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1" r:id="rId3"/>
    <p:sldMasterId id="2147483674" r:id="rId4"/>
  </p:sldMasterIdLst>
  <p:notesMasterIdLst>
    <p:notesMasterId r:id="rId15"/>
  </p:notesMasterIdLst>
  <p:sldIdLst>
    <p:sldId id="281" r:id="rId5"/>
    <p:sldId id="266" r:id="rId6"/>
    <p:sldId id="288" r:id="rId7"/>
    <p:sldId id="287" r:id="rId8"/>
    <p:sldId id="261" r:id="rId9"/>
    <p:sldId id="279" r:id="rId10"/>
    <p:sldId id="275" r:id="rId11"/>
    <p:sldId id="267" r:id="rId12"/>
    <p:sldId id="274" r:id="rId13"/>
    <p:sldId id="277"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C683A"/>
    <a:srgbClr val="706659"/>
    <a:srgbClr val="DDD9C3"/>
    <a:srgbClr val="376092"/>
    <a:srgbClr val="46BADD"/>
    <a:srgbClr val="A8BCBC"/>
    <a:srgbClr val="C43C28"/>
    <a:srgbClr val="8D66A9"/>
    <a:srgbClr val="F89466"/>
    <a:srgbClr val="EE9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65" d="100"/>
          <a:sy n="65" d="100"/>
        </p:scale>
        <p:origin x="48" y="615"/>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9E52C-8A7D-49A1-B839-BAC3D0C07ED2}" type="datetimeFigureOut">
              <a:rPr lang="zh-CN" altLang="en-US" smtClean="0"/>
              <a:t>2021/6/26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BB2AB-5B0E-429A-A295-9CF32E073C9B}" type="slidenum">
              <a:rPr lang="zh-CN" altLang="en-US" smtClean="0"/>
              <a:t>‹#›</a:t>
            </a:fld>
            <a:endParaRPr lang="zh-CN" altLang="en-US"/>
          </a:p>
        </p:txBody>
      </p:sp>
    </p:spTree>
    <p:extLst>
      <p:ext uri="{BB962C8B-B14F-4D97-AF65-F5344CB8AC3E}">
        <p14:creationId xmlns:p14="http://schemas.microsoft.com/office/powerpoint/2010/main" val="71567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1</a:t>
            </a:fld>
            <a:endParaRPr lang="zh-CN" altLang="en-US"/>
          </a:p>
        </p:txBody>
      </p:sp>
    </p:spTree>
    <p:extLst>
      <p:ext uri="{BB962C8B-B14F-4D97-AF65-F5344CB8AC3E}">
        <p14:creationId xmlns:p14="http://schemas.microsoft.com/office/powerpoint/2010/main" val="243303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10</a:t>
            </a:fld>
            <a:endParaRPr lang="zh-CN" altLang="en-US"/>
          </a:p>
        </p:txBody>
      </p:sp>
    </p:spTree>
    <p:extLst>
      <p:ext uri="{BB962C8B-B14F-4D97-AF65-F5344CB8AC3E}">
        <p14:creationId xmlns:p14="http://schemas.microsoft.com/office/powerpoint/2010/main" val="306666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2</a:t>
            </a:fld>
            <a:endParaRPr lang="zh-CN" altLang="en-US"/>
          </a:p>
        </p:txBody>
      </p:sp>
    </p:spTree>
    <p:extLst>
      <p:ext uri="{BB962C8B-B14F-4D97-AF65-F5344CB8AC3E}">
        <p14:creationId xmlns:p14="http://schemas.microsoft.com/office/powerpoint/2010/main" val="409487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t>3</a:t>
            </a:fld>
            <a:endParaRPr lang="zh-CN" altLang="en-US"/>
          </a:p>
        </p:txBody>
      </p:sp>
    </p:spTree>
    <p:extLst>
      <p:ext uri="{BB962C8B-B14F-4D97-AF65-F5344CB8AC3E}">
        <p14:creationId xmlns:p14="http://schemas.microsoft.com/office/powerpoint/2010/main" val="411500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8264F-B12E-45F9-B9EB-4A7441D556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8341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5</a:t>
            </a:fld>
            <a:endParaRPr lang="zh-CN" altLang="en-US"/>
          </a:p>
        </p:txBody>
      </p:sp>
    </p:spTree>
    <p:extLst>
      <p:ext uri="{BB962C8B-B14F-4D97-AF65-F5344CB8AC3E}">
        <p14:creationId xmlns:p14="http://schemas.microsoft.com/office/powerpoint/2010/main" val="1762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6</a:t>
            </a:fld>
            <a:endParaRPr lang="zh-CN" altLang="en-US"/>
          </a:p>
        </p:txBody>
      </p:sp>
    </p:spTree>
    <p:extLst>
      <p:ext uri="{BB962C8B-B14F-4D97-AF65-F5344CB8AC3E}">
        <p14:creationId xmlns:p14="http://schemas.microsoft.com/office/powerpoint/2010/main" val="93167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7</a:t>
            </a:fld>
            <a:endParaRPr lang="zh-CN" altLang="en-US"/>
          </a:p>
        </p:txBody>
      </p:sp>
    </p:spTree>
    <p:extLst>
      <p:ext uri="{BB962C8B-B14F-4D97-AF65-F5344CB8AC3E}">
        <p14:creationId xmlns:p14="http://schemas.microsoft.com/office/powerpoint/2010/main" val="222320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8</a:t>
            </a:fld>
            <a:endParaRPr lang="zh-CN" altLang="en-US"/>
          </a:p>
        </p:txBody>
      </p:sp>
    </p:spTree>
    <p:extLst>
      <p:ext uri="{BB962C8B-B14F-4D97-AF65-F5344CB8AC3E}">
        <p14:creationId xmlns:p14="http://schemas.microsoft.com/office/powerpoint/2010/main" val="164217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FBB2AB-5B0E-429A-A295-9CF32E073C9B}" type="slidenum">
              <a:rPr lang="zh-CN" altLang="en-US" smtClean="0"/>
              <a:t>9</a:t>
            </a:fld>
            <a:endParaRPr lang="zh-CN" altLang="en-US"/>
          </a:p>
        </p:txBody>
      </p:sp>
    </p:spTree>
    <p:extLst>
      <p:ext uri="{BB962C8B-B14F-4D97-AF65-F5344CB8AC3E}">
        <p14:creationId xmlns:p14="http://schemas.microsoft.com/office/powerpoint/2010/main" val="109217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2021/6/26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39803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2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7903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1F3A3-D7CF-4892-BC7E-794D3B6192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99EA13-3C06-4EAB-881C-5722A7DC88A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9ECAFB-4958-46EE-9227-90EC17CBB2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14B22194-381F-49B6-B984-45C12CEE6D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21F56A26-53F0-426E-8297-3A7294132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4648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2D57D0-75EA-41BC-9820-31EC8B35F4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20BAF5A-99E8-42E7-9EFA-A8F81A86D5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0628D9-824F-47F7-AE65-5E2E3564AB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E9700A6C-DDF2-4BEA-94D2-62D25A356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BDCAC844-8551-4EC5-AA9B-4B4D925709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891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AD785-7FC7-487B-AB97-8158DF67578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DF38BF-3D06-414E-858B-D2E638D0A9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934E757-34C6-4BF6-BB46-7BA7C2B72D0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B1DDA3C-7931-4E5D-8FCA-F5C272160D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9DB78602-44BB-4F69-8C3C-ACF9F7F06C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8C3DF296-6B4E-44DE-8AB1-B8EA074A0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046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7CBF65-EE35-48DF-B918-7B66F2958B1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D747F76-3B8E-4690-9211-2352D87BF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89F95F-496E-4F5F-9962-4A3201040FE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E89D4F-EBED-4085-BD08-A15258185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F56D368-AADA-4B1A-9D01-49D38DFDC4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26E5B0-283C-411C-B8DD-E90479E2C3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E4C7CAEA-4464-4AD1-9D05-3D751D5835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4D21BEF8-0616-4445-A23F-46FB83AE99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11" name="矩形 10"/>
          <p:cNvSpPr/>
          <p:nvPr userDrawn="1"/>
        </p:nvSpPr>
        <p:spPr>
          <a:xfrm>
            <a:off x="8325228" y="5775404"/>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717915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08585-8FCF-4FA9-8381-242E2BEB3DE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43F384C-F1C0-40FC-B633-6AF7DEC237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2DFC413F-CFB8-40A6-85E8-A857809217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79C39776-6FCA-423F-984B-6EF20AA32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2830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E25921-63CA-4521-AEEE-8921143F04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BDE41FCE-4936-441F-9DF0-513DD81C55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42129526-1E38-4073-AE3B-C30CBB48B1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6185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86DF7A-A4C3-4EAD-8D88-AD629C81FD8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DF566BA-57A5-4C4E-A430-4BB78F8F8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29A0037-DF38-4ECA-9A74-974BE20B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6C9448-AFFD-4D66-AE30-96BFD9936D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961D60C-CF04-4017-B98B-5618E2C254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027BE80B-D403-4E6C-8DEF-4171A1B779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899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801507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3A23E-DA04-48D4-8997-3B10FDC575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1E9BC4-369B-4628-BFD5-5B6B68176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815208-AA08-4C67-BED0-927A10F81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77BD39-85B9-46E1-AB34-102F108713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D8080FB2-8E10-46A2-92CC-396B257D98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37393CA3-C083-4B6D-9154-8F38D9920C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951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CE694-3C05-4F79-BA8F-09E5E651974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37E72DE-75A9-406A-9A0F-96F3CB831BC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9A974A-0D0A-41B7-87BC-52146EB661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3BE1287D-E92A-4A63-AAA0-34B3556FFD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DDB56D47-EAD9-4D03-971F-95D3626525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892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53B24C7-E36A-4C4C-AC4C-566686ED24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7208E6D-FC85-47CF-B05A-0BC7DBB2E50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CDCD49A-2047-42B0-B104-FECE4808DD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40BCA360-B2DB-4464-BBBA-D316EF5C3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193F2249-F9F5-4711-A9D3-DF03C65753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224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方正粗黑宋简体" panose="02000000000000000000" pitchFamily="2" charset="-122"/>
                  <a:ea typeface="方正粗黑宋简体" panose="02000000000000000000" pitchFamily="2" charset="-122"/>
                  <a:cs typeface="+mn-cs"/>
                </a:rPr>
                <a:t>+</a:t>
              </a:r>
              <a:endPar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方正粗黑宋简体" panose="02000000000000000000" pitchFamily="2" charset="-122"/>
                <a:ea typeface="方正粗黑宋简体" panose="02000000000000000000" pitchFamily="2" charset="-122"/>
                <a:cs typeface="+mn-cs"/>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华文仿宋" panose="02010600040101010101" pitchFamily="2" charset="-122"/>
                  <a:ea typeface="创艺简标宋" pitchFamily="2" charset="-122"/>
                  <a:cs typeface="+mn-cs"/>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R</a:t>
                </a:r>
                <a:endPar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P</a:t>
                </a:r>
                <a:endPar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A</a:t>
                </a:r>
                <a:endPar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A</a:t>
                </a:r>
                <a:endPar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I</a:t>
                </a:r>
                <a:endParaRPr kumimoji="0" lang="zh-CN" altLang="en-US" sz="8800" b="1" i="0" u="none" strike="noStrike" kern="1200" cap="none" spc="0" normalizeH="0" baseline="0" noProof="0" dirty="0">
                  <a:ln>
                    <a:noFill/>
                  </a:ln>
                  <a:gradFill flip="none" rotWithShape="1">
                    <a:gsLst>
                      <a:gs pos="100000">
                        <a:prstClr val="black">
                          <a:lumMod val="95000"/>
                          <a:lumOff val="5000"/>
                          <a:alpha val="0"/>
                        </a:prstClr>
                      </a:gs>
                      <a:gs pos="39000">
                        <a:prstClr val="white"/>
                      </a:gs>
                      <a:gs pos="0">
                        <a:prstClr val="white"/>
                      </a:gs>
                    </a:gsLst>
                    <a:lin ang="0" scaled="1"/>
                    <a:tileRect/>
                  </a:gra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智创 </a:t>
            </a:r>
            <a:r>
              <a:rPr kumimoji="0" lang="en-US" altLang="zh-CN"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探索 </a:t>
            </a:r>
            <a:r>
              <a:rPr kumimoji="0" lang="en-US" altLang="zh-CN"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应用</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CHINA RPA+AI DEVELOPER CHALLENGE</a:t>
            </a:r>
            <a:endParaRPr kumimoji="0" lang="zh-CN" altLang="en-US" sz="3200" b="0" i="0" u="none" strike="noStrike" kern="1200" cap="none" spc="0" normalizeH="0" baseline="0" noProof="0" dirty="0">
              <a:ln>
                <a:noFill/>
              </a:ln>
              <a:solidFill>
                <a:prstClr val="white"/>
              </a:solidFill>
              <a:effectLst/>
              <a:uLnTx/>
              <a:uFillTx/>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4126256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9968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05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7677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6932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14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智 创 </a:t>
              </a:r>
              <a:r>
                <a:rPr kumimoji="0" lang="en-US" altLang="zh-CN"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探 索 </a:t>
              </a:r>
              <a:r>
                <a:rPr kumimoji="0" lang="en-US" altLang="zh-CN"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应 用</a:t>
              </a:r>
            </a:p>
          </p:txBody>
        </p:sp>
      </p:grpSp>
    </p:spTree>
    <p:extLst>
      <p:ext uri="{BB962C8B-B14F-4D97-AF65-F5344CB8AC3E}">
        <p14:creationId xmlns:p14="http://schemas.microsoft.com/office/powerpoint/2010/main" val="304150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126166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智创 </a:t>
            </a:r>
            <a:r>
              <a:rPr kumimoji="0" lang="en-US" altLang="zh-CN"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探索 </a:t>
            </a:r>
            <a:r>
              <a:rPr kumimoji="0" lang="en-US" altLang="zh-CN"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3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应用</a:t>
            </a:r>
          </a:p>
        </p:txBody>
      </p:sp>
    </p:spTree>
    <p:extLst>
      <p:ext uri="{BB962C8B-B14F-4D97-AF65-F5344CB8AC3E}">
        <p14:creationId xmlns:p14="http://schemas.microsoft.com/office/powerpoint/2010/main" val="545137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1720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8783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7101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1262104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2801520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707905" y="685800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53103637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45275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1F3A3-D7CF-4892-BC7E-794D3B6192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99EA13-3C06-4EAB-881C-5722A7DC88A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9ECAFB-4958-46EE-9227-90EC17CBB2CC}"/>
              </a:ext>
            </a:extLst>
          </p:cNvPr>
          <p:cNvSpPr>
            <a:spLocks noGrp="1"/>
          </p:cNvSpPr>
          <p:nvPr>
            <p:ph type="dt" sz="half" idx="10"/>
          </p:nvPr>
        </p:nvSpPr>
        <p:spPr/>
        <p:txBody>
          <a:bodyPr/>
          <a:lstStyle/>
          <a:p>
            <a:fld id="{BF4111CE-AC9F-4A93-958A-5CE05B1E7345}" type="datetimeFigureOut">
              <a:rPr lang="zh-CN" altLang="en-US" smtClean="0"/>
              <a:t>2021/6/26</a:t>
            </a:fld>
            <a:endParaRPr lang="zh-CN" altLang="en-US"/>
          </a:p>
        </p:txBody>
      </p:sp>
      <p:sp>
        <p:nvSpPr>
          <p:cNvPr id="5" name="页脚占位符 4">
            <a:extLst>
              <a:ext uri="{FF2B5EF4-FFF2-40B4-BE49-F238E27FC236}">
                <a16:creationId xmlns:a16="http://schemas.microsoft.com/office/drawing/2014/main" id="{14B22194-381F-49B6-B984-45C12CEE6D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F56A26-53F0-426E-8297-3A7294132AA7}"/>
              </a:ext>
            </a:extLst>
          </p:cNvPr>
          <p:cNvSpPr>
            <a:spLocks noGrp="1"/>
          </p:cNvSpPr>
          <p:nvPr>
            <p:ph type="sldNum" sz="quarter" idx="12"/>
          </p:nvPr>
        </p:nvSpPr>
        <p:spPr/>
        <p:txBody>
          <a:bodyPr/>
          <a:lstStyle/>
          <a:p>
            <a:fld id="{FE52B505-98D1-4A93-8A76-6A724B1AB544}" type="slidenum">
              <a:rPr lang="zh-CN" altLang="en-US" smtClean="0"/>
              <a:t>‹#›</a:t>
            </a:fld>
            <a:endParaRPr lang="zh-CN" altLang="en-US"/>
          </a:p>
        </p:txBody>
      </p:sp>
    </p:spTree>
    <p:extLst>
      <p:ext uri="{BB962C8B-B14F-4D97-AF65-F5344CB8AC3E}">
        <p14:creationId xmlns:p14="http://schemas.microsoft.com/office/powerpoint/2010/main" val="423421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2021/6/26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80495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81672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B431A50-AA28-484D-B135-D3A4168B3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EBD2849-B556-430A-97C3-F03F793C4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B2BA34-88B6-45EC-8132-476DF924A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4111CE-AC9F-4A93-958A-5CE05B1E7345}"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4D98A7B0-B39F-4BC7-B852-E5A91251F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5C38025E-88BC-4155-888E-58B4B65F5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52B505-98D1-4A93-8A76-6A724B1AB544}"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35680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95FEE9-3369-4D2B-8668-FFFB4CA86DE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2021/6/26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E46046-C7FE-4B04-806F-A48B4A20A731}"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智 创 </a:t>
              </a:r>
              <a:r>
                <a:rPr kumimoji="0" lang="en-US" altLang="zh-CN"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探 索 </a:t>
              </a:r>
              <a:r>
                <a:rPr kumimoji="0" lang="en-US" altLang="zh-CN"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gradFill>
                    <a:gsLst>
                      <a:gs pos="0">
                        <a:srgbClr val="01A8FF"/>
                      </a:gs>
                      <a:gs pos="100000">
                        <a:srgbClr val="D460FF"/>
                      </a:gs>
                    </a:gsLst>
                    <a:lin ang="27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应 用</a:t>
              </a:r>
            </a:p>
          </p:txBody>
        </p:sp>
      </p:grpSp>
    </p:spTree>
    <p:extLst>
      <p:ext uri="{BB962C8B-B14F-4D97-AF65-F5344CB8AC3E}">
        <p14:creationId xmlns:p14="http://schemas.microsoft.com/office/powerpoint/2010/main" val="26563334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B3D3DECC-7576-4E73-A82A-9D5B8D99B06B}"/>
              </a:ext>
            </a:extLst>
          </p:cNvPr>
          <p:cNvCxnSpPr/>
          <p:nvPr/>
        </p:nvCxnSpPr>
        <p:spPr>
          <a:xfrm>
            <a:off x="9101138" y="4881859"/>
            <a:ext cx="15716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id="{E4B3CBF1-DEE4-4060-A8AD-3694C6ADBC9E}"/>
              </a:ext>
            </a:extLst>
          </p:cNvPr>
          <p:cNvSpPr/>
          <p:nvPr/>
        </p:nvSpPr>
        <p:spPr>
          <a:xfrm>
            <a:off x="6581776" y="5514975"/>
            <a:ext cx="2114549" cy="4857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3"/>
          <a:stretch>
            <a:fillRect/>
          </a:stretch>
        </p:blipFill>
        <p:spPr>
          <a:xfrm>
            <a:off x="6842168" y="1051928"/>
            <a:ext cx="5456027" cy="4705934"/>
          </a:xfrm>
          <a:prstGeom prst="rect">
            <a:avLst/>
          </a:prstGeom>
        </p:spPr>
      </p:pic>
      <p:sp>
        <p:nvSpPr>
          <p:cNvPr id="13" name="矩形 259">
            <a:extLst>
              <a:ext uri="{FF2B5EF4-FFF2-40B4-BE49-F238E27FC236}">
                <a16:creationId xmlns:a16="http://schemas.microsoft.com/office/drawing/2014/main" id="{3E680324-6CBD-4756-9F23-EE9A6204619A}"/>
              </a:ext>
            </a:extLst>
          </p:cNvPr>
          <p:cNvSpPr>
            <a:spLocks noChangeArrowheads="1"/>
          </p:cNvSpPr>
          <p:nvPr/>
        </p:nvSpPr>
        <p:spPr bwMode="auto">
          <a:xfrm>
            <a:off x="664787" y="3092672"/>
            <a:ext cx="6023461" cy="80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buFont typeface="Arial" panose="020B0604020202020204" pitchFamily="34" charset="0"/>
              <a:buNone/>
            </a:pPr>
            <a:r>
              <a:rPr lang="zh-CN" altLang="en-US" sz="5200" b="1" dirty="0" smtClean="0">
                <a:solidFill>
                  <a:srgbClr val="002060"/>
                </a:solidFill>
                <a:latin typeface="Arial" panose="020B0604020202020204" pitchFamily="34" charset="0"/>
                <a:cs typeface="Arial" panose="020B0604020202020204" pitchFamily="34" charset="0"/>
              </a:rPr>
              <a:t>声誉风险机器人</a:t>
            </a:r>
            <a:endParaRPr lang="en-US" altLang="zh-CN" sz="5200" b="1" dirty="0">
              <a:solidFill>
                <a:srgbClr val="002060"/>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AEED7912-59F3-4AA1-90EC-BC32F7DA221E}"/>
              </a:ext>
            </a:extLst>
          </p:cNvPr>
          <p:cNvSpPr txBox="1"/>
          <p:nvPr/>
        </p:nvSpPr>
        <p:spPr>
          <a:xfrm>
            <a:off x="618529" y="1825073"/>
            <a:ext cx="6223639" cy="1107996"/>
          </a:xfrm>
          <a:prstGeom prst="rect">
            <a:avLst/>
          </a:prstGeom>
          <a:noFill/>
        </p:spPr>
        <p:txBody>
          <a:bodyPr wrap="square" rtlCol="0">
            <a:spAutoFit/>
          </a:bodyPr>
          <a:lstStyle/>
          <a:p>
            <a:pPr defTabSz="914400"/>
            <a:r>
              <a:rPr lang="en-US" altLang="zh-CN" sz="6600" dirty="0" smtClean="0">
                <a:solidFill>
                  <a:srgbClr val="C00000"/>
                </a:solidFill>
                <a:latin typeface="Agency FB" panose="020B0503020202020204" pitchFamily="34" charset="0"/>
              </a:rPr>
              <a:t>2021 </a:t>
            </a:r>
            <a:r>
              <a:rPr lang="en-US" altLang="zh-CN" sz="1400" dirty="0" smtClean="0">
                <a:solidFill>
                  <a:prstClr val="black">
                    <a:lumMod val="50000"/>
                    <a:lumOff val="50000"/>
                  </a:prstClr>
                </a:solidFill>
                <a:latin typeface="Agency FB" panose="020B0503020202020204" pitchFamily="34" charset="0"/>
              </a:rPr>
              <a:t>WEIQIU</a:t>
            </a:r>
            <a:endParaRPr lang="en-US" altLang="zh-CN" sz="1600" dirty="0">
              <a:solidFill>
                <a:prstClr val="black">
                  <a:lumMod val="50000"/>
                  <a:lumOff val="50000"/>
                </a:prstClr>
              </a:solidFill>
              <a:latin typeface="Agency FB" panose="020B0503020202020204" pitchFamily="34" charset="0"/>
            </a:endParaRPr>
          </a:p>
        </p:txBody>
      </p:sp>
      <p:sp>
        <p:nvSpPr>
          <p:cNvPr id="15" name="矩形 14">
            <a:extLst>
              <a:ext uri="{FF2B5EF4-FFF2-40B4-BE49-F238E27FC236}">
                <a16:creationId xmlns:a16="http://schemas.microsoft.com/office/drawing/2014/main" id="{D884C541-8B1C-4A43-96BA-76C8E27914C5}"/>
              </a:ext>
            </a:extLst>
          </p:cNvPr>
          <p:cNvSpPr/>
          <p:nvPr/>
        </p:nvSpPr>
        <p:spPr>
          <a:xfrm flipH="1">
            <a:off x="663961" y="4551841"/>
            <a:ext cx="4305600"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prstClr val="black">
                    <a:lumMod val="50000"/>
                    <a:lumOff val="50000"/>
                  </a:prstClr>
                </a:solidFill>
                <a:effectLst/>
                <a:uLnTx/>
                <a:uFillTx/>
              </a:rPr>
              <a:t>| </a:t>
            </a:r>
            <a:r>
              <a:rPr kumimoji="0" lang="zh-CN" altLang="en-US" sz="1400" b="0" i="0" u="none" strike="noStrike" kern="0" cap="none" spc="0" normalizeH="0" baseline="0" noProof="0" dirty="0" smtClean="0">
                <a:ln>
                  <a:noFill/>
                </a:ln>
                <a:solidFill>
                  <a:prstClr val="black">
                    <a:lumMod val="50000"/>
                    <a:lumOff val="50000"/>
                  </a:prstClr>
                </a:solidFill>
                <a:effectLst/>
                <a:uLnTx/>
                <a:uFillTx/>
              </a:rPr>
              <a:t>微丘智能科技 </a:t>
            </a:r>
            <a:r>
              <a:rPr kumimoji="0" lang="en-US" altLang="zh-CN" sz="1400" b="0" i="0" u="none" strike="noStrike" kern="0" cap="none" spc="0" normalizeH="0" baseline="0" noProof="0" dirty="0" smtClean="0">
                <a:ln>
                  <a:noFill/>
                </a:ln>
                <a:solidFill>
                  <a:prstClr val="black">
                    <a:lumMod val="50000"/>
                    <a:lumOff val="50000"/>
                  </a:prstClr>
                </a:solidFill>
                <a:effectLst/>
                <a:uLnTx/>
                <a:uFillTx/>
              </a:rPr>
              <a:t>|</a:t>
            </a:r>
            <a:r>
              <a:rPr kumimoji="0" lang="zh-CN" altLang="en-US" sz="1400" b="0" i="0" u="none" strike="noStrike" kern="0" cap="none" spc="0" normalizeH="0" baseline="0" noProof="0" dirty="0" smtClean="0">
                <a:ln>
                  <a:noFill/>
                </a:ln>
                <a:solidFill>
                  <a:prstClr val="black">
                    <a:lumMod val="50000"/>
                    <a:lumOff val="50000"/>
                  </a:prstClr>
                </a:solidFill>
                <a:effectLst/>
                <a:uLnTx/>
                <a:uFillTx/>
              </a:rPr>
              <a:t> 项目展示</a:t>
            </a:r>
            <a:r>
              <a:rPr kumimoji="0" lang="en-US" altLang="zh-CN" sz="1400" b="0" i="0" u="none" strike="noStrike" kern="0" cap="none" spc="0" normalizeH="0" baseline="0" noProof="0" dirty="0" smtClean="0">
                <a:ln>
                  <a:noFill/>
                </a:ln>
                <a:solidFill>
                  <a:prstClr val="black">
                    <a:lumMod val="50000"/>
                    <a:lumOff val="50000"/>
                  </a:prstClr>
                </a:solidFill>
                <a:effectLst/>
                <a:uLnTx/>
                <a:uFillTx/>
              </a:rPr>
              <a:t>|</a:t>
            </a:r>
            <a:endParaRPr kumimoji="0" lang="zh-CN" altLang="en-US" sz="1400" b="0" i="0" u="none" strike="noStrike" kern="0" cap="none" spc="0" normalizeH="0" baseline="0" noProof="0" dirty="0" smtClean="0">
              <a:ln>
                <a:noFill/>
              </a:ln>
              <a:solidFill>
                <a:prstClr val="black">
                  <a:lumMod val="50000"/>
                  <a:lumOff val="50000"/>
                </a:prstClr>
              </a:solidFill>
              <a:effectLst/>
              <a:uLnTx/>
              <a:uFillTx/>
            </a:endParaRPr>
          </a:p>
        </p:txBody>
      </p:sp>
    </p:spTree>
    <p:extLst>
      <p:ext uri="{BB962C8B-B14F-4D97-AF65-F5344CB8AC3E}">
        <p14:creationId xmlns:p14="http://schemas.microsoft.com/office/powerpoint/2010/main" val="3191966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
        <p15:prstTrans prst="pageCurlDouble"/>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BFDACE4-3438-433B-93F0-2428598D0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080" y="787714"/>
            <a:ext cx="6767914" cy="3052917"/>
          </a:xfrm>
          <a:prstGeom prst="rect">
            <a:avLst/>
          </a:prstGeom>
        </p:spPr>
      </p:pic>
      <p:sp>
        <p:nvSpPr>
          <p:cNvPr id="6" name="矩形 5">
            <a:extLst>
              <a:ext uri="{FF2B5EF4-FFF2-40B4-BE49-F238E27FC236}">
                <a16:creationId xmlns:a16="http://schemas.microsoft.com/office/drawing/2014/main" id="{C3BA2078-E7BF-4050-9D3E-8F7D50A9B533}"/>
              </a:ext>
            </a:extLst>
          </p:cNvPr>
          <p:cNvSpPr/>
          <p:nvPr/>
        </p:nvSpPr>
        <p:spPr>
          <a:xfrm>
            <a:off x="731044" y="4846663"/>
            <a:ext cx="3281363" cy="1231106"/>
          </a:xfrm>
          <a:prstGeom prst="rect">
            <a:avLst/>
          </a:prstGeom>
        </p:spPr>
        <p:txBody>
          <a:bodyPr wrap="square">
            <a:spAutoFit/>
          </a:bodyPr>
          <a:lstStyle/>
          <a:p>
            <a:pPr algn="ctr">
              <a:lnSpc>
                <a:spcPct val="150000"/>
              </a:lnSpc>
            </a:pPr>
            <a:r>
              <a:rPr lang="zh-CN" altLang="en-US" b="1" dirty="0">
                <a:solidFill>
                  <a:schemeClr val="bg1"/>
                </a:solidFill>
                <a:cs typeface="+mn-ea"/>
                <a:sym typeface="+mn-lt"/>
              </a:rPr>
              <a:t>单击此处编辑</a:t>
            </a:r>
            <a:endParaRPr lang="en-US" altLang="zh-CN" b="1" dirty="0">
              <a:solidFill>
                <a:schemeClr val="bg1"/>
              </a:solidFill>
              <a:cs typeface="+mn-ea"/>
              <a:sym typeface="+mn-lt"/>
            </a:endParaRPr>
          </a:p>
          <a:p>
            <a:pPr algn="ctr">
              <a:lnSpc>
                <a:spcPct val="150000"/>
              </a:lnSpc>
            </a:pPr>
            <a:r>
              <a:rPr lang="zh-CN" altLang="en-US" b="1" dirty="0">
                <a:solidFill>
                  <a:schemeClr val="bg1"/>
                </a:solidFill>
                <a:cs typeface="+mn-ea"/>
                <a:sym typeface="+mn-lt"/>
              </a:rPr>
              <a:t>单击添加文本单击添加文本</a:t>
            </a:r>
            <a:endParaRPr lang="en-US" altLang="zh-CN" b="1" dirty="0">
              <a:solidFill>
                <a:schemeClr val="bg1"/>
              </a:solidFill>
              <a:cs typeface="+mn-ea"/>
              <a:sym typeface="+mn-lt"/>
            </a:endParaRPr>
          </a:p>
          <a:p>
            <a:endParaRPr lang="en-US" altLang="zh-CN" sz="2000" b="1" dirty="0">
              <a:solidFill>
                <a:schemeClr val="bg1"/>
              </a:solidFill>
              <a:cs typeface="+mn-ea"/>
              <a:sym typeface="+mn-lt"/>
            </a:endParaRPr>
          </a:p>
        </p:txBody>
      </p:sp>
      <p:sp>
        <p:nvSpPr>
          <p:cNvPr id="7" name="Shape 267">
            <a:extLst>
              <a:ext uri="{FF2B5EF4-FFF2-40B4-BE49-F238E27FC236}">
                <a16:creationId xmlns:a16="http://schemas.microsoft.com/office/drawing/2014/main" id="{9A8811C8-13D4-452C-B6A1-4BE104AD9950}"/>
              </a:ext>
            </a:extLst>
          </p:cNvPr>
          <p:cNvSpPr/>
          <p:nvPr/>
        </p:nvSpPr>
        <p:spPr>
          <a:xfrm>
            <a:off x="2300287" y="4237953"/>
            <a:ext cx="543793" cy="444646"/>
          </a:xfrm>
          <a:custGeom>
            <a:avLst/>
            <a:gdLst/>
            <a:ahLst/>
            <a:cxnLst>
              <a:cxn ang="0">
                <a:pos x="wd2" y="hd2"/>
              </a:cxn>
              <a:cxn ang="5400000">
                <a:pos x="wd2" y="hd2"/>
              </a:cxn>
              <a:cxn ang="10800000">
                <a:pos x="wd2" y="hd2"/>
              </a:cxn>
              <a:cxn ang="16200000">
                <a:pos x="wd2" y="hd2"/>
              </a:cxn>
            </a:cxnLst>
            <a:rect l="0" t="0" r="r" b="b"/>
            <a:pathLst>
              <a:path w="21600" h="21600" extrusionOk="0">
                <a:moveTo>
                  <a:pt x="19745" y="0"/>
                </a:moveTo>
                <a:lnTo>
                  <a:pt x="15198" y="0"/>
                </a:lnTo>
                <a:lnTo>
                  <a:pt x="14300" y="145"/>
                </a:lnTo>
                <a:lnTo>
                  <a:pt x="13463" y="509"/>
                </a:lnTo>
                <a:lnTo>
                  <a:pt x="12565" y="1091"/>
                </a:lnTo>
                <a:lnTo>
                  <a:pt x="11907" y="1745"/>
                </a:lnTo>
                <a:lnTo>
                  <a:pt x="4129" y="11200"/>
                </a:lnTo>
                <a:lnTo>
                  <a:pt x="4009" y="11636"/>
                </a:lnTo>
                <a:lnTo>
                  <a:pt x="3889" y="12000"/>
                </a:lnTo>
                <a:lnTo>
                  <a:pt x="3770" y="12509"/>
                </a:lnTo>
                <a:lnTo>
                  <a:pt x="3889" y="12945"/>
                </a:lnTo>
                <a:lnTo>
                  <a:pt x="4009" y="13309"/>
                </a:lnTo>
                <a:lnTo>
                  <a:pt x="4129" y="13745"/>
                </a:lnTo>
                <a:lnTo>
                  <a:pt x="4428" y="14109"/>
                </a:lnTo>
                <a:lnTo>
                  <a:pt x="9992" y="20945"/>
                </a:lnTo>
                <a:lnTo>
                  <a:pt x="10291" y="21236"/>
                </a:lnTo>
                <a:lnTo>
                  <a:pt x="10650" y="21527"/>
                </a:lnTo>
                <a:lnTo>
                  <a:pt x="10950" y="21600"/>
                </a:lnTo>
                <a:lnTo>
                  <a:pt x="11727" y="21600"/>
                </a:lnTo>
                <a:lnTo>
                  <a:pt x="12027" y="21527"/>
                </a:lnTo>
                <a:lnTo>
                  <a:pt x="12445" y="21236"/>
                </a:lnTo>
                <a:lnTo>
                  <a:pt x="12685" y="20945"/>
                </a:lnTo>
                <a:lnTo>
                  <a:pt x="20284" y="11782"/>
                </a:lnTo>
                <a:lnTo>
                  <a:pt x="20822" y="10982"/>
                </a:lnTo>
                <a:lnTo>
                  <a:pt x="21241" y="9891"/>
                </a:lnTo>
                <a:lnTo>
                  <a:pt x="21480" y="8873"/>
                </a:lnTo>
                <a:lnTo>
                  <a:pt x="21600" y="7782"/>
                </a:lnTo>
                <a:lnTo>
                  <a:pt x="21600" y="1891"/>
                </a:lnTo>
                <a:lnTo>
                  <a:pt x="21480" y="1455"/>
                </a:lnTo>
                <a:lnTo>
                  <a:pt x="21241" y="1091"/>
                </a:lnTo>
                <a:lnTo>
                  <a:pt x="21061" y="655"/>
                </a:lnTo>
                <a:lnTo>
                  <a:pt x="20702" y="436"/>
                </a:lnTo>
                <a:lnTo>
                  <a:pt x="20403" y="291"/>
                </a:lnTo>
                <a:lnTo>
                  <a:pt x="20044" y="145"/>
                </a:lnTo>
                <a:lnTo>
                  <a:pt x="19745" y="0"/>
                </a:lnTo>
                <a:close/>
                <a:moveTo>
                  <a:pt x="17112" y="7782"/>
                </a:moveTo>
                <a:lnTo>
                  <a:pt x="16694" y="7782"/>
                </a:lnTo>
                <a:lnTo>
                  <a:pt x="16394" y="7636"/>
                </a:lnTo>
                <a:lnTo>
                  <a:pt x="16035" y="7418"/>
                </a:lnTo>
                <a:lnTo>
                  <a:pt x="15736" y="7127"/>
                </a:lnTo>
                <a:lnTo>
                  <a:pt x="15497" y="6764"/>
                </a:lnTo>
                <a:lnTo>
                  <a:pt x="15377" y="6327"/>
                </a:lnTo>
                <a:lnTo>
                  <a:pt x="15317" y="5964"/>
                </a:lnTo>
                <a:lnTo>
                  <a:pt x="15198" y="5382"/>
                </a:lnTo>
                <a:lnTo>
                  <a:pt x="15317" y="5018"/>
                </a:lnTo>
                <a:lnTo>
                  <a:pt x="15377" y="4655"/>
                </a:lnTo>
                <a:lnTo>
                  <a:pt x="15497" y="4218"/>
                </a:lnTo>
                <a:lnTo>
                  <a:pt x="15736" y="3855"/>
                </a:lnTo>
                <a:lnTo>
                  <a:pt x="16035" y="3564"/>
                </a:lnTo>
                <a:lnTo>
                  <a:pt x="16394" y="3273"/>
                </a:lnTo>
                <a:lnTo>
                  <a:pt x="16694" y="3200"/>
                </a:lnTo>
                <a:lnTo>
                  <a:pt x="17471" y="3200"/>
                </a:lnTo>
                <a:lnTo>
                  <a:pt x="17890" y="3273"/>
                </a:lnTo>
                <a:lnTo>
                  <a:pt x="18189" y="3564"/>
                </a:lnTo>
                <a:lnTo>
                  <a:pt x="18429" y="3855"/>
                </a:lnTo>
                <a:lnTo>
                  <a:pt x="18788" y="4218"/>
                </a:lnTo>
                <a:lnTo>
                  <a:pt x="18848" y="4655"/>
                </a:lnTo>
                <a:lnTo>
                  <a:pt x="19087" y="5382"/>
                </a:lnTo>
                <a:lnTo>
                  <a:pt x="18967" y="5964"/>
                </a:lnTo>
                <a:lnTo>
                  <a:pt x="18848" y="6327"/>
                </a:lnTo>
                <a:lnTo>
                  <a:pt x="18788" y="6764"/>
                </a:lnTo>
                <a:lnTo>
                  <a:pt x="18429" y="7127"/>
                </a:lnTo>
                <a:lnTo>
                  <a:pt x="18189" y="7418"/>
                </a:lnTo>
                <a:lnTo>
                  <a:pt x="17890" y="7636"/>
                </a:lnTo>
                <a:lnTo>
                  <a:pt x="17471" y="7782"/>
                </a:lnTo>
                <a:lnTo>
                  <a:pt x="17112" y="7782"/>
                </a:lnTo>
                <a:close/>
                <a:moveTo>
                  <a:pt x="1616" y="13091"/>
                </a:moveTo>
                <a:lnTo>
                  <a:pt x="8437" y="21382"/>
                </a:lnTo>
                <a:lnTo>
                  <a:pt x="7778" y="21600"/>
                </a:lnTo>
                <a:lnTo>
                  <a:pt x="7240" y="21600"/>
                </a:lnTo>
                <a:lnTo>
                  <a:pt x="6701" y="21382"/>
                </a:lnTo>
                <a:lnTo>
                  <a:pt x="6163" y="20945"/>
                </a:lnTo>
                <a:lnTo>
                  <a:pt x="539" y="14109"/>
                </a:lnTo>
                <a:lnTo>
                  <a:pt x="299" y="13745"/>
                </a:lnTo>
                <a:lnTo>
                  <a:pt x="120" y="13309"/>
                </a:lnTo>
                <a:lnTo>
                  <a:pt x="0" y="12945"/>
                </a:lnTo>
                <a:lnTo>
                  <a:pt x="0" y="12000"/>
                </a:lnTo>
                <a:lnTo>
                  <a:pt x="120" y="11636"/>
                </a:lnTo>
                <a:lnTo>
                  <a:pt x="299" y="11200"/>
                </a:lnTo>
                <a:lnTo>
                  <a:pt x="539" y="10836"/>
                </a:lnTo>
                <a:lnTo>
                  <a:pt x="8137" y="1745"/>
                </a:lnTo>
                <a:lnTo>
                  <a:pt x="8796" y="1091"/>
                </a:lnTo>
                <a:lnTo>
                  <a:pt x="9633" y="509"/>
                </a:lnTo>
                <a:lnTo>
                  <a:pt x="10531" y="145"/>
                </a:lnTo>
                <a:lnTo>
                  <a:pt x="11368" y="0"/>
                </a:lnTo>
                <a:lnTo>
                  <a:pt x="1376" y="12145"/>
                </a:lnTo>
                <a:lnTo>
                  <a:pt x="1376" y="12800"/>
                </a:lnTo>
                <a:lnTo>
                  <a:pt x="1616" y="13091"/>
                </a:lnTo>
                <a:close/>
              </a:path>
            </a:pathLst>
          </a:custGeom>
          <a:solidFill>
            <a:srgbClr val="FFFFFF"/>
          </a:solidFill>
          <a:ln w="12700">
            <a:miter lim="400000"/>
          </a:ln>
        </p:spPr>
        <p:txBody>
          <a:bodyPr lIns="0" tIns="0" rIns="0" bIns="0"/>
          <a:lstStyle/>
          <a:p>
            <a:pPr lvl="0">
              <a:defRPr sz="2400"/>
            </a:pPr>
            <a:endParaRPr>
              <a:cs typeface="+mn-ea"/>
              <a:sym typeface="+mn-lt"/>
            </a:endParaRPr>
          </a:p>
        </p:txBody>
      </p:sp>
      <p:sp>
        <p:nvSpPr>
          <p:cNvPr id="8" name="Shape 326">
            <a:extLst>
              <a:ext uri="{FF2B5EF4-FFF2-40B4-BE49-F238E27FC236}">
                <a16:creationId xmlns:a16="http://schemas.microsoft.com/office/drawing/2014/main" id="{C9EBFAC3-E92D-4275-B66F-7DC213865D5D}"/>
              </a:ext>
            </a:extLst>
          </p:cNvPr>
          <p:cNvSpPr/>
          <p:nvPr/>
        </p:nvSpPr>
        <p:spPr>
          <a:xfrm>
            <a:off x="5975725" y="4209411"/>
            <a:ext cx="510740" cy="501729"/>
          </a:xfrm>
          <a:custGeom>
            <a:avLst/>
            <a:gdLst/>
            <a:ahLst/>
            <a:cxnLst>
              <a:cxn ang="0">
                <a:pos x="wd2" y="hd2"/>
              </a:cxn>
              <a:cxn ang="5400000">
                <a:pos x="wd2" y="hd2"/>
              </a:cxn>
              <a:cxn ang="10800000">
                <a:pos x="wd2" y="hd2"/>
              </a:cxn>
              <a:cxn ang="16200000">
                <a:pos x="wd2" y="hd2"/>
              </a:cxn>
            </a:cxnLst>
            <a:rect l="0" t="0" r="r" b="b"/>
            <a:pathLst>
              <a:path w="21600" h="21600" extrusionOk="0">
                <a:moveTo>
                  <a:pt x="18614" y="8343"/>
                </a:moveTo>
                <a:lnTo>
                  <a:pt x="18042" y="6920"/>
                </a:lnTo>
                <a:lnTo>
                  <a:pt x="18741" y="5562"/>
                </a:lnTo>
                <a:lnTo>
                  <a:pt x="19059" y="4462"/>
                </a:lnTo>
                <a:lnTo>
                  <a:pt x="19186" y="3880"/>
                </a:lnTo>
                <a:lnTo>
                  <a:pt x="17598" y="2263"/>
                </a:lnTo>
                <a:lnTo>
                  <a:pt x="17026" y="2393"/>
                </a:lnTo>
                <a:lnTo>
                  <a:pt x="16009" y="2846"/>
                </a:lnTo>
                <a:lnTo>
                  <a:pt x="14612" y="3557"/>
                </a:lnTo>
                <a:lnTo>
                  <a:pt x="13214" y="2975"/>
                </a:lnTo>
                <a:lnTo>
                  <a:pt x="12642" y="1423"/>
                </a:lnTo>
                <a:lnTo>
                  <a:pt x="11944" y="0"/>
                </a:lnTo>
                <a:lnTo>
                  <a:pt x="9529" y="0"/>
                </a:lnTo>
                <a:lnTo>
                  <a:pt x="8831" y="1423"/>
                </a:lnTo>
                <a:lnTo>
                  <a:pt x="8259" y="2975"/>
                </a:lnTo>
                <a:lnTo>
                  <a:pt x="6988" y="3557"/>
                </a:lnTo>
                <a:lnTo>
                  <a:pt x="5527" y="2846"/>
                </a:lnTo>
                <a:lnTo>
                  <a:pt x="4447" y="2522"/>
                </a:lnTo>
                <a:lnTo>
                  <a:pt x="3875" y="2393"/>
                </a:lnTo>
                <a:lnTo>
                  <a:pt x="2287" y="4010"/>
                </a:lnTo>
                <a:lnTo>
                  <a:pt x="2414" y="4592"/>
                </a:lnTo>
                <a:lnTo>
                  <a:pt x="2859" y="5562"/>
                </a:lnTo>
                <a:lnTo>
                  <a:pt x="3431" y="7049"/>
                </a:lnTo>
                <a:lnTo>
                  <a:pt x="2859" y="8343"/>
                </a:lnTo>
                <a:lnTo>
                  <a:pt x="1461" y="8925"/>
                </a:lnTo>
                <a:lnTo>
                  <a:pt x="445" y="9377"/>
                </a:lnTo>
                <a:lnTo>
                  <a:pt x="0" y="9636"/>
                </a:lnTo>
                <a:lnTo>
                  <a:pt x="0" y="11964"/>
                </a:lnTo>
                <a:lnTo>
                  <a:pt x="445" y="12352"/>
                </a:lnTo>
                <a:lnTo>
                  <a:pt x="1461" y="12675"/>
                </a:lnTo>
                <a:lnTo>
                  <a:pt x="2986" y="13257"/>
                </a:lnTo>
                <a:lnTo>
                  <a:pt x="3431" y="14551"/>
                </a:lnTo>
                <a:lnTo>
                  <a:pt x="2859" y="16103"/>
                </a:lnTo>
                <a:lnTo>
                  <a:pt x="2414" y="17138"/>
                </a:lnTo>
                <a:lnTo>
                  <a:pt x="2287" y="17590"/>
                </a:lnTo>
                <a:lnTo>
                  <a:pt x="4002" y="19272"/>
                </a:lnTo>
                <a:lnTo>
                  <a:pt x="4447" y="19143"/>
                </a:lnTo>
                <a:lnTo>
                  <a:pt x="5527" y="18819"/>
                </a:lnTo>
                <a:lnTo>
                  <a:pt x="6988" y="18108"/>
                </a:lnTo>
                <a:lnTo>
                  <a:pt x="8259" y="18690"/>
                </a:lnTo>
                <a:lnTo>
                  <a:pt x="8958" y="20048"/>
                </a:lnTo>
                <a:lnTo>
                  <a:pt x="9275" y="21147"/>
                </a:lnTo>
                <a:lnTo>
                  <a:pt x="9656" y="21600"/>
                </a:lnTo>
                <a:lnTo>
                  <a:pt x="11944" y="21600"/>
                </a:lnTo>
                <a:lnTo>
                  <a:pt x="12325" y="21147"/>
                </a:lnTo>
                <a:lnTo>
                  <a:pt x="12642" y="20048"/>
                </a:lnTo>
                <a:lnTo>
                  <a:pt x="13214" y="18690"/>
                </a:lnTo>
                <a:lnTo>
                  <a:pt x="14612" y="18108"/>
                </a:lnTo>
                <a:lnTo>
                  <a:pt x="16073" y="18690"/>
                </a:lnTo>
                <a:lnTo>
                  <a:pt x="17153" y="19143"/>
                </a:lnTo>
                <a:lnTo>
                  <a:pt x="17598" y="19272"/>
                </a:lnTo>
                <a:lnTo>
                  <a:pt x="19313" y="17526"/>
                </a:lnTo>
                <a:lnTo>
                  <a:pt x="19186" y="17008"/>
                </a:lnTo>
                <a:lnTo>
                  <a:pt x="18741" y="15974"/>
                </a:lnTo>
                <a:lnTo>
                  <a:pt x="18042" y="14551"/>
                </a:lnTo>
                <a:lnTo>
                  <a:pt x="18614" y="13257"/>
                </a:lnTo>
                <a:lnTo>
                  <a:pt x="20139" y="12675"/>
                </a:lnTo>
                <a:lnTo>
                  <a:pt x="21155" y="12223"/>
                </a:lnTo>
                <a:lnTo>
                  <a:pt x="21600" y="11899"/>
                </a:lnTo>
                <a:lnTo>
                  <a:pt x="21600" y="9507"/>
                </a:lnTo>
                <a:lnTo>
                  <a:pt x="21155" y="9313"/>
                </a:lnTo>
                <a:lnTo>
                  <a:pt x="20139" y="8795"/>
                </a:lnTo>
                <a:lnTo>
                  <a:pt x="18614" y="8343"/>
                </a:lnTo>
                <a:close/>
                <a:moveTo>
                  <a:pt x="14231" y="10800"/>
                </a:moveTo>
                <a:lnTo>
                  <a:pt x="14167" y="11511"/>
                </a:lnTo>
                <a:lnTo>
                  <a:pt x="13659" y="12675"/>
                </a:lnTo>
                <a:lnTo>
                  <a:pt x="13214" y="13257"/>
                </a:lnTo>
                <a:lnTo>
                  <a:pt x="12769" y="13646"/>
                </a:lnTo>
                <a:lnTo>
                  <a:pt x="12071" y="13969"/>
                </a:lnTo>
                <a:lnTo>
                  <a:pt x="11499" y="14228"/>
                </a:lnTo>
                <a:lnTo>
                  <a:pt x="10101" y="14228"/>
                </a:lnTo>
                <a:lnTo>
                  <a:pt x="9402" y="13969"/>
                </a:lnTo>
                <a:lnTo>
                  <a:pt x="8831" y="13646"/>
                </a:lnTo>
                <a:lnTo>
                  <a:pt x="8259" y="13257"/>
                </a:lnTo>
                <a:lnTo>
                  <a:pt x="7941" y="12675"/>
                </a:lnTo>
                <a:lnTo>
                  <a:pt x="7560" y="12093"/>
                </a:lnTo>
                <a:lnTo>
                  <a:pt x="7369" y="11511"/>
                </a:lnTo>
                <a:lnTo>
                  <a:pt x="7369" y="10089"/>
                </a:lnTo>
                <a:lnTo>
                  <a:pt x="7560" y="9377"/>
                </a:lnTo>
                <a:lnTo>
                  <a:pt x="7941" y="8795"/>
                </a:lnTo>
                <a:lnTo>
                  <a:pt x="8259" y="8343"/>
                </a:lnTo>
                <a:lnTo>
                  <a:pt x="8831" y="7890"/>
                </a:lnTo>
                <a:lnTo>
                  <a:pt x="9402" y="7631"/>
                </a:lnTo>
                <a:lnTo>
                  <a:pt x="10101" y="7437"/>
                </a:lnTo>
                <a:lnTo>
                  <a:pt x="10800" y="7308"/>
                </a:lnTo>
                <a:lnTo>
                  <a:pt x="11499" y="7437"/>
                </a:lnTo>
                <a:lnTo>
                  <a:pt x="12071" y="7631"/>
                </a:lnTo>
                <a:lnTo>
                  <a:pt x="12769" y="7890"/>
                </a:lnTo>
                <a:lnTo>
                  <a:pt x="13659" y="8795"/>
                </a:lnTo>
                <a:lnTo>
                  <a:pt x="13913" y="9377"/>
                </a:lnTo>
                <a:lnTo>
                  <a:pt x="14167" y="10089"/>
                </a:lnTo>
                <a:lnTo>
                  <a:pt x="14231" y="10800"/>
                </a:lnTo>
                <a:close/>
              </a:path>
            </a:pathLst>
          </a:custGeom>
          <a:solidFill>
            <a:schemeClr val="bg1"/>
          </a:solidFill>
          <a:ln w="12700">
            <a:miter lim="400000"/>
          </a:ln>
        </p:spPr>
        <p:txBody>
          <a:bodyPr lIns="0" tIns="0" rIns="0" bIns="0"/>
          <a:lstStyle/>
          <a:p>
            <a:pPr lvl="0">
              <a:defRPr sz="2400"/>
            </a:pPr>
            <a:endParaRPr>
              <a:cs typeface="+mn-ea"/>
              <a:sym typeface="+mn-lt"/>
            </a:endParaRPr>
          </a:p>
        </p:txBody>
      </p:sp>
      <p:sp>
        <p:nvSpPr>
          <p:cNvPr id="9" name="Shape 356">
            <a:extLst>
              <a:ext uri="{FF2B5EF4-FFF2-40B4-BE49-F238E27FC236}">
                <a16:creationId xmlns:a16="http://schemas.microsoft.com/office/drawing/2014/main" id="{6EA48AF8-9637-46CF-B76B-65036B35468F}"/>
              </a:ext>
            </a:extLst>
          </p:cNvPr>
          <p:cNvSpPr/>
          <p:nvPr/>
        </p:nvSpPr>
        <p:spPr>
          <a:xfrm>
            <a:off x="9517484" y="4237953"/>
            <a:ext cx="597945" cy="611306"/>
          </a:xfrm>
          <a:custGeom>
            <a:avLst/>
            <a:gdLst/>
            <a:ahLst/>
            <a:cxnLst>
              <a:cxn ang="0">
                <a:pos x="wd2" y="hd2"/>
              </a:cxn>
              <a:cxn ang="5400000">
                <a:pos x="wd2" y="hd2"/>
              </a:cxn>
              <a:cxn ang="10800000">
                <a:pos x="wd2" y="hd2"/>
              </a:cxn>
              <a:cxn ang="16200000">
                <a:pos x="wd2" y="hd2"/>
              </a:cxn>
            </a:cxnLst>
            <a:rect l="0" t="0" r="r" b="b"/>
            <a:pathLst>
              <a:path w="21600" h="21600" extrusionOk="0">
                <a:moveTo>
                  <a:pt x="12180" y="15907"/>
                </a:moveTo>
                <a:cubicBezTo>
                  <a:pt x="12180" y="14204"/>
                  <a:pt x="13500" y="13265"/>
                  <a:pt x="15660" y="11857"/>
                </a:cubicBezTo>
                <a:cubicBezTo>
                  <a:pt x="18300" y="10154"/>
                  <a:pt x="21600" y="8041"/>
                  <a:pt x="21600" y="2993"/>
                </a:cubicBezTo>
                <a:cubicBezTo>
                  <a:pt x="21600" y="2524"/>
                  <a:pt x="21180" y="2172"/>
                  <a:pt x="20760" y="2172"/>
                </a:cubicBezTo>
                <a:cubicBezTo>
                  <a:pt x="16620" y="2172"/>
                  <a:pt x="16620" y="2172"/>
                  <a:pt x="16620" y="2172"/>
                </a:cubicBezTo>
                <a:cubicBezTo>
                  <a:pt x="16020" y="1115"/>
                  <a:pt x="14280" y="0"/>
                  <a:pt x="10800" y="0"/>
                </a:cubicBezTo>
                <a:cubicBezTo>
                  <a:pt x="7260" y="0"/>
                  <a:pt x="5520" y="1115"/>
                  <a:pt x="4980" y="2172"/>
                </a:cubicBezTo>
                <a:cubicBezTo>
                  <a:pt x="840" y="2172"/>
                  <a:pt x="840" y="2172"/>
                  <a:pt x="840" y="2172"/>
                </a:cubicBezTo>
                <a:cubicBezTo>
                  <a:pt x="360" y="2172"/>
                  <a:pt x="0" y="2524"/>
                  <a:pt x="0" y="2993"/>
                </a:cubicBezTo>
                <a:cubicBezTo>
                  <a:pt x="0" y="8041"/>
                  <a:pt x="3240" y="10154"/>
                  <a:pt x="5880" y="11857"/>
                </a:cubicBezTo>
                <a:cubicBezTo>
                  <a:pt x="8040" y="13265"/>
                  <a:pt x="9360" y="14204"/>
                  <a:pt x="9360" y="15907"/>
                </a:cubicBezTo>
                <a:cubicBezTo>
                  <a:pt x="9360" y="17433"/>
                  <a:pt x="9360" y="17433"/>
                  <a:pt x="9360" y="17433"/>
                </a:cubicBezTo>
                <a:cubicBezTo>
                  <a:pt x="7080" y="17667"/>
                  <a:pt x="5460" y="18489"/>
                  <a:pt x="5460" y="19487"/>
                </a:cubicBezTo>
                <a:cubicBezTo>
                  <a:pt x="5460" y="20661"/>
                  <a:pt x="7860" y="21600"/>
                  <a:pt x="10800" y="21600"/>
                </a:cubicBezTo>
                <a:cubicBezTo>
                  <a:pt x="13740" y="21600"/>
                  <a:pt x="16140" y="20661"/>
                  <a:pt x="16140" y="19487"/>
                </a:cubicBezTo>
                <a:cubicBezTo>
                  <a:pt x="16140" y="18489"/>
                  <a:pt x="14460" y="17667"/>
                  <a:pt x="12180" y="17433"/>
                </a:cubicBezTo>
                <a:lnTo>
                  <a:pt x="12180" y="15907"/>
                </a:lnTo>
                <a:close/>
                <a:moveTo>
                  <a:pt x="15540" y="9978"/>
                </a:moveTo>
                <a:cubicBezTo>
                  <a:pt x="16200" y="8570"/>
                  <a:pt x="16740" y="6633"/>
                  <a:pt x="16860" y="3815"/>
                </a:cubicBezTo>
                <a:cubicBezTo>
                  <a:pt x="19860" y="3815"/>
                  <a:pt x="19860" y="3815"/>
                  <a:pt x="19860" y="3815"/>
                </a:cubicBezTo>
                <a:cubicBezTo>
                  <a:pt x="19560" y="6985"/>
                  <a:pt x="17640" y="8570"/>
                  <a:pt x="15540" y="9978"/>
                </a:cubicBezTo>
                <a:close/>
                <a:moveTo>
                  <a:pt x="10800" y="1409"/>
                </a:moveTo>
                <a:cubicBezTo>
                  <a:pt x="14040" y="1409"/>
                  <a:pt x="15360" y="2759"/>
                  <a:pt x="15360" y="3228"/>
                </a:cubicBezTo>
                <a:cubicBezTo>
                  <a:pt x="15360" y="3698"/>
                  <a:pt x="14040" y="5048"/>
                  <a:pt x="10800" y="5048"/>
                </a:cubicBezTo>
                <a:cubicBezTo>
                  <a:pt x="7500" y="5048"/>
                  <a:pt x="6240" y="3698"/>
                  <a:pt x="6240" y="3228"/>
                </a:cubicBezTo>
                <a:cubicBezTo>
                  <a:pt x="6240" y="2759"/>
                  <a:pt x="7500" y="1409"/>
                  <a:pt x="10800" y="1409"/>
                </a:cubicBezTo>
                <a:close/>
                <a:moveTo>
                  <a:pt x="1740" y="3815"/>
                </a:moveTo>
                <a:cubicBezTo>
                  <a:pt x="4740" y="3815"/>
                  <a:pt x="4740" y="3815"/>
                  <a:pt x="4740" y="3815"/>
                </a:cubicBezTo>
                <a:cubicBezTo>
                  <a:pt x="4800" y="6633"/>
                  <a:pt x="5340" y="8570"/>
                  <a:pt x="6060" y="9978"/>
                </a:cubicBezTo>
                <a:cubicBezTo>
                  <a:pt x="3960" y="8570"/>
                  <a:pt x="1980" y="6985"/>
                  <a:pt x="1740" y="3815"/>
                </a:cubicBezTo>
                <a:close/>
              </a:path>
            </a:pathLst>
          </a:custGeom>
          <a:solidFill>
            <a:srgbClr val="FFFFFF"/>
          </a:solidFill>
          <a:ln w="12700">
            <a:noFill/>
            <a:miter lim="400000"/>
          </a:ln>
        </p:spPr>
        <p:txBody>
          <a:bodyPr lIns="0" tIns="0" rIns="0" bIns="0"/>
          <a:lstStyle/>
          <a:p>
            <a:pPr lvl="0">
              <a:defRPr sz="2400"/>
            </a:pPr>
            <a:endParaRPr>
              <a:cs typeface="+mn-ea"/>
              <a:sym typeface="+mn-lt"/>
            </a:endParaRPr>
          </a:p>
        </p:txBody>
      </p:sp>
      <p:sp>
        <p:nvSpPr>
          <p:cNvPr id="10" name="矩形 9">
            <a:extLst>
              <a:ext uri="{FF2B5EF4-FFF2-40B4-BE49-F238E27FC236}">
                <a16:creationId xmlns:a16="http://schemas.microsoft.com/office/drawing/2014/main" id="{E8FC6303-2ADD-40E5-B3D5-29BF83358AA6}"/>
              </a:ext>
            </a:extLst>
          </p:cNvPr>
          <p:cNvSpPr/>
          <p:nvPr/>
        </p:nvSpPr>
        <p:spPr>
          <a:xfrm>
            <a:off x="4590413" y="4870071"/>
            <a:ext cx="3281363" cy="1231106"/>
          </a:xfrm>
          <a:prstGeom prst="rect">
            <a:avLst/>
          </a:prstGeom>
        </p:spPr>
        <p:txBody>
          <a:bodyPr wrap="square">
            <a:spAutoFit/>
          </a:bodyPr>
          <a:lstStyle/>
          <a:p>
            <a:pPr algn="ctr">
              <a:lnSpc>
                <a:spcPct val="150000"/>
              </a:lnSpc>
            </a:pPr>
            <a:r>
              <a:rPr lang="zh-CN" altLang="en-US" b="1" dirty="0">
                <a:solidFill>
                  <a:schemeClr val="bg1"/>
                </a:solidFill>
                <a:cs typeface="+mn-ea"/>
                <a:sym typeface="+mn-lt"/>
              </a:rPr>
              <a:t>单击此处编辑</a:t>
            </a:r>
            <a:endParaRPr lang="en-US" altLang="zh-CN" b="1" dirty="0">
              <a:solidFill>
                <a:schemeClr val="bg1"/>
              </a:solidFill>
              <a:cs typeface="+mn-ea"/>
              <a:sym typeface="+mn-lt"/>
            </a:endParaRPr>
          </a:p>
          <a:p>
            <a:pPr algn="ctr">
              <a:lnSpc>
                <a:spcPct val="150000"/>
              </a:lnSpc>
            </a:pPr>
            <a:r>
              <a:rPr lang="zh-CN" altLang="en-US" b="1" dirty="0">
                <a:solidFill>
                  <a:schemeClr val="bg1"/>
                </a:solidFill>
                <a:cs typeface="+mn-ea"/>
                <a:sym typeface="+mn-lt"/>
              </a:rPr>
              <a:t>单击添加文本单击添加文本</a:t>
            </a:r>
            <a:endParaRPr lang="en-US" altLang="zh-CN" b="1" dirty="0">
              <a:solidFill>
                <a:schemeClr val="bg1"/>
              </a:solidFill>
              <a:cs typeface="+mn-ea"/>
              <a:sym typeface="+mn-lt"/>
            </a:endParaRPr>
          </a:p>
          <a:p>
            <a:endParaRPr lang="en-US" altLang="zh-CN" sz="2000" b="1" dirty="0">
              <a:solidFill>
                <a:schemeClr val="bg1"/>
              </a:solidFill>
              <a:cs typeface="+mn-ea"/>
              <a:sym typeface="+mn-lt"/>
            </a:endParaRPr>
          </a:p>
        </p:txBody>
      </p:sp>
      <p:sp>
        <p:nvSpPr>
          <p:cNvPr id="11" name="矩形 10">
            <a:extLst>
              <a:ext uri="{FF2B5EF4-FFF2-40B4-BE49-F238E27FC236}">
                <a16:creationId xmlns:a16="http://schemas.microsoft.com/office/drawing/2014/main" id="{B286490E-B55D-4792-87AE-83C57226822A}"/>
              </a:ext>
            </a:extLst>
          </p:cNvPr>
          <p:cNvSpPr/>
          <p:nvPr/>
        </p:nvSpPr>
        <p:spPr>
          <a:xfrm>
            <a:off x="8175774" y="4870071"/>
            <a:ext cx="3281363" cy="1231106"/>
          </a:xfrm>
          <a:prstGeom prst="rect">
            <a:avLst/>
          </a:prstGeom>
        </p:spPr>
        <p:txBody>
          <a:bodyPr wrap="square">
            <a:spAutoFit/>
          </a:bodyPr>
          <a:lstStyle/>
          <a:p>
            <a:pPr algn="ctr">
              <a:lnSpc>
                <a:spcPct val="150000"/>
              </a:lnSpc>
            </a:pPr>
            <a:r>
              <a:rPr lang="zh-CN" altLang="en-US" b="1" dirty="0">
                <a:solidFill>
                  <a:schemeClr val="bg1"/>
                </a:solidFill>
                <a:cs typeface="+mn-ea"/>
                <a:sym typeface="+mn-lt"/>
              </a:rPr>
              <a:t>单击此处编辑</a:t>
            </a:r>
            <a:endParaRPr lang="en-US" altLang="zh-CN" b="1" dirty="0">
              <a:solidFill>
                <a:schemeClr val="bg1"/>
              </a:solidFill>
              <a:cs typeface="+mn-ea"/>
              <a:sym typeface="+mn-lt"/>
            </a:endParaRPr>
          </a:p>
          <a:p>
            <a:pPr algn="ctr">
              <a:lnSpc>
                <a:spcPct val="150000"/>
              </a:lnSpc>
            </a:pPr>
            <a:r>
              <a:rPr lang="zh-CN" altLang="en-US" b="1" dirty="0">
                <a:solidFill>
                  <a:schemeClr val="bg1"/>
                </a:solidFill>
                <a:cs typeface="+mn-ea"/>
                <a:sym typeface="+mn-lt"/>
              </a:rPr>
              <a:t>单击添加文本单击添加文本</a:t>
            </a:r>
            <a:endParaRPr lang="en-US" altLang="zh-CN" b="1" dirty="0">
              <a:solidFill>
                <a:schemeClr val="bg1"/>
              </a:solidFill>
              <a:cs typeface="+mn-ea"/>
              <a:sym typeface="+mn-lt"/>
            </a:endParaRPr>
          </a:p>
          <a:p>
            <a:endParaRPr lang="en-US" altLang="zh-CN" sz="2000" b="1" dirty="0">
              <a:solidFill>
                <a:schemeClr val="bg1"/>
              </a:solidFill>
              <a:cs typeface="+mn-ea"/>
              <a:sym typeface="+mn-lt"/>
            </a:endParaRPr>
          </a:p>
        </p:txBody>
      </p:sp>
      <p:cxnSp>
        <p:nvCxnSpPr>
          <p:cNvPr id="13" name="直接连接符 12">
            <a:extLst>
              <a:ext uri="{FF2B5EF4-FFF2-40B4-BE49-F238E27FC236}">
                <a16:creationId xmlns:a16="http://schemas.microsoft.com/office/drawing/2014/main" id="{F53F07CB-8C8B-4CAA-8396-239C2C79A2A2}"/>
              </a:ext>
            </a:extLst>
          </p:cNvPr>
          <p:cNvCxnSpPr/>
          <p:nvPr/>
        </p:nvCxnSpPr>
        <p:spPr>
          <a:xfrm>
            <a:off x="2436808" y="3793951"/>
            <a:ext cx="62456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CD25354A-3272-4140-8FD6-F615DC0703EA}"/>
              </a:ext>
            </a:extLst>
          </p:cNvPr>
          <p:cNvSpPr/>
          <p:nvPr/>
        </p:nvSpPr>
        <p:spPr>
          <a:xfrm>
            <a:off x="1157759" y="4473957"/>
            <a:ext cx="9872662" cy="458908"/>
          </a:xfrm>
          <a:prstGeom prst="rect">
            <a:avLst/>
          </a:prstGeom>
          <a:solidFill>
            <a:schemeClr val="tx1">
              <a:alpha val="59000"/>
            </a:schemeClr>
          </a:solidFill>
        </p:spPr>
        <p:txBody>
          <a:bodyPr wrap="square" rtlCol="0" anchor="ctr">
            <a:spAutoFit/>
          </a:bodyPr>
          <a:lstStyle/>
          <a:p>
            <a:pPr algn="ctr">
              <a:lnSpc>
                <a:spcPct val="150000"/>
              </a:lnSpc>
            </a:pPr>
            <a:r>
              <a:rPr lang="en-US" altLang="zh-CN" dirty="0" smtClean="0">
                <a:solidFill>
                  <a:schemeClr val="bg1"/>
                </a:solidFill>
                <a:cs typeface="+mn-ea"/>
                <a:sym typeface="+mn-lt"/>
              </a:rPr>
              <a:t>Welcome to: www.qiuqiugo.com</a:t>
            </a:r>
            <a:endParaRPr lang="zh-CN" altLang="en-US" dirty="0">
              <a:solidFill>
                <a:schemeClr val="bg1"/>
              </a:solidFill>
              <a:cs typeface="+mn-ea"/>
              <a:sym typeface="+mn-lt"/>
            </a:endParaRPr>
          </a:p>
        </p:txBody>
      </p:sp>
      <p:sp>
        <p:nvSpPr>
          <p:cNvPr id="15" name="文本框 14">
            <a:extLst>
              <a:ext uri="{FF2B5EF4-FFF2-40B4-BE49-F238E27FC236}">
                <a16:creationId xmlns:a16="http://schemas.microsoft.com/office/drawing/2014/main" id="{471BFEBD-FE82-4AA5-B265-D3A6EA509D42}"/>
              </a:ext>
            </a:extLst>
          </p:cNvPr>
          <p:cNvSpPr txBox="1"/>
          <p:nvPr/>
        </p:nvSpPr>
        <p:spPr>
          <a:xfrm>
            <a:off x="5079678" y="5616104"/>
            <a:ext cx="2028825" cy="461665"/>
          </a:xfrm>
          <a:prstGeom prst="rect">
            <a:avLst/>
          </a:prstGeom>
          <a:noFill/>
        </p:spPr>
        <p:txBody>
          <a:bodyPr wrap="square" rtlCol="0">
            <a:spAutoFit/>
          </a:bodyPr>
          <a:lstStyle/>
          <a:p>
            <a:r>
              <a:rPr lang="zh-CN" altLang="en-US" sz="2400" dirty="0">
                <a:cs typeface="+mn-ea"/>
                <a:sym typeface="+mn-lt"/>
              </a:rPr>
              <a:t>谢</a:t>
            </a:r>
            <a:r>
              <a:rPr lang="en-US" altLang="zh-CN" sz="2400" dirty="0">
                <a:cs typeface="+mn-ea"/>
                <a:sym typeface="+mn-lt"/>
              </a:rPr>
              <a:t>/</a:t>
            </a:r>
            <a:r>
              <a:rPr lang="zh-CN" altLang="en-US" sz="2400" dirty="0">
                <a:cs typeface="+mn-ea"/>
                <a:sym typeface="+mn-lt"/>
              </a:rPr>
              <a:t>谢</a:t>
            </a:r>
            <a:r>
              <a:rPr lang="en-US" altLang="zh-CN" sz="2400" dirty="0">
                <a:cs typeface="+mn-ea"/>
                <a:sym typeface="+mn-lt"/>
              </a:rPr>
              <a:t>/</a:t>
            </a:r>
            <a:r>
              <a:rPr lang="zh-CN" altLang="en-US" sz="2400" dirty="0">
                <a:cs typeface="+mn-ea"/>
                <a:sym typeface="+mn-lt"/>
              </a:rPr>
              <a:t>聆</a:t>
            </a:r>
            <a:r>
              <a:rPr lang="en-US" altLang="zh-CN" sz="2400" dirty="0">
                <a:cs typeface="+mn-ea"/>
                <a:sym typeface="+mn-lt"/>
              </a:rPr>
              <a:t>/</a:t>
            </a:r>
            <a:r>
              <a:rPr lang="zh-CN" altLang="en-US" sz="2400" dirty="0">
                <a:cs typeface="+mn-ea"/>
                <a:sym typeface="+mn-lt"/>
              </a:rPr>
              <a:t>听</a:t>
            </a:r>
          </a:p>
        </p:txBody>
      </p:sp>
    </p:spTree>
    <p:extLst>
      <p:ext uri="{BB962C8B-B14F-4D97-AF65-F5344CB8AC3E}">
        <p14:creationId xmlns:p14="http://schemas.microsoft.com/office/powerpoint/2010/main" val="311369577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5" name="文本框 4">
            <a:extLst>
              <a:ext uri="{FF2B5EF4-FFF2-40B4-BE49-F238E27FC236}">
                <a16:creationId xmlns:a16="http://schemas.microsoft.com/office/drawing/2014/main" id="{94722BF4-815E-4C66-A422-AE07DAEE7801}"/>
              </a:ext>
            </a:extLst>
          </p:cNvPr>
          <p:cNvSpPr txBox="1"/>
          <p:nvPr/>
        </p:nvSpPr>
        <p:spPr>
          <a:xfrm>
            <a:off x="1400175" y="288459"/>
            <a:ext cx="2486025" cy="523220"/>
          </a:xfrm>
          <a:prstGeom prst="rect">
            <a:avLst/>
          </a:prstGeom>
          <a:noFill/>
        </p:spPr>
        <p:txBody>
          <a:bodyPr wrap="square" rtlCol="0">
            <a:spAutoFit/>
          </a:bodyPr>
          <a:lstStyle/>
          <a:p>
            <a:r>
              <a:rPr lang="zh-CN" altLang="en-US" sz="2800" b="1" dirty="0" smtClean="0">
                <a:solidFill>
                  <a:srgbClr val="002060"/>
                </a:solidFill>
                <a:cs typeface="+mn-ea"/>
                <a:sym typeface="+mn-lt"/>
              </a:rPr>
              <a:t>参赛信息</a:t>
            </a:r>
            <a:endParaRPr lang="zh-CN" altLang="en-US" sz="2800" b="1" dirty="0">
              <a:solidFill>
                <a:srgbClr val="002060"/>
              </a:solidFill>
              <a:cs typeface="+mn-ea"/>
              <a:sym typeface="+mn-lt"/>
            </a:endParaRPr>
          </a:p>
        </p:txBody>
      </p:sp>
      <p:pic>
        <p:nvPicPr>
          <p:cNvPr id="7" name="图片 6">
            <a:extLst>
              <a:ext uri="{FF2B5EF4-FFF2-40B4-BE49-F238E27FC236}">
                <a16:creationId xmlns:a16="http://schemas.microsoft.com/office/drawing/2014/main" id="{1F780CB3-34B0-4B38-83FB-C8C379DA6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44" y="1446430"/>
            <a:ext cx="4780929" cy="4482881"/>
          </a:xfrm>
          <a:prstGeom prst="rect">
            <a:avLst/>
          </a:prstGeom>
        </p:spPr>
      </p:pic>
      <p:sp>
        <p:nvSpPr>
          <p:cNvPr id="9" name="文本占位符 9"/>
          <p:cNvSpPr txBox="1"/>
          <p:nvPr/>
        </p:nvSpPr>
        <p:spPr>
          <a:xfrm>
            <a:off x="6281965" y="1497555"/>
            <a:ext cx="7684770" cy="3278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8565">
              <a:lnSpc>
                <a:spcPct val="200000"/>
              </a:lnSpc>
              <a:spcBef>
                <a:spcPts val="0"/>
              </a:spcBef>
              <a:buFont typeface="Arial" panose="020B0604020202020204" pitchFamily="34" charset="0"/>
              <a:buNone/>
            </a:pPr>
            <a:endParaRPr lang="en-US" altLang="zh-CN" sz="1800" b="1" dirty="0" smtClean="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队伍名称：</a:t>
            </a:r>
            <a:r>
              <a:rPr lang="en-US" altLang="zh-CN" sz="18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微</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丘智能科技</a:t>
            </a:r>
            <a:r>
              <a:rPr lang="en-US" altLang="zh-CN" sz="18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风险声誉机器人</a:t>
            </a: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cs typeface="Arial" panose="020B0604020202020204" pitchFamily="34" charset="0"/>
              </a:rPr>
              <a:t>队伍</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成员：</a:t>
            </a:r>
            <a:r>
              <a:rPr lang="en-US" altLang="zh-CN" sz="18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顾亮</a:t>
            </a: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应用场景：</a:t>
            </a:r>
            <a:r>
              <a:rPr lang="en-US" altLang="zh-CN" sz="18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金融</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科技</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场景、企业信用管理场景</a:t>
            </a:r>
            <a:endParaRPr lang="en-US" altLang="zh-CN" sz="1800" dirty="0" smtClean="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en-US" altLang="zh-CN" sz="18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政府舆情分析、投资机构投后管理</a:t>
            </a:r>
            <a:r>
              <a:rPr lang="en-US" altLang="zh-CN" sz="1800" dirty="0" smtClean="0">
                <a:latin typeface="微软雅黑" panose="020B0503020204020204" pitchFamily="34" charset="-122"/>
                <a:ea typeface="微软雅黑" panose="020B0503020204020204" pitchFamily="34" charset="-122"/>
                <a:cs typeface="Arial" panose="020B0604020202020204" pitchFamily="34" charset="0"/>
              </a:rPr>
              <a:t>	</a:t>
            </a:r>
            <a:endParaRPr lang="zh-CN" altLang="en-US" sz="1800" dirty="0">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None/>
            </a:pP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主要项目：</a:t>
            </a:r>
            <a:r>
              <a:rPr lang="en-US" altLang="zh-CN" sz="1800" dirty="0" smtClean="0">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smtClean="0">
                <a:latin typeface="微软雅黑" panose="020B0503020204020204" pitchFamily="34" charset="-122"/>
                <a:ea typeface="微软雅黑" panose="020B0503020204020204" pitchFamily="34" charset="-122"/>
                <a:cs typeface="Arial" panose="020B0604020202020204" pitchFamily="34" charset="0"/>
              </a:rPr>
              <a:t>舆情分析风险预警</a:t>
            </a:r>
            <a:r>
              <a:rPr lang="zh-CN" altLang="en-US" sz="1800" dirty="0">
                <a:latin typeface="微软雅黑" panose="020B0503020204020204" pitchFamily="34" charset="-122"/>
                <a:ea typeface="微软雅黑" panose="020B0503020204020204" pitchFamily="34" charset="-122"/>
                <a:cs typeface="Arial" panose="020B0604020202020204" pitchFamily="34" charset="0"/>
              </a:rPr>
              <a:t>机器人</a:t>
            </a: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a:p>
            <a:pPr defTabSz="1218565">
              <a:lnSpc>
                <a:spcPct val="200000"/>
              </a:lnSpc>
              <a:spcBef>
                <a:spcPts val="0"/>
              </a:spcBef>
            </a:pPr>
            <a:endParaRPr lang="en-US" altLang="zh-CN" sz="18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6654546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4">
            <a:extLst>
              <a:ext uri="{FF2B5EF4-FFF2-40B4-BE49-F238E27FC236}">
                <a16:creationId xmlns:a16="http://schemas.microsoft.com/office/drawing/2014/main" id="{599E8BD6-7986-4504-9C66-338D374C9863}"/>
              </a:ext>
            </a:extLst>
          </p:cNvPr>
          <p:cNvGrpSpPr>
            <a:grpSpLocks noChangeAspect="1"/>
          </p:cNvGrpSpPr>
          <p:nvPr/>
        </p:nvGrpSpPr>
        <p:grpSpPr bwMode="auto">
          <a:xfrm>
            <a:off x="475114" y="2228619"/>
            <a:ext cx="4401685" cy="4629381"/>
            <a:chOff x="1395" y="367"/>
            <a:chExt cx="4079" cy="4290"/>
          </a:xfrm>
        </p:grpSpPr>
        <p:sp>
          <p:nvSpPr>
            <p:cNvPr id="79" name="Freeform 5">
              <a:extLst>
                <a:ext uri="{FF2B5EF4-FFF2-40B4-BE49-F238E27FC236}">
                  <a16:creationId xmlns:a16="http://schemas.microsoft.com/office/drawing/2014/main" id="{DFC89C8E-09E7-4D0C-BAAA-0DA357AA595F}"/>
                </a:ext>
              </a:extLst>
            </p:cNvPr>
            <p:cNvSpPr>
              <a:spLocks/>
            </p:cNvSpPr>
            <p:nvPr/>
          </p:nvSpPr>
          <p:spPr bwMode="auto">
            <a:xfrm>
              <a:off x="1395" y="1430"/>
              <a:ext cx="1357" cy="3223"/>
            </a:xfrm>
            <a:custGeom>
              <a:avLst/>
              <a:gdLst>
                <a:gd name="T0" fmla="*/ 797 w 853"/>
                <a:gd name="T1" fmla="*/ 680 h 1967"/>
                <a:gd name="T2" fmla="*/ 704 w 853"/>
                <a:gd name="T3" fmla="*/ 487 h 1967"/>
                <a:gd name="T4" fmla="*/ 573 w 853"/>
                <a:gd name="T5" fmla="*/ 327 h 1967"/>
                <a:gd name="T6" fmla="*/ 539 w 853"/>
                <a:gd name="T7" fmla="*/ 186 h 1967"/>
                <a:gd name="T8" fmla="*/ 599 w 853"/>
                <a:gd name="T9" fmla="*/ 56 h 1967"/>
                <a:gd name="T10" fmla="*/ 543 w 853"/>
                <a:gd name="T11" fmla="*/ 0 h 1967"/>
                <a:gd name="T12" fmla="*/ 392 w 853"/>
                <a:gd name="T13" fmla="*/ 108 h 1967"/>
                <a:gd name="T14" fmla="*/ 260 w 853"/>
                <a:gd name="T15" fmla="*/ 258 h 1967"/>
                <a:gd name="T16" fmla="*/ 165 w 853"/>
                <a:gd name="T17" fmla="*/ 409 h 1967"/>
                <a:gd name="T18" fmla="*/ 207 w 853"/>
                <a:gd name="T19" fmla="*/ 583 h 1967"/>
                <a:gd name="T20" fmla="*/ 333 w 853"/>
                <a:gd name="T21" fmla="*/ 980 h 1967"/>
                <a:gd name="T22" fmla="*/ 331 w 853"/>
                <a:gd name="T23" fmla="*/ 1242 h 1967"/>
                <a:gd name="T24" fmla="*/ 291 w 853"/>
                <a:gd name="T25" fmla="*/ 1364 h 1967"/>
                <a:gd name="T26" fmla="*/ 0 w 853"/>
                <a:gd name="T27" fmla="*/ 1967 h 1967"/>
                <a:gd name="T28" fmla="*/ 484 w 853"/>
                <a:gd name="T29" fmla="*/ 1967 h 1967"/>
                <a:gd name="T30" fmla="*/ 660 w 853"/>
                <a:gd name="T31" fmla="*/ 1398 h 1967"/>
                <a:gd name="T32" fmla="*/ 715 w 853"/>
                <a:gd name="T33" fmla="*/ 1217 h 1967"/>
                <a:gd name="T34" fmla="*/ 805 w 853"/>
                <a:gd name="T35" fmla="*/ 1039 h 1967"/>
                <a:gd name="T36" fmla="*/ 853 w 853"/>
                <a:gd name="T37" fmla="*/ 886 h 1967"/>
                <a:gd name="T38" fmla="*/ 797 w 853"/>
                <a:gd name="T39" fmla="*/ 680 h 1967"/>
                <a:gd name="connsiteX0" fmla="*/ 9359 w 10016"/>
                <a:gd name="connsiteY0" fmla="*/ 3457 h 11065"/>
                <a:gd name="connsiteX1" fmla="*/ 8269 w 10016"/>
                <a:gd name="connsiteY1" fmla="*/ 2476 h 11065"/>
                <a:gd name="connsiteX2" fmla="*/ 6733 w 10016"/>
                <a:gd name="connsiteY2" fmla="*/ 1662 h 11065"/>
                <a:gd name="connsiteX3" fmla="*/ 6335 w 10016"/>
                <a:gd name="connsiteY3" fmla="*/ 946 h 11065"/>
                <a:gd name="connsiteX4" fmla="*/ 7038 w 10016"/>
                <a:gd name="connsiteY4" fmla="*/ 285 h 11065"/>
                <a:gd name="connsiteX5" fmla="*/ 6382 w 10016"/>
                <a:gd name="connsiteY5" fmla="*/ 0 h 11065"/>
                <a:gd name="connsiteX6" fmla="*/ 4612 w 10016"/>
                <a:gd name="connsiteY6" fmla="*/ 549 h 11065"/>
                <a:gd name="connsiteX7" fmla="*/ 3064 w 10016"/>
                <a:gd name="connsiteY7" fmla="*/ 1312 h 11065"/>
                <a:gd name="connsiteX8" fmla="*/ 1950 w 10016"/>
                <a:gd name="connsiteY8" fmla="*/ 2079 h 11065"/>
                <a:gd name="connsiteX9" fmla="*/ 2443 w 10016"/>
                <a:gd name="connsiteY9" fmla="*/ 2964 h 11065"/>
                <a:gd name="connsiteX10" fmla="*/ 3920 w 10016"/>
                <a:gd name="connsiteY10" fmla="*/ 4982 h 11065"/>
                <a:gd name="connsiteX11" fmla="*/ 3896 w 10016"/>
                <a:gd name="connsiteY11" fmla="*/ 6314 h 11065"/>
                <a:gd name="connsiteX12" fmla="*/ 3427 w 10016"/>
                <a:gd name="connsiteY12" fmla="*/ 6934 h 11065"/>
                <a:gd name="connsiteX13" fmla="*/ 16 w 10016"/>
                <a:gd name="connsiteY13" fmla="*/ 10000 h 11065"/>
                <a:gd name="connsiteX14" fmla="*/ 5199 w 10016"/>
                <a:gd name="connsiteY14" fmla="*/ 11065 h 11065"/>
                <a:gd name="connsiteX15" fmla="*/ 7753 w 10016"/>
                <a:gd name="connsiteY15" fmla="*/ 7107 h 11065"/>
                <a:gd name="connsiteX16" fmla="*/ 8398 w 10016"/>
                <a:gd name="connsiteY16" fmla="*/ 6187 h 11065"/>
                <a:gd name="connsiteX17" fmla="*/ 9453 w 10016"/>
                <a:gd name="connsiteY17" fmla="*/ 5282 h 11065"/>
                <a:gd name="connsiteX18" fmla="*/ 10016 w 10016"/>
                <a:gd name="connsiteY18" fmla="*/ 4504 h 11065"/>
                <a:gd name="connsiteX19" fmla="*/ 9359 w 10016"/>
                <a:gd name="connsiteY19" fmla="*/ 3457 h 11065"/>
                <a:gd name="connsiteX0" fmla="*/ 10096 w 10753"/>
                <a:gd name="connsiteY0" fmla="*/ 3457 h 11541"/>
                <a:gd name="connsiteX1" fmla="*/ 9006 w 10753"/>
                <a:gd name="connsiteY1" fmla="*/ 2476 h 11541"/>
                <a:gd name="connsiteX2" fmla="*/ 7470 w 10753"/>
                <a:gd name="connsiteY2" fmla="*/ 1662 h 11541"/>
                <a:gd name="connsiteX3" fmla="*/ 7072 w 10753"/>
                <a:gd name="connsiteY3" fmla="*/ 946 h 11541"/>
                <a:gd name="connsiteX4" fmla="*/ 7775 w 10753"/>
                <a:gd name="connsiteY4" fmla="*/ 285 h 11541"/>
                <a:gd name="connsiteX5" fmla="*/ 7119 w 10753"/>
                <a:gd name="connsiteY5" fmla="*/ 0 h 11541"/>
                <a:gd name="connsiteX6" fmla="*/ 5349 w 10753"/>
                <a:gd name="connsiteY6" fmla="*/ 549 h 11541"/>
                <a:gd name="connsiteX7" fmla="*/ 3801 w 10753"/>
                <a:gd name="connsiteY7" fmla="*/ 1312 h 11541"/>
                <a:gd name="connsiteX8" fmla="*/ 2687 w 10753"/>
                <a:gd name="connsiteY8" fmla="*/ 2079 h 11541"/>
                <a:gd name="connsiteX9" fmla="*/ 3180 w 10753"/>
                <a:gd name="connsiteY9" fmla="*/ 2964 h 11541"/>
                <a:gd name="connsiteX10" fmla="*/ 4657 w 10753"/>
                <a:gd name="connsiteY10" fmla="*/ 4982 h 11541"/>
                <a:gd name="connsiteX11" fmla="*/ 4633 w 10753"/>
                <a:gd name="connsiteY11" fmla="*/ 6314 h 11541"/>
                <a:gd name="connsiteX12" fmla="*/ 4164 w 10753"/>
                <a:gd name="connsiteY12" fmla="*/ 6934 h 11541"/>
                <a:gd name="connsiteX13" fmla="*/ 16 w 10753"/>
                <a:gd name="connsiteY13" fmla="*/ 11012 h 11541"/>
                <a:gd name="connsiteX14" fmla="*/ 5936 w 10753"/>
                <a:gd name="connsiteY14" fmla="*/ 11065 h 11541"/>
                <a:gd name="connsiteX15" fmla="*/ 8490 w 10753"/>
                <a:gd name="connsiteY15" fmla="*/ 7107 h 11541"/>
                <a:gd name="connsiteX16" fmla="*/ 9135 w 10753"/>
                <a:gd name="connsiteY16" fmla="*/ 6187 h 11541"/>
                <a:gd name="connsiteX17" fmla="*/ 10190 w 10753"/>
                <a:gd name="connsiteY17" fmla="*/ 5282 h 11541"/>
                <a:gd name="connsiteX18" fmla="*/ 10753 w 10753"/>
                <a:gd name="connsiteY18" fmla="*/ 4504 h 11541"/>
                <a:gd name="connsiteX19" fmla="*/ 10096 w 10753"/>
                <a:gd name="connsiteY19" fmla="*/ 3457 h 11541"/>
                <a:gd name="connsiteX0" fmla="*/ 10096 w 10753"/>
                <a:gd name="connsiteY0" fmla="*/ 3457 h 11541"/>
                <a:gd name="connsiteX1" fmla="*/ 9006 w 10753"/>
                <a:gd name="connsiteY1" fmla="*/ 2476 h 11541"/>
                <a:gd name="connsiteX2" fmla="*/ 7470 w 10753"/>
                <a:gd name="connsiteY2" fmla="*/ 1662 h 11541"/>
                <a:gd name="connsiteX3" fmla="*/ 7072 w 10753"/>
                <a:gd name="connsiteY3" fmla="*/ 946 h 11541"/>
                <a:gd name="connsiteX4" fmla="*/ 7775 w 10753"/>
                <a:gd name="connsiteY4" fmla="*/ 285 h 11541"/>
                <a:gd name="connsiteX5" fmla="*/ 7119 w 10753"/>
                <a:gd name="connsiteY5" fmla="*/ 0 h 11541"/>
                <a:gd name="connsiteX6" fmla="*/ 5349 w 10753"/>
                <a:gd name="connsiteY6" fmla="*/ 549 h 11541"/>
                <a:gd name="connsiteX7" fmla="*/ 3801 w 10753"/>
                <a:gd name="connsiteY7" fmla="*/ 1312 h 11541"/>
                <a:gd name="connsiteX8" fmla="*/ 2687 w 10753"/>
                <a:gd name="connsiteY8" fmla="*/ 2079 h 11541"/>
                <a:gd name="connsiteX9" fmla="*/ 3180 w 10753"/>
                <a:gd name="connsiteY9" fmla="*/ 2964 h 11541"/>
                <a:gd name="connsiteX10" fmla="*/ 4657 w 10753"/>
                <a:gd name="connsiteY10" fmla="*/ 4982 h 11541"/>
                <a:gd name="connsiteX11" fmla="*/ 4633 w 10753"/>
                <a:gd name="connsiteY11" fmla="*/ 6314 h 11541"/>
                <a:gd name="connsiteX12" fmla="*/ 4164 w 10753"/>
                <a:gd name="connsiteY12" fmla="*/ 6934 h 11541"/>
                <a:gd name="connsiteX13" fmla="*/ 16 w 10753"/>
                <a:gd name="connsiteY13" fmla="*/ 11012 h 11541"/>
                <a:gd name="connsiteX14" fmla="*/ 5936 w 10753"/>
                <a:gd name="connsiteY14" fmla="*/ 11065 h 11541"/>
                <a:gd name="connsiteX15" fmla="*/ 8490 w 10753"/>
                <a:gd name="connsiteY15" fmla="*/ 7107 h 11541"/>
                <a:gd name="connsiteX16" fmla="*/ 9135 w 10753"/>
                <a:gd name="connsiteY16" fmla="*/ 6187 h 11541"/>
                <a:gd name="connsiteX17" fmla="*/ 10190 w 10753"/>
                <a:gd name="connsiteY17" fmla="*/ 5282 h 11541"/>
                <a:gd name="connsiteX18" fmla="*/ 10753 w 10753"/>
                <a:gd name="connsiteY18" fmla="*/ 4504 h 11541"/>
                <a:gd name="connsiteX19" fmla="*/ 10096 w 10753"/>
                <a:gd name="connsiteY19" fmla="*/ 3457 h 11541"/>
                <a:gd name="connsiteX0" fmla="*/ 10096 w 10753"/>
                <a:gd name="connsiteY0" fmla="*/ 3457 h 11541"/>
                <a:gd name="connsiteX1" fmla="*/ 9006 w 10753"/>
                <a:gd name="connsiteY1" fmla="*/ 2476 h 11541"/>
                <a:gd name="connsiteX2" fmla="*/ 7470 w 10753"/>
                <a:gd name="connsiteY2" fmla="*/ 1662 h 11541"/>
                <a:gd name="connsiteX3" fmla="*/ 7072 w 10753"/>
                <a:gd name="connsiteY3" fmla="*/ 946 h 11541"/>
                <a:gd name="connsiteX4" fmla="*/ 7775 w 10753"/>
                <a:gd name="connsiteY4" fmla="*/ 285 h 11541"/>
                <a:gd name="connsiteX5" fmla="*/ 7119 w 10753"/>
                <a:gd name="connsiteY5" fmla="*/ 0 h 11541"/>
                <a:gd name="connsiteX6" fmla="*/ 5349 w 10753"/>
                <a:gd name="connsiteY6" fmla="*/ 549 h 11541"/>
                <a:gd name="connsiteX7" fmla="*/ 3801 w 10753"/>
                <a:gd name="connsiteY7" fmla="*/ 1312 h 11541"/>
                <a:gd name="connsiteX8" fmla="*/ 2687 w 10753"/>
                <a:gd name="connsiteY8" fmla="*/ 2079 h 11541"/>
                <a:gd name="connsiteX9" fmla="*/ 3180 w 10753"/>
                <a:gd name="connsiteY9" fmla="*/ 2964 h 11541"/>
                <a:gd name="connsiteX10" fmla="*/ 4657 w 10753"/>
                <a:gd name="connsiteY10" fmla="*/ 4982 h 11541"/>
                <a:gd name="connsiteX11" fmla="*/ 4633 w 10753"/>
                <a:gd name="connsiteY11" fmla="*/ 6314 h 11541"/>
                <a:gd name="connsiteX12" fmla="*/ 4164 w 10753"/>
                <a:gd name="connsiteY12" fmla="*/ 6934 h 11541"/>
                <a:gd name="connsiteX13" fmla="*/ 16 w 10753"/>
                <a:gd name="connsiteY13" fmla="*/ 11012 h 11541"/>
                <a:gd name="connsiteX14" fmla="*/ 5936 w 10753"/>
                <a:gd name="connsiteY14" fmla="*/ 11065 h 11541"/>
                <a:gd name="connsiteX15" fmla="*/ 8490 w 10753"/>
                <a:gd name="connsiteY15" fmla="*/ 7107 h 11541"/>
                <a:gd name="connsiteX16" fmla="*/ 9135 w 10753"/>
                <a:gd name="connsiteY16" fmla="*/ 6187 h 11541"/>
                <a:gd name="connsiteX17" fmla="*/ 10190 w 10753"/>
                <a:gd name="connsiteY17" fmla="*/ 5282 h 11541"/>
                <a:gd name="connsiteX18" fmla="*/ 10753 w 10753"/>
                <a:gd name="connsiteY18" fmla="*/ 4504 h 11541"/>
                <a:gd name="connsiteX19" fmla="*/ 10096 w 10753"/>
                <a:gd name="connsiteY19" fmla="*/ 3457 h 11541"/>
                <a:gd name="connsiteX0" fmla="*/ 10129 w 10786"/>
                <a:gd name="connsiteY0" fmla="*/ 3457 h 11481"/>
                <a:gd name="connsiteX1" fmla="*/ 9039 w 10786"/>
                <a:gd name="connsiteY1" fmla="*/ 2476 h 11481"/>
                <a:gd name="connsiteX2" fmla="*/ 7503 w 10786"/>
                <a:gd name="connsiteY2" fmla="*/ 1662 h 11481"/>
                <a:gd name="connsiteX3" fmla="*/ 7105 w 10786"/>
                <a:gd name="connsiteY3" fmla="*/ 946 h 11481"/>
                <a:gd name="connsiteX4" fmla="*/ 7808 w 10786"/>
                <a:gd name="connsiteY4" fmla="*/ 285 h 11481"/>
                <a:gd name="connsiteX5" fmla="*/ 7152 w 10786"/>
                <a:gd name="connsiteY5" fmla="*/ 0 h 11481"/>
                <a:gd name="connsiteX6" fmla="*/ 5382 w 10786"/>
                <a:gd name="connsiteY6" fmla="*/ 549 h 11481"/>
                <a:gd name="connsiteX7" fmla="*/ 3834 w 10786"/>
                <a:gd name="connsiteY7" fmla="*/ 1312 h 11481"/>
                <a:gd name="connsiteX8" fmla="*/ 2720 w 10786"/>
                <a:gd name="connsiteY8" fmla="*/ 2079 h 11481"/>
                <a:gd name="connsiteX9" fmla="*/ 3213 w 10786"/>
                <a:gd name="connsiteY9" fmla="*/ 2964 h 11481"/>
                <a:gd name="connsiteX10" fmla="*/ 4690 w 10786"/>
                <a:gd name="connsiteY10" fmla="*/ 4982 h 11481"/>
                <a:gd name="connsiteX11" fmla="*/ 4666 w 10786"/>
                <a:gd name="connsiteY11" fmla="*/ 6314 h 11481"/>
                <a:gd name="connsiteX12" fmla="*/ 3217 w 10786"/>
                <a:gd name="connsiteY12" fmla="*/ 7953 h 11481"/>
                <a:gd name="connsiteX13" fmla="*/ 49 w 10786"/>
                <a:gd name="connsiteY13" fmla="*/ 11012 h 11481"/>
                <a:gd name="connsiteX14" fmla="*/ 5969 w 10786"/>
                <a:gd name="connsiteY14" fmla="*/ 11065 h 11481"/>
                <a:gd name="connsiteX15" fmla="*/ 8523 w 10786"/>
                <a:gd name="connsiteY15" fmla="*/ 7107 h 11481"/>
                <a:gd name="connsiteX16" fmla="*/ 9168 w 10786"/>
                <a:gd name="connsiteY16" fmla="*/ 6187 h 11481"/>
                <a:gd name="connsiteX17" fmla="*/ 10223 w 10786"/>
                <a:gd name="connsiteY17" fmla="*/ 5282 h 11481"/>
                <a:gd name="connsiteX18" fmla="*/ 10786 w 10786"/>
                <a:gd name="connsiteY18" fmla="*/ 4504 h 11481"/>
                <a:gd name="connsiteX19" fmla="*/ 10129 w 10786"/>
                <a:gd name="connsiteY19" fmla="*/ 3457 h 11481"/>
                <a:gd name="connsiteX0" fmla="*/ 10129 w 10786"/>
                <a:gd name="connsiteY0" fmla="*/ 3457 h 11505"/>
                <a:gd name="connsiteX1" fmla="*/ 9039 w 10786"/>
                <a:gd name="connsiteY1" fmla="*/ 2476 h 11505"/>
                <a:gd name="connsiteX2" fmla="*/ 7503 w 10786"/>
                <a:gd name="connsiteY2" fmla="*/ 1662 h 11505"/>
                <a:gd name="connsiteX3" fmla="*/ 7105 w 10786"/>
                <a:gd name="connsiteY3" fmla="*/ 946 h 11505"/>
                <a:gd name="connsiteX4" fmla="*/ 7808 w 10786"/>
                <a:gd name="connsiteY4" fmla="*/ 285 h 11505"/>
                <a:gd name="connsiteX5" fmla="*/ 7152 w 10786"/>
                <a:gd name="connsiteY5" fmla="*/ 0 h 11505"/>
                <a:gd name="connsiteX6" fmla="*/ 5382 w 10786"/>
                <a:gd name="connsiteY6" fmla="*/ 549 h 11505"/>
                <a:gd name="connsiteX7" fmla="*/ 3834 w 10786"/>
                <a:gd name="connsiteY7" fmla="*/ 1312 h 11505"/>
                <a:gd name="connsiteX8" fmla="*/ 2720 w 10786"/>
                <a:gd name="connsiteY8" fmla="*/ 2079 h 11505"/>
                <a:gd name="connsiteX9" fmla="*/ 3213 w 10786"/>
                <a:gd name="connsiteY9" fmla="*/ 2964 h 11505"/>
                <a:gd name="connsiteX10" fmla="*/ 4690 w 10786"/>
                <a:gd name="connsiteY10" fmla="*/ 4982 h 11505"/>
                <a:gd name="connsiteX11" fmla="*/ 4666 w 10786"/>
                <a:gd name="connsiteY11" fmla="*/ 6314 h 11505"/>
                <a:gd name="connsiteX12" fmla="*/ 3217 w 10786"/>
                <a:gd name="connsiteY12" fmla="*/ 7953 h 11505"/>
                <a:gd name="connsiteX13" fmla="*/ 49 w 10786"/>
                <a:gd name="connsiteY13" fmla="*/ 11012 h 11505"/>
                <a:gd name="connsiteX14" fmla="*/ 5925 w 10786"/>
                <a:gd name="connsiteY14" fmla="*/ 11103 h 11505"/>
                <a:gd name="connsiteX15" fmla="*/ 8523 w 10786"/>
                <a:gd name="connsiteY15" fmla="*/ 7107 h 11505"/>
                <a:gd name="connsiteX16" fmla="*/ 9168 w 10786"/>
                <a:gd name="connsiteY16" fmla="*/ 6187 h 11505"/>
                <a:gd name="connsiteX17" fmla="*/ 10223 w 10786"/>
                <a:gd name="connsiteY17" fmla="*/ 5282 h 11505"/>
                <a:gd name="connsiteX18" fmla="*/ 10786 w 10786"/>
                <a:gd name="connsiteY18" fmla="*/ 4504 h 11505"/>
                <a:gd name="connsiteX19" fmla="*/ 10129 w 10786"/>
                <a:gd name="connsiteY19" fmla="*/ 3457 h 11505"/>
                <a:gd name="connsiteX0" fmla="*/ 10129 w 10786"/>
                <a:gd name="connsiteY0" fmla="*/ 3457 h 11505"/>
                <a:gd name="connsiteX1" fmla="*/ 9039 w 10786"/>
                <a:gd name="connsiteY1" fmla="*/ 2476 h 11505"/>
                <a:gd name="connsiteX2" fmla="*/ 7503 w 10786"/>
                <a:gd name="connsiteY2" fmla="*/ 1662 h 11505"/>
                <a:gd name="connsiteX3" fmla="*/ 7105 w 10786"/>
                <a:gd name="connsiteY3" fmla="*/ 946 h 11505"/>
                <a:gd name="connsiteX4" fmla="*/ 7808 w 10786"/>
                <a:gd name="connsiteY4" fmla="*/ 285 h 11505"/>
                <a:gd name="connsiteX5" fmla="*/ 7152 w 10786"/>
                <a:gd name="connsiteY5" fmla="*/ 0 h 11505"/>
                <a:gd name="connsiteX6" fmla="*/ 5382 w 10786"/>
                <a:gd name="connsiteY6" fmla="*/ 549 h 11505"/>
                <a:gd name="connsiteX7" fmla="*/ 3834 w 10786"/>
                <a:gd name="connsiteY7" fmla="*/ 1312 h 11505"/>
                <a:gd name="connsiteX8" fmla="*/ 2720 w 10786"/>
                <a:gd name="connsiteY8" fmla="*/ 2079 h 11505"/>
                <a:gd name="connsiteX9" fmla="*/ 3213 w 10786"/>
                <a:gd name="connsiteY9" fmla="*/ 2964 h 11505"/>
                <a:gd name="connsiteX10" fmla="*/ 4690 w 10786"/>
                <a:gd name="connsiteY10" fmla="*/ 4982 h 11505"/>
                <a:gd name="connsiteX11" fmla="*/ 4666 w 10786"/>
                <a:gd name="connsiteY11" fmla="*/ 6314 h 11505"/>
                <a:gd name="connsiteX12" fmla="*/ 3217 w 10786"/>
                <a:gd name="connsiteY12" fmla="*/ 7953 h 11505"/>
                <a:gd name="connsiteX13" fmla="*/ 49 w 10786"/>
                <a:gd name="connsiteY13" fmla="*/ 11012 h 11505"/>
                <a:gd name="connsiteX14" fmla="*/ 5925 w 10786"/>
                <a:gd name="connsiteY14" fmla="*/ 11103 h 11505"/>
                <a:gd name="connsiteX15" fmla="*/ 8523 w 10786"/>
                <a:gd name="connsiteY15" fmla="*/ 7107 h 11505"/>
                <a:gd name="connsiteX16" fmla="*/ 9168 w 10786"/>
                <a:gd name="connsiteY16" fmla="*/ 6187 h 11505"/>
                <a:gd name="connsiteX17" fmla="*/ 10223 w 10786"/>
                <a:gd name="connsiteY17" fmla="*/ 5282 h 11505"/>
                <a:gd name="connsiteX18" fmla="*/ 10786 w 10786"/>
                <a:gd name="connsiteY18" fmla="*/ 4504 h 11505"/>
                <a:gd name="connsiteX19" fmla="*/ 10129 w 10786"/>
                <a:gd name="connsiteY19" fmla="*/ 3457 h 11505"/>
                <a:gd name="connsiteX0" fmla="*/ 10129 w 10786"/>
                <a:gd name="connsiteY0" fmla="*/ 3457 h 11292"/>
                <a:gd name="connsiteX1" fmla="*/ 9039 w 10786"/>
                <a:gd name="connsiteY1" fmla="*/ 2476 h 11292"/>
                <a:gd name="connsiteX2" fmla="*/ 7503 w 10786"/>
                <a:gd name="connsiteY2" fmla="*/ 1662 h 11292"/>
                <a:gd name="connsiteX3" fmla="*/ 7105 w 10786"/>
                <a:gd name="connsiteY3" fmla="*/ 946 h 11292"/>
                <a:gd name="connsiteX4" fmla="*/ 7808 w 10786"/>
                <a:gd name="connsiteY4" fmla="*/ 285 h 11292"/>
                <a:gd name="connsiteX5" fmla="*/ 7152 w 10786"/>
                <a:gd name="connsiteY5" fmla="*/ 0 h 11292"/>
                <a:gd name="connsiteX6" fmla="*/ 5382 w 10786"/>
                <a:gd name="connsiteY6" fmla="*/ 549 h 11292"/>
                <a:gd name="connsiteX7" fmla="*/ 3834 w 10786"/>
                <a:gd name="connsiteY7" fmla="*/ 1312 h 11292"/>
                <a:gd name="connsiteX8" fmla="*/ 2720 w 10786"/>
                <a:gd name="connsiteY8" fmla="*/ 2079 h 11292"/>
                <a:gd name="connsiteX9" fmla="*/ 3213 w 10786"/>
                <a:gd name="connsiteY9" fmla="*/ 2964 h 11292"/>
                <a:gd name="connsiteX10" fmla="*/ 4690 w 10786"/>
                <a:gd name="connsiteY10" fmla="*/ 4982 h 11292"/>
                <a:gd name="connsiteX11" fmla="*/ 4666 w 10786"/>
                <a:gd name="connsiteY11" fmla="*/ 6314 h 11292"/>
                <a:gd name="connsiteX12" fmla="*/ 3217 w 10786"/>
                <a:gd name="connsiteY12" fmla="*/ 7953 h 11292"/>
                <a:gd name="connsiteX13" fmla="*/ 49 w 10786"/>
                <a:gd name="connsiteY13" fmla="*/ 11012 h 11292"/>
                <a:gd name="connsiteX14" fmla="*/ 5925 w 10786"/>
                <a:gd name="connsiteY14" fmla="*/ 11103 h 11292"/>
                <a:gd name="connsiteX15" fmla="*/ 8523 w 10786"/>
                <a:gd name="connsiteY15" fmla="*/ 7107 h 11292"/>
                <a:gd name="connsiteX16" fmla="*/ 9168 w 10786"/>
                <a:gd name="connsiteY16" fmla="*/ 6187 h 11292"/>
                <a:gd name="connsiteX17" fmla="*/ 10223 w 10786"/>
                <a:gd name="connsiteY17" fmla="*/ 5282 h 11292"/>
                <a:gd name="connsiteX18" fmla="*/ 10786 w 10786"/>
                <a:gd name="connsiteY18" fmla="*/ 4504 h 11292"/>
                <a:gd name="connsiteX19" fmla="*/ 10129 w 10786"/>
                <a:gd name="connsiteY19" fmla="*/ 3457 h 11292"/>
                <a:gd name="connsiteX0" fmla="*/ 10171 w 10828"/>
                <a:gd name="connsiteY0" fmla="*/ 3457 h 11356"/>
                <a:gd name="connsiteX1" fmla="*/ 9081 w 10828"/>
                <a:gd name="connsiteY1" fmla="*/ 2476 h 11356"/>
                <a:gd name="connsiteX2" fmla="*/ 7545 w 10828"/>
                <a:gd name="connsiteY2" fmla="*/ 1662 h 11356"/>
                <a:gd name="connsiteX3" fmla="*/ 7147 w 10828"/>
                <a:gd name="connsiteY3" fmla="*/ 946 h 11356"/>
                <a:gd name="connsiteX4" fmla="*/ 7850 w 10828"/>
                <a:gd name="connsiteY4" fmla="*/ 285 h 11356"/>
                <a:gd name="connsiteX5" fmla="*/ 7194 w 10828"/>
                <a:gd name="connsiteY5" fmla="*/ 0 h 11356"/>
                <a:gd name="connsiteX6" fmla="*/ 5424 w 10828"/>
                <a:gd name="connsiteY6" fmla="*/ 549 h 11356"/>
                <a:gd name="connsiteX7" fmla="*/ 3876 w 10828"/>
                <a:gd name="connsiteY7" fmla="*/ 1312 h 11356"/>
                <a:gd name="connsiteX8" fmla="*/ 2762 w 10828"/>
                <a:gd name="connsiteY8" fmla="*/ 2079 h 11356"/>
                <a:gd name="connsiteX9" fmla="*/ 3255 w 10828"/>
                <a:gd name="connsiteY9" fmla="*/ 2964 h 11356"/>
                <a:gd name="connsiteX10" fmla="*/ 4732 w 10828"/>
                <a:gd name="connsiteY10" fmla="*/ 4982 h 11356"/>
                <a:gd name="connsiteX11" fmla="*/ 4708 w 10828"/>
                <a:gd name="connsiteY11" fmla="*/ 6314 h 11356"/>
                <a:gd name="connsiteX12" fmla="*/ 3259 w 10828"/>
                <a:gd name="connsiteY12" fmla="*/ 7953 h 11356"/>
                <a:gd name="connsiteX13" fmla="*/ 47 w 10828"/>
                <a:gd name="connsiteY13" fmla="*/ 11106 h 11356"/>
                <a:gd name="connsiteX14" fmla="*/ 5967 w 10828"/>
                <a:gd name="connsiteY14" fmla="*/ 11103 h 11356"/>
                <a:gd name="connsiteX15" fmla="*/ 8565 w 10828"/>
                <a:gd name="connsiteY15" fmla="*/ 7107 h 11356"/>
                <a:gd name="connsiteX16" fmla="*/ 9210 w 10828"/>
                <a:gd name="connsiteY16" fmla="*/ 6187 h 11356"/>
                <a:gd name="connsiteX17" fmla="*/ 10265 w 10828"/>
                <a:gd name="connsiteY17" fmla="*/ 5282 h 11356"/>
                <a:gd name="connsiteX18" fmla="*/ 10828 w 10828"/>
                <a:gd name="connsiteY18" fmla="*/ 4504 h 11356"/>
                <a:gd name="connsiteX19" fmla="*/ 10171 w 10828"/>
                <a:gd name="connsiteY19" fmla="*/ 3457 h 11356"/>
                <a:gd name="connsiteX0" fmla="*/ 10171 w 10828"/>
                <a:gd name="connsiteY0" fmla="*/ 3457 h 11356"/>
                <a:gd name="connsiteX1" fmla="*/ 9081 w 10828"/>
                <a:gd name="connsiteY1" fmla="*/ 2476 h 11356"/>
                <a:gd name="connsiteX2" fmla="*/ 7545 w 10828"/>
                <a:gd name="connsiteY2" fmla="*/ 1662 h 11356"/>
                <a:gd name="connsiteX3" fmla="*/ 7147 w 10828"/>
                <a:gd name="connsiteY3" fmla="*/ 946 h 11356"/>
                <a:gd name="connsiteX4" fmla="*/ 7850 w 10828"/>
                <a:gd name="connsiteY4" fmla="*/ 285 h 11356"/>
                <a:gd name="connsiteX5" fmla="*/ 7194 w 10828"/>
                <a:gd name="connsiteY5" fmla="*/ 0 h 11356"/>
                <a:gd name="connsiteX6" fmla="*/ 5424 w 10828"/>
                <a:gd name="connsiteY6" fmla="*/ 549 h 11356"/>
                <a:gd name="connsiteX7" fmla="*/ 3876 w 10828"/>
                <a:gd name="connsiteY7" fmla="*/ 1312 h 11356"/>
                <a:gd name="connsiteX8" fmla="*/ 2762 w 10828"/>
                <a:gd name="connsiteY8" fmla="*/ 2079 h 11356"/>
                <a:gd name="connsiteX9" fmla="*/ 3255 w 10828"/>
                <a:gd name="connsiteY9" fmla="*/ 2964 h 11356"/>
                <a:gd name="connsiteX10" fmla="*/ 4732 w 10828"/>
                <a:gd name="connsiteY10" fmla="*/ 4982 h 11356"/>
                <a:gd name="connsiteX11" fmla="*/ 4708 w 10828"/>
                <a:gd name="connsiteY11" fmla="*/ 6314 h 11356"/>
                <a:gd name="connsiteX12" fmla="*/ 3259 w 10828"/>
                <a:gd name="connsiteY12" fmla="*/ 7953 h 11356"/>
                <a:gd name="connsiteX13" fmla="*/ 47 w 10828"/>
                <a:gd name="connsiteY13" fmla="*/ 11106 h 11356"/>
                <a:gd name="connsiteX14" fmla="*/ 5967 w 10828"/>
                <a:gd name="connsiteY14" fmla="*/ 11103 h 11356"/>
                <a:gd name="connsiteX15" fmla="*/ 8565 w 10828"/>
                <a:gd name="connsiteY15" fmla="*/ 7107 h 11356"/>
                <a:gd name="connsiteX16" fmla="*/ 9210 w 10828"/>
                <a:gd name="connsiteY16" fmla="*/ 6187 h 11356"/>
                <a:gd name="connsiteX17" fmla="*/ 10265 w 10828"/>
                <a:gd name="connsiteY17" fmla="*/ 5282 h 11356"/>
                <a:gd name="connsiteX18" fmla="*/ 10828 w 10828"/>
                <a:gd name="connsiteY18" fmla="*/ 4504 h 11356"/>
                <a:gd name="connsiteX19" fmla="*/ 10171 w 10828"/>
                <a:gd name="connsiteY19" fmla="*/ 3457 h 11356"/>
                <a:gd name="connsiteX0" fmla="*/ 10171 w 10828"/>
                <a:gd name="connsiteY0" fmla="*/ 3457 h 11143"/>
                <a:gd name="connsiteX1" fmla="*/ 9081 w 10828"/>
                <a:gd name="connsiteY1" fmla="*/ 2476 h 11143"/>
                <a:gd name="connsiteX2" fmla="*/ 7545 w 10828"/>
                <a:gd name="connsiteY2" fmla="*/ 1662 h 11143"/>
                <a:gd name="connsiteX3" fmla="*/ 7147 w 10828"/>
                <a:gd name="connsiteY3" fmla="*/ 946 h 11143"/>
                <a:gd name="connsiteX4" fmla="*/ 7850 w 10828"/>
                <a:gd name="connsiteY4" fmla="*/ 285 h 11143"/>
                <a:gd name="connsiteX5" fmla="*/ 7194 w 10828"/>
                <a:gd name="connsiteY5" fmla="*/ 0 h 11143"/>
                <a:gd name="connsiteX6" fmla="*/ 5424 w 10828"/>
                <a:gd name="connsiteY6" fmla="*/ 549 h 11143"/>
                <a:gd name="connsiteX7" fmla="*/ 3876 w 10828"/>
                <a:gd name="connsiteY7" fmla="*/ 1312 h 11143"/>
                <a:gd name="connsiteX8" fmla="*/ 2762 w 10828"/>
                <a:gd name="connsiteY8" fmla="*/ 2079 h 11143"/>
                <a:gd name="connsiteX9" fmla="*/ 3255 w 10828"/>
                <a:gd name="connsiteY9" fmla="*/ 2964 h 11143"/>
                <a:gd name="connsiteX10" fmla="*/ 4732 w 10828"/>
                <a:gd name="connsiteY10" fmla="*/ 4982 h 11143"/>
                <a:gd name="connsiteX11" fmla="*/ 4708 w 10828"/>
                <a:gd name="connsiteY11" fmla="*/ 6314 h 11143"/>
                <a:gd name="connsiteX12" fmla="*/ 3259 w 10828"/>
                <a:gd name="connsiteY12" fmla="*/ 7953 h 11143"/>
                <a:gd name="connsiteX13" fmla="*/ 47 w 10828"/>
                <a:gd name="connsiteY13" fmla="*/ 11106 h 11143"/>
                <a:gd name="connsiteX14" fmla="*/ 5967 w 10828"/>
                <a:gd name="connsiteY14" fmla="*/ 11103 h 11143"/>
                <a:gd name="connsiteX15" fmla="*/ 8565 w 10828"/>
                <a:gd name="connsiteY15" fmla="*/ 7107 h 11143"/>
                <a:gd name="connsiteX16" fmla="*/ 9210 w 10828"/>
                <a:gd name="connsiteY16" fmla="*/ 6187 h 11143"/>
                <a:gd name="connsiteX17" fmla="*/ 10265 w 10828"/>
                <a:gd name="connsiteY17" fmla="*/ 5282 h 11143"/>
                <a:gd name="connsiteX18" fmla="*/ 10828 w 10828"/>
                <a:gd name="connsiteY18" fmla="*/ 4504 h 11143"/>
                <a:gd name="connsiteX19" fmla="*/ 10171 w 10828"/>
                <a:gd name="connsiteY19" fmla="*/ 3457 h 1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28" h="11143">
                  <a:moveTo>
                    <a:pt x="10171" y="3457"/>
                  </a:moveTo>
                  <a:cubicBezTo>
                    <a:pt x="9808" y="3183"/>
                    <a:pt x="9316" y="2740"/>
                    <a:pt x="9081" y="2476"/>
                  </a:cubicBezTo>
                  <a:cubicBezTo>
                    <a:pt x="8835" y="2211"/>
                    <a:pt x="8143" y="1845"/>
                    <a:pt x="7545" y="1662"/>
                  </a:cubicBezTo>
                  <a:cubicBezTo>
                    <a:pt x="6936" y="1479"/>
                    <a:pt x="6760" y="1159"/>
                    <a:pt x="7147" y="946"/>
                  </a:cubicBezTo>
                  <a:cubicBezTo>
                    <a:pt x="7534" y="737"/>
                    <a:pt x="7850" y="437"/>
                    <a:pt x="7850" y="285"/>
                  </a:cubicBezTo>
                  <a:cubicBezTo>
                    <a:pt x="7850" y="127"/>
                    <a:pt x="7557" y="0"/>
                    <a:pt x="7194" y="0"/>
                  </a:cubicBezTo>
                  <a:cubicBezTo>
                    <a:pt x="6830" y="0"/>
                    <a:pt x="6033" y="249"/>
                    <a:pt x="5424" y="549"/>
                  </a:cubicBezTo>
                  <a:lnTo>
                    <a:pt x="3876" y="1312"/>
                  </a:lnTo>
                  <a:cubicBezTo>
                    <a:pt x="3266" y="1612"/>
                    <a:pt x="2762" y="1957"/>
                    <a:pt x="2762" y="2079"/>
                  </a:cubicBezTo>
                  <a:cubicBezTo>
                    <a:pt x="2762" y="2196"/>
                    <a:pt x="2985" y="2593"/>
                    <a:pt x="3255" y="2964"/>
                  </a:cubicBezTo>
                  <a:lnTo>
                    <a:pt x="4732" y="4982"/>
                  </a:lnTo>
                  <a:cubicBezTo>
                    <a:pt x="5002" y="5348"/>
                    <a:pt x="4946" y="5882"/>
                    <a:pt x="4708" y="6314"/>
                  </a:cubicBezTo>
                  <a:cubicBezTo>
                    <a:pt x="4487" y="6672"/>
                    <a:pt x="4036" y="7154"/>
                    <a:pt x="3259" y="7953"/>
                  </a:cubicBezTo>
                  <a:cubicBezTo>
                    <a:pt x="2482" y="8752"/>
                    <a:pt x="-404" y="10581"/>
                    <a:pt x="47" y="11106"/>
                  </a:cubicBezTo>
                  <a:cubicBezTo>
                    <a:pt x="2263" y="11131"/>
                    <a:pt x="4228" y="11178"/>
                    <a:pt x="5967" y="11103"/>
                  </a:cubicBezTo>
                  <a:cubicBezTo>
                    <a:pt x="7379" y="10452"/>
                    <a:pt x="8025" y="7926"/>
                    <a:pt x="8565" y="7107"/>
                  </a:cubicBezTo>
                  <a:cubicBezTo>
                    <a:pt x="9105" y="6288"/>
                    <a:pt x="9210" y="6187"/>
                    <a:pt x="9210" y="6187"/>
                  </a:cubicBezTo>
                  <a:cubicBezTo>
                    <a:pt x="9480" y="5821"/>
                    <a:pt x="9949" y="5414"/>
                    <a:pt x="10265" y="5282"/>
                  </a:cubicBezTo>
                  <a:cubicBezTo>
                    <a:pt x="10570" y="5155"/>
                    <a:pt x="10828" y="4804"/>
                    <a:pt x="10828" y="4504"/>
                  </a:cubicBezTo>
                  <a:cubicBezTo>
                    <a:pt x="10828" y="4204"/>
                    <a:pt x="10535" y="3732"/>
                    <a:pt x="10171" y="3457"/>
                  </a:cubicBezTo>
                  <a:close/>
                </a:path>
              </a:pathLst>
            </a:custGeom>
            <a:solidFill>
              <a:srgbClr val="F8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6">
              <a:extLst>
                <a:ext uri="{FF2B5EF4-FFF2-40B4-BE49-F238E27FC236}">
                  <a16:creationId xmlns:a16="http://schemas.microsoft.com/office/drawing/2014/main" id="{2BDE2B3A-27FF-447E-B1E7-50E3AA5131E7}"/>
                </a:ext>
              </a:extLst>
            </p:cNvPr>
            <p:cNvSpPr>
              <a:spLocks/>
            </p:cNvSpPr>
            <p:nvPr/>
          </p:nvSpPr>
          <p:spPr bwMode="auto">
            <a:xfrm>
              <a:off x="2173" y="371"/>
              <a:ext cx="3296" cy="2576"/>
            </a:xfrm>
            <a:custGeom>
              <a:avLst/>
              <a:gdLst>
                <a:gd name="T0" fmla="*/ 2242 w 2242"/>
                <a:gd name="T1" fmla="*/ 1615 h 1752"/>
                <a:gd name="T2" fmla="*/ 2105 w 2242"/>
                <a:gd name="T3" fmla="*/ 1752 h 1752"/>
                <a:gd name="T4" fmla="*/ 136 w 2242"/>
                <a:gd name="T5" fmla="*/ 1752 h 1752"/>
                <a:gd name="T6" fmla="*/ 0 w 2242"/>
                <a:gd name="T7" fmla="*/ 1615 h 1752"/>
                <a:gd name="T8" fmla="*/ 0 w 2242"/>
                <a:gd name="T9" fmla="*/ 136 h 1752"/>
                <a:gd name="T10" fmla="*/ 136 w 2242"/>
                <a:gd name="T11" fmla="*/ 0 h 1752"/>
                <a:gd name="T12" fmla="*/ 2105 w 2242"/>
                <a:gd name="T13" fmla="*/ 0 h 1752"/>
                <a:gd name="T14" fmla="*/ 2242 w 2242"/>
                <a:gd name="T15" fmla="*/ 136 h 1752"/>
                <a:gd name="T16" fmla="*/ 2242 w 2242"/>
                <a:gd name="T17" fmla="*/ 1615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2" h="1752">
                  <a:moveTo>
                    <a:pt x="2242" y="1615"/>
                  </a:moveTo>
                  <a:cubicBezTo>
                    <a:pt x="2242" y="1690"/>
                    <a:pt x="2180" y="1752"/>
                    <a:pt x="2105" y="1752"/>
                  </a:cubicBezTo>
                  <a:cubicBezTo>
                    <a:pt x="136" y="1752"/>
                    <a:pt x="136" y="1752"/>
                    <a:pt x="136" y="1752"/>
                  </a:cubicBezTo>
                  <a:cubicBezTo>
                    <a:pt x="61" y="1752"/>
                    <a:pt x="0" y="1690"/>
                    <a:pt x="0" y="1615"/>
                  </a:cubicBezTo>
                  <a:cubicBezTo>
                    <a:pt x="0" y="136"/>
                    <a:pt x="0" y="136"/>
                    <a:pt x="0" y="136"/>
                  </a:cubicBezTo>
                  <a:cubicBezTo>
                    <a:pt x="0" y="61"/>
                    <a:pt x="61" y="0"/>
                    <a:pt x="136" y="0"/>
                  </a:cubicBezTo>
                  <a:cubicBezTo>
                    <a:pt x="2105" y="0"/>
                    <a:pt x="2105" y="0"/>
                    <a:pt x="2105" y="0"/>
                  </a:cubicBezTo>
                  <a:cubicBezTo>
                    <a:pt x="2180" y="0"/>
                    <a:pt x="2242" y="61"/>
                    <a:pt x="2242" y="136"/>
                  </a:cubicBezTo>
                  <a:cubicBezTo>
                    <a:pt x="2242" y="1615"/>
                    <a:pt x="2242" y="1615"/>
                    <a:pt x="2242" y="1615"/>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
              <a:extLst>
                <a:ext uri="{FF2B5EF4-FFF2-40B4-BE49-F238E27FC236}">
                  <a16:creationId xmlns:a16="http://schemas.microsoft.com/office/drawing/2014/main" id="{9BC78BB5-7C14-40F0-A571-8F19C191AC63}"/>
                </a:ext>
              </a:extLst>
            </p:cNvPr>
            <p:cNvSpPr>
              <a:spLocks/>
            </p:cNvSpPr>
            <p:nvPr/>
          </p:nvSpPr>
          <p:spPr bwMode="auto">
            <a:xfrm>
              <a:off x="2168" y="367"/>
              <a:ext cx="3306" cy="2584"/>
            </a:xfrm>
            <a:custGeom>
              <a:avLst/>
              <a:gdLst>
                <a:gd name="T0" fmla="*/ 2245 w 2248"/>
                <a:gd name="T1" fmla="*/ 1618 h 1758"/>
                <a:gd name="T2" fmla="*/ 2242 w 2248"/>
                <a:gd name="T3" fmla="*/ 1618 h 1758"/>
                <a:gd name="T4" fmla="*/ 2203 w 2248"/>
                <a:gd name="T5" fmla="*/ 1713 h 1758"/>
                <a:gd name="T6" fmla="*/ 2108 w 2248"/>
                <a:gd name="T7" fmla="*/ 1752 h 1758"/>
                <a:gd name="T8" fmla="*/ 139 w 2248"/>
                <a:gd name="T9" fmla="*/ 1752 h 1758"/>
                <a:gd name="T10" fmla="*/ 45 w 2248"/>
                <a:gd name="T11" fmla="*/ 1713 h 1758"/>
                <a:gd name="T12" fmla="*/ 5 w 2248"/>
                <a:gd name="T13" fmla="*/ 1618 h 1758"/>
                <a:gd name="T14" fmla="*/ 5 w 2248"/>
                <a:gd name="T15" fmla="*/ 139 h 1758"/>
                <a:gd name="T16" fmla="*/ 45 w 2248"/>
                <a:gd name="T17" fmla="*/ 45 h 1758"/>
                <a:gd name="T18" fmla="*/ 139 w 2248"/>
                <a:gd name="T19" fmla="*/ 6 h 1758"/>
                <a:gd name="T20" fmla="*/ 2108 w 2248"/>
                <a:gd name="T21" fmla="*/ 6 h 1758"/>
                <a:gd name="T22" fmla="*/ 2203 w 2248"/>
                <a:gd name="T23" fmla="*/ 45 h 1758"/>
                <a:gd name="T24" fmla="*/ 2242 w 2248"/>
                <a:gd name="T25" fmla="*/ 139 h 1758"/>
                <a:gd name="T26" fmla="*/ 2242 w 2248"/>
                <a:gd name="T27" fmla="*/ 1618 h 1758"/>
                <a:gd name="T28" fmla="*/ 2245 w 2248"/>
                <a:gd name="T29" fmla="*/ 1618 h 1758"/>
                <a:gd name="T30" fmla="*/ 2248 w 2248"/>
                <a:gd name="T31" fmla="*/ 1618 h 1758"/>
                <a:gd name="T32" fmla="*/ 2248 w 2248"/>
                <a:gd name="T33" fmla="*/ 139 h 1758"/>
                <a:gd name="T34" fmla="*/ 2108 w 2248"/>
                <a:gd name="T35" fmla="*/ 0 h 1758"/>
                <a:gd name="T36" fmla="*/ 139 w 2248"/>
                <a:gd name="T37" fmla="*/ 0 h 1758"/>
                <a:gd name="T38" fmla="*/ 0 w 2248"/>
                <a:gd name="T39" fmla="*/ 139 h 1758"/>
                <a:gd name="T40" fmla="*/ 0 w 2248"/>
                <a:gd name="T41" fmla="*/ 1618 h 1758"/>
                <a:gd name="T42" fmla="*/ 139 w 2248"/>
                <a:gd name="T43" fmla="*/ 1758 h 1758"/>
                <a:gd name="T44" fmla="*/ 2108 w 2248"/>
                <a:gd name="T45" fmla="*/ 1758 h 1758"/>
                <a:gd name="T46" fmla="*/ 2248 w 2248"/>
                <a:gd name="T47" fmla="*/ 1618 h 1758"/>
                <a:gd name="T48" fmla="*/ 2245 w 2248"/>
                <a:gd name="T49" fmla="*/ 161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8" h="1758">
                  <a:moveTo>
                    <a:pt x="2245" y="1618"/>
                  </a:moveTo>
                  <a:cubicBezTo>
                    <a:pt x="2242" y="1618"/>
                    <a:pt x="2242" y="1618"/>
                    <a:pt x="2242" y="1618"/>
                  </a:cubicBezTo>
                  <a:cubicBezTo>
                    <a:pt x="2242" y="1655"/>
                    <a:pt x="2227" y="1689"/>
                    <a:pt x="2203" y="1713"/>
                  </a:cubicBezTo>
                  <a:cubicBezTo>
                    <a:pt x="2179" y="1737"/>
                    <a:pt x="2145" y="1752"/>
                    <a:pt x="2108" y="1752"/>
                  </a:cubicBezTo>
                  <a:cubicBezTo>
                    <a:pt x="139" y="1752"/>
                    <a:pt x="139" y="1752"/>
                    <a:pt x="139" y="1752"/>
                  </a:cubicBezTo>
                  <a:cubicBezTo>
                    <a:pt x="102" y="1752"/>
                    <a:pt x="69" y="1737"/>
                    <a:pt x="45" y="1713"/>
                  </a:cubicBezTo>
                  <a:cubicBezTo>
                    <a:pt x="20" y="1689"/>
                    <a:pt x="5" y="1655"/>
                    <a:pt x="5" y="1618"/>
                  </a:cubicBezTo>
                  <a:cubicBezTo>
                    <a:pt x="5" y="139"/>
                    <a:pt x="5" y="139"/>
                    <a:pt x="5" y="139"/>
                  </a:cubicBezTo>
                  <a:cubicBezTo>
                    <a:pt x="5" y="103"/>
                    <a:pt x="20" y="69"/>
                    <a:pt x="45" y="45"/>
                  </a:cubicBezTo>
                  <a:cubicBezTo>
                    <a:pt x="69" y="21"/>
                    <a:pt x="102" y="6"/>
                    <a:pt x="139" y="6"/>
                  </a:cubicBezTo>
                  <a:cubicBezTo>
                    <a:pt x="2108" y="6"/>
                    <a:pt x="2108" y="6"/>
                    <a:pt x="2108" y="6"/>
                  </a:cubicBezTo>
                  <a:cubicBezTo>
                    <a:pt x="2145" y="6"/>
                    <a:pt x="2179" y="21"/>
                    <a:pt x="2203" y="45"/>
                  </a:cubicBezTo>
                  <a:cubicBezTo>
                    <a:pt x="2227" y="69"/>
                    <a:pt x="2242" y="103"/>
                    <a:pt x="2242" y="139"/>
                  </a:cubicBezTo>
                  <a:cubicBezTo>
                    <a:pt x="2242" y="1618"/>
                    <a:pt x="2242" y="1618"/>
                    <a:pt x="2242" y="1618"/>
                  </a:cubicBezTo>
                  <a:cubicBezTo>
                    <a:pt x="2245" y="1618"/>
                    <a:pt x="2245" y="1618"/>
                    <a:pt x="2245" y="1618"/>
                  </a:cubicBezTo>
                  <a:cubicBezTo>
                    <a:pt x="2248" y="1618"/>
                    <a:pt x="2248" y="1618"/>
                    <a:pt x="2248" y="1618"/>
                  </a:cubicBezTo>
                  <a:cubicBezTo>
                    <a:pt x="2248" y="139"/>
                    <a:pt x="2248" y="139"/>
                    <a:pt x="2248" y="139"/>
                  </a:cubicBezTo>
                  <a:cubicBezTo>
                    <a:pt x="2248" y="63"/>
                    <a:pt x="2185" y="0"/>
                    <a:pt x="2108" y="0"/>
                  </a:cubicBezTo>
                  <a:cubicBezTo>
                    <a:pt x="139" y="0"/>
                    <a:pt x="139" y="0"/>
                    <a:pt x="139" y="0"/>
                  </a:cubicBezTo>
                  <a:cubicBezTo>
                    <a:pt x="62" y="0"/>
                    <a:pt x="0" y="63"/>
                    <a:pt x="0" y="139"/>
                  </a:cubicBezTo>
                  <a:cubicBezTo>
                    <a:pt x="0" y="1618"/>
                    <a:pt x="0" y="1618"/>
                    <a:pt x="0" y="1618"/>
                  </a:cubicBezTo>
                  <a:cubicBezTo>
                    <a:pt x="0" y="1695"/>
                    <a:pt x="62" y="1758"/>
                    <a:pt x="139" y="1758"/>
                  </a:cubicBezTo>
                  <a:cubicBezTo>
                    <a:pt x="2108" y="1758"/>
                    <a:pt x="2108" y="1758"/>
                    <a:pt x="2108" y="1758"/>
                  </a:cubicBezTo>
                  <a:cubicBezTo>
                    <a:pt x="2185" y="1758"/>
                    <a:pt x="2248" y="1695"/>
                    <a:pt x="2248" y="1618"/>
                  </a:cubicBezTo>
                  <a:lnTo>
                    <a:pt x="2245" y="16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8">
              <a:extLst>
                <a:ext uri="{FF2B5EF4-FFF2-40B4-BE49-F238E27FC236}">
                  <a16:creationId xmlns:a16="http://schemas.microsoft.com/office/drawing/2014/main" id="{A8651F7E-0C0E-4C72-9299-721F7EF2EF3C}"/>
                </a:ext>
              </a:extLst>
            </p:cNvPr>
            <p:cNvSpPr>
              <a:spLocks noChangeArrowheads="1"/>
            </p:cNvSpPr>
            <p:nvPr/>
          </p:nvSpPr>
          <p:spPr bwMode="auto">
            <a:xfrm>
              <a:off x="2442" y="628"/>
              <a:ext cx="2758" cy="20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9">
              <a:extLst>
                <a:ext uri="{FF2B5EF4-FFF2-40B4-BE49-F238E27FC236}">
                  <a16:creationId xmlns:a16="http://schemas.microsoft.com/office/drawing/2014/main" id="{51206ED3-B88A-4777-9D1C-FD1DF6F6C787}"/>
                </a:ext>
              </a:extLst>
            </p:cNvPr>
            <p:cNvSpPr>
              <a:spLocks noChangeArrowheads="1"/>
            </p:cNvSpPr>
            <p:nvPr/>
          </p:nvSpPr>
          <p:spPr bwMode="auto">
            <a:xfrm>
              <a:off x="2442" y="628"/>
              <a:ext cx="2758"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10">
              <a:extLst>
                <a:ext uri="{FF2B5EF4-FFF2-40B4-BE49-F238E27FC236}">
                  <a16:creationId xmlns:a16="http://schemas.microsoft.com/office/drawing/2014/main" id="{B77F05B7-AF15-42D1-ADE9-666A3A0CDFC6}"/>
                </a:ext>
              </a:extLst>
            </p:cNvPr>
            <p:cNvSpPr>
              <a:spLocks noChangeArrowheads="1"/>
            </p:cNvSpPr>
            <p:nvPr/>
          </p:nvSpPr>
          <p:spPr bwMode="auto">
            <a:xfrm>
              <a:off x="2592"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11">
              <a:extLst>
                <a:ext uri="{FF2B5EF4-FFF2-40B4-BE49-F238E27FC236}">
                  <a16:creationId xmlns:a16="http://schemas.microsoft.com/office/drawing/2014/main" id="{E2DC523B-4E53-4461-AC6C-17FF4B6E6812}"/>
                </a:ext>
              </a:extLst>
            </p:cNvPr>
            <p:cNvSpPr>
              <a:spLocks noChangeArrowheads="1"/>
            </p:cNvSpPr>
            <p:nvPr/>
          </p:nvSpPr>
          <p:spPr bwMode="auto">
            <a:xfrm>
              <a:off x="2592"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12">
              <a:extLst>
                <a:ext uri="{FF2B5EF4-FFF2-40B4-BE49-F238E27FC236}">
                  <a16:creationId xmlns:a16="http://schemas.microsoft.com/office/drawing/2014/main" id="{B6FB7336-1D58-4B0A-9982-C59AAD2F656F}"/>
                </a:ext>
              </a:extLst>
            </p:cNvPr>
            <p:cNvSpPr>
              <a:spLocks noChangeArrowheads="1"/>
            </p:cNvSpPr>
            <p:nvPr/>
          </p:nvSpPr>
          <p:spPr bwMode="auto">
            <a:xfrm>
              <a:off x="2592" y="1238"/>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13">
              <a:extLst>
                <a:ext uri="{FF2B5EF4-FFF2-40B4-BE49-F238E27FC236}">
                  <a16:creationId xmlns:a16="http://schemas.microsoft.com/office/drawing/2014/main" id="{51C5F22E-6483-449B-84AF-95338F7FBF83}"/>
                </a:ext>
              </a:extLst>
            </p:cNvPr>
            <p:cNvSpPr>
              <a:spLocks noChangeArrowheads="1"/>
            </p:cNvSpPr>
            <p:nvPr/>
          </p:nvSpPr>
          <p:spPr bwMode="auto">
            <a:xfrm>
              <a:off x="2592" y="1238"/>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14">
              <a:extLst>
                <a:ext uri="{FF2B5EF4-FFF2-40B4-BE49-F238E27FC236}">
                  <a16:creationId xmlns:a16="http://schemas.microsoft.com/office/drawing/2014/main" id="{E389F90B-2855-45A0-B997-726315EB100D}"/>
                </a:ext>
              </a:extLst>
            </p:cNvPr>
            <p:cNvSpPr>
              <a:spLocks noChangeArrowheads="1"/>
            </p:cNvSpPr>
            <p:nvPr/>
          </p:nvSpPr>
          <p:spPr bwMode="auto">
            <a:xfrm>
              <a:off x="3248"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15">
              <a:extLst>
                <a:ext uri="{FF2B5EF4-FFF2-40B4-BE49-F238E27FC236}">
                  <a16:creationId xmlns:a16="http://schemas.microsoft.com/office/drawing/2014/main" id="{792E7115-D811-4EA6-8035-3EC866FC5447}"/>
                </a:ext>
              </a:extLst>
            </p:cNvPr>
            <p:cNvSpPr>
              <a:spLocks noChangeArrowheads="1"/>
            </p:cNvSpPr>
            <p:nvPr/>
          </p:nvSpPr>
          <p:spPr bwMode="auto">
            <a:xfrm>
              <a:off x="3248"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16">
              <a:extLst>
                <a:ext uri="{FF2B5EF4-FFF2-40B4-BE49-F238E27FC236}">
                  <a16:creationId xmlns:a16="http://schemas.microsoft.com/office/drawing/2014/main" id="{33922908-3668-4EF5-89D2-AE94FA937187}"/>
                </a:ext>
              </a:extLst>
            </p:cNvPr>
            <p:cNvSpPr>
              <a:spLocks noChangeArrowheads="1"/>
            </p:cNvSpPr>
            <p:nvPr/>
          </p:nvSpPr>
          <p:spPr bwMode="auto">
            <a:xfrm>
              <a:off x="3248" y="127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17">
              <a:extLst>
                <a:ext uri="{FF2B5EF4-FFF2-40B4-BE49-F238E27FC236}">
                  <a16:creationId xmlns:a16="http://schemas.microsoft.com/office/drawing/2014/main" id="{76D11A21-CC2F-4EC5-A467-CE3733412807}"/>
                </a:ext>
              </a:extLst>
            </p:cNvPr>
            <p:cNvSpPr>
              <a:spLocks noChangeArrowheads="1"/>
            </p:cNvSpPr>
            <p:nvPr/>
          </p:nvSpPr>
          <p:spPr bwMode="auto">
            <a:xfrm>
              <a:off x="3248" y="127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18">
              <a:extLst>
                <a:ext uri="{FF2B5EF4-FFF2-40B4-BE49-F238E27FC236}">
                  <a16:creationId xmlns:a16="http://schemas.microsoft.com/office/drawing/2014/main" id="{A19C148F-3834-4E52-9A19-C2E0BE427415}"/>
                </a:ext>
              </a:extLst>
            </p:cNvPr>
            <p:cNvSpPr>
              <a:spLocks noChangeArrowheads="1"/>
            </p:cNvSpPr>
            <p:nvPr/>
          </p:nvSpPr>
          <p:spPr bwMode="auto">
            <a:xfrm>
              <a:off x="3248"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19">
              <a:extLst>
                <a:ext uri="{FF2B5EF4-FFF2-40B4-BE49-F238E27FC236}">
                  <a16:creationId xmlns:a16="http://schemas.microsoft.com/office/drawing/2014/main" id="{8C6202F1-05AC-49EA-9B7F-49EB8FD82717}"/>
                </a:ext>
              </a:extLst>
            </p:cNvPr>
            <p:cNvSpPr>
              <a:spLocks noChangeArrowheads="1"/>
            </p:cNvSpPr>
            <p:nvPr/>
          </p:nvSpPr>
          <p:spPr bwMode="auto">
            <a:xfrm>
              <a:off x="3248"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20">
              <a:extLst>
                <a:ext uri="{FF2B5EF4-FFF2-40B4-BE49-F238E27FC236}">
                  <a16:creationId xmlns:a16="http://schemas.microsoft.com/office/drawing/2014/main" id="{DA4FFB44-0409-4005-BFB7-7F7D5F641234}"/>
                </a:ext>
              </a:extLst>
            </p:cNvPr>
            <p:cNvSpPr>
              <a:spLocks noChangeArrowheads="1"/>
            </p:cNvSpPr>
            <p:nvPr/>
          </p:nvSpPr>
          <p:spPr bwMode="auto">
            <a:xfrm>
              <a:off x="3248" y="1549"/>
              <a:ext cx="297" cy="53"/>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21">
              <a:extLst>
                <a:ext uri="{FF2B5EF4-FFF2-40B4-BE49-F238E27FC236}">
                  <a16:creationId xmlns:a16="http://schemas.microsoft.com/office/drawing/2014/main" id="{B6B72B59-12D0-463C-9876-CF0A9DB1B156}"/>
                </a:ext>
              </a:extLst>
            </p:cNvPr>
            <p:cNvSpPr>
              <a:spLocks noChangeArrowheads="1"/>
            </p:cNvSpPr>
            <p:nvPr/>
          </p:nvSpPr>
          <p:spPr bwMode="auto">
            <a:xfrm>
              <a:off x="3248" y="1549"/>
              <a:ext cx="29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22">
              <a:extLst>
                <a:ext uri="{FF2B5EF4-FFF2-40B4-BE49-F238E27FC236}">
                  <a16:creationId xmlns:a16="http://schemas.microsoft.com/office/drawing/2014/main" id="{21B19E44-5E54-4DD6-ABE8-EF2C6A25B6A4}"/>
                </a:ext>
              </a:extLst>
            </p:cNvPr>
            <p:cNvSpPr>
              <a:spLocks noChangeArrowheads="1"/>
            </p:cNvSpPr>
            <p:nvPr/>
          </p:nvSpPr>
          <p:spPr bwMode="auto">
            <a:xfrm>
              <a:off x="3248"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23">
              <a:extLst>
                <a:ext uri="{FF2B5EF4-FFF2-40B4-BE49-F238E27FC236}">
                  <a16:creationId xmlns:a16="http://schemas.microsoft.com/office/drawing/2014/main" id="{BD929C0E-8E05-4E31-A4CC-8499A2C8976E}"/>
                </a:ext>
              </a:extLst>
            </p:cNvPr>
            <p:cNvSpPr>
              <a:spLocks noChangeArrowheads="1"/>
            </p:cNvSpPr>
            <p:nvPr/>
          </p:nvSpPr>
          <p:spPr bwMode="auto">
            <a:xfrm>
              <a:off x="3248"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24">
              <a:extLst>
                <a:ext uri="{FF2B5EF4-FFF2-40B4-BE49-F238E27FC236}">
                  <a16:creationId xmlns:a16="http://schemas.microsoft.com/office/drawing/2014/main" id="{EEBBCB15-4389-47EC-9AF5-17123293C1D7}"/>
                </a:ext>
              </a:extLst>
            </p:cNvPr>
            <p:cNvSpPr>
              <a:spLocks noChangeArrowheads="1"/>
            </p:cNvSpPr>
            <p:nvPr/>
          </p:nvSpPr>
          <p:spPr bwMode="auto">
            <a:xfrm>
              <a:off x="3248" y="1854"/>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25">
              <a:extLst>
                <a:ext uri="{FF2B5EF4-FFF2-40B4-BE49-F238E27FC236}">
                  <a16:creationId xmlns:a16="http://schemas.microsoft.com/office/drawing/2014/main" id="{C734B46D-DFF8-4303-BB33-B854C72579D9}"/>
                </a:ext>
              </a:extLst>
            </p:cNvPr>
            <p:cNvSpPr>
              <a:spLocks noChangeArrowheads="1"/>
            </p:cNvSpPr>
            <p:nvPr/>
          </p:nvSpPr>
          <p:spPr bwMode="auto">
            <a:xfrm>
              <a:off x="3248" y="1854"/>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26">
              <a:extLst>
                <a:ext uri="{FF2B5EF4-FFF2-40B4-BE49-F238E27FC236}">
                  <a16:creationId xmlns:a16="http://schemas.microsoft.com/office/drawing/2014/main" id="{65BE6684-9028-44CD-9709-2CCA8823F32D}"/>
                </a:ext>
              </a:extLst>
            </p:cNvPr>
            <p:cNvSpPr>
              <a:spLocks noChangeArrowheads="1"/>
            </p:cNvSpPr>
            <p:nvPr/>
          </p:nvSpPr>
          <p:spPr bwMode="auto">
            <a:xfrm>
              <a:off x="3906"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27">
              <a:extLst>
                <a:ext uri="{FF2B5EF4-FFF2-40B4-BE49-F238E27FC236}">
                  <a16:creationId xmlns:a16="http://schemas.microsoft.com/office/drawing/2014/main" id="{ADACD269-6C1D-411F-A959-7064EE54CC4A}"/>
                </a:ext>
              </a:extLst>
            </p:cNvPr>
            <p:cNvSpPr>
              <a:spLocks noChangeArrowheads="1"/>
            </p:cNvSpPr>
            <p:nvPr/>
          </p:nvSpPr>
          <p:spPr bwMode="auto">
            <a:xfrm>
              <a:off x="3906"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28">
              <a:extLst>
                <a:ext uri="{FF2B5EF4-FFF2-40B4-BE49-F238E27FC236}">
                  <a16:creationId xmlns:a16="http://schemas.microsoft.com/office/drawing/2014/main" id="{2F5D1EE4-9AAE-4AAA-B084-1F125DBAD31C}"/>
                </a:ext>
              </a:extLst>
            </p:cNvPr>
            <p:cNvSpPr>
              <a:spLocks noChangeArrowheads="1"/>
            </p:cNvSpPr>
            <p:nvPr/>
          </p:nvSpPr>
          <p:spPr bwMode="auto">
            <a:xfrm>
              <a:off x="3906" y="1238"/>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29">
              <a:extLst>
                <a:ext uri="{FF2B5EF4-FFF2-40B4-BE49-F238E27FC236}">
                  <a16:creationId xmlns:a16="http://schemas.microsoft.com/office/drawing/2014/main" id="{829CCE18-8319-4B17-AAA4-745A63F83E1D}"/>
                </a:ext>
              </a:extLst>
            </p:cNvPr>
            <p:cNvSpPr>
              <a:spLocks noChangeArrowheads="1"/>
            </p:cNvSpPr>
            <p:nvPr/>
          </p:nvSpPr>
          <p:spPr bwMode="auto">
            <a:xfrm>
              <a:off x="3906" y="1238"/>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30">
              <a:extLst>
                <a:ext uri="{FF2B5EF4-FFF2-40B4-BE49-F238E27FC236}">
                  <a16:creationId xmlns:a16="http://schemas.microsoft.com/office/drawing/2014/main" id="{4CF5DC48-2813-4A90-BD2E-B4899A89BBDE}"/>
                </a:ext>
              </a:extLst>
            </p:cNvPr>
            <p:cNvSpPr>
              <a:spLocks noChangeArrowheads="1"/>
            </p:cNvSpPr>
            <p:nvPr/>
          </p:nvSpPr>
          <p:spPr bwMode="auto">
            <a:xfrm>
              <a:off x="3906"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Rectangle 31">
              <a:extLst>
                <a:ext uri="{FF2B5EF4-FFF2-40B4-BE49-F238E27FC236}">
                  <a16:creationId xmlns:a16="http://schemas.microsoft.com/office/drawing/2014/main" id="{6851384C-7A38-47D7-9B98-F171353E5239}"/>
                </a:ext>
              </a:extLst>
            </p:cNvPr>
            <p:cNvSpPr>
              <a:spLocks noChangeArrowheads="1"/>
            </p:cNvSpPr>
            <p:nvPr/>
          </p:nvSpPr>
          <p:spPr bwMode="auto">
            <a:xfrm>
              <a:off x="3906"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32">
              <a:extLst>
                <a:ext uri="{FF2B5EF4-FFF2-40B4-BE49-F238E27FC236}">
                  <a16:creationId xmlns:a16="http://schemas.microsoft.com/office/drawing/2014/main" id="{7718F822-B22F-455E-8A4A-5F755107BE02}"/>
                </a:ext>
              </a:extLst>
            </p:cNvPr>
            <p:cNvSpPr>
              <a:spLocks noChangeArrowheads="1"/>
            </p:cNvSpPr>
            <p:nvPr/>
          </p:nvSpPr>
          <p:spPr bwMode="auto">
            <a:xfrm>
              <a:off x="3906" y="1549"/>
              <a:ext cx="297" cy="53"/>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33">
              <a:extLst>
                <a:ext uri="{FF2B5EF4-FFF2-40B4-BE49-F238E27FC236}">
                  <a16:creationId xmlns:a16="http://schemas.microsoft.com/office/drawing/2014/main" id="{258D1E19-2D19-4479-8E46-7A28B14E8660}"/>
                </a:ext>
              </a:extLst>
            </p:cNvPr>
            <p:cNvSpPr>
              <a:spLocks noChangeArrowheads="1"/>
            </p:cNvSpPr>
            <p:nvPr/>
          </p:nvSpPr>
          <p:spPr bwMode="auto">
            <a:xfrm>
              <a:off x="3906" y="1549"/>
              <a:ext cx="29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34">
              <a:extLst>
                <a:ext uri="{FF2B5EF4-FFF2-40B4-BE49-F238E27FC236}">
                  <a16:creationId xmlns:a16="http://schemas.microsoft.com/office/drawing/2014/main" id="{C67607B3-423D-4491-A547-286C454AC6DF}"/>
                </a:ext>
              </a:extLst>
            </p:cNvPr>
            <p:cNvSpPr>
              <a:spLocks noChangeArrowheads="1"/>
            </p:cNvSpPr>
            <p:nvPr/>
          </p:nvSpPr>
          <p:spPr bwMode="auto">
            <a:xfrm>
              <a:off x="3906"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35">
              <a:extLst>
                <a:ext uri="{FF2B5EF4-FFF2-40B4-BE49-F238E27FC236}">
                  <a16:creationId xmlns:a16="http://schemas.microsoft.com/office/drawing/2014/main" id="{AB51F95E-1AB9-449C-8026-03297531D334}"/>
                </a:ext>
              </a:extLst>
            </p:cNvPr>
            <p:cNvSpPr>
              <a:spLocks noChangeArrowheads="1"/>
            </p:cNvSpPr>
            <p:nvPr/>
          </p:nvSpPr>
          <p:spPr bwMode="auto">
            <a:xfrm>
              <a:off x="3906"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36">
              <a:extLst>
                <a:ext uri="{FF2B5EF4-FFF2-40B4-BE49-F238E27FC236}">
                  <a16:creationId xmlns:a16="http://schemas.microsoft.com/office/drawing/2014/main" id="{04C443F4-74D7-46D2-B051-62C0FB246915}"/>
                </a:ext>
              </a:extLst>
            </p:cNvPr>
            <p:cNvSpPr>
              <a:spLocks noChangeArrowheads="1"/>
            </p:cNvSpPr>
            <p:nvPr/>
          </p:nvSpPr>
          <p:spPr bwMode="auto">
            <a:xfrm>
              <a:off x="3906" y="187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37">
              <a:extLst>
                <a:ext uri="{FF2B5EF4-FFF2-40B4-BE49-F238E27FC236}">
                  <a16:creationId xmlns:a16="http://schemas.microsoft.com/office/drawing/2014/main" id="{67518C69-0E63-46F9-975B-B048FC4DA89E}"/>
                </a:ext>
              </a:extLst>
            </p:cNvPr>
            <p:cNvSpPr>
              <a:spLocks noChangeArrowheads="1"/>
            </p:cNvSpPr>
            <p:nvPr/>
          </p:nvSpPr>
          <p:spPr bwMode="auto">
            <a:xfrm>
              <a:off x="3906" y="187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38">
              <a:extLst>
                <a:ext uri="{FF2B5EF4-FFF2-40B4-BE49-F238E27FC236}">
                  <a16:creationId xmlns:a16="http://schemas.microsoft.com/office/drawing/2014/main" id="{4F1FD563-7C10-41C9-9BBD-68546D6B080F}"/>
                </a:ext>
              </a:extLst>
            </p:cNvPr>
            <p:cNvSpPr>
              <a:spLocks noChangeArrowheads="1"/>
            </p:cNvSpPr>
            <p:nvPr/>
          </p:nvSpPr>
          <p:spPr bwMode="auto">
            <a:xfrm>
              <a:off x="4488"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39">
              <a:extLst>
                <a:ext uri="{FF2B5EF4-FFF2-40B4-BE49-F238E27FC236}">
                  <a16:creationId xmlns:a16="http://schemas.microsoft.com/office/drawing/2014/main" id="{C5D1D50D-3A45-4FE5-9BEB-57AB9F63449A}"/>
                </a:ext>
              </a:extLst>
            </p:cNvPr>
            <p:cNvSpPr>
              <a:spLocks noChangeArrowheads="1"/>
            </p:cNvSpPr>
            <p:nvPr/>
          </p:nvSpPr>
          <p:spPr bwMode="auto">
            <a:xfrm>
              <a:off x="4488"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40">
              <a:extLst>
                <a:ext uri="{FF2B5EF4-FFF2-40B4-BE49-F238E27FC236}">
                  <a16:creationId xmlns:a16="http://schemas.microsoft.com/office/drawing/2014/main" id="{ADE0A95F-EA7D-49B3-AA3C-838DDA686E77}"/>
                </a:ext>
              </a:extLst>
            </p:cNvPr>
            <p:cNvSpPr>
              <a:spLocks noChangeArrowheads="1"/>
            </p:cNvSpPr>
            <p:nvPr/>
          </p:nvSpPr>
          <p:spPr bwMode="auto">
            <a:xfrm>
              <a:off x="4488" y="127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41">
              <a:extLst>
                <a:ext uri="{FF2B5EF4-FFF2-40B4-BE49-F238E27FC236}">
                  <a16:creationId xmlns:a16="http://schemas.microsoft.com/office/drawing/2014/main" id="{360D8058-51F9-4B90-AF21-EB8CE116F26E}"/>
                </a:ext>
              </a:extLst>
            </p:cNvPr>
            <p:cNvSpPr>
              <a:spLocks noChangeArrowheads="1"/>
            </p:cNvSpPr>
            <p:nvPr/>
          </p:nvSpPr>
          <p:spPr bwMode="auto">
            <a:xfrm>
              <a:off x="4488" y="127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Rectangle 42">
              <a:extLst>
                <a:ext uri="{FF2B5EF4-FFF2-40B4-BE49-F238E27FC236}">
                  <a16:creationId xmlns:a16="http://schemas.microsoft.com/office/drawing/2014/main" id="{33655109-12A2-4CDE-B06B-D3326A8DB27D}"/>
                </a:ext>
              </a:extLst>
            </p:cNvPr>
            <p:cNvSpPr>
              <a:spLocks noChangeArrowheads="1"/>
            </p:cNvSpPr>
            <p:nvPr/>
          </p:nvSpPr>
          <p:spPr bwMode="auto">
            <a:xfrm>
              <a:off x="4488"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43">
              <a:extLst>
                <a:ext uri="{FF2B5EF4-FFF2-40B4-BE49-F238E27FC236}">
                  <a16:creationId xmlns:a16="http://schemas.microsoft.com/office/drawing/2014/main" id="{A9998BA8-7DB8-4BE9-87C9-0049F05EE48E}"/>
                </a:ext>
              </a:extLst>
            </p:cNvPr>
            <p:cNvSpPr>
              <a:spLocks noChangeArrowheads="1"/>
            </p:cNvSpPr>
            <p:nvPr/>
          </p:nvSpPr>
          <p:spPr bwMode="auto">
            <a:xfrm>
              <a:off x="4488"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44">
              <a:extLst>
                <a:ext uri="{FF2B5EF4-FFF2-40B4-BE49-F238E27FC236}">
                  <a16:creationId xmlns:a16="http://schemas.microsoft.com/office/drawing/2014/main" id="{AF6D9557-FFDA-4669-BE6D-540A7F2503ED}"/>
                </a:ext>
              </a:extLst>
            </p:cNvPr>
            <p:cNvSpPr>
              <a:spLocks noChangeArrowheads="1"/>
            </p:cNvSpPr>
            <p:nvPr/>
          </p:nvSpPr>
          <p:spPr bwMode="auto">
            <a:xfrm>
              <a:off x="4488" y="158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45">
              <a:extLst>
                <a:ext uri="{FF2B5EF4-FFF2-40B4-BE49-F238E27FC236}">
                  <a16:creationId xmlns:a16="http://schemas.microsoft.com/office/drawing/2014/main" id="{AC3AE74C-418E-4F85-A0FB-C18C1AD48F60}"/>
                </a:ext>
              </a:extLst>
            </p:cNvPr>
            <p:cNvSpPr>
              <a:spLocks noChangeArrowheads="1"/>
            </p:cNvSpPr>
            <p:nvPr/>
          </p:nvSpPr>
          <p:spPr bwMode="auto">
            <a:xfrm>
              <a:off x="4488" y="158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46">
              <a:extLst>
                <a:ext uri="{FF2B5EF4-FFF2-40B4-BE49-F238E27FC236}">
                  <a16:creationId xmlns:a16="http://schemas.microsoft.com/office/drawing/2014/main" id="{E41D72B0-2CFF-434E-85DA-305D858C093A}"/>
                </a:ext>
              </a:extLst>
            </p:cNvPr>
            <p:cNvSpPr>
              <a:spLocks noChangeArrowheads="1"/>
            </p:cNvSpPr>
            <p:nvPr/>
          </p:nvSpPr>
          <p:spPr bwMode="auto">
            <a:xfrm>
              <a:off x="4488"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Rectangle 47">
              <a:extLst>
                <a:ext uri="{FF2B5EF4-FFF2-40B4-BE49-F238E27FC236}">
                  <a16:creationId xmlns:a16="http://schemas.microsoft.com/office/drawing/2014/main" id="{2C2B6818-1047-4820-BC86-7AED74F54256}"/>
                </a:ext>
              </a:extLst>
            </p:cNvPr>
            <p:cNvSpPr>
              <a:spLocks noChangeArrowheads="1"/>
            </p:cNvSpPr>
            <p:nvPr/>
          </p:nvSpPr>
          <p:spPr bwMode="auto">
            <a:xfrm>
              <a:off x="4488"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48">
              <a:extLst>
                <a:ext uri="{FF2B5EF4-FFF2-40B4-BE49-F238E27FC236}">
                  <a16:creationId xmlns:a16="http://schemas.microsoft.com/office/drawing/2014/main" id="{DEA8B942-6FF2-4856-B49C-2A58CF8CADBD}"/>
                </a:ext>
              </a:extLst>
            </p:cNvPr>
            <p:cNvSpPr>
              <a:spLocks noChangeArrowheads="1"/>
            </p:cNvSpPr>
            <p:nvPr/>
          </p:nvSpPr>
          <p:spPr bwMode="auto">
            <a:xfrm>
              <a:off x="4488" y="1854"/>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Rectangle 49">
              <a:extLst>
                <a:ext uri="{FF2B5EF4-FFF2-40B4-BE49-F238E27FC236}">
                  <a16:creationId xmlns:a16="http://schemas.microsoft.com/office/drawing/2014/main" id="{3B39B27F-2E18-445D-BE28-173BFBB63C86}"/>
                </a:ext>
              </a:extLst>
            </p:cNvPr>
            <p:cNvSpPr>
              <a:spLocks noChangeArrowheads="1"/>
            </p:cNvSpPr>
            <p:nvPr/>
          </p:nvSpPr>
          <p:spPr bwMode="auto">
            <a:xfrm>
              <a:off x="4488" y="1854"/>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50">
              <a:extLst>
                <a:ext uri="{FF2B5EF4-FFF2-40B4-BE49-F238E27FC236}">
                  <a16:creationId xmlns:a16="http://schemas.microsoft.com/office/drawing/2014/main" id="{003F29F6-6BD0-43FF-B5F0-A008D1014254}"/>
                </a:ext>
              </a:extLst>
            </p:cNvPr>
            <p:cNvSpPr>
              <a:spLocks noChangeArrowheads="1"/>
            </p:cNvSpPr>
            <p:nvPr/>
          </p:nvSpPr>
          <p:spPr bwMode="auto">
            <a:xfrm>
              <a:off x="2592"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51">
              <a:extLst>
                <a:ext uri="{FF2B5EF4-FFF2-40B4-BE49-F238E27FC236}">
                  <a16:creationId xmlns:a16="http://schemas.microsoft.com/office/drawing/2014/main" id="{D0B14E11-DFAC-4E5B-83E6-91ECC34E9BA2}"/>
                </a:ext>
              </a:extLst>
            </p:cNvPr>
            <p:cNvSpPr>
              <a:spLocks noChangeArrowheads="1"/>
            </p:cNvSpPr>
            <p:nvPr/>
          </p:nvSpPr>
          <p:spPr bwMode="auto">
            <a:xfrm>
              <a:off x="2592"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52">
              <a:extLst>
                <a:ext uri="{FF2B5EF4-FFF2-40B4-BE49-F238E27FC236}">
                  <a16:creationId xmlns:a16="http://schemas.microsoft.com/office/drawing/2014/main" id="{3318FE1C-8250-4664-B86F-637454E9CCA0}"/>
                </a:ext>
              </a:extLst>
            </p:cNvPr>
            <p:cNvSpPr>
              <a:spLocks noChangeArrowheads="1"/>
            </p:cNvSpPr>
            <p:nvPr/>
          </p:nvSpPr>
          <p:spPr bwMode="auto">
            <a:xfrm>
              <a:off x="2592" y="158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Rectangle 53">
              <a:extLst>
                <a:ext uri="{FF2B5EF4-FFF2-40B4-BE49-F238E27FC236}">
                  <a16:creationId xmlns:a16="http://schemas.microsoft.com/office/drawing/2014/main" id="{A0C1A39E-1F4D-4662-816E-E4B584D715DB}"/>
                </a:ext>
              </a:extLst>
            </p:cNvPr>
            <p:cNvSpPr>
              <a:spLocks noChangeArrowheads="1"/>
            </p:cNvSpPr>
            <p:nvPr/>
          </p:nvSpPr>
          <p:spPr bwMode="auto">
            <a:xfrm>
              <a:off x="2592" y="158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54">
              <a:extLst>
                <a:ext uri="{FF2B5EF4-FFF2-40B4-BE49-F238E27FC236}">
                  <a16:creationId xmlns:a16="http://schemas.microsoft.com/office/drawing/2014/main" id="{6D5C0A75-0A95-477B-BDFD-899C4580F9F5}"/>
                </a:ext>
              </a:extLst>
            </p:cNvPr>
            <p:cNvSpPr>
              <a:spLocks noChangeArrowheads="1"/>
            </p:cNvSpPr>
            <p:nvPr/>
          </p:nvSpPr>
          <p:spPr bwMode="auto">
            <a:xfrm>
              <a:off x="2592"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55">
              <a:extLst>
                <a:ext uri="{FF2B5EF4-FFF2-40B4-BE49-F238E27FC236}">
                  <a16:creationId xmlns:a16="http://schemas.microsoft.com/office/drawing/2014/main" id="{A792DEFA-A069-4259-9253-CAA238D0B0F6}"/>
                </a:ext>
              </a:extLst>
            </p:cNvPr>
            <p:cNvSpPr>
              <a:spLocks noChangeArrowheads="1"/>
            </p:cNvSpPr>
            <p:nvPr/>
          </p:nvSpPr>
          <p:spPr bwMode="auto">
            <a:xfrm>
              <a:off x="2592"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56">
              <a:extLst>
                <a:ext uri="{FF2B5EF4-FFF2-40B4-BE49-F238E27FC236}">
                  <a16:creationId xmlns:a16="http://schemas.microsoft.com/office/drawing/2014/main" id="{D8A27F33-54D3-4E96-9B03-C9B3BB9CE82E}"/>
                </a:ext>
              </a:extLst>
            </p:cNvPr>
            <p:cNvSpPr>
              <a:spLocks noChangeArrowheads="1"/>
            </p:cNvSpPr>
            <p:nvPr/>
          </p:nvSpPr>
          <p:spPr bwMode="auto">
            <a:xfrm>
              <a:off x="2592" y="1854"/>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Rectangle 57">
              <a:extLst>
                <a:ext uri="{FF2B5EF4-FFF2-40B4-BE49-F238E27FC236}">
                  <a16:creationId xmlns:a16="http://schemas.microsoft.com/office/drawing/2014/main" id="{3D07868B-D645-4666-BE86-588B9FDB1F43}"/>
                </a:ext>
              </a:extLst>
            </p:cNvPr>
            <p:cNvSpPr>
              <a:spLocks noChangeArrowheads="1"/>
            </p:cNvSpPr>
            <p:nvPr/>
          </p:nvSpPr>
          <p:spPr bwMode="auto">
            <a:xfrm>
              <a:off x="2592" y="1854"/>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58">
              <a:extLst>
                <a:ext uri="{FF2B5EF4-FFF2-40B4-BE49-F238E27FC236}">
                  <a16:creationId xmlns:a16="http://schemas.microsoft.com/office/drawing/2014/main" id="{DC9390CE-97C4-4C0D-83C8-FB45204A9CAA}"/>
                </a:ext>
              </a:extLst>
            </p:cNvPr>
            <p:cNvSpPr>
              <a:spLocks/>
            </p:cNvSpPr>
            <p:nvPr/>
          </p:nvSpPr>
          <p:spPr bwMode="auto">
            <a:xfrm>
              <a:off x="2984" y="1074"/>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9">
              <a:extLst>
                <a:ext uri="{FF2B5EF4-FFF2-40B4-BE49-F238E27FC236}">
                  <a16:creationId xmlns:a16="http://schemas.microsoft.com/office/drawing/2014/main" id="{14C2E323-82EA-47D2-B9B6-72C94E03BCFB}"/>
                </a:ext>
              </a:extLst>
            </p:cNvPr>
            <p:cNvSpPr>
              <a:spLocks/>
            </p:cNvSpPr>
            <p:nvPr/>
          </p:nvSpPr>
          <p:spPr bwMode="auto">
            <a:xfrm>
              <a:off x="2984" y="1074"/>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60">
              <a:extLst>
                <a:ext uri="{FF2B5EF4-FFF2-40B4-BE49-F238E27FC236}">
                  <a16:creationId xmlns:a16="http://schemas.microsoft.com/office/drawing/2014/main" id="{15B43134-7743-4CB4-AB61-E73AB9F6A0CF}"/>
                </a:ext>
              </a:extLst>
            </p:cNvPr>
            <p:cNvSpPr>
              <a:spLocks/>
            </p:cNvSpPr>
            <p:nvPr/>
          </p:nvSpPr>
          <p:spPr bwMode="auto">
            <a:xfrm>
              <a:off x="2984" y="1238"/>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61">
              <a:extLst>
                <a:ext uri="{FF2B5EF4-FFF2-40B4-BE49-F238E27FC236}">
                  <a16:creationId xmlns:a16="http://schemas.microsoft.com/office/drawing/2014/main" id="{5B0C098D-83EA-4F37-B9B4-AF99355860F6}"/>
                </a:ext>
              </a:extLst>
            </p:cNvPr>
            <p:cNvSpPr>
              <a:spLocks/>
            </p:cNvSpPr>
            <p:nvPr/>
          </p:nvSpPr>
          <p:spPr bwMode="auto">
            <a:xfrm>
              <a:off x="2984" y="1238"/>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62">
              <a:extLst>
                <a:ext uri="{FF2B5EF4-FFF2-40B4-BE49-F238E27FC236}">
                  <a16:creationId xmlns:a16="http://schemas.microsoft.com/office/drawing/2014/main" id="{0054CA2D-74CD-45DC-92C8-9D5772D37A73}"/>
                </a:ext>
              </a:extLst>
            </p:cNvPr>
            <p:cNvSpPr>
              <a:spLocks/>
            </p:cNvSpPr>
            <p:nvPr/>
          </p:nvSpPr>
          <p:spPr bwMode="auto">
            <a:xfrm>
              <a:off x="3642" y="1074"/>
              <a:ext cx="83" cy="86"/>
            </a:xfrm>
            <a:custGeom>
              <a:avLst/>
              <a:gdLst>
                <a:gd name="T0" fmla="*/ 38 w 83"/>
                <a:gd name="T1" fmla="*/ 0 h 86"/>
                <a:gd name="T2" fmla="*/ 0 w 83"/>
                <a:gd name="T3" fmla="*/ 86 h 86"/>
                <a:gd name="T4" fmla="*/ 83 w 83"/>
                <a:gd name="T5" fmla="*/ 86 h 86"/>
                <a:gd name="T6" fmla="*/ 38 w 83"/>
                <a:gd name="T7" fmla="*/ 0 h 86"/>
              </a:gdLst>
              <a:ahLst/>
              <a:cxnLst>
                <a:cxn ang="0">
                  <a:pos x="T0" y="T1"/>
                </a:cxn>
                <a:cxn ang="0">
                  <a:pos x="T2" y="T3"/>
                </a:cxn>
                <a:cxn ang="0">
                  <a:pos x="T4" y="T5"/>
                </a:cxn>
                <a:cxn ang="0">
                  <a:pos x="T6" y="T7"/>
                </a:cxn>
              </a:cxnLst>
              <a:rect l="0" t="0" r="r" b="b"/>
              <a:pathLst>
                <a:path w="83" h="86">
                  <a:moveTo>
                    <a:pt x="38" y="0"/>
                  </a:moveTo>
                  <a:lnTo>
                    <a:pt x="0" y="86"/>
                  </a:lnTo>
                  <a:lnTo>
                    <a:pt x="83" y="86"/>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63">
              <a:extLst>
                <a:ext uri="{FF2B5EF4-FFF2-40B4-BE49-F238E27FC236}">
                  <a16:creationId xmlns:a16="http://schemas.microsoft.com/office/drawing/2014/main" id="{91E5B9D6-FA9D-4368-947C-3969464F930E}"/>
                </a:ext>
              </a:extLst>
            </p:cNvPr>
            <p:cNvSpPr>
              <a:spLocks/>
            </p:cNvSpPr>
            <p:nvPr/>
          </p:nvSpPr>
          <p:spPr bwMode="auto">
            <a:xfrm>
              <a:off x="3642" y="1074"/>
              <a:ext cx="83" cy="86"/>
            </a:xfrm>
            <a:custGeom>
              <a:avLst/>
              <a:gdLst>
                <a:gd name="T0" fmla="*/ 38 w 83"/>
                <a:gd name="T1" fmla="*/ 0 h 86"/>
                <a:gd name="T2" fmla="*/ 0 w 83"/>
                <a:gd name="T3" fmla="*/ 86 h 86"/>
                <a:gd name="T4" fmla="*/ 83 w 83"/>
                <a:gd name="T5" fmla="*/ 86 h 86"/>
                <a:gd name="T6" fmla="*/ 38 w 83"/>
                <a:gd name="T7" fmla="*/ 0 h 86"/>
              </a:gdLst>
              <a:ahLst/>
              <a:cxnLst>
                <a:cxn ang="0">
                  <a:pos x="T0" y="T1"/>
                </a:cxn>
                <a:cxn ang="0">
                  <a:pos x="T2" y="T3"/>
                </a:cxn>
                <a:cxn ang="0">
                  <a:pos x="T4" y="T5"/>
                </a:cxn>
                <a:cxn ang="0">
                  <a:pos x="T6" y="T7"/>
                </a:cxn>
              </a:cxnLst>
              <a:rect l="0" t="0" r="r" b="b"/>
              <a:pathLst>
                <a:path w="83" h="86">
                  <a:moveTo>
                    <a:pt x="38" y="0"/>
                  </a:moveTo>
                  <a:lnTo>
                    <a:pt x="0" y="86"/>
                  </a:lnTo>
                  <a:lnTo>
                    <a:pt x="83" y="86"/>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64">
              <a:extLst>
                <a:ext uri="{FF2B5EF4-FFF2-40B4-BE49-F238E27FC236}">
                  <a16:creationId xmlns:a16="http://schemas.microsoft.com/office/drawing/2014/main" id="{83963579-23E7-4E29-9882-7BB36B5F9CE8}"/>
                </a:ext>
              </a:extLst>
            </p:cNvPr>
            <p:cNvSpPr>
              <a:spLocks/>
            </p:cNvSpPr>
            <p:nvPr/>
          </p:nvSpPr>
          <p:spPr bwMode="auto">
            <a:xfrm>
              <a:off x="3642" y="123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65">
              <a:extLst>
                <a:ext uri="{FF2B5EF4-FFF2-40B4-BE49-F238E27FC236}">
                  <a16:creationId xmlns:a16="http://schemas.microsoft.com/office/drawing/2014/main" id="{93895AEB-1E9D-45AC-AD72-798E85F6A9E4}"/>
                </a:ext>
              </a:extLst>
            </p:cNvPr>
            <p:cNvSpPr>
              <a:spLocks/>
            </p:cNvSpPr>
            <p:nvPr/>
          </p:nvSpPr>
          <p:spPr bwMode="auto">
            <a:xfrm>
              <a:off x="3642" y="123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66">
              <a:extLst>
                <a:ext uri="{FF2B5EF4-FFF2-40B4-BE49-F238E27FC236}">
                  <a16:creationId xmlns:a16="http://schemas.microsoft.com/office/drawing/2014/main" id="{D353F8A2-DBA8-4C71-8A62-C759AD554147}"/>
                </a:ext>
              </a:extLst>
            </p:cNvPr>
            <p:cNvSpPr>
              <a:spLocks/>
            </p:cNvSpPr>
            <p:nvPr/>
          </p:nvSpPr>
          <p:spPr bwMode="auto">
            <a:xfrm>
              <a:off x="3642" y="1382"/>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67">
              <a:extLst>
                <a:ext uri="{FF2B5EF4-FFF2-40B4-BE49-F238E27FC236}">
                  <a16:creationId xmlns:a16="http://schemas.microsoft.com/office/drawing/2014/main" id="{8F749454-FBC0-4E22-97FC-9690B6018985}"/>
                </a:ext>
              </a:extLst>
            </p:cNvPr>
            <p:cNvSpPr>
              <a:spLocks/>
            </p:cNvSpPr>
            <p:nvPr/>
          </p:nvSpPr>
          <p:spPr bwMode="auto">
            <a:xfrm>
              <a:off x="3642" y="1382"/>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68">
              <a:extLst>
                <a:ext uri="{FF2B5EF4-FFF2-40B4-BE49-F238E27FC236}">
                  <a16:creationId xmlns:a16="http://schemas.microsoft.com/office/drawing/2014/main" id="{149CBA6D-C96D-478A-A7E7-3D5F31FE9788}"/>
                </a:ext>
              </a:extLst>
            </p:cNvPr>
            <p:cNvSpPr>
              <a:spLocks/>
            </p:cNvSpPr>
            <p:nvPr/>
          </p:nvSpPr>
          <p:spPr bwMode="auto">
            <a:xfrm>
              <a:off x="3642" y="1549"/>
              <a:ext cx="83" cy="86"/>
            </a:xfrm>
            <a:custGeom>
              <a:avLst/>
              <a:gdLst>
                <a:gd name="T0" fmla="*/ 83 w 83"/>
                <a:gd name="T1" fmla="*/ 0 h 86"/>
                <a:gd name="T2" fmla="*/ 0 w 83"/>
                <a:gd name="T3" fmla="*/ 0 h 86"/>
                <a:gd name="T4" fmla="*/ 38 w 83"/>
                <a:gd name="T5" fmla="*/ 86 h 86"/>
                <a:gd name="T6" fmla="*/ 83 w 83"/>
                <a:gd name="T7" fmla="*/ 0 h 86"/>
              </a:gdLst>
              <a:ahLst/>
              <a:cxnLst>
                <a:cxn ang="0">
                  <a:pos x="T0" y="T1"/>
                </a:cxn>
                <a:cxn ang="0">
                  <a:pos x="T2" y="T3"/>
                </a:cxn>
                <a:cxn ang="0">
                  <a:pos x="T4" y="T5"/>
                </a:cxn>
                <a:cxn ang="0">
                  <a:pos x="T6" y="T7"/>
                </a:cxn>
              </a:cxnLst>
              <a:rect l="0" t="0" r="r" b="b"/>
              <a:pathLst>
                <a:path w="83" h="86">
                  <a:moveTo>
                    <a:pt x="83" y="0"/>
                  </a:moveTo>
                  <a:lnTo>
                    <a:pt x="0" y="0"/>
                  </a:lnTo>
                  <a:lnTo>
                    <a:pt x="38" y="86"/>
                  </a:lnTo>
                  <a:lnTo>
                    <a:pt x="83"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9">
              <a:extLst>
                <a:ext uri="{FF2B5EF4-FFF2-40B4-BE49-F238E27FC236}">
                  <a16:creationId xmlns:a16="http://schemas.microsoft.com/office/drawing/2014/main" id="{5FC4B211-8E9D-4B7F-9F6A-BB73E5D45617}"/>
                </a:ext>
              </a:extLst>
            </p:cNvPr>
            <p:cNvSpPr>
              <a:spLocks/>
            </p:cNvSpPr>
            <p:nvPr/>
          </p:nvSpPr>
          <p:spPr bwMode="auto">
            <a:xfrm>
              <a:off x="3642" y="1549"/>
              <a:ext cx="83" cy="86"/>
            </a:xfrm>
            <a:custGeom>
              <a:avLst/>
              <a:gdLst>
                <a:gd name="T0" fmla="*/ 83 w 83"/>
                <a:gd name="T1" fmla="*/ 0 h 86"/>
                <a:gd name="T2" fmla="*/ 0 w 83"/>
                <a:gd name="T3" fmla="*/ 0 h 86"/>
                <a:gd name="T4" fmla="*/ 38 w 83"/>
                <a:gd name="T5" fmla="*/ 86 h 86"/>
                <a:gd name="T6" fmla="*/ 83 w 83"/>
                <a:gd name="T7" fmla="*/ 0 h 86"/>
              </a:gdLst>
              <a:ahLst/>
              <a:cxnLst>
                <a:cxn ang="0">
                  <a:pos x="T0" y="T1"/>
                </a:cxn>
                <a:cxn ang="0">
                  <a:pos x="T2" y="T3"/>
                </a:cxn>
                <a:cxn ang="0">
                  <a:pos x="T4" y="T5"/>
                </a:cxn>
                <a:cxn ang="0">
                  <a:pos x="T6" y="T7"/>
                </a:cxn>
              </a:cxnLst>
              <a:rect l="0" t="0" r="r" b="b"/>
              <a:pathLst>
                <a:path w="83" h="86">
                  <a:moveTo>
                    <a:pt x="83" y="0"/>
                  </a:moveTo>
                  <a:lnTo>
                    <a:pt x="0" y="0"/>
                  </a:lnTo>
                  <a:lnTo>
                    <a:pt x="38" y="86"/>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70">
              <a:extLst>
                <a:ext uri="{FF2B5EF4-FFF2-40B4-BE49-F238E27FC236}">
                  <a16:creationId xmlns:a16="http://schemas.microsoft.com/office/drawing/2014/main" id="{C50DA0A0-894D-462C-ADD0-90E3F76C8CCB}"/>
                </a:ext>
              </a:extLst>
            </p:cNvPr>
            <p:cNvSpPr>
              <a:spLocks/>
            </p:cNvSpPr>
            <p:nvPr/>
          </p:nvSpPr>
          <p:spPr bwMode="auto">
            <a:xfrm>
              <a:off x="3642" y="168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71">
              <a:extLst>
                <a:ext uri="{FF2B5EF4-FFF2-40B4-BE49-F238E27FC236}">
                  <a16:creationId xmlns:a16="http://schemas.microsoft.com/office/drawing/2014/main" id="{0AA0C95F-074D-4FB3-91DB-2CDC2AA7B87C}"/>
                </a:ext>
              </a:extLst>
            </p:cNvPr>
            <p:cNvSpPr>
              <a:spLocks/>
            </p:cNvSpPr>
            <p:nvPr/>
          </p:nvSpPr>
          <p:spPr bwMode="auto">
            <a:xfrm>
              <a:off x="3642" y="168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72">
              <a:extLst>
                <a:ext uri="{FF2B5EF4-FFF2-40B4-BE49-F238E27FC236}">
                  <a16:creationId xmlns:a16="http://schemas.microsoft.com/office/drawing/2014/main" id="{EC48E26A-2A95-4CF0-A16B-080B767CF8E4}"/>
                </a:ext>
              </a:extLst>
            </p:cNvPr>
            <p:cNvSpPr>
              <a:spLocks/>
            </p:cNvSpPr>
            <p:nvPr/>
          </p:nvSpPr>
          <p:spPr bwMode="auto">
            <a:xfrm>
              <a:off x="3642" y="1854"/>
              <a:ext cx="83" cy="87"/>
            </a:xfrm>
            <a:custGeom>
              <a:avLst/>
              <a:gdLst>
                <a:gd name="T0" fmla="*/ 83 w 83"/>
                <a:gd name="T1" fmla="*/ 0 h 87"/>
                <a:gd name="T2" fmla="*/ 0 w 83"/>
                <a:gd name="T3" fmla="*/ 0 h 87"/>
                <a:gd name="T4" fmla="*/ 38 w 83"/>
                <a:gd name="T5" fmla="*/ 87 h 87"/>
                <a:gd name="T6" fmla="*/ 83 w 83"/>
                <a:gd name="T7" fmla="*/ 0 h 87"/>
              </a:gdLst>
              <a:ahLst/>
              <a:cxnLst>
                <a:cxn ang="0">
                  <a:pos x="T0" y="T1"/>
                </a:cxn>
                <a:cxn ang="0">
                  <a:pos x="T2" y="T3"/>
                </a:cxn>
                <a:cxn ang="0">
                  <a:pos x="T4" y="T5"/>
                </a:cxn>
                <a:cxn ang="0">
                  <a:pos x="T6" y="T7"/>
                </a:cxn>
              </a:cxnLst>
              <a:rect l="0" t="0" r="r" b="b"/>
              <a:pathLst>
                <a:path w="83" h="87">
                  <a:moveTo>
                    <a:pt x="83" y="0"/>
                  </a:moveTo>
                  <a:lnTo>
                    <a:pt x="0" y="0"/>
                  </a:lnTo>
                  <a:lnTo>
                    <a:pt x="38" y="87"/>
                  </a:lnTo>
                  <a:lnTo>
                    <a:pt x="83"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73">
              <a:extLst>
                <a:ext uri="{FF2B5EF4-FFF2-40B4-BE49-F238E27FC236}">
                  <a16:creationId xmlns:a16="http://schemas.microsoft.com/office/drawing/2014/main" id="{AA93A74D-D31F-4EEC-9101-2FC596292C13}"/>
                </a:ext>
              </a:extLst>
            </p:cNvPr>
            <p:cNvSpPr>
              <a:spLocks/>
            </p:cNvSpPr>
            <p:nvPr/>
          </p:nvSpPr>
          <p:spPr bwMode="auto">
            <a:xfrm>
              <a:off x="3642" y="1854"/>
              <a:ext cx="83" cy="87"/>
            </a:xfrm>
            <a:custGeom>
              <a:avLst/>
              <a:gdLst>
                <a:gd name="T0" fmla="*/ 83 w 83"/>
                <a:gd name="T1" fmla="*/ 0 h 87"/>
                <a:gd name="T2" fmla="*/ 0 w 83"/>
                <a:gd name="T3" fmla="*/ 0 h 87"/>
                <a:gd name="T4" fmla="*/ 38 w 83"/>
                <a:gd name="T5" fmla="*/ 87 h 87"/>
                <a:gd name="T6" fmla="*/ 83 w 83"/>
                <a:gd name="T7" fmla="*/ 0 h 87"/>
              </a:gdLst>
              <a:ahLst/>
              <a:cxnLst>
                <a:cxn ang="0">
                  <a:pos x="T0" y="T1"/>
                </a:cxn>
                <a:cxn ang="0">
                  <a:pos x="T2" y="T3"/>
                </a:cxn>
                <a:cxn ang="0">
                  <a:pos x="T4" y="T5"/>
                </a:cxn>
                <a:cxn ang="0">
                  <a:pos x="T6" y="T7"/>
                </a:cxn>
              </a:cxnLst>
              <a:rect l="0" t="0" r="r" b="b"/>
              <a:pathLst>
                <a:path w="83" h="87">
                  <a:moveTo>
                    <a:pt x="83" y="0"/>
                  </a:moveTo>
                  <a:lnTo>
                    <a:pt x="0" y="0"/>
                  </a:lnTo>
                  <a:lnTo>
                    <a:pt x="38" y="87"/>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74">
              <a:extLst>
                <a:ext uri="{FF2B5EF4-FFF2-40B4-BE49-F238E27FC236}">
                  <a16:creationId xmlns:a16="http://schemas.microsoft.com/office/drawing/2014/main" id="{8CE0B2AC-50BC-4547-8ACD-16FA678E48F1}"/>
                </a:ext>
              </a:extLst>
            </p:cNvPr>
            <p:cNvSpPr>
              <a:spLocks/>
            </p:cNvSpPr>
            <p:nvPr/>
          </p:nvSpPr>
          <p:spPr bwMode="auto">
            <a:xfrm>
              <a:off x="4300" y="1074"/>
              <a:ext cx="84" cy="86"/>
            </a:xfrm>
            <a:custGeom>
              <a:avLst/>
              <a:gdLst>
                <a:gd name="T0" fmla="*/ 39 w 84"/>
                <a:gd name="T1" fmla="*/ 0 h 86"/>
                <a:gd name="T2" fmla="*/ 0 w 84"/>
                <a:gd name="T3" fmla="*/ 86 h 86"/>
                <a:gd name="T4" fmla="*/ 84 w 84"/>
                <a:gd name="T5" fmla="*/ 86 h 86"/>
                <a:gd name="T6" fmla="*/ 39 w 84"/>
                <a:gd name="T7" fmla="*/ 0 h 86"/>
              </a:gdLst>
              <a:ahLst/>
              <a:cxnLst>
                <a:cxn ang="0">
                  <a:pos x="T0" y="T1"/>
                </a:cxn>
                <a:cxn ang="0">
                  <a:pos x="T2" y="T3"/>
                </a:cxn>
                <a:cxn ang="0">
                  <a:pos x="T4" y="T5"/>
                </a:cxn>
                <a:cxn ang="0">
                  <a:pos x="T6" y="T7"/>
                </a:cxn>
              </a:cxnLst>
              <a:rect l="0" t="0" r="r" b="b"/>
              <a:pathLst>
                <a:path w="84" h="86">
                  <a:moveTo>
                    <a:pt x="39" y="0"/>
                  </a:moveTo>
                  <a:lnTo>
                    <a:pt x="0" y="86"/>
                  </a:lnTo>
                  <a:lnTo>
                    <a:pt x="84" y="86"/>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75">
              <a:extLst>
                <a:ext uri="{FF2B5EF4-FFF2-40B4-BE49-F238E27FC236}">
                  <a16:creationId xmlns:a16="http://schemas.microsoft.com/office/drawing/2014/main" id="{146A9673-00B5-407B-AE77-A68A2D26D844}"/>
                </a:ext>
              </a:extLst>
            </p:cNvPr>
            <p:cNvSpPr>
              <a:spLocks/>
            </p:cNvSpPr>
            <p:nvPr/>
          </p:nvSpPr>
          <p:spPr bwMode="auto">
            <a:xfrm>
              <a:off x="4300" y="1074"/>
              <a:ext cx="84" cy="86"/>
            </a:xfrm>
            <a:custGeom>
              <a:avLst/>
              <a:gdLst>
                <a:gd name="T0" fmla="*/ 39 w 84"/>
                <a:gd name="T1" fmla="*/ 0 h 86"/>
                <a:gd name="T2" fmla="*/ 0 w 84"/>
                <a:gd name="T3" fmla="*/ 86 h 86"/>
                <a:gd name="T4" fmla="*/ 84 w 84"/>
                <a:gd name="T5" fmla="*/ 86 h 86"/>
                <a:gd name="T6" fmla="*/ 39 w 84"/>
                <a:gd name="T7" fmla="*/ 0 h 86"/>
              </a:gdLst>
              <a:ahLst/>
              <a:cxnLst>
                <a:cxn ang="0">
                  <a:pos x="T0" y="T1"/>
                </a:cxn>
                <a:cxn ang="0">
                  <a:pos x="T2" y="T3"/>
                </a:cxn>
                <a:cxn ang="0">
                  <a:pos x="T4" y="T5"/>
                </a:cxn>
                <a:cxn ang="0">
                  <a:pos x="T6" y="T7"/>
                </a:cxn>
              </a:cxnLst>
              <a:rect l="0" t="0" r="r" b="b"/>
              <a:pathLst>
                <a:path w="84" h="86">
                  <a:moveTo>
                    <a:pt x="39" y="0"/>
                  </a:moveTo>
                  <a:lnTo>
                    <a:pt x="0" y="86"/>
                  </a:lnTo>
                  <a:lnTo>
                    <a:pt x="84" y="86"/>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76">
              <a:extLst>
                <a:ext uri="{FF2B5EF4-FFF2-40B4-BE49-F238E27FC236}">
                  <a16:creationId xmlns:a16="http://schemas.microsoft.com/office/drawing/2014/main" id="{76F0BB09-66A4-421B-AB55-280AA750650F}"/>
                </a:ext>
              </a:extLst>
            </p:cNvPr>
            <p:cNvSpPr>
              <a:spLocks/>
            </p:cNvSpPr>
            <p:nvPr/>
          </p:nvSpPr>
          <p:spPr bwMode="auto">
            <a:xfrm>
              <a:off x="4300" y="1238"/>
              <a:ext cx="84" cy="87"/>
            </a:xfrm>
            <a:custGeom>
              <a:avLst/>
              <a:gdLst>
                <a:gd name="T0" fmla="*/ 84 w 84"/>
                <a:gd name="T1" fmla="*/ 0 h 87"/>
                <a:gd name="T2" fmla="*/ 0 w 84"/>
                <a:gd name="T3" fmla="*/ 0 h 87"/>
                <a:gd name="T4" fmla="*/ 39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9" y="87"/>
                  </a:lnTo>
                  <a:lnTo>
                    <a:pt x="84"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77">
              <a:extLst>
                <a:ext uri="{FF2B5EF4-FFF2-40B4-BE49-F238E27FC236}">
                  <a16:creationId xmlns:a16="http://schemas.microsoft.com/office/drawing/2014/main" id="{EF3CD0D6-AF3D-43C3-B26F-32D1C4DED4DA}"/>
                </a:ext>
              </a:extLst>
            </p:cNvPr>
            <p:cNvSpPr>
              <a:spLocks/>
            </p:cNvSpPr>
            <p:nvPr/>
          </p:nvSpPr>
          <p:spPr bwMode="auto">
            <a:xfrm>
              <a:off x="4300" y="1238"/>
              <a:ext cx="84" cy="87"/>
            </a:xfrm>
            <a:custGeom>
              <a:avLst/>
              <a:gdLst>
                <a:gd name="T0" fmla="*/ 84 w 84"/>
                <a:gd name="T1" fmla="*/ 0 h 87"/>
                <a:gd name="T2" fmla="*/ 0 w 84"/>
                <a:gd name="T3" fmla="*/ 0 h 87"/>
                <a:gd name="T4" fmla="*/ 39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9" y="87"/>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78">
              <a:extLst>
                <a:ext uri="{FF2B5EF4-FFF2-40B4-BE49-F238E27FC236}">
                  <a16:creationId xmlns:a16="http://schemas.microsoft.com/office/drawing/2014/main" id="{EED34B11-CDA4-4AE0-A362-8F336792CA03}"/>
                </a:ext>
              </a:extLst>
            </p:cNvPr>
            <p:cNvSpPr>
              <a:spLocks/>
            </p:cNvSpPr>
            <p:nvPr/>
          </p:nvSpPr>
          <p:spPr bwMode="auto">
            <a:xfrm>
              <a:off x="4300" y="1382"/>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9">
              <a:extLst>
                <a:ext uri="{FF2B5EF4-FFF2-40B4-BE49-F238E27FC236}">
                  <a16:creationId xmlns:a16="http://schemas.microsoft.com/office/drawing/2014/main" id="{3AFAF4C8-9BB9-48FE-8DE0-10D654962992}"/>
                </a:ext>
              </a:extLst>
            </p:cNvPr>
            <p:cNvSpPr>
              <a:spLocks/>
            </p:cNvSpPr>
            <p:nvPr/>
          </p:nvSpPr>
          <p:spPr bwMode="auto">
            <a:xfrm>
              <a:off x="4300" y="1382"/>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80">
              <a:extLst>
                <a:ext uri="{FF2B5EF4-FFF2-40B4-BE49-F238E27FC236}">
                  <a16:creationId xmlns:a16="http://schemas.microsoft.com/office/drawing/2014/main" id="{F785BC81-A8CD-485D-BE38-52D4BE1097D4}"/>
                </a:ext>
              </a:extLst>
            </p:cNvPr>
            <p:cNvSpPr>
              <a:spLocks/>
            </p:cNvSpPr>
            <p:nvPr/>
          </p:nvSpPr>
          <p:spPr bwMode="auto">
            <a:xfrm>
              <a:off x="4300" y="1549"/>
              <a:ext cx="84" cy="86"/>
            </a:xfrm>
            <a:custGeom>
              <a:avLst/>
              <a:gdLst>
                <a:gd name="T0" fmla="*/ 84 w 84"/>
                <a:gd name="T1" fmla="*/ 0 h 86"/>
                <a:gd name="T2" fmla="*/ 0 w 84"/>
                <a:gd name="T3" fmla="*/ 0 h 86"/>
                <a:gd name="T4" fmla="*/ 39 w 84"/>
                <a:gd name="T5" fmla="*/ 86 h 86"/>
                <a:gd name="T6" fmla="*/ 84 w 84"/>
                <a:gd name="T7" fmla="*/ 0 h 86"/>
              </a:gdLst>
              <a:ahLst/>
              <a:cxnLst>
                <a:cxn ang="0">
                  <a:pos x="T0" y="T1"/>
                </a:cxn>
                <a:cxn ang="0">
                  <a:pos x="T2" y="T3"/>
                </a:cxn>
                <a:cxn ang="0">
                  <a:pos x="T4" y="T5"/>
                </a:cxn>
                <a:cxn ang="0">
                  <a:pos x="T6" y="T7"/>
                </a:cxn>
              </a:cxnLst>
              <a:rect l="0" t="0" r="r" b="b"/>
              <a:pathLst>
                <a:path w="84" h="86">
                  <a:moveTo>
                    <a:pt x="84" y="0"/>
                  </a:moveTo>
                  <a:lnTo>
                    <a:pt x="0" y="0"/>
                  </a:lnTo>
                  <a:lnTo>
                    <a:pt x="39" y="86"/>
                  </a:lnTo>
                  <a:lnTo>
                    <a:pt x="84"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81">
              <a:extLst>
                <a:ext uri="{FF2B5EF4-FFF2-40B4-BE49-F238E27FC236}">
                  <a16:creationId xmlns:a16="http://schemas.microsoft.com/office/drawing/2014/main" id="{DFE6BD67-97A0-4797-B42A-5092417AB0ED}"/>
                </a:ext>
              </a:extLst>
            </p:cNvPr>
            <p:cNvSpPr>
              <a:spLocks/>
            </p:cNvSpPr>
            <p:nvPr/>
          </p:nvSpPr>
          <p:spPr bwMode="auto">
            <a:xfrm>
              <a:off x="4300" y="1549"/>
              <a:ext cx="84" cy="86"/>
            </a:xfrm>
            <a:custGeom>
              <a:avLst/>
              <a:gdLst>
                <a:gd name="T0" fmla="*/ 84 w 84"/>
                <a:gd name="T1" fmla="*/ 0 h 86"/>
                <a:gd name="T2" fmla="*/ 0 w 84"/>
                <a:gd name="T3" fmla="*/ 0 h 86"/>
                <a:gd name="T4" fmla="*/ 39 w 84"/>
                <a:gd name="T5" fmla="*/ 86 h 86"/>
                <a:gd name="T6" fmla="*/ 84 w 84"/>
                <a:gd name="T7" fmla="*/ 0 h 86"/>
              </a:gdLst>
              <a:ahLst/>
              <a:cxnLst>
                <a:cxn ang="0">
                  <a:pos x="T0" y="T1"/>
                </a:cxn>
                <a:cxn ang="0">
                  <a:pos x="T2" y="T3"/>
                </a:cxn>
                <a:cxn ang="0">
                  <a:pos x="T4" y="T5"/>
                </a:cxn>
                <a:cxn ang="0">
                  <a:pos x="T6" y="T7"/>
                </a:cxn>
              </a:cxnLst>
              <a:rect l="0" t="0" r="r" b="b"/>
              <a:pathLst>
                <a:path w="84" h="86">
                  <a:moveTo>
                    <a:pt x="84" y="0"/>
                  </a:moveTo>
                  <a:lnTo>
                    <a:pt x="0" y="0"/>
                  </a:lnTo>
                  <a:lnTo>
                    <a:pt x="39" y="8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82">
              <a:extLst>
                <a:ext uri="{FF2B5EF4-FFF2-40B4-BE49-F238E27FC236}">
                  <a16:creationId xmlns:a16="http://schemas.microsoft.com/office/drawing/2014/main" id="{3978F6B9-79EA-4915-B205-9F13B8262CAB}"/>
                </a:ext>
              </a:extLst>
            </p:cNvPr>
            <p:cNvSpPr>
              <a:spLocks/>
            </p:cNvSpPr>
            <p:nvPr/>
          </p:nvSpPr>
          <p:spPr bwMode="auto">
            <a:xfrm>
              <a:off x="4300" y="168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83">
              <a:extLst>
                <a:ext uri="{FF2B5EF4-FFF2-40B4-BE49-F238E27FC236}">
                  <a16:creationId xmlns:a16="http://schemas.microsoft.com/office/drawing/2014/main" id="{4159406A-A8E3-49F3-A4AF-B83C699FDE04}"/>
                </a:ext>
              </a:extLst>
            </p:cNvPr>
            <p:cNvSpPr>
              <a:spLocks/>
            </p:cNvSpPr>
            <p:nvPr/>
          </p:nvSpPr>
          <p:spPr bwMode="auto">
            <a:xfrm>
              <a:off x="4300" y="168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84">
              <a:extLst>
                <a:ext uri="{FF2B5EF4-FFF2-40B4-BE49-F238E27FC236}">
                  <a16:creationId xmlns:a16="http://schemas.microsoft.com/office/drawing/2014/main" id="{3373F5D5-C316-41C7-8BA4-7C6EAD16A13E}"/>
                </a:ext>
              </a:extLst>
            </p:cNvPr>
            <p:cNvSpPr>
              <a:spLocks/>
            </p:cNvSpPr>
            <p:nvPr/>
          </p:nvSpPr>
          <p:spPr bwMode="auto">
            <a:xfrm>
              <a:off x="4300" y="183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85">
              <a:extLst>
                <a:ext uri="{FF2B5EF4-FFF2-40B4-BE49-F238E27FC236}">
                  <a16:creationId xmlns:a16="http://schemas.microsoft.com/office/drawing/2014/main" id="{4D86CD84-C3CD-4408-967A-2331951F71A8}"/>
                </a:ext>
              </a:extLst>
            </p:cNvPr>
            <p:cNvSpPr>
              <a:spLocks/>
            </p:cNvSpPr>
            <p:nvPr/>
          </p:nvSpPr>
          <p:spPr bwMode="auto">
            <a:xfrm>
              <a:off x="4300" y="183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86">
              <a:extLst>
                <a:ext uri="{FF2B5EF4-FFF2-40B4-BE49-F238E27FC236}">
                  <a16:creationId xmlns:a16="http://schemas.microsoft.com/office/drawing/2014/main" id="{90797F32-FEAA-473C-9670-23526F9A00D0}"/>
                </a:ext>
              </a:extLst>
            </p:cNvPr>
            <p:cNvSpPr>
              <a:spLocks/>
            </p:cNvSpPr>
            <p:nvPr/>
          </p:nvSpPr>
          <p:spPr bwMode="auto">
            <a:xfrm>
              <a:off x="4881" y="1074"/>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87">
              <a:extLst>
                <a:ext uri="{FF2B5EF4-FFF2-40B4-BE49-F238E27FC236}">
                  <a16:creationId xmlns:a16="http://schemas.microsoft.com/office/drawing/2014/main" id="{EDD2FB4E-5AF3-406C-8C7E-2D07B6AC7C99}"/>
                </a:ext>
              </a:extLst>
            </p:cNvPr>
            <p:cNvSpPr>
              <a:spLocks/>
            </p:cNvSpPr>
            <p:nvPr/>
          </p:nvSpPr>
          <p:spPr bwMode="auto">
            <a:xfrm>
              <a:off x="4881" y="1074"/>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88">
              <a:extLst>
                <a:ext uri="{FF2B5EF4-FFF2-40B4-BE49-F238E27FC236}">
                  <a16:creationId xmlns:a16="http://schemas.microsoft.com/office/drawing/2014/main" id="{2DF84B6A-AA7E-4256-B4EE-2C02B7479EC1}"/>
                </a:ext>
              </a:extLst>
            </p:cNvPr>
            <p:cNvSpPr>
              <a:spLocks/>
            </p:cNvSpPr>
            <p:nvPr/>
          </p:nvSpPr>
          <p:spPr bwMode="auto">
            <a:xfrm>
              <a:off x="4881" y="1250"/>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89">
              <a:extLst>
                <a:ext uri="{FF2B5EF4-FFF2-40B4-BE49-F238E27FC236}">
                  <a16:creationId xmlns:a16="http://schemas.microsoft.com/office/drawing/2014/main" id="{1036A2EB-EAB8-4ECF-90EA-D2BD55DDE9D4}"/>
                </a:ext>
              </a:extLst>
            </p:cNvPr>
            <p:cNvSpPr>
              <a:spLocks/>
            </p:cNvSpPr>
            <p:nvPr/>
          </p:nvSpPr>
          <p:spPr bwMode="auto">
            <a:xfrm>
              <a:off x="4881" y="1250"/>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90">
              <a:extLst>
                <a:ext uri="{FF2B5EF4-FFF2-40B4-BE49-F238E27FC236}">
                  <a16:creationId xmlns:a16="http://schemas.microsoft.com/office/drawing/2014/main" id="{A8C071A3-1E40-4615-BA7B-EBDC9A48E7EF}"/>
                </a:ext>
              </a:extLst>
            </p:cNvPr>
            <p:cNvSpPr>
              <a:spLocks/>
            </p:cNvSpPr>
            <p:nvPr/>
          </p:nvSpPr>
          <p:spPr bwMode="auto">
            <a:xfrm>
              <a:off x="4881" y="1382"/>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91">
              <a:extLst>
                <a:ext uri="{FF2B5EF4-FFF2-40B4-BE49-F238E27FC236}">
                  <a16:creationId xmlns:a16="http://schemas.microsoft.com/office/drawing/2014/main" id="{A4B8049B-833B-438A-A12D-C213F92EF4B5}"/>
                </a:ext>
              </a:extLst>
            </p:cNvPr>
            <p:cNvSpPr>
              <a:spLocks/>
            </p:cNvSpPr>
            <p:nvPr/>
          </p:nvSpPr>
          <p:spPr bwMode="auto">
            <a:xfrm>
              <a:off x="4881" y="1382"/>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92">
              <a:extLst>
                <a:ext uri="{FF2B5EF4-FFF2-40B4-BE49-F238E27FC236}">
                  <a16:creationId xmlns:a16="http://schemas.microsoft.com/office/drawing/2014/main" id="{CB41AC65-B6B0-4A93-8811-CC3125270F83}"/>
                </a:ext>
              </a:extLst>
            </p:cNvPr>
            <p:cNvSpPr>
              <a:spLocks/>
            </p:cNvSpPr>
            <p:nvPr/>
          </p:nvSpPr>
          <p:spPr bwMode="auto">
            <a:xfrm>
              <a:off x="4881" y="1549"/>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93">
              <a:extLst>
                <a:ext uri="{FF2B5EF4-FFF2-40B4-BE49-F238E27FC236}">
                  <a16:creationId xmlns:a16="http://schemas.microsoft.com/office/drawing/2014/main" id="{67FC53E8-BD8D-4AE6-9CD1-A882D162CDB5}"/>
                </a:ext>
              </a:extLst>
            </p:cNvPr>
            <p:cNvSpPr>
              <a:spLocks/>
            </p:cNvSpPr>
            <p:nvPr/>
          </p:nvSpPr>
          <p:spPr bwMode="auto">
            <a:xfrm>
              <a:off x="4881" y="1549"/>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94">
              <a:extLst>
                <a:ext uri="{FF2B5EF4-FFF2-40B4-BE49-F238E27FC236}">
                  <a16:creationId xmlns:a16="http://schemas.microsoft.com/office/drawing/2014/main" id="{B49D82C3-1598-4DEA-91FF-753F620A8862}"/>
                </a:ext>
              </a:extLst>
            </p:cNvPr>
            <p:cNvSpPr>
              <a:spLocks/>
            </p:cNvSpPr>
            <p:nvPr/>
          </p:nvSpPr>
          <p:spPr bwMode="auto">
            <a:xfrm>
              <a:off x="4881" y="1688"/>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95">
              <a:extLst>
                <a:ext uri="{FF2B5EF4-FFF2-40B4-BE49-F238E27FC236}">
                  <a16:creationId xmlns:a16="http://schemas.microsoft.com/office/drawing/2014/main" id="{8C6211D2-72A5-4237-86F7-D586B1BDAF8E}"/>
                </a:ext>
              </a:extLst>
            </p:cNvPr>
            <p:cNvSpPr>
              <a:spLocks/>
            </p:cNvSpPr>
            <p:nvPr/>
          </p:nvSpPr>
          <p:spPr bwMode="auto">
            <a:xfrm>
              <a:off x="4881" y="1688"/>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96">
              <a:extLst>
                <a:ext uri="{FF2B5EF4-FFF2-40B4-BE49-F238E27FC236}">
                  <a16:creationId xmlns:a16="http://schemas.microsoft.com/office/drawing/2014/main" id="{48662704-9353-4534-A23E-C0DE9F06E2B4}"/>
                </a:ext>
              </a:extLst>
            </p:cNvPr>
            <p:cNvSpPr>
              <a:spLocks/>
            </p:cNvSpPr>
            <p:nvPr/>
          </p:nvSpPr>
          <p:spPr bwMode="auto">
            <a:xfrm>
              <a:off x="4881" y="1854"/>
              <a:ext cx="84" cy="87"/>
            </a:xfrm>
            <a:custGeom>
              <a:avLst/>
              <a:gdLst>
                <a:gd name="T0" fmla="*/ 84 w 84"/>
                <a:gd name="T1" fmla="*/ 0 h 87"/>
                <a:gd name="T2" fmla="*/ 0 w 84"/>
                <a:gd name="T3" fmla="*/ 0 h 87"/>
                <a:gd name="T4" fmla="*/ 38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8" y="87"/>
                  </a:lnTo>
                  <a:lnTo>
                    <a:pt x="84"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97">
              <a:extLst>
                <a:ext uri="{FF2B5EF4-FFF2-40B4-BE49-F238E27FC236}">
                  <a16:creationId xmlns:a16="http://schemas.microsoft.com/office/drawing/2014/main" id="{B92B3A48-54B1-4167-AC26-97A4BFFE4357}"/>
                </a:ext>
              </a:extLst>
            </p:cNvPr>
            <p:cNvSpPr>
              <a:spLocks/>
            </p:cNvSpPr>
            <p:nvPr/>
          </p:nvSpPr>
          <p:spPr bwMode="auto">
            <a:xfrm>
              <a:off x="4881" y="1854"/>
              <a:ext cx="84" cy="87"/>
            </a:xfrm>
            <a:custGeom>
              <a:avLst/>
              <a:gdLst>
                <a:gd name="T0" fmla="*/ 84 w 84"/>
                <a:gd name="T1" fmla="*/ 0 h 87"/>
                <a:gd name="T2" fmla="*/ 0 w 84"/>
                <a:gd name="T3" fmla="*/ 0 h 87"/>
                <a:gd name="T4" fmla="*/ 38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8" y="87"/>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98">
              <a:extLst>
                <a:ext uri="{FF2B5EF4-FFF2-40B4-BE49-F238E27FC236}">
                  <a16:creationId xmlns:a16="http://schemas.microsoft.com/office/drawing/2014/main" id="{F0FE36B7-1D25-468E-ADD9-72A6C13B5DEB}"/>
                </a:ext>
              </a:extLst>
            </p:cNvPr>
            <p:cNvSpPr>
              <a:spLocks/>
            </p:cNvSpPr>
            <p:nvPr/>
          </p:nvSpPr>
          <p:spPr bwMode="auto">
            <a:xfrm>
              <a:off x="2984" y="1382"/>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99">
              <a:extLst>
                <a:ext uri="{FF2B5EF4-FFF2-40B4-BE49-F238E27FC236}">
                  <a16:creationId xmlns:a16="http://schemas.microsoft.com/office/drawing/2014/main" id="{93EEDC60-BA7E-46F0-ACB7-238F896FD5B8}"/>
                </a:ext>
              </a:extLst>
            </p:cNvPr>
            <p:cNvSpPr>
              <a:spLocks/>
            </p:cNvSpPr>
            <p:nvPr/>
          </p:nvSpPr>
          <p:spPr bwMode="auto">
            <a:xfrm>
              <a:off x="2984" y="1382"/>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00">
              <a:extLst>
                <a:ext uri="{FF2B5EF4-FFF2-40B4-BE49-F238E27FC236}">
                  <a16:creationId xmlns:a16="http://schemas.microsoft.com/office/drawing/2014/main" id="{1F6C6059-F390-4801-B188-73F03A762F5C}"/>
                </a:ext>
              </a:extLst>
            </p:cNvPr>
            <p:cNvSpPr>
              <a:spLocks/>
            </p:cNvSpPr>
            <p:nvPr/>
          </p:nvSpPr>
          <p:spPr bwMode="auto">
            <a:xfrm>
              <a:off x="2984" y="1549"/>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01">
              <a:extLst>
                <a:ext uri="{FF2B5EF4-FFF2-40B4-BE49-F238E27FC236}">
                  <a16:creationId xmlns:a16="http://schemas.microsoft.com/office/drawing/2014/main" id="{A5DF7246-69A4-41CF-BDE3-0CD4B6367D48}"/>
                </a:ext>
              </a:extLst>
            </p:cNvPr>
            <p:cNvSpPr>
              <a:spLocks/>
            </p:cNvSpPr>
            <p:nvPr/>
          </p:nvSpPr>
          <p:spPr bwMode="auto">
            <a:xfrm>
              <a:off x="2984" y="1549"/>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02">
              <a:extLst>
                <a:ext uri="{FF2B5EF4-FFF2-40B4-BE49-F238E27FC236}">
                  <a16:creationId xmlns:a16="http://schemas.microsoft.com/office/drawing/2014/main" id="{0339F612-FC66-44F7-8DF9-67D7504A8C64}"/>
                </a:ext>
              </a:extLst>
            </p:cNvPr>
            <p:cNvSpPr>
              <a:spLocks/>
            </p:cNvSpPr>
            <p:nvPr/>
          </p:nvSpPr>
          <p:spPr bwMode="auto">
            <a:xfrm>
              <a:off x="2984" y="1688"/>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03">
              <a:extLst>
                <a:ext uri="{FF2B5EF4-FFF2-40B4-BE49-F238E27FC236}">
                  <a16:creationId xmlns:a16="http://schemas.microsoft.com/office/drawing/2014/main" id="{2A816193-0CA1-424C-B111-DC27B0C6B380}"/>
                </a:ext>
              </a:extLst>
            </p:cNvPr>
            <p:cNvSpPr>
              <a:spLocks/>
            </p:cNvSpPr>
            <p:nvPr/>
          </p:nvSpPr>
          <p:spPr bwMode="auto">
            <a:xfrm>
              <a:off x="2984" y="1688"/>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04">
              <a:extLst>
                <a:ext uri="{FF2B5EF4-FFF2-40B4-BE49-F238E27FC236}">
                  <a16:creationId xmlns:a16="http://schemas.microsoft.com/office/drawing/2014/main" id="{B7EAA3EE-792C-4449-A826-0A4AFF9A4076}"/>
                </a:ext>
              </a:extLst>
            </p:cNvPr>
            <p:cNvSpPr>
              <a:spLocks/>
            </p:cNvSpPr>
            <p:nvPr/>
          </p:nvSpPr>
          <p:spPr bwMode="auto">
            <a:xfrm>
              <a:off x="2984" y="1854"/>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05">
              <a:extLst>
                <a:ext uri="{FF2B5EF4-FFF2-40B4-BE49-F238E27FC236}">
                  <a16:creationId xmlns:a16="http://schemas.microsoft.com/office/drawing/2014/main" id="{C01025DC-52FE-49B6-B579-FFC7AF7DC1AB}"/>
                </a:ext>
              </a:extLst>
            </p:cNvPr>
            <p:cNvSpPr>
              <a:spLocks/>
            </p:cNvSpPr>
            <p:nvPr/>
          </p:nvSpPr>
          <p:spPr bwMode="auto">
            <a:xfrm>
              <a:off x="2984" y="1854"/>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06">
              <a:extLst>
                <a:ext uri="{FF2B5EF4-FFF2-40B4-BE49-F238E27FC236}">
                  <a16:creationId xmlns:a16="http://schemas.microsoft.com/office/drawing/2014/main" id="{EDA9ACC5-E34C-4257-A372-535E55481071}"/>
                </a:ext>
              </a:extLst>
            </p:cNvPr>
            <p:cNvSpPr>
              <a:spLocks/>
            </p:cNvSpPr>
            <p:nvPr/>
          </p:nvSpPr>
          <p:spPr bwMode="auto">
            <a:xfrm>
              <a:off x="2520" y="1065"/>
              <a:ext cx="2210" cy="922"/>
            </a:xfrm>
            <a:custGeom>
              <a:avLst/>
              <a:gdLst>
                <a:gd name="T0" fmla="*/ 9 w 2210"/>
                <a:gd name="T1" fmla="*/ 922 h 922"/>
                <a:gd name="T2" fmla="*/ 0 w 2210"/>
                <a:gd name="T3" fmla="*/ 914 h 922"/>
                <a:gd name="T4" fmla="*/ 356 w 2210"/>
                <a:gd name="T5" fmla="*/ 523 h 922"/>
                <a:gd name="T6" fmla="*/ 451 w 2210"/>
                <a:gd name="T7" fmla="*/ 767 h 922"/>
                <a:gd name="T8" fmla="*/ 751 w 2210"/>
                <a:gd name="T9" fmla="*/ 207 h 922"/>
                <a:gd name="T10" fmla="*/ 969 w 2210"/>
                <a:gd name="T11" fmla="*/ 737 h 922"/>
                <a:gd name="T12" fmla="*/ 1170 w 2210"/>
                <a:gd name="T13" fmla="*/ 0 h 922"/>
                <a:gd name="T14" fmla="*/ 1333 w 2210"/>
                <a:gd name="T15" fmla="*/ 194 h 922"/>
                <a:gd name="T16" fmla="*/ 1502 w 2210"/>
                <a:gd name="T17" fmla="*/ 203 h 922"/>
                <a:gd name="T18" fmla="*/ 1607 w 2210"/>
                <a:gd name="T19" fmla="*/ 410 h 922"/>
                <a:gd name="T20" fmla="*/ 1714 w 2210"/>
                <a:gd name="T21" fmla="*/ 262 h 922"/>
                <a:gd name="T22" fmla="*/ 1911 w 2210"/>
                <a:gd name="T23" fmla="*/ 573 h 922"/>
                <a:gd name="T24" fmla="*/ 2061 w 2210"/>
                <a:gd name="T25" fmla="*/ 204 h 922"/>
                <a:gd name="T26" fmla="*/ 2115 w 2210"/>
                <a:gd name="T27" fmla="*/ 354 h 922"/>
                <a:gd name="T28" fmla="*/ 2199 w 2210"/>
                <a:gd name="T29" fmla="*/ 210 h 922"/>
                <a:gd name="T30" fmla="*/ 2210 w 2210"/>
                <a:gd name="T31" fmla="*/ 216 h 922"/>
                <a:gd name="T32" fmla="*/ 2113 w 2210"/>
                <a:gd name="T33" fmla="*/ 382 h 922"/>
                <a:gd name="T34" fmla="*/ 2060 w 2210"/>
                <a:gd name="T35" fmla="*/ 238 h 922"/>
                <a:gd name="T36" fmla="*/ 1913 w 2210"/>
                <a:gd name="T37" fmla="*/ 600 h 922"/>
                <a:gd name="T38" fmla="*/ 1714 w 2210"/>
                <a:gd name="T39" fmla="*/ 282 h 922"/>
                <a:gd name="T40" fmla="*/ 1604 w 2210"/>
                <a:gd name="T41" fmla="*/ 432 h 922"/>
                <a:gd name="T42" fmla="*/ 1495 w 2210"/>
                <a:gd name="T43" fmla="*/ 215 h 922"/>
                <a:gd name="T44" fmla="*/ 1327 w 2210"/>
                <a:gd name="T45" fmla="*/ 206 h 922"/>
                <a:gd name="T46" fmla="*/ 1176 w 2210"/>
                <a:gd name="T47" fmla="*/ 25 h 922"/>
                <a:gd name="T48" fmla="*/ 970 w 2210"/>
                <a:gd name="T49" fmla="*/ 773 h 922"/>
                <a:gd name="T50" fmla="*/ 750 w 2210"/>
                <a:gd name="T51" fmla="*/ 235 h 922"/>
                <a:gd name="T52" fmla="*/ 450 w 2210"/>
                <a:gd name="T53" fmla="*/ 795 h 922"/>
                <a:gd name="T54" fmla="*/ 351 w 2210"/>
                <a:gd name="T55" fmla="*/ 545 h 922"/>
                <a:gd name="T56" fmla="*/ 9 w 2210"/>
                <a:gd name="T5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0" h="922">
                  <a:moveTo>
                    <a:pt x="9" y="922"/>
                  </a:moveTo>
                  <a:lnTo>
                    <a:pt x="0" y="914"/>
                  </a:lnTo>
                  <a:lnTo>
                    <a:pt x="356" y="523"/>
                  </a:lnTo>
                  <a:lnTo>
                    <a:pt x="451" y="767"/>
                  </a:lnTo>
                  <a:lnTo>
                    <a:pt x="751" y="207"/>
                  </a:lnTo>
                  <a:lnTo>
                    <a:pt x="969" y="737"/>
                  </a:lnTo>
                  <a:lnTo>
                    <a:pt x="1170" y="0"/>
                  </a:lnTo>
                  <a:lnTo>
                    <a:pt x="1333" y="194"/>
                  </a:lnTo>
                  <a:lnTo>
                    <a:pt x="1502" y="203"/>
                  </a:lnTo>
                  <a:lnTo>
                    <a:pt x="1607" y="410"/>
                  </a:lnTo>
                  <a:lnTo>
                    <a:pt x="1714" y="262"/>
                  </a:lnTo>
                  <a:lnTo>
                    <a:pt x="1911" y="573"/>
                  </a:lnTo>
                  <a:lnTo>
                    <a:pt x="2061" y="204"/>
                  </a:lnTo>
                  <a:lnTo>
                    <a:pt x="2115" y="354"/>
                  </a:lnTo>
                  <a:lnTo>
                    <a:pt x="2199" y="210"/>
                  </a:lnTo>
                  <a:lnTo>
                    <a:pt x="2210" y="216"/>
                  </a:lnTo>
                  <a:lnTo>
                    <a:pt x="2113" y="382"/>
                  </a:lnTo>
                  <a:lnTo>
                    <a:pt x="2060" y="238"/>
                  </a:lnTo>
                  <a:lnTo>
                    <a:pt x="1913" y="600"/>
                  </a:lnTo>
                  <a:lnTo>
                    <a:pt x="1714" y="282"/>
                  </a:lnTo>
                  <a:lnTo>
                    <a:pt x="1604" y="432"/>
                  </a:lnTo>
                  <a:lnTo>
                    <a:pt x="1495" y="215"/>
                  </a:lnTo>
                  <a:lnTo>
                    <a:pt x="1327" y="206"/>
                  </a:lnTo>
                  <a:lnTo>
                    <a:pt x="1176" y="25"/>
                  </a:lnTo>
                  <a:lnTo>
                    <a:pt x="970" y="773"/>
                  </a:lnTo>
                  <a:lnTo>
                    <a:pt x="750" y="235"/>
                  </a:lnTo>
                  <a:lnTo>
                    <a:pt x="450" y="795"/>
                  </a:lnTo>
                  <a:lnTo>
                    <a:pt x="351" y="545"/>
                  </a:lnTo>
                  <a:lnTo>
                    <a:pt x="9" y="922"/>
                  </a:ln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07">
              <a:extLst>
                <a:ext uri="{FF2B5EF4-FFF2-40B4-BE49-F238E27FC236}">
                  <a16:creationId xmlns:a16="http://schemas.microsoft.com/office/drawing/2014/main" id="{0B8DD8A3-6662-44CA-BEA0-D9DF06FB984D}"/>
                </a:ext>
              </a:extLst>
            </p:cNvPr>
            <p:cNvSpPr>
              <a:spLocks/>
            </p:cNvSpPr>
            <p:nvPr/>
          </p:nvSpPr>
          <p:spPr bwMode="auto">
            <a:xfrm>
              <a:off x="3364" y="2125"/>
              <a:ext cx="913" cy="354"/>
            </a:xfrm>
            <a:custGeom>
              <a:avLst/>
              <a:gdLst>
                <a:gd name="T0" fmla="*/ 621 w 621"/>
                <a:gd name="T1" fmla="*/ 172 h 241"/>
                <a:gd name="T2" fmla="*/ 553 w 621"/>
                <a:gd name="T3" fmla="*/ 241 h 241"/>
                <a:gd name="T4" fmla="*/ 68 w 621"/>
                <a:gd name="T5" fmla="*/ 241 h 241"/>
                <a:gd name="T6" fmla="*/ 0 w 621"/>
                <a:gd name="T7" fmla="*/ 172 h 241"/>
                <a:gd name="T8" fmla="*/ 0 w 621"/>
                <a:gd name="T9" fmla="*/ 68 h 241"/>
                <a:gd name="T10" fmla="*/ 68 w 621"/>
                <a:gd name="T11" fmla="*/ 0 h 241"/>
                <a:gd name="T12" fmla="*/ 553 w 621"/>
                <a:gd name="T13" fmla="*/ 0 h 241"/>
                <a:gd name="T14" fmla="*/ 621 w 621"/>
                <a:gd name="T15" fmla="*/ 68 h 241"/>
                <a:gd name="T16" fmla="*/ 621 w 621"/>
                <a:gd name="T17" fmla="*/ 17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241">
                  <a:moveTo>
                    <a:pt x="621" y="172"/>
                  </a:moveTo>
                  <a:cubicBezTo>
                    <a:pt x="621" y="210"/>
                    <a:pt x="591" y="241"/>
                    <a:pt x="553" y="241"/>
                  </a:cubicBezTo>
                  <a:cubicBezTo>
                    <a:pt x="68" y="241"/>
                    <a:pt x="68" y="241"/>
                    <a:pt x="68" y="241"/>
                  </a:cubicBezTo>
                  <a:cubicBezTo>
                    <a:pt x="31" y="241"/>
                    <a:pt x="0" y="210"/>
                    <a:pt x="0" y="172"/>
                  </a:cubicBezTo>
                  <a:cubicBezTo>
                    <a:pt x="0" y="68"/>
                    <a:pt x="0" y="68"/>
                    <a:pt x="0" y="68"/>
                  </a:cubicBezTo>
                  <a:cubicBezTo>
                    <a:pt x="0" y="30"/>
                    <a:pt x="31" y="0"/>
                    <a:pt x="68" y="0"/>
                  </a:cubicBezTo>
                  <a:cubicBezTo>
                    <a:pt x="553" y="0"/>
                    <a:pt x="553" y="0"/>
                    <a:pt x="553" y="0"/>
                  </a:cubicBezTo>
                  <a:cubicBezTo>
                    <a:pt x="591" y="0"/>
                    <a:pt x="621" y="30"/>
                    <a:pt x="621" y="68"/>
                  </a:cubicBezTo>
                  <a:lnTo>
                    <a:pt x="621" y="172"/>
                  </a:lnTo>
                  <a:close/>
                </a:path>
              </a:pathLst>
            </a:custGeom>
            <a:solidFill>
              <a:srgbClr val="F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08">
              <a:extLst>
                <a:ext uri="{FF2B5EF4-FFF2-40B4-BE49-F238E27FC236}">
                  <a16:creationId xmlns:a16="http://schemas.microsoft.com/office/drawing/2014/main" id="{1C478B76-AC46-434B-8834-C2B0F7F75C72}"/>
                </a:ext>
              </a:extLst>
            </p:cNvPr>
            <p:cNvSpPr>
              <a:spLocks/>
            </p:cNvSpPr>
            <p:nvPr/>
          </p:nvSpPr>
          <p:spPr bwMode="auto">
            <a:xfrm>
              <a:off x="2535" y="718"/>
              <a:ext cx="127" cy="193"/>
            </a:xfrm>
            <a:custGeom>
              <a:avLst/>
              <a:gdLst>
                <a:gd name="T0" fmla="*/ 6 w 87"/>
                <a:gd name="T1" fmla="*/ 99 h 131"/>
                <a:gd name="T2" fmla="*/ 38 w 87"/>
                <a:gd name="T3" fmla="*/ 107 h 131"/>
                <a:gd name="T4" fmla="*/ 58 w 87"/>
                <a:gd name="T5" fmla="*/ 94 h 131"/>
                <a:gd name="T6" fmla="*/ 37 w 87"/>
                <a:gd name="T7" fmla="*/ 76 h 131"/>
                <a:gd name="T8" fmla="*/ 2 w 87"/>
                <a:gd name="T9" fmla="*/ 38 h 131"/>
                <a:gd name="T10" fmla="*/ 50 w 87"/>
                <a:gd name="T11" fmla="*/ 0 h 131"/>
                <a:gd name="T12" fmla="*/ 82 w 87"/>
                <a:gd name="T13" fmla="*/ 7 h 131"/>
                <a:gd name="T14" fmla="*/ 76 w 87"/>
                <a:gd name="T15" fmla="*/ 30 h 131"/>
                <a:gd name="T16" fmla="*/ 49 w 87"/>
                <a:gd name="T17" fmla="*/ 24 h 131"/>
                <a:gd name="T18" fmla="*/ 31 w 87"/>
                <a:gd name="T19" fmla="*/ 36 h 131"/>
                <a:gd name="T20" fmla="*/ 54 w 87"/>
                <a:gd name="T21" fmla="*/ 54 h 131"/>
                <a:gd name="T22" fmla="*/ 87 w 87"/>
                <a:gd name="T23" fmla="*/ 91 h 131"/>
                <a:gd name="T24" fmla="*/ 36 w 87"/>
                <a:gd name="T25" fmla="*/ 131 h 131"/>
                <a:gd name="T26" fmla="*/ 0 w 87"/>
                <a:gd name="T27" fmla="*/ 123 h 131"/>
                <a:gd name="T28" fmla="*/ 6 w 87"/>
                <a:gd name="T29"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31">
                  <a:moveTo>
                    <a:pt x="6" y="99"/>
                  </a:moveTo>
                  <a:cubicBezTo>
                    <a:pt x="14" y="103"/>
                    <a:pt x="25" y="107"/>
                    <a:pt x="38" y="107"/>
                  </a:cubicBezTo>
                  <a:cubicBezTo>
                    <a:pt x="51" y="107"/>
                    <a:pt x="58" y="102"/>
                    <a:pt x="58" y="94"/>
                  </a:cubicBezTo>
                  <a:cubicBezTo>
                    <a:pt x="58" y="86"/>
                    <a:pt x="52" y="81"/>
                    <a:pt x="37" y="76"/>
                  </a:cubicBezTo>
                  <a:cubicBezTo>
                    <a:pt x="16" y="68"/>
                    <a:pt x="2" y="57"/>
                    <a:pt x="2" y="38"/>
                  </a:cubicBezTo>
                  <a:cubicBezTo>
                    <a:pt x="2" y="17"/>
                    <a:pt x="20" y="0"/>
                    <a:pt x="50" y="0"/>
                  </a:cubicBezTo>
                  <a:cubicBezTo>
                    <a:pt x="64" y="0"/>
                    <a:pt x="74" y="3"/>
                    <a:pt x="82" y="7"/>
                  </a:cubicBezTo>
                  <a:cubicBezTo>
                    <a:pt x="76" y="30"/>
                    <a:pt x="76" y="30"/>
                    <a:pt x="76" y="30"/>
                  </a:cubicBezTo>
                  <a:cubicBezTo>
                    <a:pt x="71" y="27"/>
                    <a:pt x="62" y="24"/>
                    <a:pt x="49" y="24"/>
                  </a:cubicBezTo>
                  <a:cubicBezTo>
                    <a:pt x="37" y="24"/>
                    <a:pt x="31" y="29"/>
                    <a:pt x="31" y="36"/>
                  </a:cubicBezTo>
                  <a:cubicBezTo>
                    <a:pt x="31" y="44"/>
                    <a:pt x="38" y="48"/>
                    <a:pt x="54" y="54"/>
                  </a:cubicBezTo>
                  <a:cubicBezTo>
                    <a:pt x="77" y="62"/>
                    <a:pt x="87" y="74"/>
                    <a:pt x="87" y="91"/>
                  </a:cubicBezTo>
                  <a:cubicBezTo>
                    <a:pt x="87" y="113"/>
                    <a:pt x="71" y="131"/>
                    <a:pt x="36" y="131"/>
                  </a:cubicBezTo>
                  <a:cubicBezTo>
                    <a:pt x="22" y="131"/>
                    <a:pt x="7" y="127"/>
                    <a:pt x="0" y="123"/>
                  </a:cubicBezTo>
                  <a:lnTo>
                    <a:pt x="6" y="99"/>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09">
              <a:extLst>
                <a:ext uri="{FF2B5EF4-FFF2-40B4-BE49-F238E27FC236}">
                  <a16:creationId xmlns:a16="http://schemas.microsoft.com/office/drawing/2014/main" id="{DBCD7743-109B-4BAC-A3B0-B50A0324B37A}"/>
                </a:ext>
              </a:extLst>
            </p:cNvPr>
            <p:cNvSpPr>
              <a:spLocks/>
            </p:cNvSpPr>
            <p:nvPr/>
          </p:nvSpPr>
          <p:spPr bwMode="auto">
            <a:xfrm>
              <a:off x="2676" y="734"/>
              <a:ext cx="89" cy="177"/>
            </a:xfrm>
            <a:custGeom>
              <a:avLst/>
              <a:gdLst>
                <a:gd name="T0" fmla="*/ 40 w 61"/>
                <a:gd name="T1" fmla="*/ 0 h 120"/>
                <a:gd name="T2" fmla="*/ 40 w 61"/>
                <a:gd name="T3" fmla="*/ 26 h 120"/>
                <a:gd name="T4" fmla="*/ 61 w 61"/>
                <a:gd name="T5" fmla="*/ 26 h 120"/>
                <a:gd name="T6" fmla="*/ 61 w 61"/>
                <a:gd name="T7" fmla="*/ 47 h 120"/>
                <a:gd name="T8" fmla="*/ 40 w 61"/>
                <a:gd name="T9" fmla="*/ 47 h 120"/>
                <a:gd name="T10" fmla="*/ 40 w 61"/>
                <a:gd name="T11" fmla="*/ 80 h 120"/>
                <a:gd name="T12" fmla="*/ 52 w 61"/>
                <a:gd name="T13" fmla="*/ 96 h 120"/>
                <a:gd name="T14" fmla="*/ 60 w 61"/>
                <a:gd name="T15" fmla="*/ 96 h 120"/>
                <a:gd name="T16" fmla="*/ 60 w 61"/>
                <a:gd name="T17" fmla="*/ 117 h 120"/>
                <a:gd name="T18" fmla="*/ 42 w 61"/>
                <a:gd name="T19" fmla="*/ 120 h 120"/>
                <a:gd name="T20" fmla="*/ 20 w 61"/>
                <a:gd name="T21" fmla="*/ 112 h 120"/>
                <a:gd name="T22" fmla="*/ 12 w 61"/>
                <a:gd name="T23" fmla="*/ 85 h 120"/>
                <a:gd name="T24" fmla="*/ 12 w 61"/>
                <a:gd name="T25" fmla="*/ 47 h 120"/>
                <a:gd name="T26" fmla="*/ 0 w 61"/>
                <a:gd name="T27" fmla="*/ 47 h 120"/>
                <a:gd name="T28" fmla="*/ 0 w 61"/>
                <a:gd name="T29" fmla="*/ 26 h 120"/>
                <a:gd name="T30" fmla="*/ 12 w 61"/>
                <a:gd name="T31" fmla="*/ 26 h 120"/>
                <a:gd name="T32" fmla="*/ 12 w 61"/>
                <a:gd name="T33" fmla="*/ 6 h 120"/>
                <a:gd name="T34" fmla="*/ 40 w 61"/>
                <a:gd name="T3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0">
                  <a:moveTo>
                    <a:pt x="40" y="0"/>
                  </a:moveTo>
                  <a:cubicBezTo>
                    <a:pt x="40" y="26"/>
                    <a:pt x="40" y="26"/>
                    <a:pt x="40" y="26"/>
                  </a:cubicBezTo>
                  <a:cubicBezTo>
                    <a:pt x="61" y="26"/>
                    <a:pt x="61" y="26"/>
                    <a:pt x="61" y="26"/>
                  </a:cubicBezTo>
                  <a:cubicBezTo>
                    <a:pt x="61" y="47"/>
                    <a:pt x="61" y="47"/>
                    <a:pt x="61" y="47"/>
                  </a:cubicBezTo>
                  <a:cubicBezTo>
                    <a:pt x="40" y="47"/>
                    <a:pt x="40" y="47"/>
                    <a:pt x="40" y="47"/>
                  </a:cubicBezTo>
                  <a:cubicBezTo>
                    <a:pt x="40" y="80"/>
                    <a:pt x="40" y="80"/>
                    <a:pt x="40" y="80"/>
                  </a:cubicBezTo>
                  <a:cubicBezTo>
                    <a:pt x="40" y="91"/>
                    <a:pt x="43" y="96"/>
                    <a:pt x="52" y="96"/>
                  </a:cubicBezTo>
                  <a:cubicBezTo>
                    <a:pt x="55" y="96"/>
                    <a:pt x="58" y="96"/>
                    <a:pt x="60" y="96"/>
                  </a:cubicBezTo>
                  <a:cubicBezTo>
                    <a:pt x="60" y="117"/>
                    <a:pt x="60" y="117"/>
                    <a:pt x="60" y="117"/>
                  </a:cubicBezTo>
                  <a:cubicBezTo>
                    <a:pt x="57" y="119"/>
                    <a:pt x="50" y="120"/>
                    <a:pt x="42" y="120"/>
                  </a:cubicBezTo>
                  <a:cubicBezTo>
                    <a:pt x="33" y="120"/>
                    <a:pt x="25" y="116"/>
                    <a:pt x="20" y="112"/>
                  </a:cubicBezTo>
                  <a:cubicBezTo>
                    <a:pt x="15" y="106"/>
                    <a:pt x="12" y="98"/>
                    <a:pt x="12" y="85"/>
                  </a:cubicBezTo>
                  <a:cubicBezTo>
                    <a:pt x="12" y="47"/>
                    <a:pt x="12" y="47"/>
                    <a:pt x="12" y="47"/>
                  </a:cubicBezTo>
                  <a:cubicBezTo>
                    <a:pt x="0" y="47"/>
                    <a:pt x="0" y="47"/>
                    <a:pt x="0" y="47"/>
                  </a:cubicBezTo>
                  <a:cubicBezTo>
                    <a:pt x="0" y="26"/>
                    <a:pt x="0" y="26"/>
                    <a:pt x="0" y="26"/>
                  </a:cubicBezTo>
                  <a:cubicBezTo>
                    <a:pt x="12" y="26"/>
                    <a:pt x="12" y="26"/>
                    <a:pt x="12" y="26"/>
                  </a:cubicBezTo>
                  <a:cubicBezTo>
                    <a:pt x="12" y="6"/>
                    <a:pt x="12" y="6"/>
                    <a:pt x="12" y="6"/>
                  </a:cubicBezTo>
                  <a:lnTo>
                    <a:pt x="40" y="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10">
              <a:extLst>
                <a:ext uri="{FF2B5EF4-FFF2-40B4-BE49-F238E27FC236}">
                  <a16:creationId xmlns:a16="http://schemas.microsoft.com/office/drawing/2014/main" id="{D237C429-0207-4304-B169-88D7ABB4765A}"/>
                </a:ext>
              </a:extLst>
            </p:cNvPr>
            <p:cNvSpPr>
              <a:spLocks noEditPoints="1"/>
            </p:cNvSpPr>
            <p:nvPr/>
          </p:nvSpPr>
          <p:spPr bwMode="auto">
            <a:xfrm>
              <a:off x="2780" y="769"/>
              <a:ext cx="141" cy="142"/>
            </a:xfrm>
            <a:custGeom>
              <a:avLst/>
              <a:gdLst>
                <a:gd name="T0" fmla="*/ 96 w 96"/>
                <a:gd name="T1" fmla="*/ 47 h 96"/>
                <a:gd name="T2" fmla="*/ 48 w 96"/>
                <a:gd name="T3" fmla="*/ 96 h 96"/>
                <a:gd name="T4" fmla="*/ 0 w 96"/>
                <a:gd name="T5" fmla="*/ 49 h 96"/>
                <a:gd name="T6" fmla="*/ 49 w 96"/>
                <a:gd name="T7" fmla="*/ 0 h 96"/>
                <a:gd name="T8" fmla="*/ 96 w 96"/>
                <a:gd name="T9" fmla="*/ 47 h 96"/>
                <a:gd name="T10" fmla="*/ 30 w 96"/>
                <a:gd name="T11" fmla="*/ 48 h 96"/>
                <a:gd name="T12" fmla="*/ 48 w 96"/>
                <a:gd name="T13" fmla="*/ 75 h 96"/>
                <a:gd name="T14" fmla="*/ 67 w 96"/>
                <a:gd name="T15" fmla="*/ 48 h 96"/>
                <a:gd name="T16" fmla="*/ 48 w 96"/>
                <a:gd name="T17" fmla="*/ 20 h 96"/>
                <a:gd name="T18" fmla="*/ 30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96" y="47"/>
                  </a:moveTo>
                  <a:cubicBezTo>
                    <a:pt x="96" y="80"/>
                    <a:pt x="72" y="96"/>
                    <a:pt x="48" y="96"/>
                  </a:cubicBezTo>
                  <a:cubicBezTo>
                    <a:pt x="21" y="96"/>
                    <a:pt x="0" y="78"/>
                    <a:pt x="0" y="49"/>
                  </a:cubicBezTo>
                  <a:cubicBezTo>
                    <a:pt x="0" y="19"/>
                    <a:pt x="20" y="0"/>
                    <a:pt x="49" y="0"/>
                  </a:cubicBezTo>
                  <a:cubicBezTo>
                    <a:pt x="77" y="0"/>
                    <a:pt x="96" y="19"/>
                    <a:pt x="96" y="47"/>
                  </a:cubicBezTo>
                  <a:close/>
                  <a:moveTo>
                    <a:pt x="30" y="48"/>
                  </a:moveTo>
                  <a:cubicBezTo>
                    <a:pt x="30" y="64"/>
                    <a:pt x="36" y="75"/>
                    <a:pt x="48" y="75"/>
                  </a:cubicBezTo>
                  <a:cubicBezTo>
                    <a:pt x="60" y="75"/>
                    <a:pt x="67" y="64"/>
                    <a:pt x="67" y="48"/>
                  </a:cubicBezTo>
                  <a:cubicBezTo>
                    <a:pt x="67" y="34"/>
                    <a:pt x="61" y="20"/>
                    <a:pt x="48" y="20"/>
                  </a:cubicBezTo>
                  <a:cubicBezTo>
                    <a:pt x="35" y="20"/>
                    <a:pt x="30" y="34"/>
                    <a:pt x="30" y="48"/>
                  </a:cubicBez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11">
              <a:extLst>
                <a:ext uri="{FF2B5EF4-FFF2-40B4-BE49-F238E27FC236}">
                  <a16:creationId xmlns:a16="http://schemas.microsoft.com/office/drawing/2014/main" id="{B71FE4A9-8143-49B6-BE7A-BE7827D657A0}"/>
                </a:ext>
              </a:extLst>
            </p:cNvPr>
            <p:cNvSpPr>
              <a:spLocks/>
            </p:cNvSpPr>
            <p:nvPr/>
          </p:nvSpPr>
          <p:spPr bwMode="auto">
            <a:xfrm>
              <a:off x="2940" y="769"/>
              <a:ext cx="109" cy="142"/>
            </a:xfrm>
            <a:custGeom>
              <a:avLst/>
              <a:gdLst>
                <a:gd name="T0" fmla="*/ 74 w 74"/>
                <a:gd name="T1" fmla="*/ 92 h 96"/>
                <a:gd name="T2" fmla="*/ 49 w 74"/>
                <a:gd name="T3" fmla="*/ 96 h 96"/>
                <a:gd name="T4" fmla="*/ 0 w 74"/>
                <a:gd name="T5" fmla="*/ 49 h 96"/>
                <a:gd name="T6" fmla="*/ 53 w 74"/>
                <a:gd name="T7" fmla="*/ 0 h 96"/>
                <a:gd name="T8" fmla="*/ 74 w 74"/>
                <a:gd name="T9" fmla="*/ 4 h 96"/>
                <a:gd name="T10" fmla="*/ 70 w 74"/>
                <a:gd name="T11" fmla="*/ 25 h 96"/>
                <a:gd name="T12" fmla="*/ 54 w 74"/>
                <a:gd name="T13" fmla="*/ 22 h 96"/>
                <a:gd name="T14" fmla="*/ 29 w 74"/>
                <a:gd name="T15" fmla="*/ 48 h 96"/>
                <a:gd name="T16" fmla="*/ 54 w 74"/>
                <a:gd name="T17" fmla="*/ 73 h 96"/>
                <a:gd name="T18" fmla="*/ 71 w 74"/>
                <a:gd name="T19" fmla="*/ 71 h 96"/>
                <a:gd name="T20" fmla="*/ 74 w 74"/>
                <a:gd name="T2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6">
                  <a:moveTo>
                    <a:pt x="74" y="92"/>
                  </a:moveTo>
                  <a:cubicBezTo>
                    <a:pt x="69" y="94"/>
                    <a:pt x="60" y="96"/>
                    <a:pt x="49" y="96"/>
                  </a:cubicBezTo>
                  <a:cubicBezTo>
                    <a:pt x="19" y="96"/>
                    <a:pt x="0" y="78"/>
                    <a:pt x="0" y="49"/>
                  </a:cubicBezTo>
                  <a:cubicBezTo>
                    <a:pt x="0" y="22"/>
                    <a:pt x="18" y="0"/>
                    <a:pt x="53" y="0"/>
                  </a:cubicBezTo>
                  <a:cubicBezTo>
                    <a:pt x="60" y="0"/>
                    <a:pt x="68" y="1"/>
                    <a:pt x="74" y="4"/>
                  </a:cubicBezTo>
                  <a:cubicBezTo>
                    <a:pt x="70" y="25"/>
                    <a:pt x="70" y="25"/>
                    <a:pt x="70" y="25"/>
                  </a:cubicBezTo>
                  <a:cubicBezTo>
                    <a:pt x="66" y="23"/>
                    <a:pt x="61" y="22"/>
                    <a:pt x="54" y="22"/>
                  </a:cubicBezTo>
                  <a:cubicBezTo>
                    <a:pt x="39" y="22"/>
                    <a:pt x="29" y="33"/>
                    <a:pt x="29" y="48"/>
                  </a:cubicBezTo>
                  <a:cubicBezTo>
                    <a:pt x="29" y="65"/>
                    <a:pt x="41" y="73"/>
                    <a:pt x="54" y="73"/>
                  </a:cubicBezTo>
                  <a:cubicBezTo>
                    <a:pt x="61" y="73"/>
                    <a:pt x="66" y="72"/>
                    <a:pt x="71" y="71"/>
                  </a:cubicBezTo>
                  <a:lnTo>
                    <a:pt x="74" y="92"/>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12">
              <a:extLst>
                <a:ext uri="{FF2B5EF4-FFF2-40B4-BE49-F238E27FC236}">
                  <a16:creationId xmlns:a16="http://schemas.microsoft.com/office/drawing/2014/main" id="{A2E3A6BA-9660-4FAF-B5DE-4D92B0B819B4}"/>
                </a:ext>
              </a:extLst>
            </p:cNvPr>
            <p:cNvSpPr>
              <a:spLocks/>
            </p:cNvSpPr>
            <p:nvPr/>
          </p:nvSpPr>
          <p:spPr bwMode="auto">
            <a:xfrm>
              <a:off x="3073" y="712"/>
              <a:ext cx="136" cy="196"/>
            </a:xfrm>
            <a:custGeom>
              <a:avLst/>
              <a:gdLst>
                <a:gd name="T0" fmla="*/ 28 w 93"/>
                <a:gd name="T1" fmla="*/ 80 h 133"/>
                <a:gd name="T2" fmla="*/ 29 w 93"/>
                <a:gd name="T3" fmla="*/ 80 h 133"/>
                <a:gd name="T4" fmla="*/ 35 w 93"/>
                <a:gd name="T5" fmla="*/ 69 h 133"/>
                <a:gd name="T6" fmla="*/ 54 w 93"/>
                <a:gd name="T7" fmla="*/ 41 h 133"/>
                <a:gd name="T8" fmla="*/ 88 w 93"/>
                <a:gd name="T9" fmla="*/ 41 h 133"/>
                <a:gd name="T10" fmla="*/ 56 w 93"/>
                <a:gd name="T11" fmla="*/ 78 h 133"/>
                <a:gd name="T12" fmla="*/ 93 w 93"/>
                <a:gd name="T13" fmla="*/ 133 h 133"/>
                <a:gd name="T14" fmla="*/ 58 w 93"/>
                <a:gd name="T15" fmla="*/ 133 h 133"/>
                <a:gd name="T16" fmla="*/ 36 w 93"/>
                <a:gd name="T17" fmla="*/ 95 h 133"/>
                <a:gd name="T18" fmla="*/ 28 w 93"/>
                <a:gd name="T19" fmla="*/ 104 h 133"/>
                <a:gd name="T20" fmla="*/ 28 w 93"/>
                <a:gd name="T21" fmla="*/ 133 h 133"/>
                <a:gd name="T22" fmla="*/ 0 w 93"/>
                <a:gd name="T23" fmla="*/ 133 h 133"/>
                <a:gd name="T24" fmla="*/ 0 w 93"/>
                <a:gd name="T25" fmla="*/ 0 h 133"/>
                <a:gd name="T26" fmla="*/ 28 w 93"/>
                <a:gd name="T27" fmla="*/ 0 h 133"/>
                <a:gd name="T28" fmla="*/ 28 w 93"/>
                <a:gd name="T29" fmla="*/ 8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33">
                  <a:moveTo>
                    <a:pt x="28" y="80"/>
                  </a:moveTo>
                  <a:cubicBezTo>
                    <a:pt x="29" y="80"/>
                    <a:pt x="29" y="80"/>
                    <a:pt x="29" y="80"/>
                  </a:cubicBezTo>
                  <a:cubicBezTo>
                    <a:pt x="31" y="76"/>
                    <a:pt x="33" y="72"/>
                    <a:pt x="35" y="69"/>
                  </a:cubicBezTo>
                  <a:cubicBezTo>
                    <a:pt x="54" y="41"/>
                    <a:pt x="54" y="41"/>
                    <a:pt x="54" y="41"/>
                  </a:cubicBezTo>
                  <a:cubicBezTo>
                    <a:pt x="88" y="41"/>
                    <a:pt x="88" y="41"/>
                    <a:pt x="88" y="41"/>
                  </a:cubicBezTo>
                  <a:cubicBezTo>
                    <a:pt x="56" y="78"/>
                    <a:pt x="56" y="78"/>
                    <a:pt x="56" y="78"/>
                  </a:cubicBezTo>
                  <a:cubicBezTo>
                    <a:pt x="93" y="133"/>
                    <a:pt x="93" y="133"/>
                    <a:pt x="93" y="133"/>
                  </a:cubicBezTo>
                  <a:cubicBezTo>
                    <a:pt x="58" y="133"/>
                    <a:pt x="58" y="133"/>
                    <a:pt x="58" y="133"/>
                  </a:cubicBezTo>
                  <a:cubicBezTo>
                    <a:pt x="36" y="95"/>
                    <a:pt x="36" y="95"/>
                    <a:pt x="36" y="95"/>
                  </a:cubicBezTo>
                  <a:cubicBezTo>
                    <a:pt x="28" y="104"/>
                    <a:pt x="28" y="104"/>
                    <a:pt x="28" y="104"/>
                  </a:cubicBezTo>
                  <a:cubicBezTo>
                    <a:pt x="28" y="133"/>
                    <a:pt x="28" y="133"/>
                    <a:pt x="28" y="133"/>
                  </a:cubicBezTo>
                  <a:cubicBezTo>
                    <a:pt x="0" y="133"/>
                    <a:pt x="0" y="133"/>
                    <a:pt x="0" y="133"/>
                  </a:cubicBezTo>
                  <a:cubicBezTo>
                    <a:pt x="0" y="0"/>
                    <a:pt x="0" y="0"/>
                    <a:pt x="0" y="0"/>
                  </a:cubicBezTo>
                  <a:cubicBezTo>
                    <a:pt x="28" y="0"/>
                    <a:pt x="28" y="0"/>
                    <a:pt x="28" y="0"/>
                  </a:cubicBezTo>
                  <a:lnTo>
                    <a:pt x="28" y="8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13">
              <a:extLst>
                <a:ext uri="{FF2B5EF4-FFF2-40B4-BE49-F238E27FC236}">
                  <a16:creationId xmlns:a16="http://schemas.microsoft.com/office/drawing/2014/main" id="{2ED4504C-CA18-48AC-8871-A6BEBCB48072}"/>
                </a:ext>
              </a:extLst>
            </p:cNvPr>
            <p:cNvSpPr>
              <a:spLocks/>
            </p:cNvSpPr>
            <p:nvPr/>
          </p:nvSpPr>
          <p:spPr bwMode="auto">
            <a:xfrm>
              <a:off x="3280" y="721"/>
              <a:ext cx="118" cy="187"/>
            </a:xfrm>
            <a:custGeom>
              <a:avLst/>
              <a:gdLst>
                <a:gd name="T0" fmla="*/ 110 w 118"/>
                <a:gd name="T1" fmla="*/ 107 h 187"/>
                <a:gd name="T2" fmla="*/ 41 w 118"/>
                <a:gd name="T3" fmla="*/ 107 h 187"/>
                <a:gd name="T4" fmla="*/ 41 w 118"/>
                <a:gd name="T5" fmla="*/ 151 h 187"/>
                <a:gd name="T6" fmla="*/ 118 w 118"/>
                <a:gd name="T7" fmla="*/ 151 h 187"/>
                <a:gd name="T8" fmla="*/ 118 w 118"/>
                <a:gd name="T9" fmla="*/ 187 h 187"/>
                <a:gd name="T10" fmla="*/ 0 w 118"/>
                <a:gd name="T11" fmla="*/ 187 h 187"/>
                <a:gd name="T12" fmla="*/ 0 w 118"/>
                <a:gd name="T13" fmla="*/ 0 h 187"/>
                <a:gd name="T14" fmla="*/ 115 w 118"/>
                <a:gd name="T15" fmla="*/ 0 h 187"/>
                <a:gd name="T16" fmla="*/ 115 w 118"/>
                <a:gd name="T17" fmla="*/ 35 h 187"/>
                <a:gd name="T18" fmla="*/ 41 w 118"/>
                <a:gd name="T19" fmla="*/ 35 h 187"/>
                <a:gd name="T20" fmla="*/ 41 w 118"/>
                <a:gd name="T21" fmla="*/ 73 h 187"/>
                <a:gd name="T22" fmla="*/ 110 w 118"/>
                <a:gd name="T23" fmla="*/ 73 h 187"/>
                <a:gd name="T24" fmla="*/ 110 w 118"/>
                <a:gd name="T25" fmla="*/ 10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7">
                  <a:moveTo>
                    <a:pt x="110" y="107"/>
                  </a:moveTo>
                  <a:lnTo>
                    <a:pt x="41" y="107"/>
                  </a:lnTo>
                  <a:lnTo>
                    <a:pt x="41" y="151"/>
                  </a:lnTo>
                  <a:lnTo>
                    <a:pt x="118" y="151"/>
                  </a:lnTo>
                  <a:lnTo>
                    <a:pt x="118" y="187"/>
                  </a:lnTo>
                  <a:lnTo>
                    <a:pt x="0" y="187"/>
                  </a:lnTo>
                  <a:lnTo>
                    <a:pt x="0" y="0"/>
                  </a:lnTo>
                  <a:lnTo>
                    <a:pt x="115" y="0"/>
                  </a:lnTo>
                  <a:lnTo>
                    <a:pt x="115" y="35"/>
                  </a:lnTo>
                  <a:lnTo>
                    <a:pt x="41" y="35"/>
                  </a:lnTo>
                  <a:lnTo>
                    <a:pt x="41" y="73"/>
                  </a:lnTo>
                  <a:lnTo>
                    <a:pt x="110" y="73"/>
                  </a:lnTo>
                  <a:lnTo>
                    <a:pt x="110" y="107"/>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14">
              <a:extLst>
                <a:ext uri="{FF2B5EF4-FFF2-40B4-BE49-F238E27FC236}">
                  <a16:creationId xmlns:a16="http://schemas.microsoft.com/office/drawing/2014/main" id="{A13B5C6C-791D-4E52-843C-840056DB1F2F}"/>
                </a:ext>
              </a:extLst>
            </p:cNvPr>
            <p:cNvSpPr>
              <a:spLocks/>
            </p:cNvSpPr>
            <p:nvPr/>
          </p:nvSpPr>
          <p:spPr bwMode="auto">
            <a:xfrm>
              <a:off x="3409" y="772"/>
              <a:ext cx="141" cy="136"/>
            </a:xfrm>
            <a:custGeom>
              <a:avLst/>
              <a:gdLst>
                <a:gd name="T0" fmla="*/ 33 w 96"/>
                <a:gd name="T1" fmla="*/ 0 h 92"/>
                <a:gd name="T2" fmla="*/ 42 w 96"/>
                <a:gd name="T3" fmla="*/ 15 h 92"/>
                <a:gd name="T4" fmla="*/ 49 w 96"/>
                <a:gd name="T5" fmla="*/ 29 h 92"/>
                <a:gd name="T6" fmla="*/ 49 w 96"/>
                <a:gd name="T7" fmla="*/ 29 h 92"/>
                <a:gd name="T8" fmla="*/ 57 w 96"/>
                <a:gd name="T9" fmla="*/ 15 h 92"/>
                <a:gd name="T10" fmla="*/ 65 w 96"/>
                <a:gd name="T11" fmla="*/ 0 h 92"/>
                <a:gd name="T12" fmla="*/ 96 w 96"/>
                <a:gd name="T13" fmla="*/ 0 h 92"/>
                <a:gd name="T14" fmla="*/ 65 w 96"/>
                <a:gd name="T15" fmla="*/ 44 h 92"/>
                <a:gd name="T16" fmla="*/ 96 w 96"/>
                <a:gd name="T17" fmla="*/ 92 h 92"/>
                <a:gd name="T18" fmla="*/ 64 w 96"/>
                <a:gd name="T19" fmla="*/ 92 h 92"/>
                <a:gd name="T20" fmla="*/ 55 w 96"/>
                <a:gd name="T21" fmla="*/ 75 h 92"/>
                <a:gd name="T22" fmla="*/ 47 w 96"/>
                <a:gd name="T23" fmla="*/ 61 h 92"/>
                <a:gd name="T24" fmla="*/ 47 w 96"/>
                <a:gd name="T25" fmla="*/ 61 h 92"/>
                <a:gd name="T26" fmla="*/ 40 w 96"/>
                <a:gd name="T27" fmla="*/ 75 h 92"/>
                <a:gd name="T28" fmla="*/ 31 w 96"/>
                <a:gd name="T29" fmla="*/ 92 h 92"/>
                <a:gd name="T30" fmla="*/ 0 w 96"/>
                <a:gd name="T31" fmla="*/ 92 h 92"/>
                <a:gd name="T32" fmla="*/ 31 w 96"/>
                <a:gd name="T33" fmla="*/ 45 h 92"/>
                <a:gd name="T34" fmla="*/ 1 w 96"/>
                <a:gd name="T35" fmla="*/ 0 h 92"/>
                <a:gd name="T36" fmla="*/ 33 w 96"/>
                <a:gd name="T3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2">
                  <a:moveTo>
                    <a:pt x="33" y="0"/>
                  </a:moveTo>
                  <a:cubicBezTo>
                    <a:pt x="42" y="15"/>
                    <a:pt x="42" y="15"/>
                    <a:pt x="42" y="15"/>
                  </a:cubicBezTo>
                  <a:cubicBezTo>
                    <a:pt x="44" y="20"/>
                    <a:pt x="47" y="25"/>
                    <a:pt x="49" y="29"/>
                  </a:cubicBezTo>
                  <a:cubicBezTo>
                    <a:pt x="49" y="29"/>
                    <a:pt x="49" y="29"/>
                    <a:pt x="49" y="29"/>
                  </a:cubicBezTo>
                  <a:cubicBezTo>
                    <a:pt x="52" y="24"/>
                    <a:pt x="54" y="19"/>
                    <a:pt x="57" y="15"/>
                  </a:cubicBezTo>
                  <a:cubicBezTo>
                    <a:pt x="65" y="0"/>
                    <a:pt x="65" y="0"/>
                    <a:pt x="65" y="0"/>
                  </a:cubicBezTo>
                  <a:cubicBezTo>
                    <a:pt x="96" y="0"/>
                    <a:pt x="96" y="0"/>
                    <a:pt x="96" y="0"/>
                  </a:cubicBezTo>
                  <a:cubicBezTo>
                    <a:pt x="65" y="44"/>
                    <a:pt x="65" y="44"/>
                    <a:pt x="65" y="44"/>
                  </a:cubicBezTo>
                  <a:cubicBezTo>
                    <a:pt x="96" y="92"/>
                    <a:pt x="96" y="92"/>
                    <a:pt x="96" y="92"/>
                  </a:cubicBezTo>
                  <a:cubicBezTo>
                    <a:pt x="64" y="92"/>
                    <a:pt x="64" y="92"/>
                    <a:pt x="64" y="92"/>
                  </a:cubicBezTo>
                  <a:cubicBezTo>
                    <a:pt x="55" y="75"/>
                    <a:pt x="55" y="75"/>
                    <a:pt x="55" y="75"/>
                  </a:cubicBezTo>
                  <a:cubicBezTo>
                    <a:pt x="52" y="71"/>
                    <a:pt x="50" y="66"/>
                    <a:pt x="47" y="61"/>
                  </a:cubicBezTo>
                  <a:cubicBezTo>
                    <a:pt x="47" y="61"/>
                    <a:pt x="47" y="61"/>
                    <a:pt x="47" y="61"/>
                  </a:cubicBezTo>
                  <a:cubicBezTo>
                    <a:pt x="45" y="66"/>
                    <a:pt x="42" y="71"/>
                    <a:pt x="40" y="75"/>
                  </a:cubicBezTo>
                  <a:cubicBezTo>
                    <a:pt x="31" y="92"/>
                    <a:pt x="31" y="92"/>
                    <a:pt x="31" y="92"/>
                  </a:cubicBezTo>
                  <a:cubicBezTo>
                    <a:pt x="0" y="92"/>
                    <a:pt x="0" y="92"/>
                    <a:pt x="0" y="92"/>
                  </a:cubicBezTo>
                  <a:cubicBezTo>
                    <a:pt x="31" y="45"/>
                    <a:pt x="31" y="45"/>
                    <a:pt x="31" y="45"/>
                  </a:cubicBezTo>
                  <a:cubicBezTo>
                    <a:pt x="1" y="0"/>
                    <a:pt x="1" y="0"/>
                    <a:pt x="1" y="0"/>
                  </a:cubicBezTo>
                  <a:lnTo>
                    <a:pt x="33" y="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15">
              <a:extLst>
                <a:ext uri="{FF2B5EF4-FFF2-40B4-BE49-F238E27FC236}">
                  <a16:creationId xmlns:a16="http://schemas.microsoft.com/office/drawing/2014/main" id="{7A6FADBA-5D44-4CD5-99BA-95B0CB5B031B}"/>
                </a:ext>
              </a:extLst>
            </p:cNvPr>
            <p:cNvSpPr>
              <a:spLocks/>
            </p:cNvSpPr>
            <p:nvPr/>
          </p:nvSpPr>
          <p:spPr bwMode="auto">
            <a:xfrm>
              <a:off x="3555" y="769"/>
              <a:ext cx="109" cy="142"/>
            </a:xfrm>
            <a:custGeom>
              <a:avLst/>
              <a:gdLst>
                <a:gd name="T0" fmla="*/ 74 w 74"/>
                <a:gd name="T1" fmla="*/ 92 h 96"/>
                <a:gd name="T2" fmla="*/ 48 w 74"/>
                <a:gd name="T3" fmla="*/ 96 h 96"/>
                <a:gd name="T4" fmla="*/ 0 w 74"/>
                <a:gd name="T5" fmla="*/ 49 h 96"/>
                <a:gd name="T6" fmla="*/ 52 w 74"/>
                <a:gd name="T7" fmla="*/ 0 h 96"/>
                <a:gd name="T8" fmla="*/ 74 w 74"/>
                <a:gd name="T9" fmla="*/ 4 h 96"/>
                <a:gd name="T10" fmla="*/ 70 w 74"/>
                <a:gd name="T11" fmla="*/ 25 h 96"/>
                <a:gd name="T12" fmla="*/ 54 w 74"/>
                <a:gd name="T13" fmla="*/ 22 h 96"/>
                <a:gd name="T14" fmla="*/ 29 w 74"/>
                <a:gd name="T15" fmla="*/ 48 h 96"/>
                <a:gd name="T16" fmla="*/ 54 w 74"/>
                <a:gd name="T17" fmla="*/ 73 h 96"/>
                <a:gd name="T18" fmla="*/ 71 w 74"/>
                <a:gd name="T19" fmla="*/ 71 h 96"/>
                <a:gd name="T20" fmla="*/ 74 w 74"/>
                <a:gd name="T2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6">
                  <a:moveTo>
                    <a:pt x="74" y="92"/>
                  </a:moveTo>
                  <a:cubicBezTo>
                    <a:pt x="69" y="94"/>
                    <a:pt x="59" y="96"/>
                    <a:pt x="48" y="96"/>
                  </a:cubicBezTo>
                  <a:cubicBezTo>
                    <a:pt x="19" y="96"/>
                    <a:pt x="0" y="78"/>
                    <a:pt x="0" y="49"/>
                  </a:cubicBezTo>
                  <a:cubicBezTo>
                    <a:pt x="0" y="22"/>
                    <a:pt x="18" y="0"/>
                    <a:pt x="52" y="0"/>
                  </a:cubicBezTo>
                  <a:cubicBezTo>
                    <a:pt x="60" y="0"/>
                    <a:pt x="68" y="1"/>
                    <a:pt x="74" y="4"/>
                  </a:cubicBezTo>
                  <a:cubicBezTo>
                    <a:pt x="70" y="25"/>
                    <a:pt x="70" y="25"/>
                    <a:pt x="70" y="25"/>
                  </a:cubicBezTo>
                  <a:cubicBezTo>
                    <a:pt x="66" y="23"/>
                    <a:pt x="61" y="22"/>
                    <a:pt x="54" y="22"/>
                  </a:cubicBezTo>
                  <a:cubicBezTo>
                    <a:pt x="39" y="22"/>
                    <a:pt x="29" y="33"/>
                    <a:pt x="29" y="48"/>
                  </a:cubicBezTo>
                  <a:cubicBezTo>
                    <a:pt x="29" y="65"/>
                    <a:pt x="40" y="73"/>
                    <a:pt x="54" y="73"/>
                  </a:cubicBezTo>
                  <a:cubicBezTo>
                    <a:pt x="61" y="73"/>
                    <a:pt x="66" y="72"/>
                    <a:pt x="71" y="71"/>
                  </a:cubicBezTo>
                  <a:lnTo>
                    <a:pt x="74" y="92"/>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16">
              <a:extLst>
                <a:ext uri="{FF2B5EF4-FFF2-40B4-BE49-F238E27FC236}">
                  <a16:creationId xmlns:a16="http://schemas.microsoft.com/office/drawing/2014/main" id="{E0D26905-C0BB-49F4-9097-C6E0FE4D7DCE}"/>
                </a:ext>
              </a:extLst>
            </p:cNvPr>
            <p:cNvSpPr>
              <a:spLocks/>
            </p:cNvSpPr>
            <p:nvPr/>
          </p:nvSpPr>
          <p:spPr bwMode="auto">
            <a:xfrm>
              <a:off x="3687" y="712"/>
              <a:ext cx="128" cy="196"/>
            </a:xfrm>
            <a:custGeom>
              <a:avLst/>
              <a:gdLst>
                <a:gd name="T0" fmla="*/ 0 w 87"/>
                <a:gd name="T1" fmla="*/ 0 h 133"/>
                <a:gd name="T2" fmla="*/ 28 w 87"/>
                <a:gd name="T3" fmla="*/ 0 h 133"/>
                <a:gd name="T4" fmla="*/ 28 w 87"/>
                <a:gd name="T5" fmla="*/ 52 h 133"/>
                <a:gd name="T6" fmla="*/ 29 w 87"/>
                <a:gd name="T7" fmla="*/ 52 h 133"/>
                <a:gd name="T8" fmla="*/ 40 w 87"/>
                <a:gd name="T9" fmla="*/ 43 h 133"/>
                <a:gd name="T10" fmla="*/ 55 w 87"/>
                <a:gd name="T11" fmla="*/ 39 h 133"/>
                <a:gd name="T12" fmla="*/ 87 w 87"/>
                <a:gd name="T13" fmla="*/ 79 h 133"/>
                <a:gd name="T14" fmla="*/ 87 w 87"/>
                <a:gd name="T15" fmla="*/ 133 h 133"/>
                <a:gd name="T16" fmla="*/ 58 w 87"/>
                <a:gd name="T17" fmla="*/ 133 h 133"/>
                <a:gd name="T18" fmla="*/ 58 w 87"/>
                <a:gd name="T19" fmla="*/ 82 h 133"/>
                <a:gd name="T20" fmla="*/ 43 w 87"/>
                <a:gd name="T21" fmla="*/ 62 h 133"/>
                <a:gd name="T22" fmla="*/ 29 w 87"/>
                <a:gd name="T23" fmla="*/ 72 h 133"/>
                <a:gd name="T24" fmla="*/ 28 w 87"/>
                <a:gd name="T25" fmla="*/ 78 h 133"/>
                <a:gd name="T26" fmla="*/ 28 w 87"/>
                <a:gd name="T27" fmla="*/ 133 h 133"/>
                <a:gd name="T28" fmla="*/ 0 w 87"/>
                <a:gd name="T29" fmla="*/ 133 h 133"/>
                <a:gd name="T30" fmla="*/ 0 w 87"/>
                <a:gd name="T3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33">
                  <a:moveTo>
                    <a:pt x="0" y="0"/>
                  </a:moveTo>
                  <a:cubicBezTo>
                    <a:pt x="28" y="0"/>
                    <a:pt x="28" y="0"/>
                    <a:pt x="28" y="0"/>
                  </a:cubicBezTo>
                  <a:cubicBezTo>
                    <a:pt x="28" y="52"/>
                    <a:pt x="28" y="52"/>
                    <a:pt x="28" y="52"/>
                  </a:cubicBezTo>
                  <a:cubicBezTo>
                    <a:pt x="29" y="52"/>
                    <a:pt x="29" y="52"/>
                    <a:pt x="29" y="52"/>
                  </a:cubicBezTo>
                  <a:cubicBezTo>
                    <a:pt x="32" y="48"/>
                    <a:pt x="35" y="45"/>
                    <a:pt x="40" y="43"/>
                  </a:cubicBezTo>
                  <a:cubicBezTo>
                    <a:pt x="44" y="40"/>
                    <a:pt x="49" y="39"/>
                    <a:pt x="55" y="39"/>
                  </a:cubicBezTo>
                  <a:cubicBezTo>
                    <a:pt x="73" y="39"/>
                    <a:pt x="87" y="52"/>
                    <a:pt x="87" y="79"/>
                  </a:cubicBezTo>
                  <a:cubicBezTo>
                    <a:pt x="87" y="133"/>
                    <a:pt x="87" y="133"/>
                    <a:pt x="87" y="133"/>
                  </a:cubicBezTo>
                  <a:cubicBezTo>
                    <a:pt x="58" y="133"/>
                    <a:pt x="58" y="133"/>
                    <a:pt x="58" y="133"/>
                  </a:cubicBezTo>
                  <a:cubicBezTo>
                    <a:pt x="58" y="82"/>
                    <a:pt x="58" y="82"/>
                    <a:pt x="58" y="82"/>
                  </a:cubicBezTo>
                  <a:cubicBezTo>
                    <a:pt x="58" y="70"/>
                    <a:pt x="54" y="62"/>
                    <a:pt x="43" y="62"/>
                  </a:cubicBezTo>
                  <a:cubicBezTo>
                    <a:pt x="36" y="62"/>
                    <a:pt x="31" y="67"/>
                    <a:pt x="29" y="72"/>
                  </a:cubicBezTo>
                  <a:cubicBezTo>
                    <a:pt x="28" y="74"/>
                    <a:pt x="28" y="76"/>
                    <a:pt x="28" y="78"/>
                  </a:cubicBezTo>
                  <a:cubicBezTo>
                    <a:pt x="28" y="133"/>
                    <a:pt x="28" y="133"/>
                    <a:pt x="28" y="133"/>
                  </a:cubicBezTo>
                  <a:cubicBezTo>
                    <a:pt x="0" y="133"/>
                    <a:pt x="0" y="133"/>
                    <a:pt x="0" y="133"/>
                  </a:cubicBezTo>
                  <a:lnTo>
                    <a:pt x="0" y="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17">
              <a:extLst>
                <a:ext uri="{FF2B5EF4-FFF2-40B4-BE49-F238E27FC236}">
                  <a16:creationId xmlns:a16="http://schemas.microsoft.com/office/drawing/2014/main" id="{F2FC7411-74AA-4FE3-AE51-080CBC4925D7}"/>
                </a:ext>
              </a:extLst>
            </p:cNvPr>
            <p:cNvSpPr>
              <a:spLocks noEditPoints="1"/>
            </p:cNvSpPr>
            <p:nvPr/>
          </p:nvSpPr>
          <p:spPr bwMode="auto">
            <a:xfrm>
              <a:off x="3840" y="769"/>
              <a:ext cx="124" cy="142"/>
            </a:xfrm>
            <a:custGeom>
              <a:avLst/>
              <a:gdLst>
                <a:gd name="T0" fmla="*/ 58 w 84"/>
                <a:gd name="T1" fmla="*/ 94 h 96"/>
                <a:gd name="T2" fmla="*/ 56 w 84"/>
                <a:gd name="T3" fmla="*/ 85 h 96"/>
                <a:gd name="T4" fmla="*/ 56 w 84"/>
                <a:gd name="T5" fmla="*/ 85 h 96"/>
                <a:gd name="T6" fmla="*/ 29 w 84"/>
                <a:gd name="T7" fmla="*/ 96 h 96"/>
                <a:gd name="T8" fmla="*/ 0 w 84"/>
                <a:gd name="T9" fmla="*/ 68 h 96"/>
                <a:gd name="T10" fmla="*/ 54 w 84"/>
                <a:gd name="T11" fmla="*/ 33 h 96"/>
                <a:gd name="T12" fmla="*/ 54 w 84"/>
                <a:gd name="T13" fmla="*/ 31 h 96"/>
                <a:gd name="T14" fmla="*/ 37 w 84"/>
                <a:gd name="T15" fmla="*/ 19 h 96"/>
                <a:gd name="T16" fmla="*/ 12 w 84"/>
                <a:gd name="T17" fmla="*/ 26 h 96"/>
                <a:gd name="T18" fmla="*/ 6 w 84"/>
                <a:gd name="T19" fmla="*/ 8 h 96"/>
                <a:gd name="T20" fmla="*/ 42 w 84"/>
                <a:gd name="T21" fmla="*/ 0 h 96"/>
                <a:gd name="T22" fmla="*/ 82 w 84"/>
                <a:gd name="T23" fmla="*/ 40 h 96"/>
                <a:gd name="T24" fmla="*/ 82 w 84"/>
                <a:gd name="T25" fmla="*/ 71 h 96"/>
                <a:gd name="T26" fmla="*/ 84 w 84"/>
                <a:gd name="T27" fmla="*/ 94 h 96"/>
                <a:gd name="T28" fmla="*/ 58 w 84"/>
                <a:gd name="T29" fmla="*/ 94 h 96"/>
                <a:gd name="T30" fmla="*/ 55 w 84"/>
                <a:gd name="T31" fmla="*/ 50 h 96"/>
                <a:gd name="T32" fmla="*/ 28 w 84"/>
                <a:gd name="T33" fmla="*/ 65 h 96"/>
                <a:gd name="T34" fmla="*/ 39 w 84"/>
                <a:gd name="T35" fmla="*/ 76 h 96"/>
                <a:gd name="T36" fmla="*/ 54 w 84"/>
                <a:gd name="T37" fmla="*/ 65 h 96"/>
                <a:gd name="T38" fmla="*/ 55 w 84"/>
                <a:gd name="T39" fmla="*/ 60 h 96"/>
                <a:gd name="T40" fmla="*/ 55 w 84"/>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6">
                  <a:moveTo>
                    <a:pt x="58" y="94"/>
                  </a:moveTo>
                  <a:cubicBezTo>
                    <a:pt x="56" y="85"/>
                    <a:pt x="56" y="85"/>
                    <a:pt x="56" y="85"/>
                  </a:cubicBezTo>
                  <a:cubicBezTo>
                    <a:pt x="56" y="85"/>
                    <a:pt x="56" y="85"/>
                    <a:pt x="56" y="85"/>
                  </a:cubicBezTo>
                  <a:cubicBezTo>
                    <a:pt x="50" y="92"/>
                    <a:pt x="40" y="96"/>
                    <a:pt x="29" y="96"/>
                  </a:cubicBezTo>
                  <a:cubicBezTo>
                    <a:pt x="11" y="96"/>
                    <a:pt x="0" y="82"/>
                    <a:pt x="0" y="68"/>
                  </a:cubicBezTo>
                  <a:cubicBezTo>
                    <a:pt x="0" y="44"/>
                    <a:pt x="21" y="32"/>
                    <a:pt x="54" y="33"/>
                  </a:cubicBezTo>
                  <a:cubicBezTo>
                    <a:pt x="54" y="31"/>
                    <a:pt x="54" y="31"/>
                    <a:pt x="54" y="31"/>
                  </a:cubicBezTo>
                  <a:cubicBezTo>
                    <a:pt x="54" y="26"/>
                    <a:pt x="51" y="19"/>
                    <a:pt x="37" y="19"/>
                  </a:cubicBezTo>
                  <a:cubicBezTo>
                    <a:pt x="27" y="19"/>
                    <a:pt x="18" y="23"/>
                    <a:pt x="12" y="26"/>
                  </a:cubicBezTo>
                  <a:cubicBezTo>
                    <a:pt x="6" y="8"/>
                    <a:pt x="6" y="8"/>
                    <a:pt x="6" y="8"/>
                  </a:cubicBezTo>
                  <a:cubicBezTo>
                    <a:pt x="13" y="4"/>
                    <a:pt x="25" y="0"/>
                    <a:pt x="42" y="0"/>
                  </a:cubicBezTo>
                  <a:cubicBezTo>
                    <a:pt x="73" y="0"/>
                    <a:pt x="82" y="18"/>
                    <a:pt x="82" y="40"/>
                  </a:cubicBezTo>
                  <a:cubicBezTo>
                    <a:pt x="82" y="71"/>
                    <a:pt x="82" y="71"/>
                    <a:pt x="82" y="71"/>
                  </a:cubicBezTo>
                  <a:cubicBezTo>
                    <a:pt x="82" y="80"/>
                    <a:pt x="83" y="89"/>
                    <a:pt x="84" y="94"/>
                  </a:cubicBezTo>
                  <a:lnTo>
                    <a:pt x="58" y="94"/>
                  </a:lnTo>
                  <a:close/>
                  <a:moveTo>
                    <a:pt x="55" y="50"/>
                  </a:moveTo>
                  <a:cubicBezTo>
                    <a:pt x="39" y="50"/>
                    <a:pt x="28" y="54"/>
                    <a:pt x="28" y="65"/>
                  </a:cubicBezTo>
                  <a:cubicBezTo>
                    <a:pt x="28" y="72"/>
                    <a:pt x="33" y="76"/>
                    <a:pt x="39" y="76"/>
                  </a:cubicBezTo>
                  <a:cubicBezTo>
                    <a:pt x="46" y="76"/>
                    <a:pt x="52" y="71"/>
                    <a:pt x="54" y="65"/>
                  </a:cubicBezTo>
                  <a:cubicBezTo>
                    <a:pt x="54" y="64"/>
                    <a:pt x="55" y="62"/>
                    <a:pt x="55" y="60"/>
                  </a:cubicBezTo>
                  <a:lnTo>
                    <a:pt x="55" y="5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18">
              <a:extLst>
                <a:ext uri="{FF2B5EF4-FFF2-40B4-BE49-F238E27FC236}">
                  <a16:creationId xmlns:a16="http://schemas.microsoft.com/office/drawing/2014/main" id="{4A089C86-0E34-4B00-A27A-4AA0F831E055}"/>
                </a:ext>
              </a:extLst>
            </p:cNvPr>
            <p:cNvSpPr>
              <a:spLocks/>
            </p:cNvSpPr>
            <p:nvPr/>
          </p:nvSpPr>
          <p:spPr bwMode="auto">
            <a:xfrm>
              <a:off x="3993" y="769"/>
              <a:ext cx="129" cy="139"/>
            </a:xfrm>
            <a:custGeom>
              <a:avLst/>
              <a:gdLst>
                <a:gd name="T0" fmla="*/ 1 w 88"/>
                <a:gd name="T1" fmla="*/ 31 h 94"/>
                <a:gd name="T2" fmla="*/ 0 w 88"/>
                <a:gd name="T3" fmla="*/ 2 h 94"/>
                <a:gd name="T4" fmla="*/ 25 w 88"/>
                <a:gd name="T5" fmla="*/ 2 h 94"/>
                <a:gd name="T6" fmla="*/ 26 w 88"/>
                <a:gd name="T7" fmla="*/ 15 h 94"/>
                <a:gd name="T8" fmla="*/ 27 w 88"/>
                <a:gd name="T9" fmla="*/ 15 h 94"/>
                <a:gd name="T10" fmla="*/ 55 w 88"/>
                <a:gd name="T11" fmla="*/ 0 h 94"/>
                <a:gd name="T12" fmla="*/ 88 w 88"/>
                <a:gd name="T13" fmla="*/ 39 h 94"/>
                <a:gd name="T14" fmla="*/ 88 w 88"/>
                <a:gd name="T15" fmla="*/ 94 h 94"/>
                <a:gd name="T16" fmla="*/ 59 w 88"/>
                <a:gd name="T17" fmla="*/ 94 h 94"/>
                <a:gd name="T18" fmla="*/ 59 w 88"/>
                <a:gd name="T19" fmla="*/ 43 h 94"/>
                <a:gd name="T20" fmla="*/ 45 w 88"/>
                <a:gd name="T21" fmla="*/ 23 h 94"/>
                <a:gd name="T22" fmla="*/ 30 w 88"/>
                <a:gd name="T23" fmla="*/ 34 h 94"/>
                <a:gd name="T24" fmla="*/ 29 w 88"/>
                <a:gd name="T25" fmla="*/ 41 h 94"/>
                <a:gd name="T26" fmla="*/ 29 w 88"/>
                <a:gd name="T27" fmla="*/ 94 h 94"/>
                <a:gd name="T28" fmla="*/ 1 w 88"/>
                <a:gd name="T29" fmla="*/ 94 h 94"/>
                <a:gd name="T30" fmla="*/ 1 w 88"/>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94">
                  <a:moveTo>
                    <a:pt x="1" y="31"/>
                  </a:moveTo>
                  <a:cubicBezTo>
                    <a:pt x="1" y="20"/>
                    <a:pt x="0" y="10"/>
                    <a:pt x="0" y="2"/>
                  </a:cubicBezTo>
                  <a:cubicBezTo>
                    <a:pt x="25" y="2"/>
                    <a:pt x="25" y="2"/>
                    <a:pt x="25" y="2"/>
                  </a:cubicBezTo>
                  <a:cubicBezTo>
                    <a:pt x="26" y="15"/>
                    <a:pt x="26" y="15"/>
                    <a:pt x="26" y="15"/>
                  </a:cubicBezTo>
                  <a:cubicBezTo>
                    <a:pt x="27" y="15"/>
                    <a:pt x="27" y="15"/>
                    <a:pt x="27" y="15"/>
                  </a:cubicBezTo>
                  <a:cubicBezTo>
                    <a:pt x="30" y="9"/>
                    <a:pt x="40" y="0"/>
                    <a:pt x="55" y="0"/>
                  </a:cubicBezTo>
                  <a:cubicBezTo>
                    <a:pt x="74" y="0"/>
                    <a:pt x="88" y="12"/>
                    <a:pt x="88" y="39"/>
                  </a:cubicBezTo>
                  <a:cubicBezTo>
                    <a:pt x="88" y="94"/>
                    <a:pt x="88" y="94"/>
                    <a:pt x="88" y="94"/>
                  </a:cubicBezTo>
                  <a:cubicBezTo>
                    <a:pt x="59" y="94"/>
                    <a:pt x="59" y="94"/>
                    <a:pt x="59" y="94"/>
                  </a:cubicBezTo>
                  <a:cubicBezTo>
                    <a:pt x="59" y="43"/>
                    <a:pt x="59" y="43"/>
                    <a:pt x="59" y="43"/>
                  </a:cubicBezTo>
                  <a:cubicBezTo>
                    <a:pt x="59" y="31"/>
                    <a:pt x="55" y="23"/>
                    <a:pt x="45" y="23"/>
                  </a:cubicBezTo>
                  <a:cubicBezTo>
                    <a:pt x="37" y="23"/>
                    <a:pt x="32" y="28"/>
                    <a:pt x="30" y="34"/>
                  </a:cubicBezTo>
                  <a:cubicBezTo>
                    <a:pt x="30" y="35"/>
                    <a:pt x="29" y="38"/>
                    <a:pt x="29" y="41"/>
                  </a:cubicBezTo>
                  <a:cubicBezTo>
                    <a:pt x="29" y="94"/>
                    <a:pt x="29" y="94"/>
                    <a:pt x="29" y="94"/>
                  </a:cubicBezTo>
                  <a:cubicBezTo>
                    <a:pt x="1" y="94"/>
                    <a:pt x="1" y="94"/>
                    <a:pt x="1" y="94"/>
                  </a:cubicBezTo>
                  <a:lnTo>
                    <a:pt x="1" y="31"/>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19">
              <a:extLst>
                <a:ext uri="{FF2B5EF4-FFF2-40B4-BE49-F238E27FC236}">
                  <a16:creationId xmlns:a16="http://schemas.microsoft.com/office/drawing/2014/main" id="{7AD4C285-CAE2-48C4-9959-AF62B741E27C}"/>
                </a:ext>
              </a:extLst>
            </p:cNvPr>
            <p:cNvSpPr>
              <a:spLocks noEditPoints="1"/>
            </p:cNvSpPr>
            <p:nvPr/>
          </p:nvSpPr>
          <p:spPr bwMode="auto">
            <a:xfrm>
              <a:off x="4149" y="769"/>
              <a:ext cx="135" cy="196"/>
            </a:xfrm>
            <a:custGeom>
              <a:avLst/>
              <a:gdLst>
                <a:gd name="T0" fmla="*/ 92 w 92"/>
                <a:gd name="T1" fmla="*/ 2 h 133"/>
                <a:gd name="T2" fmla="*/ 92 w 92"/>
                <a:gd name="T3" fmla="*/ 29 h 133"/>
                <a:gd name="T4" fmla="*/ 92 w 92"/>
                <a:gd name="T5" fmla="*/ 80 h 133"/>
                <a:gd name="T6" fmla="*/ 78 w 92"/>
                <a:gd name="T7" fmla="*/ 122 h 133"/>
                <a:gd name="T8" fmla="*/ 40 w 92"/>
                <a:gd name="T9" fmla="*/ 133 h 133"/>
                <a:gd name="T10" fmla="*/ 7 w 92"/>
                <a:gd name="T11" fmla="*/ 126 h 133"/>
                <a:gd name="T12" fmla="*/ 13 w 92"/>
                <a:gd name="T13" fmla="*/ 104 h 133"/>
                <a:gd name="T14" fmla="*/ 40 w 92"/>
                <a:gd name="T15" fmla="*/ 111 h 133"/>
                <a:gd name="T16" fmla="*/ 64 w 92"/>
                <a:gd name="T17" fmla="*/ 87 h 133"/>
                <a:gd name="T18" fmla="*/ 64 w 92"/>
                <a:gd name="T19" fmla="*/ 81 h 133"/>
                <a:gd name="T20" fmla="*/ 63 w 92"/>
                <a:gd name="T21" fmla="*/ 81 h 133"/>
                <a:gd name="T22" fmla="*/ 38 w 92"/>
                <a:gd name="T23" fmla="*/ 93 h 133"/>
                <a:gd name="T24" fmla="*/ 0 w 92"/>
                <a:gd name="T25" fmla="*/ 48 h 133"/>
                <a:gd name="T26" fmla="*/ 41 w 92"/>
                <a:gd name="T27" fmla="*/ 0 h 133"/>
                <a:gd name="T28" fmla="*/ 66 w 92"/>
                <a:gd name="T29" fmla="*/ 13 h 133"/>
                <a:gd name="T30" fmla="*/ 67 w 92"/>
                <a:gd name="T31" fmla="*/ 13 h 133"/>
                <a:gd name="T32" fmla="*/ 68 w 92"/>
                <a:gd name="T33" fmla="*/ 2 h 133"/>
                <a:gd name="T34" fmla="*/ 92 w 92"/>
                <a:gd name="T35" fmla="*/ 2 h 133"/>
                <a:gd name="T36" fmla="*/ 63 w 92"/>
                <a:gd name="T37" fmla="*/ 39 h 133"/>
                <a:gd name="T38" fmla="*/ 63 w 92"/>
                <a:gd name="T39" fmla="*/ 34 h 133"/>
                <a:gd name="T40" fmla="*/ 47 w 92"/>
                <a:gd name="T41" fmla="*/ 22 h 133"/>
                <a:gd name="T42" fmla="*/ 28 w 92"/>
                <a:gd name="T43" fmla="*/ 48 h 133"/>
                <a:gd name="T44" fmla="*/ 47 w 92"/>
                <a:gd name="T45" fmla="*/ 72 h 133"/>
                <a:gd name="T46" fmla="*/ 62 w 92"/>
                <a:gd name="T47" fmla="*/ 60 h 133"/>
                <a:gd name="T48" fmla="*/ 63 w 92"/>
                <a:gd name="T49" fmla="*/ 53 h 133"/>
                <a:gd name="T50" fmla="*/ 63 w 92"/>
                <a:gd name="T51"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33">
                  <a:moveTo>
                    <a:pt x="92" y="2"/>
                  </a:moveTo>
                  <a:cubicBezTo>
                    <a:pt x="92" y="8"/>
                    <a:pt x="92" y="16"/>
                    <a:pt x="92" y="29"/>
                  </a:cubicBezTo>
                  <a:cubicBezTo>
                    <a:pt x="92" y="80"/>
                    <a:pt x="92" y="80"/>
                    <a:pt x="92" y="80"/>
                  </a:cubicBezTo>
                  <a:cubicBezTo>
                    <a:pt x="92" y="98"/>
                    <a:pt x="88" y="113"/>
                    <a:pt x="78" y="122"/>
                  </a:cubicBezTo>
                  <a:cubicBezTo>
                    <a:pt x="68" y="130"/>
                    <a:pt x="54" y="133"/>
                    <a:pt x="40" y="133"/>
                  </a:cubicBezTo>
                  <a:cubicBezTo>
                    <a:pt x="28" y="133"/>
                    <a:pt x="16" y="131"/>
                    <a:pt x="7" y="126"/>
                  </a:cubicBezTo>
                  <a:cubicBezTo>
                    <a:pt x="13" y="104"/>
                    <a:pt x="13" y="104"/>
                    <a:pt x="13" y="104"/>
                  </a:cubicBezTo>
                  <a:cubicBezTo>
                    <a:pt x="19" y="108"/>
                    <a:pt x="29" y="111"/>
                    <a:pt x="40" y="111"/>
                  </a:cubicBezTo>
                  <a:cubicBezTo>
                    <a:pt x="53" y="111"/>
                    <a:pt x="64" y="104"/>
                    <a:pt x="64" y="87"/>
                  </a:cubicBezTo>
                  <a:cubicBezTo>
                    <a:pt x="64" y="81"/>
                    <a:pt x="64" y="81"/>
                    <a:pt x="64" y="81"/>
                  </a:cubicBezTo>
                  <a:cubicBezTo>
                    <a:pt x="63" y="81"/>
                    <a:pt x="63" y="81"/>
                    <a:pt x="63" y="81"/>
                  </a:cubicBezTo>
                  <a:cubicBezTo>
                    <a:pt x="58" y="89"/>
                    <a:pt x="49" y="93"/>
                    <a:pt x="38" y="93"/>
                  </a:cubicBezTo>
                  <a:cubicBezTo>
                    <a:pt x="16" y="93"/>
                    <a:pt x="0" y="75"/>
                    <a:pt x="0" y="48"/>
                  </a:cubicBezTo>
                  <a:cubicBezTo>
                    <a:pt x="0" y="19"/>
                    <a:pt x="19" y="0"/>
                    <a:pt x="41" y="0"/>
                  </a:cubicBezTo>
                  <a:cubicBezTo>
                    <a:pt x="54" y="0"/>
                    <a:pt x="62" y="5"/>
                    <a:pt x="66" y="13"/>
                  </a:cubicBezTo>
                  <a:cubicBezTo>
                    <a:pt x="67" y="13"/>
                    <a:pt x="67" y="13"/>
                    <a:pt x="67" y="13"/>
                  </a:cubicBezTo>
                  <a:cubicBezTo>
                    <a:pt x="68" y="2"/>
                    <a:pt x="68" y="2"/>
                    <a:pt x="68" y="2"/>
                  </a:cubicBezTo>
                  <a:lnTo>
                    <a:pt x="92" y="2"/>
                  </a:lnTo>
                  <a:close/>
                  <a:moveTo>
                    <a:pt x="63" y="39"/>
                  </a:moveTo>
                  <a:cubicBezTo>
                    <a:pt x="63" y="37"/>
                    <a:pt x="63" y="36"/>
                    <a:pt x="63" y="34"/>
                  </a:cubicBezTo>
                  <a:cubicBezTo>
                    <a:pt x="61" y="27"/>
                    <a:pt x="55" y="22"/>
                    <a:pt x="47" y="22"/>
                  </a:cubicBezTo>
                  <a:cubicBezTo>
                    <a:pt x="37" y="22"/>
                    <a:pt x="28" y="31"/>
                    <a:pt x="28" y="48"/>
                  </a:cubicBezTo>
                  <a:cubicBezTo>
                    <a:pt x="28" y="61"/>
                    <a:pt x="35" y="72"/>
                    <a:pt x="47" y="72"/>
                  </a:cubicBezTo>
                  <a:cubicBezTo>
                    <a:pt x="55" y="72"/>
                    <a:pt x="60" y="67"/>
                    <a:pt x="62" y="60"/>
                  </a:cubicBezTo>
                  <a:cubicBezTo>
                    <a:pt x="63" y="58"/>
                    <a:pt x="63" y="55"/>
                    <a:pt x="63" y="53"/>
                  </a:cubicBezTo>
                  <a:lnTo>
                    <a:pt x="63" y="39"/>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20">
              <a:extLst>
                <a:ext uri="{FF2B5EF4-FFF2-40B4-BE49-F238E27FC236}">
                  <a16:creationId xmlns:a16="http://schemas.microsoft.com/office/drawing/2014/main" id="{F45CE900-4448-4412-8A30-F2BD540527DC}"/>
                </a:ext>
              </a:extLst>
            </p:cNvPr>
            <p:cNvSpPr>
              <a:spLocks noEditPoints="1"/>
            </p:cNvSpPr>
            <p:nvPr/>
          </p:nvSpPr>
          <p:spPr bwMode="auto">
            <a:xfrm>
              <a:off x="4309" y="769"/>
              <a:ext cx="129" cy="142"/>
            </a:xfrm>
            <a:custGeom>
              <a:avLst/>
              <a:gdLst>
                <a:gd name="T0" fmla="*/ 28 w 88"/>
                <a:gd name="T1" fmla="*/ 57 h 96"/>
                <a:gd name="T2" fmla="*/ 53 w 88"/>
                <a:gd name="T3" fmla="*/ 74 h 96"/>
                <a:gd name="T4" fmla="*/ 79 w 88"/>
                <a:gd name="T5" fmla="*/ 71 h 96"/>
                <a:gd name="T6" fmla="*/ 83 w 88"/>
                <a:gd name="T7" fmla="*/ 90 h 96"/>
                <a:gd name="T8" fmla="*/ 49 w 88"/>
                <a:gd name="T9" fmla="*/ 96 h 96"/>
                <a:gd name="T10" fmla="*/ 0 w 88"/>
                <a:gd name="T11" fmla="*/ 49 h 96"/>
                <a:gd name="T12" fmla="*/ 47 w 88"/>
                <a:gd name="T13" fmla="*/ 0 h 96"/>
                <a:gd name="T14" fmla="*/ 88 w 88"/>
                <a:gd name="T15" fmla="*/ 46 h 96"/>
                <a:gd name="T16" fmla="*/ 87 w 88"/>
                <a:gd name="T17" fmla="*/ 57 h 96"/>
                <a:gd name="T18" fmla="*/ 28 w 88"/>
                <a:gd name="T19" fmla="*/ 57 h 96"/>
                <a:gd name="T20" fmla="*/ 61 w 88"/>
                <a:gd name="T21" fmla="*/ 37 h 96"/>
                <a:gd name="T22" fmla="*/ 45 w 88"/>
                <a:gd name="T23" fmla="*/ 19 h 96"/>
                <a:gd name="T24" fmla="*/ 27 w 88"/>
                <a:gd name="T25" fmla="*/ 37 h 96"/>
                <a:gd name="T26" fmla="*/ 61 w 88"/>
                <a:gd name="T27" fmla="*/ 3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6">
                  <a:moveTo>
                    <a:pt x="28" y="57"/>
                  </a:moveTo>
                  <a:cubicBezTo>
                    <a:pt x="28" y="69"/>
                    <a:pt x="40" y="74"/>
                    <a:pt x="53" y="74"/>
                  </a:cubicBezTo>
                  <a:cubicBezTo>
                    <a:pt x="63" y="74"/>
                    <a:pt x="71" y="73"/>
                    <a:pt x="79" y="71"/>
                  </a:cubicBezTo>
                  <a:cubicBezTo>
                    <a:pt x="83" y="90"/>
                    <a:pt x="83" y="90"/>
                    <a:pt x="83" y="90"/>
                  </a:cubicBezTo>
                  <a:cubicBezTo>
                    <a:pt x="73" y="94"/>
                    <a:pt x="62" y="96"/>
                    <a:pt x="49" y="96"/>
                  </a:cubicBezTo>
                  <a:cubicBezTo>
                    <a:pt x="18" y="96"/>
                    <a:pt x="0" y="78"/>
                    <a:pt x="0" y="49"/>
                  </a:cubicBezTo>
                  <a:cubicBezTo>
                    <a:pt x="0" y="26"/>
                    <a:pt x="15" y="0"/>
                    <a:pt x="47" y="0"/>
                  </a:cubicBezTo>
                  <a:cubicBezTo>
                    <a:pt x="76" y="0"/>
                    <a:pt x="88" y="23"/>
                    <a:pt x="88" y="46"/>
                  </a:cubicBezTo>
                  <a:cubicBezTo>
                    <a:pt x="88" y="51"/>
                    <a:pt x="87" y="55"/>
                    <a:pt x="87" y="57"/>
                  </a:cubicBezTo>
                  <a:lnTo>
                    <a:pt x="28" y="57"/>
                  </a:lnTo>
                  <a:close/>
                  <a:moveTo>
                    <a:pt x="61" y="37"/>
                  </a:moveTo>
                  <a:cubicBezTo>
                    <a:pt x="61" y="31"/>
                    <a:pt x="58" y="19"/>
                    <a:pt x="45" y="19"/>
                  </a:cubicBezTo>
                  <a:cubicBezTo>
                    <a:pt x="33" y="19"/>
                    <a:pt x="28" y="30"/>
                    <a:pt x="27" y="37"/>
                  </a:cubicBezTo>
                  <a:lnTo>
                    <a:pt x="61" y="37"/>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21">
              <a:extLst>
                <a:ext uri="{FF2B5EF4-FFF2-40B4-BE49-F238E27FC236}">
                  <a16:creationId xmlns:a16="http://schemas.microsoft.com/office/drawing/2014/main" id="{1794C60F-943D-44C4-8CFF-1E84AA2231F0}"/>
                </a:ext>
              </a:extLst>
            </p:cNvPr>
            <p:cNvSpPr>
              <a:spLocks noEditPoints="1"/>
            </p:cNvSpPr>
            <p:nvPr/>
          </p:nvSpPr>
          <p:spPr bwMode="auto">
            <a:xfrm>
              <a:off x="4575" y="972"/>
              <a:ext cx="378" cy="368"/>
            </a:xfrm>
            <a:custGeom>
              <a:avLst/>
              <a:gdLst>
                <a:gd name="T0" fmla="*/ 218 w 257"/>
                <a:gd name="T1" fmla="*/ 60 h 250"/>
                <a:gd name="T2" fmla="*/ 57 w 257"/>
                <a:gd name="T3" fmla="*/ 38 h 250"/>
                <a:gd name="T4" fmla="*/ 39 w 257"/>
                <a:gd name="T5" fmla="*/ 199 h 250"/>
                <a:gd name="T6" fmla="*/ 76 w 257"/>
                <a:gd name="T7" fmla="*/ 231 h 250"/>
                <a:gd name="T8" fmla="*/ 102 w 257"/>
                <a:gd name="T9" fmla="*/ 179 h 250"/>
                <a:gd name="T10" fmla="*/ 41 w 257"/>
                <a:gd name="T11" fmla="*/ 175 h 250"/>
                <a:gd name="T12" fmla="*/ 169 w 257"/>
                <a:gd name="T13" fmla="*/ 67 h 250"/>
                <a:gd name="T14" fmla="*/ 157 w 257"/>
                <a:gd name="T15" fmla="*/ 233 h 250"/>
                <a:gd name="T16" fmla="*/ 118 w 257"/>
                <a:gd name="T17" fmla="*/ 187 h 250"/>
                <a:gd name="T18" fmla="*/ 92 w 257"/>
                <a:gd name="T19" fmla="*/ 238 h 250"/>
                <a:gd name="T20" fmla="*/ 200 w 257"/>
                <a:gd name="T21" fmla="*/ 221 h 250"/>
                <a:gd name="T22" fmla="*/ 218 w 257"/>
                <a:gd name="T23" fmla="*/ 60 h 250"/>
                <a:gd name="T24" fmla="*/ 64 w 257"/>
                <a:gd name="T25" fmla="*/ 65 h 250"/>
                <a:gd name="T26" fmla="*/ 24 w 257"/>
                <a:gd name="T27" fmla="*/ 155 h 250"/>
                <a:gd name="T28" fmla="*/ 61 w 257"/>
                <a:gd name="T29" fmla="*/ 45 h 250"/>
                <a:gd name="T30" fmla="*/ 211 w 257"/>
                <a:gd name="T31" fmla="*/ 64 h 250"/>
                <a:gd name="T32" fmla="*/ 234 w 257"/>
                <a:gd name="T33" fmla="*/ 125 h 250"/>
                <a:gd name="T34" fmla="*/ 214 w 257"/>
                <a:gd name="T35" fmla="*/ 85 h 250"/>
                <a:gd name="T36" fmla="*/ 64 w 257"/>
                <a:gd name="T37" fmla="*/ 6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0">
                  <a:moveTo>
                    <a:pt x="218" y="60"/>
                  </a:moveTo>
                  <a:cubicBezTo>
                    <a:pt x="179" y="9"/>
                    <a:pt x="107" y="0"/>
                    <a:pt x="57" y="38"/>
                  </a:cubicBezTo>
                  <a:cubicBezTo>
                    <a:pt x="8" y="77"/>
                    <a:pt x="0" y="149"/>
                    <a:pt x="39" y="199"/>
                  </a:cubicBezTo>
                  <a:cubicBezTo>
                    <a:pt x="49" y="213"/>
                    <a:pt x="62" y="223"/>
                    <a:pt x="76" y="231"/>
                  </a:cubicBezTo>
                  <a:cubicBezTo>
                    <a:pt x="102" y="179"/>
                    <a:pt x="102" y="179"/>
                    <a:pt x="102" y="179"/>
                  </a:cubicBezTo>
                  <a:cubicBezTo>
                    <a:pt x="41" y="175"/>
                    <a:pt x="41" y="175"/>
                    <a:pt x="41" y="175"/>
                  </a:cubicBezTo>
                  <a:cubicBezTo>
                    <a:pt x="169" y="67"/>
                    <a:pt x="169" y="67"/>
                    <a:pt x="169" y="67"/>
                  </a:cubicBezTo>
                  <a:cubicBezTo>
                    <a:pt x="157" y="233"/>
                    <a:pt x="157" y="233"/>
                    <a:pt x="157" y="233"/>
                  </a:cubicBezTo>
                  <a:cubicBezTo>
                    <a:pt x="118" y="187"/>
                    <a:pt x="118" y="187"/>
                    <a:pt x="118" y="187"/>
                  </a:cubicBezTo>
                  <a:cubicBezTo>
                    <a:pt x="92" y="238"/>
                    <a:pt x="92" y="238"/>
                    <a:pt x="92" y="238"/>
                  </a:cubicBezTo>
                  <a:cubicBezTo>
                    <a:pt x="127" y="250"/>
                    <a:pt x="168" y="246"/>
                    <a:pt x="200" y="221"/>
                  </a:cubicBezTo>
                  <a:cubicBezTo>
                    <a:pt x="249" y="182"/>
                    <a:pt x="257" y="110"/>
                    <a:pt x="218" y="60"/>
                  </a:cubicBezTo>
                  <a:close/>
                  <a:moveTo>
                    <a:pt x="64" y="65"/>
                  </a:moveTo>
                  <a:cubicBezTo>
                    <a:pt x="36" y="88"/>
                    <a:pt x="22" y="121"/>
                    <a:pt x="24" y="155"/>
                  </a:cubicBezTo>
                  <a:cubicBezTo>
                    <a:pt x="14" y="115"/>
                    <a:pt x="27" y="72"/>
                    <a:pt x="61" y="45"/>
                  </a:cubicBezTo>
                  <a:cubicBezTo>
                    <a:pt x="108" y="9"/>
                    <a:pt x="175" y="17"/>
                    <a:pt x="211" y="64"/>
                  </a:cubicBezTo>
                  <a:cubicBezTo>
                    <a:pt x="225" y="82"/>
                    <a:pt x="233" y="103"/>
                    <a:pt x="234" y="125"/>
                  </a:cubicBezTo>
                  <a:cubicBezTo>
                    <a:pt x="230" y="111"/>
                    <a:pt x="224" y="97"/>
                    <a:pt x="214" y="85"/>
                  </a:cubicBezTo>
                  <a:cubicBezTo>
                    <a:pt x="178" y="38"/>
                    <a:pt x="111" y="29"/>
                    <a:pt x="64"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22">
              <a:extLst>
                <a:ext uri="{FF2B5EF4-FFF2-40B4-BE49-F238E27FC236}">
                  <a16:creationId xmlns:a16="http://schemas.microsoft.com/office/drawing/2014/main" id="{7FD2655A-C09A-4AC8-BCAB-FC7AEA7AFBAB}"/>
                </a:ext>
              </a:extLst>
            </p:cNvPr>
            <p:cNvSpPr>
              <a:spLocks/>
            </p:cNvSpPr>
            <p:nvPr/>
          </p:nvSpPr>
          <p:spPr bwMode="auto">
            <a:xfrm>
              <a:off x="4946" y="1365"/>
              <a:ext cx="210" cy="256"/>
            </a:xfrm>
            <a:custGeom>
              <a:avLst/>
              <a:gdLst>
                <a:gd name="T0" fmla="*/ 130 w 143"/>
                <a:gd name="T1" fmla="*/ 128 h 174"/>
                <a:gd name="T2" fmla="*/ 47 w 143"/>
                <a:gd name="T3" fmla="*/ 21 h 174"/>
                <a:gd name="T4" fmla="*/ 6 w 143"/>
                <a:gd name="T5" fmla="*/ 8 h 174"/>
                <a:gd name="T6" fmla="*/ 0 w 143"/>
                <a:gd name="T7" fmla="*/ 18 h 174"/>
                <a:gd name="T8" fmla="*/ 30 w 143"/>
                <a:gd name="T9" fmla="*/ 34 h 174"/>
                <a:gd name="T10" fmla="*/ 114 w 143"/>
                <a:gd name="T11" fmla="*/ 141 h 174"/>
                <a:gd name="T12" fmla="*/ 122 w 143"/>
                <a:gd name="T13" fmla="*/ 174 h 174"/>
                <a:gd name="T14" fmla="*/ 133 w 143"/>
                <a:gd name="T15" fmla="*/ 171 h 174"/>
                <a:gd name="T16" fmla="*/ 130 w 143"/>
                <a:gd name="T17" fmla="*/ 1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74">
                  <a:moveTo>
                    <a:pt x="130" y="128"/>
                  </a:moveTo>
                  <a:cubicBezTo>
                    <a:pt x="47" y="21"/>
                    <a:pt x="47" y="21"/>
                    <a:pt x="47" y="21"/>
                  </a:cubicBezTo>
                  <a:cubicBezTo>
                    <a:pt x="35" y="6"/>
                    <a:pt x="16" y="0"/>
                    <a:pt x="6" y="8"/>
                  </a:cubicBezTo>
                  <a:cubicBezTo>
                    <a:pt x="3" y="11"/>
                    <a:pt x="1" y="14"/>
                    <a:pt x="0" y="18"/>
                  </a:cubicBezTo>
                  <a:cubicBezTo>
                    <a:pt x="10" y="17"/>
                    <a:pt x="22" y="23"/>
                    <a:pt x="30" y="34"/>
                  </a:cubicBezTo>
                  <a:cubicBezTo>
                    <a:pt x="114" y="141"/>
                    <a:pt x="114" y="141"/>
                    <a:pt x="114" y="141"/>
                  </a:cubicBezTo>
                  <a:cubicBezTo>
                    <a:pt x="122" y="152"/>
                    <a:pt x="125" y="165"/>
                    <a:pt x="122" y="174"/>
                  </a:cubicBezTo>
                  <a:cubicBezTo>
                    <a:pt x="126" y="174"/>
                    <a:pt x="130" y="173"/>
                    <a:pt x="133" y="171"/>
                  </a:cubicBezTo>
                  <a:cubicBezTo>
                    <a:pt x="143" y="163"/>
                    <a:pt x="142" y="144"/>
                    <a:pt x="130" y="128"/>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23">
              <a:extLst>
                <a:ext uri="{FF2B5EF4-FFF2-40B4-BE49-F238E27FC236}">
                  <a16:creationId xmlns:a16="http://schemas.microsoft.com/office/drawing/2014/main" id="{06238B7A-A621-43AB-90B9-FD5C5979802D}"/>
                </a:ext>
              </a:extLst>
            </p:cNvPr>
            <p:cNvSpPr>
              <a:spLocks/>
            </p:cNvSpPr>
            <p:nvPr/>
          </p:nvSpPr>
          <p:spPr bwMode="auto">
            <a:xfrm>
              <a:off x="4596" y="986"/>
              <a:ext cx="323" cy="214"/>
            </a:xfrm>
            <a:custGeom>
              <a:avLst/>
              <a:gdLst>
                <a:gd name="T0" fmla="*/ 197 w 220"/>
                <a:gd name="T1" fmla="*/ 55 h 146"/>
                <a:gd name="T2" fmla="*/ 47 w 220"/>
                <a:gd name="T3" fmla="*/ 36 h 146"/>
                <a:gd name="T4" fmla="*/ 10 w 220"/>
                <a:gd name="T5" fmla="*/ 146 h 146"/>
                <a:gd name="T6" fmla="*/ 50 w 220"/>
                <a:gd name="T7" fmla="*/ 56 h 146"/>
                <a:gd name="T8" fmla="*/ 200 w 220"/>
                <a:gd name="T9" fmla="*/ 76 h 146"/>
                <a:gd name="T10" fmla="*/ 220 w 220"/>
                <a:gd name="T11" fmla="*/ 116 h 146"/>
                <a:gd name="T12" fmla="*/ 197 w 220"/>
                <a:gd name="T13" fmla="*/ 55 h 146"/>
              </a:gdLst>
              <a:ahLst/>
              <a:cxnLst>
                <a:cxn ang="0">
                  <a:pos x="T0" y="T1"/>
                </a:cxn>
                <a:cxn ang="0">
                  <a:pos x="T2" y="T3"/>
                </a:cxn>
                <a:cxn ang="0">
                  <a:pos x="T4" y="T5"/>
                </a:cxn>
                <a:cxn ang="0">
                  <a:pos x="T6" y="T7"/>
                </a:cxn>
                <a:cxn ang="0">
                  <a:pos x="T8" y="T9"/>
                </a:cxn>
                <a:cxn ang="0">
                  <a:pos x="T10" y="T11"/>
                </a:cxn>
                <a:cxn ang="0">
                  <a:pos x="T12" y="T13"/>
                </a:cxn>
              </a:cxnLst>
              <a:rect l="0" t="0" r="r" b="b"/>
              <a:pathLst>
                <a:path w="220" h="146">
                  <a:moveTo>
                    <a:pt x="197" y="55"/>
                  </a:moveTo>
                  <a:cubicBezTo>
                    <a:pt x="161" y="8"/>
                    <a:pt x="94" y="0"/>
                    <a:pt x="47" y="36"/>
                  </a:cubicBezTo>
                  <a:cubicBezTo>
                    <a:pt x="13" y="63"/>
                    <a:pt x="0" y="106"/>
                    <a:pt x="10" y="146"/>
                  </a:cubicBezTo>
                  <a:cubicBezTo>
                    <a:pt x="8" y="112"/>
                    <a:pt x="22" y="79"/>
                    <a:pt x="50" y="56"/>
                  </a:cubicBezTo>
                  <a:cubicBezTo>
                    <a:pt x="97" y="20"/>
                    <a:pt x="164" y="29"/>
                    <a:pt x="200" y="76"/>
                  </a:cubicBezTo>
                  <a:cubicBezTo>
                    <a:pt x="210" y="88"/>
                    <a:pt x="216" y="102"/>
                    <a:pt x="220" y="116"/>
                  </a:cubicBezTo>
                  <a:cubicBezTo>
                    <a:pt x="219" y="94"/>
                    <a:pt x="211" y="73"/>
                    <a:pt x="197" y="5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124">
              <a:extLst>
                <a:ext uri="{FF2B5EF4-FFF2-40B4-BE49-F238E27FC236}">
                  <a16:creationId xmlns:a16="http://schemas.microsoft.com/office/drawing/2014/main" id="{0F501A3A-E4FB-4FA2-84F6-4BA27B0E8050}"/>
                </a:ext>
              </a:extLst>
            </p:cNvPr>
            <p:cNvSpPr>
              <a:spLocks noEditPoints="1"/>
            </p:cNvSpPr>
            <p:nvPr/>
          </p:nvSpPr>
          <p:spPr bwMode="auto">
            <a:xfrm>
              <a:off x="4530" y="927"/>
              <a:ext cx="649" cy="745"/>
            </a:xfrm>
            <a:custGeom>
              <a:avLst/>
              <a:gdLst>
                <a:gd name="T0" fmla="*/ 421 w 442"/>
                <a:gd name="T1" fmla="*/ 410 h 507"/>
                <a:gd name="T2" fmla="*/ 343 w 442"/>
                <a:gd name="T3" fmla="*/ 309 h 507"/>
                <a:gd name="T4" fmla="*/ 293 w 442"/>
                <a:gd name="T5" fmla="*/ 284 h 507"/>
                <a:gd name="T6" fmla="*/ 269 w 442"/>
                <a:gd name="T7" fmla="*/ 253 h 507"/>
                <a:gd name="T8" fmla="*/ 270 w 442"/>
                <a:gd name="T9" fmla="*/ 74 h 507"/>
                <a:gd name="T10" fmla="*/ 71 w 442"/>
                <a:gd name="T11" fmla="*/ 48 h 507"/>
                <a:gd name="T12" fmla="*/ 49 w 442"/>
                <a:gd name="T13" fmla="*/ 247 h 507"/>
                <a:gd name="T14" fmla="*/ 225 w 442"/>
                <a:gd name="T15" fmla="*/ 288 h 507"/>
                <a:gd name="T16" fmla="*/ 249 w 442"/>
                <a:gd name="T17" fmla="*/ 318 h 507"/>
                <a:gd name="T18" fmla="*/ 261 w 442"/>
                <a:gd name="T19" fmla="*/ 373 h 507"/>
                <a:gd name="T20" fmla="*/ 340 w 442"/>
                <a:gd name="T21" fmla="*/ 474 h 507"/>
                <a:gd name="T22" fmla="*/ 418 w 442"/>
                <a:gd name="T23" fmla="*/ 489 h 507"/>
                <a:gd name="T24" fmla="*/ 421 w 442"/>
                <a:gd name="T25" fmla="*/ 410 h 507"/>
                <a:gd name="T26" fmla="*/ 231 w 442"/>
                <a:gd name="T27" fmla="*/ 252 h 507"/>
                <a:gd name="T28" fmla="*/ 123 w 442"/>
                <a:gd name="T29" fmla="*/ 269 h 507"/>
                <a:gd name="T30" fmla="*/ 107 w 442"/>
                <a:gd name="T31" fmla="*/ 262 h 507"/>
                <a:gd name="T32" fmla="*/ 70 w 442"/>
                <a:gd name="T33" fmla="*/ 230 h 507"/>
                <a:gd name="T34" fmla="*/ 88 w 442"/>
                <a:gd name="T35" fmla="*/ 69 h 507"/>
                <a:gd name="T36" fmla="*/ 249 w 442"/>
                <a:gd name="T37" fmla="*/ 91 h 507"/>
                <a:gd name="T38" fmla="*/ 231 w 442"/>
                <a:gd name="T39" fmla="*/ 252 h 507"/>
                <a:gd name="T40" fmla="*/ 416 w 442"/>
                <a:gd name="T41" fmla="*/ 469 h 507"/>
                <a:gd name="T42" fmla="*/ 405 w 442"/>
                <a:gd name="T43" fmla="*/ 472 h 507"/>
                <a:gd name="T44" fmla="*/ 397 w 442"/>
                <a:gd name="T45" fmla="*/ 439 h 507"/>
                <a:gd name="T46" fmla="*/ 313 w 442"/>
                <a:gd name="T47" fmla="*/ 332 h 507"/>
                <a:gd name="T48" fmla="*/ 283 w 442"/>
                <a:gd name="T49" fmla="*/ 316 h 507"/>
                <a:gd name="T50" fmla="*/ 289 w 442"/>
                <a:gd name="T51" fmla="*/ 306 h 507"/>
                <a:gd name="T52" fmla="*/ 330 w 442"/>
                <a:gd name="T53" fmla="*/ 319 h 507"/>
                <a:gd name="T54" fmla="*/ 413 w 442"/>
                <a:gd name="T55" fmla="*/ 426 h 507"/>
                <a:gd name="T56" fmla="*/ 416 w 442"/>
                <a:gd name="T57" fmla="*/ 46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2" h="507">
                  <a:moveTo>
                    <a:pt x="421" y="410"/>
                  </a:moveTo>
                  <a:cubicBezTo>
                    <a:pt x="343" y="309"/>
                    <a:pt x="343" y="309"/>
                    <a:pt x="343" y="309"/>
                  </a:cubicBezTo>
                  <a:cubicBezTo>
                    <a:pt x="330" y="293"/>
                    <a:pt x="311" y="284"/>
                    <a:pt x="293" y="284"/>
                  </a:cubicBezTo>
                  <a:cubicBezTo>
                    <a:pt x="269" y="253"/>
                    <a:pt x="269" y="253"/>
                    <a:pt x="269" y="253"/>
                  </a:cubicBezTo>
                  <a:cubicBezTo>
                    <a:pt x="311" y="203"/>
                    <a:pt x="313" y="129"/>
                    <a:pt x="270" y="74"/>
                  </a:cubicBezTo>
                  <a:cubicBezTo>
                    <a:pt x="222" y="12"/>
                    <a:pt x="133" y="0"/>
                    <a:pt x="71" y="48"/>
                  </a:cubicBezTo>
                  <a:cubicBezTo>
                    <a:pt x="10" y="95"/>
                    <a:pt x="0" y="185"/>
                    <a:pt x="49" y="247"/>
                  </a:cubicBezTo>
                  <a:cubicBezTo>
                    <a:pt x="92" y="302"/>
                    <a:pt x="166" y="318"/>
                    <a:pt x="225" y="288"/>
                  </a:cubicBezTo>
                  <a:cubicBezTo>
                    <a:pt x="249" y="318"/>
                    <a:pt x="249" y="318"/>
                    <a:pt x="249" y="318"/>
                  </a:cubicBezTo>
                  <a:cubicBezTo>
                    <a:pt x="244" y="336"/>
                    <a:pt x="248" y="356"/>
                    <a:pt x="261" y="373"/>
                  </a:cubicBezTo>
                  <a:cubicBezTo>
                    <a:pt x="340" y="474"/>
                    <a:pt x="340" y="474"/>
                    <a:pt x="340" y="474"/>
                  </a:cubicBezTo>
                  <a:cubicBezTo>
                    <a:pt x="360" y="500"/>
                    <a:pt x="395" y="507"/>
                    <a:pt x="418" y="489"/>
                  </a:cubicBezTo>
                  <a:cubicBezTo>
                    <a:pt x="440" y="472"/>
                    <a:pt x="442" y="436"/>
                    <a:pt x="421" y="410"/>
                  </a:cubicBezTo>
                  <a:close/>
                  <a:moveTo>
                    <a:pt x="231" y="252"/>
                  </a:moveTo>
                  <a:cubicBezTo>
                    <a:pt x="199" y="277"/>
                    <a:pt x="158" y="281"/>
                    <a:pt x="123" y="269"/>
                  </a:cubicBezTo>
                  <a:cubicBezTo>
                    <a:pt x="117" y="267"/>
                    <a:pt x="112" y="264"/>
                    <a:pt x="107" y="262"/>
                  </a:cubicBezTo>
                  <a:cubicBezTo>
                    <a:pt x="93" y="254"/>
                    <a:pt x="80" y="244"/>
                    <a:pt x="70" y="230"/>
                  </a:cubicBezTo>
                  <a:cubicBezTo>
                    <a:pt x="31" y="180"/>
                    <a:pt x="39" y="108"/>
                    <a:pt x="88" y="69"/>
                  </a:cubicBezTo>
                  <a:cubicBezTo>
                    <a:pt x="138" y="31"/>
                    <a:pt x="210" y="40"/>
                    <a:pt x="249" y="91"/>
                  </a:cubicBezTo>
                  <a:cubicBezTo>
                    <a:pt x="288" y="141"/>
                    <a:pt x="280" y="213"/>
                    <a:pt x="231" y="252"/>
                  </a:cubicBezTo>
                  <a:close/>
                  <a:moveTo>
                    <a:pt x="416" y="469"/>
                  </a:moveTo>
                  <a:cubicBezTo>
                    <a:pt x="413" y="471"/>
                    <a:pt x="409" y="472"/>
                    <a:pt x="405" y="472"/>
                  </a:cubicBezTo>
                  <a:cubicBezTo>
                    <a:pt x="408" y="463"/>
                    <a:pt x="405" y="450"/>
                    <a:pt x="397" y="439"/>
                  </a:cubicBezTo>
                  <a:cubicBezTo>
                    <a:pt x="313" y="332"/>
                    <a:pt x="313" y="332"/>
                    <a:pt x="313" y="332"/>
                  </a:cubicBezTo>
                  <a:cubicBezTo>
                    <a:pt x="305" y="321"/>
                    <a:pt x="293" y="315"/>
                    <a:pt x="283" y="316"/>
                  </a:cubicBezTo>
                  <a:cubicBezTo>
                    <a:pt x="284" y="312"/>
                    <a:pt x="286" y="309"/>
                    <a:pt x="289" y="306"/>
                  </a:cubicBezTo>
                  <a:cubicBezTo>
                    <a:pt x="299" y="298"/>
                    <a:pt x="318" y="304"/>
                    <a:pt x="330" y="319"/>
                  </a:cubicBezTo>
                  <a:cubicBezTo>
                    <a:pt x="413" y="426"/>
                    <a:pt x="413" y="426"/>
                    <a:pt x="413" y="426"/>
                  </a:cubicBezTo>
                  <a:cubicBezTo>
                    <a:pt x="425" y="442"/>
                    <a:pt x="426" y="461"/>
                    <a:pt x="416" y="469"/>
                  </a:cubicBez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125">
              <a:extLst>
                <a:ext uri="{FF2B5EF4-FFF2-40B4-BE49-F238E27FC236}">
                  <a16:creationId xmlns:a16="http://schemas.microsoft.com/office/drawing/2014/main" id="{29622BED-A08B-4E87-AC49-4ABE2258401E}"/>
                </a:ext>
              </a:extLst>
            </p:cNvPr>
            <p:cNvSpPr>
              <a:spLocks/>
            </p:cNvSpPr>
            <p:nvPr/>
          </p:nvSpPr>
          <p:spPr bwMode="auto">
            <a:xfrm>
              <a:off x="4635" y="1071"/>
              <a:ext cx="189" cy="251"/>
            </a:xfrm>
            <a:custGeom>
              <a:avLst/>
              <a:gdLst>
                <a:gd name="T0" fmla="*/ 116 w 128"/>
                <a:gd name="T1" fmla="*/ 166 h 171"/>
                <a:gd name="T2" fmla="*/ 128 w 128"/>
                <a:gd name="T3" fmla="*/ 0 h 171"/>
                <a:gd name="T4" fmla="*/ 0 w 128"/>
                <a:gd name="T5" fmla="*/ 108 h 171"/>
                <a:gd name="T6" fmla="*/ 61 w 128"/>
                <a:gd name="T7" fmla="*/ 112 h 171"/>
                <a:gd name="T8" fmla="*/ 35 w 128"/>
                <a:gd name="T9" fmla="*/ 164 h 171"/>
                <a:gd name="T10" fmla="*/ 51 w 128"/>
                <a:gd name="T11" fmla="*/ 171 h 171"/>
                <a:gd name="T12" fmla="*/ 77 w 128"/>
                <a:gd name="T13" fmla="*/ 120 h 171"/>
                <a:gd name="T14" fmla="*/ 116 w 128"/>
                <a:gd name="T15" fmla="*/ 16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71">
                  <a:moveTo>
                    <a:pt x="116" y="166"/>
                  </a:moveTo>
                  <a:cubicBezTo>
                    <a:pt x="128" y="0"/>
                    <a:pt x="128" y="0"/>
                    <a:pt x="128" y="0"/>
                  </a:cubicBezTo>
                  <a:cubicBezTo>
                    <a:pt x="0" y="108"/>
                    <a:pt x="0" y="108"/>
                    <a:pt x="0" y="108"/>
                  </a:cubicBezTo>
                  <a:cubicBezTo>
                    <a:pt x="61" y="112"/>
                    <a:pt x="61" y="112"/>
                    <a:pt x="61" y="112"/>
                  </a:cubicBezTo>
                  <a:cubicBezTo>
                    <a:pt x="35" y="164"/>
                    <a:pt x="35" y="164"/>
                    <a:pt x="35" y="164"/>
                  </a:cubicBezTo>
                  <a:cubicBezTo>
                    <a:pt x="40" y="166"/>
                    <a:pt x="45" y="169"/>
                    <a:pt x="51" y="171"/>
                  </a:cubicBezTo>
                  <a:cubicBezTo>
                    <a:pt x="77" y="120"/>
                    <a:pt x="77" y="120"/>
                    <a:pt x="77" y="120"/>
                  </a:cubicBezTo>
                  <a:lnTo>
                    <a:pt x="116" y="166"/>
                  </a:ln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26">
              <a:extLst>
                <a:ext uri="{FF2B5EF4-FFF2-40B4-BE49-F238E27FC236}">
                  <a16:creationId xmlns:a16="http://schemas.microsoft.com/office/drawing/2014/main" id="{0AF7635C-A0A7-4B2E-BA73-8A87A92256FD}"/>
                </a:ext>
              </a:extLst>
            </p:cNvPr>
            <p:cNvSpPr>
              <a:spLocks/>
            </p:cNvSpPr>
            <p:nvPr/>
          </p:nvSpPr>
          <p:spPr bwMode="auto">
            <a:xfrm>
              <a:off x="1916" y="1700"/>
              <a:ext cx="733" cy="784"/>
            </a:xfrm>
            <a:custGeom>
              <a:avLst/>
              <a:gdLst>
                <a:gd name="T0" fmla="*/ 44 w 499"/>
                <a:gd name="T1" fmla="*/ 502 h 533"/>
                <a:gd name="T2" fmla="*/ 60 w 499"/>
                <a:gd name="T3" fmla="*/ 356 h 533"/>
                <a:gd name="T4" fmla="*/ 67 w 499"/>
                <a:gd name="T5" fmla="*/ 350 h 533"/>
                <a:gd name="T6" fmla="*/ 258 w 499"/>
                <a:gd name="T7" fmla="*/ 155 h 533"/>
                <a:gd name="T8" fmla="*/ 332 w 499"/>
                <a:gd name="T9" fmla="*/ 77 h 533"/>
                <a:gd name="T10" fmla="*/ 474 w 499"/>
                <a:gd name="T11" fmla="*/ 26 h 533"/>
                <a:gd name="T12" fmla="*/ 473 w 499"/>
                <a:gd name="T13" fmla="*/ 152 h 533"/>
                <a:gd name="T14" fmla="*/ 352 w 499"/>
                <a:gd name="T15" fmla="*/ 285 h 533"/>
                <a:gd name="T16" fmla="*/ 256 w 499"/>
                <a:gd name="T17" fmla="*/ 403 h 533"/>
                <a:gd name="T18" fmla="*/ 179 w 499"/>
                <a:gd name="T19" fmla="*/ 509 h 533"/>
                <a:gd name="T20" fmla="*/ 44 w 499"/>
                <a:gd name="T21" fmla="*/ 50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9" h="533">
                  <a:moveTo>
                    <a:pt x="44" y="502"/>
                  </a:moveTo>
                  <a:cubicBezTo>
                    <a:pt x="0" y="475"/>
                    <a:pt x="7" y="409"/>
                    <a:pt x="60" y="356"/>
                  </a:cubicBezTo>
                  <a:cubicBezTo>
                    <a:pt x="67" y="350"/>
                    <a:pt x="67" y="350"/>
                    <a:pt x="67" y="350"/>
                  </a:cubicBezTo>
                  <a:cubicBezTo>
                    <a:pt x="120" y="297"/>
                    <a:pt x="206" y="209"/>
                    <a:pt x="258" y="155"/>
                  </a:cubicBezTo>
                  <a:cubicBezTo>
                    <a:pt x="332" y="77"/>
                    <a:pt x="332" y="77"/>
                    <a:pt x="332" y="77"/>
                  </a:cubicBezTo>
                  <a:cubicBezTo>
                    <a:pt x="384" y="22"/>
                    <a:pt x="448" y="0"/>
                    <a:pt x="474" y="26"/>
                  </a:cubicBezTo>
                  <a:cubicBezTo>
                    <a:pt x="499" y="53"/>
                    <a:pt x="499" y="109"/>
                    <a:pt x="473" y="152"/>
                  </a:cubicBezTo>
                  <a:cubicBezTo>
                    <a:pt x="447" y="194"/>
                    <a:pt x="392" y="254"/>
                    <a:pt x="352" y="285"/>
                  </a:cubicBezTo>
                  <a:cubicBezTo>
                    <a:pt x="312" y="315"/>
                    <a:pt x="269" y="368"/>
                    <a:pt x="256" y="403"/>
                  </a:cubicBezTo>
                  <a:cubicBezTo>
                    <a:pt x="243" y="437"/>
                    <a:pt x="208" y="485"/>
                    <a:pt x="179" y="509"/>
                  </a:cubicBezTo>
                  <a:cubicBezTo>
                    <a:pt x="149" y="533"/>
                    <a:pt x="89" y="530"/>
                    <a:pt x="44" y="502"/>
                  </a:cubicBezTo>
                  <a:close/>
                </a:path>
              </a:pathLst>
            </a:custGeom>
            <a:solidFill>
              <a:srgbClr val="F8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27">
              <a:extLst>
                <a:ext uri="{FF2B5EF4-FFF2-40B4-BE49-F238E27FC236}">
                  <a16:creationId xmlns:a16="http://schemas.microsoft.com/office/drawing/2014/main" id="{A05443B0-D3CF-47F4-BF19-BDEF01BDBB95}"/>
                </a:ext>
              </a:extLst>
            </p:cNvPr>
            <p:cNvSpPr>
              <a:spLocks/>
            </p:cNvSpPr>
            <p:nvPr/>
          </p:nvSpPr>
          <p:spPr bwMode="auto">
            <a:xfrm>
              <a:off x="2460" y="1737"/>
              <a:ext cx="139" cy="147"/>
            </a:xfrm>
            <a:custGeom>
              <a:avLst/>
              <a:gdLst>
                <a:gd name="T0" fmla="*/ 57 w 95"/>
                <a:gd name="T1" fmla="*/ 13 h 100"/>
                <a:gd name="T2" fmla="*/ 85 w 95"/>
                <a:gd name="T3" fmla="*/ 68 h 100"/>
                <a:gd name="T4" fmla="*/ 39 w 95"/>
                <a:gd name="T5" fmla="*/ 97 h 100"/>
                <a:gd name="T6" fmla="*/ 0 w 95"/>
                <a:gd name="T7" fmla="*/ 36 h 100"/>
                <a:gd name="T8" fmla="*/ 57 w 95"/>
                <a:gd name="T9" fmla="*/ 13 h 100"/>
              </a:gdLst>
              <a:ahLst/>
              <a:cxnLst>
                <a:cxn ang="0">
                  <a:pos x="T0" y="T1"/>
                </a:cxn>
                <a:cxn ang="0">
                  <a:pos x="T2" y="T3"/>
                </a:cxn>
                <a:cxn ang="0">
                  <a:pos x="T4" y="T5"/>
                </a:cxn>
                <a:cxn ang="0">
                  <a:pos x="T6" y="T7"/>
                </a:cxn>
                <a:cxn ang="0">
                  <a:pos x="T8" y="T9"/>
                </a:cxn>
              </a:cxnLst>
              <a:rect l="0" t="0" r="r" b="b"/>
              <a:pathLst>
                <a:path w="95" h="100">
                  <a:moveTo>
                    <a:pt x="57" y="13"/>
                  </a:moveTo>
                  <a:cubicBezTo>
                    <a:pt x="57" y="13"/>
                    <a:pt x="95" y="46"/>
                    <a:pt x="85" y="68"/>
                  </a:cubicBezTo>
                  <a:cubicBezTo>
                    <a:pt x="85" y="68"/>
                    <a:pt x="62" y="100"/>
                    <a:pt x="39" y="97"/>
                  </a:cubicBezTo>
                  <a:cubicBezTo>
                    <a:pt x="0" y="36"/>
                    <a:pt x="0" y="36"/>
                    <a:pt x="0" y="36"/>
                  </a:cubicBezTo>
                  <a:cubicBezTo>
                    <a:pt x="0" y="36"/>
                    <a:pt x="44" y="0"/>
                    <a:pt x="57" y="13"/>
                  </a:cubicBez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28">
              <a:extLst>
                <a:ext uri="{FF2B5EF4-FFF2-40B4-BE49-F238E27FC236}">
                  <a16:creationId xmlns:a16="http://schemas.microsoft.com/office/drawing/2014/main" id="{86412F9C-E2F6-4751-A44B-F9212A449178}"/>
                </a:ext>
              </a:extLst>
            </p:cNvPr>
            <p:cNvSpPr>
              <a:spLocks/>
            </p:cNvSpPr>
            <p:nvPr/>
          </p:nvSpPr>
          <p:spPr bwMode="auto">
            <a:xfrm>
              <a:off x="2076" y="2735"/>
              <a:ext cx="366" cy="356"/>
            </a:xfrm>
            <a:custGeom>
              <a:avLst/>
              <a:gdLst>
                <a:gd name="T0" fmla="*/ 249 w 249"/>
                <a:gd name="T1" fmla="*/ 163 h 242"/>
                <a:gd name="T2" fmla="*/ 35 w 249"/>
                <a:gd name="T3" fmla="*/ 0 h 242"/>
                <a:gd name="T4" fmla="*/ 249 w 249"/>
                <a:gd name="T5" fmla="*/ 163 h 242"/>
              </a:gdLst>
              <a:ahLst/>
              <a:cxnLst>
                <a:cxn ang="0">
                  <a:pos x="T0" y="T1"/>
                </a:cxn>
                <a:cxn ang="0">
                  <a:pos x="T2" y="T3"/>
                </a:cxn>
                <a:cxn ang="0">
                  <a:pos x="T4" y="T5"/>
                </a:cxn>
              </a:cxnLst>
              <a:rect l="0" t="0" r="r" b="b"/>
              <a:pathLst>
                <a:path w="249" h="242">
                  <a:moveTo>
                    <a:pt x="249" y="163"/>
                  </a:moveTo>
                  <a:cubicBezTo>
                    <a:pt x="249" y="163"/>
                    <a:pt x="50" y="208"/>
                    <a:pt x="35" y="0"/>
                  </a:cubicBezTo>
                  <a:cubicBezTo>
                    <a:pt x="35" y="0"/>
                    <a:pt x="0" y="242"/>
                    <a:pt x="249" y="163"/>
                  </a:cubicBezTo>
                  <a:close/>
                </a:path>
              </a:pathLst>
            </a:custGeom>
            <a:solidFill>
              <a:srgbClr val="FCE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29">
              <a:extLst>
                <a:ext uri="{FF2B5EF4-FFF2-40B4-BE49-F238E27FC236}">
                  <a16:creationId xmlns:a16="http://schemas.microsoft.com/office/drawing/2014/main" id="{373BD84A-302C-4EC0-B1C4-22F5D5279EBB}"/>
                </a:ext>
              </a:extLst>
            </p:cNvPr>
            <p:cNvSpPr>
              <a:spLocks/>
            </p:cNvSpPr>
            <p:nvPr/>
          </p:nvSpPr>
          <p:spPr bwMode="auto">
            <a:xfrm>
              <a:off x="1698" y="1891"/>
              <a:ext cx="146" cy="378"/>
            </a:xfrm>
            <a:custGeom>
              <a:avLst/>
              <a:gdLst>
                <a:gd name="T0" fmla="*/ 99 w 99"/>
                <a:gd name="T1" fmla="*/ 0 h 257"/>
                <a:gd name="T2" fmla="*/ 80 w 99"/>
                <a:gd name="T3" fmla="*/ 245 h 257"/>
                <a:gd name="T4" fmla="*/ 99 w 99"/>
                <a:gd name="T5" fmla="*/ 0 h 257"/>
              </a:gdLst>
              <a:ahLst/>
              <a:cxnLst>
                <a:cxn ang="0">
                  <a:pos x="T0" y="T1"/>
                </a:cxn>
                <a:cxn ang="0">
                  <a:pos x="T2" y="T3"/>
                </a:cxn>
                <a:cxn ang="0">
                  <a:pos x="T4" y="T5"/>
                </a:cxn>
              </a:cxnLst>
              <a:rect l="0" t="0" r="r" b="b"/>
              <a:pathLst>
                <a:path w="99" h="257">
                  <a:moveTo>
                    <a:pt x="99" y="0"/>
                  </a:moveTo>
                  <a:cubicBezTo>
                    <a:pt x="99" y="0"/>
                    <a:pt x="0" y="75"/>
                    <a:pt x="80" y="245"/>
                  </a:cubicBezTo>
                  <a:cubicBezTo>
                    <a:pt x="84" y="257"/>
                    <a:pt x="38" y="70"/>
                    <a:pt x="99" y="0"/>
                  </a:cubicBez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30">
              <a:extLst>
                <a:ext uri="{FF2B5EF4-FFF2-40B4-BE49-F238E27FC236}">
                  <a16:creationId xmlns:a16="http://schemas.microsoft.com/office/drawing/2014/main" id="{47DB27F0-7DC4-4E99-9078-EAF85C281746}"/>
                </a:ext>
              </a:extLst>
            </p:cNvPr>
            <p:cNvSpPr>
              <a:spLocks/>
            </p:cNvSpPr>
            <p:nvPr/>
          </p:nvSpPr>
          <p:spPr bwMode="auto">
            <a:xfrm>
              <a:off x="3711" y="2204"/>
              <a:ext cx="1045" cy="2453"/>
            </a:xfrm>
            <a:custGeom>
              <a:avLst/>
              <a:gdLst>
                <a:gd name="T0" fmla="*/ 705 w 711"/>
                <a:gd name="T1" fmla="*/ 736 h 1440"/>
                <a:gd name="T2" fmla="*/ 699 w 711"/>
                <a:gd name="T3" fmla="*/ 703 h 1440"/>
                <a:gd name="T4" fmla="*/ 694 w 711"/>
                <a:gd name="T5" fmla="*/ 663 h 1440"/>
                <a:gd name="T6" fmla="*/ 675 w 711"/>
                <a:gd name="T7" fmla="*/ 630 h 1440"/>
                <a:gd name="T8" fmla="*/ 650 w 711"/>
                <a:gd name="T9" fmla="*/ 617 h 1440"/>
                <a:gd name="T10" fmla="*/ 628 w 711"/>
                <a:gd name="T11" fmla="*/ 616 h 1440"/>
                <a:gd name="T12" fmla="*/ 618 w 711"/>
                <a:gd name="T13" fmla="*/ 605 h 1440"/>
                <a:gd name="T14" fmla="*/ 618 w 711"/>
                <a:gd name="T15" fmla="*/ 575 h 1440"/>
                <a:gd name="T16" fmla="*/ 613 w 711"/>
                <a:gd name="T17" fmla="*/ 539 h 1440"/>
                <a:gd name="T18" fmla="*/ 594 w 711"/>
                <a:gd name="T19" fmla="*/ 506 h 1440"/>
                <a:gd name="T20" fmla="*/ 567 w 711"/>
                <a:gd name="T21" fmla="*/ 489 h 1440"/>
                <a:gd name="T22" fmla="*/ 538 w 711"/>
                <a:gd name="T23" fmla="*/ 493 h 1440"/>
                <a:gd name="T24" fmla="*/ 513 w 711"/>
                <a:gd name="T25" fmla="*/ 510 h 1440"/>
                <a:gd name="T26" fmla="*/ 508 w 711"/>
                <a:gd name="T27" fmla="*/ 499 h 1440"/>
                <a:gd name="T28" fmla="*/ 512 w 711"/>
                <a:gd name="T29" fmla="*/ 463 h 1440"/>
                <a:gd name="T30" fmla="*/ 505 w 711"/>
                <a:gd name="T31" fmla="*/ 427 h 1440"/>
                <a:gd name="T32" fmla="*/ 474 w 711"/>
                <a:gd name="T33" fmla="*/ 397 h 1440"/>
                <a:gd name="T34" fmla="*/ 430 w 711"/>
                <a:gd name="T35" fmla="*/ 391 h 1440"/>
                <a:gd name="T36" fmla="*/ 391 w 711"/>
                <a:gd name="T37" fmla="*/ 418 h 1440"/>
                <a:gd name="T38" fmla="*/ 363 w 711"/>
                <a:gd name="T39" fmla="*/ 476 h 1440"/>
                <a:gd name="T40" fmla="*/ 350 w 711"/>
                <a:gd name="T41" fmla="*/ 480 h 1440"/>
                <a:gd name="T42" fmla="*/ 345 w 711"/>
                <a:gd name="T43" fmla="*/ 404 h 1440"/>
                <a:gd name="T44" fmla="*/ 345 w 711"/>
                <a:gd name="T45" fmla="*/ 295 h 1440"/>
                <a:gd name="T46" fmla="*/ 345 w 711"/>
                <a:gd name="T47" fmla="*/ 159 h 1440"/>
                <a:gd name="T48" fmla="*/ 345 w 711"/>
                <a:gd name="T49" fmla="*/ 62 h 1440"/>
                <a:gd name="T50" fmla="*/ 329 w 711"/>
                <a:gd name="T51" fmla="*/ 19 h 1440"/>
                <a:gd name="T52" fmla="*/ 290 w 711"/>
                <a:gd name="T53" fmla="*/ 0 h 1440"/>
                <a:gd name="T54" fmla="*/ 249 w 711"/>
                <a:gd name="T55" fmla="*/ 24 h 1440"/>
                <a:gd name="T56" fmla="*/ 227 w 711"/>
                <a:gd name="T57" fmla="*/ 128 h 1440"/>
                <a:gd name="T58" fmla="*/ 227 w 711"/>
                <a:gd name="T59" fmla="*/ 135 h 1440"/>
                <a:gd name="T60" fmla="*/ 216 w 711"/>
                <a:gd name="T61" fmla="*/ 294 h 1440"/>
                <a:gd name="T62" fmla="*/ 211 w 711"/>
                <a:gd name="T63" fmla="*/ 363 h 1440"/>
                <a:gd name="T64" fmla="*/ 190 w 711"/>
                <a:gd name="T65" fmla="*/ 496 h 1440"/>
                <a:gd name="T66" fmla="*/ 165 w 711"/>
                <a:gd name="T67" fmla="*/ 581 h 1440"/>
                <a:gd name="T68" fmla="*/ 155 w 711"/>
                <a:gd name="T69" fmla="*/ 597 h 1440"/>
                <a:gd name="T70" fmla="*/ 146 w 711"/>
                <a:gd name="T71" fmla="*/ 554 h 1440"/>
                <a:gd name="T72" fmla="*/ 124 w 711"/>
                <a:gd name="T73" fmla="*/ 509 h 1440"/>
                <a:gd name="T74" fmla="*/ 89 w 711"/>
                <a:gd name="T75" fmla="*/ 467 h 1440"/>
                <a:gd name="T76" fmla="*/ 51 w 711"/>
                <a:gd name="T77" fmla="*/ 443 h 1440"/>
                <a:gd name="T78" fmla="*/ 16 w 711"/>
                <a:gd name="T79" fmla="*/ 448 h 1440"/>
                <a:gd name="T80" fmla="*/ 0 w 711"/>
                <a:gd name="T81" fmla="*/ 464 h 1440"/>
                <a:gd name="T82" fmla="*/ 13 w 711"/>
                <a:gd name="T83" fmla="*/ 507 h 1440"/>
                <a:gd name="T84" fmla="*/ 26 w 711"/>
                <a:gd name="T85" fmla="*/ 618 h 1440"/>
                <a:gd name="T86" fmla="*/ 26 w 711"/>
                <a:gd name="T87" fmla="*/ 723 h 1440"/>
                <a:gd name="T88" fmla="*/ 44 w 711"/>
                <a:gd name="T89" fmla="*/ 881 h 1440"/>
                <a:gd name="T90" fmla="*/ 92 w 711"/>
                <a:gd name="T91" fmla="*/ 1090 h 1440"/>
                <a:gd name="T92" fmla="*/ 115 w 711"/>
                <a:gd name="T93" fmla="*/ 1174 h 1440"/>
                <a:gd name="T94" fmla="*/ 122 w 711"/>
                <a:gd name="T95" fmla="*/ 1224 h 1440"/>
                <a:gd name="T96" fmla="*/ 125 w 711"/>
                <a:gd name="T97" fmla="*/ 1233 h 1440"/>
                <a:gd name="T98" fmla="*/ 133 w 711"/>
                <a:gd name="T99" fmla="*/ 1440 h 1440"/>
                <a:gd name="T100" fmla="*/ 592 w 711"/>
                <a:gd name="T101" fmla="*/ 1440 h 1440"/>
                <a:gd name="T102" fmla="*/ 559 w 711"/>
                <a:gd name="T103" fmla="*/ 1189 h 1440"/>
                <a:gd name="T104" fmla="*/ 561 w 711"/>
                <a:gd name="T105" fmla="*/ 1162 h 1440"/>
                <a:gd name="T106" fmla="*/ 576 w 711"/>
                <a:gd name="T107" fmla="*/ 1113 h 1440"/>
                <a:gd name="T108" fmla="*/ 605 w 711"/>
                <a:gd name="T109" fmla="*/ 1063 h 1440"/>
                <a:gd name="T110" fmla="*/ 630 w 711"/>
                <a:gd name="T111" fmla="*/ 1008 h 1440"/>
                <a:gd name="T112" fmla="*/ 653 w 711"/>
                <a:gd name="T113" fmla="*/ 940 h 1440"/>
                <a:gd name="T114" fmla="*/ 678 w 711"/>
                <a:gd name="T115" fmla="*/ 875 h 1440"/>
                <a:gd name="T116" fmla="*/ 700 w 711"/>
                <a:gd name="T117" fmla="*/ 823 h 1440"/>
                <a:gd name="T118" fmla="*/ 711 w 711"/>
                <a:gd name="T119" fmla="*/ 774 h 1440"/>
                <a:gd name="T120" fmla="*/ 705 w 711"/>
                <a:gd name="T121" fmla="*/ 736 h 1440"/>
                <a:gd name="connsiteX0" fmla="*/ 9916 w 10000"/>
                <a:gd name="connsiteY0" fmla="*/ 5111 h 11455"/>
                <a:gd name="connsiteX1" fmla="*/ 9831 w 10000"/>
                <a:gd name="connsiteY1" fmla="*/ 4882 h 11455"/>
                <a:gd name="connsiteX2" fmla="*/ 9761 w 10000"/>
                <a:gd name="connsiteY2" fmla="*/ 4604 h 11455"/>
                <a:gd name="connsiteX3" fmla="*/ 9494 w 10000"/>
                <a:gd name="connsiteY3" fmla="*/ 4375 h 11455"/>
                <a:gd name="connsiteX4" fmla="*/ 9142 w 10000"/>
                <a:gd name="connsiteY4" fmla="*/ 4285 h 11455"/>
                <a:gd name="connsiteX5" fmla="*/ 8833 w 10000"/>
                <a:gd name="connsiteY5" fmla="*/ 4278 h 11455"/>
                <a:gd name="connsiteX6" fmla="*/ 8692 w 10000"/>
                <a:gd name="connsiteY6" fmla="*/ 4201 h 11455"/>
                <a:gd name="connsiteX7" fmla="*/ 8692 w 10000"/>
                <a:gd name="connsiteY7" fmla="*/ 3993 h 11455"/>
                <a:gd name="connsiteX8" fmla="*/ 8622 w 10000"/>
                <a:gd name="connsiteY8" fmla="*/ 3743 h 11455"/>
                <a:gd name="connsiteX9" fmla="*/ 8354 w 10000"/>
                <a:gd name="connsiteY9" fmla="*/ 3514 h 11455"/>
                <a:gd name="connsiteX10" fmla="*/ 7975 w 10000"/>
                <a:gd name="connsiteY10" fmla="*/ 3396 h 11455"/>
                <a:gd name="connsiteX11" fmla="*/ 7567 w 10000"/>
                <a:gd name="connsiteY11" fmla="*/ 3424 h 11455"/>
                <a:gd name="connsiteX12" fmla="*/ 7215 w 10000"/>
                <a:gd name="connsiteY12" fmla="*/ 3542 h 11455"/>
                <a:gd name="connsiteX13" fmla="*/ 7145 w 10000"/>
                <a:gd name="connsiteY13" fmla="*/ 3465 h 11455"/>
                <a:gd name="connsiteX14" fmla="*/ 7201 w 10000"/>
                <a:gd name="connsiteY14" fmla="*/ 3215 h 11455"/>
                <a:gd name="connsiteX15" fmla="*/ 7103 w 10000"/>
                <a:gd name="connsiteY15" fmla="*/ 2965 h 11455"/>
                <a:gd name="connsiteX16" fmla="*/ 6667 w 10000"/>
                <a:gd name="connsiteY16" fmla="*/ 2757 h 11455"/>
                <a:gd name="connsiteX17" fmla="*/ 6048 w 10000"/>
                <a:gd name="connsiteY17" fmla="*/ 2715 h 11455"/>
                <a:gd name="connsiteX18" fmla="*/ 5499 w 10000"/>
                <a:gd name="connsiteY18" fmla="*/ 2903 h 11455"/>
                <a:gd name="connsiteX19" fmla="*/ 5105 w 10000"/>
                <a:gd name="connsiteY19" fmla="*/ 3306 h 11455"/>
                <a:gd name="connsiteX20" fmla="*/ 4923 w 10000"/>
                <a:gd name="connsiteY20" fmla="*/ 3333 h 11455"/>
                <a:gd name="connsiteX21" fmla="*/ 4852 w 10000"/>
                <a:gd name="connsiteY21" fmla="*/ 2806 h 11455"/>
                <a:gd name="connsiteX22" fmla="*/ 4852 w 10000"/>
                <a:gd name="connsiteY22" fmla="*/ 2049 h 11455"/>
                <a:gd name="connsiteX23" fmla="*/ 4852 w 10000"/>
                <a:gd name="connsiteY23" fmla="*/ 1104 h 11455"/>
                <a:gd name="connsiteX24" fmla="*/ 4852 w 10000"/>
                <a:gd name="connsiteY24" fmla="*/ 431 h 11455"/>
                <a:gd name="connsiteX25" fmla="*/ 4627 w 10000"/>
                <a:gd name="connsiteY25" fmla="*/ 132 h 11455"/>
                <a:gd name="connsiteX26" fmla="*/ 4079 w 10000"/>
                <a:gd name="connsiteY26" fmla="*/ 0 h 11455"/>
                <a:gd name="connsiteX27" fmla="*/ 3502 w 10000"/>
                <a:gd name="connsiteY27" fmla="*/ 167 h 11455"/>
                <a:gd name="connsiteX28" fmla="*/ 3193 w 10000"/>
                <a:gd name="connsiteY28" fmla="*/ 889 h 11455"/>
                <a:gd name="connsiteX29" fmla="*/ 3193 w 10000"/>
                <a:gd name="connsiteY29" fmla="*/ 938 h 11455"/>
                <a:gd name="connsiteX30" fmla="*/ 3038 w 10000"/>
                <a:gd name="connsiteY30" fmla="*/ 2042 h 11455"/>
                <a:gd name="connsiteX31" fmla="*/ 2968 w 10000"/>
                <a:gd name="connsiteY31" fmla="*/ 2521 h 11455"/>
                <a:gd name="connsiteX32" fmla="*/ 2672 w 10000"/>
                <a:gd name="connsiteY32" fmla="*/ 3444 h 11455"/>
                <a:gd name="connsiteX33" fmla="*/ 2321 w 10000"/>
                <a:gd name="connsiteY33" fmla="*/ 4035 h 11455"/>
                <a:gd name="connsiteX34" fmla="*/ 2180 w 10000"/>
                <a:gd name="connsiteY34" fmla="*/ 4146 h 11455"/>
                <a:gd name="connsiteX35" fmla="*/ 2053 w 10000"/>
                <a:gd name="connsiteY35" fmla="*/ 3847 h 11455"/>
                <a:gd name="connsiteX36" fmla="*/ 1744 w 10000"/>
                <a:gd name="connsiteY36" fmla="*/ 3535 h 11455"/>
                <a:gd name="connsiteX37" fmla="*/ 1252 w 10000"/>
                <a:gd name="connsiteY37" fmla="*/ 3243 h 11455"/>
                <a:gd name="connsiteX38" fmla="*/ 717 w 10000"/>
                <a:gd name="connsiteY38" fmla="*/ 3076 h 11455"/>
                <a:gd name="connsiteX39" fmla="*/ 225 w 10000"/>
                <a:gd name="connsiteY39" fmla="*/ 3111 h 11455"/>
                <a:gd name="connsiteX40" fmla="*/ 0 w 10000"/>
                <a:gd name="connsiteY40" fmla="*/ 3222 h 11455"/>
                <a:gd name="connsiteX41" fmla="*/ 183 w 10000"/>
                <a:gd name="connsiteY41" fmla="*/ 3521 h 11455"/>
                <a:gd name="connsiteX42" fmla="*/ 366 w 10000"/>
                <a:gd name="connsiteY42" fmla="*/ 4292 h 11455"/>
                <a:gd name="connsiteX43" fmla="*/ 366 w 10000"/>
                <a:gd name="connsiteY43" fmla="*/ 5021 h 11455"/>
                <a:gd name="connsiteX44" fmla="*/ 619 w 10000"/>
                <a:gd name="connsiteY44" fmla="*/ 6118 h 11455"/>
                <a:gd name="connsiteX45" fmla="*/ 1294 w 10000"/>
                <a:gd name="connsiteY45" fmla="*/ 7569 h 11455"/>
                <a:gd name="connsiteX46" fmla="*/ 1617 w 10000"/>
                <a:gd name="connsiteY46" fmla="*/ 8153 h 11455"/>
                <a:gd name="connsiteX47" fmla="*/ 1716 w 10000"/>
                <a:gd name="connsiteY47" fmla="*/ 8500 h 11455"/>
                <a:gd name="connsiteX48" fmla="*/ 1758 w 10000"/>
                <a:gd name="connsiteY48" fmla="*/ 8563 h 11455"/>
                <a:gd name="connsiteX49" fmla="*/ 1871 w 10000"/>
                <a:gd name="connsiteY49" fmla="*/ 11455 h 11455"/>
                <a:gd name="connsiteX50" fmla="*/ 8326 w 10000"/>
                <a:gd name="connsiteY50" fmla="*/ 10000 h 11455"/>
                <a:gd name="connsiteX51" fmla="*/ 7862 w 10000"/>
                <a:gd name="connsiteY51" fmla="*/ 8257 h 11455"/>
                <a:gd name="connsiteX52" fmla="*/ 7890 w 10000"/>
                <a:gd name="connsiteY52" fmla="*/ 8069 h 11455"/>
                <a:gd name="connsiteX53" fmla="*/ 8101 w 10000"/>
                <a:gd name="connsiteY53" fmla="*/ 7729 h 11455"/>
                <a:gd name="connsiteX54" fmla="*/ 8509 w 10000"/>
                <a:gd name="connsiteY54" fmla="*/ 7382 h 11455"/>
                <a:gd name="connsiteX55" fmla="*/ 8861 w 10000"/>
                <a:gd name="connsiteY55" fmla="*/ 7000 h 11455"/>
                <a:gd name="connsiteX56" fmla="*/ 9184 w 10000"/>
                <a:gd name="connsiteY56" fmla="*/ 6528 h 11455"/>
                <a:gd name="connsiteX57" fmla="*/ 9536 w 10000"/>
                <a:gd name="connsiteY57" fmla="*/ 6076 h 11455"/>
                <a:gd name="connsiteX58" fmla="*/ 9845 w 10000"/>
                <a:gd name="connsiteY58" fmla="*/ 5715 h 11455"/>
                <a:gd name="connsiteX59" fmla="*/ 10000 w 10000"/>
                <a:gd name="connsiteY59" fmla="*/ 5375 h 11455"/>
                <a:gd name="connsiteX60" fmla="*/ 9916 w 10000"/>
                <a:gd name="connsiteY60" fmla="*/ 5111 h 11455"/>
                <a:gd name="connsiteX0" fmla="*/ 9916 w 10000"/>
                <a:gd name="connsiteY0" fmla="*/ 5111 h 11543"/>
                <a:gd name="connsiteX1" fmla="*/ 9831 w 10000"/>
                <a:gd name="connsiteY1" fmla="*/ 4882 h 11543"/>
                <a:gd name="connsiteX2" fmla="*/ 9761 w 10000"/>
                <a:gd name="connsiteY2" fmla="*/ 4604 h 11543"/>
                <a:gd name="connsiteX3" fmla="*/ 9494 w 10000"/>
                <a:gd name="connsiteY3" fmla="*/ 4375 h 11543"/>
                <a:gd name="connsiteX4" fmla="*/ 9142 w 10000"/>
                <a:gd name="connsiteY4" fmla="*/ 4285 h 11543"/>
                <a:gd name="connsiteX5" fmla="*/ 8833 w 10000"/>
                <a:gd name="connsiteY5" fmla="*/ 4278 h 11543"/>
                <a:gd name="connsiteX6" fmla="*/ 8692 w 10000"/>
                <a:gd name="connsiteY6" fmla="*/ 4201 h 11543"/>
                <a:gd name="connsiteX7" fmla="*/ 8692 w 10000"/>
                <a:gd name="connsiteY7" fmla="*/ 3993 h 11543"/>
                <a:gd name="connsiteX8" fmla="*/ 8622 w 10000"/>
                <a:gd name="connsiteY8" fmla="*/ 3743 h 11543"/>
                <a:gd name="connsiteX9" fmla="*/ 8354 w 10000"/>
                <a:gd name="connsiteY9" fmla="*/ 3514 h 11543"/>
                <a:gd name="connsiteX10" fmla="*/ 7975 w 10000"/>
                <a:gd name="connsiteY10" fmla="*/ 3396 h 11543"/>
                <a:gd name="connsiteX11" fmla="*/ 7567 w 10000"/>
                <a:gd name="connsiteY11" fmla="*/ 3424 h 11543"/>
                <a:gd name="connsiteX12" fmla="*/ 7215 w 10000"/>
                <a:gd name="connsiteY12" fmla="*/ 3542 h 11543"/>
                <a:gd name="connsiteX13" fmla="*/ 7145 w 10000"/>
                <a:gd name="connsiteY13" fmla="*/ 3465 h 11543"/>
                <a:gd name="connsiteX14" fmla="*/ 7201 w 10000"/>
                <a:gd name="connsiteY14" fmla="*/ 3215 h 11543"/>
                <a:gd name="connsiteX15" fmla="*/ 7103 w 10000"/>
                <a:gd name="connsiteY15" fmla="*/ 2965 h 11543"/>
                <a:gd name="connsiteX16" fmla="*/ 6667 w 10000"/>
                <a:gd name="connsiteY16" fmla="*/ 2757 h 11543"/>
                <a:gd name="connsiteX17" fmla="*/ 6048 w 10000"/>
                <a:gd name="connsiteY17" fmla="*/ 2715 h 11543"/>
                <a:gd name="connsiteX18" fmla="*/ 5499 w 10000"/>
                <a:gd name="connsiteY18" fmla="*/ 2903 h 11543"/>
                <a:gd name="connsiteX19" fmla="*/ 5105 w 10000"/>
                <a:gd name="connsiteY19" fmla="*/ 3306 h 11543"/>
                <a:gd name="connsiteX20" fmla="*/ 4923 w 10000"/>
                <a:gd name="connsiteY20" fmla="*/ 3333 h 11543"/>
                <a:gd name="connsiteX21" fmla="*/ 4852 w 10000"/>
                <a:gd name="connsiteY21" fmla="*/ 2806 h 11543"/>
                <a:gd name="connsiteX22" fmla="*/ 4852 w 10000"/>
                <a:gd name="connsiteY22" fmla="*/ 2049 h 11543"/>
                <a:gd name="connsiteX23" fmla="*/ 4852 w 10000"/>
                <a:gd name="connsiteY23" fmla="*/ 1104 h 11543"/>
                <a:gd name="connsiteX24" fmla="*/ 4852 w 10000"/>
                <a:gd name="connsiteY24" fmla="*/ 431 h 11543"/>
                <a:gd name="connsiteX25" fmla="*/ 4627 w 10000"/>
                <a:gd name="connsiteY25" fmla="*/ 132 h 11543"/>
                <a:gd name="connsiteX26" fmla="*/ 4079 w 10000"/>
                <a:gd name="connsiteY26" fmla="*/ 0 h 11543"/>
                <a:gd name="connsiteX27" fmla="*/ 3502 w 10000"/>
                <a:gd name="connsiteY27" fmla="*/ 167 h 11543"/>
                <a:gd name="connsiteX28" fmla="*/ 3193 w 10000"/>
                <a:gd name="connsiteY28" fmla="*/ 889 h 11543"/>
                <a:gd name="connsiteX29" fmla="*/ 3193 w 10000"/>
                <a:gd name="connsiteY29" fmla="*/ 938 h 11543"/>
                <a:gd name="connsiteX30" fmla="*/ 3038 w 10000"/>
                <a:gd name="connsiteY30" fmla="*/ 2042 h 11543"/>
                <a:gd name="connsiteX31" fmla="*/ 2968 w 10000"/>
                <a:gd name="connsiteY31" fmla="*/ 2521 h 11543"/>
                <a:gd name="connsiteX32" fmla="*/ 2672 w 10000"/>
                <a:gd name="connsiteY32" fmla="*/ 3444 h 11543"/>
                <a:gd name="connsiteX33" fmla="*/ 2321 w 10000"/>
                <a:gd name="connsiteY33" fmla="*/ 4035 h 11543"/>
                <a:gd name="connsiteX34" fmla="*/ 2180 w 10000"/>
                <a:gd name="connsiteY34" fmla="*/ 4146 h 11543"/>
                <a:gd name="connsiteX35" fmla="*/ 2053 w 10000"/>
                <a:gd name="connsiteY35" fmla="*/ 3847 h 11543"/>
                <a:gd name="connsiteX36" fmla="*/ 1744 w 10000"/>
                <a:gd name="connsiteY36" fmla="*/ 3535 h 11543"/>
                <a:gd name="connsiteX37" fmla="*/ 1252 w 10000"/>
                <a:gd name="connsiteY37" fmla="*/ 3243 h 11543"/>
                <a:gd name="connsiteX38" fmla="*/ 717 w 10000"/>
                <a:gd name="connsiteY38" fmla="*/ 3076 h 11543"/>
                <a:gd name="connsiteX39" fmla="*/ 225 w 10000"/>
                <a:gd name="connsiteY39" fmla="*/ 3111 h 11543"/>
                <a:gd name="connsiteX40" fmla="*/ 0 w 10000"/>
                <a:gd name="connsiteY40" fmla="*/ 3222 h 11543"/>
                <a:gd name="connsiteX41" fmla="*/ 183 w 10000"/>
                <a:gd name="connsiteY41" fmla="*/ 3521 h 11543"/>
                <a:gd name="connsiteX42" fmla="*/ 366 w 10000"/>
                <a:gd name="connsiteY42" fmla="*/ 4292 h 11543"/>
                <a:gd name="connsiteX43" fmla="*/ 366 w 10000"/>
                <a:gd name="connsiteY43" fmla="*/ 5021 h 11543"/>
                <a:gd name="connsiteX44" fmla="*/ 619 w 10000"/>
                <a:gd name="connsiteY44" fmla="*/ 6118 h 11543"/>
                <a:gd name="connsiteX45" fmla="*/ 1294 w 10000"/>
                <a:gd name="connsiteY45" fmla="*/ 7569 h 11543"/>
                <a:gd name="connsiteX46" fmla="*/ 1617 w 10000"/>
                <a:gd name="connsiteY46" fmla="*/ 8153 h 11543"/>
                <a:gd name="connsiteX47" fmla="*/ 1716 w 10000"/>
                <a:gd name="connsiteY47" fmla="*/ 8500 h 11543"/>
                <a:gd name="connsiteX48" fmla="*/ 1758 w 10000"/>
                <a:gd name="connsiteY48" fmla="*/ 8563 h 11543"/>
                <a:gd name="connsiteX49" fmla="*/ 1871 w 10000"/>
                <a:gd name="connsiteY49" fmla="*/ 11455 h 11543"/>
                <a:gd name="connsiteX50" fmla="*/ 7666 w 10000"/>
                <a:gd name="connsiteY50" fmla="*/ 10732 h 11543"/>
                <a:gd name="connsiteX51" fmla="*/ 8326 w 10000"/>
                <a:gd name="connsiteY51" fmla="*/ 10000 h 11543"/>
                <a:gd name="connsiteX52" fmla="*/ 7862 w 10000"/>
                <a:gd name="connsiteY52" fmla="*/ 8257 h 11543"/>
                <a:gd name="connsiteX53" fmla="*/ 7890 w 10000"/>
                <a:gd name="connsiteY53" fmla="*/ 8069 h 11543"/>
                <a:gd name="connsiteX54" fmla="*/ 8101 w 10000"/>
                <a:gd name="connsiteY54" fmla="*/ 7729 h 11543"/>
                <a:gd name="connsiteX55" fmla="*/ 8509 w 10000"/>
                <a:gd name="connsiteY55" fmla="*/ 7382 h 11543"/>
                <a:gd name="connsiteX56" fmla="*/ 8861 w 10000"/>
                <a:gd name="connsiteY56" fmla="*/ 7000 h 11543"/>
                <a:gd name="connsiteX57" fmla="*/ 9184 w 10000"/>
                <a:gd name="connsiteY57" fmla="*/ 6528 h 11543"/>
                <a:gd name="connsiteX58" fmla="*/ 9536 w 10000"/>
                <a:gd name="connsiteY58" fmla="*/ 6076 h 11543"/>
                <a:gd name="connsiteX59" fmla="*/ 9845 w 10000"/>
                <a:gd name="connsiteY59" fmla="*/ 5715 h 11543"/>
                <a:gd name="connsiteX60" fmla="*/ 10000 w 10000"/>
                <a:gd name="connsiteY60" fmla="*/ 5375 h 11543"/>
                <a:gd name="connsiteX61" fmla="*/ 9916 w 10000"/>
                <a:gd name="connsiteY61" fmla="*/ 5111 h 11543"/>
                <a:gd name="connsiteX0" fmla="*/ 9916 w 10000"/>
                <a:gd name="connsiteY0" fmla="*/ 5111 h 11735"/>
                <a:gd name="connsiteX1" fmla="*/ 9831 w 10000"/>
                <a:gd name="connsiteY1" fmla="*/ 4882 h 11735"/>
                <a:gd name="connsiteX2" fmla="*/ 9761 w 10000"/>
                <a:gd name="connsiteY2" fmla="*/ 4604 h 11735"/>
                <a:gd name="connsiteX3" fmla="*/ 9494 w 10000"/>
                <a:gd name="connsiteY3" fmla="*/ 4375 h 11735"/>
                <a:gd name="connsiteX4" fmla="*/ 9142 w 10000"/>
                <a:gd name="connsiteY4" fmla="*/ 4285 h 11735"/>
                <a:gd name="connsiteX5" fmla="*/ 8833 w 10000"/>
                <a:gd name="connsiteY5" fmla="*/ 4278 h 11735"/>
                <a:gd name="connsiteX6" fmla="*/ 8692 w 10000"/>
                <a:gd name="connsiteY6" fmla="*/ 4201 h 11735"/>
                <a:gd name="connsiteX7" fmla="*/ 8692 w 10000"/>
                <a:gd name="connsiteY7" fmla="*/ 3993 h 11735"/>
                <a:gd name="connsiteX8" fmla="*/ 8622 w 10000"/>
                <a:gd name="connsiteY8" fmla="*/ 3743 h 11735"/>
                <a:gd name="connsiteX9" fmla="*/ 8354 w 10000"/>
                <a:gd name="connsiteY9" fmla="*/ 3514 h 11735"/>
                <a:gd name="connsiteX10" fmla="*/ 7975 w 10000"/>
                <a:gd name="connsiteY10" fmla="*/ 3396 h 11735"/>
                <a:gd name="connsiteX11" fmla="*/ 7567 w 10000"/>
                <a:gd name="connsiteY11" fmla="*/ 3424 h 11735"/>
                <a:gd name="connsiteX12" fmla="*/ 7215 w 10000"/>
                <a:gd name="connsiteY12" fmla="*/ 3542 h 11735"/>
                <a:gd name="connsiteX13" fmla="*/ 7145 w 10000"/>
                <a:gd name="connsiteY13" fmla="*/ 3465 h 11735"/>
                <a:gd name="connsiteX14" fmla="*/ 7201 w 10000"/>
                <a:gd name="connsiteY14" fmla="*/ 3215 h 11735"/>
                <a:gd name="connsiteX15" fmla="*/ 7103 w 10000"/>
                <a:gd name="connsiteY15" fmla="*/ 2965 h 11735"/>
                <a:gd name="connsiteX16" fmla="*/ 6667 w 10000"/>
                <a:gd name="connsiteY16" fmla="*/ 2757 h 11735"/>
                <a:gd name="connsiteX17" fmla="*/ 6048 w 10000"/>
                <a:gd name="connsiteY17" fmla="*/ 2715 h 11735"/>
                <a:gd name="connsiteX18" fmla="*/ 5499 w 10000"/>
                <a:gd name="connsiteY18" fmla="*/ 2903 h 11735"/>
                <a:gd name="connsiteX19" fmla="*/ 5105 w 10000"/>
                <a:gd name="connsiteY19" fmla="*/ 3306 h 11735"/>
                <a:gd name="connsiteX20" fmla="*/ 4923 w 10000"/>
                <a:gd name="connsiteY20" fmla="*/ 3333 h 11735"/>
                <a:gd name="connsiteX21" fmla="*/ 4852 w 10000"/>
                <a:gd name="connsiteY21" fmla="*/ 2806 h 11735"/>
                <a:gd name="connsiteX22" fmla="*/ 4852 w 10000"/>
                <a:gd name="connsiteY22" fmla="*/ 2049 h 11735"/>
                <a:gd name="connsiteX23" fmla="*/ 4852 w 10000"/>
                <a:gd name="connsiteY23" fmla="*/ 1104 h 11735"/>
                <a:gd name="connsiteX24" fmla="*/ 4852 w 10000"/>
                <a:gd name="connsiteY24" fmla="*/ 431 h 11735"/>
                <a:gd name="connsiteX25" fmla="*/ 4627 w 10000"/>
                <a:gd name="connsiteY25" fmla="*/ 132 h 11735"/>
                <a:gd name="connsiteX26" fmla="*/ 4079 w 10000"/>
                <a:gd name="connsiteY26" fmla="*/ 0 h 11735"/>
                <a:gd name="connsiteX27" fmla="*/ 3502 w 10000"/>
                <a:gd name="connsiteY27" fmla="*/ 167 h 11735"/>
                <a:gd name="connsiteX28" fmla="*/ 3193 w 10000"/>
                <a:gd name="connsiteY28" fmla="*/ 889 h 11735"/>
                <a:gd name="connsiteX29" fmla="*/ 3193 w 10000"/>
                <a:gd name="connsiteY29" fmla="*/ 938 h 11735"/>
                <a:gd name="connsiteX30" fmla="*/ 3038 w 10000"/>
                <a:gd name="connsiteY30" fmla="*/ 2042 h 11735"/>
                <a:gd name="connsiteX31" fmla="*/ 2968 w 10000"/>
                <a:gd name="connsiteY31" fmla="*/ 2521 h 11735"/>
                <a:gd name="connsiteX32" fmla="*/ 2672 w 10000"/>
                <a:gd name="connsiteY32" fmla="*/ 3444 h 11735"/>
                <a:gd name="connsiteX33" fmla="*/ 2321 w 10000"/>
                <a:gd name="connsiteY33" fmla="*/ 4035 h 11735"/>
                <a:gd name="connsiteX34" fmla="*/ 2180 w 10000"/>
                <a:gd name="connsiteY34" fmla="*/ 4146 h 11735"/>
                <a:gd name="connsiteX35" fmla="*/ 2053 w 10000"/>
                <a:gd name="connsiteY35" fmla="*/ 3847 h 11735"/>
                <a:gd name="connsiteX36" fmla="*/ 1744 w 10000"/>
                <a:gd name="connsiteY36" fmla="*/ 3535 h 11735"/>
                <a:gd name="connsiteX37" fmla="*/ 1252 w 10000"/>
                <a:gd name="connsiteY37" fmla="*/ 3243 h 11735"/>
                <a:gd name="connsiteX38" fmla="*/ 717 w 10000"/>
                <a:gd name="connsiteY38" fmla="*/ 3076 h 11735"/>
                <a:gd name="connsiteX39" fmla="*/ 225 w 10000"/>
                <a:gd name="connsiteY39" fmla="*/ 3111 h 11735"/>
                <a:gd name="connsiteX40" fmla="*/ 0 w 10000"/>
                <a:gd name="connsiteY40" fmla="*/ 3222 h 11735"/>
                <a:gd name="connsiteX41" fmla="*/ 183 w 10000"/>
                <a:gd name="connsiteY41" fmla="*/ 3521 h 11735"/>
                <a:gd name="connsiteX42" fmla="*/ 366 w 10000"/>
                <a:gd name="connsiteY42" fmla="*/ 4292 h 11735"/>
                <a:gd name="connsiteX43" fmla="*/ 366 w 10000"/>
                <a:gd name="connsiteY43" fmla="*/ 5021 h 11735"/>
                <a:gd name="connsiteX44" fmla="*/ 619 w 10000"/>
                <a:gd name="connsiteY44" fmla="*/ 6118 h 11735"/>
                <a:gd name="connsiteX45" fmla="*/ 1294 w 10000"/>
                <a:gd name="connsiteY45" fmla="*/ 7569 h 11735"/>
                <a:gd name="connsiteX46" fmla="*/ 1617 w 10000"/>
                <a:gd name="connsiteY46" fmla="*/ 8153 h 11735"/>
                <a:gd name="connsiteX47" fmla="*/ 1716 w 10000"/>
                <a:gd name="connsiteY47" fmla="*/ 8500 h 11735"/>
                <a:gd name="connsiteX48" fmla="*/ 1758 w 10000"/>
                <a:gd name="connsiteY48" fmla="*/ 8563 h 11735"/>
                <a:gd name="connsiteX49" fmla="*/ 1871 w 10000"/>
                <a:gd name="connsiteY49" fmla="*/ 11455 h 11735"/>
                <a:gd name="connsiteX50" fmla="*/ 7813 w 10000"/>
                <a:gd name="connsiteY50" fmla="*/ 11459 h 11735"/>
                <a:gd name="connsiteX51" fmla="*/ 8326 w 10000"/>
                <a:gd name="connsiteY51" fmla="*/ 10000 h 11735"/>
                <a:gd name="connsiteX52" fmla="*/ 7862 w 10000"/>
                <a:gd name="connsiteY52" fmla="*/ 8257 h 11735"/>
                <a:gd name="connsiteX53" fmla="*/ 7890 w 10000"/>
                <a:gd name="connsiteY53" fmla="*/ 8069 h 11735"/>
                <a:gd name="connsiteX54" fmla="*/ 8101 w 10000"/>
                <a:gd name="connsiteY54" fmla="*/ 7729 h 11735"/>
                <a:gd name="connsiteX55" fmla="*/ 8509 w 10000"/>
                <a:gd name="connsiteY55" fmla="*/ 7382 h 11735"/>
                <a:gd name="connsiteX56" fmla="*/ 8861 w 10000"/>
                <a:gd name="connsiteY56" fmla="*/ 7000 h 11735"/>
                <a:gd name="connsiteX57" fmla="*/ 9184 w 10000"/>
                <a:gd name="connsiteY57" fmla="*/ 6528 h 11735"/>
                <a:gd name="connsiteX58" fmla="*/ 9536 w 10000"/>
                <a:gd name="connsiteY58" fmla="*/ 6076 h 11735"/>
                <a:gd name="connsiteX59" fmla="*/ 9845 w 10000"/>
                <a:gd name="connsiteY59" fmla="*/ 5715 h 11735"/>
                <a:gd name="connsiteX60" fmla="*/ 10000 w 10000"/>
                <a:gd name="connsiteY60" fmla="*/ 5375 h 11735"/>
                <a:gd name="connsiteX61" fmla="*/ 9916 w 10000"/>
                <a:gd name="connsiteY61" fmla="*/ 5111 h 11735"/>
                <a:gd name="connsiteX0" fmla="*/ 9916 w 10000"/>
                <a:gd name="connsiteY0" fmla="*/ 5111 h 11735"/>
                <a:gd name="connsiteX1" fmla="*/ 9831 w 10000"/>
                <a:gd name="connsiteY1" fmla="*/ 4882 h 11735"/>
                <a:gd name="connsiteX2" fmla="*/ 9761 w 10000"/>
                <a:gd name="connsiteY2" fmla="*/ 4604 h 11735"/>
                <a:gd name="connsiteX3" fmla="*/ 9494 w 10000"/>
                <a:gd name="connsiteY3" fmla="*/ 4375 h 11735"/>
                <a:gd name="connsiteX4" fmla="*/ 9142 w 10000"/>
                <a:gd name="connsiteY4" fmla="*/ 4285 h 11735"/>
                <a:gd name="connsiteX5" fmla="*/ 8833 w 10000"/>
                <a:gd name="connsiteY5" fmla="*/ 4278 h 11735"/>
                <a:gd name="connsiteX6" fmla="*/ 8692 w 10000"/>
                <a:gd name="connsiteY6" fmla="*/ 4201 h 11735"/>
                <a:gd name="connsiteX7" fmla="*/ 8692 w 10000"/>
                <a:gd name="connsiteY7" fmla="*/ 3993 h 11735"/>
                <a:gd name="connsiteX8" fmla="*/ 8622 w 10000"/>
                <a:gd name="connsiteY8" fmla="*/ 3743 h 11735"/>
                <a:gd name="connsiteX9" fmla="*/ 8354 w 10000"/>
                <a:gd name="connsiteY9" fmla="*/ 3514 h 11735"/>
                <a:gd name="connsiteX10" fmla="*/ 7975 w 10000"/>
                <a:gd name="connsiteY10" fmla="*/ 3396 h 11735"/>
                <a:gd name="connsiteX11" fmla="*/ 7567 w 10000"/>
                <a:gd name="connsiteY11" fmla="*/ 3424 h 11735"/>
                <a:gd name="connsiteX12" fmla="*/ 7215 w 10000"/>
                <a:gd name="connsiteY12" fmla="*/ 3542 h 11735"/>
                <a:gd name="connsiteX13" fmla="*/ 7145 w 10000"/>
                <a:gd name="connsiteY13" fmla="*/ 3465 h 11735"/>
                <a:gd name="connsiteX14" fmla="*/ 7201 w 10000"/>
                <a:gd name="connsiteY14" fmla="*/ 3215 h 11735"/>
                <a:gd name="connsiteX15" fmla="*/ 7103 w 10000"/>
                <a:gd name="connsiteY15" fmla="*/ 2965 h 11735"/>
                <a:gd name="connsiteX16" fmla="*/ 6667 w 10000"/>
                <a:gd name="connsiteY16" fmla="*/ 2757 h 11735"/>
                <a:gd name="connsiteX17" fmla="*/ 6048 w 10000"/>
                <a:gd name="connsiteY17" fmla="*/ 2715 h 11735"/>
                <a:gd name="connsiteX18" fmla="*/ 5499 w 10000"/>
                <a:gd name="connsiteY18" fmla="*/ 2903 h 11735"/>
                <a:gd name="connsiteX19" fmla="*/ 5105 w 10000"/>
                <a:gd name="connsiteY19" fmla="*/ 3306 h 11735"/>
                <a:gd name="connsiteX20" fmla="*/ 4923 w 10000"/>
                <a:gd name="connsiteY20" fmla="*/ 3333 h 11735"/>
                <a:gd name="connsiteX21" fmla="*/ 4852 w 10000"/>
                <a:gd name="connsiteY21" fmla="*/ 2806 h 11735"/>
                <a:gd name="connsiteX22" fmla="*/ 4852 w 10000"/>
                <a:gd name="connsiteY22" fmla="*/ 2049 h 11735"/>
                <a:gd name="connsiteX23" fmla="*/ 4852 w 10000"/>
                <a:gd name="connsiteY23" fmla="*/ 1104 h 11735"/>
                <a:gd name="connsiteX24" fmla="*/ 4852 w 10000"/>
                <a:gd name="connsiteY24" fmla="*/ 431 h 11735"/>
                <a:gd name="connsiteX25" fmla="*/ 4627 w 10000"/>
                <a:gd name="connsiteY25" fmla="*/ 132 h 11735"/>
                <a:gd name="connsiteX26" fmla="*/ 4079 w 10000"/>
                <a:gd name="connsiteY26" fmla="*/ 0 h 11735"/>
                <a:gd name="connsiteX27" fmla="*/ 3502 w 10000"/>
                <a:gd name="connsiteY27" fmla="*/ 167 h 11735"/>
                <a:gd name="connsiteX28" fmla="*/ 3193 w 10000"/>
                <a:gd name="connsiteY28" fmla="*/ 889 h 11735"/>
                <a:gd name="connsiteX29" fmla="*/ 3193 w 10000"/>
                <a:gd name="connsiteY29" fmla="*/ 938 h 11735"/>
                <a:gd name="connsiteX30" fmla="*/ 3038 w 10000"/>
                <a:gd name="connsiteY30" fmla="*/ 2042 h 11735"/>
                <a:gd name="connsiteX31" fmla="*/ 2968 w 10000"/>
                <a:gd name="connsiteY31" fmla="*/ 2521 h 11735"/>
                <a:gd name="connsiteX32" fmla="*/ 2672 w 10000"/>
                <a:gd name="connsiteY32" fmla="*/ 3444 h 11735"/>
                <a:gd name="connsiteX33" fmla="*/ 2321 w 10000"/>
                <a:gd name="connsiteY33" fmla="*/ 4035 h 11735"/>
                <a:gd name="connsiteX34" fmla="*/ 2180 w 10000"/>
                <a:gd name="connsiteY34" fmla="*/ 4146 h 11735"/>
                <a:gd name="connsiteX35" fmla="*/ 2053 w 10000"/>
                <a:gd name="connsiteY35" fmla="*/ 3847 h 11735"/>
                <a:gd name="connsiteX36" fmla="*/ 1744 w 10000"/>
                <a:gd name="connsiteY36" fmla="*/ 3535 h 11735"/>
                <a:gd name="connsiteX37" fmla="*/ 1252 w 10000"/>
                <a:gd name="connsiteY37" fmla="*/ 3243 h 11735"/>
                <a:gd name="connsiteX38" fmla="*/ 717 w 10000"/>
                <a:gd name="connsiteY38" fmla="*/ 3076 h 11735"/>
                <a:gd name="connsiteX39" fmla="*/ 225 w 10000"/>
                <a:gd name="connsiteY39" fmla="*/ 3111 h 11735"/>
                <a:gd name="connsiteX40" fmla="*/ 0 w 10000"/>
                <a:gd name="connsiteY40" fmla="*/ 3222 h 11735"/>
                <a:gd name="connsiteX41" fmla="*/ 183 w 10000"/>
                <a:gd name="connsiteY41" fmla="*/ 3521 h 11735"/>
                <a:gd name="connsiteX42" fmla="*/ 366 w 10000"/>
                <a:gd name="connsiteY42" fmla="*/ 4292 h 11735"/>
                <a:gd name="connsiteX43" fmla="*/ 366 w 10000"/>
                <a:gd name="connsiteY43" fmla="*/ 5021 h 11735"/>
                <a:gd name="connsiteX44" fmla="*/ 619 w 10000"/>
                <a:gd name="connsiteY44" fmla="*/ 6118 h 11735"/>
                <a:gd name="connsiteX45" fmla="*/ 1294 w 10000"/>
                <a:gd name="connsiteY45" fmla="*/ 7569 h 11735"/>
                <a:gd name="connsiteX46" fmla="*/ 1617 w 10000"/>
                <a:gd name="connsiteY46" fmla="*/ 8153 h 11735"/>
                <a:gd name="connsiteX47" fmla="*/ 1716 w 10000"/>
                <a:gd name="connsiteY47" fmla="*/ 8500 h 11735"/>
                <a:gd name="connsiteX48" fmla="*/ 1758 w 10000"/>
                <a:gd name="connsiteY48" fmla="*/ 8563 h 11735"/>
                <a:gd name="connsiteX49" fmla="*/ 1871 w 10000"/>
                <a:gd name="connsiteY49" fmla="*/ 11455 h 11735"/>
                <a:gd name="connsiteX50" fmla="*/ 7813 w 10000"/>
                <a:gd name="connsiteY50" fmla="*/ 11459 h 11735"/>
                <a:gd name="connsiteX51" fmla="*/ 8326 w 10000"/>
                <a:gd name="connsiteY51" fmla="*/ 10000 h 11735"/>
                <a:gd name="connsiteX52" fmla="*/ 7862 w 10000"/>
                <a:gd name="connsiteY52" fmla="*/ 8257 h 11735"/>
                <a:gd name="connsiteX53" fmla="*/ 7890 w 10000"/>
                <a:gd name="connsiteY53" fmla="*/ 8069 h 11735"/>
                <a:gd name="connsiteX54" fmla="*/ 8101 w 10000"/>
                <a:gd name="connsiteY54" fmla="*/ 7729 h 11735"/>
                <a:gd name="connsiteX55" fmla="*/ 8509 w 10000"/>
                <a:gd name="connsiteY55" fmla="*/ 7382 h 11735"/>
                <a:gd name="connsiteX56" fmla="*/ 8861 w 10000"/>
                <a:gd name="connsiteY56" fmla="*/ 7000 h 11735"/>
                <a:gd name="connsiteX57" fmla="*/ 9184 w 10000"/>
                <a:gd name="connsiteY57" fmla="*/ 6528 h 11735"/>
                <a:gd name="connsiteX58" fmla="*/ 9536 w 10000"/>
                <a:gd name="connsiteY58" fmla="*/ 6076 h 11735"/>
                <a:gd name="connsiteX59" fmla="*/ 9845 w 10000"/>
                <a:gd name="connsiteY59" fmla="*/ 5715 h 11735"/>
                <a:gd name="connsiteX60" fmla="*/ 10000 w 10000"/>
                <a:gd name="connsiteY60" fmla="*/ 5375 h 11735"/>
                <a:gd name="connsiteX61" fmla="*/ 9916 w 10000"/>
                <a:gd name="connsiteY61" fmla="*/ 5111 h 11735"/>
                <a:gd name="connsiteX0" fmla="*/ 9916 w 10000"/>
                <a:gd name="connsiteY0" fmla="*/ 5111 h 11747"/>
                <a:gd name="connsiteX1" fmla="*/ 9831 w 10000"/>
                <a:gd name="connsiteY1" fmla="*/ 4882 h 11747"/>
                <a:gd name="connsiteX2" fmla="*/ 9761 w 10000"/>
                <a:gd name="connsiteY2" fmla="*/ 4604 h 11747"/>
                <a:gd name="connsiteX3" fmla="*/ 9494 w 10000"/>
                <a:gd name="connsiteY3" fmla="*/ 4375 h 11747"/>
                <a:gd name="connsiteX4" fmla="*/ 9142 w 10000"/>
                <a:gd name="connsiteY4" fmla="*/ 4285 h 11747"/>
                <a:gd name="connsiteX5" fmla="*/ 8833 w 10000"/>
                <a:gd name="connsiteY5" fmla="*/ 4278 h 11747"/>
                <a:gd name="connsiteX6" fmla="*/ 8692 w 10000"/>
                <a:gd name="connsiteY6" fmla="*/ 4201 h 11747"/>
                <a:gd name="connsiteX7" fmla="*/ 8692 w 10000"/>
                <a:gd name="connsiteY7" fmla="*/ 3993 h 11747"/>
                <a:gd name="connsiteX8" fmla="*/ 8622 w 10000"/>
                <a:gd name="connsiteY8" fmla="*/ 3743 h 11747"/>
                <a:gd name="connsiteX9" fmla="*/ 8354 w 10000"/>
                <a:gd name="connsiteY9" fmla="*/ 3514 h 11747"/>
                <a:gd name="connsiteX10" fmla="*/ 7975 w 10000"/>
                <a:gd name="connsiteY10" fmla="*/ 3396 h 11747"/>
                <a:gd name="connsiteX11" fmla="*/ 7567 w 10000"/>
                <a:gd name="connsiteY11" fmla="*/ 3424 h 11747"/>
                <a:gd name="connsiteX12" fmla="*/ 7215 w 10000"/>
                <a:gd name="connsiteY12" fmla="*/ 3542 h 11747"/>
                <a:gd name="connsiteX13" fmla="*/ 7145 w 10000"/>
                <a:gd name="connsiteY13" fmla="*/ 3465 h 11747"/>
                <a:gd name="connsiteX14" fmla="*/ 7201 w 10000"/>
                <a:gd name="connsiteY14" fmla="*/ 3215 h 11747"/>
                <a:gd name="connsiteX15" fmla="*/ 7103 w 10000"/>
                <a:gd name="connsiteY15" fmla="*/ 2965 h 11747"/>
                <a:gd name="connsiteX16" fmla="*/ 6667 w 10000"/>
                <a:gd name="connsiteY16" fmla="*/ 2757 h 11747"/>
                <a:gd name="connsiteX17" fmla="*/ 6048 w 10000"/>
                <a:gd name="connsiteY17" fmla="*/ 2715 h 11747"/>
                <a:gd name="connsiteX18" fmla="*/ 5499 w 10000"/>
                <a:gd name="connsiteY18" fmla="*/ 2903 h 11747"/>
                <a:gd name="connsiteX19" fmla="*/ 5105 w 10000"/>
                <a:gd name="connsiteY19" fmla="*/ 3306 h 11747"/>
                <a:gd name="connsiteX20" fmla="*/ 4923 w 10000"/>
                <a:gd name="connsiteY20" fmla="*/ 3333 h 11747"/>
                <a:gd name="connsiteX21" fmla="*/ 4852 w 10000"/>
                <a:gd name="connsiteY21" fmla="*/ 2806 h 11747"/>
                <a:gd name="connsiteX22" fmla="*/ 4852 w 10000"/>
                <a:gd name="connsiteY22" fmla="*/ 2049 h 11747"/>
                <a:gd name="connsiteX23" fmla="*/ 4852 w 10000"/>
                <a:gd name="connsiteY23" fmla="*/ 1104 h 11747"/>
                <a:gd name="connsiteX24" fmla="*/ 4852 w 10000"/>
                <a:gd name="connsiteY24" fmla="*/ 431 h 11747"/>
                <a:gd name="connsiteX25" fmla="*/ 4627 w 10000"/>
                <a:gd name="connsiteY25" fmla="*/ 132 h 11747"/>
                <a:gd name="connsiteX26" fmla="*/ 4079 w 10000"/>
                <a:gd name="connsiteY26" fmla="*/ 0 h 11747"/>
                <a:gd name="connsiteX27" fmla="*/ 3502 w 10000"/>
                <a:gd name="connsiteY27" fmla="*/ 167 h 11747"/>
                <a:gd name="connsiteX28" fmla="*/ 3193 w 10000"/>
                <a:gd name="connsiteY28" fmla="*/ 889 h 11747"/>
                <a:gd name="connsiteX29" fmla="*/ 3193 w 10000"/>
                <a:gd name="connsiteY29" fmla="*/ 938 h 11747"/>
                <a:gd name="connsiteX30" fmla="*/ 3038 w 10000"/>
                <a:gd name="connsiteY30" fmla="*/ 2042 h 11747"/>
                <a:gd name="connsiteX31" fmla="*/ 2968 w 10000"/>
                <a:gd name="connsiteY31" fmla="*/ 2521 h 11747"/>
                <a:gd name="connsiteX32" fmla="*/ 2672 w 10000"/>
                <a:gd name="connsiteY32" fmla="*/ 3444 h 11747"/>
                <a:gd name="connsiteX33" fmla="*/ 2321 w 10000"/>
                <a:gd name="connsiteY33" fmla="*/ 4035 h 11747"/>
                <a:gd name="connsiteX34" fmla="*/ 2180 w 10000"/>
                <a:gd name="connsiteY34" fmla="*/ 4146 h 11747"/>
                <a:gd name="connsiteX35" fmla="*/ 2053 w 10000"/>
                <a:gd name="connsiteY35" fmla="*/ 3847 h 11747"/>
                <a:gd name="connsiteX36" fmla="*/ 1744 w 10000"/>
                <a:gd name="connsiteY36" fmla="*/ 3535 h 11747"/>
                <a:gd name="connsiteX37" fmla="*/ 1252 w 10000"/>
                <a:gd name="connsiteY37" fmla="*/ 3243 h 11747"/>
                <a:gd name="connsiteX38" fmla="*/ 717 w 10000"/>
                <a:gd name="connsiteY38" fmla="*/ 3076 h 11747"/>
                <a:gd name="connsiteX39" fmla="*/ 225 w 10000"/>
                <a:gd name="connsiteY39" fmla="*/ 3111 h 11747"/>
                <a:gd name="connsiteX40" fmla="*/ 0 w 10000"/>
                <a:gd name="connsiteY40" fmla="*/ 3222 h 11747"/>
                <a:gd name="connsiteX41" fmla="*/ 183 w 10000"/>
                <a:gd name="connsiteY41" fmla="*/ 3521 h 11747"/>
                <a:gd name="connsiteX42" fmla="*/ 366 w 10000"/>
                <a:gd name="connsiteY42" fmla="*/ 4292 h 11747"/>
                <a:gd name="connsiteX43" fmla="*/ 366 w 10000"/>
                <a:gd name="connsiteY43" fmla="*/ 5021 h 11747"/>
                <a:gd name="connsiteX44" fmla="*/ 619 w 10000"/>
                <a:gd name="connsiteY44" fmla="*/ 6118 h 11747"/>
                <a:gd name="connsiteX45" fmla="*/ 1294 w 10000"/>
                <a:gd name="connsiteY45" fmla="*/ 7569 h 11747"/>
                <a:gd name="connsiteX46" fmla="*/ 1617 w 10000"/>
                <a:gd name="connsiteY46" fmla="*/ 8153 h 11747"/>
                <a:gd name="connsiteX47" fmla="*/ 1716 w 10000"/>
                <a:gd name="connsiteY47" fmla="*/ 8500 h 11747"/>
                <a:gd name="connsiteX48" fmla="*/ 1758 w 10000"/>
                <a:gd name="connsiteY48" fmla="*/ 8563 h 11747"/>
                <a:gd name="connsiteX49" fmla="*/ 1871 w 10000"/>
                <a:gd name="connsiteY49" fmla="*/ 11455 h 11747"/>
                <a:gd name="connsiteX50" fmla="*/ 7996 w 10000"/>
                <a:gd name="connsiteY50" fmla="*/ 11485 h 11747"/>
                <a:gd name="connsiteX51" fmla="*/ 8326 w 10000"/>
                <a:gd name="connsiteY51" fmla="*/ 10000 h 11747"/>
                <a:gd name="connsiteX52" fmla="*/ 7862 w 10000"/>
                <a:gd name="connsiteY52" fmla="*/ 8257 h 11747"/>
                <a:gd name="connsiteX53" fmla="*/ 7890 w 10000"/>
                <a:gd name="connsiteY53" fmla="*/ 8069 h 11747"/>
                <a:gd name="connsiteX54" fmla="*/ 8101 w 10000"/>
                <a:gd name="connsiteY54" fmla="*/ 7729 h 11747"/>
                <a:gd name="connsiteX55" fmla="*/ 8509 w 10000"/>
                <a:gd name="connsiteY55" fmla="*/ 7382 h 11747"/>
                <a:gd name="connsiteX56" fmla="*/ 8861 w 10000"/>
                <a:gd name="connsiteY56" fmla="*/ 7000 h 11747"/>
                <a:gd name="connsiteX57" fmla="*/ 9184 w 10000"/>
                <a:gd name="connsiteY57" fmla="*/ 6528 h 11747"/>
                <a:gd name="connsiteX58" fmla="*/ 9536 w 10000"/>
                <a:gd name="connsiteY58" fmla="*/ 6076 h 11747"/>
                <a:gd name="connsiteX59" fmla="*/ 9845 w 10000"/>
                <a:gd name="connsiteY59" fmla="*/ 5715 h 11747"/>
                <a:gd name="connsiteX60" fmla="*/ 10000 w 10000"/>
                <a:gd name="connsiteY60" fmla="*/ 5375 h 11747"/>
                <a:gd name="connsiteX61" fmla="*/ 9916 w 10000"/>
                <a:gd name="connsiteY61" fmla="*/ 5111 h 11747"/>
                <a:gd name="connsiteX0" fmla="*/ 9916 w 10000"/>
                <a:gd name="connsiteY0" fmla="*/ 5111 h 11747"/>
                <a:gd name="connsiteX1" fmla="*/ 9831 w 10000"/>
                <a:gd name="connsiteY1" fmla="*/ 4882 h 11747"/>
                <a:gd name="connsiteX2" fmla="*/ 9761 w 10000"/>
                <a:gd name="connsiteY2" fmla="*/ 4604 h 11747"/>
                <a:gd name="connsiteX3" fmla="*/ 9494 w 10000"/>
                <a:gd name="connsiteY3" fmla="*/ 4375 h 11747"/>
                <a:gd name="connsiteX4" fmla="*/ 9142 w 10000"/>
                <a:gd name="connsiteY4" fmla="*/ 4285 h 11747"/>
                <a:gd name="connsiteX5" fmla="*/ 8833 w 10000"/>
                <a:gd name="connsiteY5" fmla="*/ 4278 h 11747"/>
                <a:gd name="connsiteX6" fmla="*/ 8692 w 10000"/>
                <a:gd name="connsiteY6" fmla="*/ 4201 h 11747"/>
                <a:gd name="connsiteX7" fmla="*/ 8692 w 10000"/>
                <a:gd name="connsiteY7" fmla="*/ 3993 h 11747"/>
                <a:gd name="connsiteX8" fmla="*/ 8622 w 10000"/>
                <a:gd name="connsiteY8" fmla="*/ 3743 h 11747"/>
                <a:gd name="connsiteX9" fmla="*/ 8354 w 10000"/>
                <a:gd name="connsiteY9" fmla="*/ 3514 h 11747"/>
                <a:gd name="connsiteX10" fmla="*/ 7975 w 10000"/>
                <a:gd name="connsiteY10" fmla="*/ 3396 h 11747"/>
                <a:gd name="connsiteX11" fmla="*/ 7567 w 10000"/>
                <a:gd name="connsiteY11" fmla="*/ 3424 h 11747"/>
                <a:gd name="connsiteX12" fmla="*/ 7215 w 10000"/>
                <a:gd name="connsiteY12" fmla="*/ 3542 h 11747"/>
                <a:gd name="connsiteX13" fmla="*/ 7145 w 10000"/>
                <a:gd name="connsiteY13" fmla="*/ 3465 h 11747"/>
                <a:gd name="connsiteX14" fmla="*/ 7201 w 10000"/>
                <a:gd name="connsiteY14" fmla="*/ 3215 h 11747"/>
                <a:gd name="connsiteX15" fmla="*/ 7103 w 10000"/>
                <a:gd name="connsiteY15" fmla="*/ 2965 h 11747"/>
                <a:gd name="connsiteX16" fmla="*/ 6667 w 10000"/>
                <a:gd name="connsiteY16" fmla="*/ 2757 h 11747"/>
                <a:gd name="connsiteX17" fmla="*/ 6048 w 10000"/>
                <a:gd name="connsiteY17" fmla="*/ 2715 h 11747"/>
                <a:gd name="connsiteX18" fmla="*/ 5499 w 10000"/>
                <a:gd name="connsiteY18" fmla="*/ 2903 h 11747"/>
                <a:gd name="connsiteX19" fmla="*/ 5105 w 10000"/>
                <a:gd name="connsiteY19" fmla="*/ 3306 h 11747"/>
                <a:gd name="connsiteX20" fmla="*/ 4923 w 10000"/>
                <a:gd name="connsiteY20" fmla="*/ 3333 h 11747"/>
                <a:gd name="connsiteX21" fmla="*/ 4852 w 10000"/>
                <a:gd name="connsiteY21" fmla="*/ 2806 h 11747"/>
                <a:gd name="connsiteX22" fmla="*/ 4852 w 10000"/>
                <a:gd name="connsiteY22" fmla="*/ 2049 h 11747"/>
                <a:gd name="connsiteX23" fmla="*/ 4852 w 10000"/>
                <a:gd name="connsiteY23" fmla="*/ 1104 h 11747"/>
                <a:gd name="connsiteX24" fmla="*/ 4852 w 10000"/>
                <a:gd name="connsiteY24" fmla="*/ 431 h 11747"/>
                <a:gd name="connsiteX25" fmla="*/ 4627 w 10000"/>
                <a:gd name="connsiteY25" fmla="*/ 132 h 11747"/>
                <a:gd name="connsiteX26" fmla="*/ 4079 w 10000"/>
                <a:gd name="connsiteY26" fmla="*/ 0 h 11747"/>
                <a:gd name="connsiteX27" fmla="*/ 3502 w 10000"/>
                <a:gd name="connsiteY27" fmla="*/ 167 h 11747"/>
                <a:gd name="connsiteX28" fmla="*/ 3193 w 10000"/>
                <a:gd name="connsiteY28" fmla="*/ 889 h 11747"/>
                <a:gd name="connsiteX29" fmla="*/ 3193 w 10000"/>
                <a:gd name="connsiteY29" fmla="*/ 938 h 11747"/>
                <a:gd name="connsiteX30" fmla="*/ 3038 w 10000"/>
                <a:gd name="connsiteY30" fmla="*/ 2042 h 11747"/>
                <a:gd name="connsiteX31" fmla="*/ 2968 w 10000"/>
                <a:gd name="connsiteY31" fmla="*/ 2521 h 11747"/>
                <a:gd name="connsiteX32" fmla="*/ 2672 w 10000"/>
                <a:gd name="connsiteY32" fmla="*/ 3444 h 11747"/>
                <a:gd name="connsiteX33" fmla="*/ 2321 w 10000"/>
                <a:gd name="connsiteY33" fmla="*/ 4035 h 11747"/>
                <a:gd name="connsiteX34" fmla="*/ 2180 w 10000"/>
                <a:gd name="connsiteY34" fmla="*/ 4146 h 11747"/>
                <a:gd name="connsiteX35" fmla="*/ 2053 w 10000"/>
                <a:gd name="connsiteY35" fmla="*/ 3847 h 11747"/>
                <a:gd name="connsiteX36" fmla="*/ 1744 w 10000"/>
                <a:gd name="connsiteY36" fmla="*/ 3535 h 11747"/>
                <a:gd name="connsiteX37" fmla="*/ 1252 w 10000"/>
                <a:gd name="connsiteY37" fmla="*/ 3243 h 11747"/>
                <a:gd name="connsiteX38" fmla="*/ 717 w 10000"/>
                <a:gd name="connsiteY38" fmla="*/ 3076 h 11747"/>
                <a:gd name="connsiteX39" fmla="*/ 225 w 10000"/>
                <a:gd name="connsiteY39" fmla="*/ 3111 h 11747"/>
                <a:gd name="connsiteX40" fmla="*/ 0 w 10000"/>
                <a:gd name="connsiteY40" fmla="*/ 3222 h 11747"/>
                <a:gd name="connsiteX41" fmla="*/ 183 w 10000"/>
                <a:gd name="connsiteY41" fmla="*/ 3521 h 11747"/>
                <a:gd name="connsiteX42" fmla="*/ 366 w 10000"/>
                <a:gd name="connsiteY42" fmla="*/ 4292 h 11747"/>
                <a:gd name="connsiteX43" fmla="*/ 366 w 10000"/>
                <a:gd name="connsiteY43" fmla="*/ 5021 h 11747"/>
                <a:gd name="connsiteX44" fmla="*/ 619 w 10000"/>
                <a:gd name="connsiteY44" fmla="*/ 6118 h 11747"/>
                <a:gd name="connsiteX45" fmla="*/ 1294 w 10000"/>
                <a:gd name="connsiteY45" fmla="*/ 7569 h 11747"/>
                <a:gd name="connsiteX46" fmla="*/ 1617 w 10000"/>
                <a:gd name="connsiteY46" fmla="*/ 8153 h 11747"/>
                <a:gd name="connsiteX47" fmla="*/ 1716 w 10000"/>
                <a:gd name="connsiteY47" fmla="*/ 8500 h 11747"/>
                <a:gd name="connsiteX48" fmla="*/ 1758 w 10000"/>
                <a:gd name="connsiteY48" fmla="*/ 8563 h 11747"/>
                <a:gd name="connsiteX49" fmla="*/ 1871 w 10000"/>
                <a:gd name="connsiteY49" fmla="*/ 11455 h 11747"/>
                <a:gd name="connsiteX50" fmla="*/ 7996 w 10000"/>
                <a:gd name="connsiteY50" fmla="*/ 11485 h 11747"/>
                <a:gd name="connsiteX51" fmla="*/ 8326 w 10000"/>
                <a:gd name="connsiteY51" fmla="*/ 10000 h 11747"/>
                <a:gd name="connsiteX52" fmla="*/ 7862 w 10000"/>
                <a:gd name="connsiteY52" fmla="*/ 8257 h 11747"/>
                <a:gd name="connsiteX53" fmla="*/ 7890 w 10000"/>
                <a:gd name="connsiteY53" fmla="*/ 8069 h 11747"/>
                <a:gd name="connsiteX54" fmla="*/ 8101 w 10000"/>
                <a:gd name="connsiteY54" fmla="*/ 7729 h 11747"/>
                <a:gd name="connsiteX55" fmla="*/ 8509 w 10000"/>
                <a:gd name="connsiteY55" fmla="*/ 7382 h 11747"/>
                <a:gd name="connsiteX56" fmla="*/ 8861 w 10000"/>
                <a:gd name="connsiteY56" fmla="*/ 7000 h 11747"/>
                <a:gd name="connsiteX57" fmla="*/ 9184 w 10000"/>
                <a:gd name="connsiteY57" fmla="*/ 6528 h 11747"/>
                <a:gd name="connsiteX58" fmla="*/ 9536 w 10000"/>
                <a:gd name="connsiteY58" fmla="*/ 6076 h 11747"/>
                <a:gd name="connsiteX59" fmla="*/ 9845 w 10000"/>
                <a:gd name="connsiteY59" fmla="*/ 5715 h 11747"/>
                <a:gd name="connsiteX60" fmla="*/ 10000 w 10000"/>
                <a:gd name="connsiteY60" fmla="*/ 5375 h 11747"/>
                <a:gd name="connsiteX61" fmla="*/ 9916 w 10000"/>
                <a:gd name="connsiteY61" fmla="*/ 5111 h 11747"/>
                <a:gd name="connsiteX0" fmla="*/ 9916 w 10000"/>
                <a:gd name="connsiteY0" fmla="*/ 5111 h 11735"/>
                <a:gd name="connsiteX1" fmla="*/ 9831 w 10000"/>
                <a:gd name="connsiteY1" fmla="*/ 4882 h 11735"/>
                <a:gd name="connsiteX2" fmla="*/ 9761 w 10000"/>
                <a:gd name="connsiteY2" fmla="*/ 4604 h 11735"/>
                <a:gd name="connsiteX3" fmla="*/ 9494 w 10000"/>
                <a:gd name="connsiteY3" fmla="*/ 4375 h 11735"/>
                <a:gd name="connsiteX4" fmla="*/ 9142 w 10000"/>
                <a:gd name="connsiteY4" fmla="*/ 4285 h 11735"/>
                <a:gd name="connsiteX5" fmla="*/ 8833 w 10000"/>
                <a:gd name="connsiteY5" fmla="*/ 4278 h 11735"/>
                <a:gd name="connsiteX6" fmla="*/ 8692 w 10000"/>
                <a:gd name="connsiteY6" fmla="*/ 4201 h 11735"/>
                <a:gd name="connsiteX7" fmla="*/ 8692 w 10000"/>
                <a:gd name="connsiteY7" fmla="*/ 3993 h 11735"/>
                <a:gd name="connsiteX8" fmla="*/ 8622 w 10000"/>
                <a:gd name="connsiteY8" fmla="*/ 3743 h 11735"/>
                <a:gd name="connsiteX9" fmla="*/ 8354 w 10000"/>
                <a:gd name="connsiteY9" fmla="*/ 3514 h 11735"/>
                <a:gd name="connsiteX10" fmla="*/ 7975 w 10000"/>
                <a:gd name="connsiteY10" fmla="*/ 3396 h 11735"/>
                <a:gd name="connsiteX11" fmla="*/ 7567 w 10000"/>
                <a:gd name="connsiteY11" fmla="*/ 3424 h 11735"/>
                <a:gd name="connsiteX12" fmla="*/ 7215 w 10000"/>
                <a:gd name="connsiteY12" fmla="*/ 3542 h 11735"/>
                <a:gd name="connsiteX13" fmla="*/ 7145 w 10000"/>
                <a:gd name="connsiteY13" fmla="*/ 3465 h 11735"/>
                <a:gd name="connsiteX14" fmla="*/ 7201 w 10000"/>
                <a:gd name="connsiteY14" fmla="*/ 3215 h 11735"/>
                <a:gd name="connsiteX15" fmla="*/ 7103 w 10000"/>
                <a:gd name="connsiteY15" fmla="*/ 2965 h 11735"/>
                <a:gd name="connsiteX16" fmla="*/ 6667 w 10000"/>
                <a:gd name="connsiteY16" fmla="*/ 2757 h 11735"/>
                <a:gd name="connsiteX17" fmla="*/ 6048 w 10000"/>
                <a:gd name="connsiteY17" fmla="*/ 2715 h 11735"/>
                <a:gd name="connsiteX18" fmla="*/ 5499 w 10000"/>
                <a:gd name="connsiteY18" fmla="*/ 2903 h 11735"/>
                <a:gd name="connsiteX19" fmla="*/ 5105 w 10000"/>
                <a:gd name="connsiteY19" fmla="*/ 3306 h 11735"/>
                <a:gd name="connsiteX20" fmla="*/ 4923 w 10000"/>
                <a:gd name="connsiteY20" fmla="*/ 3333 h 11735"/>
                <a:gd name="connsiteX21" fmla="*/ 4852 w 10000"/>
                <a:gd name="connsiteY21" fmla="*/ 2806 h 11735"/>
                <a:gd name="connsiteX22" fmla="*/ 4852 w 10000"/>
                <a:gd name="connsiteY22" fmla="*/ 2049 h 11735"/>
                <a:gd name="connsiteX23" fmla="*/ 4852 w 10000"/>
                <a:gd name="connsiteY23" fmla="*/ 1104 h 11735"/>
                <a:gd name="connsiteX24" fmla="*/ 4852 w 10000"/>
                <a:gd name="connsiteY24" fmla="*/ 431 h 11735"/>
                <a:gd name="connsiteX25" fmla="*/ 4627 w 10000"/>
                <a:gd name="connsiteY25" fmla="*/ 132 h 11735"/>
                <a:gd name="connsiteX26" fmla="*/ 4079 w 10000"/>
                <a:gd name="connsiteY26" fmla="*/ 0 h 11735"/>
                <a:gd name="connsiteX27" fmla="*/ 3502 w 10000"/>
                <a:gd name="connsiteY27" fmla="*/ 167 h 11735"/>
                <a:gd name="connsiteX28" fmla="*/ 3193 w 10000"/>
                <a:gd name="connsiteY28" fmla="*/ 889 h 11735"/>
                <a:gd name="connsiteX29" fmla="*/ 3193 w 10000"/>
                <a:gd name="connsiteY29" fmla="*/ 938 h 11735"/>
                <a:gd name="connsiteX30" fmla="*/ 3038 w 10000"/>
                <a:gd name="connsiteY30" fmla="*/ 2042 h 11735"/>
                <a:gd name="connsiteX31" fmla="*/ 2968 w 10000"/>
                <a:gd name="connsiteY31" fmla="*/ 2521 h 11735"/>
                <a:gd name="connsiteX32" fmla="*/ 2672 w 10000"/>
                <a:gd name="connsiteY32" fmla="*/ 3444 h 11735"/>
                <a:gd name="connsiteX33" fmla="*/ 2321 w 10000"/>
                <a:gd name="connsiteY33" fmla="*/ 4035 h 11735"/>
                <a:gd name="connsiteX34" fmla="*/ 2180 w 10000"/>
                <a:gd name="connsiteY34" fmla="*/ 4146 h 11735"/>
                <a:gd name="connsiteX35" fmla="*/ 2053 w 10000"/>
                <a:gd name="connsiteY35" fmla="*/ 3847 h 11735"/>
                <a:gd name="connsiteX36" fmla="*/ 1744 w 10000"/>
                <a:gd name="connsiteY36" fmla="*/ 3535 h 11735"/>
                <a:gd name="connsiteX37" fmla="*/ 1252 w 10000"/>
                <a:gd name="connsiteY37" fmla="*/ 3243 h 11735"/>
                <a:gd name="connsiteX38" fmla="*/ 717 w 10000"/>
                <a:gd name="connsiteY38" fmla="*/ 3076 h 11735"/>
                <a:gd name="connsiteX39" fmla="*/ 225 w 10000"/>
                <a:gd name="connsiteY39" fmla="*/ 3111 h 11735"/>
                <a:gd name="connsiteX40" fmla="*/ 0 w 10000"/>
                <a:gd name="connsiteY40" fmla="*/ 3222 h 11735"/>
                <a:gd name="connsiteX41" fmla="*/ 183 w 10000"/>
                <a:gd name="connsiteY41" fmla="*/ 3521 h 11735"/>
                <a:gd name="connsiteX42" fmla="*/ 366 w 10000"/>
                <a:gd name="connsiteY42" fmla="*/ 4292 h 11735"/>
                <a:gd name="connsiteX43" fmla="*/ 366 w 10000"/>
                <a:gd name="connsiteY43" fmla="*/ 5021 h 11735"/>
                <a:gd name="connsiteX44" fmla="*/ 619 w 10000"/>
                <a:gd name="connsiteY44" fmla="*/ 6118 h 11735"/>
                <a:gd name="connsiteX45" fmla="*/ 1294 w 10000"/>
                <a:gd name="connsiteY45" fmla="*/ 7569 h 11735"/>
                <a:gd name="connsiteX46" fmla="*/ 1617 w 10000"/>
                <a:gd name="connsiteY46" fmla="*/ 8153 h 11735"/>
                <a:gd name="connsiteX47" fmla="*/ 1716 w 10000"/>
                <a:gd name="connsiteY47" fmla="*/ 8500 h 11735"/>
                <a:gd name="connsiteX48" fmla="*/ 1758 w 10000"/>
                <a:gd name="connsiteY48" fmla="*/ 8563 h 11735"/>
                <a:gd name="connsiteX49" fmla="*/ 1871 w 10000"/>
                <a:gd name="connsiteY49" fmla="*/ 11455 h 11735"/>
                <a:gd name="connsiteX50" fmla="*/ 7996 w 10000"/>
                <a:gd name="connsiteY50" fmla="*/ 11485 h 11735"/>
                <a:gd name="connsiteX51" fmla="*/ 8326 w 10000"/>
                <a:gd name="connsiteY51" fmla="*/ 10000 h 11735"/>
                <a:gd name="connsiteX52" fmla="*/ 7862 w 10000"/>
                <a:gd name="connsiteY52" fmla="*/ 8257 h 11735"/>
                <a:gd name="connsiteX53" fmla="*/ 7890 w 10000"/>
                <a:gd name="connsiteY53" fmla="*/ 8069 h 11735"/>
                <a:gd name="connsiteX54" fmla="*/ 8101 w 10000"/>
                <a:gd name="connsiteY54" fmla="*/ 7729 h 11735"/>
                <a:gd name="connsiteX55" fmla="*/ 8509 w 10000"/>
                <a:gd name="connsiteY55" fmla="*/ 7382 h 11735"/>
                <a:gd name="connsiteX56" fmla="*/ 8861 w 10000"/>
                <a:gd name="connsiteY56" fmla="*/ 7000 h 11735"/>
                <a:gd name="connsiteX57" fmla="*/ 9184 w 10000"/>
                <a:gd name="connsiteY57" fmla="*/ 6528 h 11735"/>
                <a:gd name="connsiteX58" fmla="*/ 9536 w 10000"/>
                <a:gd name="connsiteY58" fmla="*/ 6076 h 11735"/>
                <a:gd name="connsiteX59" fmla="*/ 9845 w 10000"/>
                <a:gd name="connsiteY59" fmla="*/ 5715 h 11735"/>
                <a:gd name="connsiteX60" fmla="*/ 10000 w 10000"/>
                <a:gd name="connsiteY60" fmla="*/ 5375 h 11735"/>
                <a:gd name="connsiteX61" fmla="*/ 9916 w 10000"/>
                <a:gd name="connsiteY61" fmla="*/ 5111 h 11735"/>
                <a:gd name="connsiteX0" fmla="*/ 9916 w 10000"/>
                <a:gd name="connsiteY0" fmla="*/ 5111 h 11999"/>
                <a:gd name="connsiteX1" fmla="*/ 9831 w 10000"/>
                <a:gd name="connsiteY1" fmla="*/ 4882 h 11999"/>
                <a:gd name="connsiteX2" fmla="*/ 9761 w 10000"/>
                <a:gd name="connsiteY2" fmla="*/ 4604 h 11999"/>
                <a:gd name="connsiteX3" fmla="*/ 9494 w 10000"/>
                <a:gd name="connsiteY3" fmla="*/ 4375 h 11999"/>
                <a:gd name="connsiteX4" fmla="*/ 9142 w 10000"/>
                <a:gd name="connsiteY4" fmla="*/ 4285 h 11999"/>
                <a:gd name="connsiteX5" fmla="*/ 8833 w 10000"/>
                <a:gd name="connsiteY5" fmla="*/ 4278 h 11999"/>
                <a:gd name="connsiteX6" fmla="*/ 8692 w 10000"/>
                <a:gd name="connsiteY6" fmla="*/ 4201 h 11999"/>
                <a:gd name="connsiteX7" fmla="*/ 8692 w 10000"/>
                <a:gd name="connsiteY7" fmla="*/ 3993 h 11999"/>
                <a:gd name="connsiteX8" fmla="*/ 8622 w 10000"/>
                <a:gd name="connsiteY8" fmla="*/ 3743 h 11999"/>
                <a:gd name="connsiteX9" fmla="*/ 8354 w 10000"/>
                <a:gd name="connsiteY9" fmla="*/ 3514 h 11999"/>
                <a:gd name="connsiteX10" fmla="*/ 7975 w 10000"/>
                <a:gd name="connsiteY10" fmla="*/ 3396 h 11999"/>
                <a:gd name="connsiteX11" fmla="*/ 7567 w 10000"/>
                <a:gd name="connsiteY11" fmla="*/ 3424 h 11999"/>
                <a:gd name="connsiteX12" fmla="*/ 7215 w 10000"/>
                <a:gd name="connsiteY12" fmla="*/ 3542 h 11999"/>
                <a:gd name="connsiteX13" fmla="*/ 7145 w 10000"/>
                <a:gd name="connsiteY13" fmla="*/ 3465 h 11999"/>
                <a:gd name="connsiteX14" fmla="*/ 7201 w 10000"/>
                <a:gd name="connsiteY14" fmla="*/ 3215 h 11999"/>
                <a:gd name="connsiteX15" fmla="*/ 7103 w 10000"/>
                <a:gd name="connsiteY15" fmla="*/ 2965 h 11999"/>
                <a:gd name="connsiteX16" fmla="*/ 6667 w 10000"/>
                <a:gd name="connsiteY16" fmla="*/ 2757 h 11999"/>
                <a:gd name="connsiteX17" fmla="*/ 6048 w 10000"/>
                <a:gd name="connsiteY17" fmla="*/ 2715 h 11999"/>
                <a:gd name="connsiteX18" fmla="*/ 5499 w 10000"/>
                <a:gd name="connsiteY18" fmla="*/ 2903 h 11999"/>
                <a:gd name="connsiteX19" fmla="*/ 5105 w 10000"/>
                <a:gd name="connsiteY19" fmla="*/ 3306 h 11999"/>
                <a:gd name="connsiteX20" fmla="*/ 4923 w 10000"/>
                <a:gd name="connsiteY20" fmla="*/ 3333 h 11999"/>
                <a:gd name="connsiteX21" fmla="*/ 4852 w 10000"/>
                <a:gd name="connsiteY21" fmla="*/ 2806 h 11999"/>
                <a:gd name="connsiteX22" fmla="*/ 4852 w 10000"/>
                <a:gd name="connsiteY22" fmla="*/ 2049 h 11999"/>
                <a:gd name="connsiteX23" fmla="*/ 4852 w 10000"/>
                <a:gd name="connsiteY23" fmla="*/ 1104 h 11999"/>
                <a:gd name="connsiteX24" fmla="*/ 4852 w 10000"/>
                <a:gd name="connsiteY24" fmla="*/ 431 h 11999"/>
                <a:gd name="connsiteX25" fmla="*/ 4627 w 10000"/>
                <a:gd name="connsiteY25" fmla="*/ 132 h 11999"/>
                <a:gd name="connsiteX26" fmla="*/ 4079 w 10000"/>
                <a:gd name="connsiteY26" fmla="*/ 0 h 11999"/>
                <a:gd name="connsiteX27" fmla="*/ 3502 w 10000"/>
                <a:gd name="connsiteY27" fmla="*/ 167 h 11999"/>
                <a:gd name="connsiteX28" fmla="*/ 3193 w 10000"/>
                <a:gd name="connsiteY28" fmla="*/ 889 h 11999"/>
                <a:gd name="connsiteX29" fmla="*/ 3193 w 10000"/>
                <a:gd name="connsiteY29" fmla="*/ 938 h 11999"/>
                <a:gd name="connsiteX30" fmla="*/ 3038 w 10000"/>
                <a:gd name="connsiteY30" fmla="*/ 2042 h 11999"/>
                <a:gd name="connsiteX31" fmla="*/ 2968 w 10000"/>
                <a:gd name="connsiteY31" fmla="*/ 2521 h 11999"/>
                <a:gd name="connsiteX32" fmla="*/ 2672 w 10000"/>
                <a:gd name="connsiteY32" fmla="*/ 3444 h 11999"/>
                <a:gd name="connsiteX33" fmla="*/ 2321 w 10000"/>
                <a:gd name="connsiteY33" fmla="*/ 4035 h 11999"/>
                <a:gd name="connsiteX34" fmla="*/ 2180 w 10000"/>
                <a:gd name="connsiteY34" fmla="*/ 4146 h 11999"/>
                <a:gd name="connsiteX35" fmla="*/ 2053 w 10000"/>
                <a:gd name="connsiteY35" fmla="*/ 3847 h 11999"/>
                <a:gd name="connsiteX36" fmla="*/ 1744 w 10000"/>
                <a:gd name="connsiteY36" fmla="*/ 3535 h 11999"/>
                <a:gd name="connsiteX37" fmla="*/ 1252 w 10000"/>
                <a:gd name="connsiteY37" fmla="*/ 3243 h 11999"/>
                <a:gd name="connsiteX38" fmla="*/ 717 w 10000"/>
                <a:gd name="connsiteY38" fmla="*/ 3076 h 11999"/>
                <a:gd name="connsiteX39" fmla="*/ 225 w 10000"/>
                <a:gd name="connsiteY39" fmla="*/ 3111 h 11999"/>
                <a:gd name="connsiteX40" fmla="*/ 0 w 10000"/>
                <a:gd name="connsiteY40" fmla="*/ 3222 h 11999"/>
                <a:gd name="connsiteX41" fmla="*/ 183 w 10000"/>
                <a:gd name="connsiteY41" fmla="*/ 3521 h 11999"/>
                <a:gd name="connsiteX42" fmla="*/ 366 w 10000"/>
                <a:gd name="connsiteY42" fmla="*/ 4292 h 11999"/>
                <a:gd name="connsiteX43" fmla="*/ 366 w 10000"/>
                <a:gd name="connsiteY43" fmla="*/ 5021 h 11999"/>
                <a:gd name="connsiteX44" fmla="*/ 619 w 10000"/>
                <a:gd name="connsiteY44" fmla="*/ 6118 h 11999"/>
                <a:gd name="connsiteX45" fmla="*/ 1294 w 10000"/>
                <a:gd name="connsiteY45" fmla="*/ 7569 h 11999"/>
                <a:gd name="connsiteX46" fmla="*/ 1617 w 10000"/>
                <a:gd name="connsiteY46" fmla="*/ 8153 h 11999"/>
                <a:gd name="connsiteX47" fmla="*/ 1716 w 10000"/>
                <a:gd name="connsiteY47" fmla="*/ 8500 h 11999"/>
                <a:gd name="connsiteX48" fmla="*/ 1758 w 10000"/>
                <a:gd name="connsiteY48" fmla="*/ 8563 h 11999"/>
                <a:gd name="connsiteX49" fmla="*/ 1871 w 10000"/>
                <a:gd name="connsiteY49" fmla="*/ 11455 h 11999"/>
                <a:gd name="connsiteX50" fmla="*/ 7996 w 10000"/>
                <a:gd name="connsiteY50" fmla="*/ 11485 h 11999"/>
                <a:gd name="connsiteX51" fmla="*/ 8326 w 10000"/>
                <a:gd name="connsiteY51" fmla="*/ 10000 h 11999"/>
                <a:gd name="connsiteX52" fmla="*/ 7862 w 10000"/>
                <a:gd name="connsiteY52" fmla="*/ 8257 h 11999"/>
                <a:gd name="connsiteX53" fmla="*/ 7890 w 10000"/>
                <a:gd name="connsiteY53" fmla="*/ 8069 h 11999"/>
                <a:gd name="connsiteX54" fmla="*/ 8101 w 10000"/>
                <a:gd name="connsiteY54" fmla="*/ 7729 h 11999"/>
                <a:gd name="connsiteX55" fmla="*/ 8509 w 10000"/>
                <a:gd name="connsiteY55" fmla="*/ 7382 h 11999"/>
                <a:gd name="connsiteX56" fmla="*/ 8861 w 10000"/>
                <a:gd name="connsiteY56" fmla="*/ 7000 h 11999"/>
                <a:gd name="connsiteX57" fmla="*/ 9184 w 10000"/>
                <a:gd name="connsiteY57" fmla="*/ 6528 h 11999"/>
                <a:gd name="connsiteX58" fmla="*/ 9536 w 10000"/>
                <a:gd name="connsiteY58" fmla="*/ 6076 h 11999"/>
                <a:gd name="connsiteX59" fmla="*/ 9845 w 10000"/>
                <a:gd name="connsiteY59" fmla="*/ 5715 h 11999"/>
                <a:gd name="connsiteX60" fmla="*/ 10000 w 10000"/>
                <a:gd name="connsiteY60" fmla="*/ 5375 h 11999"/>
                <a:gd name="connsiteX61" fmla="*/ 9916 w 10000"/>
                <a:gd name="connsiteY61" fmla="*/ 5111 h 11999"/>
                <a:gd name="connsiteX0" fmla="*/ 9916 w 10000"/>
                <a:gd name="connsiteY0" fmla="*/ 5111 h 11990"/>
                <a:gd name="connsiteX1" fmla="*/ 9831 w 10000"/>
                <a:gd name="connsiteY1" fmla="*/ 4882 h 11990"/>
                <a:gd name="connsiteX2" fmla="*/ 9761 w 10000"/>
                <a:gd name="connsiteY2" fmla="*/ 4604 h 11990"/>
                <a:gd name="connsiteX3" fmla="*/ 9494 w 10000"/>
                <a:gd name="connsiteY3" fmla="*/ 4375 h 11990"/>
                <a:gd name="connsiteX4" fmla="*/ 9142 w 10000"/>
                <a:gd name="connsiteY4" fmla="*/ 4285 h 11990"/>
                <a:gd name="connsiteX5" fmla="*/ 8833 w 10000"/>
                <a:gd name="connsiteY5" fmla="*/ 4278 h 11990"/>
                <a:gd name="connsiteX6" fmla="*/ 8692 w 10000"/>
                <a:gd name="connsiteY6" fmla="*/ 4201 h 11990"/>
                <a:gd name="connsiteX7" fmla="*/ 8692 w 10000"/>
                <a:gd name="connsiteY7" fmla="*/ 3993 h 11990"/>
                <a:gd name="connsiteX8" fmla="*/ 8622 w 10000"/>
                <a:gd name="connsiteY8" fmla="*/ 3743 h 11990"/>
                <a:gd name="connsiteX9" fmla="*/ 8354 w 10000"/>
                <a:gd name="connsiteY9" fmla="*/ 3514 h 11990"/>
                <a:gd name="connsiteX10" fmla="*/ 7975 w 10000"/>
                <a:gd name="connsiteY10" fmla="*/ 3396 h 11990"/>
                <a:gd name="connsiteX11" fmla="*/ 7567 w 10000"/>
                <a:gd name="connsiteY11" fmla="*/ 3424 h 11990"/>
                <a:gd name="connsiteX12" fmla="*/ 7215 w 10000"/>
                <a:gd name="connsiteY12" fmla="*/ 3542 h 11990"/>
                <a:gd name="connsiteX13" fmla="*/ 7145 w 10000"/>
                <a:gd name="connsiteY13" fmla="*/ 3465 h 11990"/>
                <a:gd name="connsiteX14" fmla="*/ 7201 w 10000"/>
                <a:gd name="connsiteY14" fmla="*/ 3215 h 11990"/>
                <a:gd name="connsiteX15" fmla="*/ 7103 w 10000"/>
                <a:gd name="connsiteY15" fmla="*/ 2965 h 11990"/>
                <a:gd name="connsiteX16" fmla="*/ 6667 w 10000"/>
                <a:gd name="connsiteY16" fmla="*/ 2757 h 11990"/>
                <a:gd name="connsiteX17" fmla="*/ 6048 w 10000"/>
                <a:gd name="connsiteY17" fmla="*/ 2715 h 11990"/>
                <a:gd name="connsiteX18" fmla="*/ 5499 w 10000"/>
                <a:gd name="connsiteY18" fmla="*/ 2903 h 11990"/>
                <a:gd name="connsiteX19" fmla="*/ 5105 w 10000"/>
                <a:gd name="connsiteY19" fmla="*/ 3306 h 11990"/>
                <a:gd name="connsiteX20" fmla="*/ 4923 w 10000"/>
                <a:gd name="connsiteY20" fmla="*/ 3333 h 11990"/>
                <a:gd name="connsiteX21" fmla="*/ 4852 w 10000"/>
                <a:gd name="connsiteY21" fmla="*/ 2806 h 11990"/>
                <a:gd name="connsiteX22" fmla="*/ 4852 w 10000"/>
                <a:gd name="connsiteY22" fmla="*/ 2049 h 11990"/>
                <a:gd name="connsiteX23" fmla="*/ 4852 w 10000"/>
                <a:gd name="connsiteY23" fmla="*/ 1104 h 11990"/>
                <a:gd name="connsiteX24" fmla="*/ 4852 w 10000"/>
                <a:gd name="connsiteY24" fmla="*/ 431 h 11990"/>
                <a:gd name="connsiteX25" fmla="*/ 4627 w 10000"/>
                <a:gd name="connsiteY25" fmla="*/ 132 h 11990"/>
                <a:gd name="connsiteX26" fmla="*/ 4079 w 10000"/>
                <a:gd name="connsiteY26" fmla="*/ 0 h 11990"/>
                <a:gd name="connsiteX27" fmla="*/ 3502 w 10000"/>
                <a:gd name="connsiteY27" fmla="*/ 167 h 11990"/>
                <a:gd name="connsiteX28" fmla="*/ 3193 w 10000"/>
                <a:gd name="connsiteY28" fmla="*/ 889 h 11990"/>
                <a:gd name="connsiteX29" fmla="*/ 3193 w 10000"/>
                <a:gd name="connsiteY29" fmla="*/ 938 h 11990"/>
                <a:gd name="connsiteX30" fmla="*/ 3038 w 10000"/>
                <a:gd name="connsiteY30" fmla="*/ 2042 h 11990"/>
                <a:gd name="connsiteX31" fmla="*/ 2968 w 10000"/>
                <a:gd name="connsiteY31" fmla="*/ 2521 h 11990"/>
                <a:gd name="connsiteX32" fmla="*/ 2672 w 10000"/>
                <a:gd name="connsiteY32" fmla="*/ 3444 h 11990"/>
                <a:gd name="connsiteX33" fmla="*/ 2321 w 10000"/>
                <a:gd name="connsiteY33" fmla="*/ 4035 h 11990"/>
                <a:gd name="connsiteX34" fmla="*/ 2180 w 10000"/>
                <a:gd name="connsiteY34" fmla="*/ 4146 h 11990"/>
                <a:gd name="connsiteX35" fmla="*/ 2053 w 10000"/>
                <a:gd name="connsiteY35" fmla="*/ 3847 h 11990"/>
                <a:gd name="connsiteX36" fmla="*/ 1744 w 10000"/>
                <a:gd name="connsiteY36" fmla="*/ 3535 h 11990"/>
                <a:gd name="connsiteX37" fmla="*/ 1252 w 10000"/>
                <a:gd name="connsiteY37" fmla="*/ 3243 h 11990"/>
                <a:gd name="connsiteX38" fmla="*/ 717 w 10000"/>
                <a:gd name="connsiteY38" fmla="*/ 3076 h 11990"/>
                <a:gd name="connsiteX39" fmla="*/ 225 w 10000"/>
                <a:gd name="connsiteY39" fmla="*/ 3111 h 11990"/>
                <a:gd name="connsiteX40" fmla="*/ 0 w 10000"/>
                <a:gd name="connsiteY40" fmla="*/ 3222 h 11990"/>
                <a:gd name="connsiteX41" fmla="*/ 183 w 10000"/>
                <a:gd name="connsiteY41" fmla="*/ 3521 h 11990"/>
                <a:gd name="connsiteX42" fmla="*/ 366 w 10000"/>
                <a:gd name="connsiteY42" fmla="*/ 4292 h 11990"/>
                <a:gd name="connsiteX43" fmla="*/ 366 w 10000"/>
                <a:gd name="connsiteY43" fmla="*/ 5021 h 11990"/>
                <a:gd name="connsiteX44" fmla="*/ 619 w 10000"/>
                <a:gd name="connsiteY44" fmla="*/ 6118 h 11990"/>
                <a:gd name="connsiteX45" fmla="*/ 1294 w 10000"/>
                <a:gd name="connsiteY45" fmla="*/ 7569 h 11990"/>
                <a:gd name="connsiteX46" fmla="*/ 1617 w 10000"/>
                <a:gd name="connsiteY46" fmla="*/ 8153 h 11990"/>
                <a:gd name="connsiteX47" fmla="*/ 1716 w 10000"/>
                <a:gd name="connsiteY47" fmla="*/ 8500 h 11990"/>
                <a:gd name="connsiteX48" fmla="*/ 1758 w 10000"/>
                <a:gd name="connsiteY48" fmla="*/ 8563 h 11990"/>
                <a:gd name="connsiteX49" fmla="*/ 1636 w 10000"/>
                <a:gd name="connsiteY49" fmla="*/ 11429 h 11990"/>
                <a:gd name="connsiteX50" fmla="*/ 7996 w 10000"/>
                <a:gd name="connsiteY50" fmla="*/ 11485 h 11990"/>
                <a:gd name="connsiteX51" fmla="*/ 8326 w 10000"/>
                <a:gd name="connsiteY51" fmla="*/ 10000 h 11990"/>
                <a:gd name="connsiteX52" fmla="*/ 7862 w 10000"/>
                <a:gd name="connsiteY52" fmla="*/ 8257 h 11990"/>
                <a:gd name="connsiteX53" fmla="*/ 7890 w 10000"/>
                <a:gd name="connsiteY53" fmla="*/ 8069 h 11990"/>
                <a:gd name="connsiteX54" fmla="*/ 8101 w 10000"/>
                <a:gd name="connsiteY54" fmla="*/ 7729 h 11990"/>
                <a:gd name="connsiteX55" fmla="*/ 8509 w 10000"/>
                <a:gd name="connsiteY55" fmla="*/ 7382 h 11990"/>
                <a:gd name="connsiteX56" fmla="*/ 8861 w 10000"/>
                <a:gd name="connsiteY56" fmla="*/ 7000 h 11990"/>
                <a:gd name="connsiteX57" fmla="*/ 9184 w 10000"/>
                <a:gd name="connsiteY57" fmla="*/ 6528 h 11990"/>
                <a:gd name="connsiteX58" fmla="*/ 9536 w 10000"/>
                <a:gd name="connsiteY58" fmla="*/ 6076 h 11990"/>
                <a:gd name="connsiteX59" fmla="*/ 9845 w 10000"/>
                <a:gd name="connsiteY59" fmla="*/ 5715 h 11990"/>
                <a:gd name="connsiteX60" fmla="*/ 10000 w 10000"/>
                <a:gd name="connsiteY60" fmla="*/ 5375 h 11990"/>
                <a:gd name="connsiteX61" fmla="*/ 9916 w 10000"/>
                <a:gd name="connsiteY61" fmla="*/ 5111 h 11990"/>
                <a:gd name="connsiteX0" fmla="*/ 9916 w 10000"/>
                <a:gd name="connsiteY0" fmla="*/ 5111 h 11990"/>
                <a:gd name="connsiteX1" fmla="*/ 9831 w 10000"/>
                <a:gd name="connsiteY1" fmla="*/ 4882 h 11990"/>
                <a:gd name="connsiteX2" fmla="*/ 9761 w 10000"/>
                <a:gd name="connsiteY2" fmla="*/ 4604 h 11990"/>
                <a:gd name="connsiteX3" fmla="*/ 9494 w 10000"/>
                <a:gd name="connsiteY3" fmla="*/ 4375 h 11990"/>
                <a:gd name="connsiteX4" fmla="*/ 9142 w 10000"/>
                <a:gd name="connsiteY4" fmla="*/ 4285 h 11990"/>
                <a:gd name="connsiteX5" fmla="*/ 8833 w 10000"/>
                <a:gd name="connsiteY5" fmla="*/ 4278 h 11990"/>
                <a:gd name="connsiteX6" fmla="*/ 8692 w 10000"/>
                <a:gd name="connsiteY6" fmla="*/ 4201 h 11990"/>
                <a:gd name="connsiteX7" fmla="*/ 8692 w 10000"/>
                <a:gd name="connsiteY7" fmla="*/ 3993 h 11990"/>
                <a:gd name="connsiteX8" fmla="*/ 8622 w 10000"/>
                <a:gd name="connsiteY8" fmla="*/ 3743 h 11990"/>
                <a:gd name="connsiteX9" fmla="*/ 8354 w 10000"/>
                <a:gd name="connsiteY9" fmla="*/ 3514 h 11990"/>
                <a:gd name="connsiteX10" fmla="*/ 7975 w 10000"/>
                <a:gd name="connsiteY10" fmla="*/ 3396 h 11990"/>
                <a:gd name="connsiteX11" fmla="*/ 7567 w 10000"/>
                <a:gd name="connsiteY11" fmla="*/ 3424 h 11990"/>
                <a:gd name="connsiteX12" fmla="*/ 7215 w 10000"/>
                <a:gd name="connsiteY12" fmla="*/ 3542 h 11990"/>
                <a:gd name="connsiteX13" fmla="*/ 7145 w 10000"/>
                <a:gd name="connsiteY13" fmla="*/ 3465 h 11990"/>
                <a:gd name="connsiteX14" fmla="*/ 7201 w 10000"/>
                <a:gd name="connsiteY14" fmla="*/ 3215 h 11990"/>
                <a:gd name="connsiteX15" fmla="*/ 7103 w 10000"/>
                <a:gd name="connsiteY15" fmla="*/ 2965 h 11990"/>
                <a:gd name="connsiteX16" fmla="*/ 6667 w 10000"/>
                <a:gd name="connsiteY16" fmla="*/ 2757 h 11990"/>
                <a:gd name="connsiteX17" fmla="*/ 6048 w 10000"/>
                <a:gd name="connsiteY17" fmla="*/ 2715 h 11990"/>
                <a:gd name="connsiteX18" fmla="*/ 5499 w 10000"/>
                <a:gd name="connsiteY18" fmla="*/ 2903 h 11990"/>
                <a:gd name="connsiteX19" fmla="*/ 5105 w 10000"/>
                <a:gd name="connsiteY19" fmla="*/ 3306 h 11990"/>
                <a:gd name="connsiteX20" fmla="*/ 4923 w 10000"/>
                <a:gd name="connsiteY20" fmla="*/ 3333 h 11990"/>
                <a:gd name="connsiteX21" fmla="*/ 4852 w 10000"/>
                <a:gd name="connsiteY21" fmla="*/ 2806 h 11990"/>
                <a:gd name="connsiteX22" fmla="*/ 4852 w 10000"/>
                <a:gd name="connsiteY22" fmla="*/ 2049 h 11990"/>
                <a:gd name="connsiteX23" fmla="*/ 4852 w 10000"/>
                <a:gd name="connsiteY23" fmla="*/ 1104 h 11990"/>
                <a:gd name="connsiteX24" fmla="*/ 4852 w 10000"/>
                <a:gd name="connsiteY24" fmla="*/ 431 h 11990"/>
                <a:gd name="connsiteX25" fmla="*/ 4627 w 10000"/>
                <a:gd name="connsiteY25" fmla="*/ 132 h 11990"/>
                <a:gd name="connsiteX26" fmla="*/ 4079 w 10000"/>
                <a:gd name="connsiteY26" fmla="*/ 0 h 11990"/>
                <a:gd name="connsiteX27" fmla="*/ 3502 w 10000"/>
                <a:gd name="connsiteY27" fmla="*/ 167 h 11990"/>
                <a:gd name="connsiteX28" fmla="*/ 3193 w 10000"/>
                <a:gd name="connsiteY28" fmla="*/ 889 h 11990"/>
                <a:gd name="connsiteX29" fmla="*/ 3193 w 10000"/>
                <a:gd name="connsiteY29" fmla="*/ 938 h 11990"/>
                <a:gd name="connsiteX30" fmla="*/ 3038 w 10000"/>
                <a:gd name="connsiteY30" fmla="*/ 2042 h 11990"/>
                <a:gd name="connsiteX31" fmla="*/ 2968 w 10000"/>
                <a:gd name="connsiteY31" fmla="*/ 2521 h 11990"/>
                <a:gd name="connsiteX32" fmla="*/ 2672 w 10000"/>
                <a:gd name="connsiteY32" fmla="*/ 3444 h 11990"/>
                <a:gd name="connsiteX33" fmla="*/ 2321 w 10000"/>
                <a:gd name="connsiteY33" fmla="*/ 4035 h 11990"/>
                <a:gd name="connsiteX34" fmla="*/ 2180 w 10000"/>
                <a:gd name="connsiteY34" fmla="*/ 4146 h 11990"/>
                <a:gd name="connsiteX35" fmla="*/ 2053 w 10000"/>
                <a:gd name="connsiteY35" fmla="*/ 3847 h 11990"/>
                <a:gd name="connsiteX36" fmla="*/ 1744 w 10000"/>
                <a:gd name="connsiteY36" fmla="*/ 3535 h 11990"/>
                <a:gd name="connsiteX37" fmla="*/ 1252 w 10000"/>
                <a:gd name="connsiteY37" fmla="*/ 3243 h 11990"/>
                <a:gd name="connsiteX38" fmla="*/ 717 w 10000"/>
                <a:gd name="connsiteY38" fmla="*/ 3076 h 11990"/>
                <a:gd name="connsiteX39" fmla="*/ 225 w 10000"/>
                <a:gd name="connsiteY39" fmla="*/ 3111 h 11990"/>
                <a:gd name="connsiteX40" fmla="*/ 0 w 10000"/>
                <a:gd name="connsiteY40" fmla="*/ 3222 h 11990"/>
                <a:gd name="connsiteX41" fmla="*/ 183 w 10000"/>
                <a:gd name="connsiteY41" fmla="*/ 3521 h 11990"/>
                <a:gd name="connsiteX42" fmla="*/ 366 w 10000"/>
                <a:gd name="connsiteY42" fmla="*/ 4292 h 11990"/>
                <a:gd name="connsiteX43" fmla="*/ 366 w 10000"/>
                <a:gd name="connsiteY43" fmla="*/ 5021 h 11990"/>
                <a:gd name="connsiteX44" fmla="*/ 619 w 10000"/>
                <a:gd name="connsiteY44" fmla="*/ 6118 h 11990"/>
                <a:gd name="connsiteX45" fmla="*/ 1294 w 10000"/>
                <a:gd name="connsiteY45" fmla="*/ 7569 h 11990"/>
                <a:gd name="connsiteX46" fmla="*/ 1617 w 10000"/>
                <a:gd name="connsiteY46" fmla="*/ 8153 h 11990"/>
                <a:gd name="connsiteX47" fmla="*/ 1716 w 10000"/>
                <a:gd name="connsiteY47" fmla="*/ 8500 h 11990"/>
                <a:gd name="connsiteX48" fmla="*/ 1758 w 10000"/>
                <a:gd name="connsiteY48" fmla="*/ 8563 h 11990"/>
                <a:gd name="connsiteX49" fmla="*/ 1636 w 10000"/>
                <a:gd name="connsiteY49" fmla="*/ 11429 h 11990"/>
                <a:gd name="connsiteX50" fmla="*/ 7996 w 10000"/>
                <a:gd name="connsiteY50" fmla="*/ 11485 h 11990"/>
                <a:gd name="connsiteX51" fmla="*/ 8326 w 10000"/>
                <a:gd name="connsiteY51" fmla="*/ 10000 h 11990"/>
                <a:gd name="connsiteX52" fmla="*/ 7862 w 10000"/>
                <a:gd name="connsiteY52" fmla="*/ 8257 h 11990"/>
                <a:gd name="connsiteX53" fmla="*/ 7890 w 10000"/>
                <a:gd name="connsiteY53" fmla="*/ 8069 h 11990"/>
                <a:gd name="connsiteX54" fmla="*/ 8101 w 10000"/>
                <a:gd name="connsiteY54" fmla="*/ 7729 h 11990"/>
                <a:gd name="connsiteX55" fmla="*/ 8509 w 10000"/>
                <a:gd name="connsiteY55" fmla="*/ 7382 h 11990"/>
                <a:gd name="connsiteX56" fmla="*/ 8861 w 10000"/>
                <a:gd name="connsiteY56" fmla="*/ 7000 h 11990"/>
                <a:gd name="connsiteX57" fmla="*/ 9184 w 10000"/>
                <a:gd name="connsiteY57" fmla="*/ 6528 h 11990"/>
                <a:gd name="connsiteX58" fmla="*/ 9536 w 10000"/>
                <a:gd name="connsiteY58" fmla="*/ 6076 h 11990"/>
                <a:gd name="connsiteX59" fmla="*/ 9845 w 10000"/>
                <a:gd name="connsiteY59" fmla="*/ 5715 h 11990"/>
                <a:gd name="connsiteX60" fmla="*/ 10000 w 10000"/>
                <a:gd name="connsiteY60" fmla="*/ 5375 h 11990"/>
                <a:gd name="connsiteX61" fmla="*/ 9916 w 10000"/>
                <a:gd name="connsiteY61" fmla="*/ 5111 h 11990"/>
                <a:gd name="connsiteX0" fmla="*/ 9916 w 10000"/>
                <a:gd name="connsiteY0" fmla="*/ 5111 h 11671"/>
                <a:gd name="connsiteX1" fmla="*/ 9831 w 10000"/>
                <a:gd name="connsiteY1" fmla="*/ 4882 h 11671"/>
                <a:gd name="connsiteX2" fmla="*/ 9761 w 10000"/>
                <a:gd name="connsiteY2" fmla="*/ 4604 h 11671"/>
                <a:gd name="connsiteX3" fmla="*/ 9494 w 10000"/>
                <a:gd name="connsiteY3" fmla="*/ 4375 h 11671"/>
                <a:gd name="connsiteX4" fmla="*/ 9142 w 10000"/>
                <a:gd name="connsiteY4" fmla="*/ 4285 h 11671"/>
                <a:gd name="connsiteX5" fmla="*/ 8833 w 10000"/>
                <a:gd name="connsiteY5" fmla="*/ 4278 h 11671"/>
                <a:gd name="connsiteX6" fmla="*/ 8692 w 10000"/>
                <a:gd name="connsiteY6" fmla="*/ 4201 h 11671"/>
                <a:gd name="connsiteX7" fmla="*/ 8692 w 10000"/>
                <a:gd name="connsiteY7" fmla="*/ 3993 h 11671"/>
                <a:gd name="connsiteX8" fmla="*/ 8622 w 10000"/>
                <a:gd name="connsiteY8" fmla="*/ 3743 h 11671"/>
                <a:gd name="connsiteX9" fmla="*/ 8354 w 10000"/>
                <a:gd name="connsiteY9" fmla="*/ 3514 h 11671"/>
                <a:gd name="connsiteX10" fmla="*/ 7975 w 10000"/>
                <a:gd name="connsiteY10" fmla="*/ 3396 h 11671"/>
                <a:gd name="connsiteX11" fmla="*/ 7567 w 10000"/>
                <a:gd name="connsiteY11" fmla="*/ 3424 h 11671"/>
                <a:gd name="connsiteX12" fmla="*/ 7215 w 10000"/>
                <a:gd name="connsiteY12" fmla="*/ 3542 h 11671"/>
                <a:gd name="connsiteX13" fmla="*/ 7145 w 10000"/>
                <a:gd name="connsiteY13" fmla="*/ 3465 h 11671"/>
                <a:gd name="connsiteX14" fmla="*/ 7201 w 10000"/>
                <a:gd name="connsiteY14" fmla="*/ 3215 h 11671"/>
                <a:gd name="connsiteX15" fmla="*/ 7103 w 10000"/>
                <a:gd name="connsiteY15" fmla="*/ 2965 h 11671"/>
                <a:gd name="connsiteX16" fmla="*/ 6667 w 10000"/>
                <a:gd name="connsiteY16" fmla="*/ 2757 h 11671"/>
                <a:gd name="connsiteX17" fmla="*/ 6048 w 10000"/>
                <a:gd name="connsiteY17" fmla="*/ 2715 h 11671"/>
                <a:gd name="connsiteX18" fmla="*/ 5499 w 10000"/>
                <a:gd name="connsiteY18" fmla="*/ 2903 h 11671"/>
                <a:gd name="connsiteX19" fmla="*/ 5105 w 10000"/>
                <a:gd name="connsiteY19" fmla="*/ 3306 h 11671"/>
                <a:gd name="connsiteX20" fmla="*/ 4923 w 10000"/>
                <a:gd name="connsiteY20" fmla="*/ 3333 h 11671"/>
                <a:gd name="connsiteX21" fmla="*/ 4852 w 10000"/>
                <a:gd name="connsiteY21" fmla="*/ 2806 h 11671"/>
                <a:gd name="connsiteX22" fmla="*/ 4852 w 10000"/>
                <a:gd name="connsiteY22" fmla="*/ 2049 h 11671"/>
                <a:gd name="connsiteX23" fmla="*/ 4852 w 10000"/>
                <a:gd name="connsiteY23" fmla="*/ 1104 h 11671"/>
                <a:gd name="connsiteX24" fmla="*/ 4852 w 10000"/>
                <a:gd name="connsiteY24" fmla="*/ 431 h 11671"/>
                <a:gd name="connsiteX25" fmla="*/ 4627 w 10000"/>
                <a:gd name="connsiteY25" fmla="*/ 132 h 11671"/>
                <a:gd name="connsiteX26" fmla="*/ 4079 w 10000"/>
                <a:gd name="connsiteY26" fmla="*/ 0 h 11671"/>
                <a:gd name="connsiteX27" fmla="*/ 3502 w 10000"/>
                <a:gd name="connsiteY27" fmla="*/ 167 h 11671"/>
                <a:gd name="connsiteX28" fmla="*/ 3193 w 10000"/>
                <a:gd name="connsiteY28" fmla="*/ 889 h 11671"/>
                <a:gd name="connsiteX29" fmla="*/ 3193 w 10000"/>
                <a:gd name="connsiteY29" fmla="*/ 938 h 11671"/>
                <a:gd name="connsiteX30" fmla="*/ 3038 w 10000"/>
                <a:gd name="connsiteY30" fmla="*/ 2042 h 11671"/>
                <a:gd name="connsiteX31" fmla="*/ 2968 w 10000"/>
                <a:gd name="connsiteY31" fmla="*/ 2521 h 11671"/>
                <a:gd name="connsiteX32" fmla="*/ 2672 w 10000"/>
                <a:gd name="connsiteY32" fmla="*/ 3444 h 11671"/>
                <a:gd name="connsiteX33" fmla="*/ 2321 w 10000"/>
                <a:gd name="connsiteY33" fmla="*/ 4035 h 11671"/>
                <a:gd name="connsiteX34" fmla="*/ 2180 w 10000"/>
                <a:gd name="connsiteY34" fmla="*/ 4146 h 11671"/>
                <a:gd name="connsiteX35" fmla="*/ 2053 w 10000"/>
                <a:gd name="connsiteY35" fmla="*/ 3847 h 11671"/>
                <a:gd name="connsiteX36" fmla="*/ 1744 w 10000"/>
                <a:gd name="connsiteY36" fmla="*/ 3535 h 11671"/>
                <a:gd name="connsiteX37" fmla="*/ 1252 w 10000"/>
                <a:gd name="connsiteY37" fmla="*/ 3243 h 11671"/>
                <a:gd name="connsiteX38" fmla="*/ 717 w 10000"/>
                <a:gd name="connsiteY38" fmla="*/ 3076 h 11671"/>
                <a:gd name="connsiteX39" fmla="*/ 225 w 10000"/>
                <a:gd name="connsiteY39" fmla="*/ 3111 h 11671"/>
                <a:gd name="connsiteX40" fmla="*/ 0 w 10000"/>
                <a:gd name="connsiteY40" fmla="*/ 3222 h 11671"/>
                <a:gd name="connsiteX41" fmla="*/ 183 w 10000"/>
                <a:gd name="connsiteY41" fmla="*/ 3521 h 11671"/>
                <a:gd name="connsiteX42" fmla="*/ 366 w 10000"/>
                <a:gd name="connsiteY42" fmla="*/ 4292 h 11671"/>
                <a:gd name="connsiteX43" fmla="*/ 366 w 10000"/>
                <a:gd name="connsiteY43" fmla="*/ 5021 h 11671"/>
                <a:gd name="connsiteX44" fmla="*/ 619 w 10000"/>
                <a:gd name="connsiteY44" fmla="*/ 6118 h 11671"/>
                <a:gd name="connsiteX45" fmla="*/ 1294 w 10000"/>
                <a:gd name="connsiteY45" fmla="*/ 7569 h 11671"/>
                <a:gd name="connsiteX46" fmla="*/ 1617 w 10000"/>
                <a:gd name="connsiteY46" fmla="*/ 8153 h 11671"/>
                <a:gd name="connsiteX47" fmla="*/ 1716 w 10000"/>
                <a:gd name="connsiteY47" fmla="*/ 8500 h 11671"/>
                <a:gd name="connsiteX48" fmla="*/ 1758 w 10000"/>
                <a:gd name="connsiteY48" fmla="*/ 8563 h 11671"/>
                <a:gd name="connsiteX49" fmla="*/ 1636 w 10000"/>
                <a:gd name="connsiteY49" fmla="*/ 11429 h 11671"/>
                <a:gd name="connsiteX50" fmla="*/ 7996 w 10000"/>
                <a:gd name="connsiteY50" fmla="*/ 11485 h 11671"/>
                <a:gd name="connsiteX51" fmla="*/ 8326 w 10000"/>
                <a:gd name="connsiteY51" fmla="*/ 10000 h 11671"/>
                <a:gd name="connsiteX52" fmla="*/ 7862 w 10000"/>
                <a:gd name="connsiteY52" fmla="*/ 8257 h 11671"/>
                <a:gd name="connsiteX53" fmla="*/ 7890 w 10000"/>
                <a:gd name="connsiteY53" fmla="*/ 8069 h 11671"/>
                <a:gd name="connsiteX54" fmla="*/ 8101 w 10000"/>
                <a:gd name="connsiteY54" fmla="*/ 7729 h 11671"/>
                <a:gd name="connsiteX55" fmla="*/ 8509 w 10000"/>
                <a:gd name="connsiteY55" fmla="*/ 7382 h 11671"/>
                <a:gd name="connsiteX56" fmla="*/ 8861 w 10000"/>
                <a:gd name="connsiteY56" fmla="*/ 7000 h 11671"/>
                <a:gd name="connsiteX57" fmla="*/ 9184 w 10000"/>
                <a:gd name="connsiteY57" fmla="*/ 6528 h 11671"/>
                <a:gd name="connsiteX58" fmla="*/ 9536 w 10000"/>
                <a:gd name="connsiteY58" fmla="*/ 6076 h 11671"/>
                <a:gd name="connsiteX59" fmla="*/ 9845 w 10000"/>
                <a:gd name="connsiteY59" fmla="*/ 5715 h 11671"/>
                <a:gd name="connsiteX60" fmla="*/ 10000 w 10000"/>
                <a:gd name="connsiteY60" fmla="*/ 5375 h 11671"/>
                <a:gd name="connsiteX61" fmla="*/ 9916 w 10000"/>
                <a:gd name="connsiteY61" fmla="*/ 5111 h 11671"/>
                <a:gd name="connsiteX0" fmla="*/ 9916 w 10000"/>
                <a:gd name="connsiteY0" fmla="*/ 5111 h 11709"/>
                <a:gd name="connsiteX1" fmla="*/ 9831 w 10000"/>
                <a:gd name="connsiteY1" fmla="*/ 4882 h 11709"/>
                <a:gd name="connsiteX2" fmla="*/ 9761 w 10000"/>
                <a:gd name="connsiteY2" fmla="*/ 4604 h 11709"/>
                <a:gd name="connsiteX3" fmla="*/ 9494 w 10000"/>
                <a:gd name="connsiteY3" fmla="*/ 4375 h 11709"/>
                <a:gd name="connsiteX4" fmla="*/ 9142 w 10000"/>
                <a:gd name="connsiteY4" fmla="*/ 4285 h 11709"/>
                <a:gd name="connsiteX5" fmla="*/ 8833 w 10000"/>
                <a:gd name="connsiteY5" fmla="*/ 4278 h 11709"/>
                <a:gd name="connsiteX6" fmla="*/ 8692 w 10000"/>
                <a:gd name="connsiteY6" fmla="*/ 4201 h 11709"/>
                <a:gd name="connsiteX7" fmla="*/ 8692 w 10000"/>
                <a:gd name="connsiteY7" fmla="*/ 3993 h 11709"/>
                <a:gd name="connsiteX8" fmla="*/ 8622 w 10000"/>
                <a:gd name="connsiteY8" fmla="*/ 3743 h 11709"/>
                <a:gd name="connsiteX9" fmla="*/ 8354 w 10000"/>
                <a:gd name="connsiteY9" fmla="*/ 3514 h 11709"/>
                <a:gd name="connsiteX10" fmla="*/ 7975 w 10000"/>
                <a:gd name="connsiteY10" fmla="*/ 3396 h 11709"/>
                <a:gd name="connsiteX11" fmla="*/ 7567 w 10000"/>
                <a:gd name="connsiteY11" fmla="*/ 3424 h 11709"/>
                <a:gd name="connsiteX12" fmla="*/ 7215 w 10000"/>
                <a:gd name="connsiteY12" fmla="*/ 3542 h 11709"/>
                <a:gd name="connsiteX13" fmla="*/ 7145 w 10000"/>
                <a:gd name="connsiteY13" fmla="*/ 3465 h 11709"/>
                <a:gd name="connsiteX14" fmla="*/ 7201 w 10000"/>
                <a:gd name="connsiteY14" fmla="*/ 3215 h 11709"/>
                <a:gd name="connsiteX15" fmla="*/ 7103 w 10000"/>
                <a:gd name="connsiteY15" fmla="*/ 2965 h 11709"/>
                <a:gd name="connsiteX16" fmla="*/ 6667 w 10000"/>
                <a:gd name="connsiteY16" fmla="*/ 2757 h 11709"/>
                <a:gd name="connsiteX17" fmla="*/ 6048 w 10000"/>
                <a:gd name="connsiteY17" fmla="*/ 2715 h 11709"/>
                <a:gd name="connsiteX18" fmla="*/ 5499 w 10000"/>
                <a:gd name="connsiteY18" fmla="*/ 2903 h 11709"/>
                <a:gd name="connsiteX19" fmla="*/ 5105 w 10000"/>
                <a:gd name="connsiteY19" fmla="*/ 3306 h 11709"/>
                <a:gd name="connsiteX20" fmla="*/ 4923 w 10000"/>
                <a:gd name="connsiteY20" fmla="*/ 3333 h 11709"/>
                <a:gd name="connsiteX21" fmla="*/ 4852 w 10000"/>
                <a:gd name="connsiteY21" fmla="*/ 2806 h 11709"/>
                <a:gd name="connsiteX22" fmla="*/ 4852 w 10000"/>
                <a:gd name="connsiteY22" fmla="*/ 2049 h 11709"/>
                <a:gd name="connsiteX23" fmla="*/ 4852 w 10000"/>
                <a:gd name="connsiteY23" fmla="*/ 1104 h 11709"/>
                <a:gd name="connsiteX24" fmla="*/ 4852 w 10000"/>
                <a:gd name="connsiteY24" fmla="*/ 431 h 11709"/>
                <a:gd name="connsiteX25" fmla="*/ 4627 w 10000"/>
                <a:gd name="connsiteY25" fmla="*/ 132 h 11709"/>
                <a:gd name="connsiteX26" fmla="*/ 4079 w 10000"/>
                <a:gd name="connsiteY26" fmla="*/ 0 h 11709"/>
                <a:gd name="connsiteX27" fmla="*/ 3502 w 10000"/>
                <a:gd name="connsiteY27" fmla="*/ 167 h 11709"/>
                <a:gd name="connsiteX28" fmla="*/ 3193 w 10000"/>
                <a:gd name="connsiteY28" fmla="*/ 889 h 11709"/>
                <a:gd name="connsiteX29" fmla="*/ 3193 w 10000"/>
                <a:gd name="connsiteY29" fmla="*/ 938 h 11709"/>
                <a:gd name="connsiteX30" fmla="*/ 3038 w 10000"/>
                <a:gd name="connsiteY30" fmla="*/ 2042 h 11709"/>
                <a:gd name="connsiteX31" fmla="*/ 2968 w 10000"/>
                <a:gd name="connsiteY31" fmla="*/ 2521 h 11709"/>
                <a:gd name="connsiteX32" fmla="*/ 2672 w 10000"/>
                <a:gd name="connsiteY32" fmla="*/ 3444 h 11709"/>
                <a:gd name="connsiteX33" fmla="*/ 2321 w 10000"/>
                <a:gd name="connsiteY33" fmla="*/ 4035 h 11709"/>
                <a:gd name="connsiteX34" fmla="*/ 2180 w 10000"/>
                <a:gd name="connsiteY34" fmla="*/ 4146 h 11709"/>
                <a:gd name="connsiteX35" fmla="*/ 2053 w 10000"/>
                <a:gd name="connsiteY35" fmla="*/ 3847 h 11709"/>
                <a:gd name="connsiteX36" fmla="*/ 1744 w 10000"/>
                <a:gd name="connsiteY36" fmla="*/ 3535 h 11709"/>
                <a:gd name="connsiteX37" fmla="*/ 1252 w 10000"/>
                <a:gd name="connsiteY37" fmla="*/ 3243 h 11709"/>
                <a:gd name="connsiteX38" fmla="*/ 717 w 10000"/>
                <a:gd name="connsiteY38" fmla="*/ 3076 h 11709"/>
                <a:gd name="connsiteX39" fmla="*/ 225 w 10000"/>
                <a:gd name="connsiteY39" fmla="*/ 3111 h 11709"/>
                <a:gd name="connsiteX40" fmla="*/ 0 w 10000"/>
                <a:gd name="connsiteY40" fmla="*/ 3222 h 11709"/>
                <a:gd name="connsiteX41" fmla="*/ 183 w 10000"/>
                <a:gd name="connsiteY41" fmla="*/ 3521 h 11709"/>
                <a:gd name="connsiteX42" fmla="*/ 366 w 10000"/>
                <a:gd name="connsiteY42" fmla="*/ 4292 h 11709"/>
                <a:gd name="connsiteX43" fmla="*/ 366 w 10000"/>
                <a:gd name="connsiteY43" fmla="*/ 5021 h 11709"/>
                <a:gd name="connsiteX44" fmla="*/ 619 w 10000"/>
                <a:gd name="connsiteY44" fmla="*/ 6118 h 11709"/>
                <a:gd name="connsiteX45" fmla="*/ 1294 w 10000"/>
                <a:gd name="connsiteY45" fmla="*/ 7569 h 11709"/>
                <a:gd name="connsiteX46" fmla="*/ 1617 w 10000"/>
                <a:gd name="connsiteY46" fmla="*/ 8153 h 11709"/>
                <a:gd name="connsiteX47" fmla="*/ 1716 w 10000"/>
                <a:gd name="connsiteY47" fmla="*/ 8500 h 11709"/>
                <a:gd name="connsiteX48" fmla="*/ 1758 w 10000"/>
                <a:gd name="connsiteY48" fmla="*/ 8563 h 11709"/>
                <a:gd name="connsiteX49" fmla="*/ 1636 w 10000"/>
                <a:gd name="connsiteY49" fmla="*/ 11493 h 11709"/>
                <a:gd name="connsiteX50" fmla="*/ 7996 w 10000"/>
                <a:gd name="connsiteY50" fmla="*/ 11485 h 11709"/>
                <a:gd name="connsiteX51" fmla="*/ 8326 w 10000"/>
                <a:gd name="connsiteY51" fmla="*/ 10000 h 11709"/>
                <a:gd name="connsiteX52" fmla="*/ 7862 w 10000"/>
                <a:gd name="connsiteY52" fmla="*/ 8257 h 11709"/>
                <a:gd name="connsiteX53" fmla="*/ 7890 w 10000"/>
                <a:gd name="connsiteY53" fmla="*/ 8069 h 11709"/>
                <a:gd name="connsiteX54" fmla="*/ 8101 w 10000"/>
                <a:gd name="connsiteY54" fmla="*/ 7729 h 11709"/>
                <a:gd name="connsiteX55" fmla="*/ 8509 w 10000"/>
                <a:gd name="connsiteY55" fmla="*/ 7382 h 11709"/>
                <a:gd name="connsiteX56" fmla="*/ 8861 w 10000"/>
                <a:gd name="connsiteY56" fmla="*/ 7000 h 11709"/>
                <a:gd name="connsiteX57" fmla="*/ 9184 w 10000"/>
                <a:gd name="connsiteY57" fmla="*/ 6528 h 11709"/>
                <a:gd name="connsiteX58" fmla="*/ 9536 w 10000"/>
                <a:gd name="connsiteY58" fmla="*/ 6076 h 11709"/>
                <a:gd name="connsiteX59" fmla="*/ 9845 w 10000"/>
                <a:gd name="connsiteY59" fmla="*/ 5715 h 11709"/>
                <a:gd name="connsiteX60" fmla="*/ 10000 w 10000"/>
                <a:gd name="connsiteY60" fmla="*/ 5375 h 11709"/>
                <a:gd name="connsiteX61" fmla="*/ 9916 w 10000"/>
                <a:gd name="connsiteY61" fmla="*/ 5111 h 11709"/>
                <a:gd name="connsiteX0" fmla="*/ 9916 w 10000"/>
                <a:gd name="connsiteY0" fmla="*/ 5111 h 11734"/>
                <a:gd name="connsiteX1" fmla="*/ 9831 w 10000"/>
                <a:gd name="connsiteY1" fmla="*/ 4882 h 11734"/>
                <a:gd name="connsiteX2" fmla="*/ 9761 w 10000"/>
                <a:gd name="connsiteY2" fmla="*/ 4604 h 11734"/>
                <a:gd name="connsiteX3" fmla="*/ 9494 w 10000"/>
                <a:gd name="connsiteY3" fmla="*/ 4375 h 11734"/>
                <a:gd name="connsiteX4" fmla="*/ 9142 w 10000"/>
                <a:gd name="connsiteY4" fmla="*/ 4285 h 11734"/>
                <a:gd name="connsiteX5" fmla="*/ 8833 w 10000"/>
                <a:gd name="connsiteY5" fmla="*/ 4278 h 11734"/>
                <a:gd name="connsiteX6" fmla="*/ 8692 w 10000"/>
                <a:gd name="connsiteY6" fmla="*/ 4201 h 11734"/>
                <a:gd name="connsiteX7" fmla="*/ 8692 w 10000"/>
                <a:gd name="connsiteY7" fmla="*/ 3993 h 11734"/>
                <a:gd name="connsiteX8" fmla="*/ 8622 w 10000"/>
                <a:gd name="connsiteY8" fmla="*/ 3743 h 11734"/>
                <a:gd name="connsiteX9" fmla="*/ 8354 w 10000"/>
                <a:gd name="connsiteY9" fmla="*/ 3514 h 11734"/>
                <a:gd name="connsiteX10" fmla="*/ 7975 w 10000"/>
                <a:gd name="connsiteY10" fmla="*/ 3396 h 11734"/>
                <a:gd name="connsiteX11" fmla="*/ 7567 w 10000"/>
                <a:gd name="connsiteY11" fmla="*/ 3424 h 11734"/>
                <a:gd name="connsiteX12" fmla="*/ 7215 w 10000"/>
                <a:gd name="connsiteY12" fmla="*/ 3542 h 11734"/>
                <a:gd name="connsiteX13" fmla="*/ 7145 w 10000"/>
                <a:gd name="connsiteY13" fmla="*/ 3465 h 11734"/>
                <a:gd name="connsiteX14" fmla="*/ 7201 w 10000"/>
                <a:gd name="connsiteY14" fmla="*/ 3215 h 11734"/>
                <a:gd name="connsiteX15" fmla="*/ 7103 w 10000"/>
                <a:gd name="connsiteY15" fmla="*/ 2965 h 11734"/>
                <a:gd name="connsiteX16" fmla="*/ 6667 w 10000"/>
                <a:gd name="connsiteY16" fmla="*/ 2757 h 11734"/>
                <a:gd name="connsiteX17" fmla="*/ 6048 w 10000"/>
                <a:gd name="connsiteY17" fmla="*/ 2715 h 11734"/>
                <a:gd name="connsiteX18" fmla="*/ 5499 w 10000"/>
                <a:gd name="connsiteY18" fmla="*/ 2903 h 11734"/>
                <a:gd name="connsiteX19" fmla="*/ 5105 w 10000"/>
                <a:gd name="connsiteY19" fmla="*/ 3306 h 11734"/>
                <a:gd name="connsiteX20" fmla="*/ 4923 w 10000"/>
                <a:gd name="connsiteY20" fmla="*/ 3333 h 11734"/>
                <a:gd name="connsiteX21" fmla="*/ 4852 w 10000"/>
                <a:gd name="connsiteY21" fmla="*/ 2806 h 11734"/>
                <a:gd name="connsiteX22" fmla="*/ 4852 w 10000"/>
                <a:gd name="connsiteY22" fmla="*/ 2049 h 11734"/>
                <a:gd name="connsiteX23" fmla="*/ 4852 w 10000"/>
                <a:gd name="connsiteY23" fmla="*/ 1104 h 11734"/>
                <a:gd name="connsiteX24" fmla="*/ 4852 w 10000"/>
                <a:gd name="connsiteY24" fmla="*/ 431 h 11734"/>
                <a:gd name="connsiteX25" fmla="*/ 4627 w 10000"/>
                <a:gd name="connsiteY25" fmla="*/ 132 h 11734"/>
                <a:gd name="connsiteX26" fmla="*/ 4079 w 10000"/>
                <a:gd name="connsiteY26" fmla="*/ 0 h 11734"/>
                <a:gd name="connsiteX27" fmla="*/ 3502 w 10000"/>
                <a:gd name="connsiteY27" fmla="*/ 167 h 11734"/>
                <a:gd name="connsiteX28" fmla="*/ 3193 w 10000"/>
                <a:gd name="connsiteY28" fmla="*/ 889 h 11734"/>
                <a:gd name="connsiteX29" fmla="*/ 3193 w 10000"/>
                <a:gd name="connsiteY29" fmla="*/ 938 h 11734"/>
                <a:gd name="connsiteX30" fmla="*/ 3038 w 10000"/>
                <a:gd name="connsiteY30" fmla="*/ 2042 h 11734"/>
                <a:gd name="connsiteX31" fmla="*/ 2968 w 10000"/>
                <a:gd name="connsiteY31" fmla="*/ 2521 h 11734"/>
                <a:gd name="connsiteX32" fmla="*/ 2672 w 10000"/>
                <a:gd name="connsiteY32" fmla="*/ 3444 h 11734"/>
                <a:gd name="connsiteX33" fmla="*/ 2321 w 10000"/>
                <a:gd name="connsiteY33" fmla="*/ 4035 h 11734"/>
                <a:gd name="connsiteX34" fmla="*/ 2180 w 10000"/>
                <a:gd name="connsiteY34" fmla="*/ 4146 h 11734"/>
                <a:gd name="connsiteX35" fmla="*/ 2053 w 10000"/>
                <a:gd name="connsiteY35" fmla="*/ 3847 h 11734"/>
                <a:gd name="connsiteX36" fmla="*/ 1744 w 10000"/>
                <a:gd name="connsiteY36" fmla="*/ 3535 h 11734"/>
                <a:gd name="connsiteX37" fmla="*/ 1252 w 10000"/>
                <a:gd name="connsiteY37" fmla="*/ 3243 h 11734"/>
                <a:gd name="connsiteX38" fmla="*/ 717 w 10000"/>
                <a:gd name="connsiteY38" fmla="*/ 3076 h 11734"/>
                <a:gd name="connsiteX39" fmla="*/ 225 w 10000"/>
                <a:gd name="connsiteY39" fmla="*/ 3111 h 11734"/>
                <a:gd name="connsiteX40" fmla="*/ 0 w 10000"/>
                <a:gd name="connsiteY40" fmla="*/ 3222 h 11734"/>
                <a:gd name="connsiteX41" fmla="*/ 183 w 10000"/>
                <a:gd name="connsiteY41" fmla="*/ 3521 h 11734"/>
                <a:gd name="connsiteX42" fmla="*/ 366 w 10000"/>
                <a:gd name="connsiteY42" fmla="*/ 4292 h 11734"/>
                <a:gd name="connsiteX43" fmla="*/ 366 w 10000"/>
                <a:gd name="connsiteY43" fmla="*/ 5021 h 11734"/>
                <a:gd name="connsiteX44" fmla="*/ 619 w 10000"/>
                <a:gd name="connsiteY44" fmla="*/ 6118 h 11734"/>
                <a:gd name="connsiteX45" fmla="*/ 1294 w 10000"/>
                <a:gd name="connsiteY45" fmla="*/ 7569 h 11734"/>
                <a:gd name="connsiteX46" fmla="*/ 1617 w 10000"/>
                <a:gd name="connsiteY46" fmla="*/ 8153 h 11734"/>
                <a:gd name="connsiteX47" fmla="*/ 1716 w 10000"/>
                <a:gd name="connsiteY47" fmla="*/ 8500 h 11734"/>
                <a:gd name="connsiteX48" fmla="*/ 1758 w 10000"/>
                <a:gd name="connsiteY48" fmla="*/ 8563 h 11734"/>
                <a:gd name="connsiteX49" fmla="*/ 1558 w 10000"/>
                <a:gd name="connsiteY49" fmla="*/ 11532 h 11734"/>
                <a:gd name="connsiteX50" fmla="*/ 7996 w 10000"/>
                <a:gd name="connsiteY50" fmla="*/ 11485 h 11734"/>
                <a:gd name="connsiteX51" fmla="*/ 8326 w 10000"/>
                <a:gd name="connsiteY51" fmla="*/ 10000 h 11734"/>
                <a:gd name="connsiteX52" fmla="*/ 7862 w 10000"/>
                <a:gd name="connsiteY52" fmla="*/ 8257 h 11734"/>
                <a:gd name="connsiteX53" fmla="*/ 7890 w 10000"/>
                <a:gd name="connsiteY53" fmla="*/ 8069 h 11734"/>
                <a:gd name="connsiteX54" fmla="*/ 8101 w 10000"/>
                <a:gd name="connsiteY54" fmla="*/ 7729 h 11734"/>
                <a:gd name="connsiteX55" fmla="*/ 8509 w 10000"/>
                <a:gd name="connsiteY55" fmla="*/ 7382 h 11734"/>
                <a:gd name="connsiteX56" fmla="*/ 8861 w 10000"/>
                <a:gd name="connsiteY56" fmla="*/ 7000 h 11734"/>
                <a:gd name="connsiteX57" fmla="*/ 9184 w 10000"/>
                <a:gd name="connsiteY57" fmla="*/ 6528 h 11734"/>
                <a:gd name="connsiteX58" fmla="*/ 9536 w 10000"/>
                <a:gd name="connsiteY58" fmla="*/ 6076 h 11734"/>
                <a:gd name="connsiteX59" fmla="*/ 9845 w 10000"/>
                <a:gd name="connsiteY59" fmla="*/ 5715 h 11734"/>
                <a:gd name="connsiteX60" fmla="*/ 10000 w 10000"/>
                <a:gd name="connsiteY60" fmla="*/ 5375 h 11734"/>
                <a:gd name="connsiteX61" fmla="*/ 9916 w 10000"/>
                <a:gd name="connsiteY61" fmla="*/ 5111 h 11734"/>
                <a:gd name="connsiteX0" fmla="*/ 9916 w 10000"/>
                <a:gd name="connsiteY0" fmla="*/ 5111 h 11626"/>
                <a:gd name="connsiteX1" fmla="*/ 9831 w 10000"/>
                <a:gd name="connsiteY1" fmla="*/ 4882 h 11626"/>
                <a:gd name="connsiteX2" fmla="*/ 9761 w 10000"/>
                <a:gd name="connsiteY2" fmla="*/ 4604 h 11626"/>
                <a:gd name="connsiteX3" fmla="*/ 9494 w 10000"/>
                <a:gd name="connsiteY3" fmla="*/ 4375 h 11626"/>
                <a:gd name="connsiteX4" fmla="*/ 9142 w 10000"/>
                <a:gd name="connsiteY4" fmla="*/ 4285 h 11626"/>
                <a:gd name="connsiteX5" fmla="*/ 8833 w 10000"/>
                <a:gd name="connsiteY5" fmla="*/ 4278 h 11626"/>
                <a:gd name="connsiteX6" fmla="*/ 8692 w 10000"/>
                <a:gd name="connsiteY6" fmla="*/ 4201 h 11626"/>
                <a:gd name="connsiteX7" fmla="*/ 8692 w 10000"/>
                <a:gd name="connsiteY7" fmla="*/ 3993 h 11626"/>
                <a:gd name="connsiteX8" fmla="*/ 8622 w 10000"/>
                <a:gd name="connsiteY8" fmla="*/ 3743 h 11626"/>
                <a:gd name="connsiteX9" fmla="*/ 8354 w 10000"/>
                <a:gd name="connsiteY9" fmla="*/ 3514 h 11626"/>
                <a:gd name="connsiteX10" fmla="*/ 7975 w 10000"/>
                <a:gd name="connsiteY10" fmla="*/ 3396 h 11626"/>
                <a:gd name="connsiteX11" fmla="*/ 7567 w 10000"/>
                <a:gd name="connsiteY11" fmla="*/ 3424 h 11626"/>
                <a:gd name="connsiteX12" fmla="*/ 7215 w 10000"/>
                <a:gd name="connsiteY12" fmla="*/ 3542 h 11626"/>
                <a:gd name="connsiteX13" fmla="*/ 7145 w 10000"/>
                <a:gd name="connsiteY13" fmla="*/ 3465 h 11626"/>
                <a:gd name="connsiteX14" fmla="*/ 7201 w 10000"/>
                <a:gd name="connsiteY14" fmla="*/ 3215 h 11626"/>
                <a:gd name="connsiteX15" fmla="*/ 7103 w 10000"/>
                <a:gd name="connsiteY15" fmla="*/ 2965 h 11626"/>
                <a:gd name="connsiteX16" fmla="*/ 6667 w 10000"/>
                <a:gd name="connsiteY16" fmla="*/ 2757 h 11626"/>
                <a:gd name="connsiteX17" fmla="*/ 6048 w 10000"/>
                <a:gd name="connsiteY17" fmla="*/ 2715 h 11626"/>
                <a:gd name="connsiteX18" fmla="*/ 5499 w 10000"/>
                <a:gd name="connsiteY18" fmla="*/ 2903 h 11626"/>
                <a:gd name="connsiteX19" fmla="*/ 5105 w 10000"/>
                <a:gd name="connsiteY19" fmla="*/ 3306 h 11626"/>
                <a:gd name="connsiteX20" fmla="*/ 4923 w 10000"/>
                <a:gd name="connsiteY20" fmla="*/ 3333 h 11626"/>
                <a:gd name="connsiteX21" fmla="*/ 4852 w 10000"/>
                <a:gd name="connsiteY21" fmla="*/ 2806 h 11626"/>
                <a:gd name="connsiteX22" fmla="*/ 4852 w 10000"/>
                <a:gd name="connsiteY22" fmla="*/ 2049 h 11626"/>
                <a:gd name="connsiteX23" fmla="*/ 4852 w 10000"/>
                <a:gd name="connsiteY23" fmla="*/ 1104 h 11626"/>
                <a:gd name="connsiteX24" fmla="*/ 4852 w 10000"/>
                <a:gd name="connsiteY24" fmla="*/ 431 h 11626"/>
                <a:gd name="connsiteX25" fmla="*/ 4627 w 10000"/>
                <a:gd name="connsiteY25" fmla="*/ 132 h 11626"/>
                <a:gd name="connsiteX26" fmla="*/ 4079 w 10000"/>
                <a:gd name="connsiteY26" fmla="*/ 0 h 11626"/>
                <a:gd name="connsiteX27" fmla="*/ 3502 w 10000"/>
                <a:gd name="connsiteY27" fmla="*/ 167 h 11626"/>
                <a:gd name="connsiteX28" fmla="*/ 3193 w 10000"/>
                <a:gd name="connsiteY28" fmla="*/ 889 h 11626"/>
                <a:gd name="connsiteX29" fmla="*/ 3193 w 10000"/>
                <a:gd name="connsiteY29" fmla="*/ 938 h 11626"/>
                <a:gd name="connsiteX30" fmla="*/ 3038 w 10000"/>
                <a:gd name="connsiteY30" fmla="*/ 2042 h 11626"/>
                <a:gd name="connsiteX31" fmla="*/ 2968 w 10000"/>
                <a:gd name="connsiteY31" fmla="*/ 2521 h 11626"/>
                <a:gd name="connsiteX32" fmla="*/ 2672 w 10000"/>
                <a:gd name="connsiteY32" fmla="*/ 3444 h 11626"/>
                <a:gd name="connsiteX33" fmla="*/ 2321 w 10000"/>
                <a:gd name="connsiteY33" fmla="*/ 4035 h 11626"/>
                <a:gd name="connsiteX34" fmla="*/ 2180 w 10000"/>
                <a:gd name="connsiteY34" fmla="*/ 4146 h 11626"/>
                <a:gd name="connsiteX35" fmla="*/ 2053 w 10000"/>
                <a:gd name="connsiteY35" fmla="*/ 3847 h 11626"/>
                <a:gd name="connsiteX36" fmla="*/ 1744 w 10000"/>
                <a:gd name="connsiteY36" fmla="*/ 3535 h 11626"/>
                <a:gd name="connsiteX37" fmla="*/ 1252 w 10000"/>
                <a:gd name="connsiteY37" fmla="*/ 3243 h 11626"/>
                <a:gd name="connsiteX38" fmla="*/ 717 w 10000"/>
                <a:gd name="connsiteY38" fmla="*/ 3076 h 11626"/>
                <a:gd name="connsiteX39" fmla="*/ 225 w 10000"/>
                <a:gd name="connsiteY39" fmla="*/ 3111 h 11626"/>
                <a:gd name="connsiteX40" fmla="*/ 0 w 10000"/>
                <a:gd name="connsiteY40" fmla="*/ 3222 h 11626"/>
                <a:gd name="connsiteX41" fmla="*/ 183 w 10000"/>
                <a:gd name="connsiteY41" fmla="*/ 3521 h 11626"/>
                <a:gd name="connsiteX42" fmla="*/ 366 w 10000"/>
                <a:gd name="connsiteY42" fmla="*/ 4292 h 11626"/>
                <a:gd name="connsiteX43" fmla="*/ 366 w 10000"/>
                <a:gd name="connsiteY43" fmla="*/ 5021 h 11626"/>
                <a:gd name="connsiteX44" fmla="*/ 619 w 10000"/>
                <a:gd name="connsiteY44" fmla="*/ 6118 h 11626"/>
                <a:gd name="connsiteX45" fmla="*/ 1294 w 10000"/>
                <a:gd name="connsiteY45" fmla="*/ 7569 h 11626"/>
                <a:gd name="connsiteX46" fmla="*/ 1617 w 10000"/>
                <a:gd name="connsiteY46" fmla="*/ 8153 h 11626"/>
                <a:gd name="connsiteX47" fmla="*/ 1716 w 10000"/>
                <a:gd name="connsiteY47" fmla="*/ 8500 h 11626"/>
                <a:gd name="connsiteX48" fmla="*/ 1758 w 10000"/>
                <a:gd name="connsiteY48" fmla="*/ 8563 h 11626"/>
                <a:gd name="connsiteX49" fmla="*/ 1558 w 10000"/>
                <a:gd name="connsiteY49" fmla="*/ 11532 h 11626"/>
                <a:gd name="connsiteX50" fmla="*/ 7996 w 10000"/>
                <a:gd name="connsiteY50" fmla="*/ 11485 h 11626"/>
                <a:gd name="connsiteX51" fmla="*/ 8326 w 10000"/>
                <a:gd name="connsiteY51" fmla="*/ 10000 h 11626"/>
                <a:gd name="connsiteX52" fmla="*/ 7862 w 10000"/>
                <a:gd name="connsiteY52" fmla="*/ 8257 h 11626"/>
                <a:gd name="connsiteX53" fmla="*/ 7890 w 10000"/>
                <a:gd name="connsiteY53" fmla="*/ 8069 h 11626"/>
                <a:gd name="connsiteX54" fmla="*/ 8101 w 10000"/>
                <a:gd name="connsiteY54" fmla="*/ 7729 h 11626"/>
                <a:gd name="connsiteX55" fmla="*/ 8509 w 10000"/>
                <a:gd name="connsiteY55" fmla="*/ 7382 h 11626"/>
                <a:gd name="connsiteX56" fmla="*/ 8861 w 10000"/>
                <a:gd name="connsiteY56" fmla="*/ 7000 h 11626"/>
                <a:gd name="connsiteX57" fmla="*/ 9184 w 10000"/>
                <a:gd name="connsiteY57" fmla="*/ 6528 h 11626"/>
                <a:gd name="connsiteX58" fmla="*/ 9536 w 10000"/>
                <a:gd name="connsiteY58" fmla="*/ 6076 h 11626"/>
                <a:gd name="connsiteX59" fmla="*/ 9845 w 10000"/>
                <a:gd name="connsiteY59" fmla="*/ 5715 h 11626"/>
                <a:gd name="connsiteX60" fmla="*/ 10000 w 10000"/>
                <a:gd name="connsiteY60" fmla="*/ 5375 h 11626"/>
                <a:gd name="connsiteX61" fmla="*/ 9916 w 10000"/>
                <a:gd name="connsiteY61" fmla="*/ 5111 h 11626"/>
                <a:gd name="connsiteX0" fmla="*/ 9916 w 10000"/>
                <a:gd name="connsiteY0" fmla="*/ 5111 h 11669"/>
                <a:gd name="connsiteX1" fmla="*/ 9831 w 10000"/>
                <a:gd name="connsiteY1" fmla="*/ 4882 h 11669"/>
                <a:gd name="connsiteX2" fmla="*/ 9761 w 10000"/>
                <a:gd name="connsiteY2" fmla="*/ 4604 h 11669"/>
                <a:gd name="connsiteX3" fmla="*/ 9494 w 10000"/>
                <a:gd name="connsiteY3" fmla="*/ 4375 h 11669"/>
                <a:gd name="connsiteX4" fmla="*/ 9142 w 10000"/>
                <a:gd name="connsiteY4" fmla="*/ 4285 h 11669"/>
                <a:gd name="connsiteX5" fmla="*/ 8833 w 10000"/>
                <a:gd name="connsiteY5" fmla="*/ 4278 h 11669"/>
                <a:gd name="connsiteX6" fmla="*/ 8692 w 10000"/>
                <a:gd name="connsiteY6" fmla="*/ 4201 h 11669"/>
                <a:gd name="connsiteX7" fmla="*/ 8692 w 10000"/>
                <a:gd name="connsiteY7" fmla="*/ 3993 h 11669"/>
                <a:gd name="connsiteX8" fmla="*/ 8622 w 10000"/>
                <a:gd name="connsiteY8" fmla="*/ 3743 h 11669"/>
                <a:gd name="connsiteX9" fmla="*/ 8354 w 10000"/>
                <a:gd name="connsiteY9" fmla="*/ 3514 h 11669"/>
                <a:gd name="connsiteX10" fmla="*/ 7975 w 10000"/>
                <a:gd name="connsiteY10" fmla="*/ 3396 h 11669"/>
                <a:gd name="connsiteX11" fmla="*/ 7567 w 10000"/>
                <a:gd name="connsiteY11" fmla="*/ 3424 h 11669"/>
                <a:gd name="connsiteX12" fmla="*/ 7215 w 10000"/>
                <a:gd name="connsiteY12" fmla="*/ 3542 h 11669"/>
                <a:gd name="connsiteX13" fmla="*/ 7145 w 10000"/>
                <a:gd name="connsiteY13" fmla="*/ 3465 h 11669"/>
                <a:gd name="connsiteX14" fmla="*/ 7201 w 10000"/>
                <a:gd name="connsiteY14" fmla="*/ 3215 h 11669"/>
                <a:gd name="connsiteX15" fmla="*/ 7103 w 10000"/>
                <a:gd name="connsiteY15" fmla="*/ 2965 h 11669"/>
                <a:gd name="connsiteX16" fmla="*/ 6667 w 10000"/>
                <a:gd name="connsiteY16" fmla="*/ 2757 h 11669"/>
                <a:gd name="connsiteX17" fmla="*/ 6048 w 10000"/>
                <a:gd name="connsiteY17" fmla="*/ 2715 h 11669"/>
                <a:gd name="connsiteX18" fmla="*/ 5499 w 10000"/>
                <a:gd name="connsiteY18" fmla="*/ 2903 h 11669"/>
                <a:gd name="connsiteX19" fmla="*/ 5105 w 10000"/>
                <a:gd name="connsiteY19" fmla="*/ 3306 h 11669"/>
                <a:gd name="connsiteX20" fmla="*/ 4923 w 10000"/>
                <a:gd name="connsiteY20" fmla="*/ 3333 h 11669"/>
                <a:gd name="connsiteX21" fmla="*/ 4852 w 10000"/>
                <a:gd name="connsiteY21" fmla="*/ 2806 h 11669"/>
                <a:gd name="connsiteX22" fmla="*/ 4852 w 10000"/>
                <a:gd name="connsiteY22" fmla="*/ 2049 h 11669"/>
                <a:gd name="connsiteX23" fmla="*/ 4852 w 10000"/>
                <a:gd name="connsiteY23" fmla="*/ 1104 h 11669"/>
                <a:gd name="connsiteX24" fmla="*/ 4852 w 10000"/>
                <a:gd name="connsiteY24" fmla="*/ 431 h 11669"/>
                <a:gd name="connsiteX25" fmla="*/ 4627 w 10000"/>
                <a:gd name="connsiteY25" fmla="*/ 132 h 11669"/>
                <a:gd name="connsiteX26" fmla="*/ 4079 w 10000"/>
                <a:gd name="connsiteY26" fmla="*/ 0 h 11669"/>
                <a:gd name="connsiteX27" fmla="*/ 3502 w 10000"/>
                <a:gd name="connsiteY27" fmla="*/ 167 h 11669"/>
                <a:gd name="connsiteX28" fmla="*/ 3193 w 10000"/>
                <a:gd name="connsiteY28" fmla="*/ 889 h 11669"/>
                <a:gd name="connsiteX29" fmla="*/ 3193 w 10000"/>
                <a:gd name="connsiteY29" fmla="*/ 938 h 11669"/>
                <a:gd name="connsiteX30" fmla="*/ 3038 w 10000"/>
                <a:gd name="connsiteY30" fmla="*/ 2042 h 11669"/>
                <a:gd name="connsiteX31" fmla="*/ 2968 w 10000"/>
                <a:gd name="connsiteY31" fmla="*/ 2521 h 11669"/>
                <a:gd name="connsiteX32" fmla="*/ 2672 w 10000"/>
                <a:gd name="connsiteY32" fmla="*/ 3444 h 11669"/>
                <a:gd name="connsiteX33" fmla="*/ 2321 w 10000"/>
                <a:gd name="connsiteY33" fmla="*/ 4035 h 11669"/>
                <a:gd name="connsiteX34" fmla="*/ 2180 w 10000"/>
                <a:gd name="connsiteY34" fmla="*/ 4146 h 11669"/>
                <a:gd name="connsiteX35" fmla="*/ 2053 w 10000"/>
                <a:gd name="connsiteY35" fmla="*/ 3847 h 11669"/>
                <a:gd name="connsiteX36" fmla="*/ 1744 w 10000"/>
                <a:gd name="connsiteY36" fmla="*/ 3535 h 11669"/>
                <a:gd name="connsiteX37" fmla="*/ 1252 w 10000"/>
                <a:gd name="connsiteY37" fmla="*/ 3243 h 11669"/>
                <a:gd name="connsiteX38" fmla="*/ 717 w 10000"/>
                <a:gd name="connsiteY38" fmla="*/ 3076 h 11669"/>
                <a:gd name="connsiteX39" fmla="*/ 225 w 10000"/>
                <a:gd name="connsiteY39" fmla="*/ 3111 h 11669"/>
                <a:gd name="connsiteX40" fmla="*/ 0 w 10000"/>
                <a:gd name="connsiteY40" fmla="*/ 3222 h 11669"/>
                <a:gd name="connsiteX41" fmla="*/ 183 w 10000"/>
                <a:gd name="connsiteY41" fmla="*/ 3521 h 11669"/>
                <a:gd name="connsiteX42" fmla="*/ 366 w 10000"/>
                <a:gd name="connsiteY42" fmla="*/ 4292 h 11669"/>
                <a:gd name="connsiteX43" fmla="*/ 366 w 10000"/>
                <a:gd name="connsiteY43" fmla="*/ 5021 h 11669"/>
                <a:gd name="connsiteX44" fmla="*/ 619 w 10000"/>
                <a:gd name="connsiteY44" fmla="*/ 6118 h 11669"/>
                <a:gd name="connsiteX45" fmla="*/ 1294 w 10000"/>
                <a:gd name="connsiteY45" fmla="*/ 7569 h 11669"/>
                <a:gd name="connsiteX46" fmla="*/ 1617 w 10000"/>
                <a:gd name="connsiteY46" fmla="*/ 8153 h 11669"/>
                <a:gd name="connsiteX47" fmla="*/ 1716 w 10000"/>
                <a:gd name="connsiteY47" fmla="*/ 8500 h 11669"/>
                <a:gd name="connsiteX48" fmla="*/ 1758 w 10000"/>
                <a:gd name="connsiteY48" fmla="*/ 8563 h 11669"/>
                <a:gd name="connsiteX49" fmla="*/ 1558 w 10000"/>
                <a:gd name="connsiteY49" fmla="*/ 11532 h 11669"/>
                <a:gd name="connsiteX50" fmla="*/ 7944 w 10000"/>
                <a:gd name="connsiteY50" fmla="*/ 11549 h 11669"/>
                <a:gd name="connsiteX51" fmla="*/ 8326 w 10000"/>
                <a:gd name="connsiteY51" fmla="*/ 10000 h 11669"/>
                <a:gd name="connsiteX52" fmla="*/ 7862 w 10000"/>
                <a:gd name="connsiteY52" fmla="*/ 8257 h 11669"/>
                <a:gd name="connsiteX53" fmla="*/ 7890 w 10000"/>
                <a:gd name="connsiteY53" fmla="*/ 8069 h 11669"/>
                <a:gd name="connsiteX54" fmla="*/ 8101 w 10000"/>
                <a:gd name="connsiteY54" fmla="*/ 7729 h 11669"/>
                <a:gd name="connsiteX55" fmla="*/ 8509 w 10000"/>
                <a:gd name="connsiteY55" fmla="*/ 7382 h 11669"/>
                <a:gd name="connsiteX56" fmla="*/ 8861 w 10000"/>
                <a:gd name="connsiteY56" fmla="*/ 7000 h 11669"/>
                <a:gd name="connsiteX57" fmla="*/ 9184 w 10000"/>
                <a:gd name="connsiteY57" fmla="*/ 6528 h 11669"/>
                <a:gd name="connsiteX58" fmla="*/ 9536 w 10000"/>
                <a:gd name="connsiteY58" fmla="*/ 6076 h 11669"/>
                <a:gd name="connsiteX59" fmla="*/ 9845 w 10000"/>
                <a:gd name="connsiteY59" fmla="*/ 5715 h 11669"/>
                <a:gd name="connsiteX60" fmla="*/ 10000 w 10000"/>
                <a:gd name="connsiteY60" fmla="*/ 5375 h 11669"/>
                <a:gd name="connsiteX61" fmla="*/ 9916 w 10000"/>
                <a:gd name="connsiteY61" fmla="*/ 5111 h 11669"/>
                <a:gd name="connsiteX0" fmla="*/ 9916 w 10000"/>
                <a:gd name="connsiteY0" fmla="*/ 5111 h 11865"/>
                <a:gd name="connsiteX1" fmla="*/ 9831 w 10000"/>
                <a:gd name="connsiteY1" fmla="*/ 4882 h 11865"/>
                <a:gd name="connsiteX2" fmla="*/ 9761 w 10000"/>
                <a:gd name="connsiteY2" fmla="*/ 4604 h 11865"/>
                <a:gd name="connsiteX3" fmla="*/ 9494 w 10000"/>
                <a:gd name="connsiteY3" fmla="*/ 4375 h 11865"/>
                <a:gd name="connsiteX4" fmla="*/ 9142 w 10000"/>
                <a:gd name="connsiteY4" fmla="*/ 4285 h 11865"/>
                <a:gd name="connsiteX5" fmla="*/ 8833 w 10000"/>
                <a:gd name="connsiteY5" fmla="*/ 4278 h 11865"/>
                <a:gd name="connsiteX6" fmla="*/ 8692 w 10000"/>
                <a:gd name="connsiteY6" fmla="*/ 4201 h 11865"/>
                <a:gd name="connsiteX7" fmla="*/ 8692 w 10000"/>
                <a:gd name="connsiteY7" fmla="*/ 3993 h 11865"/>
                <a:gd name="connsiteX8" fmla="*/ 8622 w 10000"/>
                <a:gd name="connsiteY8" fmla="*/ 3743 h 11865"/>
                <a:gd name="connsiteX9" fmla="*/ 8354 w 10000"/>
                <a:gd name="connsiteY9" fmla="*/ 3514 h 11865"/>
                <a:gd name="connsiteX10" fmla="*/ 7975 w 10000"/>
                <a:gd name="connsiteY10" fmla="*/ 3396 h 11865"/>
                <a:gd name="connsiteX11" fmla="*/ 7567 w 10000"/>
                <a:gd name="connsiteY11" fmla="*/ 3424 h 11865"/>
                <a:gd name="connsiteX12" fmla="*/ 7215 w 10000"/>
                <a:gd name="connsiteY12" fmla="*/ 3542 h 11865"/>
                <a:gd name="connsiteX13" fmla="*/ 7145 w 10000"/>
                <a:gd name="connsiteY13" fmla="*/ 3465 h 11865"/>
                <a:gd name="connsiteX14" fmla="*/ 7201 w 10000"/>
                <a:gd name="connsiteY14" fmla="*/ 3215 h 11865"/>
                <a:gd name="connsiteX15" fmla="*/ 7103 w 10000"/>
                <a:gd name="connsiteY15" fmla="*/ 2965 h 11865"/>
                <a:gd name="connsiteX16" fmla="*/ 6667 w 10000"/>
                <a:gd name="connsiteY16" fmla="*/ 2757 h 11865"/>
                <a:gd name="connsiteX17" fmla="*/ 6048 w 10000"/>
                <a:gd name="connsiteY17" fmla="*/ 2715 h 11865"/>
                <a:gd name="connsiteX18" fmla="*/ 5499 w 10000"/>
                <a:gd name="connsiteY18" fmla="*/ 2903 h 11865"/>
                <a:gd name="connsiteX19" fmla="*/ 5105 w 10000"/>
                <a:gd name="connsiteY19" fmla="*/ 3306 h 11865"/>
                <a:gd name="connsiteX20" fmla="*/ 4923 w 10000"/>
                <a:gd name="connsiteY20" fmla="*/ 3333 h 11865"/>
                <a:gd name="connsiteX21" fmla="*/ 4852 w 10000"/>
                <a:gd name="connsiteY21" fmla="*/ 2806 h 11865"/>
                <a:gd name="connsiteX22" fmla="*/ 4852 w 10000"/>
                <a:gd name="connsiteY22" fmla="*/ 2049 h 11865"/>
                <a:gd name="connsiteX23" fmla="*/ 4852 w 10000"/>
                <a:gd name="connsiteY23" fmla="*/ 1104 h 11865"/>
                <a:gd name="connsiteX24" fmla="*/ 4852 w 10000"/>
                <a:gd name="connsiteY24" fmla="*/ 431 h 11865"/>
                <a:gd name="connsiteX25" fmla="*/ 4627 w 10000"/>
                <a:gd name="connsiteY25" fmla="*/ 132 h 11865"/>
                <a:gd name="connsiteX26" fmla="*/ 4079 w 10000"/>
                <a:gd name="connsiteY26" fmla="*/ 0 h 11865"/>
                <a:gd name="connsiteX27" fmla="*/ 3502 w 10000"/>
                <a:gd name="connsiteY27" fmla="*/ 167 h 11865"/>
                <a:gd name="connsiteX28" fmla="*/ 3193 w 10000"/>
                <a:gd name="connsiteY28" fmla="*/ 889 h 11865"/>
                <a:gd name="connsiteX29" fmla="*/ 3193 w 10000"/>
                <a:gd name="connsiteY29" fmla="*/ 938 h 11865"/>
                <a:gd name="connsiteX30" fmla="*/ 3038 w 10000"/>
                <a:gd name="connsiteY30" fmla="*/ 2042 h 11865"/>
                <a:gd name="connsiteX31" fmla="*/ 2968 w 10000"/>
                <a:gd name="connsiteY31" fmla="*/ 2521 h 11865"/>
                <a:gd name="connsiteX32" fmla="*/ 2672 w 10000"/>
                <a:gd name="connsiteY32" fmla="*/ 3444 h 11865"/>
                <a:gd name="connsiteX33" fmla="*/ 2321 w 10000"/>
                <a:gd name="connsiteY33" fmla="*/ 4035 h 11865"/>
                <a:gd name="connsiteX34" fmla="*/ 2180 w 10000"/>
                <a:gd name="connsiteY34" fmla="*/ 4146 h 11865"/>
                <a:gd name="connsiteX35" fmla="*/ 2053 w 10000"/>
                <a:gd name="connsiteY35" fmla="*/ 3847 h 11865"/>
                <a:gd name="connsiteX36" fmla="*/ 1744 w 10000"/>
                <a:gd name="connsiteY36" fmla="*/ 3535 h 11865"/>
                <a:gd name="connsiteX37" fmla="*/ 1252 w 10000"/>
                <a:gd name="connsiteY37" fmla="*/ 3243 h 11865"/>
                <a:gd name="connsiteX38" fmla="*/ 717 w 10000"/>
                <a:gd name="connsiteY38" fmla="*/ 3076 h 11865"/>
                <a:gd name="connsiteX39" fmla="*/ 225 w 10000"/>
                <a:gd name="connsiteY39" fmla="*/ 3111 h 11865"/>
                <a:gd name="connsiteX40" fmla="*/ 0 w 10000"/>
                <a:gd name="connsiteY40" fmla="*/ 3222 h 11865"/>
                <a:gd name="connsiteX41" fmla="*/ 183 w 10000"/>
                <a:gd name="connsiteY41" fmla="*/ 3521 h 11865"/>
                <a:gd name="connsiteX42" fmla="*/ 366 w 10000"/>
                <a:gd name="connsiteY42" fmla="*/ 4292 h 11865"/>
                <a:gd name="connsiteX43" fmla="*/ 366 w 10000"/>
                <a:gd name="connsiteY43" fmla="*/ 5021 h 11865"/>
                <a:gd name="connsiteX44" fmla="*/ 619 w 10000"/>
                <a:gd name="connsiteY44" fmla="*/ 6118 h 11865"/>
                <a:gd name="connsiteX45" fmla="*/ 1294 w 10000"/>
                <a:gd name="connsiteY45" fmla="*/ 7569 h 11865"/>
                <a:gd name="connsiteX46" fmla="*/ 1617 w 10000"/>
                <a:gd name="connsiteY46" fmla="*/ 8153 h 11865"/>
                <a:gd name="connsiteX47" fmla="*/ 1716 w 10000"/>
                <a:gd name="connsiteY47" fmla="*/ 8500 h 11865"/>
                <a:gd name="connsiteX48" fmla="*/ 1758 w 10000"/>
                <a:gd name="connsiteY48" fmla="*/ 8563 h 11865"/>
                <a:gd name="connsiteX49" fmla="*/ 1558 w 10000"/>
                <a:gd name="connsiteY49" fmla="*/ 11532 h 11865"/>
                <a:gd name="connsiteX50" fmla="*/ 7944 w 10000"/>
                <a:gd name="connsiteY50" fmla="*/ 11549 h 11865"/>
                <a:gd name="connsiteX51" fmla="*/ 8326 w 10000"/>
                <a:gd name="connsiteY51" fmla="*/ 10000 h 11865"/>
                <a:gd name="connsiteX52" fmla="*/ 7862 w 10000"/>
                <a:gd name="connsiteY52" fmla="*/ 8257 h 11865"/>
                <a:gd name="connsiteX53" fmla="*/ 7890 w 10000"/>
                <a:gd name="connsiteY53" fmla="*/ 8069 h 11865"/>
                <a:gd name="connsiteX54" fmla="*/ 8101 w 10000"/>
                <a:gd name="connsiteY54" fmla="*/ 7729 h 11865"/>
                <a:gd name="connsiteX55" fmla="*/ 8509 w 10000"/>
                <a:gd name="connsiteY55" fmla="*/ 7382 h 11865"/>
                <a:gd name="connsiteX56" fmla="*/ 8861 w 10000"/>
                <a:gd name="connsiteY56" fmla="*/ 7000 h 11865"/>
                <a:gd name="connsiteX57" fmla="*/ 9184 w 10000"/>
                <a:gd name="connsiteY57" fmla="*/ 6528 h 11865"/>
                <a:gd name="connsiteX58" fmla="*/ 9536 w 10000"/>
                <a:gd name="connsiteY58" fmla="*/ 6076 h 11865"/>
                <a:gd name="connsiteX59" fmla="*/ 9845 w 10000"/>
                <a:gd name="connsiteY59" fmla="*/ 5715 h 11865"/>
                <a:gd name="connsiteX60" fmla="*/ 10000 w 10000"/>
                <a:gd name="connsiteY60" fmla="*/ 5375 h 11865"/>
                <a:gd name="connsiteX61" fmla="*/ 9916 w 10000"/>
                <a:gd name="connsiteY61" fmla="*/ 5111 h 11865"/>
                <a:gd name="connsiteX0" fmla="*/ 9916 w 10000"/>
                <a:gd name="connsiteY0" fmla="*/ 5111 h 11846"/>
                <a:gd name="connsiteX1" fmla="*/ 9831 w 10000"/>
                <a:gd name="connsiteY1" fmla="*/ 4882 h 11846"/>
                <a:gd name="connsiteX2" fmla="*/ 9761 w 10000"/>
                <a:gd name="connsiteY2" fmla="*/ 4604 h 11846"/>
                <a:gd name="connsiteX3" fmla="*/ 9494 w 10000"/>
                <a:gd name="connsiteY3" fmla="*/ 4375 h 11846"/>
                <a:gd name="connsiteX4" fmla="*/ 9142 w 10000"/>
                <a:gd name="connsiteY4" fmla="*/ 4285 h 11846"/>
                <a:gd name="connsiteX5" fmla="*/ 8833 w 10000"/>
                <a:gd name="connsiteY5" fmla="*/ 4278 h 11846"/>
                <a:gd name="connsiteX6" fmla="*/ 8692 w 10000"/>
                <a:gd name="connsiteY6" fmla="*/ 4201 h 11846"/>
                <a:gd name="connsiteX7" fmla="*/ 8692 w 10000"/>
                <a:gd name="connsiteY7" fmla="*/ 3993 h 11846"/>
                <a:gd name="connsiteX8" fmla="*/ 8622 w 10000"/>
                <a:gd name="connsiteY8" fmla="*/ 3743 h 11846"/>
                <a:gd name="connsiteX9" fmla="*/ 8354 w 10000"/>
                <a:gd name="connsiteY9" fmla="*/ 3514 h 11846"/>
                <a:gd name="connsiteX10" fmla="*/ 7975 w 10000"/>
                <a:gd name="connsiteY10" fmla="*/ 3396 h 11846"/>
                <a:gd name="connsiteX11" fmla="*/ 7567 w 10000"/>
                <a:gd name="connsiteY11" fmla="*/ 3424 h 11846"/>
                <a:gd name="connsiteX12" fmla="*/ 7215 w 10000"/>
                <a:gd name="connsiteY12" fmla="*/ 3542 h 11846"/>
                <a:gd name="connsiteX13" fmla="*/ 7145 w 10000"/>
                <a:gd name="connsiteY13" fmla="*/ 3465 h 11846"/>
                <a:gd name="connsiteX14" fmla="*/ 7201 w 10000"/>
                <a:gd name="connsiteY14" fmla="*/ 3215 h 11846"/>
                <a:gd name="connsiteX15" fmla="*/ 7103 w 10000"/>
                <a:gd name="connsiteY15" fmla="*/ 2965 h 11846"/>
                <a:gd name="connsiteX16" fmla="*/ 6667 w 10000"/>
                <a:gd name="connsiteY16" fmla="*/ 2757 h 11846"/>
                <a:gd name="connsiteX17" fmla="*/ 6048 w 10000"/>
                <a:gd name="connsiteY17" fmla="*/ 2715 h 11846"/>
                <a:gd name="connsiteX18" fmla="*/ 5499 w 10000"/>
                <a:gd name="connsiteY18" fmla="*/ 2903 h 11846"/>
                <a:gd name="connsiteX19" fmla="*/ 5105 w 10000"/>
                <a:gd name="connsiteY19" fmla="*/ 3306 h 11846"/>
                <a:gd name="connsiteX20" fmla="*/ 4923 w 10000"/>
                <a:gd name="connsiteY20" fmla="*/ 3333 h 11846"/>
                <a:gd name="connsiteX21" fmla="*/ 4852 w 10000"/>
                <a:gd name="connsiteY21" fmla="*/ 2806 h 11846"/>
                <a:gd name="connsiteX22" fmla="*/ 4852 w 10000"/>
                <a:gd name="connsiteY22" fmla="*/ 2049 h 11846"/>
                <a:gd name="connsiteX23" fmla="*/ 4852 w 10000"/>
                <a:gd name="connsiteY23" fmla="*/ 1104 h 11846"/>
                <a:gd name="connsiteX24" fmla="*/ 4852 w 10000"/>
                <a:gd name="connsiteY24" fmla="*/ 431 h 11846"/>
                <a:gd name="connsiteX25" fmla="*/ 4627 w 10000"/>
                <a:gd name="connsiteY25" fmla="*/ 132 h 11846"/>
                <a:gd name="connsiteX26" fmla="*/ 4079 w 10000"/>
                <a:gd name="connsiteY26" fmla="*/ 0 h 11846"/>
                <a:gd name="connsiteX27" fmla="*/ 3502 w 10000"/>
                <a:gd name="connsiteY27" fmla="*/ 167 h 11846"/>
                <a:gd name="connsiteX28" fmla="*/ 3193 w 10000"/>
                <a:gd name="connsiteY28" fmla="*/ 889 h 11846"/>
                <a:gd name="connsiteX29" fmla="*/ 3193 w 10000"/>
                <a:gd name="connsiteY29" fmla="*/ 938 h 11846"/>
                <a:gd name="connsiteX30" fmla="*/ 3038 w 10000"/>
                <a:gd name="connsiteY30" fmla="*/ 2042 h 11846"/>
                <a:gd name="connsiteX31" fmla="*/ 2968 w 10000"/>
                <a:gd name="connsiteY31" fmla="*/ 2521 h 11846"/>
                <a:gd name="connsiteX32" fmla="*/ 2672 w 10000"/>
                <a:gd name="connsiteY32" fmla="*/ 3444 h 11846"/>
                <a:gd name="connsiteX33" fmla="*/ 2321 w 10000"/>
                <a:gd name="connsiteY33" fmla="*/ 4035 h 11846"/>
                <a:gd name="connsiteX34" fmla="*/ 2180 w 10000"/>
                <a:gd name="connsiteY34" fmla="*/ 4146 h 11846"/>
                <a:gd name="connsiteX35" fmla="*/ 2053 w 10000"/>
                <a:gd name="connsiteY35" fmla="*/ 3847 h 11846"/>
                <a:gd name="connsiteX36" fmla="*/ 1744 w 10000"/>
                <a:gd name="connsiteY36" fmla="*/ 3535 h 11846"/>
                <a:gd name="connsiteX37" fmla="*/ 1252 w 10000"/>
                <a:gd name="connsiteY37" fmla="*/ 3243 h 11846"/>
                <a:gd name="connsiteX38" fmla="*/ 717 w 10000"/>
                <a:gd name="connsiteY38" fmla="*/ 3076 h 11846"/>
                <a:gd name="connsiteX39" fmla="*/ 225 w 10000"/>
                <a:gd name="connsiteY39" fmla="*/ 3111 h 11846"/>
                <a:gd name="connsiteX40" fmla="*/ 0 w 10000"/>
                <a:gd name="connsiteY40" fmla="*/ 3222 h 11846"/>
                <a:gd name="connsiteX41" fmla="*/ 183 w 10000"/>
                <a:gd name="connsiteY41" fmla="*/ 3521 h 11846"/>
                <a:gd name="connsiteX42" fmla="*/ 366 w 10000"/>
                <a:gd name="connsiteY42" fmla="*/ 4292 h 11846"/>
                <a:gd name="connsiteX43" fmla="*/ 366 w 10000"/>
                <a:gd name="connsiteY43" fmla="*/ 5021 h 11846"/>
                <a:gd name="connsiteX44" fmla="*/ 619 w 10000"/>
                <a:gd name="connsiteY44" fmla="*/ 6118 h 11846"/>
                <a:gd name="connsiteX45" fmla="*/ 1294 w 10000"/>
                <a:gd name="connsiteY45" fmla="*/ 7569 h 11846"/>
                <a:gd name="connsiteX46" fmla="*/ 1617 w 10000"/>
                <a:gd name="connsiteY46" fmla="*/ 8153 h 11846"/>
                <a:gd name="connsiteX47" fmla="*/ 1716 w 10000"/>
                <a:gd name="connsiteY47" fmla="*/ 8500 h 11846"/>
                <a:gd name="connsiteX48" fmla="*/ 1758 w 10000"/>
                <a:gd name="connsiteY48" fmla="*/ 8563 h 11846"/>
                <a:gd name="connsiteX49" fmla="*/ 1558 w 10000"/>
                <a:gd name="connsiteY49" fmla="*/ 11532 h 11846"/>
                <a:gd name="connsiteX50" fmla="*/ 8336 w 10000"/>
                <a:gd name="connsiteY50" fmla="*/ 11523 h 11846"/>
                <a:gd name="connsiteX51" fmla="*/ 8326 w 10000"/>
                <a:gd name="connsiteY51" fmla="*/ 10000 h 11846"/>
                <a:gd name="connsiteX52" fmla="*/ 7862 w 10000"/>
                <a:gd name="connsiteY52" fmla="*/ 8257 h 11846"/>
                <a:gd name="connsiteX53" fmla="*/ 7890 w 10000"/>
                <a:gd name="connsiteY53" fmla="*/ 8069 h 11846"/>
                <a:gd name="connsiteX54" fmla="*/ 8101 w 10000"/>
                <a:gd name="connsiteY54" fmla="*/ 7729 h 11846"/>
                <a:gd name="connsiteX55" fmla="*/ 8509 w 10000"/>
                <a:gd name="connsiteY55" fmla="*/ 7382 h 11846"/>
                <a:gd name="connsiteX56" fmla="*/ 8861 w 10000"/>
                <a:gd name="connsiteY56" fmla="*/ 7000 h 11846"/>
                <a:gd name="connsiteX57" fmla="*/ 9184 w 10000"/>
                <a:gd name="connsiteY57" fmla="*/ 6528 h 11846"/>
                <a:gd name="connsiteX58" fmla="*/ 9536 w 10000"/>
                <a:gd name="connsiteY58" fmla="*/ 6076 h 11846"/>
                <a:gd name="connsiteX59" fmla="*/ 9845 w 10000"/>
                <a:gd name="connsiteY59" fmla="*/ 5715 h 11846"/>
                <a:gd name="connsiteX60" fmla="*/ 10000 w 10000"/>
                <a:gd name="connsiteY60" fmla="*/ 5375 h 11846"/>
                <a:gd name="connsiteX61" fmla="*/ 9916 w 10000"/>
                <a:gd name="connsiteY61" fmla="*/ 5111 h 11846"/>
                <a:gd name="connsiteX0" fmla="*/ 9916 w 10000"/>
                <a:gd name="connsiteY0" fmla="*/ 5111 h 12032"/>
                <a:gd name="connsiteX1" fmla="*/ 9831 w 10000"/>
                <a:gd name="connsiteY1" fmla="*/ 4882 h 12032"/>
                <a:gd name="connsiteX2" fmla="*/ 9761 w 10000"/>
                <a:gd name="connsiteY2" fmla="*/ 4604 h 12032"/>
                <a:gd name="connsiteX3" fmla="*/ 9494 w 10000"/>
                <a:gd name="connsiteY3" fmla="*/ 4375 h 12032"/>
                <a:gd name="connsiteX4" fmla="*/ 9142 w 10000"/>
                <a:gd name="connsiteY4" fmla="*/ 4285 h 12032"/>
                <a:gd name="connsiteX5" fmla="*/ 8833 w 10000"/>
                <a:gd name="connsiteY5" fmla="*/ 4278 h 12032"/>
                <a:gd name="connsiteX6" fmla="*/ 8692 w 10000"/>
                <a:gd name="connsiteY6" fmla="*/ 4201 h 12032"/>
                <a:gd name="connsiteX7" fmla="*/ 8692 w 10000"/>
                <a:gd name="connsiteY7" fmla="*/ 3993 h 12032"/>
                <a:gd name="connsiteX8" fmla="*/ 8622 w 10000"/>
                <a:gd name="connsiteY8" fmla="*/ 3743 h 12032"/>
                <a:gd name="connsiteX9" fmla="*/ 8354 w 10000"/>
                <a:gd name="connsiteY9" fmla="*/ 3514 h 12032"/>
                <a:gd name="connsiteX10" fmla="*/ 7975 w 10000"/>
                <a:gd name="connsiteY10" fmla="*/ 3396 h 12032"/>
                <a:gd name="connsiteX11" fmla="*/ 7567 w 10000"/>
                <a:gd name="connsiteY11" fmla="*/ 3424 h 12032"/>
                <a:gd name="connsiteX12" fmla="*/ 7215 w 10000"/>
                <a:gd name="connsiteY12" fmla="*/ 3542 h 12032"/>
                <a:gd name="connsiteX13" fmla="*/ 7145 w 10000"/>
                <a:gd name="connsiteY13" fmla="*/ 3465 h 12032"/>
                <a:gd name="connsiteX14" fmla="*/ 7201 w 10000"/>
                <a:gd name="connsiteY14" fmla="*/ 3215 h 12032"/>
                <a:gd name="connsiteX15" fmla="*/ 7103 w 10000"/>
                <a:gd name="connsiteY15" fmla="*/ 2965 h 12032"/>
                <a:gd name="connsiteX16" fmla="*/ 6667 w 10000"/>
                <a:gd name="connsiteY16" fmla="*/ 2757 h 12032"/>
                <a:gd name="connsiteX17" fmla="*/ 6048 w 10000"/>
                <a:gd name="connsiteY17" fmla="*/ 2715 h 12032"/>
                <a:gd name="connsiteX18" fmla="*/ 5499 w 10000"/>
                <a:gd name="connsiteY18" fmla="*/ 2903 h 12032"/>
                <a:gd name="connsiteX19" fmla="*/ 5105 w 10000"/>
                <a:gd name="connsiteY19" fmla="*/ 3306 h 12032"/>
                <a:gd name="connsiteX20" fmla="*/ 4923 w 10000"/>
                <a:gd name="connsiteY20" fmla="*/ 3333 h 12032"/>
                <a:gd name="connsiteX21" fmla="*/ 4852 w 10000"/>
                <a:gd name="connsiteY21" fmla="*/ 2806 h 12032"/>
                <a:gd name="connsiteX22" fmla="*/ 4852 w 10000"/>
                <a:gd name="connsiteY22" fmla="*/ 2049 h 12032"/>
                <a:gd name="connsiteX23" fmla="*/ 4852 w 10000"/>
                <a:gd name="connsiteY23" fmla="*/ 1104 h 12032"/>
                <a:gd name="connsiteX24" fmla="*/ 4852 w 10000"/>
                <a:gd name="connsiteY24" fmla="*/ 431 h 12032"/>
                <a:gd name="connsiteX25" fmla="*/ 4627 w 10000"/>
                <a:gd name="connsiteY25" fmla="*/ 132 h 12032"/>
                <a:gd name="connsiteX26" fmla="*/ 4079 w 10000"/>
                <a:gd name="connsiteY26" fmla="*/ 0 h 12032"/>
                <a:gd name="connsiteX27" fmla="*/ 3502 w 10000"/>
                <a:gd name="connsiteY27" fmla="*/ 167 h 12032"/>
                <a:gd name="connsiteX28" fmla="*/ 3193 w 10000"/>
                <a:gd name="connsiteY28" fmla="*/ 889 h 12032"/>
                <a:gd name="connsiteX29" fmla="*/ 3193 w 10000"/>
                <a:gd name="connsiteY29" fmla="*/ 938 h 12032"/>
                <a:gd name="connsiteX30" fmla="*/ 3038 w 10000"/>
                <a:gd name="connsiteY30" fmla="*/ 2042 h 12032"/>
                <a:gd name="connsiteX31" fmla="*/ 2968 w 10000"/>
                <a:gd name="connsiteY31" fmla="*/ 2521 h 12032"/>
                <a:gd name="connsiteX32" fmla="*/ 2672 w 10000"/>
                <a:gd name="connsiteY32" fmla="*/ 3444 h 12032"/>
                <a:gd name="connsiteX33" fmla="*/ 2321 w 10000"/>
                <a:gd name="connsiteY33" fmla="*/ 4035 h 12032"/>
                <a:gd name="connsiteX34" fmla="*/ 2180 w 10000"/>
                <a:gd name="connsiteY34" fmla="*/ 4146 h 12032"/>
                <a:gd name="connsiteX35" fmla="*/ 2053 w 10000"/>
                <a:gd name="connsiteY35" fmla="*/ 3847 h 12032"/>
                <a:gd name="connsiteX36" fmla="*/ 1744 w 10000"/>
                <a:gd name="connsiteY36" fmla="*/ 3535 h 12032"/>
                <a:gd name="connsiteX37" fmla="*/ 1252 w 10000"/>
                <a:gd name="connsiteY37" fmla="*/ 3243 h 12032"/>
                <a:gd name="connsiteX38" fmla="*/ 717 w 10000"/>
                <a:gd name="connsiteY38" fmla="*/ 3076 h 12032"/>
                <a:gd name="connsiteX39" fmla="*/ 225 w 10000"/>
                <a:gd name="connsiteY39" fmla="*/ 3111 h 12032"/>
                <a:gd name="connsiteX40" fmla="*/ 0 w 10000"/>
                <a:gd name="connsiteY40" fmla="*/ 3222 h 12032"/>
                <a:gd name="connsiteX41" fmla="*/ 183 w 10000"/>
                <a:gd name="connsiteY41" fmla="*/ 3521 h 12032"/>
                <a:gd name="connsiteX42" fmla="*/ 366 w 10000"/>
                <a:gd name="connsiteY42" fmla="*/ 4292 h 12032"/>
                <a:gd name="connsiteX43" fmla="*/ 366 w 10000"/>
                <a:gd name="connsiteY43" fmla="*/ 5021 h 12032"/>
                <a:gd name="connsiteX44" fmla="*/ 619 w 10000"/>
                <a:gd name="connsiteY44" fmla="*/ 6118 h 12032"/>
                <a:gd name="connsiteX45" fmla="*/ 1294 w 10000"/>
                <a:gd name="connsiteY45" fmla="*/ 7569 h 12032"/>
                <a:gd name="connsiteX46" fmla="*/ 1617 w 10000"/>
                <a:gd name="connsiteY46" fmla="*/ 8153 h 12032"/>
                <a:gd name="connsiteX47" fmla="*/ 1716 w 10000"/>
                <a:gd name="connsiteY47" fmla="*/ 8500 h 12032"/>
                <a:gd name="connsiteX48" fmla="*/ 1758 w 10000"/>
                <a:gd name="connsiteY48" fmla="*/ 8563 h 12032"/>
                <a:gd name="connsiteX49" fmla="*/ 1558 w 10000"/>
                <a:gd name="connsiteY49" fmla="*/ 11532 h 12032"/>
                <a:gd name="connsiteX50" fmla="*/ 8336 w 10000"/>
                <a:gd name="connsiteY50" fmla="*/ 11523 h 12032"/>
                <a:gd name="connsiteX51" fmla="*/ 8326 w 10000"/>
                <a:gd name="connsiteY51" fmla="*/ 10000 h 12032"/>
                <a:gd name="connsiteX52" fmla="*/ 7862 w 10000"/>
                <a:gd name="connsiteY52" fmla="*/ 8257 h 12032"/>
                <a:gd name="connsiteX53" fmla="*/ 7890 w 10000"/>
                <a:gd name="connsiteY53" fmla="*/ 8069 h 12032"/>
                <a:gd name="connsiteX54" fmla="*/ 8101 w 10000"/>
                <a:gd name="connsiteY54" fmla="*/ 7729 h 12032"/>
                <a:gd name="connsiteX55" fmla="*/ 8509 w 10000"/>
                <a:gd name="connsiteY55" fmla="*/ 7382 h 12032"/>
                <a:gd name="connsiteX56" fmla="*/ 8861 w 10000"/>
                <a:gd name="connsiteY56" fmla="*/ 7000 h 12032"/>
                <a:gd name="connsiteX57" fmla="*/ 9184 w 10000"/>
                <a:gd name="connsiteY57" fmla="*/ 6528 h 12032"/>
                <a:gd name="connsiteX58" fmla="*/ 9536 w 10000"/>
                <a:gd name="connsiteY58" fmla="*/ 6076 h 12032"/>
                <a:gd name="connsiteX59" fmla="*/ 9845 w 10000"/>
                <a:gd name="connsiteY59" fmla="*/ 5715 h 12032"/>
                <a:gd name="connsiteX60" fmla="*/ 10000 w 10000"/>
                <a:gd name="connsiteY60" fmla="*/ 5375 h 12032"/>
                <a:gd name="connsiteX61" fmla="*/ 9916 w 10000"/>
                <a:gd name="connsiteY61" fmla="*/ 5111 h 12032"/>
                <a:gd name="connsiteX0" fmla="*/ 9916 w 10000"/>
                <a:gd name="connsiteY0" fmla="*/ 5111 h 12032"/>
                <a:gd name="connsiteX1" fmla="*/ 9831 w 10000"/>
                <a:gd name="connsiteY1" fmla="*/ 4882 h 12032"/>
                <a:gd name="connsiteX2" fmla="*/ 9761 w 10000"/>
                <a:gd name="connsiteY2" fmla="*/ 4604 h 12032"/>
                <a:gd name="connsiteX3" fmla="*/ 9494 w 10000"/>
                <a:gd name="connsiteY3" fmla="*/ 4375 h 12032"/>
                <a:gd name="connsiteX4" fmla="*/ 9142 w 10000"/>
                <a:gd name="connsiteY4" fmla="*/ 4285 h 12032"/>
                <a:gd name="connsiteX5" fmla="*/ 8833 w 10000"/>
                <a:gd name="connsiteY5" fmla="*/ 4278 h 12032"/>
                <a:gd name="connsiteX6" fmla="*/ 8692 w 10000"/>
                <a:gd name="connsiteY6" fmla="*/ 4201 h 12032"/>
                <a:gd name="connsiteX7" fmla="*/ 8692 w 10000"/>
                <a:gd name="connsiteY7" fmla="*/ 3993 h 12032"/>
                <a:gd name="connsiteX8" fmla="*/ 8622 w 10000"/>
                <a:gd name="connsiteY8" fmla="*/ 3743 h 12032"/>
                <a:gd name="connsiteX9" fmla="*/ 8354 w 10000"/>
                <a:gd name="connsiteY9" fmla="*/ 3514 h 12032"/>
                <a:gd name="connsiteX10" fmla="*/ 7975 w 10000"/>
                <a:gd name="connsiteY10" fmla="*/ 3396 h 12032"/>
                <a:gd name="connsiteX11" fmla="*/ 7567 w 10000"/>
                <a:gd name="connsiteY11" fmla="*/ 3424 h 12032"/>
                <a:gd name="connsiteX12" fmla="*/ 7215 w 10000"/>
                <a:gd name="connsiteY12" fmla="*/ 3542 h 12032"/>
                <a:gd name="connsiteX13" fmla="*/ 7145 w 10000"/>
                <a:gd name="connsiteY13" fmla="*/ 3465 h 12032"/>
                <a:gd name="connsiteX14" fmla="*/ 7201 w 10000"/>
                <a:gd name="connsiteY14" fmla="*/ 3215 h 12032"/>
                <a:gd name="connsiteX15" fmla="*/ 7103 w 10000"/>
                <a:gd name="connsiteY15" fmla="*/ 2965 h 12032"/>
                <a:gd name="connsiteX16" fmla="*/ 6667 w 10000"/>
                <a:gd name="connsiteY16" fmla="*/ 2757 h 12032"/>
                <a:gd name="connsiteX17" fmla="*/ 6048 w 10000"/>
                <a:gd name="connsiteY17" fmla="*/ 2715 h 12032"/>
                <a:gd name="connsiteX18" fmla="*/ 5499 w 10000"/>
                <a:gd name="connsiteY18" fmla="*/ 2903 h 12032"/>
                <a:gd name="connsiteX19" fmla="*/ 5105 w 10000"/>
                <a:gd name="connsiteY19" fmla="*/ 3306 h 12032"/>
                <a:gd name="connsiteX20" fmla="*/ 4923 w 10000"/>
                <a:gd name="connsiteY20" fmla="*/ 3333 h 12032"/>
                <a:gd name="connsiteX21" fmla="*/ 4852 w 10000"/>
                <a:gd name="connsiteY21" fmla="*/ 2806 h 12032"/>
                <a:gd name="connsiteX22" fmla="*/ 4852 w 10000"/>
                <a:gd name="connsiteY22" fmla="*/ 2049 h 12032"/>
                <a:gd name="connsiteX23" fmla="*/ 4852 w 10000"/>
                <a:gd name="connsiteY23" fmla="*/ 1104 h 12032"/>
                <a:gd name="connsiteX24" fmla="*/ 4852 w 10000"/>
                <a:gd name="connsiteY24" fmla="*/ 431 h 12032"/>
                <a:gd name="connsiteX25" fmla="*/ 4627 w 10000"/>
                <a:gd name="connsiteY25" fmla="*/ 132 h 12032"/>
                <a:gd name="connsiteX26" fmla="*/ 4079 w 10000"/>
                <a:gd name="connsiteY26" fmla="*/ 0 h 12032"/>
                <a:gd name="connsiteX27" fmla="*/ 3502 w 10000"/>
                <a:gd name="connsiteY27" fmla="*/ 167 h 12032"/>
                <a:gd name="connsiteX28" fmla="*/ 3193 w 10000"/>
                <a:gd name="connsiteY28" fmla="*/ 889 h 12032"/>
                <a:gd name="connsiteX29" fmla="*/ 3193 w 10000"/>
                <a:gd name="connsiteY29" fmla="*/ 938 h 12032"/>
                <a:gd name="connsiteX30" fmla="*/ 3038 w 10000"/>
                <a:gd name="connsiteY30" fmla="*/ 2042 h 12032"/>
                <a:gd name="connsiteX31" fmla="*/ 2968 w 10000"/>
                <a:gd name="connsiteY31" fmla="*/ 2521 h 12032"/>
                <a:gd name="connsiteX32" fmla="*/ 2672 w 10000"/>
                <a:gd name="connsiteY32" fmla="*/ 3444 h 12032"/>
                <a:gd name="connsiteX33" fmla="*/ 2321 w 10000"/>
                <a:gd name="connsiteY33" fmla="*/ 4035 h 12032"/>
                <a:gd name="connsiteX34" fmla="*/ 2180 w 10000"/>
                <a:gd name="connsiteY34" fmla="*/ 4146 h 12032"/>
                <a:gd name="connsiteX35" fmla="*/ 2053 w 10000"/>
                <a:gd name="connsiteY35" fmla="*/ 3847 h 12032"/>
                <a:gd name="connsiteX36" fmla="*/ 1744 w 10000"/>
                <a:gd name="connsiteY36" fmla="*/ 3535 h 12032"/>
                <a:gd name="connsiteX37" fmla="*/ 1252 w 10000"/>
                <a:gd name="connsiteY37" fmla="*/ 3243 h 12032"/>
                <a:gd name="connsiteX38" fmla="*/ 717 w 10000"/>
                <a:gd name="connsiteY38" fmla="*/ 3076 h 12032"/>
                <a:gd name="connsiteX39" fmla="*/ 225 w 10000"/>
                <a:gd name="connsiteY39" fmla="*/ 3111 h 12032"/>
                <a:gd name="connsiteX40" fmla="*/ 0 w 10000"/>
                <a:gd name="connsiteY40" fmla="*/ 3222 h 12032"/>
                <a:gd name="connsiteX41" fmla="*/ 183 w 10000"/>
                <a:gd name="connsiteY41" fmla="*/ 3521 h 12032"/>
                <a:gd name="connsiteX42" fmla="*/ 366 w 10000"/>
                <a:gd name="connsiteY42" fmla="*/ 4292 h 12032"/>
                <a:gd name="connsiteX43" fmla="*/ 366 w 10000"/>
                <a:gd name="connsiteY43" fmla="*/ 5021 h 12032"/>
                <a:gd name="connsiteX44" fmla="*/ 619 w 10000"/>
                <a:gd name="connsiteY44" fmla="*/ 6118 h 12032"/>
                <a:gd name="connsiteX45" fmla="*/ 1294 w 10000"/>
                <a:gd name="connsiteY45" fmla="*/ 7569 h 12032"/>
                <a:gd name="connsiteX46" fmla="*/ 1617 w 10000"/>
                <a:gd name="connsiteY46" fmla="*/ 8153 h 12032"/>
                <a:gd name="connsiteX47" fmla="*/ 1716 w 10000"/>
                <a:gd name="connsiteY47" fmla="*/ 8500 h 12032"/>
                <a:gd name="connsiteX48" fmla="*/ 1758 w 10000"/>
                <a:gd name="connsiteY48" fmla="*/ 8563 h 12032"/>
                <a:gd name="connsiteX49" fmla="*/ 1558 w 10000"/>
                <a:gd name="connsiteY49" fmla="*/ 11532 h 12032"/>
                <a:gd name="connsiteX50" fmla="*/ 8336 w 10000"/>
                <a:gd name="connsiteY50" fmla="*/ 11523 h 12032"/>
                <a:gd name="connsiteX51" fmla="*/ 8326 w 10000"/>
                <a:gd name="connsiteY51" fmla="*/ 10000 h 12032"/>
                <a:gd name="connsiteX52" fmla="*/ 7862 w 10000"/>
                <a:gd name="connsiteY52" fmla="*/ 8257 h 12032"/>
                <a:gd name="connsiteX53" fmla="*/ 7890 w 10000"/>
                <a:gd name="connsiteY53" fmla="*/ 8069 h 12032"/>
                <a:gd name="connsiteX54" fmla="*/ 8101 w 10000"/>
                <a:gd name="connsiteY54" fmla="*/ 7729 h 12032"/>
                <a:gd name="connsiteX55" fmla="*/ 8509 w 10000"/>
                <a:gd name="connsiteY55" fmla="*/ 7382 h 12032"/>
                <a:gd name="connsiteX56" fmla="*/ 8861 w 10000"/>
                <a:gd name="connsiteY56" fmla="*/ 7000 h 12032"/>
                <a:gd name="connsiteX57" fmla="*/ 9184 w 10000"/>
                <a:gd name="connsiteY57" fmla="*/ 6528 h 12032"/>
                <a:gd name="connsiteX58" fmla="*/ 9536 w 10000"/>
                <a:gd name="connsiteY58" fmla="*/ 6076 h 12032"/>
                <a:gd name="connsiteX59" fmla="*/ 9845 w 10000"/>
                <a:gd name="connsiteY59" fmla="*/ 5715 h 12032"/>
                <a:gd name="connsiteX60" fmla="*/ 10000 w 10000"/>
                <a:gd name="connsiteY60" fmla="*/ 5375 h 12032"/>
                <a:gd name="connsiteX61" fmla="*/ 9916 w 10000"/>
                <a:gd name="connsiteY61" fmla="*/ 5111 h 12032"/>
                <a:gd name="connsiteX0" fmla="*/ 9916 w 10000"/>
                <a:gd name="connsiteY0" fmla="*/ 5111 h 11633"/>
                <a:gd name="connsiteX1" fmla="*/ 9831 w 10000"/>
                <a:gd name="connsiteY1" fmla="*/ 4882 h 11633"/>
                <a:gd name="connsiteX2" fmla="*/ 9761 w 10000"/>
                <a:gd name="connsiteY2" fmla="*/ 4604 h 11633"/>
                <a:gd name="connsiteX3" fmla="*/ 9494 w 10000"/>
                <a:gd name="connsiteY3" fmla="*/ 4375 h 11633"/>
                <a:gd name="connsiteX4" fmla="*/ 9142 w 10000"/>
                <a:gd name="connsiteY4" fmla="*/ 4285 h 11633"/>
                <a:gd name="connsiteX5" fmla="*/ 8833 w 10000"/>
                <a:gd name="connsiteY5" fmla="*/ 4278 h 11633"/>
                <a:gd name="connsiteX6" fmla="*/ 8692 w 10000"/>
                <a:gd name="connsiteY6" fmla="*/ 4201 h 11633"/>
                <a:gd name="connsiteX7" fmla="*/ 8692 w 10000"/>
                <a:gd name="connsiteY7" fmla="*/ 3993 h 11633"/>
                <a:gd name="connsiteX8" fmla="*/ 8622 w 10000"/>
                <a:gd name="connsiteY8" fmla="*/ 3743 h 11633"/>
                <a:gd name="connsiteX9" fmla="*/ 8354 w 10000"/>
                <a:gd name="connsiteY9" fmla="*/ 3514 h 11633"/>
                <a:gd name="connsiteX10" fmla="*/ 7975 w 10000"/>
                <a:gd name="connsiteY10" fmla="*/ 3396 h 11633"/>
                <a:gd name="connsiteX11" fmla="*/ 7567 w 10000"/>
                <a:gd name="connsiteY11" fmla="*/ 3424 h 11633"/>
                <a:gd name="connsiteX12" fmla="*/ 7215 w 10000"/>
                <a:gd name="connsiteY12" fmla="*/ 3542 h 11633"/>
                <a:gd name="connsiteX13" fmla="*/ 7145 w 10000"/>
                <a:gd name="connsiteY13" fmla="*/ 3465 h 11633"/>
                <a:gd name="connsiteX14" fmla="*/ 7201 w 10000"/>
                <a:gd name="connsiteY14" fmla="*/ 3215 h 11633"/>
                <a:gd name="connsiteX15" fmla="*/ 7103 w 10000"/>
                <a:gd name="connsiteY15" fmla="*/ 2965 h 11633"/>
                <a:gd name="connsiteX16" fmla="*/ 6667 w 10000"/>
                <a:gd name="connsiteY16" fmla="*/ 2757 h 11633"/>
                <a:gd name="connsiteX17" fmla="*/ 6048 w 10000"/>
                <a:gd name="connsiteY17" fmla="*/ 2715 h 11633"/>
                <a:gd name="connsiteX18" fmla="*/ 5499 w 10000"/>
                <a:gd name="connsiteY18" fmla="*/ 2903 h 11633"/>
                <a:gd name="connsiteX19" fmla="*/ 5105 w 10000"/>
                <a:gd name="connsiteY19" fmla="*/ 3306 h 11633"/>
                <a:gd name="connsiteX20" fmla="*/ 4923 w 10000"/>
                <a:gd name="connsiteY20" fmla="*/ 3333 h 11633"/>
                <a:gd name="connsiteX21" fmla="*/ 4852 w 10000"/>
                <a:gd name="connsiteY21" fmla="*/ 2806 h 11633"/>
                <a:gd name="connsiteX22" fmla="*/ 4852 w 10000"/>
                <a:gd name="connsiteY22" fmla="*/ 2049 h 11633"/>
                <a:gd name="connsiteX23" fmla="*/ 4852 w 10000"/>
                <a:gd name="connsiteY23" fmla="*/ 1104 h 11633"/>
                <a:gd name="connsiteX24" fmla="*/ 4852 w 10000"/>
                <a:gd name="connsiteY24" fmla="*/ 431 h 11633"/>
                <a:gd name="connsiteX25" fmla="*/ 4627 w 10000"/>
                <a:gd name="connsiteY25" fmla="*/ 132 h 11633"/>
                <a:gd name="connsiteX26" fmla="*/ 4079 w 10000"/>
                <a:gd name="connsiteY26" fmla="*/ 0 h 11633"/>
                <a:gd name="connsiteX27" fmla="*/ 3502 w 10000"/>
                <a:gd name="connsiteY27" fmla="*/ 167 h 11633"/>
                <a:gd name="connsiteX28" fmla="*/ 3193 w 10000"/>
                <a:gd name="connsiteY28" fmla="*/ 889 h 11633"/>
                <a:gd name="connsiteX29" fmla="*/ 3193 w 10000"/>
                <a:gd name="connsiteY29" fmla="*/ 938 h 11633"/>
                <a:gd name="connsiteX30" fmla="*/ 3038 w 10000"/>
                <a:gd name="connsiteY30" fmla="*/ 2042 h 11633"/>
                <a:gd name="connsiteX31" fmla="*/ 2968 w 10000"/>
                <a:gd name="connsiteY31" fmla="*/ 2521 h 11633"/>
                <a:gd name="connsiteX32" fmla="*/ 2672 w 10000"/>
                <a:gd name="connsiteY32" fmla="*/ 3444 h 11633"/>
                <a:gd name="connsiteX33" fmla="*/ 2321 w 10000"/>
                <a:gd name="connsiteY33" fmla="*/ 4035 h 11633"/>
                <a:gd name="connsiteX34" fmla="*/ 2180 w 10000"/>
                <a:gd name="connsiteY34" fmla="*/ 4146 h 11633"/>
                <a:gd name="connsiteX35" fmla="*/ 2053 w 10000"/>
                <a:gd name="connsiteY35" fmla="*/ 3847 h 11633"/>
                <a:gd name="connsiteX36" fmla="*/ 1744 w 10000"/>
                <a:gd name="connsiteY36" fmla="*/ 3535 h 11633"/>
                <a:gd name="connsiteX37" fmla="*/ 1252 w 10000"/>
                <a:gd name="connsiteY37" fmla="*/ 3243 h 11633"/>
                <a:gd name="connsiteX38" fmla="*/ 717 w 10000"/>
                <a:gd name="connsiteY38" fmla="*/ 3076 h 11633"/>
                <a:gd name="connsiteX39" fmla="*/ 225 w 10000"/>
                <a:gd name="connsiteY39" fmla="*/ 3111 h 11633"/>
                <a:gd name="connsiteX40" fmla="*/ 0 w 10000"/>
                <a:gd name="connsiteY40" fmla="*/ 3222 h 11633"/>
                <a:gd name="connsiteX41" fmla="*/ 183 w 10000"/>
                <a:gd name="connsiteY41" fmla="*/ 3521 h 11633"/>
                <a:gd name="connsiteX42" fmla="*/ 366 w 10000"/>
                <a:gd name="connsiteY42" fmla="*/ 4292 h 11633"/>
                <a:gd name="connsiteX43" fmla="*/ 366 w 10000"/>
                <a:gd name="connsiteY43" fmla="*/ 5021 h 11633"/>
                <a:gd name="connsiteX44" fmla="*/ 619 w 10000"/>
                <a:gd name="connsiteY44" fmla="*/ 6118 h 11633"/>
                <a:gd name="connsiteX45" fmla="*/ 1294 w 10000"/>
                <a:gd name="connsiteY45" fmla="*/ 7569 h 11633"/>
                <a:gd name="connsiteX46" fmla="*/ 1617 w 10000"/>
                <a:gd name="connsiteY46" fmla="*/ 8153 h 11633"/>
                <a:gd name="connsiteX47" fmla="*/ 1716 w 10000"/>
                <a:gd name="connsiteY47" fmla="*/ 8500 h 11633"/>
                <a:gd name="connsiteX48" fmla="*/ 1758 w 10000"/>
                <a:gd name="connsiteY48" fmla="*/ 8563 h 11633"/>
                <a:gd name="connsiteX49" fmla="*/ 1558 w 10000"/>
                <a:gd name="connsiteY49" fmla="*/ 11532 h 11633"/>
                <a:gd name="connsiteX50" fmla="*/ 8336 w 10000"/>
                <a:gd name="connsiteY50" fmla="*/ 11523 h 11633"/>
                <a:gd name="connsiteX51" fmla="*/ 8326 w 10000"/>
                <a:gd name="connsiteY51" fmla="*/ 10000 h 11633"/>
                <a:gd name="connsiteX52" fmla="*/ 7862 w 10000"/>
                <a:gd name="connsiteY52" fmla="*/ 8257 h 11633"/>
                <a:gd name="connsiteX53" fmla="*/ 7890 w 10000"/>
                <a:gd name="connsiteY53" fmla="*/ 8069 h 11633"/>
                <a:gd name="connsiteX54" fmla="*/ 8101 w 10000"/>
                <a:gd name="connsiteY54" fmla="*/ 7729 h 11633"/>
                <a:gd name="connsiteX55" fmla="*/ 8509 w 10000"/>
                <a:gd name="connsiteY55" fmla="*/ 7382 h 11633"/>
                <a:gd name="connsiteX56" fmla="*/ 8861 w 10000"/>
                <a:gd name="connsiteY56" fmla="*/ 7000 h 11633"/>
                <a:gd name="connsiteX57" fmla="*/ 9184 w 10000"/>
                <a:gd name="connsiteY57" fmla="*/ 6528 h 11633"/>
                <a:gd name="connsiteX58" fmla="*/ 9536 w 10000"/>
                <a:gd name="connsiteY58" fmla="*/ 6076 h 11633"/>
                <a:gd name="connsiteX59" fmla="*/ 9845 w 10000"/>
                <a:gd name="connsiteY59" fmla="*/ 5715 h 11633"/>
                <a:gd name="connsiteX60" fmla="*/ 10000 w 10000"/>
                <a:gd name="connsiteY60" fmla="*/ 5375 h 11633"/>
                <a:gd name="connsiteX61" fmla="*/ 9916 w 10000"/>
                <a:gd name="connsiteY61" fmla="*/ 5111 h 11633"/>
                <a:gd name="connsiteX0" fmla="*/ 9916 w 10000"/>
                <a:gd name="connsiteY0" fmla="*/ 5111 h 11583"/>
                <a:gd name="connsiteX1" fmla="*/ 9831 w 10000"/>
                <a:gd name="connsiteY1" fmla="*/ 4882 h 11583"/>
                <a:gd name="connsiteX2" fmla="*/ 9761 w 10000"/>
                <a:gd name="connsiteY2" fmla="*/ 4604 h 11583"/>
                <a:gd name="connsiteX3" fmla="*/ 9494 w 10000"/>
                <a:gd name="connsiteY3" fmla="*/ 4375 h 11583"/>
                <a:gd name="connsiteX4" fmla="*/ 9142 w 10000"/>
                <a:gd name="connsiteY4" fmla="*/ 4285 h 11583"/>
                <a:gd name="connsiteX5" fmla="*/ 8833 w 10000"/>
                <a:gd name="connsiteY5" fmla="*/ 4278 h 11583"/>
                <a:gd name="connsiteX6" fmla="*/ 8692 w 10000"/>
                <a:gd name="connsiteY6" fmla="*/ 4201 h 11583"/>
                <a:gd name="connsiteX7" fmla="*/ 8692 w 10000"/>
                <a:gd name="connsiteY7" fmla="*/ 3993 h 11583"/>
                <a:gd name="connsiteX8" fmla="*/ 8622 w 10000"/>
                <a:gd name="connsiteY8" fmla="*/ 3743 h 11583"/>
                <a:gd name="connsiteX9" fmla="*/ 8354 w 10000"/>
                <a:gd name="connsiteY9" fmla="*/ 3514 h 11583"/>
                <a:gd name="connsiteX10" fmla="*/ 7975 w 10000"/>
                <a:gd name="connsiteY10" fmla="*/ 3396 h 11583"/>
                <a:gd name="connsiteX11" fmla="*/ 7567 w 10000"/>
                <a:gd name="connsiteY11" fmla="*/ 3424 h 11583"/>
                <a:gd name="connsiteX12" fmla="*/ 7215 w 10000"/>
                <a:gd name="connsiteY12" fmla="*/ 3542 h 11583"/>
                <a:gd name="connsiteX13" fmla="*/ 7145 w 10000"/>
                <a:gd name="connsiteY13" fmla="*/ 3465 h 11583"/>
                <a:gd name="connsiteX14" fmla="*/ 7201 w 10000"/>
                <a:gd name="connsiteY14" fmla="*/ 3215 h 11583"/>
                <a:gd name="connsiteX15" fmla="*/ 7103 w 10000"/>
                <a:gd name="connsiteY15" fmla="*/ 2965 h 11583"/>
                <a:gd name="connsiteX16" fmla="*/ 6667 w 10000"/>
                <a:gd name="connsiteY16" fmla="*/ 2757 h 11583"/>
                <a:gd name="connsiteX17" fmla="*/ 6048 w 10000"/>
                <a:gd name="connsiteY17" fmla="*/ 2715 h 11583"/>
                <a:gd name="connsiteX18" fmla="*/ 5499 w 10000"/>
                <a:gd name="connsiteY18" fmla="*/ 2903 h 11583"/>
                <a:gd name="connsiteX19" fmla="*/ 5105 w 10000"/>
                <a:gd name="connsiteY19" fmla="*/ 3306 h 11583"/>
                <a:gd name="connsiteX20" fmla="*/ 4923 w 10000"/>
                <a:gd name="connsiteY20" fmla="*/ 3333 h 11583"/>
                <a:gd name="connsiteX21" fmla="*/ 4852 w 10000"/>
                <a:gd name="connsiteY21" fmla="*/ 2806 h 11583"/>
                <a:gd name="connsiteX22" fmla="*/ 4852 w 10000"/>
                <a:gd name="connsiteY22" fmla="*/ 2049 h 11583"/>
                <a:gd name="connsiteX23" fmla="*/ 4852 w 10000"/>
                <a:gd name="connsiteY23" fmla="*/ 1104 h 11583"/>
                <a:gd name="connsiteX24" fmla="*/ 4852 w 10000"/>
                <a:gd name="connsiteY24" fmla="*/ 431 h 11583"/>
                <a:gd name="connsiteX25" fmla="*/ 4627 w 10000"/>
                <a:gd name="connsiteY25" fmla="*/ 132 h 11583"/>
                <a:gd name="connsiteX26" fmla="*/ 4079 w 10000"/>
                <a:gd name="connsiteY26" fmla="*/ 0 h 11583"/>
                <a:gd name="connsiteX27" fmla="*/ 3502 w 10000"/>
                <a:gd name="connsiteY27" fmla="*/ 167 h 11583"/>
                <a:gd name="connsiteX28" fmla="*/ 3193 w 10000"/>
                <a:gd name="connsiteY28" fmla="*/ 889 h 11583"/>
                <a:gd name="connsiteX29" fmla="*/ 3193 w 10000"/>
                <a:gd name="connsiteY29" fmla="*/ 938 h 11583"/>
                <a:gd name="connsiteX30" fmla="*/ 3038 w 10000"/>
                <a:gd name="connsiteY30" fmla="*/ 2042 h 11583"/>
                <a:gd name="connsiteX31" fmla="*/ 2968 w 10000"/>
                <a:gd name="connsiteY31" fmla="*/ 2521 h 11583"/>
                <a:gd name="connsiteX32" fmla="*/ 2672 w 10000"/>
                <a:gd name="connsiteY32" fmla="*/ 3444 h 11583"/>
                <a:gd name="connsiteX33" fmla="*/ 2321 w 10000"/>
                <a:gd name="connsiteY33" fmla="*/ 4035 h 11583"/>
                <a:gd name="connsiteX34" fmla="*/ 2180 w 10000"/>
                <a:gd name="connsiteY34" fmla="*/ 4146 h 11583"/>
                <a:gd name="connsiteX35" fmla="*/ 2053 w 10000"/>
                <a:gd name="connsiteY35" fmla="*/ 3847 h 11583"/>
                <a:gd name="connsiteX36" fmla="*/ 1744 w 10000"/>
                <a:gd name="connsiteY36" fmla="*/ 3535 h 11583"/>
                <a:gd name="connsiteX37" fmla="*/ 1252 w 10000"/>
                <a:gd name="connsiteY37" fmla="*/ 3243 h 11583"/>
                <a:gd name="connsiteX38" fmla="*/ 717 w 10000"/>
                <a:gd name="connsiteY38" fmla="*/ 3076 h 11583"/>
                <a:gd name="connsiteX39" fmla="*/ 225 w 10000"/>
                <a:gd name="connsiteY39" fmla="*/ 3111 h 11583"/>
                <a:gd name="connsiteX40" fmla="*/ 0 w 10000"/>
                <a:gd name="connsiteY40" fmla="*/ 3222 h 11583"/>
                <a:gd name="connsiteX41" fmla="*/ 183 w 10000"/>
                <a:gd name="connsiteY41" fmla="*/ 3521 h 11583"/>
                <a:gd name="connsiteX42" fmla="*/ 366 w 10000"/>
                <a:gd name="connsiteY42" fmla="*/ 4292 h 11583"/>
                <a:gd name="connsiteX43" fmla="*/ 366 w 10000"/>
                <a:gd name="connsiteY43" fmla="*/ 5021 h 11583"/>
                <a:gd name="connsiteX44" fmla="*/ 619 w 10000"/>
                <a:gd name="connsiteY44" fmla="*/ 6118 h 11583"/>
                <a:gd name="connsiteX45" fmla="*/ 1294 w 10000"/>
                <a:gd name="connsiteY45" fmla="*/ 7569 h 11583"/>
                <a:gd name="connsiteX46" fmla="*/ 1617 w 10000"/>
                <a:gd name="connsiteY46" fmla="*/ 8153 h 11583"/>
                <a:gd name="connsiteX47" fmla="*/ 1716 w 10000"/>
                <a:gd name="connsiteY47" fmla="*/ 8500 h 11583"/>
                <a:gd name="connsiteX48" fmla="*/ 1758 w 10000"/>
                <a:gd name="connsiteY48" fmla="*/ 8563 h 11583"/>
                <a:gd name="connsiteX49" fmla="*/ 1558 w 10000"/>
                <a:gd name="connsiteY49" fmla="*/ 11532 h 11583"/>
                <a:gd name="connsiteX50" fmla="*/ 8336 w 10000"/>
                <a:gd name="connsiteY50" fmla="*/ 11523 h 11583"/>
                <a:gd name="connsiteX51" fmla="*/ 8326 w 10000"/>
                <a:gd name="connsiteY51" fmla="*/ 10000 h 11583"/>
                <a:gd name="connsiteX52" fmla="*/ 7862 w 10000"/>
                <a:gd name="connsiteY52" fmla="*/ 8257 h 11583"/>
                <a:gd name="connsiteX53" fmla="*/ 7890 w 10000"/>
                <a:gd name="connsiteY53" fmla="*/ 8069 h 11583"/>
                <a:gd name="connsiteX54" fmla="*/ 8101 w 10000"/>
                <a:gd name="connsiteY54" fmla="*/ 7729 h 11583"/>
                <a:gd name="connsiteX55" fmla="*/ 8509 w 10000"/>
                <a:gd name="connsiteY55" fmla="*/ 7382 h 11583"/>
                <a:gd name="connsiteX56" fmla="*/ 8861 w 10000"/>
                <a:gd name="connsiteY56" fmla="*/ 7000 h 11583"/>
                <a:gd name="connsiteX57" fmla="*/ 9184 w 10000"/>
                <a:gd name="connsiteY57" fmla="*/ 6528 h 11583"/>
                <a:gd name="connsiteX58" fmla="*/ 9536 w 10000"/>
                <a:gd name="connsiteY58" fmla="*/ 6076 h 11583"/>
                <a:gd name="connsiteX59" fmla="*/ 9845 w 10000"/>
                <a:gd name="connsiteY59" fmla="*/ 5715 h 11583"/>
                <a:gd name="connsiteX60" fmla="*/ 10000 w 10000"/>
                <a:gd name="connsiteY60" fmla="*/ 5375 h 11583"/>
                <a:gd name="connsiteX61" fmla="*/ 9916 w 10000"/>
                <a:gd name="connsiteY61" fmla="*/ 5111 h 1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1583">
                  <a:moveTo>
                    <a:pt x="9916" y="5111"/>
                  </a:moveTo>
                  <a:cubicBezTo>
                    <a:pt x="9873" y="5056"/>
                    <a:pt x="9831" y="4958"/>
                    <a:pt x="9831" y="4882"/>
                  </a:cubicBezTo>
                  <a:cubicBezTo>
                    <a:pt x="9831" y="4813"/>
                    <a:pt x="9803" y="4688"/>
                    <a:pt x="9761" y="4604"/>
                  </a:cubicBezTo>
                  <a:cubicBezTo>
                    <a:pt x="9705" y="4521"/>
                    <a:pt x="9592" y="4417"/>
                    <a:pt x="9494" y="4375"/>
                  </a:cubicBezTo>
                  <a:cubicBezTo>
                    <a:pt x="9395" y="4333"/>
                    <a:pt x="9241" y="4299"/>
                    <a:pt x="9142" y="4285"/>
                  </a:cubicBezTo>
                  <a:cubicBezTo>
                    <a:pt x="9044" y="4278"/>
                    <a:pt x="8903" y="4278"/>
                    <a:pt x="8833" y="4278"/>
                  </a:cubicBezTo>
                  <a:cubicBezTo>
                    <a:pt x="8762" y="4285"/>
                    <a:pt x="8692" y="4250"/>
                    <a:pt x="8692" y="4201"/>
                  </a:cubicBezTo>
                  <a:lnTo>
                    <a:pt x="8692" y="3993"/>
                  </a:lnTo>
                  <a:cubicBezTo>
                    <a:pt x="8692" y="3924"/>
                    <a:pt x="8664" y="3813"/>
                    <a:pt x="8622" y="3743"/>
                  </a:cubicBezTo>
                  <a:cubicBezTo>
                    <a:pt x="8579" y="3667"/>
                    <a:pt x="8453" y="3563"/>
                    <a:pt x="8354" y="3514"/>
                  </a:cubicBezTo>
                  <a:cubicBezTo>
                    <a:pt x="8256" y="3458"/>
                    <a:pt x="8087" y="3403"/>
                    <a:pt x="7975" y="3396"/>
                  </a:cubicBezTo>
                  <a:cubicBezTo>
                    <a:pt x="7848" y="3382"/>
                    <a:pt x="7665" y="3396"/>
                    <a:pt x="7567" y="3424"/>
                  </a:cubicBezTo>
                  <a:cubicBezTo>
                    <a:pt x="7454" y="3451"/>
                    <a:pt x="7300" y="3507"/>
                    <a:pt x="7215" y="3542"/>
                  </a:cubicBezTo>
                  <a:cubicBezTo>
                    <a:pt x="7145" y="3576"/>
                    <a:pt x="7103" y="3542"/>
                    <a:pt x="7145" y="3465"/>
                  </a:cubicBezTo>
                  <a:cubicBezTo>
                    <a:pt x="7173" y="3389"/>
                    <a:pt x="7201" y="3278"/>
                    <a:pt x="7201" y="3215"/>
                  </a:cubicBezTo>
                  <a:cubicBezTo>
                    <a:pt x="7201" y="3153"/>
                    <a:pt x="7159" y="3042"/>
                    <a:pt x="7103" y="2965"/>
                  </a:cubicBezTo>
                  <a:cubicBezTo>
                    <a:pt x="7060" y="2889"/>
                    <a:pt x="6864" y="2792"/>
                    <a:pt x="6667" y="2757"/>
                  </a:cubicBezTo>
                  <a:cubicBezTo>
                    <a:pt x="6484" y="2722"/>
                    <a:pt x="6203" y="2701"/>
                    <a:pt x="6048" y="2715"/>
                  </a:cubicBezTo>
                  <a:cubicBezTo>
                    <a:pt x="5907" y="2722"/>
                    <a:pt x="5654" y="2813"/>
                    <a:pt x="5499" y="2903"/>
                  </a:cubicBezTo>
                  <a:cubicBezTo>
                    <a:pt x="5345" y="3000"/>
                    <a:pt x="5176" y="3181"/>
                    <a:pt x="5105" y="3306"/>
                  </a:cubicBezTo>
                  <a:cubicBezTo>
                    <a:pt x="5049" y="3431"/>
                    <a:pt x="4965" y="3444"/>
                    <a:pt x="4923" y="3333"/>
                  </a:cubicBezTo>
                  <a:cubicBezTo>
                    <a:pt x="4880" y="3222"/>
                    <a:pt x="4852" y="2986"/>
                    <a:pt x="4852" y="2806"/>
                  </a:cubicBezTo>
                  <a:lnTo>
                    <a:pt x="4852" y="2049"/>
                  </a:lnTo>
                  <a:lnTo>
                    <a:pt x="4852" y="1104"/>
                  </a:lnTo>
                  <a:lnTo>
                    <a:pt x="4852" y="431"/>
                  </a:lnTo>
                  <a:cubicBezTo>
                    <a:pt x="4852" y="340"/>
                    <a:pt x="4754" y="201"/>
                    <a:pt x="4627" y="132"/>
                  </a:cubicBezTo>
                  <a:cubicBezTo>
                    <a:pt x="4515" y="56"/>
                    <a:pt x="4262" y="0"/>
                    <a:pt x="4079" y="0"/>
                  </a:cubicBezTo>
                  <a:cubicBezTo>
                    <a:pt x="3882" y="0"/>
                    <a:pt x="3629" y="76"/>
                    <a:pt x="3502" y="167"/>
                  </a:cubicBezTo>
                  <a:cubicBezTo>
                    <a:pt x="3376" y="264"/>
                    <a:pt x="3249" y="583"/>
                    <a:pt x="3193" y="889"/>
                  </a:cubicBezTo>
                  <a:lnTo>
                    <a:pt x="3193" y="938"/>
                  </a:lnTo>
                  <a:cubicBezTo>
                    <a:pt x="3150" y="1243"/>
                    <a:pt x="3080" y="1736"/>
                    <a:pt x="3038" y="2042"/>
                  </a:cubicBezTo>
                  <a:cubicBezTo>
                    <a:pt x="3015" y="2202"/>
                    <a:pt x="2991" y="2361"/>
                    <a:pt x="2968" y="2521"/>
                  </a:cubicBezTo>
                  <a:cubicBezTo>
                    <a:pt x="2925" y="2826"/>
                    <a:pt x="2799" y="3243"/>
                    <a:pt x="2672" y="3444"/>
                  </a:cubicBezTo>
                  <a:cubicBezTo>
                    <a:pt x="2560" y="3646"/>
                    <a:pt x="2405" y="3917"/>
                    <a:pt x="2321" y="4035"/>
                  </a:cubicBezTo>
                  <a:cubicBezTo>
                    <a:pt x="2236" y="4160"/>
                    <a:pt x="2180" y="4208"/>
                    <a:pt x="2180" y="4146"/>
                  </a:cubicBezTo>
                  <a:cubicBezTo>
                    <a:pt x="2180" y="4083"/>
                    <a:pt x="2124" y="3951"/>
                    <a:pt x="2053" y="3847"/>
                  </a:cubicBezTo>
                  <a:cubicBezTo>
                    <a:pt x="1997" y="3736"/>
                    <a:pt x="1857" y="3597"/>
                    <a:pt x="1744" y="3535"/>
                  </a:cubicBezTo>
                  <a:cubicBezTo>
                    <a:pt x="1632" y="3465"/>
                    <a:pt x="1406" y="3340"/>
                    <a:pt x="1252" y="3243"/>
                  </a:cubicBezTo>
                  <a:cubicBezTo>
                    <a:pt x="1097" y="3153"/>
                    <a:pt x="858" y="3076"/>
                    <a:pt x="717" y="3076"/>
                  </a:cubicBezTo>
                  <a:cubicBezTo>
                    <a:pt x="577" y="3076"/>
                    <a:pt x="352" y="3090"/>
                    <a:pt x="225" y="3111"/>
                  </a:cubicBezTo>
                  <a:cubicBezTo>
                    <a:pt x="98" y="3132"/>
                    <a:pt x="0" y="3181"/>
                    <a:pt x="0" y="3222"/>
                  </a:cubicBezTo>
                  <a:cubicBezTo>
                    <a:pt x="0" y="3264"/>
                    <a:pt x="84" y="3396"/>
                    <a:pt x="183" y="3521"/>
                  </a:cubicBezTo>
                  <a:cubicBezTo>
                    <a:pt x="281" y="3639"/>
                    <a:pt x="366" y="3986"/>
                    <a:pt x="366" y="4292"/>
                  </a:cubicBezTo>
                  <a:lnTo>
                    <a:pt x="366" y="5021"/>
                  </a:lnTo>
                  <a:cubicBezTo>
                    <a:pt x="366" y="5326"/>
                    <a:pt x="478" y="5819"/>
                    <a:pt x="619" y="6118"/>
                  </a:cubicBezTo>
                  <a:lnTo>
                    <a:pt x="1294" y="7569"/>
                  </a:lnTo>
                  <a:cubicBezTo>
                    <a:pt x="1435" y="7861"/>
                    <a:pt x="1575" y="8125"/>
                    <a:pt x="1617" y="8153"/>
                  </a:cubicBezTo>
                  <a:cubicBezTo>
                    <a:pt x="1660" y="8174"/>
                    <a:pt x="1702" y="8333"/>
                    <a:pt x="1716" y="8500"/>
                  </a:cubicBezTo>
                  <a:cubicBezTo>
                    <a:pt x="1716" y="8521"/>
                    <a:pt x="1730" y="8542"/>
                    <a:pt x="1758" y="8563"/>
                  </a:cubicBezTo>
                  <a:cubicBezTo>
                    <a:pt x="1871" y="10000"/>
                    <a:pt x="1380" y="10968"/>
                    <a:pt x="1558" y="11532"/>
                  </a:cubicBezTo>
                  <a:cubicBezTo>
                    <a:pt x="3367" y="11583"/>
                    <a:pt x="6279" y="11621"/>
                    <a:pt x="8336" y="11523"/>
                  </a:cubicBezTo>
                  <a:cubicBezTo>
                    <a:pt x="8445" y="11126"/>
                    <a:pt x="8405" y="10544"/>
                    <a:pt x="8326" y="10000"/>
                  </a:cubicBezTo>
                  <a:cubicBezTo>
                    <a:pt x="8247" y="9456"/>
                    <a:pt x="7862" y="8257"/>
                    <a:pt x="7862" y="8257"/>
                  </a:cubicBezTo>
                  <a:cubicBezTo>
                    <a:pt x="7876" y="8181"/>
                    <a:pt x="7876" y="8111"/>
                    <a:pt x="7890" y="8069"/>
                  </a:cubicBezTo>
                  <a:cubicBezTo>
                    <a:pt x="7904" y="7986"/>
                    <a:pt x="8003" y="7833"/>
                    <a:pt x="8101" y="7729"/>
                  </a:cubicBezTo>
                  <a:cubicBezTo>
                    <a:pt x="8200" y="7625"/>
                    <a:pt x="8383" y="7472"/>
                    <a:pt x="8509" y="7382"/>
                  </a:cubicBezTo>
                  <a:cubicBezTo>
                    <a:pt x="8636" y="7292"/>
                    <a:pt x="8790" y="7118"/>
                    <a:pt x="8861" y="7000"/>
                  </a:cubicBezTo>
                  <a:cubicBezTo>
                    <a:pt x="8931" y="6889"/>
                    <a:pt x="9072" y="6674"/>
                    <a:pt x="9184" y="6528"/>
                  </a:cubicBezTo>
                  <a:cubicBezTo>
                    <a:pt x="9297" y="6389"/>
                    <a:pt x="9451" y="6188"/>
                    <a:pt x="9536" y="6076"/>
                  </a:cubicBezTo>
                  <a:cubicBezTo>
                    <a:pt x="9634" y="5972"/>
                    <a:pt x="9775" y="5813"/>
                    <a:pt x="9845" y="5715"/>
                  </a:cubicBezTo>
                  <a:cubicBezTo>
                    <a:pt x="9930" y="5625"/>
                    <a:pt x="10000" y="5472"/>
                    <a:pt x="10000" y="5375"/>
                  </a:cubicBezTo>
                  <a:cubicBezTo>
                    <a:pt x="10000" y="5285"/>
                    <a:pt x="9958" y="5160"/>
                    <a:pt x="9916" y="5111"/>
                  </a:cubicBezTo>
                  <a:close/>
                </a:path>
              </a:pathLst>
            </a:custGeom>
            <a:solidFill>
              <a:srgbClr val="F8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31">
              <a:extLst>
                <a:ext uri="{FF2B5EF4-FFF2-40B4-BE49-F238E27FC236}">
                  <a16:creationId xmlns:a16="http://schemas.microsoft.com/office/drawing/2014/main" id="{54D4A385-C91C-4DE0-BE24-44A26CB8BAD0}"/>
                </a:ext>
              </a:extLst>
            </p:cNvPr>
            <p:cNvSpPr>
              <a:spLocks/>
            </p:cNvSpPr>
            <p:nvPr/>
          </p:nvSpPr>
          <p:spPr bwMode="auto">
            <a:xfrm>
              <a:off x="3711" y="2873"/>
              <a:ext cx="79" cy="109"/>
            </a:xfrm>
            <a:custGeom>
              <a:avLst/>
              <a:gdLst>
                <a:gd name="T0" fmla="*/ 20 w 54"/>
                <a:gd name="T1" fmla="*/ 74 h 74"/>
                <a:gd name="T2" fmla="*/ 0 w 54"/>
                <a:gd name="T3" fmla="*/ 15 h 74"/>
                <a:gd name="T4" fmla="*/ 31 w 54"/>
                <a:gd name="T5" fmla="*/ 15 h 74"/>
                <a:gd name="T6" fmla="*/ 54 w 54"/>
                <a:gd name="T7" fmla="*/ 63 h 74"/>
                <a:gd name="T8" fmla="*/ 20 w 54"/>
                <a:gd name="T9" fmla="*/ 74 h 74"/>
              </a:gdLst>
              <a:ahLst/>
              <a:cxnLst>
                <a:cxn ang="0">
                  <a:pos x="T0" y="T1"/>
                </a:cxn>
                <a:cxn ang="0">
                  <a:pos x="T2" y="T3"/>
                </a:cxn>
                <a:cxn ang="0">
                  <a:pos x="T4" y="T5"/>
                </a:cxn>
                <a:cxn ang="0">
                  <a:pos x="T6" y="T7"/>
                </a:cxn>
                <a:cxn ang="0">
                  <a:pos x="T8" y="T9"/>
                </a:cxn>
              </a:cxnLst>
              <a:rect l="0" t="0" r="r" b="b"/>
              <a:pathLst>
                <a:path w="54" h="74">
                  <a:moveTo>
                    <a:pt x="20" y="74"/>
                  </a:moveTo>
                  <a:cubicBezTo>
                    <a:pt x="20" y="74"/>
                    <a:pt x="5" y="23"/>
                    <a:pt x="0" y="15"/>
                  </a:cubicBezTo>
                  <a:cubicBezTo>
                    <a:pt x="0" y="15"/>
                    <a:pt x="19" y="0"/>
                    <a:pt x="31" y="15"/>
                  </a:cubicBezTo>
                  <a:cubicBezTo>
                    <a:pt x="45" y="32"/>
                    <a:pt x="54" y="63"/>
                    <a:pt x="54" y="63"/>
                  </a:cubicBezTo>
                  <a:lnTo>
                    <a:pt x="20" y="74"/>
                  </a:ln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32">
              <a:extLst>
                <a:ext uri="{FF2B5EF4-FFF2-40B4-BE49-F238E27FC236}">
                  <a16:creationId xmlns:a16="http://schemas.microsoft.com/office/drawing/2014/main" id="{B82347FD-377D-4192-AF78-5B88582F8182}"/>
                </a:ext>
              </a:extLst>
            </p:cNvPr>
            <p:cNvSpPr>
              <a:spLocks/>
            </p:cNvSpPr>
            <p:nvPr/>
          </p:nvSpPr>
          <p:spPr bwMode="auto">
            <a:xfrm>
              <a:off x="4081" y="2216"/>
              <a:ext cx="118" cy="124"/>
            </a:xfrm>
            <a:custGeom>
              <a:avLst/>
              <a:gdLst>
                <a:gd name="T0" fmla="*/ 2 w 80"/>
                <a:gd name="T1" fmla="*/ 84 h 84"/>
                <a:gd name="T2" fmla="*/ 73 w 80"/>
                <a:gd name="T3" fmla="*/ 84 h 84"/>
                <a:gd name="T4" fmla="*/ 73 w 80"/>
                <a:gd name="T5" fmla="*/ 24 h 84"/>
                <a:gd name="T6" fmla="*/ 11 w 80"/>
                <a:gd name="T7" fmla="*/ 16 h 84"/>
                <a:gd name="T8" fmla="*/ 2 w 80"/>
                <a:gd name="T9" fmla="*/ 84 h 84"/>
              </a:gdLst>
              <a:ahLst/>
              <a:cxnLst>
                <a:cxn ang="0">
                  <a:pos x="T0" y="T1"/>
                </a:cxn>
                <a:cxn ang="0">
                  <a:pos x="T2" y="T3"/>
                </a:cxn>
                <a:cxn ang="0">
                  <a:pos x="T4" y="T5"/>
                </a:cxn>
                <a:cxn ang="0">
                  <a:pos x="T6" y="T7"/>
                </a:cxn>
                <a:cxn ang="0">
                  <a:pos x="T8" y="T9"/>
                </a:cxn>
              </a:cxnLst>
              <a:rect l="0" t="0" r="r" b="b"/>
              <a:pathLst>
                <a:path w="80" h="84">
                  <a:moveTo>
                    <a:pt x="2" y="84"/>
                  </a:moveTo>
                  <a:cubicBezTo>
                    <a:pt x="2" y="84"/>
                    <a:pt x="42" y="84"/>
                    <a:pt x="73" y="84"/>
                  </a:cubicBezTo>
                  <a:cubicBezTo>
                    <a:pt x="73" y="84"/>
                    <a:pt x="80" y="42"/>
                    <a:pt x="73" y="24"/>
                  </a:cubicBezTo>
                  <a:cubicBezTo>
                    <a:pt x="64" y="0"/>
                    <a:pt x="28" y="8"/>
                    <a:pt x="11" y="16"/>
                  </a:cubicBezTo>
                  <a:cubicBezTo>
                    <a:pt x="0" y="21"/>
                    <a:pt x="2" y="84"/>
                    <a:pt x="2" y="84"/>
                  </a:cubicBez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18" name="图片 217">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219" name="文本框 218">
            <a:extLst>
              <a:ext uri="{FF2B5EF4-FFF2-40B4-BE49-F238E27FC236}">
                <a16:creationId xmlns:a16="http://schemas.microsoft.com/office/drawing/2014/main" id="{94722BF4-815E-4C66-A422-AE07DAEE7801}"/>
              </a:ext>
            </a:extLst>
          </p:cNvPr>
          <p:cNvSpPr txBox="1"/>
          <p:nvPr/>
        </p:nvSpPr>
        <p:spPr>
          <a:xfrm>
            <a:off x="1400175" y="288459"/>
            <a:ext cx="4201282" cy="523220"/>
          </a:xfrm>
          <a:prstGeom prst="rect">
            <a:avLst/>
          </a:prstGeom>
          <a:noFill/>
        </p:spPr>
        <p:txBody>
          <a:bodyPr wrap="square" rtlCol="0">
            <a:spAutoFit/>
          </a:bodyPr>
          <a:lstStyle/>
          <a:p>
            <a:r>
              <a:rPr lang="zh-CN" altLang="en-US" sz="2800" b="1" dirty="0" smtClean="0">
                <a:solidFill>
                  <a:srgbClr val="002060"/>
                </a:solidFill>
                <a:cs typeface="+mn-ea"/>
                <a:sym typeface="+mn-lt"/>
              </a:rPr>
              <a:t>声誉及信用风险现状分析</a:t>
            </a:r>
            <a:endParaRPr lang="zh-CN" altLang="en-US" sz="2800" b="1" dirty="0">
              <a:solidFill>
                <a:srgbClr val="002060"/>
              </a:solidFill>
              <a:cs typeface="+mn-ea"/>
              <a:sym typeface="+mn-lt"/>
            </a:endParaRPr>
          </a:p>
        </p:txBody>
      </p:sp>
      <p:sp>
        <p:nvSpPr>
          <p:cNvPr id="2" name="矩形 1"/>
          <p:cNvSpPr/>
          <p:nvPr/>
        </p:nvSpPr>
        <p:spPr>
          <a:xfrm>
            <a:off x="5567429" y="1571097"/>
            <a:ext cx="6096000" cy="4524315"/>
          </a:xfrm>
          <a:prstGeom prst="rect">
            <a:avLst/>
          </a:prstGeom>
        </p:spPr>
        <p:txBody>
          <a:bodyPr>
            <a:spAutoFit/>
          </a:bodyPr>
          <a:lstStyle/>
          <a:p>
            <a:r>
              <a:rPr lang="zh-CN" altLang="en-US" dirty="0" smtClean="0"/>
              <a:t>对于金融机构而言，负面</a:t>
            </a:r>
            <a:r>
              <a:rPr lang="zh-CN" altLang="en-US" dirty="0"/>
              <a:t>新闻可能意味着潜在的金融犯罪</a:t>
            </a:r>
            <a:r>
              <a:rPr lang="zh-CN" altLang="en-US" dirty="0" smtClean="0"/>
              <a:t>风险、信贷损失风险、应收账款坏账风险、投资失败风险。随着金融监管</a:t>
            </a:r>
            <a:r>
              <a:rPr lang="zh-CN" altLang="en-US" dirty="0"/>
              <a:t>变得更加严格，</a:t>
            </a:r>
            <a:r>
              <a:rPr lang="zh-CN" altLang="en-US" dirty="0" smtClean="0"/>
              <a:t>银行、保险、基金也</a:t>
            </a:r>
            <a:r>
              <a:rPr lang="zh-CN" altLang="en-US" dirty="0"/>
              <a:t>在接受“反洗钱”合规</a:t>
            </a:r>
            <a:r>
              <a:rPr lang="zh-CN" altLang="en-US" dirty="0" smtClean="0"/>
              <a:t>审查。负面新闻监控已成为金融监管机构要求</a:t>
            </a:r>
            <a:r>
              <a:rPr lang="zh-CN" altLang="en-US" dirty="0"/>
              <a:t>的关键功能之一</a:t>
            </a:r>
            <a:r>
              <a:rPr lang="zh-CN" altLang="en-US" dirty="0" smtClean="0"/>
              <a:t>。金融机构为</a:t>
            </a:r>
            <a:r>
              <a:rPr lang="zh-CN" altLang="en-US" dirty="0"/>
              <a:t>这一任务分配了大量</a:t>
            </a:r>
            <a:r>
              <a:rPr lang="zh-CN" altLang="en-US" dirty="0" smtClean="0"/>
              <a:t>的人力。金融机构必须持续</a:t>
            </a:r>
            <a:r>
              <a:rPr lang="zh-CN" altLang="en-US" dirty="0"/>
              <a:t>定期地</a:t>
            </a:r>
            <a:r>
              <a:rPr lang="zh-CN" altLang="en-US" dirty="0" smtClean="0"/>
              <a:t>审查企业信用和声誉。</a:t>
            </a:r>
            <a:r>
              <a:rPr lang="zh-CN" altLang="en-US" dirty="0"/>
              <a:t>为了做到这一点，他们搜索新闻来源并</a:t>
            </a:r>
            <a:r>
              <a:rPr lang="zh-CN" altLang="en-US" dirty="0" smtClean="0"/>
              <a:t>解释和分析成千上万个结果，效率低下，且容易错过重要信息。</a:t>
            </a:r>
            <a:r>
              <a:rPr lang="zh-CN" altLang="en-US" dirty="0"/>
              <a:t>我们的目标是找到任何</a:t>
            </a:r>
            <a:r>
              <a:rPr lang="zh-CN" altLang="en-US" dirty="0" smtClean="0"/>
              <a:t>表明与客户</a:t>
            </a:r>
            <a:r>
              <a:rPr lang="zh-CN" altLang="en-US" dirty="0"/>
              <a:t>或客户存在</a:t>
            </a:r>
            <a:r>
              <a:rPr lang="zh-CN" altLang="en-US" dirty="0" smtClean="0"/>
              <a:t>风险联系的</a:t>
            </a:r>
            <a:r>
              <a:rPr lang="zh-CN" altLang="en-US" dirty="0"/>
              <a:t>负面报道</a:t>
            </a:r>
            <a:r>
              <a:rPr lang="en-US" altLang="zh-CN" dirty="0"/>
              <a:t>——</a:t>
            </a:r>
            <a:r>
              <a:rPr lang="zh-CN" altLang="en-US" dirty="0"/>
              <a:t>如有必要，将引发进一步调查</a:t>
            </a:r>
            <a:r>
              <a:rPr lang="zh-CN" altLang="en-US" dirty="0" smtClean="0"/>
              <a:t>。</a:t>
            </a:r>
            <a:endParaRPr lang="en-US" altLang="zh-CN" dirty="0" smtClean="0"/>
          </a:p>
          <a:p>
            <a:endParaRPr lang="en-US" altLang="zh-CN" dirty="0"/>
          </a:p>
          <a:p>
            <a:r>
              <a:rPr lang="zh-CN" altLang="en-US" dirty="0" smtClean="0"/>
              <a:t>对于企业而言，应收账款的风险越来越大，客户的信用管理尤为重要。声誉作为客户信用的重要组成部分，目前企业没有良好的管理工具和手段，往往在信用管理上后知后觉，坏账率和账龄逐年上升。同时，企业也不重视自身声誉风险管理，扛声誉风险能力差，导致资金链断裂。</a:t>
            </a:r>
            <a:endParaRPr lang="zh-CN" altLang="en-US" dirty="0"/>
          </a:p>
        </p:txBody>
      </p:sp>
    </p:spTree>
    <p:extLst>
      <p:ext uri="{BB962C8B-B14F-4D97-AF65-F5344CB8AC3E}">
        <p14:creationId xmlns:p14="http://schemas.microsoft.com/office/powerpoint/2010/main" val="32020103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a:extLst>
              <a:ext uri="{FF2B5EF4-FFF2-40B4-BE49-F238E27FC236}">
                <a16:creationId xmlns:a16="http://schemas.microsoft.com/office/drawing/2014/main" id="{1324FC5D-30F0-4817-AF33-0F62D5A90480}"/>
              </a:ext>
            </a:extLst>
          </p:cNvPr>
          <p:cNvGrpSpPr/>
          <p:nvPr/>
        </p:nvGrpSpPr>
        <p:grpSpPr>
          <a:xfrm>
            <a:off x="548858" y="3685174"/>
            <a:ext cx="1896053" cy="1433119"/>
            <a:chOff x="1871171" y="3448784"/>
            <a:chExt cx="1896053" cy="1433119"/>
          </a:xfrm>
        </p:grpSpPr>
        <p:sp>
          <p:nvSpPr>
            <p:cNvPr id="65" name="Freeform 9">
              <a:extLst>
                <a:ext uri="{FF2B5EF4-FFF2-40B4-BE49-F238E27FC236}">
                  <a16:creationId xmlns:a16="http://schemas.microsoft.com/office/drawing/2014/main" id="{13F56D83-9840-4197-98F8-53E17CC2D586}"/>
                </a:ext>
              </a:extLst>
            </p:cNvPr>
            <p:cNvSpPr>
              <a:spLocks/>
            </p:cNvSpPr>
            <p:nvPr/>
          </p:nvSpPr>
          <p:spPr bwMode="auto">
            <a:xfrm rot="16200000">
              <a:off x="1920418" y="3404461"/>
              <a:ext cx="1162255" cy="1260749"/>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66" name="Freeform 46">
              <a:extLst>
                <a:ext uri="{FF2B5EF4-FFF2-40B4-BE49-F238E27FC236}">
                  <a16:creationId xmlns:a16="http://schemas.microsoft.com/office/drawing/2014/main" id="{1D3C08DC-9769-4C84-9F07-F6AC87E501A7}"/>
                </a:ext>
              </a:extLst>
            </p:cNvPr>
            <p:cNvSpPr>
              <a:spLocks/>
            </p:cNvSpPr>
            <p:nvPr/>
          </p:nvSpPr>
          <p:spPr bwMode="auto">
            <a:xfrm rot="16200000">
              <a:off x="2107564" y="3704874"/>
              <a:ext cx="832291" cy="91108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67" name="Freeform 47">
              <a:extLst>
                <a:ext uri="{FF2B5EF4-FFF2-40B4-BE49-F238E27FC236}">
                  <a16:creationId xmlns:a16="http://schemas.microsoft.com/office/drawing/2014/main" id="{3A7BF1B2-DD0A-498B-9B89-2B9E30777A93}"/>
                </a:ext>
              </a:extLst>
            </p:cNvPr>
            <p:cNvSpPr>
              <a:spLocks noEditPoints="1"/>
            </p:cNvSpPr>
            <p:nvPr/>
          </p:nvSpPr>
          <p:spPr bwMode="auto">
            <a:xfrm rot="16200000">
              <a:off x="1932732" y="3544818"/>
              <a:ext cx="1157331" cy="1260749"/>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68" name="Freeform 10">
              <a:extLst>
                <a:ext uri="{FF2B5EF4-FFF2-40B4-BE49-F238E27FC236}">
                  <a16:creationId xmlns:a16="http://schemas.microsoft.com/office/drawing/2014/main" id="{BCE01569-914D-4609-8A10-0B1DF0C772A3}"/>
                </a:ext>
              </a:extLst>
            </p:cNvPr>
            <p:cNvSpPr>
              <a:spLocks noEditPoints="1"/>
            </p:cNvSpPr>
            <p:nvPr/>
          </p:nvSpPr>
          <p:spPr bwMode="auto">
            <a:xfrm rot="16200000">
              <a:off x="2853672" y="4219514"/>
              <a:ext cx="526955" cy="512179"/>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69" name="Freeform 13">
              <a:extLst>
                <a:ext uri="{FF2B5EF4-FFF2-40B4-BE49-F238E27FC236}">
                  <a16:creationId xmlns:a16="http://schemas.microsoft.com/office/drawing/2014/main" id="{DF9D9376-8680-4ED8-9D78-7B4A9EB05808}"/>
                </a:ext>
              </a:extLst>
            </p:cNvPr>
            <p:cNvSpPr>
              <a:spLocks/>
            </p:cNvSpPr>
            <p:nvPr/>
          </p:nvSpPr>
          <p:spPr bwMode="auto">
            <a:xfrm rot="16200000">
              <a:off x="3200872" y="3507881"/>
              <a:ext cx="615600" cy="497406"/>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0" name="Freeform 48">
              <a:extLst>
                <a:ext uri="{FF2B5EF4-FFF2-40B4-BE49-F238E27FC236}">
                  <a16:creationId xmlns:a16="http://schemas.microsoft.com/office/drawing/2014/main" id="{7B6FCA64-485C-40E8-85F4-D68A8B589467}"/>
                </a:ext>
              </a:extLst>
            </p:cNvPr>
            <p:cNvSpPr>
              <a:spLocks noEditPoints="1"/>
            </p:cNvSpPr>
            <p:nvPr/>
          </p:nvSpPr>
          <p:spPr bwMode="auto">
            <a:xfrm rot="16200000">
              <a:off x="2865983" y="4364798"/>
              <a:ext cx="526955" cy="507255"/>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1" name="Freeform 236">
              <a:extLst>
                <a:ext uri="{FF2B5EF4-FFF2-40B4-BE49-F238E27FC236}">
                  <a16:creationId xmlns:a16="http://schemas.microsoft.com/office/drawing/2014/main" id="{B5AED2B3-DAB8-4A5D-A261-DE140AD0DE5E}"/>
                </a:ext>
              </a:extLst>
            </p:cNvPr>
            <p:cNvSpPr>
              <a:spLocks/>
            </p:cNvSpPr>
            <p:nvPr/>
          </p:nvSpPr>
          <p:spPr bwMode="auto">
            <a:xfrm rot="16200000">
              <a:off x="3282130" y="3953578"/>
              <a:ext cx="59097" cy="34473"/>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2" name="Freeform 237">
              <a:extLst>
                <a:ext uri="{FF2B5EF4-FFF2-40B4-BE49-F238E27FC236}">
                  <a16:creationId xmlns:a16="http://schemas.microsoft.com/office/drawing/2014/main" id="{18B57539-1E48-4580-A8BD-05CD8079295B}"/>
                </a:ext>
              </a:extLst>
            </p:cNvPr>
            <p:cNvSpPr>
              <a:spLocks/>
            </p:cNvSpPr>
            <p:nvPr/>
          </p:nvSpPr>
          <p:spPr bwMode="auto">
            <a:xfrm rot="16200000">
              <a:off x="3213183" y="3648237"/>
              <a:ext cx="610676" cy="497406"/>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3" name="Freeform 238">
              <a:extLst>
                <a:ext uri="{FF2B5EF4-FFF2-40B4-BE49-F238E27FC236}">
                  <a16:creationId xmlns:a16="http://schemas.microsoft.com/office/drawing/2014/main" id="{FD7B764E-2A08-4F01-A31B-955A2E4F6F3A}"/>
                </a:ext>
              </a:extLst>
            </p:cNvPr>
            <p:cNvSpPr>
              <a:spLocks/>
            </p:cNvSpPr>
            <p:nvPr/>
          </p:nvSpPr>
          <p:spPr bwMode="auto">
            <a:xfrm rot="16200000">
              <a:off x="3597318" y="4066848"/>
              <a:ext cx="88645" cy="44324"/>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4" name="Freeform 239">
              <a:extLst>
                <a:ext uri="{FF2B5EF4-FFF2-40B4-BE49-F238E27FC236}">
                  <a16:creationId xmlns:a16="http://schemas.microsoft.com/office/drawing/2014/main" id="{12612EB4-78B2-44AF-A440-B6C008CE1ED0}"/>
                </a:ext>
              </a:extLst>
            </p:cNvPr>
            <p:cNvSpPr>
              <a:spLocks/>
            </p:cNvSpPr>
            <p:nvPr/>
          </p:nvSpPr>
          <p:spPr bwMode="auto">
            <a:xfrm rot="16200000">
              <a:off x="3550530" y="41037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5" name="Freeform 240">
              <a:extLst>
                <a:ext uri="{FF2B5EF4-FFF2-40B4-BE49-F238E27FC236}">
                  <a16:creationId xmlns:a16="http://schemas.microsoft.com/office/drawing/2014/main" id="{7EA421B3-2A3D-4401-947F-CD6E146E921F}"/>
                </a:ext>
              </a:extLst>
            </p:cNvPr>
            <p:cNvSpPr>
              <a:spLocks/>
            </p:cNvSpPr>
            <p:nvPr/>
          </p:nvSpPr>
          <p:spPr bwMode="auto">
            <a:xfrm rot="16200000">
              <a:off x="3516057" y="40988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6" name="Freeform 241">
              <a:extLst>
                <a:ext uri="{FF2B5EF4-FFF2-40B4-BE49-F238E27FC236}">
                  <a16:creationId xmlns:a16="http://schemas.microsoft.com/office/drawing/2014/main" id="{E3C1B744-F40E-449B-B658-81CCF611B16A}"/>
                </a:ext>
              </a:extLst>
            </p:cNvPr>
            <p:cNvSpPr>
              <a:spLocks/>
            </p:cNvSpPr>
            <p:nvPr/>
          </p:nvSpPr>
          <p:spPr bwMode="auto">
            <a:xfrm rot="16200000">
              <a:off x="3481584" y="40939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7" name="Freeform 242">
              <a:extLst>
                <a:ext uri="{FF2B5EF4-FFF2-40B4-BE49-F238E27FC236}">
                  <a16:creationId xmlns:a16="http://schemas.microsoft.com/office/drawing/2014/main" id="{08F03456-265D-4A4A-8BE1-14BAB1D8B15D}"/>
                </a:ext>
              </a:extLst>
            </p:cNvPr>
            <p:cNvSpPr>
              <a:spLocks/>
            </p:cNvSpPr>
            <p:nvPr/>
          </p:nvSpPr>
          <p:spPr bwMode="auto">
            <a:xfrm rot="16200000">
              <a:off x="3449574" y="4086546"/>
              <a:ext cx="83721" cy="39397"/>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8" name="Freeform 243">
              <a:extLst>
                <a:ext uri="{FF2B5EF4-FFF2-40B4-BE49-F238E27FC236}">
                  <a16:creationId xmlns:a16="http://schemas.microsoft.com/office/drawing/2014/main" id="{A5A51174-C4AA-4B39-B35B-9AF30C8E2AAC}"/>
                </a:ext>
              </a:extLst>
            </p:cNvPr>
            <p:cNvSpPr>
              <a:spLocks/>
            </p:cNvSpPr>
            <p:nvPr/>
          </p:nvSpPr>
          <p:spPr bwMode="auto">
            <a:xfrm rot="16200000">
              <a:off x="3412636" y="40791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79" name="Freeform 244">
              <a:extLst>
                <a:ext uri="{FF2B5EF4-FFF2-40B4-BE49-F238E27FC236}">
                  <a16:creationId xmlns:a16="http://schemas.microsoft.com/office/drawing/2014/main" id="{24DF0594-C9D0-4314-99CE-016892CC3F25}"/>
                </a:ext>
              </a:extLst>
            </p:cNvPr>
            <p:cNvSpPr>
              <a:spLocks/>
            </p:cNvSpPr>
            <p:nvPr/>
          </p:nvSpPr>
          <p:spPr bwMode="auto">
            <a:xfrm rot="16200000">
              <a:off x="3378163" y="40742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0" name="Freeform 245">
              <a:extLst>
                <a:ext uri="{FF2B5EF4-FFF2-40B4-BE49-F238E27FC236}">
                  <a16:creationId xmlns:a16="http://schemas.microsoft.com/office/drawing/2014/main" id="{EFD89708-6481-417D-8BB6-F5370B37CC36}"/>
                </a:ext>
              </a:extLst>
            </p:cNvPr>
            <p:cNvSpPr>
              <a:spLocks/>
            </p:cNvSpPr>
            <p:nvPr/>
          </p:nvSpPr>
          <p:spPr bwMode="auto">
            <a:xfrm rot="16200000">
              <a:off x="3343690" y="4069311"/>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1" name="Freeform 246">
              <a:extLst>
                <a:ext uri="{FF2B5EF4-FFF2-40B4-BE49-F238E27FC236}">
                  <a16:creationId xmlns:a16="http://schemas.microsoft.com/office/drawing/2014/main" id="{53FFA7AA-AB26-4658-9BAF-B95071448758}"/>
                </a:ext>
              </a:extLst>
            </p:cNvPr>
            <p:cNvSpPr>
              <a:spLocks/>
            </p:cNvSpPr>
            <p:nvPr/>
          </p:nvSpPr>
          <p:spPr bwMode="auto">
            <a:xfrm rot="16200000">
              <a:off x="3309215" y="40643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2" name="Freeform 247">
              <a:extLst>
                <a:ext uri="{FF2B5EF4-FFF2-40B4-BE49-F238E27FC236}">
                  <a16:creationId xmlns:a16="http://schemas.microsoft.com/office/drawing/2014/main" id="{24AFE641-F699-4398-9082-8202B2D9676B}"/>
                </a:ext>
              </a:extLst>
            </p:cNvPr>
            <p:cNvSpPr>
              <a:spLocks/>
            </p:cNvSpPr>
            <p:nvPr/>
          </p:nvSpPr>
          <p:spPr bwMode="auto">
            <a:xfrm rot="16200000">
              <a:off x="3274742" y="40594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3" name="Freeform 248">
              <a:extLst>
                <a:ext uri="{FF2B5EF4-FFF2-40B4-BE49-F238E27FC236}">
                  <a16:creationId xmlns:a16="http://schemas.microsoft.com/office/drawing/2014/main" id="{13DACF74-5F13-4A27-94BF-599003B19F7B}"/>
                </a:ext>
              </a:extLst>
            </p:cNvPr>
            <p:cNvSpPr>
              <a:spLocks/>
            </p:cNvSpPr>
            <p:nvPr/>
          </p:nvSpPr>
          <p:spPr bwMode="auto">
            <a:xfrm rot="16200000">
              <a:off x="3397862" y="3586676"/>
              <a:ext cx="285640" cy="37428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4" name="Freeform 249">
              <a:extLst>
                <a:ext uri="{FF2B5EF4-FFF2-40B4-BE49-F238E27FC236}">
                  <a16:creationId xmlns:a16="http://schemas.microsoft.com/office/drawing/2014/main" id="{AB1EACEF-2FCE-45A6-BC8B-CB9B9BD4D1E4}"/>
                </a:ext>
              </a:extLst>
            </p:cNvPr>
            <p:cNvSpPr>
              <a:spLocks/>
            </p:cNvSpPr>
            <p:nvPr/>
          </p:nvSpPr>
          <p:spPr bwMode="auto">
            <a:xfrm rot="16200000">
              <a:off x="3496360" y="3695023"/>
              <a:ext cx="64021" cy="310264"/>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5" name="Freeform 250">
              <a:extLst>
                <a:ext uri="{FF2B5EF4-FFF2-40B4-BE49-F238E27FC236}">
                  <a16:creationId xmlns:a16="http://schemas.microsoft.com/office/drawing/2014/main" id="{CF8AE4A5-DE03-4D82-9E6A-A41AE7DDB0A0}"/>
                </a:ext>
              </a:extLst>
            </p:cNvPr>
            <p:cNvSpPr>
              <a:spLocks/>
            </p:cNvSpPr>
            <p:nvPr/>
          </p:nvSpPr>
          <p:spPr bwMode="auto">
            <a:xfrm rot="16200000">
              <a:off x="3501283" y="3640849"/>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6" name="Freeform 251">
              <a:extLst>
                <a:ext uri="{FF2B5EF4-FFF2-40B4-BE49-F238E27FC236}">
                  <a16:creationId xmlns:a16="http://schemas.microsoft.com/office/drawing/2014/main" id="{CF04A7CF-DE6A-49D3-8061-F4289A2D417D}"/>
                </a:ext>
              </a:extLst>
            </p:cNvPr>
            <p:cNvSpPr>
              <a:spLocks/>
            </p:cNvSpPr>
            <p:nvPr/>
          </p:nvSpPr>
          <p:spPr bwMode="auto">
            <a:xfrm rot="16200000">
              <a:off x="3511131" y="3586676"/>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87" name="Freeform 252">
              <a:extLst>
                <a:ext uri="{FF2B5EF4-FFF2-40B4-BE49-F238E27FC236}">
                  <a16:creationId xmlns:a16="http://schemas.microsoft.com/office/drawing/2014/main" id="{D6B187DE-3D12-4FCB-8D81-828A74C4FEA4}"/>
                </a:ext>
              </a:extLst>
            </p:cNvPr>
            <p:cNvSpPr>
              <a:spLocks/>
            </p:cNvSpPr>
            <p:nvPr/>
          </p:nvSpPr>
          <p:spPr bwMode="auto">
            <a:xfrm rot="16200000">
              <a:off x="3520984" y="3537429"/>
              <a:ext cx="64021" cy="310264"/>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grpSp>
        <p:nvGrpSpPr>
          <p:cNvPr id="93" name="组合 92">
            <a:extLst>
              <a:ext uri="{FF2B5EF4-FFF2-40B4-BE49-F238E27FC236}">
                <a16:creationId xmlns:a16="http://schemas.microsoft.com/office/drawing/2014/main" id="{C0498384-A196-4825-9B14-EA2BAC8776F8}"/>
              </a:ext>
            </a:extLst>
          </p:cNvPr>
          <p:cNvGrpSpPr/>
          <p:nvPr/>
        </p:nvGrpSpPr>
        <p:grpSpPr>
          <a:xfrm>
            <a:off x="9350646" y="3091734"/>
            <a:ext cx="2043794" cy="4053117"/>
            <a:chOff x="5357933" y="2907053"/>
            <a:chExt cx="2043794" cy="4053117"/>
          </a:xfrm>
        </p:grpSpPr>
        <p:sp>
          <p:nvSpPr>
            <p:cNvPr id="94" name="Freeform 20">
              <a:extLst>
                <a:ext uri="{FF2B5EF4-FFF2-40B4-BE49-F238E27FC236}">
                  <a16:creationId xmlns:a16="http://schemas.microsoft.com/office/drawing/2014/main" id="{E5841B51-142F-4D1B-9F16-1FA89699A3DB}"/>
                </a:ext>
              </a:extLst>
            </p:cNvPr>
            <p:cNvSpPr>
              <a:spLocks/>
            </p:cNvSpPr>
            <p:nvPr/>
          </p:nvSpPr>
          <p:spPr bwMode="auto">
            <a:xfrm rot="16200000">
              <a:off x="5670662" y="5327598"/>
              <a:ext cx="1442967" cy="1743382"/>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95" name="Freeform 384">
              <a:extLst>
                <a:ext uri="{FF2B5EF4-FFF2-40B4-BE49-F238E27FC236}">
                  <a16:creationId xmlns:a16="http://schemas.microsoft.com/office/drawing/2014/main" id="{4082B7D4-7F82-4420-BB3E-483101861336}"/>
                </a:ext>
              </a:extLst>
            </p:cNvPr>
            <p:cNvSpPr>
              <a:spLocks/>
            </p:cNvSpPr>
            <p:nvPr/>
          </p:nvSpPr>
          <p:spPr bwMode="auto">
            <a:xfrm rot="16200000">
              <a:off x="5739606" y="5608312"/>
              <a:ext cx="748570" cy="773194"/>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96" name="Freeform 385">
              <a:extLst>
                <a:ext uri="{FF2B5EF4-FFF2-40B4-BE49-F238E27FC236}">
                  <a16:creationId xmlns:a16="http://schemas.microsoft.com/office/drawing/2014/main" id="{CF1DD109-DFB5-43A4-A44E-2DE75C010F3C}"/>
                </a:ext>
              </a:extLst>
            </p:cNvPr>
            <p:cNvSpPr>
              <a:spLocks/>
            </p:cNvSpPr>
            <p:nvPr/>
          </p:nvSpPr>
          <p:spPr bwMode="auto">
            <a:xfrm rot="16200000">
              <a:off x="6451241" y="5664947"/>
              <a:ext cx="748570" cy="778118"/>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97" name="Freeform 386">
              <a:extLst>
                <a:ext uri="{FF2B5EF4-FFF2-40B4-BE49-F238E27FC236}">
                  <a16:creationId xmlns:a16="http://schemas.microsoft.com/office/drawing/2014/main" id="{28D1B03A-4F7F-4F80-B597-E50A40D55BB6}"/>
                </a:ext>
              </a:extLst>
            </p:cNvPr>
            <p:cNvSpPr>
              <a:spLocks/>
            </p:cNvSpPr>
            <p:nvPr/>
          </p:nvSpPr>
          <p:spPr bwMode="auto">
            <a:xfrm rot="16200000">
              <a:off x="6310884" y="5997370"/>
              <a:ext cx="1029285" cy="896315"/>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98" name="Freeform 387">
              <a:extLst>
                <a:ext uri="{FF2B5EF4-FFF2-40B4-BE49-F238E27FC236}">
                  <a16:creationId xmlns:a16="http://schemas.microsoft.com/office/drawing/2014/main" id="{1B787E73-EF04-4FD8-B3AE-1CC896C646D9}"/>
                </a:ext>
              </a:extLst>
            </p:cNvPr>
            <p:cNvSpPr>
              <a:spLocks/>
            </p:cNvSpPr>
            <p:nvPr/>
          </p:nvSpPr>
          <p:spPr bwMode="auto">
            <a:xfrm rot="16200000">
              <a:off x="5473666" y="5957973"/>
              <a:ext cx="1093307" cy="901240"/>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99" name="Freeform 388">
              <a:extLst>
                <a:ext uri="{FF2B5EF4-FFF2-40B4-BE49-F238E27FC236}">
                  <a16:creationId xmlns:a16="http://schemas.microsoft.com/office/drawing/2014/main" id="{BC3F917B-A8E4-4BA1-B5D8-56FDDFB0B881}"/>
                </a:ext>
              </a:extLst>
            </p:cNvPr>
            <p:cNvSpPr>
              <a:spLocks/>
            </p:cNvSpPr>
            <p:nvPr/>
          </p:nvSpPr>
          <p:spPr bwMode="auto">
            <a:xfrm rot="16200000">
              <a:off x="5025508" y="3239478"/>
              <a:ext cx="2708644" cy="20437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00" name="Freeform 389">
              <a:extLst>
                <a:ext uri="{FF2B5EF4-FFF2-40B4-BE49-F238E27FC236}">
                  <a16:creationId xmlns:a16="http://schemas.microsoft.com/office/drawing/2014/main" id="{6F443E8D-5626-49F3-814A-D550D7DB48B2}"/>
                </a:ext>
              </a:extLst>
            </p:cNvPr>
            <p:cNvSpPr>
              <a:spLocks/>
            </p:cNvSpPr>
            <p:nvPr/>
          </p:nvSpPr>
          <p:spPr bwMode="auto">
            <a:xfrm rot="16200000">
              <a:off x="6931410" y="6243611"/>
              <a:ext cx="236391" cy="231467"/>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01" name="Freeform 390">
              <a:extLst>
                <a:ext uri="{FF2B5EF4-FFF2-40B4-BE49-F238E27FC236}">
                  <a16:creationId xmlns:a16="http://schemas.microsoft.com/office/drawing/2014/main" id="{BEDAB11D-8BC3-4F1E-B8E8-9D8545840202}"/>
                </a:ext>
              </a:extLst>
            </p:cNvPr>
            <p:cNvSpPr>
              <a:spLocks/>
            </p:cNvSpPr>
            <p:nvPr/>
          </p:nvSpPr>
          <p:spPr bwMode="auto">
            <a:xfrm rot="16200000">
              <a:off x="6906786" y="6544023"/>
              <a:ext cx="231467" cy="236391"/>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grpSp>
        <p:nvGrpSpPr>
          <p:cNvPr id="103" name="组合 102">
            <a:extLst>
              <a:ext uri="{FF2B5EF4-FFF2-40B4-BE49-F238E27FC236}">
                <a16:creationId xmlns:a16="http://schemas.microsoft.com/office/drawing/2014/main" id="{9721AE1E-F95F-46BF-A0A8-24C76D8FA5D5}"/>
              </a:ext>
            </a:extLst>
          </p:cNvPr>
          <p:cNvGrpSpPr/>
          <p:nvPr/>
        </p:nvGrpSpPr>
        <p:grpSpPr>
          <a:xfrm>
            <a:off x="3319903" y="1449310"/>
            <a:ext cx="5552195" cy="3989098"/>
            <a:chOff x="3319903" y="1449310"/>
            <a:chExt cx="5552195" cy="3989098"/>
          </a:xfrm>
        </p:grpSpPr>
        <p:grpSp>
          <p:nvGrpSpPr>
            <p:cNvPr id="90" name="组合 89">
              <a:extLst>
                <a:ext uri="{FF2B5EF4-FFF2-40B4-BE49-F238E27FC236}">
                  <a16:creationId xmlns:a16="http://schemas.microsoft.com/office/drawing/2014/main" id="{FF1E8030-EE7A-4EAF-8011-47492A7F5649}"/>
                </a:ext>
              </a:extLst>
            </p:cNvPr>
            <p:cNvGrpSpPr/>
            <p:nvPr/>
          </p:nvGrpSpPr>
          <p:grpSpPr>
            <a:xfrm>
              <a:off x="3319903" y="1449310"/>
              <a:ext cx="5552195" cy="3989098"/>
              <a:chOff x="4185830" y="1449310"/>
              <a:chExt cx="3865970" cy="2777592"/>
            </a:xfrm>
            <a:effectLst>
              <a:outerShdw blurRad="76200" dir="13500000" sy="23000" kx="1200000" algn="br" rotWithShape="0">
                <a:prstClr val="black">
                  <a:alpha val="20000"/>
                </a:prstClr>
              </a:outerShdw>
            </a:effectLst>
          </p:grpSpPr>
          <p:sp>
            <p:nvSpPr>
              <p:cNvPr id="91" name="Freeform 353">
                <a:extLst>
                  <a:ext uri="{FF2B5EF4-FFF2-40B4-BE49-F238E27FC236}">
                    <a16:creationId xmlns:a16="http://schemas.microsoft.com/office/drawing/2014/main" id="{D54BF9AE-6C8E-4966-9843-5320E79F2878}"/>
                  </a:ext>
                </a:extLst>
              </p:cNvPr>
              <p:cNvSpPr>
                <a:spLocks/>
              </p:cNvSpPr>
              <p:nvPr/>
            </p:nvSpPr>
            <p:spPr bwMode="auto">
              <a:xfrm rot="16200000">
                <a:off x="4730019" y="905121"/>
                <a:ext cx="2777592" cy="3865970"/>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92" name="Rectangle 354">
                <a:extLst>
                  <a:ext uri="{FF2B5EF4-FFF2-40B4-BE49-F238E27FC236}">
                    <a16:creationId xmlns:a16="http://schemas.microsoft.com/office/drawing/2014/main" id="{893CADE2-7E6C-4E77-B38F-300011312C78}"/>
                  </a:ext>
                </a:extLst>
              </p:cNvPr>
              <p:cNvSpPr>
                <a:spLocks noChangeArrowheads="1"/>
              </p:cNvSpPr>
              <p:nvPr/>
            </p:nvSpPr>
            <p:spPr bwMode="auto">
              <a:xfrm rot="16200000">
                <a:off x="5013198" y="1158751"/>
                <a:ext cx="2373756" cy="3358716"/>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sp>
          <p:nvSpPr>
            <p:cNvPr id="102" name="Freeform 390">
              <a:extLst>
                <a:ext uri="{FF2B5EF4-FFF2-40B4-BE49-F238E27FC236}">
                  <a16:creationId xmlns:a16="http://schemas.microsoft.com/office/drawing/2014/main" id="{E8E6A5F6-8C3B-4AAC-8C20-948D57F3D67B}"/>
                </a:ext>
              </a:extLst>
            </p:cNvPr>
            <p:cNvSpPr>
              <a:spLocks/>
            </p:cNvSpPr>
            <p:nvPr/>
          </p:nvSpPr>
          <p:spPr bwMode="auto">
            <a:xfrm rot="16200000">
              <a:off x="3444648" y="3256313"/>
              <a:ext cx="231467" cy="236391"/>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sp>
        <p:nvSpPr>
          <p:cNvPr id="104" name="矩形 103">
            <a:extLst>
              <a:ext uri="{FF2B5EF4-FFF2-40B4-BE49-F238E27FC236}">
                <a16:creationId xmlns:a16="http://schemas.microsoft.com/office/drawing/2014/main" id="{90AA7570-C8A9-4021-AA9D-22CFA9BC5F0F}"/>
              </a:ext>
            </a:extLst>
          </p:cNvPr>
          <p:cNvSpPr/>
          <p:nvPr/>
        </p:nvSpPr>
        <p:spPr>
          <a:xfrm flipH="1">
            <a:off x="4036321" y="1943347"/>
            <a:ext cx="4425783" cy="2862322"/>
          </a:xfrm>
          <a:prstGeom prst="rect">
            <a:avLst/>
          </a:prstGeom>
        </p:spPr>
        <p:txBody>
          <a:bodyPr wrap="square">
            <a:spAutoFit/>
          </a:bodyPr>
          <a:lstStyle/>
          <a:p>
            <a:pPr lvl="0" algn="just" defTabSz="914400">
              <a:lnSpc>
                <a:spcPct val="150000"/>
              </a:lnSpc>
            </a:pPr>
            <a:r>
              <a:rPr lang="zh-CN" altLang="en-US" sz="1200" dirty="0" smtClean="0">
                <a:solidFill>
                  <a:prstClr val="white"/>
                </a:solidFill>
                <a:latin typeface="微软雅黑" panose="020B0503020204020204" pitchFamily="34" charset="-122"/>
                <a:ea typeface="微软雅黑" panose="020B0503020204020204" pitchFamily="34" charset="-122"/>
              </a:rPr>
              <a:t>机器人通过智能化和自动化信息检索大大简化</a:t>
            </a:r>
            <a:r>
              <a:rPr lang="zh-CN" altLang="en-US" sz="1200" dirty="0">
                <a:solidFill>
                  <a:prstClr val="white"/>
                </a:solidFill>
                <a:latin typeface="微软雅黑" panose="020B0503020204020204" pitchFamily="34" charset="-122"/>
                <a:ea typeface="微软雅黑" panose="020B0503020204020204" pitchFamily="34" charset="-122"/>
              </a:rPr>
              <a:t>了负面</a:t>
            </a:r>
            <a:r>
              <a:rPr lang="zh-CN" altLang="en-US" sz="1200" dirty="0" smtClean="0">
                <a:solidFill>
                  <a:prstClr val="white"/>
                </a:solidFill>
                <a:latin typeface="微软雅黑" panose="020B0503020204020204" pitchFamily="34" charset="-122"/>
                <a:ea typeface="微软雅黑" panose="020B0503020204020204" pitchFamily="34" charset="-122"/>
              </a:rPr>
              <a:t>新闻人工搜索、整理和分析过程</a:t>
            </a:r>
            <a:r>
              <a:rPr lang="zh-CN" altLang="en-US" sz="1200" dirty="0">
                <a:solidFill>
                  <a:prstClr val="white"/>
                </a:solidFill>
                <a:latin typeface="微软雅黑" panose="020B0503020204020204" pitchFamily="34" charset="-122"/>
                <a:ea typeface="微软雅黑" panose="020B0503020204020204" pitchFamily="34" charset="-122"/>
              </a:rPr>
              <a:t>，节省</a:t>
            </a:r>
            <a:r>
              <a:rPr lang="zh-CN" altLang="en-US" sz="1200" dirty="0" smtClean="0">
                <a:solidFill>
                  <a:prstClr val="white"/>
                </a:solidFill>
                <a:latin typeface="微软雅黑" panose="020B0503020204020204" pitchFamily="34" charset="-122"/>
                <a:ea typeface="微软雅黑" panose="020B0503020204020204" pitchFamily="34" charset="-122"/>
              </a:rPr>
              <a:t>了金融机构信贷员和反洗钱专员、企业应收账款管理员和投资者关系经理、投资机构分析师和信用评级人员、企业舆情监测人员的工作时间，并提升了效率。</a:t>
            </a:r>
            <a:endParaRPr lang="en-US" altLang="zh-CN" sz="1200" dirty="0" smtClean="0">
              <a:solidFill>
                <a:prstClr val="white"/>
              </a:solidFill>
              <a:latin typeface="微软雅黑" panose="020B0503020204020204" pitchFamily="34" charset="-122"/>
              <a:ea typeface="微软雅黑" panose="020B0503020204020204" pitchFamily="34" charset="-122"/>
            </a:endParaRPr>
          </a:p>
          <a:p>
            <a:pPr lvl="0" algn="just" defTabSz="914400">
              <a:lnSpc>
                <a:spcPct val="150000"/>
              </a:lnSpc>
            </a:pPr>
            <a:endParaRPr lang="en-US" altLang="zh-CN" sz="1200" dirty="0">
              <a:solidFill>
                <a:prstClr val="white"/>
              </a:solidFill>
              <a:latin typeface="微软雅黑" panose="020B0503020204020204" pitchFamily="34" charset="-122"/>
              <a:ea typeface="微软雅黑" panose="020B0503020204020204" pitchFamily="34" charset="-122"/>
            </a:endParaRPr>
          </a:p>
          <a:p>
            <a:pPr lvl="0" algn="just" defTabSz="914400">
              <a:lnSpc>
                <a:spcPct val="150000"/>
              </a:lnSpc>
            </a:pPr>
            <a:r>
              <a:rPr lang="zh-CN" altLang="en-US" sz="1200" dirty="0" smtClean="0">
                <a:solidFill>
                  <a:prstClr val="white"/>
                </a:solidFill>
                <a:latin typeface="微软雅黑" panose="020B0503020204020204" pitchFamily="34" charset="-122"/>
                <a:ea typeface="微软雅黑" panose="020B0503020204020204" pitchFamily="34" charset="-122"/>
              </a:rPr>
              <a:t>机器人通过分析舆情内容</a:t>
            </a:r>
            <a:r>
              <a:rPr lang="zh-CN" altLang="en-US" sz="1200" dirty="0">
                <a:solidFill>
                  <a:prstClr val="white"/>
                </a:solidFill>
                <a:latin typeface="微软雅黑" panose="020B0503020204020204" pitchFamily="34" charset="-122"/>
                <a:ea typeface="微软雅黑" panose="020B0503020204020204" pitchFamily="34" charset="-122"/>
              </a:rPr>
              <a:t>、</a:t>
            </a:r>
            <a:r>
              <a:rPr lang="zh-CN" altLang="en-US" sz="1200" dirty="0" smtClean="0">
                <a:solidFill>
                  <a:prstClr val="white"/>
                </a:solidFill>
                <a:latin typeface="微软雅黑" panose="020B0503020204020204" pitchFamily="34" charset="-122"/>
                <a:ea typeface="微软雅黑" panose="020B0503020204020204" pitchFamily="34" charset="-122"/>
              </a:rPr>
              <a:t>情绪和相关关键词等，</a:t>
            </a:r>
            <a:r>
              <a:rPr lang="zh-CN" altLang="en-US" sz="1200" dirty="0">
                <a:solidFill>
                  <a:prstClr val="white"/>
                </a:solidFill>
                <a:latin typeface="微软雅黑" panose="020B0503020204020204" pitchFamily="34" charset="-122"/>
                <a:ea typeface="微软雅黑" panose="020B0503020204020204" pitchFamily="34" charset="-122"/>
              </a:rPr>
              <a:t>并编制一份</a:t>
            </a:r>
            <a:r>
              <a:rPr lang="zh-CN" altLang="en-US" sz="1200" dirty="0" smtClean="0">
                <a:solidFill>
                  <a:prstClr val="white"/>
                </a:solidFill>
                <a:latin typeface="微软雅黑" panose="020B0503020204020204" pitchFamily="34" charset="-122"/>
                <a:ea typeface="微软雅黑" panose="020B0503020204020204" pitchFamily="34" charset="-122"/>
              </a:rPr>
              <a:t>需要关注</a:t>
            </a:r>
            <a:r>
              <a:rPr lang="zh-CN" altLang="en-US" sz="1200" dirty="0">
                <a:solidFill>
                  <a:prstClr val="white"/>
                </a:solidFill>
                <a:latin typeface="微软雅黑" panose="020B0503020204020204" pitchFamily="34" charset="-122"/>
                <a:ea typeface="微软雅黑" panose="020B0503020204020204" pitchFamily="34" charset="-122"/>
              </a:rPr>
              <a:t>和判断的标记文章</a:t>
            </a:r>
            <a:r>
              <a:rPr lang="zh-CN" altLang="en-US" sz="1200" dirty="0" smtClean="0">
                <a:solidFill>
                  <a:prstClr val="white"/>
                </a:solidFill>
                <a:latin typeface="微软雅黑" panose="020B0503020204020204" pitchFamily="34" charset="-122"/>
                <a:ea typeface="微软雅黑" panose="020B0503020204020204" pitchFamily="34" charset="-122"/>
              </a:rPr>
              <a:t>列表，解释网络新闻中</a:t>
            </a:r>
            <a:r>
              <a:rPr lang="zh-CN" altLang="en-US" sz="1200" dirty="0">
                <a:solidFill>
                  <a:prstClr val="white"/>
                </a:solidFill>
                <a:latin typeface="微软雅黑" panose="020B0503020204020204" pitchFamily="34" charset="-122"/>
                <a:ea typeface="微软雅黑" panose="020B0503020204020204" pitchFamily="34" charset="-122"/>
              </a:rPr>
              <a:t>描述的风险，</a:t>
            </a:r>
            <a:r>
              <a:rPr lang="zh-CN" altLang="en-US" sz="1200" dirty="0" smtClean="0">
                <a:solidFill>
                  <a:prstClr val="white"/>
                </a:solidFill>
                <a:latin typeface="微软雅黑" panose="020B0503020204020204" pitchFamily="34" charset="-122"/>
                <a:ea typeface="微软雅黑" panose="020B0503020204020204" pitchFamily="34" charset="-122"/>
              </a:rPr>
              <a:t>帮助用户以</a:t>
            </a:r>
            <a:r>
              <a:rPr lang="en-US" altLang="zh-CN" sz="1200" dirty="0" smtClean="0">
                <a:solidFill>
                  <a:prstClr val="white"/>
                </a:solidFill>
                <a:latin typeface="微软雅黑" panose="020B0503020204020204" pitchFamily="34" charset="-122"/>
                <a:ea typeface="微软雅黑" panose="020B0503020204020204" pitchFamily="34" charset="-122"/>
              </a:rPr>
              <a:t>100</a:t>
            </a:r>
            <a:r>
              <a:rPr lang="zh-CN" altLang="en-US" sz="1200" dirty="0">
                <a:solidFill>
                  <a:prstClr val="white"/>
                </a:solidFill>
                <a:latin typeface="微软雅黑" panose="020B0503020204020204" pitchFamily="34" charset="-122"/>
                <a:ea typeface="微软雅黑" panose="020B0503020204020204" pitchFamily="34" charset="-122"/>
              </a:rPr>
              <a:t>倍的速度做出决策更新</a:t>
            </a:r>
            <a:r>
              <a:rPr lang="zh-CN" altLang="en-US" sz="1200" dirty="0" smtClean="0">
                <a:solidFill>
                  <a:prstClr val="white"/>
                </a:solidFill>
                <a:latin typeface="微软雅黑" panose="020B0503020204020204" pitchFamily="34" charset="-122"/>
                <a:ea typeface="微软雅黑" panose="020B0503020204020204" pitchFamily="34" charset="-122"/>
              </a:rPr>
              <a:t>核心数据库中</a:t>
            </a:r>
            <a:r>
              <a:rPr lang="zh-CN" altLang="en-US" sz="1200" dirty="0">
                <a:solidFill>
                  <a:prstClr val="white"/>
                </a:solidFill>
                <a:latin typeface="微软雅黑" panose="020B0503020204020204" pitchFamily="34" charset="-122"/>
                <a:ea typeface="微软雅黑" panose="020B0503020204020204" pitchFamily="34" charset="-122"/>
              </a:rPr>
              <a:t>的数据。该解决方案有助于</a:t>
            </a:r>
            <a:r>
              <a:rPr lang="zh-CN" altLang="en-US" sz="1200" dirty="0" smtClean="0">
                <a:solidFill>
                  <a:prstClr val="white"/>
                </a:solidFill>
                <a:latin typeface="微软雅黑" panose="020B0503020204020204" pitchFamily="34" charset="-122"/>
                <a:ea typeface="微软雅黑" panose="020B0503020204020204" pitchFamily="34" charset="-122"/>
              </a:rPr>
              <a:t>减少</a:t>
            </a:r>
            <a:r>
              <a:rPr lang="en-US" altLang="zh-CN" sz="1200" dirty="0" smtClean="0">
                <a:solidFill>
                  <a:prstClr val="white"/>
                </a:solidFill>
                <a:latin typeface="微软雅黑" panose="020B0503020204020204" pitchFamily="34" charset="-122"/>
                <a:ea typeface="微软雅黑" panose="020B0503020204020204" pitchFamily="34" charset="-122"/>
              </a:rPr>
              <a:t>95%</a:t>
            </a:r>
            <a:r>
              <a:rPr lang="zh-CN" altLang="en-US" sz="1200" dirty="0" smtClean="0">
                <a:solidFill>
                  <a:prstClr val="white"/>
                </a:solidFill>
                <a:latin typeface="微软雅黑" panose="020B0503020204020204" pitchFamily="34" charset="-122"/>
                <a:ea typeface="微软雅黑" panose="020B0503020204020204" pitchFamily="34" charset="-122"/>
              </a:rPr>
              <a:t>以上的</a:t>
            </a:r>
            <a:r>
              <a:rPr lang="zh-CN" altLang="en-US" sz="1200" dirty="0">
                <a:solidFill>
                  <a:prstClr val="white"/>
                </a:solidFill>
                <a:latin typeface="微软雅黑" panose="020B0503020204020204" pitchFamily="34" charset="-122"/>
                <a:ea typeface="微软雅黑" panose="020B0503020204020204" pitchFamily="34" charset="-122"/>
              </a:rPr>
              <a:t>手工工作，并使团队能够以更高的精度处理更大的容量。</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21" name="Freeform 5">
            <a:extLst>
              <a:ext uri="{FF2B5EF4-FFF2-40B4-BE49-F238E27FC236}">
                <a16:creationId xmlns:a16="http://schemas.microsoft.com/office/drawing/2014/main" id="{5A396755-1D9C-4813-8EB5-43C0D25F729C}"/>
              </a:ext>
            </a:extLst>
          </p:cNvPr>
          <p:cNvSpPr>
            <a:spLocks noEditPoints="1"/>
          </p:cNvSpPr>
          <p:nvPr/>
        </p:nvSpPr>
        <p:spPr bwMode="auto">
          <a:xfrm>
            <a:off x="1125743" y="5736614"/>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rgbClr val="C00000"/>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2" name="矩形 121">
            <a:extLst>
              <a:ext uri="{FF2B5EF4-FFF2-40B4-BE49-F238E27FC236}">
                <a16:creationId xmlns:a16="http://schemas.microsoft.com/office/drawing/2014/main" id="{69841021-062A-4BFC-9BD5-2EB0CA09B20A}"/>
              </a:ext>
            </a:extLst>
          </p:cNvPr>
          <p:cNvSpPr/>
          <p:nvPr/>
        </p:nvSpPr>
        <p:spPr>
          <a:xfrm>
            <a:off x="1615282" y="5854749"/>
            <a:ext cx="9028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降本增效</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3" name="文本框 122">
            <a:extLst>
              <a:ext uri="{FF2B5EF4-FFF2-40B4-BE49-F238E27FC236}">
                <a16:creationId xmlns:a16="http://schemas.microsoft.com/office/drawing/2014/main" id="{EBD21AA7-96BE-4B98-97F2-7F08D5A974FF}"/>
              </a:ext>
            </a:extLst>
          </p:cNvPr>
          <p:cNvSpPr txBox="1"/>
          <p:nvPr/>
        </p:nvSpPr>
        <p:spPr>
          <a:xfrm>
            <a:off x="1100452" y="6171740"/>
            <a:ext cx="3164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smtClean="0">
                <a:ln>
                  <a:noFill/>
                </a:ln>
                <a:solidFill>
                  <a:srgbClr val="5F5F5F"/>
                </a:solidFill>
                <a:effectLst/>
                <a:uLnTx/>
                <a:uFillTx/>
                <a:latin typeface="等线" panose="020F0502020204030204"/>
                <a:ea typeface="等线" panose="02010600030101010101" pitchFamily="2" charset="-122"/>
                <a:cs typeface="+mn-cs"/>
              </a:rPr>
              <a:t>大大降低了人工参与的工作量，同时提高了工作的时效性。</a:t>
            </a:r>
            <a:endParaRPr kumimoji="0" lang="en-US" altLang="zh-CN" sz="1100" b="0" i="0" u="none" strike="noStrike" kern="1200" cap="none" spc="0" normalizeH="0" baseline="0" noProof="0" dirty="0">
              <a:ln>
                <a:noFill/>
              </a:ln>
              <a:solidFill>
                <a:srgbClr val="5F5F5F"/>
              </a:solidFill>
              <a:effectLst/>
              <a:uLnTx/>
              <a:uFillTx/>
              <a:latin typeface="等线" panose="020F0502020204030204"/>
              <a:ea typeface="等线" panose="02010600030101010101" pitchFamily="2" charset="-122"/>
              <a:cs typeface="+mn-cs"/>
            </a:endParaRPr>
          </a:p>
        </p:txBody>
      </p:sp>
      <p:sp>
        <p:nvSpPr>
          <p:cNvPr id="124" name="Freeform 9">
            <a:extLst>
              <a:ext uri="{FF2B5EF4-FFF2-40B4-BE49-F238E27FC236}">
                <a16:creationId xmlns:a16="http://schemas.microsoft.com/office/drawing/2014/main" id="{DA3418FE-6DC4-46EC-BBE4-A6AE2A8C3F58}"/>
              </a:ext>
            </a:extLst>
          </p:cNvPr>
          <p:cNvSpPr>
            <a:spLocks noEditPoints="1"/>
          </p:cNvSpPr>
          <p:nvPr/>
        </p:nvSpPr>
        <p:spPr bwMode="auto">
          <a:xfrm>
            <a:off x="5130725" y="5720592"/>
            <a:ext cx="405771" cy="405974"/>
          </a:xfrm>
          <a:custGeom>
            <a:avLst/>
            <a:gdLst>
              <a:gd name="T0" fmla="*/ 0 w 3004"/>
              <a:gd name="T1" fmla="*/ 1502 h 3004"/>
              <a:gd name="T2" fmla="*/ 3004 w 3004"/>
              <a:gd name="T3" fmla="*/ 1502 h 3004"/>
              <a:gd name="T4" fmla="*/ 2253 w 3004"/>
              <a:gd name="T5" fmla="*/ 362 h 3004"/>
              <a:gd name="T6" fmla="*/ 2212 w 3004"/>
              <a:gd name="T7" fmla="*/ 826 h 3004"/>
              <a:gd name="T8" fmla="*/ 2109 w 3004"/>
              <a:gd name="T9" fmla="*/ 1167 h 3004"/>
              <a:gd name="T10" fmla="*/ 1454 w 3004"/>
              <a:gd name="T11" fmla="*/ 437 h 3004"/>
              <a:gd name="T12" fmla="*/ 2253 w 3004"/>
              <a:gd name="T13" fmla="*/ 362 h 3004"/>
              <a:gd name="T14" fmla="*/ 2362 w 3004"/>
              <a:gd name="T15" fmla="*/ 2007 h 3004"/>
              <a:gd name="T16" fmla="*/ 1707 w 3004"/>
              <a:gd name="T17" fmla="*/ 2041 h 3004"/>
              <a:gd name="T18" fmla="*/ 1966 w 3004"/>
              <a:gd name="T19" fmla="*/ 1707 h 3004"/>
              <a:gd name="T20" fmla="*/ 1727 w 3004"/>
              <a:gd name="T21" fmla="*/ 157 h 3004"/>
              <a:gd name="T22" fmla="*/ 1434 w 3004"/>
              <a:gd name="T23" fmla="*/ 143 h 3004"/>
              <a:gd name="T24" fmla="*/ 1871 w 3004"/>
              <a:gd name="T25" fmla="*/ 1604 h 3004"/>
              <a:gd name="T26" fmla="*/ 1502 w 3004"/>
              <a:gd name="T27" fmla="*/ 1843 h 3004"/>
              <a:gd name="T28" fmla="*/ 546 w 3004"/>
              <a:gd name="T29" fmla="*/ 1666 h 3004"/>
              <a:gd name="T30" fmla="*/ 887 w 3004"/>
              <a:gd name="T31" fmla="*/ 1031 h 3004"/>
              <a:gd name="T32" fmla="*/ 1079 w 3004"/>
              <a:gd name="T33" fmla="*/ 744 h 3004"/>
              <a:gd name="T34" fmla="*/ 1871 w 3004"/>
              <a:gd name="T35" fmla="*/ 1604 h 3004"/>
              <a:gd name="T36" fmla="*/ 137 w 3004"/>
              <a:gd name="T37" fmla="*/ 1529 h 3004"/>
              <a:gd name="T38" fmla="*/ 341 w 3004"/>
              <a:gd name="T39" fmla="*/ 2185 h 3004"/>
              <a:gd name="T40" fmla="*/ 430 w 3004"/>
              <a:gd name="T41" fmla="*/ 1584 h 3004"/>
              <a:gd name="T42" fmla="*/ 1304 w 3004"/>
              <a:gd name="T43" fmla="*/ 157 h 3004"/>
              <a:gd name="T44" fmla="*/ 990 w 3004"/>
              <a:gd name="T45" fmla="*/ 642 h 3004"/>
              <a:gd name="T46" fmla="*/ 683 w 3004"/>
              <a:gd name="T47" fmla="*/ 819 h 3004"/>
              <a:gd name="T48" fmla="*/ 430 w 3004"/>
              <a:gd name="T49" fmla="*/ 1584 h 3004"/>
              <a:gd name="T50" fmla="*/ 478 w 3004"/>
              <a:gd name="T51" fmla="*/ 2185 h 3004"/>
              <a:gd name="T52" fmla="*/ 1311 w 3004"/>
              <a:gd name="T53" fmla="*/ 2116 h 3004"/>
              <a:gd name="T54" fmla="*/ 512 w 3004"/>
              <a:gd name="T55" fmla="*/ 2437 h 3004"/>
              <a:gd name="T56" fmla="*/ 1502 w 3004"/>
              <a:gd name="T57" fmla="*/ 2867 h 3004"/>
              <a:gd name="T58" fmla="*/ 1406 w 3004"/>
              <a:gd name="T59" fmla="*/ 2225 h 3004"/>
              <a:gd name="T60" fmla="*/ 1666 w 3004"/>
              <a:gd name="T61" fmla="*/ 2171 h 3004"/>
              <a:gd name="T62" fmla="*/ 2546 w 3004"/>
              <a:gd name="T63" fmla="*/ 2109 h 3004"/>
              <a:gd name="T64" fmla="*/ 1502 w 3004"/>
              <a:gd name="T65" fmla="*/ 2867 h 3004"/>
              <a:gd name="T66" fmla="*/ 2041 w 3004"/>
              <a:gd name="T67" fmla="*/ 1591 h 3004"/>
              <a:gd name="T68" fmla="*/ 2253 w 3004"/>
              <a:gd name="T69" fmla="*/ 1229 h 3004"/>
              <a:gd name="T70" fmla="*/ 2342 w 3004"/>
              <a:gd name="T71" fmla="*/ 840 h 3004"/>
              <a:gd name="T72" fmla="*/ 2860 w 3004"/>
              <a:gd name="T73" fmla="*/ 1502 h 3004"/>
              <a:gd name="T74" fmla="*/ 2560 w 3004"/>
              <a:gd name="T75" fmla="*/ 1966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4" h="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rgbClr val="C00000"/>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5" name="矩形 124">
            <a:extLst>
              <a:ext uri="{FF2B5EF4-FFF2-40B4-BE49-F238E27FC236}">
                <a16:creationId xmlns:a16="http://schemas.microsoft.com/office/drawing/2014/main" id="{1984DE8F-F41E-4002-913F-78880F8168F2}"/>
              </a:ext>
            </a:extLst>
          </p:cNvPr>
          <p:cNvSpPr/>
          <p:nvPr/>
        </p:nvSpPr>
        <p:spPr>
          <a:xfrm>
            <a:off x="5599160" y="5838727"/>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实时量化风控</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6" name="文本框 125">
            <a:extLst>
              <a:ext uri="{FF2B5EF4-FFF2-40B4-BE49-F238E27FC236}">
                <a16:creationId xmlns:a16="http://schemas.microsoft.com/office/drawing/2014/main" id="{7DC03612-375B-4294-AD8A-F28B94D35A28}"/>
              </a:ext>
            </a:extLst>
          </p:cNvPr>
          <p:cNvSpPr txBox="1"/>
          <p:nvPr/>
        </p:nvSpPr>
        <p:spPr>
          <a:xfrm>
            <a:off x="5067431" y="6155718"/>
            <a:ext cx="35571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smtClean="0">
                <a:ln>
                  <a:noFill/>
                </a:ln>
                <a:solidFill>
                  <a:srgbClr val="5F5F5F"/>
                </a:solidFill>
                <a:effectLst/>
                <a:uLnTx/>
                <a:uFillTx/>
                <a:latin typeface="等线" panose="020F0502020204030204"/>
                <a:ea typeface="等线" panose="02010600030101010101" pitchFamily="2" charset="-122"/>
                <a:cs typeface="+mn-cs"/>
              </a:rPr>
              <a:t>将风控工作实时化，且量化分析，更为精准有效。</a:t>
            </a:r>
            <a:endParaRPr kumimoji="0" lang="en-US" altLang="zh-CN" sz="1100" b="0" i="0" u="none" strike="noStrike" kern="1200" cap="none" spc="0" normalizeH="0" baseline="0" noProof="0" dirty="0">
              <a:ln>
                <a:noFill/>
              </a:ln>
              <a:solidFill>
                <a:srgbClr val="5F5F5F"/>
              </a:solidFill>
              <a:effectLst/>
              <a:uLnTx/>
              <a:uFillTx/>
              <a:latin typeface="等线" panose="020F0502020204030204"/>
              <a:ea typeface="等线" panose="02010600030101010101" pitchFamily="2" charset="-122"/>
              <a:cs typeface="+mn-cs"/>
            </a:endParaRPr>
          </a:p>
        </p:txBody>
      </p:sp>
      <p:pic>
        <p:nvPicPr>
          <p:cNvPr id="88" name="图片 87">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89" name="文本框 88">
            <a:extLst>
              <a:ext uri="{FF2B5EF4-FFF2-40B4-BE49-F238E27FC236}">
                <a16:creationId xmlns:a16="http://schemas.microsoft.com/office/drawing/2014/main" id="{94722BF4-815E-4C66-A422-AE07DAEE7801}"/>
              </a:ext>
            </a:extLst>
          </p:cNvPr>
          <p:cNvSpPr txBox="1"/>
          <p:nvPr/>
        </p:nvSpPr>
        <p:spPr>
          <a:xfrm>
            <a:off x="1400175" y="288459"/>
            <a:ext cx="3353494" cy="523220"/>
          </a:xfrm>
          <a:prstGeom prst="rect">
            <a:avLst/>
          </a:prstGeom>
          <a:noFill/>
        </p:spPr>
        <p:txBody>
          <a:bodyPr wrap="square" rtlCol="0">
            <a:spAutoFit/>
          </a:bodyPr>
          <a:lstStyle/>
          <a:p>
            <a:r>
              <a:rPr lang="zh-CN" altLang="en-US" sz="2800" b="1" dirty="0" smtClean="0">
                <a:solidFill>
                  <a:srgbClr val="002060"/>
                </a:solidFill>
                <a:cs typeface="+mn-ea"/>
                <a:sym typeface="+mn-lt"/>
              </a:rPr>
              <a:t>机器人优点和亮点</a:t>
            </a:r>
            <a:endParaRPr lang="zh-CN" altLang="en-US" sz="2800" b="1" dirty="0">
              <a:solidFill>
                <a:srgbClr val="002060"/>
              </a:solidFill>
              <a:cs typeface="+mn-ea"/>
              <a:sym typeface="+mn-lt"/>
            </a:endParaRPr>
          </a:p>
        </p:txBody>
      </p:sp>
    </p:spTree>
    <p:extLst>
      <p:ext uri="{BB962C8B-B14F-4D97-AF65-F5344CB8AC3E}">
        <p14:creationId xmlns:p14="http://schemas.microsoft.com/office/powerpoint/2010/main" val="12144135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1087994" y="1972768"/>
            <a:ext cx="10016011" cy="465938"/>
          </a:xfrm>
          <a:prstGeom prst="rightArrow">
            <a:avLst>
              <a:gd name="adj1" fmla="val 75993"/>
              <a:gd name="adj2" fmla="val 74694"/>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l">
              <a:lnSpc>
                <a:spcPct val="150000"/>
              </a:lnSpc>
            </a:pP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1308272" y="219140"/>
            <a:ext cx="9333865" cy="5301615"/>
            <a:chOff x="2284" y="1890"/>
            <a:chExt cx="14699" cy="8349"/>
          </a:xfrm>
        </p:grpSpPr>
        <p:sp>
          <p:nvSpPr>
            <p:cNvPr id="6" name="TextBox 1"/>
            <p:cNvSpPr txBox="1"/>
            <p:nvPr/>
          </p:nvSpPr>
          <p:spPr>
            <a:xfrm>
              <a:off x="3929" y="9639"/>
              <a:ext cx="11408" cy="600"/>
            </a:xfrm>
            <a:prstGeom prst="rect">
              <a:avLst/>
            </a:prstGeom>
            <a:noFill/>
            <a:ln w="9525">
              <a:noFill/>
            </a:ln>
          </p:spPr>
          <p:txBody>
            <a:bodyPr anchor="ctr">
              <a:spAutoFit/>
            </a:bodyPr>
            <a:lstStyle/>
            <a:p>
              <a:pPr marL="285750" indent="-285750" algn="ctr">
                <a:lnSpc>
                  <a:spcPct val="130000"/>
                </a:lnSpc>
                <a:buFont typeface="Wingdings" panose="05000000000000000000" charset="0"/>
                <a:buChar char="ü"/>
              </a:pPr>
              <a:r>
                <a:rPr lang="en-US" altLang="zh-CN" sz="1600" dirty="0">
                  <a:solidFill>
                    <a:schemeClr val="bg1"/>
                  </a:solidFill>
                  <a:latin typeface="仿宋_GB2312" panose="02010609030101010101" pitchFamily="49" charset="-122"/>
                  <a:ea typeface="仿宋_GB2312" panose="02010609030101010101" pitchFamily="49" charset="-122"/>
                </a:rPr>
                <a:t>    </a:t>
              </a:r>
              <a:r>
                <a:rPr lang="zh-CN" altLang="en-US" sz="1600" dirty="0">
                  <a:solidFill>
                    <a:schemeClr val="bg1"/>
                  </a:solidFill>
                  <a:latin typeface="仿宋_GB2312" panose="02010609030101010101" pitchFamily="49" charset="-122"/>
                  <a:ea typeface="仿宋_GB2312" panose="02010609030101010101" pitchFamily="49" charset="-122"/>
                </a:rPr>
                <a:t>每天搜索</a:t>
              </a:r>
              <a:r>
                <a:rPr lang="en-US" altLang="zh-CN" sz="1600" dirty="0">
                  <a:solidFill>
                    <a:schemeClr val="bg1"/>
                  </a:solidFill>
                  <a:latin typeface="仿宋_GB2312" panose="02010609030101010101" pitchFamily="49" charset="-122"/>
                  <a:ea typeface="仿宋_GB2312" panose="02010609030101010101" pitchFamily="49" charset="-122"/>
                </a:rPr>
                <a:t>10</a:t>
              </a:r>
              <a:r>
                <a:rPr lang="zh-CN" altLang="en-US" sz="1600" dirty="0">
                  <a:solidFill>
                    <a:schemeClr val="bg1"/>
                  </a:solidFill>
                  <a:latin typeface="仿宋_GB2312" panose="02010609030101010101" pitchFamily="49" charset="-122"/>
                  <a:ea typeface="仿宋_GB2312" panose="02010609030101010101" pitchFamily="49" charset="-122"/>
                </a:rPr>
                <a:t>多个常见新闻网站上万条新闻</a:t>
              </a:r>
              <a:r>
                <a:rPr lang="zh-CN" altLang="en-US" sz="1600" dirty="0">
                  <a:solidFill>
                    <a:schemeClr val="bg1"/>
                  </a:solidFill>
                  <a:latin typeface="仿宋_GB2312" panose="02010609030101010101" pitchFamily="49" charset="-122"/>
                  <a:ea typeface="仿宋_GB2312" panose="02010609030101010101" pitchFamily="49" charset="-122"/>
                  <a:sym typeface="+mn-ea"/>
                </a:rPr>
                <a:t>，单笔业务</a:t>
              </a:r>
              <a:r>
                <a:rPr lang="zh-CN" altLang="en-US" sz="1600" b="1" dirty="0">
                  <a:solidFill>
                    <a:schemeClr val="bg1"/>
                  </a:solidFill>
                  <a:latin typeface="仿宋_GB2312" panose="02010609030101010101" pitchFamily="49" charset="-122"/>
                  <a:ea typeface="仿宋_GB2312" panose="02010609030101010101" pitchFamily="49" charset="-122"/>
                  <a:sym typeface="+mn-ea"/>
                </a:rPr>
                <a:t>节约</a:t>
              </a:r>
              <a:r>
                <a:rPr lang="en-US" altLang="zh-CN" sz="1600" b="1" dirty="0">
                  <a:solidFill>
                    <a:schemeClr val="bg1"/>
                  </a:solidFill>
                  <a:latin typeface="仿宋_GB2312" panose="02010609030101010101" pitchFamily="49" charset="-122"/>
                  <a:ea typeface="仿宋_GB2312" panose="02010609030101010101" pitchFamily="49" charset="-122"/>
                  <a:sym typeface="+mn-ea"/>
                </a:rPr>
                <a:t>1</a:t>
              </a:r>
              <a:r>
                <a:rPr lang="zh-CN" altLang="en-US" sz="1600" b="1" dirty="0">
                  <a:solidFill>
                    <a:schemeClr val="bg1"/>
                  </a:solidFill>
                  <a:latin typeface="仿宋_GB2312" panose="02010609030101010101" pitchFamily="49" charset="-122"/>
                  <a:ea typeface="仿宋_GB2312" panose="02010609030101010101" pitchFamily="49" charset="-122"/>
                  <a:sym typeface="+mn-ea"/>
                </a:rPr>
                <a:t>小时</a:t>
              </a:r>
            </a:p>
          </p:txBody>
        </p:sp>
        <p:sp>
          <p:nvSpPr>
            <p:cNvPr id="8" name="TextBox 10"/>
            <p:cNvSpPr txBox="1"/>
            <p:nvPr/>
          </p:nvSpPr>
          <p:spPr>
            <a:xfrm>
              <a:off x="2284" y="1890"/>
              <a:ext cx="14699" cy="600"/>
            </a:xfrm>
            <a:prstGeom prst="rect">
              <a:avLst/>
            </a:prstGeom>
            <a:noFill/>
            <a:ln w="9525">
              <a:noFill/>
            </a:ln>
          </p:spPr>
          <p:txBody>
            <a:bodyPr wrap="square" anchor="t">
              <a:spAutoFit/>
            </a:bodyPr>
            <a:lstStyle/>
            <a:p>
              <a:pPr algn="just">
                <a:lnSpc>
                  <a:spcPct val="13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584" y="4168"/>
              <a:ext cx="14103" cy="1701"/>
              <a:chOff x="3014" y="4168"/>
              <a:chExt cx="14103" cy="1701"/>
            </a:xfrm>
          </p:grpSpPr>
          <p:grpSp>
            <p:nvGrpSpPr>
              <p:cNvPr id="10" name="组合 65"/>
              <p:cNvGrpSpPr/>
              <p:nvPr/>
            </p:nvGrpSpPr>
            <p:grpSpPr>
              <a:xfrm>
                <a:off x="3014" y="4488"/>
                <a:ext cx="14019" cy="1062"/>
                <a:chOff x="-52869" y="2271149"/>
                <a:chExt cx="10029172" cy="476545"/>
              </a:xfrm>
            </p:grpSpPr>
            <p:sp>
              <p:nvSpPr>
                <p:cNvPr id="12" name="矩形 11"/>
                <p:cNvSpPr/>
                <p:nvPr/>
              </p:nvSpPr>
              <p:spPr>
                <a:xfrm>
                  <a:off x="-52869" y="2271149"/>
                  <a:ext cx="1592477" cy="476390"/>
                </a:xfrm>
                <a:prstGeom prst="rect">
                  <a:avLst/>
                </a:prstGeom>
                <a:solidFill>
                  <a:srgbClr val="E9B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rPr>
                    <a:t>①取数据清单</a:t>
                  </a:r>
                  <a:endParaRPr kumimoji="0" lang="en-US" altLang="zh-CN"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1984316" y="2271443"/>
                  <a:ext cx="1664606" cy="4762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rPr>
                    <a:t>②</a:t>
                  </a:r>
                  <a:r>
                    <a:rPr lang="zh-CN" altLang="en-US" sz="1400" b="1" dirty="0" smtClean="0">
                      <a:latin typeface="微软雅黑" panose="020B0503020204020204" pitchFamily="34" charset="-122"/>
                      <a:ea typeface="微软雅黑" panose="020B0503020204020204" pitchFamily="34" charset="-122"/>
                    </a:rPr>
                    <a:t>爬</a:t>
                  </a:r>
                  <a:r>
                    <a:rPr lang="zh-CN" altLang="en-US" sz="1400" b="1" dirty="0">
                      <a:latin typeface="微软雅黑" panose="020B0503020204020204" pitchFamily="34" charset="-122"/>
                      <a:ea typeface="微软雅黑" panose="020B0503020204020204" pitchFamily="34" charset="-122"/>
                    </a:rPr>
                    <a:t>取信息</a:t>
                  </a:r>
                  <a:endParaRPr kumimoji="0" lang="zh-CN" altLang="en-US" sz="1400" b="1" i="0" u="none" strike="noStrike" kern="1200" cap="none" spc="0" normalizeH="0" baseline="0" noProof="0" dirty="0">
                    <a:ln>
                      <a:noFill/>
                    </a:ln>
                    <a:solidFill>
                      <a:schemeClr val="lt1"/>
                    </a:solidFill>
                    <a:effectLst/>
                    <a:uLnTx/>
                    <a:uFillTx/>
                    <a:latin typeface="仿宋_GB2312" panose="02010609030101010101" pitchFamily="49" charset="-122"/>
                    <a:ea typeface="仿宋_GB2312" panose="02010609030101010101" pitchFamily="49" charset="-122"/>
                  </a:endParaRPr>
                </a:p>
              </p:txBody>
            </p:sp>
            <p:cxnSp>
              <p:nvCxnSpPr>
                <p:cNvPr id="14" name="直接箭头连接符 13"/>
                <p:cNvCxnSpPr>
                  <a:stCxn id="12" idx="4"/>
                  <a:endCxn id="13" idx="1"/>
                </p:cNvCxnSpPr>
                <p:nvPr/>
              </p:nvCxnSpPr>
              <p:spPr>
                <a:xfrm flipV="1">
                  <a:off x="1539795" y="2509568"/>
                  <a:ext cx="444521" cy="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93443" y="2271444"/>
                  <a:ext cx="1664606" cy="47625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algn="ctr" defTabSz="914400" rtl="0" eaLnBrk="1" fontAlgn="base" latinLnBrk="0" hangingPunct="1">
                    <a:lnSpc>
                      <a:spcPct val="100000"/>
                    </a:lnSpc>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③</a:t>
                  </a:r>
                  <a:r>
                    <a:rPr kumimoji="0" lang="en-US" altLang="zh-CN"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NLP</a:t>
                  </a: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语义分析</a:t>
                  </a:r>
                </a:p>
              </p:txBody>
            </p:sp>
            <p:sp>
              <p:nvSpPr>
                <p:cNvPr id="16" name="矩形 15"/>
                <p:cNvSpPr/>
                <p:nvPr/>
              </p:nvSpPr>
              <p:spPr>
                <a:xfrm>
                  <a:off x="6202570" y="2271444"/>
                  <a:ext cx="1664606" cy="4762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algn="ctr" defTabSz="914400" rtl="0" eaLnBrk="1" fontAlgn="base" latinLnBrk="0" hangingPunct="1">
                    <a:lnSpc>
                      <a:spcPct val="100000"/>
                    </a:lnSpc>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④发送舆情报告</a:t>
                  </a:r>
                </a:p>
              </p:txBody>
            </p:sp>
            <p:sp>
              <p:nvSpPr>
                <p:cNvPr id="17" name="矩形 16"/>
                <p:cNvSpPr/>
                <p:nvPr/>
              </p:nvSpPr>
              <p:spPr>
                <a:xfrm>
                  <a:off x="8311697" y="2271443"/>
                  <a:ext cx="1664606" cy="4762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algn="ctr" defTabSz="914400" rtl="0" eaLnBrk="1" fontAlgn="base" latinLnBrk="0" hangingPunct="1">
                    <a:lnSpc>
                      <a:spcPct val="100000"/>
                    </a:lnSpc>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⑤分类预警</a:t>
                  </a:r>
                </a:p>
              </p:txBody>
            </p:sp>
            <p:cxnSp>
              <p:nvCxnSpPr>
                <p:cNvPr id="18" name="直接箭头连接符 17"/>
                <p:cNvCxnSpPr>
                  <a:stCxn id="13" idx="3"/>
                  <a:endCxn id="15" idx="1"/>
                </p:cNvCxnSpPr>
                <p:nvPr/>
              </p:nvCxnSpPr>
              <p:spPr>
                <a:xfrm>
                  <a:off x="3648922" y="2509568"/>
                  <a:ext cx="444521" cy="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5" idx="3"/>
                  <a:endCxn id="16" idx="1"/>
                </p:cNvCxnSpPr>
                <p:nvPr/>
              </p:nvCxnSpPr>
              <p:spPr>
                <a:xfrm>
                  <a:off x="5758049" y="2509569"/>
                  <a:ext cx="444521"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6" idx="3"/>
                  <a:endCxn id="17" idx="1"/>
                </p:cNvCxnSpPr>
                <p:nvPr/>
              </p:nvCxnSpPr>
              <p:spPr>
                <a:xfrm flipV="1">
                  <a:off x="7867176" y="2509568"/>
                  <a:ext cx="444521" cy="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1673" y="4168"/>
                <a:ext cx="5444" cy="1701"/>
              </a:xfrm>
              <a:prstGeom prst="rect">
                <a:avLst/>
              </a:prstGeom>
              <a:noFill/>
              <a:ln>
                <a:solidFill>
                  <a:schemeClr val="accent2"/>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1" name="Picture 7">
            <a:extLst>
              <a:ext uri="{FF2B5EF4-FFF2-40B4-BE49-F238E27FC236}">
                <a16:creationId xmlns:a16="http://schemas.microsoft.com/office/drawing/2014/main" id="{DB479A90-94A1-4A76-A8AF-73AE84CBBB1C}"/>
              </a:ext>
            </a:extLst>
          </p:cNvPr>
          <p:cNvPicPr>
            <a:picLocks noChangeAspect="1"/>
          </p:cNvPicPr>
          <p:nvPr/>
        </p:nvPicPr>
        <p:blipFill>
          <a:blip r:embed="rId3"/>
          <a:stretch>
            <a:fillRect/>
          </a:stretch>
        </p:blipFill>
        <p:spPr>
          <a:xfrm>
            <a:off x="2891804" y="3088673"/>
            <a:ext cx="1477355" cy="1888904"/>
          </a:xfrm>
          <a:prstGeom prst="rect">
            <a:avLst/>
          </a:prstGeom>
        </p:spPr>
      </p:pic>
      <p:pic>
        <p:nvPicPr>
          <p:cNvPr id="22" name="Picture 12">
            <a:extLst>
              <a:ext uri="{FF2B5EF4-FFF2-40B4-BE49-F238E27FC236}">
                <a16:creationId xmlns:a16="http://schemas.microsoft.com/office/drawing/2014/main" id="{04A02831-B610-49FD-AAD3-B488A307D234}"/>
              </a:ext>
            </a:extLst>
          </p:cNvPr>
          <p:cNvPicPr>
            <a:picLocks noChangeAspect="1"/>
          </p:cNvPicPr>
          <p:nvPr/>
        </p:nvPicPr>
        <p:blipFill>
          <a:blip r:embed="rId4"/>
          <a:stretch>
            <a:fillRect/>
          </a:stretch>
        </p:blipFill>
        <p:spPr>
          <a:xfrm>
            <a:off x="5517851" y="3078689"/>
            <a:ext cx="1035186" cy="2058563"/>
          </a:xfrm>
          <a:prstGeom prst="rect">
            <a:avLst/>
          </a:prstGeom>
        </p:spPr>
      </p:pic>
      <p:pic>
        <p:nvPicPr>
          <p:cNvPr id="23" name="Picture 13">
            <a:extLst>
              <a:ext uri="{FF2B5EF4-FFF2-40B4-BE49-F238E27FC236}">
                <a16:creationId xmlns:a16="http://schemas.microsoft.com/office/drawing/2014/main" id="{6110D3ED-B3E1-4C00-AF52-FF0F008FB9C0}"/>
              </a:ext>
            </a:extLst>
          </p:cNvPr>
          <p:cNvPicPr>
            <a:picLocks noChangeAspect="1"/>
          </p:cNvPicPr>
          <p:nvPr/>
        </p:nvPicPr>
        <p:blipFill rotWithShape="1">
          <a:blip r:embed="rId5"/>
          <a:srcRect t="20625"/>
          <a:stretch/>
        </p:blipFill>
        <p:spPr>
          <a:xfrm>
            <a:off x="7640439" y="3078689"/>
            <a:ext cx="2399794" cy="1882936"/>
          </a:xfrm>
          <a:prstGeom prst="rect">
            <a:avLst/>
          </a:prstGeom>
        </p:spPr>
      </p:pic>
      <p:pic>
        <p:nvPicPr>
          <p:cNvPr id="24" name="图片 23">
            <a:extLst>
              <a:ext uri="{FF2B5EF4-FFF2-40B4-BE49-F238E27FC236}">
                <a16:creationId xmlns:a16="http://schemas.microsoft.com/office/drawing/2014/main" id="{A8D6C2E2-7C81-4A73-8DEA-CD94E4B3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25" name="文本框 24">
            <a:extLst>
              <a:ext uri="{FF2B5EF4-FFF2-40B4-BE49-F238E27FC236}">
                <a16:creationId xmlns:a16="http://schemas.microsoft.com/office/drawing/2014/main" id="{94722BF4-815E-4C66-A422-AE07DAEE7801}"/>
              </a:ext>
            </a:extLst>
          </p:cNvPr>
          <p:cNvSpPr txBox="1"/>
          <p:nvPr/>
        </p:nvSpPr>
        <p:spPr>
          <a:xfrm>
            <a:off x="1400175" y="288459"/>
            <a:ext cx="5727300" cy="523220"/>
          </a:xfrm>
          <a:prstGeom prst="rect">
            <a:avLst/>
          </a:prstGeom>
          <a:noFill/>
        </p:spPr>
        <p:txBody>
          <a:bodyPr wrap="square" rtlCol="0">
            <a:spAutoFit/>
          </a:bodyPr>
          <a:lstStyle/>
          <a:p>
            <a:r>
              <a:rPr lang="zh-CN" altLang="en-US" sz="2800" b="1" dirty="0" smtClean="0">
                <a:solidFill>
                  <a:srgbClr val="002060"/>
                </a:solidFill>
                <a:cs typeface="+mn-ea"/>
                <a:sym typeface="+mn-lt"/>
              </a:rPr>
              <a:t>机器人运行机理</a:t>
            </a:r>
            <a:endParaRPr lang="zh-CN" altLang="en-US" sz="2800" b="1" dirty="0">
              <a:solidFill>
                <a:srgbClr val="002060"/>
              </a:solidFill>
              <a:cs typeface="+mn-ea"/>
              <a:sym typeface="+mn-lt"/>
            </a:endParaRPr>
          </a:p>
        </p:txBody>
      </p:sp>
      <p:sp>
        <p:nvSpPr>
          <p:cNvPr id="28" name="矩形 27"/>
          <p:cNvSpPr/>
          <p:nvPr/>
        </p:nvSpPr>
        <p:spPr>
          <a:xfrm>
            <a:off x="1308272" y="5446854"/>
            <a:ext cx="9524180" cy="923330"/>
          </a:xfrm>
          <a:prstGeom prst="rect">
            <a:avLst/>
          </a:prstGeom>
        </p:spPr>
        <p:txBody>
          <a:bodyPr wrap="square">
            <a:spAutoFit/>
          </a:bodyPr>
          <a:lstStyle/>
          <a:p>
            <a:r>
              <a:rPr lang="en-US" altLang="zh-CN" dirty="0"/>
              <a:t>1</a:t>
            </a:r>
            <a:r>
              <a:rPr lang="en-US" altLang="zh-CN" dirty="0" smtClean="0"/>
              <a:t>. </a:t>
            </a:r>
            <a:r>
              <a:rPr lang="zh-CN" altLang="en-US" dirty="0" smtClean="0"/>
              <a:t>机器人根据指令，自动拿取客户清单；</a:t>
            </a:r>
            <a:endParaRPr lang="en-US" altLang="zh-CN" dirty="0" smtClean="0"/>
          </a:p>
          <a:p>
            <a:r>
              <a:rPr lang="en-US" altLang="zh-CN" dirty="0" smtClean="0"/>
              <a:t>2. </a:t>
            </a:r>
            <a:r>
              <a:rPr lang="zh-CN" altLang="en-US" dirty="0" smtClean="0"/>
              <a:t>自动</a:t>
            </a:r>
            <a:r>
              <a:rPr lang="zh-CN" altLang="en-US" dirty="0"/>
              <a:t>运行舆情</a:t>
            </a:r>
            <a:r>
              <a:rPr lang="zh-CN" altLang="en-US" dirty="0" smtClean="0"/>
              <a:t>机器人，并生成舆情报告；</a:t>
            </a:r>
            <a:endParaRPr lang="zh-CN" altLang="en-US" dirty="0"/>
          </a:p>
          <a:p>
            <a:r>
              <a:rPr lang="en-US" altLang="zh-CN" dirty="0" smtClean="0"/>
              <a:t>3. </a:t>
            </a:r>
            <a:r>
              <a:rPr lang="zh-CN" altLang="en-US" dirty="0" smtClean="0"/>
              <a:t>自动分发给</a:t>
            </a:r>
            <a:r>
              <a:rPr lang="zh-CN" altLang="en-US" dirty="0"/>
              <a:t>客户</a:t>
            </a:r>
            <a:r>
              <a:rPr lang="zh-CN" altLang="en-US" dirty="0" smtClean="0"/>
              <a:t>经理等相关人员，</a:t>
            </a:r>
            <a:r>
              <a:rPr lang="zh-CN" altLang="en-US" dirty="0"/>
              <a:t>降低</a:t>
            </a:r>
            <a:r>
              <a:rPr lang="zh-CN" altLang="en-US" dirty="0" smtClean="0"/>
              <a:t>人力工作，自动完成舆情</a:t>
            </a:r>
            <a:r>
              <a:rPr lang="zh-CN" altLang="en-US" dirty="0"/>
              <a:t>搜索和预警工作</a:t>
            </a:r>
            <a:r>
              <a:rPr lang="zh-CN" altLang="en-US" dirty="0" smtClean="0"/>
              <a:t>流程。</a:t>
            </a:r>
            <a:endParaRPr lang="zh-CN" altLang="en-US" dirty="0"/>
          </a:p>
        </p:txBody>
      </p:sp>
    </p:spTree>
    <p:extLst>
      <p:ext uri="{BB962C8B-B14F-4D97-AF65-F5344CB8AC3E}">
        <p14:creationId xmlns:p14="http://schemas.microsoft.com/office/powerpoint/2010/main" val="39306900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5" name="文本框 4">
            <a:extLst>
              <a:ext uri="{FF2B5EF4-FFF2-40B4-BE49-F238E27FC236}">
                <a16:creationId xmlns:a16="http://schemas.microsoft.com/office/drawing/2014/main" id="{94722BF4-815E-4C66-A422-AE07DAEE7801}"/>
              </a:ext>
            </a:extLst>
          </p:cNvPr>
          <p:cNvSpPr txBox="1"/>
          <p:nvPr/>
        </p:nvSpPr>
        <p:spPr>
          <a:xfrm>
            <a:off x="1400175" y="288459"/>
            <a:ext cx="2486025" cy="523220"/>
          </a:xfrm>
          <a:prstGeom prst="rect">
            <a:avLst/>
          </a:prstGeom>
          <a:noFill/>
        </p:spPr>
        <p:txBody>
          <a:bodyPr wrap="square" rtlCol="0">
            <a:spAutoFit/>
          </a:bodyPr>
          <a:lstStyle/>
          <a:p>
            <a:r>
              <a:rPr lang="zh-CN" altLang="en-US" sz="2800" b="1" dirty="0">
                <a:solidFill>
                  <a:schemeClr val="accent1">
                    <a:lumMod val="75000"/>
                  </a:schemeClr>
                </a:solidFill>
                <a:cs typeface="+mn-ea"/>
                <a:sym typeface="+mn-lt"/>
              </a:rPr>
              <a:t>公开</a:t>
            </a:r>
            <a:r>
              <a:rPr lang="zh-CN" altLang="en-US" sz="2800" b="1" dirty="0" smtClean="0">
                <a:solidFill>
                  <a:schemeClr val="accent1">
                    <a:lumMod val="75000"/>
                  </a:schemeClr>
                </a:solidFill>
                <a:cs typeface="+mn-ea"/>
                <a:sym typeface="+mn-lt"/>
              </a:rPr>
              <a:t>信息来源</a:t>
            </a:r>
            <a:endParaRPr lang="zh-CN" altLang="en-US" sz="2800" b="1" dirty="0">
              <a:solidFill>
                <a:schemeClr val="accent1">
                  <a:lumMod val="75000"/>
                </a:schemeClr>
              </a:solidFill>
              <a:cs typeface="+mn-ea"/>
              <a:sym typeface="+mn-lt"/>
            </a:endParaRPr>
          </a:p>
        </p:txBody>
      </p:sp>
      <p:pic>
        <p:nvPicPr>
          <p:cNvPr id="4" name="图片 3">
            <a:extLst>
              <a:ext uri="{FF2B5EF4-FFF2-40B4-BE49-F238E27FC236}">
                <a16:creationId xmlns:a16="http://schemas.microsoft.com/office/drawing/2014/main" id="{9CDD3046-5CA7-4EB4-BB9B-F85F6863C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1462087"/>
            <a:ext cx="4471988" cy="4471988"/>
          </a:xfrm>
          <a:prstGeom prst="rect">
            <a:avLst/>
          </a:prstGeom>
        </p:spPr>
      </p:pic>
      <p:sp>
        <p:nvSpPr>
          <p:cNvPr id="14" name="椭圆 13">
            <a:extLst>
              <a:ext uri="{FF2B5EF4-FFF2-40B4-BE49-F238E27FC236}">
                <a16:creationId xmlns:a16="http://schemas.microsoft.com/office/drawing/2014/main" id="{1F4AD643-83EF-4149-8330-BCD826D29F23}"/>
              </a:ext>
            </a:extLst>
          </p:cNvPr>
          <p:cNvSpPr/>
          <p:nvPr/>
        </p:nvSpPr>
        <p:spPr>
          <a:xfrm>
            <a:off x="4395785" y="1502734"/>
            <a:ext cx="609601" cy="645312"/>
          </a:xfrm>
          <a:prstGeom prst="ellipse">
            <a:avLst/>
          </a:prstGeom>
          <a:solidFill>
            <a:srgbClr val="9C683A"/>
          </a:solidFill>
          <a:ln>
            <a:noFill/>
          </a:ln>
        </p:spPr>
        <p:txBody>
          <a:bodyPr wrap="square" rtlCol="0" anchor="ctr">
            <a:spAutoFit/>
          </a:bodyPr>
          <a:lstStyle/>
          <a:p>
            <a:pPr algn="l">
              <a:lnSpc>
                <a:spcPct val="150000"/>
              </a:lnSpc>
            </a:pPr>
            <a:endParaRPr lang="zh-CN" altLang="en-US" dirty="0">
              <a:solidFill>
                <a:schemeClr val="bg1"/>
              </a:solidFill>
              <a:cs typeface="+mn-ea"/>
              <a:sym typeface="+mn-lt"/>
            </a:endParaRPr>
          </a:p>
        </p:txBody>
      </p:sp>
      <p:sp>
        <p:nvSpPr>
          <p:cNvPr id="15" name="椭圆 14">
            <a:extLst>
              <a:ext uri="{FF2B5EF4-FFF2-40B4-BE49-F238E27FC236}">
                <a16:creationId xmlns:a16="http://schemas.microsoft.com/office/drawing/2014/main" id="{F233B288-B95E-4A3B-8CFB-E2FF453EE4EA}"/>
              </a:ext>
            </a:extLst>
          </p:cNvPr>
          <p:cNvSpPr/>
          <p:nvPr/>
        </p:nvSpPr>
        <p:spPr>
          <a:xfrm>
            <a:off x="4281488" y="5052152"/>
            <a:ext cx="609601" cy="645312"/>
          </a:xfrm>
          <a:prstGeom prst="ellipse">
            <a:avLst/>
          </a:prstGeom>
          <a:solidFill>
            <a:schemeClr val="accent1">
              <a:lumMod val="75000"/>
            </a:schemeClr>
          </a:solidFill>
          <a:ln>
            <a:noFill/>
          </a:ln>
        </p:spPr>
        <p:txBody>
          <a:bodyPr wrap="square" rtlCol="0" anchor="ctr">
            <a:spAutoFit/>
          </a:bodyPr>
          <a:lstStyle/>
          <a:p>
            <a:pPr algn="l">
              <a:lnSpc>
                <a:spcPct val="150000"/>
              </a:lnSpc>
            </a:pPr>
            <a:endParaRPr lang="zh-CN" altLang="en-US" dirty="0">
              <a:solidFill>
                <a:schemeClr val="bg1"/>
              </a:solidFill>
              <a:cs typeface="+mn-ea"/>
              <a:sym typeface="+mn-lt"/>
            </a:endParaRPr>
          </a:p>
        </p:txBody>
      </p:sp>
      <p:sp>
        <p:nvSpPr>
          <p:cNvPr id="16" name="椭圆 15">
            <a:extLst>
              <a:ext uri="{FF2B5EF4-FFF2-40B4-BE49-F238E27FC236}">
                <a16:creationId xmlns:a16="http://schemas.microsoft.com/office/drawing/2014/main" id="{8DC29472-DA50-4976-9DE6-F37CE4F2B13C}"/>
              </a:ext>
            </a:extLst>
          </p:cNvPr>
          <p:cNvSpPr/>
          <p:nvPr/>
        </p:nvSpPr>
        <p:spPr>
          <a:xfrm>
            <a:off x="5038728" y="4090126"/>
            <a:ext cx="609601" cy="645312"/>
          </a:xfrm>
          <a:prstGeom prst="ellipse">
            <a:avLst/>
          </a:prstGeom>
          <a:solidFill>
            <a:srgbClr val="DDD9C3"/>
          </a:solidFill>
          <a:ln>
            <a:noFill/>
          </a:ln>
        </p:spPr>
        <p:txBody>
          <a:bodyPr wrap="square" rtlCol="0" anchor="ctr">
            <a:spAutoFit/>
          </a:bodyPr>
          <a:lstStyle/>
          <a:p>
            <a:pPr algn="l">
              <a:lnSpc>
                <a:spcPct val="150000"/>
              </a:lnSpc>
            </a:pPr>
            <a:endParaRPr lang="zh-CN" altLang="en-US" dirty="0">
              <a:solidFill>
                <a:schemeClr val="bg1"/>
              </a:solidFill>
              <a:cs typeface="+mn-ea"/>
              <a:sym typeface="+mn-lt"/>
            </a:endParaRPr>
          </a:p>
        </p:txBody>
      </p:sp>
      <p:sp>
        <p:nvSpPr>
          <p:cNvPr id="17" name="椭圆 16">
            <a:extLst>
              <a:ext uri="{FF2B5EF4-FFF2-40B4-BE49-F238E27FC236}">
                <a16:creationId xmlns:a16="http://schemas.microsoft.com/office/drawing/2014/main" id="{89BF1875-4FF6-4F43-8BDE-ACBE803145AB}"/>
              </a:ext>
            </a:extLst>
          </p:cNvPr>
          <p:cNvSpPr/>
          <p:nvPr/>
        </p:nvSpPr>
        <p:spPr>
          <a:xfrm>
            <a:off x="5091114" y="2661890"/>
            <a:ext cx="609601" cy="645312"/>
          </a:xfrm>
          <a:prstGeom prst="ellipse">
            <a:avLst/>
          </a:prstGeom>
          <a:solidFill>
            <a:srgbClr val="706659"/>
          </a:solidFill>
          <a:ln>
            <a:noFill/>
          </a:ln>
        </p:spPr>
        <p:txBody>
          <a:bodyPr wrap="square" rtlCol="0" anchor="ctr">
            <a:spAutoFit/>
          </a:bodyPr>
          <a:lstStyle/>
          <a:p>
            <a:pPr algn="l">
              <a:lnSpc>
                <a:spcPct val="150000"/>
              </a:lnSpc>
            </a:pPr>
            <a:endParaRPr lang="zh-CN" altLang="en-US" dirty="0">
              <a:solidFill>
                <a:schemeClr val="bg1"/>
              </a:solidFill>
              <a:cs typeface="+mn-ea"/>
              <a:sym typeface="+mn-lt"/>
            </a:endParaRPr>
          </a:p>
        </p:txBody>
      </p:sp>
      <p:sp>
        <p:nvSpPr>
          <p:cNvPr id="21" name="矩形 20">
            <a:extLst>
              <a:ext uri="{FF2B5EF4-FFF2-40B4-BE49-F238E27FC236}">
                <a16:creationId xmlns:a16="http://schemas.microsoft.com/office/drawing/2014/main" id="{4192822A-19D3-44F1-BDCA-093F775A2572}"/>
              </a:ext>
            </a:extLst>
          </p:cNvPr>
          <p:cNvSpPr/>
          <p:nvPr/>
        </p:nvSpPr>
        <p:spPr>
          <a:xfrm>
            <a:off x="5395914" y="1338491"/>
            <a:ext cx="6096000" cy="923330"/>
          </a:xfrm>
          <a:prstGeom prst="rect">
            <a:avLst/>
          </a:prstGeom>
        </p:spPr>
        <p:txBody>
          <a:bodyPr>
            <a:spAutoFit/>
          </a:bodyPr>
          <a:lstStyle/>
          <a:p>
            <a:pPr>
              <a:lnSpc>
                <a:spcPct val="150000"/>
              </a:lnSpc>
            </a:pPr>
            <a:r>
              <a:rPr lang="zh-CN" altLang="en-US" b="1" dirty="0" smtClean="0">
                <a:solidFill>
                  <a:srgbClr val="9C683A"/>
                </a:solidFill>
                <a:cs typeface="+mn-ea"/>
                <a:sym typeface="+mn-lt"/>
              </a:rPr>
              <a:t>第一类</a:t>
            </a:r>
            <a:r>
              <a:rPr lang="en-US" altLang="zh-CN" b="1" dirty="0" smtClean="0">
                <a:solidFill>
                  <a:srgbClr val="9C683A"/>
                </a:solidFill>
                <a:cs typeface="+mn-ea"/>
                <a:sym typeface="+mn-lt"/>
              </a:rPr>
              <a:t>	</a:t>
            </a:r>
            <a:r>
              <a:rPr lang="zh-CN" altLang="en-US" b="1" dirty="0" smtClean="0">
                <a:solidFill>
                  <a:srgbClr val="9C683A"/>
                </a:solidFill>
                <a:cs typeface="+mn-ea"/>
                <a:sym typeface="+mn-lt"/>
              </a:rPr>
              <a:t>各大新闻网站、聚合新闻媒体等新闻媒体平台</a:t>
            </a:r>
            <a:r>
              <a:rPr lang="zh-CN" altLang="en-US" dirty="0" smtClean="0">
                <a:solidFill>
                  <a:schemeClr val="bg1"/>
                </a:solidFill>
                <a:cs typeface="+mn-ea"/>
                <a:sym typeface="+mn-lt"/>
              </a:rPr>
              <a:t>本</a:t>
            </a:r>
            <a:r>
              <a:rPr lang="zh-CN" altLang="en-US" dirty="0">
                <a:solidFill>
                  <a:schemeClr val="bg1"/>
                </a:solidFill>
                <a:cs typeface="+mn-ea"/>
                <a:sym typeface="+mn-lt"/>
              </a:rPr>
              <a:t>模版所有图形线条及其相应素材均可自由编辑。</a:t>
            </a:r>
            <a:endParaRPr lang="zh-CN" altLang="en-US" sz="1600" dirty="0">
              <a:solidFill>
                <a:schemeClr val="bg1"/>
              </a:solidFill>
              <a:cs typeface="+mn-ea"/>
              <a:sym typeface="+mn-lt"/>
            </a:endParaRPr>
          </a:p>
        </p:txBody>
      </p:sp>
      <p:sp>
        <p:nvSpPr>
          <p:cNvPr id="22" name="矩形 21">
            <a:extLst>
              <a:ext uri="{FF2B5EF4-FFF2-40B4-BE49-F238E27FC236}">
                <a16:creationId xmlns:a16="http://schemas.microsoft.com/office/drawing/2014/main" id="{AA11332A-E6FC-4DDF-84BD-BE36B67B7603}"/>
              </a:ext>
            </a:extLst>
          </p:cNvPr>
          <p:cNvSpPr/>
          <p:nvPr/>
        </p:nvSpPr>
        <p:spPr>
          <a:xfrm>
            <a:off x="6096000" y="2563479"/>
            <a:ext cx="6096000" cy="923330"/>
          </a:xfrm>
          <a:prstGeom prst="rect">
            <a:avLst/>
          </a:prstGeom>
        </p:spPr>
        <p:txBody>
          <a:bodyPr>
            <a:spAutoFit/>
          </a:bodyPr>
          <a:lstStyle/>
          <a:p>
            <a:pPr>
              <a:lnSpc>
                <a:spcPct val="150000"/>
              </a:lnSpc>
            </a:pPr>
            <a:r>
              <a:rPr lang="zh-CN" altLang="en-US" b="1" dirty="0" smtClean="0">
                <a:solidFill>
                  <a:srgbClr val="706659"/>
                </a:solidFill>
                <a:cs typeface="+mn-ea"/>
                <a:sym typeface="+mn-lt"/>
              </a:rPr>
              <a:t>第二类</a:t>
            </a:r>
            <a:r>
              <a:rPr lang="en-US" altLang="zh-CN" b="1" dirty="0" smtClean="0">
                <a:solidFill>
                  <a:srgbClr val="706659"/>
                </a:solidFill>
                <a:cs typeface="+mn-ea"/>
                <a:sym typeface="+mn-lt"/>
              </a:rPr>
              <a:t>	</a:t>
            </a:r>
            <a:r>
              <a:rPr lang="zh-CN" altLang="en-US" b="1" dirty="0" smtClean="0">
                <a:solidFill>
                  <a:srgbClr val="706659"/>
                </a:solidFill>
                <a:cs typeface="+mn-ea"/>
                <a:sym typeface="+mn-lt"/>
              </a:rPr>
              <a:t>微信公众号、微博等个人平台</a:t>
            </a:r>
            <a:r>
              <a:rPr lang="zh-CN" altLang="en-US" dirty="0" smtClean="0">
                <a:solidFill>
                  <a:schemeClr val="bg1"/>
                </a:solidFill>
                <a:cs typeface="+mn-ea"/>
                <a:sym typeface="+mn-lt"/>
              </a:rPr>
              <a:t>本</a:t>
            </a:r>
            <a:r>
              <a:rPr lang="zh-CN" altLang="en-US" dirty="0">
                <a:solidFill>
                  <a:schemeClr val="bg1"/>
                </a:solidFill>
                <a:cs typeface="+mn-ea"/>
                <a:sym typeface="+mn-lt"/>
              </a:rPr>
              <a:t>模版所有图形线条及其相应素材均可自由编辑。</a:t>
            </a:r>
            <a:endParaRPr lang="zh-CN" altLang="en-US" sz="1600" dirty="0">
              <a:solidFill>
                <a:schemeClr val="bg1"/>
              </a:solidFill>
              <a:cs typeface="+mn-ea"/>
              <a:sym typeface="+mn-lt"/>
            </a:endParaRPr>
          </a:p>
        </p:txBody>
      </p:sp>
      <p:sp>
        <p:nvSpPr>
          <p:cNvPr id="23" name="矩形 22">
            <a:extLst>
              <a:ext uri="{FF2B5EF4-FFF2-40B4-BE49-F238E27FC236}">
                <a16:creationId xmlns:a16="http://schemas.microsoft.com/office/drawing/2014/main" id="{7D44F444-DC2A-4C3D-AF7A-37AEEF1AA7E5}"/>
              </a:ext>
            </a:extLst>
          </p:cNvPr>
          <p:cNvSpPr/>
          <p:nvPr/>
        </p:nvSpPr>
        <p:spPr>
          <a:xfrm>
            <a:off x="6096000" y="4090126"/>
            <a:ext cx="6096000" cy="923330"/>
          </a:xfrm>
          <a:prstGeom prst="rect">
            <a:avLst/>
          </a:prstGeom>
        </p:spPr>
        <p:txBody>
          <a:bodyPr>
            <a:spAutoFit/>
          </a:bodyPr>
          <a:lstStyle/>
          <a:p>
            <a:pPr>
              <a:lnSpc>
                <a:spcPct val="150000"/>
              </a:lnSpc>
            </a:pPr>
            <a:r>
              <a:rPr lang="zh-CN" altLang="en-US" b="1" dirty="0" smtClean="0">
                <a:solidFill>
                  <a:srgbClr val="DDD9C3"/>
                </a:solidFill>
                <a:cs typeface="+mn-ea"/>
                <a:sym typeface="+mn-lt"/>
              </a:rPr>
              <a:t>第三类</a:t>
            </a:r>
            <a:r>
              <a:rPr lang="en-US" altLang="zh-CN" b="1" dirty="0" smtClean="0">
                <a:solidFill>
                  <a:srgbClr val="DDD9C3"/>
                </a:solidFill>
                <a:cs typeface="+mn-ea"/>
                <a:sym typeface="+mn-lt"/>
              </a:rPr>
              <a:t>	</a:t>
            </a:r>
            <a:r>
              <a:rPr lang="zh-CN" altLang="en-US" b="1" dirty="0" smtClean="0">
                <a:solidFill>
                  <a:srgbClr val="DDD9C3"/>
                </a:solidFill>
                <a:cs typeface="+mn-ea"/>
                <a:sym typeface="+mn-lt"/>
              </a:rPr>
              <a:t>论坛、</a:t>
            </a:r>
            <a:r>
              <a:rPr lang="en-US" altLang="zh-CN" b="1" dirty="0" smtClean="0">
                <a:solidFill>
                  <a:srgbClr val="DDD9C3"/>
                </a:solidFill>
                <a:cs typeface="+mn-ea"/>
                <a:sym typeface="+mn-lt"/>
              </a:rPr>
              <a:t>BBS</a:t>
            </a:r>
            <a:r>
              <a:rPr lang="zh-CN" altLang="en-US" b="1" dirty="0" smtClean="0">
                <a:solidFill>
                  <a:srgbClr val="DDD9C3"/>
                </a:solidFill>
                <a:cs typeface="+mn-ea"/>
                <a:sym typeface="+mn-lt"/>
              </a:rPr>
              <a:t>、知乎、股吧等信息交流平台</a:t>
            </a:r>
            <a:r>
              <a:rPr lang="zh-CN" altLang="en-US" dirty="0" smtClean="0">
                <a:solidFill>
                  <a:schemeClr val="bg1"/>
                </a:solidFill>
                <a:cs typeface="+mn-ea"/>
                <a:sym typeface="+mn-lt"/>
              </a:rPr>
              <a:t>本</a:t>
            </a:r>
            <a:r>
              <a:rPr lang="zh-CN" altLang="en-US" dirty="0">
                <a:solidFill>
                  <a:schemeClr val="bg1"/>
                </a:solidFill>
                <a:cs typeface="+mn-ea"/>
                <a:sym typeface="+mn-lt"/>
              </a:rPr>
              <a:t>模版所有图形线条及其相应素材均可自由编辑。</a:t>
            </a:r>
            <a:endParaRPr lang="zh-CN" altLang="en-US" sz="1600" dirty="0">
              <a:solidFill>
                <a:schemeClr val="bg1"/>
              </a:solidFill>
              <a:cs typeface="+mn-ea"/>
              <a:sym typeface="+mn-lt"/>
            </a:endParaRPr>
          </a:p>
        </p:txBody>
      </p:sp>
      <p:sp>
        <p:nvSpPr>
          <p:cNvPr id="24" name="矩形 23">
            <a:extLst>
              <a:ext uri="{FF2B5EF4-FFF2-40B4-BE49-F238E27FC236}">
                <a16:creationId xmlns:a16="http://schemas.microsoft.com/office/drawing/2014/main" id="{08EDC86F-5701-4B09-BFDF-7EC26F548F0B}"/>
              </a:ext>
            </a:extLst>
          </p:cNvPr>
          <p:cNvSpPr/>
          <p:nvPr/>
        </p:nvSpPr>
        <p:spPr>
          <a:xfrm>
            <a:off x="5343528" y="5056697"/>
            <a:ext cx="6096000" cy="923330"/>
          </a:xfrm>
          <a:prstGeom prst="rect">
            <a:avLst/>
          </a:prstGeom>
        </p:spPr>
        <p:txBody>
          <a:bodyPr>
            <a:spAutoFit/>
          </a:bodyPr>
          <a:lstStyle/>
          <a:p>
            <a:pPr>
              <a:lnSpc>
                <a:spcPct val="150000"/>
              </a:lnSpc>
            </a:pPr>
            <a:r>
              <a:rPr lang="zh-CN" altLang="en-US" b="1" dirty="0" smtClean="0">
                <a:solidFill>
                  <a:srgbClr val="376092"/>
                </a:solidFill>
                <a:cs typeface="+mn-ea"/>
                <a:sym typeface="+mn-lt"/>
              </a:rPr>
              <a:t>第四类</a:t>
            </a:r>
            <a:r>
              <a:rPr lang="en-US" altLang="zh-CN" b="1" dirty="0" smtClean="0">
                <a:solidFill>
                  <a:srgbClr val="376092"/>
                </a:solidFill>
                <a:cs typeface="+mn-ea"/>
                <a:sym typeface="+mn-lt"/>
              </a:rPr>
              <a:t>	</a:t>
            </a:r>
            <a:r>
              <a:rPr lang="zh-CN" altLang="en-US" b="1" dirty="0" smtClean="0">
                <a:solidFill>
                  <a:srgbClr val="376092"/>
                </a:solidFill>
                <a:cs typeface="+mn-ea"/>
                <a:sym typeface="+mn-lt"/>
              </a:rPr>
              <a:t>政府机关、法院等政府公共信息平台</a:t>
            </a:r>
            <a:r>
              <a:rPr lang="zh-CN" altLang="en-US" dirty="0" smtClean="0">
                <a:solidFill>
                  <a:schemeClr val="bg1"/>
                </a:solidFill>
                <a:cs typeface="+mn-ea"/>
                <a:sym typeface="+mn-lt"/>
              </a:rPr>
              <a:t>线条</a:t>
            </a:r>
            <a:r>
              <a:rPr lang="zh-CN" altLang="en-US" dirty="0">
                <a:solidFill>
                  <a:schemeClr val="bg1"/>
                </a:solidFill>
                <a:cs typeface="+mn-ea"/>
                <a:sym typeface="+mn-lt"/>
              </a:rPr>
              <a:t>及其相应素材均可自由编辑。</a:t>
            </a:r>
            <a:endParaRPr lang="zh-CN" altLang="en-US" sz="1600" dirty="0">
              <a:solidFill>
                <a:schemeClr val="bg1"/>
              </a:solidFill>
              <a:cs typeface="+mn-ea"/>
              <a:sym typeface="+mn-lt"/>
            </a:endParaRPr>
          </a:p>
        </p:txBody>
      </p:sp>
    </p:spTree>
    <p:extLst>
      <p:ext uri="{BB962C8B-B14F-4D97-AF65-F5344CB8AC3E}">
        <p14:creationId xmlns:p14="http://schemas.microsoft.com/office/powerpoint/2010/main" val="69339654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5" name="文本框 4">
            <a:extLst>
              <a:ext uri="{FF2B5EF4-FFF2-40B4-BE49-F238E27FC236}">
                <a16:creationId xmlns:a16="http://schemas.microsoft.com/office/drawing/2014/main" id="{94722BF4-815E-4C66-A422-AE07DAEE7801}"/>
              </a:ext>
            </a:extLst>
          </p:cNvPr>
          <p:cNvSpPr txBox="1"/>
          <p:nvPr/>
        </p:nvSpPr>
        <p:spPr>
          <a:xfrm>
            <a:off x="1400175" y="288459"/>
            <a:ext cx="5321573" cy="523220"/>
          </a:xfrm>
          <a:prstGeom prst="rect">
            <a:avLst/>
          </a:prstGeom>
          <a:noFill/>
        </p:spPr>
        <p:txBody>
          <a:bodyPr wrap="square" rtlCol="0">
            <a:spAutoFit/>
          </a:bodyPr>
          <a:lstStyle/>
          <a:p>
            <a:r>
              <a:rPr lang="zh-CN" altLang="en-US" sz="2800" b="1" dirty="0">
                <a:solidFill>
                  <a:srgbClr val="002060"/>
                </a:solidFill>
                <a:cs typeface="+mn-ea"/>
                <a:sym typeface="+mn-lt"/>
              </a:rPr>
              <a:t>模式和技术创新性</a:t>
            </a:r>
            <a:endParaRPr lang="zh-CN" altLang="en-US" sz="2800" b="1" dirty="0">
              <a:solidFill>
                <a:srgbClr val="002060"/>
              </a:solidFill>
              <a:cs typeface="+mn-ea"/>
              <a:sym typeface="+mn-lt"/>
            </a:endParaRPr>
          </a:p>
        </p:txBody>
      </p:sp>
      <p:pic>
        <p:nvPicPr>
          <p:cNvPr id="30" name="图片 29">
            <a:extLst>
              <a:ext uri="{FF2B5EF4-FFF2-40B4-BE49-F238E27FC236}">
                <a16:creationId xmlns:a16="http://schemas.microsoft.com/office/drawing/2014/main" id="{F43C5A62-B10D-4599-B54C-ADB1FB5E5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03" y="686909"/>
            <a:ext cx="6227199" cy="5484181"/>
          </a:xfrm>
          <a:prstGeom prst="rect">
            <a:avLst/>
          </a:prstGeom>
        </p:spPr>
      </p:pic>
      <p:sp>
        <p:nvSpPr>
          <p:cNvPr id="31" name="矩形 30">
            <a:extLst>
              <a:ext uri="{FF2B5EF4-FFF2-40B4-BE49-F238E27FC236}">
                <a16:creationId xmlns:a16="http://schemas.microsoft.com/office/drawing/2014/main" id="{F0F85FE7-0FAD-433D-AB38-5152B9ED7988}"/>
              </a:ext>
            </a:extLst>
          </p:cNvPr>
          <p:cNvSpPr/>
          <p:nvPr/>
        </p:nvSpPr>
        <p:spPr>
          <a:xfrm>
            <a:off x="5686961" y="1083862"/>
            <a:ext cx="6096000" cy="4939814"/>
          </a:xfrm>
          <a:prstGeom prst="rect">
            <a:avLst/>
          </a:prstGeom>
        </p:spPr>
        <p:txBody>
          <a:bodyPr>
            <a:spAutoFit/>
          </a:bodyPr>
          <a:lstStyle/>
          <a:p>
            <a:pPr>
              <a:lnSpc>
                <a:spcPct val="150000"/>
              </a:lnSpc>
            </a:pPr>
            <a:r>
              <a:rPr lang="zh-CN" altLang="en-US" sz="2800" b="1" dirty="0">
                <a:solidFill>
                  <a:srgbClr val="46BADD"/>
                </a:solidFill>
                <a:cs typeface="+mn-ea"/>
                <a:sym typeface="+mn-lt"/>
              </a:rPr>
              <a:t>流程机器人模式</a:t>
            </a:r>
          </a:p>
          <a:p>
            <a:pPr>
              <a:lnSpc>
                <a:spcPct val="150000"/>
              </a:lnSpc>
            </a:pPr>
            <a:r>
              <a:rPr lang="zh-CN" altLang="en-US" sz="1400" dirty="0" smtClean="0">
                <a:solidFill>
                  <a:schemeClr val="tx1">
                    <a:lumMod val="50000"/>
                    <a:lumOff val="50000"/>
                  </a:schemeClr>
                </a:solidFill>
                <a:cs typeface="+mn-ea"/>
                <a:sym typeface="+mn-lt"/>
              </a:rPr>
              <a:t>为了便于企业客户</a:t>
            </a:r>
            <a:r>
              <a:rPr lang="zh-CN" altLang="en-US" sz="1400" dirty="0">
                <a:solidFill>
                  <a:schemeClr val="tx1">
                    <a:lumMod val="50000"/>
                    <a:lumOff val="50000"/>
                  </a:schemeClr>
                </a:solidFill>
                <a:cs typeface="+mn-ea"/>
                <a:sym typeface="+mn-lt"/>
              </a:rPr>
              <a:t>经理</a:t>
            </a:r>
            <a:r>
              <a:rPr lang="zh-CN" altLang="en-US" sz="1400" dirty="0" smtClean="0">
                <a:solidFill>
                  <a:schemeClr val="tx1">
                    <a:lumMod val="50000"/>
                    <a:lumOff val="50000"/>
                  </a:schemeClr>
                </a:solidFill>
                <a:cs typeface="+mn-ea"/>
                <a:sym typeface="+mn-lt"/>
              </a:rPr>
              <a:t>和银行合</a:t>
            </a:r>
            <a:r>
              <a:rPr lang="zh-CN" altLang="en-US" sz="1400" dirty="0">
                <a:solidFill>
                  <a:schemeClr val="tx1">
                    <a:lumMod val="50000"/>
                    <a:lumOff val="50000"/>
                  </a:schemeClr>
                </a:solidFill>
                <a:cs typeface="+mn-ea"/>
                <a:sym typeface="+mn-lt"/>
              </a:rPr>
              <a:t>规</a:t>
            </a:r>
            <a:r>
              <a:rPr lang="zh-CN" altLang="en-US" sz="1400" dirty="0" smtClean="0">
                <a:solidFill>
                  <a:schemeClr val="tx1">
                    <a:lumMod val="50000"/>
                    <a:lumOff val="50000"/>
                  </a:schemeClr>
                </a:solidFill>
                <a:cs typeface="+mn-ea"/>
                <a:sym typeface="+mn-lt"/>
              </a:rPr>
              <a:t>经理等进行</a:t>
            </a:r>
            <a:r>
              <a:rPr lang="zh-CN" altLang="en-US" sz="1400" dirty="0">
                <a:solidFill>
                  <a:schemeClr val="tx1">
                    <a:lumMod val="50000"/>
                    <a:lumOff val="50000"/>
                  </a:schemeClr>
                </a:solidFill>
                <a:cs typeface="+mn-ea"/>
                <a:sym typeface="+mn-lt"/>
              </a:rPr>
              <a:t>操作并在流程结束后进行复核，该流程使用有人值守型机器人。通过人机交互的方式，提高业务办理效率，让客户经理有更多时间关注客户，提升客户体验</a:t>
            </a:r>
            <a:r>
              <a:rPr lang="zh-CN" altLang="en-US" sz="1400" dirty="0" smtClean="0">
                <a:solidFill>
                  <a:schemeClr val="tx1">
                    <a:lumMod val="50000"/>
                    <a:lumOff val="50000"/>
                  </a:schemeClr>
                </a:solidFill>
                <a:cs typeface="+mn-ea"/>
                <a:sym typeface="+mn-lt"/>
              </a:rPr>
              <a:t>。当然</a:t>
            </a:r>
            <a:r>
              <a:rPr lang="zh-CN" altLang="en-US" sz="1400" dirty="0">
                <a:solidFill>
                  <a:schemeClr val="tx1">
                    <a:lumMod val="50000"/>
                    <a:lumOff val="50000"/>
                  </a:schemeClr>
                </a:solidFill>
                <a:cs typeface="+mn-ea"/>
                <a:sym typeface="+mn-lt"/>
              </a:rPr>
              <a:t>在客户经理或者合规经理工作负荷非常</a:t>
            </a:r>
            <a:r>
              <a:rPr lang="zh-CN" altLang="en-US" sz="1400" dirty="0" smtClean="0">
                <a:solidFill>
                  <a:schemeClr val="tx1">
                    <a:lumMod val="50000"/>
                    <a:lumOff val="50000"/>
                  </a:schemeClr>
                </a:solidFill>
                <a:cs typeface="+mn-ea"/>
                <a:sym typeface="+mn-lt"/>
              </a:rPr>
              <a:t>满时该</a:t>
            </a:r>
            <a:r>
              <a:rPr lang="zh-CN" altLang="en-US" sz="1400" dirty="0">
                <a:solidFill>
                  <a:schemeClr val="tx1">
                    <a:lumMod val="50000"/>
                    <a:lumOff val="50000"/>
                  </a:schemeClr>
                </a:solidFill>
                <a:cs typeface="+mn-ea"/>
                <a:sym typeface="+mn-lt"/>
              </a:rPr>
              <a:t>流程也可以使用无人值守机器人，每天指定时间搜索舆情信息，然后发给信用管理部和投资者关系部相关人员</a:t>
            </a:r>
            <a:r>
              <a:rPr lang="zh-CN" altLang="en-US" sz="1400" dirty="0" smtClean="0">
                <a:solidFill>
                  <a:schemeClr val="tx1">
                    <a:lumMod val="50000"/>
                    <a:lumOff val="50000"/>
                  </a:schemeClr>
                </a:solidFill>
                <a:cs typeface="+mn-ea"/>
                <a:sym typeface="+mn-lt"/>
              </a:rPr>
              <a:t>。</a:t>
            </a:r>
            <a:endParaRPr lang="en-US" altLang="zh-CN" sz="1400" dirty="0" smtClean="0">
              <a:solidFill>
                <a:schemeClr val="tx1">
                  <a:lumMod val="50000"/>
                  <a:lumOff val="50000"/>
                </a:schemeClr>
              </a:solidFill>
              <a:cs typeface="+mn-ea"/>
              <a:sym typeface="+mn-lt"/>
            </a:endParaRPr>
          </a:p>
          <a:p>
            <a:pPr>
              <a:lnSpc>
                <a:spcPct val="150000"/>
              </a:lnSpc>
            </a:pPr>
            <a:endParaRPr lang="zh-CN" altLang="en-US" sz="1400" dirty="0">
              <a:solidFill>
                <a:schemeClr val="tx1">
                  <a:lumMod val="50000"/>
                  <a:lumOff val="50000"/>
                </a:schemeClr>
              </a:solidFill>
              <a:cs typeface="+mn-ea"/>
              <a:sym typeface="+mn-lt"/>
            </a:endParaRPr>
          </a:p>
          <a:p>
            <a:pPr>
              <a:lnSpc>
                <a:spcPct val="150000"/>
              </a:lnSpc>
            </a:pPr>
            <a:r>
              <a:rPr lang="zh-CN" altLang="en-US" sz="2800" b="1" dirty="0">
                <a:solidFill>
                  <a:srgbClr val="46BADD"/>
                </a:solidFill>
                <a:cs typeface="+mn-ea"/>
                <a:sym typeface="+mn-lt"/>
              </a:rPr>
              <a:t>技术创新性</a:t>
            </a:r>
          </a:p>
          <a:p>
            <a:pPr>
              <a:lnSpc>
                <a:spcPct val="150000"/>
              </a:lnSpc>
            </a:pPr>
            <a:r>
              <a:rPr lang="zh-CN" altLang="en-US" sz="1400" dirty="0" smtClean="0">
                <a:solidFill>
                  <a:schemeClr val="tx1">
                    <a:lumMod val="50000"/>
                    <a:lumOff val="50000"/>
                  </a:schemeClr>
                </a:solidFill>
                <a:cs typeface="+mn-ea"/>
                <a:sym typeface="+mn-lt"/>
              </a:rPr>
              <a:t>使用</a:t>
            </a:r>
            <a:r>
              <a:rPr lang="en-US" altLang="zh-CN" sz="1400" dirty="0">
                <a:solidFill>
                  <a:schemeClr val="tx1">
                    <a:lumMod val="50000"/>
                    <a:lumOff val="50000"/>
                  </a:schemeClr>
                </a:solidFill>
                <a:cs typeface="+mn-ea"/>
                <a:sym typeface="+mn-lt"/>
              </a:rPr>
              <a:t>NLP</a:t>
            </a:r>
            <a:r>
              <a:rPr lang="zh-CN" altLang="en-US" sz="1400" dirty="0">
                <a:solidFill>
                  <a:schemeClr val="tx1">
                    <a:lumMod val="50000"/>
                    <a:lumOff val="50000"/>
                  </a:schemeClr>
                </a:solidFill>
                <a:cs typeface="+mn-ea"/>
                <a:sym typeface="+mn-lt"/>
              </a:rPr>
              <a:t>技术，识别新闻关键字并分类分析，达到</a:t>
            </a:r>
            <a:r>
              <a:rPr lang="en-US" altLang="zh-CN" sz="1400" dirty="0">
                <a:solidFill>
                  <a:schemeClr val="tx1">
                    <a:lumMod val="50000"/>
                    <a:lumOff val="50000"/>
                  </a:schemeClr>
                </a:solidFill>
                <a:cs typeface="+mn-ea"/>
                <a:sym typeface="+mn-lt"/>
              </a:rPr>
              <a:t>100%</a:t>
            </a:r>
            <a:r>
              <a:rPr lang="zh-CN" altLang="en-US" sz="1400" dirty="0">
                <a:solidFill>
                  <a:schemeClr val="tx1">
                    <a:lumMod val="50000"/>
                    <a:lumOff val="50000"/>
                  </a:schemeClr>
                </a:solidFill>
                <a:cs typeface="+mn-ea"/>
                <a:sym typeface="+mn-lt"/>
              </a:rPr>
              <a:t>以上关键内容自动分析，比较和分类，变编制出一份分析师关注和判断的标记文章列表解释新闻文章中描述的风险高低，并对于低于预警值的新闻，自动预警相关关系人，</a:t>
            </a:r>
            <a:r>
              <a:rPr lang="en-US" altLang="zh-CN" sz="1400" dirty="0">
                <a:solidFill>
                  <a:schemeClr val="tx1">
                    <a:lumMod val="50000"/>
                    <a:lumOff val="50000"/>
                  </a:schemeClr>
                </a:solidFill>
                <a:cs typeface="+mn-ea"/>
                <a:sym typeface="+mn-lt"/>
              </a:rPr>
              <a:t>RPA</a:t>
            </a:r>
            <a:r>
              <a:rPr lang="zh-CN" altLang="en-US" sz="1400" dirty="0">
                <a:solidFill>
                  <a:schemeClr val="tx1">
                    <a:lumMod val="50000"/>
                    <a:lumOff val="50000"/>
                  </a:schemeClr>
                </a:solidFill>
                <a:cs typeface="+mn-ea"/>
                <a:sym typeface="+mn-lt"/>
              </a:rPr>
              <a:t>流程机器人可根据分析识别类型，新闻关键字内容和自动分类，做到高效率、零</a:t>
            </a:r>
            <a:r>
              <a:rPr lang="zh-CN" altLang="en-US" sz="1400" dirty="0" smtClean="0">
                <a:solidFill>
                  <a:schemeClr val="tx1">
                    <a:lumMod val="50000"/>
                    <a:lumOff val="50000"/>
                  </a:schemeClr>
                </a:solidFill>
                <a:cs typeface="+mn-ea"/>
                <a:sym typeface="+mn-lt"/>
              </a:rPr>
              <a:t>误差。</a:t>
            </a:r>
            <a:endParaRPr lang="zh-CN" altLang="en-US" sz="14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7672336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F71D4C0D-0FDB-491F-A017-E6EF0E6CE9EC}"/>
              </a:ext>
            </a:extLst>
          </p:cNvPr>
          <p:cNvSpPr/>
          <p:nvPr/>
        </p:nvSpPr>
        <p:spPr>
          <a:xfrm>
            <a:off x="593976" y="1337253"/>
            <a:ext cx="2800350" cy="1800493"/>
          </a:xfrm>
          <a:prstGeom prst="roundRect">
            <a:avLst/>
          </a:prstGeom>
          <a:solidFill>
            <a:srgbClr val="706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5" name="文本框 4">
            <a:extLst>
              <a:ext uri="{FF2B5EF4-FFF2-40B4-BE49-F238E27FC236}">
                <a16:creationId xmlns:a16="http://schemas.microsoft.com/office/drawing/2014/main" id="{94722BF4-815E-4C66-A422-AE07DAEE7801}"/>
              </a:ext>
            </a:extLst>
          </p:cNvPr>
          <p:cNvSpPr txBox="1"/>
          <p:nvPr/>
        </p:nvSpPr>
        <p:spPr>
          <a:xfrm>
            <a:off x="1400175" y="288459"/>
            <a:ext cx="3044657" cy="523220"/>
          </a:xfrm>
          <a:prstGeom prst="rect">
            <a:avLst/>
          </a:prstGeom>
          <a:noFill/>
        </p:spPr>
        <p:txBody>
          <a:bodyPr wrap="square" rtlCol="0">
            <a:spAutoFit/>
          </a:bodyPr>
          <a:lstStyle/>
          <a:p>
            <a:r>
              <a:rPr lang="zh-CN" altLang="en-US" sz="2800" b="1" dirty="0" smtClean="0">
                <a:solidFill>
                  <a:srgbClr val="002060"/>
                </a:solidFill>
                <a:cs typeface="+mn-ea"/>
                <a:sym typeface="+mn-lt"/>
              </a:rPr>
              <a:t>用户收益分析</a:t>
            </a:r>
            <a:endParaRPr lang="zh-CN" altLang="en-US" sz="2800" b="1" dirty="0">
              <a:solidFill>
                <a:srgbClr val="002060"/>
              </a:solidFill>
              <a:cs typeface="+mn-ea"/>
              <a:sym typeface="+mn-lt"/>
            </a:endParaRPr>
          </a:p>
        </p:txBody>
      </p:sp>
      <p:pic>
        <p:nvPicPr>
          <p:cNvPr id="9" name="图片 8">
            <a:extLst>
              <a:ext uri="{FF2B5EF4-FFF2-40B4-BE49-F238E27FC236}">
                <a16:creationId xmlns:a16="http://schemas.microsoft.com/office/drawing/2014/main" id="{EF1B134A-F2E1-478F-84A9-C90734F94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3027" y="1454652"/>
            <a:ext cx="4136523" cy="4136523"/>
          </a:xfrm>
          <a:prstGeom prst="rect">
            <a:avLst/>
          </a:prstGeom>
        </p:spPr>
      </p:pic>
      <p:sp>
        <p:nvSpPr>
          <p:cNvPr id="10" name="矩形 9">
            <a:extLst>
              <a:ext uri="{FF2B5EF4-FFF2-40B4-BE49-F238E27FC236}">
                <a16:creationId xmlns:a16="http://schemas.microsoft.com/office/drawing/2014/main" id="{789B3245-DF4F-4C83-958B-D3565011E80E}"/>
              </a:ext>
            </a:extLst>
          </p:cNvPr>
          <p:cNvSpPr/>
          <p:nvPr/>
        </p:nvSpPr>
        <p:spPr>
          <a:xfrm>
            <a:off x="731044" y="1337254"/>
            <a:ext cx="2633664" cy="1846659"/>
          </a:xfrm>
          <a:prstGeom prst="rect">
            <a:avLst/>
          </a:prstGeom>
        </p:spPr>
        <p:txBody>
          <a:bodyPr wrap="square">
            <a:spAutoFit/>
          </a:bodyPr>
          <a:lstStyle/>
          <a:p>
            <a:pPr algn="ctr">
              <a:lnSpc>
                <a:spcPct val="150000"/>
              </a:lnSpc>
              <a:defRPr/>
            </a:pPr>
            <a:r>
              <a:rPr lang="zh-CN" altLang="en-US" sz="2000" b="1" dirty="0" smtClean="0">
                <a:solidFill>
                  <a:schemeClr val="bg1"/>
                </a:solidFill>
                <a:cs typeface="+mn-ea"/>
                <a:sym typeface="+mn-lt"/>
              </a:rPr>
              <a:t>金融机构</a:t>
            </a:r>
          </a:p>
          <a:p>
            <a:pPr algn="ctr">
              <a:lnSpc>
                <a:spcPct val="150000"/>
              </a:lnSpc>
            </a:pPr>
            <a:r>
              <a:rPr lang="zh-CN" altLang="en-US" sz="1400" dirty="0" smtClean="0">
                <a:solidFill>
                  <a:schemeClr val="bg1"/>
                </a:solidFill>
                <a:cs typeface="+mn-ea"/>
                <a:sym typeface="+mn-lt"/>
              </a:rPr>
              <a:t>应用于银行、担保公司贷后风险管理，以及企业信用评级和反洗钱实时监控，降低贷后信贷和监管风险。</a:t>
            </a:r>
            <a:endParaRPr lang="zh-CN" altLang="en-US" sz="1400" dirty="0">
              <a:solidFill>
                <a:schemeClr val="bg1"/>
              </a:solidFill>
              <a:cs typeface="+mn-ea"/>
              <a:sym typeface="+mn-lt"/>
            </a:endParaRPr>
          </a:p>
        </p:txBody>
      </p:sp>
      <p:cxnSp>
        <p:nvCxnSpPr>
          <p:cNvPr id="13" name="连接符: 肘形 12">
            <a:extLst>
              <a:ext uri="{FF2B5EF4-FFF2-40B4-BE49-F238E27FC236}">
                <a16:creationId xmlns:a16="http://schemas.microsoft.com/office/drawing/2014/main" id="{86174FA3-63DE-4D86-AF0A-2B27BC8279EC}"/>
              </a:ext>
            </a:extLst>
          </p:cNvPr>
          <p:cNvCxnSpPr/>
          <p:nvPr/>
        </p:nvCxnSpPr>
        <p:spPr>
          <a:xfrm>
            <a:off x="3364708" y="1557338"/>
            <a:ext cx="778667" cy="557212"/>
          </a:xfrm>
          <a:prstGeom prst="bentConnector3">
            <a:avLst/>
          </a:prstGeom>
          <a:ln w="12700">
            <a:solidFill>
              <a:srgbClr val="706659"/>
            </a:solidFill>
          </a:ln>
        </p:spPr>
        <p:style>
          <a:lnRef idx="1">
            <a:schemeClr val="accent1"/>
          </a:lnRef>
          <a:fillRef idx="0">
            <a:schemeClr val="accent1"/>
          </a:fillRef>
          <a:effectRef idx="0">
            <a:schemeClr val="accent1"/>
          </a:effectRef>
          <a:fontRef idx="minor">
            <a:schemeClr val="tx1"/>
          </a:fontRef>
        </p:style>
      </p:cxnSp>
      <p:cxnSp>
        <p:nvCxnSpPr>
          <p:cNvPr id="14" name="连接符: 肘形 13">
            <a:extLst>
              <a:ext uri="{FF2B5EF4-FFF2-40B4-BE49-F238E27FC236}">
                <a16:creationId xmlns:a16="http://schemas.microsoft.com/office/drawing/2014/main" id="{770F1627-2F40-4207-AE14-EC3998F9209C}"/>
              </a:ext>
            </a:extLst>
          </p:cNvPr>
          <p:cNvCxnSpPr>
            <a:cxnSpLocks/>
          </p:cNvCxnSpPr>
          <p:nvPr/>
        </p:nvCxnSpPr>
        <p:spPr>
          <a:xfrm flipV="1">
            <a:off x="7440216" y="1557338"/>
            <a:ext cx="817959" cy="401555"/>
          </a:xfrm>
          <a:prstGeom prst="bentConnector3">
            <a:avLst/>
          </a:prstGeom>
          <a:ln w="12700">
            <a:solidFill>
              <a:srgbClr val="706659"/>
            </a:solidFill>
          </a:ln>
        </p:spPr>
        <p:style>
          <a:lnRef idx="1">
            <a:schemeClr val="accent1"/>
          </a:lnRef>
          <a:fillRef idx="0">
            <a:schemeClr val="accent1"/>
          </a:fillRef>
          <a:effectRef idx="0">
            <a:schemeClr val="accent1"/>
          </a:effectRef>
          <a:fontRef idx="minor">
            <a:schemeClr val="tx1"/>
          </a:fontRef>
        </p:style>
      </p:cxnSp>
      <p:sp>
        <p:nvSpPr>
          <p:cNvPr id="16" name="矩形: 圆角 15">
            <a:extLst>
              <a:ext uri="{FF2B5EF4-FFF2-40B4-BE49-F238E27FC236}">
                <a16:creationId xmlns:a16="http://schemas.microsoft.com/office/drawing/2014/main" id="{539C208E-991A-45E7-B47D-38549C18A43E}"/>
              </a:ext>
            </a:extLst>
          </p:cNvPr>
          <p:cNvSpPr/>
          <p:nvPr/>
        </p:nvSpPr>
        <p:spPr>
          <a:xfrm>
            <a:off x="8258175" y="1337253"/>
            <a:ext cx="2800350" cy="1800493"/>
          </a:xfrm>
          <a:prstGeom prst="roundRect">
            <a:avLst/>
          </a:prstGeom>
          <a:solidFill>
            <a:srgbClr val="EE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F3F93250-9648-484C-821D-2B1E8066C22E}"/>
              </a:ext>
            </a:extLst>
          </p:cNvPr>
          <p:cNvSpPr/>
          <p:nvPr/>
        </p:nvSpPr>
        <p:spPr>
          <a:xfrm>
            <a:off x="8395243" y="1337254"/>
            <a:ext cx="2633664" cy="1846659"/>
          </a:xfrm>
          <a:prstGeom prst="rect">
            <a:avLst/>
          </a:prstGeom>
        </p:spPr>
        <p:txBody>
          <a:bodyPr wrap="square">
            <a:spAutoFit/>
          </a:bodyPr>
          <a:lstStyle/>
          <a:p>
            <a:pPr algn="ctr">
              <a:lnSpc>
                <a:spcPct val="150000"/>
              </a:lnSpc>
              <a:defRPr/>
            </a:pPr>
            <a:r>
              <a:rPr lang="zh-CN" altLang="en-US" sz="2000" b="1" dirty="0" smtClean="0">
                <a:solidFill>
                  <a:schemeClr val="bg1"/>
                </a:solidFill>
                <a:cs typeface="+mn-ea"/>
                <a:sym typeface="+mn-lt"/>
              </a:rPr>
              <a:t>企业</a:t>
            </a:r>
          </a:p>
          <a:p>
            <a:pPr algn="ctr">
              <a:lnSpc>
                <a:spcPct val="150000"/>
              </a:lnSpc>
            </a:pPr>
            <a:r>
              <a:rPr lang="zh-CN" altLang="en-US" sz="1400" dirty="0" smtClean="0">
                <a:solidFill>
                  <a:schemeClr val="bg1"/>
                </a:solidFill>
                <a:cs typeface="+mn-ea"/>
                <a:sym typeface="+mn-lt"/>
              </a:rPr>
              <a:t>应用于客户应收账款和客户信用管理，防范坏账风险。同时监控自身声誉风险，保持自身较高信用评级。</a:t>
            </a:r>
            <a:endParaRPr lang="zh-CN" altLang="en-US" sz="1400" dirty="0">
              <a:solidFill>
                <a:schemeClr val="bg1"/>
              </a:solidFill>
              <a:cs typeface="+mn-ea"/>
              <a:sym typeface="+mn-lt"/>
            </a:endParaRPr>
          </a:p>
        </p:txBody>
      </p:sp>
      <p:cxnSp>
        <p:nvCxnSpPr>
          <p:cNvPr id="18" name="连接符: 肘形 17">
            <a:extLst>
              <a:ext uri="{FF2B5EF4-FFF2-40B4-BE49-F238E27FC236}">
                <a16:creationId xmlns:a16="http://schemas.microsoft.com/office/drawing/2014/main" id="{9F89EE64-C2F4-4E18-8D6C-9F30054455C3}"/>
              </a:ext>
            </a:extLst>
          </p:cNvPr>
          <p:cNvCxnSpPr>
            <a:cxnSpLocks/>
          </p:cNvCxnSpPr>
          <p:nvPr/>
        </p:nvCxnSpPr>
        <p:spPr>
          <a:xfrm flipV="1">
            <a:off x="3505796" y="4638675"/>
            <a:ext cx="760808" cy="552450"/>
          </a:xfrm>
          <a:prstGeom prst="bentConnector3">
            <a:avLst/>
          </a:prstGeom>
          <a:ln w="12700">
            <a:solidFill>
              <a:srgbClr val="706659"/>
            </a:solidFill>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F7C576C1-31FC-47A4-9700-F3438A7D0100}"/>
              </a:ext>
            </a:extLst>
          </p:cNvPr>
          <p:cNvSpPr/>
          <p:nvPr/>
        </p:nvSpPr>
        <p:spPr>
          <a:xfrm>
            <a:off x="689602" y="4290877"/>
            <a:ext cx="2800350" cy="1800493"/>
          </a:xfrm>
          <a:prstGeom prst="roundRect">
            <a:avLst/>
          </a:prstGeom>
          <a:solidFill>
            <a:srgbClr val="9C6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CD167DEC-B7C7-433B-BAF2-8482DA4F548A}"/>
              </a:ext>
            </a:extLst>
          </p:cNvPr>
          <p:cNvSpPr/>
          <p:nvPr/>
        </p:nvSpPr>
        <p:spPr>
          <a:xfrm>
            <a:off x="826670" y="4290878"/>
            <a:ext cx="2633664" cy="1846659"/>
          </a:xfrm>
          <a:prstGeom prst="rect">
            <a:avLst/>
          </a:prstGeom>
        </p:spPr>
        <p:txBody>
          <a:bodyPr wrap="square">
            <a:spAutoFit/>
          </a:bodyPr>
          <a:lstStyle/>
          <a:p>
            <a:pPr algn="ctr">
              <a:lnSpc>
                <a:spcPct val="150000"/>
              </a:lnSpc>
              <a:defRPr/>
            </a:pPr>
            <a:r>
              <a:rPr lang="zh-CN" altLang="en-US" sz="2000" b="1" dirty="0" smtClean="0">
                <a:solidFill>
                  <a:schemeClr val="bg1"/>
                </a:solidFill>
                <a:cs typeface="+mn-ea"/>
                <a:sym typeface="+mn-lt"/>
              </a:rPr>
              <a:t>投资机构</a:t>
            </a:r>
            <a:endParaRPr lang="zh-CN" altLang="en-US" sz="2000" b="1" dirty="0">
              <a:solidFill>
                <a:schemeClr val="bg1"/>
              </a:solidFill>
              <a:cs typeface="+mn-ea"/>
              <a:sym typeface="+mn-lt"/>
            </a:endParaRPr>
          </a:p>
          <a:p>
            <a:pPr algn="ctr">
              <a:lnSpc>
                <a:spcPct val="150000"/>
              </a:lnSpc>
            </a:pPr>
            <a:r>
              <a:rPr lang="zh-CN" altLang="en-US" sz="1400" dirty="0" smtClean="0">
                <a:solidFill>
                  <a:schemeClr val="bg1"/>
                </a:solidFill>
                <a:cs typeface="+mn-ea"/>
                <a:sym typeface="+mn-lt"/>
              </a:rPr>
              <a:t>应用于基金公司、证券公司等投资机构实时监控被投企业的声誉及信用风险，避免由信用及声誉波动，造成投资失败。</a:t>
            </a:r>
            <a:endParaRPr lang="zh-CN" altLang="en-US" sz="1400" dirty="0">
              <a:solidFill>
                <a:schemeClr val="bg1"/>
              </a:solidFill>
              <a:cs typeface="+mn-ea"/>
              <a:sym typeface="+mn-lt"/>
            </a:endParaRPr>
          </a:p>
        </p:txBody>
      </p:sp>
      <p:cxnSp>
        <p:nvCxnSpPr>
          <p:cNvPr id="22" name="连接符: 肘形 21">
            <a:extLst>
              <a:ext uri="{FF2B5EF4-FFF2-40B4-BE49-F238E27FC236}">
                <a16:creationId xmlns:a16="http://schemas.microsoft.com/office/drawing/2014/main" id="{848785D7-48C0-4EBA-A290-C9DA2B54D112}"/>
              </a:ext>
            </a:extLst>
          </p:cNvPr>
          <p:cNvCxnSpPr>
            <a:cxnSpLocks/>
          </p:cNvCxnSpPr>
          <p:nvPr/>
        </p:nvCxnSpPr>
        <p:spPr>
          <a:xfrm>
            <a:off x="7467748" y="4719500"/>
            <a:ext cx="689078" cy="471623"/>
          </a:xfrm>
          <a:prstGeom prst="bentConnector3">
            <a:avLst/>
          </a:prstGeom>
          <a:ln w="12700">
            <a:solidFill>
              <a:srgbClr val="706659"/>
            </a:solidFill>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551CD859-4378-41BC-A88C-68CB569F77BB}"/>
              </a:ext>
            </a:extLst>
          </p:cNvPr>
          <p:cNvSpPr/>
          <p:nvPr/>
        </p:nvSpPr>
        <p:spPr>
          <a:xfrm>
            <a:off x="8228557" y="4199647"/>
            <a:ext cx="2800350" cy="1800493"/>
          </a:xfrm>
          <a:prstGeom prst="roundRect">
            <a:avLst/>
          </a:prstGeom>
          <a:solidFill>
            <a:srgbClr val="C43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A0DB985D-FC96-4AB2-A132-D71CC6DD07DC}"/>
              </a:ext>
            </a:extLst>
          </p:cNvPr>
          <p:cNvSpPr/>
          <p:nvPr/>
        </p:nvSpPr>
        <p:spPr>
          <a:xfrm>
            <a:off x="8365625" y="4199648"/>
            <a:ext cx="2633664" cy="1523494"/>
          </a:xfrm>
          <a:prstGeom prst="rect">
            <a:avLst/>
          </a:prstGeom>
        </p:spPr>
        <p:txBody>
          <a:bodyPr wrap="square">
            <a:spAutoFit/>
          </a:bodyPr>
          <a:lstStyle/>
          <a:p>
            <a:pPr algn="ctr">
              <a:lnSpc>
                <a:spcPct val="150000"/>
              </a:lnSpc>
              <a:defRPr/>
            </a:pPr>
            <a:r>
              <a:rPr lang="zh-CN" altLang="en-US" sz="2000" b="1" dirty="0" smtClean="0">
                <a:solidFill>
                  <a:schemeClr val="bg1"/>
                </a:solidFill>
                <a:cs typeface="+mn-ea"/>
                <a:sym typeface="+mn-lt"/>
              </a:rPr>
              <a:t>政府</a:t>
            </a:r>
            <a:endParaRPr lang="zh-CN" altLang="en-US" sz="2000" b="1" dirty="0">
              <a:solidFill>
                <a:schemeClr val="bg1"/>
              </a:solidFill>
              <a:cs typeface="+mn-ea"/>
              <a:sym typeface="+mn-lt"/>
            </a:endParaRPr>
          </a:p>
          <a:p>
            <a:pPr algn="ctr">
              <a:lnSpc>
                <a:spcPct val="150000"/>
              </a:lnSpc>
            </a:pPr>
            <a:r>
              <a:rPr lang="zh-CN" altLang="en-US" sz="1400" dirty="0" smtClean="0">
                <a:solidFill>
                  <a:schemeClr val="bg1"/>
                </a:solidFill>
                <a:cs typeface="+mn-ea"/>
                <a:sym typeface="+mn-lt"/>
              </a:rPr>
              <a:t>应用于政府对辖区范围内重点企业和自身的舆情实时监控，避免负面舆情发生。</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264296343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8D6C2E2-7C81-4A73-8DEA-CD94E4B31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114300"/>
            <a:ext cx="871538" cy="871538"/>
          </a:xfrm>
          <a:prstGeom prst="rect">
            <a:avLst/>
          </a:prstGeom>
        </p:spPr>
      </p:pic>
      <p:sp>
        <p:nvSpPr>
          <p:cNvPr id="5" name="文本框 4">
            <a:extLst>
              <a:ext uri="{FF2B5EF4-FFF2-40B4-BE49-F238E27FC236}">
                <a16:creationId xmlns:a16="http://schemas.microsoft.com/office/drawing/2014/main" id="{94722BF4-815E-4C66-A422-AE07DAEE7801}"/>
              </a:ext>
            </a:extLst>
          </p:cNvPr>
          <p:cNvSpPr txBox="1"/>
          <p:nvPr/>
        </p:nvSpPr>
        <p:spPr>
          <a:xfrm>
            <a:off x="1400175" y="288459"/>
            <a:ext cx="5915025" cy="523220"/>
          </a:xfrm>
          <a:prstGeom prst="rect">
            <a:avLst/>
          </a:prstGeom>
          <a:noFill/>
        </p:spPr>
        <p:txBody>
          <a:bodyPr wrap="square" rtlCol="0">
            <a:spAutoFit/>
          </a:bodyPr>
          <a:lstStyle/>
          <a:p>
            <a:r>
              <a:rPr lang="zh-CN" altLang="en-US" sz="2800" b="1" dirty="0">
                <a:solidFill>
                  <a:schemeClr val="accent1">
                    <a:lumMod val="75000"/>
                  </a:schemeClr>
                </a:solidFill>
                <a:cs typeface="+mn-ea"/>
                <a:sym typeface="+mn-lt"/>
              </a:rPr>
              <a:t>方案价值与</a:t>
            </a:r>
            <a:r>
              <a:rPr lang="zh-CN" altLang="en-US" sz="2800" b="1" dirty="0" smtClean="0">
                <a:solidFill>
                  <a:schemeClr val="accent1">
                    <a:lumMod val="75000"/>
                  </a:schemeClr>
                </a:solidFill>
                <a:cs typeface="+mn-ea"/>
                <a:sym typeface="+mn-lt"/>
              </a:rPr>
              <a:t>收益</a:t>
            </a:r>
            <a:endParaRPr lang="zh-CN" altLang="en-US" sz="2800" b="1" dirty="0">
              <a:solidFill>
                <a:schemeClr val="accent1">
                  <a:lumMod val="75000"/>
                </a:schemeClr>
              </a:solidFill>
              <a:cs typeface="+mn-ea"/>
              <a:sym typeface="+mn-lt"/>
            </a:endParaRPr>
          </a:p>
        </p:txBody>
      </p:sp>
      <p:pic>
        <p:nvPicPr>
          <p:cNvPr id="4" name="图片 3">
            <a:extLst>
              <a:ext uri="{FF2B5EF4-FFF2-40B4-BE49-F238E27FC236}">
                <a16:creationId xmlns:a16="http://schemas.microsoft.com/office/drawing/2014/main" id="{B6A03E70-EB9C-4352-953B-1B9841757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183" y="1874803"/>
            <a:ext cx="3703136" cy="3703136"/>
          </a:xfrm>
          <a:prstGeom prst="rect">
            <a:avLst/>
          </a:prstGeom>
        </p:spPr>
      </p:pic>
      <p:sp>
        <p:nvSpPr>
          <p:cNvPr id="2" name="矩形 1"/>
          <p:cNvSpPr/>
          <p:nvPr/>
        </p:nvSpPr>
        <p:spPr>
          <a:xfrm>
            <a:off x="1851560" y="1613831"/>
            <a:ext cx="1967205" cy="345094"/>
          </a:xfrm>
          <a:prstGeom prst="rect">
            <a:avLst/>
          </a:prstGeom>
        </p:spPr>
        <p:txBody>
          <a:bodyPr wrap="none">
            <a:spAutoFit/>
          </a:bodyPr>
          <a:lstStyle/>
          <a:p>
            <a:pPr marL="0" lvl="1" indent="0" algn="ctr" defTabSz="914400" eaLnBrk="0" latinLnBrk="1" hangingPunct="0">
              <a:lnSpc>
                <a:spcPct val="130000"/>
              </a:lnSpc>
              <a:buClr>
                <a:srgbClr val="44546A"/>
              </a:buClr>
            </a:pPr>
            <a:r>
              <a:rPr lang="en-US" altLang="zh-CN" sz="1400" b="1" dirty="0">
                <a:solidFill>
                  <a:schemeClr val="accent1">
                    <a:lumMod val="75000"/>
                  </a:schemeClr>
                </a:solidFill>
                <a:latin typeface="微软雅黑" panose="020B0503020204020204" pitchFamily="34" charset="-122"/>
                <a:ea typeface="微软雅黑" panose="020B0503020204020204" pitchFamily="34" charset="-122"/>
              </a:rPr>
              <a:t>10X</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快速</a:t>
            </a: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监控舆情信息</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297562" y="3202315"/>
            <a:ext cx="1980029" cy="345094"/>
          </a:xfrm>
          <a:prstGeom prst="rect">
            <a:avLst/>
          </a:prstGeom>
        </p:spPr>
        <p:txBody>
          <a:bodyPr wrap="none">
            <a:spAutoFit/>
          </a:bodyPr>
          <a:lstStyle/>
          <a:p>
            <a:pPr marL="0" lvl="1" indent="0" algn="ctr" defTabSz="914400" eaLnBrk="0" latinLnBrk="1" hangingPunct="0">
              <a:lnSpc>
                <a:spcPct val="130000"/>
              </a:lnSpc>
              <a:buClr>
                <a:srgbClr val="44546A"/>
              </a:buCl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处理海量非结构化数据</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197808" y="4790799"/>
            <a:ext cx="1620957" cy="372410"/>
          </a:xfrm>
          <a:prstGeom prst="rect">
            <a:avLst/>
          </a:prstGeom>
        </p:spPr>
        <p:txBody>
          <a:bodyPr wrap="none">
            <a:spAutoFit/>
          </a:bodyPr>
          <a:lstStyle/>
          <a:p>
            <a:pPr marL="0" lvl="1" indent="0" algn="ctr" defTabSz="914400" eaLnBrk="0" latinLnBrk="1" hangingPunct="0">
              <a:lnSpc>
                <a:spcPct val="130000"/>
              </a:lnSpc>
              <a:buClr>
                <a:srgbClr val="44546A"/>
              </a:buCl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智能化自动化</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流程</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569171" y="1613831"/>
            <a:ext cx="1980029" cy="345094"/>
          </a:xfrm>
          <a:prstGeom prst="rect">
            <a:avLst/>
          </a:prstGeom>
        </p:spPr>
        <p:txBody>
          <a:bodyPr wrap="none">
            <a:spAutoFit/>
          </a:bodyPr>
          <a:lstStyle/>
          <a:p>
            <a:pPr marL="0" lvl="1" indent="0" algn="ctr" defTabSz="914400" eaLnBrk="0" latinLnBrk="1" hangingPunct="0">
              <a:lnSpc>
                <a:spcPct val="130000"/>
              </a:lnSpc>
              <a:buClr>
                <a:srgbClr val="44546A"/>
              </a:buCl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分析新闻中语义的风险</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216783" y="3202315"/>
            <a:ext cx="1620957" cy="372410"/>
          </a:xfrm>
          <a:prstGeom prst="rect">
            <a:avLst/>
          </a:prstGeom>
        </p:spPr>
        <p:txBody>
          <a:bodyPr wrap="none">
            <a:spAutoFit/>
          </a:bodyPr>
          <a:lstStyle/>
          <a:p>
            <a:pPr marL="0" lvl="1" algn="ctr" defTabSz="914400" eaLnBrk="0" latinLnBrk="1" hangingPunct="0">
              <a:lnSpc>
                <a:spcPct val="130000"/>
              </a:lnSpc>
              <a:buClr>
                <a:srgbClr val="44546A"/>
              </a:buCl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自动发送</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舆情报告</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569171" y="4790799"/>
            <a:ext cx="1082348" cy="345094"/>
          </a:xfrm>
          <a:prstGeom prst="rect">
            <a:avLst/>
          </a:prstGeom>
        </p:spPr>
        <p:txBody>
          <a:bodyPr wrap="none">
            <a:spAutoFit/>
          </a:bodyPr>
          <a:lstStyle/>
          <a:p>
            <a:pPr marL="0" lvl="1" indent="0" algn="ctr" defTabSz="914400" eaLnBrk="0" latinLnBrk="1" hangingPunct="0">
              <a:lnSpc>
                <a:spcPct val="130000"/>
              </a:lnSpc>
              <a:buClr>
                <a:srgbClr val="44546A"/>
              </a:buCl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全自动</a:t>
            </a: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预警</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140449" y="5823502"/>
            <a:ext cx="1911101" cy="372410"/>
          </a:xfrm>
          <a:prstGeom prst="rect">
            <a:avLst/>
          </a:prstGeom>
        </p:spPr>
        <p:txBody>
          <a:bodyPr wrap="none">
            <a:spAutoFit/>
          </a:bodyPr>
          <a:lstStyle/>
          <a:p>
            <a:pPr marL="0" lvl="1" indent="0" algn="ctr" defTabSz="914400" eaLnBrk="0" latinLnBrk="1" hangingPunct="0">
              <a:lnSpc>
                <a:spcPct val="130000"/>
              </a:lnSpc>
              <a:buClr>
                <a:srgbClr val="44546A"/>
              </a:buClr>
            </a:pP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接近于“</a:t>
            </a:r>
            <a:r>
              <a:rPr lang="en-US" altLang="zh-CN" sz="1400" b="1" dirty="0" smtClean="0">
                <a:solidFill>
                  <a:schemeClr val="accent1">
                    <a:lumMod val="75000"/>
                  </a:schemeClr>
                </a:solidFill>
                <a:latin typeface="微软雅黑" panose="020B0503020204020204" pitchFamily="34" charset="-122"/>
                <a:ea typeface="微软雅黑" panose="020B0503020204020204" pitchFamily="34" charset="-122"/>
              </a:rPr>
              <a:t>0</a:t>
            </a:r>
            <a:r>
              <a:rPr lang="zh-CN" altLang="en-US" sz="1400" b="1" dirty="0" smtClean="0">
                <a:solidFill>
                  <a:schemeClr val="accent1">
                    <a:lumMod val="75000"/>
                  </a:schemeClr>
                </a:solidFill>
                <a:latin typeface="微软雅黑" panose="020B0503020204020204" pitchFamily="34" charset="-122"/>
                <a:ea typeface="微软雅黑" panose="020B0503020204020204" pitchFamily="34" charset="-122"/>
              </a:rPr>
              <a:t>”人工成本</a:t>
            </a:r>
            <a:endParaRPr lang="zh-CN" altLang="en-US" sz="1400" b="1" dirty="0">
              <a:solidFill>
                <a:schemeClr val="accent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474741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SPRING_SCORM_RATE_SLIDES" val="0"/>
  <p:tag name="ISPRING_SCORM_RATE_QUIZZES" val="0"/>
  <p:tag name="ISPRING_SCORM_PASSING_SCORE" val="0.000000"/>
  <p:tag name="ISPRING_ULTRA_SCORM_COURSE_ID" val="066744D4-BB79-4DF6-954F-4E792B0C2AE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系统信息库"/>
  <p:tag name="ISPRING_OUTPUT_FOLDER" val="G:\第十一批待发作品\362664"/>
</p:tagLst>
</file>

<file path=ppt/theme/theme1.xml><?xml version="1.0" encoding="utf-8"?>
<a:theme xmlns:a="http://schemas.openxmlformats.org/drawingml/2006/main" name="第一PPT，www.1ppt.com">
  <a:themeElements>
    <a:clrScheme name="自定义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1F497D"/>
      </a:folHlink>
    </a:clrScheme>
    <a:fontScheme name="usvbfbkj">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lnSpc>
            <a:spcPct val="150000"/>
          </a:lnSpc>
          <a:defRPr dirty="0">
            <a:solidFill>
              <a:schemeClr val="bg1"/>
            </a:solidFill>
            <a:latin typeface="微软雅黑" panose="020B0503020204020204" pitchFamily="34" charset="-122"/>
            <a:ea typeface="微软雅黑" panose="020B0503020204020204" pitchFamily="34" charset="-122"/>
            <a:cs typeface="+mn-ea"/>
            <a:sym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1599</TotalTime>
  <Words>892</Words>
  <Application>Microsoft Office PowerPoint</Application>
  <PresentationFormat>宽屏</PresentationFormat>
  <Paragraphs>78</Paragraphs>
  <Slides>10</Slides>
  <Notes>10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10</vt:i4>
      </vt:variant>
    </vt:vector>
  </HeadingPairs>
  <TitlesOfParts>
    <vt:vector size="29" baseType="lpstr">
      <vt:lpstr>Arial Unicode MS</vt:lpstr>
      <vt:lpstr>创艺简标宋</vt:lpstr>
      <vt:lpstr>等线</vt:lpstr>
      <vt:lpstr>等线 Light</vt:lpstr>
      <vt:lpstr>方正粗黑宋简体</vt:lpstr>
      <vt:lpstr>仿宋_GB2312</vt:lpstr>
      <vt:lpstr>华文仿宋</vt:lpstr>
      <vt:lpstr>宋体</vt:lpstr>
      <vt:lpstr>微软雅黑</vt:lpstr>
      <vt:lpstr>Agency FB</vt:lpstr>
      <vt:lpstr>Arial</vt:lpstr>
      <vt:lpstr>Calibri</vt:lpstr>
      <vt:lpstr>Calibri Light</vt:lpstr>
      <vt:lpstr>Ebrima</vt:lpstr>
      <vt:lpstr>Wingdings</vt:lpstr>
      <vt:lpstr>第一PPT，www.1ppt.com</vt:lpstr>
      <vt:lpstr>自定义设计方案</vt:lpstr>
      <vt:lpstr>1_第一PPT，www.1ppt.com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矢量项目策划</dc:title>
  <dc:creator>第一PPT</dc:creator>
  <cp:keywords>www.1ppt.com</cp:keywords>
  <dc:description>www.1ppt.com</dc:description>
  <cp:lastModifiedBy>zhengyongqiang</cp:lastModifiedBy>
  <cp:revision>201</cp:revision>
  <dcterms:created xsi:type="dcterms:W3CDTF">2017-08-18T03:02:00Z</dcterms:created>
  <dcterms:modified xsi:type="dcterms:W3CDTF">2021-06-25T17:45:54Z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