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heme/themeOverride2.xml" ContentType="application/vnd.openxmlformats-officedocument.themeOverride+xml"/>
  <Override PartName="/ppt/tags/tag4.xml" ContentType="application/vnd.openxmlformats-officedocument.presentationml.tags+xml"/>
  <Override PartName="/ppt/tags/tag5.xml" ContentType="application/vnd.openxmlformats-officedocument.presentationml.tags+xml"/>
  <Override PartName="/ppt/theme/themeOverride3.xml" ContentType="application/vnd.openxmlformats-officedocument.themeOverr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Override4.xml" ContentType="application/vnd.openxmlformats-officedocument.themeOverride+xml"/>
  <Override PartName="/ppt/tags/tag9.xml" ContentType="application/vnd.openxmlformats-officedocument.presentationml.tags+xml"/>
  <Override PartName="/ppt/tags/tag10.xml" ContentType="application/vnd.openxmlformats-officedocument.presentationml.tags+xml"/>
  <Override PartName="/ppt/theme/themeOverride5.xml" ContentType="application/vnd.openxmlformats-officedocument.themeOverr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3.xml" ContentType="application/vnd.openxmlformats-officedocument.presentationml.notesSlide+xml"/>
  <Override PartName="/ppt/theme/themeOverride6.xml" ContentType="application/vnd.openxmlformats-officedocument.themeOverride+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74" r:id="rId3"/>
    <p:sldId id="266" r:id="rId4"/>
    <p:sldId id="258" r:id="rId5"/>
    <p:sldId id="1750" r:id="rId6"/>
    <p:sldId id="1801" r:id="rId7"/>
    <p:sldId id="1792" r:id="rId8"/>
    <p:sldId id="1715" r:id="rId9"/>
    <p:sldId id="1803" r:id="rId10"/>
    <p:sldId id="1793" r:id="rId11"/>
    <p:sldId id="282" r:id="rId12"/>
    <p:sldId id="1794" r:id="rId13"/>
    <p:sldId id="1782" r:id="rId14"/>
    <p:sldId id="308" r:id="rId15"/>
    <p:sldId id="285" r:id="rId16"/>
    <p:sldId id="311" r:id="rId17"/>
    <p:sldId id="284" r:id="rId18"/>
    <p:sldId id="261" r:id="rId19"/>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A40000"/>
    <a:srgbClr val="9E0000"/>
    <a:srgbClr val="C7450B"/>
    <a:srgbClr val="E24E0C"/>
    <a:srgbClr val="DC6140"/>
    <a:srgbClr val="E60000"/>
    <a:srgbClr val="C9670D"/>
    <a:srgbClr val="66B5C9"/>
    <a:srgbClr val="EDB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182" autoAdjust="0"/>
  </p:normalViewPr>
  <p:slideViewPr>
    <p:cSldViewPr snapToGrid="0">
      <p:cViewPr>
        <p:scale>
          <a:sx n="100" d="100"/>
          <a:sy n="100" d="100"/>
        </p:scale>
        <p:origin x="852" y="312"/>
      </p:cViewPr>
      <p:guideLst/>
    </p:cSldViewPr>
  </p:slideViewPr>
  <p:notesTextViewPr>
    <p:cViewPr>
      <p:scale>
        <a:sx n="3" d="2"/>
        <a:sy n="3" d="2"/>
      </p:scale>
      <p:origin x="0" y="0"/>
    </p:cViewPr>
  </p:notesTextViewPr>
  <p:sorterViewPr>
    <p:cViewPr>
      <p:scale>
        <a:sx n="75" d="100"/>
        <a:sy n="75" d="100"/>
      </p:scale>
      <p:origin x="0" y="0"/>
    </p:cViewPr>
  </p:sorterViewPr>
  <p:notesViewPr>
    <p:cSldViewPr snapToGrid="0" showGuides="1">
      <p:cViewPr varScale="1">
        <p:scale>
          <a:sx n="80" d="100"/>
          <a:sy n="80" d="100"/>
        </p:scale>
        <p:origin x="32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B9A56829-66AA-42AA-918E-5C6DB1AE50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41084A9-BC5C-4420-B17C-51E328D455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478E0E4-DC06-4041-AFA7-BB6F527FFA3F}" type="datetimeFigureOut">
              <a:rPr lang="zh-CN" altLang="en-US" smtClean="0"/>
              <a:t>2021/6/27</a:t>
            </a:fld>
            <a:endParaRPr lang="zh-CN" altLang="en-US"/>
          </a:p>
        </p:txBody>
      </p:sp>
      <p:sp>
        <p:nvSpPr>
          <p:cNvPr id="4" name="页脚占位符 3">
            <a:extLst>
              <a:ext uri="{FF2B5EF4-FFF2-40B4-BE49-F238E27FC236}">
                <a16:creationId xmlns:a16="http://schemas.microsoft.com/office/drawing/2014/main" id="{0D6F2124-7B35-4E59-B9E8-DB09EE1408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F2BF8FFE-D997-4E34-9A01-CD2014B9524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4B7432-8BB0-4EFA-A417-EFCDC17B2811}" type="slidenum">
              <a:rPr lang="zh-CN" altLang="en-US" smtClean="0"/>
              <a:t>‹#›</a:t>
            </a:fld>
            <a:endParaRPr lang="zh-CN" altLang="en-US"/>
          </a:p>
        </p:txBody>
      </p:sp>
    </p:spTree>
    <p:extLst>
      <p:ext uri="{BB962C8B-B14F-4D97-AF65-F5344CB8AC3E}">
        <p14:creationId xmlns:p14="http://schemas.microsoft.com/office/powerpoint/2010/main" val="1081553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t>2021/6/27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t>‹#›</a:t>
            </a:fld>
            <a:endParaRPr lang="zh-CN" altLang="en-US"/>
          </a:p>
        </p:txBody>
      </p:sp>
    </p:spTree>
    <p:extLst>
      <p:ext uri="{BB962C8B-B14F-4D97-AF65-F5344CB8AC3E}">
        <p14:creationId xmlns:p14="http://schemas.microsoft.com/office/powerpoint/2010/main" val="218498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CFBB2AB-5B0E-429A-A295-9CF32E073C9B}" type="slidenum">
              <a:rPr lang="zh-CN" altLang="en-US" smtClean="0"/>
              <a:t>3</a:t>
            </a:fld>
            <a:endParaRPr lang="zh-CN" altLang="en-US"/>
          </a:p>
        </p:txBody>
      </p:sp>
    </p:spTree>
    <p:extLst>
      <p:ext uri="{BB962C8B-B14F-4D97-AF65-F5344CB8AC3E}">
        <p14:creationId xmlns:p14="http://schemas.microsoft.com/office/powerpoint/2010/main" val="4094872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42659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612543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userDrawn="1">
  <p:cSld name="标题幻灯片">
    <p:spTree>
      <p:nvGrpSpPr>
        <p:cNvPr id="1" name=""/>
        <p:cNvGrpSpPr/>
        <p:nvPr/>
      </p:nvGrpSpPr>
      <p:grpSpPr>
        <a:xfrm>
          <a:off x="0" y="0"/>
          <a:ext cx="0" cy="0"/>
          <a:chOff x="0" y="0"/>
          <a:chExt cx="0" cy="0"/>
        </a:xfrm>
      </p:grpSpPr>
      <p:sp>
        <p:nvSpPr>
          <p:cNvPr id="2" name="矩形 1"/>
          <p:cNvSpPr/>
          <p:nvPr userDrawn="1"/>
        </p:nvSpPr>
        <p:spPr>
          <a:xfrm>
            <a:off x="0" y="0"/>
            <a:ext cx="12192000" cy="6858000"/>
          </a:xfrm>
          <a:prstGeom prst="rect">
            <a:avLst/>
          </a:prstGeom>
          <a:gradFill flip="none" rotWithShape="1">
            <a:gsLst>
              <a:gs pos="0">
                <a:schemeClr val="accent1"/>
              </a:gs>
              <a:gs pos="100000">
                <a:schemeClr val="accent2"/>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01" name="副标题 2"/>
          <p:cNvSpPr>
            <a:spLocks noGrp="1"/>
          </p:cNvSpPr>
          <p:nvPr userDrawn="1">
            <p:ph type="subTitle" idx="1" hasCustomPrompt="1"/>
          </p:nvPr>
        </p:nvSpPr>
        <p:spPr>
          <a:xfrm>
            <a:off x="674688" y="4186576"/>
            <a:ext cx="6015479" cy="558799"/>
          </a:xfrm>
        </p:spPr>
        <p:txBody>
          <a:bodyPr anchor="t">
            <a:normAutofit/>
          </a:bodyPr>
          <a:lstStyle>
            <a:lvl1pPr marL="0" indent="0" algn="l">
              <a:buNone/>
              <a:defRPr sz="16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Click to edit Master subtitle style</a:t>
            </a:r>
          </a:p>
        </p:txBody>
      </p:sp>
      <p:sp>
        <p:nvSpPr>
          <p:cNvPr id="9802" name="标题 1"/>
          <p:cNvSpPr>
            <a:spLocks noGrp="1"/>
          </p:cNvSpPr>
          <p:nvPr userDrawn="1">
            <p:ph type="ctrTitle" hasCustomPrompt="1"/>
          </p:nvPr>
        </p:nvSpPr>
        <p:spPr>
          <a:xfrm>
            <a:off x="674688" y="1130300"/>
            <a:ext cx="6015479" cy="2561471"/>
          </a:xfrm>
        </p:spPr>
        <p:txBody>
          <a:bodyPr anchor="b">
            <a:normAutofit/>
          </a:bodyPr>
          <a:lstStyle>
            <a:lvl1pPr algn="l">
              <a:defRPr sz="4000">
                <a:solidFill>
                  <a:schemeClr val="tx1"/>
                </a:solidFill>
              </a:defRPr>
            </a:lvl1pPr>
          </a:lstStyle>
          <a:p>
            <a:r>
              <a:rPr lang="en-US" dirty="0"/>
              <a:t>Click to edit Master title style</a:t>
            </a:r>
            <a:endParaRPr lang="zh-CN" altLang="en-US" dirty="0"/>
          </a:p>
        </p:txBody>
      </p:sp>
      <p:sp>
        <p:nvSpPr>
          <p:cNvPr id="12" name="文本占位符 13"/>
          <p:cNvSpPr>
            <a:spLocks noGrp="1"/>
          </p:cNvSpPr>
          <p:nvPr userDrawn="1">
            <p:ph type="body" sz="quarter" idx="10" hasCustomPrompt="1"/>
          </p:nvPr>
        </p:nvSpPr>
        <p:spPr>
          <a:xfrm>
            <a:off x="674688" y="5240180"/>
            <a:ext cx="6017068" cy="296271"/>
          </a:xfrm>
        </p:spPr>
        <p:txBody>
          <a:bodyPr vert="horz" anchor="ctr">
            <a:noAutofit/>
          </a:bodyPr>
          <a:lstStyle>
            <a:lvl1pPr marL="0" indent="0" algn="l">
              <a:buNone/>
              <a:defRPr sz="14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Signature</a:t>
            </a:r>
          </a:p>
        </p:txBody>
      </p:sp>
      <p:sp>
        <p:nvSpPr>
          <p:cNvPr id="13" name="文本占位符 13"/>
          <p:cNvSpPr>
            <a:spLocks noGrp="1"/>
          </p:cNvSpPr>
          <p:nvPr userDrawn="1">
            <p:ph type="body" sz="quarter" idx="11" hasCustomPrompt="1"/>
          </p:nvPr>
        </p:nvSpPr>
        <p:spPr>
          <a:xfrm>
            <a:off x="674688" y="5536451"/>
            <a:ext cx="6017068" cy="296271"/>
          </a:xfrm>
        </p:spPr>
        <p:txBody>
          <a:bodyPr vert="horz" anchor="ctr">
            <a:noAutofit/>
          </a:bodyPr>
          <a:lstStyle>
            <a:lvl1pPr marL="0" indent="0" algn="l">
              <a:buNone/>
              <a:defRPr sz="14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Date</a:t>
            </a:r>
            <a:endParaRPr lang="zh-CN" altLang="en-US" dirty="0"/>
          </a:p>
        </p:txBody>
      </p:sp>
      <p:pic>
        <p:nvPicPr>
          <p:cNvPr id="3" name="图片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04031" y="1532096"/>
            <a:ext cx="5154590" cy="4666260"/>
          </a:xfrm>
          <a:prstGeom prst="rect">
            <a:avLst/>
          </a:prstGeom>
        </p:spPr>
      </p:pic>
    </p:spTree>
    <p:extLst>
      <p:ext uri="{BB962C8B-B14F-4D97-AF65-F5344CB8AC3E}">
        <p14:creationId xmlns:p14="http://schemas.microsoft.com/office/powerpoint/2010/main" val="2882586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userDrawn="1">
  <p:cSld name="节标题">
    <p:spTree>
      <p:nvGrpSpPr>
        <p:cNvPr id="1" name=""/>
        <p:cNvGrpSpPr/>
        <p:nvPr/>
      </p:nvGrpSpPr>
      <p:grpSpPr>
        <a:xfrm>
          <a:off x="0" y="0"/>
          <a:ext cx="0" cy="0"/>
          <a:chOff x="0" y="0"/>
          <a:chExt cx="0" cy="0"/>
        </a:xfrm>
      </p:grpSpPr>
      <p:sp>
        <p:nvSpPr>
          <p:cNvPr id="4" name="矩形 3"/>
          <p:cNvSpPr/>
          <p:nvPr userDrawn="1"/>
        </p:nvSpPr>
        <p:spPr>
          <a:xfrm>
            <a:off x="0" y="0"/>
            <a:ext cx="12192000" cy="6858000"/>
          </a:xfrm>
          <a:prstGeom prst="rect">
            <a:avLst/>
          </a:prstGeom>
          <a:gradFill flip="none" rotWithShape="1">
            <a:gsLst>
              <a:gs pos="0">
                <a:schemeClr val="accent1"/>
              </a:gs>
              <a:gs pos="100000">
                <a:schemeClr val="accent2"/>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0581" y="1979967"/>
            <a:ext cx="4508082" cy="3408742"/>
          </a:xfrm>
          <a:prstGeom prst="rect">
            <a:avLst/>
          </a:prstGeom>
        </p:spPr>
      </p:pic>
      <p:sp>
        <p:nvSpPr>
          <p:cNvPr id="20" name="标题 1"/>
          <p:cNvSpPr>
            <a:spLocks noGrp="1"/>
          </p:cNvSpPr>
          <p:nvPr userDrawn="1">
            <p:ph type="title"/>
          </p:nvPr>
        </p:nvSpPr>
        <p:spPr>
          <a:xfrm>
            <a:off x="6101303" y="2533650"/>
            <a:ext cx="5419185" cy="895350"/>
          </a:xfrm>
        </p:spPr>
        <p:txBody>
          <a:bodyPr anchor="b">
            <a:normAutofit/>
          </a:bodyPr>
          <a:lstStyle>
            <a:lvl1pPr algn="l">
              <a:defRPr sz="2400" b="1">
                <a:solidFill>
                  <a:schemeClr val="accent2">
                    <a:lumMod val="20000"/>
                    <a:lumOff val="80000"/>
                  </a:schemeClr>
                </a:solidFill>
              </a:defRPr>
            </a:lvl1pPr>
          </a:lstStyle>
          <a:p>
            <a:r>
              <a:rPr lang="en-US" dirty="0"/>
              <a:t>Click to edit Master title style</a:t>
            </a:r>
            <a:endParaRPr lang="zh-CN" altLang="en-US" dirty="0"/>
          </a:p>
        </p:txBody>
      </p:sp>
      <p:sp>
        <p:nvSpPr>
          <p:cNvPr id="21" name="文本占位符 2"/>
          <p:cNvSpPr>
            <a:spLocks noGrp="1"/>
          </p:cNvSpPr>
          <p:nvPr userDrawn="1">
            <p:ph type="body" idx="1"/>
          </p:nvPr>
        </p:nvSpPr>
        <p:spPr>
          <a:xfrm>
            <a:off x="6102419" y="3429000"/>
            <a:ext cx="5419185" cy="1015623"/>
          </a:xfrm>
        </p:spPr>
        <p:txBody>
          <a:bodyPr anchor="t">
            <a:normAutofit/>
          </a:bodyPr>
          <a:lstStyle>
            <a:lvl1pPr marL="0" indent="0" algn="l">
              <a:lnSpc>
                <a:spcPct val="150000"/>
              </a:lnSpc>
              <a:spcBef>
                <a:spcPts val="0"/>
              </a:spcBef>
              <a:buNone/>
              <a:defRPr sz="1100">
                <a:solidFill>
                  <a:schemeClr val="accent2">
                    <a:lumMod val="20000"/>
                    <a:lumOff val="80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853334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日期占位符 2">
            <a:extLst>
              <a:ext uri="{FF2B5EF4-FFF2-40B4-BE49-F238E27FC236}">
                <a16:creationId xmlns:a16="http://schemas.microsoft.com/office/drawing/2014/main" id="{9888B6D7-9D3F-49D7-BACE-73A9D1149A74}"/>
              </a:ext>
            </a:extLst>
          </p:cNvPr>
          <p:cNvSpPr>
            <a:spLocks noGrp="1"/>
          </p:cNvSpPr>
          <p:nvPr>
            <p:ph type="dt" sz="half" idx="10"/>
          </p:nvPr>
        </p:nvSpPr>
        <p:spPr/>
        <p:txBody>
          <a:bodyPr/>
          <a:lstStyle/>
          <a:p>
            <a:endParaRPr lang="zh-CN" altLang="en-US"/>
          </a:p>
        </p:txBody>
      </p:sp>
      <p:sp>
        <p:nvSpPr>
          <p:cNvPr id="4" name="页脚占位符 3">
            <a:extLst>
              <a:ext uri="{FF2B5EF4-FFF2-40B4-BE49-F238E27FC236}">
                <a16:creationId xmlns:a16="http://schemas.microsoft.com/office/drawing/2014/main" id="{7AC997A4-1DD8-4731-B9FD-42398A20FF85}"/>
              </a:ext>
            </a:extLst>
          </p:cNvPr>
          <p:cNvSpPr>
            <a:spLocks noGrp="1"/>
          </p:cNvSpPr>
          <p:nvPr>
            <p:ph type="ftr" sz="quarter" idx="11"/>
          </p:nvPr>
        </p:nvSpPr>
        <p:spPr/>
        <p:txBody>
          <a:bodyPr/>
          <a:lstStyle/>
          <a:p>
            <a:r>
              <a:rPr lang="zh-CN" altLang="en-US"/>
              <a:t>请在插入菜单</a:t>
            </a:r>
            <a:r>
              <a:rPr lang="en-US" altLang="zh-CN"/>
              <a:t>—</a:t>
            </a:r>
            <a:r>
              <a:rPr lang="zh-CN" altLang="en-US"/>
              <a:t>页眉和页脚中修改此文本</a:t>
            </a:r>
            <a:endParaRPr lang="zh-CN" altLang="en-US" dirty="0"/>
          </a:p>
        </p:txBody>
      </p:sp>
      <p:sp>
        <p:nvSpPr>
          <p:cNvPr id="5" name="灯片编号占位符 4">
            <a:extLst>
              <a:ext uri="{FF2B5EF4-FFF2-40B4-BE49-F238E27FC236}">
                <a16:creationId xmlns:a16="http://schemas.microsoft.com/office/drawing/2014/main" id="{DBA9825E-1876-42AD-ABCF-E0E100F351CA}"/>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
        <p:nvSpPr>
          <p:cNvPr id="6" name="标题 5">
            <a:extLst>
              <a:ext uri="{FF2B5EF4-FFF2-40B4-BE49-F238E27FC236}">
                <a16:creationId xmlns:a16="http://schemas.microsoft.com/office/drawing/2014/main" id="{D124F9DB-C87A-423F-9657-38C7A2901430}"/>
              </a:ext>
            </a:extLst>
          </p:cNvPr>
          <p:cNvSpPr>
            <a:spLocks noGrp="1"/>
          </p:cNvSpPr>
          <p:nvPr>
            <p:ph type="title" hasCustomPrompt="1"/>
          </p:nvPr>
        </p:nvSpPr>
        <p:spPr/>
        <p:txBody>
          <a:bodyPr/>
          <a:lstStyle>
            <a:lvl1pPr>
              <a:defRPr/>
            </a:lvl1pPr>
          </a:lstStyle>
          <a:p>
            <a:r>
              <a:rPr lang="en-US" altLang="zh-CN" dirty="0"/>
              <a:t>Click to edit Master title style</a:t>
            </a:r>
            <a:endParaRPr lang="zh-CN" altLang="en-US" dirty="0"/>
          </a:p>
        </p:txBody>
      </p:sp>
      <p:sp>
        <p:nvSpPr>
          <p:cNvPr id="8" name="内容占位符 7">
            <a:extLst>
              <a:ext uri="{FF2B5EF4-FFF2-40B4-BE49-F238E27FC236}">
                <a16:creationId xmlns:a16="http://schemas.microsoft.com/office/drawing/2014/main" id="{2070191C-4093-409C-8FD5-7369A79637AD}"/>
              </a:ext>
            </a:extLst>
          </p:cNvPr>
          <p:cNvSpPr>
            <a:spLocks noGrp="1"/>
          </p:cNvSpPr>
          <p:nvPr>
            <p:ph sz="quarter" idx="13" hasCustomPrompt="1"/>
          </p:nvPr>
        </p:nvSpPr>
        <p:spPr>
          <a:xfrm>
            <a:off x="669925" y="1130299"/>
            <a:ext cx="10850563" cy="5006975"/>
          </a:xfrm>
        </p:spPr>
        <p:txBody>
          <a:bodyPr/>
          <a:lstStyle>
            <a:lvl1pPr>
              <a:defRPr/>
            </a:lvl1pPr>
            <a:lvl2pPr>
              <a:defRPr/>
            </a:lvl2pPr>
            <a:lvl3pPr>
              <a:defRPr/>
            </a:lvl3pPr>
            <a:lvl4pPr>
              <a:defRPr/>
            </a:lvl4pPr>
            <a:lvl5pPr>
              <a:defRPr/>
            </a:lvl5pPr>
          </a:lstStyle>
          <a:p>
            <a:pPr lvl="0"/>
            <a:r>
              <a:rPr lang="en-US" altLang="zh-CN" dirty="0"/>
              <a:t>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zh-CN" altLang="en-US" dirty="0"/>
          </a:p>
        </p:txBody>
      </p:sp>
    </p:spTree>
    <p:extLst>
      <p:ext uri="{BB962C8B-B14F-4D97-AF65-F5344CB8AC3E}">
        <p14:creationId xmlns:p14="http://schemas.microsoft.com/office/powerpoint/2010/main" val="3677593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userDrawn="1">
  <p:cSld name="仅标题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7A1C-3684-4AAF-A408-C63B6CB64104}"/>
              </a:ext>
            </a:extLst>
          </p:cNvPr>
          <p:cNvSpPr>
            <a:spLocks noGrp="1"/>
          </p:cNvSpPr>
          <p:nvPr>
            <p:ph type="title" hasCustomPrompt="1"/>
          </p:nvPr>
        </p:nvSpPr>
        <p:spPr/>
        <p:txBody>
          <a:bodyPr/>
          <a:lstStyle>
            <a:lvl1pPr>
              <a:defRPr/>
            </a:lvl1pPr>
          </a:lstStyle>
          <a:p>
            <a:r>
              <a:rPr lang="en-US" altLang="zh-CN" dirty="0"/>
              <a:t>Click to edit Master title style</a:t>
            </a:r>
            <a:endParaRPr lang="en-US" dirty="0"/>
          </a:p>
        </p:txBody>
      </p:sp>
      <p:sp>
        <p:nvSpPr>
          <p:cNvPr id="3" name="Date Placeholder 2">
            <a:extLst>
              <a:ext uri="{FF2B5EF4-FFF2-40B4-BE49-F238E27FC236}">
                <a16:creationId xmlns:a16="http://schemas.microsoft.com/office/drawing/2014/main" id="{8986EA5F-D77D-4318-90E9-C04AA8ADC0D1}"/>
              </a:ext>
            </a:extLst>
          </p:cNvPr>
          <p:cNvSpPr>
            <a:spLocks noGrp="1"/>
          </p:cNvSpPr>
          <p:nvPr>
            <p:ph type="dt" sz="half" idx="10"/>
          </p:nvPr>
        </p:nvSpPr>
        <p:spPr/>
        <p:txBody>
          <a:bodyPr/>
          <a:lstStyle/>
          <a:p>
            <a:endParaRPr lang="zh-CN" altLang="en-US"/>
          </a:p>
        </p:txBody>
      </p:sp>
      <p:sp>
        <p:nvSpPr>
          <p:cNvPr id="4" name="Footer Placeholder 3">
            <a:extLst>
              <a:ext uri="{FF2B5EF4-FFF2-40B4-BE49-F238E27FC236}">
                <a16:creationId xmlns:a16="http://schemas.microsoft.com/office/drawing/2014/main" id="{00832621-D9D9-445E-BFF9-F8348FA1E262}"/>
              </a:ext>
            </a:extLst>
          </p:cNvPr>
          <p:cNvSpPr>
            <a:spLocks noGrp="1"/>
          </p:cNvSpPr>
          <p:nvPr>
            <p:ph type="ftr" sz="quarter" idx="11"/>
          </p:nvPr>
        </p:nvSpPr>
        <p:spPr/>
        <p:txBody>
          <a:bodyPr/>
          <a:lstStyle/>
          <a:p>
            <a:r>
              <a:rPr lang="zh-CN" altLang="en-US"/>
              <a:t>请在插入菜单</a:t>
            </a:r>
            <a:r>
              <a:rPr lang="en-US" altLang="zh-CN"/>
              <a:t>—</a:t>
            </a:r>
            <a:r>
              <a:rPr lang="zh-CN" altLang="en-US"/>
              <a:t>页眉和页脚中修改此文本</a:t>
            </a:r>
            <a:endParaRPr lang="zh-CN" altLang="en-US" dirty="0"/>
          </a:p>
        </p:txBody>
      </p:sp>
      <p:sp>
        <p:nvSpPr>
          <p:cNvPr id="5" name="Slide Number Placeholder 4">
            <a:extLst>
              <a:ext uri="{FF2B5EF4-FFF2-40B4-BE49-F238E27FC236}">
                <a16:creationId xmlns:a16="http://schemas.microsoft.com/office/drawing/2014/main" id="{8371151B-F790-4A9F-962F-B8718A9560A9}"/>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128417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728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spTree>
      <p:nvGrpSpPr>
        <p:cNvPr id="1" name=""/>
        <p:cNvGrpSpPr/>
        <p:nvPr/>
      </p:nvGrpSpPr>
      <p:grpSpPr>
        <a:xfrm>
          <a:off x="0" y="0"/>
          <a:ext cx="0" cy="0"/>
          <a:chOff x="0" y="0"/>
          <a:chExt cx="0" cy="0"/>
        </a:xfrm>
      </p:grpSpPr>
      <p:sp>
        <p:nvSpPr>
          <p:cNvPr id="5" name="矩形 4"/>
          <p:cNvSpPr/>
          <p:nvPr userDrawn="1"/>
        </p:nvSpPr>
        <p:spPr>
          <a:xfrm>
            <a:off x="0" y="0"/>
            <a:ext cx="12192000" cy="6858000"/>
          </a:xfrm>
          <a:prstGeom prst="rect">
            <a:avLst/>
          </a:prstGeom>
          <a:gradFill flip="none" rotWithShape="1">
            <a:gsLst>
              <a:gs pos="0">
                <a:schemeClr val="accent1"/>
              </a:gs>
              <a:gs pos="100000">
                <a:schemeClr val="accent2"/>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3098" y="1574203"/>
            <a:ext cx="5154590" cy="4666260"/>
          </a:xfrm>
          <a:prstGeom prst="rect">
            <a:avLst/>
          </a:prstGeom>
        </p:spPr>
      </p:pic>
      <p:sp>
        <p:nvSpPr>
          <p:cNvPr id="13" name="标题 1"/>
          <p:cNvSpPr>
            <a:spLocks noGrp="1"/>
          </p:cNvSpPr>
          <p:nvPr userDrawn="1">
            <p:ph type="ctrTitle" hasCustomPrompt="1"/>
          </p:nvPr>
        </p:nvSpPr>
        <p:spPr>
          <a:xfrm>
            <a:off x="6076708" y="1135063"/>
            <a:ext cx="5442189" cy="3228593"/>
          </a:xfrm>
        </p:spPr>
        <p:txBody>
          <a:bodyPr anchor="b">
            <a:normAutofit/>
          </a:bodyPr>
          <a:lstStyle>
            <a:lvl1pPr marL="0" indent="0" algn="r">
              <a:buFont typeface="Arial" panose="020B0604020202020204" pitchFamily="34" charset="0"/>
              <a:buNone/>
              <a:defRPr sz="3200">
                <a:solidFill>
                  <a:schemeClr val="tx1"/>
                </a:solidFill>
              </a:defRPr>
            </a:lvl1pPr>
          </a:lstStyle>
          <a:p>
            <a:r>
              <a:rPr lang="en-US" altLang="zh-CN" dirty="0"/>
              <a:t>Conclusion</a:t>
            </a:r>
            <a:endParaRPr lang="zh-CN" altLang="en-US" dirty="0"/>
          </a:p>
        </p:txBody>
      </p:sp>
      <p:sp>
        <p:nvSpPr>
          <p:cNvPr id="15" name="文本占位符 62"/>
          <p:cNvSpPr>
            <a:spLocks noGrp="1"/>
          </p:cNvSpPr>
          <p:nvPr userDrawn="1">
            <p:ph type="body" sz="quarter" idx="18" hasCustomPrompt="1"/>
          </p:nvPr>
        </p:nvSpPr>
        <p:spPr>
          <a:xfrm>
            <a:off x="6078299" y="5408995"/>
            <a:ext cx="5442189" cy="310871"/>
          </a:xfrm>
        </p:spPr>
        <p:txBody>
          <a:bodyPr vert="horz" lIns="91440" tIns="45720" rIns="91440" bIns="45720" rtlCol="0">
            <a:normAutofit/>
          </a:bodyPr>
          <a:lstStyle>
            <a:lvl1pPr marL="0" indent="0" algn="r">
              <a:buNone/>
              <a:defRPr lang="zh-CN" altLang="en-US" sz="14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en-US" altLang="zh-CN" dirty="0"/>
              <a:t>Data</a:t>
            </a:r>
          </a:p>
        </p:txBody>
      </p:sp>
      <p:sp>
        <p:nvSpPr>
          <p:cNvPr id="6" name="文本占位符 13">
            <a:extLst>
              <a:ext uri="{FF2B5EF4-FFF2-40B4-BE49-F238E27FC236}">
                <a16:creationId xmlns:a16="http://schemas.microsoft.com/office/drawing/2014/main" id="{05EBDA4F-7210-4CAE-8333-80DB24212E78}"/>
              </a:ext>
            </a:extLst>
          </p:cNvPr>
          <p:cNvSpPr>
            <a:spLocks noGrp="1"/>
          </p:cNvSpPr>
          <p:nvPr>
            <p:ph type="body" sz="quarter" idx="10" hasCustomPrompt="1"/>
          </p:nvPr>
        </p:nvSpPr>
        <p:spPr>
          <a:xfrm>
            <a:off x="6078301" y="5112724"/>
            <a:ext cx="5442189" cy="296271"/>
          </a:xfrm>
        </p:spPr>
        <p:txBody>
          <a:bodyPr vert="horz" anchor="ctr">
            <a:noAutofit/>
          </a:bodyPr>
          <a:lstStyle>
            <a:lvl1pPr marL="0" indent="0" algn="r">
              <a:buNone/>
              <a:defRPr sz="14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en-US" altLang="zh-CN" dirty="0"/>
              <a:t>Signature</a:t>
            </a:r>
          </a:p>
        </p:txBody>
      </p:sp>
    </p:spTree>
    <p:extLst>
      <p:ext uri="{BB962C8B-B14F-4D97-AF65-F5344CB8AC3E}">
        <p14:creationId xmlns:p14="http://schemas.microsoft.com/office/powerpoint/2010/main" val="237865840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370322"/>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p:transition spd="med" advClick="0" advTm="3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标题与副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5670317"/>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en-US" altLang="zh-CN" dirty="0"/>
              <a:t>Click to edit Master title style</a:t>
            </a:r>
            <a:endParaRPr lang="zh-CN" altLang="en-US" dirty="0"/>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zh-CN" altLang="en-US" dirty="0"/>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占位符 3">
            <a:extLst>
              <a:ext uri="{FF2B5EF4-FFF2-40B4-BE49-F238E27FC236}">
                <a16:creationId xmlns:a16="http://schemas.microsoft.com/office/drawing/2014/main" id="{04388434-9949-479C-A9C3-67A953F6A939}"/>
              </a:ext>
            </a:extLst>
          </p:cNvPr>
          <p:cNvSpPr>
            <a:spLocks noGrp="1"/>
          </p:cNvSpPr>
          <p:nvPr>
            <p:ph type="dt" sz="half" idx="2"/>
          </p:nvPr>
        </p:nvSpPr>
        <p:spPr>
          <a:xfrm>
            <a:off x="5401732" y="6240463"/>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endParaRPr lang="zh-CN" altLang="en-US"/>
          </a:p>
        </p:txBody>
      </p:sp>
      <p:sp>
        <p:nvSpPr>
          <p:cNvPr id="9" name="页脚占位符 4">
            <a:extLst>
              <a:ext uri="{FF2B5EF4-FFF2-40B4-BE49-F238E27FC236}">
                <a16:creationId xmlns:a16="http://schemas.microsoft.com/office/drawing/2014/main" id="{50A5656E-7A33-4865-A262-1F96263BAA16}"/>
              </a:ext>
            </a:extLst>
          </p:cNvPr>
          <p:cNvSpPr>
            <a:spLocks noGrp="1"/>
          </p:cNvSpPr>
          <p:nvPr>
            <p:ph type="ftr" sz="quarter" idx="3"/>
          </p:nvPr>
        </p:nvSpPr>
        <p:spPr>
          <a:xfrm>
            <a:off x="669924" y="6240463"/>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zh-CN" altLang="en-US"/>
              <a:t>请在插入菜单</a:t>
            </a:r>
            <a:r>
              <a:rPr lang="en-US" altLang="zh-CN"/>
              <a:t>—</a:t>
            </a:r>
            <a:r>
              <a:rPr lang="zh-CN" altLang="en-US"/>
              <a:t>页眉和页脚中修改此文本</a:t>
            </a:r>
            <a:endParaRPr lang="zh-CN" altLang="en-US" dirty="0"/>
          </a:p>
        </p:txBody>
      </p:sp>
      <p:sp>
        <p:nvSpPr>
          <p:cNvPr id="10" name="灯片编号占位符 5">
            <a:extLst>
              <a:ext uri="{FF2B5EF4-FFF2-40B4-BE49-F238E27FC236}">
                <a16:creationId xmlns:a16="http://schemas.microsoft.com/office/drawing/2014/main" id="{5BF52F79-380E-4278-8B67-588AFE5840F9}"/>
              </a:ext>
            </a:extLst>
          </p:cNvPr>
          <p:cNvSpPr>
            <a:spLocks noGrp="1"/>
          </p:cNvSpPr>
          <p:nvPr>
            <p:ph type="sldNum" sz="quarter" idx="4"/>
          </p:nvPr>
        </p:nvSpPr>
        <p:spPr>
          <a:xfrm>
            <a:off x="8610599" y="6240463"/>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69" r:id="rId3"/>
    <p:sldLayoutId id="2147483662" r:id="rId4"/>
    <p:sldLayoutId id="2147483655" r:id="rId5"/>
    <p:sldLayoutId id="2147483661" r:id="rId6"/>
    <p:sldLayoutId id="2147483670" r:id="rId7"/>
    <p:sldLayoutId id="2147483671" r:id="rId8"/>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 userDrawn="1">
          <p15:clr>
            <a:srgbClr val="F26B43"/>
          </p15:clr>
        </p15:guide>
        <p15:guide id="2" pos="7257" userDrawn="1">
          <p15:clr>
            <a:srgbClr val="F26B43"/>
          </p15:clr>
        </p15:guide>
        <p15:guide id="3" orient="horz" pos="648" userDrawn="1">
          <p15:clr>
            <a:srgbClr val="F26B43"/>
          </p15:clr>
        </p15:guide>
        <p15:guide id="4" orient="horz" pos="712" userDrawn="1">
          <p15:clr>
            <a:srgbClr val="F26B43"/>
          </p15:clr>
        </p15:guide>
        <p15:guide id="5" orient="horz" pos="3931" userDrawn="1">
          <p15:clr>
            <a:srgbClr val="F26B43"/>
          </p15:clr>
        </p15:guide>
        <p15:guide id="6" orient="horz" pos="386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4.png"/><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image" Target="../media/image3.emf"/><Relationship Id="rId5" Type="http://schemas.openxmlformats.org/officeDocument/2006/relationships/oleObject" Target="../embeddings/oleObject1.bin"/><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4.png"/><Relationship Id="rId2" Type="http://schemas.openxmlformats.org/officeDocument/2006/relationships/vmlDrawing" Target="../drawings/vmlDrawing2.vml"/><Relationship Id="rId1" Type="http://schemas.openxmlformats.org/officeDocument/2006/relationships/themeOverride" Target="../theme/themeOverride6.x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hemeOverride" Target="../theme/themeOverride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hidden="1">
            <a:extLst>
              <a:ext uri="{FF2B5EF4-FFF2-40B4-BE49-F238E27FC236}">
                <a16:creationId xmlns:a16="http://schemas.microsoft.com/office/drawing/2014/main" id="{3C326D0B-7DAB-41B6-8030-2E4A18CC949B}"/>
              </a:ext>
            </a:extLst>
          </p:cNvPr>
          <p:cNvGraphicFramePr>
            <a:graphicFrameLocks noChangeAspect="1"/>
          </p:cNvGraphicFramePr>
          <p:nvPr>
            <p:extLst>
              <p:ext uri="{D42A27DB-BD31-4B8C-83A1-F6EECF244321}">
                <p14:modId xmlns:p14="http://schemas.microsoft.com/office/powerpoint/2010/main" val="2584086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80" name="think-cell Slide" r:id="rId5" imgW="347" imgH="348" progId="TCLayout.ActiveDocument.1">
                  <p:embed/>
                </p:oleObj>
              </mc:Choice>
              <mc:Fallback>
                <p:oleObj name="think-cell Slide" r:id="rId5" imgW="347" imgH="348" progId="TCLayout.ActiveDocument.1">
                  <p:embed/>
                  <p:pic>
                    <p:nvPicPr>
                      <p:cNvPr id="3" name="对象 2" hidden="1">
                        <a:extLst>
                          <a:ext uri="{FF2B5EF4-FFF2-40B4-BE49-F238E27FC236}">
                            <a16:creationId xmlns:a16="http://schemas.microsoft.com/office/drawing/2014/main" id="{3C326D0B-7DAB-41B6-8030-2E4A18CC949B}"/>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矩形 1" hidden="1">
            <a:extLst>
              <a:ext uri="{FF2B5EF4-FFF2-40B4-BE49-F238E27FC236}">
                <a16:creationId xmlns:a16="http://schemas.microsoft.com/office/drawing/2014/main" id="{EC933494-1B63-4A32-964F-D05236799BAA}"/>
              </a:ext>
            </a:extLst>
          </p:cNvPr>
          <p:cNvSpPr/>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altLang="zh-CN" sz="4000" b="1" dirty="0">
              <a:latin typeface="Arial" panose="020B0604020202020204" pitchFamily="34" charset="0"/>
              <a:ea typeface="微软雅黑" panose="020B0503020204020204" pitchFamily="34" charset="-122"/>
              <a:cs typeface="+mj-cs"/>
              <a:sym typeface="Arial" panose="020B0604020202020204" pitchFamily="34" charset="0"/>
            </a:endParaRPr>
          </a:p>
        </p:txBody>
      </p:sp>
      <p:sp>
        <p:nvSpPr>
          <p:cNvPr id="4" name="标题 3"/>
          <p:cNvSpPr>
            <a:spLocks noGrp="1"/>
          </p:cNvSpPr>
          <p:nvPr>
            <p:ph type="ctrTitle"/>
          </p:nvPr>
        </p:nvSpPr>
        <p:spPr>
          <a:xfrm>
            <a:off x="675482" y="1130300"/>
            <a:ext cx="8058943" cy="2561471"/>
          </a:xfrm>
        </p:spPr>
        <p:txBody>
          <a:bodyPr>
            <a:noAutofit/>
          </a:bodyPr>
          <a:lstStyle/>
          <a:p>
            <a:r>
              <a:rPr lang="zh-CN" altLang="en-US" sz="6000" dirty="0">
                <a:solidFill>
                  <a:schemeClr val="accent2">
                    <a:lumMod val="20000"/>
                    <a:lumOff val="80000"/>
                  </a:schemeClr>
                </a:solidFill>
              </a:rPr>
              <a:t>上海</a:t>
            </a:r>
            <a:r>
              <a:rPr lang="zh-CN" altLang="en-US" sz="6600" dirty="0">
                <a:solidFill>
                  <a:schemeClr val="accent2">
                    <a:lumMod val="20000"/>
                    <a:lumOff val="80000"/>
                  </a:schemeClr>
                </a:solidFill>
              </a:rPr>
              <a:t>微丘智能科技</a:t>
            </a:r>
            <a:endParaRPr lang="zh-CN" altLang="en-US" sz="5400" dirty="0">
              <a:solidFill>
                <a:schemeClr val="accent2">
                  <a:lumMod val="20000"/>
                  <a:lumOff val="80000"/>
                </a:schemeClr>
              </a:solidFill>
            </a:endParaRPr>
          </a:p>
        </p:txBody>
      </p:sp>
      <p:sp>
        <p:nvSpPr>
          <p:cNvPr id="6" name="文本占位符 5"/>
          <p:cNvSpPr>
            <a:spLocks noGrp="1"/>
          </p:cNvSpPr>
          <p:nvPr>
            <p:ph type="body" sz="quarter" idx="10"/>
          </p:nvPr>
        </p:nvSpPr>
        <p:spPr/>
        <p:txBody>
          <a:bodyPr/>
          <a:lstStyle/>
          <a:p>
            <a:r>
              <a:rPr lang="zh-CN" altLang="en-US" b="1" dirty="0">
                <a:solidFill>
                  <a:schemeClr val="accent2">
                    <a:lumMod val="20000"/>
                    <a:lumOff val="80000"/>
                  </a:schemeClr>
                </a:solidFill>
              </a:rPr>
              <a:t>顾亮</a:t>
            </a:r>
            <a:endParaRPr lang="en-US" altLang="zh-CN" b="1" dirty="0">
              <a:solidFill>
                <a:schemeClr val="accent2">
                  <a:lumMod val="20000"/>
                  <a:lumOff val="80000"/>
                </a:schemeClr>
              </a:solidFill>
            </a:endParaRPr>
          </a:p>
        </p:txBody>
      </p:sp>
      <p:sp>
        <p:nvSpPr>
          <p:cNvPr id="8" name="圆角矩形 7"/>
          <p:cNvSpPr/>
          <p:nvPr/>
        </p:nvSpPr>
        <p:spPr>
          <a:xfrm>
            <a:off x="752475" y="4064459"/>
            <a:ext cx="2171699" cy="803033"/>
          </a:xfrm>
          <a:prstGeom prst="roundRect">
            <a:avLst>
              <a:gd name="adj" fmla="val 0"/>
            </a:avLst>
          </a:prstGeom>
          <a:noFill/>
          <a:ln>
            <a:gradFill flip="none" rotWithShape="1">
              <a:gsLst>
                <a:gs pos="0">
                  <a:schemeClr val="accent1">
                    <a:lumMod val="20000"/>
                    <a:lumOff val="80000"/>
                  </a:schemeClr>
                </a:gs>
                <a:gs pos="100000">
                  <a:schemeClr val="accent2">
                    <a:lumMod val="60000"/>
                    <a:lumOff val="40000"/>
                  </a:schemeClr>
                </a:gs>
              </a:gsLst>
              <a:lin ang="54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solidFill>
                  <a:schemeClr val="accent2">
                    <a:lumMod val="20000"/>
                    <a:lumOff val="80000"/>
                  </a:schemeClr>
                </a:solidFill>
              </a:rPr>
              <a:t>小丘现金机器人</a:t>
            </a:r>
            <a:endParaRPr lang="en-US" altLang="zh-CN" sz="1400" b="1" dirty="0">
              <a:solidFill>
                <a:schemeClr val="accent2">
                  <a:lumMod val="20000"/>
                  <a:lumOff val="80000"/>
                </a:schemeClr>
              </a:solidFill>
            </a:endParaRPr>
          </a:p>
        </p:txBody>
      </p:sp>
      <p:sp>
        <p:nvSpPr>
          <p:cNvPr id="9" name="文本框 8">
            <a:extLst>
              <a:ext uri="{FF2B5EF4-FFF2-40B4-BE49-F238E27FC236}">
                <a16:creationId xmlns:a16="http://schemas.microsoft.com/office/drawing/2014/main" id="{30047CB0-56B6-4C7C-B450-13A4B79BBCB9}"/>
              </a:ext>
            </a:extLst>
          </p:cNvPr>
          <p:cNvSpPr txBox="1"/>
          <p:nvPr/>
        </p:nvSpPr>
        <p:spPr>
          <a:xfrm>
            <a:off x="673100" y="659368"/>
            <a:ext cx="1396536" cy="369332"/>
          </a:xfrm>
          <a:prstGeom prst="rect">
            <a:avLst/>
          </a:prstGeom>
          <a:noFill/>
          <a:ln>
            <a:solidFill>
              <a:schemeClr val="accent2">
                <a:lumMod val="20000"/>
                <a:lumOff val="80000"/>
              </a:schemeClr>
            </a:solidFill>
          </a:ln>
        </p:spPr>
        <p:txBody>
          <a:bodyPr wrap="none" rtlCol="0">
            <a:spAutoFit/>
          </a:bodyPr>
          <a:lstStyle/>
          <a:p>
            <a:r>
              <a:rPr lang="en-US" altLang="zh-CN" b="1" spc="-150" dirty="0">
                <a:solidFill>
                  <a:schemeClr val="accent2">
                    <a:lumMod val="20000"/>
                    <a:lumOff val="80000"/>
                  </a:schemeClr>
                </a:solidFill>
              </a:rPr>
              <a:t>LOGO</a:t>
            </a:r>
            <a:r>
              <a:rPr lang="en-US" altLang="zh-CN" spc="-150" dirty="0">
                <a:solidFill>
                  <a:schemeClr val="accent2">
                    <a:lumMod val="20000"/>
                    <a:lumOff val="80000"/>
                  </a:schemeClr>
                </a:solidFill>
              </a:rPr>
              <a:t> HERE</a:t>
            </a:r>
            <a:endParaRPr lang="zh-CN" altLang="en-US" spc="-150" dirty="0">
              <a:solidFill>
                <a:schemeClr val="accent2">
                  <a:lumMod val="20000"/>
                  <a:lumOff val="80000"/>
                </a:schemeClr>
              </a:solidFill>
            </a:endParaRPr>
          </a:p>
        </p:txBody>
      </p:sp>
      <p:pic>
        <p:nvPicPr>
          <p:cNvPr id="5" name="Picture 4">
            <a:extLst>
              <a:ext uri="{FF2B5EF4-FFF2-40B4-BE49-F238E27FC236}">
                <a16:creationId xmlns:a16="http://schemas.microsoft.com/office/drawing/2014/main" id="{5091F995-A144-4AE4-9827-49385303544B}"/>
              </a:ext>
            </a:extLst>
          </p:cNvPr>
          <p:cNvPicPr>
            <a:picLocks noChangeAspect="1"/>
          </p:cNvPicPr>
          <p:nvPr/>
        </p:nvPicPr>
        <p:blipFill>
          <a:blip r:embed="rId7"/>
          <a:stretch>
            <a:fillRect/>
          </a:stretch>
        </p:blipFill>
        <p:spPr>
          <a:xfrm>
            <a:off x="602786" y="208084"/>
            <a:ext cx="1514475" cy="1533525"/>
          </a:xfrm>
          <a:prstGeom prst="rect">
            <a:avLst/>
          </a:prstGeom>
        </p:spPr>
      </p:pic>
    </p:spTree>
    <p:custDataLst>
      <p:tags r:id="rId3"/>
    </p:custDataLst>
    <p:extLst>
      <p:ext uri="{BB962C8B-B14F-4D97-AF65-F5344CB8AC3E}">
        <p14:creationId xmlns:p14="http://schemas.microsoft.com/office/powerpoint/2010/main" val="22717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模式和技术创新</a:t>
            </a:r>
          </a:p>
        </p:txBody>
      </p:sp>
      <p:sp>
        <p:nvSpPr>
          <p:cNvPr id="9" name="文本框 8">
            <a:extLst>
              <a:ext uri="{FF2B5EF4-FFF2-40B4-BE49-F238E27FC236}">
                <a16:creationId xmlns:a16="http://schemas.microsoft.com/office/drawing/2014/main" id="{04F69230-F3A6-4586-9371-A858F4763E9F}"/>
              </a:ext>
            </a:extLst>
          </p:cNvPr>
          <p:cNvSpPr txBox="1"/>
          <p:nvPr/>
        </p:nvSpPr>
        <p:spPr>
          <a:xfrm>
            <a:off x="2732875" y="2539091"/>
            <a:ext cx="1023516" cy="889909"/>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/03</a:t>
            </a:r>
            <a:endParaRPr lang="zh-CN" altLang="en-US" spc="100" dirty="0">
              <a:solidFill>
                <a:schemeClr val="accent1"/>
              </a:solidFill>
              <a:latin typeface="Impact" panose="020B080603090205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564467F4-1851-45F5-900C-A65AB1BE0081}"/>
              </a:ext>
            </a:extLst>
          </p:cNvPr>
          <p:cNvSpPr>
            <a:spLocks noGrp="1"/>
          </p:cNvSpPr>
          <p:nvPr>
            <p:ph type="body" idx="1"/>
          </p:nvPr>
        </p:nvSpPr>
        <p:spPr/>
        <p:txBody>
          <a:bodyPr/>
          <a:lstStyle/>
          <a:p>
            <a:endParaRPr lang="en-GB"/>
          </a:p>
        </p:txBody>
      </p:sp>
    </p:spTree>
    <p:custDataLst>
      <p:tags r:id="rId2"/>
    </p:custDataLst>
    <p:extLst>
      <p:ext uri="{BB962C8B-B14F-4D97-AF65-F5344CB8AC3E}">
        <p14:creationId xmlns:p14="http://schemas.microsoft.com/office/powerpoint/2010/main" val="3471682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09306D-8D0B-4A5A-A783-CC6E6FBAF6B4}"/>
              </a:ext>
            </a:extLst>
          </p:cNvPr>
          <p:cNvSpPr>
            <a:spLocks noGrp="1"/>
          </p:cNvSpPr>
          <p:nvPr>
            <p:ph type="title"/>
          </p:nvPr>
        </p:nvSpPr>
        <p:spPr/>
        <p:txBody>
          <a:bodyPr/>
          <a:lstStyle/>
          <a:p>
            <a:r>
              <a:rPr lang="zh-CN" altLang="en-US" dirty="0"/>
              <a:t>模式和技术创新</a:t>
            </a:r>
          </a:p>
        </p:txBody>
      </p:sp>
      <p:sp>
        <p:nvSpPr>
          <p:cNvPr id="4" name="灯片编号占位符 3">
            <a:extLst>
              <a:ext uri="{FF2B5EF4-FFF2-40B4-BE49-F238E27FC236}">
                <a16:creationId xmlns:a16="http://schemas.microsoft.com/office/drawing/2014/main" id="{4F94D7C3-892B-4E63-8913-6B193C313ECD}"/>
              </a:ext>
            </a:extLst>
          </p:cNvPr>
          <p:cNvSpPr>
            <a:spLocks noGrp="1"/>
          </p:cNvSpPr>
          <p:nvPr>
            <p:ph type="sldNum" sz="quarter" idx="12"/>
          </p:nvPr>
        </p:nvSpPr>
        <p:spPr/>
        <p:txBody>
          <a:bodyPr/>
          <a:lstStyle/>
          <a:p>
            <a:fld id="{5DD3DB80-B894-403A-B48E-6FDC1A72010E}" type="slidenum">
              <a:rPr lang="zh-CN" altLang="en-US" smtClean="0"/>
              <a:pPr/>
              <a:t>11</a:t>
            </a:fld>
            <a:endParaRPr lang="zh-CN" altLang="en-US"/>
          </a:p>
        </p:txBody>
      </p:sp>
      <p:grpSp>
        <p:nvGrpSpPr>
          <p:cNvPr id="5" name="204224"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0C77A69A-E293-4474-B9D1-4ABBBEAA43CE}"/>
              </a:ext>
            </a:extLst>
          </p:cNvPr>
          <p:cNvGrpSpPr>
            <a:grpSpLocks noChangeAspect="1"/>
          </p:cNvGrpSpPr>
          <p:nvPr/>
        </p:nvGrpSpPr>
        <p:grpSpPr>
          <a:xfrm>
            <a:off x="556848" y="1130300"/>
            <a:ext cx="13488241" cy="4424362"/>
            <a:chOff x="556848" y="1130300"/>
            <a:chExt cx="13488241" cy="4424362"/>
          </a:xfrm>
        </p:grpSpPr>
        <p:sp>
          <p:nvSpPr>
            <p:cNvPr id="6" name="išļiḍe">
              <a:extLst>
                <a:ext uri="{FF2B5EF4-FFF2-40B4-BE49-F238E27FC236}">
                  <a16:creationId xmlns:a16="http://schemas.microsoft.com/office/drawing/2014/main" id="{F8442FB7-5B1A-48AF-80F2-16CCE56B3D9E}"/>
                </a:ext>
              </a:extLst>
            </p:cNvPr>
            <p:cNvSpPr/>
            <p:nvPr/>
          </p:nvSpPr>
          <p:spPr>
            <a:xfrm rot="5400000">
              <a:off x="1311183" y="479517"/>
              <a:ext cx="3546475" cy="4848041"/>
            </a:xfrm>
            <a:prstGeom prs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a:p>
          </p:txBody>
        </p:sp>
        <p:grpSp>
          <p:nvGrpSpPr>
            <p:cNvPr id="7" name="ïSḻíḋé">
              <a:extLst>
                <a:ext uri="{FF2B5EF4-FFF2-40B4-BE49-F238E27FC236}">
                  <a16:creationId xmlns:a16="http://schemas.microsoft.com/office/drawing/2014/main" id="{83DC1DBE-B128-4B95-BC64-20E6890EDF41}"/>
                </a:ext>
              </a:extLst>
            </p:cNvPr>
            <p:cNvGrpSpPr/>
            <p:nvPr/>
          </p:nvGrpSpPr>
          <p:grpSpPr>
            <a:xfrm>
              <a:off x="5129029" y="2524125"/>
              <a:ext cx="758824" cy="758824"/>
              <a:chOff x="705444" y="2964778"/>
              <a:chExt cx="801256" cy="801256"/>
            </a:xfrm>
          </p:grpSpPr>
          <p:sp>
            <p:nvSpPr>
              <p:cNvPr id="18" name="ïsliďé">
                <a:extLst>
                  <a:ext uri="{FF2B5EF4-FFF2-40B4-BE49-F238E27FC236}">
                    <a16:creationId xmlns:a16="http://schemas.microsoft.com/office/drawing/2014/main" id="{04805720-751E-407A-A8C3-75F4CD0D9448}"/>
                  </a:ext>
                </a:extLst>
              </p:cNvPr>
              <p:cNvSpPr/>
              <p:nvPr/>
            </p:nvSpPr>
            <p:spPr>
              <a:xfrm>
                <a:off x="705444" y="2964778"/>
                <a:ext cx="801256" cy="801256"/>
              </a:xfrm>
              <a:prstGeom prst="ellipse">
                <a:avLst/>
              </a:prstGeom>
              <a:solidFill>
                <a:schemeClr val="bg1"/>
              </a:solidFill>
              <a:ln w="381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a:p>
            </p:txBody>
          </p:sp>
          <p:sp>
            <p:nvSpPr>
              <p:cNvPr id="19" name="ïşľíḓe">
                <a:extLst>
                  <a:ext uri="{FF2B5EF4-FFF2-40B4-BE49-F238E27FC236}">
                    <a16:creationId xmlns:a16="http://schemas.microsoft.com/office/drawing/2014/main" id="{4E6E79D5-28E3-434C-BE54-4C0EE9656AD8}"/>
                  </a:ext>
                </a:extLst>
              </p:cNvPr>
              <p:cNvSpPr/>
              <p:nvPr/>
            </p:nvSpPr>
            <p:spPr>
              <a:xfrm>
                <a:off x="923117" y="3199862"/>
                <a:ext cx="365911" cy="331089"/>
              </a:xfrm>
              <a:custGeom>
                <a:avLst/>
                <a:gdLst>
                  <a:gd name="connsiteX0" fmla="*/ 407586 w 606580"/>
                  <a:gd name="connsiteY0" fmla="*/ 252695 h 548858"/>
                  <a:gd name="connsiteX1" fmla="*/ 502285 w 606580"/>
                  <a:gd name="connsiteY1" fmla="*/ 252695 h 548858"/>
                  <a:gd name="connsiteX2" fmla="*/ 502285 w 606580"/>
                  <a:gd name="connsiteY2" fmla="*/ 346759 h 548858"/>
                  <a:gd name="connsiteX3" fmla="*/ 407586 w 606580"/>
                  <a:gd name="connsiteY3" fmla="*/ 346759 h 548858"/>
                  <a:gd name="connsiteX4" fmla="*/ 104296 w 606580"/>
                  <a:gd name="connsiteY4" fmla="*/ 205698 h 548858"/>
                  <a:gd name="connsiteX5" fmla="*/ 199065 w 606580"/>
                  <a:gd name="connsiteY5" fmla="*/ 205698 h 548858"/>
                  <a:gd name="connsiteX6" fmla="*/ 199065 w 606580"/>
                  <a:gd name="connsiteY6" fmla="*/ 346758 h 548858"/>
                  <a:gd name="connsiteX7" fmla="*/ 104296 w 606580"/>
                  <a:gd name="connsiteY7" fmla="*/ 346758 h 548858"/>
                  <a:gd name="connsiteX8" fmla="*/ 255870 w 606580"/>
                  <a:gd name="connsiteY8" fmla="*/ 96040 h 548858"/>
                  <a:gd name="connsiteX9" fmla="*/ 350710 w 606580"/>
                  <a:gd name="connsiteY9" fmla="*/ 96040 h 548858"/>
                  <a:gd name="connsiteX10" fmla="*/ 350710 w 606580"/>
                  <a:gd name="connsiteY10" fmla="*/ 346759 h 548858"/>
                  <a:gd name="connsiteX11" fmla="*/ 255870 w 606580"/>
                  <a:gd name="connsiteY11" fmla="*/ 346759 h 548858"/>
                  <a:gd name="connsiteX12" fmla="*/ 37882 w 606580"/>
                  <a:gd name="connsiteY12" fmla="*/ 37913 h 548858"/>
                  <a:gd name="connsiteX13" fmla="*/ 37882 w 606580"/>
                  <a:gd name="connsiteY13" fmla="*/ 405363 h 548858"/>
                  <a:gd name="connsiteX14" fmla="*/ 568698 w 606580"/>
                  <a:gd name="connsiteY14" fmla="*/ 405363 h 548858"/>
                  <a:gd name="connsiteX15" fmla="*/ 568698 w 606580"/>
                  <a:gd name="connsiteY15" fmla="*/ 37913 h 548858"/>
                  <a:gd name="connsiteX16" fmla="*/ 18941 w 606580"/>
                  <a:gd name="connsiteY16" fmla="*/ 0 h 548858"/>
                  <a:gd name="connsiteX17" fmla="*/ 587639 w 606580"/>
                  <a:gd name="connsiteY17" fmla="*/ 0 h 548858"/>
                  <a:gd name="connsiteX18" fmla="*/ 606580 w 606580"/>
                  <a:gd name="connsiteY18" fmla="*/ 18910 h 548858"/>
                  <a:gd name="connsiteX19" fmla="*/ 606580 w 606580"/>
                  <a:gd name="connsiteY19" fmla="*/ 424274 h 548858"/>
                  <a:gd name="connsiteX20" fmla="*/ 587639 w 606580"/>
                  <a:gd name="connsiteY20" fmla="*/ 443184 h 548858"/>
                  <a:gd name="connsiteX21" fmla="*/ 322278 w 606580"/>
                  <a:gd name="connsiteY21" fmla="*/ 443184 h 548858"/>
                  <a:gd name="connsiteX22" fmla="*/ 322278 w 606580"/>
                  <a:gd name="connsiteY22" fmla="*/ 511038 h 548858"/>
                  <a:gd name="connsiteX23" fmla="*/ 450223 w 606580"/>
                  <a:gd name="connsiteY23" fmla="*/ 511038 h 548858"/>
                  <a:gd name="connsiteX24" fmla="*/ 450223 w 606580"/>
                  <a:gd name="connsiteY24" fmla="*/ 548858 h 548858"/>
                  <a:gd name="connsiteX25" fmla="*/ 156357 w 606580"/>
                  <a:gd name="connsiteY25" fmla="*/ 548858 h 548858"/>
                  <a:gd name="connsiteX26" fmla="*/ 156357 w 606580"/>
                  <a:gd name="connsiteY26" fmla="*/ 511038 h 548858"/>
                  <a:gd name="connsiteX27" fmla="*/ 284302 w 606580"/>
                  <a:gd name="connsiteY27" fmla="*/ 511038 h 548858"/>
                  <a:gd name="connsiteX28" fmla="*/ 284302 w 606580"/>
                  <a:gd name="connsiteY28" fmla="*/ 443184 h 548858"/>
                  <a:gd name="connsiteX29" fmla="*/ 18941 w 606580"/>
                  <a:gd name="connsiteY29" fmla="*/ 443184 h 548858"/>
                  <a:gd name="connsiteX30" fmla="*/ 0 w 606580"/>
                  <a:gd name="connsiteY30" fmla="*/ 424274 h 548858"/>
                  <a:gd name="connsiteX31" fmla="*/ 0 w 606580"/>
                  <a:gd name="connsiteY31" fmla="*/ 18910 h 548858"/>
                  <a:gd name="connsiteX32" fmla="*/ 18941 w 606580"/>
                  <a:gd name="connsiteY32" fmla="*/ 0 h 54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6580" h="548858">
                    <a:moveTo>
                      <a:pt x="407586" y="252695"/>
                    </a:moveTo>
                    <a:lnTo>
                      <a:pt x="502285" y="252695"/>
                    </a:lnTo>
                    <a:lnTo>
                      <a:pt x="502285" y="346759"/>
                    </a:lnTo>
                    <a:lnTo>
                      <a:pt x="407586" y="346759"/>
                    </a:lnTo>
                    <a:close/>
                    <a:moveTo>
                      <a:pt x="104296" y="205698"/>
                    </a:moveTo>
                    <a:lnTo>
                      <a:pt x="199065" y="205698"/>
                    </a:lnTo>
                    <a:lnTo>
                      <a:pt x="199065" y="346758"/>
                    </a:lnTo>
                    <a:lnTo>
                      <a:pt x="104296" y="346758"/>
                    </a:lnTo>
                    <a:close/>
                    <a:moveTo>
                      <a:pt x="255870" y="96040"/>
                    </a:moveTo>
                    <a:lnTo>
                      <a:pt x="350710" y="96040"/>
                    </a:lnTo>
                    <a:lnTo>
                      <a:pt x="350710" y="346759"/>
                    </a:lnTo>
                    <a:lnTo>
                      <a:pt x="255870" y="346759"/>
                    </a:lnTo>
                    <a:close/>
                    <a:moveTo>
                      <a:pt x="37882" y="37913"/>
                    </a:moveTo>
                    <a:lnTo>
                      <a:pt x="37882" y="405363"/>
                    </a:lnTo>
                    <a:lnTo>
                      <a:pt x="568698" y="405363"/>
                    </a:lnTo>
                    <a:lnTo>
                      <a:pt x="568698" y="37913"/>
                    </a:lnTo>
                    <a:close/>
                    <a:moveTo>
                      <a:pt x="18941" y="0"/>
                    </a:moveTo>
                    <a:lnTo>
                      <a:pt x="587639" y="0"/>
                    </a:lnTo>
                    <a:cubicBezTo>
                      <a:pt x="598038" y="0"/>
                      <a:pt x="606580" y="8528"/>
                      <a:pt x="606580" y="18910"/>
                    </a:cubicBezTo>
                    <a:lnTo>
                      <a:pt x="606580" y="424274"/>
                    </a:lnTo>
                    <a:cubicBezTo>
                      <a:pt x="606580" y="434656"/>
                      <a:pt x="598038" y="443184"/>
                      <a:pt x="587639" y="443184"/>
                    </a:cubicBezTo>
                    <a:lnTo>
                      <a:pt x="322278" y="443184"/>
                    </a:lnTo>
                    <a:lnTo>
                      <a:pt x="322278" y="511038"/>
                    </a:lnTo>
                    <a:lnTo>
                      <a:pt x="450223" y="511038"/>
                    </a:lnTo>
                    <a:lnTo>
                      <a:pt x="450223" y="548858"/>
                    </a:lnTo>
                    <a:lnTo>
                      <a:pt x="156357" y="548858"/>
                    </a:lnTo>
                    <a:lnTo>
                      <a:pt x="156357" y="511038"/>
                    </a:lnTo>
                    <a:lnTo>
                      <a:pt x="284302" y="511038"/>
                    </a:lnTo>
                    <a:lnTo>
                      <a:pt x="284302" y="443184"/>
                    </a:lnTo>
                    <a:lnTo>
                      <a:pt x="18941" y="443184"/>
                    </a:lnTo>
                    <a:cubicBezTo>
                      <a:pt x="8542" y="443184"/>
                      <a:pt x="0" y="434656"/>
                      <a:pt x="0" y="424274"/>
                    </a:cubicBezTo>
                    <a:lnTo>
                      <a:pt x="0" y="18910"/>
                    </a:lnTo>
                    <a:cubicBezTo>
                      <a:pt x="0" y="8528"/>
                      <a:pt x="8542" y="0"/>
                      <a:pt x="18941" y="0"/>
                    </a:cubicBezTo>
                    <a:close/>
                  </a:path>
                </a:pathLst>
              </a:custGeom>
              <a:solidFill>
                <a:schemeClr val="tx1">
                  <a:lumMod val="50000"/>
                  <a:lumOff val="5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40" tIns="45720" rIns="91440" bIns="45720" numCol="1" spcCol="1270" anchor="ctr" anchorCtr="0">
                <a:normAutofit fontScale="92500" lnSpcReduction="20000"/>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gn="ctr" defTabSz="977900">
                  <a:lnSpc>
                    <a:spcPct val="90000"/>
                  </a:lnSpc>
                  <a:spcBef>
                    <a:spcPct val="0"/>
                  </a:spcBef>
                  <a:spcAft>
                    <a:spcPct val="35000"/>
                  </a:spcAft>
                </a:pPr>
                <a:endParaRPr lang="en-US" sz="2200" kern="1200"/>
              </a:p>
            </p:txBody>
          </p:sp>
        </p:grpSp>
        <p:sp>
          <p:nvSpPr>
            <p:cNvPr id="8" name="í$ľîďe">
              <a:extLst>
                <a:ext uri="{FF2B5EF4-FFF2-40B4-BE49-F238E27FC236}">
                  <a16:creationId xmlns:a16="http://schemas.microsoft.com/office/drawing/2014/main" id="{D057BDE4-E08B-4115-85C4-3843A7E32CC0}"/>
                </a:ext>
              </a:extLst>
            </p:cNvPr>
            <p:cNvSpPr/>
            <p:nvPr/>
          </p:nvSpPr>
          <p:spPr>
            <a:xfrm rot="16200000" flipH="1">
              <a:off x="6281738" y="317500"/>
              <a:ext cx="3546475" cy="6927850"/>
            </a:xfrm>
            <a:prstGeom prst="triangle">
              <a:avLst>
                <a:gd name="adj" fmla="val 63428"/>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dirty="0"/>
            </a:p>
          </p:txBody>
        </p:sp>
        <p:grpSp>
          <p:nvGrpSpPr>
            <p:cNvPr id="9" name="ïṥ1íḑê">
              <a:extLst>
                <a:ext uri="{FF2B5EF4-FFF2-40B4-BE49-F238E27FC236}">
                  <a16:creationId xmlns:a16="http://schemas.microsoft.com/office/drawing/2014/main" id="{9AEA9996-BD41-4C7F-AC53-02F1A38C3855}"/>
                </a:ext>
              </a:extLst>
            </p:cNvPr>
            <p:cNvGrpSpPr/>
            <p:nvPr/>
          </p:nvGrpSpPr>
          <p:grpSpPr>
            <a:xfrm>
              <a:off x="4384768" y="3660822"/>
              <a:ext cx="1196882" cy="1196882"/>
              <a:chOff x="705444" y="2964778"/>
              <a:chExt cx="801256" cy="801256"/>
            </a:xfrm>
          </p:grpSpPr>
          <p:sp>
            <p:nvSpPr>
              <p:cNvPr id="16" name="iṧlîdê">
                <a:extLst>
                  <a:ext uri="{FF2B5EF4-FFF2-40B4-BE49-F238E27FC236}">
                    <a16:creationId xmlns:a16="http://schemas.microsoft.com/office/drawing/2014/main" id="{639C239A-46F1-4080-9202-35D261F886FC}"/>
                  </a:ext>
                </a:extLst>
              </p:cNvPr>
              <p:cNvSpPr/>
              <p:nvPr/>
            </p:nvSpPr>
            <p:spPr>
              <a:xfrm>
                <a:off x="705444" y="2964778"/>
                <a:ext cx="801256" cy="801256"/>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a:p>
            </p:txBody>
          </p:sp>
          <p:sp>
            <p:nvSpPr>
              <p:cNvPr id="17" name="ïṡḻíďe">
                <a:extLst>
                  <a:ext uri="{FF2B5EF4-FFF2-40B4-BE49-F238E27FC236}">
                    <a16:creationId xmlns:a16="http://schemas.microsoft.com/office/drawing/2014/main" id="{DCDC87A6-DB44-49F6-A79C-C5C83C6F7515}"/>
                  </a:ext>
                </a:extLst>
              </p:cNvPr>
              <p:cNvSpPr/>
              <p:nvPr/>
            </p:nvSpPr>
            <p:spPr>
              <a:xfrm>
                <a:off x="923117" y="3199862"/>
                <a:ext cx="365911" cy="331089"/>
              </a:xfrm>
              <a:custGeom>
                <a:avLst/>
                <a:gdLst>
                  <a:gd name="connsiteX0" fmla="*/ 407586 w 606580"/>
                  <a:gd name="connsiteY0" fmla="*/ 252695 h 548858"/>
                  <a:gd name="connsiteX1" fmla="*/ 502285 w 606580"/>
                  <a:gd name="connsiteY1" fmla="*/ 252695 h 548858"/>
                  <a:gd name="connsiteX2" fmla="*/ 502285 w 606580"/>
                  <a:gd name="connsiteY2" fmla="*/ 346759 h 548858"/>
                  <a:gd name="connsiteX3" fmla="*/ 407586 w 606580"/>
                  <a:gd name="connsiteY3" fmla="*/ 346759 h 548858"/>
                  <a:gd name="connsiteX4" fmla="*/ 104296 w 606580"/>
                  <a:gd name="connsiteY4" fmla="*/ 205698 h 548858"/>
                  <a:gd name="connsiteX5" fmla="*/ 199065 w 606580"/>
                  <a:gd name="connsiteY5" fmla="*/ 205698 h 548858"/>
                  <a:gd name="connsiteX6" fmla="*/ 199065 w 606580"/>
                  <a:gd name="connsiteY6" fmla="*/ 346758 h 548858"/>
                  <a:gd name="connsiteX7" fmla="*/ 104296 w 606580"/>
                  <a:gd name="connsiteY7" fmla="*/ 346758 h 548858"/>
                  <a:gd name="connsiteX8" fmla="*/ 255870 w 606580"/>
                  <a:gd name="connsiteY8" fmla="*/ 96040 h 548858"/>
                  <a:gd name="connsiteX9" fmla="*/ 350710 w 606580"/>
                  <a:gd name="connsiteY9" fmla="*/ 96040 h 548858"/>
                  <a:gd name="connsiteX10" fmla="*/ 350710 w 606580"/>
                  <a:gd name="connsiteY10" fmla="*/ 346759 h 548858"/>
                  <a:gd name="connsiteX11" fmla="*/ 255870 w 606580"/>
                  <a:gd name="connsiteY11" fmla="*/ 346759 h 548858"/>
                  <a:gd name="connsiteX12" fmla="*/ 37882 w 606580"/>
                  <a:gd name="connsiteY12" fmla="*/ 37913 h 548858"/>
                  <a:gd name="connsiteX13" fmla="*/ 37882 w 606580"/>
                  <a:gd name="connsiteY13" fmla="*/ 405363 h 548858"/>
                  <a:gd name="connsiteX14" fmla="*/ 568698 w 606580"/>
                  <a:gd name="connsiteY14" fmla="*/ 405363 h 548858"/>
                  <a:gd name="connsiteX15" fmla="*/ 568698 w 606580"/>
                  <a:gd name="connsiteY15" fmla="*/ 37913 h 548858"/>
                  <a:gd name="connsiteX16" fmla="*/ 18941 w 606580"/>
                  <a:gd name="connsiteY16" fmla="*/ 0 h 548858"/>
                  <a:gd name="connsiteX17" fmla="*/ 587639 w 606580"/>
                  <a:gd name="connsiteY17" fmla="*/ 0 h 548858"/>
                  <a:gd name="connsiteX18" fmla="*/ 606580 w 606580"/>
                  <a:gd name="connsiteY18" fmla="*/ 18910 h 548858"/>
                  <a:gd name="connsiteX19" fmla="*/ 606580 w 606580"/>
                  <a:gd name="connsiteY19" fmla="*/ 424274 h 548858"/>
                  <a:gd name="connsiteX20" fmla="*/ 587639 w 606580"/>
                  <a:gd name="connsiteY20" fmla="*/ 443184 h 548858"/>
                  <a:gd name="connsiteX21" fmla="*/ 322278 w 606580"/>
                  <a:gd name="connsiteY21" fmla="*/ 443184 h 548858"/>
                  <a:gd name="connsiteX22" fmla="*/ 322278 w 606580"/>
                  <a:gd name="connsiteY22" fmla="*/ 511038 h 548858"/>
                  <a:gd name="connsiteX23" fmla="*/ 450223 w 606580"/>
                  <a:gd name="connsiteY23" fmla="*/ 511038 h 548858"/>
                  <a:gd name="connsiteX24" fmla="*/ 450223 w 606580"/>
                  <a:gd name="connsiteY24" fmla="*/ 548858 h 548858"/>
                  <a:gd name="connsiteX25" fmla="*/ 156357 w 606580"/>
                  <a:gd name="connsiteY25" fmla="*/ 548858 h 548858"/>
                  <a:gd name="connsiteX26" fmla="*/ 156357 w 606580"/>
                  <a:gd name="connsiteY26" fmla="*/ 511038 h 548858"/>
                  <a:gd name="connsiteX27" fmla="*/ 284302 w 606580"/>
                  <a:gd name="connsiteY27" fmla="*/ 511038 h 548858"/>
                  <a:gd name="connsiteX28" fmla="*/ 284302 w 606580"/>
                  <a:gd name="connsiteY28" fmla="*/ 443184 h 548858"/>
                  <a:gd name="connsiteX29" fmla="*/ 18941 w 606580"/>
                  <a:gd name="connsiteY29" fmla="*/ 443184 h 548858"/>
                  <a:gd name="connsiteX30" fmla="*/ 0 w 606580"/>
                  <a:gd name="connsiteY30" fmla="*/ 424274 h 548858"/>
                  <a:gd name="connsiteX31" fmla="*/ 0 w 606580"/>
                  <a:gd name="connsiteY31" fmla="*/ 18910 h 548858"/>
                  <a:gd name="connsiteX32" fmla="*/ 18941 w 606580"/>
                  <a:gd name="connsiteY32" fmla="*/ 0 h 548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06580" h="548858">
                    <a:moveTo>
                      <a:pt x="407586" y="252695"/>
                    </a:moveTo>
                    <a:lnTo>
                      <a:pt x="502285" y="252695"/>
                    </a:lnTo>
                    <a:lnTo>
                      <a:pt x="502285" y="346759"/>
                    </a:lnTo>
                    <a:lnTo>
                      <a:pt x="407586" y="346759"/>
                    </a:lnTo>
                    <a:close/>
                    <a:moveTo>
                      <a:pt x="104296" y="205698"/>
                    </a:moveTo>
                    <a:lnTo>
                      <a:pt x="199065" y="205698"/>
                    </a:lnTo>
                    <a:lnTo>
                      <a:pt x="199065" y="346758"/>
                    </a:lnTo>
                    <a:lnTo>
                      <a:pt x="104296" y="346758"/>
                    </a:lnTo>
                    <a:close/>
                    <a:moveTo>
                      <a:pt x="255870" y="96040"/>
                    </a:moveTo>
                    <a:lnTo>
                      <a:pt x="350710" y="96040"/>
                    </a:lnTo>
                    <a:lnTo>
                      <a:pt x="350710" y="346759"/>
                    </a:lnTo>
                    <a:lnTo>
                      <a:pt x="255870" y="346759"/>
                    </a:lnTo>
                    <a:close/>
                    <a:moveTo>
                      <a:pt x="37882" y="37913"/>
                    </a:moveTo>
                    <a:lnTo>
                      <a:pt x="37882" y="405363"/>
                    </a:lnTo>
                    <a:lnTo>
                      <a:pt x="568698" y="405363"/>
                    </a:lnTo>
                    <a:lnTo>
                      <a:pt x="568698" y="37913"/>
                    </a:lnTo>
                    <a:close/>
                    <a:moveTo>
                      <a:pt x="18941" y="0"/>
                    </a:moveTo>
                    <a:lnTo>
                      <a:pt x="587639" y="0"/>
                    </a:lnTo>
                    <a:cubicBezTo>
                      <a:pt x="598038" y="0"/>
                      <a:pt x="606580" y="8528"/>
                      <a:pt x="606580" y="18910"/>
                    </a:cubicBezTo>
                    <a:lnTo>
                      <a:pt x="606580" y="424274"/>
                    </a:lnTo>
                    <a:cubicBezTo>
                      <a:pt x="606580" y="434656"/>
                      <a:pt x="598038" y="443184"/>
                      <a:pt x="587639" y="443184"/>
                    </a:cubicBezTo>
                    <a:lnTo>
                      <a:pt x="322278" y="443184"/>
                    </a:lnTo>
                    <a:lnTo>
                      <a:pt x="322278" y="511038"/>
                    </a:lnTo>
                    <a:lnTo>
                      <a:pt x="450223" y="511038"/>
                    </a:lnTo>
                    <a:lnTo>
                      <a:pt x="450223" y="548858"/>
                    </a:lnTo>
                    <a:lnTo>
                      <a:pt x="156357" y="548858"/>
                    </a:lnTo>
                    <a:lnTo>
                      <a:pt x="156357" y="511038"/>
                    </a:lnTo>
                    <a:lnTo>
                      <a:pt x="284302" y="511038"/>
                    </a:lnTo>
                    <a:lnTo>
                      <a:pt x="284302" y="443184"/>
                    </a:lnTo>
                    <a:lnTo>
                      <a:pt x="18941" y="443184"/>
                    </a:lnTo>
                    <a:cubicBezTo>
                      <a:pt x="8542" y="443184"/>
                      <a:pt x="0" y="434656"/>
                      <a:pt x="0" y="424274"/>
                    </a:cubicBezTo>
                    <a:lnTo>
                      <a:pt x="0" y="18910"/>
                    </a:lnTo>
                    <a:cubicBezTo>
                      <a:pt x="0" y="8528"/>
                      <a:pt x="8542" y="0"/>
                      <a:pt x="18941" y="0"/>
                    </a:cubicBezTo>
                    <a:close/>
                  </a:path>
                </a:pathLst>
              </a:cu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40" tIns="45720" rIns="91440" bIns="45720" numCol="1" spcCol="1270" anchor="ctr" anchorCtr="0">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lvl="0" algn="ctr" defTabSz="977900">
                  <a:lnSpc>
                    <a:spcPct val="90000"/>
                  </a:lnSpc>
                  <a:spcBef>
                    <a:spcPct val="0"/>
                  </a:spcBef>
                  <a:spcAft>
                    <a:spcPct val="35000"/>
                  </a:spcAft>
                </a:pPr>
                <a:endParaRPr lang="en-US" sz="2200" kern="1200"/>
              </a:p>
            </p:txBody>
          </p:sp>
        </p:grpSp>
        <p:grpSp>
          <p:nvGrpSpPr>
            <p:cNvPr id="10" name="iŝļîďé">
              <a:extLst>
                <a:ext uri="{FF2B5EF4-FFF2-40B4-BE49-F238E27FC236}">
                  <a16:creationId xmlns:a16="http://schemas.microsoft.com/office/drawing/2014/main" id="{77CACEBF-BAB1-4638-918F-2B5B89108D0D}"/>
                </a:ext>
              </a:extLst>
            </p:cNvPr>
            <p:cNvGrpSpPr/>
            <p:nvPr/>
          </p:nvGrpSpPr>
          <p:grpSpPr>
            <a:xfrm>
              <a:off x="556848" y="1736042"/>
              <a:ext cx="3912551" cy="2675621"/>
              <a:chOff x="7719524" y="1427026"/>
              <a:chExt cx="3215402" cy="2675621"/>
            </a:xfrm>
          </p:grpSpPr>
          <p:sp>
            <p:nvSpPr>
              <p:cNvPr id="14" name="îṧ1îḑé">
                <a:extLst>
                  <a:ext uri="{FF2B5EF4-FFF2-40B4-BE49-F238E27FC236}">
                    <a16:creationId xmlns:a16="http://schemas.microsoft.com/office/drawing/2014/main" id="{8D92B6CB-7E89-4A08-A838-DD89DE95947B}"/>
                  </a:ext>
                </a:extLst>
              </p:cNvPr>
              <p:cNvSpPr/>
              <p:nvPr/>
            </p:nvSpPr>
            <p:spPr bwMode="auto">
              <a:xfrm>
                <a:off x="7719524" y="2108590"/>
                <a:ext cx="3122473" cy="199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fontScale="32500" lnSpcReduction="20000"/>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marL="171450" indent="-171450">
                  <a:lnSpc>
                    <a:spcPct val="150000"/>
                  </a:lnSpc>
                  <a:spcBef>
                    <a:spcPct val="0"/>
                  </a:spcBef>
                  <a:buFont typeface="Arial" panose="020B0604020202020204" pitchFamily="34" charset="0"/>
                  <a:buChar char="•"/>
                </a:pPr>
                <a:r>
                  <a:rPr lang="zh-CN" altLang="en-US" sz="3500" dirty="0"/>
                  <a:t>小丘机器人无需您部署，开箱即可用；您只需要将网银</a:t>
                </a:r>
                <a:r>
                  <a:rPr lang="en-US" sz="3500" dirty="0" err="1"/>
                  <a:t>Ukey</a:t>
                </a:r>
                <a:r>
                  <a:rPr lang="zh-CN" altLang="en-US" sz="3500" dirty="0"/>
                  <a:t>插在小丘机器人上，小丘根据客户配置的授权，就可以自动的登陆网银，下载网银流水，并进行统一格式的自动化处理。管理人员只需要在小丘资金平台上，查看流水明细和资金报表即可，所有的准备工作和制表工作均由机器人自动完成。</a:t>
                </a:r>
                <a:endParaRPr lang="en-GB" sz="3500" dirty="0"/>
              </a:p>
              <a:p>
                <a:pPr marL="171450" indent="-171450">
                  <a:lnSpc>
                    <a:spcPct val="150000"/>
                  </a:lnSpc>
                  <a:spcBef>
                    <a:spcPct val="0"/>
                  </a:spcBef>
                  <a:buFont typeface="Arial" panose="020B0604020202020204" pitchFamily="34" charset="0"/>
                  <a:buChar char="•"/>
                </a:pPr>
                <a:endParaRPr lang="en-US" altLang="zh-CN" sz="1100" dirty="0"/>
              </a:p>
            </p:txBody>
          </p:sp>
          <p:sp>
            <p:nvSpPr>
              <p:cNvPr id="15" name="ïslïḋè">
                <a:extLst>
                  <a:ext uri="{FF2B5EF4-FFF2-40B4-BE49-F238E27FC236}">
                    <a16:creationId xmlns:a16="http://schemas.microsoft.com/office/drawing/2014/main" id="{0BC1107D-212B-4175-90A2-C13DF35B2939}"/>
                  </a:ext>
                </a:extLst>
              </p:cNvPr>
              <p:cNvSpPr txBox="1"/>
              <p:nvPr/>
            </p:nvSpPr>
            <p:spPr bwMode="auto">
              <a:xfrm>
                <a:off x="7812451" y="1427026"/>
                <a:ext cx="3122475"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eaLnBrk="1" hangingPunct="1">
                  <a:lnSpc>
                    <a:spcPct val="100000"/>
                  </a:lnSpc>
                  <a:spcBef>
                    <a:spcPct val="0"/>
                  </a:spcBef>
                </a:pPr>
                <a:r>
                  <a:rPr lang="zh-CN" altLang="en-US" sz="2000" b="1" dirty="0"/>
                  <a:t>模式创新</a:t>
                </a:r>
                <a:endParaRPr lang="en-US" altLang="zh-CN" sz="2000" b="1" dirty="0"/>
              </a:p>
            </p:txBody>
          </p:sp>
        </p:grpSp>
        <p:grpSp>
          <p:nvGrpSpPr>
            <p:cNvPr id="11" name="ï$ļïḑé">
              <a:extLst>
                <a:ext uri="{FF2B5EF4-FFF2-40B4-BE49-F238E27FC236}">
                  <a16:creationId xmlns:a16="http://schemas.microsoft.com/office/drawing/2014/main" id="{152EEE6A-BA81-4FBD-A2A3-292664027B8B}"/>
                </a:ext>
              </a:extLst>
            </p:cNvPr>
            <p:cNvGrpSpPr/>
            <p:nvPr/>
          </p:nvGrpSpPr>
          <p:grpSpPr>
            <a:xfrm>
              <a:off x="7539355" y="2562337"/>
              <a:ext cx="6505734" cy="1979486"/>
              <a:chOff x="7804626" y="1246164"/>
              <a:chExt cx="5104599" cy="1979486"/>
            </a:xfrm>
          </p:grpSpPr>
          <p:sp>
            <p:nvSpPr>
              <p:cNvPr id="12" name="iṥ1íde">
                <a:extLst>
                  <a:ext uri="{FF2B5EF4-FFF2-40B4-BE49-F238E27FC236}">
                    <a16:creationId xmlns:a16="http://schemas.microsoft.com/office/drawing/2014/main" id="{241A6048-9E7C-4DFB-A236-3D98A8ABB061}"/>
                  </a:ext>
                </a:extLst>
              </p:cNvPr>
              <p:cNvSpPr/>
              <p:nvPr/>
            </p:nvSpPr>
            <p:spPr bwMode="auto">
              <a:xfrm>
                <a:off x="7804626" y="2554631"/>
                <a:ext cx="3122473" cy="67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lnSpc>
                    <a:spcPct val="150000"/>
                  </a:lnSpc>
                  <a:spcBef>
                    <a:spcPct val="0"/>
                  </a:spcBef>
                </a:pPr>
                <a:endParaRPr lang="en-US" altLang="zh-CN" sz="1100" dirty="0"/>
              </a:p>
            </p:txBody>
          </p:sp>
          <p:sp>
            <p:nvSpPr>
              <p:cNvPr id="13" name="iṡḻídé">
                <a:extLst>
                  <a:ext uri="{FF2B5EF4-FFF2-40B4-BE49-F238E27FC236}">
                    <a16:creationId xmlns:a16="http://schemas.microsoft.com/office/drawing/2014/main" id="{CF79D276-9699-467B-A042-2809DFE92D25}"/>
                  </a:ext>
                </a:extLst>
              </p:cNvPr>
              <p:cNvSpPr txBox="1"/>
              <p:nvPr/>
            </p:nvSpPr>
            <p:spPr bwMode="auto">
              <a:xfrm>
                <a:off x="9786750" y="1246164"/>
                <a:ext cx="3122475"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377" rtl="0" eaLnBrk="1" latinLnBrk="0" hangingPunct="1">
                  <a:defRPr sz="1800" kern="1200">
                    <a:solidFill>
                      <a:schemeClr val="tx1"/>
                    </a:solidFill>
                  </a:defRPr>
                </a:lvl1pPr>
                <a:lvl2pPr marL="457189" algn="l" defTabSz="914377" rtl="0" eaLnBrk="1" latinLnBrk="0" hangingPunct="1">
                  <a:defRPr sz="1800" kern="1200">
                    <a:solidFill>
                      <a:schemeClr val="tx1"/>
                    </a:solidFill>
                  </a:defRPr>
                </a:lvl2pPr>
                <a:lvl3pPr marL="914377" algn="l" defTabSz="914377" rtl="0" eaLnBrk="1" latinLnBrk="0" hangingPunct="1">
                  <a:defRPr sz="1800" kern="1200">
                    <a:solidFill>
                      <a:schemeClr val="tx1"/>
                    </a:solidFill>
                  </a:defRPr>
                </a:lvl3pPr>
                <a:lvl4pPr marL="1371566" algn="l" defTabSz="914377" rtl="0" eaLnBrk="1" latinLnBrk="0" hangingPunct="1">
                  <a:defRPr sz="1800" kern="1200">
                    <a:solidFill>
                      <a:schemeClr val="tx1"/>
                    </a:solidFill>
                  </a:defRPr>
                </a:lvl4pPr>
                <a:lvl5pPr marL="1828754" algn="l" defTabSz="914377" rtl="0" eaLnBrk="1" latinLnBrk="0" hangingPunct="1">
                  <a:defRPr sz="1800" kern="1200">
                    <a:solidFill>
                      <a:schemeClr val="tx1"/>
                    </a:solidFill>
                  </a:defRPr>
                </a:lvl5pPr>
                <a:lvl6pPr marL="2285943" algn="l" defTabSz="914377" rtl="0" eaLnBrk="1" latinLnBrk="0" hangingPunct="1">
                  <a:defRPr sz="1800" kern="1200">
                    <a:solidFill>
                      <a:schemeClr val="tx1"/>
                    </a:solidFill>
                  </a:defRPr>
                </a:lvl6pPr>
                <a:lvl7pPr marL="2743131" algn="l" defTabSz="914377" rtl="0" eaLnBrk="1" latinLnBrk="0" hangingPunct="1">
                  <a:defRPr sz="1800" kern="1200">
                    <a:solidFill>
                      <a:schemeClr val="tx1"/>
                    </a:solidFill>
                  </a:defRPr>
                </a:lvl7pPr>
                <a:lvl8pPr marL="3200320" algn="l" defTabSz="914377" rtl="0" eaLnBrk="1" latinLnBrk="0" hangingPunct="1">
                  <a:defRPr sz="1800" kern="1200">
                    <a:solidFill>
                      <a:schemeClr val="tx1"/>
                    </a:solidFill>
                  </a:defRPr>
                </a:lvl8pPr>
                <a:lvl9pPr marL="3657509" algn="l" defTabSz="914377" rtl="0" eaLnBrk="1" latinLnBrk="0" hangingPunct="1">
                  <a:defRPr sz="1800" kern="1200">
                    <a:solidFill>
                      <a:schemeClr val="tx1"/>
                    </a:solidFill>
                  </a:defRPr>
                </a:lvl9pPr>
              </a:lstStyle>
              <a:p>
                <a:pPr>
                  <a:spcBef>
                    <a:spcPct val="0"/>
                  </a:spcBef>
                </a:pPr>
                <a:r>
                  <a:rPr lang="zh-CN" altLang="en-US" sz="2000" b="1" dirty="0"/>
                  <a:t>技术创新</a:t>
                </a:r>
                <a:endParaRPr lang="en-US" altLang="zh-CN" sz="2000" b="1" dirty="0"/>
              </a:p>
            </p:txBody>
          </p:sp>
        </p:grpSp>
      </p:grpSp>
      <p:sp>
        <p:nvSpPr>
          <p:cNvPr id="20" name="Rectangle 19">
            <a:extLst>
              <a:ext uri="{FF2B5EF4-FFF2-40B4-BE49-F238E27FC236}">
                <a16:creationId xmlns:a16="http://schemas.microsoft.com/office/drawing/2014/main" id="{C5C9F9E2-5FC4-4376-96D9-A342E344E96D}"/>
              </a:ext>
            </a:extLst>
          </p:cNvPr>
          <p:cNvSpPr/>
          <p:nvPr/>
        </p:nvSpPr>
        <p:spPr>
          <a:xfrm>
            <a:off x="5959315" y="3727738"/>
            <a:ext cx="6096000" cy="1446550"/>
          </a:xfrm>
          <a:prstGeom prst="rect">
            <a:avLst/>
          </a:prstGeom>
        </p:spPr>
        <p:txBody>
          <a:bodyPr>
            <a:spAutoFit/>
          </a:bodyPr>
          <a:lstStyle/>
          <a:p>
            <a:r>
              <a:rPr lang="en-US" altLang="zh-CN" sz="1100" dirty="0"/>
              <a:t>1- </a:t>
            </a:r>
            <a:r>
              <a:rPr lang="zh-CN" altLang="en-US" sz="1100" dirty="0"/>
              <a:t>硬件</a:t>
            </a:r>
            <a:r>
              <a:rPr lang="en-US" altLang="zh-CN" sz="1100" dirty="0"/>
              <a:t>hub</a:t>
            </a:r>
            <a:r>
              <a:rPr lang="zh-CN" altLang="en-US" sz="1100" dirty="0"/>
              <a:t>控制功能；通过设计开发</a:t>
            </a:r>
            <a:r>
              <a:rPr lang="en-US" altLang="zh-CN" sz="1100" dirty="0"/>
              <a:t>USB hub</a:t>
            </a:r>
            <a:r>
              <a:rPr lang="zh-CN" altLang="en-US" sz="1100" dirty="0"/>
              <a:t>电路以及客户端接口，以供电控制完成</a:t>
            </a:r>
            <a:r>
              <a:rPr lang="en-US" altLang="zh-CN" sz="1100" dirty="0" err="1"/>
              <a:t>usb</a:t>
            </a:r>
            <a:r>
              <a:rPr lang="zh-CN" altLang="en-US" sz="1100" dirty="0"/>
              <a:t>口的模拟插拔；</a:t>
            </a:r>
          </a:p>
          <a:p>
            <a:r>
              <a:rPr lang="en-US" altLang="zh-CN" sz="1100" dirty="0"/>
              <a:t>2- </a:t>
            </a:r>
            <a:r>
              <a:rPr lang="zh-CN" altLang="en-US" sz="1100" dirty="0"/>
              <a:t>银行机器人脚本工厂：通过</a:t>
            </a:r>
            <a:r>
              <a:rPr lang="en-US" altLang="zh-CN" sz="1100" dirty="0"/>
              <a:t>python</a:t>
            </a:r>
            <a:r>
              <a:rPr lang="zh-CN" altLang="en-US" sz="1100" dirty="0"/>
              <a:t>搭建了银行抓取机器人的总控台和抓取模板，包括登录控件，下载控件等一系列控件，可以方便的开发银行流水抓取脚本</a:t>
            </a:r>
          </a:p>
          <a:p>
            <a:r>
              <a:rPr lang="en-US" altLang="zh-CN" sz="1100" dirty="0"/>
              <a:t>3- </a:t>
            </a:r>
            <a:r>
              <a:rPr lang="zh-CN" altLang="en-US" sz="1100" dirty="0"/>
              <a:t>机器人订阅自动推送：自动获取订阅客户的资金变更情况并调用短信和邮件接口完成自动推送；</a:t>
            </a:r>
          </a:p>
          <a:p>
            <a:r>
              <a:rPr lang="en-US" altLang="zh-CN" sz="1100" dirty="0"/>
              <a:t>4- </a:t>
            </a:r>
            <a:r>
              <a:rPr lang="zh-CN" altLang="en-US" sz="1100" dirty="0"/>
              <a:t>流水表单智能识别：通过解析不同银行</a:t>
            </a:r>
            <a:r>
              <a:rPr lang="en-US" altLang="zh-CN" sz="1100" dirty="0"/>
              <a:t>excel</a:t>
            </a:r>
            <a:r>
              <a:rPr lang="zh-CN" altLang="en-US" sz="1100" dirty="0"/>
              <a:t>流水的列明，配合银行流水字段图谱，可以完成</a:t>
            </a:r>
            <a:r>
              <a:rPr lang="en-US" altLang="zh-CN" sz="1100" dirty="0"/>
              <a:t>90%</a:t>
            </a:r>
            <a:r>
              <a:rPr lang="zh-CN" altLang="en-US" sz="1100" dirty="0"/>
              <a:t>的银行流水字段自动识别；并读取到统一资金库；</a:t>
            </a:r>
          </a:p>
          <a:p>
            <a:r>
              <a:rPr lang="en-US" altLang="zh-CN" sz="1100" dirty="0"/>
              <a:t>5- </a:t>
            </a:r>
            <a:r>
              <a:rPr lang="zh-CN" altLang="en-US" sz="1100" dirty="0"/>
              <a:t>流水购机控件：通过现金流水的钩稽关系智能识别流水连续性和正确性；</a:t>
            </a:r>
            <a:endParaRPr lang="en-GB" sz="1100" dirty="0"/>
          </a:p>
        </p:txBody>
      </p:sp>
    </p:spTree>
    <p:custDataLst>
      <p:tags r:id="rId1"/>
    </p:custDataLst>
    <p:extLst>
      <p:ext uri="{BB962C8B-B14F-4D97-AF65-F5344CB8AC3E}">
        <p14:creationId xmlns:p14="http://schemas.microsoft.com/office/powerpoint/2010/main" val="1782367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价值收益</a:t>
            </a:r>
          </a:p>
        </p:txBody>
      </p:sp>
      <p:sp>
        <p:nvSpPr>
          <p:cNvPr id="9" name="文本框 8">
            <a:extLst>
              <a:ext uri="{FF2B5EF4-FFF2-40B4-BE49-F238E27FC236}">
                <a16:creationId xmlns:a16="http://schemas.microsoft.com/office/drawing/2014/main" id="{04F69230-F3A6-4586-9371-A858F4763E9F}"/>
              </a:ext>
            </a:extLst>
          </p:cNvPr>
          <p:cNvSpPr txBox="1"/>
          <p:nvPr/>
        </p:nvSpPr>
        <p:spPr>
          <a:xfrm>
            <a:off x="2732875" y="2539091"/>
            <a:ext cx="1023516" cy="889909"/>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/04</a:t>
            </a:r>
            <a:endParaRPr lang="zh-CN" altLang="en-US" spc="100" dirty="0">
              <a:solidFill>
                <a:schemeClr val="accent1"/>
              </a:solidFill>
              <a:latin typeface="Impact" panose="020B080603090205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878687DF-E5A9-46FF-9667-D646FFB63759}"/>
              </a:ext>
            </a:extLst>
          </p:cNvPr>
          <p:cNvSpPr>
            <a:spLocks noGrp="1"/>
          </p:cNvSpPr>
          <p:nvPr>
            <p:ph type="body" idx="1"/>
          </p:nvPr>
        </p:nvSpPr>
        <p:spPr/>
        <p:txBody>
          <a:bodyPr/>
          <a:lstStyle/>
          <a:p>
            <a:endParaRPr lang="en-GB"/>
          </a:p>
        </p:txBody>
      </p:sp>
    </p:spTree>
    <p:custDataLst>
      <p:tags r:id="rId2"/>
    </p:custDataLst>
    <p:extLst>
      <p:ext uri="{BB962C8B-B14F-4D97-AF65-F5344CB8AC3E}">
        <p14:creationId xmlns:p14="http://schemas.microsoft.com/office/powerpoint/2010/main" val="1364019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55431D-4D56-443F-9721-62D962D0B504}"/>
              </a:ext>
            </a:extLst>
          </p:cNvPr>
          <p:cNvSpPr>
            <a:spLocks noGrp="1"/>
          </p:cNvSpPr>
          <p:nvPr>
            <p:ph type="title"/>
          </p:nvPr>
        </p:nvSpPr>
        <p:spPr/>
        <p:txBody>
          <a:bodyPr/>
          <a:lstStyle/>
          <a:p>
            <a:pPr lvl="0"/>
            <a:r>
              <a:rPr lang="zh-CN" altLang="en-US" dirty="0"/>
              <a:t>方案价值收益</a:t>
            </a:r>
            <a:endParaRPr lang="en-US" altLang="zh-CN" dirty="0"/>
          </a:p>
        </p:txBody>
      </p:sp>
      <p:sp>
        <p:nvSpPr>
          <p:cNvPr id="4" name="灯片编号占位符 3">
            <a:extLst>
              <a:ext uri="{FF2B5EF4-FFF2-40B4-BE49-F238E27FC236}">
                <a16:creationId xmlns:a16="http://schemas.microsoft.com/office/drawing/2014/main" id="{B6478D32-241A-4654-AF1D-677A7DC50562}"/>
              </a:ext>
            </a:extLst>
          </p:cNvPr>
          <p:cNvSpPr>
            <a:spLocks noGrp="1"/>
          </p:cNvSpPr>
          <p:nvPr>
            <p:ph type="sldNum" sz="quarter" idx="12"/>
          </p:nvPr>
        </p:nvSpPr>
        <p:spPr/>
        <p:txBody>
          <a:bodyPr/>
          <a:lstStyle/>
          <a:p>
            <a:fld id="{5DD3DB80-B894-403A-B48E-6FDC1A72010E}" type="slidenum">
              <a:rPr lang="zh-CN" altLang="en-US" smtClean="0"/>
              <a:pPr/>
              <a:t>13</a:t>
            </a:fld>
            <a:endParaRPr lang="zh-CN" altLang="en-US"/>
          </a:p>
        </p:txBody>
      </p:sp>
      <p:sp>
        <p:nvSpPr>
          <p:cNvPr id="42" name="íṣḻîďè">
            <a:extLst>
              <a:ext uri="{FF2B5EF4-FFF2-40B4-BE49-F238E27FC236}">
                <a16:creationId xmlns:a16="http://schemas.microsoft.com/office/drawing/2014/main" id="{ACB1D02C-558A-4FF2-898A-17CEE35E850F}"/>
              </a:ext>
            </a:extLst>
          </p:cNvPr>
          <p:cNvSpPr txBox="1"/>
          <p:nvPr/>
        </p:nvSpPr>
        <p:spPr bwMode="auto">
          <a:xfrm>
            <a:off x="513976" y="1554049"/>
            <a:ext cx="5380579" cy="54500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182880" tIns="91440" rIns="182880" bIns="91440" anchor="ctr">
            <a:normAutofit fontScale="70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4000" b="1" dirty="0">
                <a:solidFill>
                  <a:schemeClr val="tx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Before</a:t>
            </a:r>
          </a:p>
        </p:txBody>
      </p:sp>
      <p:sp>
        <p:nvSpPr>
          <p:cNvPr id="43" name="ïSḷïdè">
            <a:extLst>
              <a:ext uri="{FF2B5EF4-FFF2-40B4-BE49-F238E27FC236}">
                <a16:creationId xmlns:a16="http://schemas.microsoft.com/office/drawing/2014/main" id="{40E55210-CD4F-4AC3-85EB-EE1A3FA9EED5}"/>
              </a:ext>
            </a:extLst>
          </p:cNvPr>
          <p:cNvSpPr txBox="1"/>
          <p:nvPr/>
        </p:nvSpPr>
        <p:spPr bwMode="auto">
          <a:xfrm>
            <a:off x="5894555" y="1554049"/>
            <a:ext cx="5953425" cy="545008"/>
          </a:xfrm>
          <a:prstGeom prst="rect">
            <a:avLst/>
          </a:prstGeom>
          <a:solidFill>
            <a:schemeClr val="accent2"/>
          </a:solidFill>
          <a:ln>
            <a:noFill/>
          </a:ln>
        </p:spPr>
        <p:txBody>
          <a:bodyPr wrap="square" lIns="182880" tIns="91440" rIns="182880" bIns="91440" anchor="ctr">
            <a:normAutofit fontScale="70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eaLnBrk="1" hangingPunct="1">
              <a:lnSpc>
                <a:spcPct val="100000"/>
              </a:lnSpc>
              <a:spcBef>
                <a:spcPct val="0"/>
              </a:spcBef>
            </a:pPr>
            <a:r>
              <a:rPr lang="en-US" altLang="zh-CN" sz="4000" b="1" dirty="0">
                <a:solidFill>
                  <a:schemeClr val="tx1">
                    <a:lumMod val="95000"/>
                  </a:schemeClr>
                </a:solidFill>
                <a:latin typeface="微软雅黑" panose="020B0503020204020204" pitchFamily="34" charset="-122"/>
                <a:ea typeface="微软雅黑" panose="020B0503020204020204" pitchFamily="34" charset="-122"/>
                <a:sym typeface="微软雅黑" panose="020B0503020204020204" pitchFamily="34" charset="-122"/>
              </a:rPr>
              <a:t>After</a:t>
            </a:r>
          </a:p>
        </p:txBody>
      </p:sp>
      <p:graphicFrame>
        <p:nvGraphicFramePr>
          <p:cNvPr id="44" name="表格 3">
            <a:extLst>
              <a:ext uri="{FF2B5EF4-FFF2-40B4-BE49-F238E27FC236}">
                <a16:creationId xmlns:a16="http://schemas.microsoft.com/office/drawing/2014/main" id="{44AB27C7-F6F3-491A-A3C3-BC471E401BE8}"/>
              </a:ext>
            </a:extLst>
          </p:cNvPr>
          <p:cNvGraphicFramePr>
            <a:graphicFrameLocks noGrp="1"/>
          </p:cNvGraphicFramePr>
          <p:nvPr>
            <p:extLst>
              <p:ext uri="{D42A27DB-BD31-4B8C-83A1-F6EECF244321}">
                <p14:modId xmlns:p14="http://schemas.microsoft.com/office/powerpoint/2010/main" val="2303430638"/>
              </p:ext>
            </p:extLst>
          </p:nvPr>
        </p:nvGraphicFramePr>
        <p:xfrm>
          <a:off x="513976" y="2234567"/>
          <a:ext cx="11334008" cy="3504257"/>
        </p:xfrm>
        <a:graphic>
          <a:graphicData uri="http://schemas.openxmlformats.org/drawingml/2006/table">
            <a:tbl>
              <a:tblPr firstRow="1" firstCol="1" bandRow="1">
                <a:tableStyleId>{5DA37D80-6434-44D0-A028-1B22A696006F}</a:tableStyleId>
              </a:tblPr>
              <a:tblGrid>
                <a:gridCol w="1826384">
                  <a:extLst>
                    <a:ext uri="{9D8B030D-6E8A-4147-A177-3AD203B41FA5}">
                      <a16:colId xmlns:a16="http://schemas.microsoft.com/office/drawing/2014/main" val="2136065110"/>
                    </a:ext>
                  </a:extLst>
                </a:gridCol>
                <a:gridCol w="3560322">
                  <a:extLst>
                    <a:ext uri="{9D8B030D-6E8A-4147-A177-3AD203B41FA5}">
                      <a16:colId xmlns:a16="http://schemas.microsoft.com/office/drawing/2014/main" val="3689235549"/>
                    </a:ext>
                  </a:extLst>
                </a:gridCol>
                <a:gridCol w="2973651">
                  <a:extLst>
                    <a:ext uri="{9D8B030D-6E8A-4147-A177-3AD203B41FA5}">
                      <a16:colId xmlns:a16="http://schemas.microsoft.com/office/drawing/2014/main" val="3786610363"/>
                    </a:ext>
                  </a:extLst>
                </a:gridCol>
                <a:gridCol w="2973651">
                  <a:extLst>
                    <a:ext uri="{9D8B030D-6E8A-4147-A177-3AD203B41FA5}">
                      <a16:colId xmlns:a16="http://schemas.microsoft.com/office/drawing/2014/main" val="1514094960"/>
                    </a:ext>
                  </a:extLst>
                </a:gridCol>
              </a:tblGrid>
              <a:tr h="198154">
                <a:tc>
                  <a:txBody>
                    <a:bodyPr/>
                    <a:lstStyle/>
                    <a:p>
                      <a:pPr algn="ctr">
                        <a:spcAft>
                          <a:spcPts val="0"/>
                        </a:spcAft>
                      </a:pPr>
                      <a:r>
                        <a:rPr lang="zh-CN" sz="1400" b="1" kern="100" dirty="0">
                          <a:solidFill>
                            <a:schemeClr val="tx1"/>
                          </a:solidFill>
                          <a:effectLst/>
                        </a:rPr>
                        <a:t>事项</a:t>
                      </a:r>
                      <a:endParaRPr lang="zh-CN" sz="14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ctr">
                        <a:spcAft>
                          <a:spcPts val="0"/>
                        </a:spcAft>
                      </a:pPr>
                      <a:r>
                        <a:rPr lang="zh-CN" altLang="en-US" sz="1400" b="1" kern="100" dirty="0">
                          <a:solidFill>
                            <a:schemeClr val="tx1"/>
                          </a:solidFill>
                          <a:effectLst/>
                        </a:rPr>
                        <a:t>改善前</a:t>
                      </a:r>
                      <a:endParaRPr lang="zh-CN" sz="14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ctr">
                        <a:spcAft>
                          <a:spcPts val="0"/>
                        </a:spcAft>
                      </a:pPr>
                      <a:r>
                        <a:rPr lang="zh-CN" altLang="en-US" sz="1400" b="1" kern="100" dirty="0">
                          <a:solidFill>
                            <a:schemeClr val="tx1"/>
                          </a:solidFill>
                          <a:effectLst/>
                        </a:rPr>
                        <a:t>改善后</a:t>
                      </a:r>
                      <a:endParaRPr lang="zh-CN" sz="14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ctr">
                        <a:spcAft>
                          <a:spcPts val="0"/>
                        </a:spcAft>
                      </a:pPr>
                      <a:r>
                        <a:rPr lang="zh-CN" altLang="en-US" sz="1400" b="1" kern="100" dirty="0">
                          <a:solidFill>
                            <a:schemeClr val="tx1"/>
                          </a:solidFill>
                          <a:effectLst/>
                        </a:rPr>
                        <a:t>成效</a:t>
                      </a:r>
                      <a:endParaRPr lang="zh-CN" sz="14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extLst>
                  <a:ext uri="{0D108BD9-81ED-4DB2-BD59-A6C34878D82A}">
                    <a16:rowId xmlns:a16="http://schemas.microsoft.com/office/drawing/2014/main" val="1511609702"/>
                  </a:ext>
                </a:extLst>
              </a:tr>
              <a:tr h="587802">
                <a:tc>
                  <a:txBody>
                    <a:bodyPr/>
                    <a:lstStyle/>
                    <a:p>
                      <a:pPr algn="ctr">
                        <a:lnSpc>
                          <a:spcPct val="150000"/>
                        </a:lnSpc>
                        <a:spcAft>
                          <a:spcPts val="0"/>
                        </a:spcAft>
                      </a:pPr>
                      <a:r>
                        <a:rPr lang="zh-CN" sz="1100" b="1" kern="100" dirty="0">
                          <a:solidFill>
                            <a:schemeClr val="tx1"/>
                          </a:solidFill>
                          <a:effectLst/>
                        </a:rPr>
                        <a:t>银行账户管理</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银行账户</a:t>
                      </a:r>
                      <a:r>
                        <a:rPr lang="en-US" sz="1100" b="1" kern="100" dirty="0">
                          <a:solidFill>
                            <a:schemeClr val="tx1"/>
                          </a:solidFill>
                          <a:effectLst/>
                        </a:rPr>
                        <a:t>86</a:t>
                      </a:r>
                      <a:r>
                        <a:rPr lang="zh-CN" sz="1100" b="1" kern="100" dirty="0">
                          <a:solidFill>
                            <a:schemeClr val="tx1"/>
                          </a:solidFill>
                          <a:effectLst/>
                        </a:rPr>
                        <a:t>个，分布在总分公司的财务部和投资部进行线下台账管理</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a:solidFill>
                            <a:schemeClr val="tx1"/>
                          </a:solidFill>
                          <a:effectLst/>
                        </a:rPr>
                        <a:t>集中平台统一管理，使用者账号登录管理查看</a:t>
                      </a:r>
                      <a:endParaRPr lang="zh-CN" sz="1100" b="1" kern="10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所有账户一目了然，便于管理，避免僵尸户</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extLst>
                  <a:ext uri="{0D108BD9-81ED-4DB2-BD59-A6C34878D82A}">
                    <a16:rowId xmlns:a16="http://schemas.microsoft.com/office/drawing/2014/main" val="3829580120"/>
                  </a:ext>
                </a:extLst>
              </a:tr>
              <a:tr h="587552">
                <a:tc>
                  <a:txBody>
                    <a:bodyPr/>
                    <a:lstStyle/>
                    <a:p>
                      <a:pPr marL="0" algn="ctr" defTabSz="914354" rtl="0" eaLnBrk="1" latinLnBrk="0" hangingPunct="1">
                        <a:lnSpc>
                          <a:spcPct val="150000"/>
                        </a:lnSpc>
                        <a:spcAft>
                          <a:spcPts val="0"/>
                        </a:spcAft>
                      </a:pPr>
                      <a:r>
                        <a:rPr lang="zh-CN" sz="1100" b="1" kern="100" dirty="0">
                          <a:solidFill>
                            <a:schemeClr val="tx1"/>
                          </a:solidFill>
                          <a:effectLst/>
                          <a:latin typeface="+mn-lt"/>
                          <a:ea typeface="+mn-ea"/>
                          <a:cs typeface="+mn-cs"/>
                        </a:rPr>
                        <a:t>银行流水下载</a:t>
                      </a:r>
                    </a:p>
                  </a:txBody>
                  <a:tcPr marL="137160" marR="137160" marT="0" marB="0" anchor="ctr"/>
                </a:tc>
                <a:tc>
                  <a:txBody>
                    <a:bodyPr/>
                    <a:lstStyle/>
                    <a:p>
                      <a:pPr algn="l">
                        <a:lnSpc>
                          <a:spcPct val="150000"/>
                        </a:lnSpc>
                        <a:spcAft>
                          <a:spcPts val="0"/>
                        </a:spcAft>
                      </a:pPr>
                      <a:r>
                        <a:rPr lang="zh-CN" sz="1100" b="1" kern="100" dirty="0">
                          <a:solidFill>
                            <a:schemeClr val="tx1"/>
                          </a:solidFill>
                          <a:effectLst/>
                        </a:rPr>
                        <a:t>手工登录不同银行账户，下载明细流水，一家机构的收款日均</a:t>
                      </a:r>
                      <a:r>
                        <a:rPr lang="en-US" sz="1100" b="1" kern="100" dirty="0">
                          <a:solidFill>
                            <a:schemeClr val="tx1"/>
                          </a:solidFill>
                          <a:effectLst/>
                        </a:rPr>
                        <a:t>50</a:t>
                      </a:r>
                      <a:r>
                        <a:rPr lang="zh-CN" sz="1100" b="1" kern="100" dirty="0">
                          <a:solidFill>
                            <a:schemeClr val="tx1"/>
                          </a:solidFill>
                          <a:effectLst/>
                        </a:rPr>
                        <a:t>笔</a:t>
                      </a:r>
                      <a:r>
                        <a:rPr lang="en-US" sz="1100" b="1" kern="100" dirty="0">
                          <a:solidFill>
                            <a:schemeClr val="tx1"/>
                          </a:solidFill>
                          <a:effectLst/>
                        </a:rPr>
                        <a:t>+</a:t>
                      </a:r>
                      <a:r>
                        <a:rPr lang="zh-CN" sz="1100" b="1" kern="100" dirty="0">
                          <a:solidFill>
                            <a:schemeClr val="tx1"/>
                          </a:solidFill>
                          <a:effectLst/>
                        </a:rPr>
                        <a:t>，用时</a:t>
                      </a:r>
                      <a:r>
                        <a:rPr lang="en-US" sz="1100" b="1" kern="100" dirty="0">
                          <a:solidFill>
                            <a:schemeClr val="tx1"/>
                          </a:solidFill>
                          <a:effectLst/>
                        </a:rPr>
                        <a:t>0.5h</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自动定时下载明细流水，平台展示结果</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无需手工操作，省时省力</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extLst>
                  <a:ext uri="{0D108BD9-81ED-4DB2-BD59-A6C34878D82A}">
                    <a16:rowId xmlns:a16="http://schemas.microsoft.com/office/drawing/2014/main" val="820289030"/>
                  </a:ext>
                </a:extLst>
              </a:tr>
              <a:tr h="509247">
                <a:tc>
                  <a:txBody>
                    <a:bodyPr/>
                    <a:lstStyle/>
                    <a:p>
                      <a:pPr marL="0" algn="ctr" defTabSz="914354" rtl="0" eaLnBrk="1" latinLnBrk="0" hangingPunct="1">
                        <a:lnSpc>
                          <a:spcPct val="150000"/>
                        </a:lnSpc>
                        <a:spcAft>
                          <a:spcPts val="0"/>
                        </a:spcAft>
                      </a:pPr>
                      <a:r>
                        <a:rPr lang="zh-CN" sz="1100" b="1" kern="100" dirty="0">
                          <a:solidFill>
                            <a:schemeClr val="tx1"/>
                          </a:solidFill>
                          <a:effectLst/>
                          <a:latin typeface="+mn-lt"/>
                          <a:ea typeface="+mn-ea"/>
                          <a:cs typeface="+mn-cs"/>
                        </a:rPr>
                        <a:t>银行流水整理</a:t>
                      </a:r>
                    </a:p>
                  </a:txBody>
                  <a:tcPr marL="137160" marR="137160" marT="0" marB="0" anchor="ctr"/>
                </a:tc>
                <a:tc>
                  <a:txBody>
                    <a:bodyPr/>
                    <a:lstStyle/>
                    <a:p>
                      <a:pPr algn="l">
                        <a:lnSpc>
                          <a:spcPct val="150000"/>
                        </a:lnSpc>
                        <a:spcAft>
                          <a:spcPts val="0"/>
                        </a:spcAft>
                      </a:pPr>
                      <a:r>
                        <a:rPr lang="zh-CN" sz="1100" b="1" kern="100" dirty="0">
                          <a:solidFill>
                            <a:schemeClr val="tx1"/>
                          </a:solidFill>
                          <a:effectLst/>
                        </a:rPr>
                        <a:t>手工整理不同银行流水成统一格式，用时</a:t>
                      </a:r>
                      <a:r>
                        <a:rPr lang="en-US" sz="1100" b="1" kern="100" dirty="0">
                          <a:solidFill>
                            <a:schemeClr val="tx1"/>
                          </a:solidFill>
                          <a:effectLst/>
                        </a:rPr>
                        <a:t>0.5h</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平台已整合统一格式展示，可直接导出</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无需手工操作，避免人为错误且省时省力</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extLst>
                  <a:ext uri="{0D108BD9-81ED-4DB2-BD59-A6C34878D82A}">
                    <a16:rowId xmlns:a16="http://schemas.microsoft.com/office/drawing/2014/main" val="3050481191"/>
                  </a:ext>
                </a:extLst>
              </a:tr>
              <a:tr h="509247">
                <a:tc>
                  <a:txBody>
                    <a:bodyPr/>
                    <a:lstStyle/>
                    <a:p>
                      <a:pPr marL="0" algn="ctr" defTabSz="914354" rtl="0" eaLnBrk="1" latinLnBrk="0" hangingPunct="1">
                        <a:lnSpc>
                          <a:spcPct val="150000"/>
                        </a:lnSpc>
                        <a:spcAft>
                          <a:spcPts val="0"/>
                        </a:spcAft>
                      </a:pPr>
                      <a:r>
                        <a:rPr lang="zh-CN" sz="1100" b="1" kern="100" dirty="0">
                          <a:solidFill>
                            <a:schemeClr val="tx1"/>
                          </a:solidFill>
                          <a:effectLst/>
                          <a:latin typeface="+mn-lt"/>
                          <a:ea typeface="+mn-ea"/>
                          <a:cs typeface="+mn-cs"/>
                        </a:rPr>
                        <a:t>资金报表展示</a:t>
                      </a:r>
                    </a:p>
                  </a:txBody>
                  <a:tcPr marL="137160" marR="137160" marT="0" marB="0" anchor="ctr"/>
                </a:tc>
                <a:tc>
                  <a:txBody>
                    <a:bodyPr/>
                    <a:lstStyle/>
                    <a:p>
                      <a:pPr algn="l">
                        <a:lnSpc>
                          <a:spcPct val="150000"/>
                        </a:lnSpc>
                        <a:spcAft>
                          <a:spcPts val="0"/>
                        </a:spcAft>
                      </a:pPr>
                      <a:r>
                        <a:rPr lang="zh-CN" sz="1100" b="1" kern="100">
                          <a:solidFill>
                            <a:schemeClr val="tx1"/>
                          </a:solidFill>
                          <a:effectLst/>
                        </a:rPr>
                        <a:t>手工制作简单的资金汇总表，用时</a:t>
                      </a:r>
                      <a:r>
                        <a:rPr lang="en-US" sz="1100" b="1" kern="100">
                          <a:solidFill>
                            <a:schemeClr val="tx1"/>
                          </a:solidFill>
                          <a:effectLst/>
                        </a:rPr>
                        <a:t>1h</a:t>
                      </a:r>
                      <a:endParaRPr lang="zh-CN" sz="1100" b="1" kern="10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a:solidFill>
                            <a:schemeClr val="tx1"/>
                          </a:solidFill>
                          <a:effectLst/>
                        </a:rPr>
                        <a:t>自动生成直观的多维度资金分析可视化展示</a:t>
                      </a:r>
                      <a:endParaRPr lang="zh-CN" sz="1100" b="1" kern="10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资金信息可视化</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extLst>
                  <a:ext uri="{0D108BD9-81ED-4DB2-BD59-A6C34878D82A}">
                    <a16:rowId xmlns:a16="http://schemas.microsoft.com/office/drawing/2014/main" val="3601879543"/>
                  </a:ext>
                </a:extLst>
              </a:tr>
              <a:tr h="509247">
                <a:tc>
                  <a:txBody>
                    <a:bodyPr/>
                    <a:lstStyle/>
                    <a:p>
                      <a:pPr marL="0" algn="ctr" defTabSz="914354" rtl="0" eaLnBrk="1" latinLnBrk="0" hangingPunct="1">
                        <a:lnSpc>
                          <a:spcPct val="150000"/>
                        </a:lnSpc>
                        <a:spcAft>
                          <a:spcPts val="0"/>
                        </a:spcAft>
                      </a:pPr>
                      <a:r>
                        <a:rPr lang="zh-CN" sz="1100" b="1" kern="100" dirty="0">
                          <a:solidFill>
                            <a:schemeClr val="tx1"/>
                          </a:solidFill>
                          <a:effectLst/>
                          <a:latin typeface="+mn-lt"/>
                          <a:ea typeface="+mn-ea"/>
                          <a:cs typeface="+mn-cs"/>
                        </a:rPr>
                        <a:t>资金信息预警</a:t>
                      </a:r>
                    </a:p>
                  </a:txBody>
                  <a:tcPr marL="137160" marR="137160" marT="0" marB="0" anchor="ctr"/>
                </a:tc>
                <a:tc>
                  <a:txBody>
                    <a:bodyPr/>
                    <a:lstStyle/>
                    <a:p>
                      <a:pPr algn="l">
                        <a:lnSpc>
                          <a:spcPct val="150000"/>
                        </a:lnSpc>
                        <a:spcAft>
                          <a:spcPts val="0"/>
                        </a:spcAft>
                      </a:pPr>
                      <a:r>
                        <a:rPr lang="zh-CN" sz="1100" b="1" kern="100">
                          <a:solidFill>
                            <a:schemeClr val="tx1"/>
                          </a:solidFill>
                          <a:effectLst/>
                        </a:rPr>
                        <a:t>无预警</a:t>
                      </a:r>
                      <a:endParaRPr lang="zh-CN" sz="1100" b="1" kern="10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a:solidFill>
                            <a:schemeClr val="tx1"/>
                          </a:solidFill>
                          <a:effectLst/>
                        </a:rPr>
                        <a:t>大额出入账预警，资金最低及最高限额预警</a:t>
                      </a:r>
                      <a:endParaRPr lang="zh-CN" sz="1100" b="1" kern="10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及时预警大额资金变动情况以及账户余额情况</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extLst>
                  <a:ext uri="{0D108BD9-81ED-4DB2-BD59-A6C34878D82A}">
                    <a16:rowId xmlns:a16="http://schemas.microsoft.com/office/drawing/2014/main" val="73109485"/>
                  </a:ext>
                </a:extLst>
              </a:tr>
              <a:tr h="587802">
                <a:tc>
                  <a:txBody>
                    <a:bodyPr/>
                    <a:lstStyle/>
                    <a:p>
                      <a:pPr marL="0" algn="ctr" defTabSz="914354" rtl="0" eaLnBrk="1" latinLnBrk="0" hangingPunct="1">
                        <a:lnSpc>
                          <a:spcPct val="150000"/>
                        </a:lnSpc>
                        <a:spcAft>
                          <a:spcPts val="0"/>
                        </a:spcAft>
                      </a:pPr>
                      <a:r>
                        <a:rPr lang="zh-CN" sz="1100" b="1" kern="100" dirty="0">
                          <a:solidFill>
                            <a:schemeClr val="tx1"/>
                          </a:solidFill>
                          <a:effectLst/>
                          <a:latin typeface="+mn-lt"/>
                          <a:ea typeface="+mn-ea"/>
                          <a:cs typeface="+mn-cs"/>
                        </a:rPr>
                        <a:t>资金信息共享</a:t>
                      </a:r>
                    </a:p>
                  </a:txBody>
                  <a:tcPr marL="137160" marR="137160" marT="0" marB="0" anchor="ctr"/>
                </a:tc>
                <a:tc>
                  <a:txBody>
                    <a:bodyPr/>
                    <a:lstStyle/>
                    <a:p>
                      <a:pPr algn="l">
                        <a:lnSpc>
                          <a:spcPct val="150000"/>
                        </a:lnSpc>
                        <a:spcAft>
                          <a:spcPts val="0"/>
                        </a:spcAft>
                      </a:pPr>
                      <a:r>
                        <a:rPr lang="zh-CN" sz="1100" b="1" kern="100" dirty="0">
                          <a:solidFill>
                            <a:schemeClr val="tx1"/>
                          </a:solidFill>
                          <a:effectLst/>
                        </a:rPr>
                        <a:t>面对销售人员的询问，财务人工查询、回复，费时费力</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平台信息随时查询、自动订阅推送，无需人工</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tc>
                  <a:txBody>
                    <a:bodyPr/>
                    <a:lstStyle/>
                    <a:p>
                      <a:pPr algn="l">
                        <a:lnSpc>
                          <a:spcPct val="150000"/>
                        </a:lnSpc>
                        <a:spcAft>
                          <a:spcPts val="0"/>
                        </a:spcAft>
                      </a:pPr>
                      <a:r>
                        <a:rPr lang="zh-CN" sz="1100" b="1" kern="100" dirty="0">
                          <a:solidFill>
                            <a:schemeClr val="tx1"/>
                          </a:solidFill>
                          <a:effectLst/>
                        </a:rPr>
                        <a:t>省去了销售人员询问和财务人员查询回复的工作，省时省力</a:t>
                      </a:r>
                      <a:endParaRPr lang="zh-CN" sz="1100" b="1" kern="100" dirty="0">
                        <a:solidFill>
                          <a:schemeClr val="tx1"/>
                        </a:solidFill>
                        <a:effectLst/>
                        <a:latin typeface="等线" panose="02010600030101010101" pitchFamily="2" charset="-122"/>
                        <a:ea typeface="等线" panose="02010600030101010101" pitchFamily="2" charset="-122"/>
                        <a:cs typeface="Times New Roman" panose="02020603050405020304" pitchFamily="18" charset="0"/>
                      </a:endParaRPr>
                    </a:p>
                  </a:txBody>
                  <a:tcPr marL="137160" marR="137160" marT="0" marB="0" anchor="ctr"/>
                </a:tc>
                <a:extLst>
                  <a:ext uri="{0D108BD9-81ED-4DB2-BD59-A6C34878D82A}">
                    <a16:rowId xmlns:a16="http://schemas.microsoft.com/office/drawing/2014/main" val="4286443531"/>
                  </a:ext>
                </a:extLst>
              </a:tr>
            </a:tbl>
          </a:graphicData>
        </a:graphic>
      </p:graphicFrame>
    </p:spTree>
    <p:custDataLst>
      <p:tags r:id="rId1"/>
    </p:custDataLst>
    <p:extLst>
      <p:ext uri="{BB962C8B-B14F-4D97-AF65-F5344CB8AC3E}">
        <p14:creationId xmlns:p14="http://schemas.microsoft.com/office/powerpoint/2010/main" val="3204764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4294967295"/>
          </p:nvPr>
        </p:nvSpPr>
        <p:spPr>
          <a:xfrm>
            <a:off x="9282114" y="6240464"/>
            <a:ext cx="2909887" cy="206375"/>
          </a:xfrm>
          <a:prstGeom prst="rect">
            <a:avLst/>
          </a:prstGeom>
        </p:spPr>
        <p:txBody>
          <a:bodyPr vert="horz" lIns="91440" tIns="45720" rIns="91440" bIns="45720" rtlCol="0" anchor="ctr"/>
          <a:lstStyle/>
          <a:p>
            <a:fld id="{5DD3DB80-B894-403A-B48E-6FDC1A72010E}" type="slidenum">
              <a:rPr lang="zh-CN" altLang="en-US" smtClean="0"/>
              <a:pPr/>
              <a:t>14</a:t>
            </a:fld>
            <a:endParaRPr lang="zh-CN" altLang="en-US"/>
          </a:p>
        </p:txBody>
      </p:sp>
      <p:sp>
        <p:nvSpPr>
          <p:cNvPr id="5" name="灯片编号占位符 3"/>
          <p:cNvSpPr txBox="1">
            <a:spLocks/>
          </p:cNvSpPr>
          <p:nvPr/>
        </p:nvSpPr>
        <p:spPr>
          <a:xfrm>
            <a:off x="8610599" y="6240464"/>
            <a:ext cx="2909888" cy="206381"/>
          </a:xfrm>
          <a:prstGeom prst="rect">
            <a:avLst/>
          </a:prstGeom>
        </p:spPr>
        <p:txBody>
          <a:bodyPr lIns="91440" tIns="45720" rIns="91440" bIns="4572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DD3DB80-B894-403A-B48E-6FDC1A72010E}" type="slidenum">
              <a:rPr lang="zh-CN" altLang="en-US" sz="900"/>
              <a:pPr/>
              <a:t>14</a:t>
            </a:fld>
            <a:endParaRPr lang="zh-CN" altLang="en-US" sz="900"/>
          </a:p>
        </p:txBody>
      </p:sp>
      <p:grpSp>
        <p:nvGrpSpPr>
          <p:cNvPr id="6" name="#189375"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878909" y="507413"/>
            <a:ext cx="10641578" cy="5600638"/>
            <a:chOff x="878909" y="1250887"/>
            <a:chExt cx="10641578" cy="4857164"/>
          </a:xfrm>
        </p:grpSpPr>
        <p:grpSp>
          <p:nvGrpSpPr>
            <p:cNvPr id="7" name="işlîḍe">
              <a:extLst>
                <a:ext uri="{FF2B5EF4-FFF2-40B4-BE49-F238E27FC236}">
                  <a16:creationId xmlns:a16="http://schemas.microsoft.com/office/drawing/2014/main" id="{285B9C84-FFBA-4B6B-8462-98FC78733AF7}"/>
                </a:ext>
              </a:extLst>
            </p:cNvPr>
            <p:cNvGrpSpPr/>
            <p:nvPr/>
          </p:nvGrpSpPr>
          <p:grpSpPr>
            <a:xfrm>
              <a:off x="878909" y="1250887"/>
              <a:ext cx="4168580" cy="4857164"/>
              <a:chOff x="673647" y="1303338"/>
              <a:chExt cx="4078547" cy="4752262"/>
            </a:xfrm>
          </p:grpSpPr>
          <p:grpSp>
            <p:nvGrpSpPr>
              <p:cNvPr id="22" name="ísḷíḑè"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61EFB104-8B2D-400C-A5B4-3CAC2AB4B238}"/>
                  </a:ext>
                </a:extLst>
              </p:cNvPr>
              <p:cNvGrpSpPr/>
              <p:nvPr/>
            </p:nvGrpSpPr>
            <p:grpSpPr>
              <a:xfrm>
                <a:off x="673647" y="1303338"/>
                <a:ext cx="4078547" cy="4752262"/>
                <a:chOff x="4152523" y="1614605"/>
                <a:chExt cx="3886954" cy="4529020"/>
              </a:xfrm>
            </p:grpSpPr>
            <p:grpSp>
              <p:nvGrpSpPr>
                <p:cNvPr id="28" name="ïsḷiḓe">
                  <a:extLst>
                    <a:ext uri="{FF2B5EF4-FFF2-40B4-BE49-F238E27FC236}">
                      <a16:creationId xmlns:a16="http://schemas.microsoft.com/office/drawing/2014/main" id="{31F8B4B1-D4E8-4E1B-9152-02B8443A6A11}"/>
                    </a:ext>
                  </a:extLst>
                </p:cNvPr>
                <p:cNvGrpSpPr/>
                <p:nvPr/>
              </p:nvGrpSpPr>
              <p:grpSpPr>
                <a:xfrm>
                  <a:off x="5695364" y="1614605"/>
                  <a:ext cx="800224" cy="798130"/>
                  <a:chOff x="5487988" y="-3175"/>
                  <a:chExt cx="1212850" cy="1209676"/>
                </a:xfrm>
              </p:grpSpPr>
              <p:sp>
                <p:nvSpPr>
                  <p:cNvPr id="142" name="î$1ïḍê">
                    <a:extLst>
                      <a:ext uri="{FF2B5EF4-FFF2-40B4-BE49-F238E27FC236}">
                        <a16:creationId xmlns:a16="http://schemas.microsoft.com/office/drawing/2014/main" id="{759F4F9F-E56B-4E2E-B342-E57F883D96B2}"/>
                      </a:ext>
                    </a:extLst>
                  </p:cNvPr>
                  <p:cNvSpPr/>
                  <p:nvPr/>
                </p:nvSpPr>
                <p:spPr bwMode="auto">
                  <a:xfrm>
                    <a:off x="5513388" y="23813"/>
                    <a:ext cx="1162050" cy="1155700"/>
                  </a:xfrm>
                  <a:custGeom>
                    <a:avLst/>
                    <a:gdLst>
                      <a:gd name="T0" fmla="*/ 226 w 452"/>
                      <a:gd name="T1" fmla="*/ 451 h 451"/>
                      <a:gd name="T2" fmla="*/ 451 w 452"/>
                      <a:gd name="T3" fmla="*/ 225 h 451"/>
                      <a:gd name="T4" fmla="*/ 226 w 452"/>
                      <a:gd name="T5" fmla="*/ 0 h 451"/>
                      <a:gd name="T6" fmla="*/ 1 w 452"/>
                      <a:gd name="T7" fmla="*/ 226 h 451"/>
                      <a:gd name="T8" fmla="*/ 226 w 452"/>
                      <a:gd name="T9" fmla="*/ 451 h 451"/>
                    </a:gdLst>
                    <a:ahLst/>
                    <a:cxnLst>
                      <a:cxn ang="0">
                        <a:pos x="T0" y="T1"/>
                      </a:cxn>
                      <a:cxn ang="0">
                        <a:pos x="T2" y="T3"/>
                      </a:cxn>
                      <a:cxn ang="0">
                        <a:pos x="T4" y="T5"/>
                      </a:cxn>
                      <a:cxn ang="0">
                        <a:pos x="T6" y="T7"/>
                      </a:cxn>
                      <a:cxn ang="0">
                        <a:pos x="T8" y="T9"/>
                      </a:cxn>
                    </a:cxnLst>
                    <a:rect l="0" t="0" r="r" b="b"/>
                    <a:pathLst>
                      <a:path w="452" h="451">
                        <a:moveTo>
                          <a:pt x="226" y="451"/>
                        </a:moveTo>
                        <a:cubicBezTo>
                          <a:pt x="350" y="450"/>
                          <a:pt x="452" y="349"/>
                          <a:pt x="451" y="225"/>
                        </a:cubicBezTo>
                        <a:cubicBezTo>
                          <a:pt x="451" y="101"/>
                          <a:pt x="350" y="0"/>
                          <a:pt x="226" y="0"/>
                        </a:cubicBezTo>
                        <a:cubicBezTo>
                          <a:pt x="102" y="0"/>
                          <a:pt x="0" y="102"/>
                          <a:pt x="1" y="226"/>
                        </a:cubicBezTo>
                        <a:cubicBezTo>
                          <a:pt x="1" y="350"/>
                          <a:pt x="102" y="451"/>
                          <a:pt x="226" y="451"/>
                        </a:cubicBezTo>
                        <a:close/>
                      </a:path>
                    </a:pathLst>
                  </a:custGeom>
                  <a:solidFill>
                    <a:srgbClr val="FEFEF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3" name="ïSļiďe">
                    <a:extLst>
                      <a:ext uri="{FF2B5EF4-FFF2-40B4-BE49-F238E27FC236}">
                        <a16:creationId xmlns:a16="http://schemas.microsoft.com/office/drawing/2014/main" id="{9AB72608-2D71-40A1-9D0F-49385C21F55D}"/>
                      </a:ext>
                    </a:extLst>
                  </p:cNvPr>
                  <p:cNvSpPr/>
                  <p:nvPr/>
                </p:nvSpPr>
                <p:spPr bwMode="auto">
                  <a:xfrm>
                    <a:off x="5487988" y="-3175"/>
                    <a:ext cx="1212850" cy="1209675"/>
                  </a:xfrm>
                  <a:custGeom>
                    <a:avLst/>
                    <a:gdLst>
                      <a:gd name="T0" fmla="*/ 236 w 472"/>
                      <a:gd name="T1" fmla="*/ 0 h 471"/>
                      <a:gd name="T2" fmla="*/ 402 w 472"/>
                      <a:gd name="T3" fmla="*/ 68 h 471"/>
                      <a:gd name="T4" fmla="*/ 472 w 472"/>
                      <a:gd name="T5" fmla="*/ 235 h 471"/>
                      <a:gd name="T6" fmla="*/ 403 w 472"/>
                      <a:gd name="T7" fmla="*/ 402 h 471"/>
                      <a:gd name="T8" fmla="*/ 236 w 472"/>
                      <a:gd name="T9" fmla="*/ 471 h 471"/>
                      <a:gd name="T10" fmla="*/ 236 w 472"/>
                      <a:gd name="T11" fmla="*/ 450 h 471"/>
                      <a:gd name="T12" fmla="*/ 388 w 472"/>
                      <a:gd name="T13" fmla="*/ 387 h 471"/>
                      <a:gd name="T14" fmla="*/ 451 w 472"/>
                      <a:gd name="T15" fmla="*/ 235 h 471"/>
                      <a:gd name="T16" fmla="*/ 388 w 472"/>
                      <a:gd name="T17" fmla="*/ 83 h 471"/>
                      <a:gd name="T18" fmla="*/ 236 w 472"/>
                      <a:gd name="T19" fmla="*/ 20 h 471"/>
                      <a:gd name="T20" fmla="*/ 236 w 472"/>
                      <a:gd name="T21" fmla="*/ 0 h 471"/>
                      <a:gd name="T22" fmla="*/ 236 w 472"/>
                      <a:gd name="T23" fmla="*/ 471 h 471"/>
                      <a:gd name="T24" fmla="*/ 70 w 472"/>
                      <a:gd name="T25" fmla="*/ 402 h 471"/>
                      <a:gd name="T26" fmla="*/ 0 w 472"/>
                      <a:gd name="T27" fmla="*/ 236 h 471"/>
                      <a:gd name="T28" fmla="*/ 69 w 472"/>
                      <a:gd name="T29" fmla="*/ 69 h 471"/>
                      <a:gd name="T30" fmla="*/ 236 w 472"/>
                      <a:gd name="T31" fmla="*/ 0 h 471"/>
                      <a:gd name="T32" fmla="*/ 236 w 472"/>
                      <a:gd name="T33" fmla="*/ 20 h 471"/>
                      <a:gd name="T34" fmla="*/ 84 w 472"/>
                      <a:gd name="T35" fmla="*/ 83 h 471"/>
                      <a:gd name="T36" fmla="*/ 21 w 472"/>
                      <a:gd name="T37" fmla="*/ 236 h 471"/>
                      <a:gd name="T38" fmla="*/ 84 w 472"/>
                      <a:gd name="T39" fmla="*/ 388 h 471"/>
                      <a:gd name="T40" fmla="*/ 236 w 472"/>
                      <a:gd name="T41" fmla="*/ 450 h 471"/>
                      <a:gd name="T42" fmla="*/ 236 w 472"/>
                      <a:gd name="T43" fmla="*/ 471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72" h="471">
                        <a:moveTo>
                          <a:pt x="236" y="0"/>
                        </a:moveTo>
                        <a:cubicBezTo>
                          <a:pt x="301" y="0"/>
                          <a:pt x="360" y="26"/>
                          <a:pt x="402" y="68"/>
                        </a:cubicBezTo>
                        <a:cubicBezTo>
                          <a:pt x="445" y="111"/>
                          <a:pt x="471" y="170"/>
                          <a:pt x="472" y="235"/>
                        </a:cubicBezTo>
                        <a:cubicBezTo>
                          <a:pt x="472" y="300"/>
                          <a:pt x="445" y="359"/>
                          <a:pt x="403" y="402"/>
                        </a:cubicBezTo>
                        <a:cubicBezTo>
                          <a:pt x="360" y="444"/>
                          <a:pt x="301" y="471"/>
                          <a:pt x="236" y="471"/>
                        </a:cubicBezTo>
                        <a:cubicBezTo>
                          <a:pt x="236" y="450"/>
                          <a:pt x="236" y="450"/>
                          <a:pt x="236" y="450"/>
                        </a:cubicBezTo>
                        <a:cubicBezTo>
                          <a:pt x="296" y="450"/>
                          <a:pt x="349" y="426"/>
                          <a:pt x="388" y="387"/>
                        </a:cubicBezTo>
                        <a:cubicBezTo>
                          <a:pt x="427" y="348"/>
                          <a:pt x="451" y="294"/>
                          <a:pt x="451" y="235"/>
                        </a:cubicBezTo>
                        <a:cubicBezTo>
                          <a:pt x="451" y="176"/>
                          <a:pt x="427" y="122"/>
                          <a:pt x="388" y="83"/>
                        </a:cubicBezTo>
                        <a:cubicBezTo>
                          <a:pt x="349" y="44"/>
                          <a:pt x="295" y="20"/>
                          <a:pt x="236" y="20"/>
                        </a:cubicBezTo>
                        <a:lnTo>
                          <a:pt x="236" y="0"/>
                        </a:lnTo>
                        <a:close/>
                        <a:moveTo>
                          <a:pt x="236" y="471"/>
                        </a:moveTo>
                        <a:cubicBezTo>
                          <a:pt x="171" y="471"/>
                          <a:pt x="112" y="445"/>
                          <a:pt x="70" y="402"/>
                        </a:cubicBezTo>
                        <a:cubicBezTo>
                          <a:pt x="27" y="360"/>
                          <a:pt x="1" y="301"/>
                          <a:pt x="0" y="236"/>
                        </a:cubicBezTo>
                        <a:cubicBezTo>
                          <a:pt x="0" y="171"/>
                          <a:pt x="27" y="112"/>
                          <a:pt x="69" y="69"/>
                        </a:cubicBezTo>
                        <a:cubicBezTo>
                          <a:pt x="112" y="26"/>
                          <a:pt x="171" y="0"/>
                          <a:pt x="236" y="0"/>
                        </a:cubicBezTo>
                        <a:cubicBezTo>
                          <a:pt x="236" y="20"/>
                          <a:pt x="236" y="20"/>
                          <a:pt x="236" y="20"/>
                        </a:cubicBezTo>
                        <a:cubicBezTo>
                          <a:pt x="176" y="20"/>
                          <a:pt x="123" y="45"/>
                          <a:pt x="84" y="83"/>
                        </a:cubicBezTo>
                        <a:cubicBezTo>
                          <a:pt x="45" y="122"/>
                          <a:pt x="21" y="176"/>
                          <a:pt x="21" y="236"/>
                        </a:cubicBezTo>
                        <a:cubicBezTo>
                          <a:pt x="21" y="295"/>
                          <a:pt x="45" y="349"/>
                          <a:pt x="84" y="388"/>
                        </a:cubicBezTo>
                        <a:cubicBezTo>
                          <a:pt x="123" y="426"/>
                          <a:pt x="177" y="450"/>
                          <a:pt x="236" y="450"/>
                        </a:cubicBezTo>
                        <a:lnTo>
                          <a:pt x="236" y="471"/>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4" name="îśľïďe">
                    <a:extLst>
                      <a:ext uri="{FF2B5EF4-FFF2-40B4-BE49-F238E27FC236}">
                        <a16:creationId xmlns:a16="http://schemas.microsoft.com/office/drawing/2014/main" id="{E8633ADA-0EFE-4A20-886B-E03979BC1408}"/>
                      </a:ext>
                    </a:extLst>
                  </p:cNvPr>
                  <p:cNvSpPr/>
                  <p:nvPr/>
                </p:nvSpPr>
                <p:spPr bwMode="auto">
                  <a:xfrm>
                    <a:off x="5681663" y="395288"/>
                    <a:ext cx="444500" cy="236538"/>
                  </a:xfrm>
                  <a:custGeom>
                    <a:avLst/>
                    <a:gdLst>
                      <a:gd name="T0" fmla="*/ 165 w 173"/>
                      <a:gd name="T1" fmla="*/ 71 h 92"/>
                      <a:gd name="T2" fmla="*/ 170 w 173"/>
                      <a:gd name="T3" fmla="*/ 85 h 92"/>
                      <a:gd name="T4" fmla="*/ 157 w 173"/>
                      <a:gd name="T5" fmla="*/ 90 h 92"/>
                      <a:gd name="T6" fmla="*/ 8 w 173"/>
                      <a:gd name="T7" fmla="*/ 21 h 92"/>
                      <a:gd name="T8" fmla="*/ 3 w 173"/>
                      <a:gd name="T9" fmla="*/ 8 h 92"/>
                      <a:gd name="T10" fmla="*/ 16 w 173"/>
                      <a:gd name="T11" fmla="*/ 3 h 92"/>
                      <a:gd name="T12" fmla="*/ 165 w 173"/>
                      <a:gd name="T13" fmla="*/ 71 h 92"/>
                    </a:gdLst>
                    <a:ahLst/>
                    <a:cxnLst>
                      <a:cxn ang="0">
                        <a:pos x="T0" y="T1"/>
                      </a:cxn>
                      <a:cxn ang="0">
                        <a:pos x="T2" y="T3"/>
                      </a:cxn>
                      <a:cxn ang="0">
                        <a:pos x="T4" y="T5"/>
                      </a:cxn>
                      <a:cxn ang="0">
                        <a:pos x="T6" y="T7"/>
                      </a:cxn>
                      <a:cxn ang="0">
                        <a:pos x="T8" y="T9"/>
                      </a:cxn>
                      <a:cxn ang="0">
                        <a:pos x="T10" y="T11"/>
                      </a:cxn>
                      <a:cxn ang="0">
                        <a:pos x="T12" y="T13"/>
                      </a:cxn>
                    </a:cxnLst>
                    <a:rect l="0" t="0" r="r" b="b"/>
                    <a:pathLst>
                      <a:path w="173" h="92">
                        <a:moveTo>
                          <a:pt x="165" y="71"/>
                        </a:moveTo>
                        <a:cubicBezTo>
                          <a:pt x="170" y="73"/>
                          <a:pt x="173" y="79"/>
                          <a:pt x="170" y="85"/>
                        </a:cubicBezTo>
                        <a:cubicBezTo>
                          <a:pt x="168" y="90"/>
                          <a:pt x="162" y="92"/>
                          <a:pt x="157" y="90"/>
                        </a:cubicBezTo>
                        <a:cubicBezTo>
                          <a:pt x="8" y="21"/>
                          <a:pt x="8" y="21"/>
                          <a:pt x="8" y="21"/>
                        </a:cubicBezTo>
                        <a:cubicBezTo>
                          <a:pt x="3" y="19"/>
                          <a:pt x="0" y="13"/>
                          <a:pt x="3" y="8"/>
                        </a:cubicBezTo>
                        <a:cubicBezTo>
                          <a:pt x="5" y="3"/>
                          <a:pt x="11" y="0"/>
                          <a:pt x="16" y="3"/>
                        </a:cubicBezTo>
                        <a:lnTo>
                          <a:pt x="165" y="71"/>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5" name="íṣḻîḍe">
                    <a:extLst>
                      <a:ext uri="{FF2B5EF4-FFF2-40B4-BE49-F238E27FC236}">
                        <a16:creationId xmlns:a16="http://schemas.microsoft.com/office/drawing/2014/main" id="{B0CE7131-0EC9-4792-B642-05CF44045004}"/>
                      </a:ext>
                    </a:extLst>
                  </p:cNvPr>
                  <p:cNvSpPr/>
                  <p:nvPr/>
                </p:nvSpPr>
                <p:spPr bwMode="auto">
                  <a:xfrm>
                    <a:off x="6065838" y="412750"/>
                    <a:ext cx="255588" cy="219075"/>
                  </a:xfrm>
                  <a:custGeom>
                    <a:avLst/>
                    <a:gdLst>
                      <a:gd name="T0" fmla="*/ 17 w 99"/>
                      <a:gd name="T1" fmla="*/ 81 h 85"/>
                      <a:gd name="T2" fmla="*/ 3 w 99"/>
                      <a:gd name="T3" fmla="*/ 80 h 85"/>
                      <a:gd name="T4" fmla="*/ 5 w 99"/>
                      <a:gd name="T5" fmla="*/ 65 h 85"/>
                      <a:gd name="T6" fmla="*/ 81 w 99"/>
                      <a:gd name="T7" fmla="*/ 4 h 85"/>
                      <a:gd name="T8" fmla="*/ 95 w 99"/>
                      <a:gd name="T9" fmla="*/ 5 h 85"/>
                      <a:gd name="T10" fmla="*/ 93 w 99"/>
                      <a:gd name="T11" fmla="*/ 20 h 85"/>
                      <a:gd name="T12" fmla="*/ 17 w 99"/>
                      <a:gd name="T13" fmla="*/ 81 h 85"/>
                    </a:gdLst>
                    <a:ahLst/>
                    <a:cxnLst>
                      <a:cxn ang="0">
                        <a:pos x="T0" y="T1"/>
                      </a:cxn>
                      <a:cxn ang="0">
                        <a:pos x="T2" y="T3"/>
                      </a:cxn>
                      <a:cxn ang="0">
                        <a:pos x="T4" y="T5"/>
                      </a:cxn>
                      <a:cxn ang="0">
                        <a:pos x="T6" y="T7"/>
                      </a:cxn>
                      <a:cxn ang="0">
                        <a:pos x="T8" y="T9"/>
                      </a:cxn>
                      <a:cxn ang="0">
                        <a:pos x="T10" y="T11"/>
                      </a:cxn>
                      <a:cxn ang="0">
                        <a:pos x="T12" y="T13"/>
                      </a:cxn>
                    </a:cxnLst>
                    <a:rect l="0" t="0" r="r" b="b"/>
                    <a:pathLst>
                      <a:path w="99" h="85">
                        <a:moveTo>
                          <a:pt x="17" y="81"/>
                        </a:moveTo>
                        <a:cubicBezTo>
                          <a:pt x="13" y="85"/>
                          <a:pt x="7" y="84"/>
                          <a:pt x="3" y="80"/>
                        </a:cubicBezTo>
                        <a:cubicBezTo>
                          <a:pt x="0" y="75"/>
                          <a:pt x="0" y="69"/>
                          <a:pt x="5" y="65"/>
                        </a:cubicBezTo>
                        <a:cubicBezTo>
                          <a:pt x="81" y="4"/>
                          <a:pt x="81" y="4"/>
                          <a:pt x="81" y="4"/>
                        </a:cubicBezTo>
                        <a:cubicBezTo>
                          <a:pt x="85" y="0"/>
                          <a:pt x="91" y="1"/>
                          <a:pt x="95" y="5"/>
                        </a:cubicBezTo>
                        <a:cubicBezTo>
                          <a:pt x="99" y="10"/>
                          <a:pt x="98" y="16"/>
                          <a:pt x="93" y="20"/>
                        </a:cubicBezTo>
                        <a:lnTo>
                          <a:pt x="17" y="81"/>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6" name="ïS1ïḍè">
                    <a:extLst>
                      <a:ext uri="{FF2B5EF4-FFF2-40B4-BE49-F238E27FC236}">
                        <a16:creationId xmlns:a16="http://schemas.microsoft.com/office/drawing/2014/main" id="{2DC9E93F-EAEB-4861-8CEE-E3078ECB0E60}"/>
                      </a:ext>
                    </a:extLst>
                  </p:cNvPr>
                  <p:cNvSpPr/>
                  <p:nvPr/>
                </p:nvSpPr>
                <p:spPr bwMode="auto">
                  <a:xfrm>
                    <a:off x="6065838" y="-3175"/>
                    <a:ext cx="53975" cy="131763"/>
                  </a:xfrm>
                  <a:custGeom>
                    <a:avLst/>
                    <a:gdLst>
                      <a:gd name="T0" fmla="*/ 0 w 21"/>
                      <a:gd name="T1" fmla="*/ 10 h 51"/>
                      <a:gd name="T2" fmla="*/ 11 w 21"/>
                      <a:gd name="T3" fmla="*/ 0 h 51"/>
                      <a:gd name="T4" fmla="*/ 21 w 21"/>
                      <a:gd name="T5" fmla="*/ 10 h 51"/>
                      <a:gd name="T6" fmla="*/ 21 w 21"/>
                      <a:gd name="T7" fmla="*/ 40 h 51"/>
                      <a:gd name="T8" fmla="*/ 11 w 21"/>
                      <a:gd name="T9" fmla="*/ 51 h 51"/>
                      <a:gd name="T10" fmla="*/ 0 w 21"/>
                      <a:gd name="T11" fmla="*/ 40 h 51"/>
                      <a:gd name="T12" fmla="*/ 0 w 21"/>
                      <a:gd name="T13" fmla="*/ 10 h 51"/>
                    </a:gdLst>
                    <a:ahLst/>
                    <a:cxnLst>
                      <a:cxn ang="0">
                        <a:pos x="T0" y="T1"/>
                      </a:cxn>
                      <a:cxn ang="0">
                        <a:pos x="T2" y="T3"/>
                      </a:cxn>
                      <a:cxn ang="0">
                        <a:pos x="T4" y="T5"/>
                      </a:cxn>
                      <a:cxn ang="0">
                        <a:pos x="T6" y="T7"/>
                      </a:cxn>
                      <a:cxn ang="0">
                        <a:pos x="T8" y="T9"/>
                      </a:cxn>
                      <a:cxn ang="0">
                        <a:pos x="T10" y="T11"/>
                      </a:cxn>
                      <a:cxn ang="0">
                        <a:pos x="T12" y="T13"/>
                      </a:cxn>
                    </a:cxnLst>
                    <a:rect l="0" t="0" r="r" b="b"/>
                    <a:pathLst>
                      <a:path w="21" h="51">
                        <a:moveTo>
                          <a:pt x="0" y="10"/>
                        </a:moveTo>
                        <a:cubicBezTo>
                          <a:pt x="0" y="4"/>
                          <a:pt x="5" y="0"/>
                          <a:pt x="11" y="0"/>
                        </a:cubicBezTo>
                        <a:cubicBezTo>
                          <a:pt x="16" y="0"/>
                          <a:pt x="21" y="4"/>
                          <a:pt x="21" y="10"/>
                        </a:cubicBezTo>
                        <a:cubicBezTo>
                          <a:pt x="21" y="40"/>
                          <a:pt x="21" y="40"/>
                          <a:pt x="21" y="40"/>
                        </a:cubicBezTo>
                        <a:cubicBezTo>
                          <a:pt x="21" y="46"/>
                          <a:pt x="16" y="51"/>
                          <a:pt x="11" y="51"/>
                        </a:cubicBezTo>
                        <a:cubicBezTo>
                          <a:pt x="5" y="51"/>
                          <a:pt x="0" y="46"/>
                          <a:pt x="0" y="40"/>
                        </a:cubicBezTo>
                        <a:lnTo>
                          <a:pt x="0" y="10"/>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7" name="ïś1íḍe">
                    <a:extLst>
                      <a:ext uri="{FF2B5EF4-FFF2-40B4-BE49-F238E27FC236}">
                        <a16:creationId xmlns:a16="http://schemas.microsoft.com/office/drawing/2014/main" id="{A6F6CCCC-4A68-48C9-93B7-27E7B96727B9}"/>
                      </a:ext>
                    </a:extLst>
                  </p:cNvPr>
                  <p:cNvSpPr/>
                  <p:nvPr/>
                </p:nvSpPr>
                <p:spPr bwMode="auto">
                  <a:xfrm>
                    <a:off x="6570663" y="574675"/>
                    <a:ext cx="130175" cy="50800"/>
                  </a:xfrm>
                  <a:custGeom>
                    <a:avLst/>
                    <a:gdLst>
                      <a:gd name="T0" fmla="*/ 40 w 51"/>
                      <a:gd name="T1" fmla="*/ 0 h 20"/>
                      <a:gd name="T2" fmla="*/ 51 w 51"/>
                      <a:gd name="T3" fmla="*/ 10 h 20"/>
                      <a:gd name="T4" fmla="*/ 40 w 51"/>
                      <a:gd name="T5" fmla="*/ 20 h 20"/>
                      <a:gd name="T6" fmla="*/ 10 w 51"/>
                      <a:gd name="T7" fmla="*/ 20 h 20"/>
                      <a:gd name="T8" fmla="*/ 0 w 51"/>
                      <a:gd name="T9" fmla="*/ 10 h 20"/>
                      <a:gd name="T10" fmla="*/ 10 w 51"/>
                      <a:gd name="T11" fmla="*/ 0 h 20"/>
                      <a:gd name="T12" fmla="*/ 40 w 51"/>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51" h="20">
                        <a:moveTo>
                          <a:pt x="40" y="0"/>
                        </a:moveTo>
                        <a:cubicBezTo>
                          <a:pt x="46" y="0"/>
                          <a:pt x="51" y="4"/>
                          <a:pt x="51" y="10"/>
                        </a:cubicBezTo>
                        <a:cubicBezTo>
                          <a:pt x="51" y="16"/>
                          <a:pt x="46" y="20"/>
                          <a:pt x="40" y="20"/>
                        </a:cubicBezTo>
                        <a:cubicBezTo>
                          <a:pt x="10" y="20"/>
                          <a:pt x="10" y="20"/>
                          <a:pt x="10" y="20"/>
                        </a:cubicBezTo>
                        <a:cubicBezTo>
                          <a:pt x="4" y="20"/>
                          <a:pt x="0" y="16"/>
                          <a:pt x="0" y="10"/>
                        </a:cubicBezTo>
                        <a:cubicBezTo>
                          <a:pt x="0" y="4"/>
                          <a:pt x="4" y="0"/>
                          <a:pt x="10" y="0"/>
                        </a:cubicBezTo>
                        <a:lnTo>
                          <a:pt x="40" y="0"/>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8" name="íšḻiďè">
                    <a:extLst>
                      <a:ext uri="{FF2B5EF4-FFF2-40B4-BE49-F238E27FC236}">
                        <a16:creationId xmlns:a16="http://schemas.microsoft.com/office/drawing/2014/main" id="{2307AFF6-2E37-4867-BBA3-2F5065F4A0DE}"/>
                      </a:ext>
                    </a:extLst>
                  </p:cNvPr>
                  <p:cNvSpPr/>
                  <p:nvPr/>
                </p:nvSpPr>
                <p:spPr bwMode="auto">
                  <a:xfrm>
                    <a:off x="6069013" y="1074738"/>
                    <a:ext cx="53975" cy="131763"/>
                  </a:xfrm>
                  <a:custGeom>
                    <a:avLst/>
                    <a:gdLst>
                      <a:gd name="T0" fmla="*/ 21 w 21"/>
                      <a:gd name="T1" fmla="*/ 41 h 51"/>
                      <a:gd name="T2" fmla="*/ 10 w 21"/>
                      <a:gd name="T3" fmla="*/ 51 h 51"/>
                      <a:gd name="T4" fmla="*/ 0 w 21"/>
                      <a:gd name="T5" fmla="*/ 41 h 51"/>
                      <a:gd name="T6" fmla="*/ 0 w 21"/>
                      <a:gd name="T7" fmla="*/ 10 h 51"/>
                      <a:gd name="T8" fmla="*/ 10 w 21"/>
                      <a:gd name="T9" fmla="*/ 0 h 51"/>
                      <a:gd name="T10" fmla="*/ 21 w 21"/>
                      <a:gd name="T11" fmla="*/ 10 h 51"/>
                      <a:gd name="T12" fmla="*/ 21 w 21"/>
                      <a:gd name="T13" fmla="*/ 41 h 51"/>
                    </a:gdLst>
                    <a:ahLst/>
                    <a:cxnLst>
                      <a:cxn ang="0">
                        <a:pos x="T0" y="T1"/>
                      </a:cxn>
                      <a:cxn ang="0">
                        <a:pos x="T2" y="T3"/>
                      </a:cxn>
                      <a:cxn ang="0">
                        <a:pos x="T4" y="T5"/>
                      </a:cxn>
                      <a:cxn ang="0">
                        <a:pos x="T6" y="T7"/>
                      </a:cxn>
                      <a:cxn ang="0">
                        <a:pos x="T8" y="T9"/>
                      </a:cxn>
                      <a:cxn ang="0">
                        <a:pos x="T10" y="T11"/>
                      </a:cxn>
                      <a:cxn ang="0">
                        <a:pos x="T12" y="T13"/>
                      </a:cxn>
                    </a:cxnLst>
                    <a:rect l="0" t="0" r="r" b="b"/>
                    <a:pathLst>
                      <a:path w="21" h="51">
                        <a:moveTo>
                          <a:pt x="21" y="41"/>
                        </a:moveTo>
                        <a:cubicBezTo>
                          <a:pt x="21" y="46"/>
                          <a:pt x="16" y="51"/>
                          <a:pt x="10" y="51"/>
                        </a:cubicBezTo>
                        <a:cubicBezTo>
                          <a:pt x="5" y="51"/>
                          <a:pt x="0" y="46"/>
                          <a:pt x="0" y="41"/>
                        </a:cubicBezTo>
                        <a:cubicBezTo>
                          <a:pt x="0" y="10"/>
                          <a:pt x="0" y="10"/>
                          <a:pt x="0" y="10"/>
                        </a:cubicBezTo>
                        <a:cubicBezTo>
                          <a:pt x="0" y="4"/>
                          <a:pt x="5" y="0"/>
                          <a:pt x="10" y="0"/>
                        </a:cubicBezTo>
                        <a:cubicBezTo>
                          <a:pt x="16" y="0"/>
                          <a:pt x="21" y="4"/>
                          <a:pt x="21" y="10"/>
                        </a:cubicBezTo>
                        <a:lnTo>
                          <a:pt x="21" y="41"/>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9" name="ïsḷiďé">
                    <a:extLst>
                      <a:ext uri="{FF2B5EF4-FFF2-40B4-BE49-F238E27FC236}">
                        <a16:creationId xmlns:a16="http://schemas.microsoft.com/office/drawing/2014/main" id="{13A6714A-F400-4116-B751-013E6AEDC55D}"/>
                      </a:ext>
                    </a:extLst>
                  </p:cNvPr>
                  <p:cNvSpPr/>
                  <p:nvPr/>
                </p:nvSpPr>
                <p:spPr bwMode="auto">
                  <a:xfrm>
                    <a:off x="5487988" y="574675"/>
                    <a:ext cx="131763" cy="53975"/>
                  </a:xfrm>
                  <a:custGeom>
                    <a:avLst/>
                    <a:gdLst>
                      <a:gd name="T0" fmla="*/ 11 w 51"/>
                      <a:gd name="T1" fmla="*/ 21 h 21"/>
                      <a:gd name="T2" fmla="*/ 0 w 51"/>
                      <a:gd name="T3" fmla="*/ 11 h 21"/>
                      <a:gd name="T4" fmla="*/ 11 w 51"/>
                      <a:gd name="T5" fmla="*/ 0 h 21"/>
                      <a:gd name="T6" fmla="*/ 41 w 51"/>
                      <a:gd name="T7" fmla="*/ 0 h 21"/>
                      <a:gd name="T8" fmla="*/ 51 w 51"/>
                      <a:gd name="T9" fmla="*/ 11 h 21"/>
                      <a:gd name="T10" fmla="*/ 41 w 51"/>
                      <a:gd name="T11" fmla="*/ 21 h 21"/>
                      <a:gd name="T12" fmla="*/ 11 w 51"/>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51" h="21">
                        <a:moveTo>
                          <a:pt x="11" y="21"/>
                        </a:moveTo>
                        <a:cubicBezTo>
                          <a:pt x="5" y="21"/>
                          <a:pt x="0" y="16"/>
                          <a:pt x="0" y="11"/>
                        </a:cubicBezTo>
                        <a:cubicBezTo>
                          <a:pt x="0" y="5"/>
                          <a:pt x="5" y="0"/>
                          <a:pt x="11" y="0"/>
                        </a:cubicBezTo>
                        <a:cubicBezTo>
                          <a:pt x="41" y="0"/>
                          <a:pt x="41" y="0"/>
                          <a:pt x="41" y="0"/>
                        </a:cubicBezTo>
                        <a:cubicBezTo>
                          <a:pt x="47" y="0"/>
                          <a:pt x="51" y="5"/>
                          <a:pt x="51" y="11"/>
                        </a:cubicBezTo>
                        <a:cubicBezTo>
                          <a:pt x="51" y="16"/>
                          <a:pt x="47" y="21"/>
                          <a:pt x="41" y="21"/>
                        </a:cubicBezTo>
                        <a:lnTo>
                          <a:pt x="11" y="21"/>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0" name="íṩḷíḍe">
                    <a:extLst>
                      <a:ext uri="{FF2B5EF4-FFF2-40B4-BE49-F238E27FC236}">
                        <a16:creationId xmlns:a16="http://schemas.microsoft.com/office/drawing/2014/main" id="{A1E0A42A-281D-4D10-9D7D-B03E90DCFA31}"/>
                      </a:ext>
                    </a:extLst>
                  </p:cNvPr>
                  <p:cNvSpPr/>
                  <p:nvPr/>
                </p:nvSpPr>
                <p:spPr bwMode="auto">
                  <a:xfrm>
                    <a:off x="6313488" y="69850"/>
                    <a:ext cx="100013" cy="127000"/>
                  </a:xfrm>
                  <a:custGeom>
                    <a:avLst/>
                    <a:gdLst>
                      <a:gd name="T0" fmla="*/ 18 w 39"/>
                      <a:gd name="T1" fmla="*/ 7 h 50"/>
                      <a:gd name="T2" fmla="*/ 32 w 39"/>
                      <a:gd name="T3" fmla="*/ 3 h 50"/>
                      <a:gd name="T4" fmla="*/ 36 w 39"/>
                      <a:gd name="T5" fmla="*/ 17 h 50"/>
                      <a:gd name="T6" fmla="*/ 21 w 39"/>
                      <a:gd name="T7" fmla="*/ 43 h 50"/>
                      <a:gd name="T8" fmla="*/ 7 w 39"/>
                      <a:gd name="T9" fmla="*/ 47 h 50"/>
                      <a:gd name="T10" fmla="*/ 3 w 39"/>
                      <a:gd name="T11" fmla="*/ 33 h 50"/>
                      <a:gd name="T12" fmla="*/ 18 w 39"/>
                      <a:gd name="T13" fmla="*/ 7 h 50"/>
                    </a:gdLst>
                    <a:ahLst/>
                    <a:cxnLst>
                      <a:cxn ang="0">
                        <a:pos x="T0" y="T1"/>
                      </a:cxn>
                      <a:cxn ang="0">
                        <a:pos x="T2" y="T3"/>
                      </a:cxn>
                      <a:cxn ang="0">
                        <a:pos x="T4" y="T5"/>
                      </a:cxn>
                      <a:cxn ang="0">
                        <a:pos x="T6" y="T7"/>
                      </a:cxn>
                      <a:cxn ang="0">
                        <a:pos x="T8" y="T9"/>
                      </a:cxn>
                      <a:cxn ang="0">
                        <a:pos x="T10" y="T11"/>
                      </a:cxn>
                      <a:cxn ang="0">
                        <a:pos x="T12" y="T13"/>
                      </a:cxn>
                    </a:cxnLst>
                    <a:rect l="0" t="0" r="r" b="b"/>
                    <a:pathLst>
                      <a:path w="39" h="50">
                        <a:moveTo>
                          <a:pt x="18" y="7"/>
                        </a:moveTo>
                        <a:cubicBezTo>
                          <a:pt x="21" y="2"/>
                          <a:pt x="28" y="0"/>
                          <a:pt x="32" y="3"/>
                        </a:cubicBezTo>
                        <a:cubicBezTo>
                          <a:pt x="37" y="6"/>
                          <a:pt x="39" y="12"/>
                          <a:pt x="36" y="17"/>
                        </a:cubicBezTo>
                        <a:cubicBezTo>
                          <a:pt x="21" y="43"/>
                          <a:pt x="21" y="43"/>
                          <a:pt x="21" y="43"/>
                        </a:cubicBezTo>
                        <a:cubicBezTo>
                          <a:pt x="18" y="48"/>
                          <a:pt x="12" y="50"/>
                          <a:pt x="7" y="47"/>
                        </a:cubicBezTo>
                        <a:cubicBezTo>
                          <a:pt x="2" y="44"/>
                          <a:pt x="0" y="38"/>
                          <a:pt x="3" y="33"/>
                        </a:cubicBezTo>
                        <a:lnTo>
                          <a:pt x="18" y="7"/>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1" name="ïSḻïďè">
                    <a:extLst>
                      <a:ext uri="{FF2B5EF4-FFF2-40B4-BE49-F238E27FC236}">
                        <a16:creationId xmlns:a16="http://schemas.microsoft.com/office/drawing/2014/main" id="{895D5283-023E-47D8-B528-2EB55DD9A1BA}"/>
                      </a:ext>
                    </a:extLst>
                  </p:cNvPr>
                  <p:cNvSpPr/>
                  <p:nvPr/>
                </p:nvSpPr>
                <p:spPr bwMode="auto">
                  <a:xfrm>
                    <a:off x="6497638" y="820738"/>
                    <a:ext cx="128588" cy="98425"/>
                  </a:xfrm>
                  <a:custGeom>
                    <a:avLst/>
                    <a:gdLst>
                      <a:gd name="T0" fmla="*/ 43 w 50"/>
                      <a:gd name="T1" fmla="*/ 18 h 38"/>
                      <a:gd name="T2" fmla="*/ 47 w 50"/>
                      <a:gd name="T3" fmla="*/ 32 h 38"/>
                      <a:gd name="T4" fmla="*/ 33 w 50"/>
                      <a:gd name="T5" fmla="*/ 35 h 38"/>
                      <a:gd name="T6" fmla="*/ 7 w 50"/>
                      <a:gd name="T7" fmla="*/ 20 h 38"/>
                      <a:gd name="T8" fmla="*/ 3 w 50"/>
                      <a:gd name="T9" fmla="*/ 6 h 38"/>
                      <a:gd name="T10" fmla="*/ 17 w 50"/>
                      <a:gd name="T11" fmla="*/ 3 h 38"/>
                      <a:gd name="T12" fmla="*/ 43 w 50"/>
                      <a:gd name="T13" fmla="*/ 18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43" y="18"/>
                        </a:moveTo>
                        <a:cubicBezTo>
                          <a:pt x="48" y="21"/>
                          <a:pt x="50" y="27"/>
                          <a:pt x="47" y="32"/>
                        </a:cubicBezTo>
                        <a:cubicBezTo>
                          <a:pt x="44" y="37"/>
                          <a:pt x="38" y="38"/>
                          <a:pt x="33" y="35"/>
                        </a:cubicBezTo>
                        <a:cubicBezTo>
                          <a:pt x="7" y="20"/>
                          <a:pt x="7" y="20"/>
                          <a:pt x="7" y="20"/>
                        </a:cubicBezTo>
                        <a:cubicBezTo>
                          <a:pt x="2" y="17"/>
                          <a:pt x="0" y="11"/>
                          <a:pt x="3" y="6"/>
                        </a:cubicBezTo>
                        <a:cubicBezTo>
                          <a:pt x="6" y="1"/>
                          <a:pt x="12" y="0"/>
                          <a:pt x="17" y="3"/>
                        </a:cubicBezTo>
                        <a:lnTo>
                          <a:pt x="43" y="18"/>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2" name="ïşḷiḍé">
                    <a:extLst>
                      <a:ext uri="{FF2B5EF4-FFF2-40B4-BE49-F238E27FC236}">
                        <a16:creationId xmlns:a16="http://schemas.microsoft.com/office/drawing/2014/main" id="{492E3E94-55A8-4494-92A3-473E78E101D3}"/>
                      </a:ext>
                    </a:extLst>
                  </p:cNvPr>
                  <p:cNvSpPr/>
                  <p:nvPr/>
                </p:nvSpPr>
                <p:spPr bwMode="auto">
                  <a:xfrm>
                    <a:off x="5775326" y="1004888"/>
                    <a:ext cx="101600" cy="127000"/>
                  </a:xfrm>
                  <a:custGeom>
                    <a:avLst/>
                    <a:gdLst>
                      <a:gd name="T0" fmla="*/ 21 w 39"/>
                      <a:gd name="T1" fmla="*/ 43 h 49"/>
                      <a:gd name="T2" fmla="*/ 7 w 39"/>
                      <a:gd name="T3" fmla="*/ 46 h 49"/>
                      <a:gd name="T4" fmla="*/ 3 w 39"/>
                      <a:gd name="T5" fmla="*/ 33 h 49"/>
                      <a:gd name="T6" fmla="*/ 18 w 39"/>
                      <a:gd name="T7" fmla="*/ 6 h 49"/>
                      <a:gd name="T8" fmla="*/ 32 w 39"/>
                      <a:gd name="T9" fmla="*/ 2 h 49"/>
                      <a:gd name="T10" fmla="*/ 36 w 39"/>
                      <a:gd name="T11" fmla="*/ 16 h 49"/>
                      <a:gd name="T12" fmla="*/ 21 w 39"/>
                      <a:gd name="T13" fmla="*/ 43 h 49"/>
                    </a:gdLst>
                    <a:ahLst/>
                    <a:cxnLst>
                      <a:cxn ang="0">
                        <a:pos x="T0" y="T1"/>
                      </a:cxn>
                      <a:cxn ang="0">
                        <a:pos x="T2" y="T3"/>
                      </a:cxn>
                      <a:cxn ang="0">
                        <a:pos x="T4" y="T5"/>
                      </a:cxn>
                      <a:cxn ang="0">
                        <a:pos x="T6" y="T7"/>
                      </a:cxn>
                      <a:cxn ang="0">
                        <a:pos x="T8" y="T9"/>
                      </a:cxn>
                      <a:cxn ang="0">
                        <a:pos x="T10" y="T11"/>
                      </a:cxn>
                      <a:cxn ang="0">
                        <a:pos x="T12" y="T13"/>
                      </a:cxn>
                    </a:cxnLst>
                    <a:rect l="0" t="0" r="r" b="b"/>
                    <a:pathLst>
                      <a:path w="39" h="49">
                        <a:moveTo>
                          <a:pt x="21" y="43"/>
                        </a:moveTo>
                        <a:cubicBezTo>
                          <a:pt x="18" y="48"/>
                          <a:pt x="12" y="49"/>
                          <a:pt x="7" y="46"/>
                        </a:cubicBezTo>
                        <a:cubicBezTo>
                          <a:pt x="2" y="44"/>
                          <a:pt x="0" y="37"/>
                          <a:pt x="3" y="33"/>
                        </a:cubicBezTo>
                        <a:cubicBezTo>
                          <a:pt x="18" y="6"/>
                          <a:pt x="18" y="6"/>
                          <a:pt x="18" y="6"/>
                        </a:cubicBezTo>
                        <a:cubicBezTo>
                          <a:pt x="21" y="1"/>
                          <a:pt x="27" y="0"/>
                          <a:pt x="32" y="2"/>
                        </a:cubicBezTo>
                        <a:cubicBezTo>
                          <a:pt x="37" y="5"/>
                          <a:pt x="39" y="11"/>
                          <a:pt x="36" y="16"/>
                        </a:cubicBezTo>
                        <a:lnTo>
                          <a:pt x="21" y="43"/>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3" name="i$ḻíḑe">
                    <a:extLst>
                      <a:ext uri="{FF2B5EF4-FFF2-40B4-BE49-F238E27FC236}">
                        <a16:creationId xmlns:a16="http://schemas.microsoft.com/office/drawing/2014/main" id="{46934423-E65A-4642-B9F1-07B2C8CA9560}"/>
                      </a:ext>
                    </a:extLst>
                  </p:cNvPr>
                  <p:cNvSpPr/>
                  <p:nvPr/>
                </p:nvSpPr>
                <p:spPr bwMode="auto">
                  <a:xfrm>
                    <a:off x="5562601" y="282575"/>
                    <a:ext cx="128588" cy="100013"/>
                  </a:xfrm>
                  <a:custGeom>
                    <a:avLst/>
                    <a:gdLst>
                      <a:gd name="T0" fmla="*/ 7 w 50"/>
                      <a:gd name="T1" fmla="*/ 21 h 39"/>
                      <a:gd name="T2" fmla="*/ 3 w 50"/>
                      <a:gd name="T3" fmla="*/ 7 h 39"/>
                      <a:gd name="T4" fmla="*/ 17 w 50"/>
                      <a:gd name="T5" fmla="*/ 3 h 39"/>
                      <a:gd name="T6" fmla="*/ 43 w 50"/>
                      <a:gd name="T7" fmla="*/ 18 h 39"/>
                      <a:gd name="T8" fmla="*/ 47 w 50"/>
                      <a:gd name="T9" fmla="*/ 32 h 39"/>
                      <a:gd name="T10" fmla="*/ 33 w 50"/>
                      <a:gd name="T11" fmla="*/ 36 h 39"/>
                      <a:gd name="T12" fmla="*/ 7 w 50"/>
                      <a:gd name="T13" fmla="*/ 21 h 39"/>
                    </a:gdLst>
                    <a:ahLst/>
                    <a:cxnLst>
                      <a:cxn ang="0">
                        <a:pos x="T0" y="T1"/>
                      </a:cxn>
                      <a:cxn ang="0">
                        <a:pos x="T2" y="T3"/>
                      </a:cxn>
                      <a:cxn ang="0">
                        <a:pos x="T4" y="T5"/>
                      </a:cxn>
                      <a:cxn ang="0">
                        <a:pos x="T6" y="T7"/>
                      </a:cxn>
                      <a:cxn ang="0">
                        <a:pos x="T8" y="T9"/>
                      </a:cxn>
                      <a:cxn ang="0">
                        <a:pos x="T10" y="T11"/>
                      </a:cxn>
                      <a:cxn ang="0">
                        <a:pos x="T12" y="T13"/>
                      </a:cxn>
                    </a:cxnLst>
                    <a:rect l="0" t="0" r="r" b="b"/>
                    <a:pathLst>
                      <a:path w="50" h="39">
                        <a:moveTo>
                          <a:pt x="7" y="21"/>
                        </a:moveTo>
                        <a:cubicBezTo>
                          <a:pt x="2" y="18"/>
                          <a:pt x="0" y="12"/>
                          <a:pt x="3" y="7"/>
                        </a:cubicBezTo>
                        <a:cubicBezTo>
                          <a:pt x="6" y="2"/>
                          <a:pt x="12" y="0"/>
                          <a:pt x="17" y="3"/>
                        </a:cubicBezTo>
                        <a:cubicBezTo>
                          <a:pt x="43" y="18"/>
                          <a:pt x="43" y="18"/>
                          <a:pt x="43" y="18"/>
                        </a:cubicBezTo>
                        <a:cubicBezTo>
                          <a:pt x="48" y="21"/>
                          <a:pt x="50" y="27"/>
                          <a:pt x="47" y="32"/>
                        </a:cubicBezTo>
                        <a:cubicBezTo>
                          <a:pt x="44" y="37"/>
                          <a:pt x="38" y="39"/>
                          <a:pt x="33" y="36"/>
                        </a:cubicBezTo>
                        <a:lnTo>
                          <a:pt x="7" y="21"/>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4" name="iṡļíḑe">
                    <a:extLst>
                      <a:ext uri="{FF2B5EF4-FFF2-40B4-BE49-F238E27FC236}">
                        <a16:creationId xmlns:a16="http://schemas.microsoft.com/office/drawing/2014/main" id="{C534DFEE-0EFD-49EE-9A12-262807CF0DF5}"/>
                      </a:ext>
                    </a:extLst>
                  </p:cNvPr>
                  <p:cNvSpPr/>
                  <p:nvPr/>
                </p:nvSpPr>
                <p:spPr bwMode="auto">
                  <a:xfrm>
                    <a:off x="6497638" y="282575"/>
                    <a:ext cx="128588" cy="96838"/>
                  </a:xfrm>
                  <a:custGeom>
                    <a:avLst/>
                    <a:gdLst>
                      <a:gd name="T0" fmla="*/ 33 w 50"/>
                      <a:gd name="T1" fmla="*/ 2 h 38"/>
                      <a:gd name="T2" fmla="*/ 47 w 50"/>
                      <a:gd name="T3" fmla="*/ 6 h 38"/>
                      <a:gd name="T4" fmla="*/ 43 w 50"/>
                      <a:gd name="T5" fmla="*/ 20 h 38"/>
                      <a:gd name="T6" fmla="*/ 17 w 50"/>
                      <a:gd name="T7" fmla="*/ 35 h 38"/>
                      <a:gd name="T8" fmla="*/ 3 w 50"/>
                      <a:gd name="T9" fmla="*/ 32 h 38"/>
                      <a:gd name="T10" fmla="*/ 6 w 50"/>
                      <a:gd name="T11" fmla="*/ 18 h 38"/>
                      <a:gd name="T12" fmla="*/ 33 w 50"/>
                      <a:gd name="T13" fmla="*/ 2 h 38"/>
                    </a:gdLst>
                    <a:ahLst/>
                    <a:cxnLst>
                      <a:cxn ang="0">
                        <a:pos x="T0" y="T1"/>
                      </a:cxn>
                      <a:cxn ang="0">
                        <a:pos x="T2" y="T3"/>
                      </a:cxn>
                      <a:cxn ang="0">
                        <a:pos x="T4" y="T5"/>
                      </a:cxn>
                      <a:cxn ang="0">
                        <a:pos x="T6" y="T7"/>
                      </a:cxn>
                      <a:cxn ang="0">
                        <a:pos x="T8" y="T9"/>
                      </a:cxn>
                      <a:cxn ang="0">
                        <a:pos x="T10" y="T11"/>
                      </a:cxn>
                      <a:cxn ang="0">
                        <a:pos x="T12" y="T13"/>
                      </a:cxn>
                    </a:cxnLst>
                    <a:rect l="0" t="0" r="r" b="b"/>
                    <a:pathLst>
                      <a:path w="50" h="38">
                        <a:moveTo>
                          <a:pt x="33" y="2"/>
                        </a:moveTo>
                        <a:cubicBezTo>
                          <a:pt x="38" y="0"/>
                          <a:pt x="44" y="1"/>
                          <a:pt x="47" y="6"/>
                        </a:cubicBezTo>
                        <a:cubicBezTo>
                          <a:pt x="50" y="11"/>
                          <a:pt x="48" y="17"/>
                          <a:pt x="43" y="20"/>
                        </a:cubicBezTo>
                        <a:cubicBezTo>
                          <a:pt x="17" y="35"/>
                          <a:pt x="17" y="35"/>
                          <a:pt x="17" y="35"/>
                        </a:cubicBezTo>
                        <a:cubicBezTo>
                          <a:pt x="12" y="38"/>
                          <a:pt x="6" y="37"/>
                          <a:pt x="3" y="32"/>
                        </a:cubicBezTo>
                        <a:cubicBezTo>
                          <a:pt x="0" y="27"/>
                          <a:pt x="2" y="21"/>
                          <a:pt x="6" y="18"/>
                        </a:cubicBezTo>
                        <a:lnTo>
                          <a:pt x="33" y="2"/>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5" name="îŝ1íḑê">
                    <a:extLst>
                      <a:ext uri="{FF2B5EF4-FFF2-40B4-BE49-F238E27FC236}">
                        <a16:creationId xmlns:a16="http://schemas.microsoft.com/office/drawing/2014/main" id="{D902A34B-D206-457E-BECD-B392F31745D9}"/>
                      </a:ext>
                    </a:extLst>
                  </p:cNvPr>
                  <p:cNvSpPr/>
                  <p:nvPr/>
                </p:nvSpPr>
                <p:spPr bwMode="auto">
                  <a:xfrm>
                    <a:off x="6315076" y="1003300"/>
                    <a:ext cx="101600" cy="128588"/>
                  </a:xfrm>
                  <a:custGeom>
                    <a:avLst/>
                    <a:gdLst>
                      <a:gd name="T0" fmla="*/ 36 w 39"/>
                      <a:gd name="T1" fmla="*/ 33 h 50"/>
                      <a:gd name="T2" fmla="*/ 32 w 39"/>
                      <a:gd name="T3" fmla="*/ 47 h 50"/>
                      <a:gd name="T4" fmla="*/ 18 w 39"/>
                      <a:gd name="T5" fmla="*/ 43 h 50"/>
                      <a:gd name="T6" fmla="*/ 3 w 39"/>
                      <a:gd name="T7" fmla="*/ 17 h 50"/>
                      <a:gd name="T8" fmla="*/ 7 w 39"/>
                      <a:gd name="T9" fmla="*/ 3 h 50"/>
                      <a:gd name="T10" fmla="*/ 21 w 39"/>
                      <a:gd name="T11" fmla="*/ 7 h 50"/>
                      <a:gd name="T12" fmla="*/ 36 w 39"/>
                      <a:gd name="T13" fmla="*/ 33 h 50"/>
                    </a:gdLst>
                    <a:ahLst/>
                    <a:cxnLst>
                      <a:cxn ang="0">
                        <a:pos x="T0" y="T1"/>
                      </a:cxn>
                      <a:cxn ang="0">
                        <a:pos x="T2" y="T3"/>
                      </a:cxn>
                      <a:cxn ang="0">
                        <a:pos x="T4" y="T5"/>
                      </a:cxn>
                      <a:cxn ang="0">
                        <a:pos x="T6" y="T7"/>
                      </a:cxn>
                      <a:cxn ang="0">
                        <a:pos x="T8" y="T9"/>
                      </a:cxn>
                      <a:cxn ang="0">
                        <a:pos x="T10" y="T11"/>
                      </a:cxn>
                      <a:cxn ang="0">
                        <a:pos x="T12" y="T13"/>
                      </a:cxn>
                    </a:cxnLst>
                    <a:rect l="0" t="0" r="r" b="b"/>
                    <a:pathLst>
                      <a:path w="39" h="50">
                        <a:moveTo>
                          <a:pt x="36" y="33"/>
                        </a:moveTo>
                        <a:cubicBezTo>
                          <a:pt x="39" y="38"/>
                          <a:pt x="37" y="44"/>
                          <a:pt x="32" y="47"/>
                        </a:cubicBezTo>
                        <a:cubicBezTo>
                          <a:pt x="27" y="50"/>
                          <a:pt x="21" y="48"/>
                          <a:pt x="18" y="43"/>
                        </a:cubicBezTo>
                        <a:cubicBezTo>
                          <a:pt x="3" y="17"/>
                          <a:pt x="3" y="17"/>
                          <a:pt x="3" y="17"/>
                        </a:cubicBezTo>
                        <a:cubicBezTo>
                          <a:pt x="0" y="12"/>
                          <a:pt x="2" y="6"/>
                          <a:pt x="7" y="3"/>
                        </a:cubicBezTo>
                        <a:cubicBezTo>
                          <a:pt x="11" y="0"/>
                          <a:pt x="18" y="2"/>
                          <a:pt x="21" y="7"/>
                        </a:cubicBezTo>
                        <a:lnTo>
                          <a:pt x="36" y="33"/>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6" name="îṩḻïḍè">
                    <a:extLst>
                      <a:ext uri="{FF2B5EF4-FFF2-40B4-BE49-F238E27FC236}">
                        <a16:creationId xmlns:a16="http://schemas.microsoft.com/office/drawing/2014/main" id="{5FEA06B4-F617-4838-B986-5F009B042FA7}"/>
                      </a:ext>
                    </a:extLst>
                  </p:cNvPr>
                  <p:cNvSpPr/>
                  <p:nvPr/>
                </p:nvSpPr>
                <p:spPr bwMode="auto">
                  <a:xfrm>
                    <a:off x="5562601" y="820738"/>
                    <a:ext cx="128588" cy="100013"/>
                  </a:xfrm>
                  <a:custGeom>
                    <a:avLst/>
                    <a:gdLst>
                      <a:gd name="T0" fmla="*/ 17 w 50"/>
                      <a:gd name="T1" fmla="*/ 36 h 39"/>
                      <a:gd name="T2" fmla="*/ 3 w 50"/>
                      <a:gd name="T3" fmla="*/ 32 h 39"/>
                      <a:gd name="T4" fmla="*/ 7 w 50"/>
                      <a:gd name="T5" fmla="*/ 18 h 39"/>
                      <a:gd name="T6" fmla="*/ 33 w 50"/>
                      <a:gd name="T7" fmla="*/ 3 h 39"/>
                      <a:gd name="T8" fmla="*/ 47 w 50"/>
                      <a:gd name="T9" fmla="*/ 7 h 39"/>
                      <a:gd name="T10" fmla="*/ 44 w 50"/>
                      <a:gd name="T11" fmla="*/ 21 h 39"/>
                      <a:gd name="T12" fmla="*/ 17 w 50"/>
                      <a:gd name="T13" fmla="*/ 36 h 39"/>
                    </a:gdLst>
                    <a:ahLst/>
                    <a:cxnLst>
                      <a:cxn ang="0">
                        <a:pos x="T0" y="T1"/>
                      </a:cxn>
                      <a:cxn ang="0">
                        <a:pos x="T2" y="T3"/>
                      </a:cxn>
                      <a:cxn ang="0">
                        <a:pos x="T4" y="T5"/>
                      </a:cxn>
                      <a:cxn ang="0">
                        <a:pos x="T6" y="T7"/>
                      </a:cxn>
                      <a:cxn ang="0">
                        <a:pos x="T8" y="T9"/>
                      </a:cxn>
                      <a:cxn ang="0">
                        <a:pos x="T10" y="T11"/>
                      </a:cxn>
                      <a:cxn ang="0">
                        <a:pos x="T12" y="T13"/>
                      </a:cxn>
                    </a:cxnLst>
                    <a:rect l="0" t="0" r="r" b="b"/>
                    <a:pathLst>
                      <a:path w="50" h="39">
                        <a:moveTo>
                          <a:pt x="17" y="36"/>
                        </a:moveTo>
                        <a:cubicBezTo>
                          <a:pt x="12" y="39"/>
                          <a:pt x="6" y="37"/>
                          <a:pt x="3" y="32"/>
                        </a:cubicBezTo>
                        <a:cubicBezTo>
                          <a:pt x="0" y="28"/>
                          <a:pt x="2" y="21"/>
                          <a:pt x="7" y="18"/>
                        </a:cubicBezTo>
                        <a:cubicBezTo>
                          <a:pt x="33" y="3"/>
                          <a:pt x="33" y="3"/>
                          <a:pt x="33" y="3"/>
                        </a:cubicBezTo>
                        <a:cubicBezTo>
                          <a:pt x="38" y="0"/>
                          <a:pt x="44" y="2"/>
                          <a:pt x="47" y="7"/>
                        </a:cubicBezTo>
                        <a:cubicBezTo>
                          <a:pt x="50" y="12"/>
                          <a:pt x="48" y="18"/>
                          <a:pt x="44" y="21"/>
                        </a:cubicBezTo>
                        <a:lnTo>
                          <a:pt x="17" y="36"/>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57" name="iṩḻîdê">
                    <a:extLst>
                      <a:ext uri="{FF2B5EF4-FFF2-40B4-BE49-F238E27FC236}">
                        <a16:creationId xmlns:a16="http://schemas.microsoft.com/office/drawing/2014/main" id="{24293D68-F9FB-45E3-813C-70447A1363A1}"/>
                      </a:ext>
                    </a:extLst>
                  </p:cNvPr>
                  <p:cNvSpPr/>
                  <p:nvPr/>
                </p:nvSpPr>
                <p:spPr bwMode="auto">
                  <a:xfrm>
                    <a:off x="5773738" y="71438"/>
                    <a:ext cx="100013" cy="125413"/>
                  </a:xfrm>
                  <a:custGeom>
                    <a:avLst/>
                    <a:gdLst>
                      <a:gd name="T0" fmla="*/ 3 w 39"/>
                      <a:gd name="T1" fmla="*/ 16 h 49"/>
                      <a:gd name="T2" fmla="*/ 7 w 39"/>
                      <a:gd name="T3" fmla="*/ 3 h 49"/>
                      <a:gd name="T4" fmla="*/ 21 w 39"/>
                      <a:gd name="T5" fmla="*/ 6 h 49"/>
                      <a:gd name="T6" fmla="*/ 36 w 39"/>
                      <a:gd name="T7" fmla="*/ 33 h 49"/>
                      <a:gd name="T8" fmla="*/ 32 w 39"/>
                      <a:gd name="T9" fmla="*/ 47 h 49"/>
                      <a:gd name="T10" fmla="*/ 18 w 39"/>
                      <a:gd name="T11" fmla="*/ 43 h 49"/>
                      <a:gd name="T12" fmla="*/ 3 w 39"/>
                      <a:gd name="T13" fmla="*/ 16 h 49"/>
                    </a:gdLst>
                    <a:ahLst/>
                    <a:cxnLst>
                      <a:cxn ang="0">
                        <a:pos x="T0" y="T1"/>
                      </a:cxn>
                      <a:cxn ang="0">
                        <a:pos x="T2" y="T3"/>
                      </a:cxn>
                      <a:cxn ang="0">
                        <a:pos x="T4" y="T5"/>
                      </a:cxn>
                      <a:cxn ang="0">
                        <a:pos x="T6" y="T7"/>
                      </a:cxn>
                      <a:cxn ang="0">
                        <a:pos x="T8" y="T9"/>
                      </a:cxn>
                      <a:cxn ang="0">
                        <a:pos x="T10" y="T11"/>
                      </a:cxn>
                      <a:cxn ang="0">
                        <a:pos x="T12" y="T13"/>
                      </a:cxn>
                    </a:cxnLst>
                    <a:rect l="0" t="0" r="r" b="b"/>
                    <a:pathLst>
                      <a:path w="39" h="49">
                        <a:moveTo>
                          <a:pt x="3" y="16"/>
                        </a:moveTo>
                        <a:cubicBezTo>
                          <a:pt x="0" y="12"/>
                          <a:pt x="2" y="5"/>
                          <a:pt x="7" y="3"/>
                        </a:cubicBezTo>
                        <a:cubicBezTo>
                          <a:pt x="12" y="0"/>
                          <a:pt x="18" y="1"/>
                          <a:pt x="21" y="6"/>
                        </a:cubicBezTo>
                        <a:cubicBezTo>
                          <a:pt x="36" y="33"/>
                          <a:pt x="36" y="33"/>
                          <a:pt x="36" y="33"/>
                        </a:cubicBezTo>
                        <a:cubicBezTo>
                          <a:pt x="39" y="37"/>
                          <a:pt x="37" y="44"/>
                          <a:pt x="32" y="47"/>
                        </a:cubicBezTo>
                        <a:cubicBezTo>
                          <a:pt x="28" y="49"/>
                          <a:pt x="21" y="48"/>
                          <a:pt x="18" y="43"/>
                        </a:cubicBezTo>
                        <a:lnTo>
                          <a:pt x="3" y="16"/>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grpSp>
            <p:sp>
              <p:nvSpPr>
                <p:cNvPr id="29" name="îŝḷiḋé">
                  <a:extLst>
                    <a:ext uri="{FF2B5EF4-FFF2-40B4-BE49-F238E27FC236}">
                      <a16:creationId xmlns:a16="http://schemas.microsoft.com/office/drawing/2014/main" id="{7DFB41FA-A0DC-485B-95E5-36E703F89AF9}"/>
                    </a:ext>
                  </a:extLst>
                </p:cNvPr>
                <p:cNvSpPr/>
                <p:nvPr/>
              </p:nvSpPr>
              <p:spPr bwMode="auto">
                <a:xfrm>
                  <a:off x="5498450" y="3899016"/>
                  <a:ext cx="895540" cy="1049509"/>
                </a:xfrm>
                <a:prstGeom prst="rect">
                  <a:avLst/>
                </a:prstGeom>
                <a:solidFill>
                  <a:srgbClr val="69D5D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30" name="ïsḻîḋe">
                  <a:extLst>
                    <a:ext uri="{FF2B5EF4-FFF2-40B4-BE49-F238E27FC236}">
                      <a16:creationId xmlns:a16="http://schemas.microsoft.com/office/drawing/2014/main" id="{2410F188-772A-4B2E-BC91-61BB3AAAA336}"/>
                    </a:ext>
                  </a:extLst>
                </p:cNvPr>
                <p:cNvSpPr/>
                <p:nvPr/>
              </p:nvSpPr>
              <p:spPr bwMode="auto">
                <a:xfrm>
                  <a:off x="4318014" y="5954043"/>
                  <a:ext cx="3330777" cy="189582"/>
                </a:xfrm>
                <a:prstGeom prst="ellipse">
                  <a:avLst/>
                </a:pr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1" name="îṡľîḍe">
                  <a:extLst>
                    <a:ext uri="{FF2B5EF4-FFF2-40B4-BE49-F238E27FC236}">
                      <a16:creationId xmlns:a16="http://schemas.microsoft.com/office/drawing/2014/main" id="{D554A572-1488-4818-91DD-FDCE59036F68}"/>
                    </a:ext>
                  </a:extLst>
                </p:cNvPr>
                <p:cNvSpPr/>
                <p:nvPr/>
              </p:nvSpPr>
              <p:spPr bwMode="auto">
                <a:xfrm>
                  <a:off x="4435325" y="2742671"/>
                  <a:ext cx="128832" cy="91125"/>
                </a:xfrm>
                <a:custGeom>
                  <a:avLst/>
                  <a:gdLst>
                    <a:gd name="T0" fmla="*/ 60 w 76"/>
                    <a:gd name="T1" fmla="*/ 31 h 54"/>
                    <a:gd name="T2" fmla="*/ 72 w 76"/>
                    <a:gd name="T3" fmla="*/ 20 h 54"/>
                    <a:gd name="T4" fmla="*/ 28 w 76"/>
                    <a:gd name="T5" fmla="*/ 2 h 54"/>
                    <a:gd name="T6" fmla="*/ 1 w 76"/>
                    <a:gd name="T7" fmla="*/ 29 h 54"/>
                    <a:gd name="T8" fmla="*/ 27 w 76"/>
                    <a:gd name="T9" fmla="*/ 37 h 54"/>
                    <a:gd name="T10" fmla="*/ 32 w 76"/>
                    <a:gd name="T11" fmla="*/ 37 h 54"/>
                    <a:gd name="T12" fmla="*/ 41 w 76"/>
                    <a:gd name="T13" fmla="*/ 45 h 54"/>
                    <a:gd name="T14" fmla="*/ 63 w 76"/>
                    <a:gd name="T15" fmla="*/ 52 h 54"/>
                    <a:gd name="T16" fmla="*/ 60 w 76"/>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4">
                      <a:moveTo>
                        <a:pt x="60" y="31"/>
                      </a:moveTo>
                      <a:cubicBezTo>
                        <a:pt x="59" y="31"/>
                        <a:pt x="73" y="21"/>
                        <a:pt x="72" y="20"/>
                      </a:cubicBezTo>
                      <a:cubicBezTo>
                        <a:pt x="67" y="7"/>
                        <a:pt x="43" y="5"/>
                        <a:pt x="28" y="2"/>
                      </a:cubicBezTo>
                      <a:cubicBezTo>
                        <a:pt x="14" y="0"/>
                        <a:pt x="2" y="17"/>
                        <a:pt x="1" y="29"/>
                      </a:cubicBezTo>
                      <a:cubicBezTo>
                        <a:pt x="0" y="47"/>
                        <a:pt x="18" y="52"/>
                        <a:pt x="27" y="37"/>
                      </a:cubicBezTo>
                      <a:cubicBezTo>
                        <a:pt x="30" y="33"/>
                        <a:pt x="29" y="34"/>
                        <a:pt x="32" y="37"/>
                      </a:cubicBezTo>
                      <a:cubicBezTo>
                        <a:pt x="35" y="39"/>
                        <a:pt x="38" y="42"/>
                        <a:pt x="41" y="45"/>
                      </a:cubicBezTo>
                      <a:cubicBezTo>
                        <a:pt x="47" y="50"/>
                        <a:pt x="55" y="54"/>
                        <a:pt x="63" y="52"/>
                      </a:cubicBezTo>
                      <a:cubicBezTo>
                        <a:pt x="76" y="50"/>
                        <a:pt x="74" y="28"/>
                        <a:pt x="60" y="31"/>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2" name="iṩľîḓê">
                  <a:extLst>
                    <a:ext uri="{FF2B5EF4-FFF2-40B4-BE49-F238E27FC236}">
                      <a16:creationId xmlns:a16="http://schemas.microsoft.com/office/drawing/2014/main" id="{3DE1AC04-36D7-4983-B576-56DAFF94763F}"/>
                    </a:ext>
                  </a:extLst>
                </p:cNvPr>
                <p:cNvSpPr/>
                <p:nvPr/>
              </p:nvSpPr>
              <p:spPr bwMode="auto">
                <a:xfrm>
                  <a:off x="4418566" y="2776188"/>
                  <a:ext cx="128832" cy="91125"/>
                </a:xfrm>
                <a:custGeom>
                  <a:avLst/>
                  <a:gdLst>
                    <a:gd name="T0" fmla="*/ 60 w 76"/>
                    <a:gd name="T1" fmla="*/ 31 h 54"/>
                    <a:gd name="T2" fmla="*/ 58 w 76"/>
                    <a:gd name="T3" fmla="*/ 30 h 54"/>
                    <a:gd name="T4" fmla="*/ 28 w 76"/>
                    <a:gd name="T5" fmla="*/ 2 h 54"/>
                    <a:gd name="T6" fmla="*/ 1 w 76"/>
                    <a:gd name="T7" fmla="*/ 29 h 54"/>
                    <a:gd name="T8" fmla="*/ 27 w 76"/>
                    <a:gd name="T9" fmla="*/ 37 h 54"/>
                    <a:gd name="T10" fmla="*/ 32 w 76"/>
                    <a:gd name="T11" fmla="*/ 37 h 54"/>
                    <a:gd name="T12" fmla="*/ 42 w 76"/>
                    <a:gd name="T13" fmla="*/ 45 h 54"/>
                    <a:gd name="T14" fmla="*/ 63 w 76"/>
                    <a:gd name="T15" fmla="*/ 52 h 54"/>
                    <a:gd name="T16" fmla="*/ 60 w 76"/>
                    <a:gd name="T1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4">
                      <a:moveTo>
                        <a:pt x="60" y="31"/>
                      </a:moveTo>
                      <a:cubicBezTo>
                        <a:pt x="59" y="31"/>
                        <a:pt x="59" y="31"/>
                        <a:pt x="58" y="30"/>
                      </a:cubicBezTo>
                      <a:cubicBezTo>
                        <a:pt x="53" y="17"/>
                        <a:pt x="43" y="5"/>
                        <a:pt x="28" y="2"/>
                      </a:cubicBezTo>
                      <a:cubicBezTo>
                        <a:pt x="14" y="0"/>
                        <a:pt x="2" y="17"/>
                        <a:pt x="1" y="29"/>
                      </a:cubicBezTo>
                      <a:cubicBezTo>
                        <a:pt x="0" y="47"/>
                        <a:pt x="19" y="52"/>
                        <a:pt x="27" y="37"/>
                      </a:cubicBezTo>
                      <a:cubicBezTo>
                        <a:pt x="30" y="33"/>
                        <a:pt x="29" y="34"/>
                        <a:pt x="32" y="37"/>
                      </a:cubicBezTo>
                      <a:cubicBezTo>
                        <a:pt x="35" y="39"/>
                        <a:pt x="38" y="42"/>
                        <a:pt x="42" y="45"/>
                      </a:cubicBezTo>
                      <a:cubicBezTo>
                        <a:pt x="47" y="50"/>
                        <a:pt x="55" y="54"/>
                        <a:pt x="63" y="52"/>
                      </a:cubicBezTo>
                      <a:cubicBezTo>
                        <a:pt x="76" y="49"/>
                        <a:pt x="74" y="28"/>
                        <a:pt x="60" y="31"/>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3" name="îsḷíde">
                  <a:extLst>
                    <a:ext uri="{FF2B5EF4-FFF2-40B4-BE49-F238E27FC236}">
                      <a16:creationId xmlns:a16="http://schemas.microsoft.com/office/drawing/2014/main" id="{A3CA8425-45A8-4E64-92D8-B83193389019}"/>
                    </a:ext>
                  </a:extLst>
                </p:cNvPr>
                <p:cNvSpPr/>
                <p:nvPr/>
              </p:nvSpPr>
              <p:spPr bwMode="auto">
                <a:xfrm>
                  <a:off x="4410187" y="2801326"/>
                  <a:ext cx="128832" cy="90078"/>
                </a:xfrm>
                <a:custGeom>
                  <a:avLst/>
                  <a:gdLst>
                    <a:gd name="T0" fmla="*/ 60 w 76"/>
                    <a:gd name="T1" fmla="*/ 30 h 53"/>
                    <a:gd name="T2" fmla="*/ 58 w 76"/>
                    <a:gd name="T3" fmla="*/ 30 h 53"/>
                    <a:gd name="T4" fmla="*/ 28 w 76"/>
                    <a:gd name="T5" fmla="*/ 2 h 53"/>
                    <a:gd name="T6" fmla="*/ 1 w 76"/>
                    <a:gd name="T7" fmla="*/ 29 h 53"/>
                    <a:gd name="T8" fmla="*/ 27 w 76"/>
                    <a:gd name="T9" fmla="*/ 37 h 53"/>
                    <a:gd name="T10" fmla="*/ 32 w 76"/>
                    <a:gd name="T11" fmla="*/ 36 h 53"/>
                    <a:gd name="T12" fmla="*/ 42 w 76"/>
                    <a:gd name="T13" fmla="*/ 45 h 53"/>
                    <a:gd name="T14" fmla="*/ 63 w 76"/>
                    <a:gd name="T15" fmla="*/ 52 h 53"/>
                    <a:gd name="T16" fmla="*/ 60 w 76"/>
                    <a:gd name="T17" fmla="*/ 3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53">
                      <a:moveTo>
                        <a:pt x="60" y="30"/>
                      </a:moveTo>
                      <a:cubicBezTo>
                        <a:pt x="59" y="31"/>
                        <a:pt x="59" y="30"/>
                        <a:pt x="58" y="30"/>
                      </a:cubicBezTo>
                      <a:cubicBezTo>
                        <a:pt x="53" y="17"/>
                        <a:pt x="43" y="5"/>
                        <a:pt x="28" y="2"/>
                      </a:cubicBezTo>
                      <a:cubicBezTo>
                        <a:pt x="14" y="0"/>
                        <a:pt x="2" y="17"/>
                        <a:pt x="1" y="29"/>
                      </a:cubicBezTo>
                      <a:cubicBezTo>
                        <a:pt x="0" y="47"/>
                        <a:pt x="19" y="52"/>
                        <a:pt x="27" y="37"/>
                      </a:cubicBezTo>
                      <a:cubicBezTo>
                        <a:pt x="30" y="33"/>
                        <a:pt x="29" y="34"/>
                        <a:pt x="32" y="36"/>
                      </a:cubicBezTo>
                      <a:cubicBezTo>
                        <a:pt x="35" y="39"/>
                        <a:pt x="38" y="42"/>
                        <a:pt x="42" y="45"/>
                      </a:cubicBezTo>
                      <a:cubicBezTo>
                        <a:pt x="47" y="50"/>
                        <a:pt x="55" y="53"/>
                        <a:pt x="63" y="52"/>
                      </a:cubicBezTo>
                      <a:cubicBezTo>
                        <a:pt x="76" y="49"/>
                        <a:pt x="74" y="28"/>
                        <a:pt x="60" y="30"/>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4" name="iṩlîḓê">
                  <a:extLst>
                    <a:ext uri="{FF2B5EF4-FFF2-40B4-BE49-F238E27FC236}">
                      <a16:creationId xmlns:a16="http://schemas.microsoft.com/office/drawing/2014/main" id="{B309DC49-508C-43BB-9D78-28744748D797}"/>
                    </a:ext>
                  </a:extLst>
                </p:cNvPr>
                <p:cNvSpPr/>
                <p:nvPr/>
              </p:nvSpPr>
              <p:spPr bwMode="auto">
                <a:xfrm>
                  <a:off x="7279054" y="2572989"/>
                  <a:ext cx="155017" cy="148733"/>
                </a:xfrm>
                <a:custGeom>
                  <a:avLst/>
                  <a:gdLst>
                    <a:gd name="T0" fmla="*/ 65 w 91"/>
                    <a:gd name="T1" fmla="*/ 15 h 88"/>
                    <a:gd name="T2" fmla="*/ 5 w 91"/>
                    <a:gd name="T3" fmla="*/ 16 h 88"/>
                    <a:gd name="T4" fmla="*/ 10 w 91"/>
                    <a:gd name="T5" fmla="*/ 18 h 88"/>
                    <a:gd name="T6" fmla="*/ 13 w 91"/>
                    <a:gd name="T7" fmla="*/ 32 h 88"/>
                    <a:gd name="T8" fmla="*/ 33 w 91"/>
                    <a:gd name="T9" fmla="*/ 35 h 88"/>
                    <a:gd name="T10" fmla="*/ 47 w 91"/>
                    <a:gd name="T11" fmla="*/ 56 h 88"/>
                    <a:gd name="T12" fmla="*/ 75 w 91"/>
                    <a:gd name="T13" fmla="*/ 88 h 88"/>
                    <a:gd name="T14" fmla="*/ 84 w 91"/>
                    <a:gd name="T15" fmla="*/ 79 h 88"/>
                    <a:gd name="T16" fmla="*/ 82 w 91"/>
                    <a:gd name="T17" fmla="*/ 71 h 88"/>
                    <a:gd name="T18" fmla="*/ 65 w 91"/>
                    <a:gd name="T19" fmla="*/ 1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1" h="88">
                      <a:moveTo>
                        <a:pt x="65" y="15"/>
                      </a:moveTo>
                      <a:cubicBezTo>
                        <a:pt x="50" y="0"/>
                        <a:pt x="0" y="14"/>
                        <a:pt x="5" y="16"/>
                      </a:cubicBezTo>
                      <a:cubicBezTo>
                        <a:pt x="5" y="17"/>
                        <a:pt x="9" y="18"/>
                        <a:pt x="10" y="18"/>
                      </a:cubicBezTo>
                      <a:cubicBezTo>
                        <a:pt x="4" y="22"/>
                        <a:pt x="5" y="31"/>
                        <a:pt x="13" y="32"/>
                      </a:cubicBezTo>
                      <a:cubicBezTo>
                        <a:pt x="20" y="33"/>
                        <a:pt x="27" y="33"/>
                        <a:pt x="33" y="35"/>
                      </a:cubicBezTo>
                      <a:cubicBezTo>
                        <a:pt x="43" y="37"/>
                        <a:pt x="44" y="48"/>
                        <a:pt x="47" y="56"/>
                      </a:cubicBezTo>
                      <a:cubicBezTo>
                        <a:pt x="52" y="68"/>
                        <a:pt x="60" y="88"/>
                        <a:pt x="75" y="88"/>
                      </a:cubicBezTo>
                      <a:cubicBezTo>
                        <a:pt x="80" y="88"/>
                        <a:pt x="84" y="84"/>
                        <a:pt x="84" y="79"/>
                      </a:cubicBezTo>
                      <a:cubicBezTo>
                        <a:pt x="84" y="76"/>
                        <a:pt x="83" y="73"/>
                        <a:pt x="82" y="71"/>
                      </a:cubicBezTo>
                      <a:cubicBezTo>
                        <a:pt x="85" y="66"/>
                        <a:pt x="91" y="40"/>
                        <a:pt x="65" y="15"/>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5" name="íṡļíḑè">
                  <a:extLst>
                    <a:ext uri="{FF2B5EF4-FFF2-40B4-BE49-F238E27FC236}">
                      <a16:creationId xmlns:a16="http://schemas.microsoft.com/office/drawing/2014/main" id="{AE902CF0-007D-4D73-8FC2-AA0110FAD06F}"/>
                    </a:ext>
                  </a:extLst>
                </p:cNvPr>
                <p:cNvSpPr/>
                <p:nvPr/>
              </p:nvSpPr>
              <p:spPr bwMode="auto">
                <a:xfrm>
                  <a:off x="7664503" y="3962908"/>
                  <a:ext cx="125690" cy="145591"/>
                </a:xfrm>
                <a:custGeom>
                  <a:avLst/>
                  <a:gdLst>
                    <a:gd name="T0" fmla="*/ 73 w 74"/>
                    <a:gd name="T1" fmla="*/ 13 h 86"/>
                    <a:gd name="T2" fmla="*/ 31 w 74"/>
                    <a:gd name="T3" fmla="*/ 14 h 86"/>
                    <a:gd name="T4" fmla="*/ 18 w 74"/>
                    <a:gd name="T5" fmla="*/ 33 h 86"/>
                    <a:gd name="T6" fmla="*/ 13 w 74"/>
                    <a:gd name="T7" fmla="*/ 57 h 86"/>
                    <a:gd name="T8" fmla="*/ 25 w 74"/>
                    <a:gd name="T9" fmla="*/ 77 h 86"/>
                    <a:gd name="T10" fmla="*/ 40 w 74"/>
                    <a:gd name="T11" fmla="*/ 42 h 86"/>
                    <a:gd name="T12" fmla="*/ 73 w 74"/>
                    <a:gd name="T13" fmla="*/ 19 h 86"/>
                    <a:gd name="T14" fmla="*/ 73 w 74"/>
                    <a:gd name="T15" fmla="*/ 13 h 8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4" h="86">
                      <a:moveTo>
                        <a:pt x="73" y="13"/>
                      </a:moveTo>
                      <a:cubicBezTo>
                        <a:pt x="64" y="0"/>
                        <a:pt x="42" y="6"/>
                        <a:pt x="31" y="14"/>
                      </a:cubicBezTo>
                      <a:cubicBezTo>
                        <a:pt x="25" y="19"/>
                        <a:pt x="21" y="26"/>
                        <a:pt x="18" y="33"/>
                      </a:cubicBezTo>
                      <a:cubicBezTo>
                        <a:pt x="16" y="39"/>
                        <a:pt x="19" y="53"/>
                        <a:pt x="13" y="57"/>
                      </a:cubicBezTo>
                      <a:cubicBezTo>
                        <a:pt x="0" y="65"/>
                        <a:pt x="12" y="86"/>
                        <a:pt x="25" y="77"/>
                      </a:cubicBezTo>
                      <a:cubicBezTo>
                        <a:pt x="38" y="68"/>
                        <a:pt x="38" y="57"/>
                        <a:pt x="40" y="42"/>
                      </a:cubicBezTo>
                      <a:cubicBezTo>
                        <a:pt x="43" y="23"/>
                        <a:pt x="61" y="28"/>
                        <a:pt x="73" y="19"/>
                      </a:cubicBezTo>
                      <a:cubicBezTo>
                        <a:pt x="74" y="17"/>
                        <a:pt x="74" y="15"/>
                        <a:pt x="73" y="13"/>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6" name="išlïḍe">
                  <a:extLst>
                    <a:ext uri="{FF2B5EF4-FFF2-40B4-BE49-F238E27FC236}">
                      <a16:creationId xmlns:a16="http://schemas.microsoft.com/office/drawing/2014/main" id="{889C3586-D518-4A91-BAA2-BEF26789D0B9}"/>
                    </a:ext>
                  </a:extLst>
                </p:cNvPr>
                <p:cNvSpPr/>
                <p:nvPr/>
              </p:nvSpPr>
              <p:spPr bwMode="auto">
                <a:xfrm>
                  <a:off x="5577006" y="2767808"/>
                  <a:ext cx="816983" cy="1263182"/>
                </a:xfrm>
                <a:custGeom>
                  <a:avLst/>
                  <a:gdLst>
                    <a:gd name="T0" fmla="*/ 19 w 482"/>
                    <a:gd name="T1" fmla="*/ 218 h 746"/>
                    <a:gd name="T2" fmla="*/ 46 w 482"/>
                    <a:gd name="T3" fmla="*/ 483 h 746"/>
                    <a:gd name="T4" fmla="*/ 436 w 482"/>
                    <a:gd name="T5" fmla="*/ 373 h 746"/>
                    <a:gd name="T6" fmla="*/ 19 w 482"/>
                    <a:gd name="T7" fmla="*/ 218 h 746"/>
                  </a:gdLst>
                  <a:ahLst/>
                  <a:cxnLst>
                    <a:cxn ang="0">
                      <a:pos x="T0" y="T1"/>
                    </a:cxn>
                    <a:cxn ang="0">
                      <a:pos x="T2" y="T3"/>
                    </a:cxn>
                    <a:cxn ang="0">
                      <a:pos x="T4" y="T5"/>
                    </a:cxn>
                    <a:cxn ang="0">
                      <a:pos x="T6" y="T7"/>
                    </a:cxn>
                  </a:cxnLst>
                  <a:rect l="0" t="0" r="r" b="b"/>
                  <a:pathLst>
                    <a:path w="482" h="746">
                      <a:moveTo>
                        <a:pt x="19" y="218"/>
                      </a:moveTo>
                      <a:cubicBezTo>
                        <a:pt x="19" y="218"/>
                        <a:pt x="0" y="430"/>
                        <a:pt x="46" y="483"/>
                      </a:cubicBezTo>
                      <a:cubicBezTo>
                        <a:pt x="92" y="535"/>
                        <a:pt x="390" y="746"/>
                        <a:pt x="436" y="373"/>
                      </a:cubicBezTo>
                      <a:cubicBezTo>
                        <a:pt x="482" y="0"/>
                        <a:pt x="53" y="214"/>
                        <a:pt x="19" y="218"/>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7" name="iṣ1îḍé">
                  <a:extLst>
                    <a:ext uri="{FF2B5EF4-FFF2-40B4-BE49-F238E27FC236}">
                      <a16:creationId xmlns:a16="http://schemas.microsoft.com/office/drawing/2014/main" id="{35A7FCEF-0334-45C9-8E1B-BEFCDE02B394}"/>
                    </a:ext>
                  </a:extLst>
                </p:cNvPr>
                <p:cNvSpPr/>
                <p:nvPr/>
              </p:nvSpPr>
              <p:spPr bwMode="auto">
                <a:xfrm>
                  <a:off x="5368571" y="2721722"/>
                  <a:ext cx="1014945" cy="752043"/>
                </a:xfrm>
                <a:custGeom>
                  <a:avLst/>
                  <a:gdLst>
                    <a:gd name="T0" fmla="*/ 584 w 599"/>
                    <a:gd name="T1" fmla="*/ 221 h 444"/>
                    <a:gd name="T2" fmla="*/ 566 w 599"/>
                    <a:gd name="T3" fmla="*/ 189 h 444"/>
                    <a:gd name="T4" fmla="*/ 588 w 599"/>
                    <a:gd name="T5" fmla="*/ 174 h 444"/>
                    <a:gd name="T6" fmla="*/ 586 w 599"/>
                    <a:gd name="T7" fmla="*/ 168 h 444"/>
                    <a:gd name="T8" fmla="*/ 561 w 599"/>
                    <a:gd name="T9" fmla="*/ 185 h 444"/>
                    <a:gd name="T10" fmla="*/ 560 w 599"/>
                    <a:gd name="T11" fmla="*/ 184 h 444"/>
                    <a:gd name="T12" fmla="*/ 561 w 599"/>
                    <a:gd name="T13" fmla="*/ 157 h 444"/>
                    <a:gd name="T14" fmla="*/ 553 w 599"/>
                    <a:gd name="T15" fmla="*/ 157 h 444"/>
                    <a:gd name="T16" fmla="*/ 553 w 599"/>
                    <a:gd name="T17" fmla="*/ 178 h 444"/>
                    <a:gd name="T18" fmla="*/ 462 w 599"/>
                    <a:gd name="T19" fmla="*/ 156 h 444"/>
                    <a:gd name="T20" fmla="*/ 299 w 599"/>
                    <a:gd name="T21" fmla="*/ 99 h 444"/>
                    <a:gd name="T22" fmla="*/ 138 w 599"/>
                    <a:gd name="T23" fmla="*/ 14 h 444"/>
                    <a:gd name="T24" fmla="*/ 19 w 599"/>
                    <a:gd name="T25" fmla="*/ 84 h 444"/>
                    <a:gd name="T26" fmla="*/ 138 w 599"/>
                    <a:gd name="T27" fmla="*/ 258 h 444"/>
                    <a:gd name="T28" fmla="*/ 492 w 599"/>
                    <a:gd name="T29" fmla="*/ 267 h 444"/>
                    <a:gd name="T30" fmla="*/ 508 w 599"/>
                    <a:gd name="T31" fmla="*/ 432 h 444"/>
                    <a:gd name="T32" fmla="*/ 572 w 599"/>
                    <a:gd name="T33" fmla="*/ 444 h 444"/>
                    <a:gd name="T34" fmla="*/ 584 w 599"/>
                    <a:gd name="T35" fmla="*/ 221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444">
                      <a:moveTo>
                        <a:pt x="584" y="221"/>
                      </a:moveTo>
                      <a:cubicBezTo>
                        <a:pt x="581" y="209"/>
                        <a:pt x="574" y="198"/>
                        <a:pt x="566" y="189"/>
                      </a:cubicBezTo>
                      <a:cubicBezTo>
                        <a:pt x="572" y="183"/>
                        <a:pt x="579" y="177"/>
                        <a:pt x="588" y="174"/>
                      </a:cubicBezTo>
                      <a:cubicBezTo>
                        <a:pt x="592" y="173"/>
                        <a:pt x="590" y="167"/>
                        <a:pt x="586" y="168"/>
                      </a:cubicBezTo>
                      <a:cubicBezTo>
                        <a:pt x="576" y="171"/>
                        <a:pt x="568" y="177"/>
                        <a:pt x="561" y="185"/>
                      </a:cubicBezTo>
                      <a:cubicBezTo>
                        <a:pt x="560" y="185"/>
                        <a:pt x="560" y="184"/>
                        <a:pt x="560" y="184"/>
                      </a:cubicBezTo>
                      <a:cubicBezTo>
                        <a:pt x="561" y="175"/>
                        <a:pt x="561" y="166"/>
                        <a:pt x="561" y="157"/>
                      </a:cubicBezTo>
                      <a:cubicBezTo>
                        <a:pt x="560" y="153"/>
                        <a:pt x="553" y="153"/>
                        <a:pt x="553" y="157"/>
                      </a:cubicBezTo>
                      <a:cubicBezTo>
                        <a:pt x="553" y="164"/>
                        <a:pt x="553" y="171"/>
                        <a:pt x="553" y="178"/>
                      </a:cubicBezTo>
                      <a:cubicBezTo>
                        <a:pt x="527" y="160"/>
                        <a:pt x="493" y="153"/>
                        <a:pt x="462" y="156"/>
                      </a:cubicBezTo>
                      <a:cubicBezTo>
                        <a:pt x="414" y="160"/>
                        <a:pt x="355" y="127"/>
                        <a:pt x="299" y="99"/>
                      </a:cubicBezTo>
                      <a:cubicBezTo>
                        <a:pt x="242" y="72"/>
                        <a:pt x="189" y="29"/>
                        <a:pt x="138" y="14"/>
                      </a:cubicBezTo>
                      <a:cubicBezTo>
                        <a:pt x="87" y="0"/>
                        <a:pt x="38" y="4"/>
                        <a:pt x="19" y="84"/>
                      </a:cubicBezTo>
                      <a:cubicBezTo>
                        <a:pt x="0" y="164"/>
                        <a:pt x="85" y="241"/>
                        <a:pt x="138" y="258"/>
                      </a:cubicBezTo>
                      <a:cubicBezTo>
                        <a:pt x="323" y="319"/>
                        <a:pt x="483" y="250"/>
                        <a:pt x="492" y="267"/>
                      </a:cubicBezTo>
                      <a:cubicBezTo>
                        <a:pt x="500" y="284"/>
                        <a:pt x="508" y="432"/>
                        <a:pt x="508" y="432"/>
                      </a:cubicBezTo>
                      <a:cubicBezTo>
                        <a:pt x="572" y="444"/>
                        <a:pt x="572" y="444"/>
                        <a:pt x="572" y="444"/>
                      </a:cubicBezTo>
                      <a:cubicBezTo>
                        <a:pt x="595" y="419"/>
                        <a:pt x="599" y="269"/>
                        <a:pt x="584" y="221"/>
                      </a:cubicBezTo>
                      <a:close/>
                    </a:path>
                  </a:pathLst>
                </a:custGeom>
                <a:solidFill>
                  <a:srgbClr val="69403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8" name="îş1ïḍe">
                  <a:extLst>
                    <a:ext uri="{FF2B5EF4-FFF2-40B4-BE49-F238E27FC236}">
                      <a16:creationId xmlns:a16="http://schemas.microsoft.com/office/drawing/2014/main" id="{A0BB7AD0-0F83-4EBB-914C-70A09945D7B3}"/>
                    </a:ext>
                  </a:extLst>
                </p:cNvPr>
                <p:cNvSpPr/>
                <p:nvPr/>
              </p:nvSpPr>
              <p:spPr bwMode="auto">
                <a:xfrm>
                  <a:off x="5777062" y="3341791"/>
                  <a:ext cx="36660" cy="12045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39" name="ïś1ïḑê">
                  <a:extLst>
                    <a:ext uri="{FF2B5EF4-FFF2-40B4-BE49-F238E27FC236}">
                      <a16:creationId xmlns:a16="http://schemas.microsoft.com/office/drawing/2014/main" id="{16D7BB37-80BB-4184-81A7-44BCA40ECE15}"/>
                    </a:ext>
                  </a:extLst>
                </p:cNvPr>
                <p:cNvSpPr/>
                <p:nvPr/>
              </p:nvSpPr>
              <p:spPr bwMode="auto">
                <a:xfrm>
                  <a:off x="6031584" y="3341791"/>
                  <a:ext cx="38755" cy="12045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0" name="ïšļíḋe">
                  <a:extLst>
                    <a:ext uri="{FF2B5EF4-FFF2-40B4-BE49-F238E27FC236}">
                      <a16:creationId xmlns:a16="http://schemas.microsoft.com/office/drawing/2014/main" id="{00DFD7FE-0AF6-443B-9341-35AED56369F2}"/>
                    </a:ext>
                  </a:extLst>
                </p:cNvPr>
                <p:cNvSpPr/>
                <p:nvPr/>
              </p:nvSpPr>
              <p:spPr bwMode="auto">
                <a:xfrm>
                  <a:off x="5670226" y="3224481"/>
                  <a:ext cx="76462" cy="52371"/>
                </a:xfrm>
                <a:custGeom>
                  <a:avLst/>
                  <a:gdLst>
                    <a:gd name="T0" fmla="*/ 41 w 45"/>
                    <a:gd name="T1" fmla="*/ 2 h 31"/>
                    <a:gd name="T2" fmla="*/ 2 w 45"/>
                    <a:gd name="T3" fmla="*/ 26 h 31"/>
                    <a:gd name="T4" fmla="*/ 6 w 45"/>
                    <a:gd name="T5" fmla="*/ 28 h 31"/>
                    <a:gd name="T6" fmla="*/ 41 w 45"/>
                    <a:gd name="T7" fmla="*/ 7 h 31"/>
                    <a:gd name="T8" fmla="*/ 41 w 45"/>
                    <a:gd name="T9" fmla="*/ 2 h 31"/>
                  </a:gdLst>
                  <a:ahLst/>
                  <a:cxnLst>
                    <a:cxn ang="0">
                      <a:pos x="T0" y="T1"/>
                    </a:cxn>
                    <a:cxn ang="0">
                      <a:pos x="T2" y="T3"/>
                    </a:cxn>
                    <a:cxn ang="0">
                      <a:pos x="T4" y="T5"/>
                    </a:cxn>
                    <a:cxn ang="0">
                      <a:pos x="T6" y="T7"/>
                    </a:cxn>
                    <a:cxn ang="0">
                      <a:pos x="T8" y="T9"/>
                    </a:cxn>
                  </a:cxnLst>
                  <a:rect l="0" t="0" r="r" b="b"/>
                  <a:pathLst>
                    <a:path w="45" h="31">
                      <a:moveTo>
                        <a:pt x="41" y="2"/>
                      </a:moveTo>
                      <a:cubicBezTo>
                        <a:pt x="24" y="0"/>
                        <a:pt x="8" y="10"/>
                        <a:pt x="2" y="26"/>
                      </a:cubicBezTo>
                      <a:cubicBezTo>
                        <a:pt x="0" y="28"/>
                        <a:pt x="4" y="31"/>
                        <a:pt x="6" y="28"/>
                      </a:cubicBezTo>
                      <a:cubicBezTo>
                        <a:pt x="13" y="14"/>
                        <a:pt x="26" y="9"/>
                        <a:pt x="41" y="7"/>
                      </a:cubicBezTo>
                      <a:cubicBezTo>
                        <a:pt x="45" y="7"/>
                        <a:pt x="45" y="2"/>
                        <a:pt x="41" y="2"/>
                      </a:cubicBezTo>
                      <a:close/>
                    </a:path>
                  </a:pathLst>
                </a:custGeom>
                <a:solidFill>
                  <a:srgbClr val="69403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1" name="îṧḷïḓê">
                  <a:extLst>
                    <a:ext uri="{FF2B5EF4-FFF2-40B4-BE49-F238E27FC236}">
                      <a16:creationId xmlns:a16="http://schemas.microsoft.com/office/drawing/2014/main" id="{5C9F7391-F81E-4AC7-AB14-60F51EC6E84E}"/>
                    </a:ext>
                  </a:extLst>
                </p:cNvPr>
                <p:cNvSpPr/>
                <p:nvPr/>
              </p:nvSpPr>
              <p:spPr bwMode="auto">
                <a:xfrm>
                  <a:off x="6068243" y="3223433"/>
                  <a:ext cx="76462" cy="52371"/>
                </a:xfrm>
                <a:custGeom>
                  <a:avLst/>
                  <a:gdLst>
                    <a:gd name="T0" fmla="*/ 4 w 45"/>
                    <a:gd name="T1" fmla="*/ 2 h 31"/>
                    <a:gd name="T2" fmla="*/ 44 w 45"/>
                    <a:gd name="T3" fmla="*/ 26 h 31"/>
                    <a:gd name="T4" fmla="*/ 40 w 45"/>
                    <a:gd name="T5" fmla="*/ 28 h 31"/>
                    <a:gd name="T6" fmla="*/ 4 w 45"/>
                    <a:gd name="T7" fmla="*/ 7 h 31"/>
                    <a:gd name="T8" fmla="*/ 4 w 45"/>
                    <a:gd name="T9" fmla="*/ 2 h 31"/>
                  </a:gdLst>
                  <a:ahLst/>
                  <a:cxnLst>
                    <a:cxn ang="0">
                      <a:pos x="T0" y="T1"/>
                    </a:cxn>
                    <a:cxn ang="0">
                      <a:pos x="T2" y="T3"/>
                    </a:cxn>
                    <a:cxn ang="0">
                      <a:pos x="T4" y="T5"/>
                    </a:cxn>
                    <a:cxn ang="0">
                      <a:pos x="T6" y="T7"/>
                    </a:cxn>
                    <a:cxn ang="0">
                      <a:pos x="T8" y="T9"/>
                    </a:cxn>
                  </a:cxnLst>
                  <a:rect l="0" t="0" r="r" b="b"/>
                  <a:pathLst>
                    <a:path w="45" h="31">
                      <a:moveTo>
                        <a:pt x="4" y="2"/>
                      </a:moveTo>
                      <a:cubicBezTo>
                        <a:pt x="21" y="0"/>
                        <a:pt x="37" y="10"/>
                        <a:pt x="44" y="26"/>
                      </a:cubicBezTo>
                      <a:cubicBezTo>
                        <a:pt x="45" y="28"/>
                        <a:pt x="41" y="31"/>
                        <a:pt x="40" y="28"/>
                      </a:cubicBezTo>
                      <a:cubicBezTo>
                        <a:pt x="32" y="14"/>
                        <a:pt x="19" y="9"/>
                        <a:pt x="4" y="7"/>
                      </a:cubicBezTo>
                      <a:cubicBezTo>
                        <a:pt x="1" y="7"/>
                        <a:pt x="0" y="2"/>
                        <a:pt x="4" y="2"/>
                      </a:cubicBezTo>
                      <a:close/>
                    </a:path>
                  </a:pathLst>
                </a:custGeom>
                <a:solidFill>
                  <a:srgbClr val="69403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2" name="ïşḷîḍè">
                  <a:extLst>
                    <a:ext uri="{FF2B5EF4-FFF2-40B4-BE49-F238E27FC236}">
                      <a16:creationId xmlns:a16="http://schemas.microsoft.com/office/drawing/2014/main" id="{AE836103-2024-4750-A810-3F16A3ED2BE8}"/>
                    </a:ext>
                  </a:extLst>
                </p:cNvPr>
                <p:cNvSpPr/>
                <p:nvPr/>
              </p:nvSpPr>
              <p:spPr bwMode="auto">
                <a:xfrm>
                  <a:off x="4408092" y="2748955"/>
                  <a:ext cx="1150061" cy="1019134"/>
                </a:xfrm>
                <a:custGeom>
                  <a:avLst/>
                  <a:gdLst>
                    <a:gd name="T0" fmla="*/ 656 w 678"/>
                    <a:gd name="T1" fmla="*/ 561 h 602"/>
                    <a:gd name="T2" fmla="*/ 560 w 678"/>
                    <a:gd name="T3" fmla="*/ 495 h 602"/>
                    <a:gd name="T4" fmla="*/ 482 w 678"/>
                    <a:gd name="T5" fmla="*/ 425 h 602"/>
                    <a:gd name="T6" fmla="*/ 355 w 678"/>
                    <a:gd name="T7" fmla="*/ 257 h 602"/>
                    <a:gd name="T8" fmla="*/ 241 w 678"/>
                    <a:gd name="T9" fmla="*/ 80 h 602"/>
                    <a:gd name="T10" fmla="*/ 153 w 678"/>
                    <a:gd name="T11" fmla="*/ 27 h 602"/>
                    <a:gd name="T12" fmla="*/ 41 w 678"/>
                    <a:gd name="T13" fmla="*/ 11 h 602"/>
                    <a:gd name="T14" fmla="*/ 51 w 678"/>
                    <a:gd name="T15" fmla="*/ 88 h 602"/>
                    <a:gd name="T16" fmla="*/ 214 w 678"/>
                    <a:gd name="T17" fmla="*/ 171 h 602"/>
                    <a:gd name="T18" fmla="*/ 323 w 678"/>
                    <a:gd name="T19" fmla="*/ 354 h 602"/>
                    <a:gd name="T20" fmla="*/ 465 w 678"/>
                    <a:gd name="T21" fmla="*/ 509 h 602"/>
                    <a:gd name="T22" fmla="*/ 557 w 678"/>
                    <a:gd name="T23" fmla="*/ 566 h 602"/>
                    <a:gd name="T24" fmla="*/ 651 w 678"/>
                    <a:gd name="T25" fmla="*/ 601 h 602"/>
                    <a:gd name="T26" fmla="*/ 656 w 678"/>
                    <a:gd name="T27" fmla="*/ 561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8" h="602">
                      <a:moveTo>
                        <a:pt x="656" y="561"/>
                      </a:moveTo>
                      <a:cubicBezTo>
                        <a:pt x="622" y="551"/>
                        <a:pt x="588" y="517"/>
                        <a:pt x="560" y="495"/>
                      </a:cubicBezTo>
                      <a:cubicBezTo>
                        <a:pt x="532" y="473"/>
                        <a:pt x="506" y="451"/>
                        <a:pt x="482" y="425"/>
                      </a:cubicBezTo>
                      <a:cubicBezTo>
                        <a:pt x="434" y="375"/>
                        <a:pt x="389" y="317"/>
                        <a:pt x="355" y="257"/>
                      </a:cubicBezTo>
                      <a:cubicBezTo>
                        <a:pt x="320" y="195"/>
                        <a:pt x="291" y="130"/>
                        <a:pt x="241" y="80"/>
                      </a:cubicBezTo>
                      <a:cubicBezTo>
                        <a:pt x="216" y="55"/>
                        <a:pt x="186" y="37"/>
                        <a:pt x="153" y="27"/>
                      </a:cubicBezTo>
                      <a:cubicBezTo>
                        <a:pt x="122" y="18"/>
                        <a:pt x="72" y="0"/>
                        <a:pt x="41" y="11"/>
                      </a:cubicBezTo>
                      <a:cubicBezTo>
                        <a:pt x="0" y="26"/>
                        <a:pt x="5" y="88"/>
                        <a:pt x="51" y="88"/>
                      </a:cubicBezTo>
                      <a:cubicBezTo>
                        <a:pt x="117" y="89"/>
                        <a:pt x="175" y="117"/>
                        <a:pt x="214" y="171"/>
                      </a:cubicBezTo>
                      <a:cubicBezTo>
                        <a:pt x="256" y="228"/>
                        <a:pt x="281" y="296"/>
                        <a:pt x="323" y="354"/>
                      </a:cubicBezTo>
                      <a:cubicBezTo>
                        <a:pt x="363" y="409"/>
                        <a:pt x="412" y="465"/>
                        <a:pt x="465" y="509"/>
                      </a:cubicBezTo>
                      <a:cubicBezTo>
                        <a:pt x="493" y="532"/>
                        <a:pt x="526" y="549"/>
                        <a:pt x="557" y="566"/>
                      </a:cubicBezTo>
                      <a:cubicBezTo>
                        <a:pt x="587" y="582"/>
                        <a:pt x="617" y="599"/>
                        <a:pt x="651" y="601"/>
                      </a:cubicBezTo>
                      <a:cubicBezTo>
                        <a:pt x="674" y="602"/>
                        <a:pt x="678" y="567"/>
                        <a:pt x="656" y="561"/>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3" name="ïṩḻîdê">
                  <a:extLst>
                    <a:ext uri="{FF2B5EF4-FFF2-40B4-BE49-F238E27FC236}">
                      <a16:creationId xmlns:a16="http://schemas.microsoft.com/office/drawing/2014/main" id="{A877C446-EB56-4820-9DDA-ADA5E181ABED}"/>
                    </a:ext>
                  </a:extLst>
                </p:cNvPr>
                <p:cNvSpPr/>
                <p:nvPr/>
              </p:nvSpPr>
              <p:spPr bwMode="auto">
                <a:xfrm>
                  <a:off x="4386096" y="3534516"/>
                  <a:ext cx="1125971" cy="431535"/>
                </a:xfrm>
                <a:custGeom>
                  <a:avLst/>
                  <a:gdLst>
                    <a:gd name="T0" fmla="*/ 640 w 664"/>
                    <a:gd name="T1" fmla="*/ 216 h 255"/>
                    <a:gd name="T2" fmla="*/ 614 w 664"/>
                    <a:gd name="T3" fmla="*/ 201 h 255"/>
                    <a:gd name="T4" fmla="*/ 580 w 664"/>
                    <a:gd name="T5" fmla="*/ 183 h 255"/>
                    <a:gd name="T6" fmla="*/ 492 w 664"/>
                    <a:gd name="T7" fmla="*/ 145 h 255"/>
                    <a:gd name="T8" fmla="*/ 322 w 664"/>
                    <a:gd name="T9" fmla="*/ 72 h 255"/>
                    <a:gd name="T10" fmla="*/ 148 w 664"/>
                    <a:gd name="T11" fmla="*/ 12 h 255"/>
                    <a:gd name="T12" fmla="*/ 59 w 664"/>
                    <a:gd name="T13" fmla="*/ 14 h 255"/>
                    <a:gd name="T14" fmla="*/ 48 w 664"/>
                    <a:gd name="T15" fmla="*/ 98 h 255"/>
                    <a:gd name="T16" fmla="*/ 136 w 664"/>
                    <a:gd name="T17" fmla="*/ 92 h 255"/>
                    <a:gd name="T18" fmla="*/ 313 w 664"/>
                    <a:gd name="T19" fmla="*/ 145 h 255"/>
                    <a:gd name="T20" fmla="*/ 487 w 664"/>
                    <a:gd name="T21" fmla="*/ 211 h 255"/>
                    <a:gd name="T22" fmla="*/ 581 w 664"/>
                    <a:gd name="T23" fmla="*/ 236 h 255"/>
                    <a:gd name="T24" fmla="*/ 645 w 664"/>
                    <a:gd name="T25" fmla="*/ 249 h 255"/>
                    <a:gd name="T26" fmla="*/ 640 w 664"/>
                    <a:gd name="T27" fmla="*/ 216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4" h="255">
                      <a:moveTo>
                        <a:pt x="640" y="216"/>
                      </a:moveTo>
                      <a:cubicBezTo>
                        <a:pt x="632" y="215"/>
                        <a:pt x="621" y="205"/>
                        <a:pt x="614" y="201"/>
                      </a:cubicBezTo>
                      <a:cubicBezTo>
                        <a:pt x="604" y="193"/>
                        <a:pt x="592" y="188"/>
                        <a:pt x="580" y="183"/>
                      </a:cubicBezTo>
                      <a:cubicBezTo>
                        <a:pt x="551" y="169"/>
                        <a:pt x="521" y="159"/>
                        <a:pt x="492" y="145"/>
                      </a:cubicBezTo>
                      <a:cubicBezTo>
                        <a:pt x="436" y="119"/>
                        <a:pt x="381" y="92"/>
                        <a:pt x="322" y="72"/>
                      </a:cubicBezTo>
                      <a:cubicBezTo>
                        <a:pt x="264" y="51"/>
                        <a:pt x="208" y="24"/>
                        <a:pt x="148" y="12"/>
                      </a:cubicBezTo>
                      <a:cubicBezTo>
                        <a:pt x="89" y="0"/>
                        <a:pt x="119" y="17"/>
                        <a:pt x="59" y="14"/>
                      </a:cubicBezTo>
                      <a:cubicBezTo>
                        <a:pt x="11" y="11"/>
                        <a:pt x="0" y="91"/>
                        <a:pt x="48" y="98"/>
                      </a:cubicBezTo>
                      <a:cubicBezTo>
                        <a:pt x="107" y="107"/>
                        <a:pt x="77" y="83"/>
                        <a:pt x="136" y="92"/>
                      </a:cubicBezTo>
                      <a:cubicBezTo>
                        <a:pt x="197" y="102"/>
                        <a:pt x="254" y="128"/>
                        <a:pt x="313" y="145"/>
                      </a:cubicBezTo>
                      <a:cubicBezTo>
                        <a:pt x="373" y="163"/>
                        <a:pt x="428" y="190"/>
                        <a:pt x="487" y="211"/>
                      </a:cubicBezTo>
                      <a:cubicBezTo>
                        <a:pt x="518" y="222"/>
                        <a:pt x="550" y="227"/>
                        <a:pt x="581" y="236"/>
                      </a:cubicBezTo>
                      <a:cubicBezTo>
                        <a:pt x="603" y="242"/>
                        <a:pt x="621" y="255"/>
                        <a:pt x="645" y="249"/>
                      </a:cubicBezTo>
                      <a:cubicBezTo>
                        <a:pt x="664" y="244"/>
                        <a:pt x="658" y="218"/>
                        <a:pt x="640" y="216"/>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4" name="ïŝḻíḑè">
                  <a:extLst>
                    <a:ext uri="{FF2B5EF4-FFF2-40B4-BE49-F238E27FC236}">
                      <a16:creationId xmlns:a16="http://schemas.microsoft.com/office/drawing/2014/main" id="{5B25AB56-1594-4397-9371-406DA3958C8B}"/>
                    </a:ext>
                  </a:extLst>
                </p:cNvPr>
                <p:cNvSpPr/>
                <p:nvPr/>
              </p:nvSpPr>
              <p:spPr bwMode="auto">
                <a:xfrm>
                  <a:off x="4813441" y="3954528"/>
                  <a:ext cx="810699" cy="402207"/>
                </a:xfrm>
                <a:custGeom>
                  <a:avLst/>
                  <a:gdLst>
                    <a:gd name="T0" fmla="*/ 451 w 478"/>
                    <a:gd name="T1" fmla="*/ 1 h 238"/>
                    <a:gd name="T2" fmla="*/ 343 w 478"/>
                    <a:gd name="T3" fmla="*/ 17 h 238"/>
                    <a:gd name="T4" fmla="*/ 246 w 478"/>
                    <a:gd name="T5" fmla="*/ 86 h 238"/>
                    <a:gd name="T6" fmla="*/ 146 w 478"/>
                    <a:gd name="T7" fmla="*/ 144 h 238"/>
                    <a:gd name="T8" fmla="*/ 19 w 478"/>
                    <a:gd name="T9" fmla="*/ 158 h 238"/>
                    <a:gd name="T10" fmla="*/ 12 w 478"/>
                    <a:gd name="T11" fmla="*/ 207 h 238"/>
                    <a:gd name="T12" fmla="*/ 137 w 478"/>
                    <a:gd name="T13" fmla="*/ 226 h 238"/>
                    <a:gd name="T14" fmla="*/ 253 w 478"/>
                    <a:gd name="T15" fmla="*/ 175 h 238"/>
                    <a:gd name="T16" fmla="*/ 343 w 478"/>
                    <a:gd name="T17" fmla="*/ 90 h 238"/>
                    <a:gd name="T18" fmla="*/ 457 w 478"/>
                    <a:gd name="T19" fmla="*/ 40 h 238"/>
                    <a:gd name="T20" fmla="*/ 451 w 478"/>
                    <a:gd name="T21" fmla="*/ 1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78" h="238">
                      <a:moveTo>
                        <a:pt x="451" y="1"/>
                      </a:moveTo>
                      <a:cubicBezTo>
                        <a:pt x="414" y="3"/>
                        <a:pt x="379" y="1"/>
                        <a:pt x="343" y="17"/>
                      </a:cubicBezTo>
                      <a:cubicBezTo>
                        <a:pt x="306" y="34"/>
                        <a:pt x="277" y="60"/>
                        <a:pt x="246" y="86"/>
                      </a:cubicBezTo>
                      <a:cubicBezTo>
                        <a:pt x="217" y="111"/>
                        <a:pt x="183" y="133"/>
                        <a:pt x="146" y="144"/>
                      </a:cubicBezTo>
                      <a:cubicBezTo>
                        <a:pt x="104" y="156"/>
                        <a:pt x="57" y="139"/>
                        <a:pt x="19" y="158"/>
                      </a:cubicBezTo>
                      <a:cubicBezTo>
                        <a:pt x="0" y="167"/>
                        <a:pt x="0" y="193"/>
                        <a:pt x="12" y="207"/>
                      </a:cubicBezTo>
                      <a:cubicBezTo>
                        <a:pt x="41" y="238"/>
                        <a:pt x="98" y="233"/>
                        <a:pt x="137" y="226"/>
                      </a:cubicBezTo>
                      <a:cubicBezTo>
                        <a:pt x="180" y="219"/>
                        <a:pt x="219" y="203"/>
                        <a:pt x="253" y="175"/>
                      </a:cubicBezTo>
                      <a:cubicBezTo>
                        <a:pt x="286" y="150"/>
                        <a:pt x="313" y="119"/>
                        <a:pt x="343" y="90"/>
                      </a:cubicBezTo>
                      <a:cubicBezTo>
                        <a:pt x="376" y="58"/>
                        <a:pt x="414" y="52"/>
                        <a:pt x="457" y="40"/>
                      </a:cubicBezTo>
                      <a:cubicBezTo>
                        <a:pt x="478" y="34"/>
                        <a:pt x="474" y="0"/>
                        <a:pt x="451" y="1"/>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5" name="íslíďé">
                  <a:extLst>
                    <a:ext uri="{FF2B5EF4-FFF2-40B4-BE49-F238E27FC236}">
                      <a16:creationId xmlns:a16="http://schemas.microsoft.com/office/drawing/2014/main" id="{21DBECB1-BEF6-4729-B1B3-B2946E2D6EB0}"/>
                    </a:ext>
                  </a:extLst>
                </p:cNvPr>
                <p:cNvSpPr/>
                <p:nvPr/>
              </p:nvSpPr>
              <p:spPr bwMode="auto">
                <a:xfrm>
                  <a:off x="6579382" y="2605459"/>
                  <a:ext cx="816983" cy="1264229"/>
                </a:xfrm>
                <a:custGeom>
                  <a:avLst/>
                  <a:gdLst>
                    <a:gd name="T0" fmla="*/ 427 w 482"/>
                    <a:gd name="T1" fmla="*/ 1 h 747"/>
                    <a:gd name="T2" fmla="*/ 362 w 482"/>
                    <a:gd name="T3" fmla="*/ 33 h 747"/>
                    <a:gd name="T4" fmla="*/ 270 w 482"/>
                    <a:gd name="T5" fmla="*/ 101 h 747"/>
                    <a:gd name="T6" fmla="*/ 171 w 482"/>
                    <a:gd name="T7" fmla="*/ 281 h 747"/>
                    <a:gd name="T8" fmla="*/ 146 w 482"/>
                    <a:gd name="T9" fmla="*/ 513 h 747"/>
                    <a:gd name="T10" fmla="*/ 111 w 482"/>
                    <a:gd name="T11" fmla="*/ 622 h 747"/>
                    <a:gd name="T12" fmla="*/ 24 w 482"/>
                    <a:gd name="T13" fmla="*/ 700 h 747"/>
                    <a:gd name="T14" fmla="*/ 34 w 482"/>
                    <a:gd name="T15" fmla="*/ 738 h 747"/>
                    <a:gd name="T16" fmla="*/ 102 w 482"/>
                    <a:gd name="T17" fmla="*/ 694 h 747"/>
                    <a:gd name="T18" fmla="*/ 165 w 482"/>
                    <a:gd name="T19" fmla="*/ 621 h 747"/>
                    <a:gd name="T20" fmla="*/ 216 w 482"/>
                    <a:gd name="T21" fmla="*/ 402 h 747"/>
                    <a:gd name="T22" fmla="*/ 276 w 482"/>
                    <a:gd name="T23" fmla="*/ 190 h 747"/>
                    <a:gd name="T24" fmla="*/ 362 w 482"/>
                    <a:gd name="T25" fmla="*/ 116 h 747"/>
                    <a:gd name="T26" fmla="*/ 408 w 482"/>
                    <a:gd name="T27" fmla="*/ 89 h 747"/>
                    <a:gd name="T28" fmla="*/ 422 w 482"/>
                    <a:gd name="T29" fmla="*/ 81 h 747"/>
                    <a:gd name="T30" fmla="*/ 417 w 482"/>
                    <a:gd name="T31" fmla="*/ 75 h 747"/>
                    <a:gd name="T32" fmla="*/ 427 w 482"/>
                    <a:gd name="T33" fmla="*/ 1 h 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2" h="747">
                      <a:moveTo>
                        <a:pt x="427" y="1"/>
                      </a:moveTo>
                      <a:cubicBezTo>
                        <a:pt x="403" y="0"/>
                        <a:pt x="381" y="20"/>
                        <a:pt x="362" y="33"/>
                      </a:cubicBezTo>
                      <a:cubicBezTo>
                        <a:pt x="331" y="54"/>
                        <a:pt x="300" y="77"/>
                        <a:pt x="270" y="101"/>
                      </a:cubicBezTo>
                      <a:cubicBezTo>
                        <a:pt x="216" y="147"/>
                        <a:pt x="182" y="212"/>
                        <a:pt x="171" y="281"/>
                      </a:cubicBezTo>
                      <a:cubicBezTo>
                        <a:pt x="159" y="358"/>
                        <a:pt x="157" y="436"/>
                        <a:pt x="146" y="513"/>
                      </a:cubicBezTo>
                      <a:cubicBezTo>
                        <a:pt x="141" y="550"/>
                        <a:pt x="132" y="589"/>
                        <a:pt x="111" y="622"/>
                      </a:cubicBezTo>
                      <a:cubicBezTo>
                        <a:pt x="93" y="650"/>
                        <a:pt x="56" y="688"/>
                        <a:pt x="24" y="700"/>
                      </a:cubicBezTo>
                      <a:cubicBezTo>
                        <a:pt x="0" y="708"/>
                        <a:pt x="10" y="747"/>
                        <a:pt x="34" y="738"/>
                      </a:cubicBezTo>
                      <a:cubicBezTo>
                        <a:pt x="59" y="730"/>
                        <a:pt x="82" y="711"/>
                        <a:pt x="102" y="694"/>
                      </a:cubicBezTo>
                      <a:cubicBezTo>
                        <a:pt x="127" y="673"/>
                        <a:pt x="149" y="650"/>
                        <a:pt x="165" y="621"/>
                      </a:cubicBezTo>
                      <a:cubicBezTo>
                        <a:pt x="202" y="555"/>
                        <a:pt x="206" y="475"/>
                        <a:pt x="216" y="402"/>
                      </a:cubicBezTo>
                      <a:cubicBezTo>
                        <a:pt x="227" y="328"/>
                        <a:pt x="228" y="251"/>
                        <a:pt x="276" y="190"/>
                      </a:cubicBezTo>
                      <a:cubicBezTo>
                        <a:pt x="300" y="160"/>
                        <a:pt x="330" y="137"/>
                        <a:pt x="362" y="116"/>
                      </a:cubicBezTo>
                      <a:cubicBezTo>
                        <a:pt x="377" y="106"/>
                        <a:pt x="392" y="97"/>
                        <a:pt x="408" y="89"/>
                      </a:cubicBezTo>
                      <a:cubicBezTo>
                        <a:pt x="412" y="86"/>
                        <a:pt x="417" y="83"/>
                        <a:pt x="422" y="81"/>
                      </a:cubicBezTo>
                      <a:cubicBezTo>
                        <a:pt x="434" y="74"/>
                        <a:pt x="432" y="78"/>
                        <a:pt x="417" y="75"/>
                      </a:cubicBezTo>
                      <a:cubicBezTo>
                        <a:pt x="472" y="86"/>
                        <a:pt x="482" y="3"/>
                        <a:pt x="427" y="1"/>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6" name="íṥľiďé">
                  <a:extLst>
                    <a:ext uri="{FF2B5EF4-FFF2-40B4-BE49-F238E27FC236}">
                      <a16:creationId xmlns:a16="http://schemas.microsoft.com/office/drawing/2014/main" id="{79C6E547-5C1C-45AB-A69B-50F7E38D2750}"/>
                    </a:ext>
                  </a:extLst>
                </p:cNvPr>
                <p:cNvSpPr/>
                <p:nvPr/>
              </p:nvSpPr>
              <p:spPr bwMode="auto">
                <a:xfrm>
                  <a:off x="6511300" y="3317701"/>
                  <a:ext cx="1173104" cy="758328"/>
                </a:xfrm>
                <a:custGeom>
                  <a:avLst/>
                  <a:gdLst>
                    <a:gd name="T0" fmla="*/ 599 w 692"/>
                    <a:gd name="T1" fmla="*/ 42 h 448"/>
                    <a:gd name="T2" fmla="*/ 554 w 692"/>
                    <a:gd name="T3" fmla="*/ 109 h 448"/>
                    <a:gd name="T4" fmla="*/ 499 w 692"/>
                    <a:gd name="T5" fmla="*/ 188 h 448"/>
                    <a:gd name="T6" fmla="*/ 367 w 692"/>
                    <a:gd name="T7" fmla="*/ 297 h 448"/>
                    <a:gd name="T8" fmla="*/ 287 w 692"/>
                    <a:gd name="T9" fmla="*/ 334 h 448"/>
                    <a:gd name="T10" fmla="*/ 200 w 692"/>
                    <a:gd name="T11" fmla="*/ 363 h 448"/>
                    <a:gd name="T12" fmla="*/ 36 w 692"/>
                    <a:gd name="T13" fmla="*/ 397 h 448"/>
                    <a:gd name="T14" fmla="*/ 26 w 692"/>
                    <a:gd name="T15" fmla="*/ 436 h 448"/>
                    <a:gd name="T16" fmla="*/ 197 w 692"/>
                    <a:gd name="T17" fmla="*/ 428 h 448"/>
                    <a:gd name="T18" fmla="*/ 398 w 692"/>
                    <a:gd name="T19" fmla="*/ 369 h 448"/>
                    <a:gd name="T20" fmla="*/ 551 w 692"/>
                    <a:gd name="T21" fmla="*/ 253 h 448"/>
                    <a:gd name="T22" fmla="*/ 614 w 692"/>
                    <a:gd name="T23" fmla="*/ 170 h 448"/>
                    <a:gd name="T24" fmla="*/ 676 w 692"/>
                    <a:gd name="T25" fmla="*/ 75 h 448"/>
                    <a:gd name="T26" fmla="*/ 599 w 692"/>
                    <a:gd name="T27" fmla="*/ 42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92" h="448">
                      <a:moveTo>
                        <a:pt x="599" y="42"/>
                      </a:moveTo>
                      <a:cubicBezTo>
                        <a:pt x="587" y="66"/>
                        <a:pt x="569" y="87"/>
                        <a:pt x="554" y="109"/>
                      </a:cubicBezTo>
                      <a:cubicBezTo>
                        <a:pt x="536" y="135"/>
                        <a:pt x="520" y="163"/>
                        <a:pt x="499" y="188"/>
                      </a:cubicBezTo>
                      <a:cubicBezTo>
                        <a:pt x="463" y="233"/>
                        <a:pt x="416" y="266"/>
                        <a:pt x="367" y="297"/>
                      </a:cubicBezTo>
                      <a:cubicBezTo>
                        <a:pt x="341" y="313"/>
                        <a:pt x="316" y="327"/>
                        <a:pt x="287" y="334"/>
                      </a:cubicBezTo>
                      <a:cubicBezTo>
                        <a:pt x="257" y="342"/>
                        <a:pt x="229" y="352"/>
                        <a:pt x="200" y="363"/>
                      </a:cubicBezTo>
                      <a:cubicBezTo>
                        <a:pt x="150" y="383"/>
                        <a:pt x="91" y="404"/>
                        <a:pt x="36" y="397"/>
                      </a:cubicBezTo>
                      <a:cubicBezTo>
                        <a:pt x="11" y="393"/>
                        <a:pt x="0" y="430"/>
                        <a:pt x="26" y="436"/>
                      </a:cubicBezTo>
                      <a:cubicBezTo>
                        <a:pt x="82" y="448"/>
                        <a:pt x="142" y="439"/>
                        <a:pt x="197" y="428"/>
                      </a:cubicBezTo>
                      <a:cubicBezTo>
                        <a:pt x="265" y="414"/>
                        <a:pt x="336" y="400"/>
                        <a:pt x="398" y="369"/>
                      </a:cubicBezTo>
                      <a:cubicBezTo>
                        <a:pt x="455" y="341"/>
                        <a:pt x="508" y="299"/>
                        <a:pt x="551" y="253"/>
                      </a:cubicBezTo>
                      <a:cubicBezTo>
                        <a:pt x="575" y="228"/>
                        <a:pt x="594" y="198"/>
                        <a:pt x="614" y="170"/>
                      </a:cubicBezTo>
                      <a:cubicBezTo>
                        <a:pt x="635" y="140"/>
                        <a:pt x="664" y="110"/>
                        <a:pt x="676" y="75"/>
                      </a:cubicBezTo>
                      <a:cubicBezTo>
                        <a:pt x="692" y="29"/>
                        <a:pt x="621" y="0"/>
                        <a:pt x="599" y="42"/>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7" name="ïṥliďè">
                  <a:extLst>
                    <a:ext uri="{FF2B5EF4-FFF2-40B4-BE49-F238E27FC236}">
                      <a16:creationId xmlns:a16="http://schemas.microsoft.com/office/drawing/2014/main" id="{200F5A89-E41F-41F4-B9E6-4C24DFC9185A}"/>
                    </a:ext>
                  </a:extLst>
                </p:cNvPr>
                <p:cNvSpPr/>
                <p:nvPr/>
              </p:nvSpPr>
              <p:spPr bwMode="auto">
                <a:xfrm>
                  <a:off x="6539580" y="3979666"/>
                  <a:ext cx="1330216" cy="442009"/>
                </a:xfrm>
                <a:custGeom>
                  <a:avLst/>
                  <a:gdLst>
                    <a:gd name="T0" fmla="*/ 681 w 784"/>
                    <a:gd name="T1" fmla="*/ 38 h 261"/>
                    <a:gd name="T2" fmla="*/ 559 w 784"/>
                    <a:gd name="T3" fmla="*/ 126 h 261"/>
                    <a:gd name="T4" fmla="*/ 392 w 784"/>
                    <a:gd name="T5" fmla="*/ 181 h 261"/>
                    <a:gd name="T6" fmla="*/ 223 w 784"/>
                    <a:gd name="T7" fmla="*/ 174 h 261"/>
                    <a:gd name="T8" fmla="*/ 142 w 784"/>
                    <a:gd name="T9" fmla="*/ 151 h 261"/>
                    <a:gd name="T10" fmla="*/ 42 w 784"/>
                    <a:gd name="T11" fmla="*/ 128 h 261"/>
                    <a:gd name="T12" fmla="*/ 30 w 784"/>
                    <a:gd name="T13" fmla="*/ 174 h 261"/>
                    <a:gd name="T14" fmla="*/ 127 w 784"/>
                    <a:gd name="T15" fmla="*/ 204 h 261"/>
                    <a:gd name="T16" fmla="*/ 214 w 784"/>
                    <a:gd name="T17" fmla="*/ 240 h 261"/>
                    <a:gd name="T18" fmla="*/ 402 w 784"/>
                    <a:gd name="T19" fmla="*/ 256 h 261"/>
                    <a:gd name="T20" fmla="*/ 592 w 784"/>
                    <a:gd name="T21" fmla="*/ 203 h 261"/>
                    <a:gd name="T22" fmla="*/ 668 w 784"/>
                    <a:gd name="T23" fmla="*/ 154 h 261"/>
                    <a:gd name="T24" fmla="*/ 742 w 784"/>
                    <a:gd name="T25" fmla="*/ 100 h 261"/>
                    <a:gd name="T26" fmla="*/ 681 w 784"/>
                    <a:gd name="T27" fmla="*/ 38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4" h="261">
                      <a:moveTo>
                        <a:pt x="681" y="38"/>
                      </a:moveTo>
                      <a:cubicBezTo>
                        <a:pt x="645" y="72"/>
                        <a:pt x="601" y="102"/>
                        <a:pt x="559" y="126"/>
                      </a:cubicBezTo>
                      <a:cubicBezTo>
                        <a:pt x="509" y="156"/>
                        <a:pt x="450" y="173"/>
                        <a:pt x="392" y="181"/>
                      </a:cubicBezTo>
                      <a:cubicBezTo>
                        <a:pt x="335" y="189"/>
                        <a:pt x="279" y="186"/>
                        <a:pt x="223" y="174"/>
                      </a:cubicBezTo>
                      <a:cubicBezTo>
                        <a:pt x="195" y="168"/>
                        <a:pt x="169" y="158"/>
                        <a:pt x="142" y="151"/>
                      </a:cubicBezTo>
                      <a:cubicBezTo>
                        <a:pt x="109" y="143"/>
                        <a:pt x="75" y="137"/>
                        <a:pt x="42" y="128"/>
                      </a:cubicBezTo>
                      <a:cubicBezTo>
                        <a:pt x="13" y="120"/>
                        <a:pt x="0" y="165"/>
                        <a:pt x="30" y="174"/>
                      </a:cubicBezTo>
                      <a:cubicBezTo>
                        <a:pt x="63" y="184"/>
                        <a:pt x="95" y="193"/>
                        <a:pt x="127" y="204"/>
                      </a:cubicBezTo>
                      <a:cubicBezTo>
                        <a:pt x="157" y="215"/>
                        <a:pt x="185" y="229"/>
                        <a:pt x="214" y="240"/>
                      </a:cubicBezTo>
                      <a:cubicBezTo>
                        <a:pt x="274" y="261"/>
                        <a:pt x="340" y="261"/>
                        <a:pt x="402" y="256"/>
                      </a:cubicBezTo>
                      <a:cubicBezTo>
                        <a:pt x="469" y="250"/>
                        <a:pt x="532" y="232"/>
                        <a:pt x="592" y="203"/>
                      </a:cubicBezTo>
                      <a:cubicBezTo>
                        <a:pt x="619" y="189"/>
                        <a:pt x="643" y="172"/>
                        <a:pt x="668" y="154"/>
                      </a:cubicBezTo>
                      <a:cubicBezTo>
                        <a:pt x="693" y="137"/>
                        <a:pt x="719" y="120"/>
                        <a:pt x="742" y="100"/>
                      </a:cubicBezTo>
                      <a:cubicBezTo>
                        <a:pt x="784" y="63"/>
                        <a:pt x="722" y="0"/>
                        <a:pt x="681" y="38"/>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48" name="í$ḻîďe">
                  <a:extLst>
                    <a:ext uri="{FF2B5EF4-FFF2-40B4-BE49-F238E27FC236}">
                      <a16:creationId xmlns:a16="http://schemas.microsoft.com/office/drawing/2014/main" id="{5346DEA1-09B1-471E-823F-9CA4520AAB5B}"/>
                    </a:ext>
                  </a:extLst>
                </p:cNvPr>
                <p:cNvSpPr/>
                <p:nvPr/>
              </p:nvSpPr>
              <p:spPr bwMode="auto">
                <a:xfrm>
                  <a:off x="4379812" y="4555744"/>
                  <a:ext cx="3112915" cy="135117"/>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49" name="ï$ḷïḑè">
                  <a:extLst>
                    <a:ext uri="{FF2B5EF4-FFF2-40B4-BE49-F238E27FC236}">
                      <a16:creationId xmlns:a16="http://schemas.microsoft.com/office/drawing/2014/main" id="{AC880D08-2511-43C2-B12A-26B9D942183A}"/>
                    </a:ext>
                  </a:extLst>
                </p:cNvPr>
                <p:cNvSpPr/>
                <p:nvPr/>
              </p:nvSpPr>
              <p:spPr bwMode="auto">
                <a:xfrm>
                  <a:off x="4596627" y="4690861"/>
                  <a:ext cx="2686618" cy="1340690"/>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50" name="iślíḑé">
                  <a:extLst>
                    <a:ext uri="{FF2B5EF4-FFF2-40B4-BE49-F238E27FC236}">
                      <a16:creationId xmlns:a16="http://schemas.microsoft.com/office/drawing/2014/main" id="{E8E1215B-4997-4B16-A5E0-EE656B2BAFEC}"/>
                    </a:ext>
                  </a:extLst>
                </p:cNvPr>
                <p:cNvSpPr/>
                <p:nvPr/>
              </p:nvSpPr>
              <p:spPr bwMode="auto">
                <a:xfrm>
                  <a:off x="4588247" y="4690861"/>
                  <a:ext cx="2694997" cy="140354"/>
                </a:xfrm>
                <a:custGeom>
                  <a:avLst/>
                  <a:gdLst>
                    <a:gd name="T0" fmla="*/ 2573 w 2573"/>
                    <a:gd name="T1" fmla="*/ 134 h 134"/>
                    <a:gd name="T2" fmla="*/ 0 w 2573"/>
                    <a:gd name="T3" fmla="*/ 0 h 134"/>
                    <a:gd name="T4" fmla="*/ 2573 w 2573"/>
                    <a:gd name="T5" fmla="*/ 0 h 134"/>
                    <a:gd name="T6" fmla="*/ 2573 w 2573"/>
                    <a:gd name="T7" fmla="*/ 134 h 134"/>
                  </a:gdLst>
                  <a:ahLst/>
                  <a:cxnLst>
                    <a:cxn ang="0">
                      <a:pos x="T0" y="T1"/>
                    </a:cxn>
                    <a:cxn ang="0">
                      <a:pos x="T2" y="T3"/>
                    </a:cxn>
                    <a:cxn ang="0">
                      <a:pos x="T4" y="T5"/>
                    </a:cxn>
                    <a:cxn ang="0">
                      <a:pos x="T6" y="T7"/>
                    </a:cxn>
                  </a:cxnLst>
                  <a:rect l="0" t="0" r="r" b="b"/>
                  <a:pathLst>
                    <a:path w="2573" h="134">
                      <a:moveTo>
                        <a:pt x="2573" y="134"/>
                      </a:moveTo>
                      <a:lnTo>
                        <a:pt x="0" y="0"/>
                      </a:lnTo>
                      <a:lnTo>
                        <a:pt x="2573" y="0"/>
                      </a:lnTo>
                      <a:lnTo>
                        <a:pt x="2573" y="1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51" name="îṩ1iḋê">
                  <a:extLst>
                    <a:ext uri="{FF2B5EF4-FFF2-40B4-BE49-F238E27FC236}">
                      <a16:creationId xmlns:a16="http://schemas.microsoft.com/office/drawing/2014/main" id="{8DD391B1-195F-4C2B-8E0C-7851F745AFDD}"/>
                    </a:ext>
                  </a:extLst>
                </p:cNvPr>
                <p:cNvSpPr/>
                <p:nvPr/>
              </p:nvSpPr>
              <p:spPr bwMode="auto">
                <a:xfrm>
                  <a:off x="5180036" y="3430821"/>
                  <a:ext cx="1519798" cy="961526"/>
                </a:xfrm>
                <a:custGeom>
                  <a:avLst/>
                  <a:gdLst>
                    <a:gd name="T0" fmla="*/ 896 w 896"/>
                    <a:gd name="T1" fmla="*/ 507 h 568"/>
                    <a:gd name="T2" fmla="*/ 832 w 896"/>
                    <a:gd name="T3" fmla="*/ 568 h 568"/>
                    <a:gd name="T4" fmla="*/ 57 w 896"/>
                    <a:gd name="T5" fmla="*/ 568 h 568"/>
                    <a:gd name="T6" fmla="*/ 0 w 896"/>
                    <a:gd name="T7" fmla="*/ 507 h 568"/>
                    <a:gd name="T8" fmla="*/ 0 w 896"/>
                    <a:gd name="T9" fmla="*/ 59 h 568"/>
                    <a:gd name="T10" fmla="*/ 57 w 896"/>
                    <a:gd name="T11" fmla="*/ 0 h 568"/>
                    <a:gd name="T12" fmla="*/ 832 w 896"/>
                    <a:gd name="T13" fmla="*/ 0 h 568"/>
                    <a:gd name="T14" fmla="*/ 896 w 896"/>
                    <a:gd name="T15" fmla="*/ 59 h 568"/>
                    <a:gd name="T16" fmla="*/ 896 w 896"/>
                    <a:gd name="T17" fmla="*/ 50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96" h="568">
                      <a:moveTo>
                        <a:pt x="896" y="507"/>
                      </a:moveTo>
                      <a:cubicBezTo>
                        <a:pt x="896" y="539"/>
                        <a:pt x="864" y="568"/>
                        <a:pt x="832" y="568"/>
                      </a:cubicBezTo>
                      <a:cubicBezTo>
                        <a:pt x="57" y="568"/>
                        <a:pt x="57" y="568"/>
                        <a:pt x="57" y="568"/>
                      </a:cubicBezTo>
                      <a:cubicBezTo>
                        <a:pt x="24" y="568"/>
                        <a:pt x="0" y="539"/>
                        <a:pt x="0" y="507"/>
                      </a:cubicBezTo>
                      <a:cubicBezTo>
                        <a:pt x="0" y="59"/>
                        <a:pt x="0" y="59"/>
                        <a:pt x="0" y="59"/>
                      </a:cubicBezTo>
                      <a:cubicBezTo>
                        <a:pt x="0" y="26"/>
                        <a:pt x="24" y="0"/>
                        <a:pt x="57" y="0"/>
                      </a:cubicBezTo>
                      <a:cubicBezTo>
                        <a:pt x="832" y="0"/>
                        <a:pt x="832" y="0"/>
                        <a:pt x="832" y="0"/>
                      </a:cubicBezTo>
                      <a:cubicBezTo>
                        <a:pt x="864" y="0"/>
                        <a:pt x="896" y="26"/>
                        <a:pt x="896" y="59"/>
                      </a:cubicBezTo>
                      <a:lnTo>
                        <a:pt x="896" y="507"/>
                      </a:ln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52" name="ïşļiḓé">
                  <a:extLst>
                    <a:ext uri="{FF2B5EF4-FFF2-40B4-BE49-F238E27FC236}">
                      <a16:creationId xmlns:a16="http://schemas.microsoft.com/office/drawing/2014/main" id="{F4BB0A44-37F5-4C33-B6EC-7B6CEE71C373}"/>
                    </a:ext>
                  </a:extLst>
                </p:cNvPr>
                <p:cNvSpPr/>
                <p:nvPr/>
              </p:nvSpPr>
              <p:spPr bwMode="auto">
                <a:xfrm>
                  <a:off x="5668131" y="4278180"/>
                  <a:ext cx="542561" cy="297466"/>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53" name="îṣḷîdè">
                  <a:extLst>
                    <a:ext uri="{FF2B5EF4-FFF2-40B4-BE49-F238E27FC236}">
                      <a16:creationId xmlns:a16="http://schemas.microsoft.com/office/drawing/2014/main" id="{DB8EAAA2-35A0-4D0C-AC60-CA82527B747F}"/>
                    </a:ext>
                  </a:extLst>
                </p:cNvPr>
                <p:cNvSpPr/>
                <p:nvPr/>
              </p:nvSpPr>
              <p:spPr bwMode="auto">
                <a:xfrm>
                  <a:off x="5533015" y="4480330"/>
                  <a:ext cx="800224" cy="95315"/>
                </a:xfrm>
                <a:prstGeom prst="rect">
                  <a:avLst/>
                </a:prstGeom>
                <a:solidFill>
                  <a:srgbClr val="4B4C5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54" name="îŝliḍé">
                  <a:extLst>
                    <a:ext uri="{FF2B5EF4-FFF2-40B4-BE49-F238E27FC236}">
                      <a16:creationId xmlns:a16="http://schemas.microsoft.com/office/drawing/2014/main" id="{11F4D690-C914-4F59-80C1-5A2A2D4BAE83}"/>
                    </a:ext>
                  </a:extLst>
                </p:cNvPr>
                <p:cNvSpPr/>
                <p:nvPr/>
              </p:nvSpPr>
              <p:spPr bwMode="auto">
                <a:xfrm>
                  <a:off x="4410187" y="4220572"/>
                  <a:ext cx="669298" cy="140354"/>
                </a:xfrm>
                <a:custGeom>
                  <a:avLst/>
                  <a:gdLst>
                    <a:gd name="T0" fmla="*/ 395 w 395"/>
                    <a:gd name="T1" fmla="*/ 0 h 83"/>
                    <a:gd name="T2" fmla="*/ 41 w 395"/>
                    <a:gd name="T3" fmla="*/ 0 h 83"/>
                    <a:gd name="T4" fmla="*/ 0 w 395"/>
                    <a:gd name="T5" fmla="*/ 41 h 83"/>
                    <a:gd name="T6" fmla="*/ 0 w 395"/>
                    <a:gd name="T7" fmla="*/ 41 h 83"/>
                    <a:gd name="T8" fmla="*/ 41 w 395"/>
                    <a:gd name="T9" fmla="*/ 83 h 83"/>
                    <a:gd name="T10" fmla="*/ 395 w 395"/>
                    <a:gd name="T11" fmla="*/ 83 h 83"/>
                  </a:gdLst>
                  <a:ahLst/>
                  <a:cxnLst>
                    <a:cxn ang="0">
                      <a:pos x="T0" y="T1"/>
                    </a:cxn>
                    <a:cxn ang="0">
                      <a:pos x="T2" y="T3"/>
                    </a:cxn>
                    <a:cxn ang="0">
                      <a:pos x="T4" y="T5"/>
                    </a:cxn>
                    <a:cxn ang="0">
                      <a:pos x="T6" y="T7"/>
                    </a:cxn>
                    <a:cxn ang="0">
                      <a:pos x="T8" y="T9"/>
                    </a:cxn>
                    <a:cxn ang="0">
                      <a:pos x="T10" y="T11"/>
                    </a:cxn>
                  </a:cxnLst>
                  <a:rect l="0" t="0" r="r" b="b"/>
                  <a:pathLst>
                    <a:path w="395" h="83">
                      <a:moveTo>
                        <a:pt x="395" y="0"/>
                      </a:moveTo>
                      <a:cubicBezTo>
                        <a:pt x="41" y="0"/>
                        <a:pt x="41" y="0"/>
                        <a:pt x="41" y="0"/>
                      </a:cubicBezTo>
                      <a:cubicBezTo>
                        <a:pt x="19" y="0"/>
                        <a:pt x="0" y="18"/>
                        <a:pt x="0" y="41"/>
                      </a:cubicBezTo>
                      <a:cubicBezTo>
                        <a:pt x="0" y="41"/>
                        <a:pt x="0" y="41"/>
                        <a:pt x="0" y="41"/>
                      </a:cubicBezTo>
                      <a:cubicBezTo>
                        <a:pt x="0" y="64"/>
                        <a:pt x="19" y="83"/>
                        <a:pt x="41" y="83"/>
                      </a:cubicBezTo>
                      <a:cubicBezTo>
                        <a:pt x="395" y="83"/>
                        <a:pt x="395" y="83"/>
                        <a:pt x="395" y="83"/>
                      </a:cubicBezTo>
                    </a:path>
                  </a:pathLst>
                </a:custGeom>
                <a:solidFill>
                  <a:srgbClr val="FFF9E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55" name="ïṥḻïďé">
                  <a:extLst>
                    <a:ext uri="{FF2B5EF4-FFF2-40B4-BE49-F238E27FC236}">
                      <a16:creationId xmlns:a16="http://schemas.microsoft.com/office/drawing/2014/main" id="{BD53F311-546F-404B-9EAF-8125858CFDC1}"/>
                    </a:ext>
                  </a:extLst>
                </p:cNvPr>
                <p:cNvSpPr/>
                <p:nvPr/>
              </p:nvSpPr>
              <p:spPr bwMode="auto">
                <a:xfrm>
                  <a:off x="4393428" y="4202766"/>
                  <a:ext cx="686057" cy="174919"/>
                </a:xfrm>
                <a:custGeom>
                  <a:avLst/>
                  <a:gdLst>
                    <a:gd name="T0" fmla="*/ 405 w 405"/>
                    <a:gd name="T1" fmla="*/ 0 h 103"/>
                    <a:gd name="T2" fmla="*/ 51 w 405"/>
                    <a:gd name="T3" fmla="*/ 0 h 103"/>
                    <a:gd name="T4" fmla="*/ 15 w 405"/>
                    <a:gd name="T5" fmla="*/ 15 h 103"/>
                    <a:gd name="T6" fmla="*/ 0 w 405"/>
                    <a:gd name="T7" fmla="*/ 51 h 103"/>
                    <a:gd name="T8" fmla="*/ 0 w 405"/>
                    <a:gd name="T9" fmla="*/ 51 h 103"/>
                    <a:gd name="T10" fmla="*/ 15 w 405"/>
                    <a:gd name="T11" fmla="*/ 88 h 103"/>
                    <a:gd name="T12" fmla="*/ 51 w 405"/>
                    <a:gd name="T13" fmla="*/ 103 h 103"/>
                    <a:gd name="T14" fmla="*/ 405 w 405"/>
                    <a:gd name="T15" fmla="*/ 103 h 103"/>
                    <a:gd name="T16" fmla="*/ 405 w 405"/>
                    <a:gd name="T17" fmla="*/ 83 h 103"/>
                    <a:gd name="T18" fmla="*/ 51 w 405"/>
                    <a:gd name="T19" fmla="*/ 83 h 103"/>
                    <a:gd name="T20" fmla="*/ 29 w 405"/>
                    <a:gd name="T21" fmla="*/ 74 h 103"/>
                    <a:gd name="T22" fmla="*/ 20 w 405"/>
                    <a:gd name="T23" fmla="*/ 51 h 103"/>
                    <a:gd name="T24" fmla="*/ 20 w 405"/>
                    <a:gd name="T25" fmla="*/ 51 h 103"/>
                    <a:gd name="T26" fmla="*/ 29 w 405"/>
                    <a:gd name="T27" fmla="*/ 29 h 103"/>
                    <a:gd name="T28" fmla="*/ 51 w 405"/>
                    <a:gd name="T29" fmla="*/ 20 h 103"/>
                    <a:gd name="T30" fmla="*/ 405 w 405"/>
                    <a:gd name="T31" fmla="*/ 20 h 103"/>
                    <a:gd name="T32" fmla="*/ 405 w 405"/>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5" h="103">
                      <a:moveTo>
                        <a:pt x="405" y="0"/>
                      </a:moveTo>
                      <a:cubicBezTo>
                        <a:pt x="51" y="0"/>
                        <a:pt x="51" y="0"/>
                        <a:pt x="51" y="0"/>
                      </a:cubicBezTo>
                      <a:cubicBezTo>
                        <a:pt x="37" y="0"/>
                        <a:pt x="24" y="6"/>
                        <a:pt x="15" y="15"/>
                      </a:cubicBezTo>
                      <a:cubicBezTo>
                        <a:pt x="6" y="24"/>
                        <a:pt x="0" y="37"/>
                        <a:pt x="0" y="51"/>
                      </a:cubicBezTo>
                      <a:cubicBezTo>
                        <a:pt x="0" y="51"/>
                        <a:pt x="0" y="51"/>
                        <a:pt x="0" y="51"/>
                      </a:cubicBezTo>
                      <a:cubicBezTo>
                        <a:pt x="0" y="66"/>
                        <a:pt x="6" y="78"/>
                        <a:pt x="15" y="88"/>
                      </a:cubicBezTo>
                      <a:cubicBezTo>
                        <a:pt x="24" y="97"/>
                        <a:pt x="37" y="103"/>
                        <a:pt x="51" y="103"/>
                      </a:cubicBezTo>
                      <a:cubicBezTo>
                        <a:pt x="405" y="103"/>
                        <a:pt x="405" y="103"/>
                        <a:pt x="405" y="103"/>
                      </a:cubicBezTo>
                      <a:cubicBezTo>
                        <a:pt x="405" y="83"/>
                        <a:pt x="405" y="83"/>
                        <a:pt x="405" y="83"/>
                      </a:cubicBezTo>
                      <a:cubicBezTo>
                        <a:pt x="51" y="83"/>
                        <a:pt x="51" y="83"/>
                        <a:pt x="51" y="83"/>
                      </a:cubicBezTo>
                      <a:cubicBezTo>
                        <a:pt x="43" y="83"/>
                        <a:pt x="35" y="79"/>
                        <a:pt x="29" y="74"/>
                      </a:cubicBezTo>
                      <a:cubicBezTo>
                        <a:pt x="24" y="68"/>
                        <a:pt x="20" y="60"/>
                        <a:pt x="20" y="51"/>
                      </a:cubicBezTo>
                      <a:cubicBezTo>
                        <a:pt x="20" y="51"/>
                        <a:pt x="20" y="51"/>
                        <a:pt x="20" y="51"/>
                      </a:cubicBezTo>
                      <a:cubicBezTo>
                        <a:pt x="20" y="42"/>
                        <a:pt x="24" y="35"/>
                        <a:pt x="29" y="29"/>
                      </a:cubicBezTo>
                      <a:cubicBezTo>
                        <a:pt x="35" y="23"/>
                        <a:pt x="43" y="20"/>
                        <a:pt x="51" y="20"/>
                      </a:cubicBezTo>
                      <a:cubicBezTo>
                        <a:pt x="405" y="20"/>
                        <a:pt x="405" y="20"/>
                        <a:pt x="405" y="20"/>
                      </a:cubicBezTo>
                      <a:cubicBezTo>
                        <a:pt x="405" y="0"/>
                        <a:pt x="405" y="0"/>
                        <a:pt x="405" y="0"/>
                      </a:cubicBezTo>
                      <a:close/>
                    </a:path>
                  </a:pathLst>
                </a:custGeom>
                <a:solidFill>
                  <a:srgbClr val="FD7E19"/>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56" name="íṡḻîḓé">
                  <a:extLst>
                    <a:ext uri="{FF2B5EF4-FFF2-40B4-BE49-F238E27FC236}">
                      <a16:creationId xmlns:a16="http://schemas.microsoft.com/office/drawing/2014/main" id="{07B9D4C9-90D0-41CD-9409-DDA7DACD48D2}"/>
                    </a:ext>
                  </a:extLst>
                </p:cNvPr>
                <p:cNvSpPr/>
                <p:nvPr/>
              </p:nvSpPr>
              <p:spPr bwMode="auto">
                <a:xfrm>
                  <a:off x="4420661" y="3899016"/>
                  <a:ext cx="669298" cy="140354"/>
                </a:xfrm>
                <a:custGeom>
                  <a:avLst/>
                  <a:gdLst>
                    <a:gd name="T0" fmla="*/ 395 w 395"/>
                    <a:gd name="T1" fmla="*/ 0 h 83"/>
                    <a:gd name="T2" fmla="*/ 42 w 395"/>
                    <a:gd name="T3" fmla="*/ 0 h 83"/>
                    <a:gd name="T4" fmla="*/ 0 w 395"/>
                    <a:gd name="T5" fmla="*/ 41 h 83"/>
                    <a:gd name="T6" fmla="*/ 0 w 395"/>
                    <a:gd name="T7" fmla="*/ 42 h 83"/>
                    <a:gd name="T8" fmla="*/ 42 w 395"/>
                    <a:gd name="T9" fmla="*/ 83 h 83"/>
                    <a:gd name="T10" fmla="*/ 395 w 395"/>
                    <a:gd name="T11" fmla="*/ 83 h 83"/>
                  </a:gdLst>
                  <a:ahLst/>
                  <a:cxnLst>
                    <a:cxn ang="0">
                      <a:pos x="T0" y="T1"/>
                    </a:cxn>
                    <a:cxn ang="0">
                      <a:pos x="T2" y="T3"/>
                    </a:cxn>
                    <a:cxn ang="0">
                      <a:pos x="T4" y="T5"/>
                    </a:cxn>
                    <a:cxn ang="0">
                      <a:pos x="T6" y="T7"/>
                    </a:cxn>
                    <a:cxn ang="0">
                      <a:pos x="T8" y="T9"/>
                    </a:cxn>
                    <a:cxn ang="0">
                      <a:pos x="T10" y="T11"/>
                    </a:cxn>
                  </a:cxnLst>
                  <a:rect l="0" t="0" r="r" b="b"/>
                  <a:pathLst>
                    <a:path w="395" h="83">
                      <a:moveTo>
                        <a:pt x="395" y="0"/>
                      </a:moveTo>
                      <a:cubicBezTo>
                        <a:pt x="42" y="0"/>
                        <a:pt x="42" y="0"/>
                        <a:pt x="42" y="0"/>
                      </a:cubicBezTo>
                      <a:cubicBezTo>
                        <a:pt x="19" y="0"/>
                        <a:pt x="0" y="18"/>
                        <a:pt x="0" y="41"/>
                      </a:cubicBezTo>
                      <a:cubicBezTo>
                        <a:pt x="0" y="42"/>
                        <a:pt x="0" y="42"/>
                        <a:pt x="0" y="42"/>
                      </a:cubicBezTo>
                      <a:cubicBezTo>
                        <a:pt x="0" y="64"/>
                        <a:pt x="19" y="83"/>
                        <a:pt x="42" y="83"/>
                      </a:cubicBezTo>
                      <a:cubicBezTo>
                        <a:pt x="395" y="83"/>
                        <a:pt x="395" y="83"/>
                        <a:pt x="395" y="83"/>
                      </a:cubicBezTo>
                    </a:path>
                  </a:pathLst>
                </a:custGeom>
                <a:solidFill>
                  <a:srgbClr val="FFF9E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57" name="ísḻïḑê">
                  <a:extLst>
                    <a:ext uri="{FF2B5EF4-FFF2-40B4-BE49-F238E27FC236}">
                      <a16:creationId xmlns:a16="http://schemas.microsoft.com/office/drawing/2014/main" id="{1DF364BE-FFF8-4962-92D7-5D0E00CE16F6}"/>
                    </a:ext>
                  </a:extLst>
                </p:cNvPr>
                <p:cNvSpPr/>
                <p:nvPr/>
              </p:nvSpPr>
              <p:spPr bwMode="auto">
                <a:xfrm>
                  <a:off x="4402855" y="3881209"/>
                  <a:ext cx="687104" cy="174919"/>
                </a:xfrm>
                <a:custGeom>
                  <a:avLst/>
                  <a:gdLst>
                    <a:gd name="T0" fmla="*/ 405 w 405"/>
                    <a:gd name="T1" fmla="*/ 0 h 103"/>
                    <a:gd name="T2" fmla="*/ 52 w 405"/>
                    <a:gd name="T3" fmla="*/ 0 h 103"/>
                    <a:gd name="T4" fmla="*/ 15 w 405"/>
                    <a:gd name="T5" fmla="*/ 15 h 103"/>
                    <a:gd name="T6" fmla="*/ 0 w 405"/>
                    <a:gd name="T7" fmla="*/ 51 h 103"/>
                    <a:gd name="T8" fmla="*/ 0 w 405"/>
                    <a:gd name="T9" fmla="*/ 52 h 103"/>
                    <a:gd name="T10" fmla="*/ 15 w 405"/>
                    <a:gd name="T11" fmla="*/ 88 h 103"/>
                    <a:gd name="T12" fmla="*/ 52 w 405"/>
                    <a:gd name="T13" fmla="*/ 103 h 103"/>
                    <a:gd name="T14" fmla="*/ 405 w 405"/>
                    <a:gd name="T15" fmla="*/ 103 h 103"/>
                    <a:gd name="T16" fmla="*/ 405 w 405"/>
                    <a:gd name="T17" fmla="*/ 83 h 103"/>
                    <a:gd name="T18" fmla="*/ 52 w 405"/>
                    <a:gd name="T19" fmla="*/ 83 h 103"/>
                    <a:gd name="T20" fmla="*/ 30 w 405"/>
                    <a:gd name="T21" fmla="*/ 74 h 103"/>
                    <a:gd name="T22" fmla="*/ 20 w 405"/>
                    <a:gd name="T23" fmla="*/ 52 h 103"/>
                    <a:gd name="T24" fmla="*/ 20 w 405"/>
                    <a:gd name="T25" fmla="*/ 51 h 103"/>
                    <a:gd name="T26" fmla="*/ 30 w 405"/>
                    <a:gd name="T27" fmla="*/ 29 h 103"/>
                    <a:gd name="T28" fmla="*/ 52 w 405"/>
                    <a:gd name="T29" fmla="*/ 20 h 103"/>
                    <a:gd name="T30" fmla="*/ 405 w 405"/>
                    <a:gd name="T31" fmla="*/ 20 h 103"/>
                    <a:gd name="T32" fmla="*/ 405 w 405"/>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5" h="103">
                      <a:moveTo>
                        <a:pt x="405" y="0"/>
                      </a:moveTo>
                      <a:cubicBezTo>
                        <a:pt x="52" y="0"/>
                        <a:pt x="52" y="0"/>
                        <a:pt x="52" y="0"/>
                      </a:cubicBezTo>
                      <a:cubicBezTo>
                        <a:pt x="38" y="0"/>
                        <a:pt x="25" y="6"/>
                        <a:pt x="15" y="15"/>
                      </a:cubicBezTo>
                      <a:cubicBezTo>
                        <a:pt x="6" y="24"/>
                        <a:pt x="0" y="37"/>
                        <a:pt x="0" y="51"/>
                      </a:cubicBezTo>
                      <a:cubicBezTo>
                        <a:pt x="0" y="52"/>
                        <a:pt x="0" y="52"/>
                        <a:pt x="0" y="52"/>
                      </a:cubicBezTo>
                      <a:cubicBezTo>
                        <a:pt x="0" y="66"/>
                        <a:pt x="6" y="79"/>
                        <a:pt x="15" y="88"/>
                      </a:cubicBezTo>
                      <a:cubicBezTo>
                        <a:pt x="25" y="97"/>
                        <a:pt x="38" y="103"/>
                        <a:pt x="52" y="103"/>
                      </a:cubicBezTo>
                      <a:cubicBezTo>
                        <a:pt x="405" y="103"/>
                        <a:pt x="405" y="103"/>
                        <a:pt x="405" y="103"/>
                      </a:cubicBezTo>
                      <a:cubicBezTo>
                        <a:pt x="405" y="83"/>
                        <a:pt x="405" y="83"/>
                        <a:pt x="405" y="83"/>
                      </a:cubicBezTo>
                      <a:cubicBezTo>
                        <a:pt x="52" y="83"/>
                        <a:pt x="52" y="83"/>
                        <a:pt x="52" y="83"/>
                      </a:cubicBezTo>
                      <a:cubicBezTo>
                        <a:pt x="43" y="83"/>
                        <a:pt x="35" y="79"/>
                        <a:pt x="30" y="74"/>
                      </a:cubicBezTo>
                      <a:cubicBezTo>
                        <a:pt x="24" y="68"/>
                        <a:pt x="20" y="60"/>
                        <a:pt x="20" y="52"/>
                      </a:cubicBezTo>
                      <a:cubicBezTo>
                        <a:pt x="20" y="51"/>
                        <a:pt x="20" y="51"/>
                        <a:pt x="20" y="51"/>
                      </a:cubicBezTo>
                      <a:cubicBezTo>
                        <a:pt x="20" y="43"/>
                        <a:pt x="24" y="35"/>
                        <a:pt x="30" y="29"/>
                      </a:cubicBezTo>
                      <a:cubicBezTo>
                        <a:pt x="35" y="23"/>
                        <a:pt x="43" y="20"/>
                        <a:pt x="52" y="20"/>
                      </a:cubicBezTo>
                      <a:cubicBezTo>
                        <a:pt x="405" y="20"/>
                        <a:pt x="405" y="20"/>
                        <a:pt x="405" y="20"/>
                      </a:cubicBezTo>
                      <a:cubicBezTo>
                        <a:pt x="405" y="0"/>
                        <a:pt x="405" y="0"/>
                        <a:pt x="405" y="0"/>
                      </a:cubicBezTo>
                      <a:close/>
                    </a:path>
                  </a:pathLst>
                </a:custGeom>
                <a:solidFill>
                  <a:srgbClr val="73B80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58" name="îŝľiḍê">
                  <a:extLst>
                    <a:ext uri="{FF2B5EF4-FFF2-40B4-BE49-F238E27FC236}">
                      <a16:creationId xmlns:a16="http://schemas.microsoft.com/office/drawing/2014/main" id="{A5826294-C3D1-40A7-9062-0CF9743E1166}"/>
                    </a:ext>
                  </a:extLst>
                </p:cNvPr>
                <p:cNvSpPr/>
                <p:nvPr/>
              </p:nvSpPr>
              <p:spPr bwMode="auto">
                <a:xfrm>
                  <a:off x="4426946" y="4392348"/>
                  <a:ext cx="668250" cy="141401"/>
                </a:xfrm>
                <a:custGeom>
                  <a:avLst/>
                  <a:gdLst>
                    <a:gd name="T0" fmla="*/ 394 w 394"/>
                    <a:gd name="T1" fmla="*/ 0 h 83"/>
                    <a:gd name="T2" fmla="*/ 41 w 394"/>
                    <a:gd name="T3" fmla="*/ 0 h 83"/>
                    <a:gd name="T4" fmla="*/ 0 w 394"/>
                    <a:gd name="T5" fmla="*/ 41 h 83"/>
                    <a:gd name="T6" fmla="*/ 0 w 394"/>
                    <a:gd name="T7" fmla="*/ 42 h 83"/>
                    <a:gd name="T8" fmla="*/ 41 w 394"/>
                    <a:gd name="T9" fmla="*/ 83 h 83"/>
                    <a:gd name="T10" fmla="*/ 394 w 394"/>
                    <a:gd name="T11" fmla="*/ 83 h 83"/>
                  </a:gdLst>
                  <a:ahLst/>
                  <a:cxnLst>
                    <a:cxn ang="0">
                      <a:pos x="T0" y="T1"/>
                    </a:cxn>
                    <a:cxn ang="0">
                      <a:pos x="T2" y="T3"/>
                    </a:cxn>
                    <a:cxn ang="0">
                      <a:pos x="T4" y="T5"/>
                    </a:cxn>
                    <a:cxn ang="0">
                      <a:pos x="T6" y="T7"/>
                    </a:cxn>
                    <a:cxn ang="0">
                      <a:pos x="T8" y="T9"/>
                    </a:cxn>
                    <a:cxn ang="0">
                      <a:pos x="T10" y="T11"/>
                    </a:cxn>
                  </a:cxnLst>
                  <a:rect l="0" t="0" r="r" b="b"/>
                  <a:pathLst>
                    <a:path w="394" h="83">
                      <a:moveTo>
                        <a:pt x="394" y="0"/>
                      </a:moveTo>
                      <a:cubicBezTo>
                        <a:pt x="41" y="0"/>
                        <a:pt x="41" y="0"/>
                        <a:pt x="41" y="0"/>
                      </a:cubicBezTo>
                      <a:cubicBezTo>
                        <a:pt x="18" y="0"/>
                        <a:pt x="0" y="18"/>
                        <a:pt x="0" y="41"/>
                      </a:cubicBezTo>
                      <a:cubicBezTo>
                        <a:pt x="0" y="42"/>
                        <a:pt x="0" y="42"/>
                        <a:pt x="0" y="42"/>
                      </a:cubicBezTo>
                      <a:cubicBezTo>
                        <a:pt x="0" y="64"/>
                        <a:pt x="18" y="83"/>
                        <a:pt x="41" y="83"/>
                      </a:cubicBezTo>
                      <a:cubicBezTo>
                        <a:pt x="394" y="83"/>
                        <a:pt x="394" y="83"/>
                        <a:pt x="394" y="83"/>
                      </a:cubicBezTo>
                    </a:path>
                  </a:pathLst>
                </a:custGeom>
                <a:solidFill>
                  <a:srgbClr val="FFF9E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59" name="ïṣ1ïďê">
                  <a:extLst>
                    <a:ext uri="{FF2B5EF4-FFF2-40B4-BE49-F238E27FC236}">
                      <a16:creationId xmlns:a16="http://schemas.microsoft.com/office/drawing/2014/main" id="{9CA8576B-0ACF-44BE-BB83-2D3B26B64A90}"/>
                    </a:ext>
                  </a:extLst>
                </p:cNvPr>
                <p:cNvSpPr/>
                <p:nvPr/>
              </p:nvSpPr>
              <p:spPr bwMode="auto">
                <a:xfrm>
                  <a:off x="4410187" y="4375589"/>
                  <a:ext cx="685009" cy="174919"/>
                </a:xfrm>
                <a:custGeom>
                  <a:avLst/>
                  <a:gdLst>
                    <a:gd name="T0" fmla="*/ 404 w 404"/>
                    <a:gd name="T1" fmla="*/ 0 h 103"/>
                    <a:gd name="T2" fmla="*/ 51 w 404"/>
                    <a:gd name="T3" fmla="*/ 0 h 103"/>
                    <a:gd name="T4" fmla="*/ 15 w 404"/>
                    <a:gd name="T5" fmla="*/ 15 h 103"/>
                    <a:gd name="T6" fmla="*/ 0 w 404"/>
                    <a:gd name="T7" fmla="*/ 51 h 103"/>
                    <a:gd name="T8" fmla="*/ 0 w 404"/>
                    <a:gd name="T9" fmla="*/ 52 h 103"/>
                    <a:gd name="T10" fmla="*/ 15 w 404"/>
                    <a:gd name="T11" fmla="*/ 88 h 103"/>
                    <a:gd name="T12" fmla="*/ 51 w 404"/>
                    <a:gd name="T13" fmla="*/ 103 h 103"/>
                    <a:gd name="T14" fmla="*/ 404 w 404"/>
                    <a:gd name="T15" fmla="*/ 103 h 103"/>
                    <a:gd name="T16" fmla="*/ 404 w 404"/>
                    <a:gd name="T17" fmla="*/ 83 h 103"/>
                    <a:gd name="T18" fmla="*/ 51 w 404"/>
                    <a:gd name="T19" fmla="*/ 83 h 103"/>
                    <a:gd name="T20" fmla="*/ 29 w 404"/>
                    <a:gd name="T21" fmla="*/ 74 h 103"/>
                    <a:gd name="T22" fmla="*/ 20 w 404"/>
                    <a:gd name="T23" fmla="*/ 52 h 103"/>
                    <a:gd name="T24" fmla="*/ 20 w 404"/>
                    <a:gd name="T25" fmla="*/ 51 h 103"/>
                    <a:gd name="T26" fmla="*/ 29 w 404"/>
                    <a:gd name="T27" fmla="*/ 29 h 103"/>
                    <a:gd name="T28" fmla="*/ 51 w 404"/>
                    <a:gd name="T29" fmla="*/ 20 h 103"/>
                    <a:gd name="T30" fmla="*/ 404 w 404"/>
                    <a:gd name="T31" fmla="*/ 20 h 103"/>
                    <a:gd name="T32" fmla="*/ 404 w 404"/>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4" h="103">
                      <a:moveTo>
                        <a:pt x="404" y="0"/>
                      </a:moveTo>
                      <a:cubicBezTo>
                        <a:pt x="51" y="0"/>
                        <a:pt x="51" y="0"/>
                        <a:pt x="51" y="0"/>
                      </a:cubicBezTo>
                      <a:cubicBezTo>
                        <a:pt x="37" y="0"/>
                        <a:pt x="24" y="6"/>
                        <a:pt x="15" y="15"/>
                      </a:cubicBezTo>
                      <a:cubicBezTo>
                        <a:pt x="5" y="24"/>
                        <a:pt x="0" y="37"/>
                        <a:pt x="0" y="51"/>
                      </a:cubicBezTo>
                      <a:cubicBezTo>
                        <a:pt x="0" y="52"/>
                        <a:pt x="0" y="52"/>
                        <a:pt x="0" y="52"/>
                      </a:cubicBezTo>
                      <a:cubicBezTo>
                        <a:pt x="0" y="66"/>
                        <a:pt x="5" y="79"/>
                        <a:pt x="15" y="88"/>
                      </a:cubicBezTo>
                      <a:cubicBezTo>
                        <a:pt x="24" y="97"/>
                        <a:pt x="37" y="103"/>
                        <a:pt x="51" y="103"/>
                      </a:cubicBezTo>
                      <a:cubicBezTo>
                        <a:pt x="404" y="103"/>
                        <a:pt x="404" y="103"/>
                        <a:pt x="404" y="103"/>
                      </a:cubicBezTo>
                      <a:cubicBezTo>
                        <a:pt x="404" y="83"/>
                        <a:pt x="404" y="83"/>
                        <a:pt x="404" y="83"/>
                      </a:cubicBezTo>
                      <a:cubicBezTo>
                        <a:pt x="51" y="83"/>
                        <a:pt x="51" y="83"/>
                        <a:pt x="51" y="83"/>
                      </a:cubicBezTo>
                      <a:cubicBezTo>
                        <a:pt x="42" y="83"/>
                        <a:pt x="35" y="79"/>
                        <a:pt x="29" y="74"/>
                      </a:cubicBezTo>
                      <a:cubicBezTo>
                        <a:pt x="23" y="68"/>
                        <a:pt x="20" y="60"/>
                        <a:pt x="20" y="52"/>
                      </a:cubicBezTo>
                      <a:cubicBezTo>
                        <a:pt x="20" y="51"/>
                        <a:pt x="20" y="51"/>
                        <a:pt x="20" y="51"/>
                      </a:cubicBezTo>
                      <a:cubicBezTo>
                        <a:pt x="20" y="43"/>
                        <a:pt x="23" y="35"/>
                        <a:pt x="29" y="29"/>
                      </a:cubicBezTo>
                      <a:cubicBezTo>
                        <a:pt x="35" y="23"/>
                        <a:pt x="42" y="20"/>
                        <a:pt x="51" y="20"/>
                      </a:cubicBezTo>
                      <a:cubicBezTo>
                        <a:pt x="404" y="20"/>
                        <a:pt x="404" y="20"/>
                        <a:pt x="404" y="20"/>
                      </a:cubicBezTo>
                      <a:cubicBezTo>
                        <a:pt x="404" y="0"/>
                        <a:pt x="404" y="0"/>
                        <a:pt x="404" y="0"/>
                      </a:cubicBezTo>
                      <a:close/>
                    </a:path>
                  </a:pathLst>
                </a:custGeom>
                <a:solidFill>
                  <a:srgbClr val="4B4C5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60" name="íṩ1íḍé">
                  <a:extLst>
                    <a:ext uri="{FF2B5EF4-FFF2-40B4-BE49-F238E27FC236}">
                      <a16:creationId xmlns:a16="http://schemas.microsoft.com/office/drawing/2014/main" id="{D636979B-22F1-4FC4-A898-DBC4B0EC486D}"/>
                    </a:ext>
                  </a:extLst>
                </p:cNvPr>
                <p:cNvSpPr/>
                <p:nvPr/>
              </p:nvSpPr>
              <p:spPr bwMode="auto">
                <a:xfrm>
                  <a:off x="4372480" y="4066602"/>
                  <a:ext cx="668250" cy="140354"/>
                </a:xfrm>
                <a:custGeom>
                  <a:avLst/>
                  <a:gdLst>
                    <a:gd name="T0" fmla="*/ 394 w 394"/>
                    <a:gd name="T1" fmla="*/ 0 h 83"/>
                    <a:gd name="T2" fmla="*/ 41 w 394"/>
                    <a:gd name="T3" fmla="*/ 0 h 83"/>
                    <a:gd name="T4" fmla="*/ 0 w 394"/>
                    <a:gd name="T5" fmla="*/ 41 h 83"/>
                    <a:gd name="T6" fmla="*/ 0 w 394"/>
                    <a:gd name="T7" fmla="*/ 41 h 83"/>
                    <a:gd name="T8" fmla="*/ 41 w 394"/>
                    <a:gd name="T9" fmla="*/ 83 h 83"/>
                    <a:gd name="T10" fmla="*/ 394 w 394"/>
                    <a:gd name="T11" fmla="*/ 83 h 83"/>
                  </a:gdLst>
                  <a:ahLst/>
                  <a:cxnLst>
                    <a:cxn ang="0">
                      <a:pos x="T0" y="T1"/>
                    </a:cxn>
                    <a:cxn ang="0">
                      <a:pos x="T2" y="T3"/>
                    </a:cxn>
                    <a:cxn ang="0">
                      <a:pos x="T4" y="T5"/>
                    </a:cxn>
                    <a:cxn ang="0">
                      <a:pos x="T6" y="T7"/>
                    </a:cxn>
                    <a:cxn ang="0">
                      <a:pos x="T8" y="T9"/>
                    </a:cxn>
                    <a:cxn ang="0">
                      <a:pos x="T10" y="T11"/>
                    </a:cxn>
                  </a:cxnLst>
                  <a:rect l="0" t="0" r="r" b="b"/>
                  <a:pathLst>
                    <a:path w="394" h="83">
                      <a:moveTo>
                        <a:pt x="394" y="0"/>
                      </a:moveTo>
                      <a:cubicBezTo>
                        <a:pt x="41" y="0"/>
                        <a:pt x="41" y="0"/>
                        <a:pt x="41" y="0"/>
                      </a:cubicBezTo>
                      <a:cubicBezTo>
                        <a:pt x="18" y="0"/>
                        <a:pt x="0" y="18"/>
                        <a:pt x="0" y="41"/>
                      </a:cubicBezTo>
                      <a:cubicBezTo>
                        <a:pt x="0" y="41"/>
                        <a:pt x="0" y="41"/>
                        <a:pt x="0" y="41"/>
                      </a:cubicBezTo>
                      <a:cubicBezTo>
                        <a:pt x="0" y="64"/>
                        <a:pt x="18" y="83"/>
                        <a:pt x="41" y="83"/>
                      </a:cubicBezTo>
                      <a:cubicBezTo>
                        <a:pt x="394" y="83"/>
                        <a:pt x="394" y="83"/>
                        <a:pt x="394" y="83"/>
                      </a:cubicBezTo>
                    </a:path>
                  </a:pathLst>
                </a:custGeom>
                <a:solidFill>
                  <a:srgbClr val="FFF9E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61" name="ïS1ïḓè">
                  <a:extLst>
                    <a:ext uri="{FF2B5EF4-FFF2-40B4-BE49-F238E27FC236}">
                      <a16:creationId xmlns:a16="http://schemas.microsoft.com/office/drawing/2014/main" id="{0A06360D-FAD4-43F8-86FB-64DB0DC1798E}"/>
                    </a:ext>
                  </a:extLst>
                </p:cNvPr>
                <p:cNvSpPr/>
                <p:nvPr/>
              </p:nvSpPr>
              <p:spPr bwMode="auto">
                <a:xfrm>
                  <a:off x="4355721" y="4048796"/>
                  <a:ext cx="685009" cy="174919"/>
                </a:xfrm>
                <a:custGeom>
                  <a:avLst/>
                  <a:gdLst>
                    <a:gd name="T0" fmla="*/ 404 w 404"/>
                    <a:gd name="T1" fmla="*/ 0 h 103"/>
                    <a:gd name="T2" fmla="*/ 51 w 404"/>
                    <a:gd name="T3" fmla="*/ 0 h 103"/>
                    <a:gd name="T4" fmla="*/ 15 w 404"/>
                    <a:gd name="T5" fmla="*/ 15 h 103"/>
                    <a:gd name="T6" fmla="*/ 0 w 404"/>
                    <a:gd name="T7" fmla="*/ 51 h 103"/>
                    <a:gd name="T8" fmla="*/ 0 w 404"/>
                    <a:gd name="T9" fmla="*/ 51 h 103"/>
                    <a:gd name="T10" fmla="*/ 15 w 404"/>
                    <a:gd name="T11" fmla="*/ 88 h 103"/>
                    <a:gd name="T12" fmla="*/ 51 w 404"/>
                    <a:gd name="T13" fmla="*/ 103 h 103"/>
                    <a:gd name="T14" fmla="*/ 404 w 404"/>
                    <a:gd name="T15" fmla="*/ 103 h 103"/>
                    <a:gd name="T16" fmla="*/ 404 w 404"/>
                    <a:gd name="T17" fmla="*/ 83 h 103"/>
                    <a:gd name="T18" fmla="*/ 51 w 404"/>
                    <a:gd name="T19" fmla="*/ 83 h 103"/>
                    <a:gd name="T20" fmla="*/ 29 w 404"/>
                    <a:gd name="T21" fmla="*/ 74 h 103"/>
                    <a:gd name="T22" fmla="*/ 20 w 404"/>
                    <a:gd name="T23" fmla="*/ 51 h 103"/>
                    <a:gd name="T24" fmla="*/ 20 w 404"/>
                    <a:gd name="T25" fmla="*/ 51 h 103"/>
                    <a:gd name="T26" fmla="*/ 29 w 404"/>
                    <a:gd name="T27" fmla="*/ 29 h 103"/>
                    <a:gd name="T28" fmla="*/ 51 w 404"/>
                    <a:gd name="T29" fmla="*/ 20 h 103"/>
                    <a:gd name="T30" fmla="*/ 404 w 404"/>
                    <a:gd name="T31" fmla="*/ 20 h 103"/>
                    <a:gd name="T32" fmla="*/ 404 w 404"/>
                    <a:gd name="T33" fmla="*/ 0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04" h="103">
                      <a:moveTo>
                        <a:pt x="404" y="0"/>
                      </a:moveTo>
                      <a:cubicBezTo>
                        <a:pt x="51" y="0"/>
                        <a:pt x="51" y="0"/>
                        <a:pt x="51" y="0"/>
                      </a:cubicBezTo>
                      <a:cubicBezTo>
                        <a:pt x="37" y="0"/>
                        <a:pt x="24" y="6"/>
                        <a:pt x="15" y="15"/>
                      </a:cubicBezTo>
                      <a:cubicBezTo>
                        <a:pt x="6" y="24"/>
                        <a:pt x="0" y="37"/>
                        <a:pt x="0" y="51"/>
                      </a:cubicBezTo>
                      <a:cubicBezTo>
                        <a:pt x="0" y="51"/>
                        <a:pt x="0" y="51"/>
                        <a:pt x="0" y="51"/>
                      </a:cubicBezTo>
                      <a:cubicBezTo>
                        <a:pt x="0" y="66"/>
                        <a:pt x="6" y="78"/>
                        <a:pt x="15" y="88"/>
                      </a:cubicBezTo>
                      <a:cubicBezTo>
                        <a:pt x="24" y="97"/>
                        <a:pt x="37" y="103"/>
                        <a:pt x="51" y="103"/>
                      </a:cubicBezTo>
                      <a:cubicBezTo>
                        <a:pt x="404" y="103"/>
                        <a:pt x="404" y="103"/>
                        <a:pt x="404" y="103"/>
                      </a:cubicBezTo>
                      <a:cubicBezTo>
                        <a:pt x="404" y="83"/>
                        <a:pt x="404" y="83"/>
                        <a:pt x="404" y="83"/>
                      </a:cubicBezTo>
                      <a:cubicBezTo>
                        <a:pt x="51" y="83"/>
                        <a:pt x="51" y="83"/>
                        <a:pt x="51" y="83"/>
                      </a:cubicBezTo>
                      <a:cubicBezTo>
                        <a:pt x="42" y="83"/>
                        <a:pt x="35" y="79"/>
                        <a:pt x="29" y="74"/>
                      </a:cubicBezTo>
                      <a:cubicBezTo>
                        <a:pt x="23" y="68"/>
                        <a:pt x="20" y="60"/>
                        <a:pt x="20" y="51"/>
                      </a:cubicBezTo>
                      <a:cubicBezTo>
                        <a:pt x="20" y="51"/>
                        <a:pt x="20" y="51"/>
                        <a:pt x="20" y="51"/>
                      </a:cubicBezTo>
                      <a:cubicBezTo>
                        <a:pt x="20" y="43"/>
                        <a:pt x="23" y="35"/>
                        <a:pt x="29" y="29"/>
                      </a:cubicBezTo>
                      <a:cubicBezTo>
                        <a:pt x="35" y="23"/>
                        <a:pt x="42" y="20"/>
                        <a:pt x="51" y="20"/>
                      </a:cubicBezTo>
                      <a:cubicBezTo>
                        <a:pt x="404" y="20"/>
                        <a:pt x="404" y="20"/>
                        <a:pt x="404" y="20"/>
                      </a:cubicBezTo>
                      <a:cubicBezTo>
                        <a:pt x="404" y="0"/>
                        <a:pt x="404" y="0"/>
                        <a:pt x="404" y="0"/>
                      </a:cubicBezTo>
                      <a:close/>
                    </a:path>
                  </a:pathLst>
                </a:custGeom>
                <a:solidFill>
                  <a:srgbClr val="E1573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62" name="îšḻide">
                  <a:extLst>
                    <a:ext uri="{FF2B5EF4-FFF2-40B4-BE49-F238E27FC236}">
                      <a16:creationId xmlns:a16="http://schemas.microsoft.com/office/drawing/2014/main" id="{8A127ABE-B2EF-4059-8D11-5141F9AD38C2}"/>
                    </a:ext>
                  </a:extLst>
                </p:cNvPr>
                <p:cNvSpPr/>
                <p:nvPr/>
              </p:nvSpPr>
              <p:spPr bwMode="auto">
                <a:xfrm>
                  <a:off x="4495027" y="3844550"/>
                  <a:ext cx="488095" cy="6284"/>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63" name="íṣ1iḍê">
                  <a:extLst>
                    <a:ext uri="{FF2B5EF4-FFF2-40B4-BE49-F238E27FC236}">
                      <a16:creationId xmlns:a16="http://schemas.microsoft.com/office/drawing/2014/main" id="{5BC21093-F18B-4442-8646-5A87288E39B0}"/>
                    </a:ext>
                  </a:extLst>
                </p:cNvPr>
                <p:cNvSpPr/>
                <p:nvPr/>
              </p:nvSpPr>
              <p:spPr bwMode="auto">
                <a:xfrm>
                  <a:off x="4514928" y="3830934"/>
                  <a:ext cx="475526" cy="13617"/>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64" name="íŝlïḋè">
                  <a:extLst>
                    <a:ext uri="{FF2B5EF4-FFF2-40B4-BE49-F238E27FC236}">
                      <a16:creationId xmlns:a16="http://schemas.microsoft.com/office/drawing/2014/main" id="{C3528D60-171A-4D31-9734-3EFB4D727106}"/>
                    </a:ext>
                  </a:extLst>
                </p:cNvPr>
                <p:cNvSpPr/>
                <p:nvPr/>
              </p:nvSpPr>
              <p:spPr bwMode="auto">
                <a:xfrm>
                  <a:off x="4487696" y="3803701"/>
                  <a:ext cx="481811" cy="27233"/>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65" name="îṥľiḋe">
                  <a:extLst>
                    <a:ext uri="{FF2B5EF4-FFF2-40B4-BE49-F238E27FC236}">
                      <a16:creationId xmlns:a16="http://schemas.microsoft.com/office/drawing/2014/main" id="{5F414280-3E39-44BB-8193-0F555888F133}"/>
                    </a:ext>
                  </a:extLst>
                </p:cNvPr>
                <p:cNvSpPr/>
                <p:nvPr/>
              </p:nvSpPr>
              <p:spPr bwMode="auto">
                <a:xfrm>
                  <a:off x="4514928" y="3797416"/>
                  <a:ext cx="475526" cy="6284"/>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66" name="íSḷidé">
                  <a:extLst>
                    <a:ext uri="{FF2B5EF4-FFF2-40B4-BE49-F238E27FC236}">
                      <a16:creationId xmlns:a16="http://schemas.microsoft.com/office/drawing/2014/main" id="{51020CA4-6CE4-4EB7-AF62-93096FF0A8CA}"/>
                    </a:ext>
                  </a:extLst>
                </p:cNvPr>
                <p:cNvSpPr/>
                <p:nvPr/>
              </p:nvSpPr>
              <p:spPr bwMode="auto">
                <a:xfrm>
                  <a:off x="4514928" y="3783800"/>
                  <a:ext cx="475526" cy="13617"/>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67" name="ïṧḻiḑé">
                  <a:extLst>
                    <a:ext uri="{FF2B5EF4-FFF2-40B4-BE49-F238E27FC236}">
                      <a16:creationId xmlns:a16="http://schemas.microsoft.com/office/drawing/2014/main" id="{91079669-8D15-4285-A2A1-1804A55BB14A}"/>
                    </a:ext>
                  </a:extLst>
                </p:cNvPr>
                <p:cNvSpPr/>
                <p:nvPr/>
              </p:nvSpPr>
              <p:spPr bwMode="auto">
                <a:xfrm>
                  <a:off x="4528544" y="3756568"/>
                  <a:ext cx="481811" cy="27233"/>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68" name="iṥľiḍè">
                  <a:extLst>
                    <a:ext uri="{FF2B5EF4-FFF2-40B4-BE49-F238E27FC236}">
                      <a16:creationId xmlns:a16="http://schemas.microsoft.com/office/drawing/2014/main" id="{77C8CF7C-BA6B-4C2F-9EF5-256092F21FF4}"/>
                    </a:ext>
                  </a:extLst>
                </p:cNvPr>
                <p:cNvSpPr/>
                <p:nvPr/>
              </p:nvSpPr>
              <p:spPr bwMode="auto">
                <a:xfrm>
                  <a:off x="4514928" y="3735619"/>
                  <a:ext cx="475526" cy="20948"/>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69" name="î$1ídé">
                  <a:extLst>
                    <a:ext uri="{FF2B5EF4-FFF2-40B4-BE49-F238E27FC236}">
                      <a16:creationId xmlns:a16="http://schemas.microsoft.com/office/drawing/2014/main" id="{20E57E2A-7C36-47E7-8EE4-4B6119C85117}"/>
                    </a:ext>
                  </a:extLst>
                </p:cNvPr>
                <p:cNvSpPr/>
                <p:nvPr/>
              </p:nvSpPr>
              <p:spPr bwMode="auto">
                <a:xfrm>
                  <a:off x="4495027" y="3722003"/>
                  <a:ext cx="488095" cy="13617"/>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0" name="îşḻîḋe">
                  <a:extLst>
                    <a:ext uri="{FF2B5EF4-FFF2-40B4-BE49-F238E27FC236}">
                      <a16:creationId xmlns:a16="http://schemas.microsoft.com/office/drawing/2014/main" id="{09AB6F23-01DF-45D3-9E47-3C3362BB0E9A}"/>
                    </a:ext>
                  </a:extLst>
                </p:cNvPr>
                <p:cNvSpPr/>
                <p:nvPr/>
              </p:nvSpPr>
              <p:spPr bwMode="auto">
                <a:xfrm>
                  <a:off x="4514928" y="3702102"/>
                  <a:ext cx="475526" cy="19901"/>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1" name="ïṩļîḓe">
                  <a:extLst>
                    <a:ext uri="{FF2B5EF4-FFF2-40B4-BE49-F238E27FC236}">
                      <a16:creationId xmlns:a16="http://schemas.microsoft.com/office/drawing/2014/main" id="{211ADC79-399D-4BE0-83FA-04365E79CFFC}"/>
                    </a:ext>
                  </a:extLst>
                </p:cNvPr>
                <p:cNvSpPr/>
                <p:nvPr/>
              </p:nvSpPr>
              <p:spPr bwMode="auto">
                <a:xfrm>
                  <a:off x="4514928" y="3688485"/>
                  <a:ext cx="475526" cy="13617"/>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2" name="í$ļíḋé">
                  <a:extLst>
                    <a:ext uri="{FF2B5EF4-FFF2-40B4-BE49-F238E27FC236}">
                      <a16:creationId xmlns:a16="http://schemas.microsoft.com/office/drawing/2014/main" id="{A86F9CF5-5E33-4A50-B4C6-80C6A9046218}"/>
                    </a:ext>
                  </a:extLst>
                </p:cNvPr>
                <p:cNvSpPr/>
                <p:nvPr/>
              </p:nvSpPr>
              <p:spPr bwMode="auto">
                <a:xfrm>
                  <a:off x="4495027" y="3668585"/>
                  <a:ext cx="488095" cy="19901"/>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3" name="ïś1îďé">
                  <a:extLst>
                    <a:ext uri="{FF2B5EF4-FFF2-40B4-BE49-F238E27FC236}">
                      <a16:creationId xmlns:a16="http://schemas.microsoft.com/office/drawing/2014/main" id="{C664457F-395A-431B-9847-8C4E25303D32}"/>
                    </a:ext>
                  </a:extLst>
                </p:cNvPr>
                <p:cNvSpPr/>
                <p:nvPr/>
              </p:nvSpPr>
              <p:spPr bwMode="auto">
                <a:xfrm>
                  <a:off x="4495027" y="3634020"/>
                  <a:ext cx="488095" cy="20948"/>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4" name="ïṩ1iḍê">
                  <a:extLst>
                    <a:ext uri="{FF2B5EF4-FFF2-40B4-BE49-F238E27FC236}">
                      <a16:creationId xmlns:a16="http://schemas.microsoft.com/office/drawing/2014/main" id="{10E72DAD-B0E4-479E-9D6F-6FE4A79809EF}"/>
                    </a:ext>
                  </a:extLst>
                </p:cNvPr>
                <p:cNvSpPr/>
                <p:nvPr/>
              </p:nvSpPr>
              <p:spPr bwMode="auto">
                <a:xfrm>
                  <a:off x="4514928" y="3654968"/>
                  <a:ext cx="475526" cy="13617"/>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5" name="i$1ïḑe">
                  <a:extLst>
                    <a:ext uri="{FF2B5EF4-FFF2-40B4-BE49-F238E27FC236}">
                      <a16:creationId xmlns:a16="http://schemas.microsoft.com/office/drawing/2014/main" id="{CD5F2A64-3A13-4D3E-863B-94ED4A5BD2B2}"/>
                    </a:ext>
                  </a:extLst>
                </p:cNvPr>
                <p:cNvSpPr/>
                <p:nvPr/>
              </p:nvSpPr>
              <p:spPr bwMode="auto">
                <a:xfrm>
                  <a:off x="4514928" y="3607835"/>
                  <a:ext cx="475526" cy="2618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6" name="îśľïde">
                  <a:extLst>
                    <a:ext uri="{FF2B5EF4-FFF2-40B4-BE49-F238E27FC236}">
                      <a16:creationId xmlns:a16="http://schemas.microsoft.com/office/drawing/2014/main" id="{E1635BD7-8F71-4BB2-9D49-0BB48ECCFE95}"/>
                    </a:ext>
                  </a:extLst>
                </p:cNvPr>
                <p:cNvSpPr/>
                <p:nvPr/>
              </p:nvSpPr>
              <p:spPr bwMode="auto">
                <a:xfrm>
                  <a:off x="4514928" y="3594218"/>
                  <a:ext cx="475526" cy="13617"/>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7" name="ïśḷíḓe">
                  <a:extLst>
                    <a:ext uri="{FF2B5EF4-FFF2-40B4-BE49-F238E27FC236}">
                      <a16:creationId xmlns:a16="http://schemas.microsoft.com/office/drawing/2014/main" id="{AF8FAF39-999E-4599-8C0A-EEA15D284826}"/>
                    </a:ext>
                  </a:extLst>
                </p:cNvPr>
                <p:cNvSpPr/>
                <p:nvPr/>
              </p:nvSpPr>
              <p:spPr bwMode="auto">
                <a:xfrm>
                  <a:off x="4495027" y="3573270"/>
                  <a:ext cx="488095" cy="20948"/>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8" name="îśḻíḍê">
                  <a:extLst>
                    <a:ext uri="{FF2B5EF4-FFF2-40B4-BE49-F238E27FC236}">
                      <a16:creationId xmlns:a16="http://schemas.microsoft.com/office/drawing/2014/main" id="{D5450D28-DEEB-47A0-8223-FFBBD5152045}"/>
                    </a:ext>
                  </a:extLst>
                </p:cNvPr>
                <p:cNvSpPr/>
                <p:nvPr/>
              </p:nvSpPr>
              <p:spPr bwMode="auto">
                <a:xfrm>
                  <a:off x="4495027" y="3546037"/>
                  <a:ext cx="488095" cy="20948"/>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79" name="îš1iďê">
                  <a:extLst>
                    <a:ext uri="{FF2B5EF4-FFF2-40B4-BE49-F238E27FC236}">
                      <a16:creationId xmlns:a16="http://schemas.microsoft.com/office/drawing/2014/main" id="{0806581D-F446-4BBB-8F3E-7A8BBEFC81B9}"/>
                    </a:ext>
                  </a:extLst>
                </p:cNvPr>
                <p:cNvSpPr/>
                <p:nvPr/>
              </p:nvSpPr>
              <p:spPr bwMode="auto">
                <a:xfrm>
                  <a:off x="4514928" y="3566985"/>
                  <a:ext cx="475526" cy="6284"/>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80" name="iŝḻîḑé">
                  <a:extLst>
                    <a:ext uri="{FF2B5EF4-FFF2-40B4-BE49-F238E27FC236}">
                      <a16:creationId xmlns:a16="http://schemas.microsoft.com/office/drawing/2014/main" id="{68EC1786-A937-4971-AAC0-F972D2526C48}"/>
                    </a:ext>
                  </a:extLst>
                </p:cNvPr>
                <p:cNvSpPr/>
                <p:nvPr/>
              </p:nvSpPr>
              <p:spPr bwMode="auto">
                <a:xfrm>
                  <a:off x="4514928" y="3519852"/>
                  <a:ext cx="475526" cy="26186"/>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81" name="iṡļîḓê">
                  <a:extLst>
                    <a:ext uri="{FF2B5EF4-FFF2-40B4-BE49-F238E27FC236}">
                      <a16:creationId xmlns:a16="http://schemas.microsoft.com/office/drawing/2014/main" id="{5A32E7D4-71D9-4ABA-931A-A89F059D5255}"/>
                    </a:ext>
                  </a:extLst>
                </p:cNvPr>
                <p:cNvSpPr/>
                <p:nvPr/>
              </p:nvSpPr>
              <p:spPr bwMode="auto">
                <a:xfrm>
                  <a:off x="4514928" y="3512520"/>
                  <a:ext cx="475526" cy="7332"/>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82" name="iSliḓé">
                  <a:extLst>
                    <a:ext uri="{FF2B5EF4-FFF2-40B4-BE49-F238E27FC236}">
                      <a16:creationId xmlns:a16="http://schemas.microsoft.com/office/drawing/2014/main" id="{56267789-257B-43AA-B8AB-E8BF8295B437}"/>
                    </a:ext>
                  </a:extLst>
                </p:cNvPr>
                <p:cNvSpPr/>
                <p:nvPr/>
              </p:nvSpPr>
              <p:spPr bwMode="auto">
                <a:xfrm>
                  <a:off x="4495027" y="3498904"/>
                  <a:ext cx="488095" cy="13617"/>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83" name="ïṩḷïḍe">
                  <a:extLst>
                    <a:ext uri="{FF2B5EF4-FFF2-40B4-BE49-F238E27FC236}">
                      <a16:creationId xmlns:a16="http://schemas.microsoft.com/office/drawing/2014/main" id="{B0D03E85-190D-407B-B0C9-6DE30B16C81E}"/>
                    </a:ext>
                  </a:extLst>
                </p:cNvPr>
                <p:cNvSpPr/>
                <p:nvPr/>
              </p:nvSpPr>
              <p:spPr bwMode="auto">
                <a:xfrm>
                  <a:off x="4495027" y="3458054"/>
                  <a:ext cx="488095" cy="7332"/>
                </a:xfrm>
                <a:prstGeom prst="rect">
                  <a:avLst/>
                </a:prstGeom>
                <a:solidFill>
                  <a:srgbClr val="E5E6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84" name="išḷíḍê">
                  <a:extLst>
                    <a:ext uri="{FF2B5EF4-FFF2-40B4-BE49-F238E27FC236}">
                      <a16:creationId xmlns:a16="http://schemas.microsoft.com/office/drawing/2014/main" id="{2856A9AF-ED8C-4978-9999-D6935C9E8A11}"/>
                    </a:ext>
                  </a:extLst>
                </p:cNvPr>
                <p:cNvSpPr/>
                <p:nvPr/>
              </p:nvSpPr>
              <p:spPr bwMode="auto">
                <a:xfrm>
                  <a:off x="4514928" y="3465386"/>
                  <a:ext cx="475526" cy="33517"/>
                </a:xfrm>
                <a:prstGeom prst="rect">
                  <a:avLst/>
                </a:prstGeom>
                <a:solidFill>
                  <a:srgbClr val="ACADA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85" name="ïṩľîḓè">
                  <a:extLst>
                    <a:ext uri="{FF2B5EF4-FFF2-40B4-BE49-F238E27FC236}">
                      <a16:creationId xmlns:a16="http://schemas.microsoft.com/office/drawing/2014/main" id="{10980D9C-3F8F-4868-ADBF-85F22FE0F320}"/>
                    </a:ext>
                  </a:extLst>
                </p:cNvPr>
                <p:cNvSpPr/>
                <p:nvPr/>
              </p:nvSpPr>
              <p:spPr bwMode="auto">
                <a:xfrm>
                  <a:off x="6415985" y="4414344"/>
                  <a:ext cx="394876" cy="83793"/>
                </a:xfrm>
                <a:custGeom>
                  <a:avLst/>
                  <a:gdLst>
                    <a:gd name="T0" fmla="*/ 12 w 377"/>
                    <a:gd name="T1" fmla="*/ 80 h 80"/>
                    <a:gd name="T2" fmla="*/ 12 w 377"/>
                    <a:gd name="T3" fmla="*/ 62 h 80"/>
                    <a:gd name="T4" fmla="*/ 0 w 377"/>
                    <a:gd name="T5" fmla="*/ 70 h 80"/>
                    <a:gd name="T6" fmla="*/ 7 w 377"/>
                    <a:gd name="T7" fmla="*/ 70 h 80"/>
                    <a:gd name="T8" fmla="*/ 24 w 377"/>
                    <a:gd name="T9" fmla="*/ 47 h 80"/>
                    <a:gd name="T10" fmla="*/ 24 w 377"/>
                    <a:gd name="T11" fmla="*/ 38 h 80"/>
                    <a:gd name="T12" fmla="*/ 364 w 377"/>
                    <a:gd name="T13" fmla="*/ 0 h 80"/>
                    <a:gd name="T14" fmla="*/ 377 w 377"/>
                    <a:gd name="T15" fmla="*/ 57 h 80"/>
                    <a:gd name="T16" fmla="*/ 12 w 377"/>
                    <a:gd name="T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7" h="80">
                      <a:moveTo>
                        <a:pt x="12" y="80"/>
                      </a:moveTo>
                      <a:lnTo>
                        <a:pt x="12" y="62"/>
                      </a:lnTo>
                      <a:lnTo>
                        <a:pt x="0" y="70"/>
                      </a:lnTo>
                      <a:lnTo>
                        <a:pt x="7" y="70"/>
                      </a:lnTo>
                      <a:lnTo>
                        <a:pt x="24" y="47"/>
                      </a:lnTo>
                      <a:lnTo>
                        <a:pt x="24" y="38"/>
                      </a:lnTo>
                      <a:lnTo>
                        <a:pt x="364" y="0"/>
                      </a:lnTo>
                      <a:lnTo>
                        <a:pt x="377" y="57"/>
                      </a:lnTo>
                      <a:lnTo>
                        <a:pt x="12" y="80"/>
                      </a:lnTo>
                      <a:close/>
                    </a:path>
                  </a:pathLst>
                </a:custGeom>
                <a:solidFill>
                  <a:srgbClr val="B1305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86" name="i$ḷiḍè">
                  <a:extLst>
                    <a:ext uri="{FF2B5EF4-FFF2-40B4-BE49-F238E27FC236}">
                      <a16:creationId xmlns:a16="http://schemas.microsoft.com/office/drawing/2014/main" id="{1CEC7C4F-641D-4C9A-85B9-BB0CFBB9411D}"/>
                    </a:ext>
                  </a:extLst>
                </p:cNvPr>
                <p:cNvSpPr/>
                <p:nvPr/>
              </p:nvSpPr>
              <p:spPr bwMode="auto">
                <a:xfrm>
                  <a:off x="6410748" y="4476141"/>
                  <a:ext cx="363453" cy="57608"/>
                </a:xfrm>
                <a:custGeom>
                  <a:avLst/>
                  <a:gdLst>
                    <a:gd name="T0" fmla="*/ 0 w 214"/>
                    <a:gd name="T1" fmla="*/ 16 h 34"/>
                    <a:gd name="T2" fmla="*/ 4 w 214"/>
                    <a:gd name="T3" fmla="*/ 23 h 34"/>
                    <a:gd name="T4" fmla="*/ 18 w 214"/>
                    <a:gd name="T5" fmla="*/ 23 h 34"/>
                    <a:gd name="T6" fmla="*/ 20 w 214"/>
                    <a:gd name="T7" fmla="*/ 34 h 34"/>
                    <a:gd name="T8" fmla="*/ 88 w 214"/>
                    <a:gd name="T9" fmla="*/ 32 h 34"/>
                    <a:gd name="T10" fmla="*/ 86 w 214"/>
                    <a:gd name="T11" fmla="*/ 21 h 34"/>
                    <a:gd name="T12" fmla="*/ 214 w 214"/>
                    <a:gd name="T13" fmla="*/ 13 h 34"/>
                    <a:gd name="T14" fmla="*/ 214 w 214"/>
                    <a:gd name="T15" fmla="*/ 0 h 34"/>
                    <a:gd name="T16" fmla="*/ 0 w 214"/>
                    <a:gd name="T17" fmla="*/ 16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4" h="34">
                      <a:moveTo>
                        <a:pt x="0" y="16"/>
                      </a:moveTo>
                      <a:cubicBezTo>
                        <a:pt x="4" y="23"/>
                        <a:pt x="4" y="23"/>
                        <a:pt x="4" y="23"/>
                      </a:cubicBezTo>
                      <a:cubicBezTo>
                        <a:pt x="18" y="23"/>
                        <a:pt x="18" y="23"/>
                        <a:pt x="18" y="23"/>
                      </a:cubicBezTo>
                      <a:cubicBezTo>
                        <a:pt x="20" y="34"/>
                        <a:pt x="20" y="34"/>
                        <a:pt x="20" y="34"/>
                      </a:cubicBezTo>
                      <a:cubicBezTo>
                        <a:pt x="20" y="34"/>
                        <a:pt x="87" y="33"/>
                        <a:pt x="88" y="32"/>
                      </a:cubicBezTo>
                      <a:cubicBezTo>
                        <a:pt x="88" y="32"/>
                        <a:pt x="86" y="21"/>
                        <a:pt x="86" y="21"/>
                      </a:cubicBezTo>
                      <a:cubicBezTo>
                        <a:pt x="214" y="13"/>
                        <a:pt x="214" y="13"/>
                        <a:pt x="214" y="13"/>
                      </a:cubicBezTo>
                      <a:cubicBezTo>
                        <a:pt x="214" y="0"/>
                        <a:pt x="214" y="0"/>
                        <a:pt x="214" y="0"/>
                      </a:cubicBezTo>
                      <a:lnTo>
                        <a:pt x="0" y="16"/>
                      </a:lnTo>
                      <a:close/>
                    </a:path>
                  </a:pathLst>
                </a:custGeom>
                <a:solidFill>
                  <a:srgbClr val="ABA39B"/>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87" name="î$ľïdè">
                  <a:extLst>
                    <a:ext uri="{FF2B5EF4-FFF2-40B4-BE49-F238E27FC236}">
                      <a16:creationId xmlns:a16="http://schemas.microsoft.com/office/drawing/2014/main" id="{E8EF89FC-E865-4B5F-BD0B-DD2F5398F788}"/>
                    </a:ext>
                  </a:extLst>
                </p:cNvPr>
                <p:cNvSpPr/>
                <p:nvPr/>
              </p:nvSpPr>
              <p:spPr bwMode="auto">
                <a:xfrm>
                  <a:off x="6743826" y="4482425"/>
                  <a:ext cx="23043" cy="11522"/>
                </a:xfrm>
                <a:custGeom>
                  <a:avLst/>
                  <a:gdLst>
                    <a:gd name="T0" fmla="*/ 0 w 22"/>
                    <a:gd name="T1" fmla="*/ 11 h 11"/>
                    <a:gd name="T2" fmla="*/ 3 w 22"/>
                    <a:gd name="T3" fmla="*/ 0 h 11"/>
                    <a:gd name="T4" fmla="*/ 3 w 22"/>
                    <a:gd name="T5" fmla="*/ 0 h 11"/>
                    <a:gd name="T6" fmla="*/ 0 w 22"/>
                    <a:gd name="T7" fmla="*/ 5 h 11"/>
                    <a:gd name="T8" fmla="*/ 22 w 22"/>
                    <a:gd name="T9" fmla="*/ 5 h 11"/>
                    <a:gd name="T10" fmla="*/ 22 w 22"/>
                    <a:gd name="T11" fmla="*/ 0 h 11"/>
                    <a:gd name="T12" fmla="*/ 22 w 22"/>
                    <a:gd name="T13" fmla="*/ 0 h 11"/>
                    <a:gd name="T14" fmla="*/ 22 w 22"/>
                    <a:gd name="T15" fmla="*/ 11 h 11"/>
                    <a:gd name="T16" fmla="*/ 0 w 22"/>
                    <a:gd name="T17"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 h="11">
                      <a:moveTo>
                        <a:pt x="0" y="11"/>
                      </a:moveTo>
                      <a:lnTo>
                        <a:pt x="3" y="0"/>
                      </a:lnTo>
                      <a:lnTo>
                        <a:pt x="3" y="0"/>
                      </a:lnTo>
                      <a:lnTo>
                        <a:pt x="0" y="5"/>
                      </a:lnTo>
                      <a:lnTo>
                        <a:pt x="22" y="5"/>
                      </a:lnTo>
                      <a:lnTo>
                        <a:pt x="22" y="0"/>
                      </a:lnTo>
                      <a:lnTo>
                        <a:pt x="22" y="0"/>
                      </a:lnTo>
                      <a:lnTo>
                        <a:pt x="22" y="11"/>
                      </a:lnTo>
                      <a:lnTo>
                        <a:pt x="0" y="11"/>
                      </a:lnTo>
                      <a:close/>
                    </a:path>
                  </a:pathLst>
                </a:custGeom>
                <a:solidFill>
                  <a:srgbClr val="2D180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88" name="îṥ1íḍè">
                  <a:extLst>
                    <a:ext uri="{FF2B5EF4-FFF2-40B4-BE49-F238E27FC236}">
                      <a16:creationId xmlns:a16="http://schemas.microsoft.com/office/drawing/2014/main" id="{D758B0D2-79CA-4756-9D2E-E7D3274DEF56}"/>
                    </a:ext>
                  </a:extLst>
                </p:cNvPr>
                <p:cNvSpPr/>
                <p:nvPr/>
              </p:nvSpPr>
              <p:spPr bwMode="auto">
                <a:xfrm>
                  <a:off x="6774201" y="4480330"/>
                  <a:ext cx="8379" cy="12569"/>
                </a:xfrm>
                <a:custGeom>
                  <a:avLst/>
                  <a:gdLst>
                    <a:gd name="T0" fmla="*/ 8 w 8"/>
                    <a:gd name="T1" fmla="*/ 12 h 12"/>
                    <a:gd name="T2" fmla="*/ 8 w 8"/>
                    <a:gd name="T3" fmla="*/ 12 h 12"/>
                    <a:gd name="T4" fmla="*/ 0 w 8"/>
                    <a:gd name="T5" fmla="*/ 12 h 12"/>
                    <a:gd name="T6" fmla="*/ 0 w 8"/>
                    <a:gd name="T7" fmla="*/ 0 h 12"/>
                    <a:gd name="T8" fmla="*/ 8 w 8"/>
                    <a:gd name="T9" fmla="*/ 0 h 12"/>
                    <a:gd name="T10" fmla="*/ 8 w 8"/>
                    <a:gd name="T11" fmla="*/ 12 h 12"/>
                  </a:gdLst>
                  <a:ahLst/>
                  <a:cxnLst>
                    <a:cxn ang="0">
                      <a:pos x="T0" y="T1"/>
                    </a:cxn>
                    <a:cxn ang="0">
                      <a:pos x="T2" y="T3"/>
                    </a:cxn>
                    <a:cxn ang="0">
                      <a:pos x="T4" y="T5"/>
                    </a:cxn>
                    <a:cxn ang="0">
                      <a:pos x="T6" y="T7"/>
                    </a:cxn>
                    <a:cxn ang="0">
                      <a:pos x="T8" y="T9"/>
                    </a:cxn>
                    <a:cxn ang="0">
                      <a:pos x="T10" y="T11"/>
                    </a:cxn>
                  </a:cxnLst>
                  <a:rect l="0" t="0" r="r" b="b"/>
                  <a:pathLst>
                    <a:path w="8" h="12">
                      <a:moveTo>
                        <a:pt x="8" y="12"/>
                      </a:moveTo>
                      <a:lnTo>
                        <a:pt x="8" y="12"/>
                      </a:lnTo>
                      <a:lnTo>
                        <a:pt x="0" y="12"/>
                      </a:lnTo>
                      <a:lnTo>
                        <a:pt x="0" y="0"/>
                      </a:lnTo>
                      <a:lnTo>
                        <a:pt x="8" y="0"/>
                      </a:lnTo>
                      <a:lnTo>
                        <a:pt x="8" y="12"/>
                      </a:lnTo>
                      <a:close/>
                    </a:path>
                  </a:pathLst>
                </a:custGeom>
                <a:solidFill>
                  <a:srgbClr val="2D180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89" name="i$lïḑé">
                  <a:extLst>
                    <a:ext uri="{FF2B5EF4-FFF2-40B4-BE49-F238E27FC236}">
                      <a16:creationId xmlns:a16="http://schemas.microsoft.com/office/drawing/2014/main" id="{67FD1F52-0E03-4224-B1A9-B7028CBA89FC}"/>
                    </a:ext>
                  </a:extLst>
                </p:cNvPr>
                <p:cNvSpPr/>
                <p:nvPr/>
              </p:nvSpPr>
              <p:spPr bwMode="auto">
                <a:xfrm>
                  <a:off x="6418080" y="4477189"/>
                  <a:ext cx="13617" cy="15712"/>
                </a:xfrm>
                <a:prstGeom prst="ellipse">
                  <a:avLst/>
                </a:prstGeom>
                <a:solidFill>
                  <a:srgbClr val="2D180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0" name="ïṧ1ïḑè">
                  <a:extLst>
                    <a:ext uri="{FF2B5EF4-FFF2-40B4-BE49-F238E27FC236}">
                      <a16:creationId xmlns:a16="http://schemas.microsoft.com/office/drawing/2014/main" id="{B4E16474-1623-4572-98BE-63F0B52167F2}"/>
                    </a:ext>
                  </a:extLst>
                </p:cNvPr>
                <p:cNvSpPr/>
                <p:nvPr/>
              </p:nvSpPr>
              <p:spPr bwMode="auto">
                <a:xfrm>
                  <a:off x="6421222" y="4528512"/>
                  <a:ext cx="386496" cy="27233"/>
                </a:xfrm>
                <a:prstGeom prst="rect">
                  <a:avLst/>
                </a:prstGeom>
                <a:solidFill>
                  <a:srgbClr val="B1305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900"/>
                </a:p>
              </p:txBody>
            </p:sp>
            <p:sp>
              <p:nvSpPr>
                <p:cNvPr id="91" name="îṥľïďé">
                  <a:extLst>
                    <a:ext uri="{FF2B5EF4-FFF2-40B4-BE49-F238E27FC236}">
                      <a16:creationId xmlns:a16="http://schemas.microsoft.com/office/drawing/2014/main" id="{1A7CB394-7643-4BAF-A12E-127E1021FB4D}"/>
                    </a:ext>
                  </a:extLst>
                </p:cNvPr>
                <p:cNvSpPr/>
                <p:nvPr/>
              </p:nvSpPr>
              <p:spPr bwMode="auto">
                <a:xfrm>
                  <a:off x="7086330" y="2410640"/>
                  <a:ext cx="408492" cy="409539"/>
                </a:xfrm>
                <a:custGeom>
                  <a:avLst/>
                  <a:gdLst>
                    <a:gd name="T0" fmla="*/ 330 w 390"/>
                    <a:gd name="T1" fmla="*/ 359 h 391"/>
                    <a:gd name="T2" fmla="*/ 0 w 390"/>
                    <a:gd name="T3" fmla="*/ 29 h 391"/>
                    <a:gd name="T4" fmla="*/ 27 w 390"/>
                    <a:gd name="T5" fmla="*/ 0 h 391"/>
                    <a:gd name="T6" fmla="*/ 358 w 390"/>
                    <a:gd name="T7" fmla="*/ 330 h 391"/>
                    <a:gd name="T8" fmla="*/ 390 w 390"/>
                    <a:gd name="T9" fmla="*/ 391 h 391"/>
                    <a:gd name="T10" fmla="*/ 330 w 390"/>
                    <a:gd name="T11" fmla="*/ 359 h 391"/>
                  </a:gdLst>
                  <a:ahLst/>
                  <a:cxnLst>
                    <a:cxn ang="0">
                      <a:pos x="T0" y="T1"/>
                    </a:cxn>
                    <a:cxn ang="0">
                      <a:pos x="T2" y="T3"/>
                    </a:cxn>
                    <a:cxn ang="0">
                      <a:pos x="T4" y="T5"/>
                    </a:cxn>
                    <a:cxn ang="0">
                      <a:pos x="T6" y="T7"/>
                    </a:cxn>
                    <a:cxn ang="0">
                      <a:pos x="T8" y="T9"/>
                    </a:cxn>
                    <a:cxn ang="0">
                      <a:pos x="T10" y="T11"/>
                    </a:cxn>
                  </a:cxnLst>
                  <a:rect l="0" t="0" r="r" b="b"/>
                  <a:pathLst>
                    <a:path w="390" h="391">
                      <a:moveTo>
                        <a:pt x="330" y="359"/>
                      </a:moveTo>
                      <a:lnTo>
                        <a:pt x="0" y="29"/>
                      </a:lnTo>
                      <a:lnTo>
                        <a:pt x="27" y="0"/>
                      </a:lnTo>
                      <a:lnTo>
                        <a:pt x="358" y="330"/>
                      </a:lnTo>
                      <a:lnTo>
                        <a:pt x="390" y="391"/>
                      </a:lnTo>
                      <a:lnTo>
                        <a:pt x="330" y="359"/>
                      </a:lnTo>
                      <a:close/>
                    </a:path>
                  </a:pathLst>
                </a:custGeom>
                <a:solidFill>
                  <a:srgbClr val="FCB70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2" name="ïṣ1íḋè">
                  <a:extLst>
                    <a:ext uri="{FF2B5EF4-FFF2-40B4-BE49-F238E27FC236}">
                      <a16:creationId xmlns:a16="http://schemas.microsoft.com/office/drawing/2014/main" id="{8F486415-0387-425C-8C90-FC22C1295F3D}"/>
                    </a:ext>
                  </a:extLst>
                </p:cNvPr>
                <p:cNvSpPr/>
                <p:nvPr/>
              </p:nvSpPr>
              <p:spPr bwMode="auto">
                <a:xfrm>
                  <a:off x="7086330" y="2410640"/>
                  <a:ext cx="361358" cy="362405"/>
                </a:xfrm>
                <a:custGeom>
                  <a:avLst/>
                  <a:gdLst>
                    <a:gd name="T0" fmla="*/ 317 w 345"/>
                    <a:gd name="T1" fmla="*/ 346 h 346"/>
                    <a:gd name="T2" fmla="*/ 0 w 345"/>
                    <a:gd name="T3" fmla="*/ 29 h 346"/>
                    <a:gd name="T4" fmla="*/ 27 w 345"/>
                    <a:gd name="T5" fmla="*/ 0 h 346"/>
                    <a:gd name="T6" fmla="*/ 345 w 345"/>
                    <a:gd name="T7" fmla="*/ 317 h 346"/>
                    <a:gd name="T8" fmla="*/ 317 w 345"/>
                    <a:gd name="T9" fmla="*/ 346 h 346"/>
                  </a:gdLst>
                  <a:ahLst/>
                  <a:cxnLst>
                    <a:cxn ang="0">
                      <a:pos x="T0" y="T1"/>
                    </a:cxn>
                    <a:cxn ang="0">
                      <a:pos x="T2" y="T3"/>
                    </a:cxn>
                    <a:cxn ang="0">
                      <a:pos x="T4" y="T5"/>
                    </a:cxn>
                    <a:cxn ang="0">
                      <a:pos x="T6" y="T7"/>
                    </a:cxn>
                    <a:cxn ang="0">
                      <a:pos x="T8" y="T9"/>
                    </a:cxn>
                  </a:cxnLst>
                  <a:rect l="0" t="0" r="r" b="b"/>
                  <a:pathLst>
                    <a:path w="345" h="346">
                      <a:moveTo>
                        <a:pt x="317" y="346"/>
                      </a:moveTo>
                      <a:lnTo>
                        <a:pt x="0" y="29"/>
                      </a:lnTo>
                      <a:lnTo>
                        <a:pt x="27" y="0"/>
                      </a:lnTo>
                      <a:lnTo>
                        <a:pt x="345" y="317"/>
                      </a:lnTo>
                      <a:lnTo>
                        <a:pt x="317" y="34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3" name="îSḷíḓê">
                  <a:extLst>
                    <a:ext uri="{FF2B5EF4-FFF2-40B4-BE49-F238E27FC236}">
                      <a16:creationId xmlns:a16="http://schemas.microsoft.com/office/drawing/2014/main" id="{F0FBF492-224E-4D11-A02F-5CF490FB9A76}"/>
                    </a:ext>
                  </a:extLst>
                </p:cNvPr>
                <p:cNvSpPr/>
                <p:nvPr/>
              </p:nvSpPr>
              <p:spPr bwMode="auto">
                <a:xfrm>
                  <a:off x="7086330" y="2410640"/>
                  <a:ext cx="43991" cy="43991"/>
                </a:xfrm>
                <a:custGeom>
                  <a:avLst/>
                  <a:gdLst>
                    <a:gd name="T0" fmla="*/ 13 w 42"/>
                    <a:gd name="T1" fmla="*/ 42 h 42"/>
                    <a:gd name="T2" fmla="*/ 0 w 42"/>
                    <a:gd name="T3" fmla="*/ 29 h 42"/>
                    <a:gd name="T4" fmla="*/ 27 w 42"/>
                    <a:gd name="T5" fmla="*/ 0 h 42"/>
                    <a:gd name="T6" fmla="*/ 42 w 42"/>
                    <a:gd name="T7" fmla="*/ 14 h 42"/>
                    <a:gd name="T8" fmla="*/ 13 w 42"/>
                    <a:gd name="T9" fmla="*/ 42 h 42"/>
                  </a:gdLst>
                  <a:ahLst/>
                  <a:cxnLst>
                    <a:cxn ang="0">
                      <a:pos x="T0" y="T1"/>
                    </a:cxn>
                    <a:cxn ang="0">
                      <a:pos x="T2" y="T3"/>
                    </a:cxn>
                    <a:cxn ang="0">
                      <a:pos x="T4" y="T5"/>
                    </a:cxn>
                    <a:cxn ang="0">
                      <a:pos x="T6" y="T7"/>
                    </a:cxn>
                    <a:cxn ang="0">
                      <a:pos x="T8" y="T9"/>
                    </a:cxn>
                  </a:cxnLst>
                  <a:rect l="0" t="0" r="r" b="b"/>
                  <a:pathLst>
                    <a:path w="42" h="42">
                      <a:moveTo>
                        <a:pt x="13" y="42"/>
                      </a:moveTo>
                      <a:lnTo>
                        <a:pt x="0" y="29"/>
                      </a:lnTo>
                      <a:lnTo>
                        <a:pt x="27" y="0"/>
                      </a:lnTo>
                      <a:lnTo>
                        <a:pt x="42" y="14"/>
                      </a:lnTo>
                      <a:lnTo>
                        <a:pt x="13" y="42"/>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4" name="îṥ1ïḍé">
                  <a:extLst>
                    <a:ext uri="{FF2B5EF4-FFF2-40B4-BE49-F238E27FC236}">
                      <a16:creationId xmlns:a16="http://schemas.microsoft.com/office/drawing/2014/main" id="{953E097C-7E9B-410C-BE2F-0D92131F880A}"/>
                    </a:ext>
                  </a:extLst>
                </p:cNvPr>
                <p:cNvSpPr/>
                <p:nvPr/>
              </p:nvSpPr>
              <p:spPr bwMode="auto">
                <a:xfrm>
                  <a:off x="7220399" y="2896640"/>
                  <a:ext cx="819078" cy="917535"/>
                </a:xfrm>
                <a:custGeom>
                  <a:avLst/>
                  <a:gdLst>
                    <a:gd name="T0" fmla="*/ 782 w 782"/>
                    <a:gd name="T1" fmla="*/ 649 h 876"/>
                    <a:gd name="T2" fmla="*/ 314 w 782"/>
                    <a:gd name="T3" fmla="*/ 876 h 876"/>
                    <a:gd name="T4" fmla="*/ 0 w 782"/>
                    <a:gd name="T5" fmla="*/ 226 h 876"/>
                    <a:gd name="T6" fmla="*/ 468 w 782"/>
                    <a:gd name="T7" fmla="*/ 0 h 876"/>
                    <a:gd name="T8" fmla="*/ 782 w 782"/>
                    <a:gd name="T9" fmla="*/ 649 h 876"/>
                  </a:gdLst>
                  <a:ahLst/>
                  <a:cxnLst>
                    <a:cxn ang="0">
                      <a:pos x="T0" y="T1"/>
                    </a:cxn>
                    <a:cxn ang="0">
                      <a:pos x="T2" y="T3"/>
                    </a:cxn>
                    <a:cxn ang="0">
                      <a:pos x="T4" y="T5"/>
                    </a:cxn>
                    <a:cxn ang="0">
                      <a:pos x="T6" y="T7"/>
                    </a:cxn>
                    <a:cxn ang="0">
                      <a:pos x="T8" y="T9"/>
                    </a:cxn>
                  </a:cxnLst>
                  <a:rect l="0" t="0" r="r" b="b"/>
                  <a:pathLst>
                    <a:path w="782" h="876">
                      <a:moveTo>
                        <a:pt x="782" y="649"/>
                      </a:moveTo>
                      <a:lnTo>
                        <a:pt x="314" y="876"/>
                      </a:lnTo>
                      <a:lnTo>
                        <a:pt x="0" y="226"/>
                      </a:lnTo>
                      <a:lnTo>
                        <a:pt x="468" y="0"/>
                      </a:lnTo>
                      <a:lnTo>
                        <a:pt x="782" y="649"/>
                      </a:lnTo>
                      <a:close/>
                    </a:path>
                  </a:pathLst>
                </a:custGeom>
                <a:solidFill>
                  <a:srgbClr val="E5E6E5"/>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5" name="iśļiḍé">
                  <a:extLst>
                    <a:ext uri="{FF2B5EF4-FFF2-40B4-BE49-F238E27FC236}">
                      <a16:creationId xmlns:a16="http://schemas.microsoft.com/office/drawing/2014/main" id="{810A0A72-E71C-4AA0-9179-90A4DD195F98}"/>
                    </a:ext>
                  </a:extLst>
                </p:cNvPr>
                <p:cNvSpPr/>
                <p:nvPr/>
              </p:nvSpPr>
              <p:spPr bwMode="auto">
                <a:xfrm>
                  <a:off x="7281149" y="4234188"/>
                  <a:ext cx="500664" cy="358216"/>
                </a:xfrm>
                <a:custGeom>
                  <a:avLst/>
                  <a:gdLst>
                    <a:gd name="T0" fmla="*/ 277 w 295"/>
                    <a:gd name="T1" fmla="*/ 105 h 212"/>
                    <a:gd name="T2" fmla="*/ 267 w 295"/>
                    <a:gd name="T3" fmla="*/ 56 h 212"/>
                    <a:gd name="T4" fmla="*/ 286 w 295"/>
                    <a:gd name="T5" fmla="*/ 4 h 212"/>
                    <a:gd name="T6" fmla="*/ 283 w 295"/>
                    <a:gd name="T7" fmla="*/ 2 h 212"/>
                    <a:gd name="T8" fmla="*/ 264 w 295"/>
                    <a:gd name="T9" fmla="*/ 77 h 212"/>
                    <a:gd name="T10" fmla="*/ 284 w 295"/>
                    <a:gd name="T11" fmla="*/ 160 h 212"/>
                    <a:gd name="T12" fmla="*/ 220 w 295"/>
                    <a:gd name="T13" fmla="*/ 200 h 212"/>
                    <a:gd name="T14" fmla="*/ 206 w 295"/>
                    <a:gd name="T15" fmla="*/ 188 h 212"/>
                    <a:gd name="T16" fmla="*/ 228 w 295"/>
                    <a:gd name="T17" fmla="*/ 179 h 212"/>
                    <a:gd name="T18" fmla="*/ 227 w 295"/>
                    <a:gd name="T19" fmla="*/ 128 h 212"/>
                    <a:gd name="T20" fmla="*/ 195 w 295"/>
                    <a:gd name="T21" fmla="*/ 160 h 212"/>
                    <a:gd name="T22" fmla="*/ 200 w 295"/>
                    <a:gd name="T23" fmla="*/ 185 h 212"/>
                    <a:gd name="T24" fmla="*/ 183 w 295"/>
                    <a:gd name="T25" fmla="*/ 180 h 212"/>
                    <a:gd name="T26" fmla="*/ 111 w 295"/>
                    <a:gd name="T27" fmla="*/ 123 h 212"/>
                    <a:gd name="T28" fmla="*/ 1 w 295"/>
                    <a:gd name="T29" fmla="*/ 168 h 212"/>
                    <a:gd name="T30" fmla="*/ 3 w 295"/>
                    <a:gd name="T31" fmla="*/ 168 h 212"/>
                    <a:gd name="T32" fmla="*/ 88 w 295"/>
                    <a:gd name="T33" fmla="*/ 115 h 212"/>
                    <a:gd name="T34" fmla="*/ 131 w 295"/>
                    <a:gd name="T35" fmla="*/ 144 h 212"/>
                    <a:gd name="T36" fmla="*/ 170 w 295"/>
                    <a:gd name="T37" fmla="*/ 177 h 212"/>
                    <a:gd name="T38" fmla="*/ 202 w 295"/>
                    <a:gd name="T39" fmla="*/ 188 h 212"/>
                    <a:gd name="T40" fmla="*/ 229 w 295"/>
                    <a:gd name="T41" fmla="*/ 207 h 212"/>
                    <a:gd name="T42" fmla="*/ 283 w 295"/>
                    <a:gd name="T43" fmla="*/ 179 h 212"/>
                    <a:gd name="T44" fmla="*/ 277 w 295"/>
                    <a:gd name="T45" fmla="*/ 105 h 212"/>
                    <a:gd name="T46" fmla="*/ 230 w 295"/>
                    <a:gd name="T47" fmla="*/ 136 h 212"/>
                    <a:gd name="T48" fmla="*/ 223 w 295"/>
                    <a:gd name="T49" fmla="*/ 178 h 212"/>
                    <a:gd name="T50" fmla="*/ 205 w 295"/>
                    <a:gd name="T51" fmla="*/ 185 h 212"/>
                    <a:gd name="T52" fmla="*/ 199 w 295"/>
                    <a:gd name="T53" fmla="*/ 163 h 212"/>
                    <a:gd name="T54" fmla="*/ 230 w 295"/>
                    <a:gd name="T55" fmla="*/ 136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95" h="212">
                      <a:moveTo>
                        <a:pt x="277" y="105"/>
                      </a:moveTo>
                      <a:cubicBezTo>
                        <a:pt x="271" y="89"/>
                        <a:pt x="267" y="73"/>
                        <a:pt x="267" y="56"/>
                      </a:cubicBezTo>
                      <a:cubicBezTo>
                        <a:pt x="267" y="37"/>
                        <a:pt x="276" y="19"/>
                        <a:pt x="286" y="4"/>
                      </a:cubicBezTo>
                      <a:cubicBezTo>
                        <a:pt x="288" y="2"/>
                        <a:pt x="284" y="0"/>
                        <a:pt x="283" y="2"/>
                      </a:cubicBezTo>
                      <a:cubicBezTo>
                        <a:pt x="266" y="24"/>
                        <a:pt x="259" y="50"/>
                        <a:pt x="264" y="77"/>
                      </a:cubicBezTo>
                      <a:cubicBezTo>
                        <a:pt x="269" y="106"/>
                        <a:pt x="286" y="131"/>
                        <a:pt x="284" y="160"/>
                      </a:cubicBezTo>
                      <a:cubicBezTo>
                        <a:pt x="282" y="191"/>
                        <a:pt x="248" y="212"/>
                        <a:pt x="220" y="200"/>
                      </a:cubicBezTo>
                      <a:cubicBezTo>
                        <a:pt x="214" y="197"/>
                        <a:pt x="210" y="193"/>
                        <a:pt x="206" y="188"/>
                      </a:cubicBezTo>
                      <a:cubicBezTo>
                        <a:pt x="214" y="188"/>
                        <a:pt x="221" y="185"/>
                        <a:pt x="228" y="179"/>
                      </a:cubicBezTo>
                      <a:cubicBezTo>
                        <a:pt x="240" y="167"/>
                        <a:pt x="243" y="139"/>
                        <a:pt x="227" y="128"/>
                      </a:cubicBezTo>
                      <a:cubicBezTo>
                        <a:pt x="207" y="114"/>
                        <a:pt x="196" y="145"/>
                        <a:pt x="195" y="160"/>
                      </a:cubicBezTo>
                      <a:cubicBezTo>
                        <a:pt x="194" y="169"/>
                        <a:pt x="196" y="178"/>
                        <a:pt x="200" y="185"/>
                      </a:cubicBezTo>
                      <a:cubicBezTo>
                        <a:pt x="194" y="185"/>
                        <a:pt x="188" y="183"/>
                        <a:pt x="183" y="180"/>
                      </a:cubicBezTo>
                      <a:cubicBezTo>
                        <a:pt x="155" y="167"/>
                        <a:pt x="136" y="142"/>
                        <a:pt x="111" y="123"/>
                      </a:cubicBezTo>
                      <a:cubicBezTo>
                        <a:pt x="71" y="94"/>
                        <a:pt x="15" y="125"/>
                        <a:pt x="1" y="168"/>
                      </a:cubicBezTo>
                      <a:cubicBezTo>
                        <a:pt x="0" y="169"/>
                        <a:pt x="3" y="170"/>
                        <a:pt x="3" y="168"/>
                      </a:cubicBezTo>
                      <a:cubicBezTo>
                        <a:pt x="13" y="135"/>
                        <a:pt x="53" y="107"/>
                        <a:pt x="88" y="115"/>
                      </a:cubicBezTo>
                      <a:cubicBezTo>
                        <a:pt x="105" y="119"/>
                        <a:pt x="118" y="133"/>
                        <a:pt x="131" y="144"/>
                      </a:cubicBezTo>
                      <a:cubicBezTo>
                        <a:pt x="143" y="156"/>
                        <a:pt x="156" y="167"/>
                        <a:pt x="170" y="177"/>
                      </a:cubicBezTo>
                      <a:cubicBezTo>
                        <a:pt x="180" y="184"/>
                        <a:pt x="191" y="188"/>
                        <a:pt x="202" y="188"/>
                      </a:cubicBezTo>
                      <a:cubicBezTo>
                        <a:pt x="208" y="198"/>
                        <a:pt x="217" y="204"/>
                        <a:pt x="229" y="207"/>
                      </a:cubicBezTo>
                      <a:cubicBezTo>
                        <a:pt x="251" y="211"/>
                        <a:pt x="274" y="198"/>
                        <a:pt x="283" y="179"/>
                      </a:cubicBezTo>
                      <a:cubicBezTo>
                        <a:pt x="295" y="155"/>
                        <a:pt x="285" y="127"/>
                        <a:pt x="277" y="105"/>
                      </a:cubicBezTo>
                      <a:close/>
                      <a:moveTo>
                        <a:pt x="230" y="136"/>
                      </a:moveTo>
                      <a:cubicBezTo>
                        <a:pt x="239" y="150"/>
                        <a:pt x="234" y="168"/>
                        <a:pt x="223" y="178"/>
                      </a:cubicBezTo>
                      <a:cubicBezTo>
                        <a:pt x="218" y="183"/>
                        <a:pt x="211" y="185"/>
                        <a:pt x="205" y="185"/>
                      </a:cubicBezTo>
                      <a:cubicBezTo>
                        <a:pt x="201" y="179"/>
                        <a:pt x="199" y="171"/>
                        <a:pt x="199" y="163"/>
                      </a:cubicBezTo>
                      <a:cubicBezTo>
                        <a:pt x="198" y="148"/>
                        <a:pt x="214" y="112"/>
                        <a:pt x="230" y="136"/>
                      </a:cubicBez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6" name="iŝļiḍé">
                  <a:extLst>
                    <a:ext uri="{FF2B5EF4-FFF2-40B4-BE49-F238E27FC236}">
                      <a16:creationId xmlns:a16="http://schemas.microsoft.com/office/drawing/2014/main" id="{367335D6-44F8-4CEE-8225-BD59508E203F}"/>
                    </a:ext>
                  </a:extLst>
                </p:cNvPr>
                <p:cNvSpPr/>
                <p:nvPr/>
              </p:nvSpPr>
              <p:spPr bwMode="auto">
                <a:xfrm>
                  <a:off x="7321999" y="3033852"/>
                  <a:ext cx="394876" cy="189582"/>
                </a:xfrm>
                <a:custGeom>
                  <a:avLst/>
                  <a:gdLst>
                    <a:gd name="T0" fmla="*/ 0 w 377"/>
                    <a:gd name="T1" fmla="*/ 181 h 181"/>
                    <a:gd name="T2" fmla="*/ 377 w 377"/>
                    <a:gd name="T3" fmla="*/ 0 h 181"/>
                    <a:gd name="T4" fmla="*/ 0 w 377"/>
                    <a:gd name="T5" fmla="*/ 181 h 181"/>
                  </a:gdLst>
                  <a:ahLst/>
                  <a:cxnLst>
                    <a:cxn ang="0">
                      <a:pos x="T0" y="T1"/>
                    </a:cxn>
                    <a:cxn ang="0">
                      <a:pos x="T2" y="T3"/>
                    </a:cxn>
                    <a:cxn ang="0">
                      <a:pos x="T4" y="T5"/>
                    </a:cxn>
                  </a:cxnLst>
                  <a:rect l="0" t="0" r="r" b="b"/>
                  <a:pathLst>
                    <a:path w="377" h="181">
                      <a:moveTo>
                        <a:pt x="0" y="181"/>
                      </a:moveTo>
                      <a:lnTo>
                        <a:pt x="377" y="0"/>
                      </a:lnTo>
                      <a:lnTo>
                        <a:pt x="0" y="181"/>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7" name="iṣļíḑê">
                  <a:extLst>
                    <a:ext uri="{FF2B5EF4-FFF2-40B4-BE49-F238E27FC236}">
                      <a16:creationId xmlns:a16="http://schemas.microsoft.com/office/drawing/2014/main" id="{A52E7B1D-59AB-42FF-8F00-39DAA45D6573}"/>
                    </a:ext>
                  </a:extLst>
                </p:cNvPr>
                <p:cNvSpPr/>
                <p:nvPr/>
              </p:nvSpPr>
              <p:spPr bwMode="auto">
                <a:xfrm flipV="1">
                  <a:off x="7321999" y="3033852"/>
                  <a:ext cx="394876" cy="18958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8" name="íŝḻïdé">
                  <a:extLst>
                    <a:ext uri="{FF2B5EF4-FFF2-40B4-BE49-F238E27FC236}">
                      <a16:creationId xmlns:a16="http://schemas.microsoft.com/office/drawing/2014/main" id="{ABBD508E-06C6-43DB-9907-65D94E2434F2}"/>
                    </a:ext>
                  </a:extLst>
                </p:cNvPr>
                <p:cNvSpPr/>
                <p:nvPr/>
              </p:nvSpPr>
              <p:spPr bwMode="auto">
                <a:xfrm>
                  <a:off x="7321999" y="3029662"/>
                  <a:ext cx="396970" cy="196914"/>
                </a:xfrm>
                <a:custGeom>
                  <a:avLst/>
                  <a:gdLst>
                    <a:gd name="T0" fmla="*/ 1 w 379"/>
                    <a:gd name="T1" fmla="*/ 188 h 188"/>
                    <a:gd name="T2" fmla="*/ 379 w 379"/>
                    <a:gd name="T3" fmla="*/ 7 h 188"/>
                    <a:gd name="T4" fmla="*/ 375 w 379"/>
                    <a:gd name="T5" fmla="*/ 0 h 188"/>
                    <a:gd name="T6" fmla="*/ 0 w 379"/>
                    <a:gd name="T7" fmla="*/ 183 h 188"/>
                    <a:gd name="T8" fmla="*/ 1 w 379"/>
                    <a:gd name="T9" fmla="*/ 188 h 188"/>
                  </a:gdLst>
                  <a:ahLst/>
                  <a:cxnLst>
                    <a:cxn ang="0">
                      <a:pos x="T0" y="T1"/>
                    </a:cxn>
                    <a:cxn ang="0">
                      <a:pos x="T2" y="T3"/>
                    </a:cxn>
                    <a:cxn ang="0">
                      <a:pos x="T4" y="T5"/>
                    </a:cxn>
                    <a:cxn ang="0">
                      <a:pos x="T6" y="T7"/>
                    </a:cxn>
                    <a:cxn ang="0">
                      <a:pos x="T8" y="T9"/>
                    </a:cxn>
                  </a:cxnLst>
                  <a:rect l="0" t="0" r="r" b="b"/>
                  <a:pathLst>
                    <a:path w="379" h="188">
                      <a:moveTo>
                        <a:pt x="1" y="188"/>
                      </a:moveTo>
                      <a:lnTo>
                        <a:pt x="379" y="7"/>
                      </a:lnTo>
                      <a:lnTo>
                        <a:pt x="375" y="0"/>
                      </a:lnTo>
                      <a:lnTo>
                        <a:pt x="0" y="183"/>
                      </a:lnTo>
                      <a:lnTo>
                        <a:pt x="1" y="188"/>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99" name="ïṡ1ídê">
                  <a:extLst>
                    <a:ext uri="{FF2B5EF4-FFF2-40B4-BE49-F238E27FC236}">
                      <a16:creationId xmlns:a16="http://schemas.microsoft.com/office/drawing/2014/main" id="{E393A48E-794D-4262-B5DD-F481EDD6F3DD}"/>
                    </a:ext>
                  </a:extLst>
                </p:cNvPr>
                <p:cNvSpPr/>
                <p:nvPr/>
              </p:nvSpPr>
              <p:spPr bwMode="auto">
                <a:xfrm>
                  <a:off x="7321999" y="3029662"/>
                  <a:ext cx="396970" cy="196914"/>
                </a:xfrm>
                <a:custGeom>
                  <a:avLst/>
                  <a:gdLst>
                    <a:gd name="T0" fmla="*/ 1 w 379"/>
                    <a:gd name="T1" fmla="*/ 188 h 188"/>
                    <a:gd name="T2" fmla="*/ 379 w 379"/>
                    <a:gd name="T3" fmla="*/ 7 h 188"/>
                    <a:gd name="T4" fmla="*/ 375 w 379"/>
                    <a:gd name="T5" fmla="*/ 0 h 188"/>
                    <a:gd name="T6" fmla="*/ 0 w 379"/>
                    <a:gd name="T7" fmla="*/ 183 h 188"/>
                  </a:gdLst>
                  <a:ahLst/>
                  <a:cxnLst>
                    <a:cxn ang="0">
                      <a:pos x="T0" y="T1"/>
                    </a:cxn>
                    <a:cxn ang="0">
                      <a:pos x="T2" y="T3"/>
                    </a:cxn>
                    <a:cxn ang="0">
                      <a:pos x="T4" y="T5"/>
                    </a:cxn>
                    <a:cxn ang="0">
                      <a:pos x="T6" y="T7"/>
                    </a:cxn>
                  </a:cxnLst>
                  <a:rect l="0" t="0" r="r" b="b"/>
                  <a:pathLst>
                    <a:path w="379" h="188">
                      <a:moveTo>
                        <a:pt x="1" y="188"/>
                      </a:moveTo>
                      <a:lnTo>
                        <a:pt x="379" y="7"/>
                      </a:lnTo>
                      <a:lnTo>
                        <a:pt x="375" y="0"/>
                      </a:lnTo>
                      <a:lnTo>
                        <a:pt x="0" y="1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0" name="íṣ1ïďé">
                  <a:extLst>
                    <a:ext uri="{FF2B5EF4-FFF2-40B4-BE49-F238E27FC236}">
                      <a16:creationId xmlns:a16="http://schemas.microsoft.com/office/drawing/2014/main" id="{4F83265B-D293-4E29-B767-D4A396441E59}"/>
                    </a:ext>
                  </a:extLst>
                </p:cNvPr>
                <p:cNvSpPr/>
                <p:nvPr/>
              </p:nvSpPr>
              <p:spPr bwMode="auto">
                <a:xfrm>
                  <a:off x="7352373" y="3092507"/>
                  <a:ext cx="393828" cy="191677"/>
                </a:xfrm>
                <a:custGeom>
                  <a:avLst/>
                  <a:gdLst>
                    <a:gd name="T0" fmla="*/ 0 w 376"/>
                    <a:gd name="T1" fmla="*/ 183 h 183"/>
                    <a:gd name="T2" fmla="*/ 376 w 376"/>
                    <a:gd name="T3" fmla="*/ 0 h 183"/>
                    <a:gd name="T4" fmla="*/ 0 w 376"/>
                    <a:gd name="T5" fmla="*/ 183 h 183"/>
                  </a:gdLst>
                  <a:ahLst/>
                  <a:cxnLst>
                    <a:cxn ang="0">
                      <a:pos x="T0" y="T1"/>
                    </a:cxn>
                    <a:cxn ang="0">
                      <a:pos x="T2" y="T3"/>
                    </a:cxn>
                    <a:cxn ang="0">
                      <a:pos x="T4" y="T5"/>
                    </a:cxn>
                  </a:cxnLst>
                  <a:rect l="0" t="0" r="r" b="b"/>
                  <a:pathLst>
                    <a:path w="376" h="183">
                      <a:moveTo>
                        <a:pt x="0" y="183"/>
                      </a:moveTo>
                      <a:lnTo>
                        <a:pt x="376" y="0"/>
                      </a:lnTo>
                      <a:lnTo>
                        <a:pt x="0" y="183"/>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1" name="iṣ1íḋé">
                  <a:extLst>
                    <a:ext uri="{FF2B5EF4-FFF2-40B4-BE49-F238E27FC236}">
                      <a16:creationId xmlns:a16="http://schemas.microsoft.com/office/drawing/2014/main" id="{CFBE7C8B-7CEF-4506-8212-8AFFCC5B0040}"/>
                    </a:ext>
                  </a:extLst>
                </p:cNvPr>
                <p:cNvSpPr/>
                <p:nvPr/>
              </p:nvSpPr>
              <p:spPr bwMode="auto">
                <a:xfrm flipV="1">
                  <a:off x="7352373" y="3092507"/>
                  <a:ext cx="393828" cy="19167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2" name="îṥļiḍe">
                  <a:extLst>
                    <a:ext uri="{FF2B5EF4-FFF2-40B4-BE49-F238E27FC236}">
                      <a16:creationId xmlns:a16="http://schemas.microsoft.com/office/drawing/2014/main" id="{A5D06E73-3904-4F68-A9FC-450987417C3C}"/>
                    </a:ext>
                  </a:extLst>
                </p:cNvPr>
                <p:cNvSpPr/>
                <p:nvPr/>
              </p:nvSpPr>
              <p:spPr bwMode="auto">
                <a:xfrm>
                  <a:off x="7350278" y="3089364"/>
                  <a:ext cx="396970" cy="195867"/>
                </a:xfrm>
                <a:custGeom>
                  <a:avLst/>
                  <a:gdLst>
                    <a:gd name="T0" fmla="*/ 2 w 379"/>
                    <a:gd name="T1" fmla="*/ 187 h 187"/>
                    <a:gd name="T2" fmla="*/ 379 w 379"/>
                    <a:gd name="T3" fmla="*/ 6 h 187"/>
                    <a:gd name="T4" fmla="*/ 376 w 379"/>
                    <a:gd name="T5" fmla="*/ 0 h 187"/>
                    <a:gd name="T6" fmla="*/ 0 w 379"/>
                    <a:gd name="T7" fmla="*/ 183 h 187"/>
                    <a:gd name="T8" fmla="*/ 2 w 379"/>
                    <a:gd name="T9" fmla="*/ 187 h 187"/>
                  </a:gdLst>
                  <a:ahLst/>
                  <a:cxnLst>
                    <a:cxn ang="0">
                      <a:pos x="T0" y="T1"/>
                    </a:cxn>
                    <a:cxn ang="0">
                      <a:pos x="T2" y="T3"/>
                    </a:cxn>
                    <a:cxn ang="0">
                      <a:pos x="T4" y="T5"/>
                    </a:cxn>
                    <a:cxn ang="0">
                      <a:pos x="T6" y="T7"/>
                    </a:cxn>
                    <a:cxn ang="0">
                      <a:pos x="T8" y="T9"/>
                    </a:cxn>
                  </a:cxnLst>
                  <a:rect l="0" t="0" r="r" b="b"/>
                  <a:pathLst>
                    <a:path w="379" h="187">
                      <a:moveTo>
                        <a:pt x="2" y="187"/>
                      </a:moveTo>
                      <a:lnTo>
                        <a:pt x="379" y="6"/>
                      </a:lnTo>
                      <a:lnTo>
                        <a:pt x="376" y="0"/>
                      </a:lnTo>
                      <a:lnTo>
                        <a:pt x="0" y="183"/>
                      </a:lnTo>
                      <a:lnTo>
                        <a:pt x="2" y="187"/>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3" name="iśḻíḑê">
                  <a:extLst>
                    <a:ext uri="{FF2B5EF4-FFF2-40B4-BE49-F238E27FC236}">
                      <a16:creationId xmlns:a16="http://schemas.microsoft.com/office/drawing/2014/main" id="{BFB6618E-4DBA-41CD-88A7-4AB7BB6D714B}"/>
                    </a:ext>
                  </a:extLst>
                </p:cNvPr>
                <p:cNvSpPr/>
                <p:nvPr/>
              </p:nvSpPr>
              <p:spPr bwMode="auto">
                <a:xfrm>
                  <a:off x="7350278" y="3089364"/>
                  <a:ext cx="396970" cy="195867"/>
                </a:xfrm>
                <a:custGeom>
                  <a:avLst/>
                  <a:gdLst>
                    <a:gd name="T0" fmla="*/ 2 w 379"/>
                    <a:gd name="T1" fmla="*/ 187 h 187"/>
                    <a:gd name="T2" fmla="*/ 379 w 379"/>
                    <a:gd name="T3" fmla="*/ 6 h 187"/>
                    <a:gd name="T4" fmla="*/ 376 w 379"/>
                    <a:gd name="T5" fmla="*/ 0 h 187"/>
                    <a:gd name="T6" fmla="*/ 0 w 379"/>
                    <a:gd name="T7" fmla="*/ 183 h 187"/>
                  </a:gdLst>
                  <a:ahLst/>
                  <a:cxnLst>
                    <a:cxn ang="0">
                      <a:pos x="T0" y="T1"/>
                    </a:cxn>
                    <a:cxn ang="0">
                      <a:pos x="T2" y="T3"/>
                    </a:cxn>
                    <a:cxn ang="0">
                      <a:pos x="T4" y="T5"/>
                    </a:cxn>
                    <a:cxn ang="0">
                      <a:pos x="T6" y="T7"/>
                    </a:cxn>
                  </a:cxnLst>
                  <a:rect l="0" t="0" r="r" b="b"/>
                  <a:pathLst>
                    <a:path w="379" h="187">
                      <a:moveTo>
                        <a:pt x="2" y="187"/>
                      </a:moveTo>
                      <a:lnTo>
                        <a:pt x="379" y="6"/>
                      </a:lnTo>
                      <a:lnTo>
                        <a:pt x="376" y="0"/>
                      </a:lnTo>
                      <a:lnTo>
                        <a:pt x="0" y="1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4" name="îS1ïḋe">
                  <a:extLst>
                    <a:ext uri="{FF2B5EF4-FFF2-40B4-BE49-F238E27FC236}">
                      <a16:creationId xmlns:a16="http://schemas.microsoft.com/office/drawing/2014/main" id="{E136B4B7-7640-457B-9AD9-DD072E9C863C}"/>
                    </a:ext>
                  </a:extLst>
                </p:cNvPr>
                <p:cNvSpPr/>
                <p:nvPr/>
              </p:nvSpPr>
              <p:spPr bwMode="auto">
                <a:xfrm>
                  <a:off x="7380654" y="3152209"/>
                  <a:ext cx="393828" cy="190629"/>
                </a:xfrm>
                <a:custGeom>
                  <a:avLst/>
                  <a:gdLst>
                    <a:gd name="T0" fmla="*/ 0 w 376"/>
                    <a:gd name="T1" fmla="*/ 182 h 182"/>
                    <a:gd name="T2" fmla="*/ 376 w 376"/>
                    <a:gd name="T3" fmla="*/ 0 h 182"/>
                    <a:gd name="T4" fmla="*/ 0 w 376"/>
                    <a:gd name="T5" fmla="*/ 182 h 182"/>
                  </a:gdLst>
                  <a:ahLst/>
                  <a:cxnLst>
                    <a:cxn ang="0">
                      <a:pos x="T0" y="T1"/>
                    </a:cxn>
                    <a:cxn ang="0">
                      <a:pos x="T2" y="T3"/>
                    </a:cxn>
                    <a:cxn ang="0">
                      <a:pos x="T4" y="T5"/>
                    </a:cxn>
                  </a:cxnLst>
                  <a:rect l="0" t="0" r="r" b="b"/>
                  <a:pathLst>
                    <a:path w="376" h="182">
                      <a:moveTo>
                        <a:pt x="0" y="182"/>
                      </a:moveTo>
                      <a:lnTo>
                        <a:pt x="376" y="0"/>
                      </a:lnTo>
                      <a:lnTo>
                        <a:pt x="0" y="182"/>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5" name="íşļîďê">
                  <a:extLst>
                    <a:ext uri="{FF2B5EF4-FFF2-40B4-BE49-F238E27FC236}">
                      <a16:creationId xmlns:a16="http://schemas.microsoft.com/office/drawing/2014/main" id="{7D68DF3C-46FA-43A8-BEB8-86DC3CBFF571}"/>
                    </a:ext>
                  </a:extLst>
                </p:cNvPr>
                <p:cNvSpPr/>
                <p:nvPr/>
              </p:nvSpPr>
              <p:spPr bwMode="auto">
                <a:xfrm flipV="1">
                  <a:off x="7380654" y="3152209"/>
                  <a:ext cx="393828" cy="19062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6" name="í$ḷïḋê">
                  <a:extLst>
                    <a:ext uri="{FF2B5EF4-FFF2-40B4-BE49-F238E27FC236}">
                      <a16:creationId xmlns:a16="http://schemas.microsoft.com/office/drawing/2014/main" id="{910C9F83-CCED-4B9F-B716-C8A40513A00E}"/>
                    </a:ext>
                  </a:extLst>
                </p:cNvPr>
                <p:cNvSpPr/>
                <p:nvPr/>
              </p:nvSpPr>
              <p:spPr bwMode="auto">
                <a:xfrm>
                  <a:off x="7379606" y="3150114"/>
                  <a:ext cx="396970" cy="196914"/>
                </a:xfrm>
                <a:custGeom>
                  <a:avLst/>
                  <a:gdLst>
                    <a:gd name="T0" fmla="*/ 1 w 379"/>
                    <a:gd name="T1" fmla="*/ 188 h 188"/>
                    <a:gd name="T2" fmla="*/ 379 w 379"/>
                    <a:gd name="T3" fmla="*/ 5 h 188"/>
                    <a:gd name="T4" fmla="*/ 375 w 379"/>
                    <a:gd name="T5" fmla="*/ 0 h 188"/>
                    <a:gd name="T6" fmla="*/ 0 w 379"/>
                    <a:gd name="T7" fmla="*/ 181 h 188"/>
                    <a:gd name="T8" fmla="*/ 1 w 379"/>
                    <a:gd name="T9" fmla="*/ 188 h 188"/>
                  </a:gdLst>
                  <a:ahLst/>
                  <a:cxnLst>
                    <a:cxn ang="0">
                      <a:pos x="T0" y="T1"/>
                    </a:cxn>
                    <a:cxn ang="0">
                      <a:pos x="T2" y="T3"/>
                    </a:cxn>
                    <a:cxn ang="0">
                      <a:pos x="T4" y="T5"/>
                    </a:cxn>
                    <a:cxn ang="0">
                      <a:pos x="T6" y="T7"/>
                    </a:cxn>
                    <a:cxn ang="0">
                      <a:pos x="T8" y="T9"/>
                    </a:cxn>
                  </a:cxnLst>
                  <a:rect l="0" t="0" r="r" b="b"/>
                  <a:pathLst>
                    <a:path w="379" h="188">
                      <a:moveTo>
                        <a:pt x="1" y="188"/>
                      </a:moveTo>
                      <a:lnTo>
                        <a:pt x="379" y="5"/>
                      </a:lnTo>
                      <a:lnTo>
                        <a:pt x="375" y="0"/>
                      </a:lnTo>
                      <a:lnTo>
                        <a:pt x="0" y="181"/>
                      </a:lnTo>
                      <a:lnTo>
                        <a:pt x="1" y="188"/>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7" name="îšļíḋé">
                  <a:extLst>
                    <a:ext uri="{FF2B5EF4-FFF2-40B4-BE49-F238E27FC236}">
                      <a16:creationId xmlns:a16="http://schemas.microsoft.com/office/drawing/2014/main" id="{119C4BB9-415D-456D-BF36-06D7EDCB5C77}"/>
                    </a:ext>
                  </a:extLst>
                </p:cNvPr>
                <p:cNvSpPr/>
                <p:nvPr/>
              </p:nvSpPr>
              <p:spPr bwMode="auto">
                <a:xfrm>
                  <a:off x="7379606" y="3150114"/>
                  <a:ext cx="396970" cy="196914"/>
                </a:xfrm>
                <a:custGeom>
                  <a:avLst/>
                  <a:gdLst>
                    <a:gd name="T0" fmla="*/ 1 w 379"/>
                    <a:gd name="T1" fmla="*/ 188 h 188"/>
                    <a:gd name="T2" fmla="*/ 379 w 379"/>
                    <a:gd name="T3" fmla="*/ 5 h 188"/>
                    <a:gd name="T4" fmla="*/ 375 w 379"/>
                    <a:gd name="T5" fmla="*/ 0 h 188"/>
                    <a:gd name="T6" fmla="*/ 0 w 379"/>
                    <a:gd name="T7" fmla="*/ 181 h 188"/>
                  </a:gdLst>
                  <a:ahLst/>
                  <a:cxnLst>
                    <a:cxn ang="0">
                      <a:pos x="T0" y="T1"/>
                    </a:cxn>
                    <a:cxn ang="0">
                      <a:pos x="T2" y="T3"/>
                    </a:cxn>
                    <a:cxn ang="0">
                      <a:pos x="T4" y="T5"/>
                    </a:cxn>
                    <a:cxn ang="0">
                      <a:pos x="T6" y="T7"/>
                    </a:cxn>
                  </a:cxnLst>
                  <a:rect l="0" t="0" r="r" b="b"/>
                  <a:pathLst>
                    <a:path w="379" h="188">
                      <a:moveTo>
                        <a:pt x="1" y="188"/>
                      </a:moveTo>
                      <a:lnTo>
                        <a:pt x="379" y="5"/>
                      </a:lnTo>
                      <a:lnTo>
                        <a:pt x="375" y="0"/>
                      </a:lnTo>
                      <a:lnTo>
                        <a:pt x="0" y="1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8" name="iŝ1idê">
                  <a:extLst>
                    <a:ext uri="{FF2B5EF4-FFF2-40B4-BE49-F238E27FC236}">
                      <a16:creationId xmlns:a16="http://schemas.microsoft.com/office/drawing/2014/main" id="{278D1E2E-935F-4E6E-BD72-9E80D671E03F}"/>
                    </a:ext>
                  </a:extLst>
                </p:cNvPr>
                <p:cNvSpPr/>
                <p:nvPr/>
              </p:nvSpPr>
              <p:spPr bwMode="auto">
                <a:xfrm>
                  <a:off x="7409981" y="3212959"/>
                  <a:ext cx="393828" cy="189582"/>
                </a:xfrm>
                <a:custGeom>
                  <a:avLst/>
                  <a:gdLst>
                    <a:gd name="T0" fmla="*/ 0 w 376"/>
                    <a:gd name="T1" fmla="*/ 181 h 181"/>
                    <a:gd name="T2" fmla="*/ 376 w 376"/>
                    <a:gd name="T3" fmla="*/ 0 h 181"/>
                    <a:gd name="T4" fmla="*/ 0 w 376"/>
                    <a:gd name="T5" fmla="*/ 181 h 181"/>
                  </a:gdLst>
                  <a:ahLst/>
                  <a:cxnLst>
                    <a:cxn ang="0">
                      <a:pos x="T0" y="T1"/>
                    </a:cxn>
                    <a:cxn ang="0">
                      <a:pos x="T2" y="T3"/>
                    </a:cxn>
                    <a:cxn ang="0">
                      <a:pos x="T4" y="T5"/>
                    </a:cxn>
                  </a:cxnLst>
                  <a:rect l="0" t="0" r="r" b="b"/>
                  <a:pathLst>
                    <a:path w="376" h="181">
                      <a:moveTo>
                        <a:pt x="0" y="181"/>
                      </a:moveTo>
                      <a:lnTo>
                        <a:pt x="376" y="0"/>
                      </a:lnTo>
                      <a:lnTo>
                        <a:pt x="0" y="181"/>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09" name="iS1íḋê">
                  <a:extLst>
                    <a:ext uri="{FF2B5EF4-FFF2-40B4-BE49-F238E27FC236}">
                      <a16:creationId xmlns:a16="http://schemas.microsoft.com/office/drawing/2014/main" id="{E7A471A7-60C1-4E1A-A48D-C0DE4047CEAD}"/>
                    </a:ext>
                  </a:extLst>
                </p:cNvPr>
                <p:cNvSpPr/>
                <p:nvPr/>
              </p:nvSpPr>
              <p:spPr bwMode="auto">
                <a:xfrm flipV="1">
                  <a:off x="7409981" y="3212959"/>
                  <a:ext cx="393828" cy="18958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0" name="î$ľiďe">
                  <a:extLst>
                    <a:ext uri="{FF2B5EF4-FFF2-40B4-BE49-F238E27FC236}">
                      <a16:creationId xmlns:a16="http://schemas.microsoft.com/office/drawing/2014/main" id="{F09D40BB-0CCD-4926-A5A4-D556953B03D9}"/>
                    </a:ext>
                  </a:extLst>
                </p:cNvPr>
                <p:cNvSpPr/>
                <p:nvPr/>
              </p:nvSpPr>
              <p:spPr bwMode="auto">
                <a:xfrm>
                  <a:off x="7407887" y="3209817"/>
                  <a:ext cx="396970" cy="195867"/>
                </a:xfrm>
                <a:custGeom>
                  <a:avLst/>
                  <a:gdLst>
                    <a:gd name="T0" fmla="*/ 4 w 379"/>
                    <a:gd name="T1" fmla="*/ 187 h 187"/>
                    <a:gd name="T2" fmla="*/ 379 w 379"/>
                    <a:gd name="T3" fmla="*/ 5 h 187"/>
                    <a:gd name="T4" fmla="*/ 376 w 379"/>
                    <a:gd name="T5" fmla="*/ 0 h 187"/>
                    <a:gd name="T6" fmla="*/ 0 w 379"/>
                    <a:gd name="T7" fmla="*/ 181 h 187"/>
                    <a:gd name="T8" fmla="*/ 4 w 379"/>
                    <a:gd name="T9" fmla="*/ 187 h 187"/>
                  </a:gdLst>
                  <a:ahLst/>
                  <a:cxnLst>
                    <a:cxn ang="0">
                      <a:pos x="T0" y="T1"/>
                    </a:cxn>
                    <a:cxn ang="0">
                      <a:pos x="T2" y="T3"/>
                    </a:cxn>
                    <a:cxn ang="0">
                      <a:pos x="T4" y="T5"/>
                    </a:cxn>
                    <a:cxn ang="0">
                      <a:pos x="T6" y="T7"/>
                    </a:cxn>
                    <a:cxn ang="0">
                      <a:pos x="T8" y="T9"/>
                    </a:cxn>
                  </a:cxnLst>
                  <a:rect l="0" t="0" r="r" b="b"/>
                  <a:pathLst>
                    <a:path w="379" h="187">
                      <a:moveTo>
                        <a:pt x="4" y="187"/>
                      </a:moveTo>
                      <a:lnTo>
                        <a:pt x="379" y="5"/>
                      </a:lnTo>
                      <a:lnTo>
                        <a:pt x="376" y="0"/>
                      </a:lnTo>
                      <a:lnTo>
                        <a:pt x="0" y="181"/>
                      </a:lnTo>
                      <a:lnTo>
                        <a:pt x="4" y="187"/>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1" name="ïSļïḓe">
                  <a:extLst>
                    <a:ext uri="{FF2B5EF4-FFF2-40B4-BE49-F238E27FC236}">
                      <a16:creationId xmlns:a16="http://schemas.microsoft.com/office/drawing/2014/main" id="{2EAC6A04-E37F-4616-9DE3-775B88227667}"/>
                    </a:ext>
                  </a:extLst>
                </p:cNvPr>
                <p:cNvSpPr/>
                <p:nvPr/>
              </p:nvSpPr>
              <p:spPr bwMode="auto">
                <a:xfrm>
                  <a:off x="7407887" y="3209817"/>
                  <a:ext cx="396970" cy="195867"/>
                </a:xfrm>
                <a:custGeom>
                  <a:avLst/>
                  <a:gdLst>
                    <a:gd name="T0" fmla="*/ 4 w 379"/>
                    <a:gd name="T1" fmla="*/ 187 h 187"/>
                    <a:gd name="T2" fmla="*/ 379 w 379"/>
                    <a:gd name="T3" fmla="*/ 5 h 187"/>
                    <a:gd name="T4" fmla="*/ 376 w 379"/>
                    <a:gd name="T5" fmla="*/ 0 h 187"/>
                    <a:gd name="T6" fmla="*/ 0 w 379"/>
                    <a:gd name="T7" fmla="*/ 181 h 187"/>
                  </a:gdLst>
                  <a:ahLst/>
                  <a:cxnLst>
                    <a:cxn ang="0">
                      <a:pos x="T0" y="T1"/>
                    </a:cxn>
                    <a:cxn ang="0">
                      <a:pos x="T2" y="T3"/>
                    </a:cxn>
                    <a:cxn ang="0">
                      <a:pos x="T4" y="T5"/>
                    </a:cxn>
                    <a:cxn ang="0">
                      <a:pos x="T6" y="T7"/>
                    </a:cxn>
                  </a:cxnLst>
                  <a:rect l="0" t="0" r="r" b="b"/>
                  <a:pathLst>
                    <a:path w="379" h="187">
                      <a:moveTo>
                        <a:pt x="4" y="187"/>
                      </a:moveTo>
                      <a:lnTo>
                        <a:pt x="379" y="5"/>
                      </a:lnTo>
                      <a:lnTo>
                        <a:pt x="376" y="0"/>
                      </a:lnTo>
                      <a:lnTo>
                        <a:pt x="0" y="1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2" name="iśḻiḑé">
                  <a:extLst>
                    <a:ext uri="{FF2B5EF4-FFF2-40B4-BE49-F238E27FC236}">
                      <a16:creationId xmlns:a16="http://schemas.microsoft.com/office/drawing/2014/main" id="{6B49CA78-1968-47AC-8A4C-BC901848D2CD}"/>
                    </a:ext>
                  </a:extLst>
                </p:cNvPr>
                <p:cNvSpPr/>
                <p:nvPr/>
              </p:nvSpPr>
              <p:spPr bwMode="auto">
                <a:xfrm>
                  <a:off x="7438261" y="3272662"/>
                  <a:ext cx="393828" cy="189582"/>
                </a:xfrm>
                <a:custGeom>
                  <a:avLst/>
                  <a:gdLst>
                    <a:gd name="T0" fmla="*/ 0 w 376"/>
                    <a:gd name="T1" fmla="*/ 181 h 181"/>
                    <a:gd name="T2" fmla="*/ 376 w 376"/>
                    <a:gd name="T3" fmla="*/ 0 h 181"/>
                    <a:gd name="T4" fmla="*/ 0 w 376"/>
                    <a:gd name="T5" fmla="*/ 181 h 181"/>
                  </a:gdLst>
                  <a:ahLst/>
                  <a:cxnLst>
                    <a:cxn ang="0">
                      <a:pos x="T0" y="T1"/>
                    </a:cxn>
                    <a:cxn ang="0">
                      <a:pos x="T2" y="T3"/>
                    </a:cxn>
                    <a:cxn ang="0">
                      <a:pos x="T4" y="T5"/>
                    </a:cxn>
                  </a:cxnLst>
                  <a:rect l="0" t="0" r="r" b="b"/>
                  <a:pathLst>
                    <a:path w="376" h="181">
                      <a:moveTo>
                        <a:pt x="0" y="181"/>
                      </a:moveTo>
                      <a:lnTo>
                        <a:pt x="376" y="0"/>
                      </a:lnTo>
                      <a:lnTo>
                        <a:pt x="0" y="181"/>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3" name="í$ḷîďé">
                  <a:extLst>
                    <a:ext uri="{FF2B5EF4-FFF2-40B4-BE49-F238E27FC236}">
                      <a16:creationId xmlns:a16="http://schemas.microsoft.com/office/drawing/2014/main" id="{DD6785DA-412B-4437-8351-3529138D1829}"/>
                    </a:ext>
                  </a:extLst>
                </p:cNvPr>
                <p:cNvSpPr/>
                <p:nvPr/>
              </p:nvSpPr>
              <p:spPr bwMode="auto">
                <a:xfrm flipV="1">
                  <a:off x="7438261" y="3272662"/>
                  <a:ext cx="393828" cy="18958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4" name="iṩḻïḑê">
                  <a:extLst>
                    <a:ext uri="{FF2B5EF4-FFF2-40B4-BE49-F238E27FC236}">
                      <a16:creationId xmlns:a16="http://schemas.microsoft.com/office/drawing/2014/main" id="{A51086F9-AEBA-412B-B1D4-9DE32682DBDA}"/>
                    </a:ext>
                  </a:extLst>
                </p:cNvPr>
                <p:cNvSpPr/>
                <p:nvPr/>
              </p:nvSpPr>
              <p:spPr bwMode="auto">
                <a:xfrm>
                  <a:off x="7437214" y="3268472"/>
                  <a:ext cx="396970" cy="196914"/>
                </a:xfrm>
                <a:custGeom>
                  <a:avLst/>
                  <a:gdLst>
                    <a:gd name="T0" fmla="*/ 3 w 379"/>
                    <a:gd name="T1" fmla="*/ 188 h 188"/>
                    <a:gd name="T2" fmla="*/ 379 w 379"/>
                    <a:gd name="T3" fmla="*/ 7 h 188"/>
                    <a:gd name="T4" fmla="*/ 375 w 379"/>
                    <a:gd name="T5" fmla="*/ 0 h 188"/>
                    <a:gd name="T6" fmla="*/ 0 w 379"/>
                    <a:gd name="T7" fmla="*/ 183 h 188"/>
                    <a:gd name="T8" fmla="*/ 3 w 379"/>
                    <a:gd name="T9" fmla="*/ 188 h 188"/>
                  </a:gdLst>
                  <a:ahLst/>
                  <a:cxnLst>
                    <a:cxn ang="0">
                      <a:pos x="T0" y="T1"/>
                    </a:cxn>
                    <a:cxn ang="0">
                      <a:pos x="T2" y="T3"/>
                    </a:cxn>
                    <a:cxn ang="0">
                      <a:pos x="T4" y="T5"/>
                    </a:cxn>
                    <a:cxn ang="0">
                      <a:pos x="T6" y="T7"/>
                    </a:cxn>
                    <a:cxn ang="0">
                      <a:pos x="T8" y="T9"/>
                    </a:cxn>
                  </a:cxnLst>
                  <a:rect l="0" t="0" r="r" b="b"/>
                  <a:pathLst>
                    <a:path w="379" h="188">
                      <a:moveTo>
                        <a:pt x="3" y="188"/>
                      </a:moveTo>
                      <a:lnTo>
                        <a:pt x="379" y="7"/>
                      </a:lnTo>
                      <a:lnTo>
                        <a:pt x="375" y="0"/>
                      </a:lnTo>
                      <a:lnTo>
                        <a:pt x="0" y="183"/>
                      </a:lnTo>
                      <a:lnTo>
                        <a:pt x="3" y="188"/>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5" name="ïsḻiḍe">
                  <a:extLst>
                    <a:ext uri="{FF2B5EF4-FFF2-40B4-BE49-F238E27FC236}">
                      <a16:creationId xmlns:a16="http://schemas.microsoft.com/office/drawing/2014/main" id="{81CB3415-179A-4B04-8E8C-FEA92DDF9A87}"/>
                    </a:ext>
                  </a:extLst>
                </p:cNvPr>
                <p:cNvSpPr/>
                <p:nvPr/>
              </p:nvSpPr>
              <p:spPr bwMode="auto">
                <a:xfrm>
                  <a:off x="7437214" y="3268472"/>
                  <a:ext cx="396970" cy="196914"/>
                </a:xfrm>
                <a:custGeom>
                  <a:avLst/>
                  <a:gdLst>
                    <a:gd name="T0" fmla="*/ 3 w 379"/>
                    <a:gd name="T1" fmla="*/ 188 h 188"/>
                    <a:gd name="T2" fmla="*/ 379 w 379"/>
                    <a:gd name="T3" fmla="*/ 7 h 188"/>
                    <a:gd name="T4" fmla="*/ 375 w 379"/>
                    <a:gd name="T5" fmla="*/ 0 h 188"/>
                    <a:gd name="T6" fmla="*/ 0 w 379"/>
                    <a:gd name="T7" fmla="*/ 183 h 188"/>
                  </a:gdLst>
                  <a:ahLst/>
                  <a:cxnLst>
                    <a:cxn ang="0">
                      <a:pos x="T0" y="T1"/>
                    </a:cxn>
                    <a:cxn ang="0">
                      <a:pos x="T2" y="T3"/>
                    </a:cxn>
                    <a:cxn ang="0">
                      <a:pos x="T4" y="T5"/>
                    </a:cxn>
                    <a:cxn ang="0">
                      <a:pos x="T6" y="T7"/>
                    </a:cxn>
                  </a:cxnLst>
                  <a:rect l="0" t="0" r="r" b="b"/>
                  <a:pathLst>
                    <a:path w="379" h="188">
                      <a:moveTo>
                        <a:pt x="3" y="188"/>
                      </a:moveTo>
                      <a:lnTo>
                        <a:pt x="379" y="7"/>
                      </a:lnTo>
                      <a:lnTo>
                        <a:pt x="375" y="0"/>
                      </a:lnTo>
                      <a:lnTo>
                        <a:pt x="0" y="1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6" name="îṥḻíḍè">
                  <a:extLst>
                    <a:ext uri="{FF2B5EF4-FFF2-40B4-BE49-F238E27FC236}">
                      <a16:creationId xmlns:a16="http://schemas.microsoft.com/office/drawing/2014/main" id="{2FA35EAC-1E56-4159-B3C1-F4C8514C95F5}"/>
                    </a:ext>
                  </a:extLst>
                </p:cNvPr>
                <p:cNvSpPr/>
                <p:nvPr/>
              </p:nvSpPr>
              <p:spPr bwMode="auto">
                <a:xfrm>
                  <a:off x="7467589" y="3331317"/>
                  <a:ext cx="393828" cy="191677"/>
                </a:xfrm>
                <a:custGeom>
                  <a:avLst/>
                  <a:gdLst>
                    <a:gd name="T0" fmla="*/ 0 w 376"/>
                    <a:gd name="T1" fmla="*/ 183 h 183"/>
                    <a:gd name="T2" fmla="*/ 376 w 376"/>
                    <a:gd name="T3" fmla="*/ 0 h 183"/>
                    <a:gd name="T4" fmla="*/ 0 w 376"/>
                    <a:gd name="T5" fmla="*/ 183 h 183"/>
                  </a:gdLst>
                  <a:ahLst/>
                  <a:cxnLst>
                    <a:cxn ang="0">
                      <a:pos x="T0" y="T1"/>
                    </a:cxn>
                    <a:cxn ang="0">
                      <a:pos x="T2" y="T3"/>
                    </a:cxn>
                    <a:cxn ang="0">
                      <a:pos x="T4" y="T5"/>
                    </a:cxn>
                  </a:cxnLst>
                  <a:rect l="0" t="0" r="r" b="b"/>
                  <a:pathLst>
                    <a:path w="376" h="183">
                      <a:moveTo>
                        <a:pt x="0" y="183"/>
                      </a:moveTo>
                      <a:lnTo>
                        <a:pt x="376" y="0"/>
                      </a:lnTo>
                      <a:lnTo>
                        <a:pt x="0" y="183"/>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7" name="ï$ḻïḓê">
                  <a:extLst>
                    <a:ext uri="{FF2B5EF4-FFF2-40B4-BE49-F238E27FC236}">
                      <a16:creationId xmlns:a16="http://schemas.microsoft.com/office/drawing/2014/main" id="{2A5313B6-C319-4A4A-9AD8-83708897225F}"/>
                    </a:ext>
                  </a:extLst>
                </p:cNvPr>
                <p:cNvSpPr/>
                <p:nvPr/>
              </p:nvSpPr>
              <p:spPr bwMode="auto">
                <a:xfrm flipV="1">
                  <a:off x="7467589" y="3331317"/>
                  <a:ext cx="393828" cy="19167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8" name="ïSľíde">
                  <a:extLst>
                    <a:ext uri="{FF2B5EF4-FFF2-40B4-BE49-F238E27FC236}">
                      <a16:creationId xmlns:a16="http://schemas.microsoft.com/office/drawing/2014/main" id="{DB0EFD58-1B8C-4B91-8C89-DAA96403D6F5}"/>
                    </a:ext>
                  </a:extLst>
                </p:cNvPr>
                <p:cNvSpPr/>
                <p:nvPr/>
              </p:nvSpPr>
              <p:spPr bwMode="auto">
                <a:xfrm>
                  <a:off x="7465494" y="3328175"/>
                  <a:ext cx="396970" cy="195867"/>
                </a:xfrm>
                <a:custGeom>
                  <a:avLst/>
                  <a:gdLst>
                    <a:gd name="T0" fmla="*/ 4 w 379"/>
                    <a:gd name="T1" fmla="*/ 187 h 187"/>
                    <a:gd name="T2" fmla="*/ 379 w 379"/>
                    <a:gd name="T3" fmla="*/ 6 h 187"/>
                    <a:gd name="T4" fmla="*/ 376 w 379"/>
                    <a:gd name="T5" fmla="*/ 0 h 187"/>
                    <a:gd name="T6" fmla="*/ 0 w 379"/>
                    <a:gd name="T7" fmla="*/ 183 h 187"/>
                    <a:gd name="T8" fmla="*/ 4 w 379"/>
                    <a:gd name="T9" fmla="*/ 187 h 187"/>
                  </a:gdLst>
                  <a:ahLst/>
                  <a:cxnLst>
                    <a:cxn ang="0">
                      <a:pos x="T0" y="T1"/>
                    </a:cxn>
                    <a:cxn ang="0">
                      <a:pos x="T2" y="T3"/>
                    </a:cxn>
                    <a:cxn ang="0">
                      <a:pos x="T4" y="T5"/>
                    </a:cxn>
                    <a:cxn ang="0">
                      <a:pos x="T6" y="T7"/>
                    </a:cxn>
                    <a:cxn ang="0">
                      <a:pos x="T8" y="T9"/>
                    </a:cxn>
                  </a:cxnLst>
                  <a:rect l="0" t="0" r="r" b="b"/>
                  <a:pathLst>
                    <a:path w="379" h="187">
                      <a:moveTo>
                        <a:pt x="4" y="187"/>
                      </a:moveTo>
                      <a:lnTo>
                        <a:pt x="379" y="6"/>
                      </a:lnTo>
                      <a:lnTo>
                        <a:pt x="376" y="0"/>
                      </a:lnTo>
                      <a:lnTo>
                        <a:pt x="0" y="183"/>
                      </a:lnTo>
                      <a:lnTo>
                        <a:pt x="4" y="187"/>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19" name="işlïdé">
                  <a:extLst>
                    <a:ext uri="{FF2B5EF4-FFF2-40B4-BE49-F238E27FC236}">
                      <a16:creationId xmlns:a16="http://schemas.microsoft.com/office/drawing/2014/main" id="{FF4B493C-6D92-4C8F-887A-1AF9E6FAF3EC}"/>
                    </a:ext>
                  </a:extLst>
                </p:cNvPr>
                <p:cNvSpPr/>
                <p:nvPr/>
              </p:nvSpPr>
              <p:spPr bwMode="auto">
                <a:xfrm>
                  <a:off x="7465494" y="3328175"/>
                  <a:ext cx="396970" cy="195867"/>
                </a:xfrm>
                <a:custGeom>
                  <a:avLst/>
                  <a:gdLst>
                    <a:gd name="T0" fmla="*/ 4 w 379"/>
                    <a:gd name="T1" fmla="*/ 187 h 187"/>
                    <a:gd name="T2" fmla="*/ 379 w 379"/>
                    <a:gd name="T3" fmla="*/ 6 h 187"/>
                    <a:gd name="T4" fmla="*/ 376 w 379"/>
                    <a:gd name="T5" fmla="*/ 0 h 187"/>
                    <a:gd name="T6" fmla="*/ 0 w 379"/>
                    <a:gd name="T7" fmla="*/ 183 h 187"/>
                  </a:gdLst>
                  <a:ahLst/>
                  <a:cxnLst>
                    <a:cxn ang="0">
                      <a:pos x="T0" y="T1"/>
                    </a:cxn>
                    <a:cxn ang="0">
                      <a:pos x="T2" y="T3"/>
                    </a:cxn>
                    <a:cxn ang="0">
                      <a:pos x="T4" y="T5"/>
                    </a:cxn>
                    <a:cxn ang="0">
                      <a:pos x="T6" y="T7"/>
                    </a:cxn>
                  </a:cxnLst>
                  <a:rect l="0" t="0" r="r" b="b"/>
                  <a:pathLst>
                    <a:path w="379" h="187">
                      <a:moveTo>
                        <a:pt x="4" y="187"/>
                      </a:moveTo>
                      <a:lnTo>
                        <a:pt x="379" y="6"/>
                      </a:lnTo>
                      <a:lnTo>
                        <a:pt x="376" y="0"/>
                      </a:lnTo>
                      <a:lnTo>
                        <a:pt x="0" y="1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0" name="ísľïďé">
                  <a:extLst>
                    <a:ext uri="{FF2B5EF4-FFF2-40B4-BE49-F238E27FC236}">
                      <a16:creationId xmlns:a16="http://schemas.microsoft.com/office/drawing/2014/main" id="{15628CC9-A849-4E70-B43E-BE75B1495432}"/>
                    </a:ext>
                  </a:extLst>
                </p:cNvPr>
                <p:cNvSpPr/>
                <p:nvPr/>
              </p:nvSpPr>
              <p:spPr bwMode="auto">
                <a:xfrm>
                  <a:off x="7496916" y="3391020"/>
                  <a:ext cx="392781" cy="190629"/>
                </a:xfrm>
                <a:custGeom>
                  <a:avLst/>
                  <a:gdLst>
                    <a:gd name="T0" fmla="*/ 0 w 375"/>
                    <a:gd name="T1" fmla="*/ 182 h 182"/>
                    <a:gd name="T2" fmla="*/ 375 w 375"/>
                    <a:gd name="T3" fmla="*/ 0 h 182"/>
                    <a:gd name="T4" fmla="*/ 0 w 375"/>
                    <a:gd name="T5" fmla="*/ 182 h 182"/>
                  </a:gdLst>
                  <a:ahLst/>
                  <a:cxnLst>
                    <a:cxn ang="0">
                      <a:pos x="T0" y="T1"/>
                    </a:cxn>
                    <a:cxn ang="0">
                      <a:pos x="T2" y="T3"/>
                    </a:cxn>
                    <a:cxn ang="0">
                      <a:pos x="T4" y="T5"/>
                    </a:cxn>
                  </a:cxnLst>
                  <a:rect l="0" t="0" r="r" b="b"/>
                  <a:pathLst>
                    <a:path w="375" h="182">
                      <a:moveTo>
                        <a:pt x="0" y="182"/>
                      </a:moveTo>
                      <a:lnTo>
                        <a:pt x="375" y="0"/>
                      </a:lnTo>
                      <a:lnTo>
                        <a:pt x="0" y="182"/>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1" name="i$ḻïḍe">
                  <a:extLst>
                    <a:ext uri="{FF2B5EF4-FFF2-40B4-BE49-F238E27FC236}">
                      <a16:creationId xmlns:a16="http://schemas.microsoft.com/office/drawing/2014/main" id="{3E8E3A9A-84DF-4B4A-826A-46E431313590}"/>
                    </a:ext>
                  </a:extLst>
                </p:cNvPr>
                <p:cNvSpPr/>
                <p:nvPr/>
              </p:nvSpPr>
              <p:spPr bwMode="auto">
                <a:xfrm flipV="1">
                  <a:off x="7496916" y="3391020"/>
                  <a:ext cx="392781" cy="190629"/>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2" name="ïşḷíḑé">
                  <a:extLst>
                    <a:ext uri="{FF2B5EF4-FFF2-40B4-BE49-F238E27FC236}">
                      <a16:creationId xmlns:a16="http://schemas.microsoft.com/office/drawing/2014/main" id="{68DD86A8-3C42-4BFD-A31F-DEBAA822FAD5}"/>
                    </a:ext>
                  </a:extLst>
                </p:cNvPr>
                <p:cNvSpPr/>
                <p:nvPr/>
              </p:nvSpPr>
              <p:spPr bwMode="auto">
                <a:xfrm>
                  <a:off x="7494822" y="3386830"/>
                  <a:ext cx="396970" cy="199009"/>
                </a:xfrm>
                <a:custGeom>
                  <a:avLst/>
                  <a:gdLst>
                    <a:gd name="T0" fmla="*/ 3 w 379"/>
                    <a:gd name="T1" fmla="*/ 190 h 190"/>
                    <a:gd name="T2" fmla="*/ 379 w 379"/>
                    <a:gd name="T3" fmla="*/ 7 h 190"/>
                    <a:gd name="T4" fmla="*/ 376 w 379"/>
                    <a:gd name="T5" fmla="*/ 0 h 190"/>
                    <a:gd name="T6" fmla="*/ 0 w 379"/>
                    <a:gd name="T7" fmla="*/ 183 h 190"/>
                    <a:gd name="T8" fmla="*/ 3 w 379"/>
                    <a:gd name="T9" fmla="*/ 190 h 190"/>
                  </a:gdLst>
                  <a:ahLst/>
                  <a:cxnLst>
                    <a:cxn ang="0">
                      <a:pos x="T0" y="T1"/>
                    </a:cxn>
                    <a:cxn ang="0">
                      <a:pos x="T2" y="T3"/>
                    </a:cxn>
                    <a:cxn ang="0">
                      <a:pos x="T4" y="T5"/>
                    </a:cxn>
                    <a:cxn ang="0">
                      <a:pos x="T6" y="T7"/>
                    </a:cxn>
                    <a:cxn ang="0">
                      <a:pos x="T8" y="T9"/>
                    </a:cxn>
                  </a:cxnLst>
                  <a:rect l="0" t="0" r="r" b="b"/>
                  <a:pathLst>
                    <a:path w="379" h="190">
                      <a:moveTo>
                        <a:pt x="3" y="190"/>
                      </a:moveTo>
                      <a:lnTo>
                        <a:pt x="379" y="7"/>
                      </a:lnTo>
                      <a:lnTo>
                        <a:pt x="376" y="0"/>
                      </a:lnTo>
                      <a:lnTo>
                        <a:pt x="0" y="183"/>
                      </a:lnTo>
                      <a:lnTo>
                        <a:pt x="3" y="190"/>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3" name="î$ļiďé">
                  <a:extLst>
                    <a:ext uri="{FF2B5EF4-FFF2-40B4-BE49-F238E27FC236}">
                      <a16:creationId xmlns:a16="http://schemas.microsoft.com/office/drawing/2014/main" id="{B701180A-F68B-4464-8C47-EE5BC1F244FA}"/>
                    </a:ext>
                  </a:extLst>
                </p:cNvPr>
                <p:cNvSpPr/>
                <p:nvPr/>
              </p:nvSpPr>
              <p:spPr bwMode="auto">
                <a:xfrm>
                  <a:off x="7494822" y="3386830"/>
                  <a:ext cx="396970" cy="199009"/>
                </a:xfrm>
                <a:custGeom>
                  <a:avLst/>
                  <a:gdLst>
                    <a:gd name="T0" fmla="*/ 3 w 379"/>
                    <a:gd name="T1" fmla="*/ 190 h 190"/>
                    <a:gd name="T2" fmla="*/ 379 w 379"/>
                    <a:gd name="T3" fmla="*/ 7 h 190"/>
                    <a:gd name="T4" fmla="*/ 376 w 379"/>
                    <a:gd name="T5" fmla="*/ 0 h 190"/>
                    <a:gd name="T6" fmla="*/ 0 w 379"/>
                    <a:gd name="T7" fmla="*/ 183 h 190"/>
                  </a:gdLst>
                  <a:ahLst/>
                  <a:cxnLst>
                    <a:cxn ang="0">
                      <a:pos x="T0" y="T1"/>
                    </a:cxn>
                    <a:cxn ang="0">
                      <a:pos x="T2" y="T3"/>
                    </a:cxn>
                    <a:cxn ang="0">
                      <a:pos x="T4" y="T5"/>
                    </a:cxn>
                    <a:cxn ang="0">
                      <a:pos x="T6" y="T7"/>
                    </a:cxn>
                  </a:cxnLst>
                  <a:rect l="0" t="0" r="r" b="b"/>
                  <a:pathLst>
                    <a:path w="379" h="190">
                      <a:moveTo>
                        <a:pt x="3" y="190"/>
                      </a:moveTo>
                      <a:lnTo>
                        <a:pt x="379" y="7"/>
                      </a:lnTo>
                      <a:lnTo>
                        <a:pt x="376" y="0"/>
                      </a:lnTo>
                      <a:lnTo>
                        <a:pt x="0" y="18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4" name="îṥ1ïďè">
                  <a:extLst>
                    <a:ext uri="{FF2B5EF4-FFF2-40B4-BE49-F238E27FC236}">
                      <a16:creationId xmlns:a16="http://schemas.microsoft.com/office/drawing/2014/main" id="{240ED594-0383-4287-A1A6-B45E36283BFD}"/>
                    </a:ext>
                  </a:extLst>
                </p:cNvPr>
                <p:cNvSpPr/>
                <p:nvPr/>
              </p:nvSpPr>
              <p:spPr bwMode="auto">
                <a:xfrm>
                  <a:off x="7525197" y="3449675"/>
                  <a:ext cx="393828" cy="191677"/>
                </a:xfrm>
                <a:custGeom>
                  <a:avLst/>
                  <a:gdLst>
                    <a:gd name="T0" fmla="*/ 0 w 376"/>
                    <a:gd name="T1" fmla="*/ 183 h 183"/>
                    <a:gd name="T2" fmla="*/ 376 w 376"/>
                    <a:gd name="T3" fmla="*/ 0 h 183"/>
                    <a:gd name="T4" fmla="*/ 0 w 376"/>
                    <a:gd name="T5" fmla="*/ 183 h 183"/>
                  </a:gdLst>
                  <a:ahLst/>
                  <a:cxnLst>
                    <a:cxn ang="0">
                      <a:pos x="T0" y="T1"/>
                    </a:cxn>
                    <a:cxn ang="0">
                      <a:pos x="T2" y="T3"/>
                    </a:cxn>
                    <a:cxn ang="0">
                      <a:pos x="T4" y="T5"/>
                    </a:cxn>
                  </a:cxnLst>
                  <a:rect l="0" t="0" r="r" b="b"/>
                  <a:pathLst>
                    <a:path w="376" h="183">
                      <a:moveTo>
                        <a:pt x="0" y="183"/>
                      </a:moveTo>
                      <a:lnTo>
                        <a:pt x="376" y="0"/>
                      </a:lnTo>
                      <a:lnTo>
                        <a:pt x="0" y="183"/>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5" name="ïŝļídè">
                  <a:extLst>
                    <a:ext uri="{FF2B5EF4-FFF2-40B4-BE49-F238E27FC236}">
                      <a16:creationId xmlns:a16="http://schemas.microsoft.com/office/drawing/2014/main" id="{5C9E4A14-226A-4462-A93B-1A548543E418}"/>
                    </a:ext>
                  </a:extLst>
                </p:cNvPr>
                <p:cNvSpPr/>
                <p:nvPr/>
              </p:nvSpPr>
              <p:spPr bwMode="auto">
                <a:xfrm flipV="1">
                  <a:off x="7525197" y="3449675"/>
                  <a:ext cx="393828" cy="19167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6" name="ï$líḑé">
                  <a:extLst>
                    <a:ext uri="{FF2B5EF4-FFF2-40B4-BE49-F238E27FC236}">
                      <a16:creationId xmlns:a16="http://schemas.microsoft.com/office/drawing/2014/main" id="{4B1784DC-5545-46D4-918B-68D2DCC684D4}"/>
                    </a:ext>
                  </a:extLst>
                </p:cNvPr>
                <p:cNvSpPr/>
                <p:nvPr/>
              </p:nvSpPr>
              <p:spPr bwMode="auto">
                <a:xfrm>
                  <a:off x="7523102" y="3448628"/>
                  <a:ext cx="396970" cy="195867"/>
                </a:xfrm>
                <a:custGeom>
                  <a:avLst/>
                  <a:gdLst>
                    <a:gd name="T0" fmla="*/ 4 w 379"/>
                    <a:gd name="T1" fmla="*/ 187 h 187"/>
                    <a:gd name="T2" fmla="*/ 379 w 379"/>
                    <a:gd name="T3" fmla="*/ 4 h 187"/>
                    <a:gd name="T4" fmla="*/ 376 w 379"/>
                    <a:gd name="T5" fmla="*/ 0 h 187"/>
                    <a:gd name="T6" fmla="*/ 0 w 379"/>
                    <a:gd name="T7" fmla="*/ 181 h 187"/>
                    <a:gd name="T8" fmla="*/ 4 w 379"/>
                    <a:gd name="T9" fmla="*/ 187 h 187"/>
                  </a:gdLst>
                  <a:ahLst/>
                  <a:cxnLst>
                    <a:cxn ang="0">
                      <a:pos x="T0" y="T1"/>
                    </a:cxn>
                    <a:cxn ang="0">
                      <a:pos x="T2" y="T3"/>
                    </a:cxn>
                    <a:cxn ang="0">
                      <a:pos x="T4" y="T5"/>
                    </a:cxn>
                    <a:cxn ang="0">
                      <a:pos x="T6" y="T7"/>
                    </a:cxn>
                    <a:cxn ang="0">
                      <a:pos x="T8" y="T9"/>
                    </a:cxn>
                  </a:cxnLst>
                  <a:rect l="0" t="0" r="r" b="b"/>
                  <a:pathLst>
                    <a:path w="379" h="187">
                      <a:moveTo>
                        <a:pt x="4" y="187"/>
                      </a:moveTo>
                      <a:lnTo>
                        <a:pt x="379" y="4"/>
                      </a:lnTo>
                      <a:lnTo>
                        <a:pt x="376" y="0"/>
                      </a:lnTo>
                      <a:lnTo>
                        <a:pt x="0" y="181"/>
                      </a:lnTo>
                      <a:lnTo>
                        <a:pt x="4" y="187"/>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7" name="ïşļíḍe">
                  <a:extLst>
                    <a:ext uri="{FF2B5EF4-FFF2-40B4-BE49-F238E27FC236}">
                      <a16:creationId xmlns:a16="http://schemas.microsoft.com/office/drawing/2014/main" id="{3713831C-C396-4117-8238-DA3D3DAD0C96}"/>
                    </a:ext>
                  </a:extLst>
                </p:cNvPr>
                <p:cNvSpPr/>
                <p:nvPr/>
              </p:nvSpPr>
              <p:spPr bwMode="auto">
                <a:xfrm>
                  <a:off x="7523102" y="3448628"/>
                  <a:ext cx="396970" cy="195867"/>
                </a:xfrm>
                <a:custGeom>
                  <a:avLst/>
                  <a:gdLst>
                    <a:gd name="T0" fmla="*/ 4 w 379"/>
                    <a:gd name="T1" fmla="*/ 187 h 187"/>
                    <a:gd name="T2" fmla="*/ 379 w 379"/>
                    <a:gd name="T3" fmla="*/ 4 h 187"/>
                    <a:gd name="T4" fmla="*/ 376 w 379"/>
                    <a:gd name="T5" fmla="*/ 0 h 187"/>
                    <a:gd name="T6" fmla="*/ 0 w 379"/>
                    <a:gd name="T7" fmla="*/ 181 h 187"/>
                  </a:gdLst>
                  <a:ahLst/>
                  <a:cxnLst>
                    <a:cxn ang="0">
                      <a:pos x="T0" y="T1"/>
                    </a:cxn>
                    <a:cxn ang="0">
                      <a:pos x="T2" y="T3"/>
                    </a:cxn>
                    <a:cxn ang="0">
                      <a:pos x="T4" y="T5"/>
                    </a:cxn>
                    <a:cxn ang="0">
                      <a:pos x="T6" y="T7"/>
                    </a:cxn>
                  </a:cxnLst>
                  <a:rect l="0" t="0" r="r" b="b"/>
                  <a:pathLst>
                    <a:path w="379" h="187">
                      <a:moveTo>
                        <a:pt x="4" y="187"/>
                      </a:moveTo>
                      <a:lnTo>
                        <a:pt x="379" y="4"/>
                      </a:lnTo>
                      <a:lnTo>
                        <a:pt x="376" y="0"/>
                      </a:lnTo>
                      <a:lnTo>
                        <a:pt x="0" y="1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8" name="íṣľîḋê">
                  <a:extLst>
                    <a:ext uri="{FF2B5EF4-FFF2-40B4-BE49-F238E27FC236}">
                      <a16:creationId xmlns:a16="http://schemas.microsoft.com/office/drawing/2014/main" id="{7BCC559E-B7DB-43D5-8586-77B0ACC04652}"/>
                    </a:ext>
                  </a:extLst>
                </p:cNvPr>
                <p:cNvSpPr/>
                <p:nvPr/>
              </p:nvSpPr>
              <p:spPr bwMode="auto">
                <a:xfrm>
                  <a:off x="7554525" y="3510425"/>
                  <a:ext cx="392781" cy="189582"/>
                </a:xfrm>
                <a:custGeom>
                  <a:avLst/>
                  <a:gdLst>
                    <a:gd name="T0" fmla="*/ 0 w 375"/>
                    <a:gd name="T1" fmla="*/ 181 h 181"/>
                    <a:gd name="T2" fmla="*/ 375 w 375"/>
                    <a:gd name="T3" fmla="*/ 0 h 181"/>
                    <a:gd name="T4" fmla="*/ 0 w 375"/>
                    <a:gd name="T5" fmla="*/ 181 h 181"/>
                  </a:gdLst>
                  <a:ahLst/>
                  <a:cxnLst>
                    <a:cxn ang="0">
                      <a:pos x="T0" y="T1"/>
                    </a:cxn>
                    <a:cxn ang="0">
                      <a:pos x="T2" y="T3"/>
                    </a:cxn>
                    <a:cxn ang="0">
                      <a:pos x="T4" y="T5"/>
                    </a:cxn>
                  </a:cxnLst>
                  <a:rect l="0" t="0" r="r" b="b"/>
                  <a:pathLst>
                    <a:path w="375" h="181">
                      <a:moveTo>
                        <a:pt x="0" y="181"/>
                      </a:moveTo>
                      <a:lnTo>
                        <a:pt x="375" y="0"/>
                      </a:lnTo>
                      <a:lnTo>
                        <a:pt x="0" y="181"/>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29" name="ï$lïḋè">
                  <a:extLst>
                    <a:ext uri="{FF2B5EF4-FFF2-40B4-BE49-F238E27FC236}">
                      <a16:creationId xmlns:a16="http://schemas.microsoft.com/office/drawing/2014/main" id="{E65DB3B1-8252-433D-A159-E903F4A1DBBF}"/>
                    </a:ext>
                  </a:extLst>
                </p:cNvPr>
                <p:cNvSpPr/>
                <p:nvPr/>
              </p:nvSpPr>
              <p:spPr bwMode="auto">
                <a:xfrm flipV="1">
                  <a:off x="7554525" y="3510425"/>
                  <a:ext cx="392781" cy="18958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0" name="í$lídê">
                  <a:extLst>
                    <a:ext uri="{FF2B5EF4-FFF2-40B4-BE49-F238E27FC236}">
                      <a16:creationId xmlns:a16="http://schemas.microsoft.com/office/drawing/2014/main" id="{1A036AD5-F04B-47B7-9DF6-3C9BEDC61574}"/>
                    </a:ext>
                  </a:extLst>
                </p:cNvPr>
                <p:cNvSpPr/>
                <p:nvPr/>
              </p:nvSpPr>
              <p:spPr bwMode="auto">
                <a:xfrm>
                  <a:off x="7552430" y="3507283"/>
                  <a:ext cx="396970" cy="196914"/>
                </a:xfrm>
                <a:custGeom>
                  <a:avLst/>
                  <a:gdLst>
                    <a:gd name="T0" fmla="*/ 3 w 379"/>
                    <a:gd name="T1" fmla="*/ 188 h 188"/>
                    <a:gd name="T2" fmla="*/ 379 w 379"/>
                    <a:gd name="T3" fmla="*/ 5 h 188"/>
                    <a:gd name="T4" fmla="*/ 376 w 379"/>
                    <a:gd name="T5" fmla="*/ 0 h 188"/>
                    <a:gd name="T6" fmla="*/ 0 w 379"/>
                    <a:gd name="T7" fmla="*/ 181 h 188"/>
                    <a:gd name="T8" fmla="*/ 3 w 379"/>
                    <a:gd name="T9" fmla="*/ 188 h 188"/>
                  </a:gdLst>
                  <a:ahLst/>
                  <a:cxnLst>
                    <a:cxn ang="0">
                      <a:pos x="T0" y="T1"/>
                    </a:cxn>
                    <a:cxn ang="0">
                      <a:pos x="T2" y="T3"/>
                    </a:cxn>
                    <a:cxn ang="0">
                      <a:pos x="T4" y="T5"/>
                    </a:cxn>
                    <a:cxn ang="0">
                      <a:pos x="T6" y="T7"/>
                    </a:cxn>
                    <a:cxn ang="0">
                      <a:pos x="T8" y="T9"/>
                    </a:cxn>
                  </a:cxnLst>
                  <a:rect l="0" t="0" r="r" b="b"/>
                  <a:pathLst>
                    <a:path w="379" h="188">
                      <a:moveTo>
                        <a:pt x="3" y="188"/>
                      </a:moveTo>
                      <a:lnTo>
                        <a:pt x="379" y="5"/>
                      </a:lnTo>
                      <a:lnTo>
                        <a:pt x="376" y="0"/>
                      </a:lnTo>
                      <a:lnTo>
                        <a:pt x="0" y="181"/>
                      </a:lnTo>
                      <a:lnTo>
                        <a:pt x="3" y="188"/>
                      </a:lnTo>
                      <a:close/>
                    </a:path>
                  </a:pathLst>
                </a:custGeom>
                <a:solidFill>
                  <a:srgbClr val="C1C1C1"/>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1" name="íṩḻíḑè">
                  <a:extLst>
                    <a:ext uri="{FF2B5EF4-FFF2-40B4-BE49-F238E27FC236}">
                      <a16:creationId xmlns:a16="http://schemas.microsoft.com/office/drawing/2014/main" id="{FCC8A549-9B81-4F8B-8FE9-34526FE10E87}"/>
                    </a:ext>
                  </a:extLst>
                </p:cNvPr>
                <p:cNvSpPr/>
                <p:nvPr/>
              </p:nvSpPr>
              <p:spPr bwMode="auto">
                <a:xfrm>
                  <a:off x="7552430" y="3507283"/>
                  <a:ext cx="396970" cy="196914"/>
                </a:xfrm>
                <a:custGeom>
                  <a:avLst/>
                  <a:gdLst>
                    <a:gd name="T0" fmla="*/ 3 w 379"/>
                    <a:gd name="T1" fmla="*/ 188 h 188"/>
                    <a:gd name="T2" fmla="*/ 379 w 379"/>
                    <a:gd name="T3" fmla="*/ 5 h 188"/>
                    <a:gd name="T4" fmla="*/ 376 w 379"/>
                    <a:gd name="T5" fmla="*/ 0 h 188"/>
                    <a:gd name="T6" fmla="*/ 0 w 379"/>
                    <a:gd name="T7" fmla="*/ 181 h 188"/>
                  </a:gdLst>
                  <a:ahLst/>
                  <a:cxnLst>
                    <a:cxn ang="0">
                      <a:pos x="T0" y="T1"/>
                    </a:cxn>
                    <a:cxn ang="0">
                      <a:pos x="T2" y="T3"/>
                    </a:cxn>
                    <a:cxn ang="0">
                      <a:pos x="T4" y="T5"/>
                    </a:cxn>
                    <a:cxn ang="0">
                      <a:pos x="T6" y="T7"/>
                    </a:cxn>
                  </a:cxnLst>
                  <a:rect l="0" t="0" r="r" b="b"/>
                  <a:pathLst>
                    <a:path w="379" h="188">
                      <a:moveTo>
                        <a:pt x="3" y="188"/>
                      </a:moveTo>
                      <a:lnTo>
                        <a:pt x="379" y="5"/>
                      </a:lnTo>
                      <a:lnTo>
                        <a:pt x="376" y="0"/>
                      </a:lnTo>
                      <a:lnTo>
                        <a:pt x="0" y="18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2" name="ísļiḋê">
                  <a:extLst>
                    <a:ext uri="{FF2B5EF4-FFF2-40B4-BE49-F238E27FC236}">
                      <a16:creationId xmlns:a16="http://schemas.microsoft.com/office/drawing/2014/main" id="{41E57AF7-1772-4863-A6A2-4D517D34E719}"/>
                    </a:ext>
                  </a:extLst>
                </p:cNvPr>
                <p:cNvSpPr/>
                <p:nvPr/>
              </p:nvSpPr>
              <p:spPr bwMode="auto">
                <a:xfrm>
                  <a:off x="6899890" y="4352546"/>
                  <a:ext cx="472384" cy="209483"/>
                </a:xfrm>
                <a:custGeom>
                  <a:avLst/>
                  <a:gdLst>
                    <a:gd name="T0" fmla="*/ 12 w 279"/>
                    <a:gd name="T1" fmla="*/ 124 h 124"/>
                    <a:gd name="T2" fmla="*/ 4 w 279"/>
                    <a:gd name="T3" fmla="*/ 109 h 124"/>
                    <a:gd name="T4" fmla="*/ 60 w 279"/>
                    <a:gd name="T5" fmla="*/ 13 h 124"/>
                    <a:gd name="T6" fmla="*/ 84 w 279"/>
                    <a:gd name="T7" fmla="*/ 0 h 124"/>
                    <a:gd name="T8" fmla="*/ 195 w 279"/>
                    <a:gd name="T9" fmla="*/ 0 h 124"/>
                    <a:gd name="T10" fmla="*/ 219 w 279"/>
                    <a:gd name="T11" fmla="*/ 13 h 124"/>
                    <a:gd name="T12" fmla="*/ 275 w 279"/>
                    <a:gd name="T13" fmla="*/ 110 h 124"/>
                    <a:gd name="T14" fmla="*/ 267 w 279"/>
                    <a:gd name="T15" fmla="*/ 124 h 124"/>
                    <a:gd name="T16" fmla="*/ 12 w 279"/>
                    <a:gd name="T17" fmla="*/ 124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9" h="124">
                      <a:moveTo>
                        <a:pt x="12" y="124"/>
                      </a:moveTo>
                      <a:cubicBezTo>
                        <a:pt x="3" y="124"/>
                        <a:pt x="0" y="117"/>
                        <a:pt x="4" y="109"/>
                      </a:cubicBezTo>
                      <a:cubicBezTo>
                        <a:pt x="60" y="13"/>
                        <a:pt x="60" y="13"/>
                        <a:pt x="60" y="13"/>
                      </a:cubicBezTo>
                      <a:cubicBezTo>
                        <a:pt x="64" y="5"/>
                        <a:pt x="75" y="0"/>
                        <a:pt x="84" y="0"/>
                      </a:cubicBezTo>
                      <a:cubicBezTo>
                        <a:pt x="195" y="0"/>
                        <a:pt x="195" y="0"/>
                        <a:pt x="195" y="0"/>
                      </a:cubicBezTo>
                      <a:cubicBezTo>
                        <a:pt x="204" y="0"/>
                        <a:pt x="215" y="5"/>
                        <a:pt x="219" y="13"/>
                      </a:cubicBezTo>
                      <a:cubicBezTo>
                        <a:pt x="275" y="110"/>
                        <a:pt x="275" y="110"/>
                        <a:pt x="275" y="110"/>
                      </a:cubicBezTo>
                      <a:cubicBezTo>
                        <a:pt x="279" y="117"/>
                        <a:pt x="275" y="124"/>
                        <a:pt x="267" y="124"/>
                      </a:cubicBezTo>
                      <a:lnTo>
                        <a:pt x="12" y="124"/>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3" name="is1iḓè">
                  <a:extLst>
                    <a:ext uri="{FF2B5EF4-FFF2-40B4-BE49-F238E27FC236}">
                      <a16:creationId xmlns:a16="http://schemas.microsoft.com/office/drawing/2014/main" id="{B898A664-3325-46BC-BA76-A46105AE3AFC}"/>
                    </a:ext>
                  </a:extLst>
                </p:cNvPr>
                <p:cNvSpPr/>
                <p:nvPr/>
              </p:nvSpPr>
              <p:spPr bwMode="auto">
                <a:xfrm>
                  <a:off x="7558714" y="3877020"/>
                  <a:ext cx="308988" cy="449341"/>
                </a:xfrm>
                <a:custGeom>
                  <a:avLst/>
                  <a:gdLst>
                    <a:gd name="T0" fmla="*/ 5 w 182"/>
                    <a:gd name="T1" fmla="*/ 33 h 266"/>
                    <a:gd name="T2" fmla="*/ 57 w 182"/>
                    <a:gd name="T3" fmla="*/ 5 h 266"/>
                    <a:gd name="T4" fmla="*/ 97 w 182"/>
                    <a:gd name="T5" fmla="*/ 35 h 266"/>
                    <a:gd name="T6" fmla="*/ 174 w 182"/>
                    <a:gd name="T7" fmla="*/ 186 h 266"/>
                    <a:gd name="T8" fmla="*/ 180 w 182"/>
                    <a:gd name="T9" fmla="*/ 227 h 266"/>
                    <a:gd name="T10" fmla="*/ 129 w 182"/>
                    <a:gd name="T11" fmla="*/ 261 h 266"/>
                    <a:gd name="T12" fmla="*/ 106 w 182"/>
                    <a:gd name="T13" fmla="*/ 190 h 266"/>
                    <a:gd name="T14" fmla="*/ 135 w 182"/>
                    <a:gd name="T15" fmla="*/ 182 h 266"/>
                    <a:gd name="T16" fmla="*/ 101 w 182"/>
                    <a:gd name="T17" fmla="*/ 88 h 266"/>
                    <a:gd name="T18" fmla="*/ 76 w 182"/>
                    <a:gd name="T19" fmla="*/ 65 h 266"/>
                    <a:gd name="T20" fmla="*/ 40 w 182"/>
                    <a:gd name="T21" fmla="*/ 78 h 266"/>
                    <a:gd name="T22" fmla="*/ 5 w 182"/>
                    <a:gd name="T23" fmla="*/ 33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2" h="266">
                      <a:moveTo>
                        <a:pt x="5" y="33"/>
                      </a:moveTo>
                      <a:cubicBezTo>
                        <a:pt x="5" y="33"/>
                        <a:pt x="46" y="0"/>
                        <a:pt x="57" y="5"/>
                      </a:cubicBezTo>
                      <a:cubicBezTo>
                        <a:pt x="57" y="5"/>
                        <a:pt x="88" y="29"/>
                        <a:pt x="97" y="35"/>
                      </a:cubicBezTo>
                      <a:cubicBezTo>
                        <a:pt x="106" y="40"/>
                        <a:pt x="164" y="97"/>
                        <a:pt x="174" y="186"/>
                      </a:cubicBezTo>
                      <a:cubicBezTo>
                        <a:pt x="174" y="186"/>
                        <a:pt x="179" y="220"/>
                        <a:pt x="180" y="227"/>
                      </a:cubicBezTo>
                      <a:cubicBezTo>
                        <a:pt x="182" y="234"/>
                        <a:pt x="136" y="266"/>
                        <a:pt x="129" y="261"/>
                      </a:cubicBezTo>
                      <a:cubicBezTo>
                        <a:pt x="121" y="256"/>
                        <a:pt x="92" y="201"/>
                        <a:pt x="106" y="190"/>
                      </a:cubicBezTo>
                      <a:cubicBezTo>
                        <a:pt x="119" y="180"/>
                        <a:pt x="130" y="184"/>
                        <a:pt x="135" y="182"/>
                      </a:cubicBezTo>
                      <a:cubicBezTo>
                        <a:pt x="141" y="179"/>
                        <a:pt x="146" y="170"/>
                        <a:pt x="101" y="88"/>
                      </a:cubicBezTo>
                      <a:cubicBezTo>
                        <a:pt x="101" y="88"/>
                        <a:pt x="89" y="55"/>
                        <a:pt x="76" y="65"/>
                      </a:cubicBezTo>
                      <a:cubicBezTo>
                        <a:pt x="62" y="76"/>
                        <a:pt x="54" y="89"/>
                        <a:pt x="40" y="78"/>
                      </a:cubicBezTo>
                      <a:cubicBezTo>
                        <a:pt x="26" y="66"/>
                        <a:pt x="0" y="42"/>
                        <a:pt x="5" y="33"/>
                      </a:cubicBezTo>
                      <a:close/>
                    </a:path>
                  </a:pathLst>
                </a:custGeom>
                <a:solidFill>
                  <a:srgbClr val="B1305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4" name="isľïḍê">
                  <a:extLst>
                    <a:ext uri="{FF2B5EF4-FFF2-40B4-BE49-F238E27FC236}">
                      <a16:creationId xmlns:a16="http://schemas.microsoft.com/office/drawing/2014/main" id="{2980FED7-D050-4F76-9FEB-EB9E727962D5}"/>
                    </a:ext>
                  </a:extLst>
                </p:cNvPr>
                <p:cNvSpPr/>
                <p:nvPr/>
              </p:nvSpPr>
              <p:spPr bwMode="auto">
                <a:xfrm>
                  <a:off x="7803809" y="3141735"/>
                  <a:ext cx="126737" cy="205293"/>
                </a:xfrm>
                <a:custGeom>
                  <a:avLst/>
                  <a:gdLst>
                    <a:gd name="T0" fmla="*/ 71 w 75"/>
                    <a:gd name="T1" fmla="*/ 68 h 121"/>
                    <a:gd name="T2" fmla="*/ 70 w 75"/>
                    <a:gd name="T3" fmla="*/ 61 h 121"/>
                    <a:gd name="T4" fmla="*/ 53 w 75"/>
                    <a:gd name="T5" fmla="*/ 27 h 121"/>
                    <a:gd name="T6" fmla="*/ 50 w 75"/>
                    <a:gd name="T7" fmla="*/ 26 h 121"/>
                    <a:gd name="T8" fmla="*/ 43 w 75"/>
                    <a:gd name="T9" fmla="*/ 13 h 121"/>
                    <a:gd name="T10" fmla="*/ 36 w 75"/>
                    <a:gd name="T11" fmla="*/ 13 h 121"/>
                    <a:gd name="T12" fmla="*/ 20 w 75"/>
                    <a:gd name="T13" fmla="*/ 5 h 121"/>
                    <a:gd name="T14" fmla="*/ 20 w 75"/>
                    <a:gd name="T15" fmla="*/ 14 h 121"/>
                    <a:gd name="T16" fmla="*/ 9 w 75"/>
                    <a:gd name="T17" fmla="*/ 34 h 121"/>
                    <a:gd name="T18" fmla="*/ 1 w 75"/>
                    <a:gd name="T19" fmla="*/ 62 h 121"/>
                    <a:gd name="T20" fmla="*/ 15 w 75"/>
                    <a:gd name="T21" fmla="*/ 70 h 121"/>
                    <a:gd name="T22" fmla="*/ 25 w 75"/>
                    <a:gd name="T23" fmla="*/ 61 h 121"/>
                    <a:gd name="T24" fmla="*/ 25 w 75"/>
                    <a:gd name="T25" fmla="*/ 82 h 121"/>
                    <a:gd name="T26" fmla="*/ 37 w 75"/>
                    <a:gd name="T27" fmla="*/ 89 h 121"/>
                    <a:gd name="T28" fmla="*/ 40 w 75"/>
                    <a:gd name="T29" fmla="*/ 88 h 121"/>
                    <a:gd name="T30" fmla="*/ 39 w 75"/>
                    <a:gd name="T31" fmla="*/ 101 h 121"/>
                    <a:gd name="T32" fmla="*/ 63 w 75"/>
                    <a:gd name="T33" fmla="*/ 111 h 121"/>
                    <a:gd name="T34" fmla="*/ 71 w 75"/>
                    <a:gd name="T35" fmla="*/ 68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121">
                      <a:moveTo>
                        <a:pt x="71" y="68"/>
                      </a:moveTo>
                      <a:cubicBezTo>
                        <a:pt x="72" y="65"/>
                        <a:pt x="71" y="63"/>
                        <a:pt x="70" y="61"/>
                      </a:cubicBezTo>
                      <a:cubicBezTo>
                        <a:pt x="66" y="48"/>
                        <a:pt x="59" y="35"/>
                        <a:pt x="53" y="27"/>
                      </a:cubicBezTo>
                      <a:cubicBezTo>
                        <a:pt x="52" y="26"/>
                        <a:pt x="51" y="26"/>
                        <a:pt x="50" y="26"/>
                      </a:cubicBezTo>
                      <a:cubicBezTo>
                        <a:pt x="48" y="20"/>
                        <a:pt x="45" y="16"/>
                        <a:pt x="43" y="13"/>
                      </a:cubicBezTo>
                      <a:cubicBezTo>
                        <a:pt x="40" y="11"/>
                        <a:pt x="38" y="11"/>
                        <a:pt x="36" y="13"/>
                      </a:cubicBezTo>
                      <a:cubicBezTo>
                        <a:pt x="34" y="5"/>
                        <a:pt x="29" y="0"/>
                        <a:pt x="20" y="5"/>
                      </a:cubicBezTo>
                      <a:cubicBezTo>
                        <a:pt x="16" y="8"/>
                        <a:pt x="17" y="13"/>
                        <a:pt x="20" y="14"/>
                      </a:cubicBezTo>
                      <a:cubicBezTo>
                        <a:pt x="15" y="19"/>
                        <a:pt x="11" y="28"/>
                        <a:pt x="9" y="34"/>
                      </a:cubicBezTo>
                      <a:cubicBezTo>
                        <a:pt x="5" y="42"/>
                        <a:pt x="0" y="53"/>
                        <a:pt x="1" y="62"/>
                      </a:cubicBezTo>
                      <a:cubicBezTo>
                        <a:pt x="1" y="68"/>
                        <a:pt x="9" y="74"/>
                        <a:pt x="15" y="70"/>
                      </a:cubicBezTo>
                      <a:cubicBezTo>
                        <a:pt x="19" y="67"/>
                        <a:pt x="22" y="64"/>
                        <a:pt x="25" y="61"/>
                      </a:cubicBezTo>
                      <a:cubicBezTo>
                        <a:pt x="23" y="68"/>
                        <a:pt x="23" y="76"/>
                        <a:pt x="25" y="82"/>
                      </a:cubicBezTo>
                      <a:cubicBezTo>
                        <a:pt x="27" y="88"/>
                        <a:pt x="32" y="90"/>
                        <a:pt x="37" y="89"/>
                      </a:cubicBezTo>
                      <a:cubicBezTo>
                        <a:pt x="38" y="89"/>
                        <a:pt x="39" y="89"/>
                        <a:pt x="40" y="88"/>
                      </a:cubicBezTo>
                      <a:cubicBezTo>
                        <a:pt x="39" y="93"/>
                        <a:pt x="38" y="97"/>
                        <a:pt x="39" y="101"/>
                      </a:cubicBezTo>
                      <a:cubicBezTo>
                        <a:pt x="42" y="113"/>
                        <a:pt x="53" y="121"/>
                        <a:pt x="63" y="111"/>
                      </a:cubicBezTo>
                      <a:cubicBezTo>
                        <a:pt x="74" y="101"/>
                        <a:pt x="75" y="84"/>
                        <a:pt x="71" y="68"/>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5" name="işḻïďè">
                  <a:extLst>
                    <a:ext uri="{FF2B5EF4-FFF2-40B4-BE49-F238E27FC236}">
                      <a16:creationId xmlns:a16="http://schemas.microsoft.com/office/drawing/2014/main" id="{E90B403A-1296-4A1A-B101-69C0C93ABF76}"/>
                    </a:ext>
                  </a:extLst>
                </p:cNvPr>
                <p:cNvSpPr/>
                <p:nvPr/>
              </p:nvSpPr>
              <p:spPr bwMode="auto">
                <a:xfrm>
                  <a:off x="7744106" y="3979666"/>
                  <a:ext cx="115216" cy="189582"/>
                </a:xfrm>
                <a:custGeom>
                  <a:avLst/>
                  <a:gdLst>
                    <a:gd name="T0" fmla="*/ 35 w 68"/>
                    <a:gd name="T1" fmla="*/ 7 h 112"/>
                    <a:gd name="T2" fmla="*/ 24 w 68"/>
                    <a:gd name="T3" fmla="*/ 1 h 112"/>
                    <a:gd name="T4" fmla="*/ 20 w 68"/>
                    <a:gd name="T5" fmla="*/ 17 h 112"/>
                    <a:gd name="T6" fmla="*/ 20 w 68"/>
                    <a:gd name="T7" fmla="*/ 17 h 112"/>
                    <a:gd name="T8" fmla="*/ 19 w 68"/>
                    <a:gd name="T9" fmla="*/ 21 h 112"/>
                    <a:gd name="T10" fmla="*/ 13 w 68"/>
                    <a:gd name="T11" fmla="*/ 32 h 112"/>
                    <a:gd name="T12" fmla="*/ 3 w 68"/>
                    <a:gd name="T13" fmla="*/ 45 h 112"/>
                    <a:gd name="T14" fmla="*/ 23 w 68"/>
                    <a:gd name="T15" fmla="*/ 58 h 112"/>
                    <a:gd name="T16" fmla="*/ 21 w 68"/>
                    <a:gd name="T17" fmla="*/ 66 h 112"/>
                    <a:gd name="T18" fmla="*/ 34 w 68"/>
                    <a:gd name="T19" fmla="*/ 82 h 112"/>
                    <a:gd name="T20" fmla="*/ 32 w 68"/>
                    <a:gd name="T21" fmla="*/ 92 h 112"/>
                    <a:gd name="T22" fmla="*/ 49 w 68"/>
                    <a:gd name="T23" fmla="*/ 105 h 112"/>
                    <a:gd name="T24" fmla="*/ 65 w 68"/>
                    <a:gd name="T25" fmla="*/ 74 h 112"/>
                    <a:gd name="T26" fmla="*/ 35 w 68"/>
                    <a:gd name="T27" fmla="*/ 7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12">
                      <a:moveTo>
                        <a:pt x="35" y="7"/>
                      </a:moveTo>
                      <a:cubicBezTo>
                        <a:pt x="34" y="3"/>
                        <a:pt x="30" y="0"/>
                        <a:pt x="24" y="1"/>
                      </a:cubicBezTo>
                      <a:cubicBezTo>
                        <a:pt x="15" y="2"/>
                        <a:pt x="13" y="13"/>
                        <a:pt x="20" y="17"/>
                      </a:cubicBezTo>
                      <a:cubicBezTo>
                        <a:pt x="20" y="17"/>
                        <a:pt x="20" y="17"/>
                        <a:pt x="20" y="17"/>
                      </a:cubicBezTo>
                      <a:cubicBezTo>
                        <a:pt x="19" y="19"/>
                        <a:pt x="19" y="20"/>
                        <a:pt x="19" y="21"/>
                      </a:cubicBezTo>
                      <a:cubicBezTo>
                        <a:pt x="18" y="25"/>
                        <a:pt x="16" y="28"/>
                        <a:pt x="13" y="32"/>
                      </a:cubicBezTo>
                      <a:cubicBezTo>
                        <a:pt x="11" y="36"/>
                        <a:pt x="4" y="40"/>
                        <a:pt x="3" y="45"/>
                      </a:cubicBezTo>
                      <a:cubicBezTo>
                        <a:pt x="0" y="58"/>
                        <a:pt x="13" y="64"/>
                        <a:pt x="23" y="58"/>
                      </a:cubicBezTo>
                      <a:cubicBezTo>
                        <a:pt x="23" y="61"/>
                        <a:pt x="22" y="63"/>
                        <a:pt x="21" y="66"/>
                      </a:cubicBezTo>
                      <a:cubicBezTo>
                        <a:pt x="20" y="74"/>
                        <a:pt x="25" y="83"/>
                        <a:pt x="34" y="82"/>
                      </a:cubicBezTo>
                      <a:cubicBezTo>
                        <a:pt x="32" y="86"/>
                        <a:pt x="32" y="89"/>
                        <a:pt x="32" y="92"/>
                      </a:cubicBezTo>
                      <a:cubicBezTo>
                        <a:pt x="32" y="102"/>
                        <a:pt x="39" y="112"/>
                        <a:pt x="49" y="105"/>
                      </a:cubicBezTo>
                      <a:cubicBezTo>
                        <a:pt x="59" y="99"/>
                        <a:pt x="64" y="84"/>
                        <a:pt x="65" y="74"/>
                      </a:cubicBezTo>
                      <a:cubicBezTo>
                        <a:pt x="68" y="56"/>
                        <a:pt x="38" y="6"/>
                        <a:pt x="35" y="7"/>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6" name="íṩḻïďê">
                  <a:extLst>
                    <a:ext uri="{FF2B5EF4-FFF2-40B4-BE49-F238E27FC236}">
                      <a16:creationId xmlns:a16="http://schemas.microsoft.com/office/drawing/2014/main" id="{6BC9C2F4-ED25-4D9A-868E-580B927EE0A4}"/>
                    </a:ext>
                  </a:extLst>
                </p:cNvPr>
                <p:cNvSpPr/>
                <p:nvPr/>
              </p:nvSpPr>
              <p:spPr bwMode="auto">
                <a:xfrm>
                  <a:off x="4465700" y="3566985"/>
                  <a:ext cx="128832" cy="184345"/>
                </a:xfrm>
                <a:custGeom>
                  <a:avLst/>
                  <a:gdLst>
                    <a:gd name="T0" fmla="*/ 73 w 76"/>
                    <a:gd name="T1" fmla="*/ 42 h 109"/>
                    <a:gd name="T2" fmla="*/ 56 w 76"/>
                    <a:gd name="T3" fmla="*/ 20 h 109"/>
                    <a:gd name="T4" fmla="*/ 36 w 76"/>
                    <a:gd name="T5" fmla="*/ 12 h 109"/>
                    <a:gd name="T6" fmla="*/ 10 w 76"/>
                    <a:gd name="T7" fmla="*/ 1 h 109"/>
                    <a:gd name="T8" fmla="*/ 6 w 76"/>
                    <a:gd name="T9" fmla="*/ 5 h 109"/>
                    <a:gd name="T10" fmla="*/ 6 w 76"/>
                    <a:gd name="T11" fmla="*/ 6 h 109"/>
                    <a:gd name="T12" fmla="*/ 7 w 76"/>
                    <a:gd name="T13" fmla="*/ 18 h 109"/>
                    <a:gd name="T14" fmla="*/ 9 w 76"/>
                    <a:gd name="T15" fmla="*/ 19 h 109"/>
                    <a:gd name="T16" fmla="*/ 13 w 76"/>
                    <a:gd name="T17" fmla="*/ 25 h 109"/>
                    <a:gd name="T18" fmla="*/ 8 w 76"/>
                    <a:gd name="T19" fmla="*/ 32 h 109"/>
                    <a:gd name="T20" fmla="*/ 9 w 76"/>
                    <a:gd name="T21" fmla="*/ 39 h 109"/>
                    <a:gd name="T22" fmla="*/ 4 w 76"/>
                    <a:gd name="T23" fmla="*/ 45 h 109"/>
                    <a:gd name="T24" fmla="*/ 5 w 76"/>
                    <a:gd name="T25" fmla="*/ 53 h 109"/>
                    <a:gd name="T26" fmla="*/ 1 w 76"/>
                    <a:gd name="T27" fmla="*/ 59 h 109"/>
                    <a:gd name="T28" fmla="*/ 4 w 76"/>
                    <a:gd name="T29" fmla="*/ 71 h 109"/>
                    <a:gd name="T30" fmla="*/ 9 w 76"/>
                    <a:gd name="T31" fmla="*/ 77 h 109"/>
                    <a:gd name="T32" fmla="*/ 62 w 76"/>
                    <a:gd name="T33" fmla="*/ 98 h 109"/>
                    <a:gd name="T34" fmla="*/ 65 w 76"/>
                    <a:gd name="T35" fmla="*/ 86 h 109"/>
                    <a:gd name="T36" fmla="*/ 65 w 76"/>
                    <a:gd name="T37" fmla="*/ 85 h 109"/>
                    <a:gd name="T38" fmla="*/ 65 w 76"/>
                    <a:gd name="T39" fmla="*/ 76 h 109"/>
                    <a:gd name="T40" fmla="*/ 68 w 76"/>
                    <a:gd name="T41" fmla="*/ 65 h 109"/>
                    <a:gd name="T42" fmla="*/ 67 w 76"/>
                    <a:gd name="T43" fmla="*/ 64 h 109"/>
                    <a:gd name="T44" fmla="*/ 72 w 76"/>
                    <a:gd name="T45" fmla="*/ 58 h 109"/>
                    <a:gd name="T46" fmla="*/ 69 w 76"/>
                    <a:gd name="T47" fmla="*/ 48 h 109"/>
                    <a:gd name="T48" fmla="*/ 73 w 76"/>
                    <a:gd name="T49" fmla="*/ 4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6" h="109">
                      <a:moveTo>
                        <a:pt x="73" y="42"/>
                      </a:moveTo>
                      <a:cubicBezTo>
                        <a:pt x="76" y="32"/>
                        <a:pt x="64" y="24"/>
                        <a:pt x="56" y="20"/>
                      </a:cubicBezTo>
                      <a:cubicBezTo>
                        <a:pt x="50" y="17"/>
                        <a:pt x="43" y="14"/>
                        <a:pt x="36" y="12"/>
                      </a:cubicBezTo>
                      <a:cubicBezTo>
                        <a:pt x="27" y="9"/>
                        <a:pt x="18" y="4"/>
                        <a:pt x="10" y="1"/>
                      </a:cubicBezTo>
                      <a:cubicBezTo>
                        <a:pt x="7" y="0"/>
                        <a:pt x="5" y="3"/>
                        <a:pt x="6" y="5"/>
                      </a:cubicBezTo>
                      <a:cubicBezTo>
                        <a:pt x="6" y="6"/>
                        <a:pt x="6" y="6"/>
                        <a:pt x="6" y="6"/>
                      </a:cubicBezTo>
                      <a:cubicBezTo>
                        <a:pt x="3" y="9"/>
                        <a:pt x="2" y="15"/>
                        <a:pt x="7" y="18"/>
                      </a:cubicBezTo>
                      <a:cubicBezTo>
                        <a:pt x="8" y="18"/>
                        <a:pt x="8" y="19"/>
                        <a:pt x="9" y="19"/>
                      </a:cubicBezTo>
                      <a:cubicBezTo>
                        <a:pt x="10" y="21"/>
                        <a:pt x="11" y="23"/>
                        <a:pt x="13" y="25"/>
                      </a:cubicBezTo>
                      <a:cubicBezTo>
                        <a:pt x="10" y="26"/>
                        <a:pt x="8" y="29"/>
                        <a:pt x="8" y="32"/>
                      </a:cubicBezTo>
                      <a:cubicBezTo>
                        <a:pt x="8" y="35"/>
                        <a:pt x="8" y="37"/>
                        <a:pt x="9" y="39"/>
                      </a:cubicBezTo>
                      <a:cubicBezTo>
                        <a:pt x="7" y="40"/>
                        <a:pt x="5" y="42"/>
                        <a:pt x="4" y="45"/>
                      </a:cubicBezTo>
                      <a:cubicBezTo>
                        <a:pt x="3" y="48"/>
                        <a:pt x="4" y="50"/>
                        <a:pt x="5" y="53"/>
                      </a:cubicBezTo>
                      <a:cubicBezTo>
                        <a:pt x="3" y="54"/>
                        <a:pt x="2" y="56"/>
                        <a:pt x="1" y="59"/>
                      </a:cubicBezTo>
                      <a:cubicBezTo>
                        <a:pt x="0" y="64"/>
                        <a:pt x="1" y="68"/>
                        <a:pt x="4" y="71"/>
                      </a:cubicBezTo>
                      <a:cubicBezTo>
                        <a:pt x="5" y="73"/>
                        <a:pt x="6" y="76"/>
                        <a:pt x="9" y="77"/>
                      </a:cubicBezTo>
                      <a:cubicBezTo>
                        <a:pt x="28" y="86"/>
                        <a:pt x="38" y="109"/>
                        <a:pt x="62" y="98"/>
                      </a:cubicBezTo>
                      <a:cubicBezTo>
                        <a:pt x="66" y="96"/>
                        <a:pt x="68" y="89"/>
                        <a:pt x="65" y="86"/>
                      </a:cubicBezTo>
                      <a:cubicBezTo>
                        <a:pt x="65" y="85"/>
                        <a:pt x="65" y="85"/>
                        <a:pt x="65" y="85"/>
                      </a:cubicBezTo>
                      <a:cubicBezTo>
                        <a:pt x="66" y="83"/>
                        <a:pt x="66" y="79"/>
                        <a:pt x="65" y="76"/>
                      </a:cubicBezTo>
                      <a:cubicBezTo>
                        <a:pt x="68" y="74"/>
                        <a:pt x="71" y="69"/>
                        <a:pt x="68" y="65"/>
                      </a:cubicBezTo>
                      <a:cubicBezTo>
                        <a:pt x="67" y="64"/>
                        <a:pt x="67" y="64"/>
                        <a:pt x="67" y="64"/>
                      </a:cubicBezTo>
                      <a:cubicBezTo>
                        <a:pt x="69" y="63"/>
                        <a:pt x="70" y="61"/>
                        <a:pt x="72" y="58"/>
                      </a:cubicBezTo>
                      <a:cubicBezTo>
                        <a:pt x="73" y="54"/>
                        <a:pt x="72" y="51"/>
                        <a:pt x="69" y="48"/>
                      </a:cubicBezTo>
                      <a:cubicBezTo>
                        <a:pt x="71" y="47"/>
                        <a:pt x="73" y="45"/>
                        <a:pt x="73" y="42"/>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7" name="išḻïḋe">
                  <a:extLst>
                    <a:ext uri="{FF2B5EF4-FFF2-40B4-BE49-F238E27FC236}">
                      <a16:creationId xmlns:a16="http://schemas.microsoft.com/office/drawing/2014/main" id="{8D200830-9F4A-47A1-84EF-74A01BF5871C}"/>
                    </a:ext>
                  </a:extLst>
                </p:cNvPr>
                <p:cNvSpPr/>
                <p:nvPr/>
              </p:nvSpPr>
              <p:spPr bwMode="auto">
                <a:xfrm>
                  <a:off x="7245537" y="2622218"/>
                  <a:ext cx="164444" cy="84841"/>
                </a:xfrm>
                <a:custGeom>
                  <a:avLst/>
                  <a:gdLst>
                    <a:gd name="T0" fmla="*/ 90 w 97"/>
                    <a:gd name="T1" fmla="*/ 26 h 50"/>
                    <a:gd name="T2" fmla="*/ 46 w 97"/>
                    <a:gd name="T3" fmla="*/ 13 h 50"/>
                    <a:gd name="T4" fmla="*/ 7 w 97"/>
                    <a:gd name="T5" fmla="*/ 3 h 50"/>
                    <a:gd name="T6" fmla="*/ 3 w 97"/>
                    <a:gd name="T7" fmla="*/ 15 h 50"/>
                    <a:gd name="T8" fmla="*/ 39 w 97"/>
                    <a:gd name="T9" fmla="*/ 40 h 50"/>
                    <a:gd name="T10" fmla="*/ 84 w 97"/>
                    <a:gd name="T11" fmla="*/ 47 h 50"/>
                    <a:gd name="T12" fmla="*/ 90 w 97"/>
                    <a:gd name="T13" fmla="*/ 26 h 50"/>
                  </a:gdLst>
                  <a:ahLst/>
                  <a:cxnLst>
                    <a:cxn ang="0">
                      <a:pos x="T0" y="T1"/>
                    </a:cxn>
                    <a:cxn ang="0">
                      <a:pos x="T2" y="T3"/>
                    </a:cxn>
                    <a:cxn ang="0">
                      <a:pos x="T4" y="T5"/>
                    </a:cxn>
                    <a:cxn ang="0">
                      <a:pos x="T6" y="T7"/>
                    </a:cxn>
                    <a:cxn ang="0">
                      <a:pos x="T8" y="T9"/>
                    </a:cxn>
                    <a:cxn ang="0">
                      <a:pos x="T10" y="T11"/>
                    </a:cxn>
                    <a:cxn ang="0">
                      <a:pos x="T12" y="T13"/>
                    </a:cxn>
                  </a:cxnLst>
                  <a:rect l="0" t="0" r="r" b="b"/>
                  <a:pathLst>
                    <a:path w="97" h="50">
                      <a:moveTo>
                        <a:pt x="90" y="26"/>
                      </a:moveTo>
                      <a:cubicBezTo>
                        <a:pt x="78" y="15"/>
                        <a:pt x="61" y="17"/>
                        <a:pt x="46" y="13"/>
                      </a:cubicBezTo>
                      <a:cubicBezTo>
                        <a:pt x="32" y="10"/>
                        <a:pt x="22" y="0"/>
                        <a:pt x="7" y="3"/>
                      </a:cubicBezTo>
                      <a:cubicBezTo>
                        <a:pt x="1" y="4"/>
                        <a:pt x="0" y="11"/>
                        <a:pt x="3" y="15"/>
                      </a:cubicBezTo>
                      <a:cubicBezTo>
                        <a:pt x="13" y="26"/>
                        <a:pt x="26" y="35"/>
                        <a:pt x="39" y="40"/>
                      </a:cubicBezTo>
                      <a:cubicBezTo>
                        <a:pt x="52" y="45"/>
                        <a:pt x="71" y="50"/>
                        <a:pt x="84" y="47"/>
                      </a:cubicBezTo>
                      <a:cubicBezTo>
                        <a:pt x="93" y="45"/>
                        <a:pt x="97" y="32"/>
                        <a:pt x="90" y="26"/>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8" name="iṧ1iďe">
                  <a:extLst>
                    <a:ext uri="{FF2B5EF4-FFF2-40B4-BE49-F238E27FC236}">
                      <a16:creationId xmlns:a16="http://schemas.microsoft.com/office/drawing/2014/main" id="{E532FA72-B145-4DEE-ABA7-95E57063E5F1}"/>
                    </a:ext>
                  </a:extLst>
                </p:cNvPr>
                <p:cNvSpPr/>
                <p:nvPr/>
              </p:nvSpPr>
              <p:spPr bwMode="auto">
                <a:xfrm>
                  <a:off x="4318014" y="2699726"/>
                  <a:ext cx="204246" cy="222052"/>
                </a:xfrm>
                <a:custGeom>
                  <a:avLst/>
                  <a:gdLst>
                    <a:gd name="T0" fmla="*/ 88 w 120"/>
                    <a:gd name="T1" fmla="*/ 4 h 131"/>
                    <a:gd name="T2" fmla="*/ 65 w 120"/>
                    <a:gd name="T3" fmla="*/ 0 h 131"/>
                    <a:gd name="T4" fmla="*/ 55 w 120"/>
                    <a:gd name="T5" fmla="*/ 16 h 131"/>
                    <a:gd name="T6" fmla="*/ 80 w 120"/>
                    <a:gd name="T7" fmla="*/ 19 h 131"/>
                    <a:gd name="T8" fmla="*/ 102 w 120"/>
                    <a:gd name="T9" fmla="*/ 57 h 131"/>
                    <a:gd name="T10" fmla="*/ 98 w 120"/>
                    <a:gd name="T11" fmla="*/ 81 h 131"/>
                    <a:gd name="T12" fmla="*/ 67 w 120"/>
                    <a:gd name="T13" fmla="*/ 111 h 131"/>
                    <a:gd name="T14" fmla="*/ 35 w 120"/>
                    <a:gd name="T15" fmla="*/ 106 h 131"/>
                    <a:gd name="T16" fmla="*/ 13 w 120"/>
                    <a:gd name="T17" fmla="*/ 80 h 131"/>
                    <a:gd name="T18" fmla="*/ 0 w 120"/>
                    <a:gd name="T19" fmla="*/ 99 h 131"/>
                    <a:gd name="T20" fmla="*/ 26 w 120"/>
                    <a:gd name="T21" fmla="*/ 122 h 131"/>
                    <a:gd name="T22" fmla="*/ 70 w 120"/>
                    <a:gd name="T23" fmla="*/ 128 h 131"/>
                    <a:gd name="T24" fmla="*/ 112 w 120"/>
                    <a:gd name="T25" fmla="*/ 87 h 131"/>
                    <a:gd name="T26" fmla="*/ 116 w 120"/>
                    <a:gd name="T27" fmla="*/ 54 h 131"/>
                    <a:gd name="T28" fmla="*/ 88 w 120"/>
                    <a:gd name="T29" fmla="*/ 4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31">
                      <a:moveTo>
                        <a:pt x="88" y="4"/>
                      </a:moveTo>
                      <a:cubicBezTo>
                        <a:pt x="65" y="0"/>
                        <a:pt x="65" y="0"/>
                        <a:pt x="65" y="0"/>
                      </a:cubicBezTo>
                      <a:cubicBezTo>
                        <a:pt x="62" y="5"/>
                        <a:pt x="58" y="11"/>
                        <a:pt x="55" y="16"/>
                      </a:cubicBezTo>
                      <a:cubicBezTo>
                        <a:pt x="80" y="19"/>
                        <a:pt x="80" y="19"/>
                        <a:pt x="80" y="19"/>
                      </a:cubicBezTo>
                      <a:cubicBezTo>
                        <a:pt x="95" y="21"/>
                        <a:pt x="104" y="38"/>
                        <a:pt x="102" y="57"/>
                      </a:cubicBezTo>
                      <a:cubicBezTo>
                        <a:pt x="98" y="81"/>
                        <a:pt x="98" y="81"/>
                        <a:pt x="98" y="81"/>
                      </a:cubicBezTo>
                      <a:cubicBezTo>
                        <a:pt x="96" y="99"/>
                        <a:pt x="82" y="113"/>
                        <a:pt x="67" y="111"/>
                      </a:cubicBezTo>
                      <a:cubicBezTo>
                        <a:pt x="35" y="106"/>
                        <a:pt x="35" y="106"/>
                        <a:pt x="35" y="106"/>
                      </a:cubicBezTo>
                      <a:cubicBezTo>
                        <a:pt x="23" y="104"/>
                        <a:pt x="15" y="94"/>
                        <a:pt x="13" y="80"/>
                      </a:cubicBezTo>
                      <a:cubicBezTo>
                        <a:pt x="9" y="86"/>
                        <a:pt x="5" y="93"/>
                        <a:pt x="0" y="99"/>
                      </a:cubicBezTo>
                      <a:cubicBezTo>
                        <a:pt x="5" y="111"/>
                        <a:pt x="14" y="120"/>
                        <a:pt x="26" y="122"/>
                      </a:cubicBezTo>
                      <a:cubicBezTo>
                        <a:pt x="70" y="128"/>
                        <a:pt x="70" y="128"/>
                        <a:pt x="70" y="128"/>
                      </a:cubicBezTo>
                      <a:cubicBezTo>
                        <a:pt x="89" y="131"/>
                        <a:pt x="108" y="113"/>
                        <a:pt x="112" y="87"/>
                      </a:cubicBezTo>
                      <a:cubicBezTo>
                        <a:pt x="116" y="54"/>
                        <a:pt x="116" y="54"/>
                        <a:pt x="116" y="54"/>
                      </a:cubicBezTo>
                      <a:cubicBezTo>
                        <a:pt x="120" y="29"/>
                        <a:pt x="107" y="6"/>
                        <a:pt x="88" y="4"/>
                      </a:cubicBezTo>
                      <a:close/>
                    </a:path>
                  </a:pathLst>
                </a:custGeom>
                <a:solidFill>
                  <a:srgbClr val="FCB70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39" name="íṩľïḍê">
                  <a:extLst>
                    <a:ext uri="{FF2B5EF4-FFF2-40B4-BE49-F238E27FC236}">
                      <a16:creationId xmlns:a16="http://schemas.microsoft.com/office/drawing/2014/main" id="{FCCC4A74-08C7-467B-AA9D-9E22BF73F360}"/>
                    </a:ext>
                  </a:extLst>
                </p:cNvPr>
                <p:cNvSpPr/>
                <p:nvPr/>
              </p:nvSpPr>
              <p:spPr bwMode="auto">
                <a:xfrm>
                  <a:off x="4152523" y="2602317"/>
                  <a:ext cx="335173" cy="368690"/>
                </a:xfrm>
                <a:custGeom>
                  <a:avLst/>
                  <a:gdLst>
                    <a:gd name="T0" fmla="*/ 134 w 198"/>
                    <a:gd name="T1" fmla="*/ 208 h 218"/>
                    <a:gd name="T2" fmla="*/ 118 w 198"/>
                    <a:gd name="T3" fmla="*/ 217 h 218"/>
                    <a:gd name="T4" fmla="*/ 26 w 198"/>
                    <a:gd name="T5" fmla="*/ 204 h 218"/>
                    <a:gd name="T6" fmla="*/ 13 w 198"/>
                    <a:gd name="T7" fmla="*/ 190 h 218"/>
                    <a:gd name="T8" fmla="*/ 1 w 198"/>
                    <a:gd name="T9" fmla="*/ 12 h 218"/>
                    <a:gd name="T10" fmla="*/ 12 w 198"/>
                    <a:gd name="T11" fmla="*/ 1 h 218"/>
                    <a:gd name="T12" fmla="*/ 188 w 198"/>
                    <a:gd name="T13" fmla="*/ 27 h 218"/>
                    <a:gd name="T14" fmla="*/ 196 w 198"/>
                    <a:gd name="T15" fmla="*/ 40 h 218"/>
                    <a:gd name="T16" fmla="*/ 134 w 198"/>
                    <a:gd name="T17" fmla="*/ 20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18">
                      <a:moveTo>
                        <a:pt x="134" y="208"/>
                      </a:moveTo>
                      <a:cubicBezTo>
                        <a:pt x="132" y="214"/>
                        <a:pt x="124" y="218"/>
                        <a:pt x="118" y="217"/>
                      </a:cubicBezTo>
                      <a:cubicBezTo>
                        <a:pt x="26" y="204"/>
                        <a:pt x="26" y="204"/>
                        <a:pt x="26" y="204"/>
                      </a:cubicBezTo>
                      <a:cubicBezTo>
                        <a:pt x="19" y="203"/>
                        <a:pt x="14" y="197"/>
                        <a:pt x="13" y="190"/>
                      </a:cubicBezTo>
                      <a:cubicBezTo>
                        <a:pt x="1" y="12"/>
                        <a:pt x="1" y="12"/>
                        <a:pt x="1" y="12"/>
                      </a:cubicBezTo>
                      <a:cubicBezTo>
                        <a:pt x="0" y="5"/>
                        <a:pt x="5" y="0"/>
                        <a:pt x="12" y="1"/>
                      </a:cubicBezTo>
                      <a:cubicBezTo>
                        <a:pt x="188" y="27"/>
                        <a:pt x="188" y="27"/>
                        <a:pt x="188" y="27"/>
                      </a:cubicBezTo>
                      <a:cubicBezTo>
                        <a:pt x="195" y="28"/>
                        <a:pt x="198" y="33"/>
                        <a:pt x="196" y="40"/>
                      </a:cubicBezTo>
                      <a:lnTo>
                        <a:pt x="134" y="208"/>
                      </a:lnTo>
                      <a:close/>
                    </a:path>
                  </a:pathLst>
                </a:custGeom>
                <a:solidFill>
                  <a:srgbClr val="FCB702"/>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0" name="íŝ1iḋé">
                  <a:extLst>
                    <a:ext uri="{FF2B5EF4-FFF2-40B4-BE49-F238E27FC236}">
                      <a16:creationId xmlns:a16="http://schemas.microsoft.com/office/drawing/2014/main" id="{5E69CAD6-0023-4763-BAFA-7FD1A44C96BD}"/>
                    </a:ext>
                  </a:extLst>
                </p:cNvPr>
                <p:cNvSpPr/>
                <p:nvPr/>
              </p:nvSpPr>
              <p:spPr bwMode="auto">
                <a:xfrm>
                  <a:off x="4435325" y="2767808"/>
                  <a:ext cx="159207" cy="84841"/>
                </a:xfrm>
                <a:custGeom>
                  <a:avLst/>
                  <a:gdLst>
                    <a:gd name="T0" fmla="*/ 92 w 94"/>
                    <a:gd name="T1" fmla="*/ 39 h 50"/>
                    <a:gd name="T2" fmla="*/ 51 w 94"/>
                    <a:gd name="T3" fmla="*/ 13 h 50"/>
                    <a:gd name="T4" fmla="*/ 16 w 94"/>
                    <a:gd name="T5" fmla="*/ 8 h 50"/>
                    <a:gd name="T6" fmla="*/ 7 w 94"/>
                    <a:gd name="T7" fmla="*/ 39 h 50"/>
                    <a:gd name="T8" fmla="*/ 40 w 94"/>
                    <a:gd name="T9" fmla="*/ 49 h 50"/>
                    <a:gd name="T10" fmla="*/ 52 w 94"/>
                    <a:gd name="T11" fmla="*/ 39 h 50"/>
                    <a:gd name="T12" fmla="*/ 89 w 94"/>
                    <a:gd name="T13" fmla="*/ 47 h 50"/>
                    <a:gd name="T14" fmla="*/ 92 w 94"/>
                    <a:gd name="T15" fmla="*/ 39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 h="50">
                      <a:moveTo>
                        <a:pt x="92" y="39"/>
                      </a:moveTo>
                      <a:cubicBezTo>
                        <a:pt x="79" y="29"/>
                        <a:pt x="64" y="23"/>
                        <a:pt x="51" y="13"/>
                      </a:cubicBezTo>
                      <a:cubicBezTo>
                        <a:pt x="41" y="4"/>
                        <a:pt x="27" y="0"/>
                        <a:pt x="16" y="8"/>
                      </a:cubicBezTo>
                      <a:cubicBezTo>
                        <a:pt x="5" y="16"/>
                        <a:pt x="0" y="27"/>
                        <a:pt x="7" y="39"/>
                      </a:cubicBezTo>
                      <a:cubicBezTo>
                        <a:pt x="13" y="50"/>
                        <a:pt x="30" y="50"/>
                        <a:pt x="40" y="49"/>
                      </a:cubicBezTo>
                      <a:cubicBezTo>
                        <a:pt x="46" y="49"/>
                        <a:pt x="50" y="44"/>
                        <a:pt x="52" y="39"/>
                      </a:cubicBezTo>
                      <a:cubicBezTo>
                        <a:pt x="64" y="44"/>
                        <a:pt x="77" y="47"/>
                        <a:pt x="89" y="47"/>
                      </a:cubicBezTo>
                      <a:cubicBezTo>
                        <a:pt x="93" y="47"/>
                        <a:pt x="94" y="42"/>
                        <a:pt x="92" y="39"/>
                      </a:cubicBezTo>
                      <a:close/>
                    </a:path>
                  </a:pathLst>
                </a:custGeom>
                <a:solidFill>
                  <a:srgbClr val="FBCCA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sp>
              <p:nvSpPr>
                <p:cNvPr id="141" name="íṥliḓé">
                  <a:extLst>
                    <a:ext uri="{FF2B5EF4-FFF2-40B4-BE49-F238E27FC236}">
                      <a16:creationId xmlns:a16="http://schemas.microsoft.com/office/drawing/2014/main" id="{280679A7-2C9E-4A46-B49F-443EC65F762E}"/>
                    </a:ext>
                  </a:extLst>
                </p:cNvPr>
                <p:cNvSpPr/>
                <p:nvPr/>
              </p:nvSpPr>
              <p:spPr bwMode="auto">
                <a:xfrm>
                  <a:off x="5668131" y="4392348"/>
                  <a:ext cx="542561" cy="87983"/>
                </a:xfrm>
                <a:custGeom>
                  <a:avLst/>
                  <a:gdLst>
                    <a:gd name="T0" fmla="*/ 518 w 518"/>
                    <a:gd name="T1" fmla="*/ 84 h 84"/>
                    <a:gd name="T2" fmla="*/ 0 w 518"/>
                    <a:gd name="T3" fmla="*/ 7 h 84"/>
                    <a:gd name="T4" fmla="*/ 0 w 518"/>
                    <a:gd name="T5" fmla="*/ 0 h 84"/>
                    <a:gd name="T6" fmla="*/ 518 w 518"/>
                    <a:gd name="T7" fmla="*/ 0 h 84"/>
                    <a:gd name="T8" fmla="*/ 518 w 518"/>
                    <a:gd name="T9" fmla="*/ 84 h 84"/>
                  </a:gdLst>
                  <a:ahLst/>
                  <a:cxnLst>
                    <a:cxn ang="0">
                      <a:pos x="T0" y="T1"/>
                    </a:cxn>
                    <a:cxn ang="0">
                      <a:pos x="T2" y="T3"/>
                    </a:cxn>
                    <a:cxn ang="0">
                      <a:pos x="T4" y="T5"/>
                    </a:cxn>
                    <a:cxn ang="0">
                      <a:pos x="T6" y="T7"/>
                    </a:cxn>
                    <a:cxn ang="0">
                      <a:pos x="T8" y="T9"/>
                    </a:cxn>
                  </a:cxnLst>
                  <a:rect l="0" t="0" r="r" b="b"/>
                  <a:pathLst>
                    <a:path w="518" h="84">
                      <a:moveTo>
                        <a:pt x="518" y="84"/>
                      </a:moveTo>
                      <a:lnTo>
                        <a:pt x="0" y="7"/>
                      </a:lnTo>
                      <a:lnTo>
                        <a:pt x="0" y="0"/>
                      </a:lnTo>
                      <a:lnTo>
                        <a:pt x="518" y="0"/>
                      </a:lnTo>
                      <a:lnTo>
                        <a:pt x="518" y="8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sz="900"/>
                </a:p>
              </p:txBody>
            </p:sp>
          </p:grpSp>
          <p:grpSp>
            <p:nvGrpSpPr>
              <p:cNvPr id="23" name="iśļîḑê">
                <a:extLst>
                  <a:ext uri="{FF2B5EF4-FFF2-40B4-BE49-F238E27FC236}">
                    <a16:creationId xmlns:a16="http://schemas.microsoft.com/office/drawing/2014/main" id="{71AD7639-B11D-4146-BD63-F1ED239253B6}"/>
                  </a:ext>
                </a:extLst>
              </p:cNvPr>
              <p:cNvGrpSpPr/>
              <p:nvPr/>
            </p:nvGrpSpPr>
            <p:grpSpPr>
              <a:xfrm>
                <a:off x="1421902" y="5126483"/>
                <a:ext cx="2206167" cy="404773"/>
                <a:chOff x="416689" y="1415353"/>
                <a:chExt cx="5537071" cy="1015905"/>
              </a:xfrm>
            </p:grpSpPr>
            <p:grpSp>
              <p:nvGrpSpPr>
                <p:cNvPr id="24" name="íṩḷiḓé">
                  <a:extLst>
                    <a:ext uri="{FF2B5EF4-FFF2-40B4-BE49-F238E27FC236}">
                      <a16:creationId xmlns:a16="http://schemas.microsoft.com/office/drawing/2014/main" id="{4A8900F4-4DD9-4060-AA10-CAFED7C6CF2A}"/>
                    </a:ext>
                  </a:extLst>
                </p:cNvPr>
                <p:cNvGrpSpPr/>
                <p:nvPr/>
              </p:nvGrpSpPr>
              <p:grpSpPr>
                <a:xfrm>
                  <a:off x="2681968" y="1415356"/>
                  <a:ext cx="3271792" cy="1015902"/>
                  <a:chOff x="0" y="3026106"/>
                  <a:chExt cx="2057401" cy="781570"/>
                </a:xfrm>
              </p:grpSpPr>
              <p:sp>
                <p:nvSpPr>
                  <p:cNvPr id="26" name="i$liďê">
                    <a:extLst>
                      <a:ext uri="{FF2B5EF4-FFF2-40B4-BE49-F238E27FC236}">
                        <a16:creationId xmlns:a16="http://schemas.microsoft.com/office/drawing/2014/main" id="{B20CD3A1-8F1A-4799-88EB-E5E6979F9C7A}"/>
                      </a:ext>
                    </a:extLst>
                  </p:cNvPr>
                  <p:cNvSpPr txBox="1"/>
                  <p:nvPr/>
                </p:nvSpPr>
                <p:spPr>
                  <a:xfrm>
                    <a:off x="1" y="3260494"/>
                    <a:ext cx="2057400" cy="547182"/>
                  </a:xfrm>
                  <a:prstGeom prst="rect">
                    <a:avLst/>
                  </a:prstGeom>
                  <a:noFill/>
                </p:spPr>
                <p:txBody>
                  <a:bodyPr wrap="none" rtlCol="0">
                    <a:prstTxWarp prst="textPlain">
                      <a:avLst/>
                    </a:prstTxWarp>
                    <a:spAutoFit/>
                  </a:bodyPr>
                  <a:lstStyle/>
                  <a:p>
                    <a:r>
                      <a:rPr lang="zh-CN" altLang="en-US" sz="16600" b="1" dirty="0"/>
                      <a:t>小丘机器人</a:t>
                    </a:r>
                  </a:p>
                </p:txBody>
              </p:sp>
              <p:sp>
                <p:nvSpPr>
                  <p:cNvPr id="27" name="íSḻíḑé">
                    <a:extLst>
                      <a:ext uri="{FF2B5EF4-FFF2-40B4-BE49-F238E27FC236}">
                        <a16:creationId xmlns:a16="http://schemas.microsoft.com/office/drawing/2014/main" id="{89B87FC3-4EBF-4FC9-8FD1-E57B4CE275A6}"/>
                      </a:ext>
                    </a:extLst>
                  </p:cNvPr>
                  <p:cNvSpPr/>
                  <p:nvPr/>
                </p:nvSpPr>
                <p:spPr>
                  <a:xfrm>
                    <a:off x="0" y="3026106"/>
                    <a:ext cx="1251032" cy="218356"/>
                  </a:xfrm>
                  <a:prstGeom prst="rect">
                    <a:avLst/>
                  </a:prstGeom>
                  <a:noFill/>
                </p:spPr>
                <p:txBody>
                  <a:bodyPr wrap="none" numCol="1" rtlCol="0">
                    <a:prstTxWarp prst="textPlain">
                      <a:avLst/>
                    </a:prstTxWarp>
                    <a:spAutoFit/>
                  </a:bodyPr>
                  <a:lstStyle/>
                  <a:p>
                    <a:pPr lvl="0"/>
                    <a:r>
                      <a:rPr lang="en-US" altLang="zh-CN" sz="16600" dirty="0">
                        <a:solidFill>
                          <a:schemeClr val="tx2"/>
                        </a:solidFill>
                      </a:rPr>
                      <a:t>BUSI</a:t>
                    </a:r>
                    <a:r>
                      <a:rPr lang="en-US" altLang="zh-CN" sz="100" dirty="0">
                        <a:solidFill>
                          <a:schemeClr val="tx2"/>
                        </a:solidFill>
                      </a:rPr>
                      <a:t> </a:t>
                    </a:r>
                    <a:r>
                      <a:rPr lang="en-US" altLang="zh-CN" sz="16600" dirty="0">
                        <a:solidFill>
                          <a:schemeClr val="tx2"/>
                        </a:solidFill>
                      </a:rPr>
                      <a:t>NESS</a:t>
                    </a:r>
                  </a:p>
                </p:txBody>
              </p:sp>
            </p:grpSp>
            <p:sp>
              <p:nvSpPr>
                <p:cNvPr id="25" name="ïš1ïḍé">
                  <a:extLst>
                    <a:ext uri="{FF2B5EF4-FFF2-40B4-BE49-F238E27FC236}">
                      <a16:creationId xmlns:a16="http://schemas.microsoft.com/office/drawing/2014/main" id="{FDE55AA8-777E-4616-9E05-86D8432C668D}"/>
                    </a:ext>
                  </a:extLst>
                </p:cNvPr>
                <p:cNvSpPr txBox="1"/>
                <p:nvPr/>
              </p:nvSpPr>
              <p:spPr>
                <a:xfrm>
                  <a:off x="416689" y="1415353"/>
                  <a:ext cx="2125322" cy="1015901"/>
                </a:xfrm>
                <a:prstGeom prst="rect">
                  <a:avLst/>
                </a:prstGeom>
                <a:noFill/>
              </p:spPr>
              <p:txBody>
                <a:bodyPr wrap="none" rtlCol="0">
                  <a:prstTxWarp prst="textPlain">
                    <a:avLst/>
                  </a:prstTxWarp>
                  <a:spAutoFit/>
                </a:bodyPr>
                <a:lstStyle/>
                <a:p>
                  <a:r>
                    <a:rPr lang="en-US" altLang="zh-CN" sz="9600" dirty="0">
                      <a:latin typeface="Impact" panose="020B0806030902050204" pitchFamily="34" charset="0"/>
                    </a:rPr>
                    <a:t>Hi</a:t>
                  </a:r>
                  <a:endParaRPr lang="zh-CN" altLang="en-US" sz="9600" dirty="0">
                    <a:latin typeface="Impact" panose="020B0806030902050204" pitchFamily="34" charset="0"/>
                  </a:endParaRPr>
                </a:p>
              </p:txBody>
            </p:sp>
          </p:grpSp>
        </p:grpSp>
        <p:cxnSp>
          <p:nvCxnSpPr>
            <p:cNvPr id="8" name="直接连接符 7">
              <a:extLst>
                <a:ext uri="{FF2B5EF4-FFF2-40B4-BE49-F238E27FC236}">
                  <a16:creationId xmlns:a16="http://schemas.microsoft.com/office/drawing/2014/main" id="{F2317823-C03F-4774-9BE3-D7A4A474D556}"/>
                </a:ext>
              </a:extLst>
            </p:cNvPr>
            <p:cNvCxnSpPr>
              <a:cxnSpLocks/>
            </p:cNvCxnSpPr>
            <p:nvPr/>
          </p:nvCxnSpPr>
          <p:spPr>
            <a:xfrm>
              <a:off x="5852733" y="2832498"/>
              <a:ext cx="5667754" cy="0"/>
            </a:xfrm>
            <a:prstGeom prst="line">
              <a:avLst/>
            </a:prstGeom>
            <a:ln w="9525" cap="rnd">
              <a:solidFill>
                <a:schemeClr val="tx1">
                  <a:lumMod val="50000"/>
                  <a:lumOff val="50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9" name="ïś1iḍe">
              <a:extLst>
                <a:ext uri="{FF2B5EF4-FFF2-40B4-BE49-F238E27FC236}">
                  <a16:creationId xmlns:a16="http://schemas.microsoft.com/office/drawing/2014/main" id="{594A3DD0-D15B-49E4-AB9C-0D6747D1869E}"/>
                </a:ext>
              </a:extLst>
            </p:cNvPr>
            <p:cNvSpPr txBox="1"/>
            <p:nvPr/>
          </p:nvSpPr>
          <p:spPr>
            <a:xfrm>
              <a:off x="5770584" y="1304864"/>
              <a:ext cx="5574120" cy="1468100"/>
            </a:xfrm>
            <a:prstGeom prst="rect">
              <a:avLst/>
            </a:prstGeom>
            <a:ln>
              <a:noFill/>
            </a:ln>
          </p:spPr>
          <p:style>
            <a:lnRef idx="2">
              <a:schemeClr val="accent4"/>
            </a:lnRef>
            <a:fillRef idx="1">
              <a:schemeClr val="lt1"/>
            </a:fillRef>
            <a:effectRef idx="0">
              <a:schemeClr val="accent4"/>
            </a:effectRef>
            <a:fontRef idx="minor">
              <a:schemeClr val="dk1"/>
            </a:fontRef>
          </p:style>
          <p:txBody>
            <a:bodyPr wrap="square" lIns="45000" tIns="23400" rIns="45000" bIns="23400" rtlCol="0">
              <a:normAutofit/>
            </a:bodyPr>
            <a:lstStyle/>
            <a:p>
              <a:pPr algn="just">
                <a:lnSpc>
                  <a:spcPct val="150000"/>
                </a:lnSpc>
              </a:pPr>
              <a:r>
                <a:rPr lang="zh-CN" altLang="en-US" sz="1600" dirty="0"/>
                <a:t>资金全貌一键掌握</a:t>
              </a:r>
              <a:r>
                <a:rPr lang="en-US" altLang="zh-CN" sz="1600" dirty="0"/>
                <a:t>.</a:t>
              </a:r>
            </a:p>
            <a:p>
              <a:pPr algn="just">
                <a:lnSpc>
                  <a:spcPct val="150000"/>
                </a:lnSpc>
              </a:pPr>
              <a:r>
                <a:rPr lang="zh-CN" altLang="en-US" sz="2200" dirty="0"/>
                <a:t>助力业务</a:t>
              </a:r>
              <a:r>
                <a:rPr lang="zh-CN" altLang="en-US" sz="2200" dirty="0">
                  <a:solidFill>
                    <a:srgbClr val="0070C0"/>
                  </a:solidFill>
                </a:rPr>
                <a:t>高效</a:t>
              </a:r>
              <a:r>
                <a:rPr lang="zh-CN" altLang="en-US" sz="2200" dirty="0"/>
                <a:t>展业</a:t>
              </a:r>
              <a:r>
                <a:rPr lang="en-US" altLang="zh-CN" sz="2200" dirty="0"/>
                <a:t>.</a:t>
              </a:r>
            </a:p>
            <a:p>
              <a:pPr algn="just">
                <a:lnSpc>
                  <a:spcPct val="150000"/>
                </a:lnSpc>
              </a:pPr>
              <a:r>
                <a:rPr lang="zh-CN" altLang="en-US" sz="1400" dirty="0"/>
                <a:t>推进财务</a:t>
              </a:r>
              <a:r>
                <a:rPr lang="zh-CN" altLang="en-US" sz="1400" dirty="0">
                  <a:solidFill>
                    <a:srgbClr val="FF0000"/>
                  </a:solidFill>
                </a:rPr>
                <a:t>智能</a:t>
              </a:r>
              <a:r>
                <a:rPr lang="zh-CN" altLang="en-US" sz="1400" dirty="0"/>
                <a:t>转型</a:t>
              </a:r>
              <a:r>
                <a:rPr lang="en-US" altLang="zh-CN" sz="1400" dirty="0"/>
                <a:t>.</a:t>
              </a:r>
              <a:endParaRPr lang="en-US" altLang="zh-CN" sz="1400" b="1" dirty="0"/>
            </a:p>
          </p:txBody>
        </p:sp>
        <p:grpSp>
          <p:nvGrpSpPr>
            <p:cNvPr id="10" name="îŝľîḓé">
              <a:extLst>
                <a:ext uri="{FF2B5EF4-FFF2-40B4-BE49-F238E27FC236}">
                  <a16:creationId xmlns:a16="http://schemas.microsoft.com/office/drawing/2014/main" id="{6A44525F-2831-4483-A300-6DA22818A256}"/>
                </a:ext>
              </a:extLst>
            </p:cNvPr>
            <p:cNvGrpSpPr/>
            <p:nvPr/>
          </p:nvGrpSpPr>
          <p:grpSpPr>
            <a:xfrm>
              <a:off x="6320831" y="3092935"/>
              <a:ext cx="1680475" cy="1202030"/>
              <a:chOff x="6337127" y="2707956"/>
              <a:chExt cx="1680475" cy="1202030"/>
            </a:xfrm>
          </p:grpSpPr>
          <p:sp>
            <p:nvSpPr>
              <p:cNvPr id="20" name="ïs1íḋé">
                <a:extLst>
                  <a:ext uri="{FF2B5EF4-FFF2-40B4-BE49-F238E27FC236}">
                    <a16:creationId xmlns:a16="http://schemas.microsoft.com/office/drawing/2014/main" id="{B06A1356-82FC-4D00-B39B-D8603AE2C194}"/>
                  </a:ext>
                </a:extLst>
              </p:cNvPr>
              <p:cNvSpPr/>
              <p:nvPr/>
            </p:nvSpPr>
            <p:spPr>
              <a:xfrm>
                <a:off x="6337128" y="2707956"/>
                <a:ext cx="1680474" cy="672131"/>
              </a:xfrm>
              <a:prstGeom prst="rect">
                <a:avLst/>
              </a:prstGeom>
            </p:spPr>
            <p:txBody>
              <a:bodyPr wrap="square" lIns="0" tIns="0" rIns="0" bIns="0">
                <a:noAutofit/>
              </a:bodyPr>
              <a:lstStyle/>
              <a:p>
                <a:r>
                  <a:rPr lang="en-US" altLang="zh-CN" sz="6000" dirty="0">
                    <a:solidFill>
                      <a:schemeClr val="accent1">
                        <a:lumMod val="100000"/>
                      </a:schemeClr>
                    </a:solidFill>
                    <a:latin typeface="Impact" panose="020B0806030902050204" pitchFamily="34" charset="0"/>
                  </a:rPr>
                  <a:t>7 5%</a:t>
                </a:r>
              </a:p>
            </p:txBody>
          </p:sp>
          <p:sp>
            <p:nvSpPr>
              <p:cNvPr id="21" name="ïṡļîḑè">
                <a:extLst>
                  <a:ext uri="{FF2B5EF4-FFF2-40B4-BE49-F238E27FC236}">
                    <a16:creationId xmlns:a16="http://schemas.microsoft.com/office/drawing/2014/main" id="{79041DAA-7DC4-4487-AFCD-DD832971FF79}"/>
                  </a:ext>
                </a:extLst>
              </p:cNvPr>
              <p:cNvSpPr/>
              <p:nvPr/>
            </p:nvSpPr>
            <p:spPr>
              <a:xfrm>
                <a:off x="6337127" y="3646084"/>
                <a:ext cx="1486647" cy="263902"/>
              </a:xfrm>
              <a:prstGeom prst="rect">
                <a:avLst/>
              </a:prstGeom>
            </p:spPr>
            <p:txBody>
              <a:bodyPr wrap="none" lIns="0" tIns="0" rIns="0" bIns="0" anchor="ctr" anchorCtr="0">
                <a:normAutofit/>
              </a:bodyPr>
              <a:lstStyle/>
              <a:p>
                <a:r>
                  <a:rPr lang="zh-CN" altLang="en-US" sz="1400" b="1" dirty="0">
                    <a:solidFill>
                      <a:schemeClr val="accent1"/>
                    </a:solidFill>
                  </a:rPr>
                  <a:t>出纳工作效率提升</a:t>
                </a:r>
              </a:p>
            </p:txBody>
          </p:sp>
        </p:grpSp>
        <p:grpSp>
          <p:nvGrpSpPr>
            <p:cNvPr id="11" name="íśľíḋé">
              <a:extLst>
                <a:ext uri="{FF2B5EF4-FFF2-40B4-BE49-F238E27FC236}">
                  <a16:creationId xmlns:a16="http://schemas.microsoft.com/office/drawing/2014/main" id="{8D74BC69-6AE3-44E3-ABB3-E811977BAD6B}"/>
                </a:ext>
              </a:extLst>
            </p:cNvPr>
            <p:cNvGrpSpPr/>
            <p:nvPr/>
          </p:nvGrpSpPr>
          <p:grpSpPr>
            <a:xfrm>
              <a:off x="9237483" y="3092935"/>
              <a:ext cx="1680474" cy="1184132"/>
              <a:chOff x="5835129" y="2707956"/>
              <a:chExt cx="1680474" cy="1184132"/>
            </a:xfrm>
          </p:grpSpPr>
          <p:sp>
            <p:nvSpPr>
              <p:cNvPr id="18" name="îṣlîdé">
                <a:extLst>
                  <a:ext uri="{FF2B5EF4-FFF2-40B4-BE49-F238E27FC236}">
                    <a16:creationId xmlns:a16="http://schemas.microsoft.com/office/drawing/2014/main" id="{8F0BB7B2-DC65-46DA-A94F-4C16E1BAB22E}"/>
                  </a:ext>
                </a:extLst>
              </p:cNvPr>
              <p:cNvSpPr/>
              <p:nvPr/>
            </p:nvSpPr>
            <p:spPr>
              <a:xfrm>
                <a:off x="5835129" y="2707956"/>
                <a:ext cx="1680474" cy="672131"/>
              </a:xfrm>
              <a:prstGeom prst="rect">
                <a:avLst/>
              </a:prstGeom>
            </p:spPr>
            <p:txBody>
              <a:bodyPr wrap="square" lIns="0" tIns="0" rIns="0" bIns="0">
                <a:noAutofit/>
              </a:bodyPr>
              <a:lstStyle/>
              <a:p>
                <a:r>
                  <a:rPr lang="en-US" altLang="zh-CN" sz="6000" dirty="0">
                    <a:solidFill>
                      <a:schemeClr val="accent2"/>
                    </a:solidFill>
                    <a:latin typeface="Impact" panose="020B0806030902050204" pitchFamily="34" charset="0"/>
                  </a:rPr>
                  <a:t>50%</a:t>
                </a:r>
              </a:p>
            </p:txBody>
          </p:sp>
          <p:sp>
            <p:nvSpPr>
              <p:cNvPr id="19" name="îšḷidê">
                <a:extLst>
                  <a:ext uri="{FF2B5EF4-FFF2-40B4-BE49-F238E27FC236}">
                    <a16:creationId xmlns:a16="http://schemas.microsoft.com/office/drawing/2014/main" id="{210B09D5-DD84-42FC-A22F-A7E45D206024}"/>
                  </a:ext>
                </a:extLst>
              </p:cNvPr>
              <p:cNvSpPr/>
              <p:nvPr/>
            </p:nvSpPr>
            <p:spPr>
              <a:xfrm>
                <a:off x="5835129" y="3628186"/>
                <a:ext cx="1628036" cy="263902"/>
              </a:xfrm>
              <a:prstGeom prst="rect">
                <a:avLst/>
              </a:prstGeom>
            </p:spPr>
            <p:txBody>
              <a:bodyPr wrap="none" lIns="0" tIns="0" rIns="0" bIns="0" anchor="ctr" anchorCtr="0">
                <a:normAutofit/>
              </a:bodyPr>
              <a:lstStyle/>
              <a:p>
                <a:r>
                  <a:rPr lang="zh-CN" altLang="en-US" sz="1400" b="1" dirty="0">
                    <a:solidFill>
                      <a:schemeClr val="accent2"/>
                    </a:solidFill>
                  </a:rPr>
                  <a:t>销售沟通成本下降</a:t>
                </a:r>
              </a:p>
            </p:txBody>
          </p:sp>
        </p:grpSp>
        <p:grpSp>
          <p:nvGrpSpPr>
            <p:cNvPr id="12" name="iṡľiḋè">
              <a:extLst>
                <a:ext uri="{FF2B5EF4-FFF2-40B4-BE49-F238E27FC236}">
                  <a16:creationId xmlns:a16="http://schemas.microsoft.com/office/drawing/2014/main" id="{2BA6D466-289C-4274-B719-DFCD5C0DCD19}"/>
                </a:ext>
              </a:extLst>
            </p:cNvPr>
            <p:cNvGrpSpPr/>
            <p:nvPr/>
          </p:nvGrpSpPr>
          <p:grpSpPr>
            <a:xfrm>
              <a:off x="6320832" y="4544822"/>
              <a:ext cx="2145251" cy="1142414"/>
              <a:chOff x="6337128" y="2466711"/>
              <a:chExt cx="2145251" cy="1142414"/>
            </a:xfrm>
          </p:grpSpPr>
          <p:sp>
            <p:nvSpPr>
              <p:cNvPr id="16" name="îṩḷîde">
                <a:extLst>
                  <a:ext uri="{FF2B5EF4-FFF2-40B4-BE49-F238E27FC236}">
                    <a16:creationId xmlns:a16="http://schemas.microsoft.com/office/drawing/2014/main" id="{C66BD590-CD85-48EE-A7BD-0563969A58E6}"/>
                  </a:ext>
                </a:extLst>
              </p:cNvPr>
              <p:cNvSpPr/>
              <p:nvPr/>
            </p:nvSpPr>
            <p:spPr>
              <a:xfrm>
                <a:off x="6337128" y="2466711"/>
                <a:ext cx="2145251" cy="672131"/>
              </a:xfrm>
              <a:prstGeom prst="rect">
                <a:avLst/>
              </a:prstGeom>
            </p:spPr>
            <p:txBody>
              <a:bodyPr wrap="square" lIns="0" tIns="0" rIns="0" bIns="0">
                <a:noAutofit/>
              </a:bodyPr>
              <a:lstStyle/>
              <a:p>
                <a:r>
                  <a:rPr lang="en-US" altLang="zh-CN" sz="6000" dirty="0">
                    <a:solidFill>
                      <a:schemeClr val="accent4"/>
                    </a:solidFill>
                    <a:latin typeface="Impact" panose="020B0806030902050204" pitchFamily="34" charset="0"/>
                  </a:rPr>
                  <a:t>360°</a:t>
                </a:r>
              </a:p>
            </p:txBody>
          </p:sp>
          <p:sp>
            <p:nvSpPr>
              <p:cNvPr id="17" name="ïśḷîdé">
                <a:extLst>
                  <a:ext uri="{FF2B5EF4-FFF2-40B4-BE49-F238E27FC236}">
                    <a16:creationId xmlns:a16="http://schemas.microsoft.com/office/drawing/2014/main" id="{C65E2667-0D1E-41EF-8E01-13B40F34E11A}"/>
                  </a:ext>
                </a:extLst>
              </p:cNvPr>
              <p:cNvSpPr/>
              <p:nvPr/>
            </p:nvSpPr>
            <p:spPr>
              <a:xfrm>
                <a:off x="6337128" y="3345223"/>
                <a:ext cx="1210296" cy="263902"/>
              </a:xfrm>
              <a:prstGeom prst="rect">
                <a:avLst/>
              </a:prstGeom>
            </p:spPr>
            <p:txBody>
              <a:bodyPr wrap="none" lIns="0" tIns="0" rIns="0" bIns="0" anchor="ctr" anchorCtr="0">
                <a:normAutofit/>
              </a:bodyPr>
              <a:lstStyle/>
              <a:p>
                <a:r>
                  <a:rPr lang="zh-CN" altLang="en-US" sz="1400" b="1" dirty="0">
                    <a:solidFill>
                      <a:schemeClr val="accent4"/>
                    </a:solidFill>
                  </a:rPr>
                  <a:t>全方位资金智能分析</a:t>
                </a:r>
              </a:p>
            </p:txBody>
          </p:sp>
        </p:grpSp>
        <p:grpSp>
          <p:nvGrpSpPr>
            <p:cNvPr id="13" name="iṣľîdê">
              <a:extLst>
                <a:ext uri="{FF2B5EF4-FFF2-40B4-BE49-F238E27FC236}">
                  <a16:creationId xmlns:a16="http://schemas.microsoft.com/office/drawing/2014/main" id="{AFA534A2-F46D-4EE7-A593-067464683732}"/>
                </a:ext>
              </a:extLst>
            </p:cNvPr>
            <p:cNvGrpSpPr/>
            <p:nvPr/>
          </p:nvGrpSpPr>
          <p:grpSpPr>
            <a:xfrm>
              <a:off x="9237483" y="4606763"/>
              <a:ext cx="1680474" cy="1097321"/>
              <a:chOff x="5835129" y="2528652"/>
              <a:chExt cx="1680474" cy="1097321"/>
            </a:xfrm>
          </p:grpSpPr>
          <p:sp>
            <p:nvSpPr>
              <p:cNvPr id="14" name="îśḻíḑè">
                <a:extLst>
                  <a:ext uri="{FF2B5EF4-FFF2-40B4-BE49-F238E27FC236}">
                    <a16:creationId xmlns:a16="http://schemas.microsoft.com/office/drawing/2014/main" id="{CE0707DD-072A-4B3C-8983-9600071A534A}"/>
                  </a:ext>
                </a:extLst>
              </p:cNvPr>
              <p:cNvSpPr/>
              <p:nvPr/>
            </p:nvSpPr>
            <p:spPr>
              <a:xfrm>
                <a:off x="5835129" y="2528652"/>
                <a:ext cx="1680474" cy="672131"/>
              </a:xfrm>
              <a:prstGeom prst="rect">
                <a:avLst/>
              </a:prstGeom>
            </p:spPr>
            <p:txBody>
              <a:bodyPr wrap="square" lIns="0" tIns="0" rIns="0" bIns="0">
                <a:noAutofit/>
              </a:bodyPr>
              <a:lstStyle/>
              <a:p>
                <a:r>
                  <a:rPr lang="en-US" altLang="zh-CN" sz="6000" dirty="0">
                    <a:solidFill>
                      <a:schemeClr val="accent3"/>
                    </a:solidFill>
                    <a:latin typeface="Impact" panose="020B0806030902050204" pitchFamily="34" charset="0"/>
                  </a:rPr>
                  <a:t>7</a:t>
                </a:r>
                <a:r>
                  <a:rPr lang="zh-CN" altLang="en-US" sz="6000" dirty="0">
                    <a:solidFill>
                      <a:schemeClr val="accent3"/>
                    </a:solidFill>
                    <a:latin typeface="Impact" panose="020B0806030902050204" pitchFamily="34" charset="0"/>
                  </a:rPr>
                  <a:t>*</a:t>
                </a:r>
                <a:r>
                  <a:rPr lang="en-US" altLang="zh-CN" sz="6000" dirty="0">
                    <a:solidFill>
                      <a:schemeClr val="accent3"/>
                    </a:solidFill>
                    <a:latin typeface="Impact" panose="020B0806030902050204" pitchFamily="34" charset="0"/>
                  </a:rPr>
                  <a:t>24</a:t>
                </a:r>
              </a:p>
            </p:txBody>
          </p:sp>
          <p:sp>
            <p:nvSpPr>
              <p:cNvPr id="15" name="ïṣlïḍé">
                <a:extLst>
                  <a:ext uri="{FF2B5EF4-FFF2-40B4-BE49-F238E27FC236}">
                    <a16:creationId xmlns:a16="http://schemas.microsoft.com/office/drawing/2014/main" id="{559F195F-E8A6-4CE3-BA01-ECC098605230}"/>
                  </a:ext>
                </a:extLst>
              </p:cNvPr>
              <p:cNvSpPr/>
              <p:nvPr/>
            </p:nvSpPr>
            <p:spPr>
              <a:xfrm>
                <a:off x="5835129" y="3362071"/>
                <a:ext cx="1210296" cy="263902"/>
              </a:xfrm>
              <a:prstGeom prst="rect">
                <a:avLst/>
              </a:prstGeom>
            </p:spPr>
            <p:txBody>
              <a:bodyPr wrap="none" lIns="0" tIns="0" rIns="0" bIns="0" anchor="ctr" anchorCtr="0">
                <a:normAutofit/>
              </a:bodyPr>
              <a:lstStyle/>
              <a:p>
                <a:r>
                  <a:rPr lang="zh-CN" altLang="en-US" sz="1400" b="1" dirty="0">
                    <a:solidFill>
                      <a:schemeClr val="accent3"/>
                    </a:solidFill>
                  </a:rPr>
                  <a:t>随时随地掌握资金状况</a:t>
                </a:r>
              </a:p>
            </p:txBody>
          </p:sp>
        </p:grpSp>
      </p:grpSp>
    </p:spTree>
    <p:extLst>
      <p:ext uri="{BB962C8B-B14F-4D97-AF65-F5344CB8AC3E}">
        <p14:creationId xmlns:p14="http://schemas.microsoft.com/office/powerpoint/2010/main" val="4108837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57">
            <a:extLst>
              <a:ext uri="{FF2B5EF4-FFF2-40B4-BE49-F238E27FC236}">
                <a16:creationId xmlns:a16="http://schemas.microsoft.com/office/drawing/2014/main" id="{9ABCB1FB-527B-464A-B037-87B73F10BF03}"/>
              </a:ext>
            </a:extLst>
          </p:cNvPr>
          <p:cNvSpPr/>
          <p:nvPr/>
        </p:nvSpPr>
        <p:spPr>
          <a:xfrm rot="1745620">
            <a:off x="4748771" y="2003312"/>
            <a:ext cx="105569" cy="1063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 name="Shape 158">
            <a:extLst>
              <a:ext uri="{FF2B5EF4-FFF2-40B4-BE49-F238E27FC236}">
                <a16:creationId xmlns:a16="http://schemas.microsoft.com/office/drawing/2014/main" id="{00247CFA-2CF1-1548-B846-F4E298CA5760}"/>
              </a:ext>
            </a:extLst>
          </p:cNvPr>
          <p:cNvSpPr/>
          <p:nvPr/>
        </p:nvSpPr>
        <p:spPr>
          <a:xfrm rot="1745620">
            <a:off x="2266511" y="1513063"/>
            <a:ext cx="6748638" cy="4058888"/>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4" name="Shape 159">
            <a:extLst>
              <a:ext uri="{FF2B5EF4-FFF2-40B4-BE49-F238E27FC236}">
                <a16:creationId xmlns:a16="http://schemas.microsoft.com/office/drawing/2014/main" id="{DCC93FE7-9D79-C442-BF7D-FC4C79E6BE8C}"/>
              </a:ext>
            </a:extLst>
          </p:cNvPr>
          <p:cNvSpPr/>
          <p:nvPr/>
        </p:nvSpPr>
        <p:spPr>
          <a:xfrm rot="1745620" flipV="1">
            <a:off x="1298575" y="-1250950"/>
            <a:ext cx="2900363" cy="7154069"/>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5" name="矩形 4">
            <a:extLst>
              <a:ext uri="{FF2B5EF4-FFF2-40B4-BE49-F238E27FC236}">
                <a16:creationId xmlns:a16="http://schemas.microsoft.com/office/drawing/2014/main" id="{EEED3B62-54B3-3E44-B2E6-A8E9042E3697}"/>
              </a:ext>
            </a:extLst>
          </p:cNvPr>
          <p:cNvSpPr/>
          <p:nvPr/>
        </p:nvSpPr>
        <p:spPr>
          <a:xfrm>
            <a:off x="-12700" y="-159474"/>
            <a:ext cx="12204700" cy="297517"/>
          </a:xfrm>
          <a:prstGeom prst="rect">
            <a:avLst/>
          </a:prstGeom>
          <a:solidFill>
            <a:schemeClr val="tx2">
              <a:lumMod val="10000"/>
            </a:schemeClr>
          </a:solidFill>
          <a:ln w="12700" cap="flat">
            <a:noFill/>
            <a:miter lim="400000"/>
          </a:ln>
          <a:effectLst>
            <a:outerShdw blurRad="76200" dir="18900000" rotWithShape="0">
              <a:srgbClr val="000000">
                <a:alpha val="80000"/>
              </a:srgbClr>
            </a:outerShdw>
          </a:effectLst>
        </p:spPr>
        <p:style>
          <a:lnRef idx="0">
            <a:scrgbClr r="0" g="0" b="0"/>
          </a:lnRef>
          <a:fillRef idx="0">
            <a:scrgbClr r="0" g="0" b="0"/>
          </a:fillRef>
          <a:effectRef idx="0">
            <a:scrgbClr r="0" g="0" b="0"/>
          </a:effectRef>
          <a:fontRef idx="none"/>
        </p:style>
        <p:txBody>
          <a:bodyPr spcFirstLastPara="1" lIns="25400" tIns="25400" rIns="25400" bIns="25400" spcCol="38100" anchor="ctr">
            <a:spAutoFit/>
          </a:bodyPr>
          <a:lstStyle/>
          <a:p>
            <a:pPr algn="ctr" latinLnBrk="1">
              <a:defRPr/>
            </a:pPr>
            <a:endParaRPr lang="zh-CN" altLang="en-US" sz="1600" kern="0">
              <a:effectLst>
                <a:outerShdw blurRad="25400" dist="23998" dir="2700000" rotWithShape="0">
                  <a:srgbClr val="000000">
                    <a:alpha val="31034"/>
                  </a:srgbClr>
                </a:outerShdw>
              </a:effectLst>
            </a:endParaRPr>
          </a:p>
        </p:txBody>
      </p:sp>
      <p:sp>
        <p:nvSpPr>
          <p:cNvPr id="6" name="Shape 175">
            <a:extLst>
              <a:ext uri="{FF2B5EF4-FFF2-40B4-BE49-F238E27FC236}">
                <a16:creationId xmlns:a16="http://schemas.microsoft.com/office/drawing/2014/main" id="{A2FAB089-74C9-014C-8FE3-29F952BF96B2}"/>
              </a:ext>
            </a:extLst>
          </p:cNvPr>
          <p:cNvSpPr/>
          <p:nvPr/>
        </p:nvSpPr>
        <p:spPr>
          <a:xfrm rot="1745620">
            <a:off x="3588309" y="-53295"/>
            <a:ext cx="84932" cy="8493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19050">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7" name="Shape 157">
            <a:extLst>
              <a:ext uri="{FF2B5EF4-FFF2-40B4-BE49-F238E27FC236}">
                <a16:creationId xmlns:a16="http://schemas.microsoft.com/office/drawing/2014/main" id="{C36A7A89-C236-374D-85D1-CC709FEDCC13}"/>
              </a:ext>
            </a:extLst>
          </p:cNvPr>
          <p:cNvSpPr/>
          <p:nvPr/>
        </p:nvSpPr>
        <p:spPr>
          <a:xfrm rot="1745620">
            <a:off x="4582084" y="1710418"/>
            <a:ext cx="231775" cy="2317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lumMod val="10000"/>
            </a:schemeClr>
          </a:solidFill>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0" name="Shape 157">
            <a:extLst>
              <a:ext uri="{FF2B5EF4-FFF2-40B4-BE49-F238E27FC236}">
                <a16:creationId xmlns:a16="http://schemas.microsoft.com/office/drawing/2014/main" id="{1D18EA65-6AE9-DE45-BD0C-45CAFB102BCA}"/>
              </a:ext>
            </a:extLst>
          </p:cNvPr>
          <p:cNvSpPr/>
          <p:nvPr/>
        </p:nvSpPr>
        <p:spPr>
          <a:xfrm rot="1745620">
            <a:off x="5463146" y="3260612"/>
            <a:ext cx="105569" cy="1063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1" name="Shape 157">
            <a:extLst>
              <a:ext uri="{FF2B5EF4-FFF2-40B4-BE49-F238E27FC236}">
                <a16:creationId xmlns:a16="http://schemas.microsoft.com/office/drawing/2014/main" id="{91E44D5F-FEE8-FE45-9B28-F3A1F1B7B27D}"/>
              </a:ext>
            </a:extLst>
          </p:cNvPr>
          <p:cNvSpPr/>
          <p:nvPr/>
        </p:nvSpPr>
        <p:spPr>
          <a:xfrm rot="1745620">
            <a:off x="5258359" y="2967718"/>
            <a:ext cx="231775" cy="2317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lumMod val="10000"/>
            </a:schemeClr>
          </a:solidFill>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2" name="Shape 157">
            <a:extLst>
              <a:ext uri="{FF2B5EF4-FFF2-40B4-BE49-F238E27FC236}">
                <a16:creationId xmlns:a16="http://schemas.microsoft.com/office/drawing/2014/main" id="{BB37A302-F2A9-7B47-B957-5E29E99CEB5C}"/>
              </a:ext>
            </a:extLst>
          </p:cNvPr>
          <p:cNvSpPr/>
          <p:nvPr/>
        </p:nvSpPr>
        <p:spPr>
          <a:xfrm rot="1745620">
            <a:off x="4833703" y="2158887"/>
            <a:ext cx="165894" cy="16589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3" name="Shape 157">
            <a:extLst>
              <a:ext uri="{FF2B5EF4-FFF2-40B4-BE49-F238E27FC236}">
                <a16:creationId xmlns:a16="http://schemas.microsoft.com/office/drawing/2014/main" id="{C1BB36BD-A0D2-954A-8504-09EA650DE6AE}"/>
              </a:ext>
            </a:extLst>
          </p:cNvPr>
          <p:cNvSpPr/>
          <p:nvPr/>
        </p:nvSpPr>
        <p:spPr>
          <a:xfrm rot="1745620">
            <a:off x="4957528" y="2373993"/>
            <a:ext cx="106363" cy="1063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4" name="Shape 157">
            <a:extLst>
              <a:ext uri="{FF2B5EF4-FFF2-40B4-BE49-F238E27FC236}">
                <a16:creationId xmlns:a16="http://schemas.microsoft.com/office/drawing/2014/main" id="{C9B3A5C8-2A55-DA4B-8A2F-7E084EC7BD8F}"/>
              </a:ext>
            </a:extLst>
          </p:cNvPr>
          <p:cNvSpPr/>
          <p:nvPr/>
        </p:nvSpPr>
        <p:spPr>
          <a:xfrm rot="1745620">
            <a:off x="5042459" y="2528774"/>
            <a:ext cx="166688" cy="1666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5" name="Shape 157">
            <a:extLst>
              <a:ext uri="{FF2B5EF4-FFF2-40B4-BE49-F238E27FC236}">
                <a16:creationId xmlns:a16="http://schemas.microsoft.com/office/drawing/2014/main" id="{7593B225-15F0-1F49-9838-1B36211E69FB}"/>
              </a:ext>
            </a:extLst>
          </p:cNvPr>
          <p:cNvSpPr/>
          <p:nvPr/>
        </p:nvSpPr>
        <p:spPr>
          <a:xfrm rot="1745620">
            <a:off x="5186921" y="2772455"/>
            <a:ext cx="106363" cy="1063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6" name="Shape 157">
            <a:extLst>
              <a:ext uri="{FF2B5EF4-FFF2-40B4-BE49-F238E27FC236}">
                <a16:creationId xmlns:a16="http://schemas.microsoft.com/office/drawing/2014/main" id="{E60823CF-F0BA-4D47-8B43-46DEC5B28900}"/>
              </a:ext>
            </a:extLst>
          </p:cNvPr>
          <p:cNvSpPr/>
          <p:nvPr/>
        </p:nvSpPr>
        <p:spPr>
          <a:xfrm rot="1745620">
            <a:off x="5534584" y="3406662"/>
            <a:ext cx="106363" cy="1055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7" name="Shape 157">
            <a:extLst>
              <a:ext uri="{FF2B5EF4-FFF2-40B4-BE49-F238E27FC236}">
                <a16:creationId xmlns:a16="http://schemas.microsoft.com/office/drawing/2014/main" id="{A8E4B372-3FE0-824B-9933-4E6C935C57CC}"/>
              </a:ext>
            </a:extLst>
          </p:cNvPr>
          <p:cNvSpPr/>
          <p:nvPr/>
        </p:nvSpPr>
        <p:spPr>
          <a:xfrm rot="1745620">
            <a:off x="5619515" y="3561443"/>
            <a:ext cx="166688" cy="1666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8" name="Shape 157">
            <a:extLst>
              <a:ext uri="{FF2B5EF4-FFF2-40B4-BE49-F238E27FC236}">
                <a16:creationId xmlns:a16="http://schemas.microsoft.com/office/drawing/2014/main" id="{C5AFA99B-2071-6D4E-85FA-ED241AB97A8C}"/>
              </a:ext>
            </a:extLst>
          </p:cNvPr>
          <p:cNvSpPr/>
          <p:nvPr/>
        </p:nvSpPr>
        <p:spPr>
          <a:xfrm rot="1745620">
            <a:off x="5744134" y="3777343"/>
            <a:ext cx="105569" cy="1055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9" name="Shape 157">
            <a:extLst>
              <a:ext uri="{FF2B5EF4-FFF2-40B4-BE49-F238E27FC236}">
                <a16:creationId xmlns:a16="http://schemas.microsoft.com/office/drawing/2014/main" id="{E7DF6880-A552-CD4E-B7A6-7EA3E47576B7}"/>
              </a:ext>
            </a:extLst>
          </p:cNvPr>
          <p:cNvSpPr/>
          <p:nvPr/>
        </p:nvSpPr>
        <p:spPr>
          <a:xfrm rot="1745620">
            <a:off x="5828271" y="3932124"/>
            <a:ext cx="166688" cy="1666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0" name="Shape 157">
            <a:extLst>
              <a:ext uri="{FF2B5EF4-FFF2-40B4-BE49-F238E27FC236}">
                <a16:creationId xmlns:a16="http://schemas.microsoft.com/office/drawing/2014/main" id="{BF8886B2-DFBB-334C-946B-F9FDCB9B6790}"/>
              </a:ext>
            </a:extLst>
          </p:cNvPr>
          <p:cNvSpPr/>
          <p:nvPr/>
        </p:nvSpPr>
        <p:spPr>
          <a:xfrm rot="1745620">
            <a:off x="5972734" y="4175805"/>
            <a:ext cx="106363" cy="1063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1" name="Shape 157">
            <a:extLst>
              <a:ext uri="{FF2B5EF4-FFF2-40B4-BE49-F238E27FC236}">
                <a16:creationId xmlns:a16="http://schemas.microsoft.com/office/drawing/2014/main" id="{1931A27C-0A92-FC42-B12F-FFF297F35077}"/>
              </a:ext>
            </a:extLst>
          </p:cNvPr>
          <p:cNvSpPr/>
          <p:nvPr/>
        </p:nvSpPr>
        <p:spPr>
          <a:xfrm rot="1745620">
            <a:off x="6309284" y="4760005"/>
            <a:ext cx="105569" cy="1055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2" name="Shape 157">
            <a:extLst>
              <a:ext uri="{FF2B5EF4-FFF2-40B4-BE49-F238E27FC236}">
                <a16:creationId xmlns:a16="http://schemas.microsoft.com/office/drawing/2014/main" id="{AE70300B-2EC3-6C47-A87E-A91CBEA38ABE}"/>
              </a:ext>
            </a:extLst>
          </p:cNvPr>
          <p:cNvSpPr/>
          <p:nvPr/>
        </p:nvSpPr>
        <p:spPr>
          <a:xfrm rot="1745620">
            <a:off x="6393421" y="4914787"/>
            <a:ext cx="166688" cy="1666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3" name="Shape 157">
            <a:extLst>
              <a:ext uri="{FF2B5EF4-FFF2-40B4-BE49-F238E27FC236}">
                <a16:creationId xmlns:a16="http://schemas.microsoft.com/office/drawing/2014/main" id="{2BB6F9CC-67E0-EB41-BE3F-CD4C6EB1AEFF}"/>
              </a:ext>
            </a:extLst>
          </p:cNvPr>
          <p:cNvSpPr/>
          <p:nvPr/>
        </p:nvSpPr>
        <p:spPr>
          <a:xfrm rot="1745620">
            <a:off x="6518040" y="5129893"/>
            <a:ext cx="106363" cy="1063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4" name="Shape 157">
            <a:extLst>
              <a:ext uri="{FF2B5EF4-FFF2-40B4-BE49-F238E27FC236}">
                <a16:creationId xmlns:a16="http://schemas.microsoft.com/office/drawing/2014/main" id="{7EC4E77D-AC34-144B-ABFA-BBBC83287F79}"/>
              </a:ext>
            </a:extLst>
          </p:cNvPr>
          <p:cNvSpPr/>
          <p:nvPr/>
        </p:nvSpPr>
        <p:spPr>
          <a:xfrm rot="1745620">
            <a:off x="6602971" y="5285468"/>
            <a:ext cx="166688" cy="1666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5" name="Shape 157">
            <a:extLst>
              <a:ext uri="{FF2B5EF4-FFF2-40B4-BE49-F238E27FC236}">
                <a16:creationId xmlns:a16="http://schemas.microsoft.com/office/drawing/2014/main" id="{780CF305-07F8-E84D-AAE2-C18D136A0965}"/>
              </a:ext>
            </a:extLst>
          </p:cNvPr>
          <p:cNvSpPr/>
          <p:nvPr/>
        </p:nvSpPr>
        <p:spPr>
          <a:xfrm rot="1745620">
            <a:off x="6747434" y="5529149"/>
            <a:ext cx="106363" cy="10636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6" name="Shape 157">
            <a:extLst>
              <a:ext uri="{FF2B5EF4-FFF2-40B4-BE49-F238E27FC236}">
                <a16:creationId xmlns:a16="http://schemas.microsoft.com/office/drawing/2014/main" id="{CF9AE7FD-344F-BB40-B1A8-A638FEE39AEC}"/>
              </a:ext>
            </a:extLst>
          </p:cNvPr>
          <p:cNvSpPr/>
          <p:nvPr/>
        </p:nvSpPr>
        <p:spPr>
          <a:xfrm rot="1745620">
            <a:off x="6071159" y="4419487"/>
            <a:ext cx="231775" cy="2317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lumMod val="10000"/>
            </a:schemeClr>
          </a:solidFill>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7" name="Shape 157">
            <a:extLst>
              <a:ext uri="{FF2B5EF4-FFF2-40B4-BE49-F238E27FC236}">
                <a16:creationId xmlns:a16="http://schemas.microsoft.com/office/drawing/2014/main" id="{46060282-D140-5348-AE48-8A7246F7FF72}"/>
              </a:ext>
            </a:extLst>
          </p:cNvPr>
          <p:cNvSpPr/>
          <p:nvPr/>
        </p:nvSpPr>
        <p:spPr>
          <a:xfrm rot="1745620">
            <a:off x="6838715" y="5751399"/>
            <a:ext cx="231775" cy="2317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tx2">
              <a:lumMod val="10000"/>
            </a:schemeClr>
          </a:solidFill>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nvGrpSpPr>
          <p:cNvPr id="15386" name="组合 8">
            <a:extLst>
              <a:ext uri="{FF2B5EF4-FFF2-40B4-BE49-F238E27FC236}">
                <a16:creationId xmlns:a16="http://schemas.microsoft.com/office/drawing/2014/main" id="{AF974E1B-F532-4537-9792-7A49E29678E6}"/>
              </a:ext>
            </a:extLst>
          </p:cNvPr>
          <p:cNvGrpSpPr>
            <a:grpSpLocks/>
          </p:cNvGrpSpPr>
          <p:nvPr/>
        </p:nvGrpSpPr>
        <p:grpSpPr bwMode="auto">
          <a:xfrm>
            <a:off x="2405857" y="1404144"/>
            <a:ext cx="1470025" cy="1204913"/>
            <a:chOff x="4811471" y="2808891"/>
            <a:chExt cx="2939768" cy="2409140"/>
          </a:xfrm>
        </p:grpSpPr>
        <p:sp>
          <p:nvSpPr>
            <p:cNvPr id="28" name="Shape 175">
              <a:extLst>
                <a:ext uri="{FF2B5EF4-FFF2-40B4-BE49-F238E27FC236}">
                  <a16:creationId xmlns:a16="http://schemas.microsoft.com/office/drawing/2014/main" id="{FFDAC2DA-33D0-AC4B-9FA9-DF4CE2F6DDD8}"/>
                </a:ext>
              </a:extLst>
            </p:cNvPr>
            <p:cNvSpPr/>
            <p:nvPr/>
          </p:nvSpPr>
          <p:spPr>
            <a:xfrm rot="1745620">
              <a:off x="7563932" y="2808891"/>
              <a:ext cx="187307" cy="1872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9" name="Shape 175">
              <a:extLst>
                <a:ext uri="{FF2B5EF4-FFF2-40B4-BE49-F238E27FC236}">
                  <a16:creationId xmlns:a16="http://schemas.microsoft.com/office/drawing/2014/main" id="{11FCDED3-E6C9-D34E-A966-027F844430A4}"/>
                </a:ext>
              </a:extLst>
            </p:cNvPr>
            <p:cNvSpPr/>
            <p:nvPr/>
          </p:nvSpPr>
          <p:spPr>
            <a:xfrm rot="1745620">
              <a:off x="7206778" y="2991401"/>
              <a:ext cx="301596" cy="30312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0" name="Shape 175">
              <a:extLst>
                <a:ext uri="{FF2B5EF4-FFF2-40B4-BE49-F238E27FC236}">
                  <a16:creationId xmlns:a16="http://schemas.microsoft.com/office/drawing/2014/main" id="{EF3AA44C-A8DC-314B-B8B6-2DD40C6A68E6}"/>
                </a:ext>
              </a:extLst>
            </p:cNvPr>
            <p:cNvSpPr/>
            <p:nvPr/>
          </p:nvSpPr>
          <p:spPr>
            <a:xfrm rot="1745620">
              <a:off x="7076616" y="3277070"/>
              <a:ext cx="106353" cy="1063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1" name="Shape 175">
              <a:extLst>
                <a:ext uri="{FF2B5EF4-FFF2-40B4-BE49-F238E27FC236}">
                  <a16:creationId xmlns:a16="http://schemas.microsoft.com/office/drawing/2014/main" id="{EFE11004-81BC-204F-BC5E-F3B344966F5D}"/>
                </a:ext>
              </a:extLst>
            </p:cNvPr>
            <p:cNvSpPr/>
            <p:nvPr/>
          </p:nvSpPr>
          <p:spPr>
            <a:xfrm rot="1745620">
              <a:off x="6794068" y="3454819"/>
              <a:ext cx="187307" cy="1872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2" name="Shape 175">
              <a:extLst>
                <a:ext uri="{FF2B5EF4-FFF2-40B4-BE49-F238E27FC236}">
                  <a16:creationId xmlns:a16="http://schemas.microsoft.com/office/drawing/2014/main" id="{3CBEF65C-63E5-C440-A314-B230F9965CD1}"/>
                </a:ext>
              </a:extLst>
            </p:cNvPr>
            <p:cNvSpPr/>
            <p:nvPr/>
          </p:nvSpPr>
          <p:spPr>
            <a:xfrm rot="1745620">
              <a:off x="6436915" y="3637330"/>
              <a:ext cx="301596" cy="3031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3" name="Shape 175">
              <a:extLst>
                <a:ext uri="{FF2B5EF4-FFF2-40B4-BE49-F238E27FC236}">
                  <a16:creationId xmlns:a16="http://schemas.microsoft.com/office/drawing/2014/main" id="{42739FC0-A69F-9241-8A76-19500AFF66B9}"/>
                </a:ext>
              </a:extLst>
            </p:cNvPr>
            <p:cNvSpPr/>
            <p:nvPr/>
          </p:nvSpPr>
          <p:spPr>
            <a:xfrm rot="1745620">
              <a:off x="6306753" y="3924586"/>
              <a:ext cx="106352" cy="10474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4" name="Shape 175">
              <a:extLst>
                <a:ext uri="{FF2B5EF4-FFF2-40B4-BE49-F238E27FC236}">
                  <a16:creationId xmlns:a16="http://schemas.microsoft.com/office/drawing/2014/main" id="{EBD0FA33-40A2-2A4D-AA9A-CC4C725BE547}"/>
                </a:ext>
              </a:extLst>
            </p:cNvPr>
            <p:cNvSpPr/>
            <p:nvPr/>
          </p:nvSpPr>
          <p:spPr>
            <a:xfrm rot="1745620">
              <a:off x="6068650" y="4011874"/>
              <a:ext cx="187307" cy="1872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5" name="Shape 175">
              <a:extLst>
                <a:ext uri="{FF2B5EF4-FFF2-40B4-BE49-F238E27FC236}">
                  <a16:creationId xmlns:a16="http://schemas.microsoft.com/office/drawing/2014/main" id="{AFAB0B3A-DDFF-3746-A12D-B60D04E31C25}"/>
                </a:ext>
              </a:extLst>
            </p:cNvPr>
            <p:cNvSpPr/>
            <p:nvPr/>
          </p:nvSpPr>
          <p:spPr>
            <a:xfrm rot="1745620">
              <a:off x="5935313" y="4176927"/>
              <a:ext cx="122225" cy="12379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6" name="Shape 175">
              <a:extLst>
                <a:ext uri="{FF2B5EF4-FFF2-40B4-BE49-F238E27FC236}">
                  <a16:creationId xmlns:a16="http://schemas.microsoft.com/office/drawing/2014/main" id="{7B5C1DF6-031E-2347-81F2-8F204B432F78}"/>
                </a:ext>
              </a:extLst>
            </p:cNvPr>
            <p:cNvSpPr/>
            <p:nvPr/>
          </p:nvSpPr>
          <p:spPr>
            <a:xfrm rot="1745620">
              <a:off x="5511491" y="4534012"/>
              <a:ext cx="104765" cy="1063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7" name="Shape 175">
              <a:extLst>
                <a:ext uri="{FF2B5EF4-FFF2-40B4-BE49-F238E27FC236}">
                  <a16:creationId xmlns:a16="http://schemas.microsoft.com/office/drawing/2014/main" id="{80D43920-5B44-DB46-9C22-D369C94BC2AC}"/>
                </a:ext>
              </a:extLst>
            </p:cNvPr>
            <p:cNvSpPr/>
            <p:nvPr/>
          </p:nvSpPr>
          <p:spPr>
            <a:xfrm rot="1745620">
              <a:off x="5298786" y="4643519"/>
              <a:ext cx="187307" cy="1872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8" name="Shape 175">
              <a:extLst>
                <a:ext uri="{FF2B5EF4-FFF2-40B4-BE49-F238E27FC236}">
                  <a16:creationId xmlns:a16="http://schemas.microsoft.com/office/drawing/2014/main" id="{309E1B79-E675-F144-A3F2-6D9CA91312C1}"/>
                </a:ext>
              </a:extLst>
            </p:cNvPr>
            <p:cNvSpPr/>
            <p:nvPr/>
          </p:nvSpPr>
          <p:spPr>
            <a:xfrm rot="1745620">
              <a:off x="4940046" y="4826029"/>
              <a:ext cx="303184" cy="30312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9" name="Shape 175">
              <a:extLst>
                <a:ext uri="{FF2B5EF4-FFF2-40B4-BE49-F238E27FC236}">
                  <a16:creationId xmlns:a16="http://schemas.microsoft.com/office/drawing/2014/main" id="{2D9C42E4-2205-FE42-A166-486C46268F01}"/>
                </a:ext>
              </a:extLst>
            </p:cNvPr>
            <p:cNvSpPr/>
            <p:nvPr/>
          </p:nvSpPr>
          <p:spPr>
            <a:xfrm rot="1745620">
              <a:off x="4811471" y="5111698"/>
              <a:ext cx="106352" cy="1063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40" name="Shape 175">
              <a:extLst>
                <a:ext uri="{FF2B5EF4-FFF2-40B4-BE49-F238E27FC236}">
                  <a16:creationId xmlns:a16="http://schemas.microsoft.com/office/drawing/2014/main" id="{F214F2B6-3705-B447-96D4-BEF0929DA805}"/>
                </a:ext>
              </a:extLst>
            </p:cNvPr>
            <p:cNvSpPr/>
            <p:nvPr/>
          </p:nvSpPr>
          <p:spPr>
            <a:xfrm rot="1745620">
              <a:off x="5622605" y="4402288"/>
              <a:ext cx="149211" cy="14918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41" name="Shape 175">
              <a:extLst>
                <a:ext uri="{FF2B5EF4-FFF2-40B4-BE49-F238E27FC236}">
                  <a16:creationId xmlns:a16="http://schemas.microsoft.com/office/drawing/2014/main" id="{649377E8-0265-3945-8B85-00D0CB0E2433}"/>
                </a:ext>
              </a:extLst>
            </p:cNvPr>
            <p:cNvSpPr/>
            <p:nvPr/>
          </p:nvSpPr>
          <p:spPr>
            <a:xfrm rot="2645620">
              <a:off x="5786103" y="4294369"/>
              <a:ext cx="122225" cy="12379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47625">
              <a:solidFill>
                <a:schemeClr val="tx2">
                  <a:lumMod val="10000"/>
                </a:schemeClr>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sp>
        <p:nvSpPr>
          <p:cNvPr id="42" name="矩形 41">
            <a:extLst>
              <a:ext uri="{FF2B5EF4-FFF2-40B4-BE49-F238E27FC236}">
                <a16:creationId xmlns:a16="http://schemas.microsoft.com/office/drawing/2014/main" id="{239A6657-CA76-6542-BA75-CA8FF4A051C8}"/>
              </a:ext>
            </a:extLst>
          </p:cNvPr>
          <p:cNvSpPr/>
          <p:nvPr/>
        </p:nvSpPr>
        <p:spPr>
          <a:xfrm>
            <a:off x="1009287" y="5250952"/>
            <a:ext cx="4921735" cy="789127"/>
          </a:xfrm>
          <a:prstGeom prst="rect">
            <a:avLst/>
          </a:prstGeom>
          <a:ln>
            <a:noFill/>
          </a:ln>
        </p:spPr>
        <p:txBody>
          <a:bodyPr wrap="square">
            <a:spAutoFit/>
          </a:bodyPr>
          <a:lstStyle/>
          <a:p>
            <a:pPr algn="ctr">
              <a:lnSpc>
                <a:spcPct val="150000"/>
              </a:lnSpc>
              <a:defRPr/>
            </a:pPr>
            <a:r>
              <a:rPr lang="zh-CN" altLang="en-US" sz="1600" kern="0" dirty="0">
                <a:solidFill>
                  <a:schemeClr val="bg2">
                    <a:lumMod val="50000"/>
                  </a:schemeClr>
                </a:solidFill>
                <a:latin typeface="微软雅黑 Light" panose="020B0502040204020203" pitchFamily="34" charset="-122"/>
                <a:ea typeface="微软雅黑 Light" panose="020B0502040204020203" pitchFamily="34" charset="-122"/>
              </a:rPr>
              <a:t>帮助企业解决资金管理困难及短板，助力企业“钱生钱”。</a:t>
            </a:r>
          </a:p>
        </p:txBody>
      </p:sp>
      <p:grpSp>
        <p:nvGrpSpPr>
          <p:cNvPr id="44" name="组合 43">
            <a:extLst>
              <a:ext uri="{FF2B5EF4-FFF2-40B4-BE49-F238E27FC236}">
                <a16:creationId xmlns:a16="http://schemas.microsoft.com/office/drawing/2014/main" id="{54A2F24B-C61B-427E-9705-7C6B6E0837D2}"/>
              </a:ext>
            </a:extLst>
          </p:cNvPr>
          <p:cNvGrpSpPr>
            <a:grpSpLocks/>
          </p:cNvGrpSpPr>
          <p:nvPr/>
        </p:nvGrpSpPr>
        <p:grpSpPr bwMode="auto">
          <a:xfrm>
            <a:off x="5029759" y="1322274"/>
            <a:ext cx="404019" cy="469106"/>
            <a:chOff x="3757112" y="1502901"/>
            <a:chExt cx="298521" cy="346284"/>
          </a:xfrm>
        </p:grpSpPr>
        <p:sp>
          <p:nvSpPr>
            <p:cNvPr id="45" name="六边形 44">
              <a:extLst>
                <a:ext uri="{FF2B5EF4-FFF2-40B4-BE49-F238E27FC236}">
                  <a16:creationId xmlns:a16="http://schemas.microsoft.com/office/drawing/2014/main" id="{9421C6BA-974E-C941-ABB9-F62EE4EE6165}"/>
                </a:ext>
              </a:extLst>
            </p:cNvPr>
            <p:cNvSpPr/>
            <p:nvPr/>
          </p:nvSpPr>
          <p:spPr>
            <a:xfrm rot="5400000">
              <a:off x="3733230" y="1526783"/>
              <a:ext cx="346284" cy="298521"/>
            </a:xfrm>
            <a:prstGeom prst="hexagon">
              <a:avLst/>
            </a:prstGeom>
            <a:solidFill>
              <a:schemeClr val="accent1"/>
            </a:solidFill>
            <a:ln w="114300" cap="rnd">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00" kern="0"/>
            </a:p>
          </p:txBody>
        </p:sp>
        <p:sp>
          <p:nvSpPr>
            <p:cNvPr id="46" name="Freeform 768">
              <a:extLst>
                <a:ext uri="{FF2B5EF4-FFF2-40B4-BE49-F238E27FC236}">
                  <a16:creationId xmlns:a16="http://schemas.microsoft.com/office/drawing/2014/main" id="{2D6B1A6C-655B-CD43-B080-09E6D62475C5}"/>
                </a:ext>
              </a:extLst>
            </p:cNvPr>
            <p:cNvSpPr>
              <a:spLocks noEditPoints="1"/>
            </p:cNvSpPr>
            <p:nvPr/>
          </p:nvSpPr>
          <p:spPr bwMode="auto">
            <a:xfrm>
              <a:off x="3828077" y="1583173"/>
              <a:ext cx="156591" cy="179880"/>
            </a:xfrm>
            <a:custGeom>
              <a:avLst/>
              <a:gdLst>
                <a:gd name="T0" fmla="*/ 8 w 56"/>
                <a:gd name="T1" fmla="*/ 37 h 64"/>
                <a:gd name="T2" fmla="*/ 14 w 56"/>
                <a:gd name="T3" fmla="*/ 37 h 64"/>
                <a:gd name="T4" fmla="*/ 18 w 56"/>
                <a:gd name="T5" fmla="*/ 35 h 64"/>
                <a:gd name="T6" fmla="*/ 25 w 56"/>
                <a:gd name="T7" fmla="*/ 51 h 64"/>
                <a:gd name="T8" fmla="*/ 27 w 56"/>
                <a:gd name="T9" fmla="*/ 41 h 64"/>
                <a:gd name="T10" fmla="*/ 26 w 56"/>
                <a:gd name="T11" fmla="*/ 40 h 64"/>
                <a:gd name="T12" fmla="*/ 26 w 56"/>
                <a:gd name="T13" fmla="*/ 39 h 64"/>
                <a:gd name="T14" fmla="*/ 31 w 56"/>
                <a:gd name="T15" fmla="*/ 39 h 64"/>
                <a:gd name="T16" fmla="*/ 31 w 56"/>
                <a:gd name="T17" fmla="*/ 40 h 64"/>
                <a:gd name="T18" fmla="*/ 30 w 56"/>
                <a:gd name="T19" fmla="*/ 41 h 64"/>
                <a:gd name="T20" fmla="*/ 32 w 56"/>
                <a:gd name="T21" fmla="*/ 50 h 64"/>
                <a:gd name="T22" fmla="*/ 38 w 56"/>
                <a:gd name="T23" fmla="*/ 36 h 64"/>
                <a:gd name="T24" fmla="*/ 42 w 56"/>
                <a:gd name="T25" fmla="*/ 36 h 64"/>
                <a:gd name="T26" fmla="*/ 47 w 56"/>
                <a:gd name="T27" fmla="*/ 36 h 64"/>
                <a:gd name="T28" fmla="*/ 55 w 56"/>
                <a:gd name="T29" fmla="*/ 60 h 64"/>
                <a:gd name="T30" fmla="*/ 47 w 56"/>
                <a:gd name="T31" fmla="*/ 62 h 64"/>
                <a:gd name="T32" fmla="*/ 46 w 56"/>
                <a:gd name="T33" fmla="*/ 59 h 64"/>
                <a:gd name="T34" fmla="*/ 44 w 56"/>
                <a:gd name="T35" fmla="*/ 63 h 64"/>
                <a:gd name="T36" fmla="*/ 11 w 56"/>
                <a:gd name="T37" fmla="*/ 63 h 64"/>
                <a:gd name="T38" fmla="*/ 8 w 56"/>
                <a:gd name="T39" fmla="*/ 59 h 64"/>
                <a:gd name="T40" fmla="*/ 7 w 56"/>
                <a:gd name="T41" fmla="*/ 62 h 64"/>
                <a:gd name="T42" fmla="*/ 0 w 56"/>
                <a:gd name="T43" fmla="*/ 60 h 64"/>
                <a:gd name="T44" fmla="*/ 8 w 56"/>
                <a:gd name="T45" fmla="*/ 37 h 64"/>
                <a:gd name="T46" fmla="*/ 16 w 56"/>
                <a:gd name="T47" fmla="*/ 25 h 64"/>
                <a:gd name="T48" fmla="*/ 14 w 56"/>
                <a:gd name="T49" fmla="*/ 23 h 64"/>
                <a:gd name="T50" fmla="*/ 14 w 56"/>
                <a:gd name="T51" fmla="*/ 19 h 64"/>
                <a:gd name="T52" fmla="*/ 14 w 56"/>
                <a:gd name="T53" fmla="*/ 18 h 64"/>
                <a:gd name="T54" fmla="*/ 14 w 56"/>
                <a:gd name="T55" fmla="*/ 18 h 64"/>
                <a:gd name="T56" fmla="*/ 14 w 56"/>
                <a:gd name="T57" fmla="*/ 18 h 64"/>
                <a:gd name="T58" fmla="*/ 17 w 56"/>
                <a:gd name="T59" fmla="*/ 4 h 64"/>
                <a:gd name="T60" fmla="*/ 37 w 56"/>
                <a:gd name="T61" fmla="*/ 4 h 64"/>
                <a:gd name="T62" fmla="*/ 41 w 56"/>
                <a:gd name="T63" fmla="*/ 17 h 64"/>
                <a:gd name="T64" fmla="*/ 41 w 56"/>
                <a:gd name="T65" fmla="*/ 18 h 64"/>
                <a:gd name="T66" fmla="*/ 41 w 56"/>
                <a:gd name="T67" fmla="*/ 18 h 64"/>
                <a:gd name="T68" fmla="*/ 41 w 56"/>
                <a:gd name="T69" fmla="*/ 19 h 64"/>
                <a:gd name="T70" fmla="*/ 41 w 56"/>
                <a:gd name="T71" fmla="*/ 23 h 64"/>
                <a:gd name="T72" fmla="*/ 39 w 56"/>
                <a:gd name="T73" fmla="*/ 25 h 64"/>
                <a:gd name="T74" fmla="*/ 29 w 56"/>
                <a:gd name="T75" fmla="*/ 34 h 64"/>
                <a:gd name="T76" fmla="*/ 26 w 56"/>
                <a:gd name="T77" fmla="*/ 34 h 64"/>
                <a:gd name="T78" fmla="*/ 16 w 56"/>
                <a:gd name="T79" fmla="*/ 25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6" h="64">
                  <a:moveTo>
                    <a:pt x="8" y="37"/>
                  </a:moveTo>
                  <a:cubicBezTo>
                    <a:pt x="10" y="37"/>
                    <a:pt x="12" y="37"/>
                    <a:pt x="14" y="37"/>
                  </a:cubicBezTo>
                  <a:cubicBezTo>
                    <a:pt x="16" y="37"/>
                    <a:pt x="17" y="36"/>
                    <a:pt x="18" y="35"/>
                  </a:cubicBezTo>
                  <a:cubicBezTo>
                    <a:pt x="25" y="51"/>
                    <a:pt x="25" y="51"/>
                    <a:pt x="25" y="51"/>
                  </a:cubicBezTo>
                  <a:cubicBezTo>
                    <a:pt x="27" y="41"/>
                    <a:pt x="27" y="41"/>
                    <a:pt x="27" y="41"/>
                  </a:cubicBezTo>
                  <a:cubicBezTo>
                    <a:pt x="26" y="40"/>
                    <a:pt x="26" y="40"/>
                    <a:pt x="26" y="40"/>
                  </a:cubicBezTo>
                  <a:cubicBezTo>
                    <a:pt x="26" y="39"/>
                    <a:pt x="26" y="39"/>
                    <a:pt x="26" y="39"/>
                  </a:cubicBezTo>
                  <a:cubicBezTo>
                    <a:pt x="31" y="39"/>
                    <a:pt x="31" y="39"/>
                    <a:pt x="31" y="39"/>
                  </a:cubicBezTo>
                  <a:cubicBezTo>
                    <a:pt x="31" y="40"/>
                    <a:pt x="31" y="40"/>
                    <a:pt x="31" y="40"/>
                  </a:cubicBezTo>
                  <a:cubicBezTo>
                    <a:pt x="30" y="41"/>
                    <a:pt x="30" y="41"/>
                    <a:pt x="30" y="41"/>
                  </a:cubicBezTo>
                  <a:cubicBezTo>
                    <a:pt x="32" y="50"/>
                    <a:pt x="32" y="50"/>
                    <a:pt x="32" y="50"/>
                  </a:cubicBezTo>
                  <a:cubicBezTo>
                    <a:pt x="38" y="36"/>
                    <a:pt x="38" y="36"/>
                    <a:pt x="38" y="36"/>
                  </a:cubicBezTo>
                  <a:cubicBezTo>
                    <a:pt x="39" y="36"/>
                    <a:pt x="40" y="36"/>
                    <a:pt x="42" y="36"/>
                  </a:cubicBezTo>
                  <a:cubicBezTo>
                    <a:pt x="44" y="36"/>
                    <a:pt x="45" y="36"/>
                    <a:pt x="47" y="36"/>
                  </a:cubicBezTo>
                  <a:cubicBezTo>
                    <a:pt x="52" y="41"/>
                    <a:pt x="56" y="52"/>
                    <a:pt x="55" y="60"/>
                  </a:cubicBezTo>
                  <a:cubicBezTo>
                    <a:pt x="53" y="61"/>
                    <a:pt x="51" y="62"/>
                    <a:pt x="47" y="62"/>
                  </a:cubicBezTo>
                  <a:cubicBezTo>
                    <a:pt x="46" y="59"/>
                    <a:pt x="46" y="59"/>
                    <a:pt x="46" y="59"/>
                  </a:cubicBezTo>
                  <a:cubicBezTo>
                    <a:pt x="44" y="63"/>
                    <a:pt x="44" y="63"/>
                    <a:pt x="44" y="63"/>
                  </a:cubicBezTo>
                  <a:cubicBezTo>
                    <a:pt x="34" y="64"/>
                    <a:pt x="20" y="64"/>
                    <a:pt x="11" y="63"/>
                  </a:cubicBezTo>
                  <a:cubicBezTo>
                    <a:pt x="8" y="59"/>
                    <a:pt x="8" y="59"/>
                    <a:pt x="8" y="59"/>
                  </a:cubicBezTo>
                  <a:cubicBezTo>
                    <a:pt x="7" y="62"/>
                    <a:pt x="7" y="62"/>
                    <a:pt x="7" y="62"/>
                  </a:cubicBezTo>
                  <a:cubicBezTo>
                    <a:pt x="4" y="62"/>
                    <a:pt x="2" y="61"/>
                    <a:pt x="0" y="60"/>
                  </a:cubicBezTo>
                  <a:cubicBezTo>
                    <a:pt x="1" y="53"/>
                    <a:pt x="2" y="42"/>
                    <a:pt x="8" y="37"/>
                  </a:cubicBezTo>
                  <a:close/>
                  <a:moveTo>
                    <a:pt x="16" y="25"/>
                  </a:moveTo>
                  <a:cubicBezTo>
                    <a:pt x="15" y="25"/>
                    <a:pt x="15" y="24"/>
                    <a:pt x="14" y="23"/>
                  </a:cubicBezTo>
                  <a:cubicBezTo>
                    <a:pt x="14" y="22"/>
                    <a:pt x="14" y="20"/>
                    <a:pt x="14" y="19"/>
                  </a:cubicBezTo>
                  <a:cubicBezTo>
                    <a:pt x="14" y="18"/>
                    <a:pt x="14" y="18"/>
                    <a:pt x="14" y="18"/>
                  </a:cubicBezTo>
                  <a:cubicBezTo>
                    <a:pt x="14" y="18"/>
                    <a:pt x="14" y="18"/>
                    <a:pt x="14" y="18"/>
                  </a:cubicBezTo>
                  <a:cubicBezTo>
                    <a:pt x="14" y="18"/>
                    <a:pt x="14" y="18"/>
                    <a:pt x="14" y="18"/>
                  </a:cubicBezTo>
                  <a:cubicBezTo>
                    <a:pt x="13" y="10"/>
                    <a:pt x="14" y="7"/>
                    <a:pt x="17" y="4"/>
                  </a:cubicBezTo>
                  <a:cubicBezTo>
                    <a:pt x="22" y="0"/>
                    <a:pt x="32" y="0"/>
                    <a:pt x="37" y="4"/>
                  </a:cubicBezTo>
                  <a:cubicBezTo>
                    <a:pt x="40" y="6"/>
                    <a:pt x="41" y="11"/>
                    <a:pt x="41" y="17"/>
                  </a:cubicBezTo>
                  <a:cubicBezTo>
                    <a:pt x="41" y="17"/>
                    <a:pt x="41" y="18"/>
                    <a:pt x="41" y="18"/>
                  </a:cubicBezTo>
                  <a:cubicBezTo>
                    <a:pt x="41" y="18"/>
                    <a:pt x="41" y="18"/>
                    <a:pt x="41" y="18"/>
                  </a:cubicBezTo>
                  <a:cubicBezTo>
                    <a:pt x="41" y="19"/>
                    <a:pt x="41" y="19"/>
                    <a:pt x="41" y="19"/>
                  </a:cubicBezTo>
                  <a:cubicBezTo>
                    <a:pt x="42" y="20"/>
                    <a:pt x="41" y="22"/>
                    <a:pt x="41" y="23"/>
                  </a:cubicBezTo>
                  <a:cubicBezTo>
                    <a:pt x="40" y="24"/>
                    <a:pt x="40" y="25"/>
                    <a:pt x="39" y="25"/>
                  </a:cubicBezTo>
                  <a:cubicBezTo>
                    <a:pt x="38" y="29"/>
                    <a:pt x="33" y="34"/>
                    <a:pt x="29" y="34"/>
                  </a:cubicBezTo>
                  <a:cubicBezTo>
                    <a:pt x="28" y="34"/>
                    <a:pt x="27" y="34"/>
                    <a:pt x="26" y="34"/>
                  </a:cubicBezTo>
                  <a:cubicBezTo>
                    <a:pt x="21" y="32"/>
                    <a:pt x="18" y="30"/>
                    <a:pt x="16" y="25"/>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34290" tIns="17145" rIns="34290" bIns="17145"/>
            <a:lstStyle/>
            <a:p>
              <a:pPr algn="ctr">
                <a:defRPr/>
              </a:pPr>
              <a:endParaRPr lang="zh-CN" altLang="en-US" sz="675" kern="0"/>
            </a:p>
          </p:txBody>
        </p:sp>
      </p:grpSp>
      <p:grpSp>
        <p:nvGrpSpPr>
          <p:cNvPr id="47" name="组合 46">
            <a:extLst>
              <a:ext uri="{FF2B5EF4-FFF2-40B4-BE49-F238E27FC236}">
                <a16:creationId xmlns:a16="http://schemas.microsoft.com/office/drawing/2014/main" id="{92114A10-D143-4957-9D6F-FD36C7D18BB9}"/>
              </a:ext>
            </a:extLst>
          </p:cNvPr>
          <p:cNvGrpSpPr>
            <a:grpSpLocks/>
          </p:cNvGrpSpPr>
          <p:nvPr/>
        </p:nvGrpSpPr>
        <p:grpSpPr bwMode="auto">
          <a:xfrm>
            <a:off x="5690953" y="2562112"/>
            <a:ext cx="419894" cy="488156"/>
            <a:chOff x="3757112" y="2666555"/>
            <a:chExt cx="298521" cy="346284"/>
          </a:xfrm>
        </p:grpSpPr>
        <p:sp>
          <p:nvSpPr>
            <p:cNvPr id="48" name="六边形 47">
              <a:extLst>
                <a:ext uri="{FF2B5EF4-FFF2-40B4-BE49-F238E27FC236}">
                  <a16:creationId xmlns:a16="http://schemas.microsoft.com/office/drawing/2014/main" id="{D09ED11B-4B45-2D4E-90B5-466E911D8F1D}"/>
                </a:ext>
              </a:extLst>
            </p:cNvPr>
            <p:cNvSpPr/>
            <p:nvPr/>
          </p:nvSpPr>
          <p:spPr>
            <a:xfrm rot="5400000">
              <a:off x="3733231" y="2690436"/>
              <a:ext cx="346284" cy="298521"/>
            </a:xfrm>
            <a:prstGeom prst="hexagon">
              <a:avLst/>
            </a:prstGeom>
            <a:solidFill>
              <a:schemeClr val="accent1"/>
            </a:solidFill>
            <a:ln w="114300" cap="rnd">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00" kern="0"/>
            </a:p>
          </p:txBody>
        </p:sp>
        <p:sp>
          <p:nvSpPr>
            <p:cNvPr id="49" name="Freeform 766">
              <a:extLst>
                <a:ext uri="{FF2B5EF4-FFF2-40B4-BE49-F238E27FC236}">
                  <a16:creationId xmlns:a16="http://schemas.microsoft.com/office/drawing/2014/main" id="{3482C99D-135B-4A43-854B-8E7EC6832F80}"/>
                </a:ext>
              </a:extLst>
            </p:cNvPr>
            <p:cNvSpPr>
              <a:spLocks noEditPoints="1"/>
            </p:cNvSpPr>
            <p:nvPr/>
          </p:nvSpPr>
          <p:spPr bwMode="auto">
            <a:xfrm>
              <a:off x="3820879" y="2751015"/>
              <a:ext cx="170987" cy="169482"/>
            </a:xfrm>
            <a:custGeom>
              <a:avLst/>
              <a:gdLst>
                <a:gd name="T0" fmla="*/ 0 w 144"/>
                <a:gd name="T1" fmla="*/ 0 h 142"/>
                <a:gd name="T2" fmla="*/ 19 w 144"/>
                <a:gd name="T3" fmla="*/ 0 h 142"/>
                <a:gd name="T4" fmla="*/ 19 w 144"/>
                <a:gd name="T5" fmla="*/ 132 h 142"/>
                <a:gd name="T6" fmla="*/ 144 w 144"/>
                <a:gd name="T7" fmla="*/ 132 h 142"/>
                <a:gd name="T8" fmla="*/ 144 w 144"/>
                <a:gd name="T9" fmla="*/ 142 h 142"/>
                <a:gd name="T10" fmla="*/ 19 w 144"/>
                <a:gd name="T11" fmla="*/ 142 h 142"/>
                <a:gd name="T12" fmla="*/ 0 w 144"/>
                <a:gd name="T13" fmla="*/ 142 h 142"/>
                <a:gd name="T14" fmla="*/ 0 w 144"/>
                <a:gd name="T15" fmla="*/ 132 h 142"/>
                <a:gd name="T16" fmla="*/ 0 w 144"/>
                <a:gd name="T17" fmla="*/ 0 h 142"/>
                <a:gd name="T18" fmla="*/ 0 w 144"/>
                <a:gd name="T19" fmla="*/ 0 h 142"/>
                <a:gd name="T20" fmla="*/ 26 w 144"/>
                <a:gd name="T21" fmla="*/ 40 h 142"/>
                <a:gd name="T22" fmla="*/ 111 w 144"/>
                <a:gd name="T23" fmla="*/ 40 h 142"/>
                <a:gd name="T24" fmla="*/ 111 w 144"/>
                <a:gd name="T25" fmla="*/ 26 h 142"/>
                <a:gd name="T26" fmla="*/ 26 w 144"/>
                <a:gd name="T27" fmla="*/ 26 h 142"/>
                <a:gd name="T28" fmla="*/ 26 w 144"/>
                <a:gd name="T29" fmla="*/ 40 h 142"/>
                <a:gd name="T30" fmla="*/ 26 w 144"/>
                <a:gd name="T31" fmla="*/ 40 h 142"/>
                <a:gd name="T32" fmla="*/ 26 w 144"/>
                <a:gd name="T33" fmla="*/ 49 h 142"/>
                <a:gd name="T34" fmla="*/ 137 w 144"/>
                <a:gd name="T35" fmla="*/ 49 h 142"/>
                <a:gd name="T36" fmla="*/ 137 w 144"/>
                <a:gd name="T37" fmla="*/ 45 h 142"/>
                <a:gd name="T38" fmla="*/ 26 w 144"/>
                <a:gd name="T39" fmla="*/ 45 h 142"/>
                <a:gd name="T40" fmla="*/ 26 w 144"/>
                <a:gd name="T41" fmla="*/ 49 h 142"/>
                <a:gd name="T42" fmla="*/ 26 w 144"/>
                <a:gd name="T43" fmla="*/ 49 h 142"/>
                <a:gd name="T44" fmla="*/ 26 w 144"/>
                <a:gd name="T45" fmla="*/ 73 h 142"/>
                <a:gd name="T46" fmla="*/ 66 w 144"/>
                <a:gd name="T47" fmla="*/ 73 h 142"/>
                <a:gd name="T48" fmla="*/ 66 w 144"/>
                <a:gd name="T49" fmla="*/ 59 h 142"/>
                <a:gd name="T50" fmla="*/ 26 w 144"/>
                <a:gd name="T51" fmla="*/ 59 h 142"/>
                <a:gd name="T52" fmla="*/ 26 w 144"/>
                <a:gd name="T53" fmla="*/ 73 h 142"/>
                <a:gd name="T54" fmla="*/ 26 w 144"/>
                <a:gd name="T55" fmla="*/ 73 h 142"/>
                <a:gd name="T56" fmla="*/ 26 w 144"/>
                <a:gd name="T57" fmla="*/ 85 h 142"/>
                <a:gd name="T58" fmla="*/ 78 w 144"/>
                <a:gd name="T59" fmla="*/ 85 h 142"/>
                <a:gd name="T60" fmla="*/ 78 w 144"/>
                <a:gd name="T61" fmla="*/ 78 h 142"/>
                <a:gd name="T62" fmla="*/ 26 w 144"/>
                <a:gd name="T63" fmla="*/ 78 h 142"/>
                <a:gd name="T64" fmla="*/ 26 w 144"/>
                <a:gd name="T65" fmla="*/ 85 h 142"/>
                <a:gd name="T66" fmla="*/ 26 w 144"/>
                <a:gd name="T67" fmla="*/ 85 h 142"/>
                <a:gd name="T68" fmla="*/ 26 w 144"/>
                <a:gd name="T69" fmla="*/ 106 h 142"/>
                <a:gd name="T70" fmla="*/ 90 w 144"/>
                <a:gd name="T71" fmla="*/ 106 h 142"/>
                <a:gd name="T72" fmla="*/ 90 w 144"/>
                <a:gd name="T73" fmla="*/ 94 h 142"/>
                <a:gd name="T74" fmla="*/ 26 w 144"/>
                <a:gd name="T75" fmla="*/ 94 h 142"/>
                <a:gd name="T76" fmla="*/ 26 w 144"/>
                <a:gd name="T77" fmla="*/ 106 h 142"/>
                <a:gd name="T78" fmla="*/ 26 w 144"/>
                <a:gd name="T79" fmla="*/ 106 h 142"/>
                <a:gd name="T80" fmla="*/ 26 w 144"/>
                <a:gd name="T81" fmla="*/ 118 h 142"/>
                <a:gd name="T82" fmla="*/ 111 w 144"/>
                <a:gd name="T83" fmla="*/ 118 h 142"/>
                <a:gd name="T84" fmla="*/ 111 w 144"/>
                <a:gd name="T85" fmla="*/ 111 h 142"/>
                <a:gd name="T86" fmla="*/ 26 w 144"/>
                <a:gd name="T87" fmla="*/ 111 h 142"/>
                <a:gd name="T88" fmla="*/ 26 w 144"/>
                <a:gd name="T89" fmla="*/ 11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4" h="142">
                  <a:moveTo>
                    <a:pt x="0" y="0"/>
                  </a:moveTo>
                  <a:lnTo>
                    <a:pt x="19" y="0"/>
                  </a:lnTo>
                  <a:lnTo>
                    <a:pt x="19" y="132"/>
                  </a:lnTo>
                  <a:lnTo>
                    <a:pt x="144" y="132"/>
                  </a:lnTo>
                  <a:lnTo>
                    <a:pt x="144" y="142"/>
                  </a:lnTo>
                  <a:lnTo>
                    <a:pt x="19" y="142"/>
                  </a:lnTo>
                  <a:lnTo>
                    <a:pt x="0" y="142"/>
                  </a:lnTo>
                  <a:lnTo>
                    <a:pt x="0" y="132"/>
                  </a:lnTo>
                  <a:lnTo>
                    <a:pt x="0" y="0"/>
                  </a:lnTo>
                  <a:lnTo>
                    <a:pt x="0" y="0"/>
                  </a:lnTo>
                  <a:close/>
                  <a:moveTo>
                    <a:pt x="26" y="40"/>
                  </a:moveTo>
                  <a:lnTo>
                    <a:pt x="111" y="40"/>
                  </a:lnTo>
                  <a:lnTo>
                    <a:pt x="111" y="26"/>
                  </a:lnTo>
                  <a:lnTo>
                    <a:pt x="26" y="26"/>
                  </a:lnTo>
                  <a:lnTo>
                    <a:pt x="26" y="40"/>
                  </a:lnTo>
                  <a:lnTo>
                    <a:pt x="26" y="40"/>
                  </a:lnTo>
                  <a:close/>
                  <a:moveTo>
                    <a:pt x="26" y="49"/>
                  </a:moveTo>
                  <a:lnTo>
                    <a:pt x="137" y="49"/>
                  </a:lnTo>
                  <a:lnTo>
                    <a:pt x="137" y="45"/>
                  </a:lnTo>
                  <a:lnTo>
                    <a:pt x="26" y="45"/>
                  </a:lnTo>
                  <a:lnTo>
                    <a:pt x="26" y="49"/>
                  </a:lnTo>
                  <a:lnTo>
                    <a:pt x="26" y="49"/>
                  </a:lnTo>
                  <a:close/>
                  <a:moveTo>
                    <a:pt x="26" y="73"/>
                  </a:moveTo>
                  <a:lnTo>
                    <a:pt x="66" y="73"/>
                  </a:lnTo>
                  <a:lnTo>
                    <a:pt x="66" y="59"/>
                  </a:lnTo>
                  <a:lnTo>
                    <a:pt x="26" y="59"/>
                  </a:lnTo>
                  <a:lnTo>
                    <a:pt x="26" y="73"/>
                  </a:lnTo>
                  <a:lnTo>
                    <a:pt x="26" y="73"/>
                  </a:lnTo>
                  <a:close/>
                  <a:moveTo>
                    <a:pt x="26" y="85"/>
                  </a:moveTo>
                  <a:lnTo>
                    <a:pt x="78" y="85"/>
                  </a:lnTo>
                  <a:lnTo>
                    <a:pt x="78" y="78"/>
                  </a:lnTo>
                  <a:lnTo>
                    <a:pt x="26" y="78"/>
                  </a:lnTo>
                  <a:lnTo>
                    <a:pt x="26" y="85"/>
                  </a:lnTo>
                  <a:lnTo>
                    <a:pt x="26" y="85"/>
                  </a:lnTo>
                  <a:close/>
                  <a:moveTo>
                    <a:pt x="26" y="106"/>
                  </a:moveTo>
                  <a:lnTo>
                    <a:pt x="90" y="106"/>
                  </a:lnTo>
                  <a:lnTo>
                    <a:pt x="90" y="94"/>
                  </a:lnTo>
                  <a:lnTo>
                    <a:pt x="26" y="94"/>
                  </a:lnTo>
                  <a:lnTo>
                    <a:pt x="26" y="106"/>
                  </a:lnTo>
                  <a:lnTo>
                    <a:pt x="26" y="106"/>
                  </a:lnTo>
                  <a:close/>
                  <a:moveTo>
                    <a:pt x="26" y="118"/>
                  </a:moveTo>
                  <a:lnTo>
                    <a:pt x="111" y="118"/>
                  </a:lnTo>
                  <a:lnTo>
                    <a:pt x="111" y="111"/>
                  </a:lnTo>
                  <a:lnTo>
                    <a:pt x="26" y="111"/>
                  </a:lnTo>
                  <a:lnTo>
                    <a:pt x="26" y="118"/>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34290" tIns="17145" rIns="34290" bIns="17145"/>
            <a:lstStyle/>
            <a:p>
              <a:pPr algn="ctr">
                <a:defRPr/>
              </a:pPr>
              <a:endParaRPr lang="zh-CN" altLang="en-US" sz="675" kern="0"/>
            </a:p>
          </p:txBody>
        </p:sp>
      </p:grpSp>
      <p:grpSp>
        <p:nvGrpSpPr>
          <p:cNvPr id="50" name="组合 49">
            <a:extLst>
              <a:ext uri="{FF2B5EF4-FFF2-40B4-BE49-F238E27FC236}">
                <a16:creationId xmlns:a16="http://schemas.microsoft.com/office/drawing/2014/main" id="{3F3CE3F7-A2D8-4B7B-83DC-D29A9940F22A}"/>
              </a:ext>
            </a:extLst>
          </p:cNvPr>
          <p:cNvGrpSpPr>
            <a:grpSpLocks/>
          </p:cNvGrpSpPr>
          <p:nvPr/>
        </p:nvGrpSpPr>
        <p:grpSpPr bwMode="auto">
          <a:xfrm>
            <a:off x="6447396" y="4056743"/>
            <a:ext cx="380207" cy="441325"/>
            <a:chOff x="3757112" y="3830209"/>
            <a:chExt cx="298521" cy="346284"/>
          </a:xfrm>
        </p:grpSpPr>
        <p:sp>
          <p:nvSpPr>
            <p:cNvPr id="51" name="六边形 50">
              <a:extLst>
                <a:ext uri="{FF2B5EF4-FFF2-40B4-BE49-F238E27FC236}">
                  <a16:creationId xmlns:a16="http://schemas.microsoft.com/office/drawing/2014/main" id="{80833188-BAAD-E444-8230-971020A22B73}"/>
                </a:ext>
              </a:extLst>
            </p:cNvPr>
            <p:cNvSpPr/>
            <p:nvPr/>
          </p:nvSpPr>
          <p:spPr>
            <a:xfrm rot="5400000">
              <a:off x="3733231" y="3854090"/>
              <a:ext cx="346284" cy="298521"/>
            </a:xfrm>
            <a:prstGeom prst="hexagon">
              <a:avLst/>
            </a:prstGeom>
            <a:solidFill>
              <a:schemeClr val="accent1"/>
            </a:solidFill>
            <a:ln w="114300" cap="rnd">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00" kern="0"/>
            </a:p>
          </p:txBody>
        </p:sp>
        <p:sp>
          <p:nvSpPr>
            <p:cNvPr id="52" name="Freeform 675">
              <a:extLst>
                <a:ext uri="{FF2B5EF4-FFF2-40B4-BE49-F238E27FC236}">
                  <a16:creationId xmlns:a16="http://schemas.microsoft.com/office/drawing/2014/main" id="{3F4855E5-3C73-CB4D-8C6A-E38B1E8FB7A7}"/>
                </a:ext>
              </a:extLst>
            </p:cNvPr>
            <p:cNvSpPr>
              <a:spLocks noEditPoints="1"/>
            </p:cNvSpPr>
            <p:nvPr/>
          </p:nvSpPr>
          <p:spPr bwMode="auto">
            <a:xfrm>
              <a:off x="3848725" y="3902455"/>
              <a:ext cx="115295" cy="194318"/>
            </a:xfrm>
            <a:custGeom>
              <a:avLst/>
              <a:gdLst>
                <a:gd name="T0" fmla="*/ 20 w 41"/>
                <a:gd name="T1" fmla="*/ 0 h 69"/>
                <a:gd name="T2" fmla="*/ 41 w 41"/>
                <a:gd name="T3" fmla="*/ 16 h 69"/>
                <a:gd name="T4" fmla="*/ 35 w 41"/>
                <a:gd name="T5" fmla="*/ 40 h 69"/>
                <a:gd name="T6" fmla="*/ 32 w 41"/>
                <a:gd name="T7" fmla="*/ 47 h 69"/>
                <a:gd name="T8" fmla="*/ 33 w 41"/>
                <a:gd name="T9" fmla="*/ 49 h 69"/>
                <a:gd name="T10" fmla="*/ 33 w 41"/>
                <a:gd name="T11" fmla="*/ 49 h 69"/>
                <a:gd name="T12" fmla="*/ 30 w 41"/>
                <a:gd name="T13" fmla="*/ 53 h 69"/>
                <a:gd name="T14" fmla="*/ 11 w 41"/>
                <a:gd name="T15" fmla="*/ 55 h 69"/>
                <a:gd name="T16" fmla="*/ 7 w 41"/>
                <a:gd name="T17" fmla="*/ 51 h 69"/>
                <a:gd name="T18" fmla="*/ 7 w 41"/>
                <a:gd name="T19" fmla="*/ 51 h 69"/>
                <a:gd name="T20" fmla="*/ 8 w 41"/>
                <a:gd name="T21" fmla="*/ 49 h 69"/>
                <a:gd name="T22" fmla="*/ 8 w 41"/>
                <a:gd name="T23" fmla="*/ 48 h 69"/>
                <a:gd name="T24" fmla="*/ 5 w 41"/>
                <a:gd name="T25" fmla="*/ 39 h 69"/>
                <a:gd name="T26" fmla="*/ 0 w 41"/>
                <a:gd name="T27" fmla="*/ 17 h 69"/>
                <a:gd name="T28" fmla="*/ 20 w 41"/>
                <a:gd name="T29" fmla="*/ 0 h 69"/>
                <a:gd name="T30" fmla="*/ 17 w 41"/>
                <a:gd name="T31" fmla="*/ 45 h 69"/>
                <a:gd name="T32" fmla="*/ 12 w 41"/>
                <a:gd name="T33" fmla="*/ 29 h 69"/>
                <a:gd name="T34" fmla="*/ 12 w 41"/>
                <a:gd name="T35" fmla="*/ 27 h 69"/>
                <a:gd name="T36" fmla="*/ 13 w 41"/>
                <a:gd name="T37" fmla="*/ 27 h 69"/>
                <a:gd name="T38" fmla="*/ 28 w 41"/>
                <a:gd name="T39" fmla="*/ 27 h 69"/>
                <a:gd name="T40" fmla="*/ 29 w 41"/>
                <a:gd name="T41" fmla="*/ 27 h 69"/>
                <a:gd name="T42" fmla="*/ 29 w 41"/>
                <a:gd name="T43" fmla="*/ 29 h 69"/>
                <a:gd name="T44" fmla="*/ 25 w 41"/>
                <a:gd name="T45" fmla="*/ 45 h 69"/>
                <a:gd name="T46" fmla="*/ 26 w 41"/>
                <a:gd name="T47" fmla="*/ 45 h 69"/>
                <a:gd name="T48" fmla="*/ 29 w 41"/>
                <a:gd name="T49" fmla="*/ 37 h 69"/>
                <a:gd name="T50" fmla="*/ 35 w 41"/>
                <a:gd name="T51" fmla="*/ 16 h 69"/>
                <a:gd name="T52" fmla="*/ 20 w 41"/>
                <a:gd name="T53" fmla="*/ 6 h 69"/>
                <a:gd name="T54" fmla="*/ 6 w 41"/>
                <a:gd name="T55" fmla="*/ 17 h 69"/>
                <a:gd name="T56" fmla="*/ 12 w 41"/>
                <a:gd name="T57" fmla="*/ 37 h 69"/>
                <a:gd name="T58" fmla="*/ 14 w 41"/>
                <a:gd name="T59" fmla="*/ 45 h 69"/>
                <a:gd name="T60" fmla="*/ 17 w 41"/>
                <a:gd name="T61" fmla="*/ 45 h 69"/>
                <a:gd name="T62" fmla="*/ 23 w 41"/>
                <a:gd name="T63" fmla="*/ 45 h 69"/>
                <a:gd name="T64" fmla="*/ 27 w 41"/>
                <a:gd name="T65" fmla="*/ 29 h 69"/>
                <a:gd name="T66" fmla="*/ 14 w 41"/>
                <a:gd name="T67" fmla="*/ 29 h 69"/>
                <a:gd name="T68" fmla="*/ 19 w 41"/>
                <a:gd name="T69" fmla="*/ 45 h 69"/>
                <a:gd name="T70" fmla="*/ 23 w 41"/>
                <a:gd name="T71" fmla="*/ 45 h 69"/>
                <a:gd name="T72" fmla="*/ 25 w 41"/>
                <a:gd name="T73" fmla="*/ 63 h 69"/>
                <a:gd name="T74" fmla="*/ 25 w 41"/>
                <a:gd name="T75" fmla="*/ 64 h 69"/>
                <a:gd name="T76" fmla="*/ 21 w 41"/>
                <a:gd name="T77" fmla="*/ 69 h 69"/>
                <a:gd name="T78" fmla="*/ 16 w 41"/>
                <a:gd name="T79" fmla="*/ 64 h 69"/>
                <a:gd name="T80" fmla="*/ 16 w 41"/>
                <a:gd name="T81" fmla="*/ 63 h 69"/>
                <a:gd name="T82" fmla="*/ 11 w 41"/>
                <a:gd name="T83" fmla="*/ 64 h 69"/>
                <a:gd name="T84" fmla="*/ 7 w 41"/>
                <a:gd name="T85" fmla="*/ 61 h 69"/>
                <a:gd name="T86" fmla="*/ 7 w 41"/>
                <a:gd name="T87" fmla="*/ 61 h 69"/>
                <a:gd name="T88" fmla="*/ 11 w 41"/>
                <a:gd name="T89" fmla="*/ 57 h 69"/>
                <a:gd name="T90" fmla="*/ 30 w 41"/>
                <a:gd name="T91" fmla="*/ 55 h 69"/>
                <a:gd name="T92" fmla="*/ 33 w 41"/>
                <a:gd name="T93" fmla="*/ 58 h 69"/>
                <a:gd name="T94" fmla="*/ 33 w 41"/>
                <a:gd name="T95" fmla="*/ 58 h 69"/>
                <a:gd name="T96" fmla="*/ 30 w 41"/>
                <a:gd name="T97" fmla="*/ 62 h 69"/>
                <a:gd name="T98" fmla="*/ 25 w 41"/>
                <a:gd name="T99"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1" h="69">
                  <a:moveTo>
                    <a:pt x="20" y="0"/>
                  </a:moveTo>
                  <a:cubicBezTo>
                    <a:pt x="37" y="0"/>
                    <a:pt x="41" y="7"/>
                    <a:pt x="41" y="16"/>
                  </a:cubicBezTo>
                  <a:cubicBezTo>
                    <a:pt x="41" y="24"/>
                    <a:pt x="38" y="33"/>
                    <a:pt x="35" y="40"/>
                  </a:cubicBezTo>
                  <a:cubicBezTo>
                    <a:pt x="34" y="43"/>
                    <a:pt x="33" y="45"/>
                    <a:pt x="32" y="47"/>
                  </a:cubicBezTo>
                  <a:cubicBezTo>
                    <a:pt x="33" y="47"/>
                    <a:pt x="33" y="48"/>
                    <a:pt x="33" y="49"/>
                  </a:cubicBezTo>
                  <a:cubicBezTo>
                    <a:pt x="33" y="49"/>
                    <a:pt x="33" y="49"/>
                    <a:pt x="33" y="49"/>
                  </a:cubicBezTo>
                  <a:cubicBezTo>
                    <a:pt x="33" y="51"/>
                    <a:pt x="32" y="53"/>
                    <a:pt x="30" y="53"/>
                  </a:cubicBezTo>
                  <a:cubicBezTo>
                    <a:pt x="11" y="55"/>
                    <a:pt x="11" y="55"/>
                    <a:pt x="11" y="55"/>
                  </a:cubicBezTo>
                  <a:cubicBezTo>
                    <a:pt x="9" y="55"/>
                    <a:pt x="7" y="53"/>
                    <a:pt x="7" y="51"/>
                  </a:cubicBezTo>
                  <a:cubicBezTo>
                    <a:pt x="7" y="51"/>
                    <a:pt x="7" y="51"/>
                    <a:pt x="7" y="51"/>
                  </a:cubicBezTo>
                  <a:cubicBezTo>
                    <a:pt x="7" y="50"/>
                    <a:pt x="8" y="50"/>
                    <a:pt x="8" y="49"/>
                  </a:cubicBezTo>
                  <a:cubicBezTo>
                    <a:pt x="8" y="48"/>
                    <a:pt x="8" y="48"/>
                    <a:pt x="8" y="48"/>
                  </a:cubicBezTo>
                  <a:cubicBezTo>
                    <a:pt x="8" y="47"/>
                    <a:pt x="7" y="43"/>
                    <a:pt x="5" y="39"/>
                  </a:cubicBezTo>
                  <a:cubicBezTo>
                    <a:pt x="3" y="32"/>
                    <a:pt x="0" y="24"/>
                    <a:pt x="0" y="17"/>
                  </a:cubicBezTo>
                  <a:cubicBezTo>
                    <a:pt x="0" y="7"/>
                    <a:pt x="4" y="0"/>
                    <a:pt x="20" y="0"/>
                  </a:cubicBezTo>
                  <a:close/>
                  <a:moveTo>
                    <a:pt x="17" y="45"/>
                  </a:moveTo>
                  <a:cubicBezTo>
                    <a:pt x="12" y="29"/>
                    <a:pt x="12" y="29"/>
                    <a:pt x="12" y="29"/>
                  </a:cubicBezTo>
                  <a:cubicBezTo>
                    <a:pt x="12" y="27"/>
                    <a:pt x="12" y="27"/>
                    <a:pt x="12" y="27"/>
                  </a:cubicBezTo>
                  <a:cubicBezTo>
                    <a:pt x="13" y="27"/>
                    <a:pt x="13" y="27"/>
                    <a:pt x="13" y="27"/>
                  </a:cubicBezTo>
                  <a:cubicBezTo>
                    <a:pt x="28" y="27"/>
                    <a:pt x="28" y="27"/>
                    <a:pt x="28" y="27"/>
                  </a:cubicBezTo>
                  <a:cubicBezTo>
                    <a:pt x="29" y="27"/>
                    <a:pt x="29" y="27"/>
                    <a:pt x="29" y="27"/>
                  </a:cubicBezTo>
                  <a:cubicBezTo>
                    <a:pt x="29" y="29"/>
                    <a:pt x="29" y="29"/>
                    <a:pt x="29" y="29"/>
                  </a:cubicBezTo>
                  <a:cubicBezTo>
                    <a:pt x="25" y="45"/>
                    <a:pt x="25" y="45"/>
                    <a:pt x="25" y="45"/>
                  </a:cubicBezTo>
                  <a:cubicBezTo>
                    <a:pt x="26" y="45"/>
                    <a:pt x="26" y="45"/>
                    <a:pt x="26" y="45"/>
                  </a:cubicBezTo>
                  <a:cubicBezTo>
                    <a:pt x="27" y="43"/>
                    <a:pt x="28" y="40"/>
                    <a:pt x="29" y="37"/>
                  </a:cubicBezTo>
                  <a:cubicBezTo>
                    <a:pt x="31" y="31"/>
                    <a:pt x="35" y="23"/>
                    <a:pt x="35" y="16"/>
                  </a:cubicBezTo>
                  <a:cubicBezTo>
                    <a:pt x="35" y="11"/>
                    <a:pt x="31" y="6"/>
                    <a:pt x="20" y="6"/>
                  </a:cubicBezTo>
                  <a:cubicBezTo>
                    <a:pt x="10" y="6"/>
                    <a:pt x="6" y="11"/>
                    <a:pt x="6" y="17"/>
                  </a:cubicBezTo>
                  <a:cubicBezTo>
                    <a:pt x="6" y="23"/>
                    <a:pt x="9" y="31"/>
                    <a:pt x="12" y="37"/>
                  </a:cubicBezTo>
                  <a:cubicBezTo>
                    <a:pt x="13" y="40"/>
                    <a:pt x="14" y="42"/>
                    <a:pt x="14" y="45"/>
                  </a:cubicBezTo>
                  <a:cubicBezTo>
                    <a:pt x="17" y="45"/>
                    <a:pt x="17" y="45"/>
                    <a:pt x="17" y="45"/>
                  </a:cubicBezTo>
                  <a:close/>
                  <a:moveTo>
                    <a:pt x="23" y="45"/>
                  </a:moveTo>
                  <a:cubicBezTo>
                    <a:pt x="27" y="29"/>
                    <a:pt x="27" y="29"/>
                    <a:pt x="27" y="29"/>
                  </a:cubicBezTo>
                  <a:cubicBezTo>
                    <a:pt x="14" y="29"/>
                    <a:pt x="14" y="29"/>
                    <a:pt x="14" y="29"/>
                  </a:cubicBezTo>
                  <a:cubicBezTo>
                    <a:pt x="19" y="45"/>
                    <a:pt x="19" y="45"/>
                    <a:pt x="19" y="45"/>
                  </a:cubicBezTo>
                  <a:cubicBezTo>
                    <a:pt x="23" y="45"/>
                    <a:pt x="23" y="45"/>
                    <a:pt x="23" y="45"/>
                  </a:cubicBezTo>
                  <a:close/>
                  <a:moveTo>
                    <a:pt x="25" y="63"/>
                  </a:moveTo>
                  <a:cubicBezTo>
                    <a:pt x="25" y="63"/>
                    <a:pt x="25" y="63"/>
                    <a:pt x="25" y="64"/>
                  </a:cubicBezTo>
                  <a:cubicBezTo>
                    <a:pt x="25" y="66"/>
                    <a:pt x="23" y="69"/>
                    <a:pt x="21" y="69"/>
                  </a:cubicBezTo>
                  <a:cubicBezTo>
                    <a:pt x="18" y="69"/>
                    <a:pt x="16" y="66"/>
                    <a:pt x="16" y="64"/>
                  </a:cubicBezTo>
                  <a:cubicBezTo>
                    <a:pt x="16" y="64"/>
                    <a:pt x="16" y="63"/>
                    <a:pt x="16" y="63"/>
                  </a:cubicBezTo>
                  <a:cubicBezTo>
                    <a:pt x="11" y="64"/>
                    <a:pt x="11" y="64"/>
                    <a:pt x="11" y="64"/>
                  </a:cubicBezTo>
                  <a:cubicBezTo>
                    <a:pt x="9" y="64"/>
                    <a:pt x="7" y="62"/>
                    <a:pt x="7" y="61"/>
                  </a:cubicBezTo>
                  <a:cubicBezTo>
                    <a:pt x="7" y="61"/>
                    <a:pt x="7" y="61"/>
                    <a:pt x="7" y="61"/>
                  </a:cubicBezTo>
                  <a:cubicBezTo>
                    <a:pt x="7" y="59"/>
                    <a:pt x="9" y="57"/>
                    <a:pt x="11" y="57"/>
                  </a:cubicBezTo>
                  <a:cubicBezTo>
                    <a:pt x="30" y="55"/>
                    <a:pt x="30" y="55"/>
                    <a:pt x="30" y="55"/>
                  </a:cubicBezTo>
                  <a:cubicBezTo>
                    <a:pt x="32" y="55"/>
                    <a:pt x="33" y="56"/>
                    <a:pt x="33" y="58"/>
                  </a:cubicBezTo>
                  <a:cubicBezTo>
                    <a:pt x="33" y="58"/>
                    <a:pt x="33" y="58"/>
                    <a:pt x="33" y="58"/>
                  </a:cubicBezTo>
                  <a:cubicBezTo>
                    <a:pt x="33" y="60"/>
                    <a:pt x="32" y="62"/>
                    <a:pt x="30" y="62"/>
                  </a:cubicBezTo>
                  <a:lnTo>
                    <a:pt x="25" y="6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34290" tIns="17145" rIns="34290" bIns="17145"/>
            <a:lstStyle/>
            <a:p>
              <a:pPr algn="ctr">
                <a:defRPr/>
              </a:pPr>
              <a:endParaRPr lang="zh-CN" altLang="en-US" sz="675" kern="0"/>
            </a:p>
          </p:txBody>
        </p:sp>
      </p:grpSp>
      <p:grpSp>
        <p:nvGrpSpPr>
          <p:cNvPr id="61" name="组合 60">
            <a:extLst>
              <a:ext uri="{FF2B5EF4-FFF2-40B4-BE49-F238E27FC236}">
                <a16:creationId xmlns:a16="http://schemas.microsoft.com/office/drawing/2014/main" id="{729DCFBC-9305-48B1-BBA3-21ACABC9F68B}"/>
              </a:ext>
            </a:extLst>
          </p:cNvPr>
          <p:cNvGrpSpPr>
            <a:grpSpLocks/>
          </p:cNvGrpSpPr>
          <p:nvPr/>
        </p:nvGrpSpPr>
        <p:grpSpPr bwMode="auto">
          <a:xfrm>
            <a:off x="7224478" y="5406912"/>
            <a:ext cx="380206" cy="441325"/>
            <a:chOff x="15885434" y="10952481"/>
            <a:chExt cx="760585" cy="882278"/>
          </a:xfrm>
        </p:grpSpPr>
        <p:sp>
          <p:nvSpPr>
            <p:cNvPr id="54" name="六边形 53">
              <a:extLst>
                <a:ext uri="{FF2B5EF4-FFF2-40B4-BE49-F238E27FC236}">
                  <a16:creationId xmlns:a16="http://schemas.microsoft.com/office/drawing/2014/main" id="{D1476A91-00E5-2D45-8058-7353FA630D3A}"/>
                </a:ext>
              </a:extLst>
            </p:cNvPr>
            <p:cNvSpPr/>
            <p:nvPr/>
          </p:nvSpPr>
          <p:spPr>
            <a:xfrm rot="5400000">
              <a:off x="15824588" y="11013328"/>
              <a:ext cx="882278" cy="760585"/>
            </a:xfrm>
            <a:prstGeom prst="hexagon">
              <a:avLst/>
            </a:prstGeom>
            <a:solidFill>
              <a:schemeClr val="accent1"/>
            </a:solidFill>
            <a:ln w="114300" cap="rnd">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900" kern="0"/>
            </a:p>
          </p:txBody>
        </p:sp>
        <p:sp>
          <p:nvSpPr>
            <p:cNvPr id="56" name="Freeform 706">
              <a:extLst>
                <a:ext uri="{FF2B5EF4-FFF2-40B4-BE49-F238E27FC236}">
                  <a16:creationId xmlns:a16="http://schemas.microsoft.com/office/drawing/2014/main" id="{A9A0DF9D-3A65-E04A-8CEC-450C99C9F0D0}"/>
                </a:ext>
              </a:extLst>
            </p:cNvPr>
            <p:cNvSpPr>
              <a:spLocks noEditPoints="1"/>
            </p:cNvSpPr>
            <p:nvPr/>
          </p:nvSpPr>
          <p:spPr bwMode="auto">
            <a:xfrm>
              <a:off x="16053747" y="11147661"/>
              <a:ext cx="438250" cy="491918"/>
            </a:xfrm>
            <a:custGeom>
              <a:avLst/>
              <a:gdLst>
                <a:gd name="T0" fmla="*/ 17 w 59"/>
                <a:gd name="T1" fmla="*/ 58 h 66"/>
                <a:gd name="T2" fmla="*/ 26 w 59"/>
                <a:gd name="T3" fmla="*/ 44 h 66"/>
                <a:gd name="T4" fmla="*/ 24 w 59"/>
                <a:gd name="T5" fmla="*/ 44 h 66"/>
                <a:gd name="T6" fmla="*/ 24 w 59"/>
                <a:gd name="T7" fmla="*/ 40 h 66"/>
                <a:gd name="T8" fmla="*/ 36 w 59"/>
                <a:gd name="T9" fmla="*/ 40 h 66"/>
                <a:gd name="T10" fmla="*/ 36 w 59"/>
                <a:gd name="T11" fmla="*/ 44 h 66"/>
                <a:gd name="T12" fmla="*/ 34 w 59"/>
                <a:gd name="T13" fmla="*/ 44 h 66"/>
                <a:gd name="T14" fmla="*/ 43 w 59"/>
                <a:gd name="T15" fmla="*/ 58 h 66"/>
                <a:gd name="T16" fmla="*/ 50 w 59"/>
                <a:gd name="T17" fmla="*/ 58 h 66"/>
                <a:gd name="T18" fmla="*/ 50 w 59"/>
                <a:gd name="T19" fmla="*/ 66 h 66"/>
                <a:gd name="T20" fmla="*/ 11 w 59"/>
                <a:gd name="T21" fmla="*/ 66 h 66"/>
                <a:gd name="T22" fmla="*/ 11 w 59"/>
                <a:gd name="T23" fmla="*/ 58 h 66"/>
                <a:gd name="T24" fmla="*/ 17 w 59"/>
                <a:gd name="T25" fmla="*/ 58 h 66"/>
                <a:gd name="T26" fmla="*/ 24 w 59"/>
                <a:gd name="T27" fmla="*/ 6 h 66"/>
                <a:gd name="T28" fmla="*/ 23 w 59"/>
                <a:gd name="T29" fmla="*/ 31 h 66"/>
                <a:gd name="T30" fmla="*/ 22 w 59"/>
                <a:gd name="T31" fmla="*/ 34 h 66"/>
                <a:gd name="T32" fmla="*/ 18 w 59"/>
                <a:gd name="T33" fmla="*/ 32 h 66"/>
                <a:gd name="T34" fmla="*/ 16 w 59"/>
                <a:gd name="T35" fmla="*/ 28 h 66"/>
                <a:gd name="T36" fmla="*/ 16 w 59"/>
                <a:gd name="T37" fmla="*/ 28 h 66"/>
                <a:gd name="T38" fmla="*/ 16 w 59"/>
                <a:gd name="T39" fmla="*/ 27 h 66"/>
                <a:gd name="T40" fmla="*/ 19 w 59"/>
                <a:gd name="T41" fmla="*/ 17 h 66"/>
                <a:gd name="T42" fmla="*/ 21 w 59"/>
                <a:gd name="T43" fmla="*/ 6 h 66"/>
                <a:gd name="T44" fmla="*/ 24 w 59"/>
                <a:gd name="T45" fmla="*/ 6 h 66"/>
                <a:gd name="T46" fmla="*/ 15 w 59"/>
                <a:gd name="T47" fmla="*/ 10 h 66"/>
                <a:gd name="T48" fmla="*/ 11 w 59"/>
                <a:gd name="T49" fmla="*/ 9 h 66"/>
                <a:gd name="T50" fmla="*/ 12 w 59"/>
                <a:gd name="T51" fmla="*/ 7 h 66"/>
                <a:gd name="T52" fmla="*/ 4 w 59"/>
                <a:gd name="T53" fmla="*/ 7 h 66"/>
                <a:gd name="T54" fmla="*/ 8 w 59"/>
                <a:gd name="T55" fmla="*/ 17 h 66"/>
                <a:gd name="T56" fmla="*/ 14 w 59"/>
                <a:gd name="T57" fmla="*/ 23 h 66"/>
                <a:gd name="T58" fmla="*/ 17 w 59"/>
                <a:gd name="T59" fmla="*/ 7 h 66"/>
                <a:gd name="T60" fmla="*/ 16 w 59"/>
                <a:gd name="T61" fmla="*/ 6 h 66"/>
                <a:gd name="T62" fmla="*/ 15 w 59"/>
                <a:gd name="T63" fmla="*/ 10 h 66"/>
                <a:gd name="T64" fmla="*/ 11 w 59"/>
                <a:gd name="T65" fmla="*/ 3 h 66"/>
                <a:gd name="T66" fmla="*/ 2 w 59"/>
                <a:gd name="T67" fmla="*/ 3 h 66"/>
                <a:gd name="T68" fmla="*/ 0 w 59"/>
                <a:gd name="T69" fmla="*/ 3 h 66"/>
                <a:gd name="T70" fmla="*/ 0 w 59"/>
                <a:gd name="T71" fmla="*/ 5 h 66"/>
                <a:gd name="T72" fmla="*/ 5 w 59"/>
                <a:gd name="T73" fmla="*/ 19 h 66"/>
                <a:gd name="T74" fmla="*/ 13 w 59"/>
                <a:gd name="T75" fmla="*/ 27 h 66"/>
                <a:gd name="T76" fmla="*/ 12 w 59"/>
                <a:gd name="T77" fmla="*/ 29 h 66"/>
                <a:gd name="T78" fmla="*/ 47 w 59"/>
                <a:gd name="T79" fmla="*/ 29 h 66"/>
                <a:gd name="T80" fmla="*/ 46 w 59"/>
                <a:gd name="T81" fmla="*/ 27 h 66"/>
                <a:gd name="T82" fmla="*/ 54 w 59"/>
                <a:gd name="T83" fmla="*/ 19 h 66"/>
                <a:gd name="T84" fmla="*/ 59 w 59"/>
                <a:gd name="T85" fmla="*/ 5 h 66"/>
                <a:gd name="T86" fmla="*/ 59 w 59"/>
                <a:gd name="T87" fmla="*/ 3 h 66"/>
                <a:gd name="T88" fmla="*/ 57 w 59"/>
                <a:gd name="T89" fmla="*/ 3 h 66"/>
                <a:gd name="T90" fmla="*/ 48 w 59"/>
                <a:gd name="T91" fmla="*/ 3 h 66"/>
                <a:gd name="T92" fmla="*/ 49 w 59"/>
                <a:gd name="T93" fmla="*/ 0 h 66"/>
                <a:gd name="T94" fmla="*/ 39 w 59"/>
                <a:gd name="T95" fmla="*/ 0 h 66"/>
                <a:gd name="T96" fmla="*/ 20 w 59"/>
                <a:gd name="T97" fmla="*/ 0 h 66"/>
                <a:gd name="T98" fmla="*/ 10 w 59"/>
                <a:gd name="T99" fmla="*/ 0 h 66"/>
                <a:gd name="T100" fmla="*/ 11 w 59"/>
                <a:gd name="T101" fmla="*/ 3 h 66"/>
                <a:gd name="T102" fmla="*/ 43 w 59"/>
                <a:gd name="T103" fmla="*/ 6 h 66"/>
                <a:gd name="T104" fmla="*/ 44 w 59"/>
                <a:gd name="T105" fmla="*/ 10 h 66"/>
                <a:gd name="T106" fmla="*/ 48 w 59"/>
                <a:gd name="T107" fmla="*/ 9 h 66"/>
                <a:gd name="T108" fmla="*/ 47 w 59"/>
                <a:gd name="T109" fmla="*/ 7 h 66"/>
                <a:gd name="T110" fmla="*/ 55 w 59"/>
                <a:gd name="T111" fmla="*/ 7 h 66"/>
                <a:gd name="T112" fmla="*/ 51 w 59"/>
                <a:gd name="T113" fmla="*/ 17 h 66"/>
                <a:gd name="T114" fmla="*/ 45 w 59"/>
                <a:gd name="T115" fmla="*/ 23 h 66"/>
                <a:gd name="T116" fmla="*/ 42 w 59"/>
                <a:gd name="T117" fmla="*/ 7 h 66"/>
                <a:gd name="T118" fmla="*/ 43 w 59"/>
                <a:gd name="T119"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9" h="66">
                  <a:moveTo>
                    <a:pt x="17" y="58"/>
                  </a:moveTo>
                  <a:cubicBezTo>
                    <a:pt x="22" y="54"/>
                    <a:pt x="25" y="50"/>
                    <a:pt x="26" y="44"/>
                  </a:cubicBezTo>
                  <a:cubicBezTo>
                    <a:pt x="24" y="44"/>
                    <a:pt x="24" y="44"/>
                    <a:pt x="24" y="44"/>
                  </a:cubicBezTo>
                  <a:cubicBezTo>
                    <a:pt x="24" y="40"/>
                    <a:pt x="24" y="40"/>
                    <a:pt x="24" y="40"/>
                  </a:cubicBezTo>
                  <a:cubicBezTo>
                    <a:pt x="36" y="40"/>
                    <a:pt x="36" y="40"/>
                    <a:pt x="36" y="40"/>
                  </a:cubicBezTo>
                  <a:cubicBezTo>
                    <a:pt x="36" y="44"/>
                    <a:pt x="36" y="44"/>
                    <a:pt x="36" y="44"/>
                  </a:cubicBezTo>
                  <a:cubicBezTo>
                    <a:pt x="34" y="44"/>
                    <a:pt x="34" y="44"/>
                    <a:pt x="34" y="44"/>
                  </a:cubicBezTo>
                  <a:cubicBezTo>
                    <a:pt x="35" y="50"/>
                    <a:pt x="38" y="54"/>
                    <a:pt x="43" y="58"/>
                  </a:cubicBezTo>
                  <a:cubicBezTo>
                    <a:pt x="50" y="58"/>
                    <a:pt x="50" y="58"/>
                    <a:pt x="50" y="58"/>
                  </a:cubicBezTo>
                  <a:cubicBezTo>
                    <a:pt x="50" y="66"/>
                    <a:pt x="50" y="66"/>
                    <a:pt x="50" y="66"/>
                  </a:cubicBezTo>
                  <a:cubicBezTo>
                    <a:pt x="11" y="66"/>
                    <a:pt x="11" y="66"/>
                    <a:pt x="11" y="66"/>
                  </a:cubicBezTo>
                  <a:cubicBezTo>
                    <a:pt x="11" y="58"/>
                    <a:pt x="11" y="58"/>
                    <a:pt x="11" y="58"/>
                  </a:cubicBezTo>
                  <a:cubicBezTo>
                    <a:pt x="17" y="58"/>
                    <a:pt x="17" y="58"/>
                    <a:pt x="17" y="58"/>
                  </a:cubicBezTo>
                  <a:close/>
                  <a:moveTo>
                    <a:pt x="24" y="6"/>
                  </a:moveTo>
                  <a:cubicBezTo>
                    <a:pt x="23" y="31"/>
                    <a:pt x="23" y="31"/>
                    <a:pt x="23" y="31"/>
                  </a:cubicBezTo>
                  <a:cubicBezTo>
                    <a:pt x="22" y="34"/>
                    <a:pt x="22" y="34"/>
                    <a:pt x="22" y="34"/>
                  </a:cubicBezTo>
                  <a:cubicBezTo>
                    <a:pt x="21" y="33"/>
                    <a:pt x="20" y="33"/>
                    <a:pt x="18" y="32"/>
                  </a:cubicBezTo>
                  <a:cubicBezTo>
                    <a:pt x="17" y="31"/>
                    <a:pt x="17" y="30"/>
                    <a:pt x="16" y="28"/>
                  </a:cubicBezTo>
                  <a:cubicBezTo>
                    <a:pt x="16" y="28"/>
                    <a:pt x="16" y="28"/>
                    <a:pt x="16" y="28"/>
                  </a:cubicBezTo>
                  <a:cubicBezTo>
                    <a:pt x="16" y="27"/>
                    <a:pt x="16" y="27"/>
                    <a:pt x="16" y="27"/>
                  </a:cubicBezTo>
                  <a:cubicBezTo>
                    <a:pt x="18" y="24"/>
                    <a:pt x="19" y="21"/>
                    <a:pt x="19" y="17"/>
                  </a:cubicBezTo>
                  <a:cubicBezTo>
                    <a:pt x="20" y="14"/>
                    <a:pt x="21" y="10"/>
                    <a:pt x="21" y="6"/>
                  </a:cubicBezTo>
                  <a:cubicBezTo>
                    <a:pt x="24" y="6"/>
                    <a:pt x="24" y="6"/>
                    <a:pt x="24" y="6"/>
                  </a:cubicBezTo>
                  <a:close/>
                  <a:moveTo>
                    <a:pt x="15" y="10"/>
                  </a:moveTo>
                  <a:cubicBezTo>
                    <a:pt x="11" y="9"/>
                    <a:pt x="11" y="9"/>
                    <a:pt x="11" y="9"/>
                  </a:cubicBezTo>
                  <a:cubicBezTo>
                    <a:pt x="12" y="7"/>
                    <a:pt x="12" y="7"/>
                    <a:pt x="12" y="7"/>
                  </a:cubicBezTo>
                  <a:cubicBezTo>
                    <a:pt x="4" y="7"/>
                    <a:pt x="4" y="7"/>
                    <a:pt x="4" y="7"/>
                  </a:cubicBezTo>
                  <a:cubicBezTo>
                    <a:pt x="5" y="11"/>
                    <a:pt x="6" y="14"/>
                    <a:pt x="8" y="17"/>
                  </a:cubicBezTo>
                  <a:cubicBezTo>
                    <a:pt x="10" y="19"/>
                    <a:pt x="12" y="21"/>
                    <a:pt x="14" y="23"/>
                  </a:cubicBezTo>
                  <a:cubicBezTo>
                    <a:pt x="16" y="19"/>
                    <a:pt x="17" y="13"/>
                    <a:pt x="17" y="7"/>
                  </a:cubicBezTo>
                  <a:cubicBezTo>
                    <a:pt x="17" y="7"/>
                    <a:pt x="16" y="6"/>
                    <a:pt x="16" y="6"/>
                  </a:cubicBezTo>
                  <a:cubicBezTo>
                    <a:pt x="15" y="10"/>
                    <a:pt x="15" y="10"/>
                    <a:pt x="15" y="10"/>
                  </a:cubicBezTo>
                  <a:close/>
                  <a:moveTo>
                    <a:pt x="11" y="3"/>
                  </a:moveTo>
                  <a:cubicBezTo>
                    <a:pt x="2" y="3"/>
                    <a:pt x="2" y="3"/>
                    <a:pt x="2" y="3"/>
                  </a:cubicBezTo>
                  <a:cubicBezTo>
                    <a:pt x="0" y="3"/>
                    <a:pt x="0" y="3"/>
                    <a:pt x="0" y="3"/>
                  </a:cubicBezTo>
                  <a:cubicBezTo>
                    <a:pt x="0" y="5"/>
                    <a:pt x="0" y="5"/>
                    <a:pt x="0" y="5"/>
                  </a:cubicBezTo>
                  <a:cubicBezTo>
                    <a:pt x="1" y="11"/>
                    <a:pt x="3" y="15"/>
                    <a:pt x="5" y="19"/>
                  </a:cubicBezTo>
                  <a:cubicBezTo>
                    <a:pt x="7" y="22"/>
                    <a:pt x="10" y="25"/>
                    <a:pt x="13" y="27"/>
                  </a:cubicBezTo>
                  <a:cubicBezTo>
                    <a:pt x="13" y="28"/>
                    <a:pt x="13" y="29"/>
                    <a:pt x="12" y="29"/>
                  </a:cubicBezTo>
                  <a:cubicBezTo>
                    <a:pt x="19" y="42"/>
                    <a:pt x="40" y="42"/>
                    <a:pt x="47" y="29"/>
                  </a:cubicBezTo>
                  <a:cubicBezTo>
                    <a:pt x="47" y="29"/>
                    <a:pt x="46" y="28"/>
                    <a:pt x="46" y="27"/>
                  </a:cubicBezTo>
                  <a:cubicBezTo>
                    <a:pt x="49" y="25"/>
                    <a:pt x="52" y="22"/>
                    <a:pt x="54" y="19"/>
                  </a:cubicBezTo>
                  <a:cubicBezTo>
                    <a:pt x="56" y="15"/>
                    <a:pt x="58" y="11"/>
                    <a:pt x="59" y="5"/>
                  </a:cubicBezTo>
                  <a:cubicBezTo>
                    <a:pt x="59" y="3"/>
                    <a:pt x="59" y="3"/>
                    <a:pt x="59" y="3"/>
                  </a:cubicBezTo>
                  <a:cubicBezTo>
                    <a:pt x="57" y="3"/>
                    <a:pt x="57" y="3"/>
                    <a:pt x="57" y="3"/>
                  </a:cubicBezTo>
                  <a:cubicBezTo>
                    <a:pt x="48" y="3"/>
                    <a:pt x="48" y="3"/>
                    <a:pt x="48" y="3"/>
                  </a:cubicBezTo>
                  <a:cubicBezTo>
                    <a:pt x="48" y="2"/>
                    <a:pt x="49" y="1"/>
                    <a:pt x="49" y="0"/>
                  </a:cubicBezTo>
                  <a:cubicBezTo>
                    <a:pt x="39" y="0"/>
                    <a:pt x="39" y="0"/>
                    <a:pt x="39" y="0"/>
                  </a:cubicBezTo>
                  <a:cubicBezTo>
                    <a:pt x="20" y="0"/>
                    <a:pt x="20" y="0"/>
                    <a:pt x="20" y="0"/>
                  </a:cubicBezTo>
                  <a:cubicBezTo>
                    <a:pt x="10" y="0"/>
                    <a:pt x="10" y="0"/>
                    <a:pt x="10" y="0"/>
                  </a:cubicBezTo>
                  <a:cubicBezTo>
                    <a:pt x="10" y="1"/>
                    <a:pt x="11" y="2"/>
                    <a:pt x="11" y="3"/>
                  </a:cubicBezTo>
                  <a:close/>
                  <a:moveTo>
                    <a:pt x="43" y="6"/>
                  </a:moveTo>
                  <a:cubicBezTo>
                    <a:pt x="44" y="10"/>
                    <a:pt x="44" y="10"/>
                    <a:pt x="44" y="10"/>
                  </a:cubicBezTo>
                  <a:cubicBezTo>
                    <a:pt x="48" y="9"/>
                    <a:pt x="48" y="9"/>
                    <a:pt x="48" y="9"/>
                  </a:cubicBezTo>
                  <a:cubicBezTo>
                    <a:pt x="47" y="7"/>
                    <a:pt x="47" y="7"/>
                    <a:pt x="47" y="7"/>
                  </a:cubicBezTo>
                  <a:cubicBezTo>
                    <a:pt x="55" y="7"/>
                    <a:pt x="55" y="7"/>
                    <a:pt x="55" y="7"/>
                  </a:cubicBezTo>
                  <a:cubicBezTo>
                    <a:pt x="54" y="11"/>
                    <a:pt x="53" y="14"/>
                    <a:pt x="51" y="17"/>
                  </a:cubicBezTo>
                  <a:cubicBezTo>
                    <a:pt x="49" y="19"/>
                    <a:pt x="47" y="21"/>
                    <a:pt x="45" y="23"/>
                  </a:cubicBezTo>
                  <a:cubicBezTo>
                    <a:pt x="43" y="19"/>
                    <a:pt x="42" y="13"/>
                    <a:pt x="42" y="7"/>
                  </a:cubicBezTo>
                  <a:cubicBezTo>
                    <a:pt x="43" y="7"/>
                    <a:pt x="43" y="6"/>
                    <a:pt x="43" y="6"/>
                  </a:cubicBezTo>
                  <a:close/>
                </a:path>
              </a:pathLst>
            </a:custGeom>
            <a:solidFill>
              <a:schemeClr val="tx1"/>
            </a:solidFill>
            <a:ln>
              <a:noFill/>
            </a:ln>
          </p:spPr>
          <p:txBody>
            <a:bodyPr lIns="34290" tIns="17145" rIns="34290" bIns="17145"/>
            <a:lstStyle/>
            <a:p>
              <a:pPr algn="ctr">
                <a:defRPr/>
              </a:pPr>
              <a:endParaRPr lang="zh-CN" altLang="en-US" sz="675" kern="0"/>
            </a:p>
          </p:txBody>
        </p:sp>
      </p:grpSp>
      <p:sp>
        <p:nvSpPr>
          <p:cNvPr id="57" name="矩形 56">
            <a:extLst>
              <a:ext uri="{FF2B5EF4-FFF2-40B4-BE49-F238E27FC236}">
                <a16:creationId xmlns:a16="http://schemas.microsoft.com/office/drawing/2014/main" id="{794F195F-78D4-2044-A8B5-D71146533A12}"/>
              </a:ext>
            </a:extLst>
          </p:cNvPr>
          <p:cNvSpPr/>
          <p:nvPr/>
        </p:nvSpPr>
        <p:spPr>
          <a:xfrm>
            <a:off x="5929428" y="593682"/>
            <a:ext cx="2675109" cy="1424942"/>
          </a:xfrm>
          <a:prstGeom prst="rect">
            <a:avLst/>
          </a:prstGeom>
        </p:spPr>
        <p:txBody>
          <a:bodyPr wrap="square">
            <a:spAutoFit/>
          </a:bodyPr>
          <a:lstStyle/>
          <a:p>
            <a:pPr marL="228600" indent="-228600" algn="just">
              <a:lnSpc>
                <a:spcPct val="150000"/>
              </a:lnSpc>
              <a:buFont typeface="Arial" panose="020B0604020202020204" pitchFamily="34" charset="0"/>
              <a:buChar char="•"/>
              <a:defRPr/>
            </a:pP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一键下载</a:t>
            </a: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所有银行流水</a:t>
            </a:r>
            <a:endParaRPr lang="en-US" altLang="zh-CN" sz="1400" kern="0" dirty="0">
              <a:solidFill>
                <a:schemeClr val="bg2">
                  <a:lumMod val="50000"/>
                </a:schemeClr>
              </a:solidFill>
              <a:latin typeface="微软雅黑 Light" panose="020B0502040204020203" pitchFamily="34" charset="-122"/>
              <a:ea typeface="微软雅黑 Light" panose="020B0502040204020203" pitchFamily="34" charset="-122"/>
            </a:endParaRPr>
          </a:p>
          <a:p>
            <a:pPr marL="228600" indent="-228600" algn="just">
              <a:lnSpc>
                <a:spcPct val="150000"/>
              </a:lnSpc>
              <a:buFont typeface="Arial" panose="020B0604020202020204" pitchFamily="34" charset="0"/>
              <a:buChar char="•"/>
              <a:defRPr/>
            </a:pP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整理统一格式</a:t>
            </a: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归集分类</a:t>
            </a:r>
            <a:endParaRPr lang="en-US" altLang="zh-CN" sz="2000" b="1" kern="0" dirty="0">
              <a:solidFill>
                <a:schemeClr val="bg2">
                  <a:lumMod val="50000"/>
                </a:schemeClr>
              </a:solidFill>
              <a:latin typeface="微软雅黑 Light" panose="020B0502040204020203" pitchFamily="34" charset="-122"/>
              <a:ea typeface="微软雅黑 Light" panose="020B0502040204020203" pitchFamily="34" charset="-122"/>
            </a:endParaRPr>
          </a:p>
          <a:p>
            <a:pPr marL="228600" indent="-228600" algn="just">
              <a:lnSpc>
                <a:spcPct val="150000"/>
              </a:lnSpc>
              <a:buFont typeface="Arial" panose="020B0604020202020204" pitchFamily="34" charset="0"/>
              <a:buChar char="•"/>
              <a:defRPr/>
            </a:pP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银行</a:t>
            </a: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账户管理</a:t>
            </a: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清晰便捷</a:t>
            </a:r>
            <a:endParaRPr lang="en-US" altLang="zh-CN" sz="1400" kern="0" dirty="0">
              <a:solidFill>
                <a:schemeClr val="bg2">
                  <a:lumMod val="50000"/>
                </a:schemeClr>
              </a:solidFill>
              <a:latin typeface="微软雅黑 Light" panose="020B0502040204020203" pitchFamily="34" charset="-122"/>
              <a:ea typeface="微软雅黑 Light" panose="020B0502040204020203" pitchFamily="34" charset="-122"/>
            </a:endParaRPr>
          </a:p>
        </p:txBody>
      </p:sp>
      <p:sp>
        <p:nvSpPr>
          <p:cNvPr id="58" name="矩形 57">
            <a:extLst>
              <a:ext uri="{FF2B5EF4-FFF2-40B4-BE49-F238E27FC236}">
                <a16:creationId xmlns:a16="http://schemas.microsoft.com/office/drawing/2014/main" id="{D31822A0-1413-2A4A-A82D-50FB202CD1CD}"/>
              </a:ext>
            </a:extLst>
          </p:cNvPr>
          <p:cNvSpPr/>
          <p:nvPr/>
        </p:nvSpPr>
        <p:spPr>
          <a:xfrm>
            <a:off x="6645650" y="2197615"/>
            <a:ext cx="3063420" cy="1424942"/>
          </a:xfrm>
          <a:prstGeom prst="rect">
            <a:avLst/>
          </a:prstGeom>
        </p:spPr>
        <p:txBody>
          <a:bodyPr wrap="square">
            <a:spAutoFit/>
          </a:bodyPr>
          <a:lstStyle/>
          <a:p>
            <a:pPr marL="228600" indent="-228600" algn="just">
              <a:lnSpc>
                <a:spcPct val="150000"/>
              </a:lnSpc>
              <a:buFont typeface="Arial" panose="020B0604020202020204" pitchFamily="34" charset="0"/>
              <a:buChar char="•"/>
              <a:defRPr/>
            </a:pP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自动生成</a:t>
            </a: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资金情况分析报表</a:t>
            </a:r>
            <a:endParaRPr lang="en-US" altLang="zh-CN" sz="1400" kern="0" dirty="0">
              <a:solidFill>
                <a:schemeClr val="bg2">
                  <a:lumMod val="50000"/>
                </a:schemeClr>
              </a:solidFill>
              <a:latin typeface="微软雅黑 Light" panose="020B0502040204020203" pitchFamily="34" charset="-122"/>
              <a:ea typeface="微软雅黑 Light" panose="020B0502040204020203" pitchFamily="34" charset="-122"/>
            </a:endParaRPr>
          </a:p>
          <a:p>
            <a:pPr marL="228600" indent="-228600" algn="just">
              <a:lnSpc>
                <a:spcPct val="150000"/>
              </a:lnSpc>
              <a:buFont typeface="Arial" panose="020B0604020202020204" pitchFamily="34" charset="0"/>
              <a:buChar char="•"/>
              <a:defRPr/>
            </a:pP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分对象产出可视化</a:t>
            </a: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资金看板</a:t>
            </a:r>
            <a:endParaRPr lang="en-US" altLang="zh-CN" sz="1400" b="1" kern="0" dirty="0">
              <a:solidFill>
                <a:schemeClr val="bg2">
                  <a:lumMod val="50000"/>
                </a:schemeClr>
              </a:solidFill>
              <a:latin typeface="微软雅黑 Light" panose="020B0502040204020203" pitchFamily="34" charset="-122"/>
              <a:ea typeface="微软雅黑 Light" panose="020B0502040204020203" pitchFamily="34" charset="-122"/>
            </a:endParaRPr>
          </a:p>
          <a:p>
            <a:pPr marL="228600" indent="-228600" algn="just">
              <a:lnSpc>
                <a:spcPct val="150000"/>
              </a:lnSpc>
              <a:buFont typeface="Arial" panose="020B0604020202020204" pitchFamily="34" charset="0"/>
              <a:buChar char="•"/>
              <a:defRPr/>
            </a:pP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需求化剖析企业</a:t>
            </a: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资金动向</a:t>
            </a:r>
          </a:p>
        </p:txBody>
      </p:sp>
      <p:sp>
        <p:nvSpPr>
          <p:cNvPr id="59" name="矩形 58">
            <a:extLst>
              <a:ext uri="{FF2B5EF4-FFF2-40B4-BE49-F238E27FC236}">
                <a16:creationId xmlns:a16="http://schemas.microsoft.com/office/drawing/2014/main" id="{9E7F778A-DC77-B642-A1B0-3734B13F610B}"/>
              </a:ext>
            </a:extLst>
          </p:cNvPr>
          <p:cNvSpPr/>
          <p:nvPr/>
        </p:nvSpPr>
        <p:spPr>
          <a:xfrm>
            <a:off x="7527690" y="3873296"/>
            <a:ext cx="3112986" cy="963277"/>
          </a:xfrm>
          <a:prstGeom prst="rect">
            <a:avLst/>
          </a:prstGeom>
        </p:spPr>
        <p:txBody>
          <a:bodyPr wrap="square">
            <a:spAutoFit/>
          </a:bodyPr>
          <a:lstStyle/>
          <a:p>
            <a:pPr marL="228600" indent="-228600" algn="just">
              <a:lnSpc>
                <a:spcPct val="150000"/>
              </a:lnSpc>
              <a:buFont typeface="Arial" panose="020B0604020202020204" pitchFamily="34" charset="0"/>
              <a:buChar char="•"/>
              <a:defRPr/>
            </a:pP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多重权威</a:t>
            </a: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安全</a:t>
            </a: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保障</a:t>
            </a:r>
            <a:endParaRPr lang="en-US" altLang="zh-CN" sz="1400" kern="0" dirty="0">
              <a:solidFill>
                <a:schemeClr val="bg2">
                  <a:lumMod val="50000"/>
                </a:schemeClr>
              </a:solidFill>
              <a:latin typeface="微软雅黑 Light" panose="020B0502040204020203" pitchFamily="34" charset="-122"/>
              <a:ea typeface="微软雅黑 Light" panose="020B0502040204020203" pitchFamily="34" charset="-122"/>
            </a:endParaRPr>
          </a:p>
          <a:p>
            <a:pPr marL="228600" indent="-228600" algn="just">
              <a:lnSpc>
                <a:spcPct val="150000"/>
              </a:lnSpc>
              <a:buFont typeface="Arial" panose="020B0604020202020204" pitchFamily="34" charset="0"/>
              <a:buChar char="•"/>
              <a:defRPr/>
            </a:pP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机器人工作情况实时</a:t>
            </a: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监控</a:t>
            </a:r>
            <a:endParaRPr lang="en-US" altLang="zh-CN" sz="2000" b="1" kern="0" dirty="0">
              <a:solidFill>
                <a:schemeClr val="bg2">
                  <a:lumMod val="50000"/>
                </a:schemeClr>
              </a:solidFill>
              <a:latin typeface="微软雅黑 Light" panose="020B0502040204020203" pitchFamily="34" charset="-122"/>
              <a:ea typeface="微软雅黑 Light" panose="020B0502040204020203" pitchFamily="34" charset="-122"/>
            </a:endParaRPr>
          </a:p>
        </p:txBody>
      </p:sp>
      <p:sp>
        <p:nvSpPr>
          <p:cNvPr id="60" name="矩形 59">
            <a:extLst>
              <a:ext uri="{FF2B5EF4-FFF2-40B4-BE49-F238E27FC236}">
                <a16:creationId xmlns:a16="http://schemas.microsoft.com/office/drawing/2014/main" id="{A0140E5F-2B7F-E64F-841D-70F38034BC03}"/>
              </a:ext>
            </a:extLst>
          </p:cNvPr>
          <p:cNvSpPr/>
          <p:nvPr/>
        </p:nvSpPr>
        <p:spPr>
          <a:xfrm>
            <a:off x="8365726" y="5187429"/>
            <a:ext cx="2147149" cy="963277"/>
          </a:xfrm>
          <a:prstGeom prst="rect">
            <a:avLst/>
          </a:prstGeom>
        </p:spPr>
        <p:txBody>
          <a:bodyPr wrap="square">
            <a:spAutoFit/>
          </a:bodyPr>
          <a:lstStyle/>
          <a:p>
            <a:pPr marL="228600" indent="-228600" algn="just">
              <a:lnSpc>
                <a:spcPct val="150000"/>
              </a:lnSpc>
              <a:buFont typeface="Arial" panose="020B0604020202020204" pitchFamily="34" charset="0"/>
              <a:buChar char="•"/>
              <a:defRPr/>
            </a:pP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多家</a:t>
            </a: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银行覆盖</a:t>
            </a:r>
            <a:endParaRPr lang="en-US" altLang="zh-CN" sz="2000" b="1" kern="0" dirty="0">
              <a:solidFill>
                <a:schemeClr val="bg2">
                  <a:lumMod val="50000"/>
                </a:schemeClr>
              </a:solidFill>
              <a:latin typeface="微软雅黑 Light" panose="020B0502040204020203" pitchFamily="34" charset="-122"/>
              <a:ea typeface="微软雅黑 Light" panose="020B0502040204020203" pitchFamily="34" charset="-122"/>
            </a:endParaRPr>
          </a:p>
          <a:p>
            <a:pPr marL="228600" indent="-228600" algn="just">
              <a:lnSpc>
                <a:spcPct val="150000"/>
              </a:lnSpc>
              <a:buFont typeface="Arial" panose="020B0604020202020204" pitchFamily="34" charset="0"/>
              <a:buChar char="•"/>
              <a:defRPr/>
            </a:pPr>
            <a:r>
              <a:rPr lang="zh-CN" altLang="en-US" sz="2000" b="1" kern="0" dirty="0">
                <a:solidFill>
                  <a:schemeClr val="bg2">
                    <a:lumMod val="50000"/>
                  </a:schemeClr>
                </a:solidFill>
                <a:latin typeface="微软雅黑 Light" panose="020B0502040204020203" pitchFamily="34" charset="-122"/>
                <a:ea typeface="微软雅黑 Light" panose="020B0502040204020203" pitchFamily="34" charset="-122"/>
              </a:rPr>
              <a:t>免开发</a:t>
            </a:r>
            <a:r>
              <a:rPr lang="zh-CN" altLang="en-US" sz="1400" kern="0" dirty="0">
                <a:solidFill>
                  <a:schemeClr val="bg2">
                    <a:lumMod val="50000"/>
                  </a:schemeClr>
                </a:solidFill>
                <a:latin typeface="微软雅黑 Light" panose="020B0502040204020203" pitchFamily="34" charset="-122"/>
                <a:ea typeface="微软雅黑 Light" panose="020B0502040204020203" pitchFamily="34" charset="-122"/>
              </a:rPr>
              <a:t>即领即用</a:t>
            </a:r>
            <a:endParaRPr lang="en-US" altLang="zh-CN" sz="1400" kern="0" dirty="0">
              <a:solidFill>
                <a:schemeClr val="bg2">
                  <a:lumMod val="50000"/>
                </a:schemeClr>
              </a:solidFill>
              <a:latin typeface="微软雅黑 Light" panose="020B0502040204020203" pitchFamily="34" charset="-122"/>
              <a:ea typeface="微软雅黑 Light" panose="020B0502040204020203" pitchFamily="34" charset="-122"/>
            </a:endParaRPr>
          </a:p>
        </p:txBody>
      </p:sp>
      <p:sp>
        <p:nvSpPr>
          <p:cNvPr id="8" name="文本框 7"/>
          <p:cNvSpPr txBox="1"/>
          <p:nvPr/>
        </p:nvSpPr>
        <p:spPr>
          <a:xfrm>
            <a:off x="2114095" y="4583042"/>
            <a:ext cx="2353343" cy="512961"/>
          </a:xfrm>
          <a:prstGeom prst="rect">
            <a:avLst/>
          </a:prstGeom>
          <a:solidFill>
            <a:schemeClr val="accent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algn="ctr" defTabSz="412750" latinLnBrk="1" hangingPunct="0"/>
            <a:r>
              <a:rPr lang="zh-CN" altLang="en-US" sz="3000" dirty="0">
                <a:solidFill>
                  <a:srgbClr val="FFFFFF"/>
                </a:solidFill>
                <a:latin typeface="微软雅黑 Light" panose="020B0502040204020203" pitchFamily="34" charset="-122"/>
                <a:ea typeface="微软雅黑 Light" panose="020B0502040204020203" pitchFamily="34" charset="-122"/>
                <a:sym typeface="Helvetica Light"/>
              </a:rPr>
              <a:t>现金机器人</a:t>
            </a:r>
          </a:p>
        </p:txBody>
      </p:sp>
      <p:cxnSp>
        <p:nvCxnSpPr>
          <p:cNvPr id="43" name="直接连接符 42"/>
          <p:cNvCxnSpPr/>
          <p:nvPr/>
        </p:nvCxnSpPr>
        <p:spPr>
          <a:xfrm>
            <a:off x="6344661" y="2161223"/>
            <a:ext cx="3213877"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298998" y="3702738"/>
            <a:ext cx="3213877"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8102131" y="5096003"/>
            <a:ext cx="3213877" cy="0"/>
          </a:xfrm>
          <a:prstGeom prst="line">
            <a:avLst/>
          </a:prstGeom>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childTnLst>
                          </p:cTn>
                        </p:par>
                        <p:par>
                          <p:cTn id="8" fill="hold" nodeType="afterGroup">
                            <p:stCondLst>
                              <p:cond delay="500"/>
                            </p:stCondLst>
                            <p:childTnLst>
                              <p:par>
                                <p:cTn id="9" presetID="53" presetClass="entr" presetSubtype="16"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p:cTn id="11" dur="200" fill="hold"/>
                                        <p:tgtEl>
                                          <p:spTgt spid="44"/>
                                        </p:tgtEl>
                                        <p:attrNameLst>
                                          <p:attrName>ppt_w</p:attrName>
                                        </p:attrNameLst>
                                      </p:cBhvr>
                                      <p:tavLst>
                                        <p:tav tm="0">
                                          <p:val>
                                            <p:fltVal val="0"/>
                                          </p:val>
                                        </p:tav>
                                        <p:tav tm="100000">
                                          <p:val>
                                            <p:strVal val="#ppt_w"/>
                                          </p:val>
                                        </p:tav>
                                      </p:tavLst>
                                    </p:anim>
                                    <p:anim calcmode="lin" valueType="num">
                                      <p:cBhvr>
                                        <p:cTn id="12" dur="200" fill="hold"/>
                                        <p:tgtEl>
                                          <p:spTgt spid="44"/>
                                        </p:tgtEl>
                                        <p:attrNameLst>
                                          <p:attrName>ppt_h</p:attrName>
                                        </p:attrNameLst>
                                      </p:cBhvr>
                                      <p:tavLst>
                                        <p:tav tm="0">
                                          <p:val>
                                            <p:fltVal val="0"/>
                                          </p:val>
                                        </p:tav>
                                        <p:tav tm="100000">
                                          <p:val>
                                            <p:strVal val="#ppt_h"/>
                                          </p:val>
                                        </p:tav>
                                      </p:tavLst>
                                    </p:anim>
                                    <p:animEffect transition="in" filter="fade">
                                      <p:cBhvr>
                                        <p:cTn id="13" dur="200"/>
                                        <p:tgtEl>
                                          <p:spTgt spid="44"/>
                                        </p:tgtEl>
                                      </p:cBhvr>
                                    </p:animEffect>
                                  </p:childTnLst>
                                </p:cTn>
                              </p:par>
                            </p:childTnLst>
                          </p:cTn>
                        </p:par>
                        <p:par>
                          <p:cTn id="14" fill="hold" nodeType="afterGroup">
                            <p:stCondLst>
                              <p:cond delay="700"/>
                            </p:stCondLst>
                            <p:childTnLst>
                              <p:par>
                                <p:cTn id="15" presetID="53" presetClass="entr" presetSubtype="16"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 fill="hold"/>
                                        <p:tgtEl>
                                          <p:spTgt spid="47"/>
                                        </p:tgtEl>
                                        <p:attrNameLst>
                                          <p:attrName>ppt_w</p:attrName>
                                        </p:attrNameLst>
                                      </p:cBhvr>
                                      <p:tavLst>
                                        <p:tav tm="0">
                                          <p:val>
                                            <p:fltVal val="0"/>
                                          </p:val>
                                        </p:tav>
                                        <p:tav tm="100000">
                                          <p:val>
                                            <p:strVal val="#ppt_w"/>
                                          </p:val>
                                        </p:tav>
                                      </p:tavLst>
                                    </p:anim>
                                    <p:anim calcmode="lin" valueType="num">
                                      <p:cBhvr>
                                        <p:cTn id="18" dur="200" fill="hold"/>
                                        <p:tgtEl>
                                          <p:spTgt spid="47"/>
                                        </p:tgtEl>
                                        <p:attrNameLst>
                                          <p:attrName>ppt_h</p:attrName>
                                        </p:attrNameLst>
                                      </p:cBhvr>
                                      <p:tavLst>
                                        <p:tav tm="0">
                                          <p:val>
                                            <p:fltVal val="0"/>
                                          </p:val>
                                        </p:tav>
                                        <p:tav tm="100000">
                                          <p:val>
                                            <p:strVal val="#ppt_h"/>
                                          </p:val>
                                        </p:tav>
                                      </p:tavLst>
                                    </p:anim>
                                    <p:animEffect transition="in" filter="fade">
                                      <p:cBhvr>
                                        <p:cTn id="19" dur="200"/>
                                        <p:tgtEl>
                                          <p:spTgt spid="47"/>
                                        </p:tgtEl>
                                      </p:cBhvr>
                                    </p:animEffect>
                                  </p:childTnLst>
                                </p:cTn>
                              </p:par>
                            </p:childTnLst>
                          </p:cTn>
                        </p:par>
                        <p:par>
                          <p:cTn id="20" fill="hold" nodeType="afterGroup">
                            <p:stCondLst>
                              <p:cond delay="900"/>
                            </p:stCondLst>
                            <p:childTnLst>
                              <p:par>
                                <p:cTn id="21" presetID="53" presetClass="entr" presetSubtype="16"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200" fill="hold"/>
                                        <p:tgtEl>
                                          <p:spTgt spid="50"/>
                                        </p:tgtEl>
                                        <p:attrNameLst>
                                          <p:attrName>ppt_w</p:attrName>
                                        </p:attrNameLst>
                                      </p:cBhvr>
                                      <p:tavLst>
                                        <p:tav tm="0">
                                          <p:val>
                                            <p:fltVal val="0"/>
                                          </p:val>
                                        </p:tav>
                                        <p:tav tm="100000">
                                          <p:val>
                                            <p:strVal val="#ppt_w"/>
                                          </p:val>
                                        </p:tav>
                                      </p:tavLst>
                                    </p:anim>
                                    <p:anim calcmode="lin" valueType="num">
                                      <p:cBhvr>
                                        <p:cTn id="24" dur="200" fill="hold"/>
                                        <p:tgtEl>
                                          <p:spTgt spid="50"/>
                                        </p:tgtEl>
                                        <p:attrNameLst>
                                          <p:attrName>ppt_h</p:attrName>
                                        </p:attrNameLst>
                                      </p:cBhvr>
                                      <p:tavLst>
                                        <p:tav tm="0">
                                          <p:val>
                                            <p:fltVal val="0"/>
                                          </p:val>
                                        </p:tav>
                                        <p:tav tm="100000">
                                          <p:val>
                                            <p:strVal val="#ppt_h"/>
                                          </p:val>
                                        </p:tav>
                                      </p:tavLst>
                                    </p:anim>
                                    <p:animEffect transition="in" filter="fade">
                                      <p:cBhvr>
                                        <p:cTn id="25" dur="200"/>
                                        <p:tgtEl>
                                          <p:spTgt spid="50"/>
                                        </p:tgtEl>
                                      </p:cBhvr>
                                    </p:animEffect>
                                  </p:childTnLst>
                                </p:cTn>
                              </p:par>
                            </p:childTnLst>
                          </p:cTn>
                        </p:par>
                        <p:par>
                          <p:cTn id="26" fill="hold" nodeType="afterGroup">
                            <p:stCondLst>
                              <p:cond delay="1100"/>
                            </p:stCondLst>
                            <p:childTnLst>
                              <p:par>
                                <p:cTn id="27" presetID="53" presetClass="entr" presetSubtype="16" fill="hold" nodeType="afterEffect">
                                  <p:stCondLst>
                                    <p:cond delay="0"/>
                                  </p:stCondLst>
                                  <p:childTnLst>
                                    <p:set>
                                      <p:cBhvr>
                                        <p:cTn id="28" dur="1" fill="hold">
                                          <p:stCondLst>
                                            <p:cond delay="0"/>
                                          </p:stCondLst>
                                        </p:cTn>
                                        <p:tgtEl>
                                          <p:spTgt spid="61"/>
                                        </p:tgtEl>
                                        <p:attrNameLst>
                                          <p:attrName>style.visibility</p:attrName>
                                        </p:attrNameLst>
                                      </p:cBhvr>
                                      <p:to>
                                        <p:strVal val="visible"/>
                                      </p:to>
                                    </p:set>
                                    <p:anim calcmode="lin" valueType="num">
                                      <p:cBhvr>
                                        <p:cTn id="29" dur="200" fill="hold"/>
                                        <p:tgtEl>
                                          <p:spTgt spid="61"/>
                                        </p:tgtEl>
                                        <p:attrNameLst>
                                          <p:attrName>ppt_w</p:attrName>
                                        </p:attrNameLst>
                                      </p:cBhvr>
                                      <p:tavLst>
                                        <p:tav tm="0">
                                          <p:val>
                                            <p:fltVal val="0"/>
                                          </p:val>
                                        </p:tav>
                                        <p:tav tm="100000">
                                          <p:val>
                                            <p:strVal val="#ppt_w"/>
                                          </p:val>
                                        </p:tav>
                                      </p:tavLst>
                                    </p:anim>
                                    <p:anim calcmode="lin" valueType="num">
                                      <p:cBhvr>
                                        <p:cTn id="30" dur="200" fill="hold"/>
                                        <p:tgtEl>
                                          <p:spTgt spid="61"/>
                                        </p:tgtEl>
                                        <p:attrNameLst>
                                          <p:attrName>ppt_h</p:attrName>
                                        </p:attrNameLst>
                                      </p:cBhvr>
                                      <p:tavLst>
                                        <p:tav tm="0">
                                          <p:val>
                                            <p:fltVal val="0"/>
                                          </p:val>
                                        </p:tav>
                                        <p:tav tm="100000">
                                          <p:val>
                                            <p:strVal val="#ppt_h"/>
                                          </p:val>
                                        </p:tav>
                                      </p:tavLst>
                                    </p:anim>
                                    <p:animEffect transition="in" filter="fade">
                                      <p:cBhvr>
                                        <p:cTn id="31" dur="200"/>
                                        <p:tgtEl>
                                          <p:spTgt spid="61"/>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up)">
                                      <p:cBhvr>
                                        <p:cTn id="34" dur="500"/>
                                        <p:tgtEl>
                                          <p:spTgt spid="57"/>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wipe(up)">
                                      <p:cBhvr>
                                        <p:cTn id="37" dur="500"/>
                                        <p:tgtEl>
                                          <p:spTgt spid="58"/>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up)">
                                      <p:cBhvr>
                                        <p:cTn id="40" dur="500"/>
                                        <p:tgtEl>
                                          <p:spTgt spid="59"/>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wipe(up)">
                                      <p:cBhvr>
                                        <p:cTn id="43"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57" grpId="0"/>
      <p:bldP spid="58" grpId="0"/>
      <p:bldP spid="59" grpId="0"/>
      <p:bldP spid="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47693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2"/>
            </p:custDataLst>
          </p:nvPr>
        </p:nvGrpSpPr>
        <p:grpSpPr>
          <a:xfrm>
            <a:off x="561976" y="1122721"/>
            <a:ext cx="10683958" cy="8127678"/>
            <a:chOff x="1054184" y="1497161"/>
            <a:chExt cx="10191749" cy="7753237"/>
          </a:xfrm>
        </p:grpSpPr>
        <p:sp>
          <p:nvSpPr>
            <p:cNvPr id="4" name="îṥlïḑê">
              <a:extLst>
                <a:ext uri="{FF2B5EF4-FFF2-40B4-BE49-F238E27FC236}">
                  <a16:creationId xmlns:a16="http://schemas.microsoft.com/office/drawing/2014/main" id="{35B188C1-AE48-4443-A697-ACDA721EB164}"/>
                </a:ext>
              </a:extLst>
            </p:cNvPr>
            <p:cNvSpPr/>
            <p:nvPr/>
          </p:nvSpPr>
          <p:spPr>
            <a:xfrm>
              <a:off x="3564334" y="3704034"/>
              <a:ext cx="5063332" cy="3153966"/>
            </a:xfrm>
            <a:custGeom>
              <a:avLst/>
              <a:gdLst>
                <a:gd name="connsiteX0" fmla="*/ 2531666 w 5063332"/>
                <a:gd name="connsiteY0" fmla="*/ 0 h 3153966"/>
                <a:gd name="connsiteX1" fmla="*/ 5063332 w 5063332"/>
                <a:gd name="connsiteY1" fmla="*/ 2531666 h 3153966"/>
                <a:gd name="connsiteX2" fmla="*/ 5011898 w 5063332"/>
                <a:gd name="connsiteY2" fmla="*/ 3041885 h 3153966"/>
                <a:gd name="connsiteX3" fmla="*/ 4983079 w 5063332"/>
                <a:gd name="connsiteY3" fmla="*/ 3153966 h 3153966"/>
                <a:gd name="connsiteX4" fmla="*/ 80253 w 5063332"/>
                <a:gd name="connsiteY4" fmla="*/ 3153966 h 3153966"/>
                <a:gd name="connsiteX5" fmla="*/ 51434 w 5063332"/>
                <a:gd name="connsiteY5" fmla="*/ 3041885 h 3153966"/>
                <a:gd name="connsiteX6" fmla="*/ 0 w 5063332"/>
                <a:gd name="connsiteY6" fmla="*/ 2531666 h 3153966"/>
                <a:gd name="connsiteX7" fmla="*/ 2531666 w 5063332"/>
                <a:gd name="connsiteY7" fmla="*/ 0 h 3153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63332" h="3153966">
                  <a:moveTo>
                    <a:pt x="2531666" y="0"/>
                  </a:moveTo>
                  <a:cubicBezTo>
                    <a:pt x="3929867" y="0"/>
                    <a:pt x="5063332" y="1133465"/>
                    <a:pt x="5063332" y="2531666"/>
                  </a:cubicBezTo>
                  <a:cubicBezTo>
                    <a:pt x="5063332" y="2706441"/>
                    <a:pt x="5045622" y="2877080"/>
                    <a:pt x="5011898" y="3041885"/>
                  </a:cubicBezTo>
                  <a:lnTo>
                    <a:pt x="4983079" y="3153966"/>
                  </a:lnTo>
                  <a:lnTo>
                    <a:pt x="80253" y="3153966"/>
                  </a:lnTo>
                  <a:lnTo>
                    <a:pt x="51434" y="3041885"/>
                  </a:lnTo>
                  <a:cubicBezTo>
                    <a:pt x="17711" y="2877080"/>
                    <a:pt x="0" y="2706441"/>
                    <a:pt x="0" y="2531666"/>
                  </a:cubicBezTo>
                  <a:cubicBezTo>
                    <a:pt x="0" y="1133465"/>
                    <a:pt x="1133465" y="0"/>
                    <a:pt x="2531666" y="0"/>
                  </a:cubicBezTo>
                  <a:close/>
                </a:path>
              </a:pathLst>
            </a:custGeom>
            <a:solidFill>
              <a:schemeClr val="bg1">
                <a:lumMod val="95000"/>
                <a:alpha val="80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prstTxWarp prst="textNoShape">
                <a:avLst/>
              </a:prstTxWarp>
              <a:noAutofit/>
            </a:bodyPr>
            <a:lstStyle/>
            <a:p>
              <a:pPr algn="ctr" defTabSz="457177"/>
              <a:endParaRPr lang="zh-CN" altLang="en-US" sz="1000" b="1" dirty="0">
                <a:solidFill>
                  <a:schemeClr val="bg1"/>
                </a:solidFill>
              </a:endParaRPr>
            </a:p>
          </p:txBody>
        </p:sp>
        <p:sp>
          <p:nvSpPr>
            <p:cNvPr id="5" name="ïṥḷîḍe">
              <a:extLst>
                <a:ext uri="{FF2B5EF4-FFF2-40B4-BE49-F238E27FC236}">
                  <a16:creationId xmlns:a16="http://schemas.microsoft.com/office/drawing/2014/main" id="{D1C4B904-9D0C-4AEB-AECF-968D0591FBB9}"/>
                </a:ext>
              </a:extLst>
            </p:cNvPr>
            <p:cNvSpPr/>
            <p:nvPr/>
          </p:nvSpPr>
          <p:spPr>
            <a:xfrm rot="13888052">
              <a:off x="3081301" y="3221001"/>
              <a:ext cx="6029397" cy="6029397"/>
            </a:xfrm>
            <a:prstGeom prst="arc">
              <a:avLst>
                <a:gd name="adj1" fmla="val 16200000"/>
                <a:gd name="adj2" fmla="val 12111527"/>
              </a:avLst>
            </a:prstGeom>
            <a:ln w="101600" cap="rnd">
              <a:gradFill>
                <a:gsLst>
                  <a:gs pos="100000">
                    <a:schemeClr val="bg1">
                      <a:lumMod val="95000"/>
                      <a:alpha val="0"/>
                    </a:schemeClr>
                  </a:gs>
                  <a:gs pos="20000">
                    <a:schemeClr val="bg1">
                      <a:lumMod val="95000"/>
                    </a:schemeClr>
                  </a:gs>
                </a:gsLst>
                <a:lin ang="12000000" scaled="0"/>
              </a:gra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900"/>
            </a:p>
          </p:txBody>
        </p:sp>
        <p:sp>
          <p:nvSpPr>
            <p:cNvPr id="35" name="ïṧľíḑe">
              <a:extLst>
                <a:ext uri="{FF2B5EF4-FFF2-40B4-BE49-F238E27FC236}">
                  <a16:creationId xmlns:a16="http://schemas.microsoft.com/office/drawing/2014/main" id="{E613EACF-37E5-4CAD-B890-0366F2E94367}"/>
                </a:ext>
              </a:extLst>
            </p:cNvPr>
            <p:cNvSpPr txBox="1"/>
            <p:nvPr/>
          </p:nvSpPr>
          <p:spPr>
            <a:xfrm>
              <a:off x="1054184" y="3947135"/>
              <a:ext cx="2603416" cy="553998"/>
            </a:xfrm>
            <a:prstGeom prst="rect">
              <a:avLst/>
            </a:prstGeom>
            <a:noFill/>
          </p:spPr>
          <p:txBody>
            <a:bodyPr wrap="square" rtlCol="0">
              <a:spAutoFit/>
            </a:bodyPr>
            <a:lstStyle/>
            <a:p>
              <a:pPr marL="142875" indent="-142875">
                <a:buFont typeface="Wingdings" panose="05000000000000000000" pitchFamily="2" charset="2"/>
                <a:buChar char="n"/>
              </a:pPr>
              <a:r>
                <a:rPr lang="zh-CN" altLang="en-US" sz="1500" b="1" dirty="0">
                  <a:gradFill>
                    <a:gsLst>
                      <a:gs pos="0">
                        <a:schemeClr val="accent1">
                          <a:lumMod val="60000"/>
                          <a:lumOff val="40000"/>
                        </a:schemeClr>
                      </a:gs>
                      <a:gs pos="60000">
                        <a:schemeClr val="accent1"/>
                      </a:gs>
                    </a:gsLst>
                    <a:lin ang="2700000" scaled="0"/>
                  </a:gradFill>
                  <a:latin typeface="Arial" panose="020B0604020202020204" pitchFamily="34" charset="0"/>
                  <a:cs typeface="Arial" panose="020B0604020202020204" pitchFamily="34" charset="0"/>
                </a:rPr>
                <a:t>软硬件一体全自动解决方案</a:t>
              </a:r>
            </a:p>
          </p:txBody>
        </p:sp>
        <p:sp>
          <p:nvSpPr>
            <p:cNvPr id="33" name="íşľíḓê">
              <a:extLst>
                <a:ext uri="{FF2B5EF4-FFF2-40B4-BE49-F238E27FC236}">
                  <a16:creationId xmlns:a16="http://schemas.microsoft.com/office/drawing/2014/main" id="{90C507E7-8D5D-4491-91DC-03350A9DE15F}"/>
                </a:ext>
              </a:extLst>
            </p:cNvPr>
            <p:cNvSpPr txBox="1"/>
            <p:nvPr/>
          </p:nvSpPr>
          <p:spPr>
            <a:xfrm>
              <a:off x="2022817" y="2428055"/>
              <a:ext cx="2347033" cy="323165"/>
            </a:xfrm>
            <a:prstGeom prst="rect">
              <a:avLst/>
            </a:prstGeom>
            <a:noFill/>
          </p:spPr>
          <p:txBody>
            <a:bodyPr wrap="square" rtlCol="0">
              <a:spAutoFit/>
            </a:bodyPr>
            <a:lstStyle/>
            <a:p>
              <a:pPr marL="142875" indent="-142875">
                <a:buFont typeface="Wingdings" panose="05000000000000000000" pitchFamily="2" charset="2"/>
                <a:buChar char="n"/>
              </a:pPr>
              <a:r>
                <a:rPr lang="zh-CN" altLang="en-US" sz="1500" b="1" dirty="0">
                  <a:gradFill>
                    <a:gsLst>
                      <a:gs pos="0">
                        <a:schemeClr val="accent2">
                          <a:lumMod val="60000"/>
                          <a:lumOff val="40000"/>
                        </a:schemeClr>
                      </a:gs>
                      <a:gs pos="60000">
                        <a:schemeClr val="accent2"/>
                      </a:gs>
                    </a:gsLst>
                    <a:lin ang="2700000" scaled="0"/>
                  </a:gradFill>
                  <a:latin typeface="Arial" panose="020B0604020202020204" pitchFamily="34" charset="0"/>
                  <a:cs typeface="Arial" panose="020B0604020202020204" pitchFamily="34" charset="0"/>
                </a:rPr>
                <a:t>数据完整性勾稽验证</a:t>
              </a:r>
            </a:p>
          </p:txBody>
        </p:sp>
        <p:sp>
          <p:nvSpPr>
            <p:cNvPr id="31" name="iṣľíḓe">
              <a:extLst>
                <a:ext uri="{FF2B5EF4-FFF2-40B4-BE49-F238E27FC236}">
                  <a16:creationId xmlns:a16="http://schemas.microsoft.com/office/drawing/2014/main" id="{5A77567D-0584-4D75-816D-56560F84A2D0}"/>
                </a:ext>
              </a:extLst>
            </p:cNvPr>
            <p:cNvSpPr txBox="1"/>
            <p:nvPr/>
          </p:nvSpPr>
          <p:spPr>
            <a:xfrm>
              <a:off x="5175371" y="1497161"/>
              <a:ext cx="2347033" cy="323165"/>
            </a:xfrm>
            <a:prstGeom prst="rect">
              <a:avLst/>
            </a:prstGeom>
            <a:noFill/>
          </p:spPr>
          <p:txBody>
            <a:bodyPr wrap="square" rtlCol="0">
              <a:spAutoFit/>
            </a:bodyPr>
            <a:lstStyle/>
            <a:p>
              <a:pPr marL="142875" indent="-142875">
                <a:buFont typeface="Wingdings" panose="05000000000000000000" pitchFamily="2" charset="2"/>
                <a:buChar char="n"/>
              </a:pPr>
              <a:r>
                <a:rPr lang="zh-CN" altLang="en-US" sz="1500" b="1" dirty="0">
                  <a:gradFill>
                    <a:gsLst>
                      <a:gs pos="0">
                        <a:schemeClr val="accent3">
                          <a:lumMod val="60000"/>
                          <a:lumOff val="40000"/>
                        </a:schemeClr>
                      </a:gs>
                      <a:gs pos="60000">
                        <a:schemeClr val="accent3"/>
                      </a:gs>
                    </a:gsLst>
                    <a:lin ang="2700000" scaled="0"/>
                  </a:gradFill>
                  <a:latin typeface="Arial" panose="020B0604020202020204" pitchFamily="34" charset="0"/>
                  <a:cs typeface="Arial" panose="020B0604020202020204" pitchFamily="34" charset="0"/>
                </a:rPr>
                <a:t>数据的全方位实时展示</a:t>
              </a:r>
              <a:endParaRPr lang="zh-CN" altLang="en-US" sz="1500" b="1" dirty="0">
                <a:solidFill>
                  <a:srgbClr val="FF7E4A"/>
                </a:solidFill>
                <a:latin typeface="Arial" panose="020B0604020202020204" pitchFamily="34" charset="0"/>
                <a:cs typeface="Arial" panose="020B0604020202020204" pitchFamily="34" charset="0"/>
              </a:endParaRPr>
            </a:p>
          </p:txBody>
        </p:sp>
        <p:sp>
          <p:nvSpPr>
            <p:cNvPr id="29" name="išľiḍé">
              <a:extLst>
                <a:ext uri="{FF2B5EF4-FFF2-40B4-BE49-F238E27FC236}">
                  <a16:creationId xmlns:a16="http://schemas.microsoft.com/office/drawing/2014/main" id="{9541A2C1-FAD4-4086-846D-DC6FF7EFC148}"/>
                </a:ext>
              </a:extLst>
            </p:cNvPr>
            <p:cNvSpPr txBox="1"/>
            <p:nvPr/>
          </p:nvSpPr>
          <p:spPr>
            <a:xfrm>
              <a:off x="8499447" y="2404306"/>
              <a:ext cx="2004278" cy="323165"/>
            </a:xfrm>
            <a:prstGeom prst="rect">
              <a:avLst/>
            </a:prstGeom>
            <a:noFill/>
          </p:spPr>
          <p:txBody>
            <a:bodyPr wrap="square" rtlCol="0">
              <a:spAutoFit/>
            </a:bodyPr>
            <a:lstStyle/>
            <a:p>
              <a:pPr marL="142875" indent="-142875">
                <a:buFont typeface="Wingdings" panose="05000000000000000000" pitchFamily="2" charset="2"/>
                <a:buChar char="n"/>
              </a:pPr>
              <a:r>
                <a:rPr lang="zh-CN" altLang="en-US" sz="1500" b="1" dirty="0">
                  <a:gradFill>
                    <a:gsLst>
                      <a:gs pos="0">
                        <a:schemeClr val="accent4">
                          <a:lumMod val="60000"/>
                          <a:lumOff val="40000"/>
                        </a:schemeClr>
                      </a:gs>
                      <a:gs pos="60000">
                        <a:schemeClr val="accent4"/>
                      </a:gs>
                    </a:gsLst>
                    <a:lin ang="2700000" scaled="0"/>
                  </a:gradFill>
                  <a:latin typeface="Arial" panose="020B0604020202020204" pitchFamily="34" charset="0"/>
                  <a:cs typeface="Arial" panose="020B0604020202020204" pitchFamily="34" charset="0"/>
                </a:rPr>
                <a:t>交易类型智能判断</a:t>
              </a:r>
            </a:p>
          </p:txBody>
        </p:sp>
        <p:sp>
          <p:nvSpPr>
            <p:cNvPr id="27" name="íṥḷïďé">
              <a:extLst>
                <a:ext uri="{FF2B5EF4-FFF2-40B4-BE49-F238E27FC236}">
                  <a16:creationId xmlns:a16="http://schemas.microsoft.com/office/drawing/2014/main" id="{9DB8063C-13EF-4D89-8E3D-7018602C4962}"/>
                </a:ext>
              </a:extLst>
            </p:cNvPr>
            <p:cNvSpPr txBox="1"/>
            <p:nvPr/>
          </p:nvSpPr>
          <p:spPr>
            <a:xfrm>
              <a:off x="9136261" y="3947135"/>
              <a:ext cx="2109672" cy="323165"/>
            </a:xfrm>
            <a:prstGeom prst="rect">
              <a:avLst/>
            </a:prstGeom>
            <a:noFill/>
          </p:spPr>
          <p:txBody>
            <a:bodyPr wrap="square" rtlCol="0">
              <a:spAutoFit/>
            </a:bodyPr>
            <a:lstStyle/>
            <a:p>
              <a:pPr marL="142875" indent="-142875">
                <a:buFont typeface="Wingdings" panose="05000000000000000000" pitchFamily="2" charset="2"/>
                <a:buChar char="n"/>
              </a:pPr>
              <a:r>
                <a:rPr lang="zh-CN" altLang="en-US" sz="1500" b="1" dirty="0">
                  <a:gradFill>
                    <a:gsLst>
                      <a:gs pos="0">
                        <a:schemeClr val="accent6">
                          <a:lumMod val="60000"/>
                          <a:lumOff val="40000"/>
                        </a:schemeClr>
                      </a:gs>
                      <a:gs pos="60000">
                        <a:schemeClr val="accent6"/>
                      </a:gs>
                    </a:gsLst>
                    <a:lin ang="2700000" scaled="0"/>
                  </a:gradFill>
                  <a:latin typeface="Arial" panose="020B0604020202020204" pitchFamily="34" charset="0"/>
                  <a:cs typeface="Arial" panose="020B0604020202020204" pitchFamily="34" charset="0"/>
                </a:rPr>
                <a:t>资金多币种测算预警</a:t>
              </a:r>
            </a:p>
          </p:txBody>
        </p:sp>
        <p:sp>
          <p:nvSpPr>
            <p:cNvPr id="11" name="îŝḷîḑè">
              <a:extLst>
                <a:ext uri="{FF2B5EF4-FFF2-40B4-BE49-F238E27FC236}">
                  <a16:creationId xmlns:a16="http://schemas.microsoft.com/office/drawing/2014/main" id="{EC10A780-21AA-490A-B4BF-87899D5D9F3C}"/>
                </a:ext>
              </a:extLst>
            </p:cNvPr>
            <p:cNvSpPr txBox="1"/>
            <p:nvPr/>
          </p:nvSpPr>
          <p:spPr>
            <a:xfrm>
              <a:off x="5169895" y="4823146"/>
              <a:ext cx="1852210" cy="707886"/>
            </a:xfrm>
            <a:prstGeom prst="rect">
              <a:avLst/>
            </a:prstGeom>
            <a:noFill/>
          </p:spPr>
          <p:txBody>
            <a:bodyPr wrap="square" rtlCol="0">
              <a:spAutoFit/>
            </a:bodyPr>
            <a:lstStyle/>
            <a:p>
              <a:pPr algn="ctr"/>
              <a:r>
                <a:rPr lang="zh-CN" altLang="en-US" sz="2000" b="1" dirty="0">
                  <a:latin typeface="Arial" panose="020B0604020202020204" pitchFamily="34" charset="0"/>
                  <a:cs typeface="Arial" panose="020B0604020202020204" pitchFamily="34" charset="0"/>
                </a:rPr>
                <a:t>我们不一样</a:t>
              </a:r>
              <a:r>
                <a:rPr lang="en-US" altLang="zh-CN" sz="2000" b="1" dirty="0">
                  <a:latin typeface="Arial" panose="020B0604020202020204" pitchFamily="34" charset="0"/>
                  <a:cs typeface="Arial" panose="020B0604020202020204" pitchFamily="34" charset="0"/>
                </a:rPr>
                <a:t>  </a:t>
              </a:r>
            </a:p>
            <a:p>
              <a:pPr algn="ctr"/>
              <a:r>
                <a:rPr lang="zh-CN" altLang="en-US" sz="2000" b="1" dirty="0">
                  <a:solidFill>
                    <a:schemeClr val="accent3"/>
                  </a:solidFill>
                  <a:latin typeface="Arial" panose="020B0604020202020204" pitchFamily="34" charset="0"/>
                  <a:cs typeface="Arial" panose="020B0604020202020204" pitchFamily="34" charset="0"/>
                </a:rPr>
                <a:t>优势</a:t>
              </a:r>
              <a:endParaRPr lang="en-US" altLang="zh-CN" sz="2000" b="1" dirty="0">
                <a:solidFill>
                  <a:schemeClr val="accent3"/>
                </a:solidFill>
                <a:latin typeface="Arial" panose="020B0604020202020204" pitchFamily="34" charset="0"/>
                <a:cs typeface="Arial" panose="020B0604020202020204" pitchFamily="34" charset="0"/>
              </a:endParaRPr>
            </a:p>
          </p:txBody>
        </p:sp>
        <p:grpSp>
          <p:nvGrpSpPr>
            <p:cNvPr id="12" name="ïSḻîḑé">
              <a:extLst>
                <a:ext uri="{FF2B5EF4-FFF2-40B4-BE49-F238E27FC236}">
                  <a16:creationId xmlns:a16="http://schemas.microsoft.com/office/drawing/2014/main" id="{381E2FF8-7CCC-46CF-9A3C-1AF8A7C9FF69}"/>
                </a:ext>
              </a:extLst>
            </p:cNvPr>
            <p:cNvGrpSpPr/>
            <p:nvPr/>
          </p:nvGrpSpPr>
          <p:grpSpPr>
            <a:xfrm>
              <a:off x="3144381" y="4765232"/>
              <a:ext cx="410200" cy="410198"/>
              <a:chOff x="6844265" y="4734713"/>
              <a:chExt cx="410200" cy="410198"/>
            </a:xfrm>
          </p:grpSpPr>
          <p:sp>
            <p:nvSpPr>
              <p:cNvPr id="25" name="ï$ḻíḋê">
                <a:extLst>
                  <a:ext uri="{FF2B5EF4-FFF2-40B4-BE49-F238E27FC236}">
                    <a16:creationId xmlns:a16="http://schemas.microsoft.com/office/drawing/2014/main" id="{D2143A95-5D44-4995-B379-4F5AE4846133}"/>
                  </a:ext>
                </a:extLst>
              </p:cNvPr>
              <p:cNvSpPr/>
              <p:nvPr/>
            </p:nvSpPr>
            <p:spPr>
              <a:xfrm>
                <a:off x="6844265" y="4734713"/>
                <a:ext cx="410200" cy="410198"/>
              </a:xfrm>
              <a:prstGeom prst="ellipse">
                <a:avLst/>
              </a:prstGeom>
              <a:gradFill>
                <a:gsLst>
                  <a:gs pos="0">
                    <a:schemeClr val="accent1">
                      <a:lumMod val="60000"/>
                      <a:lumOff val="40000"/>
                    </a:schemeClr>
                  </a:gs>
                  <a:gs pos="60000">
                    <a:schemeClr val="accent1"/>
                  </a:gs>
                </a:gsLst>
                <a:lin ang="2700000" scaled="0"/>
              </a:gradFill>
              <a:ln w="57150" cap="rnd">
                <a:noFill/>
                <a:prstDash val="solid"/>
                <a:round/>
              </a:ln>
              <a:effectLst>
                <a:outerShdw blurRad="508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6883"/>
                <a:endParaRPr lang="zh-CN" altLang="en-US" sz="1000" b="1" dirty="0">
                  <a:solidFill>
                    <a:schemeClr val="bg1"/>
                  </a:solidFill>
                </a:endParaRPr>
              </a:p>
            </p:txBody>
          </p:sp>
          <p:sp>
            <p:nvSpPr>
              <p:cNvPr id="26" name="íŝliḓé">
                <a:extLst>
                  <a:ext uri="{FF2B5EF4-FFF2-40B4-BE49-F238E27FC236}">
                    <a16:creationId xmlns:a16="http://schemas.microsoft.com/office/drawing/2014/main" id="{8C0B6133-6CD8-42FA-A052-1C0ED7899179}"/>
                  </a:ext>
                </a:extLst>
              </p:cNvPr>
              <p:cNvSpPr/>
              <p:nvPr/>
            </p:nvSpPr>
            <p:spPr>
              <a:xfrm>
                <a:off x="6960365" y="4873062"/>
                <a:ext cx="178001" cy="133500"/>
              </a:xfrm>
              <a:custGeom>
                <a:avLst/>
                <a:gdLst>
                  <a:gd name="connsiteX0" fmla="*/ 505433 w 533400"/>
                  <a:gd name="connsiteY0" fmla="*/ 621 h 400050"/>
                  <a:gd name="connsiteX1" fmla="*/ 534008 w 533400"/>
                  <a:gd name="connsiteY1" fmla="*/ 29196 h 400050"/>
                  <a:gd name="connsiteX2" fmla="*/ 534008 w 533400"/>
                  <a:gd name="connsiteY2" fmla="*/ 372096 h 400050"/>
                  <a:gd name="connsiteX3" fmla="*/ 505433 w 533400"/>
                  <a:gd name="connsiteY3" fmla="*/ 400671 h 400050"/>
                  <a:gd name="connsiteX4" fmla="*/ 29183 w 533400"/>
                  <a:gd name="connsiteY4" fmla="*/ 400671 h 400050"/>
                  <a:gd name="connsiteX5" fmla="*/ 608 w 533400"/>
                  <a:gd name="connsiteY5" fmla="*/ 372096 h 400050"/>
                  <a:gd name="connsiteX6" fmla="*/ 608 w 533400"/>
                  <a:gd name="connsiteY6" fmla="*/ 29196 h 400050"/>
                  <a:gd name="connsiteX7" fmla="*/ 29183 w 533400"/>
                  <a:gd name="connsiteY7" fmla="*/ 621 h 400050"/>
                  <a:gd name="connsiteX8" fmla="*/ 505433 w 533400"/>
                  <a:gd name="connsiteY8" fmla="*/ 621 h 400050"/>
                  <a:gd name="connsiteX9" fmla="*/ 391419 w 533400"/>
                  <a:gd name="connsiteY9" fmla="*/ 198646 h 400050"/>
                  <a:gd name="connsiteX10" fmla="*/ 351414 w 533400"/>
                  <a:gd name="connsiteY10" fmla="*/ 204170 h 400050"/>
                  <a:gd name="connsiteX11" fmla="*/ 351414 w 533400"/>
                  <a:gd name="connsiteY11" fmla="*/ 204170 h 400050"/>
                  <a:gd name="connsiteX12" fmla="*/ 267118 w 533400"/>
                  <a:gd name="connsiteY12" fmla="*/ 315613 h 400050"/>
                  <a:gd name="connsiteX13" fmla="*/ 264641 w 533400"/>
                  <a:gd name="connsiteY13" fmla="*/ 318470 h 400050"/>
                  <a:gd name="connsiteX14" fmla="*/ 224255 w 533400"/>
                  <a:gd name="connsiteY14" fmla="*/ 318756 h 400050"/>
                  <a:gd name="connsiteX15" fmla="*/ 224255 w 533400"/>
                  <a:gd name="connsiteY15" fmla="*/ 318756 h 400050"/>
                  <a:gd name="connsiteX16" fmla="*/ 162152 w 533400"/>
                  <a:gd name="connsiteY16" fmla="*/ 257415 h 400050"/>
                  <a:gd name="connsiteX17" fmla="*/ 160247 w 533400"/>
                  <a:gd name="connsiteY17" fmla="*/ 255701 h 400050"/>
                  <a:gd name="connsiteX18" fmla="*/ 120052 w 533400"/>
                  <a:gd name="connsiteY18" fmla="*/ 259606 h 400050"/>
                  <a:gd name="connsiteX19" fmla="*/ 120052 w 533400"/>
                  <a:gd name="connsiteY19" fmla="*/ 259606 h 400050"/>
                  <a:gd name="connsiteX20" fmla="*/ 32517 w 533400"/>
                  <a:gd name="connsiteY20" fmla="*/ 366095 h 400050"/>
                  <a:gd name="connsiteX21" fmla="*/ 30326 w 533400"/>
                  <a:gd name="connsiteY21" fmla="*/ 372096 h 400050"/>
                  <a:gd name="connsiteX22" fmla="*/ 39851 w 533400"/>
                  <a:gd name="connsiteY22" fmla="*/ 381621 h 400050"/>
                  <a:gd name="connsiteX23" fmla="*/ 39851 w 533400"/>
                  <a:gd name="connsiteY23" fmla="*/ 381621 h 400050"/>
                  <a:gd name="connsiteX24" fmla="*/ 497242 w 533400"/>
                  <a:gd name="connsiteY24" fmla="*/ 381621 h 400050"/>
                  <a:gd name="connsiteX25" fmla="*/ 502480 w 533400"/>
                  <a:gd name="connsiteY25" fmla="*/ 380002 h 400050"/>
                  <a:gd name="connsiteX26" fmla="*/ 505147 w 533400"/>
                  <a:gd name="connsiteY26" fmla="*/ 366762 h 400050"/>
                  <a:gd name="connsiteX27" fmla="*/ 505147 w 533400"/>
                  <a:gd name="connsiteY27" fmla="*/ 366762 h 400050"/>
                  <a:gd name="connsiteX28" fmla="*/ 397991 w 533400"/>
                  <a:gd name="connsiteY28" fmla="*/ 205504 h 400050"/>
                  <a:gd name="connsiteX29" fmla="*/ 391419 w 533400"/>
                  <a:gd name="connsiteY29" fmla="*/ 198646 h 400050"/>
                  <a:gd name="connsiteX30" fmla="*/ 95858 w 533400"/>
                  <a:gd name="connsiteY30" fmla="*/ 57771 h 400050"/>
                  <a:gd name="connsiteX31" fmla="*/ 57758 w 533400"/>
                  <a:gd name="connsiteY31" fmla="*/ 95871 h 400050"/>
                  <a:gd name="connsiteX32" fmla="*/ 95858 w 533400"/>
                  <a:gd name="connsiteY32" fmla="*/ 133971 h 400050"/>
                  <a:gd name="connsiteX33" fmla="*/ 133958 w 533400"/>
                  <a:gd name="connsiteY33" fmla="*/ 95871 h 400050"/>
                  <a:gd name="connsiteX34" fmla="*/ 95858 w 533400"/>
                  <a:gd name="connsiteY34" fmla="*/ 57771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400" h="400050">
                    <a:moveTo>
                      <a:pt x="505433" y="621"/>
                    </a:moveTo>
                    <a:cubicBezTo>
                      <a:pt x="521245" y="621"/>
                      <a:pt x="534008" y="13385"/>
                      <a:pt x="534008" y="29196"/>
                    </a:cubicBezTo>
                    <a:lnTo>
                      <a:pt x="534008" y="372096"/>
                    </a:lnTo>
                    <a:cubicBezTo>
                      <a:pt x="534008" y="387907"/>
                      <a:pt x="521245" y="400671"/>
                      <a:pt x="505433" y="400671"/>
                    </a:cubicBezTo>
                    <a:lnTo>
                      <a:pt x="29183" y="400671"/>
                    </a:lnTo>
                    <a:cubicBezTo>
                      <a:pt x="13371" y="400671"/>
                      <a:pt x="608" y="387907"/>
                      <a:pt x="608" y="372096"/>
                    </a:cubicBezTo>
                    <a:lnTo>
                      <a:pt x="608" y="29196"/>
                    </a:lnTo>
                    <a:cubicBezTo>
                      <a:pt x="608" y="13385"/>
                      <a:pt x="13371" y="621"/>
                      <a:pt x="29183" y="621"/>
                    </a:cubicBezTo>
                    <a:lnTo>
                      <a:pt x="505433" y="621"/>
                    </a:lnTo>
                    <a:close/>
                    <a:moveTo>
                      <a:pt x="391419" y="198646"/>
                    </a:moveTo>
                    <a:cubicBezTo>
                      <a:pt x="378846" y="189121"/>
                      <a:pt x="360939" y="191597"/>
                      <a:pt x="351414" y="204170"/>
                    </a:cubicBezTo>
                    <a:lnTo>
                      <a:pt x="351414" y="204170"/>
                    </a:lnTo>
                    <a:lnTo>
                      <a:pt x="267118" y="315613"/>
                    </a:lnTo>
                    <a:cubicBezTo>
                      <a:pt x="266355" y="316660"/>
                      <a:pt x="265498" y="317518"/>
                      <a:pt x="264641" y="318470"/>
                    </a:cubicBezTo>
                    <a:cubicBezTo>
                      <a:pt x="253592" y="329710"/>
                      <a:pt x="235495" y="329805"/>
                      <a:pt x="224255" y="318756"/>
                    </a:cubicBezTo>
                    <a:lnTo>
                      <a:pt x="224255" y="318756"/>
                    </a:lnTo>
                    <a:lnTo>
                      <a:pt x="162152" y="257415"/>
                    </a:lnTo>
                    <a:cubicBezTo>
                      <a:pt x="161485" y="256844"/>
                      <a:pt x="160914" y="256177"/>
                      <a:pt x="160247" y="255701"/>
                    </a:cubicBezTo>
                    <a:cubicBezTo>
                      <a:pt x="148055" y="245699"/>
                      <a:pt x="130053" y="247414"/>
                      <a:pt x="120052" y="259606"/>
                    </a:cubicBezTo>
                    <a:lnTo>
                      <a:pt x="120052" y="259606"/>
                    </a:lnTo>
                    <a:lnTo>
                      <a:pt x="32517" y="366095"/>
                    </a:lnTo>
                    <a:cubicBezTo>
                      <a:pt x="31088" y="367810"/>
                      <a:pt x="30326" y="369905"/>
                      <a:pt x="30326" y="372096"/>
                    </a:cubicBezTo>
                    <a:cubicBezTo>
                      <a:pt x="30326" y="377335"/>
                      <a:pt x="34612" y="381621"/>
                      <a:pt x="39851" y="381621"/>
                    </a:cubicBezTo>
                    <a:lnTo>
                      <a:pt x="39851" y="381621"/>
                    </a:lnTo>
                    <a:lnTo>
                      <a:pt x="497242" y="381621"/>
                    </a:lnTo>
                    <a:cubicBezTo>
                      <a:pt x="499146" y="381621"/>
                      <a:pt x="500956" y="381050"/>
                      <a:pt x="502480" y="380002"/>
                    </a:cubicBezTo>
                    <a:cubicBezTo>
                      <a:pt x="506862" y="377049"/>
                      <a:pt x="508005" y="371144"/>
                      <a:pt x="505147" y="366762"/>
                    </a:cubicBezTo>
                    <a:lnTo>
                      <a:pt x="505147" y="366762"/>
                    </a:lnTo>
                    <a:lnTo>
                      <a:pt x="397991" y="205504"/>
                    </a:lnTo>
                    <a:cubicBezTo>
                      <a:pt x="396181" y="202932"/>
                      <a:pt x="393990" y="200551"/>
                      <a:pt x="391419" y="198646"/>
                    </a:cubicBezTo>
                    <a:close/>
                    <a:moveTo>
                      <a:pt x="95858" y="57771"/>
                    </a:moveTo>
                    <a:cubicBezTo>
                      <a:pt x="74808" y="57771"/>
                      <a:pt x="57758" y="74821"/>
                      <a:pt x="57758" y="95871"/>
                    </a:cubicBezTo>
                    <a:cubicBezTo>
                      <a:pt x="57758" y="116921"/>
                      <a:pt x="74808" y="133971"/>
                      <a:pt x="95858" y="133971"/>
                    </a:cubicBezTo>
                    <a:cubicBezTo>
                      <a:pt x="116908" y="133971"/>
                      <a:pt x="133958" y="116921"/>
                      <a:pt x="133958" y="95871"/>
                    </a:cubicBezTo>
                    <a:cubicBezTo>
                      <a:pt x="133958" y="74821"/>
                      <a:pt x="116908" y="57771"/>
                      <a:pt x="95858" y="57771"/>
                    </a:cubicBezTo>
                    <a:close/>
                  </a:path>
                </a:pathLst>
              </a:cu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prstTxWarp prst="textNoShape">
                  <a:avLst/>
                </a:prstTxWarp>
                <a:normAutofit fontScale="700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177"/>
                <a:endParaRPr lang="zh-CN" altLang="en-US" sz="1000" b="1" dirty="0">
                  <a:solidFill>
                    <a:schemeClr val="bg1"/>
                  </a:solidFill>
                </a:endParaRPr>
              </a:p>
            </p:txBody>
          </p:sp>
        </p:grpSp>
        <p:grpSp>
          <p:nvGrpSpPr>
            <p:cNvPr id="13" name="ïšḷïḑê">
              <a:extLst>
                <a:ext uri="{FF2B5EF4-FFF2-40B4-BE49-F238E27FC236}">
                  <a16:creationId xmlns:a16="http://schemas.microsoft.com/office/drawing/2014/main" id="{C4D36B86-05EA-45C0-8B1A-6000DAE18770}"/>
                </a:ext>
              </a:extLst>
            </p:cNvPr>
            <p:cNvGrpSpPr/>
            <p:nvPr/>
          </p:nvGrpSpPr>
          <p:grpSpPr>
            <a:xfrm>
              <a:off x="4110866" y="3564686"/>
              <a:ext cx="410200" cy="410198"/>
              <a:chOff x="6844265" y="4734713"/>
              <a:chExt cx="410200" cy="410198"/>
            </a:xfrm>
          </p:grpSpPr>
          <p:sp>
            <p:nvSpPr>
              <p:cNvPr id="23" name="íš1îde">
                <a:extLst>
                  <a:ext uri="{FF2B5EF4-FFF2-40B4-BE49-F238E27FC236}">
                    <a16:creationId xmlns:a16="http://schemas.microsoft.com/office/drawing/2014/main" id="{0093A360-D5CE-4B70-95CC-1065EAF0DB4A}"/>
                  </a:ext>
                </a:extLst>
              </p:cNvPr>
              <p:cNvSpPr/>
              <p:nvPr/>
            </p:nvSpPr>
            <p:spPr>
              <a:xfrm>
                <a:off x="6844265" y="4734713"/>
                <a:ext cx="410200" cy="410198"/>
              </a:xfrm>
              <a:prstGeom prst="ellipse">
                <a:avLst/>
              </a:prstGeom>
              <a:gradFill>
                <a:gsLst>
                  <a:gs pos="0">
                    <a:schemeClr val="accent2">
                      <a:lumMod val="60000"/>
                      <a:lumOff val="40000"/>
                    </a:schemeClr>
                  </a:gs>
                  <a:gs pos="60000">
                    <a:schemeClr val="accent2"/>
                  </a:gs>
                </a:gsLst>
                <a:lin ang="2700000" scaled="0"/>
              </a:gradFill>
              <a:ln w="57150" cap="rnd">
                <a:noFill/>
                <a:prstDash val="solid"/>
                <a:round/>
              </a:ln>
              <a:effectLst>
                <a:outerShdw blurRad="50800" dist="50800" dir="5400000" algn="ctr" rotWithShape="0">
                  <a:schemeClr val="accent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6883"/>
                <a:endParaRPr lang="zh-CN" altLang="en-US" sz="1000" b="1" dirty="0">
                  <a:solidFill>
                    <a:schemeClr val="bg1"/>
                  </a:solidFill>
                </a:endParaRPr>
              </a:p>
            </p:txBody>
          </p:sp>
          <p:sp>
            <p:nvSpPr>
              <p:cNvPr id="24" name="íṡļíḓe">
                <a:extLst>
                  <a:ext uri="{FF2B5EF4-FFF2-40B4-BE49-F238E27FC236}">
                    <a16:creationId xmlns:a16="http://schemas.microsoft.com/office/drawing/2014/main" id="{ACF2620E-46D8-4F93-BD6F-86099EB1D26B}"/>
                  </a:ext>
                </a:extLst>
              </p:cNvPr>
              <p:cNvSpPr/>
              <p:nvPr/>
            </p:nvSpPr>
            <p:spPr>
              <a:xfrm>
                <a:off x="6968172" y="4857161"/>
                <a:ext cx="162386" cy="178001"/>
              </a:xfrm>
              <a:custGeom>
                <a:avLst/>
                <a:gdLst>
                  <a:gd name="connsiteX0" fmla="*/ 248770 w 495300"/>
                  <a:gd name="connsiteY0" fmla="*/ 621 h 542925"/>
                  <a:gd name="connsiteX1" fmla="*/ 496420 w 495300"/>
                  <a:gd name="connsiteY1" fmla="*/ 248271 h 542925"/>
                  <a:gd name="connsiteX2" fmla="*/ 323827 w 495300"/>
                  <a:gd name="connsiteY2" fmla="*/ 484396 h 542925"/>
                  <a:gd name="connsiteX3" fmla="*/ 346973 w 495300"/>
                  <a:gd name="connsiteY3" fmla="*/ 524496 h 542925"/>
                  <a:gd name="connsiteX4" fmla="*/ 420220 w 495300"/>
                  <a:gd name="connsiteY4" fmla="*/ 524496 h 542925"/>
                  <a:gd name="connsiteX5" fmla="*/ 420220 w 495300"/>
                  <a:gd name="connsiteY5" fmla="*/ 543546 h 542925"/>
                  <a:gd name="connsiteX6" fmla="*/ 77320 w 495300"/>
                  <a:gd name="connsiteY6" fmla="*/ 543546 h 542925"/>
                  <a:gd name="connsiteX7" fmla="*/ 77320 w 495300"/>
                  <a:gd name="connsiteY7" fmla="*/ 524496 h 542925"/>
                  <a:gd name="connsiteX8" fmla="*/ 150567 w 495300"/>
                  <a:gd name="connsiteY8" fmla="*/ 524496 h 542925"/>
                  <a:gd name="connsiteX9" fmla="*/ 173713 w 495300"/>
                  <a:gd name="connsiteY9" fmla="*/ 484396 h 542925"/>
                  <a:gd name="connsiteX10" fmla="*/ 1120 w 495300"/>
                  <a:gd name="connsiteY10" fmla="*/ 248271 h 542925"/>
                  <a:gd name="connsiteX11" fmla="*/ 248770 w 495300"/>
                  <a:gd name="connsiteY11" fmla="*/ 621 h 542925"/>
                  <a:gd name="connsiteX12" fmla="*/ 192763 w 495300"/>
                  <a:gd name="connsiteY12" fmla="*/ 489539 h 542925"/>
                  <a:gd name="connsiteX13" fmla="*/ 172570 w 495300"/>
                  <a:gd name="connsiteY13" fmla="*/ 524496 h 542925"/>
                  <a:gd name="connsiteX14" fmla="*/ 324970 w 495300"/>
                  <a:gd name="connsiteY14" fmla="*/ 524496 h 542925"/>
                  <a:gd name="connsiteX15" fmla="*/ 304777 w 495300"/>
                  <a:gd name="connsiteY15" fmla="*/ 489539 h 542925"/>
                  <a:gd name="connsiteX16" fmla="*/ 248770 w 495300"/>
                  <a:gd name="connsiteY16" fmla="*/ 495921 h 542925"/>
                  <a:gd name="connsiteX17" fmla="*/ 192763 w 495300"/>
                  <a:gd name="connsiteY17" fmla="*/ 489539 h 542925"/>
                  <a:gd name="connsiteX18" fmla="*/ 248770 w 495300"/>
                  <a:gd name="connsiteY18" fmla="*/ 143496 h 542925"/>
                  <a:gd name="connsiteX19" fmla="*/ 143995 w 495300"/>
                  <a:gd name="connsiteY19" fmla="*/ 248271 h 542925"/>
                  <a:gd name="connsiteX20" fmla="*/ 248770 w 495300"/>
                  <a:gd name="connsiteY20" fmla="*/ 353046 h 542925"/>
                  <a:gd name="connsiteX21" fmla="*/ 353545 w 495300"/>
                  <a:gd name="connsiteY21" fmla="*/ 248271 h 542925"/>
                  <a:gd name="connsiteX22" fmla="*/ 248770 w 495300"/>
                  <a:gd name="connsiteY22" fmla="*/ 143496 h 542925"/>
                  <a:gd name="connsiteX23" fmla="*/ 367833 w 495300"/>
                  <a:gd name="connsiteY23" fmla="*/ 114921 h 542925"/>
                  <a:gd name="connsiteX24" fmla="*/ 353545 w 495300"/>
                  <a:gd name="connsiteY24" fmla="*/ 129209 h 542925"/>
                  <a:gd name="connsiteX25" fmla="*/ 367833 w 495300"/>
                  <a:gd name="connsiteY25" fmla="*/ 143496 h 542925"/>
                  <a:gd name="connsiteX26" fmla="*/ 382120 w 495300"/>
                  <a:gd name="connsiteY26" fmla="*/ 129209 h 542925"/>
                  <a:gd name="connsiteX27" fmla="*/ 367833 w 495300"/>
                  <a:gd name="connsiteY27" fmla="*/ 114921 h 542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95300" h="542925">
                    <a:moveTo>
                      <a:pt x="248770" y="621"/>
                    </a:moveTo>
                    <a:cubicBezTo>
                      <a:pt x="385549" y="621"/>
                      <a:pt x="496420" y="111492"/>
                      <a:pt x="496420" y="248271"/>
                    </a:cubicBezTo>
                    <a:cubicBezTo>
                      <a:pt x="496420" y="358856"/>
                      <a:pt x="423935" y="452582"/>
                      <a:pt x="323827" y="484396"/>
                    </a:cubicBezTo>
                    <a:lnTo>
                      <a:pt x="346973" y="524496"/>
                    </a:lnTo>
                    <a:lnTo>
                      <a:pt x="420220" y="524496"/>
                    </a:lnTo>
                    <a:lnTo>
                      <a:pt x="420220" y="543546"/>
                    </a:lnTo>
                    <a:lnTo>
                      <a:pt x="77320" y="543546"/>
                    </a:lnTo>
                    <a:lnTo>
                      <a:pt x="77320" y="524496"/>
                    </a:lnTo>
                    <a:lnTo>
                      <a:pt x="150567" y="524496"/>
                    </a:lnTo>
                    <a:lnTo>
                      <a:pt x="173713" y="484396"/>
                    </a:lnTo>
                    <a:cubicBezTo>
                      <a:pt x="73605" y="452582"/>
                      <a:pt x="1120" y="358856"/>
                      <a:pt x="1120" y="248271"/>
                    </a:cubicBezTo>
                    <a:cubicBezTo>
                      <a:pt x="1120" y="111492"/>
                      <a:pt x="111991" y="621"/>
                      <a:pt x="248770" y="621"/>
                    </a:cubicBezTo>
                    <a:close/>
                    <a:moveTo>
                      <a:pt x="192763" y="489539"/>
                    </a:moveTo>
                    <a:lnTo>
                      <a:pt x="172570" y="524496"/>
                    </a:lnTo>
                    <a:lnTo>
                      <a:pt x="324970" y="524496"/>
                    </a:lnTo>
                    <a:lnTo>
                      <a:pt x="304777" y="489539"/>
                    </a:lnTo>
                    <a:cubicBezTo>
                      <a:pt x="286775" y="493730"/>
                      <a:pt x="268010" y="495921"/>
                      <a:pt x="248770" y="495921"/>
                    </a:cubicBezTo>
                    <a:cubicBezTo>
                      <a:pt x="229530" y="495921"/>
                      <a:pt x="210765" y="493730"/>
                      <a:pt x="192763" y="489539"/>
                    </a:cubicBezTo>
                    <a:close/>
                    <a:moveTo>
                      <a:pt x="248770" y="143496"/>
                    </a:moveTo>
                    <a:cubicBezTo>
                      <a:pt x="190858" y="143496"/>
                      <a:pt x="143995" y="190359"/>
                      <a:pt x="143995" y="248271"/>
                    </a:cubicBezTo>
                    <a:cubicBezTo>
                      <a:pt x="143995" y="306183"/>
                      <a:pt x="190858" y="353046"/>
                      <a:pt x="248770" y="353046"/>
                    </a:cubicBezTo>
                    <a:cubicBezTo>
                      <a:pt x="306682" y="353046"/>
                      <a:pt x="353545" y="306183"/>
                      <a:pt x="353545" y="248271"/>
                    </a:cubicBezTo>
                    <a:cubicBezTo>
                      <a:pt x="353545" y="190359"/>
                      <a:pt x="306682" y="143496"/>
                      <a:pt x="248770" y="143496"/>
                    </a:cubicBezTo>
                    <a:close/>
                    <a:moveTo>
                      <a:pt x="367833" y="114921"/>
                    </a:moveTo>
                    <a:cubicBezTo>
                      <a:pt x="359927" y="114921"/>
                      <a:pt x="353545" y="121303"/>
                      <a:pt x="353545" y="129209"/>
                    </a:cubicBezTo>
                    <a:cubicBezTo>
                      <a:pt x="353545" y="137114"/>
                      <a:pt x="359927" y="143496"/>
                      <a:pt x="367833" y="143496"/>
                    </a:cubicBezTo>
                    <a:cubicBezTo>
                      <a:pt x="375738" y="143496"/>
                      <a:pt x="382120" y="137114"/>
                      <a:pt x="382120" y="129209"/>
                    </a:cubicBezTo>
                    <a:cubicBezTo>
                      <a:pt x="382120" y="121303"/>
                      <a:pt x="375738" y="114921"/>
                      <a:pt x="367833" y="114921"/>
                    </a:cubicBezTo>
                    <a:close/>
                  </a:path>
                </a:pathLst>
              </a:cu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prstTxWarp prst="textNoShape">
                  <a:avLst/>
                </a:prstTxWarp>
                <a:normAutofit lnSpcReduction="1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177"/>
                <a:endParaRPr lang="zh-CN" altLang="en-US" sz="1000" b="1" dirty="0">
                  <a:solidFill>
                    <a:schemeClr val="bg1"/>
                  </a:solidFill>
                </a:endParaRPr>
              </a:p>
            </p:txBody>
          </p:sp>
        </p:grpSp>
        <p:grpSp>
          <p:nvGrpSpPr>
            <p:cNvPr id="14" name="ï$lîḑé">
              <a:extLst>
                <a:ext uri="{FF2B5EF4-FFF2-40B4-BE49-F238E27FC236}">
                  <a16:creationId xmlns:a16="http://schemas.microsoft.com/office/drawing/2014/main" id="{0611BD0E-5C5C-4FA9-8D6A-FEDF106F1344}"/>
                </a:ext>
              </a:extLst>
            </p:cNvPr>
            <p:cNvGrpSpPr/>
            <p:nvPr/>
          </p:nvGrpSpPr>
          <p:grpSpPr>
            <a:xfrm>
              <a:off x="5897075" y="2934565"/>
              <a:ext cx="410200" cy="410198"/>
              <a:chOff x="6844265" y="4734713"/>
              <a:chExt cx="410200" cy="410198"/>
            </a:xfrm>
          </p:grpSpPr>
          <p:sp>
            <p:nvSpPr>
              <p:cNvPr id="21" name="íṣļíḍé">
                <a:extLst>
                  <a:ext uri="{FF2B5EF4-FFF2-40B4-BE49-F238E27FC236}">
                    <a16:creationId xmlns:a16="http://schemas.microsoft.com/office/drawing/2014/main" id="{FF7CDE78-4EFA-42D0-B293-53C4DA89F82A}"/>
                  </a:ext>
                </a:extLst>
              </p:cNvPr>
              <p:cNvSpPr/>
              <p:nvPr/>
            </p:nvSpPr>
            <p:spPr>
              <a:xfrm>
                <a:off x="6844265" y="4734713"/>
                <a:ext cx="410200" cy="410198"/>
              </a:xfrm>
              <a:prstGeom prst="ellipse">
                <a:avLst/>
              </a:prstGeom>
              <a:gradFill>
                <a:gsLst>
                  <a:gs pos="0">
                    <a:schemeClr val="accent3">
                      <a:lumMod val="60000"/>
                      <a:lumOff val="40000"/>
                    </a:schemeClr>
                  </a:gs>
                  <a:gs pos="60000">
                    <a:schemeClr val="accent3"/>
                  </a:gs>
                </a:gsLst>
                <a:lin ang="2700000" scaled="0"/>
              </a:gradFill>
              <a:ln w="57150" cap="rnd">
                <a:noFill/>
                <a:prstDash val="solid"/>
                <a:round/>
              </a:ln>
              <a:effectLst>
                <a:outerShdw blurRad="50800" dist="50800" dir="5400000" algn="ctr" rotWithShape="0">
                  <a:schemeClr val="accent3">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6883"/>
                <a:endParaRPr lang="zh-CN" altLang="en-US" sz="1000" b="1" dirty="0">
                  <a:solidFill>
                    <a:schemeClr val="bg1"/>
                  </a:solidFill>
                </a:endParaRPr>
              </a:p>
            </p:txBody>
          </p:sp>
          <p:sp>
            <p:nvSpPr>
              <p:cNvPr id="22" name="îṩ1iḍè">
                <a:extLst>
                  <a:ext uri="{FF2B5EF4-FFF2-40B4-BE49-F238E27FC236}">
                    <a16:creationId xmlns:a16="http://schemas.microsoft.com/office/drawing/2014/main" id="{69A23548-8954-497F-B0C7-81387F7A43CE}"/>
                  </a:ext>
                </a:extLst>
              </p:cNvPr>
              <p:cNvSpPr/>
              <p:nvPr/>
            </p:nvSpPr>
            <p:spPr>
              <a:xfrm>
                <a:off x="6960365" y="4868892"/>
                <a:ext cx="178001" cy="148188"/>
              </a:xfrm>
              <a:custGeom>
                <a:avLst/>
                <a:gdLst>
                  <a:gd name="connsiteX0" fmla="*/ 483573 w 526297"/>
                  <a:gd name="connsiteY0" fmla="*/ 133971 h 438150"/>
                  <a:gd name="connsiteX1" fmla="*/ 527674 w 526297"/>
                  <a:gd name="connsiteY1" fmla="*/ 178072 h 438150"/>
                  <a:gd name="connsiteX2" fmla="*/ 527579 w 526297"/>
                  <a:gd name="connsiteY2" fmla="*/ 181501 h 438150"/>
                  <a:gd name="connsiteX3" fmla="*/ 514244 w 526297"/>
                  <a:gd name="connsiteY3" fmla="*/ 355237 h 438150"/>
                  <a:gd name="connsiteX4" fmla="*/ 485764 w 526297"/>
                  <a:gd name="connsiteY4" fmla="*/ 381621 h 438150"/>
                  <a:gd name="connsiteX5" fmla="*/ 454998 w 526297"/>
                  <a:gd name="connsiteY5" fmla="*/ 381621 h 438150"/>
                  <a:gd name="connsiteX6" fmla="*/ 454998 w 526297"/>
                  <a:gd name="connsiteY6" fmla="*/ 438771 h 438150"/>
                  <a:gd name="connsiteX7" fmla="*/ 435948 w 526297"/>
                  <a:gd name="connsiteY7" fmla="*/ 438771 h 438150"/>
                  <a:gd name="connsiteX8" fmla="*/ 435948 w 526297"/>
                  <a:gd name="connsiteY8" fmla="*/ 381621 h 438150"/>
                  <a:gd name="connsiteX9" fmla="*/ 93048 w 526297"/>
                  <a:gd name="connsiteY9" fmla="*/ 381621 h 438150"/>
                  <a:gd name="connsiteX10" fmla="*/ 93048 w 526297"/>
                  <a:gd name="connsiteY10" fmla="*/ 438771 h 438150"/>
                  <a:gd name="connsiteX11" fmla="*/ 73998 w 526297"/>
                  <a:gd name="connsiteY11" fmla="*/ 438771 h 438150"/>
                  <a:gd name="connsiteX12" fmla="*/ 73998 w 526297"/>
                  <a:gd name="connsiteY12" fmla="*/ 381621 h 438150"/>
                  <a:gd name="connsiteX13" fmla="*/ 43328 w 526297"/>
                  <a:gd name="connsiteY13" fmla="*/ 381621 h 438150"/>
                  <a:gd name="connsiteX14" fmla="*/ 14848 w 526297"/>
                  <a:gd name="connsiteY14" fmla="*/ 355237 h 438150"/>
                  <a:gd name="connsiteX15" fmla="*/ 1513 w 526297"/>
                  <a:gd name="connsiteY15" fmla="*/ 181501 h 438150"/>
                  <a:gd name="connsiteX16" fmla="*/ 42089 w 526297"/>
                  <a:gd name="connsiteY16" fmla="*/ 134162 h 438150"/>
                  <a:gd name="connsiteX17" fmla="*/ 45518 w 526297"/>
                  <a:gd name="connsiteY17" fmla="*/ 134066 h 438150"/>
                  <a:gd name="connsiteX18" fmla="*/ 101906 w 526297"/>
                  <a:gd name="connsiteY18" fmla="*/ 180834 h 438150"/>
                  <a:gd name="connsiteX19" fmla="*/ 121623 w 526297"/>
                  <a:gd name="connsiteY19" fmla="*/ 286371 h 438150"/>
                  <a:gd name="connsiteX20" fmla="*/ 407373 w 526297"/>
                  <a:gd name="connsiteY20" fmla="*/ 286371 h 438150"/>
                  <a:gd name="connsiteX21" fmla="*/ 427185 w 526297"/>
                  <a:gd name="connsiteY21" fmla="*/ 180739 h 438150"/>
                  <a:gd name="connsiteX22" fmla="*/ 483573 w 526297"/>
                  <a:gd name="connsiteY22" fmla="*/ 133971 h 438150"/>
                  <a:gd name="connsiteX23" fmla="*/ 416898 w 526297"/>
                  <a:gd name="connsiteY23" fmla="*/ 621 h 438150"/>
                  <a:gd name="connsiteX24" fmla="*/ 483573 w 526297"/>
                  <a:gd name="connsiteY24" fmla="*/ 67296 h 438150"/>
                  <a:gd name="connsiteX25" fmla="*/ 483573 w 526297"/>
                  <a:gd name="connsiteY25" fmla="*/ 115397 h 438150"/>
                  <a:gd name="connsiteX26" fmla="*/ 476429 w 526297"/>
                  <a:gd name="connsiteY26" fmla="*/ 114921 h 438150"/>
                  <a:gd name="connsiteX27" fmla="*/ 412040 w 526297"/>
                  <a:gd name="connsiteY27" fmla="*/ 166451 h 438150"/>
                  <a:gd name="connsiteX28" fmla="*/ 411564 w 526297"/>
                  <a:gd name="connsiteY28" fmla="*/ 168737 h 438150"/>
                  <a:gd name="connsiteX29" fmla="*/ 393086 w 526297"/>
                  <a:gd name="connsiteY29" fmla="*/ 267321 h 438150"/>
                  <a:gd name="connsiteX30" fmla="*/ 135911 w 526297"/>
                  <a:gd name="connsiteY30" fmla="*/ 267321 h 438150"/>
                  <a:gd name="connsiteX31" fmla="*/ 117432 w 526297"/>
                  <a:gd name="connsiteY31" fmla="*/ 168737 h 438150"/>
                  <a:gd name="connsiteX32" fmla="*/ 52567 w 526297"/>
                  <a:gd name="connsiteY32" fmla="*/ 114921 h 438150"/>
                  <a:gd name="connsiteX33" fmla="*/ 54948 w 526297"/>
                  <a:gd name="connsiteY33" fmla="*/ 67296 h 438150"/>
                  <a:gd name="connsiteX34" fmla="*/ 121623 w 526297"/>
                  <a:gd name="connsiteY34" fmla="*/ 621 h 438150"/>
                  <a:gd name="connsiteX35" fmla="*/ 416898 w 526297"/>
                  <a:gd name="connsiteY35" fmla="*/ 621 h 438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26297" h="438150">
                    <a:moveTo>
                      <a:pt x="483573" y="133971"/>
                    </a:moveTo>
                    <a:cubicBezTo>
                      <a:pt x="507957" y="133971"/>
                      <a:pt x="527674" y="153688"/>
                      <a:pt x="527674" y="178072"/>
                    </a:cubicBezTo>
                    <a:cubicBezTo>
                      <a:pt x="527674" y="179215"/>
                      <a:pt x="527674" y="180358"/>
                      <a:pt x="527579" y="181501"/>
                    </a:cubicBezTo>
                    <a:lnTo>
                      <a:pt x="514244" y="355237"/>
                    </a:lnTo>
                    <a:cubicBezTo>
                      <a:pt x="513101" y="370096"/>
                      <a:pt x="500718" y="381621"/>
                      <a:pt x="485764" y="381621"/>
                    </a:cubicBezTo>
                    <a:lnTo>
                      <a:pt x="454998" y="381621"/>
                    </a:lnTo>
                    <a:lnTo>
                      <a:pt x="454998" y="438771"/>
                    </a:lnTo>
                    <a:lnTo>
                      <a:pt x="435948" y="438771"/>
                    </a:lnTo>
                    <a:lnTo>
                      <a:pt x="435948" y="381621"/>
                    </a:lnTo>
                    <a:lnTo>
                      <a:pt x="93048" y="381621"/>
                    </a:lnTo>
                    <a:lnTo>
                      <a:pt x="93048" y="438771"/>
                    </a:lnTo>
                    <a:lnTo>
                      <a:pt x="73998" y="438771"/>
                    </a:lnTo>
                    <a:lnTo>
                      <a:pt x="73998" y="381621"/>
                    </a:lnTo>
                    <a:lnTo>
                      <a:pt x="43328" y="381621"/>
                    </a:lnTo>
                    <a:cubicBezTo>
                      <a:pt x="28373" y="381621"/>
                      <a:pt x="15991" y="370096"/>
                      <a:pt x="14848" y="355237"/>
                    </a:cubicBezTo>
                    <a:lnTo>
                      <a:pt x="1513" y="181501"/>
                    </a:lnTo>
                    <a:cubicBezTo>
                      <a:pt x="-392" y="157212"/>
                      <a:pt x="17801" y="135971"/>
                      <a:pt x="42089" y="134162"/>
                    </a:cubicBezTo>
                    <a:cubicBezTo>
                      <a:pt x="43232" y="134066"/>
                      <a:pt x="44375" y="134066"/>
                      <a:pt x="45518" y="134066"/>
                    </a:cubicBezTo>
                    <a:cubicBezTo>
                      <a:pt x="73141" y="134066"/>
                      <a:pt x="96858" y="153688"/>
                      <a:pt x="101906" y="180834"/>
                    </a:cubicBezTo>
                    <a:lnTo>
                      <a:pt x="121623" y="286371"/>
                    </a:lnTo>
                    <a:lnTo>
                      <a:pt x="407373" y="286371"/>
                    </a:lnTo>
                    <a:lnTo>
                      <a:pt x="427185" y="180739"/>
                    </a:lnTo>
                    <a:cubicBezTo>
                      <a:pt x="432233" y="153592"/>
                      <a:pt x="455951" y="133971"/>
                      <a:pt x="483573" y="133971"/>
                    </a:cubicBezTo>
                    <a:close/>
                    <a:moveTo>
                      <a:pt x="416898" y="621"/>
                    </a:moveTo>
                    <a:cubicBezTo>
                      <a:pt x="453760" y="621"/>
                      <a:pt x="483573" y="30434"/>
                      <a:pt x="483573" y="67296"/>
                    </a:cubicBezTo>
                    <a:lnTo>
                      <a:pt x="483573" y="115397"/>
                    </a:lnTo>
                    <a:cubicBezTo>
                      <a:pt x="481192" y="115112"/>
                      <a:pt x="478811" y="114921"/>
                      <a:pt x="476429" y="114921"/>
                    </a:cubicBezTo>
                    <a:cubicBezTo>
                      <a:pt x="445473" y="114921"/>
                      <a:pt x="418803" y="136448"/>
                      <a:pt x="412040" y="166451"/>
                    </a:cubicBezTo>
                    <a:lnTo>
                      <a:pt x="411564" y="168737"/>
                    </a:lnTo>
                    <a:lnTo>
                      <a:pt x="393086" y="267321"/>
                    </a:lnTo>
                    <a:lnTo>
                      <a:pt x="135911" y="267321"/>
                    </a:lnTo>
                    <a:lnTo>
                      <a:pt x="117432" y="168737"/>
                    </a:lnTo>
                    <a:cubicBezTo>
                      <a:pt x="111622" y="137495"/>
                      <a:pt x="84285" y="114921"/>
                      <a:pt x="52567" y="114921"/>
                    </a:cubicBezTo>
                    <a:lnTo>
                      <a:pt x="54948" y="67296"/>
                    </a:lnTo>
                    <a:cubicBezTo>
                      <a:pt x="54948" y="30434"/>
                      <a:pt x="84761" y="621"/>
                      <a:pt x="121623" y="621"/>
                    </a:cubicBezTo>
                    <a:lnTo>
                      <a:pt x="416898" y="621"/>
                    </a:lnTo>
                    <a:close/>
                  </a:path>
                </a:pathLst>
              </a:cu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prstTxWarp prst="textNoShape">
                  <a:avLst/>
                </a:prstTxWarp>
                <a:normAutofit fontScale="775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177"/>
                <a:endParaRPr lang="zh-CN" altLang="en-US" sz="1000" b="1" dirty="0">
                  <a:solidFill>
                    <a:schemeClr val="bg1"/>
                  </a:solidFill>
                </a:endParaRPr>
              </a:p>
            </p:txBody>
          </p:sp>
        </p:grpSp>
        <p:grpSp>
          <p:nvGrpSpPr>
            <p:cNvPr id="15" name="íṩḻïdé">
              <a:extLst>
                <a:ext uri="{FF2B5EF4-FFF2-40B4-BE49-F238E27FC236}">
                  <a16:creationId xmlns:a16="http://schemas.microsoft.com/office/drawing/2014/main" id="{D39C63B5-0615-4162-A28F-2884A5048BB2}"/>
                </a:ext>
              </a:extLst>
            </p:cNvPr>
            <p:cNvGrpSpPr/>
            <p:nvPr/>
          </p:nvGrpSpPr>
          <p:grpSpPr>
            <a:xfrm>
              <a:off x="7648114" y="3536937"/>
              <a:ext cx="410200" cy="410198"/>
              <a:chOff x="6844265" y="4734713"/>
              <a:chExt cx="410200" cy="410198"/>
            </a:xfrm>
          </p:grpSpPr>
          <p:sp>
            <p:nvSpPr>
              <p:cNvPr id="19" name="ïşlïḑe">
                <a:extLst>
                  <a:ext uri="{FF2B5EF4-FFF2-40B4-BE49-F238E27FC236}">
                    <a16:creationId xmlns:a16="http://schemas.microsoft.com/office/drawing/2014/main" id="{89737333-6FDF-4934-AC62-2630221CCF77}"/>
                  </a:ext>
                </a:extLst>
              </p:cNvPr>
              <p:cNvSpPr/>
              <p:nvPr/>
            </p:nvSpPr>
            <p:spPr>
              <a:xfrm>
                <a:off x="6844265" y="4734713"/>
                <a:ext cx="410200" cy="410198"/>
              </a:xfrm>
              <a:prstGeom prst="ellipse">
                <a:avLst/>
              </a:prstGeom>
              <a:gradFill>
                <a:gsLst>
                  <a:gs pos="0">
                    <a:schemeClr val="accent4">
                      <a:lumMod val="60000"/>
                      <a:lumOff val="40000"/>
                    </a:schemeClr>
                  </a:gs>
                  <a:gs pos="60000">
                    <a:schemeClr val="accent4"/>
                  </a:gs>
                </a:gsLst>
                <a:lin ang="2700000" scaled="0"/>
              </a:gradFill>
              <a:ln w="57150" cap="rnd">
                <a:noFill/>
                <a:prstDash val="solid"/>
                <a:round/>
              </a:ln>
              <a:effectLst>
                <a:outerShdw blurRad="50800" dist="50800" dir="5400000" algn="ctr" rotWithShape="0">
                  <a:schemeClr val="accent4">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6883"/>
                <a:endParaRPr lang="zh-CN" altLang="en-US" sz="1000" b="1" dirty="0">
                  <a:solidFill>
                    <a:schemeClr val="bg1"/>
                  </a:solidFill>
                </a:endParaRPr>
              </a:p>
            </p:txBody>
          </p:sp>
          <p:sp>
            <p:nvSpPr>
              <p:cNvPr id="20" name="íślïdè">
                <a:extLst>
                  <a:ext uri="{FF2B5EF4-FFF2-40B4-BE49-F238E27FC236}">
                    <a16:creationId xmlns:a16="http://schemas.microsoft.com/office/drawing/2014/main" id="{2711CE36-96B5-4EA7-86FF-1B7D6D4A0FB6}"/>
                  </a:ext>
                </a:extLst>
              </p:cNvPr>
              <p:cNvSpPr/>
              <p:nvPr/>
            </p:nvSpPr>
            <p:spPr>
              <a:xfrm>
                <a:off x="6960365" y="4875291"/>
                <a:ext cx="178001" cy="141741"/>
              </a:xfrm>
              <a:custGeom>
                <a:avLst/>
                <a:gdLst>
                  <a:gd name="connsiteX0" fmla="*/ 486767 w 514350"/>
                  <a:gd name="connsiteY0" fmla="*/ 621 h 409575"/>
                  <a:gd name="connsiteX1" fmla="*/ 515342 w 514350"/>
                  <a:gd name="connsiteY1" fmla="*/ 29196 h 409575"/>
                  <a:gd name="connsiteX2" fmla="*/ 515342 w 514350"/>
                  <a:gd name="connsiteY2" fmla="*/ 324471 h 409575"/>
                  <a:gd name="connsiteX3" fmla="*/ 486767 w 514350"/>
                  <a:gd name="connsiteY3" fmla="*/ 353046 h 409575"/>
                  <a:gd name="connsiteX4" fmla="*/ 192159 w 514350"/>
                  <a:gd name="connsiteY4" fmla="*/ 353046 h 409575"/>
                  <a:gd name="connsiteX5" fmla="*/ 115387 w 514350"/>
                  <a:gd name="connsiteY5" fmla="*/ 410196 h 409575"/>
                  <a:gd name="connsiteX6" fmla="*/ 115387 w 514350"/>
                  <a:gd name="connsiteY6" fmla="*/ 353046 h 409575"/>
                  <a:gd name="connsiteX7" fmla="*/ 29567 w 514350"/>
                  <a:gd name="connsiteY7" fmla="*/ 353046 h 409575"/>
                  <a:gd name="connsiteX8" fmla="*/ 992 w 514350"/>
                  <a:gd name="connsiteY8" fmla="*/ 324471 h 409575"/>
                  <a:gd name="connsiteX9" fmla="*/ 992 w 514350"/>
                  <a:gd name="connsiteY9" fmla="*/ 29196 h 409575"/>
                  <a:gd name="connsiteX10" fmla="*/ 29567 w 514350"/>
                  <a:gd name="connsiteY10" fmla="*/ 621 h 409575"/>
                  <a:gd name="connsiteX11" fmla="*/ 486767 w 514350"/>
                  <a:gd name="connsiteY11" fmla="*/ 621 h 409575"/>
                  <a:gd name="connsiteX12" fmla="*/ 124817 w 514350"/>
                  <a:gd name="connsiteY12" fmla="*/ 143496 h 409575"/>
                  <a:gd name="connsiteX13" fmla="*/ 91480 w 514350"/>
                  <a:gd name="connsiteY13" fmla="*/ 176834 h 409575"/>
                  <a:gd name="connsiteX14" fmla="*/ 124817 w 514350"/>
                  <a:gd name="connsiteY14" fmla="*/ 210171 h 409575"/>
                  <a:gd name="connsiteX15" fmla="*/ 158155 w 514350"/>
                  <a:gd name="connsiteY15" fmla="*/ 176834 h 409575"/>
                  <a:gd name="connsiteX16" fmla="*/ 124817 w 514350"/>
                  <a:gd name="connsiteY16" fmla="*/ 143496 h 409575"/>
                  <a:gd name="connsiteX17" fmla="*/ 258167 w 514350"/>
                  <a:gd name="connsiteY17" fmla="*/ 143496 h 409575"/>
                  <a:gd name="connsiteX18" fmla="*/ 224830 w 514350"/>
                  <a:gd name="connsiteY18" fmla="*/ 176834 h 409575"/>
                  <a:gd name="connsiteX19" fmla="*/ 258167 w 514350"/>
                  <a:gd name="connsiteY19" fmla="*/ 210171 h 409575"/>
                  <a:gd name="connsiteX20" fmla="*/ 291505 w 514350"/>
                  <a:gd name="connsiteY20" fmla="*/ 176834 h 409575"/>
                  <a:gd name="connsiteX21" fmla="*/ 258167 w 514350"/>
                  <a:gd name="connsiteY21" fmla="*/ 143496 h 409575"/>
                  <a:gd name="connsiteX22" fmla="*/ 391517 w 514350"/>
                  <a:gd name="connsiteY22" fmla="*/ 143496 h 409575"/>
                  <a:gd name="connsiteX23" fmla="*/ 358180 w 514350"/>
                  <a:gd name="connsiteY23" fmla="*/ 176834 h 409575"/>
                  <a:gd name="connsiteX24" fmla="*/ 391517 w 514350"/>
                  <a:gd name="connsiteY24" fmla="*/ 210171 h 409575"/>
                  <a:gd name="connsiteX25" fmla="*/ 424855 w 514350"/>
                  <a:gd name="connsiteY25" fmla="*/ 176834 h 409575"/>
                  <a:gd name="connsiteX26" fmla="*/ 391517 w 514350"/>
                  <a:gd name="connsiteY26" fmla="*/ 143496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4350" h="409575">
                    <a:moveTo>
                      <a:pt x="486767" y="621"/>
                    </a:moveTo>
                    <a:cubicBezTo>
                      <a:pt x="502579" y="621"/>
                      <a:pt x="515342" y="13385"/>
                      <a:pt x="515342" y="29196"/>
                    </a:cubicBezTo>
                    <a:lnTo>
                      <a:pt x="515342" y="324471"/>
                    </a:lnTo>
                    <a:cubicBezTo>
                      <a:pt x="515342" y="340282"/>
                      <a:pt x="502579" y="353046"/>
                      <a:pt x="486767" y="353046"/>
                    </a:cubicBezTo>
                    <a:lnTo>
                      <a:pt x="192159" y="353046"/>
                    </a:lnTo>
                    <a:lnTo>
                      <a:pt x="115387" y="410196"/>
                    </a:lnTo>
                    <a:lnTo>
                      <a:pt x="115387" y="353046"/>
                    </a:lnTo>
                    <a:lnTo>
                      <a:pt x="29567" y="353046"/>
                    </a:lnTo>
                    <a:cubicBezTo>
                      <a:pt x="13755" y="353046"/>
                      <a:pt x="992" y="340282"/>
                      <a:pt x="992" y="324471"/>
                    </a:cubicBezTo>
                    <a:lnTo>
                      <a:pt x="992" y="29196"/>
                    </a:lnTo>
                    <a:cubicBezTo>
                      <a:pt x="992" y="13385"/>
                      <a:pt x="13755" y="621"/>
                      <a:pt x="29567" y="621"/>
                    </a:cubicBezTo>
                    <a:lnTo>
                      <a:pt x="486767" y="621"/>
                    </a:lnTo>
                    <a:close/>
                    <a:moveTo>
                      <a:pt x="124817" y="143496"/>
                    </a:moveTo>
                    <a:cubicBezTo>
                      <a:pt x="106434" y="143496"/>
                      <a:pt x="91480" y="158450"/>
                      <a:pt x="91480" y="176834"/>
                    </a:cubicBezTo>
                    <a:cubicBezTo>
                      <a:pt x="91480" y="195217"/>
                      <a:pt x="106434" y="210171"/>
                      <a:pt x="124817" y="210171"/>
                    </a:cubicBezTo>
                    <a:cubicBezTo>
                      <a:pt x="143200" y="210171"/>
                      <a:pt x="158155" y="195217"/>
                      <a:pt x="158155" y="176834"/>
                    </a:cubicBezTo>
                    <a:cubicBezTo>
                      <a:pt x="158155" y="158450"/>
                      <a:pt x="143200" y="143496"/>
                      <a:pt x="124817" y="143496"/>
                    </a:cubicBezTo>
                    <a:close/>
                    <a:moveTo>
                      <a:pt x="258167" y="143496"/>
                    </a:moveTo>
                    <a:cubicBezTo>
                      <a:pt x="239784" y="143496"/>
                      <a:pt x="224830" y="158450"/>
                      <a:pt x="224830" y="176834"/>
                    </a:cubicBezTo>
                    <a:cubicBezTo>
                      <a:pt x="224830" y="195217"/>
                      <a:pt x="239784" y="210171"/>
                      <a:pt x="258167" y="210171"/>
                    </a:cubicBezTo>
                    <a:cubicBezTo>
                      <a:pt x="276550" y="210171"/>
                      <a:pt x="291505" y="195217"/>
                      <a:pt x="291505" y="176834"/>
                    </a:cubicBezTo>
                    <a:cubicBezTo>
                      <a:pt x="291505" y="158450"/>
                      <a:pt x="276550" y="143496"/>
                      <a:pt x="258167" y="143496"/>
                    </a:cubicBezTo>
                    <a:close/>
                    <a:moveTo>
                      <a:pt x="391517" y="143496"/>
                    </a:moveTo>
                    <a:cubicBezTo>
                      <a:pt x="373134" y="143496"/>
                      <a:pt x="358180" y="158450"/>
                      <a:pt x="358180" y="176834"/>
                    </a:cubicBezTo>
                    <a:cubicBezTo>
                      <a:pt x="358180" y="195217"/>
                      <a:pt x="373134" y="210171"/>
                      <a:pt x="391517" y="210171"/>
                    </a:cubicBezTo>
                    <a:cubicBezTo>
                      <a:pt x="409900" y="210171"/>
                      <a:pt x="424855" y="195217"/>
                      <a:pt x="424855" y="176834"/>
                    </a:cubicBezTo>
                    <a:cubicBezTo>
                      <a:pt x="424855" y="158450"/>
                      <a:pt x="409900" y="143496"/>
                      <a:pt x="391517" y="143496"/>
                    </a:cubicBezTo>
                    <a:close/>
                  </a:path>
                </a:pathLst>
              </a:cu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prstTxWarp prst="textNoShape">
                  <a:avLst/>
                </a:prstTxWarp>
                <a:normAutofit fontScale="77500" lnSpcReduction="2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177"/>
                <a:endParaRPr lang="zh-CN" altLang="en-US" sz="1000" b="1" dirty="0">
                  <a:solidFill>
                    <a:schemeClr val="bg1"/>
                  </a:solidFill>
                </a:endParaRPr>
              </a:p>
            </p:txBody>
          </p:sp>
        </p:grpSp>
        <p:grpSp>
          <p:nvGrpSpPr>
            <p:cNvPr id="16" name="iSľïḑè">
              <a:extLst>
                <a:ext uri="{FF2B5EF4-FFF2-40B4-BE49-F238E27FC236}">
                  <a16:creationId xmlns:a16="http://schemas.microsoft.com/office/drawing/2014/main" id="{675289F7-915B-4CA4-93ED-631672847025}"/>
                </a:ext>
              </a:extLst>
            </p:cNvPr>
            <p:cNvGrpSpPr/>
            <p:nvPr/>
          </p:nvGrpSpPr>
          <p:grpSpPr>
            <a:xfrm>
              <a:off x="8540750" y="4709929"/>
              <a:ext cx="410200" cy="410198"/>
              <a:chOff x="6844265" y="4734713"/>
              <a:chExt cx="410200" cy="410198"/>
            </a:xfrm>
          </p:grpSpPr>
          <p:sp>
            <p:nvSpPr>
              <p:cNvPr id="17" name="ïSḷîḋe">
                <a:extLst>
                  <a:ext uri="{FF2B5EF4-FFF2-40B4-BE49-F238E27FC236}">
                    <a16:creationId xmlns:a16="http://schemas.microsoft.com/office/drawing/2014/main" id="{2ECEC57B-F866-4F74-9DBF-5C6B348C8B4D}"/>
                  </a:ext>
                </a:extLst>
              </p:cNvPr>
              <p:cNvSpPr/>
              <p:nvPr/>
            </p:nvSpPr>
            <p:spPr>
              <a:xfrm>
                <a:off x="6844265" y="4734713"/>
                <a:ext cx="410200" cy="410198"/>
              </a:xfrm>
              <a:prstGeom prst="ellipse">
                <a:avLst/>
              </a:prstGeom>
              <a:gradFill>
                <a:gsLst>
                  <a:gs pos="0">
                    <a:schemeClr val="accent6">
                      <a:lumMod val="60000"/>
                      <a:lumOff val="40000"/>
                    </a:schemeClr>
                  </a:gs>
                  <a:gs pos="60000">
                    <a:schemeClr val="accent6"/>
                  </a:gs>
                </a:gsLst>
                <a:lin ang="2700000" scaled="0"/>
              </a:gradFill>
              <a:ln w="57150" cap="rnd">
                <a:noFill/>
                <a:prstDash val="solid"/>
                <a:round/>
              </a:ln>
              <a:effectLst>
                <a:outerShdw blurRad="50800" dist="50800" dir="5400000" algn="ctr" rotWithShape="0">
                  <a:schemeClr val="accent6">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norm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6883"/>
                <a:endParaRPr lang="zh-CN" altLang="en-US" sz="1000" b="1" dirty="0">
                  <a:solidFill>
                    <a:schemeClr val="bg1"/>
                  </a:solidFill>
                </a:endParaRPr>
              </a:p>
            </p:txBody>
          </p:sp>
          <p:sp>
            <p:nvSpPr>
              <p:cNvPr id="18" name="ïṣľïdé">
                <a:extLst>
                  <a:ext uri="{FF2B5EF4-FFF2-40B4-BE49-F238E27FC236}">
                    <a16:creationId xmlns:a16="http://schemas.microsoft.com/office/drawing/2014/main" id="{2FD14B62-2909-4F3C-93F2-C8EC8ED08ECA}"/>
                  </a:ext>
                </a:extLst>
              </p:cNvPr>
              <p:cNvSpPr/>
              <p:nvPr/>
            </p:nvSpPr>
            <p:spPr>
              <a:xfrm>
                <a:off x="6960365" y="4855582"/>
                <a:ext cx="178001" cy="162108"/>
              </a:xfrm>
              <a:custGeom>
                <a:avLst/>
                <a:gdLst>
                  <a:gd name="connsiteX0" fmla="*/ 125329 w 533400"/>
                  <a:gd name="connsiteY0" fmla="*/ 229221 h 485775"/>
                  <a:gd name="connsiteX1" fmla="*/ 125329 w 533400"/>
                  <a:gd name="connsiteY1" fmla="*/ 276846 h 485775"/>
                  <a:gd name="connsiteX2" fmla="*/ 144379 w 533400"/>
                  <a:gd name="connsiteY2" fmla="*/ 276846 h 485775"/>
                  <a:gd name="connsiteX3" fmla="*/ 144379 w 533400"/>
                  <a:gd name="connsiteY3" fmla="*/ 229221 h 485775"/>
                  <a:gd name="connsiteX4" fmla="*/ 392029 w 533400"/>
                  <a:gd name="connsiteY4" fmla="*/ 229221 h 485775"/>
                  <a:gd name="connsiteX5" fmla="*/ 392029 w 533400"/>
                  <a:gd name="connsiteY5" fmla="*/ 276846 h 485775"/>
                  <a:gd name="connsiteX6" fmla="*/ 411079 w 533400"/>
                  <a:gd name="connsiteY6" fmla="*/ 276846 h 485775"/>
                  <a:gd name="connsiteX7" fmla="*/ 411079 w 533400"/>
                  <a:gd name="connsiteY7" fmla="*/ 229221 h 485775"/>
                  <a:gd name="connsiteX8" fmla="*/ 534904 w 533400"/>
                  <a:gd name="connsiteY8" fmla="*/ 229221 h 485775"/>
                  <a:gd name="connsiteX9" fmla="*/ 534904 w 533400"/>
                  <a:gd name="connsiteY9" fmla="*/ 457821 h 485775"/>
                  <a:gd name="connsiteX10" fmla="*/ 506329 w 533400"/>
                  <a:gd name="connsiteY10" fmla="*/ 486396 h 485775"/>
                  <a:gd name="connsiteX11" fmla="*/ 30079 w 533400"/>
                  <a:gd name="connsiteY11" fmla="*/ 486396 h 485775"/>
                  <a:gd name="connsiteX12" fmla="*/ 1504 w 533400"/>
                  <a:gd name="connsiteY12" fmla="*/ 457821 h 485775"/>
                  <a:gd name="connsiteX13" fmla="*/ 1504 w 533400"/>
                  <a:gd name="connsiteY13" fmla="*/ 229221 h 485775"/>
                  <a:gd name="connsiteX14" fmla="*/ 125329 w 533400"/>
                  <a:gd name="connsiteY14" fmla="*/ 229221 h 485775"/>
                  <a:gd name="connsiteX15" fmla="*/ 372979 w 533400"/>
                  <a:gd name="connsiteY15" fmla="*/ 621 h 485775"/>
                  <a:gd name="connsiteX16" fmla="*/ 411079 w 533400"/>
                  <a:gd name="connsiteY16" fmla="*/ 36816 h 485775"/>
                  <a:gd name="connsiteX17" fmla="*/ 411079 w 533400"/>
                  <a:gd name="connsiteY17" fmla="*/ 38721 h 485775"/>
                  <a:gd name="connsiteX18" fmla="*/ 411079 w 533400"/>
                  <a:gd name="connsiteY18" fmla="*/ 114921 h 485775"/>
                  <a:gd name="connsiteX19" fmla="*/ 506329 w 533400"/>
                  <a:gd name="connsiteY19" fmla="*/ 114921 h 485775"/>
                  <a:gd name="connsiteX20" fmla="*/ 534904 w 533400"/>
                  <a:gd name="connsiteY20" fmla="*/ 143496 h 485775"/>
                  <a:gd name="connsiteX21" fmla="*/ 534904 w 533400"/>
                  <a:gd name="connsiteY21" fmla="*/ 210171 h 485775"/>
                  <a:gd name="connsiteX22" fmla="*/ 1504 w 533400"/>
                  <a:gd name="connsiteY22" fmla="*/ 210171 h 485775"/>
                  <a:gd name="connsiteX23" fmla="*/ 1504 w 533400"/>
                  <a:gd name="connsiteY23" fmla="*/ 143496 h 485775"/>
                  <a:gd name="connsiteX24" fmla="*/ 30079 w 533400"/>
                  <a:gd name="connsiteY24" fmla="*/ 114921 h 485775"/>
                  <a:gd name="connsiteX25" fmla="*/ 125329 w 533400"/>
                  <a:gd name="connsiteY25" fmla="*/ 114921 h 485775"/>
                  <a:gd name="connsiteX26" fmla="*/ 125329 w 533400"/>
                  <a:gd name="connsiteY26" fmla="*/ 38721 h 485775"/>
                  <a:gd name="connsiteX27" fmla="*/ 161524 w 533400"/>
                  <a:gd name="connsiteY27" fmla="*/ 621 h 485775"/>
                  <a:gd name="connsiteX28" fmla="*/ 163429 w 533400"/>
                  <a:gd name="connsiteY28" fmla="*/ 621 h 485775"/>
                  <a:gd name="connsiteX29" fmla="*/ 372979 w 533400"/>
                  <a:gd name="connsiteY29" fmla="*/ 621 h 485775"/>
                  <a:gd name="connsiteX30" fmla="*/ 372979 w 533400"/>
                  <a:gd name="connsiteY30" fmla="*/ 19671 h 485775"/>
                  <a:gd name="connsiteX31" fmla="*/ 163429 w 533400"/>
                  <a:gd name="connsiteY31" fmla="*/ 19671 h 485775"/>
                  <a:gd name="connsiteX32" fmla="*/ 144474 w 533400"/>
                  <a:gd name="connsiteY32" fmla="*/ 37292 h 485775"/>
                  <a:gd name="connsiteX33" fmla="*/ 144379 w 533400"/>
                  <a:gd name="connsiteY33" fmla="*/ 38721 h 485775"/>
                  <a:gd name="connsiteX34" fmla="*/ 144379 w 533400"/>
                  <a:gd name="connsiteY34" fmla="*/ 114921 h 485775"/>
                  <a:gd name="connsiteX35" fmla="*/ 392029 w 533400"/>
                  <a:gd name="connsiteY35" fmla="*/ 114921 h 485775"/>
                  <a:gd name="connsiteX36" fmla="*/ 392029 w 533400"/>
                  <a:gd name="connsiteY36" fmla="*/ 38721 h 485775"/>
                  <a:gd name="connsiteX37" fmla="*/ 375836 w 533400"/>
                  <a:gd name="connsiteY37" fmla="*/ 19862 h 485775"/>
                  <a:gd name="connsiteX38" fmla="*/ 374408 w 533400"/>
                  <a:gd name="connsiteY38" fmla="*/ 19671 h 485775"/>
                  <a:gd name="connsiteX39" fmla="*/ 372979 w 533400"/>
                  <a:gd name="connsiteY39" fmla="*/ 19671 h 485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533400" h="485775">
                    <a:moveTo>
                      <a:pt x="125329" y="229221"/>
                    </a:moveTo>
                    <a:lnTo>
                      <a:pt x="125329" y="276846"/>
                    </a:lnTo>
                    <a:lnTo>
                      <a:pt x="144379" y="276846"/>
                    </a:lnTo>
                    <a:lnTo>
                      <a:pt x="144379" y="229221"/>
                    </a:lnTo>
                    <a:lnTo>
                      <a:pt x="392029" y="229221"/>
                    </a:lnTo>
                    <a:lnTo>
                      <a:pt x="392029" y="276846"/>
                    </a:lnTo>
                    <a:lnTo>
                      <a:pt x="411079" y="276846"/>
                    </a:lnTo>
                    <a:lnTo>
                      <a:pt x="411079" y="229221"/>
                    </a:lnTo>
                    <a:lnTo>
                      <a:pt x="534904" y="229221"/>
                    </a:lnTo>
                    <a:lnTo>
                      <a:pt x="534904" y="457821"/>
                    </a:lnTo>
                    <a:cubicBezTo>
                      <a:pt x="534904" y="473632"/>
                      <a:pt x="522141" y="486396"/>
                      <a:pt x="506329" y="486396"/>
                    </a:cubicBezTo>
                    <a:lnTo>
                      <a:pt x="30079" y="486396"/>
                    </a:lnTo>
                    <a:cubicBezTo>
                      <a:pt x="14267" y="486396"/>
                      <a:pt x="1504" y="473632"/>
                      <a:pt x="1504" y="457821"/>
                    </a:cubicBezTo>
                    <a:lnTo>
                      <a:pt x="1504" y="229221"/>
                    </a:lnTo>
                    <a:lnTo>
                      <a:pt x="125329" y="229221"/>
                    </a:lnTo>
                    <a:close/>
                    <a:moveTo>
                      <a:pt x="372979" y="621"/>
                    </a:moveTo>
                    <a:cubicBezTo>
                      <a:pt x="393363" y="621"/>
                      <a:pt x="410031" y="16623"/>
                      <a:pt x="411079" y="36816"/>
                    </a:cubicBezTo>
                    <a:lnTo>
                      <a:pt x="411079" y="38721"/>
                    </a:lnTo>
                    <a:lnTo>
                      <a:pt x="411079" y="114921"/>
                    </a:lnTo>
                    <a:lnTo>
                      <a:pt x="506329" y="114921"/>
                    </a:lnTo>
                    <a:cubicBezTo>
                      <a:pt x="522141" y="114921"/>
                      <a:pt x="534904" y="127685"/>
                      <a:pt x="534904" y="143496"/>
                    </a:cubicBezTo>
                    <a:lnTo>
                      <a:pt x="534904" y="210171"/>
                    </a:lnTo>
                    <a:lnTo>
                      <a:pt x="1504" y="210171"/>
                    </a:lnTo>
                    <a:lnTo>
                      <a:pt x="1504" y="143496"/>
                    </a:lnTo>
                    <a:cubicBezTo>
                      <a:pt x="1504" y="127685"/>
                      <a:pt x="14267" y="114921"/>
                      <a:pt x="30079" y="114921"/>
                    </a:cubicBezTo>
                    <a:lnTo>
                      <a:pt x="125329" y="114921"/>
                    </a:lnTo>
                    <a:lnTo>
                      <a:pt x="125329" y="38721"/>
                    </a:lnTo>
                    <a:cubicBezTo>
                      <a:pt x="125329" y="18337"/>
                      <a:pt x="141331" y="1669"/>
                      <a:pt x="161524" y="621"/>
                    </a:cubicBezTo>
                    <a:lnTo>
                      <a:pt x="163429" y="621"/>
                    </a:lnTo>
                    <a:lnTo>
                      <a:pt x="372979" y="621"/>
                    </a:lnTo>
                    <a:close/>
                    <a:moveTo>
                      <a:pt x="372979" y="19671"/>
                    </a:moveTo>
                    <a:lnTo>
                      <a:pt x="163429" y="19671"/>
                    </a:lnTo>
                    <a:cubicBezTo>
                      <a:pt x="153428" y="19671"/>
                      <a:pt x="145141" y="27482"/>
                      <a:pt x="144474" y="37292"/>
                    </a:cubicBezTo>
                    <a:lnTo>
                      <a:pt x="144379" y="38721"/>
                    </a:lnTo>
                    <a:lnTo>
                      <a:pt x="144379" y="114921"/>
                    </a:lnTo>
                    <a:lnTo>
                      <a:pt x="392029" y="114921"/>
                    </a:lnTo>
                    <a:lnTo>
                      <a:pt x="392029" y="38721"/>
                    </a:lnTo>
                    <a:cubicBezTo>
                      <a:pt x="392029" y="29196"/>
                      <a:pt x="384981" y="21290"/>
                      <a:pt x="375836" y="19862"/>
                    </a:cubicBezTo>
                    <a:lnTo>
                      <a:pt x="374408" y="19671"/>
                    </a:lnTo>
                    <a:lnTo>
                      <a:pt x="372979" y="19671"/>
                    </a:lnTo>
                    <a:close/>
                  </a:path>
                </a:pathLst>
              </a:custGeom>
              <a:solidFill>
                <a:schemeClr val="bg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 tIns="22860" rIns="45720" bIns="22860" numCol="1" spcCol="0" rtlCol="0" fromWordArt="0" anchor="ctr" anchorCtr="0" forceAA="0" compatLnSpc="1">
                <a:prstTxWarp prst="textNoShape">
                  <a:avLst/>
                </a:prstTxWarp>
                <a:normAutofit fontScale="92500" lnSpcReduction="10000"/>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457177"/>
                <a:endParaRPr lang="zh-CN" altLang="en-US" sz="1000" b="1" dirty="0">
                  <a:solidFill>
                    <a:schemeClr val="bg1"/>
                  </a:solidFill>
                </a:endParaRPr>
              </a:p>
            </p:txBody>
          </p:sp>
        </p:grpSp>
      </p:grpSp>
      <p:sp>
        <p:nvSpPr>
          <p:cNvPr id="38" name="TextBox 37"/>
          <p:cNvSpPr txBox="1"/>
          <p:nvPr/>
        </p:nvSpPr>
        <p:spPr>
          <a:xfrm>
            <a:off x="2276104" y="2886358"/>
            <a:ext cx="1573481" cy="51296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latinLnBrk="1" hangingPunct="0"/>
            <a:r>
              <a:rPr lang="zh-CN" altLang="en-US" sz="1000" dirty="0">
                <a:solidFill>
                  <a:schemeClr val="bg1">
                    <a:lumMod val="50000"/>
                    <a:lumOff val="50000"/>
                  </a:schemeClr>
                </a:solidFill>
              </a:rPr>
              <a:t>流水数据的完整性勾稽，自动解决资金流水重复和缺失的问题。</a:t>
            </a:r>
            <a:endParaRPr lang="zh-CN" altLang="en-US" sz="1000" dirty="0">
              <a:solidFill>
                <a:schemeClr val="bg1">
                  <a:lumMod val="50000"/>
                  <a:lumOff val="50000"/>
                </a:schemeClr>
              </a:solidFill>
              <a:sym typeface="Helvetica Light"/>
            </a:endParaRPr>
          </a:p>
        </p:txBody>
      </p:sp>
      <p:sp>
        <p:nvSpPr>
          <p:cNvPr id="39" name="TextBox 38"/>
          <p:cNvSpPr txBox="1"/>
          <p:nvPr/>
        </p:nvSpPr>
        <p:spPr>
          <a:xfrm>
            <a:off x="5520535" y="1951132"/>
            <a:ext cx="2127579" cy="512961"/>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latinLnBrk="1" hangingPunct="0"/>
            <a:r>
              <a:rPr lang="en-US" altLang="zh-CN" sz="1000" dirty="0">
                <a:solidFill>
                  <a:schemeClr val="bg1">
                    <a:lumMod val="50000"/>
                    <a:lumOff val="50000"/>
                  </a:schemeClr>
                </a:solidFill>
              </a:rPr>
              <a:t>PC+</a:t>
            </a:r>
            <a:r>
              <a:rPr lang="zh-CN" altLang="en-US" sz="1000" dirty="0">
                <a:solidFill>
                  <a:schemeClr val="bg1">
                    <a:lumMod val="50000"/>
                    <a:lumOff val="50000"/>
                  </a:schemeClr>
                </a:solidFill>
              </a:rPr>
              <a:t>移动端的全方位展示</a:t>
            </a:r>
            <a:endParaRPr lang="en-US" altLang="zh-CN" sz="1000" dirty="0">
              <a:solidFill>
                <a:schemeClr val="bg1">
                  <a:lumMod val="50000"/>
                  <a:lumOff val="50000"/>
                </a:schemeClr>
              </a:solidFill>
            </a:endParaRPr>
          </a:p>
          <a:p>
            <a:pPr defTabSz="412750" latinLnBrk="1" hangingPunct="0"/>
            <a:r>
              <a:rPr lang="zh-CN" altLang="en-US" sz="1000" dirty="0">
                <a:solidFill>
                  <a:schemeClr val="bg1">
                    <a:lumMod val="50000"/>
                    <a:lumOff val="50000"/>
                  </a:schemeClr>
                </a:solidFill>
              </a:rPr>
              <a:t>面向管理层的资金概要</a:t>
            </a:r>
            <a:r>
              <a:rPr lang="en-US" altLang="zh-CN" sz="1000" dirty="0">
                <a:solidFill>
                  <a:schemeClr val="bg1">
                    <a:lumMod val="50000"/>
                    <a:lumOff val="50000"/>
                  </a:schemeClr>
                </a:solidFill>
              </a:rPr>
              <a:t>,</a:t>
            </a:r>
            <a:r>
              <a:rPr lang="zh-CN" altLang="en-US" sz="1000" dirty="0">
                <a:solidFill>
                  <a:schemeClr val="bg1">
                    <a:lumMod val="50000"/>
                    <a:lumOff val="50000"/>
                  </a:schemeClr>
                </a:solidFill>
              </a:rPr>
              <a:t>预警及分析</a:t>
            </a:r>
            <a:endParaRPr lang="en-US" altLang="zh-CN" sz="1000" dirty="0">
              <a:solidFill>
                <a:schemeClr val="bg1">
                  <a:lumMod val="50000"/>
                  <a:lumOff val="50000"/>
                </a:schemeClr>
              </a:solidFill>
            </a:endParaRPr>
          </a:p>
          <a:p>
            <a:pPr defTabSz="412750" latinLnBrk="1" hangingPunct="0"/>
            <a:r>
              <a:rPr lang="zh-CN" altLang="en-US" sz="1000" dirty="0">
                <a:solidFill>
                  <a:schemeClr val="bg1">
                    <a:lumMod val="50000"/>
                    <a:lumOff val="50000"/>
                  </a:schemeClr>
                </a:solidFill>
                <a:sym typeface="Helvetica Light"/>
              </a:rPr>
              <a:t>面向</a:t>
            </a:r>
            <a:r>
              <a:rPr lang="zh-CN" altLang="en-US" sz="1000" dirty="0">
                <a:solidFill>
                  <a:schemeClr val="bg1">
                    <a:lumMod val="50000"/>
                    <a:lumOff val="50000"/>
                  </a:schemeClr>
                </a:solidFill>
              </a:rPr>
              <a:t>业务人员的流水订阅，实时掌握</a:t>
            </a:r>
            <a:endParaRPr lang="zh-CN" altLang="en-US" sz="1000" dirty="0">
              <a:solidFill>
                <a:schemeClr val="bg1">
                  <a:lumMod val="50000"/>
                  <a:lumOff val="50000"/>
                </a:schemeClr>
              </a:solidFill>
              <a:sym typeface="Helvetica Light"/>
            </a:endParaRPr>
          </a:p>
        </p:txBody>
      </p:sp>
      <p:sp>
        <p:nvSpPr>
          <p:cNvPr id="40" name="TextBox 39"/>
          <p:cNvSpPr txBox="1"/>
          <p:nvPr/>
        </p:nvSpPr>
        <p:spPr>
          <a:xfrm>
            <a:off x="8656850" y="2889208"/>
            <a:ext cx="2127579" cy="3590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latinLnBrk="1" hangingPunct="0"/>
            <a:r>
              <a:rPr lang="zh-CN" altLang="en-US" sz="1000" dirty="0">
                <a:solidFill>
                  <a:schemeClr val="bg1">
                    <a:lumMod val="50000"/>
                    <a:lumOff val="50000"/>
                  </a:schemeClr>
                </a:solidFill>
              </a:rPr>
              <a:t>现金流水的智能判断，根据不同元素自主设定交易类型认定</a:t>
            </a:r>
            <a:endParaRPr lang="zh-CN" altLang="en-US" sz="1000" dirty="0">
              <a:solidFill>
                <a:schemeClr val="bg1">
                  <a:lumMod val="50000"/>
                  <a:lumOff val="50000"/>
                </a:schemeClr>
              </a:solidFill>
              <a:sym typeface="Helvetica Light"/>
            </a:endParaRPr>
          </a:p>
        </p:txBody>
      </p:sp>
      <p:sp>
        <p:nvSpPr>
          <p:cNvPr id="41" name="TextBox 40"/>
          <p:cNvSpPr txBox="1"/>
          <p:nvPr/>
        </p:nvSpPr>
        <p:spPr>
          <a:xfrm>
            <a:off x="9198872" y="4436416"/>
            <a:ext cx="2127579" cy="35907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25400" tIns="25400" rIns="25400" bIns="25400" numCol="1" spcCol="38100" rtlCol="0" anchor="ctr">
            <a:spAutoFit/>
          </a:bodyPr>
          <a:lstStyle/>
          <a:p>
            <a:pPr defTabSz="412750" latinLnBrk="1" hangingPunct="0"/>
            <a:r>
              <a:rPr lang="zh-CN" altLang="en-US" sz="1000" dirty="0">
                <a:solidFill>
                  <a:schemeClr val="bg1">
                    <a:lumMod val="50000"/>
                    <a:lumOff val="50000"/>
                  </a:schemeClr>
                </a:solidFill>
                <a:sym typeface="Helvetica Light"/>
              </a:rPr>
              <a:t>每天自动更新央行汇率，多币种展示和资金折算；</a:t>
            </a:r>
          </a:p>
        </p:txBody>
      </p:sp>
      <p:sp>
        <p:nvSpPr>
          <p:cNvPr id="2" name="Title 1">
            <a:extLst>
              <a:ext uri="{FF2B5EF4-FFF2-40B4-BE49-F238E27FC236}">
                <a16:creationId xmlns:a16="http://schemas.microsoft.com/office/drawing/2014/main" id="{162F9A9A-9D84-4CD9-AEAF-49C1F7FA61D5}"/>
              </a:ext>
            </a:extLst>
          </p:cNvPr>
          <p:cNvSpPr>
            <a:spLocks noGrp="1"/>
          </p:cNvSpPr>
          <p:nvPr>
            <p:ph type="title"/>
          </p:nvPr>
        </p:nvSpPr>
        <p:spPr/>
        <p:txBody>
          <a:bodyPr/>
          <a:lstStyle/>
          <a:p>
            <a:r>
              <a:rPr lang="zh-CN" altLang="en-US" dirty="0"/>
              <a:t>优势</a:t>
            </a:r>
            <a:endParaRPr lang="en-GB" dirty="0"/>
          </a:p>
        </p:txBody>
      </p:sp>
    </p:spTree>
    <p:custDataLst>
      <p:tags r:id="rId1"/>
    </p:custDataLst>
    <p:extLst>
      <p:ext uri="{BB962C8B-B14F-4D97-AF65-F5344CB8AC3E}">
        <p14:creationId xmlns:p14="http://schemas.microsoft.com/office/powerpoint/2010/main" val="2273543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矩形 49">
            <a:extLst>
              <a:ext uri="{FF2B5EF4-FFF2-40B4-BE49-F238E27FC236}">
                <a16:creationId xmlns:a16="http://schemas.microsoft.com/office/drawing/2014/main" id="{AEAEEA21-0584-EC48-8B5B-DDF878A4C9E5}"/>
              </a:ext>
            </a:extLst>
          </p:cNvPr>
          <p:cNvSpPr/>
          <p:nvPr/>
        </p:nvSpPr>
        <p:spPr>
          <a:xfrm>
            <a:off x="8589029" y="2369259"/>
            <a:ext cx="2089033" cy="1200329"/>
          </a:xfrm>
          <a:prstGeom prst="rect">
            <a:avLst/>
          </a:prstGeom>
          <a:noFill/>
        </p:spPr>
        <p:txBody>
          <a:bodyPr wrap="none">
            <a:spAutoFit/>
          </a:bodyPr>
          <a:lstStyle/>
          <a:p>
            <a:pPr marL="285750" indent="-285750">
              <a:buFont typeface="Wingdings" panose="05000000000000000000" pitchFamily="2" charset="2"/>
              <a:buChar char="ü"/>
              <a:defRPr/>
            </a:pP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阿里云安全中心</a:t>
            </a:r>
          </a:p>
          <a:p>
            <a:pPr marL="285750" indent="-285750">
              <a:buFont typeface="Wingdings" panose="05000000000000000000" pitchFamily="2" charset="2"/>
              <a:buChar char="ü"/>
              <a:defRPr/>
            </a:pPr>
            <a:r>
              <a:rPr lang="en-US" altLang="zh-CN" kern="0" dirty="0">
                <a:solidFill>
                  <a:schemeClr val="tx2">
                    <a:lumMod val="50000"/>
                  </a:schemeClr>
                </a:solidFill>
                <a:latin typeface="微软雅黑 Light" panose="020B0502040204020203" pitchFamily="34" charset="-122"/>
                <a:ea typeface="微软雅黑 Light" panose="020B0502040204020203" pitchFamily="34" charset="-122"/>
              </a:rPr>
              <a:t>SSL</a:t>
            </a: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安全证书</a:t>
            </a:r>
            <a:endParaRPr lang="en-US" altLang="zh-CN" kern="0" dirty="0">
              <a:solidFill>
                <a:schemeClr val="tx2">
                  <a:lumMod val="50000"/>
                </a:schemeClr>
              </a:solidFill>
              <a:latin typeface="微软雅黑 Light" panose="020B0502040204020203" pitchFamily="34" charset="-122"/>
              <a:ea typeface="微软雅黑 Light" panose="020B0502040204020203" pitchFamily="34" charset="-122"/>
            </a:endParaRPr>
          </a:p>
          <a:p>
            <a:pPr marL="285750" indent="-285750">
              <a:buFont typeface="Wingdings" panose="05000000000000000000" pitchFamily="2" charset="2"/>
              <a:buChar char="ü"/>
              <a:defRPr/>
            </a:pP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云防火墙</a:t>
            </a:r>
            <a:endParaRPr lang="en-US" altLang="zh-CN" kern="0" dirty="0">
              <a:solidFill>
                <a:schemeClr val="tx2">
                  <a:lumMod val="50000"/>
                </a:schemeClr>
              </a:solidFill>
              <a:latin typeface="微软雅黑 Light" panose="020B0502040204020203" pitchFamily="34" charset="-122"/>
              <a:ea typeface="微软雅黑 Light" panose="020B0502040204020203" pitchFamily="34" charset="-122"/>
            </a:endParaRPr>
          </a:p>
          <a:p>
            <a:pPr marL="285750" indent="-285750">
              <a:buFont typeface="Wingdings" panose="05000000000000000000" pitchFamily="2" charset="2"/>
              <a:buChar char="ü"/>
              <a:defRPr/>
            </a:pP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漏洞扫描</a:t>
            </a:r>
          </a:p>
        </p:txBody>
      </p:sp>
      <p:sp>
        <p:nvSpPr>
          <p:cNvPr id="52" name="矩形 51">
            <a:extLst>
              <a:ext uri="{FF2B5EF4-FFF2-40B4-BE49-F238E27FC236}">
                <a16:creationId xmlns:a16="http://schemas.microsoft.com/office/drawing/2014/main" id="{0114A42A-E840-4E48-AC91-93808BA54926}"/>
              </a:ext>
            </a:extLst>
          </p:cNvPr>
          <p:cNvSpPr/>
          <p:nvPr/>
        </p:nvSpPr>
        <p:spPr>
          <a:xfrm>
            <a:off x="7818130" y="4539174"/>
            <a:ext cx="2492991" cy="553998"/>
          </a:xfrm>
          <a:prstGeom prst="rect">
            <a:avLst/>
          </a:prstGeom>
          <a:noFill/>
        </p:spPr>
        <p:txBody>
          <a:bodyPr wrap="none">
            <a:spAutoFit/>
          </a:bodyPr>
          <a:lstStyle/>
          <a:p>
            <a:pPr algn="ctr"/>
            <a:r>
              <a:rPr lang="zh-CN" altLang="en-US" sz="3000" b="1" kern="0" dirty="0">
                <a:solidFill>
                  <a:schemeClr val="bg1"/>
                </a:solidFill>
                <a:latin typeface="微软雅黑 Light" panose="020B0502040204020203" pitchFamily="34" charset="-122"/>
                <a:ea typeface="微软雅黑 Light" panose="020B0502040204020203" pitchFamily="34" charset="-122"/>
              </a:rPr>
              <a:t>应用安全保障</a:t>
            </a:r>
          </a:p>
        </p:txBody>
      </p:sp>
      <p:sp>
        <p:nvSpPr>
          <p:cNvPr id="53" name="矩形 52">
            <a:extLst>
              <a:ext uri="{FF2B5EF4-FFF2-40B4-BE49-F238E27FC236}">
                <a16:creationId xmlns:a16="http://schemas.microsoft.com/office/drawing/2014/main" id="{C5F17FA8-50BF-CA47-A3F0-A5FBB83EE3A9}"/>
              </a:ext>
            </a:extLst>
          </p:cNvPr>
          <p:cNvSpPr/>
          <p:nvPr/>
        </p:nvSpPr>
        <p:spPr>
          <a:xfrm>
            <a:off x="8486217" y="1822665"/>
            <a:ext cx="2108269" cy="553998"/>
          </a:xfrm>
          <a:prstGeom prst="rect">
            <a:avLst/>
          </a:prstGeom>
          <a:noFill/>
        </p:spPr>
        <p:txBody>
          <a:bodyPr wrap="none">
            <a:spAutoFit/>
          </a:bodyPr>
          <a:lstStyle/>
          <a:p>
            <a:pPr algn="ctr">
              <a:defRPr/>
            </a:pPr>
            <a:r>
              <a:rPr lang="zh-CN" altLang="en-US" sz="3000" b="1" kern="0" dirty="0">
                <a:solidFill>
                  <a:schemeClr val="bg1"/>
                </a:solidFill>
                <a:latin typeface="微软雅黑 Light" panose="020B0502040204020203" pitchFamily="34" charset="-122"/>
                <a:ea typeface="微软雅黑 Light" panose="020B0502040204020203" pitchFamily="34" charset="-122"/>
              </a:rPr>
              <a:t>云安全保障</a:t>
            </a:r>
            <a:endParaRPr lang="en-US" altLang="zh-CN" sz="3000" b="1" kern="0" dirty="0">
              <a:solidFill>
                <a:schemeClr val="bg1"/>
              </a:solidFill>
              <a:latin typeface="微软雅黑 Light" panose="020B0502040204020203" pitchFamily="34" charset="-122"/>
              <a:ea typeface="微软雅黑 Light" panose="020B0502040204020203" pitchFamily="34" charset="-122"/>
            </a:endParaRPr>
          </a:p>
        </p:txBody>
      </p:sp>
      <p:sp>
        <p:nvSpPr>
          <p:cNvPr id="56" name="矩形 55">
            <a:extLst>
              <a:ext uri="{FF2B5EF4-FFF2-40B4-BE49-F238E27FC236}">
                <a16:creationId xmlns:a16="http://schemas.microsoft.com/office/drawing/2014/main" id="{AEAEEA21-0584-EC48-8B5B-DDF878A4C9E5}"/>
              </a:ext>
            </a:extLst>
          </p:cNvPr>
          <p:cNvSpPr/>
          <p:nvPr/>
        </p:nvSpPr>
        <p:spPr>
          <a:xfrm>
            <a:off x="536961" y="2908337"/>
            <a:ext cx="2492991" cy="553998"/>
          </a:xfrm>
          <a:prstGeom prst="rect">
            <a:avLst/>
          </a:prstGeom>
          <a:noFill/>
        </p:spPr>
        <p:txBody>
          <a:bodyPr wrap="none">
            <a:spAutoFit/>
          </a:bodyPr>
          <a:lstStyle/>
          <a:p>
            <a:pPr algn="ctr">
              <a:defRPr/>
            </a:pPr>
            <a:r>
              <a:rPr lang="zh-CN" altLang="en-US" sz="3000" b="1" kern="0" dirty="0">
                <a:solidFill>
                  <a:schemeClr val="bg1">
                    <a:lumMod val="95000"/>
                    <a:lumOff val="5000"/>
                  </a:schemeClr>
                </a:solidFill>
                <a:latin typeface="微软雅黑 Light" panose="020B0502040204020203" pitchFamily="34" charset="-122"/>
                <a:ea typeface="微软雅黑 Light" panose="020B0502040204020203" pitchFamily="34" charset="-122"/>
              </a:rPr>
              <a:t>数据安全保障</a:t>
            </a:r>
            <a:endParaRPr lang="en-US" altLang="zh-CN" sz="3000" b="1" kern="0" dirty="0">
              <a:solidFill>
                <a:schemeClr val="bg1">
                  <a:lumMod val="95000"/>
                  <a:lumOff val="5000"/>
                </a:schemeClr>
              </a:solidFill>
              <a:latin typeface="微软雅黑 Light" panose="020B0502040204020203" pitchFamily="34" charset="-122"/>
              <a:ea typeface="微软雅黑 Light" panose="020B0502040204020203" pitchFamily="34" charset="-122"/>
            </a:endParaRPr>
          </a:p>
        </p:txBody>
      </p:sp>
      <p:sp>
        <p:nvSpPr>
          <p:cNvPr id="57" name="矩形 56">
            <a:extLst>
              <a:ext uri="{FF2B5EF4-FFF2-40B4-BE49-F238E27FC236}">
                <a16:creationId xmlns:a16="http://schemas.microsoft.com/office/drawing/2014/main" id="{C5F17FA8-50BF-CA47-A3F0-A5FBB83EE3A9}"/>
              </a:ext>
            </a:extLst>
          </p:cNvPr>
          <p:cNvSpPr/>
          <p:nvPr/>
        </p:nvSpPr>
        <p:spPr>
          <a:xfrm>
            <a:off x="871781" y="3485337"/>
            <a:ext cx="2268570" cy="1323439"/>
          </a:xfrm>
          <a:prstGeom prst="rect">
            <a:avLst/>
          </a:prstGeom>
          <a:noFill/>
        </p:spPr>
        <p:txBody>
          <a:bodyPr wrap="none">
            <a:spAutoFit/>
          </a:bodyPr>
          <a:lstStyle/>
          <a:p>
            <a:pPr marL="285750" indent="-285750">
              <a:buFont typeface="Wingdings" panose="05000000000000000000" pitchFamily="2" charset="2"/>
              <a:buChar char="ü"/>
              <a:defRPr/>
            </a:pPr>
            <a:r>
              <a:rPr lang="zh-CN" altLang="en-US" sz="2000" kern="0" dirty="0">
                <a:solidFill>
                  <a:schemeClr val="tx2">
                    <a:lumMod val="50000"/>
                  </a:schemeClr>
                </a:solidFill>
                <a:latin typeface="微软雅黑 Light" panose="020B0502040204020203" pitchFamily="34" charset="-122"/>
                <a:ea typeface="微软雅黑 Light" panose="020B0502040204020203" pitchFamily="34" charset="-122"/>
              </a:rPr>
              <a:t>数据库审计</a:t>
            </a:r>
            <a:endParaRPr lang="en-US" altLang="zh-CN" sz="2000" kern="0" dirty="0">
              <a:solidFill>
                <a:schemeClr val="tx2">
                  <a:lumMod val="50000"/>
                </a:schemeClr>
              </a:solidFill>
              <a:latin typeface="微软雅黑 Light" panose="020B0502040204020203" pitchFamily="34" charset="-122"/>
              <a:ea typeface="微软雅黑 Light" panose="020B0502040204020203" pitchFamily="34" charset="-122"/>
            </a:endParaRPr>
          </a:p>
          <a:p>
            <a:pPr marL="285750" indent="-285750">
              <a:buFont typeface="Wingdings" panose="05000000000000000000" pitchFamily="2" charset="2"/>
              <a:buChar char="ü"/>
              <a:defRPr/>
            </a:pPr>
            <a:r>
              <a:rPr lang="zh-CN" altLang="en-US" sz="2000" kern="0" dirty="0">
                <a:solidFill>
                  <a:schemeClr val="tx2">
                    <a:lumMod val="50000"/>
                  </a:schemeClr>
                </a:solidFill>
                <a:latin typeface="微软雅黑 Light" panose="020B0502040204020203" pitchFamily="34" charset="-122"/>
                <a:ea typeface="微软雅黑 Light" panose="020B0502040204020203" pitchFamily="34" charset="-122"/>
              </a:rPr>
              <a:t>敏感数据保护</a:t>
            </a:r>
            <a:endParaRPr lang="en-US" altLang="zh-CN" sz="2000" kern="0" dirty="0">
              <a:solidFill>
                <a:schemeClr val="tx2">
                  <a:lumMod val="50000"/>
                </a:schemeClr>
              </a:solidFill>
              <a:latin typeface="微软雅黑 Light" panose="020B0502040204020203" pitchFamily="34" charset="-122"/>
              <a:ea typeface="微软雅黑 Light" panose="020B0502040204020203" pitchFamily="34" charset="-122"/>
            </a:endParaRPr>
          </a:p>
          <a:p>
            <a:pPr marL="285750" indent="-285750">
              <a:buFont typeface="Wingdings" panose="05000000000000000000" pitchFamily="2" charset="2"/>
              <a:buChar char="ü"/>
              <a:defRPr/>
            </a:pPr>
            <a:r>
              <a:rPr lang="zh-CN" altLang="en-US" sz="2000" kern="0" dirty="0">
                <a:solidFill>
                  <a:schemeClr val="tx2">
                    <a:lumMod val="50000"/>
                  </a:schemeClr>
                </a:solidFill>
                <a:latin typeface="微软雅黑 Light" panose="020B0502040204020203" pitchFamily="34" charset="-122"/>
                <a:ea typeface="微软雅黑 Light" panose="020B0502040204020203" pitchFamily="34" charset="-122"/>
              </a:rPr>
              <a:t>密匙管加密服务</a:t>
            </a:r>
            <a:endParaRPr lang="en-US" altLang="zh-CN" sz="2000" kern="0" dirty="0">
              <a:solidFill>
                <a:schemeClr val="tx2">
                  <a:lumMod val="50000"/>
                </a:schemeClr>
              </a:solidFill>
              <a:latin typeface="微软雅黑 Light" panose="020B0502040204020203" pitchFamily="34" charset="-122"/>
              <a:ea typeface="微软雅黑 Light" panose="020B0502040204020203" pitchFamily="34" charset="-122"/>
            </a:endParaRPr>
          </a:p>
          <a:p>
            <a:pPr marL="285750" indent="-285750">
              <a:buFont typeface="Wingdings" panose="05000000000000000000" pitchFamily="2" charset="2"/>
              <a:buChar char="ü"/>
              <a:defRPr/>
            </a:pPr>
            <a:r>
              <a:rPr lang="zh-CN" altLang="en-US" sz="2000" kern="0" dirty="0">
                <a:solidFill>
                  <a:schemeClr val="tx2">
                    <a:lumMod val="50000"/>
                  </a:schemeClr>
                </a:solidFill>
                <a:latin typeface="微软雅黑 Light" panose="020B0502040204020203" pitchFamily="34" charset="-122"/>
                <a:ea typeface="微软雅黑 Light" panose="020B0502040204020203" pitchFamily="34" charset="-122"/>
              </a:rPr>
              <a:t>理</a:t>
            </a:r>
          </a:p>
        </p:txBody>
      </p:sp>
      <p:sp>
        <p:nvSpPr>
          <p:cNvPr id="58" name="矩形 57">
            <a:extLst>
              <a:ext uri="{FF2B5EF4-FFF2-40B4-BE49-F238E27FC236}">
                <a16:creationId xmlns:a16="http://schemas.microsoft.com/office/drawing/2014/main" id="{AEAEEA21-0584-EC48-8B5B-DDF878A4C9E5}"/>
              </a:ext>
            </a:extLst>
          </p:cNvPr>
          <p:cNvSpPr/>
          <p:nvPr/>
        </p:nvSpPr>
        <p:spPr>
          <a:xfrm>
            <a:off x="7930799" y="5145503"/>
            <a:ext cx="2550698" cy="1200329"/>
          </a:xfrm>
          <a:prstGeom prst="rect">
            <a:avLst/>
          </a:prstGeom>
          <a:noFill/>
        </p:spPr>
        <p:txBody>
          <a:bodyPr wrap="none">
            <a:spAutoFit/>
          </a:bodyPr>
          <a:lstStyle/>
          <a:p>
            <a:pPr marL="285750" indent="-285750">
              <a:buFont typeface="Wingdings" panose="05000000000000000000" pitchFamily="2" charset="2"/>
              <a:buChar char="ü"/>
              <a:defRPr/>
            </a:pP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交易安全</a:t>
            </a:r>
          </a:p>
          <a:p>
            <a:pPr marL="285750" indent="-285750">
              <a:buFont typeface="Wingdings" panose="05000000000000000000" pitchFamily="2" charset="2"/>
              <a:buChar char="ü"/>
              <a:defRPr/>
            </a:pP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个人和企业隐私保护</a:t>
            </a:r>
          </a:p>
          <a:p>
            <a:pPr marL="285750" indent="-285750">
              <a:buFont typeface="Wingdings" panose="05000000000000000000" pitchFamily="2" charset="2"/>
              <a:buChar char="ü"/>
              <a:defRPr/>
            </a:pPr>
            <a:r>
              <a:rPr lang="en-US" altLang="zh-CN" kern="0" dirty="0">
                <a:solidFill>
                  <a:schemeClr val="tx2">
                    <a:lumMod val="50000"/>
                  </a:schemeClr>
                </a:solidFill>
                <a:latin typeface="微软雅黑 Light" panose="020B0502040204020203" pitchFamily="34" charset="-122"/>
                <a:ea typeface="微软雅黑 Light" panose="020B0502040204020203" pitchFamily="34" charset="-122"/>
              </a:rPr>
              <a:t>URP</a:t>
            </a: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权限控制</a:t>
            </a:r>
          </a:p>
          <a:p>
            <a:pPr marL="285750" indent="-285750">
              <a:buFont typeface="Wingdings" panose="05000000000000000000" pitchFamily="2" charset="2"/>
              <a:buChar char="ü"/>
              <a:defRPr/>
            </a:pP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其他安全隐患保护</a:t>
            </a:r>
          </a:p>
        </p:txBody>
      </p:sp>
      <p:grpSp>
        <p:nvGrpSpPr>
          <p:cNvPr id="41" name="组合 40"/>
          <p:cNvGrpSpPr/>
          <p:nvPr/>
        </p:nvGrpSpPr>
        <p:grpSpPr>
          <a:xfrm>
            <a:off x="3107566" y="1634312"/>
            <a:ext cx="5225666" cy="3126581"/>
            <a:chOff x="6673477" y="2995613"/>
            <a:chExt cx="10451332" cy="6253162"/>
          </a:xfrm>
        </p:grpSpPr>
        <p:grpSp>
          <p:nvGrpSpPr>
            <p:cNvPr id="40" name="组合 39">
              <a:extLst>
                <a:ext uri="{FF2B5EF4-FFF2-40B4-BE49-F238E27FC236}">
                  <a16:creationId xmlns:a16="http://schemas.microsoft.com/office/drawing/2014/main" id="{4BF2B7A1-9BCF-4813-A3D6-7E24663D2F9D}"/>
                </a:ext>
              </a:extLst>
            </p:cNvPr>
            <p:cNvGrpSpPr>
              <a:grpSpLocks/>
            </p:cNvGrpSpPr>
            <p:nvPr/>
          </p:nvGrpSpPr>
          <p:grpSpPr bwMode="auto">
            <a:xfrm rot="-5400000">
              <a:off x="14642307" y="3039269"/>
              <a:ext cx="719137" cy="631825"/>
              <a:chOff x="9998723" y="2738443"/>
              <a:chExt cx="719285" cy="631427"/>
            </a:xfrm>
          </p:grpSpPr>
          <p:sp>
            <p:nvSpPr>
              <p:cNvPr id="6" name="Shape 114">
                <a:extLst>
                  <a:ext uri="{FF2B5EF4-FFF2-40B4-BE49-F238E27FC236}">
                    <a16:creationId xmlns:a16="http://schemas.microsoft.com/office/drawing/2014/main" id="{91AD0A81-26E0-3540-80B0-315545672F6A}"/>
                  </a:ext>
                </a:extLst>
              </p:cNvPr>
              <p:cNvSpPr/>
              <p:nvPr/>
            </p:nvSpPr>
            <p:spPr>
              <a:xfrm rot="5400000" flipV="1">
                <a:off x="10457709" y="3119098"/>
                <a:ext cx="250667" cy="25087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8" name="Shape 121">
                <a:extLst>
                  <a:ext uri="{FF2B5EF4-FFF2-40B4-BE49-F238E27FC236}">
                    <a16:creationId xmlns:a16="http://schemas.microsoft.com/office/drawing/2014/main" id="{617C5AC6-137D-2B41-BE36-D00FC0CD9C1A}"/>
                  </a:ext>
                </a:extLst>
              </p:cNvPr>
              <p:cNvSpPr/>
              <p:nvPr/>
            </p:nvSpPr>
            <p:spPr>
              <a:xfrm rot="5400000" flipH="1">
                <a:off x="10055279" y="2681887"/>
                <a:ext cx="450566" cy="563678"/>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grpSp>
          <p:nvGrpSpPr>
            <p:cNvPr id="42" name="组合 41">
              <a:extLst>
                <a:ext uri="{FF2B5EF4-FFF2-40B4-BE49-F238E27FC236}">
                  <a16:creationId xmlns:a16="http://schemas.microsoft.com/office/drawing/2014/main" id="{D43636F7-D553-49A6-91D1-A6855AB4F2A5}"/>
                </a:ext>
              </a:extLst>
            </p:cNvPr>
            <p:cNvGrpSpPr>
              <a:grpSpLocks/>
            </p:cNvGrpSpPr>
            <p:nvPr/>
          </p:nvGrpSpPr>
          <p:grpSpPr bwMode="auto">
            <a:xfrm>
              <a:off x="15011400" y="3989388"/>
              <a:ext cx="1908175" cy="3717925"/>
              <a:chOff x="15010879" y="3989393"/>
              <a:chExt cx="1908840" cy="3718083"/>
            </a:xfrm>
          </p:grpSpPr>
          <p:sp>
            <p:nvSpPr>
              <p:cNvPr id="9" name="Shape 129">
                <a:extLst>
                  <a:ext uri="{FF2B5EF4-FFF2-40B4-BE49-F238E27FC236}">
                    <a16:creationId xmlns:a16="http://schemas.microsoft.com/office/drawing/2014/main" id="{8A26CD3E-FF7F-8949-8487-657116F8DDFF}"/>
                  </a:ext>
                </a:extLst>
              </p:cNvPr>
              <p:cNvSpPr/>
              <p:nvPr/>
            </p:nvSpPr>
            <p:spPr>
              <a:xfrm rot="5400000" flipH="1">
                <a:off x="14734012" y="4266260"/>
                <a:ext cx="1622494" cy="1068760"/>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3" name="Shape 146">
                <a:extLst>
                  <a:ext uri="{FF2B5EF4-FFF2-40B4-BE49-F238E27FC236}">
                    <a16:creationId xmlns:a16="http://schemas.microsoft.com/office/drawing/2014/main" id="{B229E097-23BF-994B-9B65-A71B9DD1EE06}"/>
                  </a:ext>
                </a:extLst>
              </p:cNvPr>
              <p:cNvSpPr/>
              <p:nvPr/>
            </p:nvSpPr>
            <p:spPr>
              <a:xfrm rot="5400000" flipH="1" flipV="1">
                <a:off x="14736455" y="6272185"/>
                <a:ext cx="2019386" cy="851197"/>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4" name="Shape 148">
                <a:extLst>
                  <a:ext uri="{FF2B5EF4-FFF2-40B4-BE49-F238E27FC236}">
                    <a16:creationId xmlns:a16="http://schemas.microsoft.com/office/drawing/2014/main" id="{87B22522-B424-DA4F-BE12-6611B8E693F7}"/>
                  </a:ext>
                </a:extLst>
              </p:cNvPr>
              <p:cNvSpPr/>
              <p:nvPr/>
            </p:nvSpPr>
            <p:spPr>
              <a:xfrm rot="5400000" flipH="1" flipV="1">
                <a:off x="15185698" y="5541853"/>
                <a:ext cx="868400" cy="1183099"/>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5" name="Shape 149">
                <a:extLst>
                  <a:ext uri="{FF2B5EF4-FFF2-40B4-BE49-F238E27FC236}">
                    <a16:creationId xmlns:a16="http://schemas.microsoft.com/office/drawing/2014/main" id="{F20934C0-600D-4646-941D-57FEB41FE9D7}"/>
                  </a:ext>
                </a:extLst>
              </p:cNvPr>
              <p:cNvSpPr/>
              <p:nvPr/>
            </p:nvSpPr>
            <p:spPr>
              <a:xfrm rot="5400000" flipH="1" flipV="1">
                <a:off x="15028511" y="5813344"/>
                <a:ext cx="1066845" cy="1067172"/>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nvGrpSpPr>
              <p:cNvPr id="19496" name="组合 2">
                <a:extLst>
                  <a:ext uri="{FF2B5EF4-FFF2-40B4-BE49-F238E27FC236}">
                    <a16:creationId xmlns:a16="http://schemas.microsoft.com/office/drawing/2014/main" id="{E25A956A-FABD-4BE6-BCEE-DD90BB93DCB7}"/>
                  </a:ext>
                </a:extLst>
              </p:cNvPr>
              <p:cNvGrpSpPr>
                <a:grpSpLocks/>
              </p:cNvGrpSpPr>
              <p:nvPr/>
            </p:nvGrpSpPr>
            <p:grpSpPr bwMode="auto">
              <a:xfrm>
                <a:off x="15109195" y="4164007"/>
                <a:ext cx="1810524" cy="3059819"/>
                <a:chOff x="15109195" y="4164007"/>
                <a:chExt cx="1810524" cy="3059819"/>
              </a:xfrm>
            </p:grpSpPr>
            <p:sp>
              <p:nvSpPr>
                <p:cNvPr id="5" name="Shape 135">
                  <a:extLst>
                    <a:ext uri="{FF2B5EF4-FFF2-40B4-BE49-F238E27FC236}">
                      <a16:creationId xmlns:a16="http://schemas.microsoft.com/office/drawing/2014/main" id="{0EF04E86-EBD3-184C-88C2-C3B0A2854001}"/>
                    </a:ext>
                  </a:extLst>
                </p:cNvPr>
                <p:cNvSpPr/>
                <p:nvPr/>
              </p:nvSpPr>
              <p:spPr>
                <a:xfrm rot="5400000" flipV="1">
                  <a:off x="16241643" y="5234023"/>
                  <a:ext cx="147643" cy="1476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7" name="Shape 118">
                  <a:extLst>
                    <a:ext uri="{FF2B5EF4-FFF2-40B4-BE49-F238E27FC236}">
                      <a16:creationId xmlns:a16="http://schemas.microsoft.com/office/drawing/2014/main" id="{5BE8FF7E-2CAF-0543-96DA-4507100A2C0F}"/>
                    </a:ext>
                  </a:extLst>
                </p:cNvPr>
                <p:cNvSpPr/>
                <p:nvPr/>
              </p:nvSpPr>
              <p:spPr>
                <a:xfrm rot="5400000" flipV="1">
                  <a:off x="15997111" y="5561034"/>
                  <a:ext cx="330214" cy="3303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0" name="Shape 141">
                  <a:extLst>
                    <a:ext uri="{FF2B5EF4-FFF2-40B4-BE49-F238E27FC236}">
                      <a16:creationId xmlns:a16="http://schemas.microsoft.com/office/drawing/2014/main" id="{71F9A9D5-0E5F-7B45-B7B2-79F710424D8C}"/>
                    </a:ext>
                  </a:extLst>
                </p:cNvPr>
                <p:cNvSpPr/>
                <p:nvPr/>
              </p:nvSpPr>
              <p:spPr>
                <a:xfrm rot="5400000" flipV="1">
                  <a:off x="16546551" y="4403723"/>
                  <a:ext cx="155582" cy="15562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1" name="Shape 142">
                  <a:extLst>
                    <a:ext uri="{FF2B5EF4-FFF2-40B4-BE49-F238E27FC236}">
                      <a16:creationId xmlns:a16="http://schemas.microsoft.com/office/drawing/2014/main" id="{07EAA1C1-900E-B342-B9E9-72ED38558432}"/>
                    </a:ext>
                  </a:extLst>
                </p:cNvPr>
                <p:cNvSpPr/>
                <p:nvPr/>
              </p:nvSpPr>
              <p:spPr>
                <a:xfrm rot="5400000" flipV="1">
                  <a:off x="15109359" y="4164004"/>
                  <a:ext cx="139706" cy="13974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6" name="Shape 150">
                  <a:extLst>
                    <a:ext uri="{FF2B5EF4-FFF2-40B4-BE49-F238E27FC236}">
                      <a16:creationId xmlns:a16="http://schemas.microsoft.com/office/drawing/2014/main" id="{13513CA9-82F8-8B48-BEEB-89E41F04DCB6}"/>
                    </a:ext>
                  </a:extLst>
                </p:cNvPr>
                <p:cNvSpPr/>
                <p:nvPr/>
              </p:nvSpPr>
              <p:spPr>
                <a:xfrm rot="5400000" flipH="1" flipV="1">
                  <a:off x="14892802" y="5914151"/>
                  <a:ext cx="1525652" cy="1092581"/>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7" name="Shape 153">
                  <a:extLst>
                    <a:ext uri="{FF2B5EF4-FFF2-40B4-BE49-F238E27FC236}">
                      <a16:creationId xmlns:a16="http://schemas.microsoft.com/office/drawing/2014/main" id="{12C2568D-160C-2043-BAB7-68D322AD309D}"/>
                    </a:ext>
                  </a:extLst>
                </p:cNvPr>
                <p:cNvSpPr/>
                <p:nvPr/>
              </p:nvSpPr>
              <p:spPr>
                <a:xfrm rot="5400000">
                  <a:off x="15736025" y="4869620"/>
                  <a:ext cx="1303392" cy="514529"/>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8" name="Shape 155">
                  <a:extLst>
                    <a:ext uri="{FF2B5EF4-FFF2-40B4-BE49-F238E27FC236}">
                      <a16:creationId xmlns:a16="http://schemas.microsoft.com/office/drawing/2014/main" id="{BD3F35F2-B60F-DE4A-ACAA-A25C7F691238}"/>
                    </a:ext>
                  </a:extLst>
                </p:cNvPr>
                <p:cNvSpPr/>
                <p:nvPr/>
              </p:nvSpPr>
              <p:spPr>
                <a:xfrm rot="5400000" flipV="1">
                  <a:off x="15257060" y="4375139"/>
                  <a:ext cx="211147" cy="21121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9" name="Shape 156">
                  <a:extLst>
                    <a:ext uri="{FF2B5EF4-FFF2-40B4-BE49-F238E27FC236}">
                      <a16:creationId xmlns:a16="http://schemas.microsoft.com/office/drawing/2014/main" id="{55F8D562-889B-8945-89CD-9C8C75ACE4CC}"/>
                    </a:ext>
                  </a:extLst>
                </p:cNvPr>
                <p:cNvSpPr/>
                <p:nvPr/>
              </p:nvSpPr>
              <p:spPr>
                <a:xfrm rot="5400000" flipV="1">
                  <a:off x="15389668" y="4599774"/>
                  <a:ext cx="250836" cy="24932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3" name="Shape 168">
                  <a:extLst>
                    <a:ext uri="{FF2B5EF4-FFF2-40B4-BE49-F238E27FC236}">
                      <a16:creationId xmlns:a16="http://schemas.microsoft.com/office/drawing/2014/main" id="{539D25DC-A171-914A-A271-6A9A2DF17C6E}"/>
                    </a:ext>
                  </a:extLst>
                </p:cNvPr>
                <p:cNvSpPr/>
                <p:nvPr/>
              </p:nvSpPr>
              <p:spPr>
                <a:xfrm rot="5400000" flipV="1">
                  <a:off x="16824445" y="6057983"/>
                  <a:ext cx="61916" cy="619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4" name="Shape 169">
                  <a:extLst>
                    <a:ext uri="{FF2B5EF4-FFF2-40B4-BE49-F238E27FC236}">
                      <a16:creationId xmlns:a16="http://schemas.microsoft.com/office/drawing/2014/main" id="{D32CF80D-FDBD-B347-8909-B5D6FDC2A259}"/>
                    </a:ext>
                  </a:extLst>
                </p:cNvPr>
                <p:cNvSpPr/>
                <p:nvPr/>
              </p:nvSpPr>
              <p:spPr>
                <a:xfrm rot="5400000" flipV="1">
                  <a:off x="16857795" y="6818428"/>
                  <a:ext cx="61915" cy="619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254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5" name="Shape 170">
                  <a:extLst>
                    <a:ext uri="{FF2B5EF4-FFF2-40B4-BE49-F238E27FC236}">
                      <a16:creationId xmlns:a16="http://schemas.microsoft.com/office/drawing/2014/main" id="{EE298A0A-28E5-E548-A701-DCF0990A7E80}"/>
                    </a:ext>
                  </a:extLst>
                </p:cNvPr>
                <p:cNvSpPr/>
                <p:nvPr/>
              </p:nvSpPr>
              <p:spPr>
                <a:xfrm rot="5400000" flipV="1">
                  <a:off x="16406033" y="5658640"/>
                  <a:ext cx="322277" cy="517705"/>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6" name="Shape 171">
                  <a:extLst>
                    <a:ext uri="{FF2B5EF4-FFF2-40B4-BE49-F238E27FC236}">
                      <a16:creationId xmlns:a16="http://schemas.microsoft.com/office/drawing/2014/main" id="{074F4900-28B8-2D41-A569-4AB800F23CD3}"/>
                    </a:ext>
                  </a:extLst>
                </p:cNvPr>
                <p:cNvSpPr/>
                <p:nvPr/>
              </p:nvSpPr>
              <p:spPr>
                <a:xfrm rot="5400000" flipV="1">
                  <a:off x="16047245" y="6011058"/>
                  <a:ext cx="1055733" cy="660630"/>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grpSp>
        <p:grpSp>
          <p:nvGrpSpPr>
            <p:cNvPr id="22" name="组合 21">
              <a:extLst>
                <a:ext uri="{FF2B5EF4-FFF2-40B4-BE49-F238E27FC236}">
                  <a16:creationId xmlns:a16="http://schemas.microsoft.com/office/drawing/2014/main" id="{C76A84FA-8EE7-4985-B973-EDFB1DA40E7B}"/>
                </a:ext>
              </a:extLst>
            </p:cNvPr>
            <p:cNvGrpSpPr>
              <a:grpSpLocks/>
            </p:cNvGrpSpPr>
            <p:nvPr/>
          </p:nvGrpSpPr>
          <p:grpSpPr bwMode="auto">
            <a:xfrm>
              <a:off x="15109825" y="7577138"/>
              <a:ext cx="1530350" cy="1671637"/>
              <a:chOff x="15110083" y="7577212"/>
              <a:chExt cx="1530344" cy="1671719"/>
            </a:xfrm>
          </p:grpSpPr>
          <p:sp>
            <p:nvSpPr>
              <p:cNvPr id="4" name="Shape 134">
                <a:extLst>
                  <a:ext uri="{FF2B5EF4-FFF2-40B4-BE49-F238E27FC236}">
                    <a16:creationId xmlns:a16="http://schemas.microsoft.com/office/drawing/2014/main" id="{49C4E81A-5A56-504A-8A03-643BD442C632}"/>
                  </a:ext>
                </a:extLst>
              </p:cNvPr>
              <p:cNvSpPr/>
              <p:nvPr/>
            </p:nvSpPr>
            <p:spPr>
              <a:xfrm rot="5400000" flipV="1">
                <a:off x="16508661" y="8518650"/>
                <a:ext cx="131769" cy="13176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12" name="Shape 143">
                <a:extLst>
                  <a:ext uri="{FF2B5EF4-FFF2-40B4-BE49-F238E27FC236}">
                    <a16:creationId xmlns:a16="http://schemas.microsoft.com/office/drawing/2014/main" id="{010CA9FA-AEC6-BD4D-ACD5-DBA941FC75AE}"/>
                  </a:ext>
                </a:extLst>
              </p:cNvPr>
              <p:cNvSpPr/>
              <p:nvPr/>
            </p:nvSpPr>
            <p:spPr>
              <a:xfrm rot="5400000" flipV="1">
                <a:off x="15256922" y="7576422"/>
                <a:ext cx="155583" cy="15716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0" name="Shape 157">
                <a:extLst>
                  <a:ext uri="{FF2B5EF4-FFF2-40B4-BE49-F238E27FC236}">
                    <a16:creationId xmlns:a16="http://schemas.microsoft.com/office/drawing/2014/main" id="{C1571D45-636E-4041-BF55-2549DBB89FDA}"/>
                  </a:ext>
                </a:extLst>
              </p:cNvPr>
              <p:cNvSpPr/>
              <p:nvPr/>
            </p:nvSpPr>
            <p:spPr>
              <a:xfrm rot="5400000" flipV="1">
                <a:off x="16495962" y="8512299"/>
                <a:ext cx="139707" cy="13969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1" name="Shape 158">
                <a:extLst>
                  <a:ext uri="{FF2B5EF4-FFF2-40B4-BE49-F238E27FC236}">
                    <a16:creationId xmlns:a16="http://schemas.microsoft.com/office/drawing/2014/main" id="{6867BCBD-14D5-8248-9B14-17DA6B8FFCAF}"/>
                  </a:ext>
                </a:extLst>
              </p:cNvPr>
              <p:cNvSpPr/>
              <p:nvPr/>
            </p:nvSpPr>
            <p:spPr>
              <a:xfrm rot="5400000" flipV="1">
                <a:off x="15417237" y="7495484"/>
                <a:ext cx="962072" cy="1211257"/>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nvGrpSpPr>
              <p:cNvPr id="19485" name="组合 40">
                <a:extLst>
                  <a:ext uri="{FF2B5EF4-FFF2-40B4-BE49-F238E27FC236}">
                    <a16:creationId xmlns:a16="http://schemas.microsoft.com/office/drawing/2014/main" id="{AC21EB17-4190-4305-A3ED-9CC6CC3FDBC7}"/>
                  </a:ext>
                </a:extLst>
              </p:cNvPr>
              <p:cNvGrpSpPr>
                <a:grpSpLocks/>
              </p:cNvGrpSpPr>
              <p:nvPr/>
            </p:nvGrpSpPr>
            <p:grpSpPr bwMode="auto">
              <a:xfrm rot="1493609">
                <a:off x="15110083" y="8227716"/>
                <a:ext cx="1389338" cy="1021215"/>
                <a:chOff x="9953277" y="9491069"/>
                <a:chExt cx="1389338" cy="1021215"/>
              </a:xfrm>
            </p:grpSpPr>
            <p:sp>
              <p:nvSpPr>
                <p:cNvPr id="27" name="Shape 144">
                  <a:extLst>
                    <a:ext uri="{FF2B5EF4-FFF2-40B4-BE49-F238E27FC236}">
                      <a16:creationId xmlns:a16="http://schemas.microsoft.com/office/drawing/2014/main" id="{D544488E-CC9A-0442-B9D5-BAC6FA2FB520}"/>
                    </a:ext>
                  </a:extLst>
                </p:cNvPr>
                <p:cNvSpPr/>
                <p:nvPr/>
              </p:nvSpPr>
              <p:spPr>
                <a:xfrm rot="16200000" flipV="1">
                  <a:off x="11180524" y="9487715"/>
                  <a:ext cx="155583" cy="15557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28" name="Shape 148">
                  <a:extLst>
                    <a:ext uri="{FF2B5EF4-FFF2-40B4-BE49-F238E27FC236}">
                      <a16:creationId xmlns:a16="http://schemas.microsoft.com/office/drawing/2014/main" id="{06EDC6DE-8AB2-6D4E-93DD-E1897922B032}"/>
                    </a:ext>
                  </a:extLst>
                </p:cNvPr>
                <p:cNvSpPr/>
                <p:nvPr/>
              </p:nvSpPr>
              <p:spPr>
                <a:xfrm rot="16200000" flipH="1" flipV="1">
                  <a:off x="10118593" y="9435526"/>
                  <a:ext cx="911270" cy="1241421"/>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nvGrpSpPr>
                <p:cNvPr id="19488" name="组合 30">
                  <a:extLst>
                    <a:ext uri="{FF2B5EF4-FFF2-40B4-BE49-F238E27FC236}">
                      <a16:creationId xmlns:a16="http://schemas.microsoft.com/office/drawing/2014/main" id="{DEE10252-179B-457D-A773-A701558EC995}"/>
                    </a:ext>
                  </a:extLst>
                </p:cNvPr>
                <p:cNvGrpSpPr>
                  <a:grpSpLocks/>
                </p:cNvGrpSpPr>
                <p:nvPr/>
              </p:nvGrpSpPr>
              <p:grpSpPr bwMode="auto">
                <a:xfrm rot="252183" flipV="1">
                  <a:off x="10164849" y="9802294"/>
                  <a:ext cx="667766" cy="599503"/>
                  <a:chOff x="6166866" y="6681248"/>
                  <a:chExt cx="1440327" cy="1293088"/>
                </a:xfrm>
              </p:grpSpPr>
              <p:sp>
                <p:nvSpPr>
                  <p:cNvPr id="37" name="Shape 142">
                    <a:extLst>
                      <a:ext uri="{FF2B5EF4-FFF2-40B4-BE49-F238E27FC236}">
                        <a16:creationId xmlns:a16="http://schemas.microsoft.com/office/drawing/2014/main" id="{42776210-4B2F-EA43-8EAC-7B1E245456FD}"/>
                      </a:ext>
                    </a:extLst>
                  </p:cNvPr>
                  <p:cNvSpPr/>
                  <p:nvPr/>
                </p:nvSpPr>
                <p:spPr>
                  <a:xfrm>
                    <a:off x="6140823" y="6708881"/>
                    <a:ext cx="301323" cy="2979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8" name="Shape 155">
                    <a:extLst>
                      <a:ext uri="{FF2B5EF4-FFF2-40B4-BE49-F238E27FC236}">
                        <a16:creationId xmlns:a16="http://schemas.microsoft.com/office/drawing/2014/main" id="{C7F19B2D-785C-5545-B31C-13F4AB9BAE3D}"/>
                      </a:ext>
                    </a:extLst>
                  </p:cNvPr>
                  <p:cNvSpPr/>
                  <p:nvPr/>
                </p:nvSpPr>
                <p:spPr>
                  <a:xfrm>
                    <a:off x="6556166" y="7018508"/>
                    <a:ext cx="458832" cy="45200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9" name="Shape 156">
                    <a:extLst>
                      <a:ext uri="{FF2B5EF4-FFF2-40B4-BE49-F238E27FC236}">
                        <a16:creationId xmlns:a16="http://schemas.microsoft.com/office/drawing/2014/main" id="{EFD5C43D-DC8E-774B-BC98-5149864902C5}"/>
                      </a:ext>
                    </a:extLst>
                  </p:cNvPr>
                  <p:cNvSpPr/>
                  <p:nvPr/>
                </p:nvSpPr>
                <p:spPr>
                  <a:xfrm>
                    <a:off x="7042651" y="7452253"/>
                    <a:ext cx="544434" cy="53419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grpSp>
        </p:grpSp>
        <p:sp>
          <p:nvSpPr>
            <p:cNvPr id="29" name="Shape 151">
              <a:extLst>
                <a:ext uri="{FF2B5EF4-FFF2-40B4-BE49-F238E27FC236}">
                  <a16:creationId xmlns:a16="http://schemas.microsoft.com/office/drawing/2014/main" id="{A6EAD4CD-AA01-D140-BE84-E499C558ADED}"/>
                </a:ext>
              </a:extLst>
            </p:cNvPr>
            <p:cNvSpPr/>
            <p:nvPr/>
          </p:nvSpPr>
          <p:spPr>
            <a:xfrm rot="2466605" flipV="1">
              <a:off x="7983538" y="8013700"/>
              <a:ext cx="198437" cy="612775"/>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0" name="Shape 152">
              <a:extLst>
                <a:ext uri="{FF2B5EF4-FFF2-40B4-BE49-F238E27FC236}">
                  <a16:creationId xmlns:a16="http://schemas.microsoft.com/office/drawing/2014/main" id="{A4DABA17-D1C0-734B-AB5E-0BE59B2BA012}"/>
                </a:ext>
              </a:extLst>
            </p:cNvPr>
            <p:cNvSpPr/>
            <p:nvPr/>
          </p:nvSpPr>
          <p:spPr>
            <a:xfrm rot="2466605" flipV="1">
              <a:off x="7775575" y="8396288"/>
              <a:ext cx="157163" cy="1555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nvGrpSpPr>
            <p:cNvPr id="48" name="组合 47">
              <a:extLst>
                <a:ext uri="{FF2B5EF4-FFF2-40B4-BE49-F238E27FC236}">
                  <a16:creationId xmlns:a16="http://schemas.microsoft.com/office/drawing/2014/main" id="{059B1B48-EB99-4E95-A6B6-7E1CE1FA60FE}"/>
                </a:ext>
              </a:extLst>
            </p:cNvPr>
            <p:cNvGrpSpPr>
              <a:grpSpLocks/>
            </p:cNvGrpSpPr>
            <p:nvPr/>
          </p:nvGrpSpPr>
          <p:grpSpPr bwMode="auto">
            <a:xfrm rot="4407813">
              <a:off x="7232853" y="4598678"/>
              <a:ext cx="698950" cy="1358900"/>
              <a:chOff x="8193529" y="9130283"/>
              <a:chExt cx="697932" cy="1357708"/>
            </a:xfrm>
          </p:grpSpPr>
          <p:sp>
            <p:nvSpPr>
              <p:cNvPr id="32" name="Shape 172">
                <a:extLst>
                  <a:ext uri="{FF2B5EF4-FFF2-40B4-BE49-F238E27FC236}">
                    <a16:creationId xmlns:a16="http://schemas.microsoft.com/office/drawing/2014/main" id="{4C7A25E9-09B8-8B44-A99A-D5BEE8866D71}"/>
                  </a:ext>
                </a:extLst>
              </p:cNvPr>
              <p:cNvSpPr/>
              <p:nvPr/>
            </p:nvSpPr>
            <p:spPr>
              <a:xfrm rot="2466605" flipV="1">
                <a:off x="8193529" y="10154853"/>
                <a:ext cx="177541" cy="1839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3" name="Shape 173">
                <a:extLst>
                  <a:ext uri="{FF2B5EF4-FFF2-40B4-BE49-F238E27FC236}">
                    <a16:creationId xmlns:a16="http://schemas.microsoft.com/office/drawing/2014/main" id="{7FEE084E-8EE3-B04D-A4E7-FA8E98C36180}"/>
                  </a:ext>
                </a:extLst>
              </p:cNvPr>
              <p:cNvSpPr/>
              <p:nvPr/>
            </p:nvSpPr>
            <p:spPr>
              <a:xfrm rot="2466605" flipV="1">
                <a:off x="8412548" y="9967628"/>
                <a:ext cx="134740" cy="13482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4" name="Shape 174">
                <a:extLst>
                  <a:ext uri="{FF2B5EF4-FFF2-40B4-BE49-F238E27FC236}">
                    <a16:creationId xmlns:a16="http://schemas.microsoft.com/office/drawing/2014/main" id="{053576BA-14D0-974E-8169-7FAAE4A5E215}"/>
                  </a:ext>
                </a:extLst>
              </p:cNvPr>
              <p:cNvSpPr/>
              <p:nvPr/>
            </p:nvSpPr>
            <p:spPr>
              <a:xfrm rot="2466605" flipV="1">
                <a:off x="8547378" y="9753684"/>
                <a:ext cx="177541" cy="1839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ln w="508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5" name="Shape 175">
                <a:extLst>
                  <a:ext uri="{FF2B5EF4-FFF2-40B4-BE49-F238E27FC236}">
                    <a16:creationId xmlns:a16="http://schemas.microsoft.com/office/drawing/2014/main" id="{EA333686-EA60-1245-8222-351ED511243B}"/>
                  </a:ext>
                </a:extLst>
              </p:cNvPr>
              <p:cNvSpPr/>
              <p:nvPr/>
            </p:nvSpPr>
            <p:spPr>
              <a:xfrm rot="2466605" flipV="1">
                <a:off x="8756721" y="9553691"/>
                <a:ext cx="134740" cy="13640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ln w="12700">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sp>
            <p:nvSpPr>
              <p:cNvPr id="36" name="Shape 154">
                <a:extLst>
                  <a:ext uri="{FF2B5EF4-FFF2-40B4-BE49-F238E27FC236}">
                    <a16:creationId xmlns:a16="http://schemas.microsoft.com/office/drawing/2014/main" id="{13DE389B-A5C0-4445-8A9F-93ADB64CB41C}"/>
                  </a:ext>
                </a:extLst>
              </p:cNvPr>
              <p:cNvSpPr/>
              <p:nvPr/>
            </p:nvSpPr>
            <p:spPr>
              <a:xfrm rot="2466605" flipV="1">
                <a:off x="8663525" y="9130283"/>
                <a:ext cx="0" cy="1357708"/>
              </a:xfrm>
              <a:prstGeom prst="line">
                <a:avLst/>
              </a:prstGeom>
              <a:ln w="12700">
                <a:solidFill/>
                <a:miter lim="400000"/>
              </a:ln>
            </p:spPr>
            <p:txBody>
              <a:bodyPr lIns="0" tIns="0" rIns="0" bIns="0" anchor="ctr"/>
              <a:lstStyle/>
              <a:p>
                <a:pPr algn="ctr">
                  <a:defRPr sz="3200">
                    <a:effectLst>
                      <a:outerShdw blurRad="25400" dist="23998" dir="2700000" rotWithShape="0">
                        <a:srgbClr val="000000">
                          <a:alpha val="31034"/>
                        </a:srgbClr>
                      </a:outerShdw>
                    </a:effectLst>
                  </a:defRPr>
                </a:pPr>
                <a:endParaRPr sz="1600" kern="0">
                  <a:effectLst>
                    <a:outerShdw blurRad="25400" dist="23998" dir="2700000" rotWithShape="0">
                      <a:srgbClr val="000000">
                        <a:alpha val="31034"/>
                      </a:srgbClr>
                    </a:outerShdw>
                  </a:effectLst>
                </a:endParaRPr>
              </a:p>
            </p:txBody>
          </p:sp>
        </p:grpSp>
        <p:sp>
          <p:nvSpPr>
            <p:cNvPr id="2" name="椭圆 1">
              <a:extLst>
                <a:ext uri="{FF2B5EF4-FFF2-40B4-BE49-F238E27FC236}">
                  <a16:creationId xmlns:a16="http://schemas.microsoft.com/office/drawing/2014/main" id="{6528243F-FF6A-C94D-BC95-6B7DE108AAE5}"/>
                </a:ext>
              </a:extLst>
            </p:cNvPr>
            <p:cNvSpPr/>
            <p:nvPr/>
          </p:nvSpPr>
          <p:spPr>
            <a:xfrm>
              <a:off x="7983539" y="5982435"/>
              <a:ext cx="7981950" cy="836732"/>
            </a:xfrm>
            <a:prstGeom prst="ellipse">
              <a:avLst/>
            </a:prstGeom>
            <a:gradFill>
              <a:gsLst>
                <a:gs pos="0">
                  <a:schemeClr val="tx2">
                    <a:lumMod val="10000"/>
                  </a:schemeClr>
                </a:gs>
                <a:gs pos="100000">
                  <a:schemeClr val="bg2">
                    <a:lumMod val="50000"/>
                  </a:schemeClr>
                </a:gs>
              </a:gsLst>
              <a:lin ang="5400000" scaled="0"/>
            </a:gradFill>
            <a:ln w="12700" cap="flat">
              <a:noFill/>
              <a:miter lim="400000"/>
            </a:ln>
            <a:effectLst>
              <a:outerShdw blurRad="165100" dist="25400" dir="5400000" algn="t" rotWithShape="0">
                <a:prstClr val="black">
                  <a:alpha val="75000"/>
                </a:prstClr>
              </a:outerShdw>
            </a:effectLst>
          </p:spPr>
          <p:style>
            <a:lnRef idx="0">
              <a:scrgbClr r="0" g="0" b="0"/>
            </a:lnRef>
            <a:fillRef idx="0">
              <a:scrgbClr r="0" g="0" b="0"/>
            </a:fillRef>
            <a:effectRef idx="0">
              <a:scrgbClr r="0" g="0" b="0"/>
            </a:effectRef>
            <a:fontRef idx="none"/>
          </p:style>
          <p:txBody>
            <a:bodyPr spcFirstLastPara="1" lIns="25400" tIns="25400" rIns="25400" bIns="25400" spcCol="38100" anchor="ctr">
              <a:spAutoFit/>
            </a:bodyPr>
            <a:lstStyle/>
            <a:p>
              <a:pPr algn="ctr" latinLnBrk="1">
                <a:defRPr/>
              </a:pPr>
              <a:endParaRPr lang="zh-CN" altLang="en-US" sz="1600" kern="0">
                <a:effectLst>
                  <a:outerShdw blurRad="25400" dist="23998" dir="2700000" rotWithShape="0">
                    <a:srgbClr val="000000">
                      <a:alpha val="31034"/>
                    </a:srgbClr>
                  </a:outerShdw>
                </a:effectLst>
              </a:endParaRPr>
            </a:p>
          </p:txBody>
        </p:sp>
        <p:sp>
          <p:nvSpPr>
            <p:cNvPr id="45" name="椭圆 44">
              <a:extLst>
                <a:ext uri="{FF2B5EF4-FFF2-40B4-BE49-F238E27FC236}">
                  <a16:creationId xmlns:a16="http://schemas.microsoft.com/office/drawing/2014/main" id="{B2B0859A-CFB1-7449-AE56-7D3591DE67FC}"/>
                </a:ext>
              </a:extLst>
            </p:cNvPr>
            <p:cNvSpPr/>
            <p:nvPr/>
          </p:nvSpPr>
          <p:spPr>
            <a:xfrm>
              <a:off x="16346933" y="4027749"/>
              <a:ext cx="777876" cy="836732"/>
            </a:xfrm>
            <a:prstGeom prst="ellipse">
              <a:avLst/>
            </a:prstGeom>
            <a:gradFill>
              <a:gsLst>
                <a:gs pos="0">
                  <a:schemeClr val="tx2">
                    <a:lumMod val="10000"/>
                  </a:schemeClr>
                </a:gs>
                <a:gs pos="100000">
                  <a:schemeClr val="bg2">
                    <a:lumMod val="50000"/>
                  </a:schemeClr>
                </a:gs>
              </a:gsLst>
              <a:lin ang="5400000" scaled="0"/>
            </a:gradFill>
            <a:ln w="12700" cap="flat">
              <a:noFill/>
              <a:miter lim="400000"/>
            </a:ln>
            <a:effectLst>
              <a:outerShdw blurRad="165100" dist="25400" dir="5400000" algn="t" rotWithShape="0">
                <a:prstClr val="black">
                  <a:alpha val="75000"/>
                </a:prstClr>
              </a:outerShdw>
            </a:effectLst>
          </p:spPr>
          <p:style>
            <a:lnRef idx="0">
              <a:scrgbClr r="0" g="0" b="0"/>
            </a:lnRef>
            <a:fillRef idx="0">
              <a:scrgbClr r="0" g="0" b="0"/>
            </a:fillRef>
            <a:effectRef idx="0">
              <a:scrgbClr r="0" g="0" b="0"/>
            </a:effectRef>
            <a:fontRef idx="none"/>
          </p:style>
          <p:txBody>
            <a:bodyPr spcFirstLastPara="1" lIns="25400" tIns="25400" rIns="25400" bIns="25400" spcCol="38100" anchor="ctr">
              <a:spAutoFit/>
            </a:bodyPr>
            <a:lstStyle/>
            <a:p>
              <a:pPr algn="ctr" latinLnBrk="1">
                <a:defRPr/>
              </a:pPr>
              <a:endParaRPr lang="zh-CN" altLang="en-US" sz="1600" kern="0">
                <a:effectLst>
                  <a:outerShdw blurRad="25400" dist="23998" dir="2700000" rotWithShape="0">
                    <a:srgbClr val="000000">
                      <a:alpha val="31034"/>
                    </a:srgbClr>
                  </a:outerShdw>
                </a:effectLst>
              </a:endParaRPr>
            </a:p>
          </p:txBody>
        </p:sp>
        <p:sp>
          <p:nvSpPr>
            <p:cNvPr id="46" name="椭圆 45">
              <a:extLst>
                <a:ext uri="{FF2B5EF4-FFF2-40B4-BE49-F238E27FC236}">
                  <a16:creationId xmlns:a16="http://schemas.microsoft.com/office/drawing/2014/main" id="{AE38F428-EA00-8A4B-897F-A76F01FE1F90}"/>
                </a:ext>
              </a:extLst>
            </p:cNvPr>
            <p:cNvSpPr/>
            <p:nvPr/>
          </p:nvSpPr>
          <p:spPr>
            <a:xfrm>
              <a:off x="16323069" y="8114247"/>
              <a:ext cx="572034" cy="836732"/>
            </a:xfrm>
            <a:prstGeom prst="ellipse">
              <a:avLst/>
            </a:prstGeom>
            <a:gradFill>
              <a:gsLst>
                <a:gs pos="0">
                  <a:schemeClr val="tx2">
                    <a:lumMod val="10000"/>
                  </a:schemeClr>
                </a:gs>
                <a:gs pos="100000">
                  <a:schemeClr val="bg2">
                    <a:lumMod val="50000"/>
                  </a:schemeClr>
                </a:gs>
              </a:gsLst>
              <a:lin ang="5400000" scaled="0"/>
            </a:gradFill>
            <a:ln w="12700" cap="flat">
              <a:noFill/>
              <a:miter lim="400000"/>
            </a:ln>
            <a:effectLst>
              <a:outerShdw blurRad="165100" dist="25400" dir="5400000" algn="t" rotWithShape="0">
                <a:prstClr val="black">
                  <a:alpha val="75000"/>
                </a:prstClr>
              </a:outerShdw>
            </a:effectLst>
          </p:spPr>
          <p:style>
            <a:lnRef idx="0">
              <a:scrgbClr r="0" g="0" b="0"/>
            </a:lnRef>
            <a:fillRef idx="0">
              <a:scrgbClr r="0" g="0" b="0"/>
            </a:fillRef>
            <a:effectRef idx="0">
              <a:scrgbClr r="0" g="0" b="0"/>
            </a:effectRef>
            <a:fontRef idx="none"/>
          </p:style>
          <p:txBody>
            <a:bodyPr spcFirstLastPara="1" wrap="square" lIns="25400" tIns="25400" rIns="25400" bIns="25400" spcCol="38100" anchor="ctr">
              <a:spAutoFit/>
            </a:bodyPr>
            <a:lstStyle/>
            <a:p>
              <a:pPr algn="ctr" latinLnBrk="1">
                <a:defRPr/>
              </a:pPr>
              <a:endParaRPr lang="zh-CN" altLang="en-US" sz="1600" kern="0">
                <a:effectLst>
                  <a:outerShdw blurRad="25400" dist="23998" dir="2700000" rotWithShape="0">
                    <a:srgbClr val="000000">
                      <a:alpha val="31034"/>
                    </a:srgbClr>
                  </a:outerShdw>
                </a:effectLst>
              </a:endParaRPr>
            </a:p>
          </p:txBody>
        </p:sp>
        <p:sp>
          <p:nvSpPr>
            <p:cNvPr id="49" name="椭圆 48">
              <a:extLst>
                <a:ext uri="{FF2B5EF4-FFF2-40B4-BE49-F238E27FC236}">
                  <a16:creationId xmlns:a16="http://schemas.microsoft.com/office/drawing/2014/main" id="{96B59221-0DA8-B142-8CC1-1E7812792B89}"/>
                </a:ext>
              </a:extLst>
            </p:cNvPr>
            <p:cNvSpPr/>
            <p:nvPr/>
          </p:nvSpPr>
          <p:spPr>
            <a:xfrm>
              <a:off x="6673477" y="4734661"/>
              <a:ext cx="633786" cy="836732"/>
            </a:xfrm>
            <a:prstGeom prst="ellipse">
              <a:avLst/>
            </a:prstGeom>
            <a:gradFill>
              <a:gsLst>
                <a:gs pos="0">
                  <a:schemeClr val="tx2">
                    <a:lumMod val="10000"/>
                  </a:schemeClr>
                </a:gs>
                <a:gs pos="100000">
                  <a:schemeClr val="bg2">
                    <a:lumMod val="50000"/>
                  </a:schemeClr>
                </a:gs>
              </a:gsLst>
              <a:lin ang="5400000" scaled="0"/>
            </a:gradFill>
            <a:ln w="12700" cap="flat">
              <a:noFill/>
              <a:miter lim="400000"/>
            </a:ln>
            <a:effectLst>
              <a:outerShdw blurRad="165100" dist="25400" dir="5400000" algn="t" rotWithShape="0">
                <a:prstClr val="black">
                  <a:alpha val="75000"/>
                </a:prstClr>
              </a:outerShdw>
            </a:effectLst>
          </p:spPr>
          <p:style>
            <a:lnRef idx="0">
              <a:scrgbClr r="0" g="0" b="0"/>
            </a:lnRef>
            <a:fillRef idx="0">
              <a:scrgbClr r="0" g="0" b="0"/>
            </a:fillRef>
            <a:effectRef idx="0">
              <a:scrgbClr r="0" g="0" b="0"/>
            </a:effectRef>
            <a:fontRef idx="none"/>
          </p:style>
          <p:txBody>
            <a:bodyPr spcFirstLastPara="1" wrap="square" lIns="25400" tIns="25400" rIns="25400" bIns="25400" spcCol="38100" anchor="ctr">
              <a:spAutoFit/>
            </a:bodyPr>
            <a:lstStyle/>
            <a:p>
              <a:pPr algn="ctr" latinLnBrk="1">
                <a:defRPr/>
              </a:pPr>
              <a:endParaRPr lang="zh-CN" altLang="en-US" sz="1600" kern="0">
                <a:effectLst>
                  <a:outerShdw blurRad="25400" dist="23998" dir="2700000" rotWithShape="0">
                    <a:srgbClr val="000000">
                      <a:alpha val="31034"/>
                    </a:srgbClr>
                  </a:outerShdw>
                </a:effectLst>
              </a:endParaRPr>
            </a:p>
          </p:txBody>
        </p:sp>
        <p:sp>
          <p:nvSpPr>
            <p:cNvPr id="59" name="iconfont-1188-857508"/>
            <p:cNvSpPr>
              <a:spLocks noChangeAspect="1"/>
            </p:cNvSpPr>
            <p:nvPr/>
          </p:nvSpPr>
          <p:spPr bwMode="auto">
            <a:xfrm>
              <a:off x="9905651" y="4128166"/>
              <a:ext cx="4166553" cy="4974748"/>
            </a:xfrm>
            <a:custGeom>
              <a:avLst/>
              <a:gdLst>
                <a:gd name="T0" fmla="*/ 5359 w 10719"/>
                <a:gd name="T1" fmla="*/ 12797 h 12797"/>
                <a:gd name="T2" fmla="*/ 0 w 10719"/>
                <a:gd name="T3" fmla="*/ 7234 h 12797"/>
                <a:gd name="T4" fmla="*/ 0 w 10719"/>
                <a:gd name="T5" fmla="*/ 1859 h 12797"/>
                <a:gd name="T6" fmla="*/ 531 w 10719"/>
                <a:gd name="T7" fmla="*/ 1844 h 12797"/>
                <a:gd name="T8" fmla="*/ 2969 w 10719"/>
                <a:gd name="T9" fmla="*/ 1328 h 12797"/>
                <a:gd name="T10" fmla="*/ 5047 w 10719"/>
                <a:gd name="T11" fmla="*/ 234 h 12797"/>
                <a:gd name="T12" fmla="*/ 5359 w 10719"/>
                <a:gd name="T13" fmla="*/ 0 h 12797"/>
                <a:gd name="T14" fmla="*/ 5672 w 10719"/>
                <a:gd name="T15" fmla="*/ 234 h 12797"/>
                <a:gd name="T16" fmla="*/ 7750 w 10719"/>
                <a:gd name="T17" fmla="*/ 1328 h 12797"/>
                <a:gd name="T18" fmla="*/ 10187 w 10719"/>
                <a:gd name="T19" fmla="*/ 1844 h 12797"/>
                <a:gd name="T20" fmla="*/ 10719 w 10719"/>
                <a:gd name="T21" fmla="*/ 1859 h 12797"/>
                <a:gd name="T22" fmla="*/ 10719 w 10719"/>
                <a:gd name="T23" fmla="*/ 7234 h 12797"/>
                <a:gd name="T24" fmla="*/ 5359 w 10719"/>
                <a:gd name="T25" fmla="*/ 12797 h 12797"/>
                <a:gd name="T26" fmla="*/ 891 w 10719"/>
                <a:gd name="T27" fmla="*/ 2750 h 12797"/>
                <a:gd name="T28" fmla="*/ 891 w 10719"/>
                <a:gd name="T29" fmla="*/ 7281 h 12797"/>
                <a:gd name="T30" fmla="*/ 5344 w 10719"/>
                <a:gd name="T31" fmla="*/ 11953 h 12797"/>
                <a:gd name="T32" fmla="*/ 9797 w 10719"/>
                <a:gd name="T33" fmla="*/ 7281 h 12797"/>
                <a:gd name="T34" fmla="*/ 9797 w 10719"/>
                <a:gd name="T35" fmla="*/ 2750 h 12797"/>
                <a:gd name="T36" fmla="*/ 7406 w 10719"/>
                <a:gd name="T37" fmla="*/ 2156 h 12797"/>
                <a:gd name="T38" fmla="*/ 5359 w 10719"/>
                <a:gd name="T39" fmla="*/ 1094 h 12797"/>
                <a:gd name="T40" fmla="*/ 3281 w 10719"/>
                <a:gd name="T41" fmla="*/ 2156 h 12797"/>
                <a:gd name="T42" fmla="*/ 891 w 10719"/>
                <a:gd name="T43" fmla="*/ 2750 h 12797"/>
                <a:gd name="T44" fmla="*/ 5062 w 10719"/>
                <a:gd name="T45" fmla="*/ 9266 h 12797"/>
                <a:gd name="T46" fmla="*/ 2781 w 10719"/>
                <a:gd name="T47" fmla="*/ 7328 h 12797"/>
                <a:gd name="T48" fmla="*/ 3484 w 10719"/>
                <a:gd name="T49" fmla="*/ 6500 h 12797"/>
                <a:gd name="T50" fmla="*/ 4953 w 10719"/>
                <a:gd name="T51" fmla="*/ 7734 h 12797"/>
                <a:gd name="T52" fmla="*/ 7734 w 10719"/>
                <a:gd name="T53" fmla="*/ 4547 h 12797"/>
                <a:gd name="T54" fmla="*/ 8547 w 10719"/>
                <a:gd name="T55" fmla="*/ 5250 h 12797"/>
                <a:gd name="T56" fmla="*/ 5062 w 10719"/>
                <a:gd name="T57" fmla="*/ 9266 h 12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719" h="12797">
                  <a:moveTo>
                    <a:pt x="5359" y="12797"/>
                  </a:moveTo>
                  <a:cubicBezTo>
                    <a:pt x="3484" y="12797"/>
                    <a:pt x="0" y="9938"/>
                    <a:pt x="0" y="7234"/>
                  </a:cubicBezTo>
                  <a:lnTo>
                    <a:pt x="0" y="1859"/>
                  </a:lnTo>
                  <a:lnTo>
                    <a:pt x="531" y="1844"/>
                  </a:lnTo>
                  <a:cubicBezTo>
                    <a:pt x="547" y="1844"/>
                    <a:pt x="1734" y="1813"/>
                    <a:pt x="2969" y="1328"/>
                  </a:cubicBezTo>
                  <a:cubicBezTo>
                    <a:pt x="4234" y="813"/>
                    <a:pt x="5047" y="234"/>
                    <a:pt x="5047" y="234"/>
                  </a:cubicBezTo>
                  <a:lnTo>
                    <a:pt x="5359" y="0"/>
                  </a:lnTo>
                  <a:lnTo>
                    <a:pt x="5672" y="234"/>
                  </a:lnTo>
                  <a:cubicBezTo>
                    <a:pt x="5672" y="234"/>
                    <a:pt x="6500" y="828"/>
                    <a:pt x="7750" y="1328"/>
                  </a:cubicBezTo>
                  <a:cubicBezTo>
                    <a:pt x="8984" y="1828"/>
                    <a:pt x="10172" y="1844"/>
                    <a:pt x="10187" y="1844"/>
                  </a:cubicBezTo>
                  <a:lnTo>
                    <a:pt x="10719" y="1859"/>
                  </a:lnTo>
                  <a:lnTo>
                    <a:pt x="10719" y="7234"/>
                  </a:lnTo>
                  <a:cubicBezTo>
                    <a:pt x="10719" y="9938"/>
                    <a:pt x="7234" y="12797"/>
                    <a:pt x="5359" y="12797"/>
                  </a:cubicBezTo>
                  <a:close/>
                  <a:moveTo>
                    <a:pt x="891" y="2750"/>
                  </a:moveTo>
                  <a:lnTo>
                    <a:pt x="891" y="7281"/>
                  </a:lnTo>
                  <a:cubicBezTo>
                    <a:pt x="891" y="9453"/>
                    <a:pt x="4062" y="11953"/>
                    <a:pt x="5344" y="11953"/>
                  </a:cubicBezTo>
                  <a:cubicBezTo>
                    <a:pt x="6641" y="11953"/>
                    <a:pt x="9797" y="9469"/>
                    <a:pt x="9797" y="7281"/>
                  </a:cubicBezTo>
                  <a:lnTo>
                    <a:pt x="9797" y="2750"/>
                  </a:lnTo>
                  <a:cubicBezTo>
                    <a:pt x="9250" y="2688"/>
                    <a:pt x="8344" y="2547"/>
                    <a:pt x="7406" y="2156"/>
                  </a:cubicBezTo>
                  <a:cubicBezTo>
                    <a:pt x="6469" y="1766"/>
                    <a:pt x="5750" y="1344"/>
                    <a:pt x="5359" y="1094"/>
                  </a:cubicBezTo>
                  <a:cubicBezTo>
                    <a:pt x="4969" y="1344"/>
                    <a:pt x="4234" y="1766"/>
                    <a:pt x="3281" y="2156"/>
                  </a:cubicBezTo>
                  <a:cubicBezTo>
                    <a:pt x="2344" y="2531"/>
                    <a:pt x="1453" y="2688"/>
                    <a:pt x="891" y="2750"/>
                  </a:cubicBezTo>
                  <a:close/>
                  <a:moveTo>
                    <a:pt x="5062" y="9266"/>
                  </a:moveTo>
                  <a:lnTo>
                    <a:pt x="2781" y="7328"/>
                  </a:lnTo>
                  <a:lnTo>
                    <a:pt x="3484" y="6500"/>
                  </a:lnTo>
                  <a:lnTo>
                    <a:pt x="4953" y="7734"/>
                  </a:lnTo>
                  <a:lnTo>
                    <a:pt x="7734" y="4547"/>
                  </a:lnTo>
                  <a:lnTo>
                    <a:pt x="8547" y="5250"/>
                  </a:lnTo>
                  <a:lnTo>
                    <a:pt x="5062" y="9266"/>
                  </a:lnTo>
                  <a:close/>
                </a:path>
              </a:pathLst>
            </a:custGeom>
            <a:solidFill>
              <a:schemeClr val="tx2">
                <a:lumMod val="90000"/>
              </a:schemeClr>
            </a:solidFill>
            <a:ln>
              <a:noFill/>
            </a:ln>
          </p:spPr>
        </p:sp>
      </p:grpSp>
      <p:sp>
        <p:nvSpPr>
          <p:cNvPr id="3" name="Title 2">
            <a:extLst>
              <a:ext uri="{FF2B5EF4-FFF2-40B4-BE49-F238E27FC236}">
                <a16:creationId xmlns:a16="http://schemas.microsoft.com/office/drawing/2014/main" id="{B9574F07-C066-4AB9-884B-267F1833B958}"/>
              </a:ext>
            </a:extLst>
          </p:cNvPr>
          <p:cNvSpPr>
            <a:spLocks noGrp="1"/>
          </p:cNvSpPr>
          <p:nvPr>
            <p:ph type="title"/>
          </p:nvPr>
        </p:nvSpPr>
        <p:spPr/>
        <p:txBody>
          <a:bodyPr/>
          <a:lstStyle/>
          <a:p>
            <a:pPr>
              <a:defRPr/>
            </a:pPr>
            <a:r>
              <a:rPr lang="zh-CN" altLang="en-US" kern="0" dirty="0">
                <a:solidFill>
                  <a:schemeClr val="tx2">
                    <a:lumMod val="50000"/>
                  </a:schemeClr>
                </a:solidFill>
                <a:latin typeface="微软雅黑 Light" panose="020B0502040204020203" pitchFamily="34" charset="-122"/>
                <a:ea typeface="微软雅黑 Light" panose="020B0502040204020203" pitchFamily="34" charset="-122"/>
              </a:rPr>
              <a:t>多重保障，解除您的安全担忧</a:t>
            </a: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300" fill="hold"/>
                                        <p:tgtEl>
                                          <p:spTgt spid="50"/>
                                        </p:tgtEl>
                                        <p:attrNameLst>
                                          <p:attrName>ppt_w</p:attrName>
                                        </p:attrNameLst>
                                      </p:cBhvr>
                                      <p:tavLst>
                                        <p:tav tm="0">
                                          <p:val>
                                            <p:fltVal val="0"/>
                                          </p:val>
                                        </p:tav>
                                        <p:tav tm="100000">
                                          <p:val>
                                            <p:strVal val="#ppt_w"/>
                                          </p:val>
                                        </p:tav>
                                      </p:tavLst>
                                    </p:anim>
                                    <p:anim calcmode="lin" valueType="num">
                                      <p:cBhvr>
                                        <p:cTn id="8" dur="300" fill="hold"/>
                                        <p:tgtEl>
                                          <p:spTgt spid="50"/>
                                        </p:tgtEl>
                                        <p:attrNameLst>
                                          <p:attrName>ppt_h</p:attrName>
                                        </p:attrNameLst>
                                      </p:cBhvr>
                                      <p:tavLst>
                                        <p:tav tm="0">
                                          <p:val>
                                            <p:fltVal val="0"/>
                                          </p:val>
                                        </p:tav>
                                        <p:tav tm="100000">
                                          <p:val>
                                            <p:strVal val="#ppt_h"/>
                                          </p:val>
                                        </p:tav>
                                      </p:tavLst>
                                    </p:anim>
                                    <p:animEffect transition="in" filter="fade">
                                      <p:cBhvr>
                                        <p:cTn id="9" dur="300"/>
                                        <p:tgtEl>
                                          <p:spTgt spid="5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p:cTn id="12" dur="200" fill="hold"/>
                                        <p:tgtEl>
                                          <p:spTgt spid="53"/>
                                        </p:tgtEl>
                                        <p:attrNameLst>
                                          <p:attrName>ppt_w</p:attrName>
                                        </p:attrNameLst>
                                      </p:cBhvr>
                                      <p:tavLst>
                                        <p:tav tm="0">
                                          <p:val>
                                            <p:fltVal val="0"/>
                                          </p:val>
                                        </p:tav>
                                        <p:tav tm="100000">
                                          <p:val>
                                            <p:strVal val="#ppt_w"/>
                                          </p:val>
                                        </p:tav>
                                      </p:tavLst>
                                    </p:anim>
                                    <p:anim calcmode="lin" valueType="num">
                                      <p:cBhvr>
                                        <p:cTn id="13" dur="200" fill="hold"/>
                                        <p:tgtEl>
                                          <p:spTgt spid="53"/>
                                        </p:tgtEl>
                                        <p:attrNameLst>
                                          <p:attrName>ppt_h</p:attrName>
                                        </p:attrNameLst>
                                      </p:cBhvr>
                                      <p:tavLst>
                                        <p:tav tm="0">
                                          <p:val>
                                            <p:fltVal val="0"/>
                                          </p:val>
                                        </p:tav>
                                        <p:tav tm="100000">
                                          <p:val>
                                            <p:strVal val="#ppt_h"/>
                                          </p:val>
                                        </p:tav>
                                      </p:tavLst>
                                    </p:anim>
                                    <p:animEffect transition="in" filter="fade">
                                      <p:cBhvr>
                                        <p:cTn id="14" dur="200"/>
                                        <p:tgtEl>
                                          <p:spTgt spid="5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anim calcmode="lin" valueType="num">
                                      <p:cBhvr>
                                        <p:cTn id="17" dur="200" fill="hold"/>
                                        <p:tgtEl>
                                          <p:spTgt spid="52"/>
                                        </p:tgtEl>
                                        <p:attrNameLst>
                                          <p:attrName>ppt_w</p:attrName>
                                        </p:attrNameLst>
                                      </p:cBhvr>
                                      <p:tavLst>
                                        <p:tav tm="0">
                                          <p:val>
                                            <p:fltVal val="0"/>
                                          </p:val>
                                        </p:tav>
                                        <p:tav tm="100000">
                                          <p:val>
                                            <p:strVal val="#ppt_w"/>
                                          </p:val>
                                        </p:tav>
                                      </p:tavLst>
                                    </p:anim>
                                    <p:anim calcmode="lin" valueType="num">
                                      <p:cBhvr>
                                        <p:cTn id="18" dur="200" fill="hold"/>
                                        <p:tgtEl>
                                          <p:spTgt spid="52"/>
                                        </p:tgtEl>
                                        <p:attrNameLst>
                                          <p:attrName>ppt_h</p:attrName>
                                        </p:attrNameLst>
                                      </p:cBhvr>
                                      <p:tavLst>
                                        <p:tav tm="0">
                                          <p:val>
                                            <p:fltVal val="0"/>
                                          </p:val>
                                        </p:tav>
                                        <p:tav tm="100000">
                                          <p:val>
                                            <p:strVal val="#ppt_h"/>
                                          </p:val>
                                        </p:tav>
                                      </p:tavLst>
                                    </p:anim>
                                    <p:animEffect transition="in" filter="fade">
                                      <p:cBhvr>
                                        <p:cTn id="19" dur="200"/>
                                        <p:tgtEl>
                                          <p:spTgt spid="5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 calcmode="lin" valueType="num">
                                      <p:cBhvr>
                                        <p:cTn id="22" dur="300" fill="hold"/>
                                        <p:tgtEl>
                                          <p:spTgt spid="56"/>
                                        </p:tgtEl>
                                        <p:attrNameLst>
                                          <p:attrName>ppt_w</p:attrName>
                                        </p:attrNameLst>
                                      </p:cBhvr>
                                      <p:tavLst>
                                        <p:tav tm="0">
                                          <p:val>
                                            <p:fltVal val="0"/>
                                          </p:val>
                                        </p:tav>
                                        <p:tav tm="100000">
                                          <p:val>
                                            <p:strVal val="#ppt_w"/>
                                          </p:val>
                                        </p:tav>
                                      </p:tavLst>
                                    </p:anim>
                                    <p:anim calcmode="lin" valueType="num">
                                      <p:cBhvr>
                                        <p:cTn id="23" dur="300" fill="hold"/>
                                        <p:tgtEl>
                                          <p:spTgt spid="56"/>
                                        </p:tgtEl>
                                        <p:attrNameLst>
                                          <p:attrName>ppt_h</p:attrName>
                                        </p:attrNameLst>
                                      </p:cBhvr>
                                      <p:tavLst>
                                        <p:tav tm="0">
                                          <p:val>
                                            <p:fltVal val="0"/>
                                          </p:val>
                                        </p:tav>
                                        <p:tav tm="100000">
                                          <p:val>
                                            <p:strVal val="#ppt_h"/>
                                          </p:val>
                                        </p:tav>
                                      </p:tavLst>
                                    </p:anim>
                                    <p:animEffect transition="in" filter="fade">
                                      <p:cBhvr>
                                        <p:cTn id="24" dur="300"/>
                                        <p:tgtEl>
                                          <p:spTgt spid="56"/>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7"/>
                                        </p:tgtEl>
                                        <p:attrNameLst>
                                          <p:attrName>style.visibility</p:attrName>
                                        </p:attrNameLst>
                                      </p:cBhvr>
                                      <p:to>
                                        <p:strVal val="visible"/>
                                      </p:to>
                                    </p:set>
                                    <p:anim calcmode="lin" valueType="num">
                                      <p:cBhvr>
                                        <p:cTn id="27" dur="200" fill="hold"/>
                                        <p:tgtEl>
                                          <p:spTgt spid="57"/>
                                        </p:tgtEl>
                                        <p:attrNameLst>
                                          <p:attrName>ppt_w</p:attrName>
                                        </p:attrNameLst>
                                      </p:cBhvr>
                                      <p:tavLst>
                                        <p:tav tm="0">
                                          <p:val>
                                            <p:fltVal val="0"/>
                                          </p:val>
                                        </p:tav>
                                        <p:tav tm="100000">
                                          <p:val>
                                            <p:strVal val="#ppt_w"/>
                                          </p:val>
                                        </p:tav>
                                      </p:tavLst>
                                    </p:anim>
                                    <p:anim calcmode="lin" valueType="num">
                                      <p:cBhvr>
                                        <p:cTn id="28" dur="200" fill="hold"/>
                                        <p:tgtEl>
                                          <p:spTgt spid="57"/>
                                        </p:tgtEl>
                                        <p:attrNameLst>
                                          <p:attrName>ppt_h</p:attrName>
                                        </p:attrNameLst>
                                      </p:cBhvr>
                                      <p:tavLst>
                                        <p:tav tm="0">
                                          <p:val>
                                            <p:fltVal val="0"/>
                                          </p:val>
                                        </p:tav>
                                        <p:tav tm="100000">
                                          <p:val>
                                            <p:strVal val="#ppt_h"/>
                                          </p:val>
                                        </p:tav>
                                      </p:tavLst>
                                    </p:anim>
                                    <p:animEffect transition="in" filter="fade">
                                      <p:cBhvr>
                                        <p:cTn id="29" dur="200"/>
                                        <p:tgtEl>
                                          <p:spTgt spid="57"/>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8"/>
                                        </p:tgtEl>
                                        <p:attrNameLst>
                                          <p:attrName>style.visibility</p:attrName>
                                        </p:attrNameLst>
                                      </p:cBhvr>
                                      <p:to>
                                        <p:strVal val="visible"/>
                                      </p:to>
                                    </p:set>
                                    <p:anim calcmode="lin" valueType="num">
                                      <p:cBhvr>
                                        <p:cTn id="32" dur="300" fill="hold"/>
                                        <p:tgtEl>
                                          <p:spTgt spid="58"/>
                                        </p:tgtEl>
                                        <p:attrNameLst>
                                          <p:attrName>ppt_w</p:attrName>
                                        </p:attrNameLst>
                                      </p:cBhvr>
                                      <p:tavLst>
                                        <p:tav tm="0">
                                          <p:val>
                                            <p:fltVal val="0"/>
                                          </p:val>
                                        </p:tav>
                                        <p:tav tm="100000">
                                          <p:val>
                                            <p:strVal val="#ppt_w"/>
                                          </p:val>
                                        </p:tav>
                                      </p:tavLst>
                                    </p:anim>
                                    <p:anim calcmode="lin" valueType="num">
                                      <p:cBhvr>
                                        <p:cTn id="33" dur="300" fill="hold"/>
                                        <p:tgtEl>
                                          <p:spTgt spid="58"/>
                                        </p:tgtEl>
                                        <p:attrNameLst>
                                          <p:attrName>ppt_h</p:attrName>
                                        </p:attrNameLst>
                                      </p:cBhvr>
                                      <p:tavLst>
                                        <p:tav tm="0">
                                          <p:val>
                                            <p:fltVal val="0"/>
                                          </p:val>
                                        </p:tav>
                                        <p:tav tm="100000">
                                          <p:val>
                                            <p:strVal val="#ppt_h"/>
                                          </p:val>
                                        </p:tav>
                                      </p:tavLst>
                                    </p:anim>
                                    <p:animEffect transition="in" filter="fade">
                                      <p:cBhvr>
                                        <p:cTn id="34" dur="3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2" grpId="0"/>
      <p:bldP spid="53" grpId="0"/>
      <p:bldP spid="56" grpId="0"/>
      <p:bldP spid="57" grpId="0"/>
      <p:bldP spid="5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对象 2" hidden="1">
            <a:extLst>
              <a:ext uri="{FF2B5EF4-FFF2-40B4-BE49-F238E27FC236}">
                <a16:creationId xmlns:a16="http://schemas.microsoft.com/office/drawing/2014/main" id="{A6A819F1-33AF-45D7-8BF6-2B0A9769CAD4}"/>
              </a:ext>
            </a:extLst>
          </p:cNvPr>
          <p:cNvGraphicFramePr>
            <a:graphicFrameLocks noChangeAspect="1"/>
          </p:cNvGraphicFramePr>
          <p:nvPr>
            <p:extLst>
              <p:ext uri="{D42A27DB-BD31-4B8C-83A1-F6EECF244321}">
                <p14:modId xmlns:p14="http://schemas.microsoft.com/office/powerpoint/2010/main" val="10969869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28" name="think-cell Slide" r:id="rId5" imgW="347" imgH="348" progId="TCLayout.ActiveDocument.1">
                  <p:embed/>
                </p:oleObj>
              </mc:Choice>
              <mc:Fallback>
                <p:oleObj name="think-cell Slide" r:id="rId5" imgW="347" imgH="348" progId="TCLayout.ActiveDocument.1">
                  <p:embed/>
                  <p:pic>
                    <p:nvPicPr>
                      <p:cNvPr id="3" name="对象 2" hidden="1">
                        <a:extLst>
                          <a:ext uri="{FF2B5EF4-FFF2-40B4-BE49-F238E27FC236}">
                            <a16:creationId xmlns:a16="http://schemas.microsoft.com/office/drawing/2014/main" id="{A6A819F1-33AF-45D7-8BF6-2B0A9769CAD4}"/>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2" name="矩形 1" hidden="1">
            <a:extLst>
              <a:ext uri="{FF2B5EF4-FFF2-40B4-BE49-F238E27FC236}">
                <a16:creationId xmlns:a16="http://schemas.microsoft.com/office/drawing/2014/main" id="{FF51F16D-1BAD-46EE-A6F4-B8B94C9DF628}"/>
              </a:ext>
            </a:extLst>
          </p:cNvPr>
          <p:cNvSpPr/>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numCol="1" spcCol="0" rtlCol="0" anchor="ctr" anchorCtr="0">
            <a:noAutofit/>
          </a:bodyPr>
          <a:lstStyle/>
          <a:p>
            <a:pPr algn="ctr">
              <a:lnSpc>
                <a:spcPct val="90000"/>
              </a:lnSpc>
              <a:spcBef>
                <a:spcPct val="0"/>
              </a:spcBef>
              <a:spcAft>
                <a:spcPct val="0"/>
              </a:spcAft>
            </a:pPr>
            <a:endParaRPr lang="en-US" altLang="zh-CN" sz="2400" dirty="0">
              <a:latin typeface="Arial" panose="020B0604020202020204" pitchFamily="34" charset="0"/>
              <a:ea typeface="微软雅黑" panose="020B0503020204020204" pitchFamily="34" charset="-122"/>
              <a:cs typeface="+mj-cs"/>
              <a:sym typeface="Arial" panose="020B0604020202020204" pitchFamily="34" charset="0"/>
            </a:endParaRPr>
          </a:p>
        </p:txBody>
      </p:sp>
      <p:sp>
        <p:nvSpPr>
          <p:cNvPr id="5" name="标题 4"/>
          <p:cNvSpPr>
            <a:spLocks noGrp="1"/>
          </p:cNvSpPr>
          <p:nvPr>
            <p:ph type="ctrTitle"/>
          </p:nvPr>
        </p:nvSpPr>
        <p:spPr/>
        <p:txBody>
          <a:bodyPr/>
          <a:lstStyle/>
          <a:p>
            <a:r>
              <a:rPr lang="en-US" altLang="zh-CN" sz="9600" dirty="0">
                <a:solidFill>
                  <a:schemeClr val="accent2">
                    <a:lumMod val="20000"/>
                    <a:lumOff val="80000"/>
                  </a:schemeClr>
                </a:solidFill>
              </a:rPr>
              <a:t>Thanks</a:t>
            </a:r>
            <a:br>
              <a:rPr lang="en-US" altLang="zh-CN" dirty="0">
                <a:solidFill>
                  <a:schemeClr val="accent2">
                    <a:lumMod val="20000"/>
                    <a:lumOff val="80000"/>
                  </a:schemeClr>
                </a:solidFill>
              </a:rPr>
            </a:br>
            <a:endParaRPr lang="zh-CN" altLang="en-US" dirty="0">
              <a:solidFill>
                <a:schemeClr val="accent2">
                  <a:lumMod val="20000"/>
                  <a:lumOff val="80000"/>
                </a:schemeClr>
              </a:solidFill>
            </a:endParaRPr>
          </a:p>
        </p:txBody>
      </p:sp>
      <p:sp>
        <p:nvSpPr>
          <p:cNvPr id="7" name="文本占位符 6"/>
          <p:cNvSpPr>
            <a:spLocks noGrp="1"/>
          </p:cNvSpPr>
          <p:nvPr>
            <p:ph type="body" sz="quarter" idx="18"/>
          </p:nvPr>
        </p:nvSpPr>
        <p:spPr/>
        <p:txBody>
          <a:bodyPr/>
          <a:lstStyle/>
          <a:p>
            <a:r>
              <a:rPr lang="zh-CN" altLang="en-US" dirty="0">
                <a:solidFill>
                  <a:schemeClr val="accent2">
                    <a:lumMod val="20000"/>
                    <a:lumOff val="80000"/>
                  </a:schemeClr>
                </a:solidFill>
              </a:rPr>
              <a:t>上海微丘智能科技有限公司</a:t>
            </a:r>
            <a:endParaRPr lang="en-US" altLang="en-US" dirty="0">
              <a:solidFill>
                <a:schemeClr val="accent2">
                  <a:lumMod val="20000"/>
                  <a:lumOff val="80000"/>
                </a:schemeClr>
              </a:solidFill>
            </a:endParaRPr>
          </a:p>
        </p:txBody>
      </p:sp>
      <p:sp>
        <p:nvSpPr>
          <p:cNvPr id="6" name="文本占位符 5"/>
          <p:cNvSpPr>
            <a:spLocks noGrp="1"/>
          </p:cNvSpPr>
          <p:nvPr>
            <p:ph type="body" sz="quarter" idx="10"/>
          </p:nvPr>
        </p:nvSpPr>
        <p:spPr/>
        <p:txBody>
          <a:bodyPr/>
          <a:lstStyle/>
          <a:p>
            <a:r>
              <a:rPr lang="zh-CN" altLang="en-US" dirty="0">
                <a:solidFill>
                  <a:schemeClr val="accent2">
                    <a:lumMod val="20000"/>
                    <a:lumOff val="80000"/>
                  </a:schemeClr>
                </a:solidFill>
              </a:rPr>
              <a:t>顾亮</a:t>
            </a:r>
            <a:endParaRPr lang="en-US" altLang="zh-CN" dirty="0">
              <a:solidFill>
                <a:schemeClr val="accent2">
                  <a:lumMod val="20000"/>
                  <a:lumOff val="80000"/>
                </a:schemeClr>
              </a:solidFill>
            </a:endParaRPr>
          </a:p>
        </p:txBody>
      </p:sp>
      <p:sp>
        <p:nvSpPr>
          <p:cNvPr id="8" name="文本框 7">
            <a:extLst>
              <a:ext uri="{FF2B5EF4-FFF2-40B4-BE49-F238E27FC236}">
                <a16:creationId xmlns:a16="http://schemas.microsoft.com/office/drawing/2014/main" id="{30047CB0-56B6-4C7C-B450-13A4B79BBCB9}"/>
              </a:ext>
            </a:extLst>
          </p:cNvPr>
          <p:cNvSpPr txBox="1"/>
          <p:nvPr/>
        </p:nvSpPr>
        <p:spPr>
          <a:xfrm>
            <a:off x="10122364" y="659368"/>
            <a:ext cx="1396536" cy="369332"/>
          </a:xfrm>
          <a:prstGeom prst="rect">
            <a:avLst/>
          </a:prstGeom>
          <a:noFill/>
          <a:ln>
            <a:solidFill>
              <a:schemeClr val="accent2">
                <a:lumMod val="20000"/>
                <a:lumOff val="80000"/>
              </a:schemeClr>
            </a:solidFill>
          </a:ln>
        </p:spPr>
        <p:txBody>
          <a:bodyPr wrap="none" rtlCol="0">
            <a:spAutoFit/>
          </a:bodyPr>
          <a:lstStyle/>
          <a:p>
            <a:r>
              <a:rPr lang="en-US" altLang="zh-CN" b="1" spc="-150" dirty="0">
                <a:solidFill>
                  <a:schemeClr val="accent2">
                    <a:lumMod val="20000"/>
                    <a:lumOff val="80000"/>
                  </a:schemeClr>
                </a:solidFill>
              </a:rPr>
              <a:t>LOGO</a:t>
            </a:r>
            <a:r>
              <a:rPr lang="en-US" altLang="zh-CN" spc="-150" dirty="0">
                <a:solidFill>
                  <a:schemeClr val="accent2">
                    <a:lumMod val="20000"/>
                    <a:lumOff val="80000"/>
                  </a:schemeClr>
                </a:solidFill>
              </a:rPr>
              <a:t> HERE</a:t>
            </a:r>
            <a:endParaRPr lang="zh-CN" altLang="en-US" spc="-150" dirty="0">
              <a:solidFill>
                <a:schemeClr val="accent2">
                  <a:lumMod val="20000"/>
                  <a:lumOff val="80000"/>
                </a:schemeClr>
              </a:solidFill>
            </a:endParaRPr>
          </a:p>
        </p:txBody>
      </p:sp>
      <p:pic>
        <p:nvPicPr>
          <p:cNvPr id="9" name="Picture 8">
            <a:extLst>
              <a:ext uri="{FF2B5EF4-FFF2-40B4-BE49-F238E27FC236}">
                <a16:creationId xmlns:a16="http://schemas.microsoft.com/office/drawing/2014/main" id="{74114247-0D11-4A28-A690-06718DF42EDA}"/>
              </a:ext>
            </a:extLst>
          </p:cNvPr>
          <p:cNvPicPr>
            <a:picLocks noChangeAspect="1"/>
          </p:cNvPicPr>
          <p:nvPr/>
        </p:nvPicPr>
        <p:blipFill>
          <a:blip r:embed="rId7"/>
          <a:stretch>
            <a:fillRect/>
          </a:stretch>
        </p:blipFill>
        <p:spPr>
          <a:xfrm>
            <a:off x="10063394" y="89724"/>
            <a:ext cx="1514475" cy="1533525"/>
          </a:xfrm>
          <a:prstGeom prst="rect">
            <a:avLst/>
          </a:prstGeom>
        </p:spPr>
      </p:pic>
    </p:spTree>
    <p:custDataLst>
      <p:tags r:id="rId3"/>
    </p:custDataLst>
    <p:extLst>
      <p:ext uri="{BB962C8B-B14F-4D97-AF65-F5344CB8AC3E}">
        <p14:creationId xmlns:p14="http://schemas.microsoft.com/office/powerpoint/2010/main" val="125904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831"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AD8091AB-6A69-4EA2-8309-454F8BA5AB87}"/>
              </a:ext>
            </a:extLst>
          </p:cNvPr>
          <p:cNvGrpSpPr>
            <a:grpSpLocks noChangeAspect="1"/>
          </p:cNvGrpSpPr>
          <p:nvPr/>
        </p:nvGrpSpPr>
        <p:grpSpPr>
          <a:xfrm>
            <a:off x="669925" y="1130300"/>
            <a:ext cx="10845802" cy="5013325"/>
            <a:chOff x="673098" y="1130300"/>
            <a:chExt cx="10845802" cy="5013325"/>
          </a:xfrm>
        </p:grpSpPr>
        <p:grpSp>
          <p:nvGrpSpPr>
            <p:cNvPr id="3" name="îṡļiḑé">
              <a:extLst>
                <a:ext uri="{FF2B5EF4-FFF2-40B4-BE49-F238E27FC236}">
                  <a16:creationId xmlns:a16="http://schemas.microsoft.com/office/drawing/2014/main" id="{18E33728-71F0-4191-9208-C9158DCB082F}"/>
                </a:ext>
              </a:extLst>
            </p:cNvPr>
            <p:cNvGrpSpPr/>
            <p:nvPr/>
          </p:nvGrpSpPr>
          <p:grpSpPr>
            <a:xfrm>
              <a:off x="903677" y="2528900"/>
              <a:ext cx="1989945" cy="2255182"/>
              <a:chOff x="803412" y="2607659"/>
              <a:chExt cx="2376755" cy="2693549"/>
            </a:xfrm>
          </p:grpSpPr>
          <p:sp>
            <p:nvSpPr>
              <p:cNvPr id="24" name="îšḷïḍe">
                <a:extLst>
                  <a:ext uri="{FF2B5EF4-FFF2-40B4-BE49-F238E27FC236}">
                    <a16:creationId xmlns:a16="http://schemas.microsoft.com/office/drawing/2014/main" id="{8B22DCD0-8269-4DAD-A606-278E3B9FD467}"/>
                  </a:ext>
                </a:extLst>
              </p:cNvPr>
              <p:cNvSpPr/>
              <p:nvPr/>
            </p:nvSpPr>
            <p:spPr bwMode="auto">
              <a:xfrm>
                <a:off x="803412" y="2924453"/>
                <a:ext cx="2376755" cy="2376755"/>
              </a:xfrm>
              <a:prstGeom prst="ellipse">
                <a:avLst/>
              </a:prstGeom>
              <a:solidFill>
                <a:schemeClr val="bg1"/>
              </a:solidFill>
              <a:ln w="69850" cap="flat" cmpd="sng" algn="ctr">
                <a:solidFill>
                  <a:schemeClr val="accent1">
                    <a:lumMod val="100000"/>
                    <a:alpha val="22000"/>
                  </a:schemeClr>
                </a:solidFill>
                <a:prstDash val="solid"/>
                <a:round/>
                <a:headEnd type="none" w="med" len="med"/>
                <a:tailEnd type="none" w="med" len="med"/>
              </a:ln>
            </p:spPr>
            <p:txBody>
              <a:bodyPr wrap="square" lIns="91440" tIns="45720" rIns="91440" bIns="45720" anchor="ctr">
                <a:normAutofit/>
              </a:bodyPr>
              <a:lstStyle/>
              <a:p>
                <a:pPr algn="ctr"/>
                <a:endParaRPr/>
              </a:p>
            </p:txBody>
          </p:sp>
          <p:sp>
            <p:nvSpPr>
              <p:cNvPr id="25" name="işḷiḓe">
                <a:extLst>
                  <a:ext uri="{FF2B5EF4-FFF2-40B4-BE49-F238E27FC236}">
                    <a16:creationId xmlns:a16="http://schemas.microsoft.com/office/drawing/2014/main" id="{B16DB3BC-60E3-4498-AF40-33C438B16E2F}"/>
                  </a:ext>
                </a:extLst>
              </p:cNvPr>
              <p:cNvSpPr/>
              <p:nvPr/>
            </p:nvSpPr>
            <p:spPr bwMode="auto">
              <a:xfrm>
                <a:off x="904182" y="3025223"/>
                <a:ext cx="2175215" cy="2175215"/>
              </a:xfrm>
              <a:prstGeom prst="ellipse">
                <a:avLst/>
              </a:prstGeom>
              <a:solidFill>
                <a:schemeClr val="accent1">
                  <a:lumMod val="100000"/>
                </a:schemeClr>
              </a:solidFill>
              <a:ln w="57150">
                <a:noFill/>
                <a:round/>
                <a:headEnd/>
                <a:tailEnd/>
              </a:ln>
            </p:spPr>
            <p:txBody>
              <a:bodyPr vert="horz" wrap="square" lIns="91440" tIns="45720" rIns="91440" bIns="45720" anchor="ctr" anchorCtr="1" compatLnSpc="1">
                <a:prstTxWarp prst="textNoShape">
                  <a:avLst/>
                </a:prstTxWarp>
                <a:normAutofit/>
              </a:bodyPr>
              <a:lstStyle/>
              <a:p>
                <a:pPr algn="ctr">
                  <a:spcBef>
                    <a:spcPct val="0"/>
                  </a:spcBef>
                </a:pPr>
                <a:r>
                  <a:rPr lang="zh-CN" altLang="en-US" sz="1600" b="1" dirty="0">
                    <a:solidFill>
                      <a:schemeClr val="bg1"/>
                    </a:solidFill>
                  </a:rPr>
                  <a:t>需求分析</a:t>
                </a:r>
                <a:endParaRPr lang="en-US" altLang="zh-CN" sz="1600" b="1" dirty="0">
                  <a:solidFill>
                    <a:schemeClr val="bg1"/>
                  </a:solidFill>
                </a:endParaRPr>
              </a:p>
            </p:txBody>
          </p:sp>
          <p:sp>
            <p:nvSpPr>
              <p:cNvPr id="26" name="iṡ1îḑé">
                <a:extLst>
                  <a:ext uri="{FF2B5EF4-FFF2-40B4-BE49-F238E27FC236}">
                    <a16:creationId xmlns:a16="http://schemas.microsoft.com/office/drawing/2014/main" id="{C2A48972-43FD-4022-8AEE-B0F640E28C99}"/>
                  </a:ext>
                </a:extLst>
              </p:cNvPr>
              <p:cNvSpPr/>
              <p:nvPr/>
            </p:nvSpPr>
            <p:spPr bwMode="auto">
              <a:xfrm>
                <a:off x="1674996" y="2607659"/>
                <a:ext cx="633588" cy="633587"/>
              </a:xfrm>
              <a:prstGeom prst="ellipse">
                <a:avLst/>
              </a:prstGeom>
              <a:solidFill>
                <a:schemeClr val="bg1"/>
              </a:solidFill>
              <a:ln w="19050" cap="flat" cmpd="sng" algn="ctr">
                <a:solidFill>
                  <a:schemeClr val="accent1"/>
                </a:solidFill>
                <a:prstDash val="solid"/>
                <a:round/>
                <a:headEnd type="none" w="med" len="med"/>
                <a:tailEnd type="none" w="med" len="med"/>
              </a:ln>
            </p:spPr>
            <p:txBody>
              <a:bodyPr rot="0" spcFirstLastPara="0" vert="horz" wrap="square" lIns="91440" tIns="45720" rIns="91440" bIns="45720" anchor="ctr" anchorCtr="1" forceAA="0" compatLnSpc="1">
                <a:prstTxWarp prst="textNoShape">
                  <a:avLst/>
                </a:prstTxWarp>
                <a:normAutofit fontScale="70000" lnSpcReduction="20000"/>
              </a:bodyPr>
              <a:lstStyle/>
              <a:p>
                <a:pPr algn="ctr"/>
                <a:r>
                  <a:rPr lang="en-US" altLang="zh-CN" sz="3200">
                    <a:latin typeface="Impact" panose="020B0806030902050204" pitchFamily="34" charset="0"/>
                  </a:rPr>
                  <a:t>1</a:t>
                </a:r>
              </a:p>
            </p:txBody>
          </p:sp>
        </p:grpSp>
        <p:grpSp>
          <p:nvGrpSpPr>
            <p:cNvPr id="4" name="íṩliḍê">
              <a:extLst>
                <a:ext uri="{FF2B5EF4-FFF2-40B4-BE49-F238E27FC236}">
                  <a16:creationId xmlns:a16="http://schemas.microsoft.com/office/drawing/2014/main" id="{0A4C590B-1A1C-485A-BE24-140C62B2E037}"/>
                </a:ext>
              </a:extLst>
            </p:cNvPr>
            <p:cNvGrpSpPr/>
            <p:nvPr/>
          </p:nvGrpSpPr>
          <p:grpSpPr>
            <a:xfrm>
              <a:off x="3701911" y="2528900"/>
              <a:ext cx="1989945" cy="2255182"/>
              <a:chOff x="3545458" y="2607659"/>
              <a:chExt cx="2376755" cy="2693549"/>
            </a:xfrm>
          </p:grpSpPr>
          <p:sp>
            <p:nvSpPr>
              <p:cNvPr id="21" name="îṩļïḓê">
                <a:extLst>
                  <a:ext uri="{FF2B5EF4-FFF2-40B4-BE49-F238E27FC236}">
                    <a16:creationId xmlns:a16="http://schemas.microsoft.com/office/drawing/2014/main" id="{C14A5A6E-0EA4-4CC1-B492-5171705D4D21}"/>
                  </a:ext>
                </a:extLst>
              </p:cNvPr>
              <p:cNvSpPr/>
              <p:nvPr/>
            </p:nvSpPr>
            <p:spPr bwMode="auto">
              <a:xfrm>
                <a:off x="3545458" y="2924453"/>
                <a:ext cx="2376755" cy="2376755"/>
              </a:xfrm>
              <a:prstGeom prst="ellipse">
                <a:avLst/>
              </a:prstGeom>
              <a:solidFill>
                <a:schemeClr val="bg1"/>
              </a:solidFill>
              <a:ln w="69850" cap="flat" cmpd="sng" algn="ctr">
                <a:solidFill>
                  <a:schemeClr val="bg1">
                    <a:lumMod val="85000"/>
                  </a:schemeClr>
                </a:solidFill>
                <a:prstDash val="solid"/>
                <a:round/>
                <a:headEnd type="none" w="med" len="med"/>
                <a:tailEnd type="none" w="med" len="med"/>
              </a:ln>
            </p:spPr>
            <p:txBody>
              <a:bodyPr wrap="square" lIns="91440" tIns="45720" rIns="91440" bIns="45720" anchor="ctr">
                <a:normAutofit/>
              </a:bodyPr>
              <a:lstStyle/>
              <a:p>
                <a:pPr algn="ctr"/>
                <a:endParaRPr/>
              </a:p>
            </p:txBody>
          </p:sp>
          <p:sp>
            <p:nvSpPr>
              <p:cNvPr id="22" name="îṣḷîḓé">
                <a:extLst>
                  <a:ext uri="{FF2B5EF4-FFF2-40B4-BE49-F238E27FC236}">
                    <a16:creationId xmlns:a16="http://schemas.microsoft.com/office/drawing/2014/main" id="{B3CAB3A8-23A1-4A90-B076-A7EA688DB2EF}"/>
                  </a:ext>
                </a:extLst>
              </p:cNvPr>
              <p:cNvSpPr/>
              <p:nvPr/>
            </p:nvSpPr>
            <p:spPr bwMode="auto">
              <a:xfrm>
                <a:off x="3646228" y="3025223"/>
                <a:ext cx="2175215" cy="2175215"/>
              </a:xfrm>
              <a:prstGeom prst="ellipse">
                <a:avLst/>
              </a:prstGeom>
              <a:solidFill>
                <a:schemeClr val="bg1">
                  <a:lumMod val="75000"/>
                </a:schemeClr>
              </a:solidFill>
              <a:ln w="57150">
                <a:noFill/>
                <a:round/>
                <a:headEnd/>
                <a:tailEnd/>
              </a:ln>
            </p:spPr>
            <p:txBody>
              <a:bodyPr vert="horz" wrap="square" lIns="91440" tIns="45720" rIns="91440" bIns="45720" anchor="ctr" anchorCtr="1" compatLnSpc="1">
                <a:prstTxWarp prst="textNoShape">
                  <a:avLst/>
                </a:prstTxWarp>
                <a:normAutofit/>
              </a:bodyPr>
              <a:lstStyle/>
              <a:p>
                <a:pPr algn="ctr">
                  <a:spcBef>
                    <a:spcPct val="0"/>
                  </a:spcBef>
                </a:pPr>
                <a:r>
                  <a:rPr lang="zh-CN" altLang="en-US" sz="1600" b="1" dirty="0">
                    <a:solidFill>
                      <a:schemeClr val="bg1"/>
                    </a:solidFill>
                  </a:rPr>
                  <a:t>流程方案</a:t>
                </a:r>
                <a:endParaRPr lang="en-US" altLang="zh-CN" sz="1600" b="1" dirty="0">
                  <a:solidFill>
                    <a:schemeClr val="bg1"/>
                  </a:solidFill>
                </a:endParaRPr>
              </a:p>
              <a:p>
                <a:pPr algn="ctr">
                  <a:spcBef>
                    <a:spcPct val="0"/>
                  </a:spcBef>
                </a:pPr>
                <a:endParaRPr lang="en-US" altLang="zh-CN" sz="1600" b="1" dirty="0">
                  <a:solidFill>
                    <a:schemeClr val="bg1"/>
                  </a:solidFill>
                </a:endParaRPr>
              </a:p>
            </p:txBody>
          </p:sp>
          <p:sp>
            <p:nvSpPr>
              <p:cNvPr id="23" name="iṡḷíḍé">
                <a:extLst>
                  <a:ext uri="{FF2B5EF4-FFF2-40B4-BE49-F238E27FC236}">
                    <a16:creationId xmlns:a16="http://schemas.microsoft.com/office/drawing/2014/main" id="{429E15B5-91A3-4F5F-AF45-A7B31ABB60A8}"/>
                  </a:ext>
                </a:extLst>
              </p:cNvPr>
              <p:cNvSpPr/>
              <p:nvPr/>
            </p:nvSpPr>
            <p:spPr bwMode="auto">
              <a:xfrm>
                <a:off x="4427809" y="2607659"/>
                <a:ext cx="633588" cy="633587"/>
              </a:xfrm>
              <a:prstGeom prst="ellipse">
                <a:avLst/>
              </a:prstGeom>
              <a:solidFill>
                <a:schemeClr val="bg1"/>
              </a:solidFill>
              <a:ln w="19050" cap="flat" cmpd="sng" algn="ctr">
                <a:solidFill>
                  <a:schemeClr val="bg1">
                    <a:lumMod val="65000"/>
                  </a:schemeClr>
                </a:solidFill>
                <a:prstDash val="solid"/>
                <a:round/>
                <a:headEnd type="none" w="med" len="med"/>
                <a:tailEnd type="none" w="med" len="med"/>
              </a:ln>
            </p:spPr>
            <p:txBody>
              <a:bodyPr rot="0" spcFirstLastPara="0" vert="horz" wrap="square" lIns="91440" tIns="45720" rIns="91440" bIns="45720" anchor="ctr" anchorCtr="1" forceAA="0" compatLnSpc="1">
                <a:prstTxWarp prst="textNoShape">
                  <a:avLst/>
                </a:prstTxWarp>
                <a:normAutofit fontScale="70000" lnSpcReduction="20000"/>
              </a:bodyPr>
              <a:lstStyle/>
              <a:p>
                <a:pPr algn="ctr"/>
                <a:r>
                  <a:rPr lang="en-US" altLang="zh-CN" sz="3200" dirty="0">
                    <a:latin typeface="Impact" panose="020B0806030902050204" pitchFamily="34" charset="0"/>
                  </a:rPr>
                  <a:t>2</a:t>
                </a:r>
              </a:p>
            </p:txBody>
          </p:sp>
        </p:grpSp>
        <p:grpSp>
          <p:nvGrpSpPr>
            <p:cNvPr id="5" name="îSḻîḑè">
              <a:extLst>
                <a:ext uri="{FF2B5EF4-FFF2-40B4-BE49-F238E27FC236}">
                  <a16:creationId xmlns:a16="http://schemas.microsoft.com/office/drawing/2014/main" id="{BCDDB180-8C37-4F37-8169-B53395EABF63}"/>
                </a:ext>
              </a:extLst>
            </p:cNvPr>
            <p:cNvGrpSpPr/>
            <p:nvPr/>
          </p:nvGrpSpPr>
          <p:grpSpPr>
            <a:xfrm>
              <a:off x="6500145" y="2528900"/>
              <a:ext cx="1989945" cy="2255182"/>
              <a:chOff x="6287504" y="2607659"/>
              <a:chExt cx="2376755" cy="2693549"/>
            </a:xfrm>
          </p:grpSpPr>
          <p:sp>
            <p:nvSpPr>
              <p:cNvPr id="18" name="ïṣḷíḓê">
                <a:extLst>
                  <a:ext uri="{FF2B5EF4-FFF2-40B4-BE49-F238E27FC236}">
                    <a16:creationId xmlns:a16="http://schemas.microsoft.com/office/drawing/2014/main" id="{C63F0A3E-20FE-441C-B10A-2E2E3C20F926}"/>
                  </a:ext>
                </a:extLst>
              </p:cNvPr>
              <p:cNvSpPr/>
              <p:nvPr/>
            </p:nvSpPr>
            <p:spPr bwMode="auto">
              <a:xfrm>
                <a:off x="6287504" y="2924453"/>
                <a:ext cx="2376755" cy="2376755"/>
              </a:xfrm>
              <a:prstGeom prst="ellipse">
                <a:avLst/>
              </a:prstGeom>
              <a:solidFill>
                <a:schemeClr val="bg1"/>
              </a:solidFill>
              <a:ln w="69850" cap="flat" cmpd="sng" algn="ctr">
                <a:solidFill>
                  <a:schemeClr val="accent1">
                    <a:lumMod val="75000"/>
                    <a:alpha val="22000"/>
                  </a:schemeClr>
                </a:solidFill>
                <a:prstDash val="solid"/>
                <a:round/>
                <a:headEnd type="none" w="med" len="med"/>
                <a:tailEnd type="none" w="med" len="med"/>
              </a:ln>
            </p:spPr>
            <p:txBody>
              <a:bodyPr wrap="square" lIns="91440" tIns="45720" rIns="91440" bIns="45720" anchor="ctr">
                <a:normAutofit/>
              </a:bodyPr>
              <a:lstStyle/>
              <a:p>
                <a:pPr algn="ctr"/>
                <a:endParaRPr/>
              </a:p>
            </p:txBody>
          </p:sp>
          <p:sp>
            <p:nvSpPr>
              <p:cNvPr id="19" name="íšliḍè">
                <a:extLst>
                  <a:ext uri="{FF2B5EF4-FFF2-40B4-BE49-F238E27FC236}">
                    <a16:creationId xmlns:a16="http://schemas.microsoft.com/office/drawing/2014/main" id="{F896F391-D663-4BCB-A855-E6052319ECFA}"/>
                  </a:ext>
                </a:extLst>
              </p:cNvPr>
              <p:cNvSpPr/>
              <p:nvPr/>
            </p:nvSpPr>
            <p:spPr bwMode="auto">
              <a:xfrm>
                <a:off x="6388274" y="3025223"/>
                <a:ext cx="2175215" cy="2175215"/>
              </a:xfrm>
              <a:prstGeom prst="ellipse">
                <a:avLst/>
              </a:prstGeom>
              <a:solidFill>
                <a:schemeClr val="accent1"/>
              </a:solidFill>
              <a:ln w="57150">
                <a:noFill/>
                <a:round/>
                <a:headEnd/>
                <a:tailEnd/>
              </a:ln>
            </p:spPr>
            <p:txBody>
              <a:bodyPr vert="horz" wrap="square" lIns="91440" tIns="45720" rIns="91440" bIns="45720" anchor="ctr" anchorCtr="1" compatLnSpc="1">
                <a:prstTxWarp prst="textNoShape">
                  <a:avLst/>
                </a:prstTxWarp>
                <a:normAutofit/>
              </a:bodyPr>
              <a:lstStyle/>
              <a:p>
                <a:pPr algn="ctr">
                  <a:spcBef>
                    <a:spcPct val="0"/>
                  </a:spcBef>
                </a:pPr>
                <a:r>
                  <a:rPr lang="zh-CN" altLang="en-US" sz="1600" b="1" dirty="0">
                    <a:solidFill>
                      <a:schemeClr val="bg1"/>
                    </a:solidFill>
                  </a:rPr>
                  <a:t>模式和技术创新</a:t>
                </a:r>
                <a:endParaRPr lang="en-US" altLang="zh-CN" sz="1600" b="1" dirty="0">
                  <a:solidFill>
                    <a:schemeClr val="bg1"/>
                  </a:solidFill>
                </a:endParaRPr>
              </a:p>
              <a:p>
                <a:pPr algn="ctr">
                  <a:spcBef>
                    <a:spcPct val="0"/>
                  </a:spcBef>
                </a:pPr>
                <a:endParaRPr lang="en-US" altLang="zh-CN" sz="1600" b="1" dirty="0">
                  <a:solidFill>
                    <a:schemeClr val="bg1"/>
                  </a:solidFill>
                </a:endParaRPr>
              </a:p>
            </p:txBody>
          </p:sp>
          <p:sp>
            <p:nvSpPr>
              <p:cNvPr id="20" name="ïṡḻîďe">
                <a:extLst>
                  <a:ext uri="{FF2B5EF4-FFF2-40B4-BE49-F238E27FC236}">
                    <a16:creationId xmlns:a16="http://schemas.microsoft.com/office/drawing/2014/main" id="{16BA0600-72D2-4FAF-BF45-340BBEE884D1}"/>
                  </a:ext>
                </a:extLst>
              </p:cNvPr>
              <p:cNvSpPr/>
              <p:nvPr/>
            </p:nvSpPr>
            <p:spPr bwMode="auto">
              <a:xfrm>
                <a:off x="7159087" y="2607659"/>
                <a:ext cx="633588" cy="633587"/>
              </a:xfrm>
              <a:prstGeom prst="ellipse">
                <a:avLst/>
              </a:prstGeom>
              <a:solidFill>
                <a:schemeClr val="bg1"/>
              </a:solidFill>
              <a:ln w="19050" cap="flat" cmpd="sng" algn="ctr">
                <a:solidFill>
                  <a:schemeClr val="accent1"/>
                </a:solidFill>
                <a:prstDash val="solid"/>
                <a:round/>
                <a:headEnd type="none" w="med" len="med"/>
                <a:tailEnd type="none" w="med" len="med"/>
              </a:ln>
            </p:spPr>
            <p:txBody>
              <a:bodyPr rot="0" spcFirstLastPara="0" vert="horz" wrap="square" lIns="91440" tIns="45720" rIns="91440" bIns="45720" anchor="ctr" anchorCtr="1" forceAA="0" compatLnSpc="1">
                <a:prstTxWarp prst="textNoShape">
                  <a:avLst/>
                </a:prstTxWarp>
                <a:normAutofit fontScale="70000" lnSpcReduction="20000"/>
              </a:bodyPr>
              <a:lstStyle/>
              <a:p>
                <a:pPr algn="ctr"/>
                <a:r>
                  <a:rPr lang="en-US" altLang="zh-CN" sz="3200" dirty="0">
                    <a:latin typeface="Impact" panose="020B0806030902050204" pitchFamily="34" charset="0"/>
                  </a:rPr>
                  <a:t>3</a:t>
                </a:r>
              </a:p>
            </p:txBody>
          </p:sp>
        </p:grpSp>
        <p:grpSp>
          <p:nvGrpSpPr>
            <p:cNvPr id="6" name="ïŝliḋê">
              <a:extLst>
                <a:ext uri="{FF2B5EF4-FFF2-40B4-BE49-F238E27FC236}">
                  <a16:creationId xmlns:a16="http://schemas.microsoft.com/office/drawing/2014/main" id="{39E0F5AF-C4E5-4927-9C3B-7F093C30B66E}"/>
                </a:ext>
              </a:extLst>
            </p:cNvPr>
            <p:cNvGrpSpPr/>
            <p:nvPr/>
          </p:nvGrpSpPr>
          <p:grpSpPr>
            <a:xfrm>
              <a:off x="9298378" y="2528900"/>
              <a:ext cx="1989945" cy="2255182"/>
              <a:chOff x="9029549" y="2607659"/>
              <a:chExt cx="2376755" cy="2693549"/>
            </a:xfrm>
          </p:grpSpPr>
          <p:sp>
            <p:nvSpPr>
              <p:cNvPr id="15" name="iŝ1ïḍê">
                <a:extLst>
                  <a:ext uri="{FF2B5EF4-FFF2-40B4-BE49-F238E27FC236}">
                    <a16:creationId xmlns:a16="http://schemas.microsoft.com/office/drawing/2014/main" id="{E4F2A13E-55D3-4ACD-9BC0-449227124C34}"/>
                  </a:ext>
                </a:extLst>
              </p:cNvPr>
              <p:cNvSpPr/>
              <p:nvPr/>
            </p:nvSpPr>
            <p:spPr bwMode="auto">
              <a:xfrm>
                <a:off x="9029549" y="2924453"/>
                <a:ext cx="2376755" cy="2376755"/>
              </a:xfrm>
              <a:prstGeom prst="ellipse">
                <a:avLst/>
              </a:prstGeom>
              <a:solidFill>
                <a:schemeClr val="bg1"/>
              </a:solidFill>
              <a:ln w="69850" cap="flat" cmpd="sng" algn="ctr">
                <a:solidFill>
                  <a:schemeClr val="bg1">
                    <a:lumMod val="85000"/>
                  </a:schemeClr>
                </a:solidFill>
                <a:prstDash val="solid"/>
                <a:round/>
                <a:headEnd type="none" w="med" len="med"/>
                <a:tailEnd type="none" w="med" len="med"/>
              </a:ln>
            </p:spPr>
            <p:txBody>
              <a:bodyPr wrap="square" lIns="91440" tIns="45720" rIns="91440" bIns="45720" anchor="ctr">
                <a:normAutofit/>
              </a:bodyPr>
              <a:lstStyle/>
              <a:p>
                <a:pPr algn="ctr"/>
                <a:endParaRPr/>
              </a:p>
            </p:txBody>
          </p:sp>
          <p:sp>
            <p:nvSpPr>
              <p:cNvPr id="16" name="íṥliḓè">
                <a:extLst>
                  <a:ext uri="{FF2B5EF4-FFF2-40B4-BE49-F238E27FC236}">
                    <a16:creationId xmlns:a16="http://schemas.microsoft.com/office/drawing/2014/main" id="{63903667-D5BD-455D-B53F-EA4456CF92AC}"/>
                  </a:ext>
                </a:extLst>
              </p:cNvPr>
              <p:cNvSpPr/>
              <p:nvPr/>
            </p:nvSpPr>
            <p:spPr bwMode="auto">
              <a:xfrm>
                <a:off x="9130319" y="3025223"/>
                <a:ext cx="2175215" cy="2175215"/>
              </a:xfrm>
              <a:prstGeom prst="ellipse">
                <a:avLst/>
              </a:prstGeom>
              <a:solidFill>
                <a:schemeClr val="bg1">
                  <a:lumMod val="75000"/>
                </a:schemeClr>
              </a:solidFill>
              <a:ln w="57150">
                <a:noFill/>
                <a:round/>
                <a:headEnd/>
                <a:tailEnd/>
              </a:ln>
            </p:spPr>
            <p:txBody>
              <a:bodyPr vert="horz" wrap="square" lIns="91440" tIns="45720" rIns="91440" bIns="45720" anchor="ctr" anchorCtr="1" compatLnSpc="1">
                <a:prstTxWarp prst="textNoShape">
                  <a:avLst/>
                </a:prstTxWarp>
                <a:normAutofit/>
              </a:bodyPr>
              <a:lstStyle/>
              <a:p>
                <a:pPr algn="ctr">
                  <a:spcBef>
                    <a:spcPct val="0"/>
                  </a:spcBef>
                </a:pPr>
                <a:r>
                  <a:rPr lang="zh-CN" altLang="en-US" sz="1600" b="1" dirty="0">
                    <a:solidFill>
                      <a:schemeClr val="bg1"/>
                    </a:solidFill>
                  </a:rPr>
                  <a:t>方案价值收益</a:t>
                </a:r>
                <a:endParaRPr lang="en-US" altLang="zh-CN" sz="1600" b="1" dirty="0">
                  <a:solidFill>
                    <a:schemeClr val="bg1"/>
                  </a:solidFill>
                </a:endParaRPr>
              </a:p>
            </p:txBody>
          </p:sp>
          <p:sp>
            <p:nvSpPr>
              <p:cNvPr id="17" name="íṥḻîḓê">
                <a:extLst>
                  <a:ext uri="{FF2B5EF4-FFF2-40B4-BE49-F238E27FC236}">
                    <a16:creationId xmlns:a16="http://schemas.microsoft.com/office/drawing/2014/main" id="{8781298E-CCA4-4AC9-A1D8-F822F6204D2B}"/>
                  </a:ext>
                </a:extLst>
              </p:cNvPr>
              <p:cNvSpPr/>
              <p:nvPr/>
            </p:nvSpPr>
            <p:spPr bwMode="auto">
              <a:xfrm>
                <a:off x="9800364" y="2607659"/>
                <a:ext cx="633588" cy="633587"/>
              </a:xfrm>
              <a:prstGeom prst="ellipse">
                <a:avLst/>
              </a:prstGeom>
              <a:solidFill>
                <a:schemeClr val="bg1"/>
              </a:solidFill>
              <a:ln w="19050" cap="flat" cmpd="sng" algn="ctr">
                <a:solidFill>
                  <a:schemeClr val="bg1">
                    <a:lumMod val="65000"/>
                  </a:schemeClr>
                </a:solidFill>
                <a:prstDash val="solid"/>
                <a:round/>
                <a:headEnd type="none" w="med" len="med"/>
                <a:tailEnd type="none" w="med" len="med"/>
              </a:ln>
            </p:spPr>
            <p:txBody>
              <a:bodyPr rot="0" spcFirstLastPara="0" vert="horz" wrap="square" lIns="91440" tIns="45720" rIns="91440" bIns="45720" anchor="ctr" anchorCtr="1" forceAA="0" compatLnSpc="1">
                <a:prstTxWarp prst="textNoShape">
                  <a:avLst/>
                </a:prstTxWarp>
                <a:normAutofit fontScale="70000" lnSpcReduction="20000"/>
              </a:bodyPr>
              <a:lstStyle/>
              <a:p>
                <a:pPr algn="ctr"/>
                <a:r>
                  <a:rPr lang="en-US" altLang="zh-CN" sz="3200">
                    <a:latin typeface="Impact" panose="020B0806030902050204" pitchFamily="34" charset="0"/>
                  </a:rPr>
                  <a:t>4</a:t>
                </a:r>
              </a:p>
            </p:txBody>
          </p:sp>
        </p:grpSp>
        <p:sp>
          <p:nvSpPr>
            <p:cNvPr id="7" name="iṩļîḍê">
              <a:extLst>
                <a:ext uri="{FF2B5EF4-FFF2-40B4-BE49-F238E27FC236}">
                  <a16:creationId xmlns:a16="http://schemas.microsoft.com/office/drawing/2014/main" id="{072A82C3-4234-4B7E-9FB0-BFF44CF56123}"/>
                </a:ext>
              </a:extLst>
            </p:cNvPr>
            <p:cNvSpPr txBox="1"/>
            <p:nvPr/>
          </p:nvSpPr>
          <p:spPr>
            <a:xfrm>
              <a:off x="673098" y="1130300"/>
              <a:ext cx="10845802" cy="710482"/>
            </a:xfrm>
            <a:prstGeom prst="rect">
              <a:avLst/>
            </a:prstGeom>
            <a:noFill/>
          </p:spPr>
          <p:txBody>
            <a:bodyPr wrap="square" lIns="91440" tIns="45720" rIns="91440" bIns="45720" anchor="ctr">
              <a:normAutofit/>
            </a:bodyPr>
            <a:lstStyle/>
            <a:p>
              <a:pPr algn="ctr"/>
              <a:r>
                <a:rPr lang="zh-CN" altLang="en-US" sz="3200" b="1" dirty="0"/>
                <a:t>目录</a:t>
              </a:r>
              <a:endParaRPr lang="en-US" altLang="zh-CN" sz="3200" b="1" dirty="0"/>
            </a:p>
          </p:txBody>
        </p:sp>
        <p:cxnSp>
          <p:nvCxnSpPr>
            <p:cNvPr id="12" name="直接连接符 11">
              <a:extLst>
                <a:ext uri="{FF2B5EF4-FFF2-40B4-BE49-F238E27FC236}">
                  <a16:creationId xmlns:a16="http://schemas.microsoft.com/office/drawing/2014/main" id="{4C8F3F9C-7F04-46E8-99AB-EC4C43A8A57C}"/>
                </a:ext>
              </a:extLst>
            </p:cNvPr>
            <p:cNvCxnSpPr/>
            <p:nvPr/>
          </p:nvCxnSpPr>
          <p:spPr>
            <a:xfrm>
              <a:off x="3297767" y="4699712"/>
              <a:ext cx="0" cy="1443913"/>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a:extLst>
                <a:ext uri="{FF2B5EF4-FFF2-40B4-BE49-F238E27FC236}">
                  <a16:creationId xmlns:a16="http://schemas.microsoft.com/office/drawing/2014/main" id="{F62E281A-6FD9-4B19-B94E-E1FEB6922C59}"/>
                </a:ext>
              </a:extLst>
            </p:cNvPr>
            <p:cNvCxnSpPr/>
            <p:nvPr/>
          </p:nvCxnSpPr>
          <p:spPr>
            <a:xfrm>
              <a:off x="6096001" y="4699712"/>
              <a:ext cx="0" cy="1443913"/>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60AD34C8-D9D9-44A8-8BBA-A448C7F648E1}"/>
                </a:ext>
              </a:extLst>
            </p:cNvPr>
            <p:cNvCxnSpPr/>
            <p:nvPr/>
          </p:nvCxnSpPr>
          <p:spPr>
            <a:xfrm>
              <a:off x="8894234" y="4699712"/>
              <a:ext cx="0" cy="1443913"/>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86694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1F780CB3-34B0-4B38-83FB-C8C379DA62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044" y="1446430"/>
            <a:ext cx="4780929" cy="4482881"/>
          </a:xfrm>
          <a:prstGeom prst="rect">
            <a:avLst/>
          </a:prstGeom>
        </p:spPr>
      </p:pic>
      <p:sp>
        <p:nvSpPr>
          <p:cNvPr id="9" name="文本占位符 9"/>
          <p:cNvSpPr txBox="1"/>
          <p:nvPr/>
        </p:nvSpPr>
        <p:spPr>
          <a:xfrm>
            <a:off x="5624740" y="2162175"/>
            <a:ext cx="5024210" cy="267103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8565">
              <a:lnSpc>
                <a:spcPct val="200000"/>
              </a:lnSpc>
              <a:spcBef>
                <a:spcPts val="0"/>
              </a:spcBef>
              <a:buFont typeface="Arial" panose="020B0604020202020204" pitchFamily="34" charset="0"/>
              <a:buNone/>
            </a:pPr>
            <a:endParaRPr lang="en-US" altLang="zh-CN" sz="1800" b="1" dirty="0">
              <a:latin typeface="微软雅黑" panose="020B0503020204020204" pitchFamily="34" charset="-122"/>
              <a:ea typeface="微软雅黑" panose="020B0503020204020204" pitchFamily="34" charset="-122"/>
              <a:cs typeface="Arial" panose="020B0604020202020204" pitchFamily="34" charset="0"/>
            </a:endParaRPr>
          </a:p>
          <a:p>
            <a:pPr marL="0" indent="0" defTabSz="1218565">
              <a:lnSpc>
                <a:spcPct val="200000"/>
              </a:lnSpc>
              <a:spcBef>
                <a:spcPts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cs typeface="Arial" panose="020B0604020202020204" pitchFamily="34" charset="0"/>
              </a:rPr>
              <a:t>队伍名称：</a:t>
            </a:r>
            <a:r>
              <a:rPr lang="en-US" altLang="zh-CN" sz="1800" dirty="0">
                <a:latin typeface="微软雅黑" panose="020B0503020204020204" pitchFamily="34" charset="-122"/>
                <a:ea typeface="微软雅黑" panose="020B0503020204020204" pitchFamily="34" charset="-122"/>
                <a:cs typeface="Arial" panose="020B0604020202020204" pitchFamily="34" charset="0"/>
              </a:rPr>
              <a:t>	</a:t>
            </a:r>
            <a:r>
              <a:rPr lang="zh-CN" altLang="en-US" sz="1800" dirty="0">
                <a:latin typeface="微软雅黑" panose="020B0503020204020204" pitchFamily="34" charset="-122"/>
                <a:ea typeface="微软雅黑" panose="020B0503020204020204" pitchFamily="34" charset="-122"/>
                <a:cs typeface="Arial" panose="020B0604020202020204" pitchFamily="34" charset="0"/>
              </a:rPr>
              <a:t>微丘智能科技</a:t>
            </a:r>
            <a:r>
              <a:rPr lang="en-US" altLang="zh-CN" sz="1800" dirty="0">
                <a:latin typeface="微软雅黑" panose="020B0503020204020204" pitchFamily="34" charset="-122"/>
                <a:ea typeface="微软雅黑" panose="020B0503020204020204" pitchFamily="34" charset="-122"/>
                <a:cs typeface="Arial" panose="020B0604020202020204" pitchFamily="34" charset="0"/>
              </a:rPr>
              <a:t>-</a:t>
            </a:r>
            <a:r>
              <a:rPr lang="zh-CN" altLang="en-US" sz="1800" dirty="0">
                <a:latin typeface="微软雅黑" panose="020B0503020204020204" pitchFamily="34" charset="-122"/>
                <a:ea typeface="微软雅黑" panose="020B0503020204020204" pitchFamily="34" charset="-122"/>
                <a:cs typeface="Arial" panose="020B0604020202020204" pitchFamily="34" charset="0"/>
              </a:rPr>
              <a:t>小丘现金机器人</a:t>
            </a:r>
            <a:endParaRPr lang="en-US" altLang="zh-CN" sz="1800" dirty="0">
              <a:latin typeface="微软雅黑" panose="020B0503020204020204" pitchFamily="34" charset="-122"/>
              <a:ea typeface="微软雅黑" panose="020B0503020204020204" pitchFamily="34" charset="-122"/>
              <a:cs typeface="Arial" panose="020B0604020202020204" pitchFamily="34" charset="0"/>
            </a:endParaRPr>
          </a:p>
          <a:p>
            <a:pPr marL="0" indent="0" defTabSz="1218565">
              <a:lnSpc>
                <a:spcPct val="200000"/>
              </a:lnSpc>
              <a:spcBef>
                <a:spcPts val="0"/>
              </a:spcBef>
              <a:buFont typeface="Arial" panose="020B0604020202020204" pitchFamily="34" charset="0"/>
              <a:buNone/>
            </a:pPr>
            <a:r>
              <a:rPr lang="zh-CN" altLang="en-US" sz="1800" dirty="0">
                <a:latin typeface="微软雅黑" panose="020B0503020204020204" pitchFamily="34" charset="-122"/>
                <a:ea typeface="微软雅黑" panose="020B0503020204020204" pitchFamily="34" charset="-122"/>
                <a:cs typeface="Arial" panose="020B0604020202020204" pitchFamily="34" charset="0"/>
              </a:rPr>
              <a:t>队伍成员：</a:t>
            </a:r>
            <a:r>
              <a:rPr lang="en-US" altLang="zh-CN" sz="1800" dirty="0">
                <a:latin typeface="微软雅黑" panose="020B0503020204020204" pitchFamily="34" charset="-122"/>
                <a:ea typeface="微软雅黑" panose="020B0503020204020204" pitchFamily="34" charset="-122"/>
                <a:cs typeface="Arial" panose="020B0604020202020204" pitchFamily="34" charset="0"/>
              </a:rPr>
              <a:t>	</a:t>
            </a:r>
            <a:r>
              <a:rPr lang="zh-CN" altLang="en-US" sz="1800" dirty="0">
                <a:latin typeface="微软雅黑" panose="020B0503020204020204" pitchFamily="34" charset="-122"/>
                <a:ea typeface="微软雅黑" panose="020B0503020204020204" pitchFamily="34" charset="-122"/>
                <a:cs typeface="Arial" panose="020B0604020202020204" pitchFamily="34" charset="0"/>
              </a:rPr>
              <a:t>顾亮</a:t>
            </a:r>
            <a:endParaRPr lang="en-US" altLang="zh-CN" sz="1800" dirty="0">
              <a:latin typeface="微软雅黑" panose="020B0503020204020204" pitchFamily="34" charset="-122"/>
              <a:ea typeface="微软雅黑" panose="020B0503020204020204" pitchFamily="34" charset="-122"/>
              <a:cs typeface="Arial" panose="020B0604020202020204" pitchFamily="34" charset="0"/>
            </a:endParaRPr>
          </a:p>
          <a:p>
            <a:pPr marL="0" indent="0" defTabSz="1218565">
              <a:lnSpc>
                <a:spcPct val="200000"/>
              </a:lnSpc>
              <a:spcBef>
                <a:spcPts val="0"/>
              </a:spcBef>
              <a:buNone/>
            </a:pPr>
            <a:r>
              <a:rPr lang="zh-CN" altLang="en-US" sz="1800" dirty="0">
                <a:latin typeface="微软雅黑" panose="020B0503020204020204" pitchFamily="34" charset="-122"/>
                <a:ea typeface="微软雅黑" panose="020B0503020204020204" pitchFamily="34" charset="-122"/>
                <a:cs typeface="Arial" panose="020B0604020202020204" pitchFamily="34" charset="0"/>
              </a:rPr>
              <a:t>应用场景：</a:t>
            </a:r>
            <a:r>
              <a:rPr lang="en-US" altLang="zh-CN" sz="1800" dirty="0">
                <a:latin typeface="微软雅黑" panose="020B0503020204020204" pitchFamily="34" charset="-122"/>
                <a:ea typeface="微软雅黑" panose="020B0503020204020204" pitchFamily="34" charset="-122"/>
                <a:cs typeface="Arial" panose="020B0604020202020204" pitchFamily="34" charset="0"/>
              </a:rPr>
              <a:t>	</a:t>
            </a:r>
            <a:r>
              <a:rPr lang="zh-CN" altLang="en-US" sz="1800" dirty="0">
                <a:latin typeface="微软雅黑" panose="020B0503020204020204" pitchFamily="34" charset="-122"/>
                <a:ea typeface="微软雅黑" panose="020B0503020204020204" pitchFamily="34" charset="-122"/>
                <a:cs typeface="Arial" panose="020B0604020202020204" pitchFamily="34" charset="0"/>
              </a:rPr>
              <a:t>完成企业包括出纳、财务、销售和管理人员在内的资金管理全自动机器人。</a:t>
            </a:r>
            <a:endParaRPr lang="en-GB" altLang="zh-CN" sz="1800" dirty="0">
              <a:latin typeface="微软雅黑" panose="020B0503020204020204" pitchFamily="34" charset="-122"/>
              <a:ea typeface="微软雅黑" panose="020B0503020204020204" pitchFamily="34" charset="-122"/>
              <a:cs typeface="Arial" panose="020B0604020202020204" pitchFamily="34" charset="0"/>
            </a:endParaRPr>
          </a:p>
          <a:p>
            <a:pPr marL="0" indent="0" defTabSz="1218565">
              <a:lnSpc>
                <a:spcPct val="200000"/>
              </a:lnSpc>
              <a:spcBef>
                <a:spcPts val="0"/>
              </a:spcBef>
              <a:buNone/>
            </a:pPr>
            <a:endParaRPr lang="en-US" altLang="zh-CN" sz="18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Title 3">
            <a:extLst>
              <a:ext uri="{FF2B5EF4-FFF2-40B4-BE49-F238E27FC236}">
                <a16:creationId xmlns:a16="http://schemas.microsoft.com/office/drawing/2014/main" id="{5F5DB67E-34B8-477A-8AC4-046B5D57914D}"/>
              </a:ext>
            </a:extLst>
          </p:cNvPr>
          <p:cNvSpPr>
            <a:spLocks noGrp="1"/>
          </p:cNvSpPr>
          <p:nvPr>
            <p:ph type="title"/>
          </p:nvPr>
        </p:nvSpPr>
        <p:spPr/>
        <p:txBody>
          <a:bodyPr/>
          <a:lstStyle/>
          <a:p>
            <a:r>
              <a:rPr lang="zh-CN" altLang="en-US" dirty="0"/>
              <a:t>参赛信息</a:t>
            </a:r>
            <a:endParaRPr lang="en-GB" dirty="0"/>
          </a:p>
        </p:txBody>
      </p:sp>
    </p:spTree>
    <p:extLst>
      <p:ext uri="{BB962C8B-B14F-4D97-AF65-F5344CB8AC3E}">
        <p14:creationId xmlns:p14="http://schemas.microsoft.com/office/powerpoint/2010/main" val="665454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需求分析</a:t>
            </a:r>
            <a:r>
              <a:rPr lang="en-US" altLang="zh-CN" dirty="0"/>
              <a:t>&amp;</a:t>
            </a:r>
            <a:r>
              <a:rPr lang="zh-CN" altLang="en-US" dirty="0"/>
              <a:t>背景介绍</a:t>
            </a:r>
          </a:p>
        </p:txBody>
      </p:sp>
      <p:sp>
        <p:nvSpPr>
          <p:cNvPr id="6" name="文本占位符 5"/>
          <p:cNvSpPr>
            <a:spLocks noGrp="1"/>
          </p:cNvSpPr>
          <p:nvPr>
            <p:ph type="body" idx="1"/>
          </p:nvPr>
        </p:nvSpPr>
        <p:spPr>
          <a:xfrm>
            <a:off x="6102419" y="3429000"/>
            <a:ext cx="5419185" cy="1257300"/>
          </a:xfrm>
        </p:spPr>
        <p:txBody>
          <a:bodyPr>
            <a:normAutofit/>
          </a:bodyPr>
          <a:lstStyle/>
          <a:p>
            <a:pPr lvl="0"/>
            <a:endParaRPr lang="zh-CN" altLang="en-US" dirty="0"/>
          </a:p>
        </p:txBody>
      </p:sp>
      <p:sp>
        <p:nvSpPr>
          <p:cNvPr id="9" name="文本框 8">
            <a:extLst>
              <a:ext uri="{FF2B5EF4-FFF2-40B4-BE49-F238E27FC236}">
                <a16:creationId xmlns:a16="http://schemas.microsoft.com/office/drawing/2014/main" id="{04F69230-F3A6-4586-9371-A858F4763E9F}"/>
              </a:ext>
            </a:extLst>
          </p:cNvPr>
          <p:cNvSpPr txBox="1"/>
          <p:nvPr/>
        </p:nvSpPr>
        <p:spPr>
          <a:xfrm>
            <a:off x="2732875" y="2539091"/>
            <a:ext cx="1023516" cy="889909"/>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/01</a:t>
            </a:r>
            <a:endParaRPr lang="zh-CN" altLang="en-US" spc="100" dirty="0">
              <a:solidFill>
                <a:schemeClr val="accent1"/>
              </a:solidFill>
              <a:latin typeface="Impact" panose="020B0806030902050204" pitchFamily="34" charset="0"/>
              <a:cs typeface="Arial" panose="020B0604020202020204" pitchFamily="34" charset="0"/>
            </a:endParaRPr>
          </a:p>
        </p:txBody>
      </p:sp>
    </p:spTree>
    <p:custDataLst>
      <p:tags r:id="rId2"/>
    </p:custDataLst>
    <p:extLst>
      <p:ext uri="{BB962C8B-B14F-4D97-AF65-F5344CB8AC3E}">
        <p14:creationId xmlns:p14="http://schemas.microsoft.com/office/powerpoint/2010/main" val="237159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818B2C1-588F-4303-B374-AF870F1AC3A6}"/>
              </a:ext>
            </a:extLst>
          </p:cNvPr>
          <p:cNvSpPr>
            <a:spLocks noGrp="1"/>
          </p:cNvSpPr>
          <p:nvPr>
            <p:ph type="title"/>
          </p:nvPr>
        </p:nvSpPr>
        <p:spPr/>
        <p:txBody>
          <a:bodyPr/>
          <a:lstStyle/>
          <a:p>
            <a:r>
              <a:rPr lang="zh-CN" altLang="en-US" dirty="0"/>
              <a:t>流程场景现状</a:t>
            </a:r>
            <a:r>
              <a:rPr lang="en-US" altLang="zh-CN" dirty="0"/>
              <a:t>-</a:t>
            </a:r>
            <a:r>
              <a:rPr lang="zh-CN" altLang="en-US" dirty="0"/>
              <a:t>需求和背景分析</a:t>
            </a:r>
          </a:p>
        </p:txBody>
      </p:sp>
      <p:sp>
        <p:nvSpPr>
          <p:cNvPr id="4" name="灯片编号占位符 3">
            <a:extLst>
              <a:ext uri="{FF2B5EF4-FFF2-40B4-BE49-F238E27FC236}">
                <a16:creationId xmlns:a16="http://schemas.microsoft.com/office/drawing/2014/main" id="{056354D5-3B47-4D7B-8C93-6A92FA0AFB1D}"/>
              </a:ext>
            </a:extLst>
          </p:cNvPr>
          <p:cNvSpPr>
            <a:spLocks noGrp="1"/>
          </p:cNvSpPr>
          <p:nvPr>
            <p:ph type="sldNum" sz="quarter" idx="12"/>
          </p:nvPr>
        </p:nvSpPr>
        <p:spPr/>
        <p:txBody>
          <a:bodyPr/>
          <a:lstStyle/>
          <a:p>
            <a:fld id="{5DD3DB80-B894-403A-B48E-6FDC1A72010E}" type="slidenum">
              <a:rPr lang="zh-CN" altLang="en-US" smtClean="0"/>
              <a:pPr/>
              <a:t>5</a:t>
            </a:fld>
            <a:endParaRPr lang="zh-CN" altLang="en-US"/>
          </a:p>
        </p:txBody>
      </p:sp>
      <p:pic>
        <p:nvPicPr>
          <p:cNvPr id="28" name="Picture 27">
            <a:extLst>
              <a:ext uri="{FF2B5EF4-FFF2-40B4-BE49-F238E27FC236}">
                <a16:creationId xmlns:a16="http://schemas.microsoft.com/office/drawing/2014/main" id="{2E54286B-C376-4645-904C-ABBB21BE5587}"/>
              </a:ext>
            </a:extLst>
          </p:cNvPr>
          <p:cNvPicPr>
            <a:picLocks noChangeAspect="1"/>
          </p:cNvPicPr>
          <p:nvPr/>
        </p:nvPicPr>
        <p:blipFill>
          <a:blip r:embed="rId3"/>
          <a:stretch>
            <a:fillRect/>
          </a:stretch>
        </p:blipFill>
        <p:spPr>
          <a:xfrm>
            <a:off x="114300" y="1077497"/>
            <a:ext cx="10953750" cy="5234569"/>
          </a:xfrm>
          <a:prstGeom prst="rect">
            <a:avLst/>
          </a:prstGeom>
        </p:spPr>
      </p:pic>
    </p:spTree>
    <p:custDataLst>
      <p:tags r:id="rId1"/>
    </p:custDataLst>
    <p:extLst>
      <p:ext uri="{BB962C8B-B14F-4D97-AF65-F5344CB8AC3E}">
        <p14:creationId xmlns:p14="http://schemas.microsoft.com/office/powerpoint/2010/main" val="329583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4AE1A-E473-47CA-9865-DF633D6C45A8}"/>
              </a:ext>
            </a:extLst>
          </p:cNvPr>
          <p:cNvSpPr>
            <a:spLocks noGrp="1"/>
          </p:cNvSpPr>
          <p:nvPr>
            <p:ph type="title"/>
          </p:nvPr>
        </p:nvSpPr>
        <p:spPr/>
        <p:txBody>
          <a:bodyPr/>
          <a:lstStyle/>
          <a:p>
            <a:r>
              <a:rPr lang="zh-CN" altLang="en-US" dirty="0"/>
              <a:t>小丘现金机器人的建设方案</a:t>
            </a:r>
            <a:endParaRPr lang="en-GB" dirty="0"/>
          </a:p>
        </p:txBody>
      </p:sp>
      <p:sp>
        <p:nvSpPr>
          <p:cNvPr id="4" name="Slide Number Placeholder 3">
            <a:extLst>
              <a:ext uri="{FF2B5EF4-FFF2-40B4-BE49-F238E27FC236}">
                <a16:creationId xmlns:a16="http://schemas.microsoft.com/office/drawing/2014/main" id="{4D04FAEC-5A28-4DDA-8704-7DA447059969}"/>
              </a:ext>
            </a:extLst>
          </p:cNvPr>
          <p:cNvSpPr>
            <a:spLocks noGrp="1"/>
          </p:cNvSpPr>
          <p:nvPr>
            <p:ph type="sldNum" sz="quarter" idx="12"/>
          </p:nvPr>
        </p:nvSpPr>
        <p:spPr/>
        <p:txBody>
          <a:bodyPr/>
          <a:lstStyle/>
          <a:p>
            <a:fld id="{5DD3DB80-B894-403A-B48E-6FDC1A72010E}" type="slidenum">
              <a:rPr lang="zh-CN" altLang="en-US" smtClean="0"/>
              <a:pPr/>
              <a:t>6</a:t>
            </a:fld>
            <a:endParaRPr lang="zh-CN" altLang="en-US"/>
          </a:p>
        </p:txBody>
      </p:sp>
      <p:pic>
        <p:nvPicPr>
          <p:cNvPr id="5" name="图片 3">
            <a:extLst>
              <a:ext uri="{FF2B5EF4-FFF2-40B4-BE49-F238E27FC236}">
                <a16:creationId xmlns:a16="http://schemas.microsoft.com/office/drawing/2014/main" id="{C0B65E27-FA03-421B-B125-20328CDA1FAE}"/>
              </a:ext>
            </a:extLst>
          </p:cNvPr>
          <p:cNvPicPr/>
          <p:nvPr/>
        </p:nvPicPr>
        <p:blipFill>
          <a:blip r:embed="rId2"/>
          <a:stretch>
            <a:fillRect/>
          </a:stretch>
        </p:blipFill>
        <p:spPr>
          <a:xfrm>
            <a:off x="540066" y="1637982"/>
            <a:ext cx="5155883" cy="3848418"/>
          </a:xfrm>
          <a:prstGeom prst="rect">
            <a:avLst/>
          </a:prstGeom>
        </p:spPr>
      </p:pic>
      <p:sp>
        <p:nvSpPr>
          <p:cNvPr id="6" name="TextBox 5">
            <a:extLst>
              <a:ext uri="{FF2B5EF4-FFF2-40B4-BE49-F238E27FC236}">
                <a16:creationId xmlns:a16="http://schemas.microsoft.com/office/drawing/2014/main" id="{A9AA01A5-FE6C-4BD7-A648-EE4241FFD8BF}"/>
              </a:ext>
            </a:extLst>
          </p:cNvPr>
          <p:cNvSpPr txBox="1"/>
          <p:nvPr/>
        </p:nvSpPr>
        <p:spPr>
          <a:xfrm>
            <a:off x="5562600" y="1944449"/>
            <a:ext cx="6357937" cy="3570208"/>
          </a:xfrm>
          <a:prstGeom prst="rect">
            <a:avLst/>
          </a:prstGeom>
          <a:noFill/>
        </p:spPr>
        <p:txBody>
          <a:bodyPr wrap="square" rtlCol="0">
            <a:spAutoFit/>
          </a:bodyPr>
          <a:lstStyle/>
          <a:p>
            <a:r>
              <a:rPr lang="zh-CN" altLang="en-US" sz="1600" dirty="0">
                <a:latin typeface="宋体" panose="02010600030101010101" pitchFamily="2" charset="-122"/>
                <a:ea typeface="宋体" panose="02010600030101010101" pitchFamily="2" charset="-122"/>
              </a:rPr>
              <a:t>小丘机器人是一台软硬件一体化的</a:t>
            </a:r>
            <a:r>
              <a:rPr lang="en-US" sz="1600" dirty="0">
                <a:latin typeface="宋体" panose="02010600030101010101" pitchFamily="2" charset="-122"/>
                <a:ea typeface="宋体" panose="02010600030101010101" pitchFamily="2" charset="-122"/>
              </a:rPr>
              <a:t>PC</a:t>
            </a:r>
            <a:r>
              <a:rPr lang="zh-CN" altLang="en-US" sz="1600" dirty="0">
                <a:latin typeface="宋体" panose="02010600030101010101" pitchFamily="2" charset="-122"/>
                <a:ea typeface="宋体" panose="02010600030101010101" pitchFamily="2" charset="-122"/>
              </a:rPr>
              <a:t>电脑，机器配置好了小丘专属的</a:t>
            </a:r>
            <a:r>
              <a:rPr lang="en-US" sz="1600" dirty="0">
                <a:latin typeface="宋体" panose="02010600030101010101" pitchFamily="2" charset="-122"/>
                <a:ea typeface="宋体" panose="02010600030101010101" pitchFamily="2" charset="-122"/>
              </a:rPr>
              <a:t>USB</a:t>
            </a:r>
            <a:r>
              <a:rPr lang="zh-CN" altLang="en-US" sz="1600" dirty="0">
                <a:latin typeface="宋体" panose="02010600030101010101" pitchFamily="2" charset="-122"/>
                <a:ea typeface="宋体" panose="02010600030101010101" pitchFamily="2" charset="-122"/>
              </a:rPr>
              <a:t>硬件设备，以及预装好的自动化程序；</a:t>
            </a:r>
            <a:endParaRPr lang="en-GB" sz="1600" dirty="0">
              <a:latin typeface="宋体" panose="02010600030101010101" pitchFamily="2" charset="-122"/>
              <a:ea typeface="宋体" panose="02010600030101010101" pitchFamily="2" charset="-122"/>
            </a:endParaRPr>
          </a:p>
          <a:p>
            <a:r>
              <a:rPr lang="zh-CN" altLang="en-US" sz="1600" dirty="0">
                <a:latin typeface="宋体" panose="02010600030101010101" pitchFamily="2" charset="-122"/>
                <a:ea typeface="宋体" panose="02010600030101010101" pitchFamily="2" charset="-122"/>
              </a:rPr>
              <a:t>小丘机器人无需您部署，开箱即可用；您只需要将网银</a:t>
            </a:r>
            <a:r>
              <a:rPr lang="en-US" sz="1600" dirty="0" err="1">
                <a:latin typeface="宋体" panose="02010600030101010101" pitchFamily="2" charset="-122"/>
                <a:ea typeface="宋体" panose="02010600030101010101" pitchFamily="2" charset="-122"/>
              </a:rPr>
              <a:t>Ukey</a:t>
            </a:r>
            <a:r>
              <a:rPr lang="zh-CN" altLang="en-US" sz="1600" dirty="0">
                <a:latin typeface="宋体" panose="02010600030101010101" pitchFamily="2" charset="-122"/>
                <a:ea typeface="宋体" panose="02010600030101010101" pitchFamily="2" charset="-122"/>
              </a:rPr>
              <a:t>插在小丘机器人上，小丘根据客户配置的授权，就可以自动的登陆网银，下载网银流水，并进行统一格式的自动化处理。管理人员只需要在小丘资金平台上，查看流水明细和资金报表即可，所有的准备工作和制表工作均由机器人自动完成。</a:t>
            </a:r>
            <a:endParaRPr lang="en-GB" sz="1600" dirty="0">
              <a:latin typeface="宋体" panose="02010600030101010101" pitchFamily="2" charset="-122"/>
              <a:ea typeface="宋体" panose="02010600030101010101" pitchFamily="2" charset="-122"/>
            </a:endParaRPr>
          </a:p>
          <a:p>
            <a:r>
              <a:rPr lang="zh-CN" altLang="en-US" sz="1600" dirty="0">
                <a:latin typeface="宋体" panose="02010600030101010101" pitchFamily="2" charset="-122"/>
                <a:ea typeface="宋体" panose="02010600030101010101" pitchFamily="2" charset="-122"/>
              </a:rPr>
              <a:t>同时，小丘机器人还提供了银行流水的上传功能，解决一些地方性银行或者小众的外资银行的特殊管理要求。您只需要上传银行流水的原始文档，小丘会智能识别接受，并自动处理汇集到统一的资金数据池，自动出具正确的报表。</a:t>
            </a:r>
            <a:endParaRPr lang="en-GB" sz="1600" dirty="0">
              <a:latin typeface="宋体" panose="02010600030101010101" pitchFamily="2" charset="-122"/>
              <a:ea typeface="宋体" panose="02010600030101010101" pitchFamily="2" charset="-122"/>
            </a:endParaRPr>
          </a:p>
          <a:p>
            <a:r>
              <a:rPr lang="zh-CN" altLang="en-US" sz="1600" dirty="0">
                <a:latin typeface="宋体" panose="02010600030101010101" pitchFamily="2" charset="-122"/>
                <a:ea typeface="宋体" panose="02010600030101010101" pitchFamily="2" charset="-122"/>
              </a:rPr>
              <a:t>如果部分银行已经开设了银企直连，小丘可以通过接口直接对接获取资金数据；帮您打通现金流水的各项应用。</a:t>
            </a:r>
            <a:endParaRPr lang="en-GB" sz="1600" dirty="0">
              <a:latin typeface="宋体" panose="02010600030101010101" pitchFamily="2" charset="-122"/>
              <a:ea typeface="宋体" panose="02010600030101010101" pitchFamily="2" charset="-122"/>
            </a:endParaRPr>
          </a:p>
          <a:p>
            <a:endParaRPr lang="en-GB" dirty="0"/>
          </a:p>
        </p:txBody>
      </p:sp>
    </p:spTree>
    <p:extLst>
      <p:ext uri="{BB962C8B-B14F-4D97-AF65-F5344CB8AC3E}">
        <p14:creationId xmlns:p14="http://schemas.microsoft.com/office/powerpoint/2010/main" val="244245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t>流程执行方案</a:t>
            </a:r>
          </a:p>
        </p:txBody>
      </p:sp>
      <p:sp>
        <p:nvSpPr>
          <p:cNvPr id="9" name="文本框 8">
            <a:extLst>
              <a:ext uri="{FF2B5EF4-FFF2-40B4-BE49-F238E27FC236}">
                <a16:creationId xmlns:a16="http://schemas.microsoft.com/office/drawing/2014/main" id="{04F69230-F3A6-4586-9371-A858F4763E9F}"/>
              </a:ext>
            </a:extLst>
          </p:cNvPr>
          <p:cNvSpPr txBox="1"/>
          <p:nvPr/>
        </p:nvSpPr>
        <p:spPr>
          <a:xfrm>
            <a:off x="2732875" y="2539091"/>
            <a:ext cx="1023516" cy="889909"/>
          </a:xfrm>
          <a:prstGeom prst="rect">
            <a:avLst/>
          </a:prstGeom>
          <a:noFill/>
          <a:ln w="117475">
            <a:noFill/>
          </a:ln>
        </p:spPr>
        <p:txBody>
          <a:bodyPr wrap="none" rtlCol="0">
            <a:prstTxWarp prst="textPlain">
              <a:avLst/>
            </a:prstTxWarp>
            <a:spAutoFit/>
          </a:bodyPr>
          <a:lstStyle/>
          <a:p>
            <a:r>
              <a:rPr lang="en-US" altLang="zh-CN" spc="100" dirty="0">
                <a:solidFill>
                  <a:schemeClr val="accent1"/>
                </a:solidFill>
                <a:latin typeface="Impact" panose="020B0806030902050204" pitchFamily="34" charset="0"/>
                <a:cs typeface="Arial" panose="020B0604020202020204" pitchFamily="34" charset="0"/>
              </a:rPr>
              <a:t>/02</a:t>
            </a:r>
            <a:endParaRPr lang="zh-CN" altLang="en-US" spc="100" dirty="0">
              <a:solidFill>
                <a:schemeClr val="accent1"/>
              </a:solidFill>
              <a:latin typeface="Impact" panose="020B080603090205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97E26899-44D3-457A-A1B8-8B8E4FA5EF04}"/>
              </a:ext>
            </a:extLst>
          </p:cNvPr>
          <p:cNvSpPr>
            <a:spLocks noGrp="1"/>
          </p:cNvSpPr>
          <p:nvPr>
            <p:ph type="body" idx="1"/>
          </p:nvPr>
        </p:nvSpPr>
        <p:spPr/>
        <p:txBody>
          <a:bodyPr/>
          <a:lstStyle/>
          <a:p>
            <a:endParaRPr lang="en-GB"/>
          </a:p>
        </p:txBody>
      </p:sp>
    </p:spTree>
    <p:custDataLst>
      <p:tags r:id="rId2"/>
    </p:custDataLst>
    <p:extLst>
      <p:ext uri="{BB962C8B-B14F-4D97-AF65-F5344CB8AC3E}">
        <p14:creationId xmlns:p14="http://schemas.microsoft.com/office/powerpoint/2010/main" val="1412548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4DE655-F935-4863-A17D-D79D7092ACFA}"/>
              </a:ext>
            </a:extLst>
          </p:cNvPr>
          <p:cNvSpPr>
            <a:spLocks noGrp="1"/>
          </p:cNvSpPr>
          <p:nvPr>
            <p:ph type="title"/>
          </p:nvPr>
        </p:nvSpPr>
        <p:spPr/>
        <p:txBody>
          <a:bodyPr/>
          <a:lstStyle/>
          <a:p>
            <a:pPr lvl="0"/>
            <a:r>
              <a:rPr lang="zh-CN" altLang="en-US" dirty="0"/>
              <a:t>机器人执行流程图</a:t>
            </a:r>
            <a:endParaRPr lang="en-US" altLang="zh-CN" dirty="0"/>
          </a:p>
        </p:txBody>
      </p:sp>
      <p:sp>
        <p:nvSpPr>
          <p:cNvPr id="4" name="灯片编号占位符 3">
            <a:extLst>
              <a:ext uri="{FF2B5EF4-FFF2-40B4-BE49-F238E27FC236}">
                <a16:creationId xmlns:a16="http://schemas.microsoft.com/office/drawing/2014/main" id="{7BD8E3E8-A528-41D8-BC38-3206BFB39B33}"/>
              </a:ext>
            </a:extLst>
          </p:cNvPr>
          <p:cNvSpPr>
            <a:spLocks noGrp="1"/>
          </p:cNvSpPr>
          <p:nvPr>
            <p:ph type="sldNum" sz="quarter" idx="12"/>
          </p:nvPr>
        </p:nvSpPr>
        <p:spPr/>
        <p:txBody>
          <a:bodyPr/>
          <a:lstStyle/>
          <a:p>
            <a:fld id="{5DD3DB80-B894-403A-B48E-6FDC1A72010E}" type="slidenum">
              <a:rPr lang="zh-CN" altLang="en-US" smtClean="0"/>
              <a:pPr/>
              <a:t>8</a:t>
            </a:fld>
            <a:endParaRPr lang="zh-CN" altLang="en-US"/>
          </a:p>
        </p:txBody>
      </p:sp>
      <p:sp>
        <p:nvSpPr>
          <p:cNvPr id="33" name="Rectangle 32">
            <a:extLst>
              <a:ext uri="{FF2B5EF4-FFF2-40B4-BE49-F238E27FC236}">
                <a16:creationId xmlns:a16="http://schemas.microsoft.com/office/drawing/2014/main" id="{C8A74F74-023D-4759-87B3-C72C2814E091}"/>
              </a:ext>
            </a:extLst>
          </p:cNvPr>
          <p:cNvSpPr/>
          <p:nvPr/>
        </p:nvSpPr>
        <p:spPr>
          <a:xfrm>
            <a:off x="2028825" y="1622432"/>
            <a:ext cx="1362075"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100" dirty="0"/>
              <a:t>1.</a:t>
            </a:r>
            <a:r>
              <a:rPr lang="zh-CN" altLang="en-US" sz="1100" dirty="0"/>
              <a:t>每天自动登录各银行网站</a:t>
            </a:r>
            <a:endParaRPr lang="en-GB" sz="1100" dirty="0"/>
          </a:p>
        </p:txBody>
      </p:sp>
      <p:sp>
        <p:nvSpPr>
          <p:cNvPr id="34" name="Rectangle 33">
            <a:extLst>
              <a:ext uri="{FF2B5EF4-FFF2-40B4-BE49-F238E27FC236}">
                <a16:creationId xmlns:a16="http://schemas.microsoft.com/office/drawing/2014/main" id="{2FA73052-41BA-4C94-AF87-254FA8A61731}"/>
              </a:ext>
            </a:extLst>
          </p:cNvPr>
          <p:cNvSpPr/>
          <p:nvPr/>
        </p:nvSpPr>
        <p:spPr>
          <a:xfrm>
            <a:off x="3695700" y="1622432"/>
            <a:ext cx="1362075"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100" dirty="0"/>
              <a:t>2.</a:t>
            </a:r>
            <a:r>
              <a:rPr lang="zh-CN" altLang="en-US" sz="1100" dirty="0"/>
              <a:t>下载网银流水</a:t>
            </a:r>
            <a:endParaRPr lang="en-GB" sz="1100" dirty="0"/>
          </a:p>
        </p:txBody>
      </p:sp>
      <p:sp>
        <p:nvSpPr>
          <p:cNvPr id="35" name="Rectangle 34">
            <a:extLst>
              <a:ext uri="{FF2B5EF4-FFF2-40B4-BE49-F238E27FC236}">
                <a16:creationId xmlns:a16="http://schemas.microsoft.com/office/drawing/2014/main" id="{52A9DC84-738D-45B7-BC94-6F26FC6B65B5}"/>
              </a:ext>
            </a:extLst>
          </p:cNvPr>
          <p:cNvSpPr/>
          <p:nvPr/>
        </p:nvSpPr>
        <p:spPr>
          <a:xfrm>
            <a:off x="5542755" y="1622432"/>
            <a:ext cx="1362075"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100" dirty="0"/>
              <a:t>3.</a:t>
            </a:r>
            <a:r>
              <a:rPr lang="zh-CN" altLang="en-US" sz="1100" dirty="0"/>
              <a:t>汇总各银行水单，进行分析</a:t>
            </a:r>
            <a:endParaRPr lang="en-GB" sz="1100" dirty="0"/>
          </a:p>
        </p:txBody>
      </p:sp>
      <p:sp>
        <p:nvSpPr>
          <p:cNvPr id="36" name="Rectangle 35">
            <a:extLst>
              <a:ext uri="{FF2B5EF4-FFF2-40B4-BE49-F238E27FC236}">
                <a16:creationId xmlns:a16="http://schemas.microsoft.com/office/drawing/2014/main" id="{F110FA3C-5D8F-4A54-A504-C367ADD1D9BB}"/>
              </a:ext>
            </a:extLst>
          </p:cNvPr>
          <p:cNvSpPr/>
          <p:nvPr/>
        </p:nvSpPr>
        <p:spPr>
          <a:xfrm>
            <a:off x="7389810" y="1622432"/>
            <a:ext cx="1362075"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zh-CN" sz="1100" dirty="0"/>
              <a:t>4</a:t>
            </a:r>
            <a:r>
              <a:rPr lang="en-GB" altLang="zh-CN" sz="1100" dirty="0"/>
              <a:t>.</a:t>
            </a:r>
            <a:r>
              <a:rPr lang="zh-CN" altLang="en-US" sz="1100" dirty="0"/>
              <a:t>根据数据模型分析企业现金状况</a:t>
            </a:r>
            <a:endParaRPr lang="en-GB" sz="1100" dirty="0"/>
          </a:p>
        </p:txBody>
      </p:sp>
      <p:cxnSp>
        <p:nvCxnSpPr>
          <p:cNvPr id="38" name="Straight Arrow Connector 37">
            <a:extLst>
              <a:ext uri="{FF2B5EF4-FFF2-40B4-BE49-F238E27FC236}">
                <a16:creationId xmlns:a16="http://schemas.microsoft.com/office/drawing/2014/main" id="{2AB1C6C8-F84D-449F-B275-0F99F26B1015}"/>
              </a:ext>
            </a:extLst>
          </p:cNvPr>
          <p:cNvCxnSpPr>
            <a:stCxn id="33" idx="3"/>
            <a:endCxn id="34" idx="1"/>
          </p:cNvCxnSpPr>
          <p:nvPr/>
        </p:nvCxnSpPr>
        <p:spPr>
          <a:xfrm>
            <a:off x="3390900" y="2003432"/>
            <a:ext cx="30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CEEC2365-3AF2-475B-9602-88241148B2CE}"/>
              </a:ext>
            </a:extLst>
          </p:cNvPr>
          <p:cNvCxnSpPr>
            <a:stCxn id="34" idx="3"/>
            <a:endCxn id="35" idx="1"/>
          </p:cNvCxnSpPr>
          <p:nvPr/>
        </p:nvCxnSpPr>
        <p:spPr>
          <a:xfrm>
            <a:off x="5057775" y="2003432"/>
            <a:ext cx="4849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A4932EAF-1B0F-4EA5-A3DD-703859A1D872}"/>
              </a:ext>
            </a:extLst>
          </p:cNvPr>
          <p:cNvCxnSpPr>
            <a:stCxn id="35" idx="3"/>
            <a:endCxn id="36" idx="1"/>
          </p:cNvCxnSpPr>
          <p:nvPr/>
        </p:nvCxnSpPr>
        <p:spPr>
          <a:xfrm>
            <a:off x="6904830" y="2003432"/>
            <a:ext cx="4849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3" name="Picture 42">
            <a:extLst>
              <a:ext uri="{FF2B5EF4-FFF2-40B4-BE49-F238E27FC236}">
                <a16:creationId xmlns:a16="http://schemas.microsoft.com/office/drawing/2014/main" id="{B15703CC-99F4-4805-BFAC-4CC6AAE55EEB}"/>
              </a:ext>
            </a:extLst>
          </p:cNvPr>
          <p:cNvPicPr>
            <a:picLocks noChangeAspect="1"/>
          </p:cNvPicPr>
          <p:nvPr/>
        </p:nvPicPr>
        <p:blipFill>
          <a:blip r:embed="rId3"/>
          <a:stretch>
            <a:fillRect/>
          </a:stretch>
        </p:blipFill>
        <p:spPr>
          <a:xfrm>
            <a:off x="2861513" y="2795588"/>
            <a:ext cx="4877503" cy="4062412"/>
          </a:xfrm>
          <a:prstGeom prst="rect">
            <a:avLst/>
          </a:prstGeom>
        </p:spPr>
      </p:pic>
      <p:pic>
        <p:nvPicPr>
          <p:cNvPr id="44" name="Picture 43">
            <a:extLst>
              <a:ext uri="{FF2B5EF4-FFF2-40B4-BE49-F238E27FC236}">
                <a16:creationId xmlns:a16="http://schemas.microsoft.com/office/drawing/2014/main" id="{1CEAA5CE-9B12-4D24-A9D3-1C640DE3728B}"/>
              </a:ext>
            </a:extLst>
          </p:cNvPr>
          <p:cNvPicPr>
            <a:picLocks noChangeAspect="1"/>
          </p:cNvPicPr>
          <p:nvPr/>
        </p:nvPicPr>
        <p:blipFill>
          <a:blip r:embed="rId4"/>
          <a:stretch>
            <a:fillRect/>
          </a:stretch>
        </p:blipFill>
        <p:spPr>
          <a:xfrm>
            <a:off x="8070847" y="2795588"/>
            <a:ext cx="2868615" cy="3614745"/>
          </a:xfrm>
          <a:prstGeom prst="rect">
            <a:avLst/>
          </a:prstGeom>
        </p:spPr>
      </p:pic>
      <p:sp>
        <p:nvSpPr>
          <p:cNvPr id="45" name="Flowchart: Sequential Access Storage 44">
            <a:extLst>
              <a:ext uri="{FF2B5EF4-FFF2-40B4-BE49-F238E27FC236}">
                <a16:creationId xmlns:a16="http://schemas.microsoft.com/office/drawing/2014/main" id="{6FCFD0A7-A161-4DC1-B451-350B3494A5AF}"/>
              </a:ext>
            </a:extLst>
          </p:cNvPr>
          <p:cNvSpPr/>
          <p:nvPr/>
        </p:nvSpPr>
        <p:spPr>
          <a:xfrm rot="152182">
            <a:off x="9505154" y="1355733"/>
            <a:ext cx="1696246" cy="1028699"/>
          </a:xfrm>
          <a:prstGeom prst="flowChartMagneticTap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altLang="zh-CN" dirty="0"/>
              <a:t>PC</a:t>
            </a:r>
            <a:r>
              <a:rPr lang="zh-CN" altLang="en-US" dirty="0"/>
              <a:t>和手机端展示</a:t>
            </a:r>
            <a:endParaRPr lang="en-GB" dirty="0"/>
          </a:p>
        </p:txBody>
      </p:sp>
    </p:spTree>
    <p:custDataLst>
      <p:tags r:id="rId1"/>
    </p:custDataLst>
    <p:extLst>
      <p:ext uri="{BB962C8B-B14F-4D97-AF65-F5344CB8AC3E}">
        <p14:creationId xmlns:p14="http://schemas.microsoft.com/office/powerpoint/2010/main" val="2956090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C08C5-5E72-4EA7-B977-300189D0922F}"/>
              </a:ext>
            </a:extLst>
          </p:cNvPr>
          <p:cNvSpPr>
            <a:spLocks noGrp="1"/>
          </p:cNvSpPr>
          <p:nvPr>
            <p:ph type="title"/>
          </p:nvPr>
        </p:nvSpPr>
        <p:spPr/>
        <p:txBody>
          <a:bodyPr/>
          <a:lstStyle/>
          <a:p>
            <a:r>
              <a:rPr lang="zh-CN" altLang="en-US" dirty="0"/>
              <a:t>现金机器人的部署方式</a:t>
            </a:r>
            <a:endParaRPr lang="en-GB" dirty="0"/>
          </a:p>
        </p:txBody>
      </p:sp>
      <p:sp>
        <p:nvSpPr>
          <p:cNvPr id="4" name="Slide Number Placeholder 3">
            <a:extLst>
              <a:ext uri="{FF2B5EF4-FFF2-40B4-BE49-F238E27FC236}">
                <a16:creationId xmlns:a16="http://schemas.microsoft.com/office/drawing/2014/main" id="{CD8D9038-31D5-424A-B29F-87F2E364A5CE}"/>
              </a:ext>
            </a:extLst>
          </p:cNvPr>
          <p:cNvSpPr>
            <a:spLocks noGrp="1"/>
          </p:cNvSpPr>
          <p:nvPr>
            <p:ph type="sldNum" sz="quarter" idx="12"/>
          </p:nvPr>
        </p:nvSpPr>
        <p:spPr/>
        <p:txBody>
          <a:bodyPr/>
          <a:lstStyle/>
          <a:p>
            <a:fld id="{5DD3DB80-B894-403A-B48E-6FDC1A72010E}" type="slidenum">
              <a:rPr lang="zh-CN" altLang="en-US" smtClean="0"/>
              <a:pPr/>
              <a:t>9</a:t>
            </a:fld>
            <a:endParaRPr lang="zh-CN" altLang="en-US"/>
          </a:p>
        </p:txBody>
      </p:sp>
      <p:grpSp>
        <p:nvGrpSpPr>
          <p:cNvPr id="5" name="组合 1">
            <a:extLst>
              <a:ext uri="{FF2B5EF4-FFF2-40B4-BE49-F238E27FC236}">
                <a16:creationId xmlns:a16="http://schemas.microsoft.com/office/drawing/2014/main" id="{B2700397-A7FD-4387-A013-7C9E7571E51E}"/>
              </a:ext>
            </a:extLst>
          </p:cNvPr>
          <p:cNvGrpSpPr/>
          <p:nvPr/>
        </p:nvGrpSpPr>
        <p:grpSpPr>
          <a:xfrm>
            <a:off x="0" y="0"/>
            <a:ext cx="12192000" cy="6858000"/>
            <a:chOff x="0" y="0"/>
            <a:chExt cx="12192000" cy="6858000"/>
          </a:xfrm>
        </p:grpSpPr>
        <p:cxnSp>
          <p:nvCxnSpPr>
            <p:cNvPr id="6" name="直接连接符 8">
              <a:extLst>
                <a:ext uri="{FF2B5EF4-FFF2-40B4-BE49-F238E27FC236}">
                  <a16:creationId xmlns:a16="http://schemas.microsoft.com/office/drawing/2014/main" id="{5F4B6FD4-8BB0-486C-98C7-E7255CE15990}"/>
                </a:ext>
              </a:extLst>
            </p:cNvPr>
            <p:cNvCxnSpPr>
              <a:cxnSpLocks/>
            </p:cNvCxnSpPr>
            <p:nvPr/>
          </p:nvCxnSpPr>
          <p:spPr>
            <a:xfrm>
              <a:off x="660400" y="0"/>
              <a:ext cx="0" cy="51898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文本框 9">
              <a:extLst>
                <a:ext uri="{FF2B5EF4-FFF2-40B4-BE49-F238E27FC236}">
                  <a16:creationId xmlns:a16="http://schemas.microsoft.com/office/drawing/2014/main" id="{FBC20A7C-F1AD-4D7E-AE7B-05E43933D191}"/>
                </a:ext>
              </a:extLst>
            </p:cNvPr>
            <p:cNvSpPr txBox="1"/>
            <p:nvPr/>
          </p:nvSpPr>
          <p:spPr>
            <a:xfrm>
              <a:off x="1087666" y="1392407"/>
              <a:ext cx="10015078" cy="954107"/>
            </a:xfrm>
            <a:prstGeom prst="rect">
              <a:avLst/>
            </a:prstGeom>
            <a:noFill/>
            <a:ln>
              <a:noFill/>
            </a:ln>
          </p:spPr>
          <p:txBody>
            <a:bodyPr wrap="square" lIns="91440" tIns="45720" rIns="91440" bIns="45720" anchor="ctr" anchorCtr="0">
              <a:spAutoFit/>
            </a:bodyPr>
            <a:lstStyle/>
            <a:p>
              <a:pPr lvl="0" defTabSz="913765">
                <a:buSzPct val="25000"/>
                <a:defRPr/>
              </a:pPr>
              <a:r>
                <a:rPr lang="zh-CN" altLang="en-US" sz="2800" b="1" dirty="0"/>
                <a:t>现金机器人是一款帮助企业进行资金管理的机器人解决方案。</a:t>
              </a:r>
            </a:p>
            <a:p>
              <a:pPr lvl="0" defTabSz="913765">
                <a:buSzPct val="25000"/>
                <a:defRPr/>
              </a:pPr>
              <a:r>
                <a:rPr lang="zh-CN" altLang="en-US" sz="2800" b="1" dirty="0"/>
                <a:t>机器人由客户端和</a:t>
              </a:r>
              <a:r>
                <a:rPr lang="en-US" altLang="zh-CN" sz="2800" b="1" dirty="0"/>
                <a:t>SAAS</a:t>
              </a:r>
              <a:r>
                <a:rPr lang="zh-CN" altLang="en-US" sz="2800" b="1" dirty="0"/>
                <a:t>服务端两部分共同构成。</a:t>
              </a:r>
            </a:p>
          </p:txBody>
        </p:sp>
        <p:grpSp>
          <p:nvGrpSpPr>
            <p:cNvPr id="8" name="组合 64">
              <a:extLst>
                <a:ext uri="{FF2B5EF4-FFF2-40B4-BE49-F238E27FC236}">
                  <a16:creationId xmlns:a16="http://schemas.microsoft.com/office/drawing/2014/main" id="{FC340076-F011-4576-B9EF-1D71EDD49671}"/>
                </a:ext>
              </a:extLst>
            </p:cNvPr>
            <p:cNvGrpSpPr/>
            <p:nvPr/>
          </p:nvGrpSpPr>
          <p:grpSpPr>
            <a:xfrm>
              <a:off x="1733547" y="2819193"/>
              <a:ext cx="3557947" cy="2997891"/>
              <a:chOff x="1275234" y="2897814"/>
              <a:chExt cx="3557947" cy="2997891"/>
            </a:xfrm>
          </p:grpSpPr>
          <p:sp>
            <p:nvSpPr>
              <p:cNvPr id="17" name="任意多边形 56">
                <a:extLst>
                  <a:ext uri="{FF2B5EF4-FFF2-40B4-BE49-F238E27FC236}">
                    <a16:creationId xmlns:a16="http://schemas.microsoft.com/office/drawing/2014/main" id="{786146DB-EB56-45D5-B528-AD4AA3D00EA7}"/>
                  </a:ext>
                </a:extLst>
              </p:cNvPr>
              <p:cNvSpPr/>
              <p:nvPr/>
            </p:nvSpPr>
            <p:spPr>
              <a:xfrm rot="495164">
                <a:off x="1275234" y="2897814"/>
                <a:ext cx="3545168" cy="2992582"/>
              </a:xfrm>
              <a:custGeom>
                <a:avLst/>
                <a:gdLst>
                  <a:gd name="connsiteX0" fmla="*/ 3545168 w 3545168"/>
                  <a:gd name="connsiteY0" fmla="*/ 2674306 h 2992582"/>
                  <a:gd name="connsiteX1" fmla="*/ 3545168 w 3545168"/>
                  <a:gd name="connsiteY1" fmla="*/ 2866624 h 2992582"/>
                  <a:gd name="connsiteX2" fmla="*/ 3419210 w 3545168"/>
                  <a:gd name="connsiteY2" fmla="*/ 2992582 h 2992582"/>
                  <a:gd name="connsiteX3" fmla="*/ 1938251 w 3545168"/>
                  <a:gd name="connsiteY3" fmla="*/ 2992582 h 2992582"/>
                  <a:gd name="connsiteX4" fmla="*/ 0 w 3545168"/>
                  <a:gd name="connsiteY4" fmla="*/ 1599716 h 2992582"/>
                  <a:gd name="connsiteX5" fmla="*/ 275879 w 3545168"/>
                  <a:gd name="connsiteY5" fmla="*/ 2992582 h 2992582"/>
                  <a:gd name="connsiteX6" fmla="*/ 125958 w 3545168"/>
                  <a:gd name="connsiteY6" fmla="*/ 2992582 h 2992582"/>
                  <a:gd name="connsiteX7" fmla="*/ 0 w 3545168"/>
                  <a:gd name="connsiteY7" fmla="*/ 2866624 h 2992582"/>
                  <a:gd name="connsiteX8" fmla="*/ 3297188 w 3545168"/>
                  <a:gd name="connsiteY8" fmla="*/ 0 h 2992582"/>
                  <a:gd name="connsiteX9" fmla="*/ 3419210 w 3545168"/>
                  <a:gd name="connsiteY9" fmla="*/ 0 h 2992582"/>
                  <a:gd name="connsiteX10" fmla="*/ 3545168 w 3545168"/>
                  <a:gd name="connsiteY10" fmla="*/ 125958 h 2992582"/>
                  <a:gd name="connsiteX11" fmla="*/ 3545168 w 3545168"/>
                  <a:gd name="connsiteY11" fmla="*/ 1252005 h 2992582"/>
                  <a:gd name="connsiteX12" fmla="*/ 125958 w 3545168"/>
                  <a:gd name="connsiteY12" fmla="*/ 0 h 2992582"/>
                  <a:gd name="connsiteX13" fmla="*/ 1644738 w 3545168"/>
                  <a:gd name="connsiteY13" fmla="*/ 0 h 2992582"/>
                  <a:gd name="connsiteX14" fmla="*/ 0 w 3545168"/>
                  <a:gd name="connsiteY14" fmla="*/ 325767 h 2992582"/>
                  <a:gd name="connsiteX15" fmla="*/ 0 w 3545168"/>
                  <a:gd name="connsiteY15" fmla="*/ 125958 h 2992582"/>
                  <a:gd name="connsiteX16" fmla="*/ 125958 w 3545168"/>
                  <a:gd name="connsiteY16" fmla="*/ 0 h 299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45168" h="2992582">
                    <a:moveTo>
                      <a:pt x="3545168" y="2674306"/>
                    </a:moveTo>
                    <a:lnTo>
                      <a:pt x="3545168" y="2866624"/>
                    </a:lnTo>
                    <a:cubicBezTo>
                      <a:pt x="3545168" y="2936189"/>
                      <a:pt x="3488775" y="2992582"/>
                      <a:pt x="3419210" y="2992582"/>
                    </a:cubicBezTo>
                    <a:lnTo>
                      <a:pt x="1938251" y="2992582"/>
                    </a:lnTo>
                    <a:close/>
                    <a:moveTo>
                      <a:pt x="0" y="1599716"/>
                    </a:moveTo>
                    <a:lnTo>
                      <a:pt x="275879" y="2992582"/>
                    </a:lnTo>
                    <a:lnTo>
                      <a:pt x="125958" y="2992582"/>
                    </a:lnTo>
                    <a:cubicBezTo>
                      <a:pt x="56393" y="2992582"/>
                      <a:pt x="0" y="2936189"/>
                      <a:pt x="0" y="2866624"/>
                    </a:cubicBezTo>
                    <a:close/>
                    <a:moveTo>
                      <a:pt x="3297188" y="0"/>
                    </a:moveTo>
                    <a:lnTo>
                      <a:pt x="3419210" y="0"/>
                    </a:lnTo>
                    <a:cubicBezTo>
                      <a:pt x="3488775" y="0"/>
                      <a:pt x="3545168" y="56393"/>
                      <a:pt x="3545168" y="125958"/>
                    </a:cubicBezTo>
                    <a:lnTo>
                      <a:pt x="3545168" y="1252005"/>
                    </a:lnTo>
                    <a:close/>
                    <a:moveTo>
                      <a:pt x="125958" y="0"/>
                    </a:moveTo>
                    <a:lnTo>
                      <a:pt x="1644738" y="0"/>
                    </a:lnTo>
                    <a:lnTo>
                      <a:pt x="0" y="325767"/>
                    </a:lnTo>
                    <a:lnTo>
                      <a:pt x="0" y="125958"/>
                    </a:lnTo>
                    <a:cubicBezTo>
                      <a:pt x="0" y="56393"/>
                      <a:pt x="56393" y="0"/>
                      <a:pt x="12595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8" name="圆角矩形 55">
                <a:extLst>
                  <a:ext uri="{FF2B5EF4-FFF2-40B4-BE49-F238E27FC236}">
                    <a16:creationId xmlns:a16="http://schemas.microsoft.com/office/drawing/2014/main" id="{06B7B37E-4605-4B88-9B2A-57DD81C62342}"/>
                  </a:ext>
                </a:extLst>
              </p:cNvPr>
              <p:cNvSpPr/>
              <p:nvPr/>
            </p:nvSpPr>
            <p:spPr>
              <a:xfrm rot="21422963">
                <a:off x="1288013" y="2903123"/>
                <a:ext cx="3545168" cy="2992582"/>
              </a:xfrm>
              <a:prstGeom prst="roundRect">
                <a:avLst>
                  <a:gd name="adj" fmla="val 4663"/>
                </a:avLst>
              </a:pr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57">
                <a:extLst>
                  <a:ext uri="{FF2B5EF4-FFF2-40B4-BE49-F238E27FC236}">
                    <a16:creationId xmlns:a16="http://schemas.microsoft.com/office/drawing/2014/main" id="{242B7EED-E783-4ECC-82D6-BDE54B743AB2}"/>
                  </a:ext>
                </a:extLst>
              </p:cNvPr>
              <p:cNvSpPr txBox="1"/>
              <p:nvPr/>
            </p:nvSpPr>
            <p:spPr>
              <a:xfrm>
                <a:off x="1757614" y="3713202"/>
                <a:ext cx="2605965" cy="2093458"/>
              </a:xfrm>
              <a:prstGeom prst="rect">
                <a:avLst/>
              </a:prstGeom>
              <a:noFill/>
              <a:ln>
                <a:noFill/>
              </a:ln>
            </p:spPr>
            <p:txBody>
              <a:bodyPr wrap="square" lIns="91440" tIns="45720" rIns="91440" bIns="45720" anchor="t" anchorCtr="0">
                <a:spAutoFit/>
              </a:bodyPr>
              <a:lstStyle/>
              <a:p>
                <a:pPr algn="ctr" defTabSz="913765">
                  <a:lnSpc>
                    <a:spcPct val="150000"/>
                  </a:lnSpc>
                  <a:buSzPct val="25000"/>
                  <a:defRPr/>
                </a:pPr>
                <a:r>
                  <a:rPr lang="zh-CN" altLang="en-US" sz="1100" dirty="0"/>
                  <a:t>是一台已经部署安装完成的</a:t>
                </a:r>
                <a:r>
                  <a:rPr lang="en-US" altLang="zh-CN" sz="1100" dirty="0"/>
                  <a:t>PC</a:t>
                </a:r>
                <a:r>
                  <a:rPr lang="zh-CN" altLang="en-US" sz="1100" dirty="0"/>
                  <a:t>电脑。申请机器人成功后，您会收到这台来自于微丘智能的客户机；出纳人员只需要将日常网银登陆的</a:t>
                </a:r>
                <a:r>
                  <a:rPr lang="en-US" altLang="zh-CN" sz="1100" dirty="0" err="1"/>
                  <a:t>USBKey</a:t>
                </a:r>
                <a:r>
                  <a:rPr lang="zh-CN" altLang="en-US" sz="1100" dirty="0"/>
                  <a:t>插到该台电脑设备上，并通过机器的客户端按照下面的操作手册配置网银登陆密码即可；之后客户端机器人将按照任务和指令每天自动完成网银水单的抓取。</a:t>
                </a:r>
              </a:p>
            </p:txBody>
          </p:sp>
          <p:sp>
            <p:nvSpPr>
              <p:cNvPr id="20" name="文本框 58">
                <a:extLst>
                  <a:ext uri="{FF2B5EF4-FFF2-40B4-BE49-F238E27FC236}">
                    <a16:creationId xmlns:a16="http://schemas.microsoft.com/office/drawing/2014/main" id="{903A1C35-4334-45AE-93A6-92C6AC57C244}"/>
                  </a:ext>
                </a:extLst>
              </p:cNvPr>
              <p:cNvSpPr txBox="1"/>
              <p:nvPr/>
            </p:nvSpPr>
            <p:spPr>
              <a:xfrm>
                <a:off x="1744835" y="3371428"/>
                <a:ext cx="2605965" cy="307777"/>
              </a:xfrm>
              <a:prstGeom prst="rect">
                <a:avLst/>
              </a:prstGeom>
              <a:noFill/>
              <a:ln>
                <a:noFill/>
              </a:ln>
            </p:spPr>
            <p:txBody>
              <a:bodyPr wrap="square" lIns="91440" tIns="45720" rIns="91440" bIns="45720" anchor="ctr" anchorCtr="0">
                <a:spAutoFit/>
              </a:bodyPr>
              <a:lstStyle/>
              <a:p>
                <a:pPr algn="ctr">
                  <a:buSzPct val="25000"/>
                </a:pPr>
                <a:r>
                  <a:rPr lang="en-US" altLang="zh-CN" sz="1400" b="1" dirty="0"/>
                  <a:t>PC</a:t>
                </a:r>
                <a:r>
                  <a:rPr lang="zh-CN" altLang="en-US" sz="1400" b="1" dirty="0"/>
                  <a:t>端</a:t>
                </a:r>
                <a:endParaRPr lang="en-US" altLang="zh-CN" sz="1400" b="1" dirty="0"/>
              </a:p>
            </p:txBody>
          </p:sp>
        </p:grpSp>
        <p:grpSp>
          <p:nvGrpSpPr>
            <p:cNvPr id="9" name="组合 63">
              <a:extLst>
                <a:ext uri="{FF2B5EF4-FFF2-40B4-BE49-F238E27FC236}">
                  <a16:creationId xmlns:a16="http://schemas.microsoft.com/office/drawing/2014/main" id="{8057F8EB-41E2-4B5A-89CB-C1F8BF2524A0}"/>
                </a:ext>
              </a:extLst>
            </p:cNvPr>
            <p:cNvGrpSpPr/>
            <p:nvPr/>
          </p:nvGrpSpPr>
          <p:grpSpPr>
            <a:xfrm>
              <a:off x="6925906" y="2819193"/>
              <a:ext cx="3557947" cy="2997891"/>
              <a:chOff x="6467593" y="3052805"/>
              <a:chExt cx="3557947" cy="2997891"/>
            </a:xfrm>
          </p:grpSpPr>
          <p:sp>
            <p:nvSpPr>
              <p:cNvPr id="13" name="任意多边形 59">
                <a:extLst>
                  <a:ext uri="{FF2B5EF4-FFF2-40B4-BE49-F238E27FC236}">
                    <a16:creationId xmlns:a16="http://schemas.microsoft.com/office/drawing/2014/main" id="{5130337B-D1A9-42D4-93C8-DC0E8875043F}"/>
                  </a:ext>
                </a:extLst>
              </p:cNvPr>
              <p:cNvSpPr/>
              <p:nvPr/>
            </p:nvSpPr>
            <p:spPr>
              <a:xfrm rot="495164">
                <a:off x="6467593" y="3052805"/>
                <a:ext cx="3545168" cy="2992582"/>
              </a:xfrm>
              <a:custGeom>
                <a:avLst/>
                <a:gdLst>
                  <a:gd name="connsiteX0" fmla="*/ 3545168 w 3545168"/>
                  <a:gd name="connsiteY0" fmla="*/ 2674306 h 2992582"/>
                  <a:gd name="connsiteX1" fmla="*/ 3545168 w 3545168"/>
                  <a:gd name="connsiteY1" fmla="*/ 2866624 h 2992582"/>
                  <a:gd name="connsiteX2" fmla="*/ 3419210 w 3545168"/>
                  <a:gd name="connsiteY2" fmla="*/ 2992582 h 2992582"/>
                  <a:gd name="connsiteX3" fmla="*/ 1938251 w 3545168"/>
                  <a:gd name="connsiteY3" fmla="*/ 2992582 h 2992582"/>
                  <a:gd name="connsiteX4" fmla="*/ 0 w 3545168"/>
                  <a:gd name="connsiteY4" fmla="*/ 1599716 h 2992582"/>
                  <a:gd name="connsiteX5" fmla="*/ 275879 w 3545168"/>
                  <a:gd name="connsiteY5" fmla="*/ 2992582 h 2992582"/>
                  <a:gd name="connsiteX6" fmla="*/ 125958 w 3545168"/>
                  <a:gd name="connsiteY6" fmla="*/ 2992582 h 2992582"/>
                  <a:gd name="connsiteX7" fmla="*/ 0 w 3545168"/>
                  <a:gd name="connsiteY7" fmla="*/ 2866624 h 2992582"/>
                  <a:gd name="connsiteX8" fmla="*/ 3297188 w 3545168"/>
                  <a:gd name="connsiteY8" fmla="*/ 0 h 2992582"/>
                  <a:gd name="connsiteX9" fmla="*/ 3419210 w 3545168"/>
                  <a:gd name="connsiteY9" fmla="*/ 0 h 2992582"/>
                  <a:gd name="connsiteX10" fmla="*/ 3545168 w 3545168"/>
                  <a:gd name="connsiteY10" fmla="*/ 125958 h 2992582"/>
                  <a:gd name="connsiteX11" fmla="*/ 3545168 w 3545168"/>
                  <a:gd name="connsiteY11" fmla="*/ 1252005 h 2992582"/>
                  <a:gd name="connsiteX12" fmla="*/ 125958 w 3545168"/>
                  <a:gd name="connsiteY12" fmla="*/ 0 h 2992582"/>
                  <a:gd name="connsiteX13" fmla="*/ 1644738 w 3545168"/>
                  <a:gd name="connsiteY13" fmla="*/ 0 h 2992582"/>
                  <a:gd name="connsiteX14" fmla="*/ 0 w 3545168"/>
                  <a:gd name="connsiteY14" fmla="*/ 325767 h 2992582"/>
                  <a:gd name="connsiteX15" fmla="*/ 0 w 3545168"/>
                  <a:gd name="connsiteY15" fmla="*/ 125958 h 2992582"/>
                  <a:gd name="connsiteX16" fmla="*/ 125958 w 3545168"/>
                  <a:gd name="connsiteY16" fmla="*/ 0 h 2992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45168" h="2992582">
                    <a:moveTo>
                      <a:pt x="3545168" y="2674306"/>
                    </a:moveTo>
                    <a:lnTo>
                      <a:pt x="3545168" y="2866624"/>
                    </a:lnTo>
                    <a:cubicBezTo>
                      <a:pt x="3545168" y="2936189"/>
                      <a:pt x="3488775" y="2992582"/>
                      <a:pt x="3419210" y="2992582"/>
                    </a:cubicBezTo>
                    <a:lnTo>
                      <a:pt x="1938251" y="2992582"/>
                    </a:lnTo>
                    <a:close/>
                    <a:moveTo>
                      <a:pt x="0" y="1599716"/>
                    </a:moveTo>
                    <a:lnTo>
                      <a:pt x="275879" y="2992582"/>
                    </a:lnTo>
                    <a:lnTo>
                      <a:pt x="125958" y="2992582"/>
                    </a:lnTo>
                    <a:cubicBezTo>
                      <a:pt x="56393" y="2992582"/>
                      <a:pt x="0" y="2936189"/>
                      <a:pt x="0" y="2866624"/>
                    </a:cubicBezTo>
                    <a:close/>
                    <a:moveTo>
                      <a:pt x="3297188" y="0"/>
                    </a:moveTo>
                    <a:lnTo>
                      <a:pt x="3419210" y="0"/>
                    </a:lnTo>
                    <a:cubicBezTo>
                      <a:pt x="3488775" y="0"/>
                      <a:pt x="3545168" y="56393"/>
                      <a:pt x="3545168" y="125958"/>
                    </a:cubicBezTo>
                    <a:lnTo>
                      <a:pt x="3545168" y="1252005"/>
                    </a:lnTo>
                    <a:close/>
                    <a:moveTo>
                      <a:pt x="125958" y="0"/>
                    </a:moveTo>
                    <a:lnTo>
                      <a:pt x="1644738" y="0"/>
                    </a:lnTo>
                    <a:lnTo>
                      <a:pt x="0" y="325767"/>
                    </a:lnTo>
                    <a:lnTo>
                      <a:pt x="0" y="125958"/>
                    </a:lnTo>
                    <a:cubicBezTo>
                      <a:pt x="0" y="56393"/>
                      <a:pt x="56393" y="0"/>
                      <a:pt x="125958" y="0"/>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圆角矩形 60">
                <a:extLst>
                  <a:ext uri="{FF2B5EF4-FFF2-40B4-BE49-F238E27FC236}">
                    <a16:creationId xmlns:a16="http://schemas.microsoft.com/office/drawing/2014/main" id="{53CC499B-06ED-4EA7-967F-8A898769BA54}"/>
                  </a:ext>
                </a:extLst>
              </p:cNvPr>
              <p:cNvSpPr/>
              <p:nvPr/>
            </p:nvSpPr>
            <p:spPr>
              <a:xfrm rot="21422963">
                <a:off x="6480372" y="3058114"/>
                <a:ext cx="3545168" cy="2992582"/>
              </a:xfrm>
              <a:prstGeom prst="roundRect">
                <a:avLst>
                  <a:gd name="adj" fmla="val 4663"/>
                </a:avLst>
              </a:prstGeom>
              <a:solidFill>
                <a:schemeClr val="tx1">
                  <a:lumMod val="50000"/>
                  <a:lumOff val="5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61">
                <a:extLst>
                  <a:ext uri="{FF2B5EF4-FFF2-40B4-BE49-F238E27FC236}">
                    <a16:creationId xmlns:a16="http://schemas.microsoft.com/office/drawing/2014/main" id="{419199F4-B1CD-43CB-862D-AB1271E34190}"/>
                  </a:ext>
                </a:extLst>
              </p:cNvPr>
              <p:cNvSpPr txBox="1"/>
              <p:nvPr/>
            </p:nvSpPr>
            <p:spPr>
              <a:xfrm>
                <a:off x="6956273" y="3948806"/>
                <a:ext cx="2605965" cy="2093458"/>
              </a:xfrm>
              <a:prstGeom prst="rect">
                <a:avLst/>
              </a:prstGeom>
              <a:noFill/>
              <a:ln>
                <a:noFill/>
              </a:ln>
            </p:spPr>
            <p:txBody>
              <a:bodyPr wrap="square" lIns="91440" tIns="45720" rIns="91440" bIns="45720" anchor="t" anchorCtr="0">
                <a:spAutoFit/>
              </a:bodyPr>
              <a:lstStyle/>
              <a:p>
                <a:pPr algn="ctr" defTabSz="913765">
                  <a:lnSpc>
                    <a:spcPct val="150000"/>
                  </a:lnSpc>
                  <a:buSzPct val="25000"/>
                  <a:defRPr/>
                </a:pPr>
                <a:r>
                  <a:rPr lang="zh-CN" altLang="en-US" sz="1100" dirty="0"/>
                  <a:t>是现金机器人的日常使用平台。申请机器人成功后，您会收到来自于微丘智能的邮件，通知您平台服务的登陆地址和账号；财务人员可以在平台上新建和管理企业所有的银行账号；通过资金看板看到整体资金情况；临时下发机器人运行任务；手动上传银行流水，下载资金流水清单等操作。</a:t>
                </a:r>
              </a:p>
            </p:txBody>
          </p:sp>
          <p:sp>
            <p:nvSpPr>
              <p:cNvPr id="16" name="文本框 62">
                <a:extLst>
                  <a:ext uri="{FF2B5EF4-FFF2-40B4-BE49-F238E27FC236}">
                    <a16:creationId xmlns:a16="http://schemas.microsoft.com/office/drawing/2014/main" id="{3845A660-A1B0-4C33-A443-412A1A2BBD9D}"/>
                  </a:ext>
                </a:extLst>
              </p:cNvPr>
              <p:cNvSpPr txBox="1"/>
              <p:nvPr/>
            </p:nvSpPr>
            <p:spPr>
              <a:xfrm>
                <a:off x="6937194" y="3560416"/>
                <a:ext cx="2605965" cy="307777"/>
              </a:xfrm>
              <a:prstGeom prst="rect">
                <a:avLst/>
              </a:prstGeom>
              <a:noFill/>
              <a:ln>
                <a:noFill/>
              </a:ln>
            </p:spPr>
            <p:txBody>
              <a:bodyPr wrap="square" lIns="91440" tIns="45720" rIns="91440" bIns="45720" anchor="ctr" anchorCtr="0">
                <a:spAutoFit/>
              </a:bodyPr>
              <a:lstStyle/>
              <a:p>
                <a:pPr algn="ctr">
                  <a:buSzPct val="25000"/>
                </a:pPr>
                <a:r>
                  <a:rPr lang="en-US" altLang="zh-CN" sz="1400" b="1" dirty="0"/>
                  <a:t>SaaS</a:t>
                </a:r>
                <a:r>
                  <a:rPr lang="zh-CN" altLang="en-US" sz="1400" b="1" dirty="0"/>
                  <a:t>端</a:t>
                </a:r>
                <a:endParaRPr lang="en-US" altLang="zh-CN" sz="1400" b="1" dirty="0"/>
              </a:p>
            </p:txBody>
          </p:sp>
        </p:grpSp>
        <p:sp>
          <p:nvSpPr>
            <p:cNvPr id="10" name="圆角矩形 19">
              <a:extLst>
                <a:ext uri="{FF2B5EF4-FFF2-40B4-BE49-F238E27FC236}">
                  <a16:creationId xmlns:a16="http://schemas.microsoft.com/office/drawing/2014/main" id="{03C740F5-156F-4353-85B2-A94A85FFB656}"/>
                </a:ext>
              </a:extLst>
            </p:cNvPr>
            <p:cNvSpPr/>
            <p:nvPr/>
          </p:nvSpPr>
          <p:spPr>
            <a:xfrm rot="816834">
              <a:off x="10120617" y="1546276"/>
              <a:ext cx="344833" cy="344833"/>
            </a:xfrm>
            <a:prstGeom prst="round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20">
              <a:extLst>
                <a:ext uri="{FF2B5EF4-FFF2-40B4-BE49-F238E27FC236}">
                  <a16:creationId xmlns:a16="http://schemas.microsoft.com/office/drawing/2014/main" id="{283EAF7F-DFED-488A-AE05-978DB6B5FD3B}"/>
                </a:ext>
              </a:extLst>
            </p:cNvPr>
            <p:cNvSpPr/>
            <p:nvPr/>
          </p:nvSpPr>
          <p:spPr>
            <a:xfrm>
              <a:off x="0" y="5438850"/>
              <a:ext cx="697104" cy="1419150"/>
            </a:xfrm>
            <a:custGeom>
              <a:avLst/>
              <a:gdLst>
                <a:gd name="connsiteX0" fmla="*/ 254090 w 697104"/>
                <a:gd name="connsiteY0" fmla="*/ 1485 h 1419150"/>
                <a:gd name="connsiteX1" fmla="*/ 361425 w 697104"/>
                <a:gd name="connsiteY1" fmla="*/ 98801 h 1419150"/>
                <a:gd name="connsiteX2" fmla="*/ 697104 w 697104"/>
                <a:gd name="connsiteY2" fmla="*/ 1419150 h 1419150"/>
                <a:gd name="connsiteX3" fmla="*/ 0 w 697104"/>
                <a:gd name="connsiteY3" fmla="*/ 1419150 h 1419150"/>
                <a:gd name="connsiteX4" fmla="*/ 0 w 697104"/>
                <a:gd name="connsiteY4" fmla="*/ 55456 h 1419150"/>
                <a:gd name="connsiteX5" fmla="*/ 202109 w 697104"/>
                <a:gd name="connsiteY5" fmla="*/ 4073 h 1419150"/>
                <a:gd name="connsiteX6" fmla="*/ 254090 w 697104"/>
                <a:gd name="connsiteY6" fmla="*/ 1485 h 14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104" h="1419150">
                  <a:moveTo>
                    <a:pt x="254090" y="1485"/>
                  </a:moveTo>
                  <a:cubicBezTo>
                    <a:pt x="304583" y="9177"/>
                    <a:pt x="348049" y="46187"/>
                    <a:pt x="361425" y="98801"/>
                  </a:cubicBezTo>
                  <a:lnTo>
                    <a:pt x="697104" y="1419150"/>
                  </a:lnTo>
                  <a:lnTo>
                    <a:pt x="0" y="1419150"/>
                  </a:lnTo>
                  <a:lnTo>
                    <a:pt x="0" y="55456"/>
                  </a:lnTo>
                  <a:lnTo>
                    <a:pt x="202109" y="4073"/>
                  </a:lnTo>
                  <a:cubicBezTo>
                    <a:pt x="219648" y="-386"/>
                    <a:pt x="237259" y="-1079"/>
                    <a:pt x="254090" y="1485"/>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sp>
          <p:nvSpPr>
            <p:cNvPr id="12" name="任意多边形 21">
              <a:extLst>
                <a:ext uri="{FF2B5EF4-FFF2-40B4-BE49-F238E27FC236}">
                  <a16:creationId xmlns:a16="http://schemas.microsoft.com/office/drawing/2014/main" id="{5140CCEA-1596-4E2A-A436-61CF818C1B43}"/>
                </a:ext>
              </a:extLst>
            </p:cNvPr>
            <p:cNvSpPr/>
            <p:nvPr/>
          </p:nvSpPr>
          <p:spPr>
            <a:xfrm>
              <a:off x="10439130" y="0"/>
              <a:ext cx="1752870" cy="1854857"/>
            </a:xfrm>
            <a:custGeom>
              <a:avLst/>
              <a:gdLst>
                <a:gd name="connsiteX0" fmla="*/ 0 w 1752870"/>
                <a:gd name="connsiteY0" fmla="*/ 0 h 1854857"/>
                <a:gd name="connsiteX1" fmla="*/ 1752870 w 1752870"/>
                <a:gd name="connsiteY1" fmla="*/ 0 h 1854857"/>
                <a:gd name="connsiteX2" fmla="*/ 1752870 w 1752870"/>
                <a:gd name="connsiteY2" fmla="*/ 1611275 h 1854857"/>
                <a:gd name="connsiteX3" fmla="*/ 486256 w 1752870"/>
                <a:gd name="connsiteY3" fmla="*/ 1852519 h 1854857"/>
                <a:gd name="connsiteX4" fmla="*/ 332986 w 1752870"/>
                <a:gd name="connsiteY4" fmla="*/ 1748292 h 18548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52870" h="1854857">
                  <a:moveTo>
                    <a:pt x="0" y="0"/>
                  </a:moveTo>
                  <a:lnTo>
                    <a:pt x="1752870" y="0"/>
                  </a:lnTo>
                  <a:lnTo>
                    <a:pt x="1752870" y="1611275"/>
                  </a:lnTo>
                  <a:lnTo>
                    <a:pt x="486256" y="1852519"/>
                  </a:lnTo>
                  <a:cubicBezTo>
                    <a:pt x="415150" y="1866062"/>
                    <a:pt x="346529" y="1819398"/>
                    <a:pt x="332986" y="1748292"/>
                  </a:cubicBezTo>
                  <a:close/>
                </a:path>
              </a:pathLst>
            </a:cu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Tree>
    <p:custDataLst>
      <p:tags r:id="rId1"/>
    </p:custDataLst>
    <p:extLst>
      <p:ext uri="{BB962C8B-B14F-4D97-AF65-F5344CB8AC3E}">
        <p14:creationId xmlns:p14="http://schemas.microsoft.com/office/powerpoint/2010/main" val="42666670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TEMPLATE" val="#378596"/>
  <p:tag name="LASTSLIDEVIEWED" val="1801,6,小丘现金机器人的建设方案"/>
</p:tagLst>
</file>

<file path=ppt/tags/tag10.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11.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12.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13.xml><?xml version="1.0" encoding="utf-8"?>
<p:tagLst xmlns:a="http://schemas.openxmlformats.org/drawingml/2006/main" xmlns:r="http://schemas.openxmlformats.org/officeDocument/2006/relationships" xmlns:p="http://schemas.openxmlformats.org/presentationml/2006/main">
  <p:tag name="ISLIDE.DIAGRAM" val="#189375"/>
</p:tagLst>
</file>

<file path=ppt/tags/tag14.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15.xml><?xml version="1.0" encoding="utf-8"?>
<p:tagLst xmlns:a="http://schemas.openxmlformats.org/drawingml/2006/main" xmlns:r="http://schemas.openxmlformats.org/officeDocument/2006/relationships" xmlns:p="http://schemas.openxmlformats.org/presentationml/2006/main">
  <p:tag name="ISLIDE.DIAGRAM" val="#476931;"/>
</p:tagLst>
</file>

<file path=ppt/tags/tag16.xml><?xml version="1.0" encoding="utf-8"?>
<p:tagLst xmlns:a="http://schemas.openxmlformats.org/drawingml/2006/main" xmlns:r="http://schemas.openxmlformats.org/officeDocument/2006/relationships" xmlns:p="http://schemas.openxmlformats.org/presentationml/2006/main">
  <p:tag name="ISLIDE.DIAGRAM" val="#476931"/>
</p:tagLst>
</file>

<file path=ppt/tags/tag17.xml><?xml version="1.0" encoding="utf-8"?>
<p:tagLst xmlns:a="http://schemas.openxmlformats.org/drawingml/2006/main" xmlns:r="http://schemas.openxmlformats.org/officeDocument/2006/relationships" xmlns:p="http://schemas.openxmlformats.org/presentationml/2006/main">
  <p:tag name="ISLIDE.TEMPLATE" val="https://www.islide.cc;"/>
  <p:tag name="ISLIDE.ICON" val="#405516;"/>
</p:tagLst>
</file>

<file path=ppt/tags/tag18.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2.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3.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4.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5.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6.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7.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ags/tag8.xml><?xml version="1.0" encoding="utf-8"?>
<p:tagLst xmlns:a="http://schemas.openxmlformats.org/drawingml/2006/main" xmlns:r="http://schemas.openxmlformats.org/officeDocument/2006/relationships" xmlns:p="http://schemas.openxmlformats.org/presentationml/2006/main">
  <p:tag name="ISLIDE.DIAGRAM" val="#617760;"/>
</p:tagLst>
</file>

<file path=ppt/tags/tag9.xml><?xml version="1.0" encoding="utf-8"?>
<p:tagLst xmlns:a="http://schemas.openxmlformats.org/drawingml/2006/main" xmlns:r="http://schemas.openxmlformats.org/officeDocument/2006/relationships" xmlns:p="http://schemas.openxmlformats.org/presentationml/2006/main">
  <p:tag name="ISLIDE.TEMPLATE" val="https://www.islide.cc;"/>
</p:tagLst>
</file>

<file path=ppt/theme/theme1.xml><?xml version="1.0" encoding="utf-8"?>
<a:theme xmlns:a="http://schemas.openxmlformats.org/drawingml/2006/main" name="主题5">
  <a:themeElements>
    <a:clrScheme name="房利美">
      <a:dk1>
        <a:srgbClr val="000000"/>
      </a:dk1>
      <a:lt1>
        <a:srgbClr val="FFFFFF"/>
      </a:lt1>
      <a:dk2>
        <a:srgbClr val="768394"/>
      </a:dk2>
      <a:lt2>
        <a:srgbClr val="F0F0F0"/>
      </a:lt2>
      <a:accent1>
        <a:srgbClr val="264865"/>
      </a:accent1>
      <a:accent2>
        <a:srgbClr val="42B5E7"/>
      </a:accent2>
      <a:accent3>
        <a:srgbClr val="008DBF"/>
      </a:accent3>
      <a:accent4>
        <a:srgbClr val="00A7B0"/>
      </a:accent4>
      <a:accent5>
        <a:srgbClr val="003469"/>
      </a:accent5>
      <a:accent6>
        <a:srgbClr val="8EBCD4"/>
      </a:accent6>
      <a:hlink>
        <a:srgbClr val="4276AA"/>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房利美">
    <a:dk1>
      <a:srgbClr val="000000"/>
    </a:dk1>
    <a:lt1>
      <a:srgbClr val="FFFFFF"/>
    </a:lt1>
    <a:dk2>
      <a:srgbClr val="768394"/>
    </a:dk2>
    <a:lt2>
      <a:srgbClr val="F0F0F0"/>
    </a:lt2>
    <a:accent1>
      <a:srgbClr val="264865"/>
    </a:accent1>
    <a:accent2>
      <a:srgbClr val="42B5E7"/>
    </a:accent2>
    <a:accent3>
      <a:srgbClr val="008DBF"/>
    </a:accent3>
    <a:accent4>
      <a:srgbClr val="00A7B0"/>
    </a:accent4>
    <a:accent5>
      <a:srgbClr val="003469"/>
    </a:accent5>
    <a:accent6>
      <a:srgbClr val="8EBCD4"/>
    </a:accent6>
    <a:hlink>
      <a:srgbClr val="4276AA"/>
    </a:hlink>
    <a:folHlink>
      <a:srgbClr val="BFBFBF"/>
    </a:folHlink>
  </a:clrScheme>
</a:themeOverride>
</file>

<file path=ppt/theme/themeOverride2.xml><?xml version="1.0" encoding="utf-8"?>
<a:themeOverride xmlns:a="http://schemas.openxmlformats.org/drawingml/2006/main">
  <a:clrScheme name="房利美">
    <a:dk1>
      <a:srgbClr val="000000"/>
    </a:dk1>
    <a:lt1>
      <a:srgbClr val="FFFFFF"/>
    </a:lt1>
    <a:dk2>
      <a:srgbClr val="768394"/>
    </a:dk2>
    <a:lt2>
      <a:srgbClr val="F0F0F0"/>
    </a:lt2>
    <a:accent1>
      <a:srgbClr val="264865"/>
    </a:accent1>
    <a:accent2>
      <a:srgbClr val="42B5E7"/>
    </a:accent2>
    <a:accent3>
      <a:srgbClr val="008DBF"/>
    </a:accent3>
    <a:accent4>
      <a:srgbClr val="00A7B0"/>
    </a:accent4>
    <a:accent5>
      <a:srgbClr val="003469"/>
    </a:accent5>
    <a:accent6>
      <a:srgbClr val="8EBCD4"/>
    </a:accent6>
    <a:hlink>
      <a:srgbClr val="4276AA"/>
    </a:hlink>
    <a:folHlink>
      <a:srgbClr val="BFBFBF"/>
    </a:folHlink>
  </a:clrScheme>
</a:themeOverride>
</file>

<file path=ppt/theme/themeOverride3.xml><?xml version="1.0" encoding="utf-8"?>
<a:themeOverride xmlns:a="http://schemas.openxmlformats.org/drawingml/2006/main">
  <a:clrScheme name="房利美">
    <a:dk1>
      <a:srgbClr val="000000"/>
    </a:dk1>
    <a:lt1>
      <a:srgbClr val="FFFFFF"/>
    </a:lt1>
    <a:dk2>
      <a:srgbClr val="768394"/>
    </a:dk2>
    <a:lt2>
      <a:srgbClr val="F0F0F0"/>
    </a:lt2>
    <a:accent1>
      <a:srgbClr val="264865"/>
    </a:accent1>
    <a:accent2>
      <a:srgbClr val="42B5E7"/>
    </a:accent2>
    <a:accent3>
      <a:srgbClr val="008DBF"/>
    </a:accent3>
    <a:accent4>
      <a:srgbClr val="00A7B0"/>
    </a:accent4>
    <a:accent5>
      <a:srgbClr val="003469"/>
    </a:accent5>
    <a:accent6>
      <a:srgbClr val="8EBCD4"/>
    </a:accent6>
    <a:hlink>
      <a:srgbClr val="4276AA"/>
    </a:hlink>
    <a:folHlink>
      <a:srgbClr val="BFBFBF"/>
    </a:folHlink>
  </a:clrScheme>
</a:themeOverride>
</file>

<file path=ppt/theme/themeOverride4.xml><?xml version="1.0" encoding="utf-8"?>
<a:themeOverride xmlns:a="http://schemas.openxmlformats.org/drawingml/2006/main">
  <a:clrScheme name="房利美">
    <a:dk1>
      <a:srgbClr val="000000"/>
    </a:dk1>
    <a:lt1>
      <a:srgbClr val="FFFFFF"/>
    </a:lt1>
    <a:dk2>
      <a:srgbClr val="768394"/>
    </a:dk2>
    <a:lt2>
      <a:srgbClr val="F0F0F0"/>
    </a:lt2>
    <a:accent1>
      <a:srgbClr val="264865"/>
    </a:accent1>
    <a:accent2>
      <a:srgbClr val="42B5E7"/>
    </a:accent2>
    <a:accent3>
      <a:srgbClr val="008DBF"/>
    </a:accent3>
    <a:accent4>
      <a:srgbClr val="00A7B0"/>
    </a:accent4>
    <a:accent5>
      <a:srgbClr val="003469"/>
    </a:accent5>
    <a:accent6>
      <a:srgbClr val="8EBCD4"/>
    </a:accent6>
    <a:hlink>
      <a:srgbClr val="4276AA"/>
    </a:hlink>
    <a:folHlink>
      <a:srgbClr val="BFBFBF"/>
    </a:folHlink>
  </a:clrScheme>
</a:themeOverride>
</file>

<file path=ppt/theme/themeOverride5.xml><?xml version="1.0" encoding="utf-8"?>
<a:themeOverride xmlns:a="http://schemas.openxmlformats.org/drawingml/2006/main">
  <a:clrScheme name="房利美">
    <a:dk1>
      <a:srgbClr val="000000"/>
    </a:dk1>
    <a:lt1>
      <a:srgbClr val="FFFFFF"/>
    </a:lt1>
    <a:dk2>
      <a:srgbClr val="768394"/>
    </a:dk2>
    <a:lt2>
      <a:srgbClr val="F0F0F0"/>
    </a:lt2>
    <a:accent1>
      <a:srgbClr val="264865"/>
    </a:accent1>
    <a:accent2>
      <a:srgbClr val="42B5E7"/>
    </a:accent2>
    <a:accent3>
      <a:srgbClr val="008DBF"/>
    </a:accent3>
    <a:accent4>
      <a:srgbClr val="00A7B0"/>
    </a:accent4>
    <a:accent5>
      <a:srgbClr val="003469"/>
    </a:accent5>
    <a:accent6>
      <a:srgbClr val="8EBCD4"/>
    </a:accent6>
    <a:hlink>
      <a:srgbClr val="4276AA"/>
    </a:hlink>
    <a:folHlink>
      <a:srgbClr val="BFBFBF"/>
    </a:folHlink>
  </a:clrScheme>
</a:themeOverride>
</file>

<file path=ppt/theme/themeOverride6.xml><?xml version="1.0" encoding="utf-8"?>
<a:themeOverride xmlns:a="http://schemas.openxmlformats.org/drawingml/2006/main">
  <a:clrScheme name="房利美">
    <a:dk1>
      <a:srgbClr val="000000"/>
    </a:dk1>
    <a:lt1>
      <a:srgbClr val="FFFFFF"/>
    </a:lt1>
    <a:dk2>
      <a:srgbClr val="768394"/>
    </a:dk2>
    <a:lt2>
      <a:srgbClr val="F0F0F0"/>
    </a:lt2>
    <a:accent1>
      <a:srgbClr val="264865"/>
    </a:accent1>
    <a:accent2>
      <a:srgbClr val="42B5E7"/>
    </a:accent2>
    <a:accent3>
      <a:srgbClr val="008DBF"/>
    </a:accent3>
    <a:accent4>
      <a:srgbClr val="00A7B0"/>
    </a:accent4>
    <a:accent5>
      <a:srgbClr val="003469"/>
    </a:accent5>
    <a:accent6>
      <a:srgbClr val="8EBCD4"/>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559</TotalTime>
  <Words>1300</Words>
  <Application>Microsoft Office PowerPoint</Application>
  <PresentationFormat>Widescreen</PresentationFormat>
  <Paragraphs>154</Paragraphs>
  <Slides>18</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宋体</vt:lpstr>
      <vt:lpstr>微软雅黑</vt:lpstr>
      <vt:lpstr>微软雅黑 Light</vt:lpstr>
      <vt:lpstr>等线</vt:lpstr>
      <vt:lpstr>Arial</vt:lpstr>
      <vt:lpstr>Calibri</vt:lpstr>
      <vt:lpstr>Impact</vt:lpstr>
      <vt:lpstr>Wingdings</vt:lpstr>
      <vt:lpstr>主题5</vt:lpstr>
      <vt:lpstr>think-cell Slide</vt:lpstr>
      <vt:lpstr>上海微丘智能科技</vt:lpstr>
      <vt:lpstr>PowerPoint Presentation</vt:lpstr>
      <vt:lpstr>参赛信息</vt:lpstr>
      <vt:lpstr>需求分析&amp;背景介绍</vt:lpstr>
      <vt:lpstr>流程场景现状-需求和背景分析</vt:lpstr>
      <vt:lpstr>小丘现金机器人的建设方案</vt:lpstr>
      <vt:lpstr>流程执行方案</vt:lpstr>
      <vt:lpstr>机器人执行流程图</vt:lpstr>
      <vt:lpstr>现金机器人的部署方式</vt:lpstr>
      <vt:lpstr>模式和技术创新</vt:lpstr>
      <vt:lpstr>模式和技术创新</vt:lpstr>
      <vt:lpstr>价值收益</vt:lpstr>
      <vt:lpstr>方案价值收益</vt:lpstr>
      <vt:lpstr>PowerPoint Presentation</vt:lpstr>
      <vt:lpstr>PowerPoint Presentation</vt:lpstr>
      <vt:lpstr>优势</vt:lpstr>
      <vt:lpstr>多重保障，解除您的安全担忧</vt:lpstr>
      <vt:lpstr>Thanks </vt:lpstr>
    </vt:vector>
  </TitlesOfParts>
  <Manager>iSlide</Manager>
  <Company>iSlide</Company>
  <LinksUpToDate>false</LinksUpToDate>
  <SharedDoc>false</SharedDoc>
  <HyperlinkBase>https://www.islide.cc</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iSlide</dc:creator>
  <cp:lastModifiedBy>Helen JC Yu (CN - TAX)</cp:lastModifiedBy>
  <cp:revision>124</cp:revision>
  <cp:lastPrinted>2017-11-14T16:00:00Z</cp:lastPrinted>
  <dcterms:created xsi:type="dcterms:W3CDTF">2017-11-14T16:00:00Z</dcterms:created>
  <dcterms:modified xsi:type="dcterms:W3CDTF">2021-06-27T07:58:27Z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ies>
</file>