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88" r:id="rId4"/>
    <p:sldId id="257" r:id="rId5"/>
    <p:sldId id="258" r:id="rId6"/>
    <p:sldId id="272" r:id="rId7"/>
    <p:sldId id="282" r:id="rId8"/>
    <p:sldId id="263" r:id="rId9"/>
    <p:sldId id="300" r:id="rId10"/>
    <p:sldId id="289" r:id="rId11"/>
    <p:sldId id="283" r:id="rId12"/>
    <p:sldId id="287" r:id="rId13"/>
    <p:sldId id="299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7CD"/>
    <a:srgbClr val="ED7D00"/>
    <a:srgbClr val="ED7D31"/>
    <a:srgbClr val="B484E2"/>
    <a:srgbClr val="705661"/>
    <a:srgbClr val="D460FF"/>
    <a:srgbClr val="01A8FF"/>
    <a:srgbClr val="34334B"/>
    <a:srgbClr val="6D5562"/>
    <a:srgbClr val="1A0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0"/>
    <p:restoredTop sz="94676"/>
  </p:normalViewPr>
  <p:slideViewPr>
    <p:cSldViewPr snapToGrid="0">
      <p:cViewPr varScale="1">
        <p:scale>
          <a:sx n="158" d="100"/>
          <a:sy n="158" d="100"/>
        </p:scale>
        <p:origin x="2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4.png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  <a:endParaRPr lang="zh-CN" altLang="en-US" sz="1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  <a:endParaRPr lang="zh-CN" altLang="en-US" sz="3200" dirty="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themeOverride" Target="../theme/themeOverride3.xml"/><Relationship Id="rId1" Type="http://schemas.openxmlformats.org/officeDocument/2006/relationships/tags" Target="../tags/tag4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4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1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7" Type="http://schemas.openxmlformats.org/officeDocument/2006/relationships/slideLayout" Target="../slideLayouts/slideLayout7.xml"/><Relationship Id="rId36" Type="http://schemas.openxmlformats.org/officeDocument/2006/relationships/themeOverride" Target="../theme/themeOverride2.xml"/><Relationship Id="rId35" Type="http://schemas.openxmlformats.org/officeDocument/2006/relationships/tags" Target="../tags/tag45.xml"/><Relationship Id="rId34" Type="http://schemas.openxmlformats.org/officeDocument/2006/relationships/tags" Target="../tags/tag44.xml"/><Relationship Id="rId33" Type="http://schemas.openxmlformats.org/officeDocument/2006/relationships/tags" Target="../tags/tag43.xml"/><Relationship Id="rId32" Type="http://schemas.openxmlformats.org/officeDocument/2006/relationships/tags" Target="../tags/tag42.xml"/><Relationship Id="rId31" Type="http://schemas.openxmlformats.org/officeDocument/2006/relationships/tags" Target="../tags/tag41.xml"/><Relationship Id="rId30" Type="http://schemas.openxmlformats.org/officeDocument/2006/relationships/tags" Target="../tags/tag40.xml"/><Relationship Id="rId3" Type="http://schemas.openxmlformats.org/officeDocument/2006/relationships/tags" Target="../tags/tag13.xml"/><Relationship Id="rId29" Type="http://schemas.openxmlformats.org/officeDocument/2006/relationships/tags" Target="../tags/tag39.xml"/><Relationship Id="rId28" Type="http://schemas.openxmlformats.org/officeDocument/2006/relationships/tags" Target="../tags/tag38.xml"/><Relationship Id="rId27" Type="http://schemas.openxmlformats.org/officeDocument/2006/relationships/tags" Target="../tags/tag37.xml"/><Relationship Id="rId26" Type="http://schemas.openxmlformats.org/officeDocument/2006/relationships/tags" Target="../tags/tag36.xml"/><Relationship Id="rId25" Type="http://schemas.openxmlformats.org/officeDocument/2006/relationships/tags" Target="../tags/tag35.xml"/><Relationship Id="rId24" Type="http://schemas.openxmlformats.org/officeDocument/2006/relationships/tags" Target="../tags/tag34.xml"/><Relationship Id="rId23" Type="http://schemas.openxmlformats.org/officeDocument/2006/relationships/tags" Target="../tags/tag33.xml"/><Relationship Id="rId22" Type="http://schemas.openxmlformats.org/officeDocument/2006/relationships/tags" Target="../tags/tag32.xml"/><Relationship Id="rId21" Type="http://schemas.openxmlformats.org/officeDocument/2006/relationships/tags" Target="../tags/tag31.xml"/><Relationship Id="rId20" Type="http://schemas.openxmlformats.org/officeDocument/2006/relationships/tags" Target="../tags/tag30.xml"/><Relationship Id="rId2" Type="http://schemas.openxmlformats.org/officeDocument/2006/relationships/tags" Target="../tags/tag12.xml"/><Relationship Id="rId19" Type="http://schemas.openxmlformats.org/officeDocument/2006/relationships/tags" Target="../tags/tag29.xml"/><Relationship Id="rId18" Type="http://schemas.openxmlformats.org/officeDocument/2006/relationships/tags" Target="../tags/tag28.xml"/><Relationship Id="rId17" Type="http://schemas.openxmlformats.org/officeDocument/2006/relationships/tags" Target="../tags/tag27.xml"/><Relationship Id="rId16" Type="http://schemas.openxmlformats.org/officeDocument/2006/relationships/tags" Target="../tags/tag26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3.svg"/><Relationship Id="rId7" Type="http://schemas.openxmlformats.org/officeDocument/2006/relationships/image" Target="../media/image14.png"/><Relationship Id="rId6" Type="http://schemas.openxmlformats.org/officeDocument/2006/relationships/image" Target="../media/image2.svg"/><Relationship Id="rId5" Type="http://schemas.openxmlformats.org/officeDocument/2006/relationships/image" Target="../media/image13.png"/><Relationship Id="rId4" Type="http://schemas.openxmlformats.org/officeDocument/2006/relationships/image" Target="../media/image1.sv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4.sv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/>
        </p:nvSpPr>
        <p:spPr>
          <a:xfrm>
            <a:off x="3670300" y="4760595"/>
            <a:ext cx="4851400" cy="581025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sz="2400" dirty="0"/>
              <a:t>银行流水、回单下载及导入</a:t>
            </a:r>
            <a:endParaRPr kumimoji="1" lang="zh-CN" altLang="en-US" sz="24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华文仿宋" panose="02010600040101010101" pitchFamily="2" charset="-122"/>
                <a:ea typeface="创艺简标宋" pitchFamily="2" charset="-122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七、方案价值与收益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Rectangle 5"/>
          <p:cNvSpPr/>
          <p:nvPr>
            <p:custDataLst>
              <p:tags r:id="rId2"/>
            </p:custDataLst>
          </p:nvPr>
        </p:nvSpPr>
        <p:spPr bwMode="auto">
          <a:xfrm>
            <a:off x="8485505" y="1665531"/>
            <a:ext cx="3240000" cy="1258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p>
            <a:pPr lvl="0" algn="l" fontAlgn="base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平均一个账号下载时效比人工节省一倍，而且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RPA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流程可实现再每日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9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点上班前完成全部银行上载。</a:t>
            </a:r>
            <a:endParaRPr lang="zh-CN" altLang="en-US" sz="1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 MT" panose="020B0502020104020203" charset="0"/>
            </a:endParaRPr>
          </a:p>
        </p:txBody>
      </p:sp>
      <p:sp>
        <p:nvSpPr>
          <p:cNvPr id="8" name="Rectangle 5"/>
          <p:cNvSpPr/>
          <p:nvPr>
            <p:custDataLst>
              <p:tags r:id="rId3"/>
            </p:custDataLst>
          </p:nvPr>
        </p:nvSpPr>
        <p:spPr bwMode="auto">
          <a:xfrm>
            <a:off x="366395" y="1665531"/>
            <a:ext cx="3240000" cy="114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截止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2020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年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5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月，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RPA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已经下载网银流水及回单附件共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70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万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+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，约折合全职人力成本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9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个人日。</a:t>
            </a:r>
            <a:endParaRPr lang="zh-CN" altLang="en-US" sz="1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 MT" panose="020B0502020104020203" charset="0"/>
            </a:endParaRPr>
          </a:p>
        </p:txBody>
      </p:sp>
      <p:sp>
        <p:nvSpPr>
          <p:cNvPr id="9" name="Rectangle 5"/>
          <p:cNvSpPr/>
          <p:nvPr>
            <p:custDataLst>
              <p:tags r:id="rId4"/>
            </p:custDataLst>
          </p:nvPr>
        </p:nvSpPr>
        <p:spPr bwMode="auto">
          <a:xfrm>
            <a:off x="366395" y="4555564"/>
            <a:ext cx="3240000" cy="176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p>
            <a:pPr lvl="0" algn="l" fontAlgn="base">
              <a:lnSpc>
                <a:spcPct val="150000"/>
              </a:lnSpc>
              <a:buClrTx/>
              <a:buSzTx/>
              <a:buFontTx/>
            </a:pP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RPA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对不同银行的账号和密码实现统一管理，保障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Ukey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的安全性，且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RPA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输入密码的准确率可达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100%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。避免人工输入错误。</a:t>
            </a:r>
            <a:endParaRPr lang="zh-CN" altLang="en-US" sz="1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 MT" panose="020B0502020104020203" charset="0"/>
            </a:endParaRPr>
          </a:p>
        </p:txBody>
      </p:sp>
      <p:sp>
        <p:nvSpPr>
          <p:cNvPr id="10" name="Rectangle 5"/>
          <p:cNvSpPr/>
          <p:nvPr>
            <p:custDataLst>
              <p:tags r:id="rId5"/>
            </p:custDataLst>
          </p:nvPr>
        </p:nvSpPr>
        <p:spPr bwMode="auto">
          <a:xfrm>
            <a:off x="8485505" y="4555564"/>
            <a:ext cx="3240000" cy="119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t">
            <a:noAutofit/>
          </a:bodyPr>
          <a:p>
            <a:pPr lvl="0" algn="l" fontAlgn="base">
              <a:lnSpc>
                <a:spcPct val="150000"/>
              </a:lnSpc>
              <a:buClrTx/>
              <a:buSzTx/>
              <a:buFontTx/>
            </a:pP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整个流程可实现统一规范化处理，已实现</a:t>
            </a: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100%</a:t>
            </a:r>
            <a:r>
              <a:rPr lang="zh-CN" altLang="en-US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 MT" panose="020B0502020104020203" charset="0"/>
              </a:rPr>
              <a:t>化无人化管理。</a:t>
            </a:r>
            <a:endParaRPr lang="zh-CN" altLang="en-US" sz="1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 MT" panose="020B0502020104020203" charset="0"/>
            </a:endParaRPr>
          </a:p>
        </p:txBody>
      </p:sp>
      <p:sp>
        <p:nvSpPr>
          <p:cNvPr id="13" name="椭圆 12"/>
          <p:cNvSpPr/>
          <p:nvPr>
            <p:custDataLst>
              <p:tags r:id="rId6"/>
            </p:custDataLst>
          </p:nvPr>
        </p:nvSpPr>
        <p:spPr bwMode="auto">
          <a:xfrm>
            <a:off x="3809062" y="1665531"/>
            <a:ext cx="1088567" cy="1086932"/>
          </a:xfrm>
          <a:prstGeom prst="ellipse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defRPr/>
            </a:pPr>
            <a:r>
              <a:rPr lang="zh-CN" altLang="en-US" b="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</a:t>
            </a:r>
            <a:endParaRPr lang="zh-CN" altLang="en-US" b="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>
            <p:custDataLst>
              <p:tags r:id="rId7"/>
            </p:custDataLst>
          </p:nvPr>
        </p:nvSpPr>
        <p:spPr bwMode="auto">
          <a:xfrm>
            <a:off x="7168301" y="1665531"/>
            <a:ext cx="1088567" cy="1086932"/>
          </a:xfrm>
          <a:prstGeom prst="ellipse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defRPr/>
            </a:pPr>
            <a:r>
              <a:rPr lang="zh-CN" altLang="en-US" b="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  <a:endParaRPr lang="zh-CN" altLang="en-US" b="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>
            <p:custDataLst>
              <p:tags r:id="rId8"/>
            </p:custDataLst>
          </p:nvPr>
        </p:nvSpPr>
        <p:spPr bwMode="auto">
          <a:xfrm>
            <a:off x="3808427" y="4555564"/>
            <a:ext cx="1088567" cy="1086931"/>
          </a:xfrm>
          <a:prstGeom prst="ellipse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defRPr/>
            </a:pPr>
            <a:r>
              <a:rPr lang="zh-CN" altLang="en-US" b="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  <a:endParaRPr lang="zh-CN" altLang="en-US" b="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>
            <p:custDataLst>
              <p:tags r:id="rId9"/>
            </p:custDataLst>
          </p:nvPr>
        </p:nvSpPr>
        <p:spPr bwMode="auto">
          <a:xfrm>
            <a:off x="7168301" y="4555564"/>
            <a:ext cx="1088567" cy="1086931"/>
          </a:xfrm>
          <a:prstGeom prst="ellipse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defRPr/>
            </a:pPr>
            <a:r>
              <a:rPr lang="zh-CN" altLang="en-US" b="1" dirty="0"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无人化</a:t>
            </a:r>
            <a:endParaRPr lang="zh-CN" altLang="en-US" b="1" dirty="0"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>
            <a:grpSpLocks noChangeAspect="1"/>
          </p:cNvGrpSpPr>
          <p:nvPr/>
        </p:nvGrpSpPr>
        <p:grpSpPr>
          <a:xfrm>
            <a:off x="5032240" y="2524778"/>
            <a:ext cx="1969988" cy="2376000"/>
            <a:chOff x="4323888" y="1796430"/>
            <a:chExt cx="3552165" cy="4281315"/>
          </a:xfrm>
        </p:grpSpPr>
        <p:sp>
          <p:nvSpPr>
            <p:cNvPr id="29" name="六边形 28"/>
            <p:cNvSpPr/>
            <p:nvPr/>
          </p:nvSpPr>
          <p:spPr>
            <a:xfrm>
              <a:off x="5125384" y="3040184"/>
              <a:ext cx="1960230" cy="1795260"/>
            </a:xfrm>
            <a:prstGeom prst="hexagon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rPr>
                <a:t>收益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任意多边形: 形状 25"/>
            <p:cNvSpPr/>
            <p:nvPr/>
          </p:nvSpPr>
          <p:spPr>
            <a:xfrm rot="10800000">
              <a:off x="4617569" y="4741784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>
              <a:gsLst>
                <a:gs pos="0">
                  <a:srgbClr val="1B75D5"/>
                </a:gs>
                <a:gs pos="100000">
                  <a:srgbClr val="368AE6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6"/>
            <p:cNvSpPr/>
            <p:nvPr/>
          </p:nvSpPr>
          <p:spPr>
            <a:xfrm rot="14610161">
              <a:off x="3772088" y="3610063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0"/>
            <p:cNvSpPr/>
            <p:nvPr/>
          </p:nvSpPr>
          <p:spPr>
            <a:xfrm>
              <a:off x="5591194" y="2244812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: 形状 21"/>
            <p:cNvSpPr/>
            <p:nvPr/>
          </p:nvSpPr>
          <p:spPr>
            <a:xfrm rot="3810161">
              <a:off x="6436675" y="3376533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>
              <a:gsLst>
                <a:gs pos="0">
                  <a:srgbClr val="1B75D5"/>
                </a:gs>
                <a:gs pos="100000">
                  <a:srgbClr val="368AE6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: 形状 22"/>
            <p:cNvSpPr/>
            <p:nvPr/>
          </p:nvSpPr>
          <p:spPr>
            <a:xfrm rot="7620028">
              <a:off x="5804047" y="4638367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353">
                    <a:lumMod val="75000"/>
                  </a:srgbClr>
                </a:gs>
                <a:gs pos="100000">
                  <a:srgbClr val="FF5353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502020204030204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: 形状 27"/>
            <p:cNvSpPr/>
            <p:nvPr/>
          </p:nvSpPr>
          <p:spPr>
            <a:xfrm rot="18420028">
              <a:off x="4404716" y="2348229"/>
              <a:ext cx="1991177" cy="887578"/>
            </a:xfrm>
            <a:custGeom>
              <a:avLst/>
              <a:gdLst>
                <a:gd name="connsiteX0" fmla="*/ 502215 w 1991177"/>
                <a:gd name="connsiteY0" fmla="*/ 0 h 887578"/>
                <a:gd name="connsiteX1" fmla="*/ 1990242 w 1991177"/>
                <a:gd name="connsiteY1" fmla="*/ 885636 h 887578"/>
                <a:gd name="connsiteX2" fmla="*/ 1991177 w 1991177"/>
                <a:gd name="connsiteY2" fmla="*/ 887578 h 887578"/>
                <a:gd name="connsiteX3" fmla="*/ 0 w 1991177"/>
                <a:gd name="connsiteY3" fmla="*/ 887578 h 887578"/>
                <a:gd name="connsiteX4" fmla="*/ 442276 w 1991177"/>
                <a:gd name="connsiteY4" fmla="*/ 3027 h 88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1177" h="887578">
                  <a:moveTo>
                    <a:pt x="502215" y="0"/>
                  </a:moveTo>
                  <a:cubicBezTo>
                    <a:pt x="1144765" y="0"/>
                    <a:pt x="1703673" y="358111"/>
                    <a:pt x="1990242" y="885636"/>
                  </a:cubicBezTo>
                  <a:lnTo>
                    <a:pt x="1991177" y="887578"/>
                  </a:lnTo>
                  <a:lnTo>
                    <a:pt x="0" y="887578"/>
                  </a:lnTo>
                  <a:lnTo>
                    <a:pt x="442276" y="3027"/>
                  </a:lnTo>
                  <a:close/>
                </a:path>
              </a:pathLst>
            </a:custGeom>
            <a:gradFill>
              <a:gsLst>
                <a:gs pos="0">
                  <a:srgbClr val="1B75D5"/>
                </a:gs>
                <a:gs pos="100000">
                  <a:srgbClr val="368AE6"/>
                </a:gs>
              </a:gsLst>
              <a:lin ang="189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5400000" algn="t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502020204030204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八、声明</a:t>
            </a:r>
            <a:endParaRPr lang="zh-CN" altLang="en-US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六边形 21"/>
          <p:cNvSpPr/>
          <p:nvPr/>
        </p:nvSpPr>
        <p:spPr>
          <a:xfrm rot="5400000">
            <a:off x="736600" y="1768475"/>
            <a:ext cx="1116965" cy="963295"/>
          </a:xfrm>
          <a:prstGeom prst="hexagon">
            <a:avLst/>
          </a:prstGeom>
          <a:solidFill>
            <a:srgbClr val="1B75D5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502020204030204"/>
              <a:ea typeface="微软雅黑" panose="020B0503020204020204" pitchFamily="34" charset="-122"/>
            </a:endParaRPr>
          </a:p>
        </p:txBody>
      </p:sp>
      <p:sp>
        <p:nvSpPr>
          <p:cNvPr id="23" name="六边形 22"/>
          <p:cNvSpPr/>
          <p:nvPr/>
        </p:nvSpPr>
        <p:spPr>
          <a:xfrm rot="5400000">
            <a:off x="736600" y="4505960"/>
            <a:ext cx="1116965" cy="963295"/>
          </a:xfrm>
          <a:prstGeom prst="hexagon">
            <a:avLst/>
          </a:prstGeom>
          <a:solidFill>
            <a:srgbClr val="000000">
              <a:lumMod val="75000"/>
              <a:lumOff val="25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502020204030204"/>
              <a:ea typeface="微软雅黑" panose="020B0503020204020204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 rot="5400000">
            <a:off x="746760" y="3091180"/>
            <a:ext cx="1116965" cy="963295"/>
          </a:xfrm>
          <a:prstGeom prst="hexagon">
            <a:avLst/>
          </a:prstGeom>
          <a:gradFill flip="none" rotWithShape="1">
            <a:gsLst>
              <a:gs pos="0">
                <a:srgbClr val="FF5353">
                  <a:lumMod val="75000"/>
                </a:srgbClr>
              </a:gs>
              <a:gs pos="100000">
                <a:srgbClr val="FF5353"/>
              </a:gs>
            </a:gsLst>
            <a:lin ang="189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502020204030204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2043430" y="1964690"/>
            <a:ext cx="7927975" cy="730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所有使用的</a:t>
            </a: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Ukey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均为银行柜台办理的正常</a:t>
            </a: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Ukey,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未对任何</a:t>
            </a: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Ukey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做硬件和软件上的改造。不会对</a:t>
            </a: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Ukey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中的证书已经任何破坏。</a:t>
            </a:r>
            <a:endParaRPr lang="zh-CN" altLang="en-US" sz="16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2049780" y="4533265"/>
            <a:ext cx="7921625" cy="4108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下载的流水和回单附件信息一般用于银企对账过程，非财务相关人员不予授权获取。</a:t>
            </a:r>
            <a:endParaRPr lang="zh-CN" altLang="en-US" sz="16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2043430" y="3018790"/>
            <a:ext cx="7927975" cy="10509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 defTabSz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在访问银行网银系统中，均为</a:t>
            </a:r>
            <a:r>
              <a:rPr lang="en-US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RPA</a:t>
            </a:r>
            <a:r>
              <a:rPr lang="zh-CN" alt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sym typeface="+mn-ea"/>
              </a:rPr>
              <a:t>模拟人工操作下载流水和回单信息，流程均通过浏览器完成，信息均为银行公开、授权信息，无单独调用银行接口的情况，无恶意攻击银行网银页面行为，无获取网银页面以外信息行为。</a:t>
            </a:r>
            <a:endParaRPr lang="zh-CN" altLang="en-US" sz="16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椭圆 11"/>
          <p:cNvSpPr/>
          <p:nvPr/>
        </p:nvSpPr>
        <p:spPr>
          <a:xfrm>
            <a:off x="1055370" y="2038350"/>
            <a:ext cx="480060" cy="422910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椭圆 12"/>
          <p:cNvSpPr/>
          <p:nvPr/>
        </p:nvSpPr>
        <p:spPr>
          <a:xfrm>
            <a:off x="1055370" y="4774565"/>
            <a:ext cx="480060" cy="426085"/>
          </a:xfrm>
          <a:custGeom>
            <a:avLst/>
            <a:gdLst>
              <a:gd name="connsiteX0" fmla="*/ 237958 w 609046"/>
              <a:gd name="connsiteY0" fmla="*/ 339603 h 540340"/>
              <a:gd name="connsiteX1" fmla="*/ 302120 w 609046"/>
              <a:gd name="connsiteY1" fmla="*/ 409191 h 540340"/>
              <a:gd name="connsiteX2" fmla="*/ 202098 w 609046"/>
              <a:gd name="connsiteY2" fmla="*/ 525078 h 540340"/>
              <a:gd name="connsiteX3" fmla="*/ 139964 w 609046"/>
              <a:gd name="connsiteY3" fmla="*/ 529681 h 540340"/>
              <a:gd name="connsiteX4" fmla="*/ 135539 w 609046"/>
              <a:gd name="connsiteY4" fmla="*/ 525815 h 540340"/>
              <a:gd name="connsiteX5" fmla="*/ 130837 w 609046"/>
              <a:gd name="connsiteY5" fmla="*/ 463775 h 540340"/>
              <a:gd name="connsiteX6" fmla="*/ 91437 w 609046"/>
              <a:gd name="connsiteY6" fmla="*/ 7458 h 540340"/>
              <a:gd name="connsiteX7" fmla="*/ 200674 w 609046"/>
              <a:gd name="connsiteY7" fmla="*/ 42066 h 540340"/>
              <a:gd name="connsiteX8" fmla="*/ 225932 w 609046"/>
              <a:gd name="connsiteY8" fmla="*/ 154451 h 540340"/>
              <a:gd name="connsiteX9" fmla="*/ 223904 w 609046"/>
              <a:gd name="connsiteY9" fmla="*/ 160434 h 540340"/>
              <a:gd name="connsiteX10" fmla="*/ 221599 w 609046"/>
              <a:gd name="connsiteY10" fmla="*/ 166233 h 540340"/>
              <a:gd name="connsiteX11" fmla="*/ 222798 w 609046"/>
              <a:gd name="connsiteY11" fmla="*/ 167245 h 540340"/>
              <a:gd name="connsiteX12" fmla="*/ 307514 w 609046"/>
              <a:gd name="connsiteY12" fmla="*/ 259104 h 540340"/>
              <a:gd name="connsiteX13" fmla="*/ 371581 w 609046"/>
              <a:gd name="connsiteY13" fmla="*/ 328689 h 540340"/>
              <a:gd name="connsiteX14" fmla="*/ 489483 w 609046"/>
              <a:gd name="connsiteY14" fmla="*/ 456445 h 540340"/>
              <a:gd name="connsiteX15" fmla="*/ 486902 w 609046"/>
              <a:gd name="connsiteY15" fmla="*/ 518667 h 540340"/>
              <a:gd name="connsiteX16" fmla="*/ 482570 w 609046"/>
              <a:gd name="connsiteY16" fmla="*/ 522625 h 540340"/>
              <a:gd name="connsiteX17" fmla="*/ 452702 w 609046"/>
              <a:gd name="connsiteY17" fmla="*/ 534222 h 540340"/>
              <a:gd name="connsiteX18" fmla="*/ 420346 w 609046"/>
              <a:gd name="connsiteY18" fmla="*/ 520047 h 540340"/>
              <a:gd name="connsiteX19" fmla="*/ 309819 w 609046"/>
              <a:gd name="connsiteY19" fmla="*/ 400299 h 540340"/>
              <a:gd name="connsiteX20" fmla="*/ 245751 w 609046"/>
              <a:gd name="connsiteY20" fmla="*/ 330714 h 540340"/>
              <a:gd name="connsiteX21" fmla="*/ 153568 w 609046"/>
              <a:gd name="connsiteY21" fmla="*/ 230847 h 540340"/>
              <a:gd name="connsiteX22" fmla="*/ 152646 w 609046"/>
              <a:gd name="connsiteY22" fmla="*/ 229651 h 540340"/>
              <a:gd name="connsiteX23" fmla="*/ 146747 w 609046"/>
              <a:gd name="connsiteY23" fmla="*/ 231399 h 540340"/>
              <a:gd name="connsiteX24" fmla="*/ 140570 w 609046"/>
              <a:gd name="connsiteY24" fmla="*/ 232964 h 540340"/>
              <a:gd name="connsiteX25" fmla="*/ 30504 w 609046"/>
              <a:gd name="connsiteY25" fmla="*/ 198540 h 540340"/>
              <a:gd name="connsiteX26" fmla="*/ 4969 w 609046"/>
              <a:gd name="connsiteY26" fmla="*/ 86891 h 540340"/>
              <a:gd name="connsiteX27" fmla="*/ 85076 w 609046"/>
              <a:gd name="connsiteY27" fmla="*/ 173780 h 540340"/>
              <a:gd name="connsiteX28" fmla="*/ 149604 w 609046"/>
              <a:gd name="connsiteY28" fmla="*/ 157212 h 540340"/>
              <a:gd name="connsiteX29" fmla="*/ 171544 w 609046"/>
              <a:gd name="connsiteY29" fmla="*/ 94347 h 540340"/>
              <a:gd name="connsiteX30" fmla="*/ 513896 w 609046"/>
              <a:gd name="connsiteY30" fmla="*/ 1796 h 540340"/>
              <a:gd name="connsiteX31" fmla="*/ 436741 w 609046"/>
              <a:gd name="connsiteY31" fmla="*/ 91279 h 540340"/>
              <a:gd name="connsiteX32" fmla="*/ 460708 w 609046"/>
              <a:gd name="connsiteY32" fmla="*/ 153420 h 540340"/>
              <a:gd name="connsiteX33" fmla="*/ 525788 w 609046"/>
              <a:gd name="connsiteY33" fmla="*/ 167966 h 540340"/>
              <a:gd name="connsiteX34" fmla="*/ 602943 w 609046"/>
              <a:gd name="connsiteY34" fmla="*/ 78482 h 540340"/>
              <a:gd name="connsiteX35" fmla="*/ 581097 w 609046"/>
              <a:gd name="connsiteY35" fmla="*/ 190797 h 540340"/>
              <a:gd name="connsiteX36" fmla="*/ 460063 w 609046"/>
              <a:gd name="connsiteY36" fmla="*/ 225964 h 540340"/>
              <a:gd name="connsiteX37" fmla="*/ 459141 w 609046"/>
              <a:gd name="connsiteY37" fmla="*/ 227253 h 540340"/>
              <a:gd name="connsiteX38" fmla="*/ 379312 w 609046"/>
              <a:gd name="connsiteY38" fmla="*/ 319774 h 540340"/>
              <a:gd name="connsiteX39" fmla="*/ 315246 w 609046"/>
              <a:gd name="connsiteY39" fmla="*/ 250176 h 540340"/>
              <a:gd name="connsiteX40" fmla="*/ 387885 w 609046"/>
              <a:gd name="connsiteY40" fmla="*/ 165940 h 540340"/>
              <a:gd name="connsiteX41" fmla="*/ 388991 w 609046"/>
              <a:gd name="connsiteY41" fmla="*/ 164835 h 540340"/>
              <a:gd name="connsiteX42" fmla="*/ 405860 w 609046"/>
              <a:gd name="connsiteY42" fmla="*/ 40001 h 540340"/>
              <a:gd name="connsiteX43" fmla="*/ 513896 w 609046"/>
              <a:gd name="connsiteY43" fmla="*/ 1796 h 54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046" h="540340">
                <a:moveTo>
                  <a:pt x="237958" y="339603"/>
                </a:moveTo>
                <a:lnTo>
                  <a:pt x="302120" y="409191"/>
                </a:lnTo>
                <a:lnTo>
                  <a:pt x="202098" y="525078"/>
                </a:lnTo>
                <a:cubicBezTo>
                  <a:pt x="186242" y="543488"/>
                  <a:pt x="158401" y="545513"/>
                  <a:pt x="139964" y="529681"/>
                </a:cubicBezTo>
                <a:lnTo>
                  <a:pt x="135539" y="525815"/>
                </a:lnTo>
                <a:cubicBezTo>
                  <a:pt x="117102" y="509983"/>
                  <a:pt x="114981" y="482184"/>
                  <a:pt x="130837" y="463775"/>
                </a:cubicBezTo>
                <a:close/>
                <a:moveTo>
                  <a:pt x="91437" y="7458"/>
                </a:moveTo>
                <a:cubicBezTo>
                  <a:pt x="130061" y="-734"/>
                  <a:pt x="171913" y="10863"/>
                  <a:pt x="200674" y="42066"/>
                </a:cubicBezTo>
                <a:cubicBezTo>
                  <a:pt x="229619" y="73453"/>
                  <a:pt x="237731" y="116437"/>
                  <a:pt x="225932" y="154451"/>
                </a:cubicBezTo>
                <a:cubicBezTo>
                  <a:pt x="225287" y="156476"/>
                  <a:pt x="224641" y="158501"/>
                  <a:pt x="223904" y="160434"/>
                </a:cubicBezTo>
                <a:cubicBezTo>
                  <a:pt x="223166" y="162367"/>
                  <a:pt x="222429" y="164300"/>
                  <a:pt x="221599" y="166233"/>
                </a:cubicBezTo>
                <a:cubicBezTo>
                  <a:pt x="221968" y="166601"/>
                  <a:pt x="222429" y="166877"/>
                  <a:pt x="222798" y="167245"/>
                </a:cubicBezTo>
                <a:lnTo>
                  <a:pt x="307514" y="259104"/>
                </a:lnTo>
                <a:lnTo>
                  <a:pt x="371581" y="328689"/>
                </a:lnTo>
                <a:lnTo>
                  <a:pt x="489483" y="456445"/>
                </a:lnTo>
                <a:cubicBezTo>
                  <a:pt x="505984" y="474302"/>
                  <a:pt x="504786" y="502191"/>
                  <a:pt x="486902" y="518667"/>
                </a:cubicBezTo>
                <a:lnTo>
                  <a:pt x="482570" y="522625"/>
                </a:lnTo>
                <a:cubicBezTo>
                  <a:pt x="474089" y="530448"/>
                  <a:pt x="463396" y="534222"/>
                  <a:pt x="452702" y="534222"/>
                </a:cubicBezTo>
                <a:cubicBezTo>
                  <a:pt x="440811" y="534222"/>
                  <a:pt x="429011" y="529436"/>
                  <a:pt x="420346" y="520047"/>
                </a:cubicBezTo>
                <a:lnTo>
                  <a:pt x="309819" y="400299"/>
                </a:lnTo>
                <a:lnTo>
                  <a:pt x="245751" y="330714"/>
                </a:lnTo>
                <a:lnTo>
                  <a:pt x="153568" y="230847"/>
                </a:lnTo>
                <a:cubicBezTo>
                  <a:pt x="153292" y="230479"/>
                  <a:pt x="153015" y="230019"/>
                  <a:pt x="152646" y="229651"/>
                </a:cubicBezTo>
                <a:cubicBezTo>
                  <a:pt x="150710" y="230295"/>
                  <a:pt x="148682" y="230847"/>
                  <a:pt x="146747" y="231399"/>
                </a:cubicBezTo>
                <a:cubicBezTo>
                  <a:pt x="144719" y="231952"/>
                  <a:pt x="142598" y="232504"/>
                  <a:pt x="140570" y="232964"/>
                </a:cubicBezTo>
                <a:cubicBezTo>
                  <a:pt x="101669" y="241524"/>
                  <a:pt x="59357" y="229835"/>
                  <a:pt x="30504" y="198540"/>
                </a:cubicBezTo>
                <a:cubicBezTo>
                  <a:pt x="1743" y="167337"/>
                  <a:pt x="-6462" y="124721"/>
                  <a:pt x="4969" y="86891"/>
                </a:cubicBezTo>
                <a:lnTo>
                  <a:pt x="85076" y="173780"/>
                </a:lnTo>
                <a:lnTo>
                  <a:pt x="149604" y="157212"/>
                </a:lnTo>
                <a:lnTo>
                  <a:pt x="171544" y="94347"/>
                </a:lnTo>
                <a:close/>
                <a:moveTo>
                  <a:pt x="513896" y="1796"/>
                </a:moveTo>
                <a:lnTo>
                  <a:pt x="436741" y="91279"/>
                </a:lnTo>
                <a:lnTo>
                  <a:pt x="460708" y="153420"/>
                </a:lnTo>
                <a:lnTo>
                  <a:pt x="525788" y="167966"/>
                </a:lnTo>
                <a:lnTo>
                  <a:pt x="602943" y="78482"/>
                </a:lnTo>
                <a:cubicBezTo>
                  <a:pt x="615572" y="115859"/>
                  <a:pt x="608751" y="158759"/>
                  <a:pt x="581097" y="190797"/>
                </a:cubicBezTo>
                <a:cubicBezTo>
                  <a:pt x="550308" y="226516"/>
                  <a:pt x="502466" y="238760"/>
                  <a:pt x="460063" y="225964"/>
                </a:cubicBezTo>
                <a:cubicBezTo>
                  <a:pt x="459694" y="226332"/>
                  <a:pt x="459510" y="226792"/>
                  <a:pt x="459141" y="227253"/>
                </a:cubicBezTo>
                <a:lnTo>
                  <a:pt x="379312" y="319774"/>
                </a:lnTo>
                <a:lnTo>
                  <a:pt x="315246" y="250176"/>
                </a:lnTo>
                <a:lnTo>
                  <a:pt x="387885" y="165940"/>
                </a:lnTo>
                <a:cubicBezTo>
                  <a:pt x="388254" y="165480"/>
                  <a:pt x="388622" y="165204"/>
                  <a:pt x="388991" y="164835"/>
                </a:cubicBezTo>
                <a:cubicBezTo>
                  <a:pt x="370094" y="124789"/>
                  <a:pt x="375072" y="75720"/>
                  <a:pt x="405860" y="40001"/>
                </a:cubicBezTo>
                <a:cubicBezTo>
                  <a:pt x="433515" y="7964"/>
                  <a:pt x="474996" y="-5109"/>
                  <a:pt x="513896" y="1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椭圆 13"/>
          <p:cNvSpPr/>
          <p:nvPr/>
        </p:nvSpPr>
        <p:spPr>
          <a:xfrm>
            <a:off x="1064895" y="3385185"/>
            <a:ext cx="480060" cy="387350"/>
          </a:xfrm>
          <a:custGeom>
            <a:avLst/>
            <a:gdLst>
              <a:gd name="connsiteX0" fmla="*/ 50882 w 608344"/>
              <a:gd name="connsiteY0" fmla="*/ 115887 h 490289"/>
              <a:gd name="connsiteX1" fmla="*/ 50882 w 608344"/>
              <a:gd name="connsiteY1" fmla="*/ 201112 h 490289"/>
              <a:gd name="connsiteX2" fmla="*/ 438489 w 608344"/>
              <a:gd name="connsiteY2" fmla="*/ 201112 h 490289"/>
              <a:gd name="connsiteX3" fmla="*/ 438489 w 608344"/>
              <a:gd name="connsiteY3" fmla="*/ 162825 h 490289"/>
              <a:gd name="connsiteX4" fmla="*/ 219567 w 608344"/>
              <a:gd name="connsiteY4" fmla="*/ 162825 h 490289"/>
              <a:gd name="connsiteX5" fmla="*/ 174400 w 608344"/>
              <a:gd name="connsiteY5" fmla="*/ 135399 h 490289"/>
              <a:gd name="connsiteX6" fmla="*/ 165459 w 608344"/>
              <a:gd name="connsiteY6" fmla="*/ 118372 h 490289"/>
              <a:gd name="connsiteX7" fmla="*/ 164260 w 608344"/>
              <a:gd name="connsiteY7" fmla="*/ 115887 h 490289"/>
              <a:gd name="connsiteX8" fmla="*/ 50697 w 608344"/>
              <a:gd name="connsiteY8" fmla="*/ 64991 h 490289"/>
              <a:gd name="connsiteX9" fmla="*/ 164445 w 608344"/>
              <a:gd name="connsiteY9" fmla="*/ 64991 h 490289"/>
              <a:gd name="connsiteX10" fmla="*/ 210718 w 608344"/>
              <a:gd name="connsiteY10" fmla="*/ 94995 h 490289"/>
              <a:gd name="connsiteX11" fmla="*/ 219567 w 608344"/>
              <a:gd name="connsiteY11" fmla="*/ 112022 h 490289"/>
              <a:gd name="connsiteX12" fmla="*/ 438674 w 608344"/>
              <a:gd name="connsiteY12" fmla="*/ 112022 h 490289"/>
              <a:gd name="connsiteX13" fmla="*/ 489371 w 608344"/>
              <a:gd name="connsiteY13" fmla="*/ 162641 h 490289"/>
              <a:gd name="connsiteX14" fmla="*/ 489371 w 608344"/>
              <a:gd name="connsiteY14" fmla="*/ 445560 h 490289"/>
              <a:gd name="connsiteX15" fmla="*/ 444665 w 608344"/>
              <a:gd name="connsiteY15" fmla="*/ 490289 h 490289"/>
              <a:gd name="connsiteX16" fmla="*/ 44798 w 608344"/>
              <a:gd name="connsiteY16" fmla="*/ 490289 h 490289"/>
              <a:gd name="connsiteX17" fmla="*/ 0 w 608344"/>
              <a:gd name="connsiteY17" fmla="*/ 445560 h 490289"/>
              <a:gd name="connsiteX18" fmla="*/ 0 w 608344"/>
              <a:gd name="connsiteY18" fmla="*/ 115611 h 490289"/>
              <a:gd name="connsiteX19" fmla="*/ 50697 w 608344"/>
              <a:gd name="connsiteY19" fmla="*/ 64991 h 490289"/>
              <a:gd name="connsiteX20" fmla="*/ 261904 w 608344"/>
              <a:gd name="connsiteY20" fmla="*/ 0 h 490289"/>
              <a:gd name="connsiteX21" fmla="*/ 519660 w 608344"/>
              <a:gd name="connsiteY21" fmla="*/ 0 h 490289"/>
              <a:gd name="connsiteX22" fmla="*/ 608344 w 608344"/>
              <a:gd name="connsiteY22" fmla="*/ 88635 h 490289"/>
              <a:gd name="connsiteX23" fmla="*/ 608344 w 608344"/>
              <a:gd name="connsiteY23" fmla="*/ 335764 h 490289"/>
              <a:gd name="connsiteX24" fmla="*/ 578107 w 608344"/>
              <a:gd name="connsiteY24" fmla="*/ 365953 h 490289"/>
              <a:gd name="connsiteX25" fmla="*/ 547961 w 608344"/>
              <a:gd name="connsiteY25" fmla="*/ 335764 h 490289"/>
              <a:gd name="connsiteX26" fmla="*/ 547961 w 608344"/>
              <a:gd name="connsiteY26" fmla="*/ 88635 h 490289"/>
              <a:gd name="connsiteX27" fmla="*/ 519660 w 608344"/>
              <a:gd name="connsiteY27" fmla="*/ 60379 h 490289"/>
              <a:gd name="connsiteX28" fmla="*/ 261904 w 608344"/>
              <a:gd name="connsiteY28" fmla="*/ 60379 h 490289"/>
              <a:gd name="connsiteX29" fmla="*/ 231666 w 608344"/>
              <a:gd name="connsiteY29" fmla="*/ 30190 h 490289"/>
              <a:gd name="connsiteX30" fmla="*/ 261904 w 608344"/>
              <a:gd name="connsiteY30" fmla="*/ 0 h 490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344" h="490289">
                <a:moveTo>
                  <a:pt x="50882" y="115887"/>
                </a:moveTo>
                <a:lnTo>
                  <a:pt x="50882" y="201112"/>
                </a:lnTo>
                <a:lnTo>
                  <a:pt x="438489" y="201112"/>
                </a:lnTo>
                <a:lnTo>
                  <a:pt x="438489" y="162825"/>
                </a:lnTo>
                <a:lnTo>
                  <a:pt x="219567" y="162825"/>
                </a:lnTo>
                <a:cubicBezTo>
                  <a:pt x="200578" y="162825"/>
                  <a:pt x="183065" y="152241"/>
                  <a:pt x="174400" y="135399"/>
                </a:cubicBezTo>
                <a:lnTo>
                  <a:pt x="165459" y="118372"/>
                </a:lnTo>
                <a:cubicBezTo>
                  <a:pt x="165090" y="117544"/>
                  <a:pt x="164629" y="116715"/>
                  <a:pt x="164260" y="115887"/>
                </a:cubicBezTo>
                <a:close/>
                <a:moveTo>
                  <a:pt x="50697" y="64991"/>
                </a:moveTo>
                <a:lnTo>
                  <a:pt x="164445" y="64991"/>
                </a:lnTo>
                <a:cubicBezTo>
                  <a:pt x="184447" y="64991"/>
                  <a:pt x="202514" y="76772"/>
                  <a:pt x="210718" y="94995"/>
                </a:cubicBezTo>
                <a:lnTo>
                  <a:pt x="219567" y="112022"/>
                </a:lnTo>
                <a:lnTo>
                  <a:pt x="438674" y="112022"/>
                </a:lnTo>
                <a:cubicBezTo>
                  <a:pt x="466696" y="112022"/>
                  <a:pt x="489371" y="134662"/>
                  <a:pt x="489371" y="162641"/>
                </a:cubicBezTo>
                <a:lnTo>
                  <a:pt x="489371" y="445560"/>
                </a:lnTo>
                <a:cubicBezTo>
                  <a:pt x="489371" y="470225"/>
                  <a:pt x="469369" y="490289"/>
                  <a:pt x="444665" y="490289"/>
                </a:cubicBezTo>
                <a:lnTo>
                  <a:pt x="44798" y="490289"/>
                </a:lnTo>
                <a:cubicBezTo>
                  <a:pt x="20002" y="490289"/>
                  <a:pt x="0" y="470225"/>
                  <a:pt x="0" y="445560"/>
                </a:cubicBezTo>
                <a:lnTo>
                  <a:pt x="0" y="115611"/>
                </a:lnTo>
                <a:cubicBezTo>
                  <a:pt x="0" y="87632"/>
                  <a:pt x="22675" y="64991"/>
                  <a:pt x="50697" y="64991"/>
                </a:cubicBezTo>
                <a:close/>
                <a:moveTo>
                  <a:pt x="261904" y="0"/>
                </a:moveTo>
                <a:lnTo>
                  <a:pt x="519660" y="0"/>
                </a:lnTo>
                <a:cubicBezTo>
                  <a:pt x="568611" y="0"/>
                  <a:pt x="608344" y="39762"/>
                  <a:pt x="608344" y="88635"/>
                </a:cubicBezTo>
                <a:lnTo>
                  <a:pt x="608344" y="335764"/>
                </a:lnTo>
                <a:cubicBezTo>
                  <a:pt x="608344" y="352423"/>
                  <a:pt x="594885" y="365953"/>
                  <a:pt x="578107" y="365953"/>
                </a:cubicBezTo>
                <a:cubicBezTo>
                  <a:pt x="561421" y="365953"/>
                  <a:pt x="547961" y="352423"/>
                  <a:pt x="547961" y="335764"/>
                </a:cubicBezTo>
                <a:lnTo>
                  <a:pt x="547961" y="88635"/>
                </a:lnTo>
                <a:cubicBezTo>
                  <a:pt x="547961" y="72988"/>
                  <a:pt x="535240" y="60379"/>
                  <a:pt x="519660" y="60379"/>
                </a:cubicBezTo>
                <a:lnTo>
                  <a:pt x="261904" y="60379"/>
                </a:lnTo>
                <a:cubicBezTo>
                  <a:pt x="245218" y="60379"/>
                  <a:pt x="231666" y="46849"/>
                  <a:pt x="231666" y="30190"/>
                </a:cubicBezTo>
                <a:cubicBezTo>
                  <a:pt x="231666" y="13530"/>
                  <a:pt x="245218" y="0"/>
                  <a:pt x="26190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913423" y="2570103"/>
            <a:ext cx="6613445" cy="338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：Intelligent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-RPA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：明杰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领益科技（深圳）有限公司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zh-CN" altLang="en-US" sz="16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财务资金管理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zh-CN" altLang="en-US" sz="1600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银行流水、回单下载及导入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 descr="自拍照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92820" y="2091690"/>
            <a:ext cx="2541905" cy="3399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64558" y="295285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一、背景介绍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业务痛点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16424" y="1898841"/>
            <a:ext cx="4940844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集团出于财务管控的要求，集团财务部门会收集各分子公司Ukey至总部统一管理，这就造成了有较多银行Ukey的情况出现。</a:t>
            </a:r>
            <a:r>
              <a:rPr 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出纳员需要每天登陆到不同的银行系统中，获取历史发生的银行流水进行对账，同时需要下载并保存回单信息。</a:t>
            </a:r>
            <a:endParaRPr lang="zh-CN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0f4157a8-cc53-4451-b641-b93f4ec538e9"/>
          <p:cNvGrpSpPr>
            <a:grpSpLocks noChangeAspect="1"/>
          </p:cNvGrpSpPr>
          <p:nvPr/>
        </p:nvGrpSpPr>
        <p:grpSpPr>
          <a:xfrm>
            <a:off x="6486524" y="2590165"/>
            <a:ext cx="4797144" cy="1859216"/>
            <a:chOff x="1693430" y="1679590"/>
            <a:chExt cx="9023837" cy="3497343"/>
          </a:xfrm>
        </p:grpSpPr>
        <p:grpSp>
          <p:nvGrpSpPr>
            <p:cNvPr id="33" name="组合 3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61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2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59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60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57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8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5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sp>
          <p:nvSpPr>
            <p:cNvPr id="3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3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0" name="îŝḷîḓé-任意多边形: 形状 34"/>
            <p:cNvSpPr/>
            <p:nvPr/>
          </p:nvSpPr>
          <p:spPr bwMode="auto"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1" name="îŝḷîḓé-任意多边形: 形状 31"/>
            <p:cNvSpPr/>
            <p:nvPr/>
          </p:nvSpPr>
          <p:spPr bwMode="auto"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2" name="îŝḷîḓé-任意多边形: 形状 33"/>
            <p:cNvSpPr/>
            <p:nvPr/>
          </p:nvSpPr>
          <p:spPr bwMode="auto"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43" name="îŝḷîḓé-任意多边形: 形状 32"/>
            <p:cNvSpPr/>
            <p:nvPr/>
          </p:nvSpPr>
          <p:spPr bwMode="auto"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438" h="338138">
                  <a:moveTo>
                    <a:pt x="99219" y="288925"/>
                  </a:moveTo>
                  <a:cubicBezTo>
                    <a:pt x="90889" y="288925"/>
                    <a:pt x="84137" y="294966"/>
                    <a:pt x="84137" y="302419"/>
                  </a:cubicBezTo>
                  <a:cubicBezTo>
                    <a:pt x="84137" y="309872"/>
                    <a:pt x="90889" y="315913"/>
                    <a:pt x="99219" y="315913"/>
                  </a:cubicBezTo>
                  <a:cubicBezTo>
                    <a:pt x="107549" y="315913"/>
                    <a:pt x="114301" y="309872"/>
                    <a:pt x="114301" y="302419"/>
                  </a:cubicBezTo>
                  <a:cubicBezTo>
                    <a:pt x="114301" y="294966"/>
                    <a:pt x="107549" y="288925"/>
                    <a:pt x="99219" y="288925"/>
                  </a:cubicBezTo>
                  <a:close/>
                  <a:moveTo>
                    <a:pt x="14287" y="69850"/>
                  </a:moveTo>
                  <a:lnTo>
                    <a:pt x="14287" y="268288"/>
                  </a:lnTo>
                  <a:lnTo>
                    <a:pt x="184150" y="268288"/>
                  </a:lnTo>
                  <a:lnTo>
                    <a:pt x="184150" y="69850"/>
                  </a:lnTo>
                  <a:close/>
                  <a:moveTo>
                    <a:pt x="63723" y="28575"/>
                  </a:moveTo>
                  <a:cubicBezTo>
                    <a:pt x="59779" y="28575"/>
                    <a:pt x="57150" y="32472"/>
                    <a:pt x="57150" y="36368"/>
                  </a:cubicBezTo>
                  <a:cubicBezTo>
                    <a:pt x="57150" y="40265"/>
                    <a:pt x="59779" y="42863"/>
                    <a:pt x="63723" y="42863"/>
                  </a:cubicBezTo>
                  <a:cubicBezTo>
                    <a:pt x="63723" y="42863"/>
                    <a:pt x="63723" y="42863"/>
                    <a:pt x="134715" y="42863"/>
                  </a:cubicBezTo>
                  <a:cubicBezTo>
                    <a:pt x="138659" y="42863"/>
                    <a:pt x="141288" y="40265"/>
                    <a:pt x="141288" y="36368"/>
                  </a:cubicBezTo>
                  <a:cubicBezTo>
                    <a:pt x="141288" y="32472"/>
                    <a:pt x="138659" y="28575"/>
                    <a:pt x="134715" y="28575"/>
                  </a:cubicBezTo>
                  <a:cubicBezTo>
                    <a:pt x="134715" y="28575"/>
                    <a:pt x="134715" y="28575"/>
                    <a:pt x="63723" y="28575"/>
                  </a:cubicBezTo>
                  <a:close/>
                  <a:moveTo>
                    <a:pt x="35719" y="0"/>
                  </a:moveTo>
                  <a:cubicBezTo>
                    <a:pt x="35719" y="0"/>
                    <a:pt x="35719" y="0"/>
                    <a:pt x="162719" y="0"/>
                  </a:cubicBezTo>
                  <a:cubicBezTo>
                    <a:pt x="182563" y="0"/>
                    <a:pt x="198438" y="15850"/>
                    <a:pt x="198438" y="35663"/>
                  </a:cubicBezTo>
                  <a:cubicBezTo>
                    <a:pt x="198438" y="35663"/>
                    <a:pt x="198438" y="35663"/>
                    <a:pt x="198438" y="302475"/>
                  </a:cubicBezTo>
                  <a:cubicBezTo>
                    <a:pt x="198438" y="322288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5719" y="338138"/>
                  </a:cubicBezTo>
                  <a:cubicBezTo>
                    <a:pt x="15875" y="338138"/>
                    <a:pt x="0" y="322288"/>
                    <a:pt x="0" y="302475"/>
                  </a:cubicBezTo>
                  <a:cubicBezTo>
                    <a:pt x="0" y="302475"/>
                    <a:pt x="0" y="302475"/>
                    <a:pt x="0" y="35663"/>
                  </a:cubicBezTo>
                  <a:cubicBezTo>
                    <a:pt x="0" y="15850"/>
                    <a:pt x="15875" y="0"/>
                    <a:pt x="3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3898692" y="3856145"/>
              <a:ext cx="6818575" cy="1320788"/>
              <a:chOff x="1811681" y="4768821"/>
              <a:chExt cx="6818575" cy="1320788"/>
            </a:xfrm>
          </p:grpSpPr>
          <p:sp>
            <p:nvSpPr>
              <p:cNvPr id="51" name="îŝḷîḓé-文本框 23"/>
              <p:cNvSpPr txBox="1"/>
              <p:nvPr/>
            </p:nvSpPr>
            <p:spPr>
              <a:xfrm>
                <a:off x="6609281" y="5462963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进入企业资金管理页面，将</a:t>
                </a:r>
                <a:r>
                  <a:rPr 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转换后的通用模板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导入系统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2" name="îŝḷîḓé-Rectangle 26"/>
              <p:cNvSpPr/>
              <p:nvPr/>
            </p:nvSpPr>
            <p:spPr>
              <a:xfrm>
                <a:off x="6609280" y="476882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进入企业网页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3" name="îŝḷîḓé-文本框 25"/>
              <p:cNvSpPr txBox="1"/>
              <p:nvPr/>
            </p:nvSpPr>
            <p:spPr>
              <a:xfrm>
                <a:off x="1811681" y="5424740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查询前一天的历史流水，下载的流水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Excel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和回单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4" name="îŝḷîḓé-Rectangle 28"/>
              <p:cNvSpPr/>
              <p:nvPr/>
            </p:nvSpPr>
            <p:spPr>
              <a:xfrm>
                <a:off x="1861553" y="476882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抓取数据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538405" y="1679590"/>
              <a:ext cx="2133585" cy="1285926"/>
              <a:chOff x="8766938" y="806351"/>
              <a:chExt cx="2133585" cy="1285926"/>
            </a:xfrm>
          </p:grpSpPr>
          <p:sp>
            <p:nvSpPr>
              <p:cNvPr id="49" name="îŝḷîḓé-文本框 27"/>
              <p:cNvSpPr txBox="1"/>
              <p:nvPr/>
            </p:nvSpPr>
            <p:spPr>
              <a:xfrm>
                <a:off x="8766938" y="1465631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需要先将各银行的模板转换成企业的通用模板</a:t>
                </a:r>
                <a:endParaRPr lang="zh-CN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50" name="îŝḷîḓé-Rectangle 24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模板转换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693430" y="1679590"/>
              <a:ext cx="2084284" cy="1302129"/>
              <a:chOff x="3921963" y="806351"/>
              <a:chExt cx="2084284" cy="1302129"/>
            </a:xfrm>
          </p:grpSpPr>
          <p:sp>
            <p:nvSpPr>
              <p:cNvPr id="47" name="îŝḷîḓé-文本框 29"/>
              <p:cNvSpPr txBox="1"/>
              <p:nvPr/>
            </p:nvSpPr>
            <p:spPr>
              <a:xfrm>
                <a:off x="3985272" y="1481834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Autofit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出纳员先在电脑中插入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Ukey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，登录银行网银系统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48" name="îŝḷîḓé-Rectangle 22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进入网银系统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16255" y="1301115"/>
            <a:ext cx="3038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背景介绍：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0709" y="4593146"/>
            <a:ext cx="4940844" cy="15684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财务人员目前的做法是，不断切换Ukey并且登录不同的网银系统进行业务操作，业务操作较为繁琐，耗时较久，业务处理效率不高，并且达不到财务资金管理的及时性要求。</a:t>
            </a:r>
            <a:endParaRPr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0540" y="3995420"/>
            <a:ext cx="3038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业务痛点：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二、可行性分析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7" name="PA_矩形 27"/>
          <p:cNvSpPr/>
          <p:nvPr>
            <p:custDataLst>
              <p:tags r:id="rId1"/>
            </p:custDataLst>
          </p:nvPr>
        </p:nvSpPr>
        <p:spPr>
          <a:xfrm>
            <a:off x="7745095" y="4968240"/>
            <a:ext cx="3023870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8" name="PA_矩形 22"/>
          <p:cNvSpPr/>
          <p:nvPr>
            <p:custDataLst>
              <p:tags r:id="rId2"/>
            </p:custDataLst>
          </p:nvPr>
        </p:nvSpPr>
        <p:spPr>
          <a:xfrm>
            <a:off x="911860" y="4968240"/>
            <a:ext cx="2752725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r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89" name="PA_矩形 20"/>
          <p:cNvSpPr/>
          <p:nvPr>
            <p:custDataLst>
              <p:tags r:id="rId3"/>
            </p:custDataLst>
          </p:nvPr>
        </p:nvSpPr>
        <p:spPr>
          <a:xfrm>
            <a:off x="4639945" y="1694180"/>
            <a:ext cx="2831465" cy="346710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lvl="0" algn="l" defTabSz="91440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  <a:endParaRPr lang="zh-CN" altLang="en-US" sz="20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4080441" y="2894627"/>
            <a:ext cx="3047594" cy="3154441"/>
            <a:chOff x="4544326" y="2894627"/>
            <a:chExt cx="3047594" cy="3154441"/>
          </a:xfrm>
        </p:grpSpPr>
        <p:sp>
          <p:nvSpPr>
            <p:cNvPr id="91" name="椭圆 90"/>
            <p:cNvSpPr/>
            <p:nvPr/>
          </p:nvSpPr>
          <p:spPr>
            <a:xfrm>
              <a:off x="6849177" y="5074671"/>
              <a:ext cx="742743" cy="74274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4544326" y="2894627"/>
              <a:ext cx="2894147" cy="3154441"/>
              <a:chOff x="4544326" y="2894627"/>
              <a:chExt cx="2894147" cy="3154441"/>
            </a:xfrm>
          </p:grpSpPr>
          <p:sp>
            <p:nvSpPr>
              <p:cNvPr id="93" name="椭圆 92"/>
              <p:cNvSpPr/>
              <p:nvPr/>
            </p:nvSpPr>
            <p:spPr>
              <a:xfrm>
                <a:off x="4544326" y="3166901"/>
                <a:ext cx="2882165" cy="2882167"/>
              </a:xfrm>
              <a:prstGeom prst="ellipse">
                <a:avLst/>
              </a:prstGeom>
              <a:noFill/>
              <a:ln>
                <a:solidFill>
                  <a:srgbClr val="2C3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94" name="组合 93"/>
              <p:cNvGrpSpPr/>
              <p:nvPr/>
            </p:nvGrpSpPr>
            <p:grpSpPr>
              <a:xfrm>
                <a:off x="5242851" y="3439529"/>
                <a:ext cx="1814286" cy="2093804"/>
                <a:chOff x="8301916" y="1749231"/>
                <a:chExt cx="2561601" cy="2956261"/>
              </a:xfrm>
            </p:grpSpPr>
            <p:sp>
              <p:nvSpPr>
                <p:cNvPr id="101" name="梯形 100"/>
                <p:cNvSpPr/>
                <p:nvPr/>
              </p:nvSpPr>
              <p:spPr>
                <a:xfrm rot="14400000">
                  <a:off x="8553651" y="2720979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2" name="梯形 101"/>
                <p:cNvSpPr/>
                <p:nvPr/>
              </p:nvSpPr>
              <p:spPr>
                <a:xfrm>
                  <a:off x="8492970" y="4010011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103" name="梯形 102"/>
                <p:cNvSpPr/>
                <p:nvPr/>
              </p:nvSpPr>
              <p:spPr>
                <a:xfrm rot="7200000">
                  <a:off x="7330168" y="3306693"/>
                  <a:ext cx="2370547" cy="427052"/>
                </a:xfrm>
                <a:prstGeom prst="trapezoid">
                  <a:avLst>
                    <a:gd name="adj" fmla="val 5836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95" name="椭圆 94"/>
              <p:cNvSpPr/>
              <p:nvPr/>
            </p:nvSpPr>
            <p:spPr>
              <a:xfrm>
                <a:off x="5588714" y="2894627"/>
                <a:ext cx="742743" cy="742748"/>
              </a:xfrm>
              <a:prstGeom prst="ellipse">
                <a:avLst/>
              </a:pr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6" name="任意多边形: 形状 10"/>
              <p:cNvSpPr/>
              <p:nvPr/>
            </p:nvSpPr>
            <p:spPr bwMode="auto">
              <a:xfrm>
                <a:off x="5842507" y="3048077"/>
                <a:ext cx="235159" cy="435849"/>
              </a:xfrm>
              <a:custGeom>
                <a:avLst/>
                <a:gdLst>
                  <a:gd name="connsiteX0" fmla="*/ 144363 w 327353"/>
                  <a:gd name="connsiteY0" fmla="*/ 543008 h 606722"/>
                  <a:gd name="connsiteX1" fmla="*/ 131814 w 327353"/>
                  <a:gd name="connsiteY1" fmla="*/ 555538 h 606722"/>
                  <a:gd name="connsiteX2" fmla="*/ 144363 w 327353"/>
                  <a:gd name="connsiteY2" fmla="*/ 568156 h 606722"/>
                  <a:gd name="connsiteX3" fmla="*/ 182990 w 327353"/>
                  <a:gd name="connsiteY3" fmla="*/ 568156 h 606722"/>
                  <a:gd name="connsiteX4" fmla="*/ 195540 w 327353"/>
                  <a:gd name="connsiteY4" fmla="*/ 555538 h 606722"/>
                  <a:gd name="connsiteX5" fmla="*/ 182990 w 327353"/>
                  <a:gd name="connsiteY5" fmla="*/ 543008 h 606722"/>
                  <a:gd name="connsiteX6" fmla="*/ 327353 w 327353"/>
                  <a:gd name="connsiteY6" fmla="*/ 501509 h 606722"/>
                  <a:gd name="connsiteX7" fmla="*/ 327353 w 327353"/>
                  <a:gd name="connsiteY7" fmla="*/ 572333 h 606722"/>
                  <a:gd name="connsiteX8" fmla="*/ 294066 w 327353"/>
                  <a:gd name="connsiteY8" fmla="*/ 606722 h 606722"/>
                  <a:gd name="connsiteX9" fmla="*/ 33020 w 327353"/>
                  <a:gd name="connsiteY9" fmla="*/ 606722 h 606722"/>
                  <a:gd name="connsiteX10" fmla="*/ 0 w 327353"/>
                  <a:gd name="connsiteY10" fmla="*/ 572333 h 606722"/>
                  <a:gd name="connsiteX11" fmla="*/ 0 w 327353"/>
                  <a:gd name="connsiteY11" fmla="*/ 502779 h 606722"/>
                  <a:gd name="connsiteX12" fmla="*/ 0 w 327353"/>
                  <a:gd name="connsiteY12" fmla="*/ 502753 h 606722"/>
                  <a:gd name="connsiteX13" fmla="*/ 322280 w 327353"/>
                  <a:gd name="connsiteY13" fmla="*/ 502753 h 606722"/>
                  <a:gd name="connsiteX14" fmla="*/ 327353 w 327353"/>
                  <a:gd name="connsiteY14" fmla="*/ 501509 h 606722"/>
                  <a:gd name="connsiteX15" fmla="*/ 187174 w 327353"/>
                  <a:gd name="connsiteY15" fmla="*/ 190205 h 606722"/>
                  <a:gd name="connsiteX16" fmla="*/ 174624 w 327353"/>
                  <a:gd name="connsiteY16" fmla="*/ 202823 h 606722"/>
                  <a:gd name="connsiteX17" fmla="*/ 174624 w 327353"/>
                  <a:gd name="connsiteY17" fmla="*/ 263163 h 606722"/>
                  <a:gd name="connsiteX18" fmla="*/ 187174 w 327353"/>
                  <a:gd name="connsiteY18" fmla="*/ 275693 h 606722"/>
                  <a:gd name="connsiteX19" fmla="*/ 191357 w 327353"/>
                  <a:gd name="connsiteY19" fmla="*/ 274982 h 606722"/>
                  <a:gd name="connsiteX20" fmla="*/ 191357 w 327353"/>
                  <a:gd name="connsiteY20" fmla="*/ 405614 h 606722"/>
                  <a:gd name="connsiteX21" fmla="*/ 203995 w 327353"/>
                  <a:gd name="connsiteY21" fmla="*/ 418144 h 606722"/>
                  <a:gd name="connsiteX22" fmla="*/ 216545 w 327353"/>
                  <a:gd name="connsiteY22" fmla="*/ 405614 h 606722"/>
                  <a:gd name="connsiteX23" fmla="*/ 216545 w 327353"/>
                  <a:gd name="connsiteY23" fmla="*/ 275426 h 606722"/>
                  <a:gd name="connsiteX24" fmla="*/ 219037 w 327353"/>
                  <a:gd name="connsiteY24" fmla="*/ 275693 h 606722"/>
                  <a:gd name="connsiteX25" fmla="*/ 231675 w 327353"/>
                  <a:gd name="connsiteY25" fmla="*/ 263163 h 606722"/>
                  <a:gd name="connsiteX26" fmla="*/ 231675 w 327353"/>
                  <a:gd name="connsiteY26" fmla="*/ 202823 h 606722"/>
                  <a:gd name="connsiteX27" fmla="*/ 219037 w 327353"/>
                  <a:gd name="connsiteY27" fmla="*/ 190205 h 606722"/>
                  <a:gd name="connsiteX28" fmla="*/ 211471 w 327353"/>
                  <a:gd name="connsiteY28" fmla="*/ 192782 h 606722"/>
                  <a:gd name="connsiteX29" fmla="*/ 203995 w 327353"/>
                  <a:gd name="connsiteY29" fmla="*/ 190205 h 606722"/>
                  <a:gd name="connsiteX30" fmla="*/ 195540 w 327353"/>
                  <a:gd name="connsiteY30" fmla="*/ 193493 h 606722"/>
                  <a:gd name="connsiteX31" fmla="*/ 187174 w 327353"/>
                  <a:gd name="connsiteY31" fmla="*/ 190205 h 606722"/>
                  <a:gd name="connsiteX32" fmla="*/ 106626 w 327353"/>
                  <a:gd name="connsiteY32" fmla="*/ 181851 h 606722"/>
                  <a:gd name="connsiteX33" fmla="*/ 85621 w 327353"/>
                  <a:gd name="connsiteY33" fmla="*/ 202823 h 606722"/>
                  <a:gd name="connsiteX34" fmla="*/ 85621 w 327353"/>
                  <a:gd name="connsiteY34" fmla="*/ 328479 h 606722"/>
                  <a:gd name="connsiteX35" fmla="*/ 95678 w 327353"/>
                  <a:gd name="connsiteY35" fmla="*/ 346341 h 606722"/>
                  <a:gd name="connsiteX36" fmla="*/ 95678 w 327353"/>
                  <a:gd name="connsiteY36" fmla="*/ 405614 h 606722"/>
                  <a:gd name="connsiteX37" fmla="*/ 108317 w 327353"/>
                  <a:gd name="connsiteY37" fmla="*/ 418144 h 606722"/>
                  <a:gd name="connsiteX38" fmla="*/ 120866 w 327353"/>
                  <a:gd name="connsiteY38" fmla="*/ 405614 h 606722"/>
                  <a:gd name="connsiteX39" fmla="*/ 120866 w 327353"/>
                  <a:gd name="connsiteY39" fmla="*/ 343853 h 606722"/>
                  <a:gd name="connsiteX40" fmla="*/ 127631 w 327353"/>
                  <a:gd name="connsiteY40" fmla="*/ 328479 h 606722"/>
                  <a:gd name="connsiteX41" fmla="*/ 127631 w 327353"/>
                  <a:gd name="connsiteY41" fmla="*/ 202823 h 606722"/>
                  <a:gd name="connsiteX42" fmla="*/ 106626 w 327353"/>
                  <a:gd name="connsiteY42" fmla="*/ 181851 h 606722"/>
                  <a:gd name="connsiteX43" fmla="*/ 0 w 327353"/>
                  <a:gd name="connsiteY43" fmla="*/ 112270 h 606722"/>
                  <a:gd name="connsiteX44" fmla="*/ 327353 w 327353"/>
                  <a:gd name="connsiteY44" fmla="*/ 112270 h 606722"/>
                  <a:gd name="connsiteX45" fmla="*/ 327353 w 327353"/>
                  <a:gd name="connsiteY45" fmla="*/ 478928 h 606722"/>
                  <a:gd name="connsiteX46" fmla="*/ 322280 w 327353"/>
                  <a:gd name="connsiteY46" fmla="*/ 477684 h 606722"/>
                  <a:gd name="connsiteX47" fmla="*/ 0 w 327353"/>
                  <a:gd name="connsiteY47" fmla="*/ 477684 h 606722"/>
                  <a:gd name="connsiteX48" fmla="*/ 0 w 327353"/>
                  <a:gd name="connsiteY48" fmla="*/ 477658 h 606722"/>
                  <a:gd name="connsiteX49" fmla="*/ 33020 w 327353"/>
                  <a:gd name="connsiteY49" fmla="*/ 0 h 606722"/>
                  <a:gd name="connsiteX50" fmla="*/ 294066 w 327353"/>
                  <a:gd name="connsiteY50" fmla="*/ 0 h 606722"/>
                  <a:gd name="connsiteX51" fmla="*/ 327353 w 327353"/>
                  <a:gd name="connsiteY51" fmla="*/ 34407 h 606722"/>
                  <a:gd name="connsiteX52" fmla="*/ 327353 w 327353"/>
                  <a:gd name="connsiteY52" fmla="*/ 87219 h 606722"/>
                  <a:gd name="connsiteX53" fmla="*/ 0 w 327353"/>
                  <a:gd name="connsiteY53" fmla="*/ 87219 h 606722"/>
                  <a:gd name="connsiteX54" fmla="*/ 0 w 327353"/>
                  <a:gd name="connsiteY54" fmla="*/ 34407 h 606722"/>
                  <a:gd name="connsiteX55" fmla="*/ 33020 w 327353"/>
                  <a:gd name="connsiteY5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27353" h="606722">
                    <a:moveTo>
                      <a:pt x="144363" y="543008"/>
                    </a:moveTo>
                    <a:cubicBezTo>
                      <a:pt x="137421" y="543008"/>
                      <a:pt x="131814" y="548606"/>
                      <a:pt x="131814" y="555538"/>
                    </a:cubicBezTo>
                    <a:cubicBezTo>
                      <a:pt x="131814" y="562558"/>
                      <a:pt x="137421" y="568156"/>
                      <a:pt x="144363" y="568156"/>
                    </a:cubicBezTo>
                    <a:lnTo>
                      <a:pt x="182990" y="568156"/>
                    </a:lnTo>
                    <a:cubicBezTo>
                      <a:pt x="189933" y="568156"/>
                      <a:pt x="195540" y="562558"/>
                      <a:pt x="195540" y="555538"/>
                    </a:cubicBezTo>
                    <a:cubicBezTo>
                      <a:pt x="195540" y="548606"/>
                      <a:pt x="189933" y="543008"/>
                      <a:pt x="182990" y="543008"/>
                    </a:cubicBezTo>
                    <a:close/>
                    <a:moveTo>
                      <a:pt x="327353" y="501509"/>
                    </a:moveTo>
                    <a:lnTo>
                      <a:pt x="327353" y="572333"/>
                    </a:lnTo>
                    <a:cubicBezTo>
                      <a:pt x="327353" y="590905"/>
                      <a:pt x="312668" y="606722"/>
                      <a:pt x="294066" y="606722"/>
                    </a:cubicBezTo>
                    <a:lnTo>
                      <a:pt x="33020" y="606722"/>
                    </a:lnTo>
                    <a:cubicBezTo>
                      <a:pt x="14330" y="606722"/>
                      <a:pt x="0" y="590905"/>
                      <a:pt x="0" y="572333"/>
                    </a:cubicBezTo>
                    <a:lnTo>
                      <a:pt x="0" y="502779"/>
                    </a:lnTo>
                    <a:lnTo>
                      <a:pt x="0" y="502753"/>
                    </a:lnTo>
                    <a:lnTo>
                      <a:pt x="322280" y="502753"/>
                    </a:lnTo>
                    <a:cubicBezTo>
                      <a:pt x="324238" y="502753"/>
                      <a:pt x="325662" y="502309"/>
                      <a:pt x="327353" y="501509"/>
                    </a:cubicBezTo>
                    <a:close/>
                    <a:moveTo>
                      <a:pt x="187174" y="190205"/>
                    </a:moveTo>
                    <a:cubicBezTo>
                      <a:pt x="180231" y="190205"/>
                      <a:pt x="174624" y="195892"/>
                      <a:pt x="174624" y="202823"/>
                    </a:cubicBezTo>
                    <a:lnTo>
                      <a:pt x="174624" y="263163"/>
                    </a:lnTo>
                    <a:cubicBezTo>
                      <a:pt x="174624" y="270094"/>
                      <a:pt x="180231" y="275693"/>
                      <a:pt x="187174" y="275693"/>
                    </a:cubicBezTo>
                    <a:cubicBezTo>
                      <a:pt x="188687" y="275693"/>
                      <a:pt x="190022" y="275426"/>
                      <a:pt x="191357" y="274982"/>
                    </a:cubicBezTo>
                    <a:lnTo>
                      <a:pt x="191357" y="405614"/>
                    </a:lnTo>
                    <a:cubicBezTo>
                      <a:pt x="191357" y="412545"/>
                      <a:pt x="196964" y="418144"/>
                      <a:pt x="203995" y="418144"/>
                    </a:cubicBezTo>
                    <a:cubicBezTo>
                      <a:pt x="210937" y="418144"/>
                      <a:pt x="216545" y="412545"/>
                      <a:pt x="216545" y="405614"/>
                    </a:cubicBezTo>
                    <a:lnTo>
                      <a:pt x="216545" y="275426"/>
                    </a:lnTo>
                    <a:cubicBezTo>
                      <a:pt x="217346" y="275604"/>
                      <a:pt x="218236" y="275693"/>
                      <a:pt x="219037" y="275693"/>
                    </a:cubicBezTo>
                    <a:cubicBezTo>
                      <a:pt x="225979" y="275693"/>
                      <a:pt x="231675" y="270094"/>
                      <a:pt x="231675" y="263163"/>
                    </a:cubicBezTo>
                    <a:lnTo>
                      <a:pt x="231675" y="202823"/>
                    </a:lnTo>
                    <a:cubicBezTo>
                      <a:pt x="231675" y="195892"/>
                      <a:pt x="225979" y="190205"/>
                      <a:pt x="219037" y="190205"/>
                    </a:cubicBezTo>
                    <a:cubicBezTo>
                      <a:pt x="216189" y="190205"/>
                      <a:pt x="213607" y="191182"/>
                      <a:pt x="211471" y="192782"/>
                    </a:cubicBezTo>
                    <a:cubicBezTo>
                      <a:pt x="209424" y="191182"/>
                      <a:pt x="206843" y="190205"/>
                      <a:pt x="203995" y="190205"/>
                    </a:cubicBezTo>
                    <a:cubicBezTo>
                      <a:pt x="200702" y="190205"/>
                      <a:pt x="197765" y="191449"/>
                      <a:pt x="195540" y="193493"/>
                    </a:cubicBezTo>
                    <a:cubicBezTo>
                      <a:pt x="193315" y="191449"/>
                      <a:pt x="190378" y="190205"/>
                      <a:pt x="187174" y="190205"/>
                    </a:cubicBezTo>
                    <a:close/>
                    <a:moveTo>
                      <a:pt x="106626" y="181851"/>
                    </a:moveTo>
                    <a:cubicBezTo>
                      <a:pt x="95055" y="181851"/>
                      <a:pt x="85621" y="191271"/>
                      <a:pt x="85621" y="202823"/>
                    </a:cubicBezTo>
                    <a:lnTo>
                      <a:pt x="85621" y="328479"/>
                    </a:lnTo>
                    <a:cubicBezTo>
                      <a:pt x="85621" y="336032"/>
                      <a:pt x="89715" y="342697"/>
                      <a:pt x="95678" y="346341"/>
                    </a:cubicBezTo>
                    <a:lnTo>
                      <a:pt x="95678" y="405614"/>
                    </a:lnTo>
                    <a:cubicBezTo>
                      <a:pt x="95678" y="412545"/>
                      <a:pt x="101375" y="418144"/>
                      <a:pt x="108317" y="418144"/>
                    </a:cubicBezTo>
                    <a:cubicBezTo>
                      <a:pt x="115259" y="418144"/>
                      <a:pt x="120866" y="412545"/>
                      <a:pt x="120866" y="405614"/>
                    </a:cubicBezTo>
                    <a:lnTo>
                      <a:pt x="120866" y="343853"/>
                    </a:lnTo>
                    <a:cubicBezTo>
                      <a:pt x="124960" y="340031"/>
                      <a:pt x="127631" y="334522"/>
                      <a:pt x="127631" y="328479"/>
                    </a:cubicBezTo>
                    <a:lnTo>
                      <a:pt x="127631" y="202823"/>
                    </a:lnTo>
                    <a:cubicBezTo>
                      <a:pt x="127631" y="191271"/>
                      <a:pt x="118196" y="181851"/>
                      <a:pt x="106626" y="181851"/>
                    </a:cubicBezTo>
                    <a:close/>
                    <a:moveTo>
                      <a:pt x="0" y="112270"/>
                    </a:moveTo>
                    <a:lnTo>
                      <a:pt x="327353" y="112270"/>
                    </a:lnTo>
                    <a:lnTo>
                      <a:pt x="327353" y="478928"/>
                    </a:lnTo>
                    <a:cubicBezTo>
                      <a:pt x="325662" y="478128"/>
                      <a:pt x="324238" y="477684"/>
                      <a:pt x="322280" y="477684"/>
                    </a:cubicBezTo>
                    <a:lnTo>
                      <a:pt x="0" y="477684"/>
                    </a:lnTo>
                    <a:lnTo>
                      <a:pt x="0" y="477658"/>
                    </a:lnTo>
                    <a:close/>
                    <a:moveTo>
                      <a:pt x="33020" y="0"/>
                    </a:moveTo>
                    <a:lnTo>
                      <a:pt x="294066" y="0"/>
                    </a:lnTo>
                    <a:cubicBezTo>
                      <a:pt x="312668" y="0"/>
                      <a:pt x="327353" y="15825"/>
                      <a:pt x="327353" y="34407"/>
                    </a:cubicBezTo>
                    <a:lnTo>
                      <a:pt x="327353" y="87219"/>
                    </a:lnTo>
                    <a:lnTo>
                      <a:pt x="0" y="87219"/>
                    </a:lnTo>
                    <a:lnTo>
                      <a:pt x="0" y="34407"/>
                    </a:lnTo>
                    <a:cubicBezTo>
                      <a:pt x="0" y="15825"/>
                      <a:pt x="14330" y="0"/>
                      <a:pt x="330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7" name="椭圆 96"/>
              <p:cNvSpPr/>
              <p:nvPr/>
            </p:nvSpPr>
            <p:spPr>
              <a:xfrm>
                <a:off x="4589393" y="5085190"/>
                <a:ext cx="742743" cy="742748"/>
              </a:xfrm>
              <a:prstGeom prst="ellipse">
                <a:avLst/>
              </a:prstGeom>
              <a:solidFill>
                <a:schemeClr val="accent3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8" name="任意多边形: 形状 12"/>
              <p:cNvSpPr/>
              <p:nvPr/>
            </p:nvSpPr>
            <p:spPr bwMode="auto">
              <a:xfrm>
                <a:off x="4742842" y="5257947"/>
                <a:ext cx="435848" cy="397234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99" name="任意多边形: 形状 14"/>
              <p:cNvSpPr/>
              <p:nvPr/>
            </p:nvSpPr>
            <p:spPr bwMode="auto">
              <a:xfrm>
                <a:off x="7002625" y="5240067"/>
                <a:ext cx="435848" cy="411957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100" name="文本框 21"/>
              <p:cNvSpPr txBox="1"/>
              <p:nvPr/>
            </p:nvSpPr>
            <p:spPr>
              <a:xfrm>
                <a:off x="5086703" y="4365449"/>
                <a:ext cx="1710981" cy="661659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rPr>
                  <a:t>痛点</a:t>
                </a:r>
                <a:endParaRPr lang="zh-CN" altLang="en-US" sz="14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</p:grpSp>
      <p:sp>
        <p:nvSpPr>
          <p:cNvPr id="104" name="矩形 103"/>
          <p:cNvSpPr/>
          <p:nvPr/>
        </p:nvSpPr>
        <p:spPr>
          <a:xfrm>
            <a:off x="756769" y="5343215"/>
            <a:ext cx="296466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人工每次都需要仔细核对卡号金额等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同时还要区分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多个企业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U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盾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记住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60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多组密码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易混淆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复制易出错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7686869" y="5315066"/>
            <a:ext cx="3299290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一共涉及到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多家银行的下载，而且一家银行中分不同的账号。大约涉及到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700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多个账号的下载过程。</a:t>
            </a:r>
            <a:endParaRPr lang="zh-CN" altLang="en-US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4594225" y="2038350"/>
            <a:ext cx="409003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4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每天都需要所有的银行的流水进行下载，同一家银行的下载流程相同。进行模板转换后统一上载。</a:t>
            </a:r>
            <a:endParaRPr lang="zh-CN" sz="1400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/>
          <p:nvPr>
            <p:custDataLst>
              <p:tags r:id="rId1"/>
            </p:custDataLst>
          </p:nvPr>
        </p:nvSpPr>
        <p:spPr>
          <a:xfrm>
            <a:off x="-1270" y="2563495"/>
            <a:ext cx="12331700" cy="4380230"/>
          </a:xfrm>
          <a:custGeom>
            <a:avLst/>
            <a:gdLst>
              <a:gd name="connsiteX0" fmla="*/ 5197620 w 12192000"/>
              <a:gd name="connsiteY0" fmla="*/ 0 h 4380230"/>
              <a:gd name="connsiteX1" fmla="*/ 7834487 w 12192000"/>
              <a:gd name="connsiteY1" fmla="*/ 0 h 4380230"/>
              <a:gd name="connsiteX2" fmla="*/ 8158288 w 12192000"/>
              <a:gd name="connsiteY2" fmla="*/ 25223 h 4380230"/>
              <a:gd name="connsiteX3" fmla="*/ 11699343 w 12192000"/>
              <a:gd name="connsiteY3" fmla="*/ 764665 h 4380230"/>
              <a:gd name="connsiteX4" fmla="*/ 12192000 w 12192000"/>
              <a:gd name="connsiteY4" fmla="*/ 959976 h 4380230"/>
              <a:gd name="connsiteX5" fmla="*/ 12192000 w 12192000"/>
              <a:gd name="connsiteY5" fmla="*/ 4380230 h 4380230"/>
              <a:gd name="connsiteX6" fmla="*/ 0 w 12192000"/>
              <a:gd name="connsiteY6" fmla="*/ 4380230 h 4380230"/>
              <a:gd name="connsiteX7" fmla="*/ 0 w 12192000"/>
              <a:gd name="connsiteY7" fmla="*/ 1379581 h 4380230"/>
              <a:gd name="connsiteX8" fmla="*/ 228168 w 12192000"/>
              <a:gd name="connsiteY8" fmla="*/ 1246487 h 4380230"/>
              <a:gd name="connsiteX9" fmla="*/ 4873819 w 12192000"/>
              <a:gd name="connsiteY9" fmla="*/ 25223 h 438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4380230">
                <a:moveTo>
                  <a:pt x="5197620" y="0"/>
                </a:moveTo>
                <a:lnTo>
                  <a:pt x="7834487" y="0"/>
                </a:lnTo>
                <a:lnTo>
                  <a:pt x="8158288" y="25223"/>
                </a:lnTo>
                <a:cubicBezTo>
                  <a:pt x="9484429" y="143593"/>
                  <a:pt x="10693225" y="402481"/>
                  <a:pt x="11699343" y="764665"/>
                </a:cubicBezTo>
                <a:lnTo>
                  <a:pt x="12192000" y="959976"/>
                </a:lnTo>
                <a:lnTo>
                  <a:pt x="12192000" y="4380230"/>
                </a:lnTo>
                <a:lnTo>
                  <a:pt x="0" y="4380230"/>
                </a:lnTo>
                <a:lnTo>
                  <a:pt x="0" y="1379581"/>
                </a:lnTo>
                <a:lnTo>
                  <a:pt x="228168" y="1246487"/>
                </a:lnTo>
                <a:cubicBezTo>
                  <a:pt x="1390619" y="632074"/>
                  <a:pt x="3017220" y="190941"/>
                  <a:pt x="4873819" y="2522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>
            <p:custDataLst>
              <p:tags r:id="rId2"/>
            </p:custDataLst>
          </p:nvPr>
        </p:nvSpPr>
        <p:spPr>
          <a:xfrm>
            <a:off x="638810" y="1411605"/>
            <a:ext cx="11048365" cy="4848860"/>
          </a:xfrm>
          <a:prstGeom prst="roundRect">
            <a:avLst>
              <a:gd name="adj" fmla="val 3666"/>
            </a:avLst>
          </a:prstGeom>
          <a:solidFill>
            <a:schemeClr val="bg1"/>
          </a:solidFill>
          <a:ln w="19050">
            <a:noFill/>
          </a:ln>
          <a:effectLst>
            <a:outerShdw blurRad="1270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106805" y="1645920"/>
            <a:ext cx="10111740" cy="4380230"/>
          </a:xfrm>
          <a:prstGeom prst="rect">
            <a:avLst/>
          </a:prstGeom>
          <a:noFill/>
        </p:spPr>
        <p:txBody>
          <a:bodyPr vert="horz" lIns="90000" tIns="46800" rIns="90000" bIns="46800" rtlCol="0" anchor="t" anchorCtr="0">
            <a:normAutofit lnSpcReduction="10000"/>
          </a:bodyPr>
          <a:lstStyle>
            <a:lvl1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431800" lvl="0" indent="-43180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altLang="zh-CN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Ukey管理问题:该过程设计到30多家银行，每一家银行至少有一个Ukey。部分银行需要定期断电重连，该过程如何实现无人化管理？</a:t>
            </a:r>
            <a:endParaRPr lang="en-US" altLang="zh-CN" sz="17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31800" lvl="0" indent="-43180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数据的幂等性:操作的账号数据量大，如何保证数据的幂等性，避免出现重复下载和漏下载的问题。</a:t>
            </a:r>
            <a:endParaRPr lang="zh-CN" altLang="en-US" sz="17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31800" lvl="0" indent="-43180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银行流水原件管理问题：针对30多家银行700多个账号每日近4000+个附件的管理问题。用户希望后期能方便快捷的找到附件信息。</a:t>
            </a:r>
            <a:endParaRPr lang="zh-CN" altLang="en-US" sz="17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31800" lvl="0" indent="-43180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模板转变:公司内部系统上传需要使用标准Excel模板，对于不同银行不同的模板的转化如何进行管理，如果银行模板发送调整如何达到及时调整。</a:t>
            </a:r>
            <a:endParaRPr lang="zh-CN" altLang="en-US" sz="17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31800" lvl="0" indent="-43180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流水和回单的关联问题:如何将导入公司系统的每一笔流水能准确的对应每一个回单附件。</a:t>
            </a:r>
            <a:endParaRPr lang="zh-CN" altLang="en-US" sz="17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31800" lvl="0" indent="-431800" algn="l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大交易账户效率问题:针对大交易量账户的流水和回单（实际中</a:t>
            </a:r>
            <a:r>
              <a:rPr lang="en-US" altLang="zh-CN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700</a:t>
            </a:r>
            <a:r>
              <a:rPr lang="zh-CN" altLang="en-US" sz="17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个账号并非的交易量并非平均分配的，例如单部分账号单日下载超过3000+笔交易时，按照正常的RPA下载已经无法满足需求）。</a:t>
            </a:r>
            <a:endParaRPr lang="zh-CN" altLang="en-US" sz="17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 b="1" spc="3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三、流程难点分析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四、问题及解决方案（一）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92735" y="1292225"/>
          <a:ext cx="11697970" cy="7048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6860"/>
                <a:gridCol w="4230370"/>
                <a:gridCol w="4650740"/>
              </a:tblGrid>
              <a:tr h="54102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/>
                        <a:t>问题类型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/>
                        <a:t>问题描述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/>
                        <a:t>解决方案</a:t>
                      </a:r>
                      <a:endParaRPr lang="zh-CN" altLang="en-US"/>
                    </a:p>
                  </a:txBody>
                  <a:tcPr/>
                </a:tc>
              </a:tr>
              <a:tr h="90297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en-US" altLang="zh-CN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Ukey管理问题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大量的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U-key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不方便管理，而且需要人工进行插拔。部分网银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Ukey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不能上时间连接电脑，不使用是需要拔出电脑。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采购</a:t>
                      </a:r>
                      <a:r>
                        <a:rPr lang="en-US" altLang="zh-CN" sz="1600"/>
                        <a:t>USB Service</a:t>
                      </a:r>
                      <a:r>
                        <a:rPr lang="zh-CN" altLang="en-US" sz="1600"/>
                        <a:t>设备，可是实现</a:t>
                      </a:r>
                      <a:r>
                        <a:rPr lang="en-US" altLang="zh-CN" sz="1600"/>
                        <a:t>U-key</a:t>
                      </a:r>
                      <a:r>
                        <a:rPr lang="zh-CN" altLang="en-US" sz="1600"/>
                        <a:t>统一管理；通过指令可实现</a:t>
                      </a:r>
                      <a:r>
                        <a:rPr lang="en-US" altLang="zh-CN" sz="1600"/>
                        <a:t>U-key</a:t>
                      </a:r>
                      <a:r>
                        <a:rPr lang="zh-CN" altLang="en-US" sz="1600"/>
                        <a:t>通电和断电，可实现无人化管理。</a:t>
                      </a:r>
                      <a:endParaRPr lang="zh-CN" altLang="en-US" sz="1600"/>
                    </a:p>
                  </a:txBody>
                  <a:tcPr/>
                </a:tc>
              </a:tr>
              <a:tr h="902970">
                <a:tc vMerge="1"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目前国内的银行使用的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ukey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供应商主要为文鼎创、捷德、天地融、飞天、握奇这几种，两个银行使用同一家供应商时，会引起驱动识别问题。</a:t>
                      </a:r>
                      <a:endParaRPr lang="en-US" altLang="zh-CN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600"/>
                        <a:t>针对不同的银行，整理所有的</a:t>
                      </a:r>
                      <a:r>
                        <a:rPr lang="en-US" altLang="zh-CN" sz="1600"/>
                        <a:t>Ukey</a:t>
                      </a:r>
                      <a:r>
                        <a:rPr lang="zh-CN" altLang="en-US" sz="1600"/>
                        <a:t>供应商情况。连接</a:t>
                      </a:r>
                      <a:r>
                        <a:rPr lang="en-US" altLang="zh-CN" sz="1600"/>
                        <a:t>Ukey</a:t>
                      </a:r>
                      <a:r>
                        <a:rPr lang="zh-CN" altLang="en-US" sz="1600"/>
                        <a:t>分多台虚拟机完成，相同供应商的</a:t>
                      </a:r>
                      <a:r>
                        <a:rPr lang="en-US" altLang="zh-CN" sz="1600"/>
                        <a:t>Ukey</a:t>
                      </a:r>
                      <a:r>
                        <a:rPr lang="zh-CN" altLang="en-US" sz="1600"/>
                        <a:t>尽量分配在不同虚拟机上，避免相互影响。</a:t>
                      </a:r>
                      <a:endParaRPr lang="zh-CN" altLang="en-US" sz="1600"/>
                    </a:p>
                  </a:txBody>
                  <a:tcPr/>
                </a:tc>
              </a:tr>
              <a:tr h="400050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endParaRPr lang="zh-CN" altLang="en-US" sz="1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数据的幂等性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如何避免出现重复下载。</a:t>
                      </a:r>
                      <a:endParaRPr lang="zh-CN" altLang="en-US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/>
                        <a:t>加强校验，对于已下载的附件将不再下载。</a:t>
                      </a:r>
                      <a:endParaRPr lang="zh-CN" altLang="en-US" sz="1600"/>
                    </a:p>
                  </a:txBody>
                  <a:tcPr/>
                </a:tc>
              </a:tr>
              <a:tr h="510540">
                <a:tc vMerge="1"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如何避免漏下载的问题。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除了下载流程，还需要新这一个附件检查功能，检查流水笔数和回单附件个数是否一致。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/>
                </a:tc>
              </a:tr>
              <a:tr h="5105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验证码识别分体</a:t>
                      </a:r>
                      <a:endParaRPr lang="zh-CN" altLang="en-US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大部分银行登录时需要识别验证码。主要以字符验证码形式。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ym typeface="+mn-ea"/>
                        </a:rPr>
                        <a:t>可以通过</a:t>
                      </a:r>
                      <a:r>
                        <a:rPr lang="en-US" altLang="zh-CN" sz="1600">
                          <a:sym typeface="+mn-ea"/>
                        </a:rPr>
                        <a:t>OCR</a:t>
                      </a:r>
                      <a:r>
                        <a:rPr lang="zh-CN" altLang="en-US" sz="1600">
                          <a:sym typeface="+mn-ea"/>
                        </a:rPr>
                        <a:t>对银行验证码进行识别，调用公司自研的</a:t>
                      </a:r>
                      <a:r>
                        <a:rPr lang="en-US" altLang="zh-CN" sz="1600">
                          <a:sym typeface="+mn-ea"/>
                        </a:rPr>
                        <a:t>OCR</a:t>
                      </a:r>
                      <a:r>
                        <a:rPr lang="zh-CN" altLang="en-US" sz="1600">
                          <a:sym typeface="+mn-ea"/>
                        </a:rPr>
                        <a:t>接口后填入识别结果。识别不通过可以重新识别输入。</a:t>
                      </a:r>
                      <a:endParaRPr lang="zh-CN" altLang="en-US" sz="1600">
                        <a:sym typeface="+mn-ea"/>
                      </a:endParaRPr>
                    </a:p>
                  </a:txBody>
                  <a:tcPr/>
                </a:tc>
              </a:tr>
              <a:tr h="54038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银行流水附件管理问题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多个银行需要多个</a:t>
                      </a:r>
                      <a:r>
                        <a:rPr lang="en-US" altLang="zh-CN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RPA</a:t>
                      </a: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多台电脑协助完成，如何管理附件内容。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1. </a:t>
                      </a:r>
                      <a:r>
                        <a:rPr lang="zh-CN" altLang="en-US" sz="1600"/>
                        <a:t>可使用共享盘的方式，根据账号和日期对下载的附件进行归档。</a:t>
                      </a:r>
                      <a:endParaRPr lang="zh-CN" altLang="en-US" sz="1600"/>
                    </a:p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2. </a:t>
                      </a:r>
                      <a:r>
                        <a:rPr lang="zh-CN" altLang="en-US" sz="1600"/>
                        <a:t>可以考虑单独做一下上载附件的</a:t>
                      </a:r>
                      <a:r>
                        <a:rPr lang="en-US" altLang="zh-CN" sz="1600"/>
                        <a:t>RPA</a:t>
                      </a:r>
                      <a:r>
                        <a:rPr lang="zh-CN" altLang="en-US" sz="1600"/>
                        <a:t>机器人，统一放置在系统管理，方便用户查询。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四、问题及解决方案（二）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92735" y="1292225"/>
          <a:ext cx="11697970" cy="7048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6860"/>
                <a:gridCol w="4230370"/>
                <a:gridCol w="4650740"/>
              </a:tblGrid>
              <a:tr h="54102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/>
                        <a:t>问题类型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/>
                        <a:t>问题描述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/>
                        <a:t>解决方案</a:t>
                      </a:r>
                      <a:endParaRPr lang="zh-CN" altLang="en-US"/>
                    </a:p>
                  </a:txBody>
                  <a:tcPr/>
                </a:tc>
              </a:tr>
              <a:tr h="54102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模板转换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不同公司模板不同，如果单独维护，后期维护难度大。</a:t>
                      </a:r>
                      <a:endParaRPr lang="zh-CN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/>
                        <a:t>可以考虑单独为转换模板做一个单独转换流程，或者由公司内部系统完成转换。</a:t>
                      </a:r>
                      <a:endParaRPr lang="zh-CN" altLang="en-US" sz="1600"/>
                    </a:p>
                  </a:txBody>
                  <a:tcPr/>
                </a:tc>
              </a:tr>
              <a:tr h="54038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流水和回单的关联问题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如何将导入公司系统的每一笔流水能准确的对应每一个回单附件。</a:t>
                      </a:r>
                      <a:endParaRPr lang="zh-CN" altLang="en-US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/>
                        <a:t>获取回单时可以将信息携带在文件名中，另外可以使用</a:t>
                      </a:r>
                      <a:r>
                        <a:rPr lang="en-US" altLang="zh-CN" sz="1600"/>
                        <a:t>OCR</a:t>
                      </a:r>
                      <a:r>
                        <a:rPr lang="zh-CN" altLang="en-US" sz="1600"/>
                        <a:t>识别回单的账号和金额信息，然后匹配到具体的流水信息。</a:t>
                      </a:r>
                      <a:endParaRPr lang="zh-CN" altLang="en-US" sz="1600"/>
                    </a:p>
                  </a:txBody>
                  <a:tcPr/>
                </a:tc>
              </a:tr>
              <a:tr h="68516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sym typeface="+mn-ea"/>
                        </a:rPr>
                        <a:t>大交易账户效率问题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针对大交易量账户的回单，流水如果操作</a:t>
                      </a:r>
                      <a:r>
                        <a:rPr lang="en-US" altLang="zh-CN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1000+</a:t>
                      </a:r>
                      <a:r>
                        <a:rPr lang="zh-CN" altLang="en-US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后，网银下载流水的过程就会变得非常慢。</a:t>
                      </a:r>
                      <a:endParaRPr lang="en-US" altLang="zh-CN" sz="1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600"/>
                        <a:t>1.</a:t>
                      </a:r>
                      <a:r>
                        <a:rPr lang="zh-CN" altLang="en-US" sz="1600"/>
                        <a:t>下载回单附件可以使用批量下载的模式，然后将</a:t>
                      </a:r>
                      <a:r>
                        <a:rPr lang="en-US" altLang="zh-CN" sz="1600"/>
                        <a:t>PDF</a:t>
                      </a:r>
                      <a:r>
                        <a:rPr lang="zh-CN" altLang="en-US" sz="1600"/>
                        <a:t>进行分割成单个流水，再对</a:t>
                      </a:r>
                      <a:r>
                        <a:rPr lang="en-US" altLang="zh-CN" sz="1600"/>
                        <a:t>PDF</a:t>
                      </a:r>
                      <a:r>
                        <a:rPr lang="zh-CN" altLang="en-US" sz="1600"/>
                        <a:t>进行扫描匹配。</a:t>
                      </a:r>
                      <a:endParaRPr lang="zh-CN" altLang="en-US" sz="16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1"/>
            </p:custDataLst>
          </p:nvPr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五、流程</a:t>
            </a:r>
            <a:r>
              <a:rPr lang="zh-CN" sz="2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zh-CN" sz="2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Group 101"/>
          <p:cNvGrpSpPr/>
          <p:nvPr/>
        </p:nvGrpSpPr>
        <p:grpSpPr>
          <a:xfrm>
            <a:off x="2599690" y="1968500"/>
            <a:ext cx="2466975" cy="3288665"/>
            <a:chOff x="2251455" y="1453526"/>
            <a:chExt cx="2147724" cy="2827719"/>
          </a:xfrm>
        </p:grpSpPr>
        <p:sp>
          <p:nvSpPr>
            <p:cNvPr id="33" name="Rounded Rectangle 64"/>
            <p:cNvSpPr/>
            <p:nvPr>
              <p:custDataLst>
                <p:tags r:id="rId2"/>
              </p:custDataLst>
            </p:nvPr>
          </p:nvSpPr>
          <p:spPr>
            <a:xfrm>
              <a:off x="3263905" y="2286403"/>
              <a:ext cx="122825" cy="1994842"/>
            </a:xfrm>
            <a:prstGeom prst="roundRect">
              <a:avLst>
                <a:gd name="adj" fmla="val 50000"/>
              </a:avLst>
            </a:prstGeom>
            <a:solidFill>
              <a:schemeClr val="dk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4" name="Rounded Rectangle 65"/>
            <p:cNvSpPr/>
            <p:nvPr>
              <p:custDataLst>
                <p:tags r:id="rId3"/>
              </p:custDataLst>
            </p:nvPr>
          </p:nvSpPr>
          <p:spPr>
            <a:xfrm rot="18638012">
              <a:off x="3465912" y="3772852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dk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5" name="Rounded Rectangle 66"/>
            <p:cNvSpPr/>
            <p:nvPr>
              <p:custDataLst>
                <p:tags r:id="rId4"/>
              </p:custDataLst>
            </p:nvPr>
          </p:nvSpPr>
          <p:spPr>
            <a:xfrm rot="2961988" flipH="1">
              <a:off x="3073088" y="3772851"/>
              <a:ext cx="122825" cy="559327"/>
            </a:xfrm>
            <a:prstGeom prst="roundRect">
              <a:avLst>
                <a:gd name="adj" fmla="val 50000"/>
              </a:avLst>
            </a:prstGeom>
            <a:solidFill>
              <a:schemeClr val="dk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6" name="Round Same Side Corner Rectangle 56"/>
            <p:cNvSpPr/>
            <p:nvPr>
              <p:custDataLst>
                <p:tags r:id="rId5"/>
              </p:custDataLst>
            </p:nvPr>
          </p:nvSpPr>
          <p:spPr>
            <a:xfrm rot="10800000">
              <a:off x="2320243" y="1524367"/>
              <a:ext cx="2010148" cy="128143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dk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7" name="Rectangle 62"/>
            <p:cNvSpPr/>
            <p:nvPr>
              <p:custDataLst>
                <p:tags r:id="rId6"/>
              </p:custDataLst>
            </p:nvPr>
          </p:nvSpPr>
          <p:spPr>
            <a:xfrm>
              <a:off x="2251455" y="1453526"/>
              <a:ext cx="2147724" cy="1416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8" name="Round Same Side Corner Rectangle 63"/>
            <p:cNvSpPr/>
            <p:nvPr>
              <p:custDataLst>
                <p:tags r:id="rId7"/>
              </p:custDataLst>
            </p:nvPr>
          </p:nvSpPr>
          <p:spPr>
            <a:xfrm rot="10800000">
              <a:off x="2388557" y="1624517"/>
              <a:ext cx="1873522" cy="1103192"/>
            </a:xfrm>
            <a:prstGeom prst="round2SameRect">
              <a:avLst>
                <a:gd name="adj1" fmla="val 8651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39" name="Group 102"/>
          <p:cNvGrpSpPr/>
          <p:nvPr/>
        </p:nvGrpSpPr>
        <p:grpSpPr>
          <a:xfrm>
            <a:off x="588645" y="2259965"/>
            <a:ext cx="2662555" cy="3362325"/>
            <a:chOff x="763805" y="1583132"/>
            <a:chExt cx="2318591" cy="2890804"/>
          </a:xfrm>
          <a:solidFill>
            <a:srgbClr val="ED7D31"/>
          </a:solidFill>
        </p:grpSpPr>
        <p:sp>
          <p:nvSpPr>
            <p:cNvPr id="40" name="Rectangle 67"/>
            <p:cNvSpPr/>
            <p:nvPr>
              <p:custDataLst>
                <p:tags r:id="rId8"/>
              </p:custDataLst>
            </p:nvPr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400" dirty="0">
                <a:solidFill>
                  <a:schemeClr val="lt1"/>
                </a:solidFill>
              </a:endParaRPr>
            </a:p>
          </p:txBody>
        </p:sp>
        <p:grpSp>
          <p:nvGrpSpPr>
            <p:cNvPr id="41" name="Group 55"/>
            <p:cNvGrpSpPr/>
            <p:nvPr/>
          </p:nvGrpSpPr>
          <p:grpSpPr>
            <a:xfrm>
              <a:off x="763805" y="1583132"/>
              <a:ext cx="1541131" cy="2890804"/>
              <a:chOff x="1482726" y="1941513"/>
              <a:chExt cx="1290638" cy="2420937"/>
            </a:xfrm>
            <a:grpFill/>
          </p:grpSpPr>
          <p:sp>
            <p:nvSpPr>
              <p:cNvPr id="42" name="Freeform 5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p>
                <a:endParaRPr lang="en-US"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43" name="Freeform 6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p>
                <a:endParaRPr lang="en-US" sz="2400">
                  <a:solidFill>
                    <a:schemeClr val="dk1"/>
                  </a:solidFill>
                </a:endParaRPr>
              </a:p>
            </p:txBody>
          </p:sp>
          <p:sp>
            <p:nvSpPr>
              <p:cNvPr id="44" name="Freeform 7"/>
              <p:cNvSpPr>
                <a:spLocks noEditPoint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p>
                <a:endParaRPr lang="en-US" sz="2400"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45" name="Group 112"/>
          <p:cNvGrpSpPr/>
          <p:nvPr/>
        </p:nvGrpSpPr>
        <p:grpSpPr>
          <a:xfrm>
            <a:off x="3044825" y="2426335"/>
            <a:ext cx="1703070" cy="862330"/>
            <a:chOff x="2680170" y="1809490"/>
            <a:chExt cx="1482967" cy="741731"/>
          </a:xfrm>
        </p:grpSpPr>
        <p:grpSp>
          <p:nvGrpSpPr>
            <p:cNvPr id="46" name="Group 110"/>
            <p:cNvGrpSpPr/>
            <p:nvPr/>
          </p:nvGrpSpPr>
          <p:grpSpPr>
            <a:xfrm>
              <a:off x="2680170" y="1839066"/>
              <a:ext cx="1225539" cy="679566"/>
              <a:chOff x="2680170" y="1839066"/>
              <a:chExt cx="1225539" cy="679566"/>
            </a:xfrm>
          </p:grpSpPr>
          <p:sp>
            <p:nvSpPr>
              <p:cNvPr id="47" name="Rectangle 107"/>
              <p:cNvSpPr/>
              <p:nvPr>
                <p:custDataLst>
                  <p:tags r:id="rId12"/>
                </p:custDataLst>
              </p:nvPr>
            </p:nvSpPr>
            <p:spPr>
              <a:xfrm rot="19277956" flipV="1">
                <a:off x="2680170" y="2259060"/>
                <a:ext cx="679566" cy="45719"/>
              </a:xfrm>
              <a:prstGeom prst="rect">
                <a:avLst/>
              </a:prstGeom>
              <a:solidFill>
                <a:schemeClr val="lt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Rectangle 108"/>
              <p:cNvSpPr/>
              <p:nvPr>
                <p:custDataLst>
                  <p:tags r:id="rId13"/>
                </p:custDataLst>
              </p:nvPr>
            </p:nvSpPr>
            <p:spPr>
              <a:xfrm rot="18399238" flipV="1">
                <a:off x="3543067" y="2155989"/>
                <a:ext cx="679566" cy="45719"/>
              </a:xfrm>
              <a:prstGeom prst="rect">
                <a:avLst/>
              </a:prstGeom>
              <a:solidFill>
                <a:schemeClr val="lt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49" name="Rectangle 109"/>
              <p:cNvSpPr/>
              <p:nvPr>
                <p:custDataLst>
                  <p:tags r:id="rId14"/>
                </p:custDataLst>
              </p:nvPr>
            </p:nvSpPr>
            <p:spPr>
              <a:xfrm rot="2328024" flipV="1">
                <a:off x="3173758" y="2239766"/>
                <a:ext cx="627353" cy="45719"/>
              </a:xfrm>
              <a:prstGeom prst="rect">
                <a:avLst/>
              </a:prstGeom>
              <a:solidFill>
                <a:schemeClr val="lt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400" dirty="0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50" name="Group 111"/>
            <p:cNvGrpSpPr/>
            <p:nvPr/>
          </p:nvGrpSpPr>
          <p:grpSpPr>
            <a:xfrm>
              <a:off x="2681807" y="1809490"/>
              <a:ext cx="1481330" cy="741731"/>
              <a:chOff x="2694507" y="1809490"/>
              <a:chExt cx="1481330" cy="741731"/>
            </a:xfrm>
          </p:grpSpPr>
          <p:sp>
            <p:nvSpPr>
              <p:cNvPr id="51" name="Oval 103"/>
              <p:cNvSpPr/>
              <p:nvPr>
                <p:custDataLst>
                  <p:tags r:id="rId15"/>
                </p:custDataLst>
              </p:nvPr>
            </p:nvSpPr>
            <p:spPr>
              <a:xfrm>
                <a:off x="2694507" y="2371314"/>
                <a:ext cx="179907" cy="17990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Oval 104"/>
              <p:cNvSpPr/>
              <p:nvPr>
                <p:custDataLst>
                  <p:tags r:id="rId16"/>
                </p:custDataLst>
              </p:nvPr>
            </p:nvSpPr>
            <p:spPr>
              <a:xfrm>
                <a:off x="3173951" y="1989397"/>
                <a:ext cx="179907" cy="179907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53" name="Oval 105"/>
              <p:cNvSpPr/>
              <p:nvPr>
                <p:custDataLst>
                  <p:tags r:id="rId17"/>
                </p:custDataLst>
              </p:nvPr>
            </p:nvSpPr>
            <p:spPr>
              <a:xfrm>
                <a:off x="3599645" y="2356452"/>
                <a:ext cx="179907" cy="179907"/>
              </a:xfrm>
              <a:prstGeom prst="ellipse">
                <a:avLst/>
              </a:pr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400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54" name="Oval 106"/>
              <p:cNvSpPr/>
              <p:nvPr>
                <p:custDataLst>
                  <p:tags r:id="rId18"/>
                </p:custDataLst>
              </p:nvPr>
            </p:nvSpPr>
            <p:spPr>
              <a:xfrm>
                <a:off x="3995930" y="1809490"/>
                <a:ext cx="179907" cy="179907"/>
              </a:xfrm>
              <a:prstGeom prst="ellipse">
                <a:avLst/>
              </a:prstGeom>
              <a:solidFill>
                <a:srgbClr val="6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 sz="2400" dirty="0">
                  <a:solidFill>
                    <a:schemeClr val="lt1"/>
                  </a:solidFill>
                </a:endParaRPr>
              </a:p>
            </p:txBody>
          </p:sp>
        </p:grpSp>
      </p:grpSp>
      <p:cxnSp>
        <p:nvCxnSpPr>
          <p:cNvPr id="55" name="Straight Connector 74"/>
          <p:cNvCxnSpPr/>
          <p:nvPr>
            <p:custDataLst>
              <p:tags r:id="rId19"/>
            </p:custDataLst>
          </p:nvPr>
        </p:nvCxnSpPr>
        <p:spPr>
          <a:xfrm flipH="1">
            <a:off x="5825490" y="1128395"/>
            <a:ext cx="20955" cy="5556250"/>
          </a:xfrm>
          <a:prstGeom prst="line">
            <a:avLst/>
          </a:prstGeom>
          <a:ln>
            <a:solidFill>
              <a:schemeClr val="lt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75"/>
          <p:cNvSpPr/>
          <p:nvPr>
            <p:custDataLst>
              <p:tags r:id="rId20"/>
            </p:custDataLst>
          </p:nvPr>
        </p:nvSpPr>
        <p:spPr>
          <a:xfrm>
            <a:off x="5585460" y="1265555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>
              <a:defRPr/>
            </a:pPr>
            <a:r>
              <a:rPr lang="en-US" altLang="zh-CN" sz="16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6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Oval 76"/>
          <p:cNvSpPr/>
          <p:nvPr>
            <p:custDataLst>
              <p:tags r:id="rId21"/>
            </p:custDataLst>
          </p:nvPr>
        </p:nvSpPr>
        <p:spPr>
          <a:xfrm>
            <a:off x="5585460" y="1945640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文本框 94"/>
          <p:cNvSpPr txBox="1"/>
          <p:nvPr>
            <p:custDataLst>
              <p:tags r:id="rId22"/>
            </p:custDataLst>
          </p:nvPr>
        </p:nvSpPr>
        <p:spPr>
          <a:xfrm>
            <a:off x="6348730" y="1265555"/>
            <a:ext cx="49917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U-key集中通过USB集中管理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0" name="文本框 94"/>
          <p:cNvSpPr txBox="1"/>
          <p:nvPr>
            <p:custDataLst>
              <p:tags r:id="rId23"/>
            </p:custDataLst>
          </p:nvPr>
        </p:nvSpPr>
        <p:spPr>
          <a:xfrm>
            <a:off x="6348730" y="1944370"/>
            <a:ext cx="4558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机器人启动相应网银Ukey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2" name="Oval 76"/>
          <p:cNvSpPr/>
          <p:nvPr>
            <p:custDataLst>
              <p:tags r:id="rId24"/>
            </p:custDataLst>
          </p:nvPr>
        </p:nvSpPr>
        <p:spPr>
          <a:xfrm>
            <a:off x="5585460" y="2625725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3" name="文本框 94"/>
          <p:cNvSpPr txBox="1"/>
          <p:nvPr>
            <p:custDataLst>
              <p:tags r:id="rId25"/>
            </p:custDataLst>
          </p:nvPr>
        </p:nvSpPr>
        <p:spPr>
          <a:xfrm>
            <a:off x="6348730" y="2623185"/>
            <a:ext cx="4315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登录网上银行并选择下载账户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5" name="Oval 76"/>
          <p:cNvSpPr/>
          <p:nvPr>
            <p:custDataLst>
              <p:tags r:id="rId26"/>
            </p:custDataLst>
          </p:nvPr>
        </p:nvSpPr>
        <p:spPr>
          <a:xfrm>
            <a:off x="5585460" y="3305810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6" name="文本框 94"/>
          <p:cNvSpPr txBox="1"/>
          <p:nvPr>
            <p:custDataLst>
              <p:tags r:id="rId27"/>
            </p:custDataLst>
          </p:nvPr>
        </p:nvSpPr>
        <p:spPr>
          <a:xfrm>
            <a:off x="6348730" y="4659630"/>
            <a:ext cx="4675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下载所有银行回单至共享盘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9" name="文本框 94"/>
          <p:cNvSpPr txBox="1"/>
          <p:nvPr>
            <p:custDataLst>
              <p:tags r:id="rId28"/>
            </p:custDataLst>
          </p:nvPr>
        </p:nvSpPr>
        <p:spPr>
          <a:xfrm>
            <a:off x="6348730" y="3302000"/>
            <a:ext cx="4315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下载银行流水Excel文件至共享盘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0" name="Oval 76"/>
          <p:cNvSpPr/>
          <p:nvPr>
            <p:custDataLst>
              <p:tags r:id="rId29"/>
            </p:custDataLst>
          </p:nvPr>
        </p:nvSpPr>
        <p:spPr>
          <a:xfrm>
            <a:off x="5585460" y="3985895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" name="文本框 94"/>
          <p:cNvSpPr txBox="1"/>
          <p:nvPr>
            <p:custDataLst>
              <p:tags r:id="rId30"/>
            </p:custDataLst>
          </p:nvPr>
        </p:nvSpPr>
        <p:spPr>
          <a:xfrm>
            <a:off x="6348730" y="3980815"/>
            <a:ext cx="43154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转换流水文件为标准格式后导入系统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2" name="Oval 76"/>
          <p:cNvSpPr/>
          <p:nvPr>
            <p:custDataLst>
              <p:tags r:id="rId31"/>
            </p:custDataLst>
          </p:nvPr>
        </p:nvSpPr>
        <p:spPr>
          <a:xfrm>
            <a:off x="5585460" y="4665980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3" name="Oval 76"/>
          <p:cNvSpPr/>
          <p:nvPr>
            <p:custDataLst>
              <p:tags r:id="rId32"/>
            </p:custDataLst>
          </p:nvPr>
        </p:nvSpPr>
        <p:spPr>
          <a:xfrm>
            <a:off x="5585460" y="5346065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4" name="文本框 94"/>
          <p:cNvSpPr txBox="1"/>
          <p:nvPr>
            <p:custDataLst>
              <p:tags r:id="rId33"/>
            </p:custDataLst>
          </p:nvPr>
        </p:nvSpPr>
        <p:spPr>
          <a:xfrm>
            <a:off x="6348730" y="5338445"/>
            <a:ext cx="4675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>
              <a:buFont typeface="Arial" panose="020B0604020202020204" pitchFamily="34" charset="0"/>
              <a:buNone/>
            </a:pPr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OCR识别回单信息并录入至系统中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5" name="Oval 76"/>
          <p:cNvSpPr/>
          <p:nvPr>
            <p:custDataLst>
              <p:tags r:id="rId34"/>
            </p:custDataLst>
          </p:nvPr>
        </p:nvSpPr>
        <p:spPr>
          <a:xfrm>
            <a:off x="5585460" y="6026150"/>
            <a:ext cx="478790" cy="463550"/>
          </a:xfrm>
          <a:prstGeom prst="ellipse">
            <a:avLst/>
          </a:prstGeom>
          <a:solidFill>
            <a:srgbClr val="ED7D3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  <a:defRPr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文本框 94"/>
          <p:cNvSpPr txBox="1"/>
          <p:nvPr>
            <p:custDataLst>
              <p:tags r:id="rId35"/>
            </p:custDataLst>
          </p:nvPr>
        </p:nvSpPr>
        <p:spPr>
          <a:xfrm>
            <a:off x="6348730" y="6017260"/>
            <a:ext cx="46755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将流水和对应的回单信息进行关联</a:t>
            </a:r>
            <a:endParaRPr kumimoji="1" lang="zh-CN" altLang="en-US" sz="20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860425" y="1302385"/>
            <a:ext cx="10514965" cy="531876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: 圆角 74"/>
          <p:cNvSpPr/>
          <p:nvPr/>
        </p:nvSpPr>
        <p:spPr>
          <a:xfrm>
            <a:off x="1615440" y="1724025"/>
            <a:ext cx="3652520" cy="331914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矩形: 圆角 29"/>
          <p:cNvSpPr/>
          <p:nvPr/>
        </p:nvSpPr>
        <p:spPr>
          <a:xfrm>
            <a:off x="1600200" y="1540510"/>
            <a:ext cx="2160270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Arial" panose="020B0604020202020204" pitchFamily="34" charset="0"/>
                <a:ea typeface="Arial" panose="020B0604020202020204" pitchFamily="34" charset="0"/>
              </a:rPr>
              <a:t>RPA</a:t>
            </a:r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管理平台（虚拟桌面）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: 圆角 74"/>
          <p:cNvSpPr/>
          <p:nvPr/>
        </p:nvSpPr>
        <p:spPr>
          <a:xfrm>
            <a:off x="3241872" y="1961506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矩形: 圆角 74"/>
          <p:cNvSpPr/>
          <p:nvPr/>
        </p:nvSpPr>
        <p:spPr>
          <a:xfrm>
            <a:off x="1820742" y="1961506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执行流程图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0" name="图片 89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17149" y="2086100"/>
            <a:ext cx="565150" cy="565150"/>
          </a:xfrm>
          <a:prstGeom prst="rect">
            <a:avLst/>
          </a:prstGeom>
        </p:spPr>
      </p:pic>
      <p:pic>
        <p:nvPicPr>
          <p:cNvPr id="91" name="图片 90" descr="文件 (4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5504" y="2273793"/>
            <a:ext cx="326154" cy="326154"/>
          </a:xfrm>
          <a:prstGeom prst="rect">
            <a:avLst/>
          </a:prstGeom>
        </p:spPr>
      </p:pic>
      <p:pic>
        <p:nvPicPr>
          <p:cNvPr id="92" name="图形 40" descr="月历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9930" y="2095939"/>
            <a:ext cx="340931" cy="340931"/>
          </a:xfrm>
          <a:prstGeom prst="rect">
            <a:avLst/>
          </a:prstGeom>
        </p:spPr>
      </p:pic>
      <p:pic>
        <p:nvPicPr>
          <p:cNvPr id="93" name="图片 9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82972" y="2077687"/>
            <a:ext cx="565151" cy="565151"/>
          </a:xfrm>
          <a:prstGeom prst="rect">
            <a:avLst/>
          </a:prstGeom>
        </p:spPr>
      </p:pic>
      <p:pic>
        <p:nvPicPr>
          <p:cNvPr id="94" name="图形 42" descr="Inter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63872" y="2181937"/>
            <a:ext cx="403296" cy="403296"/>
          </a:xfrm>
          <a:prstGeom prst="rect">
            <a:avLst/>
          </a:prstGeom>
        </p:spPr>
      </p:pic>
      <p:pic>
        <p:nvPicPr>
          <p:cNvPr id="95" name="图片 94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48816" y="2084114"/>
            <a:ext cx="565151" cy="565151"/>
          </a:xfrm>
          <a:prstGeom prst="rect">
            <a:avLst/>
          </a:prstGeom>
        </p:spPr>
      </p:pic>
      <p:pic>
        <p:nvPicPr>
          <p:cNvPr id="97" name="图片 96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067425" y="3557270"/>
            <a:ext cx="565150" cy="565150"/>
          </a:xfrm>
          <a:prstGeom prst="rect">
            <a:avLst/>
          </a:prstGeom>
        </p:spPr>
      </p:pic>
      <p:pic>
        <p:nvPicPr>
          <p:cNvPr id="98" name="图形 46" descr="智能手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7653" y="3705716"/>
            <a:ext cx="384997" cy="384997"/>
          </a:xfrm>
          <a:prstGeom prst="rect">
            <a:avLst/>
          </a:prstGeom>
        </p:spPr>
      </p:pic>
      <p:pic>
        <p:nvPicPr>
          <p:cNvPr id="99" name="图片 98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11295" y="3574381"/>
            <a:ext cx="565151" cy="565151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74673" y="2714385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读取银行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的信息、连接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银行的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Ukey</a:t>
            </a:r>
            <a:endParaRPr kumimoji="1" lang="en-US" altLang="zh-CN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2919426" y="2702569"/>
            <a:ext cx="11138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根据昨日流水和回单是否已下载，已下载不在下载</a:t>
            </a:r>
            <a:endParaRPr kumimoji="1" lang="zh-CN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" name="图形 50" descr="列表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0367" y="2379153"/>
            <a:ext cx="335200" cy="335200"/>
          </a:xfrm>
          <a:prstGeom prst="rect">
            <a:avLst/>
          </a:prstGeom>
        </p:spPr>
      </p:pic>
      <p:sp>
        <p:nvSpPr>
          <p:cNvPr id="103" name="文本框 102"/>
          <p:cNvSpPr txBox="1"/>
          <p:nvPr/>
        </p:nvSpPr>
        <p:spPr>
          <a:xfrm>
            <a:off x="4164965" y="2677795"/>
            <a:ext cx="986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下载银行流水和回单附件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5865495" y="4165600"/>
            <a:ext cx="9690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模板转换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/>
        </p:nvSpPr>
        <p:spPr>
          <a:xfrm>
            <a:off x="7808243" y="4190646"/>
            <a:ext cx="1113892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登录企业系统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6" name="箭头: 右 119"/>
          <p:cNvSpPr/>
          <p:nvPr/>
        </p:nvSpPr>
        <p:spPr>
          <a:xfrm rot="5400000">
            <a:off x="6124664" y="3188993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7" name="箭头: 右 120"/>
          <p:cNvSpPr/>
          <p:nvPr/>
        </p:nvSpPr>
        <p:spPr>
          <a:xfrm>
            <a:off x="5243195" y="2379345"/>
            <a:ext cx="516255" cy="152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8" name="箭头: 右 121"/>
          <p:cNvSpPr/>
          <p:nvPr/>
        </p:nvSpPr>
        <p:spPr>
          <a:xfrm>
            <a:off x="3858492" y="2393529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9" name="箭头: 右 122"/>
          <p:cNvSpPr/>
          <p:nvPr/>
        </p:nvSpPr>
        <p:spPr>
          <a:xfrm>
            <a:off x="2593396" y="2404299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0" name="箭头: 右 124"/>
          <p:cNvSpPr/>
          <p:nvPr/>
        </p:nvSpPr>
        <p:spPr>
          <a:xfrm>
            <a:off x="8718307" y="386455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1" name="图片 110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62204" y="3574458"/>
            <a:ext cx="565151" cy="565151"/>
          </a:xfrm>
          <a:prstGeom prst="rect">
            <a:avLst/>
          </a:prstGeom>
        </p:spPr>
      </p:pic>
      <p:sp>
        <p:nvSpPr>
          <p:cNvPr id="112" name="文本框 111"/>
          <p:cNvSpPr txBox="1"/>
          <p:nvPr/>
        </p:nvSpPr>
        <p:spPr>
          <a:xfrm>
            <a:off x="8980086" y="4181703"/>
            <a:ext cx="1329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银行流水</a:t>
            </a:r>
            <a:endParaRPr kumimoji="1" lang="zh-CN" altLang="en-US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和回单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: 圆角 74"/>
          <p:cNvSpPr/>
          <p:nvPr/>
        </p:nvSpPr>
        <p:spPr>
          <a:xfrm>
            <a:off x="5654675" y="1724025"/>
            <a:ext cx="1529080" cy="459867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4" name="矩形: 圆角 29"/>
          <p:cNvSpPr/>
          <p:nvPr/>
        </p:nvSpPr>
        <p:spPr>
          <a:xfrm>
            <a:off x="5654675" y="1540510"/>
            <a:ext cx="136461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1200" b="1" dirty="0">
                <a:latin typeface="Arial" panose="020B0604020202020204" pitchFamily="34" charset="0"/>
                <a:ea typeface="Arial" panose="020B0604020202020204" pitchFamily="34" charset="0"/>
              </a:rPr>
              <a:t>RPA</a:t>
            </a:r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专用共享盘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7" name="矩形: 圆角 74"/>
          <p:cNvSpPr/>
          <p:nvPr/>
        </p:nvSpPr>
        <p:spPr>
          <a:xfrm>
            <a:off x="1922342" y="3147051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8" name="图片 127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027309" y="3302125"/>
            <a:ext cx="565150" cy="565150"/>
          </a:xfrm>
          <a:prstGeom prst="rect">
            <a:avLst/>
          </a:prstGeom>
        </p:spPr>
      </p:pic>
      <p:pic>
        <p:nvPicPr>
          <p:cNvPr id="129" name="图片 128" descr="文件 (4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664" y="3489818"/>
            <a:ext cx="326154" cy="326154"/>
          </a:xfrm>
          <a:prstGeom prst="rect">
            <a:avLst/>
          </a:prstGeom>
        </p:spPr>
      </p:pic>
      <p:pic>
        <p:nvPicPr>
          <p:cNvPr id="130" name="图形 40" descr="月历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0090" y="3311964"/>
            <a:ext cx="340931" cy="340931"/>
          </a:xfrm>
          <a:prstGeom prst="rect">
            <a:avLst/>
          </a:prstGeom>
        </p:spPr>
      </p:pic>
      <p:pic>
        <p:nvPicPr>
          <p:cNvPr id="131" name="图片 130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93132" y="3293712"/>
            <a:ext cx="565151" cy="565151"/>
          </a:xfrm>
          <a:prstGeom prst="rect">
            <a:avLst/>
          </a:prstGeom>
        </p:spPr>
      </p:pic>
      <p:pic>
        <p:nvPicPr>
          <p:cNvPr id="132" name="图形 42" descr="Inter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4032" y="3397962"/>
            <a:ext cx="403296" cy="403296"/>
          </a:xfrm>
          <a:prstGeom prst="rect">
            <a:avLst/>
          </a:prstGeom>
        </p:spPr>
      </p:pic>
      <p:pic>
        <p:nvPicPr>
          <p:cNvPr id="133" name="图片 13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558976" y="3300139"/>
            <a:ext cx="565151" cy="565151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1684833" y="3930410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读取银行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的信息，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连接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银行的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Ukey</a:t>
            </a:r>
            <a:endParaRPr kumimoji="1" lang="en-US" altLang="zh-CN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文本框 134"/>
          <p:cNvSpPr txBox="1"/>
          <p:nvPr/>
        </p:nvSpPr>
        <p:spPr>
          <a:xfrm>
            <a:off x="2929586" y="3918594"/>
            <a:ext cx="111389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100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根据昨日流水和回单是否已下载，已下载不在下载</a:t>
            </a:r>
            <a:endParaRPr kumimoji="1" lang="zh-CN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6" name="图形 50" descr="列表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0527" y="3595178"/>
            <a:ext cx="335200" cy="335200"/>
          </a:xfrm>
          <a:prstGeom prst="rect">
            <a:avLst/>
          </a:prstGeom>
        </p:spPr>
      </p:pic>
      <p:sp>
        <p:nvSpPr>
          <p:cNvPr id="137" name="文本框 136"/>
          <p:cNvSpPr txBox="1"/>
          <p:nvPr/>
        </p:nvSpPr>
        <p:spPr>
          <a:xfrm>
            <a:off x="4175125" y="3893820"/>
            <a:ext cx="9867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下载银行流水和回单附件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箭头: 右 121"/>
          <p:cNvSpPr/>
          <p:nvPr/>
        </p:nvSpPr>
        <p:spPr>
          <a:xfrm>
            <a:off x="3868652" y="360955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9" name="箭头: 右 122"/>
          <p:cNvSpPr/>
          <p:nvPr/>
        </p:nvSpPr>
        <p:spPr>
          <a:xfrm>
            <a:off x="2603556" y="362032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0" name="文本框 139"/>
          <p:cNvSpPr txBox="1"/>
          <p:nvPr/>
        </p:nvSpPr>
        <p:spPr>
          <a:xfrm>
            <a:off x="2153285" y="4483735"/>
            <a:ext cx="2402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...              ...             ...</a:t>
            </a:r>
            <a:endParaRPr lang="en-US" altLang="zh-CN"/>
          </a:p>
        </p:txBody>
      </p:sp>
      <p:sp>
        <p:nvSpPr>
          <p:cNvPr id="144" name="箭头: 右 120"/>
          <p:cNvSpPr/>
          <p:nvPr/>
        </p:nvSpPr>
        <p:spPr>
          <a:xfrm rot="19080000">
            <a:off x="5168265" y="3279140"/>
            <a:ext cx="627380" cy="13144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6" name="矩形: 圆角 74"/>
          <p:cNvSpPr/>
          <p:nvPr/>
        </p:nvSpPr>
        <p:spPr>
          <a:xfrm>
            <a:off x="7580630" y="1741805"/>
            <a:ext cx="2830830" cy="458089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7" name="矩形: 圆角 29"/>
          <p:cNvSpPr/>
          <p:nvPr/>
        </p:nvSpPr>
        <p:spPr>
          <a:xfrm>
            <a:off x="7580630" y="1540510"/>
            <a:ext cx="136461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宋体" panose="02010600030101010101" pitchFamily="2" charset="-122"/>
              </a:rPr>
              <a:t>公司内网</a:t>
            </a:r>
            <a:endParaRPr lang="zh-CN" altLang="en-US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9" name="箭头: 右 120"/>
          <p:cNvSpPr/>
          <p:nvPr/>
        </p:nvSpPr>
        <p:spPr>
          <a:xfrm>
            <a:off x="7183755" y="3864610"/>
            <a:ext cx="516255" cy="152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0" name="图形 46" descr="智能手机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16858" y="4670916"/>
            <a:ext cx="384997" cy="384997"/>
          </a:xfrm>
          <a:prstGeom prst="rect">
            <a:avLst/>
          </a:prstGeom>
        </p:spPr>
      </p:pic>
      <p:pic>
        <p:nvPicPr>
          <p:cNvPr id="151" name="图片 150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100500" y="4539581"/>
            <a:ext cx="565151" cy="565151"/>
          </a:xfrm>
          <a:prstGeom prst="rect">
            <a:avLst/>
          </a:prstGeom>
        </p:spPr>
      </p:pic>
      <p:sp>
        <p:nvSpPr>
          <p:cNvPr id="152" name="文本框 151"/>
          <p:cNvSpPr txBox="1"/>
          <p:nvPr/>
        </p:nvSpPr>
        <p:spPr>
          <a:xfrm>
            <a:off x="7808243" y="5149496"/>
            <a:ext cx="1113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登录企业系统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箭头: 右 124"/>
          <p:cNvSpPr/>
          <p:nvPr/>
        </p:nvSpPr>
        <p:spPr>
          <a:xfrm>
            <a:off x="8707512" y="482975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4" name="图片 153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351409" y="4539658"/>
            <a:ext cx="565151" cy="565151"/>
          </a:xfrm>
          <a:prstGeom prst="rect">
            <a:avLst/>
          </a:prstGeom>
        </p:spPr>
      </p:pic>
      <p:sp>
        <p:nvSpPr>
          <p:cNvPr id="155" name="文本框 154"/>
          <p:cNvSpPr txBox="1"/>
          <p:nvPr/>
        </p:nvSpPr>
        <p:spPr>
          <a:xfrm>
            <a:off x="8969291" y="5146903"/>
            <a:ext cx="132997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上传</a:t>
            </a:r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银行流水</a:t>
            </a:r>
            <a:endParaRPr kumimoji="1" lang="zh-CN" altLang="en-US" sz="100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kumimoji="1" lang="zh-CN" altLang="en-US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和回单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文本框 155"/>
          <p:cNvSpPr txBox="1"/>
          <p:nvPr/>
        </p:nvSpPr>
        <p:spPr>
          <a:xfrm>
            <a:off x="8100695" y="5723255"/>
            <a:ext cx="2402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...                    ...</a:t>
            </a:r>
            <a:endParaRPr lang="en-US" altLang="zh-CN"/>
          </a:p>
        </p:txBody>
      </p:sp>
      <p:sp>
        <p:nvSpPr>
          <p:cNvPr id="157" name="矩形: 圆角 74"/>
          <p:cNvSpPr/>
          <p:nvPr/>
        </p:nvSpPr>
        <p:spPr>
          <a:xfrm>
            <a:off x="1600835" y="5320665"/>
            <a:ext cx="3652520" cy="100266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8" name="矩形: 圆角 29"/>
          <p:cNvSpPr/>
          <p:nvPr/>
        </p:nvSpPr>
        <p:spPr>
          <a:xfrm>
            <a:off x="1600200" y="5149215"/>
            <a:ext cx="188277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 b="1">
                <a:sym typeface="+mn-ea"/>
              </a:rPr>
              <a:t>外接设备</a:t>
            </a:r>
            <a:endParaRPr lang="zh-CN" sz="1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9" name="图片 158" descr="服务器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9647" y="5568306"/>
            <a:ext cx="507365" cy="507365"/>
          </a:xfrm>
          <a:prstGeom prst="rect">
            <a:avLst/>
          </a:prstGeom>
        </p:spPr>
      </p:pic>
      <p:pic>
        <p:nvPicPr>
          <p:cNvPr id="160" name="图片 159" descr="文件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8892" y="2077711"/>
            <a:ext cx="542925" cy="542925"/>
          </a:xfrm>
          <a:prstGeom prst="rect">
            <a:avLst/>
          </a:prstGeom>
        </p:spPr>
      </p:pic>
      <p:sp>
        <p:nvSpPr>
          <p:cNvPr id="161" name="文本框 160"/>
          <p:cNvSpPr txBox="1"/>
          <p:nvPr/>
        </p:nvSpPr>
        <p:spPr>
          <a:xfrm>
            <a:off x="5865495" y="2620645"/>
            <a:ext cx="11537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归并至共享盘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3" name="肘形连接符 162"/>
          <p:cNvCxnSpPr>
            <a:stCxn id="91" idx="1"/>
            <a:endCxn id="159" idx="1"/>
          </p:cNvCxnSpPr>
          <p:nvPr/>
        </p:nvCxnSpPr>
        <p:spPr>
          <a:xfrm rot="10800000" flipH="1" flipV="1">
            <a:off x="1715135" y="2437130"/>
            <a:ext cx="224155" cy="3385185"/>
          </a:xfrm>
          <a:prstGeom prst="bentConnector3">
            <a:avLst>
              <a:gd name="adj1" fmla="val -106232"/>
            </a:avLst>
          </a:prstGeom>
          <a:ln w="12700" cmpd="sng">
            <a:solidFill>
              <a:schemeClr val="accent1">
                <a:shade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肘形连接符 163"/>
          <p:cNvCxnSpPr>
            <a:stCxn id="129" idx="1"/>
            <a:endCxn id="159" idx="1"/>
          </p:cNvCxnSpPr>
          <p:nvPr/>
        </p:nvCxnSpPr>
        <p:spPr>
          <a:xfrm rot="10800000" flipH="1" flipV="1">
            <a:off x="1725295" y="3653155"/>
            <a:ext cx="213995" cy="2169160"/>
          </a:xfrm>
          <a:prstGeom prst="bentConnector3">
            <a:avLst>
              <a:gd name="adj1" fmla="val -111276"/>
            </a:avLst>
          </a:prstGeom>
          <a:ln w="12700" cmpd="sng">
            <a:solidFill>
              <a:schemeClr val="accent1">
                <a:shade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箭头: 右 120"/>
          <p:cNvSpPr/>
          <p:nvPr/>
        </p:nvSpPr>
        <p:spPr>
          <a:xfrm rot="2100000">
            <a:off x="7180580" y="4542790"/>
            <a:ext cx="516255" cy="1524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8" name="图片 167" descr="服务器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0082" y="5568306"/>
            <a:ext cx="507365" cy="5073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7395" y="6091555"/>
            <a:ext cx="139763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kumimoji="1" lang="en-US" altLang="zh-CN" sz="100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UkeyHUB Server</a:t>
            </a:r>
            <a:endParaRPr kumimoji="1" lang="en-US" altLang="zh-CN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800,&quot;width&quot;:8075}"/>
</p:tagLst>
</file>

<file path=ppt/tags/tag10.xml><?xml version="1.0" encoding="utf-8"?>
<p:tagLst xmlns:p="http://schemas.openxmlformats.org/presentationml/2006/main">
  <p:tag name="KSO_WM_UNIT_TABLE_BEAUTIFY" val="smartTable{8c22f63c-df0f-4c92-8c08-517d2b1c5745}"/>
  <p:tag name="TABLE_ENDDRAG_ORIGIN_RECT" val="921*399"/>
  <p:tag name="TABLE_ENDDRAG_RECT" val="54*100*921*399"/>
</p:tagLst>
</file>

<file path=ppt/tags/tag11.xml><?xml version="1.0" encoding="utf-8"?>
<p:tagLst xmlns:p="http://schemas.openxmlformats.org/presentationml/2006/main"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</p:tagLst>
</file>

<file path=ppt/tags/tag12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PA" val="v3.2.0"/>
</p:tagLst>
</file>

<file path=ppt/tags/tag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FILL_FORE_SCHEMECOLOR_INDEX_BRIGHTNESS" val="-0.3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FILL_FORE_SCHEMECOLOR_INDEX_BRIGHTNESS" val="-0.3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.xml><?xml version="1.0" encoding="utf-8"?>
<p:tagLst xmlns:p="http://schemas.openxmlformats.org/presentationml/2006/main">
  <p:tag name="KSO_WM_UNIT_FILL_FORE_SCHEMECOLOR_INDEX_BRIGHTNESS" val="-0.35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9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</p:tagLst>
</file>

<file path=ppt/tags/tag3.xml><?xml version="1.0" encoding="utf-8"?>
<p:tagLst xmlns:p="http://schemas.openxmlformats.org/presentationml/2006/main">
  <p:tag name="PA" val="v3.2.0"/>
</p:tagLst>
</file>

<file path=ppt/tags/tag30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1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4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6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.xml><?xml version="1.0" encoding="utf-8"?>
<p:tagLst xmlns:p="http://schemas.openxmlformats.org/presentationml/2006/main">
  <p:tag name="PA" val="v3.2.0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1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4.xml><?xml version="1.0" encoding="utf-8"?>
<p:tagLst xmlns:p="http://schemas.openxmlformats.org/presentationml/2006/main">
  <p:tag name="KSO_WM_UNIT_LINE_FORE_SCHEMECOLOR_INDEX_BRIGHTNESS" val="-0.05"/>
  <p:tag name="KSO_WM_UNIT_LINE_FORE_SCHEMECOLOR_INDEX" val="14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4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6.xml><?xml version="1.0" encoding="utf-8"?>
<p:tagLst xmlns:p="http://schemas.openxmlformats.org/presentationml/2006/main"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</p:tagLst>
</file>

<file path=ppt/tags/tag4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672_1*i*1"/>
  <p:tag name="KSO_WM_TEMPLATE_CATEGORY" val="diagram"/>
  <p:tag name="KSO_WM_TEMPLATE_INDEX" val="20203672"/>
  <p:tag name="KSO_WM_UNIT_LAYERLEVEL" val="1"/>
  <p:tag name="KSO_WM_TAG_VERSION" val="1.0"/>
  <p:tag name="KSO_WM_BEAUTIFY_FLAG" val="#wm#"/>
  <p:tag name="KSO_WM_UNIT_FILL_FORE_SCHEMECOLOR_INDEX_BRIGHTNESS" val="-0.5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.25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LINE_FORE_SCHEMECOLOR_INDEX_1_BRIGHTNESS" val="0"/>
  <p:tag name="KSO_WM_UNIT_LINE_FORE_SCHEMECOLOR_INDEX_1" val="14"/>
  <p:tag name="KSO_WM_UNIT_LINE_FORE_SCHEMECOLOR_INDEX_1_POS" val="0"/>
  <p:tag name="KSO_WM_UNIT_LINE_FORE_SCHEMECOLOR_INDEX_1_TRANS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3672_1*i*2"/>
  <p:tag name="KSO_WM_TEMPLATE_CATEGORY" val="diagram"/>
  <p:tag name="KSO_WM_TEMPLATE_INDEX" val="2020367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正如我们都希望改变世界，希望给别人带去光明，但更多时候我们只需要播下一颗种子，自然有微风吹拂，雨露滋养。恰如其分的表达观点，往往事半功倍。&#13;当您的正文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。"/>
  <p:tag name="KSO_WM_UNIT_NOCLEAR" val="0"/>
  <p:tag name="KSO_WM_UNIT_VALUE" val="114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672_1*f*1"/>
  <p:tag name="KSO_WM_TEMPLATE_CATEGORY" val="diagram"/>
  <p:tag name="KSO_WM_TEMPLATE_INDEX" val="20203672"/>
  <p:tag name="KSO_WM_UNIT_LAYERLEVEL" val="1"/>
  <p:tag name="KSO_WM_TAG_VERSION" val="1.0"/>
  <p:tag name="KSO_WM_BEAUTIFY_FLAG" val="#wm#"/>
  <p:tag name="KSO_WM_UNIT_TEXT_FILL_FORE_SCHEMECOLOR_INDEX_BRIGHTNESS" val="0.05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SLIDE_ID" val="diagram20203672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12"/>
  <p:tag name="KSO_WM_SLIDE_POSITION" val="0*27"/>
  <p:tag name="KSO_WM_TAG_VERSION" val="1.0"/>
  <p:tag name="KSO_WM_BEAUTIFY_FLAG" val="#wm#"/>
  <p:tag name="KSO_WM_TEMPLATE_CATEGORY" val="diagram"/>
  <p:tag name="KSO_WM_TEMPLATE_INDEX" val="20203672"/>
  <p:tag name="KSO_WM_SLIDE_LAYOUT" val="a_f"/>
  <p:tag name="KSO_WM_SLIDE_LAYOUT_CNT" val="1_1"/>
</p:tagLst>
</file>

<file path=ppt/tags/tag9.xml><?xml version="1.0" encoding="utf-8"?>
<p:tagLst xmlns:p="http://schemas.openxmlformats.org/presentationml/2006/main">
  <p:tag name="KSO_WM_UNIT_TABLE_BEAUTIFY" val="smartTable{8c22f63c-df0f-4c92-8c08-517d2b1c5745}"/>
  <p:tag name="TABLE_ENDDRAG_ORIGIN_RECT" val="921*399"/>
  <p:tag name="TABLE_ENDDRAG_RECT" val="54*100*921*39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9F9F9"/>
    </a:dk2>
    <a:lt2>
      <a:srgbClr val="FFFFFF"/>
    </a:lt2>
    <a:accent1>
      <a:srgbClr val="C32E24"/>
    </a:accent1>
    <a:accent2>
      <a:srgbClr val="D8572A"/>
    </a:accent2>
    <a:accent3>
      <a:srgbClr val="DB7C23"/>
    </a:accent3>
    <a:accent4>
      <a:srgbClr val="CE6B45"/>
    </a:accent4>
    <a:accent5>
      <a:srgbClr val="8A0012"/>
    </a:accent5>
    <a:accent6>
      <a:srgbClr val="F7B535"/>
    </a:accent6>
    <a:hlink>
      <a:srgbClr val="304FFE"/>
    </a:hlink>
    <a:folHlink>
      <a:srgbClr val="49206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9F9F9"/>
    </a:dk2>
    <a:lt2>
      <a:srgbClr val="FFFFFF"/>
    </a:lt2>
    <a:accent1>
      <a:srgbClr val="C32E24"/>
    </a:accent1>
    <a:accent2>
      <a:srgbClr val="D8572A"/>
    </a:accent2>
    <a:accent3>
      <a:srgbClr val="DB7C23"/>
    </a:accent3>
    <a:accent4>
      <a:srgbClr val="CE6B45"/>
    </a:accent4>
    <a:accent5>
      <a:srgbClr val="8A0012"/>
    </a:accent5>
    <a:accent6>
      <a:srgbClr val="F7B535"/>
    </a:accent6>
    <a:hlink>
      <a:srgbClr val="304FFE"/>
    </a:hlink>
    <a:folHlink>
      <a:srgbClr val="49206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9F9F9"/>
    </a:dk2>
    <a:lt2>
      <a:srgbClr val="FFFFFF"/>
    </a:lt2>
    <a:accent1>
      <a:srgbClr val="C32E24"/>
    </a:accent1>
    <a:accent2>
      <a:srgbClr val="D8572A"/>
    </a:accent2>
    <a:accent3>
      <a:srgbClr val="DB7C23"/>
    </a:accent3>
    <a:accent4>
      <a:srgbClr val="CE6B45"/>
    </a:accent4>
    <a:accent5>
      <a:srgbClr val="8A0012"/>
    </a:accent5>
    <a:accent6>
      <a:srgbClr val="F7B535"/>
    </a:accent6>
    <a:hlink>
      <a:srgbClr val="304FFE"/>
    </a:hlink>
    <a:folHlink>
      <a:srgbClr val="4920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2693</Words>
  <Application>WPS 演示</Application>
  <PresentationFormat>宽屏</PresentationFormat>
  <Paragraphs>246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华文仿宋</vt:lpstr>
      <vt:lpstr>仿宋</vt:lpstr>
      <vt:lpstr>创艺简标宋</vt:lpstr>
      <vt:lpstr>方正粗黑宋简体</vt:lpstr>
      <vt:lpstr>Arial Unicode MS</vt:lpstr>
      <vt:lpstr>Ebrima</vt:lpstr>
      <vt:lpstr>Arial</vt:lpstr>
      <vt:lpstr>微软雅黑 Light</vt:lpstr>
      <vt:lpstr>Gill Sans MT</vt:lpstr>
      <vt:lpstr>Calibri</vt:lpstr>
      <vt:lpstr>Segoe UI</vt:lpstr>
      <vt:lpstr>黑体</vt:lpstr>
      <vt:lpstr>Arial Unicode MS</vt:lpstr>
      <vt:lpstr>Calibri Light</vt:lpstr>
      <vt:lpstr>Segoe Print</vt:lpstr>
      <vt:lpstr>等线</vt:lpstr>
      <vt:lpstr>Lantinghei SC Demibold</vt:lpstr>
      <vt:lpstr>Lantinghei SC Extralight</vt:lpstr>
      <vt:lpstr>Century Gothic</vt:lpstr>
      <vt:lpstr>Century Gothic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明杰</cp:lastModifiedBy>
  <cp:revision>252</cp:revision>
  <dcterms:created xsi:type="dcterms:W3CDTF">2021-03-03T08:16:00Z</dcterms:created>
  <dcterms:modified xsi:type="dcterms:W3CDTF">2021-06-27T14:54:34Z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FA38AD18A3AA41F28DB4EDBC69A21A37</vt:lpwstr>
  </property>
  <property fmtid="{D5CDD505-2E9C-101B-9397-08002B2CF9AE}" pid="3" name="KSOProductBuildVer">
    <vt:lpwstr>2052-11.1.0.10577</vt:lpwstr>
  </property>
</Properties>
</file>