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72" r:id="rId6"/>
    <p:sldId id="269" r:id="rId7"/>
    <p:sldId id="268" r:id="rId8"/>
    <p:sldId id="263" r:id="rId9"/>
    <p:sldId id="271" r:id="rId10"/>
    <p:sldId id="260" r:id="rId11"/>
    <p:sldId id="265"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82DD"/>
    <a:srgbClr val="00B0F0"/>
    <a:srgbClr val="C55A11"/>
    <a:srgbClr val="816067"/>
    <a:srgbClr val="0DA6FD"/>
    <a:srgbClr val="77D1FF"/>
    <a:srgbClr val="FFFF00"/>
    <a:srgbClr val="3E2440"/>
    <a:srgbClr val="6F4C83"/>
    <a:srgbClr val="7F5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3" autoAdjust="0"/>
    <p:restoredTop sz="85996" autoAdjust="0"/>
  </p:normalViewPr>
  <p:slideViewPr>
    <p:cSldViewPr snapToGrid="0">
      <p:cViewPr varScale="1">
        <p:scale>
          <a:sx n="80" d="100"/>
          <a:sy n="80" d="100"/>
        </p:scale>
        <p:origin x="306"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2021/6/29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SG"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2</a:t>
            </a:fld>
            <a:endParaRPr kumimoji="1" lang="zh-CN" altLang="en-US"/>
          </a:p>
        </p:txBody>
      </p:sp>
    </p:spTree>
    <p:extLst>
      <p:ext uri="{BB962C8B-B14F-4D97-AF65-F5344CB8AC3E}">
        <p14:creationId xmlns:p14="http://schemas.microsoft.com/office/powerpoint/2010/main" val="2026222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bg1"/>
                </a:solidFill>
                <a:latin typeface="Microsoft YaHei" panose="020B0503020204020204" pitchFamily="34" charset="-122"/>
                <a:ea typeface="Microsoft YaHei" panose="020B0503020204020204" pitchFamily="34" charset="-122"/>
              </a:rPr>
              <a:t>目前大额取款流程采用手工处理的方式，即由客户方发起，由客户经理</a:t>
            </a:r>
            <a:r>
              <a:rPr lang="en-US" altLang="zh-CN" sz="1200" dirty="0">
                <a:solidFill>
                  <a:schemeClr val="bg1"/>
                </a:solidFill>
                <a:latin typeface="Microsoft YaHei" panose="020B0503020204020204" pitchFamily="34" charset="-122"/>
                <a:ea typeface="Microsoft YaHei" panose="020B0503020204020204" pitchFamily="34" charset="-122"/>
              </a:rPr>
              <a:t>——</a:t>
            </a:r>
            <a:r>
              <a:rPr lang="zh-CN" altLang="en-US" sz="1200" dirty="0">
                <a:solidFill>
                  <a:schemeClr val="bg1"/>
                </a:solidFill>
                <a:latin typeface="Microsoft YaHei" panose="020B0503020204020204" pitchFamily="34" charset="-122"/>
                <a:ea typeface="Microsoft YaHei" panose="020B0503020204020204" pitchFamily="34" charset="-122"/>
              </a:rPr>
              <a:t>营业部柜员</a:t>
            </a:r>
            <a:r>
              <a:rPr lang="en-US" altLang="zh-CN" sz="1200" dirty="0">
                <a:solidFill>
                  <a:schemeClr val="bg1"/>
                </a:solidFill>
                <a:latin typeface="Microsoft YaHei" panose="020B0503020204020204" pitchFamily="34" charset="-122"/>
                <a:ea typeface="Microsoft YaHei" panose="020B0503020204020204" pitchFamily="34" charset="-122"/>
              </a:rPr>
              <a:t>——</a:t>
            </a:r>
            <a:r>
              <a:rPr lang="zh-CN" altLang="en-US" sz="1200" dirty="0">
                <a:solidFill>
                  <a:schemeClr val="bg1"/>
                </a:solidFill>
                <a:latin typeface="Microsoft YaHei" panose="020B0503020204020204" pitchFamily="34" charset="-122"/>
                <a:ea typeface="Microsoft YaHei" panose="020B0503020204020204" pitchFamily="34" charset="-122"/>
              </a:rPr>
              <a:t>总部结算存管人员通过电话进行沟通处理。流程主要步骤如下：</a:t>
            </a:r>
          </a:p>
          <a:p>
            <a:r>
              <a:rPr lang="zh-CN" altLang="en-US" dirty="0"/>
              <a:t>强监管，留痕，确认；</a:t>
            </a:r>
            <a:endParaRPr lang="en-US" altLang="zh-CN" dirty="0"/>
          </a:p>
          <a:p>
            <a:r>
              <a:rPr lang="zh-CN" altLang="en-US" dirty="0"/>
              <a:t>挽留客户（卡点）</a:t>
            </a:r>
            <a:endParaRPr lang="zh-SG"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3</a:t>
            </a:fld>
            <a:endParaRPr kumimoji="1" lang="zh-CN" altLang="en-US"/>
          </a:p>
        </p:txBody>
      </p:sp>
    </p:spTree>
    <p:extLst>
      <p:ext uri="{BB962C8B-B14F-4D97-AF65-F5344CB8AC3E}">
        <p14:creationId xmlns:p14="http://schemas.microsoft.com/office/powerpoint/2010/main" val="240255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越来越大，</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2.</a:t>
            </a:r>
            <a:r>
              <a:rPr lang="zh-CN" altLang="en-US" sz="12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包括：开发客户经理、服务客户经理、柜员、营业部负责人、总部结算存管人员等</a:t>
            </a:r>
            <a:endParaRPr lang="en-US" altLang="zh-CN" sz="12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3.</a:t>
            </a:r>
            <a:r>
              <a:rPr lang="zh-CN" altLang="en-US" sz="12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员工休假、离职、工作交接等</a:t>
            </a:r>
            <a:endParaRPr lang="en-US" altLang="zh-CN" sz="12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4</a:t>
            </a:fld>
            <a:endParaRPr kumimoji="1" lang="zh-CN" altLang="en-US"/>
          </a:p>
        </p:txBody>
      </p:sp>
    </p:spTree>
    <p:extLst>
      <p:ext uri="{BB962C8B-B14F-4D97-AF65-F5344CB8AC3E}">
        <p14:creationId xmlns:p14="http://schemas.microsoft.com/office/powerpoint/2010/main" val="184592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SG"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5</a:t>
            </a:fld>
            <a:endParaRPr kumimoji="1" lang="zh-CN" altLang="en-US"/>
          </a:p>
        </p:txBody>
      </p:sp>
    </p:spTree>
    <p:extLst>
      <p:ext uri="{BB962C8B-B14F-4D97-AF65-F5344CB8AC3E}">
        <p14:creationId xmlns:p14="http://schemas.microsoft.com/office/powerpoint/2010/main" val="27658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业务调研、原有流程理解，流程整合，优化，重构业务流程</a:t>
            </a:r>
            <a:r>
              <a:rPr lang="en-US" altLang="zh-CN" dirty="0"/>
              <a:t>——</a:t>
            </a:r>
            <a:r>
              <a:rPr lang="en-US" altLang="zh-CN" dirty="0" err="1"/>
              <a:t>Rpa</a:t>
            </a:r>
            <a:r>
              <a:rPr lang="zh-CN" altLang="en-US" dirty="0"/>
              <a:t>处理的标准套路</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7</a:t>
            </a:fld>
            <a:endParaRPr kumimoji="1" lang="zh-CN" altLang="en-US"/>
          </a:p>
        </p:txBody>
      </p:sp>
    </p:spTree>
    <p:extLst>
      <p:ext uri="{BB962C8B-B14F-4D97-AF65-F5344CB8AC3E}">
        <p14:creationId xmlns:p14="http://schemas.microsoft.com/office/powerpoint/2010/main" val="55699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客户渠道的打通，内外边界的突破，数字化的魅力，</a:t>
            </a:r>
            <a:r>
              <a:rPr lang="en-US" altLang="zh-CN" dirty="0" err="1"/>
              <a:t>rpa</a:t>
            </a:r>
            <a:r>
              <a:rPr lang="zh-CN" altLang="en-US" dirty="0"/>
              <a:t>打破边界，重塑业务流程，突破人员 部门局限</a:t>
            </a:r>
            <a:endParaRPr lang="en-US" altLang="zh-CN"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8</a:t>
            </a:fld>
            <a:endParaRPr kumimoji="1" lang="zh-CN" altLang="en-US"/>
          </a:p>
        </p:txBody>
      </p:sp>
    </p:spTree>
    <p:extLst>
      <p:ext uri="{BB962C8B-B14F-4D97-AF65-F5344CB8AC3E}">
        <p14:creationId xmlns:p14="http://schemas.microsoft.com/office/powerpoint/2010/main" val="183001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2</a:t>
            </a:r>
            <a:r>
              <a:rPr lang="zh-CN" altLang="en-US" dirty="0"/>
              <a:t>个事情，</a:t>
            </a:r>
            <a:r>
              <a:rPr lang="zh-CN" altLang="en-US" b="1" dirty="0"/>
              <a:t>业务的提升</a:t>
            </a:r>
            <a:r>
              <a:rPr lang="zh-CN" altLang="en-US" dirty="0"/>
              <a:t>，</a:t>
            </a:r>
            <a:r>
              <a:rPr lang="en-US" altLang="zh-CN" dirty="0" err="1"/>
              <a:t>roi</a:t>
            </a:r>
            <a:r>
              <a:rPr lang="zh-CN" altLang="en-US" dirty="0"/>
              <a:t>的提升（外，内）</a:t>
            </a:r>
            <a:endParaRPr lang="zh-SG"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9</a:t>
            </a:fld>
            <a:endParaRPr kumimoji="1" lang="zh-CN" altLang="en-US"/>
          </a:p>
        </p:txBody>
      </p:sp>
    </p:spTree>
    <p:extLst>
      <p:ext uri="{BB962C8B-B14F-4D97-AF65-F5344CB8AC3E}">
        <p14:creationId xmlns:p14="http://schemas.microsoft.com/office/powerpoint/2010/main" val="181539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强监管行业通常有庞大严格的合规制度，强调职责岗位制。</a:t>
            </a:r>
          </a:p>
          <a:p>
            <a:r>
              <a:rPr lang="zh-CN" altLang="en-US" dirty="0"/>
              <a:t>合规的原因，人机交互。在全数字化到来前，原有的体系下推进。（变速器）不要放弃它，享受数字化成果，阶段性进展。</a:t>
            </a:r>
            <a:endParaRPr lang="en-US" altLang="zh-CN" dirty="0"/>
          </a:p>
          <a:p>
            <a:r>
              <a:rPr lang="en-US" altLang="zh-CN" dirty="0" err="1"/>
              <a:t>Rpa</a:t>
            </a:r>
            <a:r>
              <a:rPr lang="zh-CN" altLang="en-US" dirty="0"/>
              <a:t>生命周期比较短，</a:t>
            </a:r>
            <a:r>
              <a:rPr lang="en-US" altLang="zh-CN" dirty="0" err="1"/>
              <a:t>roi</a:t>
            </a:r>
            <a:r>
              <a:rPr lang="zh-CN" altLang="en-US" dirty="0"/>
              <a:t>值得，客户体验马上可以提升。中间状态的切换，投入小，当前状态下的最优。</a:t>
            </a:r>
            <a:endParaRPr lang="zh-SG" altLang="en-US" dirty="0"/>
          </a:p>
        </p:txBody>
      </p:sp>
      <p:sp>
        <p:nvSpPr>
          <p:cNvPr id="4" name="灯片编号占位符 3"/>
          <p:cNvSpPr>
            <a:spLocks noGrp="1"/>
          </p:cNvSpPr>
          <p:nvPr>
            <p:ph type="sldNum" sz="quarter" idx="5"/>
          </p:nvPr>
        </p:nvSpPr>
        <p:spPr/>
        <p:txBody>
          <a:bodyPr/>
          <a:lstStyle/>
          <a:p>
            <a:fld id="{A69632DA-A7C3-2347-8051-A4EE97E94607}" type="slidenum">
              <a:rPr kumimoji="1" lang="zh-CN" altLang="en-US" smtClean="0"/>
              <a:t>10</a:t>
            </a:fld>
            <a:endParaRPr kumimoji="1" lang="zh-CN" altLang="en-US"/>
          </a:p>
        </p:txBody>
      </p:sp>
    </p:spTree>
    <p:extLst>
      <p:ext uri="{BB962C8B-B14F-4D97-AF65-F5344CB8AC3E}">
        <p14:creationId xmlns:p14="http://schemas.microsoft.com/office/powerpoint/2010/main" val="3920389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2.pn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3.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1.png"/><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5.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sv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3799794" y="4891604"/>
            <a:ext cx="4592412" cy="505149"/>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b="0" i="0" dirty="0">
                <a:solidFill>
                  <a:schemeClr val="bg1"/>
                </a:solidFill>
                <a:effectLst/>
                <a:latin typeface="Microsoft YaHei" panose="020B0503020204020204" pitchFamily="34" charset="-122"/>
                <a:ea typeface="Microsoft YaHei" panose="020B0503020204020204" pitchFamily="34" charset="-122"/>
              </a:rPr>
              <a:t>经纪业务客户大额取款协同处理流程自动化</a:t>
            </a:r>
            <a:endParaRPr kumimoji="1" lang="en-US" altLang="zh-CN"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4678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六、行业推广价值</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6366681" y="2268572"/>
            <a:ext cx="5825319" cy="1560107"/>
          </a:xfrm>
          <a:prstGeom prst="rect">
            <a:avLst/>
          </a:prstGeom>
          <a:noFill/>
        </p:spPr>
        <p:txBody>
          <a:bodyPr wrap="square" rtlCol="0">
            <a:spAutoFit/>
          </a:bodyPr>
          <a:lstStyle/>
          <a:p>
            <a:pPr>
              <a:lnSpc>
                <a:spcPct val="150000"/>
              </a:lnSpc>
            </a:pPr>
            <a:r>
              <a:rPr lang="zh-CN" altLang="en-US" b="1"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数字化在强监管行业可行性的一次探索</a:t>
            </a:r>
          </a:p>
          <a:p>
            <a:pPr>
              <a:lnSpc>
                <a:spcPct val="20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强监管行业通常有全面且严格的合规制度，强调职责岗位制；</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20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RPA</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不是突破制度，是在全面数字化到来前，在原有的合规体系下推进；</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nSpc>
                <a:spcPct val="20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强监管行业也可以享受数字化成果。</a:t>
            </a:r>
            <a:endPar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7" name="文本框 6">
            <a:extLst>
              <a:ext uri="{FF2B5EF4-FFF2-40B4-BE49-F238E27FC236}">
                <a16:creationId xmlns:a16="http://schemas.microsoft.com/office/drawing/2014/main" id="{8D76B29B-AA97-41C5-BA40-6553CFA7DDEE}"/>
              </a:ext>
            </a:extLst>
          </p:cNvPr>
          <p:cNvSpPr txBox="1"/>
          <p:nvPr/>
        </p:nvSpPr>
        <p:spPr>
          <a:xfrm>
            <a:off x="6366681" y="4243695"/>
            <a:ext cx="5486399" cy="1560107"/>
          </a:xfrm>
          <a:prstGeom prst="rect">
            <a:avLst/>
          </a:prstGeom>
          <a:noFill/>
        </p:spPr>
        <p:txBody>
          <a:bodyPr wrap="square" rtlCol="0">
            <a:spAutoFit/>
          </a:bodyPr>
          <a:lstStyle>
            <a:defPPr>
              <a:defRPr lang="zh-CN"/>
            </a:defPPr>
            <a:lvl1pPr>
              <a:lnSpc>
                <a:spcPct val="150000"/>
              </a:lnSpc>
              <a:defRPr sz="1400">
                <a:solidFill>
                  <a:schemeClr val="bg1"/>
                </a:solidFill>
                <a:latin typeface="Microsoft YaHei" panose="020B0503020204020204" pitchFamily="34" charset="-122"/>
                <a:ea typeface="Microsoft YaHei" panose="020B0503020204020204" pitchFamily="34" charset="-122"/>
                <a:cs typeface="宋体" panose="02010600030101010101" pitchFamily="2" charset="-122"/>
              </a:defRPr>
            </a:lvl1pPr>
          </a:lstStyle>
          <a:p>
            <a:r>
              <a:rPr lang="en-US" altLang="zh-CN" sz="1800" b="1" dirty="0"/>
              <a:t>RPA</a:t>
            </a:r>
            <a:r>
              <a:rPr lang="zh-CN" altLang="en-US" sz="1800" b="1" dirty="0"/>
              <a:t>不是最终形态，是轻量级的变速器</a:t>
            </a:r>
            <a:endParaRPr lang="en-US" altLang="zh-CN" sz="1800" b="1" dirty="0"/>
          </a:p>
          <a:p>
            <a:pPr>
              <a:lnSpc>
                <a:spcPct val="200000"/>
              </a:lnSpc>
            </a:pPr>
            <a:r>
              <a:rPr lang="en-US" altLang="zh-CN" sz="1200" dirty="0"/>
              <a:t>RPA</a:t>
            </a:r>
            <a:r>
              <a:rPr lang="zh-CN" altLang="en-US" sz="1200" dirty="0"/>
              <a:t>的定位：投入小，产出快，迭代周期短，可立即提升用户体验；</a:t>
            </a:r>
            <a:endParaRPr lang="en-US" altLang="zh-CN" sz="1200" dirty="0"/>
          </a:p>
          <a:p>
            <a:pPr>
              <a:lnSpc>
                <a:spcPct val="200000"/>
              </a:lnSpc>
            </a:pPr>
            <a:r>
              <a:rPr lang="zh-CN" altLang="en-US" sz="1200" dirty="0"/>
              <a:t>不能一步到位时，可以小步推进，达到当前状态下的最优；</a:t>
            </a:r>
            <a:endParaRPr lang="en-US" altLang="zh-CN" sz="1200" dirty="0"/>
          </a:p>
          <a:p>
            <a:pPr>
              <a:lnSpc>
                <a:spcPct val="200000"/>
              </a:lnSpc>
            </a:pPr>
            <a:r>
              <a:rPr lang="en-US" altLang="zh-CN" sz="1200" dirty="0"/>
              <a:t>RPA</a:t>
            </a:r>
            <a:r>
              <a:rPr lang="zh-CN" altLang="en-US" sz="1200" dirty="0"/>
              <a:t>生命周期通常较短，只要</a:t>
            </a:r>
            <a:r>
              <a:rPr lang="en-US" altLang="zh-CN" sz="1200" dirty="0"/>
              <a:t>ROI</a:t>
            </a:r>
            <a:r>
              <a:rPr lang="zh-CN" altLang="en-US" sz="1200" dirty="0"/>
              <a:t>合理就值得去做。</a:t>
            </a:r>
            <a:endParaRPr lang="en-US" altLang="zh-CN" sz="1200" dirty="0"/>
          </a:p>
        </p:txBody>
      </p:sp>
      <p:cxnSp>
        <p:nvCxnSpPr>
          <p:cNvPr id="9" name="直接连接符 8">
            <a:extLst>
              <a:ext uri="{FF2B5EF4-FFF2-40B4-BE49-F238E27FC236}">
                <a16:creationId xmlns:a16="http://schemas.microsoft.com/office/drawing/2014/main" id="{89D19F05-BBD3-4F27-93F8-C79177050A28}"/>
              </a:ext>
            </a:extLst>
          </p:cNvPr>
          <p:cNvCxnSpPr/>
          <p:nvPr/>
        </p:nvCxnSpPr>
        <p:spPr>
          <a:xfrm>
            <a:off x="6155139" y="2145742"/>
            <a:ext cx="0" cy="393704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1" name="图片 10" descr="城市的高楼大厦&#10;&#10;描述已自动生成">
            <a:extLst>
              <a:ext uri="{FF2B5EF4-FFF2-40B4-BE49-F238E27FC236}">
                <a16:creationId xmlns:a16="http://schemas.microsoft.com/office/drawing/2014/main" id="{02C17BA3-44B7-4976-AED8-A2D25D567EA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1531" y="2145742"/>
            <a:ext cx="5254861" cy="3937040"/>
          </a:xfrm>
          <a:prstGeom prst="rect">
            <a:avLst/>
          </a:prstGeom>
        </p:spPr>
      </p:pic>
    </p:spTree>
    <p:extLst>
      <p:ext uri="{BB962C8B-B14F-4D97-AF65-F5344CB8AC3E}">
        <p14:creationId xmlns:p14="http://schemas.microsoft.com/office/powerpoint/2010/main" val="321520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8" y="1815096"/>
            <a:ext cx="6892257" cy="48014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：经纪业务客户大额取款协同处理流程自动化</a:t>
            </a:r>
          </a:p>
          <a:p>
            <a:pPr marL="0" indent="0">
              <a:buFont typeface="Arial" panose="020B0604020202020204" pitchFamily="34" charset="0"/>
              <a:buNone/>
            </a:pP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a:buFont typeface="Arial" panose="020B0604020202020204" pitchFamily="34" charset="0"/>
              <a:buNone/>
            </a:pP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5643176"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星河璀璨</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：钱蔚（队长）、欧斌杰、</a:t>
            </a:r>
            <a:r>
              <a:rPr lang="zh-CN" altLang="zh-SG"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刘启扉</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、王欣怡、</a:t>
            </a:r>
            <a:r>
              <a:rPr lang="zh-CN" altLang="zh-SG"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姬方晶</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zh-SG"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葛梦晨</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zh-SG"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鹿巍</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zh-SG"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郭明</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：星星之火，可以燎原</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民生证券股份有限公司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：金融科技</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：大经纪业务数字化转型</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1" name="图片 10" descr="建筑的高楼&#10;&#10;描述已自动生成">
            <a:extLst>
              <a:ext uri="{FF2B5EF4-FFF2-40B4-BE49-F238E27FC236}">
                <a16:creationId xmlns:a16="http://schemas.microsoft.com/office/drawing/2014/main" id="{B787FB9E-1327-475B-A3BB-236A173AD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4306" y="2295241"/>
            <a:ext cx="4972424" cy="3729318"/>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458638" y="1701356"/>
            <a:ext cx="10808076" cy="700576"/>
          </a:xfrm>
          <a:prstGeom prst="rect">
            <a:avLst/>
          </a:prstGeom>
        </p:spPr>
        <p:txBody>
          <a:bodyPr wrap="square">
            <a:spAutoFit/>
          </a:bodyPr>
          <a:lstStyle/>
          <a:p>
            <a:pPr indent="457200">
              <a:lnSpc>
                <a:spcPct val="150000"/>
              </a:lnSpc>
            </a:pPr>
            <a:r>
              <a:rPr lang="zh-CN" altLang="en-US" sz="1400" dirty="0">
                <a:solidFill>
                  <a:schemeClr val="bg1"/>
                </a:solidFill>
                <a:latin typeface="Microsoft YaHei" panose="020B0503020204020204" pitchFamily="34" charset="-122"/>
                <a:ea typeface="Microsoft YaHei" panose="020B0503020204020204" pitchFamily="34" charset="-122"/>
              </a:rPr>
              <a:t>根据监管机构对客户交易结算资金存放管理的工作要求，各存管银行客户资金汇总账户资金存量均应按照存放比例及额度合理存放。故为保证客户大额取款效率，客户向分支机构预约大额取款时，分支机构应提前向结算存管总部电话预约报备。</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grpSp>
        <p:nvGrpSpPr>
          <p:cNvPr id="2" name="组合 1">
            <a:extLst>
              <a:ext uri="{FF2B5EF4-FFF2-40B4-BE49-F238E27FC236}">
                <a16:creationId xmlns:a16="http://schemas.microsoft.com/office/drawing/2014/main" id="{F323BF42-55D6-476A-A0C2-9C82A571C129}"/>
              </a:ext>
            </a:extLst>
          </p:cNvPr>
          <p:cNvGrpSpPr/>
          <p:nvPr/>
        </p:nvGrpSpPr>
        <p:grpSpPr>
          <a:xfrm>
            <a:off x="115590" y="2451391"/>
            <a:ext cx="9743171" cy="2599770"/>
            <a:chOff x="1177245" y="3487537"/>
            <a:chExt cx="9743171" cy="2599770"/>
          </a:xfrm>
        </p:grpSpPr>
        <p:grpSp>
          <p:nvGrpSpPr>
            <p:cNvPr id="63" name="组合 62">
              <a:extLst>
                <a:ext uri="{FF2B5EF4-FFF2-40B4-BE49-F238E27FC236}">
                  <a16:creationId xmlns:a16="http://schemas.microsoft.com/office/drawing/2014/main" id="{BEC37F04-61B2-4245-BC10-854D462E7C32}"/>
                </a:ext>
              </a:extLst>
            </p:cNvPr>
            <p:cNvGrpSpPr/>
            <p:nvPr/>
          </p:nvGrpSpPr>
          <p:grpSpPr>
            <a:xfrm>
              <a:off x="1572043" y="4215026"/>
              <a:ext cx="796321" cy="1013562"/>
              <a:chOff x="1744780" y="1805584"/>
              <a:chExt cx="823445" cy="1077921"/>
            </a:xfrm>
            <a:solidFill>
              <a:srgbClr val="00B0F0"/>
            </a:solidFill>
          </p:grpSpPr>
          <p:sp>
            <p:nvSpPr>
              <p:cNvPr id="64" name="Freeform 26">
                <a:extLst>
                  <a:ext uri="{FF2B5EF4-FFF2-40B4-BE49-F238E27FC236}">
                    <a16:creationId xmlns:a16="http://schemas.microsoft.com/office/drawing/2014/main" id="{40516D07-1D43-45B4-A420-37ECC0C2A787}"/>
                  </a:ext>
                </a:extLst>
              </p:cNvPr>
              <p:cNvSpPr>
                <a:spLocks noEditPoints="1"/>
              </p:cNvSpPr>
              <p:nvPr/>
            </p:nvSpPr>
            <p:spPr bwMode="auto">
              <a:xfrm rot="569531">
                <a:off x="1744780" y="1886553"/>
                <a:ext cx="295070" cy="402628"/>
              </a:xfrm>
              <a:custGeom>
                <a:avLst/>
                <a:gdLst>
                  <a:gd name="T0" fmla="*/ 195 w 273"/>
                  <a:gd name="T1" fmla="*/ 321 h 334"/>
                  <a:gd name="T2" fmla="*/ 209 w 273"/>
                  <a:gd name="T3" fmla="*/ 314 h 334"/>
                  <a:gd name="T4" fmla="*/ 179 w 273"/>
                  <a:gd name="T5" fmla="*/ 273 h 334"/>
                  <a:gd name="T6" fmla="*/ 154 w 273"/>
                  <a:gd name="T7" fmla="*/ 231 h 334"/>
                  <a:gd name="T8" fmla="*/ 134 w 273"/>
                  <a:gd name="T9" fmla="*/ 242 h 334"/>
                  <a:gd name="T10" fmla="*/ 67 w 273"/>
                  <a:gd name="T11" fmla="*/ 121 h 334"/>
                  <a:gd name="T12" fmla="*/ 87 w 273"/>
                  <a:gd name="T13" fmla="*/ 110 h 334"/>
                  <a:gd name="T14" fmla="*/ 65 w 273"/>
                  <a:gd name="T15" fmla="*/ 67 h 334"/>
                  <a:gd name="T16" fmla="*/ 47 w 273"/>
                  <a:gd name="T17" fmla="*/ 19 h 334"/>
                  <a:gd name="T18" fmla="*/ 33 w 273"/>
                  <a:gd name="T19" fmla="*/ 27 h 334"/>
                  <a:gd name="T20" fmla="*/ 4 w 273"/>
                  <a:gd name="T21" fmla="*/ 76 h 334"/>
                  <a:gd name="T22" fmla="*/ 4 w 273"/>
                  <a:gd name="T23" fmla="*/ 77 h 334"/>
                  <a:gd name="T24" fmla="*/ 4 w 273"/>
                  <a:gd name="T25" fmla="*/ 77 h 334"/>
                  <a:gd name="T26" fmla="*/ 7 w 273"/>
                  <a:gd name="T27" fmla="*/ 91 h 334"/>
                  <a:gd name="T28" fmla="*/ 7 w 273"/>
                  <a:gd name="T29" fmla="*/ 91 h 334"/>
                  <a:gd name="T30" fmla="*/ 7 w 273"/>
                  <a:gd name="T31" fmla="*/ 91 h 334"/>
                  <a:gd name="T32" fmla="*/ 126 w 273"/>
                  <a:gd name="T33" fmla="*/ 307 h 334"/>
                  <a:gd name="T34" fmla="*/ 127 w 273"/>
                  <a:gd name="T35" fmla="*/ 309 h 334"/>
                  <a:gd name="T36" fmla="*/ 138 w 273"/>
                  <a:gd name="T37" fmla="*/ 320 h 334"/>
                  <a:gd name="T38" fmla="*/ 195 w 273"/>
                  <a:gd name="T39" fmla="*/ 321 h 334"/>
                  <a:gd name="T40" fmla="*/ 238 w 273"/>
                  <a:gd name="T41" fmla="*/ 6 h 334"/>
                  <a:gd name="T42" fmla="*/ 218 w 273"/>
                  <a:gd name="T43" fmla="*/ 5 h 334"/>
                  <a:gd name="T44" fmla="*/ 217 w 273"/>
                  <a:gd name="T45" fmla="*/ 25 h 334"/>
                  <a:gd name="T46" fmla="*/ 244 w 273"/>
                  <a:gd name="T47" fmla="*/ 106 h 334"/>
                  <a:gd name="T48" fmla="*/ 216 w 273"/>
                  <a:gd name="T49" fmla="*/ 187 h 334"/>
                  <a:gd name="T50" fmla="*/ 216 w 273"/>
                  <a:gd name="T51" fmla="*/ 207 h 334"/>
                  <a:gd name="T52" fmla="*/ 236 w 273"/>
                  <a:gd name="T53" fmla="*/ 207 h 334"/>
                  <a:gd name="T54" fmla="*/ 273 w 273"/>
                  <a:gd name="T55" fmla="*/ 106 h 334"/>
                  <a:gd name="T56" fmla="*/ 238 w 273"/>
                  <a:gd name="T57" fmla="*/ 6 h 334"/>
                  <a:gd name="T58" fmla="*/ 203 w 273"/>
                  <a:gd name="T59" fmla="*/ 62 h 334"/>
                  <a:gd name="T60" fmla="*/ 214 w 273"/>
                  <a:gd name="T61" fmla="*/ 110 h 334"/>
                  <a:gd name="T62" fmla="*/ 199 w 273"/>
                  <a:gd name="T63" fmla="*/ 157 h 334"/>
                  <a:gd name="T64" fmla="*/ 180 w 273"/>
                  <a:gd name="T65" fmla="*/ 161 h 334"/>
                  <a:gd name="T66" fmla="*/ 175 w 273"/>
                  <a:gd name="T67" fmla="*/ 142 h 334"/>
                  <a:gd name="T68" fmla="*/ 186 w 273"/>
                  <a:gd name="T69" fmla="*/ 109 h 334"/>
                  <a:gd name="T70" fmla="*/ 178 w 273"/>
                  <a:gd name="T71" fmla="*/ 74 h 334"/>
                  <a:gd name="T72" fmla="*/ 184 w 273"/>
                  <a:gd name="T73" fmla="*/ 55 h 334"/>
                  <a:gd name="T74" fmla="*/ 203 w 273"/>
                  <a:gd name="T75" fmla="*/ 62 h 334"/>
                  <a:gd name="T76" fmla="*/ 220 w 273"/>
                  <a:gd name="T77" fmla="*/ 307 h 334"/>
                  <a:gd name="T78" fmla="*/ 190 w 273"/>
                  <a:gd name="T79" fmla="*/ 266 h 334"/>
                  <a:gd name="T80" fmla="*/ 165 w 273"/>
                  <a:gd name="T81" fmla="*/ 225 h 334"/>
                  <a:gd name="T82" fmla="*/ 180 w 273"/>
                  <a:gd name="T83" fmla="*/ 216 h 334"/>
                  <a:gd name="T84" fmla="*/ 235 w 273"/>
                  <a:gd name="T85" fmla="*/ 299 h 334"/>
                  <a:gd name="T86" fmla="*/ 220 w 273"/>
                  <a:gd name="T87" fmla="*/ 307 h 334"/>
                  <a:gd name="T88" fmla="*/ 98 w 273"/>
                  <a:gd name="T89" fmla="*/ 104 h 334"/>
                  <a:gd name="T90" fmla="*/ 77 w 273"/>
                  <a:gd name="T91" fmla="*/ 62 h 334"/>
                  <a:gd name="T92" fmla="*/ 58 w 273"/>
                  <a:gd name="T93" fmla="*/ 13 h 334"/>
                  <a:gd name="T94" fmla="*/ 71 w 273"/>
                  <a:gd name="T95" fmla="*/ 6 h 334"/>
                  <a:gd name="T96" fmla="*/ 112 w 273"/>
                  <a:gd name="T97" fmla="*/ 97 h 334"/>
                  <a:gd name="T98" fmla="*/ 98 w 273"/>
                  <a:gd name="T99" fmla="*/ 10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34">
                    <a:moveTo>
                      <a:pt x="195" y="321"/>
                    </a:moveTo>
                    <a:cubicBezTo>
                      <a:pt x="209" y="314"/>
                      <a:pt x="209" y="314"/>
                      <a:pt x="209" y="314"/>
                    </a:cubicBezTo>
                    <a:cubicBezTo>
                      <a:pt x="198" y="301"/>
                      <a:pt x="188" y="287"/>
                      <a:pt x="179" y="273"/>
                    </a:cubicBezTo>
                    <a:cubicBezTo>
                      <a:pt x="170" y="259"/>
                      <a:pt x="161" y="245"/>
                      <a:pt x="154" y="231"/>
                    </a:cubicBezTo>
                    <a:cubicBezTo>
                      <a:pt x="134" y="242"/>
                      <a:pt x="134" y="242"/>
                      <a:pt x="134" y="242"/>
                    </a:cubicBezTo>
                    <a:cubicBezTo>
                      <a:pt x="107" y="205"/>
                      <a:pt x="85" y="165"/>
                      <a:pt x="67" y="121"/>
                    </a:cubicBezTo>
                    <a:cubicBezTo>
                      <a:pt x="87" y="110"/>
                      <a:pt x="87" y="110"/>
                      <a:pt x="87" y="110"/>
                    </a:cubicBezTo>
                    <a:cubicBezTo>
                      <a:pt x="79" y="96"/>
                      <a:pt x="72" y="82"/>
                      <a:pt x="65" y="67"/>
                    </a:cubicBezTo>
                    <a:cubicBezTo>
                      <a:pt x="58" y="52"/>
                      <a:pt x="52" y="36"/>
                      <a:pt x="47" y="19"/>
                    </a:cubicBezTo>
                    <a:cubicBezTo>
                      <a:pt x="33" y="27"/>
                      <a:pt x="33" y="27"/>
                      <a:pt x="33" y="27"/>
                    </a:cubicBezTo>
                    <a:cubicBezTo>
                      <a:pt x="10" y="40"/>
                      <a:pt x="0" y="56"/>
                      <a:pt x="4" y="76"/>
                    </a:cubicBezTo>
                    <a:cubicBezTo>
                      <a:pt x="4" y="77"/>
                      <a:pt x="4" y="77"/>
                      <a:pt x="4" y="77"/>
                    </a:cubicBezTo>
                    <a:cubicBezTo>
                      <a:pt x="4" y="77"/>
                      <a:pt x="4" y="77"/>
                      <a:pt x="4" y="77"/>
                    </a:cubicBezTo>
                    <a:cubicBezTo>
                      <a:pt x="5" y="82"/>
                      <a:pt x="6" y="86"/>
                      <a:pt x="7" y="91"/>
                    </a:cubicBezTo>
                    <a:cubicBezTo>
                      <a:pt x="7" y="91"/>
                      <a:pt x="7" y="91"/>
                      <a:pt x="7" y="91"/>
                    </a:cubicBezTo>
                    <a:cubicBezTo>
                      <a:pt x="7" y="91"/>
                      <a:pt x="7" y="91"/>
                      <a:pt x="7" y="91"/>
                    </a:cubicBezTo>
                    <a:cubicBezTo>
                      <a:pt x="29" y="173"/>
                      <a:pt x="70" y="244"/>
                      <a:pt x="126" y="307"/>
                    </a:cubicBezTo>
                    <a:cubicBezTo>
                      <a:pt x="126" y="308"/>
                      <a:pt x="127" y="308"/>
                      <a:pt x="127" y="309"/>
                    </a:cubicBezTo>
                    <a:cubicBezTo>
                      <a:pt x="130" y="312"/>
                      <a:pt x="134" y="316"/>
                      <a:pt x="138" y="320"/>
                    </a:cubicBezTo>
                    <a:cubicBezTo>
                      <a:pt x="153" y="333"/>
                      <a:pt x="172" y="334"/>
                      <a:pt x="195" y="321"/>
                    </a:cubicBezTo>
                    <a:close/>
                    <a:moveTo>
                      <a:pt x="238" y="6"/>
                    </a:moveTo>
                    <a:cubicBezTo>
                      <a:pt x="232" y="1"/>
                      <a:pt x="223" y="0"/>
                      <a:pt x="218" y="5"/>
                    </a:cubicBezTo>
                    <a:cubicBezTo>
                      <a:pt x="212" y="11"/>
                      <a:pt x="211" y="20"/>
                      <a:pt x="217" y="25"/>
                    </a:cubicBezTo>
                    <a:cubicBezTo>
                      <a:pt x="236" y="47"/>
                      <a:pt x="245" y="76"/>
                      <a:pt x="244" y="106"/>
                    </a:cubicBezTo>
                    <a:cubicBezTo>
                      <a:pt x="244" y="137"/>
                      <a:pt x="234" y="168"/>
                      <a:pt x="216" y="187"/>
                    </a:cubicBezTo>
                    <a:cubicBezTo>
                      <a:pt x="210" y="193"/>
                      <a:pt x="210" y="202"/>
                      <a:pt x="216" y="207"/>
                    </a:cubicBezTo>
                    <a:cubicBezTo>
                      <a:pt x="222" y="212"/>
                      <a:pt x="231" y="212"/>
                      <a:pt x="236" y="207"/>
                    </a:cubicBezTo>
                    <a:cubicBezTo>
                      <a:pt x="259" y="183"/>
                      <a:pt x="272" y="144"/>
                      <a:pt x="273" y="106"/>
                    </a:cubicBezTo>
                    <a:cubicBezTo>
                      <a:pt x="273" y="70"/>
                      <a:pt x="262" y="33"/>
                      <a:pt x="238" y="6"/>
                    </a:cubicBezTo>
                    <a:close/>
                    <a:moveTo>
                      <a:pt x="203" y="62"/>
                    </a:moveTo>
                    <a:cubicBezTo>
                      <a:pt x="211" y="78"/>
                      <a:pt x="215" y="94"/>
                      <a:pt x="214" y="110"/>
                    </a:cubicBezTo>
                    <a:cubicBezTo>
                      <a:pt x="214" y="126"/>
                      <a:pt x="208" y="142"/>
                      <a:pt x="199" y="157"/>
                    </a:cubicBezTo>
                    <a:cubicBezTo>
                      <a:pt x="195" y="163"/>
                      <a:pt x="186" y="165"/>
                      <a:pt x="180" y="161"/>
                    </a:cubicBezTo>
                    <a:cubicBezTo>
                      <a:pt x="173" y="157"/>
                      <a:pt x="171" y="148"/>
                      <a:pt x="175" y="142"/>
                    </a:cubicBezTo>
                    <a:cubicBezTo>
                      <a:pt x="182" y="131"/>
                      <a:pt x="186" y="120"/>
                      <a:pt x="186" y="109"/>
                    </a:cubicBezTo>
                    <a:cubicBezTo>
                      <a:pt x="186" y="98"/>
                      <a:pt x="184" y="86"/>
                      <a:pt x="178" y="74"/>
                    </a:cubicBezTo>
                    <a:cubicBezTo>
                      <a:pt x="174" y="68"/>
                      <a:pt x="177" y="59"/>
                      <a:pt x="184" y="55"/>
                    </a:cubicBezTo>
                    <a:cubicBezTo>
                      <a:pt x="191" y="52"/>
                      <a:pt x="199" y="55"/>
                      <a:pt x="203" y="62"/>
                    </a:cubicBezTo>
                    <a:close/>
                    <a:moveTo>
                      <a:pt x="220" y="307"/>
                    </a:moveTo>
                    <a:cubicBezTo>
                      <a:pt x="209" y="294"/>
                      <a:pt x="199" y="280"/>
                      <a:pt x="190" y="266"/>
                    </a:cubicBezTo>
                    <a:cubicBezTo>
                      <a:pt x="181" y="253"/>
                      <a:pt x="172" y="239"/>
                      <a:pt x="165" y="225"/>
                    </a:cubicBezTo>
                    <a:cubicBezTo>
                      <a:pt x="180" y="216"/>
                      <a:pt x="180" y="216"/>
                      <a:pt x="180" y="216"/>
                    </a:cubicBezTo>
                    <a:cubicBezTo>
                      <a:pt x="188" y="218"/>
                      <a:pt x="225" y="261"/>
                      <a:pt x="235" y="299"/>
                    </a:cubicBezTo>
                    <a:cubicBezTo>
                      <a:pt x="220" y="307"/>
                      <a:pt x="220" y="307"/>
                      <a:pt x="220" y="307"/>
                    </a:cubicBezTo>
                    <a:close/>
                    <a:moveTo>
                      <a:pt x="98" y="104"/>
                    </a:moveTo>
                    <a:cubicBezTo>
                      <a:pt x="91" y="90"/>
                      <a:pt x="84" y="76"/>
                      <a:pt x="77" y="62"/>
                    </a:cubicBezTo>
                    <a:cubicBezTo>
                      <a:pt x="70" y="46"/>
                      <a:pt x="64" y="30"/>
                      <a:pt x="58" y="13"/>
                    </a:cubicBezTo>
                    <a:cubicBezTo>
                      <a:pt x="71" y="6"/>
                      <a:pt x="71" y="6"/>
                      <a:pt x="71" y="6"/>
                    </a:cubicBezTo>
                    <a:cubicBezTo>
                      <a:pt x="89" y="20"/>
                      <a:pt x="114" y="83"/>
                      <a:pt x="112" y="97"/>
                    </a:cubicBezTo>
                    <a:lnTo>
                      <a:pt x="98" y="10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65" name="Freeform 52">
                <a:extLst>
                  <a:ext uri="{FF2B5EF4-FFF2-40B4-BE49-F238E27FC236}">
                    <a16:creationId xmlns:a16="http://schemas.microsoft.com/office/drawing/2014/main" id="{7B0CF5B8-FB5D-4717-85DF-620EF0D76470}"/>
                  </a:ext>
                </a:extLst>
              </p:cNvPr>
              <p:cNvSpPr>
                <a:spLocks/>
              </p:cNvSpPr>
              <p:nvPr/>
            </p:nvSpPr>
            <p:spPr bwMode="auto">
              <a:xfrm>
                <a:off x="1765465" y="1805584"/>
                <a:ext cx="802760" cy="1077921"/>
              </a:xfrm>
              <a:custGeom>
                <a:avLst/>
                <a:gdLst>
                  <a:gd name="T0" fmla="*/ 120 w 178"/>
                  <a:gd name="T1" fmla="*/ 99 h 239"/>
                  <a:gd name="T2" fmla="*/ 143 w 178"/>
                  <a:gd name="T3" fmla="*/ 55 h 239"/>
                  <a:gd name="T4" fmla="*/ 89 w 178"/>
                  <a:gd name="T5" fmla="*/ 0 h 239"/>
                  <a:gd name="T6" fmla="*/ 34 w 178"/>
                  <a:gd name="T7" fmla="*/ 55 h 239"/>
                  <a:gd name="T8" fmla="*/ 58 w 178"/>
                  <a:gd name="T9" fmla="*/ 99 h 239"/>
                  <a:gd name="T10" fmla="*/ 0 w 178"/>
                  <a:gd name="T11" fmla="*/ 183 h 239"/>
                  <a:gd name="T12" fmla="*/ 6 w 178"/>
                  <a:gd name="T13" fmla="*/ 216 h 239"/>
                  <a:gd name="T14" fmla="*/ 89 w 178"/>
                  <a:gd name="T15" fmla="*/ 239 h 239"/>
                  <a:gd name="T16" fmla="*/ 171 w 178"/>
                  <a:gd name="T17" fmla="*/ 216 h 239"/>
                  <a:gd name="T18" fmla="*/ 178 w 178"/>
                  <a:gd name="T19" fmla="*/ 183 h 239"/>
                  <a:gd name="T20" fmla="*/ 120 w 178"/>
                  <a:gd name="T21" fmla="*/ 9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239">
                    <a:moveTo>
                      <a:pt x="120" y="99"/>
                    </a:moveTo>
                    <a:cubicBezTo>
                      <a:pt x="134" y="90"/>
                      <a:pt x="143" y="73"/>
                      <a:pt x="143" y="55"/>
                    </a:cubicBezTo>
                    <a:cubicBezTo>
                      <a:pt x="143" y="25"/>
                      <a:pt x="119" y="0"/>
                      <a:pt x="89" y="0"/>
                    </a:cubicBezTo>
                    <a:cubicBezTo>
                      <a:pt x="59" y="0"/>
                      <a:pt x="34" y="25"/>
                      <a:pt x="34" y="55"/>
                    </a:cubicBezTo>
                    <a:cubicBezTo>
                      <a:pt x="34" y="73"/>
                      <a:pt x="43" y="90"/>
                      <a:pt x="58" y="99"/>
                    </a:cubicBezTo>
                    <a:cubicBezTo>
                      <a:pt x="24" y="112"/>
                      <a:pt x="0" y="145"/>
                      <a:pt x="0" y="183"/>
                    </a:cubicBezTo>
                    <a:cubicBezTo>
                      <a:pt x="0" y="195"/>
                      <a:pt x="2" y="206"/>
                      <a:pt x="6" y="216"/>
                    </a:cubicBezTo>
                    <a:cubicBezTo>
                      <a:pt x="30" y="231"/>
                      <a:pt x="59" y="239"/>
                      <a:pt x="89" y="239"/>
                    </a:cubicBezTo>
                    <a:cubicBezTo>
                      <a:pt x="119" y="239"/>
                      <a:pt x="147" y="231"/>
                      <a:pt x="171" y="216"/>
                    </a:cubicBezTo>
                    <a:cubicBezTo>
                      <a:pt x="176" y="206"/>
                      <a:pt x="178" y="195"/>
                      <a:pt x="178" y="183"/>
                    </a:cubicBezTo>
                    <a:cubicBezTo>
                      <a:pt x="178" y="145"/>
                      <a:pt x="154" y="112"/>
                      <a:pt x="120" y="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6" name="Freeform 9">
              <a:extLst>
                <a:ext uri="{FF2B5EF4-FFF2-40B4-BE49-F238E27FC236}">
                  <a16:creationId xmlns:a16="http://schemas.microsoft.com/office/drawing/2014/main" id="{A45B8792-2552-459B-A273-7373B6644958}"/>
                </a:ext>
              </a:extLst>
            </p:cNvPr>
            <p:cNvSpPr>
              <a:spLocks noEditPoints="1"/>
            </p:cNvSpPr>
            <p:nvPr/>
          </p:nvSpPr>
          <p:spPr bwMode="auto">
            <a:xfrm>
              <a:off x="3303026" y="4192655"/>
              <a:ext cx="705018" cy="1058304"/>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67" name="组合 66">
              <a:extLst>
                <a:ext uri="{FF2B5EF4-FFF2-40B4-BE49-F238E27FC236}">
                  <a16:creationId xmlns:a16="http://schemas.microsoft.com/office/drawing/2014/main" id="{F5A8273B-0E54-4C91-9B33-FB26705BA648}"/>
                </a:ext>
              </a:extLst>
            </p:cNvPr>
            <p:cNvGrpSpPr/>
            <p:nvPr/>
          </p:nvGrpSpPr>
          <p:grpSpPr>
            <a:xfrm>
              <a:off x="6414495" y="4192655"/>
              <a:ext cx="854784" cy="1058304"/>
              <a:chOff x="5334001" y="1322388"/>
              <a:chExt cx="533400" cy="660400"/>
            </a:xfrm>
            <a:solidFill>
              <a:schemeClr val="accent2">
                <a:lumMod val="75000"/>
              </a:schemeClr>
            </a:solidFill>
          </p:grpSpPr>
          <p:sp>
            <p:nvSpPr>
              <p:cNvPr id="68" name="Freeform 66">
                <a:extLst>
                  <a:ext uri="{FF2B5EF4-FFF2-40B4-BE49-F238E27FC236}">
                    <a16:creationId xmlns:a16="http://schemas.microsoft.com/office/drawing/2014/main" id="{C0D0908A-AF7F-4198-B08B-1DBAC758DA92}"/>
                  </a:ext>
                </a:extLst>
              </p:cNvPr>
              <p:cNvSpPr>
                <a:spLocks noEditPoints="1"/>
              </p:cNvSpPr>
              <p:nvPr/>
            </p:nvSpPr>
            <p:spPr bwMode="auto">
              <a:xfrm>
                <a:off x="5486401" y="1322388"/>
                <a:ext cx="296863" cy="250825"/>
              </a:xfrm>
              <a:custGeom>
                <a:avLst/>
                <a:gdLst>
                  <a:gd name="T0" fmla="*/ 60 w 156"/>
                  <a:gd name="T1" fmla="*/ 121 h 132"/>
                  <a:gd name="T2" fmla="*/ 109 w 156"/>
                  <a:gd name="T3" fmla="*/ 96 h 132"/>
                  <a:gd name="T4" fmla="*/ 111 w 156"/>
                  <a:gd name="T5" fmla="*/ 93 h 132"/>
                  <a:gd name="T6" fmla="*/ 156 w 156"/>
                  <a:gd name="T7" fmla="*/ 132 h 132"/>
                  <a:gd name="T8" fmla="*/ 143 w 156"/>
                  <a:gd name="T9" fmla="*/ 93 h 132"/>
                  <a:gd name="T10" fmla="*/ 135 w 156"/>
                  <a:gd name="T11" fmla="*/ 35 h 132"/>
                  <a:gd name="T12" fmla="*/ 114 w 156"/>
                  <a:gd name="T13" fmla="*/ 32 h 132"/>
                  <a:gd name="T14" fmla="*/ 104 w 156"/>
                  <a:gd name="T15" fmla="*/ 18 h 132"/>
                  <a:gd name="T16" fmla="*/ 101 w 156"/>
                  <a:gd name="T17" fmla="*/ 15 h 132"/>
                  <a:gd name="T18" fmla="*/ 60 w 156"/>
                  <a:gd name="T19" fmla="*/ 0 h 132"/>
                  <a:gd name="T20" fmla="*/ 16 w 156"/>
                  <a:gd name="T21" fmla="*/ 19 h 132"/>
                  <a:gd name="T22" fmla="*/ 0 w 156"/>
                  <a:gd name="T23" fmla="*/ 61 h 132"/>
                  <a:gd name="T24" fmla="*/ 60 w 156"/>
                  <a:gd name="T25" fmla="*/ 121 h 132"/>
                  <a:gd name="T26" fmla="*/ 23 w 156"/>
                  <a:gd name="T27" fmla="*/ 23 h 132"/>
                  <a:gd name="T28" fmla="*/ 88 w 156"/>
                  <a:gd name="T29" fmla="*/ 60 h 132"/>
                  <a:gd name="T30" fmla="*/ 111 w 156"/>
                  <a:gd name="T31" fmla="*/ 73 h 132"/>
                  <a:gd name="T32" fmla="*/ 102 w 156"/>
                  <a:gd name="T33" fmla="*/ 92 h 132"/>
                  <a:gd name="T34" fmla="*/ 60 w 156"/>
                  <a:gd name="T35" fmla="*/ 113 h 132"/>
                  <a:gd name="T36" fmla="*/ 8 w 156"/>
                  <a:gd name="T37" fmla="*/ 61 h 132"/>
                  <a:gd name="T38" fmla="*/ 23 w 156"/>
                  <a:gd name="T39" fmla="*/ 2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2">
                    <a:moveTo>
                      <a:pt x="60" y="121"/>
                    </a:moveTo>
                    <a:cubicBezTo>
                      <a:pt x="80" y="121"/>
                      <a:pt x="98" y="111"/>
                      <a:pt x="109" y="96"/>
                    </a:cubicBezTo>
                    <a:cubicBezTo>
                      <a:pt x="110" y="95"/>
                      <a:pt x="111" y="94"/>
                      <a:pt x="111" y="93"/>
                    </a:cubicBezTo>
                    <a:cubicBezTo>
                      <a:pt x="118" y="132"/>
                      <a:pt x="156" y="132"/>
                      <a:pt x="156" y="132"/>
                    </a:cubicBezTo>
                    <a:cubicBezTo>
                      <a:pt x="156" y="132"/>
                      <a:pt x="142" y="121"/>
                      <a:pt x="143" y="93"/>
                    </a:cubicBezTo>
                    <a:cubicBezTo>
                      <a:pt x="143" y="74"/>
                      <a:pt x="152" y="45"/>
                      <a:pt x="135" y="35"/>
                    </a:cubicBezTo>
                    <a:cubicBezTo>
                      <a:pt x="127" y="30"/>
                      <a:pt x="119" y="30"/>
                      <a:pt x="114" y="32"/>
                    </a:cubicBezTo>
                    <a:cubicBezTo>
                      <a:pt x="111" y="27"/>
                      <a:pt x="108" y="22"/>
                      <a:pt x="104" y="18"/>
                    </a:cubicBezTo>
                    <a:cubicBezTo>
                      <a:pt x="103" y="17"/>
                      <a:pt x="102" y="16"/>
                      <a:pt x="101" y="15"/>
                    </a:cubicBezTo>
                    <a:cubicBezTo>
                      <a:pt x="90" y="6"/>
                      <a:pt x="76" y="0"/>
                      <a:pt x="60" y="0"/>
                    </a:cubicBezTo>
                    <a:cubicBezTo>
                      <a:pt x="43" y="0"/>
                      <a:pt x="27" y="7"/>
                      <a:pt x="16" y="19"/>
                    </a:cubicBezTo>
                    <a:cubicBezTo>
                      <a:pt x="6" y="30"/>
                      <a:pt x="0" y="44"/>
                      <a:pt x="0" y="61"/>
                    </a:cubicBezTo>
                    <a:cubicBezTo>
                      <a:pt x="0" y="94"/>
                      <a:pt x="27" y="121"/>
                      <a:pt x="60" y="121"/>
                    </a:cubicBezTo>
                    <a:close/>
                    <a:moveTo>
                      <a:pt x="23" y="23"/>
                    </a:moveTo>
                    <a:cubicBezTo>
                      <a:pt x="88" y="60"/>
                      <a:pt x="88" y="60"/>
                      <a:pt x="88" y="60"/>
                    </a:cubicBezTo>
                    <a:cubicBezTo>
                      <a:pt x="111" y="73"/>
                      <a:pt x="111" y="73"/>
                      <a:pt x="111" y="73"/>
                    </a:cubicBezTo>
                    <a:cubicBezTo>
                      <a:pt x="110" y="80"/>
                      <a:pt x="106" y="87"/>
                      <a:pt x="102" y="92"/>
                    </a:cubicBezTo>
                    <a:cubicBezTo>
                      <a:pt x="93" y="105"/>
                      <a:pt x="77" y="113"/>
                      <a:pt x="60" y="113"/>
                    </a:cubicBezTo>
                    <a:cubicBezTo>
                      <a:pt x="31" y="113"/>
                      <a:pt x="8" y="90"/>
                      <a:pt x="8" y="61"/>
                    </a:cubicBezTo>
                    <a:cubicBezTo>
                      <a:pt x="8" y="46"/>
                      <a:pt x="14" y="33"/>
                      <a:pt x="23" y="23"/>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7">
                <a:extLst>
                  <a:ext uri="{FF2B5EF4-FFF2-40B4-BE49-F238E27FC236}">
                    <a16:creationId xmlns:a16="http://schemas.microsoft.com/office/drawing/2014/main" id="{AA4E8059-926A-4852-9175-77CDC112427B}"/>
                  </a:ext>
                </a:extLst>
              </p:cNvPr>
              <p:cNvSpPr>
                <a:spLocks noEditPoints="1"/>
              </p:cNvSpPr>
              <p:nvPr/>
            </p:nvSpPr>
            <p:spPr bwMode="auto">
              <a:xfrm>
                <a:off x="5334001" y="1557338"/>
                <a:ext cx="533400" cy="425450"/>
              </a:xfrm>
              <a:custGeom>
                <a:avLst/>
                <a:gdLst>
                  <a:gd name="T0" fmla="*/ 235 w 281"/>
                  <a:gd name="T1" fmla="*/ 25 h 224"/>
                  <a:gd name="T2" fmla="*/ 185 w 281"/>
                  <a:gd name="T3" fmla="*/ 0 h 224"/>
                  <a:gd name="T4" fmla="*/ 183 w 281"/>
                  <a:gd name="T5" fmla="*/ 2 h 224"/>
                  <a:gd name="T6" fmla="*/ 183 w 281"/>
                  <a:gd name="T7" fmla="*/ 2 h 224"/>
                  <a:gd name="T8" fmla="*/ 147 w 281"/>
                  <a:gd name="T9" fmla="*/ 29 h 224"/>
                  <a:gd name="T10" fmla="*/ 140 w 281"/>
                  <a:gd name="T11" fmla="*/ 34 h 224"/>
                  <a:gd name="T12" fmla="*/ 116 w 281"/>
                  <a:gd name="T13" fmla="*/ 16 h 224"/>
                  <a:gd name="T14" fmla="*/ 95 w 281"/>
                  <a:gd name="T15" fmla="*/ 0 h 224"/>
                  <a:gd name="T16" fmla="*/ 45 w 281"/>
                  <a:gd name="T17" fmla="*/ 25 h 224"/>
                  <a:gd name="T18" fmla="*/ 2 w 281"/>
                  <a:gd name="T19" fmla="*/ 46 h 224"/>
                  <a:gd name="T20" fmla="*/ 0 w 281"/>
                  <a:gd name="T21" fmla="*/ 48 h 224"/>
                  <a:gd name="T22" fmla="*/ 35 w 281"/>
                  <a:gd name="T23" fmla="*/ 224 h 224"/>
                  <a:gd name="T24" fmla="*/ 69 w 281"/>
                  <a:gd name="T25" fmla="*/ 224 h 224"/>
                  <a:gd name="T26" fmla="*/ 72 w 281"/>
                  <a:gd name="T27" fmla="*/ 224 h 224"/>
                  <a:gd name="T28" fmla="*/ 140 w 281"/>
                  <a:gd name="T29" fmla="*/ 224 h 224"/>
                  <a:gd name="T30" fmla="*/ 162 w 281"/>
                  <a:gd name="T31" fmla="*/ 224 h 224"/>
                  <a:gd name="T32" fmla="*/ 162 w 281"/>
                  <a:gd name="T33" fmla="*/ 217 h 224"/>
                  <a:gd name="T34" fmla="*/ 162 w 281"/>
                  <a:gd name="T35" fmla="*/ 152 h 224"/>
                  <a:gd name="T36" fmla="*/ 105 w 281"/>
                  <a:gd name="T37" fmla="*/ 67 h 224"/>
                  <a:gd name="T38" fmla="*/ 111 w 281"/>
                  <a:gd name="T39" fmla="*/ 62 h 224"/>
                  <a:gd name="T40" fmla="*/ 140 w 281"/>
                  <a:gd name="T41" fmla="*/ 44 h 224"/>
                  <a:gd name="T42" fmla="*/ 168 w 281"/>
                  <a:gd name="T43" fmla="*/ 62 h 224"/>
                  <a:gd name="T44" fmla="*/ 175 w 281"/>
                  <a:gd name="T45" fmla="*/ 66 h 224"/>
                  <a:gd name="T46" fmla="*/ 145 w 281"/>
                  <a:gd name="T47" fmla="*/ 113 h 224"/>
                  <a:gd name="T48" fmla="*/ 169 w 281"/>
                  <a:gd name="T49" fmla="*/ 148 h 224"/>
                  <a:gd name="T50" fmla="*/ 170 w 281"/>
                  <a:gd name="T51" fmla="*/ 151 h 224"/>
                  <a:gd name="T52" fmla="*/ 170 w 281"/>
                  <a:gd name="T53" fmla="*/ 216 h 224"/>
                  <a:gd name="T54" fmla="*/ 170 w 281"/>
                  <a:gd name="T55" fmla="*/ 224 h 224"/>
                  <a:gd name="T56" fmla="*/ 208 w 281"/>
                  <a:gd name="T57" fmla="*/ 224 h 224"/>
                  <a:gd name="T58" fmla="*/ 212 w 281"/>
                  <a:gd name="T59" fmla="*/ 224 h 224"/>
                  <a:gd name="T60" fmla="*/ 246 w 281"/>
                  <a:gd name="T61" fmla="*/ 224 h 224"/>
                  <a:gd name="T62" fmla="*/ 281 w 281"/>
                  <a:gd name="T63" fmla="*/ 48 h 224"/>
                  <a:gd name="T64" fmla="*/ 235 w 281"/>
                  <a:gd name="T65" fmla="*/ 25 h 224"/>
                  <a:gd name="T66" fmla="*/ 86 w 281"/>
                  <a:gd name="T67" fmla="*/ 69 h 224"/>
                  <a:gd name="T68" fmla="*/ 98 w 281"/>
                  <a:gd name="T69" fmla="*/ 12 h 224"/>
                  <a:gd name="T70" fmla="*/ 133 w 281"/>
                  <a:gd name="T71" fmla="*/ 39 h 224"/>
                  <a:gd name="T72" fmla="*/ 86 w 281"/>
                  <a:gd name="T73" fmla="*/ 69 h 224"/>
                  <a:gd name="T74" fmla="*/ 147 w 281"/>
                  <a:gd name="T75" fmla="*/ 39 h 224"/>
                  <a:gd name="T76" fmla="*/ 183 w 281"/>
                  <a:gd name="T77" fmla="*/ 12 h 224"/>
                  <a:gd name="T78" fmla="*/ 194 w 281"/>
                  <a:gd name="T79" fmla="*/ 69 h 224"/>
                  <a:gd name="T80" fmla="*/ 147 w 281"/>
                  <a:gd name="T81" fmla="*/ 3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1" h="224">
                    <a:moveTo>
                      <a:pt x="235" y="25"/>
                    </a:moveTo>
                    <a:cubicBezTo>
                      <a:pt x="185" y="0"/>
                      <a:pt x="185" y="0"/>
                      <a:pt x="185" y="0"/>
                    </a:cubicBezTo>
                    <a:cubicBezTo>
                      <a:pt x="183" y="2"/>
                      <a:pt x="183" y="2"/>
                      <a:pt x="183" y="2"/>
                    </a:cubicBezTo>
                    <a:cubicBezTo>
                      <a:pt x="183" y="2"/>
                      <a:pt x="183" y="2"/>
                      <a:pt x="183" y="2"/>
                    </a:cubicBezTo>
                    <a:cubicBezTo>
                      <a:pt x="147" y="29"/>
                      <a:pt x="147" y="29"/>
                      <a:pt x="147" y="29"/>
                    </a:cubicBezTo>
                    <a:cubicBezTo>
                      <a:pt x="144" y="31"/>
                      <a:pt x="141" y="33"/>
                      <a:pt x="140" y="34"/>
                    </a:cubicBezTo>
                    <a:cubicBezTo>
                      <a:pt x="116" y="16"/>
                      <a:pt x="116" y="16"/>
                      <a:pt x="116" y="16"/>
                    </a:cubicBezTo>
                    <a:cubicBezTo>
                      <a:pt x="106" y="8"/>
                      <a:pt x="95" y="0"/>
                      <a:pt x="95" y="0"/>
                    </a:cubicBezTo>
                    <a:cubicBezTo>
                      <a:pt x="45" y="25"/>
                      <a:pt x="45" y="25"/>
                      <a:pt x="45" y="25"/>
                    </a:cubicBezTo>
                    <a:cubicBezTo>
                      <a:pt x="2" y="46"/>
                      <a:pt x="2" y="46"/>
                      <a:pt x="2" y="46"/>
                    </a:cubicBezTo>
                    <a:cubicBezTo>
                      <a:pt x="0" y="48"/>
                      <a:pt x="0" y="48"/>
                      <a:pt x="0" y="48"/>
                    </a:cubicBezTo>
                    <a:cubicBezTo>
                      <a:pt x="35" y="224"/>
                      <a:pt x="35" y="224"/>
                      <a:pt x="35" y="224"/>
                    </a:cubicBezTo>
                    <a:cubicBezTo>
                      <a:pt x="69" y="224"/>
                      <a:pt x="69" y="224"/>
                      <a:pt x="69" y="224"/>
                    </a:cubicBezTo>
                    <a:cubicBezTo>
                      <a:pt x="72" y="224"/>
                      <a:pt x="72" y="224"/>
                      <a:pt x="72" y="224"/>
                    </a:cubicBezTo>
                    <a:cubicBezTo>
                      <a:pt x="140" y="224"/>
                      <a:pt x="140" y="224"/>
                      <a:pt x="140" y="224"/>
                    </a:cubicBezTo>
                    <a:cubicBezTo>
                      <a:pt x="162" y="224"/>
                      <a:pt x="162" y="224"/>
                      <a:pt x="162" y="224"/>
                    </a:cubicBezTo>
                    <a:cubicBezTo>
                      <a:pt x="162" y="222"/>
                      <a:pt x="162" y="220"/>
                      <a:pt x="162" y="217"/>
                    </a:cubicBezTo>
                    <a:cubicBezTo>
                      <a:pt x="162" y="196"/>
                      <a:pt x="162" y="154"/>
                      <a:pt x="162" y="152"/>
                    </a:cubicBezTo>
                    <a:cubicBezTo>
                      <a:pt x="161" y="150"/>
                      <a:pt x="124" y="96"/>
                      <a:pt x="105" y="67"/>
                    </a:cubicBezTo>
                    <a:cubicBezTo>
                      <a:pt x="111" y="62"/>
                      <a:pt x="111" y="62"/>
                      <a:pt x="111" y="62"/>
                    </a:cubicBezTo>
                    <a:cubicBezTo>
                      <a:pt x="140" y="44"/>
                      <a:pt x="140" y="44"/>
                      <a:pt x="140" y="44"/>
                    </a:cubicBezTo>
                    <a:cubicBezTo>
                      <a:pt x="168" y="62"/>
                      <a:pt x="168" y="62"/>
                      <a:pt x="168" y="62"/>
                    </a:cubicBezTo>
                    <a:cubicBezTo>
                      <a:pt x="175" y="66"/>
                      <a:pt x="175" y="66"/>
                      <a:pt x="175" y="66"/>
                    </a:cubicBezTo>
                    <a:cubicBezTo>
                      <a:pt x="145" y="113"/>
                      <a:pt x="145" y="113"/>
                      <a:pt x="145" y="113"/>
                    </a:cubicBezTo>
                    <a:cubicBezTo>
                      <a:pt x="169" y="148"/>
                      <a:pt x="169" y="148"/>
                      <a:pt x="169" y="148"/>
                    </a:cubicBezTo>
                    <a:cubicBezTo>
                      <a:pt x="170" y="149"/>
                      <a:pt x="170" y="150"/>
                      <a:pt x="170" y="151"/>
                    </a:cubicBezTo>
                    <a:cubicBezTo>
                      <a:pt x="170" y="216"/>
                      <a:pt x="170" y="216"/>
                      <a:pt x="170" y="216"/>
                    </a:cubicBezTo>
                    <a:cubicBezTo>
                      <a:pt x="170" y="224"/>
                      <a:pt x="170" y="224"/>
                      <a:pt x="170" y="224"/>
                    </a:cubicBezTo>
                    <a:cubicBezTo>
                      <a:pt x="208" y="224"/>
                      <a:pt x="208" y="224"/>
                      <a:pt x="208" y="224"/>
                    </a:cubicBezTo>
                    <a:cubicBezTo>
                      <a:pt x="212" y="224"/>
                      <a:pt x="212" y="224"/>
                      <a:pt x="212" y="224"/>
                    </a:cubicBezTo>
                    <a:cubicBezTo>
                      <a:pt x="246" y="224"/>
                      <a:pt x="246" y="224"/>
                      <a:pt x="246" y="224"/>
                    </a:cubicBezTo>
                    <a:cubicBezTo>
                      <a:pt x="281" y="48"/>
                      <a:pt x="281" y="48"/>
                      <a:pt x="281" y="48"/>
                    </a:cubicBezTo>
                    <a:lnTo>
                      <a:pt x="235" y="25"/>
                    </a:lnTo>
                    <a:close/>
                    <a:moveTo>
                      <a:pt x="86" y="69"/>
                    </a:moveTo>
                    <a:cubicBezTo>
                      <a:pt x="89" y="56"/>
                      <a:pt x="96" y="21"/>
                      <a:pt x="98" y="12"/>
                    </a:cubicBezTo>
                    <a:cubicBezTo>
                      <a:pt x="105" y="17"/>
                      <a:pt x="127" y="34"/>
                      <a:pt x="133" y="39"/>
                    </a:cubicBezTo>
                    <a:cubicBezTo>
                      <a:pt x="126" y="43"/>
                      <a:pt x="97" y="62"/>
                      <a:pt x="86" y="69"/>
                    </a:cubicBezTo>
                    <a:close/>
                    <a:moveTo>
                      <a:pt x="147" y="39"/>
                    </a:moveTo>
                    <a:cubicBezTo>
                      <a:pt x="154" y="34"/>
                      <a:pt x="176" y="17"/>
                      <a:pt x="183" y="12"/>
                    </a:cubicBezTo>
                    <a:cubicBezTo>
                      <a:pt x="185" y="21"/>
                      <a:pt x="192" y="56"/>
                      <a:pt x="194" y="69"/>
                    </a:cubicBezTo>
                    <a:cubicBezTo>
                      <a:pt x="183" y="62"/>
                      <a:pt x="154" y="43"/>
                      <a:pt x="147" y="3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Freeform 52">
              <a:extLst>
                <a:ext uri="{FF2B5EF4-FFF2-40B4-BE49-F238E27FC236}">
                  <a16:creationId xmlns:a16="http://schemas.microsoft.com/office/drawing/2014/main" id="{E52EB624-004E-4588-8EC1-D1B876012FD3}"/>
                </a:ext>
              </a:extLst>
            </p:cNvPr>
            <p:cNvSpPr>
              <a:spLocks/>
            </p:cNvSpPr>
            <p:nvPr/>
          </p:nvSpPr>
          <p:spPr bwMode="auto">
            <a:xfrm>
              <a:off x="8173540" y="4215026"/>
              <a:ext cx="776317" cy="1013562"/>
            </a:xfrm>
            <a:custGeom>
              <a:avLst/>
              <a:gdLst>
                <a:gd name="T0" fmla="*/ 120 w 178"/>
                <a:gd name="T1" fmla="*/ 99 h 239"/>
                <a:gd name="T2" fmla="*/ 143 w 178"/>
                <a:gd name="T3" fmla="*/ 55 h 239"/>
                <a:gd name="T4" fmla="*/ 89 w 178"/>
                <a:gd name="T5" fmla="*/ 0 h 239"/>
                <a:gd name="T6" fmla="*/ 34 w 178"/>
                <a:gd name="T7" fmla="*/ 55 h 239"/>
                <a:gd name="T8" fmla="*/ 58 w 178"/>
                <a:gd name="T9" fmla="*/ 99 h 239"/>
                <a:gd name="T10" fmla="*/ 0 w 178"/>
                <a:gd name="T11" fmla="*/ 183 h 239"/>
                <a:gd name="T12" fmla="*/ 6 w 178"/>
                <a:gd name="T13" fmla="*/ 216 h 239"/>
                <a:gd name="T14" fmla="*/ 89 w 178"/>
                <a:gd name="T15" fmla="*/ 239 h 239"/>
                <a:gd name="T16" fmla="*/ 171 w 178"/>
                <a:gd name="T17" fmla="*/ 216 h 239"/>
                <a:gd name="T18" fmla="*/ 178 w 178"/>
                <a:gd name="T19" fmla="*/ 183 h 239"/>
                <a:gd name="T20" fmla="*/ 120 w 178"/>
                <a:gd name="T21" fmla="*/ 9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239">
                  <a:moveTo>
                    <a:pt x="120" y="99"/>
                  </a:moveTo>
                  <a:cubicBezTo>
                    <a:pt x="134" y="90"/>
                    <a:pt x="143" y="73"/>
                    <a:pt x="143" y="55"/>
                  </a:cubicBezTo>
                  <a:cubicBezTo>
                    <a:pt x="143" y="25"/>
                    <a:pt x="119" y="0"/>
                    <a:pt x="89" y="0"/>
                  </a:cubicBezTo>
                  <a:cubicBezTo>
                    <a:pt x="59" y="0"/>
                    <a:pt x="34" y="25"/>
                    <a:pt x="34" y="55"/>
                  </a:cubicBezTo>
                  <a:cubicBezTo>
                    <a:pt x="34" y="73"/>
                    <a:pt x="43" y="90"/>
                    <a:pt x="58" y="99"/>
                  </a:cubicBezTo>
                  <a:cubicBezTo>
                    <a:pt x="24" y="112"/>
                    <a:pt x="0" y="145"/>
                    <a:pt x="0" y="183"/>
                  </a:cubicBezTo>
                  <a:cubicBezTo>
                    <a:pt x="0" y="195"/>
                    <a:pt x="2" y="206"/>
                    <a:pt x="6" y="216"/>
                  </a:cubicBezTo>
                  <a:cubicBezTo>
                    <a:pt x="30" y="231"/>
                    <a:pt x="59" y="239"/>
                    <a:pt x="89" y="239"/>
                  </a:cubicBezTo>
                  <a:cubicBezTo>
                    <a:pt x="119" y="239"/>
                    <a:pt x="147" y="231"/>
                    <a:pt x="171" y="216"/>
                  </a:cubicBezTo>
                  <a:cubicBezTo>
                    <a:pt x="176" y="206"/>
                    <a:pt x="178" y="195"/>
                    <a:pt x="178" y="183"/>
                  </a:cubicBezTo>
                  <a:cubicBezTo>
                    <a:pt x="178" y="145"/>
                    <a:pt x="154" y="112"/>
                    <a:pt x="120" y="99"/>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72" name="组合 71">
              <a:extLst>
                <a:ext uri="{FF2B5EF4-FFF2-40B4-BE49-F238E27FC236}">
                  <a16:creationId xmlns:a16="http://schemas.microsoft.com/office/drawing/2014/main" id="{053F30CA-4DD8-4768-A0FB-2B0642E8F91F}"/>
                </a:ext>
              </a:extLst>
            </p:cNvPr>
            <p:cNvGrpSpPr/>
            <p:nvPr/>
          </p:nvGrpSpPr>
          <p:grpSpPr>
            <a:xfrm>
              <a:off x="9686162" y="4192655"/>
              <a:ext cx="854784" cy="1058304"/>
              <a:chOff x="5334001" y="1322388"/>
              <a:chExt cx="533400" cy="660400"/>
            </a:xfrm>
            <a:solidFill>
              <a:schemeClr val="accent2">
                <a:lumMod val="75000"/>
              </a:schemeClr>
            </a:solidFill>
          </p:grpSpPr>
          <p:sp>
            <p:nvSpPr>
              <p:cNvPr id="73" name="Freeform 66">
                <a:extLst>
                  <a:ext uri="{FF2B5EF4-FFF2-40B4-BE49-F238E27FC236}">
                    <a16:creationId xmlns:a16="http://schemas.microsoft.com/office/drawing/2014/main" id="{060233E1-EDE3-407E-ACB5-FB86C3AC16E0}"/>
                  </a:ext>
                </a:extLst>
              </p:cNvPr>
              <p:cNvSpPr>
                <a:spLocks noEditPoints="1"/>
              </p:cNvSpPr>
              <p:nvPr/>
            </p:nvSpPr>
            <p:spPr bwMode="auto">
              <a:xfrm>
                <a:off x="5486401" y="1322388"/>
                <a:ext cx="296863" cy="250825"/>
              </a:xfrm>
              <a:custGeom>
                <a:avLst/>
                <a:gdLst>
                  <a:gd name="T0" fmla="*/ 60 w 156"/>
                  <a:gd name="T1" fmla="*/ 121 h 132"/>
                  <a:gd name="T2" fmla="*/ 109 w 156"/>
                  <a:gd name="T3" fmla="*/ 96 h 132"/>
                  <a:gd name="T4" fmla="*/ 111 w 156"/>
                  <a:gd name="T5" fmla="*/ 93 h 132"/>
                  <a:gd name="T6" fmla="*/ 156 w 156"/>
                  <a:gd name="T7" fmla="*/ 132 h 132"/>
                  <a:gd name="T8" fmla="*/ 143 w 156"/>
                  <a:gd name="T9" fmla="*/ 93 h 132"/>
                  <a:gd name="T10" fmla="*/ 135 w 156"/>
                  <a:gd name="T11" fmla="*/ 35 h 132"/>
                  <a:gd name="T12" fmla="*/ 114 w 156"/>
                  <a:gd name="T13" fmla="*/ 32 h 132"/>
                  <a:gd name="T14" fmla="*/ 104 w 156"/>
                  <a:gd name="T15" fmla="*/ 18 h 132"/>
                  <a:gd name="T16" fmla="*/ 101 w 156"/>
                  <a:gd name="T17" fmla="*/ 15 h 132"/>
                  <a:gd name="T18" fmla="*/ 60 w 156"/>
                  <a:gd name="T19" fmla="*/ 0 h 132"/>
                  <a:gd name="T20" fmla="*/ 16 w 156"/>
                  <a:gd name="T21" fmla="*/ 19 h 132"/>
                  <a:gd name="T22" fmla="*/ 0 w 156"/>
                  <a:gd name="T23" fmla="*/ 61 h 132"/>
                  <a:gd name="T24" fmla="*/ 60 w 156"/>
                  <a:gd name="T25" fmla="*/ 121 h 132"/>
                  <a:gd name="T26" fmla="*/ 23 w 156"/>
                  <a:gd name="T27" fmla="*/ 23 h 132"/>
                  <a:gd name="T28" fmla="*/ 88 w 156"/>
                  <a:gd name="T29" fmla="*/ 60 h 132"/>
                  <a:gd name="T30" fmla="*/ 111 w 156"/>
                  <a:gd name="T31" fmla="*/ 73 h 132"/>
                  <a:gd name="T32" fmla="*/ 102 w 156"/>
                  <a:gd name="T33" fmla="*/ 92 h 132"/>
                  <a:gd name="T34" fmla="*/ 60 w 156"/>
                  <a:gd name="T35" fmla="*/ 113 h 132"/>
                  <a:gd name="T36" fmla="*/ 8 w 156"/>
                  <a:gd name="T37" fmla="*/ 61 h 132"/>
                  <a:gd name="T38" fmla="*/ 23 w 156"/>
                  <a:gd name="T39" fmla="*/ 2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2">
                    <a:moveTo>
                      <a:pt x="60" y="121"/>
                    </a:moveTo>
                    <a:cubicBezTo>
                      <a:pt x="80" y="121"/>
                      <a:pt x="98" y="111"/>
                      <a:pt x="109" y="96"/>
                    </a:cubicBezTo>
                    <a:cubicBezTo>
                      <a:pt x="110" y="95"/>
                      <a:pt x="111" y="94"/>
                      <a:pt x="111" y="93"/>
                    </a:cubicBezTo>
                    <a:cubicBezTo>
                      <a:pt x="118" y="132"/>
                      <a:pt x="156" y="132"/>
                      <a:pt x="156" y="132"/>
                    </a:cubicBezTo>
                    <a:cubicBezTo>
                      <a:pt x="156" y="132"/>
                      <a:pt x="142" y="121"/>
                      <a:pt x="143" y="93"/>
                    </a:cubicBezTo>
                    <a:cubicBezTo>
                      <a:pt x="143" y="74"/>
                      <a:pt x="152" y="45"/>
                      <a:pt x="135" y="35"/>
                    </a:cubicBezTo>
                    <a:cubicBezTo>
                      <a:pt x="127" y="30"/>
                      <a:pt x="119" y="30"/>
                      <a:pt x="114" y="32"/>
                    </a:cubicBezTo>
                    <a:cubicBezTo>
                      <a:pt x="111" y="27"/>
                      <a:pt x="108" y="22"/>
                      <a:pt x="104" y="18"/>
                    </a:cubicBezTo>
                    <a:cubicBezTo>
                      <a:pt x="103" y="17"/>
                      <a:pt x="102" y="16"/>
                      <a:pt x="101" y="15"/>
                    </a:cubicBezTo>
                    <a:cubicBezTo>
                      <a:pt x="90" y="6"/>
                      <a:pt x="76" y="0"/>
                      <a:pt x="60" y="0"/>
                    </a:cubicBezTo>
                    <a:cubicBezTo>
                      <a:pt x="43" y="0"/>
                      <a:pt x="27" y="7"/>
                      <a:pt x="16" y="19"/>
                    </a:cubicBezTo>
                    <a:cubicBezTo>
                      <a:pt x="6" y="30"/>
                      <a:pt x="0" y="44"/>
                      <a:pt x="0" y="61"/>
                    </a:cubicBezTo>
                    <a:cubicBezTo>
                      <a:pt x="0" y="94"/>
                      <a:pt x="27" y="121"/>
                      <a:pt x="60" y="121"/>
                    </a:cubicBezTo>
                    <a:close/>
                    <a:moveTo>
                      <a:pt x="23" y="23"/>
                    </a:moveTo>
                    <a:cubicBezTo>
                      <a:pt x="88" y="60"/>
                      <a:pt x="88" y="60"/>
                      <a:pt x="88" y="60"/>
                    </a:cubicBezTo>
                    <a:cubicBezTo>
                      <a:pt x="111" y="73"/>
                      <a:pt x="111" y="73"/>
                      <a:pt x="111" y="73"/>
                    </a:cubicBezTo>
                    <a:cubicBezTo>
                      <a:pt x="110" y="80"/>
                      <a:pt x="106" y="87"/>
                      <a:pt x="102" y="92"/>
                    </a:cubicBezTo>
                    <a:cubicBezTo>
                      <a:pt x="93" y="105"/>
                      <a:pt x="77" y="113"/>
                      <a:pt x="60" y="113"/>
                    </a:cubicBezTo>
                    <a:cubicBezTo>
                      <a:pt x="31" y="113"/>
                      <a:pt x="8" y="90"/>
                      <a:pt x="8" y="61"/>
                    </a:cubicBezTo>
                    <a:cubicBezTo>
                      <a:pt x="8" y="46"/>
                      <a:pt x="14" y="33"/>
                      <a:pt x="23" y="23"/>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7">
                <a:extLst>
                  <a:ext uri="{FF2B5EF4-FFF2-40B4-BE49-F238E27FC236}">
                    <a16:creationId xmlns:a16="http://schemas.microsoft.com/office/drawing/2014/main" id="{F2BE91FE-BEC9-40D5-B035-D083F98C65FC}"/>
                  </a:ext>
                </a:extLst>
              </p:cNvPr>
              <p:cNvSpPr>
                <a:spLocks noEditPoints="1"/>
              </p:cNvSpPr>
              <p:nvPr/>
            </p:nvSpPr>
            <p:spPr bwMode="auto">
              <a:xfrm>
                <a:off x="5334001" y="1557338"/>
                <a:ext cx="533400" cy="425450"/>
              </a:xfrm>
              <a:custGeom>
                <a:avLst/>
                <a:gdLst>
                  <a:gd name="T0" fmla="*/ 235 w 281"/>
                  <a:gd name="T1" fmla="*/ 25 h 224"/>
                  <a:gd name="T2" fmla="*/ 185 w 281"/>
                  <a:gd name="T3" fmla="*/ 0 h 224"/>
                  <a:gd name="T4" fmla="*/ 183 w 281"/>
                  <a:gd name="T5" fmla="*/ 2 h 224"/>
                  <a:gd name="T6" fmla="*/ 183 w 281"/>
                  <a:gd name="T7" fmla="*/ 2 h 224"/>
                  <a:gd name="T8" fmla="*/ 147 w 281"/>
                  <a:gd name="T9" fmla="*/ 29 h 224"/>
                  <a:gd name="T10" fmla="*/ 140 w 281"/>
                  <a:gd name="T11" fmla="*/ 34 h 224"/>
                  <a:gd name="T12" fmla="*/ 116 w 281"/>
                  <a:gd name="T13" fmla="*/ 16 h 224"/>
                  <a:gd name="T14" fmla="*/ 95 w 281"/>
                  <a:gd name="T15" fmla="*/ 0 h 224"/>
                  <a:gd name="T16" fmla="*/ 45 w 281"/>
                  <a:gd name="T17" fmla="*/ 25 h 224"/>
                  <a:gd name="T18" fmla="*/ 2 w 281"/>
                  <a:gd name="T19" fmla="*/ 46 h 224"/>
                  <a:gd name="T20" fmla="*/ 0 w 281"/>
                  <a:gd name="T21" fmla="*/ 48 h 224"/>
                  <a:gd name="T22" fmla="*/ 35 w 281"/>
                  <a:gd name="T23" fmla="*/ 224 h 224"/>
                  <a:gd name="T24" fmla="*/ 69 w 281"/>
                  <a:gd name="T25" fmla="*/ 224 h 224"/>
                  <a:gd name="T26" fmla="*/ 72 w 281"/>
                  <a:gd name="T27" fmla="*/ 224 h 224"/>
                  <a:gd name="T28" fmla="*/ 140 w 281"/>
                  <a:gd name="T29" fmla="*/ 224 h 224"/>
                  <a:gd name="T30" fmla="*/ 162 w 281"/>
                  <a:gd name="T31" fmla="*/ 224 h 224"/>
                  <a:gd name="T32" fmla="*/ 162 w 281"/>
                  <a:gd name="T33" fmla="*/ 217 h 224"/>
                  <a:gd name="T34" fmla="*/ 162 w 281"/>
                  <a:gd name="T35" fmla="*/ 152 h 224"/>
                  <a:gd name="T36" fmla="*/ 105 w 281"/>
                  <a:gd name="T37" fmla="*/ 67 h 224"/>
                  <a:gd name="T38" fmla="*/ 111 w 281"/>
                  <a:gd name="T39" fmla="*/ 62 h 224"/>
                  <a:gd name="T40" fmla="*/ 140 w 281"/>
                  <a:gd name="T41" fmla="*/ 44 h 224"/>
                  <a:gd name="T42" fmla="*/ 168 w 281"/>
                  <a:gd name="T43" fmla="*/ 62 h 224"/>
                  <a:gd name="T44" fmla="*/ 175 w 281"/>
                  <a:gd name="T45" fmla="*/ 66 h 224"/>
                  <a:gd name="T46" fmla="*/ 145 w 281"/>
                  <a:gd name="T47" fmla="*/ 113 h 224"/>
                  <a:gd name="T48" fmla="*/ 169 w 281"/>
                  <a:gd name="T49" fmla="*/ 148 h 224"/>
                  <a:gd name="T50" fmla="*/ 170 w 281"/>
                  <a:gd name="T51" fmla="*/ 151 h 224"/>
                  <a:gd name="T52" fmla="*/ 170 w 281"/>
                  <a:gd name="T53" fmla="*/ 216 h 224"/>
                  <a:gd name="T54" fmla="*/ 170 w 281"/>
                  <a:gd name="T55" fmla="*/ 224 h 224"/>
                  <a:gd name="T56" fmla="*/ 208 w 281"/>
                  <a:gd name="T57" fmla="*/ 224 h 224"/>
                  <a:gd name="T58" fmla="*/ 212 w 281"/>
                  <a:gd name="T59" fmla="*/ 224 h 224"/>
                  <a:gd name="T60" fmla="*/ 246 w 281"/>
                  <a:gd name="T61" fmla="*/ 224 h 224"/>
                  <a:gd name="T62" fmla="*/ 281 w 281"/>
                  <a:gd name="T63" fmla="*/ 48 h 224"/>
                  <a:gd name="T64" fmla="*/ 235 w 281"/>
                  <a:gd name="T65" fmla="*/ 25 h 224"/>
                  <a:gd name="T66" fmla="*/ 86 w 281"/>
                  <a:gd name="T67" fmla="*/ 69 h 224"/>
                  <a:gd name="T68" fmla="*/ 98 w 281"/>
                  <a:gd name="T69" fmla="*/ 12 h 224"/>
                  <a:gd name="T70" fmla="*/ 133 w 281"/>
                  <a:gd name="T71" fmla="*/ 39 h 224"/>
                  <a:gd name="T72" fmla="*/ 86 w 281"/>
                  <a:gd name="T73" fmla="*/ 69 h 224"/>
                  <a:gd name="T74" fmla="*/ 147 w 281"/>
                  <a:gd name="T75" fmla="*/ 39 h 224"/>
                  <a:gd name="T76" fmla="*/ 183 w 281"/>
                  <a:gd name="T77" fmla="*/ 12 h 224"/>
                  <a:gd name="T78" fmla="*/ 194 w 281"/>
                  <a:gd name="T79" fmla="*/ 69 h 224"/>
                  <a:gd name="T80" fmla="*/ 147 w 281"/>
                  <a:gd name="T81" fmla="*/ 3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1" h="224">
                    <a:moveTo>
                      <a:pt x="235" y="25"/>
                    </a:moveTo>
                    <a:cubicBezTo>
                      <a:pt x="185" y="0"/>
                      <a:pt x="185" y="0"/>
                      <a:pt x="185" y="0"/>
                    </a:cubicBezTo>
                    <a:cubicBezTo>
                      <a:pt x="183" y="2"/>
                      <a:pt x="183" y="2"/>
                      <a:pt x="183" y="2"/>
                    </a:cubicBezTo>
                    <a:cubicBezTo>
                      <a:pt x="183" y="2"/>
                      <a:pt x="183" y="2"/>
                      <a:pt x="183" y="2"/>
                    </a:cubicBezTo>
                    <a:cubicBezTo>
                      <a:pt x="147" y="29"/>
                      <a:pt x="147" y="29"/>
                      <a:pt x="147" y="29"/>
                    </a:cubicBezTo>
                    <a:cubicBezTo>
                      <a:pt x="144" y="31"/>
                      <a:pt x="141" y="33"/>
                      <a:pt x="140" y="34"/>
                    </a:cubicBezTo>
                    <a:cubicBezTo>
                      <a:pt x="116" y="16"/>
                      <a:pt x="116" y="16"/>
                      <a:pt x="116" y="16"/>
                    </a:cubicBezTo>
                    <a:cubicBezTo>
                      <a:pt x="106" y="8"/>
                      <a:pt x="95" y="0"/>
                      <a:pt x="95" y="0"/>
                    </a:cubicBezTo>
                    <a:cubicBezTo>
                      <a:pt x="45" y="25"/>
                      <a:pt x="45" y="25"/>
                      <a:pt x="45" y="25"/>
                    </a:cubicBezTo>
                    <a:cubicBezTo>
                      <a:pt x="2" y="46"/>
                      <a:pt x="2" y="46"/>
                      <a:pt x="2" y="46"/>
                    </a:cubicBezTo>
                    <a:cubicBezTo>
                      <a:pt x="0" y="48"/>
                      <a:pt x="0" y="48"/>
                      <a:pt x="0" y="48"/>
                    </a:cubicBezTo>
                    <a:cubicBezTo>
                      <a:pt x="35" y="224"/>
                      <a:pt x="35" y="224"/>
                      <a:pt x="35" y="224"/>
                    </a:cubicBezTo>
                    <a:cubicBezTo>
                      <a:pt x="69" y="224"/>
                      <a:pt x="69" y="224"/>
                      <a:pt x="69" y="224"/>
                    </a:cubicBezTo>
                    <a:cubicBezTo>
                      <a:pt x="72" y="224"/>
                      <a:pt x="72" y="224"/>
                      <a:pt x="72" y="224"/>
                    </a:cubicBezTo>
                    <a:cubicBezTo>
                      <a:pt x="140" y="224"/>
                      <a:pt x="140" y="224"/>
                      <a:pt x="140" y="224"/>
                    </a:cubicBezTo>
                    <a:cubicBezTo>
                      <a:pt x="162" y="224"/>
                      <a:pt x="162" y="224"/>
                      <a:pt x="162" y="224"/>
                    </a:cubicBezTo>
                    <a:cubicBezTo>
                      <a:pt x="162" y="222"/>
                      <a:pt x="162" y="220"/>
                      <a:pt x="162" y="217"/>
                    </a:cubicBezTo>
                    <a:cubicBezTo>
                      <a:pt x="162" y="196"/>
                      <a:pt x="162" y="154"/>
                      <a:pt x="162" y="152"/>
                    </a:cubicBezTo>
                    <a:cubicBezTo>
                      <a:pt x="161" y="150"/>
                      <a:pt x="124" y="96"/>
                      <a:pt x="105" y="67"/>
                    </a:cubicBezTo>
                    <a:cubicBezTo>
                      <a:pt x="111" y="62"/>
                      <a:pt x="111" y="62"/>
                      <a:pt x="111" y="62"/>
                    </a:cubicBezTo>
                    <a:cubicBezTo>
                      <a:pt x="140" y="44"/>
                      <a:pt x="140" y="44"/>
                      <a:pt x="140" y="44"/>
                    </a:cubicBezTo>
                    <a:cubicBezTo>
                      <a:pt x="168" y="62"/>
                      <a:pt x="168" y="62"/>
                      <a:pt x="168" y="62"/>
                    </a:cubicBezTo>
                    <a:cubicBezTo>
                      <a:pt x="175" y="66"/>
                      <a:pt x="175" y="66"/>
                      <a:pt x="175" y="66"/>
                    </a:cubicBezTo>
                    <a:cubicBezTo>
                      <a:pt x="145" y="113"/>
                      <a:pt x="145" y="113"/>
                      <a:pt x="145" y="113"/>
                    </a:cubicBezTo>
                    <a:cubicBezTo>
                      <a:pt x="169" y="148"/>
                      <a:pt x="169" y="148"/>
                      <a:pt x="169" y="148"/>
                    </a:cubicBezTo>
                    <a:cubicBezTo>
                      <a:pt x="170" y="149"/>
                      <a:pt x="170" y="150"/>
                      <a:pt x="170" y="151"/>
                    </a:cubicBezTo>
                    <a:cubicBezTo>
                      <a:pt x="170" y="216"/>
                      <a:pt x="170" y="216"/>
                      <a:pt x="170" y="216"/>
                    </a:cubicBezTo>
                    <a:cubicBezTo>
                      <a:pt x="170" y="224"/>
                      <a:pt x="170" y="224"/>
                      <a:pt x="170" y="224"/>
                    </a:cubicBezTo>
                    <a:cubicBezTo>
                      <a:pt x="208" y="224"/>
                      <a:pt x="208" y="224"/>
                      <a:pt x="208" y="224"/>
                    </a:cubicBezTo>
                    <a:cubicBezTo>
                      <a:pt x="212" y="224"/>
                      <a:pt x="212" y="224"/>
                      <a:pt x="212" y="224"/>
                    </a:cubicBezTo>
                    <a:cubicBezTo>
                      <a:pt x="246" y="224"/>
                      <a:pt x="246" y="224"/>
                      <a:pt x="246" y="224"/>
                    </a:cubicBezTo>
                    <a:cubicBezTo>
                      <a:pt x="281" y="48"/>
                      <a:pt x="281" y="48"/>
                      <a:pt x="281" y="48"/>
                    </a:cubicBezTo>
                    <a:lnTo>
                      <a:pt x="235" y="25"/>
                    </a:lnTo>
                    <a:close/>
                    <a:moveTo>
                      <a:pt x="86" y="69"/>
                    </a:moveTo>
                    <a:cubicBezTo>
                      <a:pt x="89" y="56"/>
                      <a:pt x="96" y="21"/>
                      <a:pt x="98" y="12"/>
                    </a:cubicBezTo>
                    <a:cubicBezTo>
                      <a:pt x="105" y="17"/>
                      <a:pt x="127" y="34"/>
                      <a:pt x="133" y="39"/>
                    </a:cubicBezTo>
                    <a:cubicBezTo>
                      <a:pt x="126" y="43"/>
                      <a:pt x="97" y="62"/>
                      <a:pt x="86" y="69"/>
                    </a:cubicBezTo>
                    <a:close/>
                    <a:moveTo>
                      <a:pt x="147" y="39"/>
                    </a:moveTo>
                    <a:cubicBezTo>
                      <a:pt x="154" y="34"/>
                      <a:pt x="176" y="17"/>
                      <a:pt x="183" y="12"/>
                    </a:cubicBezTo>
                    <a:cubicBezTo>
                      <a:pt x="185" y="21"/>
                      <a:pt x="192" y="56"/>
                      <a:pt x="194" y="69"/>
                    </a:cubicBezTo>
                    <a:cubicBezTo>
                      <a:pt x="183" y="62"/>
                      <a:pt x="154" y="43"/>
                      <a:pt x="147" y="3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5" name="文本框 74">
              <a:extLst>
                <a:ext uri="{FF2B5EF4-FFF2-40B4-BE49-F238E27FC236}">
                  <a16:creationId xmlns:a16="http://schemas.microsoft.com/office/drawing/2014/main" id="{4363D26A-6E61-497D-AC2C-B646107F184D}"/>
                </a:ext>
              </a:extLst>
            </p:cNvPr>
            <p:cNvSpPr txBox="1"/>
            <p:nvPr/>
          </p:nvSpPr>
          <p:spPr>
            <a:xfrm>
              <a:off x="1177245" y="5278072"/>
              <a:ext cx="1508829" cy="634533"/>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defPPr>
                <a:defRPr lang="zh-CN"/>
              </a:defPPr>
              <a:lvl1pPr algn="ctr">
                <a:lnSpc>
                  <a:spcPct val="120000"/>
                </a:lnSpc>
                <a:spcBef>
                  <a:spcPct val="0"/>
                </a:spcBef>
                <a:defRPr kumimoji="1" sz="1050">
                  <a:latin typeface="思源黑体 CN Light" panose="020B0300000000000000" pitchFamily="34" charset="-122"/>
                  <a:ea typeface="思源黑体 CN Light" panose="020B0300000000000000" pitchFamily="34" charset="-122"/>
                </a:defRPr>
              </a:lvl1pPr>
            </a:lstStyle>
            <a:p>
              <a:r>
                <a:rPr lang="en-US" altLang="zh-CN" dirty="0">
                  <a:solidFill>
                    <a:schemeClr val="bg1"/>
                  </a:solidFill>
                </a:rPr>
                <a:t>1.</a:t>
              </a:r>
              <a:r>
                <a:rPr lang="zh-CN" altLang="en-US" dirty="0">
                  <a:solidFill>
                    <a:schemeClr val="bg1"/>
                  </a:solidFill>
                </a:rPr>
                <a:t>客户大额转账失败，提示超过单日额度后联系客户经理</a:t>
              </a:r>
              <a:endParaRPr lang="zh-SG" altLang="en-US" dirty="0">
                <a:solidFill>
                  <a:schemeClr val="bg1"/>
                </a:solidFill>
              </a:endParaRPr>
            </a:p>
          </p:txBody>
        </p:sp>
        <p:sp>
          <p:nvSpPr>
            <p:cNvPr id="76" name="文本框 75">
              <a:extLst>
                <a:ext uri="{FF2B5EF4-FFF2-40B4-BE49-F238E27FC236}">
                  <a16:creationId xmlns:a16="http://schemas.microsoft.com/office/drawing/2014/main" id="{6E35DA53-4449-43A2-8367-836A3AE3883B}"/>
                </a:ext>
              </a:extLst>
            </p:cNvPr>
            <p:cNvSpPr txBox="1"/>
            <p:nvPr/>
          </p:nvSpPr>
          <p:spPr>
            <a:xfrm>
              <a:off x="2759200" y="5278072"/>
              <a:ext cx="1467837" cy="634533"/>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defPPr>
                <a:defRPr lang="zh-CN"/>
              </a:defPPr>
              <a:lvl1pPr algn="ctr">
                <a:lnSpc>
                  <a:spcPct val="120000"/>
                </a:lnSpc>
                <a:spcBef>
                  <a:spcPct val="0"/>
                </a:spcBef>
                <a:defRPr kumimoji="1" sz="1050">
                  <a:latin typeface="思源黑体 CN Light" panose="020B0300000000000000" pitchFamily="34" charset="-122"/>
                  <a:ea typeface="思源黑体 CN Light" panose="020B0300000000000000" pitchFamily="34" charset="-122"/>
                </a:defRPr>
              </a:lvl1pPr>
            </a:lstStyle>
            <a:p>
              <a:r>
                <a:rPr lang="en-US" altLang="zh-SG" dirty="0">
                  <a:solidFill>
                    <a:schemeClr val="bg1"/>
                  </a:solidFill>
                </a:rPr>
                <a:t>2.</a:t>
              </a:r>
              <a:r>
                <a:rPr lang="zh-CN" altLang="en-US" dirty="0">
                  <a:solidFill>
                    <a:schemeClr val="bg1"/>
                  </a:solidFill>
                </a:rPr>
                <a:t>客户经理填写线上申请表，下载打印盖章后交由柜台处理</a:t>
              </a:r>
              <a:endParaRPr lang="zh-SG" altLang="en-US" dirty="0">
                <a:solidFill>
                  <a:schemeClr val="bg1"/>
                </a:solidFill>
              </a:endParaRPr>
            </a:p>
          </p:txBody>
        </p:sp>
        <p:sp>
          <p:nvSpPr>
            <p:cNvPr id="77" name="文本框 76">
              <a:extLst>
                <a:ext uri="{FF2B5EF4-FFF2-40B4-BE49-F238E27FC236}">
                  <a16:creationId xmlns:a16="http://schemas.microsoft.com/office/drawing/2014/main" id="{7198672F-AECD-408F-9874-B31A8921E749}"/>
                </a:ext>
              </a:extLst>
            </p:cNvPr>
            <p:cNvSpPr txBox="1"/>
            <p:nvPr/>
          </p:nvSpPr>
          <p:spPr>
            <a:xfrm>
              <a:off x="4300163" y="5258875"/>
              <a:ext cx="1795837" cy="828432"/>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defPPr>
                <a:defRPr lang="zh-CN"/>
              </a:defPPr>
              <a:lvl1pPr algn="ctr">
                <a:lnSpc>
                  <a:spcPct val="120000"/>
                </a:lnSpc>
                <a:spcBef>
                  <a:spcPct val="0"/>
                </a:spcBef>
                <a:defRPr kumimoji="1" sz="1050">
                  <a:latin typeface="思源黑体 CN Light" panose="020B0300000000000000" pitchFamily="34" charset="-122"/>
                  <a:ea typeface="思源黑体 CN Light" panose="020B0300000000000000" pitchFamily="34" charset="-122"/>
                </a:defRPr>
              </a:lvl1pPr>
            </a:lstStyle>
            <a:p>
              <a:r>
                <a:rPr lang="en-US" altLang="zh-SG" dirty="0">
                  <a:solidFill>
                    <a:schemeClr val="bg1"/>
                  </a:solidFill>
                </a:rPr>
                <a:t>3.</a:t>
              </a:r>
              <a:r>
                <a:rPr lang="zh-CN" altLang="en-US" dirty="0">
                  <a:solidFill>
                    <a:schemeClr val="bg1"/>
                  </a:solidFill>
                </a:rPr>
                <a:t>柜员将客户需转账金额与公司资金管理规定金额比较，是否超过银行头寸。如超过则电话通知结算存管人员</a:t>
              </a:r>
              <a:endParaRPr lang="zh-SG" altLang="en-US" dirty="0">
                <a:solidFill>
                  <a:schemeClr val="bg1"/>
                </a:solidFill>
              </a:endParaRPr>
            </a:p>
          </p:txBody>
        </p:sp>
        <p:sp>
          <p:nvSpPr>
            <p:cNvPr id="79" name="文本框 78">
              <a:extLst>
                <a:ext uri="{FF2B5EF4-FFF2-40B4-BE49-F238E27FC236}">
                  <a16:creationId xmlns:a16="http://schemas.microsoft.com/office/drawing/2014/main" id="{8983E4E5-D2FF-40FA-B6FC-556780811D05}"/>
                </a:ext>
              </a:extLst>
            </p:cNvPr>
            <p:cNvSpPr txBox="1"/>
            <p:nvPr/>
          </p:nvSpPr>
          <p:spPr>
            <a:xfrm>
              <a:off x="7875745" y="5278072"/>
              <a:ext cx="1337637" cy="246734"/>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defPPr>
                <a:defRPr lang="zh-CN"/>
              </a:defPPr>
              <a:lvl1pPr algn="ctr">
                <a:lnSpc>
                  <a:spcPct val="120000"/>
                </a:lnSpc>
                <a:spcBef>
                  <a:spcPct val="0"/>
                </a:spcBef>
                <a:defRPr kumimoji="1" sz="1050">
                  <a:latin typeface="思源黑体 CN Light" panose="020B0300000000000000" pitchFamily="34" charset="-122"/>
                  <a:ea typeface="思源黑体 CN Light" panose="020B0300000000000000" pitchFamily="34" charset="-122"/>
                </a:defRPr>
              </a:lvl1pPr>
            </a:lstStyle>
            <a:p>
              <a:r>
                <a:rPr lang="en-US" altLang="zh-SG" dirty="0">
                  <a:solidFill>
                    <a:schemeClr val="bg1"/>
                  </a:solidFill>
                </a:rPr>
                <a:t>5.</a:t>
              </a:r>
              <a:r>
                <a:rPr lang="zh-CN" altLang="en-US" dirty="0">
                  <a:solidFill>
                    <a:schemeClr val="bg1"/>
                  </a:solidFill>
                </a:rPr>
                <a:t>客户进行大额转账</a:t>
              </a:r>
              <a:endParaRPr lang="zh-SG" altLang="en-US" dirty="0">
                <a:solidFill>
                  <a:schemeClr val="bg1"/>
                </a:solidFill>
              </a:endParaRPr>
            </a:p>
          </p:txBody>
        </p:sp>
        <p:sp>
          <p:nvSpPr>
            <p:cNvPr id="80" name="文本框 79">
              <a:extLst>
                <a:ext uri="{FF2B5EF4-FFF2-40B4-BE49-F238E27FC236}">
                  <a16:creationId xmlns:a16="http://schemas.microsoft.com/office/drawing/2014/main" id="{352FAF7C-DD32-45C8-9E17-AF041A9E14AB}"/>
                </a:ext>
              </a:extLst>
            </p:cNvPr>
            <p:cNvSpPr txBox="1"/>
            <p:nvPr/>
          </p:nvSpPr>
          <p:spPr>
            <a:xfrm>
              <a:off x="9416084" y="5278072"/>
              <a:ext cx="1504332" cy="440633"/>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defPPr>
                <a:defRPr lang="zh-CN"/>
              </a:defPPr>
              <a:lvl1pPr algn="ctr">
                <a:lnSpc>
                  <a:spcPct val="120000"/>
                </a:lnSpc>
                <a:spcBef>
                  <a:spcPct val="0"/>
                </a:spcBef>
                <a:defRPr kumimoji="1" sz="1050">
                  <a:latin typeface="思源黑体 CN Light" panose="020B0300000000000000" pitchFamily="34" charset="-122"/>
                  <a:ea typeface="思源黑体 CN Light" panose="020B0300000000000000" pitchFamily="34" charset="-122"/>
                </a:defRPr>
              </a:lvl1pPr>
            </a:lstStyle>
            <a:p>
              <a:r>
                <a:rPr lang="en-US" altLang="zh-SG" dirty="0">
                  <a:solidFill>
                    <a:schemeClr val="bg1"/>
                  </a:solidFill>
                </a:rPr>
                <a:t>6.</a:t>
              </a:r>
              <a:r>
                <a:rPr lang="zh-CN" altLang="en-US" dirty="0">
                  <a:solidFill>
                    <a:schemeClr val="bg1"/>
                  </a:solidFill>
                </a:rPr>
                <a:t>收盘后柜员将限额调整回日常额度</a:t>
              </a:r>
              <a:endParaRPr lang="zh-SG" altLang="en-US" dirty="0">
                <a:solidFill>
                  <a:schemeClr val="bg1"/>
                </a:solidFill>
              </a:endParaRPr>
            </a:p>
          </p:txBody>
        </p:sp>
        <p:sp>
          <p:nvSpPr>
            <p:cNvPr id="81" name="Freeform 166">
              <a:extLst>
                <a:ext uri="{FF2B5EF4-FFF2-40B4-BE49-F238E27FC236}">
                  <a16:creationId xmlns:a16="http://schemas.microsoft.com/office/drawing/2014/main" id="{E7825D88-BE4B-4E61-A4E1-E8700E927BA7}"/>
                </a:ext>
              </a:extLst>
            </p:cNvPr>
            <p:cNvSpPr>
              <a:spLocks/>
            </p:cNvSpPr>
            <p:nvPr/>
          </p:nvSpPr>
          <p:spPr bwMode="auto">
            <a:xfrm>
              <a:off x="2566721" y="4502896"/>
              <a:ext cx="415714" cy="388938"/>
            </a:xfrm>
            <a:custGeom>
              <a:avLst/>
              <a:gdLst>
                <a:gd name="T0" fmla="*/ 124 w 248"/>
                <a:gd name="T1" fmla="*/ 0 h 245"/>
                <a:gd name="T2" fmla="*/ 206 w 248"/>
                <a:gd name="T3" fmla="*/ 82 h 245"/>
                <a:gd name="T4" fmla="*/ 206 w 248"/>
                <a:gd name="T5" fmla="*/ 82 h 245"/>
                <a:gd name="T6" fmla="*/ 248 w 248"/>
                <a:gd name="T7" fmla="*/ 123 h 245"/>
                <a:gd name="T8" fmla="*/ 248 w 248"/>
                <a:gd name="T9" fmla="*/ 123 h 245"/>
                <a:gd name="T10" fmla="*/ 248 w 248"/>
                <a:gd name="T11" fmla="*/ 123 h 245"/>
                <a:gd name="T12" fmla="*/ 206 w 248"/>
                <a:gd name="T13" fmla="*/ 163 h 245"/>
                <a:gd name="T14" fmla="*/ 206 w 248"/>
                <a:gd name="T15" fmla="*/ 163 h 245"/>
                <a:gd name="T16" fmla="*/ 124 w 248"/>
                <a:gd name="T17" fmla="*/ 245 h 245"/>
                <a:gd name="T18" fmla="*/ 84 w 248"/>
                <a:gd name="T19" fmla="*/ 204 h 245"/>
                <a:gd name="T20" fmla="*/ 137 w 248"/>
                <a:gd name="T21" fmla="*/ 152 h 245"/>
                <a:gd name="T22" fmla="*/ 0 w 248"/>
                <a:gd name="T23" fmla="*/ 152 h 245"/>
                <a:gd name="T24" fmla="*/ 0 w 248"/>
                <a:gd name="T25" fmla="*/ 97 h 245"/>
                <a:gd name="T26" fmla="*/ 137 w 248"/>
                <a:gd name="T27" fmla="*/ 97 h 245"/>
                <a:gd name="T28" fmla="*/ 84 w 248"/>
                <a:gd name="T29" fmla="*/ 41 h 245"/>
                <a:gd name="T30" fmla="*/ 124 w 248"/>
                <a:gd name="T3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45">
                  <a:moveTo>
                    <a:pt x="124" y="0"/>
                  </a:moveTo>
                  <a:lnTo>
                    <a:pt x="206" y="82"/>
                  </a:lnTo>
                  <a:lnTo>
                    <a:pt x="206" y="82"/>
                  </a:lnTo>
                  <a:lnTo>
                    <a:pt x="248" y="123"/>
                  </a:lnTo>
                  <a:lnTo>
                    <a:pt x="248" y="123"/>
                  </a:lnTo>
                  <a:lnTo>
                    <a:pt x="248" y="123"/>
                  </a:lnTo>
                  <a:lnTo>
                    <a:pt x="206" y="163"/>
                  </a:lnTo>
                  <a:lnTo>
                    <a:pt x="206" y="163"/>
                  </a:lnTo>
                  <a:lnTo>
                    <a:pt x="124" y="245"/>
                  </a:lnTo>
                  <a:lnTo>
                    <a:pt x="84" y="204"/>
                  </a:lnTo>
                  <a:lnTo>
                    <a:pt x="137" y="152"/>
                  </a:lnTo>
                  <a:lnTo>
                    <a:pt x="0" y="152"/>
                  </a:lnTo>
                  <a:lnTo>
                    <a:pt x="0" y="97"/>
                  </a:lnTo>
                  <a:lnTo>
                    <a:pt x="137" y="97"/>
                  </a:lnTo>
                  <a:lnTo>
                    <a:pt x="84" y="41"/>
                  </a:lnTo>
                  <a:lnTo>
                    <a:pt x="124"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166">
              <a:extLst>
                <a:ext uri="{FF2B5EF4-FFF2-40B4-BE49-F238E27FC236}">
                  <a16:creationId xmlns:a16="http://schemas.microsoft.com/office/drawing/2014/main" id="{E2FAE93D-7236-4705-AA8C-D0A96D9EF4C3}"/>
                </a:ext>
              </a:extLst>
            </p:cNvPr>
            <p:cNvSpPr>
              <a:spLocks/>
            </p:cNvSpPr>
            <p:nvPr/>
          </p:nvSpPr>
          <p:spPr bwMode="auto">
            <a:xfrm>
              <a:off x="4164402" y="4517128"/>
              <a:ext cx="415714" cy="388938"/>
            </a:xfrm>
            <a:custGeom>
              <a:avLst/>
              <a:gdLst>
                <a:gd name="T0" fmla="*/ 124 w 248"/>
                <a:gd name="T1" fmla="*/ 0 h 245"/>
                <a:gd name="T2" fmla="*/ 206 w 248"/>
                <a:gd name="T3" fmla="*/ 82 h 245"/>
                <a:gd name="T4" fmla="*/ 206 w 248"/>
                <a:gd name="T5" fmla="*/ 82 h 245"/>
                <a:gd name="T6" fmla="*/ 248 w 248"/>
                <a:gd name="T7" fmla="*/ 123 h 245"/>
                <a:gd name="T8" fmla="*/ 248 w 248"/>
                <a:gd name="T9" fmla="*/ 123 h 245"/>
                <a:gd name="T10" fmla="*/ 248 w 248"/>
                <a:gd name="T11" fmla="*/ 123 h 245"/>
                <a:gd name="T12" fmla="*/ 206 w 248"/>
                <a:gd name="T13" fmla="*/ 163 h 245"/>
                <a:gd name="T14" fmla="*/ 206 w 248"/>
                <a:gd name="T15" fmla="*/ 163 h 245"/>
                <a:gd name="T16" fmla="*/ 124 w 248"/>
                <a:gd name="T17" fmla="*/ 245 h 245"/>
                <a:gd name="T18" fmla="*/ 84 w 248"/>
                <a:gd name="T19" fmla="*/ 204 h 245"/>
                <a:gd name="T20" fmla="*/ 137 w 248"/>
                <a:gd name="T21" fmla="*/ 152 h 245"/>
                <a:gd name="T22" fmla="*/ 0 w 248"/>
                <a:gd name="T23" fmla="*/ 152 h 245"/>
                <a:gd name="T24" fmla="*/ 0 w 248"/>
                <a:gd name="T25" fmla="*/ 97 h 245"/>
                <a:gd name="T26" fmla="*/ 137 w 248"/>
                <a:gd name="T27" fmla="*/ 97 h 245"/>
                <a:gd name="T28" fmla="*/ 84 w 248"/>
                <a:gd name="T29" fmla="*/ 41 h 245"/>
                <a:gd name="T30" fmla="*/ 124 w 248"/>
                <a:gd name="T3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45">
                  <a:moveTo>
                    <a:pt x="124" y="0"/>
                  </a:moveTo>
                  <a:lnTo>
                    <a:pt x="206" y="82"/>
                  </a:lnTo>
                  <a:lnTo>
                    <a:pt x="206" y="82"/>
                  </a:lnTo>
                  <a:lnTo>
                    <a:pt x="248" y="123"/>
                  </a:lnTo>
                  <a:lnTo>
                    <a:pt x="248" y="123"/>
                  </a:lnTo>
                  <a:lnTo>
                    <a:pt x="248" y="123"/>
                  </a:lnTo>
                  <a:lnTo>
                    <a:pt x="206" y="163"/>
                  </a:lnTo>
                  <a:lnTo>
                    <a:pt x="206" y="163"/>
                  </a:lnTo>
                  <a:lnTo>
                    <a:pt x="124" y="245"/>
                  </a:lnTo>
                  <a:lnTo>
                    <a:pt x="84" y="204"/>
                  </a:lnTo>
                  <a:lnTo>
                    <a:pt x="137" y="152"/>
                  </a:lnTo>
                  <a:lnTo>
                    <a:pt x="0" y="152"/>
                  </a:lnTo>
                  <a:lnTo>
                    <a:pt x="0" y="97"/>
                  </a:lnTo>
                  <a:lnTo>
                    <a:pt x="137" y="97"/>
                  </a:lnTo>
                  <a:lnTo>
                    <a:pt x="84" y="41"/>
                  </a:lnTo>
                  <a:lnTo>
                    <a:pt x="124"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166">
              <a:extLst>
                <a:ext uri="{FF2B5EF4-FFF2-40B4-BE49-F238E27FC236}">
                  <a16:creationId xmlns:a16="http://schemas.microsoft.com/office/drawing/2014/main" id="{8E712A39-5960-4325-94A6-DC414362582A}"/>
                </a:ext>
              </a:extLst>
            </p:cNvPr>
            <p:cNvSpPr>
              <a:spLocks/>
            </p:cNvSpPr>
            <p:nvPr/>
          </p:nvSpPr>
          <p:spPr bwMode="auto">
            <a:xfrm>
              <a:off x="5782423" y="4517128"/>
              <a:ext cx="415714" cy="388938"/>
            </a:xfrm>
            <a:custGeom>
              <a:avLst/>
              <a:gdLst>
                <a:gd name="T0" fmla="*/ 124 w 248"/>
                <a:gd name="T1" fmla="*/ 0 h 245"/>
                <a:gd name="T2" fmla="*/ 206 w 248"/>
                <a:gd name="T3" fmla="*/ 82 h 245"/>
                <a:gd name="T4" fmla="*/ 206 w 248"/>
                <a:gd name="T5" fmla="*/ 82 h 245"/>
                <a:gd name="T6" fmla="*/ 248 w 248"/>
                <a:gd name="T7" fmla="*/ 123 h 245"/>
                <a:gd name="T8" fmla="*/ 248 w 248"/>
                <a:gd name="T9" fmla="*/ 123 h 245"/>
                <a:gd name="T10" fmla="*/ 248 w 248"/>
                <a:gd name="T11" fmla="*/ 123 h 245"/>
                <a:gd name="T12" fmla="*/ 206 w 248"/>
                <a:gd name="T13" fmla="*/ 163 h 245"/>
                <a:gd name="T14" fmla="*/ 206 w 248"/>
                <a:gd name="T15" fmla="*/ 163 h 245"/>
                <a:gd name="T16" fmla="*/ 124 w 248"/>
                <a:gd name="T17" fmla="*/ 245 h 245"/>
                <a:gd name="T18" fmla="*/ 84 w 248"/>
                <a:gd name="T19" fmla="*/ 204 h 245"/>
                <a:gd name="T20" fmla="*/ 137 w 248"/>
                <a:gd name="T21" fmla="*/ 152 h 245"/>
                <a:gd name="T22" fmla="*/ 0 w 248"/>
                <a:gd name="T23" fmla="*/ 152 h 245"/>
                <a:gd name="T24" fmla="*/ 0 w 248"/>
                <a:gd name="T25" fmla="*/ 97 h 245"/>
                <a:gd name="T26" fmla="*/ 137 w 248"/>
                <a:gd name="T27" fmla="*/ 97 h 245"/>
                <a:gd name="T28" fmla="*/ 84 w 248"/>
                <a:gd name="T29" fmla="*/ 41 h 245"/>
                <a:gd name="T30" fmla="*/ 124 w 248"/>
                <a:gd name="T3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45">
                  <a:moveTo>
                    <a:pt x="124" y="0"/>
                  </a:moveTo>
                  <a:lnTo>
                    <a:pt x="206" y="82"/>
                  </a:lnTo>
                  <a:lnTo>
                    <a:pt x="206" y="82"/>
                  </a:lnTo>
                  <a:lnTo>
                    <a:pt x="248" y="123"/>
                  </a:lnTo>
                  <a:lnTo>
                    <a:pt x="248" y="123"/>
                  </a:lnTo>
                  <a:lnTo>
                    <a:pt x="248" y="123"/>
                  </a:lnTo>
                  <a:lnTo>
                    <a:pt x="206" y="163"/>
                  </a:lnTo>
                  <a:lnTo>
                    <a:pt x="206" y="163"/>
                  </a:lnTo>
                  <a:lnTo>
                    <a:pt x="124" y="245"/>
                  </a:lnTo>
                  <a:lnTo>
                    <a:pt x="84" y="204"/>
                  </a:lnTo>
                  <a:lnTo>
                    <a:pt x="137" y="152"/>
                  </a:lnTo>
                  <a:lnTo>
                    <a:pt x="0" y="152"/>
                  </a:lnTo>
                  <a:lnTo>
                    <a:pt x="0" y="97"/>
                  </a:lnTo>
                  <a:lnTo>
                    <a:pt x="137" y="97"/>
                  </a:lnTo>
                  <a:lnTo>
                    <a:pt x="84" y="41"/>
                  </a:lnTo>
                  <a:lnTo>
                    <a:pt x="124"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166">
              <a:extLst>
                <a:ext uri="{FF2B5EF4-FFF2-40B4-BE49-F238E27FC236}">
                  <a16:creationId xmlns:a16="http://schemas.microsoft.com/office/drawing/2014/main" id="{4D25A97E-7511-4AC1-81A7-7AC1524F7811}"/>
                </a:ext>
              </a:extLst>
            </p:cNvPr>
            <p:cNvSpPr>
              <a:spLocks/>
            </p:cNvSpPr>
            <p:nvPr/>
          </p:nvSpPr>
          <p:spPr bwMode="auto">
            <a:xfrm>
              <a:off x="7624684" y="4542236"/>
              <a:ext cx="415714" cy="388938"/>
            </a:xfrm>
            <a:custGeom>
              <a:avLst/>
              <a:gdLst>
                <a:gd name="T0" fmla="*/ 124 w 248"/>
                <a:gd name="T1" fmla="*/ 0 h 245"/>
                <a:gd name="T2" fmla="*/ 206 w 248"/>
                <a:gd name="T3" fmla="*/ 82 h 245"/>
                <a:gd name="T4" fmla="*/ 206 w 248"/>
                <a:gd name="T5" fmla="*/ 82 h 245"/>
                <a:gd name="T6" fmla="*/ 248 w 248"/>
                <a:gd name="T7" fmla="*/ 123 h 245"/>
                <a:gd name="T8" fmla="*/ 248 w 248"/>
                <a:gd name="T9" fmla="*/ 123 h 245"/>
                <a:gd name="T10" fmla="*/ 248 w 248"/>
                <a:gd name="T11" fmla="*/ 123 h 245"/>
                <a:gd name="T12" fmla="*/ 206 w 248"/>
                <a:gd name="T13" fmla="*/ 163 h 245"/>
                <a:gd name="T14" fmla="*/ 206 w 248"/>
                <a:gd name="T15" fmla="*/ 163 h 245"/>
                <a:gd name="T16" fmla="*/ 124 w 248"/>
                <a:gd name="T17" fmla="*/ 245 h 245"/>
                <a:gd name="T18" fmla="*/ 84 w 248"/>
                <a:gd name="T19" fmla="*/ 204 h 245"/>
                <a:gd name="T20" fmla="*/ 137 w 248"/>
                <a:gd name="T21" fmla="*/ 152 h 245"/>
                <a:gd name="T22" fmla="*/ 0 w 248"/>
                <a:gd name="T23" fmla="*/ 152 h 245"/>
                <a:gd name="T24" fmla="*/ 0 w 248"/>
                <a:gd name="T25" fmla="*/ 97 h 245"/>
                <a:gd name="T26" fmla="*/ 137 w 248"/>
                <a:gd name="T27" fmla="*/ 97 h 245"/>
                <a:gd name="T28" fmla="*/ 84 w 248"/>
                <a:gd name="T29" fmla="*/ 41 h 245"/>
                <a:gd name="T30" fmla="*/ 124 w 248"/>
                <a:gd name="T3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45">
                  <a:moveTo>
                    <a:pt x="124" y="0"/>
                  </a:moveTo>
                  <a:lnTo>
                    <a:pt x="206" y="82"/>
                  </a:lnTo>
                  <a:lnTo>
                    <a:pt x="206" y="82"/>
                  </a:lnTo>
                  <a:lnTo>
                    <a:pt x="248" y="123"/>
                  </a:lnTo>
                  <a:lnTo>
                    <a:pt x="248" y="123"/>
                  </a:lnTo>
                  <a:lnTo>
                    <a:pt x="248" y="123"/>
                  </a:lnTo>
                  <a:lnTo>
                    <a:pt x="206" y="163"/>
                  </a:lnTo>
                  <a:lnTo>
                    <a:pt x="206" y="163"/>
                  </a:lnTo>
                  <a:lnTo>
                    <a:pt x="124" y="245"/>
                  </a:lnTo>
                  <a:lnTo>
                    <a:pt x="84" y="204"/>
                  </a:lnTo>
                  <a:lnTo>
                    <a:pt x="137" y="152"/>
                  </a:lnTo>
                  <a:lnTo>
                    <a:pt x="0" y="152"/>
                  </a:lnTo>
                  <a:lnTo>
                    <a:pt x="0" y="97"/>
                  </a:lnTo>
                  <a:lnTo>
                    <a:pt x="137" y="97"/>
                  </a:lnTo>
                  <a:lnTo>
                    <a:pt x="84" y="41"/>
                  </a:lnTo>
                  <a:lnTo>
                    <a:pt x="124"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166">
              <a:extLst>
                <a:ext uri="{FF2B5EF4-FFF2-40B4-BE49-F238E27FC236}">
                  <a16:creationId xmlns:a16="http://schemas.microsoft.com/office/drawing/2014/main" id="{6B33D403-75AE-4735-98B8-CDE63A012640}"/>
                </a:ext>
              </a:extLst>
            </p:cNvPr>
            <p:cNvSpPr>
              <a:spLocks/>
            </p:cNvSpPr>
            <p:nvPr/>
          </p:nvSpPr>
          <p:spPr bwMode="auto">
            <a:xfrm>
              <a:off x="9135617" y="4542236"/>
              <a:ext cx="415714" cy="388938"/>
            </a:xfrm>
            <a:custGeom>
              <a:avLst/>
              <a:gdLst>
                <a:gd name="T0" fmla="*/ 124 w 248"/>
                <a:gd name="T1" fmla="*/ 0 h 245"/>
                <a:gd name="T2" fmla="*/ 206 w 248"/>
                <a:gd name="T3" fmla="*/ 82 h 245"/>
                <a:gd name="T4" fmla="*/ 206 w 248"/>
                <a:gd name="T5" fmla="*/ 82 h 245"/>
                <a:gd name="T6" fmla="*/ 248 w 248"/>
                <a:gd name="T7" fmla="*/ 123 h 245"/>
                <a:gd name="T8" fmla="*/ 248 w 248"/>
                <a:gd name="T9" fmla="*/ 123 h 245"/>
                <a:gd name="T10" fmla="*/ 248 w 248"/>
                <a:gd name="T11" fmla="*/ 123 h 245"/>
                <a:gd name="T12" fmla="*/ 206 w 248"/>
                <a:gd name="T13" fmla="*/ 163 h 245"/>
                <a:gd name="T14" fmla="*/ 206 w 248"/>
                <a:gd name="T15" fmla="*/ 163 h 245"/>
                <a:gd name="T16" fmla="*/ 124 w 248"/>
                <a:gd name="T17" fmla="*/ 245 h 245"/>
                <a:gd name="T18" fmla="*/ 84 w 248"/>
                <a:gd name="T19" fmla="*/ 204 h 245"/>
                <a:gd name="T20" fmla="*/ 137 w 248"/>
                <a:gd name="T21" fmla="*/ 152 h 245"/>
                <a:gd name="T22" fmla="*/ 0 w 248"/>
                <a:gd name="T23" fmla="*/ 152 h 245"/>
                <a:gd name="T24" fmla="*/ 0 w 248"/>
                <a:gd name="T25" fmla="*/ 97 h 245"/>
                <a:gd name="T26" fmla="*/ 137 w 248"/>
                <a:gd name="T27" fmla="*/ 97 h 245"/>
                <a:gd name="T28" fmla="*/ 84 w 248"/>
                <a:gd name="T29" fmla="*/ 41 h 245"/>
                <a:gd name="T30" fmla="*/ 124 w 248"/>
                <a:gd name="T3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45">
                  <a:moveTo>
                    <a:pt x="124" y="0"/>
                  </a:moveTo>
                  <a:lnTo>
                    <a:pt x="206" y="82"/>
                  </a:lnTo>
                  <a:lnTo>
                    <a:pt x="206" y="82"/>
                  </a:lnTo>
                  <a:lnTo>
                    <a:pt x="248" y="123"/>
                  </a:lnTo>
                  <a:lnTo>
                    <a:pt x="248" y="123"/>
                  </a:lnTo>
                  <a:lnTo>
                    <a:pt x="248" y="123"/>
                  </a:lnTo>
                  <a:lnTo>
                    <a:pt x="206" y="163"/>
                  </a:lnTo>
                  <a:lnTo>
                    <a:pt x="206" y="163"/>
                  </a:lnTo>
                  <a:lnTo>
                    <a:pt x="124" y="245"/>
                  </a:lnTo>
                  <a:lnTo>
                    <a:pt x="84" y="204"/>
                  </a:lnTo>
                  <a:lnTo>
                    <a:pt x="137" y="152"/>
                  </a:lnTo>
                  <a:lnTo>
                    <a:pt x="0" y="152"/>
                  </a:lnTo>
                  <a:lnTo>
                    <a:pt x="0" y="97"/>
                  </a:lnTo>
                  <a:lnTo>
                    <a:pt x="137" y="97"/>
                  </a:lnTo>
                  <a:lnTo>
                    <a:pt x="84" y="41"/>
                  </a:lnTo>
                  <a:lnTo>
                    <a:pt x="124"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9">
              <a:extLst>
                <a:ext uri="{FF2B5EF4-FFF2-40B4-BE49-F238E27FC236}">
                  <a16:creationId xmlns:a16="http://schemas.microsoft.com/office/drawing/2014/main" id="{6D7E8C09-9886-40F3-9F24-71FE98BE0E52}"/>
                </a:ext>
              </a:extLst>
            </p:cNvPr>
            <p:cNvSpPr>
              <a:spLocks noEditPoints="1"/>
            </p:cNvSpPr>
            <p:nvPr/>
          </p:nvSpPr>
          <p:spPr bwMode="auto">
            <a:xfrm>
              <a:off x="5699622" y="3487537"/>
              <a:ext cx="453451" cy="680676"/>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A682DD"/>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弧形 86">
              <a:extLst>
                <a:ext uri="{FF2B5EF4-FFF2-40B4-BE49-F238E27FC236}">
                  <a16:creationId xmlns:a16="http://schemas.microsoft.com/office/drawing/2014/main" id="{8FEF29EC-FE18-4B1A-BD78-321C60BC42CF}"/>
                </a:ext>
              </a:extLst>
            </p:cNvPr>
            <p:cNvSpPr/>
            <p:nvPr/>
          </p:nvSpPr>
          <p:spPr>
            <a:xfrm rot="15945669">
              <a:off x="5316208" y="3954555"/>
              <a:ext cx="766827" cy="623666"/>
            </a:xfrm>
            <a:prstGeom prst="arc">
              <a:avLst>
                <a:gd name="adj1" fmla="val 17525572"/>
                <a:gd name="adj2" fmla="val 0"/>
              </a:avLst>
            </a:prstGeom>
            <a:ln w="12700"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SG" altLang="en-US"/>
            </a:p>
          </p:txBody>
        </p:sp>
        <p:grpSp>
          <p:nvGrpSpPr>
            <p:cNvPr id="88" name="组合 87">
              <a:extLst>
                <a:ext uri="{FF2B5EF4-FFF2-40B4-BE49-F238E27FC236}">
                  <a16:creationId xmlns:a16="http://schemas.microsoft.com/office/drawing/2014/main" id="{3EEEE83A-84B4-4DA3-AFDB-652521A4068E}"/>
                </a:ext>
              </a:extLst>
            </p:cNvPr>
            <p:cNvGrpSpPr/>
            <p:nvPr/>
          </p:nvGrpSpPr>
          <p:grpSpPr>
            <a:xfrm>
              <a:off x="4824509" y="4192655"/>
              <a:ext cx="854784" cy="1058304"/>
              <a:chOff x="5334001" y="1322388"/>
              <a:chExt cx="533400" cy="660400"/>
            </a:xfrm>
            <a:solidFill>
              <a:schemeClr val="accent2">
                <a:lumMod val="75000"/>
              </a:schemeClr>
            </a:solidFill>
          </p:grpSpPr>
          <p:sp>
            <p:nvSpPr>
              <p:cNvPr id="89" name="Freeform 66">
                <a:extLst>
                  <a:ext uri="{FF2B5EF4-FFF2-40B4-BE49-F238E27FC236}">
                    <a16:creationId xmlns:a16="http://schemas.microsoft.com/office/drawing/2014/main" id="{5949EC9C-3050-4E15-82AF-BEDBA2B63A50}"/>
                  </a:ext>
                </a:extLst>
              </p:cNvPr>
              <p:cNvSpPr>
                <a:spLocks noEditPoints="1"/>
              </p:cNvSpPr>
              <p:nvPr/>
            </p:nvSpPr>
            <p:spPr bwMode="auto">
              <a:xfrm>
                <a:off x="5486401" y="1322388"/>
                <a:ext cx="296863" cy="250825"/>
              </a:xfrm>
              <a:custGeom>
                <a:avLst/>
                <a:gdLst>
                  <a:gd name="T0" fmla="*/ 60 w 156"/>
                  <a:gd name="T1" fmla="*/ 121 h 132"/>
                  <a:gd name="T2" fmla="*/ 109 w 156"/>
                  <a:gd name="T3" fmla="*/ 96 h 132"/>
                  <a:gd name="T4" fmla="*/ 111 w 156"/>
                  <a:gd name="T5" fmla="*/ 93 h 132"/>
                  <a:gd name="T6" fmla="*/ 156 w 156"/>
                  <a:gd name="T7" fmla="*/ 132 h 132"/>
                  <a:gd name="T8" fmla="*/ 143 w 156"/>
                  <a:gd name="T9" fmla="*/ 93 h 132"/>
                  <a:gd name="T10" fmla="*/ 135 w 156"/>
                  <a:gd name="T11" fmla="*/ 35 h 132"/>
                  <a:gd name="T12" fmla="*/ 114 w 156"/>
                  <a:gd name="T13" fmla="*/ 32 h 132"/>
                  <a:gd name="T14" fmla="*/ 104 w 156"/>
                  <a:gd name="T15" fmla="*/ 18 h 132"/>
                  <a:gd name="T16" fmla="*/ 101 w 156"/>
                  <a:gd name="T17" fmla="*/ 15 h 132"/>
                  <a:gd name="T18" fmla="*/ 60 w 156"/>
                  <a:gd name="T19" fmla="*/ 0 h 132"/>
                  <a:gd name="T20" fmla="*/ 16 w 156"/>
                  <a:gd name="T21" fmla="*/ 19 h 132"/>
                  <a:gd name="T22" fmla="*/ 0 w 156"/>
                  <a:gd name="T23" fmla="*/ 61 h 132"/>
                  <a:gd name="T24" fmla="*/ 60 w 156"/>
                  <a:gd name="T25" fmla="*/ 121 h 132"/>
                  <a:gd name="T26" fmla="*/ 23 w 156"/>
                  <a:gd name="T27" fmla="*/ 23 h 132"/>
                  <a:gd name="T28" fmla="*/ 88 w 156"/>
                  <a:gd name="T29" fmla="*/ 60 h 132"/>
                  <a:gd name="T30" fmla="*/ 111 w 156"/>
                  <a:gd name="T31" fmla="*/ 73 h 132"/>
                  <a:gd name="T32" fmla="*/ 102 w 156"/>
                  <a:gd name="T33" fmla="*/ 92 h 132"/>
                  <a:gd name="T34" fmla="*/ 60 w 156"/>
                  <a:gd name="T35" fmla="*/ 113 h 132"/>
                  <a:gd name="T36" fmla="*/ 8 w 156"/>
                  <a:gd name="T37" fmla="*/ 61 h 132"/>
                  <a:gd name="T38" fmla="*/ 23 w 156"/>
                  <a:gd name="T39" fmla="*/ 2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2">
                    <a:moveTo>
                      <a:pt x="60" y="121"/>
                    </a:moveTo>
                    <a:cubicBezTo>
                      <a:pt x="80" y="121"/>
                      <a:pt x="98" y="111"/>
                      <a:pt x="109" y="96"/>
                    </a:cubicBezTo>
                    <a:cubicBezTo>
                      <a:pt x="110" y="95"/>
                      <a:pt x="111" y="94"/>
                      <a:pt x="111" y="93"/>
                    </a:cubicBezTo>
                    <a:cubicBezTo>
                      <a:pt x="118" y="132"/>
                      <a:pt x="156" y="132"/>
                      <a:pt x="156" y="132"/>
                    </a:cubicBezTo>
                    <a:cubicBezTo>
                      <a:pt x="156" y="132"/>
                      <a:pt x="142" y="121"/>
                      <a:pt x="143" y="93"/>
                    </a:cubicBezTo>
                    <a:cubicBezTo>
                      <a:pt x="143" y="74"/>
                      <a:pt x="152" y="45"/>
                      <a:pt x="135" y="35"/>
                    </a:cubicBezTo>
                    <a:cubicBezTo>
                      <a:pt x="127" y="30"/>
                      <a:pt x="119" y="30"/>
                      <a:pt x="114" y="32"/>
                    </a:cubicBezTo>
                    <a:cubicBezTo>
                      <a:pt x="111" y="27"/>
                      <a:pt x="108" y="22"/>
                      <a:pt x="104" y="18"/>
                    </a:cubicBezTo>
                    <a:cubicBezTo>
                      <a:pt x="103" y="17"/>
                      <a:pt x="102" y="16"/>
                      <a:pt x="101" y="15"/>
                    </a:cubicBezTo>
                    <a:cubicBezTo>
                      <a:pt x="90" y="6"/>
                      <a:pt x="76" y="0"/>
                      <a:pt x="60" y="0"/>
                    </a:cubicBezTo>
                    <a:cubicBezTo>
                      <a:pt x="43" y="0"/>
                      <a:pt x="27" y="7"/>
                      <a:pt x="16" y="19"/>
                    </a:cubicBezTo>
                    <a:cubicBezTo>
                      <a:pt x="6" y="30"/>
                      <a:pt x="0" y="44"/>
                      <a:pt x="0" y="61"/>
                    </a:cubicBezTo>
                    <a:cubicBezTo>
                      <a:pt x="0" y="94"/>
                      <a:pt x="27" y="121"/>
                      <a:pt x="60" y="121"/>
                    </a:cubicBezTo>
                    <a:close/>
                    <a:moveTo>
                      <a:pt x="23" y="23"/>
                    </a:moveTo>
                    <a:cubicBezTo>
                      <a:pt x="88" y="60"/>
                      <a:pt x="88" y="60"/>
                      <a:pt x="88" y="60"/>
                    </a:cubicBezTo>
                    <a:cubicBezTo>
                      <a:pt x="111" y="73"/>
                      <a:pt x="111" y="73"/>
                      <a:pt x="111" y="73"/>
                    </a:cubicBezTo>
                    <a:cubicBezTo>
                      <a:pt x="110" y="80"/>
                      <a:pt x="106" y="87"/>
                      <a:pt x="102" y="92"/>
                    </a:cubicBezTo>
                    <a:cubicBezTo>
                      <a:pt x="93" y="105"/>
                      <a:pt x="77" y="113"/>
                      <a:pt x="60" y="113"/>
                    </a:cubicBezTo>
                    <a:cubicBezTo>
                      <a:pt x="31" y="113"/>
                      <a:pt x="8" y="90"/>
                      <a:pt x="8" y="61"/>
                    </a:cubicBezTo>
                    <a:cubicBezTo>
                      <a:pt x="8" y="46"/>
                      <a:pt x="14" y="33"/>
                      <a:pt x="23" y="23"/>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67">
                <a:extLst>
                  <a:ext uri="{FF2B5EF4-FFF2-40B4-BE49-F238E27FC236}">
                    <a16:creationId xmlns:a16="http://schemas.microsoft.com/office/drawing/2014/main" id="{4C6A7DFE-03C4-470A-8CCA-16D5BBB8485C}"/>
                  </a:ext>
                </a:extLst>
              </p:cNvPr>
              <p:cNvSpPr>
                <a:spLocks noEditPoints="1"/>
              </p:cNvSpPr>
              <p:nvPr/>
            </p:nvSpPr>
            <p:spPr bwMode="auto">
              <a:xfrm>
                <a:off x="5334001" y="1557338"/>
                <a:ext cx="533400" cy="425450"/>
              </a:xfrm>
              <a:custGeom>
                <a:avLst/>
                <a:gdLst>
                  <a:gd name="T0" fmla="*/ 235 w 281"/>
                  <a:gd name="T1" fmla="*/ 25 h 224"/>
                  <a:gd name="T2" fmla="*/ 185 w 281"/>
                  <a:gd name="T3" fmla="*/ 0 h 224"/>
                  <a:gd name="T4" fmla="*/ 183 w 281"/>
                  <a:gd name="T5" fmla="*/ 2 h 224"/>
                  <a:gd name="T6" fmla="*/ 183 w 281"/>
                  <a:gd name="T7" fmla="*/ 2 h 224"/>
                  <a:gd name="T8" fmla="*/ 147 w 281"/>
                  <a:gd name="T9" fmla="*/ 29 h 224"/>
                  <a:gd name="T10" fmla="*/ 140 w 281"/>
                  <a:gd name="T11" fmla="*/ 34 h 224"/>
                  <a:gd name="T12" fmla="*/ 116 w 281"/>
                  <a:gd name="T13" fmla="*/ 16 h 224"/>
                  <a:gd name="T14" fmla="*/ 95 w 281"/>
                  <a:gd name="T15" fmla="*/ 0 h 224"/>
                  <a:gd name="T16" fmla="*/ 45 w 281"/>
                  <a:gd name="T17" fmla="*/ 25 h 224"/>
                  <a:gd name="T18" fmla="*/ 2 w 281"/>
                  <a:gd name="T19" fmla="*/ 46 h 224"/>
                  <a:gd name="T20" fmla="*/ 0 w 281"/>
                  <a:gd name="T21" fmla="*/ 48 h 224"/>
                  <a:gd name="T22" fmla="*/ 35 w 281"/>
                  <a:gd name="T23" fmla="*/ 224 h 224"/>
                  <a:gd name="T24" fmla="*/ 69 w 281"/>
                  <a:gd name="T25" fmla="*/ 224 h 224"/>
                  <a:gd name="T26" fmla="*/ 72 w 281"/>
                  <a:gd name="T27" fmla="*/ 224 h 224"/>
                  <a:gd name="T28" fmla="*/ 140 w 281"/>
                  <a:gd name="T29" fmla="*/ 224 h 224"/>
                  <a:gd name="T30" fmla="*/ 162 w 281"/>
                  <a:gd name="T31" fmla="*/ 224 h 224"/>
                  <a:gd name="T32" fmla="*/ 162 w 281"/>
                  <a:gd name="T33" fmla="*/ 217 h 224"/>
                  <a:gd name="T34" fmla="*/ 162 w 281"/>
                  <a:gd name="T35" fmla="*/ 152 h 224"/>
                  <a:gd name="T36" fmla="*/ 105 w 281"/>
                  <a:gd name="T37" fmla="*/ 67 h 224"/>
                  <a:gd name="T38" fmla="*/ 111 w 281"/>
                  <a:gd name="T39" fmla="*/ 62 h 224"/>
                  <a:gd name="T40" fmla="*/ 140 w 281"/>
                  <a:gd name="T41" fmla="*/ 44 h 224"/>
                  <a:gd name="T42" fmla="*/ 168 w 281"/>
                  <a:gd name="T43" fmla="*/ 62 h 224"/>
                  <a:gd name="T44" fmla="*/ 175 w 281"/>
                  <a:gd name="T45" fmla="*/ 66 h 224"/>
                  <a:gd name="T46" fmla="*/ 145 w 281"/>
                  <a:gd name="T47" fmla="*/ 113 h 224"/>
                  <a:gd name="T48" fmla="*/ 169 w 281"/>
                  <a:gd name="T49" fmla="*/ 148 h 224"/>
                  <a:gd name="T50" fmla="*/ 170 w 281"/>
                  <a:gd name="T51" fmla="*/ 151 h 224"/>
                  <a:gd name="T52" fmla="*/ 170 w 281"/>
                  <a:gd name="T53" fmla="*/ 216 h 224"/>
                  <a:gd name="T54" fmla="*/ 170 w 281"/>
                  <a:gd name="T55" fmla="*/ 224 h 224"/>
                  <a:gd name="T56" fmla="*/ 208 w 281"/>
                  <a:gd name="T57" fmla="*/ 224 h 224"/>
                  <a:gd name="T58" fmla="*/ 212 w 281"/>
                  <a:gd name="T59" fmla="*/ 224 h 224"/>
                  <a:gd name="T60" fmla="*/ 246 w 281"/>
                  <a:gd name="T61" fmla="*/ 224 h 224"/>
                  <a:gd name="T62" fmla="*/ 281 w 281"/>
                  <a:gd name="T63" fmla="*/ 48 h 224"/>
                  <a:gd name="T64" fmla="*/ 235 w 281"/>
                  <a:gd name="T65" fmla="*/ 25 h 224"/>
                  <a:gd name="T66" fmla="*/ 86 w 281"/>
                  <a:gd name="T67" fmla="*/ 69 h 224"/>
                  <a:gd name="T68" fmla="*/ 98 w 281"/>
                  <a:gd name="T69" fmla="*/ 12 h 224"/>
                  <a:gd name="T70" fmla="*/ 133 w 281"/>
                  <a:gd name="T71" fmla="*/ 39 h 224"/>
                  <a:gd name="T72" fmla="*/ 86 w 281"/>
                  <a:gd name="T73" fmla="*/ 69 h 224"/>
                  <a:gd name="T74" fmla="*/ 147 w 281"/>
                  <a:gd name="T75" fmla="*/ 39 h 224"/>
                  <a:gd name="T76" fmla="*/ 183 w 281"/>
                  <a:gd name="T77" fmla="*/ 12 h 224"/>
                  <a:gd name="T78" fmla="*/ 194 w 281"/>
                  <a:gd name="T79" fmla="*/ 69 h 224"/>
                  <a:gd name="T80" fmla="*/ 147 w 281"/>
                  <a:gd name="T81" fmla="*/ 3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1" h="224">
                    <a:moveTo>
                      <a:pt x="235" y="25"/>
                    </a:moveTo>
                    <a:cubicBezTo>
                      <a:pt x="185" y="0"/>
                      <a:pt x="185" y="0"/>
                      <a:pt x="185" y="0"/>
                    </a:cubicBezTo>
                    <a:cubicBezTo>
                      <a:pt x="183" y="2"/>
                      <a:pt x="183" y="2"/>
                      <a:pt x="183" y="2"/>
                    </a:cubicBezTo>
                    <a:cubicBezTo>
                      <a:pt x="183" y="2"/>
                      <a:pt x="183" y="2"/>
                      <a:pt x="183" y="2"/>
                    </a:cubicBezTo>
                    <a:cubicBezTo>
                      <a:pt x="147" y="29"/>
                      <a:pt x="147" y="29"/>
                      <a:pt x="147" y="29"/>
                    </a:cubicBezTo>
                    <a:cubicBezTo>
                      <a:pt x="144" y="31"/>
                      <a:pt x="141" y="33"/>
                      <a:pt x="140" y="34"/>
                    </a:cubicBezTo>
                    <a:cubicBezTo>
                      <a:pt x="116" y="16"/>
                      <a:pt x="116" y="16"/>
                      <a:pt x="116" y="16"/>
                    </a:cubicBezTo>
                    <a:cubicBezTo>
                      <a:pt x="106" y="8"/>
                      <a:pt x="95" y="0"/>
                      <a:pt x="95" y="0"/>
                    </a:cubicBezTo>
                    <a:cubicBezTo>
                      <a:pt x="45" y="25"/>
                      <a:pt x="45" y="25"/>
                      <a:pt x="45" y="25"/>
                    </a:cubicBezTo>
                    <a:cubicBezTo>
                      <a:pt x="2" y="46"/>
                      <a:pt x="2" y="46"/>
                      <a:pt x="2" y="46"/>
                    </a:cubicBezTo>
                    <a:cubicBezTo>
                      <a:pt x="0" y="48"/>
                      <a:pt x="0" y="48"/>
                      <a:pt x="0" y="48"/>
                    </a:cubicBezTo>
                    <a:cubicBezTo>
                      <a:pt x="35" y="224"/>
                      <a:pt x="35" y="224"/>
                      <a:pt x="35" y="224"/>
                    </a:cubicBezTo>
                    <a:cubicBezTo>
                      <a:pt x="69" y="224"/>
                      <a:pt x="69" y="224"/>
                      <a:pt x="69" y="224"/>
                    </a:cubicBezTo>
                    <a:cubicBezTo>
                      <a:pt x="72" y="224"/>
                      <a:pt x="72" y="224"/>
                      <a:pt x="72" y="224"/>
                    </a:cubicBezTo>
                    <a:cubicBezTo>
                      <a:pt x="140" y="224"/>
                      <a:pt x="140" y="224"/>
                      <a:pt x="140" y="224"/>
                    </a:cubicBezTo>
                    <a:cubicBezTo>
                      <a:pt x="162" y="224"/>
                      <a:pt x="162" y="224"/>
                      <a:pt x="162" y="224"/>
                    </a:cubicBezTo>
                    <a:cubicBezTo>
                      <a:pt x="162" y="222"/>
                      <a:pt x="162" y="220"/>
                      <a:pt x="162" y="217"/>
                    </a:cubicBezTo>
                    <a:cubicBezTo>
                      <a:pt x="162" y="196"/>
                      <a:pt x="162" y="154"/>
                      <a:pt x="162" y="152"/>
                    </a:cubicBezTo>
                    <a:cubicBezTo>
                      <a:pt x="161" y="150"/>
                      <a:pt x="124" y="96"/>
                      <a:pt x="105" y="67"/>
                    </a:cubicBezTo>
                    <a:cubicBezTo>
                      <a:pt x="111" y="62"/>
                      <a:pt x="111" y="62"/>
                      <a:pt x="111" y="62"/>
                    </a:cubicBezTo>
                    <a:cubicBezTo>
                      <a:pt x="140" y="44"/>
                      <a:pt x="140" y="44"/>
                      <a:pt x="140" y="44"/>
                    </a:cubicBezTo>
                    <a:cubicBezTo>
                      <a:pt x="168" y="62"/>
                      <a:pt x="168" y="62"/>
                      <a:pt x="168" y="62"/>
                    </a:cubicBezTo>
                    <a:cubicBezTo>
                      <a:pt x="175" y="66"/>
                      <a:pt x="175" y="66"/>
                      <a:pt x="175" y="66"/>
                    </a:cubicBezTo>
                    <a:cubicBezTo>
                      <a:pt x="145" y="113"/>
                      <a:pt x="145" y="113"/>
                      <a:pt x="145" y="113"/>
                    </a:cubicBezTo>
                    <a:cubicBezTo>
                      <a:pt x="169" y="148"/>
                      <a:pt x="169" y="148"/>
                      <a:pt x="169" y="148"/>
                    </a:cubicBezTo>
                    <a:cubicBezTo>
                      <a:pt x="170" y="149"/>
                      <a:pt x="170" y="150"/>
                      <a:pt x="170" y="151"/>
                    </a:cubicBezTo>
                    <a:cubicBezTo>
                      <a:pt x="170" y="216"/>
                      <a:pt x="170" y="216"/>
                      <a:pt x="170" y="216"/>
                    </a:cubicBezTo>
                    <a:cubicBezTo>
                      <a:pt x="170" y="224"/>
                      <a:pt x="170" y="224"/>
                      <a:pt x="170" y="224"/>
                    </a:cubicBezTo>
                    <a:cubicBezTo>
                      <a:pt x="208" y="224"/>
                      <a:pt x="208" y="224"/>
                      <a:pt x="208" y="224"/>
                    </a:cubicBezTo>
                    <a:cubicBezTo>
                      <a:pt x="212" y="224"/>
                      <a:pt x="212" y="224"/>
                      <a:pt x="212" y="224"/>
                    </a:cubicBezTo>
                    <a:cubicBezTo>
                      <a:pt x="246" y="224"/>
                      <a:pt x="246" y="224"/>
                      <a:pt x="246" y="224"/>
                    </a:cubicBezTo>
                    <a:cubicBezTo>
                      <a:pt x="281" y="48"/>
                      <a:pt x="281" y="48"/>
                      <a:pt x="281" y="48"/>
                    </a:cubicBezTo>
                    <a:lnTo>
                      <a:pt x="235" y="25"/>
                    </a:lnTo>
                    <a:close/>
                    <a:moveTo>
                      <a:pt x="86" y="69"/>
                    </a:moveTo>
                    <a:cubicBezTo>
                      <a:pt x="89" y="56"/>
                      <a:pt x="96" y="21"/>
                      <a:pt x="98" y="12"/>
                    </a:cubicBezTo>
                    <a:cubicBezTo>
                      <a:pt x="105" y="17"/>
                      <a:pt x="127" y="34"/>
                      <a:pt x="133" y="39"/>
                    </a:cubicBezTo>
                    <a:cubicBezTo>
                      <a:pt x="126" y="43"/>
                      <a:pt x="97" y="62"/>
                      <a:pt x="86" y="69"/>
                    </a:cubicBezTo>
                    <a:close/>
                    <a:moveTo>
                      <a:pt x="147" y="39"/>
                    </a:moveTo>
                    <a:cubicBezTo>
                      <a:pt x="154" y="34"/>
                      <a:pt x="176" y="17"/>
                      <a:pt x="183" y="12"/>
                    </a:cubicBezTo>
                    <a:cubicBezTo>
                      <a:pt x="185" y="21"/>
                      <a:pt x="192" y="56"/>
                      <a:pt x="194" y="69"/>
                    </a:cubicBezTo>
                    <a:cubicBezTo>
                      <a:pt x="183" y="62"/>
                      <a:pt x="154" y="43"/>
                      <a:pt x="147" y="3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文本框 90">
              <a:extLst>
                <a:ext uri="{FF2B5EF4-FFF2-40B4-BE49-F238E27FC236}">
                  <a16:creationId xmlns:a16="http://schemas.microsoft.com/office/drawing/2014/main" id="{CA889F9D-B3AF-4B31-A8D8-DAA7BB927B38}"/>
                </a:ext>
              </a:extLst>
            </p:cNvPr>
            <p:cNvSpPr txBox="1"/>
            <p:nvPr/>
          </p:nvSpPr>
          <p:spPr>
            <a:xfrm>
              <a:off x="6169126" y="5260802"/>
              <a:ext cx="1337638" cy="440633"/>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defPPr>
                <a:defRPr lang="zh-CN"/>
              </a:defPPr>
              <a:lvl1pPr algn="ctr">
                <a:lnSpc>
                  <a:spcPct val="120000"/>
                </a:lnSpc>
                <a:spcBef>
                  <a:spcPct val="0"/>
                </a:spcBef>
                <a:defRPr kumimoji="1" sz="1050">
                  <a:latin typeface="思源黑体 CN Light" panose="020B0300000000000000" pitchFamily="34" charset="-122"/>
                  <a:ea typeface="思源黑体 CN Light" panose="020B0300000000000000" pitchFamily="34" charset="-122"/>
                </a:defRPr>
              </a:lvl1pPr>
            </a:lstStyle>
            <a:p>
              <a:r>
                <a:rPr lang="en-US" altLang="zh-SG" dirty="0">
                  <a:solidFill>
                    <a:schemeClr val="bg1"/>
                  </a:solidFill>
                </a:rPr>
                <a:t>4.</a:t>
              </a:r>
              <a:r>
                <a:rPr lang="zh-CN" altLang="en-US" dirty="0">
                  <a:solidFill>
                    <a:schemeClr val="bg1"/>
                  </a:solidFill>
                </a:rPr>
                <a:t>柜台调整交易系统限额权限</a:t>
              </a:r>
              <a:endParaRPr lang="zh-SG" altLang="en-US" dirty="0">
                <a:solidFill>
                  <a:schemeClr val="bg1"/>
                </a:solidFill>
              </a:endParaRPr>
            </a:p>
          </p:txBody>
        </p:sp>
      </p:grpSp>
      <p:sp>
        <p:nvSpPr>
          <p:cNvPr id="34" name="矩形: 圆角 89">
            <a:extLst>
              <a:ext uri="{FF2B5EF4-FFF2-40B4-BE49-F238E27FC236}">
                <a16:creationId xmlns:a16="http://schemas.microsoft.com/office/drawing/2014/main" id="{98083752-E062-4A08-9D33-4376EAE72AFC}"/>
              </a:ext>
            </a:extLst>
          </p:cNvPr>
          <p:cNvSpPr/>
          <p:nvPr/>
        </p:nvSpPr>
        <p:spPr>
          <a:xfrm>
            <a:off x="9682693" y="3192405"/>
            <a:ext cx="2394857" cy="1058304"/>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altLang="zh-CN" dirty="0">
                <a:solidFill>
                  <a:schemeClr val="bg1"/>
                </a:solidFill>
                <a:effectLst>
                  <a:outerShdw blurRad="38100" dist="38100" dir="2700000" algn="tl">
                    <a:srgbClr val="000000">
                      <a:alpha val="43137"/>
                    </a:srgbClr>
                  </a:outerShdw>
                </a:effectLst>
                <a:latin typeface="Abadi" panose="020B0604020202020204" pitchFamily="34" charset="0"/>
              </a:rPr>
              <a:t>3</a:t>
            </a:r>
            <a:r>
              <a:rPr lang="zh-CN" altLang="en-US" dirty="0">
                <a:solidFill>
                  <a:schemeClr val="bg1"/>
                </a:solidFill>
                <a:effectLst>
                  <a:outerShdw blurRad="38100" dist="38100" dir="2700000" algn="tl">
                    <a:srgbClr val="000000">
                      <a:alpha val="43137"/>
                    </a:srgbClr>
                  </a:outerShdw>
                </a:effectLst>
                <a:latin typeface="Abadi" panose="020B0604020202020204" pitchFamily="34" charset="0"/>
              </a:rPr>
              <a:t>个人工角色参与</a:t>
            </a:r>
            <a:endParaRPr lang="en-US" altLang="zh-CN" dirty="0">
              <a:solidFill>
                <a:schemeClr val="bg1"/>
              </a:solidFill>
              <a:effectLst>
                <a:outerShdw blurRad="38100" dist="38100" dir="2700000" algn="tl">
                  <a:srgbClr val="000000">
                    <a:alpha val="43137"/>
                  </a:srgbClr>
                </a:outerShdw>
              </a:effectLst>
              <a:latin typeface="Abadi" panose="020B0604020202020204" pitchFamily="34" charset="0"/>
            </a:endParaRPr>
          </a:p>
          <a:p>
            <a:pPr marL="285750" indent="-285750">
              <a:buFont typeface="Arial" panose="020B0604020202020204" pitchFamily="34" charset="0"/>
              <a:buChar char="•"/>
            </a:pPr>
            <a:r>
              <a:rPr lang="zh-CN" altLang="en-US" dirty="0">
                <a:solidFill>
                  <a:schemeClr val="bg1"/>
                </a:solidFill>
                <a:effectLst>
                  <a:outerShdw blurRad="38100" dist="38100" dir="2700000" algn="tl">
                    <a:srgbClr val="000000">
                      <a:alpha val="43137"/>
                    </a:srgbClr>
                  </a:outerShdw>
                </a:effectLst>
                <a:latin typeface="Abadi" panose="020B0604020202020204" pitchFamily="34" charset="0"/>
              </a:rPr>
              <a:t>约</a:t>
            </a:r>
            <a:r>
              <a:rPr lang="en-US" altLang="zh-CN" dirty="0">
                <a:solidFill>
                  <a:schemeClr val="bg1"/>
                </a:solidFill>
                <a:effectLst>
                  <a:outerShdw blurRad="38100" dist="38100" dir="2700000" algn="tl">
                    <a:srgbClr val="000000">
                      <a:alpha val="43137"/>
                    </a:srgbClr>
                  </a:outerShdw>
                </a:effectLst>
                <a:latin typeface="Abadi" panose="020B0604020202020204" pitchFamily="34" charset="0"/>
              </a:rPr>
              <a:t>30min/</a:t>
            </a:r>
            <a:r>
              <a:rPr lang="zh-CN" altLang="en-US" dirty="0">
                <a:solidFill>
                  <a:schemeClr val="bg1"/>
                </a:solidFill>
                <a:effectLst>
                  <a:outerShdw blurRad="38100" dist="38100" dir="2700000" algn="tl">
                    <a:srgbClr val="000000">
                      <a:alpha val="43137"/>
                    </a:srgbClr>
                  </a:outerShdw>
                </a:effectLst>
                <a:latin typeface="Abadi" panose="020B0604020202020204" pitchFamily="34" charset="0"/>
              </a:rPr>
              <a:t>单流程</a:t>
            </a:r>
          </a:p>
        </p:txBody>
      </p:sp>
      <p:sp>
        <p:nvSpPr>
          <p:cNvPr id="35" name="矩形 34">
            <a:extLst>
              <a:ext uri="{FF2B5EF4-FFF2-40B4-BE49-F238E27FC236}">
                <a16:creationId xmlns:a16="http://schemas.microsoft.com/office/drawing/2014/main" id="{6BB0F20F-FA13-4A3C-A802-D47F69958BF5}"/>
              </a:ext>
            </a:extLst>
          </p:cNvPr>
          <p:cNvSpPr/>
          <p:nvPr/>
        </p:nvSpPr>
        <p:spPr>
          <a:xfrm>
            <a:off x="429570" y="5389562"/>
            <a:ext cx="1160878" cy="388938"/>
          </a:xfrm>
          <a:prstGeom prst="rect">
            <a:avLst/>
          </a:prstGeom>
          <a:solidFill>
            <a:srgbClr val="6F4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强监管行业</a:t>
            </a:r>
          </a:p>
        </p:txBody>
      </p:sp>
      <p:sp>
        <p:nvSpPr>
          <p:cNvPr id="36" name="矩形 35">
            <a:extLst>
              <a:ext uri="{FF2B5EF4-FFF2-40B4-BE49-F238E27FC236}">
                <a16:creationId xmlns:a16="http://schemas.microsoft.com/office/drawing/2014/main" id="{893B73E1-6AE6-4E88-AB71-3172CEA133AA}"/>
              </a:ext>
            </a:extLst>
          </p:cNvPr>
          <p:cNvSpPr/>
          <p:nvPr/>
        </p:nvSpPr>
        <p:spPr>
          <a:xfrm>
            <a:off x="2349326" y="5389562"/>
            <a:ext cx="1322667" cy="388938"/>
          </a:xfrm>
          <a:prstGeom prst="rect">
            <a:avLst/>
          </a:prstGeom>
          <a:solidFill>
            <a:srgbClr val="6F4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合规要求留痕</a:t>
            </a:r>
          </a:p>
        </p:txBody>
      </p:sp>
      <p:sp>
        <p:nvSpPr>
          <p:cNvPr id="37" name="矩形 36">
            <a:extLst>
              <a:ext uri="{FF2B5EF4-FFF2-40B4-BE49-F238E27FC236}">
                <a16:creationId xmlns:a16="http://schemas.microsoft.com/office/drawing/2014/main" id="{5AC65BE0-1179-4406-8A05-B7421C33CBC0}"/>
              </a:ext>
            </a:extLst>
          </p:cNvPr>
          <p:cNvSpPr/>
          <p:nvPr/>
        </p:nvSpPr>
        <p:spPr>
          <a:xfrm>
            <a:off x="4747521" y="5389562"/>
            <a:ext cx="1210637" cy="388938"/>
          </a:xfrm>
          <a:prstGeom prst="rect">
            <a:avLst/>
          </a:prstGeom>
          <a:solidFill>
            <a:srgbClr val="6F4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关乎业绩</a:t>
            </a:r>
          </a:p>
        </p:txBody>
      </p:sp>
      <p:sp>
        <p:nvSpPr>
          <p:cNvPr id="38" name="矩形 37">
            <a:extLst>
              <a:ext uri="{FF2B5EF4-FFF2-40B4-BE49-F238E27FC236}">
                <a16:creationId xmlns:a16="http://schemas.microsoft.com/office/drawing/2014/main" id="{475EF6B9-8FE6-497A-A879-555DAA4C12CD}"/>
              </a:ext>
            </a:extLst>
          </p:cNvPr>
          <p:cNvSpPr/>
          <p:nvPr/>
        </p:nvSpPr>
        <p:spPr>
          <a:xfrm>
            <a:off x="7413870" y="5389562"/>
            <a:ext cx="1210637" cy="388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服务效率</a:t>
            </a:r>
          </a:p>
        </p:txBody>
      </p:sp>
      <p:sp>
        <p:nvSpPr>
          <p:cNvPr id="39" name="矩形 38">
            <a:extLst>
              <a:ext uri="{FF2B5EF4-FFF2-40B4-BE49-F238E27FC236}">
                <a16:creationId xmlns:a16="http://schemas.microsoft.com/office/drawing/2014/main" id="{7DF39338-A7C5-44DE-A3F3-17C1EF8B6A3D}"/>
              </a:ext>
            </a:extLst>
          </p:cNvPr>
          <p:cNvSpPr/>
          <p:nvPr/>
        </p:nvSpPr>
        <p:spPr>
          <a:xfrm>
            <a:off x="10122402" y="5389562"/>
            <a:ext cx="1210637" cy="3889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客户满意度</a:t>
            </a:r>
          </a:p>
        </p:txBody>
      </p:sp>
    </p:spTree>
    <p:extLst>
      <p:ext uri="{BB962C8B-B14F-4D97-AF65-F5344CB8AC3E}">
        <p14:creationId xmlns:p14="http://schemas.microsoft.com/office/powerpoint/2010/main" val="168860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107" name="文本框 106">
            <a:extLst>
              <a:ext uri="{FF2B5EF4-FFF2-40B4-BE49-F238E27FC236}">
                <a16:creationId xmlns:a16="http://schemas.microsoft.com/office/drawing/2014/main" id="{E7655216-AFA8-9348-AFEE-5D1410663E45}"/>
              </a:ext>
            </a:extLst>
          </p:cNvPr>
          <p:cNvSpPr txBox="1"/>
          <p:nvPr/>
        </p:nvSpPr>
        <p:spPr>
          <a:xfrm>
            <a:off x="336790" y="1433075"/>
            <a:ext cx="1683664"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流程痛点</a:t>
            </a:r>
          </a:p>
        </p:txBody>
      </p:sp>
      <p:sp>
        <p:nvSpPr>
          <p:cNvPr id="30" name="TextBox 1210">
            <a:extLst>
              <a:ext uri="{FF2B5EF4-FFF2-40B4-BE49-F238E27FC236}">
                <a16:creationId xmlns:a16="http://schemas.microsoft.com/office/drawing/2014/main" id="{B4771C2F-5C3A-45B7-BCBB-5E4514766502}"/>
              </a:ext>
            </a:extLst>
          </p:cNvPr>
          <p:cNvSpPr/>
          <p:nvPr/>
        </p:nvSpPr>
        <p:spPr>
          <a:xfrm>
            <a:off x="6801406" y="4431420"/>
            <a:ext cx="1164421" cy="315471"/>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68580" tIns="34290" rIns="68580" bIns="34290">
            <a:spAutoFit/>
          </a:bodyPr>
          <a:lstStyle/>
          <a:p>
            <a:pPr algn="ctr" defTabSz="685800"/>
            <a:r>
              <a:rPr lang="zh-CN" altLang="en-US" sz="1600" b="1" dirty="0">
                <a:solidFill>
                  <a:schemeClr val="bg1"/>
                </a:solidFill>
                <a:latin typeface="思源黑体 CN Bold" panose="020B0800000000000000" pitchFamily="34" charset="-122"/>
                <a:ea typeface="思源黑体 CN Bold" panose="020B0800000000000000" pitchFamily="34" charset="-122"/>
                <a:cs typeface="+mn-ea"/>
                <a:sym typeface="+mn-lt"/>
              </a:rPr>
              <a:t>沟通成本高</a:t>
            </a:r>
          </a:p>
        </p:txBody>
      </p:sp>
      <p:grpSp>
        <p:nvGrpSpPr>
          <p:cNvPr id="12" name="组合 11">
            <a:extLst>
              <a:ext uri="{FF2B5EF4-FFF2-40B4-BE49-F238E27FC236}">
                <a16:creationId xmlns:a16="http://schemas.microsoft.com/office/drawing/2014/main" id="{598C0517-85D1-4A4E-9243-BFB42283A68B}"/>
              </a:ext>
            </a:extLst>
          </p:cNvPr>
          <p:cNvGrpSpPr/>
          <p:nvPr/>
        </p:nvGrpSpPr>
        <p:grpSpPr>
          <a:xfrm>
            <a:off x="6669168" y="2465614"/>
            <a:ext cx="1428896" cy="1428896"/>
            <a:chOff x="6669168" y="2509157"/>
            <a:chExt cx="1428896" cy="1428896"/>
          </a:xfrm>
        </p:grpSpPr>
        <p:sp>
          <p:nvSpPr>
            <p:cNvPr id="38" name="泪滴形 37">
              <a:extLst>
                <a:ext uri="{FF2B5EF4-FFF2-40B4-BE49-F238E27FC236}">
                  <a16:creationId xmlns:a16="http://schemas.microsoft.com/office/drawing/2014/main" id="{3C02D402-90D0-47B6-B50F-75B2708ED92F}"/>
                </a:ext>
              </a:extLst>
            </p:cNvPr>
            <p:cNvSpPr/>
            <p:nvPr/>
          </p:nvSpPr>
          <p:spPr>
            <a:xfrm rot="8100000">
              <a:off x="6669168" y="2509157"/>
              <a:ext cx="1428896" cy="1428896"/>
            </a:xfrm>
            <a:prstGeom prst="teardrop">
              <a:avLst/>
            </a:prstGeom>
            <a:solidFill>
              <a:srgbClr val="7F5999"/>
            </a:solidFill>
            <a:ln w="9525"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微软雅黑"/>
                <a:ea typeface="微软雅黑"/>
                <a:cs typeface="+mn-ea"/>
                <a:sym typeface="+mn-lt"/>
              </a:endParaRPr>
            </a:p>
          </p:txBody>
        </p:sp>
        <p:grpSp>
          <p:nvGrpSpPr>
            <p:cNvPr id="66" name="组合 65">
              <a:extLst>
                <a:ext uri="{FF2B5EF4-FFF2-40B4-BE49-F238E27FC236}">
                  <a16:creationId xmlns:a16="http://schemas.microsoft.com/office/drawing/2014/main" id="{6798D0D1-DE15-44B2-AE40-1498D4EC9B71}"/>
                </a:ext>
              </a:extLst>
            </p:cNvPr>
            <p:cNvGrpSpPr/>
            <p:nvPr/>
          </p:nvGrpSpPr>
          <p:grpSpPr>
            <a:xfrm>
              <a:off x="6857786" y="2685250"/>
              <a:ext cx="991795" cy="1038504"/>
              <a:chOff x="11070132" y="438150"/>
              <a:chExt cx="895351" cy="1044575"/>
            </a:xfrm>
            <a:solidFill>
              <a:schemeClr val="bg1"/>
            </a:solidFill>
          </p:grpSpPr>
          <p:sp>
            <p:nvSpPr>
              <p:cNvPr id="67" name="Oval 221930">
                <a:extLst>
                  <a:ext uri="{FF2B5EF4-FFF2-40B4-BE49-F238E27FC236}">
                    <a16:creationId xmlns:a16="http://schemas.microsoft.com/office/drawing/2014/main" id="{1C03C259-8999-4824-9554-12F6DC2AF802}"/>
                  </a:ext>
                </a:extLst>
              </p:cNvPr>
              <p:cNvSpPr>
                <a:spLocks noChangeArrowheads="1"/>
              </p:cNvSpPr>
              <p:nvPr/>
            </p:nvSpPr>
            <p:spPr bwMode="auto">
              <a:xfrm>
                <a:off x="11254282" y="541337"/>
                <a:ext cx="128588"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Oval 221931">
                <a:extLst>
                  <a:ext uri="{FF2B5EF4-FFF2-40B4-BE49-F238E27FC236}">
                    <a16:creationId xmlns:a16="http://schemas.microsoft.com/office/drawing/2014/main" id="{DC775371-AD43-4BD8-B946-15E326E30DD4}"/>
                  </a:ext>
                </a:extLst>
              </p:cNvPr>
              <p:cNvSpPr>
                <a:spLocks noChangeArrowheads="1"/>
              </p:cNvSpPr>
              <p:nvPr/>
            </p:nvSpPr>
            <p:spPr bwMode="auto">
              <a:xfrm>
                <a:off x="11786095" y="544512"/>
                <a:ext cx="12700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21932">
                <a:extLst>
                  <a:ext uri="{FF2B5EF4-FFF2-40B4-BE49-F238E27FC236}">
                    <a16:creationId xmlns:a16="http://schemas.microsoft.com/office/drawing/2014/main" id="{F95B8033-789B-4BAC-ACFD-F0F4F16DC3B6}"/>
                  </a:ext>
                </a:extLst>
              </p:cNvPr>
              <p:cNvSpPr>
                <a:spLocks/>
              </p:cNvSpPr>
              <p:nvPr/>
            </p:nvSpPr>
            <p:spPr bwMode="auto">
              <a:xfrm>
                <a:off x="11070132" y="490537"/>
                <a:ext cx="98425" cy="104775"/>
              </a:xfrm>
              <a:custGeom>
                <a:avLst/>
                <a:gdLst>
                  <a:gd name="T0" fmla="*/ 36 w 43"/>
                  <a:gd name="T1" fmla="*/ 31 h 45"/>
                  <a:gd name="T2" fmla="*/ 43 w 43"/>
                  <a:gd name="T3" fmla="*/ 40 h 45"/>
                  <a:gd name="T4" fmla="*/ 38 w 43"/>
                  <a:gd name="T5" fmla="*/ 45 h 45"/>
                  <a:gd name="T6" fmla="*/ 29 w 43"/>
                  <a:gd name="T7" fmla="*/ 34 h 45"/>
                  <a:gd name="T8" fmla="*/ 27 w 43"/>
                  <a:gd name="T9" fmla="*/ 30 h 45"/>
                  <a:gd name="T10" fmla="*/ 29 w 43"/>
                  <a:gd name="T11" fmla="*/ 26 h 45"/>
                  <a:gd name="T12" fmla="*/ 33 w 43"/>
                  <a:gd name="T13" fmla="*/ 17 h 45"/>
                  <a:gd name="T14" fmla="*/ 31 w 43"/>
                  <a:gd name="T15" fmla="*/ 11 h 45"/>
                  <a:gd name="T16" fmla="*/ 24 w 43"/>
                  <a:gd name="T17" fmla="*/ 8 h 45"/>
                  <a:gd name="T18" fmla="*/ 14 w 43"/>
                  <a:gd name="T19" fmla="*/ 12 h 45"/>
                  <a:gd name="T20" fmla="*/ 9 w 43"/>
                  <a:gd name="T21" fmla="*/ 21 h 45"/>
                  <a:gd name="T22" fmla="*/ 13 w 43"/>
                  <a:gd name="T23" fmla="*/ 31 h 45"/>
                  <a:gd name="T24" fmla="*/ 6 w 43"/>
                  <a:gd name="T25" fmla="*/ 37 h 45"/>
                  <a:gd name="T26" fmla="*/ 1 w 43"/>
                  <a:gd name="T27" fmla="*/ 23 h 45"/>
                  <a:gd name="T28" fmla="*/ 10 w 43"/>
                  <a:gd name="T29" fmla="*/ 7 h 45"/>
                  <a:gd name="T30" fmla="*/ 26 w 43"/>
                  <a:gd name="T31" fmla="*/ 0 h 45"/>
                  <a:gd name="T32" fmla="*/ 38 w 43"/>
                  <a:gd name="T33" fmla="*/ 6 h 45"/>
                  <a:gd name="T34" fmla="*/ 41 w 43"/>
                  <a:gd name="T35" fmla="*/ 15 h 45"/>
                  <a:gd name="T36" fmla="*/ 37 w 43"/>
                  <a:gd name="T37" fmla="*/ 26 h 45"/>
                  <a:gd name="T38" fmla="*/ 35 w 43"/>
                  <a:gd name="T39" fmla="*/ 29 h 45"/>
                  <a:gd name="T40" fmla="*/ 36 w 43"/>
                  <a:gd name="T41"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6" y="31"/>
                    </a:moveTo>
                    <a:cubicBezTo>
                      <a:pt x="43" y="40"/>
                      <a:pt x="43" y="40"/>
                      <a:pt x="43" y="40"/>
                    </a:cubicBezTo>
                    <a:cubicBezTo>
                      <a:pt x="38" y="45"/>
                      <a:pt x="38" y="45"/>
                      <a:pt x="38" y="45"/>
                    </a:cubicBezTo>
                    <a:cubicBezTo>
                      <a:pt x="29" y="34"/>
                      <a:pt x="29" y="34"/>
                      <a:pt x="29" y="34"/>
                    </a:cubicBezTo>
                    <a:cubicBezTo>
                      <a:pt x="28" y="33"/>
                      <a:pt x="27" y="32"/>
                      <a:pt x="27" y="30"/>
                    </a:cubicBezTo>
                    <a:cubicBezTo>
                      <a:pt x="27" y="29"/>
                      <a:pt x="27" y="28"/>
                      <a:pt x="29" y="26"/>
                    </a:cubicBezTo>
                    <a:cubicBezTo>
                      <a:pt x="32" y="22"/>
                      <a:pt x="33" y="19"/>
                      <a:pt x="33" y="17"/>
                    </a:cubicBezTo>
                    <a:cubicBezTo>
                      <a:pt x="33" y="15"/>
                      <a:pt x="33" y="13"/>
                      <a:pt x="31" y="11"/>
                    </a:cubicBezTo>
                    <a:cubicBezTo>
                      <a:pt x="29" y="9"/>
                      <a:pt x="27" y="8"/>
                      <a:pt x="24" y="8"/>
                    </a:cubicBezTo>
                    <a:cubicBezTo>
                      <a:pt x="21" y="8"/>
                      <a:pt x="17" y="9"/>
                      <a:pt x="14" y="12"/>
                    </a:cubicBezTo>
                    <a:cubicBezTo>
                      <a:pt x="11" y="15"/>
                      <a:pt x="9" y="18"/>
                      <a:pt x="9" y="21"/>
                    </a:cubicBezTo>
                    <a:cubicBezTo>
                      <a:pt x="9" y="24"/>
                      <a:pt x="10" y="27"/>
                      <a:pt x="13" y="31"/>
                    </a:cubicBezTo>
                    <a:cubicBezTo>
                      <a:pt x="6" y="37"/>
                      <a:pt x="6" y="37"/>
                      <a:pt x="6" y="37"/>
                    </a:cubicBezTo>
                    <a:cubicBezTo>
                      <a:pt x="2" y="31"/>
                      <a:pt x="0" y="27"/>
                      <a:pt x="1" y="23"/>
                    </a:cubicBezTo>
                    <a:cubicBezTo>
                      <a:pt x="1" y="17"/>
                      <a:pt x="4" y="12"/>
                      <a:pt x="10" y="7"/>
                    </a:cubicBezTo>
                    <a:cubicBezTo>
                      <a:pt x="16" y="2"/>
                      <a:pt x="21" y="0"/>
                      <a:pt x="26" y="0"/>
                    </a:cubicBezTo>
                    <a:cubicBezTo>
                      <a:pt x="31" y="0"/>
                      <a:pt x="35" y="2"/>
                      <a:pt x="38" y="6"/>
                    </a:cubicBezTo>
                    <a:cubicBezTo>
                      <a:pt x="40" y="8"/>
                      <a:pt x="41" y="12"/>
                      <a:pt x="41" y="15"/>
                    </a:cubicBezTo>
                    <a:cubicBezTo>
                      <a:pt x="41" y="19"/>
                      <a:pt x="40" y="22"/>
                      <a:pt x="37" y="26"/>
                    </a:cubicBezTo>
                    <a:cubicBezTo>
                      <a:pt x="36" y="27"/>
                      <a:pt x="35" y="28"/>
                      <a:pt x="35" y="29"/>
                    </a:cubicBezTo>
                    <a:cubicBezTo>
                      <a:pt x="35" y="30"/>
                      <a:pt x="35" y="31"/>
                      <a:pt x="36"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21933">
                <a:extLst>
                  <a:ext uri="{FF2B5EF4-FFF2-40B4-BE49-F238E27FC236}">
                    <a16:creationId xmlns:a16="http://schemas.microsoft.com/office/drawing/2014/main" id="{004CA87E-9087-4776-B4E6-A79EDD1A9256}"/>
                  </a:ext>
                </a:extLst>
              </p:cNvPr>
              <p:cNvSpPr>
                <a:spLocks/>
              </p:cNvSpPr>
              <p:nvPr/>
            </p:nvSpPr>
            <p:spPr bwMode="auto">
              <a:xfrm>
                <a:off x="11198720" y="693737"/>
                <a:ext cx="295275" cy="788988"/>
              </a:xfrm>
              <a:custGeom>
                <a:avLst/>
                <a:gdLst>
                  <a:gd name="T0" fmla="*/ 88 w 128"/>
                  <a:gd name="T1" fmla="*/ 76 h 342"/>
                  <a:gd name="T2" fmla="*/ 89 w 128"/>
                  <a:gd name="T3" fmla="*/ 170 h 342"/>
                  <a:gd name="T4" fmla="*/ 82 w 128"/>
                  <a:gd name="T5" fmla="*/ 342 h 342"/>
                  <a:gd name="T6" fmla="*/ 61 w 128"/>
                  <a:gd name="T7" fmla="*/ 342 h 342"/>
                  <a:gd name="T8" fmla="*/ 48 w 128"/>
                  <a:gd name="T9" fmla="*/ 177 h 342"/>
                  <a:gd name="T10" fmla="*/ 34 w 128"/>
                  <a:gd name="T11" fmla="*/ 342 h 342"/>
                  <a:gd name="T12" fmla="*/ 13 w 128"/>
                  <a:gd name="T13" fmla="*/ 342 h 342"/>
                  <a:gd name="T14" fmla="*/ 7 w 128"/>
                  <a:gd name="T15" fmla="*/ 170 h 342"/>
                  <a:gd name="T16" fmla="*/ 1 w 128"/>
                  <a:gd name="T17" fmla="*/ 74 h 342"/>
                  <a:gd name="T18" fmla="*/ 10 w 128"/>
                  <a:gd name="T19" fmla="*/ 23 h 342"/>
                  <a:gd name="T20" fmla="*/ 48 w 128"/>
                  <a:gd name="T21" fmla="*/ 3 h 342"/>
                  <a:gd name="T22" fmla="*/ 90 w 128"/>
                  <a:gd name="T23" fmla="*/ 15 h 342"/>
                  <a:gd name="T24" fmla="*/ 114 w 128"/>
                  <a:gd name="T25" fmla="*/ 75 h 342"/>
                  <a:gd name="T26" fmla="*/ 128 w 128"/>
                  <a:gd name="T27" fmla="*/ 172 h 342"/>
                  <a:gd name="T28" fmla="*/ 107 w 128"/>
                  <a:gd name="T29" fmla="*/ 176 h 342"/>
                  <a:gd name="T30" fmla="*/ 88 w 128"/>
                  <a:gd name="T31" fmla="*/ 7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342">
                    <a:moveTo>
                      <a:pt x="88" y="76"/>
                    </a:moveTo>
                    <a:cubicBezTo>
                      <a:pt x="89" y="170"/>
                      <a:pt x="89" y="170"/>
                      <a:pt x="89" y="170"/>
                    </a:cubicBezTo>
                    <a:cubicBezTo>
                      <a:pt x="82" y="342"/>
                      <a:pt x="82" y="342"/>
                      <a:pt x="82" y="342"/>
                    </a:cubicBezTo>
                    <a:cubicBezTo>
                      <a:pt x="61" y="342"/>
                      <a:pt x="61" y="342"/>
                      <a:pt x="61" y="342"/>
                    </a:cubicBezTo>
                    <a:cubicBezTo>
                      <a:pt x="48" y="177"/>
                      <a:pt x="48" y="177"/>
                      <a:pt x="48" y="177"/>
                    </a:cubicBezTo>
                    <a:cubicBezTo>
                      <a:pt x="34" y="342"/>
                      <a:pt x="34" y="342"/>
                      <a:pt x="34" y="342"/>
                    </a:cubicBezTo>
                    <a:cubicBezTo>
                      <a:pt x="13" y="342"/>
                      <a:pt x="13" y="342"/>
                      <a:pt x="13" y="342"/>
                    </a:cubicBezTo>
                    <a:cubicBezTo>
                      <a:pt x="7" y="170"/>
                      <a:pt x="7" y="170"/>
                      <a:pt x="7" y="170"/>
                    </a:cubicBezTo>
                    <a:cubicBezTo>
                      <a:pt x="1" y="74"/>
                      <a:pt x="1" y="74"/>
                      <a:pt x="1" y="74"/>
                    </a:cubicBezTo>
                    <a:cubicBezTo>
                      <a:pt x="1" y="74"/>
                      <a:pt x="0" y="36"/>
                      <a:pt x="10" y="23"/>
                    </a:cubicBezTo>
                    <a:cubicBezTo>
                      <a:pt x="26" y="2"/>
                      <a:pt x="48" y="3"/>
                      <a:pt x="48" y="3"/>
                    </a:cubicBezTo>
                    <a:cubicBezTo>
                      <a:pt x="48" y="3"/>
                      <a:pt x="73" y="0"/>
                      <a:pt x="90" y="15"/>
                    </a:cubicBezTo>
                    <a:cubicBezTo>
                      <a:pt x="90" y="15"/>
                      <a:pt x="106" y="23"/>
                      <a:pt x="114" y="75"/>
                    </a:cubicBezTo>
                    <a:cubicBezTo>
                      <a:pt x="128" y="172"/>
                      <a:pt x="128" y="172"/>
                      <a:pt x="128" y="172"/>
                    </a:cubicBezTo>
                    <a:cubicBezTo>
                      <a:pt x="107" y="176"/>
                      <a:pt x="107" y="176"/>
                      <a:pt x="107" y="176"/>
                    </a:cubicBezTo>
                    <a:lnTo>
                      <a:pt x="8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21934">
                <a:extLst>
                  <a:ext uri="{FF2B5EF4-FFF2-40B4-BE49-F238E27FC236}">
                    <a16:creationId xmlns:a16="http://schemas.microsoft.com/office/drawing/2014/main" id="{A0B779EF-55A3-47FE-B2B0-7F55DB5B1855}"/>
                  </a:ext>
                </a:extLst>
              </p:cNvPr>
              <p:cNvSpPr>
                <a:spLocks/>
              </p:cNvSpPr>
              <p:nvPr/>
            </p:nvSpPr>
            <p:spPr bwMode="auto">
              <a:xfrm>
                <a:off x="11551145" y="696912"/>
                <a:ext cx="414338" cy="785813"/>
              </a:xfrm>
              <a:custGeom>
                <a:avLst/>
                <a:gdLst>
                  <a:gd name="T0" fmla="*/ 94 w 180"/>
                  <a:gd name="T1" fmla="*/ 16 h 341"/>
                  <a:gd name="T2" fmla="*/ 133 w 180"/>
                  <a:gd name="T3" fmla="*/ 3 h 341"/>
                  <a:gd name="T4" fmla="*/ 171 w 180"/>
                  <a:gd name="T5" fmla="*/ 22 h 341"/>
                  <a:gd name="T6" fmla="*/ 180 w 180"/>
                  <a:gd name="T7" fmla="*/ 73 h 341"/>
                  <a:gd name="T8" fmla="*/ 174 w 180"/>
                  <a:gd name="T9" fmla="*/ 169 h 341"/>
                  <a:gd name="T10" fmla="*/ 167 w 180"/>
                  <a:gd name="T11" fmla="*/ 341 h 341"/>
                  <a:gd name="T12" fmla="*/ 147 w 180"/>
                  <a:gd name="T13" fmla="*/ 341 h 341"/>
                  <a:gd name="T14" fmla="*/ 133 w 180"/>
                  <a:gd name="T15" fmla="*/ 176 h 341"/>
                  <a:gd name="T16" fmla="*/ 119 w 180"/>
                  <a:gd name="T17" fmla="*/ 341 h 341"/>
                  <a:gd name="T18" fmla="*/ 99 w 180"/>
                  <a:gd name="T19" fmla="*/ 341 h 341"/>
                  <a:gd name="T20" fmla="*/ 92 w 180"/>
                  <a:gd name="T21" fmla="*/ 169 h 341"/>
                  <a:gd name="T22" fmla="*/ 92 w 180"/>
                  <a:gd name="T23" fmla="*/ 75 h 341"/>
                  <a:gd name="T24" fmla="*/ 56 w 180"/>
                  <a:gd name="T25" fmla="*/ 129 h 341"/>
                  <a:gd name="T26" fmla="*/ 0 w 180"/>
                  <a:gd name="T27" fmla="*/ 83 h 341"/>
                  <a:gd name="T28" fmla="*/ 9 w 180"/>
                  <a:gd name="T29" fmla="*/ 68 h 341"/>
                  <a:gd name="T30" fmla="*/ 49 w 180"/>
                  <a:gd name="T31" fmla="*/ 92 h 341"/>
                  <a:gd name="T32" fmla="*/ 94 w 180"/>
                  <a:gd name="T33" fmla="*/ 1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341">
                    <a:moveTo>
                      <a:pt x="94" y="16"/>
                    </a:moveTo>
                    <a:cubicBezTo>
                      <a:pt x="114" y="1"/>
                      <a:pt x="133" y="3"/>
                      <a:pt x="133" y="3"/>
                    </a:cubicBezTo>
                    <a:cubicBezTo>
                      <a:pt x="133" y="3"/>
                      <a:pt x="155" y="0"/>
                      <a:pt x="171" y="22"/>
                    </a:cubicBezTo>
                    <a:cubicBezTo>
                      <a:pt x="180" y="35"/>
                      <a:pt x="180" y="73"/>
                      <a:pt x="180" y="73"/>
                    </a:cubicBezTo>
                    <a:cubicBezTo>
                      <a:pt x="174" y="169"/>
                      <a:pt x="174" y="169"/>
                      <a:pt x="174" y="169"/>
                    </a:cubicBezTo>
                    <a:cubicBezTo>
                      <a:pt x="167" y="341"/>
                      <a:pt x="167" y="341"/>
                      <a:pt x="167" y="341"/>
                    </a:cubicBezTo>
                    <a:cubicBezTo>
                      <a:pt x="147" y="341"/>
                      <a:pt x="147" y="341"/>
                      <a:pt x="147" y="341"/>
                    </a:cubicBezTo>
                    <a:cubicBezTo>
                      <a:pt x="133" y="176"/>
                      <a:pt x="133" y="176"/>
                      <a:pt x="133" y="176"/>
                    </a:cubicBezTo>
                    <a:cubicBezTo>
                      <a:pt x="119" y="341"/>
                      <a:pt x="119" y="341"/>
                      <a:pt x="119" y="341"/>
                    </a:cubicBezTo>
                    <a:cubicBezTo>
                      <a:pt x="99" y="341"/>
                      <a:pt x="99" y="341"/>
                      <a:pt x="99" y="341"/>
                    </a:cubicBezTo>
                    <a:cubicBezTo>
                      <a:pt x="92" y="169"/>
                      <a:pt x="92" y="169"/>
                      <a:pt x="92" y="169"/>
                    </a:cubicBezTo>
                    <a:cubicBezTo>
                      <a:pt x="92" y="75"/>
                      <a:pt x="92" y="75"/>
                      <a:pt x="92" y="75"/>
                    </a:cubicBezTo>
                    <a:cubicBezTo>
                      <a:pt x="56" y="129"/>
                      <a:pt x="56" y="129"/>
                      <a:pt x="56" y="129"/>
                    </a:cubicBezTo>
                    <a:cubicBezTo>
                      <a:pt x="0" y="83"/>
                      <a:pt x="0" y="83"/>
                      <a:pt x="0" y="83"/>
                    </a:cubicBezTo>
                    <a:cubicBezTo>
                      <a:pt x="9" y="68"/>
                      <a:pt x="9" y="68"/>
                      <a:pt x="9" y="68"/>
                    </a:cubicBezTo>
                    <a:cubicBezTo>
                      <a:pt x="49" y="92"/>
                      <a:pt x="49" y="92"/>
                      <a:pt x="49" y="92"/>
                    </a:cubicBezTo>
                    <a:cubicBezTo>
                      <a:pt x="49" y="92"/>
                      <a:pt x="79" y="28"/>
                      <a:pt x="9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21935">
                <a:extLst>
                  <a:ext uri="{FF2B5EF4-FFF2-40B4-BE49-F238E27FC236}">
                    <a16:creationId xmlns:a16="http://schemas.microsoft.com/office/drawing/2014/main" id="{8A704B26-054C-4EB7-A7C1-39ACEEC63471}"/>
                  </a:ext>
                </a:extLst>
              </p:cNvPr>
              <p:cNvSpPr>
                <a:spLocks/>
              </p:cNvSpPr>
              <p:nvPr/>
            </p:nvSpPr>
            <p:spPr bwMode="auto">
              <a:xfrm>
                <a:off x="11530507" y="646112"/>
                <a:ext cx="207963" cy="128588"/>
              </a:xfrm>
              <a:custGeom>
                <a:avLst/>
                <a:gdLst>
                  <a:gd name="T0" fmla="*/ 125 w 131"/>
                  <a:gd name="T1" fmla="*/ 0 h 81"/>
                  <a:gd name="T2" fmla="*/ 0 w 131"/>
                  <a:gd name="T3" fmla="*/ 71 h 81"/>
                  <a:gd name="T4" fmla="*/ 6 w 131"/>
                  <a:gd name="T5" fmla="*/ 81 h 81"/>
                  <a:gd name="T6" fmla="*/ 131 w 131"/>
                  <a:gd name="T7" fmla="*/ 10 h 81"/>
                  <a:gd name="T8" fmla="*/ 125 w 131"/>
                  <a:gd name="T9" fmla="*/ 0 h 81"/>
                </a:gdLst>
                <a:ahLst/>
                <a:cxnLst>
                  <a:cxn ang="0">
                    <a:pos x="T0" y="T1"/>
                  </a:cxn>
                  <a:cxn ang="0">
                    <a:pos x="T2" y="T3"/>
                  </a:cxn>
                  <a:cxn ang="0">
                    <a:pos x="T4" y="T5"/>
                  </a:cxn>
                  <a:cxn ang="0">
                    <a:pos x="T6" y="T7"/>
                  </a:cxn>
                  <a:cxn ang="0">
                    <a:pos x="T8" y="T9"/>
                  </a:cxn>
                </a:cxnLst>
                <a:rect l="0" t="0" r="r" b="b"/>
                <a:pathLst>
                  <a:path w="131" h="81">
                    <a:moveTo>
                      <a:pt x="125" y="0"/>
                    </a:moveTo>
                    <a:lnTo>
                      <a:pt x="0" y="71"/>
                    </a:lnTo>
                    <a:lnTo>
                      <a:pt x="6" y="81"/>
                    </a:lnTo>
                    <a:lnTo>
                      <a:pt x="131" y="1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21936">
                <a:extLst>
                  <a:ext uri="{FF2B5EF4-FFF2-40B4-BE49-F238E27FC236}">
                    <a16:creationId xmlns:a16="http://schemas.microsoft.com/office/drawing/2014/main" id="{3419DF3B-DF34-4BAC-B124-FF98E00651FE}"/>
                  </a:ext>
                </a:extLst>
              </p:cNvPr>
              <p:cNvSpPr>
                <a:spLocks/>
              </p:cNvSpPr>
              <p:nvPr/>
            </p:nvSpPr>
            <p:spPr bwMode="auto">
              <a:xfrm>
                <a:off x="11530507" y="438150"/>
                <a:ext cx="207963" cy="128588"/>
              </a:xfrm>
              <a:custGeom>
                <a:avLst/>
                <a:gdLst>
                  <a:gd name="T0" fmla="*/ 131 w 131"/>
                  <a:gd name="T1" fmla="*/ 71 h 81"/>
                  <a:gd name="T2" fmla="*/ 6 w 131"/>
                  <a:gd name="T3" fmla="*/ 0 h 81"/>
                  <a:gd name="T4" fmla="*/ 0 w 131"/>
                  <a:gd name="T5" fmla="*/ 10 h 81"/>
                  <a:gd name="T6" fmla="*/ 125 w 131"/>
                  <a:gd name="T7" fmla="*/ 81 h 81"/>
                  <a:gd name="T8" fmla="*/ 131 w 131"/>
                  <a:gd name="T9" fmla="*/ 71 h 81"/>
                </a:gdLst>
                <a:ahLst/>
                <a:cxnLst>
                  <a:cxn ang="0">
                    <a:pos x="T0" y="T1"/>
                  </a:cxn>
                  <a:cxn ang="0">
                    <a:pos x="T2" y="T3"/>
                  </a:cxn>
                  <a:cxn ang="0">
                    <a:pos x="T4" y="T5"/>
                  </a:cxn>
                  <a:cxn ang="0">
                    <a:pos x="T6" y="T7"/>
                  </a:cxn>
                  <a:cxn ang="0">
                    <a:pos x="T8" y="T9"/>
                  </a:cxn>
                </a:cxnLst>
                <a:rect l="0" t="0" r="r" b="b"/>
                <a:pathLst>
                  <a:path w="131" h="81">
                    <a:moveTo>
                      <a:pt x="131" y="71"/>
                    </a:moveTo>
                    <a:lnTo>
                      <a:pt x="6" y="0"/>
                    </a:lnTo>
                    <a:lnTo>
                      <a:pt x="0" y="10"/>
                    </a:lnTo>
                    <a:lnTo>
                      <a:pt x="125" y="81"/>
                    </a:lnTo>
                    <a:lnTo>
                      <a:pt x="13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21937">
                <a:extLst>
                  <a:ext uri="{FF2B5EF4-FFF2-40B4-BE49-F238E27FC236}">
                    <a16:creationId xmlns:a16="http://schemas.microsoft.com/office/drawing/2014/main" id="{E7C04F1B-48F3-4075-8060-C77CE9E0A3E1}"/>
                  </a:ext>
                </a:extLst>
              </p:cNvPr>
              <p:cNvSpPr>
                <a:spLocks/>
              </p:cNvSpPr>
              <p:nvPr/>
            </p:nvSpPr>
            <p:spPr bwMode="auto">
              <a:xfrm>
                <a:off x="11447957" y="554037"/>
                <a:ext cx="61913" cy="61913"/>
              </a:xfrm>
              <a:custGeom>
                <a:avLst/>
                <a:gdLst>
                  <a:gd name="T0" fmla="*/ 27 w 27"/>
                  <a:gd name="T1" fmla="*/ 10 h 27"/>
                  <a:gd name="T2" fmla="*/ 23 w 27"/>
                  <a:gd name="T3" fmla="*/ 4 h 27"/>
                  <a:gd name="T4" fmla="*/ 23 w 27"/>
                  <a:gd name="T5" fmla="*/ 4 h 27"/>
                  <a:gd name="T6" fmla="*/ 23 w 27"/>
                  <a:gd name="T7" fmla="*/ 4 h 27"/>
                  <a:gd name="T8" fmla="*/ 17 w 27"/>
                  <a:gd name="T9" fmla="*/ 0 h 27"/>
                  <a:gd name="T10" fmla="*/ 10 w 27"/>
                  <a:gd name="T11" fmla="*/ 1 h 27"/>
                  <a:gd name="T12" fmla="*/ 4 w 27"/>
                  <a:gd name="T13" fmla="*/ 4 h 27"/>
                  <a:gd name="T14" fmla="*/ 0 w 27"/>
                  <a:gd name="T15" fmla="*/ 10 h 27"/>
                  <a:gd name="T16" fmla="*/ 0 w 27"/>
                  <a:gd name="T17" fmla="*/ 14 h 27"/>
                  <a:gd name="T18" fmla="*/ 1 w 27"/>
                  <a:gd name="T19" fmla="*/ 18 h 27"/>
                  <a:gd name="T20" fmla="*/ 4 w 27"/>
                  <a:gd name="T21" fmla="*/ 24 h 27"/>
                  <a:gd name="T22" fmla="*/ 10 w 27"/>
                  <a:gd name="T23" fmla="*/ 27 h 27"/>
                  <a:gd name="T24" fmla="*/ 17 w 27"/>
                  <a:gd name="T25" fmla="*/ 27 h 27"/>
                  <a:gd name="T26" fmla="*/ 23 w 27"/>
                  <a:gd name="T27" fmla="*/ 23 h 27"/>
                  <a:gd name="T28" fmla="*/ 27 w 27"/>
                  <a:gd name="T29" fmla="*/ 17 h 27"/>
                  <a:gd name="T30" fmla="*/ 27 w 27"/>
                  <a:gd name="T3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7">
                    <a:moveTo>
                      <a:pt x="27" y="10"/>
                    </a:moveTo>
                    <a:cubicBezTo>
                      <a:pt x="26" y="8"/>
                      <a:pt x="25" y="6"/>
                      <a:pt x="23" y="4"/>
                    </a:cubicBezTo>
                    <a:cubicBezTo>
                      <a:pt x="23" y="4"/>
                      <a:pt x="23" y="4"/>
                      <a:pt x="23" y="4"/>
                    </a:cubicBezTo>
                    <a:cubicBezTo>
                      <a:pt x="23" y="4"/>
                      <a:pt x="23" y="4"/>
                      <a:pt x="23" y="4"/>
                    </a:cubicBezTo>
                    <a:cubicBezTo>
                      <a:pt x="21" y="2"/>
                      <a:pt x="19" y="1"/>
                      <a:pt x="17" y="0"/>
                    </a:cubicBezTo>
                    <a:cubicBezTo>
                      <a:pt x="14" y="0"/>
                      <a:pt x="12" y="0"/>
                      <a:pt x="10" y="1"/>
                    </a:cubicBezTo>
                    <a:cubicBezTo>
                      <a:pt x="7" y="1"/>
                      <a:pt x="5" y="3"/>
                      <a:pt x="4" y="4"/>
                    </a:cubicBezTo>
                    <a:cubicBezTo>
                      <a:pt x="2" y="6"/>
                      <a:pt x="1" y="8"/>
                      <a:pt x="0" y="10"/>
                    </a:cubicBezTo>
                    <a:cubicBezTo>
                      <a:pt x="0" y="12"/>
                      <a:pt x="0" y="13"/>
                      <a:pt x="0" y="14"/>
                    </a:cubicBezTo>
                    <a:cubicBezTo>
                      <a:pt x="0" y="15"/>
                      <a:pt x="0" y="16"/>
                      <a:pt x="1" y="18"/>
                    </a:cubicBezTo>
                    <a:cubicBezTo>
                      <a:pt x="1" y="20"/>
                      <a:pt x="3" y="22"/>
                      <a:pt x="4" y="24"/>
                    </a:cubicBezTo>
                    <a:cubicBezTo>
                      <a:pt x="6" y="25"/>
                      <a:pt x="8" y="26"/>
                      <a:pt x="10" y="27"/>
                    </a:cubicBezTo>
                    <a:cubicBezTo>
                      <a:pt x="13" y="27"/>
                      <a:pt x="15" y="27"/>
                      <a:pt x="17" y="27"/>
                    </a:cubicBezTo>
                    <a:cubicBezTo>
                      <a:pt x="20" y="26"/>
                      <a:pt x="22" y="25"/>
                      <a:pt x="23" y="23"/>
                    </a:cubicBezTo>
                    <a:cubicBezTo>
                      <a:pt x="25" y="21"/>
                      <a:pt x="26" y="19"/>
                      <a:pt x="27" y="17"/>
                    </a:cubicBezTo>
                    <a:cubicBezTo>
                      <a:pt x="27" y="15"/>
                      <a:pt x="27" y="12"/>
                      <a:pt x="2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21938">
                <a:extLst>
                  <a:ext uri="{FF2B5EF4-FFF2-40B4-BE49-F238E27FC236}">
                    <a16:creationId xmlns:a16="http://schemas.microsoft.com/office/drawing/2014/main" id="{F7635DC3-EC16-4F73-9BAC-599ADF7B0205}"/>
                  </a:ext>
                </a:extLst>
              </p:cNvPr>
              <p:cNvSpPr>
                <a:spLocks/>
              </p:cNvSpPr>
              <p:nvPr/>
            </p:nvSpPr>
            <p:spPr bwMode="auto">
              <a:xfrm>
                <a:off x="11449545" y="592137"/>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21939">
                <a:extLst>
                  <a:ext uri="{FF2B5EF4-FFF2-40B4-BE49-F238E27FC236}">
                    <a16:creationId xmlns:a16="http://schemas.microsoft.com/office/drawing/2014/main" id="{CE61833A-D323-4D7B-A0F4-2781846E58EB}"/>
                  </a:ext>
                </a:extLst>
              </p:cNvPr>
              <p:cNvSpPr>
                <a:spLocks/>
              </p:cNvSpPr>
              <p:nvPr/>
            </p:nvSpPr>
            <p:spPr bwMode="auto">
              <a:xfrm>
                <a:off x="11508282" y="631825"/>
                <a:ext cx="76200" cy="76200"/>
              </a:xfrm>
              <a:custGeom>
                <a:avLst/>
                <a:gdLst>
                  <a:gd name="T0" fmla="*/ 21 w 48"/>
                  <a:gd name="T1" fmla="*/ 3 h 48"/>
                  <a:gd name="T2" fmla="*/ 0 w 48"/>
                  <a:gd name="T3" fmla="*/ 22 h 48"/>
                  <a:gd name="T4" fmla="*/ 21 w 48"/>
                  <a:gd name="T5" fmla="*/ 48 h 48"/>
                  <a:gd name="T6" fmla="*/ 48 w 48"/>
                  <a:gd name="T7" fmla="*/ 26 h 48"/>
                  <a:gd name="T8" fmla="*/ 26 w 48"/>
                  <a:gd name="T9" fmla="*/ 0 h 48"/>
                  <a:gd name="T10" fmla="*/ 21 w 48"/>
                  <a:gd name="T11" fmla="*/ 3 h 48"/>
                </a:gdLst>
                <a:ahLst/>
                <a:cxnLst>
                  <a:cxn ang="0">
                    <a:pos x="T0" y="T1"/>
                  </a:cxn>
                  <a:cxn ang="0">
                    <a:pos x="T2" y="T3"/>
                  </a:cxn>
                  <a:cxn ang="0">
                    <a:pos x="T4" y="T5"/>
                  </a:cxn>
                  <a:cxn ang="0">
                    <a:pos x="T6" y="T7"/>
                  </a:cxn>
                  <a:cxn ang="0">
                    <a:pos x="T8" y="T9"/>
                  </a:cxn>
                  <a:cxn ang="0">
                    <a:pos x="T10" y="T11"/>
                  </a:cxn>
                </a:cxnLst>
                <a:rect l="0" t="0" r="r" b="b"/>
                <a:pathLst>
                  <a:path w="48" h="48">
                    <a:moveTo>
                      <a:pt x="21" y="3"/>
                    </a:moveTo>
                    <a:lnTo>
                      <a:pt x="0" y="22"/>
                    </a:lnTo>
                    <a:lnTo>
                      <a:pt x="21" y="48"/>
                    </a:lnTo>
                    <a:lnTo>
                      <a:pt x="48" y="26"/>
                    </a:lnTo>
                    <a:lnTo>
                      <a:pt x="26" y="0"/>
                    </a:ln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21940">
                <a:extLst>
                  <a:ext uri="{FF2B5EF4-FFF2-40B4-BE49-F238E27FC236}">
                    <a16:creationId xmlns:a16="http://schemas.microsoft.com/office/drawing/2014/main" id="{A34C9B09-9823-426C-B4DF-9A657B7A1CC4}"/>
                  </a:ext>
                </a:extLst>
              </p:cNvPr>
              <p:cNvSpPr>
                <a:spLocks/>
              </p:cNvSpPr>
              <p:nvPr/>
            </p:nvSpPr>
            <p:spPr bwMode="auto">
              <a:xfrm>
                <a:off x="11541620" y="514350"/>
                <a:ext cx="63500" cy="65088"/>
              </a:xfrm>
              <a:custGeom>
                <a:avLst/>
                <a:gdLst>
                  <a:gd name="T0" fmla="*/ 22 w 27"/>
                  <a:gd name="T1" fmla="*/ 3 h 28"/>
                  <a:gd name="T2" fmla="*/ 15 w 27"/>
                  <a:gd name="T3" fmla="*/ 7 h 28"/>
                  <a:gd name="T4" fmla="*/ 11 w 27"/>
                  <a:gd name="T5" fmla="*/ 0 h 28"/>
                  <a:gd name="T6" fmla="*/ 7 w 27"/>
                  <a:gd name="T7" fmla="*/ 3 h 28"/>
                  <a:gd name="T8" fmla="*/ 3 w 27"/>
                  <a:gd name="T9" fmla="*/ 6 h 28"/>
                  <a:gd name="T10" fmla="*/ 7 w 27"/>
                  <a:gd name="T11" fmla="*/ 12 h 28"/>
                  <a:gd name="T12" fmla="*/ 0 w 27"/>
                  <a:gd name="T13" fmla="*/ 17 h 28"/>
                  <a:gd name="T14" fmla="*/ 5 w 27"/>
                  <a:gd name="T15" fmla="*/ 25 h 28"/>
                  <a:gd name="T16" fmla="*/ 12 w 27"/>
                  <a:gd name="T17" fmla="*/ 21 h 28"/>
                  <a:gd name="T18" fmla="*/ 16 w 27"/>
                  <a:gd name="T19" fmla="*/ 28 h 28"/>
                  <a:gd name="T20" fmla="*/ 24 w 27"/>
                  <a:gd name="T21" fmla="*/ 23 h 28"/>
                  <a:gd name="T22" fmla="*/ 20 w 27"/>
                  <a:gd name="T23" fmla="*/ 16 h 28"/>
                  <a:gd name="T24" fmla="*/ 27 w 27"/>
                  <a:gd name="T25" fmla="*/ 11 h 28"/>
                  <a:gd name="T26" fmla="*/ 22 w 27"/>
                  <a:gd name="T27"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8">
                    <a:moveTo>
                      <a:pt x="22" y="3"/>
                    </a:moveTo>
                    <a:cubicBezTo>
                      <a:pt x="22" y="3"/>
                      <a:pt x="17" y="6"/>
                      <a:pt x="15" y="7"/>
                    </a:cubicBezTo>
                    <a:cubicBezTo>
                      <a:pt x="14" y="6"/>
                      <a:pt x="11" y="0"/>
                      <a:pt x="11" y="0"/>
                    </a:cubicBezTo>
                    <a:cubicBezTo>
                      <a:pt x="7" y="3"/>
                      <a:pt x="7" y="3"/>
                      <a:pt x="7" y="3"/>
                    </a:cubicBezTo>
                    <a:cubicBezTo>
                      <a:pt x="3" y="6"/>
                      <a:pt x="3" y="6"/>
                      <a:pt x="3" y="6"/>
                    </a:cubicBezTo>
                    <a:cubicBezTo>
                      <a:pt x="3" y="6"/>
                      <a:pt x="6" y="11"/>
                      <a:pt x="7" y="12"/>
                    </a:cubicBezTo>
                    <a:cubicBezTo>
                      <a:pt x="5" y="14"/>
                      <a:pt x="0" y="17"/>
                      <a:pt x="0" y="17"/>
                    </a:cubicBezTo>
                    <a:cubicBezTo>
                      <a:pt x="5" y="25"/>
                      <a:pt x="5" y="25"/>
                      <a:pt x="5" y="25"/>
                    </a:cubicBezTo>
                    <a:cubicBezTo>
                      <a:pt x="5" y="25"/>
                      <a:pt x="10" y="22"/>
                      <a:pt x="12" y="21"/>
                    </a:cubicBezTo>
                    <a:cubicBezTo>
                      <a:pt x="13" y="22"/>
                      <a:pt x="16" y="28"/>
                      <a:pt x="16" y="28"/>
                    </a:cubicBezTo>
                    <a:cubicBezTo>
                      <a:pt x="24" y="23"/>
                      <a:pt x="24" y="23"/>
                      <a:pt x="24" y="23"/>
                    </a:cubicBezTo>
                    <a:cubicBezTo>
                      <a:pt x="24" y="23"/>
                      <a:pt x="21" y="17"/>
                      <a:pt x="20" y="16"/>
                    </a:cubicBezTo>
                    <a:cubicBezTo>
                      <a:pt x="22" y="15"/>
                      <a:pt x="27" y="11"/>
                      <a:pt x="27" y="11"/>
                    </a:cubicBezTo>
                    <a:lnTo>
                      <a:pt x="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21941">
                <a:extLst>
                  <a:ext uri="{FF2B5EF4-FFF2-40B4-BE49-F238E27FC236}">
                    <a16:creationId xmlns:a16="http://schemas.microsoft.com/office/drawing/2014/main" id="{5F6A8D18-37C3-43BE-B144-6AAA909BC70D}"/>
                  </a:ext>
                </a:extLst>
              </p:cNvPr>
              <p:cNvSpPr>
                <a:spLocks/>
              </p:cNvSpPr>
              <p:nvPr/>
            </p:nvSpPr>
            <p:spPr bwMode="auto">
              <a:xfrm>
                <a:off x="11605120" y="574675"/>
                <a:ext cx="73025" cy="71438"/>
              </a:xfrm>
              <a:custGeom>
                <a:avLst/>
                <a:gdLst>
                  <a:gd name="T0" fmla="*/ 33 w 46"/>
                  <a:gd name="T1" fmla="*/ 0 h 45"/>
                  <a:gd name="T2" fmla="*/ 26 w 46"/>
                  <a:gd name="T3" fmla="*/ 7 h 45"/>
                  <a:gd name="T4" fmla="*/ 0 w 46"/>
                  <a:gd name="T5" fmla="*/ 33 h 45"/>
                  <a:gd name="T6" fmla="*/ 46 w 46"/>
                  <a:gd name="T7" fmla="*/ 45 h 45"/>
                  <a:gd name="T8" fmla="*/ 33 w 46"/>
                  <a:gd name="T9" fmla="*/ 0 h 45"/>
                </a:gdLst>
                <a:ahLst/>
                <a:cxnLst>
                  <a:cxn ang="0">
                    <a:pos x="T0" y="T1"/>
                  </a:cxn>
                  <a:cxn ang="0">
                    <a:pos x="T2" y="T3"/>
                  </a:cxn>
                  <a:cxn ang="0">
                    <a:pos x="T4" y="T5"/>
                  </a:cxn>
                  <a:cxn ang="0">
                    <a:pos x="T6" y="T7"/>
                  </a:cxn>
                  <a:cxn ang="0">
                    <a:pos x="T8" y="T9"/>
                  </a:cxn>
                </a:cxnLst>
                <a:rect l="0" t="0" r="r" b="b"/>
                <a:pathLst>
                  <a:path w="46" h="45">
                    <a:moveTo>
                      <a:pt x="33" y="0"/>
                    </a:moveTo>
                    <a:lnTo>
                      <a:pt x="26" y="7"/>
                    </a:lnTo>
                    <a:lnTo>
                      <a:pt x="0" y="33"/>
                    </a:lnTo>
                    <a:lnTo>
                      <a:pt x="46" y="45"/>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221942">
                <a:extLst>
                  <a:ext uri="{FF2B5EF4-FFF2-40B4-BE49-F238E27FC236}">
                    <a16:creationId xmlns:a16="http://schemas.microsoft.com/office/drawing/2014/main" id="{AD3FB564-B067-4536-88F9-83D70A86403D}"/>
                  </a:ext>
                </a:extLst>
              </p:cNvPr>
              <p:cNvSpPr>
                <a:spLocks noChangeArrowheads="1"/>
              </p:cNvSpPr>
              <p:nvPr/>
            </p:nvSpPr>
            <p:spPr bwMode="auto">
              <a:xfrm>
                <a:off x="11166970" y="596900"/>
                <a:ext cx="26988" cy="285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6" name="TextBox 1210">
            <a:extLst>
              <a:ext uri="{FF2B5EF4-FFF2-40B4-BE49-F238E27FC236}">
                <a16:creationId xmlns:a16="http://schemas.microsoft.com/office/drawing/2014/main" id="{4D5A3D90-958C-49A7-A3FB-971479885E79}"/>
              </a:ext>
            </a:extLst>
          </p:cNvPr>
          <p:cNvSpPr/>
          <p:nvPr/>
        </p:nvSpPr>
        <p:spPr>
          <a:xfrm>
            <a:off x="1494077" y="4431420"/>
            <a:ext cx="959237" cy="315471"/>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68580" tIns="34290" rIns="68580" bIns="34290">
            <a:spAutoFit/>
          </a:bodyPr>
          <a:lstStyle/>
          <a:p>
            <a:pPr algn="ctr" defTabSz="685800"/>
            <a:r>
              <a:rPr lang="zh-CN" altLang="en-US" sz="1600" b="1" dirty="0">
                <a:solidFill>
                  <a:schemeClr val="bg1"/>
                </a:solidFill>
                <a:latin typeface="思源黑体 CN Bold" panose="020B0800000000000000" pitchFamily="34" charset="-122"/>
                <a:ea typeface="思源黑体 CN Bold" panose="020B0800000000000000" pitchFamily="34" charset="-122"/>
                <a:cs typeface="+mn-ea"/>
                <a:sym typeface="+mn-lt"/>
              </a:rPr>
              <a:t>业务量大</a:t>
            </a:r>
          </a:p>
        </p:txBody>
      </p:sp>
      <p:grpSp>
        <p:nvGrpSpPr>
          <p:cNvPr id="10" name="组合 9">
            <a:extLst>
              <a:ext uri="{FF2B5EF4-FFF2-40B4-BE49-F238E27FC236}">
                <a16:creationId xmlns:a16="http://schemas.microsoft.com/office/drawing/2014/main" id="{EFE0FA45-D8F4-40C2-9737-B36EF76F8508}"/>
              </a:ext>
            </a:extLst>
          </p:cNvPr>
          <p:cNvGrpSpPr/>
          <p:nvPr/>
        </p:nvGrpSpPr>
        <p:grpSpPr>
          <a:xfrm>
            <a:off x="1259246" y="2465614"/>
            <a:ext cx="1428896" cy="1428896"/>
            <a:chOff x="1497352" y="2532348"/>
            <a:chExt cx="1428896" cy="1428896"/>
          </a:xfrm>
        </p:grpSpPr>
        <p:sp>
          <p:nvSpPr>
            <p:cNvPr id="34" name="泪滴形 33">
              <a:extLst>
                <a:ext uri="{FF2B5EF4-FFF2-40B4-BE49-F238E27FC236}">
                  <a16:creationId xmlns:a16="http://schemas.microsoft.com/office/drawing/2014/main" id="{3D988CDA-0A4F-49E4-B569-231A647BCC1C}"/>
                </a:ext>
              </a:extLst>
            </p:cNvPr>
            <p:cNvSpPr/>
            <p:nvPr/>
          </p:nvSpPr>
          <p:spPr>
            <a:xfrm rot="8100000">
              <a:off x="1497352" y="2532348"/>
              <a:ext cx="1428896" cy="1428896"/>
            </a:xfrm>
            <a:prstGeom prst="teardrop">
              <a:avLst/>
            </a:prstGeom>
            <a:solidFill>
              <a:srgbClr val="0DA6FD"/>
            </a:solidFill>
            <a:ln w="9525"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微软雅黑"/>
                <a:ea typeface="微软雅黑"/>
                <a:cs typeface="+mn-ea"/>
                <a:sym typeface="+mn-lt"/>
              </a:endParaRPr>
            </a:p>
          </p:txBody>
        </p:sp>
        <p:grpSp>
          <p:nvGrpSpPr>
            <p:cNvPr id="44" name="组合 43">
              <a:extLst>
                <a:ext uri="{FF2B5EF4-FFF2-40B4-BE49-F238E27FC236}">
                  <a16:creationId xmlns:a16="http://schemas.microsoft.com/office/drawing/2014/main" id="{0D355CE8-85E9-45C5-9E90-BE4959F24611}"/>
                </a:ext>
              </a:extLst>
            </p:cNvPr>
            <p:cNvGrpSpPr/>
            <p:nvPr/>
          </p:nvGrpSpPr>
          <p:grpSpPr>
            <a:xfrm>
              <a:off x="1645746" y="2778358"/>
              <a:ext cx="1071665" cy="858230"/>
              <a:chOff x="3306763" y="1339851"/>
              <a:chExt cx="757238" cy="606425"/>
            </a:xfrm>
            <a:solidFill>
              <a:schemeClr val="bg1"/>
            </a:solidFill>
          </p:grpSpPr>
          <p:sp>
            <p:nvSpPr>
              <p:cNvPr id="45" name="Freeform 37">
                <a:extLst>
                  <a:ext uri="{FF2B5EF4-FFF2-40B4-BE49-F238E27FC236}">
                    <a16:creationId xmlns:a16="http://schemas.microsoft.com/office/drawing/2014/main" id="{0C835C06-FE91-4992-AD0B-630D7084B90B}"/>
                  </a:ext>
                </a:extLst>
              </p:cNvPr>
              <p:cNvSpPr>
                <a:spLocks/>
              </p:cNvSpPr>
              <p:nvPr/>
            </p:nvSpPr>
            <p:spPr bwMode="auto">
              <a:xfrm>
                <a:off x="3638551" y="1754188"/>
                <a:ext cx="158750" cy="112713"/>
              </a:xfrm>
              <a:custGeom>
                <a:avLst/>
                <a:gdLst>
                  <a:gd name="T0" fmla="*/ 0 w 100"/>
                  <a:gd name="T1" fmla="*/ 36 h 71"/>
                  <a:gd name="T2" fmla="*/ 87 w 100"/>
                  <a:gd name="T3" fmla="*/ 71 h 71"/>
                  <a:gd name="T4" fmla="*/ 100 w 100"/>
                  <a:gd name="T5" fmla="*/ 49 h 71"/>
                  <a:gd name="T6" fmla="*/ 33 w 100"/>
                  <a:gd name="T7" fmla="*/ 0 h 71"/>
                  <a:gd name="T8" fmla="*/ 0 w 100"/>
                  <a:gd name="T9" fmla="*/ 36 h 71"/>
                </a:gdLst>
                <a:ahLst/>
                <a:cxnLst>
                  <a:cxn ang="0">
                    <a:pos x="T0" y="T1"/>
                  </a:cxn>
                  <a:cxn ang="0">
                    <a:pos x="T2" y="T3"/>
                  </a:cxn>
                  <a:cxn ang="0">
                    <a:pos x="T4" y="T5"/>
                  </a:cxn>
                  <a:cxn ang="0">
                    <a:pos x="T6" y="T7"/>
                  </a:cxn>
                  <a:cxn ang="0">
                    <a:pos x="T8" y="T9"/>
                  </a:cxn>
                </a:cxnLst>
                <a:rect l="0" t="0" r="r" b="b"/>
                <a:pathLst>
                  <a:path w="100" h="71">
                    <a:moveTo>
                      <a:pt x="0" y="36"/>
                    </a:moveTo>
                    <a:lnTo>
                      <a:pt x="87" y="71"/>
                    </a:lnTo>
                    <a:lnTo>
                      <a:pt x="100" y="49"/>
                    </a:lnTo>
                    <a:lnTo>
                      <a:pt x="33" y="0"/>
                    </a:lnTo>
                    <a:lnTo>
                      <a:pt x="0"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38">
                <a:extLst>
                  <a:ext uri="{FF2B5EF4-FFF2-40B4-BE49-F238E27FC236}">
                    <a16:creationId xmlns:a16="http://schemas.microsoft.com/office/drawing/2014/main" id="{DBA5C330-AFFF-4D04-89BE-F66E932CADB9}"/>
                  </a:ext>
                </a:extLst>
              </p:cNvPr>
              <p:cNvSpPr>
                <a:spLocks noEditPoints="1"/>
              </p:cNvSpPr>
              <p:nvPr/>
            </p:nvSpPr>
            <p:spPr bwMode="auto">
              <a:xfrm>
                <a:off x="3908426" y="1416051"/>
                <a:ext cx="90488" cy="65088"/>
              </a:xfrm>
              <a:custGeom>
                <a:avLst/>
                <a:gdLst>
                  <a:gd name="T0" fmla="*/ 0 w 48"/>
                  <a:gd name="T1" fmla="*/ 34 h 34"/>
                  <a:gd name="T2" fmla="*/ 8 w 48"/>
                  <a:gd name="T3" fmla="*/ 33 h 34"/>
                  <a:gd name="T4" fmla="*/ 44 w 48"/>
                  <a:gd name="T5" fmla="*/ 20 h 34"/>
                  <a:gd name="T6" fmla="*/ 46 w 48"/>
                  <a:gd name="T7" fmla="*/ 6 h 34"/>
                  <a:gd name="T8" fmla="*/ 45 w 48"/>
                  <a:gd name="T9" fmla="*/ 6 h 34"/>
                  <a:gd name="T10" fmla="*/ 45 w 48"/>
                  <a:gd name="T11" fmla="*/ 6 h 34"/>
                  <a:gd name="T12" fmla="*/ 34 w 48"/>
                  <a:gd name="T13" fmla="*/ 0 h 34"/>
                  <a:gd name="T14" fmla="*/ 4 w 48"/>
                  <a:gd name="T15" fmla="*/ 27 h 34"/>
                  <a:gd name="T16" fmla="*/ 0 w 48"/>
                  <a:gd name="T17" fmla="*/ 34 h 34"/>
                  <a:gd name="T18" fmla="*/ 38 w 48"/>
                  <a:gd name="T19" fmla="*/ 10 h 34"/>
                  <a:gd name="T20" fmla="*/ 38 w 48"/>
                  <a:gd name="T21" fmla="*/ 12 h 34"/>
                  <a:gd name="T22" fmla="*/ 37 w 48"/>
                  <a:gd name="T23" fmla="*/ 15 h 34"/>
                  <a:gd name="T24" fmla="*/ 15 w 48"/>
                  <a:gd name="T25" fmla="*/ 24 h 34"/>
                  <a:gd name="T26" fmla="*/ 35 w 48"/>
                  <a:gd name="T27" fmla="*/ 8 h 34"/>
                  <a:gd name="T28" fmla="*/ 38 w 48"/>
                  <a:gd name="T29"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4">
                    <a:moveTo>
                      <a:pt x="0" y="34"/>
                    </a:moveTo>
                    <a:cubicBezTo>
                      <a:pt x="8" y="33"/>
                      <a:pt x="8" y="33"/>
                      <a:pt x="8" y="33"/>
                    </a:cubicBezTo>
                    <a:cubicBezTo>
                      <a:pt x="27" y="32"/>
                      <a:pt x="40" y="28"/>
                      <a:pt x="44" y="20"/>
                    </a:cubicBezTo>
                    <a:cubicBezTo>
                      <a:pt x="48" y="14"/>
                      <a:pt x="47" y="9"/>
                      <a:pt x="46" y="6"/>
                    </a:cubicBezTo>
                    <a:cubicBezTo>
                      <a:pt x="45" y="6"/>
                      <a:pt x="45" y="6"/>
                      <a:pt x="45" y="6"/>
                    </a:cubicBezTo>
                    <a:cubicBezTo>
                      <a:pt x="45" y="6"/>
                      <a:pt x="45" y="6"/>
                      <a:pt x="45" y="6"/>
                    </a:cubicBezTo>
                    <a:cubicBezTo>
                      <a:pt x="42" y="1"/>
                      <a:pt x="37" y="0"/>
                      <a:pt x="34" y="0"/>
                    </a:cubicBezTo>
                    <a:cubicBezTo>
                      <a:pt x="21" y="0"/>
                      <a:pt x="7" y="23"/>
                      <a:pt x="4" y="27"/>
                    </a:cubicBezTo>
                    <a:lnTo>
                      <a:pt x="0" y="34"/>
                    </a:lnTo>
                    <a:close/>
                    <a:moveTo>
                      <a:pt x="38" y="10"/>
                    </a:moveTo>
                    <a:cubicBezTo>
                      <a:pt x="38" y="10"/>
                      <a:pt x="38" y="11"/>
                      <a:pt x="38" y="12"/>
                    </a:cubicBezTo>
                    <a:cubicBezTo>
                      <a:pt x="38" y="13"/>
                      <a:pt x="38" y="14"/>
                      <a:pt x="37" y="15"/>
                    </a:cubicBezTo>
                    <a:cubicBezTo>
                      <a:pt x="36" y="18"/>
                      <a:pt x="31" y="22"/>
                      <a:pt x="15" y="24"/>
                    </a:cubicBezTo>
                    <a:cubicBezTo>
                      <a:pt x="21" y="16"/>
                      <a:pt x="29" y="8"/>
                      <a:pt x="35" y="8"/>
                    </a:cubicBezTo>
                    <a:cubicBezTo>
                      <a:pt x="36" y="8"/>
                      <a:pt x="37" y="8"/>
                      <a:pt x="3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39">
                <a:extLst>
                  <a:ext uri="{FF2B5EF4-FFF2-40B4-BE49-F238E27FC236}">
                    <a16:creationId xmlns:a16="http://schemas.microsoft.com/office/drawing/2014/main" id="{0E888C88-3C16-47DD-91C4-5F2A40EC5CCA}"/>
                  </a:ext>
                </a:extLst>
              </p:cNvPr>
              <p:cNvSpPr>
                <a:spLocks noEditPoints="1"/>
              </p:cNvSpPr>
              <p:nvPr/>
            </p:nvSpPr>
            <p:spPr bwMode="auto">
              <a:xfrm>
                <a:off x="3875088" y="1339851"/>
                <a:ext cx="61913" cy="93663"/>
              </a:xfrm>
              <a:custGeom>
                <a:avLst/>
                <a:gdLst>
                  <a:gd name="T0" fmla="*/ 32 w 32"/>
                  <a:gd name="T1" fmla="*/ 14 h 49"/>
                  <a:gd name="T2" fmla="*/ 26 w 32"/>
                  <a:gd name="T3" fmla="*/ 3 h 49"/>
                  <a:gd name="T4" fmla="*/ 26 w 32"/>
                  <a:gd name="T5" fmla="*/ 2 h 49"/>
                  <a:gd name="T6" fmla="*/ 25 w 32"/>
                  <a:gd name="T7" fmla="*/ 2 h 49"/>
                  <a:gd name="T8" fmla="*/ 13 w 32"/>
                  <a:gd name="T9" fmla="*/ 2 h 49"/>
                  <a:gd name="T10" fmla="*/ 0 w 32"/>
                  <a:gd name="T11" fmla="*/ 41 h 49"/>
                  <a:gd name="T12" fmla="*/ 0 w 32"/>
                  <a:gd name="T13" fmla="*/ 49 h 49"/>
                  <a:gd name="T14" fmla="*/ 7 w 32"/>
                  <a:gd name="T15" fmla="*/ 45 h 49"/>
                  <a:gd name="T16" fmla="*/ 32 w 32"/>
                  <a:gd name="T17" fmla="*/ 14 h 49"/>
                  <a:gd name="T18" fmla="*/ 17 w 32"/>
                  <a:gd name="T19" fmla="*/ 9 h 49"/>
                  <a:gd name="T20" fmla="*/ 21 w 32"/>
                  <a:gd name="T21" fmla="*/ 9 h 49"/>
                  <a:gd name="T22" fmla="*/ 23 w 32"/>
                  <a:gd name="T23" fmla="*/ 14 h 49"/>
                  <a:gd name="T24" fmla="*/ 23 w 32"/>
                  <a:gd name="T25" fmla="*/ 15 h 49"/>
                  <a:gd name="T26" fmla="*/ 9 w 32"/>
                  <a:gd name="T27" fmla="*/ 33 h 49"/>
                  <a:gd name="T28" fmla="*/ 17 w 32"/>
                  <a:gd name="T2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9">
                    <a:moveTo>
                      <a:pt x="32" y="14"/>
                    </a:moveTo>
                    <a:cubicBezTo>
                      <a:pt x="32" y="8"/>
                      <a:pt x="28" y="4"/>
                      <a:pt x="26" y="3"/>
                    </a:cubicBezTo>
                    <a:cubicBezTo>
                      <a:pt x="26" y="2"/>
                      <a:pt x="26" y="2"/>
                      <a:pt x="26" y="2"/>
                    </a:cubicBezTo>
                    <a:cubicBezTo>
                      <a:pt x="25" y="2"/>
                      <a:pt x="25" y="2"/>
                      <a:pt x="25" y="2"/>
                    </a:cubicBezTo>
                    <a:cubicBezTo>
                      <a:pt x="20" y="0"/>
                      <a:pt x="15" y="1"/>
                      <a:pt x="13" y="2"/>
                    </a:cubicBezTo>
                    <a:cubicBezTo>
                      <a:pt x="1" y="9"/>
                      <a:pt x="0" y="36"/>
                      <a:pt x="0" y="41"/>
                    </a:cubicBezTo>
                    <a:cubicBezTo>
                      <a:pt x="0" y="49"/>
                      <a:pt x="0" y="49"/>
                      <a:pt x="0" y="49"/>
                    </a:cubicBezTo>
                    <a:cubicBezTo>
                      <a:pt x="7" y="45"/>
                      <a:pt x="7" y="45"/>
                      <a:pt x="7" y="45"/>
                    </a:cubicBezTo>
                    <a:cubicBezTo>
                      <a:pt x="23" y="34"/>
                      <a:pt x="31" y="24"/>
                      <a:pt x="32" y="14"/>
                    </a:cubicBezTo>
                    <a:close/>
                    <a:moveTo>
                      <a:pt x="17" y="9"/>
                    </a:moveTo>
                    <a:cubicBezTo>
                      <a:pt x="18" y="9"/>
                      <a:pt x="19" y="8"/>
                      <a:pt x="21" y="9"/>
                    </a:cubicBezTo>
                    <a:cubicBezTo>
                      <a:pt x="22" y="10"/>
                      <a:pt x="23" y="11"/>
                      <a:pt x="23" y="14"/>
                    </a:cubicBezTo>
                    <a:cubicBezTo>
                      <a:pt x="23" y="14"/>
                      <a:pt x="23" y="14"/>
                      <a:pt x="23" y="15"/>
                    </a:cubicBezTo>
                    <a:cubicBezTo>
                      <a:pt x="23" y="18"/>
                      <a:pt x="21" y="24"/>
                      <a:pt x="9" y="33"/>
                    </a:cubicBezTo>
                    <a:cubicBezTo>
                      <a:pt x="10" y="23"/>
                      <a:pt x="13" y="12"/>
                      <a:pt x="1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40">
                <a:extLst>
                  <a:ext uri="{FF2B5EF4-FFF2-40B4-BE49-F238E27FC236}">
                    <a16:creationId xmlns:a16="http://schemas.microsoft.com/office/drawing/2014/main" id="{11C51314-4C9E-4C2E-82D1-EFEACAE278BF}"/>
                  </a:ext>
                </a:extLst>
              </p:cNvPr>
              <p:cNvSpPr>
                <a:spLocks noChangeArrowheads="1"/>
              </p:cNvSpPr>
              <p:nvPr/>
            </p:nvSpPr>
            <p:spPr bwMode="auto">
              <a:xfrm>
                <a:off x="3352801" y="1851026"/>
                <a:ext cx="2222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41">
                <a:extLst>
                  <a:ext uri="{FF2B5EF4-FFF2-40B4-BE49-F238E27FC236}">
                    <a16:creationId xmlns:a16="http://schemas.microsoft.com/office/drawing/2014/main" id="{51A91955-9608-4CF9-B5EC-04CEED73E8DF}"/>
                  </a:ext>
                </a:extLst>
              </p:cNvPr>
              <p:cNvSpPr>
                <a:spLocks noChangeArrowheads="1"/>
              </p:cNvSpPr>
              <p:nvPr/>
            </p:nvSpPr>
            <p:spPr bwMode="auto">
              <a:xfrm>
                <a:off x="3352801" y="1819276"/>
                <a:ext cx="2222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Rectangle 42">
                <a:extLst>
                  <a:ext uri="{FF2B5EF4-FFF2-40B4-BE49-F238E27FC236}">
                    <a16:creationId xmlns:a16="http://schemas.microsoft.com/office/drawing/2014/main" id="{C53E177C-0CF9-4F13-BC02-4A0F317302D5}"/>
                  </a:ext>
                </a:extLst>
              </p:cNvPr>
              <p:cNvSpPr>
                <a:spLocks noChangeArrowheads="1"/>
              </p:cNvSpPr>
              <p:nvPr/>
            </p:nvSpPr>
            <p:spPr bwMode="auto">
              <a:xfrm>
                <a:off x="3352801" y="1787526"/>
                <a:ext cx="2222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43">
                <a:extLst>
                  <a:ext uri="{FF2B5EF4-FFF2-40B4-BE49-F238E27FC236}">
                    <a16:creationId xmlns:a16="http://schemas.microsoft.com/office/drawing/2014/main" id="{47618CA5-8843-47E5-A07C-3ED63D6A1A9C}"/>
                  </a:ext>
                </a:extLst>
              </p:cNvPr>
              <p:cNvSpPr>
                <a:spLocks noChangeArrowheads="1"/>
              </p:cNvSpPr>
              <p:nvPr/>
            </p:nvSpPr>
            <p:spPr bwMode="auto">
              <a:xfrm>
                <a:off x="3352801" y="1754188"/>
                <a:ext cx="2222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44">
                <a:extLst>
                  <a:ext uri="{FF2B5EF4-FFF2-40B4-BE49-F238E27FC236}">
                    <a16:creationId xmlns:a16="http://schemas.microsoft.com/office/drawing/2014/main" id="{05352B21-3B4A-4B64-B82E-9962B6613745}"/>
                  </a:ext>
                </a:extLst>
              </p:cNvPr>
              <p:cNvSpPr>
                <a:spLocks noChangeArrowheads="1"/>
              </p:cNvSpPr>
              <p:nvPr/>
            </p:nvSpPr>
            <p:spPr bwMode="auto">
              <a:xfrm>
                <a:off x="3352801" y="1722438"/>
                <a:ext cx="2222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Rectangle 45">
                <a:extLst>
                  <a:ext uri="{FF2B5EF4-FFF2-40B4-BE49-F238E27FC236}">
                    <a16:creationId xmlns:a16="http://schemas.microsoft.com/office/drawing/2014/main" id="{3FBED97D-D45E-4D3E-B15C-6A71976B2352}"/>
                  </a:ext>
                </a:extLst>
              </p:cNvPr>
              <p:cNvSpPr>
                <a:spLocks noChangeArrowheads="1"/>
              </p:cNvSpPr>
              <p:nvPr/>
            </p:nvSpPr>
            <p:spPr bwMode="auto">
              <a:xfrm>
                <a:off x="3352801" y="1690688"/>
                <a:ext cx="2222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46">
                <a:extLst>
                  <a:ext uri="{FF2B5EF4-FFF2-40B4-BE49-F238E27FC236}">
                    <a16:creationId xmlns:a16="http://schemas.microsoft.com/office/drawing/2014/main" id="{081E04EB-3DD0-4A29-882A-1435AE029702}"/>
                  </a:ext>
                </a:extLst>
              </p:cNvPr>
              <p:cNvSpPr>
                <a:spLocks noChangeArrowheads="1"/>
              </p:cNvSpPr>
              <p:nvPr/>
            </p:nvSpPr>
            <p:spPr bwMode="auto">
              <a:xfrm>
                <a:off x="3352801" y="1657351"/>
                <a:ext cx="2222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47">
                <a:extLst>
                  <a:ext uri="{FF2B5EF4-FFF2-40B4-BE49-F238E27FC236}">
                    <a16:creationId xmlns:a16="http://schemas.microsoft.com/office/drawing/2014/main" id="{12416DD7-7721-48E2-A424-31716514D884}"/>
                  </a:ext>
                </a:extLst>
              </p:cNvPr>
              <p:cNvSpPr>
                <a:spLocks noChangeArrowheads="1"/>
              </p:cNvSpPr>
              <p:nvPr/>
            </p:nvSpPr>
            <p:spPr bwMode="auto">
              <a:xfrm>
                <a:off x="3352801" y="1625601"/>
                <a:ext cx="2222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48">
                <a:extLst>
                  <a:ext uri="{FF2B5EF4-FFF2-40B4-BE49-F238E27FC236}">
                    <a16:creationId xmlns:a16="http://schemas.microsoft.com/office/drawing/2014/main" id="{C0512481-D0F8-4C1C-AA96-5AE2EC2D8846}"/>
                  </a:ext>
                </a:extLst>
              </p:cNvPr>
              <p:cNvSpPr>
                <a:spLocks noChangeArrowheads="1"/>
              </p:cNvSpPr>
              <p:nvPr/>
            </p:nvSpPr>
            <p:spPr bwMode="auto">
              <a:xfrm>
                <a:off x="3352801" y="1592263"/>
                <a:ext cx="2222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9">
                <a:extLst>
                  <a:ext uri="{FF2B5EF4-FFF2-40B4-BE49-F238E27FC236}">
                    <a16:creationId xmlns:a16="http://schemas.microsoft.com/office/drawing/2014/main" id="{8B6D7716-08F0-481C-9D27-8F40BD869977}"/>
                  </a:ext>
                </a:extLst>
              </p:cNvPr>
              <p:cNvSpPr>
                <a:spLocks/>
              </p:cNvSpPr>
              <p:nvPr/>
            </p:nvSpPr>
            <p:spPr bwMode="auto">
              <a:xfrm>
                <a:off x="3879851" y="1557338"/>
                <a:ext cx="138113" cy="206375"/>
              </a:xfrm>
              <a:custGeom>
                <a:avLst/>
                <a:gdLst>
                  <a:gd name="T0" fmla="*/ 60 w 73"/>
                  <a:gd name="T1" fmla="*/ 56 h 109"/>
                  <a:gd name="T2" fmla="*/ 60 w 73"/>
                  <a:gd name="T3" fmla="*/ 107 h 109"/>
                  <a:gd name="T4" fmla="*/ 68 w 73"/>
                  <a:gd name="T5" fmla="*/ 109 h 109"/>
                  <a:gd name="T6" fmla="*/ 67 w 73"/>
                  <a:gd name="T7" fmla="*/ 55 h 109"/>
                  <a:gd name="T8" fmla="*/ 4 w 73"/>
                  <a:gd name="T9" fmla="*/ 0 h 109"/>
                  <a:gd name="T10" fmla="*/ 0 w 73"/>
                  <a:gd name="T11" fmla="*/ 8 h 109"/>
                  <a:gd name="T12" fmla="*/ 60 w 73"/>
                  <a:gd name="T13" fmla="*/ 56 h 109"/>
                </a:gdLst>
                <a:ahLst/>
                <a:cxnLst>
                  <a:cxn ang="0">
                    <a:pos x="T0" y="T1"/>
                  </a:cxn>
                  <a:cxn ang="0">
                    <a:pos x="T2" y="T3"/>
                  </a:cxn>
                  <a:cxn ang="0">
                    <a:pos x="T4" y="T5"/>
                  </a:cxn>
                  <a:cxn ang="0">
                    <a:pos x="T6" y="T7"/>
                  </a:cxn>
                  <a:cxn ang="0">
                    <a:pos x="T8" y="T9"/>
                  </a:cxn>
                  <a:cxn ang="0">
                    <a:pos x="T10" y="T11"/>
                  </a:cxn>
                  <a:cxn ang="0">
                    <a:pos x="T12" y="T13"/>
                  </a:cxn>
                </a:cxnLst>
                <a:rect l="0" t="0" r="r" b="b"/>
                <a:pathLst>
                  <a:path w="73" h="109">
                    <a:moveTo>
                      <a:pt x="60" y="56"/>
                    </a:moveTo>
                    <a:cubicBezTo>
                      <a:pt x="65" y="81"/>
                      <a:pt x="60" y="107"/>
                      <a:pt x="60" y="107"/>
                    </a:cubicBezTo>
                    <a:cubicBezTo>
                      <a:pt x="68" y="109"/>
                      <a:pt x="68" y="109"/>
                      <a:pt x="68" y="109"/>
                    </a:cubicBezTo>
                    <a:cubicBezTo>
                      <a:pt x="68" y="107"/>
                      <a:pt x="73" y="81"/>
                      <a:pt x="67" y="55"/>
                    </a:cubicBezTo>
                    <a:cubicBezTo>
                      <a:pt x="62" y="30"/>
                      <a:pt x="47" y="2"/>
                      <a:pt x="4" y="0"/>
                    </a:cubicBezTo>
                    <a:cubicBezTo>
                      <a:pt x="3" y="2"/>
                      <a:pt x="2" y="5"/>
                      <a:pt x="0" y="8"/>
                    </a:cubicBezTo>
                    <a:cubicBezTo>
                      <a:pt x="33" y="8"/>
                      <a:pt x="53" y="25"/>
                      <a:pt x="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0">
                <a:extLst>
                  <a:ext uri="{FF2B5EF4-FFF2-40B4-BE49-F238E27FC236}">
                    <a16:creationId xmlns:a16="http://schemas.microsoft.com/office/drawing/2014/main" id="{A255BD0A-8970-4046-A831-ABE1032D05D5}"/>
                  </a:ext>
                </a:extLst>
              </p:cNvPr>
              <p:cNvSpPr>
                <a:spLocks/>
              </p:cNvSpPr>
              <p:nvPr/>
            </p:nvSpPr>
            <p:spPr bwMode="auto">
              <a:xfrm>
                <a:off x="3609976" y="1557338"/>
                <a:ext cx="138113" cy="206375"/>
              </a:xfrm>
              <a:custGeom>
                <a:avLst/>
                <a:gdLst>
                  <a:gd name="T0" fmla="*/ 14 w 73"/>
                  <a:gd name="T1" fmla="*/ 107 h 109"/>
                  <a:gd name="T2" fmla="*/ 14 w 73"/>
                  <a:gd name="T3" fmla="*/ 56 h 109"/>
                  <a:gd name="T4" fmla="*/ 73 w 73"/>
                  <a:gd name="T5" fmla="*/ 8 h 109"/>
                  <a:gd name="T6" fmla="*/ 69 w 73"/>
                  <a:gd name="T7" fmla="*/ 0 h 109"/>
                  <a:gd name="T8" fmla="*/ 6 w 73"/>
                  <a:gd name="T9" fmla="*/ 55 h 109"/>
                  <a:gd name="T10" fmla="*/ 6 w 73"/>
                  <a:gd name="T11" fmla="*/ 109 h 109"/>
                  <a:gd name="T12" fmla="*/ 14 w 73"/>
                  <a:gd name="T13" fmla="*/ 107 h 109"/>
                </a:gdLst>
                <a:ahLst/>
                <a:cxnLst>
                  <a:cxn ang="0">
                    <a:pos x="T0" y="T1"/>
                  </a:cxn>
                  <a:cxn ang="0">
                    <a:pos x="T2" y="T3"/>
                  </a:cxn>
                  <a:cxn ang="0">
                    <a:pos x="T4" y="T5"/>
                  </a:cxn>
                  <a:cxn ang="0">
                    <a:pos x="T6" y="T7"/>
                  </a:cxn>
                  <a:cxn ang="0">
                    <a:pos x="T8" y="T9"/>
                  </a:cxn>
                  <a:cxn ang="0">
                    <a:pos x="T10" y="T11"/>
                  </a:cxn>
                  <a:cxn ang="0">
                    <a:pos x="T12" y="T13"/>
                  </a:cxn>
                </a:cxnLst>
                <a:rect l="0" t="0" r="r" b="b"/>
                <a:pathLst>
                  <a:path w="73" h="109">
                    <a:moveTo>
                      <a:pt x="14" y="107"/>
                    </a:moveTo>
                    <a:cubicBezTo>
                      <a:pt x="13" y="107"/>
                      <a:pt x="8" y="81"/>
                      <a:pt x="14" y="56"/>
                    </a:cubicBezTo>
                    <a:cubicBezTo>
                      <a:pt x="20" y="25"/>
                      <a:pt x="40" y="8"/>
                      <a:pt x="73" y="8"/>
                    </a:cubicBezTo>
                    <a:cubicBezTo>
                      <a:pt x="71" y="5"/>
                      <a:pt x="70" y="2"/>
                      <a:pt x="69" y="0"/>
                    </a:cubicBezTo>
                    <a:cubicBezTo>
                      <a:pt x="26" y="2"/>
                      <a:pt x="11" y="30"/>
                      <a:pt x="6" y="55"/>
                    </a:cubicBezTo>
                    <a:cubicBezTo>
                      <a:pt x="0" y="81"/>
                      <a:pt x="5" y="107"/>
                      <a:pt x="6" y="109"/>
                    </a:cubicBezTo>
                    <a:lnTo>
                      <a:pt x="14"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1">
                <a:extLst>
                  <a:ext uri="{FF2B5EF4-FFF2-40B4-BE49-F238E27FC236}">
                    <a16:creationId xmlns:a16="http://schemas.microsoft.com/office/drawing/2014/main" id="{B0D4A2EA-FF16-4802-B714-569B07836C36}"/>
                  </a:ext>
                </a:extLst>
              </p:cNvPr>
              <p:cNvSpPr>
                <a:spLocks/>
              </p:cNvSpPr>
              <p:nvPr/>
            </p:nvSpPr>
            <p:spPr bwMode="auto">
              <a:xfrm>
                <a:off x="3832226" y="1754188"/>
                <a:ext cx="157163" cy="112713"/>
              </a:xfrm>
              <a:custGeom>
                <a:avLst/>
                <a:gdLst>
                  <a:gd name="T0" fmla="*/ 99 w 99"/>
                  <a:gd name="T1" fmla="*/ 36 h 71"/>
                  <a:gd name="T2" fmla="*/ 67 w 99"/>
                  <a:gd name="T3" fmla="*/ 0 h 71"/>
                  <a:gd name="T4" fmla="*/ 0 w 99"/>
                  <a:gd name="T5" fmla="*/ 49 h 71"/>
                  <a:gd name="T6" fmla="*/ 12 w 99"/>
                  <a:gd name="T7" fmla="*/ 71 h 71"/>
                  <a:gd name="T8" fmla="*/ 99 w 99"/>
                  <a:gd name="T9" fmla="*/ 36 h 71"/>
                </a:gdLst>
                <a:ahLst/>
                <a:cxnLst>
                  <a:cxn ang="0">
                    <a:pos x="T0" y="T1"/>
                  </a:cxn>
                  <a:cxn ang="0">
                    <a:pos x="T2" y="T3"/>
                  </a:cxn>
                  <a:cxn ang="0">
                    <a:pos x="T4" y="T5"/>
                  </a:cxn>
                  <a:cxn ang="0">
                    <a:pos x="T6" y="T7"/>
                  </a:cxn>
                  <a:cxn ang="0">
                    <a:pos x="T8" y="T9"/>
                  </a:cxn>
                </a:cxnLst>
                <a:rect l="0" t="0" r="r" b="b"/>
                <a:pathLst>
                  <a:path w="99" h="71">
                    <a:moveTo>
                      <a:pt x="99" y="36"/>
                    </a:moveTo>
                    <a:lnTo>
                      <a:pt x="67" y="0"/>
                    </a:lnTo>
                    <a:lnTo>
                      <a:pt x="0" y="49"/>
                    </a:lnTo>
                    <a:lnTo>
                      <a:pt x="12" y="71"/>
                    </a:lnTo>
                    <a:lnTo>
                      <a:pt x="9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Oval 52">
                <a:extLst>
                  <a:ext uri="{FF2B5EF4-FFF2-40B4-BE49-F238E27FC236}">
                    <a16:creationId xmlns:a16="http://schemas.microsoft.com/office/drawing/2014/main" id="{B9BD38E5-78F4-4262-A873-ACE0D5DE8850}"/>
                  </a:ext>
                </a:extLst>
              </p:cNvPr>
              <p:cNvSpPr>
                <a:spLocks noChangeArrowheads="1"/>
              </p:cNvSpPr>
              <p:nvPr/>
            </p:nvSpPr>
            <p:spPr bwMode="auto">
              <a:xfrm>
                <a:off x="3751263" y="1466851"/>
                <a:ext cx="123825"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53">
                <a:extLst>
                  <a:ext uri="{FF2B5EF4-FFF2-40B4-BE49-F238E27FC236}">
                    <a16:creationId xmlns:a16="http://schemas.microsoft.com/office/drawing/2014/main" id="{7813E60B-9F5F-42DA-9C3F-45182D2B9E4B}"/>
                  </a:ext>
                </a:extLst>
              </p:cNvPr>
              <p:cNvSpPr>
                <a:spLocks noChangeArrowheads="1"/>
              </p:cNvSpPr>
              <p:nvPr/>
            </p:nvSpPr>
            <p:spPr bwMode="auto">
              <a:xfrm>
                <a:off x="3306763" y="1898651"/>
                <a:ext cx="7572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4">
                <a:extLst>
                  <a:ext uri="{FF2B5EF4-FFF2-40B4-BE49-F238E27FC236}">
                    <a16:creationId xmlns:a16="http://schemas.microsoft.com/office/drawing/2014/main" id="{2DDBEDF6-1430-4CE7-A9DC-44F8D9F167CB}"/>
                  </a:ext>
                </a:extLst>
              </p:cNvPr>
              <p:cNvSpPr>
                <a:spLocks/>
              </p:cNvSpPr>
              <p:nvPr/>
            </p:nvSpPr>
            <p:spPr bwMode="auto">
              <a:xfrm>
                <a:off x="3789363" y="1614488"/>
                <a:ext cx="47625" cy="169863"/>
              </a:xfrm>
              <a:custGeom>
                <a:avLst/>
                <a:gdLst>
                  <a:gd name="T0" fmla="*/ 30 w 30"/>
                  <a:gd name="T1" fmla="*/ 92 h 107"/>
                  <a:gd name="T2" fmla="*/ 22 w 30"/>
                  <a:gd name="T3" fmla="*/ 19 h 107"/>
                  <a:gd name="T4" fmla="*/ 28 w 30"/>
                  <a:gd name="T5" fmla="*/ 0 h 107"/>
                  <a:gd name="T6" fmla="*/ 3 w 30"/>
                  <a:gd name="T7" fmla="*/ 0 h 107"/>
                  <a:gd name="T8" fmla="*/ 9 w 30"/>
                  <a:gd name="T9" fmla="*/ 19 h 107"/>
                  <a:gd name="T10" fmla="*/ 0 w 30"/>
                  <a:gd name="T11" fmla="*/ 92 h 107"/>
                  <a:gd name="T12" fmla="*/ 16 w 30"/>
                  <a:gd name="T13" fmla="*/ 107 h 107"/>
                  <a:gd name="T14" fmla="*/ 30 w 30"/>
                  <a:gd name="T15" fmla="*/ 92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07">
                    <a:moveTo>
                      <a:pt x="30" y="92"/>
                    </a:moveTo>
                    <a:lnTo>
                      <a:pt x="22" y="19"/>
                    </a:lnTo>
                    <a:lnTo>
                      <a:pt x="28" y="0"/>
                    </a:lnTo>
                    <a:lnTo>
                      <a:pt x="3" y="0"/>
                    </a:lnTo>
                    <a:lnTo>
                      <a:pt x="9" y="19"/>
                    </a:lnTo>
                    <a:lnTo>
                      <a:pt x="0" y="92"/>
                    </a:lnTo>
                    <a:lnTo>
                      <a:pt x="16" y="107"/>
                    </a:lnTo>
                    <a:lnTo>
                      <a:pt x="3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5">
                <a:extLst>
                  <a:ext uri="{FF2B5EF4-FFF2-40B4-BE49-F238E27FC236}">
                    <a16:creationId xmlns:a16="http://schemas.microsoft.com/office/drawing/2014/main" id="{1C154D00-6CD1-4568-ACA9-408462FAEF87}"/>
                  </a:ext>
                </a:extLst>
              </p:cNvPr>
              <p:cNvSpPr>
                <a:spLocks/>
              </p:cNvSpPr>
              <p:nvPr/>
            </p:nvSpPr>
            <p:spPr bwMode="auto">
              <a:xfrm>
                <a:off x="3735388" y="1706563"/>
                <a:ext cx="41275" cy="87313"/>
              </a:xfrm>
              <a:custGeom>
                <a:avLst/>
                <a:gdLst>
                  <a:gd name="T0" fmla="*/ 8 w 26"/>
                  <a:gd name="T1" fmla="*/ 0 h 55"/>
                  <a:gd name="T2" fmla="*/ 0 w 26"/>
                  <a:gd name="T3" fmla="*/ 4 h 55"/>
                  <a:gd name="T4" fmla="*/ 13 w 26"/>
                  <a:gd name="T5" fmla="*/ 46 h 55"/>
                  <a:gd name="T6" fmla="*/ 26 w 26"/>
                  <a:gd name="T7" fmla="*/ 55 h 55"/>
                  <a:gd name="T8" fmla="*/ 8 w 26"/>
                  <a:gd name="T9" fmla="*/ 0 h 55"/>
                </a:gdLst>
                <a:ahLst/>
                <a:cxnLst>
                  <a:cxn ang="0">
                    <a:pos x="T0" y="T1"/>
                  </a:cxn>
                  <a:cxn ang="0">
                    <a:pos x="T2" y="T3"/>
                  </a:cxn>
                  <a:cxn ang="0">
                    <a:pos x="T4" y="T5"/>
                  </a:cxn>
                  <a:cxn ang="0">
                    <a:pos x="T6" y="T7"/>
                  </a:cxn>
                  <a:cxn ang="0">
                    <a:pos x="T8" y="T9"/>
                  </a:cxn>
                </a:cxnLst>
                <a:rect l="0" t="0" r="r" b="b"/>
                <a:pathLst>
                  <a:path w="26" h="55">
                    <a:moveTo>
                      <a:pt x="8" y="0"/>
                    </a:moveTo>
                    <a:lnTo>
                      <a:pt x="0" y="4"/>
                    </a:lnTo>
                    <a:lnTo>
                      <a:pt x="13" y="46"/>
                    </a:lnTo>
                    <a:lnTo>
                      <a:pt x="26" y="55"/>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09" name="文本框 8">
            <a:extLst>
              <a:ext uri="{FF2B5EF4-FFF2-40B4-BE49-F238E27FC236}">
                <a16:creationId xmlns:a16="http://schemas.microsoft.com/office/drawing/2014/main" id="{6AB4CA7C-A07B-4DC4-A601-F4E1123D775F}"/>
              </a:ext>
            </a:extLst>
          </p:cNvPr>
          <p:cNvSpPr txBox="1"/>
          <p:nvPr/>
        </p:nvSpPr>
        <p:spPr>
          <a:xfrm>
            <a:off x="963311" y="4904595"/>
            <a:ext cx="2260239" cy="634533"/>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p>
            <a:pPr marL="171450" indent="-171450">
              <a:lnSpc>
                <a:spcPct val="120000"/>
              </a:lnSpc>
              <a:spcBef>
                <a:spcPct val="0"/>
              </a:spcBef>
              <a:buFont typeface="Arial" panose="020B0604020202020204" pitchFamily="34" charset="0"/>
              <a:buChar char="•"/>
            </a:pP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平均人工单次作业时间为</a:t>
            </a:r>
            <a:r>
              <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30</a:t>
            </a: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分钟</a:t>
            </a:r>
            <a:endPar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a:p>
            <a:pPr marL="171450" indent="-171450">
              <a:lnSpc>
                <a:spcPct val="120000"/>
              </a:lnSpc>
              <a:spcBef>
                <a:spcPct val="0"/>
              </a:spcBef>
              <a:buFont typeface="Arial" panose="020B0604020202020204" pitchFamily="34" charset="0"/>
              <a:buChar char="•"/>
            </a:pP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平均月业务量为</a:t>
            </a:r>
            <a:r>
              <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300</a:t>
            </a: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次，且逐年上升</a:t>
            </a:r>
            <a:endPar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p:txBody>
      </p:sp>
      <p:sp>
        <p:nvSpPr>
          <p:cNvPr id="28" name="TextBox 1210">
            <a:extLst>
              <a:ext uri="{FF2B5EF4-FFF2-40B4-BE49-F238E27FC236}">
                <a16:creationId xmlns:a16="http://schemas.microsoft.com/office/drawing/2014/main" id="{714A4AD9-8C29-468D-864E-807B99E2D76B}"/>
              </a:ext>
            </a:extLst>
          </p:cNvPr>
          <p:cNvSpPr/>
          <p:nvPr/>
        </p:nvSpPr>
        <p:spPr>
          <a:xfrm>
            <a:off x="3687532" y="4431420"/>
            <a:ext cx="2395528" cy="315471"/>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68580" tIns="34290" rIns="68580" bIns="34290">
            <a:spAutoFit/>
          </a:bodyPr>
          <a:lstStyle/>
          <a:p>
            <a:pPr algn="ctr" defTabSz="685800"/>
            <a:r>
              <a:rPr lang="zh-CN" altLang="en-US" sz="1600" b="1" dirty="0">
                <a:solidFill>
                  <a:schemeClr val="bg1"/>
                </a:solidFill>
                <a:latin typeface="思源黑体 CN Bold" panose="020B0800000000000000" pitchFamily="34" charset="-122"/>
                <a:ea typeface="思源黑体 CN Bold" panose="020B0800000000000000" pitchFamily="34" charset="-122"/>
                <a:cs typeface="+mn-ea"/>
                <a:sym typeface="+mn-lt"/>
              </a:rPr>
              <a:t>涉及人员多，人工压力大</a:t>
            </a:r>
          </a:p>
        </p:txBody>
      </p:sp>
      <p:grpSp>
        <p:nvGrpSpPr>
          <p:cNvPr id="11" name="组合 10">
            <a:extLst>
              <a:ext uri="{FF2B5EF4-FFF2-40B4-BE49-F238E27FC236}">
                <a16:creationId xmlns:a16="http://schemas.microsoft.com/office/drawing/2014/main" id="{DA04E83B-7DA2-4AFD-9721-4DBB3DAA8807}"/>
              </a:ext>
            </a:extLst>
          </p:cNvPr>
          <p:cNvGrpSpPr/>
          <p:nvPr/>
        </p:nvGrpSpPr>
        <p:grpSpPr>
          <a:xfrm>
            <a:off x="4170831" y="2465614"/>
            <a:ext cx="1428896" cy="1428896"/>
            <a:chOff x="4170831" y="2471160"/>
            <a:chExt cx="1428896" cy="1428896"/>
          </a:xfrm>
        </p:grpSpPr>
        <p:sp>
          <p:nvSpPr>
            <p:cNvPr id="36" name="泪滴形 35">
              <a:extLst>
                <a:ext uri="{FF2B5EF4-FFF2-40B4-BE49-F238E27FC236}">
                  <a16:creationId xmlns:a16="http://schemas.microsoft.com/office/drawing/2014/main" id="{64FFE20D-0853-4A4D-B1A9-D85C6B6A3E64}"/>
                </a:ext>
              </a:extLst>
            </p:cNvPr>
            <p:cNvSpPr/>
            <p:nvPr/>
          </p:nvSpPr>
          <p:spPr>
            <a:xfrm rot="8100000">
              <a:off x="4170831" y="2471160"/>
              <a:ext cx="1428896" cy="1428896"/>
            </a:xfrm>
            <a:prstGeom prst="teardrop">
              <a:avLst/>
            </a:prstGeom>
            <a:solidFill>
              <a:srgbClr val="7191ED"/>
            </a:solidFill>
            <a:ln w="9525"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pic>
          <p:nvPicPr>
            <p:cNvPr id="5" name="图形 4" descr="男人群 轮廓">
              <a:extLst>
                <a:ext uri="{FF2B5EF4-FFF2-40B4-BE49-F238E27FC236}">
                  <a16:creationId xmlns:a16="http://schemas.microsoft.com/office/drawing/2014/main" id="{B4A3FCDF-A9D6-4163-9814-406F5A0E49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4549" y="2674490"/>
              <a:ext cx="1078390" cy="1078390"/>
            </a:xfrm>
            <a:prstGeom prst="rect">
              <a:avLst/>
            </a:prstGeom>
          </p:spPr>
        </p:pic>
      </p:grpSp>
      <p:sp>
        <p:nvSpPr>
          <p:cNvPr id="110" name="文本框 8">
            <a:extLst>
              <a:ext uri="{FF2B5EF4-FFF2-40B4-BE49-F238E27FC236}">
                <a16:creationId xmlns:a16="http://schemas.microsoft.com/office/drawing/2014/main" id="{F5F6DC7B-7EC8-42D0-89E5-7D7256E89723}"/>
              </a:ext>
            </a:extLst>
          </p:cNvPr>
          <p:cNvSpPr txBox="1"/>
          <p:nvPr/>
        </p:nvSpPr>
        <p:spPr>
          <a:xfrm>
            <a:off x="3687530" y="4904595"/>
            <a:ext cx="2324692" cy="828432"/>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p>
            <a:pPr marL="171450" indent="-171450">
              <a:lnSpc>
                <a:spcPct val="120000"/>
              </a:lnSpc>
              <a:spcBef>
                <a:spcPct val="0"/>
              </a:spcBef>
              <a:buFont typeface="Arial" panose="020B0604020202020204" pitchFamily="34" charset="0"/>
              <a:buChar char="•"/>
            </a:pPr>
            <a:r>
              <a:rPr lang="zh-CN" altLang="en-US" sz="1050" dirty="0">
                <a:solidFill>
                  <a:schemeClr val="bg1"/>
                </a:solidFill>
                <a:ea typeface="思源黑体 CN Light" panose="020B0300000000000000" pitchFamily="34" charset="-122"/>
                <a:cs typeface="Arial" panose="020B0604020202020204" pitchFamily="34" charset="0"/>
              </a:rPr>
              <a:t>涉及</a:t>
            </a:r>
            <a:r>
              <a:rPr lang="en-US" altLang="zh-SG" sz="1050" dirty="0">
                <a:solidFill>
                  <a:schemeClr val="bg1"/>
                </a:solidFill>
                <a:ea typeface="思源黑体 CN Light" panose="020B0300000000000000" pitchFamily="34" charset="-122"/>
                <a:cs typeface="Arial" panose="020B0604020202020204" pitchFamily="34" charset="0"/>
              </a:rPr>
              <a:t>86</a:t>
            </a:r>
            <a:r>
              <a:rPr lang="zh-CN" altLang="zh-SG" sz="1050" dirty="0">
                <a:solidFill>
                  <a:schemeClr val="bg1"/>
                </a:solidFill>
                <a:ea typeface="思源黑体 CN Light" panose="020B0300000000000000" pitchFamily="34" charset="-122"/>
                <a:cs typeface="Arial" panose="020B0604020202020204" pitchFamily="34" charset="0"/>
              </a:rPr>
              <a:t>家分公司及营业部</a:t>
            </a:r>
            <a:r>
              <a:rPr lang="zh-CN" altLang="en-US" sz="1050" dirty="0">
                <a:solidFill>
                  <a:schemeClr val="bg1"/>
                </a:solidFill>
                <a:ea typeface="思源黑体 CN Light" panose="020B0300000000000000" pitchFamily="34" charset="-122"/>
                <a:cs typeface="Arial" panose="020B0604020202020204" pitchFamily="34" charset="0"/>
              </a:rPr>
              <a:t>，</a:t>
            </a: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共计约</a:t>
            </a:r>
            <a:r>
              <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300</a:t>
            </a: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人</a:t>
            </a:r>
            <a:endParaRPr lang="en-US" altLang="zh-CN" sz="1050" dirty="0">
              <a:solidFill>
                <a:schemeClr val="bg1"/>
              </a:solidFill>
              <a:ea typeface="思源黑体 CN Light" panose="020B0300000000000000" pitchFamily="34" charset="-122"/>
              <a:cs typeface="Arial" panose="020B0604020202020204" pitchFamily="34" charset="0"/>
            </a:endParaRPr>
          </a:p>
          <a:p>
            <a:pPr marL="171450" indent="-171450">
              <a:lnSpc>
                <a:spcPct val="120000"/>
              </a:lnSpc>
              <a:spcBef>
                <a:spcPct val="0"/>
              </a:spcBef>
              <a:buFont typeface="Arial" panose="020B0604020202020204" pitchFamily="34" charset="0"/>
              <a:buChar char="•"/>
            </a:pP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参与人员角色多</a:t>
            </a:r>
            <a:endPar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a:p>
            <a:pPr marL="171450" indent="-171450">
              <a:lnSpc>
                <a:spcPct val="120000"/>
              </a:lnSpc>
              <a:spcBef>
                <a:spcPct val="0"/>
              </a:spcBef>
              <a:buFont typeface="Arial" panose="020B0604020202020204" pitchFamily="34" charset="0"/>
              <a:buChar char="•"/>
            </a:pP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分支机构人员少，压力大</a:t>
            </a:r>
            <a:endPar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p:txBody>
      </p:sp>
      <p:sp>
        <p:nvSpPr>
          <p:cNvPr id="32" name="TextBox 1210">
            <a:extLst>
              <a:ext uri="{FF2B5EF4-FFF2-40B4-BE49-F238E27FC236}">
                <a16:creationId xmlns:a16="http://schemas.microsoft.com/office/drawing/2014/main" id="{3904DB76-F69C-4F45-90D8-408CD7372A64}"/>
              </a:ext>
            </a:extLst>
          </p:cNvPr>
          <p:cNvSpPr/>
          <p:nvPr/>
        </p:nvSpPr>
        <p:spPr>
          <a:xfrm>
            <a:off x="8853304" y="4431420"/>
            <a:ext cx="2395528" cy="315471"/>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68580" tIns="34290" rIns="68580" bIns="34290">
            <a:spAutoFit/>
          </a:bodyPr>
          <a:lstStyle/>
          <a:p>
            <a:pPr algn="ctr" defTabSz="685800"/>
            <a:r>
              <a:rPr lang="zh-CN" altLang="en-US" sz="1600" b="1" dirty="0">
                <a:solidFill>
                  <a:schemeClr val="bg1"/>
                </a:solidFill>
                <a:latin typeface="思源黑体 CN Bold" panose="020B0800000000000000" pitchFamily="34" charset="-122"/>
                <a:ea typeface="思源黑体 CN Bold" panose="020B0800000000000000" pitchFamily="34" charset="-122"/>
                <a:cs typeface="+mn-ea"/>
                <a:sym typeface="+mn-lt"/>
              </a:rPr>
              <a:t>处理结果没有反馈给客户</a:t>
            </a:r>
          </a:p>
        </p:txBody>
      </p:sp>
      <p:grpSp>
        <p:nvGrpSpPr>
          <p:cNvPr id="13" name="组合 12">
            <a:extLst>
              <a:ext uri="{FF2B5EF4-FFF2-40B4-BE49-F238E27FC236}">
                <a16:creationId xmlns:a16="http://schemas.microsoft.com/office/drawing/2014/main" id="{BBE93588-3766-4CE3-8B7D-554FA3405B46}"/>
              </a:ext>
            </a:extLst>
          </p:cNvPr>
          <p:cNvGrpSpPr/>
          <p:nvPr/>
        </p:nvGrpSpPr>
        <p:grpSpPr>
          <a:xfrm>
            <a:off x="9336614" y="2465614"/>
            <a:ext cx="1428896" cy="1428896"/>
            <a:chOff x="9336614" y="2465614"/>
            <a:chExt cx="1428896" cy="1428896"/>
          </a:xfrm>
        </p:grpSpPr>
        <p:sp>
          <p:nvSpPr>
            <p:cNvPr id="40" name="泪滴形 39">
              <a:extLst>
                <a:ext uri="{FF2B5EF4-FFF2-40B4-BE49-F238E27FC236}">
                  <a16:creationId xmlns:a16="http://schemas.microsoft.com/office/drawing/2014/main" id="{5D80CBC1-713D-4D9A-AB79-A485EFBC83EA}"/>
                </a:ext>
              </a:extLst>
            </p:cNvPr>
            <p:cNvSpPr/>
            <p:nvPr/>
          </p:nvSpPr>
          <p:spPr>
            <a:xfrm rot="8100000">
              <a:off x="9336614" y="2465614"/>
              <a:ext cx="1428896" cy="1428896"/>
            </a:xfrm>
            <a:prstGeom prst="teardrop">
              <a:avLst/>
            </a:prstGeom>
            <a:solidFill>
              <a:srgbClr val="3E2440"/>
            </a:solidFill>
            <a:ln w="9525"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pic>
          <p:nvPicPr>
            <p:cNvPr id="7" name="图形 6" descr="时钟 纯色填充">
              <a:extLst>
                <a:ext uri="{FF2B5EF4-FFF2-40B4-BE49-F238E27FC236}">
                  <a16:creationId xmlns:a16="http://schemas.microsoft.com/office/drawing/2014/main" id="{97FC220A-CE6F-4C95-B8AB-F62B23A623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2221" y="2629576"/>
              <a:ext cx="336955" cy="336955"/>
            </a:xfrm>
            <a:prstGeom prst="rect">
              <a:avLst/>
            </a:prstGeom>
          </p:spPr>
        </p:pic>
        <p:grpSp>
          <p:nvGrpSpPr>
            <p:cNvPr id="82" name="组合 81">
              <a:extLst>
                <a:ext uri="{FF2B5EF4-FFF2-40B4-BE49-F238E27FC236}">
                  <a16:creationId xmlns:a16="http://schemas.microsoft.com/office/drawing/2014/main" id="{66EB5607-A257-4E9B-B0F3-A2A0257F0195}"/>
                </a:ext>
              </a:extLst>
            </p:cNvPr>
            <p:cNvGrpSpPr/>
            <p:nvPr/>
          </p:nvGrpSpPr>
          <p:grpSpPr>
            <a:xfrm>
              <a:off x="9815305" y="2683751"/>
              <a:ext cx="433043" cy="1048776"/>
              <a:chOff x="4089400" y="4997450"/>
              <a:chExt cx="203200" cy="492125"/>
            </a:xfrm>
            <a:solidFill>
              <a:schemeClr val="bg1"/>
            </a:solidFill>
          </p:grpSpPr>
          <p:sp>
            <p:nvSpPr>
              <p:cNvPr id="83" name="Freeform 65">
                <a:extLst>
                  <a:ext uri="{FF2B5EF4-FFF2-40B4-BE49-F238E27FC236}">
                    <a16:creationId xmlns:a16="http://schemas.microsoft.com/office/drawing/2014/main" id="{85C8D75E-B8E7-4855-95C9-DC628EFACAD1}"/>
                  </a:ext>
                </a:extLst>
              </p:cNvPr>
              <p:cNvSpPr>
                <a:spLocks noEditPoints="1"/>
              </p:cNvSpPr>
              <p:nvPr/>
            </p:nvSpPr>
            <p:spPr bwMode="auto">
              <a:xfrm>
                <a:off x="4089400" y="5084763"/>
                <a:ext cx="203200" cy="404812"/>
              </a:xfrm>
              <a:custGeom>
                <a:avLst/>
                <a:gdLst>
                  <a:gd name="T0" fmla="*/ 54 w 54"/>
                  <a:gd name="T1" fmla="*/ 20 h 108"/>
                  <a:gd name="T2" fmla="*/ 44 w 54"/>
                  <a:gd name="T3" fmla="*/ 2 h 108"/>
                  <a:gd name="T4" fmla="*/ 32 w 54"/>
                  <a:gd name="T5" fmla="*/ 1 h 108"/>
                  <a:gd name="T6" fmla="*/ 36 w 54"/>
                  <a:gd name="T7" fmla="*/ 33 h 108"/>
                  <a:gd name="T8" fmla="*/ 28 w 54"/>
                  <a:gd name="T9" fmla="*/ 40 h 108"/>
                  <a:gd name="T10" fmla="*/ 30 w 54"/>
                  <a:gd name="T11" fmla="*/ 11 h 108"/>
                  <a:gd name="T12" fmla="*/ 30 w 54"/>
                  <a:gd name="T13" fmla="*/ 3 h 108"/>
                  <a:gd name="T14" fmla="*/ 27 w 54"/>
                  <a:gd name="T15" fmla="*/ 0 h 108"/>
                  <a:gd name="T16" fmla="*/ 25 w 54"/>
                  <a:gd name="T17" fmla="*/ 3 h 108"/>
                  <a:gd name="T18" fmla="*/ 26 w 54"/>
                  <a:gd name="T19" fmla="*/ 4 h 108"/>
                  <a:gd name="T20" fmla="*/ 23 w 54"/>
                  <a:gd name="T21" fmla="*/ 36 h 108"/>
                  <a:gd name="T22" fmla="*/ 15 w 54"/>
                  <a:gd name="T23" fmla="*/ 39 h 108"/>
                  <a:gd name="T24" fmla="*/ 19 w 54"/>
                  <a:gd name="T25" fmla="*/ 30 h 108"/>
                  <a:gd name="T26" fmla="*/ 20 w 54"/>
                  <a:gd name="T27" fmla="*/ 0 h 108"/>
                  <a:gd name="T28" fmla="*/ 8 w 54"/>
                  <a:gd name="T29" fmla="*/ 4 h 108"/>
                  <a:gd name="T30" fmla="*/ 0 w 54"/>
                  <a:gd name="T31" fmla="*/ 23 h 108"/>
                  <a:gd name="T32" fmla="*/ 13 w 54"/>
                  <a:gd name="T33" fmla="*/ 43 h 108"/>
                  <a:gd name="T34" fmla="*/ 7 w 54"/>
                  <a:gd name="T35" fmla="*/ 101 h 108"/>
                  <a:gd name="T36" fmla="*/ 4 w 54"/>
                  <a:gd name="T37" fmla="*/ 108 h 108"/>
                  <a:gd name="T38" fmla="*/ 14 w 54"/>
                  <a:gd name="T39" fmla="*/ 102 h 108"/>
                  <a:gd name="T40" fmla="*/ 15 w 54"/>
                  <a:gd name="T41" fmla="*/ 103 h 108"/>
                  <a:gd name="T42" fmla="*/ 27 w 54"/>
                  <a:gd name="T43" fmla="*/ 53 h 108"/>
                  <a:gd name="T44" fmla="*/ 39 w 54"/>
                  <a:gd name="T45" fmla="*/ 103 h 108"/>
                  <a:gd name="T46" fmla="*/ 41 w 54"/>
                  <a:gd name="T47" fmla="*/ 102 h 108"/>
                  <a:gd name="T48" fmla="*/ 50 w 54"/>
                  <a:gd name="T49" fmla="*/ 108 h 108"/>
                  <a:gd name="T50" fmla="*/ 48 w 54"/>
                  <a:gd name="T51" fmla="*/ 101 h 108"/>
                  <a:gd name="T52" fmla="*/ 42 w 54"/>
                  <a:gd name="T53" fmla="*/ 43 h 108"/>
                  <a:gd name="T54" fmla="*/ 54 w 54"/>
                  <a:gd name="T55" fmla="*/ 23 h 108"/>
                  <a:gd name="T56" fmla="*/ 46 w 54"/>
                  <a:gd name="T57" fmla="*/ 21 h 108"/>
                  <a:gd name="T58" fmla="*/ 44 w 54"/>
                  <a:gd name="T59" fmla="*/ 16 h 108"/>
                  <a:gd name="T60" fmla="*/ 10 w 54"/>
                  <a:gd name="T61" fmla="*/ 16 h 108"/>
                  <a:gd name="T62" fmla="*/ 8 w 54"/>
                  <a:gd name="T63" fmla="*/ 2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108">
                    <a:moveTo>
                      <a:pt x="54" y="23"/>
                    </a:moveTo>
                    <a:cubicBezTo>
                      <a:pt x="54" y="22"/>
                      <a:pt x="54" y="21"/>
                      <a:pt x="54" y="20"/>
                    </a:cubicBezTo>
                    <a:cubicBezTo>
                      <a:pt x="46" y="4"/>
                      <a:pt x="46" y="4"/>
                      <a:pt x="46" y="4"/>
                    </a:cubicBezTo>
                    <a:cubicBezTo>
                      <a:pt x="46" y="3"/>
                      <a:pt x="45" y="2"/>
                      <a:pt x="44" y="2"/>
                    </a:cubicBezTo>
                    <a:cubicBezTo>
                      <a:pt x="34" y="0"/>
                      <a:pt x="34" y="0"/>
                      <a:pt x="34" y="0"/>
                    </a:cubicBezTo>
                    <a:cubicBezTo>
                      <a:pt x="33" y="0"/>
                      <a:pt x="32" y="0"/>
                      <a:pt x="32" y="1"/>
                    </a:cubicBezTo>
                    <a:cubicBezTo>
                      <a:pt x="35" y="30"/>
                      <a:pt x="35" y="30"/>
                      <a:pt x="35" y="30"/>
                    </a:cubicBezTo>
                    <a:cubicBezTo>
                      <a:pt x="35" y="31"/>
                      <a:pt x="35" y="32"/>
                      <a:pt x="36" y="33"/>
                    </a:cubicBezTo>
                    <a:cubicBezTo>
                      <a:pt x="39" y="39"/>
                      <a:pt x="39" y="39"/>
                      <a:pt x="39" y="39"/>
                    </a:cubicBezTo>
                    <a:cubicBezTo>
                      <a:pt x="35" y="39"/>
                      <a:pt x="31" y="40"/>
                      <a:pt x="28" y="40"/>
                    </a:cubicBezTo>
                    <a:cubicBezTo>
                      <a:pt x="32" y="36"/>
                      <a:pt x="32" y="36"/>
                      <a:pt x="32" y="36"/>
                    </a:cubicBezTo>
                    <a:cubicBezTo>
                      <a:pt x="30" y="11"/>
                      <a:pt x="30" y="11"/>
                      <a:pt x="30" y="11"/>
                    </a:cubicBezTo>
                    <a:cubicBezTo>
                      <a:pt x="28" y="4"/>
                      <a:pt x="28" y="4"/>
                      <a:pt x="28" y="4"/>
                    </a:cubicBezTo>
                    <a:cubicBezTo>
                      <a:pt x="30" y="3"/>
                      <a:pt x="30" y="3"/>
                      <a:pt x="30" y="3"/>
                    </a:cubicBezTo>
                    <a:cubicBezTo>
                      <a:pt x="30" y="3"/>
                      <a:pt x="30" y="3"/>
                      <a:pt x="30" y="3"/>
                    </a:cubicBezTo>
                    <a:cubicBezTo>
                      <a:pt x="27" y="0"/>
                      <a:pt x="27" y="0"/>
                      <a:pt x="27" y="0"/>
                    </a:cubicBezTo>
                    <a:cubicBezTo>
                      <a:pt x="27" y="0"/>
                      <a:pt x="27" y="0"/>
                      <a:pt x="27" y="0"/>
                    </a:cubicBezTo>
                    <a:cubicBezTo>
                      <a:pt x="25" y="3"/>
                      <a:pt x="25" y="3"/>
                      <a:pt x="25" y="3"/>
                    </a:cubicBezTo>
                    <a:cubicBezTo>
                      <a:pt x="25" y="3"/>
                      <a:pt x="25" y="3"/>
                      <a:pt x="25" y="3"/>
                    </a:cubicBezTo>
                    <a:cubicBezTo>
                      <a:pt x="26" y="4"/>
                      <a:pt x="26" y="4"/>
                      <a:pt x="26" y="4"/>
                    </a:cubicBezTo>
                    <a:cubicBezTo>
                      <a:pt x="25" y="11"/>
                      <a:pt x="25" y="11"/>
                      <a:pt x="25" y="11"/>
                    </a:cubicBezTo>
                    <a:cubicBezTo>
                      <a:pt x="23" y="36"/>
                      <a:pt x="23" y="36"/>
                      <a:pt x="23" y="36"/>
                    </a:cubicBezTo>
                    <a:cubicBezTo>
                      <a:pt x="26" y="40"/>
                      <a:pt x="26" y="40"/>
                      <a:pt x="26" y="40"/>
                    </a:cubicBezTo>
                    <a:cubicBezTo>
                      <a:pt x="23" y="40"/>
                      <a:pt x="19" y="39"/>
                      <a:pt x="15" y="39"/>
                    </a:cubicBezTo>
                    <a:cubicBezTo>
                      <a:pt x="18" y="33"/>
                      <a:pt x="18" y="33"/>
                      <a:pt x="18" y="33"/>
                    </a:cubicBezTo>
                    <a:cubicBezTo>
                      <a:pt x="19" y="32"/>
                      <a:pt x="19" y="31"/>
                      <a:pt x="19" y="30"/>
                    </a:cubicBezTo>
                    <a:cubicBezTo>
                      <a:pt x="22" y="1"/>
                      <a:pt x="22" y="1"/>
                      <a:pt x="22" y="1"/>
                    </a:cubicBezTo>
                    <a:cubicBezTo>
                      <a:pt x="22" y="0"/>
                      <a:pt x="21" y="0"/>
                      <a:pt x="20" y="0"/>
                    </a:cubicBezTo>
                    <a:cubicBezTo>
                      <a:pt x="10" y="2"/>
                      <a:pt x="10" y="2"/>
                      <a:pt x="10" y="2"/>
                    </a:cubicBezTo>
                    <a:cubicBezTo>
                      <a:pt x="9" y="2"/>
                      <a:pt x="8" y="3"/>
                      <a:pt x="8" y="4"/>
                    </a:cubicBezTo>
                    <a:cubicBezTo>
                      <a:pt x="0" y="20"/>
                      <a:pt x="0" y="20"/>
                      <a:pt x="0" y="20"/>
                    </a:cubicBezTo>
                    <a:cubicBezTo>
                      <a:pt x="0" y="21"/>
                      <a:pt x="0" y="22"/>
                      <a:pt x="0" y="23"/>
                    </a:cubicBezTo>
                    <a:cubicBezTo>
                      <a:pt x="12" y="42"/>
                      <a:pt x="12" y="42"/>
                      <a:pt x="12" y="42"/>
                    </a:cubicBezTo>
                    <a:cubicBezTo>
                      <a:pt x="12" y="43"/>
                      <a:pt x="12" y="43"/>
                      <a:pt x="13" y="43"/>
                    </a:cubicBezTo>
                    <a:cubicBezTo>
                      <a:pt x="11" y="66"/>
                      <a:pt x="9" y="93"/>
                      <a:pt x="8" y="100"/>
                    </a:cubicBezTo>
                    <a:cubicBezTo>
                      <a:pt x="8" y="100"/>
                      <a:pt x="7" y="101"/>
                      <a:pt x="7" y="101"/>
                    </a:cubicBezTo>
                    <a:cubicBezTo>
                      <a:pt x="6" y="102"/>
                      <a:pt x="4" y="103"/>
                      <a:pt x="3" y="105"/>
                    </a:cubicBezTo>
                    <a:cubicBezTo>
                      <a:pt x="2" y="107"/>
                      <a:pt x="2" y="108"/>
                      <a:pt x="4" y="108"/>
                    </a:cubicBezTo>
                    <a:cubicBezTo>
                      <a:pt x="6" y="108"/>
                      <a:pt x="11" y="106"/>
                      <a:pt x="12" y="105"/>
                    </a:cubicBezTo>
                    <a:cubicBezTo>
                      <a:pt x="13" y="104"/>
                      <a:pt x="13" y="103"/>
                      <a:pt x="14" y="102"/>
                    </a:cubicBezTo>
                    <a:cubicBezTo>
                      <a:pt x="14" y="103"/>
                      <a:pt x="15" y="103"/>
                      <a:pt x="15" y="103"/>
                    </a:cubicBezTo>
                    <a:cubicBezTo>
                      <a:pt x="15" y="103"/>
                      <a:pt x="15" y="103"/>
                      <a:pt x="15" y="103"/>
                    </a:cubicBezTo>
                    <a:cubicBezTo>
                      <a:pt x="16" y="103"/>
                      <a:pt x="17" y="103"/>
                      <a:pt x="17" y="102"/>
                    </a:cubicBezTo>
                    <a:cubicBezTo>
                      <a:pt x="23" y="75"/>
                      <a:pt x="26" y="60"/>
                      <a:pt x="27" y="53"/>
                    </a:cubicBezTo>
                    <a:cubicBezTo>
                      <a:pt x="29" y="60"/>
                      <a:pt x="32" y="75"/>
                      <a:pt x="37" y="102"/>
                    </a:cubicBezTo>
                    <a:cubicBezTo>
                      <a:pt x="38" y="102"/>
                      <a:pt x="39" y="103"/>
                      <a:pt x="39" y="103"/>
                    </a:cubicBezTo>
                    <a:cubicBezTo>
                      <a:pt x="39" y="103"/>
                      <a:pt x="40" y="103"/>
                      <a:pt x="40" y="103"/>
                    </a:cubicBezTo>
                    <a:cubicBezTo>
                      <a:pt x="40" y="103"/>
                      <a:pt x="40" y="103"/>
                      <a:pt x="41" y="102"/>
                    </a:cubicBezTo>
                    <a:cubicBezTo>
                      <a:pt x="41" y="103"/>
                      <a:pt x="41" y="104"/>
                      <a:pt x="42" y="105"/>
                    </a:cubicBezTo>
                    <a:cubicBezTo>
                      <a:pt x="43" y="106"/>
                      <a:pt x="48" y="108"/>
                      <a:pt x="50" y="108"/>
                    </a:cubicBezTo>
                    <a:cubicBezTo>
                      <a:pt x="53" y="108"/>
                      <a:pt x="52" y="107"/>
                      <a:pt x="52" y="105"/>
                    </a:cubicBezTo>
                    <a:cubicBezTo>
                      <a:pt x="51" y="103"/>
                      <a:pt x="49" y="102"/>
                      <a:pt x="48" y="101"/>
                    </a:cubicBezTo>
                    <a:cubicBezTo>
                      <a:pt x="47" y="101"/>
                      <a:pt x="47" y="100"/>
                      <a:pt x="46" y="100"/>
                    </a:cubicBezTo>
                    <a:cubicBezTo>
                      <a:pt x="46" y="93"/>
                      <a:pt x="43" y="66"/>
                      <a:pt x="42" y="43"/>
                    </a:cubicBezTo>
                    <a:cubicBezTo>
                      <a:pt x="42" y="43"/>
                      <a:pt x="42" y="43"/>
                      <a:pt x="42" y="42"/>
                    </a:cubicBezTo>
                    <a:lnTo>
                      <a:pt x="54" y="23"/>
                    </a:lnTo>
                    <a:close/>
                    <a:moveTo>
                      <a:pt x="44" y="16"/>
                    </a:moveTo>
                    <a:cubicBezTo>
                      <a:pt x="46" y="21"/>
                      <a:pt x="46" y="21"/>
                      <a:pt x="46" y="21"/>
                    </a:cubicBezTo>
                    <a:cubicBezTo>
                      <a:pt x="44" y="25"/>
                      <a:pt x="44" y="25"/>
                      <a:pt x="44" y="25"/>
                    </a:cubicBezTo>
                    <a:lnTo>
                      <a:pt x="44" y="16"/>
                    </a:lnTo>
                    <a:close/>
                    <a:moveTo>
                      <a:pt x="8" y="21"/>
                    </a:moveTo>
                    <a:cubicBezTo>
                      <a:pt x="10" y="16"/>
                      <a:pt x="10" y="16"/>
                      <a:pt x="10" y="16"/>
                    </a:cubicBezTo>
                    <a:cubicBezTo>
                      <a:pt x="10" y="25"/>
                      <a:pt x="10" y="25"/>
                      <a:pt x="10" y="25"/>
                    </a:cubicBezTo>
                    <a:lnTo>
                      <a:pt x="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66">
                <a:extLst>
                  <a:ext uri="{FF2B5EF4-FFF2-40B4-BE49-F238E27FC236}">
                    <a16:creationId xmlns:a16="http://schemas.microsoft.com/office/drawing/2014/main" id="{59FD3070-13FF-43D4-A8B6-4B85525EDE41}"/>
                  </a:ext>
                </a:extLst>
              </p:cNvPr>
              <p:cNvSpPr>
                <a:spLocks/>
              </p:cNvSpPr>
              <p:nvPr/>
            </p:nvSpPr>
            <p:spPr bwMode="auto">
              <a:xfrm>
                <a:off x="4160838" y="4997450"/>
                <a:ext cx="60325" cy="82550"/>
              </a:xfrm>
              <a:custGeom>
                <a:avLst/>
                <a:gdLst>
                  <a:gd name="T0" fmla="*/ 3 w 16"/>
                  <a:gd name="T1" fmla="*/ 18 h 22"/>
                  <a:gd name="T2" fmla="*/ 8 w 16"/>
                  <a:gd name="T3" fmla="*/ 22 h 22"/>
                  <a:gd name="T4" fmla="*/ 8 w 16"/>
                  <a:gd name="T5" fmla="*/ 22 h 22"/>
                  <a:gd name="T6" fmla="*/ 8 w 16"/>
                  <a:gd name="T7" fmla="*/ 22 h 22"/>
                  <a:gd name="T8" fmla="*/ 8 w 16"/>
                  <a:gd name="T9" fmla="*/ 22 h 22"/>
                  <a:gd name="T10" fmla="*/ 13 w 16"/>
                  <a:gd name="T11" fmla="*/ 18 h 22"/>
                  <a:gd name="T12" fmla="*/ 15 w 16"/>
                  <a:gd name="T13" fmla="*/ 15 h 22"/>
                  <a:gd name="T14" fmla="*/ 16 w 16"/>
                  <a:gd name="T15" fmla="*/ 11 h 22"/>
                  <a:gd name="T16" fmla="*/ 15 w 16"/>
                  <a:gd name="T17" fmla="*/ 9 h 22"/>
                  <a:gd name="T18" fmla="*/ 15 w 16"/>
                  <a:gd name="T19" fmla="*/ 8 h 22"/>
                  <a:gd name="T20" fmla="*/ 15 w 16"/>
                  <a:gd name="T21" fmla="*/ 7 h 22"/>
                  <a:gd name="T22" fmla="*/ 14 w 16"/>
                  <a:gd name="T23" fmla="*/ 3 h 22"/>
                  <a:gd name="T24" fmla="*/ 9 w 16"/>
                  <a:gd name="T25" fmla="*/ 0 h 22"/>
                  <a:gd name="T26" fmla="*/ 5 w 16"/>
                  <a:gd name="T27" fmla="*/ 2 h 22"/>
                  <a:gd name="T28" fmla="*/ 4 w 16"/>
                  <a:gd name="T29" fmla="*/ 2 h 22"/>
                  <a:gd name="T30" fmla="*/ 3 w 16"/>
                  <a:gd name="T31" fmla="*/ 3 h 22"/>
                  <a:gd name="T32" fmla="*/ 2 w 16"/>
                  <a:gd name="T33" fmla="*/ 7 h 22"/>
                  <a:gd name="T34" fmla="*/ 1 w 16"/>
                  <a:gd name="T35" fmla="*/ 8 h 22"/>
                  <a:gd name="T36" fmla="*/ 1 w 16"/>
                  <a:gd name="T37" fmla="*/ 9 h 22"/>
                  <a:gd name="T38" fmla="*/ 0 w 16"/>
                  <a:gd name="T39" fmla="*/ 11 h 22"/>
                  <a:gd name="T40" fmla="*/ 2 w 16"/>
                  <a:gd name="T41" fmla="*/ 15 h 22"/>
                  <a:gd name="T42" fmla="*/ 3 w 16"/>
                  <a:gd name="T4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2">
                    <a:moveTo>
                      <a:pt x="3" y="18"/>
                    </a:moveTo>
                    <a:cubicBezTo>
                      <a:pt x="5" y="20"/>
                      <a:pt x="6" y="22"/>
                      <a:pt x="8" y="22"/>
                    </a:cubicBezTo>
                    <a:cubicBezTo>
                      <a:pt x="8" y="22"/>
                      <a:pt x="8" y="22"/>
                      <a:pt x="8" y="22"/>
                    </a:cubicBezTo>
                    <a:cubicBezTo>
                      <a:pt x="8" y="22"/>
                      <a:pt x="8" y="22"/>
                      <a:pt x="8" y="22"/>
                    </a:cubicBezTo>
                    <a:cubicBezTo>
                      <a:pt x="8" y="22"/>
                      <a:pt x="8" y="22"/>
                      <a:pt x="8" y="22"/>
                    </a:cubicBezTo>
                    <a:cubicBezTo>
                      <a:pt x="10" y="22"/>
                      <a:pt x="12" y="20"/>
                      <a:pt x="13" y="18"/>
                    </a:cubicBezTo>
                    <a:cubicBezTo>
                      <a:pt x="14" y="18"/>
                      <a:pt x="14" y="16"/>
                      <a:pt x="15" y="15"/>
                    </a:cubicBezTo>
                    <a:cubicBezTo>
                      <a:pt x="16" y="14"/>
                      <a:pt x="16" y="13"/>
                      <a:pt x="16" y="11"/>
                    </a:cubicBezTo>
                    <a:cubicBezTo>
                      <a:pt x="16" y="9"/>
                      <a:pt x="15" y="9"/>
                      <a:pt x="15" y="9"/>
                    </a:cubicBezTo>
                    <a:cubicBezTo>
                      <a:pt x="15" y="9"/>
                      <a:pt x="15" y="9"/>
                      <a:pt x="15" y="8"/>
                    </a:cubicBezTo>
                    <a:cubicBezTo>
                      <a:pt x="15" y="8"/>
                      <a:pt x="15" y="7"/>
                      <a:pt x="15" y="7"/>
                    </a:cubicBezTo>
                    <a:cubicBezTo>
                      <a:pt x="15" y="4"/>
                      <a:pt x="14" y="4"/>
                      <a:pt x="14" y="3"/>
                    </a:cubicBezTo>
                    <a:cubicBezTo>
                      <a:pt x="13" y="3"/>
                      <a:pt x="13" y="1"/>
                      <a:pt x="9" y="0"/>
                    </a:cubicBezTo>
                    <a:cubicBezTo>
                      <a:pt x="8" y="0"/>
                      <a:pt x="7" y="1"/>
                      <a:pt x="5" y="2"/>
                    </a:cubicBezTo>
                    <a:cubicBezTo>
                      <a:pt x="5" y="2"/>
                      <a:pt x="5" y="2"/>
                      <a:pt x="4" y="2"/>
                    </a:cubicBezTo>
                    <a:cubicBezTo>
                      <a:pt x="4" y="3"/>
                      <a:pt x="4" y="3"/>
                      <a:pt x="3" y="3"/>
                    </a:cubicBezTo>
                    <a:cubicBezTo>
                      <a:pt x="2" y="3"/>
                      <a:pt x="2" y="5"/>
                      <a:pt x="2" y="7"/>
                    </a:cubicBezTo>
                    <a:cubicBezTo>
                      <a:pt x="1" y="7"/>
                      <a:pt x="1" y="8"/>
                      <a:pt x="1" y="8"/>
                    </a:cubicBezTo>
                    <a:cubicBezTo>
                      <a:pt x="1" y="9"/>
                      <a:pt x="1" y="9"/>
                      <a:pt x="1" y="9"/>
                    </a:cubicBezTo>
                    <a:cubicBezTo>
                      <a:pt x="1" y="9"/>
                      <a:pt x="0" y="9"/>
                      <a:pt x="0" y="11"/>
                    </a:cubicBezTo>
                    <a:cubicBezTo>
                      <a:pt x="0" y="13"/>
                      <a:pt x="1" y="14"/>
                      <a:pt x="2" y="15"/>
                    </a:cubicBezTo>
                    <a:cubicBezTo>
                      <a:pt x="2" y="16"/>
                      <a:pt x="3" y="18"/>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11" name="文本框 110">
            <a:extLst>
              <a:ext uri="{FF2B5EF4-FFF2-40B4-BE49-F238E27FC236}">
                <a16:creationId xmlns:a16="http://schemas.microsoft.com/office/drawing/2014/main" id="{2B3F1329-C3DD-4E02-AAFD-05E31987A20B}"/>
              </a:ext>
            </a:extLst>
          </p:cNvPr>
          <p:cNvSpPr txBox="1"/>
          <p:nvPr/>
        </p:nvSpPr>
        <p:spPr>
          <a:xfrm>
            <a:off x="8853303" y="4904595"/>
            <a:ext cx="2395527" cy="83112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defPPr>
              <a:defRPr lang="zh-CN"/>
            </a:defPPr>
            <a:lvl1pPr marL="171450" indent="-171450">
              <a:lnSpc>
                <a:spcPct val="120000"/>
              </a:lnSpc>
              <a:spcBef>
                <a:spcPct val="0"/>
              </a:spcBef>
              <a:buFont typeface="Arial" panose="020B0604020202020204" pitchFamily="34" charset="0"/>
              <a:buChar char="•"/>
              <a:defRPr sz="1050">
                <a:solidFill>
                  <a:schemeClr val="bg1"/>
                </a:solidFill>
                <a:ea typeface="思源黑体 CN Light" panose="020B0300000000000000" pitchFamily="34" charset="-122"/>
                <a:cs typeface="Arial" panose="020B0604020202020204" pitchFamily="34" charset="0"/>
              </a:defRPr>
            </a:lvl1pPr>
          </a:lstStyle>
          <a:p>
            <a:r>
              <a:rPr lang="zh-SG" altLang="en-US" dirty="0"/>
              <a:t>未构成信息闭环，处理结果不会通知客户，何时可以进行大额转账操作需要客户依据经验自行等待、试错</a:t>
            </a:r>
          </a:p>
        </p:txBody>
      </p:sp>
      <p:sp>
        <p:nvSpPr>
          <p:cNvPr id="112" name="文本框 8">
            <a:extLst>
              <a:ext uri="{FF2B5EF4-FFF2-40B4-BE49-F238E27FC236}">
                <a16:creationId xmlns:a16="http://schemas.microsoft.com/office/drawing/2014/main" id="{0927C63E-D347-49A2-B5A8-3489C2ECD532}"/>
              </a:ext>
            </a:extLst>
          </p:cNvPr>
          <p:cNvSpPr txBox="1"/>
          <p:nvPr/>
        </p:nvSpPr>
        <p:spPr>
          <a:xfrm>
            <a:off x="6253635" y="4904595"/>
            <a:ext cx="2208161" cy="828432"/>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68580" tIns="34290" rIns="68580" bIns="34290" rtlCol="0">
            <a:spAutoFit/>
          </a:bodyPr>
          <a:lstStyle/>
          <a:p>
            <a:pPr marL="171450" indent="-171450">
              <a:lnSpc>
                <a:spcPct val="120000"/>
              </a:lnSpc>
              <a:spcBef>
                <a:spcPct val="0"/>
              </a:spcBef>
              <a:buFont typeface="Arial" panose="020B0604020202020204" pitchFamily="34" charset="0"/>
              <a:buChar char="•"/>
            </a:pPr>
            <a:r>
              <a:rPr lang="zh-CN" altLang="en-US" sz="1050" dirty="0">
                <a:solidFill>
                  <a:schemeClr val="bg1"/>
                </a:solidFill>
                <a:ea typeface="思源黑体 CN Light" panose="020B0300000000000000" pitchFamily="34" charset="-122"/>
                <a:cs typeface="Arial" panose="020B0604020202020204" pitchFamily="34" charset="0"/>
              </a:rPr>
              <a:t>电话沟通，依赖人员的高度配合</a:t>
            </a:r>
            <a:endParaRPr lang="en-US" altLang="zh-CN" sz="1050" dirty="0">
              <a:solidFill>
                <a:schemeClr val="bg1"/>
              </a:solidFill>
              <a:ea typeface="思源黑体 CN Light" panose="020B0300000000000000" pitchFamily="34" charset="-122"/>
              <a:cs typeface="Arial" panose="020B0604020202020204" pitchFamily="34" charset="0"/>
            </a:endParaRPr>
          </a:p>
          <a:p>
            <a:pPr marL="171450" indent="-171450">
              <a:lnSpc>
                <a:spcPct val="120000"/>
              </a:lnSpc>
              <a:spcBef>
                <a:spcPct val="0"/>
              </a:spcBef>
              <a:buFont typeface="Arial" panose="020B0604020202020204" pitchFamily="34" charset="0"/>
              <a:buChar char="•"/>
            </a:pP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稳定性差，容易受人员变动影响</a:t>
            </a:r>
            <a:endPar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a:p>
            <a:pPr marL="171450" indent="-171450">
              <a:lnSpc>
                <a:spcPct val="120000"/>
              </a:lnSpc>
              <a:spcBef>
                <a:spcPct val="0"/>
              </a:spcBef>
              <a:buFont typeface="Arial" panose="020B0604020202020204" pitchFamily="34" charset="0"/>
              <a:buChar char="•"/>
            </a:pPr>
            <a:r>
              <a:rPr lang="zh-CN" altLang="en-US" sz="1050" dirty="0">
                <a:solidFill>
                  <a:schemeClr val="bg1"/>
                </a:solidFill>
                <a:ea typeface="思源黑体 CN Light" panose="020B0300000000000000" pitchFamily="34" charset="-122"/>
                <a:cs typeface="Arial" panose="020B0604020202020204" pitchFamily="34" charset="0"/>
                <a:sym typeface="+mn-lt"/>
              </a:rPr>
              <a:t>岗位</a:t>
            </a:r>
            <a:r>
              <a:rPr lang="zh-CN" altLang="en-US"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rPr>
              <a:t>流动性高，且需要异地协同办公</a:t>
            </a:r>
            <a:endParaRPr lang="en-US" altLang="zh-CN" sz="1050" dirty="0">
              <a:solidFill>
                <a:schemeClr val="bg1"/>
              </a:solidFill>
              <a:latin typeface="思源黑体 CN Light" panose="020B0300000000000000" pitchFamily="34" charset="-122"/>
              <a:ea typeface="思源黑体 CN Light" panose="020B0300000000000000" pitchFamily="34" charset="-122"/>
              <a:cs typeface="Arial" panose="020B0604020202020204" pitchFamily="34" charset="0"/>
              <a:sym typeface="+mn-lt"/>
            </a:endParaRPr>
          </a:p>
        </p:txBody>
      </p:sp>
    </p:spTree>
    <p:extLst>
      <p:ext uri="{BB962C8B-B14F-4D97-AF65-F5344CB8AC3E}">
        <p14:creationId xmlns:p14="http://schemas.microsoft.com/office/powerpoint/2010/main" val="265723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FEC226-FED6-EC47-956F-B56ECE6C9A01}"/>
              </a:ext>
            </a:extLst>
          </p:cNvPr>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文本框 28">
            <a:extLst>
              <a:ext uri="{FF2B5EF4-FFF2-40B4-BE49-F238E27FC236}">
                <a16:creationId xmlns:a16="http://schemas.microsoft.com/office/drawing/2014/main" id="{9F3C3653-40D8-41B1-94A8-86CE1F79B490}"/>
              </a:ext>
            </a:extLst>
          </p:cNvPr>
          <p:cNvSpPr txBox="1"/>
          <p:nvPr/>
        </p:nvSpPr>
        <p:spPr>
          <a:xfrm>
            <a:off x="336790" y="1433075"/>
            <a:ext cx="1683664"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项目目标</a:t>
            </a:r>
          </a:p>
        </p:txBody>
      </p:sp>
      <p:sp>
        <p:nvSpPr>
          <p:cNvPr id="30" name="矩形 29">
            <a:extLst>
              <a:ext uri="{FF2B5EF4-FFF2-40B4-BE49-F238E27FC236}">
                <a16:creationId xmlns:a16="http://schemas.microsoft.com/office/drawing/2014/main" id="{F5006B2A-5FC3-480F-B987-737B7180D7EB}"/>
              </a:ext>
            </a:extLst>
          </p:cNvPr>
          <p:cNvSpPr/>
          <p:nvPr/>
        </p:nvSpPr>
        <p:spPr>
          <a:xfrm>
            <a:off x="1516618" y="4669456"/>
            <a:ext cx="1206681" cy="367968"/>
          </a:xfrm>
          <a:prstGeom prst="rect">
            <a:avLst/>
          </a:prstGeom>
          <a:solidFill>
            <a:srgbClr val="6F4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标准化</a:t>
            </a:r>
          </a:p>
        </p:txBody>
      </p:sp>
      <p:sp>
        <p:nvSpPr>
          <p:cNvPr id="31" name="矩形 30">
            <a:extLst>
              <a:ext uri="{FF2B5EF4-FFF2-40B4-BE49-F238E27FC236}">
                <a16:creationId xmlns:a16="http://schemas.microsoft.com/office/drawing/2014/main" id="{4FAE03E2-709E-4BE7-8FFA-E75B5B0C37B7}"/>
              </a:ext>
            </a:extLst>
          </p:cNvPr>
          <p:cNvSpPr/>
          <p:nvPr/>
        </p:nvSpPr>
        <p:spPr>
          <a:xfrm>
            <a:off x="921042" y="2514740"/>
            <a:ext cx="2397832" cy="1991034"/>
          </a:xfrm>
          <a:prstGeom prst="rect">
            <a:avLst/>
          </a:prstGeom>
          <a:blipFill dpi="0"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2" name="矩形 31">
            <a:extLst>
              <a:ext uri="{FF2B5EF4-FFF2-40B4-BE49-F238E27FC236}">
                <a16:creationId xmlns:a16="http://schemas.microsoft.com/office/drawing/2014/main" id="{F8B068D2-1CCB-41AF-8424-376DA6213F96}"/>
              </a:ext>
            </a:extLst>
          </p:cNvPr>
          <p:cNvSpPr/>
          <p:nvPr/>
        </p:nvSpPr>
        <p:spPr>
          <a:xfrm>
            <a:off x="4241146" y="4659902"/>
            <a:ext cx="1206681" cy="36796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集中化</a:t>
            </a:r>
          </a:p>
        </p:txBody>
      </p:sp>
      <p:sp>
        <p:nvSpPr>
          <p:cNvPr id="34" name="矩形 33">
            <a:extLst>
              <a:ext uri="{FF2B5EF4-FFF2-40B4-BE49-F238E27FC236}">
                <a16:creationId xmlns:a16="http://schemas.microsoft.com/office/drawing/2014/main" id="{4E401D44-3B54-4B5E-9713-C71C6BDC167A}"/>
              </a:ext>
            </a:extLst>
          </p:cNvPr>
          <p:cNvSpPr/>
          <p:nvPr/>
        </p:nvSpPr>
        <p:spPr>
          <a:xfrm>
            <a:off x="6929694" y="4659902"/>
            <a:ext cx="1206681" cy="367968"/>
          </a:xfrm>
          <a:prstGeom prst="rect">
            <a:avLst/>
          </a:prstGeom>
          <a:solidFill>
            <a:srgbClr val="6F4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自动化</a:t>
            </a:r>
          </a:p>
        </p:txBody>
      </p:sp>
      <p:sp>
        <p:nvSpPr>
          <p:cNvPr id="36" name="矩形 35">
            <a:extLst>
              <a:ext uri="{FF2B5EF4-FFF2-40B4-BE49-F238E27FC236}">
                <a16:creationId xmlns:a16="http://schemas.microsoft.com/office/drawing/2014/main" id="{5DA95118-0C59-4D33-B430-C3E17E64C0C5}"/>
              </a:ext>
            </a:extLst>
          </p:cNvPr>
          <p:cNvSpPr/>
          <p:nvPr/>
        </p:nvSpPr>
        <p:spPr>
          <a:xfrm>
            <a:off x="9654124" y="4659902"/>
            <a:ext cx="1206681" cy="36796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可视化</a:t>
            </a:r>
          </a:p>
        </p:txBody>
      </p:sp>
      <p:sp>
        <p:nvSpPr>
          <p:cNvPr id="37" name="矩形 36">
            <a:extLst>
              <a:ext uri="{FF2B5EF4-FFF2-40B4-BE49-F238E27FC236}">
                <a16:creationId xmlns:a16="http://schemas.microsoft.com/office/drawing/2014/main" id="{7D5B41D8-BD08-4955-83DA-6C33ACE533B3}"/>
              </a:ext>
            </a:extLst>
          </p:cNvPr>
          <p:cNvSpPr/>
          <p:nvPr/>
        </p:nvSpPr>
        <p:spPr>
          <a:xfrm>
            <a:off x="9058548" y="2514740"/>
            <a:ext cx="2397832" cy="1991034"/>
          </a:xfrm>
          <a:prstGeom prst="rect">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026" name="Picture 2">
            <a:extLst>
              <a:ext uri="{FF2B5EF4-FFF2-40B4-BE49-F238E27FC236}">
                <a16:creationId xmlns:a16="http://schemas.microsoft.com/office/drawing/2014/main" id="{8AC2409E-C78F-4AA9-B4E0-D03E84C6D2A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88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45570" y="2514740"/>
            <a:ext cx="2397832" cy="19910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Stock_000002328995Large">
            <a:extLst>
              <a:ext uri="{FF2B5EF4-FFF2-40B4-BE49-F238E27FC236}">
                <a16:creationId xmlns:a16="http://schemas.microsoft.com/office/drawing/2014/main" id="{61BAD3F8-5ADA-4CB3-B822-824E09A198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408"/>
          <a:stretch/>
        </p:blipFill>
        <p:spPr bwMode="auto">
          <a:xfrm>
            <a:off x="6334346" y="2514740"/>
            <a:ext cx="239737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49EEADA6-68F2-4E60-A02D-6EAC5A745967}"/>
              </a:ext>
            </a:extLst>
          </p:cNvPr>
          <p:cNvSpPr txBox="1"/>
          <p:nvPr/>
        </p:nvSpPr>
        <p:spPr>
          <a:xfrm>
            <a:off x="1143664" y="5147926"/>
            <a:ext cx="1952587" cy="553998"/>
          </a:xfrm>
          <a:prstGeom prst="rect">
            <a:avLst/>
          </a:prstGeom>
          <a:noFill/>
        </p:spPr>
        <p:txBody>
          <a:bodyPr wrap="square" rtlCol="0">
            <a:spAutoFit/>
          </a:bodyPr>
          <a:lstStyle>
            <a:defPPr>
              <a:defRPr lang="zh-CN"/>
            </a:defPPr>
            <a:lvl1pPr algn="ctr">
              <a:defRPr kumimoji="1" sz="1000">
                <a:solidFill>
                  <a:schemeClr val="bg1"/>
                </a:solidFill>
                <a:latin typeface="微软雅黑" panose="020B0503020204020204" charset="-122"/>
                <a:ea typeface="微软雅黑" panose="020B0503020204020204" charset="-122"/>
              </a:defRPr>
            </a:lvl1pPr>
          </a:lstStyle>
          <a:p>
            <a:r>
              <a:rPr lang="zh-CN" altLang="en-US" dirty="0">
                <a:sym typeface="+mn-lt"/>
              </a:rPr>
              <a:t>将人工流程固化为系统流程，降低人工参与度，提升流程执行标准性</a:t>
            </a:r>
          </a:p>
        </p:txBody>
      </p:sp>
      <p:sp>
        <p:nvSpPr>
          <p:cNvPr id="16" name="文本框 15">
            <a:extLst>
              <a:ext uri="{FF2B5EF4-FFF2-40B4-BE49-F238E27FC236}">
                <a16:creationId xmlns:a16="http://schemas.microsoft.com/office/drawing/2014/main" id="{3FEC94EB-14A1-4504-85D8-99D002434A82}"/>
              </a:ext>
            </a:extLst>
          </p:cNvPr>
          <p:cNvSpPr txBox="1"/>
          <p:nvPr/>
        </p:nvSpPr>
        <p:spPr>
          <a:xfrm>
            <a:off x="3893005" y="5147926"/>
            <a:ext cx="1821996" cy="553998"/>
          </a:xfrm>
          <a:prstGeom prst="rect">
            <a:avLst/>
          </a:prstGeom>
          <a:noFill/>
        </p:spPr>
        <p:txBody>
          <a:bodyPr wrap="square" rtlCol="0">
            <a:spAutoFit/>
          </a:bodyPr>
          <a:lstStyle>
            <a:defPPr>
              <a:defRPr lang="zh-CN"/>
            </a:defPPr>
            <a:lvl1pPr algn="ctr">
              <a:defRPr kumimoji="1" sz="1000">
                <a:solidFill>
                  <a:schemeClr val="bg1"/>
                </a:solidFill>
                <a:latin typeface="微软雅黑" panose="020B0503020204020204" charset="-122"/>
                <a:ea typeface="微软雅黑" panose="020B0503020204020204" charset="-122"/>
              </a:defRPr>
            </a:lvl1pPr>
          </a:lstStyle>
          <a:p>
            <a:r>
              <a:rPr lang="zh-CN" altLang="en-US" dirty="0">
                <a:sym typeface="+mn-lt"/>
              </a:rPr>
              <a:t>从分散运营改为集中运营模式，重构流程，节省营业部运营成本</a:t>
            </a:r>
          </a:p>
        </p:txBody>
      </p:sp>
      <p:sp>
        <p:nvSpPr>
          <p:cNvPr id="18" name="文本框 17">
            <a:extLst>
              <a:ext uri="{FF2B5EF4-FFF2-40B4-BE49-F238E27FC236}">
                <a16:creationId xmlns:a16="http://schemas.microsoft.com/office/drawing/2014/main" id="{E0E33D27-F92D-407F-9F1B-B78EDB331D02}"/>
              </a:ext>
            </a:extLst>
          </p:cNvPr>
          <p:cNvSpPr txBox="1"/>
          <p:nvPr/>
        </p:nvSpPr>
        <p:spPr>
          <a:xfrm>
            <a:off x="6596745" y="5301815"/>
            <a:ext cx="1821997" cy="246221"/>
          </a:xfrm>
          <a:prstGeom prst="rect">
            <a:avLst/>
          </a:prstGeom>
          <a:noFill/>
        </p:spPr>
        <p:txBody>
          <a:bodyPr wrap="square" rtlCol="0">
            <a:spAutoFit/>
          </a:bodyPr>
          <a:lstStyle>
            <a:defPPr>
              <a:defRPr lang="zh-CN"/>
            </a:defPPr>
            <a:lvl1pPr algn="ctr">
              <a:defRPr kumimoji="1" sz="1000">
                <a:solidFill>
                  <a:schemeClr val="bg1"/>
                </a:solidFill>
                <a:latin typeface="微软雅黑" panose="020B0503020204020204" charset="-122"/>
                <a:ea typeface="微软雅黑" panose="020B0503020204020204" charset="-122"/>
              </a:defRPr>
            </a:lvl1pPr>
          </a:lstStyle>
          <a:p>
            <a:r>
              <a:rPr lang="zh-CN" altLang="en-US" dirty="0">
                <a:sym typeface="+mn-lt"/>
              </a:rPr>
              <a:t>单项目的处理时间减少 </a:t>
            </a:r>
            <a:r>
              <a:rPr lang="en-US" altLang="zh-CN" dirty="0">
                <a:sym typeface="+mn-lt"/>
              </a:rPr>
              <a:t>80%</a:t>
            </a:r>
            <a:endParaRPr lang="zh-CN" altLang="en-US" dirty="0">
              <a:sym typeface="+mn-lt"/>
            </a:endParaRPr>
          </a:p>
        </p:txBody>
      </p:sp>
      <p:sp>
        <p:nvSpPr>
          <p:cNvPr id="20" name="文本框 19">
            <a:extLst>
              <a:ext uri="{FF2B5EF4-FFF2-40B4-BE49-F238E27FC236}">
                <a16:creationId xmlns:a16="http://schemas.microsoft.com/office/drawing/2014/main" id="{2C971F87-6C5E-4CD3-A5D2-4DD8BEE0BA63}"/>
              </a:ext>
            </a:extLst>
          </p:cNvPr>
          <p:cNvSpPr txBox="1"/>
          <p:nvPr/>
        </p:nvSpPr>
        <p:spPr>
          <a:xfrm>
            <a:off x="9444169" y="5224870"/>
            <a:ext cx="1713004" cy="400110"/>
          </a:xfrm>
          <a:prstGeom prst="rect">
            <a:avLst/>
          </a:prstGeom>
          <a:noFill/>
        </p:spPr>
        <p:txBody>
          <a:bodyPr wrap="square" rtlCol="0">
            <a:spAutoFit/>
          </a:bodyPr>
          <a:lstStyle>
            <a:defPPr>
              <a:defRPr lang="zh-CN"/>
            </a:defPPr>
            <a:lvl1pPr algn="ctr">
              <a:defRPr kumimoji="1" sz="1000">
                <a:solidFill>
                  <a:schemeClr val="bg1"/>
                </a:solidFill>
                <a:latin typeface="微软雅黑" panose="020B0503020204020204" charset="-122"/>
                <a:ea typeface="微软雅黑" panose="020B0503020204020204" charset="-122"/>
              </a:defRPr>
            </a:lvl1pPr>
          </a:lstStyle>
          <a:p>
            <a:r>
              <a:rPr lang="zh-CN" altLang="en-US" dirty="0">
                <a:sym typeface="+mn-lt"/>
              </a:rPr>
              <a:t>通过使用机器人提供的日志，加强对整体活动的监控</a:t>
            </a:r>
          </a:p>
        </p:txBody>
      </p:sp>
    </p:spTree>
    <p:extLst>
      <p:ext uri="{BB962C8B-B14F-4D97-AF65-F5344CB8AC3E}">
        <p14:creationId xmlns:p14="http://schemas.microsoft.com/office/powerpoint/2010/main" val="35915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a:extLst>
              <a:ext uri="{FF2B5EF4-FFF2-40B4-BE49-F238E27FC236}">
                <a16:creationId xmlns:a16="http://schemas.microsoft.com/office/drawing/2014/main" id="{483BE681-DF4F-4C02-93B3-81D587F3ED94}"/>
              </a:ext>
            </a:extLst>
          </p:cNvPr>
          <p:cNvSpPr/>
          <p:nvPr/>
        </p:nvSpPr>
        <p:spPr>
          <a:xfrm>
            <a:off x="2249927" y="3636537"/>
            <a:ext cx="838834" cy="77677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2" name="圆角矩形 1">
            <a:extLst>
              <a:ext uri="{FF2B5EF4-FFF2-40B4-BE49-F238E27FC236}">
                <a16:creationId xmlns:a16="http://schemas.microsoft.com/office/drawing/2014/main" id="{3624C8E8-772D-5A40-8C9A-7B583095FB51}"/>
              </a:ext>
            </a:extLst>
          </p:cNvPr>
          <p:cNvSpPr/>
          <p:nvPr/>
        </p:nvSpPr>
        <p:spPr>
          <a:xfrm>
            <a:off x="185271" y="1552500"/>
            <a:ext cx="5862918" cy="4681698"/>
          </a:xfrm>
          <a:prstGeom prst="roundRect">
            <a:avLst>
              <a:gd name="adj" fmla="val 5079"/>
            </a:avLst>
          </a:prstGeom>
          <a:solidFill>
            <a:srgbClr val="F1F6FF">
              <a:alpha val="65098"/>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Arial" panose="020B0604020202090204" pitchFamily="34" charset="0"/>
              <a:ea typeface="微软雅黑" panose="020B0503020204020204" pitchFamily="34" charset="-122"/>
              <a:cs typeface="Arial" panose="020B0604020202090204" pitchFamily="34" charset="0"/>
            </a:endParaRPr>
          </a:p>
        </p:txBody>
      </p:sp>
      <p:sp>
        <p:nvSpPr>
          <p:cNvPr id="92" name="矩形: 圆角 74">
            <a:extLst>
              <a:ext uri="{FF2B5EF4-FFF2-40B4-BE49-F238E27FC236}">
                <a16:creationId xmlns:a16="http://schemas.microsoft.com/office/drawing/2014/main" id="{5863D44D-7F0E-4033-BBAF-FF40E968106F}"/>
              </a:ext>
            </a:extLst>
          </p:cNvPr>
          <p:cNvSpPr/>
          <p:nvPr/>
        </p:nvSpPr>
        <p:spPr>
          <a:xfrm>
            <a:off x="589919" y="4580205"/>
            <a:ext cx="958850" cy="1150257"/>
          </a:xfrm>
          <a:prstGeom prst="roundRect">
            <a:avLst>
              <a:gd name="adj" fmla="val 2719"/>
            </a:avLst>
          </a:prstGeom>
          <a:solidFill>
            <a:srgbClr val="77D1FF"/>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36" name="矩形: 圆角 74">
            <a:extLst>
              <a:ext uri="{FF2B5EF4-FFF2-40B4-BE49-F238E27FC236}">
                <a16:creationId xmlns:a16="http://schemas.microsoft.com/office/drawing/2014/main" id="{CC323C73-17C0-804C-8762-EB222CDA2141}"/>
              </a:ext>
            </a:extLst>
          </p:cNvPr>
          <p:cNvSpPr/>
          <p:nvPr/>
        </p:nvSpPr>
        <p:spPr>
          <a:xfrm>
            <a:off x="599107" y="2350662"/>
            <a:ext cx="958850" cy="2062651"/>
          </a:xfrm>
          <a:prstGeom prst="roundRect">
            <a:avLst>
              <a:gd name="adj" fmla="val 2719"/>
            </a:avLst>
          </a:prstGeom>
          <a:solidFill>
            <a:schemeClr val="accent4">
              <a:lumMod val="20000"/>
              <a:lumOff val="8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sp>
        <p:nvSpPr>
          <p:cNvPr id="4" name="矩形: 圆角 74">
            <a:extLst>
              <a:ext uri="{FF2B5EF4-FFF2-40B4-BE49-F238E27FC236}">
                <a16:creationId xmlns:a16="http://schemas.microsoft.com/office/drawing/2014/main" id="{43BE8922-B394-5C45-8155-401E8ACC42ED}"/>
              </a:ext>
            </a:extLst>
          </p:cNvPr>
          <p:cNvSpPr/>
          <p:nvPr/>
        </p:nvSpPr>
        <p:spPr>
          <a:xfrm>
            <a:off x="302563" y="2113172"/>
            <a:ext cx="2990834" cy="4048760"/>
          </a:xfrm>
          <a:prstGeom prst="roundRect">
            <a:avLst>
              <a:gd name="adj" fmla="val 271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sp>
        <p:nvSpPr>
          <p:cNvPr id="7" name="矩形: 圆角 74">
            <a:extLst>
              <a:ext uri="{FF2B5EF4-FFF2-40B4-BE49-F238E27FC236}">
                <a16:creationId xmlns:a16="http://schemas.microsoft.com/office/drawing/2014/main" id="{A58CAB7F-B9C2-8147-BBFD-F9A6BAC7F6C5}"/>
              </a:ext>
            </a:extLst>
          </p:cNvPr>
          <p:cNvSpPr/>
          <p:nvPr/>
        </p:nvSpPr>
        <p:spPr>
          <a:xfrm>
            <a:off x="2249927" y="3659030"/>
            <a:ext cx="838834" cy="754284"/>
          </a:xfrm>
          <a:prstGeom prst="roundRect">
            <a:avLst>
              <a:gd name="adj" fmla="val 2719"/>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75000"/>
                  <a:lumOff val="25000"/>
                </a:schemeClr>
              </a:solidFill>
              <a:effectLst/>
              <a:uLnTx/>
              <a:uFillTx/>
              <a:latin typeface="Arial" panose="020B0604020202090204" pitchFamily="34" charset="0"/>
              <a:ea typeface="宋体" charset="-122"/>
              <a:cs typeface="Arial" panose="020B0604020202090204" pitchFamily="34" charset="0"/>
            </a:endParaRPr>
          </a:p>
        </p:txBody>
      </p:sp>
      <p:grpSp>
        <p:nvGrpSpPr>
          <p:cNvPr id="114" name="组合 113">
            <a:extLst>
              <a:ext uri="{FF2B5EF4-FFF2-40B4-BE49-F238E27FC236}">
                <a16:creationId xmlns:a16="http://schemas.microsoft.com/office/drawing/2014/main" id="{1720CFE6-7A9C-473B-B329-51FF90FFCAB2}"/>
              </a:ext>
            </a:extLst>
          </p:cNvPr>
          <p:cNvGrpSpPr/>
          <p:nvPr/>
        </p:nvGrpSpPr>
        <p:grpSpPr>
          <a:xfrm>
            <a:off x="2355800" y="3692855"/>
            <a:ext cx="641985" cy="613250"/>
            <a:chOff x="3008475" y="3882819"/>
            <a:chExt cx="641985" cy="613250"/>
          </a:xfrm>
        </p:grpSpPr>
        <p:sp>
          <p:nvSpPr>
            <p:cNvPr id="3" name="PA_文本框 151">
              <a:extLst>
                <a:ext uri="{FF2B5EF4-FFF2-40B4-BE49-F238E27FC236}">
                  <a16:creationId xmlns:a16="http://schemas.microsoft.com/office/drawing/2014/main" id="{55B96361-2E64-4747-9036-CE2D0FAA7142}"/>
                </a:ext>
              </a:extLst>
            </p:cNvPr>
            <p:cNvSpPr txBox="1"/>
            <p:nvPr>
              <p:custDataLst>
                <p:tags r:id="rId7"/>
              </p:custDataLst>
            </p:nvPr>
          </p:nvSpPr>
          <p:spPr>
            <a:xfrm>
              <a:off x="3008475" y="4267469"/>
              <a:ext cx="641985" cy="22860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rPr>
                <a:t>机器人</a:t>
              </a:r>
              <a:endParaRPr lang="en-US" altLang="zh-CN" sz="900" dirty="0">
                <a:solidFill>
                  <a:schemeClr val="tx1">
                    <a:lumMod val="75000"/>
                    <a:lumOff val="25000"/>
                  </a:schemeClr>
                </a:solidFill>
                <a:latin typeface="Arial" panose="020B0604020202090204" pitchFamily="34" charset="0"/>
                <a:ea typeface="方正正中黑简体" panose="02000000000000000000" pitchFamily="2" charset="-122"/>
                <a:cs typeface="Arial" panose="020B0604020202090204" pitchFamily="34" charset="0"/>
              </a:endParaRPr>
            </a:p>
          </p:txBody>
        </p:sp>
        <p:pic>
          <p:nvPicPr>
            <p:cNvPr id="11" name="图片 10" descr="机器人_o">
              <a:extLst>
                <a:ext uri="{FF2B5EF4-FFF2-40B4-BE49-F238E27FC236}">
                  <a16:creationId xmlns:a16="http://schemas.microsoft.com/office/drawing/2014/main" id="{704A46BD-3787-DF4D-964E-7BF2A8F7B260}"/>
                </a:ext>
              </a:extLst>
            </p:cNvPr>
            <p:cNvPicPr>
              <a:picLocks noChangeAspect="1"/>
            </p:cNvPicPr>
            <p:nvPr/>
          </p:nvPicPr>
          <p:blipFill>
            <a:blip r:embed="rId9"/>
            <a:stretch>
              <a:fillRect/>
            </a:stretch>
          </p:blipFill>
          <p:spPr>
            <a:xfrm>
              <a:off x="3110565" y="3882819"/>
              <a:ext cx="429260" cy="429260"/>
            </a:xfrm>
            <a:prstGeom prst="rect">
              <a:avLst/>
            </a:prstGeom>
          </p:spPr>
        </p:pic>
      </p:grpSp>
      <p:grpSp>
        <p:nvGrpSpPr>
          <p:cNvPr id="25" name="组合 24">
            <a:extLst>
              <a:ext uri="{FF2B5EF4-FFF2-40B4-BE49-F238E27FC236}">
                <a16:creationId xmlns:a16="http://schemas.microsoft.com/office/drawing/2014/main" id="{ABD6E2CE-FD55-7D48-8C27-80971E410CCA}"/>
              </a:ext>
            </a:extLst>
          </p:cNvPr>
          <p:cNvGrpSpPr/>
          <p:nvPr/>
        </p:nvGrpSpPr>
        <p:grpSpPr>
          <a:xfrm>
            <a:off x="752142" y="2419242"/>
            <a:ext cx="641985" cy="748665"/>
            <a:chOff x="1638" y="3285"/>
            <a:chExt cx="1011" cy="1179"/>
          </a:xfrm>
        </p:grpSpPr>
        <p:pic>
          <p:nvPicPr>
            <p:cNvPr id="26" name="图片 25" descr="电脑屏幕">
              <a:extLst>
                <a:ext uri="{FF2B5EF4-FFF2-40B4-BE49-F238E27FC236}">
                  <a16:creationId xmlns:a16="http://schemas.microsoft.com/office/drawing/2014/main" id="{A946CBB5-F301-7449-B62A-37D2F44B671F}"/>
                </a:ext>
              </a:extLst>
            </p:cNvPr>
            <p:cNvPicPr>
              <a:picLocks noChangeAspect="1"/>
            </p:cNvPicPr>
            <p:nvPr/>
          </p:nvPicPr>
          <p:blipFill>
            <a:blip r:embed="rId10"/>
            <a:stretch>
              <a:fillRect/>
            </a:stretch>
          </p:blipFill>
          <p:spPr>
            <a:xfrm>
              <a:off x="1723" y="3285"/>
              <a:ext cx="840" cy="840"/>
            </a:xfrm>
            <a:prstGeom prst="rect">
              <a:avLst/>
            </a:prstGeom>
          </p:spPr>
        </p:pic>
        <p:sp>
          <p:nvSpPr>
            <p:cNvPr id="27" name="PA_文本框 151">
              <a:extLst>
                <a:ext uri="{FF2B5EF4-FFF2-40B4-BE49-F238E27FC236}">
                  <a16:creationId xmlns:a16="http://schemas.microsoft.com/office/drawing/2014/main" id="{226CAC6A-BEF5-ED4A-A85F-85D12B0E82DF}"/>
                </a:ext>
              </a:extLst>
            </p:cNvPr>
            <p:cNvSpPr txBox="1"/>
            <p:nvPr>
              <p:custDataLst>
                <p:tags r:id="rId6"/>
              </p:custDataLst>
            </p:nvPr>
          </p:nvSpPr>
          <p:spPr>
            <a:xfrm>
              <a:off x="1638" y="4100"/>
              <a:ext cx="1011" cy="364"/>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运营系统</a:t>
              </a:r>
            </a:p>
          </p:txBody>
        </p:sp>
      </p:grpSp>
      <p:pic>
        <p:nvPicPr>
          <p:cNvPr id="29" name="图片 28" descr="电脑屏幕">
            <a:extLst>
              <a:ext uri="{FF2B5EF4-FFF2-40B4-BE49-F238E27FC236}">
                <a16:creationId xmlns:a16="http://schemas.microsoft.com/office/drawing/2014/main" id="{38CEACCF-1DB1-3348-A00A-092479EE681C}"/>
              </a:ext>
            </a:extLst>
          </p:cNvPr>
          <p:cNvPicPr>
            <a:picLocks noChangeAspect="1"/>
          </p:cNvPicPr>
          <p:nvPr/>
        </p:nvPicPr>
        <p:blipFill>
          <a:blip r:embed="rId10"/>
          <a:stretch>
            <a:fillRect/>
          </a:stretch>
        </p:blipFill>
        <p:spPr>
          <a:xfrm>
            <a:off x="772521" y="3636537"/>
            <a:ext cx="533400" cy="533400"/>
          </a:xfrm>
          <a:prstGeom prst="rect">
            <a:avLst/>
          </a:prstGeom>
        </p:spPr>
      </p:pic>
      <p:cxnSp>
        <p:nvCxnSpPr>
          <p:cNvPr id="37" name="直接连接符 159">
            <a:extLst>
              <a:ext uri="{FF2B5EF4-FFF2-40B4-BE49-F238E27FC236}">
                <a16:creationId xmlns:a16="http://schemas.microsoft.com/office/drawing/2014/main" id="{64D62A04-B80E-3E43-9B27-7BC652E1EE33}"/>
              </a:ext>
            </a:extLst>
          </p:cNvPr>
          <p:cNvCxnSpPr/>
          <p:nvPr/>
        </p:nvCxnSpPr>
        <p:spPr>
          <a:xfrm>
            <a:off x="1677700" y="3988599"/>
            <a:ext cx="370840"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56" name="直接连接符 178">
            <a:extLst>
              <a:ext uri="{FF2B5EF4-FFF2-40B4-BE49-F238E27FC236}">
                <a16:creationId xmlns:a16="http://schemas.microsoft.com/office/drawing/2014/main" id="{4846AF09-05A5-FF47-9198-9B0E38987DF9}"/>
              </a:ext>
            </a:extLst>
          </p:cNvPr>
          <p:cNvCxnSpPr>
            <a:cxnSpLocks/>
            <a:stCxn id="4" idx="3"/>
            <a:endCxn id="8" idx="1"/>
          </p:cNvCxnSpPr>
          <p:nvPr/>
        </p:nvCxnSpPr>
        <p:spPr>
          <a:xfrm flipV="1">
            <a:off x="3293397" y="2755894"/>
            <a:ext cx="1569819" cy="1381658"/>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7" name="直接连接符 179">
            <a:extLst>
              <a:ext uri="{FF2B5EF4-FFF2-40B4-BE49-F238E27FC236}">
                <a16:creationId xmlns:a16="http://schemas.microsoft.com/office/drawing/2014/main" id="{415D3FAE-0A65-8F4A-805D-80B8D7104BF4}"/>
              </a:ext>
            </a:extLst>
          </p:cNvPr>
          <p:cNvCxnSpPr>
            <a:cxnSpLocks/>
            <a:stCxn id="4" idx="3"/>
            <a:endCxn id="98" idx="1"/>
          </p:cNvCxnSpPr>
          <p:nvPr/>
        </p:nvCxnSpPr>
        <p:spPr>
          <a:xfrm flipV="1">
            <a:off x="3293397" y="4125019"/>
            <a:ext cx="1569819" cy="12533"/>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8" name="直接连接符 180">
            <a:extLst>
              <a:ext uri="{FF2B5EF4-FFF2-40B4-BE49-F238E27FC236}">
                <a16:creationId xmlns:a16="http://schemas.microsoft.com/office/drawing/2014/main" id="{79668376-DD4E-3F4A-AEC2-9F3D9DA77EA4}"/>
              </a:ext>
            </a:extLst>
          </p:cNvPr>
          <p:cNvCxnSpPr>
            <a:cxnSpLocks/>
            <a:stCxn id="4" idx="3"/>
            <a:endCxn id="105" idx="1"/>
          </p:cNvCxnSpPr>
          <p:nvPr/>
        </p:nvCxnSpPr>
        <p:spPr>
          <a:xfrm>
            <a:off x="3293397" y="4137552"/>
            <a:ext cx="1569819" cy="1316761"/>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0" name="PA_文本框 151">
            <a:extLst>
              <a:ext uri="{FF2B5EF4-FFF2-40B4-BE49-F238E27FC236}">
                <a16:creationId xmlns:a16="http://schemas.microsoft.com/office/drawing/2014/main" id="{AE0BA9F8-F1F9-474C-828C-8BB9D83DD4C2}"/>
              </a:ext>
            </a:extLst>
          </p:cNvPr>
          <p:cNvSpPr txBox="1"/>
          <p:nvPr>
            <p:custDataLst>
              <p:tags r:id="rId1"/>
            </p:custDataLst>
          </p:nvPr>
        </p:nvSpPr>
        <p:spPr>
          <a:xfrm>
            <a:off x="726409" y="4141997"/>
            <a:ext cx="641985" cy="231140"/>
          </a:xfrm>
          <a:prstGeom prst="rect">
            <a:avLst/>
          </a:prstGeom>
          <a:noFill/>
        </p:spPr>
        <p:txBody>
          <a:bodyPr wrap="square" lIns="91439" tIns="45719" rIns="91439" bIns="45719" rtlCol="0">
            <a:spAutoFit/>
          </a:bodyPr>
          <a:lstStyle/>
          <a:p>
            <a:pPr algn="ctr" defTabSz="913130"/>
            <a:r>
              <a:rPr lang="en-US" altLang="zh-CN" sz="900" dirty="0">
                <a:solidFill>
                  <a:schemeClr val="tx1">
                    <a:lumMod val="75000"/>
                    <a:lumOff val="25000"/>
                  </a:schemeClr>
                </a:solidFill>
                <a:latin typeface="Arial" panose="020B0604020202090204" pitchFamily="34" charset="0"/>
                <a:ea typeface="Arial" panose="020B0604020202090204" pitchFamily="34" charset="0"/>
                <a:cs typeface="Roboto black"/>
              </a:rPr>
              <a:t>OA</a:t>
            </a:r>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系统</a:t>
            </a:r>
          </a:p>
        </p:txBody>
      </p:sp>
      <p:pic>
        <p:nvPicPr>
          <p:cNvPr id="86" name="图片 85" descr="电脑屏幕">
            <a:extLst>
              <a:ext uri="{FF2B5EF4-FFF2-40B4-BE49-F238E27FC236}">
                <a16:creationId xmlns:a16="http://schemas.microsoft.com/office/drawing/2014/main" id="{51C68E17-EC62-46DB-97F0-79DC4653D870}"/>
              </a:ext>
            </a:extLst>
          </p:cNvPr>
          <p:cNvPicPr>
            <a:picLocks noChangeAspect="1"/>
          </p:cNvPicPr>
          <p:nvPr/>
        </p:nvPicPr>
        <p:blipFill>
          <a:blip r:embed="rId10"/>
          <a:stretch>
            <a:fillRect/>
          </a:stretch>
        </p:blipFill>
        <p:spPr>
          <a:xfrm>
            <a:off x="772521" y="4732778"/>
            <a:ext cx="533400" cy="533400"/>
          </a:xfrm>
          <a:prstGeom prst="rect">
            <a:avLst/>
          </a:prstGeom>
        </p:spPr>
      </p:pic>
      <p:sp>
        <p:nvSpPr>
          <p:cNvPr id="89" name="PA_文本框 151">
            <a:extLst>
              <a:ext uri="{FF2B5EF4-FFF2-40B4-BE49-F238E27FC236}">
                <a16:creationId xmlns:a16="http://schemas.microsoft.com/office/drawing/2014/main" id="{10A9E6EB-5E6B-4472-88C2-520B97B66D50}"/>
              </a:ext>
            </a:extLst>
          </p:cNvPr>
          <p:cNvSpPr txBox="1"/>
          <p:nvPr>
            <p:custDataLst>
              <p:tags r:id="rId2"/>
            </p:custDataLst>
          </p:nvPr>
        </p:nvSpPr>
        <p:spPr>
          <a:xfrm>
            <a:off x="726409" y="5238238"/>
            <a:ext cx="641985" cy="36933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Roboto black"/>
              </a:rPr>
              <a:t>集中交易系统</a:t>
            </a:r>
          </a:p>
        </p:txBody>
      </p:sp>
      <p:grpSp>
        <p:nvGrpSpPr>
          <p:cNvPr id="94" name="组合 93">
            <a:extLst>
              <a:ext uri="{FF2B5EF4-FFF2-40B4-BE49-F238E27FC236}">
                <a16:creationId xmlns:a16="http://schemas.microsoft.com/office/drawing/2014/main" id="{841F45D6-B156-4CD5-B34D-F0CFE87C7222}"/>
              </a:ext>
            </a:extLst>
          </p:cNvPr>
          <p:cNvGrpSpPr/>
          <p:nvPr/>
        </p:nvGrpSpPr>
        <p:grpSpPr>
          <a:xfrm>
            <a:off x="4863216" y="2223405"/>
            <a:ext cx="1039751" cy="1075623"/>
            <a:chOff x="6787078" y="2389413"/>
            <a:chExt cx="1039751" cy="1075623"/>
          </a:xfrm>
        </p:grpSpPr>
        <p:pic>
          <p:nvPicPr>
            <p:cNvPr id="91" name="图片 90" descr="卡通画&#10;&#10;描述已自动生成">
              <a:extLst>
                <a:ext uri="{FF2B5EF4-FFF2-40B4-BE49-F238E27FC236}">
                  <a16:creationId xmlns:a16="http://schemas.microsoft.com/office/drawing/2014/main" id="{CADCCE14-E798-462F-8350-8A985A6451EF}"/>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1962" b="68525" l="28510" r="75286"/>
                      </a14:imgEffect>
                    </a14:imgLayer>
                  </a14:imgProps>
                </a:ext>
                <a:ext uri="{28A0092B-C50C-407E-A947-70E740481C1C}">
                  <a14:useLocalDpi xmlns:a14="http://schemas.microsoft.com/office/drawing/2010/main" val="0"/>
                </a:ext>
              </a:extLst>
            </a:blip>
            <a:srcRect l="22663" t="27391" r="18867" b="26905"/>
            <a:stretch/>
          </p:blipFill>
          <p:spPr>
            <a:xfrm>
              <a:off x="6793054" y="3103275"/>
              <a:ext cx="350181" cy="361761"/>
            </a:xfrm>
            <a:prstGeom prst="rect">
              <a:avLst/>
            </a:prstGeom>
            <a:solidFill>
              <a:srgbClr val="0DA6FD"/>
            </a:solidFill>
          </p:spPr>
        </p:pic>
        <p:sp>
          <p:nvSpPr>
            <p:cNvPr id="8" name="矩形: 圆角 74">
              <a:extLst>
                <a:ext uri="{FF2B5EF4-FFF2-40B4-BE49-F238E27FC236}">
                  <a16:creationId xmlns:a16="http://schemas.microsoft.com/office/drawing/2014/main" id="{72D20805-A52A-8943-BB4B-A750377F6329}"/>
                </a:ext>
              </a:extLst>
            </p:cNvPr>
            <p:cNvSpPr/>
            <p:nvPr/>
          </p:nvSpPr>
          <p:spPr>
            <a:xfrm>
              <a:off x="6787078" y="2389413"/>
              <a:ext cx="1039751" cy="1064977"/>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grpSp>
          <p:nvGrpSpPr>
            <p:cNvPr id="49" name="组合 48">
              <a:extLst>
                <a:ext uri="{FF2B5EF4-FFF2-40B4-BE49-F238E27FC236}">
                  <a16:creationId xmlns:a16="http://schemas.microsoft.com/office/drawing/2014/main" id="{7AEBFCAB-6714-984F-8C92-E3C1D38C1066}"/>
                </a:ext>
              </a:extLst>
            </p:cNvPr>
            <p:cNvGrpSpPr/>
            <p:nvPr/>
          </p:nvGrpSpPr>
          <p:grpSpPr>
            <a:xfrm>
              <a:off x="6951839" y="2567615"/>
              <a:ext cx="824230" cy="598805"/>
              <a:chOff x="11365" y="3231"/>
              <a:chExt cx="1298" cy="943"/>
            </a:xfrm>
          </p:grpSpPr>
          <p:pic>
            <p:nvPicPr>
              <p:cNvPr id="50" name="图片 49" descr="多人">
                <a:extLst>
                  <a:ext uri="{FF2B5EF4-FFF2-40B4-BE49-F238E27FC236}">
                    <a16:creationId xmlns:a16="http://schemas.microsoft.com/office/drawing/2014/main" id="{F10472CD-6D0E-AE43-8E38-EB55D220AF9B}"/>
                  </a:ext>
                </a:extLst>
              </p:cNvPr>
              <p:cNvPicPr>
                <a:picLocks noChangeAspect="1"/>
              </p:cNvPicPr>
              <p:nvPr/>
            </p:nvPicPr>
            <p:blipFill>
              <a:blip r:embed="rId13"/>
              <a:stretch>
                <a:fillRect/>
              </a:stretch>
            </p:blipFill>
            <p:spPr>
              <a:xfrm>
                <a:off x="11657" y="3231"/>
                <a:ext cx="714" cy="642"/>
              </a:xfrm>
              <a:prstGeom prst="rect">
                <a:avLst/>
              </a:prstGeom>
            </p:spPr>
          </p:pic>
          <p:sp>
            <p:nvSpPr>
              <p:cNvPr id="51" name="PA_文本框 151">
                <a:extLst>
                  <a:ext uri="{FF2B5EF4-FFF2-40B4-BE49-F238E27FC236}">
                    <a16:creationId xmlns:a16="http://schemas.microsoft.com/office/drawing/2014/main" id="{020CE69A-3DC1-D749-B610-D8EA1A3A35A9}"/>
                  </a:ext>
                </a:extLst>
              </p:cNvPr>
              <p:cNvSpPr txBox="1"/>
              <p:nvPr>
                <p:custDataLst>
                  <p:tags r:id="rId5"/>
                </p:custDataLst>
              </p:nvPr>
            </p:nvSpPr>
            <p:spPr>
              <a:xfrm>
                <a:off x="11365" y="38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客户经理</a:t>
                </a:r>
              </a:p>
            </p:txBody>
          </p:sp>
        </p:grpSp>
      </p:grpSp>
      <p:grpSp>
        <p:nvGrpSpPr>
          <p:cNvPr id="96" name="组合 95">
            <a:extLst>
              <a:ext uri="{FF2B5EF4-FFF2-40B4-BE49-F238E27FC236}">
                <a16:creationId xmlns:a16="http://schemas.microsoft.com/office/drawing/2014/main" id="{0B036034-BC35-4EAA-8DC9-576811616675}"/>
              </a:ext>
            </a:extLst>
          </p:cNvPr>
          <p:cNvGrpSpPr/>
          <p:nvPr/>
        </p:nvGrpSpPr>
        <p:grpSpPr>
          <a:xfrm>
            <a:off x="4863216" y="3592530"/>
            <a:ext cx="1039751" cy="1075623"/>
            <a:chOff x="6787078" y="2389413"/>
            <a:chExt cx="1039751" cy="1075623"/>
          </a:xfrm>
        </p:grpSpPr>
        <p:pic>
          <p:nvPicPr>
            <p:cNvPr id="97" name="图片 96" descr="卡通画&#10;&#10;描述已自动生成">
              <a:extLst>
                <a:ext uri="{FF2B5EF4-FFF2-40B4-BE49-F238E27FC236}">
                  <a16:creationId xmlns:a16="http://schemas.microsoft.com/office/drawing/2014/main" id="{F0927D83-4CF7-43D7-A7F7-458C0966916D}"/>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1962" b="68525" l="28510" r="75286"/>
                      </a14:imgEffect>
                    </a14:imgLayer>
                  </a14:imgProps>
                </a:ext>
                <a:ext uri="{28A0092B-C50C-407E-A947-70E740481C1C}">
                  <a14:useLocalDpi xmlns:a14="http://schemas.microsoft.com/office/drawing/2010/main" val="0"/>
                </a:ext>
              </a:extLst>
            </a:blip>
            <a:srcRect l="22663" t="27391" r="18867" b="26905"/>
            <a:stretch/>
          </p:blipFill>
          <p:spPr>
            <a:xfrm>
              <a:off x="6793054" y="3103275"/>
              <a:ext cx="350181" cy="361761"/>
            </a:xfrm>
            <a:prstGeom prst="rect">
              <a:avLst/>
            </a:prstGeom>
            <a:solidFill>
              <a:srgbClr val="0DA6FD"/>
            </a:solidFill>
          </p:spPr>
        </p:pic>
        <p:sp>
          <p:nvSpPr>
            <p:cNvPr id="98" name="矩形: 圆角 74">
              <a:extLst>
                <a:ext uri="{FF2B5EF4-FFF2-40B4-BE49-F238E27FC236}">
                  <a16:creationId xmlns:a16="http://schemas.microsoft.com/office/drawing/2014/main" id="{86C600F1-F680-4AAF-ADC4-C702175627DB}"/>
                </a:ext>
              </a:extLst>
            </p:cNvPr>
            <p:cNvSpPr/>
            <p:nvPr/>
          </p:nvSpPr>
          <p:spPr>
            <a:xfrm>
              <a:off x="6787078" y="2389413"/>
              <a:ext cx="1039751" cy="1064977"/>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grpSp>
          <p:nvGrpSpPr>
            <p:cNvPr id="99" name="组合 98">
              <a:extLst>
                <a:ext uri="{FF2B5EF4-FFF2-40B4-BE49-F238E27FC236}">
                  <a16:creationId xmlns:a16="http://schemas.microsoft.com/office/drawing/2014/main" id="{C9499D17-6CB4-4338-808D-2D7E00B00967}"/>
                </a:ext>
              </a:extLst>
            </p:cNvPr>
            <p:cNvGrpSpPr/>
            <p:nvPr/>
          </p:nvGrpSpPr>
          <p:grpSpPr>
            <a:xfrm>
              <a:off x="6951839" y="2567615"/>
              <a:ext cx="824230" cy="598805"/>
              <a:chOff x="11365" y="3231"/>
              <a:chExt cx="1298" cy="943"/>
            </a:xfrm>
          </p:grpSpPr>
          <p:pic>
            <p:nvPicPr>
              <p:cNvPr id="100" name="图片 99" descr="多人">
                <a:extLst>
                  <a:ext uri="{FF2B5EF4-FFF2-40B4-BE49-F238E27FC236}">
                    <a16:creationId xmlns:a16="http://schemas.microsoft.com/office/drawing/2014/main" id="{DB4FDF36-24C5-4961-8E44-752AED69D8F8}"/>
                  </a:ext>
                </a:extLst>
              </p:cNvPr>
              <p:cNvPicPr>
                <a:picLocks noChangeAspect="1"/>
              </p:cNvPicPr>
              <p:nvPr/>
            </p:nvPicPr>
            <p:blipFill>
              <a:blip r:embed="rId13"/>
              <a:stretch>
                <a:fillRect/>
              </a:stretch>
            </p:blipFill>
            <p:spPr>
              <a:xfrm>
                <a:off x="11657" y="3231"/>
                <a:ext cx="714" cy="642"/>
              </a:xfrm>
              <a:prstGeom prst="rect">
                <a:avLst/>
              </a:prstGeom>
            </p:spPr>
          </p:pic>
          <p:sp>
            <p:nvSpPr>
              <p:cNvPr id="101" name="PA_文本框 151">
                <a:extLst>
                  <a:ext uri="{FF2B5EF4-FFF2-40B4-BE49-F238E27FC236}">
                    <a16:creationId xmlns:a16="http://schemas.microsoft.com/office/drawing/2014/main" id="{03918B20-5A65-408C-8AB6-5DB731F1D012}"/>
                  </a:ext>
                </a:extLst>
              </p:cNvPr>
              <p:cNvSpPr txBox="1"/>
              <p:nvPr>
                <p:custDataLst>
                  <p:tags r:id="rId4"/>
                </p:custDataLst>
              </p:nvPr>
            </p:nvSpPr>
            <p:spPr>
              <a:xfrm>
                <a:off x="11365" y="38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客户经理</a:t>
                </a:r>
              </a:p>
            </p:txBody>
          </p:sp>
        </p:grpSp>
      </p:grpSp>
      <p:grpSp>
        <p:nvGrpSpPr>
          <p:cNvPr id="103" name="组合 102">
            <a:extLst>
              <a:ext uri="{FF2B5EF4-FFF2-40B4-BE49-F238E27FC236}">
                <a16:creationId xmlns:a16="http://schemas.microsoft.com/office/drawing/2014/main" id="{0220C5C1-DDC0-4D9F-B1FA-E67192A9E8FC}"/>
              </a:ext>
            </a:extLst>
          </p:cNvPr>
          <p:cNvGrpSpPr/>
          <p:nvPr/>
        </p:nvGrpSpPr>
        <p:grpSpPr>
          <a:xfrm>
            <a:off x="4863216" y="4921824"/>
            <a:ext cx="1039751" cy="1065917"/>
            <a:chOff x="6787078" y="2389413"/>
            <a:chExt cx="1039751" cy="1065917"/>
          </a:xfrm>
        </p:grpSpPr>
        <p:pic>
          <p:nvPicPr>
            <p:cNvPr id="104" name="图片 103" descr="卡通画&#10;&#10;描述已自动生成">
              <a:extLst>
                <a:ext uri="{FF2B5EF4-FFF2-40B4-BE49-F238E27FC236}">
                  <a16:creationId xmlns:a16="http://schemas.microsoft.com/office/drawing/2014/main" id="{68ADE8F9-7ECD-44DD-A157-DD35C2F9E569}"/>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1962" b="68525" l="28510" r="75286"/>
                      </a14:imgEffect>
                    </a14:imgLayer>
                  </a14:imgProps>
                </a:ext>
                <a:ext uri="{28A0092B-C50C-407E-A947-70E740481C1C}">
                  <a14:useLocalDpi xmlns:a14="http://schemas.microsoft.com/office/drawing/2010/main" val="0"/>
                </a:ext>
              </a:extLst>
            </a:blip>
            <a:srcRect l="22663" t="27391" r="18867" b="26905"/>
            <a:stretch/>
          </p:blipFill>
          <p:spPr>
            <a:xfrm>
              <a:off x="6793054" y="3093569"/>
              <a:ext cx="350181" cy="361761"/>
            </a:xfrm>
            <a:prstGeom prst="rect">
              <a:avLst/>
            </a:prstGeom>
            <a:solidFill>
              <a:srgbClr val="0DA6FD"/>
            </a:solidFill>
          </p:spPr>
        </p:pic>
        <p:sp>
          <p:nvSpPr>
            <p:cNvPr id="105" name="矩形: 圆角 74">
              <a:extLst>
                <a:ext uri="{FF2B5EF4-FFF2-40B4-BE49-F238E27FC236}">
                  <a16:creationId xmlns:a16="http://schemas.microsoft.com/office/drawing/2014/main" id="{FC7C22E8-22AF-41C5-A8EA-4F9BEB315A58}"/>
                </a:ext>
              </a:extLst>
            </p:cNvPr>
            <p:cNvSpPr/>
            <p:nvPr/>
          </p:nvSpPr>
          <p:spPr>
            <a:xfrm>
              <a:off x="6787078" y="2389413"/>
              <a:ext cx="1039751" cy="1064977"/>
            </a:xfrm>
            <a:prstGeom prst="roundRect">
              <a:avLst>
                <a:gd name="adj" fmla="val 2719"/>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tx1">
                    <a:lumMod val="85000"/>
                    <a:lumOff val="15000"/>
                  </a:schemeClr>
                </a:solidFill>
                <a:effectLst/>
                <a:uLnTx/>
                <a:uFillTx/>
                <a:latin typeface="Arial" panose="020B0604020202090204" pitchFamily="34" charset="0"/>
                <a:ea typeface="宋体" charset="-122"/>
                <a:cs typeface="Arial" panose="020B0604020202090204" pitchFamily="34" charset="0"/>
              </a:endParaRPr>
            </a:p>
          </p:txBody>
        </p:sp>
        <p:grpSp>
          <p:nvGrpSpPr>
            <p:cNvPr id="106" name="组合 105">
              <a:extLst>
                <a:ext uri="{FF2B5EF4-FFF2-40B4-BE49-F238E27FC236}">
                  <a16:creationId xmlns:a16="http://schemas.microsoft.com/office/drawing/2014/main" id="{38062CE1-0DF3-42A3-ADCA-A00F1AE1DA0E}"/>
                </a:ext>
              </a:extLst>
            </p:cNvPr>
            <p:cNvGrpSpPr/>
            <p:nvPr/>
          </p:nvGrpSpPr>
          <p:grpSpPr>
            <a:xfrm>
              <a:off x="6951839" y="2567615"/>
              <a:ext cx="824230" cy="598805"/>
              <a:chOff x="11365" y="3231"/>
              <a:chExt cx="1298" cy="943"/>
            </a:xfrm>
          </p:grpSpPr>
          <p:pic>
            <p:nvPicPr>
              <p:cNvPr id="107" name="图片 106" descr="多人">
                <a:extLst>
                  <a:ext uri="{FF2B5EF4-FFF2-40B4-BE49-F238E27FC236}">
                    <a16:creationId xmlns:a16="http://schemas.microsoft.com/office/drawing/2014/main" id="{AB92148D-9382-4CE2-A7E1-7834C898CD8D}"/>
                  </a:ext>
                </a:extLst>
              </p:cNvPr>
              <p:cNvPicPr>
                <a:picLocks noChangeAspect="1"/>
              </p:cNvPicPr>
              <p:nvPr/>
            </p:nvPicPr>
            <p:blipFill>
              <a:blip r:embed="rId13"/>
              <a:stretch>
                <a:fillRect/>
              </a:stretch>
            </p:blipFill>
            <p:spPr>
              <a:xfrm>
                <a:off x="11657" y="3231"/>
                <a:ext cx="714" cy="642"/>
              </a:xfrm>
              <a:prstGeom prst="rect">
                <a:avLst/>
              </a:prstGeom>
            </p:spPr>
          </p:pic>
          <p:sp>
            <p:nvSpPr>
              <p:cNvPr id="108" name="PA_文本框 151">
                <a:extLst>
                  <a:ext uri="{FF2B5EF4-FFF2-40B4-BE49-F238E27FC236}">
                    <a16:creationId xmlns:a16="http://schemas.microsoft.com/office/drawing/2014/main" id="{434FE853-9872-456E-AC2E-DECD6071A4FD}"/>
                  </a:ext>
                </a:extLst>
              </p:cNvPr>
              <p:cNvSpPr txBox="1"/>
              <p:nvPr>
                <p:custDataLst>
                  <p:tags r:id="rId3"/>
                </p:custDataLst>
              </p:nvPr>
            </p:nvSpPr>
            <p:spPr>
              <a:xfrm>
                <a:off x="11365" y="3814"/>
                <a:ext cx="1298" cy="360"/>
              </a:xfrm>
              <a:prstGeom prst="rect">
                <a:avLst/>
              </a:prstGeom>
              <a:noFill/>
            </p:spPr>
            <p:txBody>
              <a:bodyPr wrap="square" lIns="91439" tIns="45719" rIns="91439" bIns="45719" rtlCol="0">
                <a:spAutoFit/>
              </a:bodyPr>
              <a:lstStyle/>
              <a:p>
                <a:pPr algn="ctr" defTabSz="913130"/>
                <a:r>
                  <a:rPr lang="zh-CN" altLang="en-US" sz="900" dirty="0">
                    <a:solidFill>
                      <a:schemeClr val="tx1">
                        <a:lumMod val="75000"/>
                        <a:lumOff val="25000"/>
                      </a:schemeClr>
                    </a:solidFill>
                    <a:latin typeface="Arial" panose="020B0604020202090204" pitchFamily="34" charset="0"/>
                    <a:ea typeface="Arial" panose="020B0604020202090204" pitchFamily="34" charset="0"/>
                    <a:cs typeface="Arial" panose="020B0604020202090204" pitchFamily="34" charset="0"/>
                  </a:rPr>
                  <a:t>客户经理</a:t>
                </a:r>
              </a:p>
            </p:txBody>
          </p:sp>
        </p:grpSp>
      </p:grpSp>
      <p:sp>
        <p:nvSpPr>
          <p:cNvPr id="116" name="文本框 115">
            <a:extLst>
              <a:ext uri="{FF2B5EF4-FFF2-40B4-BE49-F238E27FC236}">
                <a16:creationId xmlns:a16="http://schemas.microsoft.com/office/drawing/2014/main" id="{589F8F45-3123-407D-AC79-EB94CA996789}"/>
              </a:ext>
            </a:extLst>
          </p:cNvPr>
          <p:cNvSpPr txBox="1"/>
          <p:nvPr/>
        </p:nvSpPr>
        <p:spPr>
          <a:xfrm>
            <a:off x="858150" y="1661378"/>
            <a:ext cx="1879659" cy="307777"/>
          </a:xfrm>
          <a:prstGeom prst="rect">
            <a:avLst/>
          </a:prstGeom>
          <a:noFill/>
        </p:spPr>
        <p:txBody>
          <a:bodyPr wrap="square" rtlCol="0">
            <a:spAutoFit/>
          </a:bodyPr>
          <a:lstStyle/>
          <a:p>
            <a:pPr algn="ctr"/>
            <a:r>
              <a:rPr kumimoji="1" lang="zh-CN" altLang="en-US" sz="1400" b="1" dirty="0">
                <a:latin typeface="微软雅黑" panose="020B0503020204020204" charset="-122"/>
                <a:ea typeface="微软雅黑" panose="020B0503020204020204" charset="-122"/>
              </a:rPr>
              <a:t>总部集中运营端</a:t>
            </a:r>
          </a:p>
        </p:txBody>
      </p:sp>
      <p:sp>
        <p:nvSpPr>
          <p:cNvPr id="117" name="文本框 116">
            <a:extLst>
              <a:ext uri="{FF2B5EF4-FFF2-40B4-BE49-F238E27FC236}">
                <a16:creationId xmlns:a16="http://schemas.microsoft.com/office/drawing/2014/main" id="{BD47368E-C565-4128-A208-36A612892E70}"/>
              </a:ext>
            </a:extLst>
          </p:cNvPr>
          <p:cNvSpPr txBox="1"/>
          <p:nvPr/>
        </p:nvSpPr>
        <p:spPr>
          <a:xfrm>
            <a:off x="4771328" y="1688767"/>
            <a:ext cx="1223526" cy="307777"/>
          </a:xfrm>
          <a:prstGeom prst="rect">
            <a:avLst/>
          </a:prstGeom>
          <a:noFill/>
        </p:spPr>
        <p:txBody>
          <a:bodyPr wrap="square" rtlCol="0">
            <a:spAutoFit/>
          </a:bodyPr>
          <a:lstStyle/>
          <a:p>
            <a:pPr algn="ctr"/>
            <a:r>
              <a:rPr kumimoji="1" lang="zh-CN" altLang="en-US" sz="1400" b="1" dirty="0">
                <a:latin typeface="微软雅黑" panose="020B0503020204020204" charset="-122"/>
                <a:ea typeface="微软雅黑" panose="020B0503020204020204" charset="-122"/>
              </a:rPr>
              <a:t>分支机构端</a:t>
            </a:r>
          </a:p>
        </p:txBody>
      </p:sp>
      <p:pic>
        <p:nvPicPr>
          <p:cNvPr id="121" name="图片 120" descr="图示, 示意图&#10;&#10;描述已自动生成">
            <a:extLst>
              <a:ext uri="{FF2B5EF4-FFF2-40B4-BE49-F238E27FC236}">
                <a16:creationId xmlns:a16="http://schemas.microsoft.com/office/drawing/2014/main" id="{C1F9789F-84C4-4E13-90EA-28062B42314F}"/>
              </a:ext>
            </a:extLst>
          </p:cNvPr>
          <p:cNvPicPr>
            <a:picLocks noChangeAspect="1"/>
          </p:cNvPicPr>
          <p:nvPr/>
        </p:nvPicPr>
        <p:blipFill rotWithShape="1">
          <a:blip r:embed="rId14">
            <a:extLst>
              <a:ext uri="{28A0092B-C50C-407E-A947-70E740481C1C}">
                <a14:useLocalDpi xmlns:a14="http://schemas.microsoft.com/office/drawing/2010/main" val="0"/>
              </a:ext>
            </a:extLst>
          </a:blip>
          <a:srcRect t="3386" r="12021" b="17458"/>
          <a:stretch/>
        </p:blipFill>
        <p:spPr>
          <a:xfrm>
            <a:off x="6607844" y="1152065"/>
            <a:ext cx="4575635" cy="6956099"/>
          </a:xfrm>
          <a:prstGeom prst="rect">
            <a:avLst/>
          </a:prstGeom>
        </p:spPr>
      </p:pic>
    </p:spTree>
    <p:extLst>
      <p:ext uri="{BB962C8B-B14F-4D97-AF65-F5344CB8AC3E}">
        <p14:creationId xmlns:p14="http://schemas.microsoft.com/office/powerpoint/2010/main" val="16493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14" name="图片 13" descr="人 (2)">
            <a:extLst>
              <a:ext uri="{FF2B5EF4-FFF2-40B4-BE49-F238E27FC236}">
                <a16:creationId xmlns:a16="http://schemas.microsoft.com/office/drawing/2014/main" id="{F96DD702-1806-0C46-8F62-9A1A51AC861E}"/>
              </a:ext>
            </a:extLst>
          </p:cNvPr>
          <p:cNvPicPr>
            <a:picLocks noChangeAspect="1"/>
          </p:cNvPicPr>
          <p:nvPr/>
        </p:nvPicPr>
        <p:blipFill>
          <a:blip r:embed="rId3" cstate="print">
            <a:biLevel thresh="25000"/>
          </a:blip>
          <a:stretch>
            <a:fillRect/>
          </a:stretch>
        </p:blipFill>
        <p:spPr>
          <a:xfrm>
            <a:off x="3731917" y="1720867"/>
            <a:ext cx="607596" cy="607596"/>
          </a:xfrm>
          <a:prstGeom prst="rect">
            <a:avLst/>
          </a:prstGeom>
        </p:spPr>
      </p:pic>
      <p:pic>
        <p:nvPicPr>
          <p:cNvPr id="15" name="图片 14" descr="人 (2)">
            <a:extLst>
              <a:ext uri="{FF2B5EF4-FFF2-40B4-BE49-F238E27FC236}">
                <a16:creationId xmlns:a16="http://schemas.microsoft.com/office/drawing/2014/main" id="{F1C1D068-861A-5A4E-8558-0542721D693A}"/>
              </a:ext>
            </a:extLst>
          </p:cNvPr>
          <p:cNvPicPr>
            <a:picLocks noChangeAspect="1"/>
          </p:cNvPicPr>
          <p:nvPr/>
        </p:nvPicPr>
        <p:blipFill>
          <a:blip r:embed="rId3" cstate="print">
            <a:biLevel thresh="25000"/>
          </a:blip>
          <a:stretch>
            <a:fillRect/>
          </a:stretch>
        </p:blipFill>
        <p:spPr>
          <a:xfrm>
            <a:off x="5486595" y="1720867"/>
            <a:ext cx="607596" cy="607596"/>
          </a:xfrm>
          <a:prstGeom prst="rect">
            <a:avLst/>
          </a:prstGeom>
        </p:spPr>
      </p:pic>
      <p:pic>
        <p:nvPicPr>
          <p:cNvPr id="17" name="图形 16" descr="Internet">
            <a:extLst>
              <a:ext uri="{FF2B5EF4-FFF2-40B4-BE49-F238E27FC236}">
                <a16:creationId xmlns:a16="http://schemas.microsoft.com/office/drawing/2014/main" id="{F0A36638-6104-7646-AEB1-F732BE824E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9933" y="1837684"/>
            <a:ext cx="403296" cy="403296"/>
          </a:xfrm>
          <a:prstGeom prst="rect">
            <a:avLst/>
          </a:prstGeom>
        </p:spPr>
      </p:pic>
      <p:pic>
        <p:nvPicPr>
          <p:cNvPr id="19" name="图片 18" descr="人 (2)">
            <a:extLst>
              <a:ext uri="{FF2B5EF4-FFF2-40B4-BE49-F238E27FC236}">
                <a16:creationId xmlns:a16="http://schemas.microsoft.com/office/drawing/2014/main" id="{302F3A24-CB52-6543-90A7-6AA6A9A5E55A}"/>
              </a:ext>
            </a:extLst>
          </p:cNvPr>
          <p:cNvPicPr>
            <a:picLocks noChangeAspect="1"/>
          </p:cNvPicPr>
          <p:nvPr/>
        </p:nvPicPr>
        <p:blipFill>
          <a:blip r:embed="rId3" cstate="print">
            <a:biLevel thresh="25000"/>
          </a:blip>
          <a:stretch>
            <a:fillRect/>
          </a:stretch>
        </p:blipFill>
        <p:spPr>
          <a:xfrm>
            <a:off x="1966562" y="1720867"/>
            <a:ext cx="607596" cy="607596"/>
          </a:xfrm>
          <a:prstGeom prst="rect">
            <a:avLst/>
          </a:prstGeom>
        </p:spPr>
      </p:pic>
      <p:sp>
        <p:nvSpPr>
          <p:cNvPr id="27" name="文本框 26">
            <a:extLst>
              <a:ext uri="{FF2B5EF4-FFF2-40B4-BE49-F238E27FC236}">
                <a16:creationId xmlns:a16="http://schemas.microsoft.com/office/drawing/2014/main" id="{7D9CB7B5-7048-0E4D-B814-E4FE079309C4}"/>
              </a:ext>
            </a:extLst>
          </p:cNvPr>
          <p:cNvSpPr txBox="1"/>
          <p:nvPr/>
        </p:nvSpPr>
        <p:spPr>
          <a:xfrm>
            <a:off x="3293117" y="2354837"/>
            <a:ext cx="1482799"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客户经理填写线上申请表，下载打印并盖章</a:t>
            </a:r>
          </a:p>
        </p:txBody>
      </p:sp>
      <p:sp>
        <p:nvSpPr>
          <p:cNvPr id="32" name="文本框 31">
            <a:extLst>
              <a:ext uri="{FF2B5EF4-FFF2-40B4-BE49-F238E27FC236}">
                <a16:creationId xmlns:a16="http://schemas.microsoft.com/office/drawing/2014/main" id="{F5E85C21-7C7D-0142-B183-FC908446D450}"/>
              </a:ext>
            </a:extLst>
          </p:cNvPr>
          <p:cNvSpPr txBox="1"/>
          <p:nvPr/>
        </p:nvSpPr>
        <p:spPr>
          <a:xfrm>
            <a:off x="1535980" y="2354837"/>
            <a:ext cx="1482798"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客户大额转账失败，提示超过单日额度后联系客户经理</a:t>
            </a:r>
          </a:p>
        </p:txBody>
      </p:sp>
      <p:sp>
        <p:nvSpPr>
          <p:cNvPr id="33" name="文本框 32">
            <a:extLst>
              <a:ext uri="{FF2B5EF4-FFF2-40B4-BE49-F238E27FC236}">
                <a16:creationId xmlns:a16="http://schemas.microsoft.com/office/drawing/2014/main" id="{2A7A6AAC-DD58-5548-A811-C4B68C3D461D}"/>
              </a:ext>
            </a:extLst>
          </p:cNvPr>
          <p:cNvSpPr txBox="1"/>
          <p:nvPr/>
        </p:nvSpPr>
        <p:spPr>
          <a:xfrm>
            <a:off x="5059234" y="2354837"/>
            <a:ext cx="1525123" cy="553998"/>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客户经理在</a:t>
            </a:r>
            <a:r>
              <a:rPr kumimoji="1" lang="en-US" altLang="zh-CN" sz="1000" dirty="0">
                <a:solidFill>
                  <a:schemeClr val="bg1"/>
                </a:solidFill>
                <a:latin typeface="微软雅黑" panose="020B0503020204020204" charset="-122"/>
                <a:ea typeface="微软雅黑" panose="020B0503020204020204" charset="-122"/>
              </a:rPr>
              <a:t>OA</a:t>
            </a:r>
            <a:r>
              <a:rPr kumimoji="1" lang="zh-CN" altLang="en-US" sz="1000" dirty="0">
                <a:solidFill>
                  <a:schemeClr val="bg1"/>
                </a:solidFill>
                <a:latin typeface="微软雅黑" panose="020B0503020204020204" charset="-122"/>
                <a:ea typeface="微软雅黑" panose="020B0503020204020204" charset="-122"/>
              </a:rPr>
              <a:t>中提请流程，并将扫描</a:t>
            </a:r>
            <a:r>
              <a:rPr kumimoji="1" lang="en-US" altLang="zh-CN" sz="1000" dirty="0">
                <a:solidFill>
                  <a:schemeClr val="bg1"/>
                </a:solidFill>
                <a:latin typeface="微软雅黑" panose="020B0503020204020204" charset="-122"/>
                <a:ea typeface="微软雅黑" panose="020B0503020204020204" charset="-122"/>
              </a:rPr>
              <a:t>/</a:t>
            </a:r>
            <a:r>
              <a:rPr kumimoji="1" lang="zh-CN" altLang="en-US" sz="1000" dirty="0">
                <a:solidFill>
                  <a:schemeClr val="bg1"/>
                </a:solidFill>
                <a:latin typeface="微软雅黑" panose="020B0503020204020204" charset="-122"/>
                <a:ea typeface="微软雅黑" panose="020B0503020204020204" charset="-122"/>
              </a:rPr>
              <a:t>拍照件以附件的形式附在流程中</a:t>
            </a:r>
          </a:p>
        </p:txBody>
      </p:sp>
      <p:sp>
        <p:nvSpPr>
          <p:cNvPr id="35" name="箭头: 右 90">
            <a:extLst>
              <a:ext uri="{FF2B5EF4-FFF2-40B4-BE49-F238E27FC236}">
                <a16:creationId xmlns:a16="http://schemas.microsoft.com/office/drawing/2014/main" id="{FEB06653-512A-574F-BBC8-CC0D8D245EBF}"/>
              </a:ext>
            </a:extLst>
          </p:cNvPr>
          <p:cNvSpPr/>
          <p:nvPr/>
        </p:nvSpPr>
        <p:spPr>
          <a:xfrm>
            <a:off x="6379465" y="1990975"/>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id="{8B34636D-5ECE-0A4A-9FB1-E69A8D93FD1B}"/>
              </a:ext>
            </a:extLst>
          </p:cNvPr>
          <p:cNvSpPr/>
          <p:nvPr/>
        </p:nvSpPr>
        <p:spPr>
          <a:xfrm>
            <a:off x="2712273" y="1990975"/>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id="{85536A3E-DA55-104A-9DF5-D304CACBF5AA}"/>
              </a:ext>
            </a:extLst>
          </p:cNvPr>
          <p:cNvSpPr/>
          <p:nvPr/>
        </p:nvSpPr>
        <p:spPr>
          <a:xfrm>
            <a:off x="4583464" y="1990975"/>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47" name="图形 46" descr="智能手机">
            <a:extLst>
              <a:ext uri="{FF2B5EF4-FFF2-40B4-BE49-F238E27FC236}">
                <a16:creationId xmlns:a16="http://schemas.microsoft.com/office/drawing/2014/main" id="{9B2FA4AE-4900-EE4C-804D-5C9862B10A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20856" y="3565918"/>
            <a:ext cx="384997" cy="384997"/>
          </a:xfrm>
          <a:prstGeom prst="rect">
            <a:avLst/>
          </a:prstGeom>
        </p:spPr>
      </p:pic>
      <p:pic>
        <p:nvPicPr>
          <p:cNvPr id="48" name="图片 47" descr="ibot">
            <a:extLst>
              <a:ext uri="{FF2B5EF4-FFF2-40B4-BE49-F238E27FC236}">
                <a16:creationId xmlns:a16="http://schemas.microsoft.com/office/drawing/2014/main" id="{69992CDE-7000-3D46-9C23-1F81A4756473}"/>
              </a:ext>
            </a:extLst>
          </p:cNvPr>
          <p:cNvPicPr>
            <a:picLocks noChangeAspect="1"/>
          </p:cNvPicPr>
          <p:nvPr/>
        </p:nvPicPr>
        <p:blipFill>
          <a:blip r:embed="rId8" cstate="print"/>
          <a:stretch>
            <a:fillRect/>
          </a:stretch>
        </p:blipFill>
        <p:spPr>
          <a:xfrm>
            <a:off x="8935309" y="3421167"/>
            <a:ext cx="565151" cy="565151"/>
          </a:xfrm>
          <a:prstGeom prst="rect">
            <a:avLst/>
          </a:prstGeom>
        </p:spPr>
      </p:pic>
      <p:sp>
        <p:nvSpPr>
          <p:cNvPr id="54" name="文本框 53">
            <a:extLst>
              <a:ext uri="{FF2B5EF4-FFF2-40B4-BE49-F238E27FC236}">
                <a16:creationId xmlns:a16="http://schemas.microsoft.com/office/drawing/2014/main" id="{73610CD2-0143-5742-8813-3B9DFA7BE54C}"/>
              </a:ext>
            </a:extLst>
          </p:cNvPr>
          <p:cNvSpPr txBox="1"/>
          <p:nvPr/>
        </p:nvSpPr>
        <p:spPr>
          <a:xfrm>
            <a:off x="8577168" y="3999184"/>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待办通知结算存管人员</a:t>
            </a:r>
          </a:p>
        </p:txBody>
      </p:sp>
      <p:sp>
        <p:nvSpPr>
          <p:cNvPr id="59" name="箭头: 右 124">
            <a:extLst>
              <a:ext uri="{FF2B5EF4-FFF2-40B4-BE49-F238E27FC236}">
                <a16:creationId xmlns:a16="http://schemas.microsoft.com/office/drawing/2014/main" id="{F6A92F14-521B-8F43-811F-304DFD6315D7}"/>
              </a:ext>
            </a:extLst>
          </p:cNvPr>
          <p:cNvSpPr/>
          <p:nvPr/>
        </p:nvSpPr>
        <p:spPr>
          <a:xfrm rot="10800000">
            <a:off x="9601947" y="367754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61" name="图片 60" descr="ibot">
            <a:extLst>
              <a:ext uri="{FF2B5EF4-FFF2-40B4-BE49-F238E27FC236}">
                <a16:creationId xmlns:a16="http://schemas.microsoft.com/office/drawing/2014/main" id="{D830A3BC-A26F-5D4C-AA2E-7395543E1C92}"/>
              </a:ext>
            </a:extLst>
          </p:cNvPr>
          <p:cNvPicPr>
            <a:picLocks noChangeAspect="1"/>
          </p:cNvPicPr>
          <p:nvPr/>
        </p:nvPicPr>
        <p:blipFill>
          <a:blip r:embed="rId8" cstate="print"/>
          <a:stretch>
            <a:fillRect/>
          </a:stretch>
        </p:blipFill>
        <p:spPr>
          <a:xfrm>
            <a:off x="10289877" y="3421167"/>
            <a:ext cx="565151" cy="565151"/>
          </a:xfrm>
          <a:prstGeom prst="rect">
            <a:avLst/>
          </a:prstGeom>
        </p:spPr>
      </p:pic>
      <p:sp>
        <p:nvSpPr>
          <p:cNvPr id="63" name="矩形: 圆角 89">
            <a:extLst>
              <a:ext uri="{FF2B5EF4-FFF2-40B4-BE49-F238E27FC236}">
                <a16:creationId xmlns:a16="http://schemas.microsoft.com/office/drawing/2014/main" id="{06DEA9DA-204B-C641-BA62-E6A58D5B1958}"/>
              </a:ext>
            </a:extLst>
          </p:cNvPr>
          <p:cNvSpPr/>
          <p:nvPr/>
        </p:nvSpPr>
        <p:spPr>
          <a:xfrm>
            <a:off x="292498" y="3625164"/>
            <a:ext cx="1195297" cy="7223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a:solidFill>
                  <a:schemeClr val="bg1"/>
                </a:solidFill>
                <a:effectLst>
                  <a:outerShdw blurRad="38100" dist="38100" dir="2700000" algn="tl">
                    <a:srgbClr val="000000">
                      <a:alpha val="43137"/>
                    </a:srgbClr>
                  </a:outerShdw>
                </a:effectLst>
              </a:rPr>
              <a:t>70-90</a:t>
            </a:r>
            <a:r>
              <a:rPr lang="zh-CN" altLang="en-US" sz="2000" dirty="0">
                <a:solidFill>
                  <a:schemeClr val="bg1"/>
                </a:solidFill>
                <a:effectLst>
                  <a:outerShdw blurRad="38100" dist="38100" dir="2700000" algn="tl">
                    <a:srgbClr val="000000">
                      <a:alpha val="43137"/>
                    </a:srgbClr>
                  </a:outerShdw>
                </a:effectLst>
              </a:rPr>
              <a:t>秒</a:t>
            </a:r>
            <a:r>
              <a:rPr lang="en-US" altLang="zh-CN" sz="2000" dirty="0">
                <a:solidFill>
                  <a:schemeClr val="bg1"/>
                </a:solidFill>
                <a:effectLst>
                  <a:outerShdw blurRad="38100" dist="38100" dir="2700000" algn="tl">
                    <a:srgbClr val="000000">
                      <a:alpha val="43137"/>
                    </a:srgbClr>
                  </a:outerShdw>
                </a:effectLst>
              </a:rPr>
              <a:t>/</a:t>
            </a:r>
            <a:r>
              <a:rPr lang="zh-CN" altLang="en-US" sz="2000" dirty="0">
                <a:solidFill>
                  <a:schemeClr val="bg1"/>
                </a:solidFill>
                <a:effectLst>
                  <a:outerShdw blurRad="38100" dist="38100" dir="2700000" algn="tl">
                    <a:srgbClr val="000000">
                      <a:alpha val="43137"/>
                    </a:srgbClr>
                  </a:outerShdw>
                </a:effectLst>
              </a:rPr>
              <a:t>单流程</a:t>
            </a:r>
          </a:p>
        </p:txBody>
      </p:sp>
      <p:pic>
        <p:nvPicPr>
          <p:cNvPr id="70" name="图形 69" descr="列表">
            <a:extLst>
              <a:ext uri="{FF2B5EF4-FFF2-40B4-BE49-F238E27FC236}">
                <a16:creationId xmlns:a16="http://schemas.microsoft.com/office/drawing/2014/main" id="{F372F7FE-7179-4C1E-B863-0CEA74DF8C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99406" y="1821200"/>
            <a:ext cx="335200" cy="335200"/>
          </a:xfrm>
          <a:prstGeom prst="rect">
            <a:avLst/>
          </a:prstGeom>
        </p:spPr>
      </p:pic>
      <p:grpSp>
        <p:nvGrpSpPr>
          <p:cNvPr id="2" name="组合 1">
            <a:extLst>
              <a:ext uri="{FF2B5EF4-FFF2-40B4-BE49-F238E27FC236}">
                <a16:creationId xmlns:a16="http://schemas.microsoft.com/office/drawing/2014/main" id="{1C2E4DA9-EECE-46A9-AB81-85161502D666}"/>
              </a:ext>
            </a:extLst>
          </p:cNvPr>
          <p:cNvGrpSpPr/>
          <p:nvPr/>
        </p:nvGrpSpPr>
        <p:grpSpPr>
          <a:xfrm>
            <a:off x="8458981" y="1725367"/>
            <a:ext cx="1232079" cy="1166745"/>
            <a:chOff x="6915877" y="1742090"/>
            <a:chExt cx="1232079" cy="1166745"/>
          </a:xfrm>
        </p:grpSpPr>
        <p:pic>
          <p:nvPicPr>
            <p:cNvPr id="72" name="图片 71" descr="ibot">
              <a:extLst>
                <a:ext uri="{FF2B5EF4-FFF2-40B4-BE49-F238E27FC236}">
                  <a16:creationId xmlns:a16="http://schemas.microsoft.com/office/drawing/2014/main" id="{3D6A3BF5-B433-49F8-83CF-EA7745337A5C}"/>
                </a:ext>
              </a:extLst>
            </p:cNvPr>
            <p:cNvPicPr>
              <a:picLocks noChangeAspect="1"/>
            </p:cNvPicPr>
            <p:nvPr/>
          </p:nvPicPr>
          <p:blipFill>
            <a:blip r:embed="rId8" cstate="print"/>
            <a:stretch>
              <a:fillRect/>
            </a:stretch>
          </p:blipFill>
          <p:spPr>
            <a:xfrm>
              <a:off x="7317192" y="1742090"/>
              <a:ext cx="565150" cy="565150"/>
            </a:xfrm>
            <a:prstGeom prst="rect">
              <a:avLst/>
            </a:prstGeom>
          </p:spPr>
        </p:pic>
        <p:pic>
          <p:nvPicPr>
            <p:cNvPr id="73" name="图片 72" descr="文件 (4)">
              <a:extLst>
                <a:ext uri="{FF2B5EF4-FFF2-40B4-BE49-F238E27FC236}">
                  <a16:creationId xmlns:a16="http://schemas.microsoft.com/office/drawing/2014/main" id="{8CC3211C-1A6A-4258-974D-19B22BD02332}"/>
                </a:ext>
              </a:extLst>
            </p:cNvPr>
            <p:cNvPicPr>
              <a:picLocks noChangeAspect="1"/>
            </p:cNvPicPr>
            <p:nvPr/>
          </p:nvPicPr>
          <p:blipFill>
            <a:blip r:embed="rId11" cstate="print"/>
            <a:stretch>
              <a:fillRect/>
            </a:stretch>
          </p:blipFill>
          <p:spPr>
            <a:xfrm>
              <a:off x="7029650" y="1999874"/>
              <a:ext cx="326154" cy="326154"/>
            </a:xfrm>
            <a:prstGeom prst="rect">
              <a:avLst/>
            </a:prstGeom>
          </p:spPr>
        </p:pic>
        <p:sp>
          <p:nvSpPr>
            <p:cNvPr id="74" name="文本框 73">
              <a:extLst>
                <a:ext uri="{FF2B5EF4-FFF2-40B4-BE49-F238E27FC236}">
                  <a16:creationId xmlns:a16="http://schemas.microsoft.com/office/drawing/2014/main" id="{556CE29A-C9D7-4776-8BDA-F72516ABC50D}"/>
                </a:ext>
              </a:extLst>
            </p:cNvPr>
            <p:cNvSpPr txBox="1"/>
            <p:nvPr/>
          </p:nvSpPr>
          <p:spPr>
            <a:xfrm>
              <a:off x="6915877" y="2354837"/>
              <a:ext cx="1232079" cy="553998"/>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机器人提取流程附件并放入</a:t>
              </a:r>
              <a:r>
                <a:rPr kumimoji="1" lang="en-US" altLang="zh-CN" sz="1000" dirty="0">
                  <a:solidFill>
                    <a:srgbClr val="00AE57"/>
                  </a:solidFill>
                  <a:latin typeface="微软雅黑" panose="020B0503020204020204" charset="-122"/>
                  <a:ea typeface="微软雅黑" panose="020B0503020204020204" charset="-122"/>
                </a:rPr>
                <a:t>OCR</a:t>
              </a:r>
              <a:r>
                <a:rPr kumimoji="1" lang="zh-CN" altLang="en-US" sz="1000" dirty="0">
                  <a:solidFill>
                    <a:srgbClr val="00AE57"/>
                  </a:solidFill>
                  <a:latin typeface="微软雅黑" panose="020B0503020204020204" charset="-122"/>
                  <a:ea typeface="微软雅黑" panose="020B0503020204020204" charset="-122"/>
                </a:rPr>
                <a:t>平台进行信息提取</a:t>
              </a:r>
            </a:p>
          </p:txBody>
        </p:sp>
      </p:grpSp>
      <p:grpSp>
        <p:nvGrpSpPr>
          <p:cNvPr id="7" name="组合 6">
            <a:extLst>
              <a:ext uri="{FF2B5EF4-FFF2-40B4-BE49-F238E27FC236}">
                <a16:creationId xmlns:a16="http://schemas.microsoft.com/office/drawing/2014/main" id="{03667121-9A76-4977-B131-4E7621A9F912}"/>
              </a:ext>
            </a:extLst>
          </p:cNvPr>
          <p:cNvGrpSpPr/>
          <p:nvPr/>
        </p:nvGrpSpPr>
        <p:grpSpPr>
          <a:xfrm>
            <a:off x="9959709" y="1740818"/>
            <a:ext cx="1113892" cy="1012857"/>
            <a:chOff x="8465819" y="1742090"/>
            <a:chExt cx="1113892" cy="1012857"/>
          </a:xfrm>
        </p:grpSpPr>
        <p:pic>
          <p:nvPicPr>
            <p:cNvPr id="75" name="图形 74" descr="Internet">
              <a:extLst>
                <a:ext uri="{FF2B5EF4-FFF2-40B4-BE49-F238E27FC236}">
                  <a16:creationId xmlns:a16="http://schemas.microsoft.com/office/drawing/2014/main" id="{7084EF06-FE91-4517-A25F-9E53D5F54D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11706" y="1986332"/>
              <a:ext cx="403296" cy="403296"/>
            </a:xfrm>
            <a:prstGeom prst="rect">
              <a:avLst/>
            </a:prstGeom>
          </p:spPr>
        </p:pic>
        <p:pic>
          <p:nvPicPr>
            <p:cNvPr id="76" name="图片 75" descr="ibot">
              <a:extLst>
                <a:ext uri="{FF2B5EF4-FFF2-40B4-BE49-F238E27FC236}">
                  <a16:creationId xmlns:a16="http://schemas.microsoft.com/office/drawing/2014/main" id="{D4F7E0B7-E2FD-4E81-86D1-EC123D6B47B0}"/>
                </a:ext>
              </a:extLst>
            </p:cNvPr>
            <p:cNvPicPr>
              <a:picLocks noChangeAspect="1"/>
            </p:cNvPicPr>
            <p:nvPr/>
          </p:nvPicPr>
          <p:blipFill>
            <a:blip r:embed="rId8" cstate="print"/>
            <a:stretch>
              <a:fillRect/>
            </a:stretch>
          </p:blipFill>
          <p:spPr>
            <a:xfrm>
              <a:off x="8935309" y="1742090"/>
              <a:ext cx="565151" cy="565151"/>
            </a:xfrm>
            <a:prstGeom prst="rect">
              <a:avLst/>
            </a:prstGeom>
          </p:spPr>
        </p:pic>
        <p:sp>
          <p:nvSpPr>
            <p:cNvPr id="77" name="文本框 76">
              <a:extLst>
                <a:ext uri="{FF2B5EF4-FFF2-40B4-BE49-F238E27FC236}">
                  <a16:creationId xmlns:a16="http://schemas.microsoft.com/office/drawing/2014/main" id="{E96045F7-1FDA-4FEC-B0D4-FB05C5A1CA93}"/>
                </a:ext>
              </a:extLst>
            </p:cNvPr>
            <p:cNvSpPr txBox="1"/>
            <p:nvPr/>
          </p:nvSpPr>
          <p:spPr>
            <a:xfrm>
              <a:off x="8465819" y="2354837"/>
              <a:ext cx="1113892"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从识别结果界面获取信息</a:t>
              </a:r>
            </a:p>
          </p:txBody>
        </p:sp>
      </p:grpSp>
      <p:sp>
        <p:nvSpPr>
          <p:cNvPr id="78" name="箭头: 右 121">
            <a:extLst>
              <a:ext uri="{FF2B5EF4-FFF2-40B4-BE49-F238E27FC236}">
                <a16:creationId xmlns:a16="http://schemas.microsoft.com/office/drawing/2014/main" id="{20693D9F-8CD7-4C1B-A5A3-93258479A309}"/>
              </a:ext>
            </a:extLst>
          </p:cNvPr>
          <p:cNvSpPr/>
          <p:nvPr/>
        </p:nvSpPr>
        <p:spPr>
          <a:xfrm>
            <a:off x="8081466" y="19909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DF7AD719-C53E-435F-9B32-7A8AF1E1ED7D}"/>
              </a:ext>
            </a:extLst>
          </p:cNvPr>
          <p:cNvGrpSpPr/>
          <p:nvPr/>
        </p:nvGrpSpPr>
        <p:grpSpPr>
          <a:xfrm>
            <a:off x="6937986" y="1736220"/>
            <a:ext cx="1369510" cy="1167517"/>
            <a:chOff x="9990646" y="1742090"/>
            <a:chExt cx="1369510" cy="1167517"/>
          </a:xfrm>
        </p:grpSpPr>
        <p:pic>
          <p:nvPicPr>
            <p:cNvPr id="79" name="图形 78" descr="Internet">
              <a:extLst>
                <a:ext uri="{FF2B5EF4-FFF2-40B4-BE49-F238E27FC236}">
                  <a16:creationId xmlns:a16="http://schemas.microsoft.com/office/drawing/2014/main" id="{BB147E4D-9BA0-4257-9F71-C870D272AAB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81173" y="1944050"/>
              <a:ext cx="403296" cy="403296"/>
            </a:xfrm>
            <a:prstGeom prst="rect">
              <a:avLst/>
            </a:prstGeom>
          </p:spPr>
        </p:pic>
        <p:pic>
          <p:nvPicPr>
            <p:cNvPr id="80" name="图片 79" descr="ibot">
              <a:extLst>
                <a:ext uri="{FF2B5EF4-FFF2-40B4-BE49-F238E27FC236}">
                  <a16:creationId xmlns:a16="http://schemas.microsoft.com/office/drawing/2014/main" id="{F624A953-3111-4EBE-93FD-36B965720DEC}"/>
                </a:ext>
              </a:extLst>
            </p:cNvPr>
            <p:cNvPicPr>
              <a:picLocks noChangeAspect="1"/>
            </p:cNvPicPr>
            <p:nvPr/>
          </p:nvPicPr>
          <p:blipFill>
            <a:blip r:embed="rId8" cstate="print"/>
            <a:stretch>
              <a:fillRect/>
            </a:stretch>
          </p:blipFill>
          <p:spPr>
            <a:xfrm>
              <a:off x="10512574" y="1742090"/>
              <a:ext cx="565151" cy="565151"/>
            </a:xfrm>
            <a:prstGeom prst="rect">
              <a:avLst/>
            </a:prstGeom>
          </p:spPr>
        </p:pic>
        <p:sp>
          <p:nvSpPr>
            <p:cNvPr id="81" name="文本框 80">
              <a:extLst>
                <a:ext uri="{FF2B5EF4-FFF2-40B4-BE49-F238E27FC236}">
                  <a16:creationId xmlns:a16="http://schemas.microsoft.com/office/drawing/2014/main" id="{28517524-D242-487E-9783-E3EF17242B06}"/>
                </a:ext>
              </a:extLst>
            </p:cNvPr>
            <p:cNvSpPr txBox="1"/>
            <p:nvPr/>
          </p:nvSpPr>
          <p:spPr>
            <a:xfrm>
              <a:off x="9990646" y="2355609"/>
              <a:ext cx="1369510" cy="553998"/>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预备流程：从资金管理规定（网页）中获取银行限额数据</a:t>
              </a:r>
            </a:p>
          </p:txBody>
        </p:sp>
      </p:grpSp>
      <p:sp>
        <p:nvSpPr>
          <p:cNvPr id="82" name="箭头: 右 121">
            <a:extLst>
              <a:ext uri="{FF2B5EF4-FFF2-40B4-BE49-F238E27FC236}">
                <a16:creationId xmlns:a16="http://schemas.microsoft.com/office/drawing/2014/main" id="{D6AD528B-82EA-4036-B16A-CC70E9583C00}"/>
              </a:ext>
            </a:extLst>
          </p:cNvPr>
          <p:cNvSpPr/>
          <p:nvPr/>
        </p:nvSpPr>
        <p:spPr>
          <a:xfrm>
            <a:off x="9601947" y="19909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3" name="箭头: 右 121">
            <a:extLst>
              <a:ext uri="{FF2B5EF4-FFF2-40B4-BE49-F238E27FC236}">
                <a16:creationId xmlns:a16="http://schemas.microsoft.com/office/drawing/2014/main" id="{7A64F441-476E-428F-85CC-B765B241E407}"/>
              </a:ext>
            </a:extLst>
          </p:cNvPr>
          <p:cNvSpPr/>
          <p:nvPr/>
        </p:nvSpPr>
        <p:spPr>
          <a:xfrm rot="5400000">
            <a:off x="10348924" y="3085869"/>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84" name="文本框 83">
            <a:extLst>
              <a:ext uri="{FF2B5EF4-FFF2-40B4-BE49-F238E27FC236}">
                <a16:creationId xmlns:a16="http://schemas.microsoft.com/office/drawing/2014/main" id="{FA792263-1FFA-45C3-A39F-D628E3A28906}"/>
              </a:ext>
            </a:extLst>
          </p:cNvPr>
          <p:cNvSpPr txBox="1"/>
          <p:nvPr/>
        </p:nvSpPr>
        <p:spPr>
          <a:xfrm>
            <a:off x="9920476" y="3999184"/>
            <a:ext cx="1280959" cy="400110"/>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判断是否超过银行限额</a:t>
            </a:r>
            <a:r>
              <a:rPr kumimoji="1" lang="en-US" altLang="zh-CN" sz="1000" dirty="0">
                <a:solidFill>
                  <a:srgbClr val="00AE57"/>
                </a:solidFill>
                <a:latin typeface="微软雅黑" panose="020B0503020204020204" charset="-122"/>
                <a:ea typeface="微软雅黑" panose="020B0503020204020204" charset="-122"/>
              </a:rPr>
              <a:t>?</a:t>
            </a:r>
            <a:endParaRPr kumimoji="1" lang="zh-CN" altLang="en-US" sz="1000" dirty="0">
              <a:solidFill>
                <a:srgbClr val="00AE57"/>
              </a:solidFill>
              <a:latin typeface="微软雅黑" panose="020B0503020204020204" charset="-122"/>
              <a:ea typeface="微软雅黑" panose="020B0503020204020204" charset="-122"/>
            </a:endParaRPr>
          </a:p>
        </p:txBody>
      </p:sp>
      <p:pic>
        <p:nvPicPr>
          <p:cNvPr id="85" name="图片 84" descr="人 (2)">
            <a:extLst>
              <a:ext uri="{FF2B5EF4-FFF2-40B4-BE49-F238E27FC236}">
                <a16:creationId xmlns:a16="http://schemas.microsoft.com/office/drawing/2014/main" id="{A008E78C-50BD-4CA7-B04C-00D049D3A547}"/>
              </a:ext>
            </a:extLst>
          </p:cNvPr>
          <p:cNvPicPr>
            <a:picLocks noChangeAspect="1"/>
          </p:cNvPicPr>
          <p:nvPr/>
        </p:nvPicPr>
        <p:blipFill>
          <a:blip r:embed="rId3" cstate="print">
            <a:biLevel thresh="25000"/>
          </a:blip>
          <a:stretch>
            <a:fillRect/>
          </a:stretch>
        </p:blipFill>
        <p:spPr>
          <a:xfrm>
            <a:off x="7318943" y="3399944"/>
            <a:ext cx="607596" cy="607596"/>
          </a:xfrm>
          <a:prstGeom prst="rect">
            <a:avLst/>
          </a:prstGeom>
        </p:spPr>
      </p:pic>
      <p:sp>
        <p:nvSpPr>
          <p:cNvPr id="86" name="箭头: 右 124">
            <a:extLst>
              <a:ext uri="{FF2B5EF4-FFF2-40B4-BE49-F238E27FC236}">
                <a16:creationId xmlns:a16="http://schemas.microsoft.com/office/drawing/2014/main" id="{42C645E2-3CC3-4637-A6CA-E8F70C4FEF73}"/>
              </a:ext>
            </a:extLst>
          </p:cNvPr>
          <p:cNvSpPr/>
          <p:nvPr/>
        </p:nvSpPr>
        <p:spPr>
          <a:xfrm rot="10800000">
            <a:off x="8081466" y="36775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87" name="图形 86" descr="复选标记">
            <a:extLst>
              <a:ext uri="{FF2B5EF4-FFF2-40B4-BE49-F238E27FC236}">
                <a16:creationId xmlns:a16="http://schemas.microsoft.com/office/drawing/2014/main" id="{A2C8E712-4CD2-45D3-B1E1-42A378A23AF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47566" y="3542378"/>
            <a:ext cx="349732" cy="349732"/>
          </a:xfrm>
          <a:prstGeom prst="rect">
            <a:avLst/>
          </a:prstGeom>
        </p:spPr>
      </p:pic>
      <p:sp>
        <p:nvSpPr>
          <p:cNvPr id="88" name="文本框 87">
            <a:extLst>
              <a:ext uri="{FF2B5EF4-FFF2-40B4-BE49-F238E27FC236}">
                <a16:creationId xmlns:a16="http://schemas.microsoft.com/office/drawing/2014/main" id="{4ABEECDB-EF6E-4397-B3AD-29D5AF46FD07}"/>
              </a:ext>
            </a:extLst>
          </p:cNvPr>
          <p:cNvSpPr txBox="1"/>
          <p:nvPr/>
        </p:nvSpPr>
        <p:spPr>
          <a:xfrm>
            <a:off x="6769354" y="3999184"/>
            <a:ext cx="1525123"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存管人员在待办中确认可以进行转账</a:t>
            </a:r>
          </a:p>
        </p:txBody>
      </p:sp>
      <p:sp>
        <p:nvSpPr>
          <p:cNvPr id="90" name="箭头: 右 121">
            <a:extLst>
              <a:ext uri="{FF2B5EF4-FFF2-40B4-BE49-F238E27FC236}">
                <a16:creationId xmlns:a16="http://schemas.microsoft.com/office/drawing/2014/main" id="{5A0E2D35-00E4-4770-B852-73F9AC76D124}"/>
              </a:ext>
            </a:extLst>
          </p:cNvPr>
          <p:cNvSpPr/>
          <p:nvPr/>
        </p:nvSpPr>
        <p:spPr>
          <a:xfrm rot="5400000">
            <a:off x="10360902" y="4553178"/>
            <a:ext cx="400110"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2" name="箭头: 右 91">
            <a:extLst>
              <a:ext uri="{FF2B5EF4-FFF2-40B4-BE49-F238E27FC236}">
                <a16:creationId xmlns:a16="http://schemas.microsoft.com/office/drawing/2014/main" id="{A95C33BA-F1AB-4A70-92B6-85E9A6F7DFBE}"/>
              </a:ext>
            </a:extLst>
          </p:cNvPr>
          <p:cNvSpPr/>
          <p:nvPr/>
        </p:nvSpPr>
        <p:spPr>
          <a:xfrm>
            <a:off x="7979459" y="4567007"/>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93" name="箭头: 右 92">
            <a:extLst>
              <a:ext uri="{FF2B5EF4-FFF2-40B4-BE49-F238E27FC236}">
                <a16:creationId xmlns:a16="http://schemas.microsoft.com/office/drawing/2014/main" id="{EECBCDF3-A7D2-4508-B163-4399F0FF6F87}"/>
              </a:ext>
            </a:extLst>
          </p:cNvPr>
          <p:cNvSpPr/>
          <p:nvPr/>
        </p:nvSpPr>
        <p:spPr>
          <a:xfrm rot="5400000">
            <a:off x="7455713" y="4467471"/>
            <a:ext cx="308156" cy="17395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94" name="图形 93" descr="Internet">
            <a:extLst>
              <a:ext uri="{FF2B5EF4-FFF2-40B4-BE49-F238E27FC236}">
                <a16:creationId xmlns:a16="http://schemas.microsoft.com/office/drawing/2014/main" id="{A14FA141-C787-4D00-8D95-CA4ECD42751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81173" y="5252260"/>
            <a:ext cx="403296" cy="403296"/>
          </a:xfrm>
          <a:prstGeom prst="rect">
            <a:avLst/>
          </a:prstGeom>
        </p:spPr>
      </p:pic>
      <p:pic>
        <p:nvPicPr>
          <p:cNvPr id="95" name="图片 94" descr="ibot">
            <a:extLst>
              <a:ext uri="{FF2B5EF4-FFF2-40B4-BE49-F238E27FC236}">
                <a16:creationId xmlns:a16="http://schemas.microsoft.com/office/drawing/2014/main" id="{67B1E41B-8461-481E-847C-3EEB3182CCEB}"/>
              </a:ext>
            </a:extLst>
          </p:cNvPr>
          <p:cNvPicPr>
            <a:picLocks noChangeAspect="1"/>
          </p:cNvPicPr>
          <p:nvPr/>
        </p:nvPicPr>
        <p:blipFill>
          <a:blip r:embed="rId8" cstate="print"/>
          <a:stretch>
            <a:fillRect/>
          </a:stretch>
        </p:blipFill>
        <p:spPr>
          <a:xfrm>
            <a:off x="10512574" y="5090939"/>
            <a:ext cx="565151" cy="565151"/>
          </a:xfrm>
          <a:prstGeom prst="rect">
            <a:avLst/>
          </a:prstGeom>
        </p:spPr>
      </p:pic>
      <p:sp>
        <p:nvSpPr>
          <p:cNvPr id="96" name="文本框 95">
            <a:extLst>
              <a:ext uri="{FF2B5EF4-FFF2-40B4-BE49-F238E27FC236}">
                <a16:creationId xmlns:a16="http://schemas.microsoft.com/office/drawing/2014/main" id="{B9FD11A5-4EB1-44E7-A9BA-AA36938BD2B9}"/>
              </a:ext>
            </a:extLst>
          </p:cNvPr>
          <p:cNvSpPr txBox="1"/>
          <p:nvPr/>
        </p:nvSpPr>
        <p:spPr>
          <a:xfrm>
            <a:off x="9871455" y="5720186"/>
            <a:ext cx="1280959"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登录集中交易系统</a:t>
            </a:r>
          </a:p>
        </p:txBody>
      </p:sp>
      <p:pic>
        <p:nvPicPr>
          <p:cNvPr id="97" name="图形 96" descr="月历">
            <a:extLst>
              <a:ext uri="{FF2B5EF4-FFF2-40B4-BE49-F238E27FC236}">
                <a16:creationId xmlns:a16="http://schemas.microsoft.com/office/drawing/2014/main" id="{7EA0001A-AEC9-45C5-9819-26B63A618DE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42889" y="5093876"/>
            <a:ext cx="340931" cy="340931"/>
          </a:xfrm>
          <a:prstGeom prst="rect">
            <a:avLst/>
          </a:prstGeom>
        </p:spPr>
      </p:pic>
      <p:pic>
        <p:nvPicPr>
          <p:cNvPr id="98" name="图片 97" descr="ibot">
            <a:extLst>
              <a:ext uri="{FF2B5EF4-FFF2-40B4-BE49-F238E27FC236}">
                <a16:creationId xmlns:a16="http://schemas.microsoft.com/office/drawing/2014/main" id="{AAE42419-4277-4A86-B1F0-39C74F9B1B87}"/>
              </a:ext>
            </a:extLst>
          </p:cNvPr>
          <p:cNvPicPr>
            <a:picLocks noChangeAspect="1"/>
          </p:cNvPicPr>
          <p:nvPr/>
        </p:nvPicPr>
        <p:blipFill>
          <a:blip r:embed="rId8" cstate="print"/>
          <a:stretch>
            <a:fillRect/>
          </a:stretch>
        </p:blipFill>
        <p:spPr>
          <a:xfrm>
            <a:off x="8942133" y="5090939"/>
            <a:ext cx="565151" cy="565151"/>
          </a:xfrm>
          <a:prstGeom prst="rect">
            <a:avLst/>
          </a:prstGeom>
        </p:spPr>
      </p:pic>
      <p:sp>
        <p:nvSpPr>
          <p:cNvPr id="99" name="文本框 98">
            <a:extLst>
              <a:ext uri="{FF2B5EF4-FFF2-40B4-BE49-F238E27FC236}">
                <a16:creationId xmlns:a16="http://schemas.microsoft.com/office/drawing/2014/main" id="{F831E89E-9824-4F67-A2D4-39C44878F7E4}"/>
              </a:ext>
            </a:extLst>
          </p:cNvPr>
          <p:cNvSpPr txBox="1"/>
          <p:nvPr/>
        </p:nvSpPr>
        <p:spPr>
          <a:xfrm>
            <a:off x="8501449" y="5720186"/>
            <a:ext cx="1286774" cy="553998"/>
          </a:xfrm>
          <a:prstGeom prst="rect">
            <a:avLst/>
          </a:prstGeom>
          <a:noFill/>
        </p:spPr>
        <p:txBody>
          <a:bodyPr wrap="square" rtlCol="0">
            <a:spAutoFit/>
          </a:bodyPr>
          <a:lstStyle/>
          <a:p>
            <a:r>
              <a:rPr kumimoji="1" lang="zh-CN" altLang="en-US" sz="1000" dirty="0">
                <a:solidFill>
                  <a:srgbClr val="03AF58"/>
                </a:solidFill>
                <a:latin typeface="微软雅黑" panose="020B0503020204020204" charset="-122"/>
                <a:ea typeface="微软雅黑" panose="020B0503020204020204" charset="-122"/>
              </a:rPr>
              <a:t>根据资金账号查询客户存管银行信息和日常额度并记录</a:t>
            </a:r>
          </a:p>
        </p:txBody>
      </p:sp>
      <p:pic>
        <p:nvPicPr>
          <p:cNvPr id="100" name="图形 99" descr="列表">
            <a:extLst>
              <a:ext uri="{FF2B5EF4-FFF2-40B4-BE49-F238E27FC236}">
                <a16:creationId xmlns:a16="http://schemas.microsoft.com/office/drawing/2014/main" id="{6DF6269F-5891-4434-B6EC-27122D417B6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645754" y="5377090"/>
            <a:ext cx="335200" cy="335200"/>
          </a:xfrm>
          <a:prstGeom prst="rect">
            <a:avLst/>
          </a:prstGeom>
        </p:spPr>
      </p:pic>
      <p:sp>
        <p:nvSpPr>
          <p:cNvPr id="101" name="箭头: 右 124">
            <a:extLst>
              <a:ext uri="{FF2B5EF4-FFF2-40B4-BE49-F238E27FC236}">
                <a16:creationId xmlns:a16="http://schemas.microsoft.com/office/drawing/2014/main" id="{5CF55BA2-3BB7-4F31-805D-4DAB2B1BF2E3}"/>
              </a:ext>
            </a:extLst>
          </p:cNvPr>
          <p:cNvSpPr/>
          <p:nvPr/>
        </p:nvSpPr>
        <p:spPr>
          <a:xfrm rot="10800000">
            <a:off x="9601947" y="5387271"/>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102" name="图形 101" descr="Internet">
            <a:extLst>
              <a:ext uri="{FF2B5EF4-FFF2-40B4-BE49-F238E27FC236}">
                <a16:creationId xmlns:a16="http://schemas.microsoft.com/office/drawing/2014/main" id="{F1E95D5B-6E16-4421-B95A-21CCA0F869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05454" y="5297301"/>
            <a:ext cx="403296" cy="403296"/>
          </a:xfrm>
          <a:prstGeom prst="rect">
            <a:avLst/>
          </a:prstGeom>
        </p:spPr>
      </p:pic>
      <p:pic>
        <p:nvPicPr>
          <p:cNvPr id="103" name="图片 102" descr="ibot">
            <a:extLst>
              <a:ext uri="{FF2B5EF4-FFF2-40B4-BE49-F238E27FC236}">
                <a16:creationId xmlns:a16="http://schemas.microsoft.com/office/drawing/2014/main" id="{8D02414A-F7BB-45C1-A487-24EDA8F6E858}"/>
              </a:ext>
            </a:extLst>
          </p:cNvPr>
          <p:cNvPicPr>
            <a:picLocks noChangeAspect="1"/>
          </p:cNvPicPr>
          <p:nvPr/>
        </p:nvPicPr>
        <p:blipFill>
          <a:blip r:embed="rId8" cstate="print"/>
          <a:stretch>
            <a:fillRect/>
          </a:stretch>
        </p:blipFill>
        <p:spPr>
          <a:xfrm>
            <a:off x="7323693" y="5090939"/>
            <a:ext cx="565151" cy="565151"/>
          </a:xfrm>
          <a:prstGeom prst="rect">
            <a:avLst/>
          </a:prstGeom>
        </p:spPr>
      </p:pic>
      <p:sp>
        <p:nvSpPr>
          <p:cNvPr id="104" name="文本框 103">
            <a:extLst>
              <a:ext uri="{FF2B5EF4-FFF2-40B4-BE49-F238E27FC236}">
                <a16:creationId xmlns:a16="http://schemas.microsoft.com/office/drawing/2014/main" id="{F500CDDD-43D9-476E-A5F4-DD692AA3D548}"/>
              </a:ext>
            </a:extLst>
          </p:cNvPr>
          <p:cNvSpPr txBox="1"/>
          <p:nvPr/>
        </p:nvSpPr>
        <p:spPr>
          <a:xfrm>
            <a:off x="6618661" y="5720186"/>
            <a:ext cx="1593927" cy="707886"/>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打开</a:t>
            </a:r>
            <a:r>
              <a:rPr kumimoji="1" lang="en-US" altLang="zh-CN" sz="1000" dirty="0">
                <a:solidFill>
                  <a:srgbClr val="00AE57"/>
                </a:solidFill>
                <a:latin typeface="微软雅黑" panose="020B0503020204020204" charset="-122"/>
                <a:ea typeface="微软雅黑" panose="020B0503020204020204" charset="-122"/>
              </a:rPr>
              <a:t>&lt;</a:t>
            </a:r>
            <a:r>
              <a:rPr kumimoji="1" lang="zh-CN" altLang="en-US" sz="1000" dirty="0">
                <a:solidFill>
                  <a:srgbClr val="00AE57"/>
                </a:solidFill>
                <a:latin typeface="微软雅黑" panose="020B0503020204020204" charset="-122"/>
                <a:ea typeface="微软雅黑" panose="020B0503020204020204" charset="-122"/>
              </a:rPr>
              <a:t>帐户上下限设置</a:t>
            </a:r>
            <a:r>
              <a:rPr kumimoji="1" lang="en-US" altLang="zh-CN" sz="1000" dirty="0">
                <a:solidFill>
                  <a:srgbClr val="00AE57"/>
                </a:solidFill>
                <a:latin typeface="微软雅黑" panose="020B0503020204020204" charset="-122"/>
                <a:ea typeface="微软雅黑" panose="020B0503020204020204" charset="-122"/>
              </a:rPr>
              <a:t>&gt;</a:t>
            </a:r>
            <a:r>
              <a:rPr kumimoji="1" lang="zh-CN" altLang="en-US" sz="1000" dirty="0">
                <a:solidFill>
                  <a:srgbClr val="00AE57"/>
                </a:solidFill>
                <a:latin typeface="微软雅黑" panose="020B0503020204020204" charset="-122"/>
                <a:ea typeface="微软雅黑" panose="020B0503020204020204" charset="-122"/>
              </a:rPr>
              <a:t>界面， 输入客户资金账号、银行代码、货币代码、转出上限</a:t>
            </a:r>
          </a:p>
        </p:txBody>
      </p:sp>
      <p:sp>
        <p:nvSpPr>
          <p:cNvPr id="105" name="箭头: 右 124">
            <a:extLst>
              <a:ext uri="{FF2B5EF4-FFF2-40B4-BE49-F238E27FC236}">
                <a16:creationId xmlns:a16="http://schemas.microsoft.com/office/drawing/2014/main" id="{6C3959E5-12B9-46D8-96FC-AC7B916321C0}"/>
              </a:ext>
            </a:extLst>
          </p:cNvPr>
          <p:cNvSpPr/>
          <p:nvPr/>
        </p:nvSpPr>
        <p:spPr>
          <a:xfrm rot="10800000">
            <a:off x="8081466" y="5387271"/>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106" name="图片 105" descr="人 (2)">
            <a:extLst>
              <a:ext uri="{FF2B5EF4-FFF2-40B4-BE49-F238E27FC236}">
                <a16:creationId xmlns:a16="http://schemas.microsoft.com/office/drawing/2014/main" id="{E4307A00-6CC0-49BC-B1F2-B3F86D105FBF}"/>
              </a:ext>
            </a:extLst>
          </p:cNvPr>
          <p:cNvPicPr>
            <a:picLocks noChangeAspect="1"/>
          </p:cNvPicPr>
          <p:nvPr/>
        </p:nvPicPr>
        <p:blipFill>
          <a:blip r:embed="rId3" cstate="print">
            <a:biLevel thresh="25000"/>
          </a:blip>
          <a:stretch>
            <a:fillRect/>
          </a:stretch>
        </p:blipFill>
        <p:spPr>
          <a:xfrm>
            <a:off x="5486595" y="5077690"/>
            <a:ext cx="607596" cy="607596"/>
          </a:xfrm>
          <a:prstGeom prst="rect">
            <a:avLst/>
          </a:prstGeom>
        </p:spPr>
      </p:pic>
      <p:pic>
        <p:nvPicPr>
          <p:cNvPr id="107" name="图形 106" descr="复选标记">
            <a:extLst>
              <a:ext uri="{FF2B5EF4-FFF2-40B4-BE49-F238E27FC236}">
                <a16:creationId xmlns:a16="http://schemas.microsoft.com/office/drawing/2014/main" id="{9AF83BE9-C2F7-4B3E-BABD-3BEB30D7A70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99406" y="5220124"/>
            <a:ext cx="349732" cy="349732"/>
          </a:xfrm>
          <a:prstGeom prst="rect">
            <a:avLst/>
          </a:prstGeom>
        </p:spPr>
      </p:pic>
      <p:sp>
        <p:nvSpPr>
          <p:cNvPr id="108" name="文本框 107">
            <a:extLst>
              <a:ext uri="{FF2B5EF4-FFF2-40B4-BE49-F238E27FC236}">
                <a16:creationId xmlns:a16="http://schemas.microsoft.com/office/drawing/2014/main" id="{9E78869E-40D2-471B-893B-242E843415DD}"/>
              </a:ext>
            </a:extLst>
          </p:cNvPr>
          <p:cNvSpPr txBox="1"/>
          <p:nvPr/>
        </p:nvSpPr>
        <p:spPr>
          <a:xfrm>
            <a:off x="4983271" y="5740372"/>
            <a:ext cx="1490960"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复核岗进行复核，输入复核操作员及密码信息</a:t>
            </a:r>
          </a:p>
        </p:txBody>
      </p:sp>
      <p:sp>
        <p:nvSpPr>
          <p:cNvPr id="109" name="箭头: 右 124">
            <a:extLst>
              <a:ext uri="{FF2B5EF4-FFF2-40B4-BE49-F238E27FC236}">
                <a16:creationId xmlns:a16="http://schemas.microsoft.com/office/drawing/2014/main" id="{DAA1EC83-ED23-4145-85D2-19461613CC35}"/>
              </a:ext>
            </a:extLst>
          </p:cNvPr>
          <p:cNvSpPr/>
          <p:nvPr/>
        </p:nvSpPr>
        <p:spPr>
          <a:xfrm rot="10800000">
            <a:off x="6412649" y="5394990"/>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110" name="箭头: 右 109">
            <a:extLst>
              <a:ext uri="{FF2B5EF4-FFF2-40B4-BE49-F238E27FC236}">
                <a16:creationId xmlns:a16="http://schemas.microsoft.com/office/drawing/2014/main" id="{7A5336C5-F46B-48AD-B154-298CD0C64813}"/>
              </a:ext>
            </a:extLst>
          </p:cNvPr>
          <p:cNvSpPr/>
          <p:nvPr/>
        </p:nvSpPr>
        <p:spPr>
          <a:xfrm rot="10800000">
            <a:off x="4583464" y="5385687"/>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pic>
        <p:nvPicPr>
          <p:cNvPr id="111" name="图形 110" descr="Internet">
            <a:extLst>
              <a:ext uri="{FF2B5EF4-FFF2-40B4-BE49-F238E27FC236}">
                <a16:creationId xmlns:a16="http://schemas.microsoft.com/office/drawing/2014/main" id="{142FEC6D-CC0A-4763-AE9C-E636267CD0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89933" y="5316394"/>
            <a:ext cx="403296" cy="403296"/>
          </a:xfrm>
          <a:prstGeom prst="rect">
            <a:avLst/>
          </a:prstGeom>
        </p:spPr>
      </p:pic>
      <p:pic>
        <p:nvPicPr>
          <p:cNvPr id="112" name="图片 111" descr="ibot">
            <a:extLst>
              <a:ext uri="{FF2B5EF4-FFF2-40B4-BE49-F238E27FC236}">
                <a16:creationId xmlns:a16="http://schemas.microsoft.com/office/drawing/2014/main" id="{3614B4C6-056C-4686-BB9D-525C93B78800}"/>
              </a:ext>
            </a:extLst>
          </p:cNvPr>
          <p:cNvPicPr>
            <a:picLocks noChangeAspect="1"/>
          </p:cNvPicPr>
          <p:nvPr/>
        </p:nvPicPr>
        <p:blipFill>
          <a:blip r:embed="rId8" cstate="print"/>
          <a:stretch>
            <a:fillRect/>
          </a:stretch>
        </p:blipFill>
        <p:spPr>
          <a:xfrm>
            <a:off x="3731917" y="5090939"/>
            <a:ext cx="565151" cy="565151"/>
          </a:xfrm>
          <a:prstGeom prst="rect">
            <a:avLst/>
          </a:prstGeom>
        </p:spPr>
      </p:pic>
      <p:sp>
        <p:nvSpPr>
          <p:cNvPr id="113" name="文本框 112">
            <a:extLst>
              <a:ext uri="{FF2B5EF4-FFF2-40B4-BE49-F238E27FC236}">
                <a16:creationId xmlns:a16="http://schemas.microsoft.com/office/drawing/2014/main" id="{FC6680AE-60AD-4057-8E3E-D042B7A61430}"/>
              </a:ext>
            </a:extLst>
          </p:cNvPr>
          <p:cNvSpPr txBox="1"/>
          <p:nvPr/>
        </p:nvSpPr>
        <p:spPr>
          <a:xfrm>
            <a:off x="3403837" y="5720186"/>
            <a:ext cx="1304623" cy="553998"/>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调整完成通过钉钉通知客户经理（需调用钉钉消息组件）</a:t>
            </a:r>
          </a:p>
        </p:txBody>
      </p:sp>
      <p:sp>
        <p:nvSpPr>
          <p:cNvPr id="114" name="箭头: 右 124">
            <a:extLst>
              <a:ext uri="{FF2B5EF4-FFF2-40B4-BE49-F238E27FC236}">
                <a16:creationId xmlns:a16="http://schemas.microsoft.com/office/drawing/2014/main" id="{1C96094A-A12B-43E7-852C-339251ACD15B}"/>
              </a:ext>
            </a:extLst>
          </p:cNvPr>
          <p:cNvSpPr/>
          <p:nvPr/>
        </p:nvSpPr>
        <p:spPr>
          <a:xfrm rot="10800000">
            <a:off x="2745457" y="5428240"/>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96EDCB12-2E66-4A5B-86C8-A3ADDBC2AA68}"/>
              </a:ext>
            </a:extLst>
          </p:cNvPr>
          <p:cNvGrpSpPr/>
          <p:nvPr/>
        </p:nvGrpSpPr>
        <p:grpSpPr>
          <a:xfrm>
            <a:off x="2002743" y="5244099"/>
            <a:ext cx="481199" cy="481199"/>
            <a:chOff x="2002743" y="5244099"/>
            <a:chExt cx="481199" cy="481199"/>
          </a:xfrm>
        </p:grpSpPr>
        <p:sp>
          <p:nvSpPr>
            <p:cNvPr id="4" name="椭圆 3">
              <a:extLst>
                <a:ext uri="{FF2B5EF4-FFF2-40B4-BE49-F238E27FC236}">
                  <a16:creationId xmlns:a16="http://schemas.microsoft.com/office/drawing/2014/main" id="{D42848E3-9BEC-4B55-AD38-78A6D8BFF0C4}"/>
                </a:ext>
              </a:extLst>
            </p:cNvPr>
            <p:cNvSpPr/>
            <p:nvPr/>
          </p:nvSpPr>
          <p:spPr>
            <a:xfrm>
              <a:off x="2002743" y="5244099"/>
              <a:ext cx="481199" cy="48119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pic>
          <p:nvPicPr>
            <p:cNvPr id="115" name="图形 114" descr="复选标记">
              <a:extLst>
                <a:ext uri="{FF2B5EF4-FFF2-40B4-BE49-F238E27FC236}">
                  <a16:creationId xmlns:a16="http://schemas.microsoft.com/office/drawing/2014/main" id="{C9253B9C-D494-4394-A889-56B32F8DD31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68476" y="5305824"/>
              <a:ext cx="349732" cy="349732"/>
            </a:xfrm>
            <a:prstGeom prst="rect">
              <a:avLst/>
            </a:prstGeom>
          </p:spPr>
        </p:pic>
      </p:grpSp>
      <p:sp>
        <p:nvSpPr>
          <p:cNvPr id="71" name="箭头: 右 70">
            <a:extLst>
              <a:ext uri="{FF2B5EF4-FFF2-40B4-BE49-F238E27FC236}">
                <a16:creationId xmlns:a16="http://schemas.microsoft.com/office/drawing/2014/main" id="{3FDDAAE0-4703-4834-A580-BC98EBA7AA24}"/>
              </a:ext>
            </a:extLst>
          </p:cNvPr>
          <p:cNvSpPr/>
          <p:nvPr/>
        </p:nvSpPr>
        <p:spPr>
          <a:xfrm>
            <a:off x="8888897" y="4556047"/>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116" name="箭头: 右 115">
            <a:extLst>
              <a:ext uri="{FF2B5EF4-FFF2-40B4-BE49-F238E27FC236}">
                <a16:creationId xmlns:a16="http://schemas.microsoft.com/office/drawing/2014/main" id="{4FBA53F7-7C89-4817-BEF6-C953237197D2}"/>
              </a:ext>
            </a:extLst>
          </p:cNvPr>
          <p:cNvSpPr/>
          <p:nvPr/>
        </p:nvSpPr>
        <p:spPr>
          <a:xfrm>
            <a:off x="9797861" y="4558577"/>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117076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6720360D-DF9B-4985-92EE-2046771D2A8D}"/>
              </a:ext>
            </a:extLst>
          </p:cNvPr>
          <p:cNvGrpSpPr/>
          <p:nvPr/>
        </p:nvGrpSpPr>
        <p:grpSpPr>
          <a:xfrm>
            <a:off x="6796963" y="1917593"/>
            <a:ext cx="4697394" cy="2291196"/>
            <a:chOff x="292499" y="2504193"/>
            <a:chExt cx="5138015" cy="2664223"/>
          </a:xfrm>
        </p:grpSpPr>
        <p:pic>
          <p:nvPicPr>
            <p:cNvPr id="21" name="图片 20" descr="表格&#10;&#10;描述已自动生成">
              <a:extLst>
                <a:ext uri="{FF2B5EF4-FFF2-40B4-BE49-F238E27FC236}">
                  <a16:creationId xmlns:a16="http://schemas.microsoft.com/office/drawing/2014/main" id="{6A57A91B-930A-43E5-95BE-E1D6ABFF1AF8}"/>
                </a:ext>
              </a:extLst>
            </p:cNvPr>
            <p:cNvPicPr>
              <a:picLocks noChangeAspect="1"/>
            </p:cNvPicPr>
            <p:nvPr/>
          </p:nvPicPr>
          <p:blipFill rotWithShape="1">
            <a:blip r:embed="rId3">
              <a:extLst>
                <a:ext uri="{28A0092B-C50C-407E-A947-70E740481C1C}">
                  <a14:useLocalDpi xmlns:a14="http://schemas.microsoft.com/office/drawing/2010/main" val="0"/>
                </a:ext>
              </a:extLst>
            </a:blip>
            <a:srcRect l="9604" t="20934" r="30527" b="27931"/>
            <a:stretch/>
          </p:blipFill>
          <p:spPr>
            <a:xfrm>
              <a:off x="292499" y="2504193"/>
              <a:ext cx="5138015" cy="2664223"/>
            </a:xfrm>
            <a:prstGeom prst="rect">
              <a:avLst/>
            </a:prstGeom>
            <a:effectLst>
              <a:softEdge rad="12700"/>
            </a:effectLst>
          </p:spPr>
        </p:pic>
        <p:sp>
          <p:nvSpPr>
            <p:cNvPr id="22" name="矩形 21">
              <a:extLst>
                <a:ext uri="{FF2B5EF4-FFF2-40B4-BE49-F238E27FC236}">
                  <a16:creationId xmlns:a16="http://schemas.microsoft.com/office/drawing/2014/main" id="{DC584112-FC7D-457B-AF43-539CF0AC545C}"/>
                </a:ext>
              </a:extLst>
            </p:cNvPr>
            <p:cNvSpPr/>
            <p:nvPr/>
          </p:nvSpPr>
          <p:spPr>
            <a:xfrm>
              <a:off x="1643742" y="3181350"/>
              <a:ext cx="544287" cy="20138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23" name="矩形 22">
              <a:extLst>
                <a:ext uri="{FF2B5EF4-FFF2-40B4-BE49-F238E27FC236}">
                  <a16:creationId xmlns:a16="http://schemas.microsoft.com/office/drawing/2014/main" id="{D42D8BC6-A673-496A-AF0B-E51D91F33794}"/>
                </a:ext>
              </a:extLst>
            </p:cNvPr>
            <p:cNvSpPr/>
            <p:nvPr/>
          </p:nvSpPr>
          <p:spPr>
            <a:xfrm>
              <a:off x="3652157" y="3211286"/>
              <a:ext cx="1273630" cy="201386"/>
            </a:xfrm>
            <a:prstGeom prst="rect">
              <a:avLst/>
            </a:prstGeom>
            <a:solidFill>
              <a:srgbClr val="0DA6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dirty="0">
                <a:highlight>
                  <a:srgbClr val="77D1FF"/>
                </a:highlight>
              </a:endParaRPr>
            </a:p>
          </p:txBody>
        </p:sp>
        <p:sp>
          <p:nvSpPr>
            <p:cNvPr id="24" name="矩形 23">
              <a:extLst>
                <a:ext uri="{FF2B5EF4-FFF2-40B4-BE49-F238E27FC236}">
                  <a16:creationId xmlns:a16="http://schemas.microsoft.com/office/drawing/2014/main" id="{44D37FFB-4E4B-48A3-8C27-A9815D45A1ED}"/>
                </a:ext>
              </a:extLst>
            </p:cNvPr>
            <p:cNvSpPr/>
            <p:nvPr/>
          </p:nvSpPr>
          <p:spPr>
            <a:xfrm>
              <a:off x="1513113" y="3412672"/>
              <a:ext cx="821873" cy="182336"/>
            </a:xfrm>
            <a:prstGeom prst="rect">
              <a:avLst/>
            </a:prstGeom>
            <a:solidFill>
              <a:srgbClr val="81606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25" name="矩形 24">
              <a:extLst>
                <a:ext uri="{FF2B5EF4-FFF2-40B4-BE49-F238E27FC236}">
                  <a16:creationId xmlns:a16="http://schemas.microsoft.com/office/drawing/2014/main" id="{2B4C7436-7A99-49C3-AD20-E330DDAC731A}"/>
                </a:ext>
              </a:extLst>
            </p:cNvPr>
            <p:cNvSpPr/>
            <p:nvPr/>
          </p:nvSpPr>
          <p:spPr>
            <a:xfrm>
              <a:off x="3060322" y="3681183"/>
              <a:ext cx="821873" cy="182336"/>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26" name="矩形 25">
              <a:extLst>
                <a:ext uri="{FF2B5EF4-FFF2-40B4-BE49-F238E27FC236}">
                  <a16:creationId xmlns:a16="http://schemas.microsoft.com/office/drawing/2014/main" id="{3EF56E6C-19A5-439B-B340-35AA1D902B64}"/>
                </a:ext>
              </a:extLst>
            </p:cNvPr>
            <p:cNvSpPr/>
            <p:nvPr/>
          </p:nvSpPr>
          <p:spPr>
            <a:xfrm>
              <a:off x="4321628" y="3703289"/>
              <a:ext cx="865415" cy="182336"/>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grpSp>
      <p:sp>
        <p:nvSpPr>
          <p:cNvPr id="28" name="矩形: 剪去单角 27">
            <a:extLst>
              <a:ext uri="{FF2B5EF4-FFF2-40B4-BE49-F238E27FC236}">
                <a16:creationId xmlns:a16="http://schemas.microsoft.com/office/drawing/2014/main" id="{88F25AD0-9FD0-41F1-A3C7-03F04FF6752B}"/>
              </a:ext>
            </a:extLst>
          </p:cNvPr>
          <p:cNvSpPr/>
          <p:nvPr/>
        </p:nvSpPr>
        <p:spPr>
          <a:xfrm flipH="1">
            <a:off x="6796962" y="4322696"/>
            <a:ext cx="4697394" cy="2453031"/>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dirty="0"/>
          </a:p>
        </p:txBody>
      </p:sp>
      <p:sp>
        <p:nvSpPr>
          <p:cNvPr id="3" name="矩形 2">
            <a:extLst>
              <a:ext uri="{FF2B5EF4-FFF2-40B4-BE49-F238E27FC236}">
                <a16:creationId xmlns:a16="http://schemas.microsoft.com/office/drawing/2014/main" id="{EAC5352F-42E1-0349-BE61-9BBD0CAD203F}"/>
              </a:ext>
            </a:extLst>
          </p:cNvPr>
          <p:cNvSpPr/>
          <p:nvPr/>
        </p:nvSpPr>
        <p:spPr>
          <a:xfrm>
            <a:off x="6095999" y="3839457"/>
            <a:ext cx="5469081" cy="3164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29D5EC30-271E-DC41-A492-3AA17783A765}"/>
              </a:ext>
            </a:extLst>
          </p:cNvPr>
          <p:cNvSpPr/>
          <p:nvPr/>
        </p:nvSpPr>
        <p:spPr>
          <a:xfrm>
            <a:off x="6908191" y="4621291"/>
            <a:ext cx="4656889" cy="2154436"/>
          </a:xfrm>
          <a:prstGeom prst="rect">
            <a:avLst/>
          </a:prstGeom>
          <a:noFill/>
          <a:ln>
            <a:noFill/>
          </a:ln>
        </p:spPr>
        <p:txBody>
          <a:bodyPr wrap="square">
            <a:spAutoFit/>
            <a:scene3d>
              <a:camera prst="orthographicFront"/>
              <a:lightRig rig="threePt" dir="t"/>
            </a:scene3d>
            <a:sp3d contourW="12700"/>
          </a:bodyPr>
          <a:lstStyle/>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从非结构化的文本中抽取</a:t>
            </a: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结构化信息</a:t>
            </a:r>
            <a:endParaRPr kumimoji="0" lang="en-US" altLang="zh-CN"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预训练模型</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支持</a:t>
            </a:r>
            <a:r>
              <a:rPr kumimoji="0" lang="en-US" altLang="zh-CN"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30</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余种常见实体的抽取，如</a:t>
            </a: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客户姓名</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、身份证号码、资金账号、金额大小写等</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auto" latinLnBrk="0" hangingPunct="1">
              <a:lnSpc>
                <a:spcPct val="100000"/>
              </a:lnSpc>
              <a:spcBef>
                <a:spcPts val="2000"/>
              </a:spcBef>
              <a:spcAft>
                <a:spcPts val="0"/>
              </a:spcAft>
              <a:buClrTx/>
              <a:buSzTx/>
              <a:buFont typeface="Arial" panose="020B0704020202020204" pitchFamily="34" charset="0"/>
              <a:buChar char="•"/>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用户可以自定义抽取</a:t>
            </a:r>
            <a:r>
              <a:rPr kumimoji="0" lang="zh-CN" altLang="en-US" sz="14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模板</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，快速实现定制化的信息抽取能力</a:t>
            </a:r>
            <a:endParaRPr kumimoji="0" lang="en-US" altLang="zh-CN"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342900" indent="-342900" algn="just">
              <a:spcBef>
                <a:spcPts val="2000"/>
              </a:spcBef>
              <a:buFont typeface="Arial" panose="020B0704020202020204" pitchFamily="34" charset="0"/>
              <a:buChar char="•"/>
              <a:defRPr/>
            </a:pP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rPr>
              <a:t>可识别印章遮盖内容</a:t>
            </a:r>
          </a:p>
        </p:txBody>
      </p:sp>
      <p:sp>
        <p:nvSpPr>
          <p:cNvPr id="11" name="文本框 10">
            <a:extLst>
              <a:ext uri="{FF2B5EF4-FFF2-40B4-BE49-F238E27FC236}">
                <a16:creationId xmlns:a16="http://schemas.microsoft.com/office/drawing/2014/main" id="{78349B0E-0254-B14A-BD73-4358F3393959}"/>
              </a:ext>
            </a:extLst>
          </p:cNvPr>
          <p:cNvSpPr txBox="1"/>
          <p:nvPr/>
        </p:nvSpPr>
        <p:spPr>
          <a:xfrm rot="20139861">
            <a:off x="6178746" y="4087862"/>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信息抽取示例</a:t>
            </a:r>
          </a:p>
        </p:txBody>
      </p:sp>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14A05583-0CD9-44B7-81EA-7E445024B0F8}"/>
              </a:ext>
            </a:extLst>
          </p:cNvPr>
          <p:cNvSpPr txBox="1"/>
          <p:nvPr/>
        </p:nvSpPr>
        <p:spPr>
          <a:xfrm>
            <a:off x="606144" y="2262380"/>
            <a:ext cx="3882424" cy="2778774"/>
          </a:xfrm>
          <a:prstGeom prst="rect">
            <a:avLst/>
          </a:prstGeom>
          <a:noFill/>
        </p:spPr>
        <p:txBody>
          <a:bodyPr wrap="square">
            <a:spAutoFit/>
          </a:bodyPr>
          <a:lstStyle/>
          <a:p>
            <a:pPr marL="285750" indent="-285750">
              <a:lnSpc>
                <a:spcPct val="20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rPr>
              <a:t>内部办公与外围系统边界的突破</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rPr>
              <a:t>跨系统边界，数据边界的突破</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rPr>
              <a:t>部门局限的突破</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rPr>
              <a:t>业务局限的突破</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ü"/>
            </a:pPr>
            <a:r>
              <a:rPr lang="zh-CN" altLang="en-US" dirty="0">
                <a:solidFill>
                  <a:schemeClr val="bg1"/>
                </a:solidFill>
                <a:latin typeface="微软雅黑" panose="020B0503020204020204" pitchFamily="34" charset="-122"/>
                <a:ea typeface="微软雅黑" panose="020B0503020204020204" pitchFamily="34" charset="-122"/>
              </a:rPr>
              <a:t>客户渠道的突破</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6" name="Flowchart: Alternate Process 24">
            <a:extLst>
              <a:ext uri="{FF2B5EF4-FFF2-40B4-BE49-F238E27FC236}">
                <a16:creationId xmlns:a16="http://schemas.microsoft.com/office/drawing/2014/main" id="{44431577-1D28-42A9-A6BE-5134CC8A74AB}"/>
              </a:ext>
            </a:extLst>
          </p:cNvPr>
          <p:cNvSpPr/>
          <p:nvPr/>
        </p:nvSpPr>
        <p:spPr>
          <a:xfrm>
            <a:off x="606144" y="1342640"/>
            <a:ext cx="1025432" cy="474207"/>
          </a:xfrm>
          <a:prstGeom prst="flowChartAlternate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pitchFamily="34" charset="-122"/>
                <a:ea typeface="思源黑体 CN Bold" panose="020B0800000000000000"/>
              </a:rPr>
              <a:t>突破</a:t>
            </a:r>
            <a:endParaRPr lang="en-US" sz="2000" b="1" dirty="0">
              <a:solidFill>
                <a:schemeClr val="tx1"/>
              </a:solidFill>
              <a:latin typeface="微软雅黑" panose="020B0503020204020204" pitchFamily="34" charset="-122"/>
              <a:ea typeface="思源黑体 CN Bold" panose="020B0800000000000000"/>
            </a:endParaRPr>
          </a:p>
        </p:txBody>
      </p:sp>
      <p:sp>
        <p:nvSpPr>
          <p:cNvPr id="17" name="Flowchart: Alternate Process 24">
            <a:extLst>
              <a:ext uri="{FF2B5EF4-FFF2-40B4-BE49-F238E27FC236}">
                <a16:creationId xmlns:a16="http://schemas.microsoft.com/office/drawing/2014/main" id="{393A2F73-ED93-4747-80F2-16B877489F6A}"/>
              </a:ext>
            </a:extLst>
          </p:cNvPr>
          <p:cNvSpPr/>
          <p:nvPr/>
        </p:nvSpPr>
        <p:spPr>
          <a:xfrm>
            <a:off x="6796962" y="1342640"/>
            <a:ext cx="1025432" cy="474207"/>
          </a:xfrm>
          <a:prstGeom prst="flowChartAlternate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微软雅黑" panose="020B0503020204020204" pitchFamily="34" charset="-122"/>
                <a:ea typeface="思源黑体 CN Bold" panose="020B0800000000000000"/>
              </a:rPr>
              <a:t>智能</a:t>
            </a:r>
            <a:endParaRPr lang="en-US" sz="2000" b="1" dirty="0">
              <a:solidFill>
                <a:schemeClr val="tx1"/>
              </a:solidFill>
              <a:latin typeface="微软雅黑" panose="020B0503020204020204" pitchFamily="34" charset="-122"/>
              <a:ea typeface="思源黑体 CN Bold" panose="020B0800000000000000"/>
            </a:endParaRPr>
          </a:p>
        </p:txBody>
      </p:sp>
    </p:spTree>
    <p:extLst>
      <p:ext uri="{BB962C8B-B14F-4D97-AF65-F5344CB8AC3E}">
        <p14:creationId xmlns:p14="http://schemas.microsoft.com/office/powerpoint/2010/main" val="61793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12538FD1-265A-3C49-975B-C010D5D5CE02}"/>
              </a:ext>
            </a:extLst>
          </p:cNvPr>
          <p:cNvSpPr txBox="1"/>
          <p:nvPr/>
        </p:nvSpPr>
        <p:spPr>
          <a:xfrm>
            <a:off x="292498" y="1374365"/>
            <a:ext cx="3653110"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sym typeface="+mn-ea"/>
              </a:rPr>
              <a:t>项目收益统计</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grpSp>
        <p:nvGrpSpPr>
          <p:cNvPr id="4" name="组合 3">
            <a:extLst>
              <a:ext uri="{FF2B5EF4-FFF2-40B4-BE49-F238E27FC236}">
                <a16:creationId xmlns:a16="http://schemas.microsoft.com/office/drawing/2014/main" id="{4658137B-91D9-47E0-AE8E-B1C8FA083C6B}"/>
              </a:ext>
            </a:extLst>
          </p:cNvPr>
          <p:cNvGrpSpPr/>
          <p:nvPr/>
        </p:nvGrpSpPr>
        <p:grpSpPr>
          <a:xfrm>
            <a:off x="9536979" y="2203789"/>
            <a:ext cx="2313851" cy="2328863"/>
            <a:chOff x="3562031" y="2197439"/>
            <a:chExt cx="2313851" cy="2328863"/>
          </a:xfrm>
        </p:grpSpPr>
        <p:grpSp>
          <p:nvGrpSpPr>
            <p:cNvPr id="10" name="Group 6">
              <a:extLst>
                <a:ext uri="{FF2B5EF4-FFF2-40B4-BE49-F238E27FC236}">
                  <a16:creationId xmlns:a16="http://schemas.microsoft.com/office/drawing/2014/main" id="{06E96E00-E115-4478-ADE2-3011BEF83A94}"/>
                </a:ext>
              </a:extLst>
            </p:cNvPr>
            <p:cNvGrpSpPr/>
            <p:nvPr/>
          </p:nvGrpSpPr>
          <p:grpSpPr>
            <a:xfrm>
              <a:off x="3562031" y="2197439"/>
              <a:ext cx="2313851" cy="2328863"/>
              <a:chOff x="1400105" y="2466975"/>
              <a:chExt cx="2313851" cy="2328863"/>
            </a:xfrm>
          </p:grpSpPr>
          <p:sp>
            <p:nvSpPr>
              <p:cNvPr id="11" name="Donut 7">
                <a:extLst>
                  <a:ext uri="{FF2B5EF4-FFF2-40B4-BE49-F238E27FC236}">
                    <a16:creationId xmlns:a16="http://schemas.microsoft.com/office/drawing/2014/main" id="{C40AAD0A-5537-412D-9405-EB9CCA3EE21A}"/>
                  </a:ext>
                </a:extLst>
              </p:cNvPr>
              <p:cNvSpPr/>
              <p:nvPr/>
            </p:nvSpPr>
            <p:spPr>
              <a:xfrm>
                <a:off x="1407220" y="2479675"/>
                <a:ext cx="2306736" cy="2316163"/>
              </a:xfrm>
              <a:prstGeom prst="donut">
                <a:avLst>
                  <a:gd name="adj" fmla="val 3451"/>
                </a:avLst>
              </a:prstGeom>
              <a:solidFill>
                <a:sysClr val="window" lastClr="FFFFFF">
                  <a:alpha val="2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sp>
            <p:nvSpPr>
              <p:cNvPr id="12" name="Block Arc 8">
                <a:extLst>
                  <a:ext uri="{FF2B5EF4-FFF2-40B4-BE49-F238E27FC236}">
                    <a16:creationId xmlns:a16="http://schemas.microsoft.com/office/drawing/2014/main" id="{AAC7F220-4FEE-41DE-89C7-09ECD911BA66}"/>
                  </a:ext>
                </a:extLst>
              </p:cNvPr>
              <p:cNvSpPr/>
              <p:nvPr/>
            </p:nvSpPr>
            <p:spPr bwMode="auto">
              <a:xfrm rot="5400000">
                <a:off x="1392599" y="2474481"/>
                <a:ext cx="2328863" cy="2313851"/>
              </a:xfrm>
              <a:prstGeom prst="blockArc">
                <a:avLst>
                  <a:gd name="adj1" fmla="val 10773392"/>
                  <a:gd name="adj2" fmla="val 7949221"/>
                  <a:gd name="adj3" fmla="val 3103"/>
                </a:avLst>
              </a:prstGeom>
              <a:solidFill>
                <a:schemeClr val="accent4">
                  <a:lumMod val="60000"/>
                  <a:lumOff val="40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grpSp>
        <p:sp>
          <p:nvSpPr>
            <p:cNvPr id="16" name="Rectangle 12">
              <a:extLst>
                <a:ext uri="{FF2B5EF4-FFF2-40B4-BE49-F238E27FC236}">
                  <a16:creationId xmlns:a16="http://schemas.microsoft.com/office/drawing/2014/main" id="{C34B3543-44BC-424B-B510-2C88E7FA8D7B}"/>
                </a:ext>
              </a:extLst>
            </p:cNvPr>
            <p:cNvSpPr/>
            <p:nvPr/>
          </p:nvSpPr>
          <p:spPr>
            <a:xfrm>
              <a:off x="4184915" y="3106610"/>
              <a:ext cx="1162498" cy="523220"/>
            </a:xfrm>
            <a:prstGeom prst="rect">
              <a:avLst/>
            </a:prstGeom>
          </p:spPr>
          <p:txBody>
            <a:bodyPr wrap="none">
              <a:spAutoFit/>
            </a:bodyPr>
            <a:lstStyle/>
            <a:p>
              <a:r>
                <a:rPr lang="en-US" sz="2800" b="1" dirty="0">
                  <a:solidFill>
                    <a:sysClr val="window" lastClr="FFFFFF"/>
                  </a:solidFill>
                  <a:latin typeface="Lato" panose="020F0502020204030203" pitchFamily="34" charset="0"/>
                  <a:ea typeface="Lato" panose="020F0502020204030203" pitchFamily="34" charset="0"/>
                  <a:cs typeface="Lato" panose="020F0502020204030203" pitchFamily="34" charset="0"/>
                </a:rPr>
                <a:t>&gt;93%</a:t>
              </a:r>
              <a:endParaRPr lang="id-ID" sz="2800" b="1" dirty="0">
                <a:solidFill>
                  <a:sysClr val="window" lastClr="FFFFFF"/>
                </a:solidFill>
                <a:latin typeface="Lato" panose="020F0502020204030203" pitchFamily="34" charset="0"/>
                <a:ea typeface="Lato" panose="020F0502020204030203" pitchFamily="34" charset="0"/>
                <a:cs typeface="Lato" panose="020F0502020204030203" pitchFamily="34" charset="0"/>
              </a:endParaRPr>
            </a:p>
          </p:txBody>
        </p:sp>
      </p:grpSp>
      <p:grpSp>
        <p:nvGrpSpPr>
          <p:cNvPr id="22" name="组合 21">
            <a:extLst>
              <a:ext uri="{FF2B5EF4-FFF2-40B4-BE49-F238E27FC236}">
                <a16:creationId xmlns:a16="http://schemas.microsoft.com/office/drawing/2014/main" id="{6377A17E-E55D-4EE2-B922-AAB1989622C7}"/>
              </a:ext>
            </a:extLst>
          </p:cNvPr>
          <p:cNvGrpSpPr/>
          <p:nvPr/>
        </p:nvGrpSpPr>
        <p:grpSpPr>
          <a:xfrm>
            <a:off x="816811" y="2203789"/>
            <a:ext cx="2313851" cy="2328863"/>
            <a:chOff x="6578485" y="2210139"/>
            <a:chExt cx="2313851" cy="2328863"/>
          </a:xfrm>
        </p:grpSpPr>
        <p:grpSp>
          <p:nvGrpSpPr>
            <p:cNvPr id="13" name="Group 9">
              <a:extLst>
                <a:ext uri="{FF2B5EF4-FFF2-40B4-BE49-F238E27FC236}">
                  <a16:creationId xmlns:a16="http://schemas.microsoft.com/office/drawing/2014/main" id="{E12A5F3B-550A-4F1A-A5E8-3A2AFFCE1CC5}"/>
                </a:ext>
              </a:extLst>
            </p:cNvPr>
            <p:cNvGrpSpPr/>
            <p:nvPr/>
          </p:nvGrpSpPr>
          <p:grpSpPr>
            <a:xfrm>
              <a:off x="6578485" y="2210139"/>
              <a:ext cx="2313851" cy="2328863"/>
              <a:chOff x="1400105" y="2466975"/>
              <a:chExt cx="2313851" cy="2328863"/>
            </a:xfrm>
          </p:grpSpPr>
          <p:sp>
            <p:nvSpPr>
              <p:cNvPr id="14" name="Donut 10">
                <a:extLst>
                  <a:ext uri="{FF2B5EF4-FFF2-40B4-BE49-F238E27FC236}">
                    <a16:creationId xmlns:a16="http://schemas.microsoft.com/office/drawing/2014/main" id="{F8A99C5C-1B8B-41B1-A861-B4CD0245DB0E}"/>
                  </a:ext>
                </a:extLst>
              </p:cNvPr>
              <p:cNvSpPr/>
              <p:nvPr/>
            </p:nvSpPr>
            <p:spPr>
              <a:xfrm>
                <a:off x="1407220" y="2479675"/>
                <a:ext cx="2306736" cy="2316163"/>
              </a:xfrm>
              <a:prstGeom prst="donut">
                <a:avLst>
                  <a:gd name="adj" fmla="val 3451"/>
                </a:avLst>
              </a:prstGeom>
              <a:solidFill>
                <a:sysClr val="window" lastClr="FFFFFF">
                  <a:alpha val="2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sp>
            <p:nvSpPr>
              <p:cNvPr id="15" name="Block Arc 11">
                <a:extLst>
                  <a:ext uri="{FF2B5EF4-FFF2-40B4-BE49-F238E27FC236}">
                    <a16:creationId xmlns:a16="http://schemas.microsoft.com/office/drawing/2014/main" id="{55F077DE-BDB5-4C29-A2B0-7C184888D76B}"/>
                  </a:ext>
                </a:extLst>
              </p:cNvPr>
              <p:cNvSpPr/>
              <p:nvPr/>
            </p:nvSpPr>
            <p:spPr bwMode="auto">
              <a:xfrm rot="5400000">
                <a:off x="1392599" y="2474481"/>
                <a:ext cx="2328863" cy="2313851"/>
              </a:xfrm>
              <a:prstGeom prst="blockArc">
                <a:avLst>
                  <a:gd name="adj1" fmla="val 10773392"/>
                  <a:gd name="adj2" fmla="val 5911133"/>
                  <a:gd name="adj3" fmla="val 3479"/>
                </a:avLst>
              </a:prstGeom>
              <a:solidFill>
                <a:schemeClr val="bg2">
                  <a:lumMod val="90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grpSp>
        <p:sp>
          <p:nvSpPr>
            <p:cNvPr id="17" name="Rectangle 13">
              <a:extLst>
                <a:ext uri="{FF2B5EF4-FFF2-40B4-BE49-F238E27FC236}">
                  <a16:creationId xmlns:a16="http://schemas.microsoft.com/office/drawing/2014/main" id="{5B1F7059-A994-47EF-93FD-949B212DD2AA}"/>
                </a:ext>
              </a:extLst>
            </p:cNvPr>
            <p:cNvSpPr/>
            <p:nvPr/>
          </p:nvSpPr>
          <p:spPr>
            <a:xfrm>
              <a:off x="6988475" y="3112959"/>
              <a:ext cx="1493870" cy="523220"/>
            </a:xfrm>
            <a:prstGeom prst="rect">
              <a:avLst/>
            </a:prstGeom>
          </p:spPr>
          <p:txBody>
            <a:bodyPr wrap="none">
              <a:spAutoFit/>
            </a:bodyPr>
            <a:lstStyle/>
            <a:p>
              <a:r>
                <a:rPr lang="id-ID" sz="2800" b="1" dirty="0">
                  <a:solidFill>
                    <a:sysClr val="window" lastClr="FFFFFF"/>
                  </a:solidFill>
                  <a:latin typeface="Lato" panose="020F0502020204030203" pitchFamily="34" charset="0"/>
                  <a:ea typeface="Lato" panose="020F0502020204030203" pitchFamily="34" charset="0"/>
                  <a:cs typeface="Lato" panose="020F0502020204030203" pitchFamily="34" charset="0"/>
                </a:rPr>
                <a:t>17.8FTE</a:t>
              </a:r>
            </a:p>
          </p:txBody>
        </p:sp>
      </p:grpSp>
      <p:sp>
        <p:nvSpPr>
          <p:cNvPr id="19" name="Rectangle 17">
            <a:extLst>
              <a:ext uri="{FF2B5EF4-FFF2-40B4-BE49-F238E27FC236}">
                <a16:creationId xmlns:a16="http://schemas.microsoft.com/office/drawing/2014/main" id="{48A9DEA8-ED82-4802-883E-C4845351AA4A}"/>
              </a:ext>
            </a:extLst>
          </p:cNvPr>
          <p:cNvSpPr>
            <a:spLocks noChangeArrowheads="1"/>
          </p:cNvSpPr>
          <p:nvPr/>
        </p:nvSpPr>
        <p:spPr bwMode="auto">
          <a:xfrm>
            <a:off x="6605724" y="5395766"/>
            <a:ext cx="23067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相比较人工处理单次流程至少</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30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分钟，机器人可做到</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70-90</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秒内处理完毕</a:t>
            </a:r>
            <a:endParaRPr lang="id-ID"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20" name="Rectangle 18">
            <a:extLst>
              <a:ext uri="{FF2B5EF4-FFF2-40B4-BE49-F238E27FC236}">
                <a16:creationId xmlns:a16="http://schemas.microsoft.com/office/drawing/2014/main" id="{2F2BC53D-F441-4513-A1BF-72DDBEEEDCD9}"/>
              </a:ext>
            </a:extLst>
          </p:cNvPr>
          <p:cNvSpPr>
            <a:spLocks noChangeArrowheads="1"/>
          </p:cNvSpPr>
          <p:nvPr/>
        </p:nvSpPr>
        <p:spPr bwMode="auto">
          <a:xfrm>
            <a:off x="9544093" y="5395766"/>
            <a:ext cx="2452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ysClr val="windowText" lastClr="000000"/>
                </a:solidFill>
                <a:latin typeface="Calibri" panose="020F0502020204030204" charset="0"/>
              </a:defRPr>
            </a:lvl1pPr>
            <a:lvl2pPr marL="742950" indent="-285750">
              <a:defRPr>
                <a:solidFill>
                  <a:sysClr val="windowText" lastClr="000000"/>
                </a:solidFill>
                <a:latin typeface="Calibri" panose="020F0502020204030204" charset="0"/>
              </a:defRPr>
            </a:lvl2pPr>
            <a:lvl3pPr marL="1143000" indent="-228600">
              <a:defRPr>
                <a:solidFill>
                  <a:sysClr val="windowText" lastClr="000000"/>
                </a:solidFill>
                <a:latin typeface="Calibri" panose="020F0502020204030204" charset="0"/>
              </a:defRPr>
            </a:lvl3pPr>
            <a:lvl4pPr marL="1600200" indent="-228600">
              <a:defRPr>
                <a:solidFill>
                  <a:sysClr val="windowText" lastClr="000000"/>
                </a:solidFill>
                <a:latin typeface="Calibri" panose="020F0502020204030204" charset="0"/>
              </a:defRPr>
            </a:lvl4pPr>
            <a:lvl5pPr marL="2057400" indent="-228600">
              <a:defRPr>
                <a:solidFill>
                  <a:sysClr val="windowText" lastClr="000000"/>
                </a:solidFill>
                <a:latin typeface="Calibri" panose="020F0502020204030204" charset="0"/>
              </a:defRPr>
            </a:lvl5pPr>
            <a:lvl6pPr marL="2514600" indent="-228600" fontAlgn="base">
              <a:spcBef>
                <a:spcPct val="0"/>
              </a:spcBef>
              <a:spcAft>
                <a:spcPct val="0"/>
              </a:spcAft>
              <a:defRPr>
                <a:solidFill>
                  <a:sysClr val="windowText" lastClr="000000"/>
                </a:solidFill>
                <a:latin typeface="Calibri" panose="020F0502020204030204" charset="0"/>
              </a:defRPr>
            </a:lvl6pPr>
            <a:lvl7pPr marL="2971800" indent="-228600" fontAlgn="base">
              <a:spcBef>
                <a:spcPct val="0"/>
              </a:spcBef>
              <a:spcAft>
                <a:spcPct val="0"/>
              </a:spcAft>
              <a:defRPr>
                <a:solidFill>
                  <a:sysClr val="windowText" lastClr="000000"/>
                </a:solidFill>
                <a:latin typeface="Calibri" panose="020F0502020204030204" charset="0"/>
              </a:defRPr>
            </a:lvl7pPr>
            <a:lvl8pPr marL="3429000" indent="-228600" fontAlgn="base">
              <a:spcBef>
                <a:spcPct val="0"/>
              </a:spcBef>
              <a:spcAft>
                <a:spcPct val="0"/>
              </a:spcAft>
              <a:defRPr>
                <a:solidFill>
                  <a:sysClr val="windowText" lastClr="000000"/>
                </a:solidFill>
                <a:latin typeface="Calibri" panose="020F0502020204030204" charset="0"/>
              </a:defRPr>
            </a:lvl8pPr>
            <a:lvl9pPr marL="3886200" indent="-228600" fontAlgn="base">
              <a:spcBef>
                <a:spcPct val="0"/>
              </a:spcBef>
              <a:spcAft>
                <a:spcPct val="0"/>
              </a:spcAft>
              <a:defRPr>
                <a:solidFill>
                  <a:sysClr val="windowText" lastClr="000000"/>
                </a:solidFill>
                <a:latin typeface="Calibri" panose="020F0502020204030204" charset="0"/>
              </a:defRPr>
            </a:lvl9pPr>
          </a:lstStyle>
          <a:p>
            <a:pPr algn="ctr" eaLnBrk="1" hangingPunct="1"/>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单次节省时间达到</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93%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以上，大幅提升客户满意度</a:t>
            </a:r>
            <a:endParaRPr lang="id-ID" sz="1200" dirty="0">
              <a:solidFill>
                <a:schemeClr val="bg1"/>
              </a:solidFill>
              <a:latin typeface="思源黑体 CN Light" panose="020B0300000000000000" charset="-122"/>
              <a:ea typeface="思源黑体 CN Light" panose="020B0300000000000000" charset="-122"/>
              <a:cs typeface="Lato" panose="020F0502020204030203" pitchFamily="34" charset="0"/>
            </a:endParaRPr>
          </a:p>
        </p:txBody>
      </p:sp>
      <p:sp>
        <p:nvSpPr>
          <p:cNvPr id="21" name="Rectangle 19">
            <a:extLst>
              <a:ext uri="{FF2B5EF4-FFF2-40B4-BE49-F238E27FC236}">
                <a16:creationId xmlns:a16="http://schemas.microsoft.com/office/drawing/2014/main" id="{B8CE5292-76C3-4E11-98C1-B86605168F05}"/>
              </a:ext>
            </a:extLst>
          </p:cNvPr>
          <p:cNvSpPr>
            <a:spLocks noChangeArrowheads="1"/>
          </p:cNvSpPr>
          <p:nvPr/>
        </p:nvSpPr>
        <p:spPr bwMode="auto">
          <a:xfrm>
            <a:off x="823925" y="5395766"/>
            <a:ext cx="23031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ysClr val="windowText" lastClr="000000"/>
                </a:solidFill>
                <a:latin typeface="Calibri" panose="020F0502020204030204" charset="0"/>
              </a:defRPr>
            </a:lvl1pPr>
            <a:lvl2pPr marL="742950" indent="-285750">
              <a:defRPr>
                <a:solidFill>
                  <a:sysClr val="windowText" lastClr="000000"/>
                </a:solidFill>
                <a:latin typeface="Calibri" panose="020F0502020204030204" charset="0"/>
              </a:defRPr>
            </a:lvl2pPr>
            <a:lvl3pPr marL="1143000" indent="-228600">
              <a:defRPr>
                <a:solidFill>
                  <a:sysClr val="windowText" lastClr="000000"/>
                </a:solidFill>
                <a:latin typeface="Calibri" panose="020F0502020204030204" charset="0"/>
              </a:defRPr>
            </a:lvl3pPr>
            <a:lvl4pPr marL="1600200" indent="-228600">
              <a:defRPr>
                <a:solidFill>
                  <a:sysClr val="windowText" lastClr="000000"/>
                </a:solidFill>
                <a:latin typeface="Calibri" panose="020F0502020204030204" charset="0"/>
              </a:defRPr>
            </a:lvl4pPr>
            <a:lvl5pPr marL="2057400" indent="-228600">
              <a:defRPr>
                <a:solidFill>
                  <a:sysClr val="windowText" lastClr="000000"/>
                </a:solidFill>
                <a:latin typeface="Calibri" panose="020F0502020204030204" charset="0"/>
              </a:defRPr>
            </a:lvl5pPr>
            <a:lvl6pPr marL="2514600" indent="-228600" fontAlgn="base">
              <a:spcBef>
                <a:spcPct val="0"/>
              </a:spcBef>
              <a:spcAft>
                <a:spcPct val="0"/>
              </a:spcAft>
              <a:defRPr>
                <a:solidFill>
                  <a:sysClr val="windowText" lastClr="000000"/>
                </a:solidFill>
                <a:latin typeface="Calibri" panose="020F0502020204030204" charset="0"/>
              </a:defRPr>
            </a:lvl6pPr>
            <a:lvl7pPr marL="2971800" indent="-228600" fontAlgn="base">
              <a:spcBef>
                <a:spcPct val="0"/>
              </a:spcBef>
              <a:spcAft>
                <a:spcPct val="0"/>
              </a:spcAft>
              <a:defRPr>
                <a:solidFill>
                  <a:sysClr val="windowText" lastClr="000000"/>
                </a:solidFill>
                <a:latin typeface="Calibri" panose="020F0502020204030204" charset="0"/>
              </a:defRPr>
            </a:lvl7pPr>
            <a:lvl8pPr marL="3429000" indent="-228600" fontAlgn="base">
              <a:spcBef>
                <a:spcPct val="0"/>
              </a:spcBef>
              <a:spcAft>
                <a:spcPct val="0"/>
              </a:spcAft>
              <a:defRPr>
                <a:solidFill>
                  <a:sysClr val="windowText" lastClr="000000"/>
                </a:solidFill>
                <a:latin typeface="Calibri" panose="020F0502020204030204" charset="0"/>
              </a:defRPr>
            </a:lvl8pPr>
            <a:lvl9pPr marL="3886200" indent="-228600" fontAlgn="base">
              <a:spcBef>
                <a:spcPct val="0"/>
              </a:spcBef>
              <a:spcAft>
                <a:spcPct val="0"/>
              </a:spcAft>
              <a:defRPr>
                <a:solidFill>
                  <a:sysClr val="windowText" lastClr="000000"/>
                </a:solidFill>
                <a:latin typeface="Calibri" panose="020F0502020204030204" charset="0"/>
              </a:defRPr>
            </a:lvl9pPr>
          </a:lstStyle>
          <a:p>
            <a:pPr algn="ctr" eaLnBrk="1" hangingPunct="1"/>
            <a:r>
              <a:rPr lang="zh-CN" altLang="en-US" sz="1200" dirty="0">
                <a:solidFill>
                  <a:schemeClr val="bg1"/>
                </a:solidFill>
                <a:latin typeface="思源黑体 CN Light" panose="020B0300000000000000" charset="-122"/>
                <a:ea typeface="思源黑体 CN Light" panose="020B0300000000000000" charset="-122"/>
                <a:cs typeface="Lato" panose="020F0502020204030203" pitchFamily="34" charset="0"/>
              </a:rPr>
              <a:t>单月处理量</a:t>
            </a:r>
            <a:r>
              <a:rPr lang="en-US" altLang="zh-CN" sz="1200" dirty="0">
                <a:solidFill>
                  <a:schemeClr val="bg1"/>
                </a:solidFill>
                <a:latin typeface="思源黑体 CN Light" panose="020B0300000000000000" charset="-122"/>
                <a:ea typeface="思源黑体 CN Light" panose="020B0300000000000000" charset="-122"/>
                <a:cs typeface="Lato" panose="020F0502020204030203" pitchFamily="34" charset="0"/>
              </a:rPr>
              <a:t>300</a:t>
            </a:r>
            <a:r>
              <a:rPr lang="zh-CN" altLang="en-US" sz="1200" dirty="0">
                <a:solidFill>
                  <a:schemeClr val="bg1"/>
                </a:solidFill>
                <a:latin typeface="思源黑体 CN Light" panose="020B0300000000000000" charset="-122"/>
                <a:ea typeface="思源黑体 CN Light" panose="020B0300000000000000" charset="-122"/>
                <a:cs typeface="Lato" panose="020F0502020204030203" pitchFamily="34" charset="0"/>
              </a:rPr>
              <a:t>次情况下，可节省约</a:t>
            </a:r>
            <a:r>
              <a:rPr lang="en-US" altLang="zh-CN" sz="1200" dirty="0">
                <a:solidFill>
                  <a:schemeClr val="bg1"/>
                </a:solidFill>
                <a:latin typeface="思源黑体 CN Light" panose="020B0300000000000000" charset="-122"/>
                <a:ea typeface="思源黑体 CN Light" panose="020B0300000000000000" charset="-122"/>
                <a:cs typeface="Lato" panose="020F0502020204030203" pitchFamily="34" charset="0"/>
              </a:rPr>
              <a:t>142.5</a:t>
            </a:r>
            <a:r>
              <a:rPr lang="zh-CN" altLang="en-US" sz="1200" dirty="0">
                <a:solidFill>
                  <a:schemeClr val="bg1"/>
                </a:solidFill>
                <a:latin typeface="思源黑体 CN Light" panose="020B0300000000000000" charset="-122"/>
                <a:ea typeface="思源黑体 CN Light" panose="020B0300000000000000" charset="-122"/>
                <a:cs typeface="Lato" panose="020F0502020204030203" pitchFamily="34" charset="0"/>
              </a:rPr>
              <a:t>工时，每月节省约</a:t>
            </a:r>
            <a:r>
              <a:rPr lang="en-US" altLang="zh-CN" sz="1200" dirty="0">
                <a:solidFill>
                  <a:schemeClr val="bg1"/>
                </a:solidFill>
                <a:latin typeface="思源黑体 CN Light" panose="020B0300000000000000" charset="-122"/>
                <a:ea typeface="思源黑体 CN Light" panose="020B0300000000000000" charset="-122"/>
                <a:cs typeface="Lato" panose="020F0502020204030203" pitchFamily="34" charset="0"/>
              </a:rPr>
              <a:t>17.8FTE</a:t>
            </a:r>
            <a:endParaRPr lang="id-ID" sz="1200" dirty="0">
              <a:solidFill>
                <a:schemeClr val="bg1"/>
              </a:solidFill>
              <a:latin typeface="思源黑体 CN Light" panose="020B0300000000000000" charset="-122"/>
              <a:ea typeface="思源黑体 CN Light" panose="020B0300000000000000" charset="-122"/>
              <a:cs typeface="Lato" panose="020F0502020204030203" pitchFamily="34" charset="0"/>
            </a:endParaRPr>
          </a:p>
        </p:txBody>
      </p:sp>
      <p:sp>
        <p:nvSpPr>
          <p:cNvPr id="23" name="文本框 22">
            <a:extLst>
              <a:ext uri="{FF2B5EF4-FFF2-40B4-BE49-F238E27FC236}">
                <a16:creationId xmlns:a16="http://schemas.microsoft.com/office/drawing/2014/main" id="{67D45F6F-A238-4509-81EE-240C5C7C5BBC}"/>
              </a:ext>
            </a:extLst>
          </p:cNvPr>
          <p:cNvSpPr txBox="1"/>
          <p:nvPr/>
        </p:nvSpPr>
        <p:spPr>
          <a:xfrm>
            <a:off x="9947930" y="4808842"/>
            <a:ext cx="1491948" cy="369332"/>
          </a:xfrm>
          <a:prstGeom prst="rect">
            <a:avLst/>
          </a:prstGeom>
          <a:noFill/>
        </p:spPr>
        <p:txBody>
          <a:bodyPr wrap="square" rtlCol="0">
            <a:spAutoFit/>
          </a:bodyPr>
          <a:lstStyle>
            <a:defPPr>
              <a:defRPr lang="zh-CN"/>
            </a:defPPr>
            <a:lvl1pPr algn="r">
              <a:defRPr>
                <a:solidFill>
                  <a:sysClr val="window" lastClr="FFFFFF"/>
                </a:solidFill>
                <a:latin typeface="微软雅黑" panose="020B0503020204020204" pitchFamily="34" charset="-122"/>
                <a:ea typeface="微软雅黑" panose="020B0503020204020204" pitchFamily="34" charset="-122"/>
                <a:cs typeface="Segoe UI Semibold" panose="020B0702040204020203" pitchFamily="34" charset="0"/>
              </a:defRPr>
            </a:lvl1pPr>
          </a:lstStyle>
          <a:p>
            <a:r>
              <a:rPr lang="zh-CN" altLang="en-US" dirty="0"/>
              <a:t>时间节省率</a:t>
            </a:r>
          </a:p>
        </p:txBody>
      </p:sp>
      <p:sp>
        <p:nvSpPr>
          <p:cNvPr id="24" name="文本框 23">
            <a:extLst>
              <a:ext uri="{FF2B5EF4-FFF2-40B4-BE49-F238E27FC236}">
                <a16:creationId xmlns:a16="http://schemas.microsoft.com/office/drawing/2014/main" id="{F20AD9ED-5A6D-4656-9EAD-DCB931475046}"/>
              </a:ext>
            </a:extLst>
          </p:cNvPr>
          <p:cNvSpPr txBox="1"/>
          <p:nvPr/>
        </p:nvSpPr>
        <p:spPr>
          <a:xfrm>
            <a:off x="1241448" y="4808842"/>
            <a:ext cx="1491948" cy="369332"/>
          </a:xfrm>
          <a:prstGeom prst="rect">
            <a:avLst/>
          </a:prstGeom>
          <a:noFill/>
        </p:spPr>
        <p:txBody>
          <a:bodyPr wrap="square" rtlCol="0">
            <a:spAutoFit/>
          </a:bodyPr>
          <a:lstStyle>
            <a:defPPr>
              <a:defRPr lang="zh-CN"/>
            </a:defPPr>
            <a:lvl1pPr algn="r">
              <a:defRPr>
                <a:solidFill>
                  <a:sysClr val="window" lastClr="FFFFFF"/>
                </a:solidFill>
                <a:latin typeface="微软雅黑" panose="020B0503020204020204" pitchFamily="34" charset="-122"/>
                <a:ea typeface="微软雅黑" panose="020B0503020204020204" pitchFamily="34" charset="-122"/>
                <a:cs typeface="Segoe UI Semibold" panose="020B0702040204020203" pitchFamily="34" charset="0"/>
              </a:defRPr>
            </a:lvl1pPr>
          </a:lstStyle>
          <a:p>
            <a:r>
              <a:rPr lang="zh-CN" altLang="en-US" dirty="0"/>
              <a:t>工时节省量</a:t>
            </a:r>
          </a:p>
        </p:txBody>
      </p:sp>
      <p:sp>
        <p:nvSpPr>
          <p:cNvPr id="25" name="文本框 24">
            <a:extLst>
              <a:ext uri="{FF2B5EF4-FFF2-40B4-BE49-F238E27FC236}">
                <a16:creationId xmlns:a16="http://schemas.microsoft.com/office/drawing/2014/main" id="{2DAA544F-FAF4-4548-BA48-9E1DDD4E8C2E}"/>
              </a:ext>
            </a:extLst>
          </p:cNvPr>
          <p:cNvSpPr txBox="1"/>
          <p:nvPr/>
        </p:nvSpPr>
        <p:spPr>
          <a:xfrm>
            <a:off x="6999434" y="4808842"/>
            <a:ext cx="1607744" cy="369332"/>
          </a:xfrm>
          <a:prstGeom prst="rect">
            <a:avLst/>
          </a:prstGeom>
          <a:noFill/>
        </p:spPr>
        <p:txBody>
          <a:bodyPr wrap="square" rtlCol="0">
            <a:spAutoFit/>
          </a:bodyPr>
          <a:lstStyle>
            <a:defPPr>
              <a:defRPr lang="zh-CN"/>
            </a:defPPr>
            <a:lvl1pPr algn="r">
              <a:defRPr>
                <a:solidFill>
                  <a:sysClr val="window" lastClr="FFFFFF"/>
                </a:solidFill>
                <a:latin typeface="Segoe UI Semibold" panose="020B0702040204020203" pitchFamily="34" charset="0"/>
                <a:cs typeface="Segoe UI Semibold" panose="020B0702040204020203" pitchFamily="34" charset="0"/>
              </a:defRPr>
            </a:lvl1pPr>
          </a:lstStyle>
          <a:p>
            <a:r>
              <a:rPr lang="zh-CN" altLang="en-US" dirty="0">
                <a:latin typeface="微软雅黑" panose="020B0503020204020204" pitchFamily="34" charset="-122"/>
                <a:ea typeface="微软雅黑" panose="020B0503020204020204" pitchFamily="34" charset="-122"/>
              </a:rPr>
              <a:t>单次运行时间</a:t>
            </a:r>
          </a:p>
        </p:txBody>
      </p:sp>
      <p:grpSp>
        <p:nvGrpSpPr>
          <p:cNvPr id="2" name="组合 1">
            <a:extLst>
              <a:ext uri="{FF2B5EF4-FFF2-40B4-BE49-F238E27FC236}">
                <a16:creationId xmlns:a16="http://schemas.microsoft.com/office/drawing/2014/main" id="{87CE6B4A-CE3B-4E73-8A02-54F02A510A78}"/>
              </a:ext>
            </a:extLst>
          </p:cNvPr>
          <p:cNvGrpSpPr/>
          <p:nvPr/>
        </p:nvGrpSpPr>
        <p:grpSpPr>
          <a:xfrm>
            <a:off x="6593291" y="2126180"/>
            <a:ext cx="2315614" cy="2406472"/>
            <a:chOff x="618343" y="2119830"/>
            <a:chExt cx="2315614" cy="2406472"/>
          </a:xfrm>
        </p:grpSpPr>
        <p:grpSp>
          <p:nvGrpSpPr>
            <p:cNvPr id="7" name="Group 3">
              <a:extLst>
                <a:ext uri="{FF2B5EF4-FFF2-40B4-BE49-F238E27FC236}">
                  <a16:creationId xmlns:a16="http://schemas.microsoft.com/office/drawing/2014/main" id="{7762D4DB-25E5-47F4-9BE7-7A31F103BCDE}"/>
                </a:ext>
              </a:extLst>
            </p:cNvPr>
            <p:cNvGrpSpPr/>
            <p:nvPr/>
          </p:nvGrpSpPr>
          <p:grpSpPr>
            <a:xfrm>
              <a:off x="620106" y="2119830"/>
              <a:ext cx="2313851" cy="2328863"/>
              <a:chOff x="1400105" y="2466975"/>
              <a:chExt cx="2313851" cy="2328863"/>
            </a:xfrm>
          </p:grpSpPr>
          <p:sp>
            <p:nvSpPr>
              <p:cNvPr id="8" name="Donut 4">
                <a:extLst>
                  <a:ext uri="{FF2B5EF4-FFF2-40B4-BE49-F238E27FC236}">
                    <a16:creationId xmlns:a16="http://schemas.microsoft.com/office/drawing/2014/main" id="{86C1E99E-0470-48A0-8B6D-96B2A159C11F}"/>
                  </a:ext>
                </a:extLst>
              </p:cNvPr>
              <p:cNvSpPr/>
              <p:nvPr/>
            </p:nvSpPr>
            <p:spPr>
              <a:xfrm>
                <a:off x="1407220" y="2479675"/>
                <a:ext cx="2306736" cy="2316163"/>
              </a:xfrm>
              <a:prstGeom prst="donut">
                <a:avLst>
                  <a:gd name="adj" fmla="val 3451"/>
                </a:avLst>
              </a:prstGeom>
              <a:solidFill>
                <a:sysClr val="window" lastClr="FFFFFF">
                  <a:alpha val="2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sp>
            <p:nvSpPr>
              <p:cNvPr id="9" name="Block Arc 5">
                <a:extLst>
                  <a:ext uri="{FF2B5EF4-FFF2-40B4-BE49-F238E27FC236}">
                    <a16:creationId xmlns:a16="http://schemas.microsoft.com/office/drawing/2014/main" id="{72CA9BF7-AD2A-4FDA-AA11-C9C03C3A5581}"/>
                  </a:ext>
                </a:extLst>
              </p:cNvPr>
              <p:cNvSpPr/>
              <p:nvPr/>
            </p:nvSpPr>
            <p:spPr bwMode="auto">
              <a:xfrm rot="5400000">
                <a:off x="1392599" y="2474481"/>
                <a:ext cx="2328863" cy="2313851"/>
              </a:xfrm>
              <a:prstGeom prst="blockArc">
                <a:avLst>
                  <a:gd name="adj1" fmla="val 10773392"/>
                  <a:gd name="adj2" fmla="val 117624"/>
                  <a:gd name="adj3" fmla="val 3289"/>
                </a:avLst>
              </a:prstGeom>
              <a:solidFill>
                <a:schemeClr val="accent4">
                  <a:lumMod val="60000"/>
                  <a:lumOff val="40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grpSp>
        <p:sp>
          <p:nvSpPr>
            <p:cNvPr id="18" name="Rectangle 14">
              <a:extLst>
                <a:ext uri="{FF2B5EF4-FFF2-40B4-BE49-F238E27FC236}">
                  <a16:creationId xmlns:a16="http://schemas.microsoft.com/office/drawing/2014/main" id="{4EEFD1EA-23AB-407E-8EC1-B6EE08F1CBEC}"/>
                </a:ext>
              </a:extLst>
            </p:cNvPr>
            <p:cNvSpPr/>
            <p:nvPr/>
          </p:nvSpPr>
          <p:spPr>
            <a:xfrm>
              <a:off x="1139619" y="2591763"/>
              <a:ext cx="1247456" cy="1384995"/>
            </a:xfrm>
            <a:prstGeom prst="rect">
              <a:avLst/>
            </a:prstGeom>
          </p:spPr>
          <p:txBody>
            <a:bodyPr wrap="none">
              <a:spAutoFit/>
            </a:bodyPr>
            <a:lstStyle/>
            <a:p>
              <a:pPr algn="ctr"/>
              <a:r>
                <a:rPr lang="en-US" sz="2800" b="1" dirty="0">
                  <a:solidFill>
                    <a:sysClr val="window" lastClr="FFFFFF"/>
                  </a:solidFill>
                  <a:latin typeface="Lato" panose="020F0502020204030203" pitchFamily="34" charset="0"/>
                  <a:ea typeface="Lato" panose="020F0502020204030203" pitchFamily="34" charset="0"/>
                  <a:cs typeface="Lato" panose="020F0502020204030203" pitchFamily="34" charset="0"/>
                </a:rPr>
                <a:t>30min</a:t>
              </a:r>
            </a:p>
            <a:p>
              <a:pPr algn="ctr"/>
              <a:r>
                <a:rPr lang="en-US" sz="2800" b="1" dirty="0">
                  <a:solidFill>
                    <a:srgbClr val="FFC000"/>
                  </a:solidFill>
                  <a:latin typeface="Lato" panose="020F0502020204030203" pitchFamily="34" charset="0"/>
                  <a:ea typeface="Lato" panose="020F0502020204030203" pitchFamily="34" charset="0"/>
                  <a:cs typeface="Lato" panose="020F0502020204030203" pitchFamily="34" charset="0"/>
                </a:rPr>
                <a:t>VS</a:t>
              </a:r>
            </a:p>
            <a:p>
              <a:pPr algn="ctr"/>
              <a:r>
                <a:rPr lang="en-US" altLang="zh-CN" sz="2800" b="1" dirty="0">
                  <a:solidFill>
                    <a:sysClr val="window" lastClr="FFFFFF"/>
                  </a:solidFill>
                  <a:latin typeface="Lato" panose="020F0502020204030203" pitchFamily="34" charset="0"/>
                  <a:ea typeface="Lato" panose="020F0502020204030203" pitchFamily="34" charset="0"/>
                  <a:cs typeface="Lato" panose="020F0502020204030203" pitchFamily="34" charset="0"/>
                </a:rPr>
                <a:t>70s</a:t>
              </a:r>
            </a:p>
          </p:txBody>
        </p:sp>
        <p:sp>
          <p:nvSpPr>
            <p:cNvPr id="26" name="Block Arc 5">
              <a:extLst>
                <a:ext uri="{FF2B5EF4-FFF2-40B4-BE49-F238E27FC236}">
                  <a16:creationId xmlns:a16="http://schemas.microsoft.com/office/drawing/2014/main" id="{5D1B9721-4CE7-4DF0-AFA5-E978301A679E}"/>
                </a:ext>
              </a:extLst>
            </p:cNvPr>
            <p:cNvSpPr/>
            <p:nvPr/>
          </p:nvSpPr>
          <p:spPr bwMode="auto">
            <a:xfrm rot="5400000">
              <a:off x="610837" y="2204945"/>
              <a:ext cx="2328863" cy="2313851"/>
            </a:xfrm>
            <a:prstGeom prst="blockArc">
              <a:avLst>
                <a:gd name="adj1" fmla="val 10773392"/>
                <a:gd name="adj2" fmla="val 11814636"/>
                <a:gd name="adj3" fmla="val 4416"/>
              </a:avLst>
            </a:prstGeom>
            <a:solidFill>
              <a:srgbClr val="92D050"/>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dirty="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grpSp>
      <p:grpSp>
        <p:nvGrpSpPr>
          <p:cNvPr id="33" name="组合 32">
            <a:extLst>
              <a:ext uri="{FF2B5EF4-FFF2-40B4-BE49-F238E27FC236}">
                <a16:creationId xmlns:a16="http://schemas.microsoft.com/office/drawing/2014/main" id="{1B04BFF2-0E89-4428-8B66-9485DCC88838}"/>
              </a:ext>
            </a:extLst>
          </p:cNvPr>
          <p:cNvGrpSpPr/>
          <p:nvPr/>
        </p:nvGrpSpPr>
        <p:grpSpPr>
          <a:xfrm>
            <a:off x="3782149" y="2203789"/>
            <a:ext cx="2313851" cy="2328863"/>
            <a:chOff x="9543823" y="2184739"/>
            <a:chExt cx="2313851" cy="2328863"/>
          </a:xfrm>
        </p:grpSpPr>
        <p:grpSp>
          <p:nvGrpSpPr>
            <p:cNvPr id="27" name="Group 9">
              <a:extLst>
                <a:ext uri="{FF2B5EF4-FFF2-40B4-BE49-F238E27FC236}">
                  <a16:creationId xmlns:a16="http://schemas.microsoft.com/office/drawing/2014/main" id="{FD1810CB-7E6D-4FB6-A230-218BCD0B6AEE}"/>
                </a:ext>
              </a:extLst>
            </p:cNvPr>
            <p:cNvGrpSpPr/>
            <p:nvPr/>
          </p:nvGrpSpPr>
          <p:grpSpPr>
            <a:xfrm>
              <a:off x="9543823" y="2184739"/>
              <a:ext cx="2313851" cy="2328863"/>
              <a:chOff x="1400105" y="2466975"/>
              <a:chExt cx="2313851" cy="2328863"/>
            </a:xfrm>
          </p:grpSpPr>
          <p:sp>
            <p:nvSpPr>
              <p:cNvPr id="28" name="Donut 10">
                <a:extLst>
                  <a:ext uri="{FF2B5EF4-FFF2-40B4-BE49-F238E27FC236}">
                    <a16:creationId xmlns:a16="http://schemas.microsoft.com/office/drawing/2014/main" id="{4E841CDD-E32E-488E-B6D8-B4B38BB85BBF}"/>
                  </a:ext>
                </a:extLst>
              </p:cNvPr>
              <p:cNvSpPr/>
              <p:nvPr/>
            </p:nvSpPr>
            <p:spPr>
              <a:xfrm>
                <a:off x="1407220" y="2479675"/>
                <a:ext cx="2306736" cy="2316163"/>
              </a:xfrm>
              <a:prstGeom prst="donut">
                <a:avLst>
                  <a:gd name="adj" fmla="val 3451"/>
                </a:avLst>
              </a:prstGeom>
              <a:solidFill>
                <a:sysClr val="window" lastClr="FFFFFF">
                  <a:alpha val="2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sp>
            <p:nvSpPr>
              <p:cNvPr id="29" name="Block Arc 11">
                <a:extLst>
                  <a:ext uri="{FF2B5EF4-FFF2-40B4-BE49-F238E27FC236}">
                    <a16:creationId xmlns:a16="http://schemas.microsoft.com/office/drawing/2014/main" id="{0EAB6163-8EB7-4A0F-8D9E-2AF4481CEB98}"/>
                  </a:ext>
                </a:extLst>
              </p:cNvPr>
              <p:cNvSpPr/>
              <p:nvPr/>
            </p:nvSpPr>
            <p:spPr bwMode="auto">
              <a:xfrm rot="5400000">
                <a:off x="1392599" y="2474481"/>
                <a:ext cx="2328863" cy="2313851"/>
              </a:xfrm>
              <a:prstGeom prst="blockArc">
                <a:avLst>
                  <a:gd name="adj1" fmla="val 10773392"/>
                  <a:gd name="adj2" fmla="val 10771683"/>
                  <a:gd name="adj3" fmla="val 3830"/>
                </a:avLst>
              </a:prstGeom>
              <a:solidFill>
                <a:schemeClr val="bg2">
                  <a:lumMod val="90000"/>
                </a:schemeClr>
              </a:solidFill>
              <a:ln>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eaLnBrk="1" fontAlgn="auto" hangingPunct="1">
                  <a:spcBef>
                    <a:spcPts val="0"/>
                  </a:spcBef>
                  <a:spcAft>
                    <a:spcPts val="0"/>
                  </a:spcAft>
                  <a:defRPr/>
                </a:pPr>
                <a:endParaRPr lang="id-ID" sz="240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grpSp>
        <p:sp>
          <p:nvSpPr>
            <p:cNvPr id="30" name="Rectangle 13">
              <a:extLst>
                <a:ext uri="{FF2B5EF4-FFF2-40B4-BE49-F238E27FC236}">
                  <a16:creationId xmlns:a16="http://schemas.microsoft.com/office/drawing/2014/main" id="{0E723FD8-C1E9-44C8-A659-1C2C83E16F08}"/>
                </a:ext>
              </a:extLst>
            </p:cNvPr>
            <p:cNvSpPr/>
            <p:nvPr/>
          </p:nvSpPr>
          <p:spPr>
            <a:xfrm>
              <a:off x="10051785" y="3106610"/>
              <a:ext cx="1322798" cy="523220"/>
            </a:xfrm>
            <a:prstGeom prst="rect">
              <a:avLst/>
            </a:prstGeom>
          </p:spPr>
          <p:txBody>
            <a:bodyPr wrap="none">
              <a:spAutoFit/>
            </a:bodyPr>
            <a:lstStyle/>
            <a:p>
              <a:r>
                <a:rPr lang="en-US" sz="2800" b="1" dirty="0">
                  <a:solidFill>
                    <a:sysClr val="window" lastClr="FFFFFF"/>
                  </a:solidFill>
                  <a:latin typeface="Lato" panose="020F0502020204030203" pitchFamily="34" charset="0"/>
                  <a:ea typeface="Lato" panose="020F0502020204030203" pitchFamily="34" charset="0"/>
                  <a:cs typeface="Lato" panose="020F0502020204030203" pitchFamily="34" charset="0"/>
                </a:rPr>
                <a:t>1928%</a:t>
              </a:r>
              <a:endParaRPr lang="id-ID" sz="2800" b="1" dirty="0">
                <a:solidFill>
                  <a:sysClr val="window" lastClr="FFFFFF"/>
                </a:solidFill>
                <a:latin typeface="Lato" panose="020F0502020204030203" pitchFamily="34" charset="0"/>
                <a:ea typeface="Lato" panose="020F0502020204030203" pitchFamily="34" charset="0"/>
                <a:cs typeface="Lato" panose="020F0502020204030203" pitchFamily="34" charset="0"/>
              </a:endParaRPr>
            </a:p>
          </p:txBody>
        </p:sp>
      </p:grpSp>
      <p:sp>
        <p:nvSpPr>
          <p:cNvPr id="31" name="Rectangle 19">
            <a:extLst>
              <a:ext uri="{FF2B5EF4-FFF2-40B4-BE49-F238E27FC236}">
                <a16:creationId xmlns:a16="http://schemas.microsoft.com/office/drawing/2014/main" id="{D64EA3BD-D73A-4F95-A21D-EF2DB7A534D3}"/>
              </a:ext>
            </a:extLst>
          </p:cNvPr>
          <p:cNvSpPr>
            <a:spLocks noChangeArrowheads="1"/>
          </p:cNvSpPr>
          <p:nvPr/>
        </p:nvSpPr>
        <p:spPr bwMode="auto">
          <a:xfrm>
            <a:off x="3789263" y="5395766"/>
            <a:ext cx="23031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ysClr val="windowText" lastClr="000000"/>
                </a:solidFill>
                <a:latin typeface="Calibri" panose="020F0502020204030204" charset="0"/>
              </a:defRPr>
            </a:lvl1pPr>
            <a:lvl2pPr marL="742950" indent="-285750">
              <a:defRPr>
                <a:solidFill>
                  <a:sysClr val="windowText" lastClr="000000"/>
                </a:solidFill>
                <a:latin typeface="Calibri" panose="020F0502020204030204" charset="0"/>
              </a:defRPr>
            </a:lvl2pPr>
            <a:lvl3pPr marL="1143000" indent="-228600">
              <a:defRPr>
                <a:solidFill>
                  <a:sysClr val="windowText" lastClr="000000"/>
                </a:solidFill>
                <a:latin typeface="Calibri" panose="020F0502020204030204" charset="0"/>
              </a:defRPr>
            </a:lvl3pPr>
            <a:lvl4pPr marL="1600200" indent="-228600">
              <a:defRPr>
                <a:solidFill>
                  <a:sysClr val="windowText" lastClr="000000"/>
                </a:solidFill>
                <a:latin typeface="Calibri" panose="020F0502020204030204" charset="0"/>
              </a:defRPr>
            </a:lvl4pPr>
            <a:lvl5pPr marL="2057400" indent="-228600">
              <a:defRPr>
                <a:solidFill>
                  <a:sysClr val="windowText" lastClr="000000"/>
                </a:solidFill>
                <a:latin typeface="Calibri" panose="020F0502020204030204" charset="0"/>
              </a:defRPr>
            </a:lvl5pPr>
            <a:lvl6pPr marL="2514600" indent="-228600" fontAlgn="base">
              <a:spcBef>
                <a:spcPct val="0"/>
              </a:spcBef>
              <a:spcAft>
                <a:spcPct val="0"/>
              </a:spcAft>
              <a:defRPr>
                <a:solidFill>
                  <a:sysClr val="windowText" lastClr="000000"/>
                </a:solidFill>
                <a:latin typeface="Calibri" panose="020F0502020204030204" charset="0"/>
              </a:defRPr>
            </a:lvl6pPr>
            <a:lvl7pPr marL="2971800" indent="-228600" fontAlgn="base">
              <a:spcBef>
                <a:spcPct val="0"/>
              </a:spcBef>
              <a:spcAft>
                <a:spcPct val="0"/>
              </a:spcAft>
              <a:defRPr>
                <a:solidFill>
                  <a:sysClr val="windowText" lastClr="000000"/>
                </a:solidFill>
                <a:latin typeface="Calibri" panose="020F0502020204030204" charset="0"/>
              </a:defRPr>
            </a:lvl7pPr>
            <a:lvl8pPr marL="3429000" indent="-228600" fontAlgn="base">
              <a:spcBef>
                <a:spcPct val="0"/>
              </a:spcBef>
              <a:spcAft>
                <a:spcPct val="0"/>
              </a:spcAft>
              <a:defRPr>
                <a:solidFill>
                  <a:sysClr val="windowText" lastClr="000000"/>
                </a:solidFill>
                <a:latin typeface="Calibri" panose="020F0502020204030204" charset="0"/>
              </a:defRPr>
            </a:lvl8pPr>
            <a:lvl9pPr marL="3886200" indent="-228600" fontAlgn="base">
              <a:spcBef>
                <a:spcPct val="0"/>
              </a:spcBef>
              <a:spcAft>
                <a:spcPct val="0"/>
              </a:spcAft>
              <a:defRPr>
                <a:solidFill>
                  <a:sysClr val="windowText" lastClr="000000"/>
                </a:solidFill>
                <a:latin typeface="Calibri" panose="020F0502020204030204" charset="0"/>
              </a:defRPr>
            </a:lvl9pPr>
          </a:lstStyle>
          <a:p>
            <a:pPr algn="ctr" eaLnBrk="1" hangingPunct="1"/>
            <a:r>
              <a:rPr lang="zh-CN" altLang="en-US" sz="1200" dirty="0">
                <a:solidFill>
                  <a:schemeClr val="bg1"/>
                </a:solidFill>
                <a:latin typeface="思源黑体 CN Light" panose="020B0300000000000000" charset="-122"/>
                <a:ea typeface="思源黑体 CN Light" panose="020B0300000000000000" charset="-122"/>
                <a:cs typeface="Lato" panose="020F0502020204030203" pitchFamily="34" charset="0"/>
              </a:rPr>
              <a:t>按各分支机构参与活动</a:t>
            </a:r>
            <a:r>
              <a:rPr lang="en-US" altLang="zh-CN" sz="1200" dirty="0">
                <a:solidFill>
                  <a:schemeClr val="bg1"/>
                </a:solidFill>
                <a:latin typeface="思源黑体 CN Light" panose="020B0300000000000000" charset="-122"/>
                <a:ea typeface="思源黑体 CN Light" panose="020B0300000000000000" charset="-122"/>
                <a:cs typeface="Lato" panose="020F0502020204030203" pitchFamily="34" charset="0"/>
              </a:rPr>
              <a:t>300</a:t>
            </a:r>
            <a:r>
              <a:rPr lang="zh-CN" altLang="en-US" sz="1200" dirty="0">
                <a:solidFill>
                  <a:schemeClr val="bg1"/>
                </a:solidFill>
                <a:latin typeface="思源黑体 CN Light" panose="020B0300000000000000" charset="-122"/>
                <a:ea typeface="思源黑体 CN Light" panose="020B0300000000000000" charset="-122"/>
                <a:cs typeface="Lato" panose="020F0502020204030203" pitchFamily="34" charset="0"/>
              </a:rPr>
              <a:t>人，估算，投入产出比为</a:t>
            </a:r>
            <a:r>
              <a:rPr lang="en-US" altLang="zh-CN" sz="1200" dirty="0">
                <a:solidFill>
                  <a:schemeClr val="bg1"/>
                </a:solidFill>
                <a:latin typeface="思源黑体 CN Light" panose="020B0300000000000000" charset="-122"/>
                <a:ea typeface="思源黑体 CN Light" panose="020B0300000000000000" charset="-122"/>
                <a:cs typeface="Lato" panose="020F0502020204030203" pitchFamily="34" charset="0"/>
              </a:rPr>
              <a:t>1928%</a:t>
            </a:r>
            <a:endParaRPr lang="id-ID" sz="1200" dirty="0">
              <a:solidFill>
                <a:schemeClr val="bg1"/>
              </a:solidFill>
              <a:latin typeface="思源黑体 CN Light" panose="020B0300000000000000" charset="-122"/>
              <a:ea typeface="思源黑体 CN Light" panose="020B0300000000000000" charset="-122"/>
              <a:cs typeface="Lato" panose="020F0502020204030203" pitchFamily="34" charset="0"/>
            </a:endParaRPr>
          </a:p>
        </p:txBody>
      </p:sp>
      <p:sp>
        <p:nvSpPr>
          <p:cNvPr id="32" name="文本框 31">
            <a:extLst>
              <a:ext uri="{FF2B5EF4-FFF2-40B4-BE49-F238E27FC236}">
                <a16:creationId xmlns:a16="http://schemas.microsoft.com/office/drawing/2014/main" id="{57A541AE-0441-4C1D-A145-A1E121B535DC}"/>
              </a:ext>
            </a:extLst>
          </p:cNvPr>
          <p:cNvSpPr txBox="1"/>
          <p:nvPr/>
        </p:nvSpPr>
        <p:spPr>
          <a:xfrm>
            <a:off x="3940433" y="4808842"/>
            <a:ext cx="2022154" cy="369332"/>
          </a:xfrm>
          <a:prstGeom prst="rect">
            <a:avLst/>
          </a:prstGeom>
          <a:noFill/>
        </p:spPr>
        <p:txBody>
          <a:bodyPr wrap="square" rtlCol="0">
            <a:spAutoFit/>
          </a:bodyPr>
          <a:lstStyle>
            <a:defPPr>
              <a:defRPr lang="zh-CN"/>
            </a:defPPr>
            <a:lvl1pPr algn="r">
              <a:defRPr>
                <a:solidFill>
                  <a:sysClr val="window" lastClr="FFFFFF"/>
                </a:solidFill>
                <a:latin typeface="微软雅黑" panose="020B0503020204020204" pitchFamily="34" charset="-122"/>
                <a:ea typeface="微软雅黑" panose="020B0503020204020204" pitchFamily="34" charset="-122"/>
                <a:cs typeface="Segoe UI Semibold" panose="020B0702040204020203" pitchFamily="34" charset="0"/>
              </a:defRPr>
            </a:lvl1pPr>
          </a:lstStyle>
          <a:p>
            <a:r>
              <a:rPr lang="zh-CN" altLang="en-US" dirty="0"/>
              <a:t>投入产出比（</a:t>
            </a:r>
            <a:r>
              <a:rPr lang="en-US" altLang="zh-CN" dirty="0"/>
              <a:t>ROI)</a:t>
            </a:r>
            <a:endParaRPr lang="zh-CN" altLang="en-US" dirty="0"/>
          </a:p>
        </p:txBody>
      </p:sp>
    </p:spTree>
    <p:extLst>
      <p:ext uri="{BB962C8B-B14F-4D97-AF65-F5344CB8AC3E}">
        <p14:creationId xmlns:p14="http://schemas.microsoft.com/office/powerpoint/2010/main" val="4220800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18077</TotalTime>
  <Words>1240</Words>
  <Application>Microsoft Office PowerPoint</Application>
  <PresentationFormat>宽屏</PresentationFormat>
  <Paragraphs>145</Paragraphs>
  <Slides>11</Slides>
  <Notes>8</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11</vt:i4>
      </vt:variant>
    </vt:vector>
  </HeadingPairs>
  <TitlesOfParts>
    <vt:vector size="28" baseType="lpstr">
      <vt:lpstr>Arial Unicode MS</vt:lpstr>
      <vt:lpstr>Lato</vt:lpstr>
      <vt:lpstr>等线</vt:lpstr>
      <vt:lpstr>方正粗黑宋简体</vt:lpstr>
      <vt:lpstr>华文仿宋</vt:lpstr>
      <vt:lpstr>思源黑体 CN Bold</vt:lpstr>
      <vt:lpstr>思源黑体 CN Light</vt:lpstr>
      <vt:lpstr>Microsoft YaHei</vt:lpstr>
      <vt:lpstr>Microsoft YaHei</vt:lpstr>
      <vt:lpstr>Abadi</vt:lpstr>
      <vt:lpstr>Arial</vt:lpstr>
      <vt:lpstr>Calibri</vt:lpstr>
      <vt:lpstr>Calibri Light</vt:lpstr>
      <vt:lpstr>Ebrima</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ve117</cp:lastModifiedBy>
  <cp:revision>250</cp:revision>
  <dcterms:created xsi:type="dcterms:W3CDTF">2021-03-03T08:16:49Z</dcterms:created>
  <dcterms:modified xsi:type="dcterms:W3CDTF">2021-06-29T06:03:34Z</dcterms:modified>
</cp:coreProperties>
</file>