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7" r:id="rId7"/>
    <p:sldId id="263" r:id="rId8"/>
    <p:sldId id="273" r:id="rId9"/>
    <p:sldId id="274" r:id="rId10"/>
    <p:sldId id="262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8FF"/>
    <a:srgbClr val="34334B"/>
    <a:srgbClr val="6D5562"/>
    <a:srgbClr val="705661"/>
    <a:srgbClr val="D460FF"/>
    <a:srgbClr val="1A070E"/>
    <a:srgbClr val="B484E2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>
        <p:scale>
          <a:sx n="139" d="100"/>
          <a:sy n="139" d="100"/>
        </p:scale>
        <p:origin x="144" y="144"/>
      </p:cViewPr>
      <p:guideLst>
        <p:guide orient="horz" pos="2053"/>
        <p:guide pos="38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jpeg"/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32"/>
            <a:ext cx="12192000" cy="6900331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占位符 2"/>
          <p:cNvSpPr txBox="1"/>
          <p:nvPr/>
        </p:nvSpPr>
        <p:spPr>
          <a:xfrm>
            <a:off x="3411855" y="4551045"/>
            <a:ext cx="5381625" cy="1176655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sz="2000" dirty="0">
                <a:latin typeface="微软雅黑" charset="0"/>
                <a:ea typeface="微软雅黑" charset="0"/>
              </a:rPr>
              <a:t>澳门金融管理局及印务局金融数据获取自动化</a:t>
            </a:r>
            <a:endParaRPr kumimoji="1" lang="zh-CN" altLang="en-US" sz="2000" dirty="0">
              <a:latin typeface="微软雅黑" charset="0"/>
              <a:ea typeface="微软雅黑" charset="0"/>
            </a:endParaRPr>
          </a:p>
          <a:p>
            <a:pPr algn="ctr"/>
            <a:r>
              <a:rPr kumimoji="1" lang="zh-CN" altLang="en-US" dirty="0">
                <a:latin typeface="微软雅黑" charset="0"/>
                <a:ea typeface="微软雅黑" charset="0"/>
              </a:rPr>
              <a:t>汇报人：王端</a:t>
            </a:r>
            <a:endParaRPr kumimoji="1" lang="zh-CN" altLang="en-US" dirty="0">
              <a:latin typeface="微软雅黑" charset="0"/>
              <a:ea typeface="微软雅黑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8" name="文本框 37"/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8" name="文本框 47"/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应用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itchFamily="2" charset="0"/>
              <a:ea typeface="微软雅黑" pitchFamily="34" charset="-122"/>
              <a:cs typeface="Ebrima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985"/>
            <a:ext cx="12193434" cy="685800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/>
          <p:cNvSpPr txBox="1"/>
          <p:nvPr/>
        </p:nvSpPr>
        <p:spPr>
          <a:xfrm>
            <a:off x="835319" y="18150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" name="文本占位符 9"/>
          <p:cNvSpPr txBox="1"/>
          <p:nvPr/>
        </p:nvSpPr>
        <p:spPr>
          <a:xfrm>
            <a:off x="835319" y="2742189"/>
            <a:ext cx="5892052" cy="2628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565">
              <a:lnSpc>
                <a:spcPct val="20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团队名称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 澳门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RPA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爱好者</a:t>
            </a:r>
            <a:endParaRPr lang="zh-CN" altLang="en-US" sz="1600" dirty="0">
              <a:solidFill>
                <a:schemeClr val="bg1">
                  <a:alpha val="85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0" indent="0" defTabSz="1218565">
              <a:lnSpc>
                <a:spcPct val="20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团队成员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 王端、周伟文、解博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defTabSz="1218565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作品应用场景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Application Scope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：金融科技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defTabSz="1218565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作品应用主要项目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Main Projects of Work Application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：澳门金融管理局及印务局金融报告数据获取自动化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defTabSz="1218565">
              <a:lnSpc>
                <a:spcPct val="200000"/>
              </a:lnSpc>
              <a:spcBef>
                <a:spcPts val="0"/>
              </a:spcBef>
            </a:pPr>
            <a:endParaRPr lang="en-US" altLang="zh-CN" sz="16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0" name="文本占位符 1"/>
          <p:cNvSpPr txBox="1"/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38745" y="1993900"/>
            <a:ext cx="3564255" cy="2934335"/>
          </a:xfrm>
          <a:prstGeom prst="rect">
            <a:avLst/>
          </a:prstGeom>
          <a:solidFill>
            <a:srgbClr val="34334B"/>
          </a:solidFill>
          <a:ln>
            <a:solidFill>
              <a:srgbClr val="01A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参赛团队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个人照片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Photo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 descr="src=http___res.yclypt.com_upload_line_editor_20180330_5abdec7abfbdfkfCNZuFSyr71475.jpg&amp;refer=http___res.yclyp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540" y="2157095"/>
            <a:ext cx="3545205" cy="25990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-1905"/>
            <a:ext cx="12193434" cy="685800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16299" y="257289"/>
            <a:ext cx="47043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需求分析</a:t>
            </a:r>
            <a:endParaRPr lang="en-US" alt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0" i="0" kern="1200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effectLst/>
                <a:latin typeface="微软雅黑" pitchFamily="34" charset="-122"/>
                <a:ea typeface="微软雅黑" pitchFamily="34" charset="-122"/>
                <a:cs typeface="Arial" pitchFamily="34" charset="0"/>
              </a:rPr>
              <a:t>Requirement analysis</a:t>
            </a:r>
            <a:endParaRPr lang="en-US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01090" y="2015490"/>
            <a:ext cx="10081260" cy="3221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微软雅黑" charset="0"/>
                <a:ea typeface="微软雅黑" charset="0"/>
              </a:rPr>
              <a:t>项目背景：</a:t>
            </a:r>
            <a:r>
              <a:rPr lang="zh-CN" altLang="en-US">
                <a:solidFill>
                  <a:schemeClr val="bg1"/>
                </a:solidFill>
                <a:latin typeface="微软雅黑" charset="0"/>
                <a:ea typeface="微软雅黑" charset="0"/>
              </a:rPr>
              <a:t>金融企业需要收集同业间金融数据来进行同业分析，目前澳门特别行政区有近50多家银行（包括国有银行和私人银行），澳门金融管理局（AMCM）官网每日都会更新货币汇率信息，同时银行会定时更新各自的资产数据报告并上传至澳门印务局官网。该项目目标是使用</a:t>
            </a:r>
            <a:r>
              <a:rPr lang="en-US" altLang="zh-CN">
                <a:solidFill>
                  <a:schemeClr val="bg1"/>
                </a:solidFill>
                <a:latin typeface="微软雅黑" charset="0"/>
                <a:ea typeface="微软雅黑" charset="0"/>
              </a:rPr>
              <a:t>RPA</a:t>
            </a:r>
            <a:r>
              <a:rPr lang="zh-CN" altLang="en-US">
                <a:solidFill>
                  <a:schemeClr val="bg1"/>
                </a:solidFill>
                <a:latin typeface="微软雅黑" charset="0"/>
                <a:ea typeface="微软雅黑" charset="0"/>
              </a:rPr>
              <a:t>代替人工操作来获取政府官网上所有银行的金融数据，同时数据要求提供澳门币和人民币两种币种。</a:t>
            </a:r>
            <a:endParaRPr lang="zh-CN" altLang="en-US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endParaRPr lang="zh-CN" altLang="en-US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r>
              <a:rPr lang="zh-CN" altLang="en-US" sz="2000" b="1">
                <a:solidFill>
                  <a:schemeClr val="bg1"/>
                </a:solidFill>
                <a:latin typeface="微软雅黑" charset="0"/>
                <a:ea typeface="微软雅黑" charset="0"/>
              </a:rPr>
              <a:t>项目现状：</a:t>
            </a:r>
            <a:r>
              <a:rPr>
                <a:solidFill>
                  <a:schemeClr val="bg1"/>
                </a:solidFill>
                <a:latin typeface="微软雅黑" charset="0"/>
                <a:ea typeface="微软雅黑" charset="0"/>
              </a:rPr>
              <a:t>业务人员每日先登录澳门金融管理局官网获取最新货币汇率信息，然后登陆到澳门印务局官网查询银行金融数据报告是否更新，如更新则下载数据报告，因为数据报告是图片格式，业务人员下载后还需将图片中数据一一进行识别，然后逐个填写到EXCEL中或者银行的信息系统中，为进行银行间同业分析提供数据基础。目前人工完成整个过程大概需要1-2小时。</a:t>
            </a:r>
            <a:endParaRPr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endParaRPr lang="zh-CN" altLang="en-US">
              <a:solidFill>
                <a:schemeClr val="bg1"/>
              </a:solidFill>
              <a:latin typeface="微软雅黑" charset="0"/>
              <a:ea typeface="微软雅黑" charset="0"/>
            </a:endParaRPr>
          </a:p>
          <a:p>
            <a:r>
              <a:rPr lang="zh-CN" altLang="en-US" sz="2000" b="1">
                <a:solidFill>
                  <a:schemeClr val="bg1"/>
                </a:solidFill>
                <a:latin typeface="微软雅黑" charset="0"/>
                <a:ea typeface="微软雅黑" charset="0"/>
              </a:rPr>
              <a:t>分析：</a:t>
            </a:r>
            <a:r>
              <a:rPr lang="zh-CN" altLang="en-US">
                <a:solidFill>
                  <a:schemeClr val="bg1"/>
                </a:solidFill>
                <a:latin typeface="微软雅黑" charset="0"/>
                <a:ea typeface="微软雅黑" charset="0"/>
              </a:rPr>
              <a:t>该业务流程规则明确，且每日都占用业务人员大量时间，因此符合使用</a:t>
            </a:r>
            <a:r>
              <a:rPr lang="en-US" altLang="zh-CN">
                <a:solidFill>
                  <a:schemeClr val="bg1"/>
                </a:solidFill>
                <a:latin typeface="微软雅黑" charset="0"/>
                <a:ea typeface="微软雅黑" charset="0"/>
              </a:rPr>
              <a:t>RPA</a:t>
            </a:r>
            <a:r>
              <a:rPr lang="zh-CN" altLang="en-US">
                <a:solidFill>
                  <a:schemeClr val="bg1"/>
                </a:solidFill>
                <a:latin typeface="微软雅黑" charset="0"/>
                <a:ea typeface="微软雅黑" charset="0"/>
              </a:rPr>
              <a:t>的场景特点。</a:t>
            </a:r>
            <a:endParaRPr lang="zh-CN" altLang="en-US">
              <a:solidFill>
                <a:schemeClr val="bg1"/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6" y="-7620"/>
            <a:ext cx="12193434" cy="685800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项目架构与方案介绍</a:t>
            </a:r>
            <a:endParaRPr lang="en-US" alt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Product Architecture and 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737995" y="1260475"/>
            <a:ext cx="8211820" cy="5346700"/>
            <a:chOff x="2737" y="1985"/>
            <a:chExt cx="12932" cy="8420"/>
          </a:xfrm>
        </p:grpSpPr>
        <p:grpSp>
          <p:nvGrpSpPr>
            <p:cNvPr id="8" name="组合 7"/>
            <p:cNvGrpSpPr/>
            <p:nvPr/>
          </p:nvGrpSpPr>
          <p:grpSpPr>
            <a:xfrm>
              <a:off x="2737" y="1985"/>
              <a:ext cx="12933" cy="8420"/>
              <a:chOff x="6918" y="2194"/>
              <a:chExt cx="11486" cy="8211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6918" y="2194"/>
                <a:ext cx="11486" cy="8211"/>
                <a:chOff x="7126" y="2194"/>
                <a:chExt cx="11486" cy="8211"/>
              </a:xfrm>
            </p:grpSpPr>
            <p:graphicFrame>
              <p:nvGraphicFramePr>
                <p:cNvPr id="10" name="对象 9"/>
                <p:cNvGraphicFramePr/>
                <p:nvPr/>
              </p:nvGraphicFramePr>
              <p:xfrm>
                <a:off x="7126" y="2194"/>
                <a:ext cx="11486" cy="821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" name="" r:id="rId2" imgW="6850380" imgH="4945380" progId="Paint.Picture">
                        <p:embed/>
                      </p:oleObj>
                    </mc:Choice>
                    <mc:Fallback>
                      <p:oleObj name="" r:id="rId2" imgW="6850380" imgH="4945380" progId="Paint.Picture">
                        <p:embed/>
                        <p:pic>
                          <p:nvPicPr>
                            <p:cNvPr id="0" name="图片 10"/>
                            <p:cNvPicPr/>
                            <p:nvPr/>
                          </p:nvPicPr>
                          <p:blipFill>
                            <a:blip r:embed="rId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126" y="2194"/>
                              <a:ext cx="11486" cy="8211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" name="文本框 13"/>
                <p:cNvSpPr txBox="1"/>
                <p:nvPr/>
              </p:nvSpPr>
              <p:spPr>
                <a:xfrm>
                  <a:off x="7378" y="4507"/>
                  <a:ext cx="2637" cy="5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zh-CN" altLang="en-US" sz="1600"/>
                    <a:t>澳门金融管理局</a:t>
                  </a:r>
                  <a:endParaRPr lang="zh-CN" altLang="en-US" sz="1600"/>
                </a:p>
              </p:txBody>
            </p:sp>
            <p:sp>
              <p:nvSpPr>
                <p:cNvPr id="15" name="文本框 14"/>
                <p:cNvSpPr txBox="1"/>
                <p:nvPr/>
              </p:nvSpPr>
              <p:spPr>
                <a:xfrm>
                  <a:off x="13297" y="4508"/>
                  <a:ext cx="2059" cy="5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zh-CN" altLang="en-US" sz="1600"/>
                    <a:t>澳门印务局</a:t>
                  </a:r>
                  <a:endParaRPr lang="zh-CN" altLang="en-US" sz="1600"/>
                </a:p>
              </p:txBody>
            </p:sp>
          </p:grpSp>
          <p:pic>
            <p:nvPicPr>
              <p:cNvPr id="2" name="Picture 1" descr="database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92" y="8077"/>
                <a:ext cx="1984" cy="2189"/>
              </a:xfrm>
              <a:prstGeom prst="rect">
                <a:avLst/>
              </a:prstGeom>
            </p:spPr>
          </p:pic>
          <p:cxnSp>
            <p:nvCxnSpPr>
              <p:cNvPr id="4" name="直接箭头连接符 3"/>
              <p:cNvCxnSpPr/>
              <p:nvPr/>
            </p:nvCxnSpPr>
            <p:spPr>
              <a:xfrm flipH="1">
                <a:off x="9339" y="8448"/>
                <a:ext cx="466" cy="51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9" name="对象 8"/>
            <p:cNvGraphicFramePr/>
            <p:nvPr/>
          </p:nvGraphicFramePr>
          <p:xfrm>
            <a:off x="12827" y="2223"/>
            <a:ext cx="2485" cy="2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" name="" r:id="rId5" imgW="4229100" imgH="3970020" progId="Paint.Picture">
                    <p:embed/>
                  </p:oleObj>
                </mc:Choice>
                <mc:Fallback>
                  <p:oleObj name="" r:id="rId5" imgW="4229100" imgH="3970020" progId="Paint.Picture">
                    <p:embed/>
                    <p:pic>
                      <p:nvPicPr>
                        <p:cNvPr id="0" name="图片 11"/>
                        <p:cNvPicPr/>
                        <p:nvPr/>
                      </p:nvPicPr>
                      <p:blipFill>
                        <a:blip r:embed="rId6"/>
                      </p:blipFill>
                      <p:spPr>
                        <a:xfrm>
                          <a:off x="12827" y="2223"/>
                          <a:ext cx="2485" cy="23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肘形连接符 17"/>
            <p:cNvCxnSpPr>
              <a:endCxn id="9" idx="2"/>
            </p:cNvCxnSpPr>
            <p:nvPr/>
          </p:nvCxnSpPr>
          <p:spPr>
            <a:xfrm flipV="1">
              <a:off x="8166" y="4557"/>
              <a:ext cx="5904" cy="369"/>
            </a:xfrm>
            <a:prstGeom prst="bentConnector2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6" y="0"/>
            <a:ext cx="12193434" cy="685800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项目架构与方案介绍</a:t>
            </a:r>
            <a:endParaRPr lang="en-US" alt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Product Architecture and 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09" name="直接连接符 108"/>
          <p:cNvCxnSpPr/>
          <p:nvPr/>
        </p:nvCxnSpPr>
        <p:spPr>
          <a:xfrm flipV="1">
            <a:off x="8717915" y="2339340"/>
            <a:ext cx="1199515" cy="25082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>
            <a:stCxn id="117" idx="6"/>
            <a:endCxn id="122" idx="3"/>
          </p:cNvCxnSpPr>
          <p:nvPr/>
        </p:nvCxnSpPr>
        <p:spPr>
          <a:xfrm flipV="1">
            <a:off x="4685665" y="3228340"/>
            <a:ext cx="2921000" cy="18751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113" idx="6"/>
          </p:cNvCxnSpPr>
          <p:nvPr/>
        </p:nvCxnSpPr>
        <p:spPr>
          <a:xfrm>
            <a:off x="2155190" y="4907280"/>
            <a:ext cx="1660525" cy="2571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组合 111"/>
          <p:cNvGrpSpPr/>
          <p:nvPr/>
        </p:nvGrpSpPr>
        <p:grpSpPr>
          <a:xfrm>
            <a:off x="977490" y="4318074"/>
            <a:ext cx="1178093" cy="1178093"/>
            <a:chOff x="1705099" y="2564904"/>
            <a:chExt cx="1800200" cy="1800200"/>
          </a:xfrm>
        </p:grpSpPr>
        <p:sp>
          <p:nvSpPr>
            <p:cNvPr id="113" name="椭圆 112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405F8F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itchFamily="34" charset="-122"/>
                <a:ea typeface="Microsoft YaHei" pitchFamily="34" charset="-122"/>
                <a:cs typeface="+mn-ea"/>
                <a:sym typeface="Microsoft YaHei" pitchFamily="34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chemeClr val="tx1"/>
                  </a:solidFill>
                  <a:uFillTx/>
                  <a:latin typeface="微软雅黑" charset="0"/>
                  <a:ea typeface="Microsoft YaHei" pitchFamily="34" charset="-122"/>
                  <a:cs typeface="+mn-ea"/>
                  <a:sym typeface="Microsoft YaHei" pitchFamily="34" charset="-122"/>
                </a:rPr>
                <a:t>1</a:t>
              </a:r>
              <a:endParaRPr lang="en-US" altLang="zh-CN" sz="4000" b="1" dirty="0">
                <a:solidFill>
                  <a:schemeClr val="tx1"/>
                </a:solidFill>
                <a:uFillTx/>
                <a:latin typeface="微软雅黑" charset="0"/>
                <a:ea typeface="Microsoft YaHei" pitchFamily="34" charset="-122"/>
                <a:cs typeface="+mn-ea"/>
                <a:sym typeface="Microsoft YaHei" pitchFamily="34" charset="-122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3345381" y="4432815"/>
            <a:ext cx="1340725" cy="1340725"/>
            <a:chOff x="1705099" y="2564904"/>
            <a:chExt cx="1800200" cy="1800200"/>
          </a:xfrm>
        </p:grpSpPr>
        <p:sp>
          <p:nvSpPr>
            <p:cNvPr id="117" name="椭圆 116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405F8F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itchFamily="34" charset="-122"/>
                <a:ea typeface="Microsoft YaHei" pitchFamily="34" charset="-122"/>
                <a:cs typeface="+mn-ea"/>
                <a:sym typeface="Microsoft YaHei" pitchFamily="34" charset="-122"/>
              </a:endParaRPr>
            </a:p>
          </p:txBody>
        </p:sp>
        <p:sp>
          <p:nvSpPr>
            <p:cNvPr id="118" name="椭圆 117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chemeClr val="tx1"/>
                  </a:solidFill>
                  <a:uFillTx/>
                  <a:latin typeface="微软雅黑" charset="0"/>
                  <a:ea typeface="Microsoft YaHei" pitchFamily="34" charset="-122"/>
                  <a:cs typeface="+mn-ea"/>
                  <a:sym typeface="Microsoft YaHei" pitchFamily="34" charset="-122"/>
                </a:rPr>
                <a:t>2</a:t>
              </a:r>
              <a:endParaRPr lang="en-US" altLang="zh-CN" sz="4000" b="1" dirty="0">
                <a:solidFill>
                  <a:schemeClr val="tx1"/>
                </a:solidFill>
                <a:uFillTx/>
                <a:latin typeface="微软雅黑" charset="0"/>
                <a:ea typeface="Microsoft YaHei" pitchFamily="34" charset="-122"/>
                <a:cs typeface="+mn-ea"/>
                <a:sym typeface="Microsoft YaHei" pitchFamily="34" charset="-122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7278627" y="1954767"/>
            <a:ext cx="1601887" cy="1601887"/>
            <a:chOff x="1705099" y="2564904"/>
            <a:chExt cx="1800200" cy="1800200"/>
          </a:xfrm>
        </p:grpSpPr>
        <p:sp>
          <p:nvSpPr>
            <p:cNvPr id="121" name="椭圆 120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405F8F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itchFamily="34" charset="-122"/>
                <a:ea typeface="Microsoft YaHei" pitchFamily="34" charset="-122"/>
                <a:cs typeface="+mn-ea"/>
                <a:sym typeface="Microsoft YaHei" pitchFamily="34" charset="-122"/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chemeClr val="tx1"/>
                  </a:solidFill>
                  <a:uFillTx/>
                  <a:latin typeface="微软雅黑" charset="0"/>
                  <a:ea typeface="Microsoft YaHei" pitchFamily="34" charset="-122"/>
                  <a:cs typeface="+mn-ea"/>
                  <a:sym typeface="Microsoft YaHei" pitchFamily="34" charset="-122"/>
                </a:rPr>
                <a:t>4</a:t>
              </a:r>
              <a:endParaRPr lang="en-US" altLang="zh-CN" sz="4400" b="1" dirty="0">
                <a:solidFill>
                  <a:schemeClr val="tx1"/>
                </a:solidFill>
                <a:uFillTx/>
                <a:latin typeface="微软雅黑" charset="0"/>
                <a:ea typeface="Microsoft YaHei" pitchFamily="34" charset="-122"/>
                <a:cs typeface="+mn-ea"/>
                <a:sym typeface="Microsoft YaHei" pitchFamily="34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9854465" y="1201773"/>
            <a:ext cx="1800200" cy="1800200"/>
            <a:chOff x="1705099" y="2564904"/>
            <a:chExt cx="1800200" cy="1800200"/>
          </a:xfrm>
        </p:grpSpPr>
        <p:sp>
          <p:nvSpPr>
            <p:cNvPr id="125" name="椭圆 124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405F8F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itchFamily="34" charset="-122"/>
                <a:ea typeface="Microsoft YaHei" pitchFamily="34" charset="-122"/>
                <a:cs typeface="+mn-ea"/>
                <a:sym typeface="Microsoft YaHei" pitchFamily="34" charset="-122"/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b="1" dirty="0">
                  <a:solidFill>
                    <a:schemeClr val="tx1"/>
                  </a:solidFill>
                  <a:uFillTx/>
                  <a:latin typeface="微软雅黑" charset="0"/>
                  <a:ea typeface="Microsoft YaHei" pitchFamily="34" charset="-122"/>
                  <a:cs typeface="+mn-ea"/>
                  <a:sym typeface="Microsoft YaHei" pitchFamily="34" charset="-122"/>
                </a:rPr>
                <a:t>5</a:t>
              </a:r>
              <a:endParaRPr lang="en-US" altLang="zh-CN" sz="4800" b="1" dirty="0">
                <a:solidFill>
                  <a:schemeClr val="tx1"/>
                </a:solidFill>
                <a:uFillTx/>
                <a:latin typeface="微软雅黑" charset="0"/>
                <a:ea typeface="Microsoft YaHei" pitchFamily="34" charset="-122"/>
                <a:cs typeface="+mn-ea"/>
                <a:sym typeface="Microsoft YaHei" pitchFamily="34" charset="-122"/>
              </a:endParaRPr>
            </a:p>
          </p:txBody>
        </p:sp>
      </p:grpSp>
      <p:cxnSp>
        <p:nvCxnSpPr>
          <p:cNvPr id="128" name="直接连接符 127"/>
          <p:cNvCxnSpPr/>
          <p:nvPr/>
        </p:nvCxnSpPr>
        <p:spPr>
          <a:xfrm flipV="1">
            <a:off x="0" y="5337810"/>
            <a:ext cx="1208405" cy="152019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31"/>
          <p:cNvSpPr txBox="1"/>
          <p:nvPr/>
        </p:nvSpPr>
        <p:spPr>
          <a:xfrm>
            <a:off x="2795905" y="3655060"/>
            <a:ext cx="2273300" cy="7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defRPr>
            </a:lvl1pPr>
          </a:lstStyle>
          <a:p>
            <a:pPr algn="l"/>
            <a:r>
              <a:rPr lang="zh-CN" sz="1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+mn-ea"/>
                <a:sym typeface="Microsoft YaHei" pitchFamily="34" charset="-122"/>
              </a:rPr>
              <a:t>使用</a:t>
            </a:r>
            <a:r>
              <a:rPr lang="en-US" altLang="zh-CN" sz="1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+mn-ea"/>
                <a:sym typeface="Microsoft YaHei" pitchFamily="34" charset="-122"/>
              </a:rPr>
              <a:t>RPA</a:t>
            </a:r>
            <a:r>
              <a:rPr lang="zh-CN" altLang="en-US" sz="1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+mn-ea"/>
                <a:sym typeface="Microsoft YaHei" pitchFamily="34" charset="-122"/>
              </a:rPr>
              <a:t>登录澳门金融管理局获取货币汇率信息。</a:t>
            </a:r>
            <a:endParaRPr lang="zh-CN" altLang="en-US" sz="16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+mn-ea"/>
              <a:sym typeface="Microsoft YaHei" pitchFamily="34" charset="-122"/>
            </a:endParaRPr>
          </a:p>
        </p:txBody>
      </p:sp>
      <p:sp>
        <p:nvSpPr>
          <p:cNvPr id="130" name="TextBox 32"/>
          <p:cNvSpPr txBox="1"/>
          <p:nvPr/>
        </p:nvSpPr>
        <p:spPr>
          <a:xfrm>
            <a:off x="5329555" y="4865370"/>
            <a:ext cx="1965960" cy="1097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defRPr>
            </a:lvl1pPr>
          </a:lstStyle>
          <a:p>
            <a:pPr algn="l"/>
            <a:r>
              <a:rPr lang="zh-CN" sz="1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+mn-ea"/>
                <a:sym typeface="Microsoft YaHei" pitchFamily="34" charset="-122"/>
              </a:rPr>
              <a:t>登录澳门印务局官网下载金融企业数据报告图片。</a:t>
            </a:r>
            <a:endParaRPr lang="zh-CN" sz="16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+mn-ea"/>
              <a:sym typeface="Microsoft YaHei" pitchFamily="34" charset="-122"/>
            </a:endParaRPr>
          </a:p>
        </p:txBody>
      </p:sp>
      <p:sp>
        <p:nvSpPr>
          <p:cNvPr id="131" name="TextBox 33"/>
          <p:cNvSpPr txBox="1"/>
          <p:nvPr/>
        </p:nvSpPr>
        <p:spPr>
          <a:xfrm>
            <a:off x="7359650" y="3655695"/>
            <a:ext cx="1769110" cy="7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defRPr>
            </a:lvl1pPr>
          </a:lstStyle>
          <a:p>
            <a:pPr algn="l"/>
            <a:r>
              <a:rPr lang="zh-CN" sz="1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+mn-ea"/>
                <a:sym typeface="Microsoft YaHei" pitchFamily="34" charset="-122"/>
              </a:rPr>
              <a:t>使用</a:t>
            </a:r>
            <a:r>
              <a:rPr lang="en-US" altLang="zh-CN" sz="1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+mn-ea"/>
                <a:sym typeface="Microsoft YaHei" pitchFamily="34" charset="-122"/>
              </a:rPr>
              <a:t>OCR</a:t>
            </a:r>
            <a:r>
              <a:rPr lang="zh-CN" altLang="en-US" sz="1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+mn-ea"/>
                <a:sym typeface="Microsoft YaHei" pitchFamily="34" charset="-122"/>
              </a:rPr>
              <a:t>技术识别金融数据报告图片。</a:t>
            </a:r>
            <a:endParaRPr lang="zh-CN" altLang="en-US" sz="16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+mn-ea"/>
              <a:sym typeface="Microsoft YaHei" pitchFamily="34" charset="-122"/>
            </a:endParaRPr>
          </a:p>
        </p:txBody>
      </p:sp>
      <p:sp>
        <p:nvSpPr>
          <p:cNvPr id="132" name="TextBox 34"/>
          <p:cNvSpPr txBox="1"/>
          <p:nvPr/>
        </p:nvSpPr>
        <p:spPr>
          <a:xfrm>
            <a:off x="9800590" y="3082925"/>
            <a:ext cx="2163445" cy="1097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defRPr>
            </a:lvl1pPr>
          </a:lstStyle>
          <a:p>
            <a:pPr algn="l"/>
            <a:r>
              <a:rPr lang="zh-CN" sz="1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+mn-ea"/>
                <a:sym typeface="Microsoft YaHei" pitchFamily="34" charset="-122"/>
              </a:rPr>
              <a:t>将结果填写到</a:t>
            </a:r>
            <a:r>
              <a:rPr lang="en-US" altLang="zh-CN" sz="1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+mn-ea"/>
                <a:sym typeface="Microsoft YaHei" pitchFamily="34" charset="-122"/>
              </a:rPr>
              <a:t>EXCEL</a:t>
            </a:r>
            <a:r>
              <a:rPr lang="zh-CN" altLang="en-US" sz="1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+mn-ea"/>
                <a:sym typeface="Microsoft YaHei" pitchFamily="34" charset="-122"/>
              </a:rPr>
              <a:t>文件，并通过邮件发送给相关人员。</a:t>
            </a:r>
            <a:endParaRPr lang="zh-CN" altLang="en-US" sz="16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+mn-ea"/>
              <a:sym typeface="Microsoft YaHei" pitchFamily="34" charset="-122"/>
            </a:endParaRPr>
          </a:p>
        </p:txBody>
      </p:sp>
      <p:grpSp>
        <p:nvGrpSpPr>
          <p:cNvPr id="134" name="组合 133"/>
          <p:cNvGrpSpPr/>
          <p:nvPr/>
        </p:nvGrpSpPr>
        <p:grpSpPr>
          <a:xfrm>
            <a:off x="5518351" y="3439040"/>
            <a:ext cx="1340725" cy="1340725"/>
            <a:chOff x="1705099" y="2564904"/>
            <a:chExt cx="1800200" cy="1800200"/>
          </a:xfrm>
        </p:grpSpPr>
        <p:sp>
          <p:nvSpPr>
            <p:cNvPr id="135" name="椭圆 134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405F8F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Microsoft YaHei" pitchFamily="34" charset="-122"/>
                <a:ea typeface="Microsoft YaHei" pitchFamily="34" charset="-122"/>
                <a:cs typeface="+mn-ea"/>
                <a:sym typeface="Microsoft YaHei" pitchFamily="34" charset="-122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4000" b="1" dirty="0">
                  <a:solidFill>
                    <a:schemeClr val="tx1"/>
                  </a:solidFill>
                  <a:uFillTx/>
                  <a:latin typeface="微软雅黑" charset="0"/>
                  <a:ea typeface="Microsoft YaHei" pitchFamily="34" charset="-122"/>
                  <a:cs typeface="+mn-ea"/>
                  <a:sym typeface="Microsoft YaHei" pitchFamily="34" charset="-122"/>
                </a:rPr>
                <a:t>3</a:t>
              </a:r>
              <a:endParaRPr lang="en-US" altLang="zh-CN" sz="4000" b="1" dirty="0">
                <a:solidFill>
                  <a:schemeClr val="tx1"/>
                </a:solidFill>
                <a:uFillTx/>
                <a:latin typeface="微软雅黑" charset="0"/>
                <a:ea typeface="Microsoft YaHei" pitchFamily="34" charset="-122"/>
                <a:cs typeface="+mn-ea"/>
                <a:sym typeface="Microsoft YaHei" pitchFamily="34" charset="-122"/>
              </a:endParaRPr>
            </a:p>
          </p:txBody>
        </p:sp>
      </p:grpSp>
      <p:sp>
        <p:nvSpPr>
          <p:cNvPr id="137" name="TextBox 31"/>
          <p:cNvSpPr txBox="1"/>
          <p:nvPr/>
        </p:nvSpPr>
        <p:spPr>
          <a:xfrm>
            <a:off x="614680" y="3487420"/>
            <a:ext cx="1821815" cy="7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defRPr>
            </a:lvl1pPr>
          </a:lstStyle>
          <a:p>
            <a:pPr algn="l"/>
            <a:r>
              <a:rPr lang="zh-CN" sz="1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+mn-ea"/>
                <a:sym typeface="Microsoft YaHei" pitchFamily="34" charset="-122"/>
              </a:rPr>
              <a:t>使用</a:t>
            </a:r>
            <a:r>
              <a:rPr lang="en-US" altLang="zh-CN" sz="1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+mn-ea"/>
                <a:sym typeface="Microsoft YaHei" pitchFamily="34" charset="-122"/>
              </a:rPr>
              <a:t>RPA</a:t>
            </a:r>
            <a:r>
              <a:rPr lang="zh-CN" altLang="en-US" sz="1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+mn-ea"/>
                <a:sym typeface="Microsoft YaHei" pitchFamily="34" charset="-122"/>
              </a:rPr>
              <a:t>读取</a:t>
            </a:r>
            <a:r>
              <a:rPr lang="en-US" altLang="zh-CN" sz="1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+mn-ea"/>
                <a:sym typeface="Microsoft YaHei" pitchFamily="34" charset="-122"/>
              </a:rPr>
              <a:t>EXCEL</a:t>
            </a:r>
            <a:r>
              <a:rPr lang="zh-CN" altLang="en-US" sz="16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+mn-ea"/>
                <a:sym typeface="Microsoft YaHei" pitchFamily="34" charset="-122"/>
              </a:rPr>
              <a:t>，获取银行信息。</a:t>
            </a:r>
            <a:endParaRPr lang="zh-CN" altLang="en-US" sz="16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+mn-ea"/>
              <a:sym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6" y="0"/>
            <a:ext cx="12193434" cy="685800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执行流程图</a:t>
            </a:r>
            <a:endParaRPr lang="en-US" alt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" y="1341120"/>
            <a:ext cx="11980545" cy="52622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" y="-635"/>
            <a:ext cx="12193434" cy="685800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模式和技术创新性</a:t>
            </a:r>
            <a:endParaRPr lang="en-US" alt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51255" y="1581150"/>
            <a:ext cx="9575165" cy="4622800"/>
            <a:chOff x="3349" y="4080"/>
            <a:chExt cx="12293" cy="5353"/>
          </a:xfrm>
        </p:grpSpPr>
        <p:graphicFrame>
          <p:nvGraphicFramePr>
            <p:cNvPr id="4" name="对象 3"/>
            <p:cNvGraphicFramePr/>
            <p:nvPr/>
          </p:nvGraphicFramePr>
          <p:xfrm>
            <a:off x="7612" y="5345"/>
            <a:ext cx="3828" cy="2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" r:id="rId2" imgW="5745480" imgH="3535680" progId="Paint.Picture">
                    <p:embed/>
                  </p:oleObj>
                </mc:Choice>
                <mc:Fallback>
                  <p:oleObj name="" r:id="rId2" imgW="5745480" imgH="3535680" progId="Paint.Picture">
                    <p:embed/>
                    <p:pic>
                      <p:nvPicPr>
                        <p:cNvPr id="0" name="图片 5"/>
                        <p:cNvPicPr/>
                        <p:nvPr/>
                      </p:nvPicPr>
                      <p:blipFill>
                        <a:blip r:embed="rId3"/>
                      </p:blipFill>
                      <p:spPr>
                        <a:xfrm>
                          <a:off x="7612" y="5345"/>
                          <a:ext cx="3828" cy="23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4" name="椭圆​​ 13"/>
            <p:cNvSpPr/>
            <p:nvPr/>
          </p:nvSpPr>
          <p:spPr>
            <a:xfrm>
              <a:off x="5155" y="7513"/>
              <a:ext cx="8880" cy="1920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7999">
                  <a:srgbClr val="D8D8D8"/>
                </a:gs>
                <a:gs pos="100000">
                  <a:srgbClr val="F2F2F2"/>
                </a:gs>
              </a:gsLst>
              <a:lin ang="5400000" scaled="1"/>
              <a:tileRect/>
            </a:gradFill>
            <a:ln w="3175" cap="flat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p>
              <a:pPr lvl="0" algn="ctr" eaLnBrk="1" hangingPunct="1"/>
              <a:endParaRPr lang="zh-CN" altLang="en-US" b="1" dirty="0">
                <a:solidFill>
                  <a:srgbClr val="FFFFFF"/>
                </a:solidFill>
                <a:latin typeface="Calibri" pitchFamily="2" charset="0"/>
                <a:ea typeface="宋体" charset="-122"/>
                <a:sym typeface="宋体" charset="-122"/>
              </a:endParaRPr>
            </a:p>
          </p:txBody>
        </p:sp>
        <p:sp>
          <p:nvSpPr>
            <p:cNvPr id="3075" name="椭圆​​ 8"/>
            <p:cNvSpPr/>
            <p:nvPr/>
          </p:nvSpPr>
          <p:spPr>
            <a:xfrm>
              <a:off x="5772" y="7548"/>
              <a:ext cx="7623" cy="1632"/>
            </a:xfrm>
            <a:prstGeom prst="ellipse">
              <a:avLst/>
            </a:prstGeom>
            <a:gradFill rotWithShape="1">
              <a:gsLst>
                <a:gs pos="0">
                  <a:srgbClr val="A5A5A5">
                    <a:alpha val="100000"/>
                  </a:srgbClr>
                </a:gs>
                <a:gs pos="12999">
                  <a:srgbClr val="7F7F7F">
                    <a:alpha val="100000"/>
                  </a:srgbClr>
                </a:gs>
                <a:gs pos="100000">
                  <a:srgbClr val="F2F2F2">
                    <a:alpha val="100000"/>
                  </a:srgbClr>
                </a:gs>
              </a:gsLst>
              <a:lin ang="5400000" scaled="1"/>
              <a:tileRect/>
            </a:gradFill>
            <a:ln w="3175" cap="flat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p>
              <a:pPr lvl="0" algn="ctr" eaLnBrk="1" hangingPunct="1"/>
              <a:endParaRPr lang="zh-CN" altLang="en-US" b="1" dirty="0">
                <a:solidFill>
                  <a:srgbClr val="FFFFFF"/>
                </a:solidFill>
                <a:latin typeface="Calibri" pitchFamily="2" charset="0"/>
                <a:ea typeface="宋体" charset="-122"/>
                <a:sym typeface="宋体" charset="-122"/>
              </a:endParaRPr>
            </a:p>
          </p:txBody>
        </p:sp>
        <p:sp>
          <p:nvSpPr>
            <p:cNvPr id="3076" name="椭圆​​ 9"/>
            <p:cNvSpPr/>
            <p:nvPr/>
          </p:nvSpPr>
          <p:spPr>
            <a:xfrm>
              <a:off x="6522" y="7538"/>
              <a:ext cx="6285" cy="1345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BFBFBF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p>
              <a:pPr lvl="0" algn="ctr" eaLnBrk="1" hangingPunct="1"/>
              <a:endParaRPr lang="zh-CN" altLang="en-US" b="1" dirty="0">
                <a:solidFill>
                  <a:srgbClr val="FFFFFF"/>
                </a:solidFill>
                <a:latin typeface="Calibri" pitchFamily="2" charset="0"/>
                <a:ea typeface="宋体" charset="-122"/>
                <a:sym typeface="宋体" charset="-122"/>
              </a:endParaRPr>
            </a:p>
          </p:txBody>
        </p:sp>
        <p:sp>
          <p:nvSpPr>
            <p:cNvPr id="3077" name="TextBox 6"/>
            <p:cNvSpPr/>
            <p:nvPr/>
          </p:nvSpPr>
          <p:spPr>
            <a:xfrm>
              <a:off x="3349" y="5822"/>
              <a:ext cx="3698" cy="134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952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 tIns="144000" bIns="72000" anchor="b"/>
            <a:p>
              <a:pPr marL="342900" lvl="0" indent="-342900" eaLnBrk="1" hangingPunct="1">
                <a:buChar char="•"/>
              </a:pPr>
              <a:r>
                <a:rPr lang="zh-CN" altLang="en-US" sz="1600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使用</a:t>
              </a:r>
              <a:r>
                <a:rPr lang="en-US" altLang="zh-CN" sz="1600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RPA</a:t>
              </a:r>
              <a:r>
                <a:rPr lang="zh-CN" altLang="en-US" sz="1600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技术代替人工操作，实现货币汇率和金融企业数据获取自动化</a:t>
              </a:r>
              <a:endParaRPr lang="en-US" altLang="x-none" sz="1600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3078" name="椭圆​​ 24"/>
            <p:cNvSpPr/>
            <p:nvPr/>
          </p:nvSpPr>
          <p:spPr>
            <a:xfrm>
              <a:off x="3514" y="5376"/>
              <a:ext cx="898" cy="779"/>
            </a:xfrm>
            <a:prstGeom prst="ellipse">
              <a:avLst/>
            </a:prstGeom>
            <a:gradFill rotWithShape="1">
              <a:gsLst>
                <a:gs pos="0">
                  <a:srgbClr val="A5A5A5">
                    <a:alpha val="100000"/>
                  </a:srgbClr>
                </a:gs>
                <a:gs pos="16699">
                  <a:srgbClr val="7F7F7F">
                    <a:alpha val="100000"/>
                  </a:srgbClr>
                </a:gs>
                <a:gs pos="100000">
                  <a:srgbClr val="D8D8D8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/>
            <a:p>
              <a:pPr lvl="0" algn="ctr" eaLnBrk="1" hangingPunct="1"/>
              <a:r>
                <a:rPr lang="en-US" sz="12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RPA</a:t>
              </a:r>
              <a:endParaRPr lang="en-US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3079" name="TextBox 8"/>
            <p:cNvSpPr/>
            <p:nvPr/>
          </p:nvSpPr>
          <p:spPr>
            <a:xfrm>
              <a:off x="12102" y="5823"/>
              <a:ext cx="3540" cy="134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9525" cap="flat" cmpd="sng">
              <a:solidFill>
                <a:srgbClr val="A5A5A5"/>
              </a:solidFill>
              <a:prstDash val="dash"/>
              <a:headEnd type="none" w="med" len="med"/>
              <a:tailEnd type="none" w="med" len="med"/>
            </a:ln>
          </p:spPr>
          <p:txBody>
            <a:bodyPr tIns="144000" bIns="72000" anchor="b"/>
            <a:p>
              <a:pPr marL="342900" lvl="0" indent="-342900" eaLnBrk="1" hangingPunct="1">
                <a:buChar char="•"/>
              </a:pPr>
              <a:r>
                <a:rPr lang="zh-CN" altLang="en-US" sz="1600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使用</a:t>
              </a:r>
              <a:r>
                <a:rPr lang="en-US" altLang="zh-CN" sz="1600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OCR</a:t>
              </a:r>
              <a:r>
                <a:rPr lang="zh-CN" altLang="en-US" sz="1600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识别技术对金融数据报告图片进行数据提取。</a:t>
              </a:r>
              <a:endParaRPr lang="en-US" altLang="zh-CN" sz="1600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3080" name="椭圆​​ 26"/>
            <p:cNvSpPr/>
            <p:nvPr/>
          </p:nvSpPr>
          <p:spPr>
            <a:xfrm>
              <a:off x="12278" y="5415"/>
              <a:ext cx="843" cy="770"/>
            </a:xfrm>
            <a:prstGeom prst="ellipse">
              <a:avLst/>
            </a:prstGeom>
            <a:gradFill rotWithShape="1">
              <a:gsLst>
                <a:gs pos="0">
                  <a:srgbClr val="00B0F0"/>
                </a:gs>
                <a:gs pos="12000">
                  <a:srgbClr val="0070C0"/>
                </a:gs>
                <a:gs pos="100000">
                  <a:srgbClr val="00B0F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/>
            <a:p>
              <a:pPr lvl="0" algn="ctr" eaLnBrk="1" hangingPunct="1"/>
              <a:r>
                <a:rPr lang="en-US" sz="16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AI</a:t>
              </a:r>
              <a:endParaRPr lang="en-US"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grpSp>
          <p:nvGrpSpPr>
            <p:cNvPr id="3083" name="Group 11"/>
            <p:cNvGrpSpPr/>
            <p:nvPr/>
          </p:nvGrpSpPr>
          <p:grpSpPr>
            <a:xfrm>
              <a:off x="7327" y="4080"/>
              <a:ext cx="2850" cy="4648"/>
              <a:chOff x="0" y="0"/>
              <a:chExt cx="1788844" cy="2930801"/>
            </a:xfrm>
          </p:grpSpPr>
          <p:sp>
            <p:nvSpPr>
              <p:cNvPr id="3084" name="椭圆​​ 11"/>
              <p:cNvSpPr/>
              <p:nvPr/>
            </p:nvSpPr>
            <p:spPr>
              <a:xfrm>
                <a:off x="567469" y="2837451"/>
                <a:ext cx="1221375" cy="93350"/>
              </a:xfrm>
              <a:prstGeom prst="ellipse">
                <a:avLst/>
              </a:prstGeom>
              <a:gradFill rotWithShape="1">
                <a:gsLst>
                  <a:gs pos="0">
                    <a:srgbClr val="7F7F7F">
                      <a:alpha val="100000"/>
                    </a:srgbClr>
                  </a:gs>
                  <a:gs pos="34999">
                    <a:srgbClr val="7F7F7F">
                      <a:alpha val="100000"/>
                    </a:srgbClr>
                  </a:gs>
                  <a:gs pos="100000">
                    <a:srgbClr val="F2F2F2">
                      <a:alpha val="10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p>
                <a:pPr lvl="0" algn="ctr" eaLnBrk="1" hangingPunct="1"/>
                <a:endParaRPr lang="zh-CN" altLang="en-US" b="1" dirty="0">
                  <a:solidFill>
                    <a:srgbClr val="FFFFFF"/>
                  </a:solidFill>
                  <a:latin typeface="Calibri" pitchFamily="2" charset="0"/>
                  <a:ea typeface="宋体" charset="-122"/>
                  <a:sym typeface="宋体" charset="-122"/>
                </a:endParaRPr>
              </a:p>
            </p:txBody>
          </p:sp>
          <p:grpSp>
            <p:nvGrpSpPr>
              <p:cNvPr id="3085" name="Group 13"/>
              <p:cNvGrpSpPr/>
              <p:nvPr/>
            </p:nvGrpSpPr>
            <p:grpSpPr>
              <a:xfrm>
                <a:off x="0" y="0"/>
                <a:ext cx="1761070" cy="2874428"/>
                <a:chOff x="0" y="0"/>
                <a:chExt cx="1761070" cy="2874428"/>
              </a:xfrm>
            </p:grpSpPr>
            <p:sp>
              <p:nvSpPr>
                <p:cNvPr id="3086" name="椭圆​​ 2"/>
                <p:cNvSpPr/>
                <p:nvPr/>
              </p:nvSpPr>
              <p:spPr>
                <a:xfrm rot="3835836">
                  <a:off x="-618403" y="618403"/>
                  <a:ext cx="2874428" cy="1637622"/>
                </a:xfrm>
                <a:custGeom>
                  <a:avLst/>
                  <a:gdLst>
                    <a:gd name="txL" fmla="*/ 0 w 3744416"/>
                    <a:gd name="txT" fmla="*/ 0 h 2134150"/>
                    <a:gd name="txR" fmla="*/ 3744416 w 3744416"/>
                    <a:gd name="txB" fmla="*/ 2134150 h 2134150"/>
                  </a:gdLst>
                  <a:ahLst/>
                  <a:cxnLst>
                    <a:cxn ang="0">
                      <a:pos x="64614" y="490649"/>
                    </a:cxn>
                    <a:cxn ang="0">
                      <a:pos x="548143" y="59791"/>
                    </a:cxn>
                    <a:cxn ang="0">
                      <a:pos x="253196" y="540578"/>
                    </a:cxn>
                    <a:cxn ang="0">
                      <a:pos x="1415105" y="1264499"/>
                    </a:cxn>
                    <a:cxn ang="0">
                      <a:pos x="2577013" y="540579"/>
                    </a:cxn>
                    <a:cxn ang="0">
                      <a:pos x="2186032" y="0"/>
                    </a:cxn>
                    <a:cxn ang="0">
                      <a:pos x="2874428" y="753546"/>
                    </a:cxn>
                    <a:cxn ang="0">
                      <a:pos x="1437214" y="1637622"/>
                    </a:cxn>
                    <a:cxn ang="0">
                      <a:pos x="0" y="753546"/>
                    </a:cxn>
                    <a:cxn ang="0">
                      <a:pos x="64614" y="490649"/>
                    </a:cxn>
                  </a:cxnLst>
                  <a:rect l="txL" t="txT" r="txR" b="txB"/>
                  <a:pathLst>
                    <a:path w="3744416" h="2134150">
                      <a:moveTo>
                        <a:pt x="84171" y="639414"/>
                      </a:moveTo>
                      <a:cubicBezTo>
                        <a:pt x="197779" y="414638"/>
                        <a:pt x="420227" y="219371"/>
                        <a:pt x="714046" y="77920"/>
                      </a:cubicBezTo>
                      <a:cubicBezTo>
                        <a:pt x="474787" y="243624"/>
                        <a:pt x="329830" y="463502"/>
                        <a:pt x="329830" y="704482"/>
                      </a:cubicBezTo>
                      <a:cubicBezTo>
                        <a:pt x="329830" y="1225515"/>
                        <a:pt x="1007482" y="1647896"/>
                        <a:pt x="1843407" y="1647896"/>
                      </a:cubicBezTo>
                      <a:cubicBezTo>
                        <a:pt x="2679332" y="1647897"/>
                        <a:pt x="3356984" y="1225515"/>
                        <a:pt x="3356984" y="704483"/>
                      </a:cubicBezTo>
                      <a:cubicBezTo>
                        <a:pt x="3356984" y="423811"/>
                        <a:pt x="3160343" y="171766"/>
                        <a:pt x="2847667" y="0"/>
                      </a:cubicBezTo>
                      <a:cubicBezTo>
                        <a:pt x="3385726" y="201094"/>
                        <a:pt x="3744416" y="565780"/>
                        <a:pt x="3744416" y="982022"/>
                      </a:cubicBezTo>
                      <a:cubicBezTo>
                        <a:pt x="3744416" y="1618325"/>
                        <a:pt x="2906200" y="2134150"/>
                        <a:pt x="1872208" y="2134150"/>
                      </a:cubicBezTo>
                      <a:cubicBezTo>
                        <a:pt x="838216" y="2134150"/>
                        <a:pt x="0" y="1618325"/>
                        <a:pt x="0" y="982022"/>
                      </a:cubicBezTo>
                      <a:cubicBezTo>
                        <a:pt x="0" y="862715"/>
                        <a:pt x="29468" y="747644"/>
                        <a:pt x="84171" y="63941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7F7F7F">
                        <a:alpha val="100000"/>
                      </a:srgbClr>
                    </a:gs>
                    <a:gs pos="16699">
                      <a:srgbClr val="595959">
                        <a:alpha val="100000"/>
                      </a:srgbClr>
                    </a:gs>
                    <a:gs pos="100000">
                      <a:srgbClr val="D8D8D8">
                        <a:alpha val="100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087" name="流程图: 摘录 16"/>
                <p:cNvSpPr/>
                <p:nvPr/>
              </p:nvSpPr>
              <p:spPr>
                <a:xfrm rot="19330532" flipH="1" flipV="1">
                  <a:off x="861755" y="194682"/>
                  <a:ext cx="327811" cy="160327"/>
                </a:xfrm>
                <a:prstGeom prst="flowChartExtract">
                  <a:avLst/>
                </a:prstGeom>
                <a:gradFill rotWithShape="1">
                  <a:gsLst>
                    <a:gs pos="0">
                      <a:srgbClr val="A5A5A5">
                        <a:alpha val="100000"/>
                      </a:srgbClr>
                    </a:gs>
                    <a:gs pos="16699">
                      <a:srgbClr val="7F7F7F">
                        <a:alpha val="100000"/>
                      </a:srgbClr>
                    </a:gs>
                    <a:gs pos="100000">
                      <a:srgbClr val="D8D8D8">
                        <a:alpha val="100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p>
                  <a:pPr lvl="0" algn="ctr" eaLnBrk="1" hangingPunct="1"/>
                  <a:endParaRPr lang="zh-CN" altLang="en-US" sz="1600" b="1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sp>
              <p:nvSpPr>
                <p:cNvPr id="3088" name="新月形 17"/>
                <p:cNvSpPr/>
                <p:nvPr/>
              </p:nvSpPr>
              <p:spPr>
                <a:xfrm rot="17489874">
                  <a:off x="671065" y="1647374"/>
                  <a:ext cx="646005" cy="1533992"/>
                </a:xfrm>
                <a:prstGeom prst="moon">
                  <a:avLst>
                    <a:gd name="adj" fmla="val 43278"/>
                  </a:avLst>
                </a:prstGeom>
                <a:gradFill rotWithShape="1">
                  <a:gsLst>
                    <a:gs pos="0">
                      <a:srgbClr val="FEFEFE">
                        <a:alpha val="100000"/>
                      </a:srgbClr>
                    </a:gs>
                    <a:gs pos="34999">
                      <a:srgbClr val="F4F4F4">
                        <a:alpha val="100000"/>
                      </a:srgbClr>
                    </a:gs>
                    <a:gs pos="68999">
                      <a:srgbClr val="FFFFFF">
                        <a:alpha val="100000"/>
                      </a:srgbClr>
                    </a:gs>
                    <a:gs pos="100000">
                      <a:srgbClr val="FFFFFF">
                        <a:alpha val="100000"/>
                      </a:srgb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anchor="ctr"/>
                <a:p>
                  <a:pPr lvl="0" algn="ctr" eaLnBrk="1" hangingPunct="1"/>
                  <a:endParaRPr lang="zh-CN" altLang="en-US" b="1" dirty="0">
                    <a:solidFill>
                      <a:srgbClr val="FFFFFF"/>
                    </a:solidFill>
                    <a:latin typeface="Calibri" pitchFamily="2" charset="0"/>
                    <a:ea typeface="宋体" charset="-122"/>
                    <a:sym typeface="宋体" charset="-122"/>
                  </a:endParaRPr>
                </a:p>
              </p:txBody>
            </p:sp>
          </p:grpSp>
        </p:grpSp>
        <p:grpSp>
          <p:nvGrpSpPr>
            <p:cNvPr id="3089" name="Group 17"/>
            <p:cNvGrpSpPr/>
            <p:nvPr/>
          </p:nvGrpSpPr>
          <p:grpSpPr>
            <a:xfrm>
              <a:off x="9177" y="4575"/>
              <a:ext cx="2858" cy="3650"/>
              <a:chOff x="0" y="0"/>
              <a:chExt cx="1814681" cy="2317917"/>
            </a:xfrm>
          </p:grpSpPr>
          <p:sp>
            <p:nvSpPr>
              <p:cNvPr id="3090" name="椭圆​​ 10"/>
              <p:cNvSpPr/>
              <p:nvPr/>
            </p:nvSpPr>
            <p:spPr>
              <a:xfrm>
                <a:off x="374988" y="2207881"/>
                <a:ext cx="1439693" cy="110036"/>
              </a:xfrm>
              <a:prstGeom prst="ellipse">
                <a:avLst/>
              </a:prstGeom>
              <a:gradFill rotWithShape="1">
                <a:gsLst>
                  <a:gs pos="0">
                    <a:srgbClr val="7F7F7F">
                      <a:alpha val="100000"/>
                    </a:srgbClr>
                  </a:gs>
                  <a:gs pos="34999">
                    <a:srgbClr val="7F7F7F">
                      <a:alpha val="100000"/>
                    </a:srgbClr>
                  </a:gs>
                  <a:gs pos="100000">
                    <a:srgbClr val="F2F2F2">
                      <a:alpha val="10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p>
                <a:pPr lvl="0" algn="ctr" eaLnBrk="1" hangingPunct="1"/>
                <a:endParaRPr lang="zh-CN" altLang="en-US" b="1" dirty="0">
                  <a:solidFill>
                    <a:srgbClr val="FFFFFF"/>
                  </a:solidFill>
                  <a:latin typeface="Calibri" pitchFamily="2" charset="0"/>
                  <a:ea typeface="宋体" charset="-122"/>
                  <a:sym typeface="宋体" charset="-122"/>
                </a:endParaRPr>
              </a:p>
            </p:txBody>
          </p:sp>
          <p:grpSp>
            <p:nvGrpSpPr>
              <p:cNvPr id="3091" name="Group 19"/>
              <p:cNvGrpSpPr/>
              <p:nvPr/>
            </p:nvGrpSpPr>
            <p:grpSpPr>
              <a:xfrm>
                <a:off x="0" y="0"/>
                <a:ext cx="1643348" cy="2296107"/>
                <a:chOff x="0" y="0"/>
                <a:chExt cx="1643348" cy="2296107"/>
              </a:xfrm>
            </p:grpSpPr>
            <p:sp>
              <p:nvSpPr>
                <p:cNvPr id="3092" name="流程图: 摘录 21"/>
                <p:cNvSpPr/>
                <p:nvPr/>
              </p:nvSpPr>
              <p:spPr>
                <a:xfrm rot="8127063" flipH="1" flipV="1">
                  <a:off x="551122" y="2032713"/>
                  <a:ext cx="327811" cy="160327"/>
                </a:xfrm>
                <a:prstGeom prst="flowChartExtract">
                  <a:avLst/>
                </a:prstGeom>
                <a:gradFill rotWithShape="1">
                  <a:gsLst>
                    <a:gs pos="0">
                      <a:srgbClr val="00B0F0"/>
                    </a:gs>
                    <a:gs pos="12000">
                      <a:srgbClr val="0070C0"/>
                    </a:gs>
                    <a:gs pos="100000">
                      <a:srgbClr val="00B0F0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p>
                  <a:pPr lvl="0" algn="ctr" eaLnBrk="1" hangingPunct="1"/>
                  <a:endParaRPr lang="zh-CN" altLang="en-US" sz="1600" b="1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  <p:grpSp>
              <p:nvGrpSpPr>
                <p:cNvPr id="3093" name="Group 21"/>
                <p:cNvGrpSpPr/>
                <p:nvPr/>
              </p:nvGrpSpPr>
              <p:grpSpPr>
                <a:xfrm>
                  <a:off x="0" y="0"/>
                  <a:ext cx="1643348" cy="2296107"/>
                  <a:chOff x="0" y="0"/>
                  <a:chExt cx="1822450" cy="2546350"/>
                </a:xfrm>
              </p:grpSpPr>
              <p:sp>
                <p:nvSpPr>
                  <p:cNvPr id="3094" name="椭圆​​ 4"/>
                  <p:cNvSpPr/>
                  <p:nvPr/>
                </p:nvSpPr>
                <p:spPr>
                  <a:xfrm rot="14453685">
                    <a:off x="-361950" y="361950"/>
                    <a:ext cx="2546350" cy="1822450"/>
                  </a:xfrm>
                  <a:custGeom>
                    <a:avLst/>
                    <a:gdLst>
                      <a:gd name="txL" fmla="*/ 0 w 3329483"/>
                      <a:gd name="txT" fmla="*/ 0 h 2048912"/>
                      <a:gd name="txR" fmla="*/ 3329483 w 3329483"/>
                      <a:gd name="txB" fmla="*/ 2048912 h 2048912"/>
                    </a:gdLst>
                    <a:ahLst/>
                    <a:cxnLst>
                      <a:cxn ang="0">
                        <a:pos x="2489110" y="1182196"/>
                      </a:cxn>
                      <a:cxn ang="0">
                        <a:pos x="1273175" y="1822450"/>
                      </a:cxn>
                      <a:cxn ang="0">
                        <a:pos x="0" y="911225"/>
                      </a:cxn>
                      <a:cxn ang="0">
                        <a:pos x="511874" y="182093"/>
                      </a:cxn>
                      <a:cxn ang="0">
                        <a:pos x="151626" y="748426"/>
                      </a:cxn>
                      <a:cxn ang="0">
                        <a:pos x="1180917" y="1494577"/>
                      </a:cxn>
                      <a:cxn ang="0">
                        <a:pos x="2210209" y="748426"/>
                      </a:cxn>
                      <a:cxn ang="0">
                        <a:pos x="1195492" y="2807"/>
                      </a:cxn>
                      <a:cxn ang="0">
                        <a:pos x="1273175" y="0"/>
                      </a:cxn>
                      <a:cxn ang="0">
                        <a:pos x="2546350" y="911225"/>
                      </a:cxn>
                      <a:cxn ang="0">
                        <a:pos x="2489110" y="1182196"/>
                      </a:cxn>
                    </a:cxnLst>
                    <a:rect l="txL" t="txT" r="txR" b="txB"/>
                    <a:pathLst>
                      <a:path w="3329483" h="2048912">
                        <a:moveTo>
                          <a:pt x="3254639" y="1329098"/>
                        </a:moveTo>
                        <a:cubicBezTo>
                          <a:pt x="3043864" y="1746122"/>
                          <a:pt x="2411763" y="2048912"/>
                          <a:pt x="1664742" y="2048912"/>
                        </a:cubicBezTo>
                        <a:cubicBezTo>
                          <a:pt x="745331" y="2048912"/>
                          <a:pt x="0" y="1590247"/>
                          <a:pt x="0" y="1024456"/>
                        </a:cubicBezTo>
                        <a:cubicBezTo>
                          <a:pt x="0" y="688506"/>
                          <a:pt x="262776" y="390325"/>
                          <a:pt x="669301" y="204720"/>
                        </a:cubicBezTo>
                        <a:cubicBezTo>
                          <a:pt x="380839" y="357953"/>
                          <a:pt x="198258" y="586400"/>
                          <a:pt x="198259" y="841427"/>
                        </a:cubicBezTo>
                        <a:cubicBezTo>
                          <a:pt x="198258" y="1304722"/>
                          <a:pt x="800816" y="1680297"/>
                          <a:pt x="1544110" y="1680297"/>
                        </a:cubicBezTo>
                        <a:cubicBezTo>
                          <a:pt x="2287403" y="1680297"/>
                          <a:pt x="2889961" y="1304722"/>
                          <a:pt x="2889961" y="841427"/>
                        </a:cubicBezTo>
                        <a:cubicBezTo>
                          <a:pt x="2889961" y="382098"/>
                          <a:pt x="2297677" y="8995"/>
                          <a:pt x="1563167" y="3156"/>
                        </a:cubicBezTo>
                        <a:cubicBezTo>
                          <a:pt x="1596734" y="632"/>
                          <a:pt x="1630618" y="0"/>
                          <a:pt x="1664742" y="0"/>
                        </a:cubicBezTo>
                        <a:cubicBezTo>
                          <a:pt x="2584153" y="0"/>
                          <a:pt x="3329483" y="458665"/>
                          <a:pt x="3329483" y="1024456"/>
                        </a:cubicBezTo>
                        <a:cubicBezTo>
                          <a:pt x="3329483" y="1130542"/>
                          <a:pt x="3303280" y="1232862"/>
                          <a:pt x="3254639" y="1329098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B0F0">
                          <a:alpha val="100000"/>
                        </a:srgbClr>
                      </a:gs>
                      <a:gs pos="16699">
                        <a:srgbClr val="0070C0">
                          <a:alpha val="100000"/>
                        </a:srgbClr>
                      </a:gs>
                      <a:gs pos="100000">
                        <a:srgbClr val="00B050">
                          <a:alpha val="100000"/>
                        </a:srgb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3095" name="新月形 24"/>
                  <p:cNvSpPr/>
                  <p:nvPr/>
                </p:nvSpPr>
                <p:spPr>
                  <a:xfrm rot="6728137">
                    <a:off x="553805" y="-421573"/>
                    <a:ext cx="716410" cy="1775797"/>
                  </a:xfrm>
                  <a:prstGeom prst="moon">
                    <a:avLst>
                      <a:gd name="adj" fmla="val 27472"/>
                    </a:avLst>
                  </a:prstGeom>
                  <a:gradFill rotWithShape="1">
                    <a:gsLst>
                      <a:gs pos="0">
                        <a:srgbClr val="FEFEFE">
                          <a:alpha val="100000"/>
                        </a:srgbClr>
                      </a:gs>
                      <a:gs pos="34999">
                        <a:srgbClr val="F4F4F4">
                          <a:alpha val="100000"/>
                        </a:srgbClr>
                      </a:gs>
                      <a:gs pos="68999">
                        <a:srgbClr val="FFFFFF">
                          <a:alpha val="100000"/>
                        </a:srgbClr>
                      </a:gs>
                      <a:gs pos="100000">
                        <a:srgbClr val="FFFFFF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anchor="ctr"/>
                  <a:p>
                    <a:pPr lvl="0" algn="ctr" eaLnBrk="1" hangingPunct="1"/>
                    <a:endParaRPr lang="zh-CN" altLang="en-US" b="1" dirty="0">
                      <a:solidFill>
                        <a:srgbClr val="FFFFFF"/>
                      </a:solidFill>
                      <a:latin typeface="Calibri" pitchFamily="2" charset="0"/>
                      <a:ea typeface="宋体" charset="-122"/>
                      <a:sym typeface="宋体" charset="-122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34" cy="685800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方案价值与收益</a:t>
            </a:r>
            <a:endParaRPr lang="en-US" alt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R="0" lvl="0" indent="0" defTabSz="-63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721836" y="2402060"/>
            <a:ext cx="812271" cy="812271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5">
              <a:solidFill>
                <a:srgbClr val="FFFFFF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721836" y="3591756"/>
            <a:ext cx="812271" cy="812271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5">
              <a:solidFill>
                <a:srgbClr val="FFFFFF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721836" y="4781452"/>
            <a:ext cx="812271" cy="812271"/>
          </a:xfrm>
          <a:prstGeom prst="ellipse">
            <a:avLst/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2700000" scaled="1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5">
              <a:solidFill>
                <a:srgbClr val="FFFFFF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11" name="椭圆 18"/>
          <p:cNvSpPr/>
          <p:nvPr/>
        </p:nvSpPr>
        <p:spPr>
          <a:xfrm flipH="1">
            <a:off x="5151808" y="2689934"/>
            <a:ext cx="247163" cy="236519"/>
          </a:xfrm>
          <a:custGeom>
            <a:avLst/>
            <a:gdLst>
              <a:gd name="T0" fmla="*/ 209 w 209"/>
              <a:gd name="T1" fmla="*/ 0 h 200"/>
              <a:gd name="T2" fmla="*/ 145 w 209"/>
              <a:gd name="T3" fmla="*/ 100 h 200"/>
              <a:gd name="T4" fmla="*/ 209 w 209"/>
              <a:gd name="T5" fmla="*/ 200 h 200"/>
              <a:gd name="T6" fmla="*/ 0 w 209"/>
              <a:gd name="T7" fmla="*/ 100 h 200"/>
              <a:gd name="T8" fmla="*/ 209 w 209"/>
              <a:gd name="T9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00">
                <a:moveTo>
                  <a:pt x="209" y="0"/>
                </a:moveTo>
                <a:lnTo>
                  <a:pt x="145" y="100"/>
                </a:lnTo>
                <a:lnTo>
                  <a:pt x="209" y="200"/>
                </a:lnTo>
                <a:lnTo>
                  <a:pt x="0" y="100"/>
                </a:lnTo>
                <a:lnTo>
                  <a:pt x="209" y="0"/>
                </a:lnTo>
                <a:close/>
              </a:path>
            </a:pathLst>
          </a:custGeom>
          <a:gradFill>
            <a:gsLst>
              <a:gs pos="0">
                <a:srgbClr val="238DED"/>
              </a:gs>
              <a:gs pos="100000">
                <a:srgbClr val="18478F"/>
              </a:gs>
            </a:gsLst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12" name="椭圆 18"/>
          <p:cNvSpPr/>
          <p:nvPr/>
        </p:nvSpPr>
        <p:spPr>
          <a:xfrm flipH="1">
            <a:off x="5151808" y="3879630"/>
            <a:ext cx="247163" cy="236519"/>
          </a:xfrm>
          <a:custGeom>
            <a:avLst/>
            <a:gdLst>
              <a:gd name="T0" fmla="*/ 209 w 209"/>
              <a:gd name="T1" fmla="*/ 0 h 200"/>
              <a:gd name="T2" fmla="*/ 145 w 209"/>
              <a:gd name="T3" fmla="*/ 100 h 200"/>
              <a:gd name="T4" fmla="*/ 209 w 209"/>
              <a:gd name="T5" fmla="*/ 200 h 200"/>
              <a:gd name="T6" fmla="*/ 0 w 209"/>
              <a:gd name="T7" fmla="*/ 100 h 200"/>
              <a:gd name="T8" fmla="*/ 209 w 209"/>
              <a:gd name="T9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00">
                <a:moveTo>
                  <a:pt x="209" y="0"/>
                </a:moveTo>
                <a:lnTo>
                  <a:pt x="145" y="100"/>
                </a:lnTo>
                <a:lnTo>
                  <a:pt x="209" y="200"/>
                </a:lnTo>
                <a:lnTo>
                  <a:pt x="0" y="100"/>
                </a:lnTo>
                <a:lnTo>
                  <a:pt x="209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13" name="椭圆 18"/>
          <p:cNvSpPr/>
          <p:nvPr/>
        </p:nvSpPr>
        <p:spPr>
          <a:xfrm flipH="1">
            <a:off x="5151808" y="5069326"/>
            <a:ext cx="247163" cy="236519"/>
          </a:xfrm>
          <a:custGeom>
            <a:avLst/>
            <a:gdLst>
              <a:gd name="T0" fmla="*/ 209 w 209"/>
              <a:gd name="T1" fmla="*/ 0 h 200"/>
              <a:gd name="T2" fmla="*/ 145 w 209"/>
              <a:gd name="T3" fmla="*/ 100 h 200"/>
              <a:gd name="T4" fmla="*/ 209 w 209"/>
              <a:gd name="T5" fmla="*/ 200 h 200"/>
              <a:gd name="T6" fmla="*/ 0 w 209"/>
              <a:gd name="T7" fmla="*/ 100 h 200"/>
              <a:gd name="T8" fmla="*/ 209 w 209"/>
              <a:gd name="T9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00">
                <a:moveTo>
                  <a:pt x="209" y="0"/>
                </a:moveTo>
                <a:lnTo>
                  <a:pt x="145" y="100"/>
                </a:lnTo>
                <a:lnTo>
                  <a:pt x="209" y="200"/>
                </a:lnTo>
                <a:lnTo>
                  <a:pt x="0" y="100"/>
                </a:lnTo>
                <a:lnTo>
                  <a:pt x="209" y="0"/>
                </a:lnTo>
                <a:close/>
              </a:path>
            </a:pathLst>
          </a:custGeom>
          <a:gradFill>
            <a:gsLst>
              <a:gs pos="0">
                <a:srgbClr val="238DED"/>
              </a:gs>
              <a:gs pos="100000">
                <a:srgbClr val="18478F"/>
              </a:gs>
            </a:gsLst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15" name="椭圆 20"/>
          <p:cNvSpPr/>
          <p:nvPr/>
        </p:nvSpPr>
        <p:spPr>
          <a:xfrm>
            <a:off x="5947660" y="2627884"/>
            <a:ext cx="360623" cy="360623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16" name="椭圆 21"/>
          <p:cNvSpPr/>
          <p:nvPr/>
        </p:nvSpPr>
        <p:spPr>
          <a:xfrm>
            <a:off x="5959692" y="3894181"/>
            <a:ext cx="360623" cy="303679"/>
          </a:xfrm>
          <a:custGeom>
            <a:avLst/>
            <a:gdLst>
              <a:gd name="connsiteX0" fmla="*/ 101864 w 331753"/>
              <a:gd name="connsiteY0" fmla="*/ 180944 h 279369"/>
              <a:gd name="connsiteX1" fmla="*/ 100574 w 331753"/>
              <a:gd name="connsiteY1" fmla="*/ 182229 h 279369"/>
              <a:gd name="connsiteX2" fmla="*/ 99284 w 331753"/>
              <a:gd name="connsiteY2" fmla="*/ 182229 h 279369"/>
              <a:gd name="connsiteX3" fmla="*/ 90255 w 331753"/>
              <a:gd name="connsiteY3" fmla="*/ 191225 h 279369"/>
              <a:gd name="connsiteX4" fmla="*/ 83806 w 331753"/>
              <a:gd name="connsiteY4" fmla="*/ 197651 h 279369"/>
              <a:gd name="connsiteX5" fmla="*/ 82516 w 331753"/>
              <a:gd name="connsiteY5" fmla="*/ 200221 h 279369"/>
              <a:gd name="connsiteX6" fmla="*/ 83806 w 331753"/>
              <a:gd name="connsiteY6" fmla="*/ 202791 h 279369"/>
              <a:gd name="connsiteX7" fmla="*/ 143139 w 331753"/>
              <a:gd name="connsiteY7" fmla="*/ 261907 h 279369"/>
              <a:gd name="connsiteX8" fmla="*/ 145718 w 331753"/>
              <a:gd name="connsiteY8" fmla="*/ 261907 h 279369"/>
              <a:gd name="connsiteX9" fmla="*/ 148298 w 331753"/>
              <a:gd name="connsiteY9" fmla="*/ 261907 h 279369"/>
              <a:gd name="connsiteX10" fmla="*/ 156037 w 331753"/>
              <a:gd name="connsiteY10" fmla="*/ 252911 h 279369"/>
              <a:gd name="connsiteX11" fmla="*/ 163776 w 331753"/>
              <a:gd name="connsiteY11" fmla="*/ 245200 h 279369"/>
              <a:gd name="connsiteX12" fmla="*/ 163776 w 331753"/>
              <a:gd name="connsiteY12" fmla="*/ 241345 h 279369"/>
              <a:gd name="connsiteX13" fmla="*/ 104443 w 331753"/>
              <a:gd name="connsiteY13" fmla="*/ 182229 h 279369"/>
              <a:gd name="connsiteX14" fmla="*/ 101864 w 331753"/>
              <a:gd name="connsiteY14" fmla="*/ 180944 h 279369"/>
              <a:gd name="connsiteX15" fmla="*/ 137384 w 331753"/>
              <a:gd name="connsiteY15" fmla="*/ 63469 h 279369"/>
              <a:gd name="connsiteX16" fmla="*/ 58703 w 331753"/>
              <a:gd name="connsiteY16" fmla="*/ 141513 h 279369"/>
              <a:gd name="connsiteX17" fmla="*/ 87080 w 331753"/>
              <a:gd name="connsiteY17" fmla="*/ 171430 h 279369"/>
              <a:gd name="connsiteX18" fmla="*/ 88369 w 331753"/>
              <a:gd name="connsiteY18" fmla="*/ 170129 h 279369"/>
              <a:gd name="connsiteX19" fmla="*/ 94819 w 331753"/>
              <a:gd name="connsiteY19" fmla="*/ 166227 h 279369"/>
              <a:gd name="connsiteX20" fmla="*/ 96108 w 331753"/>
              <a:gd name="connsiteY20" fmla="*/ 166227 h 279369"/>
              <a:gd name="connsiteX21" fmla="*/ 98688 w 331753"/>
              <a:gd name="connsiteY21" fmla="*/ 164926 h 279369"/>
              <a:gd name="connsiteX22" fmla="*/ 102558 w 331753"/>
              <a:gd name="connsiteY22" fmla="*/ 164926 h 279369"/>
              <a:gd name="connsiteX23" fmla="*/ 105137 w 331753"/>
              <a:gd name="connsiteY23" fmla="*/ 164926 h 279369"/>
              <a:gd name="connsiteX24" fmla="*/ 106427 w 331753"/>
              <a:gd name="connsiteY24" fmla="*/ 164926 h 279369"/>
              <a:gd name="connsiteX25" fmla="*/ 107717 w 331753"/>
              <a:gd name="connsiteY25" fmla="*/ 166227 h 279369"/>
              <a:gd name="connsiteX26" fmla="*/ 109007 w 331753"/>
              <a:gd name="connsiteY26" fmla="*/ 166227 h 279369"/>
              <a:gd name="connsiteX27" fmla="*/ 111587 w 331753"/>
              <a:gd name="connsiteY27" fmla="*/ 167527 h 279369"/>
              <a:gd name="connsiteX28" fmla="*/ 112876 w 331753"/>
              <a:gd name="connsiteY28" fmla="*/ 167527 h 279369"/>
              <a:gd name="connsiteX29" fmla="*/ 115456 w 331753"/>
              <a:gd name="connsiteY29" fmla="*/ 170129 h 279369"/>
              <a:gd name="connsiteX30" fmla="*/ 174789 w 331753"/>
              <a:gd name="connsiteY30" fmla="*/ 231263 h 279369"/>
              <a:gd name="connsiteX31" fmla="*/ 179949 w 331753"/>
              <a:gd name="connsiteY31" fmla="*/ 250774 h 279369"/>
              <a:gd name="connsiteX32" fmla="*/ 178659 w 331753"/>
              <a:gd name="connsiteY32" fmla="*/ 253376 h 279369"/>
              <a:gd name="connsiteX33" fmla="*/ 177369 w 331753"/>
              <a:gd name="connsiteY33" fmla="*/ 254676 h 279369"/>
              <a:gd name="connsiteX34" fmla="*/ 176079 w 331753"/>
              <a:gd name="connsiteY34" fmla="*/ 255977 h 279369"/>
              <a:gd name="connsiteX35" fmla="*/ 174789 w 331753"/>
              <a:gd name="connsiteY35" fmla="*/ 257278 h 279369"/>
              <a:gd name="connsiteX36" fmla="*/ 173499 w 331753"/>
              <a:gd name="connsiteY36" fmla="*/ 258578 h 279369"/>
              <a:gd name="connsiteX37" fmla="*/ 179949 w 331753"/>
              <a:gd name="connsiteY37" fmla="*/ 263781 h 279369"/>
              <a:gd name="connsiteX38" fmla="*/ 179949 w 331753"/>
              <a:gd name="connsiteY38" fmla="*/ 265082 h 279369"/>
              <a:gd name="connsiteX39" fmla="*/ 182528 w 331753"/>
              <a:gd name="connsiteY39" fmla="*/ 263781 h 279369"/>
              <a:gd name="connsiteX40" fmla="*/ 241861 w 331753"/>
              <a:gd name="connsiteY40" fmla="*/ 202647 h 279369"/>
              <a:gd name="connsiteX41" fmla="*/ 241861 w 331753"/>
              <a:gd name="connsiteY41" fmla="*/ 197444 h 279369"/>
              <a:gd name="connsiteX42" fmla="*/ 177369 w 331753"/>
              <a:gd name="connsiteY42" fmla="*/ 132408 h 279369"/>
              <a:gd name="connsiteX43" fmla="*/ 150282 w 331753"/>
              <a:gd name="connsiteY43" fmla="*/ 159723 h 279369"/>
              <a:gd name="connsiteX44" fmla="*/ 147702 w 331753"/>
              <a:gd name="connsiteY44" fmla="*/ 161024 h 279369"/>
              <a:gd name="connsiteX45" fmla="*/ 146412 w 331753"/>
              <a:gd name="connsiteY45" fmla="*/ 162324 h 279369"/>
              <a:gd name="connsiteX46" fmla="*/ 143833 w 331753"/>
              <a:gd name="connsiteY46" fmla="*/ 163625 h 279369"/>
              <a:gd name="connsiteX47" fmla="*/ 141253 w 331753"/>
              <a:gd name="connsiteY47" fmla="*/ 163625 h 279369"/>
              <a:gd name="connsiteX48" fmla="*/ 138673 w 331753"/>
              <a:gd name="connsiteY48" fmla="*/ 164926 h 279369"/>
              <a:gd name="connsiteX49" fmla="*/ 129644 w 331753"/>
              <a:gd name="connsiteY49" fmla="*/ 162324 h 279369"/>
              <a:gd name="connsiteX50" fmla="*/ 127065 w 331753"/>
              <a:gd name="connsiteY50" fmla="*/ 159723 h 279369"/>
              <a:gd name="connsiteX51" fmla="*/ 111587 w 331753"/>
              <a:gd name="connsiteY51" fmla="*/ 144114 h 279369"/>
              <a:gd name="connsiteX52" fmla="*/ 111587 w 331753"/>
              <a:gd name="connsiteY52" fmla="*/ 120701 h 279369"/>
              <a:gd name="connsiteX53" fmla="*/ 152862 w 331753"/>
              <a:gd name="connsiteY53" fmla="*/ 79078 h 279369"/>
              <a:gd name="connsiteX54" fmla="*/ 137384 w 331753"/>
              <a:gd name="connsiteY54" fmla="*/ 63469 h 279369"/>
              <a:gd name="connsiteX55" fmla="*/ 195676 w 331753"/>
              <a:gd name="connsiteY55" fmla="*/ 58706 h 279369"/>
              <a:gd name="connsiteX56" fmla="*/ 122203 w 331753"/>
              <a:gd name="connsiteY56" fmla="*/ 131257 h 279369"/>
              <a:gd name="connsiteX57" fmla="*/ 122203 w 331753"/>
              <a:gd name="connsiteY57" fmla="*/ 132553 h 279369"/>
              <a:gd name="connsiteX58" fmla="*/ 138960 w 331753"/>
              <a:gd name="connsiteY58" fmla="*/ 149395 h 279369"/>
              <a:gd name="connsiteX59" fmla="*/ 140249 w 331753"/>
              <a:gd name="connsiteY59" fmla="*/ 148099 h 279369"/>
              <a:gd name="connsiteX60" fmla="*/ 172474 w 331753"/>
              <a:gd name="connsiteY60" fmla="*/ 115710 h 279369"/>
              <a:gd name="connsiteX61" fmla="*/ 184075 w 331753"/>
              <a:gd name="connsiteY61" fmla="*/ 104050 h 279369"/>
              <a:gd name="connsiteX62" fmla="*/ 195676 w 331753"/>
              <a:gd name="connsiteY62" fmla="*/ 104050 h 279369"/>
              <a:gd name="connsiteX63" fmla="*/ 198254 w 331753"/>
              <a:gd name="connsiteY63" fmla="*/ 109233 h 279369"/>
              <a:gd name="connsiteX64" fmla="*/ 195676 w 331753"/>
              <a:gd name="connsiteY64" fmla="*/ 114415 h 279369"/>
              <a:gd name="connsiteX65" fmla="*/ 187942 w 331753"/>
              <a:gd name="connsiteY65" fmla="*/ 120893 h 279369"/>
              <a:gd name="connsiteX66" fmla="*/ 238213 w 331753"/>
              <a:gd name="connsiteY66" fmla="*/ 171419 h 279369"/>
              <a:gd name="connsiteX67" fmla="*/ 273016 w 331753"/>
              <a:gd name="connsiteY67" fmla="*/ 136439 h 279369"/>
              <a:gd name="connsiteX68" fmla="*/ 195676 w 331753"/>
              <a:gd name="connsiteY68" fmla="*/ 58706 h 279369"/>
              <a:gd name="connsiteX69" fmla="*/ 93282 w 331753"/>
              <a:gd name="connsiteY69" fmla="*/ 19019 h 279369"/>
              <a:gd name="connsiteX70" fmla="*/ 89395 w 331753"/>
              <a:gd name="connsiteY70" fmla="*/ 20330 h 279369"/>
              <a:gd name="connsiteX71" fmla="*/ 16844 w 331753"/>
              <a:gd name="connsiteY71" fmla="*/ 95035 h 279369"/>
              <a:gd name="connsiteX72" fmla="*/ 15548 w 331753"/>
              <a:gd name="connsiteY72" fmla="*/ 100277 h 279369"/>
              <a:gd name="connsiteX73" fmla="*/ 46642 w 331753"/>
              <a:gd name="connsiteY73" fmla="*/ 131732 h 279369"/>
              <a:gd name="connsiteX74" fmla="*/ 126966 w 331753"/>
              <a:gd name="connsiteY74" fmla="*/ 51784 h 279369"/>
              <a:gd name="connsiteX75" fmla="*/ 95873 w 331753"/>
              <a:gd name="connsiteY75" fmla="*/ 20330 h 279369"/>
              <a:gd name="connsiteX76" fmla="*/ 93282 w 331753"/>
              <a:gd name="connsiteY76" fmla="*/ 19019 h 279369"/>
              <a:gd name="connsiteX77" fmla="*/ 239847 w 331753"/>
              <a:gd name="connsiteY77" fmla="*/ 15844 h 279369"/>
              <a:gd name="connsiteX78" fmla="*/ 237270 w 331753"/>
              <a:gd name="connsiteY78" fmla="*/ 17133 h 279369"/>
              <a:gd name="connsiteX79" fmla="*/ 206341 w 331753"/>
              <a:gd name="connsiteY79" fmla="*/ 46772 h 279369"/>
              <a:gd name="connsiteX80" fmla="*/ 283662 w 331753"/>
              <a:gd name="connsiteY80" fmla="*/ 125382 h 279369"/>
              <a:gd name="connsiteX81" fmla="*/ 314590 w 331753"/>
              <a:gd name="connsiteY81" fmla="*/ 94454 h 279369"/>
              <a:gd name="connsiteX82" fmla="*/ 315879 w 331753"/>
              <a:gd name="connsiteY82" fmla="*/ 93165 h 279369"/>
              <a:gd name="connsiteX83" fmla="*/ 314590 w 331753"/>
              <a:gd name="connsiteY83" fmla="*/ 90588 h 279369"/>
              <a:gd name="connsiteX84" fmla="*/ 241136 w 331753"/>
              <a:gd name="connsiteY84" fmla="*/ 17133 h 279369"/>
              <a:gd name="connsiteX85" fmla="*/ 239847 w 331753"/>
              <a:gd name="connsiteY85" fmla="*/ 15844 h 279369"/>
              <a:gd name="connsiteX86" fmla="*/ 239005 w 331753"/>
              <a:gd name="connsiteY86" fmla="*/ 0 h 279369"/>
              <a:gd name="connsiteX87" fmla="*/ 252625 w 331753"/>
              <a:gd name="connsiteY87" fmla="*/ 4855 h 279369"/>
              <a:gd name="connsiteX88" fmla="*/ 325267 w 331753"/>
              <a:gd name="connsiteY88" fmla="*/ 78663 h 279369"/>
              <a:gd name="connsiteX89" fmla="*/ 331753 w 331753"/>
              <a:gd name="connsiteY89" fmla="*/ 91612 h 279369"/>
              <a:gd name="connsiteX90" fmla="*/ 326564 w 331753"/>
              <a:gd name="connsiteY90" fmla="*/ 105856 h 279369"/>
              <a:gd name="connsiteX91" fmla="*/ 290243 w 331753"/>
              <a:gd name="connsiteY91" fmla="*/ 142112 h 279369"/>
              <a:gd name="connsiteX92" fmla="*/ 250031 w 331753"/>
              <a:gd name="connsiteY92" fmla="*/ 182253 h 279369"/>
              <a:gd name="connsiteX93" fmla="*/ 253922 w 331753"/>
              <a:gd name="connsiteY93" fmla="*/ 186138 h 279369"/>
              <a:gd name="connsiteX94" fmla="*/ 253922 w 331753"/>
              <a:gd name="connsiteY94" fmla="*/ 213330 h 279369"/>
              <a:gd name="connsiteX95" fmla="*/ 194252 w 331753"/>
              <a:gd name="connsiteY95" fmla="*/ 272895 h 279369"/>
              <a:gd name="connsiteX96" fmla="*/ 181280 w 331753"/>
              <a:gd name="connsiteY96" fmla="*/ 279369 h 279369"/>
              <a:gd name="connsiteX97" fmla="*/ 169605 w 331753"/>
              <a:gd name="connsiteY97" fmla="*/ 274190 h 279369"/>
              <a:gd name="connsiteX98" fmla="*/ 163120 w 331753"/>
              <a:gd name="connsiteY98" fmla="*/ 269010 h 279369"/>
              <a:gd name="connsiteX99" fmla="*/ 159228 w 331753"/>
              <a:gd name="connsiteY99" fmla="*/ 271600 h 279369"/>
              <a:gd name="connsiteX100" fmla="*/ 146256 w 331753"/>
              <a:gd name="connsiteY100" fmla="*/ 276779 h 279369"/>
              <a:gd name="connsiteX101" fmla="*/ 133284 w 331753"/>
              <a:gd name="connsiteY101" fmla="*/ 271600 h 279369"/>
              <a:gd name="connsiteX102" fmla="*/ 73614 w 331753"/>
              <a:gd name="connsiteY102" fmla="*/ 212036 h 279369"/>
              <a:gd name="connsiteX103" fmla="*/ 68426 w 331753"/>
              <a:gd name="connsiteY103" fmla="*/ 199087 h 279369"/>
              <a:gd name="connsiteX104" fmla="*/ 73614 w 331753"/>
              <a:gd name="connsiteY104" fmla="*/ 186138 h 279369"/>
              <a:gd name="connsiteX105" fmla="*/ 74911 w 331753"/>
              <a:gd name="connsiteY105" fmla="*/ 183548 h 279369"/>
              <a:gd name="connsiteX106" fmla="*/ 76209 w 331753"/>
              <a:gd name="connsiteY106" fmla="*/ 182253 h 279369"/>
              <a:gd name="connsiteX107" fmla="*/ 42482 w 331753"/>
              <a:gd name="connsiteY107" fmla="*/ 148587 h 279369"/>
              <a:gd name="connsiteX108" fmla="*/ 42482 w 331753"/>
              <a:gd name="connsiteY108" fmla="*/ 147292 h 279369"/>
              <a:gd name="connsiteX109" fmla="*/ 4864 w 331753"/>
              <a:gd name="connsiteY109" fmla="*/ 111035 h 279369"/>
              <a:gd name="connsiteX110" fmla="*/ 4864 w 331753"/>
              <a:gd name="connsiteY110" fmla="*/ 83843 h 279369"/>
              <a:gd name="connsiteX111" fmla="*/ 77506 w 331753"/>
              <a:gd name="connsiteY111" fmla="*/ 10035 h 279369"/>
              <a:gd name="connsiteX112" fmla="*/ 106044 w 331753"/>
              <a:gd name="connsiteY112" fmla="*/ 10035 h 279369"/>
              <a:gd name="connsiteX113" fmla="*/ 142365 w 331753"/>
              <a:gd name="connsiteY113" fmla="*/ 46291 h 279369"/>
              <a:gd name="connsiteX114" fmla="*/ 163120 w 331753"/>
              <a:gd name="connsiteY114" fmla="*/ 67009 h 279369"/>
              <a:gd name="connsiteX115" fmla="*/ 189063 w 331753"/>
              <a:gd name="connsiteY115" fmla="*/ 41112 h 279369"/>
              <a:gd name="connsiteX116" fmla="*/ 225384 w 331753"/>
              <a:gd name="connsiteY116" fmla="*/ 4855 h 279369"/>
              <a:gd name="connsiteX117" fmla="*/ 239005 w 331753"/>
              <a:gd name="connsiteY117" fmla="*/ 0 h 27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331753" h="279369">
                <a:moveTo>
                  <a:pt x="101864" y="180944"/>
                </a:moveTo>
                <a:cubicBezTo>
                  <a:pt x="101864" y="180944"/>
                  <a:pt x="100574" y="180944"/>
                  <a:pt x="100574" y="182229"/>
                </a:cubicBezTo>
                <a:cubicBezTo>
                  <a:pt x="100574" y="182229"/>
                  <a:pt x="100574" y="182229"/>
                  <a:pt x="99284" y="182229"/>
                </a:cubicBezTo>
                <a:cubicBezTo>
                  <a:pt x="99284" y="182229"/>
                  <a:pt x="99284" y="182229"/>
                  <a:pt x="90255" y="191225"/>
                </a:cubicBezTo>
                <a:cubicBezTo>
                  <a:pt x="90255" y="191225"/>
                  <a:pt x="90255" y="191225"/>
                  <a:pt x="83806" y="197651"/>
                </a:cubicBezTo>
                <a:cubicBezTo>
                  <a:pt x="82516" y="198936"/>
                  <a:pt x="82516" y="200221"/>
                  <a:pt x="82516" y="200221"/>
                </a:cubicBezTo>
                <a:cubicBezTo>
                  <a:pt x="82516" y="200221"/>
                  <a:pt x="82516" y="201506"/>
                  <a:pt x="83806" y="202791"/>
                </a:cubicBezTo>
                <a:cubicBezTo>
                  <a:pt x="83806" y="202791"/>
                  <a:pt x="83806" y="202791"/>
                  <a:pt x="143139" y="261907"/>
                </a:cubicBezTo>
                <a:cubicBezTo>
                  <a:pt x="144428" y="261907"/>
                  <a:pt x="145718" y="261907"/>
                  <a:pt x="145718" y="261907"/>
                </a:cubicBezTo>
                <a:cubicBezTo>
                  <a:pt x="145718" y="261907"/>
                  <a:pt x="147008" y="261907"/>
                  <a:pt x="148298" y="261907"/>
                </a:cubicBezTo>
                <a:cubicBezTo>
                  <a:pt x="148298" y="261907"/>
                  <a:pt x="148298" y="261907"/>
                  <a:pt x="156037" y="252911"/>
                </a:cubicBezTo>
                <a:cubicBezTo>
                  <a:pt x="156037" y="252911"/>
                  <a:pt x="156037" y="252911"/>
                  <a:pt x="163776" y="245200"/>
                </a:cubicBezTo>
                <a:cubicBezTo>
                  <a:pt x="165066" y="245200"/>
                  <a:pt x="165066" y="242630"/>
                  <a:pt x="163776" y="241345"/>
                </a:cubicBezTo>
                <a:cubicBezTo>
                  <a:pt x="163776" y="241345"/>
                  <a:pt x="163776" y="241345"/>
                  <a:pt x="104443" y="182229"/>
                </a:cubicBezTo>
                <a:cubicBezTo>
                  <a:pt x="103153" y="180944"/>
                  <a:pt x="101864" y="180944"/>
                  <a:pt x="101864" y="180944"/>
                </a:cubicBezTo>
                <a:close/>
                <a:moveTo>
                  <a:pt x="137384" y="63469"/>
                </a:moveTo>
                <a:cubicBezTo>
                  <a:pt x="137384" y="63469"/>
                  <a:pt x="137384" y="63469"/>
                  <a:pt x="58703" y="141513"/>
                </a:cubicBezTo>
                <a:cubicBezTo>
                  <a:pt x="58703" y="141513"/>
                  <a:pt x="58703" y="141513"/>
                  <a:pt x="87080" y="171430"/>
                </a:cubicBezTo>
                <a:cubicBezTo>
                  <a:pt x="87080" y="171430"/>
                  <a:pt x="87080" y="171430"/>
                  <a:pt x="88369" y="170129"/>
                </a:cubicBezTo>
                <a:cubicBezTo>
                  <a:pt x="90949" y="167527"/>
                  <a:pt x="93529" y="166227"/>
                  <a:pt x="94819" y="166227"/>
                </a:cubicBezTo>
                <a:cubicBezTo>
                  <a:pt x="94819" y="166227"/>
                  <a:pt x="94819" y="166227"/>
                  <a:pt x="96108" y="166227"/>
                </a:cubicBezTo>
                <a:cubicBezTo>
                  <a:pt x="96108" y="164926"/>
                  <a:pt x="97398" y="164926"/>
                  <a:pt x="98688" y="164926"/>
                </a:cubicBezTo>
                <a:cubicBezTo>
                  <a:pt x="98688" y="164926"/>
                  <a:pt x="98688" y="164926"/>
                  <a:pt x="102558" y="164926"/>
                </a:cubicBezTo>
                <a:cubicBezTo>
                  <a:pt x="102558" y="164926"/>
                  <a:pt x="103848" y="164926"/>
                  <a:pt x="105137" y="164926"/>
                </a:cubicBezTo>
                <a:cubicBezTo>
                  <a:pt x="105137" y="164926"/>
                  <a:pt x="105137" y="164926"/>
                  <a:pt x="106427" y="164926"/>
                </a:cubicBezTo>
                <a:cubicBezTo>
                  <a:pt x="106427" y="164926"/>
                  <a:pt x="107717" y="164926"/>
                  <a:pt x="107717" y="166227"/>
                </a:cubicBezTo>
                <a:cubicBezTo>
                  <a:pt x="109007" y="166227"/>
                  <a:pt x="109007" y="166227"/>
                  <a:pt x="109007" y="166227"/>
                </a:cubicBezTo>
                <a:cubicBezTo>
                  <a:pt x="110297" y="166227"/>
                  <a:pt x="110297" y="167527"/>
                  <a:pt x="111587" y="167527"/>
                </a:cubicBezTo>
                <a:cubicBezTo>
                  <a:pt x="111587" y="167527"/>
                  <a:pt x="111587" y="167527"/>
                  <a:pt x="112876" y="167527"/>
                </a:cubicBezTo>
                <a:cubicBezTo>
                  <a:pt x="114166" y="168828"/>
                  <a:pt x="114166" y="170129"/>
                  <a:pt x="115456" y="170129"/>
                </a:cubicBezTo>
                <a:cubicBezTo>
                  <a:pt x="115456" y="170129"/>
                  <a:pt x="115456" y="170129"/>
                  <a:pt x="174789" y="231263"/>
                </a:cubicBezTo>
                <a:cubicBezTo>
                  <a:pt x="179949" y="236466"/>
                  <a:pt x="181238" y="244270"/>
                  <a:pt x="179949" y="250774"/>
                </a:cubicBezTo>
                <a:cubicBezTo>
                  <a:pt x="178659" y="252075"/>
                  <a:pt x="178659" y="252075"/>
                  <a:pt x="178659" y="253376"/>
                </a:cubicBezTo>
                <a:cubicBezTo>
                  <a:pt x="178659" y="253376"/>
                  <a:pt x="178659" y="254676"/>
                  <a:pt x="177369" y="254676"/>
                </a:cubicBezTo>
                <a:cubicBezTo>
                  <a:pt x="177369" y="254676"/>
                  <a:pt x="177369" y="254676"/>
                  <a:pt x="176079" y="255977"/>
                </a:cubicBezTo>
                <a:cubicBezTo>
                  <a:pt x="176079" y="257278"/>
                  <a:pt x="176079" y="257278"/>
                  <a:pt x="174789" y="257278"/>
                </a:cubicBezTo>
                <a:cubicBezTo>
                  <a:pt x="174789" y="257278"/>
                  <a:pt x="174789" y="257278"/>
                  <a:pt x="173499" y="258578"/>
                </a:cubicBezTo>
                <a:cubicBezTo>
                  <a:pt x="173499" y="258578"/>
                  <a:pt x="173499" y="258578"/>
                  <a:pt x="179949" y="263781"/>
                </a:cubicBezTo>
                <a:cubicBezTo>
                  <a:pt x="179949" y="265082"/>
                  <a:pt x="179949" y="265082"/>
                  <a:pt x="179949" y="265082"/>
                </a:cubicBezTo>
                <a:cubicBezTo>
                  <a:pt x="181238" y="265082"/>
                  <a:pt x="181238" y="265082"/>
                  <a:pt x="182528" y="263781"/>
                </a:cubicBezTo>
                <a:cubicBezTo>
                  <a:pt x="182528" y="263781"/>
                  <a:pt x="182528" y="263781"/>
                  <a:pt x="241861" y="202647"/>
                </a:cubicBezTo>
                <a:cubicBezTo>
                  <a:pt x="244441" y="200046"/>
                  <a:pt x="243151" y="198745"/>
                  <a:pt x="241861" y="197444"/>
                </a:cubicBezTo>
                <a:cubicBezTo>
                  <a:pt x="241861" y="197444"/>
                  <a:pt x="241861" y="197444"/>
                  <a:pt x="177369" y="132408"/>
                </a:cubicBezTo>
                <a:cubicBezTo>
                  <a:pt x="177369" y="132408"/>
                  <a:pt x="177369" y="132408"/>
                  <a:pt x="150282" y="159723"/>
                </a:cubicBezTo>
                <a:cubicBezTo>
                  <a:pt x="148992" y="159723"/>
                  <a:pt x="147702" y="161024"/>
                  <a:pt x="147702" y="161024"/>
                </a:cubicBezTo>
                <a:cubicBezTo>
                  <a:pt x="147702" y="162324"/>
                  <a:pt x="146412" y="162324"/>
                  <a:pt x="146412" y="162324"/>
                </a:cubicBezTo>
                <a:cubicBezTo>
                  <a:pt x="146412" y="162324"/>
                  <a:pt x="145123" y="162324"/>
                  <a:pt x="143833" y="163625"/>
                </a:cubicBezTo>
                <a:cubicBezTo>
                  <a:pt x="142543" y="163625"/>
                  <a:pt x="142543" y="163625"/>
                  <a:pt x="141253" y="163625"/>
                </a:cubicBezTo>
                <a:cubicBezTo>
                  <a:pt x="139963" y="164926"/>
                  <a:pt x="138673" y="164926"/>
                  <a:pt x="138673" y="164926"/>
                </a:cubicBezTo>
                <a:cubicBezTo>
                  <a:pt x="134804" y="164926"/>
                  <a:pt x="132224" y="163625"/>
                  <a:pt x="129644" y="162324"/>
                </a:cubicBezTo>
                <a:cubicBezTo>
                  <a:pt x="128355" y="161024"/>
                  <a:pt x="128355" y="161024"/>
                  <a:pt x="127065" y="159723"/>
                </a:cubicBezTo>
                <a:cubicBezTo>
                  <a:pt x="127065" y="159723"/>
                  <a:pt x="127065" y="159723"/>
                  <a:pt x="111587" y="144114"/>
                </a:cubicBezTo>
                <a:cubicBezTo>
                  <a:pt x="102558" y="136310"/>
                  <a:pt x="105137" y="125904"/>
                  <a:pt x="111587" y="120701"/>
                </a:cubicBezTo>
                <a:cubicBezTo>
                  <a:pt x="111587" y="120701"/>
                  <a:pt x="111587" y="120701"/>
                  <a:pt x="152862" y="79078"/>
                </a:cubicBezTo>
                <a:cubicBezTo>
                  <a:pt x="152862" y="79078"/>
                  <a:pt x="152862" y="79078"/>
                  <a:pt x="137384" y="63469"/>
                </a:cubicBezTo>
                <a:close/>
                <a:moveTo>
                  <a:pt x="195676" y="58706"/>
                </a:moveTo>
                <a:cubicBezTo>
                  <a:pt x="195676" y="58706"/>
                  <a:pt x="195676" y="58706"/>
                  <a:pt x="122203" y="131257"/>
                </a:cubicBezTo>
                <a:cubicBezTo>
                  <a:pt x="122203" y="132553"/>
                  <a:pt x="122203" y="132553"/>
                  <a:pt x="122203" y="132553"/>
                </a:cubicBezTo>
                <a:cubicBezTo>
                  <a:pt x="122203" y="132553"/>
                  <a:pt x="122203" y="132553"/>
                  <a:pt x="138960" y="149395"/>
                </a:cubicBezTo>
                <a:cubicBezTo>
                  <a:pt x="138960" y="149395"/>
                  <a:pt x="138960" y="149395"/>
                  <a:pt x="140249" y="148099"/>
                </a:cubicBezTo>
                <a:cubicBezTo>
                  <a:pt x="140249" y="148099"/>
                  <a:pt x="140249" y="148099"/>
                  <a:pt x="172474" y="115710"/>
                </a:cubicBezTo>
                <a:cubicBezTo>
                  <a:pt x="172474" y="115710"/>
                  <a:pt x="172474" y="115710"/>
                  <a:pt x="184075" y="104050"/>
                </a:cubicBezTo>
                <a:cubicBezTo>
                  <a:pt x="187942" y="100164"/>
                  <a:pt x="193098" y="100164"/>
                  <a:pt x="195676" y="104050"/>
                </a:cubicBezTo>
                <a:cubicBezTo>
                  <a:pt x="196965" y="105346"/>
                  <a:pt x="198254" y="106641"/>
                  <a:pt x="198254" y="109233"/>
                </a:cubicBezTo>
                <a:cubicBezTo>
                  <a:pt x="198254" y="110528"/>
                  <a:pt x="196965" y="113119"/>
                  <a:pt x="195676" y="114415"/>
                </a:cubicBezTo>
                <a:cubicBezTo>
                  <a:pt x="195676" y="114415"/>
                  <a:pt x="195676" y="114415"/>
                  <a:pt x="187942" y="120893"/>
                </a:cubicBezTo>
                <a:cubicBezTo>
                  <a:pt x="187942" y="120893"/>
                  <a:pt x="187942" y="120893"/>
                  <a:pt x="238213" y="171419"/>
                </a:cubicBezTo>
                <a:lnTo>
                  <a:pt x="273016" y="136439"/>
                </a:lnTo>
                <a:cubicBezTo>
                  <a:pt x="273016" y="136439"/>
                  <a:pt x="273016" y="136439"/>
                  <a:pt x="195676" y="58706"/>
                </a:cubicBezTo>
                <a:close/>
                <a:moveTo>
                  <a:pt x="93282" y="19019"/>
                </a:moveTo>
                <a:cubicBezTo>
                  <a:pt x="91986" y="19019"/>
                  <a:pt x="90690" y="20330"/>
                  <a:pt x="89395" y="20330"/>
                </a:cubicBezTo>
                <a:cubicBezTo>
                  <a:pt x="89395" y="20330"/>
                  <a:pt x="89395" y="20330"/>
                  <a:pt x="16844" y="95035"/>
                </a:cubicBezTo>
                <a:cubicBezTo>
                  <a:pt x="14253" y="96345"/>
                  <a:pt x="14253" y="98967"/>
                  <a:pt x="15548" y="100277"/>
                </a:cubicBezTo>
                <a:cubicBezTo>
                  <a:pt x="15548" y="100277"/>
                  <a:pt x="15548" y="100277"/>
                  <a:pt x="46642" y="131732"/>
                </a:cubicBezTo>
                <a:cubicBezTo>
                  <a:pt x="46642" y="131732"/>
                  <a:pt x="46642" y="131732"/>
                  <a:pt x="126966" y="51784"/>
                </a:cubicBezTo>
                <a:cubicBezTo>
                  <a:pt x="126966" y="51784"/>
                  <a:pt x="126966" y="51784"/>
                  <a:pt x="95873" y="20330"/>
                </a:cubicBezTo>
                <a:cubicBezTo>
                  <a:pt x="94577" y="20330"/>
                  <a:pt x="94577" y="19019"/>
                  <a:pt x="93282" y="19019"/>
                </a:cubicBezTo>
                <a:close/>
                <a:moveTo>
                  <a:pt x="239847" y="15844"/>
                </a:moveTo>
                <a:cubicBezTo>
                  <a:pt x="238558" y="15844"/>
                  <a:pt x="237270" y="15844"/>
                  <a:pt x="237270" y="17133"/>
                </a:cubicBezTo>
                <a:cubicBezTo>
                  <a:pt x="237270" y="17133"/>
                  <a:pt x="237270" y="17133"/>
                  <a:pt x="206341" y="46772"/>
                </a:cubicBezTo>
                <a:cubicBezTo>
                  <a:pt x="206341" y="46772"/>
                  <a:pt x="206341" y="46772"/>
                  <a:pt x="283662" y="125382"/>
                </a:cubicBezTo>
                <a:cubicBezTo>
                  <a:pt x="283662" y="125382"/>
                  <a:pt x="283662" y="125382"/>
                  <a:pt x="314590" y="94454"/>
                </a:cubicBezTo>
                <a:cubicBezTo>
                  <a:pt x="315879" y="94454"/>
                  <a:pt x="315879" y="93165"/>
                  <a:pt x="315879" y="93165"/>
                </a:cubicBezTo>
                <a:cubicBezTo>
                  <a:pt x="315879" y="91876"/>
                  <a:pt x="315879" y="90588"/>
                  <a:pt x="314590" y="90588"/>
                </a:cubicBezTo>
                <a:cubicBezTo>
                  <a:pt x="314590" y="90588"/>
                  <a:pt x="314590" y="90588"/>
                  <a:pt x="241136" y="17133"/>
                </a:cubicBezTo>
                <a:cubicBezTo>
                  <a:pt x="241136" y="15844"/>
                  <a:pt x="239847" y="15844"/>
                  <a:pt x="239847" y="15844"/>
                </a:cubicBezTo>
                <a:close/>
                <a:moveTo>
                  <a:pt x="239005" y="0"/>
                </a:moveTo>
                <a:cubicBezTo>
                  <a:pt x="243869" y="0"/>
                  <a:pt x="248734" y="1618"/>
                  <a:pt x="252625" y="4855"/>
                </a:cubicBezTo>
                <a:cubicBezTo>
                  <a:pt x="252625" y="4855"/>
                  <a:pt x="252625" y="4855"/>
                  <a:pt x="325267" y="78663"/>
                </a:cubicBezTo>
                <a:cubicBezTo>
                  <a:pt x="329159" y="82548"/>
                  <a:pt x="331753" y="87727"/>
                  <a:pt x="331753" y="91612"/>
                </a:cubicBezTo>
                <a:cubicBezTo>
                  <a:pt x="331753" y="96792"/>
                  <a:pt x="329159" y="101971"/>
                  <a:pt x="326564" y="105856"/>
                </a:cubicBezTo>
                <a:cubicBezTo>
                  <a:pt x="326564" y="105856"/>
                  <a:pt x="326564" y="105856"/>
                  <a:pt x="290243" y="142112"/>
                </a:cubicBezTo>
                <a:cubicBezTo>
                  <a:pt x="290243" y="142112"/>
                  <a:pt x="290243" y="142112"/>
                  <a:pt x="250031" y="182253"/>
                </a:cubicBezTo>
                <a:cubicBezTo>
                  <a:pt x="250031" y="182253"/>
                  <a:pt x="250031" y="182253"/>
                  <a:pt x="253922" y="186138"/>
                </a:cubicBezTo>
                <a:cubicBezTo>
                  <a:pt x="260408" y="192612"/>
                  <a:pt x="263003" y="202971"/>
                  <a:pt x="253922" y="213330"/>
                </a:cubicBezTo>
                <a:cubicBezTo>
                  <a:pt x="253922" y="213330"/>
                  <a:pt x="253922" y="213330"/>
                  <a:pt x="194252" y="272895"/>
                </a:cubicBezTo>
                <a:cubicBezTo>
                  <a:pt x="189063" y="278074"/>
                  <a:pt x="183874" y="279369"/>
                  <a:pt x="181280" y="279369"/>
                </a:cubicBezTo>
                <a:cubicBezTo>
                  <a:pt x="176091" y="279369"/>
                  <a:pt x="170903" y="276779"/>
                  <a:pt x="169605" y="274190"/>
                </a:cubicBezTo>
                <a:cubicBezTo>
                  <a:pt x="169605" y="274190"/>
                  <a:pt x="169605" y="274190"/>
                  <a:pt x="163120" y="269010"/>
                </a:cubicBezTo>
                <a:cubicBezTo>
                  <a:pt x="163120" y="269010"/>
                  <a:pt x="163120" y="269010"/>
                  <a:pt x="159228" y="271600"/>
                </a:cubicBezTo>
                <a:cubicBezTo>
                  <a:pt x="156634" y="275484"/>
                  <a:pt x="151445" y="276779"/>
                  <a:pt x="146256" y="276779"/>
                </a:cubicBezTo>
                <a:cubicBezTo>
                  <a:pt x="142365" y="276779"/>
                  <a:pt x="137176" y="275484"/>
                  <a:pt x="133284" y="271600"/>
                </a:cubicBezTo>
                <a:cubicBezTo>
                  <a:pt x="133284" y="271600"/>
                  <a:pt x="133284" y="271600"/>
                  <a:pt x="73614" y="212036"/>
                </a:cubicBezTo>
                <a:cubicBezTo>
                  <a:pt x="71020" y="208151"/>
                  <a:pt x="68426" y="204266"/>
                  <a:pt x="68426" y="199087"/>
                </a:cubicBezTo>
                <a:cubicBezTo>
                  <a:pt x="68426" y="193907"/>
                  <a:pt x="71020" y="188728"/>
                  <a:pt x="73614" y="186138"/>
                </a:cubicBezTo>
                <a:cubicBezTo>
                  <a:pt x="73614" y="184843"/>
                  <a:pt x="74911" y="184843"/>
                  <a:pt x="74911" y="183548"/>
                </a:cubicBezTo>
                <a:cubicBezTo>
                  <a:pt x="74911" y="183548"/>
                  <a:pt x="74911" y="183548"/>
                  <a:pt x="76209" y="182253"/>
                </a:cubicBezTo>
                <a:cubicBezTo>
                  <a:pt x="76209" y="182253"/>
                  <a:pt x="76209" y="182253"/>
                  <a:pt x="42482" y="148587"/>
                </a:cubicBezTo>
                <a:cubicBezTo>
                  <a:pt x="42482" y="148587"/>
                  <a:pt x="42482" y="148587"/>
                  <a:pt x="42482" y="147292"/>
                </a:cubicBezTo>
                <a:cubicBezTo>
                  <a:pt x="42482" y="147292"/>
                  <a:pt x="42482" y="147292"/>
                  <a:pt x="4864" y="111035"/>
                </a:cubicBezTo>
                <a:cubicBezTo>
                  <a:pt x="-1622" y="103266"/>
                  <a:pt x="-1622" y="90317"/>
                  <a:pt x="4864" y="83843"/>
                </a:cubicBezTo>
                <a:cubicBezTo>
                  <a:pt x="4864" y="83843"/>
                  <a:pt x="4864" y="83843"/>
                  <a:pt x="77506" y="10035"/>
                </a:cubicBezTo>
                <a:cubicBezTo>
                  <a:pt x="85289" y="2266"/>
                  <a:pt x="98261" y="2266"/>
                  <a:pt x="106044" y="10035"/>
                </a:cubicBezTo>
                <a:cubicBezTo>
                  <a:pt x="106044" y="10035"/>
                  <a:pt x="106044" y="10035"/>
                  <a:pt x="142365" y="46291"/>
                </a:cubicBezTo>
                <a:cubicBezTo>
                  <a:pt x="142365" y="46291"/>
                  <a:pt x="142365" y="46291"/>
                  <a:pt x="163120" y="67009"/>
                </a:cubicBezTo>
                <a:cubicBezTo>
                  <a:pt x="163120" y="67009"/>
                  <a:pt x="163120" y="67009"/>
                  <a:pt x="189063" y="41112"/>
                </a:cubicBezTo>
                <a:cubicBezTo>
                  <a:pt x="189063" y="41112"/>
                  <a:pt x="189063" y="41112"/>
                  <a:pt x="225384" y="4855"/>
                </a:cubicBezTo>
                <a:cubicBezTo>
                  <a:pt x="229276" y="1618"/>
                  <a:pt x="234140" y="0"/>
                  <a:pt x="239005" y="0"/>
                </a:cubicBezTo>
                <a:close/>
              </a:path>
            </a:pathLst>
          </a:custGeom>
          <a:gradFill>
            <a:gsLst>
              <a:gs pos="0">
                <a:srgbClr val="238DED"/>
              </a:gs>
              <a:gs pos="100000">
                <a:srgbClr val="18478F"/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17" name="椭圆 22"/>
          <p:cNvSpPr/>
          <p:nvPr/>
        </p:nvSpPr>
        <p:spPr>
          <a:xfrm>
            <a:off x="5964592" y="5007276"/>
            <a:ext cx="326761" cy="360623"/>
          </a:xfrm>
          <a:custGeom>
            <a:avLst/>
            <a:gdLst>
              <a:gd name="connsiteX0" fmla="*/ 89804 w 306388"/>
              <a:gd name="connsiteY0" fmla="*/ 211138 h 338138"/>
              <a:gd name="connsiteX1" fmla="*/ 125461 w 306388"/>
              <a:gd name="connsiteY1" fmla="*/ 283898 h 338138"/>
              <a:gd name="connsiteX2" fmla="*/ 142629 w 306388"/>
              <a:gd name="connsiteY2" fmla="*/ 234951 h 338138"/>
              <a:gd name="connsiteX3" fmla="*/ 153194 w 306388"/>
              <a:gd name="connsiteY3" fmla="*/ 236273 h 338138"/>
              <a:gd name="connsiteX4" fmla="*/ 163759 w 306388"/>
              <a:gd name="connsiteY4" fmla="*/ 234951 h 338138"/>
              <a:gd name="connsiteX5" fmla="*/ 180928 w 306388"/>
              <a:gd name="connsiteY5" fmla="*/ 281253 h 338138"/>
              <a:gd name="connsiteX6" fmla="*/ 213944 w 306388"/>
              <a:gd name="connsiteY6" fmla="*/ 211138 h 338138"/>
              <a:gd name="connsiteX7" fmla="*/ 265448 w 306388"/>
              <a:gd name="connsiteY7" fmla="*/ 234951 h 338138"/>
              <a:gd name="connsiteX8" fmla="*/ 306388 w 306388"/>
              <a:gd name="connsiteY8" fmla="*/ 293159 h 338138"/>
              <a:gd name="connsiteX9" fmla="*/ 306388 w 306388"/>
              <a:gd name="connsiteY9" fmla="*/ 338138 h 338138"/>
              <a:gd name="connsiteX10" fmla="*/ 0 w 306388"/>
              <a:gd name="connsiteY10" fmla="*/ 338138 h 338138"/>
              <a:gd name="connsiteX11" fmla="*/ 0 w 306388"/>
              <a:gd name="connsiteY11" fmla="*/ 293159 h 338138"/>
              <a:gd name="connsiteX12" fmla="*/ 40940 w 306388"/>
              <a:gd name="connsiteY12" fmla="*/ 234951 h 338138"/>
              <a:gd name="connsiteX13" fmla="*/ 89804 w 306388"/>
              <a:gd name="connsiteY13" fmla="*/ 211138 h 338138"/>
              <a:gd name="connsiteX14" fmla="*/ 153194 w 306388"/>
              <a:gd name="connsiteY14" fmla="*/ 11113 h 338138"/>
              <a:gd name="connsiteX15" fmla="*/ 63500 w 306388"/>
              <a:gd name="connsiteY15" fmla="*/ 86287 h 338138"/>
              <a:gd name="connsiteX16" fmla="*/ 64819 w 306388"/>
              <a:gd name="connsiteY16" fmla="*/ 87606 h 338138"/>
              <a:gd name="connsiteX17" fmla="*/ 67457 w 306388"/>
              <a:gd name="connsiteY17" fmla="*/ 88925 h 338138"/>
              <a:gd name="connsiteX18" fmla="*/ 74052 w 306388"/>
              <a:gd name="connsiteY18" fmla="*/ 96838 h 338138"/>
              <a:gd name="connsiteX19" fmla="*/ 153194 w 306388"/>
              <a:gd name="connsiteY19" fmla="*/ 30896 h 338138"/>
              <a:gd name="connsiteX20" fmla="*/ 231017 w 306388"/>
              <a:gd name="connsiteY20" fmla="*/ 96838 h 338138"/>
              <a:gd name="connsiteX21" fmla="*/ 242888 w 306388"/>
              <a:gd name="connsiteY21" fmla="*/ 87606 h 338138"/>
              <a:gd name="connsiteX22" fmla="*/ 153194 w 306388"/>
              <a:gd name="connsiteY22" fmla="*/ 11113 h 338138"/>
              <a:gd name="connsiteX23" fmla="*/ 153987 w 306388"/>
              <a:gd name="connsiteY23" fmla="*/ 0 h 338138"/>
              <a:gd name="connsiteX24" fmla="*/ 254038 w 306388"/>
              <a:gd name="connsiteY24" fmla="*/ 89535 h 338138"/>
              <a:gd name="connsiteX25" fmla="*/ 261937 w 306388"/>
              <a:gd name="connsiteY25" fmla="*/ 102702 h 338138"/>
              <a:gd name="connsiteX26" fmla="*/ 261937 w 306388"/>
              <a:gd name="connsiteY26" fmla="*/ 135620 h 338138"/>
              <a:gd name="connsiteX27" fmla="*/ 246140 w 306388"/>
              <a:gd name="connsiteY27" fmla="*/ 150103 h 338138"/>
              <a:gd name="connsiteX28" fmla="*/ 230342 w 306388"/>
              <a:gd name="connsiteY28" fmla="*/ 135620 h 338138"/>
              <a:gd name="connsiteX29" fmla="*/ 230342 w 306388"/>
              <a:gd name="connsiteY29" fmla="*/ 127719 h 338138"/>
              <a:gd name="connsiteX30" fmla="*/ 153987 w 306388"/>
              <a:gd name="connsiteY30" fmla="*/ 210671 h 338138"/>
              <a:gd name="connsiteX31" fmla="*/ 77632 w 306388"/>
              <a:gd name="connsiteY31" fmla="*/ 127719 h 338138"/>
              <a:gd name="connsiteX32" fmla="*/ 77632 w 306388"/>
              <a:gd name="connsiteY32" fmla="*/ 135620 h 338138"/>
              <a:gd name="connsiteX33" fmla="*/ 65784 w 306388"/>
              <a:gd name="connsiteY33" fmla="*/ 150103 h 338138"/>
              <a:gd name="connsiteX34" fmla="*/ 105278 w 306388"/>
              <a:gd name="connsiteY34" fmla="*/ 201454 h 338138"/>
              <a:gd name="connsiteX35" fmla="*/ 117126 w 306388"/>
              <a:gd name="connsiteY35" fmla="*/ 202771 h 338138"/>
              <a:gd name="connsiteX36" fmla="*/ 125025 w 306388"/>
              <a:gd name="connsiteY36" fmla="*/ 218571 h 338138"/>
              <a:gd name="connsiteX37" fmla="*/ 107911 w 306388"/>
              <a:gd name="connsiteY37" fmla="*/ 219888 h 338138"/>
              <a:gd name="connsiteX38" fmla="*/ 100012 w 306388"/>
              <a:gd name="connsiteY38" fmla="*/ 209354 h 338138"/>
              <a:gd name="connsiteX39" fmla="*/ 56568 w 306388"/>
              <a:gd name="connsiteY39" fmla="*/ 150103 h 338138"/>
              <a:gd name="connsiteX40" fmla="*/ 46037 w 306388"/>
              <a:gd name="connsiteY40" fmla="*/ 135620 h 338138"/>
              <a:gd name="connsiteX41" fmla="*/ 46037 w 306388"/>
              <a:gd name="connsiteY41" fmla="*/ 102702 h 338138"/>
              <a:gd name="connsiteX42" fmla="*/ 53936 w 306388"/>
              <a:gd name="connsiteY42" fmla="*/ 89535 h 338138"/>
              <a:gd name="connsiteX43" fmla="*/ 153987 w 306388"/>
              <a:gd name="connsiteY43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06388" h="338138">
                <a:moveTo>
                  <a:pt x="89804" y="211138"/>
                </a:moveTo>
                <a:cubicBezTo>
                  <a:pt x="125461" y="283898"/>
                  <a:pt x="125461" y="283898"/>
                  <a:pt x="125461" y="283898"/>
                </a:cubicBezTo>
                <a:cubicBezTo>
                  <a:pt x="142629" y="234951"/>
                  <a:pt x="142629" y="234951"/>
                  <a:pt x="142629" y="234951"/>
                </a:cubicBezTo>
                <a:cubicBezTo>
                  <a:pt x="146591" y="236273"/>
                  <a:pt x="149232" y="236273"/>
                  <a:pt x="153194" y="236273"/>
                </a:cubicBezTo>
                <a:cubicBezTo>
                  <a:pt x="157156" y="236273"/>
                  <a:pt x="159797" y="236273"/>
                  <a:pt x="163759" y="234951"/>
                </a:cubicBezTo>
                <a:cubicBezTo>
                  <a:pt x="180928" y="281253"/>
                  <a:pt x="180928" y="281253"/>
                  <a:pt x="180928" y="281253"/>
                </a:cubicBezTo>
                <a:cubicBezTo>
                  <a:pt x="213944" y="211138"/>
                  <a:pt x="213944" y="211138"/>
                  <a:pt x="213944" y="211138"/>
                </a:cubicBezTo>
                <a:cubicBezTo>
                  <a:pt x="265448" y="234951"/>
                  <a:pt x="265448" y="234951"/>
                  <a:pt x="265448" y="234951"/>
                </a:cubicBezTo>
                <a:cubicBezTo>
                  <a:pt x="287899" y="245534"/>
                  <a:pt x="306388" y="271992"/>
                  <a:pt x="306388" y="293159"/>
                </a:cubicBezTo>
                <a:cubicBezTo>
                  <a:pt x="306388" y="338138"/>
                  <a:pt x="306388" y="338138"/>
                  <a:pt x="306388" y="338138"/>
                </a:cubicBezTo>
                <a:cubicBezTo>
                  <a:pt x="0" y="338138"/>
                  <a:pt x="0" y="338138"/>
                  <a:pt x="0" y="338138"/>
                </a:cubicBezTo>
                <a:cubicBezTo>
                  <a:pt x="0" y="293159"/>
                  <a:pt x="0" y="293159"/>
                  <a:pt x="0" y="293159"/>
                </a:cubicBezTo>
                <a:cubicBezTo>
                  <a:pt x="0" y="271992"/>
                  <a:pt x="18489" y="245534"/>
                  <a:pt x="40940" y="234951"/>
                </a:cubicBezTo>
                <a:cubicBezTo>
                  <a:pt x="89804" y="211138"/>
                  <a:pt x="89804" y="211138"/>
                  <a:pt x="89804" y="211138"/>
                </a:cubicBezTo>
                <a:close/>
                <a:moveTo>
                  <a:pt x="153194" y="11113"/>
                </a:moveTo>
                <a:cubicBezTo>
                  <a:pt x="108347" y="11113"/>
                  <a:pt x="70095" y="44084"/>
                  <a:pt x="63500" y="86287"/>
                </a:cubicBezTo>
                <a:cubicBezTo>
                  <a:pt x="63500" y="86287"/>
                  <a:pt x="63500" y="86287"/>
                  <a:pt x="64819" y="87606"/>
                </a:cubicBezTo>
                <a:cubicBezTo>
                  <a:pt x="66138" y="87606"/>
                  <a:pt x="66138" y="87606"/>
                  <a:pt x="67457" y="88925"/>
                </a:cubicBezTo>
                <a:cubicBezTo>
                  <a:pt x="70095" y="90244"/>
                  <a:pt x="72733" y="92881"/>
                  <a:pt x="74052" y="96838"/>
                </a:cubicBezTo>
                <a:cubicBezTo>
                  <a:pt x="79329" y="53316"/>
                  <a:pt x="112304" y="30896"/>
                  <a:pt x="153194" y="30896"/>
                </a:cubicBezTo>
                <a:cubicBezTo>
                  <a:pt x="194084" y="30896"/>
                  <a:pt x="227060" y="53316"/>
                  <a:pt x="231017" y="96838"/>
                </a:cubicBezTo>
                <a:cubicBezTo>
                  <a:pt x="233655" y="91563"/>
                  <a:pt x="238931" y="88925"/>
                  <a:pt x="242888" y="87606"/>
                </a:cubicBezTo>
                <a:cubicBezTo>
                  <a:pt x="236293" y="44084"/>
                  <a:pt x="199360" y="11113"/>
                  <a:pt x="153194" y="11113"/>
                </a:cubicBezTo>
                <a:close/>
                <a:moveTo>
                  <a:pt x="153987" y="0"/>
                </a:moveTo>
                <a:cubicBezTo>
                  <a:pt x="205329" y="0"/>
                  <a:pt x="248773" y="39501"/>
                  <a:pt x="254038" y="89535"/>
                </a:cubicBezTo>
                <a:cubicBezTo>
                  <a:pt x="259304" y="92169"/>
                  <a:pt x="261937" y="97435"/>
                  <a:pt x="261937" y="102702"/>
                </a:cubicBezTo>
                <a:cubicBezTo>
                  <a:pt x="261937" y="135620"/>
                  <a:pt x="261937" y="135620"/>
                  <a:pt x="261937" y="135620"/>
                </a:cubicBezTo>
                <a:cubicBezTo>
                  <a:pt x="261937" y="143520"/>
                  <a:pt x="255355" y="150103"/>
                  <a:pt x="246140" y="150103"/>
                </a:cubicBezTo>
                <a:cubicBezTo>
                  <a:pt x="236924" y="150103"/>
                  <a:pt x="230342" y="143520"/>
                  <a:pt x="230342" y="135620"/>
                </a:cubicBezTo>
                <a:cubicBezTo>
                  <a:pt x="230342" y="127719"/>
                  <a:pt x="230342" y="127719"/>
                  <a:pt x="230342" y="127719"/>
                </a:cubicBezTo>
                <a:cubicBezTo>
                  <a:pt x="222443" y="171170"/>
                  <a:pt x="190848" y="210671"/>
                  <a:pt x="153987" y="210671"/>
                </a:cubicBezTo>
                <a:cubicBezTo>
                  <a:pt x="117126" y="210671"/>
                  <a:pt x="85531" y="171170"/>
                  <a:pt x="77632" y="127719"/>
                </a:cubicBezTo>
                <a:cubicBezTo>
                  <a:pt x="77632" y="135620"/>
                  <a:pt x="77632" y="135620"/>
                  <a:pt x="77632" y="135620"/>
                </a:cubicBezTo>
                <a:cubicBezTo>
                  <a:pt x="77632" y="142203"/>
                  <a:pt x="72367" y="147470"/>
                  <a:pt x="65784" y="150103"/>
                </a:cubicBezTo>
                <a:cubicBezTo>
                  <a:pt x="72367" y="171170"/>
                  <a:pt x="86848" y="189604"/>
                  <a:pt x="105278" y="201454"/>
                </a:cubicBezTo>
                <a:cubicBezTo>
                  <a:pt x="109227" y="200138"/>
                  <a:pt x="113177" y="200138"/>
                  <a:pt x="117126" y="202771"/>
                </a:cubicBezTo>
                <a:cubicBezTo>
                  <a:pt x="125025" y="206721"/>
                  <a:pt x="127658" y="213304"/>
                  <a:pt x="125025" y="218571"/>
                </a:cubicBezTo>
                <a:cubicBezTo>
                  <a:pt x="122392" y="222521"/>
                  <a:pt x="114493" y="223838"/>
                  <a:pt x="107911" y="219888"/>
                </a:cubicBezTo>
                <a:cubicBezTo>
                  <a:pt x="102645" y="217255"/>
                  <a:pt x="100012" y="213304"/>
                  <a:pt x="100012" y="209354"/>
                </a:cubicBezTo>
                <a:cubicBezTo>
                  <a:pt x="77632" y="194871"/>
                  <a:pt x="61834" y="173804"/>
                  <a:pt x="56568" y="150103"/>
                </a:cubicBezTo>
                <a:cubicBezTo>
                  <a:pt x="49986" y="147470"/>
                  <a:pt x="46037" y="142203"/>
                  <a:pt x="46037" y="135620"/>
                </a:cubicBezTo>
                <a:cubicBezTo>
                  <a:pt x="46037" y="102702"/>
                  <a:pt x="46037" y="102702"/>
                  <a:pt x="46037" y="102702"/>
                </a:cubicBezTo>
                <a:cubicBezTo>
                  <a:pt x="46037" y="97435"/>
                  <a:pt x="48670" y="92169"/>
                  <a:pt x="53936" y="89535"/>
                </a:cubicBezTo>
                <a:cubicBezTo>
                  <a:pt x="59201" y="39501"/>
                  <a:pt x="102645" y="0"/>
                  <a:pt x="1539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Arial"/>
              <a:ea typeface="微软雅黑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759930" y="2327183"/>
            <a:ext cx="3803797" cy="931810"/>
            <a:chOff x="6798184" y="1678126"/>
            <a:chExt cx="5149474" cy="931810"/>
          </a:xfrm>
        </p:grpSpPr>
        <p:sp>
          <p:nvSpPr>
            <p:cNvPr id="20" name="矩形 19"/>
            <p:cNvSpPr/>
            <p:nvPr/>
          </p:nvSpPr>
          <p:spPr>
            <a:xfrm>
              <a:off x="6798184" y="2006686"/>
              <a:ext cx="5149474" cy="6032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20000"/>
                </a:lnSpc>
                <a:buNone/>
              </a:pPr>
              <a:r>
                <a:rPr lang="en-US" altLang="zh-CN" sz="1400" dirty="0">
                  <a:solidFill>
                    <a:schemeClr val="bg1"/>
                  </a:solidFill>
                  <a:ea typeface="微软雅黑" pitchFamily="34" charset="-122"/>
                  <a:sym typeface="微软雅黑" pitchFamily="34" charset="-122"/>
                </a:rPr>
                <a:t>RPA</a:t>
              </a:r>
              <a:r>
                <a:rPr lang="zh-CN" altLang="en-US" sz="1400" dirty="0">
                  <a:solidFill>
                    <a:schemeClr val="bg1"/>
                  </a:solidFill>
                  <a:ea typeface="微软雅黑" pitchFamily="34" charset="-122"/>
                  <a:sym typeface="微软雅黑" pitchFamily="34" charset="-122"/>
                </a:rPr>
                <a:t>实现获取金融信息自动化，每日减少手工操作工作量1-2小时，提升工作效率。</a:t>
              </a:r>
              <a:endParaRPr lang="zh-CN" altLang="en-US" sz="1400" dirty="0">
                <a:solidFill>
                  <a:schemeClr val="bg1"/>
                </a:solidFill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798184" y="1678126"/>
              <a:ext cx="2241974" cy="384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6565">
                <a:buClr>
                  <a:srgbClr val="151314"/>
                </a:buClr>
                <a:buSzPct val="25000"/>
              </a:pPr>
              <a:r>
                <a:rPr lang="zh-CN" altLang="en-US" b="1" kern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ea typeface="微软雅黑" pitchFamily="34" charset="-122"/>
                  <a:cs typeface="+mn-ea"/>
                  <a:sym typeface="+mn-lt"/>
                </a:rPr>
                <a:t>提升工作效率</a:t>
              </a:r>
              <a:endParaRPr lang="zh-CN" altLang="en-US" b="1" kern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微软雅黑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759930" y="3516879"/>
            <a:ext cx="4537710" cy="1211580"/>
            <a:chOff x="6798184" y="1678126"/>
            <a:chExt cx="6143025" cy="1211580"/>
          </a:xfrm>
        </p:grpSpPr>
        <p:sp>
          <p:nvSpPr>
            <p:cNvPr id="23" name="矩形 22"/>
            <p:cNvSpPr/>
            <p:nvPr/>
          </p:nvSpPr>
          <p:spPr>
            <a:xfrm>
              <a:off x="6798184" y="2030551"/>
              <a:ext cx="6143025" cy="8591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ea typeface="微软雅黑" pitchFamily="34" charset="-122"/>
                  <a:sym typeface="微软雅黑" pitchFamily="34" charset="-122"/>
                </a:rPr>
                <a:t>港澳地区人工成本较高，使用</a:t>
              </a:r>
              <a:r>
                <a:rPr lang="en-US" altLang="zh-CN" sz="1400" dirty="0">
                  <a:solidFill>
                    <a:schemeClr val="bg1"/>
                  </a:solidFill>
                  <a:ea typeface="微软雅黑" pitchFamily="34" charset="-122"/>
                  <a:sym typeface="微软雅黑" pitchFamily="34" charset="-122"/>
                </a:rPr>
                <a:t>RPA</a:t>
              </a:r>
              <a:r>
                <a:rPr lang="zh-CN" altLang="en-US" sz="1400" dirty="0">
                  <a:solidFill>
                    <a:schemeClr val="bg1"/>
                  </a:solidFill>
                  <a:ea typeface="微软雅黑" pitchFamily="34" charset="-122"/>
                  <a:sym typeface="微软雅黑" pitchFamily="34" charset="-122"/>
                </a:rPr>
                <a:t>代替人工，可为企业降低成本。如按照澳门</a:t>
              </a:r>
              <a:r>
                <a:rPr lang="en-US" altLang="zh-CN" sz="1400" dirty="0">
                  <a:solidFill>
                    <a:schemeClr val="bg1"/>
                  </a:solidFill>
                  <a:ea typeface="微软雅黑" pitchFamily="34" charset="-122"/>
                  <a:sym typeface="微软雅黑" pitchFamily="34" charset="-122"/>
                </a:rPr>
                <a:t>2019</a:t>
              </a:r>
              <a:r>
                <a:rPr lang="zh-CN" altLang="en-US" sz="1400" dirty="0">
                  <a:solidFill>
                    <a:schemeClr val="bg1"/>
                  </a:solidFill>
                  <a:ea typeface="微软雅黑" pitchFamily="34" charset="-122"/>
                  <a:sym typeface="微软雅黑" pitchFamily="34" charset="-122"/>
                </a:rPr>
                <a:t>年人均</a:t>
              </a:r>
              <a:r>
                <a:rPr lang="en-US" altLang="zh-CN" sz="1400" dirty="0">
                  <a:solidFill>
                    <a:schemeClr val="bg1"/>
                  </a:solidFill>
                  <a:ea typeface="微软雅黑" pitchFamily="34" charset="-122"/>
                  <a:sym typeface="微软雅黑" pitchFamily="34" charset="-122"/>
                </a:rPr>
                <a:t>GDP</a:t>
              </a:r>
              <a:r>
                <a:rPr lang="zh-CN" altLang="en-US" sz="1400" dirty="0">
                  <a:solidFill>
                    <a:schemeClr val="bg1"/>
                  </a:solidFill>
                  <a:ea typeface="微软雅黑" pitchFamily="34" charset="-122"/>
                  <a:sym typeface="微软雅黑" pitchFamily="34" charset="-122"/>
                </a:rPr>
                <a:t>约</a:t>
              </a:r>
              <a:r>
                <a:rPr lang="en-US" altLang="zh-CN" sz="1400" dirty="0">
                  <a:solidFill>
                    <a:schemeClr val="bg1"/>
                  </a:solidFill>
                  <a:ea typeface="微软雅黑" pitchFamily="34" charset="-122"/>
                  <a:sym typeface="微软雅黑" pitchFamily="34" charset="-122"/>
                </a:rPr>
                <a:t>60</a:t>
              </a:r>
              <a:r>
                <a:rPr lang="zh-CN" altLang="en-US" sz="1400" dirty="0">
                  <a:solidFill>
                    <a:schemeClr val="bg1"/>
                  </a:solidFill>
                  <a:ea typeface="微软雅黑" pitchFamily="34" charset="-122"/>
                  <a:sym typeface="微软雅黑" pitchFamily="34" charset="-122"/>
                </a:rPr>
                <a:t>万澳门币，每年总共可为澳门</a:t>
              </a:r>
              <a:r>
                <a:rPr lang="en-US" altLang="zh-CN" sz="1400" dirty="0">
                  <a:solidFill>
                    <a:schemeClr val="bg1"/>
                  </a:solidFill>
                  <a:ea typeface="微软雅黑" pitchFamily="34" charset="-122"/>
                  <a:sym typeface="微软雅黑" pitchFamily="34" charset="-122"/>
                </a:rPr>
                <a:t>50</a:t>
              </a:r>
              <a:r>
                <a:rPr lang="zh-CN" altLang="en-US" sz="1400" dirty="0">
                  <a:solidFill>
                    <a:schemeClr val="bg1"/>
                  </a:solidFill>
                  <a:ea typeface="微软雅黑" pitchFamily="34" charset="-122"/>
                  <a:sym typeface="微软雅黑" pitchFamily="34" charset="-122"/>
                </a:rPr>
                <a:t>家金融企业节省约</a:t>
              </a:r>
              <a:r>
                <a:rPr lang="en-US" altLang="zh-CN" sz="1400" dirty="0">
                  <a:solidFill>
                    <a:schemeClr val="bg1"/>
                  </a:solidFill>
                  <a:ea typeface="微软雅黑" pitchFamily="34" charset="-122"/>
                  <a:sym typeface="微软雅黑" pitchFamily="34" charset="-122"/>
                </a:rPr>
                <a:t>500</a:t>
              </a:r>
              <a:r>
                <a:rPr lang="zh-CN" altLang="en-US" sz="1400" dirty="0">
                  <a:solidFill>
                    <a:schemeClr val="bg1"/>
                  </a:solidFill>
                  <a:ea typeface="微软雅黑" pitchFamily="34" charset="-122"/>
                  <a:sym typeface="微软雅黑" pitchFamily="34" charset="-122"/>
                </a:rPr>
                <a:t>万澳门币。</a:t>
              </a:r>
              <a:endParaRPr lang="zh-CN" altLang="en-US" sz="1400" dirty="0">
                <a:solidFill>
                  <a:schemeClr val="bg1"/>
                </a:solidFill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798184" y="1678126"/>
              <a:ext cx="2241974" cy="384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6565">
                <a:buClr>
                  <a:srgbClr val="151314"/>
                </a:buClr>
                <a:buSzPct val="25000"/>
              </a:pPr>
              <a:r>
                <a:rPr lang="zh-CN" altLang="en-US" b="1" kern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ea typeface="微软雅黑" pitchFamily="34" charset="-122"/>
                  <a:cs typeface="+mn-ea"/>
                  <a:sym typeface="+mn-lt"/>
                </a:rPr>
                <a:t>降低成本</a:t>
              </a:r>
              <a:endParaRPr lang="zh-CN" altLang="en-US" b="1" kern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微软雅黑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759930" y="4747215"/>
            <a:ext cx="3803797" cy="955874"/>
            <a:chOff x="6798184" y="1678126"/>
            <a:chExt cx="5149474" cy="955874"/>
          </a:xfrm>
        </p:grpSpPr>
        <p:sp>
          <p:nvSpPr>
            <p:cNvPr id="26" name="矩形 25"/>
            <p:cNvSpPr/>
            <p:nvPr/>
          </p:nvSpPr>
          <p:spPr>
            <a:xfrm>
              <a:off x="6798184" y="2030750"/>
              <a:ext cx="5149474" cy="6032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/>
                  </a:solidFill>
                  <a:ea typeface="微软雅黑" pitchFamily="34" charset="-122"/>
                  <a:sym typeface="+mn-ea"/>
                </a:rPr>
                <a:t>该流程适用于澳门所有银行，具有普适性的特点。</a:t>
              </a:r>
              <a:endParaRPr lang="zh-CN" altLang="en-US" sz="1400" dirty="0">
                <a:solidFill>
                  <a:schemeClr val="bg1"/>
                </a:solidFill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798184" y="1678126"/>
              <a:ext cx="2241974" cy="384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6565">
                <a:buClr>
                  <a:srgbClr val="151314"/>
                </a:buClr>
                <a:buSzPct val="25000"/>
              </a:pPr>
              <a:r>
                <a:rPr lang="zh-CN" altLang="en-US" b="1" kern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ea typeface="微软雅黑" pitchFamily="34" charset="-122"/>
                  <a:cs typeface="+mn-ea"/>
                  <a:sym typeface="+mn-lt"/>
                </a:rPr>
                <a:t>流程普适性</a:t>
              </a:r>
              <a:endParaRPr lang="zh-CN" altLang="en-US" b="1" kern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微软雅黑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33" name="图片占位符 42" descr="C:\Users\user\Desktop\图片6.png图片6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486761" y="2516836"/>
            <a:ext cx="3127375" cy="3056600"/>
          </a:xfrm>
          <a:custGeom>
            <a:avLst/>
            <a:gdLst>
              <a:gd name="connsiteX0" fmla="*/ 1524000 w 3048000"/>
              <a:gd name="connsiteY0" fmla="*/ 0 h 3048000"/>
              <a:gd name="connsiteX1" fmla="*/ 3048000 w 3048000"/>
              <a:gd name="connsiteY1" fmla="*/ 1524000 h 3048000"/>
              <a:gd name="connsiteX2" fmla="*/ 1524000 w 3048000"/>
              <a:gd name="connsiteY2" fmla="*/ 3048000 h 3048000"/>
              <a:gd name="connsiteX3" fmla="*/ 0 w 3048000"/>
              <a:gd name="connsiteY3" fmla="*/ 1524000 h 3048000"/>
              <a:gd name="connsiteX4" fmla="*/ 1524000 w 3048000"/>
              <a:gd name="connsiteY4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3048000">
                <a:moveTo>
                  <a:pt x="1524000" y="0"/>
                </a:moveTo>
                <a:cubicBezTo>
                  <a:pt x="2365682" y="0"/>
                  <a:pt x="3048000" y="682318"/>
                  <a:pt x="3048000" y="1524000"/>
                </a:cubicBezTo>
                <a:cubicBezTo>
                  <a:pt x="3048000" y="2365682"/>
                  <a:pt x="2365682" y="3048000"/>
                  <a:pt x="1524000" y="3048000"/>
                </a:cubicBezTo>
                <a:cubicBezTo>
                  <a:pt x="682318" y="3048000"/>
                  <a:pt x="0" y="2365682"/>
                  <a:pt x="0" y="1524000"/>
                </a:cubicBezTo>
                <a:cubicBezTo>
                  <a:pt x="0" y="682318"/>
                  <a:pt x="682318" y="0"/>
                  <a:pt x="1524000" y="0"/>
                </a:cubicBezTo>
                <a:close/>
              </a:path>
            </a:pathLst>
          </a:custGeom>
          <a:blipFill>
            <a:blip r:embed="rId3"/>
            <a:stretch>
              <a:fillRect l="-37794" r="-61232"/>
            </a:stretch>
          </a:blipFill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32"/>
            <a:ext cx="12192000" cy="690033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233" y="2485745"/>
            <a:ext cx="3794948" cy="18441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1236</Words>
  <Application>WPS 演示</Application>
  <PresentationFormat>宽屏</PresentationFormat>
  <Paragraphs>116</Paragraphs>
  <Slides>9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Office 主题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user</cp:lastModifiedBy>
  <cp:revision>75</cp:revision>
  <dcterms:created xsi:type="dcterms:W3CDTF">2021-03-03T08:16:00Z</dcterms:created>
  <dcterms:modified xsi:type="dcterms:W3CDTF">2021-06-30T01:35:12Z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2052-10.1.0.5740</vt:lpwstr>
  </property>
</Properties>
</file>