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56" r:id="rId4"/>
    <p:sldId id="257" r:id="rId5"/>
    <p:sldId id="258" r:id="rId6"/>
    <p:sldId id="272" r:id="rId7"/>
    <p:sldId id="267" r:id="rId8"/>
    <p:sldId id="263" r:id="rId9"/>
    <p:sldId id="264" r:id="rId10"/>
    <p:sldId id="271" r:id="rId11"/>
    <p:sldId id="260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0"/>
    <p:restoredTop sz="94676"/>
  </p:normalViewPr>
  <p:slideViewPr>
    <p:cSldViewPr snapToGrid="0">
      <p:cViewPr varScale="1">
        <p:scale>
          <a:sx n="84" d="100"/>
          <a:sy n="84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dirty="0"/>
              <a:t>税务开票机器人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025" y="2395220"/>
            <a:ext cx="6886575" cy="421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软通数字员工创造者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：单继岭、陈进军、柯孟浩、刘思远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让“数字员工”优势最大化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软通动力信息技术（集团）股份有限公司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：税务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：税务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自动化项目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0410" y="1204595"/>
            <a:ext cx="2958465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4770" y="1604645"/>
            <a:ext cx="12127865" cy="476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软通动力信息技术（集团）股份有限公司（以下简称“软通动力”）是中国领先的软件与信息技术服务商，致力于成为具有全球影响力的数字技术服务领导企业，企业数字化转型可信赖合作伙伴。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2005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年，公司成立于北京，坚持扎根中国，服务全球市场。目前，在全球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余个城市设有近百个分支机构和超过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个全球交付中心，员工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75000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余人。</a:t>
            </a:r>
            <a:endParaRPr kumimoji="1"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秉承用数字技术提升客户价值的使命，软通动力长期提供软件与数字技术服务和数字化运营服务，其中软件与数字技术服务包括咨询与解决方案、数字技术服务和通用技术服务；凭借深厚的行业积累，公司在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余个重要行业服务超过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1000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家国内外客户，其中超过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家客户为世界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强或中国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强企业。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通集团全国有多家分支机构，每个分支机构都会涉及税务开票的问题处理，在多个公司且税务共享的模式下，开票的原因、收入类型、发票内容等都需要进行统一的归类处理；公司与公司之间的关联交易，需要子公司处理，所有的开票提交数据只能依靠人工单个提交处理；所有税务单据为了满足财务核算的要求，都需要将单据一一打印出来，单据量太大税务人员只能经常加班加点完成。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ClrTx/>
              <a:buSzTx/>
              <a:buFontTx/>
            </a:pP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253229" y="463948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效率低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重复性高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1249680" y="5014595"/>
            <a:ext cx="332295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人工每次都要按关联方规则转换开票文件为可提交状态，规则已混淆，复制易出错；开票核对提交，人工准确率低；多地开票打印，操作重复，耗时耗力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179629" y="5315066"/>
            <a:ext cx="329929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开票文件解析每月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2000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条以上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开票文件提交每月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2000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条以上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开票打印每月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600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条以上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484233" y="1778639"/>
            <a:ext cx="2915919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1.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开票文件按规则提取转换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2.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开票文件核对提交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3.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多地开票文件打印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右箭头 78"/>
          <p:cNvSpPr/>
          <p:nvPr/>
        </p:nvSpPr>
        <p:spPr>
          <a:xfrm>
            <a:off x="2997189" y="1767605"/>
            <a:ext cx="5274746" cy="260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圆角矩形 79"/>
          <p:cNvSpPr/>
          <p:nvPr/>
        </p:nvSpPr>
        <p:spPr>
          <a:xfrm>
            <a:off x="1390191" y="1608879"/>
            <a:ext cx="1537660" cy="5427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1.</a:t>
            </a:r>
            <a:r>
              <a:rPr lang="zh-CN" altLang="en-US" sz="1200" dirty="0" smtClean="0">
                <a:solidFill>
                  <a:schemeClr val="tx1"/>
                </a:solidFill>
              </a:rPr>
              <a:t>业务</a:t>
            </a:r>
            <a:r>
              <a:rPr lang="zh-CN" altLang="en-US" sz="1200" dirty="0">
                <a:solidFill>
                  <a:schemeClr val="tx1"/>
                </a:solidFill>
              </a:rPr>
              <a:t>场景梳理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8356149" y="1643176"/>
            <a:ext cx="1383752" cy="5427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2.</a:t>
            </a:r>
            <a:r>
              <a:rPr lang="zh-CN" altLang="en-US" sz="1200" dirty="0" smtClean="0">
                <a:solidFill>
                  <a:schemeClr val="tx1"/>
                </a:solidFill>
              </a:rPr>
              <a:t>工作</a:t>
            </a:r>
            <a:r>
              <a:rPr lang="zh-CN" altLang="en-US" sz="1200" dirty="0">
                <a:solidFill>
                  <a:schemeClr val="tx1"/>
                </a:solidFill>
              </a:rPr>
              <a:t>流程设计和需求文档整理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8364616" y="2698944"/>
            <a:ext cx="1375285" cy="5640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3.</a:t>
            </a:r>
            <a:r>
              <a:rPr lang="zh-CN" altLang="en-US" sz="1200" dirty="0" smtClean="0">
                <a:solidFill>
                  <a:schemeClr val="tx1"/>
                </a:solidFill>
              </a:rPr>
              <a:t>开发</a:t>
            </a:r>
            <a:r>
              <a:rPr lang="zh-CN" altLang="en-US" sz="1200" dirty="0">
                <a:solidFill>
                  <a:schemeClr val="tx1"/>
                </a:solidFill>
              </a:rPr>
              <a:t>计划制定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1390191" y="2723246"/>
            <a:ext cx="1016673" cy="526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6.</a:t>
            </a:r>
            <a:r>
              <a:rPr lang="zh-CN" altLang="en-US" sz="1200" dirty="0" smtClean="0">
                <a:solidFill>
                  <a:schemeClr val="tx1"/>
                </a:solidFill>
              </a:rPr>
              <a:t>测试阶段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3617128" y="3907377"/>
            <a:ext cx="1276588" cy="531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8.</a:t>
            </a:r>
            <a:r>
              <a:rPr lang="zh-CN" altLang="en-US" sz="1200" dirty="0" smtClean="0">
                <a:solidFill>
                  <a:schemeClr val="tx1"/>
                </a:solidFill>
              </a:rPr>
              <a:t>试运行</a:t>
            </a:r>
            <a:r>
              <a:rPr lang="zh-CN" altLang="en-US" sz="1200" dirty="0">
                <a:solidFill>
                  <a:schemeClr val="tx1"/>
                </a:solidFill>
              </a:rPr>
              <a:t>阶段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5821923" y="3907379"/>
            <a:ext cx="1142367" cy="5317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9.</a:t>
            </a:r>
            <a:r>
              <a:rPr lang="zh-CN" altLang="en-US" sz="1200" dirty="0" smtClean="0">
                <a:solidFill>
                  <a:schemeClr val="tx1"/>
                </a:solidFill>
              </a:rPr>
              <a:t>项目</a:t>
            </a:r>
            <a:r>
              <a:rPr lang="zh-CN" altLang="en-US" sz="1200" dirty="0">
                <a:solidFill>
                  <a:schemeClr val="tx1"/>
                </a:solidFill>
              </a:rPr>
              <a:t>验收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3294917" y="2699859"/>
            <a:ext cx="1857630" cy="573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5.</a:t>
            </a:r>
            <a:r>
              <a:rPr lang="zh-CN" altLang="en-US" sz="1200" dirty="0" smtClean="0">
                <a:solidFill>
                  <a:schemeClr val="tx1"/>
                </a:solidFill>
              </a:rPr>
              <a:t>在</a:t>
            </a:r>
            <a:r>
              <a:rPr lang="zh-CN" altLang="en-US" sz="1200" dirty="0">
                <a:solidFill>
                  <a:schemeClr val="tx1"/>
                </a:solidFill>
              </a:rPr>
              <a:t>客户开发环境下进行代码编写及环境配置</a:t>
            </a:r>
            <a:endParaRPr lang="zh-CN" altLang="en-US" sz="1200" dirty="0"/>
          </a:p>
        </p:txBody>
      </p:sp>
      <p:sp>
        <p:nvSpPr>
          <p:cNvPr id="87" name="圆角矩形 86"/>
          <p:cNvSpPr/>
          <p:nvPr/>
        </p:nvSpPr>
        <p:spPr>
          <a:xfrm>
            <a:off x="5880205" y="5024809"/>
            <a:ext cx="1103326" cy="555870"/>
          </a:xfrm>
          <a:prstGeom prst="roundRect">
            <a:avLst/>
          </a:prstGeom>
          <a:solidFill>
            <a:srgbClr val="0CE9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10.</a:t>
            </a:r>
            <a:r>
              <a:rPr lang="zh-CN" altLang="en-US" sz="1200" dirty="0" smtClean="0">
                <a:solidFill>
                  <a:schemeClr val="tx1"/>
                </a:solidFill>
              </a:rPr>
              <a:t>维护阶段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V="1">
            <a:off x="282635" y="2418903"/>
            <a:ext cx="10139832" cy="3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430349" y="1405175"/>
            <a:ext cx="39962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bg1"/>
                </a:solidFill>
              </a:rPr>
              <a:t>定义阶段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cxnSp>
        <p:nvCxnSpPr>
          <p:cNvPr id="90" name="直接连接符 89"/>
          <p:cNvCxnSpPr/>
          <p:nvPr/>
        </p:nvCxnSpPr>
        <p:spPr>
          <a:xfrm flipV="1">
            <a:off x="282635" y="3500746"/>
            <a:ext cx="10139832" cy="3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430349" y="2456992"/>
            <a:ext cx="389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开</a:t>
            </a:r>
            <a:endParaRPr lang="en-US" altLang="zh-CN" sz="1600" b="1" dirty="0" smtClean="0">
              <a:solidFill>
                <a:schemeClr val="bg1"/>
              </a:solidFill>
              <a:latin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发</a:t>
            </a:r>
            <a:endParaRPr lang="en-US" altLang="zh-CN" sz="1600" b="1" dirty="0" smtClean="0">
              <a:solidFill>
                <a:schemeClr val="bg1"/>
              </a:solidFill>
              <a:latin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阶</a:t>
            </a:r>
            <a:endParaRPr lang="en-US" altLang="zh-CN" sz="1600" b="1" dirty="0" smtClean="0">
              <a:solidFill>
                <a:schemeClr val="bg1"/>
              </a:solidFill>
              <a:latin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段</a:t>
            </a:r>
            <a:endParaRPr lang="zh-CN" altLang="en-US" sz="1600" b="1" dirty="0" smtClean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>
            <a:off x="939387" y="1405175"/>
            <a:ext cx="0" cy="5231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右弧形箭头 92"/>
          <p:cNvSpPr/>
          <p:nvPr/>
        </p:nvSpPr>
        <p:spPr>
          <a:xfrm>
            <a:off x="9748368" y="1776072"/>
            <a:ext cx="556589" cy="1362189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右箭头 93"/>
          <p:cNvSpPr/>
          <p:nvPr/>
        </p:nvSpPr>
        <p:spPr>
          <a:xfrm rot="10800000">
            <a:off x="5170360" y="2833969"/>
            <a:ext cx="81385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右弧形箭头 94"/>
          <p:cNvSpPr/>
          <p:nvPr/>
        </p:nvSpPr>
        <p:spPr>
          <a:xfrm flipH="1">
            <a:off x="881935" y="2882869"/>
            <a:ext cx="461881" cy="1476613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右箭头 95"/>
          <p:cNvSpPr/>
          <p:nvPr/>
        </p:nvSpPr>
        <p:spPr>
          <a:xfrm>
            <a:off x="2780576" y="4051069"/>
            <a:ext cx="81385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圆角矩形 45"/>
          <p:cNvSpPr/>
          <p:nvPr/>
        </p:nvSpPr>
        <p:spPr>
          <a:xfrm>
            <a:off x="6035718" y="2699859"/>
            <a:ext cx="1461403" cy="5640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4.</a:t>
            </a:r>
            <a:r>
              <a:rPr lang="zh-CN" altLang="en-US" sz="1200" dirty="0" smtClean="0">
                <a:solidFill>
                  <a:schemeClr val="tx1"/>
                </a:solidFill>
              </a:rPr>
              <a:t>功能设计</a:t>
            </a:r>
            <a:r>
              <a:rPr lang="zh-CN" altLang="en-US" sz="1200" dirty="0">
                <a:solidFill>
                  <a:schemeClr val="tx1"/>
                </a:solidFill>
              </a:rPr>
              <a:t>和测试设计、</a:t>
            </a:r>
            <a:r>
              <a:rPr lang="en-US" altLang="zh-CN" sz="1200" dirty="0">
                <a:solidFill>
                  <a:schemeClr val="tx1"/>
                </a:solidFill>
              </a:rPr>
              <a:t>WBS</a:t>
            </a:r>
            <a:r>
              <a:rPr lang="zh-CN" altLang="en-US" sz="1200" dirty="0">
                <a:solidFill>
                  <a:schemeClr val="tx1"/>
                </a:solidFill>
              </a:rPr>
              <a:t>分解</a:t>
            </a:r>
            <a:endParaRPr lang="zh-CN" altLang="en-US" sz="1200" dirty="0"/>
          </a:p>
        </p:txBody>
      </p:sp>
      <p:sp>
        <p:nvSpPr>
          <p:cNvPr id="98" name="圆角矩形 97"/>
          <p:cNvSpPr/>
          <p:nvPr/>
        </p:nvSpPr>
        <p:spPr>
          <a:xfrm>
            <a:off x="1390192" y="3907379"/>
            <a:ext cx="1337722" cy="573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7</a:t>
            </a:r>
            <a:r>
              <a:rPr lang="en-US" altLang="zh-CN" sz="1200" dirty="0" smtClean="0">
                <a:solidFill>
                  <a:schemeClr val="tx1"/>
                </a:solidFill>
              </a:rPr>
              <a:t>.</a:t>
            </a:r>
            <a:r>
              <a:rPr lang="zh-CN" altLang="en-US" sz="1200" dirty="0">
                <a:solidFill>
                  <a:schemeClr val="tx1"/>
                </a:solidFill>
              </a:rPr>
              <a:t>生产环境部署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99" name="右箭头 98"/>
          <p:cNvSpPr/>
          <p:nvPr/>
        </p:nvSpPr>
        <p:spPr>
          <a:xfrm rot="10800000">
            <a:off x="2431570" y="2843549"/>
            <a:ext cx="81385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>
            <a:off x="1390191" y="5024809"/>
            <a:ext cx="1352086" cy="555870"/>
          </a:xfrm>
          <a:prstGeom prst="roundRect">
            <a:avLst/>
          </a:prstGeom>
          <a:solidFill>
            <a:srgbClr val="0CE9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11.</a:t>
            </a:r>
            <a:r>
              <a:rPr lang="zh-CN" altLang="en-US" sz="1200" dirty="0" smtClean="0">
                <a:solidFill>
                  <a:schemeClr val="tx1"/>
                </a:solidFill>
              </a:rPr>
              <a:t>需求</a:t>
            </a:r>
            <a:r>
              <a:rPr lang="zh-CN" altLang="en-US" sz="1200" dirty="0">
                <a:solidFill>
                  <a:schemeClr val="tx1"/>
                </a:solidFill>
              </a:rPr>
              <a:t>变更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1" name="右箭头 100"/>
          <p:cNvSpPr/>
          <p:nvPr/>
        </p:nvSpPr>
        <p:spPr>
          <a:xfrm>
            <a:off x="4961185" y="4030144"/>
            <a:ext cx="81385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右箭头 101"/>
          <p:cNvSpPr/>
          <p:nvPr/>
        </p:nvSpPr>
        <p:spPr>
          <a:xfrm rot="10800000">
            <a:off x="7514809" y="2843549"/>
            <a:ext cx="81385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右弧形箭头 102"/>
          <p:cNvSpPr/>
          <p:nvPr/>
        </p:nvSpPr>
        <p:spPr>
          <a:xfrm>
            <a:off x="7030016" y="4089221"/>
            <a:ext cx="556589" cy="1290303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右箭头 103"/>
          <p:cNvSpPr/>
          <p:nvPr/>
        </p:nvSpPr>
        <p:spPr>
          <a:xfrm rot="10800000">
            <a:off x="2810931" y="5159622"/>
            <a:ext cx="3010991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5" name="直接连接符 104"/>
          <p:cNvCxnSpPr/>
          <p:nvPr/>
        </p:nvCxnSpPr>
        <p:spPr>
          <a:xfrm flipV="1">
            <a:off x="282635" y="4654426"/>
            <a:ext cx="7489765" cy="19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430349" y="3580445"/>
            <a:ext cx="389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验</a:t>
            </a:r>
            <a:endParaRPr lang="en-US" altLang="zh-CN" sz="1600" b="1" dirty="0" smtClean="0">
              <a:solidFill>
                <a:schemeClr val="bg1"/>
              </a:solidFill>
              <a:latin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收</a:t>
            </a:r>
            <a:endParaRPr lang="en-US" altLang="zh-CN" sz="1600" b="1" dirty="0" smtClean="0">
              <a:solidFill>
                <a:schemeClr val="bg1"/>
              </a:solidFill>
              <a:latin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阶</a:t>
            </a:r>
            <a:endParaRPr lang="en-US" altLang="zh-CN" sz="1600" b="1" dirty="0" smtClean="0">
              <a:solidFill>
                <a:schemeClr val="bg1"/>
              </a:solidFill>
              <a:latin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段</a:t>
            </a:r>
            <a:endParaRPr lang="zh-CN" altLang="en-US" sz="1600" b="1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430349" y="4764135"/>
            <a:ext cx="389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维</a:t>
            </a:r>
            <a:endParaRPr lang="en-US" altLang="zh-CN" sz="1600" b="1" dirty="0" smtClean="0">
              <a:solidFill>
                <a:schemeClr val="bg1"/>
              </a:solidFill>
              <a:latin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护</a:t>
            </a:r>
            <a:endParaRPr lang="en-US" altLang="zh-CN" sz="1600" b="1" dirty="0" smtClean="0">
              <a:solidFill>
                <a:schemeClr val="bg1"/>
              </a:solidFill>
              <a:latin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阶</a:t>
            </a:r>
            <a:endParaRPr lang="en-US" altLang="zh-CN" sz="1600" b="1" dirty="0" smtClean="0">
              <a:solidFill>
                <a:schemeClr val="bg1"/>
              </a:solidFill>
              <a:latin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j-ea"/>
              </a:rPr>
              <a:t>段</a:t>
            </a:r>
            <a:endParaRPr lang="zh-CN" altLang="en-US" sz="1600" b="1" dirty="0" smtClean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 flipV="1">
            <a:off x="282635" y="5831333"/>
            <a:ext cx="7422032" cy="19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右弧形箭头 108"/>
          <p:cNvSpPr/>
          <p:nvPr/>
        </p:nvSpPr>
        <p:spPr>
          <a:xfrm rot="10800000">
            <a:off x="794797" y="1715402"/>
            <a:ext cx="556589" cy="3693954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TextBox 97"/>
          <p:cNvSpPr txBox="1"/>
          <p:nvPr/>
        </p:nvSpPr>
        <p:spPr>
          <a:xfrm>
            <a:off x="8306275" y="4029706"/>
            <a:ext cx="2912058" cy="2677656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1" indent="-342900" defTabSz="913130">
              <a:lnSpc>
                <a:spcPct val="150000"/>
              </a:lnSpc>
              <a:buClr>
                <a:schemeClr val="tx1"/>
              </a:buClr>
              <a:buSzPct val="150000"/>
              <a:buFont typeface="+mj-lt"/>
              <a:buAutoNum type="arabicPeriod"/>
              <a:defRPr/>
            </a:pPr>
            <a:r>
              <a:rPr lang="zh-CN" altLang="en-US" sz="1400" dirty="0" smtClean="0">
                <a:solidFill>
                  <a:schemeClr val="bg1"/>
                </a:solidFill>
              </a:rPr>
              <a:t>流程</a:t>
            </a:r>
            <a:r>
              <a:rPr lang="zh-CN" altLang="en-US" sz="1400" dirty="0">
                <a:solidFill>
                  <a:schemeClr val="bg1"/>
                </a:solidFill>
              </a:rPr>
              <a:t>设计文件、需求文档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342900" lvl="1" indent="-342900" defTabSz="913130">
              <a:lnSpc>
                <a:spcPct val="150000"/>
              </a:lnSpc>
              <a:buClr>
                <a:schemeClr val="tx1"/>
              </a:buClr>
              <a:buSzPct val="150000"/>
              <a:buFont typeface="+mj-lt"/>
              <a:buAutoNum type="arabicPeriod"/>
              <a:defRPr/>
            </a:pPr>
            <a:r>
              <a:rPr lang="zh-CN" altLang="en-US" sz="1400" dirty="0" smtClean="0">
                <a:solidFill>
                  <a:schemeClr val="bg1"/>
                </a:solidFill>
              </a:rPr>
              <a:t>开发</a:t>
            </a:r>
            <a:r>
              <a:rPr lang="zh-CN" altLang="en-US" sz="1400" dirty="0">
                <a:solidFill>
                  <a:schemeClr val="bg1"/>
                </a:solidFill>
              </a:rPr>
              <a:t>计划、测试计划、</a:t>
            </a:r>
            <a:r>
              <a:rPr lang="en-US" altLang="zh-CN" sz="1400" dirty="0">
                <a:solidFill>
                  <a:schemeClr val="bg1"/>
                </a:solidFill>
              </a:rPr>
              <a:t>WBS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342900" lvl="1" indent="-342900" defTabSz="913130">
              <a:lnSpc>
                <a:spcPct val="150000"/>
              </a:lnSpc>
              <a:buClr>
                <a:schemeClr val="tx1"/>
              </a:buClr>
              <a:buSzPct val="150000"/>
              <a:buFont typeface="+mj-lt"/>
              <a:buAutoNum type="arabicPeriod"/>
              <a:defRPr/>
            </a:pPr>
            <a:r>
              <a:rPr lang="en-US" altLang="zh-CN" sz="1400" dirty="0" smtClean="0">
                <a:solidFill>
                  <a:schemeClr val="bg1"/>
                </a:solidFill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</a:rPr>
              <a:t>开发成果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342900" lvl="1" indent="-342900" defTabSz="913130">
              <a:lnSpc>
                <a:spcPct val="150000"/>
              </a:lnSpc>
              <a:buClr>
                <a:schemeClr val="tx1"/>
              </a:buClr>
              <a:buSzPct val="150000"/>
              <a:buFont typeface="+mj-lt"/>
              <a:buAutoNum type="arabicPeriod"/>
              <a:defRPr/>
            </a:pPr>
            <a:r>
              <a:rPr lang="zh-CN" altLang="en-US" sz="1400" dirty="0" smtClean="0">
                <a:solidFill>
                  <a:schemeClr val="bg1"/>
                </a:solidFill>
              </a:rPr>
              <a:t>测试报告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342900" lvl="1" indent="-342900" defTabSz="913130">
              <a:lnSpc>
                <a:spcPct val="150000"/>
              </a:lnSpc>
              <a:buClr>
                <a:schemeClr val="tx1"/>
              </a:buClr>
              <a:buSzPct val="150000"/>
              <a:buFont typeface="+mj-lt"/>
              <a:buAutoNum type="arabicPeriod"/>
              <a:defRPr/>
            </a:pPr>
            <a:r>
              <a:rPr lang="zh-CN" altLang="en-US" sz="1400" dirty="0" smtClean="0">
                <a:solidFill>
                  <a:schemeClr val="bg1"/>
                </a:solidFill>
              </a:rPr>
              <a:t>项目</a:t>
            </a:r>
            <a:r>
              <a:rPr lang="zh-CN" altLang="en-US" sz="1400" dirty="0">
                <a:solidFill>
                  <a:schemeClr val="bg1"/>
                </a:solidFill>
              </a:rPr>
              <a:t>部署计划、培训计划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342900" lvl="1" indent="-342900" defTabSz="913130">
              <a:lnSpc>
                <a:spcPct val="150000"/>
              </a:lnSpc>
              <a:buClr>
                <a:schemeClr val="tx1"/>
              </a:buClr>
              <a:buSzPct val="150000"/>
              <a:buFont typeface="+mj-lt"/>
              <a:buAutoNum type="arabicPeriod"/>
              <a:defRPr/>
            </a:pPr>
            <a:r>
              <a:rPr lang="zh-CN" altLang="en-US" sz="1400" dirty="0" smtClean="0">
                <a:solidFill>
                  <a:schemeClr val="bg1"/>
                </a:solidFill>
              </a:rPr>
              <a:t>项目</a:t>
            </a:r>
            <a:r>
              <a:rPr lang="zh-CN" altLang="en-US" sz="1400" dirty="0">
                <a:solidFill>
                  <a:schemeClr val="bg1"/>
                </a:solidFill>
              </a:rPr>
              <a:t>验收计划、项目验收报告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342900" lvl="1" indent="-342900" defTabSz="913130">
              <a:lnSpc>
                <a:spcPct val="150000"/>
              </a:lnSpc>
              <a:buClr>
                <a:schemeClr val="tx1"/>
              </a:buClr>
              <a:buSzPct val="150000"/>
              <a:buFont typeface="+mj-lt"/>
              <a:buAutoNum type="arabicPeriod"/>
              <a:defRPr/>
            </a:pPr>
            <a:r>
              <a:rPr lang="zh-CN" altLang="en-US" sz="1400" dirty="0" smtClean="0">
                <a:solidFill>
                  <a:schemeClr val="bg1"/>
                </a:solidFill>
              </a:rPr>
              <a:t>维护</a:t>
            </a:r>
            <a:r>
              <a:rPr lang="zh-CN" altLang="en-US" sz="1400" dirty="0">
                <a:solidFill>
                  <a:schemeClr val="bg1"/>
                </a:solidFill>
              </a:rPr>
              <a:t>检测报告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342900" lvl="1" indent="-342900" defTabSz="913130">
              <a:lnSpc>
                <a:spcPct val="150000"/>
              </a:lnSpc>
              <a:buClr>
                <a:schemeClr val="tx1"/>
              </a:buClr>
              <a:buSzPct val="150000"/>
              <a:buFont typeface="+mj-lt"/>
              <a:buAutoNum type="arabicPeriod"/>
              <a:defRPr/>
            </a:pPr>
            <a:r>
              <a:rPr lang="zh-CN" altLang="en-US" sz="1400" dirty="0" smtClean="0">
                <a:solidFill>
                  <a:schemeClr val="bg1"/>
                </a:solidFill>
              </a:rPr>
              <a:t>需求</a:t>
            </a:r>
            <a:r>
              <a:rPr lang="zh-CN" altLang="en-US" sz="1400" dirty="0">
                <a:solidFill>
                  <a:schemeClr val="bg1"/>
                </a:solidFill>
              </a:rPr>
              <a:t>变更管理表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079534" y="3643298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阶段性输出成果：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42976" y="1478281"/>
            <a:ext cx="1474157" cy="5799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1.</a:t>
            </a:r>
            <a:r>
              <a:rPr lang="zh-CN" altLang="en-US" sz="1200" dirty="0" smtClean="0">
                <a:solidFill>
                  <a:schemeClr val="tx1"/>
                </a:solidFill>
              </a:rPr>
              <a:t>读取开票解析源数据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43797" y="1478281"/>
            <a:ext cx="1354665" cy="5799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2.</a:t>
            </a:r>
            <a:r>
              <a:rPr lang="zh-CN" altLang="en-US" sz="1200" dirty="0" smtClean="0">
                <a:solidFill>
                  <a:schemeClr val="tx1"/>
                </a:solidFill>
              </a:rPr>
              <a:t>解析数据生成结果数据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511266" y="1478281"/>
            <a:ext cx="1812826" cy="5799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3.</a:t>
            </a:r>
            <a:r>
              <a:rPr lang="zh-CN" altLang="en-US" sz="1200" dirty="0" smtClean="0">
                <a:solidFill>
                  <a:schemeClr val="tx1"/>
                </a:solidFill>
              </a:rPr>
              <a:t>开票解析完成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163434" y="1478281"/>
            <a:ext cx="1354665" cy="5799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4.</a:t>
            </a:r>
            <a:r>
              <a:rPr lang="zh-CN" altLang="en-US" sz="1200" dirty="0" smtClean="0">
                <a:solidFill>
                  <a:schemeClr val="tx1"/>
                </a:solidFill>
              </a:rPr>
              <a:t>开票提交登录</a:t>
            </a:r>
            <a:r>
              <a:rPr lang="en-US" altLang="zh-CN" sz="1200" dirty="0" smtClean="0">
                <a:solidFill>
                  <a:schemeClr val="tx1"/>
                </a:solidFill>
              </a:rPr>
              <a:t>OA</a:t>
            </a:r>
            <a:r>
              <a:rPr lang="zh-CN" altLang="en-US" sz="1200" dirty="0" smtClean="0">
                <a:solidFill>
                  <a:schemeClr val="tx1"/>
                </a:solidFill>
              </a:rPr>
              <a:t>系统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7802250" y="3412933"/>
            <a:ext cx="1766652" cy="5799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5.</a:t>
            </a:r>
            <a:r>
              <a:rPr lang="zh-CN" altLang="en-US" sz="1200" dirty="0" smtClean="0">
                <a:solidFill>
                  <a:schemeClr val="tx1"/>
                </a:solidFill>
              </a:rPr>
              <a:t>读取开票提交的结果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374533" y="3412933"/>
            <a:ext cx="1794664" cy="5799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6.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zh-CN" altLang="en-US" sz="1200" dirty="0" smtClean="0">
                <a:solidFill>
                  <a:schemeClr val="tx1"/>
                </a:solidFill>
              </a:rPr>
              <a:t>数据解析模拟人工录入到开票系统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1042977" y="3412933"/>
            <a:ext cx="1589661" cy="5799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8.</a:t>
            </a:r>
            <a:r>
              <a:rPr lang="zh-CN" altLang="en-US" sz="1200" dirty="0" smtClean="0">
                <a:solidFill>
                  <a:schemeClr val="tx1"/>
                </a:solidFill>
              </a:rPr>
              <a:t>开票打印登录</a:t>
            </a:r>
            <a:r>
              <a:rPr lang="en-US" altLang="zh-CN" sz="1200" dirty="0" smtClean="0">
                <a:solidFill>
                  <a:schemeClr val="tx1"/>
                </a:solidFill>
              </a:rPr>
              <a:t>OA</a:t>
            </a:r>
            <a:r>
              <a:rPr lang="zh-CN" altLang="en-US" sz="1200" dirty="0" smtClean="0">
                <a:solidFill>
                  <a:schemeClr val="tx1"/>
                </a:solidFill>
              </a:rPr>
              <a:t>系统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1018051" y="5169786"/>
            <a:ext cx="1752610" cy="5799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9.</a:t>
            </a:r>
            <a:r>
              <a:rPr lang="zh-CN" altLang="en-US" sz="1200" dirty="0" smtClean="0">
                <a:solidFill>
                  <a:schemeClr val="tx1"/>
                </a:solidFill>
              </a:rPr>
              <a:t>读取</a:t>
            </a:r>
            <a:r>
              <a:rPr lang="en-US" altLang="zh-CN" sz="1200" dirty="0" smtClean="0">
                <a:solidFill>
                  <a:schemeClr val="tx1"/>
                </a:solidFill>
              </a:rPr>
              <a:t>outlook</a:t>
            </a:r>
            <a:r>
              <a:rPr lang="zh-CN" altLang="en-US" sz="1200" dirty="0">
                <a:solidFill>
                  <a:schemeClr val="tx1"/>
                </a:solidFill>
              </a:rPr>
              <a:t>邮箱搜索主题包含指定关键字的未读邮件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5256555" y="5177264"/>
            <a:ext cx="1559791" cy="5799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11.</a:t>
            </a:r>
            <a:r>
              <a:rPr lang="zh-CN" altLang="en-US" sz="1200" dirty="0" smtClean="0">
                <a:solidFill>
                  <a:schemeClr val="tx1"/>
                </a:solidFill>
              </a:rPr>
              <a:t>将打印结果写入到</a:t>
            </a:r>
            <a:r>
              <a:rPr lang="en-US" altLang="zh-CN" sz="1200" dirty="0" smtClean="0">
                <a:solidFill>
                  <a:schemeClr val="tx1"/>
                </a:solidFill>
              </a:rPr>
              <a:t>Excel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3403320" y="5169786"/>
            <a:ext cx="1354665" cy="5799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10.</a:t>
            </a:r>
            <a:r>
              <a:rPr lang="zh-CN" altLang="en-US" sz="1200" dirty="0" smtClean="0">
                <a:solidFill>
                  <a:schemeClr val="tx1"/>
                </a:solidFill>
              </a:rPr>
              <a:t>在</a:t>
            </a:r>
            <a:r>
              <a:rPr lang="en-US" altLang="zh-CN" sz="1200" dirty="0" smtClean="0">
                <a:solidFill>
                  <a:schemeClr val="tx1"/>
                </a:solidFill>
              </a:rPr>
              <a:t>OA</a:t>
            </a:r>
            <a:r>
              <a:rPr lang="zh-CN" altLang="en-US" sz="1200" dirty="0" smtClean="0">
                <a:solidFill>
                  <a:schemeClr val="tx1"/>
                </a:solidFill>
              </a:rPr>
              <a:t>系统搜索单据进行打印</a:t>
            </a:r>
            <a:endParaRPr lang="zh-CN" altLang="en-US" sz="1200" dirty="0"/>
          </a:p>
        </p:txBody>
      </p:sp>
      <p:sp>
        <p:nvSpPr>
          <p:cNvPr id="76" name="右箭头 75"/>
          <p:cNvSpPr/>
          <p:nvPr/>
        </p:nvSpPr>
        <p:spPr>
          <a:xfrm>
            <a:off x="2529941" y="1625142"/>
            <a:ext cx="81385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右箭头 76"/>
          <p:cNvSpPr/>
          <p:nvPr/>
        </p:nvSpPr>
        <p:spPr>
          <a:xfrm>
            <a:off x="4694132" y="1625142"/>
            <a:ext cx="81385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右箭头 77"/>
          <p:cNvSpPr/>
          <p:nvPr/>
        </p:nvSpPr>
        <p:spPr>
          <a:xfrm>
            <a:off x="7341026" y="1612246"/>
            <a:ext cx="81385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右箭头 78"/>
          <p:cNvSpPr/>
          <p:nvPr/>
        </p:nvSpPr>
        <p:spPr>
          <a:xfrm rot="10800000">
            <a:off x="7178758" y="3557466"/>
            <a:ext cx="598089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右箭头 79"/>
          <p:cNvSpPr/>
          <p:nvPr/>
        </p:nvSpPr>
        <p:spPr>
          <a:xfrm rot="10800000">
            <a:off x="4787924" y="3544325"/>
            <a:ext cx="562211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右箭头 80"/>
          <p:cNvSpPr/>
          <p:nvPr/>
        </p:nvSpPr>
        <p:spPr>
          <a:xfrm>
            <a:off x="2787794" y="5316647"/>
            <a:ext cx="598393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右箭头 81"/>
          <p:cNvSpPr/>
          <p:nvPr/>
        </p:nvSpPr>
        <p:spPr>
          <a:xfrm>
            <a:off x="4775118" y="5324125"/>
            <a:ext cx="48143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右弧形箭头 82"/>
          <p:cNvSpPr/>
          <p:nvPr/>
        </p:nvSpPr>
        <p:spPr>
          <a:xfrm>
            <a:off x="9543500" y="1755368"/>
            <a:ext cx="492041" cy="2088342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E9F4"/>
              </a:solidFill>
            </a:endParaRPr>
          </a:p>
        </p:txBody>
      </p:sp>
      <p:sp>
        <p:nvSpPr>
          <p:cNvPr id="84" name="左弧形箭头 83"/>
          <p:cNvSpPr/>
          <p:nvPr/>
        </p:nvSpPr>
        <p:spPr>
          <a:xfrm>
            <a:off x="510540" y="3639825"/>
            <a:ext cx="507035" cy="1920731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3383140" y="3397464"/>
            <a:ext cx="1406337" cy="5799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7.</a:t>
            </a:r>
            <a:r>
              <a:rPr lang="zh-CN" altLang="en-US" sz="1200" dirty="0" smtClean="0">
                <a:solidFill>
                  <a:schemeClr val="tx1"/>
                </a:solidFill>
              </a:rPr>
              <a:t>开票提交成功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6" name="右箭头 85"/>
          <p:cNvSpPr/>
          <p:nvPr/>
        </p:nvSpPr>
        <p:spPr>
          <a:xfrm rot="10800000">
            <a:off x="2658038" y="3557466"/>
            <a:ext cx="685758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圆角矩形 86"/>
          <p:cNvSpPr/>
          <p:nvPr/>
        </p:nvSpPr>
        <p:spPr>
          <a:xfrm>
            <a:off x="7320651" y="5169786"/>
            <a:ext cx="1290093" cy="5799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12.</a:t>
            </a:r>
            <a:r>
              <a:rPr lang="zh-CN" altLang="en-US" sz="1200" dirty="0" smtClean="0">
                <a:solidFill>
                  <a:schemeClr val="tx1"/>
                </a:solidFill>
              </a:rPr>
              <a:t>发送打印结果邮件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8" name="右箭头 87"/>
          <p:cNvSpPr/>
          <p:nvPr/>
        </p:nvSpPr>
        <p:spPr>
          <a:xfrm>
            <a:off x="6816346" y="5326458"/>
            <a:ext cx="48143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圆角矩形 88"/>
          <p:cNvSpPr/>
          <p:nvPr/>
        </p:nvSpPr>
        <p:spPr>
          <a:xfrm>
            <a:off x="9115049" y="5159258"/>
            <a:ext cx="1290093" cy="5799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13.</a:t>
            </a:r>
            <a:r>
              <a:rPr lang="zh-CN" altLang="en-US" sz="1200" dirty="0" smtClean="0">
                <a:solidFill>
                  <a:schemeClr val="tx1"/>
                </a:solidFill>
              </a:rPr>
              <a:t>执行成功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90" name="右箭头 89"/>
          <p:cNvSpPr/>
          <p:nvPr/>
        </p:nvSpPr>
        <p:spPr>
          <a:xfrm>
            <a:off x="8616855" y="5331997"/>
            <a:ext cx="481437" cy="2862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9870" y="1674674"/>
            <a:ext cx="112064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机器人管理、监控和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每隔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分钟执行一次机器人，如果出现异常会通过邮件方式通知到办公人员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权限和资产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接入与操作白名单控制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运行大屏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通过机器人助手可以查看每一步运行的过程提醒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流程运行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机器人会把执行结果存入到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中，最后以邮件方式发给办公人员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安全、日志</a:t>
            </a:r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审计相关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支持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用户密码接入认证，提供对恶意重试攻击的识别与锁定机制，保证了业务数据的安全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监控与恢复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endParaRPr kumimoji="1"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1"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出现异常可及时发邮件提醒，没有任何延迟提高机器人稳定性</a:t>
            </a:r>
            <a:endParaRPr kumimoji="1"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9676" y="1846545"/>
            <a:ext cx="10500012" cy="4526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678" y="2073028"/>
            <a:ext cx="8006578" cy="322139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通过管理中心做到数据隔离，及云端部署能力</a:t>
            </a: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lvl="0" indent="-342900" algn="just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通过管理中心可以做到用户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访问与权限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通过管理中心可以做到接入与操作白名单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管理中心可有效控制机器人运行的结果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spcBef>
                <a:spcPts val="20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管理中心可有效控制机器人运行</a:t>
            </a:r>
            <a:r>
              <a:rPr kumimoji="0" lang="zh-CN" altLang="en-US" sz="20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参数，提高代码维护量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9455" y="1602105"/>
            <a:ext cx="5182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540" y="1510916"/>
            <a:ext cx="3653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6975" y="2037080"/>
            <a:ext cx="10777220" cy="29984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90015" y="2178050"/>
            <a:ext cx="104921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开票解析1个月2000条左右，1条数据人工耗时30分钟，RPA耗时30秒，效率提升60倍，月节省工时500小时。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开票提交1个月提交单据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000条，人工耗时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小时，RPA耗时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小时，效率提升2倍。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开票打印每天20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条左右，人工耗时1条2分钟，RPA耗时1分钟，效率提升2倍，机器人完全替代人工进行打印。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综上，开票解析+提交+打印实现机器人自动化后，年节省工时6264小时，年节省人力成本100W+。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6875" y="5171691"/>
            <a:ext cx="238265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推广价值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7610" y="5819140"/>
            <a:ext cx="10776585" cy="868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99210" y="5937885"/>
            <a:ext cx="1018540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使用华为RPA开发的税务开票自动化机器人开发过程简单，流程更简洁，易于操作、更利于推广。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2106</Words>
  <Application>WPS 演示</Application>
  <PresentationFormat>宽屏</PresentationFormat>
  <Paragraphs>191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Arial</vt:lpstr>
      <vt:lpstr>Calibri</vt:lpstr>
      <vt:lpstr>Calibri Light</vt:lpstr>
      <vt:lpstr>等线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万里晴空</cp:lastModifiedBy>
  <cp:revision>195</cp:revision>
  <dcterms:created xsi:type="dcterms:W3CDTF">2021-03-03T08:16:00Z</dcterms:created>
  <dcterms:modified xsi:type="dcterms:W3CDTF">2021-06-29T16:34:30Z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00D7D5BBAF704E4686033A3C877205D7</vt:lpwstr>
  </property>
  <property fmtid="{D5CDD505-2E9C-101B-9397-08002B2CF9AE}" pid="3" name="KSOProductBuildVer">
    <vt:lpwstr>2052-11.1.0.10640</vt:lpwstr>
  </property>
  <property fmtid="{D5CDD505-2E9C-101B-9397-08002B2CF9AE}" pid="4" name="KSOSaveFontToCloudKey">
    <vt:lpwstr>715880563_btnclosed</vt:lpwstr>
  </property>
</Properties>
</file>