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kse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.xml" ContentType="application/vnd.openxmlformats-officedocument.presentationml.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7" r:id="rId1"/>
    <p:sldMasterId id="2147483668" r:id="rId2"/>
  </p:sldMasterIdLst>
  <p:notesMasterIdLst>
    <p:notesMasterId r:id="rId3"/>
  </p:notesMasterIdLst>
  <p:sldIdLst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1A8FF"/>
    <a:srgbClr val="F2F2F2"/>
    <a:srgbClr val="35354E"/>
    <a:srgbClr val="634D5D"/>
    <a:srgbClr val="574957"/>
    <a:srgbClr val="544757"/>
    <a:srgbClr val="7B5D65"/>
    <a:srgbClr val="D460FF"/>
    <a:srgbClr val="B484E2"/>
    <a:srgbClr val="7056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2721" autoAdjust="0"/>
    <p:restoredTop sz="86355" autoAdjust="0"/>
  </p:normalViewPr>
  <p:slideViewPr>
    <p:cSldViewPr snapToGrid="0">
      <p:cViewPr varScale="1">
        <p:scale>
          <a:sx n="63" d="100"/>
          <a:sy n="63" d="100"/>
        </p:scale>
        <p:origin x="111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customXml" Target="../customXml/item1.xml"/><Relationship Id="rId21" Type="http://schemas.openxmlformats.org/officeDocument/2006/relationships/customXmlProps" Target="../customXml/itemProps1.xml"/><Relationship Id="rId22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IT项目數量</c:v>
                </c:pt>
              </c:strCache>
            </c:strRef>
          </c:tx>
          <c:spPr>
            <a:solidFill>
              <a:srgbClr val="01A8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工作表1!$A$2:$A$7</c:f>
              <c:numCache>
                <c:formatCode>General</c:formatCode>
                <c:ptCount val="6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1176.0</c:v>
                </c:pt>
                <c:pt idx="1">
                  <c:v>1472.0</c:v>
                </c:pt>
                <c:pt idx="2">
                  <c:v>1830.0</c:v>
                </c:pt>
                <c:pt idx="3">
                  <c:v>2150.0</c:v>
                </c:pt>
                <c:pt idx="4">
                  <c:v>3078.0</c:v>
                </c:pt>
                <c:pt idx="5">
                  <c:v>3980.0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axId val="803803279"/>
        <c:axId val="803807439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工作表1!$D$1</c15:sqref>
                        </c15:formulaRef>
                      </c:ext>
                    </c:extLst>
                    <c:strCache>
                      <c:ptCount val="1"/>
                      <c:pt idx="0">
                        <c:v>開發人員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工作表1!$A$2:$A$7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2015.0</c:v>
                      </c:pt>
                      <c:pt idx="1">
                        <c:v>2016.0</c:v>
                      </c:pt>
                      <c:pt idx="2">
                        <c:v>2017.0</c:v>
                      </c:pt>
                      <c:pt idx="3">
                        <c:v>2018.0</c:v>
                      </c:pt>
                      <c:pt idx="4">
                        <c:v>2019.0</c:v>
                      </c:pt>
                      <c:pt idx="5">
                        <c:v>2020.0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工作表1!$D$2:$D$7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190.0</c:v>
                      </c:pt>
                      <c:pt idx="1">
                        <c:v>215.0</c:v>
                      </c:pt>
                      <c:pt idx="2">
                        <c:v>249.0</c:v>
                      </c:pt>
                      <c:pt idx="3">
                        <c:v>279.0</c:v>
                      </c:pt>
                      <c:pt idx="4">
                        <c:v>310.0</c:v>
                      </c:pt>
                      <c:pt idx="5">
                        <c:v>352.0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项目增長率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工作表1!$A$2:$A$7</c:f>
              <c:numCache>
                <c:formatCode>General</c:formatCode>
                <c:ptCount val="6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</c:numCache>
            </c:numRef>
          </c:cat>
          <c:val>
            <c:numRef>
              <c:f>工作表1!$C$2:$C$7</c:f>
              <c:numCache>
                <c:formatCode>0%</c:formatCode>
                <c:ptCount val="6"/>
                <c:pt idx="0">
                  <c:v>0.0</c:v>
                </c:pt>
                <c:pt idx="1">
                  <c:v>0.251700680272109</c:v>
                </c:pt>
                <c:pt idx="2">
                  <c:v>0.24320652173913</c:v>
                </c:pt>
                <c:pt idx="3">
                  <c:v>0.174863387978142</c:v>
                </c:pt>
                <c:pt idx="4">
                  <c:v>0.431627906976744</c:v>
                </c:pt>
                <c:pt idx="5">
                  <c:v>0.293047433398311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IT人员增長率</c:v>
                </c:pt>
              </c:strCache>
            </c:strRef>
          </c:tx>
          <c:spPr>
            <a:ln w="34925" cap="rnd">
              <a:solidFill>
                <a:schemeClr val="bg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2015.0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  <c:pt idx="5">
                  <c:v>2020.0</c:v>
                </c:pt>
              </c:numCache>
            </c:numRef>
          </c:cat>
          <c:val>
            <c:numRef>
              <c:f>工作表1!$E$2:$E$7</c:f>
              <c:numCache>
                <c:formatCode>0%</c:formatCode>
                <c:ptCount val="6"/>
                <c:pt idx="0">
                  <c:v>0.0</c:v>
                </c:pt>
                <c:pt idx="1">
                  <c:v>0.131578947368421</c:v>
                </c:pt>
                <c:pt idx="2">
                  <c:v>0.158139534883721</c:v>
                </c:pt>
                <c:pt idx="3">
                  <c:v>0.120481927710843</c:v>
                </c:pt>
                <c:pt idx="4">
                  <c:v>0.111111111111111</c:v>
                </c:pt>
                <c:pt idx="5">
                  <c:v>0.135483870967742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688095"/>
        <c:axId val="752740511"/>
      </c:lineChart>
      <c:catAx>
        <c:axId val="80380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3807439"/>
        <c:crosses val="autoZero"/>
        <c:auto val="1"/>
        <c:lblAlgn val="ctr"/>
        <c:lblOffset val="100"/>
        <c:noMultiLvlLbl val="0"/>
      </c:catAx>
      <c:valAx>
        <c:axId val="803807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03803279"/>
        <c:crosses val="autoZero"/>
        <c:crossBetween val="between"/>
      </c:valAx>
      <c:valAx>
        <c:axId val="75274051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52688095"/>
        <c:crosses val="max"/>
        <c:crossBetween val="between"/>
      </c:valAx>
      <c:catAx>
        <c:axId val="752688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2740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时间</c:v>
                </c:pt>
              </c:strCache>
            </c:strRef>
          </c:tx>
          <c:spPr>
            <a:solidFill>
              <a:srgbClr val="01A8FF"/>
            </a:solidFill>
          </c:spPr>
          <c:dPt>
            <c:idx val="0"/>
            <c:bubble3D val="0"/>
            <c:spPr>
              <a:solidFill>
                <a:srgbClr val="01A8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工作表1!$A$2:$A$3</c:f>
              <c:strCache>
                <c:ptCount val="2"/>
                <c:pt idx="0">
                  <c:v>work</c:v>
                </c:pt>
                <c:pt idx="1">
                  <c:v>rest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8.0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时间</c:v>
                </c:pt>
              </c:strCache>
            </c:strRef>
          </c:tx>
          <c:spPr>
            <a:solidFill>
              <a:srgbClr val="01A8FF"/>
            </a:solidFill>
          </c:spPr>
          <c:dPt>
            <c:idx val="0"/>
            <c:bubble3D val="0"/>
            <c:spPr>
              <a:solidFill>
                <a:srgbClr val="01A8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1A8FF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工作表1!$A$2:$A$3</c:f>
              <c:strCache>
                <c:ptCount val="2"/>
                <c:pt idx="0">
                  <c:v>work</c:v>
                </c:pt>
                <c:pt idx="1">
                  <c:v>rest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24.0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TW"/>
          </a:p>
        </p:txBody>
      </p:sp>
      <p:sp>
        <p:nvSpPr>
          <p:cNvPr id="1048942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6D141C5-8ABE-43BD-8A0F-82BED01CED92}" type="datetimeFigureOut">
              <a:rPr altLang="en-US" lang="zh-TW" smtClean="0"/>
              <a:t>2021/6/30</a:t>
            </a:fld>
            <a:endParaRPr altLang="en-US" lang="zh-TW"/>
          </a:p>
        </p:txBody>
      </p:sp>
      <p:sp>
        <p:nvSpPr>
          <p:cNvPr id="1048943" name="投影片圖像版面配置區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TW"/>
          </a:p>
        </p:txBody>
      </p:sp>
      <p:sp>
        <p:nvSpPr>
          <p:cNvPr id="1048944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TW" smtClean="0"/>
              <a:t>編輯母片文字樣式</a:t>
            </a:r>
          </a:p>
          <a:p>
            <a:pPr lvl="1"/>
            <a:r>
              <a:rPr altLang="en-US" lang="zh-TW" smtClean="0"/>
              <a:t>第二層</a:t>
            </a:r>
          </a:p>
          <a:p>
            <a:pPr lvl="2"/>
            <a:r>
              <a:rPr altLang="en-US" lang="zh-TW" smtClean="0"/>
              <a:t>第三層</a:t>
            </a:r>
          </a:p>
          <a:p>
            <a:pPr lvl="3"/>
            <a:r>
              <a:rPr altLang="en-US" lang="zh-TW" smtClean="0"/>
              <a:t>第四層</a:t>
            </a:r>
          </a:p>
          <a:p>
            <a:pPr lvl="4"/>
            <a:r>
              <a:rPr altLang="en-US" lang="zh-TW" smtClean="0"/>
              <a:t>第五層</a:t>
            </a:r>
            <a:endParaRPr altLang="en-US" lang="zh-TW"/>
          </a:p>
        </p:txBody>
      </p:sp>
      <p:sp>
        <p:nvSpPr>
          <p:cNvPr id="1048945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TW"/>
          </a:p>
        </p:txBody>
      </p:sp>
      <p:sp>
        <p:nvSpPr>
          <p:cNvPr id="1048946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839FA23-A751-4197-B3C0-060BB29EEA98}" type="slidenum">
              <a:rPr altLang="en-US" lang="zh-TW" smtClean="0"/>
              <a:t>‹#›</a:t>
            </a:fld>
            <a:endParaRPr altLang="en-US" lang="zh-TW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1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3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Electronic Data</a:t>
            </a:r>
            <a:r>
              <a:rPr altLang="zh-CN" baseline="0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Interchange</a:t>
            </a:r>
            <a:r>
              <a:rPr altLang="en-US" baseline="0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，电子数据交换</a:t>
            </a:r>
            <a:endParaRPr altLang="zh-CN" baseline="0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altLang="zh-CN" baseline="0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6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4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6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zh-CN" baseline="0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9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5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4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dirty="0" sz="1200" lang="zh-CN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6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8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TW"/>
          </a:p>
        </p:txBody>
      </p:sp>
      <p:sp>
        <p:nvSpPr>
          <p:cNvPr id="104875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7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82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TW"/>
          </a:p>
        </p:txBody>
      </p:sp>
      <p:sp>
        <p:nvSpPr>
          <p:cNvPr id="1048783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8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04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dirty="0" sz="1200" 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altLang="en-US" dirty="0" lang="zh-CN" smtClean="0"/>
          </a:p>
        </p:txBody>
      </p:sp>
      <p:sp>
        <p:nvSpPr>
          <p:cNvPr id="104880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10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9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marL="720000"/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 charset="-122"/>
            </a:endParaRPr>
          </a:p>
        </p:txBody>
      </p:sp>
      <p:sp>
        <p:nvSpPr>
          <p:cNvPr id="104889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11</a:t>
            </a:fld>
            <a:endParaRPr altLang="en-US" dirty="0" 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投影片圖像版面配置區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2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marL="720000"/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软雅黑" charset="-122"/>
            </a:endParaRPr>
          </a:p>
        </p:txBody>
      </p:sp>
      <p:sp>
        <p:nvSpPr>
          <p:cNvPr id="1048928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839FA23-A751-4197-B3C0-060BB29EEA98}" type="slidenum">
              <a:rPr altLang="en-US" lang="zh-TW" smtClean="0"/>
              <a:t>12</a:t>
            </a:fld>
            <a:endParaRPr altLang="en-US" dirty="0"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/>
          <a:gradFill>
            <a:gsLst>
              <a:gs pos="0">
                <a:srgbClr val="00A8FF"/>
              </a:gs>
              <a:gs pos="43000">
                <a:srgbClr val="B983E1"/>
              </a:gs>
              <a:gs pos="100000">
                <a:srgbClr val="17050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20" name="组合 29"/>
          <p:cNvGrpSpPr/>
          <p:nvPr userDrawn="1"/>
        </p:nvGrpSpPr>
        <p:grpSpPr>
          <a:xfrm>
            <a:off x="1083077" y="1392923"/>
            <a:ext cx="2316071" cy="1399540"/>
            <a:chOff x="3221860" y="1907278"/>
            <a:chExt cx="2316071" cy="1399540"/>
          </a:xfrm>
        </p:grpSpPr>
        <p:sp>
          <p:nvSpPr>
            <p:cNvPr id="1048583" name="文本框 30"/>
            <p:cNvSpPr txBox="1"/>
            <p:nvPr/>
          </p:nvSpPr>
          <p:spPr>
            <a:xfrm>
              <a:off x="3221860" y="1907278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1048584" name="文本框 31"/>
            <p:cNvSpPr txBox="1"/>
            <p:nvPr/>
          </p:nvSpPr>
          <p:spPr>
            <a:xfrm>
              <a:off x="4080067" y="1907278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21" name="组合 32"/>
          <p:cNvGrpSpPr/>
          <p:nvPr userDrawn="1"/>
        </p:nvGrpSpPr>
        <p:grpSpPr>
          <a:xfrm>
            <a:off x="3005863" y="1289780"/>
            <a:ext cx="8397721" cy="1502683"/>
            <a:chOff x="1508112" y="2935045"/>
            <a:chExt cx="8397721" cy="1502683"/>
          </a:xfrm>
        </p:grpSpPr>
        <p:sp>
          <p:nvSpPr>
            <p:cNvPr id="1048585" name="文本框 33"/>
            <p:cNvSpPr txBox="1"/>
            <p:nvPr/>
          </p:nvSpPr>
          <p:spPr>
            <a:xfrm>
              <a:off x="3348263" y="2935045"/>
              <a:ext cx="929599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zh-CN" b="1" dirty="0" sz="8800" lang="en-US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altLang="en-US" b="1" dirty="0" sz="8800" lang="zh-CN">
                <a:gradFill flip="none" rotWithShape="1">
                  <a:gsLst>
                    <a:gs pos="0">
                      <a:schemeClr val="bg1"/>
                    </a:gs>
                    <a:gs pos="39000">
                      <a:schemeClr val="bg1"/>
                    </a:gs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</a:gsLst>
                  <a:lin ang="0" scaled="1"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1048586" name="文本框 34"/>
            <p:cNvSpPr txBox="1"/>
            <p:nvPr/>
          </p:nvSpPr>
          <p:spPr>
            <a:xfrm>
              <a:off x="5093031" y="2953697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1048587" name="文本框 35"/>
            <p:cNvSpPr txBox="1"/>
            <p:nvPr/>
          </p:nvSpPr>
          <p:spPr>
            <a:xfrm>
              <a:off x="5957860" y="2953697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1048588" name="文本框 36"/>
            <p:cNvSpPr txBox="1"/>
            <p:nvPr/>
          </p:nvSpPr>
          <p:spPr>
            <a:xfrm>
              <a:off x="6776691" y="2953697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1048589" name="文本框 37"/>
            <p:cNvSpPr txBox="1"/>
            <p:nvPr/>
          </p:nvSpPr>
          <p:spPr>
            <a:xfrm>
              <a:off x="7570912" y="2953697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1048590" name="文本框 38"/>
            <p:cNvSpPr txBox="1"/>
            <p:nvPr/>
          </p:nvSpPr>
          <p:spPr>
            <a:xfrm>
              <a:off x="8447969" y="2953697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22" name="组合 39"/>
            <p:cNvGrpSpPr/>
            <p:nvPr/>
          </p:nvGrpSpPr>
          <p:grpSpPr>
            <a:xfrm>
              <a:off x="1508112" y="3038188"/>
              <a:ext cx="1994660" cy="1399540"/>
              <a:chOff x="1490018" y="4162664"/>
              <a:chExt cx="1994660" cy="1399540"/>
            </a:xfrm>
          </p:grpSpPr>
          <p:sp>
            <p:nvSpPr>
              <p:cNvPr id="1048591" name="文本框 43"/>
              <p:cNvSpPr txBox="1"/>
              <p:nvPr/>
            </p:nvSpPr>
            <p:spPr>
              <a:xfrm>
                <a:off x="1490018" y="4162664"/>
                <a:ext cx="956464" cy="13995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8800" lang="en-US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2" name="文本框 44"/>
              <p:cNvSpPr txBox="1"/>
              <p:nvPr/>
            </p:nvSpPr>
            <p:spPr>
              <a:xfrm>
                <a:off x="2055316" y="4162664"/>
                <a:ext cx="956464" cy="13995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8800" lang="en-US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3" name="文本框 45"/>
              <p:cNvSpPr txBox="1"/>
              <p:nvPr/>
            </p:nvSpPr>
            <p:spPr>
              <a:xfrm>
                <a:off x="2528214" y="4162664"/>
                <a:ext cx="956464" cy="13995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8800" lang="en-US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23" name="组合 40"/>
            <p:cNvGrpSpPr/>
            <p:nvPr/>
          </p:nvGrpSpPr>
          <p:grpSpPr>
            <a:xfrm>
              <a:off x="3953483" y="3038188"/>
              <a:ext cx="1657791" cy="1399540"/>
              <a:chOff x="4007931" y="4826644"/>
              <a:chExt cx="1657791" cy="1399540"/>
            </a:xfrm>
          </p:grpSpPr>
          <p:sp>
            <p:nvSpPr>
              <p:cNvPr id="1048594" name="文本框 41"/>
              <p:cNvSpPr txBox="1"/>
              <p:nvPr/>
            </p:nvSpPr>
            <p:spPr>
              <a:xfrm>
                <a:off x="4007931" y="4826644"/>
                <a:ext cx="975952" cy="13995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8800" lang="en-US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48595" name="文本框 42"/>
              <p:cNvSpPr txBox="1"/>
              <p:nvPr/>
            </p:nvSpPr>
            <p:spPr>
              <a:xfrm>
                <a:off x="4689770" y="4826644"/>
                <a:ext cx="975952" cy="13995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8800" lang="en-US">
                    <a:gradFill flip="none" rotWithShape="1">
                      <a:gsLst>
                        <a:gs pos="0">
                          <a:schemeClr val="bg1"/>
                        </a:gs>
                        <a:gs pos="39000">
                          <a:schemeClr val="bg1"/>
                        </a:gs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</a:gsLst>
                      <a:lin ang="0" scaled="1"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1048596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2097154" name="图片 47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/>
        </p:spPr>
      </p:pic>
      <p:pic>
        <p:nvPicPr>
          <p:cNvPr id="2097155" name="图片 48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/>
        </p:spPr>
      </p:pic>
      <p:sp>
        <p:nvSpPr>
          <p:cNvPr id="1048597" name="文本框 49"/>
          <p:cNvSpPr txBox="1"/>
          <p:nvPr userDrawn="1"/>
        </p:nvSpPr>
        <p:spPr>
          <a:xfrm>
            <a:off x="2395708" y="2673824"/>
            <a:ext cx="7713980" cy="5740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dirty="0" sz="3200" lang="en-US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altLang="en-US" dirty="0" sz="3200" lang="zh-CN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95FEE9-3369-4D2B-8668-FFFB4CA86DEA}" type="datetimeFigureOut">
              <a:rPr altLang="en-US" lang="zh-CN" smtClean="0"/>
              <a:t>2021/6/30</a:t>
            </a:fld>
            <a:endParaRPr altLang="en-US" lang="zh-CN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8E46046-C7FE-4B04-806F-A48B4A20A731}" type="slidenum">
              <a:rPr altLang="en-US" lang="zh-CN" smtClean="0"/>
              <a:t>‹#›</a:t>
            </a:fld>
            <a:endParaRPr altLang="en-US" lang="zh-CN"/>
          </a:p>
        </p:txBody>
      </p:sp>
      <p:pic>
        <p:nvPicPr>
          <p:cNvPr id="2097160" name="图片 5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9624" y="-57111"/>
            <a:ext cx="12353453" cy="6948000"/>
          </a:xfrm>
          <a:prstGeom prst="rect"/>
        </p:spPr>
      </p:pic>
      <p:grpSp>
        <p:nvGrpSpPr>
          <p:cNvPr id="30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2097161" name="图片 1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/>
          </p:spPr>
        </p:pic>
        <p:sp>
          <p:nvSpPr>
            <p:cNvPr id="1048604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altLang="zh-CN" dirty="0" sz="1200" lang="en-US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altLang="zh-CN" dirty="0" sz="1200" lang="en-US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8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56812" y="1752261"/>
            <a:ext cx="4201895" cy="1917369"/>
          </a:xfrm>
          <a:prstGeom prst="rect"/>
        </p:spPr>
      </p:pic>
      <p:pic>
        <p:nvPicPr>
          <p:cNvPr id="2097177" name="图片 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56294" y="2499927"/>
            <a:ext cx="4814036" cy="2339406"/>
          </a:xfrm>
          <a:prstGeom prst="rect"/>
        </p:spPr>
      </p:pic>
      <p:sp>
        <p:nvSpPr>
          <p:cNvPr id="1048929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3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9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2087CC-62F7-4E36-91BC-CE7427806420}" type="datetimeFigureOut">
              <a:rPr altLang="en-US" lang="zh-CN" smtClean="0"/>
              <a:t>2015/2/2</a:t>
            </a:fld>
            <a:endParaRPr altLang="en-US" lang="zh-CN"/>
          </a:p>
        </p:txBody>
      </p:sp>
      <p:sp>
        <p:nvSpPr>
          <p:cNvPr id="10489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9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EA3A76C-C44A-4C0E-871A-891100A2AB77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6" Type="http://schemas.openxmlformats.org/officeDocument/2006/relationships/image" Target="../media/image4.png"/><Relationship Id="rId7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altLang="en-US" lang="zh-CN" smtClean="0"/>
              <a:t>2021/6/30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altLang="en-US" lang="zh-CN" smtClean="0"/>
              <a:t>‹#›</a:t>
            </a:fld>
            <a:endParaRPr altLang="en-US" lang="zh-CN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-10276" y="-42332"/>
            <a:ext cx="12355200" cy="6992698"/>
          </a:xfrm>
          <a:prstGeom prst="rect"/>
        </p:spPr>
      </p:pic>
      <p:grpSp>
        <p:nvGrpSpPr>
          <p:cNvPr id="14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2097153" name="图片 10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/>
          </p:spPr>
        </p:pic>
        <p:sp>
          <p:nvSpPr>
            <p:cNvPr id="1048581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altLang="zh-CN" dirty="0" sz="1200" lang="en-US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altLang="zh-CN" dirty="0" sz="1200" lang="en-US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altLang="en-US" dirty="0" sz="1200" lang="zh-CN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</a:p>
        </p:txBody>
      </p:sp>
      <p:sp>
        <p:nvSpPr>
          <p:cNvPr id="104893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3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altLang="en-US" lang="zh-CN" smtClean="0"/>
              <a:t>2021/6/30</a:t>
            </a:fld>
            <a:endParaRPr altLang="en-US" lang="zh-CN"/>
          </a:p>
        </p:txBody>
      </p:sp>
      <p:sp>
        <p:nvSpPr>
          <p:cNvPr id="104893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93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altLang="en-US" lang="zh-CN" smtClean="0"/>
              <a:t>‹#›</a:t>
            </a:fld>
            <a:endParaRPr altLang="en-US" lang="zh-CN"/>
          </a:p>
        </p:txBody>
      </p:sp>
      <p:pic>
        <p:nvPicPr>
          <p:cNvPr id="2097178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10275" y="-42332"/>
            <a:ext cx="12276225" cy="6948000"/>
          </a:xfrm>
          <a:prstGeom prst="rect"/>
        </p:spPr>
      </p:pic>
      <p:pic>
        <p:nvPicPr>
          <p:cNvPr id="2097179" name="图片 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356812" y="1752261"/>
            <a:ext cx="4201895" cy="1917369"/>
          </a:xfrm>
          <a:prstGeom prst="rect"/>
        </p:spPr>
      </p:pic>
      <p:pic>
        <p:nvPicPr>
          <p:cNvPr id="2097180" name="图片 1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633295" y="2576929"/>
            <a:ext cx="4814036" cy="2339406"/>
          </a:xfrm>
          <a:prstGeom prst="rect"/>
        </p:spPr>
      </p:pic>
      <p:sp>
        <p:nvSpPr>
          <p:cNvPr id="1048935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altLang="zh-CN" dirty="0" sz="3200" lang="en-US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altLang="en-US" dirty="0" sz="3200" lang="zh-CN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3145781" name="直线连接符 15"/>
          <p:cNvCxnSpPr>
            <a:cxnSpLocks/>
          </p:cNvCxnSpPr>
          <p:nvPr userDrawn="1"/>
        </p:nvCxnSpPr>
        <p:spPr>
          <a:xfrm>
            <a:off x="6092789" y="2974206"/>
            <a:ext cx="0" cy="856649"/>
          </a:xfrm>
          <a:prstGeom prst="line"/>
          <a:ln w="12700">
            <a:solidFill>
              <a:srgbClr val="B484E2"/>
            </a:solidFill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chart" Target="../charts/chart3.xm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文本占位符 2"/>
          <p:cNvSpPr txBox="1"/>
          <p:nvPr/>
        </p:nvSpPr>
        <p:spPr>
          <a:xfrm>
            <a:off x="667854" y="4639563"/>
            <a:ext cx="10762146" cy="580723"/>
          </a:xfrm>
          <a:prstGeom prst="rect"/>
          <a:noFill/>
          <a:ln>
            <a:noFill/>
          </a:ln>
        </p:spPr>
        <p:txBody>
          <a:bodyPr anchor="ctr" anchorCtr="1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dirty="0" sz="4000" kumimoji="1"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en-US" b="1" dirty="0" sz="4000" kumimoji="1" lang="zh-C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供应链</a:t>
            </a:r>
            <a:r>
              <a:rPr altLang="zh-CN" b="1" dirty="0" sz="4000" kumimoji="1"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altLang="en-US" b="1" dirty="0" sz="4000" kumimoji="1" lang="zh-C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</a:t>
            </a:r>
            <a:r>
              <a:rPr altLang="zh-CN" b="1" dirty="0" sz="4000" kumimoji="1"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HUB-</a:t>
            </a:r>
            <a:r>
              <a:rPr altLang="en-US" b="1" dirty="0" sz="4000" kumimoji="1" lang="zh-C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进销存数据信息化</a:t>
            </a:r>
            <a:endParaRPr altLang="en-US" b="1" dirty="0" sz="4000" kumimoji="1" lang="zh-CN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组合 31"/>
          <p:cNvGrpSpPr/>
          <p:nvPr/>
        </p:nvGrpSpPr>
        <p:grpSpPr>
          <a:xfrm>
            <a:off x="1083077" y="1392923"/>
            <a:ext cx="2316071" cy="1399540"/>
            <a:chOff x="3221860" y="1907278"/>
            <a:chExt cx="2316071" cy="1399540"/>
          </a:xfrm>
        </p:grpSpPr>
        <p:sp>
          <p:nvSpPr>
            <p:cNvPr id="1048599" name="文本框 34"/>
            <p:cNvSpPr txBox="1"/>
            <p:nvPr/>
          </p:nvSpPr>
          <p:spPr>
            <a:xfrm>
              <a:off x="3221860" y="1907278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1048600" name="文本框 35"/>
            <p:cNvSpPr txBox="1"/>
            <p:nvPr/>
          </p:nvSpPr>
          <p:spPr>
            <a:xfrm>
              <a:off x="4080067" y="1907278"/>
              <a:ext cx="1457864" cy="13995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b="1" dirty="0" sz="8800" lang="zh-CN">
                  <a:gradFill flip="none" rotWithShape="1">
                    <a:gsLst>
                      <a:gs pos="0">
                        <a:schemeClr val="bg1"/>
                      </a:gs>
                      <a:gs pos="39000">
                        <a:schemeClr val="bg1"/>
                      </a:gs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</a:gsLst>
                    <a:lin ang="0" scaled="1"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2097156" name="图片 5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/>
        </p:spPr>
      </p:pic>
      <p:pic>
        <p:nvPicPr>
          <p:cNvPr id="2097157" name="图片 5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/>
        </p:spPr>
      </p:pic>
      <p:pic>
        <p:nvPicPr>
          <p:cNvPr id="2097158" name="图片 5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/>
        </p:spPr>
      </p:pic>
      <p:pic>
        <p:nvPicPr>
          <p:cNvPr id="2097159" name="图片 6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72" name="직선 연결선 250"/>
          <p:cNvCxnSpPr>
            <a:cxnSpLocks/>
          </p:cNvCxnSpPr>
          <p:nvPr/>
        </p:nvCxnSpPr>
        <p:spPr>
          <a:xfrm flipH="1">
            <a:off x="6757839" y="2032104"/>
            <a:ext cx="1426763" cy="0"/>
          </a:xfrm>
          <a:prstGeom prst="line"/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3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90" name="文本框 4"/>
          <p:cNvSpPr txBox="1"/>
          <p:nvPr/>
        </p:nvSpPr>
        <p:spPr>
          <a:xfrm>
            <a:off x="292499" y="304158"/>
            <a:ext cx="5535646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模式和技术创新性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altLang="zh-CN" dirty="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dirty="0" 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145774" name="직선 연결선 250"/>
          <p:cNvCxnSpPr>
            <a:cxnSpLocks/>
          </p:cNvCxnSpPr>
          <p:nvPr/>
        </p:nvCxnSpPr>
        <p:spPr>
          <a:xfrm>
            <a:off x="3931577" y="3031611"/>
            <a:ext cx="622813" cy="0"/>
          </a:xfrm>
          <a:prstGeom prst="line"/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5" name="직선 연결선 250"/>
          <p:cNvCxnSpPr>
            <a:cxnSpLocks/>
          </p:cNvCxnSpPr>
          <p:nvPr/>
        </p:nvCxnSpPr>
        <p:spPr>
          <a:xfrm>
            <a:off x="3931577" y="5376093"/>
            <a:ext cx="1464882" cy="0"/>
          </a:xfrm>
          <a:prstGeom prst="line"/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6" name="직선 연결선 250"/>
          <p:cNvCxnSpPr>
            <a:cxnSpLocks/>
          </p:cNvCxnSpPr>
          <p:nvPr/>
        </p:nvCxnSpPr>
        <p:spPr>
          <a:xfrm flipH="1">
            <a:off x="7729818" y="4271123"/>
            <a:ext cx="453630" cy="0"/>
          </a:xfrm>
          <a:prstGeom prst="line"/>
          <a:ln w="6350"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91" name="矩形 10"/>
          <p:cNvSpPr>
            <a:spLocks noChangeArrowheads="1"/>
          </p:cNvSpPr>
          <p:nvPr/>
        </p:nvSpPr>
        <p:spPr bwMode="auto">
          <a:xfrm>
            <a:off x="3240777" y="1835627"/>
            <a:ext cx="738664" cy="1633699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p>
            <a:pPr algn="dist"/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实现系统融合：</a:t>
            </a:r>
            <a:endParaRPr altLang="zh-CN" b="1" dirty="0" lang="en-US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dist"/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打破信息壁垒</a:t>
            </a:r>
            <a:endParaRPr altLang="en-US" b="1" dirty="0" lang="zh-CN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792" name="矩形 10"/>
          <p:cNvSpPr>
            <a:spLocks noChangeArrowheads="1"/>
          </p:cNvSpPr>
          <p:nvPr/>
        </p:nvSpPr>
        <p:spPr bwMode="auto">
          <a:xfrm>
            <a:off x="8218845" y="1885824"/>
            <a:ext cx="738664" cy="1200329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p>
            <a:pPr algn="dist"/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技术融合：中台战略</a:t>
            </a:r>
            <a:endParaRPr altLang="en-US" b="1" dirty="0" lang="zh-CN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793" name="矩形 10"/>
          <p:cNvSpPr>
            <a:spLocks noChangeArrowheads="1"/>
          </p:cNvSpPr>
          <p:nvPr/>
        </p:nvSpPr>
        <p:spPr bwMode="auto">
          <a:xfrm>
            <a:off x="8274604" y="4165770"/>
            <a:ext cx="738664" cy="132646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vert="eaVert" wrap="square">
            <a:spAutoFit/>
          </a:bodyPr>
          <a:p>
            <a:pPr algn="dist"/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完善管理：</a:t>
            </a:r>
            <a:endParaRPr altLang="zh-CN" b="1" dirty="0" lang="en-US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dist"/>
            <a:r>
              <a:rPr altLang="en-US" b="1" dirty="0" lang="zh-CN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</a:t>
            </a:r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值最大化</a:t>
            </a:r>
            <a:endParaRPr altLang="en-US" b="1" dirty="0" lang="zh-CN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8794" name="矩形 10"/>
          <p:cNvSpPr>
            <a:spLocks noChangeArrowheads="1"/>
          </p:cNvSpPr>
          <p:nvPr/>
        </p:nvSpPr>
        <p:spPr bwMode="auto">
          <a:xfrm>
            <a:off x="3248620" y="4050647"/>
            <a:ext cx="738664" cy="1384378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p>
            <a:pPr algn="dist"/>
            <a:r>
              <a:rPr altLang="en-US" b="1" dirty="0" lang="zh-CN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快速落地：</a:t>
            </a:r>
            <a:endParaRPr altLang="zh-CN" b="1" dirty="0" lang="en-US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dist"/>
            <a:r>
              <a:rPr altLang="en-US" b="1" dirty="0" lang="zh-CN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敏捷开发</a:t>
            </a:r>
          </a:p>
        </p:txBody>
      </p:sp>
      <p:sp>
        <p:nvSpPr>
          <p:cNvPr id="1048795" name="矩形 47"/>
          <p:cNvSpPr>
            <a:spLocks noChangeArrowheads="1"/>
          </p:cNvSpPr>
          <p:nvPr/>
        </p:nvSpPr>
        <p:spPr bwMode="auto">
          <a:xfrm>
            <a:off x="749540" y="1885824"/>
            <a:ext cx="2520000" cy="1200321"/>
          </a:xfrm>
          <a:prstGeom prst="rect"/>
          <a:noFill/>
          <a:ln>
            <a:noFill/>
          </a:ln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打通集团信息化微循环，有效解决信息化最后一公里的问题，打破内外系统信息壁垒，实现跨系统业务融合。</a:t>
            </a:r>
            <a:endParaRPr altLang="en-US" dirty="0" sz="15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48796" name="矩形 47"/>
          <p:cNvSpPr>
            <a:spLocks noChangeArrowheads="1"/>
          </p:cNvSpPr>
          <p:nvPr/>
        </p:nvSpPr>
        <p:spPr bwMode="auto">
          <a:xfrm>
            <a:off x="9013268" y="1885824"/>
            <a:ext cx="2520000" cy="1477319"/>
          </a:xfrm>
          <a:prstGeom prst="rect"/>
          <a:noFill/>
          <a:ln>
            <a:noFill/>
          </a:ln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借助集团中台能力，低成本快速实现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AI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能力赋能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。本次调用中台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OCR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ML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，在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RPA+AI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落地难点上实现快速突破。</a:t>
            </a:r>
            <a:endParaRPr altLang="en-US" dirty="0" sz="15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48797" name="矩形 47"/>
          <p:cNvSpPr>
            <a:spLocks noChangeArrowheads="1"/>
          </p:cNvSpPr>
          <p:nvPr/>
        </p:nvSpPr>
        <p:spPr bwMode="auto">
          <a:xfrm>
            <a:off x="9104424" y="4131367"/>
            <a:ext cx="2520000" cy="1754318"/>
          </a:xfrm>
          <a:prstGeom prst="rect"/>
          <a:noFill/>
          <a:ln>
            <a:noFill/>
          </a:ln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在推动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落地过程中，我们秉持安全、可靠、效率的原则，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IT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主动出击，对</a:t>
            </a:r>
            <a:r>
              <a:rPr altLang="en-US" dirty="0" sz="15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用户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推广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结合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AI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理念、培训需求挖掘，使用户专注数据管理，而非繁杂重复作业。</a:t>
            </a:r>
            <a:endParaRPr altLang="en-US" dirty="0" sz="15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48798" name="矩形 47"/>
          <p:cNvSpPr>
            <a:spLocks noChangeArrowheads="1"/>
          </p:cNvSpPr>
          <p:nvPr/>
        </p:nvSpPr>
        <p:spPr bwMode="auto">
          <a:xfrm>
            <a:off x="784792" y="4131367"/>
            <a:ext cx="2520000" cy="1754318"/>
          </a:xfrm>
          <a:prstGeom prst="rect"/>
          <a:noFill/>
          <a:ln>
            <a:noFill/>
          </a:ln>
        </p:spPr>
        <p:txBody>
          <a:bodyPr bIns="45716" lIns="91431" rIns="91431" tIns="45716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借助于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RPA+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中台框架，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流程开发效率得到极大提升，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AI OCR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及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ML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模型训练借助</a:t>
            </a:r>
            <a:r>
              <a:rPr altLang="zh-CN" dirty="0" sz="15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RPA</a:t>
            </a:r>
            <a:r>
              <a:rPr altLang="en-US" dirty="0" sz="15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提供数据，进而实现敏捷开发，最终集成于中台，实现快速落地应用。</a:t>
            </a:r>
            <a:endParaRPr altLang="en-US" dirty="0" sz="15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82" name="群組 1"/>
          <p:cNvGrpSpPr/>
          <p:nvPr/>
        </p:nvGrpSpPr>
        <p:grpSpPr>
          <a:xfrm>
            <a:off x="4263319" y="1912121"/>
            <a:ext cx="3665362" cy="3666007"/>
            <a:chOff x="4293391" y="1912121"/>
            <a:chExt cx="3665362" cy="3666007"/>
          </a:xfrm>
          <a:solidFill>
            <a:srgbClr val="01A8FF"/>
          </a:solidFill>
        </p:grpSpPr>
        <p:sp>
          <p:nvSpPr>
            <p:cNvPr id="1048799" name="Freeform 7"/>
            <p:cNvSpPr/>
            <p:nvPr/>
          </p:nvSpPr>
          <p:spPr bwMode="auto">
            <a:xfrm rot="18900000">
              <a:off x="5557323" y="1912121"/>
              <a:ext cx="1746988" cy="1746988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altLang="en-US" dirty="0" lang="ko-KR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1048800" name="Freeform 6"/>
            <p:cNvSpPr/>
            <p:nvPr/>
          </p:nvSpPr>
          <p:spPr bwMode="auto">
            <a:xfrm rot="18900000">
              <a:off x="6208652" y="3177153"/>
              <a:ext cx="1750101" cy="1746988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altLang="en-US" dirty="0" lang="ko-KR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1048801" name="Freeform 5"/>
            <p:cNvSpPr/>
            <p:nvPr/>
          </p:nvSpPr>
          <p:spPr bwMode="auto">
            <a:xfrm rot="18900000">
              <a:off x="4946276" y="3831140"/>
              <a:ext cx="1746988" cy="1746988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altLang="en-US" dirty="0" lang="ko-KR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1048802" name="Freeform 8"/>
            <p:cNvSpPr/>
            <p:nvPr/>
          </p:nvSpPr>
          <p:spPr bwMode="auto">
            <a:xfrm rot="18900000">
              <a:off x="4293391" y="2566105"/>
              <a:ext cx="1746988" cy="1746988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/>
              <a:noAutofit/>
            </a:bodyPr>
            <a:p>
              <a:pPr algn="ctr"/>
              <a:endParaRPr altLang="en-US" dirty="0" lang="ko-KR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77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6" name="文本框 5"/>
          <p:cNvSpPr txBox="1"/>
          <p:nvPr/>
        </p:nvSpPr>
        <p:spPr>
          <a:xfrm>
            <a:off x="292498" y="291458"/>
            <a:ext cx="5692665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方案价值与收益</a:t>
            </a:r>
            <a:endParaRPr altLang="zh-CN" b="1" dirty="0" sz="2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 indent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Solution Value and Revenue</a:t>
            </a:r>
            <a:endParaRPr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86" name="群組 10"/>
          <p:cNvGrpSpPr/>
          <p:nvPr/>
        </p:nvGrpSpPr>
        <p:grpSpPr>
          <a:xfrm>
            <a:off x="6586748" y="1938356"/>
            <a:ext cx="2449481" cy="4531023"/>
            <a:chOff x="6526879" y="1930736"/>
            <a:chExt cx="2449481" cy="4531023"/>
          </a:xfrm>
        </p:grpSpPr>
        <p:sp>
          <p:nvSpPr>
            <p:cNvPr id="1048807" name="圓角矩形 35"/>
            <p:cNvSpPr/>
            <p:nvPr/>
          </p:nvSpPr>
          <p:spPr>
            <a:xfrm>
              <a:off x="6526879" y="2115402"/>
              <a:ext cx="2449481" cy="4346357"/>
            </a:xfrm>
            <a:prstGeom prst="roundRect"/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zh-TW"/>
            </a:p>
          </p:txBody>
        </p:sp>
        <p:sp>
          <p:nvSpPr>
            <p:cNvPr id="1048808" name="文字方塊 36"/>
            <p:cNvSpPr txBox="1"/>
            <p:nvPr/>
          </p:nvSpPr>
          <p:spPr>
            <a:xfrm>
              <a:off x="7500188" y="1930736"/>
              <a:ext cx="865343" cy="371041"/>
            </a:xfrm>
            <a:prstGeom prst="rect"/>
            <a:solidFill>
              <a:srgbClr val="35354E"/>
            </a:solidFill>
            <a:ln>
              <a:solidFill>
                <a:schemeClr val="bg1"/>
              </a:solidFill>
            </a:ln>
          </p:spPr>
          <p:txBody>
            <a:bodyPr rtlCol="0" wrap="none">
              <a:noAutofit/>
            </a:bodyPr>
            <a:p>
              <a:pPr algn="ctr"/>
              <a:r>
                <a:rPr altLang="en-US" b="1" dirty="0" sz="22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降   本</a:t>
              </a:r>
              <a:endParaRPr altLang="en-US" b="1" dirty="0" sz="22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09" name="矩形 40"/>
            <p:cNvSpPr/>
            <p:nvPr/>
          </p:nvSpPr>
          <p:spPr>
            <a:xfrm>
              <a:off x="6810117" y="4746626"/>
              <a:ext cx="2110211" cy="1061829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节省作业人力</a:t>
              </a:r>
              <a:r>
                <a:rPr altLang="zh-CN" dirty="0" sz="14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节省作业工时</a:t>
              </a:r>
              <a:r>
                <a:rPr altLang="zh-CN" b="1" dirty="0" sz="1400" kern="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1.2</a:t>
              </a:r>
              <a:r>
                <a:rPr altLang="en-US" b="1" dirty="0" sz="1400" kern="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万</a:t>
              </a:r>
              <a:r>
                <a:rPr altLang="zh-CN" b="1" dirty="0" sz="1400" kern="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H/</a:t>
              </a:r>
              <a:r>
                <a:rPr altLang="en-US" b="1" dirty="0" sz="1400" kern="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年</a:t>
              </a:r>
              <a:endPara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有形效益</a:t>
              </a:r>
              <a:r>
                <a:rPr altLang="zh-CN" b="1" dirty="0" sz="1400" kern="0" lang="en-US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43</a:t>
              </a:r>
              <a:r>
                <a:rPr altLang="en-US" b="1" dirty="0" sz="1400" kern="0" lang="zh-CN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万</a:t>
              </a:r>
              <a:r>
                <a:rPr altLang="zh-CN" b="1" dirty="0" sz="1400" kern="0" lang="en-US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/</a:t>
              </a:r>
              <a:r>
                <a:rPr altLang="en-US" b="1" dirty="0" sz="1400" kern="0" lang="zh-CN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年</a:t>
              </a:r>
              <a:endParaRPr altLang="en-US" b="1" dirty="0" sz="140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48810" name="直接连接符 38"/>
            <p:cNvSpPr>
              <a:spLocks noChangeShapeType="1"/>
            </p:cNvSpPr>
            <p:nvPr/>
          </p:nvSpPr>
          <p:spPr bwMode="auto">
            <a:xfrm>
              <a:off x="6742210" y="4531999"/>
              <a:ext cx="2123194" cy="3287"/>
            </a:xfrm>
            <a:prstGeom prst="line"/>
            <a:noFill/>
            <a:ln w="9525" cap="flat" cmpd="sng">
              <a:solidFill>
                <a:sysClr lastClr="FFFFFF" val="window"/>
              </a:solidFill>
              <a:prstDash val="dash"/>
              <a:bevel/>
              <a:headEnd/>
              <a:tailEnd/>
            </a:ln>
          </p:spPr>
          <p:txBody>
            <a:bodyPr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1" name="圓柱 47"/>
            <p:cNvSpPr/>
            <p:nvPr/>
          </p:nvSpPr>
          <p:spPr>
            <a:xfrm>
              <a:off x="6702733" y="2814196"/>
              <a:ext cx="691381" cy="1446663"/>
            </a:xfrm>
            <a:prstGeom prst="can"/>
            <a:solidFill>
              <a:srgbClr val="01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altLang="zh-TW" b="1" dirty="0" lang="en-US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altLang="en-US" b="1" dirty="0" lang="zh-CN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altLang="en-US" b="1" dirty="0" 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2" name="Freeform 383"/>
            <p:cNvSpPr/>
            <p:nvPr/>
          </p:nvSpPr>
          <p:spPr bwMode="auto">
            <a:xfrm>
              <a:off x="6946849" y="2396909"/>
              <a:ext cx="300186" cy="3556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altLang="en-US" sz="22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3" name="向右箭號 52"/>
            <p:cNvSpPr/>
            <p:nvPr/>
          </p:nvSpPr>
          <p:spPr>
            <a:xfrm rot="2700000">
              <a:off x="7372089" y="3237978"/>
              <a:ext cx="904164" cy="237339"/>
            </a:xfrm>
            <a:prstGeom prst="rightArrow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97174" name="圖片 3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417206" y="3610374"/>
              <a:ext cx="503122" cy="558696"/>
            </a:xfrm>
            <a:prstGeom prst="rect"/>
          </p:spPr>
        </p:pic>
      </p:grpSp>
      <p:grpSp>
        <p:nvGrpSpPr>
          <p:cNvPr id="87" name="群組 8"/>
          <p:cNvGrpSpPr/>
          <p:nvPr/>
        </p:nvGrpSpPr>
        <p:grpSpPr>
          <a:xfrm>
            <a:off x="465295" y="1938356"/>
            <a:ext cx="2667409" cy="4531023"/>
            <a:chOff x="495775" y="1930736"/>
            <a:chExt cx="2667409" cy="4531023"/>
          </a:xfrm>
        </p:grpSpPr>
        <p:sp>
          <p:nvSpPr>
            <p:cNvPr id="1048814" name="圓角矩形 1"/>
            <p:cNvSpPr/>
            <p:nvPr/>
          </p:nvSpPr>
          <p:spPr>
            <a:xfrm>
              <a:off x="495775" y="2115402"/>
              <a:ext cx="2449481" cy="4346357"/>
            </a:xfrm>
            <a:prstGeom prst="roundRect"/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zh-TW"/>
            </a:p>
          </p:txBody>
        </p:sp>
        <p:sp>
          <p:nvSpPr>
            <p:cNvPr id="1048815" name="文字方塊 3"/>
            <p:cNvSpPr txBox="1"/>
            <p:nvPr/>
          </p:nvSpPr>
          <p:spPr>
            <a:xfrm>
              <a:off x="1362404" y="1930736"/>
              <a:ext cx="865343" cy="371041"/>
            </a:xfrm>
            <a:prstGeom prst="rect"/>
            <a:solidFill>
              <a:srgbClr val="7B5D65"/>
            </a:solidFill>
            <a:ln>
              <a:solidFill>
                <a:schemeClr val="bg1"/>
              </a:solidFill>
            </a:ln>
          </p:spPr>
          <p:txBody>
            <a:bodyPr rtlCol="0" wrap="none">
              <a:noAutofit/>
            </a:bodyPr>
            <a:p>
              <a:pPr algn="ctr"/>
              <a:r>
                <a:rPr altLang="en-US" b="1" dirty="0" sz="22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   质</a:t>
              </a:r>
              <a:endParaRPr altLang="en-US" b="1" dirty="0" sz="22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6" name="圓柱 23"/>
            <p:cNvSpPr/>
            <p:nvPr/>
          </p:nvSpPr>
          <p:spPr>
            <a:xfrm>
              <a:off x="2028394" y="2633315"/>
              <a:ext cx="836499" cy="1446663"/>
            </a:xfrm>
            <a:prstGeom prst="can"/>
            <a:solidFill>
              <a:srgbClr val="01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altLang="zh-TW" b="1" dirty="0" lang="en-US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altLang="zh-TW" b="1" dirty="0" sz="1000" lang="en-US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altLang="en-US" b="1" dirty="0" sz="1000" 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7" name="圓柱 25"/>
            <p:cNvSpPr/>
            <p:nvPr/>
          </p:nvSpPr>
          <p:spPr>
            <a:xfrm>
              <a:off x="662585" y="3071989"/>
              <a:ext cx="836499" cy="1005959"/>
            </a:xfrm>
            <a:prstGeom prst="can"/>
            <a:solidFill>
              <a:srgbClr val="01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36000" rIns="36000" rtlCol="0" tIns="0"/>
            <a:p>
              <a:pPr algn="ctr"/>
              <a:r>
                <a:rPr altLang="zh-TW" b="1" dirty="0" lang="en-US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99.88</a:t>
              </a:r>
              <a:r>
                <a:rPr altLang="zh-TW" b="1" dirty="0" sz="1000" lang="en-US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altLang="en-US" b="1" dirty="0" sz="1000" 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8" name="向右箭號 26"/>
            <p:cNvSpPr/>
            <p:nvPr/>
          </p:nvSpPr>
          <p:spPr>
            <a:xfrm rot="19926516">
              <a:off x="1439406" y="2790508"/>
              <a:ext cx="552733" cy="297585"/>
            </a:xfrm>
            <a:prstGeom prst="rightArrow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19" name="矩形 4"/>
            <p:cNvSpPr/>
            <p:nvPr/>
          </p:nvSpPr>
          <p:spPr>
            <a:xfrm>
              <a:off x="779013" y="4746626"/>
              <a:ext cx="2110211" cy="1061829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邮件识别准确率</a:t>
              </a:r>
              <a:r>
                <a:rPr altLang="zh-CN" dirty="0" sz="14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100%</a:t>
              </a:r>
            </a:p>
            <a:p>
              <a:pPr>
                <a:lnSpc>
                  <a:spcPct val="150000"/>
                </a:lnSpc>
              </a:pP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数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据识</a:t>
              </a: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别准确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率</a:t>
              </a:r>
              <a:r>
                <a:rPr altLang="zh-CN" dirty="0" sz="14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99.6%</a:t>
              </a:r>
              <a:endPara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数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据录</a:t>
              </a: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入准确率</a:t>
              </a:r>
              <a:r>
                <a:rPr altLang="zh-CN" dirty="0" sz="14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100%</a:t>
              </a:r>
            </a:p>
          </p:txBody>
        </p:sp>
        <p:sp>
          <p:nvSpPr>
            <p:cNvPr id="1048820" name="直接连接符 38"/>
            <p:cNvSpPr>
              <a:spLocks noChangeShapeType="1"/>
            </p:cNvSpPr>
            <p:nvPr/>
          </p:nvSpPr>
          <p:spPr bwMode="auto">
            <a:xfrm>
              <a:off x="711106" y="4531999"/>
              <a:ext cx="2123194" cy="3287"/>
            </a:xfrm>
            <a:prstGeom prst="line"/>
            <a:noFill/>
            <a:ln w="9525" cap="flat" cmpd="sng">
              <a:solidFill>
                <a:sysClr lastClr="FFFFFF" val="window"/>
              </a:solidFill>
              <a:prstDash val="dash"/>
              <a:bevel/>
              <a:headEnd/>
              <a:tailEnd/>
            </a:ln>
          </p:spPr>
          <p:txBody>
            <a:bodyPr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21" name="文字方塊 6"/>
            <p:cNvSpPr txBox="1"/>
            <p:nvPr/>
          </p:nvSpPr>
          <p:spPr>
            <a:xfrm>
              <a:off x="597502" y="4094806"/>
              <a:ext cx="1430645" cy="307777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录入准确率</a:t>
              </a:r>
              <a:endParaRPr altLang="en-US" dirty="0" sz="14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22" name="文字方塊 30"/>
            <p:cNvSpPr txBox="1"/>
            <p:nvPr/>
          </p:nvSpPr>
          <p:spPr>
            <a:xfrm>
              <a:off x="1906604" y="4094806"/>
              <a:ext cx="1256580" cy="307777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录入准确率</a:t>
              </a:r>
              <a:endParaRPr altLang="en-US" dirty="0" sz="14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8" name="群組 9"/>
          <p:cNvGrpSpPr/>
          <p:nvPr/>
        </p:nvGrpSpPr>
        <p:grpSpPr>
          <a:xfrm>
            <a:off x="3579913" y="1938356"/>
            <a:ext cx="2561070" cy="4531023"/>
            <a:chOff x="3718090" y="1930736"/>
            <a:chExt cx="2561070" cy="4531023"/>
          </a:xfrm>
        </p:grpSpPr>
        <p:sp>
          <p:nvSpPr>
            <p:cNvPr id="1048823" name="圓角矩形 28"/>
            <p:cNvSpPr/>
            <p:nvPr/>
          </p:nvSpPr>
          <p:spPr>
            <a:xfrm>
              <a:off x="3739927" y="2115402"/>
              <a:ext cx="2449481" cy="4346357"/>
            </a:xfrm>
            <a:prstGeom prst="roundRect"/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zh-TW"/>
            </a:p>
          </p:txBody>
        </p:sp>
        <p:sp>
          <p:nvSpPr>
            <p:cNvPr id="1048824" name="文字方塊 29"/>
            <p:cNvSpPr txBox="1"/>
            <p:nvPr/>
          </p:nvSpPr>
          <p:spPr>
            <a:xfrm>
              <a:off x="4606556" y="1930736"/>
              <a:ext cx="865343" cy="371041"/>
            </a:xfrm>
            <a:prstGeom prst="rect"/>
            <a:solidFill>
              <a:srgbClr val="634D5D"/>
            </a:solidFill>
            <a:ln>
              <a:solidFill>
                <a:schemeClr val="bg1"/>
              </a:solidFill>
            </a:ln>
          </p:spPr>
          <p:txBody>
            <a:bodyPr rtlCol="0" wrap="none">
              <a:noAutofit/>
            </a:bodyPr>
            <a:p>
              <a:pPr algn="ctr"/>
              <a:r>
                <a:rPr altLang="en-US" b="1" dirty="0" sz="22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   效</a:t>
              </a:r>
              <a:endParaRPr altLang="en-US" b="1" dirty="0" sz="22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25" name="矩形 33"/>
            <p:cNvSpPr/>
            <p:nvPr/>
          </p:nvSpPr>
          <p:spPr>
            <a:xfrm>
              <a:off x="4023165" y="4746626"/>
              <a:ext cx="2110211" cy="1384995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单人</a:t>
              </a:r>
              <a:r>
                <a:rPr altLang="zh-CN" dirty="0" sz="14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8H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作业方式易落后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机器人</a:t>
              </a:r>
              <a:r>
                <a:rPr altLang="zh-CN" dirty="0" sz="14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24h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作业及时性高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异常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值实时判定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智能预测出入货计划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26" name="直接连接符 38"/>
            <p:cNvSpPr>
              <a:spLocks noChangeShapeType="1"/>
            </p:cNvSpPr>
            <p:nvPr/>
          </p:nvSpPr>
          <p:spPr bwMode="auto">
            <a:xfrm>
              <a:off x="3955258" y="4531999"/>
              <a:ext cx="2123194" cy="3287"/>
            </a:xfrm>
            <a:prstGeom prst="line"/>
            <a:noFill/>
            <a:ln w="9525" cap="flat" cmpd="sng">
              <a:solidFill>
                <a:sysClr lastClr="FFFFFF" val="window"/>
              </a:solidFill>
              <a:prstDash val="dash"/>
              <a:bevel/>
              <a:headEnd/>
              <a:tailEnd/>
            </a:ln>
          </p:spPr>
          <p:txBody>
            <a:bodyPr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aphicFrame>
          <p:nvGraphicFramePr>
            <p:cNvPr id="4194305" name="圖表 42"/>
            <p:cNvGraphicFramePr>
              <a:graphicFrameLocks/>
            </p:cNvGraphicFramePr>
            <p:nvPr/>
          </p:nvGraphicFramePr>
          <p:xfrm>
            <a:off x="3749217" y="2470962"/>
            <a:ext cx="1153791" cy="1446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aphicFrame>
          <p:nvGraphicFramePr>
            <p:cNvPr id="4194306" name="圖表 43"/>
            <p:cNvGraphicFramePr>
              <a:graphicFrameLocks/>
            </p:cNvGraphicFramePr>
            <p:nvPr/>
          </p:nvGraphicFramePr>
          <p:xfrm>
            <a:off x="5125369" y="2470961"/>
            <a:ext cx="1153791" cy="1446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48827" name="向右箭號 44"/>
            <p:cNvSpPr/>
            <p:nvPr/>
          </p:nvSpPr>
          <p:spPr>
            <a:xfrm>
              <a:off x="4884201" y="3017226"/>
              <a:ext cx="264782" cy="375612"/>
            </a:xfrm>
            <a:prstGeom prst="rightArrow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28" name="Rectangle 7"/>
            <p:cNvSpPr>
              <a:spLocks noChangeArrowheads="1"/>
            </p:cNvSpPr>
            <p:nvPr/>
          </p:nvSpPr>
          <p:spPr bwMode="auto">
            <a:xfrm>
              <a:off x="4352977" y="2885543"/>
              <a:ext cx="464912" cy="507831"/>
            </a:xfrm>
            <a:prstGeom prst="rect"/>
            <a:noFill/>
            <a:ln>
              <a:noFill/>
            </a:ln>
            <a:effectLst/>
          </p:spPr>
          <p:txBody>
            <a:bodyPr anchor="ctr" vert="horz"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b="1" dirty="0" kern="0" lang="en-US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8h</a:t>
              </a:r>
              <a:endParaRPr altLang="en-US" baseline="0" b="1" cap="none" dirty="0" i="0" kern="0" kumimoji="0" lang="zh-CN" noProof="0" normalizeH="0" spc="0" strike="noStrike" u="none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48829" name="Rectangle 7"/>
            <p:cNvSpPr>
              <a:spLocks noChangeArrowheads="1"/>
            </p:cNvSpPr>
            <p:nvPr/>
          </p:nvSpPr>
          <p:spPr bwMode="auto">
            <a:xfrm>
              <a:off x="5602627" y="2885543"/>
              <a:ext cx="598978" cy="507831"/>
            </a:xfrm>
            <a:prstGeom prst="rect"/>
            <a:noFill/>
            <a:ln>
              <a:noFill/>
            </a:ln>
            <a:effectLst/>
          </p:spPr>
          <p:txBody>
            <a:bodyPr anchor="ctr" vert="horz"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b="1" dirty="0" kern="0" lang="en-US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24h</a:t>
              </a:r>
              <a:endParaRPr altLang="en-US" baseline="0" b="1" cap="none" dirty="0" i="0" kern="0" kumimoji="0" lang="zh-CN" noProof="0" normalizeH="0" spc="0" strike="noStrike" u="none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48830" name="文字方塊 32"/>
            <p:cNvSpPr txBox="1"/>
            <p:nvPr/>
          </p:nvSpPr>
          <p:spPr>
            <a:xfrm>
              <a:off x="3718090" y="4131889"/>
              <a:ext cx="1278493" cy="307777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人工操作时间</a:t>
              </a:r>
              <a:endParaRPr altLang="en-US" dirty="0" sz="14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31" name="文字方塊 37"/>
            <p:cNvSpPr txBox="1"/>
            <p:nvPr/>
          </p:nvSpPr>
          <p:spPr>
            <a:xfrm>
              <a:off x="4999223" y="4131889"/>
              <a:ext cx="1278493" cy="307777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zh-CN" dirty="0" sz="14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RPA</a:t>
              </a: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作业时间</a:t>
              </a:r>
              <a:endParaRPr altLang="en-US" dirty="0" sz="14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9" name="群組 11"/>
          <p:cNvGrpSpPr/>
          <p:nvPr/>
        </p:nvGrpSpPr>
        <p:grpSpPr>
          <a:xfrm>
            <a:off x="9483439" y="1938356"/>
            <a:ext cx="2599498" cy="4531023"/>
            <a:chOff x="9513919" y="1945976"/>
            <a:chExt cx="2599498" cy="4531023"/>
          </a:xfrm>
        </p:grpSpPr>
        <p:sp>
          <p:nvSpPr>
            <p:cNvPr id="1048832" name="圓角矩形 38"/>
            <p:cNvSpPr/>
            <p:nvPr/>
          </p:nvSpPr>
          <p:spPr>
            <a:xfrm>
              <a:off x="9513919" y="2130642"/>
              <a:ext cx="2449481" cy="4346357"/>
            </a:xfrm>
            <a:prstGeom prst="roundRect"/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dirty="0" lang="zh-TW"/>
            </a:p>
          </p:txBody>
        </p:sp>
        <p:sp>
          <p:nvSpPr>
            <p:cNvPr id="1048833" name="文字方塊 39"/>
            <p:cNvSpPr txBox="1"/>
            <p:nvPr/>
          </p:nvSpPr>
          <p:spPr>
            <a:xfrm>
              <a:off x="10395788" y="1945976"/>
              <a:ext cx="865343" cy="371041"/>
            </a:xfrm>
            <a:prstGeom prst="rect"/>
            <a:solidFill>
              <a:srgbClr val="35354E"/>
            </a:solidFill>
            <a:ln>
              <a:solidFill>
                <a:schemeClr val="bg1"/>
              </a:solidFill>
            </a:ln>
          </p:spPr>
          <p:txBody>
            <a:bodyPr rtlCol="0" wrap="none">
              <a:noAutofit/>
            </a:bodyPr>
            <a:p>
              <a:pPr algn="ctr"/>
              <a:r>
                <a:rPr altLang="en-US" b="1" dirty="0" sz="22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融   合</a:t>
              </a:r>
              <a:endParaRPr altLang="en-US" b="1" dirty="0" sz="22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834" name="矩形 50"/>
            <p:cNvSpPr/>
            <p:nvPr/>
          </p:nvSpPr>
          <p:spPr>
            <a:xfrm>
              <a:off x="9665207" y="4717455"/>
              <a:ext cx="2448210" cy="1708160"/>
            </a:xfrm>
            <a:prstGeom prst="rect"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提升员工幸福感</a:t>
              </a:r>
              <a:endPara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专注数据管理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打破信息壁垒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altLang="en-US" dirty="0" sz="14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实现数据价值化最后一公里</a:t>
              </a:r>
              <a:endPara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endParaRPr altLang="en-US" b="1" dirty="0" sz="140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48835" name="直接连接符 38"/>
            <p:cNvSpPr>
              <a:spLocks noChangeShapeType="1"/>
            </p:cNvSpPr>
            <p:nvPr/>
          </p:nvSpPr>
          <p:spPr bwMode="auto">
            <a:xfrm>
              <a:off x="9729250" y="4547239"/>
              <a:ext cx="2123194" cy="3287"/>
            </a:xfrm>
            <a:prstGeom prst="line"/>
            <a:noFill/>
            <a:ln w="9525" cap="flat" cmpd="sng">
              <a:solidFill>
                <a:sysClr lastClr="FFFFFF" val="window"/>
              </a:solidFill>
              <a:prstDash val="dash"/>
              <a:bevel/>
              <a:headEnd/>
              <a:tailEnd/>
            </a:ln>
          </p:spPr>
          <p:txBody>
            <a:bodyPr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0" kumimoji="0" lang="zh-CN" noProof="0" normalizeH="0" spc="0" strike="noStrike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48836" name="Freeform 383"/>
          <p:cNvSpPr/>
          <p:nvPr/>
        </p:nvSpPr>
        <p:spPr bwMode="auto">
          <a:xfrm>
            <a:off x="8075451" y="3774691"/>
            <a:ext cx="300186" cy="35565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</a:pPr>
            <a:endParaRPr altLang="en-US" sz="22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837" name="文字方塊 59"/>
          <p:cNvSpPr txBox="1"/>
          <p:nvPr/>
        </p:nvSpPr>
        <p:spPr>
          <a:xfrm>
            <a:off x="7894156" y="4185493"/>
            <a:ext cx="1278493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+1Robot</a:t>
            </a:r>
            <a:endParaRPr altLang="en-US" dirty="0" sz="14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0" name="群組 121"/>
          <p:cNvGrpSpPr/>
          <p:nvPr/>
        </p:nvGrpSpPr>
        <p:grpSpPr>
          <a:xfrm>
            <a:off x="9842878" y="3162184"/>
            <a:ext cx="1754762" cy="1353288"/>
            <a:chOff x="1389212" y="3202607"/>
            <a:chExt cx="3526433" cy="3538761"/>
          </a:xfrm>
        </p:grpSpPr>
        <p:grpSp>
          <p:nvGrpSpPr>
            <p:cNvPr id="91" name="群組 160"/>
            <p:cNvGrpSpPr/>
            <p:nvPr/>
          </p:nvGrpSpPr>
          <p:grpSpPr>
            <a:xfrm>
              <a:off x="1389212" y="3202607"/>
              <a:ext cx="3526433" cy="3466754"/>
              <a:chOff x="1054646" y="2992561"/>
              <a:chExt cx="3526433" cy="3466753"/>
            </a:xfrm>
          </p:grpSpPr>
          <p:sp>
            <p:nvSpPr>
              <p:cNvPr id="1048838" name="流程圖: 接點 138"/>
              <p:cNvSpPr/>
              <p:nvPr/>
            </p:nvSpPr>
            <p:spPr>
              <a:xfrm>
                <a:off x="1342678" y="3284984"/>
                <a:ext cx="3024336" cy="3024000"/>
              </a:xfrm>
              <a:prstGeom prst="flowChartConnector"/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b="1" sz="1600" lang="zh-TW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2" name="群組 100"/>
              <p:cNvGrpSpPr/>
              <p:nvPr/>
            </p:nvGrpSpPr>
            <p:grpSpPr>
              <a:xfrm>
                <a:off x="1774726" y="5805264"/>
                <a:ext cx="654050" cy="654050"/>
                <a:chOff x="1176338" y="2589213"/>
                <a:chExt cx="654050" cy="654050"/>
              </a:xfrm>
            </p:grpSpPr>
            <p:sp>
              <p:nvSpPr>
                <p:cNvPr id="1048839" name="Oval 293"/>
                <p:cNvSpPr>
                  <a:spLocks noChangeArrowheads="1"/>
                </p:cNvSpPr>
                <p:nvPr/>
              </p:nvSpPr>
              <p:spPr bwMode="auto">
                <a:xfrm>
                  <a:off x="1176338" y="2589213"/>
                  <a:ext cx="654050" cy="654050"/>
                </a:xfrm>
                <a:prstGeom prst="ellipse"/>
                <a:solidFill>
                  <a:srgbClr val="D4D020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0" name="Freeform 294"/>
                <p:cNvSpPr/>
                <p:nvPr/>
              </p:nvSpPr>
              <p:spPr bwMode="auto">
                <a:xfrm>
                  <a:off x="1309688" y="2782888"/>
                  <a:ext cx="514350" cy="460375"/>
                </a:xfrm>
                <a:custGeom>
                  <a:avLst/>
                  <a:gdLst>
                    <a:gd name="T0" fmla="*/ 85 w 202"/>
                    <a:gd name="T1" fmla="*/ 180 h 180"/>
                    <a:gd name="T2" fmla="*/ 202 w 202"/>
                    <a:gd name="T3" fmla="*/ 78 h 180"/>
                    <a:gd name="T4" fmla="*/ 124 w 202"/>
                    <a:gd name="T5" fmla="*/ 0 h 180"/>
                    <a:gd name="T6" fmla="*/ 0 w 202"/>
                    <a:gd name="T7" fmla="*/ 95 h 180"/>
                    <a:gd name="T8" fmla="*/ 85 w 202"/>
                    <a:gd name="T9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180">
                      <a:moveTo>
                        <a:pt x="85" y="180"/>
                      </a:moveTo>
                      <a:cubicBezTo>
                        <a:pt x="143" y="176"/>
                        <a:pt x="190" y="133"/>
                        <a:pt x="202" y="78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0" y="95"/>
                        <a:pt x="0" y="95"/>
                        <a:pt x="0" y="95"/>
                      </a:cubicBezTo>
                      <a:lnTo>
                        <a:pt x="85" y="18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1" name="Rectangle 295"/>
                <p:cNvSpPr>
                  <a:spLocks noChangeArrowheads="1"/>
                </p:cNvSpPr>
                <p:nvPr/>
              </p:nvSpPr>
              <p:spPr bwMode="auto">
                <a:xfrm>
                  <a:off x="1309688" y="2782888"/>
                  <a:ext cx="315913" cy="242888"/>
                </a:xfrm>
                <a:prstGeom prst="rect"/>
                <a:solidFill>
                  <a:srgbClr val="E6E8EC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2" name="Rectangle 296"/>
                <p:cNvSpPr>
                  <a:spLocks noChangeArrowheads="1"/>
                </p:cNvSpPr>
                <p:nvPr/>
              </p:nvSpPr>
              <p:spPr bwMode="auto">
                <a:xfrm>
                  <a:off x="1344613" y="2817813"/>
                  <a:ext cx="246063" cy="171450"/>
                </a:xfrm>
                <a:prstGeom prst="rect"/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3" name="Rectangle 297"/>
                <p:cNvSpPr>
                  <a:spLocks noChangeArrowheads="1"/>
                </p:cNvSpPr>
                <p:nvPr/>
              </p:nvSpPr>
              <p:spPr bwMode="auto">
                <a:xfrm>
                  <a:off x="1381125" y="2854326"/>
                  <a:ext cx="315913" cy="242888"/>
                </a:xfrm>
                <a:prstGeom prst="rect"/>
                <a:solidFill>
                  <a:srgbClr val="E6E8EC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4" name="Rectangle 298"/>
                <p:cNvSpPr>
                  <a:spLocks noChangeArrowheads="1"/>
                </p:cNvSpPr>
                <p:nvPr/>
              </p:nvSpPr>
              <p:spPr bwMode="auto">
                <a:xfrm>
                  <a:off x="1416050" y="2890838"/>
                  <a:ext cx="246063" cy="169863"/>
                </a:xfrm>
                <a:prstGeom prst="rect"/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5" name="Oval 299"/>
                <p:cNvSpPr>
                  <a:spLocks noChangeArrowheads="1"/>
                </p:cNvSpPr>
                <p:nvPr/>
              </p:nvSpPr>
              <p:spPr bwMode="auto">
                <a:xfrm>
                  <a:off x="1446213" y="2921001"/>
                  <a:ext cx="46038" cy="46038"/>
                </a:xfrm>
                <a:prstGeom prst="ellipse"/>
                <a:solidFill>
                  <a:srgbClr val="E6BA4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6" name="Freeform 300"/>
                <p:cNvSpPr/>
                <p:nvPr/>
              </p:nvSpPr>
              <p:spPr bwMode="auto">
                <a:xfrm>
                  <a:off x="1454150" y="2941638"/>
                  <a:ext cx="196850" cy="96838"/>
                </a:xfrm>
                <a:custGeom>
                  <a:avLst/>
                  <a:gdLst>
                    <a:gd name="T0" fmla="*/ 124 w 124"/>
                    <a:gd name="T1" fmla="*/ 61 h 61"/>
                    <a:gd name="T2" fmla="*/ 76 w 124"/>
                    <a:gd name="T3" fmla="*/ 0 h 61"/>
                    <a:gd name="T4" fmla="*/ 49 w 124"/>
                    <a:gd name="T5" fmla="*/ 34 h 61"/>
                    <a:gd name="T6" fmla="*/ 36 w 124"/>
                    <a:gd name="T7" fmla="*/ 17 h 61"/>
                    <a:gd name="T8" fmla="*/ 0 w 124"/>
                    <a:gd name="T9" fmla="*/ 61 h 61"/>
                    <a:gd name="T10" fmla="*/ 124 w 124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" h="61">
                      <a:moveTo>
                        <a:pt x="124" y="61"/>
                      </a:moveTo>
                      <a:lnTo>
                        <a:pt x="76" y="0"/>
                      </a:lnTo>
                      <a:lnTo>
                        <a:pt x="49" y="34"/>
                      </a:lnTo>
                      <a:lnTo>
                        <a:pt x="36" y="17"/>
                      </a:lnTo>
                      <a:lnTo>
                        <a:pt x="0" y="61"/>
                      </a:lnTo>
                      <a:lnTo>
                        <a:pt x="124" y="61"/>
                      </a:lnTo>
                      <a:close/>
                    </a:path>
                  </a:pathLst>
                </a:custGeom>
                <a:solidFill>
                  <a:srgbClr val="CF5664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1048847" name="iṥḻïḑe"/>
              <p:cNvSpPr/>
              <p:nvPr/>
            </p:nvSpPr>
            <p:spPr bwMode="auto">
              <a:xfrm>
                <a:off x="2087088" y="4002486"/>
                <a:ext cx="1508224" cy="1508671"/>
              </a:xfrm>
              <a:prstGeom prst="ellipse"/>
              <a:solidFill>
                <a:schemeClr val="bg2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anchor="ctr"/>
              <a:p>
                <a:pPr algn="ctr"/>
                <a:endParaRPr b="1" sz="16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93" name="群組 117"/>
              <p:cNvGrpSpPr/>
              <p:nvPr/>
            </p:nvGrpSpPr>
            <p:grpSpPr>
              <a:xfrm>
                <a:off x="2520280" y="2992561"/>
                <a:ext cx="650875" cy="652463"/>
                <a:chOff x="2230512" y="4629151"/>
                <a:chExt cx="650875" cy="652463"/>
              </a:xfrm>
            </p:grpSpPr>
            <p:sp>
              <p:nvSpPr>
                <p:cNvPr id="1048848" name="Oval 98"/>
                <p:cNvSpPr>
                  <a:spLocks noChangeArrowheads="1"/>
                </p:cNvSpPr>
                <p:nvPr/>
              </p:nvSpPr>
              <p:spPr bwMode="auto">
                <a:xfrm>
                  <a:off x="2230512" y="4629151"/>
                  <a:ext cx="650875" cy="652463"/>
                </a:xfrm>
                <a:prstGeom prst="ellipse"/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49" name="Freeform 99"/>
                <p:cNvSpPr/>
                <p:nvPr/>
              </p:nvSpPr>
              <p:spPr bwMode="auto">
                <a:xfrm>
                  <a:off x="2371726" y="4822826"/>
                  <a:ext cx="484188" cy="458788"/>
                </a:xfrm>
                <a:custGeom>
                  <a:avLst/>
                  <a:gdLst>
                    <a:gd name="T0" fmla="*/ 56 w 190"/>
                    <a:gd name="T1" fmla="*/ 180 h 180"/>
                    <a:gd name="T2" fmla="*/ 62 w 190"/>
                    <a:gd name="T3" fmla="*/ 180 h 180"/>
                    <a:gd name="T4" fmla="*/ 190 w 190"/>
                    <a:gd name="T5" fmla="*/ 64 h 180"/>
                    <a:gd name="T6" fmla="*/ 126 w 190"/>
                    <a:gd name="T7" fmla="*/ 0 h 180"/>
                    <a:gd name="T8" fmla="*/ 0 w 190"/>
                    <a:gd name="T9" fmla="*/ 125 h 180"/>
                    <a:gd name="T10" fmla="*/ 56 w 190"/>
                    <a:gd name="T11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0" h="180">
                      <a:moveTo>
                        <a:pt x="56" y="180"/>
                      </a:moveTo>
                      <a:cubicBezTo>
                        <a:pt x="58" y="180"/>
                        <a:pt x="60" y="180"/>
                        <a:pt x="62" y="180"/>
                      </a:cubicBezTo>
                      <a:cubicBezTo>
                        <a:pt x="129" y="180"/>
                        <a:pt x="184" y="129"/>
                        <a:pt x="190" y="64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lnTo>
                        <a:pt x="56" y="18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0" name="Freeform 100"/>
                <p:cNvSpPr/>
                <p:nvPr/>
              </p:nvSpPr>
              <p:spPr bwMode="auto">
                <a:xfrm>
                  <a:off x="2349501" y="4775201"/>
                  <a:ext cx="387350" cy="387350"/>
                </a:xfrm>
                <a:custGeom>
                  <a:avLst/>
                  <a:gdLst>
                    <a:gd name="T0" fmla="*/ 17 w 152"/>
                    <a:gd name="T1" fmla="*/ 152 h 152"/>
                    <a:gd name="T2" fmla="*/ 58 w 152"/>
                    <a:gd name="T3" fmla="*/ 111 h 152"/>
                    <a:gd name="T4" fmla="*/ 91 w 152"/>
                    <a:gd name="T5" fmla="*/ 122 h 152"/>
                    <a:gd name="T6" fmla="*/ 152 w 152"/>
                    <a:gd name="T7" fmla="*/ 61 h 152"/>
                    <a:gd name="T8" fmla="*/ 91 w 152"/>
                    <a:gd name="T9" fmla="*/ 0 h 152"/>
                    <a:gd name="T10" fmla="*/ 31 w 152"/>
                    <a:gd name="T11" fmla="*/ 61 h 152"/>
                    <a:gd name="T12" fmla="*/ 41 w 152"/>
                    <a:gd name="T13" fmla="*/ 94 h 152"/>
                    <a:gd name="T14" fmla="*/ 0 w 152"/>
                    <a:gd name="T15" fmla="*/ 135 h 152"/>
                    <a:gd name="T16" fmla="*/ 17 w 152"/>
                    <a:gd name="T17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52">
                      <a:moveTo>
                        <a:pt x="17" y="152"/>
                      </a:moveTo>
                      <a:cubicBezTo>
                        <a:pt x="58" y="111"/>
                        <a:pt x="58" y="111"/>
                        <a:pt x="58" y="111"/>
                      </a:cubicBezTo>
                      <a:cubicBezTo>
                        <a:pt x="67" y="118"/>
                        <a:pt x="79" y="122"/>
                        <a:pt x="91" y="122"/>
                      </a:cubicBezTo>
                      <a:cubicBezTo>
                        <a:pt x="125" y="122"/>
                        <a:pt x="152" y="94"/>
                        <a:pt x="152" y="61"/>
                      </a:cubicBezTo>
                      <a:cubicBezTo>
                        <a:pt x="152" y="27"/>
                        <a:pt x="125" y="0"/>
                        <a:pt x="91" y="0"/>
                      </a:cubicBezTo>
                      <a:cubicBezTo>
                        <a:pt x="58" y="0"/>
                        <a:pt x="31" y="27"/>
                        <a:pt x="31" y="61"/>
                      </a:cubicBezTo>
                      <a:cubicBezTo>
                        <a:pt x="31" y="73"/>
                        <a:pt x="34" y="85"/>
                        <a:pt x="41" y="94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lnTo>
                        <a:pt x="17" y="152"/>
                      </a:lnTo>
                      <a:close/>
                    </a:path>
                  </a:pathLst>
                </a:custGeom>
                <a:solidFill>
                  <a:srgbClr val="505A6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1" name="Oval 101"/>
                <p:cNvSpPr>
                  <a:spLocks noChangeArrowheads="1"/>
                </p:cNvSpPr>
                <p:nvPr/>
              </p:nvSpPr>
              <p:spPr bwMode="auto">
                <a:xfrm>
                  <a:off x="2471738" y="4818063"/>
                  <a:ext cx="222250" cy="222250"/>
                </a:xfrm>
                <a:prstGeom prst="ellipse"/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94" name="群組 123"/>
              <p:cNvGrpSpPr/>
              <p:nvPr/>
            </p:nvGrpSpPr>
            <p:grpSpPr>
              <a:xfrm>
                <a:off x="3934966" y="4869160"/>
                <a:ext cx="646113" cy="646113"/>
                <a:chOff x="7289800" y="3608389"/>
                <a:chExt cx="646113" cy="646113"/>
              </a:xfrm>
            </p:grpSpPr>
            <p:sp>
              <p:nvSpPr>
                <p:cNvPr id="1048852" name="Oval 173"/>
                <p:cNvSpPr>
                  <a:spLocks noChangeArrowheads="1"/>
                </p:cNvSpPr>
                <p:nvPr/>
              </p:nvSpPr>
              <p:spPr bwMode="auto">
                <a:xfrm>
                  <a:off x="7289800" y="3608389"/>
                  <a:ext cx="646113" cy="646113"/>
                </a:xfrm>
                <a:prstGeom prst="ellipse"/>
                <a:solidFill>
                  <a:srgbClr val="739BE9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3" name="Freeform 174"/>
                <p:cNvSpPr/>
                <p:nvPr/>
              </p:nvSpPr>
              <p:spPr bwMode="auto">
                <a:xfrm>
                  <a:off x="7421563" y="3779839"/>
                  <a:ext cx="495300" cy="474663"/>
                </a:xfrm>
                <a:custGeom>
                  <a:avLst/>
                  <a:gdLst>
                    <a:gd name="T0" fmla="*/ 49 w 196"/>
                    <a:gd name="T1" fmla="*/ 35 h 188"/>
                    <a:gd name="T2" fmla="*/ 25 w 196"/>
                    <a:gd name="T3" fmla="*/ 60 h 188"/>
                    <a:gd name="T4" fmla="*/ 35 w 196"/>
                    <a:gd name="T5" fmla="*/ 70 h 188"/>
                    <a:gd name="T6" fmla="*/ 15 w 196"/>
                    <a:gd name="T7" fmla="*/ 94 h 188"/>
                    <a:gd name="T8" fmla="*/ 29 w 196"/>
                    <a:gd name="T9" fmla="*/ 108 h 188"/>
                    <a:gd name="T10" fmla="*/ 0 w 196"/>
                    <a:gd name="T11" fmla="*/ 116 h 188"/>
                    <a:gd name="T12" fmla="*/ 72 w 196"/>
                    <a:gd name="T13" fmla="*/ 188 h 188"/>
                    <a:gd name="T14" fmla="*/ 76 w 196"/>
                    <a:gd name="T15" fmla="*/ 188 h 188"/>
                    <a:gd name="T16" fmla="*/ 196 w 196"/>
                    <a:gd name="T17" fmla="*/ 103 h 188"/>
                    <a:gd name="T18" fmla="*/ 93 w 196"/>
                    <a:gd name="T19" fmla="*/ 0 h 188"/>
                    <a:gd name="T20" fmla="*/ 57 w 196"/>
                    <a:gd name="T21" fmla="*/ 43 h 188"/>
                    <a:gd name="T22" fmla="*/ 49 w 196"/>
                    <a:gd name="T23" fmla="*/ 35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6" h="188">
                      <a:moveTo>
                        <a:pt x="49" y="35"/>
                      </a:move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29" y="108"/>
                        <a:pt x="29" y="108"/>
                        <a:pt x="29" y="108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72" y="188"/>
                        <a:pt x="72" y="188"/>
                        <a:pt x="72" y="188"/>
                      </a:cubicBezTo>
                      <a:cubicBezTo>
                        <a:pt x="73" y="188"/>
                        <a:pt x="75" y="188"/>
                        <a:pt x="76" y="188"/>
                      </a:cubicBezTo>
                      <a:cubicBezTo>
                        <a:pt x="132" y="188"/>
                        <a:pt x="179" y="153"/>
                        <a:pt x="196" y="103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lnTo>
                        <a:pt x="49" y="35"/>
                      </a:lnTo>
                      <a:close/>
                    </a:path>
                  </a:pathLst>
                </a:custGeom>
                <a:solidFill>
                  <a:srgbClr val="6188D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4" name="Rectangle 175"/>
                <p:cNvSpPr>
                  <a:spLocks noChangeArrowheads="1"/>
                </p:cNvSpPr>
                <p:nvPr/>
              </p:nvSpPr>
              <p:spPr bwMode="auto">
                <a:xfrm>
                  <a:off x="7421563" y="4044952"/>
                  <a:ext cx="384175" cy="28575"/>
                </a:xfrm>
                <a:prstGeom prst="rect"/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5" name="Rectangle 176"/>
                <p:cNvSpPr>
                  <a:spLocks noChangeArrowheads="1"/>
                </p:cNvSpPr>
                <p:nvPr/>
              </p:nvSpPr>
              <p:spPr bwMode="auto">
                <a:xfrm>
                  <a:off x="7570788" y="3779839"/>
                  <a:ext cx="85725" cy="234950"/>
                </a:xfrm>
                <a:prstGeom prst="rect"/>
                <a:solidFill>
                  <a:srgbClr val="81CEA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6" name="Rectangle 177"/>
                <p:cNvSpPr>
                  <a:spLocks noChangeArrowheads="1"/>
                </p:cNvSpPr>
                <p:nvPr/>
              </p:nvSpPr>
              <p:spPr bwMode="auto">
                <a:xfrm>
                  <a:off x="7459663" y="3868739"/>
                  <a:ext cx="85725" cy="146050"/>
                </a:xfrm>
                <a:prstGeom prst="rect"/>
                <a:solidFill>
                  <a:srgbClr val="7DC0E7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7" name="Rectangle 178"/>
                <p:cNvSpPr>
                  <a:spLocks noChangeArrowheads="1"/>
                </p:cNvSpPr>
                <p:nvPr/>
              </p:nvSpPr>
              <p:spPr bwMode="auto">
                <a:xfrm>
                  <a:off x="7681913" y="3927477"/>
                  <a:ext cx="85725" cy="87313"/>
                </a:xfrm>
                <a:prstGeom prst="rect"/>
                <a:solidFill>
                  <a:srgbClr val="AFD36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95" name="群組 132"/>
              <p:cNvGrpSpPr/>
              <p:nvPr/>
            </p:nvGrpSpPr>
            <p:grpSpPr>
              <a:xfrm>
                <a:off x="1054646" y="4797152"/>
                <a:ext cx="650875" cy="652463"/>
                <a:chOff x="4244976" y="5648326"/>
                <a:chExt cx="650875" cy="652463"/>
              </a:xfrm>
            </p:grpSpPr>
            <p:sp>
              <p:nvSpPr>
                <p:cNvPr id="1048858" name="Oval 34"/>
                <p:cNvSpPr>
                  <a:spLocks noChangeArrowheads="1"/>
                </p:cNvSpPr>
                <p:nvPr/>
              </p:nvSpPr>
              <p:spPr bwMode="auto">
                <a:xfrm>
                  <a:off x="4244976" y="5648326"/>
                  <a:ext cx="650875" cy="652463"/>
                </a:xfrm>
                <a:prstGeom prst="ellipse"/>
                <a:solidFill>
                  <a:srgbClr val="DE6E53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59" name="Freeform 35"/>
                <p:cNvSpPr/>
                <p:nvPr/>
              </p:nvSpPr>
              <p:spPr bwMode="auto">
                <a:xfrm>
                  <a:off x="4376738" y="5865813"/>
                  <a:ext cx="519113" cy="434975"/>
                </a:xfrm>
                <a:custGeom>
                  <a:avLst/>
                  <a:gdLst>
                    <a:gd name="T0" fmla="*/ 66 w 204"/>
                    <a:gd name="T1" fmla="*/ 171 h 171"/>
                    <a:gd name="T2" fmla="*/ 76 w 204"/>
                    <a:gd name="T3" fmla="*/ 171 h 171"/>
                    <a:gd name="T4" fmla="*/ 204 w 204"/>
                    <a:gd name="T5" fmla="*/ 52 h 171"/>
                    <a:gd name="T6" fmla="*/ 152 w 204"/>
                    <a:gd name="T7" fmla="*/ 0 h 171"/>
                    <a:gd name="T8" fmla="*/ 0 w 204"/>
                    <a:gd name="T9" fmla="*/ 105 h 171"/>
                    <a:gd name="T10" fmla="*/ 66 w 204"/>
                    <a:gd name="T11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4" h="171">
                      <a:moveTo>
                        <a:pt x="66" y="171"/>
                      </a:moveTo>
                      <a:cubicBezTo>
                        <a:pt x="69" y="171"/>
                        <a:pt x="73" y="171"/>
                        <a:pt x="76" y="171"/>
                      </a:cubicBezTo>
                      <a:cubicBezTo>
                        <a:pt x="144" y="171"/>
                        <a:pt x="199" y="118"/>
                        <a:pt x="204" y="52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lnTo>
                        <a:pt x="66" y="171"/>
                      </a:lnTo>
                      <a:close/>
                    </a:path>
                  </a:pathLst>
                </a:custGeom>
                <a:solidFill>
                  <a:srgbClr val="CC5842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376738" y="5865813"/>
                  <a:ext cx="387350" cy="266700"/>
                </a:xfrm>
                <a:prstGeom prst="rect"/>
                <a:solidFill>
                  <a:srgbClr val="F2CD5E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1" name="Freeform 37"/>
                <p:cNvSpPr/>
                <p:nvPr/>
              </p:nvSpPr>
              <p:spPr bwMode="auto">
                <a:xfrm>
                  <a:off x="4406901" y="5895976"/>
                  <a:ext cx="327025" cy="206375"/>
                </a:xfrm>
                <a:custGeom>
                  <a:avLst/>
                  <a:gdLst>
                    <a:gd name="T0" fmla="*/ 206 w 206"/>
                    <a:gd name="T1" fmla="*/ 23 h 130"/>
                    <a:gd name="T2" fmla="*/ 151 w 206"/>
                    <a:gd name="T3" fmla="*/ 64 h 130"/>
                    <a:gd name="T4" fmla="*/ 206 w 206"/>
                    <a:gd name="T5" fmla="*/ 108 h 130"/>
                    <a:gd name="T6" fmla="*/ 206 w 206"/>
                    <a:gd name="T7" fmla="*/ 130 h 130"/>
                    <a:gd name="T8" fmla="*/ 206 w 206"/>
                    <a:gd name="T9" fmla="*/ 130 h 130"/>
                    <a:gd name="T10" fmla="*/ 137 w 206"/>
                    <a:gd name="T11" fmla="*/ 77 h 130"/>
                    <a:gd name="T12" fmla="*/ 103 w 206"/>
                    <a:gd name="T13" fmla="*/ 103 h 130"/>
                    <a:gd name="T14" fmla="*/ 71 w 206"/>
                    <a:gd name="T15" fmla="*/ 77 h 130"/>
                    <a:gd name="T16" fmla="*/ 0 w 206"/>
                    <a:gd name="T17" fmla="*/ 130 h 130"/>
                    <a:gd name="T18" fmla="*/ 0 w 206"/>
                    <a:gd name="T19" fmla="*/ 130 h 130"/>
                    <a:gd name="T20" fmla="*/ 0 w 206"/>
                    <a:gd name="T21" fmla="*/ 108 h 130"/>
                    <a:gd name="T22" fmla="*/ 55 w 206"/>
                    <a:gd name="T23" fmla="*/ 64 h 130"/>
                    <a:gd name="T24" fmla="*/ 0 w 206"/>
                    <a:gd name="T25" fmla="*/ 23 h 130"/>
                    <a:gd name="T26" fmla="*/ 0 w 206"/>
                    <a:gd name="T27" fmla="*/ 0 h 130"/>
                    <a:gd name="T28" fmla="*/ 0 w 206"/>
                    <a:gd name="T29" fmla="*/ 0 h 130"/>
                    <a:gd name="T30" fmla="*/ 103 w 206"/>
                    <a:gd name="T31" fmla="*/ 79 h 130"/>
                    <a:gd name="T32" fmla="*/ 206 w 206"/>
                    <a:gd name="T33" fmla="*/ 0 h 130"/>
                    <a:gd name="T34" fmla="*/ 206 w 206"/>
                    <a:gd name="T35" fmla="*/ 0 h 130"/>
                    <a:gd name="T36" fmla="*/ 206 w 206"/>
                    <a:gd name="T37" fmla="*/ 23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6" h="130">
                      <a:moveTo>
                        <a:pt x="206" y="23"/>
                      </a:moveTo>
                      <a:lnTo>
                        <a:pt x="151" y="64"/>
                      </a:lnTo>
                      <a:lnTo>
                        <a:pt x="206" y="108"/>
                      </a:lnTo>
                      <a:lnTo>
                        <a:pt x="206" y="130"/>
                      </a:lnTo>
                      <a:lnTo>
                        <a:pt x="206" y="130"/>
                      </a:lnTo>
                      <a:lnTo>
                        <a:pt x="137" y="77"/>
                      </a:lnTo>
                      <a:lnTo>
                        <a:pt x="103" y="103"/>
                      </a:lnTo>
                      <a:lnTo>
                        <a:pt x="71" y="77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0" y="108"/>
                      </a:lnTo>
                      <a:lnTo>
                        <a:pt x="55" y="64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3" y="79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206" y="23"/>
                      </a:lnTo>
                      <a:close/>
                    </a:path>
                  </a:pathLst>
                </a:custGeom>
                <a:solidFill>
                  <a:srgbClr val="E6BA4D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96" name="群組 139"/>
              <p:cNvGrpSpPr/>
              <p:nvPr/>
            </p:nvGrpSpPr>
            <p:grpSpPr>
              <a:xfrm>
                <a:off x="1342678" y="3573388"/>
                <a:ext cx="646113" cy="647700"/>
                <a:chOff x="4260850" y="576264"/>
                <a:chExt cx="646113" cy="647700"/>
              </a:xfrm>
            </p:grpSpPr>
            <p:sp>
              <p:nvSpPr>
                <p:cNvPr id="1048862" name="Oval 416"/>
                <p:cNvSpPr>
                  <a:spLocks noChangeArrowheads="1"/>
                </p:cNvSpPr>
                <p:nvPr/>
              </p:nvSpPr>
              <p:spPr bwMode="auto">
                <a:xfrm>
                  <a:off x="4260850" y="576264"/>
                  <a:ext cx="646113" cy="647700"/>
                </a:xfrm>
                <a:prstGeom prst="ellipse"/>
                <a:solidFill>
                  <a:srgbClr val="A491E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3" name="Freeform 417"/>
                <p:cNvSpPr/>
                <p:nvPr/>
              </p:nvSpPr>
              <p:spPr bwMode="auto">
                <a:xfrm>
                  <a:off x="4402138" y="750889"/>
                  <a:ext cx="504825" cy="473075"/>
                </a:xfrm>
                <a:custGeom>
                  <a:avLst/>
                  <a:gdLst>
                    <a:gd name="T0" fmla="*/ 145 w 200"/>
                    <a:gd name="T1" fmla="*/ 0 h 187"/>
                    <a:gd name="T2" fmla="*/ 0 w 200"/>
                    <a:gd name="T3" fmla="*/ 109 h 187"/>
                    <a:gd name="T4" fmla="*/ 78 w 200"/>
                    <a:gd name="T5" fmla="*/ 187 h 187"/>
                    <a:gd name="T6" fmla="*/ 200 w 200"/>
                    <a:gd name="T7" fmla="*/ 59 h 187"/>
                    <a:gd name="T8" fmla="*/ 200 w 200"/>
                    <a:gd name="T9" fmla="*/ 55 h 187"/>
                    <a:gd name="T10" fmla="*/ 145 w 200"/>
                    <a:gd name="T11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" h="187">
                      <a:moveTo>
                        <a:pt x="145" y="0"/>
                      </a:move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78" y="187"/>
                        <a:pt x="78" y="187"/>
                        <a:pt x="78" y="187"/>
                      </a:cubicBezTo>
                      <a:cubicBezTo>
                        <a:pt x="146" y="184"/>
                        <a:pt x="200" y="128"/>
                        <a:pt x="200" y="59"/>
                      </a:cubicBezTo>
                      <a:cubicBezTo>
                        <a:pt x="200" y="58"/>
                        <a:pt x="200" y="56"/>
                        <a:pt x="200" y="55"/>
                      </a:cubicBez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8D79D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4" name="Freeform 418"/>
                <p:cNvSpPr/>
                <p:nvPr/>
              </p:nvSpPr>
              <p:spPr bwMode="auto">
                <a:xfrm>
                  <a:off x="4392613" y="741364"/>
                  <a:ext cx="382588" cy="292100"/>
                </a:xfrm>
                <a:custGeom>
                  <a:avLst/>
                  <a:gdLst>
                    <a:gd name="T0" fmla="*/ 140 w 152"/>
                    <a:gd name="T1" fmla="*/ 0 h 116"/>
                    <a:gd name="T2" fmla="*/ 12 w 152"/>
                    <a:gd name="T3" fmla="*/ 0 h 116"/>
                    <a:gd name="T4" fmla="*/ 0 w 152"/>
                    <a:gd name="T5" fmla="*/ 12 h 116"/>
                    <a:gd name="T6" fmla="*/ 0 w 152"/>
                    <a:gd name="T7" fmla="*/ 105 h 116"/>
                    <a:gd name="T8" fmla="*/ 12 w 152"/>
                    <a:gd name="T9" fmla="*/ 116 h 116"/>
                    <a:gd name="T10" fmla="*/ 140 w 152"/>
                    <a:gd name="T11" fmla="*/ 116 h 116"/>
                    <a:gd name="T12" fmla="*/ 152 w 152"/>
                    <a:gd name="T13" fmla="*/ 105 h 116"/>
                    <a:gd name="T14" fmla="*/ 152 w 152"/>
                    <a:gd name="T15" fmla="*/ 12 h 116"/>
                    <a:gd name="T16" fmla="*/ 140 w 152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16">
                      <a:moveTo>
                        <a:pt x="14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1"/>
                        <a:pt x="5" y="116"/>
                        <a:pt x="12" y="116"/>
                      </a:cubicBezTo>
                      <a:cubicBezTo>
                        <a:pt x="140" y="116"/>
                        <a:pt x="140" y="116"/>
                        <a:pt x="140" y="116"/>
                      </a:cubicBezTo>
                      <a:cubicBezTo>
                        <a:pt x="147" y="116"/>
                        <a:pt x="152" y="111"/>
                        <a:pt x="152" y="105"/>
                      </a:cubicBezTo>
                      <a:cubicBezTo>
                        <a:pt x="152" y="12"/>
                        <a:pt x="152" y="12"/>
                        <a:pt x="152" y="12"/>
                      </a:cubicBezTo>
                      <a:cubicBezTo>
                        <a:pt x="152" y="5"/>
                        <a:pt x="147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5" name="Freeform 419"/>
                <p:cNvSpPr/>
                <p:nvPr/>
              </p:nvSpPr>
              <p:spPr bwMode="auto">
                <a:xfrm>
                  <a:off x="4392613" y="741364"/>
                  <a:ext cx="382588" cy="252413"/>
                </a:xfrm>
                <a:custGeom>
                  <a:avLst/>
                  <a:gdLst>
                    <a:gd name="T0" fmla="*/ 140 w 152"/>
                    <a:gd name="T1" fmla="*/ 0 h 100"/>
                    <a:gd name="T2" fmla="*/ 12 w 152"/>
                    <a:gd name="T3" fmla="*/ 0 h 100"/>
                    <a:gd name="T4" fmla="*/ 0 w 152"/>
                    <a:gd name="T5" fmla="*/ 12 h 100"/>
                    <a:gd name="T6" fmla="*/ 0 w 152"/>
                    <a:gd name="T7" fmla="*/ 100 h 100"/>
                    <a:gd name="T8" fmla="*/ 152 w 152"/>
                    <a:gd name="T9" fmla="*/ 100 h 100"/>
                    <a:gd name="T10" fmla="*/ 152 w 152"/>
                    <a:gd name="T11" fmla="*/ 12 h 100"/>
                    <a:gd name="T12" fmla="*/ 140 w 152"/>
                    <a:gd name="T1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00">
                      <a:moveTo>
                        <a:pt x="14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152" y="100"/>
                        <a:pt x="152" y="100"/>
                        <a:pt x="152" y="100"/>
                      </a:cubicBezTo>
                      <a:cubicBezTo>
                        <a:pt x="152" y="12"/>
                        <a:pt x="152" y="12"/>
                        <a:pt x="152" y="12"/>
                      </a:cubicBezTo>
                      <a:cubicBezTo>
                        <a:pt x="152" y="5"/>
                        <a:pt x="147" y="0"/>
                        <a:pt x="140" y="0"/>
                      </a:cubicBezTo>
                      <a:close/>
                    </a:path>
                  </a:pathLst>
                </a:custGeom>
                <a:solidFill>
                  <a:srgbClr val="505A6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6" name="Rectangle 420"/>
                <p:cNvSpPr>
                  <a:spLocks noChangeArrowheads="1"/>
                </p:cNvSpPr>
                <p:nvPr/>
              </p:nvSpPr>
              <p:spPr bwMode="auto">
                <a:xfrm>
                  <a:off x="4422775" y="771526"/>
                  <a:ext cx="322263" cy="192088"/>
                </a:xfrm>
                <a:prstGeom prst="rect"/>
                <a:solidFill>
                  <a:srgbClr val="CCD0D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7" name="Rectangle 421"/>
                <p:cNvSpPr>
                  <a:spLocks noChangeArrowheads="1"/>
                </p:cNvSpPr>
                <p:nvPr/>
              </p:nvSpPr>
              <p:spPr bwMode="auto">
                <a:xfrm>
                  <a:off x="4540250" y="1033464"/>
                  <a:ext cx="87313" cy="44450"/>
                </a:xfrm>
                <a:prstGeom prst="rect"/>
                <a:solidFill>
                  <a:srgbClr val="E6E8EC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68" name="Rectangle 422"/>
                <p:cNvSpPr>
                  <a:spLocks noChangeArrowheads="1"/>
                </p:cNvSpPr>
                <p:nvPr/>
              </p:nvSpPr>
              <p:spPr bwMode="auto">
                <a:xfrm>
                  <a:off x="4495800" y="1077914"/>
                  <a:ext cx="176213" cy="30163"/>
                </a:xfrm>
                <a:prstGeom prst="rect"/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97" name="群組 153"/>
              <p:cNvGrpSpPr/>
              <p:nvPr/>
            </p:nvGrpSpPr>
            <p:grpSpPr>
              <a:xfrm>
                <a:off x="3718942" y="3573016"/>
                <a:ext cx="646113" cy="647700"/>
                <a:chOff x="5270500" y="576264"/>
                <a:chExt cx="646113" cy="647700"/>
              </a:xfrm>
            </p:grpSpPr>
            <p:sp>
              <p:nvSpPr>
                <p:cNvPr id="1048869" name="Oval 412"/>
                <p:cNvSpPr>
                  <a:spLocks noChangeArrowheads="1"/>
                </p:cNvSpPr>
                <p:nvPr/>
              </p:nvSpPr>
              <p:spPr bwMode="auto">
                <a:xfrm>
                  <a:off x="5270500" y="576264"/>
                  <a:ext cx="646113" cy="647700"/>
                </a:xfrm>
                <a:prstGeom prst="ellipse"/>
                <a:solidFill>
                  <a:srgbClr val="CF5664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70" name="Freeform 413"/>
                <p:cNvSpPr/>
                <p:nvPr/>
              </p:nvSpPr>
              <p:spPr bwMode="auto">
                <a:xfrm>
                  <a:off x="5500688" y="750889"/>
                  <a:ext cx="407988" cy="468313"/>
                </a:xfrm>
                <a:custGeom>
                  <a:avLst/>
                  <a:gdLst>
                    <a:gd name="T0" fmla="*/ 58 w 162"/>
                    <a:gd name="T1" fmla="*/ 185 h 185"/>
                    <a:gd name="T2" fmla="*/ 162 w 162"/>
                    <a:gd name="T3" fmla="*/ 88 h 185"/>
                    <a:gd name="T4" fmla="*/ 74 w 162"/>
                    <a:gd name="T5" fmla="*/ 0 h 185"/>
                    <a:gd name="T6" fmla="*/ 0 w 162"/>
                    <a:gd name="T7" fmla="*/ 128 h 185"/>
                    <a:gd name="T8" fmla="*/ 58 w 162"/>
                    <a:gd name="T9" fmla="*/ 185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185">
                      <a:moveTo>
                        <a:pt x="58" y="185"/>
                      </a:moveTo>
                      <a:cubicBezTo>
                        <a:pt x="109" y="177"/>
                        <a:pt x="150" y="138"/>
                        <a:pt x="162" y="88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lnTo>
                        <a:pt x="58" y="185"/>
                      </a:lnTo>
                      <a:close/>
                    </a:path>
                  </a:pathLst>
                </a:custGeom>
                <a:solidFill>
                  <a:srgbClr val="BD4653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71" name="Freeform 414"/>
                <p:cNvSpPr/>
                <p:nvPr/>
              </p:nvSpPr>
              <p:spPr bwMode="auto">
                <a:xfrm>
                  <a:off x="5462588" y="720726"/>
                  <a:ext cx="261938" cy="384175"/>
                </a:xfrm>
                <a:custGeom>
                  <a:avLst/>
                  <a:gdLst>
                    <a:gd name="T0" fmla="*/ 58 w 104"/>
                    <a:gd name="T1" fmla="*/ 0 h 152"/>
                    <a:gd name="T2" fmla="*/ 46 w 104"/>
                    <a:gd name="T3" fmla="*/ 0 h 152"/>
                    <a:gd name="T4" fmla="*/ 0 w 104"/>
                    <a:gd name="T5" fmla="*/ 46 h 152"/>
                    <a:gd name="T6" fmla="*/ 0 w 104"/>
                    <a:gd name="T7" fmla="*/ 105 h 152"/>
                    <a:gd name="T8" fmla="*/ 46 w 104"/>
                    <a:gd name="T9" fmla="*/ 152 h 152"/>
                    <a:gd name="T10" fmla="*/ 58 w 104"/>
                    <a:gd name="T11" fmla="*/ 152 h 152"/>
                    <a:gd name="T12" fmla="*/ 104 w 104"/>
                    <a:gd name="T13" fmla="*/ 105 h 152"/>
                    <a:gd name="T14" fmla="*/ 104 w 104"/>
                    <a:gd name="T15" fmla="*/ 46 h 152"/>
                    <a:gd name="T16" fmla="*/ 58 w 104"/>
                    <a:gd name="T1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" h="152">
                      <a:moveTo>
                        <a:pt x="58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20" y="0"/>
                        <a:pt x="0" y="21"/>
                        <a:pt x="0" y="46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31"/>
                        <a:pt x="20" y="152"/>
                        <a:pt x="46" y="152"/>
                      </a:cubicBezTo>
                      <a:cubicBezTo>
                        <a:pt x="58" y="152"/>
                        <a:pt x="58" y="152"/>
                        <a:pt x="58" y="152"/>
                      </a:cubicBezTo>
                      <a:cubicBezTo>
                        <a:pt x="84" y="152"/>
                        <a:pt x="104" y="131"/>
                        <a:pt x="104" y="105"/>
                      </a:cubicBezTo>
                      <a:cubicBezTo>
                        <a:pt x="104" y="46"/>
                        <a:pt x="104" y="46"/>
                        <a:pt x="104" y="46"/>
                      </a:cubicBezTo>
                      <a:cubicBezTo>
                        <a:pt x="104" y="21"/>
                        <a:pt x="8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5F7FA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1048872" name="Freeform 415"/>
                <p:cNvSpPr/>
                <p:nvPr/>
              </p:nvSpPr>
              <p:spPr bwMode="auto">
                <a:xfrm>
                  <a:off x="5570538" y="793751"/>
                  <a:ext cx="46038" cy="88900"/>
                </a:xfrm>
                <a:custGeom>
                  <a:avLst/>
                  <a:gdLst>
                    <a:gd name="T0" fmla="*/ 9 w 18"/>
                    <a:gd name="T1" fmla="*/ 0 h 35"/>
                    <a:gd name="T2" fmla="*/ 0 w 18"/>
                    <a:gd name="T3" fmla="*/ 8 h 35"/>
                    <a:gd name="T4" fmla="*/ 0 w 18"/>
                    <a:gd name="T5" fmla="*/ 26 h 35"/>
                    <a:gd name="T6" fmla="*/ 9 w 18"/>
                    <a:gd name="T7" fmla="*/ 35 h 35"/>
                    <a:gd name="T8" fmla="*/ 18 w 18"/>
                    <a:gd name="T9" fmla="*/ 26 h 35"/>
                    <a:gd name="T10" fmla="*/ 18 w 18"/>
                    <a:gd name="T11" fmla="*/ 8 h 35"/>
                    <a:gd name="T12" fmla="*/ 9 w 18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5">
                      <a:moveTo>
                        <a:pt x="9" y="0"/>
                      </a:move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1"/>
                        <a:pt x="4" y="35"/>
                        <a:pt x="9" y="35"/>
                      </a:cubicBezTo>
                      <a:cubicBezTo>
                        <a:pt x="14" y="35"/>
                        <a:pt x="18" y="31"/>
                        <a:pt x="18" y="2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4"/>
                        <a:pt x="1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505A6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/>
                </a:bodyPr>
                <a:p>
                  <a:endParaRPr altLang="en-US" b="1" sz="1600" lang="zh-CN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</p:grpSp>
        <p:grpSp>
          <p:nvGrpSpPr>
            <p:cNvPr id="98" name="群組 86"/>
            <p:cNvGrpSpPr/>
            <p:nvPr/>
          </p:nvGrpSpPr>
          <p:grpSpPr>
            <a:xfrm>
              <a:off x="3430910" y="6087318"/>
              <a:ext cx="652463" cy="654050"/>
              <a:chOff x="7304088" y="544513"/>
              <a:chExt cx="652463" cy="654050"/>
            </a:xfrm>
          </p:grpSpPr>
          <p:sp>
            <p:nvSpPr>
              <p:cNvPr id="1048873" name="Oval 386"/>
              <p:cNvSpPr>
                <a:spLocks noChangeArrowheads="1"/>
              </p:cNvSpPr>
              <p:nvPr/>
            </p:nvSpPr>
            <p:spPr bwMode="auto">
              <a:xfrm>
                <a:off x="7304088" y="544513"/>
                <a:ext cx="652463" cy="654050"/>
              </a:xfrm>
              <a:prstGeom prst="ellipse"/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4" name="Freeform 387"/>
              <p:cNvSpPr/>
              <p:nvPr/>
            </p:nvSpPr>
            <p:spPr bwMode="auto">
              <a:xfrm>
                <a:off x="7494588" y="798513"/>
                <a:ext cx="452438" cy="400050"/>
              </a:xfrm>
              <a:custGeom>
                <a:avLst/>
                <a:gdLst>
                  <a:gd name="T0" fmla="*/ 116 w 177"/>
                  <a:gd name="T1" fmla="*/ 0 h 157"/>
                  <a:gd name="T2" fmla="*/ 0 w 177"/>
                  <a:gd name="T3" fmla="*/ 105 h 157"/>
                  <a:gd name="T4" fmla="*/ 52 w 177"/>
                  <a:gd name="T5" fmla="*/ 157 h 157"/>
                  <a:gd name="T6" fmla="*/ 53 w 177"/>
                  <a:gd name="T7" fmla="*/ 157 h 157"/>
                  <a:gd name="T8" fmla="*/ 177 w 177"/>
                  <a:gd name="T9" fmla="*/ 61 h 157"/>
                  <a:gd name="T10" fmla="*/ 116 w 177"/>
                  <a:gd name="T1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7">
                    <a:moveTo>
                      <a:pt x="116" y="0"/>
                    </a:moveTo>
                    <a:cubicBezTo>
                      <a:pt x="0" y="105"/>
                      <a:pt x="0" y="105"/>
                      <a:pt x="0" y="105"/>
                    </a:cubicBezTo>
                    <a:cubicBezTo>
                      <a:pt x="52" y="157"/>
                      <a:pt x="52" y="157"/>
                      <a:pt x="52" y="157"/>
                    </a:cubicBezTo>
                    <a:cubicBezTo>
                      <a:pt x="52" y="157"/>
                      <a:pt x="53" y="157"/>
                      <a:pt x="53" y="157"/>
                    </a:cubicBezTo>
                    <a:cubicBezTo>
                      <a:pt x="113" y="157"/>
                      <a:pt x="163" y="116"/>
                      <a:pt x="177" y="61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5" name="Freeform 388"/>
              <p:cNvSpPr/>
              <p:nvPr/>
            </p:nvSpPr>
            <p:spPr bwMode="auto">
              <a:xfrm>
                <a:off x="7494588" y="677863"/>
                <a:ext cx="296863" cy="388938"/>
              </a:xfrm>
              <a:custGeom>
                <a:avLst/>
                <a:gdLst>
                  <a:gd name="T0" fmla="*/ 187 w 187"/>
                  <a:gd name="T1" fmla="*/ 245 h 245"/>
                  <a:gd name="T2" fmla="*/ 0 w 187"/>
                  <a:gd name="T3" fmla="*/ 245 h 245"/>
                  <a:gd name="T4" fmla="*/ 0 w 187"/>
                  <a:gd name="T5" fmla="*/ 0 h 245"/>
                  <a:gd name="T6" fmla="*/ 111 w 187"/>
                  <a:gd name="T7" fmla="*/ 0 h 245"/>
                  <a:gd name="T8" fmla="*/ 187 w 187"/>
                  <a:gd name="T9" fmla="*/ 76 h 245"/>
                  <a:gd name="T10" fmla="*/ 187 w 187"/>
                  <a:gd name="T11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45">
                    <a:moveTo>
                      <a:pt x="187" y="245"/>
                    </a:moveTo>
                    <a:lnTo>
                      <a:pt x="0" y="245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87" y="76"/>
                    </a:lnTo>
                    <a:lnTo>
                      <a:pt x="187" y="245"/>
                    </a:lnTo>
                    <a:close/>
                  </a:path>
                </a:pathLst>
              </a:custGeom>
              <a:solidFill>
                <a:srgbClr val="F5F7FA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6" name="Freeform 389"/>
              <p:cNvSpPr/>
              <p:nvPr/>
            </p:nvSpPr>
            <p:spPr bwMode="auto">
              <a:xfrm>
                <a:off x="7670800" y="677863"/>
                <a:ext cx="120650" cy="120650"/>
              </a:xfrm>
              <a:custGeom>
                <a:avLst/>
                <a:gdLst>
                  <a:gd name="T0" fmla="*/ 0 w 76"/>
                  <a:gd name="T1" fmla="*/ 76 h 76"/>
                  <a:gd name="T2" fmla="*/ 76 w 76"/>
                  <a:gd name="T3" fmla="*/ 76 h 76"/>
                  <a:gd name="T4" fmla="*/ 0 w 76"/>
                  <a:gd name="T5" fmla="*/ 0 h 76"/>
                  <a:gd name="T6" fmla="*/ 0 w 76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6">
                    <a:moveTo>
                      <a:pt x="0" y="76"/>
                    </a:moveTo>
                    <a:lnTo>
                      <a:pt x="76" y="76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CD0D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7" name="Rectangle 390"/>
              <p:cNvSpPr>
                <a:spLocks noChangeArrowheads="1"/>
              </p:cNvSpPr>
              <p:nvPr/>
            </p:nvSpPr>
            <p:spPr bwMode="auto">
              <a:xfrm>
                <a:off x="7559675" y="828676"/>
                <a:ext cx="84138" cy="30163"/>
              </a:xfrm>
              <a:prstGeom prst="rect"/>
              <a:solidFill>
                <a:srgbClr val="505A6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8" name="Rectangle 391"/>
              <p:cNvSpPr>
                <a:spLocks noChangeArrowheads="1"/>
              </p:cNvSpPr>
              <p:nvPr/>
            </p:nvSpPr>
            <p:spPr bwMode="auto">
              <a:xfrm>
                <a:off x="7559675" y="890588"/>
                <a:ext cx="165100" cy="26988"/>
              </a:xfrm>
              <a:prstGeom prst="rect"/>
              <a:solidFill>
                <a:srgbClr val="505A6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048879" name="Rectangle 392"/>
              <p:cNvSpPr>
                <a:spLocks noChangeArrowheads="1"/>
              </p:cNvSpPr>
              <p:nvPr/>
            </p:nvSpPr>
            <p:spPr bwMode="auto">
              <a:xfrm>
                <a:off x="7559675" y="949326"/>
                <a:ext cx="165100" cy="26988"/>
              </a:xfrm>
              <a:prstGeom prst="rect"/>
              <a:solidFill>
                <a:srgbClr val="505A6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b="1" sz="1600" lang="zh-CN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pic>
        <p:nvPicPr>
          <p:cNvPr id="2097175" name="圖片 13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503778" y="3586617"/>
            <a:ext cx="503122" cy="558696"/>
          </a:xfrm>
          <a:prstGeom prst="rect"/>
        </p:spPr>
      </p:pic>
      <p:grpSp>
        <p:nvGrpSpPr>
          <p:cNvPr id="99" name="群組 15"/>
          <p:cNvGrpSpPr/>
          <p:nvPr/>
        </p:nvGrpSpPr>
        <p:grpSpPr>
          <a:xfrm>
            <a:off x="9736201" y="2486999"/>
            <a:ext cx="1861440" cy="614047"/>
            <a:chOff x="9736201" y="2486999"/>
            <a:chExt cx="1861440" cy="614047"/>
          </a:xfrm>
        </p:grpSpPr>
        <p:grpSp>
          <p:nvGrpSpPr>
            <p:cNvPr id="100" name="群組 13"/>
            <p:cNvGrpSpPr/>
            <p:nvPr/>
          </p:nvGrpSpPr>
          <p:grpSpPr>
            <a:xfrm>
              <a:off x="11046295" y="2509200"/>
              <a:ext cx="551346" cy="591846"/>
              <a:chOff x="1989607" y="5470113"/>
              <a:chExt cx="403403" cy="403403"/>
            </a:xfrm>
            <a:solidFill>
              <a:schemeClr val="bg1"/>
            </a:solidFill>
          </p:grpSpPr>
          <p:sp>
            <p:nvSpPr>
              <p:cNvPr id="1048880" name="Freeform 155"/>
              <p:cNvSpPr/>
              <p:nvPr/>
            </p:nvSpPr>
            <p:spPr bwMode="auto">
              <a:xfrm>
                <a:off x="2097440" y="5612856"/>
                <a:ext cx="79129" cy="34910"/>
              </a:xfrm>
              <a:custGeom>
                <a:avLst/>
                <a:gdLst>
                  <a:gd name="T0" fmla="*/ 21 w 43"/>
                  <a:gd name="T1" fmla="*/ 8 h 19"/>
                  <a:gd name="T2" fmla="*/ 34 w 43"/>
                  <a:gd name="T3" fmla="*/ 19 h 19"/>
                  <a:gd name="T4" fmla="*/ 43 w 43"/>
                  <a:gd name="T5" fmla="*/ 19 h 19"/>
                  <a:gd name="T6" fmla="*/ 21 w 43"/>
                  <a:gd name="T7" fmla="*/ 0 h 19"/>
                  <a:gd name="T8" fmla="*/ 0 w 43"/>
                  <a:gd name="T9" fmla="*/ 19 h 19"/>
                  <a:gd name="T10" fmla="*/ 8 w 43"/>
                  <a:gd name="T11" fmla="*/ 19 h 19"/>
                  <a:gd name="T12" fmla="*/ 21 w 43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9">
                    <a:moveTo>
                      <a:pt x="21" y="8"/>
                    </a:moveTo>
                    <a:cubicBezTo>
                      <a:pt x="28" y="8"/>
                      <a:pt x="33" y="12"/>
                      <a:pt x="34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1" y="8"/>
                      <a:pt x="32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2"/>
                      <a:pt x="14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1" name="Freeform 156"/>
              <p:cNvSpPr/>
              <p:nvPr/>
            </p:nvSpPr>
            <p:spPr bwMode="auto">
              <a:xfrm>
                <a:off x="2215358" y="5612856"/>
                <a:ext cx="78353" cy="34910"/>
              </a:xfrm>
              <a:custGeom>
                <a:avLst/>
                <a:gdLst>
                  <a:gd name="T0" fmla="*/ 21 w 43"/>
                  <a:gd name="T1" fmla="*/ 8 h 19"/>
                  <a:gd name="T2" fmla="*/ 34 w 43"/>
                  <a:gd name="T3" fmla="*/ 19 h 19"/>
                  <a:gd name="T4" fmla="*/ 43 w 43"/>
                  <a:gd name="T5" fmla="*/ 19 h 19"/>
                  <a:gd name="T6" fmla="*/ 21 w 43"/>
                  <a:gd name="T7" fmla="*/ 0 h 19"/>
                  <a:gd name="T8" fmla="*/ 0 w 43"/>
                  <a:gd name="T9" fmla="*/ 19 h 19"/>
                  <a:gd name="T10" fmla="*/ 8 w 43"/>
                  <a:gd name="T11" fmla="*/ 19 h 19"/>
                  <a:gd name="T12" fmla="*/ 21 w 43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9">
                    <a:moveTo>
                      <a:pt x="21" y="8"/>
                    </a:moveTo>
                    <a:cubicBezTo>
                      <a:pt x="28" y="8"/>
                      <a:pt x="33" y="12"/>
                      <a:pt x="34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1" y="8"/>
                      <a:pt x="32" y="0"/>
                      <a:pt x="21" y="0"/>
                    </a:cubicBezTo>
                    <a:cubicBezTo>
                      <a:pt x="10" y="0"/>
                      <a:pt x="1" y="8"/>
                      <a:pt x="0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2"/>
                      <a:pt x="14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2" name="Freeform 157"/>
              <p:cNvSpPr>
                <a:spLocks noEditPoints="1"/>
              </p:cNvSpPr>
              <p:nvPr/>
            </p:nvSpPr>
            <p:spPr bwMode="auto">
              <a:xfrm>
                <a:off x="1989607" y="5470113"/>
                <a:ext cx="403403" cy="403403"/>
              </a:xfrm>
              <a:custGeom>
                <a:avLst/>
                <a:gdLst>
                  <a:gd name="T0" fmla="*/ 110 w 220"/>
                  <a:gd name="T1" fmla="*/ 0 h 220"/>
                  <a:gd name="T2" fmla="*/ 0 w 220"/>
                  <a:gd name="T3" fmla="*/ 110 h 220"/>
                  <a:gd name="T4" fmla="*/ 110 w 220"/>
                  <a:gd name="T5" fmla="*/ 220 h 220"/>
                  <a:gd name="T6" fmla="*/ 220 w 220"/>
                  <a:gd name="T7" fmla="*/ 110 h 220"/>
                  <a:gd name="T8" fmla="*/ 110 w 220"/>
                  <a:gd name="T9" fmla="*/ 0 h 220"/>
                  <a:gd name="T10" fmla="*/ 110 w 220"/>
                  <a:gd name="T11" fmla="*/ 212 h 220"/>
                  <a:gd name="T12" fmla="*/ 8 w 220"/>
                  <a:gd name="T13" fmla="*/ 110 h 220"/>
                  <a:gd name="T14" fmla="*/ 110 w 220"/>
                  <a:gd name="T15" fmla="*/ 8 h 220"/>
                  <a:gd name="T16" fmla="*/ 212 w 220"/>
                  <a:gd name="T17" fmla="*/ 110 h 220"/>
                  <a:gd name="T18" fmla="*/ 110 w 220"/>
                  <a:gd name="T19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" h="220">
                    <a:moveTo>
                      <a:pt x="110" y="0"/>
                    </a:moveTo>
                    <a:cubicBezTo>
                      <a:pt x="50" y="0"/>
                      <a:pt x="0" y="49"/>
                      <a:pt x="0" y="110"/>
                    </a:cubicBezTo>
                    <a:cubicBezTo>
                      <a:pt x="0" y="170"/>
                      <a:pt x="50" y="220"/>
                      <a:pt x="110" y="220"/>
                    </a:cubicBezTo>
                    <a:cubicBezTo>
                      <a:pt x="171" y="220"/>
                      <a:pt x="220" y="170"/>
                      <a:pt x="220" y="110"/>
                    </a:cubicBezTo>
                    <a:cubicBezTo>
                      <a:pt x="220" y="49"/>
                      <a:pt x="171" y="0"/>
                      <a:pt x="110" y="0"/>
                    </a:cubicBezTo>
                    <a:close/>
                    <a:moveTo>
                      <a:pt x="110" y="212"/>
                    </a:moveTo>
                    <a:cubicBezTo>
                      <a:pt x="54" y="212"/>
                      <a:pt x="8" y="166"/>
                      <a:pt x="8" y="110"/>
                    </a:cubicBezTo>
                    <a:cubicBezTo>
                      <a:pt x="8" y="53"/>
                      <a:pt x="54" y="8"/>
                      <a:pt x="110" y="8"/>
                    </a:cubicBezTo>
                    <a:cubicBezTo>
                      <a:pt x="167" y="8"/>
                      <a:pt x="212" y="53"/>
                      <a:pt x="212" y="110"/>
                    </a:cubicBezTo>
                    <a:cubicBezTo>
                      <a:pt x="212" y="166"/>
                      <a:pt x="167" y="212"/>
                      <a:pt x="110" y="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3" name="Freeform 158"/>
              <p:cNvSpPr/>
              <p:nvPr/>
            </p:nvSpPr>
            <p:spPr bwMode="auto">
              <a:xfrm>
                <a:off x="2068736" y="5705173"/>
                <a:ext cx="251351" cy="102402"/>
              </a:xfrm>
              <a:custGeom>
                <a:avLst/>
                <a:gdLst>
                  <a:gd name="T0" fmla="*/ 133 w 137"/>
                  <a:gd name="T1" fmla="*/ 0 h 56"/>
                  <a:gd name="T2" fmla="*/ 4 w 137"/>
                  <a:gd name="T3" fmla="*/ 0 h 56"/>
                  <a:gd name="T4" fmla="*/ 0 w 137"/>
                  <a:gd name="T5" fmla="*/ 4 h 56"/>
                  <a:gd name="T6" fmla="*/ 0 w 137"/>
                  <a:gd name="T7" fmla="*/ 5 h 56"/>
                  <a:gd name="T8" fmla="*/ 0 w 137"/>
                  <a:gd name="T9" fmla="*/ 5 h 56"/>
                  <a:gd name="T10" fmla="*/ 69 w 137"/>
                  <a:gd name="T11" fmla="*/ 56 h 56"/>
                  <a:gd name="T12" fmla="*/ 136 w 137"/>
                  <a:gd name="T13" fmla="*/ 5 h 56"/>
                  <a:gd name="T14" fmla="*/ 136 w 137"/>
                  <a:gd name="T15" fmla="*/ 5 h 56"/>
                  <a:gd name="T16" fmla="*/ 137 w 137"/>
                  <a:gd name="T17" fmla="*/ 4 h 56"/>
                  <a:gd name="T18" fmla="*/ 133 w 137"/>
                  <a:gd name="T1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56">
                    <a:moveTo>
                      <a:pt x="13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4" y="56"/>
                      <a:pt x="69" y="56"/>
                    </a:cubicBezTo>
                    <a:cubicBezTo>
                      <a:pt x="123" y="56"/>
                      <a:pt x="136" y="5"/>
                      <a:pt x="136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4"/>
                      <a:pt x="137" y="4"/>
                      <a:pt x="137" y="4"/>
                    </a:cubicBezTo>
                    <a:cubicBezTo>
                      <a:pt x="137" y="1"/>
                      <a:pt x="13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</p:grpSp>
        <p:sp>
          <p:nvSpPr>
            <p:cNvPr id="1048884" name="向右箭號 68"/>
            <p:cNvSpPr/>
            <p:nvPr/>
          </p:nvSpPr>
          <p:spPr>
            <a:xfrm>
              <a:off x="10431075" y="2644252"/>
              <a:ext cx="552733" cy="297585"/>
            </a:xfrm>
            <a:prstGeom prst="rightArrow"/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TW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1" name="群組 14"/>
            <p:cNvGrpSpPr/>
            <p:nvPr/>
          </p:nvGrpSpPr>
          <p:grpSpPr>
            <a:xfrm>
              <a:off x="9736201" y="2486999"/>
              <a:ext cx="569032" cy="579284"/>
              <a:chOff x="3746736" y="1057510"/>
              <a:chExt cx="404178" cy="404178"/>
            </a:xfrm>
          </p:grpSpPr>
          <p:sp>
            <p:nvSpPr>
              <p:cNvPr id="1048885" name="Freeform 21"/>
              <p:cNvSpPr>
                <a:spLocks noEditPoints="1"/>
              </p:cNvSpPr>
              <p:nvPr/>
            </p:nvSpPr>
            <p:spPr bwMode="auto">
              <a:xfrm>
                <a:off x="3746736" y="1057510"/>
                <a:ext cx="404178" cy="404178"/>
              </a:xfrm>
              <a:custGeom>
                <a:avLst/>
                <a:gdLst>
                  <a:gd name="T0" fmla="*/ 110 w 220"/>
                  <a:gd name="T1" fmla="*/ 0 h 220"/>
                  <a:gd name="T2" fmla="*/ 0 w 220"/>
                  <a:gd name="T3" fmla="*/ 110 h 220"/>
                  <a:gd name="T4" fmla="*/ 110 w 220"/>
                  <a:gd name="T5" fmla="*/ 220 h 220"/>
                  <a:gd name="T6" fmla="*/ 220 w 220"/>
                  <a:gd name="T7" fmla="*/ 110 h 220"/>
                  <a:gd name="T8" fmla="*/ 110 w 220"/>
                  <a:gd name="T9" fmla="*/ 0 h 220"/>
                  <a:gd name="T10" fmla="*/ 110 w 220"/>
                  <a:gd name="T11" fmla="*/ 212 h 220"/>
                  <a:gd name="T12" fmla="*/ 8 w 220"/>
                  <a:gd name="T13" fmla="*/ 110 h 220"/>
                  <a:gd name="T14" fmla="*/ 110 w 220"/>
                  <a:gd name="T15" fmla="*/ 8 h 220"/>
                  <a:gd name="T16" fmla="*/ 212 w 220"/>
                  <a:gd name="T17" fmla="*/ 110 h 220"/>
                  <a:gd name="T18" fmla="*/ 110 w 220"/>
                  <a:gd name="T19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0" h="220">
                    <a:moveTo>
                      <a:pt x="110" y="0"/>
                    </a:moveTo>
                    <a:cubicBezTo>
                      <a:pt x="50" y="0"/>
                      <a:pt x="0" y="49"/>
                      <a:pt x="0" y="110"/>
                    </a:cubicBezTo>
                    <a:cubicBezTo>
                      <a:pt x="0" y="171"/>
                      <a:pt x="50" y="220"/>
                      <a:pt x="110" y="220"/>
                    </a:cubicBezTo>
                    <a:cubicBezTo>
                      <a:pt x="171" y="220"/>
                      <a:pt x="220" y="171"/>
                      <a:pt x="220" y="110"/>
                    </a:cubicBezTo>
                    <a:cubicBezTo>
                      <a:pt x="220" y="49"/>
                      <a:pt x="171" y="0"/>
                      <a:pt x="110" y="0"/>
                    </a:cubicBezTo>
                    <a:close/>
                    <a:moveTo>
                      <a:pt x="110" y="212"/>
                    </a:moveTo>
                    <a:cubicBezTo>
                      <a:pt x="54" y="212"/>
                      <a:pt x="8" y="166"/>
                      <a:pt x="8" y="110"/>
                    </a:cubicBezTo>
                    <a:cubicBezTo>
                      <a:pt x="8" y="54"/>
                      <a:pt x="54" y="8"/>
                      <a:pt x="110" y="8"/>
                    </a:cubicBezTo>
                    <a:cubicBezTo>
                      <a:pt x="167" y="8"/>
                      <a:pt x="212" y="54"/>
                      <a:pt x="212" y="110"/>
                    </a:cubicBezTo>
                    <a:cubicBezTo>
                      <a:pt x="212" y="166"/>
                      <a:pt x="167" y="212"/>
                      <a:pt x="110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6" name="Oval 22"/>
              <p:cNvSpPr>
                <a:spLocks noChangeArrowheads="1"/>
              </p:cNvSpPr>
              <p:nvPr/>
            </p:nvSpPr>
            <p:spPr bwMode="auto">
              <a:xfrm>
                <a:off x="3871636" y="1197149"/>
                <a:ext cx="44219" cy="44219"/>
              </a:xfrm>
              <a:prstGeom prst="ellipse"/>
              <a:solidFill>
                <a:srgbClr val="231F2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7" name="Oval 23"/>
              <p:cNvSpPr>
                <a:spLocks noChangeArrowheads="1"/>
              </p:cNvSpPr>
              <p:nvPr/>
            </p:nvSpPr>
            <p:spPr bwMode="auto">
              <a:xfrm>
                <a:off x="3988778" y="1197149"/>
                <a:ext cx="44219" cy="44219"/>
              </a:xfrm>
              <a:prstGeom prst="ellipse"/>
              <a:solidFill>
                <a:srgbClr val="231F2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  <p:sp>
            <p:nvSpPr>
              <p:cNvPr id="1048888" name="Rectangle 24"/>
              <p:cNvSpPr>
                <a:spLocks noChangeArrowheads="1"/>
              </p:cNvSpPr>
              <p:nvPr/>
            </p:nvSpPr>
            <p:spPr bwMode="auto">
              <a:xfrm>
                <a:off x="3840605" y="1325928"/>
                <a:ext cx="216441" cy="14740"/>
              </a:xfrm>
              <a:prstGeom prst="rect"/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/>
              </a:bodyPr>
              <a:p>
                <a:endParaRPr altLang="en-US" lang="zh-CN"/>
              </a:p>
            </p:txBody>
          </p:sp>
        </p:grpSp>
      </p:grpSp>
      <p:sp>
        <p:nvSpPr>
          <p:cNvPr id="1048889" name="文本占位符 8"/>
          <p:cNvSpPr txBox="1"/>
          <p:nvPr/>
        </p:nvSpPr>
        <p:spPr>
          <a:xfrm>
            <a:off x="677552" y="1345519"/>
            <a:ext cx="4074330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dirty="0" sz="20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企业内部价值与收益：</a:t>
            </a:r>
          </a:p>
        </p:txBody>
      </p:sp>
      <p:sp>
        <p:nvSpPr>
          <p:cNvPr id="1048890" name="文字方塊 125"/>
          <p:cNvSpPr txBox="1"/>
          <p:nvPr/>
        </p:nvSpPr>
        <p:spPr>
          <a:xfrm>
            <a:off x="3785550" y="3721831"/>
            <a:ext cx="858155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人*</a:t>
            </a:r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8H</a:t>
            </a:r>
            <a:endParaRPr altLang="en-US" dirty="0" sz="14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891" name="文字方塊 126"/>
          <p:cNvSpPr txBox="1"/>
          <p:nvPr/>
        </p:nvSpPr>
        <p:spPr>
          <a:xfrm>
            <a:off x="4855133" y="3721832"/>
            <a:ext cx="1277240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Robot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24H</a:t>
            </a:r>
            <a:endParaRPr altLang="en-US" dirty="0" sz="14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圓角矩形 43"/>
          <p:cNvSpPr/>
          <p:nvPr/>
        </p:nvSpPr>
        <p:spPr>
          <a:xfrm>
            <a:off x="9868050" y="1732887"/>
            <a:ext cx="207549" cy="4900840"/>
          </a:xfrm>
          <a:prstGeom prst="roundRect"/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896" name="Freeform 20"/>
          <p:cNvSpPr>
            <a:spLocks noEditPoints="1"/>
          </p:cNvSpPr>
          <p:nvPr/>
        </p:nvSpPr>
        <p:spPr bwMode="auto">
          <a:xfrm>
            <a:off x="8084922" y="1732887"/>
            <a:ext cx="3735694" cy="4900840"/>
          </a:xfrm>
          <a:custGeom>
            <a:avLst/>
            <a:gdLst>
              <a:gd name="T0" fmla="*/ 711 w 1306"/>
              <a:gd name="T1" fmla="*/ 0 h 873"/>
              <a:gd name="T2" fmla="*/ 655 w 1306"/>
              <a:gd name="T3" fmla="*/ 0 h 873"/>
              <a:gd name="T4" fmla="*/ 656 w 1306"/>
              <a:gd name="T5" fmla="*/ 21 h 873"/>
              <a:gd name="T6" fmla="*/ 650 w 1306"/>
              <a:gd name="T7" fmla="*/ 21 h 873"/>
              <a:gd name="T8" fmla="*/ 650 w 1306"/>
              <a:gd name="T9" fmla="*/ 0 h 873"/>
              <a:gd name="T10" fmla="*/ 594 w 1306"/>
              <a:gd name="T11" fmla="*/ 0 h 873"/>
              <a:gd name="T12" fmla="*/ 0 w 1306"/>
              <a:gd name="T13" fmla="*/ 873 h 873"/>
              <a:gd name="T14" fmla="*/ 623 w 1306"/>
              <a:gd name="T15" fmla="*/ 873 h 873"/>
              <a:gd name="T16" fmla="*/ 624 w 1306"/>
              <a:gd name="T17" fmla="*/ 849 h 873"/>
              <a:gd name="T18" fmla="*/ 681 w 1306"/>
              <a:gd name="T19" fmla="*/ 849 h 873"/>
              <a:gd name="T20" fmla="*/ 682 w 1306"/>
              <a:gd name="T21" fmla="*/ 873 h 873"/>
              <a:gd name="T22" fmla="*/ 1306 w 1306"/>
              <a:gd name="T23" fmla="*/ 873 h 873"/>
              <a:gd name="T24" fmla="*/ 711 w 1306"/>
              <a:gd name="T25" fmla="*/ 0 h 873"/>
              <a:gd name="T26" fmla="*/ 649 w 1306"/>
              <a:gd name="T27" fmla="*/ 70 h 873"/>
              <a:gd name="T28" fmla="*/ 656 w 1306"/>
              <a:gd name="T29" fmla="*/ 70 h 873"/>
              <a:gd name="T30" fmla="*/ 657 w 1306"/>
              <a:gd name="T31" fmla="*/ 119 h 873"/>
              <a:gd name="T32" fmla="*/ 648 w 1306"/>
              <a:gd name="T33" fmla="*/ 119 h 873"/>
              <a:gd name="T34" fmla="*/ 649 w 1306"/>
              <a:gd name="T35" fmla="*/ 70 h 873"/>
              <a:gd name="T36" fmla="*/ 647 w 1306"/>
              <a:gd name="T37" fmla="*/ 167 h 873"/>
              <a:gd name="T38" fmla="*/ 658 w 1306"/>
              <a:gd name="T39" fmla="*/ 167 h 873"/>
              <a:gd name="T40" fmla="*/ 659 w 1306"/>
              <a:gd name="T41" fmla="*/ 216 h 873"/>
              <a:gd name="T42" fmla="*/ 646 w 1306"/>
              <a:gd name="T43" fmla="*/ 216 h 873"/>
              <a:gd name="T44" fmla="*/ 647 w 1306"/>
              <a:gd name="T45" fmla="*/ 167 h 873"/>
              <a:gd name="T46" fmla="*/ 645 w 1306"/>
              <a:gd name="T47" fmla="*/ 265 h 873"/>
              <a:gd name="T48" fmla="*/ 660 w 1306"/>
              <a:gd name="T49" fmla="*/ 265 h 873"/>
              <a:gd name="T50" fmla="*/ 662 w 1306"/>
              <a:gd name="T51" fmla="*/ 313 h 873"/>
              <a:gd name="T52" fmla="*/ 644 w 1306"/>
              <a:gd name="T53" fmla="*/ 313 h 873"/>
              <a:gd name="T54" fmla="*/ 645 w 1306"/>
              <a:gd name="T55" fmla="*/ 265 h 873"/>
              <a:gd name="T56" fmla="*/ 642 w 1306"/>
              <a:gd name="T57" fmla="*/ 362 h 873"/>
              <a:gd name="T58" fmla="*/ 663 w 1306"/>
              <a:gd name="T59" fmla="*/ 362 h 873"/>
              <a:gd name="T60" fmla="*/ 664 w 1306"/>
              <a:gd name="T61" fmla="*/ 411 h 873"/>
              <a:gd name="T62" fmla="*/ 641 w 1306"/>
              <a:gd name="T63" fmla="*/ 411 h 873"/>
              <a:gd name="T64" fmla="*/ 642 w 1306"/>
              <a:gd name="T65" fmla="*/ 362 h 873"/>
              <a:gd name="T66" fmla="*/ 639 w 1306"/>
              <a:gd name="T67" fmla="*/ 460 h 873"/>
              <a:gd name="T68" fmla="*/ 666 w 1306"/>
              <a:gd name="T69" fmla="*/ 460 h 873"/>
              <a:gd name="T70" fmla="*/ 668 w 1306"/>
              <a:gd name="T71" fmla="*/ 508 h 873"/>
              <a:gd name="T72" fmla="*/ 638 w 1306"/>
              <a:gd name="T73" fmla="*/ 508 h 873"/>
              <a:gd name="T74" fmla="*/ 639 w 1306"/>
              <a:gd name="T75" fmla="*/ 460 h 873"/>
              <a:gd name="T76" fmla="*/ 636 w 1306"/>
              <a:gd name="T77" fmla="*/ 557 h 873"/>
              <a:gd name="T78" fmla="*/ 669 w 1306"/>
              <a:gd name="T79" fmla="*/ 557 h 873"/>
              <a:gd name="T80" fmla="*/ 671 w 1306"/>
              <a:gd name="T81" fmla="*/ 606 h 873"/>
              <a:gd name="T82" fmla="*/ 634 w 1306"/>
              <a:gd name="T83" fmla="*/ 606 h 873"/>
              <a:gd name="T84" fmla="*/ 636 w 1306"/>
              <a:gd name="T85" fmla="*/ 557 h 873"/>
              <a:gd name="T86" fmla="*/ 632 w 1306"/>
              <a:gd name="T87" fmla="*/ 654 h 873"/>
              <a:gd name="T88" fmla="*/ 673 w 1306"/>
              <a:gd name="T89" fmla="*/ 654 h 873"/>
              <a:gd name="T90" fmla="*/ 675 w 1306"/>
              <a:gd name="T91" fmla="*/ 703 h 873"/>
              <a:gd name="T92" fmla="*/ 630 w 1306"/>
              <a:gd name="T93" fmla="*/ 703 h 873"/>
              <a:gd name="T94" fmla="*/ 632 w 1306"/>
              <a:gd name="T95" fmla="*/ 654 h 873"/>
              <a:gd name="T96" fmla="*/ 626 w 1306"/>
              <a:gd name="T97" fmla="*/ 800 h 873"/>
              <a:gd name="T98" fmla="*/ 628 w 1306"/>
              <a:gd name="T99" fmla="*/ 752 h 873"/>
              <a:gd name="T100" fmla="*/ 677 w 1306"/>
              <a:gd name="T101" fmla="*/ 752 h 873"/>
              <a:gd name="T102" fmla="*/ 679 w 1306"/>
              <a:gd name="T103" fmla="*/ 800 h 873"/>
              <a:gd name="T104" fmla="*/ 626 w 1306"/>
              <a:gd name="T105" fmla="*/ 80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06" h="873">
                <a:moveTo>
                  <a:pt x="711" y="0"/>
                </a:moveTo>
                <a:cubicBezTo>
                  <a:pt x="692" y="0"/>
                  <a:pt x="674" y="0"/>
                  <a:pt x="655" y="0"/>
                </a:cubicBezTo>
                <a:cubicBezTo>
                  <a:pt x="655" y="7"/>
                  <a:pt x="656" y="14"/>
                  <a:pt x="656" y="21"/>
                </a:cubicBezTo>
                <a:cubicBezTo>
                  <a:pt x="654" y="21"/>
                  <a:pt x="652" y="21"/>
                  <a:pt x="650" y="21"/>
                </a:cubicBezTo>
                <a:cubicBezTo>
                  <a:pt x="650" y="14"/>
                  <a:pt x="650" y="7"/>
                  <a:pt x="650" y="0"/>
                </a:cubicBezTo>
                <a:cubicBezTo>
                  <a:pt x="631" y="0"/>
                  <a:pt x="613" y="0"/>
                  <a:pt x="594" y="0"/>
                </a:cubicBezTo>
                <a:cubicBezTo>
                  <a:pt x="502" y="291"/>
                  <a:pt x="304" y="582"/>
                  <a:pt x="0" y="873"/>
                </a:cubicBezTo>
                <a:cubicBezTo>
                  <a:pt x="207" y="873"/>
                  <a:pt x="415" y="873"/>
                  <a:pt x="623" y="873"/>
                </a:cubicBezTo>
                <a:cubicBezTo>
                  <a:pt x="623" y="865"/>
                  <a:pt x="624" y="857"/>
                  <a:pt x="624" y="849"/>
                </a:cubicBezTo>
                <a:cubicBezTo>
                  <a:pt x="643" y="849"/>
                  <a:pt x="662" y="849"/>
                  <a:pt x="681" y="849"/>
                </a:cubicBezTo>
                <a:cubicBezTo>
                  <a:pt x="682" y="857"/>
                  <a:pt x="682" y="865"/>
                  <a:pt x="682" y="873"/>
                </a:cubicBezTo>
                <a:cubicBezTo>
                  <a:pt x="890" y="873"/>
                  <a:pt x="1098" y="873"/>
                  <a:pt x="1306" y="873"/>
                </a:cubicBezTo>
                <a:cubicBezTo>
                  <a:pt x="1002" y="582"/>
                  <a:pt x="803" y="291"/>
                  <a:pt x="711" y="0"/>
                </a:cubicBezTo>
                <a:close/>
                <a:moveTo>
                  <a:pt x="649" y="70"/>
                </a:moveTo>
                <a:cubicBezTo>
                  <a:pt x="651" y="70"/>
                  <a:pt x="654" y="70"/>
                  <a:pt x="656" y="70"/>
                </a:cubicBezTo>
                <a:cubicBezTo>
                  <a:pt x="657" y="86"/>
                  <a:pt x="657" y="103"/>
                  <a:pt x="657" y="119"/>
                </a:cubicBezTo>
                <a:cubicBezTo>
                  <a:pt x="654" y="119"/>
                  <a:pt x="651" y="119"/>
                  <a:pt x="648" y="119"/>
                </a:cubicBezTo>
                <a:cubicBezTo>
                  <a:pt x="648" y="103"/>
                  <a:pt x="649" y="86"/>
                  <a:pt x="649" y="70"/>
                </a:cubicBezTo>
                <a:close/>
                <a:moveTo>
                  <a:pt x="647" y="167"/>
                </a:moveTo>
                <a:cubicBezTo>
                  <a:pt x="651" y="167"/>
                  <a:pt x="655" y="167"/>
                  <a:pt x="658" y="167"/>
                </a:cubicBezTo>
                <a:cubicBezTo>
                  <a:pt x="659" y="184"/>
                  <a:pt x="659" y="200"/>
                  <a:pt x="659" y="216"/>
                </a:cubicBezTo>
                <a:cubicBezTo>
                  <a:pt x="655" y="216"/>
                  <a:pt x="650" y="216"/>
                  <a:pt x="646" y="216"/>
                </a:cubicBezTo>
                <a:cubicBezTo>
                  <a:pt x="646" y="200"/>
                  <a:pt x="647" y="184"/>
                  <a:pt x="647" y="167"/>
                </a:cubicBezTo>
                <a:close/>
                <a:moveTo>
                  <a:pt x="645" y="265"/>
                </a:moveTo>
                <a:cubicBezTo>
                  <a:pt x="650" y="265"/>
                  <a:pt x="655" y="265"/>
                  <a:pt x="660" y="265"/>
                </a:cubicBezTo>
                <a:cubicBezTo>
                  <a:pt x="661" y="281"/>
                  <a:pt x="661" y="297"/>
                  <a:pt x="662" y="313"/>
                </a:cubicBezTo>
                <a:cubicBezTo>
                  <a:pt x="656" y="313"/>
                  <a:pt x="650" y="313"/>
                  <a:pt x="644" y="313"/>
                </a:cubicBezTo>
                <a:cubicBezTo>
                  <a:pt x="644" y="297"/>
                  <a:pt x="644" y="281"/>
                  <a:pt x="645" y="265"/>
                </a:cubicBezTo>
                <a:close/>
                <a:moveTo>
                  <a:pt x="642" y="362"/>
                </a:moveTo>
                <a:cubicBezTo>
                  <a:pt x="649" y="362"/>
                  <a:pt x="656" y="362"/>
                  <a:pt x="663" y="362"/>
                </a:cubicBezTo>
                <a:cubicBezTo>
                  <a:pt x="664" y="378"/>
                  <a:pt x="664" y="395"/>
                  <a:pt x="664" y="411"/>
                </a:cubicBezTo>
                <a:cubicBezTo>
                  <a:pt x="657" y="411"/>
                  <a:pt x="649" y="411"/>
                  <a:pt x="641" y="411"/>
                </a:cubicBezTo>
                <a:cubicBezTo>
                  <a:pt x="641" y="395"/>
                  <a:pt x="642" y="378"/>
                  <a:pt x="642" y="362"/>
                </a:cubicBezTo>
                <a:close/>
                <a:moveTo>
                  <a:pt x="639" y="460"/>
                </a:moveTo>
                <a:cubicBezTo>
                  <a:pt x="648" y="460"/>
                  <a:pt x="657" y="460"/>
                  <a:pt x="666" y="460"/>
                </a:cubicBezTo>
                <a:cubicBezTo>
                  <a:pt x="667" y="476"/>
                  <a:pt x="667" y="492"/>
                  <a:pt x="668" y="508"/>
                </a:cubicBezTo>
                <a:cubicBezTo>
                  <a:pt x="658" y="508"/>
                  <a:pt x="648" y="508"/>
                  <a:pt x="638" y="508"/>
                </a:cubicBezTo>
                <a:cubicBezTo>
                  <a:pt x="638" y="492"/>
                  <a:pt x="639" y="476"/>
                  <a:pt x="639" y="460"/>
                </a:cubicBezTo>
                <a:close/>
                <a:moveTo>
                  <a:pt x="636" y="557"/>
                </a:moveTo>
                <a:cubicBezTo>
                  <a:pt x="647" y="557"/>
                  <a:pt x="658" y="557"/>
                  <a:pt x="669" y="557"/>
                </a:cubicBezTo>
                <a:cubicBezTo>
                  <a:pt x="670" y="573"/>
                  <a:pt x="670" y="589"/>
                  <a:pt x="671" y="606"/>
                </a:cubicBezTo>
                <a:cubicBezTo>
                  <a:pt x="659" y="606"/>
                  <a:pt x="646" y="606"/>
                  <a:pt x="634" y="606"/>
                </a:cubicBezTo>
                <a:cubicBezTo>
                  <a:pt x="635" y="589"/>
                  <a:pt x="635" y="573"/>
                  <a:pt x="636" y="557"/>
                </a:cubicBezTo>
                <a:close/>
                <a:moveTo>
                  <a:pt x="632" y="654"/>
                </a:moveTo>
                <a:cubicBezTo>
                  <a:pt x="646" y="654"/>
                  <a:pt x="659" y="654"/>
                  <a:pt x="673" y="654"/>
                </a:cubicBezTo>
                <a:cubicBezTo>
                  <a:pt x="674" y="670"/>
                  <a:pt x="674" y="687"/>
                  <a:pt x="675" y="703"/>
                </a:cubicBezTo>
                <a:cubicBezTo>
                  <a:pt x="660" y="703"/>
                  <a:pt x="645" y="703"/>
                  <a:pt x="630" y="703"/>
                </a:cubicBezTo>
                <a:cubicBezTo>
                  <a:pt x="631" y="687"/>
                  <a:pt x="632" y="670"/>
                  <a:pt x="632" y="654"/>
                </a:cubicBezTo>
                <a:close/>
                <a:moveTo>
                  <a:pt x="626" y="800"/>
                </a:moveTo>
                <a:cubicBezTo>
                  <a:pt x="627" y="784"/>
                  <a:pt x="628" y="768"/>
                  <a:pt x="628" y="752"/>
                </a:cubicBezTo>
                <a:cubicBezTo>
                  <a:pt x="645" y="752"/>
                  <a:pt x="661" y="752"/>
                  <a:pt x="677" y="752"/>
                </a:cubicBezTo>
                <a:cubicBezTo>
                  <a:pt x="678" y="768"/>
                  <a:pt x="678" y="784"/>
                  <a:pt x="679" y="800"/>
                </a:cubicBezTo>
                <a:cubicBezTo>
                  <a:pt x="661" y="800"/>
                  <a:pt x="644" y="800"/>
                  <a:pt x="626" y="800"/>
                </a:cubicBezTo>
                <a:close/>
              </a:path>
            </a:pathLst>
          </a:cu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rgbClr val="005DA2"/>
              </a:solidFill>
              <a:cs typeface="+mn-ea"/>
              <a:sym typeface="+mn-lt"/>
            </a:endParaRPr>
          </a:p>
        </p:txBody>
      </p:sp>
      <p:cxnSp>
        <p:nvCxnSpPr>
          <p:cNvPr id="3145778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97" name="文本框 5"/>
          <p:cNvSpPr txBox="1"/>
          <p:nvPr/>
        </p:nvSpPr>
        <p:spPr>
          <a:xfrm>
            <a:off x="292498" y="291458"/>
            <a:ext cx="5692665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方案价值与收益</a:t>
            </a:r>
            <a:endParaRPr altLang="zh-CN" b="1" dirty="0" sz="2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 indent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Solution Value and Revenue</a:t>
            </a:r>
            <a:endParaRPr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898" name="矩形 30"/>
          <p:cNvSpPr/>
          <p:nvPr/>
        </p:nvSpPr>
        <p:spPr>
          <a:xfrm>
            <a:off x="329457" y="3563539"/>
            <a:ext cx="6971085" cy="1243417"/>
          </a:xfrm>
          <a:prstGeom prst="rect"/>
        </p:spPr>
        <p:txBody>
          <a:bodyPr wrap="square">
            <a:spAutoFit/>
          </a:bodyPr>
          <a:p>
            <a:pPr indent="-285750" marL="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办公场景下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RPA+AI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altLang="zh-CN" dirty="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办公业务场景中存在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大量“眼看手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”式的数据深加工，规则复杂且重复作业，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结合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可进一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步帮助复杂业务的自动化落地</a:t>
            </a:r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899" name="Freeform 23"/>
          <p:cNvSpPr/>
          <p:nvPr/>
        </p:nvSpPr>
        <p:spPr bwMode="auto">
          <a:xfrm>
            <a:off x="9205514" y="4013468"/>
            <a:ext cx="590232" cy="1650906"/>
          </a:xfrm>
          <a:custGeom>
            <a:avLst/>
            <a:gdLst>
              <a:gd name="T0" fmla="*/ 76 w 76"/>
              <a:gd name="T1" fmla="*/ 80 h 183"/>
              <a:gd name="T2" fmla="*/ 64 w 76"/>
              <a:gd name="T3" fmla="*/ 0 h 183"/>
              <a:gd name="T4" fmla="*/ 17 w 76"/>
              <a:gd name="T5" fmla="*/ 80 h 183"/>
              <a:gd name="T6" fmla="*/ 33 w 76"/>
              <a:gd name="T7" fmla="*/ 80 h 183"/>
              <a:gd name="T8" fmla="*/ 0 w 76"/>
              <a:gd name="T9" fmla="*/ 183 h 183"/>
              <a:gd name="T10" fmla="*/ 38 w 76"/>
              <a:gd name="T11" fmla="*/ 183 h 183"/>
              <a:gd name="T12" fmla="*/ 60 w 76"/>
              <a:gd name="T13" fmla="*/ 80 h 183"/>
              <a:gd name="T14" fmla="*/ 76 w 76"/>
              <a:gd name="T15" fmla="*/ 8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183">
                <a:moveTo>
                  <a:pt x="76" y="80"/>
                </a:moveTo>
                <a:cubicBezTo>
                  <a:pt x="70" y="53"/>
                  <a:pt x="66" y="26"/>
                  <a:pt x="64" y="0"/>
                </a:cubicBezTo>
                <a:cubicBezTo>
                  <a:pt x="52" y="26"/>
                  <a:pt x="36" y="53"/>
                  <a:pt x="17" y="80"/>
                </a:cubicBezTo>
                <a:cubicBezTo>
                  <a:pt x="22" y="80"/>
                  <a:pt x="27" y="80"/>
                  <a:pt x="33" y="80"/>
                </a:cubicBezTo>
                <a:cubicBezTo>
                  <a:pt x="22" y="114"/>
                  <a:pt x="12" y="149"/>
                  <a:pt x="0" y="183"/>
                </a:cubicBezTo>
                <a:cubicBezTo>
                  <a:pt x="13" y="183"/>
                  <a:pt x="25" y="183"/>
                  <a:pt x="38" y="183"/>
                </a:cubicBezTo>
                <a:cubicBezTo>
                  <a:pt x="46" y="149"/>
                  <a:pt x="53" y="114"/>
                  <a:pt x="60" y="80"/>
                </a:cubicBezTo>
                <a:cubicBezTo>
                  <a:pt x="65" y="80"/>
                  <a:pt x="71" y="80"/>
                  <a:pt x="76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31" compatLnSpc="1" lIns="91461" numCol="1" rIns="91461" tIns="45731" vert="horz" wrap="square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altLang="zh-CN" b="1" dirty="0" sz="2400" kern="0" lang="en-US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914400"/>
            <a:endParaRPr altLang="zh-CN" b="1" dirty="0" sz="2400" kern="0" lang="en-US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48900" name="文字方塊 51"/>
          <p:cNvSpPr txBox="1"/>
          <p:nvPr/>
        </p:nvSpPr>
        <p:spPr>
          <a:xfrm>
            <a:off x="9485118" y="1324334"/>
            <a:ext cx="111652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b="1" dirty="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</a:t>
            </a:r>
            <a:r>
              <a:rPr altLang="zh-CN" b="1" dirty="0" lang="en-US" smtClean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RPA</a:t>
            </a:r>
            <a:endParaRPr altLang="en-US" dirty="0" lang="zh-TW"/>
          </a:p>
        </p:txBody>
      </p:sp>
      <p:sp>
        <p:nvSpPr>
          <p:cNvPr id="1048901" name="文字方塊 61"/>
          <p:cNvSpPr txBox="1"/>
          <p:nvPr/>
        </p:nvSpPr>
        <p:spPr>
          <a:xfrm>
            <a:off x="7597192" y="4448402"/>
            <a:ext cx="975460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160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办公</a:t>
            </a:r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902" name="文字方塊 65"/>
          <p:cNvSpPr txBox="1"/>
          <p:nvPr/>
        </p:nvSpPr>
        <p:spPr>
          <a:xfrm>
            <a:off x="10717894" y="2484373"/>
            <a:ext cx="577402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NLP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5" name="群組 66"/>
          <p:cNvGrpSpPr/>
          <p:nvPr/>
        </p:nvGrpSpPr>
        <p:grpSpPr>
          <a:xfrm>
            <a:off x="8480981" y="4820491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03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04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8905" name="文字方塊 71"/>
          <p:cNvSpPr txBox="1"/>
          <p:nvPr/>
        </p:nvSpPr>
        <p:spPr>
          <a:xfrm>
            <a:off x="8309316" y="3376960"/>
            <a:ext cx="975460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1600" lang="zh-CN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产</a:t>
            </a:r>
            <a:r>
              <a:rPr altLang="en-US" dirty="0" sz="160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线</a:t>
            </a:r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6" name="群組 72"/>
          <p:cNvGrpSpPr/>
          <p:nvPr/>
        </p:nvGrpSpPr>
        <p:grpSpPr>
          <a:xfrm>
            <a:off x="8949265" y="3779529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06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07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8908" name="文字方塊 75"/>
          <p:cNvSpPr txBox="1"/>
          <p:nvPr/>
        </p:nvSpPr>
        <p:spPr>
          <a:xfrm>
            <a:off x="8621754" y="2387533"/>
            <a:ext cx="975460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160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7" name="群組 76"/>
          <p:cNvGrpSpPr/>
          <p:nvPr/>
        </p:nvGrpSpPr>
        <p:grpSpPr>
          <a:xfrm>
            <a:off x="9261703" y="2805342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09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10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群組 79"/>
          <p:cNvGrpSpPr/>
          <p:nvPr/>
        </p:nvGrpSpPr>
        <p:grpSpPr>
          <a:xfrm>
            <a:off x="11216502" y="4725206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11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12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群組 82"/>
          <p:cNvGrpSpPr/>
          <p:nvPr/>
        </p:nvGrpSpPr>
        <p:grpSpPr>
          <a:xfrm>
            <a:off x="10775956" y="3684244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13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14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群組 85"/>
          <p:cNvGrpSpPr/>
          <p:nvPr/>
        </p:nvGrpSpPr>
        <p:grpSpPr>
          <a:xfrm>
            <a:off x="10463759" y="2725297"/>
            <a:ext cx="207576" cy="823081"/>
            <a:chOff x="12088980" y="4389457"/>
            <a:chExt cx="349722" cy="1377029"/>
          </a:xfrm>
          <a:solidFill>
            <a:schemeClr val="bg1"/>
          </a:solidFill>
        </p:grpSpPr>
        <p:sp>
          <p:nvSpPr>
            <p:cNvPr id="1048915" name="Rectangle 5"/>
            <p:cNvSpPr>
              <a:spLocks noChangeArrowheads="1"/>
            </p:cNvSpPr>
            <p:nvPr/>
          </p:nvSpPr>
          <p:spPr bwMode="auto">
            <a:xfrm>
              <a:off x="12229667" y="4683856"/>
              <a:ext cx="68322" cy="108263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48916" name="Oval 8"/>
            <p:cNvSpPr>
              <a:spLocks noChangeArrowheads="1"/>
            </p:cNvSpPr>
            <p:nvPr/>
          </p:nvSpPr>
          <p:spPr bwMode="auto">
            <a:xfrm>
              <a:off x="12088980" y="4389457"/>
              <a:ext cx="349722" cy="348269"/>
            </a:xfrm>
            <a:prstGeom prst="ellipse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8917" name="文字方塊 88"/>
          <p:cNvSpPr txBox="1"/>
          <p:nvPr/>
        </p:nvSpPr>
        <p:spPr>
          <a:xfrm>
            <a:off x="10996620" y="3514119"/>
            <a:ext cx="487634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ML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918" name="文字方塊 89"/>
          <p:cNvSpPr txBox="1"/>
          <p:nvPr/>
        </p:nvSpPr>
        <p:spPr>
          <a:xfrm>
            <a:off x="11025740" y="4382748"/>
            <a:ext cx="620683" cy="338554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dirty="0" sz="160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OCR</a:t>
            </a:r>
            <a:endParaRPr altLang="en-US" dirty="0" sz="1600" lang="zh-TW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919" name="矩形 6"/>
          <p:cNvSpPr/>
          <p:nvPr/>
        </p:nvSpPr>
        <p:spPr>
          <a:xfrm>
            <a:off x="8396381" y="5813791"/>
            <a:ext cx="1437381" cy="830997"/>
          </a:xfrm>
          <a:prstGeom prst="rect"/>
        </p:spPr>
        <p:txBody>
          <a:bodyPr wrap="none">
            <a:spAutoFit/>
          </a:bodyPr>
          <a:p>
            <a:r>
              <a:rPr altLang="zh-CN" b="1" dirty="0" sz="4800" 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RPA</a:t>
            </a:r>
            <a:endParaRPr altLang="en-US" dirty="0" sz="4800" lang="zh-TW">
              <a:solidFill>
                <a:schemeClr val="bg1"/>
              </a:solidFill>
            </a:endParaRPr>
          </a:p>
        </p:txBody>
      </p:sp>
      <p:sp>
        <p:nvSpPr>
          <p:cNvPr id="1048920" name="矩形 90"/>
          <p:cNvSpPr/>
          <p:nvPr/>
        </p:nvSpPr>
        <p:spPr>
          <a:xfrm>
            <a:off x="10415086" y="5820149"/>
            <a:ext cx="800219" cy="830997"/>
          </a:xfrm>
          <a:prstGeom prst="rect"/>
        </p:spPr>
        <p:txBody>
          <a:bodyPr wrap="none">
            <a:spAutoFit/>
          </a:bodyPr>
          <a:p>
            <a:r>
              <a:rPr altLang="zh-CN" b="1" dirty="0" sz="4800" lang="en-US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AI</a:t>
            </a:r>
            <a:endParaRPr altLang="en-US" dirty="0" sz="4800" lang="zh-TW">
              <a:solidFill>
                <a:schemeClr val="bg1"/>
              </a:solidFill>
            </a:endParaRPr>
          </a:p>
        </p:txBody>
      </p:sp>
      <p:sp>
        <p:nvSpPr>
          <p:cNvPr id="1048921" name="文本占位符 8"/>
          <p:cNvSpPr txBox="1"/>
          <p:nvPr/>
        </p:nvSpPr>
        <p:spPr>
          <a:xfrm>
            <a:off x="292498" y="1266816"/>
            <a:ext cx="4074330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dirty="0" sz="21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对电子制造业的</a:t>
            </a:r>
            <a:r>
              <a:rPr altLang="en-US" b="1" dirty="0" sz="21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价值推广思考：</a:t>
            </a:r>
          </a:p>
        </p:txBody>
      </p:sp>
      <p:sp>
        <p:nvSpPr>
          <p:cNvPr id="1048922" name="圓角矩形 1"/>
          <p:cNvSpPr/>
          <p:nvPr/>
        </p:nvSpPr>
        <p:spPr>
          <a:xfrm>
            <a:off x="391057" y="1714383"/>
            <a:ext cx="6910004" cy="1551334"/>
          </a:xfrm>
          <a:prstGeom prst="roundRect">
            <a:avLst>
              <a:gd name="adj" fmla="val 1678"/>
            </a:avLst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923" name="文字方塊 4"/>
          <p:cNvSpPr txBox="1"/>
          <p:nvPr/>
        </p:nvSpPr>
        <p:spPr>
          <a:xfrm>
            <a:off x="387698" y="1786609"/>
            <a:ext cx="7213770" cy="1338828"/>
          </a:xfrm>
          <a:prstGeom prst="rect"/>
          <a:noFill/>
        </p:spPr>
        <p:txBody>
          <a:bodyPr rtlCol="0" wrap="none">
            <a:spAutoFit/>
          </a:bodyPr>
          <a:p>
            <a:pPr>
              <a:lnSpc>
                <a:spcPct val="150000"/>
              </a:lnSpc>
            </a:pPr>
            <a:r>
              <a:rPr altLang="en-US" b="1" dirty="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电子制造业内普遍存在着上下游（厂商</a:t>
            </a:r>
            <a:r>
              <a:rPr altLang="zh-CN" b="1" dirty="0" 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altLang="en-US" b="1" dirty="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客户）间业务对接信息壁垒</a:t>
            </a:r>
            <a:endParaRPr altLang="zh-CN" b="1" dirty="0" lang="en-US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altLang="en-US" b="1" dirty="0" lang="zh-CN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同时企业内末端业务信息化诉求满足率低等现象</a:t>
            </a:r>
            <a:endParaRPr altLang="zh-CN" b="1" dirty="0" lang="en-US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altLang="zh-CN" b="1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RPA+AI</a:t>
            </a:r>
            <a:r>
              <a:rPr altLang="en-US" b="1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的能力在电子制造</a:t>
            </a:r>
            <a:r>
              <a:rPr altLang="en-US" b="1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业以下两种场景里将发</a:t>
            </a:r>
            <a:r>
              <a:rPr altLang="en-US" b="1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挥更为广</a:t>
            </a:r>
            <a:r>
              <a:rPr altLang="en-US" b="1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泛的作用</a:t>
            </a:r>
            <a:endParaRPr altLang="zh-CN" b="1"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924" name="Freeform 23"/>
          <p:cNvSpPr/>
          <p:nvPr/>
        </p:nvSpPr>
        <p:spPr bwMode="auto">
          <a:xfrm flipH="1">
            <a:off x="10254342" y="4043729"/>
            <a:ext cx="675876" cy="1650906"/>
          </a:xfrm>
          <a:custGeom>
            <a:avLst/>
            <a:gdLst>
              <a:gd name="T0" fmla="*/ 76 w 76"/>
              <a:gd name="T1" fmla="*/ 80 h 183"/>
              <a:gd name="T2" fmla="*/ 64 w 76"/>
              <a:gd name="T3" fmla="*/ 0 h 183"/>
              <a:gd name="T4" fmla="*/ 17 w 76"/>
              <a:gd name="T5" fmla="*/ 80 h 183"/>
              <a:gd name="T6" fmla="*/ 33 w 76"/>
              <a:gd name="T7" fmla="*/ 80 h 183"/>
              <a:gd name="T8" fmla="*/ 0 w 76"/>
              <a:gd name="T9" fmla="*/ 183 h 183"/>
              <a:gd name="T10" fmla="*/ 38 w 76"/>
              <a:gd name="T11" fmla="*/ 183 h 183"/>
              <a:gd name="T12" fmla="*/ 60 w 76"/>
              <a:gd name="T13" fmla="*/ 80 h 183"/>
              <a:gd name="T14" fmla="*/ 76 w 76"/>
              <a:gd name="T15" fmla="*/ 8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183">
                <a:moveTo>
                  <a:pt x="76" y="80"/>
                </a:moveTo>
                <a:cubicBezTo>
                  <a:pt x="70" y="53"/>
                  <a:pt x="66" y="26"/>
                  <a:pt x="64" y="0"/>
                </a:cubicBezTo>
                <a:cubicBezTo>
                  <a:pt x="52" y="26"/>
                  <a:pt x="36" y="53"/>
                  <a:pt x="17" y="80"/>
                </a:cubicBezTo>
                <a:cubicBezTo>
                  <a:pt x="22" y="80"/>
                  <a:pt x="27" y="80"/>
                  <a:pt x="33" y="80"/>
                </a:cubicBezTo>
                <a:cubicBezTo>
                  <a:pt x="22" y="114"/>
                  <a:pt x="12" y="149"/>
                  <a:pt x="0" y="183"/>
                </a:cubicBezTo>
                <a:cubicBezTo>
                  <a:pt x="13" y="183"/>
                  <a:pt x="25" y="183"/>
                  <a:pt x="38" y="183"/>
                </a:cubicBezTo>
                <a:cubicBezTo>
                  <a:pt x="46" y="149"/>
                  <a:pt x="53" y="114"/>
                  <a:pt x="60" y="80"/>
                </a:cubicBezTo>
                <a:cubicBezTo>
                  <a:pt x="65" y="80"/>
                  <a:pt x="71" y="80"/>
                  <a:pt x="76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31" compatLnSpc="1" lIns="91461" numCol="1" rIns="91461" tIns="45731" vert="horz" wrap="square"/>
          <a:lstStyle>
            <a:defPPr>
              <a:defRPr lang="zh-CN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altLang="zh-CN" b="1" dirty="0" sz="2400" kern="0" lang="en-US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defTabSz="914400"/>
            <a:endParaRPr altLang="zh-CN" b="1" dirty="0" sz="2400" kern="0" lang="en-US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48925" name="矩形 7"/>
          <p:cNvSpPr/>
          <p:nvPr/>
        </p:nvSpPr>
        <p:spPr>
          <a:xfrm>
            <a:off x="333546" y="5261078"/>
            <a:ext cx="6966996" cy="1243417"/>
          </a:xfrm>
          <a:prstGeom prst="rect"/>
        </p:spPr>
        <p:txBody>
          <a:bodyPr wrap="square">
            <a:spAutoFit/>
          </a:bodyPr>
          <a:p>
            <a:pPr indent="-285750" marL="2857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产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线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场景下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RPA+AI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altLang="zh-CN" dirty="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RPA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发挥其“抓手”特质，应对各种复杂场景下的数据转载和报告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集成，而</a:t>
            </a: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则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可处理大批量、非结构化数据的处理、分析预测等</a:t>
            </a:r>
            <a:endParaRPr altLang="zh-CN"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45779" name="直線接點 9"/>
          <p:cNvCxnSpPr>
            <a:cxnSpLocks/>
          </p:cNvCxnSpPr>
          <p:nvPr/>
        </p:nvCxnSpPr>
        <p:spPr>
          <a:xfrm>
            <a:off x="387698" y="4896532"/>
            <a:ext cx="6912844" cy="0"/>
          </a:xfrm>
          <a:prstGeom prst="line"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0" name="直線接點 44"/>
          <p:cNvCxnSpPr>
            <a:cxnSpLocks/>
          </p:cNvCxnSpPr>
          <p:nvPr/>
        </p:nvCxnSpPr>
        <p:spPr>
          <a:xfrm>
            <a:off x="387698" y="6600144"/>
            <a:ext cx="6912844" cy="0"/>
          </a:xfrm>
          <a:prstGeom prst="line"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2"/>
          <p:cNvCxnSpPr>
            <a:cxnSpLocks/>
          </p:cNvCxnSpPr>
          <p:nvPr/>
        </p:nvCxnSpPr>
        <p:spPr>
          <a:xfrm flipV="1">
            <a:off x="0" y="1079500"/>
            <a:ext cx="12192000" cy="14009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5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altLang="en-US" dirty="0" lang="zh-CN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altLang="zh-CN" dirty="0" kumimoji="1" lang="en-US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altLang="en-US" dirty="0" kumimoji="1" lang="zh-CN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altLang="zh-CN" dirty="0" kumimoji="1" lang="en-US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altLang="en-US" dirty="0" kumimoji="1" lang="zh-CN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06" name="文本占位符 9"/>
          <p:cNvSpPr txBox="1"/>
          <p:nvPr/>
        </p:nvSpPr>
        <p:spPr>
          <a:xfrm>
            <a:off x="638096" y="2155056"/>
            <a:ext cx="7004537" cy="3381209"/>
          </a:xfrm>
          <a:prstGeom prst="rect"/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28" indent="0" marL="0">
              <a:lnSpc>
                <a:spcPct val="200000"/>
              </a:lnSpc>
              <a:spcBef>
                <a:spcPts val="0"/>
              </a:spcBef>
              <a:buNone/>
            </a:pPr>
            <a:r>
              <a:rPr altLang="en-US" b="1" dirty="0" sz="1600" lang="zh-CN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altLang="zh-CN" dirty="0" sz="1600" lang="en-US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Name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：多面体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 indent="0" marL="0">
              <a:lnSpc>
                <a:spcPct val="200000"/>
              </a:lnSpc>
              <a:spcBef>
                <a:spcPts val="0"/>
              </a:spcBef>
              <a:buNone/>
            </a:pPr>
            <a:r>
              <a:rPr altLang="en-US" b="1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altLang="zh-CN" b="1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：张国刚，杜启全，李卓鹏， 陈国超，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 indent="0" marL="0">
              <a:lnSpc>
                <a:spcPct val="200000"/>
              </a:lnSpc>
              <a:spcBef>
                <a:spcPts val="0"/>
              </a:spcBef>
              <a:buNone/>
            </a:pP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张文正</a:t>
            </a:r>
            <a:r>
              <a:rPr altLang="en-US" dirty="0" sz="1600" lang="zh-CN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岳鹏丽，刘婉婷，刘卫超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 indent="0" mar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altLang="en-US" b="1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altLang="zh-CN" dirty="0" sz="1600" lang="en-US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</a:t>
            </a:r>
            <a:r>
              <a:rPr altLang="zh-CN" dirty="0" sz="1600" lang="en-US" err="1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Slogon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RPA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让工作更高效，向重复工作说再见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 indent="0" mar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altLang="en-US" b="1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altLang="en-US" dirty="0" sz="1600" lang="zh-TW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事业群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IT </a:t>
            </a: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altLang="en-US" b="1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</a:t>
            </a:r>
            <a:r>
              <a:rPr altLang="en-US" b="1" dirty="0" sz="1600" lang="zh-CN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应用场景 </a:t>
            </a:r>
            <a:r>
              <a:rPr altLang="zh-CN" dirty="0" sz="1600" lang="en-US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Application Scope 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：供应链</a:t>
            </a:r>
            <a:r>
              <a:rPr altLang="zh-CN" dirty="0" sz="1600" lang="en-US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Shipping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管理</a:t>
            </a:r>
            <a:endParaRPr altLang="zh-CN" dirty="0" sz="1600" lang="en-US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altLang="en-US" b="1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作品应用主要项目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Projects of Work Application 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 indent="0" marL="0">
              <a:lnSpc>
                <a:spcPct val="200000"/>
              </a:lnSpc>
              <a:spcBef>
                <a:spcPts val="0"/>
              </a:spcBef>
              <a:buNone/>
            </a:pP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供应链海外</a:t>
            </a:r>
            <a:r>
              <a:rPr altLang="zh-CN" dirty="0" sz="1600" lang="en-US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HUB</a:t>
            </a:r>
            <a:r>
              <a:rPr altLang="en-US" dirty="0" sz="1600" lang="zh-CN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仓进销存数据移转</a:t>
            </a:r>
            <a:endParaRPr altLang="zh-CN" dirty="0" sz="1600" lang="en-US" smtClean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07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/>
          <a:noFill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altLang="en-US" b="1" dirty="0" sz="2400" kumimoji="1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altLang="zh-CN" dirty="0" sz="2400" kumimoji="1"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altLang="en-US" dirty="0" sz="2400" kumimoji="1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97162" name="圖片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51320" y="2055166"/>
            <a:ext cx="5440680" cy="3580987"/>
          </a:xfrm>
          <a:prstGeom prst="rect"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8" name="文本框 8"/>
          <p:cNvSpPr txBox="1"/>
          <p:nvPr/>
        </p:nvSpPr>
        <p:spPr>
          <a:xfrm>
            <a:off x="216299" y="257289"/>
            <a:ext cx="4704374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0" dirty="0" i="0" kern="120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b="1" dirty="0" 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194304" name="圖表 3"/>
          <p:cNvGraphicFramePr>
            <a:graphicFrameLocks/>
          </p:cNvGraphicFramePr>
          <p:nvPr/>
        </p:nvGraphicFramePr>
        <p:xfrm>
          <a:off x="6662485" y="3079500"/>
          <a:ext cx="4834383" cy="289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48609" name="矩形 4"/>
          <p:cNvSpPr/>
          <p:nvPr/>
        </p:nvSpPr>
        <p:spPr>
          <a:xfrm>
            <a:off x="747506" y="1796636"/>
            <a:ext cx="5348493" cy="4053841"/>
          </a:xfrm>
          <a:prstGeom prst="rect"/>
        </p:spPr>
        <p:txBody>
          <a:bodyPr wrap="square">
            <a:spAutoFit/>
          </a:bodyPr>
          <a:p>
            <a:pPr indent="540000" lvl="0">
              <a:lnSpc>
                <a:spcPct val="150000"/>
              </a:lnSpc>
              <a:spcBef>
                <a:spcPts val="1200"/>
              </a:spcBef>
            </a:pP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事业群是集团中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规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模最大的事业群单位，所属工厂分布全球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十多个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城市，业务系统数百个。</a:t>
            </a:r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40000" lvl="0">
              <a:lnSpc>
                <a:spcPct val="150000"/>
              </a:lnSpc>
              <a:spcBef>
                <a:spcPts val="1200"/>
              </a:spcBef>
            </a:pP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在大力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动数字化、自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动化、智能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转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型过程中，公司业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务系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统</a:t>
            </a:r>
            <a:r>
              <a:rPr altLang="en-US" b="1" dirty="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广</a:t>
            </a:r>
            <a:r>
              <a:rPr altLang="en-US" b="1" dirty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altLang="en-US" b="1" dirty="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、深度、复</a:t>
            </a:r>
            <a:r>
              <a:rPr altLang="en-US" b="1" dirty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杂度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积累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altLang="en-US" b="1" dirty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业务数据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量快速增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长，相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应的业务系统末端的微信息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化需求剧增。</a:t>
            </a:r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40000" lvl="0">
              <a:lnSpc>
                <a:spcPct val="150000"/>
              </a:lnSpc>
              <a:spcBef>
                <a:spcPts val="1200"/>
              </a:spcBef>
            </a:pP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受制于对信息化的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传统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认识，绝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大多数的微端信息化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需求未得到表达，仍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以人工重复作业模式进行着。</a:t>
            </a:r>
            <a:endParaRPr altLang="zh-CN"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10" name="矩形 13"/>
          <p:cNvSpPr/>
          <p:nvPr/>
        </p:nvSpPr>
        <p:spPr>
          <a:xfrm>
            <a:off x="7257803" y="5975917"/>
            <a:ext cx="3643746" cy="461665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信息化</a:t>
            </a:r>
            <a:r>
              <a:rPr altLang="en-US" dirty="0" sz="16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项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目结案趋势图</a:t>
            </a:r>
            <a:endParaRPr altLang="zh-CN" dirty="0" sz="16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11" name="矩形 15"/>
          <p:cNvSpPr/>
          <p:nvPr/>
        </p:nvSpPr>
        <p:spPr>
          <a:xfrm>
            <a:off x="6662485" y="1796636"/>
            <a:ext cx="5163755" cy="1031240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信息化</a:t>
            </a: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项目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年复合增长率超过</a:t>
            </a:r>
            <a:r>
              <a:rPr altLang="zh-CN" dirty="0" sz="24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28%</a:t>
            </a:r>
          </a:p>
          <a:p>
            <a:pPr lvl="0">
              <a:lnSpc>
                <a:spcPct val="150000"/>
              </a:lnSpc>
            </a:pPr>
            <a:r>
              <a: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信息化</a:t>
            </a:r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资源供需矛盾严重，微端需求立项率低</a:t>
            </a:r>
            <a:endParaRPr altLang="zh-CN" dirty="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12" name="文本占位符 8"/>
          <p:cNvSpPr txBox="1"/>
          <p:nvPr/>
        </p:nvSpPr>
        <p:spPr>
          <a:xfrm>
            <a:off x="677553" y="1316491"/>
            <a:ext cx="1578334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altLang="en-US" b="1" dirty="0" sz="2000" 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项目背景：</a:t>
            </a:r>
            <a:endParaRPr altLang="en-US" b="1" dirty="0" sz="2000" kumimoji="1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矩形 100"/>
          <p:cNvSpPr/>
          <p:nvPr/>
        </p:nvSpPr>
        <p:spPr>
          <a:xfrm>
            <a:off x="522184" y="2631409"/>
            <a:ext cx="11147632" cy="4001618"/>
          </a:xfrm>
          <a:prstGeom prst="rect"/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cxnSp>
        <p:nvCxnSpPr>
          <p:cNvPr id="3145730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7" name="文本框 8"/>
          <p:cNvSpPr txBox="1"/>
          <p:nvPr/>
        </p:nvSpPr>
        <p:spPr>
          <a:xfrm>
            <a:off x="216299" y="257289"/>
            <a:ext cx="4704374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0" dirty="0" i="0" kern="120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b="1" dirty="0" 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618" name="矩形 4"/>
          <p:cNvSpPr/>
          <p:nvPr/>
        </p:nvSpPr>
        <p:spPr>
          <a:xfrm>
            <a:off x="736278" y="1627840"/>
            <a:ext cx="10709564" cy="1015663"/>
          </a:xfrm>
          <a:prstGeom prst="rect"/>
        </p:spPr>
        <p:txBody>
          <a:bodyPr wrap="square">
            <a:spAutoFit/>
          </a:bodyPr>
          <a:p>
            <a:pPr indent="540000" lvl="0">
              <a:lnSpc>
                <a:spcPct val="150000"/>
              </a:lnSpc>
            </a:pP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公司供应链为满足客户全球快速出货要求，在海外共计合作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仓，每日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仓进销存数据通过邮件形式进行信息传递，经人工整理并录入公司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系统。</a:t>
            </a:r>
            <a:endParaRPr altLang="zh-CN" dirty="0" sz="20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1"/>
          <p:cNvGrpSpPr/>
          <p:nvPr/>
        </p:nvGrpSpPr>
        <p:grpSpPr>
          <a:xfrm>
            <a:off x="685797" y="2904386"/>
            <a:ext cx="1355767" cy="650821"/>
            <a:chOff x="435094" y="3426900"/>
            <a:chExt cx="1355767" cy="650821"/>
          </a:xfrm>
        </p:grpSpPr>
        <p:sp>
          <p:nvSpPr>
            <p:cNvPr id="1048619" name="KSO_Shape"/>
            <p:cNvSpPr/>
            <p:nvPr/>
          </p:nvSpPr>
          <p:spPr bwMode="auto">
            <a:xfrm>
              <a:off x="1127164" y="3426900"/>
              <a:ext cx="663697" cy="650821"/>
            </a:xfrm>
            <a:custGeom>
              <a:avLst/>
              <a:gdLst>
                <a:gd name="T0" fmla="*/ 191431 w 4204"/>
                <a:gd name="T1" fmla="*/ 115682 h 4123"/>
                <a:gd name="T2" fmla="*/ 335754 w 4204"/>
                <a:gd name="T3" fmla="*/ 98972 h 4123"/>
                <a:gd name="T4" fmla="*/ 1317750 w 4204"/>
                <a:gd name="T5" fmla="*/ 1455447 h 4123"/>
                <a:gd name="T6" fmla="*/ 1239379 w 4204"/>
                <a:gd name="T7" fmla="*/ 1766502 h 4123"/>
                <a:gd name="T8" fmla="*/ 912618 w 4204"/>
                <a:gd name="T9" fmla="*/ 1646536 h 4123"/>
                <a:gd name="T10" fmla="*/ 635107 w 4204"/>
                <a:gd name="T11" fmla="*/ 1377469 h 4123"/>
                <a:gd name="T12" fmla="*/ 516908 w 4204"/>
                <a:gd name="T13" fmla="*/ 725795 h 4123"/>
                <a:gd name="T14" fmla="*/ 626542 w 4204"/>
                <a:gd name="T15" fmla="*/ 883037 h 4123"/>
                <a:gd name="T16" fmla="*/ 657376 w 4204"/>
                <a:gd name="T17" fmla="*/ 1056131 h 4123"/>
                <a:gd name="T18" fmla="*/ 781999 w 4204"/>
                <a:gd name="T19" fmla="*/ 1372756 h 4123"/>
                <a:gd name="T20" fmla="*/ 853518 w 4204"/>
                <a:gd name="T21" fmla="*/ 1481582 h 4123"/>
                <a:gd name="T22" fmla="*/ 1078354 w 4204"/>
                <a:gd name="T23" fmla="*/ 1136680 h 4123"/>
                <a:gd name="T24" fmla="*/ 934459 w 4204"/>
                <a:gd name="T25" fmla="*/ 936165 h 4123"/>
                <a:gd name="T26" fmla="*/ 652237 w 4204"/>
                <a:gd name="T27" fmla="*/ 851760 h 4123"/>
                <a:gd name="T28" fmla="*/ 560590 w 4204"/>
                <a:gd name="T29" fmla="*/ 742505 h 4123"/>
                <a:gd name="T30" fmla="*/ 755447 w 4204"/>
                <a:gd name="T31" fmla="*/ 616112 h 4123"/>
                <a:gd name="T32" fmla="*/ 997413 w 4204"/>
                <a:gd name="T33" fmla="*/ 393318 h 4123"/>
                <a:gd name="T34" fmla="*/ 1360148 w 4204"/>
                <a:gd name="T35" fmla="*/ 386462 h 4123"/>
                <a:gd name="T36" fmla="*/ 1256509 w 4204"/>
                <a:gd name="T37" fmla="*/ 505143 h 4123"/>
                <a:gd name="T38" fmla="*/ 1260792 w 4204"/>
                <a:gd name="T39" fmla="*/ 608828 h 4123"/>
                <a:gd name="T40" fmla="*/ 1423530 w 4204"/>
                <a:gd name="T41" fmla="*/ 592119 h 4123"/>
                <a:gd name="T42" fmla="*/ 1566140 w 4204"/>
                <a:gd name="T43" fmla="*/ 558700 h 4123"/>
                <a:gd name="T44" fmla="*/ 1722454 w 4204"/>
                <a:gd name="T45" fmla="*/ 972155 h 4123"/>
                <a:gd name="T46" fmla="*/ 1587553 w 4204"/>
                <a:gd name="T47" fmla="*/ 424595 h 4123"/>
                <a:gd name="T48" fmla="*/ 1074071 w 4204"/>
                <a:gd name="T49" fmla="*/ 211655 h 4123"/>
                <a:gd name="T50" fmla="*/ 802127 w 4204"/>
                <a:gd name="T51" fmla="*/ 292632 h 4123"/>
                <a:gd name="T52" fmla="*/ 515623 w 4204"/>
                <a:gd name="T53" fmla="*/ 614827 h 4123"/>
                <a:gd name="T54" fmla="*/ 560590 w 4204"/>
                <a:gd name="T55" fmla="*/ 1451591 h 4123"/>
                <a:gd name="T56" fmla="*/ 1247088 w 4204"/>
                <a:gd name="T57" fmla="*/ 922883 h 4123"/>
                <a:gd name="T58" fmla="*/ 1487340 w 4204"/>
                <a:gd name="T59" fmla="*/ 1313201 h 4123"/>
                <a:gd name="T60" fmla="*/ 1535734 w 4204"/>
                <a:gd name="T61" fmla="*/ 654244 h 4123"/>
                <a:gd name="T62" fmla="*/ 1318607 w 4204"/>
                <a:gd name="T63" fmla="*/ 609685 h 4123"/>
                <a:gd name="T64" fmla="*/ 1198266 w 4204"/>
                <a:gd name="T65" fmla="*/ 715513 h 4123"/>
                <a:gd name="T66" fmla="*/ 215414 w 4204"/>
                <a:gd name="T67" fmla="*/ 203514 h 4123"/>
                <a:gd name="T68" fmla="*/ 173016 w 4204"/>
                <a:gd name="T69" fmla="*/ 365897 h 4123"/>
                <a:gd name="T70" fmla="*/ 494210 w 4204"/>
                <a:gd name="T71" fmla="*/ 533421 h 4123"/>
                <a:gd name="T72" fmla="*/ 792706 w 4204"/>
                <a:gd name="T73" fmla="*/ 208227 h 4123"/>
                <a:gd name="T74" fmla="*/ 1076641 w 4204"/>
                <a:gd name="T75" fmla="*/ 59983 h 4123"/>
                <a:gd name="T76" fmla="*/ 743456 w 4204"/>
                <a:gd name="T77" fmla="*/ 68981 h 4123"/>
                <a:gd name="T78" fmla="*/ 215414 w 4204"/>
                <a:gd name="T79" fmla="*/ 203514 h 4123"/>
                <a:gd name="T80" fmla="*/ 473225 w 4204"/>
                <a:gd name="T81" fmla="*/ 0 h 4123"/>
                <a:gd name="T82" fmla="*/ 333613 w 4204"/>
                <a:gd name="T83" fmla="*/ 488862 h 4123"/>
                <a:gd name="T84" fmla="*/ 104067 w 4204"/>
                <a:gd name="T85" fmla="*/ 507286 h 4123"/>
                <a:gd name="T86" fmla="*/ 325048 w 4204"/>
                <a:gd name="T87" fmla="*/ 580979 h 4123"/>
                <a:gd name="T88" fmla="*/ 104067 w 4204"/>
                <a:gd name="T89" fmla="*/ 597260 h 4123"/>
                <a:gd name="T90" fmla="*/ 341750 w 4204"/>
                <a:gd name="T91" fmla="*/ 401030 h 4123"/>
                <a:gd name="T92" fmla="*/ 104495 w 4204"/>
                <a:gd name="T93" fmla="*/ 421595 h 4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04" h="4123">
                  <a:moveTo>
                    <a:pt x="784" y="231"/>
                  </a:moveTo>
                  <a:cubicBezTo>
                    <a:pt x="502" y="303"/>
                    <a:pt x="502" y="303"/>
                    <a:pt x="502" y="303"/>
                  </a:cubicBezTo>
                  <a:cubicBezTo>
                    <a:pt x="478" y="309"/>
                    <a:pt x="453" y="294"/>
                    <a:pt x="447" y="270"/>
                  </a:cubicBezTo>
                  <a:cubicBezTo>
                    <a:pt x="441" y="246"/>
                    <a:pt x="456" y="221"/>
                    <a:pt x="480" y="215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84" y="231"/>
                    <a:pt x="784" y="231"/>
                    <a:pt x="784" y="231"/>
                  </a:cubicBezTo>
                  <a:close/>
                  <a:moveTo>
                    <a:pt x="2230" y="3422"/>
                  </a:moveTo>
                  <a:cubicBezTo>
                    <a:pt x="3135" y="3165"/>
                    <a:pt x="3135" y="3165"/>
                    <a:pt x="3135" y="3165"/>
                  </a:cubicBezTo>
                  <a:cubicBezTo>
                    <a:pt x="3077" y="3397"/>
                    <a:pt x="3077" y="3397"/>
                    <a:pt x="3077" y="3397"/>
                  </a:cubicBezTo>
                  <a:cubicBezTo>
                    <a:pt x="3603" y="3412"/>
                    <a:pt x="4062" y="3121"/>
                    <a:pt x="4119" y="2472"/>
                  </a:cubicBezTo>
                  <a:cubicBezTo>
                    <a:pt x="4102" y="3278"/>
                    <a:pt x="3686" y="3902"/>
                    <a:pt x="2948" y="3907"/>
                  </a:cubicBezTo>
                  <a:cubicBezTo>
                    <a:pt x="2894" y="4123"/>
                    <a:pt x="2894" y="4123"/>
                    <a:pt x="2894" y="4123"/>
                  </a:cubicBezTo>
                  <a:cubicBezTo>
                    <a:pt x="2230" y="3422"/>
                    <a:pt x="2230" y="3422"/>
                    <a:pt x="2230" y="3422"/>
                  </a:cubicBezTo>
                  <a:close/>
                  <a:moveTo>
                    <a:pt x="1810" y="3735"/>
                  </a:moveTo>
                  <a:cubicBezTo>
                    <a:pt x="1924" y="3786"/>
                    <a:pt x="2029" y="3818"/>
                    <a:pt x="2131" y="3843"/>
                  </a:cubicBezTo>
                  <a:cubicBezTo>
                    <a:pt x="2217" y="3862"/>
                    <a:pt x="2304" y="3875"/>
                    <a:pt x="2394" y="3881"/>
                  </a:cubicBezTo>
                  <a:cubicBezTo>
                    <a:pt x="2114" y="3586"/>
                    <a:pt x="2114" y="3586"/>
                    <a:pt x="2114" y="3586"/>
                  </a:cubicBezTo>
                  <a:cubicBezTo>
                    <a:pt x="1872" y="3518"/>
                    <a:pt x="1656" y="3388"/>
                    <a:pt x="1483" y="3215"/>
                  </a:cubicBezTo>
                  <a:cubicBezTo>
                    <a:pt x="1220" y="2953"/>
                    <a:pt x="1058" y="2590"/>
                    <a:pt x="1058" y="2190"/>
                  </a:cubicBezTo>
                  <a:cubicBezTo>
                    <a:pt x="1058" y="1944"/>
                    <a:pt x="1118" y="1713"/>
                    <a:pt x="1226" y="1511"/>
                  </a:cubicBezTo>
                  <a:cubicBezTo>
                    <a:pt x="1198" y="1605"/>
                    <a:pt x="1204" y="1668"/>
                    <a:pt x="1207" y="1694"/>
                  </a:cubicBezTo>
                  <a:cubicBezTo>
                    <a:pt x="1213" y="1745"/>
                    <a:pt x="1189" y="1814"/>
                    <a:pt x="1256" y="1856"/>
                  </a:cubicBezTo>
                  <a:cubicBezTo>
                    <a:pt x="1322" y="1898"/>
                    <a:pt x="1391" y="1928"/>
                    <a:pt x="1397" y="1958"/>
                  </a:cubicBezTo>
                  <a:cubicBezTo>
                    <a:pt x="1403" y="1988"/>
                    <a:pt x="1406" y="2031"/>
                    <a:pt x="1463" y="2061"/>
                  </a:cubicBezTo>
                  <a:cubicBezTo>
                    <a:pt x="1493" y="2077"/>
                    <a:pt x="1531" y="2099"/>
                    <a:pt x="1559" y="2116"/>
                  </a:cubicBezTo>
                  <a:cubicBezTo>
                    <a:pt x="1553" y="2124"/>
                    <a:pt x="1546" y="2132"/>
                    <a:pt x="1540" y="2141"/>
                  </a:cubicBezTo>
                  <a:cubicBezTo>
                    <a:pt x="1475" y="2229"/>
                    <a:pt x="1527" y="2406"/>
                    <a:pt x="1535" y="2465"/>
                  </a:cubicBezTo>
                  <a:cubicBezTo>
                    <a:pt x="1543" y="2525"/>
                    <a:pt x="1642" y="2642"/>
                    <a:pt x="1699" y="2686"/>
                  </a:cubicBezTo>
                  <a:cubicBezTo>
                    <a:pt x="1756" y="2731"/>
                    <a:pt x="1769" y="2866"/>
                    <a:pt x="1766" y="2915"/>
                  </a:cubicBezTo>
                  <a:cubicBezTo>
                    <a:pt x="1764" y="2965"/>
                    <a:pt x="1826" y="3139"/>
                    <a:pt x="1826" y="3204"/>
                  </a:cubicBezTo>
                  <a:cubicBezTo>
                    <a:pt x="1826" y="3269"/>
                    <a:pt x="1884" y="3440"/>
                    <a:pt x="1884" y="3440"/>
                  </a:cubicBezTo>
                  <a:cubicBezTo>
                    <a:pt x="1884" y="3440"/>
                    <a:pt x="1930" y="3485"/>
                    <a:pt x="1964" y="3490"/>
                  </a:cubicBezTo>
                  <a:cubicBezTo>
                    <a:pt x="1980" y="3492"/>
                    <a:pt x="1987" y="3480"/>
                    <a:pt x="1993" y="3458"/>
                  </a:cubicBezTo>
                  <a:cubicBezTo>
                    <a:pt x="2082" y="3260"/>
                    <a:pt x="2082" y="3260"/>
                    <a:pt x="2082" y="3260"/>
                  </a:cubicBezTo>
                  <a:cubicBezTo>
                    <a:pt x="2106" y="3231"/>
                    <a:pt x="2141" y="3200"/>
                    <a:pt x="2209" y="3147"/>
                  </a:cubicBezTo>
                  <a:cubicBezTo>
                    <a:pt x="2336" y="3045"/>
                    <a:pt x="2466" y="2751"/>
                    <a:pt x="2518" y="2653"/>
                  </a:cubicBezTo>
                  <a:cubicBezTo>
                    <a:pt x="2570" y="2554"/>
                    <a:pt x="2591" y="2530"/>
                    <a:pt x="2620" y="2473"/>
                  </a:cubicBezTo>
                  <a:cubicBezTo>
                    <a:pt x="2648" y="2416"/>
                    <a:pt x="2507" y="2390"/>
                    <a:pt x="2469" y="2362"/>
                  </a:cubicBezTo>
                  <a:cubicBezTo>
                    <a:pt x="2429" y="2333"/>
                    <a:pt x="2247" y="2255"/>
                    <a:pt x="2182" y="2185"/>
                  </a:cubicBezTo>
                  <a:cubicBezTo>
                    <a:pt x="2118" y="2114"/>
                    <a:pt x="1933" y="2044"/>
                    <a:pt x="1821" y="1995"/>
                  </a:cubicBezTo>
                  <a:cubicBezTo>
                    <a:pt x="1735" y="1957"/>
                    <a:pt x="1653" y="2011"/>
                    <a:pt x="1591" y="2079"/>
                  </a:cubicBezTo>
                  <a:cubicBezTo>
                    <a:pt x="1557" y="2056"/>
                    <a:pt x="1516" y="2021"/>
                    <a:pt x="1523" y="1988"/>
                  </a:cubicBezTo>
                  <a:cubicBezTo>
                    <a:pt x="1535" y="1934"/>
                    <a:pt x="1508" y="1850"/>
                    <a:pt x="1505" y="1820"/>
                  </a:cubicBezTo>
                  <a:cubicBezTo>
                    <a:pt x="1502" y="1790"/>
                    <a:pt x="1553" y="1700"/>
                    <a:pt x="1490" y="1721"/>
                  </a:cubicBezTo>
                  <a:cubicBezTo>
                    <a:pt x="1427" y="1742"/>
                    <a:pt x="1291" y="1814"/>
                    <a:pt x="1309" y="1733"/>
                  </a:cubicBezTo>
                  <a:cubicBezTo>
                    <a:pt x="1327" y="1652"/>
                    <a:pt x="1345" y="1450"/>
                    <a:pt x="1481" y="1474"/>
                  </a:cubicBezTo>
                  <a:cubicBezTo>
                    <a:pt x="1616" y="1498"/>
                    <a:pt x="1574" y="1637"/>
                    <a:pt x="1634" y="1622"/>
                  </a:cubicBezTo>
                  <a:cubicBezTo>
                    <a:pt x="1694" y="1607"/>
                    <a:pt x="1731" y="1480"/>
                    <a:pt x="1764" y="1438"/>
                  </a:cubicBezTo>
                  <a:cubicBezTo>
                    <a:pt x="1796" y="1396"/>
                    <a:pt x="1968" y="1186"/>
                    <a:pt x="2034" y="1168"/>
                  </a:cubicBezTo>
                  <a:cubicBezTo>
                    <a:pt x="2100" y="1150"/>
                    <a:pt x="2130" y="1084"/>
                    <a:pt x="2200" y="1041"/>
                  </a:cubicBezTo>
                  <a:cubicBezTo>
                    <a:pt x="2269" y="999"/>
                    <a:pt x="2332" y="1062"/>
                    <a:pt x="2329" y="918"/>
                  </a:cubicBezTo>
                  <a:cubicBezTo>
                    <a:pt x="2327" y="850"/>
                    <a:pt x="2331" y="792"/>
                    <a:pt x="2329" y="750"/>
                  </a:cubicBezTo>
                  <a:cubicBezTo>
                    <a:pt x="2388" y="743"/>
                    <a:pt x="2448" y="739"/>
                    <a:pt x="2508" y="739"/>
                  </a:cubicBezTo>
                  <a:cubicBezTo>
                    <a:pt x="2749" y="739"/>
                    <a:pt x="2976" y="798"/>
                    <a:pt x="3176" y="902"/>
                  </a:cubicBezTo>
                  <a:cubicBezTo>
                    <a:pt x="3124" y="939"/>
                    <a:pt x="3066" y="988"/>
                    <a:pt x="3058" y="1013"/>
                  </a:cubicBezTo>
                  <a:cubicBezTo>
                    <a:pt x="3046" y="1057"/>
                    <a:pt x="3014" y="1153"/>
                    <a:pt x="2986" y="1158"/>
                  </a:cubicBezTo>
                  <a:cubicBezTo>
                    <a:pt x="2957" y="1164"/>
                    <a:pt x="2928" y="1145"/>
                    <a:pt x="2934" y="1179"/>
                  </a:cubicBezTo>
                  <a:cubicBezTo>
                    <a:pt x="2939" y="1213"/>
                    <a:pt x="2902" y="1281"/>
                    <a:pt x="2902" y="1281"/>
                  </a:cubicBezTo>
                  <a:cubicBezTo>
                    <a:pt x="2858" y="1236"/>
                    <a:pt x="2858" y="1236"/>
                    <a:pt x="2858" y="1236"/>
                  </a:cubicBezTo>
                  <a:cubicBezTo>
                    <a:pt x="2858" y="1236"/>
                    <a:pt x="2889" y="1421"/>
                    <a:pt x="2944" y="1421"/>
                  </a:cubicBezTo>
                  <a:cubicBezTo>
                    <a:pt x="2998" y="1421"/>
                    <a:pt x="3040" y="1346"/>
                    <a:pt x="3071" y="1317"/>
                  </a:cubicBezTo>
                  <a:cubicBezTo>
                    <a:pt x="3103" y="1288"/>
                    <a:pt x="3139" y="1182"/>
                    <a:pt x="3178" y="1226"/>
                  </a:cubicBezTo>
                  <a:cubicBezTo>
                    <a:pt x="3217" y="1270"/>
                    <a:pt x="3290" y="1374"/>
                    <a:pt x="3324" y="1382"/>
                  </a:cubicBezTo>
                  <a:cubicBezTo>
                    <a:pt x="3357" y="1390"/>
                    <a:pt x="3467" y="1374"/>
                    <a:pt x="3490" y="1400"/>
                  </a:cubicBezTo>
                  <a:cubicBezTo>
                    <a:pt x="3513" y="1426"/>
                    <a:pt x="3568" y="1468"/>
                    <a:pt x="3586" y="1421"/>
                  </a:cubicBezTo>
                  <a:cubicBezTo>
                    <a:pt x="3596" y="1396"/>
                    <a:pt x="3631" y="1347"/>
                    <a:pt x="3657" y="1304"/>
                  </a:cubicBezTo>
                  <a:cubicBezTo>
                    <a:pt x="3815" y="1508"/>
                    <a:pt x="3919" y="1755"/>
                    <a:pt x="3949" y="2024"/>
                  </a:cubicBezTo>
                  <a:cubicBezTo>
                    <a:pt x="3964" y="2151"/>
                    <a:pt x="3959" y="2422"/>
                    <a:pt x="3918" y="2608"/>
                  </a:cubicBezTo>
                  <a:cubicBezTo>
                    <a:pt x="3966" y="2508"/>
                    <a:pt x="4005" y="2399"/>
                    <a:pt x="4022" y="2269"/>
                  </a:cubicBezTo>
                  <a:cubicBezTo>
                    <a:pt x="4201" y="2279"/>
                    <a:pt x="4201" y="2279"/>
                    <a:pt x="4201" y="2279"/>
                  </a:cubicBezTo>
                  <a:cubicBezTo>
                    <a:pt x="4203" y="2249"/>
                    <a:pt x="4204" y="2220"/>
                    <a:pt x="4204" y="2190"/>
                  </a:cubicBezTo>
                  <a:cubicBezTo>
                    <a:pt x="4204" y="1722"/>
                    <a:pt x="4014" y="1298"/>
                    <a:pt x="3707" y="991"/>
                  </a:cubicBezTo>
                  <a:cubicBezTo>
                    <a:pt x="3543" y="827"/>
                    <a:pt x="3346" y="696"/>
                    <a:pt x="3126" y="610"/>
                  </a:cubicBezTo>
                  <a:cubicBezTo>
                    <a:pt x="3018" y="569"/>
                    <a:pt x="2910" y="538"/>
                    <a:pt x="2799" y="519"/>
                  </a:cubicBezTo>
                  <a:cubicBezTo>
                    <a:pt x="2705" y="503"/>
                    <a:pt x="2607" y="494"/>
                    <a:pt x="2508" y="494"/>
                  </a:cubicBezTo>
                  <a:cubicBezTo>
                    <a:pt x="2487" y="494"/>
                    <a:pt x="2466" y="495"/>
                    <a:pt x="2445" y="496"/>
                  </a:cubicBezTo>
                  <a:cubicBezTo>
                    <a:pt x="2380" y="534"/>
                    <a:pt x="2299" y="575"/>
                    <a:pt x="2229" y="593"/>
                  </a:cubicBezTo>
                  <a:cubicBezTo>
                    <a:pt x="1873" y="683"/>
                    <a:pt x="1873" y="683"/>
                    <a:pt x="1873" y="683"/>
                  </a:cubicBezTo>
                  <a:cubicBezTo>
                    <a:pt x="1709" y="940"/>
                    <a:pt x="1516" y="1162"/>
                    <a:pt x="1293" y="1384"/>
                  </a:cubicBezTo>
                  <a:cubicBezTo>
                    <a:pt x="1255" y="1422"/>
                    <a:pt x="1255" y="1422"/>
                    <a:pt x="1255" y="1422"/>
                  </a:cubicBezTo>
                  <a:cubicBezTo>
                    <a:pt x="1204" y="1435"/>
                    <a:pt x="1204" y="1435"/>
                    <a:pt x="1204" y="1435"/>
                  </a:cubicBezTo>
                  <a:cubicBezTo>
                    <a:pt x="1122" y="1457"/>
                    <a:pt x="1040" y="1480"/>
                    <a:pt x="958" y="1502"/>
                  </a:cubicBezTo>
                  <a:cubicBezTo>
                    <a:pt x="865" y="1712"/>
                    <a:pt x="813" y="1945"/>
                    <a:pt x="813" y="2190"/>
                  </a:cubicBezTo>
                  <a:cubicBezTo>
                    <a:pt x="813" y="2658"/>
                    <a:pt x="1003" y="3082"/>
                    <a:pt x="1309" y="3388"/>
                  </a:cubicBezTo>
                  <a:cubicBezTo>
                    <a:pt x="1453" y="3532"/>
                    <a:pt x="1622" y="3650"/>
                    <a:pt x="1810" y="3735"/>
                  </a:cubicBezTo>
                  <a:close/>
                  <a:moveTo>
                    <a:pt x="2778" y="1925"/>
                  </a:moveTo>
                  <a:cubicBezTo>
                    <a:pt x="2778" y="1925"/>
                    <a:pt x="2865" y="2097"/>
                    <a:pt x="2912" y="2154"/>
                  </a:cubicBezTo>
                  <a:cubicBezTo>
                    <a:pt x="2958" y="2212"/>
                    <a:pt x="3276" y="2134"/>
                    <a:pt x="3323" y="2144"/>
                  </a:cubicBezTo>
                  <a:cubicBezTo>
                    <a:pt x="3369" y="2154"/>
                    <a:pt x="3331" y="2241"/>
                    <a:pt x="3385" y="2352"/>
                  </a:cubicBezTo>
                  <a:cubicBezTo>
                    <a:pt x="3439" y="2463"/>
                    <a:pt x="3396" y="3039"/>
                    <a:pt x="3473" y="3065"/>
                  </a:cubicBezTo>
                  <a:cubicBezTo>
                    <a:pt x="3551" y="3091"/>
                    <a:pt x="3744" y="2763"/>
                    <a:pt x="3780" y="2690"/>
                  </a:cubicBezTo>
                  <a:cubicBezTo>
                    <a:pt x="3817" y="2617"/>
                    <a:pt x="3890" y="2019"/>
                    <a:pt x="3890" y="1915"/>
                  </a:cubicBezTo>
                  <a:cubicBezTo>
                    <a:pt x="3890" y="1811"/>
                    <a:pt x="3607" y="1543"/>
                    <a:pt x="3586" y="1527"/>
                  </a:cubicBezTo>
                  <a:cubicBezTo>
                    <a:pt x="3566" y="1511"/>
                    <a:pt x="3394" y="1511"/>
                    <a:pt x="3337" y="1496"/>
                  </a:cubicBezTo>
                  <a:cubicBezTo>
                    <a:pt x="3279" y="1480"/>
                    <a:pt x="3225" y="1423"/>
                    <a:pt x="3202" y="1418"/>
                  </a:cubicBezTo>
                  <a:cubicBezTo>
                    <a:pt x="3178" y="1413"/>
                    <a:pt x="3129" y="1428"/>
                    <a:pt x="3079" y="1423"/>
                  </a:cubicBezTo>
                  <a:cubicBezTo>
                    <a:pt x="3030" y="1418"/>
                    <a:pt x="2973" y="1454"/>
                    <a:pt x="2944" y="1472"/>
                  </a:cubicBezTo>
                  <a:cubicBezTo>
                    <a:pt x="2915" y="1490"/>
                    <a:pt x="2902" y="1545"/>
                    <a:pt x="2882" y="1576"/>
                  </a:cubicBezTo>
                  <a:cubicBezTo>
                    <a:pt x="2861" y="1607"/>
                    <a:pt x="2845" y="1626"/>
                    <a:pt x="2798" y="1670"/>
                  </a:cubicBezTo>
                  <a:cubicBezTo>
                    <a:pt x="2752" y="1714"/>
                    <a:pt x="2783" y="1753"/>
                    <a:pt x="2791" y="1813"/>
                  </a:cubicBezTo>
                  <a:cubicBezTo>
                    <a:pt x="2798" y="1873"/>
                    <a:pt x="2778" y="1925"/>
                    <a:pt x="2778" y="1925"/>
                  </a:cubicBezTo>
                  <a:close/>
                  <a:moveTo>
                    <a:pt x="503" y="47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0" y="362"/>
                    <a:pt x="208" y="904"/>
                    <a:pt x="404" y="854"/>
                  </a:cubicBezTo>
                  <a:cubicBezTo>
                    <a:pt x="956" y="713"/>
                    <a:pt x="956" y="713"/>
                    <a:pt x="956" y="713"/>
                  </a:cubicBezTo>
                  <a:cubicBezTo>
                    <a:pt x="896" y="1314"/>
                    <a:pt x="896" y="1314"/>
                    <a:pt x="896" y="1314"/>
                  </a:cubicBezTo>
                  <a:cubicBezTo>
                    <a:pt x="1012" y="1284"/>
                    <a:pt x="1038" y="1275"/>
                    <a:pt x="1154" y="1245"/>
                  </a:cubicBezTo>
                  <a:cubicBezTo>
                    <a:pt x="1429" y="971"/>
                    <a:pt x="1653" y="704"/>
                    <a:pt x="1838" y="35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12" y="372"/>
                    <a:pt x="1868" y="455"/>
                    <a:pt x="1851" y="486"/>
                  </a:cubicBezTo>
                  <a:cubicBezTo>
                    <a:pt x="2181" y="402"/>
                    <a:pt x="2181" y="402"/>
                    <a:pt x="2181" y="402"/>
                  </a:cubicBezTo>
                  <a:cubicBezTo>
                    <a:pt x="2272" y="379"/>
                    <a:pt x="2538" y="232"/>
                    <a:pt x="2514" y="140"/>
                  </a:cubicBezTo>
                  <a:cubicBezTo>
                    <a:pt x="2514" y="140"/>
                    <a:pt x="2514" y="140"/>
                    <a:pt x="2514" y="140"/>
                  </a:cubicBezTo>
                  <a:cubicBezTo>
                    <a:pt x="2491" y="49"/>
                    <a:pt x="2187" y="46"/>
                    <a:pt x="2096" y="70"/>
                  </a:cubicBezTo>
                  <a:cubicBezTo>
                    <a:pt x="1890" y="122"/>
                    <a:pt x="1890" y="122"/>
                    <a:pt x="1890" y="122"/>
                  </a:cubicBezTo>
                  <a:cubicBezTo>
                    <a:pt x="1736" y="161"/>
                    <a:pt x="1736" y="161"/>
                    <a:pt x="1736" y="161"/>
                  </a:cubicBezTo>
                  <a:cubicBezTo>
                    <a:pt x="950" y="361"/>
                    <a:pt x="950" y="361"/>
                    <a:pt x="950" y="361"/>
                  </a:cubicBezTo>
                  <a:cubicBezTo>
                    <a:pt x="849" y="387"/>
                    <a:pt x="849" y="387"/>
                    <a:pt x="849" y="387"/>
                  </a:cubicBezTo>
                  <a:cubicBezTo>
                    <a:pt x="503" y="475"/>
                    <a:pt x="503" y="475"/>
                    <a:pt x="503" y="475"/>
                  </a:cubicBezTo>
                  <a:close/>
                  <a:moveTo>
                    <a:pt x="927" y="297"/>
                  </a:moveTo>
                  <a:cubicBezTo>
                    <a:pt x="813" y="78"/>
                    <a:pt x="813" y="78"/>
                    <a:pt x="813" y="78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661" y="110"/>
                    <a:pt x="1661" y="110"/>
                    <a:pt x="1661" y="110"/>
                  </a:cubicBezTo>
                  <a:cubicBezTo>
                    <a:pt x="927" y="297"/>
                    <a:pt x="927" y="297"/>
                    <a:pt x="927" y="297"/>
                  </a:cubicBezTo>
                  <a:close/>
                  <a:moveTo>
                    <a:pt x="779" y="1141"/>
                  </a:moveTo>
                  <a:cubicBezTo>
                    <a:pt x="266" y="1272"/>
                    <a:pt x="266" y="1272"/>
                    <a:pt x="266" y="1272"/>
                  </a:cubicBezTo>
                  <a:cubicBezTo>
                    <a:pt x="242" y="1278"/>
                    <a:pt x="217" y="1263"/>
                    <a:pt x="211" y="1239"/>
                  </a:cubicBezTo>
                  <a:cubicBezTo>
                    <a:pt x="205" y="1215"/>
                    <a:pt x="219" y="1191"/>
                    <a:pt x="243" y="1184"/>
                  </a:cubicBezTo>
                  <a:cubicBezTo>
                    <a:pt x="788" y="1046"/>
                    <a:pt x="788" y="1046"/>
                    <a:pt x="788" y="1046"/>
                  </a:cubicBezTo>
                  <a:cubicBezTo>
                    <a:pt x="779" y="1141"/>
                    <a:pt x="779" y="1141"/>
                    <a:pt x="779" y="1141"/>
                  </a:cubicBezTo>
                  <a:close/>
                  <a:moveTo>
                    <a:pt x="759" y="1356"/>
                  </a:moveTo>
                  <a:cubicBezTo>
                    <a:pt x="265" y="1482"/>
                    <a:pt x="265" y="1482"/>
                    <a:pt x="265" y="1482"/>
                  </a:cubicBezTo>
                  <a:cubicBezTo>
                    <a:pt x="241" y="1488"/>
                    <a:pt x="217" y="1473"/>
                    <a:pt x="210" y="1449"/>
                  </a:cubicBezTo>
                  <a:cubicBezTo>
                    <a:pt x="204" y="1425"/>
                    <a:pt x="219" y="1400"/>
                    <a:pt x="243" y="1394"/>
                  </a:cubicBezTo>
                  <a:cubicBezTo>
                    <a:pt x="768" y="1261"/>
                    <a:pt x="768" y="1261"/>
                    <a:pt x="768" y="1261"/>
                  </a:cubicBezTo>
                  <a:cubicBezTo>
                    <a:pt x="759" y="1356"/>
                    <a:pt x="759" y="1356"/>
                    <a:pt x="759" y="1356"/>
                  </a:cubicBezTo>
                  <a:close/>
                  <a:moveTo>
                    <a:pt x="798" y="936"/>
                  </a:moveTo>
                  <a:cubicBezTo>
                    <a:pt x="266" y="1071"/>
                    <a:pt x="266" y="1071"/>
                    <a:pt x="266" y="1071"/>
                  </a:cubicBezTo>
                  <a:cubicBezTo>
                    <a:pt x="242" y="1078"/>
                    <a:pt x="217" y="1063"/>
                    <a:pt x="211" y="1039"/>
                  </a:cubicBezTo>
                  <a:cubicBezTo>
                    <a:pt x="205" y="1015"/>
                    <a:pt x="220" y="990"/>
                    <a:pt x="244" y="984"/>
                  </a:cubicBezTo>
                  <a:cubicBezTo>
                    <a:pt x="807" y="841"/>
                    <a:pt x="807" y="841"/>
                    <a:pt x="807" y="841"/>
                  </a:cubicBezTo>
                  <a:lnTo>
                    <a:pt x="798" y="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20" name="矩形 9"/>
            <p:cNvSpPr/>
            <p:nvPr/>
          </p:nvSpPr>
          <p:spPr>
            <a:xfrm>
              <a:off x="435094" y="3544112"/>
              <a:ext cx="1023918" cy="459740"/>
            </a:xfrm>
            <a:prstGeom prst="rect"/>
          </p:spPr>
          <p:txBody>
            <a:bodyPr wrap="square">
              <a:spAutoFit/>
            </a:bodyPr>
            <a:p>
              <a:pPr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Hub1</a:t>
              </a:r>
            </a:p>
          </p:txBody>
        </p:sp>
      </p:grpSp>
      <p:grpSp>
        <p:nvGrpSpPr>
          <p:cNvPr id="37" name="群組 10"/>
          <p:cNvGrpSpPr/>
          <p:nvPr/>
        </p:nvGrpSpPr>
        <p:grpSpPr>
          <a:xfrm>
            <a:off x="685797" y="3653077"/>
            <a:ext cx="1355767" cy="650821"/>
            <a:chOff x="435094" y="3426900"/>
            <a:chExt cx="1355767" cy="650821"/>
          </a:xfrm>
        </p:grpSpPr>
        <p:sp>
          <p:nvSpPr>
            <p:cNvPr id="1048621" name="KSO_Shape"/>
            <p:cNvSpPr/>
            <p:nvPr/>
          </p:nvSpPr>
          <p:spPr bwMode="auto">
            <a:xfrm>
              <a:off x="1127164" y="3426900"/>
              <a:ext cx="663697" cy="650821"/>
            </a:xfrm>
            <a:custGeom>
              <a:avLst/>
              <a:gdLst>
                <a:gd name="T0" fmla="*/ 191431 w 4204"/>
                <a:gd name="T1" fmla="*/ 115682 h 4123"/>
                <a:gd name="T2" fmla="*/ 335754 w 4204"/>
                <a:gd name="T3" fmla="*/ 98972 h 4123"/>
                <a:gd name="T4" fmla="*/ 1317750 w 4204"/>
                <a:gd name="T5" fmla="*/ 1455447 h 4123"/>
                <a:gd name="T6" fmla="*/ 1239379 w 4204"/>
                <a:gd name="T7" fmla="*/ 1766502 h 4123"/>
                <a:gd name="T8" fmla="*/ 912618 w 4204"/>
                <a:gd name="T9" fmla="*/ 1646536 h 4123"/>
                <a:gd name="T10" fmla="*/ 635107 w 4204"/>
                <a:gd name="T11" fmla="*/ 1377469 h 4123"/>
                <a:gd name="T12" fmla="*/ 516908 w 4204"/>
                <a:gd name="T13" fmla="*/ 725795 h 4123"/>
                <a:gd name="T14" fmla="*/ 626542 w 4204"/>
                <a:gd name="T15" fmla="*/ 883037 h 4123"/>
                <a:gd name="T16" fmla="*/ 657376 w 4204"/>
                <a:gd name="T17" fmla="*/ 1056131 h 4123"/>
                <a:gd name="T18" fmla="*/ 781999 w 4204"/>
                <a:gd name="T19" fmla="*/ 1372756 h 4123"/>
                <a:gd name="T20" fmla="*/ 853518 w 4204"/>
                <a:gd name="T21" fmla="*/ 1481582 h 4123"/>
                <a:gd name="T22" fmla="*/ 1078354 w 4204"/>
                <a:gd name="T23" fmla="*/ 1136680 h 4123"/>
                <a:gd name="T24" fmla="*/ 934459 w 4204"/>
                <a:gd name="T25" fmla="*/ 936165 h 4123"/>
                <a:gd name="T26" fmla="*/ 652237 w 4204"/>
                <a:gd name="T27" fmla="*/ 851760 h 4123"/>
                <a:gd name="T28" fmla="*/ 560590 w 4204"/>
                <a:gd name="T29" fmla="*/ 742505 h 4123"/>
                <a:gd name="T30" fmla="*/ 755447 w 4204"/>
                <a:gd name="T31" fmla="*/ 616112 h 4123"/>
                <a:gd name="T32" fmla="*/ 997413 w 4204"/>
                <a:gd name="T33" fmla="*/ 393318 h 4123"/>
                <a:gd name="T34" fmla="*/ 1360148 w 4204"/>
                <a:gd name="T35" fmla="*/ 386462 h 4123"/>
                <a:gd name="T36" fmla="*/ 1256509 w 4204"/>
                <a:gd name="T37" fmla="*/ 505143 h 4123"/>
                <a:gd name="T38" fmla="*/ 1260792 w 4204"/>
                <a:gd name="T39" fmla="*/ 608828 h 4123"/>
                <a:gd name="T40" fmla="*/ 1423530 w 4204"/>
                <a:gd name="T41" fmla="*/ 592119 h 4123"/>
                <a:gd name="T42" fmla="*/ 1566140 w 4204"/>
                <a:gd name="T43" fmla="*/ 558700 h 4123"/>
                <a:gd name="T44" fmla="*/ 1722454 w 4204"/>
                <a:gd name="T45" fmla="*/ 972155 h 4123"/>
                <a:gd name="T46" fmla="*/ 1587553 w 4204"/>
                <a:gd name="T47" fmla="*/ 424595 h 4123"/>
                <a:gd name="T48" fmla="*/ 1074071 w 4204"/>
                <a:gd name="T49" fmla="*/ 211655 h 4123"/>
                <a:gd name="T50" fmla="*/ 802127 w 4204"/>
                <a:gd name="T51" fmla="*/ 292632 h 4123"/>
                <a:gd name="T52" fmla="*/ 515623 w 4204"/>
                <a:gd name="T53" fmla="*/ 614827 h 4123"/>
                <a:gd name="T54" fmla="*/ 560590 w 4204"/>
                <a:gd name="T55" fmla="*/ 1451591 h 4123"/>
                <a:gd name="T56" fmla="*/ 1247088 w 4204"/>
                <a:gd name="T57" fmla="*/ 922883 h 4123"/>
                <a:gd name="T58" fmla="*/ 1487340 w 4204"/>
                <a:gd name="T59" fmla="*/ 1313201 h 4123"/>
                <a:gd name="T60" fmla="*/ 1535734 w 4204"/>
                <a:gd name="T61" fmla="*/ 654244 h 4123"/>
                <a:gd name="T62" fmla="*/ 1318607 w 4204"/>
                <a:gd name="T63" fmla="*/ 609685 h 4123"/>
                <a:gd name="T64" fmla="*/ 1198266 w 4204"/>
                <a:gd name="T65" fmla="*/ 715513 h 4123"/>
                <a:gd name="T66" fmla="*/ 215414 w 4204"/>
                <a:gd name="T67" fmla="*/ 203514 h 4123"/>
                <a:gd name="T68" fmla="*/ 173016 w 4204"/>
                <a:gd name="T69" fmla="*/ 365897 h 4123"/>
                <a:gd name="T70" fmla="*/ 494210 w 4204"/>
                <a:gd name="T71" fmla="*/ 533421 h 4123"/>
                <a:gd name="T72" fmla="*/ 792706 w 4204"/>
                <a:gd name="T73" fmla="*/ 208227 h 4123"/>
                <a:gd name="T74" fmla="*/ 1076641 w 4204"/>
                <a:gd name="T75" fmla="*/ 59983 h 4123"/>
                <a:gd name="T76" fmla="*/ 743456 w 4204"/>
                <a:gd name="T77" fmla="*/ 68981 h 4123"/>
                <a:gd name="T78" fmla="*/ 215414 w 4204"/>
                <a:gd name="T79" fmla="*/ 203514 h 4123"/>
                <a:gd name="T80" fmla="*/ 473225 w 4204"/>
                <a:gd name="T81" fmla="*/ 0 h 4123"/>
                <a:gd name="T82" fmla="*/ 333613 w 4204"/>
                <a:gd name="T83" fmla="*/ 488862 h 4123"/>
                <a:gd name="T84" fmla="*/ 104067 w 4204"/>
                <a:gd name="T85" fmla="*/ 507286 h 4123"/>
                <a:gd name="T86" fmla="*/ 325048 w 4204"/>
                <a:gd name="T87" fmla="*/ 580979 h 4123"/>
                <a:gd name="T88" fmla="*/ 104067 w 4204"/>
                <a:gd name="T89" fmla="*/ 597260 h 4123"/>
                <a:gd name="T90" fmla="*/ 341750 w 4204"/>
                <a:gd name="T91" fmla="*/ 401030 h 4123"/>
                <a:gd name="T92" fmla="*/ 104495 w 4204"/>
                <a:gd name="T93" fmla="*/ 421595 h 4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04" h="4123">
                  <a:moveTo>
                    <a:pt x="784" y="231"/>
                  </a:moveTo>
                  <a:cubicBezTo>
                    <a:pt x="502" y="303"/>
                    <a:pt x="502" y="303"/>
                    <a:pt x="502" y="303"/>
                  </a:cubicBezTo>
                  <a:cubicBezTo>
                    <a:pt x="478" y="309"/>
                    <a:pt x="453" y="294"/>
                    <a:pt x="447" y="270"/>
                  </a:cubicBezTo>
                  <a:cubicBezTo>
                    <a:pt x="441" y="246"/>
                    <a:pt x="456" y="221"/>
                    <a:pt x="480" y="215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84" y="231"/>
                    <a:pt x="784" y="231"/>
                    <a:pt x="784" y="231"/>
                  </a:cubicBezTo>
                  <a:close/>
                  <a:moveTo>
                    <a:pt x="2230" y="3422"/>
                  </a:moveTo>
                  <a:cubicBezTo>
                    <a:pt x="3135" y="3165"/>
                    <a:pt x="3135" y="3165"/>
                    <a:pt x="3135" y="3165"/>
                  </a:cubicBezTo>
                  <a:cubicBezTo>
                    <a:pt x="3077" y="3397"/>
                    <a:pt x="3077" y="3397"/>
                    <a:pt x="3077" y="3397"/>
                  </a:cubicBezTo>
                  <a:cubicBezTo>
                    <a:pt x="3603" y="3412"/>
                    <a:pt x="4062" y="3121"/>
                    <a:pt x="4119" y="2472"/>
                  </a:cubicBezTo>
                  <a:cubicBezTo>
                    <a:pt x="4102" y="3278"/>
                    <a:pt x="3686" y="3902"/>
                    <a:pt x="2948" y="3907"/>
                  </a:cubicBezTo>
                  <a:cubicBezTo>
                    <a:pt x="2894" y="4123"/>
                    <a:pt x="2894" y="4123"/>
                    <a:pt x="2894" y="4123"/>
                  </a:cubicBezTo>
                  <a:cubicBezTo>
                    <a:pt x="2230" y="3422"/>
                    <a:pt x="2230" y="3422"/>
                    <a:pt x="2230" y="3422"/>
                  </a:cubicBezTo>
                  <a:close/>
                  <a:moveTo>
                    <a:pt x="1810" y="3735"/>
                  </a:moveTo>
                  <a:cubicBezTo>
                    <a:pt x="1924" y="3786"/>
                    <a:pt x="2029" y="3818"/>
                    <a:pt x="2131" y="3843"/>
                  </a:cubicBezTo>
                  <a:cubicBezTo>
                    <a:pt x="2217" y="3862"/>
                    <a:pt x="2304" y="3875"/>
                    <a:pt x="2394" y="3881"/>
                  </a:cubicBezTo>
                  <a:cubicBezTo>
                    <a:pt x="2114" y="3586"/>
                    <a:pt x="2114" y="3586"/>
                    <a:pt x="2114" y="3586"/>
                  </a:cubicBezTo>
                  <a:cubicBezTo>
                    <a:pt x="1872" y="3518"/>
                    <a:pt x="1656" y="3388"/>
                    <a:pt x="1483" y="3215"/>
                  </a:cubicBezTo>
                  <a:cubicBezTo>
                    <a:pt x="1220" y="2953"/>
                    <a:pt x="1058" y="2590"/>
                    <a:pt x="1058" y="2190"/>
                  </a:cubicBezTo>
                  <a:cubicBezTo>
                    <a:pt x="1058" y="1944"/>
                    <a:pt x="1118" y="1713"/>
                    <a:pt x="1226" y="1511"/>
                  </a:cubicBezTo>
                  <a:cubicBezTo>
                    <a:pt x="1198" y="1605"/>
                    <a:pt x="1204" y="1668"/>
                    <a:pt x="1207" y="1694"/>
                  </a:cubicBezTo>
                  <a:cubicBezTo>
                    <a:pt x="1213" y="1745"/>
                    <a:pt x="1189" y="1814"/>
                    <a:pt x="1256" y="1856"/>
                  </a:cubicBezTo>
                  <a:cubicBezTo>
                    <a:pt x="1322" y="1898"/>
                    <a:pt x="1391" y="1928"/>
                    <a:pt x="1397" y="1958"/>
                  </a:cubicBezTo>
                  <a:cubicBezTo>
                    <a:pt x="1403" y="1988"/>
                    <a:pt x="1406" y="2031"/>
                    <a:pt x="1463" y="2061"/>
                  </a:cubicBezTo>
                  <a:cubicBezTo>
                    <a:pt x="1493" y="2077"/>
                    <a:pt x="1531" y="2099"/>
                    <a:pt x="1559" y="2116"/>
                  </a:cubicBezTo>
                  <a:cubicBezTo>
                    <a:pt x="1553" y="2124"/>
                    <a:pt x="1546" y="2132"/>
                    <a:pt x="1540" y="2141"/>
                  </a:cubicBezTo>
                  <a:cubicBezTo>
                    <a:pt x="1475" y="2229"/>
                    <a:pt x="1527" y="2406"/>
                    <a:pt x="1535" y="2465"/>
                  </a:cubicBezTo>
                  <a:cubicBezTo>
                    <a:pt x="1543" y="2525"/>
                    <a:pt x="1642" y="2642"/>
                    <a:pt x="1699" y="2686"/>
                  </a:cubicBezTo>
                  <a:cubicBezTo>
                    <a:pt x="1756" y="2731"/>
                    <a:pt x="1769" y="2866"/>
                    <a:pt x="1766" y="2915"/>
                  </a:cubicBezTo>
                  <a:cubicBezTo>
                    <a:pt x="1764" y="2965"/>
                    <a:pt x="1826" y="3139"/>
                    <a:pt x="1826" y="3204"/>
                  </a:cubicBezTo>
                  <a:cubicBezTo>
                    <a:pt x="1826" y="3269"/>
                    <a:pt x="1884" y="3440"/>
                    <a:pt x="1884" y="3440"/>
                  </a:cubicBezTo>
                  <a:cubicBezTo>
                    <a:pt x="1884" y="3440"/>
                    <a:pt x="1930" y="3485"/>
                    <a:pt x="1964" y="3490"/>
                  </a:cubicBezTo>
                  <a:cubicBezTo>
                    <a:pt x="1980" y="3492"/>
                    <a:pt x="1987" y="3480"/>
                    <a:pt x="1993" y="3458"/>
                  </a:cubicBezTo>
                  <a:cubicBezTo>
                    <a:pt x="2082" y="3260"/>
                    <a:pt x="2082" y="3260"/>
                    <a:pt x="2082" y="3260"/>
                  </a:cubicBezTo>
                  <a:cubicBezTo>
                    <a:pt x="2106" y="3231"/>
                    <a:pt x="2141" y="3200"/>
                    <a:pt x="2209" y="3147"/>
                  </a:cubicBezTo>
                  <a:cubicBezTo>
                    <a:pt x="2336" y="3045"/>
                    <a:pt x="2466" y="2751"/>
                    <a:pt x="2518" y="2653"/>
                  </a:cubicBezTo>
                  <a:cubicBezTo>
                    <a:pt x="2570" y="2554"/>
                    <a:pt x="2591" y="2530"/>
                    <a:pt x="2620" y="2473"/>
                  </a:cubicBezTo>
                  <a:cubicBezTo>
                    <a:pt x="2648" y="2416"/>
                    <a:pt x="2507" y="2390"/>
                    <a:pt x="2469" y="2362"/>
                  </a:cubicBezTo>
                  <a:cubicBezTo>
                    <a:pt x="2429" y="2333"/>
                    <a:pt x="2247" y="2255"/>
                    <a:pt x="2182" y="2185"/>
                  </a:cubicBezTo>
                  <a:cubicBezTo>
                    <a:pt x="2118" y="2114"/>
                    <a:pt x="1933" y="2044"/>
                    <a:pt x="1821" y="1995"/>
                  </a:cubicBezTo>
                  <a:cubicBezTo>
                    <a:pt x="1735" y="1957"/>
                    <a:pt x="1653" y="2011"/>
                    <a:pt x="1591" y="2079"/>
                  </a:cubicBezTo>
                  <a:cubicBezTo>
                    <a:pt x="1557" y="2056"/>
                    <a:pt x="1516" y="2021"/>
                    <a:pt x="1523" y="1988"/>
                  </a:cubicBezTo>
                  <a:cubicBezTo>
                    <a:pt x="1535" y="1934"/>
                    <a:pt x="1508" y="1850"/>
                    <a:pt x="1505" y="1820"/>
                  </a:cubicBezTo>
                  <a:cubicBezTo>
                    <a:pt x="1502" y="1790"/>
                    <a:pt x="1553" y="1700"/>
                    <a:pt x="1490" y="1721"/>
                  </a:cubicBezTo>
                  <a:cubicBezTo>
                    <a:pt x="1427" y="1742"/>
                    <a:pt x="1291" y="1814"/>
                    <a:pt x="1309" y="1733"/>
                  </a:cubicBezTo>
                  <a:cubicBezTo>
                    <a:pt x="1327" y="1652"/>
                    <a:pt x="1345" y="1450"/>
                    <a:pt x="1481" y="1474"/>
                  </a:cubicBezTo>
                  <a:cubicBezTo>
                    <a:pt x="1616" y="1498"/>
                    <a:pt x="1574" y="1637"/>
                    <a:pt x="1634" y="1622"/>
                  </a:cubicBezTo>
                  <a:cubicBezTo>
                    <a:pt x="1694" y="1607"/>
                    <a:pt x="1731" y="1480"/>
                    <a:pt x="1764" y="1438"/>
                  </a:cubicBezTo>
                  <a:cubicBezTo>
                    <a:pt x="1796" y="1396"/>
                    <a:pt x="1968" y="1186"/>
                    <a:pt x="2034" y="1168"/>
                  </a:cubicBezTo>
                  <a:cubicBezTo>
                    <a:pt x="2100" y="1150"/>
                    <a:pt x="2130" y="1084"/>
                    <a:pt x="2200" y="1041"/>
                  </a:cubicBezTo>
                  <a:cubicBezTo>
                    <a:pt x="2269" y="999"/>
                    <a:pt x="2332" y="1062"/>
                    <a:pt x="2329" y="918"/>
                  </a:cubicBezTo>
                  <a:cubicBezTo>
                    <a:pt x="2327" y="850"/>
                    <a:pt x="2331" y="792"/>
                    <a:pt x="2329" y="750"/>
                  </a:cubicBezTo>
                  <a:cubicBezTo>
                    <a:pt x="2388" y="743"/>
                    <a:pt x="2448" y="739"/>
                    <a:pt x="2508" y="739"/>
                  </a:cubicBezTo>
                  <a:cubicBezTo>
                    <a:pt x="2749" y="739"/>
                    <a:pt x="2976" y="798"/>
                    <a:pt x="3176" y="902"/>
                  </a:cubicBezTo>
                  <a:cubicBezTo>
                    <a:pt x="3124" y="939"/>
                    <a:pt x="3066" y="988"/>
                    <a:pt x="3058" y="1013"/>
                  </a:cubicBezTo>
                  <a:cubicBezTo>
                    <a:pt x="3046" y="1057"/>
                    <a:pt x="3014" y="1153"/>
                    <a:pt x="2986" y="1158"/>
                  </a:cubicBezTo>
                  <a:cubicBezTo>
                    <a:pt x="2957" y="1164"/>
                    <a:pt x="2928" y="1145"/>
                    <a:pt x="2934" y="1179"/>
                  </a:cubicBezTo>
                  <a:cubicBezTo>
                    <a:pt x="2939" y="1213"/>
                    <a:pt x="2902" y="1281"/>
                    <a:pt x="2902" y="1281"/>
                  </a:cubicBezTo>
                  <a:cubicBezTo>
                    <a:pt x="2858" y="1236"/>
                    <a:pt x="2858" y="1236"/>
                    <a:pt x="2858" y="1236"/>
                  </a:cubicBezTo>
                  <a:cubicBezTo>
                    <a:pt x="2858" y="1236"/>
                    <a:pt x="2889" y="1421"/>
                    <a:pt x="2944" y="1421"/>
                  </a:cubicBezTo>
                  <a:cubicBezTo>
                    <a:pt x="2998" y="1421"/>
                    <a:pt x="3040" y="1346"/>
                    <a:pt x="3071" y="1317"/>
                  </a:cubicBezTo>
                  <a:cubicBezTo>
                    <a:pt x="3103" y="1288"/>
                    <a:pt x="3139" y="1182"/>
                    <a:pt x="3178" y="1226"/>
                  </a:cubicBezTo>
                  <a:cubicBezTo>
                    <a:pt x="3217" y="1270"/>
                    <a:pt x="3290" y="1374"/>
                    <a:pt x="3324" y="1382"/>
                  </a:cubicBezTo>
                  <a:cubicBezTo>
                    <a:pt x="3357" y="1390"/>
                    <a:pt x="3467" y="1374"/>
                    <a:pt x="3490" y="1400"/>
                  </a:cubicBezTo>
                  <a:cubicBezTo>
                    <a:pt x="3513" y="1426"/>
                    <a:pt x="3568" y="1468"/>
                    <a:pt x="3586" y="1421"/>
                  </a:cubicBezTo>
                  <a:cubicBezTo>
                    <a:pt x="3596" y="1396"/>
                    <a:pt x="3631" y="1347"/>
                    <a:pt x="3657" y="1304"/>
                  </a:cubicBezTo>
                  <a:cubicBezTo>
                    <a:pt x="3815" y="1508"/>
                    <a:pt x="3919" y="1755"/>
                    <a:pt x="3949" y="2024"/>
                  </a:cubicBezTo>
                  <a:cubicBezTo>
                    <a:pt x="3964" y="2151"/>
                    <a:pt x="3959" y="2422"/>
                    <a:pt x="3918" y="2608"/>
                  </a:cubicBezTo>
                  <a:cubicBezTo>
                    <a:pt x="3966" y="2508"/>
                    <a:pt x="4005" y="2399"/>
                    <a:pt x="4022" y="2269"/>
                  </a:cubicBezTo>
                  <a:cubicBezTo>
                    <a:pt x="4201" y="2279"/>
                    <a:pt x="4201" y="2279"/>
                    <a:pt x="4201" y="2279"/>
                  </a:cubicBezTo>
                  <a:cubicBezTo>
                    <a:pt x="4203" y="2249"/>
                    <a:pt x="4204" y="2220"/>
                    <a:pt x="4204" y="2190"/>
                  </a:cubicBezTo>
                  <a:cubicBezTo>
                    <a:pt x="4204" y="1722"/>
                    <a:pt x="4014" y="1298"/>
                    <a:pt x="3707" y="991"/>
                  </a:cubicBezTo>
                  <a:cubicBezTo>
                    <a:pt x="3543" y="827"/>
                    <a:pt x="3346" y="696"/>
                    <a:pt x="3126" y="610"/>
                  </a:cubicBezTo>
                  <a:cubicBezTo>
                    <a:pt x="3018" y="569"/>
                    <a:pt x="2910" y="538"/>
                    <a:pt x="2799" y="519"/>
                  </a:cubicBezTo>
                  <a:cubicBezTo>
                    <a:pt x="2705" y="503"/>
                    <a:pt x="2607" y="494"/>
                    <a:pt x="2508" y="494"/>
                  </a:cubicBezTo>
                  <a:cubicBezTo>
                    <a:pt x="2487" y="494"/>
                    <a:pt x="2466" y="495"/>
                    <a:pt x="2445" y="496"/>
                  </a:cubicBezTo>
                  <a:cubicBezTo>
                    <a:pt x="2380" y="534"/>
                    <a:pt x="2299" y="575"/>
                    <a:pt x="2229" y="593"/>
                  </a:cubicBezTo>
                  <a:cubicBezTo>
                    <a:pt x="1873" y="683"/>
                    <a:pt x="1873" y="683"/>
                    <a:pt x="1873" y="683"/>
                  </a:cubicBezTo>
                  <a:cubicBezTo>
                    <a:pt x="1709" y="940"/>
                    <a:pt x="1516" y="1162"/>
                    <a:pt x="1293" y="1384"/>
                  </a:cubicBezTo>
                  <a:cubicBezTo>
                    <a:pt x="1255" y="1422"/>
                    <a:pt x="1255" y="1422"/>
                    <a:pt x="1255" y="1422"/>
                  </a:cubicBezTo>
                  <a:cubicBezTo>
                    <a:pt x="1204" y="1435"/>
                    <a:pt x="1204" y="1435"/>
                    <a:pt x="1204" y="1435"/>
                  </a:cubicBezTo>
                  <a:cubicBezTo>
                    <a:pt x="1122" y="1457"/>
                    <a:pt x="1040" y="1480"/>
                    <a:pt x="958" y="1502"/>
                  </a:cubicBezTo>
                  <a:cubicBezTo>
                    <a:pt x="865" y="1712"/>
                    <a:pt x="813" y="1945"/>
                    <a:pt x="813" y="2190"/>
                  </a:cubicBezTo>
                  <a:cubicBezTo>
                    <a:pt x="813" y="2658"/>
                    <a:pt x="1003" y="3082"/>
                    <a:pt x="1309" y="3388"/>
                  </a:cubicBezTo>
                  <a:cubicBezTo>
                    <a:pt x="1453" y="3532"/>
                    <a:pt x="1622" y="3650"/>
                    <a:pt x="1810" y="3735"/>
                  </a:cubicBezTo>
                  <a:close/>
                  <a:moveTo>
                    <a:pt x="2778" y="1925"/>
                  </a:moveTo>
                  <a:cubicBezTo>
                    <a:pt x="2778" y="1925"/>
                    <a:pt x="2865" y="2097"/>
                    <a:pt x="2912" y="2154"/>
                  </a:cubicBezTo>
                  <a:cubicBezTo>
                    <a:pt x="2958" y="2212"/>
                    <a:pt x="3276" y="2134"/>
                    <a:pt x="3323" y="2144"/>
                  </a:cubicBezTo>
                  <a:cubicBezTo>
                    <a:pt x="3369" y="2154"/>
                    <a:pt x="3331" y="2241"/>
                    <a:pt x="3385" y="2352"/>
                  </a:cubicBezTo>
                  <a:cubicBezTo>
                    <a:pt x="3439" y="2463"/>
                    <a:pt x="3396" y="3039"/>
                    <a:pt x="3473" y="3065"/>
                  </a:cubicBezTo>
                  <a:cubicBezTo>
                    <a:pt x="3551" y="3091"/>
                    <a:pt x="3744" y="2763"/>
                    <a:pt x="3780" y="2690"/>
                  </a:cubicBezTo>
                  <a:cubicBezTo>
                    <a:pt x="3817" y="2617"/>
                    <a:pt x="3890" y="2019"/>
                    <a:pt x="3890" y="1915"/>
                  </a:cubicBezTo>
                  <a:cubicBezTo>
                    <a:pt x="3890" y="1811"/>
                    <a:pt x="3607" y="1543"/>
                    <a:pt x="3586" y="1527"/>
                  </a:cubicBezTo>
                  <a:cubicBezTo>
                    <a:pt x="3566" y="1511"/>
                    <a:pt x="3394" y="1511"/>
                    <a:pt x="3337" y="1496"/>
                  </a:cubicBezTo>
                  <a:cubicBezTo>
                    <a:pt x="3279" y="1480"/>
                    <a:pt x="3225" y="1423"/>
                    <a:pt x="3202" y="1418"/>
                  </a:cubicBezTo>
                  <a:cubicBezTo>
                    <a:pt x="3178" y="1413"/>
                    <a:pt x="3129" y="1428"/>
                    <a:pt x="3079" y="1423"/>
                  </a:cubicBezTo>
                  <a:cubicBezTo>
                    <a:pt x="3030" y="1418"/>
                    <a:pt x="2973" y="1454"/>
                    <a:pt x="2944" y="1472"/>
                  </a:cubicBezTo>
                  <a:cubicBezTo>
                    <a:pt x="2915" y="1490"/>
                    <a:pt x="2902" y="1545"/>
                    <a:pt x="2882" y="1576"/>
                  </a:cubicBezTo>
                  <a:cubicBezTo>
                    <a:pt x="2861" y="1607"/>
                    <a:pt x="2845" y="1626"/>
                    <a:pt x="2798" y="1670"/>
                  </a:cubicBezTo>
                  <a:cubicBezTo>
                    <a:pt x="2752" y="1714"/>
                    <a:pt x="2783" y="1753"/>
                    <a:pt x="2791" y="1813"/>
                  </a:cubicBezTo>
                  <a:cubicBezTo>
                    <a:pt x="2798" y="1873"/>
                    <a:pt x="2778" y="1925"/>
                    <a:pt x="2778" y="1925"/>
                  </a:cubicBezTo>
                  <a:close/>
                  <a:moveTo>
                    <a:pt x="503" y="47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0" y="362"/>
                    <a:pt x="208" y="904"/>
                    <a:pt x="404" y="854"/>
                  </a:cubicBezTo>
                  <a:cubicBezTo>
                    <a:pt x="956" y="713"/>
                    <a:pt x="956" y="713"/>
                    <a:pt x="956" y="713"/>
                  </a:cubicBezTo>
                  <a:cubicBezTo>
                    <a:pt x="896" y="1314"/>
                    <a:pt x="896" y="1314"/>
                    <a:pt x="896" y="1314"/>
                  </a:cubicBezTo>
                  <a:cubicBezTo>
                    <a:pt x="1012" y="1284"/>
                    <a:pt x="1038" y="1275"/>
                    <a:pt x="1154" y="1245"/>
                  </a:cubicBezTo>
                  <a:cubicBezTo>
                    <a:pt x="1429" y="971"/>
                    <a:pt x="1653" y="704"/>
                    <a:pt x="1838" y="35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12" y="372"/>
                    <a:pt x="1868" y="455"/>
                    <a:pt x="1851" y="486"/>
                  </a:cubicBezTo>
                  <a:cubicBezTo>
                    <a:pt x="2181" y="402"/>
                    <a:pt x="2181" y="402"/>
                    <a:pt x="2181" y="402"/>
                  </a:cubicBezTo>
                  <a:cubicBezTo>
                    <a:pt x="2272" y="379"/>
                    <a:pt x="2538" y="232"/>
                    <a:pt x="2514" y="140"/>
                  </a:cubicBezTo>
                  <a:cubicBezTo>
                    <a:pt x="2514" y="140"/>
                    <a:pt x="2514" y="140"/>
                    <a:pt x="2514" y="140"/>
                  </a:cubicBezTo>
                  <a:cubicBezTo>
                    <a:pt x="2491" y="49"/>
                    <a:pt x="2187" y="46"/>
                    <a:pt x="2096" y="70"/>
                  </a:cubicBezTo>
                  <a:cubicBezTo>
                    <a:pt x="1890" y="122"/>
                    <a:pt x="1890" y="122"/>
                    <a:pt x="1890" y="122"/>
                  </a:cubicBezTo>
                  <a:cubicBezTo>
                    <a:pt x="1736" y="161"/>
                    <a:pt x="1736" y="161"/>
                    <a:pt x="1736" y="161"/>
                  </a:cubicBezTo>
                  <a:cubicBezTo>
                    <a:pt x="950" y="361"/>
                    <a:pt x="950" y="361"/>
                    <a:pt x="950" y="361"/>
                  </a:cubicBezTo>
                  <a:cubicBezTo>
                    <a:pt x="849" y="387"/>
                    <a:pt x="849" y="387"/>
                    <a:pt x="849" y="387"/>
                  </a:cubicBezTo>
                  <a:cubicBezTo>
                    <a:pt x="503" y="475"/>
                    <a:pt x="503" y="475"/>
                    <a:pt x="503" y="475"/>
                  </a:cubicBezTo>
                  <a:close/>
                  <a:moveTo>
                    <a:pt x="927" y="297"/>
                  </a:moveTo>
                  <a:cubicBezTo>
                    <a:pt x="813" y="78"/>
                    <a:pt x="813" y="78"/>
                    <a:pt x="813" y="78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661" y="110"/>
                    <a:pt x="1661" y="110"/>
                    <a:pt x="1661" y="110"/>
                  </a:cubicBezTo>
                  <a:cubicBezTo>
                    <a:pt x="927" y="297"/>
                    <a:pt x="927" y="297"/>
                    <a:pt x="927" y="297"/>
                  </a:cubicBezTo>
                  <a:close/>
                  <a:moveTo>
                    <a:pt x="779" y="1141"/>
                  </a:moveTo>
                  <a:cubicBezTo>
                    <a:pt x="266" y="1272"/>
                    <a:pt x="266" y="1272"/>
                    <a:pt x="266" y="1272"/>
                  </a:cubicBezTo>
                  <a:cubicBezTo>
                    <a:pt x="242" y="1278"/>
                    <a:pt x="217" y="1263"/>
                    <a:pt x="211" y="1239"/>
                  </a:cubicBezTo>
                  <a:cubicBezTo>
                    <a:pt x="205" y="1215"/>
                    <a:pt x="219" y="1191"/>
                    <a:pt x="243" y="1184"/>
                  </a:cubicBezTo>
                  <a:cubicBezTo>
                    <a:pt x="788" y="1046"/>
                    <a:pt x="788" y="1046"/>
                    <a:pt x="788" y="1046"/>
                  </a:cubicBezTo>
                  <a:cubicBezTo>
                    <a:pt x="779" y="1141"/>
                    <a:pt x="779" y="1141"/>
                    <a:pt x="779" y="1141"/>
                  </a:cubicBezTo>
                  <a:close/>
                  <a:moveTo>
                    <a:pt x="759" y="1356"/>
                  </a:moveTo>
                  <a:cubicBezTo>
                    <a:pt x="265" y="1482"/>
                    <a:pt x="265" y="1482"/>
                    <a:pt x="265" y="1482"/>
                  </a:cubicBezTo>
                  <a:cubicBezTo>
                    <a:pt x="241" y="1488"/>
                    <a:pt x="217" y="1473"/>
                    <a:pt x="210" y="1449"/>
                  </a:cubicBezTo>
                  <a:cubicBezTo>
                    <a:pt x="204" y="1425"/>
                    <a:pt x="219" y="1400"/>
                    <a:pt x="243" y="1394"/>
                  </a:cubicBezTo>
                  <a:cubicBezTo>
                    <a:pt x="768" y="1261"/>
                    <a:pt x="768" y="1261"/>
                    <a:pt x="768" y="1261"/>
                  </a:cubicBezTo>
                  <a:cubicBezTo>
                    <a:pt x="759" y="1356"/>
                    <a:pt x="759" y="1356"/>
                    <a:pt x="759" y="1356"/>
                  </a:cubicBezTo>
                  <a:close/>
                  <a:moveTo>
                    <a:pt x="798" y="936"/>
                  </a:moveTo>
                  <a:cubicBezTo>
                    <a:pt x="266" y="1071"/>
                    <a:pt x="266" y="1071"/>
                    <a:pt x="266" y="1071"/>
                  </a:cubicBezTo>
                  <a:cubicBezTo>
                    <a:pt x="242" y="1078"/>
                    <a:pt x="217" y="1063"/>
                    <a:pt x="211" y="1039"/>
                  </a:cubicBezTo>
                  <a:cubicBezTo>
                    <a:pt x="205" y="1015"/>
                    <a:pt x="220" y="990"/>
                    <a:pt x="244" y="984"/>
                  </a:cubicBezTo>
                  <a:cubicBezTo>
                    <a:pt x="807" y="841"/>
                    <a:pt x="807" y="841"/>
                    <a:pt x="807" y="841"/>
                  </a:cubicBezTo>
                  <a:lnTo>
                    <a:pt x="798" y="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22" name="矩形 12"/>
            <p:cNvSpPr/>
            <p:nvPr/>
          </p:nvSpPr>
          <p:spPr>
            <a:xfrm>
              <a:off x="435094" y="3544112"/>
              <a:ext cx="1023918" cy="459740"/>
            </a:xfrm>
            <a:prstGeom prst="rect"/>
          </p:spPr>
          <p:txBody>
            <a:bodyPr wrap="square">
              <a:spAutoFit/>
            </a:bodyPr>
            <a:p>
              <a:pPr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Hub2</a:t>
              </a:r>
            </a:p>
          </p:txBody>
        </p:sp>
      </p:grpSp>
      <p:grpSp>
        <p:nvGrpSpPr>
          <p:cNvPr id="38" name="群組 14"/>
          <p:cNvGrpSpPr/>
          <p:nvPr/>
        </p:nvGrpSpPr>
        <p:grpSpPr>
          <a:xfrm>
            <a:off x="685797" y="4401768"/>
            <a:ext cx="1355767" cy="650821"/>
            <a:chOff x="435094" y="3426900"/>
            <a:chExt cx="1355767" cy="650821"/>
          </a:xfrm>
        </p:grpSpPr>
        <p:sp>
          <p:nvSpPr>
            <p:cNvPr id="1048623" name="KSO_Shape"/>
            <p:cNvSpPr/>
            <p:nvPr/>
          </p:nvSpPr>
          <p:spPr bwMode="auto">
            <a:xfrm>
              <a:off x="1127164" y="3426900"/>
              <a:ext cx="663697" cy="650821"/>
            </a:xfrm>
            <a:custGeom>
              <a:avLst/>
              <a:gdLst>
                <a:gd name="T0" fmla="*/ 191431 w 4204"/>
                <a:gd name="T1" fmla="*/ 115682 h 4123"/>
                <a:gd name="T2" fmla="*/ 335754 w 4204"/>
                <a:gd name="T3" fmla="*/ 98972 h 4123"/>
                <a:gd name="T4" fmla="*/ 1317750 w 4204"/>
                <a:gd name="T5" fmla="*/ 1455447 h 4123"/>
                <a:gd name="T6" fmla="*/ 1239379 w 4204"/>
                <a:gd name="T7" fmla="*/ 1766502 h 4123"/>
                <a:gd name="T8" fmla="*/ 912618 w 4204"/>
                <a:gd name="T9" fmla="*/ 1646536 h 4123"/>
                <a:gd name="T10" fmla="*/ 635107 w 4204"/>
                <a:gd name="T11" fmla="*/ 1377469 h 4123"/>
                <a:gd name="T12" fmla="*/ 516908 w 4204"/>
                <a:gd name="T13" fmla="*/ 725795 h 4123"/>
                <a:gd name="T14" fmla="*/ 626542 w 4204"/>
                <a:gd name="T15" fmla="*/ 883037 h 4123"/>
                <a:gd name="T16" fmla="*/ 657376 w 4204"/>
                <a:gd name="T17" fmla="*/ 1056131 h 4123"/>
                <a:gd name="T18" fmla="*/ 781999 w 4204"/>
                <a:gd name="T19" fmla="*/ 1372756 h 4123"/>
                <a:gd name="T20" fmla="*/ 853518 w 4204"/>
                <a:gd name="T21" fmla="*/ 1481582 h 4123"/>
                <a:gd name="T22" fmla="*/ 1078354 w 4204"/>
                <a:gd name="T23" fmla="*/ 1136680 h 4123"/>
                <a:gd name="T24" fmla="*/ 934459 w 4204"/>
                <a:gd name="T25" fmla="*/ 936165 h 4123"/>
                <a:gd name="T26" fmla="*/ 652237 w 4204"/>
                <a:gd name="T27" fmla="*/ 851760 h 4123"/>
                <a:gd name="T28" fmla="*/ 560590 w 4204"/>
                <a:gd name="T29" fmla="*/ 742505 h 4123"/>
                <a:gd name="T30" fmla="*/ 755447 w 4204"/>
                <a:gd name="T31" fmla="*/ 616112 h 4123"/>
                <a:gd name="T32" fmla="*/ 997413 w 4204"/>
                <a:gd name="T33" fmla="*/ 393318 h 4123"/>
                <a:gd name="T34" fmla="*/ 1360148 w 4204"/>
                <a:gd name="T35" fmla="*/ 386462 h 4123"/>
                <a:gd name="T36" fmla="*/ 1256509 w 4204"/>
                <a:gd name="T37" fmla="*/ 505143 h 4123"/>
                <a:gd name="T38" fmla="*/ 1260792 w 4204"/>
                <a:gd name="T39" fmla="*/ 608828 h 4123"/>
                <a:gd name="T40" fmla="*/ 1423530 w 4204"/>
                <a:gd name="T41" fmla="*/ 592119 h 4123"/>
                <a:gd name="T42" fmla="*/ 1566140 w 4204"/>
                <a:gd name="T43" fmla="*/ 558700 h 4123"/>
                <a:gd name="T44" fmla="*/ 1722454 w 4204"/>
                <a:gd name="T45" fmla="*/ 972155 h 4123"/>
                <a:gd name="T46" fmla="*/ 1587553 w 4204"/>
                <a:gd name="T47" fmla="*/ 424595 h 4123"/>
                <a:gd name="T48" fmla="*/ 1074071 w 4204"/>
                <a:gd name="T49" fmla="*/ 211655 h 4123"/>
                <a:gd name="T50" fmla="*/ 802127 w 4204"/>
                <a:gd name="T51" fmla="*/ 292632 h 4123"/>
                <a:gd name="T52" fmla="*/ 515623 w 4204"/>
                <a:gd name="T53" fmla="*/ 614827 h 4123"/>
                <a:gd name="T54" fmla="*/ 560590 w 4204"/>
                <a:gd name="T55" fmla="*/ 1451591 h 4123"/>
                <a:gd name="T56" fmla="*/ 1247088 w 4204"/>
                <a:gd name="T57" fmla="*/ 922883 h 4123"/>
                <a:gd name="T58" fmla="*/ 1487340 w 4204"/>
                <a:gd name="T59" fmla="*/ 1313201 h 4123"/>
                <a:gd name="T60" fmla="*/ 1535734 w 4204"/>
                <a:gd name="T61" fmla="*/ 654244 h 4123"/>
                <a:gd name="T62" fmla="*/ 1318607 w 4204"/>
                <a:gd name="T63" fmla="*/ 609685 h 4123"/>
                <a:gd name="T64" fmla="*/ 1198266 w 4204"/>
                <a:gd name="T65" fmla="*/ 715513 h 4123"/>
                <a:gd name="T66" fmla="*/ 215414 w 4204"/>
                <a:gd name="T67" fmla="*/ 203514 h 4123"/>
                <a:gd name="T68" fmla="*/ 173016 w 4204"/>
                <a:gd name="T69" fmla="*/ 365897 h 4123"/>
                <a:gd name="T70" fmla="*/ 494210 w 4204"/>
                <a:gd name="T71" fmla="*/ 533421 h 4123"/>
                <a:gd name="T72" fmla="*/ 792706 w 4204"/>
                <a:gd name="T73" fmla="*/ 208227 h 4123"/>
                <a:gd name="T74" fmla="*/ 1076641 w 4204"/>
                <a:gd name="T75" fmla="*/ 59983 h 4123"/>
                <a:gd name="T76" fmla="*/ 743456 w 4204"/>
                <a:gd name="T77" fmla="*/ 68981 h 4123"/>
                <a:gd name="T78" fmla="*/ 215414 w 4204"/>
                <a:gd name="T79" fmla="*/ 203514 h 4123"/>
                <a:gd name="T80" fmla="*/ 473225 w 4204"/>
                <a:gd name="T81" fmla="*/ 0 h 4123"/>
                <a:gd name="T82" fmla="*/ 333613 w 4204"/>
                <a:gd name="T83" fmla="*/ 488862 h 4123"/>
                <a:gd name="T84" fmla="*/ 104067 w 4204"/>
                <a:gd name="T85" fmla="*/ 507286 h 4123"/>
                <a:gd name="T86" fmla="*/ 325048 w 4204"/>
                <a:gd name="T87" fmla="*/ 580979 h 4123"/>
                <a:gd name="T88" fmla="*/ 104067 w 4204"/>
                <a:gd name="T89" fmla="*/ 597260 h 4123"/>
                <a:gd name="T90" fmla="*/ 341750 w 4204"/>
                <a:gd name="T91" fmla="*/ 401030 h 4123"/>
                <a:gd name="T92" fmla="*/ 104495 w 4204"/>
                <a:gd name="T93" fmla="*/ 421595 h 4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04" h="4123">
                  <a:moveTo>
                    <a:pt x="784" y="231"/>
                  </a:moveTo>
                  <a:cubicBezTo>
                    <a:pt x="502" y="303"/>
                    <a:pt x="502" y="303"/>
                    <a:pt x="502" y="303"/>
                  </a:cubicBezTo>
                  <a:cubicBezTo>
                    <a:pt x="478" y="309"/>
                    <a:pt x="453" y="294"/>
                    <a:pt x="447" y="270"/>
                  </a:cubicBezTo>
                  <a:cubicBezTo>
                    <a:pt x="441" y="246"/>
                    <a:pt x="456" y="221"/>
                    <a:pt x="480" y="215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84" y="231"/>
                    <a:pt x="784" y="231"/>
                    <a:pt x="784" y="231"/>
                  </a:cubicBezTo>
                  <a:close/>
                  <a:moveTo>
                    <a:pt x="2230" y="3422"/>
                  </a:moveTo>
                  <a:cubicBezTo>
                    <a:pt x="3135" y="3165"/>
                    <a:pt x="3135" y="3165"/>
                    <a:pt x="3135" y="3165"/>
                  </a:cubicBezTo>
                  <a:cubicBezTo>
                    <a:pt x="3077" y="3397"/>
                    <a:pt x="3077" y="3397"/>
                    <a:pt x="3077" y="3397"/>
                  </a:cubicBezTo>
                  <a:cubicBezTo>
                    <a:pt x="3603" y="3412"/>
                    <a:pt x="4062" y="3121"/>
                    <a:pt x="4119" y="2472"/>
                  </a:cubicBezTo>
                  <a:cubicBezTo>
                    <a:pt x="4102" y="3278"/>
                    <a:pt x="3686" y="3902"/>
                    <a:pt x="2948" y="3907"/>
                  </a:cubicBezTo>
                  <a:cubicBezTo>
                    <a:pt x="2894" y="4123"/>
                    <a:pt x="2894" y="4123"/>
                    <a:pt x="2894" y="4123"/>
                  </a:cubicBezTo>
                  <a:cubicBezTo>
                    <a:pt x="2230" y="3422"/>
                    <a:pt x="2230" y="3422"/>
                    <a:pt x="2230" y="3422"/>
                  </a:cubicBezTo>
                  <a:close/>
                  <a:moveTo>
                    <a:pt x="1810" y="3735"/>
                  </a:moveTo>
                  <a:cubicBezTo>
                    <a:pt x="1924" y="3786"/>
                    <a:pt x="2029" y="3818"/>
                    <a:pt x="2131" y="3843"/>
                  </a:cubicBezTo>
                  <a:cubicBezTo>
                    <a:pt x="2217" y="3862"/>
                    <a:pt x="2304" y="3875"/>
                    <a:pt x="2394" y="3881"/>
                  </a:cubicBezTo>
                  <a:cubicBezTo>
                    <a:pt x="2114" y="3586"/>
                    <a:pt x="2114" y="3586"/>
                    <a:pt x="2114" y="3586"/>
                  </a:cubicBezTo>
                  <a:cubicBezTo>
                    <a:pt x="1872" y="3518"/>
                    <a:pt x="1656" y="3388"/>
                    <a:pt x="1483" y="3215"/>
                  </a:cubicBezTo>
                  <a:cubicBezTo>
                    <a:pt x="1220" y="2953"/>
                    <a:pt x="1058" y="2590"/>
                    <a:pt x="1058" y="2190"/>
                  </a:cubicBezTo>
                  <a:cubicBezTo>
                    <a:pt x="1058" y="1944"/>
                    <a:pt x="1118" y="1713"/>
                    <a:pt x="1226" y="1511"/>
                  </a:cubicBezTo>
                  <a:cubicBezTo>
                    <a:pt x="1198" y="1605"/>
                    <a:pt x="1204" y="1668"/>
                    <a:pt x="1207" y="1694"/>
                  </a:cubicBezTo>
                  <a:cubicBezTo>
                    <a:pt x="1213" y="1745"/>
                    <a:pt x="1189" y="1814"/>
                    <a:pt x="1256" y="1856"/>
                  </a:cubicBezTo>
                  <a:cubicBezTo>
                    <a:pt x="1322" y="1898"/>
                    <a:pt x="1391" y="1928"/>
                    <a:pt x="1397" y="1958"/>
                  </a:cubicBezTo>
                  <a:cubicBezTo>
                    <a:pt x="1403" y="1988"/>
                    <a:pt x="1406" y="2031"/>
                    <a:pt x="1463" y="2061"/>
                  </a:cubicBezTo>
                  <a:cubicBezTo>
                    <a:pt x="1493" y="2077"/>
                    <a:pt x="1531" y="2099"/>
                    <a:pt x="1559" y="2116"/>
                  </a:cubicBezTo>
                  <a:cubicBezTo>
                    <a:pt x="1553" y="2124"/>
                    <a:pt x="1546" y="2132"/>
                    <a:pt x="1540" y="2141"/>
                  </a:cubicBezTo>
                  <a:cubicBezTo>
                    <a:pt x="1475" y="2229"/>
                    <a:pt x="1527" y="2406"/>
                    <a:pt x="1535" y="2465"/>
                  </a:cubicBezTo>
                  <a:cubicBezTo>
                    <a:pt x="1543" y="2525"/>
                    <a:pt x="1642" y="2642"/>
                    <a:pt x="1699" y="2686"/>
                  </a:cubicBezTo>
                  <a:cubicBezTo>
                    <a:pt x="1756" y="2731"/>
                    <a:pt x="1769" y="2866"/>
                    <a:pt x="1766" y="2915"/>
                  </a:cubicBezTo>
                  <a:cubicBezTo>
                    <a:pt x="1764" y="2965"/>
                    <a:pt x="1826" y="3139"/>
                    <a:pt x="1826" y="3204"/>
                  </a:cubicBezTo>
                  <a:cubicBezTo>
                    <a:pt x="1826" y="3269"/>
                    <a:pt x="1884" y="3440"/>
                    <a:pt x="1884" y="3440"/>
                  </a:cubicBezTo>
                  <a:cubicBezTo>
                    <a:pt x="1884" y="3440"/>
                    <a:pt x="1930" y="3485"/>
                    <a:pt x="1964" y="3490"/>
                  </a:cubicBezTo>
                  <a:cubicBezTo>
                    <a:pt x="1980" y="3492"/>
                    <a:pt x="1987" y="3480"/>
                    <a:pt x="1993" y="3458"/>
                  </a:cubicBezTo>
                  <a:cubicBezTo>
                    <a:pt x="2082" y="3260"/>
                    <a:pt x="2082" y="3260"/>
                    <a:pt x="2082" y="3260"/>
                  </a:cubicBezTo>
                  <a:cubicBezTo>
                    <a:pt x="2106" y="3231"/>
                    <a:pt x="2141" y="3200"/>
                    <a:pt x="2209" y="3147"/>
                  </a:cubicBezTo>
                  <a:cubicBezTo>
                    <a:pt x="2336" y="3045"/>
                    <a:pt x="2466" y="2751"/>
                    <a:pt x="2518" y="2653"/>
                  </a:cubicBezTo>
                  <a:cubicBezTo>
                    <a:pt x="2570" y="2554"/>
                    <a:pt x="2591" y="2530"/>
                    <a:pt x="2620" y="2473"/>
                  </a:cubicBezTo>
                  <a:cubicBezTo>
                    <a:pt x="2648" y="2416"/>
                    <a:pt x="2507" y="2390"/>
                    <a:pt x="2469" y="2362"/>
                  </a:cubicBezTo>
                  <a:cubicBezTo>
                    <a:pt x="2429" y="2333"/>
                    <a:pt x="2247" y="2255"/>
                    <a:pt x="2182" y="2185"/>
                  </a:cubicBezTo>
                  <a:cubicBezTo>
                    <a:pt x="2118" y="2114"/>
                    <a:pt x="1933" y="2044"/>
                    <a:pt x="1821" y="1995"/>
                  </a:cubicBezTo>
                  <a:cubicBezTo>
                    <a:pt x="1735" y="1957"/>
                    <a:pt x="1653" y="2011"/>
                    <a:pt x="1591" y="2079"/>
                  </a:cubicBezTo>
                  <a:cubicBezTo>
                    <a:pt x="1557" y="2056"/>
                    <a:pt x="1516" y="2021"/>
                    <a:pt x="1523" y="1988"/>
                  </a:cubicBezTo>
                  <a:cubicBezTo>
                    <a:pt x="1535" y="1934"/>
                    <a:pt x="1508" y="1850"/>
                    <a:pt x="1505" y="1820"/>
                  </a:cubicBezTo>
                  <a:cubicBezTo>
                    <a:pt x="1502" y="1790"/>
                    <a:pt x="1553" y="1700"/>
                    <a:pt x="1490" y="1721"/>
                  </a:cubicBezTo>
                  <a:cubicBezTo>
                    <a:pt x="1427" y="1742"/>
                    <a:pt x="1291" y="1814"/>
                    <a:pt x="1309" y="1733"/>
                  </a:cubicBezTo>
                  <a:cubicBezTo>
                    <a:pt x="1327" y="1652"/>
                    <a:pt x="1345" y="1450"/>
                    <a:pt x="1481" y="1474"/>
                  </a:cubicBezTo>
                  <a:cubicBezTo>
                    <a:pt x="1616" y="1498"/>
                    <a:pt x="1574" y="1637"/>
                    <a:pt x="1634" y="1622"/>
                  </a:cubicBezTo>
                  <a:cubicBezTo>
                    <a:pt x="1694" y="1607"/>
                    <a:pt x="1731" y="1480"/>
                    <a:pt x="1764" y="1438"/>
                  </a:cubicBezTo>
                  <a:cubicBezTo>
                    <a:pt x="1796" y="1396"/>
                    <a:pt x="1968" y="1186"/>
                    <a:pt x="2034" y="1168"/>
                  </a:cubicBezTo>
                  <a:cubicBezTo>
                    <a:pt x="2100" y="1150"/>
                    <a:pt x="2130" y="1084"/>
                    <a:pt x="2200" y="1041"/>
                  </a:cubicBezTo>
                  <a:cubicBezTo>
                    <a:pt x="2269" y="999"/>
                    <a:pt x="2332" y="1062"/>
                    <a:pt x="2329" y="918"/>
                  </a:cubicBezTo>
                  <a:cubicBezTo>
                    <a:pt x="2327" y="850"/>
                    <a:pt x="2331" y="792"/>
                    <a:pt x="2329" y="750"/>
                  </a:cubicBezTo>
                  <a:cubicBezTo>
                    <a:pt x="2388" y="743"/>
                    <a:pt x="2448" y="739"/>
                    <a:pt x="2508" y="739"/>
                  </a:cubicBezTo>
                  <a:cubicBezTo>
                    <a:pt x="2749" y="739"/>
                    <a:pt x="2976" y="798"/>
                    <a:pt x="3176" y="902"/>
                  </a:cubicBezTo>
                  <a:cubicBezTo>
                    <a:pt x="3124" y="939"/>
                    <a:pt x="3066" y="988"/>
                    <a:pt x="3058" y="1013"/>
                  </a:cubicBezTo>
                  <a:cubicBezTo>
                    <a:pt x="3046" y="1057"/>
                    <a:pt x="3014" y="1153"/>
                    <a:pt x="2986" y="1158"/>
                  </a:cubicBezTo>
                  <a:cubicBezTo>
                    <a:pt x="2957" y="1164"/>
                    <a:pt x="2928" y="1145"/>
                    <a:pt x="2934" y="1179"/>
                  </a:cubicBezTo>
                  <a:cubicBezTo>
                    <a:pt x="2939" y="1213"/>
                    <a:pt x="2902" y="1281"/>
                    <a:pt x="2902" y="1281"/>
                  </a:cubicBezTo>
                  <a:cubicBezTo>
                    <a:pt x="2858" y="1236"/>
                    <a:pt x="2858" y="1236"/>
                    <a:pt x="2858" y="1236"/>
                  </a:cubicBezTo>
                  <a:cubicBezTo>
                    <a:pt x="2858" y="1236"/>
                    <a:pt x="2889" y="1421"/>
                    <a:pt x="2944" y="1421"/>
                  </a:cubicBezTo>
                  <a:cubicBezTo>
                    <a:pt x="2998" y="1421"/>
                    <a:pt x="3040" y="1346"/>
                    <a:pt x="3071" y="1317"/>
                  </a:cubicBezTo>
                  <a:cubicBezTo>
                    <a:pt x="3103" y="1288"/>
                    <a:pt x="3139" y="1182"/>
                    <a:pt x="3178" y="1226"/>
                  </a:cubicBezTo>
                  <a:cubicBezTo>
                    <a:pt x="3217" y="1270"/>
                    <a:pt x="3290" y="1374"/>
                    <a:pt x="3324" y="1382"/>
                  </a:cubicBezTo>
                  <a:cubicBezTo>
                    <a:pt x="3357" y="1390"/>
                    <a:pt x="3467" y="1374"/>
                    <a:pt x="3490" y="1400"/>
                  </a:cubicBezTo>
                  <a:cubicBezTo>
                    <a:pt x="3513" y="1426"/>
                    <a:pt x="3568" y="1468"/>
                    <a:pt x="3586" y="1421"/>
                  </a:cubicBezTo>
                  <a:cubicBezTo>
                    <a:pt x="3596" y="1396"/>
                    <a:pt x="3631" y="1347"/>
                    <a:pt x="3657" y="1304"/>
                  </a:cubicBezTo>
                  <a:cubicBezTo>
                    <a:pt x="3815" y="1508"/>
                    <a:pt x="3919" y="1755"/>
                    <a:pt x="3949" y="2024"/>
                  </a:cubicBezTo>
                  <a:cubicBezTo>
                    <a:pt x="3964" y="2151"/>
                    <a:pt x="3959" y="2422"/>
                    <a:pt x="3918" y="2608"/>
                  </a:cubicBezTo>
                  <a:cubicBezTo>
                    <a:pt x="3966" y="2508"/>
                    <a:pt x="4005" y="2399"/>
                    <a:pt x="4022" y="2269"/>
                  </a:cubicBezTo>
                  <a:cubicBezTo>
                    <a:pt x="4201" y="2279"/>
                    <a:pt x="4201" y="2279"/>
                    <a:pt x="4201" y="2279"/>
                  </a:cubicBezTo>
                  <a:cubicBezTo>
                    <a:pt x="4203" y="2249"/>
                    <a:pt x="4204" y="2220"/>
                    <a:pt x="4204" y="2190"/>
                  </a:cubicBezTo>
                  <a:cubicBezTo>
                    <a:pt x="4204" y="1722"/>
                    <a:pt x="4014" y="1298"/>
                    <a:pt x="3707" y="991"/>
                  </a:cubicBezTo>
                  <a:cubicBezTo>
                    <a:pt x="3543" y="827"/>
                    <a:pt x="3346" y="696"/>
                    <a:pt x="3126" y="610"/>
                  </a:cubicBezTo>
                  <a:cubicBezTo>
                    <a:pt x="3018" y="569"/>
                    <a:pt x="2910" y="538"/>
                    <a:pt x="2799" y="519"/>
                  </a:cubicBezTo>
                  <a:cubicBezTo>
                    <a:pt x="2705" y="503"/>
                    <a:pt x="2607" y="494"/>
                    <a:pt x="2508" y="494"/>
                  </a:cubicBezTo>
                  <a:cubicBezTo>
                    <a:pt x="2487" y="494"/>
                    <a:pt x="2466" y="495"/>
                    <a:pt x="2445" y="496"/>
                  </a:cubicBezTo>
                  <a:cubicBezTo>
                    <a:pt x="2380" y="534"/>
                    <a:pt x="2299" y="575"/>
                    <a:pt x="2229" y="593"/>
                  </a:cubicBezTo>
                  <a:cubicBezTo>
                    <a:pt x="1873" y="683"/>
                    <a:pt x="1873" y="683"/>
                    <a:pt x="1873" y="683"/>
                  </a:cubicBezTo>
                  <a:cubicBezTo>
                    <a:pt x="1709" y="940"/>
                    <a:pt x="1516" y="1162"/>
                    <a:pt x="1293" y="1384"/>
                  </a:cubicBezTo>
                  <a:cubicBezTo>
                    <a:pt x="1255" y="1422"/>
                    <a:pt x="1255" y="1422"/>
                    <a:pt x="1255" y="1422"/>
                  </a:cubicBezTo>
                  <a:cubicBezTo>
                    <a:pt x="1204" y="1435"/>
                    <a:pt x="1204" y="1435"/>
                    <a:pt x="1204" y="1435"/>
                  </a:cubicBezTo>
                  <a:cubicBezTo>
                    <a:pt x="1122" y="1457"/>
                    <a:pt x="1040" y="1480"/>
                    <a:pt x="958" y="1502"/>
                  </a:cubicBezTo>
                  <a:cubicBezTo>
                    <a:pt x="865" y="1712"/>
                    <a:pt x="813" y="1945"/>
                    <a:pt x="813" y="2190"/>
                  </a:cubicBezTo>
                  <a:cubicBezTo>
                    <a:pt x="813" y="2658"/>
                    <a:pt x="1003" y="3082"/>
                    <a:pt x="1309" y="3388"/>
                  </a:cubicBezTo>
                  <a:cubicBezTo>
                    <a:pt x="1453" y="3532"/>
                    <a:pt x="1622" y="3650"/>
                    <a:pt x="1810" y="3735"/>
                  </a:cubicBezTo>
                  <a:close/>
                  <a:moveTo>
                    <a:pt x="2778" y="1925"/>
                  </a:moveTo>
                  <a:cubicBezTo>
                    <a:pt x="2778" y="1925"/>
                    <a:pt x="2865" y="2097"/>
                    <a:pt x="2912" y="2154"/>
                  </a:cubicBezTo>
                  <a:cubicBezTo>
                    <a:pt x="2958" y="2212"/>
                    <a:pt x="3276" y="2134"/>
                    <a:pt x="3323" y="2144"/>
                  </a:cubicBezTo>
                  <a:cubicBezTo>
                    <a:pt x="3369" y="2154"/>
                    <a:pt x="3331" y="2241"/>
                    <a:pt x="3385" y="2352"/>
                  </a:cubicBezTo>
                  <a:cubicBezTo>
                    <a:pt x="3439" y="2463"/>
                    <a:pt x="3396" y="3039"/>
                    <a:pt x="3473" y="3065"/>
                  </a:cubicBezTo>
                  <a:cubicBezTo>
                    <a:pt x="3551" y="3091"/>
                    <a:pt x="3744" y="2763"/>
                    <a:pt x="3780" y="2690"/>
                  </a:cubicBezTo>
                  <a:cubicBezTo>
                    <a:pt x="3817" y="2617"/>
                    <a:pt x="3890" y="2019"/>
                    <a:pt x="3890" y="1915"/>
                  </a:cubicBezTo>
                  <a:cubicBezTo>
                    <a:pt x="3890" y="1811"/>
                    <a:pt x="3607" y="1543"/>
                    <a:pt x="3586" y="1527"/>
                  </a:cubicBezTo>
                  <a:cubicBezTo>
                    <a:pt x="3566" y="1511"/>
                    <a:pt x="3394" y="1511"/>
                    <a:pt x="3337" y="1496"/>
                  </a:cubicBezTo>
                  <a:cubicBezTo>
                    <a:pt x="3279" y="1480"/>
                    <a:pt x="3225" y="1423"/>
                    <a:pt x="3202" y="1418"/>
                  </a:cubicBezTo>
                  <a:cubicBezTo>
                    <a:pt x="3178" y="1413"/>
                    <a:pt x="3129" y="1428"/>
                    <a:pt x="3079" y="1423"/>
                  </a:cubicBezTo>
                  <a:cubicBezTo>
                    <a:pt x="3030" y="1418"/>
                    <a:pt x="2973" y="1454"/>
                    <a:pt x="2944" y="1472"/>
                  </a:cubicBezTo>
                  <a:cubicBezTo>
                    <a:pt x="2915" y="1490"/>
                    <a:pt x="2902" y="1545"/>
                    <a:pt x="2882" y="1576"/>
                  </a:cubicBezTo>
                  <a:cubicBezTo>
                    <a:pt x="2861" y="1607"/>
                    <a:pt x="2845" y="1626"/>
                    <a:pt x="2798" y="1670"/>
                  </a:cubicBezTo>
                  <a:cubicBezTo>
                    <a:pt x="2752" y="1714"/>
                    <a:pt x="2783" y="1753"/>
                    <a:pt x="2791" y="1813"/>
                  </a:cubicBezTo>
                  <a:cubicBezTo>
                    <a:pt x="2798" y="1873"/>
                    <a:pt x="2778" y="1925"/>
                    <a:pt x="2778" y="1925"/>
                  </a:cubicBezTo>
                  <a:close/>
                  <a:moveTo>
                    <a:pt x="503" y="47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0" y="362"/>
                    <a:pt x="208" y="904"/>
                    <a:pt x="404" y="854"/>
                  </a:cubicBezTo>
                  <a:cubicBezTo>
                    <a:pt x="956" y="713"/>
                    <a:pt x="956" y="713"/>
                    <a:pt x="956" y="713"/>
                  </a:cubicBezTo>
                  <a:cubicBezTo>
                    <a:pt x="896" y="1314"/>
                    <a:pt x="896" y="1314"/>
                    <a:pt x="896" y="1314"/>
                  </a:cubicBezTo>
                  <a:cubicBezTo>
                    <a:pt x="1012" y="1284"/>
                    <a:pt x="1038" y="1275"/>
                    <a:pt x="1154" y="1245"/>
                  </a:cubicBezTo>
                  <a:cubicBezTo>
                    <a:pt x="1429" y="971"/>
                    <a:pt x="1653" y="704"/>
                    <a:pt x="1838" y="35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12" y="372"/>
                    <a:pt x="1868" y="455"/>
                    <a:pt x="1851" y="486"/>
                  </a:cubicBezTo>
                  <a:cubicBezTo>
                    <a:pt x="2181" y="402"/>
                    <a:pt x="2181" y="402"/>
                    <a:pt x="2181" y="402"/>
                  </a:cubicBezTo>
                  <a:cubicBezTo>
                    <a:pt x="2272" y="379"/>
                    <a:pt x="2538" y="232"/>
                    <a:pt x="2514" y="140"/>
                  </a:cubicBezTo>
                  <a:cubicBezTo>
                    <a:pt x="2514" y="140"/>
                    <a:pt x="2514" y="140"/>
                    <a:pt x="2514" y="140"/>
                  </a:cubicBezTo>
                  <a:cubicBezTo>
                    <a:pt x="2491" y="49"/>
                    <a:pt x="2187" y="46"/>
                    <a:pt x="2096" y="70"/>
                  </a:cubicBezTo>
                  <a:cubicBezTo>
                    <a:pt x="1890" y="122"/>
                    <a:pt x="1890" y="122"/>
                    <a:pt x="1890" y="122"/>
                  </a:cubicBezTo>
                  <a:cubicBezTo>
                    <a:pt x="1736" y="161"/>
                    <a:pt x="1736" y="161"/>
                    <a:pt x="1736" y="161"/>
                  </a:cubicBezTo>
                  <a:cubicBezTo>
                    <a:pt x="950" y="361"/>
                    <a:pt x="950" y="361"/>
                    <a:pt x="950" y="361"/>
                  </a:cubicBezTo>
                  <a:cubicBezTo>
                    <a:pt x="849" y="387"/>
                    <a:pt x="849" y="387"/>
                    <a:pt x="849" y="387"/>
                  </a:cubicBezTo>
                  <a:cubicBezTo>
                    <a:pt x="503" y="475"/>
                    <a:pt x="503" y="475"/>
                    <a:pt x="503" y="475"/>
                  </a:cubicBezTo>
                  <a:close/>
                  <a:moveTo>
                    <a:pt x="927" y="297"/>
                  </a:moveTo>
                  <a:cubicBezTo>
                    <a:pt x="813" y="78"/>
                    <a:pt x="813" y="78"/>
                    <a:pt x="813" y="78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661" y="110"/>
                    <a:pt x="1661" y="110"/>
                    <a:pt x="1661" y="110"/>
                  </a:cubicBezTo>
                  <a:cubicBezTo>
                    <a:pt x="927" y="297"/>
                    <a:pt x="927" y="297"/>
                    <a:pt x="927" y="297"/>
                  </a:cubicBezTo>
                  <a:close/>
                  <a:moveTo>
                    <a:pt x="779" y="1141"/>
                  </a:moveTo>
                  <a:cubicBezTo>
                    <a:pt x="266" y="1272"/>
                    <a:pt x="266" y="1272"/>
                    <a:pt x="266" y="1272"/>
                  </a:cubicBezTo>
                  <a:cubicBezTo>
                    <a:pt x="242" y="1278"/>
                    <a:pt x="217" y="1263"/>
                    <a:pt x="211" y="1239"/>
                  </a:cubicBezTo>
                  <a:cubicBezTo>
                    <a:pt x="205" y="1215"/>
                    <a:pt x="219" y="1191"/>
                    <a:pt x="243" y="1184"/>
                  </a:cubicBezTo>
                  <a:cubicBezTo>
                    <a:pt x="788" y="1046"/>
                    <a:pt x="788" y="1046"/>
                    <a:pt x="788" y="1046"/>
                  </a:cubicBezTo>
                  <a:cubicBezTo>
                    <a:pt x="779" y="1141"/>
                    <a:pt x="779" y="1141"/>
                    <a:pt x="779" y="1141"/>
                  </a:cubicBezTo>
                  <a:close/>
                  <a:moveTo>
                    <a:pt x="759" y="1356"/>
                  </a:moveTo>
                  <a:cubicBezTo>
                    <a:pt x="265" y="1482"/>
                    <a:pt x="265" y="1482"/>
                    <a:pt x="265" y="1482"/>
                  </a:cubicBezTo>
                  <a:cubicBezTo>
                    <a:pt x="241" y="1488"/>
                    <a:pt x="217" y="1473"/>
                    <a:pt x="210" y="1449"/>
                  </a:cubicBezTo>
                  <a:cubicBezTo>
                    <a:pt x="204" y="1425"/>
                    <a:pt x="219" y="1400"/>
                    <a:pt x="243" y="1394"/>
                  </a:cubicBezTo>
                  <a:cubicBezTo>
                    <a:pt x="768" y="1261"/>
                    <a:pt x="768" y="1261"/>
                    <a:pt x="768" y="1261"/>
                  </a:cubicBezTo>
                  <a:cubicBezTo>
                    <a:pt x="759" y="1356"/>
                    <a:pt x="759" y="1356"/>
                    <a:pt x="759" y="1356"/>
                  </a:cubicBezTo>
                  <a:close/>
                  <a:moveTo>
                    <a:pt x="798" y="936"/>
                  </a:moveTo>
                  <a:cubicBezTo>
                    <a:pt x="266" y="1071"/>
                    <a:pt x="266" y="1071"/>
                    <a:pt x="266" y="1071"/>
                  </a:cubicBezTo>
                  <a:cubicBezTo>
                    <a:pt x="242" y="1078"/>
                    <a:pt x="217" y="1063"/>
                    <a:pt x="211" y="1039"/>
                  </a:cubicBezTo>
                  <a:cubicBezTo>
                    <a:pt x="205" y="1015"/>
                    <a:pt x="220" y="990"/>
                    <a:pt x="244" y="984"/>
                  </a:cubicBezTo>
                  <a:cubicBezTo>
                    <a:pt x="807" y="841"/>
                    <a:pt x="807" y="841"/>
                    <a:pt x="807" y="841"/>
                  </a:cubicBezTo>
                  <a:lnTo>
                    <a:pt x="798" y="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24" name="矩形 17"/>
            <p:cNvSpPr/>
            <p:nvPr/>
          </p:nvSpPr>
          <p:spPr>
            <a:xfrm>
              <a:off x="435094" y="3544112"/>
              <a:ext cx="1023918" cy="459740"/>
            </a:xfrm>
            <a:prstGeom prst="rect"/>
          </p:spPr>
          <p:txBody>
            <a:bodyPr wrap="square">
              <a:spAutoFit/>
            </a:bodyPr>
            <a:p>
              <a:pPr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Hub3</a:t>
              </a:r>
            </a:p>
          </p:txBody>
        </p:sp>
      </p:grpSp>
      <p:grpSp>
        <p:nvGrpSpPr>
          <p:cNvPr id="39" name="群組 18"/>
          <p:cNvGrpSpPr/>
          <p:nvPr/>
        </p:nvGrpSpPr>
        <p:grpSpPr>
          <a:xfrm>
            <a:off x="685797" y="5664724"/>
            <a:ext cx="1355767" cy="650821"/>
            <a:chOff x="435094" y="3426900"/>
            <a:chExt cx="1355767" cy="650821"/>
          </a:xfrm>
        </p:grpSpPr>
        <p:sp>
          <p:nvSpPr>
            <p:cNvPr id="1048625" name="KSO_Shape"/>
            <p:cNvSpPr/>
            <p:nvPr/>
          </p:nvSpPr>
          <p:spPr bwMode="auto">
            <a:xfrm>
              <a:off x="1127164" y="3426900"/>
              <a:ext cx="663697" cy="650821"/>
            </a:xfrm>
            <a:custGeom>
              <a:avLst/>
              <a:gdLst>
                <a:gd name="T0" fmla="*/ 191431 w 4204"/>
                <a:gd name="T1" fmla="*/ 115682 h 4123"/>
                <a:gd name="T2" fmla="*/ 335754 w 4204"/>
                <a:gd name="T3" fmla="*/ 98972 h 4123"/>
                <a:gd name="T4" fmla="*/ 1317750 w 4204"/>
                <a:gd name="T5" fmla="*/ 1455447 h 4123"/>
                <a:gd name="T6" fmla="*/ 1239379 w 4204"/>
                <a:gd name="T7" fmla="*/ 1766502 h 4123"/>
                <a:gd name="T8" fmla="*/ 912618 w 4204"/>
                <a:gd name="T9" fmla="*/ 1646536 h 4123"/>
                <a:gd name="T10" fmla="*/ 635107 w 4204"/>
                <a:gd name="T11" fmla="*/ 1377469 h 4123"/>
                <a:gd name="T12" fmla="*/ 516908 w 4204"/>
                <a:gd name="T13" fmla="*/ 725795 h 4123"/>
                <a:gd name="T14" fmla="*/ 626542 w 4204"/>
                <a:gd name="T15" fmla="*/ 883037 h 4123"/>
                <a:gd name="T16" fmla="*/ 657376 w 4204"/>
                <a:gd name="T17" fmla="*/ 1056131 h 4123"/>
                <a:gd name="T18" fmla="*/ 781999 w 4204"/>
                <a:gd name="T19" fmla="*/ 1372756 h 4123"/>
                <a:gd name="T20" fmla="*/ 853518 w 4204"/>
                <a:gd name="T21" fmla="*/ 1481582 h 4123"/>
                <a:gd name="T22" fmla="*/ 1078354 w 4204"/>
                <a:gd name="T23" fmla="*/ 1136680 h 4123"/>
                <a:gd name="T24" fmla="*/ 934459 w 4204"/>
                <a:gd name="T25" fmla="*/ 936165 h 4123"/>
                <a:gd name="T26" fmla="*/ 652237 w 4204"/>
                <a:gd name="T27" fmla="*/ 851760 h 4123"/>
                <a:gd name="T28" fmla="*/ 560590 w 4204"/>
                <a:gd name="T29" fmla="*/ 742505 h 4123"/>
                <a:gd name="T30" fmla="*/ 755447 w 4204"/>
                <a:gd name="T31" fmla="*/ 616112 h 4123"/>
                <a:gd name="T32" fmla="*/ 997413 w 4204"/>
                <a:gd name="T33" fmla="*/ 393318 h 4123"/>
                <a:gd name="T34" fmla="*/ 1360148 w 4204"/>
                <a:gd name="T35" fmla="*/ 386462 h 4123"/>
                <a:gd name="T36" fmla="*/ 1256509 w 4204"/>
                <a:gd name="T37" fmla="*/ 505143 h 4123"/>
                <a:gd name="T38" fmla="*/ 1260792 w 4204"/>
                <a:gd name="T39" fmla="*/ 608828 h 4123"/>
                <a:gd name="T40" fmla="*/ 1423530 w 4204"/>
                <a:gd name="T41" fmla="*/ 592119 h 4123"/>
                <a:gd name="T42" fmla="*/ 1566140 w 4204"/>
                <a:gd name="T43" fmla="*/ 558700 h 4123"/>
                <a:gd name="T44" fmla="*/ 1722454 w 4204"/>
                <a:gd name="T45" fmla="*/ 972155 h 4123"/>
                <a:gd name="T46" fmla="*/ 1587553 w 4204"/>
                <a:gd name="T47" fmla="*/ 424595 h 4123"/>
                <a:gd name="T48" fmla="*/ 1074071 w 4204"/>
                <a:gd name="T49" fmla="*/ 211655 h 4123"/>
                <a:gd name="T50" fmla="*/ 802127 w 4204"/>
                <a:gd name="T51" fmla="*/ 292632 h 4123"/>
                <a:gd name="T52" fmla="*/ 515623 w 4204"/>
                <a:gd name="T53" fmla="*/ 614827 h 4123"/>
                <a:gd name="T54" fmla="*/ 560590 w 4204"/>
                <a:gd name="T55" fmla="*/ 1451591 h 4123"/>
                <a:gd name="T56" fmla="*/ 1247088 w 4204"/>
                <a:gd name="T57" fmla="*/ 922883 h 4123"/>
                <a:gd name="T58" fmla="*/ 1487340 w 4204"/>
                <a:gd name="T59" fmla="*/ 1313201 h 4123"/>
                <a:gd name="T60" fmla="*/ 1535734 w 4204"/>
                <a:gd name="T61" fmla="*/ 654244 h 4123"/>
                <a:gd name="T62" fmla="*/ 1318607 w 4204"/>
                <a:gd name="T63" fmla="*/ 609685 h 4123"/>
                <a:gd name="T64" fmla="*/ 1198266 w 4204"/>
                <a:gd name="T65" fmla="*/ 715513 h 4123"/>
                <a:gd name="T66" fmla="*/ 215414 w 4204"/>
                <a:gd name="T67" fmla="*/ 203514 h 4123"/>
                <a:gd name="T68" fmla="*/ 173016 w 4204"/>
                <a:gd name="T69" fmla="*/ 365897 h 4123"/>
                <a:gd name="T70" fmla="*/ 494210 w 4204"/>
                <a:gd name="T71" fmla="*/ 533421 h 4123"/>
                <a:gd name="T72" fmla="*/ 792706 w 4204"/>
                <a:gd name="T73" fmla="*/ 208227 h 4123"/>
                <a:gd name="T74" fmla="*/ 1076641 w 4204"/>
                <a:gd name="T75" fmla="*/ 59983 h 4123"/>
                <a:gd name="T76" fmla="*/ 743456 w 4204"/>
                <a:gd name="T77" fmla="*/ 68981 h 4123"/>
                <a:gd name="T78" fmla="*/ 215414 w 4204"/>
                <a:gd name="T79" fmla="*/ 203514 h 4123"/>
                <a:gd name="T80" fmla="*/ 473225 w 4204"/>
                <a:gd name="T81" fmla="*/ 0 h 4123"/>
                <a:gd name="T82" fmla="*/ 333613 w 4204"/>
                <a:gd name="T83" fmla="*/ 488862 h 4123"/>
                <a:gd name="T84" fmla="*/ 104067 w 4204"/>
                <a:gd name="T85" fmla="*/ 507286 h 4123"/>
                <a:gd name="T86" fmla="*/ 325048 w 4204"/>
                <a:gd name="T87" fmla="*/ 580979 h 4123"/>
                <a:gd name="T88" fmla="*/ 104067 w 4204"/>
                <a:gd name="T89" fmla="*/ 597260 h 4123"/>
                <a:gd name="T90" fmla="*/ 341750 w 4204"/>
                <a:gd name="T91" fmla="*/ 401030 h 4123"/>
                <a:gd name="T92" fmla="*/ 104495 w 4204"/>
                <a:gd name="T93" fmla="*/ 421595 h 4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04" h="4123">
                  <a:moveTo>
                    <a:pt x="784" y="231"/>
                  </a:moveTo>
                  <a:cubicBezTo>
                    <a:pt x="502" y="303"/>
                    <a:pt x="502" y="303"/>
                    <a:pt x="502" y="303"/>
                  </a:cubicBezTo>
                  <a:cubicBezTo>
                    <a:pt x="478" y="309"/>
                    <a:pt x="453" y="294"/>
                    <a:pt x="447" y="270"/>
                  </a:cubicBezTo>
                  <a:cubicBezTo>
                    <a:pt x="441" y="246"/>
                    <a:pt x="456" y="221"/>
                    <a:pt x="480" y="215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784" y="231"/>
                    <a:pt x="784" y="231"/>
                    <a:pt x="784" y="231"/>
                  </a:cubicBezTo>
                  <a:close/>
                  <a:moveTo>
                    <a:pt x="2230" y="3422"/>
                  </a:moveTo>
                  <a:cubicBezTo>
                    <a:pt x="3135" y="3165"/>
                    <a:pt x="3135" y="3165"/>
                    <a:pt x="3135" y="3165"/>
                  </a:cubicBezTo>
                  <a:cubicBezTo>
                    <a:pt x="3077" y="3397"/>
                    <a:pt x="3077" y="3397"/>
                    <a:pt x="3077" y="3397"/>
                  </a:cubicBezTo>
                  <a:cubicBezTo>
                    <a:pt x="3603" y="3412"/>
                    <a:pt x="4062" y="3121"/>
                    <a:pt x="4119" y="2472"/>
                  </a:cubicBezTo>
                  <a:cubicBezTo>
                    <a:pt x="4102" y="3278"/>
                    <a:pt x="3686" y="3902"/>
                    <a:pt x="2948" y="3907"/>
                  </a:cubicBezTo>
                  <a:cubicBezTo>
                    <a:pt x="2894" y="4123"/>
                    <a:pt x="2894" y="4123"/>
                    <a:pt x="2894" y="4123"/>
                  </a:cubicBezTo>
                  <a:cubicBezTo>
                    <a:pt x="2230" y="3422"/>
                    <a:pt x="2230" y="3422"/>
                    <a:pt x="2230" y="3422"/>
                  </a:cubicBezTo>
                  <a:close/>
                  <a:moveTo>
                    <a:pt x="1810" y="3735"/>
                  </a:moveTo>
                  <a:cubicBezTo>
                    <a:pt x="1924" y="3786"/>
                    <a:pt x="2029" y="3818"/>
                    <a:pt x="2131" y="3843"/>
                  </a:cubicBezTo>
                  <a:cubicBezTo>
                    <a:pt x="2217" y="3862"/>
                    <a:pt x="2304" y="3875"/>
                    <a:pt x="2394" y="3881"/>
                  </a:cubicBezTo>
                  <a:cubicBezTo>
                    <a:pt x="2114" y="3586"/>
                    <a:pt x="2114" y="3586"/>
                    <a:pt x="2114" y="3586"/>
                  </a:cubicBezTo>
                  <a:cubicBezTo>
                    <a:pt x="1872" y="3518"/>
                    <a:pt x="1656" y="3388"/>
                    <a:pt x="1483" y="3215"/>
                  </a:cubicBezTo>
                  <a:cubicBezTo>
                    <a:pt x="1220" y="2953"/>
                    <a:pt x="1058" y="2590"/>
                    <a:pt x="1058" y="2190"/>
                  </a:cubicBezTo>
                  <a:cubicBezTo>
                    <a:pt x="1058" y="1944"/>
                    <a:pt x="1118" y="1713"/>
                    <a:pt x="1226" y="1511"/>
                  </a:cubicBezTo>
                  <a:cubicBezTo>
                    <a:pt x="1198" y="1605"/>
                    <a:pt x="1204" y="1668"/>
                    <a:pt x="1207" y="1694"/>
                  </a:cubicBezTo>
                  <a:cubicBezTo>
                    <a:pt x="1213" y="1745"/>
                    <a:pt x="1189" y="1814"/>
                    <a:pt x="1256" y="1856"/>
                  </a:cubicBezTo>
                  <a:cubicBezTo>
                    <a:pt x="1322" y="1898"/>
                    <a:pt x="1391" y="1928"/>
                    <a:pt x="1397" y="1958"/>
                  </a:cubicBezTo>
                  <a:cubicBezTo>
                    <a:pt x="1403" y="1988"/>
                    <a:pt x="1406" y="2031"/>
                    <a:pt x="1463" y="2061"/>
                  </a:cubicBezTo>
                  <a:cubicBezTo>
                    <a:pt x="1493" y="2077"/>
                    <a:pt x="1531" y="2099"/>
                    <a:pt x="1559" y="2116"/>
                  </a:cubicBezTo>
                  <a:cubicBezTo>
                    <a:pt x="1553" y="2124"/>
                    <a:pt x="1546" y="2132"/>
                    <a:pt x="1540" y="2141"/>
                  </a:cubicBezTo>
                  <a:cubicBezTo>
                    <a:pt x="1475" y="2229"/>
                    <a:pt x="1527" y="2406"/>
                    <a:pt x="1535" y="2465"/>
                  </a:cubicBezTo>
                  <a:cubicBezTo>
                    <a:pt x="1543" y="2525"/>
                    <a:pt x="1642" y="2642"/>
                    <a:pt x="1699" y="2686"/>
                  </a:cubicBezTo>
                  <a:cubicBezTo>
                    <a:pt x="1756" y="2731"/>
                    <a:pt x="1769" y="2866"/>
                    <a:pt x="1766" y="2915"/>
                  </a:cubicBezTo>
                  <a:cubicBezTo>
                    <a:pt x="1764" y="2965"/>
                    <a:pt x="1826" y="3139"/>
                    <a:pt x="1826" y="3204"/>
                  </a:cubicBezTo>
                  <a:cubicBezTo>
                    <a:pt x="1826" y="3269"/>
                    <a:pt x="1884" y="3440"/>
                    <a:pt x="1884" y="3440"/>
                  </a:cubicBezTo>
                  <a:cubicBezTo>
                    <a:pt x="1884" y="3440"/>
                    <a:pt x="1930" y="3485"/>
                    <a:pt x="1964" y="3490"/>
                  </a:cubicBezTo>
                  <a:cubicBezTo>
                    <a:pt x="1980" y="3492"/>
                    <a:pt x="1987" y="3480"/>
                    <a:pt x="1993" y="3458"/>
                  </a:cubicBezTo>
                  <a:cubicBezTo>
                    <a:pt x="2082" y="3260"/>
                    <a:pt x="2082" y="3260"/>
                    <a:pt x="2082" y="3260"/>
                  </a:cubicBezTo>
                  <a:cubicBezTo>
                    <a:pt x="2106" y="3231"/>
                    <a:pt x="2141" y="3200"/>
                    <a:pt x="2209" y="3147"/>
                  </a:cubicBezTo>
                  <a:cubicBezTo>
                    <a:pt x="2336" y="3045"/>
                    <a:pt x="2466" y="2751"/>
                    <a:pt x="2518" y="2653"/>
                  </a:cubicBezTo>
                  <a:cubicBezTo>
                    <a:pt x="2570" y="2554"/>
                    <a:pt x="2591" y="2530"/>
                    <a:pt x="2620" y="2473"/>
                  </a:cubicBezTo>
                  <a:cubicBezTo>
                    <a:pt x="2648" y="2416"/>
                    <a:pt x="2507" y="2390"/>
                    <a:pt x="2469" y="2362"/>
                  </a:cubicBezTo>
                  <a:cubicBezTo>
                    <a:pt x="2429" y="2333"/>
                    <a:pt x="2247" y="2255"/>
                    <a:pt x="2182" y="2185"/>
                  </a:cubicBezTo>
                  <a:cubicBezTo>
                    <a:pt x="2118" y="2114"/>
                    <a:pt x="1933" y="2044"/>
                    <a:pt x="1821" y="1995"/>
                  </a:cubicBezTo>
                  <a:cubicBezTo>
                    <a:pt x="1735" y="1957"/>
                    <a:pt x="1653" y="2011"/>
                    <a:pt x="1591" y="2079"/>
                  </a:cubicBezTo>
                  <a:cubicBezTo>
                    <a:pt x="1557" y="2056"/>
                    <a:pt x="1516" y="2021"/>
                    <a:pt x="1523" y="1988"/>
                  </a:cubicBezTo>
                  <a:cubicBezTo>
                    <a:pt x="1535" y="1934"/>
                    <a:pt x="1508" y="1850"/>
                    <a:pt x="1505" y="1820"/>
                  </a:cubicBezTo>
                  <a:cubicBezTo>
                    <a:pt x="1502" y="1790"/>
                    <a:pt x="1553" y="1700"/>
                    <a:pt x="1490" y="1721"/>
                  </a:cubicBezTo>
                  <a:cubicBezTo>
                    <a:pt x="1427" y="1742"/>
                    <a:pt x="1291" y="1814"/>
                    <a:pt x="1309" y="1733"/>
                  </a:cubicBezTo>
                  <a:cubicBezTo>
                    <a:pt x="1327" y="1652"/>
                    <a:pt x="1345" y="1450"/>
                    <a:pt x="1481" y="1474"/>
                  </a:cubicBezTo>
                  <a:cubicBezTo>
                    <a:pt x="1616" y="1498"/>
                    <a:pt x="1574" y="1637"/>
                    <a:pt x="1634" y="1622"/>
                  </a:cubicBezTo>
                  <a:cubicBezTo>
                    <a:pt x="1694" y="1607"/>
                    <a:pt x="1731" y="1480"/>
                    <a:pt x="1764" y="1438"/>
                  </a:cubicBezTo>
                  <a:cubicBezTo>
                    <a:pt x="1796" y="1396"/>
                    <a:pt x="1968" y="1186"/>
                    <a:pt x="2034" y="1168"/>
                  </a:cubicBezTo>
                  <a:cubicBezTo>
                    <a:pt x="2100" y="1150"/>
                    <a:pt x="2130" y="1084"/>
                    <a:pt x="2200" y="1041"/>
                  </a:cubicBezTo>
                  <a:cubicBezTo>
                    <a:pt x="2269" y="999"/>
                    <a:pt x="2332" y="1062"/>
                    <a:pt x="2329" y="918"/>
                  </a:cubicBezTo>
                  <a:cubicBezTo>
                    <a:pt x="2327" y="850"/>
                    <a:pt x="2331" y="792"/>
                    <a:pt x="2329" y="750"/>
                  </a:cubicBezTo>
                  <a:cubicBezTo>
                    <a:pt x="2388" y="743"/>
                    <a:pt x="2448" y="739"/>
                    <a:pt x="2508" y="739"/>
                  </a:cubicBezTo>
                  <a:cubicBezTo>
                    <a:pt x="2749" y="739"/>
                    <a:pt x="2976" y="798"/>
                    <a:pt x="3176" y="902"/>
                  </a:cubicBezTo>
                  <a:cubicBezTo>
                    <a:pt x="3124" y="939"/>
                    <a:pt x="3066" y="988"/>
                    <a:pt x="3058" y="1013"/>
                  </a:cubicBezTo>
                  <a:cubicBezTo>
                    <a:pt x="3046" y="1057"/>
                    <a:pt x="3014" y="1153"/>
                    <a:pt x="2986" y="1158"/>
                  </a:cubicBezTo>
                  <a:cubicBezTo>
                    <a:pt x="2957" y="1164"/>
                    <a:pt x="2928" y="1145"/>
                    <a:pt x="2934" y="1179"/>
                  </a:cubicBezTo>
                  <a:cubicBezTo>
                    <a:pt x="2939" y="1213"/>
                    <a:pt x="2902" y="1281"/>
                    <a:pt x="2902" y="1281"/>
                  </a:cubicBezTo>
                  <a:cubicBezTo>
                    <a:pt x="2858" y="1236"/>
                    <a:pt x="2858" y="1236"/>
                    <a:pt x="2858" y="1236"/>
                  </a:cubicBezTo>
                  <a:cubicBezTo>
                    <a:pt x="2858" y="1236"/>
                    <a:pt x="2889" y="1421"/>
                    <a:pt x="2944" y="1421"/>
                  </a:cubicBezTo>
                  <a:cubicBezTo>
                    <a:pt x="2998" y="1421"/>
                    <a:pt x="3040" y="1346"/>
                    <a:pt x="3071" y="1317"/>
                  </a:cubicBezTo>
                  <a:cubicBezTo>
                    <a:pt x="3103" y="1288"/>
                    <a:pt x="3139" y="1182"/>
                    <a:pt x="3178" y="1226"/>
                  </a:cubicBezTo>
                  <a:cubicBezTo>
                    <a:pt x="3217" y="1270"/>
                    <a:pt x="3290" y="1374"/>
                    <a:pt x="3324" y="1382"/>
                  </a:cubicBezTo>
                  <a:cubicBezTo>
                    <a:pt x="3357" y="1390"/>
                    <a:pt x="3467" y="1374"/>
                    <a:pt x="3490" y="1400"/>
                  </a:cubicBezTo>
                  <a:cubicBezTo>
                    <a:pt x="3513" y="1426"/>
                    <a:pt x="3568" y="1468"/>
                    <a:pt x="3586" y="1421"/>
                  </a:cubicBezTo>
                  <a:cubicBezTo>
                    <a:pt x="3596" y="1396"/>
                    <a:pt x="3631" y="1347"/>
                    <a:pt x="3657" y="1304"/>
                  </a:cubicBezTo>
                  <a:cubicBezTo>
                    <a:pt x="3815" y="1508"/>
                    <a:pt x="3919" y="1755"/>
                    <a:pt x="3949" y="2024"/>
                  </a:cubicBezTo>
                  <a:cubicBezTo>
                    <a:pt x="3964" y="2151"/>
                    <a:pt x="3959" y="2422"/>
                    <a:pt x="3918" y="2608"/>
                  </a:cubicBezTo>
                  <a:cubicBezTo>
                    <a:pt x="3966" y="2508"/>
                    <a:pt x="4005" y="2399"/>
                    <a:pt x="4022" y="2269"/>
                  </a:cubicBezTo>
                  <a:cubicBezTo>
                    <a:pt x="4201" y="2279"/>
                    <a:pt x="4201" y="2279"/>
                    <a:pt x="4201" y="2279"/>
                  </a:cubicBezTo>
                  <a:cubicBezTo>
                    <a:pt x="4203" y="2249"/>
                    <a:pt x="4204" y="2220"/>
                    <a:pt x="4204" y="2190"/>
                  </a:cubicBezTo>
                  <a:cubicBezTo>
                    <a:pt x="4204" y="1722"/>
                    <a:pt x="4014" y="1298"/>
                    <a:pt x="3707" y="991"/>
                  </a:cubicBezTo>
                  <a:cubicBezTo>
                    <a:pt x="3543" y="827"/>
                    <a:pt x="3346" y="696"/>
                    <a:pt x="3126" y="610"/>
                  </a:cubicBezTo>
                  <a:cubicBezTo>
                    <a:pt x="3018" y="569"/>
                    <a:pt x="2910" y="538"/>
                    <a:pt x="2799" y="519"/>
                  </a:cubicBezTo>
                  <a:cubicBezTo>
                    <a:pt x="2705" y="503"/>
                    <a:pt x="2607" y="494"/>
                    <a:pt x="2508" y="494"/>
                  </a:cubicBezTo>
                  <a:cubicBezTo>
                    <a:pt x="2487" y="494"/>
                    <a:pt x="2466" y="495"/>
                    <a:pt x="2445" y="496"/>
                  </a:cubicBezTo>
                  <a:cubicBezTo>
                    <a:pt x="2380" y="534"/>
                    <a:pt x="2299" y="575"/>
                    <a:pt x="2229" y="593"/>
                  </a:cubicBezTo>
                  <a:cubicBezTo>
                    <a:pt x="1873" y="683"/>
                    <a:pt x="1873" y="683"/>
                    <a:pt x="1873" y="683"/>
                  </a:cubicBezTo>
                  <a:cubicBezTo>
                    <a:pt x="1709" y="940"/>
                    <a:pt x="1516" y="1162"/>
                    <a:pt x="1293" y="1384"/>
                  </a:cubicBezTo>
                  <a:cubicBezTo>
                    <a:pt x="1255" y="1422"/>
                    <a:pt x="1255" y="1422"/>
                    <a:pt x="1255" y="1422"/>
                  </a:cubicBezTo>
                  <a:cubicBezTo>
                    <a:pt x="1204" y="1435"/>
                    <a:pt x="1204" y="1435"/>
                    <a:pt x="1204" y="1435"/>
                  </a:cubicBezTo>
                  <a:cubicBezTo>
                    <a:pt x="1122" y="1457"/>
                    <a:pt x="1040" y="1480"/>
                    <a:pt x="958" y="1502"/>
                  </a:cubicBezTo>
                  <a:cubicBezTo>
                    <a:pt x="865" y="1712"/>
                    <a:pt x="813" y="1945"/>
                    <a:pt x="813" y="2190"/>
                  </a:cubicBezTo>
                  <a:cubicBezTo>
                    <a:pt x="813" y="2658"/>
                    <a:pt x="1003" y="3082"/>
                    <a:pt x="1309" y="3388"/>
                  </a:cubicBezTo>
                  <a:cubicBezTo>
                    <a:pt x="1453" y="3532"/>
                    <a:pt x="1622" y="3650"/>
                    <a:pt x="1810" y="3735"/>
                  </a:cubicBezTo>
                  <a:close/>
                  <a:moveTo>
                    <a:pt x="2778" y="1925"/>
                  </a:moveTo>
                  <a:cubicBezTo>
                    <a:pt x="2778" y="1925"/>
                    <a:pt x="2865" y="2097"/>
                    <a:pt x="2912" y="2154"/>
                  </a:cubicBezTo>
                  <a:cubicBezTo>
                    <a:pt x="2958" y="2212"/>
                    <a:pt x="3276" y="2134"/>
                    <a:pt x="3323" y="2144"/>
                  </a:cubicBezTo>
                  <a:cubicBezTo>
                    <a:pt x="3369" y="2154"/>
                    <a:pt x="3331" y="2241"/>
                    <a:pt x="3385" y="2352"/>
                  </a:cubicBezTo>
                  <a:cubicBezTo>
                    <a:pt x="3439" y="2463"/>
                    <a:pt x="3396" y="3039"/>
                    <a:pt x="3473" y="3065"/>
                  </a:cubicBezTo>
                  <a:cubicBezTo>
                    <a:pt x="3551" y="3091"/>
                    <a:pt x="3744" y="2763"/>
                    <a:pt x="3780" y="2690"/>
                  </a:cubicBezTo>
                  <a:cubicBezTo>
                    <a:pt x="3817" y="2617"/>
                    <a:pt x="3890" y="2019"/>
                    <a:pt x="3890" y="1915"/>
                  </a:cubicBezTo>
                  <a:cubicBezTo>
                    <a:pt x="3890" y="1811"/>
                    <a:pt x="3607" y="1543"/>
                    <a:pt x="3586" y="1527"/>
                  </a:cubicBezTo>
                  <a:cubicBezTo>
                    <a:pt x="3566" y="1511"/>
                    <a:pt x="3394" y="1511"/>
                    <a:pt x="3337" y="1496"/>
                  </a:cubicBezTo>
                  <a:cubicBezTo>
                    <a:pt x="3279" y="1480"/>
                    <a:pt x="3225" y="1423"/>
                    <a:pt x="3202" y="1418"/>
                  </a:cubicBezTo>
                  <a:cubicBezTo>
                    <a:pt x="3178" y="1413"/>
                    <a:pt x="3129" y="1428"/>
                    <a:pt x="3079" y="1423"/>
                  </a:cubicBezTo>
                  <a:cubicBezTo>
                    <a:pt x="3030" y="1418"/>
                    <a:pt x="2973" y="1454"/>
                    <a:pt x="2944" y="1472"/>
                  </a:cubicBezTo>
                  <a:cubicBezTo>
                    <a:pt x="2915" y="1490"/>
                    <a:pt x="2902" y="1545"/>
                    <a:pt x="2882" y="1576"/>
                  </a:cubicBezTo>
                  <a:cubicBezTo>
                    <a:pt x="2861" y="1607"/>
                    <a:pt x="2845" y="1626"/>
                    <a:pt x="2798" y="1670"/>
                  </a:cubicBezTo>
                  <a:cubicBezTo>
                    <a:pt x="2752" y="1714"/>
                    <a:pt x="2783" y="1753"/>
                    <a:pt x="2791" y="1813"/>
                  </a:cubicBezTo>
                  <a:cubicBezTo>
                    <a:pt x="2798" y="1873"/>
                    <a:pt x="2778" y="1925"/>
                    <a:pt x="2778" y="1925"/>
                  </a:cubicBezTo>
                  <a:close/>
                  <a:moveTo>
                    <a:pt x="503" y="475"/>
                  </a:moveTo>
                  <a:cubicBezTo>
                    <a:pt x="234" y="235"/>
                    <a:pt x="234" y="235"/>
                    <a:pt x="234" y="23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0" y="362"/>
                    <a:pt x="208" y="904"/>
                    <a:pt x="404" y="854"/>
                  </a:cubicBezTo>
                  <a:cubicBezTo>
                    <a:pt x="956" y="713"/>
                    <a:pt x="956" y="713"/>
                    <a:pt x="956" y="713"/>
                  </a:cubicBezTo>
                  <a:cubicBezTo>
                    <a:pt x="896" y="1314"/>
                    <a:pt x="896" y="1314"/>
                    <a:pt x="896" y="1314"/>
                  </a:cubicBezTo>
                  <a:cubicBezTo>
                    <a:pt x="1012" y="1284"/>
                    <a:pt x="1038" y="1275"/>
                    <a:pt x="1154" y="1245"/>
                  </a:cubicBezTo>
                  <a:cubicBezTo>
                    <a:pt x="1429" y="971"/>
                    <a:pt x="1653" y="704"/>
                    <a:pt x="1838" y="353"/>
                  </a:cubicBezTo>
                  <a:cubicBezTo>
                    <a:pt x="1930" y="335"/>
                    <a:pt x="1930" y="335"/>
                    <a:pt x="1930" y="335"/>
                  </a:cubicBezTo>
                  <a:cubicBezTo>
                    <a:pt x="1912" y="372"/>
                    <a:pt x="1868" y="455"/>
                    <a:pt x="1851" y="486"/>
                  </a:cubicBezTo>
                  <a:cubicBezTo>
                    <a:pt x="2181" y="402"/>
                    <a:pt x="2181" y="402"/>
                    <a:pt x="2181" y="402"/>
                  </a:cubicBezTo>
                  <a:cubicBezTo>
                    <a:pt x="2272" y="379"/>
                    <a:pt x="2538" y="232"/>
                    <a:pt x="2514" y="140"/>
                  </a:cubicBezTo>
                  <a:cubicBezTo>
                    <a:pt x="2514" y="140"/>
                    <a:pt x="2514" y="140"/>
                    <a:pt x="2514" y="140"/>
                  </a:cubicBezTo>
                  <a:cubicBezTo>
                    <a:pt x="2491" y="49"/>
                    <a:pt x="2187" y="46"/>
                    <a:pt x="2096" y="70"/>
                  </a:cubicBezTo>
                  <a:cubicBezTo>
                    <a:pt x="1890" y="122"/>
                    <a:pt x="1890" y="122"/>
                    <a:pt x="1890" y="122"/>
                  </a:cubicBezTo>
                  <a:cubicBezTo>
                    <a:pt x="1736" y="161"/>
                    <a:pt x="1736" y="161"/>
                    <a:pt x="1736" y="161"/>
                  </a:cubicBezTo>
                  <a:cubicBezTo>
                    <a:pt x="950" y="361"/>
                    <a:pt x="950" y="361"/>
                    <a:pt x="950" y="361"/>
                  </a:cubicBezTo>
                  <a:cubicBezTo>
                    <a:pt x="849" y="387"/>
                    <a:pt x="849" y="387"/>
                    <a:pt x="849" y="387"/>
                  </a:cubicBezTo>
                  <a:cubicBezTo>
                    <a:pt x="503" y="475"/>
                    <a:pt x="503" y="475"/>
                    <a:pt x="503" y="475"/>
                  </a:cubicBezTo>
                  <a:close/>
                  <a:moveTo>
                    <a:pt x="927" y="297"/>
                  </a:moveTo>
                  <a:cubicBezTo>
                    <a:pt x="813" y="78"/>
                    <a:pt x="813" y="78"/>
                    <a:pt x="813" y="78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661" y="110"/>
                    <a:pt x="1661" y="110"/>
                    <a:pt x="1661" y="110"/>
                  </a:cubicBezTo>
                  <a:cubicBezTo>
                    <a:pt x="927" y="297"/>
                    <a:pt x="927" y="297"/>
                    <a:pt x="927" y="297"/>
                  </a:cubicBezTo>
                  <a:close/>
                  <a:moveTo>
                    <a:pt x="779" y="1141"/>
                  </a:moveTo>
                  <a:cubicBezTo>
                    <a:pt x="266" y="1272"/>
                    <a:pt x="266" y="1272"/>
                    <a:pt x="266" y="1272"/>
                  </a:cubicBezTo>
                  <a:cubicBezTo>
                    <a:pt x="242" y="1278"/>
                    <a:pt x="217" y="1263"/>
                    <a:pt x="211" y="1239"/>
                  </a:cubicBezTo>
                  <a:cubicBezTo>
                    <a:pt x="205" y="1215"/>
                    <a:pt x="219" y="1191"/>
                    <a:pt x="243" y="1184"/>
                  </a:cubicBezTo>
                  <a:cubicBezTo>
                    <a:pt x="788" y="1046"/>
                    <a:pt x="788" y="1046"/>
                    <a:pt x="788" y="1046"/>
                  </a:cubicBezTo>
                  <a:cubicBezTo>
                    <a:pt x="779" y="1141"/>
                    <a:pt x="779" y="1141"/>
                    <a:pt x="779" y="1141"/>
                  </a:cubicBezTo>
                  <a:close/>
                  <a:moveTo>
                    <a:pt x="759" y="1356"/>
                  </a:moveTo>
                  <a:cubicBezTo>
                    <a:pt x="265" y="1482"/>
                    <a:pt x="265" y="1482"/>
                    <a:pt x="265" y="1482"/>
                  </a:cubicBezTo>
                  <a:cubicBezTo>
                    <a:pt x="241" y="1488"/>
                    <a:pt x="217" y="1473"/>
                    <a:pt x="210" y="1449"/>
                  </a:cubicBezTo>
                  <a:cubicBezTo>
                    <a:pt x="204" y="1425"/>
                    <a:pt x="219" y="1400"/>
                    <a:pt x="243" y="1394"/>
                  </a:cubicBezTo>
                  <a:cubicBezTo>
                    <a:pt x="768" y="1261"/>
                    <a:pt x="768" y="1261"/>
                    <a:pt x="768" y="1261"/>
                  </a:cubicBezTo>
                  <a:cubicBezTo>
                    <a:pt x="759" y="1356"/>
                    <a:pt x="759" y="1356"/>
                    <a:pt x="759" y="1356"/>
                  </a:cubicBezTo>
                  <a:close/>
                  <a:moveTo>
                    <a:pt x="798" y="936"/>
                  </a:moveTo>
                  <a:cubicBezTo>
                    <a:pt x="266" y="1071"/>
                    <a:pt x="266" y="1071"/>
                    <a:pt x="266" y="1071"/>
                  </a:cubicBezTo>
                  <a:cubicBezTo>
                    <a:pt x="242" y="1078"/>
                    <a:pt x="217" y="1063"/>
                    <a:pt x="211" y="1039"/>
                  </a:cubicBezTo>
                  <a:cubicBezTo>
                    <a:pt x="205" y="1015"/>
                    <a:pt x="220" y="990"/>
                    <a:pt x="244" y="984"/>
                  </a:cubicBezTo>
                  <a:cubicBezTo>
                    <a:pt x="807" y="841"/>
                    <a:pt x="807" y="841"/>
                    <a:pt x="807" y="841"/>
                  </a:cubicBezTo>
                  <a:lnTo>
                    <a:pt x="798" y="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26" name="矩形 20"/>
            <p:cNvSpPr/>
            <p:nvPr/>
          </p:nvSpPr>
          <p:spPr>
            <a:xfrm>
              <a:off x="435094" y="3544112"/>
              <a:ext cx="1023918" cy="459740"/>
            </a:xfrm>
            <a:prstGeom prst="rect"/>
          </p:spPr>
          <p:txBody>
            <a:bodyPr wrap="square">
              <a:spAutoFit/>
            </a:bodyPr>
            <a:p>
              <a:pPr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Hub14</a:t>
              </a:r>
            </a:p>
          </p:txBody>
        </p:sp>
      </p:grpSp>
      <p:sp>
        <p:nvSpPr>
          <p:cNvPr id="1048627" name="矩形 21"/>
          <p:cNvSpPr/>
          <p:nvPr/>
        </p:nvSpPr>
        <p:spPr>
          <a:xfrm>
            <a:off x="851721" y="5150459"/>
            <a:ext cx="1023918" cy="459739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</p:txBody>
      </p:sp>
      <p:sp>
        <p:nvSpPr>
          <p:cNvPr id="1048628" name="Freeform 14"/>
          <p:cNvSpPr>
            <a:spLocks noChangeArrowheads="1"/>
          </p:cNvSpPr>
          <p:nvPr/>
        </p:nvSpPr>
        <p:spPr bwMode="auto">
          <a:xfrm>
            <a:off x="5314472" y="4146673"/>
            <a:ext cx="603055" cy="476738"/>
          </a:xfrm>
          <a:custGeom>
            <a:avLst/>
            <a:gdLst>
              <a:gd name="T0" fmla="*/ 582 w 651"/>
              <a:gd name="T1" fmla="*/ 0 h 514"/>
              <a:gd name="T2" fmla="*/ 62 w 651"/>
              <a:gd name="T3" fmla="*/ 0 h 514"/>
              <a:gd name="T4" fmla="*/ 0 w 651"/>
              <a:gd name="T5" fmla="*/ 62 h 514"/>
              <a:gd name="T6" fmla="*/ 0 w 651"/>
              <a:gd name="T7" fmla="*/ 451 h 514"/>
              <a:gd name="T8" fmla="*/ 62 w 651"/>
              <a:gd name="T9" fmla="*/ 513 h 514"/>
              <a:gd name="T10" fmla="*/ 582 w 651"/>
              <a:gd name="T11" fmla="*/ 513 h 514"/>
              <a:gd name="T12" fmla="*/ 650 w 651"/>
              <a:gd name="T13" fmla="*/ 451 h 514"/>
              <a:gd name="T14" fmla="*/ 650 w 651"/>
              <a:gd name="T15" fmla="*/ 62 h 514"/>
              <a:gd name="T16" fmla="*/ 582 w 651"/>
              <a:gd name="T17" fmla="*/ 0 h 514"/>
              <a:gd name="T18" fmla="*/ 582 w 651"/>
              <a:gd name="T19" fmla="*/ 451 h 514"/>
              <a:gd name="T20" fmla="*/ 520 w 651"/>
              <a:gd name="T21" fmla="*/ 451 h 514"/>
              <a:gd name="T22" fmla="*/ 520 w 651"/>
              <a:gd name="T23" fmla="*/ 167 h 514"/>
              <a:gd name="T24" fmla="*/ 322 w 651"/>
              <a:gd name="T25" fmla="*/ 291 h 514"/>
              <a:gd name="T26" fmla="*/ 130 w 651"/>
              <a:gd name="T27" fmla="*/ 167 h 514"/>
              <a:gd name="T28" fmla="*/ 130 w 651"/>
              <a:gd name="T29" fmla="*/ 451 h 514"/>
              <a:gd name="T30" fmla="*/ 62 w 651"/>
              <a:gd name="T31" fmla="*/ 451 h 514"/>
              <a:gd name="T32" fmla="*/ 62 w 651"/>
              <a:gd name="T33" fmla="*/ 62 h 514"/>
              <a:gd name="T34" fmla="*/ 106 w 651"/>
              <a:gd name="T35" fmla="*/ 62 h 514"/>
              <a:gd name="T36" fmla="*/ 322 w 651"/>
              <a:gd name="T37" fmla="*/ 198 h 514"/>
              <a:gd name="T38" fmla="*/ 544 w 651"/>
              <a:gd name="T39" fmla="*/ 62 h 514"/>
              <a:gd name="T40" fmla="*/ 582 w 651"/>
              <a:gd name="T41" fmla="*/ 62 h 514"/>
              <a:gd name="T42" fmla="*/ 582 w 651"/>
              <a:gd name="T43" fmla="*/ 45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1" h="514">
                <a:moveTo>
                  <a:pt x="582" y="0"/>
                </a:moveTo>
                <a:lnTo>
                  <a:pt x="62" y="0"/>
                </a:lnTo>
                <a:cubicBezTo>
                  <a:pt x="31" y="0"/>
                  <a:pt x="0" y="25"/>
                  <a:pt x="0" y="62"/>
                </a:cubicBezTo>
                <a:lnTo>
                  <a:pt x="0" y="451"/>
                </a:lnTo>
                <a:cubicBezTo>
                  <a:pt x="0" y="488"/>
                  <a:pt x="31" y="513"/>
                  <a:pt x="62" y="513"/>
                </a:cubicBezTo>
                <a:lnTo>
                  <a:pt x="582" y="513"/>
                </a:lnTo>
                <a:cubicBezTo>
                  <a:pt x="619" y="513"/>
                  <a:pt x="650" y="488"/>
                  <a:pt x="650" y="451"/>
                </a:cubicBezTo>
                <a:lnTo>
                  <a:pt x="650" y="62"/>
                </a:lnTo>
                <a:cubicBezTo>
                  <a:pt x="650" y="25"/>
                  <a:pt x="619" y="0"/>
                  <a:pt x="582" y="0"/>
                </a:cubicBezTo>
                <a:close/>
                <a:moveTo>
                  <a:pt x="582" y="451"/>
                </a:moveTo>
                <a:lnTo>
                  <a:pt x="520" y="451"/>
                </a:lnTo>
                <a:lnTo>
                  <a:pt x="520" y="167"/>
                </a:lnTo>
                <a:lnTo>
                  <a:pt x="322" y="291"/>
                </a:lnTo>
                <a:lnTo>
                  <a:pt x="130" y="167"/>
                </a:lnTo>
                <a:lnTo>
                  <a:pt x="130" y="451"/>
                </a:lnTo>
                <a:lnTo>
                  <a:pt x="62" y="451"/>
                </a:lnTo>
                <a:lnTo>
                  <a:pt x="62" y="62"/>
                </a:lnTo>
                <a:lnTo>
                  <a:pt x="106" y="62"/>
                </a:lnTo>
                <a:lnTo>
                  <a:pt x="322" y="198"/>
                </a:lnTo>
                <a:lnTo>
                  <a:pt x="544" y="62"/>
                </a:lnTo>
                <a:lnTo>
                  <a:pt x="582" y="62"/>
                </a:lnTo>
                <a:lnTo>
                  <a:pt x="582" y="4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p>
            <a:pPr algn="ctr"/>
            <a:endParaRPr dirty="0" lang="en-US"/>
          </a:p>
        </p:txBody>
      </p:sp>
      <p:cxnSp>
        <p:nvCxnSpPr>
          <p:cNvPr id="3145731" name="直線單箭頭接點 6"/>
          <p:cNvCxnSpPr>
            <a:cxnSpLocks/>
          </p:cNvCxnSpPr>
          <p:nvPr/>
        </p:nvCxnSpPr>
        <p:spPr>
          <a:xfrm>
            <a:off x="2191658" y="3229796"/>
            <a:ext cx="2826299" cy="854096"/>
          </a:xfrm>
          <a:prstGeom prst="straightConnector1"/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線單箭頭接點 25"/>
          <p:cNvCxnSpPr>
            <a:cxnSpLocks/>
          </p:cNvCxnSpPr>
          <p:nvPr/>
        </p:nvCxnSpPr>
        <p:spPr>
          <a:xfrm>
            <a:off x="2191658" y="3978487"/>
            <a:ext cx="2826299" cy="325411"/>
          </a:xfrm>
          <a:prstGeom prst="straightConnector1"/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線單箭頭接點 28"/>
          <p:cNvCxnSpPr>
            <a:cxnSpLocks/>
          </p:cNvCxnSpPr>
          <p:nvPr/>
        </p:nvCxnSpPr>
        <p:spPr>
          <a:xfrm flipV="1">
            <a:off x="2191658" y="4572700"/>
            <a:ext cx="2826299" cy="230893"/>
          </a:xfrm>
          <a:prstGeom prst="straightConnector1"/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線單箭頭接點 30"/>
          <p:cNvCxnSpPr>
            <a:cxnSpLocks/>
          </p:cNvCxnSpPr>
          <p:nvPr/>
        </p:nvCxnSpPr>
        <p:spPr>
          <a:xfrm flipV="1">
            <a:off x="2191658" y="4832583"/>
            <a:ext cx="2826299" cy="1157553"/>
          </a:xfrm>
          <a:prstGeom prst="straightConnector1"/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矩形 33"/>
          <p:cNvSpPr/>
          <p:nvPr/>
        </p:nvSpPr>
        <p:spPr>
          <a:xfrm rot="1087350">
            <a:off x="2439676" y="3058002"/>
            <a:ext cx="1367134" cy="459738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zh-CN" b="1" dirty="0" sz="16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altLang="en-US" b="1" dirty="0" sz="16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endParaRPr altLang="zh-CN" b="1" dirty="0" sz="16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30" name="矩形 34"/>
          <p:cNvSpPr/>
          <p:nvPr/>
        </p:nvSpPr>
        <p:spPr>
          <a:xfrm rot="416417">
            <a:off x="2346527" y="3636145"/>
            <a:ext cx="1367134" cy="459740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zh-CN" b="1" dirty="0" sz="16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TXT</a:t>
            </a:r>
            <a:r>
              <a:rPr altLang="en-US" b="1" dirty="0" sz="16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endParaRPr altLang="zh-CN" b="1" dirty="0" sz="16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31" name="矩形 35"/>
          <p:cNvSpPr/>
          <p:nvPr/>
        </p:nvSpPr>
        <p:spPr>
          <a:xfrm rot="21449674">
            <a:off x="2346527" y="4289111"/>
            <a:ext cx="1367134" cy="459738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zh-CN" b="1" dirty="0" sz="16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 Body</a:t>
            </a:r>
          </a:p>
        </p:txBody>
      </p:sp>
      <p:sp>
        <p:nvSpPr>
          <p:cNvPr id="1048632" name="矩形 36"/>
          <p:cNvSpPr/>
          <p:nvPr/>
        </p:nvSpPr>
        <p:spPr>
          <a:xfrm rot="20242378">
            <a:off x="2346526" y="5220311"/>
            <a:ext cx="1367134" cy="461665"/>
          </a:xfrm>
          <a:prstGeom prst="rect"/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altLang="zh-CN" b="1" dirty="0" sz="16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altLang="en-US" b="1" dirty="0" sz="16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endParaRPr altLang="zh-CN" b="1" dirty="0" sz="16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33" name="Freeform 14"/>
          <p:cNvSpPr>
            <a:spLocks noChangeArrowheads="1"/>
          </p:cNvSpPr>
          <p:nvPr/>
        </p:nvSpPr>
        <p:spPr bwMode="auto">
          <a:xfrm>
            <a:off x="5314472" y="4999795"/>
            <a:ext cx="603055" cy="476738"/>
          </a:xfrm>
          <a:custGeom>
            <a:avLst/>
            <a:gdLst>
              <a:gd name="T0" fmla="*/ 582 w 651"/>
              <a:gd name="T1" fmla="*/ 0 h 514"/>
              <a:gd name="T2" fmla="*/ 62 w 651"/>
              <a:gd name="T3" fmla="*/ 0 h 514"/>
              <a:gd name="T4" fmla="*/ 0 w 651"/>
              <a:gd name="T5" fmla="*/ 62 h 514"/>
              <a:gd name="T6" fmla="*/ 0 w 651"/>
              <a:gd name="T7" fmla="*/ 451 h 514"/>
              <a:gd name="T8" fmla="*/ 62 w 651"/>
              <a:gd name="T9" fmla="*/ 513 h 514"/>
              <a:gd name="T10" fmla="*/ 582 w 651"/>
              <a:gd name="T11" fmla="*/ 513 h 514"/>
              <a:gd name="T12" fmla="*/ 650 w 651"/>
              <a:gd name="T13" fmla="*/ 451 h 514"/>
              <a:gd name="T14" fmla="*/ 650 w 651"/>
              <a:gd name="T15" fmla="*/ 62 h 514"/>
              <a:gd name="T16" fmla="*/ 582 w 651"/>
              <a:gd name="T17" fmla="*/ 0 h 514"/>
              <a:gd name="T18" fmla="*/ 582 w 651"/>
              <a:gd name="T19" fmla="*/ 451 h 514"/>
              <a:gd name="T20" fmla="*/ 520 w 651"/>
              <a:gd name="T21" fmla="*/ 451 h 514"/>
              <a:gd name="T22" fmla="*/ 520 w 651"/>
              <a:gd name="T23" fmla="*/ 167 h 514"/>
              <a:gd name="T24" fmla="*/ 322 w 651"/>
              <a:gd name="T25" fmla="*/ 291 h 514"/>
              <a:gd name="T26" fmla="*/ 130 w 651"/>
              <a:gd name="T27" fmla="*/ 167 h 514"/>
              <a:gd name="T28" fmla="*/ 130 w 651"/>
              <a:gd name="T29" fmla="*/ 451 h 514"/>
              <a:gd name="T30" fmla="*/ 62 w 651"/>
              <a:gd name="T31" fmla="*/ 451 h 514"/>
              <a:gd name="T32" fmla="*/ 62 w 651"/>
              <a:gd name="T33" fmla="*/ 62 h 514"/>
              <a:gd name="T34" fmla="*/ 106 w 651"/>
              <a:gd name="T35" fmla="*/ 62 h 514"/>
              <a:gd name="T36" fmla="*/ 322 w 651"/>
              <a:gd name="T37" fmla="*/ 198 h 514"/>
              <a:gd name="T38" fmla="*/ 544 w 651"/>
              <a:gd name="T39" fmla="*/ 62 h 514"/>
              <a:gd name="T40" fmla="*/ 582 w 651"/>
              <a:gd name="T41" fmla="*/ 62 h 514"/>
              <a:gd name="T42" fmla="*/ 582 w 651"/>
              <a:gd name="T43" fmla="*/ 45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1" h="514">
                <a:moveTo>
                  <a:pt x="582" y="0"/>
                </a:moveTo>
                <a:lnTo>
                  <a:pt x="62" y="0"/>
                </a:lnTo>
                <a:cubicBezTo>
                  <a:pt x="31" y="0"/>
                  <a:pt x="0" y="25"/>
                  <a:pt x="0" y="62"/>
                </a:cubicBezTo>
                <a:lnTo>
                  <a:pt x="0" y="451"/>
                </a:lnTo>
                <a:cubicBezTo>
                  <a:pt x="0" y="488"/>
                  <a:pt x="31" y="513"/>
                  <a:pt x="62" y="513"/>
                </a:cubicBezTo>
                <a:lnTo>
                  <a:pt x="582" y="513"/>
                </a:lnTo>
                <a:cubicBezTo>
                  <a:pt x="619" y="513"/>
                  <a:pt x="650" y="488"/>
                  <a:pt x="650" y="451"/>
                </a:cubicBezTo>
                <a:lnTo>
                  <a:pt x="650" y="62"/>
                </a:lnTo>
                <a:cubicBezTo>
                  <a:pt x="650" y="25"/>
                  <a:pt x="619" y="0"/>
                  <a:pt x="582" y="0"/>
                </a:cubicBezTo>
                <a:close/>
                <a:moveTo>
                  <a:pt x="582" y="451"/>
                </a:moveTo>
                <a:lnTo>
                  <a:pt x="520" y="451"/>
                </a:lnTo>
                <a:lnTo>
                  <a:pt x="520" y="167"/>
                </a:lnTo>
                <a:lnTo>
                  <a:pt x="322" y="291"/>
                </a:lnTo>
                <a:lnTo>
                  <a:pt x="130" y="167"/>
                </a:lnTo>
                <a:lnTo>
                  <a:pt x="130" y="451"/>
                </a:lnTo>
                <a:lnTo>
                  <a:pt x="62" y="451"/>
                </a:lnTo>
                <a:lnTo>
                  <a:pt x="62" y="62"/>
                </a:lnTo>
                <a:lnTo>
                  <a:pt x="106" y="62"/>
                </a:lnTo>
                <a:lnTo>
                  <a:pt x="322" y="198"/>
                </a:lnTo>
                <a:lnTo>
                  <a:pt x="544" y="62"/>
                </a:lnTo>
                <a:lnTo>
                  <a:pt x="582" y="62"/>
                </a:lnTo>
                <a:lnTo>
                  <a:pt x="582" y="4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p>
            <a:pPr algn="ctr"/>
            <a:endParaRPr dirty="0" lang="en-US"/>
          </a:p>
        </p:txBody>
      </p:sp>
      <p:sp>
        <p:nvSpPr>
          <p:cNvPr id="1048634" name="矩形 39"/>
          <p:cNvSpPr/>
          <p:nvPr/>
        </p:nvSpPr>
        <p:spPr>
          <a:xfrm>
            <a:off x="4897542" y="5354928"/>
            <a:ext cx="1436914" cy="459740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Mail3</a:t>
            </a:r>
          </a:p>
        </p:txBody>
      </p:sp>
      <p:sp>
        <p:nvSpPr>
          <p:cNvPr id="1048635" name="Freeform 14"/>
          <p:cNvSpPr>
            <a:spLocks noChangeArrowheads="1"/>
          </p:cNvSpPr>
          <p:nvPr/>
        </p:nvSpPr>
        <p:spPr bwMode="auto">
          <a:xfrm>
            <a:off x="5314472" y="3293551"/>
            <a:ext cx="603055" cy="476738"/>
          </a:xfrm>
          <a:custGeom>
            <a:avLst/>
            <a:gdLst>
              <a:gd name="T0" fmla="*/ 582 w 651"/>
              <a:gd name="T1" fmla="*/ 0 h 514"/>
              <a:gd name="T2" fmla="*/ 62 w 651"/>
              <a:gd name="T3" fmla="*/ 0 h 514"/>
              <a:gd name="T4" fmla="*/ 0 w 651"/>
              <a:gd name="T5" fmla="*/ 62 h 514"/>
              <a:gd name="T6" fmla="*/ 0 w 651"/>
              <a:gd name="T7" fmla="*/ 451 h 514"/>
              <a:gd name="T8" fmla="*/ 62 w 651"/>
              <a:gd name="T9" fmla="*/ 513 h 514"/>
              <a:gd name="T10" fmla="*/ 582 w 651"/>
              <a:gd name="T11" fmla="*/ 513 h 514"/>
              <a:gd name="T12" fmla="*/ 650 w 651"/>
              <a:gd name="T13" fmla="*/ 451 h 514"/>
              <a:gd name="T14" fmla="*/ 650 w 651"/>
              <a:gd name="T15" fmla="*/ 62 h 514"/>
              <a:gd name="T16" fmla="*/ 582 w 651"/>
              <a:gd name="T17" fmla="*/ 0 h 514"/>
              <a:gd name="T18" fmla="*/ 582 w 651"/>
              <a:gd name="T19" fmla="*/ 451 h 514"/>
              <a:gd name="T20" fmla="*/ 520 w 651"/>
              <a:gd name="T21" fmla="*/ 451 h 514"/>
              <a:gd name="T22" fmla="*/ 520 w 651"/>
              <a:gd name="T23" fmla="*/ 167 h 514"/>
              <a:gd name="T24" fmla="*/ 322 w 651"/>
              <a:gd name="T25" fmla="*/ 291 h 514"/>
              <a:gd name="T26" fmla="*/ 130 w 651"/>
              <a:gd name="T27" fmla="*/ 167 h 514"/>
              <a:gd name="T28" fmla="*/ 130 w 651"/>
              <a:gd name="T29" fmla="*/ 451 h 514"/>
              <a:gd name="T30" fmla="*/ 62 w 651"/>
              <a:gd name="T31" fmla="*/ 451 h 514"/>
              <a:gd name="T32" fmla="*/ 62 w 651"/>
              <a:gd name="T33" fmla="*/ 62 h 514"/>
              <a:gd name="T34" fmla="*/ 106 w 651"/>
              <a:gd name="T35" fmla="*/ 62 h 514"/>
              <a:gd name="T36" fmla="*/ 322 w 651"/>
              <a:gd name="T37" fmla="*/ 198 h 514"/>
              <a:gd name="T38" fmla="*/ 544 w 651"/>
              <a:gd name="T39" fmla="*/ 62 h 514"/>
              <a:gd name="T40" fmla="*/ 582 w 651"/>
              <a:gd name="T41" fmla="*/ 62 h 514"/>
              <a:gd name="T42" fmla="*/ 582 w 651"/>
              <a:gd name="T43" fmla="*/ 45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1" h="514">
                <a:moveTo>
                  <a:pt x="582" y="0"/>
                </a:moveTo>
                <a:lnTo>
                  <a:pt x="62" y="0"/>
                </a:lnTo>
                <a:cubicBezTo>
                  <a:pt x="31" y="0"/>
                  <a:pt x="0" y="25"/>
                  <a:pt x="0" y="62"/>
                </a:cubicBezTo>
                <a:lnTo>
                  <a:pt x="0" y="451"/>
                </a:lnTo>
                <a:cubicBezTo>
                  <a:pt x="0" y="488"/>
                  <a:pt x="31" y="513"/>
                  <a:pt x="62" y="513"/>
                </a:cubicBezTo>
                <a:lnTo>
                  <a:pt x="582" y="513"/>
                </a:lnTo>
                <a:cubicBezTo>
                  <a:pt x="619" y="513"/>
                  <a:pt x="650" y="488"/>
                  <a:pt x="650" y="451"/>
                </a:cubicBezTo>
                <a:lnTo>
                  <a:pt x="650" y="62"/>
                </a:lnTo>
                <a:cubicBezTo>
                  <a:pt x="650" y="25"/>
                  <a:pt x="619" y="0"/>
                  <a:pt x="582" y="0"/>
                </a:cubicBezTo>
                <a:close/>
                <a:moveTo>
                  <a:pt x="582" y="451"/>
                </a:moveTo>
                <a:lnTo>
                  <a:pt x="520" y="451"/>
                </a:lnTo>
                <a:lnTo>
                  <a:pt x="520" y="167"/>
                </a:lnTo>
                <a:lnTo>
                  <a:pt x="322" y="291"/>
                </a:lnTo>
                <a:lnTo>
                  <a:pt x="130" y="167"/>
                </a:lnTo>
                <a:lnTo>
                  <a:pt x="130" y="451"/>
                </a:lnTo>
                <a:lnTo>
                  <a:pt x="62" y="451"/>
                </a:lnTo>
                <a:lnTo>
                  <a:pt x="62" y="62"/>
                </a:lnTo>
                <a:lnTo>
                  <a:pt x="106" y="62"/>
                </a:lnTo>
                <a:lnTo>
                  <a:pt x="322" y="198"/>
                </a:lnTo>
                <a:lnTo>
                  <a:pt x="544" y="62"/>
                </a:lnTo>
                <a:lnTo>
                  <a:pt x="582" y="62"/>
                </a:lnTo>
                <a:lnTo>
                  <a:pt x="582" y="4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p>
            <a:pPr algn="ctr"/>
            <a:endParaRPr dirty="0" lang="en-US"/>
          </a:p>
        </p:txBody>
      </p:sp>
      <p:sp>
        <p:nvSpPr>
          <p:cNvPr id="1048636" name="矩形 47"/>
          <p:cNvSpPr/>
          <p:nvPr/>
        </p:nvSpPr>
        <p:spPr>
          <a:xfrm>
            <a:off x="4897542" y="3648685"/>
            <a:ext cx="1436914" cy="459740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Mail1</a:t>
            </a:r>
          </a:p>
        </p:txBody>
      </p:sp>
      <p:sp>
        <p:nvSpPr>
          <p:cNvPr id="1048637" name="矩形 48"/>
          <p:cNvSpPr/>
          <p:nvPr/>
        </p:nvSpPr>
        <p:spPr>
          <a:xfrm>
            <a:off x="4897542" y="4516321"/>
            <a:ext cx="1436914" cy="459739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Mail2</a:t>
            </a:r>
          </a:p>
        </p:txBody>
      </p:sp>
      <p:grpSp>
        <p:nvGrpSpPr>
          <p:cNvPr id="40" name="群組 15"/>
          <p:cNvGrpSpPr/>
          <p:nvPr/>
        </p:nvGrpSpPr>
        <p:grpSpPr>
          <a:xfrm>
            <a:off x="7812625" y="2503554"/>
            <a:ext cx="1424065" cy="862526"/>
            <a:chOff x="7495287" y="2113860"/>
            <a:chExt cx="1424065" cy="862526"/>
          </a:xfrm>
        </p:grpSpPr>
        <p:sp>
          <p:nvSpPr>
            <p:cNvPr id="1048638" name="爆炸 1 5"/>
            <p:cNvSpPr/>
            <p:nvPr/>
          </p:nvSpPr>
          <p:spPr>
            <a:xfrm>
              <a:off x="7495287" y="2113860"/>
              <a:ext cx="1424065" cy="862526"/>
            </a:xfrm>
            <a:prstGeom prst="irregularSeal1"/>
            <a:solidFill>
              <a:srgbClr val="01A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b="1" dirty="0" lang="zh-TW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639" name="矩形 13"/>
            <p:cNvSpPr/>
            <p:nvPr/>
          </p:nvSpPr>
          <p:spPr>
            <a:xfrm>
              <a:off x="7598354" y="2345776"/>
              <a:ext cx="1224280" cy="358141"/>
            </a:xfrm>
            <a:prstGeom prst="rect"/>
          </p:spPr>
          <p:txBody>
            <a:bodyPr wrap="none">
              <a:spAutoFit/>
            </a:bodyPr>
            <a:p>
              <a:r>
                <a:rPr altLang="en-US" b="1" dirty="0" lang="zh-TW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眼看手</a:t>
              </a:r>
              <a:r>
                <a:rPr altLang="zh-TW" b="1" dirty="0" lang="en-US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key</a:t>
              </a:r>
            </a:p>
          </p:txBody>
        </p:sp>
      </p:grpSp>
      <p:sp>
        <p:nvSpPr>
          <p:cNvPr id="1048640" name="矩形 49"/>
          <p:cNvSpPr/>
          <p:nvPr/>
        </p:nvSpPr>
        <p:spPr>
          <a:xfrm>
            <a:off x="5064335" y="2855866"/>
            <a:ext cx="1118752" cy="3134268"/>
          </a:xfrm>
          <a:prstGeom prst="rect"/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641" name="矩形 50"/>
          <p:cNvSpPr/>
          <p:nvPr/>
        </p:nvSpPr>
        <p:spPr>
          <a:xfrm>
            <a:off x="4382739" y="6013218"/>
            <a:ext cx="2539999" cy="459739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</a:p>
        </p:txBody>
      </p:sp>
      <p:grpSp>
        <p:nvGrpSpPr>
          <p:cNvPr id="41" name="群組 58"/>
          <p:cNvGrpSpPr/>
          <p:nvPr/>
        </p:nvGrpSpPr>
        <p:grpSpPr>
          <a:xfrm>
            <a:off x="7118559" y="2753090"/>
            <a:ext cx="1436914" cy="1230087"/>
            <a:chOff x="7130922" y="3183138"/>
            <a:chExt cx="1436914" cy="1230087"/>
          </a:xfrm>
        </p:grpSpPr>
        <p:sp>
          <p:nvSpPr>
            <p:cNvPr id="1048642" name="KSO_Shape"/>
            <p:cNvSpPr/>
            <p:nvPr/>
          </p:nvSpPr>
          <p:spPr bwMode="auto">
            <a:xfrm>
              <a:off x="7556244" y="3183138"/>
              <a:ext cx="586270" cy="841539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43" name="矩形 57"/>
            <p:cNvSpPr/>
            <p:nvPr/>
          </p:nvSpPr>
          <p:spPr>
            <a:xfrm>
              <a:off x="7130922" y="3953485"/>
              <a:ext cx="1436914" cy="459740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en-US" dirty="0" sz="16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郑州</a:t>
              </a:r>
              <a:endPara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2" name="群組 59"/>
          <p:cNvGrpSpPr/>
          <p:nvPr/>
        </p:nvGrpSpPr>
        <p:grpSpPr>
          <a:xfrm>
            <a:off x="7118559" y="4030039"/>
            <a:ext cx="1436914" cy="1230087"/>
            <a:chOff x="7130922" y="3183138"/>
            <a:chExt cx="1436914" cy="1230087"/>
          </a:xfrm>
        </p:grpSpPr>
        <p:sp>
          <p:nvSpPr>
            <p:cNvPr id="1048644" name="KSO_Shape"/>
            <p:cNvSpPr/>
            <p:nvPr/>
          </p:nvSpPr>
          <p:spPr bwMode="auto">
            <a:xfrm>
              <a:off x="7556244" y="3183138"/>
              <a:ext cx="586270" cy="841539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45" name="矩形 61"/>
            <p:cNvSpPr/>
            <p:nvPr/>
          </p:nvSpPr>
          <p:spPr>
            <a:xfrm>
              <a:off x="7130922" y="3953485"/>
              <a:ext cx="1436914" cy="459740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en-US" dirty="0" sz="16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太原</a:t>
              </a:r>
              <a:endPara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 62"/>
          <p:cNvGrpSpPr/>
          <p:nvPr/>
        </p:nvGrpSpPr>
        <p:grpSpPr>
          <a:xfrm>
            <a:off x="7118559" y="5271514"/>
            <a:ext cx="1436914" cy="1230087"/>
            <a:chOff x="7130922" y="3183138"/>
            <a:chExt cx="1436914" cy="1230087"/>
          </a:xfrm>
        </p:grpSpPr>
        <p:sp>
          <p:nvSpPr>
            <p:cNvPr id="1048646" name="KSO_Shape"/>
            <p:cNvSpPr/>
            <p:nvPr/>
          </p:nvSpPr>
          <p:spPr bwMode="auto">
            <a:xfrm>
              <a:off x="7556244" y="3183138"/>
              <a:ext cx="586270" cy="841539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48647" name="矩形 64"/>
            <p:cNvSpPr/>
            <p:nvPr/>
          </p:nvSpPr>
          <p:spPr>
            <a:xfrm>
              <a:off x="7130922" y="3953485"/>
              <a:ext cx="1436914" cy="459740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en-US" dirty="0" sz="1600" lang="zh-CN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深圳</a:t>
              </a:r>
              <a:endPara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组合 74"/>
          <p:cNvGrpSpPr/>
          <p:nvPr/>
        </p:nvGrpSpPr>
        <p:grpSpPr>
          <a:xfrm>
            <a:off x="10639430" y="3774563"/>
            <a:ext cx="829640" cy="1036015"/>
            <a:chOff x="5276850" y="-7232650"/>
            <a:chExt cx="957263" cy="1195387"/>
          </a:xfrm>
          <a:solidFill>
            <a:schemeClr val="bg1"/>
          </a:solidFill>
        </p:grpSpPr>
        <p:sp>
          <p:nvSpPr>
            <p:cNvPr id="1048648" name="Freeform 88"/>
            <p:cNvSpPr/>
            <p:nvPr/>
          </p:nvSpPr>
          <p:spPr bwMode="auto">
            <a:xfrm>
              <a:off x="5276850" y="-6732588"/>
              <a:ext cx="957263" cy="396875"/>
            </a:xfrm>
            <a:custGeom>
              <a:avLst/>
              <a:gdLst>
                <a:gd name="T0" fmla="*/ 150 w 301"/>
                <a:gd name="T1" fmla="*/ 48 h 125"/>
                <a:gd name="T2" fmla="*/ 4 w 301"/>
                <a:gd name="T3" fmla="*/ 0 h 125"/>
                <a:gd name="T4" fmla="*/ 0 w 301"/>
                <a:gd name="T5" fmla="*/ 15 h 125"/>
                <a:gd name="T6" fmla="*/ 0 w 301"/>
                <a:gd name="T7" fmla="*/ 61 h 125"/>
                <a:gd name="T8" fmla="*/ 150 w 301"/>
                <a:gd name="T9" fmla="*/ 125 h 125"/>
                <a:gd name="T10" fmla="*/ 301 w 301"/>
                <a:gd name="T11" fmla="*/ 61 h 125"/>
                <a:gd name="T12" fmla="*/ 301 w 301"/>
                <a:gd name="T13" fmla="*/ 15 h 125"/>
                <a:gd name="T14" fmla="*/ 296 w 301"/>
                <a:gd name="T15" fmla="*/ 0 h 125"/>
                <a:gd name="T16" fmla="*/ 150 w 301"/>
                <a:gd name="T17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5">
                  <a:moveTo>
                    <a:pt x="150" y="48"/>
                  </a:moveTo>
                  <a:cubicBezTo>
                    <a:pt x="80" y="48"/>
                    <a:pt x="21" y="28"/>
                    <a:pt x="4" y="0"/>
                  </a:cubicBezTo>
                  <a:cubicBezTo>
                    <a:pt x="2" y="5"/>
                    <a:pt x="0" y="10"/>
                    <a:pt x="0" y="1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6"/>
                    <a:pt x="67" y="125"/>
                    <a:pt x="150" y="125"/>
                  </a:cubicBezTo>
                  <a:cubicBezTo>
                    <a:pt x="233" y="125"/>
                    <a:pt x="301" y="96"/>
                    <a:pt x="301" y="61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0"/>
                    <a:pt x="299" y="5"/>
                    <a:pt x="296" y="0"/>
                  </a:cubicBezTo>
                  <a:cubicBezTo>
                    <a:pt x="280" y="28"/>
                    <a:pt x="221" y="48"/>
                    <a:pt x="1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altLang="en-US" lang="zh-CN"/>
            </a:p>
          </p:txBody>
        </p:sp>
        <p:sp>
          <p:nvSpPr>
            <p:cNvPr id="1048649" name="Freeform 89"/>
            <p:cNvSpPr/>
            <p:nvPr/>
          </p:nvSpPr>
          <p:spPr bwMode="auto">
            <a:xfrm>
              <a:off x="5276850" y="-6434138"/>
              <a:ext cx="957263" cy="396875"/>
            </a:xfrm>
            <a:custGeom>
              <a:avLst/>
              <a:gdLst>
                <a:gd name="T0" fmla="*/ 150 w 301"/>
                <a:gd name="T1" fmla="*/ 49 h 125"/>
                <a:gd name="T2" fmla="*/ 4 w 301"/>
                <a:gd name="T3" fmla="*/ 0 h 125"/>
                <a:gd name="T4" fmla="*/ 0 w 301"/>
                <a:gd name="T5" fmla="*/ 15 h 125"/>
                <a:gd name="T6" fmla="*/ 0 w 301"/>
                <a:gd name="T7" fmla="*/ 61 h 125"/>
                <a:gd name="T8" fmla="*/ 150 w 301"/>
                <a:gd name="T9" fmla="*/ 125 h 125"/>
                <a:gd name="T10" fmla="*/ 301 w 301"/>
                <a:gd name="T11" fmla="*/ 61 h 125"/>
                <a:gd name="T12" fmla="*/ 301 w 301"/>
                <a:gd name="T13" fmla="*/ 15 h 125"/>
                <a:gd name="T14" fmla="*/ 296 w 301"/>
                <a:gd name="T15" fmla="*/ 0 h 125"/>
                <a:gd name="T16" fmla="*/ 150 w 301"/>
                <a:gd name="T17" fmla="*/ 4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5">
                  <a:moveTo>
                    <a:pt x="150" y="49"/>
                  </a:moveTo>
                  <a:cubicBezTo>
                    <a:pt x="80" y="49"/>
                    <a:pt x="21" y="28"/>
                    <a:pt x="4" y="0"/>
                  </a:cubicBezTo>
                  <a:cubicBezTo>
                    <a:pt x="2" y="5"/>
                    <a:pt x="0" y="10"/>
                    <a:pt x="0" y="1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97"/>
                    <a:pt x="67" y="125"/>
                    <a:pt x="150" y="125"/>
                  </a:cubicBezTo>
                  <a:cubicBezTo>
                    <a:pt x="233" y="125"/>
                    <a:pt x="301" y="97"/>
                    <a:pt x="301" y="61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0"/>
                    <a:pt x="299" y="5"/>
                    <a:pt x="296" y="0"/>
                  </a:cubicBezTo>
                  <a:cubicBezTo>
                    <a:pt x="280" y="28"/>
                    <a:pt x="221" y="49"/>
                    <a:pt x="15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altLang="en-US" lang="zh-CN"/>
            </a:p>
          </p:txBody>
        </p:sp>
        <p:sp>
          <p:nvSpPr>
            <p:cNvPr id="1048650" name="Freeform 90"/>
            <p:cNvSpPr/>
            <p:nvPr/>
          </p:nvSpPr>
          <p:spPr bwMode="auto">
            <a:xfrm>
              <a:off x="5276850" y="-7026275"/>
              <a:ext cx="957263" cy="398462"/>
            </a:xfrm>
            <a:custGeom>
              <a:avLst/>
              <a:gdLst>
                <a:gd name="T0" fmla="*/ 297 w 301"/>
                <a:gd name="T1" fmla="*/ 0 h 125"/>
                <a:gd name="T2" fmla="*/ 150 w 301"/>
                <a:gd name="T3" fmla="*/ 47 h 125"/>
                <a:gd name="T4" fmla="*/ 4 w 301"/>
                <a:gd name="T5" fmla="*/ 0 h 125"/>
                <a:gd name="T6" fmla="*/ 0 w 301"/>
                <a:gd name="T7" fmla="*/ 15 h 125"/>
                <a:gd name="T8" fmla="*/ 0 w 301"/>
                <a:gd name="T9" fmla="*/ 60 h 125"/>
                <a:gd name="T10" fmla="*/ 150 w 301"/>
                <a:gd name="T11" fmla="*/ 125 h 125"/>
                <a:gd name="T12" fmla="*/ 301 w 301"/>
                <a:gd name="T13" fmla="*/ 60 h 125"/>
                <a:gd name="T14" fmla="*/ 301 w 301"/>
                <a:gd name="T15" fmla="*/ 15 h 125"/>
                <a:gd name="T16" fmla="*/ 297 w 301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25">
                  <a:moveTo>
                    <a:pt x="297" y="0"/>
                  </a:moveTo>
                  <a:cubicBezTo>
                    <a:pt x="294" y="26"/>
                    <a:pt x="230" y="47"/>
                    <a:pt x="150" y="47"/>
                  </a:cubicBezTo>
                  <a:cubicBezTo>
                    <a:pt x="71" y="47"/>
                    <a:pt x="7" y="26"/>
                    <a:pt x="4" y="0"/>
                  </a:cubicBezTo>
                  <a:cubicBezTo>
                    <a:pt x="2" y="5"/>
                    <a:pt x="0" y="10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96"/>
                    <a:pt x="67" y="125"/>
                    <a:pt x="150" y="125"/>
                  </a:cubicBezTo>
                  <a:cubicBezTo>
                    <a:pt x="233" y="125"/>
                    <a:pt x="301" y="96"/>
                    <a:pt x="301" y="6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0"/>
                    <a:pt x="299" y="5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altLang="en-US" lang="zh-CN"/>
            </a:p>
          </p:txBody>
        </p:sp>
        <p:sp>
          <p:nvSpPr>
            <p:cNvPr id="1048651" name="Oval 91"/>
            <p:cNvSpPr>
              <a:spLocks noChangeArrowheads="1"/>
            </p:cNvSpPr>
            <p:nvPr/>
          </p:nvSpPr>
          <p:spPr bwMode="auto">
            <a:xfrm>
              <a:off x="5289550" y="-7232650"/>
              <a:ext cx="931863" cy="307975"/>
            </a:xfrm>
            <a:prstGeom prst="ellipse"/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altLang="en-US" lang="zh-CN"/>
            </a:p>
          </p:txBody>
        </p:sp>
      </p:grpSp>
      <p:sp>
        <p:nvSpPr>
          <p:cNvPr id="1048652" name="矩形 80"/>
          <p:cNvSpPr/>
          <p:nvPr/>
        </p:nvSpPr>
        <p:spPr>
          <a:xfrm>
            <a:off x="10806321" y="4810578"/>
            <a:ext cx="551180" cy="358141"/>
          </a:xfrm>
          <a:prstGeom prst="rect"/>
        </p:spPr>
        <p:txBody>
          <a:bodyPr wrap="none">
            <a:spAutoFit/>
          </a:bodyPr>
          <a:p>
            <a:pPr algn="ctr" lvl="0">
              <a:lnSpc>
                <a:spcPct val="150000"/>
              </a:lnSpc>
            </a:pPr>
            <a:r>
              <a:rPr altLang="zh-CN" dirty="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</a:t>
            </a:r>
            <a:endParaRPr altLang="zh-CN" dirty="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" name="群組 87"/>
          <p:cNvGrpSpPr/>
          <p:nvPr/>
        </p:nvGrpSpPr>
        <p:grpSpPr>
          <a:xfrm>
            <a:off x="8566480" y="3455397"/>
            <a:ext cx="1967670" cy="920620"/>
            <a:chOff x="8624536" y="3760197"/>
            <a:chExt cx="1967670" cy="920620"/>
          </a:xfrm>
        </p:grpSpPr>
        <p:cxnSp>
          <p:nvCxnSpPr>
            <p:cNvPr id="3145735" name="直線單箭頭接點 82"/>
            <p:cNvCxnSpPr>
              <a:cxnSpLocks/>
            </p:cNvCxnSpPr>
            <p:nvPr/>
          </p:nvCxnSpPr>
          <p:spPr>
            <a:xfrm>
              <a:off x="8624536" y="3961644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3" name="矩形 83"/>
            <p:cNvSpPr/>
            <p:nvPr/>
          </p:nvSpPr>
          <p:spPr>
            <a:xfrm rot="1154814">
              <a:off x="8793170" y="4165931"/>
              <a:ext cx="1465821" cy="459740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Key</a:t>
              </a:r>
            </a:p>
          </p:txBody>
        </p:sp>
        <p:sp>
          <p:nvSpPr>
            <p:cNvPr id="1048654" name="矩形 84"/>
            <p:cNvSpPr/>
            <p:nvPr/>
          </p:nvSpPr>
          <p:spPr>
            <a:xfrm rot="1154814">
              <a:off x="8766565" y="3760197"/>
              <a:ext cx="1825641" cy="461665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Check&amp;.</a:t>
              </a:r>
              <a:r>
                <a:rPr altLang="zh-CN" dirty="0" sz="1600" lang="en-US" err="1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Analyse</a:t>
              </a:r>
              <a:endPara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145736" name="直線單箭頭接點 86"/>
            <p:cNvCxnSpPr>
              <a:cxnSpLocks/>
            </p:cNvCxnSpPr>
            <p:nvPr/>
          </p:nvCxnSpPr>
          <p:spPr>
            <a:xfrm>
              <a:off x="8657631" y="3817249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群組 88"/>
          <p:cNvGrpSpPr/>
          <p:nvPr/>
        </p:nvGrpSpPr>
        <p:grpSpPr>
          <a:xfrm rot="20414665">
            <a:off x="8119023" y="4249061"/>
            <a:ext cx="2520763" cy="926482"/>
            <a:chOff x="8314699" y="3754335"/>
            <a:chExt cx="2520763" cy="926482"/>
          </a:xfrm>
        </p:grpSpPr>
        <p:cxnSp>
          <p:nvCxnSpPr>
            <p:cNvPr id="3145737" name="直線單箭頭接點 89"/>
            <p:cNvCxnSpPr>
              <a:cxnSpLocks/>
            </p:cNvCxnSpPr>
            <p:nvPr/>
          </p:nvCxnSpPr>
          <p:spPr>
            <a:xfrm>
              <a:off x="8624536" y="3961644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5" name="矩形 90"/>
            <p:cNvSpPr/>
            <p:nvPr/>
          </p:nvSpPr>
          <p:spPr>
            <a:xfrm rot="1154814">
              <a:off x="8793170" y="4165932"/>
              <a:ext cx="1465821" cy="459738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Key</a:t>
              </a:r>
            </a:p>
          </p:txBody>
        </p:sp>
        <p:sp>
          <p:nvSpPr>
            <p:cNvPr id="1048656" name="矩形 91"/>
            <p:cNvSpPr/>
            <p:nvPr/>
          </p:nvSpPr>
          <p:spPr>
            <a:xfrm rot="1154814">
              <a:off x="8314699" y="3754335"/>
              <a:ext cx="2520763" cy="830997"/>
            </a:xfrm>
            <a:prstGeom prst="rect"/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altLang="zh-CN" dirty="0" sz="16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Check&amp;.</a:t>
              </a:r>
              <a:r>
                <a:rPr altLang="zh-CN" dirty="0" sz="1600" lang="en-US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Analyse</a:t>
              </a:r>
              <a:endParaRPr altLang="zh-CN" dirty="0" sz="16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lvl="0">
                <a:lnSpc>
                  <a:spcPct val="150000"/>
                </a:lnSpc>
              </a:pPr>
              <a:endPara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145738" name="直線單箭頭接點 92"/>
            <p:cNvCxnSpPr>
              <a:cxnSpLocks/>
            </p:cNvCxnSpPr>
            <p:nvPr/>
          </p:nvCxnSpPr>
          <p:spPr>
            <a:xfrm>
              <a:off x="8657631" y="3817249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93"/>
          <p:cNvGrpSpPr/>
          <p:nvPr/>
        </p:nvGrpSpPr>
        <p:grpSpPr>
          <a:xfrm rot="19194809">
            <a:off x="8389746" y="5010081"/>
            <a:ext cx="1991051" cy="953527"/>
            <a:chOff x="8575908" y="3727290"/>
            <a:chExt cx="1991051" cy="953527"/>
          </a:xfrm>
        </p:grpSpPr>
        <p:cxnSp>
          <p:nvCxnSpPr>
            <p:cNvPr id="3145739" name="直線單箭頭接點 94"/>
            <p:cNvCxnSpPr>
              <a:cxnSpLocks/>
            </p:cNvCxnSpPr>
            <p:nvPr/>
          </p:nvCxnSpPr>
          <p:spPr>
            <a:xfrm>
              <a:off x="8624536" y="3961644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7" name="矩形 95"/>
            <p:cNvSpPr/>
            <p:nvPr/>
          </p:nvSpPr>
          <p:spPr>
            <a:xfrm rot="1154814">
              <a:off x="8793170" y="4165931"/>
              <a:ext cx="1465821" cy="459740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Key</a:t>
              </a:r>
            </a:p>
          </p:txBody>
        </p:sp>
        <p:sp>
          <p:nvSpPr>
            <p:cNvPr id="1048658" name="矩形 96"/>
            <p:cNvSpPr/>
            <p:nvPr/>
          </p:nvSpPr>
          <p:spPr>
            <a:xfrm rot="1154814">
              <a:off x="8575908" y="3727290"/>
              <a:ext cx="1917135" cy="461665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Check&amp;.</a:t>
              </a:r>
              <a:r>
                <a:rPr altLang="zh-CN" dirty="0" sz="1600" lang="en-US" err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Analyse</a:t>
              </a:r>
              <a:endParaRPr altLang="zh-CN" dirty="0" sz="16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145740" name="直線單箭頭接點 97"/>
            <p:cNvCxnSpPr>
              <a:cxnSpLocks/>
            </p:cNvCxnSpPr>
            <p:nvPr/>
          </p:nvCxnSpPr>
          <p:spPr>
            <a:xfrm>
              <a:off x="8657631" y="3817249"/>
              <a:ext cx="1909328" cy="719173"/>
            </a:xfrm>
            <a:prstGeom prst="straightConnector1"/>
            <a:ln w="28575">
              <a:solidFill>
                <a:schemeClr val="bg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9" name="文本占位符 8"/>
          <p:cNvSpPr txBox="1"/>
          <p:nvPr/>
        </p:nvSpPr>
        <p:spPr>
          <a:xfrm>
            <a:off x="677553" y="1316491"/>
            <a:ext cx="1578334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altLang="en-US" b="1" dirty="0" sz="2000" 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作业分析：</a:t>
            </a:r>
            <a:endParaRPr altLang="en-US" b="1" dirty="0" sz="2000" kumimoji="1" 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群組 3"/>
          <p:cNvGrpSpPr/>
          <p:nvPr/>
        </p:nvGrpSpPr>
        <p:grpSpPr>
          <a:xfrm>
            <a:off x="6091060" y="3063877"/>
            <a:ext cx="1465821" cy="828039"/>
            <a:chOff x="6091060" y="3063877"/>
            <a:chExt cx="1465821" cy="828039"/>
          </a:xfrm>
        </p:grpSpPr>
        <p:sp>
          <p:nvSpPr>
            <p:cNvPr id="1048660" name="矩形 72"/>
            <p:cNvSpPr/>
            <p:nvPr/>
          </p:nvSpPr>
          <p:spPr>
            <a:xfrm>
              <a:off x="6091060" y="3063877"/>
              <a:ext cx="1465821" cy="828039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Search</a:t>
              </a:r>
            </a:p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Download</a:t>
              </a:r>
            </a:p>
          </p:txBody>
        </p:sp>
        <p:cxnSp>
          <p:nvCxnSpPr>
            <p:cNvPr id="3145741" name="直線單箭頭接點 69"/>
            <p:cNvCxnSpPr>
              <a:cxnSpLocks/>
            </p:cNvCxnSpPr>
            <p:nvPr/>
          </p:nvCxnSpPr>
          <p:spPr>
            <a:xfrm>
              <a:off x="6333598" y="3523437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直線單箭頭接點 85"/>
            <p:cNvCxnSpPr>
              <a:cxnSpLocks/>
            </p:cNvCxnSpPr>
            <p:nvPr/>
          </p:nvCxnSpPr>
          <p:spPr>
            <a:xfrm flipH="1">
              <a:off x="6333598" y="3456231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98"/>
          <p:cNvGrpSpPr/>
          <p:nvPr/>
        </p:nvGrpSpPr>
        <p:grpSpPr>
          <a:xfrm>
            <a:off x="6091060" y="4173235"/>
            <a:ext cx="1465821" cy="828039"/>
            <a:chOff x="6091060" y="3063877"/>
            <a:chExt cx="1465821" cy="828039"/>
          </a:xfrm>
        </p:grpSpPr>
        <p:sp>
          <p:nvSpPr>
            <p:cNvPr id="1048661" name="矩形 99"/>
            <p:cNvSpPr/>
            <p:nvPr/>
          </p:nvSpPr>
          <p:spPr>
            <a:xfrm>
              <a:off x="6091060" y="3063877"/>
              <a:ext cx="1465821" cy="828039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Search</a:t>
              </a:r>
            </a:p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Download</a:t>
              </a:r>
            </a:p>
          </p:txBody>
        </p:sp>
        <p:cxnSp>
          <p:nvCxnSpPr>
            <p:cNvPr id="3145743" name="直線單箭頭接點 101"/>
            <p:cNvCxnSpPr>
              <a:cxnSpLocks/>
            </p:cNvCxnSpPr>
            <p:nvPr/>
          </p:nvCxnSpPr>
          <p:spPr>
            <a:xfrm>
              <a:off x="6333598" y="3523437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直線單箭頭接點 102"/>
            <p:cNvCxnSpPr>
              <a:cxnSpLocks/>
            </p:cNvCxnSpPr>
            <p:nvPr/>
          </p:nvCxnSpPr>
          <p:spPr>
            <a:xfrm flipH="1">
              <a:off x="6333598" y="3456231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103"/>
          <p:cNvGrpSpPr/>
          <p:nvPr/>
        </p:nvGrpSpPr>
        <p:grpSpPr>
          <a:xfrm>
            <a:off x="6091060" y="5331396"/>
            <a:ext cx="1465821" cy="828039"/>
            <a:chOff x="6091060" y="3063877"/>
            <a:chExt cx="1465821" cy="828039"/>
          </a:xfrm>
        </p:grpSpPr>
        <p:sp>
          <p:nvSpPr>
            <p:cNvPr id="1048662" name="矩形 104"/>
            <p:cNvSpPr/>
            <p:nvPr/>
          </p:nvSpPr>
          <p:spPr>
            <a:xfrm>
              <a:off x="6091060" y="3063877"/>
              <a:ext cx="1465821" cy="828039"/>
            </a:xfrm>
            <a:prstGeom prst="rect"/>
          </p:spPr>
          <p:txBody>
            <a:bodyPr wrap="square">
              <a:spAutoFit/>
            </a:bodyPr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Search</a:t>
              </a:r>
            </a:p>
            <a:p>
              <a:pPr algn="ctr" lvl="0">
                <a:lnSpc>
                  <a:spcPct val="150000"/>
                </a:lnSpc>
              </a:pPr>
              <a:r>
                <a:rPr altLang="zh-CN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Download</a:t>
              </a:r>
            </a:p>
          </p:txBody>
        </p:sp>
        <p:cxnSp>
          <p:nvCxnSpPr>
            <p:cNvPr id="3145745" name="直線單箭頭接點 105"/>
            <p:cNvCxnSpPr>
              <a:cxnSpLocks/>
            </p:cNvCxnSpPr>
            <p:nvPr/>
          </p:nvCxnSpPr>
          <p:spPr>
            <a:xfrm>
              <a:off x="6333598" y="3523437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直線單箭頭接點 106"/>
            <p:cNvCxnSpPr>
              <a:cxnSpLocks/>
            </p:cNvCxnSpPr>
            <p:nvPr/>
          </p:nvCxnSpPr>
          <p:spPr>
            <a:xfrm flipH="1">
              <a:off x="6333598" y="3456231"/>
              <a:ext cx="980745" cy="0"/>
            </a:xfrm>
            <a:prstGeom prst="straightConnector1"/>
            <a:ln w="28575"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63" name="矩形 107"/>
          <p:cNvSpPr/>
          <p:nvPr/>
        </p:nvSpPr>
        <p:spPr>
          <a:xfrm>
            <a:off x="7507629" y="3135996"/>
            <a:ext cx="720000" cy="553998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b="1" dirty="0" sz="2000" lang="en-US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altLang="en-US" b="1" dirty="0" sz="10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altLang="zh-CN" b="1" dirty="0" sz="10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64" name="矩形 108"/>
          <p:cNvSpPr/>
          <p:nvPr/>
        </p:nvSpPr>
        <p:spPr>
          <a:xfrm>
            <a:off x="7495287" y="4397921"/>
            <a:ext cx="720000" cy="553998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b="1" dirty="0" sz="2000" lang="en-US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altLang="en-US" b="1" dirty="0" sz="10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altLang="zh-CN" b="1" dirty="0" sz="10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65" name="矩形 109"/>
          <p:cNvSpPr/>
          <p:nvPr/>
        </p:nvSpPr>
        <p:spPr>
          <a:xfrm>
            <a:off x="7507629" y="5662079"/>
            <a:ext cx="720000" cy="548640"/>
          </a:xfrm>
          <a:prstGeom prst="rect"/>
        </p:spPr>
        <p:txBody>
          <a:bodyPr wrap="square">
            <a:spAutoFit/>
          </a:bodyPr>
          <a:p>
            <a:pPr algn="ctr" lvl="0">
              <a:lnSpc>
                <a:spcPct val="150000"/>
              </a:lnSpc>
            </a:pPr>
            <a:r>
              <a:rPr altLang="zh-CN" b="1" dirty="0" sz="2000" lang="en-US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altLang="en-US" b="1" dirty="0" sz="1000" lang="zh-CN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altLang="zh-CN" b="1" dirty="0" sz="1000" lang="en-US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7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9" name="文本框 8"/>
          <p:cNvSpPr txBox="1"/>
          <p:nvPr/>
        </p:nvSpPr>
        <p:spPr>
          <a:xfrm>
            <a:off x="216299" y="257289"/>
            <a:ext cx="4704374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需求分析</a:t>
            </a:r>
            <a:endParaRPr altLang="zh-CN" b="1" dirty="0" sz="2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0" dirty="0" i="0" kern="120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Requirement analysis</a:t>
            </a:r>
            <a:endParaRPr b="1" dirty="0" 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670" name="文本占位符 8"/>
          <p:cNvSpPr txBox="1"/>
          <p:nvPr/>
        </p:nvSpPr>
        <p:spPr>
          <a:xfrm>
            <a:off x="677553" y="1345519"/>
            <a:ext cx="1578334" cy="480145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Arial" panose="020B0604020202020204" pitchFamily="34" charset="0"/>
              <a:buNone/>
            </a:pPr>
            <a:r>
              <a:rPr altLang="en-US" b="1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业务痛点：</a:t>
            </a:r>
            <a:endParaRPr altLang="en-US" b="1" dirty="0" sz="2000" kumimoji="1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671" name="Shape 2012"/>
          <p:cNvSpPr/>
          <p:nvPr/>
        </p:nvSpPr>
        <p:spPr>
          <a:xfrm>
            <a:off x="7055425" y="1908447"/>
            <a:ext cx="3561372" cy="1686613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72" name="Shape 2013"/>
          <p:cNvSpPr/>
          <p:nvPr/>
        </p:nvSpPr>
        <p:spPr>
          <a:xfrm>
            <a:off x="7055425" y="3838923"/>
            <a:ext cx="3561372" cy="1684827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73" name="Shape 2014"/>
          <p:cNvSpPr/>
          <p:nvPr/>
        </p:nvSpPr>
        <p:spPr>
          <a:xfrm>
            <a:off x="1581951" y="3838030"/>
            <a:ext cx="3561372" cy="168661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74" name="Shape 2015"/>
          <p:cNvSpPr/>
          <p:nvPr/>
        </p:nvSpPr>
        <p:spPr>
          <a:xfrm>
            <a:off x="1581951" y="1908447"/>
            <a:ext cx="3561372" cy="1686613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anchor="ctr" bIns="19051" lIns="19051" rIns="19051" tIns="19051"/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75" name="Shape 2021"/>
          <p:cNvSpPr/>
          <p:nvPr/>
        </p:nvSpPr>
        <p:spPr>
          <a:xfrm>
            <a:off x="2121952" y="2378954"/>
            <a:ext cx="2569970" cy="1008483"/>
          </a:xfrm>
          <a:prstGeom prst="rect"/>
          <a:ln w="12700">
            <a:miter lim="400000"/>
          </a:ln>
        </p:spPr>
        <p:txBody>
          <a:bodyPr bIns="0" lIns="0" rIns="0" t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indent="-171450" marL="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数据更新不及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时，节</a:t>
            </a: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假日数据更新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困难，易堆积；</a:t>
            </a:r>
            <a:endParaRPr altLang="en-US" dirty="0" sz="14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Lato" charset="0"/>
            </a:endParaRPr>
          </a:p>
          <a:p>
            <a:pPr indent="-171450" marL="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当日早会无法检讨最新数据；</a:t>
            </a:r>
          </a:p>
          <a:p>
            <a:pPr indent="-171450" marL="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数据或指标异常发现滞后。</a:t>
            </a:r>
          </a:p>
        </p:txBody>
      </p:sp>
      <p:sp>
        <p:nvSpPr>
          <p:cNvPr id="1048676" name="Shape 2022"/>
          <p:cNvSpPr/>
          <p:nvPr/>
        </p:nvSpPr>
        <p:spPr>
          <a:xfrm>
            <a:off x="2322199" y="1930561"/>
            <a:ext cx="1869332" cy="401615"/>
          </a:xfrm>
          <a:prstGeom prst="rect"/>
          <a:ln w="12700">
            <a:miter lim="400000"/>
          </a:ln>
        </p:spPr>
        <p:txBody>
          <a:bodyPr anchor="ctr" bIns="0" lIns="0" rIns="0" tIns="0"/>
          <a:p>
            <a:pPr>
              <a:lnSpc>
                <a:spcPct val="120000"/>
              </a:lnSpc>
            </a:pPr>
            <a:r>
              <a:rPr altLang="en-US" b="1" dirty="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时效性差</a:t>
            </a:r>
            <a:endParaRPr altLang="zh-CN" b="1" dirty="0" kern="0" lang="en-US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048677" name="Shape 2023"/>
          <p:cNvSpPr/>
          <p:nvPr/>
        </p:nvSpPr>
        <p:spPr>
          <a:xfrm>
            <a:off x="2208629" y="4294466"/>
            <a:ext cx="2593830" cy="1137843"/>
          </a:xfrm>
          <a:prstGeom prst="rect"/>
          <a:ln w="12700">
            <a:miter lim="400000"/>
          </a:ln>
        </p:spPr>
        <p:txBody>
          <a:bodyPr bIns="0" lIns="0" rIns="0" tIns="0"/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节假日后易造成工作积压；</a:t>
            </a:r>
            <a:endParaRPr altLang="zh-CN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Lato" charset="0"/>
            </a:endParaRPr>
          </a:p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作</a:t>
            </a: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业时间节点要求高，机械重复作业，易疲劳。</a:t>
            </a:r>
            <a:endParaRPr altLang="zh-CN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Lato" charset="0"/>
            </a:endParaRPr>
          </a:p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Lato" charset="0"/>
              </a:rPr>
              <a:t>新旧员工交替，学习成本高</a:t>
            </a:r>
            <a:endParaRPr altLang="en-US" dirty="0" sz="14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+mn-lt"/>
            </a:endParaRPr>
          </a:p>
        </p:txBody>
      </p:sp>
      <p:sp>
        <p:nvSpPr>
          <p:cNvPr id="1048678" name="Shape 2024"/>
          <p:cNvSpPr/>
          <p:nvPr/>
        </p:nvSpPr>
        <p:spPr>
          <a:xfrm>
            <a:off x="2322199" y="3865114"/>
            <a:ext cx="1869332" cy="401615"/>
          </a:xfrm>
          <a:prstGeom prst="rect"/>
          <a:ln w="12700">
            <a:miter lim="400000"/>
          </a:ln>
        </p:spPr>
        <p:txBody>
          <a:bodyPr anchor="ctr" bIns="0" lIns="0" rIns="0" tIns="0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altLang="en-US" b="1" dirty="0" sz="180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员工满意度低</a:t>
            </a:r>
          </a:p>
        </p:txBody>
      </p:sp>
      <p:sp>
        <p:nvSpPr>
          <p:cNvPr id="1048679" name="Shape 2025"/>
          <p:cNvSpPr/>
          <p:nvPr/>
        </p:nvSpPr>
        <p:spPr>
          <a:xfrm>
            <a:off x="7539828" y="2378954"/>
            <a:ext cx="2591805" cy="1268200"/>
          </a:xfrm>
          <a:prstGeom prst="rect"/>
          <a:ln w="12700">
            <a:miter lim="400000"/>
          </a:ln>
        </p:spPr>
        <p:txBody>
          <a:bodyPr bIns="0" lIns="0" rIns="0" tIns="0"/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rPr>
              <a:t>专人专岗，工作饱和度低，人力成本高；</a:t>
            </a:r>
            <a:endParaRPr altLang="zh-CN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</a:endParaRPr>
          </a:p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rPr>
              <a:t>每日耗用工时超</a:t>
            </a:r>
            <a:r>
              <a:rPr altLang="zh-CN" dirty="0" sz="140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rPr>
              <a:t>48h</a:t>
            </a: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rPr>
              <a:t>；</a:t>
            </a:r>
          </a:p>
          <a:p>
            <a:pPr indent="-171450" marL="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</a:rPr>
              <a:t>员工出勤、情绪等影响作业。</a:t>
            </a:r>
          </a:p>
        </p:txBody>
      </p:sp>
      <p:sp>
        <p:nvSpPr>
          <p:cNvPr id="1048680" name="Shape 2026"/>
          <p:cNvSpPr/>
          <p:nvPr/>
        </p:nvSpPr>
        <p:spPr>
          <a:xfrm>
            <a:off x="7983687" y="1930561"/>
            <a:ext cx="1869332" cy="401615"/>
          </a:xfrm>
          <a:prstGeom prst="rect"/>
          <a:ln w="12700">
            <a:miter lim="400000"/>
          </a:ln>
        </p:spPr>
        <p:txBody>
          <a:bodyPr anchor="ctr" bIns="0" lIns="0" rIns="0" tIns="0"/>
          <a:p>
            <a:pPr algn="r">
              <a:lnSpc>
                <a:spcPct val="120000"/>
              </a:lnSpc>
            </a:pPr>
            <a:r>
              <a:rPr altLang="en-US" b="1" dirty="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低效率</a:t>
            </a:r>
          </a:p>
        </p:txBody>
      </p:sp>
      <p:sp>
        <p:nvSpPr>
          <p:cNvPr id="1048681" name="Shape 2027"/>
          <p:cNvSpPr/>
          <p:nvPr/>
        </p:nvSpPr>
        <p:spPr>
          <a:xfrm>
            <a:off x="7539831" y="4315529"/>
            <a:ext cx="2312667" cy="1002383"/>
          </a:xfrm>
          <a:prstGeom prst="rect"/>
          <a:ln w="12700">
            <a:miter lim="400000"/>
          </a:ln>
        </p:spPr>
        <p:txBody>
          <a:bodyPr bIns="0" lIns="0" rIns="0" t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l" indent="-171450" marL="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+mn-lt"/>
              </a:rPr>
              <a:t>邮件易误删、易遗漏；</a:t>
            </a:r>
            <a:endParaRPr altLang="zh-CN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+mn-lt"/>
            </a:endParaRPr>
          </a:p>
          <a:p>
            <a:pPr algn="l" indent="-171450" marL="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+mn-lt"/>
              </a:rPr>
              <a:t>数据录入差错率高达千分之</a:t>
            </a:r>
            <a:r>
              <a:rPr altLang="zh-CN" dirty="0" sz="14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+mn-lt"/>
              </a:rPr>
              <a:t>1.2</a:t>
            </a:r>
            <a:r>
              <a:rPr altLang="en-US" dirty="0" sz="14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+mn-lt"/>
              </a:rPr>
              <a:t>，数</a:t>
            </a:r>
            <a:r>
              <a:rPr altLang="en-US" dirty="0" sz="1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2"/>
                <a:sym typeface="+mn-lt"/>
              </a:rPr>
              <a:t>据修正成本高。</a:t>
            </a:r>
            <a:endParaRPr altLang="zh-CN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2"/>
              <a:sym typeface="+mn-lt"/>
            </a:endParaRPr>
          </a:p>
        </p:txBody>
      </p:sp>
      <p:sp>
        <p:nvSpPr>
          <p:cNvPr id="1048682" name="Shape 2028"/>
          <p:cNvSpPr/>
          <p:nvPr/>
        </p:nvSpPr>
        <p:spPr>
          <a:xfrm>
            <a:off x="7983687" y="3865114"/>
            <a:ext cx="1869332" cy="401615"/>
          </a:xfrm>
          <a:prstGeom prst="rect"/>
          <a:ln w="12700">
            <a:miter lim="400000"/>
          </a:ln>
        </p:spPr>
        <p:txBody>
          <a:bodyPr anchor="ctr" bIns="0" lIns="0" rIns="0" tIns="0"/>
          <a:p>
            <a:pPr algn="r">
              <a:lnSpc>
                <a:spcPct val="120000"/>
              </a:lnSpc>
            </a:pPr>
            <a:r>
              <a:rPr altLang="en-US" b="1" dirty="0" kern="0" lang="zh-CN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作业准确性不足</a:t>
            </a:r>
          </a:p>
        </p:txBody>
      </p:sp>
      <p:sp>
        <p:nvSpPr>
          <p:cNvPr id="1048683" name="Shape 2029"/>
          <p:cNvSpPr/>
          <p:nvPr/>
        </p:nvSpPr>
        <p:spPr>
          <a:xfrm>
            <a:off x="1107307" y="2274011"/>
            <a:ext cx="955485" cy="95548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anchor="ctr" bIns="33867" lIns="33867" numCol="1" rIns="33867" tIns="33867" wrap="square">
            <a:noAutofit/>
          </a:bodyPr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84" name="Shape 2032"/>
          <p:cNvSpPr/>
          <p:nvPr/>
        </p:nvSpPr>
        <p:spPr>
          <a:xfrm>
            <a:off x="1109974" y="4206262"/>
            <a:ext cx="950152" cy="95015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anchor="ctr" bIns="33867" lIns="33867" numCol="1" rIns="33867" tIns="33867" wrap="square">
            <a:noAutofit/>
          </a:bodyPr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85" name="Shape 2035"/>
          <p:cNvSpPr/>
          <p:nvPr/>
        </p:nvSpPr>
        <p:spPr>
          <a:xfrm>
            <a:off x="10136941" y="4206260"/>
            <a:ext cx="950152" cy="950152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anchor="ctr" bIns="25400" lIns="25400" numCol="1" rIns="25400" tIns="25400" wrap="square">
            <a:noAutofit/>
          </a:bodyPr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686" name="Shape 2038"/>
          <p:cNvSpPr/>
          <p:nvPr/>
        </p:nvSpPr>
        <p:spPr>
          <a:xfrm>
            <a:off x="10131634" y="2274011"/>
            <a:ext cx="955486" cy="955486"/>
          </a:xfrm>
          <a:custGeom>
            <a:av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B0F0"/>
          </a:solidFill>
          <a:ln w="12700" cap="flat">
            <a:noFill/>
            <a:miter lim="400000"/>
          </a:ln>
          <a:effectLst/>
        </p:spPr>
        <p:txBody>
          <a:bodyPr anchor="ctr" bIns="33867" lIns="33867" numCol="1" rIns="33867" tIns="33867" wrap="square">
            <a:noAutofit/>
          </a:bodyPr>
          <a:p>
            <a:endParaRPr sz="1733" ker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" name="群組 7"/>
          <p:cNvGrpSpPr/>
          <p:nvPr/>
        </p:nvGrpSpPr>
        <p:grpSpPr>
          <a:xfrm>
            <a:off x="4894251" y="2527052"/>
            <a:ext cx="2403498" cy="2403496"/>
            <a:chOff x="4651928" y="2610593"/>
            <a:chExt cx="2403498" cy="2403496"/>
          </a:xfrm>
        </p:grpSpPr>
        <p:sp>
          <p:nvSpPr>
            <p:cNvPr id="1048687" name="Shape 2016"/>
            <p:cNvSpPr/>
            <p:nvPr/>
          </p:nvSpPr>
          <p:spPr>
            <a:xfrm>
              <a:off x="4651928" y="2610593"/>
              <a:ext cx="2403498" cy="2403496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anchor="ctr" bIns="25400" lIns="25400" rIns="25400" tIns="25400"/>
            <a:p>
              <a:endParaRPr dirty="0" sz="2600" ker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688" name="Text Placeholder 5"/>
            <p:cNvSpPr txBox="1"/>
            <p:nvPr/>
          </p:nvSpPr>
          <p:spPr>
            <a:xfrm>
              <a:off x="5085933" y="3495482"/>
              <a:ext cx="1535488" cy="633719"/>
            </a:xfrm>
            <a:prstGeom prst="rect"/>
          </p:spPr>
          <p:txBody>
            <a:bodyPr anchor="ctr" bIns="0" lIns="0" rIns="0" rtlCol="0" tIns="0" vert="horz">
              <a:noAutofit/>
            </a:bodyPr>
            <a:lstStyle>
              <a:lvl1pPr algn="l" defTabSz="914400" eaLnBrk="1" hangingPunct="1" indent="0" latinLnBrk="0" marL="0" rtl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7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lnSpc>
                  <a:spcPct val="100000"/>
                </a:lnSpc>
                <a:spcBef>
                  <a:spcPts val="1333"/>
                </a:spcBef>
              </a:pPr>
              <a:r>
                <a:rPr altLang="en-US" b="1" dirty="0" sz="2800" lang="zh-CN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业务痛点</a:t>
              </a:r>
              <a:endParaRPr altLang="zh-CN" b="1" dirty="0" sz="2800" lang="en-GB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5" name="群組 51"/>
          <p:cNvGrpSpPr>
            <a:grpSpLocks noChangeAspect="1"/>
          </p:cNvGrpSpPr>
          <p:nvPr/>
        </p:nvGrpSpPr>
        <p:grpSpPr>
          <a:xfrm>
            <a:off x="10417608" y="2478933"/>
            <a:ext cx="540000" cy="485084"/>
            <a:chOff x="9316692" y="737921"/>
            <a:chExt cx="380068" cy="370009"/>
          </a:xfrm>
          <a:solidFill>
            <a:schemeClr val="bg1"/>
          </a:solidFill>
        </p:grpSpPr>
        <p:sp>
          <p:nvSpPr>
            <p:cNvPr id="1048689" name="Freeform 78"/>
            <p:cNvSpPr/>
            <p:nvPr/>
          </p:nvSpPr>
          <p:spPr bwMode="auto">
            <a:xfrm>
              <a:off x="9316692" y="737921"/>
              <a:ext cx="370067" cy="370009"/>
            </a:xfrm>
            <a:custGeom>
              <a:avLst/>
              <a:gdLst>
                <a:gd name="T0" fmla="*/ 126 w 130"/>
                <a:gd name="T1" fmla="*/ 123 h 130"/>
                <a:gd name="T2" fmla="*/ 7 w 130"/>
                <a:gd name="T3" fmla="*/ 123 h 130"/>
                <a:gd name="T4" fmla="*/ 7 w 130"/>
                <a:gd name="T5" fmla="*/ 4 h 130"/>
                <a:gd name="T6" fmla="*/ 5 w 130"/>
                <a:gd name="T7" fmla="*/ 0 h 130"/>
                <a:gd name="T8" fmla="*/ 2 w 130"/>
                <a:gd name="T9" fmla="*/ 0 h 130"/>
                <a:gd name="T10" fmla="*/ 0 w 130"/>
                <a:gd name="T11" fmla="*/ 4 h 130"/>
                <a:gd name="T12" fmla="*/ 0 w 130"/>
                <a:gd name="T13" fmla="*/ 125 h 130"/>
                <a:gd name="T14" fmla="*/ 0 w 130"/>
                <a:gd name="T15" fmla="*/ 126 h 130"/>
                <a:gd name="T16" fmla="*/ 0 w 130"/>
                <a:gd name="T17" fmla="*/ 128 h 130"/>
                <a:gd name="T18" fmla="*/ 1 w 130"/>
                <a:gd name="T19" fmla="*/ 129 h 130"/>
                <a:gd name="T20" fmla="*/ 2 w 130"/>
                <a:gd name="T21" fmla="*/ 130 h 130"/>
                <a:gd name="T22" fmla="*/ 4 w 130"/>
                <a:gd name="T23" fmla="*/ 130 h 130"/>
                <a:gd name="T24" fmla="*/ 5 w 130"/>
                <a:gd name="T25" fmla="*/ 130 h 130"/>
                <a:gd name="T26" fmla="*/ 126 w 130"/>
                <a:gd name="T27" fmla="*/ 130 h 130"/>
                <a:gd name="T28" fmla="*/ 130 w 130"/>
                <a:gd name="T29" fmla="*/ 128 h 130"/>
                <a:gd name="T30" fmla="*/ 130 w 130"/>
                <a:gd name="T31" fmla="*/ 125 h 130"/>
                <a:gd name="T32" fmla="*/ 126 w 130"/>
                <a:gd name="T33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30">
                  <a:moveTo>
                    <a:pt x="126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9"/>
                    <a:pt x="1" y="129"/>
                  </a:cubicBezTo>
                  <a:cubicBezTo>
                    <a:pt x="1" y="130"/>
                    <a:pt x="2" y="130"/>
                    <a:pt x="2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30" y="129"/>
                    <a:pt x="130" y="128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4"/>
                    <a:pt x="128" y="123"/>
                    <a:pt x="12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57603" lIns="115207" rIns="115207" tIns="57603"/>
            <a:p>
              <a:pPr defTabSz="863991"/>
              <a:endParaRPr altLang="en-US" lang="zh-CN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048690" name="Freeform 79"/>
            <p:cNvSpPr/>
            <p:nvPr/>
          </p:nvSpPr>
          <p:spPr bwMode="auto">
            <a:xfrm>
              <a:off x="9352698" y="757920"/>
              <a:ext cx="344062" cy="302008"/>
            </a:xfrm>
            <a:custGeom>
              <a:avLst/>
              <a:gdLst>
                <a:gd name="T0" fmla="*/ 121 w 121"/>
                <a:gd name="T1" fmla="*/ 106 h 106"/>
                <a:gd name="T2" fmla="*/ 100 w 121"/>
                <a:gd name="T3" fmla="*/ 95 h 106"/>
                <a:gd name="T4" fmla="*/ 107 w 121"/>
                <a:gd name="T5" fmla="*/ 93 h 106"/>
                <a:gd name="T6" fmla="*/ 64 w 121"/>
                <a:gd name="T7" fmla="*/ 44 h 106"/>
                <a:gd name="T8" fmla="*/ 30 w 121"/>
                <a:gd name="T9" fmla="*/ 77 h 106"/>
                <a:gd name="T10" fmla="*/ 28 w 121"/>
                <a:gd name="T11" fmla="*/ 77 h 106"/>
                <a:gd name="T12" fmla="*/ 25 w 121"/>
                <a:gd name="T13" fmla="*/ 76 h 106"/>
                <a:gd name="T14" fmla="*/ 1 w 121"/>
                <a:gd name="T15" fmla="*/ 5 h 106"/>
                <a:gd name="T16" fmla="*/ 1 w 121"/>
                <a:gd name="T17" fmla="*/ 1 h 106"/>
                <a:gd name="T18" fmla="*/ 3 w 121"/>
                <a:gd name="T19" fmla="*/ 0 h 106"/>
                <a:gd name="T20" fmla="*/ 6 w 121"/>
                <a:gd name="T21" fmla="*/ 2 h 106"/>
                <a:gd name="T22" fmla="*/ 6 w 121"/>
                <a:gd name="T23" fmla="*/ 2 h 106"/>
                <a:gd name="T24" fmla="*/ 29 w 121"/>
                <a:gd name="T25" fmla="*/ 70 h 106"/>
                <a:gd name="T26" fmla="*/ 63 w 121"/>
                <a:gd name="T27" fmla="*/ 37 h 106"/>
                <a:gd name="T28" fmla="*/ 66 w 121"/>
                <a:gd name="T29" fmla="*/ 36 h 106"/>
                <a:gd name="T30" fmla="*/ 68 w 121"/>
                <a:gd name="T31" fmla="*/ 38 h 106"/>
                <a:gd name="T32" fmla="*/ 112 w 121"/>
                <a:gd name="T33" fmla="*/ 89 h 106"/>
                <a:gd name="T34" fmla="*/ 116 w 121"/>
                <a:gd name="T35" fmla="*/ 83 h 106"/>
                <a:gd name="T36" fmla="*/ 121 w 121"/>
                <a:gd name="T3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" h="106">
                  <a:moveTo>
                    <a:pt x="121" y="106"/>
                  </a:moveTo>
                  <a:cubicBezTo>
                    <a:pt x="100" y="95"/>
                    <a:pt x="100" y="95"/>
                    <a:pt x="100" y="95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7"/>
                    <a:pt x="28" y="78"/>
                    <a:pt x="28" y="77"/>
                  </a:cubicBezTo>
                  <a:cubicBezTo>
                    <a:pt x="27" y="77"/>
                    <a:pt x="26" y="77"/>
                    <a:pt x="25" y="7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6"/>
                    <a:pt x="65" y="36"/>
                    <a:pt x="66" y="36"/>
                  </a:cubicBezTo>
                  <a:cubicBezTo>
                    <a:pt x="67" y="36"/>
                    <a:pt x="68" y="37"/>
                    <a:pt x="68" y="38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6" y="83"/>
                    <a:pt x="116" y="83"/>
                    <a:pt x="116" y="83"/>
                  </a:cubicBezTo>
                  <a:lnTo>
                    <a:pt x="121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57603" lIns="115207" rIns="115207" tIns="57603"/>
            <a:p>
              <a:pPr defTabSz="863991"/>
              <a:endParaRPr altLang="en-US" lang="zh-CN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</p:grpSp>
      <p:sp>
        <p:nvSpPr>
          <p:cNvPr id="1048691" name="Freeform 40"/>
          <p:cNvSpPr>
            <a:spLocks noChangeAspect="1"/>
          </p:cNvSpPr>
          <p:nvPr/>
        </p:nvSpPr>
        <p:spPr bwMode="auto">
          <a:xfrm>
            <a:off x="10369582" y="4445927"/>
            <a:ext cx="540000" cy="487059"/>
          </a:xfrm>
          <a:custGeom>
            <a:avLst/>
            <a:gdLst>
              <a:gd name="T0" fmla="*/ 209 w 244"/>
              <a:gd name="T1" fmla="*/ 75 h 220"/>
              <a:gd name="T2" fmla="*/ 191 w 244"/>
              <a:gd name="T3" fmla="*/ 66 h 220"/>
              <a:gd name="T4" fmla="*/ 183 w 244"/>
              <a:gd name="T5" fmla="*/ 71 h 220"/>
              <a:gd name="T6" fmla="*/ 194 w 244"/>
              <a:gd name="T7" fmla="*/ 110 h 220"/>
              <a:gd name="T8" fmla="*/ 110 w 244"/>
              <a:gd name="T9" fmla="*/ 194 h 220"/>
              <a:gd name="T10" fmla="*/ 27 w 244"/>
              <a:gd name="T11" fmla="*/ 110 h 220"/>
              <a:gd name="T12" fmla="*/ 110 w 244"/>
              <a:gd name="T13" fmla="*/ 27 h 220"/>
              <a:gd name="T14" fmla="*/ 175 w 244"/>
              <a:gd name="T15" fmla="*/ 58 h 220"/>
              <a:gd name="T16" fmla="*/ 162 w 244"/>
              <a:gd name="T17" fmla="*/ 67 h 220"/>
              <a:gd name="T18" fmla="*/ 110 w 244"/>
              <a:gd name="T19" fmla="*/ 42 h 220"/>
              <a:gd name="T20" fmla="*/ 43 w 244"/>
              <a:gd name="T21" fmla="*/ 110 h 220"/>
              <a:gd name="T22" fmla="*/ 110 w 244"/>
              <a:gd name="T23" fmla="*/ 178 h 220"/>
              <a:gd name="T24" fmla="*/ 178 w 244"/>
              <a:gd name="T25" fmla="*/ 110 h 220"/>
              <a:gd name="T26" fmla="*/ 171 w 244"/>
              <a:gd name="T27" fmla="*/ 79 h 220"/>
              <a:gd name="T28" fmla="*/ 149 w 244"/>
              <a:gd name="T29" fmla="*/ 93 h 220"/>
              <a:gd name="T30" fmla="*/ 153 w 244"/>
              <a:gd name="T31" fmla="*/ 110 h 220"/>
              <a:gd name="T32" fmla="*/ 110 w 244"/>
              <a:gd name="T33" fmla="*/ 153 h 220"/>
              <a:gd name="T34" fmla="*/ 68 w 244"/>
              <a:gd name="T35" fmla="*/ 110 h 220"/>
              <a:gd name="T36" fmla="*/ 110 w 244"/>
              <a:gd name="T37" fmla="*/ 68 h 220"/>
              <a:gd name="T38" fmla="*/ 141 w 244"/>
              <a:gd name="T39" fmla="*/ 81 h 220"/>
              <a:gd name="T40" fmla="*/ 126 w 244"/>
              <a:gd name="T41" fmla="*/ 90 h 220"/>
              <a:gd name="T42" fmla="*/ 110 w 244"/>
              <a:gd name="T43" fmla="*/ 85 h 220"/>
              <a:gd name="T44" fmla="*/ 85 w 244"/>
              <a:gd name="T45" fmla="*/ 110 h 220"/>
              <a:gd name="T46" fmla="*/ 110 w 244"/>
              <a:gd name="T47" fmla="*/ 136 h 220"/>
              <a:gd name="T48" fmla="*/ 136 w 244"/>
              <a:gd name="T49" fmla="*/ 110 h 220"/>
              <a:gd name="T50" fmla="*/ 135 w 244"/>
              <a:gd name="T51" fmla="*/ 103 h 220"/>
              <a:gd name="T52" fmla="*/ 114 w 244"/>
              <a:gd name="T53" fmla="*/ 116 h 220"/>
              <a:gd name="T54" fmla="*/ 111 w 244"/>
              <a:gd name="T55" fmla="*/ 112 h 220"/>
              <a:gd name="T56" fmla="*/ 192 w 244"/>
              <a:gd name="T57" fmla="*/ 58 h 220"/>
              <a:gd name="T58" fmla="*/ 212 w 244"/>
              <a:gd name="T59" fmla="*/ 67 h 220"/>
              <a:gd name="T60" fmla="*/ 244 w 244"/>
              <a:gd name="T61" fmla="*/ 46 h 220"/>
              <a:gd name="T62" fmla="*/ 224 w 244"/>
              <a:gd name="T63" fmla="*/ 37 h 220"/>
              <a:gd name="T64" fmla="*/ 230 w 244"/>
              <a:gd name="T65" fmla="*/ 34 h 220"/>
              <a:gd name="T66" fmla="*/ 225 w 244"/>
              <a:gd name="T67" fmla="*/ 26 h 220"/>
              <a:gd name="T68" fmla="*/ 219 w 244"/>
              <a:gd name="T69" fmla="*/ 29 h 220"/>
              <a:gd name="T70" fmla="*/ 219 w 244"/>
              <a:gd name="T71" fmla="*/ 8 h 220"/>
              <a:gd name="T72" fmla="*/ 187 w 244"/>
              <a:gd name="T73" fmla="*/ 29 h 220"/>
              <a:gd name="T74" fmla="*/ 187 w 244"/>
              <a:gd name="T75" fmla="*/ 50 h 220"/>
              <a:gd name="T76" fmla="*/ 180 w 244"/>
              <a:gd name="T77" fmla="*/ 55 h 220"/>
              <a:gd name="T78" fmla="*/ 180 w 244"/>
              <a:gd name="T79" fmla="*/ 31 h 220"/>
              <a:gd name="T80" fmla="*/ 183 w 244"/>
              <a:gd name="T81" fmla="*/ 28 h 220"/>
              <a:gd name="T82" fmla="*/ 110 w 244"/>
              <a:gd name="T83" fmla="*/ 0 h 220"/>
              <a:gd name="T84" fmla="*/ 0 w 244"/>
              <a:gd name="T85" fmla="*/ 110 h 220"/>
              <a:gd name="T86" fmla="*/ 110 w 244"/>
              <a:gd name="T87" fmla="*/ 220 h 220"/>
              <a:gd name="T88" fmla="*/ 220 w 244"/>
              <a:gd name="T89" fmla="*/ 110 h 220"/>
              <a:gd name="T90" fmla="*/ 213 w 244"/>
              <a:gd name="T91" fmla="*/ 72 h 220"/>
              <a:gd name="T92" fmla="*/ 209 w 244"/>
              <a:gd name="T93" fmla="*/ 7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4" h="220">
                <a:moveTo>
                  <a:pt x="209" y="75"/>
                </a:moveTo>
                <a:cubicBezTo>
                  <a:pt x="191" y="66"/>
                  <a:pt x="191" y="66"/>
                  <a:pt x="191" y="66"/>
                </a:cubicBezTo>
                <a:cubicBezTo>
                  <a:pt x="183" y="71"/>
                  <a:pt x="183" y="71"/>
                  <a:pt x="183" y="71"/>
                </a:cubicBezTo>
                <a:cubicBezTo>
                  <a:pt x="190" y="82"/>
                  <a:pt x="194" y="96"/>
                  <a:pt x="194" y="110"/>
                </a:cubicBezTo>
                <a:cubicBezTo>
                  <a:pt x="194" y="156"/>
                  <a:pt x="156" y="194"/>
                  <a:pt x="110" y="194"/>
                </a:cubicBezTo>
                <a:cubicBezTo>
                  <a:pt x="65" y="194"/>
                  <a:pt x="27" y="156"/>
                  <a:pt x="27" y="110"/>
                </a:cubicBezTo>
                <a:cubicBezTo>
                  <a:pt x="27" y="64"/>
                  <a:pt x="65" y="27"/>
                  <a:pt x="110" y="27"/>
                </a:cubicBezTo>
                <a:cubicBezTo>
                  <a:pt x="137" y="27"/>
                  <a:pt x="160" y="39"/>
                  <a:pt x="175" y="58"/>
                </a:cubicBezTo>
                <a:cubicBezTo>
                  <a:pt x="162" y="67"/>
                  <a:pt x="162" y="67"/>
                  <a:pt x="162" y="67"/>
                </a:cubicBezTo>
                <a:cubicBezTo>
                  <a:pt x="150" y="52"/>
                  <a:pt x="131" y="42"/>
                  <a:pt x="110" y="42"/>
                </a:cubicBezTo>
                <a:cubicBezTo>
                  <a:pt x="73" y="42"/>
                  <a:pt x="43" y="73"/>
                  <a:pt x="43" y="110"/>
                </a:cubicBezTo>
                <a:cubicBezTo>
                  <a:pt x="43" y="148"/>
                  <a:pt x="73" y="178"/>
                  <a:pt x="110" y="178"/>
                </a:cubicBezTo>
                <a:cubicBezTo>
                  <a:pt x="148" y="178"/>
                  <a:pt x="178" y="148"/>
                  <a:pt x="178" y="110"/>
                </a:cubicBezTo>
                <a:cubicBezTo>
                  <a:pt x="178" y="99"/>
                  <a:pt x="176" y="88"/>
                  <a:pt x="171" y="79"/>
                </a:cubicBezTo>
                <a:cubicBezTo>
                  <a:pt x="149" y="93"/>
                  <a:pt x="149" y="93"/>
                  <a:pt x="149" y="93"/>
                </a:cubicBezTo>
                <a:cubicBezTo>
                  <a:pt x="151" y="98"/>
                  <a:pt x="153" y="104"/>
                  <a:pt x="153" y="110"/>
                </a:cubicBezTo>
                <a:cubicBezTo>
                  <a:pt x="153" y="134"/>
                  <a:pt x="134" y="153"/>
                  <a:pt x="110" y="153"/>
                </a:cubicBezTo>
                <a:cubicBezTo>
                  <a:pt x="87" y="153"/>
                  <a:pt x="68" y="134"/>
                  <a:pt x="68" y="110"/>
                </a:cubicBezTo>
                <a:cubicBezTo>
                  <a:pt x="68" y="87"/>
                  <a:pt x="87" y="68"/>
                  <a:pt x="110" y="68"/>
                </a:cubicBezTo>
                <a:cubicBezTo>
                  <a:pt x="122" y="68"/>
                  <a:pt x="133" y="73"/>
                  <a:pt x="141" y="81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2" y="87"/>
                  <a:pt x="116" y="85"/>
                  <a:pt x="110" y="85"/>
                </a:cubicBezTo>
                <a:cubicBezTo>
                  <a:pt x="96" y="85"/>
                  <a:pt x="85" y="96"/>
                  <a:pt x="85" y="110"/>
                </a:cubicBezTo>
                <a:cubicBezTo>
                  <a:pt x="85" y="124"/>
                  <a:pt x="96" y="136"/>
                  <a:pt x="110" y="136"/>
                </a:cubicBezTo>
                <a:cubicBezTo>
                  <a:pt x="125" y="136"/>
                  <a:pt x="136" y="124"/>
                  <a:pt x="136" y="110"/>
                </a:cubicBezTo>
                <a:cubicBezTo>
                  <a:pt x="136" y="108"/>
                  <a:pt x="135" y="105"/>
                  <a:pt x="135" y="103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212" y="67"/>
                  <a:pt x="212" y="67"/>
                  <a:pt x="212" y="67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4" y="37"/>
                  <a:pt x="224" y="37"/>
                  <a:pt x="224" y="37"/>
                </a:cubicBezTo>
                <a:cubicBezTo>
                  <a:pt x="230" y="34"/>
                  <a:pt x="230" y="34"/>
                  <a:pt x="230" y="34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19" y="29"/>
                  <a:pt x="219" y="29"/>
                  <a:pt x="219" y="29"/>
                </a:cubicBezTo>
                <a:cubicBezTo>
                  <a:pt x="219" y="8"/>
                  <a:pt x="219" y="8"/>
                  <a:pt x="219" y="8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0" y="55"/>
                  <a:pt x="180" y="55"/>
                  <a:pt x="180" y="55"/>
                </a:cubicBezTo>
                <a:cubicBezTo>
                  <a:pt x="180" y="31"/>
                  <a:pt x="180" y="31"/>
                  <a:pt x="180" y="31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64" y="11"/>
                  <a:pt x="138" y="0"/>
                  <a:pt x="110" y="0"/>
                </a:cubicBezTo>
                <a:cubicBezTo>
                  <a:pt x="50" y="0"/>
                  <a:pt x="0" y="50"/>
                  <a:pt x="0" y="110"/>
                </a:cubicBezTo>
                <a:cubicBezTo>
                  <a:pt x="0" y="171"/>
                  <a:pt x="50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97"/>
                  <a:pt x="218" y="84"/>
                  <a:pt x="213" y="72"/>
                </a:cubicBezTo>
                <a:lnTo>
                  <a:pt x="209" y="75"/>
                </a:lnTo>
                <a:close/>
              </a:path>
            </a:pathLst>
          </a:custGeom>
          <a:solidFill>
            <a:sysClr lastClr="FFFFFF" val="window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kern="0" lang="en-US">
              <a:solidFill>
                <a:sysClr lastClr="000000" val="windowText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6" name="组合 333"/>
          <p:cNvGrpSpPr>
            <a:grpSpLocks noChangeAspect="1"/>
          </p:cNvGrpSpPr>
          <p:nvPr/>
        </p:nvGrpSpPr>
        <p:grpSpPr>
          <a:xfrm>
            <a:off x="1297662" y="4459666"/>
            <a:ext cx="540000" cy="473320"/>
            <a:chOff x="1035050" y="1447800"/>
            <a:chExt cx="360363" cy="315913"/>
          </a:xfrm>
          <a:solidFill>
            <a:sysClr lastClr="FFFFFF" val="window"/>
          </a:solidFill>
        </p:grpSpPr>
        <p:sp>
          <p:nvSpPr>
            <p:cNvPr id="1048692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88036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dirty="0" sz="19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Gill Sans" charset="0"/>
              </a:endParaRPr>
            </a:p>
          </p:txBody>
        </p:sp>
        <p:sp>
          <p:nvSpPr>
            <p:cNvPr id="1048693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88036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dirty="0" sz="19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Gill Sans" charset="0"/>
              </a:endParaRPr>
            </a:p>
          </p:txBody>
        </p:sp>
      </p:grpSp>
      <p:sp>
        <p:nvSpPr>
          <p:cNvPr id="1048694" name="Freeform 181"/>
          <p:cNvSpPr>
            <a:spLocks noChangeAspect="1"/>
          </p:cNvSpPr>
          <p:nvPr/>
        </p:nvSpPr>
        <p:spPr bwMode="auto">
          <a:xfrm>
            <a:off x="1282672" y="2488202"/>
            <a:ext cx="540000" cy="527102"/>
          </a:xfrm>
          <a:custGeom>
            <a:avLst/>
            <a:gdLst>
              <a:gd name="T0" fmla="*/ 74 w 74"/>
              <a:gd name="T1" fmla="*/ 0 h 112"/>
              <a:gd name="T2" fmla="*/ 11 w 74"/>
              <a:gd name="T3" fmla="*/ 59 h 112"/>
              <a:gd name="T4" fmla="*/ 32 w 74"/>
              <a:gd name="T5" fmla="*/ 59 h 112"/>
              <a:gd name="T6" fmla="*/ 0 w 74"/>
              <a:gd name="T7" fmla="*/ 112 h 112"/>
              <a:gd name="T8" fmla="*/ 69 w 74"/>
              <a:gd name="T9" fmla="*/ 47 h 112"/>
              <a:gd name="T10" fmla="*/ 48 w 74"/>
              <a:gd name="T11" fmla="*/ 47 h 112"/>
              <a:gd name="T12" fmla="*/ 74 w 74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112">
                <a:moveTo>
                  <a:pt x="74" y="0"/>
                </a:moveTo>
                <a:lnTo>
                  <a:pt x="11" y="59"/>
                </a:lnTo>
                <a:lnTo>
                  <a:pt x="32" y="59"/>
                </a:lnTo>
                <a:lnTo>
                  <a:pt x="0" y="112"/>
                </a:lnTo>
                <a:lnTo>
                  <a:pt x="69" y="47"/>
                </a:lnTo>
                <a:lnTo>
                  <a:pt x="48" y="47"/>
                </a:lnTo>
                <a:lnTo>
                  <a:pt x="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834" compatLnSpc="1" lIns="69669" numCol="1" rIns="69669" tIns="34834" vert="horz" wrap="square">
            <a:prstTxWarp prst="textNoShape"/>
          </a:bodyPr>
          <a:p>
            <a:endParaRPr altLang="en-US" sz="1371" lang="zh-CN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8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8" name="文本框 8"/>
          <p:cNvSpPr txBox="1"/>
          <p:nvPr/>
        </p:nvSpPr>
        <p:spPr>
          <a:xfrm>
            <a:off x="216299" y="257289"/>
            <a:ext cx="4704374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b="0" dirty="0" i="0" kern="120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b="1" dirty="0" 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0" name="Group 14"/>
          <p:cNvGrpSpPr/>
          <p:nvPr/>
        </p:nvGrpSpPr>
        <p:grpSpPr>
          <a:xfrm>
            <a:off x="6967528" y="2053583"/>
            <a:ext cx="3840113" cy="860072"/>
            <a:chOff x="6772654" y="2152648"/>
            <a:chExt cx="3840113" cy="860072"/>
          </a:xfrm>
          <a:solidFill>
            <a:schemeClr val="bg1">
              <a:lumMod val="85000"/>
            </a:schemeClr>
          </a:solidFill>
        </p:grpSpPr>
        <p:sp>
          <p:nvSpPr>
            <p:cNvPr id="1048699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  <p:sp>
          <p:nvSpPr>
            <p:cNvPr id="1048700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</p:grpSp>
      <p:grpSp>
        <p:nvGrpSpPr>
          <p:cNvPr id="61" name="Group 18"/>
          <p:cNvGrpSpPr/>
          <p:nvPr/>
        </p:nvGrpSpPr>
        <p:grpSpPr>
          <a:xfrm>
            <a:off x="1740633" y="2053583"/>
            <a:ext cx="3853815" cy="860072"/>
            <a:chOff x="1545760" y="2152648"/>
            <a:chExt cx="3853814" cy="860072"/>
          </a:xfrm>
          <a:solidFill>
            <a:srgbClr val="01A8FF"/>
          </a:solidFill>
        </p:grpSpPr>
        <p:sp>
          <p:nvSpPr>
            <p:cNvPr id="1048701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  <p:sp>
          <p:nvSpPr>
            <p:cNvPr id="1048702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</p:grpSp>
      <p:grpSp>
        <p:nvGrpSpPr>
          <p:cNvPr id="62" name="Group 21"/>
          <p:cNvGrpSpPr/>
          <p:nvPr/>
        </p:nvGrpSpPr>
        <p:grpSpPr>
          <a:xfrm>
            <a:off x="6954933" y="4132409"/>
            <a:ext cx="3869841" cy="860072"/>
            <a:chOff x="6760059" y="4457519"/>
            <a:chExt cx="3869841" cy="860072"/>
          </a:xfrm>
          <a:solidFill>
            <a:srgbClr val="01A8FF"/>
          </a:solidFill>
        </p:grpSpPr>
        <p:sp>
          <p:nvSpPr>
            <p:cNvPr id="1048703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ysClr lastClr="000000" val="windowText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  <p:sp>
          <p:nvSpPr>
            <p:cNvPr id="1048704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ysClr lastClr="000000" val="windowText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</p:grpSp>
      <p:grpSp>
        <p:nvGrpSpPr>
          <p:cNvPr id="63" name="Group 24"/>
          <p:cNvGrpSpPr/>
          <p:nvPr/>
        </p:nvGrpSpPr>
        <p:grpSpPr>
          <a:xfrm>
            <a:off x="1740632" y="4132409"/>
            <a:ext cx="3853808" cy="860072"/>
            <a:chOff x="1545760" y="4457519"/>
            <a:chExt cx="3853808" cy="860072"/>
          </a:xfrm>
          <a:solidFill>
            <a:schemeClr val="bg1">
              <a:lumMod val="85000"/>
            </a:schemeClr>
          </a:solidFill>
        </p:grpSpPr>
        <p:sp>
          <p:nvSpPr>
            <p:cNvPr id="1048705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  <p:sp>
          <p:nvSpPr>
            <p:cNvPr id="1048706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</p:grpSp>
      <p:sp>
        <p:nvSpPr>
          <p:cNvPr id="1048707" name="Shape 558"/>
          <p:cNvSpPr/>
          <p:nvPr/>
        </p:nvSpPr>
        <p:spPr>
          <a:xfrm>
            <a:off x="1741409" y="2288163"/>
            <a:ext cx="197227" cy="186883"/>
          </a:xfrm>
          <a:prstGeom prst="rect"/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p>
            <a:pPr>
              <a:spcBef>
                <a:spcPts val="4500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3" kern="0">
              <a:solidFill>
                <a:sysClr lastClr="000000" val="windowText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ller Light"/>
            </a:endParaRPr>
          </a:p>
        </p:txBody>
      </p:sp>
      <p:sp>
        <p:nvSpPr>
          <p:cNvPr id="1048708" name="Shape 566"/>
          <p:cNvSpPr/>
          <p:nvPr/>
        </p:nvSpPr>
        <p:spPr>
          <a:xfrm>
            <a:off x="1741409" y="4573934"/>
            <a:ext cx="197227" cy="186883"/>
          </a:xfrm>
          <a:prstGeom prst="rect"/>
          <a:solidFill>
            <a:srgbClr val="01A8FF"/>
          </a:solidFill>
          <a:ln w="12700" cap="flat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p>
            <a:pPr>
              <a:spcBef>
                <a:spcPts val="4500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3" kern="0">
              <a:solidFill>
                <a:sysClr lastClr="000000" val="windowText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ller Light"/>
            </a:endParaRPr>
          </a:p>
        </p:txBody>
      </p:sp>
      <p:sp>
        <p:nvSpPr>
          <p:cNvPr id="1048709" name="Shape 568"/>
          <p:cNvSpPr/>
          <p:nvPr/>
        </p:nvSpPr>
        <p:spPr>
          <a:xfrm>
            <a:off x="10614173" y="2288163"/>
            <a:ext cx="197227" cy="186883"/>
          </a:xfrm>
          <a:prstGeom prst="rect"/>
          <a:solidFill>
            <a:srgbClr val="01A8FF"/>
          </a:solidFill>
          <a:ln w="12700" cap="flat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p>
            <a:pPr>
              <a:spcBef>
                <a:spcPts val="4500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3" kern="0">
              <a:solidFill>
                <a:sysClr lastClr="000000" val="windowText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ller Light"/>
            </a:endParaRPr>
          </a:p>
        </p:txBody>
      </p:sp>
      <p:sp>
        <p:nvSpPr>
          <p:cNvPr id="1048710" name="Shape 576"/>
          <p:cNvSpPr/>
          <p:nvPr/>
        </p:nvSpPr>
        <p:spPr>
          <a:xfrm>
            <a:off x="10614173" y="4573934"/>
            <a:ext cx="197227" cy="186883"/>
          </a:xfrm>
          <a:prstGeom prst="rect"/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p>
            <a:pPr>
              <a:spcBef>
                <a:spcPts val="4500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333" kern="0">
              <a:solidFill>
                <a:sysClr lastClr="000000" val="windowText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ller Light"/>
            </a:endParaRPr>
          </a:p>
        </p:txBody>
      </p:sp>
      <p:sp>
        <p:nvSpPr>
          <p:cNvPr id="1048711" name="Text Placeholder 12"/>
          <p:cNvSpPr txBox="1"/>
          <p:nvPr/>
        </p:nvSpPr>
        <p:spPr>
          <a:xfrm>
            <a:off x="2195123" y="2190153"/>
            <a:ext cx="2612245" cy="382903"/>
          </a:xfrm>
          <a:prstGeom prst="rect"/>
        </p:spPr>
        <p:txBody>
          <a:bodyPr lIns="0" rIns="0">
            <a:norm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typeface="Arial" pitchFamily="34" charset="0"/>
              <a:buNone/>
              <a:defRPr baseline="0" b="0" sz="140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algn="l" defTabSz="914400" eaLnBrk="1" hangingPunct="1" indent="0" latinLnBrk="0" marL="342900" rtl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685800" rtl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0287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3716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altLang="en-US" b="1" dirty="0" sz="1800" 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altLang="en-US" b="1" dirty="0" sz="1800" lang="zh-CN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业实时化</a:t>
            </a:r>
            <a:endParaRPr altLang="zh-CN" b="1" dirty="0" sz="1800"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2" name="Text Placeholder 12"/>
          <p:cNvSpPr txBox="1"/>
          <p:nvPr/>
        </p:nvSpPr>
        <p:spPr>
          <a:xfrm>
            <a:off x="2195122" y="4475924"/>
            <a:ext cx="2612245" cy="382903"/>
          </a:xfrm>
          <a:prstGeom prst="rect"/>
        </p:spPr>
        <p:txBody>
          <a:bodyPr lIns="0" rIns="0">
            <a:normAutofit/>
          </a:bodyPr>
          <a:lstStyle>
            <a:defPPr>
              <a:defRPr lang="zh-CN"/>
            </a:defPPr>
            <a:lvl1pPr defTabSz="1219170" indent="0">
              <a:spcBef>
                <a:spcPct val="20000"/>
              </a:spcBef>
              <a:buFont typeface="Arial" pitchFamily="34" charset="0"/>
              <a:buNone/>
              <a:defRPr baseline="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altLang="en-US" dirty="0" lang="zh-CN" smtClean="0"/>
              <a:t>数据预测智能</a:t>
            </a:r>
            <a:r>
              <a:rPr altLang="en-US" dirty="0" lang="zh-CN"/>
              <a:t>化</a:t>
            </a:r>
          </a:p>
        </p:txBody>
      </p:sp>
      <p:sp>
        <p:nvSpPr>
          <p:cNvPr id="1048713" name="Text Placeholder 12"/>
          <p:cNvSpPr txBox="1"/>
          <p:nvPr/>
        </p:nvSpPr>
        <p:spPr>
          <a:xfrm>
            <a:off x="7741808" y="2190153"/>
            <a:ext cx="2612245" cy="382903"/>
          </a:xfrm>
          <a:prstGeom prst="rect"/>
        </p:spPr>
        <p:txBody>
          <a:bodyPr lIns="0" rIns="0">
            <a:normAutofit/>
          </a:bodyPr>
          <a:lstStyle>
            <a:defPPr>
              <a:defRPr lang="zh-CN"/>
            </a:defPPr>
            <a:lvl1pPr defTabSz="1219170" indent="0">
              <a:spcBef>
                <a:spcPct val="20000"/>
              </a:spcBef>
              <a:buFont typeface="Arial" pitchFamily="34" charset="0"/>
              <a:buNone/>
              <a:defRPr baseline="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altLang="en-US" dirty="0" lang="zh-CN"/>
              <a:t>数据精准化</a:t>
            </a:r>
          </a:p>
        </p:txBody>
      </p:sp>
      <p:sp>
        <p:nvSpPr>
          <p:cNvPr id="1048714" name="Text Placeholder 12"/>
          <p:cNvSpPr txBox="1"/>
          <p:nvPr/>
        </p:nvSpPr>
        <p:spPr>
          <a:xfrm>
            <a:off x="7741807" y="4475924"/>
            <a:ext cx="2612245" cy="382903"/>
          </a:xfrm>
          <a:prstGeom prst="rect"/>
        </p:spPr>
        <p:txBody>
          <a:bodyPr lIns="0" rIns="0">
            <a:normAutofit/>
          </a:bodyPr>
          <a:lstStyle>
            <a:defPPr>
              <a:defRPr lang="zh-CN"/>
            </a:defPPr>
            <a:lvl1pPr defTabSz="1219170" indent="0">
              <a:spcBef>
                <a:spcPct val="20000"/>
              </a:spcBef>
              <a:buFont typeface="Arial" pitchFamily="34" charset="0"/>
              <a:buNone/>
              <a:defRPr baseline="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altLang="en-US" dirty="0" lang="zh-CN"/>
              <a:t>异常甄别自动化</a:t>
            </a:r>
          </a:p>
        </p:txBody>
      </p:sp>
      <p:sp>
        <p:nvSpPr>
          <p:cNvPr id="1048715" name="Text Placeholder 12"/>
          <p:cNvSpPr txBox="1"/>
          <p:nvPr/>
        </p:nvSpPr>
        <p:spPr>
          <a:xfrm>
            <a:off x="1757764" y="2761647"/>
            <a:ext cx="3028687" cy="1360212"/>
          </a:xfrm>
          <a:prstGeom prst="rect"/>
        </p:spPr>
        <p:txBody>
          <a:bodyPr anchor="t" lIns="0" rIns="0">
            <a:noAutofit/>
          </a:bodyPr>
          <a:lstStyle>
            <a:defPPr>
              <a:defRPr lang="zh-CN"/>
            </a:defPPr>
            <a:lvl1pPr defTabSz="457200" indent="-285750" marL="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aseline="0" b="0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altLang="en-US" dirty="0" lang="zh-CN"/>
              <a:t>实时扫描系统作业，识别即作业。</a:t>
            </a:r>
            <a:endParaRPr altLang="zh-CN" dirty="0" lang="en-US"/>
          </a:p>
          <a:p>
            <a:r>
              <a:rPr altLang="en-US" dirty="0" lang="zh-CN"/>
              <a:t>简报制作自动化，</a:t>
            </a:r>
            <a:r>
              <a:rPr altLang="zh-CN" dirty="0" lang="en-US"/>
              <a:t>8:10</a:t>
            </a:r>
            <a:r>
              <a:rPr altLang="en-US" dirty="0" lang="zh-CN"/>
              <a:t>发主管审核</a:t>
            </a:r>
          </a:p>
        </p:txBody>
      </p:sp>
      <p:sp>
        <p:nvSpPr>
          <p:cNvPr id="1048716" name="Text Placeholder 12"/>
          <p:cNvSpPr txBox="1"/>
          <p:nvPr/>
        </p:nvSpPr>
        <p:spPr>
          <a:xfrm>
            <a:off x="8115076" y="2881839"/>
            <a:ext cx="2243224" cy="161079"/>
          </a:xfrm>
          <a:prstGeom prst="rect"/>
        </p:spPr>
        <p:txBody>
          <a:bodyPr anchor="ctr" lIns="0" rIns="0">
            <a:noAutofit/>
          </a:bodyPr>
          <a:lstStyle>
            <a:lvl1pPr algn="r" defTabSz="914400" eaLnBrk="1" hangingPunct="1" indent="0" latinLnBrk="0" marL="0" rtl="0">
              <a:spcBef>
                <a:spcPct val="20000"/>
              </a:spcBef>
              <a:buFont typeface="Arial" pitchFamily="34" charset="0"/>
              <a:buNone/>
              <a:defRPr baseline="0" b="0" sz="800" kern="1200">
                <a:solidFill>
                  <a:sysClr lastClr="000000" val="windowText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algn="l" defTabSz="914400" eaLnBrk="1" hangingPunct="1" indent="0" latinLnBrk="0" marL="342900" rtl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685800" rtl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0287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3716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altLang="en-US" dirty="0" sz="1333" lang="zh-CN">
                <a:solidFill>
                  <a:sysClr lastClr="000000" val="windowText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</a:rPr>
              <a:t>点击输入本栏的具体文字简明扼要的说明分项内容</a:t>
            </a:r>
            <a:endParaRPr altLang="zh-CN" dirty="0" sz="1333" lang="en-US">
              <a:solidFill>
                <a:sysClr lastClr="000000" val="windowText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4" name="组合 45"/>
          <p:cNvGrpSpPr/>
          <p:nvPr/>
        </p:nvGrpSpPr>
        <p:grpSpPr>
          <a:xfrm>
            <a:off x="4950738" y="2493987"/>
            <a:ext cx="2663929" cy="2663928"/>
            <a:chOff x="3566899" y="1605909"/>
            <a:chExt cx="1997947" cy="1997946"/>
          </a:xfrm>
        </p:grpSpPr>
        <p:sp>
          <p:nvSpPr>
            <p:cNvPr id="1048717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anchor="ctr" bIns="50800" lIns="50800" rIns="50800" tIns="50800"/>
            <a:p>
              <a:pPr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3" kern="0">
                <a:solidFill>
                  <a:sysClr lastClr="000000" val="windowText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ller Light"/>
              </a:endParaRPr>
            </a:p>
          </p:txBody>
        </p:sp>
        <p:sp>
          <p:nvSpPr>
            <p:cNvPr id="1048718" name="椭圆 47"/>
            <p:cNvSpPr/>
            <p:nvPr/>
          </p:nvSpPr>
          <p:spPr>
            <a:xfrm>
              <a:off x="3699991" y="1747171"/>
              <a:ext cx="1728790" cy="1728790"/>
            </a:xfrm>
            <a:prstGeom prst="ellipse"/>
            <a:solidFill>
              <a:sysClr lastClr="FFFFFF" val="window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 rtlCol="0"/>
            <a:p>
              <a:pPr algn="ctr"/>
              <a:r>
                <a:rPr altLang="en-US" b="1" dirty="0" sz="2200" kern="0"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</a:t>
              </a:r>
              <a:r>
                <a:rPr altLang="en-US" b="1" dirty="0" sz="2200" kern="0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务需求</a:t>
              </a:r>
              <a:endParaRPr altLang="en-US" b="1" dirty="0" sz="2200" kern="0" 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8719" name="Text Placeholder 12"/>
          <p:cNvSpPr txBox="1"/>
          <p:nvPr/>
        </p:nvSpPr>
        <p:spPr>
          <a:xfrm>
            <a:off x="7796085" y="2864607"/>
            <a:ext cx="3028687" cy="1360212"/>
          </a:xfrm>
          <a:prstGeom prst="rect"/>
        </p:spPr>
        <p:txBody>
          <a:bodyPr anchor="t" lIns="0" rIns="0">
            <a:noAutofit/>
          </a:bodyPr>
          <a:lstStyle>
            <a:defPPr>
              <a:defRPr lang="zh-CN"/>
            </a:defPPr>
            <a:lvl1pPr defTabSz="457200" indent="-285750" marL="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aseline="0" b="0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altLang="en-US" dirty="0" lang="zh-CN"/>
              <a:t>邮件主题识别准确率</a:t>
            </a:r>
            <a:r>
              <a:rPr altLang="zh-CN" dirty="0" lang="en-US"/>
              <a:t>100%</a:t>
            </a:r>
          </a:p>
          <a:p>
            <a:r>
              <a:rPr altLang="en-US" dirty="0" lang="zh-CN" smtClean="0"/>
              <a:t>数</a:t>
            </a:r>
            <a:r>
              <a:rPr altLang="en-US" dirty="0" lang="zh-CN"/>
              <a:t>据录入准确率</a:t>
            </a:r>
            <a:r>
              <a:rPr altLang="zh-CN" dirty="0" lang="en-US"/>
              <a:t>100%</a:t>
            </a:r>
          </a:p>
        </p:txBody>
      </p:sp>
      <p:sp>
        <p:nvSpPr>
          <p:cNvPr id="1048720" name="Text Placeholder 12"/>
          <p:cNvSpPr txBox="1"/>
          <p:nvPr/>
        </p:nvSpPr>
        <p:spPr>
          <a:xfrm>
            <a:off x="7796085" y="5063548"/>
            <a:ext cx="3028687" cy="1360212"/>
          </a:xfrm>
          <a:prstGeom prst="rect"/>
        </p:spPr>
        <p:txBody>
          <a:bodyPr anchor="t" lIns="0" rIns="0">
            <a:noAutofit/>
          </a:bodyPr>
          <a:lstStyle>
            <a:defPPr>
              <a:defRPr lang="zh-CN"/>
            </a:defPPr>
            <a:lvl1pPr defTabSz="457200" indent="-285750" marL="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aseline="0" b="0" sz="1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marL="342900">
              <a:spcBef>
                <a:spcPct val="20000"/>
              </a:spcBef>
              <a:buFont typeface="Arial" pitchFamily="34" charset="0"/>
              <a:buNone/>
              <a:defRPr sz="2800"/>
            </a:lvl2pPr>
            <a:lvl3pPr indent="0" marL="685800">
              <a:spcBef>
                <a:spcPct val="20000"/>
              </a:spcBef>
              <a:buFont typeface="Arial" pitchFamily="34" charset="0"/>
              <a:buNone/>
              <a:defRPr sz="2400"/>
            </a:lvl3pPr>
            <a:lvl4pPr indent="0" marL="1028700">
              <a:spcBef>
                <a:spcPct val="20000"/>
              </a:spcBef>
              <a:buFont typeface="Arial" pitchFamily="34" charset="0"/>
              <a:buNone/>
              <a:defRPr sz="2000"/>
            </a:lvl4pPr>
            <a:lvl5pPr indent="0" marL="1371600">
              <a:spcBef>
                <a:spcPct val="20000"/>
              </a:spcBef>
              <a:buFont typeface="Arial" pitchFamily="34" charset="0"/>
              <a:buNone/>
              <a:defRPr sz="2000"/>
            </a:lvl5pPr>
            <a:lvl6pPr indent="-228600" marL="2514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indent="-228600" marL="29718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indent="-228600" marL="34290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indent="-228600" marL="38862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altLang="en-US" dirty="0" lang="zh-CN"/>
              <a:t>结合历史数据及签核出货计划单，自动识别数据异常值，并第一时间通知相关人员。</a:t>
            </a:r>
          </a:p>
        </p:txBody>
      </p:sp>
      <p:sp>
        <p:nvSpPr>
          <p:cNvPr id="1048721" name="Text Placeholder 12"/>
          <p:cNvSpPr txBox="1"/>
          <p:nvPr/>
        </p:nvSpPr>
        <p:spPr>
          <a:xfrm>
            <a:off x="1757764" y="5063548"/>
            <a:ext cx="3028687" cy="1360212"/>
          </a:xfrm>
          <a:prstGeom prst="rect"/>
        </p:spPr>
        <p:txBody>
          <a:bodyPr anchor="t" lIns="0" rIns="0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typeface="Arial" pitchFamily="34" charset="0"/>
              <a:buNone/>
              <a:defRPr baseline="0" b="0" sz="800" kern="1200">
                <a:solidFill>
                  <a:sysClr lastClr="000000" val="windowText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algn="l" defTabSz="914400" eaLnBrk="1" hangingPunct="1" indent="0" latinLnBrk="0" marL="342900" rtl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0" latinLnBrk="0" marL="685800" rtl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0" latinLnBrk="0" marL="10287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0" latinLnBrk="0" marL="1371600" rtl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indent="-285750" marL="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en-US" dirty="0" sz="16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结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历史数据，及异常判断结果，对未来一周的出货数据进行预测，并在每日简报中进行展现。</a:t>
            </a:r>
            <a:endParaRPr altLang="en-US" dirty="0" sz="1600" lang="zh-CN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2" name="文字方塊 1"/>
          <p:cNvSpPr txBox="1"/>
          <p:nvPr/>
        </p:nvSpPr>
        <p:spPr>
          <a:xfrm>
            <a:off x="708659" y="1326867"/>
            <a:ext cx="10774680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经过与用户多次深度流程挖掘，为实现流程完善再造，拟采用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RPA+AI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方式实现用户业务需求</a:t>
            </a:r>
            <a:endParaRPr altLang="en-US" dirty="0" sz="20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矩形 61"/>
          <p:cNvSpPr/>
          <p:nvPr/>
        </p:nvSpPr>
        <p:spPr>
          <a:xfrm>
            <a:off x="7613300" y="3316538"/>
            <a:ext cx="3960000" cy="2302144"/>
          </a:xfrm>
          <a:prstGeom prst="rect"/>
          <a:solidFill>
            <a:srgbClr val="01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cxnSp>
        <p:nvCxnSpPr>
          <p:cNvPr id="3145749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7" name="文本框 4"/>
          <p:cNvSpPr txBox="1"/>
          <p:nvPr/>
        </p:nvSpPr>
        <p:spPr>
          <a:xfrm>
            <a:off x="292498" y="285760"/>
            <a:ext cx="8288083" cy="954107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项目架构与方案介绍</a:t>
            </a:r>
            <a:endParaRPr altLang="zh-CN" b="1" dirty="0" sz="2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altLang="zh-CN" dirty="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Product Architecture and Solution Introduction</a:t>
            </a:r>
            <a:endParaRPr altLang="en-US" dirty="0" lang="zh-CN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b="1" dirty="0" sz="14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8" name="矩形 3"/>
          <p:cNvSpPr/>
          <p:nvPr/>
        </p:nvSpPr>
        <p:spPr>
          <a:xfrm>
            <a:off x="1705970" y="5857752"/>
            <a:ext cx="9867330" cy="701222"/>
          </a:xfrm>
          <a:prstGeom prst="rect"/>
          <a:solidFill>
            <a:srgbClr val="01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dirty="0"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29" name="AutoShape 149"/>
          <p:cNvSpPr/>
          <p:nvPr/>
        </p:nvSpPr>
        <p:spPr bwMode="auto">
          <a:xfrm>
            <a:off x="5682298" y="5890233"/>
            <a:ext cx="779917" cy="5589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ysClr lastClr="FFFFFF" val="window"/>
          </a:solidFill>
          <a:ln>
            <a:noFill/>
          </a:ln>
          <a:effectLst/>
        </p:spPr>
        <p:txBody>
          <a:bodyPr anchor="ctr" bIns="24003" lIns="24003" rIns="24003" tIns="24003"/>
          <a:p>
            <a:pPr algn="ctr" defTabSz="288036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1900" i="0" kern="0" kumimoji="0" lang="en-US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Gill Sans" charset="0"/>
            </a:endParaRPr>
          </a:p>
        </p:txBody>
      </p:sp>
      <p:sp>
        <p:nvSpPr>
          <p:cNvPr id="1048730" name="文字方塊 7"/>
          <p:cNvSpPr txBox="1"/>
          <p:nvPr/>
        </p:nvSpPr>
        <p:spPr>
          <a:xfrm>
            <a:off x="6462215" y="6046762"/>
            <a:ext cx="934871" cy="369332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altLang="en-US" b="1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私有云</a:t>
            </a:r>
            <a:endParaRPr altLang="en-US" b="1" dirty="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31" name="矩形 11"/>
          <p:cNvSpPr/>
          <p:nvPr/>
        </p:nvSpPr>
        <p:spPr>
          <a:xfrm>
            <a:off x="1689508" y="5138440"/>
            <a:ext cx="5514047" cy="540000"/>
          </a:xfrm>
          <a:prstGeom prst="rect"/>
          <a:solidFill>
            <a:srgbClr val="01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TW" dirty="0" lang="en-US" spc="-5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/>
              </a:rPr>
              <a:t>UiPath</a:t>
            </a:r>
            <a:r>
              <a:rPr altLang="zh-TW" dirty="0" lang="en-US" spc="-4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/>
              </a:rPr>
              <a:t> </a:t>
            </a:r>
            <a:r>
              <a:rPr altLang="zh-TW" dirty="0" lang="en-US" spc="-5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erdana"/>
              </a:rPr>
              <a:t>Orchestrator </a:t>
            </a:r>
            <a:r>
              <a:rPr altLang="en-US" dirty="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中央</a:t>
            </a:r>
            <a:r>
              <a:rPr altLang="en-US" dirty="0" lang="zh-TW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控制器</a:t>
            </a:r>
            <a:endParaRPr altLang="en-US" dirty="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sp>
        <p:nvSpPr>
          <p:cNvPr id="1048732" name="矩形 15"/>
          <p:cNvSpPr/>
          <p:nvPr/>
        </p:nvSpPr>
        <p:spPr>
          <a:xfrm>
            <a:off x="7613300" y="2349360"/>
            <a:ext cx="3960000" cy="50740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lang="en-US" spc="-5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 </a:t>
            </a:r>
            <a:r>
              <a:rPr altLang="en-US" b="1" dirty="0" lang="zh-CN" spc="-5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爱万象（中台）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grpSp>
        <p:nvGrpSpPr>
          <p:cNvPr id="68" name="群組 20"/>
          <p:cNvGrpSpPr/>
          <p:nvPr/>
        </p:nvGrpSpPr>
        <p:grpSpPr>
          <a:xfrm>
            <a:off x="8933826" y="3814837"/>
            <a:ext cx="1275815" cy="549413"/>
            <a:chOff x="118542" y="1898799"/>
            <a:chExt cx="1275815" cy="549413"/>
          </a:xfrm>
        </p:grpSpPr>
        <p:sp>
          <p:nvSpPr>
            <p:cNvPr id="1048733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34" name="文字方塊 22"/>
            <p:cNvSpPr txBox="1"/>
            <p:nvPr/>
          </p:nvSpPr>
          <p:spPr>
            <a:xfrm>
              <a:off x="486239" y="2076174"/>
              <a:ext cx="580608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TW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SAP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群組 23"/>
          <p:cNvGrpSpPr/>
          <p:nvPr/>
        </p:nvGrpSpPr>
        <p:grpSpPr>
          <a:xfrm>
            <a:off x="9948434" y="4969357"/>
            <a:ext cx="1275815" cy="549413"/>
            <a:chOff x="118542" y="1898799"/>
            <a:chExt cx="1275815" cy="549413"/>
          </a:xfrm>
        </p:grpSpPr>
        <p:sp>
          <p:nvSpPr>
            <p:cNvPr id="1048735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36" name="文字方塊 25"/>
            <p:cNvSpPr txBox="1"/>
            <p:nvPr/>
          </p:nvSpPr>
          <p:spPr>
            <a:xfrm>
              <a:off x="391181" y="2105960"/>
              <a:ext cx="553357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SFC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群組 26"/>
          <p:cNvGrpSpPr/>
          <p:nvPr/>
        </p:nvGrpSpPr>
        <p:grpSpPr>
          <a:xfrm>
            <a:off x="10126013" y="3445500"/>
            <a:ext cx="1275815" cy="549413"/>
            <a:chOff x="118542" y="1898799"/>
            <a:chExt cx="1275815" cy="549413"/>
          </a:xfrm>
        </p:grpSpPr>
        <p:sp>
          <p:nvSpPr>
            <p:cNvPr id="1048737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38" name="文字方塊 28"/>
            <p:cNvSpPr txBox="1"/>
            <p:nvPr/>
          </p:nvSpPr>
          <p:spPr>
            <a:xfrm>
              <a:off x="490479" y="2062945"/>
              <a:ext cx="495649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ML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群組 29"/>
          <p:cNvGrpSpPr/>
          <p:nvPr/>
        </p:nvGrpSpPr>
        <p:grpSpPr>
          <a:xfrm>
            <a:off x="7745094" y="3353552"/>
            <a:ext cx="1275815" cy="549413"/>
            <a:chOff x="118542" y="1898799"/>
            <a:chExt cx="1275815" cy="549413"/>
          </a:xfrm>
        </p:grpSpPr>
        <p:sp>
          <p:nvSpPr>
            <p:cNvPr id="1048739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40" name="文字方塊 31"/>
            <p:cNvSpPr txBox="1"/>
            <p:nvPr/>
          </p:nvSpPr>
          <p:spPr>
            <a:xfrm>
              <a:off x="418436" y="2094418"/>
              <a:ext cx="639919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OCR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群組 32"/>
          <p:cNvGrpSpPr/>
          <p:nvPr/>
        </p:nvGrpSpPr>
        <p:grpSpPr>
          <a:xfrm>
            <a:off x="8383002" y="4911457"/>
            <a:ext cx="1275815" cy="549413"/>
            <a:chOff x="118542" y="1898799"/>
            <a:chExt cx="1275815" cy="549413"/>
          </a:xfrm>
        </p:grpSpPr>
        <p:sp>
          <p:nvSpPr>
            <p:cNvPr id="1048741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42" name="文字方塊 34"/>
            <p:cNvSpPr txBox="1"/>
            <p:nvPr/>
          </p:nvSpPr>
          <p:spPr>
            <a:xfrm>
              <a:off x="426513" y="2105960"/>
              <a:ext cx="824265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Oracle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群組 38"/>
          <p:cNvGrpSpPr/>
          <p:nvPr/>
        </p:nvGrpSpPr>
        <p:grpSpPr>
          <a:xfrm>
            <a:off x="7897153" y="4278476"/>
            <a:ext cx="1275815" cy="549413"/>
            <a:chOff x="118542" y="1898799"/>
            <a:chExt cx="1275815" cy="549413"/>
          </a:xfrm>
        </p:grpSpPr>
        <p:sp>
          <p:nvSpPr>
            <p:cNvPr id="1048743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44" name="文字方塊 40"/>
            <p:cNvSpPr txBox="1"/>
            <p:nvPr/>
          </p:nvSpPr>
          <p:spPr>
            <a:xfrm>
              <a:off x="481121" y="2105960"/>
              <a:ext cx="526106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EDI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群組 41"/>
          <p:cNvGrpSpPr/>
          <p:nvPr/>
        </p:nvGrpSpPr>
        <p:grpSpPr>
          <a:xfrm>
            <a:off x="9822511" y="4335799"/>
            <a:ext cx="1275815" cy="549413"/>
            <a:chOff x="118542" y="1898799"/>
            <a:chExt cx="1275815" cy="549413"/>
          </a:xfrm>
        </p:grpSpPr>
        <p:sp>
          <p:nvSpPr>
            <p:cNvPr id="1048745" name="Freeform 72"/>
            <p:cNvSpPr/>
            <p:nvPr/>
          </p:nvSpPr>
          <p:spPr bwMode="auto">
            <a:xfrm>
              <a:off x="118542" y="1898799"/>
              <a:ext cx="1275815" cy="549413"/>
            </a:xfrm>
            <a:custGeom>
              <a:avLst/>
              <a:gdLst>
                <a:gd name="T0" fmla="*/ 192 w 230"/>
                <a:gd name="T1" fmla="*/ 66 h 142"/>
                <a:gd name="T2" fmla="*/ 192 w 230"/>
                <a:gd name="T3" fmla="*/ 66 h 142"/>
                <a:gd name="T4" fmla="*/ 192 w 230"/>
                <a:gd name="T5" fmla="*/ 58 h 142"/>
                <a:gd name="T6" fmla="*/ 134 w 230"/>
                <a:gd name="T7" fmla="*/ 0 h 142"/>
                <a:gd name="T8" fmla="*/ 80 w 230"/>
                <a:gd name="T9" fmla="*/ 38 h 142"/>
                <a:gd name="T10" fmla="*/ 59 w 230"/>
                <a:gd name="T11" fmla="*/ 30 h 142"/>
                <a:gd name="T12" fmla="*/ 30 w 230"/>
                <a:gd name="T13" fmla="*/ 59 h 142"/>
                <a:gd name="T14" fmla="*/ 30 w 230"/>
                <a:gd name="T15" fmla="*/ 60 h 142"/>
                <a:gd name="T16" fmla="*/ 0 w 230"/>
                <a:gd name="T17" fmla="*/ 100 h 142"/>
                <a:gd name="T18" fmla="*/ 41 w 230"/>
                <a:gd name="T19" fmla="*/ 142 h 142"/>
                <a:gd name="T20" fmla="*/ 192 w 230"/>
                <a:gd name="T21" fmla="*/ 142 h 142"/>
                <a:gd name="T22" fmla="*/ 230 w 230"/>
                <a:gd name="T23" fmla="*/ 104 h 142"/>
                <a:gd name="T24" fmla="*/ 192 w 230"/>
                <a:gd name="T25" fmla="*/ 6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42">
                  <a:moveTo>
                    <a:pt x="192" y="66"/>
                  </a:moveTo>
                  <a:cubicBezTo>
                    <a:pt x="192" y="66"/>
                    <a:pt x="192" y="66"/>
                    <a:pt x="192" y="66"/>
                  </a:cubicBezTo>
                  <a:cubicBezTo>
                    <a:pt x="192" y="63"/>
                    <a:pt x="192" y="61"/>
                    <a:pt x="192" y="58"/>
                  </a:cubicBezTo>
                  <a:cubicBezTo>
                    <a:pt x="192" y="26"/>
                    <a:pt x="166" y="0"/>
                    <a:pt x="134" y="0"/>
                  </a:cubicBezTo>
                  <a:cubicBezTo>
                    <a:pt x="109" y="0"/>
                    <a:pt x="88" y="16"/>
                    <a:pt x="80" y="38"/>
                  </a:cubicBezTo>
                  <a:cubicBezTo>
                    <a:pt x="74" y="33"/>
                    <a:pt x="67" y="30"/>
                    <a:pt x="59" y="30"/>
                  </a:cubicBezTo>
                  <a:cubicBezTo>
                    <a:pt x="43" y="30"/>
                    <a:pt x="30" y="43"/>
                    <a:pt x="30" y="59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13" y="65"/>
                    <a:pt x="0" y="81"/>
                    <a:pt x="0" y="100"/>
                  </a:cubicBezTo>
                  <a:cubicBezTo>
                    <a:pt x="0" y="123"/>
                    <a:pt x="18" y="142"/>
                    <a:pt x="41" y="142"/>
                  </a:cubicBezTo>
                  <a:cubicBezTo>
                    <a:pt x="53" y="142"/>
                    <a:pt x="183" y="142"/>
                    <a:pt x="192" y="142"/>
                  </a:cubicBezTo>
                  <a:cubicBezTo>
                    <a:pt x="213" y="142"/>
                    <a:pt x="230" y="125"/>
                    <a:pt x="230" y="104"/>
                  </a:cubicBezTo>
                  <a:cubicBezTo>
                    <a:pt x="230" y="83"/>
                    <a:pt x="213" y="66"/>
                    <a:pt x="192" y="6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/>
            </a:bodyPr>
            <a:p>
              <a:pPr algn="ctr"/>
              <a:endParaRPr altLang="en-US" dirty="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8746" name="文字方塊 43"/>
            <p:cNvSpPr txBox="1"/>
            <p:nvPr/>
          </p:nvSpPr>
          <p:spPr>
            <a:xfrm>
              <a:off x="509418" y="2004228"/>
              <a:ext cx="360996" cy="338554"/>
            </a:xfrm>
            <a:prstGeom prst="rect"/>
            <a:noFill/>
            <a:ln>
              <a:noFill/>
            </a:ln>
          </p:spPr>
          <p:txBody>
            <a:bodyPr rtlCol="0" wrap="none">
              <a:spAutoFit/>
            </a:bodyPr>
            <a:p>
              <a:r>
                <a:rPr altLang="zh-CN" b="1" dirty="0" sz="1600" lang="en-US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…</a:t>
              </a:r>
              <a:endParaRPr altLang="en-US" b="1" dirty="0" sz="1600" 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2097163" name="圖片 5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02869" y="4053328"/>
            <a:ext cx="1044140" cy="972000"/>
          </a:xfrm>
          <a:prstGeom prst="rect"/>
        </p:spPr>
      </p:pic>
      <p:pic>
        <p:nvPicPr>
          <p:cNvPr id="2097164" name="圖片 5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19919" y="4068569"/>
            <a:ext cx="1044140" cy="972000"/>
          </a:xfrm>
          <a:prstGeom prst="rect"/>
        </p:spPr>
      </p:pic>
      <p:sp>
        <p:nvSpPr>
          <p:cNvPr id="1048747" name="文字方塊 56"/>
          <p:cNvSpPr txBox="1"/>
          <p:nvPr/>
        </p:nvSpPr>
        <p:spPr>
          <a:xfrm>
            <a:off x="674919" y="6046762"/>
            <a:ext cx="748923" cy="430887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22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服务</a:t>
            </a:r>
            <a:endParaRPr altLang="en-US" dirty="0" sz="22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48" name="文字方塊 57"/>
          <p:cNvSpPr txBox="1"/>
          <p:nvPr/>
        </p:nvSpPr>
        <p:spPr>
          <a:xfrm>
            <a:off x="674919" y="5241728"/>
            <a:ext cx="748923" cy="430887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22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</a:t>
            </a:r>
            <a:endParaRPr altLang="en-US" dirty="0" sz="22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49" name="文字方塊 58"/>
          <p:cNvSpPr txBox="1"/>
          <p:nvPr/>
        </p:nvSpPr>
        <p:spPr>
          <a:xfrm>
            <a:off x="674919" y="3396659"/>
            <a:ext cx="748923" cy="769441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dirty="0" sz="22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融合</a:t>
            </a:r>
            <a:endParaRPr altLang="zh-CN" dirty="0" sz="2200" lang="en-US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altLang="en-US" dirty="0" sz="22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应用</a:t>
            </a:r>
            <a:endParaRPr altLang="en-US" dirty="0" sz="22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97165" name="圖片 5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78834" y="2238446"/>
            <a:ext cx="1044141" cy="972000"/>
          </a:xfrm>
          <a:prstGeom prst="rect"/>
        </p:spPr>
      </p:pic>
      <p:sp>
        <p:nvSpPr>
          <p:cNvPr id="1048750" name="文字方塊 65"/>
          <p:cNvSpPr txBox="1"/>
          <p:nvPr/>
        </p:nvSpPr>
        <p:spPr>
          <a:xfrm>
            <a:off x="3467745" y="4399306"/>
            <a:ext cx="1066318" cy="338554"/>
          </a:xfrm>
          <a:prstGeom prst="rect"/>
          <a:noFill/>
          <a:ln>
            <a:noFill/>
          </a:ln>
        </p:spPr>
        <p:txBody>
          <a:bodyPr rtlCol="0" wrap="none">
            <a:spAutoFit/>
          </a:bodyPr>
          <a:p>
            <a:r>
              <a:rPr altLang="zh-CN" b="1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……………</a:t>
            </a:r>
            <a:endParaRPr altLang="en-US" b="1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751" name="文字方塊 71"/>
          <p:cNvSpPr txBox="1"/>
          <p:nvPr/>
        </p:nvSpPr>
        <p:spPr>
          <a:xfrm rot="2700000">
            <a:off x="4663182" y="3455365"/>
            <a:ext cx="1440000" cy="360000"/>
          </a:xfrm>
          <a:prstGeom prst="rect"/>
          <a:noFill/>
          <a:ln>
            <a:noFill/>
          </a:ln>
        </p:spPr>
        <p:txBody>
          <a:bodyPr rtlCol="0" wrap="none">
            <a:spAutoFit/>
          </a:bodyPr>
          <a:p>
            <a:r>
              <a:rPr altLang="zh-TW" b="1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……………</a:t>
            </a:r>
            <a:endParaRPr altLang="en-US" b="1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752" name="文字方塊 72"/>
          <p:cNvSpPr txBox="1"/>
          <p:nvPr/>
        </p:nvSpPr>
        <p:spPr>
          <a:xfrm rot="8100000">
            <a:off x="1939697" y="3455365"/>
            <a:ext cx="1440000" cy="360000"/>
          </a:xfrm>
          <a:prstGeom prst="rect"/>
          <a:noFill/>
          <a:ln>
            <a:noFill/>
          </a:ln>
        </p:spPr>
        <p:txBody>
          <a:bodyPr rtlCol="0" wrap="square">
            <a:spAutoFit/>
          </a:bodyPr>
          <a:p>
            <a:r>
              <a:rPr altLang="zh-TW" b="1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……………</a:t>
            </a:r>
            <a:endParaRPr altLang="en-US" b="1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8753" name="矩形 76"/>
          <p:cNvSpPr/>
          <p:nvPr/>
        </p:nvSpPr>
        <p:spPr>
          <a:xfrm>
            <a:off x="721524" y="1271012"/>
            <a:ext cx="10851777" cy="1015663"/>
          </a:xfrm>
          <a:prstGeom prst="rect"/>
        </p:spPr>
        <p:txBody>
          <a:bodyPr wrap="square">
            <a:spAutoFit/>
          </a:bodyPr>
          <a:p>
            <a:pPr indent="540000" lvl="0">
              <a:lnSpc>
                <a:spcPct val="150000"/>
              </a:lnSpc>
              <a:spcBef>
                <a:spcPts val="1200"/>
              </a:spcBef>
            </a:pP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实施过程中，在准确率保证、异常值判定、趋势预测方面，借助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OCR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altLang="zh-CN" dirty="0" sz="20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ML</a:t>
            </a:r>
            <a:r>
              <a:rPr altLang="en-US" dirty="0" sz="20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方面技术，并依托公司自研中台“爱万象”获得支持。</a:t>
            </a:r>
            <a:endParaRPr altLang="zh-CN" dirty="0" sz="2000" lang="en-US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97166" name="圖片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17041" y="3589822"/>
            <a:ext cx="567727" cy="59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cxnSp>
        <p:nvCxnSpPr>
          <p:cNvPr id="3145750" name="直線單箭頭接點 12"/>
          <p:cNvCxnSpPr>
            <a:cxnSpLocks/>
          </p:cNvCxnSpPr>
          <p:nvPr/>
        </p:nvCxnSpPr>
        <p:spPr>
          <a:xfrm>
            <a:off x="6462215" y="4568583"/>
            <a:ext cx="1142264" cy="0"/>
          </a:xfrm>
          <a:prstGeom prst="straightConnector1"/>
          <a:ln w="28575">
            <a:solidFill>
              <a:srgbClr val="F2F2F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線單箭頭接點 60"/>
          <p:cNvCxnSpPr>
            <a:cxnSpLocks/>
          </p:cNvCxnSpPr>
          <p:nvPr/>
        </p:nvCxnSpPr>
        <p:spPr>
          <a:xfrm>
            <a:off x="5579971" y="2617463"/>
            <a:ext cx="2052000" cy="0"/>
          </a:xfrm>
          <a:prstGeom prst="straightConnector1"/>
          <a:ln w="28575">
            <a:solidFill>
              <a:srgbClr val="F2F2F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4" name="文字方塊 14"/>
          <p:cNvSpPr txBox="1"/>
          <p:nvPr/>
        </p:nvSpPr>
        <p:spPr>
          <a:xfrm>
            <a:off x="6195288" y="2199196"/>
            <a:ext cx="1201798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调用</a:t>
            </a:r>
            <a:endParaRPr altLang="en-US" dirty="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55" name="文字方塊 62"/>
          <p:cNvSpPr txBox="1"/>
          <p:nvPr/>
        </p:nvSpPr>
        <p:spPr>
          <a:xfrm>
            <a:off x="6452625" y="4198741"/>
            <a:ext cx="1201798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直接访问</a:t>
            </a:r>
            <a:endParaRPr altLang="en-US" dirty="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45752" name="直線單箭頭接點 50"/>
          <p:cNvCxnSpPr>
            <a:cxnSpLocks/>
          </p:cNvCxnSpPr>
          <p:nvPr/>
        </p:nvCxnSpPr>
        <p:spPr>
          <a:xfrm flipV="1">
            <a:off x="8259732" y="2856761"/>
            <a:ext cx="0" cy="468000"/>
          </a:xfrm>
          <a:prstGeom prst="straightConnector1"/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線單箭頭接點 68"/>
          <p:cNvCxnSpPr>
            <a:cxnSpLocks/>
          </p:cNvCxnSpPr>
          <p:nvPr/>
        </p:nvCxnSpPr>
        <p:spPr>
          <a:xfrm flipV="1">
            <a:off x="9203615" y="2856761"/>
            <a:ext cx="0" cy="468000"/>
          </a:xfrm>
          <a:prstGeom prst="straightConnector1"/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直線單箭頭接點 70"/>
          <p:cNvCxnSpPr>
            <a:cxnSpLocks/>
          </p:cNvCxnSpPr>
          <p:nvPr/>
        </p:nvCxnSpPr>
        <p:spPr>
          <a:xfrm flipV="1">
            <a:off x="10147498" y="2848538"/>
            <a:ext cx="0" cy="468000"/>
          </a:xfrm>
          <a:prstGeom prst="straightConnector1"/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線單箭頭接點 73"/>
          <p:cNvCxnSpPr>
            <a:cxnSpLocks/>
          </p:cNvCxnSpPr>
          <p:nvPr/>
        </p:nvCxnSpPr>
        <p:spPr>
          <a:xfrm flipV="1">
            <a:off x="11091382" y="2848538"/>
            <a:ext cx="0" cy="468000"/>
          </a:xfrm>
          <a:prstGeom prst="straightConnector1"/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6" name="圓角矩形 51"/>
          <p:cNvSpPr/>
          <p:nvPr/>
        </p:nvSpPr>
        <p:spPr>
          <a:xfrm>
            <a:off x="8364947" y="2936734"/>
            <a:ext cx="2449558" cy="273712"/>
          </a:xfrm>
          <a:prstGeom prst="round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1400" lang="zh-CN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业务，技术，数据，算法</a:t>
            </a:r>
            <a:endParaRPr altLang="en-US" dirty="0" sz="1400"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圖片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317160" y="2777145"/>
            <a:ext cx="2173956" cy="2145726"/>
          </a:xfrm>
          <a:prstGeom prst="rect"/>
        </p:spPr>
      </p:pic>
      <p:sp>
        <p:nvSpPr>
          <p:cNvPr id="1048760" name="＞形箭號 60"/>
          <p:cNvSpPr/>
          <p:nvPr/>
        </p:nvSpPr>
        <p:spPr>
          <a:xfrm>
            <a:off x="661128" y="1439716"/>
            <a:ext cx="1700666" cy="453107"/>
          </a:xfrm>
          <a:prstGeom prst="chevron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lang="zh-CN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目标识别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45756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1" name="文本框 4"/>
          <p:cNvSpPr txBox="1"/>
          <p:nvPr/>
        </p:nvSpPr>
        <p:spPr>
          <a:xfrm>
            <a:off x="292498" y="285760"/>
            <a:ext cx="8288083" cy="954107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项目架构与方案介绍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altLang="zh-CN" dirty="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 Architecture and Solution Introduction</a:t>
            </a:r>
            <a:endParaRPr altLang="en-US" dirty="0" lang="zh-CN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b="1" dirty="0" sz="1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8" name="圖片 17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350271" y="2941788"/>
            <a:ext cx="649264" cy="720000"/>
          </a:xfrm>
          <a:prstGeom prst="rect"/>
        </p:spPr>
      </p:pic>
      <p:pic>
        <p:nvPicPr>
          <p:cNvPr id="2097169" name="圖片 19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350271" y="2149368"/>
            <a:ext cx="720000" cy="720000"/>
          </a:xfrm>
          <a:prstGeom prst="rect"/>
        </p:spPr>
      </p:pic>
      <p:pic>
        <p:nvPicPr>
          <p:cNvPr id="2097170" name="圖片 20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3350271" y="3734208"/>
            <a:ext cx="720000" cy="720000"/>
          </a:xfrm>
          <a:prstGeom prst="rect"/>
        </p:spPr>
      </p:pic>
      <p:pic>
        <p:nvPicPr>
          <p:cNvPr id="2097171" name="圖片 24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3350271" y="4831422"/>
            <a:ext cx="705158" cy="720000"/>
          </a:xfrm>
          <a:prstGeom prst="rect"/>
        </p:spPr>
      </p:pic>
      <p:sp>
        <p:nvSpPr>
          <p:cNvPr id="1048762" name="矩形 34"/>
          <p:cNvSpPr/>
          <p:nvPr/>
        </p:nvSpPr>
        <p:spPr>
          <a:xfrm>
            <a:off x="7174344" y="2158333"/>
            <a:ext cx="1800000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r>
              <a:rPr altLang="en-US" dirty="0" lang="zh-CN" smtClean="0"/>
              <a:t>录入模板</a:t>
            </a:r>
            <a:endParaRPr altLang="en-US" dirty="0" lang="zh-TW"/>
          </a:p>
        </p:txBody>
      </p:sp>
      <p:sp>
        <p:nvSpPr>
          <p:cNvPr id="1048763" name="Freeform 14"/>
          <p:cNvSpPr>
            <a:spLocks noChangeArrowheads="1"/>
          </p:cNvSpPr>
          <p:nvPr/>
        </p:nvSpPr>
        <p:spPr bwMode="auto">
          <a:xfrm>
            <a:off x="1007681" y="2213960"/>
            <a:ext cx="688835" cy="544550"/>
          </a:xfrm>
          <a:custGeom>
            <a:avLst/>
            <a:gdLst>
              <a:gd name="T0" fmla="*/ 582 w 651"/>
              <a:gd name="T1" fmla="*/ 0 h 514"/>
              <a:gd name="T2" fmla="*/ 62 w 651"/>
              <a:gd name="T3" fmla="*/ 0 h 514"/>
              <a:gd name="T4" fmla="*/ 0 w 651"/>
              <a:gd name="T5" fmla="*/ 62 h 514"/>
              <a:gd name="T6" fmla="*/ 0 w 651"/>
              <a:gd name="T7" fmla="*/ 451 h 514"/>
              <a:gd name="T8" fmla="*/ 62 w 651"/>
              <a:gd name="T9" fmla="*/ 513 h 514"/>
              <a:gd name="T10" fmla="*/ 582 w 651"/>
              <a:gd name="T11" fmla="*/ 513 h 514"/>
              <a:gd name="T12" fmla="*/ 650 w 651"/>
              <a:gd name="T13" fmla="*/ 451 h 514"/>
              <a:gd name="T14" fmla="*/ 650 w 651"/>
              <a:gd name="T15" fmla="*/ 62 h 514"/>
              <a:gd name="T16" fmla="*/ 582 w 651"/>
              <a:gd name="T17" fmla="*/ 0 h 514"/>
              <a:gd name="T18" fmla="*/ 582 w 651"/>
              <a:gd name="T19" fmla="*/ 451 h 514"/>
              <a:gd name="T20" fmla="*/ 520 w 651"/>
              <a:gd name="T21" fmla="*/ 451 h 514"/>
              <a:gd name="T22" fmla="*/ 520 w 651"/>
              <a:gd name="T23" fmla="*/ 167 h 514"/>
              <a:gd name="T24" fmla="*/ 322 w 651"/>
              <a:gd name="T25" fmla="*/ 291 h 514"/>
              <a:gd name="T26" fmla="*/ 130 w 651"/>
              <a:gd name="T27" fmla="*/ 167 h 514"/>
              <a:gd name="T28" fmla="*/ 130 w 651"/>
              <a:gd name="T29" fmla="*/ 451 h 514"/>
              <a:gd name="T30" fmla="*/ 62 w 651"/>
              <a:gd name="T31" fmla="*/ 451 h 514"/>
              <a:gd name="T32" fmla="*/ 62 w 651"/>
              <a:gd name="T33" fmla="*/ 62 h 514"/>
              <a:gd name="T34" fmla="*/ 106 w 651"/>
              <a:gd name="T35" fmla="*/ 62 h 514"/>
              <a:gd name="T36" fmla="*/ 322 w 651"/>
              <a:gd name="T37" fmla="*/ 198 h 514"/>
              <a:gd name="T38" fmla="*/ 544 w 651"/>
              <a:gd name="T39" fmla="*/ 62 h 514"/>
              <a:gd name="T40" fmla="*/ 582 w 651"/>
              <a:gd name="T41" fmla="*/ 62 h 514"/>
              <a:gd name="T42" fmla="*/ 582 w 651"/>
              <a:gd name="T43" fmla="*/ 451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1" h="514">
                <a:moveTo>
                  <a:pt x="582" y="0"/>
                </a:moveTo>
                <a:lnTo>
                  <a:pt x="62" y="0"/>
                </a:lnTo>
                <a:cubicBezTo>
                  <a:pt x="31" y="0"/>
                  <a:pt x="0" y="25"/>
                  <a:pt x="0" y="62"/>
                </a:cubicBezTo>
                <a:lnTo>
                  <a:pt x="0" y="451"/>
                </a:lnTo>
                <a:cubicBezTo>
                  <a:pt x="0" y="488"/>
                  <a:pt x="31" y="513"/>
                  <a:pt x="62" y="513"/>
                </a:cubicBezTo>
                <a:lnTo>
                  <a:pt x="582" y="513"/>
                </a:lnTo>
                <a:cubicBezTo>
                  <a:pt x="619" y="513"/>
                  <a:pt x="650" y="488"/>
                  <a:pt x="650" y="451"/>
                </a:cubicBezTo>
                <a:lnTo>
                  <a:pt x="650" y="62"/>
                </a:lnTo>
                <a:cubicBezTo>
                  <a:pt x="650" y="25"/>
                  <a:pt x="619" y="0"/>
                  <a:pt x="582" y="0"/>
                </a:cubicBezTo>
                <a:close/>
                <a:moveTo>
                  <a:pt x="582" y="451"/>
                </a:moveTo>
                <a:lnTo>
                  <a:pt x="520" y="451"/>
                </a:lnTo>
                <a:lnTo>
                  <a:pt x="520" y="167"/>
                </a:lnTo>
                <a:lnTo>
                  <a:pt x="322" y="291"/>
                </a:lnTo>
                <a:lnTo>
                  <a:pt x="130" y="167"/>
                </a:lnTo>
                <a:lnTo>
                  <a:pt x="130" y="451"/>
                </a:lnTo>
                <a:lnTo>
                  <a:pt x="62" y="451"/>
                </a:lnTo>
                <a:lnTo>
                  <a:pt x="62" y="62"/>
                </a:lnTo>
                <a:lnTo>
                  <a:pt x="106" y="62"/>
                </a:lnTo>
                <a:lnTo>
                  <a:pt x="322" y="198"/>
                </a:lnTo>
                <a:lnTo>
                  <a:pt x="544" y="62"/>
                </a:lnTo>
                <a:lnTo>
                  <a:pt x="582" y="62"/>
                </a:lnTo>
                <a:lnTo>
                  <a:pt x="582" y="4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wrap="none"/>
          <a:p>
            <a:pPr algn="ctr"/>
            <a:endParaRPr dirty="0" lang="en-US"/>
          </a:p>
        </p:txBody>
      </p:sp>
      <p:sp>
        <p:nvSpPr>
          <p:cNvPr id="1048764" name="矩形 42"/>
          <p:cNvSpPr/>
          <p:nvPr/>
        </p:nvSpPr>
        <p:spPr>
          <a:xfrm>
            <a:off x="598124" y="2740426"/>
            <a:ext cx="1507949" cy="338554"/>
          </a:xfrm>
          <a:prstGeom prst="rect"/>
        </p:spPr>
        <p:txBody>
          <a:bodyPr wrap="square">
            <a:spAutoFit/>
          </a:bodyPr>
          <a:p>
            <a:pPr algn="ctr" lvl="0"/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Email</a:t>
            </a:r>
          </a:p>
        </p:txBody>
      </p:sp>
      <p:sp>
        <p:nvSpPr>
          <p:cNvPr id="1048765" name="矩形 5"/>
          <p:cNvSpPr/>
          <p:nvPr/>
        </p:nvSpPr>
        <p:spPr>
          <a:xfrm>
            <a:off x="3069445" y="2149369"/>
            <a:ext cx="1257910" cy="2304840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766" name="矩形 6"/>
          <p:cNvSpPr/>
          <p:nvPr/>
        </p:nvSpPr>
        <p:spPr>
          <a:xfrm>
            <a:off x="4980019" y="2158339"/>
            <a:ext cx="1802405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dirty="0" lang="en-US" smtClean="0"/>
              <a:t>64</a:t>
            </a:r>
            <a:r>
              <a:rPr altLang="en-US" dirty="0" lang="zh-CN" smtClean="0"/>
              <a:t>项信息获取</a:t>
            </a:r>
            <a:endParaRPr altLang="en-US" dirty="0" lang="zh-TW"/>
          </a:p>
        </p:txBody>
      </p:sp>
      <p:sp>
        <p:nvSpPr>
          <p:cNvPr id="1048767" name="矩形 62"/>
          <p:cNvSpPr/>
          <p:nvPr/>
        </p:nvSpPr>
        <p:spPr>
          <a:xfrm>
            <a:off x="4980019" y="4954498"/>
            <a:ext cx="1802405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TW" dirty="0" lang="en-US" smtClean="0"/>
              <a:t>64</a:t>
            </a:r>
            <a:r>
              <a:rPr altLang="en-US" dirty="0" lang="zh-CN" smtClean="0"/>
              <a:t>项信息获取</a:t>
            </a:r>
            <a:endParaRPr altLang="en-US" dirty="0" lang="zh-TW"/>
          </a:p>
        </p:txBody>
      </p:sp>
      <p:sp>
        <p:nvSpPr>
          <p:cNvPr id="1048768" name="矩形 63"/>
          <p:cNvSpPr/>
          <p:nvPr/>
        </p:nvSpPr>
        <p:spPr>
          <a:xfrm>
            <a:off x="4980019" y="3549161"/>
            <a:ext cx="1802405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lang="zh-CN"/>
              <a:t>异</a:t>
            </a:r>
            <a:r>
              <a:rPr altLang="en-US" dirty="0" lang="zh-CN" smtClean="0"/>
              <a:t>常判定</a:t>
            </a:r>
            <a:endParaRPr altLang="en-US" dirty="0" lang="zh-TW"/>
          </a:p>
        </p:txBody>
      </p:sp>
      <p:cxnSp>
        <p:nvCxnSpPr>
          <p:cNvPr id="3145757" name="直線單箭頭接點 68"/>
          <p:cNvCxnSpPr>
            <a:cxnSpLocks/>
            <a:stCxn id="1048767" idx="0"/>
            <a:endCxn id="1048768" idx="2"/>
          </p:cNvCxnSpPr>
          <p:nvPr/>
        </p:nvCxnSpPr>
        <p:spPr>
          <a:xfrm flipV="1">
            <a:off x="5881222" y="4026879"/>
            <a:ext cx="0" cy="927619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直線單箭頭接點 69"/>
          <p:cNvCxnSpPr>
            <a:cxnSpLocks/>
            <a:stCxn id="1048766" idx="2"/>
            <a:endCxn id="1048768" idx="0"/>
          </p:cNvCxnSpPr>
          <p:nvPr/>
        </p:nvCxnSpPr>
        <p:spPr>
          <a:xfrm>
            <a:off x="5881222" y="2636057"/>
            <a:ext cx="0" cy="913104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肘形接點 75"/>
          <p:cNvCxnSpPr>
            <a:cxnSpLocks/>
            <a:stCxn id="1048765" idx="3"/>
            <a:endCxn id="1048766" idx="1"/>
          </p:cNvCxnSpPr>
          <p:nvPr/>
        </p:nvCxnSpPr>
        <p:spPr>
          <a:xfrm flipV="1">
            <a:off x="4327355" y="2397198"/>
            <a:ext cx="652664" cy="904591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0" name="直線單箭頭接點 78"/>
          <p:cNvCxnSpPr>
            <a:cxnSpLocks/>
            <a:stCxn id="2097171" idx="3"/>
            <a:endCxn id="1048767" idx="1"/>
          </p:cNvCxnSpPr>
          <p:nvPr/>
        </p:nvCxnSpPr>
        <p:spPr>
          <a:xfrm>
            <a:off x="4055429" y="5191422"/>
            <a:ext cx="924590" cy="1935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9" name="矩形 99"/>
          <p:cNvSpPr/>
          <p:nvPr/>
        </p:nvSpPr>
        <p:spPr>
          <a:xfrm>
            <a:off x="7174344" y="3019579"/>
            <a:ext cx="1800000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r>
              <a:rPr altLang="en-US" dirty="0" lang="zh-CN"/>
              <a:t>数</a:t>
            </a:r>
            <a:r>
              <a:rPr altLang="en-US" dirty="0" lang="zh-CN" smtClean="0"/>
              <a:t>据校验</a:t>
            </a:r>
            <a:endParaRPr altLang="en-US" dirty="0" lang="zh-TW"/>
          </a:p>
        </p:txBody>
      </p:sp>
      <p:sp>
        <p:nvSpPr>
          <p:cNvPr id="1048770" name="矩形 100"/>
          <p:cNvSpPr/>
          <p:nvPr/>
        </p:nvSpPr>
        <p:spPr>
          <a:xfrm>
            <a:off x="7176199" y="4705189"/>
            <a:ext cx="1800000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r>
              <a:rPr altLang="en-US" dirty="0" lang="zh-CN" smtClean="0"/>
              <a:t>上传</a:t>
            </a:r>
            <a:r>
              <a:rPr altLang="zh-CN" dirty="0" lang="en-US" smtClean="0"/>
              <a:t>EDI</a:t>
            </a:r>
            <a:r>
              <a:rPr altLang="en-US" dirty="0" lang="zh-CN" smtClean="0"/>
              <a:t>系统</a:t>
            </a:r>
            <a:endParaRPr altLang="en-US" dirty="0" lang="zh-TW"/>
          </a:p>
        </p:txBody>
      </p:sp>
      <p:cxnSp>
        <p:nvCxnSpPr>
          <p:cNvPr id="3145761" name="肘形接點 101"/>
          <p:cNvCxnSpPr>
            <a:cxnSpLocks/>
            <a:stCxn id="1048768" idx="3"/>
            <a:endCxn id="1048762" idx="1"/>
          </p:cNvCxnSpPr>
          <p:nvPr/>
        </p:nvCxnSpPr>
        <p:spPr>
          <a:xfrm flipV="1">
            <a:off x="6782424" y="2397192"/>
            <a:ext cx="391920" cy="1390828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2" name="直線單箭頭接點 104"/>
          <p:cNvCxnSpPr>
            <a:cxnSpLocks/>
            <a:stCxn id="1048762" idx="2"/>
            <a:endCxn id="1048769" idx="0"/>
          </p:cNvCxnSpPr>
          <p:nvPr/>
        </p:nvCxnSpPr>
        <p:spPr>
          <a:xfrm>
            <a:off x="8074344" y="2636051"/>
            <a:ext cx="0" cy="383528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1" name="矩形 112"/>
          <p:cNvSpPr/>
          <p:nvPr/>
        </p:nvSpPr>
        <p:spPr>
          <a:xfrm>
            <a:off x="7174344" y="3811114"/>
            <a:ext cx="1800000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r>
              <a:rPr altLang="en-US" dirty="0" lang="zh-CN" smtClean="0"/>
              <a:t>对比审核</a:t>
            </a:r>
            <a:endParaRPr altLang="en-US" dirty="0" lang="zh-TW"/>
          </a:p>
        </p:txBody>
      </p:sp>
      <p:cxnSp>
        <p:nvCxnSpPr>
          <p:cNvPr id="3145763" name="直線單箭頭接點 116"/>
          <p:cNvCxnSpPr>
            <a:cxnSpLocks/>
          </p:cNvCxnSpPr>
          <p:nvPr/>
        </p:nvCxnSpPr>
        <p:spPr>
          <a:xfrm flipV="1">
            <a:off x="4317883" y="5191422"/>
            <a:ext cx="1" cy="1159523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2" name="矩形 121"/>
          <p:cNvSpPr/>
          <p:nvPr/>
        </p:nvSpPr>
        <p:spPr>
          <a:xfrm>
            <a:off x="9519379" y="2121479"/>
            <a:ext cx="1800000" cy="477718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/>
            <a:noAutofit/>
          </a:bodyPr>
          <a:p>
            <a:pPr algn="ctr"/>
            <a:r>
              <a:rPr altLang="en-US" dirty="0" lang="zh-CN" smtClean="0"/>
              <a:t>智能预测发送</a:t>
            </a:r>
            <a:endParaRPr altLang="en-US" dirty="0" lang="zh-TW"/>
          </a:p>
        </p:txBody>
      </p:sp>
      <p:cxnSp>
        <p:nvCxnSpPr>
          <p:cNvPr id="3145764" name="肘形接點 122"/>
          <p:cNvCxnSpPr>
            <a:cxnSpLocks/>
            <a:stCxn id="1048770" idx="3"/>
            <a:endCxn id="1048772" idx="1"/>
          </p:cNvCxnSpPr>
          <p:nvPr/>
        </p:nvCxnSpPr>
        <p:spPr>
          <a:xfrm flipV="1">
            <a:off x="8976199" y="2360338"/>
            <a:ext cx="543180" cy="2583710"/>
          </a:xfrm>
          <a:prstGeom prst="bentConnector3">
            <a:avLst>
              <a:gd name="adj1" fmla="val 33166"/>
            </a:avLst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肘形接點 132"/>
          <p:cNvCxnSpPr>
            <a:cxnSpLocks/>
            <a:stCxn id="1048775" idx="3"/>
            <a:endCxn id="1048772" idx="3"/>
          </p:cNvCxnSpPr>
          <p:nvPr/>
        </p:nvCxnSpPr>
        <p:spPr>
          <a:xfrm flipV="1">
            <a:off x="11319379" y="2360338"/>
            <a:ext cx="12700" cy="4099668"/>
          </a:xfrm>
          <a:prstGeom prst="bentConnector3">
            <a:avLst>
              <a:gd name="adj1" fmla="val 1800000"/>
            </a:avLst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3" name="文字方塊 129"/>
          <p:cNvSpPr txBox="1"/>
          <p:nvPr/>
        </p:nvSpPr>
        <p:spPr>
          <a:xfrm>
            <a:off x="11082140" y="5548023"/>
            <a:ext cx="900000" cy="540000"/>
          </a:xfrm>
          <a:prstGeom prst="rect"/>
          <a:solidFill>
            <a:srgbClr val="01A8FF"/>
          </a:solidFill>
        </p:spPr>
        <p:txBody>
          <a:bodyPr anchor="ctr" rtlCol="0" wrap="square">
            <a:noAutofit/>
          </a:bodyPr>
          <a:p>
            <a:pPr algn="ctr"/>
            <a:r>
              <a:rPr altLang="zh-CN" dirty="0" lang="en-US" smtClean="0">
                <a:solidFill>
                  <a:schemeClr val="bg1"/>
                </a:solidFill>
              </a:rPr>
              <a:t>ML</a:t>
            </a:r>
            <a:endParaRPr altLang="en-US" dirty="0" lang="zh-TW">
              <a:solidFill>
                <a:schemeClr val="bg1"/>
              </a:solidFill>
            </a:endParaRPr>
          </a:p>
        </p:txBody>
      </p:sp>
      <p:cxnSp>
        <p:nvCxnSpPr>
          <p:cNvPr id="3145766" name="肘形接點 135"/>
          <p:cNvCxnSpPr>
            <a:cxnSpLocks/>
            <a:endCxn id="1048765" idx="1"/>
          </p:cNvCxnSpPr>
          <p:nvPr/>
        </p:nvCxnSpPr>
        <p:spPr>
          <a:xfrm>
            <a:off x="1655462" y="2560785"/>
            <a:ext cx="1413983" cy="741004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肘形接點 138"/>
          <p:cNvCxnSpPr>
            <a:cxnSpLocks/>
          </p:cNvCxnSpPr>
          <p:nvPr/>
        </p:nvCxnSpPr>
        <p:spPr>
          <a:xfrm rot="16200000" flipH="1">
            <a:off x="1849605" y="3692122"/>
            <a:ext cx="2011490" cy="987108"/>
          </a:xfrm>
          <a:prstGeom prst="bentConnector3">
            <a:avLst>
              <a:gd name="adj1" fmla="val 100208"/>
            </a:avLst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4" name="文字方塊 98"/>
          <p:cNvSpPr txBox="1"/>
          <p:nvPr/>
        </p:nvSpPr>
        <p:spPr>
          <a:xfrm>
            <a:off x="3867883" y="5548023"/>
            <a:ext cx="900000" cy="540000"/>
          </a:xfrm>
          <a:prstGeom prst="rect"/>
          <a:solidFill>
            <a:srgbClr val="01A8FF"/>
          </a:solidFill>
        </p:spPr>
        <p:txBody>
          <a:bodyPr anchor="ctr" rtlCol="0" wrap="square">
            <a:noAutofit/>
          </a:bodyPr>
          <a:p>
            <a:pPr algn="ctr"/>
            <a:r>
              <a:rPr altLang="zh-CN" dirty="0" lang="en-US" smtClean="0">
                <a:solidFill>
                  <a:schemeClr val="bg1"/>
                </a:solidFill>
              </a:rPr>
              <a:t>OCR</a:t>
            </a:r>
            <a:endParaRPr altLang="en-US" dirty="0" lang="zh-TW">
              <a:solidFill>
                <a:schemeClr val="bg1"/>
              </a:solidFill>
            </a:endParaRPr>
          </a:p>
        </p:txBody>
      </p:sp>
      <p:sp>
        <p:nvSpPr>
          <p:cNvPr id="1048775" name="矩形 57"/>
          <p:cNvSpPr/>
          <p:nvPr/>
        </p:nvSpPr>
        <p:spPr>
          <a:xfrm>
            <a:off x="604889" y="6255279"/>
            <a:ext cx="10714490" cy="409453"/>
          </a:xfrm>
          <a:prstGeom prst="rect"/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000" lang="en-US" spc="-5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 </a:t>
            </a:r>
            <a:r>
              <a:rPr altLang="en-US" b="1" dirty="0" sz="2000" lang="zh-CN" spc="-5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YaHei"/>
              </a:rPr>
              <a:t>爱万象（中台）</a:t>
            </a:r>
            <a:endParaRPr altLang="en-US" b="1" dirty="0" sz="200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YaHei"/>
            </a:endParaRPr>
          </a:p>
        </p:txBody>
      </p:sp>
      <p:sp>
        <p:nvSpPr>
          <p:cNvPr id="1048776" name="＞形箭號 7"/>
          <p:cNvSpPr/>
          <p:nvPr/>
        </p:nvSpPr>
        <p:spPr>
          <a:xfrm>
            <a:off x="2908330" y="1439716"/>
            <a:ext cx="1700666" cy="453107"/>
          </a:xfrm>
          <a:prstGeom prst="chevron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lang="zh-CN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下载存储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77" name="＞形箭號 74"/>
          <p:cNvSpPr/>
          <p:nvPr/>
        </p:nvSpPr>
        <p:spPr>
          <a:xfrm>
            <a:off x="5156490" y="1439716"/>
            <a:ext cx="1700666" cy="453107"/>
          </a:xfrm>
          <a:prstGeom prst="chevron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lang="zh-CN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内容处理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78" name="＞形箭號 76"/>
          <p:cNvSpPr/>
          <p:nvPr/>
        </p:nvSpPr>
        <p:spPr>
          <a:xfrm>
            <a:off x="7403692" y="1439716"/>
            <a:ext cx="1700666" cy="453107"/>
          </a:xfrm>
          <a:prstGeom prst="chevron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lang="zh-CN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转</a:t>
            </a:r>
            <a:r>
              <a:rPr altLang="en-US" b="1" dirty="0" lang="zh-CN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</a:t>
            </a:r>
            <a:r>
              <a:rPr altLang="zh-CN" b="1" dirty="0" lang="en-US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EDI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79" name="＞形箭號 77"/>
          <p:cNvSpPr/>
          <p:nvPr/>
        </p:nvSpPr>
        <p:spPr>
          <a:xfrm>
            <a:off x="9650894" y="1439716"/>
            <a:ext cx="1700666" cy="453107"/>
          </a:xfrm>
          <a:prstGeom prst="chevron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lang="zh-CN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邮件发送</a:t>
            </a:r>
            <a:endParaRPr altLang="en-US" b="1" dirty="0" lang="zh-TW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97172" name="圖片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6"/>
          <a:srcRect r="35806"/>
          <a:stretch>
            <a:fillRect/>
          </a:stretch>
        </p:blipFill>
        <p:spPr>
          <a:xfrm>
            <a:off x="613316" y="3247943"/>
            <a:ext cx="1709778" cy="2466975"/>
          </a:xfrm>
          <a:prstGeom prst="rect"/>
        </p:spPr>
      </p:pic>
      <p:cxnSp>
        <p:nvCxnSpPr>
          <p:cNvPr id="3145768" name="直線單箭頭接點 49"/>
          <p:cNvCxnSpPr>
            <a:cxnSpLocks/>
            <a:stCxn id="1048769" idx="2"/>
            <a:endCxn id="1048771" idx="0"/>
          </p:cNvCxnSpPr>
          <p:nvPr/>
        </p:nvCxnSpPr>
        <p:spPr>
          <a:xfrm>
            <a:off x="8074344" y="3497297"/>
            <a:ext cx="0" cy="313817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直線單箭頭接點 52"/>
          <p:cNvCxnSpPr>
            <a:cxnSpLocks/>
            <a:stCxn id="1048771" idx="2"/>
            <a:endCxn id="1048770" idx="0"/>
          </p:cNvCxnSpPr>
          <p:nvPr/>
        </p:nvCxnSpPr>
        <p:spPr>
          <a:xfrm>
            <a:off x="8074344" y="4288832"/>
            <a:ext cx="1855" cy="416357"/>
          </a:xfrm>
          <a:prstGeom prst="straightConnector1"/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0" name="肘形接點 23"/>
          <p:cNvCxnSpPr>
            <a:cxnSpLocks/>
            <a:endCxn id="1048771" idx="1"/>
          </p:cNvCxnSpPr>
          <p:nvPr/>
        </p:nvCxnSpPr>
        <p:spPr>
          <a:xfrm rot="16200000" flipV="1">
            <a:off x="6521691" y="4702626"/>
            <a:ext cx="2205306" cy="900000"/>
          </a:xfrm>
          <a:prstGeom prst="bentConnector4">
            <a:avLst>
              <a:gd name="adj1" fmla="val 44584"/>
              <a:gd name="adj2" fmla="val 125400"/>
            </a:avLst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0" name="文字方塊 120"/>
          <p:cNvSpPr txBox="1"/>
          <p:nvPr/>
        </p:nvSpPr>
        <p:spPr>
          <a:xfrm>
            <a:off x="7648806" y="5548023"/>
            <a:ext cx="900000" cy="540000"/>
          </a:xfrm>
          <a:prstGeom prst="rect"/>
          <a:solidFill>
            <a:srgbClr val="01A8FF"/>
          </a:solidFill>
        </p:spPr>
        <p:txBody>
          <a:bodyPr anchor="ctr" rtlCol="0" wrap="square">
            <a:noAutofit/>
          </a:bodyPr>
          <a:p>
            <a:pPr algn="ctr"/>
            <a:r>
              <a:rPr altLang="zh-CN" dirty="0" lang="en-US" smtClean="0">
                <a:solidFill>
                  <a:schemeClr val="bg1"/>
                </a:solidFill>
              </a:rPr>
              <a:t>OCR</a:t>
            </a:r>
            <a:endParaRPr altLang="en-US" dirty="0" lang="zh-TW">
              <a:solidFill>
                <a:schemeClr val="bg1"/>
              </a:solidFill>
            </a:endParaRPr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圖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8901" y="1137358"/>
            <a:ext cx="9624686" cy="5503284"/>
          </a:xfrm>
          <a:prstGeom prst="rect"/>
        </p:spPr>
      </p:pic>
      <p:cxnSp>
        <p:nvCxnSpPr>
          <p:cNvPr id="3145771" name="直接连接符 2"/>
          <p:cNvCxnSpPr>
            <a:cxnSpLocks/>
          </p:cNvCxnSpPr>
          <p:nvPr/>
        </p:nvCxnSpPr>
        <p:spPr>
          <a:xfrm flipV="1">
            <a:off x="-1" y="1079500"/>
            <a:ext cx="12192001" cy="38100"/>
          </a:xfrm>
          <a:prstGeom prst="line"/>
          <a:ln w="15875">
            <a:gradFill>
              <a:gsLst>
                <a:gs pos="0">
                  <a:schemeClr val="bg1"/>
                </a:gs>
                <a:gs pos="27500">
                  <a:srgbClr val="01A8FF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4" name="文本框 4"/>
          <p:cNvSpPr txBox="1"/>
          <p:nvPr/>
        </p:nvSpPr>
        <p:spPr>
          <a:xfrm>
            <a:off x="292498" y="285760"/>
            <a:ext cx="8288083" cy="738664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="1" dirty="0" sz="2400" 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执行流程图</a:t>
            </a:r>
            <a:endParaRPr altLang="zh-CN" b="1" dirty="0" sz="2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altLang="zh-CN" dirty="0" 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b="1" dirty="0" sz="1400"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5" name="矩形 11"/>
          <p:cNvSpPr/>
          <p:nvPr/>
        </p:nvSpPr>
        <p:spPr>
          <a:xfrm>
            <a:off x="8289560" y="2202305"/>
            <a:ext cx="1364105" cy="764498"/>
          </a:xfrm>
          <a:prstGeom prst="rect"/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786" name="直線圖說文字 1 (加上強調線) 12"/>
          <p:cNvSpPr/>
          <p:nvPr/>
        </p:nvSpPr>
        <p:spPr>
          <a:xfrm>
            <a:off x="9893509" y="1203156"/>
            <a:ext cx="2298492" cy="1430263"/>
          </a:xfrm>
          <a:prstGeom prst="accentCallout1">
            <a:avLst>
              <a:gd name="adj1" fmla="val 15360"/>
              <a:gd name="adj2" fmla="val -327"/>
              <a:gd name="adj3" fmla="val 69181"/>
              <a:gd name="adj4" fmla="val -37014"/>
            </a:avLst>
          </a:prstGeom>
          <a:solidFill>
            <a:srgbClr val="01A8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p>
            <a:pPr indent="-180000" marL="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altLang="en-US" dirty="0" sz="16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读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扫描档图片文档，调用爱万象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中台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自研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OCR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接口，识别数据，返回</a:t>
            </a:r>
            <a:r>
              <a:rPr altLang="zh-CN" dirty="0" sz="1600" 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RPA</a:t>
            </a:r>
            <a:endParaRPr altLang="en-US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87" name="矩形 14"/>
          <p:cNvSpPr/>
          <p:nvPr/>
        </p:nvSpPr>
        <p:spPr>
          <a:xfrm>
            <a:off x="8289560" y="5876144"/>
            <a:ext cx="1364105" cy="764498"/>
          </a:xfrm>
          <a:prstGeom prst="rect"/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TW"/>
          </a:p>
        </p:txBody>
      </p:sp>
      <p:sp>
        <p:nvSpPr>
          <p:cNvPr id="1048788" name="直線圖說文字 1 (加上強調線) 15"/>
          <p:cNvSpPr/>
          <p:nvPr/>
        </p:nvSpPr>
        <p:spPr>
          <a:xfrm>
            <a:off x="9893509" y="3223350"/>
            <a:ext cx="2298492" cy="1430263"/>
          </a:xfrm>
          <a:prstGeom prst="accentCallout1">
            <a:avLst>
              <a:gd name="adj1" fmla="val 15360"/>
              <a:gd name="adj2" fmla="val -327"/>
              <a:gd name="adj3" fmla="val 74666"/>
              <a:gd name="adj4" fmla="val -314580"/>
            </a:avLst>
          </a:prstGeom>
          <a:solidFill>
            <a:srgbClr val="01A8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p>
            <a:pPr indent="-180000" marL="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为保证出入货数据准确性，根据历史签核档出入货数据表单，对比确保数据准确性</a:t>
            </a:r>
            <a:endParaRPr altLang="en-US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789" name="直線圖說文字 1 (加上強調線) 16"/>
          <p:cNvSpPr/>
          <p:nvPr/>
        </p:nvSpPr>
        <p:spPr>
          <a:xfrm>
            <a:off x="9893509" y="5285329"/>
            <a:ext cx="2298492" cy="1430263"/>
          </a:xfrm>
          <a:prstGeom prst="accentCallout1">
            <a:avLst>
              <a:gd name="adj1" fmla="val 15360"/>
              <a:gd name="adj2" fmla="val -327"/>
              <a:gd name="adj3" fmla="val 39835"/>
              <a:gd name="adj4" fmla="val -52667"/>
            </a:avLst>
          </a:prstGeom>
          <a:solidFill>
            <a:srgbClr val="01A8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p>
            <a:pPr indent="-180000" marL="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altLang="en-US" dirty="0" sz="1600" lang="zh-CN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  <a:r>
              <a:rPr altLang="en-US" dirty="0" sz="1600" lang="zh-CN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据历史出入货数据结合机器学习，对未来出入货趋势进行分析预测，并邮件发送</a:t>
            </a:r>
            <a:endParaRPr altLang="en-US" dirty="0" sz="1600"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佈景主題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0E8913-D465-45F5-9A8E-88FAC3A0F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dell</dc:creator>
  <cp:lastModifiedBy>杜啟全</cp:lastModifiedBy>
  <dcterms:created xsi:type="dcterms:W3CDTF">2021-03-02T16:16:49Z</dcterms:created>
  <dcterms:modified xsi:type="dcterms:W3CDTF">2021-06-30T08:34:13Z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0x010100666156FCB9FE94459B5E039AD57510F5</vt:lpwstr>
  </property>
  <property fmtid="{D5CDD505-2E9C-101B-9397-08002B2CF9AE}" pid="3" name="_dlc_DocIdItemGuid">
    <vt:lpwstr>3528edcd-759d-4240-9f19-c502a0e2c015</vt:lpwstr>
  </property>
  <property fmtid="{D5CDD505-2E9C-101B-9397-08002B2CF9AE}" pid="4" name="ICV">
    <vt:lpwstr>16fca1797e0647429a4a3c79c62dfd9f</vt:lpwstr>
  </property>
</Properties>
</file>