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73" r:id="rId6"/>
    <p:sldId id="272" r:id="rId7"/>
    <p:sldId id="269" r:id="rId8"/>
    <p:sldId id="267" r:id="rId9"/>
    <p:sldId id="268" r:id="rId10"/>
    <p:sldId id="263" r:id="rId11"/>
    <p:sldId id="266" r:id="rId12"/>
    <p:sldId id="264" r:id="rId13"/>
    <p:sldId id="271" r:id="rId14"/>
    <p:sldId id="260" r:id="rId15"/>
    <p:sldId id="26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8FF"/>
    <a:srgbClr val="B484E2"/>
    <a:srgbClr val="705661"/>
    <a:srgbClr val="D460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8"/>
    <p:restoredTop sz="84513" autoAdjust="0"/>
  </p:normalViewPr>
  <p:slideViewPr>
    <p:cSldViewPr snapToGrid="0">
      <p:cViewPr varScale="1">
        <p:scale>
          <a:sx n="74" d="100"/>
          <a:sy n="74" d="100"/>
        </p:scale>
        <p:origin x="81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2021/7/2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2020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年</a:t>
            </a:r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4G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基站约</a:t>
            </a:r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575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万个</a:t>
            </a:r>
            <a:endParaRPr lang="en-US" altLang="zh-CN" b="0" i="0" dirty="0">
              <a:solidFill>
                <a:srgbClr val="191919"/>
              </a:solidFill>
              <a:effectLst/>
              <a:latin typeface="PingFang SC"/>
            </a:endParaRPr>
          </a:p>
          <a:p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其中提到“计划到</a:t>
            </a:r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2023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年</a:t>
            </a:r>
            <a:r>
              <a:rPr lang="zh-CN" altLang="en-US" b="1" i="0" dirty="0">
                <a:solidFill>
                  <a:srgbClr val="191919"/>
                </a:solidFill>
                <a:effectLst/>
                <a:latin typeface="PingFang SC"/>
              </a:rPr>
              <a:t>每万人配有</a:t>
            </a:r>
            <a:r>
              <a:rPr lang="en-US" altLang="zh-CN" b="1" i="0" dirty="0">
                <a:solidFill>
                  <a:srgbClr val="191919"/>
                </a:solidFill>
                <a:effectLst/>
                <a:latin typeface="PingFang SC"/>
              </a:rPr>
              <a:t>5G</a:t>
            </a:r>
            <a:r>
              <a:rPr lang="zh-CN" altLang="en-US" b="1" i="0" dirty="0">
                <a:solidFill>
                  <a:srgbClr val="191919"/>
                </a:solidFill>
                <a:effectLst/>
                <a:latin typeface="PingFang SC"/>
              </a:rPr>
              <a:t>基站数超过</a:t>
            </a:r>
            <a:r>
              <a:rPr lang="en-US" altLang="zh-CN" b="1" i="0" dirty="0">
                <a:solidFill>
                  <a:srgbClr val="191919"/>
                </a:solidFill>
                <a:effectLst/>
                <a:latin typeface="PingFang SC"/>
              </a:rPr>
              <a:t>18</a:t>
            </a:r>
            <a:r>
              <a:rPr lang="zh-CN" altLang="en-US" b="1" i="0" dirty="0">
                <a:solidFill>
                  <a:srgbClr val="191919"/>
                </a:solidFill>
                <a:effectLst/>
                <a:latin typeface="PingFang SC"/>
              </a:rPr>
              <a:t>个</a:t>
            </a:r>
            <a:endParaRPr lang="en-US" altLang="zh-CN" b="0" i="0" dirty="0">
              <a:solidFill>
                <a:srgbClr val="191919"/>
              </a:solidFill>
              <a:effectLst/>
              <a:latin typeface="PingFang SC"/>
            </a:endParaRPr>
          </a:p>
          <a:p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未来</a:t>
            </a:r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3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年，</a:t>
            </a:r>
            <a:endParaRPr lang="en-US" altLang="zh-CN" b="0" i="0" dirty="0">
              <a:solidFill>
                <a:srgbClr val="191919"/>
              </a:solidFill>
              <a:effectLst/>
              <a:latin typeface="PingFang SC"/>
            </a:endParaRPr>
          </a:p>
          <a:p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在大基建政策有力推动下，</a:t>
            </a:r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5G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基站数量将迅速增长，预计</a:t>
            </a:r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2020-2025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年</a:t>
            </a:r>
            <a:r>
              <a:rPr lang="en-US" altLang="zh-CN" b="0" i="0" dirty="0">
                <a:solidFill>
                  <a:srgbClr val="191919"/>
                </a:solidFill>
                <a:effectLst/>
                <a:latin typeface="PingFang SC"/>
              </a:rPr>
              <a:t>5G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基站数量</a:t>
            </a:r>
            <a:r>
              <a:rPr lang="zh-CN" altLang="en-US" b="1" i="0" dirty="0">
                <a:solidFill>
                  <a:srgbClr val="191919"/>
                </a:solidFill>
                <a:effectLst/>
                <a:latin typeface="PingFang SC"/>
              </a:rPr>
              <a:t>复合增长</a:t>
            </a:r>
            <a:r>
              <a:rPr lang="en-US" altLang="zh-CN" b="1" i="0" dirty="0">
                <a:solidFill>
                  <a:srgbClr val="191919"/>
                </a:solidFill>
                <a:effectLst/>
                <a:latin typeface="PingFang SC"/>
              </a:rPr>
              <a:t>44%</a:t>
            </a:r>
            <a:r>
              <a:rPr lang="zh-CN" altLang="en-US" b="0" i="0" dirty="0">
                <a:solidFill>
                  <a:srgbClr val="191919"/>
                </a:solidFill>
                <a:effectLst/>
                <a:latin typeface="PingFang SC"/>
              </a:rPr>
              <a:t>。</a:t>
            </a:r>
            <a:endParaRPr lang="en-US" altLang="zh-CN" b="0" i="0" dirty="0">
              <a:solidFill>
                <a:srgbClr val="191919"/>
              </a:solidFill>
              <a:effectLst/>
              <a:latin typeface="PingFang S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i="0" dirty="0">
                <a:solidFill>
                  <a:srgbClr val="000000"/>
                </a:solidFill>
                <a:effectLst/>
                <a:latin typeface="Classic Grotesque W01"/>
              </a:rPr>
              <a:t>2020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Classic Grotesque W01"/>
              </a:rPr>
              <a:t>年通信业统计公报：已开通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Classic Grotesque W01"/>
              </a:rPr>
              <a:t>5G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Classic Grotesque W01"/>
              </a:rPr>
              <a:t>基站超过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Classic Grotesque W01"/>
              </a:rPr>
              <a:t>71.8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Classic Grotesque W01"/>
              </a:rPr>
              <a:t>万个</a:t>
            </a:r>
          </a:p>
          <a:p>
            <a:endParaRPr lang="en-US" altLang="zh-CN" b="0" i="0" dirty="0">
              <a:solidFill>
                <a:srgbClr val="191919"/>
              </a:solidFill>
              <a:effectLst/>
              <a:latin typeface="PingFang SC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数据显示，截至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月末，我国移动电话基站总数达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935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万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个，同比增长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9.7%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，比上年末净增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3.5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万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个。其中，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4G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基站总数为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582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万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个，占比为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62.3%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；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5G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基站总数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81.9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万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个，其中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1-3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月新建</a:t>
            </a:r>
            <a:r>
              <a:rPr lang="en-US" altLang="zh-CN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4.8</a:t>
            </a:r>
            <a:r>
              <a:rPr lang="zh-CN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万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个。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175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155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16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15.png"/><Relationship Id="rId2" Type="http://schemas.openxmlformats.org/officeDocument/2006/relationships/tags" Target="../tags/tag5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13.png"/><Relationship Id="rId10" Type="http://schemas.openxmlformats.org/officeDocument/2006/relationships/tags" Target="../tags/tag13.xml"/><Relationship Id="rId19" Type="http://schemas.openxmlformats.org/officeDocument/2006/relationships/image" Target="../media/image17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sv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sv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基站建设智能质检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B42CB9F9-8033-8A4B-8AAC-15FC08168D5F}"/>
              </a:ext>
            </a:extLst>
          </p:cNvPr>
          <p:cNvSpPr txBox="1">
            <a:spLocks/>
          </p:cNvSpPr>
          <p:nvPr/>
        </p:nvSpPr>
        <p:spPr>
          <a:xfrm>
            <a:off x="3013641" y="443930"/>
            <a:ext cx="11180652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58" name="直接连接符 2">
            <a:extLst>
              <a:ext uri="{FF2B5EF4-FFF2-40B4-BE49-F238E27FC236}">
                <a16:creationId xmlns:a16="http://schemas.microsoft.com/office/drawing/2014/main" id="{B4E0548D-9C7C-FE4E-AB80-F945CE6D31A3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id="{6E814893-9BF2-F842-A536-CEE3066BA944}"/>
              </a:ext>
            </a:extLst>
          </p:cNvPr>
          <p:cNvSpPr txBox="1"/>
          <p:nvPr/>
        </p:nvSpPr>
        <p:spPr>
          <a:xfrm>
            <a:off x="292498" y="285760"/>
            <a:ext cx="363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solidFill>
                  <a:srgbClr val="01A8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rgbClr val="01A8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87BD9E2-4559-D344-B634-4EB7F8CA25A9}"/>
              </a:ext>
            </a:extLst>
          </p:cNvPr>
          <p:cNvSpPr txBox="1"/>
          <p:nvPr/>
        </p:nvSpPr>
        <p:spPr>
          <a:xfrm>
            <a:off x="4048143" y="6083893"/>
            <a:ext cx="133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kumimoji="1"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流程图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6F2D4C2-E514-4F39-9F9D-BC5A2FB03FEE}"/>
              </a:ext>
            </a:extLst>
          </p:cNvPr>
          <p:cNvSpPr txBox="1"/>
          <p:nvPr/>
        </p:nvSpPr>
        <p:spPr>
          <a:xfrm>
            <a:off x="222738" y="1172676"/>
            <a:ext cx="11709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5G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基站建设质量控制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流程为：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6AA507-D21A-4C8A-9708-36045742561F}"/>
              </a:ext>
            </a:extLst>
          </p:cNvPr>
          <p:cNvSpPr txBox="1"/>
          <p:nvPr/>
        </p:nvSpPr>
        <p:spPr>
          <a:xfrm>
            <a:off x="8810619" y="1384030"/>
            <a:ext cx="3371537" cy="5212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步骤：</a:t>
            </a:r>
            <a:endParaRPr lang="en-US" altLang="zh-CN" sz="1400" b="1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登录中国移动综合网络资源管理系统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点击第一个当前环节为开站审核的5G集中开站审核工单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下载“配套”视频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对视频进行每0.5秒抽一帧图片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通过base64方式对抽取图片编码、发送至AI视觉服务进行识别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获取AI视觉识别出的信息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计算视频中多数帧相同信息作为本视频数据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将视频信息与系统信息对比，信息“相同”通过审批，否则机器人审批失败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将信息保存csv文件，以便后续优化AI视觉，进入下一个工单审核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E049D77-2885-AC4F-9F16-2970CA06A86E}"/>
              </a:ext>
            </a:extLst>
          </p:cNvPr>
          <p:cNvSpPr/>
          <p:nvPr/>
        </p:nvSpPr>
        <p:spPr>
          <a:xfrm>
            <a:off x="224861" y="3754069"/>
            <a:ext cx="628105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开始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61C3792-C1F2-5747-9637-334781C6D9AE}"/>
              </a:ext>
            </a:extLst>
          </p:cNvPr>
          <p:cNvSpPr/>
          <p:nvPr/>
        </p:nvSpPr>
        <p:spPr>
          <a:xfrm>
            <a:off x="2350964" y="3754069"/>
            <a:ext cx="91960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CN" altLang="en-US" sz="9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、点击审核工单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B9070F4-0AA3-3848-9259-CD0F05A9D4AC}"/>
              </a:ext>
            </a:extLst>
          </p:cNvPr>
          <p:cNvSpPr/>
          <p:nvPr/>
        </p:nvSpPr>
        <p:spPr>
          <a:xfrm>
            <a:off x="1134873" y="3754069"/>
            <a:ext cx="91960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9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、登录系统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3FE18AB-1814-6646-B1B1-30CE01117CA8}"/>
              </a:ext>
            </a:extLst>
          </p:cNvPr>
          <p:cNvSpPr/>
          <p:nvPr/>
        </p:nvSpPr>
        <p:spPr>
          <a:xfrm>
            <a:off x="3799269" y="2920949"/>
            <a:ext cx="91960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kumimoji="1"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、写</a:t>
            </a:r>
            <a:r>
              <a:rPr kumimoji="1" lang="en-US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csv</a:t>
            </a:r>
            <a:r>
              <a:rPr kumimoji="1"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</a:t>
            </a:r>
            <a:endParaRPr kumimoji="1" lang="zh-CN" altLang="en-US" sz="900" dirty="0">
              <a:solidFill>
                <a:schemeClr val="dk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73DAAC62-BC44-7C4F-96A8-AB9E2FDC377A}"/>
              </a:ext>
            </a:extLst>
          </p:cNvPr>
          <p:cNvSpPr/>
          <p:nvPr/>
        </p:nvSpPr>
        <p:spPr>
          <a:xfrm>
            <a:off x="3588165" y="3621589"/>
            <a:ext cx="1341817" cy="696960"/>
          </a:xfrm>
          <a:prstGeom prst="diamond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是否有未审核工单</a:t>
            </a:r>
            <a:endParaRPr kumimoji="1" lang="zh-CN" altLang="en-US" sz="900" dirty="0">
              <a:solidFill>
                <a:schemeClr val="dk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32E0B7F-A0C8-0945-99B4-6670F08F14D8}"/>
              </a:ext>
            </a:extLst>
          </p:cNvPr>
          <p:cNvSpPr/>
          <p:nvPr/>
        </p:nvSpPr>
        <p:spPr>
          <a:xfrm>
            <a:off x="3945020" y="4619393"/>
            <a:ext cx="628105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结束</a:t>
            </a: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7FDA6C9E-C319-C349-B6A7-8079EB7B7127}"/>
              </a:ext>
            </a:extLst>
          </p:cNvPr>
          <p:cNvSpPr/>
          <p:nvPr/>
        </p:nvSpPr>
        <p:spPr>
          <a:xfrm>
            <a:off x="5247575" y="3754069"/>
            <a:ext cx="919609" cy="432000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kumimoji="1" lang="zh-CN" altLang="en-US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、下载视频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C6091EA-1CF8-F74A-9C8D-CF404426DC2D}"/>
              </a:ext>
            </a:extLst>
          </p:cNvPr>
          <p:cNvSpPr/>
          <p:nvPr/>
        </p:nvSpPr>
        <p:spPr>
          <a:xfrm>
            <a:off x="6463685" y="3754069"/>
            <a:ext cx="91960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kumimoji="1" lang="zh-CN" altLang="en-US" sz="9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、抽帧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26D6BCA-4DC9-2045-B6CE-F9223E547D8E}"/>
              </a:ext>
            </a:extLst>
          </p:cNvPr>
          <p:cNvSpPr/>
          <p:nvPr/>
        </p:nvSpPr>
        <p:spPr>
          <a:xfrm>
            <a:off x="3799269" y="2093192"/>
            <a:ext cx="91960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zh-CN" altLang="en-US" sz="9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机器人审批失败、待人工处理</a:t>
            </a:r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98014AEE-8C1E-F049-9D07-CE6AA44DC33E}"/>
              </a:ext>
            </a:extLst>
          </p:cNvPr>
          <p:cNvSpPr/>
          <p:nvPr/>
        </p:nvSpPr>
        <p:spPr>
          <a:xfrm>
            <a:off x="4912650" y="1925864"/>
            <a:ext cx="1475999" cy="766656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kumimoji="1" lang="zh-CN" altLang="en-US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、对比视频信息与双系统信息</a:t>
            </a:r>
          </a:p>
        </p:txBody>
      </p: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FB48BF1F-CEFB-9A45-A593-4108736E40F8}"/>
              </a:ext>
            </a:extLst>
          </p:cNvPr>
          <p:cNvCxnSpPr>
            <a:cxnSpLocks/>
            <a:stCxn id="9" idx="6"/>
            <a:endCxn id="11" idx="1"/>
          </p:cNvCxnSpPr>
          <p:nvPr/>
        </p:nvCxnSpPr>
        <p:spPr>
          <a:xfrm>
            <a:off x="852966" y="3970069"/>
            <a:ext cx="281907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A9E3431A-5148-634F-8B59-957741A4FAB3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2054482" y="3970069"/>
            <a:ext cx="296482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06DF3260-172E-4D4F-8741-77A2CD4B4155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3270573" y="3970069"/>
            <a:ext cx="317592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EF2CFC89-23DA-934B-AC49-18FA6EC5208D}"/>
              </a:ext>
            </a:extLst>
          </p:cNvPr>
          <p:cNvCxnSpPr>
            <a:cxnSpLocks/>
            <a:stCxn id="15" idx="2"/>
            <a:endCxn id="16" idx="1"/>
          </p:cNvCxnSpPr>
          <p:nvPr/>
        </p:nvCxnSpPr>
        <p:spPr>
          <a:xfrm>
            <a:off x="6113184" y="3970069"/>
            <a:ext cx="350501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42782415-1C30-EE4B-B771-AC7CDF50AF2F}"/>
              </a:ext>
            </a:extLst>
          </p:cNvPr>
          <p:cNvCxnSpPr>
            <a:cxnSpLocks/>
            <a:stCxn id="13" idx="3"/>
            <a:endCxn id="15" idx="5"/>
          </p:cNvCxnSpPr>
          <p:nvPr/>
        </p:nvCxnSpPr>
        <p:spPr>
          <a:xfrm>
            <a:off x="4929982" y="3970069"/>
            <a:ext cx="371593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610ABDDE-FD98-BA41-82CF-F4E00A190403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4259073" y="4318549"/>
            <a:ext cx="1" cy="300844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A2326886-8F4E-5245-9FD1-F7D6D8AA37E4}"/>
              </a:ext>
            </a:extLst>
          </p:cNvPr>
          <p:cNvCxnSpPr>
            <a:cxnSpLocks/>
            <a:stCxn id="37" idx="0"/>
            <a:endCxn id="55" idx="2"/>
          </p:cNvCxnSpPr>
          <p:nvPr/>
        </p:nvCxnSpPr>
        <p:spPr>
          <a:xfrm flipV="1">
            <a:off x="8202095" y="2525192"/>
            <a:ext cx="0" cy="122887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4A66F82C-3612-9648-B25E-9256200D6B0D}"/>
              </a:ext>
            </a:extLst>
          </p:cNvPr>
          <p:cNvSpPr txBox="1"/>
          <p:nvPr/>
        </p:nvSpPr>
        <p:spPr>
          <a:xfrm>
            <a:off x="4847465" y="3703454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01934F0-2F7B-8C45-87F0-37F949932406}"/>
              </a:ext>
            </a:extLst>
          </p:cNvPr>
          <p:cNvSpPr txBox="1"/>
          <p:nvPr/>
        </p:nvSpPr>
        <p:spPr>
          <a:xfrm>
            <a:off x="4667881" y="2011842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否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2C5335C-C469-2B43-8D65-0C4312D130E8}"/>
              </a:ext>
            </a:extLst>
          </p:cNvPr>
          <p:cNvSpPr txBox="1"/>
          <p:nvPr/>
        </p:nvSpPr>
        <p:spPr>
          <a:xfrm>
            <a:off x="5311637" y="2620538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84A01B0-D0BE-254F-97F9-13CC52CD6B30}"/>
              </a:ext>
            </a:extLst>
          </p:cNvPr>
          <p:cNvSpPr txBox="1"/>
          <p:nvPr/>
        </p:nvSpPr>
        <p:spPr>
          <a:xfrm>
            <a:off x="4281622" y="4318549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否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357B749-57F6-264B-8819-EC4492F34DF1}"/>
              </a:ext>
            </a:extLst>
          </p:cNvPr>
          <p:cNvSpPr/>
          <p:nvPr/>
        </p:nvSpPr>
        <p:spPr>
          <a:xfrm>
            <a:off x="7742290" y="3754069"/>
            <a:ext cx="919609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kumimoji="1" lang="zh-CN" altLang="en-US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CN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AI</a:t>
            </a:r>
            <a:r>
              <a:rPr kumimoji="1" lang="zh-CN" altLang="en-US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视觉识别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849FC05-4137-124F-93EF-D7F200ED3138}"/>
              </a:ext>
            </a:extLst>
          </p:cNvPr>
          <p:cNvSpPr/>
          <p:nvPr/>
        </p:nvSpPr>
        <p:spPr>
          <a:xfrm>
            <a:off x="6617366" y="2093192"/>
            <a:ext cx="91960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kumimoji="1" lang="zh-CN" altLang="en-US" sz="9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、计算视频数据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BF42079-3B0A-2C47-BBA9-9F13EB81550B}"/>
              </a:ext>
            </a:extLst>
          </p:cNvPr>
          <p:cNvSpPr/>
          <p:nvPr/>
        </p:nvSpPr>
        <p:spPr>
          <a:xfrm>
            <a:off x="5196219" y="2920949"/>
            <a:ext cx="91960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zh-CN" altLang="en-US" sz="9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审批通过</a:t>
            </a:r>
          </a:p>
        </p:txBody>
      </p: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7520242F-D707-2442-B030-FEF8030E073E}"/>
              </a:ext>
            </a:extLst>
          </p:cNvPr>
          <p:cNvCxnSpPr>
            <a:cxnSpLocks/>
            <a:stCxn id="16" idx="3"/>
            <a:endCxn id="37" idx="1"/>
          </p:cNvCxnSpPr>
          <p:nvPr/>
        </p:nvCxnSpPr>
        <p:spPr>
          <a:xfrm>
            <a:off x="7383294" y="3970069"/>
            <a:ext cx="358996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矩形 54">
            <a:extLst>
              <a:ext uri="{FF2B5EF4-FFF2-40B4-BE49-F238E27FC236}">
                <a16:creationId xmlns:a16="http://schemas.microsoft.com/office/drawing/2014/main" id="{29273468-216C-734B-A45A-4370E526B2A5}"/>
              </a:ext>
            </a:extLst>
          </p:cNvPr>
          <p:cNvSpPr/>
          <p:nvPr/>
        </p:nvSpPr>
        <p:spPr>
          <a:xfrm>
            <a:off x="7742290" y="2093192"/>
            <a:ext cx="91960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kumimoji="1" lang="zh-CN" altLang="en-US" sz="9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、获取视频数据</a:t>
            </a:r>
          </a:p>
        </p:txBody>
      </p:sp>
      <p:cxnSp>
        <p:nvCxnSpPr>
          <p:cNvPr id="62" name="直线箭头连接符 61">
            <a:extLst>
              <a:ext uri="{FF2B5EF4-FFF2-40B4-BE49-F238E27FC236}">
                <a16:creationId xmlns:a16="http://schemas.microsoft.com/office/drawing/2014/main" id="{95A99A38-BC44-AE4A-BE4B-4637960A4875}"/>
              </a:ext>
            </a:extLst>
          </p:cNvPr>
          <p:cNvCxnSpPr>
            <a:cxnSpLocks/>
            <a:stCxn id="43" idx="1"/>
            <a:endCxn id="18" idx="3"/>
          </p:cNvCxnSpPr>
          <p:nvPr/>
        </p:nvCxnSpPr>
        <p:spPr>
          <a:xfrm flipH="1">
            <a:off x="6388649" y="2309192"/>
            <a:ext cx="228717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直线箭头连接符 62">
            <a:extLst>
              <a:ext uri="{FF2B5EF4-FFF2-40B4-BE49-F238E27FC236}">
                <a16:creationId xmlns:a16="http://schemas.microsoft.com/office/drawing/2014/main" id="{A8268D83-8A9A-7848-BA43-70E50934C8C2}"/>
              </a:ext>
            </a:extLst>
          </p:cNvPr>
          <p:cNvCxnSpPr>
            <a:cxnSpLocks/>
            <a:stCxn id="55" idx="1"/>
            <a:endCxn id="43" idx="3"/>
          </p:cNvCxnSpPr>
          <p:nvPr/>
        </p:nvCxnSpPr>
        <p:spPr>
          <a:xfrm flipH="1">
            <a:off x="7536975" y="2309192"/>
            <a:ext cx="205315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8" name="直线箭头连接符 67">
            <a:extLst>
              <a:ext uri="{FF2B5EF4-FFF2-40B4-BE49-F238E27FC236}">
                <a16:creationId xmlns:a16="http://schemas.microsoft.com/office/drawing/2014/main" id="{BD9D162F-86CA-7D48-AA15-6014A704D0EF}"/>
              </a:ext>
            </a:extLst>
          </p:cNvPr>
          <p:cNvCxnSpPr>
            <a:cxnSpLocks/>
            <a:stCxn id="18" idx="2"/>
            <a:endCxn id="46" idx="0"/>
          </p:cNvCxnSpPr>
          <p:nvPr/>
        </p:nvCxnSpPr>
        <p:spPr>
          <a:xfrm>
            <a:off x="5650650" y="2692520"/>
            <a:ext cx="5374" cy="228429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1" name="直线箭头连接符 70">
            <a:extLst>
              <a:ext uri="{FF2B5EF4-FFF2-40B4-BE49-F238E27FC236}">
                <a16:creationId xmlns:a16="http://schemas.microsoft.com/office/drawing/2014/main" id="{4E8A70C2-3145-3342-B19F-C6E272DFF61E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>
            <a:off x="4718878" y="2309192"/>
            <a:ext cx="193772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9" name="直线箭头连接符 78">
            <a:extLst>
              <a:ext uri="{FF2B5EF4-FFF2-40B4-BE49-F238E27FC236}">
                <a16:creationId xmlns:a16="http://schemas.microsoft.com/office/drawing/2014/main" id="{C332FD2F-9AE2-AF4A-A9D8-FC4345D46EBB}"/>
              </a:ext>
            </a:extLst>
          </p:cNvPr>
          <p:cNvCxnSpPr>
            <a:cxnSpLocks/>
            <a:stCxn id="46" idx="1"/>
            <a:endCxn id="12" idx="3"/>
          </p:cNvCxnSpPr>
          <p:nvPr/>
        </p:nvCxnSpPr>
        <p:spPr>
          <a:xfrm flipH="1">
            <a:off x="4718878" y="3136949"/>
            <a:ext cx="477341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2" name="直线箭头连接符 81">
            <a:extLst>
              <a:ext uri="{FF2B5EF4-FFF2-40B4-BE49-F238E27FC236}">
                <a16:creationId xmlns:a16="http://schemas.microsoft.com/office/drawing/2014/main" id="{F700278C-1398-1E4A-AE89-EFAAD5506475}"/>
              </a:ext>
            </a:extLst>
          </p:cNvPr>
          <p:cNvCxnSpPr>
            <a:cxnSpLocks/>
            <a:stCxn id="17" idx="2"/>
            <a:endCxn id="12" idx="0"/>
          </p:cNvCxnSpPr>
          <p:nvPr/>
        </p:nvCxnSpPr>
        <p:spPr>
          <a:xfrm>
            <a:off x="4259074" y="2525192"/>
            <a:ext cx="0" cy="39575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5" name="直线箭头连接符 84">
            <a:extLst>
              <a:ext uri="{FF2B5EF4-FFF2-40B4-BE49-F238E27FC236}">
                <a16:creationId xmlns:a16="http://schemas.microsoft.com/office/drawing/2014/main" id="{3324F071-5DD0-A14D-B13E-DF908390F09C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4259074" y="3352949"/>
            <a:ext cx="0" cy="26864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00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四、基于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YOLOv5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的质量检测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solidFill>
                  <a:srgbClr val="01A8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Quality detection based on</a:t>
            </a:r>
            <a:r>
              <a:rPr lang="zh-CN" altLang="en-US" dirty="0">
                <a:solidFill>
                  <a:srgbClr val="01A8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1A8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YOLOv5</a:t>
            </a:r>
            <a:endParaRPr lang="en-US" sz="1400" b="1" dirty="0">
              <a:solidFill>
                <a:srgbClr val="01A8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3FAE8-D9D4-415A-823B-DE828BB0C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20" y="1848626"/>
            <a:ext cx="6317859" cy="35537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13F29A-DD84-4F66-8050-BB5E092269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73" y="1913769"/>
            <a:ext cx="1939989" cy="3423511"/>
          </a:xfrm>
          <a:prstGeom prst="rect">
            <a:avLst/>
          </a:prstGeom>
        </p:spPr>
      </p:pic>
      <p:sp>
        <p:nvSpPr>
          <p:cNvPr id="9" name="箭头: 右 92">
            <a:extLst>
              <a:ext uri="{FF2B5EF4-FFF2-40B4-BE49-F238E27FC236}">
                <a16:creationId xmlns:a16="http://schemas.microsoft.com/office/drawing/2014/main" id="{D156B486-8B6E-419B-87FB-1504E35E661C}"/>
              </a:ext>
            </a:extLst>
          </p:cNvPr>
          <p:cNvSpPr/>
          <p:nvPr/>
        </p:nvSpPr>
        <p:spPr>
          <a:xfrm>
            <a:off x="9405256" y="3488800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97948406-B3EC-4766-8008-788451597940}"/>
              </a:ext>
            </a:extLst>
          </p:cNvPr>
          <p:cNvPicPr/>
          <p:nvPr/>
        </p:nvPicPr>
        <p:blipFill rotWithShape="1">
          <a:blip r:embed="rId4"/>
          <a:srcRect t="-91" r="60910"/>
          <a:stretch/>
        </p:blipFill>
        <p:spPr>
          <a:xfrm>
            <a:off x="556103" y="2618336"/>
            <a:ext cx="1866123" cy="2014377"/>
          </a:xfrm>
          <a:prstGeom prst="rect">
            <a:avLst/>
          </a:prstGeom>
        </p:spPr>
      </p:pic>
      <p:sp>
        <p:nvSpPr>
          <p:cNvPr id="11" name="箭头: 右 92">
            <a:extLst>
              <a:ext uri="{FF2B5EF4-FFF2-40B4-BE49-F238E27FC236}">
                <a16:creationId xmlns:a16="http://schemas.microsoft.com/office/drawing/2014/main" id="{CFB19940-F8EE-45B6-A83D-B6E6B3EFFE1A}"/>
              </a:ext>
            </a:extLst>
          </p:cNvPr>
          <p:cNvSpPr/>
          <p:nvPr/>
        </p:nvSpPr>
        <p:spPr>
          <a:xfrm>
            <a:off x="2468775" y="3414476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71F5C0-2603-42C1-A9CE-CC1A5571B4D1}"/>
              </a:ext>
            </a:extLst>
          </p:cNvPr>
          <p:cNvSpPr/>
          <p:nvPr/>
        </p:nvSpPr>
        <p:spPr>
          <a:xfrm>
            <a:off x="556103" y="559383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输入视频中的帧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FD8B0-64C1-463A-AA93-129D49D7AF7D}"/>
              </a:ext>
            </a:extLst>
          </p:cNvPr>
          <p:cNvSpPr/>
          <p:nvPr/>
        </p:nvSpPr>
        <p:spPr>
          <a:xfrm>
            <a:off x="10151037" y="55938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输出检测结果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F038E-715C-46F0-B10E-603115AAFABE}"/>
              </a:ext>
            </a:extLst>
          </p:cNvPr>
          <p:cNvSpPr/>
          <p:nvPr/>
        </p:nvSpPr>
        <p:spPr>
          <a:xfrm>
            <a:off x="357716" y="1245607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算法：以电池模块为例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293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D5EC30-271E-DC41-A492-3AA17783A765}"/>
              </a:ext>
            </a:extLst>
          </p:cNvPr>
          <p:cNvSpPr/>
          <p:nvPr/>
        </p:nvSpPr>
        <p:spPr>
          <a:xfrm>
            <a:off x="669701" y="2408815"/>
            <a:ext cx="10914845" cy="1495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、使用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YOLO5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对基站视频中的相关信息进行检测，达到</a:t>
            </a:r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mAP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以上的检测精度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、相比人工审核，基于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RPA+AI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的审核机制可以进行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7*24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小时审核，缩短基站建设验收时间</a:t>
            </a:r>
          </a:p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+RPA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机器人后续可以应用于机房监控、监控日志编写、交换机、服务器状态监视、报警等场景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349B0E-0254-B14A-BD73-4358F3393959}"/>
              </a:ext>
            </a:extLst>
          </p:cNvPr>
          <p:cNvSpPr txBox="1"/>
          <p:nvPr/>
        </p:nvSpPr>
        <p:spPr>
          <a:xfrm>
            <a:off x="4555940" y="1657852"/>
            <a:ext cx="2539423" cy="369332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模式和技术创新性</a:t>
            </a:r>
          </a:p>
        </p:txBody>
      </p:sp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solidFill>
                  <a:srgbClr val="01A8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solidFill>
                <a:srgbClr val="01A8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34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1A8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solidFill>
                <a:srgbClr val="01A8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F9703-EE27-41C3-9C2D-5A3EFE989D90}"/>
              </a:ext>
            </a:extLst>
          </p:cNvPr>
          <p:cNvSpPr/>
          <p:nvPr/>
        </p:nvSpPr>
        <p:spPr>
          <a:xfrm>
            <a:off x="605307" y="2117720"/>
            <a:ext cx="11378485" cy="198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1、机器质检效率远高于人工质检，可以缩短基站建设验收周期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2、无人值守审核机器人通过率在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以上，每个省每月份建设量为约2000个基站情况下、相当于约1700个基站审核无需人工参与、每个省每月节省约340个工时，每个省每月节省约42.5FTE。解放了运营商网络运营人员工作量，让网络运营人员集中精力保障通信质量。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3428EA-01D5-4CBD-A287-DF765F44989C}"/>
              </a:ext>
            </a:extLst>
          </p:cNvPr>
          <p:cNvSpPr/>
          <p:nvPr/>
        </p:nvSpPr>
        <p:spPr>
          <a:xfrm>
            <a:off x="605307" y="4208716"/>
            <a:ext cx="1112734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随着我国各行各业对网络需求量越来越大、越来越重要，AI视觉+RPA机器人在网络建设运维势在必行。</a:t>
            </a:r>
          </a:p>
        </p:txBody>
      </p:sp>
    </p:spTree>
    <p:extLst>
      <p:ext uri="{BB962C8B-B14F-4D97-AF65-F5344CB8AC3E}">
        <p14:creationId xmlns:p14="http://schemas.microsoft.com/office/powerpoint/2010/main" val="422080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5G</a:t>
            </a:r>
            <a:r>
              <a:rPr lang="zh-C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基站建设智能质检</a:t>
            </a:r>
            <a:endParaRPr kumimoji="1" lang="zh-CN" altLang="en-US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8" y="2742189"/>
            <a:ext cx="6613445" cy="2084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		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清华亚信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慧眼质检机器人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	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清华大学智能产业研究院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		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电信领域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		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中国移动基站智能质检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E3EF0D7-54A1-6A47-A8C6-376ACC93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46" y="1815096"/>
            <a:ext cx="4215235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solidFill>
                  <a:srgbClr val="01A8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solidFill>
                <a:srgbClr val="01A8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01D244-D6EA-46C8-AC8E-460448777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467" y="2563157"/>
            <a:ext cx="4344333" cy="38468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2AF2B1-B93C-4EF5-89D9-8A444B1A2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538" y="2559336"/>
            <a:ext cx="4457515" cy="385451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072C0CE-19C3-4E3A-B69A-1AEE50240C1C}"/>
              </a:ext>
            </a:extLst>
          </p:cNvPr>
          <p:cNvSpPr txBox="1"/>
          <p:nvPr/>
        </p:nvSpPr>
        <p:spPr>
          <a:xfrm>
            <a:off x="241231" y="1172676"/>
            <a:ext cx="11709538" cy="1156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众所周知无线信号的频段越高，能够传输的数据带宽也越高，但是信号衰减也大，穿透能力也就越低，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5G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技术采用高频信号；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4G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基站的覆盖半径约为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公里，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5G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基站的覆盖半径约为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300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米；随着我国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5G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建设，预计到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2030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5G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基站将会达到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1500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万个，基站建设质量控制将是一个巨大工作量。</a:t>
            </a:r>
          </a:p>
        </p:txBody>
      </p: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solidFill>
                  <a:srgbClr val="01A8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solidFill>
                <a:srgbClr val="01A8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072C0CE-19C3-4E3A-B69A-1AEE50240C1C}"/>
              </a:ext>
            </a:extLst>
          </p:cNvPr>
          <p:cNvSpPr txBox="1"/>
          <p:nvPr/>
        </p:nvSpPr>
        <p:spPr>
          <a:xfrm>
            <a:off x="222738" y="1172676"/>
            <a:ext cx="11709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5G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基站建设质量控制目前是通过人工进行稽核，人工流程为：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6D364C-FA7E-4CA3-B7F6-C9FBE8FB26EF}"/>
              </a:ext>
            </a:extLst>
          </p:cNvPr>
          <p:cNvSpPr txBox="1"/>
          <p:nvPr/>
        </p:nvSpPr>
        <p:spPr>
          <a:xfrm>
            <a:off x="8226859" y="1836574"/>
            <a:ext cx="3879282" cy="3358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人工步骤：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使用账号密码，短信验证码登录系统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点击审核工单，查询未审核工单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下载审核视频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查看视频，获取视频中的数据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对比系统中数据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判断视频数据与系统系统信息相同，审核通过，否则回退建设单位、要求整改；审核下一个工单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F998DF-DCF5-4A2D-91DC-D44B7726527A}"/>
              </a:ext>
            </a:extLst>
          </p:cNvPr>
          <p:cNvSpPr txBox="1"/>
          <p:nvPr/>
        </p:nvSpPr>
        <p:spPr>
          <a:xfrm>
            <a:off x="361814" y="5806726"/>
            <a:ext cx="11570462" cy="787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审核项：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市电引进是否规范、土建是否规范、电源设备数量、电压是否满足要求、线缆是否规范、基站是否被遮挡、基站地址（经纬度）、网线是否规范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420CA0E-E3D5-F441-B77C-FEC5208212BC}"/>
              </a:ext>
            </a:extLst>
          </p:cNvPr>
          <p:cNvSpPr/>
          <p:nvPr/>
        </p:nvSpPr>
        <p:spPr>
          <a:xfrm>
            <a:off x="613481" y="3754069"/>
            <a:ext cx="628105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开始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DEE7274-7001-9840-BBAD-89A00C13B327}"/>
              </a:ext>
            </a:extLst>
          </p:cNvPr>
          <p:cNvSpPr/>
          <p:nvPr/>
        </p:nvSpPr>
        <p:spPr>
          <a:xfrm>
            <a:off x="2739584" y="3754069"/>
            <a:ext cx="91960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CN" altLang="en-US" sz="9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、点击审核工单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501DFDE-F4D6-C641-9DDE-8157274EBD18}"/>
              </a:ext>
            </a:extLst>
          </p:cNvPr>
          <p:cNvSpPr/>
          <p:nvPr/>
        </p:nvSpPr>
        <p:spPr>
          <a:xfrm>
            <a:off x="1523493" y="3754069"/>
            <a:ext cx="91960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9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、登录系统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11D31AC-58B2-BE4E-87B7-ED0B2C1BD2EC}"/>
              </a:ext>
            </a:extLst>
          </p:cNvPr>
          <p:cNvSpPr/>
          <p:nvPr/>
        </p:nvSpPr>
        <p:spPr>
          <a:xfrm>
            <a:off x="5284528" y="2928501"/>
            <a:ext cx="91960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6.2</a:t>
            </a:r>
            <a:r>
              <a:rPr kumimoji="1" lang="zh-CN" altLang="en-US" sz="9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、退回建设单位整改</a:t>
            </a:r>
          </a:p>
        </p:txBody>
      </p:sp>
      <p:sp>
        <p:nvSpPr>
          <p:cNvPr id="17" name="菱形 16">
            <a:extLst>
              <a:ext uri="{FF2B5EF4-FFF2-40B4-BE49-F238E27FC236}">
                <a16:creationId xmlns:a16="http://schemas.microsoft.com/office/drawing/2014/main" id="{9FC63A96-32BF-8D42-AF70-F263338A176B}"/>
              </a:ext>
            </a:extLst>
          </p:cNvPr>
          <p:cNvSpPr/>
          <p:nvPr/>
        </p:nvSpPr>
        <p:spPr>
          <a:xfrm>
            <a:off x="3976785" y="3621589"/>
            <a:ext cx="1341817" cy="696960"/>
          </a:xfrm>
          <a:prstGeom prst="diamond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是否有未审核工单</a:t>
            </a:r>
            <a:endParaRPr kumimoji="1" lang="zh-CN" altLang="en-US" sz="900" dirty="0">
              <a:solidFill>
                <a:schemeClr val="dk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FBD6E0B0-8E5D-374F-9E05-375AE87B251D}"/>
              </a:ext>
            </a:extLst>
          </p:cNvPr>
          <p:cNvSpPr/>
          <p:nvPr/>
        </p:nvSpPr>
        <p:spPr>
          <a:xfrm>
            <a:off x="4333640" y="4619393"/>
            <a:ext cx="628105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结束</a:t>
            </a: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C578E9A3-320F-1F4C-9468-B3319FD930EF}"/>
              </a:ext>
            </a:extLst>
          </p:cNvPr>
          <p:cNvSpPr/>
          <p:nvPr/>
        </p:nvSpPr>
        <p:spPr>
          <a:xfrm>
            <a:off x="5636195" y="3754069"/>
            <a:ext cx="919609" cy="432000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kumimoji="1" lang="zh-CN" altLang="en-US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、下载视频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CA9E6B5-60A5-9742-9179-D97D6DA2A71F}"/>
              </a:ext>
            </a:extLst>
          </p:cNvPr>
          <p:cNvSpPr/>
          <p:nvPr/>
        </p:nvSpPr>
        <p:spPr>
          <a:xfrm>
            <a:off x="6852305" y="3754069"/>
            <a:ext cx="91960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kumimoji="1" lang="zh-CN" altLang="en-US" sz="9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、播放视频并观看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4473AA0-49EB-7542-BED5-1992BB2BEFF6}"/>
              </a:ext>
            </a:extLst>
          </p:cNvPr>
          <p:cNvSpPr/>
          <p:nvPr/>
        </p:nvSpPr>
        <p:spPr>
          <a:xfrm>
            <a:off x="5284528" y="2153548"/>
            <a:ext cx="919609" cy="432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6.1</a:t>
            </a:r>
            <a:r>
              <a:rPr kumimoji="1" lang="zh-CN" altLang="en-US" sz="900" dirty="0">
                <a:solidFill>
                  <a:schemeClr val="dk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、审核通过</a:t>
            </a:r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54F4EC4A-90E3-0243-9CD5-4A5DE66782D0}"/>
              </a:ext>
            </a:extLst>
          </p:cNvPr>
          <p:cNvSpPr/>
          <p:nvPr/>
        </p:nvSpPr>
        <p:spPr>
          <a:xfrm>
            <a:off x="6574110" y="2414956"/>
            <a:ext cx="1475999" cy="696960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kumimoji="1" lang="zh-CN" altLang="en-US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、对比视频信息于系统信息</a:t>
            </a:r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AC1F2254-13A1-7C4C-BB83-DDB98234ADDF}"/>
              </a:ext>
            </a:extLst>
          </p:cNvPr>
          <p:cNvCxnSpPr>
            <a:cxnSpLocks/>
            <a:stCxn id="10" idx="6"/>
            <a:endCxn id="15" idx="1"/>
          </p:cNvCxnSpPr>
          <p:nvPr/>
        </p:nvCxnSpPr>
        <p:spPr>
          <a:xfrm>
            <a:off x="1241586" y="3970069"/>
            <a:ext cx="281907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FBF2EAA2-4B53-9D44-B02A-3CA4FB7009DF}"/>
              </a:ext>
            </a:extLst>
          </p:cNvPr>
          <p:cNvCxnSpPr>
            <a:cxnSpLocks/>
            <a:stCxn id="15" idx="3"/>
            <a:endCxn id="13" idx="1"/>
          </p:cNvCxnSpPr>
          <p:nvPr/>
        </p:nvCxnSpPr>
        <p:spPr>
          <a:xfrm>
            <a:off x="2443102" y="3970069"/>
            <a:ext cx="296482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B7ED46EC-7509-DD40-8EFE-7A003DCF540E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>
            <a:off x="3659193" y="3970069"/>
            <a:ext cx="317592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B5DDF471-7DAF-1046-8E85-7816803448E3}"/>
              </a:ext>
            </a:extLst>
          </p:cNvPr>
          <p:cNvCxnSpPr>
            <a:cxnSpLocks/>
            <a:stCxn id="19" idx="2"/>
            <a:endCxn id="20" idx="1"/>
          </p:cNvCxnSpPr>
          <p:nvPr/>
        </p:nvCxnSpPr>
        <p:spPr>
          <a:xfrm>
            <a:off x="6501804" y="3970069"/>
            <a:ext cx="350501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022FA09D-B0CB-0E40-A922-75A9A47AD500}"/>
              </a:ext>
            </a:extLst>
          </p:cNvPr>
          <p:cNvCxnSpPr>
            <a:cxnSpLocks/>
            <a:stCxn id="17" idx="3"/>
            <a:endCxn id="19" idx="5"/>
          </p:cNvCxnSpPr>
          <p:nvPr/>
        </p:nvCxnSpPr>
        <p:spPr>
          <a:xfrm>
            <a:off x="5318602" y="3970069"/>
            <a:ext cx="371593" cy="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38641717-EC30-FF4B-A360-5D893C58C592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 flipH="1">
            <a:off x="4647693" y="4318549"/>
            <a:ext cx="1" cy="300844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758A769F-60F2-C74D-9293-B7D6939B352D}"/>
              </a:ext>
            </a:extLst>
          </p:cNvPr>
          <p:cNvCxnSpPr>
            <a:cxnSpLocks/>
            <a:stCxn id="20" idx="0"/>
            <a:endCxn id="22" idx="2"/>
          </p:cNvCxnSpPr>
          <p:nvPr/>
        </p:nvCxnSpPr>
        <p:spPr>
          <a:xfrm flipV="1">
            <a:off x="7312110" y="3111916"/>
            <a:ext cx="0" cy="642153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肘形连接符 29">
            <a:extLst>
              <a:ext uri="{FF2B5EF4-FFF2-40B4-BE49-F238E27FC236}">
                <a16:creationId xmlns:a16="http://schemas.microsoft.com/office/drawing/2014/main" id="{51DAFDE4-B765-EC4C-8EC8-58E8677B5A40}"/>
              </a:ext>
            </a:extLst>
          </p:cNvPr>
          <p:cNvCxnSpPr>
            <a:stCxn id="22" idx="1"/>
            <a:endCxn id="21" idx="3"/>
          </p:cNvCxnSpPr>
          <p:nvPr/>
        </p:nvCxnSpPr>
        <p:spPr>
          <a:xfrm rot="10800000">
            <a:off x="6204138" y="2369548"/>
            <a:ext cx="369973" cy="393888"/>
          </a:xfrm>
          <a:prstGeom prst="bentConnector3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肘形连接符 30">
            <a:extLst>
              <a:ext uri="{FF2B5EF4-FFF2-40B4-BE49-F238E27FC236}">
                <a16:creationId xmlns:a16="http://schemas.microsoft.com/office/drawing/2014/main" id="{64F90EE6-02D1-C341-807B-7EF8592D7EDA}"/>
              </a:ext>
            </a:extLst>
          </p:cNvPr>
          <p:cNvCxnSpPr>
            <a:cxnSpLocks/>
            <a:stCxn id="22" idx="1"/>
            <a:endCxn id="16" idx="3"/>
          </p:cNvCxnSpPr>
          <p:nvPr/>
        </p:nvCxnSpPr>
        <p:spPr>
          <a:xfrm rot="10800000" flipV="1">
            <a:off x="6204138" y="2763435"/>
            <a:ext cx="369973" cy="381065"/>
          </a:xfrm>
          <a:prstGeom prst="bentConnector3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肘形连接符 31">
            <a:extLst>
              <a:ext uri="{FF2B5EF4-FFF2-40B4-BE49-F238E27FC236}">
                <a16:creationId xmlns:a16="http://schemas.microsoft.com/office/drawing/2014/main" id="{BBB5C9F2-B000-4142-8B8A-E96A86CED11A}"/>
              </a:ext>
            </a:extLst>
          </p:cNvPr>
          <p:cNvCxnSpPr>
            <a:cxnSpLocks/>
            <a:stCxn id="21" idx="1"/>
            <a:endCxn id="17" idx="0"/>
          </p:cNvCxnSpPr>
          <p:nvPr/>
        </p:nvCxnSpPr>
        <p:spPr>
          <a:xfrm rot="10800000" flipV="1">
            <a:off x="4647694" y="2369547"/>
            <a:ext cx="636834" cy="1252041"/>
          </a:xfrm>
          <a:prstGeom prst="bent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肘形连接符 32">
            <a:extLst>
              <a:ext uri="{FF2B5EF4-FFF2-40B4-BE49-F238E27FC236}">
                <a16:creationId xmlns:a16="http://schemas.microsoft.com/office/drawing/2014/main" id="{9AAEC893-1098-974E-8339-CF46928BC3FF}"/>
              </a:ext>
            </a:extLst>
          </p:cNvPr>
          <p:cNvCxnSpPr>
            <a:cxnSpLocks/>
            <a:stCxn id="16" idx="1"/>
            <a:endCxn id="17" idx="0"/>
          </p:cNvCxnSpPr>
          <p:nvPr/>
        </p:nvCxnSpPr>
        <p:spPr>
          <a:xfrm rot="10800000" flipV="1">
            <a:off x="4647694" y="3144501"/>
            <a:ext cx="636834" cy="477088"/>
          </a:xfrm>
          <a:prstGeom prst="bentConnector2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64E3A007-7C5A-1347-93E7-6806E2CA4C06}"/>
              </a:ext>
            </a:extLst>
          </p:cNvPr>
          <p:cNvSpPr txBox="1"/>
          <p:nvPr/>
        </p:nvSpPr>
        <p:spPr>
          <a:xfrm>
            <a:off x="5236085" y="3703454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0284FC0-C5C4-BB45-B562-E3308768062A}"/>
              </a:ext>
            </a:extLst>
          </p:cNvPr>
          <p:cNvSpPr txBox="1"/>
          <p:nvPr/>
        </p:nvSpPr>
        <p:spPr>
          <a:xfrm>
            <a:off x="6368370" y="2289480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2F23DC5-A681-5D4D-8782-555EBE626AC7}"/>
              </a:ext>
            </a:extLst>
          </p:cNvPr>
          <p:cNvSpPr txBox="1"/>
          <p:nvPr/>
        </p:nvSpPr>
        <p:spPr>
          <a:xfrm>
            <a:off x="6368370" y="303389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否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13798F2-32FB-504A-AA68-1656C59E52CB}"/>
              </a:ext>
            </a:extLst>
          </p:cNvPr>
          <p:cNvSpPr txBox="1"/>
          <p:nvPr/>
        </p:nvSpPr>
        <p:spPr>
          <a:xfrm>
            <a:off x="4670242" y="4318549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9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否</a:t>
            </a:r>
          </a:p>
        </p:txBody>
      </p:sp>
    </p:spTree>
    <p:extLst>
      <p:ext uri="{BB962C8B-B14F-4D97-AF65-F5344CB8AC3E}">
        <p14:creationId xmlns:p14="http://schemas.microsoft.com/office/powerpoint/2010/main" val="149448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solidFill>
                  <a:srgbClr val="01A8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solidFill>
                <a:srgbClr val="01A8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87" name="PA_矩形 27">
            <a:extLst>
              <a:ext uri="{FF2B5EF4-FFF2-40B4-BE49-F238E27FC236}">
                <a16:creationId xmlns:a16="http://schemas.microsoft.com/office/drawing/2014/main" id="{2D25F733-2595-CC47-B3BB-73C0D664DD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035823" y="4728015"/>
            <a:ext cx="1656000" cy="346656"/>
          </a:xfrm>
          <a:prstGeom prst="rect">
            <a:avLst/>
          </a:prstGeom>
          <a:solidFill>
            <a:srgbClr val="9B5312"/>
          </a:solidFill>
          <a:ln w="12700" cap="sq" cmpd="sng" algn="ctr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/>
        </p:spPr>
        <p:txBody>
          <a:bodyPr lIns="0" tIns="0" rIns="0" bIns="0" rtlCol="0" anchor="ctr">
            <a:normAutofit/>
          </a:bodyPr>
          <a:lstStyle/>
          <a:p>
            <a:pPr algn="ctr"/>
            <a:r>
              <a:rPr lang="zh-CN" altLang="en-US" b="1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/>
              </a:rPr>
              <a:t>数据量大</a:t>
            </a:r>
          </a:p>
        </p:txBody>
      </p:sp>
      <p:sp>
        <p:nvSpPr>
          <p:cNvPr id="88" name="PA_矩形 22">
            <a:extLst>
              <a:ext uri="{FF2B5EF4-FFF2-40B4-BE49-F238E27FC236}">
                <a16:creationId xmlns:a16="http://schemas.microsoft.com/office/drawing/2014/main" id="{D2CE06FA-EA78-CF48-94A0-3D2E339FF0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78470" y="4743957"/>
            <a:ext cx="1656000" cy="346656"/>
          </a:xfrm>
          <a:prstGeom prst="rect">
            <a:avLst/>
          </a:prstGeom>
          <a:solidFill>
            <a:srgbClr val="7A7978"/>
          </a:solidFill>
          <a:ln w="12700" cap="sq" cmpd="sng" algn="ctr">
            <a:solidFill>
              <a:schemeClr val="accent4">
                <a:lumMod val="20000"/>
                <a:lumOff val="80000"/>
              </a:scheme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/>
              </a:rPr>
              <a:t>效率低</a:t>
            </a:r>
          </a:p>
        </p:txBody>
      </p:sp>
      <p:sp>
        <p:nvSpPr>
          <p:cNvPr id="89" name="PA_矩形 20">
            <a:extLst>
              <a:ext uri="{FF2B5EF4-FFF2-40B4-BE49-F238E27FC236}">
                <a16:creationId xmlns:a16="http://schemas.microsoft.com/office/drawing/2014/main" id="{315F9A82-47E8-A148-AB20-FD1A91F4BE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62024" y="1834783"/>
            <a:ext cx="1656000" cy="346656"/>
          </a:xfrm>
          <a:prstGeom prst="rect">
            <a:avLst/>
          </a:prstGeom>
          <a:solidFill>
            <a:srgbClr val="0C5292"/>
          </a:solidFill>
          <a:ln w="12700" cap="sq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lIns="0" tIns="0" rIns="0" bIns="0" rtlCol="0" anchor="ctr">
            <a:normAutofit/>
          </a:bodyPr>
          <a:lstStyle/>
          <a:p>
            <a:pPr algn="ctr"/>
            <a:r>
              <a:rPr lang="zh-CN" altLang="en-US" b="1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/>
              </a:rPr>
              <a:t>重复性高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440DDE85-472A-7F4F-B16B-48E581889A0B}"/>
              </a:ext>
            </a:extLst>
          </p:cNvPr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135FB9F-3398-0F4C-9552-53D965E9A02C}"/>
                </a:ext>
              </a:extLst>
            </p:cNvPr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C234476A-48BF-2449-BA9E-D202A86AE5CD}"/>
                </a:ext>
              </a:extLst>
            </p:cNvPr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060DE8A2-CFA1-1641-9A96-F02BD69A9E34}"/>
                  </a:ext>
                </a:extLst>
              </p:cNvPr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01A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grpSp>
            <p:nvGrpSpPr>
              <p:cNvPr id="94" name="组合 93">
                <a:extLst>
                  <a:ext uri="{FF2B5EF4-FFF2-40B4-BE49-F238E27FC236}">
                    <a16:creationId xmlns:a16="http://schemas.microsoft.com/office/drawing/2014/main" id="{2D1FF0D7-B1F4-6347-8CC7-F6A78AEDBB37}"/>
                  </a:ext>
                </a:extLst>
              </p:cNvPr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>
                  <a:extLst>
                    <a:ext uri="{FF2B5EF4-FFF2-40B4-BE49-F238E27FC236}">
                      <a16:creationId xmlns:a16="http://schemas.microsoft.com/office/drawing/2014/main" id="{102F3CAD-D024-B242-8034-DA0500384692}"/>
                    </a:ext>
                  </a:extLst>
                </p:cNvPr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2" name="梯形 101">
                  <a:extLst>
                    <a:ext uri="{FF2B5EF4-FFF2-40B4-BE49-F238E27FC236}">
                      <a16:creationId xmlns:a16="http://schemas.microsoft.com/office/drawing/2014/main" id="{92895302-3C81-E649-9479-43F0833A5AF5}"/>
                    </a:ext>
                  </a:extLst>
                </p:cNvPr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  <p:sp>
              <p:nvSpPr>
                <p:cNvPr id="103" name="梯形 102">
                  <a:extLst>
                    <a:ext uri="{FF2B5EF4-FFF2-40B4-BE49-F238E27FC236}">
                      <a16:creationId xmlns:a16="http://schemas.microsoft.com/office/drawing/2014/main" id="{062F09D6-CF3F-E346-A116-3973FAA50CD8}"/>
                    </a:ext>
                  </a:extLst>
                </p:cNvPr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endParaRPr>
                </a:p>
              </p:txBody>
            </p:sp>
          </p:grp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1AC13CFA-5C4E-A445-B8BF-5B424146DAFF}"/>
                  </a:ext>
                </a:extLst>
              </p:cNvPr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6" name="任意多边形: 形状 10">
                <a:extLst>
                  <a:ext uri="{FF2B5EF4-FFF2-40B4-BE49-F238E27FC236}">
                    <a16:creationId xmlns:a16="http://schemas.microsoft.com/office/drawing/2014/main" id="{E025C5F2-0E23-D34C-92D8-169D2C27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BB6360AC-AC9F-B34D-B279-D11C593BFF02}"/>
                  </a:ext>
                </a:extLst>
              </p:cNvPr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8" name="任意多边形: 形状 12">
                <a:extLst>
                  <a:ext uri="{FF2B5EF4-FFF2-40B4-BE49-F238E27FC236}">
                    <a16:creationId xmlns:a16="http://schemas.microsoft.com/office/drawing/2014/main" id="{D8DB77DE-5FF0-E64F-BF7C-F3F528A5D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99" name="任意多边形: 形状 14">
                <a:extLst>
                  <a:ext uri="{FF2B5EF4-FFF2-40B4-BE49-F238E27FC236}">
                    <a16:creationId xmlns:a16="http://schemas.microsoft.com/office/drawing/2014/main" id="{3B38A289-B031-2844-81D3-B3B04FD8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00" name="文本框 21">
                <a:extLst>
                  <a:ext uri="{FF2B5EF4-FFF2-40B4-BE49-F238E27FC236}">
                    <a16:creationId xmlns:a16="http://schemas.microsoft.com/office/drawing/2014/main" id="{B69685EA-BE6E-1443-BA9C-D876A7B0C643}"/>
                  </a:ext>
                </a:extLst>
              </p:cNvPr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痛点</a:t>
                </a:r>
              </a:p>
            </p:txBody>
          </p:sp>
        </p:grpSp>
      </p:grpSp>
      <p:sp>
        <p:nvSpPr>
          <p:cNvPr id="104" name="矩形 103">
            <a:extLst>
              <a:ext uri="{FF2B5EF4-FFF2-40B4-BE49-F238E27FC236}">
                <a16:creationId xmlns:a16="http://schemas.microsoft.com/office/drawing/2014/main" id="{1967B92D-AB76-B14F-82F6-7B8A34FCED20}"/>
              </a:ext>
            </a:extLst>
          </p:cNvPr>
          <p:cNvSpPr/>
          <p:nvPr/>
        </p:nvSpPr>
        <p:spPr>
          <a:xfrm>
            <a:off x="2431535" y="5174903"/>
            <a:ext cx="1782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Arial"/>
              </a:rPr>
              <a:t>人工质检需要专业人员逐一观看视频进行质量判断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6E7FAF20-58D0-B349-BDA9-86AC3E823520}"/>
              </a:ext>
            </a:extLst>
          </p:cNvPr>
          <p:cNvSpPr/>
          <p:nvPr/>
        </p:nvSpPr>
        <p:spPr>
          <a:xfrm>
            <a:off x="7977812" y="5174903"/>
            <a:ext cx="1904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预计到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2030</a:t>
            </a:r>
            <a:r>
              <a:rPr lang="zh-CN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5G</a:t>
            </a:r>
            <a:r>
              <a:rPr lang="zh-CN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基站将会达到</a:t>
            </a:r>
            <a:r>
              <a:rPr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1500</a:t>
            </a:r>
            <a:r>
              <a:rPr lang="zh-CN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万个</a:t>
            </a: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Arial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E7655216-AFA8-9348-AFEE-5D1410663E45}"/>
              </a:ext>
            </a:extLst>
          </p:cNvPr>
          <p:cNvSpPr txBox="1"/>
          <p:nvPr/>
        </p:nvSpPr>
        <p:spPr>
          <a:xfrm>
            <a:off x="292498" y="1201636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5G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基站质检过程的问题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469F02-E292-4C2E-B492-3E0B420A8A0F}"/>
              </a:ext>
            </a:extLst>
          </p:cNvPr>
          <p:cNvSpPr/>
          <p:nvPr/>
        </p:nvSpPr>
        <p:spPr>
          <a:xfrm>
            <a:off x="5207565" y="2220304"/>
            <a:ext cx="2103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质量检测的具体项目固定，工作内容重复高</a:t>
            </a: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723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4">
            <a:extLst>
              <a:ext uri="{FF2B5EF4-FFF2-40B4-BE49-F238E27FC236}">
                <a16:creationId xmlns:a16="http://schemas.microsoft.com/office/drawing/2014/main" id="{CEF1A3EC-5402-D349-9844-392D6001E77C}"/>
              </a:ext>
            </a:extLst>
          </p:cNvPr>
          <p:cNvSpPr txBox="1">
            <a:spLocks/>
          </p:cNvSpPr>
          <p:nvPr/>
        </p:nvSpPr>
        <p:spPr>
          <a:xfrm>
            <a:off x="3751278" y="485775"/>
            <a:ext cx="4285140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5G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基站建设智能质检项目周期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" name="直接连接符 40">
            <a:extLst>
              <a:ext uri="{FF2B5EF4-FFF2-40B4-BE49-F238E27FC236}">
                <a16:creationId xmlns:a16="http://schemas.microsoft.com/office/drawing/2014/main" id="{4361C246-C6BE-B240-A7BE-9D4DF6D8A52D}"/>
              </a:ext>
            </a:extLst>
          </p:cNvPr>
          <p:cNvCxnSpPr>
            <a:cxnSpLocks/>
          </p:cNvCxnSpPr>
          <p:nvPr/>
        </p:nvCxnSpPr>
        <p:spPr>
          <a:xfrm flipV="1">
            <a:off x="1352161" y="2314827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1">
            <a:extLst>
              <a:ext uri="{FF2B5EF4-FFF2-40B4-BE49-F238E27FC236}">
                <a16:creationId xmlns:a16="http://schemas.microsoft.com/office/drawing/2014/main" id="{4889EEF1-5BA4-2E41-84E1-AC14D1F6D6A4}"/>
              </a:ext>
            </a:extLst>
          </p:cNvPr>
          <p:cNvCxnSpPr>
            <a:cxnSpLocks/>
          </p:cNvCxnSpPr>
          <p:nvPr/>
        </p:nvCxnSpPr>
        <p:spPr>
          <a:xfrm flipV="1">
            <a:off x="5800701" y="1823973"/>
            <a:ext cx="0" cy="385000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6">
            <a:extLst>
              <a:ext uri="{FF2B5EF4-FFF2-40B4-BE49-F238E27FC236}">
                <a16:creationId xmlns:a16="http://schemas.microsoft.com/office/drawing/2014/main" id="{1AB4E2E9-98E0-EE4B-8696-A07FA0CC34B9}"/>
              </a:ext>
            </a:extLst>
          </p:cNvPr>
          <p:cNvSpPr txBox="1"/>
          <p:nvPr/>
        </p:nvSpPr>
        <p:spPr>
          <a:xfrm>
            <a:off x="1352161" y="2805681"/>
            <a:ext cx="4004449" cy="369308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-2021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24C891C0-FDE1-3748-AB0A-5FCB7DD22816}"/>
              </a:ext>
            </a:extLst>
          </p:cNvPr>
          <p:cNvSpPr txBox="1"/>
          <p:nvPr/>
        </p:nvSpPr>
        <p:spPr>
          <a:xfrm>
            <a:off x="1323586" y="4250941"/>
            <a:ext cx="4164544" cy="1346883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视觉平台初步建立</a:t>
            </a: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视频处理加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视觉打通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完成电源模块信息识别与提取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完成电源模块自动化审核</a:t>
            </a:r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BA71D3B5-9CD1-514D-AECA-9B212949BFEA}"/>
              </a:ext>
            </a:extLst>
          </p:cNvPr>
          <p:cNvSpPr txBox="1"/>
          <p:nvPr/>
        </p:nvSpPr>
        <p:spPr>
          <a:xfrm>
            <a:off x="5806600" y="3760086"/>
            <a:ext cx="4998435" cy="1346883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完成其他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个信息识别与提取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完成其他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个自动化审核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全面部署质检审核平台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持续优化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视觉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6794C87B-2CC9-2B42-8BEF-4ABC3C3ABB19}"/>
              </a:ext>
            </a:extLst>
          </p:cNvPr>
          <p:cNvSpPr txBox="1"/>
          <p:nvPr/>
        </p:nvSpPr>
        <p:spPr>
          <a:xfrm>
            <a:off x="5800701" y="2314826"/>
            <a:ext cx="3949254" cy="367030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-2021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D5BB691-A7E2-1942-9586-7B5B406A7D01}"/>
              </a:ext>
            </a:extLst>
          </p:cNvPr>
          <p:cNvGrpSpPr/>
          <p:nvPr/>
        </p:nvGrpSpPr>
        <p:grpSpPr>
          <a:xfrm>
            <a:off x="5800701" y="2853306"/>
            <a:ext cx="3909633" cy="542290"/>
            <a:chOff x="2895531" y="3559626"/>
            <a:chExt cx="1652466" cy="308268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ABFBD301-8950-FE48-8222-2FA68603E165}"/>
                </a:ext>
              </a:extLst>
            </p:cNvPr>
            <p:cNvSpPr/>
            <p:nvPr/>
          </p:nvSpPr>
          <p:spPr>
            <a:xfrm>
              <a:off x="2895531" y="3559626"/>
              <a:ext cx="1652466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业务全面实现</a:t>
              </a: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1B29DD6-DE49-ED49-B6AB-512893270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">
            <a:extLst>
              <a:ext uri="{FF2B5EF4-FFF2-40B4-BE49-F238E27FC236}">
                <a16:creationId xmlns:a16="http://schemas.microsoft.com/office/drawing/2014/main" id="{4A6DCE08-83AC-E248-AEE6-F7350068FE17}"/>
              </a:ext>
            </a:extLst>
          </p:cNvPr>
          <p:cNvGrpSpPr/>
          <p:nvPr/>
        </p:nvGrpSpPr>
        <p:grpSpPr>
          <a:xfrm>
            <a:off x="1352160" y="3356226"/>
            <a:ext cx="3769987" cy="542290"/>
            <a:chOff x="1047326" y="3559626"/>
            <a:chExt cx="1652466" cy="308268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FA263890-97DF-8E4D-8BB2-8FEEB750E986}"/>
                </a:ext>
              </a:extLst>
            </p:cNvPr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能力建设</a:t>
              </a: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F69AF841-0234-3948-B802-591ED295F6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7" name="直接连接符 2">
            <a:extLst>
              <a:ext uri="{FF2B5EF4-FFF2-40B4-BE49-F238E27FC236}">
                <a16:creationId xmlns:a16="http://schemas.microsoft.com/office/drawing/2014/main" id="{44590246-DA6C-5B4E-BFD8-BD4A7904FA16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B1FEC226-FED6-EC47-956F-B56ECE6C9A01}"/>
              </a:ext>
            </a:extLst>
          </p:cNvPr>
          <p:cNvSpPr txBox="1"/>
          <p:nvPr/>
        </p:nvSpPr>
        <p:spPr>
          <a:xfrm>
            <a:off x="292499" y="285760"/>
            <a:ext cx="4934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solidFill>
                  <a:srgbClr val="01A8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solidFill>
                <a:srgbClr val="01A8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8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E94336-C181-B843-9E84-D016CF8B4F89}"/>
              </a:ext>
            </a:extLst>
          </p:cNvPr>
          <p:cNvSpPr txBox="1">
            <a:spLocks/>
          </p:cNvSpPr>
          <p:nvPr/>
        </p:nvSpPr>
        <p:spPr>
          <a:xfrm>
            <a:off x="3330172" y="437282"/>
            <a:ext cx="4276597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5G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基站建设智能质检阶段计划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3" name="直接连接符 27">
            <a:extLst>
              <a:ext uri="{FF2B5EF4-FFF2-40B4-BE49-F238E27FC236}">
                <a16:creationId xmlns:a16="http://schemas.microsoft.com/office/drawing/2014/main" id="{104C1D2F-C11E-2F4E-A4FC-BD00B27355FD}"/>
              </a:ext>
            </a:extLst>
          </p:cNvPr>
          <p:cNvCxnSpPr>
            <a:cxnSpLocks/>
            <a:stCxn id="4" idx="3"/>
            <a:endCxn id="13" idx="3"/>
          </p:cNvCxnSpPr>
          <p:nvPr/>
        </p:nvCxnSpPr>
        <p:spPr>
          <a:xfrm flipV="1">
            <a:off x="5243486" y="4955430"/>
            <a:ext cx="6482715" cy="381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62D3071-6CBA-6F4E-B3DF-FFCFB2B0803B}"/>
              </a:ext>
            </a:extLst>
          </p:cNvPr>
          <p:cNvSpPr/>
          <p:nvPr/>
        </p:nvSpPr>
        <p:spPr>
          <a:xfrm>
            <a:off x="5174906" y="492368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199CC5-77FD-C24F-8D49-D9F42E9272D7}"/>
              </a:ext>
            </a:extLst>
          </p:cNvPr>
          <p:cNvSpPr/>
          <p:nvPr/>
        </p:nvSpPr>
        <p:spPr>
          <a:xfrm>
            <a:off x="6144551" y="492368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5104375-1ADB-E040-ACD3-76EBE8F00870}"/>
              </a:ext>
            </a:extLst>
          </p:cNvPr>
          <p:cNvSpPr/>
          <p:nvPr/>
        </p:nvSpPr>
        <p:spPr>
          <a:xfrm>
            <a:off x="7110386" y="4923680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C3B9A4E-BCDE-7A4D-9660-2D747DD0402E}"/>
              </a:ext>
            </a:extLst>
          </p:cNvPr>
          <p:cNvSpPr/>
          <p:nvPr/>
        </p:nvSpPr>
        <p:spPr>
          <a:xfrm>
            <a:off x="8015896" y="492368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95BC476-763E-AD47-9FEA-F5D389451D98}"/>
              </a:ext>
            </a:extLst>
          </p:cNvPr>
          <p:cNvSpPr/>
          <p:nvPr/>
        </p:nvSpPr>
        <p:spPr>
          <a:xfrm>
            <a:off x="8920771" y="492368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A2EEDD-E0B1-524F-87A9-6A26C2A6157C}"/>
              </a:ext>
            </a:extLst>
          </p:cNvPr>
          <p:cNvSpPr/>
          <p:nvPr/>
        </p:nvSpPr>
        <p:spPr>
          <a:xfrm>
            <a:off x="9825646" y="4923680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A5D0BC4-086F-1646-837D-6B9F646AA374}"/>
              </a:ext>
            </a:extLst>
          </p:cNvPr>
          <p:cNvSpPr/>
          <p:nvPr/>
        </p:nvSpPr>
        <p:spPr>
          <a:xfrm>
            <a:off x="11646826" y="4914155"/>
            <a:ext cx="79375" cy="825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4" name="肘形连接符 13">
            <a:extLst>
              <a:ext uri="{FF2B5EF4-FFF2-40B4-BE49-F238E27FC236}">
                <a16:creationId xmlns:a16="http://schemas.microsoft.com/office/drawing/2014/main" id="{41E67EEA-FE31-4044-99A5-BE231F0A93D3}"/>
              </a:ext>
            </a:extLst>
          </p:cNvPr>
          <p:cNvCxnSpPr>
            <a:stCxn id="4" idx="2"/>
            <a:endCxn id="5" idx="2"/>
          </p:cNvCxnSpPr>
          <p:nvPr/>
        </p:nvCxnSpPr>
        <p:spPr>
          <a:xfrm rot="5400000" flipV="1">
            <a:off x="5694019" y="4518233"/>
            <a:ext cx="3175" cy="96964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D44E50F1-E81B-E344-9192-E152D8A77EB2}"/>
              </a:ext>
            </a:extLst>
          </p:cNvPr>
          <p:cNvSpPr/>
          <p:nvPr/>
        </p:nvSpPr>
        <p:spPr>
          <a:xfrm>
            <a:off x="10730521" y="4914155"/>
            <a:ext cx="79375" cy="825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等腰三角形 62">
            <a:extLst>
              <a:ext uri="{FF2B5EF4-FFF2-40B4-BE49-F238E27FC236}">
                <a16:creationId xmlns:a16="http://schemas.microsoft.com/office/drawing/2014/main" id="{2EC15FA7-2001-034E-B6F6-4A60E43519B0}"/>
              </a:ext>
            </a:extLst>
          </p:cNvPr>
          <p:cNvSpPr/>
          <p:nvPr/>
        </p:nvSpPr>
        <p:spPr>
          <a:xfrm rot="10800000">
            <a:off x="5670206" y="5284360"/>
            <a:ext cx="76200" cy="48895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等腰三角形 63">
            <a:extLst>
              <a:ext uri="{FF2B5EF4-FFF2-40B4-BE49-F238E27FC236}">
                <a16:creationId xmlns:a16="http://schemas.microsoft.com/office/drawing/2014/main" id="{2B2A5522-5F0D-0B40-B374-39AA5E38AC3E}"/>
              </a:ext>
            </a:extLst>
          </p:cNvPr>
          <p:cNvSpPr/>
          <p:nvPr/>
        </p:nvSpPr>
        <p:spPr>
          <a:xfrm rot="10800000">
            <a:off x="8478811" y="5284360"/>
            <a:ext cx="75565" cy="4953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103">
            <a:extLst>
              <a:ext uri="{FF2B5EF4-FFF2-40B4-BE49-F238E27FC236}">
                <a16:creationId xmlns:a16="http://schemas.microsoft.com/office/drawing/2014/main" id="{4D960312-33F6-5F49-B90D-8E015B0ED06A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4748821" y="4500794"/>
            <a:ext cx="92011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项目启动会</a:t>
            </a:r>
          </a:p>
        </p:txBody>
      </p:sp>
      <p:sp>
        <p:nvSpPr>
          <p:cNvPr id="19" name="TextBox 103">
            <a:extLst>
              <a:ext uri="{FF2B5EF4-FFF2-40B4-BE49-F238E27FC236}">
                <a16:creationId xmlns:a16="http://schemas.microsoft.com/office/drawing/2014/main" id="{B75CF4E9-E749-3A44-A8DF-47B060F7220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5714656" y="4494420"/>
            <a:ext cx="92011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组织定义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人员进场</a:t>
            </a:r>
          </a:p>
        </p:txBody>
      </p:sp>
      <p:sp>
        <p:nvSpPr>
          <p:cNvPr id="20" name="TextBox 103">
            <a:extLst>
              <a:ext uri="{FF2B5EF4-FFF2-40B4-BE49-F238E27FC236}">
                <a16:creationId xmlns:a16="http://schemas.microsoft.com/office/drawing/2014/main" id="{44845542-CCEF-8141-B655-10B1577EF42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6684301" y="4502064"/>
            <a:ext cx="92138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业务需求评估</a:t>
            </a:r>
          </a:p>
        </p:txBody>
      </p:sp>
      <p:sp>
        <p:nvSpPr>
          <p:cNvPr id="21" name="TextBox 103">
            <a:extLst>
              <a:ext uri="{FF2B5EF4-FFF2-40B4-BE49-F238E27FC236}">
                <a16:creationId xmlns:a16="http://schemas.microsoft.com/office/drawing/2014/main" id="{42713295-059F-C449-BD66-99F80EA3EEC1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7589176" y="4500880"/>
            <a:ext cx="921385" cy="4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剩余</a:t>
            </a:r>
            <a:r>
              <a:rPr lang="en-US" altLang="zh-CN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</a:t>
            </a: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审核个开发</a:t>
            </a:r>
          </a:p>
        </p:txBody>
      </p:sp>
      <p:sp>
        <p:nvSpPr>
          <p:cNvPr id="22" name="TextBox 103">
            <a:extLst>
              <a:ext uri="{FF2B5EF4-FFF2-40B4-BE49-F238E27FC236}">
                <a16:creationId xmlns:a16="http://schemas.microsoft.com/office/drawing/2014/main" id="{037BC962-0968-6F47-95D6-8301DA901A47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8494051" y="4418965"/>
            <a:ext cx="921385" cy="4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剩余</a:t>
            </a:r>
            <a:r>
              <a:rPr lang="en-US" altLang="zh-CN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</a:t>
            </a: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</a:t>
            </a:r>
            <a:r>
              <a:rPr lang="en-US" altLang="zh-CN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视觉训练</a:t>
            </a:r>
          </a:p>
        </p:txBody>
      </p:sp>
      <p:sp>
        <p:nvSpPr>
          <p:cNvPr id="23" name="TextBox 103">
            <a:extLst>
              <a:ext uri="{FF2B5EF4-FFF2-40B4-BE49-F238E27FC236}">
                <a16:creationId xmlns:a16="http://schemas.microsoft.com/office/drawing/2014/main" id="{9C9C4447-EBF1-0248-9438-2A6BAA2CADF8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5094261" y="545301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项目启动</a:t>
            </a:r>
          </a:p>
        </p:txBody>
      </p:sp>
      <p:sp>
        <p:nvSpPr>
          <p:cNvPr id="24" name="TextBox 103">
            <a:extLst>
              <a:ext uri="{FF2B5EF4-FFF2-40B4-BE49-F238E27FC236}">
                <a16:creationId xmlns:a16="http://schemas.microsoft.com/office/drawing/2014/main" id="{E204614F-EFDC-B94E-9859-3F90A138A06E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7906676" y="545301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流程开发</a:t>
            </a:r>
          </a:p>
        </p:txBody>
      </p:sp>
      <p:cxnSp>
        <p:nvCxnSpPr>
          <p:cNvPr id="25" name="肘形连接符 24">
            <a:extLst>
              <a:ext uri="{FF2B5EF4-FFF2-40B4-BE49-F238E27FC236}">
                <a16:creationId xmlns:a16="http://schemas.microsoft.com/office/drawing/2014/main" id="{4242CDDA-2304-2D4E-9ADE-7FA0599C9340}"/>
              </a:ext>
            </a:extLst>
          </p:cNvPr>
          <p:cNvCxnSpPr>
            <a:stCxn id="7" idx="2"/>
            <a:endCxn id="8" idx="2"/>
          </p:cNvCxnSpPr>
          <p:nvPr/>
        </p:nvCxnSpPr>
        <p:spPr>
          <a:xfrm rot="5400000" flipV="1">
            <a:off x="8502624" y="4550618"/>
            <a:ext cx="3175" cy="90487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03">
            <a:extLst>
              <a:ext uri="{FF2B5EF4-FFF2-40B4-BE49-F238E27FC236}">
                <a16:creationId xmlns:a16="http://schemas.microsoft.com/office/drawing/2014/main" id="{6AED215E-FF20-3446-9C25-6C93C14A68B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9403371" y="4502150"/>
            <a:ext cx="920750" cy="4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剩余</a:t>
            </a:r>
            <a:r>
              <a:rPr lang="en-US" altLang="zh-CN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</a:t>
            </a: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个审核上线</a:t>
            </a:r>
          </a:p>
        </p:txBody>
      </p:sp>
      <p:sp>
        <p:nvSpPr>
          <p:cNvPr id="28" name="TextBox 103">
            <a:extLst>
              <a:ext uri="{FF2B5EF4-FFF2-40B4-BE49-F238E27FC236}">
                <a16:creationId xmlns:a16="http://schemas.microsoft.com/office/drawing/2014/main" id="{562DB38A-385D-6646-8223-1F8B5C2468DE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6531266" y="545301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需求确认</a:t>
            </a:r>
          </a:p>
        </p:txBody>
      </p:sp>
      <p:sp>
        <p:nvSpPr>
          <p:cNvPr id="29" name="TextBox 103">
            <a:extLst>
              <a:ext uri="{FF2B5EF4-FFF2-40B4-BE49-F238E27FC236}">
                <a16:creationId xmlns:a16="http://schemas.microsoft.com/office/drawing/2014/main" id="{05B67E96-3D87-7143-8838-DEC11F88376F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9245891" y="5453013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上线投产 </a:t>
            </a:r>
          </a:p>
        </p:txBody>
      </p:sp>
      <p:sp>
        <p:nvSpPr>
          <p:cNvPr id="31" name="TextBox 103">
            <a:extLst>
              <a:ext uri="{FF2B5EF4-FFF2-40B4-BE49-F238E27FC236}">
                <a16:creationId xmlns:a16="http://schemas.microsoft.com/office/drawing/2014/main" id="{9B03816D-BD9C-9740-8805-609997025F5D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10144135" y="5476879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en-US" altLang="zh-CN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105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视觉优化</a:t>
            </a:r>
          </a:p>
        </p:txBody>
      </p:sp>
      <p:sp>
        <p:nvSpPr>
          <p:cNvPr id="33" name="TextBox 103">
            <a:extLst>
              <a:ext uri="{FF2B5EF4-FFF2-40B4-BE49-F238E27FC236}">
                <a16:creationId xmlns:a16="http://schemas.microsoft.com/office/drawing/2014/main" id="{8FFC0D36-04CB-D144-813F-8D235EED73C7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10309516" y="4419050"/>
            <a:ext cx="921385" cy="5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根据运行结果、持续优化</a:t>
            </a:r>
            <a:r>
              <a:rPr lang="en-US" altLang="zh-CN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视觉</a:t>
            </a:r>
          </a:p>
        </p:txBody>
      </p:sp>
      <p:sp>
        <p:nvSpPr>
          <p:cNvPr id="37" name="矩形: 圆角 74">
            <a:extLst>
              <a:ext uri="{FF2B5EF4-FFF2-40B4-BE49-F238E27FC236}">
                <a16:creationId xmlns:a16="http://schemas.microsoft.com/office/drawing/2014/main" id="{B07F0FFD-AE83-AF42-A4EE-62C730103FFE}"/>
              </a:ext>
            </a:extLst>
          </p:cNvPr>
          <p:cNvSpPr/>
          <p:nvPr/>
        </p:nvSpPr>
        <p:spPr>
          <a:xfrm>
            <a:off x="4804066" y="3631455"/>
            <a:ext cx="7319297" cy="253301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charset="0"/>
              <a:ea typeface="宋体" charset="-122"/>
              <a:cs typeface="微软雅黑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38CFB05-318E-AC43-B6CE-4CF519E19391}"/>
              </a:ext>
            </a:extLst>
          </p:cNvPr>
          <p:cNvSpPr/>
          <p:nvPr/>
        </p:nvSpPr>
        <p:spPr>
          <a:xfrm>
            <a:off x="4788826" y="3486675"/>
            <a:ext cx="1210945" cy="2971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二阶段工程</a:t>
            </a:r>
          </a:p>
        </p:txBody>
      </p:sp>
      <p:cxnSp>
        <p:nvCxnSpPr>
          <p:cNvPr id="40" name="直接连接符 86">
            <a:extLst>
              <a:ext uri="{FF2B5EF4-FFF2-40B4-BE49-F238E27FC236}">
                <a16:creationId xmlns:a16="http://schemas.microsoft.com/office/drawing/2014/main" id="{E3E28072-4A9C-5040-9712-766420AC2B6B}"/>
              </a:ext>
            </a:extLst>
          </p:cNvPr>
          <p:cNvCxnSpPr>
            <a:stCxn id="41" idx="3"/>
          </p:cNvCxnSpPr>
          <p:nvPr/>
        </p:nvCxnSpPr>
        <p:spPr>
          <a:xfrm>
            <a:off x="595286" y="2359550"/>
            <a:ext cx="9286240" cy="2540"/>
          </a:xfrm>
          <a:prstGeom prst="line">
            <a:avLst/>
          </a:prstGeom>
          <a:solidFill>
            <a:schemeClr val="accent5"/>
          </a:solidFill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240740D8-4CBB-7445-973A-9706F24C9D90}"/>
              </a:ext>
            </a:extLst>
          </p:cNvPr>
          <p:cNvSpPr/>
          <p:nvPr/>
        </p:nvSpPr>
        <p:spPr>
          <a:xfrm>
            <a:off x="526706" y="2323990"/>
            <a:ext cx="68580" cy="71120"/>
          </a:xfrm>
          <a:prstGeom prst="rect">
            <a:avLst/>
          </a:prstGeom>
          <a:solidFill>
            <a:srgbClr val="01A8F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745AF03-7639-4941-8773-0D6D02B5B365}"/>
              </a:ext>
            </a:extLst>
          </p:cNvPr>
          <p:cNvSpPr/>
          <p:nvPr/>
        </p:nvSpPr>
        <p:spPr>
          <a:xfrm>
            <a:off x="1496351" y="2323990"/>
            <a:ext cx="68580" cy="71120"/>
          </a:xfrm>
          <a:prstGeom prst="rect">
            <a:avLst/>
          </a:prstGeom>
          <a:solidFill>
            <a:srgbClr val="01A8F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8E80163-1904-1045-B709-513C052DDB1B}"/>
              </a:ext>
            </a:extLst>
          </p:cNvPr>
          <p:cNvSpPr/>
          <p:nvPr/>
        </p:nvSpPr>
        <p:spPr>
          <a:xfrm>
            <a:off x="2462186" y="2323990"/>
            <a:ext cx="68580" cy="71120"/>
          </a:xfrm>
          <a:prstGeom prst="rect">
            <a:avLst/>
          </a:prstGeom>
          <a:solidFill>
            <a:srgbClr val="01A8F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CAA5301-009F-E843-909E-81D8B1C65401}"/>
              </a:ext>
            </a:extLst>
          </p:cNvPr>
          <p:cNvSpPr/>
          <p:nvPr/>
        </p:nvSpPr>
        <p:spPr>
          <a:xfrm>
            <a:off x="3367696" y="2323990"/>
            <a:ext cx="67945" cy="71120"/>
          </a:xfrm>
          <a:prstGeom prst="rect">
            <a:avLst/>
          </a:prstGeom>
          <a:solidFill>
            <a:srgbClr val="01A8F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2E71943-E452-5648-A5CE-DA1FAE0A4658}"/>
              </a:ext>
            </a:extLst>
          </p:cNvPr>
          <p:cNvSpPr/>
          <p:nvPr/>
        </p:nvSpPr>
        <p:spPr>
          <a:xfrm>
            <a:off x="4272571" y="2323990"/>
            <a:ext cx="67945" cy="71120"/>
          </a:xfrm>
          <a:prstGeom prst="rect">
            <a:avLst/>
          </a:prstGeom>
          <a:solidFill>
            <a:srgbClr val="01A8F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9A048A0-FC6E-F948-88D6-B7D8D3F9CC00}"/>
              </a:ext>
            </a:extLst>
          </p:cNvPr>
          <p:cNvSpPr/>
          <p:nvPr/>
        </p:nvSpPr>
        <p:spPr>
          <a:xfrm>
            <a:off x="5177446" y="2323990"/>
            <a:ext cx="67945" cy="71120"/>
          </a:xfrm>
          <a:prstGeom prst="rect">
            <a:avLst/>
          </a:prstGeom>
          <a:solidFill>
            <a:srgbClr val="01A8F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BB234942-0FE2-E048-939F-908BEA6C6635}"/>
              </a:ext>
            </a:extLst>
          </p:cNvPr>
          <p:cNvSpPr/>
          <p:nvPr/>
        </p:nvSpPr>
        <p:spPr>
          <a:xfrm>
            <a:off x="7914931" y="2323990"/>
            <a:ext cx="68580" cy="71120"/>
          </a:xfrm>
          <a:prstGeom prst="rect">
            <a:avLst/>
          </a:prstGeom>
          <a:solidFill>
            <a:srgbClr val="01A8F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F9F1C1C-57FB-AE45-826F-A0E290361EE1}"/>
              </a:ext>
            </a:extLst>
          </p:cNvPr>
          <p:cNvSpPr/>
          <p:nvPr/>
        </p:nvSpPr>
        <p:spPr>
          <a:xfrm>
            <a:off x="8819806" y="2323990"/>
            <a:ext cx="68580" cy="71120"/>
          </a:xfrm>
          <a:prstGeom prst="rect">
            <a:avLst/>
          </a:prstGeom>
          <a:solidFill>
            <a:srgbClr val="01A8F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762C2B34-4237-4B40-9AF7-7DFFB3289A6A}"/>
              </a:ext>
            </a:extLst>
          </p:cNvPr>
          <p:cNvSpPr/>
          <p:nvPr/>
        </p:nvSpPr>
        <p:spPr>
          <a:xfrm>
            <a:off x="9850411" y="2323990"/>
            <a:ext cx="68580" cy="71120"/>
          </a:xfrm>
          <a:prstGeom prst="rect">
            <a:avLst/>
          </a:prstGeom>
          <a:solidFill>
            <a:srgbClr val="01A8F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02D287C4-CDFB-1540-8EE0-AAB564E7F764}"/>
              </a:ext>
            </a:extLst>
          </p:cNvPr>
          <p:cNvSpPr/>
          <p:nvPr/>
        </p:nvSpPr>
        <p:spPr>
          <a:xfrm>
            <a:off x="6998626" y="2306845"/>
            <a:ext cx="79375" cy="82550"/>
          </a:xfrm>
          <a:prstGeom prst="rect">
            <a:avLst/>
          </a:prstGeom>
          <a:solidFill>
            <a:srgbClr val="01A8F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1" name="肘形连接符 50">
            <a:extLst>
              <a:ext uri="{FF2B5EF4-FFF2-40B4-BE49-F238E27FC236}">
                <a16:creationId xmlns:a16="http://schemas.microsoft.com/office/drawing/2014/main" id="{CA659DA4-4A2C-C843-9486-50DC3B4F74C1}"/>
              </a:ext>
            </a:extLst>
          </p:cNvPr>
          <p:cNvCxnSpPr>
            <a:stCxn id="41" idx="2"/>
            <a:endCxn id="43" idx="2"/>
          </p:cNvCxnSpPr>
          <p:nvPr/>
        </p:nvCxnSpPr>
        <p:spPr>
          <a:xfrm rot="5400000" flipV="1">
            <a:off x="1528736" y="1419750"/>
            <a:ext cx="3175" cy="1935480"/>
          </a:xfrm>
          <a:prstGeom prst="bentConnector3">
            <a:avLst>
              <a:gd name="adj1" fmla="val 7550000"/>
            </a:avLst>
          </a:prstGeom>
          <a:solidFill>
            <a:schemeClr val="accent5"/>
          </a:solidFill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连接符 51">
            <a:extLst>
              <a:ext uri="{FF2B5EF4-FFF2-40B4-BE49-F238E27FC236}">
                <a16:creationId xmlns:a16="http://schemas.microsoft.com/office/drawing/2014/main" id="{21453FB6-031C-4C48-8BDA-BF00C85E8FA0}"/>
              </a:ext>
            </a:extLst>
          </p:cNvPr>
          <p:cNvCxnSpPr/>
          <p:nvPr/>
        </p:nvCxnSpPr>
        <p:spPr>
          <a:xfrm rot="5400000" flipH="1" flipV="1">
            <a:off x="7485671" y="1849010"/>
            <a:ext cx="13970" cy="904875"/>
          </a:xfrm>
          <a:prstGeom prst="bentConnector3">
            <a:avLst>
              <a:gd name="adj1" fmla="val -2270454"/>
            </a:avLst>
          </a:prstGeom>
          <a:solidFill>
            <a:schemeClr val="accent5"/>
          </a:solidFill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FFACEE2F-28DF-344D-B0B1-F1D4459555CC}"/>
              </a:ext>
            </a:extLst>
          </p:cNvPr>
          <p:cNvSpPr/>
          <p:nvPr/>
        </p:nvSpPr>
        <p:spPr>
          <a:xfrm>
            <a:off x="6082321" y="2314465"/>
            <a:ext cx="79375" cy="82550"/>
          </a:xfrm>
          <a:prstGeom prst="rect">
            <a:avLst/>
          </a:prstGeom>
          <a:solidFill>
            <a:srgbClr val="01A8F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等腰三角形 103">
            <a:extLst>
              <a:ext uri="{FF2B5EF4-FFF2-40B4-BE49-F238E27FC236}">
                <a16:creationId xmlns:a16="http://schemas.microsoft.com/office/drawing/2014/main" id="{ACF512D5-C141-F141-9FE9-1C9134F029C2}"/>
              </a:ext>
            </a:extLst>
          </p:cNvPr>
          <p:cNvSpPr/>
          <p:nvPr/>
        </p:nvSpPr>
        <p:spPr>
          <a:xfrm rot="10800000">
            <a:off x="1488731" y="2684670"/>
            <a:ext cx="76200" cy="48895"/>
          </a:xfrm>
          <a:prstGeom prst="triangle">
            <a:avLst/>
          </a:prstGeom>
          <a:solidFill>
            <a:srgbClr val="01A8F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等腰三角形 104">
            <a:extLst>
              <a:ext uri="{FF2B5EF4-FFF2-40B4-BE49-F238E27FC236}">
                <a16:creationId xmlns:a16="http://schemas.microsoft.com/office/drawing/2014/main" id="{F996E86B-A7AC-7D4E-8779-584514EA1F70}"/>
              </a:ext>
            </a:extLst>
          </p:cNvPr>
          <p:cNvSpPr/>
          <p:nvPr/>
        </p:nvSpPr>
        <p:spPr>
          <a:xfrm rot="10800000">
            <a:off x="5177446" y="2684035"/>
            <a:ext cx="75565" cy="49530"/>
          </a:xfrm>
          <a:prstGeom prst="triangle">
            <a:avLst/>
          </a:prstGeom>
          <a:solidFill>
            <a:srgbClr val="01A8F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Box 103">
            <a:extLst>
              <a:ext uri="{FF2B5EF4-FFF2-40B4-BE49-F238E27FC236}">
                <a16:creationId xmlns:a16="http://schemas.microsoft.com/office/drawing/2014/main" id="{25B90016-F3B3-8A4B-94C1-BAF0CA165F02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1070901" y="1901080"/>
            <a:ext cx="92011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项目启动会</a:t>
            </a:r>
          </a:p>
        </p:txBody>
      </p:sp>
      <p:sp>
        <p:nvSpPr>
          <p:cNvPr id="57" name="TextBox 103">
            <a:extLst>
              <a:ext uri="{FF2B5EF4-FFF2-40B4-BE49-F238E27FC236}">
                <a16:creationId xmlns:a16="http://schemas.microsoft.com/office/drawing/2014/main" id="{9C3530F8-BDFC-DD41-9097-A619BB299B39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2036736" y="1895365"/>
            <a:ext cx="92011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组织定义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人员进场</a:t>
            </a:r>
          </a:p>
        </p:txBody>
      </p:sp>
      <p:sp>
        <p:nvSpPr>
          <p:cNvPr id="58" name="TextBox 103">
            <a:extLst>
              <a:ext uri="{FF2B5EF4-FFF2-40B4-BE49-F238E27FC236}">
                <a16:creationId xmlns:a16="http://schemas.microsoft.com/office/drawing/2014/main" id="{7EB8ADC1-1E68-4140-9F9B-9D4E0B2B5391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2975266" y="1894730"/>
            <a:ext cx="92138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业务需求收集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分析评审评估</a:t>
            </a:r>
          </a:p>
        </p:txBody>
      </p:sp>
      <p:sp>
        <p:nvSpPr>
          <p:cNvPr id="59" name="TextBox 103">
            <a:extLst>
              <a:ext uri="{FF2B5EF4-FFF2-40B4-BE49-F238E27FC236}">
                <a16:creationId xmlns:a16="http://schemas.microsoft.com/office/drawing/2014/main" id="{A1C7E1A6-49AB-7E43-8ABA-4EFA6C0E6054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3840771" y="1817895"/>
            <a:ext cx="920115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en-US" altLang="zh-CN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视觉能力开发与训练</a:t>
            </a:r>
          </a:p>
        </p:txBody>
      </p:sp>
      <p:sp>
        <p:nvSpPr>
          <p:cNvPr id="60" name="TextBox 103">
            <a:extLst>
              <a:ext uri="{FF2B5EF4-FFF2-40B4-BE49-F238E27FC236}">
                <a16:creationId xmlns:a16="http://schemas.microsoft.com/office/drawing/2014/main" id="{063DA4CD-0A44-624A-8388-8DF5D43A92CF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4748821" y="1901080"/>
            <a:ext cx="92138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流程设计开发</a:t>
            </a:r>
          </a:p>
        </p:txBody>
      </p:sp>
      <p:sp>
        <p:nvSpPr>
          <p:cNvPr id="61" name="TextBox 103">
            <a:extLst>
              <a:ext uri="{FF2B5EF4-FFF2-40B4-BE49-F238E27FC236}">
                <a16:creationId xmlns:a16="http://schemas.microsoft.com/office/drawing/2014/main" id="{7D15F383-E7CB-8F42-88B8-1F91549AF153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5646076" y="1894730"/>
            <a:ext cx="92138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管理平台测试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流程测试</a:t>
            </a:r>
          </a:p>
        </p:txBody>
      </p:sp>
      <p:sp>
        <p:nvSpPr>
          <p:cNvPr id="62" name="TextBox 103">
            <a:extLst>
              <a:ext uri="{FF2B5EF4-FFF2-40B4-BE49-F238E27FC236}">
                <a16:creationId xmlns:a16="http://schemas.microsoft.com/office/drawing/2014/main" id="{EB13987F-A0FE-D845-8ABC-9935C77055AC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6580796" y="1901080"/>
            <a:ext cx="920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管理平台上线</a:t>
            </a:r>
          </a:p>
        </p:txBody>
      </p:sp>
      <p:sp>
        <p:nvSpPr>
          <p:cNvPr id="63" name="TextBox 103">
            <a:extLst>
              <a:ext uri="{FF2B5EF4-FFF2-40B4-BE49-F238E27FC236}">
                <a16:creationId xmlns:a16="http://schemas.microsoft.com/office/drawing/2014/main" id="{893C1EDB-5966-754C-9118-0A85C90A8FC1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912786" y="2868820"/>
            <a:ext cx="122809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项目启动</a:t>
            </a:r>
          </a:p>
        </p:txBody>
      </p:sp>
      <p:sp>
        <p:nvSpPr>
          <p:cNvPr id="64" name="TextBox 103">
            <a:extLst>
              <a:ext uri="{FF2B5EF4-FFF2-40B4-BE49-F238E27FC236}">
                <a16:creationId xmlns:a16="http://schemas.microsoft.com/office/drawing/2014/main" id="{55A0531F-FD7A-E94B-A54F-3320C6A75E4A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2787306" y="2868820"/>
            <a:ext cx="122809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需求确认</a:t>
            </a:r>
          </a:p>
        </p:txBody>
      </p:sp>
      <p:sp>
        <p:nvSpPr>
          <p:cNvPr id="65" name="TextBox 103">
            <a:extLst>
              <a:ext uri="{FF2B5EF4-FFF2-40B4-BE49-F238E27FC236}">
                <a16:creationId xmlns:a16="http://schemas.microsoft.com/office/drawing/2014/main" id="{DFD574A8-6E4B-CE41-9728-AD4A123CA472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4595151" y="2868820"/>
            <a:ext cx="122809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部署开发</a:t>
            </a:r>
          </a:p>
        </p:txBody>
      </p:sp>
      <p:cxnSp>
        <p:nvCxnSpPr>
          <p:cNvPr id="66" name="肘形连接符 65">
            <a:extLst>
              <a:ext uri="{FF2B5EF4-FFF2-40B4-BE49-F238E27FC236}">
                <a16:creationId xmlns:a16="http://schemas.microsoft.com/office/drawing/2014/main" id="{F164C807-4720-EA40-9B17-035C1DD632BC}"/>
              </a:ext>
            </a:extLst>
          </p:cNvPr>
          <p:cNvCxnSpPr>
            <a:stCxn id="45" idx="2"/>
            <a:endCxn id="53" idx="2"/>
          </p:cNvCxnSpPr>
          <p:nvPr/>
        </p:nvCxnSpPr>
        <p:spPr>
          <a:xfrm rot="5400000" flipV="1">
            <a:off x="5213641" y="1480710"/>
            <a:ext cx="1905" cy="1815465"/>
          </a:xfrm>
          <a:prstGeom prst="bentConnector3">
            <a:avLst>
              <a:gd name="adj1" fmla="val 12600000"/>
            </a:avLst>
          </a:prstGeom>
          <a:solidFill>
            <a:schemeClr val="accent5"/>
          </a:solidFill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103">
            <a:extLst>
              <a:ext uri="{FF2B5EF4-FFF2-40B4-BE49-F238E27FC236}">
                <a16:creationId xmlns:a16="http://schemas.microsoft.com/office/drawing/2014/main" id="{A920E1DA-0B8B-D347-8546-48FB4F0F667A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7488846" y="1818530"/>
            <a:ext cx="92075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电源模块审核上线</a:t>
            </a:r>
          </a:p>
        </p:txBody>
      </p:sp>
      <p:sp>
        <p:nvSpPr>
          <p:cNvPr id="68" name="TextBox 103">
            <a:extLst>
              <a:ext uri="{FF2B5EF4-FFF2-40B4-BE49-F238E27FC236}">
                <a16:creationId xmlns:a16="http://schemas.microsoft.com/office/drawing/2014/main" id="{86F412C7-4B03-764D-A714-E2644A867B36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8346096" y="1901715"/>
            <a:ext cx="1016000" cy="41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电源模块审核试运行</a:t>
            </a:r>
          </a:p>
        </p:txBody>
      </p:sp>
      <p:sp>
        <p:nvSpPr>
          <p:cNvPr id="69" name="等腰三角形 118">
            <a:extLst>
              <a:ext uri="{FF2B5EF4-FFF2-40B4-BE49-F238E27FC236}">
                <a16:creationId xmlns:a16="http://schemas.microsoft.com/office/drawing/2014/main" id="{46FED502-DE67-3442-977C-4F46145BD7F1}"/>
              </a:ext>
            </a:extLst>
          </p:cNvPr>
          <p:cNvSpPr/>
          <p:nvPr/>
        </p:nvSpPr>
        <p:spPr>
          <a:xfrm rot="10800000">
            <a:off x="7461541" y="2668795"/>
            <a:ext cx="75565" cy="49530"/>
          </a:xfrm>
          <a:prstGeom prst="triangle">
            <a:avLst/>
          </a:prstGeom>
          <a:solidFill>
            <a:srgbClr val="01A8FF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03">
            <a:extLst>
              <a:ext uri="{FF2B5EF4-FFF2-40B4-BE49-F238E27FC236}">
                <a16:creationId xmlns:a16="http://schemas.microsoft.com/office/drawing/2014/main" id="{C3F0898F-E527-D744-903A-8E809B279450}"/>
              </a:ext>
            </a:extLst>
          </p:cNvPr>
          <p:cNvSpPr txBox="1">
            <a:spLocks noChangeArrowheads="1"/>
          </p:cNvSpPr>
          <p:nvPr/>
        </p:nvSpPr>
        <p:spPr bwMode="auto">
          <a:xfrm rot="30982">
            <a:off x="6879246" y="2853580"/>
            <a:ext cx="122809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宋体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上线投产 </a:t>
            </a:r>
          </a:p>
        </p:txBody>
      </p:sp>
      <p:sp>
        <p:nvSpPr>
          <p:cNvPr id="71" name="矩形: 圆角 74">
            <a:extLst>
              <a:ext uri="{FF2B5EF4-FFF2-40B4-BE49-F238E27FC236}">
                <a16:creationId xmlns:a16="http://schemas.microsoft.com/office/drawing/2014/main" id="{78062E11-DEDC-D846-89B9-92E39D073542}"/>
              </a:ext>
            </a:extLst>
          </p:cNvPr>
          <p:cNvSpPr/>
          <p:nvPr/>
        </p:nvSpPr>
        <p:spPr>
          <a:xfrm>
            <a:off x="428916" y="1557545"/>
            <a:ext cx="9742170" cy="179324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charset="0"/>
              <a:ea typeface="宋体" charset="-122"/>
              <a:cs typeface="微软雅黑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D91C42CE-75C0-2347-8950-E0F4FFADAB82}"/>
              </a:ext>
            </a:extLst>
          </p:cNvPr>
          <p:cNvSpPr/>
          <p:nvPr/>
        </p:nvSpPr>
        <p:spPr>
          <a:xfrm>
            <a:off x="421296" y="1410225"/>
            <a:ext cx="1210945" cy="297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一阶段工程</a:t>
            </a:r>
          </a:p>
        </p:txBody>
      </p:sp>
      <p:cxnSp>
        <p:nvCxnSpPr>
          <p:cNvPr id="77" name="直接连接符 2">
            <a:extLst>
              <a:ext uri="{FF2B5EF4-FFF2-40B4-BE49-F238E27FC236}">
                <a16:creationId xmlns:a16="http://schemas.microsoft.com/office/drawing/2014/main" id="{64A97A0A-7C52-7648-95DA-99DB4B5B543E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E7ED3914-52F9-3B4E-8B34-F6600DFBF511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solidFill>
                  <a:srgbClr val="01A8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solidFill>
                <a:srgbClr val="01A8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6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74">
            <a:extLst>
              <a:ext uri="{FF2B5EF4-FFF2-40B4-BE49-F238E27FC236}">
                <a16:creationId xmlns:a16="http://schemas.microsoft.com/office/drawing/2014/main" id="{CC323C73-17C0-804C-8762-EB222CDA2141}"/>
              </a:ext>
            </a:extLst>
          </p:cNvPr>
          <p:cNvSpPr/>
          <p:nvPr/>
        </p:nvSpPr>
        <p:spPr>
          <a:xfrm>
            <a:off x="1251782" y="2540626"/>
            <a:ext cx="958850" cy="1686560"/>
          </a:xfrm>
          <a:prstGeom prst="roundRect">
            <a:avLst>
              <a:gd name="adj" fmla="val 271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rgbClr val="01A8FF"/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3624C8E8-772D-5A40-8C9A-7B583095FB51}"/>
              </a:ext>
            </a:extLst>
          </p:cNvPr>
          <p:cNvSpPr/>
          <p:nvPr/>
        </p:nvSpPr>
        <p:spPr>
          <a:xfrm>
            <a:off x="627577" y="1637656"/>
            <a:ext cx="10514965" cy="5033010"/>
          </a:xfrm>
          <a:prstGeom prst="roundRect">
            <a:avLst>
              <a:gd name="adj" fmla="val 5079"/>
            </a:avLst>
          </a:prstGeom>
          <a:noFill/>
          <a:ln w="12700" cap="sq" cmpd="sng" algn="ctr">
            <a:solidFill>
              <a:srgbClr val="01A8FF"/>
            </a:solidFill>
            <a:prstDash val="solid"/>
          </a:ln>
          <a:effectLst/>
        </p:spPr>
        <p:txBody>
          <a:bodyPr lIns="0" tIns="0" rIns="0" bIns="0" rtlCol="0" anchor="ctr">
            <a:normAutofit/>
          </a:bodyPr>
          <a:lstStyle/>
          <a:p>
            <a:pPr algn="ctr"/>
            <a:r>
              <a:rPr lang="en-US" altLang="zh-CN" sz="1200" kern="0" dirty="0">
                <a:latin typeface="Arial" panose="020B0604020202020204" pitchFamily="34" charset="0"/>
                <a:ea typeface="微软雅黑" panose="020B0503020204020204" pitchFamily="34" charset="-122"/>
              </a:rPr>
              <a:t>·</a:t>
            </a:r>
            <a:endParaRPr lang="zh-CN" altLang="en-US" sz="1200" kern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PA_文本框 151">
            <a:extLst>
              <a:ext uri="{FF2B5EF4-FFF2-40B4-BE49-F238E27FC236}">
                <a16:creationId xmlns:a16="http://schemas.microsoft.com/office/drawing/2014/main" id="{55B96361-2E64-4747-9036-CE2D0FAA7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81497" y="3096886"/>
            <a:ext cx="641985" cy="24621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rgbClr val="01A8FF"/>
                </a:solidFill>
                <a:latin typeface="Arial" panose="020B0604020202090204" pitchFamily="34" charset="0"/>
                <a:ea typeface="方正正中黑简体" panose="02000000000000000000" pitchFamily="2" charset="-122"/>
                <a:cs typeface="Arial" panose="020B0604020202090204" pitchFamily="34" charset="0"/>
              </a:rPr>
              <a:t>机器人</a:t>
            </a:r>
            <a:r>
              <a:rPr lang="en-US" altLang="zh-CN" sz="1000" dirty="0">
                <a:solidFill>
                  <a:srgbClr val="01A8FF"/>
                </a:solidFill>
                <a:latin typeface="Arial" panose="020B0604020202090204" pitchFamily="34" charset="0"/>
                <a:ea typeface="方正正中黑简体" panose="02000000000000000000" pitchFamily="2" charset="-122"/>
                <a:cs typeface="Arial" panose="020B0604020202090204" pitchFamily="34" charset="0"/>
              </a:rPr>
              <a:t>1</a:t>
            </a:r>
          </a:p>
        </p:txBody>
      </p:sp>
      <p:sp>
        <p:nvSpPr>
          <p:cNvPr id="4" name="矩形: 圆角 74">
            <a:extLst>
              <a:ext uri="{FF2B5EF4-FFF2-40B4-BE49-F238E27FC236}">
                <a16:creationId xmlns:a16="http://schemas.microsoft.com/office/drawing/2014/main" id="{43BE8922-B394-5C45-8155-401E8ACC42ED}"/>
              </a:ext>
            </a:extLst>
          </p:cNvPr>
          <p:cNvSpPr/>
          <p:nvPr/>
        </p:nvSpPr>
        <p:spPr>
          <a:xfrm>
            <a:off x="955237" y="2303136"/>
            <a:ext cx="4455795" cy="40487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5" name="矩形: 圆角 29">
            <a:extLst>
              <a:ext uri="{FF2B5EF4-FFF2-40B4-BE49-F238E27FC236}">
                <a16:creationId xmlns:a16="http://schemas.microsoft.com/office/drawing/2014/main" id="{02360B72-A300-534E-A647-30E976DC09FE}"/>
              </a:ext>
            </a:extLst>
          </p:cNvPr>
          <p:cNvSpPr/>
          <p:nvPr/>
        </p:nvSpPr>
        <p:spPr>
          <a:xfrm>
            <a:off x="4441387" y="1490336"/>
            <a:ext cx="3521075" cy="34036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Arial" panose="020B0604020202090204" pitchFamily="34" charset="0"/>
                <a:ea typeface="Arial" panose="020B0604020202090204" pitchFamily="34" charset="0"/>
              </a:rPr>
              <a:t>混合式部署</a:t>
            </a:r>
          </a:p>
        </p:txBody>
      </p:sp>
      <p:sp>
        <p:nvSpPr>
          <p:cNvPr id="6" name="矩形: 圆角 29">
            <a:extLst>
              <a:ext uri="{FF2B5EF4-FFF2-40B4-BE49-F238E27FC236}">
                <a16:creationId xmlns:a16="http://schemas.microsoft.com/office/drawing/2014/main" id="{97E8082D-B80C-384E-826D-30F17EFD5018}"/>
              </a:ext>
            </a:extLst>
          </p:cNvPr>
          <p:cNvSpPr/>
          <p:nvPr/>
        </p:nvSpPr>
        <p:spPr>
          <a:xfrm>
            <a:off x="939997" y="2119621"/>
            <a:ext cx="1205865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90204" pitchFamily="34" charset="0"/>
                <a:ea typeface="Arial" panose="020B0604020202090204" pitchFamily="34" charset="0"/>
              </a:rPr>
              <a:t>信息部</a:t>
            </a:r>
          </a:p>
        </p:txBody>
      </p:sp>
      <p:sp>
        <p:nvSpPr>
          <p:cNvPr id="7" name="矩形: 圆角 74">
            <a:extLst>
              <a:ext uri="{FF2B5EF4-FFF2-40B4-BE49-F238E27FC236}">
                <a16:creationId xmlns:a16="http://schemas.microsoft.com/office/drawing/2014/main" id="{A58CAB7F-B9C2-8147-BBFD-F9A6BAC7F6C5}"/>
              </a:ext>
            </a:extLst>
          </p:cNvPr>
          <p:cNvSpPr/>
          <p:nvPr/>
        </p:nvSpPr>
        <p:spPr>
          <a:xfrm>
            <a:off x="2581472" y="2540626"/>
            <a:ext cx="2271395" cy="1686560"/>
          </a:xfrm>
          <a:prstGeom prst="roundRect">
            <a:avLst>
              <a:gd name="adj" fmla="val 271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rgbClr val="01A8FF"/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10" name="矩形: 圆角 74">
            <a:extLst>
              <a:ext uri="{FF2B5EF4-FFF2-40B4-BE49-F238E27FC236}">
                <a16:creationId xmlns:a16="http://schemas.microsoft.com/office/drawing/2014/main" id="{56B0580D-6C84-F646-8E4C-6B6FEBEC9DC2}"/>
              </a:ext>
            </a:extLst>
          </p:cNvPr>
          <p:cNvSpPr/>
          <p:nvPr/>
        </p:nvSpPr>
        <p:spPr>
          <a:xfrm>
            <a:off x="1251782" y="4617711"/>
            <a:ext cx="3600450" cy="1331595"/>
          </a:xfrm>
          <a:prstGeom prst="roundRect">
            <a:avLst>
              <a:gd name="adj" fmla="val 271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rgbClr val="01A8FF"/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pic>
        <p:nvPicPr>
          <p:cNvPr id="11" name="图片 10" descr="机器人_o">
            <a:extLst>
              <a:ext uri="{FF2B5EF4-FFF2-40B4-BE49-F238E27FC236}">
                <a16:creationId xmlns:a16="http://schemas.microsoft.com/office/drawing/2014/main" id="{704A46BD-3787-DF4D-964E-7BF2A8F7B2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8807" y="2713346"/>
            <a:ext cx="429260" cy="42926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5A4C82E-C8DD-1C41-B18C-6A323EFD33B8}"/>
              </a:ext>
            </a:extLst>
          </p:cNvPr>
          <p:cNvGrpSpPr/>
          <p:nvPr/>
        </p:nvGrpSpPr>
        <p:grpSpPr>
          <a:xfrm>
            <a:off x="3426657" y="2705726"/>
            <a:ext cx="641985" cy="637540"/>
            <a:chOff x="4822" y="3437"/>
            <a:chExt cx="1011" cy="1004"/>
          </a:xfrm>
        </p:grpSpPr>
        <p:sp>
          <p:nvSpPr>
            <p:cNvPr id="13" name="PA_文本框 151">
              <a:extLst>
                <a:ext uri="{FF2B5EF4-FFF2-40B4-BE49-F238E27FC236}">
                  <a16:creationId xmlns:a16="http://schemas.microsoft.com/office/drawing/2014/main" id="{F3B88F3D-68C4-DF47-BA39-613FAA5AEA84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4822" y="4053"/>
              <a:ext cx="1011" cy="388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1000" dirty="0">
                  <a:solidFill>
                    <a:srgbClr val="01A8FF"/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机器人</a:t>
              </a:r>
              <a:r>
                <a:rPr lang="en-US" altLang="zh-CN" sz="1000" dirty="0">
                  <a:solidFill>
                    <a:srgbClr val="01A8FF"/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2</a:t>
              </a:r>
            </a:p>
          </p:txBody>
        </p:sp>
        <p:pic>
          <p:nvPicPr>
            <p:cNvPr id="14" name="图片 13" descr="机器人_o">
              <a:extLst>
                <a:ext uri="{FF2B5EF4-FFF2-40B4-BE49-F238E27FC236}">
                  <a16:creationId xmlns:a16="http://schemas.microsoft.com/office/drawing/2014/main" id="{55CD959D-5E66-974F-A0A6-04543DC91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15" name="PA_文本框 151">
            <a:extLst>
              <a:ext uri="{FF2B5EF4-FFF2-40B4-BE49-F238E27FC236}">
                <a16:creationId xmlns:a16="http://schemas.microsoft.com/office/drawing/2014/main" id="{3F9349C0-2328-9A41-A161-243302A004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09592" y="5550526"/>
            <a:ext cx="86804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rgbClr val="01A8FF"/>
                </a:solidFill>
                <a:latin typeface="Arial" panose="020B0604020202090204" pitchFamily="34" charset="0"/>
                <a:ea typeface="Arial" panose="020B0604020202090204" pitchFamily="34" charset="0"/>
                <a:cs typeface="Roboto black"/>
              </a:rPr>
              <a:t>服务器集群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B76A845-1800-B341-894E-1A421140A957}"/>
              </a:ext>
            </a:extLst>
          </p:cNvPr>
          <p:cNvGrpSpPr/>
          <p:nvPr/>
        </p:nvGrpSpPr>
        <p:grpSpPr>
          <a:xfrm>
            <a:off x="4084517" y="2705726"/>
            <a:ext cx="641985" cy="791210"/>
            <a:chOff x="4822" y="3437"/>
            <a:chExt cx="1011" cy="1246"/>
          </a:xfrm>
        </p:grpSpPr>
        <p:sp>
          <p:nvSpPr>
            <p:cNvPr id="17" name="PA_文本框 151">
              <a:extLst>
                <a:ext uri="{FF2B5EF4-FFF2-40B4-BE49-F238E27FC236}">
                  <a16:creationId xmlns:a16="http://schemas.microsoft.com/office/drawing/2014/main" id="{D9681D36-09E3-AE45-AA96-3A1029F16EC5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822" y="4053"/>
              <a:ext cx="1011" cy="63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1000" dirty="0">
                  <a:solidFill>
                    <a:srgbClr val="01A8FF"/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机器人</a:t>
              </a:r>
              <a:r>
                <a:rPr lang="en-US" altLang="zh-CN" sz="1000" dirty="0">
                  <a:solidFill>
                    <a:srgbClr val="01A8FF"/>
                  </a:solidFill>
                  <a:latin typeface="Arial" panose="020B0604020202090204" pitchFamily="34" charset="0"/>
                  <a:ea typeface="方正正中黑简体" panose="02000000000000000000" pitchFamily="2" charset="-122"/>
                  <a:cs typeface="Arial" panose="020B0604020202090204" pitchFamily="34" charset="0"/>
                </a:rPr>
                <a:t>N</a:t>
              </a:r>
            </a:p>
          </p:txBody>
        </p:sp>
        <p:pic>
          <p:nvPicPr>
            <p:cNvPr id="18" name="图片 17" descr="机器人_o">
              <a:extLst>
                <a:ext uri="{FF2B5EF4-FFF2-40B4-BE49-F238E27FC236}">
                  <a16:creationId xmlns:a16="http://schemas.microsoft.com/office/drawing/2014/main" id="{F0A2D833-0C1D-094D-9836-4619CC097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E9317AD-9F54-8F45-8C63-9D83ADC52787}"/>
              </a:ext>
            </a:extLst>
          </p:cNvPr>
          <p:cNvGrpSpPr/>
          <p:nvPr/>
        </p:nvGrpSpPr>
        <p:grpSpPr>
          <a:xfrm>
            <a:off x="3161227" y="3507731"/>
            <a:ext cx="1162050" cy="620395"/>
            <a:chOff x="4141" y="4777"/>
            <a:chExt cx="1830" cy="977"/>
          </a:xfrm>
        </p:grpSpPr>
        <p:sp>
          <p:nvSpPr>
            <p:cNvPr id="20" name="PA_文本框 151">
              <a:extLst>
                <a:ext uri="{FF2B5EF4-FFF2-40B4-BE49-F238E27FC236}">
                  <a16:creationId xmlns:a16="http://schemas.microsoft.com/office/drawing/2014/main" id="{EA72E4C0-BB08-CB42-9016-5C0B93606950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4287" y="5366"/>
              <a:ext cx="1517" cy="388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1000" dirty="0">
                  <a:solidFill>
                    <a:srgbClr val="01A8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Roboto black"/>
                </a:rPr>
                <a:t>高密度机器人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10B0EB0-45A0-464F-85F8-590F4AF47746}"/>
                </a:ext>
              </a:extLst>
            </p:cNvPr>
            <p:cNvGrpSpPr/>
            <p:nvPr/>
          </p:nvGrpSpPr>
          <p:grpSpPr>
            <a:xfrm>
              <a:off x="4141" y="4777"/>
              <a:ext cx="1242" cy="676"/>
              <a:chOff x="3400" y="4556"/>
              <a:chExt cx="1242" cy="676"/>
            </a:xfrm>
          </p:grpSpPr>
          <p:pic>
            <p:nvPicPr>
              <p:cNvPr id="23" name="图片 22" descr="机器人_o">
                <a:extLst>
                  <a:ext uri="{FF2B5EF4-FFF2-40B4-BE49-F238E27FC236}">
                    <a16:creationId xmlns:a16="http://schemas.microsoft.com/office/drawing/2014/main" id="{25624CC1-D6D5-284B-B738-3FE679812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0" y="4556"/>
                <a:ext cx="676" cy="676"/>
              </a:xfrm>
              <a:prstGeom prst="rect">
                <a:avLst/>
              </a:prstGeom>
            </p:spPr>
          </p:pic>
          <p:pic>
            <p:nvPicPr>
              <p:cNvPr id="24" name="图片 23" descr="机器人_o">
                <a:extLst>
                  <a:ext uri="{FF2B5EF4-FFF2-40B4-BE49-F238E27FC236}">
                    <a16:creationId xmlns:a16="http://schemas.microsoft.com/office/drawing/2014/main" id="{503E69DD-81AA-8445-8C22-5AAE6946CA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66" y="4556"/>
                <a:ext cx="676" cy="676"/>
              </a:xfrm>
              <a:prstGeom prst="rect">
                <a:avLst/>
              </a:prstGeom>
            </p:spPr>
          </p:pic>
        </p:grpSp>
        <p:pic>
          <p:nvPicPr>
            <p:cNvPr id="22" name="图片 21" descr="机器人_o">
              <a:extLst>
                <a:ext uri="{FF2B5EF4-FFF2-40B4-BE49-F238E27FC236}">
                  <a16:creationId xmlns:a16="http://schemas.microsoft.com/office/drawing/2014/main" id="{AE78D7D5-E6F9-324D-A983-27FF425AC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95" y="4777"/>
              <a:ext cx="676" cy="676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BD6E2CE-FD55-7D48-8C27-80971E410CCA}"/>
              </a:ext>
            </a:extLst>
          </p:cNvPr>
          <p:cNvGrpSpPr/>
          <p:nvPr/>
        </p:nvGrpSpPr>
        <p:grpSpPr>
          <a:xfrm>
            <a:off x="1404817" y="2609206"/>
            <a:ext cx="641985" cy="763905"/>
            <a:chOff x="1638" y="3285"/>
            <a:chExt cx="1011" cy="1203"/>
          </a:xfrm>
        </p:grpSpPr>
        <p:pic>
          <p:nvPicPr>
            <p:cNvPr id="26" name="图片 25" descr="电脑屏幕">
              <a:extLst>
                <a:ext uri="{FF2B5EF4-FFF2-40B4-BE49-F238E27FC236}">
                  <a16:creationId xmlns:a16="http://schemas.microsoft.com/office/drawing/2014/main" id="{A946CBB5-F301-7449-B62A-37D2F44B6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27" name="PA_文本框 151">
              <a:extLst>
                <a:ext uri="{FF2B5EF4-FFF2-40B4-BE49-F238E27FC236}">
                  <a16:creationId xmlns:a16="http://schemas.microsoft.com/office/drawing/2014/main" id="{226CAC6A-BEF5-ED4A-A85F-85D12B0E82DF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638" y="4100"/>
              <a:ext cx="1011" cy="388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1000" dirty="0">
                  <a:solidFill>
                    <a:srgbClr val="01A8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Roboto black"/>
                </a:rPr>
                <a:t>管理端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D8A6EA9-615E-CC40-AFA8-F99FC8551D71}"/>
              </a:ext>
            </a:extLst>
          </p:cNvPr>
          <p:cNvGrpSpPr/>
          <p:nvPr/>
        </p:nvGrpSpPr>
        <p:grpSpPr>
          <a:xfrm>
            <a:off x="1405452" y="3454391"/>
            <a:ext cx="641985" cy="763905"/>
            <a:chOff x="1638" y="3285"/>
            <a:chExt cx="1011" cy="1203"/>
          </a:xfrm>
        </p:grpSpPr>
        <p:pic>
          <p:nvPicPr>
            <p:cNvPr id="29" name="图片 28" descr="电脑屏幕">
              <a:extLst>
                <a:ext uri="{FF2B5EF4-FFF2-40B4-BE49-F238E27FC236}">
                  <a16:creationId xmlns:a16="http://schemas.microsoft.com/office/drawing/2014/main" id="{38CEACCF-1DB1-3348-A00A-092479EE6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30" name="PA_文本框 151">
              <a:extLst>
                <a:ext uri="{FF2B5EF4-FFF2-40B4-BE49-F238E27FC236}">
                  <a16:creationId xmlns:a16="http://schemas.microsoft.com/office/drawing/2014/main" id="{50518A79-4CDF-D348-86AB-B8D2893D32E8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638" y="4100"/>
              <a:ext cx="1011" cy="388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1000" dirty="0">
                  <a:solidFill>
                    <a:srgbClr val="01A8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Roboto black"/>
                </a:rPr>
                <a:t>管理端</a:t>
              </a:r>
            </a:p>
          </p:txBody>
        </p:sp>
      </p:grpSp>
      <p:pic>
        <p:nvPicPr>
          <p:cNvPr id="31" name="图片 30" descr="服务器">
            <a:extLst>
              <a:ext uri="{FF2B5EF4-FFF2-40B4-BE49-F238E27FC236}">
                <a16:creationId xmlns:a16="http://schemas.microsoft.com/office/drawing/2014/main" id="{22253B0F-AC0A-3243-8DDE-E7074005D8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89932" y="4901556"/>
            <a:ext cx="507365" cy="507365"/>
          </a:xfrm>
          <a:prstGeom prst="rect">
            <a:avLst/>
          </a:prstGeom>
        </p:spPr>
      </p:pic>
      <p:pic>
        <p:nvPicPr>
          <p:cNvPr id="32" name="图片 31" descr="服务器 (1)">
            <a:extLst>
              <a:ext uri="{FF2B5EF4-FFF2-40B4-BE49-F238E27FC236}">
                <a16:creationId xmlns:a16="http://schemas.microsoft.com/office/drawing/2014/main" id="{D38CB2B5-9C6D-2848-88A2-7BCD796DCF2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36412" y="4834246"/>
            <a:ext cx="574675" cy="574675"/>
          </a:xfrm>
          <a:prstGeom prst="rect">
            <a:avLst/>
          </a:prstGeom>
        </p:spPr>
      </p:pic>
      <p:sp>
        <p:nvSpPr>
          <p:cNvPr id="33" name="PA_文本框 151">
            <a:extLst>
              <a:ext uri="{FF2B5EF4-FFF2-40B4-BE49-F238E27FC236}">
                <a16:creationId xmlns:a16="http://schemas.microsoft.com/office/drawing/2014/main" id="{E6E46FFA-49F5-9148-8461-0195018FCD3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74157" y="5550526"/>
            <a:ext cx="109918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rgbClr val="01A8FF"/>
                </a:solidFill>
                <a:latin typeface="Arial" panose="020B0604020202090204" pitchFamily="34" charset="0"/>
                <a:ea typeface="Arial" panose="020B0604020202090204" pitchFamily="34" charset="0"/>
                <a:cs typeface="Roboto black"/>
              </a:rPr>
              <a:t>数据库服务器</a:t>
            </a:r>
          </a:p>
        </p:txBody>
      </p:sp>
      <p:pic>
        <p:nvPicPr>
          <p:cNvPr id="34" name="图片 33" descr="文件">
            <a:extLst>
              <a:ext uri="{FF2B5EF4-FFF2-40B4-BE49-F238E27FC236}">
                <a16:creationId xmlns:a16="http://schemas.microsoft.com/office/drawing/2014/main" id="{4DCDC8A7-94D1-2240-9EAB-788F7CC5CD8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36867" y="4850121"/>
            <a:ext cx="542925" cy="542925"/>
          </a:xfrm>
          <a:prstGeom prst="rect">
            <a:avLst/>
          </a:prstGeom>
        </p:spPr>
      </p:pic>
      <p:sp>
        <p:nvSpPr>
          <p:cNvPr id="35" name="PA_文本框 151">
            <a:extLst>
              <a:ext uri="{FF2B5EF4-FFF2-40B4-BE49-F238E27FC236}">
                <a16:creationId xmlns:a16="http://schemas.microsoft.com/office/drawing/2014/main" id="{7F73B332-791E-734C-84BE-3BAE40A1CDF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558737" y="5550526"/>
            <a:ext cx="109918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rgbClr val="01A8FF"/>
                </a:solidFill>
                <a:latin typeface="Arial" panose="020B0604020202090204" pitchFamily="34" charset="0"/>
                <a:ea typeface="Arial" panose="020B0604020202090204" pitchFamily="34" charset="0"/>
                <a:cs typeface="Roboto black"/>
              </a:rPr>
              <a:t>录屏存储</a:t>
            </a:r>
          </a:p>
        </p:txBody>
      </p:sp>
      <p:cxnSp>
        <p:nvCxnSpPr>
          <p:cNvPr id="37" name="直接连接符 159">
            <a:extLst>
              <a:ext uri="{FF2B5EF4-FFF2-40B4-BE49-F238E27FC236}">
                <a16:creationId xmlns:a16="http://schemas.microsoft.com/office/drawing/2014/main" id="{64D62A04-B80E-3E43-9B27-7BC652E1EE33}"/>
              </a:ext>
            </a:extLst>
          </p:cNvPr>
          <p:cNvCxnSpPr/>
          <p:nvPr/>
        </p:nvCxnSpPr>
        <p:spPr>
          <a:xfrm>
            <a:off x="2210632" y="3383906"/>
            <a:ext cx="3708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直接连接符 160">
            <a:extLst>
              <a:ext uri="{FF2B5EF4-FFF2-40B4-BE49-F238E27FC236}">
                <a16:creationId xmlns:a16="http://schemas.microsoft.com/office/drawing/2014/main" id="{14C104DF-A46A-E34F-BFAC-77CF8AD1117F}"/>
              </a:ext>
            </a:extLst>
          </p:cNvPr>
          <p:cNvCxnSpPr>
            <a:stCxn id="36" idx="2"/>
          </p:cNvCxnSpPr>
          <p:nvPr/>
        </p:nvCxnSpPr>
        <p:spPr>
          <a:xfrm>
            <a:off x="1739462" y="4227186"/>
            <a:ext cx="0" cy="3905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直接连接符 161">
            <a:extLst>
              <a:ext uri="{FF2B5EF4-FFF2-40B4-BE49-F238E27FC236}">
                <a16:creationId xmlns:a16="http://schemas.microsoft.com/office/drawing/2014/main" id="{BF0E0D5D-3E38-E943-97A4-D3B59C633D9A}"/>
              </a:ext>
            </a:extLst>
          </p:cNvPr>
          <p:cNvCxnSpPr/>
          <p:nvPr/>
        </p:nvCxnSpPr>
        <p:spPr>
          <a:xfrm>
            <a:off x="3747332" y="4227186"/>
            <a:ext cx="0" cy="3905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矩形: 圆角 74">
            <a:extLst>
              <a:ext uri="{FF2B5EF4-FFF2-40B4-BE49-F238E27FC236}">
                <a16:creationId xmlns:a16="http://schemas.microsoft.com/office/drawing/2014/main" id="{603C70A5-8199-C843-B351-4C8633056A05}"/>
              </a:ext>
            </a:extLst>
          </p:cNvPr>
          <p:cNvSpPr/>
          <p:nvPr/>
        </p:nvSpPr>
        <p:spPr>
          <a:xfrm>
            <a:off x="6787077" y="3744586"/>
            <a:ext cx="3808095" cy="1165860"/>
          </a:xfrm>
          <a:prstGeom prst="roundRect">
            <a:avLst>
              <a:gd name="adj" fmla="val 271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rgbClr val="01A8FF"/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sp>
        <p:nvSpPr>
          <p:cNvPr id="48" name="矩形: 圆角 29">
            <a:extLst>
              <a:ext uri="{FF2B5EF4-FFF2-40B4-BE49-F238E27FC236}">
                <a16:creationId xmlns:a16="http://schemas.microsoft.com/office/drawing/2014/main" id="{96D81234-9C05-314F-950E-FFD70DFA2C5B}"/>
              </a:ext>
            </a:extLst>
          </p:cNvPr>
          <p:cNvSpPr/>
          <p:nvPr/>
        </p:nvSpPr>
        <p:spPr>
          <a:xfrm>
            <a:off x="6770567" y="3588376"/>
            <a:ext cx="93726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  <a:t>网络部</a:t>
            </a:r>
          </a:p>
        </p:txBody>
      </p:sp>
      <p:cxnSp>
        <p:nvCxnSpPr>
          <p:cNvPr id="57" name="直接连接符 179">
            <a:extLst>
              <a:ext uri="{FF2B5EF4-FFF2-40B4-BE49-F238E27FC236}">
                <a16:creationId xmlns:a16="http://schemas.microsoft.com/office/drawing/2014/main" id="{415D3FAE-0A65-8F4A-805D-80B8D7104BF4}"/>
              </a:ext>
            </a:extLst>
          </p:cNvPr>
          <p:cNvCxnSpPr>
            <a:stCxn id="4" idx="3"/>
            <a:endCxn id="46" idx="1"/>
          </p:cNvCxnSpPr>
          <p:nvPr/>
        </p:nvCxnSpPr>
        <p:spPr>
          <a:xfrm>
            <a:off x="5411032" y="4327516"/>
            <a:ext cx="137604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7D4663BB-7D4C-7E4F-9E24-0541751D5E67}"/>
              </a:ext>
            </a:extLst>
          </p:cNvPr>
          <p:cNvGrpSpPr/>
          <p:nvPr/>
        </p:nvGrpSpPr>
        <p:grpSpPr>
          <a:xfrm>
            <a:off x="9581712" y="4018271"/>
            <a:ext cx="789940" cy="619760"/>
            <a:chOff x="4735" y="3437"/>
            <a:chExt cx="1244" cy="976"/>
          </a:xfrm>
        </p:grpSpPr>
        <p:sp>
          <p:nvSpPr>
            <p:cNvPr id="60" name="PA_文本框 151">
              <a:extLst>
                <a:ext uri="{FF2B5EF4-FFF2-40B4-BE49-F238E27FC236}">
                  <a16:creationId xmlns:a16="http://schemas.microsoft.com/office/drawing/2014/main" id="{BF0CC241-5D18-0345-840A-54DF1A71FDE2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735" y="4053"/>
              <a:ext cx="1244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rgbClr val="01A8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单机机器人</a:t>
              </a:r>
            </a:p>
          </p:txBody>
        </p:sp>
        <p:pic>
          <p:nvPicPr>
            <p:cNvPr id="61" name="图片 60" descr="机器人_o">
              <a:extLst>
                <a:ext uri="{FF2B5EF4-FFF2-40B4-BE49-F238E27FC236}">
                  <a16:creationId xmlns:a16="http://schemas.microsoft.com/office/drawing/2014/main" id="{0B6FF058-7D83-7146-B9C3-B431368B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143D7749-3967-6540-B6A3-67A181F43C29}"/>
              </a:ext>
            </a:extLst>
          </p:cNvPr>
          <p:cNvGrpSpPr/>
          <p:nvPr/>
        </p:nvGrpSpPr>
        <p:grpSpPr>
          <a:xfrm>
            <a:off x="8100892" y="4018271"/>
            <a:ext cx="641985" cy="619760"/>
            <a:chOff x="4848" y="3437"/>
            <a:chExt cx="1011" cy="976"/>
          </a:xfrm>
        </p:grpSpPr>
        <p:sp>
          <p:nvSpPr>
            <p:cNvPr id="63" name="PA_文本框 151">
              <a:extLst>
                <a:ext uri="{FF2B5EF4-FFF2-40B4-BE49-F238E27FC236}">
                  <a16:creationId xmlns:a16="http://schemas.microsoft.com/office/drawing/2014/main" id="{8C12C415-0EC3-3847-948C-1B59EFCBC81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rgbClr val="01A8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rgbClr val="01A8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</a:t>
              </a:r>
            </a:p>
          </p:txBody>
        </p:sp>
        <p:pic>
          <p:nvPicPr>
            <p:cNvPr id="64" name="图片 63" descr="机器人_o">
              <a:extLst>
                <a:ext uri="{FF2B5EF4-FFF2-40B4-BE49-F238E27FC236}">
                  <a16:creationId xmlns:a16="http://schemas.microsoft.com/office/drawing/2014/main" id="{0916AD45-BCD7-3F41-A4B0-4674D112A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6B6D2A24-3AB0-A449-893B-BEBD2B060C3E}"/>
              </a:ext>
            </a:extLst>
          </p:cNvPr>
          <p:cNvGrpSpPr/>
          <p:nvPr/>
        </p:nvGrpSpPr>
        <p:grpSpPr>
          <a:xfrm>
            <a:off x="7212527" y="4110346"/>
            <a:ext cx="824230" cy="527685"/>
            <a:chOff x="11473" y="3543"/>
            <a:chExt cx="1298" cy="831"/>
          </a:xfrm>
        </p:grpSpPr>
        <p:pic>
          <p:nvPicPr>
            <p:cNvPr id="66" name="图片 65" descr="多人">
              <a:extLst>
                <a:ext uri="{FF2B5EF4-FFF2-40B4-BE49-F238E27FC236}">
                  <a16:creationId xmlns:a16="http://schemas.microsoft.com/office/drawing/2014/main" id="{9372F364-A0F1-AA41-A91F-890A5A944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67" name="PA_文本框 151">
              <a:extLst>
                <a:ext uri="{FF2B5EF4-FFF2-40B4-BE49-F238E27FC236}">
                  <a16:creationId xmlns:a16="http://schemas.microsoft.com/office/drawing/2014/main" id="{AF1EF9B3-C0CB-4C4B-83A6-4BDA414F7F49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rgbClr val="01A8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业务使用者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D6B33A8-3A70-884D-9676-89D8A5E92D00}"/>
              </a:ext>
            </a:extLst>
          </p:cNvPr>
          <p:cNvGrpSpPr/>
          <p:nvPr/>
        </p:nvGrpSpPr>
        <p:grpSpPr>
          <a:xfrm>
            <a:off x="8881307" y="4018271"/>
            <a:ext cx="641985" cy="619760"/>
            <a:chOff x="4848" y="3437"/>
            <a:chExt cx="1011" cy="976"/>
          </a:xfrm>
        </p:grpSpPr>
        <p:sp>
          <p:nvSpPr>
            <p:cNvPr id="69" name="PA_文本框 151">
              <a:extLst>
                <a:ext uri="{FF2B5EF4-FFF2-40B4-BE49-F238E27FC236}">
                  <a16:creationId xmlns:a16="http://schemas.microsoft.com/office/drawing/2014/main" id="{C59F644C-AF64-1E43-AF46-34650D7C46D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rgbClr val="01A8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机器人</a:t>
              </a:r>
              <a:r>
                <a:rPr lang="en-US" altLang="zh-CN" sz="900" dirty="0">
                  <a:solidFill>
                    <a:srgbClr val="01A8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N</a:t>
              </a:r>
            </a:p>
          </p:txBody>
        </p:sp>
        <p:pic>
          <p:nvPicPr>
            <p:cNvPr id="70" name="图片 69" descr="机器人_o">
              <a:extLst>
                <a:ext uri="{FF2B5EF4-FFF2-40B4-BE49-F238E27FC236}">
                  <a16:creationId xmlns:a16="http://schemas.microsoft.com/office/drawing/2014/main" id="{DA99D10E-FCC8-B84E-9139-0E809471A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71" name="矩形: 圆角 74">
            <a:extLst>
              <a:ext uri="{FF2B5EF4-FFF2-40B4-BE49-F238E27FC236}">
                <a16:creationId xmlns:a16="http://schemas.microsoft.com/office/drawing/2014/main" id="{845FA17B-CCB3-EB4E-B619-8F6B2A2DA9D7}"/>
              </a:ext>
            </a:extLst>
          </p:cNvPr>
          <p:cNvSpPr/>
          <p:nvPr/>
        </p:nvSpPr>
        <p:spPr>
          <a:xfrm>
            <a:off x="9581712" y="3950961"/>
            <a:ext cx="789305" cy="73914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charset="-122"/>
              <a:cs typeface="Arial" panose="020B0604020202090204" pitchFamily="34" charset="0"/>
            </a:endParaRPr>
          </a:p>
        </p:txBody>
      </p:sp>
      <p:cxnSp>
        <p:nvCxnSpPr>
          <p:cNvPr id="87" name="直接连接符 2">
            <a:extLst>
              <a:ext uri="{FF2B5EF4-FFF2-40B4-BE49-F238E27FC236}">
                <a16:creationId xmlns:a16="http://schemas.microsoft.com/office/drawing/2014/main" id="{BFFD7F99-76E0-B847-8F37-5D7799EBDEAD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083FA573-2979-9740-B654-636F96BA9AD9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solidFill>
                  <a:srgbClr val="01A8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solidFill>
                <a:srgbClr val="01A8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标题 1">
            <a:extLst>
              <a:ext uri="{FF2B5EF4-FFF2-40B4-BE49-F238E27FC236}">
                <a16:creationId xmlns:a16="http://schemas.microsoft.com/office/drawing/2014/main" id="{A75ACEA4-A85F-E447-9754-DC085C098CF6}"/>
              </a:ext>
            </a:extLst>
          </p:cNvPr>
          <p:cNvSpPr txBox="1">
            <a:spLocks/>
          </p:cNvSpPr>
          <p:nvPr/>
        </p:nvSpPr>
        <p:spPr>
          <a:xfrm>
            <a:off x="3253937" y="415902"/>
            <a:ext cx="7341235" cy="478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5G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基站建设智能质检计划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60776" y="286601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solidFill>
                  <a:srgbClr val="01A8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rgbClr val="01A8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8ED63A-3878-C846-A2FE-A0C6EA24B4F0}"/>
              </a:ext>
            </a:extLst>
          </p:cNvPr>
          <p:cNvSpPr/>
          <p:nvPr/>
        </p:nvSpPr>
        <p:spPr>
          <a:xfrm>
            <a:off x="726441" y="1833137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数字化生产力部署前</a:t>
            </a:r>
            <a:endParaRPr kumimoji="1" lang="zh-CN" altLang="en-US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F54DDDC-0F97-5247-8255-1D822CE8DB00}"/>
              </a:ext>
            </a:extLst>
          </p:cNvPr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55931B-977E-8144-89D7-09510B6984BF}"/>
              </a:ext>
            </a:extLst>
          </p:cNvPr>
          <p:cNvSpPr txBox="1"/>
          <p:nvPr/>
        </p:nvSpPr>
        <p:spPr>
          <a:xfrm>
            <a:off x="4983679" y="1106756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全流程手工执行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4B5DDB0-6750-3344-A86F-3065D97D1C58}"/>
              </a:ext>
            </a:extLst>
          </p:cNvPr>
          <p:cNvGrpSpPr/>
          <p:nvPr/>
        </p:nvGrpSpPr>
        <p:grpSpPr>
          <a:xfrm>
            <a:off x="3293118" y="1711069"/>
            <a:ext cx="5950492" cy="2271691"/>
            <a:chOff x="3293118" y="1711069"/>
            <a:chExt cx="5950492" cy="2271691"/>
          </a:xfrm>
        </p:grpSpPr>
        <p:pic>
          <p:nvPicPr>
            <p:cNvPr id="14" name="图片 13" descr="人 (2)">
              <a:extLst>
                <a:ext uri="{FF2B5EF4-FFF2-40B4-BE49-F238E27FC236}">
                  <a16:creationId xmlns:a16="http://schemas.microsoft.com/office/drawing/2014/main" id="{F96DD702-1806-0C46-8F62-9A1A51AC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3731917" y="1723564"/>
              <a:ext cx="607596" cy="607596"/>
            </a:xfrm>
            <a:prstGeom prst="rect">
              <a:avLst/>
            </a:prstGeom>
          </p:spPr>
        </p:pic>
        <p:pic>
          <p:nvPicPr>
            <p:cNvPr id="15" name="图片 14" descr="人 (2)">
              <a:extLst>
                <a:ext uri="{FF2B5EF4-FFF2-40B4-BE49-F238E27FC236}">
                  <a16:creationId xmlns:a16="http://schemas.microsoft.com/office/drawing/2014/main" id="{F1C1D068-861A-5A4E-8558-0542721D6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5486595" y="1737625"/>
              <a:ext cx="607596" cy="607596"/>
            </a:xfrm>
            <a:prstGeom prst="rect">
              <a:avLst/>
            </a:prstGeom>
          </p:spPr>
        </p:pic>
        <p:pic>
          <p:nvPicPr>
            <p:cNvPr id="17" name="图形 16" descr="Internet">
              <a:extLst>
                <a:ext uri="{FF2B5EF4-FFF2-40B4-BE49-F238E27FC236}">
                  <a16:creationId xmlns:a16="http://schemas.microsoft.com/office/drawing/2014/main" id="{F0A36638-6104-7646-AEB1-F732BE824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89933" y="1837684"/>
              <a:ext cx="403296" cy="403296"/>
            </a:xfrm>
            <a:prstGeom prst="rect">
              <a:avLst/>
            </a:prstGeom>
          </p:spPr>
        </p:pic>
        <p:pic>
          <p:nvPicPr>
            <p:cNvPr id="18" name="图形 17" descr="月历">
              <a:extLst>
                <a:ext uri="{FF2B5EF4-FFF2-40B4-BE49-F238E27FC236}">
                  <a16:creationId xmlns:a16="http://schemas.microsoft.com/office/drawing/2014/main" id="{EA9584C3-FD8C-9F44-BB7F-691CDB213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14362" y="1838725"/>
              <a:ext cx="405396" cy="405396"/>
            </a:xfrm>
            <a:prstGeom prst="rect">
              <a:avLst/>
            </a:prstGeom>
          </p:spPr>
        </p:pic>
        <p:pic>
          <p:nvPicPr>
            <p:cNvPr id="19" name="图片 18" descr="人 (2)">
              <a:extLst>
                <a:ext uri="{FF2B5EF4-FFF2-40B4-BE49-F238E27FC236}">
                  <a16:creationId xmlns:a16="http://schemas.microsoft.com/office/drawing/2014/main" id="{302F3A24-CB52-6543-90A7-6AA6A9A5E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6997789" y="1711069"/>
              <a:ext cx="607596" cy="607596"/>
            </a:xfrm>
            <a:prstGeom prst="rect">
              <a:avLst/>
            </a:prstGeom>
          </p:spPr>
        </p:pic>
        <p:pic>
          <p:nvPicPr>
            <p:cNvPr id="20" name="图形 19" descr="统计信息 RTL">
              <a:extLst>
                <a:ext uri="{FF2B5EF4-FFF2-40B4-BE49-F238E27FC236}">
                  <a16:creationId xmlns:a16="http://schemas.microsoft.com/office/drawing/2014/main" id="{4B0E44DB-C3D4-6B4B-AC7E-37C60CDEB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813202" y="1864766"/>
              <a:ext cx="307778" cy="307777"/>
            </a:xfrm>
            <a:prstGeom prst="rect">
              <a:avLst/>
            </a:prstGeom>
          </p:spPr>
        </p:pic>
        <p:pic>
          <p:nvPicPr>
            <p:cNvPr id="21" name="图片 20" descr="人 (2)">
              <a:extLst>
                <a:ext uri="{FF2B5EF4-FFF2-40B4-BE49-F238E27FC236}">
                  <a16:creationId xmlns:a16="http://schemas.microsoft.com/office/drawing/2014/main" id="{85389B67-5974-2748-A07E-B08D7E279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8351897" y="1722455"/>
              <a:ext cx="607596" cy="607596"/>
            </a:xfrm>
            <a:prstGeom prst="rect">
              <a:avLst/>
            </a:prstGeom>
          </p:spPr>
        </p:pic>
        <p:pic>
          <p:nvPicPr>
            <p:cNvPr id="22" name="图形 21" descr="列表">
              <a:extLst>
                <a:ext uri="{FF2B5EF4-FFF2-40B4-BE49-F238E27FC236}">
                  <a16:creationId xmlns:a16="http://schemas.microsoft.com/office/drawing/2014/main" id="{660254DF-797B-774F-968B-07493CA2D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53171" y="1817047"/>
              <a:ext cx="335200" cy="335200"/>
            </a:xfrm>
            <a:prstGeom prst="rect">
              <a:avLst/>
            </a:prstGeom>
          </p:spPr>
        </p:pic>
        <p:pic>
          <p:nvPicPr>
            <p:cNvPr id="23" name="图片 22" descr="人 (2)">
              <a:extLst>
                <a:ext uri="{FF2B5EF4-FFF2-40B4-BE49-F238E27FC236}">
                  <a16:creationId xmlns:a16="http://schemas.microsoft.com/office/drawing/2014/main" id="{C534BB7A-5AB3-9447-B081-AF65F88DE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8332487" y="3037445"/>
              <a:ext cx="607596" cy="607596"/>
            </a:xfrm>
            <a:prstGeom prst="rect">
              <a:avLst/>
            </a:prstGeom>
          </p:spPr>
        </p:pic>
        <p:pic>
          <p:nvPicPr>
            <p:cNvPr id="25" name="图片 24" descr="人 (2)">
              <a:extLst>
                <a:ext uri="{FF2B5EF4-FFF2-40B4-BE49-F238E27FC236}">
                  <a16:creationId xmlns:a16="http://schemas.microsoft.com/office/drawing/2014/main" id="{EA043DAD-26FE-504E-9C09-8A0C3F236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6969400" y="3041517"/>
              <a:ext cx="607596" cy="607596"/>
            </a:xfrm>
            <a:prstGeom prst="rect">
              <a:avLst/>
            </a:prstGeom>
          </p:spPr>
        </p:pic>
        <p:pic>
          <p:nvPicPr>
            <p:cNvPr id="26" name="图形 25" descr="复选标记">
              <a:extLst>
                <a:ext uri="{FF2B5EF4-FFF2-40B4-BE49-F238E27FC236}">
                  <a16:creationId xmlns:a16="http://schemas.microsoft.com/office/drawing/2014/main" id="{8C0916C1-929B-D043-A3B8-71F9E463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86082" y="3057269"/>
              <a:ext cx="349732" cy="349732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D9CB7B5-7048-0E4D-B814-E4FE079309C4}"/>
                </a:ext>
              </a:extLst>
            </p:cNvPr>
            <p:cNvSpPr txBox="1"/>
            <p:nvPr/>
          </p:nvSpPr>
          <p:spPr>
            <a:xfrm>
              <a:off x="3293118" y="2418649"/>
              <a:ext cx="13844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登录系统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6FA1D0E-9932-3245-8064-2F3E4AE0906A}"/>
                </a:ext>
              </a:extLst>
            </p:cNvPr>
            <p:cNvSpPr txBox="1"/>
            <p:nvPr/>
          </p:nvSpPr>
          <p:spPr>
            <a:xfrm>
              <a:off x="6667703" y="3731017"/>
              <a:ext cx="11138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审核结果并保存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8005495-53E8-5B4F-A468-E04BAF9BFFF7}"/>
                </a:ext>
              </a:extLst>
            </p:cNvPr>
            <p:cNvSpPr txBox="1"/>
            <p:nvPr/>
          </p:nvSpPr>
          <p:spPr>
            <a:xfrm>
              <a:off x="7972703" y="3736539"/>
              <a:ext cx="12709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审核视频内容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FE8C83F-9F66-8F40-995F-EB838ADCE489}"/>
                </a:ext>
              </a:extLst>
            </p:cNvPr>
            <p:cNvSpPr txBox="1"/>
            <p:nvPr/>
          </p:nvSpPr>
          <p:spPr>
            <a:xfrm>
              <a:off x="8090747" y="2354837"/>
              <a:ext cx="11138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下载审核附件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5E85C21-7C7D-0142-B183-FC908446D450}"/>
                </a:ext>
              </a:extLst>
            </p:cNvPr>
            <p:cNvSpPr txBox="1"/>
            <p:nvPr/>
          </p:nvSpPr>
          <p:spPr>
            <a:xfrm>
              <a:off x="6726705" y="2361797"/>
              <a:ext cx="11138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根据工单信息判断审核任务</a:t>
              </a:r>
            </a:p>
            <a:p>
              <a:pPr algn="ctr"/>
              <a:endParaRPr kumimoji="1" lang="zh-CN" altLang="en-US" sz="1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A7A6AAC-DD58-5548-A811-C4B68C3D461D}"/>
                </a:ext>
              </a:extLst>
            </p:cNvPr>
            <p:cNvSpPr txBox="1"/>
            <p:nvPr/>
          </p:nvSpPr>
          <p:spPr>
            <a:xfrm>
              <a:off x="5250293" y="2381084"/>
              <a:ext cx="11138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查找审核工单</a:t>
              </a:r>
            </a:p>
          </p:txBody>
        </p:sp>
        <p:pic>
          <p:nvPicPr>
            <p:cNvPr id="34" name="图形 33" descr="目标受众">
              <a:extLst>
                <a:ext uri="{FF2B5EF4-FFF2-40B4-BE49-F238E27FC236}">
                  <a16:creationId xmlns:a16="http://schemas.microsoft.com/office/drawing/2014/main" id="{2F9A929D-77C1-5747-BE42-F33DEFB2F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138639" y="2985084"/>
              <a:ext cx="349732" cy="349732"/>
            </a:xfrm>
            <a:prstGeom prst="rect">
              <a:avLst/>
            </a:prstGeom>
          </p:spPr>
        </p:pic>
        <p:sp>
          <p:nvSpPr>
            <p:cNvPr id="35" name="箭头: 右 90">
              <a:extLst>
                <a:ext uri="{FF2B5EF4-FFF2-40B4-BE49-F238E27FC236}">
                  <a16:creationId xmlns:a16="http://schemas.microsoft.com/office/drawing/2014/main" id="{FEB06653-512A-574F-BBC8-CC0D8D245EBF}"/>
                </a:ext>
              </a:extLst>
            </p:cNvPr>
            <p:cNvSpPr/>
            <p:nvPr/>
          </p:nvSpPr>
          <p:spPr>
            <a:xfrm>
              <a:off x="7690188" y="2107873"/>
              <a:ext cx="490433" cy="152772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6" name="箭头: 右 91">
              <a:extLst>
                <a:ext uri="{FF2B5EF4-FFF2-40B4-BE49-F238E27FC236}">
                  <a16:creationId xmlns:a16="http://schemas.microsoft.com/office/drawing/2014/main" id="{8B34636D-5ECE-0A4A-9FB1-E69A8D93FD1B}"/>
                </a:ext>
              </a:extLst>
            </p:cNvPr>
            <p:cNvSpPr/>
            <p:nvPr/>
          </p:nvSpPr>
          <p:spPr>
            <a:xfrm>
              <a:off x="6231838" y="2120988"/>
              <a:ext cx="490433" cy="171976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7" name="箭头: 右 92">
              <a:extLst>
                <a:ext uri="{FF2B5EF4-FFF2-40B4-BE49-F238E27FC236}">
                  <a16:creationId xmlns:a16="http://schemas.microsoft.com/office/drawing/2014/main" id="{85536A3E-DA55-104A-9DF5-D304CACBF5AA}"/>
                </a:ext>
              </a:extLst>
            </p:cNvPr>
            <p:cNvSpPr/>
            <p:nvPr/>
          </p:nvSpPr>
          <p:spPr>
            <a:xfrm>
              <a:off x="4460327" y="2129754"/>
              <a:ext cx="490433" cy="171976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8" name="箭头: 下 93">
              <a:extLst>
                <a:ext uri="{FF2B5EF4-FFF2-40B4-BE49-F238E27FC236}">
                  <a16:creationId xmlns:a16="http://schemas.microsoft.com/office/drawing/2014/main" id="{DE94BA7D-9564-4649-A1A1-E05B5D546E18}"/>
                </a:ext>
              </a:extLst>
            </p:cNvPr>
            <p:cNvSpPr/>
            <p:nvPr/>
          </p:nvSpPr>
          <p:spPr>
            <a:xfrm>
              <a:off x="8572279" y="2636544"/>
              <a:ext cx="150829" cy="309801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9" name="箭头: 左 94">
              <a:extLst>
                <a:ext uri="{FF2B5EF4-FFF2-40B4-BE49-F238E27FC236}">
                  <a16:creationId xmlns:a16="http://schemas.microsoft.com/office/drawing/2014/main" id="{EE5DFFF6-B007-4940-ABF9-613D9E2EEE92}"/>
                </a:ext>
              </a:extLst>
            </p:cNvPr>
            <p:cNvSpPr/>
            <p:nvPr/>
          </p:nvSpPr>
          <p:spPr>
            <a:xfrm>
              <a:off x="7786190" y="3389782"/>
              <a:ext cx="428625" cy="175619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3" name="矩形: 圆角 89">
            <a:extLst>
              <a:ext uri="{FF2B5EF4-FFF2-40B4-BE49-F238E27FC236}">
                <a16:creationId xmlns:a16="http://schemas.microsoft.com/office/drawing/2014/main" id="{06DEA9DA-204B-C641-BA62-E6A58D5B1958}"/>
              </a:ext>
            </a:extLst>
          </p:cNvPr>
          <p:cNvSpPr/>
          <p:nvPr/>
        </p:nvSpPr>
        <p:spPr>
          <a:xfrm>
            <a:off x="10170682" y="4899698"/>
            <a:ext cx="1735430" cy="882908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8min/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工单</a:t>
            </a:r>
            <a:endParaRPr lang="en-US" altLang="zh-CN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4" name="矩形: 圆角 90">
            <a:extLst>
              <a:ext uri="{FF2B5EF4-FFF2-40B4-BE49-F238E27FC236}">
                <a16:creationId xmlns:a16="http://schemas.microsoft.com/office/drawing/2014/main" id="{379018D4-3AF3-C046-A91D-40EC8C689946}"/>
              </a:ext>
            </a:extLst>
          </p:cNvPr>
          <p:cNvSpPr/>
          <p:nvPr/>
        </p:nvSpPr>
        <p:spPr>
          <a:xfrm>
            <a:off x="10127186" y="2451511"/>
            <a:ext cx="1808638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12min/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工单</a:t>
            </a:r>
            <a:endParaRPr lang="zh-CN" altLang="en-US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9" name="Title 2">
            <a:extLst>
              <a:ext uri="{FF2B5EF4-FFF2-40B4-BE49-F238E27FC236}">
                <a16:creationId xmlns:a16="http://schemas.microsoft.com/office/drawing/2014/main" id="{75A97BE7-45E2-7B45-B8BA-83A7C8194BDA}"/>
              </a:ext>
            </a:extLst>
          </p:cNvPr>
          <p:cNvSpPr txBox="1">
            <a:spLocks/>
          </p:cNvSpPr>
          <p:nvPr/>
        </p:nvSpPr>
        <p:spPr>
          <a:xfrm>
            <a:off x="3293118" y="406843"/>
            <a:ext cx="6680617" cy="3691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RPA</a:t>
            </a:r>
            <a:r>
              <a:rPr lang="zh-CN" altLang="en-US" sz="2400" dirty="0">
                <a:solidFill>
                  <a:schemeClr val="bg1"/>
                </a:solidFill>
              </a:rPr>
              <a:t>项目实施前后的质检流程对比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C1438C5-8346-4645-9E34-028857F0D47B}"/>
              </a:ext>
            </a:extLst>
          </p:cNvPr>
          <p:cNvGrpSpPr/>
          <p:nvPr/>
        </p:nvGrpSpPr>
        <p:grpSpPr>
          <a:xfrm>
            <a:off x="3175435" y="4565897"/>
            <a:ext cx="6481652" cy="1550510"/>
            <a:chOff x="3175435" y="4645141"/>
            <a:chExt cx="6481652" cy="155051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91131CB-23F3-E840-8849-944B1A0360B8}"/>
                </a:ext>
              </a:extLst>
            </p:cNvPr>
            <p:cNvSpPr txBox="1"/>
            <p:nvPr/>
          </p:nvSpPr>
          <p:spPr>
            <a:xfrm>
              <a:off x="3450419" y="4645141"/>
              <a:ext cx="52643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400" b="1" dirty="0">
                  <a:solidFill>
                    <a:srgbClr val="04AF5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机器人自动完成视频下载、审核、导入结果等业务流程</a:t>
              </a:r>
            </a:p>
          </p:txBody>
        </p:sp>
        <p:pic>
          <p:nvPicPr>
            <p:cNvPr id="43" name="图形 42" descr="Internet">
              <a:extLst>
                <a:ext uri="{FF2B5EF4-FFF2-40B4-BE49-F238E27FC236}">
                  <a16:creationId xmlns:a16="http://schemas.microsoft.com/office/drawing/2014/main" id="{EFE03FE5-864D-5D4C-B15D-A6156BF7D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753204" y="5374437"/>
              <a:ext cx="403296" cy="403296"/>
            </a:xfrm>
            <a:prstGeom prst="rect">
              <a:avLst/>
            </a:prstGeom>
          </p:spPr>
        </p:pic>
        <p:pic>
          <p:nvPicPr>
            <p:cNvPr id="44" name="图片 43" descr="ibot">
              <a:extLst>
                <a:ext uri="{FF2B5EF4-FFF2-40B4-BE49-F238E27FC236}">
                  <a16:creationId xmlns:a16="http://schemas.microsoft.com/office/drawing/2014/main" id="{CD9A09CD-1B2E-0B45-9D13-03E3D653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8148" y="5276614"/>
              <a:ext cx="565151" cy="565151"/>
            </a:xfrm>
            <a:prstGeom prst="rect">
              <a:avLst/>
            </a:prstGeom>
          </p:spPr>
        </p:pic>
        <p:pic>
          <p:nvPicPr>
            <p:cNvPr id="45" name="图形 44" descr="复选标记">
              <a:extLst>
                <a:ext uri="{FF2B5EF4-FFF2-40B4-BE49-F238E27FC236}">
                  <a16:creationId xmlns:a16="http://schemas.microsoft.com/office/drawing/2014/main" id="{D926075C-450A-D64E-8CE8-FB2413E6A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134368" y="5454881"/>
              <a:ext cx="349732" cy="349732"/>
            </a:xfrm>
            <a:prstGeom prst="rect">
              <a:avLst/>
            </a:prstGeom>
          </p:spPr>
        </p:pic>
        <p:pic>
          <p:nvPicPr>
            <p:cNvPr id="46" name="图片 45" descr="ibot">
              <a:extLst>
                <a:ext uri="{FF2B5EF4-FFF2-40B4-BE49-F238E27FC236}">
                  <a16:creationId xmlns:a16="http://schemas.microsoft.com/office/drawing/2014/main" id="{D9FC3DCE-4C34-0348-9F57-40EDC5A02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82720" y="5276613"/>
              <a:ext cx="565151" cy="565151"/>
            </a:xfrm>
            <a:prstGeom prst="rect">
              <a:avLst/>
            </a:prstGeom>
          </p:spPr>
        </p:pic>
        <p:pic>
          <p:nvPicPr>
            <p:cNvPr id="47" name="图形 46" descr="智能手机">
              <a:extLst>
                <a:ext uri="{FF2B5EF4-FFF2-40B4-BE49-F238E27FC236}">
                  <a16:creationId xmlns:a16="http://schemas.microsoft.com/office/drawing/2014/main" id="{9B2FA4AE-4900-EE4C-804D-5C9862B10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562605" y="5401521"/>
              <a:ext cx="384997" cy="384997"/>
            </a:xfrm>
            <a:prstGeom prst="rect">
              <a:avLst/>
            </a:prstGeom>
          </p:spPr>
        </p:pic>
        <p:pic>
          <p:nvPicPr>
            <p:cNvPr id="48" name="图片 47" descr="ibot">
              <a:extLst>
                <a:ext uri="{FF2B5EF4-FFF2-40B4-BE49-F238E27FC236}">
                  <a16:creationId xmlns:a16="http://schemas.microsoft.com/office/drawing/2014/main" id="{69992CDE-7000-3D46-9C23-1F81A4756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46247" y="5270186"/>
              <a:ext cx="565151" cy="565151"/>
            </a:xfrm>
            <a:prstGeom prst="rect">
              <a:avLst/>
            </a:prstGeom>
          </p:spPr>
        </p:pic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360C7EE9-75D8-C347-80EE-BCA91A4E9A8A}"/>
                </a:ext>
              </a:extLst>
            </p:cNvPr>
            <p:cNvSpPr txBox="1"/>
            <p:nvPr/>
          </p:nvSpPr>
          <p:spPr>
            <a:xfrm>
              <a:off x="3175435" y="5949430"/>
              <a:ext cx="11138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rgbClr val="00AE57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登陆系统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9DE11FDA-7BC8-164A-BCEE-3B990BFC3AC4}"/>
                </a:ext>
              </a:extLst>
            </p:cNvPr>
            <p:cNvSpPr txBox="1"/>
            <p:nvPr/>
          </p:nvSpPr>
          <p:spPr>
            <a:xfrm>
              <a:off x="4408758" y="5895069"/>
              <a:ext cx="11138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000" dirty="0">
                  <a:solidFill>
                    <a:srgbClr val="03AF58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点击审核工单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382058E2-F7FD-924B-8AF4-7A6158C18159}"/>
                </a:ext>
              </a:extLst>
            </p:cNvPr>
            <p:cNvSpPr txBox="1"/>
            <p:nvPr/>
          </p:nvSpPr>
          <p:spPr>
            <a:xfrm>
              <a:off x="5654528" y="5870517"/>
              <a:ext cx="11138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rgbClr val="00AE57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下载审核附件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D6A33F54-DC76-9D47-B53D-F338DD3BEB83}"/>
                </a:ext>
              </a:extLst>
            </p:cNvPr>
            <p:cNvSpPr txBox="1"/>
            <p:nvPr/>
          </p:nvSpPr>
          <p:spPr>
            <a:xfrm>
              <a:off x="6955484" y="5886451"/>
              <a:ext cx="13624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rgbClr val="00AE57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审核视频内容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3610CD2-0143-5742-8813-3B9DFA7BE54C}"/>
                </a:ext>
              </a:extLst>
            </p:cNvPr>
            <p:cNvSpPr txBox="1"/>
            <p:nvPr/>
          </p:nvSpPr>
          <p:spPr>
            <a:xfrm>
              <a:off x="8543195" y="5886451"/>
              <a:ext cx="11138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000" dirty="0">
                  <a:solidFill>
                    <a:srgbClr val="00AE57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审核结果并保存</a:t>
              </a:r>
            </a:p>
          </p:txBody>
        </p:sp>
        <p:sp>
          <p:nvSpPr>
            <p:cNvPr id="55" name="箭头: 右 119">
              <a:extLst>
                <a:ext uri="{FF2B5EF4-FFF2-40B4-BE49-F238E27FC236}">
                  <a16:creationId xmlns:a16="http://schemas.microsoft.com/office/drawing/2014/main" id="{2A18C9AA-FEE8-C54A-A2F9-BD3740C93238}"/>
                </a:ext>
              </a:extLst>
            </p:cNvPr>
            <p:cNvSpPr/>
            <p:nvPr/>
          </p:nvSpPr>
          <p:spPr>
            <a:xfrm>
              <a:off x="8123266" y="5600443"/>
              <a:ext cx="424066" cy="13886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6" name="箭头: 右 120">
              <a:extLst>
                <a:ext uri="{FF2B5EF4-FFF2-40B4-BE49-F238E27FC236}">
                  <a16:creationId xmlns:a16="http://schemas.microsoft.com/office/drawing/2014/main" id="{F2C52DD2-6788-3F4F-8F13-11FE9B4E2B0C}"/>
                </a:ext>
              </a:extLst>
            </p:cNvPr>
            <p:cNvSpPr/>
            <p:nvPr/>
          </p:nvSpPr>
          <p:spPr>
            <a:xfrm>
              <a:off x="6663498" y="5641868"/>
              <a:ext cx="424066" cy="13886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7" name="箭头: 右 121">
              <a:extLst>
                <a:ext uri="{FF2B5EF4-FFF2-40B4-BE49-F238E27FC236}">
                  <a16:creationId xmlns:a16="http://schemas.microsoft.com/office/drawing/2014/main" id="{DFF897D3-252F-B84F-AE23-1360486CCEE9}"/>
                </a:ext>
              </a:extLst>
            </p:cNvPr>
            <p:cNvSpPr/>
            <p:nvPr/>
          </p:nvSpPr>
          <p:spPr>
            <a:xfrm>
              <a:off x="5304339" y="5607070"/>
              <a:ext cx="424066" cy="13886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8" name="箭头: 右 122">
              <a:extLst>
                <a:ext uri="{FF2B5EF4-FFF2-40B4-BE49-F238E27FC236}">
                  <a16:creationId xmlns:a16="http://schemas.microsoft.com/office/drawing/2014/main" id="{1DB2CB3D-29F6-5B4C-B6B7-7395C2E08553}"/>
                </a:ext>
              </a:extLst>
            </p:cNvPr>
            <p:cNvSpPr/>
            <p:nvPr/>
          </p:nvSpPr>
          <p:spPr>
            <a:xfrm>
              <a:off x="4082728" y="5596799"/>
              <a:ext cx="424066" cy="13886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70" name="图片 13" descr="人 (2)">
              <a:extLst>
                <a:ext uri="{FF2B5EF4-FFF2-40B4-BE49-F238E27FC236}">
                  <a16:creationId xmlns:a16="http://schemas.microsoft.com/office/drawing/2014/main" id="{DA0D8983-6A02-479E-B58E-C114C1E79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3435770" y="5296028"/>
              <a:ext cx="607596" cy="607596"/>
            </a:xfrm>
            <a:prstGeom prst="rect">
              <a:avLst/>
            </a:prstGeom>
          </p:spPr>
        </p:pic>
        <p:pic>
          <p:nvPicPr>
            <p:cNvPr id="71" name="图片 13" descr="人 (2)">
              <a:extLst>
                <a:ext uri="{FF2B5EF4-FFF2-40B4-BE49-F238E27FC236}">
                  <a16:creationId xmlns:a16="http://schemas.microsoft.com/office/drawing/2014/main" id="{E13E2DE3-80FD-47DD-9D2B-DB8B7B949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</a:blip>
            <a:stretch>
              <a:fillRect/>
            </a:stretch>
          </p:blipFill>
          <p:spPr>
            <a:xfrm>
              <a:off x="4574435" y="5276613"/>
              <a:ext cx="607596" cy="607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11806</TotalTime>
  <Words>1319</Words>
  <Application>Microsoft Office PowerPoint</Application>
  <PresentationFormat>宽屏</PresentationFormat>
  <Paragraphs>196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 Unicode MS</vt:lpstr>
      <vt:lpstr>Classic Grotesque W01</vt:lpstr>
      <vt:lpstr>PingFang SC</vt:lpstr>
      <vt:lpstr>等线</vt:lpstr>
      <vt:lpstr>方正粗黑宋简体</vt:lpstr>
      <vt:lpstr>华文仿宋</vt:lpstr>
      <vt:lpstr>微软雅黑</vt:lpstr>
      <vt:lpstr>微软雅黑</vt:lpstr>
      <vt:lpstr>Arial</vt:lpstr>
      <vt:lpstr>Arial</vt:lpstr>
      <vt:lpstr>Calibri</vt:lpstr>
      <vt:lpstr>Calibri Light</vt:lpstr>
      <vt:lpstr>Ebrima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li cl</cp:lastModifiedBy>
  <cp:revision>302</cp:revision>
  <dcterms:created xsi:type="dcterms:W3CDTF">2021-03-03T08:16:49Z</dcterms:created>
  <dcterms:modified xsi:type="dcterms:W3CDTF">2021-07-02T02:20:26Z</dcterms:modified>
</cp:coreProperties>
</file>