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0"/>
  </p:notesMasterIdLst>
  <p:sldIdLst>
    <p:sldId id="256" r:id="rId4"/>
    <p:sldId id="257" r:id="rId5"/>
    <p:sldId id="258" r:id="rId6"/>
    <p:sldId id="272" r:id="rId7"/>
    <p:sldId id="269" r:id="rId8"/>
    <p:sldId id="267" r:id="rId9"/>
    <p:sldId id="266" r:id="rId11"/>
    <p:sldId id="264" r:id="rId12"/>
    <p:sldId id="271" r:id="rId13"/>
    <p:sldId id="260" r:id="rId14"/>
    <p:sldId id="265" r:id="rId15"/>
    <p:sldId id="262" r:id="rId16"/>
    <p:sldId id="283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A1FF"/>
    <a:srgbClr val="B484E2"/>
    <a:srgbClr val="705661"/>
    <a:srgbClr val="D460FF"/>
    <a:srgbClr val="01A8FF"/>
    <a:srgbClr val="34334B"/>
    <a:srgbClr val="6D5562"/>
    <a:srgbClr val="1A070E"/>
    <a:srgbClr val="725760"/>
    <a:srgbClr val="261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30"/>
    <p:restoredTop sz="94676"/>
  </p:normalViewPr>
  <p:slideViewPr>
    <p:cSldViewPr snapToGrid="0">
      <p:cViewPr varScale="1">
        <p:scale>
          <a:sx n="158" d="100"/>
          <a:sy n="158" d="100"/>
        </p:scale>
        <p:origin x="23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8BA5D-82C1-D74E-98AF-3BF4F9ADDC1F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2DA-A7C3-2347-8051-A4EE97E9460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 userDrawn="1"/>
        </p:nvSpPr>
        <p:spPr>
          <a:xfrm flipV="1">
            <a:off x="1083077" y="1981118"/>
            <a:ext cx="10149221" cy="95945"/>
          </a:xfrm>
          <a:prstGeom prst="rect">
            <a:avLst/>
          </a:prstGeom>
          <a:gradFill>
            <a:gsLst>
              <a:gs pos="43000">
                <a:srgbClr val="B983E1"/>
              </a:gs>
              <a:gs pos="100000">
                <a:srgbClr val="17050A"/>
              </a:gs>
              <a:gs pos="0">
                <a:srgbClr val="00A8F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1083077" y="1392923"/>
            <a:ext cx="2316071" cy="1446550"/>
            <a:chOff x="3221860" y="1907278"/>
            <a:chExt cx="2316071" cy="1446550"/>
          </a:xfrm>
        </p:grpSpPr>
        <p:sp>
          <p:nvSpPr>
            <p:cNvPr id="31" name="文本框 30"/>
            <p:cNvSpPr txBox="1"/>
            <p:nvPr/>
          </p:nvSpPr>
          <p:spPr>
            <a:xfrm>
              <a:off x="3221860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中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080067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国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</p:grpSp>
      <p:grpSp>
        <p:nvGrpSpPr>
          <p:cNvPr id="33" name="组合 32"/>
          <p:cNvGrpSpPr/>
          <p:nvPr userDrawn="1"/>
        </p:nvGrpSpPr>
        <p:grpSpPr>
          <a:xfrm>
            <a:off x="3005863" y="1289780"/>
            <a:ext cx="8397721" cy="1549693"/>
            <a:chOff x="1508112" y="2935045"/>
            <a:chExt cx="8397721" cy="1549693"/>
          </a:xfrm>
        </p:grpSpPr>
        <p:sp>
          <p:nvSpPr>
            <p:cNvPr id="34" name="文本框 33"/>
            <p:cNvSpPr txBox="1"/>
            <p:nvPr/>
          </p:nvSpPr>
          <p:spPr>
            <a:xfrm>
              <a:off x="3348263" y="2935045"/>
              <a:ext cx="9295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+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093031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开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957860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发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776691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者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570912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大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447969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赛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508112" y="3038188"/>
              <a:ext cx="1994660" cy="1446550"/>
              <a:chOff x="1490018" y="4162664"/>
              <a:chExt cx="1994660" cy="1446550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1490018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R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2055316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P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2528214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3953483" y="3038188"/>
              <a:ext cx="1657791" cy="1446550"/>
              <a:chOff x="4007931" y="4826644"/>
              <a:chExt cx="1657791" cy="1446550"/>
            </a:xfrm>
          </p:grpSpPr>
          <p:sp>
            <p:nvSpPr>
              <p:cNvPr id="42" name="文本框 41"/>
              <p:cNvSpPr txBox="1"/>
              <p:nvPr/>
            </p:nvSpPr>
            <p:spPr>
              <a:xfrm>
                <a:off x="4007931" y="4826644"/>
                <a:ext cx="9759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4689770" y="4826644"/>
                <a:ext cx="9759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I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</p:grpSp>
      <p:sp>
        <p:nvSpPr>
          <p:cNvPr id="47" name="文本框 46"/>
          <p:cNvSpPr txBox="1"/>
          <p:nvPr userDrawn="1"/>
        </p:nvSpPr>
        <p:spPr>
          <a:xfrm>
            <a:off x="4432464" y="3668573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智创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探索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endParaRPr lang="zh-CN" altLang="en-US" sz="3200" dirty="0">
              <a:gradFill>
                <a:gsLst>
                  <a:gs pos="0">
                    <a:srgbClr val="01A8FF"/>
                  </a:gs>
                  <a:gs pos="100000">
                    <a:srgbClr val="D460FF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4615214" y="1275122"/>
            <a:ext cx="384548" cy="605651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7579447" y="3019739"/>
            <a:ext cx="672156" cy="1058624"/>
          </a:xfrm>
          <a:prstGeom prst="rect">
            <a:avLst/>
          </a:prstGeom>
        </p:spPr>
      </p:pic>
      <p:sp>
        <p:nvSpPr>
          <p:cNvPr id="50" name="文本框 49"/>
          <p:cNvSpPr txBox="1"/>
          <p:nvPr userDrawn="1"/>
        </p:nvSpPr>
        <p:spPr>
          <a:xfrm>
            <a:off x="2395708" y="2673824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CHINA RPA+AI DEVELOPER CHALLENGE</a:t>
            </a:r>
            <a:endParaRPr lang="zh-CN" altLang="en-US" sz="3200" dirty="0">
              <a:solidFill>
                <a:schemeClr val="bg1"/>
              </a:solidFill>
              <a:latin typeface="Ebrima" panose="02000000000000000000" pitchFamily="2" charset="0"/>
              <a:ea typeface="微软雅黑" panose="020B0503020204020204" pitchFamily="34" charset="-122"/>
              <a:cs typeface="Ebrima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4" y="-57111"/>
            <a:ext cx="12353453" cy="694800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10486256" y="-38067"/>
            <a:ext cx="2245394" cy="1015326"/>
            <a:chOff x="10476631" y="29308"/>
            <a:chExt cx="2245394" cy="1015326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6631" y="29308"/>
              <a:ext cx="1724994" cy="78713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 userDrawn="1"/>
          </p:nvSpPr>
          <p:spPr>
            <a:xfrm>
              <a:off x="10579602" y="767635"/>
              <a:ext cx="21424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智 创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探 索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应 用</a:t>
              </a:r>
              <a:endParaRPr lang="zh-CN" altLang="en-US" sz="1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12" y="1752261"/>
            <a:ext cx="4201895" cy="19173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94" y="2499927"/>
            <a:ext cx="4814036" cy="2339406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731229" y="3669630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智创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探索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endParaRPr lang="zh-CN" altLang="en-US" sz="3200" dirty="0">
              <a:gradFill>
                <a:gsLst>
                  <a:gs pos="0">
                    <a:srgbClr val="01A8FF"/>
                  </a:gs>
                  <a:gs pos="100000">
                    <a:srgbClr val="D460FF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4.png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6" y="-42332"/>
            <a:ext cx="12355200" cy="6992698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6256" y="-38067"/>
            <a:ext cx="2245394" cy="1015326"/>
            <a:chOff x="10476631" y="29308"/>
            <a:chExt cx="2245394" cy="1015326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6631" y="29308"/>
              <a:ext cx="1724994" cy="78713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 userDrawn="1"/>
          </p:nvSpPr>
          <p:spPr>
            <a:xfrm>
              <a:off x="10579602" y="767635"/>
              <a:ext cx="21424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智 创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探 索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应 用</a:t>
              </a:r>
              <a:endParaRPr lang="zh-CN" altLang="en-US" sz="1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5FEE9-3369-4D2B-8668-FFFB4CA86D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6046-C7FE-4B04-806F-A48B4A20A73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5" y="-42332"/>
            <a:ext cx="12276225" cy="694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12" y="1752261"/>
            <a:ext cx="4201895" cy="19173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95" y="2576929"/>
            <a:ext cx="4814036" cy="2339406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1731229" y="3669630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智创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探索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endParaRPr lang="zh-CN" altLang="en-US" sz="3200" dirty="0">
              <a:gradFill>
                <a:gsLst>
                  <a:gs pos="0">
                    <a:srgbClr val="01A8FF"/>
                  </a:gs>
                  <a:gs pos="100000">
                    <a:srgbClr val="D460FF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线连接符 15"/>
          <p:cNvCxnSpPr/>
          <p:nvPr userDrawn="1"/>
        </p:nvCxnSpPr>
        <p:spPr>
          <a:xfrm>
            <a:off x="6092789" y="2974206"/>
            <a:ext cx="0" cy="856649"/>
          </a:xfrm>
          <a:prstGeom prst="line">
            <a:avLst/>
          </a:prstGeom>
          <a:ln w="12700">
            <a:solidFill>
              <a:srgbClr val="B484E2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占位符 2"/>
          <p:cNvSpPr txBox="1"/>
          <p:nvPr/>
        </p:nvSpPr>
        <p:spPr>
          <a:xfrm>
            <a:off x="4426082" y="4880903"/>
            <a:ext cx="3381856" cy="580723"/>
          </a:xfrm>
          <a:prstGeom prst="rect">
            <a:avLst/>
          </a:prstGeom>
          <a:solidFill>
            <a:srgbClr val="759BFF">
              <a:alpha val="10000"/>
            </a:srgbClr>
          </a:solidFill>
          <a:ln>
            <a:noFill/>
          </a:ln>
        </p:spPr>
        <p:txBody>
          <a:bodyPr anchor="ctr" anchorCtr="1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alpha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sz="2800" b="1" dirty="0"/>
              <a:t>数据处理</a:t>
            </a:r>
            <a:r>
              <a:rPr kumimoji="1" lang="en-US" altLang="zh-CN" sz="2800" b="1" dirty="0"/>
              <a:t>RPA</a:t>
            </a:r>
            <a:r>
              <a:rPr kumimoji="1" lang="zh-CN" altLang="en-US" sz="2800" b="1" dirty="0"/>
              <a:t>机器人</a:t>
            </a:r>
            <a:endParaRPr kumimoji="1" lang="zh-CN" altLang="en-US" sz="2800" b="1" dirty="0"/>
          </a:p>
        </p:txBody>
      </p:sp>
      <p:grpSp>
        <p:nvGrpSpPr>
          <p:cNvPr id="32" name="组合 31"/>
          <p:cNvGrpSpPr/>
          <p:nvPr/>
        </p:nvGrpSpPr>
        <p:grpSpPr>
          <a:xfrm>
            <a:off x="1083077" y="1392923"/>
            <a:ext cx="2316071" cy="1446550"/>
            <a:chOff x="3221860" y="1907278"/>
            <a:chExt cx="2316071" cy="1446550"/>
          </a:xfrm>
        </p:grpSpPr>
        <p:sp>
          <p:nvSpPr>
            <p:cNvPr id="35" name="文本框 34"/>
            <p:cNvSpPr txBox="1"/>
            <p:nvPr/>
          </p:nvSpPr>
          <p:spPr>
            <a:xfrm>
              <a:off x="3221860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中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080067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国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华文仿宋" panose="02010600040101010101" pitchFamily="2" charset="-122"/>
                <a:ea typeface="创艺简标宋" pitchFamily="2" charset="-122"/>
              </a:endParaRPr>
            </a:p>
          </p:txBody>
        </p:sp>
      </p:grpSp>
      <p:pic>
        <p:nvPicPr>
          <p:cNvPr id="58" name="图片 57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246" y="840264"/>
            <a:ext cx="963174" cy="963174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1077608" y="506641"/>
            <a:ext cx="507902" cy="799929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9081309" y="87943"/>
            <a:ext cx="672156" cy="1058624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6"/>
          <a:stretch>
            <a:fillRect/>
          </a:stretch>
        </p:blipFill>
        <p:spPr>
          <a:xfrm rot="5400000">
            <a:off x="4615214" y="1275122"/>
            <a:ext cx="384548" cy="6056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92498" y="291458"/>
            <a:ext cx="56926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六、方案价值与收益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Solution Value and Revenue</a:t>
            </a:r>
            <a:endParaRPr lang="en-US" dirty="0"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56970" y="1510665"/>
            <a:ext cx="2359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项目收益统计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56970" y="2266315"/>
            <a:ext cx="9151620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宋体" panose="02010600030101010101" pitchFamily="2" charset="-122"/>
              </a:rPr>
              <a:t>1.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宋体" panose="02010600030101010101" pitchFamily="2" charset="-122"/>
              </a:rPr>
              <a:t>省去人工查询对比记录的始时间与过程；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algn="l" rtl="0">
              <a:lnSpc>
                <a:spcPct val="20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宋体" panose="02010600030101010101" pitchFamily="2" charset="-122"/>
              </a:rPr>
              <a:t>2.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宋体" panose="02010600030101010101" pitchFamily="2" charset="-122"/>
              </a:rPr>
              <a:t>数据查询提取业务流程自动化比率达到100%，相比较人工查询单次流程30分钟，机器人可做到2分钟内处理完毕，单次节省市场在28分钟，单月处理量300次的情况下，可节省时间8400分钟（140小时），极快的提高了数据查询提取的效率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92498" y="291458"/>
            <a:ext cx="56926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六、方案价值与收益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Solution Value and Revenue</a:t>
            </a:r>
            <a:endParaRPr lang="en-US" dirty="0"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8200" y="2232025"/>
            <a:ext cx="936688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宋体" panose="02010600030101010101" pitchFamily="2" charset="-122"/>
              </a:rPr>
              <a:t>高考跟考研大军逐年递增，数据查询提取运用的市场规模广，可以极大的节约人工成本。未来可以向更多的领域发展，像图书信息检索的数据提取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algn="l" rtl="0">
              <a:lnSpc>
                <a:spcPct val="20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宋体" panose="02010600030101010101" pitchFamily="2" charset="-122"/>
              </a:rPr>
              <a:t>RPA技术所具有的人工智能、流程自动化、自动识别、机器学习等功能非常适合数据处理，可以降低社会总成本，是极具潜力的解决方案，且具有一定的经济效益,该RPA机器人的未来前景可观。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8200" y="1511300"/>
            <a:ext cx="1824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推广价值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数据查询提取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0" y="1079500"/>
            <a:ext cx="12192000" cy="14009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占位符 8"/>
          <p:cNvSpPr txBox="1"/>
          <p:nvPr/>
        </p:nvSpPr>
        <p:spPr>
          <a:xfrm>
            <a:off x="835319" y="1815096"/>
            <a:ext cx="6251934" cy="4801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dirty="0">
                <a:gradFill flip="none" rotWithShape="1">
                  <a:gsLst>
                    <a:gs pos="0">
                      <a:srgbClr val="01A8FF"/>
                    </a:gs>
                    <a:gs pos="47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参赛作品 </a:t>
            </a:r>
            <a:r>
              <a:rPr kumimoji="1" lang="en-US" altLang="zh-CN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entries</a:t>
            </a:r>
            <a:r>
              <a:rPr kumimoji="1" lang="zh-CN" altLang="en-US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：数据查询</a:t>
            </a:r>
            <a:r>
              <a:rPr kumimoji="1" lang="en-US" altLang="zh-CN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RPA</a:t>
            </a:r>
            <a:r>
              <a:rPr kumimoji="1" lang="zh-CN" altLang="en-US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机器人</a:t>
            </a:r>
            <a:r>
              <a:rPr kumimoji="1" lang="en-US" altLang="zh-CN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kumimoji="1" lang="zh-CN" altLang="en-US" dirty="0">
              <a:solidFill>
                <a:schemeClr val="bg1">
                  <a:alpha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占位符 9"/>
          <p:cNvSpPr txBox="1"/>
          <p:nvPr/>
        </p:nvSpPr>
        <p:spPr>
          <a:xfrm>
            <a:off x="835025" y="2741930"/>
            <a:ext cx="6613525" cy="3381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队伍名称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Team Name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 倒头就睡</a:t>
            </a:r>
            <a:endParaRPr lang="en-US" altLang="zh-CN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defTabSz="1219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队伍成员</a:t>
            </a:r>
            <a:r>
              <a:rPr lang="en-US" altLang="zh-CN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Team Member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：刘颖</a:t>
            </a:r>
            <a:endParaRPr lang="en-US" altLang="zh-CN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defTabSz="1219200">
              <a:lnSpc>
                <a:spcPct val="200000"/>
              </a:lnSpc>
              <a:spcBef>
                <a:spcPts val="0"/>
              </a:spcBef>
              <a:buNone/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队伍口号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Team Slogan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不切实际的想法，也许没那么遥远</a:t>
            </a:r>
            <a:endParaRPr lang="en-US" altLang="zh-CN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defTabSz="1219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所在单位和部门</a:t>
            </a:r>
            <a:r>
              <a:rPr lang="en-US" altLang="zh-CN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专业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Enterprise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湖南科技学院</a:t>
            </a:r>
            <a:endParaRPr lang="en-US" altLang="zh-CN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1219200">
              <a:lnSpc>
                <a:spcPct val="200000"/>
              </a:lnSpc>
              <a:spcBef>
                <a:spcPts val="0"/>
              </a:spcBef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作品应用场景 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：招生信息查询</a:t>
            </a:r>
            <a:endParaRPr lang="en-US" altLang="zh-CN" sz="1600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1219200">
              <a:lnSpc>
                <a:spcPct val="200000"/>
              </a:lnSpc>
              <a:spcBef>
                <a:spcPts val="0"/>
              </a:spcBef>
            </a:pPr>
            <a:r>
              <a:rPr lang="zh-CN" altLang="en-US" sz="1600" b="1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作品应用项目</a:t>
            </a:r>
            <a:r>
              <a:rPr lang="zh-CN" altLang="en-US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：招生网的数据查询提取</a:t>
            </a:r>
            <a:endParaRPr lang="en-US" altLang="zh-CN" sz="1600" b="1" dirty="0">
              <a:solidFill>
                <a:schemeClr val="bg1">
                  <a:alpha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1219200">
              <a:lnSpc>
                <a:spcPct val="200000"/>
              </a:lnSpc>
              <a:spcBef>
                <a:spcPts val="0"/>
              </a:spcBef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占位符 1"/>
          <p:cNvSpPr txBox="1"/>
          <p:nvPr/>
        </p:nvSpPr>
        <p:spPr>
          <a:xfrm>
            <a:off x="4140365" y="490680"/>
            <a:ext cx="4062101" cy="48014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作品信息 </a:t>
            </a:r>
            <a:r>
              <a:rPr kumimoji="1"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App Information</a:t>
            </a:r>
            <a:endParaRPr kumimoji="1"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82000" y="1993900"/>
            <a:ext cx="2921000" cy="3594100"/>
          </a:xfrm>
          <a:prstGeom prst="rect">
            <a:avLst/>
          </a:prstGeom>
          <a:solidFill>
            <a:srgbClr val="34334B"/>
          </a:solidFill>
          <a:ln>
            <a:solidFill>
              <a:srgbClr val="01A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参赛团队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个人照片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me"/>
          <p:cNvPicPr>
            <a:picLocks noChangeAspect="1"/>
          </p:cNvPicPr>
          <p:nvPr/>
        </p:nvPicPr>
        <p:blipFill>
          <a:blip r:embed="rId1"/>
          <a:srcRect l="1901" t="5190"/>
          <a:stretch>
            <a:fillRect/>
          </a:stretch>
        </p:blipFill>
        <p:spPr>
          <a:xfrm>
            <a:off x="8382000" y="1993900"/>
            <a:ext cx="3081020" cy="36309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92498" y="285760"/>
            <a:ext cx="8288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一、需求分析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背景介绍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Requirement analysis</a:t>
            </a:r>
            <a:endParaRPr lang="en-US" altLang="zh-CN" b="1" dirty="0"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灯片编号占位符 3"/>
          <p:cNvSpPr txBox="1"/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D3DB80-B894-403A-B48E-6FDC1A72010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1" name="矩形 30"/>
          <p:cNvSpPr/>
          <p:nvPr/>
        </p:nvSpPr>
        <p:spPr>
          <a:xfrm>
            <a:off x="457835" y="1496060"/>
            <a:ext cx="5363210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在考研院校选择与</a:t>
            </a:r>
            <a:r>
              <a:rPr 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高考志愿填报阶段，我们需要进入招生信息网查询所需信息。</a:t>
            </a:r>
            <a:endParaRPr 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</a:t>
            </a:r>
            <a:r>
              <a: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在各招生信息网上查询我们所需的信息时，运用人工查询提取</a:t>
            </a:r>
            <a:r>
              <a:rPr dirty="0">
                <a:solidFill>
                  <a:srgbClr val="47A1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耗时长，效率低，且易受到外界影响</a:t>
            </a:r>
            <a:r>
              <a: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，不利于快速获取所需信息。</a:t>
            </a:r>
            <a:endParaRPr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在调查了解中我们发现数据查询提取面临着以下痛点：</a:t>
            </a:r>
            <a:r>
              <a:rPr dirty="0">
                <a:solidFill>
                  <a:srgbClr val="47A1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时间成本</a:t>
            </a:r>
            <a:r>
              <a:rPr lang="zh-CN" dirty="0">
                <a:solidFill>
                  <a:srgbClr val="47A1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r>
              <a:rPr dirty="0">
                <a:solidFill>
                  <a:srgbClr val="47A1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、效率</a:t>
            </a:r>
            <a:r>
              <a:rPr lang="zh-CN" dirty="0">
                <a:solidFill>
                  <a:srgbClr val="47A1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低下</a:t>
            </a:r>
            <a:r>
              <a:rPr dirty="0">
                <a:solidFill>
                  <a:srgbClr val="47A1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、数据</a:t>
            </a:r>
            <a:r>
              <a:rPr lang="zh-CN" dirty="0">
                <a:solidFill>
                  <a:srgbClr val="47A1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量大</a:t>
            </a:r>
            <a:r>
              <a:rPr dirty="0">
                <a:solidFill>
                  <a:srgbClr val="47A1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、信息时滞</a:t>
            </a:r>
            <a:r>
              <a:rPr 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endParaRPr 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0f4157a8-cc53-4451-b641-b93f4ec538e9"/>
          <p:cNvGrpSpPr>
            <a:grpSpLocks noChangeAspect="1"/>
          </p:cNvGrpSpPr>
          <p:nvPr/>
        </p:nvGrpSpPr>
        <p:grpSpPr>
          <a:xfrm>
            <a:off x="6096000" y="1818640"/>
            <a:ext cx="5786755" cy="2775585"/>
            <a:chOff x="1693430" y="1679590"/>
            <a:chExt cx="8752688" cy="3746991"/>
          </a:xfrm>
        </p:grpSpPr>
        <p:grpSp>
          <p:nvGrpSpPr>
            <p:cNvPr id="33" name="组合 32"/>
            <p:cNvGrpSpPr/>
            <p:nvPr/>
          </p:nvGrpSpPr>
          <p:grpSpPr>
            <a:xfrm>
              <a:off x="1756205" y="3433997"/>
              <a:ext cx="1550389" cy="1550389"/>
              <a:chOff x="910665" y="3301620"/>
              <a:chExt cx="2034816" cy="2034816"/>
            </a:xfrm>
          </p:grpSpPr>
          <p:sp>
            <p:nvSpPr>
              <p:cNvPr id="61" name="îŝḷîḓé-Oval 35"/>
              <p:cNvSpPr/>
              <p:nvPr/>
            </p:nvSpPr>
            <p:spPr>
              <a:xfrm>
                <a:off x="910665" y="3301620"/>
                <a:ext cx="2034816" cy="20348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62" name="îŝḷîḓé-Oval 36"/>
              <p:cNvSpPr/>
              <p:nvPr/>
            </p:nvSpPr>
            <p:spPr>
              <a:xfrm>
                <a:off x="1042247" y="3433203"/>
                <a:ext cx="1771651" cy="1771650"/>
              </a:xfrm>
              <a:prstGeom prst="ellipse">
                <a:avLst/>
              </a:pr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6509291" y="3433997"/>
              <a:ext cx="1550389" cy="1550389"/>
              <a:chOff x="6548617" y="3301620"/>
              <a:chExt cx="2034816" cy="2034816"/>
            </a:xfrm>
          </p:grpSpPr>
          <p:sp>
            <p:nvSpPr>
              <p:cNvPr id="59" name="îŝḷîḓé-Oval 33"/>
              <p:cNvSpPr/>
              <p:nvPr/>
            </p:nvSpPr>
            <p:spPr>
              <a:xfrm>
                <a:off x="6548617" y="3301620"/>
                <a:ext cx="2034816" cy="20348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60" name="îŝḷîḓé-Oval 34"/>
              <p:cNvSpPr/>
              <p:nvPr/>
            </p:nvSpPr>
            <p:spPr>
              <a:xfrm>
                <a:off x="6680200" y="3433203"/>
                <a:ext cx="1771650" cy="1771650"/>
              </a:xfrm>
              <a:prstGeom prst="ellipse">
                <a:avLst/>
              </a:prstGeom>
              <a:solidFill>
                <a:schemeClr val="accent4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4129961" y="1937206"/>
              <a:ext cx="1550389" cy="1550389"/>
              <a:chOff x="3725684" y="1525767"/>
              <a:chExt cx="2034816" cy="2034816"/>
            </a:xfrm>
          </p:grpSpPr>
          <p:sp>
            <p:nvSpPr>
              <p:cNvPr id="57" name="îŝḷîḓé-Oval 31"/>
              <p:cNvSpPr/>
              <p:nvPr/>
            </p:nvSpPr>
            <p:spPr>
              <a:xfrm>
                <a:off x="3725684" y="1525767"/>
                <a:ext cx="2034816" cy="20348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8" name="îŝḷîḓé-Oval 32"/>
              <p:cNvSpPr/>
              <p:nvPr/>
            </p:nvSpPr>
            <p:spPr>
              <a:xfrm>
                <a:off x="3857267" y="1657350"/>
                <a:ext cx="1771650" cy="1771650"/>
              </a:xfrm>
              <a:prstGeom prst="ellipse">
                <a:avLst/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8895729" y="1937206"/>
              <a:ext cx="1550389" cy="1550389"/>
              <a:chOff x="9379982" y="1525767"/>
              <a:chExt cx="2034816" cy="2034816"/>
            </a:xfrm>
          </p:grpSpPr>
          <p:sp>
            <p:nvSpPr>
              <p:cNvPr id="55" name="îŝḷîḓé-Oval 29"/>
              <p:cNvSpPr/>
              <p:nvPr/>
            </p:nvSpPr>
            <p:spPr>
              <a:xfrm>
                <a:off x="9379982" y="1525767"/>
                <a:ext cx="2034816" cy="20348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6" name="îŝḷîḓé-Oval 30"/>
              <p:cNvSpPr/>
              <p:nvPr/>
            </p:nvSpPr>
            <p:spPr>
              <a:xfrm>
                <a:off x="9511565" y="1657350"/>
                <a:ext cx="1771650" cy="1771650"/>
              </a:xfrm>
              <a:prstGeom prst="ellipse">
                <a:avLst/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sp>
          <p:nvSpPr>
            <p:cNvPr id="37" name="îŝḷîḓé-箭头: 五边形 6"/>
            <p:cNvSpPr/>
            <p:nvPr/>
          </p:nvSpPr>
          <p:spPr>
            <a:xfrm rot="19500000">
              <a:off x="2891926" y="3419367"/>
              <a:ext cx="1036791" cy="395317"/>
            </a:xfrm>
            <a:prstGeom prst="homePlat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4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38" name="îŝḷîḓé-箭头: 五边形 9"/>
            <p:cNvSpPr/>
            <p:nvPr/>
          </p:nvSpPr>
          <p:spPr>
            <a:xfrm rot="2209917">
              <a:off x="5262212" y="3189679"/>
              <a:ext cx="1036791" cy="395317"/>
            </a:xfrm>
            <a:prstGeom prst="homePlat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4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39" name="îŝḷîḓé-箭头: 五边形 10"/>
            <p:cNvSpPr/>
            <p:nvPr/>
          </p:nvSpPr>
          <p:spPr>
            <a:xfrm rot="19500000">
              <a:off x="7641542" y="3419367"/>
              <a:ext cx="1036791" cy="395317"/>
            </a:xfrm>
            <a:prstGeom prst="homePlat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4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0" name="îŝḷîḓé-任意多边形: 形状 34"/>
            <p:cNvSpPr/>
            <p:nvPr/>
          </p:nvSpPr>
          <p:spPr bwMode="auto">
            <a:xfrm>
              <a:off x="9455097" y="2332410"/>
              <a:ext cx="431653" cy="735536"/>
            </a:xfrm>
            <a:custGeom>
              <a:avLst/>
              <a:gdLst>
                <a:gd name="connsiteX0" fmla="*/ 99219 w 198438"/>
                <a:gd name="connsiteY0" fmla="*/ 288925 h 338138"/>
                <a:gd name="connsiteX1" fmla="*/ 84137 w 198438"/>
                <a:gd name="connsiteY1" fmla="*/ 302419 h 338138"/>
                <a:gd name="connsiteX2" fmla="*/ 99219 w 198438"/>
                <a:gd name="connsiteY2" fmla="*/ 315913 h 338138"/>
                <a:gd name="connsiteX3" fmla="*/ 114301 w 198438"/>
                <a:gd name="connsiteY3" fmla="*/ 302419 h 338138"/>
                <a:gd name="connsiteX4" fmla="*/ 99219 w 198438"/>
                <a:gd name="connsiteY4" fmla="*/ 288925 h 338138"/>
                <a:gd name="connsiteX5" fmla="*/ 14287 w 198438"/>
                <a:gd name="connsiteY5" fmla="*/ 69850 h 338138"/>
                <a:gd name="connsiteX6" fmla="*/ 14287 w 198438"/>
                <a:gd name="connsiteY6" fmla="*/ 268288 h 338138"/>
                <a:gd name="connsiteX7" fmla="*/ 184150 w 198438"/>
                <a:gd name="connsiteY7" fmla="*/ 268288 h 338138"/>
                <a:gd name="connsiteX8" fmla="*/ 184150 w 198438"/>
                <a:gd name="connsiteY8" fmla="*/ 69850 h 338138"/>
                <a:gd name="connsiteX9" fmla="*/ 63723 w 198438"/>
                <a:gd name="connsiteY9" fmla="*/ 28575 h 338138"/>
                <a:gd name="connsiteX10" fmla="*/ 57150 w 198438"/>
                <a:gd name="connsiteY10" fmla="*/ 36368 h 338138"/>
                <a:gd name="connsiteX11" fmla="*/ 63723 w 198438"/>
                <a:gd name="connsiteY11" fmla="*/ 42863 h 338138"/>
                <a:gd name="connsiteX12" fmla="*/ 134715 w 198438"/>
                <a:gd name="connsiteY12" fmla="*/ 42863 h 338138"/>
                <a:gd name="connsiteX13" fmla="*/ 141288 w 198438"/>
                <a:gd name="connsiteY13" fmla="*/ 36368 h 338138"/>
                <a:gd name="connsiteX14" fmla="*/ 134715 w 198438"/>
                <a:gd name="connsiteY14" fmla="*/ 28575 h 338138"/>
                <a:gd name="connsiteX15" fmla="*/ 63723 w 198438"/>
                <a:gd name="connsiteY15" fmla="*/ 28575 h 338138"/>
                <a:gd name="connsiteX16" fmla="*/ 35719 w 198438"/>
                <a:gd name="connsiteY16" fmla="*/ 0 h 338138"/>
                <a:gd name="connsiteX17" fmla="*/ 162719 w 198438"/>
                <a:gd name="connsiteY17" fmla="*/ 0 h 338138"/>
                <a:gd name="connsiteX18" fmla="*/ 198438 w 198438"/>
                <a:gd name="connsiteY18" fmla="*/ 35663 h 338138"/>
                <a:gd name="connsiteX19" fmla="*/ 198438 w 198438"/>
                <a:gd name="connsiteY19" fmla="*/ 302475 h 338138"/>
                <a:gd name="connsiteX20" fmla="*/ 162719 w 198438"/>
                <a:gd name="connsiteY20" fmla="*/ 338138 h 338138"/>
                <a:gd name="connsiteX21" fmla="*/ 35719 w 198438"/>
                <a:gd name="connsiteY21" fmla="*/ 338138 h 338138"/>
                <a:gd name="connsiteX22" fmla="*/ 0 w 198438"/>
                <a:gd name="connsiteY22" fmla="*/ 302475 h 338138"/>
                <a:gd name="connsiteX23" fmla="*/ 0 w 198438"/>
                <a:gd name="connsiteY23" fmla="*/ 35663 h 338138"/>
                <a:gd name="connsiteX24" fmla="*/ 35719 w 198438"/>
                <a:gd name="connsiteY2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438" h="338138">
                  <a:moveTo>
                    <a:pt x="99219" y="288925"/>
                  </a:moveTo>
                  <a:cubicBezTo>
                    <a:pt x="90889" y="288925"/>
                    <a:pt x="84137" y="294966"/>
                    <a:pt x="84137" y="302419"/>
                  </a:cubicBezTo>
                  <a:cubicBezTo>
                    <a:pt x="84137" y="309872"/>
                    <a:pt x="90889" y="315913"/>
                    <a:pt x="99219" y="315913"/>
                  </a:cubicBezTo>
                  <a:cubicBezTo>
                    <a:pt x="107549" y="315913"/>
                    <a:pt x="114301" y="309872"/>
                    <a:pt x="114301" y="302419"/>
                  </a:cubicBezTo>
                  <a:cubicBezTo>
                    <a:pt x="114301" y="294966"/>
                    <a:pt x="107549" y="288925"/>
                    <a:pt x="99219" y="288925"/>
                  </a:cubicBezTo>
                  <a:close/>
                  <a:moveTo>
                    <a:pt x="14287" y="69850"/>
                  </a:moveTo>
                  <a:lnTo>
                    <a:pt x="14287" y="268288"/>
                  </a:lnTo>
                  <a:lnTo>
                    <a:pt x="184150" y="268288"/>
                  </a:lnTo>
                  <a:lnTo>
                    <a:pt x="184150" y="69850"/>
                  </a:lnTo>
                  <a:close/>
                  <a:moveTo>
                    <a:pt x="63723" y="28575"/>
                  </a:moveTo>
                  <a:cubicBezTo>
                    <a:pt x="59779" y="28575"/>
                    <a:pt x="57150" y="32472"/>
                    <a:pt x="57150" y="36368"/>
                  </a:cubicBezTo>
                  <a:cubicBezTo>
                    <a:pt x="57150" y="40265"/>
                    <a:pt x="59779" y="42863"/>
                    <a:pt x="63723" y="42863"/>
                  </a:cubicBezTo>
                  <a:cubicBezTo>
                    <a:pt x="63723" y="42863"/>
                    <a:pt x="63723" y="42863"/>
                    <a:pt x="134715" y="42863"/>
                  </a:cubicBezTo>
                  <a:cubicBezTo>
                    <a:pt x="138659" y="42863"/>
                    <a:pt x="141288" y="40265"/>
                    <a:pt x="141288" y="36368"/>
                  </a:cubicBezTo>
                  <a:cubicBezTo>
                    <a:pt x="141288" y="32472"/>
                    <a:pt x="138659" y="28575"/>
                    <a:pt x="134715" y="28575"/>
                  </a:cubicBezTo>
                  <a:cubicBezTo>
                    <a:pt x="134715" y="28575"/>
                    <a:pt x="134715" y="28575"/>
                    <a:pt x="63723" y="28575"/>
                  </a:cubicBezTo>
                  <a:close/>
                  <a:moveTo>
                    <a:pt x="35719" y="0"/>
                  </a:moveTo>
                  <a:cubicBezTo>
                    <a:pt x="35719" y="0"/>
                    <a:pt x="35719" y="0"/>
                    <a:pt x="162719" y="0"/>
                  </a:cubicBezTo>
                  <a:cubicBezTo>
                    <a:pt x="182563" y="0"/>
                    <a:pt x="198438" y="15850"/>
                    <a:pt x="198438" y="35663"/>
                  </a:cubicBezTo>
                  <a:cubicBezTo>
                    <a:pt x="198438" y="35663"/>
                    <a:pt x="198438" y="35663"/>
                    <a:pt x="198438" y="302475"/>
                  </a:cubicBezTo>
                  <a:cubicBezTo>
                    <a:pt x="198438" y="322288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5719" y="338138"/>
                  </a:cubicBezTo>
                  <a:cubicBezTo>
                    <a:pt x="15875" y="338138"/>
                    <a:pt x="0" y="322288"/>
                    <a:pt x="0" y="302475"/>
                  </a:cubicBezTo>
                  <a:cubicBezTo>
                    <a:pt x="0" y="302475"/>
                    <a:pt x="0" y="302475"/>
                    <a:pt x="0" y="35663"/>
                  </a:cubicBezTo>
                  <a:cubicBezTo>
                    <a:pt x="0" y="15850"/>
                    <a:pt x="15875" y="0"/>
                    <a:pt x="357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4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1" name="îŝḷîḓé-任意多边形: 形状 31"/>
            <p:cNvSpPr/>
            <p:nvPr/>
          </p:nvSpPr>
          <p:spPr bwMode="auto">
            <a:xfrm>
              <a:off x="2323666" y="3819356"/>
              <a:ext cx="415466" cy="707954"/>
            </a:xfrm>
            <a:custGeom>
              <a:avLst/>
              <a:gdLst>
                <a:gd name="connsiteX0" fmla="*/ 99219 w 198438"/>
                <a:gd name="connsiteY0" fmla="*/ 288925 h 338138"/>
                <a:gd name="connsiteX1" fmla="*/ 84137 w 198438"/>
                <a:gd name="connsiteY1" fmla="*/ 302419 h 338138"/>
                <a:gd name="connsiteX2" fmla="*/ 99219 w 198438"/>
                <a:gd name="connsiteY2" fmla="*/ 315913 h 338138"/>
                <a:gd name="connsiteX3" fmla="*/ 114301 w 198438"/>
                <a:gd name="connsiteY3" fmla="*/ 302419 h 338138"/>
                <a:gd name="connsiteX4" fmla="*/ 99219 w 198438"/>
                <a:gd name="connsiteY4" fmla="*/ 288925 h 338138"/>
                <a:gd name="connsiteX5" fmla="*/ 14287 w 198438"/>
                <a:gd name="connsiteY5" fmla="*/ 69850 h 338138"/>
                <a:gd name="connsiteX6" fmla="*/ 14287 w 198438"/>
                <a:gd name="connsiteY6" fmla="*/ 268288 h 338138"/>
                <a:gd name="connsiteX7" fmla="*/ 184150 w 198438"/>
                <a:gd name="connsiteY7" fmla="*/ 268288 h 338138"/>
                <a:gd name="connsiteX8" fmla="*/ 184150 w 198438"/>
                <a:gd name="connsiteY8" fmla="*/ 69850 h 338138"/>
                <a:gd name="connsiteX9" fmla="*/ 63723 w 198438"/>
                <a:gd name="connsiteY9" fmla="*/ 28575 h 338138"/>
                <a:gd name="connsiteX10" fmla="*/ 57150 w 198438"/>
                <a:gd name="connsiteY10" fmla="*/ 36368 h 338138"/>
                <a:gd name="connsiteX11" fmla="*/ 63723 w 198438"/>
                <a:gd name="connsiteY11" fmla="*/ 42863 h 338138"/>
                <a:gd name="connsiteX12" fmla="*/ 134715 w 198438"/>
                <a:gd name="connsiteY12" fmla="*/ 42863 h 338138"/>
                <a:gd name="connsiteX13" fmla="*/ 141288 w 198438"/>
                <a:gd name="connsiteY13" fmla="*/ 36368 h 338138"/>
                <a:gd name="connsiteX14" fmla="*/ 134715 w 198438"/>
                <a:gd name="connsiteY14" fmla="*/ 28575 h 338138"/>
                <a:gd name="connsiteX15" fmla="*/ 63723 w 198438"/>
                <a:gd name="connsiteY15" fmla="*/ 28575 h 338138"/>
                <a:gd name="connsiteX16" fmla="*/ 35719 w 198438"/>
                <a:gd name="connsiteY16" fmla="*/ 0 h 338138"/>
                <a:gd name="connsiteX17" fmla="*/ 162719 w 198438"/>
                <a:gd name="connsiteY17" fmla="*/ 0 h 338138"/>
                <a:gd name="connsiteX18" fmla="*/ 198438 w 198438"/>
                <a:gd name="connsiteY18" fmla="*/ 35663 h 338138"/>
                <a:gd name="connsiteX19" fmla="*/ 198438 w 198438"/>
                <a:gd name="connsiteY19" fmla="*/ 302475 h 338138"/>
                <a:gd name="connsiteX20" fmla="*/ 162719 w 198438"/>
                <a:gd name="connsiteY20" fmla="*/ 338138 h 338138"/>
                <a:gd name="connsiteX21" fmla="*/ 35719 w 198438"/>
                <a:gd name="connsiteY21" fmla="*/ 338138 h 338138"/>
                <a:gd name="connsiteX22" fmla="*/ 0 w 198438"/>
                <a:gd name="connsiteY22" fmla="*/ 302475 h 338138"/>
                <a:gd name="connsiteX23" fmla="*/ 0 w 198438"/>
                <a:gd name="connsiteY23" fmla="*/ 35663 h 338138"/>
                <a:gd name="connsiteX24" fmla="*/ 35719 w 198438"/>
                <a:gd name="connsiteY2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438" h="338138">
                  <a:moveTo>
                    <a:pt x="99219" y="288925"/>
                  </a:moveTo>
                  <a:cubicBezTo>
                    <a:pt x="90889" y="288925"/>
                    <a:pt x="84137" y="294966"/>
                    <a:pt x="84137" y="302419"/>
                  </a:cubicBezTo>
                  <a:cubicBezTo>
                    <a:pt x="84137" y="309872"/>
                    <a:pt x="90889" y="315913"/>
                    <a:pt x="99219" y="315913"/>
                  </a:cubicBezTo>
                  <a:cubicBezTo>
                    <a:pt x="107549" y="315913"/>
                    <a:pt x="114301" y="309872"/>
                    <a:pt x="114301" y="302419"/>
                  </a:cubicBezTo>
                  <a:cubicBezTo>
                    <a:pt x="114301" y="294966"/>
                    <a:pt x="107549" y="288925"/>
                    <a:pt x="99219" y="288925"/>
                  </a:cubicBezTo>
                  <a:close/>
                  <a:moveTo>
                    <a:pt x="14287" y="69850"/>
                  </a:moveTo>
                  <a:lnTo>
                    <a:pt x="14287" y="268288"/>
                  </a:lnTo>
                  <a:lnTo>
                    <a:pt x="184150" y="268288"/>
                  </a:lnTo>
                  <a:lnTo>
                    <a:pt x="184150" y="69850"/>
                  </a:lnTo>
                  <a:close/>
                  <a:moveTo>
                    <a:pt x="63723" y="28575"/>
                  </a:moveTo>
                  <a:cubicBezTo>
                    <a:pt x="59779" y="28575"/>
                    <a:pt x="57150" y="32472"/>
                    <a:pt x="57150" y="36368"/>
                  </a:cubicBezTo>
                  <a:cubicBezTo>
                    <a:pt x="57150" y="40265"/>
                    <a:pt x="59779" y="42863"/>
                    <a:pt x="63723" y="42863"/>
                  </a:cubicBezTo>
                  <a:cubicBezTo>
                    <a:pt x="63723" y="42863"/>
                    <a:pt x="63723" y="42863"/>
                    <a:pt x="134715" y="42863"/>
                  </a:cubicBezTo>
                  <a:cubicBezTo>
                    <a:pt x="138659" y="42863"/>
                    <a:pt x="141288" y="40265"/>
                    <a:pt x="141288" y="36368"/>
                  </a:cubicBezTo>
                  <a:cubicBezTo>
                    <a:pt x="141288" y="32472"/>
                    <a:pt x="138659" y="28575"/>
                    <a:pt x="134715" y="28575"/>
                  </a:cubicBezTo>
                  <a:cubicBezTo>
                    <a:pt x="134715" y="28575"/>
                    <a:pt x="134715" y="28575"/>
                    <a:pt x="63723" y="28575"/>
                  </a:cubicBezTo>
                  <a:close/>
                  <a:moveTo>
                    <a:pt x="35719" y="0"/>
                  </a:moveTo>
                  <a:cubicBezTo>
                    <a:pt x="35719" y="0"/>
                    <a:pt x="35719" y="0"/>
                    <a:pt x="162719" y="0"/>
                  </a:cubicBezTo>
                  <a:cubicBezTo>
                    <a:pt x="182563" y="0"/>
                    <a:pt x="198438" y="15850"/>
                    <a:pt x="198438" y="35663"/>
                  </a:cubicBezTo>
                  <a:cubicBezTo>
                    <a:pt x="198438" y="35663"/>
                    <a:pt x="198438" y="35663"/>
                    <a:pt x="198438" y="302475"/>
                  </a:cubicBezTo>
                  <a:cubicBezTo>
                    <a:pt x="198438" y="322288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5719" y="338138"/>
                  </a:cubicBezTo>
                  <a:cubicBezTo>
                    <a:pt x="15875" y="338138"/>
                    <a:pt x="0" y="322288"/>
                    <a:pt x="0" y="302475"/>
                  </a:cubicBezTo>
                  <a:cubicBezTo>
                    <a:pt x="0" y="302475"/>
                    <a:pt x="0" y="302475"/>
                    <a:pt x="0" y="35663"/>
                  </a:cubicBezTo>
                  <a:cubicBezTo>
                    <a:pt x="0" y="15850"/>
                    <a:pt x="15875" y="0"/>
                    <a:pt x="357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4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2" name="îŝḷîḓé-任意多边形: 形状 33"/>
            <p:cNvSpPr/>
            <p:nvPr/>
          </p:nvSpPr>
          <p:spPr bwMode="auto">
            <a:xfrm>
              <a:off x="7063349" y="3803357"/>
              <a:ext cx="434244" cy="739951"/>
            </a:xfrm>
            <a:custGeom>
              <a:avLst/>
              <a:gdLst>
                <a:gd name="connsiteX0" fmla="*/ 99219 w 198438"/>
                <a:gd name="connsiteY0" fmla="*/ 288925 h 338138"/>
                <a:gd name="connsiteX1" fmla="*/ 84137 w 198438"/>
                <a:gd name="connsiteY1" fmla="*/ 302419 h 338138"/>
                <a:gd name="connsiteX2" fmla="*/ 99219 w 198438"/>
                <a:gd name="connsiteY2" fmla="*/ 315913 h 338138"/>
                <a:gd name="connsiteX3" fmla="*/ 114301 w 198438"/>
                <a:gd name="connsiteY3" fmla="*/ 302419 h 338138"/>
                <a:gd name="connsiteX4" fmla="*/ 99219 w 198438"/>
                <a:gd name="connsiteY4" fmla="*/ 288925 h 338138"/>
                <a:gd name="connsiteX5" fmla="*/ 14287 w 198438"/>
                <a:gd name="connsiteY5" fmla="*/ 69850 h 338138"/>
                <a:gd name="connsiteX6" fmla="*/ 14287 w 198438"/>
                <a:gd name="connsiteY6" fmla="*/ 268288 h 338138"/>
                <a:gd name="connsiteX7" fmla="*/ 184150 w 198438"/>
                <a:gd name="connsiteY7" fmla="*/ 268288 h 338138"/>
                <a:gd name="connsiteX8" fmla="*/ 184150 w 198438"/>
                <a:gd name="connsiteY8" fmla="*/ 69850 h 338138"/>
                <a:gd name="connsiteX9" fmla="*/ 63723 w 198438"/>
                <a:gd name="connsiteY9" fmla="*/ 28575 h 338138"/>
                <a:gd name="connsiteX10" fmla="*/ 57150 w 198438"/>
                <a:gd name="connsiteY10" fmla="*/ 36368 h 338138"/>
                <a:gd name="connsiteX11" fmla="*/ 63723 w 198438"/>
                <a:gd name="connsiteY11" fmla="*/ 42863 h 338138"/>
                <a:gd name="connsiteX12" fmla="*/ 134715 w 198438"/>
                <a:gd name="connsiteY12" fmla="*/ 42863 h 338138"/>
                <a:gd name="connsiteX13" fmla="*/ 141288 w 198438"/>
                <a:gd name="connsiteY13" fmla="*/ 36368 h 338138"/>
                <a:gd name="connsiteX14" fmla="*/ 134715 w 198438"/>
                <a:gd name="connsiteY14" fmla="*/ 28575 h 338138"/>
                <a:gd name="connsiteX15" fmla="*/ 63723 w 198438"/>
                <a:gd name="connsiteY15" fmla="*/ 28575 h 338138"/>
                <a:gd name="connsiteX16" fmla="*/ 35719 w 198438"/>
                <a:gd name="connsiteY16" fmla="*/ 0 h 338138"/>
                <a:gd name="connsiteX17" fmla="*/ 162719 w 198438"/>
                <a:gd name="connsiteY17" fmla="*/ 0 h 338138"/>
                <a:gd name="connsiteX18" fmla="*/ 198438 w 198438"/>
                <a:gd name="connsiteY18" fmla="*/ 35663 h 338138"/>
                <a:gd name="connsiteX19" fmla="*/ 198438 w 198438"/>
                <a:gd name="connsiteY19" fmla="*/ 302475 h 338138"/>
                <a:gd name="connsiteX20" fmla="*/ 162719 w 198438"/>
                <a:gd name="connsiteY20" fmla="*/ 338138 h 338138"/>
                <a:gd name="connsiteX21" fmla="*/ 35719 w 198438"/>
                <a:gd name="connsiteY21" fmla="*/ 338138 h 338138"/>
                <a:gd name="connsiteX22" fmla="*/ 0 w 198438"/>
                <a:gd name="connsiteY22" fmla="*/ 302475 h 338138"/>
                <a:gd name="connsiteX23" fmla="*/ 0 w 198438"/>
                <a:gd name="connsiteY23" fmla="*/ 35663 h 338138"/>
                <a:gd name="connsiteX24" fmla="*/ 35719 w 198438"/>
                <a:gd name="connsiteY2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438" h="338138">
                  <a:moveTo>
                    <a:pt x="99219" y="288925"/>
                  </a:moveTo>
                  <a:cubicBezTo>
                    <a:pt x="90889" y="288925"/>
                    <a:pt x="84137" y="294966"/>
                    <a:pt x="84137" y="302419"/>
                  </a:cubicBezTo>
                  <a:cubicBezTo>
                    <a:pt x="84137" y="309872"/>
                    <a:pt x="90889" y="315913"/>
                    <a:pt x="99219" y="315913"/>
                  </a:cubicBezTo>
                  <a:cubicBezTo>
                    <a:pt x="107549" y="315913"/>
                    <a:pt x="114301" y="309872"/>
                    <a:pt x="114301" y="302419"/>
                  </a:cubicBezTo>
                  <a:cubicBezTo>
                    <a:pt x="114301" y="294966"/>
                    <a:pt x="107549" y="288925"/>
                    <a:pt x="99219" y="288925"/>
                  </a:cubicBezTo>
                  <a:close/>
                  <a:moveTo>
                    <a:pt x="14287" y="69850"/>
                  </a:moveTo>
                  <a:lnTo>
                    <a:pt x="14287" y="268288"/>
                  </a:lnTo>
                  <a:lnTo>
                    <a:pt x="184150" y="268288"/>
                  </a:lnTo>
                  <a:lnTo>
                    <a:pt x="184150" y="69850"/>
                  </a:lnTo>
                  <a:close/>
                  <a:moveTo>
                    <a:pt x="63723" y="28575"/>
                  </a:moveTo>
                  <a:cubicBezTo>
                    <a:pt x="59779" y="28575"/>
                    <a:pt x="57150" y="32472"/>
                    <a:pt x="57150" y="36368"/>
                  </a:cubicBezTo>
                  <a:cubicBezTo>
                    <a:pt x="57150" y="40265"/>
                    <a:pt x="59779" y="42863"/>
                    <a:pt x="63723" y="42863"/>
                  </a:cubicBezTo>
                  <a:cubicBezTo>
                    <a:pt x="63723" y="42863"/>
                    <a:pt x="63723" y="42863"/>
                    <a:pt x="134715" y="42863"/>
                  </a:cubicBezTo>
                  <a:cubicBezTo>
                    <a:pt x="138659" y="42863"/>
                    <a:pt x="141288" y="40265"/>
                    <a:pt x="141288" y="36368"/>
                  </a:cubicBezTo>
                  <a:cubicBezTo>
                    <a:pt x="141288" y="32472"/>
                    <a:pt x="138659" y="28575"/>
                    <a:pt x="134715" y="28575"/>
                  </a:cubicBezTo>
                  <a:cubicBezTo>
                    <a:pt x="134715" y="28575"/>
                    <a:pt x="134715" y="28575"/>
                    <a:pt x="63723" y="28575"/>
                  </a:cubicBezTo>
                  <a:close/>
                  <a:moveTo>
                    <a:pt x="35719" y="0"/>
                  </a:moveTo>
                  <a:cubicBezTo>
                    <a:pt x="35719" y="0"/>
                    <a:pt x="35719" y="0"/>
                    <a:pt x="162719" y="0"/>
                  </a:cubicBezTo>
                  <a:cubicBezTo>
                    <a:pt x="182563" y="0"/>
                    <a:pt x="198438" y="15850"/>
                    <a:pt x="198438" y="35663"/>
                  </a:cubicBezTo>
                  <a:cubicBezTo>
                    <a:pt x="198438" y="35663"/>
                    <a:pt x="198438" y="35663"/>
                    <a:pt x="198438" y="302475"/>
                  </a:cubicBezTo>
                  <a:cubicBezTo>
                    <a:pt x="198438" y="322288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5719" y="338138"/>
                  </a:cubicBezTo>
                  <a:cubicBezTo>
                    <a:pt x="15875" y="338138"/>
                    <a:pt x="0" y="322288"/>
                    <a:pt x="0" y="302475"/>
                  </a:cubicBezTo>
                  <a:cubicBezTo>
                    <a:pt x="0" y="302475"/>
                    <a:pt x="0" y="302475"/>
                    <a:pt x="0" y="35663"/>
                  </a:cubicBezTo>
                  <a:cubicBezTo>
                    <a:pt x="0" y="15850"/>
                    <a:pt x="15875" y="0"/>
                    <a:pt x="35719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 sz="14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3" name="îŝḷîḓé-任意多边形: 形状 32"/>
            <p:cNvSpPr/>
            <p:nvPr/>
          </p:nvSpPr>
          <p:spPr bwMode="auto">
            <a:xfrm>
              <a:off x="4695429" y="2357253"/>
              <a:ext cx="419451" cy="714744"/>
            </a:xfrm>
            <a:custGeom>
              <a:avLst/>
              <a:gdLst>
                <a:gd name="connsiteX0" fmla="*/ 99219 w 198438"/>
                <a:gd name="connsiteY0" fmla="*/ 288925 h 338138"/>
                <a:gd name="connsiteX1" fmla="*/ 84137 w 198438"/>
                <a:gd name="connsiteY1" fmla="*/ 302419 h 338138"/>
                <a:gd name="connsiteX2" fmla="*/ 99219 w 198438"/>
                <a:gd name="connsiteY2" fmla="*/ 315913 h 338138"/>
                <a:gd name="connsiteX3" fmla="*/ 114301 w 198438"/>
                <a:gd name="connsiteY3" fmla="*/ 302419 h 338138"/>
                <a:gd name="connsiteX4" fmla="*/ 99219 w 198438"/>
                <a:gd name="connsiteY4" fmla="*/ 288925 h 338138"/>
                <a:gd name="connsiteX5" fmla="*/ 14287 w 198438"/>
                <a:gd name="connsiteY5" fmla="*/ 69850 h 338138"/>
                <a:gd name="connsiteX6" fmla="*/ 14287 w 198438"/>
                <a:gd name="connsiteY6" fmla="*/ 268288 h 338138"/>
                <a:gd name="connsiteX7" fmla="*/ 184150 w 198438"/>
                <a:gd name="connsiteY7" fmla="*/ 268288 h 338138"/>
                <a:gd name="connsiteX8" fmla="*/ 184150 w 198438"/>
                <a:gd name="connsiteY8" fmla="*/ 69850 h 338138"/>
                <a:gd name="connsiteX9" fmla="*/ 63723 w 198438"/>
                <a:gd name="connsiteY9" fmla="*/ 28575 h 338138"/>
                <a:gd name="connsiteX10" fmla="*/ 57150 w 198438"/>
                <a:gd name="connsiteY10" fmla="*/ 36368 h 338138"/>
                <a:gd name="connsiteX11" fmla="*/ 63723 w 198438"/>
                <a:gd name="connsiteY11" fmla="*/ 42863 h 338138"/>
                <a:gd name="connsiteX12" fmla="*/ 134715 w 198438"/>
                <a:gd name="connsiteY12" fmla="*/ 42863 h 338138"/>
                <a:gd name="connsiteX13" fmla="*/ 141288 w 198438"/>
                <a:gd name="connsiteY13" fmla="*/ 36368 h 338138"/>
                <a:gd name="connsiteX14" fmla="*/ 134715 w 198438"/>
                <a:gd name="connsiteY14" fmla="*/ 28575 h 338138"/>
                <a:gd name="connsiteX15" fmla="*/ 63723 w 198438"/>
                <a:gd name="connsiteY15" fmla="*/ 28575 h 338138"/>
                <a:gd name="connsiteX16" fmla="*/ 35719 w 198438"/>
                <a:gd name="connsiteY16" fmla="*/ 0 h 338138"/>
                <a:gd name="connsiteX17" fmla="*/ 162719 w 198438"/>
                <a:gd name="connsiteY17" fmla="*/ 0 h 338138"/>
                <a:gd name="connsiteX18" fmla="*/ 198438 w 198438"/>
                <a:gd name="connsiteY18" fmla="*/ 35663 h 338138"/>
                <a:gd name="connsiteX19" fmla="*/ 198438 w 198438"/>
                <a:gd name="connsiteY19" fmla="*/ 302475 h 338138"/>
                <a:gd name="connsiteX20" fmla="*/ 162719 w 198438"/>
                <a:gd name="connsiteY20" fmla="*/ 338138 h 338138"/>
                <a:gd name="connsiteX21" fmla="*/ 35719 w 198438"/>
                <a:gd name="connsiteY21" fmla="*/ 338138 h 338138"/>
                <a:gd name="connsiteX22" fmla="*/ 0 w 198438"/>
                <a:gd name="connsiteY22" fmla="*/ 302475 h 338138"/>
                <a:gd name="connsiteX23" fmla="*/ 0 w 198438"/>
                <a:gd name="connsiteY23" fmla="*/ 35663 h 338138"/>
                <a:gd name="connsiteX24" fmla="*/ 35719 w 198438"/>
                <a:gd name="connsiteY2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438" h="338138">
                  <a:moveTo>
                    <a:pt x="99219" y="288925"/>
                  </a:moveTo>
                  <a:cubicBezTo>
                    <a:pt x="90889" y="288925"/>
                    <a:pt x="84137" y="294966"/>
                    <a:pt x="84137" y="302419"/>
                  </a:cubicBezTo>
                  <a:cubicBezTo>
                    <a:pt x="84137" y="309872"/>
                    <a:pt x="90889" y="315913"/>
                    <a:pt x="99219" y="315913"/>
                  </a:cubicBezTo>
                  <a:cubicBezTo>
                    <a:pt x="107549" y="315913"/>
                    <a:pt x="114301" y="309872"/>
                    <a:pt x="114301" y="302419"/>
                  </a:cubicBezTo>
                  <a:cubicBezTo>
                    <a:pt x="114301" y="294966"/>
                    <a:pt x="107549" y="288925"/>
                    <a:pt x="99219" y="288925"/>
                  </a:cubicBezTo>
                  <a:close/>
                  <a:moveTo>
                    <a:pt x="14287" y="69850"/>
                  </a:moveTo>
                  <a:lnTo>
                    <a:pt x="14287" y="268288"/>
                  </a:lnTo>
                  <a:lnTo>
                    <a:pt x="184150" y="268288"/>
                  </a:lnTo>
                  <a:lnTo>
                    <a:pt x="184150" y="69850"/>
                  </a:lnTo>
                  <a:close/>
                  <a:moveTo>
                    <a:pt x="63723" y="28575"/>
                  </a:moveTo>
                  <a:cubicBezTo>
                    <a:pt x="59779" y="28575"/>
                    <a:pt x="57150" y="32472"/>
                    <a:pt x="57150" y="36368"/>
                  </a:cubicBezTo>
                  <a:cubicBezTo>
                    <a:pt x="57150" y="40265"/>
                    <a:pt x="59779" y="42863"/>
                    <a:pt x="63723" y="42863"/>
                  </a:cubicBezTo>
                  <a:cubicBezTo>
                    <a:pt x="63723" y="42863"/>
                    <a:pt x="63723" y="42863"/>
                    <a:pt x="134715" y="42863"/>
                  </a:cubicBezTo>
                  <a:cubicBezTo>
                    <a:pt x="138659" y="42863"/>
                    <a:pt x="141288" y="40265"/>
                    <a:pt x="141288" y="36368"/>
                  </a:cubicBezTo>
                  <a:cubicBezTo>
                    <a:pt x="141288" y="32472"/>
                    <a:pt x="138659" y="28575"/>
                    <a:pt x="134715" y="28575"/>
                  </a:cubicBezTo>
                  <a:cubicBezTo>
                    <a:pt x="134715" y="28575"/>
                    <a:pt x="134715" y="28575"/>
                    <a:pt x="63723" y="28575"/>
                  </a:cubicBezTo>
                  <a:close/>
                  <a:moveTo>
                    <a:pt x="35719" y="0"/>
                  </a:moveTo>
                  <a:cubicBezTo>
                    <a:pt x="35719" y="0"/>
                    <a:pt x="35719" y="0"/>
                    <a:pt x="162719" y="0"/>
                  </a:cubicBezTo>
                  <a:cubicBezTo>
                    <a:pt x="182563" y="0"/>
                    <a:pt x="198438" y="15850"/>
                    <a:pt x="198438" y="35663"/>
                  </a:cubicBezTo>
                  <a:cubicBezTo>
                    <a:pt x="198438" y="35663"/>
                    <a:pt x="198438" y="35663"/>
                    <a:pt x="198438" y="302475"/>
                  </a:cubicBezTo>
                  <a:cubicBezTo>
                    <a:pt x="198438" y="322288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5719" y="338138"/>
                  </a:cubicBezTo>
                  <a:cubicBezTo>
                    <a:pt x="15875" y="338138"/>
                    <a:pt x="0" y="322288"/>
                    <a:pt x="0" y="302475"/>
                  </a:cubicBezTo>
                  <a:cubicBezTo>
                    <a:pt x="0" y="302475"/>
                    <a:pt x="0" y="302475"/>
                    <a:pt x="0" y="35663"/>
                  </a:cubicBezTo>
                  <a:cubicBezTo>
                    <a:pt x="0" y="15850"/>
                    <a:pt x="15875" y="0"/>
                    <a:pt x="357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4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3554203" y="4268244"/>
              <a:ext cx="6891915" cy="1158337"/>
              <a:chOff x="1467192" y="5180920"/>
              <a:chExt cx="6891915" cy="1158337"/>
            </a:xfrm>
          </p:grpSpPr>
          <p:sp>
            <p:nvSpPr>
              <p:cNvPr id="51" name="îŝḷîḓé-文本框 23"/>
              <p:cNvSpPr txBox="1"/>
              <p:nvPr/>
            </p:nvSpPr>
            <p:spPr>
              <a:xfrm>
                <a:off x="6338132" y="5712611"/>
                <a:ext cx="2020975" cy="62664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Autofit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4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将查询结果写入excel</a:t>
                </a:r>
                <a:endParaRPr lang="zh-CN" altLang="en-US" sz="14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2" name="îŝḷîḓé-Rectangle 26"/>
              <p:cNvSpPr/>
              <p:nvPr/>
            </p:nvSpPr>
            <p:spPr>
              <a:xfrm>
                <a:off x="6338131" y="5180920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lstStyle/>
              <a:p>
                <a:pPr lvl="0" algn="ctr" defTabSz="914400">
                  <a:spcBef>
                    <a:spcPct val="0"/>
                  </a:spcBef>
                  <a:defRPr/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获得结果</a:t>
                </a:r>
                <a:endParaRPr lang="zh-CN" altLang="en-US" sz="16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3" name="îŝḷîḓé-文本框 25"/>
              <p:cNvSpPr txBox="1"/>
              <p:nvPr/>
            </p:nvSpPr>
            <p:spPr>
              <a:xfrm>
                <a:off x="1467193" y="5712611"/>
                <a:ext cx="2020975" cy="62664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Autofit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sz="14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选择对应学科查询</a:t>
                </a:r>
                <a:endParaRPr lang="zh-CN" sz="14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4" name="îŝḷîḓé-Rectangle 28"/>
              <p:cNvSpPr/>
              <p:nvPr/>
            </p:nvSpPr>
            <p:spPr>
              <a:xfrm>
                <a:off x="1467192" y="5180920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lstStyle/>
              <a:p>
                <a:pPr lvl="0" algn="ctr" defTabSz="914400">
                  <a:spcBef>
                    <a:spcPct val="0"/>
                  </a:spcBef>
                  <a:defRPr/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查询数据</a:t>
                </a:r>
                <a:endParaRPr lang="zh-CN" altLang="en-US" sz="16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6555128" y="1679590"/>
              <a:ext cx="2133585" cy="1127059"/>
              <a:chOff x="8783661" y="806351"/>
              <a:chExt cx="2133585" cy="1127059"/>
            </a:xfrm>
          </p:grpSpPr>
          <p:sp>
            <p:nvSpPr>
              <p:cNvPr id="49" name="îŝḷîḓé-文本框 27"/>
              <p:cNvSpPr txBox="1"/>
              <p:nvPr/>
            </p:nvSpPr>
            <p:spPr>
              <a:xfrm>
                <a:off x="8783661" y="1306764"/>
                <a:ext cx="2133585" cy="62664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Autofit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4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对比目标学科是否在指定院校中</a:t>
                </a:r>
                <a:endParaRPr lang="zh-CN" altLang="en-US" sz="14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0" name="îŝḷîḓé-Rectangle 24"/>
              <p:cNvSpPr/>
              <p:nvPr/>
            </p:nvSpPr>
            <p:spPr>
              <a:xfrm>
                <a:off x="8792902" y="806351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lstStyle/>
              <a:p>
                <a:pPr lvl="0" algn="ctr" defTabSz="914400">
                  <a:spcBef>
                    <a:spcPct val="0"/>
                  </a:spcBef>
                  <a:defRPr/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进行对比</a:t>
                </a:r>
                <a:endParaRPr lang="zh-CN" altLang="en-US" sz="16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693430" y="1679590"/>
              <a:ext cx="2020976" cy="1158337"/>
              <a:chOff x="3921963" y="806351"/>
              <a:chExt cx="2020976" cy="1158337"/>
            </a:xfrm>
          </p:grpSpPr>
          <p:sp>
            <p:nvSpPr>
              <p:cNvPr id="47" name="îŝḷîḓé-文本框 29"/>
              <p:cNvSpPr txBox="1"/>
              <p:nvPr/>
            </p:nvSpPr>
            <p:spPr>
              <a:xfrm>
                <a:off x="3921964" y="1338042"/>
                <a:ext cx="2020975" cy="62664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Autofit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sz="14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打开招生信息网</a:t>
                </a:r>
                <a:endParaRPr lang="zh-CN" sz="14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8" name="îŝḷîḓé-Rectangle 22"/>
              <p:cNvSpPr/>
              <p:nvPr/>
            </p:nvSpPr>
            <p:spPr>
              <a:xfrm>
                <a:off x="3921963" y="806351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lstStyle/>
              <a:p>
                <a:pPr lvl="0" algn="ctr" defTabSz="914400">
                  <a:spcBef>
                    <a:spcPct val="0"/>
                  </a:spcBef>
                  <a:defRPr/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进入</a:t>
                </a:r>
                <a:r>
                  <a:rPr lang="zh-CN" sz="1600" b="1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浏览器</a:t>
                </a:r>
                <a:endParaRPr lang="zh-CN" sz="16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92498" y="285760"/>
            <a:ext cx="8288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一、需求分析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背景介绍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Requirement analysis</a:t>
            </a:r>
            <a:endParaRPr lang="en-US" altLang="zh-CN" b="1" dirty="0"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灯片编号占位符 3"/>
          <p:cNvSpPr txBox="1"/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D3DB80-B894-403A-B48E-6FDC1A72010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7" name="PA_矩形 27"/>
          <p:cNvSpPr/>
          <p:nvPr>
            <p:custDataLst>
              <p:tags r:id="rId1"/>
            </p:custDataLst>
          </p:nvPr>
        </p:nvSpPr>
        <p:spPr>
          <a:xfrm>
            <a:off x="8238088" y="4968410"/>
            <a:ext cx="3721002" cy="346656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数据量大</a:t>
            </a:r>
            <a:endParaRPr lang="zh-CN" altLang="en-US" sz="2000" b="1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88" name="PA_矩形 22"/>
          <p:cNvSpPr/>
          <p:nvPr>
            <p:custDataLst>
              <p:tags r:id="rId2"/>
            </p:custDataLst>
          </p:nvPr>
        </p:nvSpPr>
        <p:spPr>
          <a:xfrm>
            <a:off x="253229" y="4968410"/>
            <a:ext cx="3721002" cy="346656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lstStyle/>
          <a:p>
            <a:pPr lvl="0" algn="r" defTabSz="914400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效率低</a:t>
            </a:r>
            <a:endParaRPr lang="zh-CN" altLang="en-US" sz="2000" b="1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89" name="PA_矩形 20"/>
          <p:cNvSpPr/>
          <p:nvPr>
            <p:custDataLst>
              <p:tags r:id="rId3"/>
            </p:custDataLst>
          </p:nvPr>
        </p:nvSpPr>
        <p:spPr>
          <a:xfrm>
            <a:off x="4084282" y="1479634"/>
            <a:ext cx="3721002" cy="346656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信息时滞</a:t>
            </a:r>
            <a:endParaRPr lang="zh-CN" altLang="en-US" sz="2000" b="1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4573201" y="2894627"/>
            <a:ext cx="3047594" cy="3154441"/>
            <a:chOff x="4544326" y="2894627"/>
            <a:chExt cx="3047594" cy="3154441"/>
          </a:xfrm>
        </p:grpSpPr>
        <p:sp>
          <p:nvSpPr>
            <p:cNvPr id="91" name="椭圆 90"/>
            <p:cNvSpPr/>
            <p:nvPr/>
          </p:nvSpPr>
          <p:spPr>
            <a:xfrm>
              <a:off x="6849177" y="5074671"/>
              <a:ext cx="742743" cy="742748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4544326" y="2894627"/>
              <a:ext cx="2894147" cy="3154441"/>
              <a:chOff x="4544326" y="2894627"/>
              <a:chExt cx="2894147" cy="3154441"/>
            </a:xfrm>
          </p:grpSpPr>
          <p:sp>
            <p:nvSpPr>
              <p:cNvPr id="93" name="椭圆 92"/>
              <p:cNvSpPr/>
              <p:nvPr/>
            </p:nvSpPr>
            <p:spPr>
              <a:xfrm>
                <a:off x="4544326" y="3166901"/>
                <a:ext cx="2882165" cy="2882167"/>
              </a:xfrm>
              <a:prstGeom prst="ellipse">
                <a:avLst/>
              </a:prstGeom>
              <a:noFill/>
              <a:ln>
                <a:solidFill>
                  <a:srgbClr val="2C3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grpSp>
            <p:nvGrpSpPr>
              <p:cNvPr id="94" name="组合 93"/>
              <p:cNvGrpSpPr/>
              <p:nvPr/>
            </p:nvGrpSpPr>
            <p:grpSpPr>
              <a:xfrm>
                <a:off x="5242851" y="3439529"/>
                <a:ext cx="1814286" cy="2093804"/>
                <a:chOff x="8301916" y="1749231"/>
                <a:chExt cx="2561601" cy="2956261"/>
              </a:xfrm>
            </p:grpSpPr>
            <p:sp>
              <p:nvSpPr>
                <p:cNvPr id="101" name="梯形 100"/>
                <p:cNvSpPr/>
                <p:nvPr/>
              </p:nvSpPr>
              <p:spPr>
                <a:xfrm rot="14400000">
                  <a:off x="8553651" y="2720979"/>
                  <a:ext cx="2370547" cy="427052"/>
                </a:xfrm>
                <a:prstGeom prst="trapezoid">
                  <a:avLst>
                    <a:gd name="adj" fmla="val 58361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endParaRPr>
                </a:p>
              </p:txBody>
            </p:sp>
            <p:sp>
              <p:nvSpPr>
                <p:cNvPr id="102" name="梯形 101"/>
                <p:cNvSpPr/>
                <p:nvPr/>
              </p:nvSpPr>
              <p:spPr>
                <a:xfrm>
                  <a:off x="8492970" y="4010011"/>
                  <a:ext cx="2370547" cy="427052"/>
                </a:xfrm>
                <a:prstGeom prst="trapezoid">
                  <a:avLst>
                    <a:gd name="adj" fmla="val 58361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endParaRPr>
                </a:p>
              </p:txBody>
            </p:sp>
            <p:sp>
              <p:nvSpPr>
                <p:cNvPr id="103" name="梯形 102"/>
                <p:cNvSpPr/>
                <p:nvPr/>
              </p:nvSpPr>
              <p:spPr>
                <a:xfrm rot="7200000">
                  <a:off x="7330168" y="3306693"/>
                  <a:ext cx="2370547" cy="427052"/>
                </a:xfrm>
                <a:prstGeom prst="trapezoid">
                  <a:avLst>
                    <a:gd name="adj" fmla="val 58361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endParaRPr>
                </a:p>
              </p:txBody>
            </p:sp>
          </p:grpSp>
          <p:sp>
            <p:nvSpPr>
              <p:cNvPr id="95" name="椭圆 94"/>
              <p:cNvSpPr/>
              <p:nvPr/>
            </p:nvSpPr>
            <p:spPr>
              <a:xfrm>
                <a:off x="5588714" y="2894627"/>
                <a:ext cx="742743" cy="742748"/>
              </a:xfrm>
              <a:prstGeom prst="ellipse">
                <a:avLst/>
              </a:prstGeom>
              <a:solidFill>
                <a:schemeClr val="accent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96" name="任意多边形: 形状 10"/>
              <p:cNvSpPr/>
              <p:nvPr/>
            </p:nvSpPr>
            <p:spPr bwMode="auto">
              <a:xfrm>
                <a:off x="5842507" y="3048077"/>
                <a:ext cx="235159" cy="435849"/>
              </a:xfrm>
              <a:custGeom>
                <a:avLst/>
                <a:gdLst>
                  <a:gd name="connsiteX0" fmla="*/ 144363 w 327353"/>
                  <a:gd name="connsiteY0" fmla="*/ 543008 h 606722"/>
                  <a:gd name="connsiteX1" fmla="*/ 131814 w 327353"/>
                  <a:gd name="connsiteY1" fmla="*/ 555538 h 606722"/>
                  <a:gd name="connsiteX2" fmla="*/ 144363 w 327353"/>
                  <a:gd name="connsiteY2" fmla="*/ 568156 h 606722"/>
                  <a:gd name="connsiteX3" fmla="*/ 182990 w 327353"/>
                  <a:gd name="connsiteY3" fmla="*/ 568156 h 606722"/>
                  <a:gd name="connsiteX4" fmla="*/ 195540 w 327353"/>
                  <a:gd name="connsiteY4" fmla="*/ 555538 h 606722"/>
                  <a:gd name="connsiteX5" fmla="*/ 182990 w 327353"/>
                  <a:gd name="connsiteY5" fmla="*/ 543008 h 606722"/>
                  <a:gd name="connsiteX6" fmla="*/ 327353 w 327353"/>
                  <a:gd name="connsiteY6" fmla="*/ 501509 h 606722"/>
                  <a:gd name="connsiteX7" fmla="*/ 327353 w 327353"/>
                  <a:gd name="connsiteY7" fmla="*/ 572333 h 606722"/>
                  <a:gd name="connsiteX8" fmla="*/ 294066 w 327353"/>
                  <a:gd name="connsiteY8" fmla="*/ 606722 h 606722"/>
                  <a:gd name="connsiteX9" fmla="*/ 33020 w 327353"/>
                  <a:gd name="connsiteY9" fmla="*/ 606722 h 606722"/>
                  <a:gd name="connsiteX10" fmla="*/ 0 w 327353"/>
                  <a:gd name="connsiteY10" fmla="*/ 572333 h 606722"/>
                  <a:gd name="connsiteX11" fmla="*/ 0 w 327353"/>
                  <a:gd name="connsiteY11" fmla="*/ 502779 h 606722"/>
                  <a:gd name="connsiteX12" fmla="*/ 0 w 327353"/>
                  <a:gd name="connsiteY12" fmla="*/ 502753 h 606722"/>
                  <a:gd name="connsiteX13" fmla="*/ 322280 w 327353"/>
                  <a:gd name="connsiteY13" fmla="*/ 502753 h 606722"/>
                  <a:gd name="connsiteX14" fmla="*/ 327353 w 327353"/>
                  <a:gd name="connsiteY14" fmla="*/ 501509 h 606722"/>
                  <a:gd name="connsiteX15" fmla="*/ 187174 w 327353"/>
                  <a:gd name="connsiteY15" fmla="*/ 190205 h 606722"/>
                  <a:gd name="connsiteX16" fmla="*/ 174624 w 327353"/>
                  <a:gd name="connsiteY16" fmla="*/ 202823 h 606722"/>
                  <a:gd name="connsiteX17" fmla="*/ 174624 w 327353"/>
                  <a:gd name="connsiteY17" fmla="*/ 263163 h 606722"/>
                  <a:gd name="connsiteX18" fmla="*/ 187174 w 327353"/>
                  <a:gd name="connsiteY18" fmla="*/ 275693 h 606722"/>
                  <a:gd name="connsiteX19" fmla="*/ 191357 w 327353"/>
                  <a:gd name="connsiteY19" fmla="*/ 274982 h 606722"/>
                  <a:gd name="connsiteX20" fmla="*/ 191357 w 327353"/>
                  <a:gd name="connsiteY20" fmla="*/ 405614 h 606722"/>
                  <a:gd name="connsiteX21" fmla="*/ 203995 w 327353"/>
                  <a:gd name="connsiteY21" fmla="*/ 418144 h 606722"/>
                  <a:gd name="connsiteX22" fmla="*/ 216545 w 327353"/>
                  <a:gd name="connsiteY22" fmla="*/ 405614 h 606722"/>
                  <a:gd name="connsiteX23" fmla="*/ 216545 w 327353"/>
                  <a:gd name="connsiteY23" fmla="*/ 275426 h 606722"/>
                  <a:gd name="connsiteX24" fmla="*/ 219037 w 327353"/>
                  <a:gd name="connsiteY24" fmla="*/ 275693 h 606722"/>
                  <a:gd name="connsiteX25" fmla="*/ 231675 w 327353"/>
                  <a:gd name="connsiteY25" fmla="*/ 263163 h 606722"/>
                  <a:gd name="connsiteX26" fmla="*/ 231675 w 327353"/>
                  <a:gd name="connsiteY26" fmla="*/ 202823 h 606722"/>
                  <a:gd name="connsiteX27" fmla="*/ 219037 w 327353"/>
                  <a:gd name="connsiteY27" fmla="*/ 190205 h 606722"/>
                  <a:gd name="connsiteX28" fmla="*/ 211471 w 327353"/>
                  <a:gd name="connsiteY28" fmla="*/ 192782 h 606722"/>
                  <a:gd name="connsiteX29" fmla="*/ 203995 w 327353"/>
                  <a:gd name="connsiteY29" fmla="*/ 190205 h 606722"/>
                  <a:gd name="connsiteX30" fmla="*/ 195540 w 327353"/>
                  <a:gd name="connsiteY30" fmla="*/ 193493 h 606722"/>
                  <a:gd name="connsiteX31" fmla="*/ 187174 w 327353"/>
                  <a:gd name="connsiteY31" fmla="*/ 190205 h 606722"/>
                  <a:gd name="connsiteX32" fmla="*/ 106626 w 327353"/>
                  <a:gd name="connsiteY32" fmla="*/ 181851 h 606722"/>
                  <a:gd name="connsiteX33" fmla="*/ 85621 w 327353"/>
                  <a:gd name="connsiteY33" fmla="*/ 202823 h 606722"/>
                  <a:gd name="connsiteX34" fmla="*/ 85621 w 327353"/>
                  <a:gd name="connsiteY34" fmla="*/ 328479 h 606722"/>
                  <a:gd name="connsiteX35" fmla="*/ 95678 w 327353"/>
                  <a:gd name="connsiteY35" fmla="*/ 346341 h 606722"/>
                  <a:gd name="connsiteX36" fmla="*/ 95678 w 327353"/>
                  <a:gd name="connsiteY36" fmla="*/ 405614 h 606722"/>
                  <a:gd name="connsiteX37" fmla="*/ 108317 w 327353"/>
                  <a:gd name="connsiteY37" fmla="*/ 418144 h 606722"/>
                  <a:gd name="connsiteX38" fmla="*/ 120866 w 327353"/>
                  <a:gd name="connsiteY38" fmla="*/ 405614 h 606722"/>
                  <a:gd name="connsiteX39" fmla="*/ 120866 w 327353"/>
                  <a:gd name="connsiteY39" fmla="*/ 343853 h 606722"/>
                  <a:gd name="connsiteX40" fmla="*/ 127631 w 327353"/>
                  <a:gd name="connsiteY40" fmla="*/ 328479 h 606722"/>
                  <a:gd name="connsiteX41" fmla="*/ 127631 w 327353"/>
                  <a:gd name="connsiteY41" fmla="*/ 202823 h 606722"/>
                  <a:gd name="connsiteX42" fmla="*/ 106626 w 327353"/>
                  <a:gd name="connsiteY42" fmla="*/ 181851 h 606722"/>
                  <a:gd name="connsiteX43" fmla="*/ 0 w 327353"/>
                  <a:gd name="connsiteY43" fmla="*/ 112270 h 606722"/>
                  <a:gd name="connsiteX44" fmla="*/ 327353 w 327353"/>
                  <a:gd name="connsiteY44" fmla="*/ 112270 h 606722"/>
                  <a:gd name="connsiteX45" fmla="*/ 327353 w 327353"/>
                  <a:gd name="connsiteY45" fmla="*/ 478928 h 606722"/>
                  <a:gd name="connsiteX46" fmla="*/ 322280 w 327353"/>
                  <a:gd name="connsiteY46" fmla="*/ 477684 h 606722"/>
                  <a:gd name="connsiteX47" fmla="*/ 0 w 327353"/>
                  <a:gd name="connsiteY47" fmla="*/ 477684 h 606722"/>
                  <a:gd name="connsiteX48" fmla="*/ 0 w 327353"/>
                  <a:gd name="connsiteY48" fmla="*/ 477658 h 606722"/>
                  <a:gd name="connsiteX49" fmla="*/ 33020 w 327353"/>
                  <a:gd name="connsiteY49" fmla="*/ 0 h 606722"/>
                  <a:gd name="connsiteX50" fmla="*/ 294066 w 327353"/>
                  <a:gd name="connsiteY50" fmla="*/ 0 h 606722"/>
                  <a:gd name="connsiteX51" fmla="*/ 327353 w 327353"/>
                  <a:gd name="connsiteY51" fmla="*/ 34407 h 606722"/>
                  <a:gd name="connsiteX52" fmla="*/ 327353 w 327353"/>
                  <a:gd name="connsiteY52" fmla="*/ 87219 h 606722"/>
                  <a:gd name="connsiteX53" fmla="*/ 0 w 327353"/>
                  <a:gd name="connsiteY53" fmla="*/ 87219 h 606722"/>
                  <a:gd name="connsiteX54" fmla="*/ 0 w 327353"/>
                  <a:gd name="connsiteY54" fmla="*/ 34407 h 606722"/>
                  <a:gd name="connsiteX55" fmla="*/ 33020 w 327353"/>
                  <a:gd name="connsiteY55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27353" h="606722">
                    <a:moveTo>
                      <a:pt x="144363" y="543008"/>
                    </a:moveTo>
                    <a:cubicBezTo>
                      <a:pt x="137421" y="543008"/>
                      <a:pt x="131814" y="548606"/>
                      <a:pt x="131814" y="555538"/>
                    </a:cubicBezTo>
                    <a:cubicBezTo>
                      <a:pt x="131814" y="562558"/>
                      <a:pt x="137421" y="568156"/>
                      <a:pt x="144363" y="568156"/>
                    </a:cubicBezTo>
                    <a:lnTo>
                      <a:pt x="182990" y="568156"/>
                    </a:lnTo>
                    <a:cubicBezTo>
                      <a:pt x="189933" y="568156"/>
                      <a:pt x="195540" y="562558"/>
                      <a:pt x="195540" y="555538"/>
                    </a:cubicBezTo>
                    <a:cubicBezTo>
                      <a:pt x="195540" y="548606"/>
                      <a:pt x="189933" y="543008"/>
                      <a:pt x="182990" y="543008"/>
                    </a:cubicBezTo>
                    <a:close/>
                    <a:moveTo>
                      <a:pt x="327353" y="501509"/>
                    </a:moveTo>
                    <a:lnTo>
                      <a:pt x="327353" y="572333"/>
                    </a:lnTo>
                    <a:cubicBezTo>
                      <a:pt x="327353" y="590905"/>
                      <a:pt x="312668" y="606722"/>
                      <a:pt x="294066" y="606722"/>
                    </a:cubicBezTo>
                    <a:lnTo>
                      <a:pt x="33020" y="606722"/>
                    </a:lnTo>
                    <a:cubicBezTo>
                      <a:pt x="14330" y="606722"/>
                      <a:pt x="0" y="590905"/>
                      <a:pt x="0" y="572333"/>
                    </a:cubicBezTo>
                    <a:lnTo>
                      <a:pt x="0" y="502779"/>
                    </a:lnTo>
                    <a:lnTo>
                      <a:pt x="0" y="502753"/>
                    </a:lnTo>
                    <a:lnTo>
                      <a:pt x="322280" y="502753"/>
                    </a:lnTo>
                    <a:cubicBezTo>
                      <a:pt x="324238" y="502753"/>
                      <a:pt x="325662" y="502309"/>
                      <a:pt x="327353" y="501509"/>
                    </a:cubicBezTo>
                    <a:close/>
                    <a:moveTo>
                      <a:pt x="187174" y="190205"/>
                    </a:moveTo>
                    <a:cubicBezTo>
                      <a:pt x="180231" y="190205"/>
                      <a:pt x="174624" y="195892"/>
                      <a:pt x="174624" y="202823"/>
                    </a:cubicBezTo>
                    <a:lnTo>
                      <a:pt x="174624" y="263163"/>
                    </a:lnTo>
                    <a:cubicBezTo>
                      <a:pt x="174624" y="270094"/>
                      <a:pt x="180231" y="275693"/>
                      <a:pt x="187174" y="275693"/>
                    </a:cubicBezTo>
                    <a:cubicBezTo>
                      <a:pt x="188687" y="275693"/>
                      <a:pt x="190022" y="275426"/>
                      <a:pt x="191357" y="274982"/>
                    </a:cubicBezTo>
                    <a:lnTo>
                      <a:pt x="191357" y="405614"/>
                    </a:lnTo>
                    <a:cubicBezTo>
                      <a:pt x="191357" y="412545"/>
                      <a:pt x="196964" y="418144"/>
                      <a:pt x="203995" y="418144"/>
                    </a:cubicBezTo>
                    <a:cubicBezTo>
                      <a:pt x="210937" y="418144"/>
                      <a:pt x="216545" y="412545"/>
                      <a:pt x="216545" y="405614"/>
                    </a:cubicBezTo>
                    <a:lnTo>
                      <a:pt x="216545" y="275426"/>
                    </a:lnTo>
                    <a:cubicBezTo>
                      <a:pt x="217346" y="275604"/>
                      <a:pt x="218236" y="275693"/>
                      <a:pt x="219037" y="275693"/>
                    </a:cubicBezTo>
                    <a:cubicBezTo>
                      <a:pt x="225979" y="275693"/>
                      <a:pt x="231675" y="270094"/>
                      <a:pt x="231675" y="263163"/>
                    </a:cubicBezTo>
                    <a:lnTo>
                      <a:pt x="231675" y="202823"/>
                    </a:lnTo>
                    <a:cubicBezTo>
                      <a:pt x="231675" y="195892"/>
                      <a:pt x="225979" y="190205"/>
                      <a:pt x="219037" y="190205"/>
                    </a:cubicBezTo>
                    <a:cubicBezTo>
                      <a:pt x="216189" y="190205"/>
                      <a:pt x="213607" y="191182"/>
                      <a:pt x="211471" y="192782"/>
                    </a:cubicBezTo>
                    <a:cubicBezTo>
                      <a:pt x="209424" y="191182"/>
                      <a:pt x="206843" y="190205"/>
                      <a:pt x="203995" y="190205"/>
                    </a:cubicBezTo>
                    <a:cubicBezTo>
                      <a:pt x="200702" y="190205"/>
                      <a:pt x="197765" y="191449"/>
                      <a:pt x="195540" y="193493"/>
                    </a:cubicBezTo>
                    <a:cubicBezTo>
                      <a:pt x="193315" y="191449"/>
                      <a:pt x="190378" y="190205"/>
                      <a:pt x="187174" y="190205"/>
                    </a:cubicBezTo>
                    <a:close/>
                    <a:moveTo>
                      <a:pt x="106626" y="181851"/>
                    </a:moveTo>
                    <a:cubicBezTo>
                      <a:pt x="95055" y="181851"/>
                      <a:pt x="85621" y="191271"/>
                      <a:pt x="85621" y="202823"/>
                    </a:cubicBezTo>
                    <a:lnTo>
                      <a:pt x="85621" y="328479"/>
                    </a:lnTo>
                    <a:cubicBezTo>
                      <a:pt x="85621" y="336032"/>
                      <a:pt x="89715" y="342697"/>
                      <a:pt x="95678" y="346341"/>
                    </a:cubicBezTo>
                    <a:lnTo>
                      <a:pt x="95678" y="405614"/>
                    </a:lnTo>
                    <a:cubicBezTo>
                      <a:pt x="95678" y="412545"/>
                      <a:pt x="101375" y="418144"/>
                      <a:pt x="108317" y="418144"/>
                    </a:cubicBezTo>
                    <a:cubicBezTo>
                      <a:pt x="115259" y="418144"/>
                      <a:pt x="120866" y="412545"/>
                      <a:pt x="120866" y="405614"/>
                    </a:cubicBezTo>
                    <a:lnTo>
                      <a:pt x="120866" y="343853"/>
                    </a:lnTo>
                    <a:cubicBezTo>
                      <a:pt x="124960" y="340031"/>
                      <a:pt x="127631" y="334522"/>
                      <a:pt x="127631" y="328479"/>
                    </a:cubicBezTo>
                    <a:lnTo>
                      <a:pt x="127631" y="202823"/>
                    </a:lnTo>
                    <a:cubicBezTo>
                      <a:pt x="127631" y="191271"/>
                      <a:pt x="118196" y="181851"/>
                      <a:pt x="106626" y="181851"/>
                    </a:cubicBezTo>
                    <a:close/>
                    <a:moveTo>
                      <a:pt x="0" y="112270"/>
                    </a:moveTo>
                    <a:lnTo>
                      <a:pt x="327353" y="112270"/>
                    </a:lnTo>
                    <a:lnTo>
                      <a:pt x="327353" y="478928"/>
                    </a:lnTo>
                    <a:cubicBezTo>
                      <a:pt x="325662" y="478128"/>
                      <a:pt x="324238" y="477684"/>
                      <a:pt x="322280" y="477684"/>
                    </a:cubicBezTo>
                    <a:lnTo>
                      <a:pt x="0" y="477684"/>
                    </a:lnTo>
                    <a:lnTo>
                      <a:pt x="0" y="477658"/>
                    </a:lnTo>
                    <a:close/>
                    <a:moveTo>
                      <a:pt x="33020" y="0"/>
                    </a:moveTo>
                    <a:lnTo>
                      <a:pt x="294066" y="0"/>
                    </a:lnTo>
                    <a:cubicBezTo>
                      <a:pt x="312668" y="0"/>
                      <a:pt x="327353" y="15825"/>
                      <a:pt x="327353" y="34407"/>
                    </a:cubicBezTo>
                    <a:lnTo>
                      <a:pt x="327353" y="87219"/>
                    </a:lnTo>
                    <a:lnTo>
                      <a:pt x="0" y="87219"/>
                    </a:lnTo>
                    <a:lnTo>
                      <a:pt x="0" y="34407"/>
                    </a:lnTo>
                    <a:cubicBezTo>
                      <a:pt x="0" y="15825"/>
                      <a:pt x="14330" y="0"/>
                      <a:pt x="330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97" name="椭圆 96"/>
              <p:cNvSpPr/>
              <p:nvPr/>
            </p:nvSpPr>
            <p:spPr>
              <a:xfrm>
                <a:off x="4589393" y="5085190"/>
                <a:ext cx="742743" cy="742748"/>
              </a:xfrm>
              <a:prstGeom prst="ellipse">
                <a:avLst/>
              </a:prstGeom>
              <a:solidFill>
                <a:schemeClr val="accent3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98" name="任意多边形: 形状 12"/>
              <p:cNvSpPr/>
              <p:nvPr/>
            </p:nvSpPr>
            <p:spPr bwMode="auto">
              <a:xfrm>
                <a:off x="4742842" y="5257947"/>
                <a:ext cx="435848" cy="397234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  <a:gd name="connsiteX32" fmla="*/ 373273 h 605239"/>
                  <a:gd name="connsiteY32" fmla="*/ 373273 h 605239"/>
                  <a:gd name="connsiteX33" fmla="*/ 373273 h 605239"/>
                  <a:gd name="connsiteY33" fmla="*/ 373273 h 605239"/>
                  <a:gd name="connsiteX34" fmla="*/ 373273 h 605239"/>
                  <a:gd name="connsiteY34" fmla="*/ 373273 h 605239"/>
                  <a:gd name="connsiteX35" fmla="*/ 373273 h 605239"/>
                  <a:gd name="connsiteY35" fmla="*/ 373273 h 605239"/>
                  <a:gd name="connsiteX36" fmla="*/ 373273 h 605239"/>
                  <a:gd name="connsiteY36" fmla="*/ 373273 h 605239"/>
                  <a:gd name="connsiteX37" fmla="*/ 373273 h 605239"/>
                  <a:gd name="connsiteY37" fmla="*/ 373273 h 605239"/>
                  <a:gd name="connsiteX38" fmla="*/ 373273 h 605239"/>
                  <a:gd name="connsiteY38" fmla="*/ 373273 h 605239"/>
                  <a:gd name="connsiteX39" fmla="*/ 373273 h 605239"/>
                  <a:gd name="connsiteY39" fmla="*/ 373273 h 605239"/>
                  <a:gd name="connsiteX40" fmla="*/ 373273 h 605239"/>
                  <a:gd name="connsiteY40" fmla="*/ 373273 h 605239"/>
                  <a:gd name="connsiteX41" fmla="*/ 373273 h 605239"/>
                  <a:gd name="connsiteY41" fmla="*/ 373273 h 605239"/>
                  <a:gd name="connsiteX42" fmla="*/ 373273 h 605239"/>
                  <a:gd name="connsiteY42" fmla="*/ 373273 h 605239"/>
                  <a:gd name="connsiteX43" fmla="*/ 373273 h 605239"/>
                  <a:gd name="connsiteY43" fmla="*/ 373273 h 605239"/>
                  <a:gd name="connsiteX44" fmla="*/ 373273 h 605239"/>
                  <a:gd name="connsiteY44" fmla="*/ 373273 h 605239"/>
                  <a:gd name="connsiteX45" fmla="*/ 373273 h 605239"/>
                  <a:gd name="connsiteY45" fmla="*/ 373273 h 605239"/>
                  <a:gd name="connsiteX46" fmla="*/ 373273 h 605239"/>
                  <a:gd name="connsiteY46" fmla="*/ 373273 h 605239"/>
                  <a:gd name="connsiteX47" fmla="*/ 373273 h 605239"/>
                  <a:gd name="connsiteY47" fmla="*/ 373273 h 605239"/>
                  <a:gd name="connsiteX48" fmla="*/ 373273 h 605239"/>
                  <a:gd name="connsiteY48" fmla="*/ 373273 h 605239"/>
                  <a:gd name="connsiteX49" fmla="*/ 373273 h 605239"/>
                  <a:gd name="connsiteY49" fmla="*/ 373273 h 605239"/>
                  <a:gd name="connsiteX50" fmla="*/ 373273 h 605239"/>
                  <a:gd name="connsiteY50" fmla="*/ 373273 h 605239"/>
                  <a:gd name="connsiteX51" fmla="*/ 373273 h 605239"/>
                  <a:gd name="connsiteY51" fmla="*/ 373273 h 605239"/>
                  <a:gd name="connsiteX52" fmla="*/ 373273 h 605239"/>
                  <a:gd name="connsiteY52" fmla="*/ 373273 h 605239"/>
                  <a:gd name="connsiteX53" fmla="*/ 373273 h 605239"/>
                  <a:gd name="connsiteY53" fmla="*/ 373273 h 605239"/>
                  <a:gd name="connsiteX54" fmla="*/ 373273 h 605239"/>
                  <a:gd name="connsiteY54" fmla="*/ 373273 h 605239"/>
                  <a:gd name="connsiteX55" fmla="*/ 373273 h 605239"/>
                  <a:gd name="connsiteY55" fmla="*/ 373273 h 605239"/>
                  <a:gd name="connsiteX56" fmla="*/ 373273 h 605239"/>
                  <a:gd name="connsiteY56" fmla="*/ 373273 h 605239"/>
                  <a:gd name="connsiteX57" fmla="*/ 373273 h 605239"/>
                  <a:gd name="connsiteY57" fmla="*/ 373273 h 605239"/>
                  <a:gd name="connsiteX58" fmla="*/ 373273 h 605239"/>
                  <a:gd name="connsiteY58" fmla="*/ 373273 h 605239"/>
                  <a:gd name="connsiteX59" fmla="*/ 373273 h 605239"/>
                  <a:gd name="connsiteY59" fmla="*/ 373273 h 605239"/>
                  <a:gd name="connsiteX60" fmla="*/ 373273 h 605239"/>
                  <a:gd name="connsiteY60" fmla="*/ 373273 h 605239"/>
                  <a:gd name="connsiteX61" fmla="*/ 373273 h 605239"/>
                  <a:gd name="connsiteY61" fmla="*/ 373273 h 605239"/>
                  <a:gd name="connsiteX62" fmla="*/ 373273 h 605239"/>
                  <a:gd name="connsiteY62" fmla="*/ 373273 h 605239"/>
                  <a:gd name="connsiteX63" fmla="*/ 373273 h 605239"/>
                  <a:gd name="connsiteY63" fmla="*/ 373273 h 605239"/>
                  <a:gd name="connsiteX64" fmla="*/ 373273 h 605239"/>
                  <a:gd name="connsiteY64" fmla="*/ 373273 h 605239"/>
                  <a:gd name="connsiteX65" fmla="*/ 373273 h 605239"/>
                  <a:gd name="connsiteY65" fmla="*/ 373273 h 605239"/>
                  <a:gd name="connsiteX66" fmla="*/ 373273 h 605239"/>
                  <a:gd name="connsiteY66" fmla="*/ 373273 h 605239"/>
                  <a:gd name="connsiteX67" fmla="*/ 373273 h 605239"/>
                  <a:gd name="connsiteY67" fmla="*/ 373273 h 605239"/>
                  <a:gd name="connsiteX68" fmla="*/ 373273 h 605239"/>
                  <a:gd name="connsiteY68" fmla="*/ 373273 h 605239"/>
                  <a:gd name="connsiteX69" fmla="*/ 373273 h 605239"/>
                  <a:gd name="connsiteY69" fmla="*/ 373273 h 605239"/>
                  <a:gd name="connsiteX70" fmla="*/ 373273 h 605239"/>
                  <a:gd name="connsiteY70" fmla="*/ 373273 h 605239"/>
                  <a:gd name="connsiteX71" fmla="*/ 373273 h 605239"/>
                  <a:gd name="connsiteY71" fmla="*/ 373273 h 605239"/>
                  <a:gd name="connsiteX72" fmla="*/ 373273 h 605239"/>
                  <a:gd name="connsiteY72" fmla="*/ 373273 h 605239"/>
                  <a:gd name="connsiteX73" fmla="*/ 373273 h 605239"/>
                  <a:gd name="connsiteY73" fmla="*/ 373273 h 605239"/>
                  <a:gd name="connsiteX74" fmla="*/ 373273 h 605239"/>
                  <a:gd name="connsiteY74" fmla="*/ 373273 h 605239"/>
                  <a:gd name="connsiteX75" fmla="*/ 373273 h 605239"/>
                  <a:gd name="connsiteY75" fmla="*/ 373273 h 605239"/>
                  <a:gd name="connsiteX76" fmla="*/ 373273 h 605239"/>
                  <a:gd name="connsiteY76" fmla="*/ 373273 h 605239"/>
                  <a:gd name="connsiteX77" fmla="*/ 373273 h 605239"/>
                  <a:gd name="connsiteY77" fmla="*/ 373273 h 605239"/>
                  <a:gd name="connsiteX78" fmla="*/ 373273 h 605239"/>
                  <a:gd name="connsiteY78" fmla="*/ 373273 h 605239"/>
                  <a:gd name="connsiteX79" fmla="*/ 373273 h 605239"/>
                  <a:gd name="connsiteY79" fmla="*/ 373273 h 605239"/>
                  <a:gd name="connsiteX80" fmla="*/ 373273 h 605239"/>
                  <a:gd name="connsiteY80" fmla="*/ 373273 h 605239"/>
                  <a:gd name="connsiteX81" fmla="*/ 373273 h 605239"/>
                  <a:gd name="connsiteY81" fmla="*/ 373273 h 605239"/>
                  <a:gd name="connsiteX82" fmla="*/ 373273 h 605239"/>
                  <a:gd name="connsiteY82" fmla="*/ 373273 h 605239"/>
                  <a:gd name="connsiteX83" fmla="*/ 373273 h 605239"/>
                  <a:gd name="connsiteY83" fmla="*/ 373273 h 605239"/>
                  <a:gd name="connsiteX84" fmla="*/ 373273 h 605239"/>
                  <a:gd name="connsiteY84" fmla="*/ 373273 h 605239"/>
                  <a:gd name="connsiteX85" fmla="*/ 373273 h 605239"/>
                  <a:gd name="connsiteY85" fmla="*/ 373273 h 605239"/>
                  <a:gd name="connsiteX86" fmla="*/ 373273 h 605239"/>
                  <a:gd name="connsiteY86" fmla="*/ 373273 h 605239"/>
                  <a:gd name="connsiteX87" fmla="*/ 373273 h 605239"/>
                  <a:gd name="connsiteY87" fmla="*/ 373273 h 605239"/>
                  <a:gd name="connsiteX88" fmla="*/ 373273 h 605239"/>
                  <a:gd name="connsiteY88" fmla="*/ 373273 h 605239"/>
                  <a:gd name="connsiteX89" fmla="*/ 373273 h 605239"/>
                  <a:gd name="connsiteY89" fmla="*/ 373273 h 605239"/>
                  <a:gd name="connsiteX90" fmla="*/ 373273 h 605239"/>
                  <a:gd name="connsiteY90" fmla="*/ 373273 h 605239"/>
                  <a:gd name="connsiteX91" fmla="*/ 373273 h 605239"/>
                  <a:gd name="connsiteY91" fmla="*/ 373273 h 605239"/>
                  <a:gd name="connsiteX92" fmla="*/ 373273 h 605239"/>
                  <a:gd name="connsiteY92" fmla="*/ 373273 h 605239"/>
                  <a:gd name="connsiteX93" fmla="*/ 373273 h 605239"/>
                  <a:gd name="connsiteY93" fmla="*/ 373273 h 605239"/>
                  <a:gd name="connsiteX94" fmla="*/ 373273 h 605239"/>
                  <a:gd name="connsiteY94" fmla="*/ 373273 h 605239"/>
                  <a:gd name="connsiteX95" fmla="*/ 373273 h 605239"/>
                  <a:gd name="connsiteY95" fmla="*/ 373273 h 605239"/>
                  <a:gd name="connsiteX96" fmla="*/ 373273 h 605239"/>
                  <a:gd name="connsiteY96" fmla="*/ 373273 h 605239"/>
                  <a:gd name="connsiteX97" fmla="*/ 373273 h 605239"/>
                  <a:gd name="connsiteY97" fmla="*/ 373273 h 605239"/>
                  <a:gd name="connsiteX98" fmla="*/ 373273 h 605239"/>
                  <a:gd name="connsiteY98" fmla="*/ 373273 h 605239"/>
                  <a:gd name="connsiteX99" fmla="*/ 373273 h 605239"/>
                  <a:gd name="connsiteY99" fmla="*/ 373273 h 605239"/>
                  <a:gd name="connsiteX100" fmla="*/ 373273 h 605239"/>
                  <a:gd name="connsiteY100" fmla="*/ 373273 h 605239"/>
                  <a:gd name="connsiteX101" fmla="*/ 373273 h 605239"/>
                  <a:gd name="connsiteY101" fmla="*/ 373273 h 605239"/>
                  <a:gd name="connsiteX102" fmla="*/ 373273 h 605239"/>
                  <a:gd name="connsiteY102" fmla="*/ 373273 h 605239"/>
                  <a:gd name="connsiteX103" fmla="*/ 373273 h 605239"/>
                  <a:gd name="connsiteY103" fmla="*/ 373273 h 605239"/>
                  <a:gd name="connsiteX104" fmla="*/ 373273 h 605239"/>
                  <a:gd name="connsiteY104" fmla="*/ 373273 h 605239"/>
                  <a:gd name="connsiteX105" fmla="*/ 373273 h 605239"/>
                  <a:gd name="connsiteY105" fmla="*/ 373273 h 605239"/>
                  <a:gd name="connsiteX106" fmla="*/ 373273 h 605239"/>
                  <a:gd name="connsiteY106" fmla="*/ 373273 h 605239"/>
                  <a:gd name="connsiteX107" fmla="*/ 373273 h 605239"/>
                  <a:gd name="connsiteY107" fmla="*/ 373273 h 605239"/>
                  <a:gd name="connsiteX108" fmla="*/ 373273 h 605239"/>
                  <a:gd name="connsiteY108" fmla="*/ 373273 h 605239"/>
                  <a:gd name="connsiteX109" fmla="*/ 373273 h 605239"/>
                  <a:gd name="connsiteY109" fmla="*/ 373273 h 605239"/>
                  <a:gd name="connsiteX110" fmla="*/ 373273 h 605239"/>
                  <a:gd name="connsiteY110" fmla="*/ 373273 h 605239"/>
                  <a:gd name="connsiteX111" fmla="*/ 373273 h 605239"/>
                  <a:gd name="connsiteY111" fmla="*/ 373273 h 605239"/>
                  <a:gd name="connsiteX112" fmla="*/ 373273 h 605239"/>
                  <a:gd name="connsiteY112" fmla="*/ 373273 h 605239"/>
                  <a:gd name="connsiteX113" fmla="*/ 373273 h 605239"/>
                  <a:gd name="connsiteY113" fmla="*/ 373273 h 605239"/>
                  <a:gd name="connsiteX114" fmla="*/ 373273 h 605239"/>
                  <a:gd name="connsiteY114" fmla="*/ 373273 h 605239"/>
                  <a:gd name="connsiteX115" fmla="*/ 373273 h 605239"/>
                  <a:gd name="connsiteY115" fmla="*/ 373273 h 605239"/>
                  <a:gd name="connsiteX116" fmla="*/ 373273 h 605239"/>
                  <a:gd name="connsiteY116" fmla="*/ 373273 h 605239"/>
                  <a:gd name="connsiteX117" fmla="*/ 373273 h 605239"/>
                  <a:gd name="connsiteY117" fmla="*/ 373273 h 605239"/>
                  <a:gd name="connsiteX118" fmla="*/ 373273 h 605239"/>
                  <a:gd name="connsiteY118" fmla="*/ 373273 h 605239"/>
                  <a:gd name="connsiteX119" fmla="*/ 373273 h 605239"/>
                  <a:gd name="connsiteY119" fmla="*/ 373273 h 605239"/>
                  <a:gd name="connsiteX120" fmla="*/ 373273 h 605239"/>
                  <a:gd name="connsiteY120" fmla="*/ 373273 h 605239"/>
                  <a:gd name="connsiteX121" fmla="*/ 373273 h 605239"/>
                  <a:gd name="connsiteY121" fmla="*/ 373273 h 605239"/>
                  <a:gd name="connsiteX122" fmla="*/ 373273 h 605239"/>
                  <a:gd name="connsiteY122" fmla="*/ 373273 h 605239"/>
                  <a:gd name="connsiteX123" fmla="*/ 373273 h 605239"/>
                  <a:gd name="connsiteY123" fmla="*/ 373273 h 605239"/>
                  <a:gd name="connsiteX124" fmla="*/ 373273 h 605239"/>
                  <a:gd name="connsiteY124" fmla="*/ 373273 h 605239"/>
                  <a:gd name="connsiteX125" fmla="*/ 373273 h 605239"/>
                  <a:gd name="connsiteY125" fmla="*/ 373273 h 605239"/>
                  <a:gd name="connsiteX126" fmla="*/ 373273 h 605239"/>
                  <a:gd name="connsiteY126" fmla="*/ 373273 h 605239"/>
                  <a:gd name="connsiteX127" fmla="*/ 373273 h 605239"/>
                  <a:gd name="connsiteY127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606933" h="553162">
                    <a:moveTo>
                      <a:pt x="443700" y="443503"/>
                    </a:moveTo>
                    <a:cubicBezTo>
                      <a:pt x="461035" y="453606"/>
                      <a:pt x="477310" y="465825"/>
                      <a:pt x="492334" y="479775"/>
                    </a:cubicBezTo>
                    <a:cubicBezTo>
                      <a:pt x="460939" y="509024"/>
                      <a:pt x="424150" y="530383"/>
                      <a:pt x="384087" y="542506"/>
                    </a:cubicBezTo>
                    <a:cubicBezTo>
                      <a:pt x="407971" y="518838"/>
                      <a:pt x="428580" y="484875"/>
                      <a:pt x="443700" y="443503"/>
                    </a:cubicBezTo>
                    <a:close/>
                    <a:moveTo>
                      <a:pt x="163232" y="443503"/>
                    </a:moveTo>
                    <a:cubicBezTo>
                      <a:pt x="178352" y="484875"/>
                      <a:pt x="198865" y="518838"/>
                      <a:pt x="222845" y="542506"/>
                    </a:cubicBezTo>
                    <a:cubicBezTo>
                      <a:pt x="182686" y="530383"/>
                      <a:pt x="145897" y="509024"/>
                      <a:pt x="114598" y="479775"/>
                    </a:cubicBezTo>
                    <a:cubicBezTo>
                      <a:pt x="129622" y="465825"/>
                      <a:pt x="145897" y="453606"/>
                      <a:pt x="163232" y="443503"/>
                    </a:cubicBezTo>
                    <a:close/>
                    <a:moveTo>
                      <a:pt x="316062" y="405892"/>
                    </a:moveTo>
                    <a:cubicBezTo>
                      <a:pt x="353060" y="407528"/>
                      <a:pt x="388613" y="416377"/>
                      <a:pt x="421275" y="431672"/>
                    </a:cubicBezTo>
                    <a:cubicBezTo>
                      <a:pt x="397573" y="499968"/>
                      <a:pt x="359034" y="545563"/>
                      <a:pt x="316062" y="553162"/>
                    </a:cubicBezTo>
                    <a:close/>
                    <a:moveTo>
                      <a:pt x="290729" y="405892"/>
                    </a:moveTo>
                    <a:lnTo>
                      <a:pt x="290729" y="553162"/>
                    </a:lnTo>
                    <a:cubicBezTo>
                      <a:pt x="247883" y="545563"/>
                      <a:pt x="209369" y="499968"/>
                      <a:pt x="185587" y="431672"/>
                    </a:cubicBezTo>
                    <a:cubicBezTo>
                      <a:pt x="218227" y="416377"/>
                      <a:pt x="253852" y="407528"/>
                      <a:pt x="290729" y="405892"/>
                    </a:cubicBezTo>
                    <a:close/>
                    <a:moveTo>
                      <a:pt x="463924" y="364965"/>
                    </a:moveTo>
                    <a:lnTo>
                      <a:pt x="567205" y="364965"/>
                    </a:lnTo>
                    <a:lnTo>
                      <a:pt x="543818" y="416184"/>
                    </a:lnTo>
                    <a:cubicBezTo>
                      <a:pt x="534304" y="432408"/>
                      <a:pt x="523128" y="447695"/>
                      <a:pt x="510459" y="461780"/>
                    </a:cubicBezTo>
                    <a:cubicBezTo>
                      <a:pt x="492442" y="444859"/>
                      <a:pt x="472692" y="430534"/>
                      <a:pt x="451689" y="418708"/>
                    </a:cubicBezTo>
                    <a:close/>
                    <a:moveTo>
                      <a:pt x="316062" y="364965"/>
                    </a:moveTo>
                    <a:lnTo>
                      <a:pt x="438281" y="364965"/>
                    </a:lnTo>
                    <a:lnTo>
                      <a:pt x="428843" y="407092"/>
                    </a:lnTo>
                    <a:cubicBezTo>
                      <a:pt x="393689" y="391126"/>
                      <a:pt x="355646" y="381989"/>
                      <a:pt x="316062" y="380450"/>
                    </a:cubicBezTo>
                    <a:close/>
                    <a:moveTo>
                      <a:pt x="168651" y="364965"/>
                    </a:moveTo>
                    <a:lnTo>
                      <a:pt x="290729" y="364965"/>
                    </a:lnTo>
                    <a:lnTo>
                      <a:pt x="290729" y="380450"/>
                    </a:lnTo>
                    <a:cubicBezTo>
                      <a:pt x="251256" y="381989"/>
                      <a:pt x="213131" y="391126"/>
                      <a:pt x="178086" y="407092"/>
                    </a:cubicBezTo>
                    <a:close/>
                    <a:moveTo>
                      <a:pt x="39659" y="364965"/>
                    </a:moveTo>
                    <a:lnTo>
                      <a:pt x="143035" y="364965"/>
                    </a:lnTo>
                    <a:lnTo>
                      <a:pt x="155174" y="418708"/>
                    </a:lnTo>
                    <a:cubicBezTo>
                      <a:pt x="134171" y="430534"/>
                      <a:pt x="114421" y="444859"/>
                      <a:pt x="96501" y="461780"/>
                    </a:cubicBezTo>
                    <a:cubicBezTo>
                      <a:pt x="83832" y="447695"/>
                      <a:pt x="72632" y="432408"/>
                      <a:pt x="63094" y="416184"/>
                    </a:cubicBezTo>
                    <a:close/>
                    <a:moveTo>
                      <a:pt x="417814" y="222493"/>
                    </a:moveTo>
                    <a:lnTo>
                      <a:pt x="435824" y="283675"/>
                    </a:lnTo>
                    <a:lnTo>
                      <a:pt x="445648" y="252507"/>
                    </a:lnTo>
                    <a:lnTo>
                      <a:pt x="469822" y="252507"/>
                    </a:lnTo>
                    <a:lnTo>
                      <a:pt x="479550" y="283675"/>
                    </a:lnTo>
                    <a:lnTo>
                      <a:pt x="497657" y="222493"/>
                    </a:lnTo>
                    <a:lnTo>
                      <a:pt x="521831" y="229612"/>
                    </a:lnTo>
                    <a:lnTo>
                      <a:pt x="492167" y="330619"/>
                    </a:lnTo>
                    <a:lnTo>
                      <a:pt x="467992" y="330811"/>
                    </a:lnTo>
                    <a:lnTo>
                      <a:pt x="457687" y="298393"/>
                    </a:lnTo>
                    <a:lnTo>
                      <a:pt x="447478" y="330811"/>
                    </a:lnTo>
                    <a:lnTo>
                      <a:pt x="423304" y="330619"/>
                    </a:lnTo>
                    <a:lnTo>
                      <a:pt x="393543" y="229612"/>
                    </a:lnTo>
                    <a:close/>
                    <a:moveTo>
                      <a:pt x="263629" y="222493"/>
                    </a:moveTo>
                    <a:lnTo>
                      <a:pt x="281639" y="283675"/>
                    </a:lnTo>
                    <a:lnTo>
                      <a:pt x="291463" y="252507"/>
                    </a:lnTo>
                    <a:lnTo>
                      <a:pt x="315541" y="252507"/>
                    </a:lnTo>
                    <a:lnTo>
                      <a:pt x="325365" y="283675"/>
                    </a:lnTo>
                    <a:lnTo>
                      <a:pt x="343375" y="222493"/>
                    </a:lnTo>
                    <a:lnTo>
                      <a:pt x="367646" y="229612"/>
                    </a:lnTo>
                    <a:lnTo>
                      <a:pt x="337886" y="330619"/>
                    </a:lnTo>
                    <a:lnTo>
                      <a:pt x="313711" y="330811"/>
                    </a:lnTo>
                    <a:lnTo>
                      <a:pt x="303502" y="298393"/>
                    </a:lnTo>
                    <a:lnTo>
                      <a:pt x="293197" y="330811"/>
                    </a:lnTo>
                    <a:lnTo>
                      <a:pt x="269022" y="330619"/>
                    </a:lnTo>
                    <a:lnTo>
                      <a:pt x="239358" y="229612"/>
                    </a:lnTo>
                    <a:close/>
                    <a:moveTo>
                      <a:pt x="109302" y="222493"/>
                    </a:moveTo>
                    <a:lnTo>
                      <a:pt x="127312" y="283675"/>
                    </a:lnTo>
                    <a:lnTo>
                      <a:pt x="137136" y="252507"/>
                    </a:lnTo>
                    <a:lnTo>
                      <a:pt x="161214" y="252507"/>
                    </a:lnTo>
                    <a:lnTo>
                      <a:pt x="171038" y="283675"/>
                    </a:lnTo>
                    <a:lnTo>
                      <a:pt x="189048" y="222493"/>
                    </a:lnTo>
                    <a:lnTo>
                      <a:pt x="213319" y="229612"/>
                    </a:lnTo>
                    <a:lnTo>
                      <a:pt x="183655" y="330619"/>
                    </a:lnTo>
                    <a:lnTo>
                      <a:pt x="159384" y="330811"/>
                    </a:lnTo>
                    <a:lnTo>
                      <a:pt x="149175" y="298393"/>
                    </a:lnTo>
                    <a:lnTo>
                      <a:pt x="138966" y="330811"/>
                    </a:lnTo>
                    <a:lnTo>
                      <a:pt x="114792" y="330619"/>
                    </a:lnTo>
                    <a:lnTo>
                      <a:pt x="85031" y="229612"/>
                    </a:lnTo>
                    <a:close/>
                    <a:moveTo>
                      <a:pt x="25329" y="213374"/>
                    </a:moveTo>
                    <a:lnTo>
                      <a:pt x="25329" y="339668"/>
                    </a:lnTo>
                    <a:lnTo>
                      <a:pt x="581604" y="339668"/>
                    </a:lnTo>
                    <a:lnTo>
                      <a:pt x="581604" y="213374"/>
                    </a:lnTo>
                    <a:close/>
                    <a:moveTo>
                      <a:pt x="96501" y="91312"/>
                    </a:moveTo>
                    <a:cubicBezTo>
                      <a:pt x="114414" y="108145"/>
                      <a:pt x="134157" y="122573"/>
                      <a:pt x="155152" y="134404"/>
                    </a:cubicBezTo>
                    <a:cubicBezTo>
                      <a:pt x="150241" y="151333"/>
                      <a:pt x="146196" y="169320"/>
                      <a:pt x="143017" y="188173"/>
                    </a:cubicBezTo>
                    <a:lnTo>
                      <a:pt x="168635" y="188173"/>
                    </a:lnTo>
                    <a:cubicBezTo>
                      <a:pt x="171236" y="173456"/>
                      <a:pt x="174318" y="159413"/>
                      <a:pt x="178074" y="145947"/>
                    </a:cubicBezTo>
                    <a:cubicBezTo>
                      <a:pt x="213130" y="161914"/>
                      <a:pt x="251268" y="171052"/>
                      <a:pt x="290754" y="172687"/>
                    </a:cubicBezTo>
                    <a:lnTo>
                      <a:pt x="290754" y="188173"/>
                    </a:lnTo>
                    <a:lnTo>
                      <a:pt x="316083" y="188173"/>
                    </a:lnTo>
                    <a:lnTo>
                      <a:pt x="316083" y="172687"/>
                    </a:lnTo>
                    <a:cubicBezTo>
                      <a:pt x="355665" y="171052"/>
                      <a:pt x="393707" y="161914"/>
                      <a:pt x="428860" y="145947"/>
                    </a:cubicBezTo>
                    <a:cubicBezTo>
                      <a:pt x="432519" y="159413"/>
                      <a:pt x="435697" y="173456"/>
                      <a:pt x="438298" y="188173"/>
                    </a:cubicBezTo>
                    <a:lnTo>
                      <a:pt x="463916" y="188173"/>
                    </a:lnTo>
                    <a:cubicBezTo>
                      <a:pt x="460737" y="169320"/>
                      <a:pt x="456693" y="151333"/>
                      <a:pt x="451685" y="134404"/>
                    </a:cubicBezTo>
                    <a:cubicBezTo>
                      <a:pt x="472776" y="122573"/>
                      <a:pt x="492423" y="108145"/>
                      <a:pt x="510432" y="91312"/>
                    </a:cubicBezTo>
                    <a:cubicBezTo>
                      <a:pt x="535761" y="119399"/>
                      <a:pt x="555119" y="152487"/>
                      <a:pt x="567158" y="188173"/>
                    </a:cubicBezTo>
                    <a:lnTo>
                      <a:pt x="606933" y="188173"/>
                    </a:lnTo>
                    <a:lnTo>
                      <a:pt x="606933" y="364965"/>
                    </a:lnTo>
                    <a:lnTo>
                      <a:pt x="567205" y="364965"/>
                    </a:lnTo>
                    <a:lnTo>
                      <a:pt x="567205" y="364964"/>
                    </a:lnTo>
                    <a:lnTo>
                      <a:pt x="463925" y="364964"/>
                    </a:lnTo>
                    <a:lnTo>
                      <a:pt x="463924" y="364965"/>
                    </a:lnTo>
                    <a:lnTo>
                      <a:pt x="438281" y="364965"/>
                    </a:lnTo>
                    <a:lnTo>
                      <a:pt x="438281" y="364964"/>
                    </a:lnTo>
                    <a:lnTo>
                      <a:pt x="316062" y="364964"/>
                    </a:lnTo>
                    <a:lnTo>
                      <a:pt x="316062" y="364965"/>
                    </a:lnTo>
                    <a:lnTo>
                      <a:pt x="290729" y="364965"/>
                    </a:lnTo>
                    <a:lnTo>
                      <a:pt x="290729" y="364964"/>
                    </a:lnTo>
                    <a:lnTo>
                      <a:pt x="168651" y="364964"/>
                    </a:lnTo>
                    <a:lnTo>
                      <a:pt x="168651" y="364965"/>
                    </a:lnTo>
                    <a:lnTo>
                      <a:pt x="143035" y="364965"/>
                    </a:lnTo>
                    <a:lnTo>
                      <a:pt x="143035" y="364964"/>
                    </a:lnTo>
                    <a:lnTo>
                      <a:pt x="39658" y="364964"/>
                    </a:lnTo>
                    <a:lnTo>
                      <a:pt x="39659" y="364965"/>
                    </a:lnTo>
                    <a:lnTo>
                      <a:pt x="0" y="364965"/>
                    </a:lnTo>
                    <a:lnTo>
                      <a:pt x="0" y="188173"/>
                    </a:lnTo>
                    <a:lnTo>
                      <a:pt x="39679" y="188173"/>
                    </a:lnTo>
                    <a:cubicBezTo>
                      <a:pt x="51717" y="152487"/>
                      <a:pt x="71075" y="119399"/>
                      <a:pt x="96501" y="91312"/>
                    </a:cubicBezTo>
                    <a:close/>
                    <a:moveTo>
                      <a:pt x="384087" y="10655"/>
                    </a:moveTo>
                    <a:cubicBezTo>
                      <a:pt x="424150" y="22673"/>
                      <a:pt x="460939" y="44114"/>
                      <a:pt x="492334" y="73246"/>
                    </a:cubicBezTo>
                    <a:cubicBezTo>
                      <a:pt x="477310" y="87283"/>
                      <a:pt x="461035" y="99397"/>
                      <a:pt x="443700" y="109588"/>
                    </a:cubicBezTo>
                    <a:cubicBezTo>
                      <a:pt x="428580" y="68150"/>
                      <a:pt x="407971" y="34211"/>
                      <a:pt x="384087" y="10655"/>
                    </a:cubicBezTo>
                    <a:close/>
                    <a:moveTo>
                      <a:pt x="222845" y="10655"/>
                    </a:moveTo>
                    <a:cubicBezTo>
                      <a:pt x="198865" y="34211"/>
                      <a:pt x="178352" y="68150"/>
                      <a:pt x="163232" y="109588"/>
                    </a:cubicBezTo>
                    <a:cubicBezTo>
                      <a:pt x="145897" y="99397"/>
                      <a:pt x="129622" y="87283"/>
                      <a:pt x="114598" y="73246"/>
                    </a:cubicBezTo>
                    <a:cubicBezTo>
                      <a:pt x="145897" y="44114"/>
                      <a:pt x="182686" y="22673"/>
                      <a:pt x="222845" y="10655"/>
                    </a:cubicBezTo>
                    <a:close/>
                    <a:moveTo>
                      <a:pt x="316062" y="0"/>
                    </a:moveTo>
                    <a:cubicBezTo>
                      <a:pt x="358937" y="7501"/>
                      <a:pt x="397477" y="53178"/>
                      <a:pt x="421275" y="121358"/>
                    </a:cubicBezTo>
                    <a:cubicBezTo>
                      <a:pt x="388613" y="136744"/>
                      <a:pt x="353060" y="145494"/>
                      <a:pt x="316062" y="147129"/>
                    </a:cubicBezTo>
                    <a:close/>
                    <a:moveTo>
                      <a:pt x="290729" y="0"/>
                    </a:moveTo>
                    <a:lnTo>
                      <a:pt x="290729" y="147129"/>
                    </a:lnTo>
                    <a:cubicBezTo>
                      <a:pt x="253852" y="145494"/>
                      <a:pt x="218227" y="136744"/>
                      <a:pt x="185587" y="121358"/>
                    </a:cubicBezTo>
                    <a:cubicBezTo>
                      <a:pt x="209369" y="53178"/>
                      <a:pt x="247883" y="7501"/>
                      <a:pt x="29072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99" name="任意多边形: 形状 14"/>
              <p:cNvSpPr/>
              <p:nvPr/>
            </p:nvSpPr>
            <p:spPr bwMode="auto">
              <a:xfrm>
                <a:off x="7002625" y="5240067"/>
                <a:ext cx="435848" cy="411957"/>
              </a:xfrm>
              <a:custGeom>
                <a:avLst/>
                <a:gdLst>
                  <a:gd name="connsiteX0" fmla="*/ 7031 w 607639"/>
                  <a:gd name="connsiteY0" fmla="*/ 350992 h 574332"/>
                  <a:gd name="connsiteX1" fmla="*/ 600519 w 607639"/>
                  <a:gd name="connsiteY1" fmla="*/ 350992 h 574332"/>
                  <a:gd name="connsiteX2" fmla="*/ 607639 w 607639"/>
                  <a:gd name="connsiteY2" fmla="*/ 358013 h 574332"/>
                  <a:gd name="connsiteX3" fmla="*/ 607639 w 607639"/>
                  <a:gd name="connsiteY3" fmla="*/ 393207 h 574332"/>
                  <a:gd name="connsiteX4" fmla="*/ 558152 w 607639"/>
                  <a:gd name="connsiteY4" fmla="*/ 442621 h 574332"/>
                  <a:gd name="connsiteX5" fmla="*/ 383613 w 607639"/>
                  <a:gd name="connsiteY5" fmla="*/ 442621 h 574332"/>
                  <a:gd name="connsiteX6" fmla="*/ 405330 w 607639"/>
                  <a:gd name="connsiteY6" fmla="*/ 532028 h 574332"/>
                  <a:gd name="connsiteX7" fmla="*/ 432121 w 607639"/>
                  <a:gd name="connsiteY7" fmla="*/ 532028 h 574332"/>
                  <a:gd name="connsiteX8" fmla="*/ 453304 w 607639"/>
                  <a:gd name="connsiteY8" fmla="*/ 553180 h 574332"/>
                  <a:gd name="connsiteX9" fmla="*/ 432121 w 607639"/>
                  <a:gd name="connsiteY9" fmla="*/ 574332 h 574332"/>
                  <a:gd name="connsiteX10" fmla="*/ 175429 w 607639"/>
                  <a:gd name="connsiteY10" fmla="*/ 574332 h 574332"/>
                  <a:gd name="connsiteX11" fmla="*/ 154246 w 607639"/>
                  <a:gd name="connsiteY11" fmla="*/ 553180 h 574332"/>
                  <a:gd name="connsiteX12" fmla="*/ 175429 w 607639"/>
                  <a:gd name="connsiteY12" fmla="*/ 532028 h 574332"/>
                  <a:gd name="connsiteX13" fmla="*/ 202309 w 607639"/>
                  <a:gd name="connsiteY13" fmla="*/ 532028 h 574332"/>
                  <a:gd name="connsiteX14" fmla="*/ 224026 w 607639"/>
                  <a:gd name="connsiteY14" fmla="*/ 442621 h 574332"/>
                  <a:gd name="connsiteX15" fmla="*/ 49487 w 607639"/>
                  <a:gd name="connsiteY15" fmla="*/ 442621 h 574332"/>
                  <a:gd name="connsiteX16" fmla="*/ 0 w 607639"/>
                  <a:gd name="connsiteY16" fmla="*/ 393207 h 574332"/>
                  <a:gd name="connsiteX17" fmla="*/ 0 w 607639"/>
                  <a:gd name="connsiteY17" fmla="*/ 358013 h 574332"/>
                  <a:gd name="connsiteX18" fmla="*/ 7031 w 607639"/>
                  <a:gd name="connsiteY18" fmla="*/ 350992 h 574332"/>
                  <a:gd name="connsiteX19" fmla="*/ 459979 w 607639"/>
                  <a:gd name="connsiteY19" fmla="*/ 139441 h 574332"/>
                  <a:gd name="connsiteX20" fmla="*/ 445827 w 607639"/>
                  <a:gd name="connsiteY20" fmla="*/ 153572 h 574332"/>
                  <a:gd name="connsiteX21" fmla="*/ 445827 w 607639"/>
                  <a:gd name="connsiteY21" fmla="*/ 256042 h 574332"/>
                  <a:gd name="connsiteX22" fmla="*/ 459979 w 607639"/>
                  <a:gd name="connsiteY22" fmla="*/ 270173 h 574332"/>
                  <a:gd name="connsiteX23" fmla="*/ 521749 w 607639"/>
                  <a:gd name="connsiteY23" fmla="*/ 270173 h 574332"/>
                  <a:gd name="connsiteX24" fmla="*/ 535901 w 607639"/>
                  <a:gd name="connsiteY24" fmla="*/ 256042 h 574332"/>
                  <a:gd name="connsiteX25" fmla="*/ 535901 w 607639"/>
                  <a:gd name="connsiteY25" fmla="*/ 153572 h 574332"/>
                  <a:gd name="connsiteX26" fmla="*/ 521749 w 607639"/>
                  <a:gd name="connsiteY26" fmla="*/ 139441 h 574332"/>
                  <a:gd name="connsiteX27" fmla="*/ 85890 w 607639"/>
                  <a:gd name="connsiteY27" fmla="*/ 124955 h 574332"/>
                  <a:gd name="connsiteX28" fmla="*/ 71738 w 607639"/>
                  <a:gd name="connsiteY28" fmla="*/ 139086 h 574332"/>
                  <a:gd name="connsiteX29" fmla="*/ 71738 w 607639"/>
                  <a:gd name="connsiteY29" fmla="*/ 256042 h 574332"/>
                  <a:gd name="connsiteX30" fmla="*/ 85890 w 607639"/>
                  <a:gd name="connsiteY30" fmla="*/ 270173 h 574332"/>
                  <a:gd name="connsiteX31" fmla="*/ 147571 w 607639"/>
                  <a:gd name="connsiteY31" fmla="*/ 270173 h 574332"/>
                  <a:gd name="connsiteX32" fmla="*/ 161723 w 607639"/>
                  <a:gd name="connsiteY32" fmla="*/ 256042 h 574332"/>
                  <a:gd name="connsiteX33" fmla="*/ 161723 w 607639"/>
                  <a:gd name="connsiteY33" fmla="*/ 139086 h 574332"/>
                  <a:gd name="connsiteX34" fmla="*/ 147571 w 607639"/>
                  <a:gd name="connsiteY34" fmla="*/ 124955 h 574332"/>
                  <a:gd name="connsiteX35" fmla="*/ 210586 w 607639"/>
                  <a:gd name="connsiteY35" fmla="*/ 81585 h 574332"/>
                  <a:gd name="connsiteX36" fmla="*/ 196435 w 607639"/>
                  <a:gd name="connsiteY36" fmla="*/ 95627 h 574332"/>
                  <a:gd name="connsiteX37" fmla="*/ 196435 w 607639"/>
                  <a:gd name="connsiteY37" fmla="*/ 256042 h 574332"/>
                  <a:gd name="connsiteX38" fmla="*/ 210586 w 607639"/>
                  <a:gd name="connsiteY38" fmla="*/ 270173 h 574332"/>
                  <a:gd name="connsiteX39" fmla="*/ 272356 w 607639"/>
                  <a:gd name="connsiteY39" fmla="*/ 270173 h 574332"/>
                  <a:gd name="connsiteX40" fmla="*/ 286419 w 607639"/>
                  <a:gd name="connsiteY40" fmla="*/ 256042 h 574332"/>
                  <a:gd name="connsiteX41" fmla="*/ 286419 w 607639"/>
                  <a:gd name="connsiteY41" fmla="*/ 95627 h 574332"/>
                  <a:gd name="connsiteX42" fmla="*/ 272356 w 607639"/>
                  <a:gd name="connsiteY42" fmla="*/ 81585 h 574332"/>
                  <a:gd name="connsiteX43" fmla="*/ 335283 w 607639"/>
                  <a:gd name="connsiteY43" fmla="*/ 52613 h 574332"/>
                  <a:gd name="connsiteX44" fmla="*/ 321131 w 607639"/>
                  <a:gd name="connsiteY44" fmla="*/ 66743 h 574332"/>
                  <a:gd name="connsiteX45" fmla="*/ 321131 w 607639"/>
                  <a:gd name="connsiteY45" fmla="*/ 256042 h 574332"/>
                  <a:gd name="connsiteX46" fmla="*/ 335283 w 607639"/>
                  <a:gd name="connsiteY46" fmla="*/ 270173 h 574332"/>
                  <a:gd name="connsiteX47" fmla="*/ 397053 w 607639"/>
                  <a:gd name="connsiteY47" fmla="*/ 270173 h 574332"/>
                  <a:gd name="connsiteX48" fmla="*/ 411115 w 607639"/>
                  <a:gd name="connsiteY48" fmla="*/ 256042 h 574332"/>
                  <a:gd name="connsiteX49" fmla="*/ 411115 w 607639"/>
                  <a:gd name="connsiteY49" fmla="*/ 66743 h 574332"/>
                  <a:gd name="connsiteX50" fmla="*/ 397053 w 607639"/>
                  <a:gd name="connsiteY50" fmla="*/ 52613 h 574332"/>
                  <a:gd name="connsiteX51" fmla="*/ 49487 w 607639"/>
                  <a:gd name="connsiteY51" fmla="*/ 0 h 574332"/>
                  <a:gd name="connsiteX52" fmla="*/ 558152 w 607639"/>
                  <a:gd name="connsiteY52" fmla="*/ 0 h 574332"/>
                  <a:gd name="connsiteX53" fmla="*/ 607639 w 607639"/>
                  <a:gd name="connsiteY53" fmla="*/ 49413 h 574332"/>
                  <a:gd name="connsiteX54" fmla="*/ 607639 w 607639"/>
                  <a:gd name="connsiteY54" fmla="*/ 315675 h 574332"/>
                  <a:gd name="connsiteX55" fmla="*/ 600519 w 607639"/>
                  <a:gd name="connsiteY55" fmla="*/ 322696 h 574332"/>
                  <a:gd name="connsiteX56" fmla="*/ 7031 w 607639"/>
                  <a:gd name="connsiteY56" fmla="*/ 322696 h 574332"/>
                  <a:gd name="connsiteX57" fmla="*/ 0 w 607639"/>
                  <a:gd name="connsiteY57" fmla="*/ 315675 h 574332"/>
                  <a:gd name="connsiteX58" fmla="*/ 0 w 607639"/>
                  <a:gd name="connsiteY58" fmla="*/ 49413 h 574332"/>
                  <a:gd name="connsiteX59" fmla="*/ 49487 w 607639"/>
                  <a:gd name="connsiteY59" fmla="*/ 0 h 574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607639" h="574332">
                    <a:moveTo>
                      <a:pt x="7031" y="350992"/>
                    </a:moveTo>
                    <a:lnTo>
                      <a:pt x="600519" y="350992"/>
                    </a:lnTo>
                    <a:cubicBezTo>
                      <a:pt x="604435" y="350992"/>
                      <a:pt x="607639" y="354103"/>
                      <a:pt x="607639" y="358013"/>
                    </a:cubicBezTo>
                    <a:lnTo>
                      <a:pt x="607639" y="393207"/>
                    </a:lnTo>
                    <a:cubicBezTo>
                      <a:pt x="607639" y="420492"/>
                      <a:pt x="585477" y="442621"/>
                      <a:pt x="558152" y="442621"/>
                    </a:cubicBezTo>
                    <a:lnTo>
                      <a:pt x="383613" y="442621"/>
                    </a:lnTo>
                    <a:lnTo>
                      <a:pt x="405330" y="532028"/>
                    </a:lnTo>
                    <a:lnTo>
                      <a:pt x="432121" y="532028"/>
                    </a:lnTo>
                    <a:cubicBezTo>
                      <a:pt x="443869" y="532028"/>
                      <a:pt x="453304" y="541538"/>
                      <a:pt x="453304" y="553180"/>
                    </a:cubicBezTo>
                    <a:cubicBezTo>
                      <a:pt x="453304" y="564912"/>
                      <a:pt x="443869" y="574332"/>
                      <a:pt x="432121" y="574332"/>
                    </a:cubicBezTo>
                    <a:lnTo>
                      <a:pt x="175429" y="574332"/>
                    </a:lnTo>
                    <a:cubicBezTo>
                      <a:pt x="163770" y="574332"/>
                      <a:pt x="154246" y="564912"/>
                      <a:pt x="154246" y="553180"/>
                    </a:cubicBezTo>
                    <a:cubicBezTo>
                      <a:pt x="154246" y="541538"/>
                      <a:pt x="163770" y="532028"/>
                      <a:pt x="175429" y="532028"/>
                    </a:cubicBezTo>
                    <a:lnTo>
                      <a:pt x="202309" y="532028"/>
                    </a:lnTo>
                    <a:lnTo>
                      <a:pt x="224026" y="442621"/>
                    </a:lnTo>
                    <a:lnTo>
                      <a:pt x="49487" y="442621"/>
                    </a:lnTo>
                    <a:cubicBezTo>
                      <a:pt x="22162" y="442621"/>
                      <a:pt x="0" y="420492"/>
                      <a:pt x="0" y="393207"/>
                    </a:cubicBezTo>
                    <a:lnTo>
                      <a:pt x="0" y="358013"/>
                    </a:lnTo>
                    <a:cubicBezTo>
                      <a:pt x="0" y="354103"/>
                      <a:pt x="3204" y="350992"/>
                      <a:pt x="7031" y="350992"/>
                    </a:cubicBezTo>
                    <a:close/>
                    <a:moveTo>
                      <a:pt x="459979" y="139441"/>
                    </a:moveTo>
                    <a:cubicBezTo>
                      <a:pt x="452236" y="139441"/>
                      <a:pt x="445827" y="145751"/>
                      <a:pt x="445827" y="153572"/>
                    </a:cubicBezTo>
                    <a:lnTo>
                      <a:pt x="445827" y="256042"/>
                    </a:lnTo>
                    <a:cubicBezTo>
                      <a:pt x="445827" y="263863"/>
                      <a:pt x="452236" y="270173"/>
                      <a:pt x="459979" y="270173"/>
                    </a:cubicBezTo>
                    <a:lnTo>
                      <a:pt x="521749" y="270173"/>
                    </a:lnTo>
                    <a:cubicBezTo>
                      <a:pt x="529492" y="270173"/>
                      <a:pt x="535901" y="263863"/>
                      <a:pt x="535901" y="256042"/>
                    </a:cubicBezTo>
                    <a:lnTo>
                      <a:pt x="535901" y="153572"/>
                    </a:lnTo>
                    <a:cubicBezTo>
                      <a:pt x="535901" y="145751"/>
                      <a:pt x="529492" y="139441"/>
                      <a:pt x="521749" y="139441"/>
                    </a:cubicBezTo>
                    <a:close/>
                    <a:moveTo>
                      <a:pt x="85890" y="124955"/>
                    </a:moveTo>
                    <a:cubicBezTo>
                      <a:pt x="78058" y="124955"/>
                      <a:pt x="71738" y="131265"/>
                      <a:pt x="71738" y="139086"/>
                    </a:cubicBezTo>
                    <a:lnTo>
                      <a:pt x="71738" y="256042"/>
                    </a:lnTo>
                    <a:cubicBezTo>
                      <a:pt x="71738" y="263863"/>
                      <a:pt x="78058" y="270173"/>
                      <a:pt x="85890" y="270173"/>
                    </a:cubicBezTo>
                    <a:lnTo>
                      <a:pt x="147571" y="270173"/>
                    </a:lnTo>
                    <a:cubicBezTo>
                      <a:pt x="155403" y="270173"/>
                      <a:pt x="161723" y="263863"/>
                      <a:pt x="161723" y="256042"/>
                    </a:cubicBezTo>
                    <a:lnTo>
                      <a:pt x="161723" y="139086"/>
                    </a:lnTo>
                    <a:cubicBezTo>
                      <a:pt x="161723" y="131265"/>
                      <a:pt x="155403" y="124955"/>
                      <a:pt x="147571" y="124955"/>
                    </a:cubicBezTo>
                    <a:close/>
                    <a:moveTo>
                      <a:pt x="210586" y="81585"/>
                    </a:moveTo>
                    <a:cubicBezTo>
                      <a:pt x="202754" y="81585"/>
                      <a:pt x="196435" y="87895"/>
                      <a:pt x="196435" y="95627"/>
                    </a:cubicBezTo>
                    <a:lnTo>
                      <a:pt x="196435" y="256042"/>
                    </a:lnTo>
                    <a:cubicBezTo>
                      <a:pt x="196435" y="263863"/>
                      <a:pt x="202754" y="270173"/>
                      <a:pt x="210586" y="270173"/>
                    </a:cubicBezTo>
                    <a:lnTo>
                      <a:pt x="272356" y="270173"/>
                    </a:lnTo>
                    <a:cubicBezTo>
                      <a:pt x="280100" y="270173"/>
                      <a:pt x="286419" y="263863"/>
                      <a:pt x="286419" y="256042"/>
                    </a:cubicBezTo>
                    <a:lnTo>
                      <a:pt x="286419" y="95627"/>
                    </a:lnTo>
                    <a:cubicBezTo>
                      <a:pt x="286419" y="87895"/>
                      <a:pt x="280100" y="81585"/>
                      <a:pt x="272356" y="81585"/>
                    </a:cubicBezTo>
                    <a:close/>
                    <a:moveTo>
                      <a:pt x="335283" y="52613"/>
                    </a:moveTo>
                    <a:cubicBezTo>
                      <a:pt x="327450" y="52613"/>
                      <a:pt x="321131" y="58923"/>
                      <a:pt x="321131" y="66743"/>
                    </a:cubicBezTo>
                    <a:lnTo>
                      <a:pt x="321131" y="256042"/>
                    </a:lnTo>
                    <a:cubicBezTo>
                      <a:pt x="321131" y="263863"/>
                      <a:pt x="327450" y="270173"/>
                      <a:pt x="335283" y="270173"/>
                    </a:cubicBezTo>
                    <a:lnTo>
                      <a:pt x="397053" y="270173"/>
                    </a:lnTo>
                    <a:cubicBezTo>
                      <a:pt x="404796" y="270173"/>
                      <a:pt x="411115" y="263863"/>
                      <a:pt x="411115" y="256042"/>
                    </a:cubicBezTo>
                    <a:lnTo>
                      <a:pt x="411115" y="66743"/>
                    </a:lnTo>
                    <a:cubicBezTo>
                      <a:pt x="411115" y="58923"/>
                      <a:pt x="404796" y="52613"/>
                      <a:pt x="397053" y="52613"/>
                    </a:cubicBezTo>
                    <a:close/>
                    <a:moveTo>
                      <a:pt x="49487" y="0"/>
                    </a:moveTo>
                    <a:lnTo>
                      <a:pt x="558152" y="0"/>
                    </a:lnTo>
                    <a:cubicBezTo>
                      <a:pt x="585477" y="0"/>
                      <a:pt x="607639" y="22129"/>
                      <a:pt x="607639" y="49413"/>
                    </a:cubicBezTo>
                    <a:lnTo>
                      <a:pt x="607639" y="315675"/>
                    </a:lnTo>
                    <a:cubicBezTo>
                      <a:pt x="607639" y="319586"/>
                      <a:pt x="604435" y="322696"/>
                      <a:pt x="600519" y="322696"/>
                    </a:cubicBezTo>
                    <a:lnTo>
                      <a:pt x="7031" y="322696"/>
                    </a:lnTo>
                    <a:cubicBezTo>
                      <a:pt x="3204" y="322696"/>
                      <a:pt x="0" y="319586"/>
                      <a:pt x="0" y="315675"/>
                    </a:cubicBezTo>
                    <a:lnTo>
                      <a:pt x="0" y="49413"/>
                    </a:lnTo>
                    <a:cubicBezTo>
                      <a:pt x="0" y="22129"/>
                      <a:pt x="22162" y="0"/>
                      <a:pt x="4948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100" name="文本框 21"/>
              <p:cNvSpPr txBox="1"/>
              <p:nvPr/>
            </p:nvSpPr>
            <p:spPr>
              <a:xfrm>
                <a:off x="5086703" y="4365449"/>
                <a:ext cx="1710981" cy="661659"/>
              </a:xfrm>
              <a:prstGeom prst="rect">
                <a:avLst/>
              </a:prstGeom>
              <a:noFill/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zh-CN" altLang="en-US" sz="1400" b="1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痛点</a:t>
                </a:r>
                <a:endParaRPr lang="zh-CN" altLang="en-US" sz="1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</p:grpSp>
      <p:sp>
        <p:nvSpPr>
          <p:cNvPr id="104" name="矩形 103"/>
          <p:cNvSpPr/>
          <p:nvPr/>
        </p:nvSpPr>
        <p:spPr>
          <a:xfrm>
            <a:off x="1249529" y="5343215"/>
            <a:ext cx="2964662" cy="106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人工查询单次流程30分钟，机器人可做到2分钟内处理完毕，单次节省市场在28分钟</a:t>
            </a:r>
            <a:endParaRPr sz="14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8179629" y="5315066"/>
            <a:ext cx="329929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平均每天都要进行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6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次数据处理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,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高峰期时能达到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10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次，甚至更多</a:t>
            </a:r>
            <a:endParaRPr lang="zh-CN" altLang="en-US" sz="14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4484233" y="1876429"/>
            <a:ext cx="2915919" cy="106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历史数据多，更新不及时，人们没有足够的时间紧盯信息的更新，而运用机器人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2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分钟即可得到结果</a:t>
            </a:r>
            <a:endParaRPr lang="zh-CN" altLang="en-US" sz="14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4618355" y="272415"/>
            <a:ext cx="4293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数据查询提取痛点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  <p:bldP spid="104" grpId="0"/>
      <p:bldP spid="105" grpId="0"/>
      <p:bldP spid="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64"/>
          <p:cNvSpPr txBox="1"/>
          <p:nvPr/>
        </p:nvSpPr>
        <p:spPr>
          <a:xfrm>
            <a:off x="4333240" y="476885"/>
            <a:ext cx="4316730" cy="4781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数据查询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RPA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机器人建设规划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cxnSp>
        <p:nvCxnSpPr>
          <p:cNvPr id="3" name="直接连接符 40"/>
          <p:cNvCxnSpPr/>
          <p:nvPr/>
        </p:nvCxnSpPr>
        <p:spPr>
          <a:xfrm flipV="1">
            <a:off x="872490" y="2631440"/>
            <a:ext cx="0" cy="3850005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41"/>
          <p:cNvCxnSpPr/>
          <p:nvPr/>
        </p:nvCxnSpPr>
        <p:spPr>
          <a:xfrm flipV="1">
            <a:off x="3464560" y="2059940"/>
            <a:ext cx="0" cy="3850005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43"/>
          <p:cNvCxnSpPr/>
          <p:nvPr/>
        </p:nvCxnSpPr>
        <p:spPr>
          <a:xfrm flipV="1">
            <a:off x="6383655" y="1381125"/>
            <a:ext cx="0" cy="3850005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6"/>
          <p:cNvSpPr txBox="1"/>
          <p:nvPr/>
        </p:nvSpPr>
        <p:spPr>
          <a:xfrm>
            <a:off x="872490" y="3122295"/>
            <a:ext cx="2461895" cy="367030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30"/>
          <p:cNvSpPr txBox="1"/>
          <p:nvPr/>
        </p:nvSpPr>
        <p:spPr>
          <a:xfrm>
            <a:off x="843915" y="4567555"/>
            <a:ext cx="2560320" cy="735965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期初对用户行为进行分析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建设辅助机器人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32"/>
          <p:cNvSpPr txBox="1"/>
          <p:nvPr/>
        </p:nvSpPr>
        <p:spPr>
          <a:xfrm>
            <a:off x="3464560" y="3996055"/>
            <a:ext cx="2644775" cy="1059180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推广辅助自动化机器人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建设流程自动化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规划机器人上线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34"/>
          <p:cNvSpPr txBox="1"/>
          <p:nvPr/>
        </p:nvSpPr>
        <p:spPr>
          <a:xfrm>
            <a:off x="6383655" y="3639185"/>
            <a:ext cx="2689860" cy="1382395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探索基于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的新技术应用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全社会实现数据查询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RPA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推广应用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推广AI应用场景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35"/>
          <p:cNvSpPr txBox="1"/>
          <p:nvPr/>
        </p:nvSpPr>
        <p:spPr>
          <a:xfrm>
            <a:off x="3464560" y="2550795"/>
            <a:ext cx="2341880" cy="367030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-2023</a:t>
            </a: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37"/>
          <p:cNvSpPr txBox="1"/>
          <p:nvPr/>
        </p:nvSpPr>
        <p:spPr>
          <a:xfrm>
            <a:off x="6657975" y="1668145"/>
            <a:ext cx="2536825" cy="367030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</a:t>
            </a:r>
            <a:endParaRPr lang="zh-CN" altLang="en-US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464560" y="3089275"/>
            <a:ext cx="2318385" cy="542290"/>
            <a:chOff x="2895531" y="3559626"/>
            <a:chExt cx="1652466" cy="308268"/>
          </a:xfrm>
        </p:grpSpPr>
        <p:sp>
          <p:nvSpPr>
            <p:cNvPr id="19" name="圆角矩形 18"/>
            <p:cNvSpPr/>
            <p:nvPr/>
          </p:nvSpPr>
          <p:spPr>
            <a:xfrm>
              <a:off x="2895531" y="3559626"/>
              <a:ext cx="1652466" cy="30826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中期推广实现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2971391" y="3632825"/>
              <a:ext cx="210380" cy="170542"/>
            </a:xfrm>
            <a:custGeom>
              <a:avLst/>
              <a:gdLst>
                <a:gd name="T0" fmla="*/ 234 w 470"/>
                <a:gd name="T1" fmla="*/ 381 h 381"/>
                <a:gd name="T2" fmla="*/ 0 w 470"/>
                <a:gd name="T3" fmla="*/ 119 h 381"/>
                <a:gd name="T4" fmla="*/ 87 w 470"/>
                <a:gd name="T5" fmla="*/ 0 h 381"/>
                <a:gd name="T6" fmla="*/ 380 w 470"/>
                <a:gd name="T7" fmla="*/ 0 h 381"/>
                <a:gd name="T8" fmla="*/ 470 w 470"/>
                <a:gd name="T9" fmla="*/ 119 h 381"/>
                <a:gd name="T10" fmla="*/ 234 w 470"/>
                <a:gd name="T11" fmla="*/ 381 h 381"/>
                <a:gd name="T12" fmla="*/ 300 w 470"/>
                <a:gd name="T13" fmla="*/ 152 h 381"/>
                <a:gd name="T14" fmla="*/ 234 w 470"/>
                <a:gd name="T15" fmla="*/ 161 h 381"/>
                <a:gd name="T16" fmla="*/ 170 w 470"/>
                <a:gd name="T17" fmla="*/ 152 h 381"/>
                <a:gd name="T18" fmla="*/ 234 w 470"/>
                <a:gd name="T19" fmla="*/ 291 h 381"/>
                <a:gd name="T20" fmla="*/ 300 w 470"/>
                <a:gd name="T21" fmla="*/ 152 h 381"/>
                <a:gd name="T22" fmla="*/ 331 w 470"/>
                <a:gd name="T23" fmla="*/ 145 h 381"/>
                <a:gd name="T24" fmla="*/ 267 w 470"/>
                <a:gd name="T25" fmla="*/ 286 h 381"/>
                <a:gd name="T26" fmla="*/ 395 w 470"/>
                <a:gd name="T27" fmla="*/ 135 h 381"/>
                <a:gd name="T28" fmla="*/ 331 w 470"/>
                <a:gd name="T29" fmla="*/ 145 h 381"/>
                <a:gd name="T30" fmla="*/ 203 w 470"/>
                <a:gd name="T31" fmla="*/ 286 h 381"/>
                <a:gd name="T32" fmla="*/ 137 w 470"/>
                <a:gd name="T33" fmla="*/ 145 h 381"/>
                <a:gd name="T34" fmla="*/ 73 w 470"/>
                <a:gd name="T35" fmla="*/ 135 h 381"/>
                <a:gd name="T36" fmla="*/ 203 w 470"/>
                <a:gd name="T37" fmla="*/ 286 h 381"/>
                <a:gd name="T38" fmla="*/ 69 w 470"/>
                <a:gd name="T39" fmla="*/ 104 h 381"/>
                <a:gd name="T40" fmla="*/ 168 w 470"/>
                <a:gd name="T41" fmla="*/ 121 h 381"/>
                <a:gd name="T42" fmla="*/ 170 w 470"/>
                <a:gd name="T43" fmla="*/ 119 h 381"/>
                <a:gd name="T44" fmla="*/ 147 w 470"/>
                <a:gd name="T45" fmla="*/ 119 h 381"/>
                <a:gd name="T46" fmla="*/ 109 w 470"/>
                <a:gd name="T47" fmla="*/ 55 h 381"/>
                <a:gd name="T48" fmla="*/ 69 w 470"/>
                <a:gd name="T49" fmla="*/ 104 h 381"/>
                <a:gd name="T50" fmla="*/ 132 w 470"/>
                <a:gd name="T51" fmla="*/ 45 h 381"/>
                <a:gd name="T52" fmla="*/ 173 w 470"/>
                <a:gd name="T53" fmla="*/ 114 h 381"/>
                <a:gd name="T54" fmla="*/ 220 w 470"/>
                <a:gd name="T55" fmla="*/ 45 h 381"/>
                <a:gd name="T56" fmla="*/ 132 w 470"/>
                <a:gd name="T57" fmla="*/ 45 h 381"/>
                <a:gd name="T58" fmla="*/ 194 w 470"/>
                <a:gd name="T59" fmla="*/ 126 h 381"/>
                <a:gd name="T60" fmla="*/ 234 w 470"/>
                <a:gd name="T61" fmla="*/ 133 h 381"/>
                <a:gd name="T62" fmla="*/ 274 w 470"/>
                <a:gd name="T63" fmla="*/ 126 h 381"/>
                <a:gd name="T64" fmla="*/ 234 w 470"/>
                <a:gd name="T65" fmla="*/ 67 h 381"/>
                <a:gd name="T66" fmla="*/ 194 w 470"/>
                <a:gd name="T67" fmla="*/ 126 h 381"/>
                <a:gd name="T68" fmla="*/ 248 w 470"/>
                <a:gd name="T69" fmla="*/ 45 h 381"/>
                <a:gd name="T70" fmla="*/ 295 w 470"/>
                <a:gd name="T71" fmla="*/ 114 h 381"/>
                <a:gd name="T72" fmla="*/ 338 w 470"/>
                <a:gd name="T73" fmla="*/ 45 h 381"/>
                <a:gd name="T74" fmla="*/ 248 w 470"/>
                <a:gd name="T75" fmla="*/ 45 h 381"/>
                <a:gd name="T76" fmla="*/ 359 w 470"/>
                <a:gd name="T77" fmla="*/ 55 h 381"/>
                <a:gd name="T78" fmla="*/ 321 w 470"/>
                <a:gd name="T79" fmla="*/ 119 h 381"/>
                <a:gd name="T80" fmla="*/ 298 w 470"/>
                <a:gd name="T81" fmla="*/ 119 h 381"/>
                <a:gd name="T82" fmla="*/ 300 w 470"/>
                <a:gd name="T83" fmla="*/ 121 h 381"/>
                <a:gd name="T84" fmla="*/ 399 w 470"/>
                <a:gd name="T85" fmla="*/ 104 h 381"/>
                <a:gd name="T86" fmla="*/ 359 w 470"/>
                <a:gd name="T87" fmla="*/ 55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0" h="381">
                  <a:moveTo>
                    <a:pt x="234" y="381"/>
                  </a:moveTo>
                  <a:lnTo>
                    <a:pt x="0" y="119"/>
                  </a:lnTo>
                  <a:lnTo>
                    <a:pt x="87" y="0"/>
                  </a:lnTo>
                  <a:lnTo>
                    <a:pt x="380" y="0"/>
                  </a:lnTo>
                  <a:lnTo>
                    <a:pt x="470" y="119"/>
                  </a:lnTo>
                  <a:lnTo>
                    <a:pt x="234" y="381"/>
                  </a:lnTo>
                  <a:close/>
                  <a:moveTo>
                    <a:pt x="300" y="152"/>
                  </a:moveTo>
                  <a:lnTo>
                    <a:pt x="234" y="161"/>
                  </a:lnTo>
                  <a:lnTo>
                    <a:pt x="170" y="152"/>
                  </a:lnTo>
                  <a:lnTo>
                    <a:pt x="234" y="291"/>
                  </a:lnTo>
                  <a:lnTo>
                    <a:pt x="300" y="152"/>
                  </a:lnTo>
                  <a:close/>
                  <a:moveTo>
                    <a:pt x="331" y="145"/>
                  </a:moveTo>
                  <a:lnTo>
                    <a:pt x="267" y="286"/>
                  </a:lnTo>
                  <a:lnTo>
                    <a:pt x="395" y="135"/>
                  </a:lnTo>
                  <a:lnTo>
                    <a:pt x="331" y="145"/>
                  </a:lnTo>
                  <a:close/>
                  <a:moveTo>
                    <a:pt x="203" y="286"/>
                  </a:moveTo>
                  <a:lnTo>
                    <a:pt x="137" y="145"/>
                  </a:lnTo>
                  <a:lnTo>
                    <a:pt x="73" y="135"/>
                  </a:lnTo>
                  <a:lnTo>
                    <a:pt x="203" y="286"/>
                  </a:lnTo>
                  <a:close/>
                  <a:moveTo>
                    <a:pt x="69" y="104"/>
                  </a:moveTo>
                  <a:lnTo>
                    <a:pt x="168" y="121"/>
                  </a:lnTo>
                  <a:lnTo>
                    <a:pt x="170" y="119"/>
                  </a:lnTo>
                  <a:lnTo>
                    <a:pt x="147" y="119"/>
                  </a:lnTo>
                  <a:lnTo>
                    <a:pt x="109" y="55"/>
                  </a:lnTo>
                  <a:lnTo>
                    <a:pt x="69" y="104"/>
                  </a:lnTo>
                  <a:close/>
                  <a:moveTo>
                    <a:pt x="132" y="45"/>
                  </a:moveTo>
                  <a:lnTo>
                    <a:pt x="173" y="114"/>
                  </a:lnTo>
                  <a:lnTo>
                    <a:pt x="220" y="45"/>
                  </a:lnTo>
                  <a:lnTo>
                    <a:pt x="132" y="45"/>
                  </a:lnTo>
                  <a:close/>
                  <a:moveTo>
                    <a:pt x="194" y="126"/>
                  </a:moveTo>
                  <a:lnTo>
                    <a:pt x="234" y="133"/>
                  </a:lnTo>
                  <a:lnTo>
                    <a:pt x="274" y="126"/>
                  </a:lnTo>
                  <a:lnTo>
                    <a:pt x="234" y="67"/>
                  </a:lnTo>
                  <a:lnTo>
                    <a:pt x="194" y="126"/>
                  </a:lnTo>
                  <a:close/>
                  <a:moveTo>
                    <a:pt x="248" y="45"/>
                  </a:moveTo>
                  <a:lnTo>
                    <a:pt x="295" y="114"/>
                  </a:lnTo>
                  <a:lnTo>
                    <a:pt x="338" y="45"/>
                  </a:lnTo>
                  <a:lnTo>
                    <a:pt x="248" y="45"/>
                  </a:lnTo>
                  <a:close/>
                  <a:moveTo>
                    <a:pt x="359" y="55"/>
                  </a:moveTo>
                  <a:lnTo>
                    <a:pt x="321" y="119"/>
                  </a:lnTo>
                  <a:lnTo>
                    <a:pt x="298" y="119"/>
                  </a:lnTo>
                  <a:lnTo>
                    <a:pt x="300" y="121"/>
                  </a:lnTo>
                  <a:lnTo>
                    <a:pt x="399" y="104"/>
                  </a:lnTo>
                  <a:lnTo>
                    <a:pt x="359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5024" tIns="32512" rIns="65024" bIns="32512" numCol="1" anchor="t" anchorCtr="0" compatLnSpc="1"/>
            <a:lstStyle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1"/>
          <p:cNvGrpSpPr/>
          <p:nvPr/>
        </p:nvGrpSpPr>
        <p:grpSpPr>
          <a:xfrm>
            <a:off x="872490" y="3672840"/>
            <a:ext cx="2317750" cy="542290"/>
            <a:chOff x="1047326" y="3559626"/>
            <a:chExt cx="1652466" cy="308268"/>
          </a:xfrm>
        </p:grpSpPr>
        <p:sp>
          <p:nvSpPr>
            <p:cNvPr id="22" name="圆角矩形 21"/>
            <p:cNvSpPr/>
            <p:nvPr/>
          </p:nvSpPr>
          <p:spPr>
            <a:xfrm>
              <a:off x="1047326" y="3559626"/>
              <a:ext cx="1652466" cy="30826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初期平台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18"/>
            <p:cNvSpPr>
              <a:spLocks noEditPoints="1"/>
            </p:cNvSpPr>
            <p:nvPr/>
          </p:nvSpPr>
          <p:spPr bwMode="auto">
            <a:xfrm>
              <a:off x="1130198" y="3600747"/>
              <a:ext cx="215851" cy="212145"/>
            </a:xfrm>
            <a:custGeom>
              <a:avLst/>
              <a:gdLst>
                <a:gd name="T0" fmla="*/ 197 w 197"/>
                <a:gd name="T1" fmla="*/ 95 h 194"/>
                <a:gd name="T2" fmla="*/ 138 w 197"/>
                <a:gd name="T3" fmla="*/ 89 h 194"/>
                <a:gd name="T4" fmla="*/ 100 w 197"/>
                <a:gd name="T5" fmla="*/ 76 h 194"/>
                <a:gd name="T6" fmla="*/ 100 w 197"/>
                <a:gd name="T7" fmla="*/ 172 h 194"/>
                <a:gd name="T8" fmla="*/ 84 w 197"/>
                <a:gd name="T9" fmla="*/ 172 h 194"/>
                <a:gd name="T10" fmla="*/ 84 w 197"/>
                <a:gd name="T11" fmla="*/ 0 h 194"/>
                <a:gd name="T12" fmla="*/ 100 w 197"/>
                <a:gd name="T13" fmla="*/ 0 h 194"/>
                <a:gd name="T14" fmla="*/ 100 w 197"/>
                <a:gd name="T15" fmla="*/ 10 h 194"/>
                <a:gd name="T16" fmla="*/ 138 w 197"/>
                <a:gd name="T17" fmla="*/ 23 h 194"/>
                <a:gd name="T18" fmla="*/ 197 w 197"/>
                <a:gd name="T19" fmla="*/ 30 h 194"/>
                <a:gd name="T20" fmla="*/ 178 w 197"/>
                <a:gd name="T21" fmla="*/ 63 h 194"/>
                <a:gd name="T22" fmla="*/ 197 w 197"/>
                <a:gd name="T23" fmla="*/ 95 h 194"/>
                <a:gd name="T24" fmla="*/ 25 w 197"/>
                <a:gd name="T25" fmla="*/ 164 h 194"/>
                <a:gd name="T26" fmla="*/ 92 w 197"/>
                <a:gd name="T27" fmla="*/ 184 h 194"/>
                <a:gd name="T28" fmla="*/ 160 w 197"/>
                <a:gd name="T29" fmla="*/ 164 h 194"/>
                <a:gd name="T30" fmla="*/ 120 w 197"/>
                <a:gd name="T31" fmla="*/ 147 h 194"/>
                <a:gd name="T32" fmla="*/ 121 w 197"/>
                <a:gd name="T33" fmla="*/ 136 h 194"/>
                <a:gd name="T34" fmla="*/ 185 w 197"/>
                <a:gd name="T35" fmla="*/ 164 h 194"/>
                <a:gd name="T36" fmla="*/ 92 w 197"/>
                <a:gd name="T37" fmla="*/ 194 h 194"/>
                <a:gd name="T38" fmla="*/ 0 w 197"/>
                <a:gd name="T39" fmla="*/ 164 h 194"/>
                <a:gd name="T40" fmla="*/ 63 w 197"/>
                <a:gd name="T41" fmla="*/ 136 h 194"/>
                <a:gd name="T42" fmla="*/ 64 w 197"/>
                <a:gd name="T43" fmla="*/ 147 h 194"/>
                <a:gd name="T44" fmla="*/ 25 w 197"/>
                <a:gd name="T45" fmla="*/ 16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7" h="194">
                  <a:moveTo>
                    <a:pt x="197" y="95"/>
                  </a:moveTo>
                  <a:cubicBezTo>
                    <a:pt x="197" y="95"/>
                    <a:pt x="164" y="89"/>
                    <a:pt x="138" y="89"/>
                  </a:cubicBezTo>
                  <a:cubicBezTo>
                    <a:pt x="112" y="89"/>
                    <a:pt x="100" y="76"/>
                    <a:pt x="100" y="76"/>
                  </a:cubicBezTo>
                  <a:cubicBezTo>
                    <a:pt x="100" y="172"/>
                    <a:pt x="100" y="172"/>
                    <a:pt x="100" y="172"/>
                  </a:cubicBezTo>
                  <a:cubicBezTo>
                    <a:pt x="84" y="172"/>
                    <a:pt x="84" y="172"/>
                    <a:pt x="84" y="172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10"/>
                    <a:pt x="112" y="23"/>
                    <a:pt x="138" y="23"/>
                  </a:cubicBezTo>
                  <a:cubicBezTo>
                    <a:pt x="164" y="23"/>
                    <a:pt x="197" y="30"/>
                    <a:pt x="197" y="30"/>
                  </a:cubicBezTo>
                  <a:cubicBezTo>
                    <a:pt x="178" y="63"/>
                    <a:pt x="178" y="63"/>
                    <a:pt x="178" y="63"/>
                  </a:cubicBezTo>
                  <a:lnTo>
                    <a:pt x="197" y="95"/>
                  </a:lnTo>
                  <a:close/>
                  <a:moveTo>
                    <a:pt x="25" y="164"/>
                  </a:moveTo>
                  <a:cubicBezTo>
                    <a:pt x="25" y="175"/>
                    <a:pt x="59" y="184"/>
                    <a:pt x="92" y="184"/>
                  </a:cubicBezTo>
                  <a:cubicBezTo>
                    <a:pt x="126" y="184"/>
                    <a:pt x="160" y="175"/>
                    <a:pt x="160" y="164"/>
                  </a:cubicBezTo>
                  <a:cubicBezTo>
                    <a:pt x="160" y="157"/>
                    <a:pt x="142" y="150"/>
                    <a:pt x="120" y="147"/>
                  </a:cubicBezTo>
                  <a:cubicBezTo>
                    <a:pt x="121" y="136"/>
                    <a:pt x="121" y="136"/>
                    <a:pt x="121" y="136"/>
                  </a:cubicBezTo>
                  <a:cubicBezTo>
                    <a:pt x="158" y="140"/>
                    <a:pt x="185" y="151"/>
                    <a:pt x="185" y="164"/>
                  </a:cubicBezTo>
                  <a:cubicBezTo>
                    <a:pt x="185" y="181"/>
                    <a:pt x="144" y="194"/>
                    <a:pt x="92" y="194"/>
                  </a:cubicBezTo>
                  <a:cubicBezTo>
                    <a:pt x="41" y="194"/>
                    <a:pt x="0" y="181"/>
                    <a:pt x="0" y="164"/>
                  </a:cubicBezTo>
                  <a:cubicBezTo>
                    <a:pt x="0" y="151"/>
                    <a:pt x="26" y="140"/>
                    <a:pt x="63" y="136"/>
                  </a:cubicBezTo>
                  <a:cubicBezTo>
                    <a:pt x="64" y="147"/>
                    <a:pt x="64" y="147"/>
                    <a:pt x="64" y="147"/>
                  </a:cubicBezTo>
                  <a:cubicBezTo>
                    <a:pt x="42" y="150"/>
                    <a:pt x="25" y="157"/>
                    <a:pt x="25" y="1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5024" tIns="32512" rIns="65024" bIns="32512" numCol="1" anchor="t" anchorCtr="0" compatLnSpc="1"/>
            <a:lstStyle/>
            <a:p>
              <a:endParaRPr lang="zh-CN" altLang="en-US" sz="128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83655" y="2566036"/>
            <a:ext cx="2317750" cy="542290"/>
            <a:chOff x="6591942" y="3563958"/>
            <a:chExt cx="1652466" cy="308268"/>
          </a:xfrm>
        </p:grpSpPr>
        <p:sp>
          <p:nvSpPr>
            <p:cNvPr id="25" name="圆角矩形 24"/>
            <p:cNvSpPr/>
            <p:nvPr/>
          </p:nvSpPr>
          <p:spPr>
            <a:xfrm>
              <a:off x="6591942" y="3563958"/>
              <a:ext cx="1652466" cy="30826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长期规划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23"/>
            <p:cNvSpPr>
              <a:spLocks noEditPoints="1"/>
            </p:cNvSpPr>
            <p:nvPr/>
          </p:nvSpPr>
          <p:spPr bwMode="auto">
            <a:xfrm>
              <a:off x="6694478" y="3616112"/>
              <a:ext cx="153946" cy="203968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5024" tIns="32512" rIns="65024" bIns="32512" numCol="1" anchor="t" anchorCtr="0" compatLnSpc="1"/>
            <a:lstStyle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7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292499" y="285760"/>
            <a:ext cx="49349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一、需求分析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背景介绍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Requirement analysis</a:t>
            </a:r>
            <a:endParaRPr lang="en-US" altLang="zh-CN" b="1" dirty="0"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3668395" y="444500"/>
            <a:ext cx="4742180" cy="4781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数据查询RPA机器人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上线流程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3" name="直接连接符 27"/>
          <p:cNvCxnSpPr>
            <a:stCxn id="4" idx="3"/>
          </p:cNvCxnSpPr>
          <p:nvPr/>
        </p:nvCxnSpPr>
        <p:spPr>
          <a:xfrm>
            <a:off x="1927860" y="5281930"/>
            <a:ext cx="9286240" cy="254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859280" y="5246370"/>
            <a:ext cx="68580" cy="7112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28925" y="5246370"/>
            <a:ext cx="68580" cy="7112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94760" y="5246370"/>
            <a:ext cx="68580" cy="7112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00270" y="5246370"/>
            <a:ext cx="67945" cy="7112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05145" y="5246370"/>
            <a:ext cx="67945" cy="7112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10020" y="5246370"/>
            <a:ext cx="67945" cy="7112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247505" y="5246370"/>
            <a:ext cx="68580" cy="7112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152380" y="5246370"/>
            <a:ext cx="68580" cy="7112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182985" y="5246370"/>
            <a:ext cx="68580" cy="71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331200" y="5236845"/>
            <a:ext cx="79375" cy="8255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4" name="肘形连接符 13"/>
          <p:cNvCxnSpPr>
            <a:stCxn id="4" idx="2"/>
            <a:endCxn id="5" idx="2"/>
          </p:cNvCxnSpPr>
          <p:nvPr/>
        </p:nvCxnSpPr>
        <p:spPr>
          <a:xfrm rot="5400000" flipV="1">
            <a:off x="2378393" y="4840923"/>
            <a:ext cx="3175" cy="969645"/>
          </a:xfrm>
          <a:prstGeom prst="bentConnector3">
            <a:avLst>
              <a:gd name="adj1" fmla="val 7540000"/>
            </a:avLst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7414895" y="5236845"/>
            <a:ext cx="79375" cy="8255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等腰三角形 62"/>
          <p:cNvSpPr/>
          <p:nvPr/>
        </p:nvSpPr>
        <p:spPr>
          <a:xfrm rot="10800000">
            <a:off x="2354580" y="5607050"/>
            <a:ext cx="76200" cy="48895"/>
          </a:xfrm>
          <a:prstGeom prst="triangl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等腰三角形 63"/>
          <p:cNvSpPr/>
          <p:nvPr/>
        </p:nvSpPr>
        <p:spPr>
          <a:xfrm rot="10800000">
            <a:off x="5163185" y="5607050"/>
            <a:ext cx="75565" cy="49530"/>
          </a:xfrm>
          <a:prstGeom prst="triangl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TextBox 103"/>
          <p:cNvSpPr txBox="1">
            <a:spLocks noChangeArrowheads="1"/>
          </p:cNvSpPr>
          <p:nvPr/>
        </p:nvSpPr>
        <p:spPr bwMode="auto">
          <a:xfrm rot="30982">
            <a:off x="1433195" y="4823484"/>
            <a:ext cx="920115" cy="2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项目启动会</a:t>
            </a:r>
            <a:endParaRPr lang="zh-CN" altLang="en-US" sz="9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TextBox 103"/>
          <p:cNvSpPr txBox="1">
            <a:spLocks noChangeArrowheads="1"/>
          </p:cNvSpPr>
          <p:nvPr/>
        </p:nvSpPr>
        <p:spPr bwMode="auto">
          <a:xfrm rot="30982">
            <a:off x="2399030" y="4817110"/>
            <a:ext cx="920115" cy="42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组织定义</a:t>
            </a:r>
            <a:endParaRPr lang="zh-CN" altLang="en-US" sz="9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人员进场</a:t>
            </a:r>
            <a:endParaRPr lang="zh-CN" altLang="en-US" sz="9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TextBox 103"/>
          <p:cNvSpPr txBox="1">
            <a:spLocks noChangeArrowheads="1"/>
          </p:cNvSpPr>
          <p:nvPr/>
        </p:nvSpPr>
        <p:spPr bwMode="auto">
          <a:xfrm rot="30982">
            <a:off x="3368675" y="4824754"/>
            <a:ext cx="921385" cy="2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业务需求评估</a:t>
            </a:r>
            <a:endParaRPr lang="zh-CN" altLang="en-US" sz="9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TextBox 103"/>
          <p:cNvSpPr txBox="1">
            <a:spLocks noChangeArrowheads="1"/>
          </p:cNvSpPr>
          <p:nvPr/>
        </p:nvSpPr>
        <p:spPr bwMode="auto">
          <a:xfrm rot="30982">
            <a:off x="4273550" y="4817110"/>
            <a:ext cx="921385" cy="42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第一批次</a:t>
            </a:r>
            <a:endParaRPr lang="zh-CN" altLang="en-US" sz="9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流程设计开发</a:t>
            </a:r>
            <a:endParaRPr lang="zh-CN" altLang="en-US" sz="9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TextBox 103"/>
          <p:cNvSpPr txBox="1">
            <a:spLocks noChangeArrowheads="1"/>
          </p:cNvSpPr>
          <p:nvPr/>
        </p:nvSpPr>
        <p:spPr bwMode="auto">
          <a:xfrm rot="30982">
            <a:off x="5178425" y="4824754"/>
            <a:ext cx="921385" cy="2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流程测试</a:t>
            </a:r>
            <a:endParaRPr lang="zh-CN" altLang="en-US" sz="9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TextBox 103"/>
          <p:cNvSpPr txBox="1">
            <a:spLocks noChangeArrowheads="1"/>
          </p:cNvSpPr>
          <p:nvPr/>
        </p:nvSpPr>
        <p:spPr bwMode="auto">
          <a:xfrm rot="30982">
            <a:off x="1778635" y="5775703"/>
            <a:ext cx="1228090" cy="26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zh-CN" altLang="en-US" sz="105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项目启动</a:t>
            </a:r>
            <a:endParaRPr lang="zh-CN" altLang="en-US" sz="105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TextBox 103"/>
          <p:cNvSpPr txBox="1">
            <a:spLocks noChangeArrowheads="1"/>
          </p:cNvSpPr>
          <p:nvPr/>
        </p:nvSpPr>
        <p:spPr bwMode="auto">
          <a:xfrm rot="30982">
            <a:off x="4591050" y="5775703"/>
            <a:ext cx="1228090" cy="26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zh-CN" altLang="en-US" sz="105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流程开发</a:t>
            </a:r>
            <a:endParaRPr lang="zh-CN" altLang="en-US" sz="105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25" name="肘形连接符 24"/>
          <p:cNvCxnSpPr>
            <a:stCxn id="7" idx="2"/>
            <a:endCxn id="8" idx="2"/>
          </p:cNvCxnSpPr>
          <p:nvPr/>
        </p:nvCxnSpPr>
        <p:spPr>
          <a:xfrm rot="5400000" flipV="1">
            <a:off x="5186998" y="4873308"/>
            <a:ext cx="3175" cy="904875"/>
          </a:xfrm>
          <a:prstGeom prst="bentConnector3">
            <a:avLst>
              <a:gd name="adj1" fmla="val 7540000"/>
            </a:avLst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03"/>
          <p:cNvSpPr txBox="1">
            <a:spLocks noChangeArrowheads="1"/>
          </p:cNvSpPr>
          <p:nvPr/>
        </p:nvSpPr>
        <p:spPr bwMode="auto">
          <a:xfrm rot="30982">
            <a:off x="6087745" y="4818380"/>
            <a:ext cx="920750" cy="42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第一批次</a:t>
            </a:r>
            <a:endParaRPr lang="zh-CN" altLang="en-US" sz="9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流程上线</a:t>
            </a:r>
            <a:endParaRPr lang="zh-CN" altLang="en-US" sz="9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TextBox 103"/>
          <p:cNvSpPr txBox="1">
            <a:spLocks noChangeArrowheads="1"/>
          </p:cNvSpPr>
          <p:nvPr/>
        </p:nvSpPr>
        <p:spPr bwMode="auto">
          <a:xfrm rot="30982">
            <a:off x="9744710" y="4823484"/>
            <a:ext cx="920750" cy="2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流程运营阶段</a:t>
            </a:r>
            <a:endParaRPr lang="zh-CN" altLang="en-US" sz="9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TextBox 103"/>
          <p:cNvSpPr txBox="1">
            <a:spLocks noChangeArrowheads="1"/>
          </p:cNvSpPr>
          <p:nvPr/>
        </p:nvSpPr>
        <p:spPr bwMode="auto">
          <a:xfrm rot="30982">
            <a:off x="3215640" y="5775703"/>
            <a:ext cx="1228090" cy="26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zh-CN" altLang="en-US" sz="105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需求确认</a:t>
            </a:r>
            <a:endParaRPr lang="zh-CN" altLang="en-US" sz="105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TextBox 103"/>
          <p:cNvSpPr txBox="1">
            <a:spLocks noChangeArrowheads="1"/>
          </p:cNvSpPr>
          <p:nvPr/>
        </p:nvSpPr>
        <p:spPr bwMode="auto">
          <a:xfrm rot="30982">
            <a:off x="5930265" y="5776595"/>
            <a:ext cx="1482725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zh-CN" altLang="en-US" sz="105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上线应用商店 </a:t>
            </a:r>
            <a:endParaRPr lang="zh-CN" altLang="en-US" sz="105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等腰三角形 76"/>
          <p:cNvSpPr/>
          <p:nvPr/>
        </p:nvSpPr>
        <p:spPr>
          <a:xfrm rot="10800000">
            <a:off x="7883525" y="5610225"/>
            <a:ext cx="75565" cy="49530"/>
          </a:xfrm>
          <a:prstGeom prst="triangl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TextBox 103"/>
          <p:cNvSpPr txBox="1">
            <a:spLocks noChangeArrowheads="1"/>
          </p:cNvSpPr>
          <p:nvPr/>
        </p:nvSpPr>
        <p:spPr bwMode="auto">
          <a:xfrm rot="30982">
            <a:off x="7317105" y="5775703"/>
            <a:ext cx="1228090" cy="26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zh-CN" altLang="en-US" sz="105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流程开发</a:t>
            </a:r>
            <a:endParaRPr lang="zh-CN" altLang="en-US" sz="105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32" name="肘形连接符 31"/>
          <p:cNvCxnSpPr/>
          <p:nvPr/>
        </p:nvCxnSpPr>
        <p:spPr>
          <a:xfrm rot="5400000" flipV="1">
            <a:off x="7907020" y="4867910"/>
            <a:ext cx="3175" cy="904875"/>
          </a:xfrm>
          <a:prstGeom prst="bentConnector3">
            <a:avLst>
              <a:gd name="adj1" fmla="val 7540000"/>
            </a:avLst>
          </a:prstGeom>
          <a:ln w="1905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03"/>
          <p:cNvSpPr txBox="1">
            <a:spLocks noChangeArrowheads="1"/>
          </p:cNvSpPr>
          <p:nvPr/>
        </p:nvSpPr>
        <p:spPr bwMode="auto">
          <a:xfrm rot="30982">
            <a:off x="6993890" y="4818380"/>
            <a:ext cx="921385" cy="42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第二批次</a:t>
            </a:r>
            <a:endParaRPr lang="zh-CN" altLang="en-US" sz="9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流程设计开发</a:t>
            </a:r>
            <a:endParaRPr lang="zh-CN" altLang="en-US" sz="9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TextBox 103"/>
          <p:cNvSpPr txBox="1">
            <a:spLocks noChangeArrowheads="1"/>
          </p:cNvSpPr>
          <p:nvPr/>
        </p:nvSpPr>
        <p:spPr bwMode="auto">
          <a:xfrm rot="30982">
            <a:off x="7940675" y="4824754"/>
            <a:ext cx="921385" cy="2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流程测试</a:t>
            </a:r>
            <a:endParaRPr lang="zh-CN" altLang="en-US" sz="9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TextBox 103"/>
          <p:cNvSpPr txBox="1">
            <a:spLocks noChangeArrowheads="1"/>
          </p:cNvSpPr>
          <p:nvPr/>
        </p:nvSpPr>
        <p:spPr bwMode="auto">
          <a:xfrm rot="30982">
            <a:off x="8821420" y="4817110"/>
            <a:ext cx="920750" cy="42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第二批次</a:t>
            </a:r>
            <a:endParaRPr lang="zh-CN" altLang="en-US" sz="9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流程上线</a:t>
            </a:r>
            <a:endParaRPr lang="zh-CN" altLang="en-US" sz="9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TextBox 103"/>
          <p:cNvSpPr txBox="1">
            <a:spLocks noChangeArrowheads="1"/>
          </p:cNvSpPr>
          <p:nvPr/>
        </p:nvSpPr>
        <p:spPr bwMode="auto">
          <a:xfrm rot="30982">
            <a:off x="8667750" y="5775703"/>
            <a:ext cx="1228090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zh-CN" altLang="en-US" sz="105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上线应用商店 </a:t>
            </a:r>
            <a:endParaRPr lang="zh-CN" altLang="en-US" sz="105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矩形: 圆角 74"/>
          <p:cNvSpPr/>
          <p:nvPr/>
        </p:nvSpPr>
        <p:spPr>
          <a:xfrm>
            <a:off x="1488440" y="3954145"/>
            <a:ext cx="10013950" cy="2533015"/>
          </a:xfrm>
          <a:prstGeom prst="roundRect">
            <a:avLst>
              <a:gd name="adj" fmla="val 2719"/>
            </a:avLst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  <a:cs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473200" y="3809365"/>
            <a:ext cx="1210945" cy="2971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二期工程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574675" y="1250950"/>
            <a:ext cx="9749790" cy="1940560"/>
            <a:chOff x="631" y="1958"/>
            <a:chExt cx="15354" cy="3056"/>
          </a:xfrm>
        </p:grpSpPr>
        <p:cxnSp>
          <p:nvCxnSpPr>
            <p:cNvPr id="40" name="直接连接符 86"/>
            <p:cNvCxnSpPr>
              <a:stCxn id="41" idx="3"/>
            </p:cNvCxnSpPr>
            <p:nvPr/>
          </p:nvCxnSpPr>
          <p:spPr>
            <a:xfrm>
              <a:off x="905" y="3453"/>
              <a:ext cx="14624" cy="4"/>
            </a:xfrm>
            <a:prstGeom prst="line">
              <a:avLst/>
            </a:prstGeom>
            <a:solidFill>
              <a:schemeClr val="accent5"/>
            </a:solidFill>
            <a:ln w="1905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矩形 40"/>
            <p:cNvSpPr/>
            <p:nvPr/>
          </p:nvSpPr>
          <p:spPr>
            <a:xfrm>
              <a:off x="797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2324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845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5271" y="3397"/>
              <a:ext cx="107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6696" y="3397"/>
              <a:ext cx="107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8121" y="3397"/>
              <a:ext cx="107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2432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3857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5480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0989" y="3370"/>
              <a:ext cx="125" cy="130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51" name="肘形连接符 50"/>
            <p:cNvCxnSpPr>
              <a:stCxn id="41" idx="2"/>
              <a:endCxn id="43" idx="2"/>
            </p:cNvCxnSpPr>
            <p:nvPr/>
          </p:nvCxnSpPr>
          <p:spPr>
            <a:xfrm rot="5400000" flipV="1">
              <a:off x="2375" y="1973"/>
              <a:ext cx="5" cy="3048"/>
            </a:xfrm>
            <a:prstGeom prst="bentConnector3">
              <a:avLst>
                <a:gd name="adj1" fmla="val 7550000"/>
              </a:avLst>
            </a:prstGeom>
            <a:solidFill>
              <a:schemeClr val="accent5"/>
            </a:solidFill>
            <a:ln w="1905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肘形连接符 51"/>
            <p:cNvCxnSpPr/>
            <p:nvPr/>
          </p:nvCxnSpPr>
          <p:spPr>
            <a:xfrm rot="5400000" flipH="1" flipV="1">
              <a:off x="11756" y="2649"/>
              <a:ext cx="22" cy="1425"/>
            </a:xfrm>
            <a:prstGeom prst="bentConnector3">
              <a:avLst>
                <a:gd name="adj1" fmla="val -2270454"/>
              </a:avLst>
            </a:prstGeom>
            <a:solidFill>
              <a:schemeClr val="accent5"/>
            </a:solidFill>
            <a:ln w="1905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矩形 52"/>
            <p:cNvSpPr/>
            <p:nvPr/>
          </p:nvSpPr>
          <p:spPr>
            <a:xfrm>
              <a:off x="9546" y="3382"/>
              <a:ext cx="125" cy="130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4" name="等腰三角形 103"/>
            <p:cNvSpPr/>
            <p:nvPr/>
          </p:nvSpPr>
          <p:spPr>
            <a:xfrm rot="10800000">
              <a:off x="2312" y="3965"/>
              <a:ext cx="120" cy="77"/>
            </a:xfrm>
            <a:prstGeom prst="triangl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5" name="等腰三角形 104"/>
            <p:cNvSpPr/>
            <p:nvPr/>
          </p:nvSpPr>
          <p:spPr>
            <a:xfrm rot="10800000">
              <a:off x="8121" y="3964"/>
              <a:ext cx="119" cy="78"/>
            </a:xfrm>
            <a:prstGeom prst="triangl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6" name="TextBox 103"/>
            <p:cNvSpPr txBox="1">
              <a:spLocks noChangeArrowheads="1"/>
            </p:cNvSpPr>
            <p:nvPr/>
          </p:nvSpPr>
          <p:spPr bwMode="auto">
            <a:xfrm rot="30982">
              <a:off x="1654" y="2731"/>
              <a:ext cx="1449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9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项目启动会</a:t>
              </a:r>
              <a:endPara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7" name="TextBox 103"/>
            <p:cNvSpPr txBox="1">
              <a:spLocks noChangeArrowheads="1"/>
            </p:cNvSpPr>
            <p:nvPr/>
          </p:nvSpPr>
          <p:spPr bwMode="auto">
            <a:xfrm rot="30982">
              <a:off x="3175" y="2722"/>
              <a:ext cx="1449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9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组织定义</a:t>
              </a:r>
              <a:endPara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9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人员进场</a:t>
              </a:r>
              <a:endPara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8" name="TextBox 103"/>
            <p:cNvSpPr txBox="1">
              <a:spLocks noChangeArrowheads="1"/>
            </p:cNvSpPr>
            <p:nvPr/>
          </p:nvSpPr>
          <p:spPr bwMode="auto">
            <a:xfrm rot="30982">
              <a:off x="4653" y="2721"/>
              <a:ext cx="1451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9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业务需求收集</a:t>
              </a:r>
              <a:endPara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9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分析评审评估</a:t>
              </a:r>
              <a:endPara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9" name="TextBox 103"/>
            <p:cNvSpPr txBox="1">
              <a:spLocks noChangeArrowheads="1"/>
            </p:cNvSpPr>
            <p:nvPr/>
          </p:nvSpPr>
          <p:spPr bwMode="auto">
            <a:xfrm rot="30982">
              <a:off x="6016" y="2731"/>
              <a:ext cx="1449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9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管理平台部署</a:t>
              </a:r>
              <a:endPara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0" name="TextBox 103"/>
            <p:cNvSpPr txBox="1">
              <a:spLocks noChangeArrowheads="1"/>
            </p:cNvSpPr>
            <p:nvPr/>
          </p:nvSpPr>
          <p:spPr bwMode="auto">
            <a:xfrm rot="30982">
              <a:off x="7446" y="2731"/>
              <a:ext cx="1451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9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流程设计开发</a:t>
              </a:r>
              <a:endPara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1" name="TextBox 103"/>
            <p:cNvSpPr txBox="1">
              <a:spLocks noChangeArrowheads="1"/>
            </p:cNvSpPr>
            <p:nvPr/>
          </p:nvSpPr>
          <p:spPr bwMode="auto">
            <a:xfrm rot="30982">
              <a:off x="8859" y="2721"/>
              <a:ext cx="1451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9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管理平台测试</a:t>
              </a:r>
              <a:endPara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9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流程测试</a:t>
              </a:r>
              <a:endPara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2" name="TextBox 103"/>
            <p:cNvSpPr txBox="1">
              <a:spLocks noChangeArrowheads="1"/>
            </p:cNvSpPr>
            <p:nvPr/>
          </p:nvSpPr>
          <p:spPr bwMode="auto">
            <a:xfrm rot="30982">
              <a:off x="10331" y="2731"/>
              <a:ext cx="1450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9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管理平台上线</a:t>
              </a:r>
              <a:endPara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3" name="TextBox 103"/>
            <p:cNvSpPr txBox="1">
              <a:spLocks noChangeArrowheads="1"/>
            </p:cNvSpPr>
            <p:nvPr/>
          </p:nvSpPr>
          <p:spPr bwMode="auto">
            <a:xfrm rot="30982">
              <a:off x="1405" y="4255"/>
              <a:ext cx="1934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1050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项目启动</a:t>
              </a:r>
              <a:endParaRPr lang="zh-CN" altLang="en-US" sz="105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4" name="TextBox 103"/>
            <p:cNvSpPr txBox="1">
              <a:spLocks noChangeArrowheads="1"/>
            </p:cNvSpPr>
            <p:nvPr/>
          </p:nvSpPr>
          <p:spPr bwMode="auto">
            <a:xfrm rot="30982">
              <a:off x="4357" y="4255"/>
              <a:ext cx="1934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1050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需求确认</a:t>
              </a:r>
              <a:endParaRPr lang="zh-CN" altLang="en-US" sz="105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5" name="TextBox 103"/>
            <p:cNvSpPr txBox="1">
              <a:spLocks noChangeArrowheads="1"/>
            </p:cNvSpPr>
            <p:nvPr/>
          </p:nvSpPr>
          <p:spPr bwMode="auto">
            <a:xfrm rot="30982">
              <a:off x="7204" y="4255"/>
              <a:ext cx="1934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1050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部署开发</a:t>
              </a:r>
              <a:endParaRPr lang="zh-CN" altLang="en-US" sz="105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66" name="肘形连接符 65"/>
            <p:cNvCxnSpPr>
              <a:stCxn id="45" idx="2"/>
              <a:endCxn id="53" idx="2"/>
            </p:cNvCxnSpPr>
            <p:nvPr/>
          </p:nvCxnSpPr>
          <p:spPr>
            <a:xfrm rot="5400000" flipV="1">
              <a:off x="8178" y="2069"/>
              <a:ext cx="3" cy="2859"/>
            </a:xfrm>
            <a:prstGeom prst="bentConnector3">
              <a:avLst>
                <a:gd name="adj1" fmla="val 12600000"/>
              </a:avLst>
            </a:prstGeom>
            <a:solidFill>
              <a:schemeClr val="accent5"/>
            </a:solidFill>
            <a:ln w="1905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103"/>
            <p:cNvSpPr txBox="1">
              <a:spLocks noChangeArrowheads="1"/>
            </p:cNvSpPr>
            <p:nvPr/>
          </p:nvSpPr>
          <p:spPr bwMode="auto">
            <a:xfrm rot="30982">
              <a:off x="11761" y="2732"/>
              <a:ext cx="1450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9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流程上线</a:t>
              </a:r>
              <a:endPara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8" name="TextBox 103"/>
            <p:cNvSpPr txBox="1">
              <a:spLocks noChangeArrowheads="1"/>
            </p:cNvSpPr>
            <p:nvPr/>
          </p:nvSpPr>
          <p:spPr bwMode="auto">
            <a:xfrm rot="30982">
              <a:off x="13111" y="2722"/>
              <a:ext cx="1600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9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管理平台及流程</a:t>
              </a:r>
              <a:endPara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9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运营阶段</a:t>
              </a:r>
              <a:endParaRPr lang="zh-CN" altLang="en-US" sz="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9" name="等腰三角形 118"/>
            <p:cNvSpPr/>
            <p:nvPr/>
          </p:nvSpPr>
          <p:spPr>
            <a:xfrm rot="10800000">
              <a:off x="11718" y="3940"/>
              <a:ext cx="119" cy="78"/>
            </a:xfrm>
            <a:prstGeom prst="triangl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0" name="TextBox 103"/>
            <p:cNvSpPr txBox="1">
              <a:spLocks noChangeArrowheads="1"/>
            </p:cNvSpPr>
            <p:nvPr/>
          </p:nvSpPr>
          <p:spPr bwMode="auto">
            <a:xfrm rot="30982">
              <a:off x="10801" y="4232"/>
              <a:ext cx="2089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z="1050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上线应用商店 </a:t>
              </a:r>
              <a:endParaRPr lang="zh-CN" altLang="en-US" sz="105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1" name="矩形: 圆角 74"/>
            <p:cNvSpPr/>
            <p:nvPr/>
          </p:nvSpPr>
          <p:spPr>
            <a:xfrm>
              <a:off x="643" y="2190"/>
              <a:ext cx="15342" cy="2824"/>
            </a:xfrm>
            <a:prstGeom prst="roundRect">
              <a:avLst>
                <a:gd name="adj" fmla="val 2719"/>
              </a:avLst>
            </a:prstGeom>
            <a:noFill/>
            <a:ln w="19050">
              <a:solidFill>
                <a:schemeClr val="accent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微软雅黑" panose="020B0503020204020204" pitchFamily="34" charset="-122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631" y="1958"/>
              <a:ext cx="1907" cy="4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一期工程</a:t>
              </a:r>
              <a:endPara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cxnSp>
        <p:nvCxnSpPr>
          <p:cNvPr id="73" name="直接箭头连接符 122"/>
          <p:cNvCxnSpPr/>
          <p:nvPr/>
        </p:nvCxnSpPr>
        <p:spPr>
          <a:xfrm>
            <a:off x="6510020" y="4384040"/>
            <a:ext cx="4493260" cy="0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123"/>
          <p:cNvCxnSpPr/>
          <p:nvPr/>
        </p:nvCxnSpPr>
        <p:spPr>
          <a:xfrm>
            <a:off x="9247505" y="4664075"/>
            <a:ext cx="1755775" cy="0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103"/>
          <p:cNvSpPr txBox="1">
            <a:spLocks noChangeArrowheads="1"/>
          </p:cNvSpPr>
          <p:nvPr/>
        </p:nvSpPr>
        <p:spPr bwMode="auto">
          <a:xfrm rot="30982">
            <a:off x="7416165" y="4118634"/>
            <a:ext cx="1228090" cy="2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zh-CN" altLang="en-US" sz="90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批次一流程优化</a:t>
            </a:r>
            <a:endParaRPr lang="zh-CN" altLang="en-US" sz="9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6" name="TextBox 103"/>
          <p:cNvSpPr txBox="1">
            <a:spLocks noChangeArrowheads="1"/>
          </p:cNvSpPr>
          <p:nvPr/>
        </p:nvSpPr>
        <p:spPr bwMode="auto">
          <a:xfrm rot="30982">
            <a:off x="9437370" y="4407559"/>
            <a:ext cx="1228090" cy="2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defRPr/>
            </a:pPr>
            <a:r>
              <a:rPr lang="zh-CN" altLang="en-US" sz="90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批次二流程优化</a:t>
            </a:r>
            <a:endParaRPr lang="zh-CN" altLang="en-US" sz="9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77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框 77"/>
          <p:cNvSpPr txBox="1"/>
          <p:nvPr/>
        </p:nvSpPr>
        <p:spPr>
          <a:xfrm>
            <a:off x="292499" y="285760"/>
            <a:ext cx="3570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二、流程建设方案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Solution Introduction</a:t>
            </a:r>
            <a:endParaRPr lang="zh-CN" altLang="en-US" dirty="0"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03"/>
          <p:cNvSpPr/>
          <p:nvPr/>
        </p:nvSpPr>
        <p:spPr bwMode="gray">
          <a:xfrm>
            <a:off x="2339340" y="3395345"/>
            <a:ext cx="6647180" cy="3033395"/>
          </a:xfrm>
          <a:prstGeom prst="roundRect">
            <a:avLst>
              <a:gd name="adj" fmla="val 15298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89954" tIns="71962" rIns="89954" bIns="71962" rtlCol="0" anchor="ctr"/>
          <a:lstStyle/>
          <a:p>
            <a:pPr algn="l" defTabSz="91376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US" sz="2400" kern="0" dirty="0" err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 打开查询招生信息网</a:t>
            </a:r>
            <a:endParaRPr lang="en-US" sz="2400" kern="0" dirty="0" err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defTabSz="91376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US" sz="2400" kern="0" dirty="0" err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 选择对应学科查询</a:t>
            </a:r>
            <a:endParaRPr lang="en-US" sz="2400" kern="0" dirty="0" err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defTabSz="91376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US" sz="2400" kern="0" dirty="0" err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 对比目标学科是否在指定院校中</a:t>
            </a:r>
            <a:endParaRPr lang="en-US" sz="2400" kern="0" dirty="0" err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defTabSz="91376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US" sz="2400" kern="0" dirty="0" err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 </a:t>
            </a:r>
            <a:r>
              <a:rPr lang="zh-CN" altLang="en-US" sz="2400" kern="0" dirty="0" err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将</a:t>
            </a:r>
            <a:r>
              <a:rPr lang="en-US" sz="2400" kern="0" dirty="0" err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查询结果写入excel</a:t>
            </a:r>
            <a:endParaRPr lang="en-US" sz="2400" kern="0" dirty="0" err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defTabSz="91376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US" sz="2400" kern="0" dirty="0" err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5. 将查询结果保存在本地</a:t>
            </a:r>
            <a:endParaRPr lang="en-US" sz="2400" kern="0" dirty="0" err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Title 2"/>
          <p:cNvSpPr txBox="1"/>
          <p:nvPr/>
        </p:nvSpPr>
        <p:spPr>
          <a:xfrm>
            <a:off x="3013710" y="443865"/>
            <a:ext cx="5972175" cy="3689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数据查询提取执行流程图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292498" y="285760"/>
            <a:ext cx="36321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三、执行流程图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Execution Flow Chart</a:t>
            </a:r>
            <a:endParaRPr 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595" y="1314450"/>
            <a:ext cx="11560175" cy="16852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92498" y="285760"/>
            <a:ext cx="8288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四、流程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机器人监控、管理说明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 err="1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Process&amp;Robot</a:t>
            </a:r>
            <a:r>
              <a:rPr lang="zh-CN" altLang="en-US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Orchestrator</a:t>
            </a:r>
            <a:r>
              <a:rPr lang="zh-CN" altLang="en-US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GB" altLang="zh-CN" dirty="0" err="1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anagement</a:t>
            </a:r>
            <a:endParaRPr 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9570" y="1674495"/>
            <a:ext cx="1081659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机器人管理、监控和调度：机器人管理、机器人任务下发、执行任务出错</a:t>
            </a:r>
            <a:endParaRPr kumimoji="1"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" action="ppaction://hlinksldjump"/>
              </a:rPr>
              <a:t>机器人运行大屏展示</a:t>
            </a:r>
            <a:endParaRPr kumimoji="1"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hlinkClick r:id="rId1" action="ppaction://hlinksldjump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流程运行报告：单次运行后，能直接查询出符合自己条件的院校与对应专业</a:t>
            </a:r>
            <a:endParaRPr kumimoji="1"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异常监控与恢复机制：流程失败后会将错误信息保存在日志中并重新启动机器人</a:t>
            </a:r>
            <a:endParaRPr kumimoji="1"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日志</a:t>
            </a:r>
            <a:r>
              <a:rPr kumimoji="1"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&amp;</a:t>
            </a:r>
            <a:r>
              <a:rPr kumimoji="1"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审计相关设计：技能名称+运行时间.log的文件</a:t>
            </a:r>
            <a:endParaRPr kumimoji="1"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82040" y="2447925"/>
            <a:ext cx="6977380" cy="829945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 rtl="0"/>
            <a:r>
              <a:rPr lang="zh-CN" altLang="en-US" sz="2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区别于人工查询模式，利用RPA机器人进行业务流程优化以及业务模式升级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</p:txBody>
      </p:sp>
      <p:cxnSp>
        <p:nvCxnSpPr>
          <p:cNvPr id="12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92499" y="304158"/>
            <a:ext cx="55356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五、模式和技术创新性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dirty="0">
                <a:gradFill flip="none" rotWithShape="1">
                  <a:gsLst>
                    <a:gs pos="0">
                      <a:srgbClr val="01A8FF"/>
                    </a:gs>
                    <a:gs pos="59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Mode and Technological Innovation</a:t>
            </a:r>
            <a:endParaRPr lang="en-US" dirty="0">
              <a:gradFill flip="none" rotWithShape="1">
                <a:gsLst>
                  <a:gs pos="0">
                    <a:srgbClr val="01A8FF"/>
                  </a:gs>
                  <a:gs pos="59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370*5170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1770</Words>
  <Application>WPS 演示</Application>
  <PresentationFormat>宽屏</PresentationFormat>
  <Paragraphs>217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华文仿宋</vt:lpstr>
      <vt:lpstr>创艺简标宋</vt:lpstr>
      <vt:lpstr>方正舒体</vt:lpstr>
      <vt:lpstr>方正粗黑宋简体</vt:lpstr>
      <vt:lpstr>Arial Unicode MS</vt:lpstr>
      <vt:lpstr>Ebrima</vt:lpstr>
      <vt:lpstr>Arial</vt:lpstr>
      <vt:lpstr>Wingdings</vt:lpstr>
      <vt:lpstr>Calibri</vt:lpstr>
      <vt:lpstr>黑体</vt:lpstr>
      <vt:lpstr>Calibri Light</vt:lpstr>
      <vt:lpstr>等线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时光倒流</cp:lastModifiedBy>
  <cp:revision>178</cp:revision>
  <dcterms:created xsi:type="dcterms:W3CDTF">2021-03-03T08:16:00Z</dcterms:created>
  <dcterms:modified xsi:type="dcterms:W3CDTF">2021-07-02T11:20:33Z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SaveFontToCloudKey">
    <vt:lpwstr>270149814_btnclosed</vt:lpwstr>
  </property>
  <property fmtid="{D5CDD505-2E9C-101B-9397-08002B2CF9AE}" pid="3" name="ICV">
    <vt:lpwstr>5137756725FB4788840C7F83F124F2FC</vt:lpwstr>
  </property>
  <property fmtid="{D5CDD505-2E9C-101B-9397-08002B2CF9AE}" pid="4" name="KSOProductBuildVer">
    <vt:lpwstr>2052-11.1.0.10578</vt:lpwstr>
  </property>
</Properties>
</file>