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6"/>
  </p:notesMasterIdLst>
  <p:sldIdLst>
    <p:sldId id="256" r:id="rId4"/>
    <p:sldId id="301" r:id="rId5"/>
    <p:sldId id="258" r:id="rId6"/>
    <p:sldId id="283" r:id="rId7"/>
    <p:sldId id="269" r:id="rId8"/>
    <p:sldId id="267" r:id="rId9"/>
    <p:sldId id="300" r:id="rId10"/>
    <p:sldId id="295" r:id="rId11"/>
    <p:sldId id="264" r:id="rId12"/>
    <p:sldId id="271" r:id="rId13"/>
    <p:sldId id="265" r:id="rId14"/>
    <p:sldId id="262" r:id="rId15"/>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ent Weng" initials="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84E2"/>
    <a:srgbClr val="705661"/>
    <a:srgbClr val="D460FF"/>
    <a:srgbClr val="01A8FF"/>
    <a:srgbClr val="34334B"/>
    <a:srgbClr val="6D5562"/>
    <a:srgbClr val="1A070E"/>
    <a:srgbClr val="725760"/>
    <a:srgbClr val="26101D"/>
    <a:srgbClr val="47A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0"/>
    <p:restoredTop sz="94676"/>
  </p:normalViewPr>
  <p:slideViewPr>
    <p:cSldViewPr snapToGrid="0">
      <p:cViewPr varScale="1">
        <p:scale>
          <a:sx n="158" d="100"/>
          <a:sy n="158" d="100"/>
        </p:scale>
        <p:origin x="232"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1" Type="http://schemas.openxmlformats.org/officeDocument/2006/relationships/tags" Target="tags/tag4.xml"/><Relationship Id="rId20" Type="http://schemas.openxmlformats.org/officeDocument/2006/relationships/commentAuthors" Target="commen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notesMaster" Target="notesMasters/notes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6-10T14:09:35.606" idx="1">
    <p:pos x="3303" y="19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8BA5D-82C1-D74E-98AF-3BF4F9ADDC1F}"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632DA-A7C3-2347-8051-A4EE97E94607}"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9" name="矩形 28"/>
          <p:cNvSpPr/>
          <p:nvPr userDrawn="1"/>
        </p:nvSpPr>
        <p:spPr>
          <a:xfrm flipV="1">
            <a:off x="1083077" y="1981118"/>
            <a:ext cx="10149221" cy="95945"/>
          </a:xfrm>
          <a:prstGeom prst="rect">
            <a:avLst/>
          </a:prstGeom>
          <a:gradFill>
            <a:gsLst>
              <a:gs pos="43000">
                <a:srgbClr val="B983E1"/>
              </a:gs>
              <a:gs pos="100000">
                <a:srgbClr val="17050A"/>
              </a:gs>
              <a:gs pos="0">
                <a:srgbClr val="00A8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userDrawn="1"/>
        </p:nvGrpSpPr>
        <p:grpSpPr>
          <a:xfrm>
            <a:off x="1083077" y="1392923"/>
            <a:ext cx="2316071" cy="1446550"/>
            <a:chOff x="3221860" y="1907278"/>
            <a:chExt cx="2316071" cy="1446550"/>
          </a:xfrm>
        </p:grpSpPr>
        <p:sp>
          <p:nvSpPr>
            <p:cNvPr id="31" name="文本框 30"/>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2" name="文本框 31"/>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grpSp>
        <p:nvGrpSpPr>
          <p:cNvPr id="33" name="组合 32"/>
          <p:cNvGrpSpPr/>
          <p:nvPr userDrawn="1"/>
        </p:nvGrpSpPr>
        <p:grpSpPr>
          <a:xfrm>
            <a:off x="3005863" y="1289780"/>
            <a:ext cx="8397721" cy="1549693"/>
            <a:chOff x="1508112" y="2935045"/>
            <a:chExt cx="8397721" cy="1549693"/>
          </a:xfrm>
        </p:grpSpPr>
        <p:sp>
          <p:nvSpPr>
            <p:cNvPr id="34" name="文本框 33"/>
            <p:cNvSpPr txBox="1"/>
            <p:nvPr/>
          </p:nvSpPr>
          <p:spPr>
            <a:xfrm>
              <a:off x="3348263" y="2935045"/>
              <a:ext cx="929599"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rPr>
                <a:t>+</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endParaRPr>
            </a:p>
          </p:txBody>
        </p:sp>
        <p:sp>
          <p:nvSpPr>
            <p:cNvPr id="35" name="文本框 34"/>
            <p:cNvSpPr txBox="1"/>
            <p:nvPr/>
          </p:nvSpPr>
          <p:spPr>
            <a:xfrm>
              <a:off x="509303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开</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6" name="文本框 35"/>
            <p:cNvSpPr txBox="1"/>
            <p:nvPr/>
          </p:nvSpPr>
          <p:spPr>
            <a:xfrm>
              <a:off x="5957860"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发</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7" name="文本框 36"/>
            <p:cNvSpPr txBox="1"/>
            <p:nvPr/>
          </p:nvSpPr>
          <p:spPr>
            <a:xfrm>
              <a:off x="677669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者</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8" name="文本框 37"/>
            <p:cNvSpPr txBox="1"/>
            <p:nvPr/>
          </p:nvSpPr>
          <p:spPr>
            <a:xfrm>
              <a:off x="7570912"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大</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9" name="文本框 38"/>
            <p:cNvSpPr txBox="1"/>
            <p:nvPr/>
          </p:nvSpPr>
          <p:spPr>
            <a:xfrm>
              <a:off x="8447969"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赛</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nvGrpSpPr>
            <p:cNvPr id="40" name="组合 39"/>
            <p:cNvGrpSpPr/>
            <p:nvPr/>
          </p:nvGrpSpPr>
          <p:grpSpPr>
            <a:xfrm>
              <a:off x="1508112" y="3038188"/>
              <a:ext cx="1994660" cy="1446550"/>
              <a:chOff x="1490018" y="4162664"/>
              <a:chExt cx="1994660" cy="1446550"/>
            </a:xfrm>
          </p:grpSpPr>
          <p:sp>
            <p:nvSpPr>
              <p:cNvPr id="44" name="文本框 43"/>
              <p:cNvSpPr txBox="1"/>
              <p:nvPr/>
            </p:nvSpPr>
            <p:spPr>
              <a:xfrm>
                <a:off x="1490018"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R</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5" name="文本框 44"/>
              <p:cNvSpPr txBox="1"/>
              <p:nvPr/>
            </p:nvSpPr>
            <p:spPr>
              <a:xfrm>
                <a:off x="2055316"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P</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6" name="文本框 45"/>
              <p:cNvSpPr txBox="1"/>
              <p:nvPr/>
            </p:nvSpPr>
            <p:spPr>
              <a:xfrm>
                <a:off x="2528214"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41" name="组合 40"/>
            <p:cNvGrpSpPr/>
            <p:nvPr/>
          </p:nvGrpSpPr>
          <p:grpSpPr>
            <a:xfrm>
              <a:off x="3953483" y="3038188"/>
              <a:ext cx="1657791" cy="1446550"/>
              <a:chOff x="4007931" y="4826644"/>
              <a:chExt cx="1657791" cy="1446550"/>
            </a:xfrm>
          </p:grpSpPr>
          <p:sp>
            <p:nvSpPr>
              <p:cNvPr id="42" name="文本框 41"/>
              <p:cNvSpPr txBox="1"/>
              <p:nvPr/>
            </p:nvSpPr>
            <p:spPr>
              <a:xfrm>
                <a:off x="4007931"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3" name="文本框 42"/>
              <p:cNvSpPr txBox="1"/>
              <p:nvPr/>
            </p:nvSpPr>
            <p:spPr>
              <a:xfrm>
                <a:off x="4689770"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I</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sp>
        <p:nvSpPr>
          <p:cNvPr id="47" name="文本框 46"/>
          <p:cNvSpPr txBox="1"/>
          <p:nvPr userDrawn="1"/>
        </p:nvSpPr>
        <p:spPr>
          <a:xfrm>
            <a:off x="4432464" y="3668573"/>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智创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探索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应用</a:t>
            </a:r>
            <a:endPar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48" name="图片 47"/>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06"/>
          <a:stretch>
            <a:fillRect/>
          </a:stretch>
        </p:blipFill>
        <p:spPr>
          <a:xfrm rot="5400000">
            <a:off x="4615214" y="1275122"/>
            <a:ext cx="384548" cy="605651"/>
          </a:xfrm>
          <a:prstGeom prst="rect">
            <a:avLst/>
          </a:prstGeom>
        </p:spPr>
      </p:pic>
      <p:pic>
        <p:nvPicPr>
          <p:cNvPr id="49" name="图片 48"/>
          <p:cNvPicPr>
            <a:picLocks noChangeAspect="1"/>
          </p:cNvPicPr>
          <p:nvPr userDrawn="1"/>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6506"/>
          <a:stretch>
            <a:fillRect/>
          </a:stretch>
        </p:blipFill>
        <p:spPr>
          <a:xfrm rot="5400000">
            <a:off x="7579447" y="3019739"/>
            <a:ext cx="672156" cy="1058624"/>
          </a:xfrm>
          <a:prstGeom prst="rect">
            <a:avLst/>
          </a:prstGeom>
        </p:spPr>
      </p:pic>
      <p:sp>
        <p:nvSpPr>
          <p:cNvPr id="50" name="文本框 49"/>
          <p:cNvSpPr txBox="1"/>
          <p:nvPr userDrawn="1"/>
        </p:nvSpPr>
        <p:spPr>
          <a:xfrm>
            <a:off x="2395708" y="2673824"/>
            <a:ext cx="7494359" cy="584775"/>
          </a:xfrm>
          <a:prstGeom prst="rect">
            <a:avLst/>
          </a:prstGeom>
          <a:noFill/>
        </p:spPr>
        <p:txBody>
          <a:bodyPr wrap="none" rtlCol="0">
            <a:spAutoFit/>
          </a:bodyPr>
          <a:lstStyle/>
          <a:p>
            <a:r>
              <a:rPr lang="en-US" altLang="zh-CN" sz="3200" dirty="0">
                <a:solidFill>
                  <a:schemeClr val="bg1"/>
                </a:solidFill>
                <a:latin typeface="Ebrima" panose="02000000000000000000" pitchFamily="2" charset="0"/>
                <a:ea typeface="Ebrima" panose="02000000000000000000" pitchFamily="2" charset="0"/>
                <a:cs typeface="Ebrima" panose="02000000000000000000" pitchFamily="2" charset="0"/>
              </a:rPr>
              <a:t>CHINA RPA+AI DEVELOPER CHALLENGE</a:t>
            </a:r>
            <a:endParaRPr lang="zh-CN" altLang="en-US" sz="3200" dirty="0">
              <a:solidFill>
                <a:schemeClr val="bg1"/>
              </a:solidFill>
              <a:latin typeface="Ebrima" panose="02000000000000000000" pitchFamily="2" charset="0"/>
              <a:ea typeface="微软雅黑" panose="020B0503020204020204" pitchFamily="34" charset="-122"/>
              <a:cs typeface="Ebrima" panose="02000000000000000000" pitchFamily="2"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E46046-C7FE-4B04-806F-A48B4A20A731}" type="slidenum">
              <a:rPr lang="zh-CN" altLang="en-US" smtClean="0"/>
            </a:fld>
            <a:endParaRPr lang="zh-CN" altLang="en-US"/>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4" y="-57111"/>
            <a:ext cx="12353453" cy="6948000"/>
          </a:xfrm>
          <a:prstGeom prst="rect">
            <a:avLst/>
          </a:prstGeom>
        </p:spPr>
      </p:pic>
      <p:grpSp>
        <p:nvGrpSpPr>
          <p:cNvPr id="11" name="组合 10"/>
          <p:cNvGrpSpPr/>
          <p:nvPr userDrawn="1"/>
        </p:nvGrpSpPr>
        <p:grpSpPr>
          <a:xfrm>
            <a:off x="10486256" y="-38067"/>
            <a:ext cx="2245394" cy="1015326"/>
            <a:chOff x="10476631" y="29308"/>
            <a:chExt cx="2245394" cy="1015326"/>
          </a:xfrm>
        </p:grpSpPr>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6631" y="29308"/>
              <a:ext cx="1724994" cy="787133"/>
            </a:xfrm>
            <a:prstGeom prst="rect">
              <a:avLst/>
            </a:prstGeom>
          </p:spPr>
        </p:pic>
        <p:sp>
          <p:nvSpPr>
            <p:cNvPr id="13" name="文本框 12"/>
            <p:cNvSpPr txBox="1"/>
            <p:nvPr userDrawn="1"/>
          </p:nvSpPr>
          <p:spPr>
            <a:xfrm>
              <a:off x="10579602" y="767635"/>
              <a:ext cx="2142423" cy="276999"/>
            </a:xfrm>
            <a:prstGeom prst="rect">
              <a:avLst/>
            </a:prstGeom>
            <a:noFill/>
          </p:spPr>
          <p:txBody>
            <a:bodyPr wrap="square" rtlCol="0">
              <a:spAutoFit/>
            </a:bodyPr>
            <a:lstStyle/>
            <a:p>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 创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探 索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应 用</a:t>
              </a:r>
              <a:endPar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6294" y="2499927"/>
            <a:ext cx="4814036" cy="2339406"/>
          </a:xfrm>
          <a:prstGeom prst="rect">
            <a:avLst/>
          </a:prstGeom>
        </p:spPr>
      </p:pic>
      <p:sp>
        <p:nvSpPr>
          <p:cNvPr id="12" name="文本框 11"/>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智创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探索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应用</a:t>
            </a:r>
            <a:endPar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4.png"/><Relationship Id="rId12" Type="http://schemas.openxmlformats.org/officeDocument/2006/relationships/image" Target="../media/image6.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fld>
            <a:endParaRPr lang="zh-CN" altLang="en-US"/>
          </a:p>
        </p:txBody>
      </p:sp>
      <p:pic>
        <p:nvPicPr>
          <p:cNvPr id="7" name="图片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276" y="-42332"/>
            <a:ext cx="12355200" cy="6992698"/>
          </a:xfrm>
          <a:prstGeom prst="rect">
            <a:avLst/>
          </a:prstGeom>
        </p:spPr>
      </p:pic>
      <p:grpSp>
        <p:nvGrpSpPr>
          <p:cNvPr id="13" name="组合 12"/>
          <p:cNvGrpSpPr/>
          <p:nvPr userDrawn="1"/>
        </p:nvGrpSpPr>
        <p:grpSpPr>
          <a:xfrm>
            <a:off x="10486256" y="-38067"/>
            <a:ext cx="2245394" cy="1015326"/>
            <a:chOff x="10476631" y="29308"/>
            <a:chExt cx="2245394" cy="1015326"/>
          </a:xfrm>
        </p:grpSpPr>
        <p:pic>
          <p:nvPicPr>
            <p:cNvPr id="11" name="图片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76631" y="29308"/>
              <a:ext cx="1724994" cy="787133"/>
            </a:xfrm>
            <a:prstGeom prst="rect">
              <a:avLst/>
            </a:prstGeom>
          </p:spPr>
        </p:pic>
        <p:sp>
          <p:nvSpPr>
            <p:cNvPr id="12" name="文本框 11"/>
            <p:cNvSpPr txBox="1"/>
            <p:nvPr userDrawn="1"/>
          </p:nvSpPr>
          <p:spPr>
            <a:xfrm>
              <a:off x="10579602" y="767635"/>
              <a:ext cx="2142423" cy="276999"/>
            </a:xfrm>
            <a:prstGeom prst="rect">
              <a:avLst/>
            </a:prstGeom>
            <a:noFill/>
          </p:spPr>
          <p:txBody>
            <a:bodyPr wrap="square" rtlCol="0">
              <a:spAutoFit/>
            </a:bodyPr>
            <a:lstStyle/>
            <a:p>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 创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探 索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应 用</a:t>
              </a:r>
              <a:endPar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fld>
            <a:endParaRPr lang="zh-CN" altLang="en-US"/>
          </a:p>
        </p:txBody>
      </p:sp>
      <p:pic>
        <p:nvPicPr>
          <p:cNvPr id="7" name="图片 6"/>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0275" y="-42332"/>
            <a:ext cx="12276225" cy="6948000"/>
          </a:xfrm>
          <a:prstGeom prst="rect">
            <a:avLst/>
          </a:prstGeom>
        </p:spPr>
      </p:pic>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3" name="图片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3295" y="2576929"/>
            <a:ext cx="4814036" cy="2339406"/>
          </a:xfrm>
          <a:prstGeom prst="rect">
            <a:avLst/>
          </a:prstGeom>
        </p:spPr>
      </p:pic>
      <p:sp>
        <p:nvSpPr>
          <p:cNvPr id="14" name="文本框 13"/>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智创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探索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应用</a:t>
            </a:r>
            <a:endPar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16" name="直线连接符 15"/>
          <p:cNvCxnSpPr/>
          <p:nvPr userDrawn="1"/>
        </p:nvCxnSpPr>
        <p:spPr>
          <a:xfrm>
            <a:off x="6092789" y="2974206"/>
            <a:ext cx="0" cy="856649"/>
          </a:xfrm>
          <a:prstGeom prst="line">
            <a:avLst/>
          </a:prstGeom>
          <a:ln w="12700">
            <a:solidFill>
              <a:srgbClr val="B484E2"/>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jpe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1.png"/><Relationship Id="rId3" Type="http://schemas.openxmlformats.org/officeDocument/2006/relationships/tags" Target="../tags/tag2.xml"/><Relationship Id="rId2" Type="http://schemas.microsoft.com/office/2007/relationships/media" Target="../media/media1.mp4"/><Relationship Id="rId1" Type="http://schemas.openxmlformats.org/officeDocument/2006/relationships/video" Target="../media/media1.mp4"/></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jpeg"/><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占位符 2"/>
          <p:cNvSpPr txBox="1"/>
          <p:nvPr/>
        </p:nvSpPr>
        <p:spPr>
          <a:xfrm>
            <a:off x="3908108" y="4880610"/>
            <a:ext cx="4375785" cy="1335405"/>
          </a:xfrm>
          <a:prstGeom prst="rect">
            <a:avLst/>
          </a:prstGeom>
          <a:solidFill>
            <a:srgbClr val="759BFF">
              <a:alpha val="10000"/>
            </a:srgbClr>
          </a:solidFill>
          <a:ln>
            <a:noFill/>
          </a:ln>
        </p:spPr>
        <p:txBody>
          <a:bodyPr anchor="ctr" anchorCtr="1">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alpha val="9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1" lang="en-US" altLang="zh-CN" b="1"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sym typeface="+mn-ea"/>
              </a:rPr>
              <a:t>RPA智能生成导入构建网站一体化程序</a:t>
            </a:r>
            <a:endParaRPr kumimoji="1" b="1" dirty="0"/>
          </a:p>
          <a:p>
            <a:pPr algn="ctr"/>
            <a:r>
              <a:rPr kumimoji="1" lang="en-US" altLang="zh-CN" sz="900" b="1" dirty="0"/>
              <a:t>RPA intelligent generation, import and construction website integration program</a:t>
            </a:r>
            <a:endParaRPr kumimoji="1" lang="en-US" altLang="zh-CN" sz="900" b="1" dirty="0"/>
          </a:p>
        </p:txBody>
      </p:sp>
      <p:grpSp>
        <p:nvGrpSpPr>
          <p:cNvPr id="32" name="组合 31"/>
          <p:cNvGrpSpPr/>
          <p:nvPr/>
        </p:nvGrpSpPr>
        <p:grpSpPr>
          <a:xfrm>
            <a:off x="1083077" y="1392923"/>
            <a:ext cx="2316071" cy="1446550"/>
            <a:chOff x="3221860" y="1907278"/>
            <a:chExt cx="2316071" cy="1446550"/>
          </a:xfrm>
        </p:grpSpPr>
        <p:sp>
          <p:nvSpPr>
            <p:cNvPr id="35" name="文本框 34"/>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6" name="文本框 35"/>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pic>
        <p:nvPicPr>
          <p:cNvPr id="58" name="图片 57"/>
          <p:cNvPicPr>
            <a:picLocks noChangeAspect="1"/>
          </p:cNvPicPr>
          <p:nvPr/>
        </p:nvPicPr>
        <p:blipFill>
          <a:blip r:embed="rId1"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833246" y="840264"/>
            <a:ext cx="963174" cy="963174"/>
          </a:xfrm>
          <a:prstGeom prst="rect">
            <a:avLst/>
          </a:prstGeom>
        </p:spPr>
      </p:pic>
      <p:pic>
        <p:nvPicPr>
          <p:cNvPr id="59" name="图片 58"/>
          <p:cNvPicPr>
            <a:picLocks noChangeAspect="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36506"/>
          <a:stretch>
            <a:fillRect/>
          </a:stretch>
        </p:blipFill>
        <p:spPr>
          <a:xfrm rot="5400000">
            <a:off x="1077608" y="506641"/>
            <a:ext cx="507902" cy="799929"/>
          </a:xfrm>
          <a:prstGeom prst="rect">
            <a:avLst/>
          </a:prstGeom>
        </p:spPr>
      </p:pic>
      <p:pic>
        <p:nvPicPr>
          <p:cNvPr id="60" name="图片 59"/>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6506"/>
          <a:stretch>
            <a:fillRect/>
          </a:stretch>
        </p:blipFill>
        <p:spPr>
          <a:xfrm rot="5400000">
            <a:off x="9081309" y="87943"/>
            <a:ext cx="672156" cy="1058624"/>
          </a:xfrm>
          <a:prstGeom prst="rect">
            <a:avLst/>
          </a:prstGeom>
        </p:spPr>
      </p:pic>
      <p:pic>
        <p:nvPicPr>
          <p:cNvPr id="61" name="图片 60"/>
          <p:cNvPicPr>
            <a:picLocks noChangeAspect="1"/>
          </p:cNvPicPr>
          <p:nvPr/>
        </p:nvPicPr>
        <p:blipFill rotWithShape="1">
          <a:blip r:embed="rId4" cstate="print">
            <a:extLst>
              <a:ext uri="{28A0092B-C50C-407E-A947-70E740481C1C}">
                <a14:useLocalDpi xmlns:a14="http://schemas.microsoft.com/office/drawing/2010/main" val="0"/>
              </a:ext>
            </a:extLst>
          </a:blip>
          <a:srcRect l="36506"/>
          <a:stretch>
            <a:fillRect/>
          </a:stretch>
        </p:blipFill>
        <p:spPr>
          <a:xfrm rot="5400000">
            <a:off x="4615214" y="1275122"/>
            <a:ext cx="384548" cy="60565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88950" y="1477645"/>
            <a:ext cx="10173335" cy="5090795"/>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12"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92499" y="304158"/>
            <a:ext cx="553564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五、模式和技术创新性</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Mode and Technological Innovation</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4" name="图片 3" descr="自定义模板 (1)"/>
          <p:cNvPicPr>
            <a:picLocks noChangeAspect="1"/>
          </p:cNvPicPr>
          <p:nvPr/>
        </p:nvPicPr>
        <p:blipFill>
          <a:blip r:embed="rId1"/>
          <a:stretch>
            <a:fillRect/>
          </a:stretch>
        </p:blipFill>
        <p:spPr>
          <a:xfrm>
            <a:off x="6619240" y="549275"/>
            <a:ext cx="6858000" cy="6858000"/>
          </a:xfrm>
          <a:prstGeom prst="rect">
            <a:avLst/>
          </a:prstGeom>
        </p:spPr>
      </p:pic>
      <p:sp>
        <p:nvSpPr>
          <p:cNvPr id="16" name="文本框 15"/>
          <p:cNvSpPr txBox="1"/>
          <p:nvPr/>
        </p:nvSpPr>
        <p:spPr>
          <a:xfrm>
            <a:off x="570865" y="1669415"/>
            <a:ext cx="8266430" cy="4399915"/>
          </a:xfrm>
          <a:prstGeom prst="rect">
            <a:avLst/>
          </a:prstGeom>
          <a:noFill/>
        </p:spPr>
        <p:txBody>
          <a:bodyPr wrap="square" rtlCol="0">
            <a:spAutoFit/>
          </a:bodyPr>
          <a:p>
            <a:pPr algn="l" fontAlgn="auto">
              <a:lnSpc>
                <a:spcPct val="125000"/>
              </a:lnSpc>
            </a:pPr>
            <a:r>
              <a:rPr lang="zh-CN" altLang="en-US" sz="16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对于未来智能自动化的，呈现出以下趋势。</a:t>
            </a:r>
            <a:endParaRPr lang="zh-CN" altLang="en-US" sz="16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25000"/>
              </a:lnSpc>
            </a:pPr>
            <a:r>
              <a:rPr lang="zh-CN" altLang="en-US" sz="16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RAP技术与AI技术相结合。在未来通过AI技术的加持，RAP机器人能够实现自主思考、自主学习、自主决策，在这个阶段的RAP机器人则会更加适合大量重复和规则明确的一般性事务。本团队研究项目即是基于此未来发展前景设计，通过直接导入数据和机器人自主分析，就可在PC端甚至手机等电子设备上快速地实现网站的生成发布。</a:t>
            </a:r>
            <a:endParaRPr lang="zh-CN" altLang="en-US" sz="16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25000"/>
              </a:lnSpc>
            </a:pPr>
            <a:r>
              <a:rPr lang="zh-CN" altLang="en-US" sz="16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二、对流程执行过程与执行结果的监督、分析、优化。对于未来研究RPA技术的行业来说，通过技术手段对业务流程进行有效的挖掘与执行分析成为重点能力方向。本团队项目不仅能够高效率、质量高、出错率低、合规度高得完成海量数据的分析，而且能够对整个过程进行准确的监视、跟踪和控制业务流程执行，即在后续的使用中实现产品的更新换代，适应社会市场的变化。</a:t>
            </a:r>
            <a:endParaRPr lang="zh-CN" altLang="en-US" sz="16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25000"/>
              </a:lnSpc>
            </a:pPr>
            <a:r>
              <a:rPr lang="zh-CN" altLang="en-US" sz="16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三、更加具有针对性、满足个性化、高度标准化。本团队以企业、高校学校等官方为主要的需求群体，打造一个通过将业务规则输入到 RPA 流程中，依据输入的客户信息并进行自动分析，通过标准化的处理程序分别输入到对应企业、高校院校的数据池中，最终生成网页网站。</a:t>
            </a:r>
            <a:endParaRPr lang="zh-CN" altLang="en-US" sz="16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92498" y="291458"/>
            <a:ext cx="569266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六、方案价值与收益</a:t>
            </a:r>
            <a:endParaRPr lang="en-US" altLang="zh-CN" sz="2400" b="1" dirty="0">
              <a:solidFill>
                <a:schemeClr val="bg1"/>
              </a:solidFill>
              <a:latin typeface="微软雅黑" panose="020B0503020204020204" pitchFamily="34" charset="-122"/>
              <a:ea typeface="微软雅黑" panose="020B0503020204020204" pitchFamily="34" charset="-122"/>
            </a:endParaRPr>
          </a:p>
          <a:p>
            <a:pPr marR="0" lvl="0" indent="0" fontAlgn="auto">
              <a:lnSpc>
                <a:spcPct val="100000"/>
              </a:lnSpc>
              <a:spcBef>
                <a:spcPts val="0"/>
              </a:spcBef>
              <a:spcAft>
                <a:spcPts val="0"/>
              </a:spcAft>
              <a:buClrTx/>
              <a:buSzTx/>
              <a:buFontTx/>
              <a:buNone/>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Value and Revenue</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文本框 3"/>
          <p:cNvSpPr txBox="1"/>
          <p:nvPr/>
        </p:nvSpPr>
        <p:spPr>
          <a:xfrm>
            <a:off x="3790315" y="2129790"/>
            <a:ext cx="8098790" cy="4246245"/>
          </a:xfrm>
          <a:prstGeom prst="rect">
            <a:avLst/>
          </a:prstGeom>
          <a:noFill/>
        </p:spPr>
        <p:txBody>
          <a:bodyPr wrap="square" rtlCol="0">
            <a:spAutoFit/>
          </a:bodyPr>
          <a:lstStyle/>
          <a:p>
            <a:pPr>
              <a:lnSpc>
                <a:spcPct val="150000"/>
              </a:lnSpc>
            </a:pPr>
            <a:r>
              <a:rPr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RPA技术是推动企业数字化转型的中坚力量。该项目能优化企业、高校院校的人力资源分配，提供更好的客户服务，开启人机协作共生的发展前景。</a:t>
            </a:r>
            <a:endParaRPr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r>
              <a:rPr lang="zh-CN"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一、</a:t>
            </a:r>
            <a:r>
              <a:rPr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自动化数据的分析及导出，在提高了业务运营的效率的同时，确保了工作质量运行的正确性。使得错误性操作减少。本项目着重于企业及高校院校高校需花费较多时间、人力去生成网站的痛点进行研究。减少相关的人力成本安排。</a:t>
            </a:r>
            <a:endParaRPr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r>
              <a:rPr lang="zh-CN"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二、</a:t>
            </a:r>
            <a:r>
              <a:rPr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经过训练的RPA机器人可以改进交付服务、提高过程质量、减少错误重复、缩短处理时间、节约运营费用，因此能够大大的提高客户对服务的满意度，提高企业口碑，实现长远发展。</a:t>
            </a:r>
            <a:endParaRPr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r>
              <a:rPr lang="zh-CN"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三、</a:t>
            </a:r>
            <a:r>
              <a:rPr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RPA数字员工与人类员工联手，实现从数字人机协作到智能人机协同的飞跃，构建更加智慧的组织管理与运营体系，释放隐藏潜能。</a:t>
            </a:r>
            <a:endParaRPr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5" name="文本框 4"/>
          <p:cNvSpPr txBox="1"/>
          <p:nvPr/>
        </p:nvSpPr>
        <p:spPr>
          <a:xfrm>
            <a:off x="3790175" y="1436621"/>
            <a:ext cx="2382659" cy="460375"/>
          </a:xfrm>
          <a:prstGeom prst="rect">
            <a:avLst/>
          </a:prstGeom>
          <a:noFill/>
        </p:spPr>
        <p:txBody>
          <a:bodyPr wrap="square" rtlCol="0">
            <a:spAutoFit/>
          </a:bodyPr>
          <a:lstStyle/>
          <a:p>
            <a:pPr>
              <a:defRPr/>
            </a:pPr>
            <a:r>
              <a:rPr lang="zh-CN" altLang="en-US" sz="2400" b="1" dirty="0">
                <a:solidFill>
                  <a:schemeClr val="bg1"/>
                </a:solidFill>
                <a:latin typeface="微软雅黑" panose="020B0503020204020204" pitchFamily="34" charset="-122"/>
                <a:ea typeface="微软雅黑" panose="020B0503020204020204" pitchFamily="34" charset="-122"/>
                <a:sym typeface="+mn-ea"/>
              </a:rPr>
              <a:t>研究推广价值</a:t>
            </a:r>
            <a:r>
              <a:rPr lang="zh-CN" altLang="en-US"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pic>
        <p:nvPicPr>
          <p:cNvPr id="2" name="图片 1" descr="自定义模板 (2)"/>
          <p:cNvPicPr>
            <a:picLocks noChangeAspect="1"/>
          </p:cNvPicPr>
          <p:nvPr/>
        </p:nvPicPr>
        <p:blipFill>
          <a:blip r:embed="rId1"/>
          <a:stretch>
            <a:fillRect/>
          </a:stretch>
        </p:blipFill>
        <p:spPr>
          <a:xfrm>
            <a:off x="-746760" y="1167130"/>
            <a:ext cx="5498465" cy="54984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0" y="1079500"/>
            <a:ext cx="12192000" cy="14009"/>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文本占位符 8"/>
          <p:cNvSpPr txBox="1"/>
          <p:nvPr/>
        </p:nvSpPr>
        <p:spPr>
          <a:xfrm>
            <a:off x="835025" y="1814830"/>
            <a:ext cx="6675120" cy="617220"/>
          </a:xfrm>
          <a:prstGeom prst="rect">
            <a:avLst/>
          </a:prstGeom>
        </p:spPr>
        <p:txBody>
          <a:bodyPr vert="horz" lIns="91440" tIns="45720" rIns="91440" bIns="45720" rtlCol="0">
            <a:normAutofit fontScale="6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zh-CN" altLang="en-US" b="1" dirty="0">
                <a:gradFill flip="none" rotWithShape="1">
                  <a:gsLst>
                    <a:gs pos="0">
                      <a:srgbClr val="01A8FF"/>
                    </a:gs>
                    <a:gs pos="47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参赛作品 </a:t>
            </a:r>
            <a:r>
              <a:rPr kumimoji="1" lang="en-US" altLang="zh-CN" b="1"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entries：</a:t>
            </a:r>
            <a:r>
              <a:rPr kumimoji="1" lang="en-US" altLang="zh-CN" b="1"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sym typeface="+mn-ea"/>
              </a:rPr>
              <a:t>RPA智能生成导入构建网站一体化程序</a:t>
            </a:r>
            <a:endParaRPr kumimoji="1" lang="en-US" altLang="zh-CN" b="1"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algn="l">
              <a:buNone/>
            </a:pPr>
            <a:endParaRPr kumimoji="1" lang="en-US" altLang="zh-CN" b="1"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文本占位符 9"/>
          <p:cNvSpPr txBox="1"/>
          <p:nvPr/>
        </p:nvSpPr>
        <p:spPr>
          <a:xfrm>
            <a:off x="835318" y="2742188"/>
            <a:ext cx="6613445" cy="338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200">
              <a:lnSpc>
                <a:spcPct val="200000"/>
              </a:lnSpc>
              <a:spcBef>
                <a:spcPts val="0"/>
              </a:spcBef>
              <a:buFont typeface="Arial" panose="020B0604020202020204" pitchFamily="34" charset="0"/>
              <a:buNone/>
            </a:pPr>
            <a:r>
              <a:rPr lang="zh-CN" altLang="en-US" sz="14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队伍名称 </a:t>
            </a:r>
            <a:r>
              <a:rPr lang="en-US" altLang="zh-CN"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Name</a:t>
            </a:r>
            <a:r>
              <a:rPr lang="zh-CN" altLang="en-US"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竞赛小分队</a:t>
            </a:r>
            <a:endParaRPr lang="zh-CN" altLang="en-US"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4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队伍成员</a:t>
            </a:r>
            <a:r>
              <a:rPr lang="en-US" altLang="zh-CN" sz="14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Member</a:t>
            </a:r>
            <a:r>
              <a:rPr lang="zh-CN" altLang="en-US"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：闫斌，朱凯悦，陈宣锦，郑子翔，翁俊辉，陈欣熠</a:t>
            </a:r>
            <a:endParaRPr lang="zh-CN" altLang="en-US"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None/>
            </a:pPr>
            <a:r>
              <a:rPr lang="zh-CN" altLang="en-US" sz="14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队伍口号 </a:t>
            </a:r>
            <a:r>
              <a:rPr lang="en-US" altLang="zh-CN"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Slogan</a:t>
            </a:r>
            <a:r>
              <a:rPr lang="zh-CN" altLang="en-US"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万众一心共创智能宏图，众志成城贡献社会力量</a:t>
            </a:r>
            <a:endParaRPr lang="zh-CN" altLang="en-US"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4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所在单位和部门</a:t>
            </a:r>
            <a:r>
              <a:rPr lang="en-US" altLang="zh-CN" sz="14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4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专业 </a:t>
            </a:r>
            <a:r>
              <a:rPr lang="en-US" altLang="zh-CN"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Enterprise</a:t>
            </a:r>
            <a:r>
              <a:rPr lang="zh-CN" altLang="en-US"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浙江工商大学</a:t>
            </a:r>
            <a:endParaRPr lang="en-US" altLang="zh-CN"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4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作品应用场景 </a:t>
            </a:r>
            <a:r>
              <a:rPr lang="zh-CN" altLang="en-US"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：业务自动化</a:t>
            </a:r>
            <a:endParaRPr lang="en-US" altLang="zh-CN"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4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作品应用项目</a:t>
            </a:r>
            <a:r>
              <a:rPr lang="zh-CN" altLang="en-US"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：可用于各个业务部门包括学校，教育局等需要采集大量数据填写汇总表格等复杂耗时的任务</a:t>
            </a:r>
            <a:endParaRPr lang="en-US" altLang="zh-CN" sz="14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None/>
            </a:pPr>
            <a:endParaRPr lang="en-US" altLang="zh-CN" sz="14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占位符 1"/>
          <p:cNvSpPr txBox="1"/>
          <p:nvPr/>
        </p:nvSpPr>
        <p:spPr>
          <a:xfrm>
            <a:off x="4140365" y="490680"/>
            <a:ext cx="4062101" cy="48014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zh-CN" altLang="en-US" sz="2400" b="1" dirty="0">
                <a:solidFill>
                  <a:schemeClr val="bg1"/>
                </a:solidFill>
                <a:latin typeface="微软雅黑" panose="020B0503020204020204" pitchFamily="34" charset="-122"/>
                <a:ea typeface="微软雅黑" panose="020B0503020204020204" pitchFamily="34" charset="-122"/>
              </a:rPr>
              <a:t>作品信息 </a:t>
            </a:r>
            <a:r>
              <a:rPr kumimoji="1"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App Information</a:t>
            </a:r>
            <a:endParaRPr kumimoji="1"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 10"/>
          <p:cNvSpPr/>
          <p:nvPr/>
        </p:nvSpPr>
        <p:spPr>
          <a:xfrm>
            <a:off x="8382000" y="1993900"/>
            <a:ext cx="2921000" cy="3594100"/>
          </a:xfrm>
          <a:prstGeom prst="rect">
            <a:avLst/>
          </a:prstGeom>
          <a:solidFill>
            <a:srgbClr val="34334B"/>
          </a:solidFill>
          <a:ln>
            <a:solidFill>
              <a:srgbClr val="01A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参赛团队</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个人照片</a:t>
            </a:r>
            <a:endParaRPr lang="en-US" altLang="zh-CN" dirty="0">
              <a:latin typeface="微软雅黑" panose="020B0503020204020204" pitchFamily="34" charset="-122"/>
              <a:ea typeface="微软雅黑" panose="020B0503020204020204" pitchFamily="34" charset="-122"/>
            </a:endParaRPr>
          </a:p>
          <a:p>
            <a:pPr algn="ctr"/>
            <a:r>
              <a:rPr lang="en-US" altLang="zh-CN" dirty="0">
                <a:latin typeface="微软雅黑" panose="020B0503020204020204" pitchFamily="34" charset="-122"/>
                <a:ea typeface="微软雅黑" panose="020B0503020204020204" pitchFamily="34" charset="-122"/>
              </a:rPr>
              <a:t>Photo</a:t>
            </a:r>
            <a:endParaRPr lang="zh-CN" altLang="en-US" dirty="0">
              <a:latin typeface="微软雅黑" panose="020B0503020204020204" pitchFamily="34" charset="-122"/>
              <a:ea typeface="微软雅黑" panose="020B0503020204020204" pitchFamily="34" charset="-122"/>
            </a:endParaRPr>
          </a:p>
        </p:txBody>
      </p:sp>
      <p:pic>
        <p:nvPicPr>
          <p:cNvPr id="2" name="图片 1" descr="ae0dcdb62324d2233c19ebe8fe319526"/>
          <p:cNvPicPr>
            <a:picLocks noChangeAspect="1"/>
          </p:cNvPicPr>
          <p:nvPr/>
        </p:nvPicPr>
        <p:blipFill>
          <a:blip r:embed="rId1"/>
          <a:stretch>
            <a:fillRect/>
          </a:stretch>
        </p:blipFill>
        <p:spPr>
          <a:xfrm>
            <a:off x="7962900" y="1828800"/>
            <a:ext cx="3759200" cy="37592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92498" y="285760"/>
            <a:ext cx="82880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一、需求分析</a:t>
            </a:r>
            <a:r>
              <a:rPr lang="en-US" altLang="zh-CN" sz="2400" b="1" dirty="0">
                <a:solidFill>
                  <a:schemeClr val="bg1"/>
                </a:solidFill>
                <a:latin typeface="微软雅黑" panose="020B0503020204020204" pitchFamily="34" charset="-122"/>
                <a:ea typeface="微软雅黑" panose="020B0503020204020204" pitchFamily="34" charset="-122"/>
              </a:rPr>
              <a:t>&amp;</a:t>
            </a:r>
            <a:r>
              <a:rPr lang="zh-CN" altLang="en-US" sz="2400" b="1" dirty="0">
                <a:solidFill>
                  <a:schemeClr val="bg1"/>
                </a:solidFill>
                <a:latin typeface="微软雅黑" panose="020B0503020204020204" pitchFamily="34" charset="-122"/>
                <a:ea typeface="微软雅黑" panose="020B0503020204020204" pitchFamily="34" charset="-122"/>
              </a:rPr>
              <a:t>背景介绍</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Requirement analysis</a:t>
            </a:r>
            <a:endParaRPr lang="en-US" altLang="zh-CN" b="1"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灯片编号占位符 3"/>
          <p:cNvSpPr txBox="1"/>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31" name="矩形 30"/>
          <p:cNvSpPr/>
          <p:nvPr/>
        </p:nvSpPr>
        <p:spPr>
          <a:xfrm>
            <a:off x="384175" y="1239520"/>
            <a:ext cx="6338570" cy="5285105"/>
          </a:xfrm>
          <a:prstGeom prst="rect">
            <a:avLst/>
          </a:prstGeom>
        </p:spPr>
        <p:txBody>
          <a:bodyPr wrap="square">
            <a:spAutoFit/>
          </a:bodyPr>
          <a:lstStyle/>
          <a:p>
            <a:pPr>
              <a:lnSpc>
                <a:spcPct val="125000"/>
              </a:lnSpc>
              <a:spcBef>
                <a:spcPts val="0"/>
              </a:spcBef>
              <a:spcAft>
                <a:spcPts val="0"/>
              </a:spcAft>
            </a:pPr>
            <a:r>
              <a:rPr lang="en-US" dirty="0">
                <a:solidFill>
                  <a:schemeClr val="bg1"/>
                </a:solidFill>
                <a:latin typeface="微软雅黑" panose="020B0503020204020204" pitchFamily="34" charset="-122"/>
                <a:ea typeface="微软雅黑" panose="020B0503020204020204" pitchFamily="34" charset="-122"/>
              </a:rPr>
              <a:t>       </a:t>
            </a:r>
            <a:r>
              <a:rPr dirty="0">
                <a:solidFill>
                  <a:schemeClr val="bg1"/>
                </a:solidFill>
                <a:latin typeface="微软雅黑" panose="020B0503020204020204" pitchFamily="34" charset="-122"/>
                <a:ea typeface="微软雅黑" panose="020B0503020204020204" pitchFamily="34" charset="-122"/>
              </a:rPr>
              <a:t>中国RPA市场参与者众多，且资本市场热度较高，2020年中国RPA市场规模为18亿元，预计至2024年将达到81.8亿元。在对309家企业和机构的数字转型实践调研中发现，通过生产力的提升来实现组织运营的降本增效是开启数字战略实践的重要原因，RPA的技术价值得到广泛认可。部分企业已经成立了CoE(Center of Excellence,卓越中心)，以驱动体系化的数字劳动力与数字组织建设，可见大部分企业机构对RPA抱有良好的技术价值愿景。</a:t>
            </a:r>
            <a:endParaRPr dirty="0">
              <a:solidFill>
                <a:schemeClr val="bg1"/>
              </a:solidFill>
              <a:latin typeface="微软雅黑" panose="020B0503020204020204" pitchFamily="34" charset="-122"/>
              <a:ea typeface="微软雅黑" panose="020B0503020204020204" pitchFamily="34" charset="-122"/>
            </a:endParaRPr>
          </a:p>
          <a:p>
            <a:pPr>
              <a:lnSpc>
                <a:spcPct val="125000"/>
              </a:lnSpc>
              <a:spcBef>
                <a:spcPts val="0"/>
              </a:spcBef>
              <a:spcAft>
                <a:spcPts val="0"/>
              </a:spcAft>
            </a:pPr>
            <a:r>
              <a:rPr lang="en-US" dirty="0">
                <a:solidFill>
                  <a:schemeClr val="bg1"/>
                </a:solidFill>
                <a:latin typeface="微软雅黑" panose="020B0503020204020204" pitchFamily="34" charset="-122"/>
                <a:ea typeface="微软雅黑" panose="020B0503020204020204" pitchFamily="34" charset="-122"/>
              </a:rPr>
              <a:t>       </a:t>
            </a:r>
            <a:r>
              <a:rPr dirty="0">
                <a:solidFill>
                  <a:schemeClr val="bg1"/>
                </a:solidFill>
                <a:latin typeface="微软雅黑" panose="020B0503020204020204" pitchFamily="34" charset="-122"/>
                <a:ea typeface="微软雅黑" panose="020B0503020204020204" pitchFamily="34" charset="-122"/>
              </a:rPr>
              <a:t>RPA是突破生产力瓶颈的有效工具，其稳定、提效、易用的特性深得企业青睐，同时助力企业与机构迈出数字战略实践的第一步。智能生成导入构建网站一体化程序，可以为企业、机构实现数据一条龙汇总服务。程序融合了AI+RPA技术，不仅通过完善软件功能来适应更多复杂的应用环境，而且其管理控制台从简单指令下达升级为智能决策中心，实现了基于历史数据积累的模型调度一键部署。</a:t>
            </a:r>
            <a:endParaRPr dirty="0">
              <a:solidFill>
                <a:schemeClr val="bg1"/>
              </a:solidFill>
              <a:latin typeface="微软雅黑" panose="020B0503020204020204" pitchFamily="34" charset="-122"/>
              <a:ea typeface="微软雅黑" panose="020B0503020204020204" pitchFamily="34" charset="-122"/>
            </a:endParaRPr>
          </a:p>
        </p:txBody>
      </p:sp>
      <p:grpSp>
        <p:nvGrpSpPr>
          <p:cNvPr id="32" name="0f4157a8-cc53-4451-b641-b93f4ec538e9"/>
          <p:cNvGrpSpPr>
            <a:grpSpLocks noChangeAspect="1"/>
          </p:cNvGrpSpPr>
          <p:nvPr/>
        </p:nvGrpSpPr>
        <p:grpSpPr>
          <a:xfrm>
            <a:off x="6722744" y="1838751"/>
            <a:ext cx="4999227" cy="1620275"/>
            <a:chOff x="1404364" y="1937206"/>
            <a:chExt cx="9403972" cy="3047875"/>
          </a:xfrm>
        </p:grpSpPr>
        <p:grpSp>
          <p:nvGrpSpPr>
            <p:cNvPr id="33" name="组合 32"/>
            <p:cNvGrpSpPr/>
            <p:nvPr/>
          </p:nvGrpSpPr>
          <p:grpSpPr>
            <a:xfrm>
              <a:off x="1756205" y="3433997"/>
              <a:ext cx="1550389" cy="1550389"/>
              <a:chOff x="910665" y="3301620"/>
              <a:chExt cx="2034816" cy="2034816"/>
            </a:xfrm>
          </p:grpSpPr>
          <p:sp>
            <p:nvSpPr>
              <p:cNvPr id="61" name="îŝḷîḓé-Oval 35"/>
              <p:cNvSpPr/>
              <p:nvPr/>
            </p:nvSpPr>
            <p:spPr>
              <a:xfrm>
                <a:off x="910665" y="3301620"/>
                <a:ext cx="2034816" cy="2034816"/>
              </a:xfrm>
              <a:prstGeom prst="ellips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100">
                  <a:solidFill>
                    <a:schemeClr val="bg1"/>
                  </a:solidFill>
                  <a:latin typeface="Arial" panose="020B0604020202020204"/>
                  <a:ea typeface="微软雅黑" panose="020B0503020204020204" pitchFamily="34" charset="-122"/>
                  <a:cs typeface="+mn-ea"/>
                  <a:sym typeface="Arial" panose="020B0604020202020204"/>
                </a:endParaRPr>
              </a:p>
            </p:txBody>
          </p:sp>
          <p:sp>
            <p:nvSpPr>
              <p:cNvPr id="62" name="îŝḷîḓé-Oval 36"/>
              <p:cNvSpPr/>
              <p:nvPr/>
            </p:nvSpPr>
            <p:spPr>
              <a:xfrm>
                <a:off x="1042247" y="3433203"/>
                <a:ext cx="1771651" cy="1771650"/>
              </a:xfrm>
              <a:prstGeom prst="ellipse">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100">
                  <a:solidFill>
                    <a:schemeClr val="bg1"/>
                  </a:solidFill>
                  <a:latin typeface="Arial" panose="020B0604020202020204"/>
                  <a:ea typeface="微软雅黑" panose="020B0503020204020204" pitchFamily="34" charset="-122"/>
                  <a:cs typeface="+mn-ea"/>
                  <a:sym typeface="Arial" panose="020B0604020202020204"/>
                </a:endParaRPr>
              </a:p>
            </p:txBody>
          </p:sp>
        </p:grpSp>
        <p:grpSp>
          <p:nvGrpSpPr>
            <p:cNvPr id="34" name="组合 33"/>
            <p:cNvGrpSpPr/>
            <p:nvPr/>
          </p:nvGrpSpPr>
          <p:grpSpPr>
            <a:xfrm>
              <a:off x="6509291" y="3433997"/>
              <a:ext cx="1550389" cy="1550389"/>
              <a:chOff x="6548617" y="3301620"/>
              <a:chExt cx="2034816" cy="2034816"/>
            </a:xfrm>
          </p:grpSpPr>
          <p:sp>
            <p:nvSpPr>
              <p:cNvPr id="59" name="îŝḷîḓé-Oval 33"/>
              <p:cNvSpPr/>
              <p:nvPr/>
            </p:nvSpPr>
            <p:spPr>
              <a:xfrm>
                <a:off x="6548617" y="3301620"/>
                <a:ext cx="2034816" cy="2034816"/>
              </a:xfrm>
              <a:prstGeom prst="ellips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100">
                  <a:solidFill>
                    <a:schemeClr val="bg1"/>
                  </a:solidFill>
                  <a:latin typeface="Arial" panose="020B0604020202020204"/>
                  <a:ea typeface="微软雅黑" panose="020B0503020204020204" pitchFamily="34" charset="-122"/>
                  <a:cs typeface="+mn-ea"/>
                  <a:sym typeface="Arial" panose="020B0604020202020204"/>
                </a:endParaRPr>
              </a:p>
            </p:txBody>
          </p:sp>
          <p:sp>
            <p:nvSpPr>
              <p:cNvPr id="60" name="îŝḷîḓé-Oval 34"/>
              <p:cNvSpPr/>
              <p:nvPr/>
            </p:nvSpPr>
            <p:spPr>
              <a:xfrm>
                <a:off x="6680200" y="3433203"/>
                <a:ext cx="1771650" cy="1771650"/>
              </a:xfrm>
              <a:prstGeom prst="ellipse">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100">
                  <a:solidFill>
                    <a:schemeClr val="bg1"/>
                  </a:solidFill>
                  <a:latin typeface="Arial" panose="020B0604020202020204"/>
                  <a:ea typeface="微软雅黑" panose="020B0503020204020204" pitchFamily="34" charset="-122"/>
                  <a:cs typeface="+mn-ea"/>
                  <a:sym typeface="Arial" panose="020B0604020202020204"/>
                </a:endParaRPr>
              </a:p>
            </p:txBody>
          </p:sp>
        </p:grpSp>
        <p:grpSp>
          <p:nvGrpSpPr>
            <p:cNvPr id="35" name="组合 34"/>
            <p:cNvGrpSpPr/>
            <p:nvPr/>
          </p:nvGrpSpPr>
          <p:grpSpPr>
            <a:xfrm>
              <a:off x="4129961" y="1937206"/>
              <a:ext cx="1550389" cy="1550389"/>
              <a:chOff x="3725684" y="1525767"/>
              <a:chExt cx="2034816" cy="2034816"/>
            </a:xfrm>
          </p:grpSpPr>
          <p:sp>
            <p:nvSpPr>
              <p:cNvPr id="57" name="îŝḷîḓé-Oval 31"/>
              <p:cNvSpPr/>
              <p:nvPr/>
            </p:nvSpPr>
            <p:spPr>
              <a:xfrm>
                <a:off x="3725684" y="1525767"/>
                <a:ext cx="2034816" cy="2034816"/>
              </a:xfrm>
              <a:prstGeom prst="ellips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100">
                  <a:solidFill>
                    <a:schemeClr val="bg1"/>
                  </a:solidFill>
                  <a:latin typeface="Arial" panose="020B0604020202020204"/>
                  <a:ea typeface="微软雅黑" panose="020B0503020204020204" pitchFamily="34" charset="-122"/>
                  <a:cs typeface="+mn-ea"/>
                  <a:sym typeface="Arial" panose="020B0604020202020204"/>
                </a:endParaRPr>
              </a:p>
            </p:txBody>
          </p:sp>
          <p:sp>
            <p:nvSpPr>
              <p:cNvPr id="58" name="îŝḷîḓé-Oval 32"/>
              <p:cNvSpPr/>
              <p:nvPr/>
            </p:nvSpPr>
            <p:spPr>
              <a:xfrm>
                <a:off x="3857267" y="1657350"/>
                <a:ext cx="1771650" cy="1771650"/>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100">
                  <a:solidFill>
                    <a:schemeClr val="bg1"/>
                  </a:solidFill>
                  <a:latin typeface="Arial" panose="020B0604020202020204"/>
                  <a:ea typeface="微软雅黑" panose="020B0503020204020204" pitchFamily="34" charset="-122"/>
                  <a:cs typeface="+mn-ea"/>
                  <a:sym typeface="Arial" panose="020B0604020202020204"/>
                </a:endParaRPr>
              </a:p>
            </p:txBody>
          </p:sp>
        </p:grpSp>
        <p:grpSp>
          <p:nvGrpSpPr>
            <p:cNvPr id="36" name="组合 35"/>
            <p:cNvGrpSpPr/>
            <p:nvPr/>
          </p:nvGrpSpPr>
          <p:grpSpPr>
            <a:xfrm>
              <a:off x="8895729" y="1937206"/>
              <a:ext cx="1550389" cy="1550389"/>
              <a:chOff x="9379982" y="1525767"/>
              <a:chExt cx="2034816" cy="2034816"/>
            </a:xfrm>
          </p:grpSpPr>
          <p:sp>
            <p:nvSpPr>
              <p:cNvPr id="55" name="îŝḷîḓé-Oval 29"/>
              <p:cNvSpPr/>
              <p:nvPr/>
            </p:nvSpPr>
            <p:spPr>
              <a:xfrm>
                <a:off x="9379982" y="1525767"/>
                <a:ext cx="2034816" cy="2034816"/>
              </a:xfrm>
              <a:prstGeom prst="ellips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100">
                  <a:solidFill>
                    <a:schemeClr val="bg1"/>
                  </a:solidFill>
                  <a:latin typeface="Arial" panose="020B0604020202020204"/>
                  <a:ea typeface="微软雅黑" panose="020B0503020204020204" pitchFamily="34" charset="-122"/>
                  <a:cs typeface="+mn-ea"/>
                  <a:sym typeface="Arial" panose="020B0604020202020204"/>
                </a:endParaRPr>
              </a:p>
            </p:txBody>
          </p:sp>
          <p:sp>
            <p:nvSpPr>
              <p:cNvPr id="56" name="îŝḷîḓé-Oval 30"/>
              <p:cNvSpPr/>
              <p:nvPr/>
            </p:nvSpPr>
            <p:spPr>
              <a:xfrm>
                <a:off x="9511565" y="1657350"/>
                <a:ext cx="1771650" cy="1771650"/>
              </a:xfrm>
              <a:prstGeom prst="ellipse">
                <a:avLst/>
              </a:prstGeom>
              <a:solidFill>
                <a:schemeClr val="accent6"/>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100">
                  <a:solidFill>
                    <a:schemeClr val="bg1"/>
                  </a:solidFill>
                  <a:latin typeface="Arial" panose="020B0604020202020204"/>
                  <a:ea typeface="微软雅黑" panose="020B0503020204020204" pitchFamily="34" charset="-122"/>
                  <a:cs typeface="+mn-ea"/>
                  <a:sym typeface="Arial" panose="020B0604020202020204"/>
                </a:endParaRPr>
              </a:p>
            </p:txBody>
          </p:sp>
        </p:grpSp>
        <p:sp>
          <p:nvSpPr>
            <p:cNvPr id="37" name="îŝḷîḓé-箭头: 五边形 6"/>
            <p:cNvSpPr/>
            <p:nvPr/>
          </p:nvSpPr>
          <p:spPr>
            <a:xfrm rot="19500000">
              <a:off x="2891926" y="3419367"/>
              <a:ext cx="1036791" cy="395317"/>
            </a:xfrm>
            <a:prstGeom prst="homePlate">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100">
                <a:solidFill>
                  <a:schemeClr val="bg1"/>
                </a:solidFill>
                <a:latin typeface="Arial" panose="020B0604020202020204"/>
                <a:ea typeface="微软雅黑" panose="020B0503020204020204" pitchFamily="34" charset="-122"/>
                <a:cs typeface="+mn-ea"/>
                <a:sym typeface="Arial" panose="020B0604020202020204"/>
              </a:endParaRPr>
            </a:p>
          </p:txBody>
        </p:sp>
        <p:sp>
          <p:nvSpPr>
            <p:cNvPr id="38" name="îŝḷîḓé-箭头: 五边形 9"/>
            <p:cNvSpPr/>
            <p:nvPr/>
          </p:nvSpPr>
          <p:spPr>
            <a:xfrm rot="2209917">
              <a:off x="5262212" y="3189679"/>
              <a:ext cx="1036791" cy="395317"/>
            </a:xfrm>
            <a:prstGeom prst="homePlat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100">
                <a:solidFill>
                  <a:schemeClr val="bg1"/>
                </a:solidFill>
                <a:latin typeface="Arial" panose="020B0604020202020204"/>
                <a:ea typeface="微软雅黑" panose="020B0503020204020204" pitchFamily="34" charset="-122"/>
                <a:cs typeface="+mn-ea"/>
                <a:sym typeface="Arial" panose="020B0604020202020204"/>
              </a:endParaRPr>
            </a:p>
          </p:txBody>
        </p:sp>
        <p:sp>
          <p:nvSpPr>
            <p:cNvPr id="39" name="îŝḷîḓé-箭头: 五边形 10"/>
            <p:cNvSpPr/>
            <p:nvPr/>
          </p:nvSpPr>
          <p:spPr>
            <a:xfrm rot="19500000">
              <a:off x="7641542" y="3419367"/>
              <a:ext cx="1036791" cy="395317"/>
            </a:xfrm>
            <a:prstGeom prst="homePlate">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100">
                <a:solidFill>
                  <a:schemeClr val="bg1"/>
                </a:solidFill>
                <a:latin typeface="Arial" panose="020B0604020202020204"/>
                <a:ea typeface="微软雅黑" panose="020B0503020204020204" pitchFamily="34" charset="-122"/>
                <a:cs typeface="+mn-ea"/>
                <a:sym typeface="Arial" panose="020B0604020202020204"/>
              </a:endParaRPr>
            </a:p>
          </p:txBody>
        </p:sp>
        <p:sp>
          <p:nvSpPr>
            <p:cNvPr id="40" name="îŝḷîḓé-任意多边形: 形状 34"/>
            <p:cNvSpPr/>
            <p:nvPr/>
          </p:nvSpPr>
          <p:spPr bwMode="auto">
            <a:xfrm>
              <a:off x="9455097" y="2332410"/>
              <a:ext cx="431653" cy="735536"/>
            </a:xfrm>
            <a:custGeom>
              <a:avLst/>
              <a:gdLst>
                <a:gd name="connsiteX0" fmla="*/ 99219 w 198438"/>
                <a:gd name="connsiteY0" fmla="*/ 288925 h 338138"/>
                <a:gd name="connsiteX1" fmla="*/ 84137 w 198438"/>
                <a:gd name="connsiteY1" fmla="*/ 302419 h 338138"/>
                <a:gd name="connsiteX2" fmla="*/ 99219 w 198438"/>
                <a:gd name="connsiteY2" fmla="*/ 315913 h 338138"/>
                <a:gd name="connsiteX3" fmla="*/ 114301 w 198438"/>
                <a:gd name="connsiteY3" fmla="*/ 302419 h 338138"/>
                <a:gd name="connsiteX4" fmla="*/ 99219 w 198438"/>
                <a:gd name="connsiteY4" fmla="*/ 288925 h 338138"/>
                <a:gd name="connsiteX5" fmla="*/ 14287 w 198438"/>
                <a:gd name="connsiteY5" fmla="*/ 69850 h 338138"/>
                <a:gd name="connsiteX6" fmla="*/ 14287 w 198438"/>
                <a:gd name="connsiteY6" fmla="*/ 268288 h 338138"/>
                <a:gd name="connsiteX7" fmla="*/ 184150 w 198438"/>
                <a:gd name="connsiteY7" fmla="*/ 268288 h 338138"/>
                <a:gd name="connsiteX8" fmla="*/ 184150 w 198438"/>
                <a:gd name="connsiteY8" fmla="*/ 69850 h 338138"/>
                <a:gd name="connsiteX9" fmla="*/ 63723 w 198438"/>
                <a:gd name="connsiteY9" fmla="*/ 28575 h 338138"/>
                <a:gd name="connsiteX10" fmla="*/ 57150 w 198438"/>
                <a:gd name="connsiteY10" fmla="*/ 36368 h 338138"/>
                <a:gd name="connsiteX11" fmla="*/ 63723 w 198438"/>
                <a:gd name="connsiteY11" fmla="*/ 42863 h 338138"/>
                <a:gd name="connsiteX12" fmla="*/ 134715 w 198438"/>
                <a:gd name="connsiteY12" fmla="*/ 42863 h 338138"/>
                <a:gd name="connsiteX13" fmla="*/ 141288 w 198438"/>
                <a:gd name="connsiteY13" fmla="*/ 36368 h 338138"/>
                <a:gd name="connsiteX14" fmla="*/ 134715 w 198438"/>
                <a:gd name="connsiteY14" fmla="*/ 28575 h 338138"/>
                <a:gd name="connsiteX15" fmla="*/ 63723 w 198438"/>
                <a:gd name="connsiteY15" fmla="*/ 28575 h 338138"/>
                <a:gd name="connsiteX16" fmla="*/ 35719 w 198438"/>
                <a:gd name="connsiteY16" fmla="*/ 0 h 338138"/>
                <a:gd name="connsiteX17" fmla="*/ 162719 w 198438"/>
                <a:gd name="connsiteY17" fmla="*/ 0 h 338138"/>
                <a:gd name="connsiteX18" fmla="*/ 198438 w 198438"/>
                <a:gd name="connsiteY18" fmla="*/ 35663 h 338138"/>
                <a:gd name="connsiteX19" fmla="*/ 198438 w 198438"/>
                <a:gd name="connsiteY19" fmla="*/ 302475 h 338138"/>
                <a:gd name="connsiteX20" fmla="*/ 162719 w 198438"/>
                <a:gd name="connsiteY20" fmla="*/ 338138 h 338138"/>
                <a:gd name="connsiteX21" fmla="*/ 35719 w 198438"/>
                <a:gd name="connsiteY21" fmla="*/ 338138 h 338138"/>
                <a:gd name="connsiteX22" fmla="*/ 0 w 198438"/>
                <a:gd name="connsiteY22" fmla="*/ 302475 h 338138"/>
                <a:gd name="connsiteX23" fmla="*/ 0 w 198438"/>
                <a:gd name="connsiteY23" fmla="*/ 35663 h 338138"/>
                <a:gd name="connsiteX24" fmla="*/ 35719 w 198438"/>
                <a:gd name="connsiteY2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8438" h="338138">
                  <a:moveTo>
                    <a:pt x="99219" y="288925"/>
                  </a:moveTo>
                  <a:cubicBezTo>
                    <a:pt x="90889" y="288925"/>
                    <a:pt x="84137" y="294966"/>
                    <a:pt x="84137" y="302419"/>
                  </a:cubicBezTo>
                  <a:cubicBezTo>
                    <a:pt x="84137" y="309872"/>
                    <a:pt x="90889" y="315913"/>
                    <a:pt x="99219" y="315913"/>
                  </a:cubicBezTo>
                  <a:cubicBezTo>
                    <a:pt x="107549" y="315913"/>
                    <a:pt x="114301" y="309872"/>
                    <a:pt x="114301" y="302419"/>
                  </a:cubicBezTo>
                  <a:cubicBezTo>
                    <a:pt x="114301" y="294966"/>
                    <a:pt x="107549" y="288925"/>
                    <a:pt x="99219" y="288925"/>
                  </a:cubicBezTo>
                  <a:close/>
                  <a:moveTo>
                    <a:pt x="14287" y="69850"/>
                  </a:moveTo>
                  <a:lnTo>
                    <a:pt x="14287" y="268288"/>
                  </a:lnTo>
                  <a:lnTo>
                    <a:pt x="184150" y="268288"/>
                  </a:lnTo>
                  <a:lnTo>
                    <a:pt x="184150" y="69850"/>
                  </a:lnTo>
                  <a:close/>
                  <a:moveTo>
                    <a:pt x="63723" y="28575"/>
                  </a:moveTo>
                  <a:cubicBezTo>
                    <a:pt x="59779" y="28575"/>
                    <a:pt x="57150" y="32472"/>
                    <a:pt x="57150" y="36368"/>
                  </a:cubicBezTo>
                  <a:cubicBezTo>
                    <a:pt x="57150" y="40265"/>
                    <a:pt x="59779" y="42863"/>
                    <a:pt x="63723" y="42863"/>
                  </a:cubicBezTo>
                  <a:cubicBezTo>
                    <a:pt x="63723" y="42863"/>
                    <a:pt x="63723" y="42863"/>
                    <a:pt x="134715" y="42863"/>
                  </a:cubicBezTo>
                  <a:cubicBezTo>
                    <a:pt x="138659" y="42863"/>
                    <a:pt x="141288" y="40265"/>
                    <a:pt x="141288" y="36368"/>
                  </a:cubicBezTo>
                  <a:cubicBezTo>
                    <a:pt x="141288" y="32472"/>
                    <a:pt x="138659" y="28575"/>
                    <a:pt x="134715" y="28575"/>
                  </a:cubicBezTo>
                  <a:cubicBezTo>
                    <a:pt x="134715" y="28575"/>
                    <a:pt x="134715" y="28575"/>
                    <a:pt x="63723" y="28575"/>
                  </a:cubicBezTo>
                  <a:close/>
                  <a:moveTo>
                    <a:pt x="35719" y="0"/>
                  </a:moveTo>
                  <a:cubicBezTo>
                    <a:pt x="35719" y="0"/>
                    <a:pt x="35719" y="0"/>
                    <a:pt x="162719" y="0"/>
                  </a:cubicBezTo>
                  <a:cubicBezTo>
                    <a:pt x="182563" y="0"/>
                    <a:pt x="198438" y="15850"/>
                    <a:pt x="198438" y="35663"/>
                  </a:cubicBezTo>
                  <a:cubicBezTo>
                    <a:pt x="198438" y="35663"/>
                    <a:pt x="198438" y="35663"/>
                    <a:pt x="198438" y="302475"/>
                  </a:cubicBezTo>
                  <a:cubicBezTo>
                    <a:pt x="198438" y="322288"/>
                    <a:pt x="182563" y="338138"/>
                    <a:pt x="162719" y="338138"/>
                  </a:cubicBezTo>
                  <a:cubicBezTo>
                    <a:pt x="162719" y="338138"/>
                    <a:pt x="162719" y="338138"/>
                    <a:pt x="35719" y="338138"/>
                  </a:cubicBezTo>
                  <a:cubicBezTo>
                    <a:pt x="15875" y="338138"/>
                    <a:pt x="0" y="322288"/>
                    <a:pt x="0" y="302475"/>
                  </a:cubicBezTo>
                  <a:cubicBezTo>
                    <a:pt x="0" y="302475"/>
                    <a:pt x="0" y="302475"/>
                    <a:pt x="0" y="35663"/>
                  </a:cubicBezTo>
                  <a:cubicBezTo>
                    <a:pt x="0" y="15850"/>
                    <a:pt x="15875" y="0"/>
                    <a:pt x="35719" y="0"/>
                  </a:cubicBezTo>
                  <a:close/>
                </a:path>
              </a:pathLst>
            </a:custGeom>
            <a:solidFill>
              <a:schemeClr val="bg1"/>
            </a:solidFill>
            <a:ln>
              <a:noFill/>
            </a:ln>
          </p:spPr>
          <p:txBody>
            <a:bodyPr anchor="ctr"/>
            <a:lstStyle/>
            <a:p>
              <a:pPr algn="ctr"/>
              <a:endParaRPr sz="1100">
                <a:solidFill>
                  <a:schemeClr val="bg1"/>
                </a:solidFill>
                <a:latin typeface="Arial" panose="020B0604020202020204"/>
                <a:ea typeface="微软雅黑" panose="020B0503020204020204" pitchFamily="34" charset="-122"/>
                <a:cs typeface="+mn-ea"/>
                <a:sym typeface="Arial" panose="020B0604020202020204"/>
              </a:endParaRPr>
            </a:p>
          </p:txBody>
        </p:sp>
        <p:sp>
          <p:nvSpPr>
            <p:cNvPr id="41" name="îŝḷîḓé-任意多边形: 形状 31"/>
            <p:cNvSpPr/>
            <p:nvPr/>
          </p:nvSpPr>
          <p:spPr bwMode="auto">
            <a:xfrm>
              <a:off x="2323666" y="3819356"/>
              <a:ext cx="415466" cy="707954"/>
            </a:xfrm>
            <a:custGeom>
              <a:avLst/>
              <a:gdLst>
                <a:gd name="connsiteX0" fmla="*/ 99219 w 198438"/>
                <a:gd name="connsiteY0" fmla="*/ 288925 h 338138"/>
                <a:gd name="connsiteX1" fmla="*/ 84137 w 198438"/>
                <a:gd name="connsiteY1" fmla="*/ 302419 h 338138"/>
                <a:gd name="connsiteX2" fmla="*/ 99219 w 198438"/>
                <a:gd name="connsiteY2" fmla="*/ 315913 h 338138"/>
                <a:gd name="connsiteX3" fmla="*/ 114301 w 198438"/>
                <a:gd name="connsiteY3" fmla="*/ 302419 h 338138"/>
                <a:gd name="connsiteX4" fmla="*/ 99219 w 198438"/>
                <a:gd name="connsiteY4" fmla="*/ 288925 h 338138"/>
                <a:gd name="connsiteX5" fmla="*/ 14287 w 198438"/>
                <a:gd name="connsiteY5" fmla="*/ 69850 h 338138"/>
                <a:gd name="connsiteX6" fmla="*/ 14287 w 198438"/>
                <a:gd name="connsiteY6" fmla="*/ 268288 h 338138"/>
                <a:gd name="connsiteX7" fmla="*/ 184150 w 198438"/>
                <a:gd name="connsiteY7" fmla="*/ 268288 h 338138"/>
                <a:gd name="connsiteX8" fmla="*/ 184150 w 198438"/>
                <a:gd name="connsiteY8" fmla="*/ 69850 h 338138"/>
                <a:gd name="connsiteX9" fmla="*/ 63723 w 198438"/>
                <a:gd name="connsiteY9" fmla="*/ 28575 h 338138"/>
                <a:gd name="connsiteX10" fmla="*/ 57150 w 198438"/>
                <a:gd name="connsiteY10" fmla="*/ 36368 h 338138"/>
                <a:gd name="connsiteX11" fmla="*/ 63723 w 198438"/>
                <a:gd name="connsiteY11" fmla="*/ 42863 h 338138"/>
                <a:gd name="connsiteX12" fmla="*/ 134715 w 198438"/>
                <a:gd name="connsiteY12" fmla="*/ 42863 h 338138"/>
                <a:gd name="connsiteX13" fmla="*/ 141288 w 198438"/>
                <a:gd name="connsiteY13" fmla="*/ 36368 h 338138"/>
                <a:gd name="connsiteX14" fmla="*/ 134715 w 198438"/>
                <a:gd name="connsiteY14" fmla="*/ 28575 h 338138"/>
                <a:gd name="connsiteX15" fmla="*/ 63723 w 198438"/>
                <a:gd name="connsiteY15" fmla="*/ 28575 h 338138"/>
                <a:gd name="connsiteX16" fmla="*/ 35719 w 198438"/>
                <a:gd name="connsiteY16" fmla="*/ 0 h 338138"/>
                <a:gd name="connsiteX17" fmla="*/ 162719 w 198438"/>
                <a:gd name="connsiteY17" fmla="*/ 0 h 338138"/>
                <a:gd name="connsiteX18" fmla="*/ 198438 w 198438"/>
                <a:gd name="connsiteY18" fmla="*/ 35663 h 338138"/>
                <a:gd name="connsiteX19" fmla="*/ 198438 w 198438"/>
                <a:gd name="connsiteY19" fmla="*/ 302475 h 338138"/>
                <a:gd name="connsiteX20" fmla="*/ 162719 w 198438"/>
                <a:gd name="connsiteY20" fmla="*/ 338138 h 338138"/>
                <a:gd name="connsiteX21" fmla="*/ 35719 w 198438"/>
                <a:gd name="connsiteY21" fmla="*/ 338138 h 338138"/>
                <a:gd name="connsiteX22" fmla="*/ 0 w 198438"/>
                <a:gd name="connsiteY22" fmla="*/ 302475 h 338138"/>
                <a:gd name="connsiteX23" fmla="*/ 0 w 198438"/>
                <a:gd name="connsiteY23" fmla="*/ 35663 h 338138"/>
                <a:gd name="connsiteX24" fmla="*/ 35719 w 198438"/>
                <a:gd name="connsiteY2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8438" h="338138">
                  <a:moveTo>
                    <a:pt x="99219" y="288925"/>
                  </a:moveTo>
                  <a:cubicBezTo>
                    <a:pt x="90889" y="288925"/>
                    <a:pt x="84137" y="294966"/>
                    <a:pt x="84137" y="302419"/>
                  </a:cubicBezTo>
                  <a:cubicBezTo>
                    <a:pt x="84137" y="309872"/>
                    <a:pt x="90889" y="315913"/>
                    <a:pt x="99219" y="315913"/>
                  </a:cubicBezTo>
                  <a:cubicBezTo>
                    <a:pt x="107549" y="315913"/>
                    <a:pt x="114301" y="309872"/>
                    <a:pt x="114301" y="302419"/>
                  </a:cubicBezTo>
                  <a:cubicBezTo>
                    <a:pt x="114301" y="294966"/>
                    <a:pt x="107549" y="288925"/>
                    <a:pt x="99219" y="288925"/>
                  </a:cubicBezTo>
                  <a:close/>
                  <a:moveTo>
                    <a:pt x="14287" y="69850"/>
                  </a:moveTo>
                  <a:lnTo>
                    <a:pt x="14287" y="268288"/>
                  </a:lnTo>
                  <a:lnTo>
                    <a:pt x="184150" y="268288"/>
                  </a:lnTo>
                  <a:lnTo>
                    <a:pt x="184150" y="69850"/>
                  </a:lnTo>
                  <a:close/>
                  <a:moveTo>
                    <a:pt x="63723" y="28575"/>
                  </a:moveTo>
                  <a:cubicBezTo>
                    <a:pt x="59779" y="28575"/>
                    <a:pt x="57150" y="32472"/>
                    <a:pt x="57150" y="36368"/>
                  </a:cubicBezTo>
                  <a:cubicBezTo>
                    <a:pt x="57150" y="40265"/>
                    <a:pt x="59779" y="42863"/>
                    <a:pt x="63723" y="42863"/>
                  </a:cubicBezTo>
                  <a:cubicBezTo>
                    <a:pt x="63723" y="42863"/>
                    <a:pt x="63723" y="42863"/>
                    <a:pt x="134715" y="42863"/>
                  </a:cubicBezTo>
                  <a:cubicBezTo>
                    <a:pt x="138659" y="42863"/>
                    <a:pt x="141288" y="40265"/>
                    <a:pt x="141288" y="36368"/>
                  </a:cubicBezTo>
                  <a:cubicBezTo>
                    <a:pt x="141288" y="32472"/>
                    <a:pt x="138659" y="28575"/>
                    <a:pt x="134715" y="28575"/>
                  </a:cubicBezTo>
                  <a:cubicBezTo>
                    <a:pt x="134715" y="28575"/>
                    <a:pt x="134715" y="28575"/>
                    <a:pt x="63723" y="28575"/>
                  </a:cubicBezTo>
                  <a:close/>
                  <a:moveTo>
                    <a:pt x="35719" y="0"/>
                  </a:moveTo>
                  <a:cubicBezTo>
                    <a:pt x="35719" y="0"/>
                    <a:pt x="35719" y="0"/>
                    <a:pt x="162719" y="0"/>
                  </a:cubicBezTo>
                  <a:cubicBezTo>
                    <a:pt x="182563" y="0"/>
                    <a:pt x="198438" y="15850"/>
                    <a:pt x="198438" y="35663"/>
                  </a:cubicBezTo>
                  <a:cubicBezTo>
                    <a:pt x="198438" y="35663"/>
                    <a:pt x="198438" y="35663"/>
                    <a:pt x="198438" y="302475"/>
                  </a:cubicBezTo>
                  <a:cubicBezTo>
                    <a:pt x="198438" y="322288"/>
                    <a:pt x="182563" y="338138"/>
                    <a:pt x="162719" y="338138"/>
                  </a:cubicBezTo>
                  <a:cubicBezTo>
                    <a:pt x="162719" y="338138"/>
                    <a:pt x="162719" y="338138"/>
                    <a:pt x="35719" y="338138"/>
                  </a:cubicBezTo>
                  <a:cubicBezTo>
                    <a:pt x="15875" y="338138"/>
                    <a:pt x="0" y="322288"/>
                    <a:pt x="0" y="302475"/>
                  </a:cubicBezTo>
                  <a:cubicBezTo>
                    <a:pt x="0" y="302475"/>
                    <a:pt x="0" y="302475"/>
                    <a:pt x="0" y="35663"/>
                  </a:cubicBezTo>
                  <a:cubicBezTo>
                    <a:pt x="0" y="15850"/>
                    <a:pt x="15875" y="0"/>
                    <a:pt x="35719" y="0"/>
                  </a:cubicBezTo>
                  <a:close/>
                </a:path>
              </a:pathLst>
            </a:custGeom>
            <a:solidFill>
              <a:schemeClr val="bg1"/>
            </a:solidFill>
            <a:ln>
              <a:noFill/>
            </a:ln>
          </p:spPr>
          <p:txBody>
            <a:bodyPr anchor="ctr"/>
            <a:lstStyle/>
            <a:p>
              <a:pPr algn="ctr"/>
              <a:endParaRPr sz="1100">
                <a:solidFill>
                  <a:schemeClr val="bg1"/>
                </a:solidFill>
                <a:latin typeface="Arial" panose="020B0604020202020204"/>
                <a:ea typeface="微软雅黑" panose="020B0503020204020204" pitchFamily="34" charset="-122"/>
                <a:cs typeface="+mn-ea"/>
                <a:sym typeface="Arial" panose="020B0604020202020204"/>
              </a:endParaRPr>
            </a:p>
          </p:txBody>
        </p:sp>
        <p:sp>
          <p:nvSpPr>
            <p:cNvPr id="42" name="îŝḷîḓé-任意多边形: 形状 33"/>
            <p:cNvSpPr/>
            <p:nvPr/>
          </p:nvSpPr>
          <p:spPr bwMode="auto">
            <a:xfrm>
              <a:off x="7063349" y="3803357"/>
              <a:ext cx="434244" cy="739951"/>
            </a:xfrm>
            <a:custGeom>
              <a:avLst/>
              <a:gdLst>
                <a:gd name="connsiteX0" fmla="*/ 99219 w 198438"/>
                <a:gd name="connsiteY0" fmla="*/ 288925 h 338138"/>
                <a:gd name="connsiteX1" fmla="*/ 84137 w 198438"/>
                <a:gd name="connsiteY1" fmla="*/ 302419 h 338138"/>
                <a:gd name="connsiteX2" fmla="*/ 99219 w 198438"/>
                <a:gd name="connsiteY2" fmla="*/ 315913 h 338138"/>
                <a:gd name="connsiteX3" fmla="*/ 114301 w 198438"/>
                <a:gd name="connsiteY3" fmla="*/ 302419 h 338138"/>
                <a:gd name="connsiteX4" fmla="*/ 99219 w 198438"/>
                <a:gd name="connsiteY4" fmla="*/ 288925 h 338138"/>
                <a:gd name="connsiteX5" fmla="*/ 14287 w 198438"/>
                <a:gd name="connsiteY5" fmla="*/ 69850 h 338138"/>
                <a:gd name="connsiteX6" fmla="*/ 14287 w 198438"/>
                <a:gd name="connsiteY6" fmla="*/ 268288 h 338138"/>
                <a:gd name="connsiteX7" fmla="*/ 184150 w 198438"/>
                <a:gd name="connsiteY7" fmla="*/ 268288 h 338138"/>
                <a:gd name="connsiteX8" fmla="*/ 184150 w 198438"/>
                <a:gd name="connsiteY8" fmla="*/ 69850 h 338138"/>
                <a:gd name="connsiteX9" fmla="*/ 63723 w 198438"/>
                <a:gd name="connsiteY9" fmla="*/ 28575 h 338138"/>
                <a:gd name="connsiteX10" fmla="*/ 57150 w 198438"/>
                <a:gd name="connsiteY10" fmla="*/ 36368 h 338138"/>
                <a:gd name="connsiteX11" fmla="*/ 63723 w 198438"/>
                <a:gd name="connsiteY11" fmla="*/ 42863 h 338138"/>
                <a:gd name="connsiteX12" fmla="*/ 134715 w 198438"/>
                <a:gd name="connsiteY12" fmla="*/ 42863 h 338138"/>
                <a:gd name="connsiteX13" fmla="*/ 141288 w 198438"/>
                <a:gd name="connsiteY13" fmla="*/ 36368 h 338138"/>
                <a:gd name="connsiteX14" fmla="*/ 134715 w 198438"/>
                <a:gd name="connsiteY14" fmla="*/ 28575 h 338138"/>
                <a:gd name="connsiteX15" fmla="*/ 63723 w 198438"/>
                <a:gd name="connsiteY15" fmla="*/ 28575 h 338138"/>
                <a:gd name="connsiteX16" fmla="*/ 35719 w 198438"/>
                <a:gd name="connsiteY16" fmla="*/ 0 h 338138"/>
                <a:gd name="connsiteX17" fmla="*/ 162719 w 198438"/>
                <a:gd name="connsiteY17" fmla="*/ 0 h 338138"/>
                <a:gd name="connsiteX18" fmla="*/ 198438 w 198438"/>
                <a:gd name="connsiteY18" fmla="*/ 35663 h 338138"/>
                <a:gd name="connsiteX19" fmla="*/ 198438 w 198438"/>
                <a:gd name="connsiteY19" fmla="*/ 302475 h 338138"/>
                <a:gd name="connsiteX20" fmla="*/ 162719 w 198438"/>
                <a:gd name="connsiteY20" fmla="*/ 338138 h 338138"/>
                <a:gd name="connsiteX21" fmla="*/ 35719 w 198438"/>
                <a:gd name="connsiteY21" fmla="*/ 338138 h 338138"/>
                <a:gd name="connsiteX22" fmla="*/ 0 w 198438"/>
                <a:gd name="connsiteY22" fmla="*/ 302475 h 338138"/>
                <a:gd name="connsiteX23" fmla="*/ 0 w 198438"/>
                <a:gd name="connsiteY23" fmla="*/ 35663 h 338138"/>
                <a:gd name="connsiteX24" fmla="*/ 35719 w 198438"/>
                <a:gd name="connsiteY2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8438" h="338138">
                  <a:moveTo>
                    <a:pt x="99219" y="288925"/>
                  </a:moveTo>
                  <a:cubicBezTo>
                    <a:pt x="90889" y="288925"/>
                    <a:pt x="84137" y="294966"/>
                    <a:pt x="84137" y="302419"/>
                  </a:cubicBezTo>
                  <a:cubicBezTo>
                    <a:pt x="84137" y="309872"/>
                    <a:pt x="90889" y="315913"/>
                    <a:pt x="99219" y="315913"/>
                  </a:cubicBezTo>
                  <a:cubicBezTo>
                    <a:pt x="107549" y="315913"/>
                    <a:pt x="114301" y="309872"/>
                    <a:pt x="114301" y="302419"/>
                  </a:cubicBezTo>
                  <a:cubicBezTo>
                    <a:pt x="114301" y="294966"/>
                    <a:pt x="107549" y="288925"/>
                    <a:pt x="99219" y="288925"/>
                  </a:cubicBezTo>
                  <a:close/>
                  <a:moveTo>
                    <a:pt x="14287" y="69850"/>
                  </a:moveTo>
                  <a:lnTo>
                    <a:pt x="14287" y="268288"/>
                  </a:lnTo>
                  <a:lnTo>
                    <a:pt x="184150" y="268288"/>
                  </a:lnTo>
                  <a:lnTo>
                    <a:pt x="184150" y="69850"/>
                  </a:lnTo>
                  <a:close/>
                  <a:moveTo>
                    <a:pt x="63723" y="28575"/>
                  </a:moveTo>
                  <a:cubicBezTo>
                    <a:pt x="59779" y="28575"/>
                    <a:pt x="57150" y="32472"/>
                    <a:pt x="57150" y="36368"/>
                  </a:cubicBezTo>
                  <a:cubicBezTo>
                    <a:pt x="57150" y="40265"/>
                    <a:pt x="59779" y="42863"/>
                    <a:pt x="63723" y="42863"/>
                  </a:cubicBezTo>
                  <a:cubicBezTo>
                    <a:pt x="63723" y="42863"/>
                    <a:pt x="63723" y="42863"/>
                    <a:pt x="134715" y="42863"/>
                  </a:cubicBezTo>
                  <a:cubicBezTo>
                    <a:pt x="138659" y="42863"/>
                    <a:pt x="141288" y="40265"/>
                    <a:pt x="141288" y="36368"/>
                  </a:cubicBezTo>
                  <a:cubicBezTo>
                    <a:pt x="141288" y="32472"/>
                    <a:pt x="138659" y="28575"/>
                    <a:pt x="134715" y="28575"/>
                  </a:cubicBezTo>
                  <a:cubicBezTo>
                    <a:pt x="134715" y="28575"/>
                    <a:pt x="134715" y="28575"/>
                    <a:pt x="63723" y="28575"/>
                  </a:cubicBezTo>
                  <a:close/>
                  <a:moveTo>
                    <a:pt x="35719" y="0"/>
                  </a:moveTo>
                  <a:cubicBezTo>
                    <a:pt x="35719" y="0"/>
                    <a:pt x="35719" y="0"/>
                    <a:pt x="162719" y="0"/>
                  </a:cubicBezTo>
                  <a:cubicBezTo>
                    <a:pt x="182563" y="0"/>
                    <a:pt x="198438" y="15850"/>
                    <a:pt x="198438" y="35663"/>
                  </a:cubicBezTo>
                  <a:cubicBezTo>
                    <a:pt x="198438" y="35663"/>
                    <a:pt x="198438" y="35663"/>
                    <a:pt x="198438" y="302475"/>
                  </a:cubicBezTo>
                  <a:cubicBezTo>
                    <a:pt x="198438" y="322288"/>
                    <a:pt x="182563" y="338138"/>
                    <a:pt x="162719" y="338138"/>
                  </a:cubicBezTo>
                  <a:cubicBezTo>
                    <a:pt x="162719" y="338138"/>
                    <a:pt x="162719" y="338138"/>
                    <a:pt x="35719" y="338138"/>
                  </a:cubicBezTo>
                  <a:cubicBezTo>
                    <a:pt x="15875" y="338138"/>
                    <a:pt x="0" y="322288"/>
                    <a:pt x="0" y="302475"/>
                  </a:cubicBezTo>
                  <a:cubicBezTo>
                    <a:pt x="0" y="302475"/>
                    <a:pt x="0" y="302475"/>
                    <a:pt x="0" y="35663"/>
                  </a:cubicBezTo>
                  <a:cubicBezTo>
                    <a:pt x="0" y="15850"/>
                    <a:pt x="15875" y="0"/>
                    <a:pt x="35719" y="0"/>
                  </a:cubicBezTo>
                  <a:close/>
                </a:path>
              </a:pathLst>
            </a:custGeom>
            <a:solidFill>
              <a:schemeClr val="bg1"/>
            </a:solidFill>
            <a:ln w="9525">
              <a:noFill/>
              <a:round/>
            </a:ln>
          </p:spPr>
          <p:txBody>
            <a:bodyPr anchor="ctr"/>
            <a:lstStyle/>
            <a:p>
              <a:pPr algn="ctr"/>
              <a:endParaRPr sz="1100">
                <a:solidFill>
                  <a:schemeClr val="bg1"/>
                </a:solidFill>
                <a:latin typeface="Arial" panose="020B0604020202020204"/>
                <a:ea typeface="微软雅黑" panose="020B0503020204020204" pitchFamily="34" charset="-122"/>
                <a:cs typeface="+mn-ea"/>
                <a:sym typeface="Arial" panose="020B0604020202020204"/>
              </a:endParaRPr>
            </a:p>
          </p:txBody>
        </p:sp>
        <p:sp>
          <p:nvSpPr>
            <p:cNvPr id="43" name="îŝḷîḓé-任意多边形: 形状 32"/>
            <p:cNvSpPr/>
            <p:nvPr/>
          </p:nvSpPr>
          <p:spPr bwMode="auto">
            <a:xfrm>
              <a:off x="4695429" y="2357253"/>
              <a:ext cx="419451" cy="714744"/>
            </a:xfrm>
            <a:custGeom>
              <a:avLst/>
              <a:gdLst>
                <a:gd name="connsiteX0" fmla="*/ 99219 w 198438"/>
                <a:gd name="connsiteY0" fmla="*/ 288925 h 338138"/>
                <a:gd name="connsiteX1" fmla="*/ 84137 w 198438"/>
                <a:gd name="connsiteY1" fmla="*/ 302419 h 338138"/>
                <a:gd name="connsiteX2" fmla="*/ 99219 w 198438"/>
                <a:gd name="connsiteY2" fmla="*/ 315913 h 338138"/>
                <a:gd name="connsiteX3" fmla="*/ 114301 w 198438"/>
                <a:gd name="connsiteY3" fmla="*/ 302419 h 338138"/>
                <a:gd name="connsiteX4" fmla="*/ 99219 w 198438"/>
                <a:gd name="connsiteY4" fmla="*/ 288925 h 338138"/>
                <a:gd name="connsiteX5" fmla="*/ 14287 w 198438"/>
                <a:gd name="connsiteY5" fmla="*/ 69850 h 338138"/>
                <a:gd name="connsiteX6" fmla="*/ 14287 w 198438"/>
                <a:gd name="connsiteY6" fmla="*/ 268288 h 338138"/>
                <a:gd name="connsiteX7" fmla="*/ 184150 w 198438"/>
                <a:gd name="connsiteY7" fmla="*/ 268288 h 338138"/>
                <a:gd name="connsiteX8" fmla="*/ 184150 w 198438"/>
                <a:gd name="connsiteY8" fmla="*/ 69850 h 338138"/>
                <a:gd name="connsiteX9" fmla="*/ 63723 w 198438"/>
                <a:gd name="connsiteY9" fmla="*/ 28575 h 338138"/>
                <a:gd name="connsiteX10" fmla="*/ 57150 w 198438"/>
                <a:gd name="connsiteY10" fmla="*/ 36368 h 338138"/>
                <a:gd name="connsiteX11" fmla="*/ 63723 w 198438"/>
                <a:gd name="connsiteY11" fmla="*/ 42863 h 338138"/>
                <a:gd name="connsiteX12" fmla="*/ 134715 w 198438"/>
                <a:gd name="connsiteY12" fmla="*/ 42863 h 338138"/>
                <a:gd name="connsiteX13" fmla="*/ 141288 w 198438"/>
                <a:gd name="connsiteY13" fmla="*/ 36368 h 338138"/>
                <a:gd name="connsiteX14" fmla="*/ 134715 w 198438"/>
                <a:gd name="connsiteY14" fmla="*/ 28575 h 338138"/>
                <a:gd name="connsiteX15" fmla="*/ 63723 w 198438"/>
                <a:gd name="connsiteY15" fmla="*/ 28575 h 338138"/>
                <a:gd name="connsiteX16" fmla="*/ 35719 w 198438"/>
                <a:gd name="connsiteY16" fmla="*/ 0 h 338138"/>
                <a:gd name="connsiteX17" fmla="*/ 162719 w 198438"/>
                <a:gd name="connsiteY17" fmla="*/ 0 h 338138"/>
                <a:gd name="connsiteX18" fmla="*/ 198438 w 198438"/>
                <a:gd name="connsiteY18" fmla="*/ 35663 h 338138"/>
                <a:gd name="connsiteX19" fmla="*/ 198438 w 198438"/>
                <a:gd name="connsiteY19" fmla="*/ 302475 h 338138"/>
                <a:gd name="connsiteX20" fmla="*/ 162719 w 198438"/>
                <a:gd name="connsiteY20" fmla="*/ 338138 h 338138"/>
                <a:gd name="connsiteX21" fmla="*/ 35719 w 198438"/>
                <a:gd name="connsiteY21" fmla="*/ 338138 h 338138"/>
                <a:gd name="connsiteX22" fmla="*/ 0 w 198438"/>
                <a:gd name="connsiteY22" fmla="*/ 302475 h 338138"/>
                <a:gd name="connsiteX23" fmla="*/ 0 w 198438"/>
                <a:gd name="connsiteY23" fmla="*/ 35663 h 338138"/>
                <a:gd name="connsiteX24" fmla="*/ 35719 w 198438"/>
                <a:gd name="connsiteY2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8438" h="338138">
                  <a:moveTo>
                    <a:pt x="99219" y="288925"/>
                  </a:moveTo>
                  <a:cubicBezTo>
                    <a:pt x="90889" y="288925"/>
                    <a:pt x="84137" y="294966"/>
                    <a:pt x="84137" y="302419"/>
                  </a:cubicBezTo>
                  <a:cubicBezTo>
                    <a:pt x="84137" y="309872"/>
                    <a:pt x="90889" y="315913"/>
                    <a:pt x="99219" y="315913"/>
                  </a:cubicBezTo>
                  <a:cubicBezTo>
                    <a:pt x="107549" y="315913"/>
                    <a:pt x="114301" y="309872"/>
                    <a:pt x="114301" y="302419"/>
                  </a:cubicBezTo>
                  <a:cubicBezTo>
                    <a:pt x="114301" y="294966"/>
                    <a:pt x="107549" y="288925"/>
                    <a:pt x="99219" y="288925"/>
                  </a:cubicBezTo>
                  <a:close/>
                  <a:moveTo>
                    <a:pt x="14287" y="69850"/>
                  </a:moveTo>
                  <a:lnTo>
                    <a:pt x="14287" y="268288"/>
                  </a:lnTo>
                  <a:lnTo>
                    <a:pt x="184150" y="268288"/>
                  </a:lnTo>
                  <a:lnTo>
                    <a:pt x="184150" y="69850"/>
                  </a:lnTo>
                  <a:close/>
                  <a:moveTo>
                    <a:pt x="63723" y="28575"/>
                  </a:moveTo>
                  <a:cubicBezTo>
                    <a:pt x="59779" y="28575"/>
                    <a:pt x="57150" y="32472"/>
                    <a:pt x="57150" y="36368"/>
                  </a:cubicBezTo>
                  <a:cubicBezTo>
                    <a:pt x="57150" y="40265"/>
                    <a:pt x="59779" y="42863"/>
                    <a:pt x="63723" y="42863"/>
                  </a:cubicBezTo>
                  <a:cubicBezTo>
                    <a:pt x="63723" y="42863"/>
                    <a:pt x="63723" y="42863"/>
                    <a:pt x="134715" y="42863"/>
                  </a:cubicBezTo>
                  <a:cubicBezTo>
                    <a:pt x="138659" y="42863"/>
                    <a:pt x="141288" y="40265"/>
                    <a:pt x="141288" y="36368"/>
                  </a:cubicBezTo>
                  <a:cubicBezTo>
                    <a:pt x="141288" y="32472"/>
                    <a:pt x="138659" y="28575"/>
                    <a:pt x="134715" y="28575"/>
                  </a:cubicBezTo>
                  <a:cubicBezTo>
                    <a:pt x="134715" y="28575"/>
                    <a:pt x="134715" y="28575"/>
                    <a:pt x="63723" y="28575"/>
                  </a:cubicBezTo>
                  <a:close/>
                  <a:moveTo>
                    <a:pt x="35719" y="0"/>
                  </a:moveTo>
                  <a:cubicBezTo>
                    <a:pt x="35719" y="0"/>
                    <a:pt x="35719" y="0"/>
                    <a:pt x="162719" y="0"/>
                  </a:cubicBezTo>
                  <a:cubicBezTo>
                    <a:pt x="182563" y="0"/>
                    <a:pt x="198438" y="15850"/>
                    <a:pt x="198438" y="35663"/>
                  </a:cubicBezTo>
                  <a:cubicBezTo>
                    <a:pt x="198438" y="35663"/>
                    <a:pt x="198438" y="35663"/>
                    <a:pt x="198438" y="302475"/>
                  </a:cubicBezTo>
                  <a:cubicBezTo>
                    <a:pt x="198438" y="322288"/>
                    <a:pt x="182563" y="338138"/>
                    <a:pt x="162719" y="338138"/>
                  </a:cubicBezTo>
                  <a:cubicBezTo>
                    <a:pt x="162719" y="338138"/>
                    <a:pt x="162719" y="338138"/>
                    <a:pt x="35719" y="338138"/>
                  </a:cubicBezTo>
                  <a:cubicBezTo>
                    <a:pt x="15875" y="338138"/>
                    <a:pt x="0" y="322288"/>
                    <a:pt x="0" y="302475"/>
                  </a:cubicBezTo>
                  <a:cubicBezTo>
                    <a:pt x="0" y="302475"/>
                    <a:pt x="0" y="302475"/>
                    <a:pt x="0" y="35663"/>
                  </a:cubicBezTo>
                  <a:cubicBezTo>
                    <a:pt x="0" y="15850"/>
                    <a:pt x="15875" y="0"/>
                    <a:pt x="35719" y="0"/>
                  </a:cubicBezTo>
                  <a:close/>
                </a:path>
              </a:pathLst>
            </a:custGeom>
            <a:solidFill>
              <a:schemeClr val="bg1"/>
            </a:solidFill>
            <a:ln>
              <a:noFill/>
            </a:ln>
          </p:spPr>
          <p:txBody>
            <a:bodyPr anchor="ctr"/>
            <a:lstStyle/>
            <a:p>
              <a:pPr algn="ctr"/>
              <a:endParaRPr sz="1100">
                <a:solidFill>
                  <a:schemeClr val="bg1"/>
                </a:solidFill>
                <a:latin typeface="Arial" panose="020B0604020202020204"/>
                <a:ea typeface="微软雅黑" panose="020B0503020204020204" pitchFamily="34" charset="-122"/>
                <a:cs typeface="+mn-ea"/>
                <a:sym typeface="Arial" panose="020B0604020202020204"/>
              </a:endParaRPr>
            </a:p>
          </p:txBody>
        </p:sp>
        <p:grpSp>
          <p:nvGrpSpPr>
            <p:cNvPr id="44" name="组合 43"/>
            <p:cNvGrpSpPr/>
            <p:nvPr/>
          </p:nvGrpSpPr>
          <p:grpSpPr>
            <a:xfrm>
              <a:off x="4175338" y="4172828"/>
              <a:ext cx="6632998" cy="812253"/>
              <a:chOff x="2088327" y="5085504"/>
              <a:chExt cx="6632998" cy="812253"/>
            </a:xfrm>
          </p:grpSpPr>
          <p:sp>
            <p:nvSpPr>
              <p:cNvPr id="51" name="îŝḷîḓé-文本框 23"/>
              <p:cNvSpPr txBox="1"/>
              <p:nvPr/>
            </p:nvSpPr>
            <p:spPr>
              <a:xfrm>
                <a:off x="6610663" y="5270650"/>
                <a:ext cx="2110662" cy="627107"/>
              </a:xfrm>
              <a:prstGeom prst="rect">
                <a:avLst/>
              </a:prstGeom>
              <a:noFill/>
            </p:spPr>
            <p:txBody>
              <a:bodyPr wrap="square" lIns="0" tIns="0" rIns="0" bIns="0" anchor="ctr" anchorCtr="1">
                <a:noAutofit/>
              </a:bodyPr>
              <a:lstStyle/>
              <a:p>
                <a:pPr algn="ctr">
                  <a:lnSpc>
                    <a:spcPct val="120000"/>
                  </a:lnSpc>
                  <a:spcBef>
                    <a:spcPct val="0"/>
                  </a:spcBef>
                </a:pPr>
                <a:r>
                  <a:rPr lang="zh-CN" altLang="en-US" sz="1200" b="1" dirty="0">
                    <a:solidFill>
                      <a:schemeClr val="bg1"/>
                    </a:solidFill>
                    <a:latin typeface="Arial" panose="020B0604020202020204"/>
                    <a:ea typeface="微软雅黑" panose="020B0503020204020204" pitchFamily="34" charset="-122"/>
                    <a:cs typeface="+mn-ea"/>
                    <a:sym typeface="Arial" panose="020B0604020202020204"/>
                  </a:rPr>
                  <a:t>自动发布网站，并进行网站正常访问模拟测试，返回测试结果。</a:t>
                </a:r>
                <a:endParaRPr lang="zh-CN" altLang="en-US" sz="1200" b="1"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53" name="îŝḷîḓé-文本框 25"/>
              <p:cNvSpPr txBox="1"/>
              <p:nvPr/>
            </p:nvSpPr>
            <p:spPr>
              <a:xfrm>
                <a:off x="2088327" y="5085504"/>
                <a:ext cx="2020975" cy="626646"/>
              </a:xfrm>
              <a:prstGeom prst="rect">
                <a:avLst/>
              </a:prstGeom>
              <a:noFill/>
            </p:spPr>
            <p:txBody>
              <a:bodyPr wrap="square" lIns="0" tIns="0" rIns="0" bIns="0" anchor="ctr" anchorCtr="1">
                <a:noAutofit/>
              </a:bodyPr>
              <a:lstStyle/>
              <a:p>
                <a:pPr algn="ctr">
                  <a:lnSpc>
                    <a:spcPct val="120000"/>
                  </a:lnSpc>
                  <a:spcBef>
                    <a:spcPct val="0"/>
                  </a:spcBef>
                </a:pPr>
                <a:r>
                  <a:rPr sz="1200" b="1" dirty="0">
                    <a:solidFill>
                      <a:schemeClr val="bg1"/>
                    </a:solidFill>
                    <a:latin typeface="Arial" panose="020B0604020202020204"/>
                    <a:ea typeface="微软雅黑" panose="020B0503020204020204" pitchFamily="34" charset="-122"/>
                    <a:cs typeface="+mn-ea"/>
                    <a:sym typeface="Arial" panose="020B0604020202020204"/>
                  </a:rPr>
                  <a:t>自动生成操作页面进行人工配置。</a:t>
                </a:r>
                <a:endParaRPr sz="1200" b="1" dirty="0">
                  <a:solidFill>
                    <a:schemeClr val="bg1"/>
                  </a:solidFill>
                  <a:latin typeface="Arial" panose="020B0604020202020204"/>
                  <a:ea typeface="微软雅黑" panose="020B0503020204020204" pitchFamily="34" charset="-122"/>
                  <a:cs typeface="+mn-ea"/>
                  <a:sym typeface="Arial" panose="020B0604020202020204"/>
                </a:endParaRPr>
              </a:p>
            </p:txBody>
          </p:sp>
        </p:grpSp>
        <p:sp>
          <p:nvSpPr>
            <p:cNvPr id="49" name="îŝḷîḓé-文本框 27"/>
            <p:cNvSpPr txBox="1"/>
            <p:nvPr/>
          </p:nvSpPr>
          <p:spPr>
            <a:xfrm>
              <a:off x="6150069" y="2225078"/>
              <a:ext cx="2434369" cy="627107"/>
            </a:xfrm>
            <a:prstGeom prst="rect">
              <a:avLst/>
            </a:prstGeom>
            <a:noFill/>
          </p:spPr>
          <p:txBody>
            <a:bodyPr wrap="square" lIns="0" tIns="0" rIns="0" bIns="0" anchor="ctr" anchorCtr="1">
              <a:noAutofit/>
            </a:bodyPr>
            <a:lstStyle/>
            <a:p>
              <a:pPr algn="ctr">
                <a:lnSpc>
                  <a:spcPct val="120000"/>
                </a:lnSpc>
                <a:spcBef>
                  <a:spcPct val="0"/>
                </a:spcBef>
              </a:pPr>
              <a:r>
                <a:rPr sz="1200" b="1" dirty="0">
                  <a:solidFill>
                    <a:schemeClr val="bg1"/>
                  </a:solidFill>
                  <a:latin typeface="Arial" panose="020B0604020202020204"/>
                  <a:ea typeface="微软雅黑" panose="020B0503020204020204" pitchFamily="34" charset="-122"/>
                  <a:cs typeface="+mn-ea"/>
                  <a:sym typeface="Arial" panose="020B0604020202020204"/>
                </a:rPr>
                <a:t>自动生成数据库、后端、前端和管理后台</a:t>
              </a:r>
              <a:endParaRPr sz="1200" b="1"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47" name="îŝḷîḓé-文本框 29"/>
            <p:cNvSpPr txBox="1"/>
            <p:nvPr/>
          </p:nvSpPr>
          <p:spPr>
            <a:xfrm>
              <a:off x="1404364" y="2332582"/>
              <a:ext cx="2255196" cy="519603"/>
            </a:xfrm>
            <a:prstGeom prst="rect">
              <a:avLst/>
            </a:prstGeom>
            <a:noFill/>
          </p:spPr>
          <p:txBody>
            <a:bodyPr wrap="square" lIns="0" tIns="0" rIns="0" bIns="0" anchor="ctr" anchorCtr="1">
              <a:noAutofit/>
            </a:bodyPr>
            <a:lstStyle/>
            <a:p>
              <a:pPr algn="ctr">
                <a:lnSpc>
                  <a:spcPct val="120000"/>
                </a:lnSpc>
                <a:spcBef>
                  <a:spcPct val="0"/>
                </a:spcBef>
              </a:pPr>
              <a:r>
                <a:rPr sz="1200" b="1" dirty="0">
                  <a:solidFill>
                    <a:schemeClr val="bg1"/>
                  </a:solidFill>
                  <a:latin typeface="Arial" panose="020B0604020202020204"/>
                  <a:ea typeface="微软雅黑" panose="020B0503020204020204" pitchFamily="34" charset="-122"/>
                  <a:cs typeface="+mn-ea"/>
                  <a:sym typeface="Arial" panose="020B0604020202020204"/>
                </a:rPr>
                <a:t>自动生成操作页面导入excel表单类配置文件</a:t>
              </a:r>
              <a:endParaRPr sz="1200" b="1" dirty="0">
                <a:solidFill>
                  <a:schemeClr val="bg1"/>
                </a:solidFill>
                <a:latin typeface="Arial" panose="020B0604020202020204"/>
                <a:ea typeface="微软雅黑" panose="020B0503020204020204" pitchFamily="34" charset="-122"/>
                <a:cs typeface="+mn-ea"/>
                <a:sym typeface="Arial" panose="020B0604020202020204"/>
              </a:endParaRPr>
            </a:p>
          </p:txBody>
        </p:sp>
      </p:grpSp>
      <p:pic>
        <p:nvPicPr>
          <p:cNvPr id="2" name="图片 1" descr="自定义模板 (3)"/>
          <p:cNvPicPr>
            <a:picLocks noChangeAspect="1"/>
          </p:cNvPicPr>
          <p:nvPr/>
        </p:nvPicPr>
        <p:blipFill>
          <a:blip r:embed="rId1"/>
          <a:stretch>
            <a:fillRect/>
          </a:stretch>
        </p:blipFill>
        <p:spPr>
          <a:xfrm>
            <a:off x="6962775" y="2893695"/>
            <a:ext cx="4704715" cy="47047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inVertical)">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灯片编号占位符 3"/>
          <p:cNvSpPr txBox="1"/>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89" name="PA_矩形 20"/>
          <p:cNvSpPr/>
          <p:nvPr>
            <p:custDataLst>
              <p:tags r:id="rId1"/>
            </p:custDataLst>
          </p:nvPr>
        </p:nvSpPr>
        <p:spPr>
          <a:xfrm>
            <a:off x="417792" y="1437089"/>
            <a:ext cx="3721002" cy="346656"/>
          </a:xfrm>
          <a:prstGeom prst="rect">
            <a:avLst/>
          </a:prstGeom>
          <a:noFill/>
        </p:spPr>
        <p:txBody>
          <a:bodyPr wrap="none" lIns="0" tIns="0" rIns="0" bIns="0" anchor="ctr">
            <a:noAutofit/>
          </a:bodyPr>
          <a:lstStyle/>
          <a:p>
            <a:pPr lvl="0" algn="l" defTabSz="914400">
              <a:spcBef>
                <a:spcPct val="0"/>
              </a:spcBef>
              <a:defRPr/>
            </a:pPr>
            <a:r>
              <a:rPr sz="2400" b="1" dirty="0">
                <a:solidFill>
                  <a:schemeClr val="bg1"/>
                </a:solidFill>
                <a:latin typeface="Arial" panose="020B0604020202020204"/>
                <a:ea typeface="微软雅黑" panose="020B0503020204020204" pitchFamily="34" charset="-122"/>
                <a:cs typeface="+mn-ea"/>
                <a:sym typeface="Arial" panose="020B0604020202020204"/>
              </a:rPr>
              <a:t>拟解决的主要问题：</a:t>
            </a:r>
            <a:endParaRPr lang="zh-CN" altLang="en-US" sz="2400" b="1"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106" name="矩形 105"/>
          <p:cNvSpPr/>
          <p:nvPr/>
        </p:nvSpPr>
        <p:spPr>
          <a:xfrm>
            <a:off x="417830" y="2433955"/>
            <a:ext cx="6023610" cy="3553460"/>
          </a:xfrm>
          <a:prstGeom prst="rect">
            <a:avLst/>
          </a:prstGeom>
        </p:spPr>
        <p:txBody>
          <a:bodyPr wrap="square">
            <a:spAutoFit/>
          </a:bodyPr>
          <a:lstStyle/>
          <a:p>
            <a:pPr algn="l">
              <a:lnSpc>
                <a:spcPct val="125000"/>
              </a:lnSpc>
              <a:spcBef>
                <a:spcPts val="0"/>
              </a:spcBef>
              <a:spcAft>
                <a:spcPts val="0"/>
              </a:spcAft>
            </a:pPr>
            <a:r>
              <a:rPr b="1" dirty="0">
                <a:solidFill>
                  <a:schemeClr val="bg1"/>
                </a:solidFill>
                <a:latin typeface="Arial" panose="020B0604020202020204"/>
                <a:ea typeface="微软雅黑" panose="020B0503020204020204" pitchFamily="34" charset="-122"/>
                <a:cs typeface="+mn-ea"/>
                <a:sym typeface="Arial" panose="020B0604020202020204"/>
              </a:rPr>
              <a:t>在人口红利转弱、疫情突发以及政策鼓励的背景下，企业本着降本增效和数字化转型的目标，对业务流程优化的需求将大量释放。</a:t>
            </a:r>
            <a:endParaRPr b="1" dirty="0">
              <a:solidFill>
                <a:schemeClr val="bg1"/>
              </a:solidFill>
              <a:latin typeface="Arial" panose="020B0604020202020204"/>
              <a:ea typeface="微软雅黑" panose="020B0503020204020204" pitchFamily="34" charset="-122"/>
              <a:cs typeface="+mn-ea"/>
              <a:sym typeface="Arial" panose="020B0604020202020204"/>
            </a:endParaRPr>
          </a:p>
          <a:p>
            <a:pPr algn="l">
              <a:lnSpc>
                <a:spcPct val="125000"/>
              </a:lnSpc>
              <a:spcBef>
                <a:spcPts val="0"/>
              </a:spcBef>
              <a:spcAft>
                <a:spcPts val="0"/>
              </a:spcAft>
            </a:pPr>
            <a:r>
              <a:rPr b="1" dirty="0">
                <a:solidFill>
                  <a:schemeClr val="bg1"/>
                </a:solidFill>
                <a:latin typeface="Arial" panose="020B0604020202020204"/>
                <a:ea typeface="微软雅黑" panose="020B0503020204020204" pitchFamily="34" charset="-122"/>
                <a:cs typeface="+mn-ea"/>
                <a:sym typeface="Arial" panose="020B0604020202020204"/>
              </a:rPr>
              <a:t>目前，社会机构都有对大信息量资料填写、汇总等琐碎任务的需求，以现有的分级式人工处理方式，重复性工作对整个事件的延宕效果十分明显。</a:t>
            </a:r>
            <a:endParaRPr b="1" dirty="0">
              <a:solidFill>
                <a:schemeClr val="bg1"/>
              </a:solidFill>
              <a:latin typeface="Arial" panose="020B0604020202020204"/>
              <a:ea typeface="微软雅黑" panose="020B0503020204020204" pitchFamily="34" charset="-122"/>
              <a:cs typeface="+mn-ea"/>
              <a:sym typeface="Arial" panose="020B0604020202020204"/>
            </a:endParaRPr>
          </a:p>
          <a:p>
            <a:pPr algn="l">
              <a:lnSpc>
                <a:spcPct val="125000"/>
              </a:lnSpc>
              <a:spcBef>
                <a:spcPts val="0"/>
              </a:spcBef>
              <a:spcAft>
                <a:spcPts val="0"/>
              </a:spcAft>
            </a:pPr>
            <a:r>
              <a:rPr b="1" dirty="0">
                <a:solidFill>
                  <a:schemeClr val="bg1"/>
                </a:solidFill>
                <a:latin typeface="Arial" panose="020B0604020202020204"/>
                <a:ea typeface="微软雅黑" panose="020B0503020204020204" pitchFamily="34" charset="-122"/>
                <a:cs typeface="+mn-ea"/>
                <a:sym typeface="Arial" panose="020B0604020202020204"/>
              </a:rPr>
              <a:t>应用数据网站生成一体化程序，加强了AI在流程中发挥的决策功能，同时也通过机械学习来强化RPA解决重复性工作能力，便捷高效的执行力度，可以极大地促进业务流程的工作效益。</a:t>
            </a:r>
            <a:endParaRPr b="1" dirty="0">
              <a:solidFill>
                <a:schemeClr val="bg1"/>
              </a:solidFill>
              <a:latin typeface="Arial" panose="020B0604020202020204"/>
              <a:ea typeface="微软雅黑" panose="020B0503020204020204" pitchFamily="34" charset="-122"/>
              <a:cs typeface="+mn-ea"/>
              <a:sym typeface="Arial" panose="020B0604020202020204"/>
            </a:endParaRPr>
          </a:p>
        </p:txBody>
      </p:sp>
      <p:pic>
        <p:nvPicPr>
          <p:cNvPr id="2" name="图片 1" descr="eleni-koureas-2MH5KECTvz8-unsplash"/>
          <p:cNvPicPr>
            <a:picLocks noChangeAspect="1"/>
          </p:cNvPicPr>
          <p:nvPr/>
        </p:nvPicPr>
        <p:blipFill>
          <a:blip r:embed="rId2"/>
          <a:stretch>
            <a:fillRect/>
          </a:stretch>
        </p:blipFill>
        <p:spPr>
          <a:xfrm>
            <a:off x="7114540" y="2578100"/>
            <a:ext cx="4282440" cy="2855595"/>
          </a:xfrm>
          <a:prstGeom prst="rect">
            <a:avLst/>
          </a:prstGeom>
          <a:effectLst>
            <a:outerShdw blurRad="533400" dist="38100" dir="2700000" sx="103000" sy="103000" algn="tl" rotWithShape="0">
              <a:schemeClr val="bg1">
                <a:alpha val="40000"/>
              </a:schemeClr>
            </a:outerShdw>
          </a:effectLst>
        </p:spPr>
      </p:pic>
      <p:sp>
        <p:nvSpPr>
          <p:cNvPr id="6" name="文本框 5"/>
          <p:cNvSpPr txBox="1"/>
          <p:nvPr/>
        </p:nvSpPr>
        <p:spPr>
          <a:xfrm>
            <a:off x="292498" y="285760"/>
            <a:ext cx="82880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一、需求分析</a:t>
            </a:r>
            <a:r>
              <a:rPr lang="en-US" altLang="zh-CN" sz="2400" b="1" dirty="0">
                <a:solidFill>
                  <a:schemeClr val="bg1"/>
                </a:solidFill>
                <a:latin typeface="微软雅黑" panose="020B0503020204020204" pitchFamily="34" charset="-122"/>
                <a:ea typeface="微软雅黑" panose="020B0503020204020204" pitchFamily="34" charset="-122"/>
              </a:rPr>
              <a:t>&amp;</a:t>
            </a:r>
            <a:r>
              <a:rPr lang="zh-CN" altLang="en-US" sz="2400" b="1" dirty="0">
                <a:solidFill>
                  <a:schemeClr val="bg1"/>
                </a:solidFill>
                <a:latin typeface="微软雅黑" panose="020B0503020204020204" pitchFamily="34" charset="-122"/>
                <a:ea typeface="微软雅黑" panose="020B0503020204020204" pitchFamily="34" charset="-122"/>
              </a:rPr>
              <a:t>背景介绍</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Requirement analysis</a:t>
            </a:r>
            <a:endParaRPr lang="en-US" altLang="zh-CN" b="1"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9"/>
                                        </p:tgtEl>
                                        <p:attrNameLst>
                                          <p:attrName>ppt_y</p:attrName>
                                        </p:attrNameLst>
                                      </p:cBhvr>
                                      <p:tavLst>
                                        <p:tav tm="0">
                                          <p:val>
                                            <p:strVal val="#ppt_y"/>
                                          </p:val>
                                        </p:tav>
                                        <p:tav tm="100000">
                                          <p:val>
                                            <p:strVal val="#ppt_y"/>
                                          </p:val>
                                        </p:tav>
                                      </p:tavLst>
                                    </p:anim>
                                    <p:anim calcmode="lin" valueType="num">
                                      <p:cBhvr>
                                        <p:cTn id="9" dur="500" fill="hold"/>
                                        <p:tgtEl>
                                          <p:spTgt spid="8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1000"/>
                                        <p:tgtEl>
                                          <p:spTgt spid="106"/>
                                        </p:tgtEl>
                                      </p:cBhvr>
                                    </p:animEffect>
                                    <p:anim calcmode="lin" valueType="num">
                                      <p:cBhvr>
                                        <p:cTn id="17" dur="1000" fill="hold"/>
                                        <p:tgtEl>
                                          <p:spTgt spid="106"/>
                                        </p:tgtEl>
                                        <p:attrNameLst>
                                          <p:attrName>ppt_x</p:attrName>
                                        </p:attrNameLst>
                                      </p:cBhvr>
                                      <p:tavLst>
                                        <p:tav tm="0">
                                          <p:val>
                                            <p:strVal val="#ppt_x"/>
                                          </p:val>
                                        </p:tav>
                                        <p:tav tm="100000">
                                          <p:val>
                                            <p:strVal val="#ppt_x"/>
                                          </p:val>
                                        </p:tav>
                                      </p:tavLst>
                                    </p:anim>
                                    <p:anim calcmode="lin" valueType="num">
                                      <p:cBhvr>
                                        <p:cTn id="18"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0"/>
          <p:cNvCxnSpPr/>
          <p:nvPr/>
        </p:nvCxnSpPr>
        <p:spPr>
          <a:xfrm flipV="1">
            <a:off x="863600" y="3057525"/>
            <a:ext cx="0" cy="385000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 name="直接连接符 41"/>
          <p:cNvCxnSpPr/>
          <p:nvPr/>
        </p:nvCxnSpPr>
        <p:spPr>
          <a:xfrm flipV="1">
            <a:off x="3456305" y="2527300"/>
            <a:ext cx="0" cy="385000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2"/>
          <p:cNvCxnSpPr/>
          <p:nvPr/>
        </p:nvCxnSpPr>
        <p:spPr>
          <a:xfrm flipV="1">
            <a:off x="6054725" y="1943735"/>
            <a:ext cx="0" cy="385000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43"/>
          <p:cNvCxnSpPr/>
          <p:nvPr/>
        </p:nvCxnSpPr>
        <p:spPr>
          <a:xfrm flipV="1">
            <a:off x="8658225" y="1487805"/>
            <a:ext cx="0" cy="385000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 name="TextBox 26"/>
          <p:cNvSpPr txBox="1"/>
          <p:nvPr/>
        </p:nvSpPr>
        <p:spPr>
          <a:xfrm>
            <a:off x="864235" y="3486785"/>
            <a:ext cx="2461895" cy="367030"/>
          </a:xfrm>
          <a:prstGeom prst="rect">
            <a:avLst/>
          </a:prstGeom>
          <a:noFill/>
        </p:spPr>
        <p:txBody>
          <a:bodyPr wrap="square" lIns="91415" tIns="45708" rIns="91415" bIns="45708" rtlCol="0">
            <a:spAutoFit/>
          </a:bodyPr>
          <a:lstStyle/>
          <a:p>
            <a:r>
              <a:rPr lang="zh-CN" b="1" dirty="0">
                <a:solidFill>
                  <a:schemeClr val="accent1"/>
                </a:solidFill>
                <a:latin typeface="微软雅黑" panose="020B0503020204020204" pitchFamily="34" charset="-122"/>
                <a:ea typeface="微软雅黑" panose="020B0503020204020204" pitchFamily="34" charset="-122"/>
              </a:rPr>
              <a:t>第一步</a:t>
            </a:r>
            <a:endParaRPr lang="zh-CN" b="1" dirty="0">
              <a:solidFill>
                <a:schemeClr val="accent1"/>
              </a:solidFill>
              <a:latin typeface="微软雅黑" panose="020B0503020204020204" pitchFamily="34" charset="-122"/>
              <a:ea typeface="微软雅黑" panose="020B0503020204020204" pitchFamily="34" charset="-122"/>
            </a:endParaRPr>
          </a:p>
        </p:txBody>
      </p:sp>
      <p:sp>
        <p:nvSpPr>
          <p:cNvPr id="9" name="TextBox 32"/>
          <p:cNvSpPr txBox="1"/>
          <p:nvPr/>
        </p:nvSpPr>
        <p:spPr>
          <a:xfrm>
            <a:off x="3460750" y="4366895"/>
            <a:ext cx="2644775" cy="1059180"/>
          </a:xfrm>
          <a:prstGeom prst="rect">
            <a:avLst/>
          </a:prstGeom>
          <a:noFill/>
        </p:spPr>
        <p:txBody>
          <a:bodyPr wrap="square" lIns="91415" tIns="45708" rIns="91415" bIns="45708" rtlCol="0">
            <a:spAutoFit/>
          </a:bodyPr>
          <a:lstStyle/>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包括：选择表头类型、表头层级、字段类型自动匹配、生成模板类型及其他参数</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2" name="TextBox 35"/>
          <p:cNvSpPr txBox="1"/>
          <p:nvPr/>
        </p:nvSpPr>
        <p:spPr>
          <a:xfrm>
            <a:off x="3456305" y="2915285"/>
            <a:ext cx="2341880" cy="367030"/>
          </a:xfrm>
          <a:prstGeom prst="rect">
            <a:avLst/>
          </a:prstGeom>
          <a:noFill/>
        </p:spPr>
        <p:txBody>
          <a:bodyPr wrap="square" lIns="91415" tIns="45708" rIns="91415" bIns="45708" rtlCol="0">
            <a:spAutoFit/>
          </a:bodyPr>
          <a:lstStyle/>
          <a:p>
            <a:r>
              <a:rPr lang="zh-CN" b="1" dirty="0">
                <a:solidFill>
                  <a:schemeClr val="accent2"/>
                </a:solidFill>
                <a:latin typeface="微软雅黑" panose="020B0503020204020204" pitchFamily="34" charset="-122"/>
                <a:ea typeface="微软雅黑" panose="020B0503020204020204" pitchFamily="34" charset="-122"/>
              </a:rPr>
              <a:t>第二步</a:t>
            </a:r>
            <a:endParaRPr lang="zh-CN" b="1" dirty="0">
              <a:solidFill>
                <a:schemeClr val="accent2"/>
              </a:solidFill>
              <a:latin typeface="微软雅黑" panose="020B0503020204020204" pitchFamily="34" charset="-122"/>
              <a:ea typeface="微软雅黑" panose="020B0503020204020204" pitchFamily="34" charset="-122"/>
            </a:endParaRPr>
          </a:p>
        </p:txBody>
      </p:sp>
      <p:sp>
        <p:nvSpPr>
          <p:cNvPr id="13" name="TextBox 36"/>
          <p:cNvSpPr txBox="1"/>
          <p:nvPr/>
        </p:nvSpPr>
        <p:spPr>
          <a:xfrm>
            <a:off x="6049010" y="2302510"/>
            <a:ext cx="2492375" cy="367030"/>
          </a:xfrm>
          <a:prstGeom prst="rect">
            <a:avLst/>
          </a:prstGeom>
          <a:noFill/>
        </p:spPr>
        <p:txBody>
          <a:bodyPr wrap="square" lIns="91415" tIns="45708" rIns="91415" bIns="45708" rtlCol="0">
            <a:spAutoFit/>
          </a:bodyPr>
          <a:lstStyle/>
          <a:p>
            <a:r>
              <a:rPr lang="zh-CN" b="1" dirty="0">
                <a:solidFill>
                  <a:schemeClr val="accent3"/>
                </a:solidFill>
                <a:latin typeface="微软雅黑" panose="020B0503020204020204" pitchFamily="34" charset="-122"/>
                <a:ea typeface="微软雅黑" panose="020B0503020204020204" pitchFamily="34" charset="-122"/>
              </a:rPr>
              <a:t>第三步</a:t>
            </a:r>
            <a:endParaRPr lang="zh-CN" b="1" dirty="0">
              <a:solidFill>
                <a:schemeClr val="accent3"/>
              </a:solidFill>
              <a:latin typeface="微软雅黑" panose="020B0503020204020204" pitchFamily="34" charset="-122"/>
              <a:ea typeface="微软雅黑" panose="020B0503020204020204" pitchFamily="34" charset="-122"/>
            </a:endParaRPr>
          </a:p>
        </p:txBody>
      </p:sp>
      <p:sp>
        <p:nvSpPr>
          <p:cNvPr id="14" name="TextBox 37"/>
          <p:cNvSpPr txBox="1"/>
          <p:nvPr/>
        </p:nvSpPr>
        <p:spPr>
          <a:xfrm>
            <a:off x="8641715" y="1374140"/>
            <a:ext cx="2536825" cy="367030"/>
          </a:xfrm>
          <a:prstGeom prst="rect">
            <a:avLst/>
          </a:prstGeom>
          <a:noFill/>
        </p:spPr>
        <p:txBody>
          <a:bodyPr wrap="square" lIns="91415" tIns="45708" rIns="91415" bIns="45708" rtlCol="0">
            <a:spAutoFit/>
          </a:bodyPr>
          <a:lstStyle/>
          <a:p>
            <a:r>
              <a:rPr lang="zh-CN" b="1" dirty="0">
                <a:solidFill>
                  <a:schemeClr val="accent6"/>
                </a:solidFill>
                <a:latin typeface="微软雅黑" panose="020B0503020204020204" pitchFamily="34" charset="-122"/>
                <a:ea typeface="微软雅黑" panose="020B0503020204020204" pitchFamily="34" charset="-122"/>
              </a:rPr>
              <a:t>第四步</a:t>
            </a:r>
            <a:endParaRPr lang="zh-CN" b="1" dirty="0">
              <a:solidFill>
                <a:schemeClr val="accent6"/>
              </a:solidFill>
              <a:latin typeface="微软雅黑" panose="020B0503020204020204" pitchFamily="34" charset="-122"/>
              <a:ea typeface="微软雅黑" panose="020B0503020204020204" pitchFamily="34" charset="-122"/>
            </a:endParaRPr>
          </a:p>
        </p:txBody>
      </p:sp>
      <p:grpSp>
        <p:nvGrpSpPr>
          <p:cNvPr id="15" name="组合 3"/>
          <p:cNvGrpSpPr/>
          <p:nvPr/>
        </p:nvGrpSpPr>
        <p:grpSpPr>
          <a:xfrm>
            <a:off x="6049010" y="2874645"/>
            <a:ext cx="2317750" cy="909955"/>
            <a:chOff x="4743736" y="3559626"/>
            <a:chExt cx="1652466" cy="308268"/>
          </a:xfrm>
        </p:grpSpPr>
        <p:sp>
          <p:nvSpPr>
            <p:cNvPr id="16" name="圆角矩形 15"/>
            <p:cNvSpPr/>
            <p:nvPr/>
          </p:nvSpPr>
          <p:spPr>
            <a:xfrm>
              <a:off x="4743736" y="3559626"/>
              <a:ext cx="1652466" cy="30826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latin typeface="微软雅黑" panose="020B0503020204020204" pitchFamily="34" charset="-122"/>
                <a:ea typeface="微软雅黑" panose="020B0503020204020204" pitchFamily="34" charset="-122"/>
              </a:endParaRPr>
            </a:p>
          </p:txBody>
        </p:sp>
        <p:sp>
          <p:nvSpPr>
            <p:cNvPr id="17" name="Freeform 7"/>
            <p:cNvSpPr>
              <a:spLocks noEditPoints="1"/>
            </p:cNvSpPr>
            <p:nvPr/>
          </p:nvSpPr>
          <p:spPr bwMode="auto">
            <a:xfrm>
              <a:off x="4827944" y="3621581"/>
              <a:ext cx="198296" cy="98310"/>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chemeClr val="bg1"/>
            </a:solidFill>
            <a:ln>
              <a:noFill/>
            </a:ln>
          </p:spPr>
          <p:txBody>
            <a:bodyPr vert="horz" wrap="square" lIns="65024" tIns="32512" rIns="65024" bIns="32512" numCol="1" anchor="t" anchorCtr="0" compatLnSpc="1"/>
            <a:lstStyle/>
            <a:p>
              <a:endParaRPr lang="zh-CN" altLang="en-US" sz="1600">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3456305" y="3449320"/>
            <a:ext cx="2318385" cy="661035"/>
            <a:chOff x="2895531" y="3559626"/>
            <a:chExt cx="1652466" cy="308268"/>
          </a:xfrm>
        </p:grpSpPr>
        <p:sp>
          <p:nvSpPr>
            <p:cNvPr id="19" name="圆角矩形 18"/>
            <p:cNvSpPr/>
            <p:nvPr/>
          </p:nvSpPr>
          <p:spPr>
            <a:xfrm>
              <a:off x="2895531" y="3559626"/>
              <a:ext cx="1652466" cy="3082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latin typeface="微软雅黑" panose="020B0503020204020204" pitchFamily="34" charset="-122"/>
                <a:ea typeface="微软雅黑" panose="020B0503020204020204" pitchFamily="34" charset="-122"/>
              </a:endParaRPr>
            </a:p>
          </p:txBody>
        </p:sp>
        <p:sp>
          <p:nvSpPr>
            <p:cNvPr id="20" name="Freeform 13"/>
            <p:cNvSpPr>
              <a:spLocks noEditPoints="1"/>
            </p:cNvSpPr>
            <p:nvPr/>
          </p:nvSpPr>
          <p:spPr bwMode="auto">
            <a:xfrm>
              <a:off x="2988315" y="3602324"/>
              <a:ext cx="210462" cy="123166"/>
            </a:xfrm>
            <a:custGeom>
              <a:avLst/>
              <a:gdLst>
                <a:gd name="T0" fmla="*/ 234 w 470"/>
                <a:gd name="T1" fmla="*/ 381 h 381"/>
                <a:gd name="T2" fmla="*/ 0 w 470"/>
                <a:gd name="T3" fmla="*/ 119 h 381"/>
                <a:gd name="T4" fmla="*/ 87 w 470"/>
                <a:gd name="T5" fmla="*/ 0 h 381"/>
                <a:gd name="T6" fmla="*/ 380 w 470"/>
                <a:gd name="T7" fmla="*/ 0 h 381"/>
                <a:gd name="T8" fmla="*/ 470 w 470"/>
                <a:gd name="T9" fmla="*/ 119 h 381"/>
                <a:gd name="T10" fmla="*/ 234 w 470"/>
                <a:gd name="T11" fmla="*/ 381 h 381"/>
                <a:gd name="T12" fmla="*/ 300 w 470"/>
                <a:gd name="T13" fmla="*/ 152 h 381"/>
                <a:gd name="T14" fmla="*/ 234 w 470"/>
                <a:gd name="T15" fmla="*/ 161 h 381"/>
                <a:gd name="T16" fmla="*/ 170 w 470"/>
                <a:gd name="T17" fmla="*/ 152 h 381"/>
                <a:gd name="T18" fmla="*/ 234 w 470"/>
                <a:gd name="T19" fmla="*/ 291 h 381"/>
                <a:gd name="T20" fmla="*/ 300 w 470"/>
                <a:gd name="T21" fmla="*/ 152 h 381"/>
                <a:gd name="T22" fmla="*/ 331 w 470"/>
                <a:gd name="T23" fmla="*/ 145 h 381"/>
                <a:gd name="T24" fmla="*/ 267 w 470"/>
                <a:gd name="T25" fmla="*/ 286 h 381"/>
                <a:gd name="T26" fmla="*/ 395 w 470"/>
                <a:gd name="T27" fmla="*/ 135 h 381"/>
                <a:gd name="T28" fmla="*/ 331 w 470"/>
                <a:gd name="T29" fmla="*/ 145 h 381"/>
                <a:gd name="T30" fmla="*/ 203 w 470"/>
                <a:gd name="T31" fmla="*/ 286 h 381"/>
                <a:gd name="T32" fmla="*/ 137 w 470"/>
                <a:gd name="T33" fmla="*/ 145 h 381"/>
                <a:gd name="T34" fmla="*/ 73 w 470"/>
                <a:gd name="T35" fmla="*/ 135 h 381"/>
                <a:gd name="T36" fmla="*/ 203 w 470"/>
                <a:gd name="T37" fmla="*/ 286 h 381"/>
                <a:gd name="T38" fmla="*/ 69 w 470"/>
                <a:gd name="T39" fmla="*/ 104 h 381"/>
                <a:gd name="T40" fmla="*/ 168 w 470"/>
                <a:gd name="T41" fmla="*/ 121 h 381"/>
                <a:gd name="T42" fmla="*/ 170 w 470"/>
                <a:gd name="T43" fmla="*/ 119 h 381"/>
                <a:gd name="T44" fmla="*/ 147 w 470"/>
                <a:gd name="T45" fmla="*/ 119 h 381"/>
                <a:gd name="T46" fmla="*/ 109 w 470"/>
                <a:gd name="T47" fmla="*/ 55 h 381"/>
                <a:gd name="T48" fmla="*/ 69 w 470"/>
                <a:gd name="T49" fmla="*/ 104 h 381"/>
                <a:gd name="T50" fmla="*/ 132 w 470"/>
                <a:gd name="T51" fmla="*/ 45 h 381"/>
                <a:gd name="T52" fmla="*/ 173 w 470"/>
                <a:gd name="T53" fmla="*/ 114 h 381"/>
                <a:gd name="T54" fmla="*/ 220 w 470"/>
                <a:gd name="T55" fmla="*/ 45 h 381"/>
                <a:gd name="T56" fmla="*/ 132 w 470"/>
                <a:gd name="T57" fmla="*/ 45 h 381"/>
                <a:gd name="T58" fmla="*/ 194 w 470"/>
                <a:gd name="T59" fmla="*/ 126 h 381"/>
                <a:gd name="T60" fmla="*/ 234 w 470"/>
                <a:gd name="T61" fmla="*/ 133 h 381"/>
                <a:gd name="T62" fmla="*/ 274 w 470"/>
                <a:gd name="T63" fmla="*/ 126 h 381"/>
                <a:gd name="T64" fmla="*/ 234 w 470"/>
                <a:gd name="T65" fmla="*/ 67 h 381"/>
                <a:gd name="T66" fmla="*/ 194 w 470"/>
                <a:gd name="T67" fmla="*/ 126 h 381"/>
                <a:gd name="T68" fmla="*/ 248 w 470"/>
                <a:gd name="T69" fmla="*/ 45 h 381"/>
                <a:gd name="T70" fmla="*/ 295 w 470"/>
                <a:gd name="T71" fmla="*/ 114 h 381"/>
                <a:gd name="T72" fmla="*/ 338 w 470"/>
                <a:gd name="T73" fmla="*/ 45 h 381"/>
                <a:gd name="T74" fmla="*/ 248 w 470"/>
                <a:gd name="T75" fmla="*/ 45 h 381"/>
                <a:gd name="T76" fmla="*/ 359 w 470"/>
                <a:gd name="T77" fmla="*/ 55 h 381"/>
                <a:gd name="T78" fmla="*/ 321 w 470"/>
                <a:gd name="T79" fmla="*/ 119 h 381"/>
                <a:gd name="T80" fmla="*/ 298 w 470"/>
                <a:gd name="T81" fmla="*/ 119 h 381"/>
                <a:gd name="T82" fmla="*/ 300 w 470"/>
                <a:gd name="T83" fmla="*/ 121 h 381"/>
                <a:gd name="T84" fmla="*/ 399 w 470"/>
                <a:gd name="T85" fmla="*/ 104 h 381"/>
                <a:gd name="T86" fmla="*/ 359 w 470"/>
                <a:gd name="T87" fmla="*/ 5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0" h="381">
                  <a:moveTo>
                    <a:pt x="234" y="381"/>
                  </a:moveTo>
                  <a:lnTo>
                    <a:pt x="0" y="119"/>
                  </a:lnTo>
                  <a:lnTo>
                    <a:pt x="87" y="0"/>
                  </a:lnTo>
                  <a:lnTo>
                    <a:pt x="380" y="0"/>
                  </a:lnTo>
                  <a:lnTo>
                    <a:pt x="470" y="119"/>
                  </a:lnTo>
                  <a:lnTo>
                    <a:pt x="234" y="381"/>
                  </a:lnTo>
                  <a:close/>
                  <a:moveTo>
                    <a:pt x="300" y="152"/>
                  </a:moveTo>
                  <a:lnTo>
                    <a:pt x="234" y="161"/>
                  </a:lnTo>
                  <a:lnTo>
                    <a:pt x="170" y="152"/>
                  </a:lnTo>
                  <a:lnTo>
                    <a:pt x="234" y="291"/>
                  </a:lnTo>
                  <a:lnTo>
                    <a:pt x="300" y="152"/>
                  </a:lnTo>
                  <a:close/>
                  <a:moveTo>
                    <a:pt x="331" y="145"/>
                  </a:moveTo>
                  <a:lnTo>
                    <a:pt x="267" y="286"/>
                  </a:lnTo>
                  <a:lnTo>
                    <a:pt x="395" y="135"/>
                  </a:lnTo>
                  <a:lnTo>
                    <a:pt x="331" y="145"/>
                  </a:lnTo>
                  <a:close/>
                  <a:moveTo>
                    <a:pt x="203" y="286"/>
                  </a:moveTo>
                  <a:lnTo>
                    <a:pt x="137" y="145"/>
                  </a:lnTo>
                  <a:lnTo>
                    <a:pt x="73" y="135"/>
                  </a:lnTo>
                  <a:lnTo>
                    <a:pt x="203" y="286"/>
                  </a:lnTo>
                  <a:close/>
                  <a:moveTo>
                    <a:pt x="69" y="104"/>
                  </a:moveTo>
                  <a:lnTo>
                    <a:pt x="168" y="121"/>
                  </a:lnTo>
                  <a:lnTo>
                    <a:pt x="170" y="119"/>
                  </a:lnTo>
                  <a:lnTo>
                    <a:pt x="147" y="119"/>
                  </a:lnTo>
                  <a:lnTo>
                    <a:pt x="109" y="55"/>
                  </a:lnTo>
                  <a:lnTo>
                    <a:pt x="69" y="104"/>
                  </a:lnTo>
                  <a:close/>
                  <a:moveTo>
                    <a:pt x="132" y="45"/>
                  </a:moveTo>
                  <a:lnTo>
                    <a:pt x="173" y="114"/>
                  </a:lnTo>
                  <a:lnTo>
                    <a:pt x="220" y="45"/>
                  </a:lnTo>
                  <a:lnTo>
                    <a:pt x="132" y="45"/>
                  </a:lnTo>
                  <a:close/>
                  <a:moveTo>
                    <a:pt x="194" y="126"/>
                  </a:moveTo>
                  <a:lnTo>
                    <a:pt x="234" y="133"/>
                  </a:lnTo>
                  <a:lnTo>
                    <a:pt x="274" y="126"/>
                  </a:lnTo>
                  <a:lnTo>
                    <a:pt x="234" y="67"/>
                  </a:lnTo>
                  <a:lnTo>
                    <a:pt x="194" y="126"/>
                  </a:lnTo>
                  <a:close/>
                  <a:moveTo>
                    <a:pt x="248" y="45"/>
                  </a:moveTo>
                  <a:lnTo>
                    <a:pt x="295" y="114"/>
                  </a:lnTo>
                  <a:lnTo>
                    <a:pt x="338" y="45"/>
                  </a:lnTo>
                  <a:lnTo>
                    <a:pt x="248" y="45"/>
                  </a:lnTo>
                  <a:close/>
                  <a:moveTo>
                    <a:pt x="359" y="55"/>
                  </a:moveTo>
                  <a:lnTo>
                    <a:pt x="321" y="119"/>
                  </a:lnTo>
                  <a:lnTo>
                    <a:pt x="298" y="119"/>
                  </a:lnTo>
                  <a:lnTo>
                    <a:pt x="300" y="121"/>
                  </a:lnTo>
                  <a:lnTo>
                    <a:pt x="399" y="104"/>
                  </a:lnTo>
                  <a:lnTo>
                    <a:pt x="359" y="55"/>
                  </a:lnTo>
                  <a:close/>
                </a:path>
              </a:pathLst>
            </a:custGeom>
            <a:solidFill>
              <a:schemeClr val="bg1"/>
            </a:solidFill>
            <a:ln>
              <a:noFill/>
            </a:ln>
          </p:spPr>
          <p:txBody>
            <a:bodyPr vert="horz" wrap="square" lIns="65024" tIns="32512" rIns="65024" bIns="32512" numCol="1" anchor="t" anchorCtr="0" compatLnSpc="1"/>
            <a:lstStyle/>
            <a:p>
              <a:endParaRPr lang="zh-CN" altLang="en-US" sz="1600">
                <a:latin typeface="微软雅黑" panose="020B0503020204020204" pitchFamily="34" charset="-122"/>
                <a:ea typeface="微软雅黑" panose="020B0503020204020204" pitchFamily="34" charset="-122"/>
              </a:endParaRPr>
            </a:p>
          </p:txBody>
        </p:sp>
      </p:grpSp>
      <p:grpSp>
        <p:nvGrpSpPr>
          <p:cNvPr id="21" name="组合 1"/>
          <p:cNvGrpSpPr/>
          <p:nvPr/>
        </p:nvGrpSpPr>
        <p:grpSpPr>
          <a:xfrm>
            <a:off x="864235" y="4037330"/>
            <a:ext cx="2317750" cy="979170"/>
            <a:chOff x="1047326" y="3559626"/>
            <a:chExt cx="1652466" cy="556615"/>
          </a:xfrm>
        </p:grpSpPr>
        <p:sp>
          <p:nvSpPr>
            <p:cNvPr id="22" name="圆角矩形 21"/>
            <p:cNvSpPr/>
            <p:nvPr/>
          </p:nvSpPr>
          <p:spPr>
            <a:xfrm>
              <a:off x="1047326" y="3559626"/>
              <a:ext cx="1652466" cy="55661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latin typeface="微软雅黑" panose="020B0503020204020204" pitchFamily="34" charset="-122"/>
                <a:ea typeface="微软雅黑" panose="020B0503020204020204" pitchFamily="34" charset="-122"/>
              </a:endParaRPr>
            </a:p>
          </p:txBody>
        </p:sp>
        <p:sp>
          <p:nvSpPr>
            <p:cNvPr id="23" name="Freeform 18"/>
            <p:cNvSpPr>
              <a:spLocks noEditPoints="1"/>
            </p:cNvSpPr>
            <p:nvPr/>
          </p:nvSpPr>
          <p:spPr bwMode="auto">
            <a:xfrm>
              <a:off x="1130198" y="3600747"/>
              <a:ext cx="215851" cy="212145"/>
            </a:xfrm>
            <a:custGeom>
              <a:avLst/>
              <a:gdLst>
                <a:gd name="T0" fmla="*/ 197 w 197"/>
                <a:gd name="T1" fmla="*/ 95 h 194"/>
                <a:gd name="T2" fmla="*/ 138 w 197"/>
                <a:gd name="T3" fmla="*/ 89 h 194"/>
                <a:gd name="T4" fmla="*/ 100 w 197"/>
                <a:gd name="T5" fmla="*/ 76 h 194"/>
                <a:gd name="T6" fmla="*/ 100 w 197"/>
                <a:gd name="T7" fmla="*/ 172 h 194"/>
                <a:gd name="T8" fmla="*/ 84 w 197"/>
                <a:gd name="T9" fmla="*/ 172 h 194"/>
                <a:gd name="T10" fmla="*/ 84 w 197"/>
                <a:gd name="T11" fmla="*/ 0 h 194"/>
                <a:gd name="T12" fmla="*/ 100 w 197"/>
                <a:gd name="T13" fmla="*/ 0 h 194"/>
                <a:gd name="T14" fmla="*/ 100 w 197"/>
                <a:gd name="T15" fmla="*/ 10 h 194"/>
                <a:gd name="T16" fmla="*/ 138 w 197"/>
                <a:gd name="T17" fmla="*/ 23 h 194"/>
                <a:gd name="T18" fmla="*/ 197 w 197"/>
                <a:gd name="T19" fmla="*/ 30 h 194"/>
                <a:gd name="T20" fmla="*/ 178 w 197"/>
                <a:gd name="T21" fmla="*/ 63 h 194"/>
                <a:gd name="T22" fmla="*/ 197 w 197"/>
                <a:gd name="T23" fmla="*/ 95 h 194"/>
                <a:gd name="T24" fmla="*/ 25 w 197"/>
                <a:gd name="T25" fmla="*/ 164 h 194"/>
                <a:gd name="T26" fmla="*/ 92 w 197"/>
                <a:gd name="T27" fmla="*/ 184 h 194"/>
                <a:gd name="T28" fmla="*/ 160 w 197"/>
                <a:gd name="T29" fmla="*/ 164 h 194"/>
                <a:gd name="T30" fmla="*/ 120 w 197"/>
                <a:gd name="T31" fmla="*/ 147 h 194"/>
                <a:gd name="T32" fmla="*/ 121 w 197"/>
                <a:gd name="T33" fmla="*/ 136 h 194"/>
                <a:gd name="T34" fmla="*/ 185 w 197"/>
                <a:gd name="T35" fmla="*/ 164 h 194"/>
                <a:gd name="T36" fmla="*/ 92 w 197"/>
                <a:gd name="T37" fmla="*/ 194 h 194"/>
                <a:gd name="T38" fmla="*/ 0 w 197"/>
                <a:gd name="T39" fmla="*/ 164 h 194"/>
                <a:gd name="T40" fmla="*/ 63 w 197"/>
                <a:gd name="T41" fmla="*/ 136 h 194"/>
                <a:gd name="T42" fmla="*/ 64 w 197"/>
                <a:gd name="T43" fmla="*/ 147 h 194"/>
                <a:gd name="T44" fmla="*/ 25 w 197"/>
                <a:gd name="T45" fmla="*/ 16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7" h="194">
                  <a:moveTo>
                    <a:pt x="197" y="95"/>
                  </a:moveTo>
                  <a:cubicBezTo>
                    <a:pt x="197" y="95"/>
                    <a:pt x="164" y="89"/>
                    <a:pt x="138" y="89"/>
                  </a:cubicBezTo>
                  <a:cubicBezTo>
                    <a:pt x="112" y="89"/>
                    <a:pt x="100" y="76"/>
                    <a:pt x="100" y="76"/>
                  </a:cubicBezTo>
                  <a:cubicBezTo>
                    <a:pt x="100" y="172"/>
                    <a:pt x="100" y="172"/>
                    <a:pt x="100" y="172"/>
                  </a:cubicBezTo>
                  <a:cubicBezTo>
                    <a:pt x="84" y="172"/>
                    <a:pt x="84" y="172"/>
                    <a:pt x="84" y="172"/>
                  </a:cubicBezTo>
                  <a:cubicBezTo>
                    <a:pt x="84" y="0"/>
                    <a:pt x="84" y="0"/>
                    <a:pt x="84" y="0"/>
                  </a:cubicBezTo>
                  <a:cubicBezTo>
                    <a:pt x="100" y="0"/>
                    <a:pt x="100" y="0"/>
                    <a:pt x="100" y="0"/>
                  </a:cubicBezTo>
                  <a:cubicBezTo>
                    <a:pt x="100" y="10"/>
                    <a:pt x="100" y="10"/>
                    <a:pt x="100" y="10"/>
                  </a:cubicBezTo>
                  <a:cubicBezTo>
                    <a:pt x="100" y="10"/>
                    <a:pt x="112" y="23"/>
                    <a:pt x="138" y="23"/>
                  </a:cubicBezTo>
                  <a:cubicBezTo>
                    <a:pt x="164" y="23"/>
                    <a:pt x="197" y="30"/>
                    <a:pt x="197" y="30"/>
                  </a:cubicBezTo>
                  <a:cubicBezTo>
                    <a:pt x="178" y="63"/>
                    <a:pt x="178" y="63"/>
                    <a:pt x="178" y="63"/>
                  </a:cubicBezTo>
                  <a:lnTo>
                    <a:pt x="197" y="95"/>
                  </a:lnTo>
                  <a:close/>
                  <a:moveTo>
                    <a:pt x="25" y="164"/>
                  </a:moveTo>
                  <a:cubicBezTo>
                    <a:pt x="25" y="175"/>
                    <a:pt x="59" y="184"/>
                    <a:pt x="92" y="184"/>
                  </a:cubicBezTo>
                  <a:cubicBezTo>
                    <a:pt x="126" y="184"/>
                    <a:pt x="160" y="175"/>
                    <a:pt x="160" y="164"/>
                  </a:cubicBezTo>
                  <a:cubicBezTo>
                    <a:pt x="160" y="157"/>
                    <a:pt x="142" y="150"/>
                    <a:pt x="120" y="147"/>
                  </a:cubicBezTo>
                  <a:cubicBezTo>
                    <a:pt x="121" y="136"/>
                    <a:pt x="121" y="136"/>
                    <a:pt x="121" y="136"/>
                  </a:cubicBezTo>
                  <a:cubicBezTo>
                    <a:pt x="158" y="140"/>
                    <a:pt x="185" y="151"/>
                    <a:pt x="185" y="164"/>
                  </a:cubicBezTo>
                  <a:cubicBezTo>
                    <a:pt x="185" y="181"/>
                    <a:pt x="144" y="194"/>
                    <a:pt x="92" y="194"/>
                  </a:cubicBezTo>
                  <a:cubicBezTo>
                    <a:pt x="41" y="194"/>
                    <a:pt x="0" y="181"/>
                    <a:pt x="0" y="164"/>
                  </a:cubicBezTo>
                  <a:cubicBezTo>
                    <a:pt x="0" y="151"/>
                    <a:pt x="26" y="140"/>
                    <a:pt x="63" y="136"/>
                  </a:cubicBezTo>
                  <a:cubicBezTo>
                    <a:pt x="64" y="147"/>
                    <a:pt x="64" y="147"/>
                    <a:pt x="64" y="147"/>
                  </a:cubicBezTo>
                  <a:cubicBezTo>
                    <a:pt x="42" y="150"/>
                    <a:pt x="25" y="157"/>
                    <a:pt x="25" y="164"/>
                  </a:cubicBezTo>
                  <a:close/>
                </a:path>
              </a:pathLst>
            </a:custGeom>
            <a:solidFill>
              <a:schemeClr val="bg1"/>
            </a:solidFill>
            <a:ln>
              <a:noFill/>
            </a:ln>
          </p:spPr>
          <p:txBody>
            <a:bodyPr vert="horz" wrap="square" lIns="65024" tIns="32512" rIns="65024" bIns="32512" numCol="1" anchor="t" anchorCtr="0" compatLnSpc="1"/>
            <a:lstStyle/>
            <a:p>
              <a:endParaRPr lang="zh-CN" altLang="en-US" sz="1280">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8641715" y="2310765"/>
            <a:ext cx="2317750" cy="1138555"/>
            <a:chOff x="6591942" y="3559626"/>
            <a:chExt cx="1652466" cy="308268"/>
          </a:xfrm>
        </p:grpSpPr>
        <p:sp>
          <p:nvSpPr>
            <p:cNvPr id="25" name="圆角矩形 24"/>
            <p:cNvSpPr/>
            <p:nvPr/>
          </p:nvSpPr>
          <p:spPr>
            <a:xfrm>
              <a:off x="6591942" y="3559626"/>
              <a:ext cx="1652466" cy="30826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latin typeface="微软雅黑" panose="020B0503020204020204" pitchFamily="34" charset="-122"/>
                <a:ea typeface="微软雅黑" panose="020B0503020204020204" pitchFamily="34" charset="-122"/>
              </a:endParaRPr>
            </a:p>
          </p:txBody>
        </p:sp>
        <p:sp>
          <p:nvSpPr>
            <p:cNvPr id="26" name="Freeform 23"/>
            <p:cNvSpPr>
              <a:spLocks noEditPoints="1"/>
            </p:cNvSpPr>
            <p:nvPr/>
          </p:nvSpPr>
          <p:spPr bwMode="auto">
            <a:xfrm>
              <a:off x="6694712" y="3600717"/>
              <a:ext cx="153928" cy="95936"/>
            </a:xfrm>
            <a:custGeom>
              <a:avLst/>
              <a:gdLst>
                <a:gd name="T0" fmla="*/ 9 w 151"/>
                <a:gd name="T1" fmla="*/ 0 h 200"/>
                <a:gd name="T2" fmla="*/ 0 w 151"/>
                <a:gd name="T3" fmla="*/ 191 h 200"/>
                <a:gd name="T4" fmla="*/ 142 w 151"/>
                <a:gd name="T5" fmla="*/ 200 h 200"/>
                <a:gd name="T6" fmla="*/ 151 w 151"/>
                <a:gd name="T7" fmla="*/ 10 h 200"/>
                <a:gd name="T8" fmla="*/ 50 w 151"/>
                <a:gd name="T9" fmla="*/ 161 h 200"/>
                <a:gd name="T10" fmla="*/ 29 w 151"/>
                <a:gd name="T11" fmla="*/ 165 h 200"/>
                <a:gd name="T12" fmla="*/ 24 w 151"/>
                <a:gd name="T13" fmla="*/ 152 h 200"/>
                <a:gd name="T14" fmla="*/ 46 w 151"/>
                <a:gd name="T15" fmla="*/ 148 h 200"/>
                <a:gd name="T16" fmla="*/ 50 w 151"/>
                <a:gd name="T17" fmla="*/ 161 h 200"/>
                <a:gd name="T18" fmla="*/ 46 w 151"/>
                <a:gd name="T19" fmla="*/ 137 h 200"/>
                <a:gd name="T20" fmla="*/ 24 w 151"/>
                <a:gd name="T21" fmla="*/ 133 h 200"/>
                <a:gd name="T22" fmla="*/ 29 w 151"/>
                <a:gd name="T23" fmla="*/ 120 h 200"/>
                <a:gd name="T24" fmla="*/ 50 w 151"/>
                <a:gd name="T25" fmla="*/ 124 h 200"/>
                <a:gd name="T26" fmla="*/ 50 w 151"/>
                <a:gd name="T27" fmla="*/ 105 h 200"/>
                <a:gd name="T28" fmla="*/ 29 w 151"/>
                <a:gd name="T29" fmla="*/ 109 h 200"/>
                <a:gd name="T30" fmla="*/ 24 w 151"/>
                <a:gd name="T31" fmla="*/ 96 h 200"/>
                <a:gd name="T32" fmla="*/ 46 w 151"/>
                <a:gd name="T33" fmla="*/ 92 h 200"/>
                <a:gd name="T34" fmla="*/ 50 w 151"/>
                <a:gd name="T35" fmla="*/ 105 h 200"/>
                <a:gd name="T36" fmla="*/ 83 w 151"/>
                <a:gd name="T37" fmla="*/ 165 h 200"/>
                <a:gd name="T38" fmla="*/ 63 w 151"/>
                <a:gd name="T39" fmla="*/ 161 h 200"/>
                <a:gd name="T40" fmla="*/ 67 w 151"/>
                <a:gd name="T41" fmla="*/ 148 h 200"/>
                <a:gd name="T42" fmla="*/ 88 w 151"/>
                <a:gd name="T43" fmla="*/ 152 h 200"/>
                <a:gd name="T44" fmla="*/ 88 w 151"/>
                <a:gd name="T45" fmla="*/ 133 h 200"/>
                <a:gd name="T46" fmla="*/ 67 w 151"/>
                <a:gd name="T47" fmla="*/ 137 h 200"/>
                <a:gd name="T48" fmla="*/ 63 w 151"/>
                <a:gd name="T49" fmla="*/ 124 h 200"/>
                <a:gd name="T50" fmla="*/ 83 w 151"/>
                <a:gd name="T51" fmla="*/ 120 h 200"/>
                <a:gd name="T52" fmla="*/ 88 w 151"/>
                <a:gd name="T53" fmla="*/ 133 h 200"/>
                <a:gd name="T54" fmla="*/ 83 w 151"/>
                <a:gd name="T55" fmla="*/ 109 h 200"/>
                <a:gd name="T56" fmla="*/ 63 w 151"/>
                <a:gd name="T57" fmla="*/ 105 h 200"/>
                <a:gd name="T58" fmla="*/ 67 w 151"/>
                <a:gd name="T59" fmla="*/ 92 h 200"/>
                <a:gd name="T60" fmla="*/ 88 w 151"/>
                <a:gd name="T61" fmla="*/ 96 h 200"/>
                <a:gd name="T62" fmla="*/ 128 w 151"/>
                <a:gd name="T63" fmla="*/ 161 h 200"/>
                <a:gd name="T64" fmla="*/ 104 w 151"/>
                <a:gd name="T65" fmla="*/ 164 h 200"/>
                <a:gd name="T66" fmla="*/ 99 w 151"/>
                <a:gd name="T67" fmla="*/ 152 h 200"/>
                <a:gd name="T68" fmla="*/ 123 w 151"/>
                <a:gd name="T69" fmla="*/ 148 h 200"/>
                <a:gd name="T70" fmla="*/ 128 w 151"/>
                <a:gd name="T71" fmla="*/ 161 h 200"/>
                <a:gd name="T72" fmla="*/ 123 w 151"/>
                <a:gd name="T73" fmla="*/ 136 h 200"/>
                <a:gd name="T74" fmla="*/ 99 w 151"/>
                <a:gd name="T75" fmla="*/ 133 h 200"/>
                <a:gd name="T76" fmla="*/ 104 w 151"/>
                <a:gd name="T77" fmla="*/ 120 h 200"/>
                <a:gd name="T78" fmla="*/ 128 w 151"/>
                <a:gd name="T79" fmla="*/ 124 h 200"/>
                <a:gd name="T80" fmla="*/ 128 w 151"/>
                <a:gd name="T81" fmla="*/ 105 h 200"/>
                <a:gd name="T82" fmla="*/ 104 w 151"/>
                <a:gd name="T83" fmla="*/ 108 h 200"/>
                <a:gd name="T84" fmla="*/ 99 w 151"/>
                <a:gd name="T85" fmla="*/ 96 h 200"/>
                <a:gd name="T86" fmla="*/ 123 w 151"/>
                <a:gd name="T87" fmla="*/ 92 h 200"/>
                <a:gd name="T88" fmla="*/ 128 w 151"/>
                <a:gd name="T89" fmla="*/ 105 h 200"/>
                <a:gd name="T90" fmla="*/ 103 w 151"/>
                <a:gd name="T91" fmla="*/ 72 h 200"/>
                <a:gd name="T92" fmla="*/ 103 w 151"/>
                <a:gd name="T93" fmla="*/ 56 h 200"/>
                <a:gd name="T94" fmla="*/ 130 w 151"/>
                <a:gd name="T95" fmla="*/ 63 h 200"/>
                <a:gd name="T96" fmla="*/ 136 w 151"/>
                <a:gd name="T97" fmla="*/ 42 h 200"/>
                <a:gd name="T98" fmla="*/ 22 w 151"/>
                <a:gd name="T99" fmla="*/ 48 h 200"/>
                <a:gd name="T100" fmla="*/ 16 w 151"/>
                <a:gd name="T101" fmla="*/ 23 h 200"/>
                <a:gd name="T102" fmla="*/ 129 w 151"/>
                <a:gd name="T103" fmla="*/ 16 h 200"/>
                <a:gd name="T104" fmla="*/ 136 w 151"/>
                <a:gd name="T105" fmla="*/ 42 h 200"/>
                <a:gd name="T106" fmla="*/ 120 w 151"/>
                <a:gd name="T107" fmla="*/ 23 h 200"/>
                <a:gd name="T108" fmla="*/ 124 w 151"/>
                <a:gd name="T109" fmla="*/ 45 h 200"/>
                <a:gd name="T110" fmla="*/ 127 w 151"/>
                <a:gd name="T111" fmla="*/ 2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1" h="200">
                  <a:moveTo>
                    <a:pt x="142" y="0"/>
                  </a:moveTo>
                  <a:cubicBezTo>
                    <a:pt x="9" y="0"/>
                    <a:pt x="9" y="0"/>
                    <a:pt x="9" y="0"/>
                  </a:cubicBezTo>
                  <a:cubicBezTo>
                    <a:pt x="4" y="0"/>
                    <a:pt x="0" y="4"/>
                    <a:pt x="0" y="10"/>
                  </a:cubicBezTo>
                  <a:cubicBezTo>
                    <a:pt x="0" y="191"/>
                    <a:pt x="0" y="191"/>
                    <a:pt x="0" y="191"/>
                  </a:cubicBezTo>
                  <a:cubicBezTo>
                    <a:pt x="0" y="196"/>
                    <a:pt x="4" y="200"/>
                    <a:pt x="9" y="200"/>
                  </a:cubicBezTo>
                  <a:cubicBezTo>
                    <a:pt x="142" y="200"/>
                    <a:pt x="142" y="200"/>
                    <a:pt x="142" y="200"/>
                  </a:cubicBezTo>
                  <a:cubicBezTo>
                    <a:pt x="147" y="200"/>
                    <a:pt x="151" y="196"/>
                    <a:pt x="151" y="191"/>
                  </a:cubicBezTo>
                  <a:cubicBezTo>
                    <a:pt x="151" y="10"/>
                    <a:pt x="151" y="10"/>
                    <a:pt x="151" y="10"/>
                  </a:cubicBezTo>
                  <a:cubicBezTo>
                    <a:pt x="151" y="4"/>
                    <a:pt x="147" y="0"/>
                    <a:pt x="142" y="0"/>
                  </a:cubicBezTo>
                  <a:close/>
                  <a:moveTo>
                    <a:pt x="50" y="161"/>
                  </a:moveTo>
                  <a:cubicBezTo>
                    <a:pt x="50" y="163"/>
                    <a:pt x="48" y="165"/>
                    <a:pt x="46" y="165"/>
                  </a:cubicBezTo>
                  <a:cubicBezTo>
                    <a:pt x="29" y="165"/>
                    <a:pt x="29" y="165"/>
                    <a:pt x="29" y="165"/>
                  </a:cubicBezTo>
                  <a:cubicBezTo>
                    <a:pt x="26" y="165"/>
                    <a:pt x="24" y="163"/>
                    <a:pt x="24" y="161"/>
                  </a:cubicBezTo>
                  <a:cubicBezTo>
                    <a:pt x="24" y="152"/>
                    <a:pt x="24" y="152"/>
                    <a:pt x="24" y="152"/>
                  </a:cubicBezTo>
                  <a:cubicBezTo>
                    <a:pt x="24" y="150"/>
                    <a:pt x="26" y="148"/>
                    <a:pt x="29" y="148"/>
                  </a:cubicBezTo>
                  <a:cubicBezTo>
                    <a:pt x="46" y="148"/>
                    <a:pt x="46" y="148"/>
                    <a:pt x="46" y="148"/>
                  </a:cubicBezTo>
                  <a:cubicBezTo>
                    <a:pt x="48" y="148"/>
                    <a:pt x="50" y="150"/>
                    <a:pt x="50" y="152"/>
                  </a:cubicBezTo>
                  <a:lnTo>
                    <a:pt x="50" y="161"/>
                  </a:lnTo>
                  <a:close/>
                  <a:moveTo>
                    <a:pt x="50" y="133"/>
                  </a:moveTo>
                  <a:cubicBezTo>
                    <a:pt x="50" y="135"/>
                    <a:pt x="48" y="137"/>
                    <a:pt x="46" y="137"/>
                  </a:cubicBezTo>
                  <a:cubicBezTo>
                    <a:pt x="29" y="137"/>
                    <a:pt x="29" y="137"/>
                    <a:pt x="29" y="137"/>
                  </a:cubicBezTo>
                  <a:cubicBezTo>
                    <a:pt x="26" y="137"/>
                    <a:pt x="24" y="135"/>
                    <a:pt x="24" y="133"/>
                  </a:cubicBezTo>
                  <a:cubicBezTo>
                    <a:pt x="24" y="124"/>
                    <a:pt x="24" y="124"/>
                    <a:pt x="24" y="124"/>
                  </a:cubicBezTo>
                  <a:cubicBezTo>
                    <a:pt x="24" y="122"/>
                    <a:pt x="26" y="120"/>
                    <a:pt x="29" y="120"/>
                  </a:cubicBezTo>
                  <a:cubicBezTo>
                    <a:pt x="46" y="120"/>
                    <a:pt x="46" y="120"/>
                    <a:pt x="46" y="120"/>
                  </a:cubicBezTo>
                  <a:cubicBezTo>
                    <a:pt x="48" y="120"/>
                    <a:pt x="50" y="122"/>
                    <a:pt x="50" y="124"/>
                  </a:cubicBezTo>
                  <a:lnTo>
                    <a:pt x="50" y="133"/>
                  </a:lnTo>
                  <a:close/>
                  <a:moveTo>
                    <a:pt x="50" y="105"/>
                  </a:moveTo>
                  <a:cubicBezTo>
                    <a:pt x="50" y="107"/>
                    <a:pt x="48" y="109"/>
                    <a:pt x="46" y="109"/>
                  </a:cubicBezTo>
                  <a:cubicBezTo>
                    <a:pt x="29" y="109"/>
                    <a:pt x="29" y="109"/>
                    <a:pt x="29" y="109"/>
                  </a:cubicBezTo>
                  <a:cubicBezTo>
                    <a:pt x="26" y="109"/>
                    <a:pt x="24" y="107"/>
                    <a:pt x="24" y="105"/>
                  </a:cubicBezTo>
                  <a:cubicBezTo>
                    <a:pt x="24" y="96"/>
                    <a:pt x="24" y="96"/>
                    <a:pt x="24" y="96"/>
                  </a:cubicBezTo>
                  <a:cubicBezTo>
                    <a:pt x="24" y="94"/>
                    <a:pt x="26" y="92"/>
                    <a:pt x="29" y="92"/>
                  </a:cubicBezTo>
                  <a:cubicBezTo>
                    <a:pt x="46" y="92"/>
                    <a:pt x="46" y="92"/>
                    <a:pt x="46" y="92"/>
                  </a:cubicBezTo>
                  <a:cubicBezTo>
                    <a:pt x="48" y="92"/>
                    <a:pt x="50" y="94"/>
                    <a:pt x="50" y="96"/>
                  </a:cubicBezTo>
                  <a:lnTo>
                    <a:pt x="50" y="105"/>
                  </a:lnTo>
                  <a:close/>
                  <a:moveTo>
                    <a:pt x="88" y="161"/>
                  </a:moveTo>
                  <a:cubicBezTo>
                    <a:pt x="88" y="163"/>
                    <a:pt x="86" y="165"/>
                    <a:pt x="83" y="165"/>
                  </a:cubicBezTo>
                  <a:cubicBezTo>
                    <a:pt x="67" y="165"/>
                    <a:pt x="67" y="165"/>
                    <a:pt x="67" y="165"/>
                  </a:cubicBezTo>
                  <a:cubicBezTo>
                    <a:pt x="65" y="165"/>
                    <a:pt x="63" y="163"/>
                    <a:pt x="63" y="161"/>
                  </a:cubicBezTo>
                  <a:cubicBezTo>
                    <a:pt x="63" y="152"/>
                    <a:pt x="63" y="152"/>
                    <a:pt x="63" y="152"/>
                  </a:cubicBezTo>
                  <a:cubicBezTo>
                    <a:pt x="63" y="150"/>
                    <a:pt x="65" y="148"/>
                    <a:pt x="67" y="148"/>
                  </a:cubicBezTo>
                  <a:cubicBezTo>
                    <a:pt x="83" y="148"/>
                    <a:pt x="83" y="148"/>
                    <a:pt x="83" y="148"/>
                  </a:cubicBezTo>
                  <a:cubicBezTo>
                    <a:pt x="86" y="148"/>
                    <a:pt x="88" y="150"/>
                    <a:pt x="88" y="152"/>
                  </a:cubicBezTo>
                  <a:lnTo>
                    <a:pt x="88" y="161"/>
                  </a:lnTo>
                  <a:close/>
                  <a:moveTo>
                    <a:pt x="88" y="133"/>
                  </a:moveTo>
                  <a:cubicBezTo>
                    <a:pt x="88" y="135"/>
                    <a:pt x="86" y="137"/>
                    <a:pt x="83" y="137"/>
                  </a:cubicBezTo>
                  <a:cubicBezTo>
                    <a:pt x="67" y="137"/>
                    <a:pt x="67" y="137"/>
                    <a:pt x="67" y="137"/>
                  </a:cubicBezTo>
                  <a:cubicBezTo>
                    <a:pt x="65" y="137"/>
                    <a:pt x="63" y="135"/>
                    <a:pt x="63" y="133"/>
                  </a:cubicBezTo>
                  <a:cubicBezTo>
                    <a:pt x="63" y="124"/>
                    <a:pt x="63" y="124"/>
                    <a:pt x="63" y="124"/>
                  </a:cubicBezTo>
                  <a:cubicBezTo>
                    <a:pt x="63" y="122"/>
                    <a:pt x="65" y="120"/>
                    <a:pt x="67" y="120"/>
                  </a:cubicBezTo>
                  <a:cubicBezTo>
                    <a:pt x="83" y="120"/>
                    <a:pt x="83" y="120"/>
                    <a:pt x="83" y="120"/>
                  </a:cubicBezTo>
                  <a:cubicBezTo>
                    <a:pt x="86" y="120"/>
                    <a:pt x="88" y="122"/>
                    <a:pt x="88" y="124"/>
                  </a:cubicBezTo>
                  <a:lnTo>
                    <a:pt x="88" y="133"/>
                  </a:lnTo>
                  <a:close/>
                  <a:moveTo>
                    <a:pt x="88" y="105"/>
                  </a:moveTo>
                  <a:cubicBezTo>
                    <a:pt x="88" y="107"/>
                    <a:pt x="86" y="109"/>
                    <a:pt x="83" y="109"/>
                  </a:cubicBezTo>
                  <a:cubicBezTo>
                    <a:pt x="67" y="109"/>
                    <a:pt x="67" y="109"/>
                    <a:pt x="67" y="109"/>
                  </a:cubicBezTo>
                  <a:cubicBezTo>
                    <a:pt x="65" y="109"/>
                    <a:pt x="63" y="107"/>
                    <a:pt x="63" y="105"/>
                  </a:cubicBezTo>
                  <a:cubicBezTo>
                    <a:pt x="63" y="96"/>
                    <a:pt x="63" y="96"/>
                    <a:pt x="63" y="96"/>
                  </a:cubicBezTo>
                  <a:cubicBezTo>
                    <a:pt x="63" y="94"/>
                    <a:pt x="65" y="92"/>
                    <a:pt x="67" y="92"/>
                  </a:cubicBezTo>
                  <a:cubicBezTo>
                    <a:pt x="83" y="92"/>
                    <a:pt x="83" y="92"/>
                    <a:pt x="83" y="92"/>
                  </a:cubicBezTo>
                  <a:cubicBezTo>
                    <a:pt x="86" y="92"/>
                    <a:pt x="88" y="94"/>
                    <a:pt x="88" y="96"/>
                  </a:cubicBezTo>
                  <a:lnTo>
                    <a:pt x="88" y="105"/>
                  </a:lnTo>
                  <a:close/>
                  <a:moveTo>
                    <a:pt x="128" y="161"/>
                  </a:moveTo>
                  <a:cubicBezTo>
                    <a:pt x="128" y="163"/>
                    <a:pt x="125" y="164"/>
                    <a:pt x="123" y="164"/>
                  </a:cubicBezTo>
                  <a:cubicBezTo>
                    <a:pt x="104" y="164"/>
                    <a:pt x="104" y="164"/>
                    <a:pt x="104" y="164"/>
                  </a:cubicBezTo>
                  <a:cubicBezTo>
                    <a:pt x="102" y="164"/>
                    <a:pt x="99" y="163"/>
                    <a:pt x="99" y="161"/>
                  </a:cubicBezTo>
                  <a:cubicBezTo>
                    <a:pt x="99" y="152"/>
                    <a:pt x="99" y="152"/>
                    <a:pt x="99" y="152"/>
                  </a:cubicBezTo>
                  <a:cubicBezTo>
                    <a:pt x="99" y="150"/>
                    <a:pt x="102" y="148"/>
                    <a:pt x="104" y="148"/>
                  </a:cubicBezTo>
                  <a:cubicBezTo>
                    <a:pt x="123" y="148"/>
                    <a:pt x="123" y="148"/>
                    <a:pt x="123" y="148"/>
                  </a:cubicBezTo>
                  <a:cubicBezTo>
                    <a:pt x="125" y="148"/>
                    <a:pt x="128" y="150"/>
                    <a:pt x="128" y="152"/>
                  </a:cubicBezTo>
                  <a:lnTo>
                    <a:pt x="128" y="161"/>
                  </a:lnTo>
                  <a:close/>
                  <a:moveTo>
                    <a:pt x="128" y="133"/>
                  </a:moveTo>
                  <a:cubicBezTo>
                    <a:pt x="128" y="135"/>
                    <a:pt x="125" y="136"/>
                    <a:pt x="123" y="136"/>
                  </a:cubicBezTo>
                  <a:cubicBezTo>
                    <a:pt x="104" y="136"/>
                    <a:pt x="104" y="136"/>
                    <a:pt x="104" y="136"/>
                  </a:cubicBezTo>
                  <a:cubicBezTo>
                    <a:pt x="102" y="136"/>
                    <a:pt x="99" y="135"/>
                    <a:pt x="99" y="133"/>
                  </a:cubicBezTo>
                  <a:cubicBezTo>
                    <a:pt x="99" y="124"/>
                    <a:pt x="99" y="124"/>
                    <a:pt x="99" y="124"/>
                  </a:cubicBezTo>
                  <a:cubicBezTo>
                    <a:pt x="99" y="122"/>
                    <a:pt x="102" y="120"/>
                    <a:pt x="104" y="120"/>
                  </a:cubicBezTo>
                  <a:cubicBezTo>
                    <a:pt x="123" y="120"/>
                    <a:pt x="123" y="120"/>
                    <a:pt x="123" y="120"/>
                  </a:cubicBezTo>
                  <a:cubicBezTo>
                    <a:pt x="125" y="120"/>
                    <a:pt x="128" y="122"/>
                    <a:pt x="128" y="124"/>
                  </a:cubicBezTo>
                  <a:lnTo>
                    <a:pt x="128" y="133"/>
                  </a:lnTo>
                  <a:close/>
                  <a:moveTo>
                    <a:pt x="128" y="105"/>
                  </a:moveTo>
                  <a:cubicBezTo>
                    <a:pt x="128" y="107"/>
                    <a:pt x="125" y="108"/>
                    <a:pt x="123" y="108"/>
                  </a:cubicBezTo>
                  <a:cubicBezTo>
                    <a:pt x="104" y="108"/>
                    <a:pt x="104" y="108"/>
                    <a:pt x="104" y="108"/>
                  </a:cubicBezTo>
                  <a:cubicBezTo>
                    <a:pt x="102" y="108"/>
                    <a:pt x="99" y="107"/>
                    <a:pt x="99" y="105"/>
                  </a:cubicBezTo>
                  <a:cubicBezTo>
                    <a:pt x="99" y="96"/>
                    <a:pt x="99" y="96"/>
                    <a:pt x="99" y="96"/>
                  </a:cubicBezTo>
                  <a:cubicBezTo>
                    <a:pt x="99" y="94"/>
                    <a:pt x="102" y="92"/>
                    <a:pt x="104" y="92"/>
                  </a:cubicBezTo>
                  <a:cubicBezTo>
                    <a:pt x="123" y="92"/>
                    <a:pt x="123" y="92"/>
                    <a:pt x="123" y="92"/>
                  </a:cubicBezTo>
                  <a:cubicBezTo>
                    <a:pt x="125" y="92"/>
                    <a:pt x="128" y="94"/>
                    <a:pt x="128" y="96"/>
                  </a:cubicBezTo>
                  <a:lnTo>
                    <a:pt x="128" y="105"/>
                  </a:lnTo>
                  <a:close/>
                  <a:moveTo>
                    <a:pt x="126" y="72"/>
                  </a:moveTo>
                  <a:cubicBezTo>
                    <a:pt x="103" y="72"/>
                    <a:pt x="103" y="72"/>
                    <a:pt x="103" y="72"/>
                  </a:cubicBezTo>
                  <a:cubicBezTo>
                    <a:pt x="100" y="72"/>
                    <a:pt x="99" y="67"/>
                    <a:pt x="99" y="63"/>
                  </a:cubicBezTo>
                  <a:cubicBezTo>
                    <a:pt x="99" y="60"/>
                    <a:pt x="100" y="56"/>
                    <a:pt x="103" y="56"/>
                  </a:cubicBezTo>
                  <a:cubicBezTo>
                    <a:pt x="126" y="56"/>
                    <a:pt x="126" y="56"/>
                    <a:pt x="126" y="56"/>
                  </a:cubicBezTo>
                  <a:cubicBezTo>
                    <a:pt x="128" y="56"/>
                    <a:pt x="130" y="60"/>
                    <a:pt x="130" y="63"/>
                  </a:cubicBezTo>
                  <a:cubicBezTo>
                    <a:pt x="130" y="67"/>
                    <a:pt x="128" y="72"/>
                    <a:pt x="126" y="72"/>
                  </a:cubicBezTo>
                  <a:close/>
                  <a:moveTo>
                    <a:pt x="136" y="42"/>
                  </a:moveTo>
                  <a:cubicBezTo>
                    <a:pt x="136" y="45"/>
                    <a:pt x="133" y="48"/>
                    <a:pt x="129" y="48"/>
                  </a:cubicBezTo>
                  <a:cubicBezTo>
                    <a:pt x="22" y="48"/>
                    <a:pt x="22" y="48"/>
                    <a:pt x="22" y="48"/>
                  </a:cubicBezTo>
                  <a:cubicBezTo>
                    <a:pt x="19" y="48"/>
                    <a:pt x="16" y="45"/>
                    <a:pt x="16" y="42"/>
                  </a:cubicBezTo>
                  <a:cubicBezTo>
                    <a:pt x="16" y="23"/>
                    <a:pt x="16" y="23"/>
                    <a:pt x="16" y="23"/>
                  </a:cubicBezTo>
                  <a:cubicBezTo>
                    <a:pt x="16" y="19"/>
                    <a:pt x="19" y="16"/>
                    <a:pt x="22" y="16"/>
                  </a:cubicBezTo>
                  <a:cubicBezTo>
                    <a:pt x="129" y="16"/>
                    <a:pt x="129" y="16"/>
                    <a:pt x="129" y="16"/>
                  </a:cubicBezTo>
                  <a:cubicBezTo>
                    <a:pt x="133" y="16"/>
                    <a:pt x="136" y="19"/>
                    <a:pt x="136" y="23"/>
                  </a:cubicBezTo>
                  <a:lnTo>
                    <a:pt x="136" y="42"/>
                  </a:lnTo>
                  <a:close/>
                  <a:moveTo>
                    <a:pt x="124" y="20"/>
                  </a:moveTo>
                  <a:cubicBezTo>
                    <a:pt x="122" y="20"/>
                    <a:pt x="120" y="21"/>
                    <a:pt x="120" y="23"/>
                  </a:cubicBezTo>
                  <a:cubicBezTo>
                    <a:pt x="120" y="42"/>
                    <a:pt x="120" y="42"/>
                    <a:pt x="120" y="42"/>
                  </a:cubicBezTo>
                  <a:cubicBezTo>
                    <a:pt x="120" y="44"/>
                    <a:pt x="122" y="45"/>
                    <a:pt x="124" y="45"/>
                  </a:cubicBezTo>
                  <a:cubicBezTo>
                    <a:pt x="126" y="45"/>
                    <a:pt x="127" y="44"/>
                    <a:pt x="127" y="42"/>
                  </a:cubicBezTo>
                  <a:cubicBezTo>
                    <a:pt x="127" y="23"/>
                    <a:pt x="127" y="23"/>
                    <a:pt x="127" y="23"/>
                  </a:cubicBezTo>
                  <a:cubicBezTo>
                    <a:pt x="127" y="21"/>
                    <a:pt x="126" y="20"/>
                    <a:pt x="124" y="20"/>
                  </a:cubicBezTo>
                  <a:close/>
                </a:path>
              </a:pathLst>
            </a:custGeom>
            <a:solidFill>
              <a:schemeClr val="bg1"/>
            </a:solidFill>
            <a:ln>
              <a:noFill/>
            </a:ln>
          </p:spPr>
          <p:txBody>
            <a:bodyPr vert="horz" wrap="square" lIns="65024" tIns="32512" rIns="65024" bIns="32512" numCol="1" anchor="t" anchorCtr="0" compatLnSpc="1"/>
            <a:lstStyle/>
            <a:p>
              <a:endParaRPr lang="zh-CN" altLang="en-US" sz="1600">
                <a:latin typeface="微软雅黑" panose="020B0503020204020204" pitchFamily="34" charset="-122"/>
                <a:ea typeface="微软雅黑" panose="020B0503020204020204" pitchFamily="34" charset="-122"/>
              </a:endParaRPr>
            </a:p>
          </p:txBody>
        </p:sp>
      </p:grpSp>
      <p:cxnSp>
        <p:nvCxnSpPr>
          <p:cNvPr id="2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标题 1"/>
          <p:cNvSpPr txBox="1"/>
          <p:nvPr/>
        </p:nvSpPr>
        <p:spPr>
          <a:xfrm>
            <a:off x="398145" y="1288415"/>
            <a:ext cx="5588635"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sz="2400" b="1" dirty="0">
                <a:solidFill>
                  <a:schemeClr val="bg1"/>
                </a:solidFill>
                <a:latin typeface="Arial" panose="020B0604020202020204" pitchFamily="34" charset="0"/>
                <a:ea typeface="微软雅黑" panose="020B0503020204020204" pitchFamily="34" charset="-122"/>
                <a:cs typeface="+mn-cs"/>
              </a:rPr>
              <a:t>网站自动生成流程</a:t>
            </a:r>
            <a:endParaRPr lang="zh-CN" sz="2400" b="1" dirty="0">
              <a:solidFill>
                <a:schemeClr val="bg1"/>
              </a:solidFill>
              <a:latin typeface="Arial" panose="020B0604020202020204" pitchFamily="34" charset="0"/>
              <a:ea typeface="微软雅黑" panose="020B0503020204020204" pitchFamily="34" charset="-122"/>
              <a:cs typeface="+mn-cs"/>
            </a:endParaRPr>
          </a:p>
        </p:txBody>
      </p:sp>
      <p:sp>
        <p:nvSpPr>
          <p:cNvPr id="30" name="文本框 29"/>
          <p:cNvSpPr txBox="1"/>
          <p:nvPr/>
        </p:nvSpPr>
        <p:spPr>
          <a:xfrm>
            <a:off x="1562100" y="4093210"/>
            <a:ext cx="1619885" cy="1076325"/>
          </a:xfrm>
          <a:prstGeom prst="rect">
            <a:avLst/>
          </a:prstGeom>
          <a:noFill/>
        </p:spPr>
        <p:txBody>
          <a:bodyPr wrap="square" rtlCol="0">
            <a:spAutoFit/>
          </a:bodyPr>
          <a:p>
            <a:pPr algn="l"/>
            <a:r>
              <a:rPr lang="zh-CN" altLang="en-US" sz="1600" dirty="0">
                <a:solidFill>
                  <a:schemeClr val="bg1"/>
                </a:solidFill>
                <a:latin typeface="微软雅黑" panose="020B0503020204020204" pitchFamily="34" charset="-122"/>
                <a:ea typeface="微软雅黑" panose="020B0503020204020204" pitchFamily="34" charset="-122"/>
                <a:sym typeface="+mn-ea"/>
              </a:rPr>
              <a:t>自动生成操作页面导入excel表单类配置文件</a:t>
            </a:r>
            <a:endParaRPr lang="zh-CN" altLang="en-US" sz="1600" dirty="0">
              <a:solidFill>
                <a:schemeClr val="bg1"/>
              </a:solidFill>
              <a:latin typeface="微软雅黑" panose="020B0503020204020204" pitchFamily="34" charset="-122"/>
              <a:ea typeface="微软雅黑" panose="020B0503020204020204" pitchFamily="34" charset="-122"/>
            </a:endParaRPr>
          </a:p>
          <a:p>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4137660" y="3453765"/>
            <a:ext cx="1637030" cy="829945"/>
          </a:xfrm>
          <a:prstGeom prst="rect">
            <a:avLst/>
          </a:prstGeom>
          <a:noFill/>
        </p:spPr>
        <p:txBody>
          <a:bodyPr wrap="square" rtlCol="0">
            <a:spAutoFit/>
          </a:bodyPr>
          <a:p>
            <a:pPr algn="l"/>
            <a:r>
              <a:rPr lang="zh-CN" altLang="en-US" sz="1600" dirty="0">
                <a:solidFill>
                  <a:schemeClr val="bg1"/>
                </a:solidFill>
                <a:latin typeface="微软雅黑" panose="020B0503020204020204" pitchFamily="34" charset="-122"/>
                <a:ea typeface="微软雅黑" panose="020B0503020204020204" pitchFamily="34" charset="-122"/>
                <a:sym typeface="+mn-ea"/>
              </a:rPr>
              <a:t>自动</a:t>
            </a:r>
            <a:r>
              <a:rPr lang="zh-CN" altLang="en-US" sz="1600" dirty="0">
                <a:solidFill>
                  <a:schemeClr val="bg1"/>
                </a:solidFill>
                <a:latin typeface="微软雅黑" panose="020B0503020204020204" pitchFamily="34" charset="-122"/>
                <a:ea typeface="微软雅黑" panose="020B0503020204020204" pitchFamily="34" charset="-122"/>
                <a:sym typeface="+mn-ea"/>
              </a:rPr>
              <a:t>生成操作页面进行人工配置</a:t>
            </a:r>
            <a:endParaRPr lang="zh-CN" altLang="en-US" sz="1600" dirty="0">
              <a:solidFill>
                <a:schemeClr val="bg1"/>
              </a:solidFill>
              <a:latin typeface="微软雅黑" panose="020B0503020204020204" pitchFamily="34" charset="-122"/>
              <a:ea typeface="微软雅黑" panose="020B0503020204020204" pitchFamily="34" charset="-122"/>
            </a:endParaRPr>
          </a:p>
          <a:p>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6814185" y="2874645"/>
            <a:ext cx="1552575" cy="1076325"/>
          </a:xfrm>
          <a:prstGeom prst="rect">
            <a:avLst/>
          </a:prstGeom>
          <a:noFill/>
        </p:spPr>
        <p:txBody>
          <a:bodyPr wrap="square" rtlCol="0">
            <a:spAutoFit/>
          </a:bodyPr>
          <a:p>
            <a:pPr algn="l"/>
            <a:r>
              <a:rPr lang="zh-CN" altLang="en-US" sz="1600" dirty="0">
                <a:solidFill>
                  <a:schemeClr val="bg1"/>
                </a:solidFill>
                <a:latin typeface="微软雅黑" panose="020B0503020204020204" pitchFamily="34" charset="-122"/>
                <a:ea typeface="微软雅黑" panose="020B0503020204020204" pitchFamily="34" charset="-122"/>
                <a:sym typeface="+mn-ea"/>
              </a:rPr>
              <a:t>自动生成数据库、后端、前端和管理后台</a:t>
            </a:r>
            <a:endParaRPr lang="zh-CN" altLang="en-US" sz="1600" dirty="0">
              <a:solidFill>
                <a:schemeClr val="bg1"/>
              </a:solidFill>
              <a:latin typeface="微软雅黑" panose="020B0503020204020204" pitchFamily="34" charset="-122"/>
              <a:ea typeface="微软雅黑" panose="020B0503020204020204" pitchFamily="34" charset="-122"/>
            </a:endParaRPr>
          </a:p>
          <a:p>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9246235" y="2302510"/>
            <a:ext cx="1659890" cy="1322070"/>
          </a:xfrm>
          <a:prstGeom prst="rect">
            <a:avLst/>
          </a:prstGeom>
          <a:noFill/>
        </p:spPr>
        <p:txBody>
          <a:bodyPr wrap="square" rtlCol="0">
            <a:spAutoFit/>
          </a:bodyPr>
          <a:p>
            <a:pPr algn="l"/>
            <a:r>
              <a:rPr lang="zh-CN" altLang="en-US" sz="1600" dirty="0">
                <a:solidFill>
                  <a:schemeClr val="bg1"/>
                </a:solidFill>
                <a:latin typeface="微软雅黑" panose="020B0503020204020204" pitchFamily="34" charset="-122"/>
                <a:ea typeface="微软雅黑" panose="020B0503020204020204" pitchFamily="34" charset="-122"/>
                <a:sym typeface="+mn-ea"/>
              </a:rPr>
              <a:t>自动发布网站，并进行网站正常访问模拟测试，返回测试结果。</a:t>
            </a:r>
            <a:endParaRPr lang="zh-CN" altLang="en-US" sz="1600" dirty="0">
              <a:solidFill>
                <a:schemeClr val="bg1"/>
              </a:solidFill>
              <a:latin typeface="微软雅黑" panose="020B0503020204020204" pitchFamily="34" charset="-122"/>
              <a:ea typeface="微软雅黑" panose="020B0503020204020204" pitchFamily="34" charset="-122"/>
            </a:endParaRPr>
          </a:p>
          <a:p>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92499" y="285760"/>
            <a:ext cx="35708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二、流程建设方案</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Introduction</a:t>
            </a:r>
            <a:endPar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392027" y="1281832"/>
            <a:ext cx="10515600"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sz="2400" b="1" dirty="0">
                <a:solidFill>
                  <a:schemeClr val="bg1"/>
                </a:solidFill>
                <a:latin typeface="Arial" panose="020B0604020202020204" pitchFamily="34" charset="0"/>
                <a:ea typeface="微软雅黑" panose="020B0503020204020204" pitchFamily="34" charset="-122"/>
                <a:cs typeface="+mn-cs"/>
              </a:rPr>
              <a:t>系统</a:t>
            </a:r>
            <a:r>
              <a:rPr lang="zh-CN" sz="2400" b="1" dirty="0">
                <a:solidFill>
                  <a:schemeClr val="bg1"/>
                </a:solidFill>
                <a:latin typeface="Arial" panose="020B0604020202020204" pitchFamily="34" charset="0"/>
                <a:ea typeface="微软雅黑" panose="020B0503020204020204" pitchFamily="34" charset="-122"/>
                <a:cs typeface="+mn-cs"/>
              </a:rPr>
              <a:t>流程</a:t>
            </a:r>
            <a:endParaRPr lang="zh-CN" sz="2400" b="1" dirty="0">
              <a:solidFill>
                <a:schemeClr val="bg1"/>
              </a:solidFill>
              <a:latin typeface="Arial" panose="020B0604020202020204" pitchFamily="34" charset="0"/>
              <a:ea typeface="微软雅黑" panose="020B0503020204020204" pitchFamily="34" charset="-122"/>
              <a:cs typeface="+mn-cs"/>
            </a:endParaRPr>
          </a:p>
        </p:txBody>
      </p:sp>
      <p:sp>
        <p:nvSpPr>
          <p:cNvPr id="37" name="矩形: 圆角 74"/>
          <p:cNvSpPr/>
          <p:nvPr/>
        </p:nvSpPr>
        <p:spPr>
          <a:xfrm>
            <a:off x="5055870" y="2546350"/>
            <a:ext cx="3308985" cy="2981960"/>
          </a:xfrm>
          <a:prstGeom prst="roundRect">
            <a:avLst>
              <a:gd name="adj" fmla="val 2719"/>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bg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38" name="矩形 37"/>
          <p:cNvSpPr/>
          <p:nvPr/>
        </p:nvSpPr>
        <p:spPr>
          <a:xfrm>
            <a:off x="5055870" y="2331085"/>
            <a:ext cx="1442085" cy="562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chemeClr val="bg1"/>
                </a:solidFill>
                <a:latin typeface="Arial" panose="020B0604020202020204" pitchFamily="34" charset="0"/>
                <a:ea typeface="Arial" panose="020B0604020202020204" pitchFamily="34" charset="0"/>
              </a:rPr>
              <a:t>导入excel表单文档的要求</a:t>
            </a:r>
            <a:endParaRPr lang="zh-CN" altLang="en-US" sz="1600" b="1">
              <a:solidFill>
                <a:schemeClr val="bg1"/>
              </a:solidFill>
              <a:latin typeface="Arial" panose="020B0604020202020204" pitchFamily="34" charset="0"/>
              <a:ea typeface="Arial" panose="020B0604020202020204" pitchFamily="34" charset="0"/>
            </a:endParaRPr>
          </a:p>
        </p:txBody>
      </p:sp>
      <p:grpSp>
        <p:nvGrpSpPr>
          <p:cNvPr id="39" name="组合 38"/>
          <p:cNvGrpSpPr/>
          <p:nvPr/>
        </p:nvGrpSpPr>
        <p:grpSpPr>
          <a:xfrm>
            <a:off x="391970" y="2331085"/>
            <a:ext cx="11259966" cy="3196544"/>
            <a:chOff x="489" y="1958"/>
            <a:chExt cx="15133" cy="3440"/>
          </a:xfrm>
        </p:grpSpPr>
        <p:cxnSp>
          <p:nvCxnSpPr>
            <p:cNvPr id="40" name="直接连接符 86"/>
            <p:cNvCxnSpPr>
              <a:stCxn id="41" idx="1"/>
            </p:cNvCxnSpPr>
            <p:nvPr/>
          </p:nvCxnSpPr>
          <p:spPr>
            <a:xfrm>
              <a:off x="797" y="3453"/>
              <a:ext cx="14825" cy="2"/>
            </a:xfrm>
            <a:prstGeom prst="line">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797"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2" name="矩形 41"/>
            <p:cNvSpPr/>
            <p:nvPr/>
          </p:nvSpPr>
          <p:spPr>
            <a:xfrm>
              <a:off x="1890"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3" name="矩形 42"/>
            <p:cNvSpPr/>
            <p:nvPr/>
          </p:nvSpPr>
          <p:spPr>
            <a:xfrm>
              <a:off x="2972" y="3395"/>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4" name="矩形 43"/>
            <p:cNvSpPr/>
            <p:nvPr/>
          </p:nvSpPr>
          <p:spPr>
            <a:xfrm>
              <a:off x="3926" y="3397"/>
              <a:ext cx="107"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5" name="矩形 44"/>
            <p:cNvSpPr/>
            <p:nvPr/>
          </p:nvSpPr>
          <p:spPr>
            <a:xfrm>
              <a:off x="7161" y="3397"/>
              <a:ext cx="107"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6" name="矩形 45"/>
            <p:cNvSpPr/>
            <p:nvPr/>
          </p:nvSpPr>
          <p:spPr>
            <a:xfrm>
              <a:off x="9363" y="3391"/>
              <a:ext cx="107"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7" name="矩形 46"/>
            <p:cNvSpPr/>
            <p:nvPr/>
          </p:nvSpPr>
          <p:spPr>
            <a:xfrm>
              <a:off x="14082"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8" name="矩形 47"/>
            <p:cNvSpPr/>
            <p:nvPr/>
          </p:nvSpPr>
          <p:spPr>
            <a:xfrm>
              <a:off x="15173" y="3391"/>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9" name="矩形 48"/>
            <p:cNvSpPr/>
            <p:nvPr/>
          </p:nvSpPr>
          <p:spPr>
            <a:xfrm>
              <a:off x="12966" y="3391"/>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0" name="矩形 49"/>
            <p:cNvSpPr/>
            <p:nvPr/>
          </p:nvSpPr>
          <p:spPr>
            <a:xfrm>
              <a:off x="11708" y="3380"/>
              <a:ext cx="125" cy="13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51" name="肘形连接符 50"/>
            <p:cNvCxnSpPr/>
            <p:nvPr/>
          </p:nvCxnSpPr>
          <p:spPr>
            <a:xfrm rot="5400000" flipH="1" flipV="1">
              <a:off x="2485" y="2961"/>
              <a:ext cx="2" cy="1082"/>
            </a:xfrm>
            <a:prstGeom prst="bentConnector3">
              <a:avLst>
                <a:gd name="adj1" fmla="val -9681291"/>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10412" y="3373"/>
              <a:ext cx="125" cy="13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4" name="等腰三角形 103"/>
            <p:cNvSpPr/>
            <p:nvPr/>
          </p:nvSpPr>
          <p:spPr>
            <a:xfrm rot="10800000">
              <a:off x="2417" y="3716"/>
              <a:ext cx="120" cy="77"/>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5" name="等腰三角形 104"/>
            <p:cNvSpPr/>
            <p:nvPr/>
          </p:nvSpPr>
          <p:spPr>
            <a:xfrm rot="10800000">
              <a:off x="7702" y="3729"/>
              <a:ext cx="119" cy="78"/>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6" name="TextBox 103"/>
            <p:cNvSpPr txBox="1">
              <a:spLocks noChangeArrowheads="1"/>
            </p:cNvSpPr>
            <p:nvPr/>
          </p:nvSpPr>
          <p:spPr bwMode="auto">
            <a:xfrm rot="30982">
              <a:off x="489" y="2785"/>
              <a:ext cx="1202"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导入excel</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表单文档</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7" name="TextBox 103"/>
            <p:cNvSpPr txBox="1">
              <a:spLocks noChangeArrowheads="1"/>
            </p:cNvSpPr>
            <p:nvPr/>
          </p:nvSpPr>
          <p:spPr bwMode="auto">
            <a:xfrm rot="30982">
              <a:off x="2302" y="2785"/>
              <a:ext cx="1449"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配置表头</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层次</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8" name="TextBox 103"/>
            <p:cNvSpPr txBox="1">
              <a:spLocks noChangeArrowheads="1"/>
            </p:cNvSpPr>
            <p:nvPr/>
          </p:nvSpPr>
          <p:spPr bwMode="auto">
            <a:xfrm rot="30982">
              <a:off x="3254" y="2786"/>
              <a:ext cx="1451"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配置字段</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类型</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9" name="TextBox 103"/>
            <p:cNvSpPr txBox="1">
              <a:spLocks noChangeArrowheads="1"/>
            </p:cNvSpPr>
            <p:nvPr/>
          </p:nvSpPr>
          <p:spPr bwMode="auto">
            <a:xfrm rot="30982">
              <a:off x="5136" y="2786"/>
              <a:ext cx="1449"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配置网站</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更新菜单</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0" name="TextBox 103"/>
            <p:cNvSpPr txBox="1">
              <a:spLocks noChangeArrowheads="1"/>
            </p:cNvSpPr>
            <p:nvPr/>
          </p:nvSpPr>
          <p:spPr bwMode="auto">
            <a:xfrm rot="30982">
              <a:off x="7596" y="2859"/>
              <a:ext cx="1451"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表头层级</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判断</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1" name="TextBox 103"/>
            <p:cNvSpPr txBox="1">
              <a:spLocks noChangeArrowheads="1"/>
            </p:cNvSpPr>
            <p:nvPr/>
          </p:nvSpPr>
          <p:spPr bwMode="auto">
            <a:xfrm rot="30982">
              <a:off x="8617" y="2860"/>
              <a:ext cx="1451"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表字段</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类型设置</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2" name="TextBox 103"/>
            <p:cNvSpPr txBox="1">
              <a:spLocks noChangeArrowheads="1"/>
            </p:cNvSpPr>
            <p:nvPr/>
          </p:nvSpPr>
          <p:spPr bwMode="auto">
            <a:xfrm rot="30982">
              <a:off x="11046" y="2909"/>
              <a:ext cx="145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200" b="1" kern="0" dirty="0">
                  <a:solidFill>
                    <a:schemeClr val="bg1"/>
                  </a:solidFill>
                  <a:latin typeface="微软雅黑" panose="020B0503020204020204" pitchFamily="34" charset="-122"/>
                  <a:ea typeface="微软雅黑" panose="020B0503020204020204" pitchFamily="34" charset="-122"/>
                  <a:cs typeface="+mn-ea"/>
                  <a:sym typeface="+mn-lt"/>
                </a:rPr>
                <a:t>前端</a:t>
              </a:r>
              <a:endParaRPr lang="zh-CN" altLang="en-US" sz="12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3" name="TextBox 103"/>
            <p:cNvSpPr txBox="1">
              <a:spLocks noChangeArrowheads="1"/>
            </p:cNvSpPr>
            <p:nvPr/>
          </p:nvSpPr>
          <p:spPr bwMode="auto">
            <a:xfrm rot="30982">
              <a:off x="1519" y="3800"/>
              <a:ext cx="1934"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50" b="1" kern="0">
                  <a:solidFill>
                    <a:srgbClr val="FFC000"/>
                  </a:solidFill>
                  <a:latin typeface="微软雅黑" panose="020B0503020204020204" pitchFamily="34" charset="-122"/>
                  <a:ea typeface="微软雅黑" panose="020B0503020204020204" pitchFamily="34" charset="-122"/>
                  <a:cs typeface="+mn-ea"/>
                  <a:sym typeface="+mn-lt"/>
                </a:rPr>
                <a:t>自动判断</a:t>
              </a:r>
              <a:endParaRPr lang="zh-CN" altLang="en-US" sz="1050" b="1" kern="0">
                <a:solidFill>
                  <a:srgbClr val="FFC000"/>
                </a:solidFill>
                <a:latin typeface="微软雅黑" panose="020B0503020204020204" pitchFamily="34" charset="-122"/>
                <a:ea typeface="微软雅黑" panose="020B0503020204020204" pitchFamily="34" charset="-122"/>
                <a:cs typeface="+mn-ea"/>
                <a:sym typeface="+mn-lt"/>
              </a:endParaRPr>
            </a:p>
          </p:txBody>
        </p:sp>
        <p:sp>
          <p:nvSpPr>
            <p:cNvPr id="65" name="TextBox 103"/>
            <p:cNvSpPr txBox="1">
              <a:spLocks noChangeArrowheads="1"/>
            </p:cNvSpPr>
            <p:nvPr/>
          </p:nvSpPr>
          <p:spPr bwMode="auto">
            <a:xfrm rot="30982">
              <a:off x="6801" y="3814"/>
              <a:ext cx="1934"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50" b="1" kern="0">
                  <a:solidFill>
                    <a:srgbClr val="FFC000"/>
                  </a:solidFill>
                  <a:latin typeface="微软雅黑" panose="020B0503020204020204" pitchFamily="34" charset="-122"/>
                  <a:ea typeface="微软雅黑" panose="020B0503020204020204" pitchFamily="34" charset="-122"/>
                  <a:cs typeface="+mn-ea"/>
                  <a:sym typeface="+mn-lt"/>
                </a:rPr>
                <a:t>自动判断</a:t>
              </a:r>
              <a:endParaRPr lang="zh-CN" altLang="en-US" sz="1050" b="1" kern="0">
                <a:solidFill>
                  <a:srgbClr val="FFC000"/>
                </a:solidFill>
                <a:latin typeface="微软雅黑" panose="020B0503020204020204" pitchFamily="34" charset="-122"/>
                <a:ea typeface="微软雅黑" panose="020B0503020204020204" pitchFamily="34" charset="-122"/>
                <a:cs typeface="+mn-ea"/>
                <a:sym typeface="+mn-lt"/>
              </a:endParaRPr>
            </a:p>
          </p:txBody>
        </p:sp>
        <p:cxnSp>
          <p:nvCxnSpPr>
            <p:cNvPr id="66" name="肘形连接符 65"/>
            <p:cNvCxnSpPr>
              <a:stCxn id="45" idx="2"/>
              <a:endCxn id="85" idx="2"/>
            </p:cNvCxnSpPr>
            <p:nvPr/>
          </p:nvCxnSpPr>
          <p:spPr>
            <a:xfrm rot="5400000" flipV="1">
              <a:off x="7767" y="2957"/>
              <a:ext cx="3" cy="1107"/>
            </a:xfrm>
            <a:prstGeom prst="bentConnector3">
              <a:avLst>
                <a:gd name="adj1" fmla="val 6499751"/>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67" name="TextBox 103"/>
            <p:cNvSpPr txBox="1">
              <a:spLocks noChangeArrowheads="1"/>
            </p:cNvSpPr>
            <p:nvPr/>
          </p:nvSpPr>
          <p:spPr bwMode="auto">
            <a:xfrm rot="30982">
              <a:off x="12294" y="2909"/>
              <a:ext cx="145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200" b="1" kern="0" dirty="0">
                  <a:solidFill>
                    <a:schemeClr val="bg1"/>
                  </a:solidFill>
                  <a:latin typeface="微软雅黑" panose="020B0503020204020204" pitchFamily="34" charset="-122"/>
                  <a:ea typeface="微软雅黑" panose="020B0503020204020204" pitchFamily="34" charset="-122"/>
                  <a:cs typeface="+mn-ea"/>
                  <a:sym typeface="+mn-lt"/>
                </a:rPr>
                <a:t>后端</a:t>
              </a:r>
              <a:endParaRPr lang="zh-CN" altLang="en-US" sz="12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8" name="TextBox 103"/>
            <p:cNvSpPr txBox="1">
              <a:spLocks noChangeArrowheads="1"/>
            </p:cNvSpPr>
            <p:nvPr/>
          </p:nvSpPr>
          <p:spPr bwMode="auto">
            <a:xfrm rot="30982">
              <a:off x="13310" y="2919"/>
              <a:ext cx="160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200" b="1" kern="0" dirty="0">
                  <a:solidFill>
                    <a:schemeClr val="bg1"/>
                  </a:solidFill>
                  <a:latin typeface="微软雅黑" panose="020B0503020204020204" pitchFamily="34" charset="-122"/>
                  <a:ea typeface="微软雅黑" panose="020B0503020204020204" pitchFamily="34" charset="-122"/>
                  <a:cs typeface="+mn-ea"/>
                  <a:sym typeface="+mn-lt"/>
                </a:rPr>
                <a:t>数据库</a:t>
              </a:r>
              <a:endParaRPr lang="zh-CN" altLang="en-US" sz="12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71" name="矩形: 圆角 74"/>
            <p:cNvSpPr/>
            <p:nvPr/>
          </p:nvSpPr>
          <p:spPr>
            <a:xfrm>
              <a:off x="643" y="2190"/>
              <a:ext cx="6114" cy="3208"/>
            </a:xfrm>
            <a:prstGeom prst="roundRect">
              <a:avLst>
                <a:gd name="adj" fmla="val 2719"/>
              </a:avLst>
            </a:prstGeom>
            <a:no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bg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72" name="矩形 71"/>
            <p:cNvSpPr/>
            <p:nvPr/>
          </p:nvSpPr>
          <p:spPr>
            <a:xfrm>
              <a:off x="631" y="1958"/>
              <a:ext cx="1907" cy="6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chemeClr val="bg1"/>
                  </a:solidFill>
                  <a:latin typeface="Arial" panose="020B0604020202020204" pitchFamily="34" charset="0"/>
                  <a:ea typeface="Arial" panose="020B0604020202020204" pitchFamily="34" charset="0"/>
                </a:rPr>
                <a:t>网站自动生成系统操作页面</a:t>
              </a:r>
              <a:endParaRPr lang="zh-CN" altLang="en-US" sz="1600" b="1">
                <a:solidFill>
                  <a:schemeClr val="bg1"/>
                </a:solidFill>
                <a:latin typeface="Arial" panose="020B0604020202020204" pitchFamily="34" charset="0"/>
                <a:ea typeface="Arial" panose="020B0604020202020204" pitchFamily="34" charset="0"/>
              </a:endParaRPr>
            </a:p>
          </p:txBody>
        </p:sp>
      </p:grpSp>
      <p:cxnSp>
        <p:nvCxnSpPr>
          <p:cNvPr id="7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8355965" y="2331720"/>
            <a:ext cx="1210945" cy="5619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solidFill>
                  <a:schemeClr val="bg1"/>
                </a:solidFill>
                <a:latin typeface="Arial" panose="020B0604020202020204" pitchFamily="34" charset="0"/>
                <a:ea typeface="Arial" panose="020B0604020202020204" pitchFamily="34" charset="0"/>
              </a:rPr>
              <a:t>网站模板源代码修改</a:t>
            </a:r>
            <a:endParaRPr lang="zh-CN" altLang="en-US" sz="1600" b="1">
              <a:solidFill>
                <a:schemeClr val="bg1"/>
              </a:solidFill>
              <a:latin typeface="Arial" panose="020B0604020202020204" pitchFamily="34" charset="0"/>
              <a:ea typeface="Arial" panose="020B0604020202020204" pitchFamily="34" charset="0"/>
            </a:endParaRPr>
          </a:p>
        </p:txBody>
      </p:sp>
      <p:sp>
        <p:nvSpPr>
          <p:cNvPr id="80" name="TextBox 103"/>
          <p:cNvSpPr txBox="1">
            <a:spLocks noChangeArrowheads="1"/>
          </p:cNvSpPr>
          <p:nvPr/>
        </p:nvSpPr>
        <p:spPr bwMode="auto">
          <a:xfrm rot="30982">
            <a:off x="961784" y="3098800"/>
            <a:ext cx="107815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配置表头</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类型</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1" name="矩形 80"/>
          <p:cNvSpPr/>
          <p:nvPr/>
        </p:nvSpPr>
        <p:spPr>
          <a:xfrm>
            <a:off x="3640699" y="3668244"/>
            <a:ext cx="79615" cy="104074"/>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3" name="TextBox 103"/>
          <p:cNvSpPr txBox="1">
            <a:spLocks noChangeArrowheads="1"/>
          </p:cNvSpPr>
          <p:nvPr/>
        </p:nvSpPr>
        <p:spPr bwMode="auto">
          <a:xfrm rot="30982">
            <a:off x="3103880" y="3100705"/>
            <a:ext cx="115316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配置生成</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网站模板</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4" name="矩形 83"/>
          <p:cNvSpPr/>
          <p:nvPr/>
        </p:nvSpPr>
        <p:spPr>
          <a:xfrm>
            <a:off x="4348724" y="3668244"/>
            <a:ext cx="79615" cy="104074"/>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6180064" y="3670784"/>
            <a:ext cx="79615" cy="104074"/>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6" name="TextBox 103"/>
          <p:cNvSpPr txBox="1">
            <a:spLocks noChangeArrowheads="1"/>
          </p:cNvSpPr>
          <p:nvPr/>
        </p:nvSpPr>
        <p:spPr bwMode="auto">
          <a:xfrm rot="30982">
            <a:off x="4879469" y="3162408"/>
            <a:ext cx="107964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表头类型</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判断</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7" name="TextBox 103"/>
          <p:cNvSpPr txBox="1">
            <a:spLocks noChangeArrowheads="1"/>
          </p:cNvSpPr>
          <p:nvPr/>
        </p:nvSpPr>
        <p:spPr bwMode="auto">
          <a:xfrm rot="30982">
            <a:off x="7282309" y="3168123"/>
            <a:ext cx="107964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网站模板</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rPr>
              <a:t>设置</a:t>
            </a:r>
            <a:endParaRPr lang="zh-CN" altLang="en-US" sz="10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8" name="TextBox 103"/>
          <p:cNvSpPr txBox="1">
            <a:spLocks noChangeArrowheads="1"/>
          </p:cNvSpPr>
          <p:nvPr/>
        </p:nvSpPr>
        <p:spPr bwMode="auto">
          <a:xfrm rot="30982">
            <a:off x="10818713" y="3224932"/>
            <a:ext cx="1078897" cy="31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200" b="1" kern="0" dirty="0">
                <a:solidFill>
                  <a:schemeClr val="bg1"/>
                </a:solidFill>
                <a:latin typeface="微软雅黑" panose="020B0503020204020204" pitchFamily="34" charset="-122"/>
                <a:ea typeface="微软雅黑" panose="020B0503020204020204" pitchFamily="34" charset="-122"/>
                <a:cs typeface="+mn-ea"/>
                <a:sym typeface="+mn-lt"/>
              </a:rPr>
              <a:t>管理后台</a:t>
            </a:r>
            <a:endParaRPr lang="zh-CN" altLang="en-US" sz="12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9" name="矩形: 圆角 74"/>
          <p:cNvSpPr/>
          <p:nvPr/>
        </p:nvSpPr>
        <p:spPr>
          <a:xfrm>
            <a:off x="8364855" y="2546350"/>
            <a:ext cx="3308985" cy="2981960"/>
          </a:xfrm>
          <a:prstGeom prst="roundRect">
            <a:avLst>
              <a:gd name="adj" fmla="val 2719"/>
            </a:avLst>
          </a:prstGeom>
          <a:noFill/>
          <a:ln w="1905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bg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90" name="文本框 89"/>
          <p:cNvSpPr txBox="1"/>
          <p:nvPr/>
        </p:nvSpPr>
        <p:spPr>
          <a:xfrm>
            <a:off x="292498" y="285760"/>
            <a:ext cx="8288083" cy="738664"/>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三、执行流程图</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Execution Flow Chart</a:t>
            </a:r>
            <a:endParaRPr lang="en-US" sz="1400" b="1" dirty="0">
              <a:solidFill>
                <a:schemeClr val="bg1"/>
              </a:solidFill>
              <a:latin typeface="微软雅黑" panose="020B0503020204020204" pitchFamily="34" charset="-122"/>
              <a:ea typeface="微软雅黑" panose="020B0503020204020204" pitchFamily="34" charset="-122"/>
            </a:endParaRPr>
          </a:p>
        </p:txBody>
      </p:sp>
      <p:pic>
        <p:nvPicPr>
          <p:cNvPr id="3" name="图片 1"/>
          <p:cNvPicPr>
            <a:picLocks noChangeAspect="1"/>
          </p:cNvPicPr>
          <p:nvPr/>
        </p:nvPicPr>
        <p:blipFill>
          <a:blip r:embed="rId1"/>
          <a:srcRect l="6920" t="12842" b="7306"/>
          <a:stretch>
            <a:fillRect/>
          </a:stretch>
        </p:blipFill>
        <p:spPr>
          <a:xfrm>
            <a:off x="5188585" y="4346575"/>
            <a:ext cx="3110230" cy="1071245"/>
          </a:xfrm>
          <a:prstGeom prst="rect">
            <a:avLst/>
          </a:prstGeom>
          <a:noFill/>
          <a:ln>
            <a:noFill/>
          </a:ln>
        </p:spPr>
      </p:pic>
      <p:pic>
        <p:nvPicPr>
          <p:cNvPr id="4" name="图片 1"/>
          <p:cNvPicPr>
            <a:picLocks noChangeAspect="1"/>
          </p:cNvPicPr>
          <p:nvPr/>
        </p:nvPicPr>
        <p:blipFill>
          <a:blip r:embed="rId2"/>
          <a:srcRect t="7182" r="1201" b="3047"/>
          <a:stretch>
            <a:fillRect/>
          </a:stretch>
        </p:blipFill>
        <p:spPr>
          <a:xfrm>
            <a:off x="1129030" y="4311650"/>
            <a:ext cx="3527425" cy="1141095"/>
          </a:xfrm>
          <a:prstGeom prst="rect">
            <a:avLst/>
          </a:prstGeom>
          <a:noFill/>
          <a:ln>
            <a:noFill/>
          </a:ln>
        </p:spPr>
      </p:pic>
      <p:sp>
        <p:nvSpPr>
          <p:cNvPr id="5" name="矩形 4"/>
          <p:cNvSpPr/>
          <p:nvPr/>
        </p:nvSpPr>
        <p:spPr>
          <a:xfrm>
            <a:off x="6879590" y="4212590"/>
            <a:ext cx="1419225" cy="33147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solidFill>
                  <a:schemeClr val="bg1"/>
                </a:solidFill>
                <a:latin typeface="Arial" panose="020B0604020202020204" pitchFamily="34" charset="0"/>
                <a:ea typeface="Arial" panose="020B0604020202020204" pitchFamily="34" charset="0"/>
              </a:rPr>
              <a:t>As-Is详细流程图</a:t>
            </a:r>
            <a:endParaRPr lang="zh-CN" altLang="en-US" sz="1200" b="1">
              <a:solidFill>
                <a:schemeClr val="bg1"/>
              </a:solidFill>
              <a:latin typeface="Arial" panose="020B0604020202020204" pitchFamily="34" charset="0"/>
              <a:ea typeface="Arial" panose="020B0604020202020204" pitchFamily="34" charset="0"/>
            </a:endParaRPr>
          </a:p>
        </p:txBody>
      </p:sp>
      <p:sp>
        <p:nvSpPr>
          <p:cNvPr id="7" name="矩形 6"/>
          <p:cNvSpPr/>
          <p:nvPr/>
        </p:nvSpPr>
        <p:spPr>
          <a:xfrm>
            <a:off x="562610" y="5121275"/>
            <a:ext cx="1419225" cy="33147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solidFill>
                  <a:schemeClr val="bg1"/>
                </a:solidFill>
                <a:latin typeface="Arial" panose="020B0604020202020204" pitchFamily="34" charset="0"/>
                <a:ea typeface="Arial" panose="020B0604020202020204" pitchFamily="34" charset="0"/>
              </a:rPr>
              <a:t>To-Be详细流程图</a:t>
            </a:r>
            <a:endParaRPr lang="zh-CN" altLang="en-US" sz="1200" b="1">
              <a:solidFill>
                <a:schemeClr val="bg1"/>
              </a:solidFill>
              <a:latin typeface="Arial" panose="020B0604020202020204" pitchFamily="34" charset="0"/>
              <a:ea typeface="Arial" panose="020B0604020202020204" pitchFamily="34" charset="0"/>
            </a:endParaRPr>
          </a:p>
        </p:txBody>
      </p:sp>
      <p:pic>
        <p:nvPicPr>
          <p:cNvPr id="8" name="图片 7" descr="电脑屏幕"/>
          <p:cNvPicPr>
            <a:picLocks noChangeAspect="1"/>
          </p:cNvPicPr>
          <p:nvPr/>
        </p:nvPicPr>
        <p:blipFill>
          <a:blip r:embed="rId3"/>
          <a:stretch>
            <a:fillRect/>
          </a:stretch>
        </p:blipFill>
        <p:spPr>
          <a:xfrm>
            <a:off x="8580755" y="4401820"/>
            <a:ext cx="794385" cy="719455"/>
          </a:xfrm>
          <a:prstGeom prst="rect">
            <a:avLst/>
          </a:prstGeom>
        </p:spPr>
      </p:pic>
      <p:pic>
        <p:nvPicPr>
          <p:cNvPr id="10" name="图片 9" descr="服务器"/>
          <p:cNvPicPr>
            <a:picLocks noChangeAspect="1"/>
          </p:cNvPicPr>
          <p:nvPr/>
        </p:nvPicPr>
        <p:blipFill>
          <a:blip r:embed="rId4"/>
          <a:stretch>
            <a:fillRect/>
          </a:stretch>
        </p:blipFill>
        <p:spPr>
          <a:xfrm>
            <a:off x="9682480" y="4424045"/>
            <a:ext cx="675640" cy="675640"/>
          </a:xfrm>
          <a:prstGeom prst="rect">
            <a:avLst/>
          </a:prstGeom>
        </p:spPr>
      </p:pic>
      <p:pic>
        <p:nvPicPr>
          <p:cNvPr id="11" name="图片 10" descr="文件"/>
          <p:cNvPicPr>
            <a:picLocks noChangeAspect="1"/>
          </p:cNvPicPr>
          <p:nvPr/>
        </p:nvPicPr>
        <p:blipFill>
          <a:blip r:embed="rId5"/>
          <a:stretch>
            <a:fillRect/>
          </a:stretch>
        </p:blipFill>
        <p:spPr>
          <a:xfrm>
            <a:off x="10631170" y="4374515"/>
            <a:ext cx="774065" cy="7740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90" name="文本框 89"/>
          <p:cNvSpPr txBox="1"/>
          <p:nvPr/>
        </p:nvSpPr>
        <p:spPr>
          <a:xfrm>
            <a:off x="292498" y="285760"/>
            <a:ext cx="8288083" cy="738664"/>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三、执行流程图</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Execution Flow Chart</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2" name="标题 1"/>
          <p:cNvSpPr txBox="1"/>
          <p:nvPr/>
        </p:nvSpPr>
        <p:spPr>
          <a:xfrm>
            <a:off x="392027" y="1281832"/>
            <a:ext cx="10515600"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sz="2400" b="1" dirty="0">
                <a:solidFill>
                  <a:schemeClr val="bg1"/>
                </a:solidFill>
                <a:latin typeface="Arial" panose="020B0604020202020204" pitchFamily="34" charset="0"/>
                <a:ea typeface="微软雅黑" panose="020B0503020204020204" pitchFamily="34" charset="-122"/>
                <a:cs typeface="+mn-cs"/>
              </a:rPr>
              <a:t>真实系统截图</a:t>
            </a:r>
            <a:endParaRPr lang="zh-CN" sz="2400" b="1" dirty="0">
              <a:solidFill>
                <a:schemeClr val="bg1"/>
              </a:solidFill>
              <a:latin typeface="Arial" panose="020B0604020202020204" pitchFamily="34" charset="0"/>
              <a:ea typeface="微软雅黑" panose="020B0503020204020204" pitchFamily="34" charset="-122"/>
              <a:cs typeface="+mn-cs"/>
            </a:endParaRPr>
          </a:p>
          <a:p>
            <a:endParaRPr lang="zh-CN" sz="2400" b="1" dirty="0">
              <a:solidFill>
                <a:schemeClr val="bg1"/>
              </a:solidFill>
              <a:latin typeface="Arial" panose="020B0604020202020204" pitchFamily="34" charset="0"/>
              <a:ea typeface="微软雅黑" panose="020B0503020204020204" pitchFamily="34" charset="-122"/>
              <a:cs typeface="+mn-cs"/>
            </a:endParaRPr>
          </a:p>
        </p:txBody>
      </p:sp>
      <p:pic>
        <p:nvPicPr>
          <p:cNvPr id="5" name="图片 3"/>
          <p:cNvPicPr/>
          <p:nvPr/>
        </p:nvPicPr>
        <p:blipFill>
          <a:blip r:embed="rId1"/>
          <a:srcRect l="3221" t="4096" r="684" b="3470"/>
          <a:stretch>
            <a:fillRect/>
          </a:stretch>
        </p:blipFill>
        <p:spPr>
          <a:xfrm>
            <a:off x="692785" y="1760220"/>
            <a:ext cx="6120000" cy="4320000"/>
          </a:xfrm>
          <a:prstGeom prst="rect">
            <a:avLst/>
          </a:prstGeom>
          <a:noFill/>
          <a:ln>
            <a:noFill/>
          </a:ln>
        </p:spPr>
      </p:pic>
      <p:pic>
        <p:nvPicPr>
          <p:cNvPr id="6" name="图片 6" descr="C:\Users\yue\AppData\Local\Temp\WeChat Files\c2ec3efed92e53b09559adea1931961.jpg"/>
          <p:cNvPicPr/>
          <p:nvPr/>
        </p:nvPicPr>
        <p:blipFill>
          <a:blip r:embed="rId2" cstate="print">
            <a:extLst>
              <a:ext uri="{28A0092B-C50C-407E-A947-70E740481C1C}">
                <a14:useLocalDpi xmlns:a14="http://schemas.microsoft.com/office/drawing/2010/main" val="0"/>
              </a:ext>
            </a:extLst>
          </a:blip>
          <a:srcRect t="905" b="1256"/>
          <a:stretch>
            <a:fillRect/>
          </a:stretch>
        </p:blipFill>
        <p:spPr>
          <a:xfrm>
            <a:off x="2155825" y="1924685"/>
            <a:ext cx="6120000" cy="4320000"/>
          </a:xfrm>
          <a:prstGeom prst="rect">
            <a:avLst/>
          </a:prstGeom>
          <a:noFill/>
          <a:ln>
            <a:noFill/>
          </a:ln>
        </p:spPr>
      </p:pic>
      <p:pic>
        <p:nvPicPr>
          <p:cNvPr id="8" name="图片 8" descr="C:\Users\yue\AppData\Local\Temp\WeChat Files\89d1c46612151a88f2b069032c981f6.jpg"/>
          <p:cNvPicPr/>
          <p:nvPr/>
        </p:nvPicPr>
        <p:blipFill>
          <a:blip r:embed="rId3" cstate="print">
            <a:extLst>
              <a:ext uri="{28A0092B-C50C-407E-A947-70E740481C1C}">
                <a14:useLocalDpi xmlns:a14="http://schemas.microsoft.com/office/drawing/2010/main" val="0"/>
              </a:ext>
            </a:extLst>
          </a:blip>
          <a:srcRect/>
          <a:stretch>
            <a:fillRect/>
          </a:stretch>
        </p:blipFill>
        <p:spPr>
          <a:xfrm>
            <a:off x="3812540" y="2071370"/>
            <a:ext cx="6120000" cy="4320000"/>
          </a:xfrm>
          <a:prstGeom prst="rect">
            <a:avLst/>
          </a:prstGeom>
          <a:noFill/>
          <a:ln>
            <a:noFill/>
          </a:ln>
        </p:spPr>
      </p:pic>
      <p:pic>
        <p:nvPicPr>
          <p:cNvPr id="9" name="图片 9" descr="C:\Users\yue\AppData\Local\Temp\WeChat Files\5295d4f195b7c39c2a83fab8ed29831.jpg"/>
          <p:cNvPicPr/>
          <p:nvPr/>
        </p:nvPicPr>
        <p:blipFill>
          <a:blip r:embed="rId4" cstate="print">
            <a:extLst>
              <a:ext uri="{28A0092B-C50C-407E-A947-70E740481C1C}">
                <a14:useLocalDpi xmlns:a14="http://schemas.microsoft.com/office/drawing/2010/main" val="0"/>
              </a:ext>
            </a:extLst>
          </a:blip>
          <a:srcRect l="384" r="1141"/>
          <a:stretch>
            <a:fillRect/>
          </a:stretch>
        </p:blipFill>
        <p:spPr>
          <a:xfrm>
            <a:off x="5255260" y="2231390"/>
            <a:ext cx="6120000" cy="432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03"/>
          <p:cNvSpPr txBox="1">
            <a:spLocks noChangeArrowheads="1"/>
          </p:cNvSpPr>
          <p:nvPr/>
        </p:nvSpPr>
        <p:spPr bwMode="auto">
          <a:xfrm rot="30982">
            <a:off x="1754505" y="6905649"/>
            <a:ext cx="920115" cy="24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项目启动会</a:t>
            </a:r>
            <a:endParaRPr lang="zh-CN" altLang="en-US" sz="90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9" name="TextBox 103"/>
          <p:cNvSpPr txBox="1">
            <a:spLocks noChangeArrowheads="1"/>
          </p:cNvSpPr>
          <p:nvPr/>
        </p:nvSpPr>
        <p:spPr bwMode="auto">
          <a:xfrm rot="30982">
            <a:off x="2720340" y="6899275"/>
            <a:ext cx="920115" cy="42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组织定义</a:t>
            </a:r>
            <a:endParaRPr lang="zh-CN" altLang="en-US" sz="900"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人员进场</a:t>
            </a:r>
            <a:endParaRPr lang="zh-CN" altLang="en-US" sz="90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0" name="TextBox 103"/>
          <p:cNvSpPr txBox="1">
            <a:spLocks noChangeArrowheads="1"/>
          </p:cNvSpPr>
          <p:nvPr/>
        </p:nvSpPr>
        <p:spPr bwMode="auto">
          <a:xfrm rot="30982">
            <a:off x="3689985" y="6906919"/>
            <a:ext cx="921385" cy="24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业务需求评估</a:t>
            </a:r>
            <a:endParaRPr lang="zh-CN" altLang="en-US" sz="90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1" name="TextBox 103"/>
          <p:cNvSpPr txBox="1">
            <a:spLocks noChangeArrowheads="1"/>
          </p:cNvSpPr>
          <p:nvPr/>
        </p:nvSpPr>
        <p:spPr bwMode="auto">
          <a:xfrm rot="30982">
            <a:off x="4594860" y="6899275"/>
            <a:ext cx="921385" cy="42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第一批次</a:t>
            </a:r>
            <a:endParaRPr lang="zh-CN" altLang="en-US" sz="900"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流程设计开发</a:t>
            </a:r>
            <a:endParaRPr lang="zh-CN" altLang="en-US" sz="90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2" name="TextBox 103"/>
          <p:cNvSpPr txBox="1">
            <a:spLocks noChangeArrowheads="1"/>
          </p:cNvSpPr>
          <p:nvPr/>
        </p:nvSpPr>
        <p:spPr bwMode="auto">
          <a:xfrm rot="30982">
            <a:off x="5499735" y="6906919"/>
            <a:ext cx="921385" cy="24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流程测试</a:t>
            </a:r>
            <a:endParaRPr lang="zh-CN" altLang="en-US" sz="90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3" name="TextBox 103"/>
          <p:cNvSpPr txBox="1">
            <a:spLocks noChangeArrowheads="1"/>
          </p:cNvSpPr>
          <p:nvPr/>
        </p:nvSpPr>
        <p:spPr bwMode="auto">
          <a:xfrm rot="30982">
            <a:off x="2099945" y="7857868"/>
            <a:ext cx="1228090" cy="26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50" kern="0">
                <a:solidFill>
                  <a:schemeClr val="bg1"/>
                </a:solidFill>
                <a:latin typeface="微软雅黑" panose="020B0503020204020204" pitchFamily="34" charset="-122"/>
                <a:ea typeface="微软雅黑" panose="020B0503020204020204" pitchFamily="34" charset="-122"/>
                <a:cs typeface="+mn-ea"/>
                <a:sym typeface="+mn-lt"/>
              </a:rPr>
              <a:t>项目启动</a:t>
            </a:r>
            <a:endParaRPr lang="zh-CN" altLang="en-US" sz="1050" kern="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4" name="TextBox 103"/>
          <p:cNvSpPr txBox="1">
            <a:spLocks noChangeArrowheads="1"/>
          </p:cNvSpPr>
          <p:nvPr/>
        </p:nvSpPr>
        <p:spPr bwMode="auto">
          <a:xfrm rot="30982">
            <a:off x="4912360" y="7857868"/>
            <a:ext cx="1228090" cy="26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50" kern="0">
                <a:solidFill>
                  <a:schemeClr val="bg1"/>
                </a:solidFill>
                <a:latin typeface="微软雅黑" panose="020B0503020204020204" pitchFamily="34" charset="-122"/>
                <a:ea typeface="微软雅黑" panose="020B0503020204020204" pitchFamily="34" charset="-122"/>
                <a:cs typeface="+mn-ea"/>
                <a:sym typeface="+mn-lt"/>
              </a:rPr>
              <a:t>流程开发</a:t>
            </a:r>
            <a:endParaRPr lang="zh-CN" altLang="en-US" sz="1050" kern="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6" name="TextBox 103"/>
          <p:cNvSpPr txBox="1">
            <a:spLocks noChangeArrowheads="1"/>
          </p:cNvSpPr>
          <p:nvPr/>
        </p:nvSpPr>
        <p:spPr bwMode="auto">
          <a:xfrm rot="30982">
            <a:off x="6409055" y="6900545"/>
            <a:ext cx="920750" cy="42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第一批次</a:t>
            </a:r>
            <a:endParaRPr lang="zh-CN" altLang="en-US" sz="900"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流程上线</a:t>
            </a:r>
            <a:endParaRPr lang="zh-CN" altLang="en-US" sz="90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7" name="TextBox 103"/>
          <p:cNvSpPr txBox="1">
            <a:spLocks noChangeArrowheads="1"/>
          </p:cNvSpPr>
          <p:nvPr/>
        </p:nvSpPr>
        <p:spPr bwMode="auto">
          <a:xfrm rot="30982">
            <a:off x="10066020" y="6905649"/>
            <a:ext cx="920750" cy="24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流程运营阶段</a:t>
            </a:r>
            <a:endParaRPr lang="zh-CN" altLang="en-US" sz="90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8" name="TextBox 103"/>
          <p:cNvSpPr txBox="1">
            <a:spLocks noChangeArrowheads="1"/>
          </p:cNvSpPr>
          <p:nvPr/>
        </p:nvSpPr>
        <p:spPr bwMode="auto">
          <a:xfrm rot="30982">
            <a:off x="3536950" y="7857868"/>
            <a:ext cx="1228090" cy="26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50" kern="0">
                <a:solidFill>
                  <a:schemeClr val="bg1"/>
                </a:solidFill>
                <a:latin typeface="微软雅黑" panose="020B0503020204020204" pitchFamily="34" charset="-122"/>
                <a:ea typeface="微软雅黑" panose="020B0503020204020204" pitchFamily="34" charset="-122"/>
                <a:cs typeface="+mn-ea"/>
                <a:sym typeface="+mn-lt"/>
              </a:rPr>
              <a:t>需求确认</a:t>
            </a:r>
            <a:endParaRPr lang="zh-CN" altLang="en-US" sz="1050" kern="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9" name="TextBox 103"/>
          <p:cNvSpPr txBox="1">
            <a:spLocks noChangeArrowheads="1"/>
          </p:cNvSpPr>
          <p:nvPr/>
        </p:nvSpPr>
        <p:spPr bwMode="auto">
          <a:xfrm rot="30982">
            <a:off x="6251575" y="7857868"/>
            <a:ext cx="1228090" cy="26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50" kern="0">
                <a:solidFill>
                  <a:schemeClr val="bg1"/>
                </a:solidFill>
                <a:latin typeface="微软雅黑" panose="020B0503020204020204" pitchFamily="34" charset="-122"/>
                <a:ea typeface="微软雅黑" panose="020B0503020204020204" pitchFamily="34" charset="-122"/>
                <a:cs typeface="+mn-ea"/>
                <a:sym typeface="+mn-lt"/>
              </a:rPr>
              <a:t>上线投产 </a:t>
            </a:r>
            <a:endParaRPr lang="zh-CN" altLang="en-US" sz="1050" kern="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1" name="TextBox 103"/>
          <p:cNvSpPr txBox="1">
            <a:spLocks noChangeArrowheads="1"/>
          </p:cNvSpPr>
          <p:nvPr/>
        </p:nvSpPr>
        <p:spPr bwMode="auto">
          <a:xfrm rot="30982">
            <a:off x="7638415" y="7857868"/>
            <a:ext cx="1228090" cy="26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50" kern="0">
                <a:solidFill>
                  <a:schemeClr val="bg1"/>
                </a:solidFill>
                <a:latin typeface="微软雅黑" panose="020B0503020204020204" pitchFamily="34" charset="-122"/>
                <a:ea typeface="微软雅黑" panose="020B0503020204020204" pitchFamily="34" charset="-122"/>
                <a:cs typeface="+mn-ea"/>
                <a:sym typeface="+mn-lt"/>
              </a:rPr>
              <a:t>流程开发</a:t>
            </a:r>
            <a:endParaRPr lang="zh-CN" altLang="en-US" sz="1050" kern="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3" name="TextBox 103"/>
          <p:cNvSpPr txBox="1">
            <a:spLocks noChangeArrowheads="1"/>
          </p:cNvSpPr>
          <p:nvPr/>
        </p:nvSpPr>
        <p:spPr bwMode="auto">
          <a:xfrm rot="30982">
            <a:off x="7315200" y="6900545"/>
            <a:ext cx="921385" cy="42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第二批次</a:t>
            </a:r>
            <a:endParaRPr lang="zh-CN" altLang="en-US" sz="900"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流程设计开发</a:t>
            </a:r>
            <a:endParaRPr lang="zh-CN" altLang="en-US" sz="90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4" name="TextBox 103"/>
          <p:cNvSpPr txBox="1">
            <a:spLocks noChangeArrowheads="1"/>
          </p:cNvSpPr>
          <p:nvPr/>
        </p:nvSpPr>
        <p:spPr bwMode="auto">
          <a:xfrm rot="30982">
            <a:off x="8261985" y="6906919"/>
            <a:ext cx="921385" cy="24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流程测试</a:t>
            </a:r>
            <a:endParaRPr lang="zh-CN" altLang="en-US" sz="90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5" name="TextBox 103"/>
          <p:cNvSpPr txBox="1">
            <a:spLocks noChangeArrowheads="1"/>
          </p:cNvSpPr>
          <p:nvPr/>
        </p:nvSpPr>
        <p:spPr bwMode="auto">
          <a:xfrm rot="30982">
            <a:off x="9142730" y="6899275"/>
            <a:ext cx="920750" cy="42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第二批次</a:t>
            </a:r>
            <a:endParaRPr lang="zh-CN" altLang="en-US" sz="900"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流程上线</a:t>
            </a:r>
            <a:endParaRPr lang="zh-CN" altLang="en-US" sz="90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6" name="TextBox 103"/>
          <p:cNvSpPr txBox="1">
            <a:spLocks noChangeArrowheads="1"/>
          </p:cNvSpPr>
          <p:nvPr/>
        </p:nvSpPr>
        <p:spPr bwMode="auto">
          <a:xfrm rot="30982">
            <a:off x="8989060" y="7857868"/>
            <a:ext cx="1228090" cy="26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1050" kern="0">
                <a:solidFill>
                  <a:schemeClr val="bg1"/>
                </a:solidFill>
                <a:latin typeface="微软雅黑" panose="020B0503020204020204" pitchFamily="34" charset="-122"/>
                <a:ea typeface="微软雅黑" panose="020B0503020204020204" pitchFamily="34" charset="-122"/>
                <a:cs typeface="+mn-ea"/>
                <a:sym typeface="+mn-lt"/>
              </a:rPr>
              <a:t>上线投产 </a:t>
            </a:r>
            <a:endParaRPr lang="zh-CN" altLang="en-US" sz="1050" kern="0">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7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90" name="文本框 89"/>
          <p:cNvSpPr txBox="1"/>
          <p:nvPr/>
        </p:nvSpPr>
        <p:spPr>
          <a:xfrm>
            <a:off x="292498" y="285760"/>
            <a:ext cx="8288083" cy="738664"/>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三、执行流程图</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Execution Flow Chart</a:t>
            </a:r>
            <a:endParaRPr lang="en-US" sz="1400" b="1" dirty="0">
              <a:solidFill>
                <a:schemeClr val="bg1"/>
              </a:solidFill>
              <a:latin typeface="微软雅黑" panose="020B0503020204020204" pitchFamily="34" charset="-122"/>
              <a:ea typeface="微软雅黑" panose="020B0503020204020204" pitchFamily="34" charset="-122"/>
            </a:endParaRPr>
          </a:p>
        </p:txBody>
      </p:sp>
      <p:pic>
        <p:nvPicPr>
          <p:cNvPr id="4" name="2022-06-10-11-48-35">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878013" y="1484313"/>
            <a:ext cx="8435975" cy="472122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92498" y="285760"/>
            <a:ext cx="8288083" cy="737235"/>
          </a:xfrm>
          <a:prstGeom prst="rect">
            <a:avLst/>
          </a:prstGeom>
          <a:noFill/>
        </p:spPr>
        <p:txBody>
          <a:bodyPr wrap="square" rtlCol="0">
            <a:spAutoFit/>
          </a:bodyPr>
          <a:lstStyle/>
          <a:p>
            <a:pPr lvl="0">
              <a:defRPr/>
            </a:pPr>
            <a:r>
              <a:rPr lang="zh-CN" altLang="en-US" sz="2400" b="1" dirty="0">
                <a:solidFill>
                  <a:schemeClr val="bg1"/>
                </a:solidFill>
                <a:latin typeface="微软雅黑" panose="020B0503020204020204" pitchFamily="34" charset="-122"/>
                <a:ea typeface="微软雅黑" panose="020B0503020204020204" pitchFamily="34" charset="-122"/>
              </a:rPr>
              <a:t>四、</a:t>
            </a:r>
            <a:r>
              <a:rPr lang="zh-CN" sz="2400" b="1" dirty="0">
                <a:solidFill>
                  <a:schemeClr val="bg1"/>
                </a:solidFill>
                <a:latin typeface="微软雅黑" panose="020B0503020204020204" pitchFamily="34" charset="-122"/>
                <a:ea typeface="微软雅黑" panose="020B0503020204020204" pitchFamily="34" charset="-122"/>
              </a:rPr>
              <a:t>预期成果</a:t>
            </a:r>
            <a:endParaRPr lang="zh-CN" sz="2400" b="1" dirty="0">
              <a:solidFill>
                <a:schemeClr val="bg1"/>
              </a:solidFill>
              <a:latin typeface="微软雅黑" panose="020B0503020204020204" pitchFamily="34" charset="-122"/>
              <a:ea typeface="微软雅黑" panose="020B0503020204020204" pitchFamily="34" charset="-122"/>
            </a:endParaRPr>
          </a:p>
          <a:p>
            <a:pPr lvl="0">
              <a:defRPr/>
            </a:pPr>
            <a:r>
              <a:rPr>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Expected results</a:t>
            </a:r>
            <a:endParaRPr>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文本框 3"/>
          <p:cNvSpPr txBox="1"/>
          <p:nvPr/>
        </p:nvSpPr>
        <p:spPr>
          <a:xfrm>
            <a:off x="401320" y="1722755"/>
            <a:ext cx="6574155" cy="4661535"/>
          </a:xfrm>
          <a:prstGeom prst="rect">
            <a:avLst/>
          </a:prstGeom>
          <a:noFill/>
        </p:spPr>
        <p:txBody>
          <a:bodyPr wrap="square" rtlCol="0">
            <a:spAutoFit/>
          </a:bodyPr>
          <a:lstStyle/>
          <a:p>
            <a:pPr indent="0" algn="l">
              <a:lnSpc>
                <a:spcPct val="150000"/>
              </a:lnSpc>
              <a:buFont typeface="Arial" panose="020B0604020202020204" pitchFamily="34" charset="0"/>
              <a:buNone/>
            </a:pPr>
            <a:r>
              <a:rPr kumimoji="1" lang="zh-CN" altLang="en-US" b="1" dirty="0">
                <a:solidFill>
                  <a:schemeClr val="bg1"/>
                </a:solidFill>
                <a:latin typeface="微软雅黑" panose="020B0503020204020204" pitchFamily="34" charset="-122"/>
                <a:ea typeface="微软雅黑" panose="020B0503020204020204" pitchFamily="34" charset="-122"/>
              </a:rPr>
              <a:t>我们计划通过融合AI+RPA的技术来编写程序，实现可以自动生成操作页面导入excel表单类同时也可以自动生成操作页面进行人工配置。（选择表头类型、表头层级、字段类型自动匹配、生成模板类型及其他参数）并生成数据库、后端、前端和管理后台，从而能发布网站，并进行网站正常访问模拟测试，返回测试结果的程序。</a:t>
            </a:r>
            <a:endParaRPr kumimoji="1" lang="zh-CN" altLang="en-US" b="1" dirty="0">
              <a:solidFill>
                <a:schemeClr val="bg1"/>
              </a:solidFill>
              <a:latin typeface="微软雅黑" panose="020B0503020204020204" pitchFamily="34" charset="-122"/>
              <a:ea typeface="微软雅黑" panose="020B0503020204020204" pitchFamily="34" charset="-122"/>
            </a:endParaRPr>
          </a:p>
          <a:p>
            <a:pPr indent="0" algn="l">
              <a:lnSpc>
                <a:spcPct val="150000"/>
              </a:lnSpc>
              <a:buFont typeface="Arial" panose="020B0604020202020204" pitchFamily="34" charset="0"/>
              <a:buNone/>
            </a:pPr>
            <a:r>
              <a:rPr kumimoji="1" lang="zh-CN" altLang="en-US" b="1" dirty="0">
                <a:solidFill>
                  <a:schemeClr val="bg1"/>
                </a:solidFill>
                <a:latin typeface="微软雅黑" panose="020B0503020204020204" pitchFamily="34" charset="-122"/>
                <a:ea typeface="微软雅黑" panose="020B0503020204020204" pitchFamily="34" charset="-122"/>
              </a:rPr>
              <a:t>程序可以运用到除了中小学，高校和教育局等存在需要采集大量数据，填写，汇总表格等繁杂，耗时的任务外，也可以运用到诸如此类在日常工作中，例如材料整理、事项审核、数据统计、要素填写、内容转录、信息通知等流程中具有一定的重复性，多批次处理需耗费大量时间的业务部门。</a:t>
            </a:r>
            <a:endParaRPr kumimoji="1" lang="zh-CN" altLang="en-US" b="1" dirty="0">
              <a:solidFill>
                <a:schemeClr val="bg1"/>
              </a:solidFill>
              <a:latin typeface="微软雅黑" panose="020B0503020204020204" pitchFamily="34" charset="-122"/>
              <a:ea typeface="微软雅黑" panose="020B0503020204020204" pitchFamily="34" charset="-122"/>
            </a:endParaRPr>
          </a:p>
        </p:txBody>
      </p:sp>
      <p:pic>
        <p:nvPicPr>
          <p:cNvPr id="8" name="图片 8" descr="C:\Users\yue\AppData\Local\Temp\WeChat Files\89d1c46612151a88f2b069032c981f6.jpg"/>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7401560" y="2465070"/>
            <a:ext cx="4313555" cy="3176905"/>
          </a:xfrm>
          <a:prstGeom prst="rect">
            <a:avLst/>
          </a:prstGeom>
          <a:noFill/>
          <a:ln>
            <a:noFill/>
          </a:ln>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PA" val="v3.2.0"/>
</p:tagLst>
</file>

<file path=ppt/tags/tag2.xml><?xml version="1.0" encoding="utf-8"?>
<p:tagLst xmlns:p="http://schemas.openxmlformats.org/presentationml/2006/main">
  <p:tag name="KSO_WM_MEDIACOVER_FLAG" val="1"/>
  <p:tag name="KSO_WM_UNIT_MEDIACOVER_BTN_STATE" val="1"/>
  <p:tag name="KSO_WM_UNIT_MEDIACOVER_BTNRECT" val="6371*3446*541*541"/>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xml><?xml version="1.0" encoding="utf-8"?>
<p:tagLst xmlns:p="http://schemas.openxmlformats.org/presentationml/2006/main">
  <p:tag name="KSO_WM_UNIT_PLACING_PICTURE_USER_VIEWPORT" val="{&quot;height&quot;:6803.149606299213,&quot;width&quot;:9637.795275590552}"/>
</p:tagLst>
</file>

<file path=ppt/tags/tag4.xml><?xml version="1.0" encoding="utf-8"?>
<p:tagLst xmlns:p="http://schemas.openxmlformats.org/presentationml/2006/main">
  <p:tag name="COMMONDATA" val="eyJoZGlkIjoiODViY2JkMjU3NGYzZTEwMzZmMGFkZWViYmNkYWU3NDI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2779</Words>
  <Application>WPS 演示</Application>
  <PresentationFormat>宽屏</PresentationFormat>
  <Paragraphs>201</Paragraphs>
  <Slides>12</Slides>
  <Notes>0</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12</vt:i4>
      </vt:variant>
    </vt:vector>
  </HeadingPairs>
  <TitlesOfParts>
    <vt:vector size="32" baseType="lpstr">
      <vt:lpstr>Arial</vt:lpstr>
      <vt:lpstr>宋体</vt:lpstr>
      <vt:lpstr>Wingdings</vt:lpstr>
      <vt:lpstr>微软雅黑</vt:lpstr>
      <vt:lpstr>华文仿宋</vt:lpstr>
      <vt:lpstr>创艺简标宋</vt:lpstr>
      <vt:lpstr>方正舒体</vt:lpstr>
      <vt:lpstr>方正粗黑宋简体</vt:lpstr>
      <vt:lpstr>Arial Unicode MS</vt:lpstr>
      <vt:lpstr>Ebrima</vt:lpstr>
      <vt:lpstr>Arial</vt:lpstr>
      <vt:lpstr>Wingdings</vt:lpstr>
      <vt:lpstr>Roboto black</vt:lpstr>
      <vt:lpstr>Sazanami Mincho</vt:lpstr>
      <vt:lpstr>Calibri</vt:lpstr>
      <vt:lpstr>Arial Unicode MS</vt:lpstr>
      <vt:lpstr>Calibri Light</vt:lpstr>
      <vt:lpstr>等线</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Enigma</cp:lastModifiedBy>
  <cp:revision>176</cp:revision>
  <dcterms:created xsi:type="dcterms:W3CDTF">2021-03-03T08:16:00Z</dcterms:created>
  <dcterms:modified xsi:type="dcterms:W3CDTF">2022-06-12T10:58:01Z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B7E53C22363244438586223F722BC1EE</vt:lpwstr>
  </property>
  <property fmtid="{D5CDD505-2E9C-101B-9397-08002B2CF9AE}" pid="3" name="KSOProductBuildVer">
    <vt:lpwstr>2052-11.1.0.11744</vt:lpwstr>
  </property>
</Properties>
</file>