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58" r:id="rId5"/>
    <p:sldId id="272" r:id="rId6"/>
    <p:sldId id="267" r:id="rId7"/>
    <p:sldId id="269" r:id="rId8"/>
    <p:sldId id="263" r:id="rId9"/>
    <p:sldId id="273" r:id="rId10"/>
    <p:sldId id="288" r:id="rId11"/>
    <p:sldId id="289" r:id="rId12"/>
    <p:sldId id="287" r:id="rId13"/>
    <p:sldId id="283" r:id="rId14"/>
    <p:sldId id="286" r:id="rId15"/>
    <p:sldId id="274" r:id="rId16"/>
    <p:sldId id="284" r:id="rId17"/>
    <p:sldId id="285" r:id="rId18"/>
    <p:sldId id="26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FF"/>
    <a:srgbClr val="B484E2"/>
    <a:srgbClr val="705661"/>
    <a:srgbClr val="D460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63" d="100"/>
          <a:sy n="63" d="100"/>
        </p:scale>
        <p:origin x="9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2022-6-24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3490672" y="4797417"/>
            <a:ext cx="5023408"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抽“私”“拨”检</a:t>
            </a:r>
            <a:r>
              <a:rPr kumimoji="1" lang="en-US" altLang="zh-CN" dirty="0"/>
              <a:t>——</a:t>
            </a:r>
            <a:r>
              <a:rPr kumimoji="1" lang="zh-CN" altLang="en-US" dirty="0"/>
              <a:t>销管费用审计机器人</a:t>
            </a:r>
            <a:endParaRPr kumimoji="1" lang="en-US" altLang="zh-CN" dirty="0"/>
          </a:p>
          <a:p>
            <a:pPr algn="ct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332972" y="157916"/>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四、运行结果</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Operational Results</a:t>
            </a: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8" name="图片 97">
            <a:extLst>
              <a:ext uri="{FF2B5EF4-FFF2-40B4-BE49-F238E27FC236}">
                <a16:creationId xmlns:a16="http://schemas.microsoft.com/office/drawing/2014/main" id="{0C182D89-F37C-E36E-5588-9B6B10E7F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2283" y="5025475"/>
            <a:ext cx="845073" cy="1050306"/>
          </a:xfrm>
          <a:prstGeom prst="rect">
            <a:avLst/>
          </a:prstGeom>
          <a:effectLst>
            <a:glow rad="76200">
              <a:schemeClr val="bg1">
                <a:lumMod val="85000"/>
                <a:alpha val="40000"/>
              </a:schemeClr>
            </a:glow>
            <a:reflection blurRad="6350" stA="52000" endA="300" endPos="35000" dir="5400000" sy="-100000" algn="bl" rotWithShape="0"/>
          </a:effectLst>
        </p:spPr>
      </p:pic>
      <p:sp>
        <p:nvSpPr>
          <p:cNvPr id="6" name="矩形: 圆角 29">
            <a:extLst>
              <a:ext uri="{FF2B5EF4-FFF2-40B4-BE49-F238E27FC236}">
                <a16:creationId xmlns:a16="http://schemas.microsoft.com/office/drawing/2014/main" id="{B117EBBA-C648-D14E-6DFB-B6ACE8A72ECC}"/>
              </a:ext>
            </a:extLst>
          </p:cNvPr>
          <p:cNvSpPr/>
          <p:nvPr/>
        </p:nvSpPr>
        <p:spPr>
          <a:xfrm>
            <a:off x="3334960" y="1341183"/>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销售费用与收入分析及结论</a:t>
            </a:r>
          </a:p>
        </p:txBody>
      </p:sp>
      <p:pic>
        <p:nvPicPr>
          <p:cNvPr id="4" name="图片 3">
            <a:extLst>
              <a:ext uri="{FF2B5EF4-FFF2-40B4-BE49-F238E27FC236}">
                <a16:creationId xmlns:a16="http://schemas.microsoft.com/office/drawing/2014/main" id="{13F68D26-64CE-24F5-A87E-828DDFC9FFA8}"/>
              </a:ext>
            </a:extLst>
          </p:cNvPr>
          <p:cNvPicPr>
            <a:picLocks noChangeAspect="1"/>
          </p:cNvPicPr>
          <p:nvPr/>
        </p:nvPicPr>
        <p:blipFill>
          <a:blip r:embed="rId3"/>
          <a:stretch>
            <a:fillRect/>
          </a:stretch>
        </p:blipFill>
        <p:spPr>
          <a:xfrm>
            <a:off x="254000" y="2059614"/>
            <a:ext cx="5984240" cy="2343793"/>
          </a:xfrm>
          <a:prstGeom prst="rect">
            <a:avLst/>
          </a:prstGeom>
        </p:spPr>
      </p:pic>
      <p:pic>
        <p:nvPicPr>
          <p:cNvPr id="7" name="图片 6">
            <a:extLst>
              <a:ext uri="{FF2B5EF4-FFF2-40B4-BE49-F238E27FC236}">
                <a16:creationId xmlns:a16="http://schemas.microsoft.com/office/drawing/2014/main" id="{4FF30985-CAC9-FE9E-7173-71D24B605762}"/>
              </a:ext>
            </a:extLst>
          </p:cNvPr>
          <p:cNvPicPr>
            <a:picLocks noChangeAspect="1"/>
          </p:cNvPicPr>
          <p:nvPr/>
        </p:nvPicPr>
        <p:blipFill>
          <a:blip r:embed="rId4"/>
          <a:stretch>
            <a:fillRect/>
          </a:stretch>
        </p:blipFill>
        <p:spPr>
          <a:xfrm>
            <a:off x="254000" y="6522640"/>
            <a:ext cx="5984240" cy="192248"/>
          </a:xfrm>
          <a:prstGeom prst="rect">
            <a:avLst/>
          </a:prstGeom>
        </p:spPr>
      </p:pic>
      <p:pic>
        <p:nvPicPr>
          <p:cNvPr id="9" name="图片 8">
            <a:extLst>
              <a:ext uri="{FF2B5EF4-FFF2-40B4-BE49-F238E27FC236}">
                <a16:creationId xmlns:a16="http://schemas.microsoft.com/office/drawing/2014/main" id="{F342F67F-BF7E-7E1A-64D3-B4C1930D212A}"/>
              </a:ext>
            </a:extLst>
          </p:cNvPr>
          <p:cNvPicPr>
            <a:picLocks noChangeAspect="1"/>
          </p:cNvPicPr>
          <p:nvPr/>
        </p:nvPicPr>
        <p:blipFill>
          <a:blip r:embed="rId5"/>
          <a:stretch>
            <a:fillRect/>
          </a:stretch>
        </p:blipFill>
        <p:spPr>
          <a:xfrm>
            <a:off x="254000" y="4403407"/>
            <a:ext cx="5984240" cy="2132551"/>
          </a:xfrm>
          <a:prstGeom prst="rect">
            <a:avLst/>
          </a:prstGeom>
        </p:spPr>
      </p:pic>
      <p:pic>
        <p:nvPicPr>
          <p:cNvPr id="11" name="图片 10">
            <a:extLst>
              <a:ext uri="{FF2B5EF4-FFF2-40B4-BE49-F238E27FC236}">
                <a16:creationId xmlns:a16="http://schemas.microsoft.com/office/drawing/2014/main" id="{13E48717-3D31-436B-28D6-9355FD5FAD97}"/>
              </a:ext>
            </a:extLst>
          </p:cNvPr>
          <p:cNvPicPr>
            <a:picLocks noChangeAspect="1"/>
          </p:cNvPicPr>
          <p:nvPr/>
        </p:nvPicPr>
        <p:blipFill>
          <a:blip r:embed="rId6"/>
          <a:stretch>
            <a:fillRect/>
          </a:stretch>
        </p:blipFill>
        <p:spPr>
          <a:xfrm>
            <a:off x="6569476" y="2171638"/>
            <a:ext cx="5267880" cy="2642849"/>
          </a:xfrm>
          <a:prstGeom prst="rect">
            <a:avLst/>
          </a:prstGeom>
        </p:spPr>
      </p:pic>
    </p:spTree>
    <p:extLst>
      <p:ext uri="{BB962C8B-B14F-4D97-AF65-F5344CB8AC3E}">
        <p14:creationId xmlns:p14="http://schemas.microsoft.com/office/powerpoint/2010/main" val="35651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Effect transition="in" filter="circle(in)">
                                      <p:cBhvr>
                                        <p:cTn id="7" dur="1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332972" y="157916"/>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四、运行结果</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Operational Results</a:t>
            </a: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8" name="图片 97">
            <a:extLst>
              <a:ext uri="{FF2B5EF4-FFF2-40B4-BE49-F238E27FC236}">
                <a16:creationId xmlns:a16="http://schemas.microsoft.com/office/drawing/2014/main" id="{0C182D89-F37C-E36E-5588-9B6B10E7F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6255" y="1169172"/>
            <a:ext cx="645051" cy="801707"/>
          </a:xfrm>
          <a:prstGeom prst="rect">
            <a:avLst/>
          </a:prstGeom>
          <a:effectLst>
            <a:glow rad="76200">
              <a:schemeClr val="bg1">
                <a:lumMod val="85000"/>
                <a:alpha val="40000"/>
              </a:schemeClr>
            </a:glow>
            <a:reflection blurRad="6350" stA="52000" endA="300" endPos="35000" dir="5400000" sy="-100000" algn="bl" rotWithShape="0"/>
          </a:effectLst>
        </p:spPr>
      </p:pic>
      <p:sp>
        <p:nvSpPr>
          <p:cNvPr id="10" name="矩形: 圆角 29">
            <a:extLst>
              <a:ext uri="{FF2B5EF4-FFF2-40B4-BE49-F238E27FC236}">
                <a16:creationId xmlns:a16="http://schemas.microsoft.com/office/drawing/2014/main" id="{8CEF7691-711B-60B7-1487-1B770B82E9BF}"/>
              </a:ext>
            </a:extLst>
          </p:cNvPr>
          <p:cNvSpPr/>
          <p:nvPr/>
        </p:nvSpPr>
        <p:spPr>
          <a:xfrm>
            <a:off x="3330172" y="1354760"/>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对月发生额异常的月份显示是否需要再次核查</a:t>
            </a:r>
          </a:p>
        </p:txBody>
      </p:sp>
      <p:pic>
        <p:nvPicPr>
          <p:cNvPr id="8" name="图片 7">
            <a:extLst>
              <a:ext uri="{FF2B5EF4-FFF2-40B4-BE49-F238E27FC236}">
                <a16:creationId xmlns:a16="http://schemas.microsoft.com/office/drawing/2014/main" id="{5D41410A-6B19-7F47-4B22-AC00EF6A34D3}"/>
              </a:ext>
            </a:extLst>
          </p:cNvPr>
          <p:cNvPicPr>
            <a:picLocks noChangeAspect="1"/>
          </p:cNvPicPr>
          <p:nvPr/>
        </p:nvPicPr>
        <p:blipFill>
          <a:blip r:embed="rId3"/>
          <a:stretch>
            <a:fillRect/>
          </a:stretch>
        </p:blipFill>
        <p:spPr>
          <a:xfrm>
            <a:off x="-80520" y="2131436"/>
            <a:ext cx="12192000" cy="571500"/>
          </a:xfrm>
          <a:prstGeom prst="rect">
            <a:avLst/>
          </a:prstGeom>
        </p:spPr>
      </p:pic>
      <p:sp>
        <p:nvSpPr>
          <p:cNvPr id="13" name="矩形: 圆角 29">
            <a:extLst>
              <a:ext uri="{FF2B5EF4-FFF2-40B4-BE49-F238E27FC236}">
                <a16:creationId xmlns:a16="http://schemas.microsoft.com/office/drawing/2014/main" id="{04D863D0-EDD8-9FD6-2C36-4325E7C83790}"/>
              </a:ext>
            </a:extLst>
          </p:cNvPr>
          <p:cNvSpPr/>
          <p:nvPr/>
        </p:nvSpPr>
        <p:spPr>
          <a:xfrm>
            <a:off x="3334960" y="1341183"/>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对月发生额异常的月份抽查相关科目</a:t>
            </a:r>
          </a:p>
        </p:txBody>
      </p:sp>
      <p:sp>
        <p:nvSpPr>
          <p:cNvPr id="14" name="矩形: 圆角 29">
            <a:extLst>
              <a:ext uri="{FF2B5EF4-FFF2-40B4-BE49-F238E27FC236}">
                <a16:creationId xmlns:a16="http://schemas.microsoft.com/office/drawing/2014/main" id="{50A51EFB-4C9C-1BCB-FC18-F639D2703F8A}"/>
              </a:ext>
            </a:extLst>
          </p:cNvPr>
          <p:cNvSpPr/>
          <p:nvPr/>
        </p:nvSpPr>
        <p:spPr>
          <a:xfrm>
            <a:off x="3330172" y="2914807"/>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对月发生额异常的月份抽查相关科目（部分显示）</a:t>
            </a:r>
          </a:p>
        </p:txBody>
      </p:sp>
      <p:pic>
        <p:nvPicPr>
          <p:cNvPr id="11" name="图片 10">
            <a:extLst>
              <a:ext uri="{FF2B5EF4-FFF2-40B4-BE49-F238E27FC236}">
                <a16:creationId xmlns:a16="http://schemas.microsoft.com/office/drawing/2014/main" id="{BF7EFFA2-74AF-26FC-5120-7A95159F17A5}"/>
              </a:ext>
            </a:extLst>
          </p:cNvPr>
          <p:cNvPicPr>
            <a:picLocks noChangeAspect="1"/>
          </p:cNvPicPr>
          <p:nvPr/>
        </p:nvPicPr>
        <p:blipFill>
          <a:blip r:embed="rId4"/>
          <a:stretch>
            <a:fillRect/>
          </a:stretch>
        </p:blipFill>
        <p:spPr>
          <a:xfrm>
            <a:off x="-80520" y="3716772"/>
            <a:ext cx="12192000" cy="2888310"/>
          </a:xfrm>
          <a:prstGeom prst="rect">
            <a:avLst/>
          </a:prstGeom>
        </p:spPr>
      </p:pic>
    </p:spTree>
    <p:extLst>
      <p:ext uri="{BB962C8B-B14F-4D97-AF65-F5344CB8AC3E}">
        <p14:creationId xmlns:p14="http://schemas.microsoft.com/office/powerpoint/2010/main" val="40707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Effect transition="in" filter="circle(in)">
                                      <p:cBhvr>
                                        <p:cTn id="7" dur="1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82854" y="2024133"/>
            <a:ext cx="5115500" cy="2809875"/>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模式上采用人机协作，销管机器人通过筛选二级科目明细，计算比较率等设定程序，解放人工与成本。用于冗杂及重复性的审计步骤与程序。</a:t>
            </a: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sz="20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而后审计人员根据销管机器人提供的数据以及筛选的异常信息，进行分析程序或细节测试，以完善审计流程，检查被审数据其发生，完整性，准确性等认定。</a:t>
            </a: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图片 1" descr="6a736a5fd561722873de730e426c687"/>
          <p:cNvPicPr>
            <a:picLocks noChangeAspect="1"/>
          </p:cNvPicPr>
          <p:nvPr/>
        </p:nvPicPr>
        <p:blipFill>
          <a:blip r:embed="rId2"/>
          <a:stretch>
            <a:fillRect/>
          </a:stretch>
        </p:blipFill>
        <p:spPr>
          <a:xfrm>
            <a:off x="445770" y="1954530"/>
            <a:ext cx="5017135" cy="3258185"/>
          </a:xfrm>
          <a:prstGeom prst="rect">
            <a:avLst/>
          </a:prstGeom>
        </p:spPr>
      </p:pic>
    </p:spTree>
    <p:extLst>
      <p:ext uri="{BB962C8B-B14F-4D97-AF65-F5344CB8AC3E}">
        <p14:creationId xmlns:p14="http://schemas.microsoft.com/office/powerpoint/2010/main" val="399330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36829" y="1921898"/>
            <a:ext cx="5115500" cy="3630930"/>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数据采集与筛选：支持明细账提取与重分类梳理</a:t>
            </a: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sz="20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同期比较分析：</a:t>
            </a:r>
            <a:r>
              <a:rPr kumimoji="0" 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支持数据计算与比较，并反馈结果给审计人员</a:t>
            </a: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大额数据异常提醒：支持范围选择，并将大额数据反馈于审计人员，以便针对性实施审计程序</a:t>
            </a: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sz="20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数据抽选功能：实施审计抽样程序，便于截止测试以查数据准确性</a:t>
            </a: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6" name="图片 1" descr="6a736a5fd561722873de730e426c687"/>
          <p:cNvPicPr>
            <a:picLocks noChangeAspect="1"/>
          </p:cNvPicPr>
          <p:nvPr/>
        </p:nvPicPr>
        <p:blipFill>
          <a:blip r:embed="rId2"/>
          <a:stretch>
            <a:fillRect/>
          </a:stretch>
        </p:blipFill>
        <p:spPr>
          <a:xfrm>
            <a:off x="445770" y="1954530"/>
            <a:ext cx="5017135" cy="3258185"/>
          </a:xfrm>
          <a:prstGeom prst="rect">
            <a:avLst/>
          </a:prstGeom>
        </p:spPr>
      </p:pic>
    </p:spTree>
    <p:extLst>
      <p:ext uri="{BB962C8B-B14F-4D97-AF65-F5344CB8AC3E}">
        <p14:creationId xmlns:p14="http://schemas.microsoft.com/office/powerpoint/2010/main" val="395455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p:cNvSpPr txBox="1"/>
          <p:nvPr/>
        </p:nvSpPr>
        <p:spPr>
          <a:xfrm>
            <a:off x="360540" y="1510916"/>
            <a:ext cx="3653110" cy="398780"/>
          </a:xfrm>
          <a:prstGeom prst="rect">
            <a:avLst/>
          </a:prstGeom>
          <a:noFill/>
        </p:spPr>
        <p:txBody>
          <a:bodyPr wrap="square" rtlCol="0">
            <a:spAutoFit/>
          </a:bodyPr>
          <a:lstStyle/>
          <a:p>
            <a:pPr>
              <a:defRPr/>
            </a:pPr>
            <a:r>
              <a:rPr lang="en-US" altLang="zh-CN" sz="2000" b="1" dirty="0">
                <a:solidFill>
                  <a:schemeClr val="bg1"/>
                </a:solidFill>
                <a:latin typeface="微软雅黑" panose="020B0503020204020204" pitchFamily="34" charset="-122"/>
                <a:ea typeface="微软雅黑" panose="020B0503020204020204" pitchFamily="34" charset="-122"/>
                <a:sym typeface="+mn-ea"/>
              </a:rPr>
              <a:t>1.</a:t>
            </a:r>
            <a:r>
              <a:rPr lang="zh-CN" altLang="en-US" sz="2000" b="1" dirty="0">
                <a:solidFill>
                  <a:schemeClr val="bg1"/>
                </a:solidFill>
                <a:latin typeface="微软雅黑" panose="020B0503020204020204" pitchFamily="34" charset="-122"/>
                <a:ea typeface="微软雅黑" panose="020B0503020204020204" pitchFamily="34" charset="-122"/>
                <a:sym typeface="+mn-ea"/>
              </a:rPr>
              <a:t>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p>
        </p:txBody>
      </p:sp>
      <p:sp>
        <p:nvSpPr>
          <p:cNvPr id="7" name="文本框 6"/>
          <p:cNvSpPr txBox="1"/>
          <p:nvPr/>
        </p:nvSpPr>
        <p:spPr>
          <a:xfrm>
            <a:off x="643890" y="2152650"/>
            <a:ext cx="5341620" cy="1938020"/>
          </a:xfrm>
          <a:prstGeom prst="rect">
            <a:avLst/>
          </a:prstGeom>
          <a:noFill/>
        </p:spPr>
        <p:txBody>
          <a:bodyPr wrap="square" rtlCol="0" anchor="t">
            <a:spAutoFit/>
          </a:bodyPr>
          <a:lstStyle/>
          <a:p>
            <a:pPr fontAlgn="auto">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从ROI分析来看，原来需要2人耗时</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天共计40小时完成销售与用审计工作，现在只需1人1天共计8小时完成， 效率提高了5倍，相关成本则降低（</a:t>
            </a:r>
            <a:r>
              <a:rPr lang="en-US" altLang="zh-CN" sz="2000" b="1" dirty="0">
                <a:solidFill>
                  <a:schemeClr val="bg1"/>
                </a:solidFill>
                <a:latin typeface="微软雅黑" panose="020B0503020204020204" pitchFamily="34" charset="-122"/>
                <a:ea typeface="微软雅黑" panose="020B0503020204020204" pitchFamily="34" charset="-122"/>
              </a:rPr>
              <a:t>40-8</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1*50*28.4=45440</a:t>
            </a:r>
            <a:r>
              <a:rPr lang="zh-CN" altLang="en-US" sz="2000" b="1" dirty="0">
                <a:solidFill>
                  <a:schemeClr val="bg1"/>
                </a:solidFill>
                <a:latin typeface="微软雅黑" panose="020B0503020204020204" pitchFamily="34" charset="-122"/>
                <a:ea typeface="微软雅黑" panose="020B0503020204020204" pitchFamily="34" charset="-122"/>
              </a:rPr>
              <a:t>元</a:t>
            </a:r>
          </a:p>
        </p:txBody>
      </p:sp>
      <p:grpSp>
        <p:nvGrpSpPr>
          <p:cNvPr id="8" name="组合 7" descr="e7d195523061f1c0205959036996ad55c215b892a7aac5c0B9ADEF7896FB48F2EF97163A2DE1401E1875DEDC438B7864AD24CA23553DBBBD975DAF4CAD4A2592689FFB6CEE59FFA55B2702D0E5EE29CD908F8B157BF8F8399D08F01223CB0B1EBC5650C3AFE340F4E4722CA93B5E940EF49FBB9E99B7DC58FDDEFD6852FB47095B54E1558E4D4F7E"/>
          <p:cNvGrpSpPr/>
          <p:nvPr/>
        </p:nvGrpSpPr>
        <p:grpSpPr>
          <a:xfrm>
            <a:off x="8073140" y="1909602"/>
            <a:ext cx="2335062" cy="4245250"/>
            <a:chOff x="4691903" y="1988425"/>
            <a:chExt cx="2116402" cy="3847716"/>
          </a:xfrm>
        </p:grpSpPr>
        <p:sp>
          <p:nvSpPr>
            <p:cNvPr id="9" name="任意多边形 8"/>
            <p:cNvSpPr/>
            <p:nvPr/>
          </p:nvSpPr>
          <p:spPr>
            <a:xfrm>
              <a:off x="5560455" y="2654279"/>
              <a:ext cx="283959" cy="2271673"/>
            </a:xfrm>
            <a:custGeom>
              <a:avLst/>
              <a:gdLst>
                <a:gd name="connsiteX0" fmla="*/ 0 w 202301"/>
                <a:gd name="connsiteY0" fmla="*/ 1618407 h 1618407"/>
                <a:gd name="connsiteX1" fmla="*/ 0 w 202301"/>
                <a:gd name="connsiteY1" fmla="*/ 752559 h 1618407"/>
                <a:gd name="connsiteX2" fmla="*/ 202301 w 202301"/>
                <a:gd name="connsiteY2" fmla="*/ 566442 h 1618407"/>
                <a:gd name="connsiteX3" fmla="*/ 202301 w 202301"/>
                <a:gd name="connsiteY3" fmla="*/ 0 h 1618407"/>
              </a:gdLst>
              <a:ahLst/>
              <a:cxnLst>
                <a:cxn ang="0">
                  <a:pos x="connsiteX0" y="connsiteY0"/>
                </a:cxn>
                <a:cxn ang="0">
                  <a:pos x="connsiteX1" y="connsiteY1"/>
                </a:cxn>
                <a:cxn ang="0">
                  <a:pos x="connsiteX2" y="connsiteY2"/>
                </a:cxn>
                <a:cxn ang="0">
                  <a:pos x="connsiteX3" y="connsiteY3"/>
                </a:cxn>
              </a:cxnLst>
              <a:rect l="l" t="t" r="r" b="b"/>
              <a:pathLst>
                <a:path w="202301" h="1618407">
                  <a:moveTo>
                    <a:pt x="0" y="1618407"/>
                  </a:moveTo>
                  <a:lnTo>
                    <a:pt x="0" y="752559"/>
                  </a:lnTo>
                  <a:lnTo>
                    <a:pt x="202301" y="566442"/>
                  </a:lnTo>
                  <a:lnTo>
                    <a:pt x="202301"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253317" y="3188122"/>
              <a:ext cx="545201" cy="1749187"/>
            </a:xfrm>
            <a:custGeom>
              <a:avLst/>
              <a:gdLst>
                <a:gd name="connsiteX0" fmla="*/ 0 w 388417"/>
                <a:gd name="connsiteY0" fmla="*/ 1246173 h 1246173"/>
                <a:gd name="connsiteX1" fmla="*/ 0 w 388417"/>
                <a:gd name="connsiteY1" fmla="*/ 388417 h 1246173"/>
                <a:gd name="connsiteX2" fmla="*/ 388417 w 388417"/>
                <a:gd name="connsiteY2" fmla="*/ 0 h 1246173"/>
              </a:gdLst>
              <a:ahLst/>
              <a:cxnLst>
                <a:cxn ang="0">
                  <a:pos x="connsiteX0" y="connsiteY0"/>
                </a:cxn>
                <a:cxn ang="0">
                  <a:pos x="connsiteX1" y="connsiteY1"/>
                </a:cxn>
                <a:cxn ang="0">
                  <a:pos x="connsiteX2" y="connsiteY2"/>
                </a:cxn>
              </a:cxnLst>
              <a:rect l="l" t="t" r="r" b="b"/>
              <a:pathLst>
                <a:path w="388417" h="1246173">
                  <a:moveTo>
                    <a:pt x="0" y="1246173"/>
                  </a:moveTo>
                  <a:lnTo>
                    <a:pt x="0" y="388417"/>
                  </a:lnTo>
                  <a:lnTo>
                    <a:pt x="388417"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142492" y="4323293"/>
              <a:ext cx="423280" cy="607612"/>
            </a:xfrm>
            <a:custGeom>
              <a:avLst/>
              <a:gdLst>
                <a:gd name="connsiteX0" fmla="*/ 301557 w 301557"/>
                <a:gd name="connsiteY0" fmla="*/ 432881 h 432881"/>
                <a:gd name="connsiteX1" fmla="*/ 0 w 301557"/>
                <a:gd name="connsiteY1" fmla="*/ 131324 h 432881"/>
                <a:gd name="connsiteX2" fmla="*/ 0 w 301557"/>
                <a:gd name="connsiteY2" fmla="*/ 0 h 432881"/>
              </a:gdLst>
              <a:ahLst/>
              <a:cxnLst>
                <a:cxn ang="0">
                  <a:pos x="connsiteX0" y="connsiteY0"/>
                </a:cxn>
                <a:cxn ang="0">
                  <a:pos x="connsiteX1" y="connsiteY1"/>
                </a:cxn>
                <a:cxn ang="0">
                  <a:pos x="connsiteX2" y="connsiteY2"/>
                </a:cxn>
              </a:cxnLst>
              <a:rect l="l" t="t" r="r" b="b"/>
              <a:pathLst>
                <a:path w="301557" h="432881">
                  <a:moveTo>
                    <a:pt x="301557" y="432881"/>
                  </a:moveTo>
                  <a:lnTo>
                    <a:pt x="0" y="131324"/>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5844414" y="3920494"/>
              <a:ext cx="404068" cy="1003584"/>
            </a:xfrm>
            <a:custGeom>
              <a:avLst/>
              <a:gdLst>
                <a:gd name="connsiteX0" fmla="*/ 262646 w 262646"/>
                <a:gd name="connsiteY0" fmla="*/ 714983 h 714983"/>
                <a:gd name="connsiteX1" fmla="*/ 0 w 262646"/>
                <a:gd name="connsiteY1" fmla="*/ 452337 h 714983"/>
                <a:gd name="connsiteX2" fmla="*/ 0 w 262646"/>
                <a:gd name="connsiteY2" fmla="*/ 0 h 714983"/>
              </a:gdLst>
              <a:ahLst/>
              <a:cxnLst>
                <a:cxn ang="0">
                  <a:pos x="connsiteX0" y="connsiteY0"/>
                </a:cxn>
                <a:cxn ang="0">
                  <a:pos x="connsiteX1" y="connsiteY1"/>
                </a:cxn>
                <a:cxn ang="0">
                  <a:pos x="connsiteX2" y="connsiteY2"/>
                </a:cxn>
              </a:cxnLst>
              <a:rect l="l" t="t" r="r" b="b"/>
              <a:pathLst>
                <a:path w="262646" h="714983">
                  <a:moveTo>
                    <a:pt x="262646" y="714983"/>
                  </a:moveTo>
                  <a:lnTo>
                    <a:pt x="0" y="452337"/>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6255310" y="4664649"/>
              <a:ext cx="150196" cy="266256"/>
            </a:xfrm>
            <a:custGeom>
              <a:avLst/>
              <a:gdLst>
                <a:gd name="connsiteX0" fmla="*/ 0 w 107004"/>
                <a:gd name="connsiteY0" fmla="*/ 189689 h 189689"/>
                <a:gd name="connsiteX1" fmla="*/ 107004 w 107004"/>
                <a:gd name="connsiteY1" fmla="*/ 82685 h 189689"/>
                <a:gd name="connsiteX2" fmla="*/ 107004 w 107004"/>
                <a:gd name="connsiteY2" fmla="*/ 0 h 189689"/>
              </a:gdLst>
              <a:ahLst/>
              <a:cxnLst>
                <a:cxn ang="0">
                  <a:pos x="connsiteX0" y="connsiteY0"/>
                </a:cxn>
                <a:cxn ang="0">
                  <a:pos x="connsiteX1" y="connsiteY1"/>
                </a:cxn>
                <a:cxn ang="0">
                  <a:pos x="connsiteX2" y="connsiteY2"/>
                </a:cxn>
              </a:cxnLst>
              <a:rect l="l" t="t" r="r" b="b"/>
              <a:pathLst>
                <a:path w="107004" h="189689">
                  <a:moveTo>
                    <a:pt x="0" y="189689"/>
                  </a:moveTo>
                  <a:lnTo>
                    <a:pt x="107004" y="82685"/>
                  </a:lnTo>
                  <a:lnTo>
                    <a:pt x="107004"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5149318" y="3613275"/>
              <a:ext cx="402799" cy="880696"/>
            </a:xfrm>
            <a:custGeom>
              <a:avLst/>
              <a:gdLst>
                <a:gd name="connsiteX0" fmla="*/ 286966 w 286966"/>
                <a:gd name="connsiteY0" fmla="*/ 627434 h 627434"/>
                <a:gd name="connsiteX1" fmla="*/ 0 w 286966"/>
                <a:gd name="connsiteY1" fmla="*/ 340468 h 627434"/>
                <a:gd name="connsiteX2" fmla="*/ 0 w 286966"/>
                <a:gd name="connsiteY2" fmla="*/ 0 h 627434"/>
              </a:gdLst>
              <a:ahLst/>
              <a:cxnLst>
                <a:cxn ang="0">
                  <a:pos x="connsiteX0" y="connsiteY0"/>
                </a:cxn>
                <a:cxn ang="0">
                  <a:pos x="connsiteX1" y="connsiteY1"/>
                </a:cxn>
                <a:cxn ang="0">
                  <a:pos x="connsiteX2" y="connsiteY2"/>
                </a:cxn>
              </a:cxnLst>
              <a:rect l="l" t="t" r="r" b="b"/>
              <a:pathLst>
                <a:path w="286966" h="627434">
                  <a:moveTo>
                    <a:pt x="286966" y="627434"/>
                  </a:moveTo>
                  <a:lnTo>
                    <a:pt x="0" y="340468"/>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5285859" y="2923737"/>
              <a:ext cx="273085" cy="785118"/>
            </a:xfrm>
            <a:custGeom>
              <a:avLst/>
              <a:gdLst>
                <a:gd name="connsiteX0" fmla="*/ 194554 w 194554"/>
                <a:gd name="connsiteY0" fmla="*/ 559341 h 559341"/>
                <a:gd name="connsiteX1" fmla="*/ 0 w 194554"/>
                <a:gd name="connsiteY1" fmla="*/ 364787 h 559341"/>
                <a:gd name="connsiteX2" fmla="*/ 0 w 194554"/>
                <a:gd name="connsiteY2" fmla="*/ 0 h 559341"/>
              </a:gdLst>
              <a:ahLst/>
              <a:cxnLst>
                <a:cxn ang="0">
                  <a:pos x="connsiteX0" y="connsiteY0"/>
                </a:cxn>
                <a:cxn ang="0">
                  <a:pos x="connsiteX1" y="connsiteY1"/>
                </a:cxn>
                <a:cxn ang="0">
                  <a:pos x="connsiteX2" y="connsiteY2"/>
                </a:cxn>
              </a:cxnLst>
              <a:rect l="l" t="t" r="r" b="b"/>
              <a:pathLst>
                <a:path w="194554" h="559341">
                  <a:moveTo>
                    <a:pt x="194554" y="559341"/>
                  </a:moveTo>
                  <a:lnTo>
                    <a:pt x="0" y="364787"/>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876236" y="2555073"/>
              <a:ext cx="266257" cy="1324458"/>
            </a:xfrm>
            <a:custGeom>
              <a:avLst/>
              <a:gdLst>
                <a:gd name="connsiteX0" fmla="*/ 189689 w 189689"/>
                <a:gd name="connsiteY0" fmla="*/ 943583 h 943583"/>
                <a:gd name="connsiteX1" fmla="*/ 0 w 189689"/>
                <a:gd name="connsiteY1" fmla="*/ 753894 h 943583"/>
                <a:gd name="connsiteX2" fmla="*/ 0 w 189689"/>
                <a:gd name="connsiteY2" fmla="*/ 0 h 943583"/>
              </a:gdLst>
              <a:ahLst/>
              <a:cxnLst>
                <a:cxn ang="0">
                  <a:pos x="connsiteX0" y="connsiteY0"/>
                </a:cxn>
                <a:cxn ang="0">
                  <a:pos x="connsiteX1" y="connsiteY1"/>
                </a:cxn>
                <a:cxn ang="0">
                  <a:pos x="connsiteX2" y="connsiteY2"/>
                </a:cxn>
              </a:cxnLst>
              <a:rect l="l" t="t" r="r" b="b"/>
              <a:pathLst>
                <a:path w="189689" h="943583">
                  <a:moveTo>
                    <a:pt x="189689" y="943583"/>
                  </a:moveTo>
                  <a:lnTo>
                    <a:pt x="0" y="753894"/>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5852511" y="3306055"/>
              <a:ext cx="197986" cy="894349"/>
            </a:xfrm>
            <a:custGeom>
              <a:avLst/>
              <a:gdLst>
                <a:gd name="connsiteX0" fmla="*/ 0 w 141051"/>
                <a:gd name="connsiteY0" fmla="*/ 637161 h 637161"/>
                <a:gd name="connsiteX1" fmla="*/ 141051 w 141051"/>
                <a:gd name="connsiteY1" fmla="*/ 505838 h 637161"/>
                <a:gd name="connsiteX2" fmla="*/ 141051 w 141051"/>
                <a:gd name="connsiteY2" fmla="*/ 0 h 637161"/>
              </a:gdLst>
              <a:ahLst/>
              <a:cxnLst>
                <a:cxn ang="0">
                  <a:pos x="connsiteX0" y="connsiteY0"/>
                </a:cxn>
                <a:cxn ang="0">
                  <a:pos x="connsiteX1" y="connsiteY1"/>
                </a:cxn>
                <a:cxn ang="0">
                  <a:pos x="connsiteX2" y="connsiteY2"/>
                </a:cxn>
              </a:cxnLst>
              <a:rect l="l" t="t" r="r" b="b"/>
              <a:pathLst>
                <a:path w="141051" h="637161">
                  <a:moveTo>
                    <a:pt x="0" y="637161"/>
                  </a:moveTo>
                  <a:lnTo>
                    <a:pt x="141051" y="505838"/>
                  </a:lnTo>
                  <a:lnTo>
                    <a:pt x="141051"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658109" y="2486803"/>
              <a:ext cx="0" cy="826080"/>
            </a:xfrm>
            <a:custGeom>
              <a:avLst/>
              <a:gdLst>
                <a:gd name="connsiteX0" fmla="*/ 0 w 0"/>
                <a:gd name="connsiteY0" fmla="*/ 588524 h 588524"/>
                <a:gd name="connsiteX1" fmla="*/ 0 w 0"/>
                <a:gd name="connsiteY1" fmla="*/ 0 h 588524"/>
              </a:gdLst>
              <a:ahLst/>
              <a:cxnLst>
                <a:cxn ang="0">
                  <a:pos x="connsiteX0" y="connsiteY0"/>
                </a:cxn>
                <a:cxn ang="0">
                  <a:pos x="connsiteX1" y="connsiteY1"/>
                </a:cxn>
              </a:cxnLst>
              <a:rect l="l" t="t" r="r" b="b"/>
              <a:pathLst>
                <a:path h="588524">
                  <a:moveTo>
                    <a:pt x="0" y="588524"/>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248483" y="2159101"/>
              <a:ext cx="409627" cy="1044547"/>
            </a:xfrm>
            <a:custGeom>
              <a:avLst/>
              <a:gdLst>
                <a:gd name="connsiteX0" fmla="*/ 291830 w 291830"/>
                <a:gd name="connsiteY0" fmla="*/ 744166 h 744166"/>
                <a:gd name="connsiteX1" fmla="*/ 0 w 291830"/>
                <a:gd name="connsiteY1" fmla="*/ 452336 h 744166"/>
                <a:gd name="connsiteX2" fmla="*/ 0 w 291830"/>
                <a:gd name="connsiteY2" fmla="*/ 0 h 744166"/>
              </a:gdLst>
              <a:ahLst/>
              <a:cxnLst>
                <a:cxn ang="0">
                  <a:pos x="connsiteX0" y="connsiteY0"/>
                </a:cxn>
                <a:cxn ang="0">
                  <a:pos x="connsiteX1" y="connsiteY1"/>
                </a:cxn>
                <a:cxn ang="0">
                  <a:pos x="connsiteX2" y="connsiteY2"/>
                </a:cxn>
              </a:cxnLst>
              <a:rect l="l" t="t" r="r" b="b"/>
              <a:pathLst>
                <a:path w="291830" h="744166">
                  <a:moveTo>
                    <a:pt x="291830" y="744166"/>
                  </a:moveTo>
                  <a:lnTo>
                    <a:pt x="0" y="452336"/>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203935" y="2172756"/>
              <a:ext cx="327701" cy="1085509"/>
            </a:xfrm>
            <a:custGeom>
              <a:avLst/>
              <a:gdLst>
                <a:gd name="connsiteX0" fmla="*/ 68094 w 233464"/>
                <a:gd name="connsiteY0" fmla="*/ 773349 h 773349"/>
                <a:gd name="connsiteX1" fmla="*/ 233464 w 233464"/>
                <a:gd name="connsiteY1" fmla="*/ 607979 h 773349"/>
                <a:gd name="connsiteX2" fmla="*/ 233464 w 233464"/>
                <a:gd name="connsiteY2" fmla="*/ 471791 h 773349"/>
                <a:gd name="connsiteX3" fmla="*/ 0 w 233464"/>
                <a:gd name="connsiteY3" fmla="*/ 238327 h 773349"/>
                <a:gd name="connsiteX4" fmla="*/ 0 w 233464"/>
                <a:gd name="connsiteY4" fmla="*/ 0 h 77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64" h="773349">
                  <a:moveTo>
                    <a:pt x="68094" y="773349"/>
                  </a:moveTo>
                  <a:lnTo>
                    <a:pt x="233464" y="607979"/>
                  </a:lnTo>
                  <a:lnTo>
                    <a:pt x="233464" y="471791"/>
                  </a:lnTo>
                  <a:lnTo>
                    <a:pt x="0" y="238327"/>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5866165" y="2363915"/>
              <a:ext cx="218467" cy="785118"/>
            </a:xfrm>
            <a:custGeom>
              <a:avLst/>
              <a:gdLst>
                <a:gd name="connsiteX0" fmla="*/ 0 w 155642"/>
                <a:gd name="connsiteY0" fmla="*/ 559341 h 559341"/>
                <a:gd name="connsiteX1" fmla="*/ 155642 w 155642"/>
                <a:gd name="connsiteY1" fmla="*/ 403699 h 559341"/>
                <a:gd name="connsiteX2" fmla="*/ 155642 w 155642"/>
                <a:gd name="connsiteY2" fmla="*/ 0 h 559341"/>
              </a:gdLst>
              <a:ahLst/>
              <a:cxnLst>
                <a:cxn ang="0">
                  <a:pos x="connsiteX0" y="connsiteY0"/>
                </a:cxn>
                <a:cxn ang="0">
                  <a:pos x="connsiteX1" y="connsiteY1"/>
                </a:cxn>
                <a:cxn ang="0">
                  <a:pos x="connsiteX2" y="connsiteY2"/>
                </a:cxn>
              </a:cxnLst>
              <a:rect l="l" t="t" r="r" b="b"/>
              <a:pathLst>
                <a:path w="155642" h="559341">
                  <a:moveTo>
                    <a:pt x="0" y="559341"/>
                  </a:moveTo>
                  <a:lnTo>
                    <a:pt x="155642" y="403699"/>
                  </a:lnTo>
                  <a:lnTo>
                    <a:pt x="155642"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360959" y="3818088"/>
              <a:ext cx="191159" cy="471070"/>
            </a:xfrm>
            <a:custGeom>
              <a:avLst/>
              <a:gdLst>
                <a:gd name="connsiteX0" fmla="*/ 136187 w 136187"/>
                <a:gd name="connsiteY0" fmla="*/ 335604 h 335604"/>
                <a:gd name="connsiteX1" fmla="*/ 0 w 136187"/>
                <a:gd name="connsiteY1" fmla="*/ 199417 h 335604"/>
                <a:gd name="connsiteX2" fmla="*/ 0 w 136187"/>
                <a:gd name="connsiteY2" fmla="*/ 0 h 335604"/>
              </a:gdLst>
              <a:ahLst/>
              <a:cxnLst>
                <a:cxn ang="0">
                  <a:pos x="connsiteX0" y="connsiteY0"/>
                </a:cxn>
                <a:cxn ang="0">
                  <a:pos x="connsiteX1" y="connsiteY1"/>
                </a:cxn>
                <a:cxn ang="0">
                  <a:pos x="connsiteX2" y="connsiteY2"/>
                </a:cxn>
              </a:cxnLst>
              <a:rect l="l" t="t" r="r" b="b"/>
              <a:pathLst>
                <a:path w="136187" h="335604">
                  <a:moveTo>
                    <a:pt x="136187" y="335604"/>
                  </a:moveTo>
                  <a:lnTo>
                    <a:pt x="0" y="199417"/>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64151" y="4384737"/>
              <a:ext cx="0" cy="348182"/>
            </a:xfrm>
            <a:custGeom>
              <a:avLst/>
              <a:gdLst>
                <a:gd name="connsiteX0" fmla="*/ 0 w 0"/>
                <a:gd name="connsiteY0" fmla="*/ 248055 h 248055"/>
                <a:gd name="connsiteX1" fmla="*/ 0 w 0"/>
                <a:gd name="connsiteY1" fmla="*/ 0 h 248055"/>
              </a:gdLst>
              <a:ahLst/>
              <a:cxnLst>
                <a:cxn ang="0">
                  <a:pos x="connsiteX0" y="connsiteY0"/>
                </a:cxn>
                <a:cxn ang="0">
                  <a:pos x="connsiteX1" y="connsiteY1"/>
                </a:cxn>
              </a:cxnLst>
              <a:rect l="l" t="t" r="r" b="b"/>
              <a:pathLst>
                <a:path h="248055">
                  <a:moveTo>
                    <a:pt x="0" y="248055"/>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374613" y="2070350"/>
              <a:ext cx="464242" cy="873869"/>
            </a:xfrm>
            <a:custGeom>
              <a:avLst/>
              <a:gdLst>
                <a:gd name="connsiteX0" fmla="*/ 330740 w 330740"/>
                <a:gd name="connsiteY0" fmla="*/ 622570 h 622570"/>
                <a:gd name="connsiteX1" fmla="*/ 0 w 330740"/>
                <a:gd name="connsiteY1" fmla="*/ 291830 h 622570"/>
                <a:gd name="connsiteX2" fmla="*/ 0 w 330740"/>
                <a:gd name="connsiteY2" fmla="*/ 0 h 622570"/>
              </a:gdLst>
              <a:ahLst/>
              <a:cxnLst>
                <a:cxn ang="0">
                  <a:pos x="connsiteX0" y="connsiteY0"/>
                </a:cxn>
                <a:cxn ang="0">
                  <a:pos x="connsiteX1" y="connsiteY1"/>
                </a:cxn>
                <a:cxn ang="0">
                  <a:pos x="connsiteX2" y="connsiteY2"/>
                </a:cxn>
              </a:cxnLst>
              <a:rect l="l" t="t" r="r" b="b"/>
              <a:pathLst>
                <a:path w="330740" h="622570">
                  <a:moveTo>
                    <a:pt x="330740" y="622570"/>
                  </a:moveTo>
                  <a:lnTo>
                    <a:pt x="0" y="291830"/>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691903" y="2821331"/>
              <a:ext cx="177504" cy="382317"/>
            </a:xfrm>
            <a:custGeom>
              <a:avLst/>
              <a:gdLst>
                <a:gd name="connsiteX0" fmla="*/ 126459 w 126459"/>
                <a:gd name="connsiteY0" fmla="*/ 272374 h 272374"/>
                <a:gd name="connsiteX1" fmla="*/ 0 w 126459"/>
                <a:gd name="connsiteY1" fmla="*/ 145915 h 272374"/>
                <a:gd name="connsiteX2" fmla="*/ 0 w 126459"/>
                <a:gd name="connsiteY2" fmla="*/ 0 h 272374"/>
              </a:gdLst>
              <a:ahLst/>
              <a:cxnLst>
                <a:cxn ang="0">
                  <a:pos x="connsiteX0" y="connsiteY0"/>
                </a:cxn>
                <a:cxn ang="0">
                  <a:pos x="connsiteX1" y="connsiteY1"/>
                </a:cxn>
                <a:cxn ang="0">
                  <a:pos x="connsiteX2" y="connsiteY2"/>
                </a:cxn>
              </a:cxnLst>
              <a:rect l="l" t="t" r="r" b="b"/>
              <a:pathLst>
                <a:path w="126459" h="272374">
                  <a:moveTo>
                    <a:pt x="126459" y="272374"/>
                  </a:moveTo>
                  <a:lnTo>
                    <a:pt x="0" y="145915"/>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4883062" y="2295644"/>
              <a:ext cx="157023" cy="1051374"/>
            </a:xfrm>
            <a:custGeom>
              <a:avLst/>
              <a:gdLst>
                <a:gd name="connsiteX0" fmla="*/ 0 w 111868"/>
                <a:gd name="connsiteY0" fmla="*/ 749030 h 749030"/>
                <a:gd name="connsiteX1" fmla="*/ 111868 w 111868"/>
                <a:gd name="connsiteY1" fmla="*/ 637162 h 749030"/>
                <a:gd name="connsiteX2" fmla="*/ 111868 w 111868"/>
                <a:gd name="connsiteY2" fmla="*/ 0 h 749030"/>
              </a:gdLst>
              <a:ahLst/>
              <a:cxnLst>
                <a:cxn ang="0">
                  <a:pos x="connsiteX0" y="connsiteY0"/>
                </a:cxn>
                <a:cxn ang="0">
                  <a:pos x="connsiteX1" y="connsiteY1"/>
                </a:cxn>
                <a:cxn ang="0">
                  <a:pos x="connsiteX2" y="connsiteY2"/>
                </a:cxn>
              </a:cxnLst>
              <a:rect l="l" t="t" r="r" b="b"/>
              <a:pathLst>
                <a:path w="111868" h="749030">
                  <a:moveTo>
                    <a:pt x="0" y="749030"/>
                  </a:moveTo>
                  <a:lnTo>
                    <a:pt x="111868" y="637162"/>
                  </a:lnTo>
                  <a:lnTo>
                    <a:pt x="111868"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6255310" y="3838568"/>
              <a:ext cx="314048" cy="314048"/>
            </a:xfrm>
            <a:custGeom>
              <a:avLst/>
              <a:gdLst>
                <a:gd name="connsiteX0" fmla="*/ 0 w 223737"/>
                <a:gd name="connsiteY0" fmla="*/ 223737 h 223737"/>
                <a:gd name="connsiteX1" fmla="*/ 223737 w 223737"/>
                <a:gd name="connsiteY1" fmla="*/ 0 h 223737"/>
              </a:gdLst>
              <a:ahLst/>
              <a:cxnLst>
                <a:cxn ang="0">
                  <a:pos x="connsiteX0" y="connsiteY0"/>
                </a:cxn>
                <a:cxn ang="0">
                  <a:pos x="connsiteX1" y="connsiteY1"/>
                </a:cxn>
              </a:cxnLst>
              <a:rect l="l" t="t" r="r" b="b"/>
              <a:pathLst>
                <a:path w="223737" h="223737">
                  <a:moveTo>
                    <a:pt x="0" y="223737"/>
                  </a:moveTo>
                  <a:lnTo>
                    <a:pt x="223737"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6070979" y="3142205"/>
              <a:ext cx="218467" cy="423280"/>
            </a:xfrm>
            <a:custGeom>
              <a:avLst/>
              <a:gdLst>
                <a:gd name="connsiteX0" fmla="*/ 0 w 155642"/>
                <a:gd name="connsiteY0" fmla="*/ 301557 h 301557"/>
                <a:gd name="connsiteX1" fmla="*/ 155642 w 155642"/>
                <a:gd name="connsiteY1" fmla="*/ 145915 h 301557"/>
                <a:gd name="connsiteX2" fmla="*/ 155642 w 155642"/>
                <a:gd name="connsiteY2" fmla="*/ 0 h 301557"/>
              </a:gdLst>
              <a:ahLst/>
              <a:cxnLst>
                <a:cxn ang="0">
                  <a:pos x="connsiteX0" y="connsiteY0"/>
                </a:cxn>
                <a:cxn ang="0">
                  <a:pos x="connsiteX1" y="connsiteY1"/>
                </a:cxn>
                <a:cxn ang="0">
                  <a:pos x="connsiteX2" y="connsiteY2"/>
                </a:cxn>
              </a:cxnLst>
              <a:rect l="l" t="t" r="r" b="b"/>
              <a:pathLst>
                <a:path w="155642" h="301557">
                  <a:moveTo>
                    <a:pt x="0" y="301557"/>
                  </a:moveTo>
                  <a:lnTo>
                    <a:pt x="155642" y="145915"/>
                  </a:lnTo>
                  <a:lnTo>
                    <a:pt x="155642"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453296" y="2261509"/>
              <a:ext cx="0" cy="730500"/>
            </a:xfrm>
            <a:custGeom>
              <a:avLst/>
              <a:gdLst>
                <a:gd name="connsiteX0" fmla="*/ 0 w 0"/>
                <a:gd name="connsiteY0" fmla="*/ 520430 h 520430"/>
                <a:gd name="connsiteX1" fmla="*/ 0 w 0"/>
                <a:gd name="connsiteY1" fmla="*/ 0 h 520430"/>
              </a:gdLst>
              <a:ahLst/>
              <a:cxnLst>
                <a:cxn ang="0">
                  <a:pos x="connsiteX0" y="connsiteY0"/>
                </a:cxn>
                <a:cxn ang="0">
                  <a:pos x="connsiteX1" y="connsiteY1"/>
                </a:cxn>
              </a:cxnLst>
              <a:rect l="l" t="t" r="r" b="b"/>
              <a:pathLst>
                <a:path h="520430">
                  <a:moveTo>
                    <a:pt x="0" y="520430"/>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6262137" y="4309639"/>
              <a:ext cx="109233" cy="109233"/>
            </a:xfrm>
            <a:custGeom>
              <a:avLst/>
              <a:gdLst>
                <a:gd name="connsiteX0" fmla="*/ 0 w 77821"/>
                <a:gd name="connsiteY0" fmla="*/ 77821 h 77821"/>
                <a:gd name="connsiteX1" fmla="*/ 77821 w 77821"/>
                <a:gd name="connsiteY1" fmla="*/ 0 h 77821"/>
              </a:gdLst>
              <a:ahLst/>
              <a:cxnLst>
                <a:cxn ang="0">
                  <a:pos x="connsiteX0" y="connsiteY0"/>
                </a:cxn>
                <a:cxn ang="0">
                  <a:pos x="connsiteX1" y="connsiteY1"/>
                </a:cxn>
              </a:cxnLst>
              <a:rect l="l" t="t" r="r" b="b"/>
              <a:pathLst>
                <a:path w="77821" h="77821">
                  <a:moveTo>
                    <a:pt x="0" y="77821"/>
                  </a:moveTo>
                  <a:lnTo>
                    <a:pt x="77821"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5558945" y="2002078"/>
              <a:ext cx="0" cy="648575"/>
            </a:xfrm>
            <a:custGeom>
              <a:avLst/>
              <a:gdLst>
                <a:gd name="connsiteX0" fmla="*/ 0 w 0"/>
                <a:gd name="connsiteY0" fmla="*/ 462064 h 462064"/>
                <a:gd name="connsiteX1" fmla="*/ 0 w 0"/>
                <a:gd name="connsiteY1" fmla="*/ 0 h 462064"/>
              </a:gdLst>
              <a:ahLst/>
              <a:cxnLst>
                <a:cxn ang="0">
                  <a:pos x="connsiteX0" y="connsiteY0"/>
                </a:cxn>
                <a:cxn ang="0">
                  <a:pos x="connsiteX1" y="connsiteY1"/>
                </a:cxn>
              </a:cxnLst>
              <a:rect l="l" t="t" r="r" b="b"/>
              <a:pathLst>
                <a:path h="462064">
                  <a:moveTo>
                    <a:pt x="0" y="462064"/>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579427" y="1988425"/>
              <a:ext cx="150196" cy="279911"/>
            </a:xfrm>
            <a:custGeom>
              <a:avLst/>
              <a:gdLst>
                <a:gd name="connsiteX0" fmla="*/ 0 w 107004"/>
                <a:gd name="connsiteY0" fmla="*/ 199417 h 199417"/>
                <a:gd name="connsiteX1" fmla="*/ 107004 w 107004"/>
                <a:gd name="connsiteY1" fmla="*/ 92413 h 199417"/>
                <a:gd name="connsiteX2" fmla="*/ 107004 w 107004"/>
                <a:gd name="connsiteY2" fmla="*/ 0 h 199417"/>
              </a:gdLst>
              <a:ahLst/>
              <a:cxnLst>
                <a:cxn ang="0">
                  <a:pos x="connsiteX0" y="connsiteY0"/>
                </a:cxn>
                <a:cxn ang="0">
                  <a:pos x="connsiteX1" y="connsiteY1"/>
                </a:cxn>
                <a:cxn ang="0">
                  <a:pos x="connsiteX2" y="connsiteY2"/>
                </a:cxn>
              </a:cxnLst>
              <a:rect l="l" t="t" r="r" b="b"/>
              <a:pathLst>
                <a:path w="107004" h="199417">
                  <a:moveTo>
                    <a:pt x="0" y="199417"/>
                  </a:moveTo>
                  <a:lnTo>
                    <a:pt x="107004" y="92413"/>
                  </a:lnTo>
                  <a:lnTo>
                    <a:pt x="107004"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907127" y="2008906"/>
              <a:ext cx="170678" cy="491552"/>
            </a:xfrm>
            <a:custGeom>
              <a:avLst/>
              <a:gdLst>
                <a:gd name="connsiteX0" fmla="*/ 121596 w 121596"/>
                <a:gd name="connsiteY0" fmla="*/ 350196 h 350196"/>
                <a:gd name="connsiteX1" fmla="*/ 0 w 121596"/>
                <a:gd name="connsiteY1" fmla="*/ 228600 h 350196"/>
                <a:gd name="connsiteX2" fmla="*/ 0 w 121596"/>
                <a:gd name="connsiteY2" fmla="*/ 0 h 350196"/>
              </a:gdLst>
              <a:ahLst/>
              <a:cxnLst>
                <a:cxn ang="0">
                  <a:pos x="connsiteX0" y="connsiteY0"/>
                </a:cxn>
                <a:cxn ang="0">
                  <a:pos x="connsiteX1" y="connsiteY1"/>
                </a:cxn>
                <a:cxn ang="0">
                  <a:pos x="connsiteX2" y="connsiteY2"/>
                </a:cxn>
              </a:cxnLst>
              <a:rect l="l" t="t" r="r" b="b"/>
              <a:pathLst>
                <a:path w="121596" h="350196">
                  <a:moveTo>
                    <a:pt x="121596" y="350196"/>
                  </a:moveTo>
                  <a:lnTo>
                    <a:pt x="0" y="228600"/>
                  </a:ln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354131" y="3271919"/>
              <a:ext cx="218468" cy="218468"/>
            </a:xfrm>
            <a:custGeom>
              <a:avLst/>
              <a:gdLst>
                <a:gd name="connsiteX0" fmla="*/ 0 w 155643"/>
                <a:gd name="connsiteY0" fmla="*/ 155643 h 155643"/>
                <a:gd name="connsiteX1" fmla="*/ 155643 w 155643"/>
                <a:gd name="connsiteY1" fmla="*/ 0 h 155643"/>
              </a:gdLst>
              <a:ahLst/>
              <a:cxnLst>
                <a:cxn ang="0">
                  <a:pos x="connsiteX0" y="connsiteY0"/>
                </a:cxn>
                <a:cxn ang="0">
                  <a:pos x="connsiteX1" y="connsiteY1"/>
                </a:cxn>
              </a:cxnLst>
              <a:rect l="l" t="t" r="r" b="b"/>
              <a:pathLst>
                <a:path w="155643" h="155643">
                  <a:moveTo>
                    <a:pt x="0" y="155643"/>
                  </a:moveTo>
                  <a:lnTo>
                    <a:pt x="155643"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任意多边形 364"/>
            <p:cNvSpPr/>
            <p:nvPr/>
          </p:nvSpPr>
          <p:spPr>
            <a:xfrm>
              <a:off x="6535221" y="3463079"/>
              <a:ext cx="218467" cy="0"/>
            </a:xfrm>
            <a:custGeom>
              <a:avLst/>
              <a:gdLst>
                <a:gd name="connsiteX0" fmla="*/ 0 w 155642"/>
                <a:gd name="connsiteY0" fmla="*/ 0 h 0"/>
                <a:gd name="connsiteX1" fmla="*/ 155642 w 155642"/>
                <a:gd name="connsiteY1" fmla="*/ 0 h 0"/>
              </a:gdLst>
              <a:ahLst/>
              <a:cxnLst>
                <a:cxn ang="0">
                  <a:pos x="connsiteX0" y="connsiteY0"/>
                </a:cxn>
                <a:cxn ang="0">
                  <a:pos x="connsiteX1" y="connsiteY1"/>
                </a:cxn>
              </a:cxnLst>
              <a:rect l="l" t="t" r="r" b="b"/>
              <a:pathLst>
                <a:path w="155642">
                  <a:moveTo>
                    <a:pt x="0" y="0"/>
                  </a:moveTo>
                  <a:lnTo>
                    <a:pt x="155642"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任意多边形 365"/>
            <p:cNvSpPr/>
            <p:nvPr/>
          </p:nvSpPr>
          <p:spPr>
            <a:xfrm>
              <a:off x="6678590" y="2814504"/>
              <a:ext cx="129715" cy="129715"/>
            </a:xfrm>
            <a:custGeom>
              <a:avLst/>
              <a:gdLst>
                <a:gd name="connsiteX0" fmla="*/ 0 w 92413"/>
                <a:gd name="connsiteY0" fmla="*/ 92413 h 92413"/>
                <a:gd name="connsiteX1" fmla="*/ 92413 w 92413"/>
                <a:gd name="connsiteY1" fmla="*/ 0 h 92413"/>
              </a:gdLst>
              <a:ahLst/>
              <a:cxnLst>
                <a:cxn ang="0">
                  <a:pos x="connsiteX0" y="connsiteY0"/>
                </a:cxn>
                <a:cxn ang="0">
                  <a:pos x="connsiteX1" y="connsiteY1"/>
                </a:cxn>
              </a:cxnLst>
              <a:rect l="l" t="t" r="r" b="b"/>
              <a:pathLst>
                <a:path w="92413" h="92413">
                  <a:moveTo>
                    <a:pt x="0" y="92413"/>
                  </a:moveTo>
                  <a:lnTo>
                    <a:pt x="92413"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任意多边形 366"/>
            <p:cNvSpPr/>
            <p:nvPr/>
          </p:nvSpPr>
          <p:spPr>
            <a:xfrm>
              <a:off x="5558945" y="4671476"/>
              <a:ext cx="143369" cy="143369"/>
            </a:xfrm>
            <a:custGeom>
              <a:avLst/>
              <a:gdLst>
                <a:gd name="connsiteX0" fmla="*/ 0 w 102140"/>
                <a:gd name="connsiteY0" fmla="*/ 102140 h 102140"/>
                <a:gd name="connsiteX1" fmla="*/ 102140 w 102140"/>
                <a:gd name="connsiteY1" fmla="*/ 0 h 102140"/>
              </a:gdLst>
              <a:ahLst/>
              <a:cxnLst>
                <a:cxn ang="0">
                  <a:pos x="connsiteX0" y="connsiteY0"/>
                </a:cxn>
                <a:cxn ang="0">
                  <a:pos x="connsiteX1" y="connsiteY1"/>
                </a:cxn>
              </a:cxnLst>
              <a:rect l="l" t="t" r="r" b="b"/>
              <a:pathLst>
                <a:path w="102140" h="102140">
                  <a:moveTo>
                    <a:pt x="0" y="102140"/>
                  </a:moveTo>
                  <a:lnTo>
                    <a:pt x="10214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任意多边形 367"/>
            <p:cNvSpPr/>
            <p:nvPr/>
          </p:nvSpPr>
          <p:spPr>
            <a:xfrm>
              <a:off x="5347305" y="4569069"/>
              <a:ext cx="0" cy="143370"/>
            </a:xfrm>
            <a:custGeom>
              <a:avLst/>
              <a:gdLst>
                <a:gd name="connsiteX0" fmla="*/ 0 w 0"/>
                <a:gd name="connsiteY0" fmla="*/ 102141 h 102141"/>
                <a:gd name="connsiteX1" fmla="*/ 0 w 0"/>
                <a:gd name="connsiteY1" fmla="*/ 0 h 102141"/>
              </a:gdLst>
              <a:ahLst/>
              <a:cxnLst>
                <a:cxn ang="0">
                  <a:pos x="connsiteX0" y="connsiteY0"/>
                </a:cxn>
                <a:cxn ang="0">
                  <a:pos x="connsiteX1" y="connsiteY1"/>
                </a:cxn>
              </a:cxnLst>
              <a:rect l="l" t="t" r="r" b="b"/>
              <a:pathLst>
                <a:path h="102141">
                  <a:moveTo>
                    <a:pt x="0" y="102141"/>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任意多边形 368"/>
            <p:cNvSpPr/>
            <p:nvPr/>
          </p:nvSpPr>
          <p:spPr>
            <a:xfrm>
              <a:off x="6487431" y="3749817"/>
              <a:ext cx="0" cy="177504"/>
            </a:xfrm>
            <a:custGeom>
              <a:avLst/>
              <a:gdLst>
                <a:gd name="connsiteX0" fmla="*/ 0 w 0"/>
                <a:gd name="connsiteY0" fmla="*/ 126459 h 126459"/>
                <a:gd name="connsiteX1" fmla="*/ 0 w 0"/>
                <a:gd name="connsiteY1" fmla="*/ 0 h 126459"/>
              </a:gdLst>
              <a:ahLst/>
              <a:cxnLst>
                <a:cxn ang="0">
                  <a:pos x="connsiteX0" y="connsiteY0"/>
                </a:cxn>
                <a:cxn ang="0">
                  <a:pos x="connsiteX1" y="connsiteY1"/>
                </a:cxn>
              </a:cxnLst>
              <a:rect l="l" t="t" r="r" b="b"/>
              <a:pathLst>
                <a:path h="126459">
                  <a:moveTo>
                    <a:pt x="0" y="126459"/>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任意多边形 369"/>
            <p:cNvSpPr/>
            <p:nvPr/>
          </p:nvSpPr>
          <p:spPr>
            <a:xfrm>
              <a:off x="5763758" y="4371083"/>
              <a:ext cx="68271" cy="68271"/>
            </a:xfrm>
            <a:custGeom>
              <a:avLst/>
              <a:gdLst>
                <a:gd name="connsiteX0" fmla="*/ 48638 w 48638"/>
                <a:gd name="connsiteY0" fmla="*/ 48638 h 48638"/>
                <a:gd name="connsiteX1" fmla="*/ 0 w 48638"/>
                <a:gd name="connsiteY1" fmla="*/ 0 h 48638"/>
              </a:gdLst>
              <a:ahLst/>
              <a:cxnLst>
                <a:cxn ang="0">
                  <a:pos x="connsiteX0" y="connsiteY0"/>
                </a:cxn>
                <a:cxn ang="0">
                  <a:pos x="connsiteX1" y="connsiteY1"/>
                </a:cxn>
              </a:cxnLst>
              <a:rect l="l" t="t" r="r" b="b"/>
              <a:pathLst>
                <a:path w="48638" h="48638">
                  <a:moveTo>
                    <a:pt x="48638" y="48638"/>
                  </a:moveTo>
                  <a:lnTo>
                    <a:pt x="0" y="0"/>
                  </a:lnTo>
                </a:path>
              </a:pathLst>
            </a:custGeom>
            <a:noFill/>
            <a:ln w="19050">
              <a:solidFill>
                <a:srgbClr val="62FDF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任意多边形 370"/>
            <p:cNvSpPr/>
            <p:nvPr/>
          </p:nvSpPr>
          <p:spPr>
            <a:xfrm>
              <a:off x="5412162" y="5171635"/>
              <a:ext cx="880696" cy="0"/>
            </a:xfrm>
            <a:custGeom>
              <a:avLst/>
              <a:gdLst>
                <a:gd name="connsiteX0" fmla="*/ 0 w 627434"/>
                <a:gd name="connsiteY0" fmla="*/ 0 h 0"/>
                <a:gd name="connsiteX1" fmla="*/ 627434 w 627434"/>
                <a:gd name="connsiteY1" fmla="*/ 0 h 0"/>
              </a:gdLst>
              <a:ahLst/>
              <a:cxnLst>
                <a:cxn ang="0">
                  <a:pos x="connsiteX0" y="connsiteY0"/>
                </a:cxn>
                <a:cxn ang="0">
                  <a:pos x="connsiteX1" y="connsiteY1"/>
                </a:cxn>
              </a:cxnLst>
              <a:rect l="l" t="t" r="r" b="b"/>
              <a:pathLst>
                <a:path w="627434">
                  <a:moveTo>
                    <a:pt x="0" y="0"/>
                  </a:moveTo>
                  <a:lnTo>
                    <a:pt x="627434" y="0"/>
                  </a:lnTo>
                </a:path>
              </a:pathLst>
            </a:custGeom>
            <a:noFill/>
            <a:ln w="57150">
              <a:solidFill>
                <a:srgbClr val="62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任意多边形 371"/>
            <p:cNvSpPr/>
            <p:nvPr/>
          </p:nvSpPr>
          <p:spPr>
            <a:xfrm>
              <a:off x="5412162" y="5337762"/>
              <a:ext cx="880696" cy="0"/>
            </a:xfrm>
            <a:custGeom>
              <a:avLst/>
              <a:gdLst>
                <a:gd name="connsiteX0" fmla="*/ 0 w 627434"/>
                <a:gd name="connsiteY0" fmla="*/ 0 h 0"/>
                <a:gd name="connsiteX1" fmla="*/ 627434 w 627434"/>
                <a:gd name="connsiteY1" fmla="*/ 0 h 0"/>
              </a:gdLst>
              <a:ahLst/>
              <a:cxnLst>
                <a:cxn ang="0">
                  <a:pos x="connsiteX0" y="connsiteY0"/>
                </a:cxn>
                <a:cxn ang="0">
                  <a:pos x="connsiteX1" y="connsiteY1"/>
                </a:cxn>
              </a:cxnLst>
              <a:rect l="l" t="t" r="r" b="b"/>
              <a:pathLst>
                <a:path w="627434">
                  <a:moveTo>
                    <a:pt x="0" y="0"/>
                  </a:moveTo>
                  <a:lnTo>
                    <a:pt x="627434" y="0"/>
                  </a:lnTo>
                </a:path>
              </a:pathLst>
            </a:custGeom>
            <a:noFill/>
            <a:ln w="57150">
              <a:solidFill>
                <a:srgbClr val="62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任意多边形 372"/>
            <p:cNvSpPr/>
            <p:nvPr/>
          </p:nvSpPr>
          <p:spPr>
            <a:xfrm>
              <a:off x="5425817" y="5510715"/>
              <a:ext cx="880696" cy="0"/>
            </a:xfrm>
            <a:custGeom>
              <a:avLst/>
              <a:gdLst>
                <a:gd name="connsiteX0" fmla="*/ 0 w 627434"/>
                <a:gd name="connsiteY0" fmla="*/ 0 h 0"/>
                <a:gd name="connsiteX1" fmla="*/ 627434 w 627434"/>
                <a:gd name="connsiteY1" fmla="*/ 0 h 0"/>
              </a:gdLst>
              <a:ahLst/>
              <a:cxnLst>
                <a:cxn ang="0">
                  <a:pos x="connsiteX0" y="connsiteY0"/>
                </a:cxn>
                <a:cxn ang="0">
                  <a:pos x="connsiteX1" y="connsiteY1"/>
                </a:cxn>
              </a:cxnLst>
              <a:rect l="l" t="t" r="r" b="b"/>
              <a:pathLst>
                <a:path w="627434">
                  <a:moveTo>
                    <a:pt x="0" y="0"/>
                  </a:moveTo>
                  <a:lnTo>
                    <a:pt x="627434" y="0"/>
                  </a:lnTo>
                </a:path>
              </a:pathLst>
            </a:custGeom>
            <a:noFill/>
            <a:ln w="57150">
              <a:solidFill>
                <a:srgbClr val="62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任意多边形 373"/>
            <p:cNvSpPr/>
            <p:nvPr/>
          </p:nvSpPr>
          <p:spPr>
            <a:xfrm flipV="1">
              <a:off x="5545290" y="5612668"/>
              <a:ext cx="597373" cy="64173"/>
            </a:xfrm>
            <a:custGeom>
              <a:avLst/>
              <a:gdLst>
                <a:gd name="connsiteX0" fmla="*/ 0 w 627434"/>
                <a:gd name="connsiteY0" fmla="*/ 0 h 0"/>
                <a:gd name="connsiteX1" fmla="*/ 627434 w 627434"/>
                <a:gd name="connsiteY1" fmla="*/ 0 h 0"/>
              </a:gdLst>
              <a:ahLst/>
              <a:cxnLst>
                <a:cxn ang="0">
                  <a:pos x="connsiteX0" y="connsiteY0"/>
                </a:cxn>
                <a:cxn ang="0">
                  <a:pos x="connsiteX1" y="connsiteY1"/>
                </a:cxn>
              </a:cxnLst>
              <a:rect l="l" t="t" r="r" b="b"/>
              <a:pathLst>
                <a:path w="627434">
                  <a:moveTo>
                    <a:pt x="0" y="0"/>
                  </a:moveTo>
                  <a:lnTo>
                    <a:pt x="627434" y="0"/>
                  </a:lnTo>
                </a:path>
              </a:pathLst>
            </a:custGeom>
            <a:noFill/>
            <a:ln w="57150">
              <a:solidFill>
                <a:srgbClr val="62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任意多边形 374"/>
            <p:cNvSpPr/>
            <p:nvPr/>
          </p:nvSpPr>
          <p:spPr>
            <a:xfrm flipV="1">
              <a:off x="5684108" y="5771968"/>
              <a:ext cx="369802" cy="64173"/>
            </a:xfrm>
            <a:custGeom>
              <a:avLst/>
              <a:gdLst>
                <a:gd name="connsiteX0" fmla="*/ 0 w 627434"/>
                <a:gd name="connsiteY0" fmla="*/ 0 h 0"/>
                <a:gd name="connsiteX1" fmla="*/ 627434 w 627434"/>
                <a:gd name="connsiteY1" fmla="*/ 0 h 0"/>
              </a:gdLst>
              <a:ahLst/>
              <a:cxnLst>
                <a:cxn ang="0">
                  <a:pos x="connsiteX0" y="connsiteY0"/>
                </a:cxn>
                <a:cxn ang="0">
                  <a:pos x="connsiteX1" y="connsiteY1"/>
                </a:cxn>
              </a:cxnLst>
              <a:rect l="l" t="t" r="r" b="b"/>
              <a:pathLst>
                <a:path w="627434">
                  <a:moveTo>
                    <a:pt x="0" y="0"/>
                  </a:moveTo>
                  <a:lnTo>
                    <a:pt x="627434" y="0"/>
                  </a:lnTo>
                </a:path>
              </a:pathLst>
            </a:custGeom>
            <a:noFill/>
            <a:ln w="57150">
              <a:solidFill>
                <a:srgbClr val="62F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0991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6" presetClass="emph" presetSubtype="0" fill="hold" nodeType="withEffect">
                                  <p:stCondLst>
                                    <p:cond delay="1750"/>
                                  </p:stCondLst>
                                  <p:childTnLst>
                                    <p:animEffect transition="out" filter="fade">
                                      <p:cBhvr>
                                        <p:cTn id="11" dur="1000" tmFilter="0, 0; .2, .5; .8, .5; 1, 0"/>
                                        <p:tgtEl>
                                          <p:spTgt spid="8"/>
                                        </p:tgtEl>
                                      </p:cBhvr>
                                    </p:animEffect>
                                    <p:animScale>
                                      <p:cBhvr>
                                        <p:cTn id="12"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889635" y="2183130"/>
            <a:ext cx="10014585" cy="2491740"/>
          </a:xfrm>
          <a:prstGeom prst="rect">
            <a:avLst/>
          </a:prstGeom>
          <a:noFill/>
        </p:spPr>
        <p:txBody>
          <a:bodyPr wrap="square" rtlCol="0">
            <a:spAutoFit/>
          </a:bodyPr>
          <a:lstStyle/>
          <a:p>
            <a:pPr>
              <a:lnSpc>
                <a:spcPct val="150000"/>
              </a:lnSpc>
            </a:pPr>
            <a:r>
              <a:rPr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国民生产总值、财政资金总量都在大幅增长,经济社会的复杂度更是呈几何增长。通过计算机审计、数字化审计等方式，让审计效能也获得了大幅度提升。</a:t>
            </a:r>
            <a:r>
              <a:rPr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在大数据时代来临,我们</a:t>
            </a:r>
            <a:r>
              <a:rPr 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学会结合有效的信息化工具，</a:t>
            </a:r>
            <a:r>
              <a:rPr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将审计工作转向每一个审计人 员都是效能提升的一个节点,才能使我们能够适应几何式的增长。才能使审计效能进入蓝海</a:t>
            </a:r>
            <a:r>
              <a:rPr 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398780"/>
          </a:xfrm>
          <a:prstGeom prst="rect">
            <a:avLst/>
          </a:prstGeom>
          <a:noFill/>
        </p:spPr>
        <p:txBody>
          <a:bodyPr wrap="square" rtlCol="0">
            <a:spAutoFit/>
          </a:bodyPr>
          <a:lstStyle/>
          <a:p>
            <a:pPr>
              <a:defRPr/>
            </a:pPr>
            <a:r>
              <a:rPr lang="en-US" altLang="zh-CN" sz="2000" b="1" dirty="0">
                <a:solidFill>
                  <a:schemeClr val="bg1"/>
                </a:solidFill>
                <a:latin typeface="微软雅黑" panose="020B0503020204020204" pitchFamily="34" charset="-122"/>
                <a:ea typeface="微软雅黑" panose="020B0503020204020204" pitchFamily="34" charset="-122"/>
                <a:sym typeface="+mn-ea"/>
              </a:rPr>
              <a:t>2.</a:t>
            </a:r>
            <a:r>
              <a:rPr lang="zh-CN" altLang="en-US" sz="2000" b="1" dirty="0">
                <a:solidFill>
                  <a:schemeClr val="bg1"/>
                </a:solidFill>
                <a:latin typeface="微软雅黑" panose="020B0503020204020204" pitchFamily="34" charset="-122"/>
                <a:ea typeface="微软雅黑" panose="020B0503020204020204" pitchFamily="34" charset="-122"/>
                <a:sym typeface="+mn-ea"/>
              </a:rPr>
              <a:t>价值</a:t>
            </a:r>
            <a:r>
              <a:rPr lang="en-US" altLang="zh-CN" sz="2000" b="1" dirty="0">
                <a:solidFill>
                  <a:schemeClr val="bg1"/>
                </a:solidFill>
                <a:latin typeface="微软雅黑" panose="020B0503020204020204" pitchFamily="34" charset="-122"/>
                <a:ea typeface="微软雅黑" panose="020B0503020204020204" pitchFamily="34" charset="-122"/>
                <a:sym typeface="+mn-ea"/>
              </a:rPr>
              <a:t>--</a:t>
            </a:r>
            <a:r>
              <a:rPr lang="zh-CN" altLang="en-US" sz="2000" b="1" dirty="0">
                <a:solidFill>
                  <a:schemeClr val="bg1"/>
                </a:solidFill>
                <a:latin typeface="微软雅黑" panose="020B0503020204020204" pitchFamily="34" charset="-122"/>
                <a:ea typeface="微软雅黑" panose="020B0503020204020204" pitchFamily="34" charset="-122"/>
                <a:sym typeface="+mn-ea"/>
              </a:rPr>
              <a:t>总体价值</a:t>
            </a:r>
          </a:p>
        </p:txBody>
      </p:sp>
      <p:grpSp>
        <p:nvGrpSpPr>
          <p:cNvPr id="46" name="组合 45"/>
          <p:cNvGrpSpPr/>
          <p:nvPr/>
        </p:nvGrpSpPr>
        <p:grpSpPr>
          <a:xfrm>
            <a:off x="9062086" y="4160424"/>
            <a:ext cx="1982788" cy="1951038"/>
            <a:chOff x="5095876" y="2112549"/>
            <a:chExt cx="1982788" cy="1951038"/>
          </a:xfrm>
        </p:grpSpPr>
        <p:grpSp>
          <p:nvGrpSpPr>
            <p:cNvPr id="2" name="组合 1"/>
            <p:cNvGrpSpPr/>
            <p:nvPr/>
          </p:nvGrpSpPr>
          <p:grpSpPr>
            <a:xfrm>
              <a:off x="5095876" y="2112549"/>
              <a:ext cx="1982788" cy="1951038"/>
              <a:chOff x="5095876" y="2112549"/>
              <a:chExt cx="1982788" cy="1951038"/>
            </a:xfrm>
          </p:grpSpPr>
          <p:sp>
            <p:nvSpPr>
              <p:cNvPr id="12" name="Freeform 14"/>
              <p:cNvSpPr>
                <a:spLocks noEditPoints="1"/>
              </p:cNvSpPr>
              <p:nvPr/>
            </p:nvSpPr>
            <p:spPr bwMode="auto">
              <a:xfrm>
                <a:off x="5095876" y="2112549"/>
                <a:ext cx="1982788" cy="1951038"/>
              </a:xfrm>
              <a:custGeom>
                <a:avLst/>
                <a:gdLst>
                  <a:gd name="T0" fmla="*/ 497 w 528"/>
                  <a:gd name="T1" fmla="*/ 380 h 519"/>
                  <a:gd name="T2" fmla="*/ 475 w 528"/>
                  <a:gd name="T3" fmla="*/ 292 h 519"/>
                  <a:gd name="T4" fmla="*/ 527 w 528"/>
                  <a:gd name="T5" fmla="*/ 280 h 519"/>
                  <a:gd name="T6" fmla="*/ 524 w 528"/>
                  <a:gd name="T7" fmla="*/ 220 h 519"/>
                  <a:gd name="T8" fmla="*/ 454 w 528"/>
                  <a:gd name="T9" fmla="*/ 161 h 519"/>
                  <a:gd name="T10" fmla="*/ 488 w 528"/>
                  <a:gd name="T11" fmla="*/ 121 h 519"/>
                  <a:gd name="T12" fmla="*/ 452 w 528"/>
                  <a:gd name="T13" fmla="*/ 76 h 519"/>
                  <a:gd name="T14" fmla="*/ 361 w 528"/>
                  <a:gd name="T15" fmla="*/ 69 h 519"/>
                  <a:gd name="T16" fmla="*/ 366 w 528"/>
                  <a:gd name="T17" fmla="*/ 16 h 519"/>
                  <a:gd name="T18" fmla="*/ 308 w 528"/>
                  <a:gd name="T19" fmla="*/ 0 h 519"/>
                  <a:gd name="T20" fmla="*/ 231 w 528"/>
                  <a:gd name="T21" fmla="*/ 48 h 519"/>
                  <a:gd name="T22" fmla="*/ 204 w 528"/>
                  <a:gd name="T23" fmla="*/ 3 h 519"/>
                  <a:gd name="T24" fmla="*/ 147 w 528"/>
                  <a:gd name="T25" fmla="*/ 24 h 519"/>
                  <a:gd name="T26" fmla="*/ 113 w 528"/>
                  <a:gd name="T27" fmla="*/ 108 h 519"/>
                  <a:gd name="T28" fmla="*/ 65 w 528"/>
                  <a:gd name="T29" fmla="*/ 88 h 519"/>
                  <a:gd name="T30" fmla="*/ 30 w 528"/>
                  <a:gd name="T31" fmla="*/ 138 h 519"/>
                  <a:gd name="T32" fmla="*/ 68 w 528"/>
                  <a:gd name="T33" fmla="*/ 175 h 519"/>
                  <a:gd name="T34" fmla="*/ 2 w 528"/>
                  <a:gd name="T35" fmla="*/ 238 h 519"/>
                  <a:gd name="T36" fmla="*/ 4 w 528"/>
                  <a:gd name="T37" fmla="*/ 299 h 519"/>
                  <a:gd name="T38" fmla="*/ 56 w 528"/>
                  <a:gd name="T39" fmla="*/ 307 h 519"/>
                  <a:gd name="T40" fmla="*/ 40 w 528"/>
                  <a:gd name="T41" fmla="*/ 396 h 519"/>
                  <a:gd name="T42" fmla="*/ 77 w 528"/>
                  <a:gd name="T43" fmla="*/ 444 h 519"/>
                  <a:gd name="T44" fmla="*/ 124 w 528"/>
                  <a:gd name="T45" fmla="*/ 420 h 519"/>
                  <a:gd name="T46" fmla="*/ 164 w 528"/>
                  <a:gd name="T47" fmla="*/ 502 h 519"/>
                  <a:gd name="T48" fmla="*/ 221 w 528"/>
                  <a:gd name="T49" fmla="*/ 519 h 519"/>
                  <a:gd name="T50" fmla="*/ 246 w 528"/>
                  <a:gd name="T51" fmla="*/ 472 h 519"/>
                  <a:gd name="T52" fmla="*/ 326 w 528"/>
                  <a:gd name="T53" fmla="*/ 514 h 519"/>
                  <a:gd name="T54" fmla="*/ 383 w 528"/>
                  <a:gd name="T55" fmla="*/ 494 h 519"/>
                  <a:gd name="T56" fmla="*/ 374 w 528"/>
                  <a:gd name="T57" fmla="*/ 442 h 519"/>
                  <a:gd name="T58" fmla="*/ 464 w 528"/>
                  <a:gd name="T59" fmla="*/ 429 h 519"/>
                  <a:gd name="T60" fmla="*/ 483 w 528"/>
                  <a:gd name="T61" fmla="*/ 406 h 519"/>
                  <a:gd name="T62" fmla="*/ 178 w 528"/>
                  <a:gd name="T63" fmla="*/ 389 h 519"/>
                  <a:gd name="T64" fmla="*/ 351 w 528"/>
                  <a:gd name="T65" fmla="*/ 130 h 519"/>
                  <a:gd name="T66" fmla="*/ 178 w 528"/>
                  <a:gd name="T67" fmla="*/ 38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19">
                    <a:moveTo>
                      <a:pt x="498" y="380"/>
                    </a:moveTo>
                    <a:cubicBezTo>
                      <a:pt x="497" y="380"/>
                      <a:pt x="497" y="380"/>
                      <a:pt x="497" y="380"/>
                    </a:cubicBezTo>
                    <a:cubicBezTo>
                      <a:pt x="461" y="342"/>
                      <a:pt x="461" y="342"/>
                      <a:pt x="461" y="342"/>
                    </a:cubicBezTo>
                    <a:cubicBezTo>
                      <a:pt x="475" y="292"/>
                      <a:pt x="475" y="292"/>
                      <a:pt x="475" y="292"/>
                    </a:cubicBezTo>
                    <a:cubicBezTo>
                      <a:pt x="526" y="279"/>
                      <a:pt x="526" y="279"/>
                      <a:pt x="526" y="279"/>
                    </a:cubicBezTo>
                    <a:cubicBezTo>
                      <a:pt x="527" y="280"/>
                      <a:pt x="527" y="280"/>
                      <a:pt x="527" y="280"/>
                    </a:cubicBezTo>
                    <a:cubicBezTo>
                      <a:pt x="528" y="259"/>
                      <a:pt x="527" y="239"/>
                      <a:pt x="524" y="219"/>
                    </a:cubicBezTo>
                    <a:cubicBezTo>
                      <a:pt x="524" y="220"/>
                      <a:pt x="524" y="220"/>
                      <a:pt x="524" y="220"/>
                    </a:cubicBezTo>
                    <a:cubicBezTo>
                      <a:pt x="472" y="211"/>
                      <a:pt x="472" y="211"/>
                      <a:pt x="472" y="211"/>
                    </a:cubicBezTo>
                    <a:cubicBezTo>
                      <a:pt x="454" y="161"/>
                      <a:pt x="454" y="161"/>
                      <a:pt x="454" y="161"/>
                    </a:cubicBezTo>
                    <a:cubicBezTo>
                      <a:pt x="488" y="121"/>
                      <a:pt x="488" y="121"/>
                      <a:pt x="488" y="121"/>
                    </a:cubicBezTo>
                    <a:cubicBezTo>
                      <a:pt x="488" y="121"/>
                      <a:pt x="488" y="121"/>
                      <a:pt x="488" y="121"/>
                    </a:cubicBezTo>
                    <a:cubicBezTo>
                      <a:pt x="478" y="105"/>
                      <a:pt x="466" y="89"/>
                      <a:pt x="452" y="75"/>
                    </a:cubicBezTo>
                    <a:cubicBezTo>
                      <a:pt x="452" y="76"/>
                      <a:pt x="452" y="76"/>
                      <a:pt x="452" y="76"/>
                    </a:cubicBezTo>
                    <a:cubicBezTo>
                      <a:pt x="405" y="99"/>
                      <a:pt x="405" y="99"/>
                      <a:pt x="405" y="99"/>
                    </a:cubicBezTo>
                    <a:cubicBezTo>
                      <a:pt x="361" y="69"/>
                      <a:pt x="361" y="69"/>
                      <a:pt x="361" y="69"/>
                    </a:cubicBezTo>
                    <a:cubicBezTo>
                      <a:pt x="365" y="17"/>
                      <a:pt x="365" y="17"/>
                      <a:pt x="365" y="17"/>
                    </a:cubicBezTo>
                    <a:cubicBezTo>
                      <a:pt x="366" y="16"/>
                      <a:pt x="366" y="16"/>
                      <a:pt x="366" y="16"/>
                    </a:cubicBezTo>
                    <a:cubicBezTo>
                      <a:pt x="347" y="8"/>
                      <a:pt x="327" y="3"/>
                      <a:pt x="308" y="0"/>
                    </a:cubicBezTo>
                    <a:cubicBezTo>
                      <a:pt x="308" y="0"/>
                      <a:pt x="308" y="0"/>
                      <a:pt x="308" y="0"/>
                    </a:cubicBezTo>
                    <a:cubicBezTo>
                      <a:pt x="283" y="47"/>
                      <a:pt x="283" y="47"/>
                      <a:pt x="283" y="47"/>
                    </a:cubicBezTo>
                    <a:cubicBezTo>
                      <a:pt x="231" y="48"/>
                      <a:pt x="231" y="48"/>
                      <a:pt x="231" y="48"/>
                    </a:cubicBezTo>
                    <a:cubicBezTo>
                      <a:pt x="203" y="4"/>
                      <a:pt x="203" y="4"/>
                      <a:pt x="203" y="4"/>
                    </a:cubicBezTo>
                    <a:cubicBezTo>
                      <a:pt x="204" y="3"/>
                      <a:pt x="204" y="3"/>
                      <a:pt x="204" y="3"/>
                    </a:cubicBezTo>
                    <a:cubicBezTo>
                      <a:pt x="184" y="8"/>
                      <a:pt x="165" y="15"/>
                      <a:pt x="147" y="24"/>
                    </a:cubicBezTo>
                    <a:cubicBezTo>
                      <a:pt x="147" y="24"/>
                      <a:pt x="147" y="24"/>
                      <a:pt x="147" y="24"/>
                    </a:cubicBezTo>
                    <a:cubicBezTo>
                      <a:pt x="155" y="76"/>
                      <a:pt x="155" y="76"/>
                      <a:pt x="155" y="76"/>
                    </a:cubicBezTo>
                    <a:cubicBezTo>
                      <a:pt x="113" y="108"/>
                      <a:pt x="113" y="108"/>
                      <a:pt x="113" y="108"/>
                    </a:cubicBezTo>
                    <a:cubicBezTo>
                      <a:pt x="65" y="88"/>
                      <a:pt x="65" y="88"/>
                      <a:pt x="65" y="88"/>
                    </a:cubicBezTo>
                    <a:cubicBezTo>
                      <a:pt x="65" y="88"/>
                      <a:pt x="65" y="88"/>
                      <a:pt x="65" y="88"/>
                    </a:cubicBezTo>
                    <a:cubicBezTo>
                      <a:pt x="58" y="95"/>
                      <a:pt x="51" y="104"/>
                      <a:pt x="45" y="113"/>
                    </a:cubicBezTo>
                    <a:cubicBezTo>
                      <a:pt x="40" y="121"/>
                      <a:pt x="35" y="129"/>
                      <a:pt x="30" y="138"/>
                    </a:cubicBezTo>
                    <a:cubicBezTo>
                      <a:pt x="31" y="138"/>
                      <a:pt x="31" y="138"/>
                      <a:pt x="31" y="138"/>
                    </a:cubicBezTo>
                    <a:cubicBezTo>
                      <a:pt x="68" y="175"/>
                      <a:pt x="68" y="175"/>
                      <a:pt x="68" y="175"/>
                    </a:cubicBezTo>
                    <a:cubicBezTo>
                      <a:pt x="53" y="226"/>
                      <a:pt x="53" y="226"/>
                      <a:pt x="53" y="226"/>
                    </a:cubicBezTo>
                    <a:cubicBezTo>
                      <a:pt x="2" y="238"/>
                      <a:pt x="2" y="238"/>
                      <a:pt x="2" y="238"/>
                    </a:cubicBezTo>
                    <a:cubicBezTo>
                      <a:pt x="2" y="238"/>
                      <a:pt x="2" y="238"/>
                      <a:pt x="2" y="238"/>
                    </a:cubicBezTo>
                    <a:cubicBezTo>
                      <a:pt x="0" y="258"/>
                      <a:pt x="1" y="279"/>
                      <a:pt x="4" y="299"/>
                    </a:cubicBezTo>
                    <a:cubicBezTo>
                      <a:pt x="4" y="298"/>
                      <a:pt x="4" y="298"/>
                      <a:pt x="4" y="298"/>
                    </a:cubicBezTo>
                    <a:cubicBezTo>
                      <a:pt x="56" y="307"/>
                      <a:pt x="56" y="307"/>
                      <a:pt x="56" y="307"/>
                    </a:cubicBezTo>
                    <a:cubicBezTo>
                      <a:pt x="74" y="356"/>
                      <a:pt x="74" y="356"/>
                      <a:pt x="74" y="356"/>
                    </a:cubicBezTo>
                    <a:cubicBezTo>
                      <a:pt x="40" y="396"/>
                      <a:pt x="40" y="396"/>
                      <a:pt x="40" y="396"/>
                    </a:cubicBezTo>
                    <a:cubicBezTo>
                      <a:pt x="39" y="396"/>
                      <a:pt x="39" y="396"/>
                      <a:pt x="39" y="396"/>
                    </a:cubicBezTo>
                    <a:cubicBezTo>
                      <a:pt x="50" y="413"/>
                      <a:pt x="62" y="430"/>
                      <a:pt x="77" y="444"/>
                    </a:cubicBezTo>
                    <a:cubicBezTo>
                      <a:pt x="77" y="443"/>
                      <a:pt x="77" y="443"/>
                      <a:pt x="77" y="443"/>
                    </a:cubicBezTo>
                    <a:cubicBezTo>
                      <a:pt x="124" y="420"/>
                      <a:pt x="124" y="420"/>
                      <a:pt x="124" y="420"/>
                    </a:cubicBezTo>
                    <a:cubicBezTo>
                      <a:pt x="167" y="450"/>
                      <a:pt x="167" y="450"/>
                      <a:pt x="167" y="450"/>
                    </a:cubicBezTo>
                    <a:cubicBezTo>
                      <a:pt x="164" y="502"/>
                      <a:pt x="164" y="502"/>
                      <a:pt x="164" y="502"/>
                    </a:cubicBezTo>
                    <a:cubicBezTo>
                      <a:pt x="163" y="502"/>
                      <a:pt x="163" y="502"/>
                      <a:pt x="163" y="502"/>
                    </a:cubicBezTo>
                    <a:cubicBezTo>
                      <a:pt x="182" y="510"/>
                      <a:pt x="202" y="516"/>
                      <a:pt x="221" y="519"/>
                    </a:cubicBezTo>
                    <a:cubicBezTo>
                      <a:pt x="221" y="518"/>
                      <a:pt x="221" y="518"/>
                      <a:pt x="221" y="518"/>
                    </a:cubicBezTo>
                    <a:cubicBezTo>
                      <a:pt x="246" y="472"/>
                      <a:pt x="246" y="472"/>
                      <a:pt x="246" y="472"/>
                    </a:cubicBezTo>
                    <a:cubicBezTo>
                      <a:pt x="298" y="470"/>
                      <a:pt x="298" y="470"/>
                      <a:pt x="298" y="470"/>
                    </a:cubicBezTo>
                    <a:cubicBezTo>
                      <a:pt x="326" y="514"/>
                      <a:pt x="326" y="514"/>
                      <a:pt x="326" y="514"/>
                    </a:cubicBezTo>
                    <a:cubicBezTo>
                      <a:pt x="325" y="515"/>
                      <a:pt x="325" y="515"/>
                      <a:pt x="325" y="515"/>
                    </a:cubicBezTo>
                    <a:cubicBezTo>
                      <a:pt x="345" y="511"/>
                      <a:pt x="364" y="504"/>
                      <a:pt x="383" y="494"/>
                    </a:cubicBezTo>
                    <a:cubicBezTo>
                      <a:pt x="382" y="494"/>
                      <a:pt x="382" y="494"/>
                      <a:pt x="382" y="494"/>
                    </a:cubicBezTo>
                    <a:cubicBezTo>
                      <a:pt x="374" y="442"/>
                      <a:pt x="374" y="442"/>
                      <a:pt x="374" y="442"/>
                    </a:cubicBezTo>
                    <a:cubicBezTo>
                      <a:pt x="416" y="410"/>
                      <a:pt x="416" y="410"/>
                      <a:pt x="416" y="410"/>
                    </a:cubicBezTo>
                    <a:cubicBezTo>
                      <a:pt x="464" y="429"/>
                      <a:pt x="464" y="429"/>
                      <a:pt x="464" y="429"/>
                    </a:cubicBezTo>
                    <a:cubicBezTo>
                      <a:pt x="464" y="430"/>
                      <a:pt x="464" y="430"/>
                      <a:pt x="464" y="430"/>
                    </a:cubicBezTo>
                    <a:cubicBezTo>
                      <a:pt x="471" y="422"/>
                      <a:pt x="477" y="414"/>
                      <a:pt x="483" y="406"/>
                    </a:cubicBezTo>
                    <a:cubicBezTo>
                      <a:pt x="489" y="397"/>
                      <a:pt x="494" y="389"/>
                      <a:pt x="498" y="380"/>
                    </a:cubicBezTo>
                    <a:close/>
                    <a:moveTo>
                      <a:pt x="178" y="389"/>
                    </a:moveTo>
                    <a:cubicBezTo>
                      <a:pt x="106" y="341"/>
                      <a:pt x="87" y="244"/>
                      <a:pt x="135" y="173"/>
                    </a:cubicBezTo>
                    <a:cubicBezTo>
                      <a:pt x="182" y="101"/>
                      <a:pt x="279" y="82"/>
                      <a:pt x="351" y="130"/>
                    </a:cubicBezTo>
                    <a:cubicBezTo>
                      <a:pt x="422" y="177"/>
                      <a:pt x="441" y="274"/>
                      <a:pt x="394" y="346"/>
                    </a:cubicBezTo>
                    <a:cubicBezTo>
                      <a:pt x="346" y="417"/>
                      <a:pt x="249" y="436"/>
                      <a:pt x="178" y="389"/>
                    </a:cubicBezTo>
                    <a:close/>
                  </a:path>
                </a:pathLst>
              </a:custGeom>
              <a:solidFill>
                <a:srgbClr val="20EBF2">
                  <a:alpha val="54000"/>
                </a:srgbClr>
              </a:solidFill>
              <a:ln w="19050">
                <a:solidFill>
                  <a:srgbClr val="35F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Oval 25"/>
              <p:cNvSpPr>
                <a:spLocks noChangeArrowheads="1"/>
              </p:cNvSpPr>
              <p:nvPr/>
            </p:nvSpPr>
            <p:spPr bwMode="auto">
              <a:xfrm>
                <a:off x="5576888" y="2574512"/>
                <a:ext cx="1020763" cy="1023938"/>
              </a:xfrm>
              <a:prstGeom prst="ellipse">
                <a:avLst/>
              </a:prstGeom>
              <a:solidFill>
                <a:srgbClr val="20EBF2">
                  <a:alpha val="54000"/>
                </a:srgbClr>
              </a:solidFill>
              <a:ln w="19050">
                <a:solidFill>
                  <a:srgbClr val="35F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5838826" y="2838037"/>
              <a:ext cx="500063" cy="496888"/>
              <a:chOff x="5838826" y="2838037"/>
              <a:chExt cx="500063" cy="496888"/>
            </a:xfrm>
            <a:solidFill>
              <a:schemeClr val="bg1"/>
            </a:solidFill>
          </p:grpSpPr>
          <p:sp>
            <p:nvSpPr>
              <p:cNvPr id="27" name="Freeform 26"/>
              <p:cNvSpPr/>
              <p:nvPr/>
            </p:nvSpPr>
            <p:spPr bwMode="auto">
              <a:xfrm>
                <a:off x="6102351" y="2838037"/>
                <a:ext cx="236538" cy="233363"/>
              </a:xfrm>
              <a:custGeom>
                <a:avLst/>
                <a:gdLst>
                  <a:gd name="T0" fmla="*/ 0 w 63"/>
                  <a:gd name="T1" fmla="*/ 0 h 62"/>
                  <a:gd name="T2" fmla="*/ 0 w 63"/>
                  <a:gd name="T3" fmla="*/ 62 h 62"/>
                  <a:gd name="T4" fmla="*/ 63 w 63"/>
                  <a:gd name="T5" fmla="*/ 62 h 62"/>
                  <a:gd name="T6" fmla="*/ 0 w 63"/>
                  <a:gd name="T7" fmla="*/ 0 h 62"/>
                </a:gdLst>
                <a:ahLst/>
                <a:cxnLst>
                  <a:cxn ang="0">
                    <a:pos x="T0" y="T1"/>
                  </a:cxn>
                  <a:cxn ang="0">
                    <a:pos x="T2" y="T3"/>
                  </a:cxn>
                  <a:cxn ang="0">
                    <a:pos x="T4" y="T5"/>
                  </a:cxn>
                  <a:cxn ang="0">
                    <a:pos x="T6" y="T7"/>
                  </a:cxn>
                </a:cxnLst>
                <a:rect l="0" t="0" r="r" b="b"/>
                <a:pathLst>
                  <a:path w="63" h="62">
                    <a:moveTo>
                      <a:pt x="0" y="0"/>
                    </a:moveTo>
                    <a:cubicBezTo>
                      <a:pt x="0" y="62"/>
                      <a:pt x="0" y="62"/>
                      <a:pt x="0" y="62"/>
                    </a:cubicBezTo>
                    <a:cubicBezTo>
                      <a:pt x="63" y="62"/>
                      <a:pt x="63" y="62"/>
                      <a:pt x="63" y="62"/>
                    </a:cubicBezTo>
                    <a:cubicBezTo>
                      <a:pt x="61" y="29"/>
                      <a:pt x="34" y="2"/>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5838826" y="2838037"/>
                <a:ext cx="500063" cy="496888"/>
              </a:xfrm>
              <a:custGeom>
                <a:avLst/>
                <a:gdLst>
                  <a:gd name="T0" fmla="*/ 63 w 133"/>
                  <a:gd name="T1" fmla="*/ 70 h 132"/>
                  <a:gd name="T2" fmla="*/ 63 w 133"/>
                  <a:gd name="T3" fmla="*/ 0 h 132"/>
                  <a:gd name="T4" fmla="*/ 0 w 133"/>
                  <a:gd name="T5" fmla="*/ 66 h 132"/>
                  <a:gd name="T6" fmla="*/ 66 w 133"/>
                  <a:gd name="T7" fmla="*/ 132 h 132"/>
                  <a:gd name="T8" fmla="*/ 133 w 133"/>
                  <a:gd name="T9" fmla="*/ 70 h 132"/>
                  <a:gd name="T10" fmla="*/ 63 w 133"/>
                  <a:gd name="T11" fmla="*/ 70 h 132"/>
                </a:gdLst>
                <a:ahLst/>
                <a:cxnLst>
                  <a:cxn ang="0">
                    <a:pos x="T0" y="T1"/>
                  </a:cxn>
                  <a:cxn ang="0">
                    <a:pos x="T2" y="T3"/>
                  </a:cxn>
                  <a:cxn ang="0">
                    <a:pos x="T4" y="T5"/>
                  </a:cxn>
                  <a:cxn ang="0">
                    <a:pos x="T6" y="T7"/>
                  </a:cxn>
                  <a:cxn ang="0">
                    <a:pos x="T8" y="T9"/>
                  </a:cxn>
                  <a:cxn ang="0">
                    <a:pos x="T10" y="T11"/>
                  </a:cxn>
                </a:cxnLst>
                <a:rect l="0" t="0" r="r" b="b"/>
                <a:pathLst>
                  <a:path w="133" h="132">
                    <a:moveTo>
                      <a:pt x="63" y="70"/>
                    </a:moveTo>
                    <a:cubicBezTo>
                      <a:pt x="63" y="0"/>
                      <a:pt x="63" y="0"/>
                      <a:pt x="63" y="0"/>
                    </a:cubicBezTo>
                    <a:cubicBezTo>
                      <a:pt x="28" y="2"/>
                      <a:pt x="0" y="31"/>
                      <a:pt x="0" y="66"/>
                    </a:cubicBezTo>
                    <a:cubicBezTo>
                      <a:pt x="0" y="103"/>
                      <a:pt x="30" y="132"/>
                      <a:pt x="66" y="132"/>
                    </a:cubicBezTo>
                    <a:cubicBezTo>
                      <a:pt x="102" y="132"/>
                      <a:pt x="131" y="105"/>
                      <a:pt x="133" y="70"/>
                    </a:cubicBezTo>
                    <a:lnTo>
                      <a:pt x="63" y="70"/>
                    </a:lnTo>
                    <a:close/>
                  </a:path>
                </a:pathLst>
              </a:custGeom>
              <a:grpFill/>
              <a:ln>
                <a:noFill/>
              </a:ln>
            </p:spPr>
            <p:txBody>
              <a:bodyPr vert="horz" wrap="square" lIns="91440" tIns="45720" rIns="91440" bIns="45720" numCol="1" anchor="t" anchorCtr="0" compatLnSpc="1"/>
              <a:lstStyle/>
              <a:p>
                <a:endParaRPr lang="zh-CN" altLang="en-US"/>
              </a:p>
            </p:txBody>
          </p:sp>
        </p:grpSp>
      </p:grpSp>
    </p:spTree>
    <p:extLst>
      <p:ext uri="{BB962C8B-B14F-4D97-AF65-F5344CB8AC3E}">
        <p14:creationId xmlns:p14="http://schemas.microsoft.com/office/powerpoint/2010/main" val="237101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75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8" presetClass="emph" presetSubtype="0" fill="hold" nodeType="withEffect">
                                  <p:stCondLst>
                                    <p:cond delay="1750"/>
                                  </p:stCondLst>
                                  <p:childTnLst>
                                    <p:animRot by="21600000">
                                      <p:cBhvr>
                                        <p:cTn id="11" dur="2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55625" y="2071370"/>
            <a:ext cx="9735185" cy="3322955"/>
          </a:xfrm>
          <a:prstGeom prst="rect">
            <a:avLst/>
          </a:prstGeom>
          <a:noFill/>
        </p:spPr>
        <p:txBody>
          <a:bodyPr wrap="square" rtlCol="0">
            <a:spAutoFit/>
          </a:bodyPr>
          <a:lstStyle/>
          <a:p>
            <a:pPr fontAlgn="auto">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成本降低：销管机器人可从繁杂的序时账中自动筛选出二级明细科目并整合，避免了时间成本和人力资源的浪费</a:t>
            </a:r>
          </a:p>
          <a:p>
            <a:pPr fontAlgn="auto">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准确性提高：销管机器人的运用，避免了人工失误风险</a:t>
            </a:r>
          </a:p>
          <a:p>
            <a:pPr fontAlgn="auto">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效率提升：销管机器人通过数据的筛选重组，以及数据计算与比对能力，节省审计初步复杂循环的步骤，使审计人员更投身于分析判断中</a:t>
            </a:r>
          </a:p>
          <a:p>
            <a:pPr fontAlgn="auto">
              <a:lnSpc>
                <a:spcPct val="150000"/>
              </a:lnSpc>
            </a:pPr>
            <a:r>
              <a:rPr lang="en-US" alt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合理分析能力：通过审计人员设定数值范围，销管机器人具有基础分析能力，自动判断风险较高数据，并反馈于审计人员</a:t>
            </a:r>
            <a:endParaRPr lang="en-US" altLang="zh-CN" sz="20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398780"/>
          </a:xfrm>
          <a:prstGeom prst="rect">
            <a:avLst/>
          </a:prstGeom>
          <a:noFill/>
        </p:spPr>
        <p:txBody>
          <a:bodyPr wrap="square" rtlCol="0">
            <a:spAutoFit/>
          </a:bodyPr>
          <a:lstStyle/>
          <a:p>
            <a:pPr>
              <a:defRPr/>
            </a:pPr>
            <a:r>
              <a:rPr lang="en-US" altLang="zh-CN" sz="2000" b="1" dirty="0">
                <a:solidFill>
                  <a:schemeClr val="bg1"/>
                </a:solidFill>
                <a:latin typeface="微软雅黑" panose="020B0503020204020204" pitchFamily="34" charset="-122"/>
                <a:ea typeface="微软雅黑" panose="020B0503020204020204" pitchFamily="34" charset="-122"/>
                <a:sym typeface="+mn-ea"/>
              </a:rPr>
              <a:t>2.</a:t>
            </a:r>
            <a:r>
              <a:rPr lang="zh-CN" altLang="en-US" sz="2000" b="1" dirty="0">
                <a:solidFill>
                  <a:schemeClr val="bg1"/>
                </a:solidFill>
                <a:latin typeface="微软雅黑" panose="020B0503020204020204" pitchFamily="34" charset="-122"/>
                <a:ea typeface="微软雅黑" panose="020B0503020204020204" pitchFamily="34" charset="-122"/>
                <a:sym typeface="+mn-ea"/>
              </a:rPr>
              <a:t>价值</a:t>
            </a:r>
            <a:r>
              <a:rPr lang="en-US" altLang="zh-CN" sz="2000" b="1" dirty="0">
                <a:solidFill>
                  <a:schemeClr val="bg1"/>
                </a:solidFill>
                <a:latin typeface="微软雅黑" panose="020B0503020204020204" pitchFamily="34" charset="-122"/>
                <a:ea typeface="微软雅黑" panose="020B0503020204020204" pitchFamily="34" charset="-122"/>
                <a:sym typeface="+mn-ea"/>
              </a:rPr>
              <a:t>--</a:t>
            </a:r>
            <a:r>
              <a:rPr lang="zh-CN" altLang="en-US" sz="2000" b="1" dirty="0">
                <a:solidFill>
                  <a:schemeClr val="bg1"/>
                </a:solidFill>
                <a:latin typeface="微软雅黑" panose="020B0503020204020204" pitchFamily="34" charset="-122"/>
                <a:ea typeface="微软雅黑" panose="020B0503020204020204" pitchFamily="34" charset="-122"/>
                <a:sym typeface="+mn-ea"/>
              </a:rPr>
              <a:t>具体价值</a:t>
            </a:r>
          </a:p>
        </p:txBody>
      </p:sp>
    </p:spTree>
    <p:extLst>
      <p:ext uri="{BB962C8B-B14F-4D97-AF65-F5344CB8AC3E}">
        <p14:creationId xmlns:p14="http://schemas.microsoft.com/office/powerpoint/2010/main" val="402320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7" y="1815096"/>
            <a:ext cx="6613445" cy="48014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：抽“私”“拨”检</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销管费用审计机器人</a:t>
            </a:r>
          </a:p>
          <a:p>
            <a:pPr marL="0" indent="0">
              <a:buFont typeface="Arial" panose="020B0604020202020204" pitchFamily="34" charset="0"/>
              <a:buNone/>
            </a:pP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elite group</a:t>
            </a: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：杨振 雷宏杰 田婷 张雪晨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Do professional things</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重庆理工大学</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：企业财务</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：销售与管理费用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64561" y="2529297"/>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0897AA44-1484-0A45-A2D2-BE4C4F8C46AC}"/>
              </a:ext>
            </a:extLst>
          </p:cNvPr>
          <p:cNvPicPr>
            <a:picLocks noChangeAspect="1"/>
          </p:cNvPicPr>
          <p:nvPr/>
        </p:nvPicPr>
        <p:blipFill>
          <a:blip r:embed="rId2"/>
          <a:stretch>
            <a:fillRect/>
          </a:stretch>
        </p:blipFill>
        <p:spPr>
          <a:xfrm>
            <a:off x="8372208" y="2529298"/>
            <a:ext cx="2913353" cy="3594099"/>
          </a:xfrm>
          <a:prstGeom prst="rect">
            <a:avLst/>
          </a:prstGeom>
        </p:spPr>
      </p:pic>
      <p:pic>
        <p:nvPicPr>
          <p:cNvPr id="12" name="图片 11">
            <a:extLst>
              <a:ext uri="{FF2B5EF4-FFF2-40B4-BE49-F238E27FC236}">
                <a16:creationId xmlns:a16="http://schemas.microsoft.com/office/drawing/2014/main" id="{EAE12E6B-1DE3-43C9-6A7B-1FBC905F3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358" y="5397390"/>
            <a:ext cx="780403" cy="969930"/>
          </a:xfrm>
          <a:prstGeom prst="rect">
            <a:avLst/>
          </a:prstGeom>
          <a:effectLst>
            <a:glow rad="76200">
              <a:schemeClr val="bg1">
                <a:lumMod val="85000"/>
                <a:alpha val="40000"/>
              </a:schemeClr>
            </a:glow>
            <a:reflection blurRad="6350" stA="52000" endA="300" endPos="35000" dir="5400000" sy="-100000" algn="bl" rotWithShape="0"/>
          </a:effectLst>
        </p:spPr>
      </p:pic>
      <p:sp>
        <p:nvSpPr>
          <p:cNvPr id="13" name="矩形: 圆角 74">
            <a:extLst>
              <a:ext uri="{FF2B5EF4-FFF2-40B4-BE49-F238E27FC236}">
                <a16:creationId xmlns:a16="http://schemas.microsoft.com/office/drawing/2014/main" id="{8A5C5516-F60D-C4CE-AB26-CB17E8456975}"/>
              </a:ext>
            </a:extLst>
          </p:cNvPr>
          <p:cNvSpPr/>
          <p:nvPr/>
        </p:nvSpPr>
        <p:spPr>
          <a:xfrm>
            <a:off x="835317" y="2742188"/>
            <a:ext cx="5169243" cy="3381209"/>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Tree>
    <p:extLst>
      <p:ext uri="{BB962C8B-B14F-4D97-AF65-F5344CB8AC3E}">
        <p14:creationId xmlns:p14="http://schemas.microsoft.com/office/powerpoint/2010/main" val="7799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2" name="文本框 1">
            <a:extLst>
              <a:ext uri="{FF2B5EF4-FFF2-40B4-BE49-F238E27FC236}">
                <a16:creationId xmlns:a16="http://schemas.microsoft.com/office/drawing/2014/main" id="{659234EC-AB88-BD6F-721B-30F4996F3170}"/>
              </a:ext>
            </a:extLst>
          </p:cNvPr>
          <p:cNvSpPr txBox="1"/>
          <p:nvPr/>
        </p:nvSpPr>
        <p:spPr>
          <a:xfrm>
            <a:off x="491281" y="1742638"/>
            <a:ext cx="9241999" cy="2031325"/>
          </a:xfrm>
          <a:prstGeom prst="rect">
            <a:avLst/>
          </a:prstGeom>
          <a:noFill/>
        </p:spPr>
        <p:txBody>
          <a:bodyPr wrap="square" rtlCol="0">
            <a:spAutoFit/>
          </a:bodyPr>
          <a:lstStyle/>
          <a:p>
            <a:pPr indent="304800"/>
            <a:r>
              <a:rPr lang="zh-CN" altLang="en-US" sz="1400" dirty="0">
                <a:solidFill>
                  <a:schemeClr val="bg1"/>
                </a:solidFill>
                <a:latin typeface="Microsoft YaHei" panose="020B0503020204020204" pitchFamily="34" charset="-122"/>
                <a:ea typeface="Microsoft YaHei" panose="020B0503020204020204" pitchFamily="34" charset="-122"/>
              </a:rPr>
              <a:t>企业的销售费用与业务相关联、与收入相关联，如果在审计销售费用的时候，销售收入增长幅度很小，销售费用不减反而增加，可能销售费用就存在问题，可能就涉及到费用多记 导致费用的发生出现重大错报的风险。</a:t>
            </a: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传统审计中，销售费用和管理费用二级科目明细数据量大、填写也不规范，做数据筛选、分类汇总、计算等处理工作操作烦琐、耗时较长，不利于达到准确性审计目标。分析性程序中明细项目多维度计算分析过程不但烦琐，还容易流于表面，不利于实现统一、完整性和准确性审计目标。</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随着社会经济的不断发展，审计所处的社会经济环境日新月异，被审企业在商业模式、交易方式、业务规模及内部治理结构、管理流程等方面都发生了巨大变化，人们迫切需要高质量的会计信息，故此对审计的要求和期望也越来越高。</a:t>
            </a:r>
            <a:endParaRPr lang="en-US" altLang="zh-CN" sz="1400" dirty="0">
              <a:solidFill>
                <a:schemeClr val="bg1"/>
              </a:solidFill>
              <a:latin typeface="Microsoft YaHei" panose="020B0503020204020204" pitchFamily="34" charset="-122"/>
              <a:ea typeface="Microsoft YaHei" panose="020B0503020204020204" pitchFamily="34" charset="-122"/>
            </a:endParaRPr>
          </a:p>
          <a:p>
            <a:endParaRPr lang="zh-CN" altLang="en-US" sz="1400" dirty="0">
              <a:solidFill>
                <a:schemeClr val="bg1"/>
              </a:solidFill>
              <a:latin typeface="Microsoft YaHei" panose="020B0503020204020204" pitchFamily="34" charset="-122"/>
              <a:ea typeface="Microsoft YaHei" panose="020B0503020204020204" pitchFamily="34" charset="-122"/>
            </a:endParaRPr>
          </a:p>
        </p:txBody>
      </p:sp>
      <p:pic>
        <p:nvPicPr>
          <p:cNvPr id="66" name="图片 65">
            <a:extLst>
              <a:ext uri="{FF2B5EF4-FFF2-40B4-BE49-F238E27FC236}">
                <a16:creationId xmlns:a16="http://schemas.microsoft.com/office/drawing/2014/main" id="{EE3BC38E-781B-C38F-C2FB-F280B95D25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3152" y="1871352"/>
            <a:ext cx="872125" cy="1083928"/>
          </a:xfrm>
          <a:prstGeom prst="rect">
            <a:avLst/>
          </a:prstGeom>
          <a:effectLst>
            <a:glow rad="76200">
              <a:schemeClr val="bg1">
                <a:lumMod val="85000"/>
                <a:alpha val="40000"/>
              </a:schemeClr>
            </a:glow>
            <a:reflection blurRad="6350" stA="52000" endA="300" endPos="35000" dir="5400000" sy="-100000" algn="bl" rotWithShape="0"/>
          </a:effectLst>
        </p:spPr>
      </p:pic>
      <p:sp>
        <p:nvSpPr>
          <p:cNvPr id="72" name="矩形: 圆角 74">
            <a:extLst>
              <a:ext uri="{FF2B5EF4-FFF2-40B4-BE49-F238E27FC236}">
                <a16:creationId xmlns:a16="http://schemas.microsoft.com/office/drawing/2014/main" id="{5BE39F00-CD0A-AAF6-F122-AB67FA889192}"/>
              </a:ext>
            </a:extLst>
          </p:cNvPr>
          <p:cNvSpPr/>
          <p:nvPr/>
        </p:nvSpPr>
        <p:spPr>
          <a:xfrm>
            <a:off x="292498" y="391350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sp>
        <p:nvSpPr>
          <p:cNvPr id="20" name="文本框 19">
            <a:extLst>
              <a:ext uri="{FF2B5EF4-FFF2-40B4-BE49-F238E27FC236}">
                <a16:creationId xmlns:a16="http://schemas.microsoft.com/office/drawing/2014/main" id="{271425B1-420B-A0B0-4EBC-0650AC5F269C}"/>
              </a:ext>
            </a:extLst>
          </p:cNvPr>
          <p:cNvSpPr txBox="1"/>
          <p:nvPr/>
        </p:nvSpPr>
        <p:spPr>
          <a:xfrm>
            <a:off x="491281" y="4312920"/>
            <a:ext cx="1676400" cy="369332"/>
          </a:xfrm>
          <a:prstGeom prst="rect">
            <a:avLst/>
          </a:prstGeom>
          <a:noFill/>
        </p:spPr>
        <p:txBody>
          <a:bodyPr wrap="square" rtlCol="0">
            <a:spAutoFit/>
          </a:bodyPr>
          <a:lstStyle>
            <a:defPPr>
              <a:defRPr lang="zh-CN"/>
            </a:defPPr>
          </a:lstStyle>
          <a:p>
            <a:r>
              <a:rPr lang="en-US" altLang="zh-CN" dirty="0">
                <a:solidFill>
                  <a:schemeClr val="bg1"/>
                </a:solidFill>
              </a:rPr>
              <a:t>1</a:t>
            </a:r>
            <a:r>
              <a:rPr lang="zh-CN" altLang="en-US" dirty="0">
                <a:solidFill>
                  <a:schemeClr val="bg1"/>
                </a:solidFill>
              </a:rPr>
              <a:t>、获取数据</a:t>
            </a:r>
          </a:p>
        </p:txBody>
      </p:sp>
      <p:sp>
        <p:nvSpPr>
          <p:cNvPr id="23" name="文本框 22">
            <a:extLst>
              <a:ext uri="{FF2B5EF4-FFF2-40B4-BE49-F238E27FC236}">
                <a16:creationId xmlns:a16="http://schemas.microsoft.com/office/drawing/2014/main" id="{D1497C17-76EE-B0E3-69A7-7543342B9108}"/>
              </a:ext>
            </a:extLst>
          </p:cNvPr>
          <p:cNvSpPr txBox="1"/>
          <p:nvPr/>
        </p:nvSpPr>
        <p:spPr>
          <a:xfrm>
            <a:off x="1025990" y="5564623"/>
            <a:ext cx="1676400" cy="369332"/>
          </a:xfrm>
          <a:prstGeom prst="rect">
            <a:avLst/>
          </a:prstGeom>
          <a:noFill/>
        </p:spPr>
        <p:txBody>
          <a:bodyPr wrap="square" rtlCol="0">
            <a:spAutoFit/>
          </a:bodyPr>
          <a:lstStyle/>
          <a:p>
            <a:r>
              <a:rPr lang="en-US" altLang="zh-CN" dirty="0">
                <a:solidFill>
                  <a:schemeClr val="bg1"/>
                </a:solidFill>
              </a:rPr>
              <a:t>2</a:t>
            </a:r>
            <a:r>
              <a:rPr lang="zh-CN" altLang="en-US" dirty="0">
                <a:solidFill>
                  <a:schemeClr val="bg1"/>
                </a:solidFill>
              </a:rPr>
              <a:t>、编制明细表</a:t>
            </a:r>
          </a:p>
        </p:txBody>
      </p:sp>
      <p:sp>
        <p:nvSpPr>
          <p:cNvPr id="24" name="文本框 23">
            <a:extLst>
              <a:ext uri="{FF2B5EF4-FFF2-40B4-BE49-F238E27FC236}">
                <a16:creationId xmlns:a16="http://schemas.microsoft.com/office/drawing/2014/main" id="{4CB1497A-4BFE-F9BC-5EC5-77933EE5987F}"/>
              </a:ext>
            </a:extLst>
          </p:cNvPr>
          <p:cNvSpPr txBox="1"/>
          <p:nvPr/>
        </p:nvSpPr>
        <p:spPr>
          <a:xfrm>
            <a:off x="2743200" y="4308772"/>
            <a:ext cx="1874520" cy="646331"/>
          </a:xfrm>
          <a:prstGeom prst="rect">
            <a:avLst/>
          </a:prstGeom>
          <a:noFill/>
        </p:spPr>
        <p:txBody>
          <a:bodyPr wrap="square" rtlCol="0">
            <a:spAutoFit/>
          </a:bodyPr>
          <a:lstStyle/>
          <a:p>
            <a:r>
              <a:rPr lang="en-US" altLang="zh-CN" dirty="0">
                <a:solidFill>
                  <a:schemeClr val="bg1"/>
                </a:solidFill>
              </a:rPr>
              <a:t>3</a:t>
            </a:r>
            <a:r>
              <a:rPr lang="zh-CN" altLang="en-US" dirty="0">
                <a:solidFill>
                  <a:schemeClr val="bg1"/>
                </a:solidFill>
              </a:rPr>
              <a:t>、编制同期比较表</a:t>
            </a:r>
          </a:p>
        </p:txBody>
      </p:sp>
      <p:sp>
        <p:nvSpPr>
          <p:cNvPr id="25" name="文本框 24">
            <a:extLst>
              <a:ext uri="{FF2B5EF4-FFF2-40B4-BE49-F238E27FC236}">
                <a16:creationId xmlns:a16="http://schemas.microsoft.com/office/drawing/2014/main" id="{6ECD8C80-7EE4-70E6-DA7F-EF7BE4A89F97}"/>
              </a:ext>
            </a:extLst>
          </p:cNvPr>
          <p:cNvSpPr txBox="1"/>
          <p:nvPr/>
        </p:nvSpPr>
        <p:spPr>
          <a:xfrm flipH="1">
            <a:off x="3435881" y="5455334"/>
            <a:ext cx="1676399" cy="646331"/>
          </a:xfrm>
          <a:prstGeom prst="rect">
            <a:avLst/>
          </a:prstGeom>
          <a:noFill/>
        </p:spPr>
        <p:txBody>
          <a:bodyPr wrap="square" rtlCol="0">
            <a:spAutoFit/>
          </a:bodyPr>
          <a:lstStyle/>
          <a:p>
            <a:r>
              <a:rPr lang="en-US" altLang="zh-CN" dirty="0">
                <a:solidFill>
                  <a:schemeClr val="bg1"/>
                </a:solidFill>
              </a:rPr>
              <a:t>4</a:t>
            </a:r>
            <a:r>
              <a:rPr lang="zh-CN" altLang="en-US" dirty="0">
                <a:solidFill>
                  <a:schemeClr val="bg1"/>
                </a:solidFill>
              </a:rPr>
              <a:t>、编制销售费用收入占比表</a:t>
            </a:r>
          </a:p>
        </p:txBody>
      </p:sp>
      <p:sp>
        <p:nvSpPr>
          <p:cNvPr id="26" name="文本框 25">
            <a:extLst>
              <a:ext uri="{FF2B5EF4-FFF2-40B4-BE49-F238E27FC236}">
                <a16:creationId xmlns:a16="http://schemas.microsoft.com/office/drawing/2014/main" id="{4305106E-9793-6905-E4CC-0DCF6D7E105C}"/>
              </a:ext>
            </a:extLst>
          </p:cNvPr>
          <p:cNvSpPr txBox="1"/>
          <p:nvPr/>
        </p:nvSpPr>
        <p:spPr>
          <a:xfrm>
            <a:off x="5244664" y="4308771"/>
            <a:ext cx="1478280" cy="646331"/>
          </a:xfrm>
          <a:prstGeom prst="rect">
            <a:avLst/>
          </a:prstGeom>
          <a:noFill/>
        </p:spPr>
        <p:txBody>
          <a:bodyPr wrap="square" rtlCol="0">
            <a:spAutoFit/>
          </a:bodyPr>
          <a:lstStyle/>
          <a:p>
            <a:r>
              <a:rPr lang="en-US" altLang="zh-CN" dirty="0">
                <a:solidFill>
                  <a:schemeClr val="bg1"/>
                </a:solidFill>
              </a:rPr>
              <a:t>5</a:t>
            </a:r>
            <a:r>
              <a:rPr lang="zh-CN" altLang="en-US" dirty="0">
                <a:solidFill>
                  <a:schemeClr val="bg1"/>
                </a:solidFill>
              </a:rPr>
              <a:t>、编制费用检查表</a:t>
            </a:r>
          </a:p>
        </p:txBody>
      </p:sp>
      <p:sp>
        <p:nvSpPr>
          <p:cNvPr id="27" name="文本框 26">
            <a:extLst>
              <a:ext uri="{FF2B5EF4-FFF2-40B4-BE49-F238E27FC236}">
                <a16:creationId xmlns:a16="http://schemas.microsoft.com/office/drawing/2014/main" id="{26EEF3DD-73AE-3893-7D81-8028B3B49092}"/>
              </a:ext>
            </a:extLst>
          </p:cNvPr>
          <p:cNvSpPr txBox="1"/>
          <p:nvPr/>
        </p:nvSpPr>
        <p:spPr>
          <a:xfrm>
            <a:off x="6660340" y="5375314"/>
            <a:ext cx="1920241" cy="646331"/>
          </a:xfrm>
          <a:prstGeom prst="rect">
            <a:avLst/>
          </a:prstGeom>
          <a:noFill/>
        </p:spPr>
        <p:txBody>
          <a:bodyPr wrap="square" rtlCol="0">
            <a:spAutoFit/>
          </a:bodyPr>
          <a:lstStyle/>
          <a:p>
            <a:r>
              <a:rPr lang="en-US" altLang="zh-CN" dirty="0">
                <a:solidFill>
                  <a:schemeClr val="bg1"/>
                </a:solidFill>
              </a:rPr>
              <a:t>6</a:t>
            </a:r>
            <a:r>
              <a:rPr lang="zh-CN" altLang="en-US" dirty="0">
                <a:solidFill>
                  <a:schemeClr val="bg1"/>
                </a:solidFill>
              </a:rPr>
              <a:t>、编制费用勾稽检查表</a:t>
            </a:r>
          </a:p>
        </p:txBody>
      </p:sp>
      <p:sp>
        <p:nvSpPr>
          <p:cNvPr id="28" name="文本框 27">
            <a:extLst>
              <a:ext uri="{FF2B5EF4-FFF2-40B4-BE49-F238E27FC236}">
                <a16:creationId xmlns:a16="http://schemas.microsoft.com/office/drawing/2014/main" id="{7454E4AF-E2FF-2D16-91A5-7CC92D935854}"/>
              </a:ext>
            </a:extLst>
          </p:cNvPr>
          <p:cNvSpPr txBox="1"/>
          <p:nvPr/>
        </p:nvSpPr>
        <p:spPr>
          <a:xfrm>
            <a:off x="8229600" y="4388299"/>
            <a:ext cx="1737360" cy="377495"/>
          </a:xfrm>
          <a:prstGeom prst="rect">
            <a:avLst/>
          </a:prstGeom>
          <a:noFill/>
        </p:spPr>
        <p:txBody>
          <a:bodyPr wrap="square" rtlCol="0">
            <a:spAutoFit/>
          </a:bodyPr>
          <a:lstStyle/>
          <a:p>
            <a:r>
              <a:rPr lang="en-US" altLang="zh-CN" dirty="0">
                <a:solidFill>
                  <a:schemeClr val="bg1"/>
                </a:solidFill>
              </a:rPr>
              <a:t>7</a:t>
            </a:r>
            <a:r>
              <a:rPr lang="zh-CN" altLang="en-US" dirty="0">
                <a:solidFill>
                  <a:schemeClr val="bg1"/>
                </a:solidFill>
              </a:rPr>
              <a:t>、截止性测试</a:t>
            </a:r>
          </a:p>
        </p:txBody>
      </p:sp>
      <p:cxnSp>
        <p:nvCxnSpPr>
          <p:cNvPr id="73" name="直接箭头连接符 122">
            <a:extLst>
              <a:ext uri="{FF2B5EF4-FFF2-40B4-BE49-F238E27FC236}">
                <a16:creationId xmlns:a16="http://schemas.microsoft.com/office/drawing/2014/main" id="{7077883D-51B8-DC01-484B-EA4E0163037C}"/>
              </a:ext>
            </a:extLst>
          </p:cNvPr>
          <p:cNvCxnSpPr>
            <a:cxnSpLocks/>
          </p:cNvCxnSpPr>
          <p:nvPr/>
        </p:nvCxnSpPr>
        <p:spPr>
          <a:xfrm flipV="1">
            <a:off x="491281" y="5180012"/>
            <a:ext cx="9628079" cy="783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6" name="矩形: 圆角 29">
            <a:extLst>
              <a:ext uri="{FF2B5EF4-FFF2-40B4-BE49-F238E27FC236}">
                <a16:creationId xmlns:a16="http://schemas.microsoft.com/office/drawing/2014/main" id="{5036F4A2-0443-0379-D2C6-97DB7B390844}"/>
              </a:ext>
            </a:extLst>
          </p:cNvPr>
          <p:cNvSpPr/>
          <p:nvPr/>
        </p:nvSpPr>
        <p:spPr>
          <a:xfrm>
            <a:off x="4342797" y="3664754"/>
            <a:ext cx="1753203" cy="39152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90204" pitchFamily="34" charset="0"/>
                <a:ea typeface="Arial" panose="020B0604020202090204" pitchFamily="34" charset="0"/>
              </a:rPr>
              <a:t>会计师事务所审计流程</a:t>
            </a:r>
          </a:p>
        </p:txBody>
      </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circle(in)">
                                      <p:cBhvr>
                                        <p:cTn id="7" dur="1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id="{2D25F733-2595-CC47-B3BB-73C0D664DDFE}"/>
              </a:ext>
            </a:extLst>
          </p:cNvPr>
          <p:cNvSpPr/>
          <p:nvPr>
            <p:custDataLst>
              <p:tags r:id="rId1"/>
            </p:custDataLst>
          </p:nvPr>
        </p:nvSpPr>
        <p:spPr>
          <a:xfrm>
            <a:off x="8105238" y="4679400"/>
            <a:ext cx="3721002" cy="346656"/>
          </a:xfrm>
          <a:prstGeom prst="rect">
            <a:avLst/>
          </a:prstGeom>
          <a:noFill/>
        </p:spPr>
        <p:txBody>
          <a:bodyPr wrap="none" lIns="0" tIns="0" rIns="0" bIns="0" anchor="ctr">
            <a:normAutofit/>
          </a:bodyPr>
          <a:lstStyle/>
          <a:p>
            <a:pPr lvl="0" defTabSz="914378">
              <a:spcBef>
                <a:spcPct val="0"/>
              </a:spcBef>
              <a:defRPr/>
            </a:pPr>
            <a:r>
              <a:rPr lang="zh-CN" altLang="en-US" b="1" dirty="0">
                <a:solidFill>
                  <a:srgbClr val="DBAFD6"/>
                </a:solidFill>
                <a:latin typeface="微软雅黑" panose="020B0503020204020204" pitchFamily="34" charset="-122"/>
                <a:ea typeface="微软雅黑" panose="020B0503020204020204" pitchFamily="34" charset="-122"/>
                <a:sym typeface="Arial"/>
              </a:rPr>
              <a:t>人工阅读</a:t>
            </a:r>
          </a:p>
        </p:txBody>
      </p:sp>
      <p:sp>
        <p:nvSpPr>
          <p:cNvPr id="88" name="PA_矩形 22">
            <a:extLst>
              <a:ext uri="{FF2B5EF4-FFF2-40B4-BE49-F238E27FC236}">
                <a16:creationId xmlns:a16="http://schemas.microsoft.com/office/drawing/2014/main" id="{D2CE06FA-EA78-CF48-94A0-3D2E339FF0D9}"/>
              </a:ext>
            </a:extLst>
          </p:cNvPr>
          <p:cNvSpPr/>
          <p:nvPr>
            <p:custDataLst>
              <p:tags r:id="rId2"/>
            </p:custDataLst>
          </p:nvPr>
        </p:nvSpPr>
        <p:spPr>
          <a:xfrm>
            <a:off x="190771" y="4778442"/>
            <a:ext cx="3721002" cy="346656"/>
          </a:xfrm>
          <a:prstGeom prst="rect">
            <a:avLst/>
          </a:prstGeom>
          <a:noFill/>
        </p:spPr>
        <p:txBody>
          <a:bodyPr wrap="none" lIns="0" tIns="0" rIns="0" bIns="0" anchor="ctr">
            <a:normAutofit/>
          </a:bodyPr>
          <a:lstStyle/>
          <a:p>
            <a:pPr lvl="0" algn="r" defTabSz="914378">
              <a:spcBef>
                <a:spcPct val="0"/>
              </a:spcBef>
              <a:defRPr/>
            </a:pPr>
            <a:r>
              <a:rPr lang="zh-CN" altLang="en-US" b="1" dirty="0">
                <a:solidFill>
                  <a:srgbClr val="DBAFD6"/>
                </a:solidFill>
                <a:latin typeface="微软雅黑" panose="020B0503020204020204" pitchFamily="34" charset="-122"/>
                <a:ea typeface="微软雅黑" panose="020B0503020204020204" pitchFamily="34" charset="-122"/>
                <a:sym typeface="Arial"/>
              </a:rPr>
              <a:t>耗时较长</a:t>
            </a:r>
          </a:p>
        </p:txBody>
      </p:sp>
      <p:sp>
        <p:nvSpPr>
          <p:cNvPr id="89" name="PA_矩形 20">
            <a:extLst>
              <a:ext uri="{FF2B5EF4-FFF2-40B4-BE49-F238E27FC236}">
                <a16:creationId xmlns:a16="http://schemas.microsoft.com/office/drawing/2014/main" id="{315F9A82-47E8-A148-AB20-FD1A91F4BE7D}"/>
              </a:ext>
            </a:extLst>
          </p:cNvPr>
          <p:cNvSpPr/>
          <p:nvPr>
            <p:custDataLst>
              <p:tags r:id="rId3"/>
            </p:custDataLst>
          </p:nvPr>
        </p:nvSpPr>
        <p:spPr>
          <a:xfrm>
            <a:off x="1498345" y="2510280"/>
            <a:ext cx="3721002" cy="346656"/>
          </a:xfrm>
          <a:prstGeom prst="rect">
            <a:avLst/>
          </a:prstGeom>
          <a:noFill/>
        </p:spPr>
        <p:txBody>
          <a:bodyPr wrap="none" lIns="0" tIns="0" rIns="0" bIns="0" anchor="ctr">
            <a:normAutofit/>
          </a:bodyPr>
          <a:lstStyle/>
          <a:p>
            <a:pPr lvl="0" algn="ctr" defTabSz="914378">
              <a:spcBef>
                <a:spcPct val="0"/>
              </a:spcBef>
              <a:defRPr/>
            </a:pPr>
            <a:r>
              <a:rPr lang="zh-CN" altLang="en-US" b="1" dirty="0">
                <a:solidFill>
                  <a:srgbClr val="DBAFD6"/>
                </a:solidFill>
                <a:latin typeface="微软雅黑" panose="020B0503020204020204" pitchFamily="34" charset="-122"/>
                <a:ea typeface="微软雅黑" panose="020B0503020204020204" pitchFamily="34" charset="-122"/>
                <a:sym typeface="Arial"/>
              </a:rPr>
              <a:t>操作繁琐</a:t>
            </a:r>
          </a:p>
        </p:txBody>
      </p:sp>
      <p:sp>
        <p:nvSpPr>
          <p:cNvPr id="104" name="矩形 103">
            <a:extLst>
              <a:ext uri="{FF2B5EF4-FFF2-40B4-BE49-F238E27FC236}">
                <a16:creationId xmlns:a16="http://schemas.microsoft.com/office/drawing/2014/main" id="{1967B92D-AB76-B14F-82F6-7B8A34FCED20}"/>
              </a:ext>
            </a:extLst>
          </p:cNvPr>
          <p:cNvSpPr/>
          <p:nvPr/>
        </p:nvSpPr>
        <p:spPr>
          <a:xfrm>
            <a:off x="2051272" y="5100584"/>
            <a:ext cx="2964662" cy="700192"/>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多张数据表含有众多数据 筛选归类耗时较长</a:t>
            </a:r>
          </a:p>
        </p:txBody>
      </p:sp>
      <p:sp>
        <p:nvSpPr>
          <p:cNvPr id="105" name="矩形 104">
            <a:extLst>
              <a:ext uri="{FF2B5EF4-FFF2-40B4-BE49-F238E27FC236}">
                <a16:creationId xmlns:a16="http://schemas.microsoft.com/office/drawing/2014/main" id="{6E7FAF20-58D0-B349-BDA9-86AC3E823520}"/>
              </a:ext>
            </a:extLst>
          </p:cNvPr>
          <p:cNvSpPr/>
          <p:nvPr/>
        </p:nvSpPr>
        <p:spPr>
          <a:xfrm>
            <a:off x="7357640" y="5100584"/>
            <a:ext cx="3299290" cy="700192"/>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审计助理需要根据序时账总账等编制各种明细表</a:t>
            </a:r>
          </a:p>
        </p:txBody>
      </p:sp>
      <p:sp>
        <p:nvSpPr>
          <p:cNvPr id="106" name="矩形 105">
            <a:extLst>
              <a:ext uri="{FF2B5EF4-FFF2-40B4-BE49-F238E27FC236}">
                <a16:creationId xmlns:a16="http://schemas.microsoft.com/office/drawing/2014/main" id="{FF3BB0F9-BCE8-2442-B286-165C99D59E94}"/>
              </a:ext>
            </a:extLst>
          </p:cNvPr>
          <p:cNvSpPr/>
          <p:nvPr/>
        </p:nvSpPr>
        <p:spPr>
          <a:xfrm>
            <a:off x="1712204" y="2856936"/>
            <a:ext cx="2915919" cy="700192"/>
          </a:xfrm>
          <a:prstGeom prst="rect">
            <a:avLst/>
          </a:prstGeom>
        </p:spPr>
        <p:txBody>
          <a:bodyPr wrap="square">
            <a:spAutoFit/>
          </a:bodyPr>
          <a:lstStyle/>
          <a:p>
            <a:pPr algn="ctr">
              <a:lnSpc>
                <a:spcPct val="150000"/>
              </a:lnSpc>
            </a:pPr>
            <a:r>
              <a:rPr lang="zh-CN" altLang="en-US" sz="1400" dirty="0">
                <a:solidFill>
                  <a:schemeClr val="bg1"/>
                </a:solidFill>
                <a:latin typeface="Arial"/>
                <a:ea typeface="微软雅黑"/>
                <a:cs typeface="+mn-ea"/>
                <a:sym typeface="Arial"/>
              </a:rPr>
              <a:t>人工获取账表等编制明细表繁琐 重复性强</a:t>
            </a:r>
          </a:p>
        </p:txBody>
      </p:sp>
      <p:sp>
        <p:nvSpPr>
          <p:cNvPr id="2" name="文本框 1">
            <a:extLst>
              <a:ext uri="{FF2B5EF4-FFF2-40B4-BE49-F238E27FC236}">
                <a16:creationId xmlns:a16="http://schemas.microsoft.com/office/drawing/2014/main" id="{4A0DAA21-6522-86A1-3623-E43E3042D256}"/>
              </a:ext>
            </a:extLst>
          </p:cNvPr>
          <p:cNvSpPr txBox="1"/>
          <p:nvPr/>
        </p:nvSpPr>
        <p:spPr>
          <a:xfrm>
            <a:off x="8045066" y="2903925"/>
            <a:ext cx="2664561" cy="738664"/>
          </a:xfrm>
          <a:prstGeom prst="rect">
            <a:avLst/>
          </a:prstGeom>
          <a:noFill/>
        </p:spPr>
        <p:txBody>
          <a:bodyPr wrap="square" rtlCol="0">
            <a:spAutoFit/>
          </a:bodyPr>
          <a:lstStyle/>
          <a:p>
            <a:r>
              <a:rPr lang="zh-CN" altLang="en-US" sz="1400" dirty="0">
                <a:solidFill>
                  <a:schemeClr val="bg1"/>
                </a:solidFill>
                <a:latin typeface="Arial"/>
                <a:ea typeface="微软雅黑"/>
                <a:cs typeface="+mn-ea"/>
              </a:rPr>
              <a:t>审计助理抽查的几笔分类可能不具有代表性且底稿的复核可能出现差错</a:t>
            </a:r>
          </a:p>
        </p:txBody>
      </p:sp>
      <p:sp>
        <p:nvSpPr>
          <p:cNvPr id="35" name="PA_矩形 22">
            <a:extLst>
              <a:ext uri="{FF2B5EF4-FFF2-40B4-BE49-F238E27FC236}">
                <a16:creationId xmlns:a16="http://schemas.microsoft.com/office/drawing/2014/main" id="{4427536E-4318-E011-B07D-E41333B12F82}"/>
              </a:ext>
            </a:extLst>
          </p:cNvPr>
          <p:cNvSpPr/>
          <p:nvPr>
            <p:custDataLst>
              <p:tags r:id="rId4"/>
            </p:custDataLst>
          </p:nvPr>
        </p:nvSpPr>
        <p:spPr>
          <a:xfrm>
            <a:off x="5920162" y="2490783"/>
            <a:ext cx="3721002" cy="346656"/>
          </a:xfrm>
          <a:prstGeom prst="rect">
            <a:avLst/>
          </a:prstGeom>
          <a:noFill/>
        </p:spPr>
        <p:txBody>
          <a:bodyPr wrap="none" lIns="0" tIns="0" rIns="0" bIns="0" anchor="ctr">
            <a:normAutofit/>
          </a:bodyPr>
          <a:lstStyle/>
          <a:p>
            <a:pPr lvl="0" algn="r" defTabSz="914378">
              <a:spcBef>
                <a:spcPct val="0"/>
              </a:spcBef>
              <a:defRPr/>
            </a:pPr>
            <a:r>
              <a:rPr lang="zh-CN" altLang="en-US" b="1" dirty="0">
                <a:solidFill>
                  <a:srgbClr val="DBAFD6"/>
                </a:solidFill>
                <a:latin typeface="微软雅黑" panose="020B0503020204020204" pitchFamily="34" charset="-122"/>
                <a:ea typeface="微软雅黑" panose="020B0503020204020204" pitchFamily="34" charset="-122"/>
                <a:sym typeface="Arial"/>
              </a:rPr>
              <a:t>意外风险</a:t>
            </a:r>
          </a:p>
        </p:txBody>
      </p:sp>
      <p:pic>
        <p:nvPicPr>
          <p:cNvPr id="37" name="图片 36">
            <a:extLst>
              <a:ext uri="{FF2B5EF4-FFF2-40B4-BE49-F238E27FC236}">
                <a16:creationId xmlns:a16="http://schemas.microsoft.com/office/drawing/2014/main" id="{47743F51-F233-B831-F67C-3EA3EF35FC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4736" y="2912200"/>
            <a:ext cx="1296144" cy="1610923"/>
          </a:xfrm>
          <a:prstGeom prst="rect">
            <a:avLst/>
          </a:prstGeom>
          <a:effectLst>
            <a:glow rad="76200">
              <a:schemeClr val="bg1">
                <a:lumMod val="85000"/>
                <a:alpha val="40000"/>
              </a:schemeClr>
            </a:glow>
            <a:reflection blurRad="6350" stA="52000" endA="300" endPos="35000" dir="5400000" sy="-100000" algn="bl" rotWithShape="0"/>
          </a:effectLst>
        </p:spPr>
      </p:pic>
      <p:sp>
        <p:nvSpPr>
          <p:cNvPr id="39" name="椭圆 38">
            <a:extLst>
              <a:ext uri="{FF2B5EF4-FFF2-40B4-BE49-F238E27FC236}">
                <a16:creationId xmlns:a16="http://schemas.microsoft.com/office/drawing/2014/main" id="{B9E0DD0B-6EE7-B4DD-32EC-C0936FD18C23}"/>
              </a:ext>
            </a:extLst>
          </p:cNvPr>
          <p:cNvSpPr/>
          <p:nvPr/>
        </p:nvSpPr>
        <p:spPr>
          <a:xfrm flipV="1">
            <a:off x="797530" y="1537422"/>
            <a:ext cx="11028710" cy="5034817"/>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472C786-8C86-0A61-43E0-CDCE6A1379EE}"/>
              </a:ext>
            </a:extLst>
          </p:cNvPr>
          <p:cNvSpPr txBox="1"/>
          <p:nvPr/>
        </p:nvSpPr>
        <p:spPr>
          <a:xfrm>
            <a:off x="5663813" y="1870358"/>
            <a:ext cx="1296144" cy="400110"/>
          </a:xfrm>
          <a:prstGeom prst="rect">
            <a:avLst/>
          </a:prstGeom>
          <a:noFill/>
        </p:spPr>
        <p:txBody>
          <a:bodyPr wrap="square" rtlCol="0">
            <a:spAutoFit/>
          </a:bodyPr>
          <a:lstStyle/>
          <a:p>
            <a:pPr algn="ctr" defTabSz="914378">
              <a:spcBef>
                <a:spcPct val="0"/>
              </a:spcBef>
              <a:defRPr/>
            </a:pPr>
            <a:r>
              <a:rPr lang="zh-CN" altLang="en-US" sz="2000" b="1" dirty="0">
                <a:solidFill>
                  <a:schemeClr val="bg1"/>
                </a:solidFill>
                <a:latin typeface="Arial"/>
                <a:ea typeface="微软雅黑"/>
                <a:cs typeface="+mn-ea"/>
              </a:rPr>
              <a:t>痛点分析</a:t>
            </a:r>
          </a:p>
        </p:txBody>
      </p:sp>
      <p:grpSp>
        <p:nvGrpSpPr>
          <p:cNvPr id="43" name="组合 42">
            <a:extLst>
              <a:ext uri="{FF2B5EF4-FFF2-40B4-BE49-F238E27FC236}">
                <a16:creationId xmlns:a16="http://schemas.microsoft.com/office/drawing/2014/main" id="{E03B9EC1-0824-FE9C-604F-4FE1C99B9E60}"/>
              </a:ext>
            </a:extLst>
          </p:cNvPr>
          <p:cNvGrpSpPr/>
          <p:nvPr/>
        </p:nvGrpSpPr>
        <p:grpSpPr>
          <a:xfrm>
            <a:off x="6112691" y="1211840"/>
            <a:ext cx="215673" cy="780462"/>
            <a:chOff x="5960011" y="1585821"/>
            <a:chExt cx="215673" cy="780462"/>
          </a:xfrm>
        </p:grpSpPr>
        <p:sp>
          <p:nvSpPr>
            <p:cNvPr id="44" name="KSO_Shape">
              <a:extLst>
                <a:ext uri="{FF2B5EF4-FFF2-40B4-BE49-F238E27FC236}">
                  <a16:creationId xmlns:a16="http://schemas.microsoft.com/office/drawing/2014/main" id="{B33DE32B-2B61-968F-D59A-A90C899EE477}"/>
                </a:ext>
              </a:extLst>
            </p:cNvPr>
            <p:cNvSpPr/>
            <p:nvPr/>
          </p:nvSpPr>
          <p:spPr bwMode="auto">
            <a:xfrm>
              <a:off x="5960011" y="1585821"/>
              <a:ext cx="215673" cy="353563"/>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DBAFD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5" name="等腰三角形 24">
              <a:extLst>
                <a:ext uri="{FF2B5EF4-FFF2-40B4-BE49-F238E27FC236}">
                  <a16:creationId xmlns:a16="http://schemas.microsoft.com/office/drawing/2014/main" id="{48842C02-8EEC-539E-62CD-8A261EB4F605}"/>
                </a:ext>
              </a:extLst>
            </p:cNvPr>
            <p:cNvSpPr/>
            <p:nvPr/>
          </p:nvSpPr>
          <p:spPr>
            <a:xfrm>
              <a:off x="5978424" y="1913439"/>
              <a:ext cx="178847" cy="452844"/>
            </a:xfrm>
            <a:custGeom>
              <a:avLst/>
              <a:gdLst>
                <a:gd name="connsiteX0" fmla="*/ 0 w 578876"/>
                <a:gd name="connsiteY0" fmla="*/ 4648025 h 4648025"/>
                <a:gd name="connsiteX1" fmla="*/ 289438 w 578876"/>
                <a:gd name="connsiteY1" fmla="*/ 0 h 4648025"/>
                <a:gd name="connsiteX2" fmla="*/ 578876 w 578876"/>
                <a:gd name="connsiteY2" fmla="*/ 4648025 h 4648025"/>
                <a:gd name="connsiteX3" fmla="*/ 0 w 578876"/>
                <a:gd name="connsiteY3" fmla="*/ 4648025 h 4648025"/>
                <a:gd name="connsiteX0-1" fmla="*/ 0 w 578876"/>
                <a:gd name="connsiteY0-2" fmla="*/ 4648025 h 4648025"/>
                <a:gd name="connsiteX1-3" fmla="*/ 289438 w 578876"/>
                <a:gd name="connsiteY1-4" fmla="*/ 0 h 4648025"/>
                <a:gd name="connsiteX2-5" fmla="*/ 578876 w 578876"/>
                <a:gd name="connsiteY2-6" fmla="*/ 4648025 h 4648025"/>
                <a:gd name="connsiteX3-7" fmla="*/ 0 w 578876"/>
                <a:gd name="connsiteY3-8" fmla="*/ 4648025 h 4648025"/>
                <a:gd name="connsiteX0-9" fmla="*/ 0 w 578876"/>
                <a:gd name="connsiteY0-10" fmla="*/ 4648025 h 4648025"/>
                <a:gd name="connsiteX1-11" fmla="*/ 289438 w 578876"/>
                <a:gd name="connsiteY1-12" fmla="*/ 0 h 4648025"/>
                <a:gd name="connsiteX2-13" fmla="*/ 578876 w 578876"/>
                <a:gd name="connsiteY2-14" fmla="*/ 4648025 h 4648025"/>
                <a:gd name="connsiteX3-15" fmla="*/ 0 w 578876"/>
                <a:gd name="connsiteY3-16" fmla="*/ 4648025 h 4648025"/>
                <a:gd name="connsiteX0-17" fmla="*/ 0 w 578876"/>
                <a:gd name="connsiteY0-18" fmla="*/ 4648025 h 4648025"/>
                <a:gd name="connsiteX1-19" fmla="*/ 289438 w 578876"/>
                <a:gd name="connsiteY1-20" fmla="*/ 0 h 4648025"/>
                <a:gd name="connsiteX2-21" fmla="*/ 578876 w 578876"/>
                <a:gd name="connsiteY2-22" fmla="*/ 4648025 h 4648025"/>
                <a:gd name="connsiteX3-23" fmla="*/ 0 w 578876"/>
                <a:gd name="connsiteY3-24" fmla="*/ 4648025 h 4648025"/>
                <a:gd name="connsiteX0-25" fmla="*/ 0 w 578876"/>
                <a:gd name="connsiteY0-26" fmla="*/ 4648025 h 4648025"/>
                <a:gd name="connsiteX1-27" fmla="*/ 289438 w 578876"/>
                <a:gd name="connsiteY1-28" fmla="*/ 0 h 4648025"/>
                <a:gd name="connsiteX2-29" fmla="*/ 578876 w 578876"/>
                <a:gd name="connsiteY2-30" fmla="*/ 4648025 h 4648025"/>
                <a:gd name="connsiteX3-31" fmla="*/ 0 w 578876"/>
                <a:gd name="connsiteY3-32" fmla="*/ 4648025 h 4648025"/>
                <a:gd name="connsiteX0-33" fmla="*/ 0 w 578876"/>
                <a:gd name="connsiteY0-34" fmla="*/ 4648025 h 4648025"/>
                <a:gd name="connsiteX1-35" fmla="*/ 289438 w 578876"/>
                <a:gd name="connsiteY1-36" fmla="*/ 0 h 4648025"/>
                <a:gd name="connsiteX2-37" fmla="*/ 578876 w 578876"/>
                <a:gd name="connsiteY2-38" fmla="*/ 4648025 h 4648025"/>
                <a:gd name="connsiteX3-39" fmla="*/ 0 w 578876"/>
                <a:gd name="connsiteY3-40" fmla="*/ 4648025 h 4648025"/>
                <a:gd name="connsiteX0-41" fmla="*/ 0 w 578876"/>
                <a:gd name="connsiteY0-42" fmla="*/ 4648025 h 4648025"/>
                <a:gd name="connsiteX1-43" fmla="*/ 289438 w 578876"/>
                <a:gd name="connsiteY1-44" fmla="*/ 0 h 4648025"/>
                <a:gd name="connsiteX2-45" fmla="*/ 578876 w 578876"/>
                <a:gd name="connsiteY2-46" fmla="*/ 4648025 h 4648025"/>
                <a:gd name="connsiteX3-47" fmla="*/ 0 w 578876"/>
                <a:gd name="connsiteY3-48" fmla="*/ 4648025 h 4648025"/>
                <a:gd name="connsiteX0-49" fmla="*/ 0 w 578876"/>
                <a:gd name="connsiteY0-50" fmla="*/ 4648025 h 4648025"/>
                <a:gd name="connsiteX1-51" fmla="*/ 289438 w 578876"/>
                <a:gd name="connsiteY1-52" fmla="*/ 0 h 4648025"/>
                <a:gd name="connsiteX2-53" fmla="*/ 578876 w 578876"/>
                <a:gd name="connsiteY2-54" fmla="*/ 4648025 h 4648025"/>
                <a:gd name="connsiteX3-55" fmla="*/ 0 w 578876"/>
                <a:gd name="connsiteY3-56" fmla="*/ 4648025 h 4648025"/>
                <a:gd name="connsiteX0-57" fmla="*/ 0 w 578876"/>
                <a:gd name="connsiteY0-58" fmla="*/ 4648025 h 4648025"/>
                <a:gd name="connsiteX1-59" fmla="*/ 289438 w 578876"/>
                <a:gd name="connsiteY1-60" fmla="*/ 0 h 4648025"/>
                <a:gd name="connsiteX2-61" fmla="*/ 578876 w 578876"/>
                <a:gd name="connsiteY2-62" fmla="*/ 4648025 h 4648025"/>
                <a:gd name="connsiteX3-63" fmla="*/ 0 w 578876"/>
                <a:gd name="connsiteY3-64" fmla="*/ 4648025 h 4648025"/>
                <a:gd name="connsiteX0-65" fmla="*/ 0 w 578876"/>
                <a:gd name="connsiteY0-66" fmla="*/ 4648025 h 4648025"/>
                <a:gd name="connsiteX1-67" fmla="*/ 289438 w 578876"/>
                <a:gd name="connsiteY1-68" fmla="*/ 0 h 4648025"/>
                <a:gd name="connsiteX2-69" fmla="*/ 578876 w 578876"/>
                <a:gd name="connsiteY2-70" fmla="*/ 4648025 h 4648025"/>
                <a:gd name="connsiteX3-71" fmla="*/ 0 w 578876"/>
                <a:gd name="connsiteY3-72" fmla="*/ 4648025 h 4648025"/>
                <a:gd name="connsiteX0-73" fmla="*/ 0 w 578876"/>
                <a:gd name="connsiteY0-74" fmla="*/ 4648025 h 4648025"/>
                <a:gd name="connsiteX1-75" fmla="*/ 289438 w 578876"/>
                <a:gd name="connsiteY1-76" fmla="*/ 0 h 4648025"/>
                <a:gd name="connsiteX2-77" fmla="*/ 578876 w 578876"/>
                <a:gd name="connsiteY2-78" fmla="*/ 4648025 h 4648025"/>
                <a:gd name="connsiteX3-79" fmla="*/ 0 w 578876"/>
                <a:gd name="connsiteY3-80" fmla="*/ 4648025 h 4648025"/>
                <a:gd name="connsiteX0-81" fmla="*/ 0 w 578876"/>
                <a:gd name="connsiteY0-82" fmla="*/ 4648025 h 4648025"/>
                <a:gd name="connsiteX1-83" fmla="*/ 289438 w 578876"/>
                <a:gd name="connsiteY1-84" fmla="*/ 0 h 4648025"/>
                <a:gd name="connsiteX2-85" fmla="*/ 578876 w 578876"/>
                <a:gd name="connsiteY2-86" fmla="*/ 4648025 h 4648025"/>
                <a:gd name="connsiteX3-87" fmla="*/ 0 w 578876"/>
                <a:gd name="connsiteY3-88" fmla="*/ 4648025 h 4648025"/>
                <a:gd name="connsiteX0-89" fmla="*/ 0 w 578876"/>
                <a:gd name="connsiteY0-90" fmla="*/ 4648025 h 4648025"/>
                <a:gd name="connsiteX1-91" fmla="*/ 289438 w 578876"/>
                <a:gd name="connsiteY1-92" fmla="*/ 0 h 4648025"/>
                <a:gd name="connsiteX2-93" fmla="*/ 578876 w 578876"/>
                <a:gd name="connsiteY2-94" fmla="*/ 4648025 h 4648025"/>
                <a:gd name="connsiteX3-95" fmla="*/ 0 w 578876"/>
                <a:gd name="connsiteY3-96" fmla="*/ 4648025 h 4648025"/>
                <a:gd name="connsiteX0-97" fmla="*/ 0 w 578876"/>
                <a:gd name="connsiteY0-98" fmla="*/ 4648025 h 4648025"/>
                <a:gd name="connsiteX1-99" fmla="*/ 289438 w 578876"/>
                <a:gd name="connsiteY1-100" fmla="*/ 0 h 4648025"/>
                <a:gd name="connsiteX2-101" fmla="*/ 578876 w 578876"/>
                <a:gd name="connsiteY2-102" fmla="*/ 4648025 h 4648025"/>
                <a:gd name="connsiteX3-103" fmla="*/ 0 w 578876"/>
                <a:gd name="connsiteY3-104" fmla="*/ 4648025 h 4648025"/>
                <a:gd name="connsiteX0-105" fmla="*/ 0 w 578876"/>
                <a:gd name="connsiteY0-106" fmla="*/ 4648025 h 4648025"/>
                <a:gd name="connsiteX1-107" fmla="*/ 289438 w 578876"/>
                <a:gd name="connsiteY1-108" fmla="*/ 0 h 4648025"/>
                <a:gd name="connsiteX2-109" fmla="*/ 578876 w 578876"/>
                <a:gd name="connsiteY2-110" fmla="*/ 4648025 h 4648025"/>
                <a:gd name="connsiteX3-111" fmla="*/ 0 w 578876"/>
                <a:gd name="connsiteY3-112" fmla="*/ 4648025 h 4648025"/>
              </a:gdLst>
              <a:ahLst/>
              <a:cxnLst>
                <a:cxn ang="0">
                  <a:pos x="connsiteX0-1" y="connsiteY0-2"/>
                </a:cxn>
                <a:cxn ang="0">
                  <a:pos x="connsiteX1-3" y="connsiteY1-4"/>
                </a:cxn>
                <a:cxn ang="0">
                  <a:pos x="connsiteX2-5" y="connsiteY2-6"/>
                </a:cxn>
                <a:cxn ang="0">
                  <a:pos x="connsiteX3-7" y="connsiteY3-8"/>
                </a:cxn>
              </a:cxnLst>
              <a:rect l="l" t="t" r="r" b="b"/>
              <a:pathLst>
                <a:path w="578876" h="4648025">
                  <a:moveTo>
                    <a:pt x="0" y="4648025"/>
                  </a:moveTo>
                  <a:cubicBezTo>
                    <a:pt x="162866" y="3047883"/>
                    <a:pt x="238853" y="1866842"/>
                    <a:pt x="289438" y="0"/>
                  </a:cubicBezTo>
                  <a:cubicBezTo>
                    <a:pt x="343197" y="1879542"/>
                    <a:pt x="403887" y="3035183"/>
                    <a:pt x="578876" y="4648025"/>
                  </a:cubicBezTo>
                  <a:lnTo>
                    <a:pt x="0" y="4648025"/>
                  </a:lnTo>
                  <a:close/>
                </a:path>
              </a:pathLst>
            </a:custGeom>
            <a:gradFill flip="none" rotWithShape="1">
              <a:gsLst>
                <a:gs pos="0">
                  <a:srgbClr val="ECD4E9">
                    <a:alpha val="0"/>
                  </a:srgbClr>
                </a:gs>
                <a:gs pos="96842">
                  <a:srgbClr val="ECD4E9">
                    <a:alpha val="70000"/>
                  </a:srgbClr>
                </a:gs>
                <a:gs pos="47000">
                  <a:srgbClr val="ECD4E9">
                    <a:alpha val="4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
                                        </p:tgtEl>
                                        <p:attrNameLst>
                                          <p:attrName>ppt_y</p:attrName>
                                        </p:attrNameLst>
                                      </p:cBhvr>
                                      <p:tavLst>
                                        <p:tav tm="0">
                                          <p:val>
                                            <p:strVal val="#ppt_y"/>
                                          </p:val>
                                        </p:tav>
                                        <p:tav tm="100000">
                                          <p:val>
                                            <p:strVal val="#ppt_y"/>
                                          </p:val>
                                        </p:tav>
                                      </p:tavLst>
                                    </p:anim>
                                    <p:anim calcmode="lin" valueType="num">
                                      <p:cBhvr>
                                        <p:cTn id="9"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8"/>
                                        </p:tgtEl>
                                        <p:attrNameLst>
                                          <p:attrName>style.visibility</p:attrName>
                                        </p:attrNameLst>
                                      </p:cBhvr>
                                      <p:to>
                                        <p:strVal val="visible"/>
                                      </p:to>
                                    </p:set>
                                    <p:anim calcmode="lin" valueType="num">
                                      <p:cBhvr>
                                        <p:cTn id="14"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8"/>
                                        </p:tgtEl>
                                        <p:attrNameLst>
                                          <p:attrName>ppt_y</p:attrName>
                                        </p:attrNameLst>
                                      </p:cBhvr>
                                      <p:tavLst>
                                        <p:tav tm="0">
                                          <p:val>
                                            <p:strVal val="#ppt_y"/>
                                          </p:val>
                                        </p:tav>
                                        <p:tav tm="100000">
                                          <p:val>
                                            <p:strVal val="#ppt_y"/>
                                          </p:val>
                                        </p:tav>
                                      </p:tavLst>
                                    </p:anim>
                                    <p:anim calcmode="lin" valueType="num">
                                      <p:cBhvr>
                                        <p:cTn id="16"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8"/>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87"/>
                                        </p:tgtEl>
                                        <p:attrNameLst>
                                          <p:attrName>style.visibility</p:attrName>
                                        </p:attrNameLst>
                                      </p:cBhvr>
                                      <p:to>
                                        <p:strVal val="visible"/>
                                      </p:to>
                                    </p:set>
                                    <p:anim calcmode="lin" valueType="num">
                                      <p:cBhvr>
                                        <p:cTn id="21"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7"/>
                                        </p:tgtEl>
                                        <p:attrNameLst>
                                          <p:attrName>ppt_y</p:attrName>
                                        </p:attrNameLst>
                                      </p:cBhvr>
                                      <p:tavLst>
                                        <p:tav tm="0">
                                          <p:val>
                                            <p:strVal val="#ppt_y"/>
                                          </p:val>
                                        </p:tav>
                                        <p:tav tm="100000">
                                          <p:val>
                                            <p:strVal val="#ppt_y"/>
                                          </p:val>
                                        </p:tav>
                                      </p:tavLst>
                                    </p:anim>
                                    <p:anim calcmode="lin" valueType="num">
                                      <p:cBhvr>
                                        <p:cTn id="23"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anim calcmode="lin" valueType="num">
                                      <p:cBhvr>
                                        <p:cTn id="31" dur="1000" fill="hold"/>
                                        <p:tgtEl>
                                          <p:spTgt spid="106"/>
                                        </p:tgtEl>
                                        <p:attrNameLst>
                                          <p:attrName>ppt_x</p:attrName>
                                        </p:attrNameLst>
                                      </p:cBhvr>
                                      <p:tavLst>
                                        <p:tav tm="0">
                                          <p:val>
                                            <p:strVal val="#ppt_x"/>
                                          </p:val>
                                        </p:tav>
                                        <p:tav tm="100000">
                                          <p:val>
                                            <p:strVal val="#ppt_x"/>
                                          </p:val>
                                        </p:tav>
                                      </p:tavLst>
                                    </p:anim>
                                    <p:anim calcmode="lin" valueType="num">
                                      <p:cBhvr>
                                        <p:cTn id="32" dur="1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1000"/>
                                        <p:tgtEl>
                                          <p:spTgt spid="104"/>
                                        </p:tgtEl>
                                      </p:cBhvr>
                                    </p:animEffect>
                                    <p:anim calcmode="lin" valueType="num">
                                      <p:cBhvr>
                                        <p:cTn id="36" dur="1000" fill="hold"/>
                                        <p:tgtEl>
                                          <p:spTgt spid="104"/>
                                        </p:tgtEl>
                                        <p:attrNameLst>
                                          <p:attrName>ppt_x</p:attrName>
                                        </p:attrNameLst>
                                      </p:cBhvr>
                                      <p:tavLst>
                                        <p:tav tm="0">
                                          <p:val>
                                            <p:strVal val="#ppt_x"/>
                                          </p:val>
                                        </p:tav>
                                        <p:tav tm="100000">
                                          <p:val>
                                            <p:strVal val="#ppt_x"/>
                                          </p:val>
                                        </p:tav>
                                      </p:tavLst>
                                    </p:anim>
                                    <p:anim calcmode="lin" valueType="num">
                                      <p:cBhvr>
                                        <p:cTn id="37" dur="1000" fill="hold"/>
                                        <p:tgtEl>
                                          <p:spTgt spid="10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1000"/>
                                        <p:tgtEl>
                                          <p:spTgt spid="105"/>
                                        </p:tgtEl>
                                      </p:cBhvr>
                                    </p:animEffect>
                                    <p:anim calcmode="lin" valueType="num">
                                      <p:cBhvr>
                                        <p:cTn id="41" dur="1000" fill="hold"/>
                                        <p:tgtEl>
                                          <p:spTgt spid="105"/>
                                        </p:tgtEl>
                                        <p:attrNameLst>
                                          <p:attrName>ppt_x</p:attrName>
                                        </p:attrNameLst>
                                      </p:cBhvr>
                                      <p:tavLst>
                                        <p:tav tm="0">
                                          <p:val>
                                            <p:strVal val="#ppt_x"/>
                                          </p:val>
                                        </p:tav>
                                        <p:tav tm="100000">
                                          <p:val>
                                            <p:strVal val="#ppt_x"/>
                                          </p:val>
                                        </p:tav>
                                      </p:tavLst>
                                    </p:anim>
                                    <p:anim calcmode="lin" valueType="num">
                                      <p:cBhvr>
                                        <p:cTn id="42" dur="1000" fill="hold"/>
                                        <p:tgtEl>
                                          <p:spTgt spid="105"/>
                                        </p:tgtEl>
                                        <p:attrNameLst>
                                          <p:attrName>ppt_y</p:attrName>
                                        </p:attrNameLst>
                                      </p:cBhvr>
                                      <p:tavLst>
                                        <p:tav tm="0">
                                          <p:val>
                                            <p:strVal val="#ppt_y+.1"/>
                                          </p:val>
                                        </p:tav>
                                        <p:tav tm="100000">
                                          <p:val>
                                            <p:strVal val="#ppt_y"/>
                                          </p:val>
                                        </p:tav>
                                      </p:tavLst>
                                    </p:anim>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5"/>
                                        </p:tgtEl>
                                        <p:attrNameLst>
                                          <p:attrName>ppt_y</p:attrName>
                                        </p:attrNameLst>
                                      </p:cBhvr>
                                      <p:tavLst>
                                        <p:tav tm="0">
                                          <p:val>
                                            <p:strVal val="#ppt_y"/>
                                          </p:val>
                                        </p:tav>
                                        <p:tav tm="100000">
                                          <p:val>
                                            <p:strVal val="#ppt_y"/>
                                          </p:val>
                                        </p:tav>
                                      </p:tavLst>
                                    </p:anim>
                                    <p:anim calcmode="lin" valueType="num">
                                      <p:cBhvr>
                                        <p:cTn id="4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5"/>
                                        </p:tgtEl>
                                      </p:cBhvr>
                                    </p:animEffect>
                                  </p:childTnLst>
                                </p:cTn>
                              </p:par>
                              <p:par>
                                <p:cTn id="50" presetID="6" presetClass="entr" presetSubtype="16" fill="hold" nodeType="withEffect">
                                  <p:stCondLst>
                                    <p:cond delay="25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1750"/>
                                        <p:tgtEl>
                                          <p:spTgt spid="37"/>
                                        </p:tgtEl>
                                      </p:cBhvr>
                                    </p:animEffect>
                                  </p:childTnLst>
                                </p:cTn>
                              </p:par>
                              <p:par>
                                <p:cTn id="53" presetID="22" presetClass="entr" presetSubtype="4" fill="hold" grpId="0" nodeType="withEffect">
                                  <p:stCondLst>
                                    <p:cond delay="180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800"/>
                                        <p:tgtEl>
                                          <p:spTgt spid="39"/>
                                        </p:tgtEl>
                                      </p:cBhvr>
                                    </p:animEffect>
                                  </p:childTnLst>
                                </p:cTn>
                              </p:par>
                              <p:par>
                                <p:cTn id="56" presetID="37"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2000"/>
                                        <p:tgtEl>
                                          <p:spTgt spid="43"/>
                                        </p:tgtEl>
                                      </p:cBhvr>
                                    </p:animEffect>
                                    <p:anim calcmode="lin" valueType="num">
                                      <p:cBhvr>
                                        <p:cTn id="59" dur="2000" fill="hold"/>
                                        <p:tgtEl>
                                          <p:spTgt spid="43"/>
                                        </p:tgtEl>
                                        <p:attrNameLst>
                                          <p:attrName>ppt_x</p:attrName>
                                        </p:attrNameLst>
                                      </p:cBhvr>
                                      <p:tavLst>
                                        <p:tav tm="0">
                                          <p:val>
                                            <p:strVal val="#ppt_x"/>
                                          </p:val>
                                        </p:tav>
                                        <p:tav tm="100000">
                                          <p:val>
                                            <p:strVal val="#ppt_x"/>
                                          </p:val>
                                        </p:tav>
                                      </p:tavLst>
                                    </p:anim>
                                    <p:anim calcmode="lin" valueType="num">
                                      <p:cBhvr>
                                        <p:cTn id="60" dur="1800" decel="100000" fill="hold"/>
                                        <p:tgtEl>
                                          <p:spTgt spid="43"/>
                                        </p:tgtEl>
                                        <p:attrNameLst>
                                          <p:attrName>ppt_y</p:attrName>
                                        </p:attrNameLst>
                                      </p:cBhvr>
                                      <p:tavLst>
                                        <p:tav tm="0">
                                          <p:val>
                                            <p:strVal val="#ppt_y+1"/>
                                          </p:val>
                                        </p:tav>
                                        <p:tav tm="100000">
                                          <p:val>
                                            <p:strVal val="#ppt_y-.03"/>
                                          </p:val>
                                        </p:tav>
                                      </p:tavLst>
                                    </p:anim>
                                    <p:anim calcmode="lin" valueType="num">
                                      <p:cBhvr>
                                        <p:cTn id="61" dur="200" accel="100000" fill="hold">
                                          <p:stCondLst>
                                            <p:cond delay="18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P spid="35"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二、流程设计方案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 design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1" dirty="0">
              <a:solidFill>
                <a:schemeClr val="bg1"/>
              </a:solidFill>
              <a:latin typeface="微软雅黑" panose="020B0503020204020204" pitchFamily="34" charset="-122"/>
              <a:ea typeface="微软雅黑" panose="020B0503020204020204" pitchFamily="34" charset="-122"/>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79" name="组合 78">
            <a:extLst>
              <a:ext uri="{FF2B5EF4-FFF2-40B4-BE49-F238E27FC236}">
                <a16:creationId xmlns:a16="http://schemas.microsoft.com/office/drawing/2014/main" id="{E2F95AB8-34BB-129F-A574-DAAE923A11DC}"/>
              </a:ext>
            </a:extLst>
          </p:cNvPr>
          <p:cNvGrpSpPr/>
          <p:nvPr/>
        </p:nvGrpSpPr>
        <p:grpSpPr>
          <a:xfrm>
            <a:off x="5447921" y="1346079"/>
            <a:ext cx="485778" cy="5373855"/>
            <a:chOff x="5853111" y="2015882"/>
            <a:chExt cx="485778" cy="6041190"/>
          </a:xfrm>
        </p:grpSpPr>
        <p:cxnSp>
          <p:nvCxnSpPr>
            <p:cNvPr id="80" name="直接连接符 79">
              <a:extLst>
                <a:ext uri="{FF2B5EF4-FFF2-40B4-BE49-F238E27FC236}">
                  <a16:creationId xmlns:a16="http://schemas.microsoft.com/office/drawing/2014/main" id="{953B5EE3-CA32-7AB9-0B65-3CD226DB59AD}"/>
                </a:ext>
              </a:extLst>
            </p:cNvPr>
            <p:cNvCxnSpPr/>
            <p:nvPr/>
          </p:nvCxnSpPr>
          <p:spPr>
            <a:xfrm>
              <a:off x="6096000" y="2501660"/>
              <a:ext cx="0" cy="5555412"/>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3E475B5D-9729-D461-5907-FC8C8AA79B7F}"/>
                </a:ext>
              </a:extLst>
            </p:cNvPr>
            <p:cNvSpPr/>
            <p:nvPr/>
          </p:nvSpPr>
          <p:spPr>
            <a:xfrm>
              <a:off x="5853111" y="2015882"/>
              <a:ext cx="485778" cy="48577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0f4157a8-cc53-4451-b641-b93f4ec538e9">
            <a:extLst>
              <a:ext uri="{FF2B5EF4-FFF2-40B4-BE49-F238E27FC236}">
                <a16:creationId xmlns:a16="http://schemas.microsoft.com/office/drawing/2014/main" id="{26DFE5DF-16EF-E472-36AF-E430DC8494DF}"/>
              </a:ext>
            </a:extLst>
          </p:cNvPr>
          <p:cNvGrpSpPr>
            <a:grpSpLocks noChangeAspect="1"/>
          </p:cNvGrpSpPr>
          <p:nvPr/>
        </p:nvGrpSpPr>
        <p:grpSpPr>
          <a:xfrm>
            <a:off x="3349951" y="2132091"/>
            <a:ext cx="5290308" cy="2941845"/>
            <a:chOff x="12695631" y="-3974895"/>
            <a:chExt cx="9651817" cy="5440022"/>
          </a:xfrm>
        </p:grpSpPr>
        <p:grpSp>
          <p:nvGrpSpPr>
            <p:cNvPr id="83" name="组合 82">
              <a:extLst>
                <a:ext uri="{FF2B5EF4-FFF2-40B4-BE49-F238E27FC236}">
                  <a16:creationId xmlns:a16="http://schemas.microsoft.com/office/drawing/2014/main" id="{3A9ECF8D-ECF0-446B-DDFA-657E59802168}"/>
                </a:ext>
              </a:extLst>
            </p:cNvPr>
            <p:cNvGrpSpPr/>
            <p:nvPr/>
          </p:nvGrpSpPr>
          <p:grpSpPr>
            <a:xfrm>
              <a:off x="12695631" y="-3974895"/>
              <a:ext cx="9651817" cy="5440022"/>
              <a:chOff x="10608620" y="-3062219"/>
              <a:chExt cx="9651817" cy="5440022"/>
            </a:xfrm>
          </p:grpSpPr>
          <p:sp>
            <p:nvSpPr>
              <p:cNvPr id="90" name="îŝḷîḓé-文本框 23">
                <a:extLst>
                  <a:ext uri="{FF2B5EF4-FFF2-40B4-BE49-F238E27FC236}">
                    <a16:creationId xmlns:a16="http://schemas.microsoft.com/office/drawing/2014/main" id="{00D7BE7C-1883-4D9B-C294-A2917EBB7570}"/>
                  </a:ext>
                </a:extLst>
              </p:cNvPr>
              <p:cNvSpPr txBox="1"/>
              <p:nvPr/>
            </p:nvSpPr>
            <p:spPr>
              <a:xfrm>
                <a:off x="15557132" y="1751158"/>
                <a:ext cx="4703305"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a:ea typeface="微软雅黑"/>
                    <a:cs typeface="+mn-ea"/>
                    <a:sym typeface="Arial"/>
                  </a:rPr>
                  <a:t>将读取的数据写入销售费用与收入分析表中底稿中，判断销售费用是否存在较大波动。</a:t>
                </a:r>
              </a:p>
            </p:txBody>
          </p:sp>
          <p:sp>
            <p:nvSpPr>
              <p:cNvPr id="91" name="îŝḷîḓé-Rectangle 26">
                <a:extLst>
                  <a:ext uri="{FF2B5EF4-FFF2-40B4-BE49-F238E27FC236}">
                    <a16:creationId xmlns:a16="http://schemas.microsoft.com/office/drawing/2014/main" id="{F3B66B91-8F94-EFD1-5DE2-8187429790EE}"/>
                  </a:ext>
                </a:extLst>
              </p:cNvPr>
              <p:cNvSpPr/>
              <p:nvPr/>
            </p:nvSpPr>
            <p:spPr>
              <a:xfrm>
                <a:off x="10608620" y="1588452"/>
                <a:ext cx="2020976" cy="325411"/>
              </a:xfrm>
              <a:prstGeom prst="rect">
                <a:avLst/>
              </a:prstGeom>
            </p:spPr>
            <p:txBody>
              <a:bodyPr wrap="none" lIns="0" tIns="0" rIns="0" bIns="0" anchor="ctr" anchorCtr="1">
                <a:noAutofit/>
              </a:bodyPr>
              <a:lstStyle/>
              <a:p>
                <a:pPr lvl="0" algn="ctr" defTabSz="914378">
                  <a:spcBef>
                    <a:spcPct val="0"/>
                  </a:spcBef>
                  <a:defRPr/>
                </a:pPr>
                <a:r>
                  <a:rPr lang="zh-CN" altLang="en-US" sz="1600" b="1" dirty="0">
                    <a:solidFill>
                      <a:srgbClr val="DBAFD6"/>
                    </a:solidFill>
                    <a:latin typeface="微软雅黑" panose="020B0503020204020204" pitchFamily="34" charset="-122"/>
                    <a:ea typeface="微软雅黑" panose="020B0503020204020204" pitchFamily="34" charset="-122"/>
                    <a:sym typeface="Arial"/>
                  </a:rPr>
                  <a:t>编制销售费与收入分析表</a:t>
                </a:r>
              </a:p>
            </p:txBody>
          </p:sp>
          <p:sp>
            <p:nvSpPr>
              <p:cNvPr id="92" name="îŝḷîḓé-文本框 25">
                <a:extLst>
                  <a:ext uri="{FF2B5EF4-FFF2-40B4-BE49-F238E27FC236}">
                    <a16:creationId xmlns:a16="http://schemas.microsoft.com/office/drawing/2014/main" id="{9243FACD-5B06-928F-62D8-0EAA074AAD8C}"/>
                  </a:ext>
                </a:extLst>
              </p:cNvPr>
              <p:cNvSpPr txBox="1"/>
              <p:nvPr/>
            </p:nvSpPr>
            <p:spPr>
              <a:xfrm>
                <a:off x="15946438" y="-3062219"/>
                <a:ext cx="412624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a:ea typeface="微软雅黑"/>
                    <a:cs typeface="+mn-ea"/>
                    <a:sym typeface="Arial"/>
                  </a:rPr>
                  <a:t>将序时账中摘要为“结转本期损益”进行分类筛选，并提出二级科目数据。</a:t>
                </a:r>
              </a:p>
            </p:txBody>
          </p:sp>
          <p:sp>
            <p:nvSpPr>
              <p:cNvPr id="93" name="îŝḷîḓé-Rectangle 28">
                <a:extLst>
                  <a:ext uri="{FF2B5EF4-FFF2-40B4-BE49-F238E27FC236}">
                    <a16:creationId xmlns:a16="http://schemas.microsoft.com/office/drawing/2014/main" id="{25F457C9-4C77-B1DB-E84F-7CFD9D131FB8}"/>
                  </a:ext>
                </a:extLst>
              </p:cNvPr>
              <p:cNvSpPr/>
              <p:nvPr/>
            </p:nvSpPr>
            <p:spPr>
              <a:xfrm>
                <a:off x="10709342" y="-2932105"/>
                <a:ext cx="2020977" cy="325411"/>
              </a:xfrm>
              <a:prstGeom prst="rect">
                <a:avLst/>
              </a:prstGeom>
            </p:spPr>
            <p:txBody>
              <a:bodyPr wrap="none" lIns="0" tIns="0" rIns="0" bIns="0" anchor="ctr" anchorCtr="1">
                <a:noAutofit/>
              </a:bodyPr>
              <a:lstStyle/>
              <a:p>
                <a:pPr lvl="0" algn="ctr">
                  <a:spcBef>
                    <a:spcPct val="0"/>
                  </a:spcBef>
                  <a:defRPr/>
                </a:pPr>
                <a:r>
                  <a:rPr lang="zh-CN" altLang="en-US" sz="1600" b="1" dirty="0">
                    <a:solidFill>
                      <a:srgbClr val="DBAFD6"/>
                    </a:solidFill>
                    <a:latin typeface="微软雅黑" panose="020B0503020204020204" pitchFamily="34" charset="-122"/>
                    <a:ea typeface="微软雅黑" panose="020B0503020204020204" pitchFamily="34" charset="-122"/>
                    <a:sym typeface="Arial"/>
                  </a:rPr>
                  <a:t>筛选数据</a:t>
                </a:r>
              </a:p>
            </p:txBody>
          </p:sp>
        </p:grpSp>
        <p:grpSp>
          <p:nvGrpSpPr>
            <p:cNvPr id="84" name="组合 83">
              <a:extLst>
                <a:ext uri="{FF2B5EF4-FFF2-40B4-BE49-F238E27FC236}">
                  <a16:creationId xmlns:a16="http://schemas.microsoft.com/office/drawing/2014/main" id="{7631A6EB-FDBD-BE78-1FF2-0B1CC843EE8D}"/>
                </a:ext>
              </a:extLst>
            </p:cNvPr>
            <p:cNvGrpSpPr/>
            <p:nvPr/>
          </p:nvGrpSpPr>
          <p:grpSpPr>
            <a:xfrm>
              <a:off x="12695631" y="-955556"/>
              <a:ext cx="9464061" cy="608092"/>
              <a:chOff x="14924164" y="-1828795"/>
              <a:chExt cx="9464061" cy="608092"/>
            </a:xfrm>
          </p:grpSpPr>
          <p:sp>
            <p:nvSpPr>
              <p:cNvPr id="88" name="îŝḷîḓé-文本框 27">
                <a:extLst>
                  <a:ext uri="{FF2B5EF4-FFF2-40B4-BE49-F238E27FC236}">
                    <a16:creationId xmlns:a16="http://schemas.microsoft.com/office/drawing/2014/main" id="{90EC58BC-81C1-A101-5975-BA73EAB82BFA}"/>
                  </a:ext>
                </a:extLst>
              </p:cNvPr>
              <p:cNvSpPr txBox="1"/>
              <p:nvPr/>
            </p:nvSpPr>
            <p:spPr>
              <a:xfrm>
                <a:off x="20123388" y="-1567175"/>
                <a:ext cx="4264837" cy="346472"/>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a:ea typeface="微软雅黑"/>
                    <a:cs typeface="+mn-ea"/>
                    <a:sym typeface="Arial"/>
                  </a:rPr>
                  <a:t>将销售</a:t>
                </a:r>
                <a:r>
                  <a:rPr lang="en-US" altLang="zh-CN" sz="1200" dirty="0">
                    <a:solidFill>
                      <a:schemeClr val="bg1"/>
                    </a:solidFill>
                    <a:latin typeface="Arial"/>
                    <a:ea typeface="微软雅黑"/>
                    <a:cs typeface="+mn-ea"/>
                    <a:sym typeface="Arial"/>
                  </a:rPr>
                  <a:t>/</a:t>
                </a:r>
                <a:r>
                  <a:rPr lang="zh-CN" altLang="en-US" sz="1200" dirty="0">
                    <a:solidFill>
                      <a:schemeClr val="bg1"/>
                    </a:solidFill>
                    <a:latin typeface="Arial"/>
                    <a:ea typeface="微软雅黑"/>
                    <a:cs typeface="+mn-ea"/>
                    <a:sym typeface="Arial"/>
                  </a:rPr>
                  <a:t>管理费用写入同期比较表中，判断销售</a:t>
                </a:r>
                <a:r>
                  <a:rPr lang="en-US" altLang="zh-CN" sz="1200" dirty="0">
                    <a:solidFill>
                      <a:schemeClr val="bg1"/>
                    </a:solidFill>
                    <a:latin typeface="Arial"/>
                    <a:ea typeface="微软雅黑"/>
                    <a:cs typeface="+mn-ea"/>
                    <a:sym typeface="Arial"/>
                  </a:rPr>
                  <a:t>/</a:t>
                </a:r>
                <a:r>
                  <a:rPr lang="zh-CN" altLang="en-US" sz="1200" dirty="0">
                    <a:solidFill>
                      <a:schemeClr val="bg1"/>
                    </a:solidFill>
                    <a:latin typeface="Arial"/>
                    <a:ea typeface="微软雅黑"/>
                    <a:cs typeface="+mn-ea"/>
                    <a:sym typeface="Arial"/>
                  </a:rPr>
                  <a:t>管理费用各月是否存在较大波动。</a:t>
                </a:r>
              </a:p>
            </p:txBody>
          </p:sp>
          <p:sp>
            <p:nvSpPr>
              <p:cNvPr id="89" name="îŝḷîḓé-Rectangle 24">
                <a:extLst>
                  <a:ext uri="{FF2B5EF4-FFF2-40B4-BE49-F238E27FC236}">
                    <a16:creationId xmlns:a16="http://schemas.microsoft.com/office/drawing/2014/main" id="{08AAC7DA-4B5E-C344-9A6C-C4416198B6CF}"/>
                  </a:ext>
                </a:extLst>
              </p:cNvPr>
              <p:cNvSpPr/>
              <p:nvPr/>
            </p:nvSpPr>
            <p:spPr>
              <a:xfrm>
                <a:off x="14924164" y="-1828795"/>
                <a:ext cx="2020976" cy="325411"/>
              </a:xfrm>
              <a:prstGeom prst="rect">
                <a:avLst/>
              </a:prstGeom>
            </p:spPr>
            <p:txBody>
              <a:bodyPr wrap="none" lIns="0" tIns="0" rIns="0" bIns="0" anchor="ctr" anchorCtr="1">
                <a:noAutofit/>
              </a:bodyPr>
              <a:lstStyle/>
              <a:p>
                <a:pPr algn="ctr">
                  <a:spcBef>
                    <a:spcPct val="0"/>
                  </a:spcBef>
                  <a:defRPr/>
                </a:pPr>
                <a:r>
                  <a:rPr lang="zh-CN" altLang="en-US" sz="1600" b="1" dirty="0">
                    <a:solidFill>
                      <a:srgbClr val="DBAFD6"/>
                    </a:solidFill>
                    <a:latin typeface="微软雅黑" panose="020B0503020204020204" pitchFamily="34" charset="-122"/>
                    <a:ea typeface="微软雅黑" panose="020B0503020204020204" pitchFamily="34" charset="-122"/>
                    <a:sym typeface="Arial"/>
                  </a:rPr>
                  <a:t>编制销售</a:t>
                </a:r>
                <a:r>
                  <a:rPr lang="en-US" altLang="zh-CN" sz="1600" b="1" dirty="0">
                    <a:solidFill>
                      <a:srgbClr val="DBAFD6"/>
                    </a:solidFill>
                    <a:latin typeface="微软雅黑" panose="020B0503020204020204" pitchFamily="34" charset="-122"/>
                    <a:ea typeface="微软雅黑" panose="020B0503020204020204" pitchFamily="34" charset="-122"/>
                    <a:sym typeface="Arial"/>
                  </a:rPr>
                  <a:t>/</a:t>
                </a:r>
                <a:r>
                  <a:rPr lang="zh-CN" altLang="en-US" sz="1600" b="1" dirty="0">
                    <a:solidFill>
                      <a:srgbClr val="DBAFD6"/>
                    </a:solidFill>
                    <a:latin typeface="微软雅黑" panose="020B0503020204020204" pitchFamily="34" charset="-122"/>
                    <a:ea typeface="微软雅黑" panose="020B0503020204020204" pitchFamily="34" charset="-122"/>
                    <a:sym typeface="Arial"/>
                  </a:rPr>
                  <a:t>管理费用同期比较表</a:t>
                </a:r>
              </a:p>
            </p:txBody>
          </p:sp>
        </p:grpSp>
        <p:grpSp>
          <p:nvGrpSpPr>
            <p:cNvPr id="85" name="组合 84">
              <a:extLst>
                <a:ext uri="{FF2B5EF4-FFF2-40B4-BE49-F238E27FC236}">
                  <a16:creationId xmlns:a16="http://schemas.microsoft.com/office/drawing/2014/main" id="{ECBAEE54-B3A3-05B8-B7CA-DCE9BF9952F7}"/>
                </a:ext>
              </a:extLst>
            </p:cNvPr>
            <p:cNvGrpSpPr/>
            <p:nvPr/>
          </p:nvGrpSpPr>
          <p:grpSpPr>
            <a:xfrm>
              <a:off x="12796352" y="-2457963"/>
              <a:ext cx="9363345" cy="722036"/>
              <a:chOff x="15024885" y="-3331202"/>
              <a:chExt cx="9363345" cy="722036"/>
            </a:xfrm>
          </p:grpSpPr>
          <p:sp>
            <p:nvSpPr>
              <p:cNvPr id="86" name="îŝḷîḓé-文本框 29">
                <a:extLst>
                  <a:ext uri="{FF2B5EF4-FFF2-40B4-BE49-F238E27FC236}">
                    <a16:creationId xmlns:a16="http://schemas.microsoft.com/office/drawing/2014/main" id="{B68BED58-D1C7-1456-EDFD-41381C4DE347}"/>
                  </a:ext>
                </a:extLst>
              </p:cNvPr>
              <p:cNvSpPr txBox="1"/>
              <p:nvPr/>
            </p:nvSpPr>
            <p:spPr>
              <a:xfrm>
                <a:off x="20123389" y="-3235811"/>
                <a:ext cx="4264841" cy="626645"/>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chemeClr val="bg1"/>
                    </a:solidFill>
                    <a:latin typeface="Arial"/>
                    <a:ea typeface="微软雅黑"/>
                    <a:cs typeface="+mn-ea"/>
                    <a:sym typeface="Arial"/>
                  </a:rPr>
                  <a:t>将二级科目明细写入销售</a:t>
                </a:r>
                <a:r>
                  <a:rPr lang="en-US" altLang="zh-CN" sz="1200" dirty="0">
                    <a:solidFill>
                      <a:schemeClr val="bg1"/>
                    </a:solidFill>
                    <a:latin typeface="Arial"/>
                    <a:ea typeface="微软雅黑"/>
                    <a:cs typeface="+mn-ea"/>
                    <a:sym typeface="Arial"/>
                  </a:rPr>
                  <a:t>/</a:t>
                </a:r>
                <a:r>
                  <a:rPr lang="zh-CN" altLang="en-US" sz="1200" dirty="0">
                    <a:solidFill>
                      <a:schemeClr val="bg1"/>
                    </a:solidFill>
                    <a:latin typeface="Arial"/>
                    <a:ea typeface="微软雅黑"/>
                    <a:cs typeface="+mn-ea"/>
                    <a:sym typeface="Arial"/>
                  </a:rPr>
                  <a:t>管理费用明细表，并自动核对其合计数与利润表金额核对是否一致</a:t>
                </a:r>
              </a:p>
            </p:txBody>
          </p:sp>
          <p:sp>
            <p:nvSpPr>
              <p:cNvPr id="87" name="îŝḷîḓé-Rectangle 22">
                <a:extLst>
                  <a:ext uri="{FF2B5EF4-FFF2-40B4-BE49-F238E27FC236}">
                    <a16:creationId xmlns:a16="http://schemas.microsoft.com/office/drawing/2014/main" id="{56487D93-7E57-69F9-F706-504B7F614492}"/>
                  </a:ext>
                </a:extLst>
              </p:cNvPr>
              <p:cNvSpPr/>
              <p:nvPr/>
            </p:nvSpPr>
            <p:spPr>
              <a:xfrm>
                <a:off x="15024885" y="-3331202"/>
                <a:ext cx="1987831" cy="325409"/>
              </a:xfrm>
              <a:prstGeom prst="rect">
                <a:avLst/>
              </a:prstGeom>
            </p:spPr>
            <p:txBody>
              <a:bodyPr wrap="none" lIns="0" tIns="0" rIns="0" bIns="0" anchor="ctr" anchorCtr="1">
                <a:noAutofit/>
              </a:bodyPr>
              <a:lstStyle/>
              <a:p>
                <a:pPr lvl="0" algn="ctr">
                  <a:spcBef>
                    <a:spcPct val="0"/>
                  </a:spcBef>
                  <a:defRPr/>
                </a:pPr>
                <a:r>
                  <a:rPr lang="zh-CN" altLang="en-US" sz="1600" b="1" dirty="0">
                    <a:solidFill>
                      <a:srgbClr val="DBAFD6"/>
                    </a:solidFill>
                    <a:latin typeface="微软雅黑" panose="020B0503020204020204" pitchFamily="34" charset="-122"/>
                    <a:ea typeface="微软雅黑" panose="020B0503020204020204" pitchFamily="34" charset="-122"/>
                    <a:sym typeface="Arial"/>
                  </a:rPr>
                  <a:t>编制销售</a:t>
                </a:r>
                <a:r>
                  <a:rPr lang="en-US" altLang="zh-CN" sz="1600" b="1" dirty="0">
                    <a:solidFill>
                      <a:srgbClr val="DBAFD6"/>
                    </a:solidFill>
                    <a:latin typeface="微软雅黑" panose="020B0503020204020204" pitchFamily="34" charset="-122"/>
                    <a:ea typeface="微软雅黑" panose="020B0503020204020204" pitchFamily="34" charset="-122"/>
                    <a:sym typeface="Arial"/>
                  </a:rPr>
                  <a:t>/</a:t>
                </a:r>
                <a:r>
                  <a:rPr lang="zh-CN" altLang="en-US" sz="1600" b="1" dirty="0">
                    <a:solidFill>
                      <a:srgbClr val="DBAFD6"/>
                    </a:solidFill>
                    <a:latin typeface="微软雅黑" panose="020B0503020204020204" pitchFamily="34" charset="-122"/>
                    <a:ea typeface="微软雅黑" panose="020B0503020204020204" pitchFamily="34" charset="-122"/>
                    <a:sym typeface="Arial"/>
                  </a:rPr>
                  <a:t>管理费用明细表</a:t>
                </a:r>
              </a:p>
            </p:txBody>
          </p:sp>
        </p:grpSp>
      </p:grpSp>
      <p:sp>
        <p:nvSpPr>
          <p:cNvPr id="94" name="文本框 93">
            <a:extLst>
              <a:ext uri="{FF2B5EF4-FFF2-40B4-BE49-F238E27FC236}">
                <a16:creationId xmlns:a16="http://schemas.microsoft.com/office/drawing/2014/main" id="{A1EC76B1-98C0-3183-B30E-0040C206AA25}"/>
              </a:ext>
            </a:extLst>
          </p:cNvPr>
          <p:cNvSpPr txBox="1"/>
          <p:nvPr/>
        </p:nvSpPr>
        <p:spPr>
          <a:xfrm>
            <a:off x="3060924" y="5595474"/>
            <a:ext cx="1898057" cy="338554"/>
          </a:xfrm>
          <a:prstGeom prst="rect">
            <a:avLst/>
          </a:prstGeom>
          <a:noFill/>
        </p:spPr>
        <p:txBody>
          <a:bodyPr wrap="square" rtlCol="0">
            <a:spAutoFit/>
          </a:bodyPr>
          <a:lstStyle/>
          <a:p>
            <a:r>
              <a:rPr lang="zh-CN" altLang="en-US" sz="1600" b="1" dirty="0">
                <a:solidFill>
                  <a:srgbClr val="DBAFD6"/>
                </a:solidFill>
                <a:latin typeface="微软雅黑" panose="020B0503020204020204" pitchFamily="34" charset="-122"/>
                <a:ea typeface="微软雅黑" panose="020B0503020204020204" pitchFamily="34" charset="-122"/>
              </a:rPr>
              <a:t>月发生额异常提醒</a:t>
            </a:r>
          </a:p>
        </p:txBody>
      </p:sp>
      <p:sp>
        <p:nvSpPr>
          <p:cNvPr id="95" name="文本框 94">
            <a:extLst>
              <a:ext uri="{FF2B5EF4-FFF2-40B4-BE49-F238E27FC236}">
                <a16:creationId xmlns:a16="http://schemas.microsoft.com/office/drawing/2014/main" id="{29EB0ADB-B0F0-86D3-659C-27F26E656972}"/>
              </a:ext>
            </a:extLst>
          </p:cNvPr>
          <p:cNvSpPr txBox="1"/>
          <p:nvPr/>
        </p:nvSpPr>
        <p:spPr>
          <a:xfrm>
            <a:off x="2488314" y="6143397"/>
            <a:ext cx="2831001" cy="338554"/>
          </a:xfrm>
          <a:prstGeom prst="rect">
            <a:avLst/>
          </a:prstGeom>
          <a:noFill/>
        </p:spPr>
        <p:txBody>
          <a:bodyPr wrap="square" rtlCol="0">
            <a:spAutoFit/>
          </a:bodyPr>
          <a:lstStyle/>
          <a:p>
            <a:r>
              <a:rPr lang="zh-CN" altLang="en-US" sz="1600" b="1" dirty="0">
                <a:solidFill>
                  <a:srgbClr val="DBAFD6"/>
                </a:solidFill>
                <a:latin typeface="微软雅黑" panose="020B0503020204020204" pitchFamily="34" charset="-122"/>
                <a:ea typeface="微软雅黑" panose="020B0503020204020204" pitchFamily="34" charset="-122"/>
              </a:rPr>
              <a:t>对提醒异常数据进行抽样检查</a:t>
            </a:r>
          </a:p>
        </p:txBody>
      </p:sp>
      <p:sp>
        <p:nvSpPr>
          <p:cNvPr id="96" name="文本框 95">
            <a:extLst>
              <a:ext uri="{FF2B5EF4-FFF2-40B4-BE49-F238E27FC236}">
                <a16:creationId xmlns:a16="http://schemas.microsoft.com/office/drawing/2014/main" id="{70856422-32E1-FC4D-FDE2-B48F2543E1C8}"/>
              </a:ext>
            </a:extLst>
          </p:cNvPr>
          <p:cNvSpPr txBox="1"/>
          <p:nvPr/>
        </p:nvSpPr>
        <p:spPr>
          <a:xfrm>
            <a:off x="6096000" y="5574598"/>
            <a:ext cx="2400013" cy="461665"/>
          </a:xfrm>
          <a:prstGeom prst="rect">
            <a:avLst/>
          </a:prstGeom>
          <a:noFill/>
        </p:spPr>
        <p:txBody>
          <a:bodyPr wrap="square" rtlCol="0">
            <a:spAutoFit/>
          </a:bodyPr>
          <a:lstStyle/>
          <a:p>
            <a:r>
              <a:rPr lang="zh-CN" altLang="en-US" sz="1200" dirty="0">
                <a:solidFill>
                  <a:schemeClr val="bg1"/>
                </a:solidFill>
                <a:latin typeface="Arial"/>
                <a:ea typeface="微软雅黑"/>
                <a:cs typeface="+mn-ea"/>
              </a:rPr>
              <a:t>当月发生额相对其他月份较高时，提示是否需要再次核对</a:t>
            </a:r>
          </a:p>
        </p:txBody>
      </p:sp>
      <p:sp>
        <p:nvSpPr>
          <p:cNvPr id="97" name="文本框 96">
            <a:extLst>
              <a:ext uri="{FF2B5EF4-FFF2-40B4-BE49-F238E27FC236}">
                <a16:creationId xmlns:a16="http://schemas.microsoft.com/office/drawing/2014/main" id="{26603E82-0A76-1851-BED6-22F9280E00A6}"/>
              </a:ext>
            </a:extLst>
          </p:cNvPr>
          <p:cNvSpPr txBox="1"/>
          <p:nvPr/>
        </p:nvSpPr>
        <p:spPr>
          <a:xfrm>
            <a:off x="6125208" y="6190625"/>
            <a:ext cx="2672079" cy="276999"/>
          </a:xfrm>
          <a:prstGeom prst="rect">
            <a:avLst/>
          </a:prstGeom>
          <a:noFill/>
        </p:spPr>
        <p:txBody>
          <a:bodyPr wrap="square" rtlCol="0">
            <a:spAutoFit/>
          </a:bodyPr>
          <a:lstStyle/>
          <a:p>
            <a:r>
              <a:rPr lang="zh-CN" altLang="en-US" sz="1200" dirty="0">
                <a:solidFill>
                  <a:schemeClr val="bg1"/>
                </a:solidFill>
                <a:latin typeface="Arial"/>
                <a:ea typeface="微软雅黑"/>
                <a:cs typeface="+mn-ea"/>
              </a:rPr>
              <a:t>抽查数据异常月份会计科目</a:t>
            </a:r>
          </a:p>
        </p:txBody>
      </p:sp>
      <p:pic>
        <p:nvPicPr>
          <p:cNvPr id="98" name="图片 97">
            <a:extLst>
              <a:ext uri="{FF2B5EF4-FFF2-40B4-BE49-F238E27FC236}">
                <a16:creationId xmlns:a16="http://schemas.microsoft.com/office/drawing/2014/main" id="{0C182D89-F37C-E36E-5588-9B6B10E7F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2283" y="5025475"/>
            <a:ext cx="845073" cy="1050306"/>
          </a:xfrm>
          <a:prstGeom prst="rect">
            <a:avLst/>
          </a:prstGeom>
          <a:effectLst>
            <a:glow rad="76200">
              <a:schemeClr val="bg1">
                <a:lumMod val="85000"/>
                <a:alpha val="40000"/>
              </a:schemeClr>
            </a:glow>
            <a:reflection blurRad="6350" stA="52000" endA="300" endPos="35000" dir="5400000" sy="-100000" algn="bl" rotWithShape="0"/>
          </a:effectLst>
        </p:spPr>
      </p:pic>
      <p:sp>
        <p:nvSpPr>
          <p:cNvPr id="100" name="矩形: 圆角 29">
            <a:extLst>
              <a:ext uri="{FF2B5EF4-FFF2-40B4-BE49-F238E27FC236}">
                <a16:creationId xmlns:a16="http://schemas.microsoft.com/office/drawing/2014/main" id="{39D7FE43-6D0D-ABF1-F6B9-54821E03E0F1}"/>
              </a:ext>
            </a:extLst>
          </p:cNvPr>
          <p:cNvSpPr/>
          <p:nvPr/>
        </p:nvSpPr>
        <p:spPr>
          <a:xfrm>
            <a:off x="3334960" y="1341183"/>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销管费用异常发生额提示审计分析程序自动化流程</a:t>
            </a:r>
          </a:p>
        </p:txBody>
      </p:sp>
      <p:sp>
        <p:nvSpPr>
          <p:cNvPr id="101" name="矩形: 圆角 74">
            <a:extLst>
              <a:ext uri="{FF2B5EF4-FFF2-40B4-BE49-F238E27FC236}">
                <a16:creationId xmlns:a16="http://schemas.microsoft.com/office/drawing/2014/main" id="{46FDE550-4929-B476-E398-BD155FB902D9}"/>
              </a:ext>
            </a:extLst>
          </p:cNvPr>
          <p:cNvSpPr/>
          <p:nvPr/>
        </p:nvSpPr>
        <p:spPr>
          <a:xfrm>
            <a:off x="934969" y="1634045"/>
            <a:ext cx="9748022" cy="5026374"/>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cxnSp>
        <p:nvCxnSpPr>
          <p:cNvPr id="102" name="直接连接符 161">
            <a:extLst>
              <a:ext uri="{FF2B5EF4-FFF2-40B4-BE49-F238E27FC236}">
                <a16:creationId xmlns:a16="http://schemas.microsoft.com/office/drawing/2014/main" id="{4F8023B8-26E8-F3A5-F1AC-1FD51045CDEE}"/>
              </a:ext>
            </a:extLst>
          </p:cNvPr>
          <p:cNvCxnSpPr>
            <a:cxnSpLocks/>
          </p:cNvCxnSpPr>
          <p:nvPr/>
        </p:nvCxnSpPr>
        <p:spPr>
          <a:xfrm>
            <a:off x="5493101" y="2260196"/>
            <a:ext cx="345472"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5" name="直接连接符 161">
            <a:extLst>
              <a:ext uri="{FF2B5EF4-FFF2-40B4-BE49-F238E27FC236}">
                <a16:creationId xmlns:a16="http://schemas.microsoft.com/office/drawing/2014/main" id="{8E731D11-CE87-E1D3-4B05-41E4D66FA8AD}"/>
              </a:ext>
            </a:extLst>
          </p:cNvPr>
          <p:cNvCxnSpPr>
            <a:cxnSpLocks/>
          </p:cNvCxnSpPr>
          <p:nvPr/>
        </p:nvCxnSpPr>
        <p:spPr>
          <a:xfrm>
            <a:off x="5493101" y="3050525"/>
            <a:ext cx="345472"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6" name="直接连接符 161">
            <a:extLst>
              <a:ext uri="{FF2B5EF4-FFF2-40B4-BE49-F238E27FC236}">
                <a16:creationId xmlns:a16="http://schemas.microsoft.com/office/drawing/2014/main" id="{5B4EC134-5317-8838-933D-90AC04A1545C}"/>
              </a:ext>
            </a:extLst>
          </p:cNvPr>
          <p:cNvCxnSpPr>
            <a:cxnSpLocks/>
          </p:cNvCxnSpPr>
          <p:nvPr/>
        </p:nvCxnSpPr>
        <p:spPr>
          <a:xfrm>
            <a:off x="5518074" y="3885548"/>
            <a:ext cx="345472"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7" name="直接连接符 161">
            <a:extLst>
              <a:ext uri="{FF2B5EF4-FFF2-40B4-BE49-F238E27FC236}">
                <a16:creationId xmlns:a16="http://schemas.microsoft.com/office/drawing/2014/main" id="{5140DCD5-273E-C182-335E-CB4702C236B2}"/>
              </a:ext>
            </a:extLst>
          </p:cNvPr>
          <p:cNvCxnSpPr>
            <a:cxnSpLocks/>
          </p:cNvCxnSpPr>
          <p:nvPr/>
        </p:nvCxnSpPr>
        <p:spPr>
          <a:xfrm>
            <a:off x="5497923" y="4743665"/>
            <a:ext cx="335828" cy="2672"/>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8" name="直接连接符 161">
            <a:extLst>
              <a:ext uri="{FF2B5EF4-FFF2-40B4-BE49-F238E27FC236}">
                <a16:creationId xmlns:a16="http://schemas.microsoft.com/office/drawing/2014/main" id="{D33B3F38-4E83-6AA4-8E58-0349C2E64A6C}"/>
              </a:ext>
            </a:extLst>
          </p:cNvPr>
          <p:cNvCxnSpPr>
            <a:cxnSpLocks/>
          </p:cNvCxnSpPr>
          <p:nvPr/>
        </p:nvCxnSpPr>
        <p:spPr>
          <a:xfrm>
            <a:off x="5493101" y="5778500"/>
            <a:ext cx="345472"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12" name="直接连接符 161">
            <a:extLst>
              <a:ext uri="{FF2B5EF4-FFF2-40B4-BE49-F238E27FC236}">
                <a16:creationId xmlns:a16="http://schemas.microsoft.com/office/drawing/2014/main" id="{71F5AEEA-AB4D-F7E5-3B18-E16C2495A6BC}"/>
              </a:ext>
            </a:extLst>
          </p:cNvPr>
          <p:cNvCxnSpPr>
            <a:cxnSpLocks/>
          </p:cNvCxnSpPr>
          <p:nvPr/>
        </p:nvCxnSpPr>
        <p:spPr>
          <a:xfrm>
            <a:off x="5493101" y="6283301"/>
            <a:ext cx="345472" cy="0"/>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06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arn(inVertical)">
                                      <p:cBhvr>
                                        <p:cTn id="12" dur="500"/>
                                        <p:tgtEl>
                                          <p:spTgt spid="82"/>
                                        </p:tgtEl>
                                      </p:cBhvr>
                                    </p:animEffect>
                                  </p:childTnLst>
                                </p:cTn>
                              </p:par>
                              <p:par>
                                <p:cTn id="13" presetID="6" presetClass="entr" presetSubtype="16" fill="hold" nodeType="withEffect">
                                  <p:stCondLst>
                                    <p:cond delay="250"/>
                                  </p:stCondLst>
                                  <p:childTnLst>
                                    <p:set>
                                      <p:cBhvr>
                                        <p:cTn id="14" dur="1" fill="hold">
                                          <p:stCondLst>
                                            <p:cond delay="0"/>
                                          </p:stCondLst>
                                        </p:cTn>
                                        <p:tgtEl>
                                          <p:spTgt spid="98"/>
                                        </p:tgtEl>
                                        <p:attrNameLst>
                                          <p:attrName>style.visibility</p:attrName>
                                        </p:attrNameLst>
                                      </p:cBhvr>
                                      <p:to>
                                        <p:strVal val="visible"/>
                                      </p:to>
                                    </p:set>
                                    <p:animEffect transition="in" filter="circle(in)">
                                      <p:cBhvr>
                                        <p:cTn id="15" dur="1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111">
            <a:extLst>
              <a:ext uri="{FF2B5EF4-FFF2-40B4-BE49-F238E27FC236}">
                <a16:creationId xmlns:a16="http://schemas.microsoft.com/office/drawing/2014/main" id="{020F3385-C0C1-DC06-F0B0-DA48FDC69AC3}"/>
              </a:ext>
            </a:extLst>
          </p:cNvPr>
          <p:cNvSpPr/>
          <p:nvPr/>
        </p:nvSpPr>
        <p:spPr bwMode="gray">
          <a:xfrm>
            <a:off x="8947020" y="1997710"/>
            <a:ext cx="2314387" cy="3028884"/>
          </a:xfrm>
          <a:prstGeom prst="roundRect">
            <a:avLst>
              <a:gd name="adj" fmla="val 9289"/>
            </a:avLst>
          </a:prstGeom>
          <a:solidFill>
            <a:schemeClr val="accent6">
              <a:lumMod val="75000"/>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31" name="Rectangle: Rounded Corners 109">
            <a:extLst>
              <a:ext uri="{FF2B5EF4-FFF2-40B4-BE49-F238E27FC236}">
                <a16:creationId xmlns:a16="http://schemas.microsoft.com/office/drawing/2014/main" id="{56F77E6F-F811-E478-2F0F-BE69B9AF645F}"/>
              </a:ext>
            </a:extLst>
          </p:cNvPr>
          <p:cNvSpPr/>
          <p:nvPr/>
        </p:nvSpPr>
        <p:spPr bwMode="gray">
          <a:xfrm>
            <a:off x="6307325" y="2604883"/>
            <a:ext cx="2291072" cy="3026979"/>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30" name="Rectangle: Rounded Corners 111">
            <a:extLst>
              <a:ext uri="{FF2B5EF4-FFF2-40B4-BE49-F238E27FC236}">
                <a16:creationId xmlns:a16="http://schemas.microsoft.com/office/drawing/2014/main" id="{C0107758-9355-D293-22D4-81B91755BBB3}"/>
              </a:ext>
            </a:extLst>
          </p:cNvPr>
          <p:cNvSpPr/>
          <p:nvPr/>
        </p:nvSpPr>
        <p:spPr bwMode="gray">
          <a:xfrm>
            <a:off x="3654930" y="3073704"/>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852" fontAlgn="base">
              <a:spcBef>
                <a:spcPct val="50000"/>
              </a:spcBef>
              <a:spcAft>
                <a:spcPct val="0"/>
              </a:spcAft>
              <a:buClr>
                <a:srgbClr val="F0AB00"/>
              </a:buClr>
              <a:buSzPct val="80000"/>
              <a:defRPr/>
            </a:pPr>
            <a:endParaRPr lang="en-US" sz="1400" b="1" kern="0" dirty="0">
              <a:solidFill>
                <a:schemeClr val="bg1"/>
              </a:solidFill>
              <a:latin typeface="Arial"/>
              <a:ea typeface="Arial Unicode MS" pitchFamily="34" charset="-128"/>
              <a:cs typeface="Arial Unicode MS" pitchFamily="34" charset="-128"/>
            </a:endParaRPr>
          </a:p>
        </p:txBody>
      </p:sp>
      <p:sp>
        <p:nvSpPr>
          <p:cNvPr id="29" name="Rectangle: Rounded Corners 103">
            <a:extLst>
              <a:ext uri="{FF2B5EF4-FFF2-40B4-BE49-F238E27FC236}">
                <a16:creationId xmlns:a16="http://schemas.microsoft.com/office/drawing/2014/main" id="{610A9F5E-056A-E37D-444F-2494ADAF5C9E}"/>
              </a:ext>
            </a:extLst>
          </p:cNvPr>
          <p:cNvSpPr/>
          <p:nvPr/>
        </p:nvSpPr>
        <p:spPr bwMode="gray">
          <a:xfrm>
            <a:off x="962755" y="3565523"/>
            <a:ext cx="2311846" cy="3042920"/>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defRPr/>
            </a:pPr>
            <a:endParaRPr lang="en-US" sz="1798" kern="0" dirty="0" err="1">
              <a:solidFill>
                <a:schemeClr val="bg1"/>
              </a:solidFill>
              <a:latin typeface="Arial"/>
              <a:ea typeface="Arial Unicode MS" pitchFamily="34" charset="-128"/>
              <a:cs typeface="Arial Unicode MS" pitchFamily="34" charset="-128"/>
            </a:endParaRPr>
          </a:p>
        </p:txBody>
      </p:sp>
      <p:sp>
        <p:nvSpPr>
          <p:cNvPr id="2" name="标题 64">
            <a:extLst>
              <a:ext uri="{FF2B5EF4-FFF2-40B4-BE49-F238E27FC236}">
                <a16:creationId xmlns:a16="http://schemas.microsoft.com/office/drawing/2014/main" id="{CEF1A3EC-5402-D349-9844-392D6001E77C}"/>
              </a:ext>
            </a:extLst>
          </p:cNvPr>
          <p:cNvSpPr txBox="1">
            <a:spLocks/>
          </p:cNvSpPr>
          <p:nvPr/>
        </p:nvSpPr>
        <p:spPr>
          <a:xfrm>
            <a:off x="3751277" y="48577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3" name="直接连接符 40">
            <a:extLst>
              <a:ext uri="{FF2B5EF4-FFF2-40B4-BE49-F238E27FC236}">
                <a16:creationId xmlns:a16="http://schemas.microsoft.com/office/drawing/2014/main" id="{4361C246-C6BE-B240-A7BE-9D4DF6D8A52D}"/>
              </a:ext>
            </a:extLst>
          </p:cNvPr>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a:extLst>
              <a:ext uri="{FF2B5EF4-FFF2-40B4-BE49-F238E27FC236}">
                <a16:creationId xmlns:a16="http://schemas.microsoft.com/office/drawing/2014/main" id="{4889EEF1-5BA4-2E41-84E1-AC14D1F6D6A4}"/>
              </a:ext>
            </a:extLst>
          </p:cNvPr>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a:extLst>
              <a:ext uri="{FF2B5EF4-FFF2-40B4-BE49-F238E27FC236}">
                <a16:creationId xmlns:a16="http://schemas.microsoft.com/office/drawing/2014/main" id="{E575717E-3526-4348-87F4-4E40204CFFF4}"/>
              </a:ext>
            </a:extLst>
          </p:cNvPr>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a:extLst>
              <a:ext uri="{FF2B5EF4-FFF2-40B4-BE49-F238E27FC236}">
                <a16:creationId xmlns:a16="http://schemas.microsoft.com/office/drawing/2014/main" id="{0784B4D9-CCB9-DE47-9085-4B2E2AD73CAC}"/>
              </a:ext>
            </a:extLst>
          </p:cNvPr>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a:extLst>
              <a:ext uri="{FF2B5EF4-FFF2-40B4-BE49-F238E27FC236}">
                <a16:creationId xmlns:a16="http://schemas.microsoft.com/office/drawing/2014/main" id="{1AB4E2E9-98E0-EE4B-8696-A07FA0CC34B9}"/>
              </a:ext>
            </a:extLst>
          </p:cNvPr>
          <p:cNvSpPr txBox="1"/>
          <p:nvPr/>
        </p:nvSpPr>
        <p:spPr>
          <a:xfrm>
            <a:off x="930593" y="2812106"/>
            <a:ext cx="2461895" cy="523196"/>
          </a:xfrm>
          <a:prstGeom prst="rect">
            <a:avLst/>
          </a:prstGeom>
          <a:noFill/>
        </p:spPr>
        <p:txBody>
          <a:bodyPr wrap="square" lIns="91415" tIns="45708" rIns="91415" bIns="45708" rtlCol="0">
            <a:spAutoFit/>
          </a:bodyPr>
          <a:lstStyle/>
          <a:p>
            <a:r>
              <a:rPr lang="zh-CN" altLang="en-US" sz="1400" dirty="0">
                <a:solidFill>
                  <a:schemeClr val="accent1"/>
                </a:solidFill>
                <a:latin typeface="微软雅黑" panose="020B0503020204020204" pitchFamily="34" charset="-122"/>
                <a:ea typeface="微软雅黑" panose="020B0503020204020204" pitchFamily="34" charset="-122"/>
              </a:rPr>
              <a:t>审计数据采集与清洗</a:t>
            </a:r>
            <a:endParaRPr lang="en-US" altLang="zh-CN" sz="1400" dirty="0">
              <a:solidFill>
                <a:schemeClr val="accent1"/>
              </a:solidFill>
              <a:latin typeface="微软雅黑" panose="020B0503020204020204" pitchFamily="34" charset="-122"/>
              <a:ea typeface="微软雅黑" panose="020B0503020204020204" pitchFamily="34" charset="-122"/>
            </a:endParaRPr>
          </a:p>
          <a:p>
            <a:r>
              <a:rPr lang="zh-CN" altLang="en-US" sz="1400" dirty="0">
                <a:solidFill>
                  <a:schemeClr val="accent1"/>
                </a:solidFill>
                <a:latin typeface="微软雅黑" panose="020B0503020204020204" pitchFamily="34" charset="-122"/>
                <a:ea typeface="微软雅黑" panose="020B0503020204020204" pitchFamily="34" charset="-122"/>
              </a:rPr>
              <a:t>编制管理</a:t>
            </a:r>
            <a:r>
              <a:rPr lang="en-US" altLang="zh-CN" sz="1400" dirty="0">
                <a:solidFill>
                  <a:schemeClr val="accent1"/>
                </a:solidFill>
                <a:latin typeface="微软雅黑" panose="020B0503020204020204" pitchFamily="34" charset="-122"/>
                <a:ea typeface="微软雅黑" panose="020B0503020204020204" pitchFamily="34" charset="-122"/>
              </a:rPr>
              <a:t>/</a:t>
            </a:r>
            <a:r>
              <a:rPr lang="zh-CN" altLang="en-US" sz="1400" dirty="0">
                <a:solidFill>
                  <a:schemeClr val="accent1"/>
                </a:solidFill>
                <a:latin typeface="微软雅黑" panose="020B0503020204020204" pitchFamily="34" charset="-122"/>
                <a:ea typeface="微软雅黑" panose="020B0503020204020204" pitchFamily="34" charset="-122"/>
              </a:rPr>
              <a:t>销售费用明细表</a:t>
            </a:r>
          </a:p>
        </p:txBody>
      </p:sp>
      <p:sp>
        <p:nvSpPr>
          <p:cNvPr id="8" name="TextBox 30">
            <a:extLst>
              <a:ext uri="{FF2B5EF4-FFF2-40B4-BE49-F238E27FC236}">
                <a16:creationId xmlns:a16="http://schemas.microsoft.com/office/drawing/2014/main" id="{24C891C0-FDE1-3748-AB0A-5FCB7DD22816}"/>
              </a:ext>
            </a:extLst>
          </p:cNvPr>
          <p:cNvSpPr txBox="1"/>
          <p:nvPr/>
        </p:nvSpPr>
        <p:spPr>
          <a:xfrm>
            <a:off x="825378" y="4189585"/>
            <a:ext cx="2560320" cy="2639545"/>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Microsoft YaHei" panose="020B0503020204020204" pitchFamily="34" charset="-122"/>
                <a:ea typeface="Microsoft YaHei" panose="020B0503020204020204" pitchFamily="34" charset="-122"/>
              </a:rPr>
              <a:t>机器人获取数据后，首先进行数据清洗，对序时账文件中的销售</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管理费用名称进行拆分、合并。进行数据求和，计算销售管理费用二级科目各月总额，复核加计明细表是否与利润表金额一致</a:t>
            </a:r>
            <a:endParaRPr lang="zh-CN" altLang="en-US"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32">
            <a:extLst>
              <a:ext uri="{FF2B5EF4-FFF2-40B4-BE49-F238E27FC236}">
                <a16:creationId xmlns:a16="http://schemas.microsoft.com/office/drawing/2014/main" id="{BA71D3B5-9CD1-514D-AECA-9B212949BFEA}"/>
              </a:ext>
            </a:extLst>
          </p:cNvPr>
          <p:cNvSpPr txBox="1"/>
          <p:nvPr/>
        </p:nvSpPr>
        <p:spPr>
          <a:xfrm>
            <a:off x="3455988" y="3812198"/>
            <a:ext cx="2644775" cy="1346883"/>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根据管理</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销售费用明细表数据自动填写管理</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销售费用同期比较表，并判断是否存在重大波动</a:t>
            </a:r>
          </a:p>
        </p:txBody>
      </p:sp>
      <p:sp>
        <p:nvSpPr>
          <p:cNvPr id="10" name="TextBox 33">
            <a:extLst>
              <a:ext uri="{FF2B5EF4-FFF2-40B4-BE49-F238E27FC236}">
                <a16:creationId xmlns:a16="http://schemas.microsoft.com/office/drawing/2014/main" id="{6B44D539-5708-D341-9392-B5BAFCA6FBC5}"/>
              </a:ext>
            </a:extLst>
          </p:cNvPr>
          <p:cNvSpPr txBox="1"/>
          <p:nvPr/>
        </p:nvSpPr>
        <p:spPr>
          <a:xfrm>
            <a:off x="6060440" y="3244682"/>
            <a:ext cx="2607945" cy="1670048"/>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Microsoft YaHei" panose="020B0503020204020204" pitchFamily="34" charset="-122"/>
                <a:ea typeface="Microsoft YaHei" panose="020B0503020204020204" pitchFamily="34" charset="-122"/>
              </a:rPr>
              <a:t>计算各月管理费用结构占比、各月销售</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管理费用的增减率，以及销售费用占主营业务收入比，分析结果占比、增减率是否存在重大波动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4">
            <a:extLst>
              <a:ext uri="{FF2B5EF4-FFF2-40B4-BE49-F238E27FC236}">
                <a16:creationId xmlns:a16="http://schemas.microsoft.com/office/drawing/2014/main" id="{3729A3E9-C58F-E044-9150-43EAE701875B}"/>
              </a:ext>
            </a:extLst>
          </p:cNvPr>
          <p:cNvSpPr txBox="1"/>
          <p:nvPr/>
        </p:nvSpPr>
        <p:spPr>
          <a:xfrm>
            <a:off x="8728198" y="2732823"/>
            <a:ext cx="2689860" cy="1993214"/>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Microsoft YaHei" panose="020B0503020204020204" pitchFamily="34" charset="-122"/>
                <a:ea typeface="Microsoft YaHei" panose="020B0503020204020204" pitchFamily="34" charset="-122"/>
              </a:rPr>
              <a:t>选择金额较大的科目设置月发生额异常提醒，并在异常额中进行抽样测试，以检查发生事项其真实性与准确性。</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Microsoft YaHei" panose="020B0503020204020204" pitchFamily="34" charset="-122"/>
                <a:ea typeface="Microsoft YaHei" panose="020B0503020204020204" pitchFamily="34" charset="-122"/>
              </a:rPr>
              <a:t>自动发送工作底稿至审计助理邮箱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35">
            <a:extLst>
              <a:ext uri="{FF2B5EF4-FFF2-40B4-BE49-F238E27FC236}">
                <a16:creationId xmlns:a16="http://schemas.microsoft.com/office/drawing/2014/main" id="{6794C87B-2CC9-2B42-8BEF-4ABC3C3ABB19}"/>
              </a:ext>
            </a:extLst>
          </p:cNvPr>
          <p:cNvSpPr txBox="1"/>
          <p:nvPr/>
        </p:nvSpPr>
        <p:spPr>
          <a:xfrm>
            <a:off x="3552509" y="2499383"/>
            <a:ext cx="2341880" cy="307752"/>
          </a:xfrm>
          <a:prstGeom prst="rect">
            <a:avLst/>
          </a:prstGeom>
          <a:noFill/>
        </p:spPr>
        <p:txBody>
          <a:bodyPr wrap="square" lIns="91415" tIns="45708" rIns="91415" bIns="45708" rtlCol="0">
            <a:spAutoFit/>
          </a:bodyPr>
          <a:lstStyle/>
          <a:p>
            <a:r>
              <a:rPr lang="zh-CN" altLang="en-US" sz="1400" dirty="0">
                <a:solidFill>
                  <a:schemeClr val="accent2"/>
                </a:solidFill>
                <a:latin typeface="微软雅黑" panose="020B0503020204020204" pitchFamily="34" charset="-122"/>
                <a:ea typeface="微软雅黑" panose="020B0503020204020204" pitchFamily="34" charset="-122"/>
              </a:rPr>
              <a:t>编制同期比较表</a:t>
            </a:r>
          </a:p>
        </p:txBody>
      </p:sp>
      <p:sp>
        <p:nvSpPr>
          <p:cNvPr id="13" name="TextBox 36">
            <a:extLst>
              <a:ext uri="{FF2B5EF4-FFF2-40B4-BE49-F238E27FC236}">
                <a16:creationId xmlns:a16="http://schemas.microsoft.com/office/drawing/2014/main" id="{927DA4C8-2D5D-534D-8538-E45898E5C6AC}"/>
              </a:ext>
            </a:extLst>
          </p:cNvPr>
          <p:cNvSpPr txBox="1"/>
          <p:nvPr/>
        </p:nvSpPr>
        <p:spPr>
          <a:xfrm>
            <a:off x="6078098" y="1927884"/>
            <a:ext cx="2492375" cy="307752"/>
          </a:xfrm>
          <a:prstGeom prst="rect">
            <a:avLst/>
          </a:prstGeom>
          <a:noFill/>
        </p:spPr>
        <p:txBody>
          <a:bodyPr wrap="square" lIns="91415" tIns="45708" rIns="91415" bIns="45708" rtlCol="0">
            <a:spAutoFit/>
          </a:bodyPr>
          <a:lstStyle/>
          <a:p>
            <a:r>
              <a:rPr lang="zh-CN" altLang="en-US" sz="1400" dirty="0">
                <a:solidFill>
                  <a:schemeClr val="accent3"/>
                </a:solidFill>
                <a:latin typeface="微软雅黑" panose="020B0503020204020204" pitchFamily="34" charset="-122"/>
                <a:ea typeface="微软雅黑" panose="020B0503020204020204" pitchFamily="34" charset="-122"/>
              </a:rPr>
              <a:t>编制销售费用与收入分析表</a:t>
            </a:r>
          </a:p>
        </p:txBody>
      </p:sp>
      <p:sp>
        <p:nvSpPr>
          <p:cNvPr id="17" name="Freeform 7">
            <a:extLst>
              <a:ext uri="{FF2B5EF4-FFF2-40B4-BE49-F238E27FC236}">
                <a16:creationId xmlns:a16="http://schemas.microsoft.com/office/drawing/2014/main" id="{97DD4C54-6C11-2E47-BDB4-0F63194B2589}"/>
              </a:ext>
            </a:extLst>
          </p:cNvPr>
          <p:cNvSpPr>
            <a:spLocks noEditPoints="1"/>
          </p:cNvSpPr>
          <p:nvPr/>
        </p:nvSpPr>
        <p:spPr bwMode="auto">
          <a:xfrm>
            <a:off x="6361337" y="2698232"/>
            <a:ext cx="278270" cy="358093"/>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dirty="0">
              <a:latin typeface="微软雅黑" panose="020B0503020204020204" pitchFamily="34" charset="-122"/>
              <a:ea typeface="微软雅黑" panose="020B0503020204020204" pitchFamily="34" charset="-122"/>
            </a:endParaRPr>
          </a:p>
        </p:txBody>
      </p:sp>
      <p:sp>
        <p:nvSpPr>
          <p:cNvPr id="23" name="Freeform 18">
            <a:extLst>
              <a:ext uri="{FF2B5EF4-FFF2-40B4-BE49-F238E27FC236}">
                <a16:creationId xmlns:a16="http://schemas.microsoft.com/office/drawing/2014/main" id="{F69AF841-0234-3948-B802-591ED295F66E}"/>
              </a:ext>
            </a:extLst>
          </p:cNvPr>
          <p:cNvSpPr>
            <a:spLocks noEditPoints="1"/>
          </p:cNvSpPr>
          <p:nvPr/>
        </p:nvSpPr>
        <p:spPr bwMode="auto">
          <a:xfrm>
            <a:off x="959581" y="3595703"/>
            <a:ext cx="302753" cy="37319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sp>
        <p:nvSpPr>
          <p:cNvPr id="26" name="Freeform 23">
            <a:extLst>
              <a:ext uri="{FF2B5EF4-FFF2-40B4-BE49-F238E27FC236}">
                <a16:creationId xmlns:a16="http://schemas.microsoft.com/office/drawing/2014/main" id="{D016718F-6E38-794F-AA0E-AC8D73F1ED7D}"/>
              </a:ext>
            </a:extLst>
          </p:cNvPr>
          <p:cNvSpPr>
            <a:spLocks noEditPoints="1"/>
          </p:cNvSpPr>
          <p:nvPr/>
        </p:nvSpPr>
        <p:spPr bwMode="auto">
          <a:xfrm>
            <a:off x="9032859" y="2083917"/>
            <a:ext cx="215925" cy="358810"/>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dirty="0">
              <a:latin typeface="微软雅黑" panose="020B0503020204020204" pitchFamily="34" charset="-122"/>
              <a:ea typeface="微软雅黑" panose="020B0503020204020204" pitchFamily="34" charset="-122"/>
            </a:endParaRPr>
          </a:p>
        </p:txBody>
      </p: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32" name="Freeform 13">
            <a:extLst>
              <a:ext uri="{FF2B5EF4-FFF2-40B4-BE49-F238E27FC236}">
                <a16:creationId xmlns:a16="http://schemas.microsoft.com/office/drawing/2014/main" id="{3AA532B0-2683-A2F4-D4A9-0516FD51B1B9}"/>
              </a:ext>
            </a:extLst>
          </p:cNvPr>
          <p:cNvSpPr>
            <a:spLocks noEditPoints="1"/>
          </p:cNvSpPr>
          <p:nvPr/>
        </p:nvSpPr>
        <p:spPr bwMode="auto">
          <a:xfrm>
            <a:off x="3632924" y="3278995"/>
            <a:ext cx="295160" cy="300009"/>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B0A1378B-DF65-7E37-CDA2-311682FF0555}"/>
              </a:ext>
            </a:extLst>
          </p:cNvPr>
          <p:cNvSpPr txBox="1"/>
          <p:nvPr/>
        </p:nvSpPr>
        <p:spPr>
          <a:xfrm>
            <a:off x="8947020" y="1410855"/>
            <a:ext cx="2038137" cy="523220"/>
          </a:xfrm>
          <a:prstGeom prst="rect">
            <a:avLst/>
          </a:prstGeom>
          <a:noFill/>
        </p:spPr>
        <p:txBody>
          <a:bodyPr wrap="square" rtlCol="0">
            <a:spAutoFit/>
          </a:bodyPr>
          <a:lstStyle/>
          <a:p>
            <a:r>
              <a:rPr lang="zh-CN" altLang="en-US" sz="1400" dirty="0">
                <a:solidFill>
                  <a:schemeClr val="accent6">
                    <a:lumMod val="60000"/>
                    <a:lumOff val="40000"/>
                  </a:schemeClr>
                </a:solidFill>
              </a:rPr>
              <a:t>月发生额异常提醒</a:t>
            </a:r>
            <a:endParaRPr lang="en-US" altLang="zh-CN" sz="1400" dirty="0">
              <a:solidFill>
                <a:schemeClr val="accent6">
                  <a:lumMod val="60000"/>
                  <a:lumOff val="40000"/>
                </a:schemeClr>
              </a:solidFill>
            </a:endParaRPr>
          </a:p>
          <a:p>
            <a:r>
              <a:rPr lang="zh-CN" altLang="en-US" sz="1400" dirty="0">
                <a:solidFill>
                  <a:schemeClr val="accent6">
                    <a:lumMod val="60000"/>
                    <a:lumOff val="40000"/>
                  </a:schemeClr>
                </a:solidFill>
              </a:rPr>
              <a:t>发送底稿给审计助理</a:t>
            </a:r>
          </a:p>
        </p:txBody>
      </p:sp>
      <p:sp>
        <p:nvSpPr>
          <p:cNvPr id="35" name="文本框 34">
            <a:extLst>
              <a:ext uri="{FF2B5EF4-FFF2-40B4-BE49-F238E27FC236}">
                <a16:creationId xmlns:a16="http://schemas.microsoft.com/office/drawing/2014/main" id="{0323700D-1014-A3AE-70E7-E4AA7CE4361F}"/>
              </a:ext>
            </a:extLst>
          </p:cNvPr>
          <p:cNvSpPr txBox="1"/>
          <p:nvPr/>
        </p:nvSpPr>
        <p:spPr>
          <a:xfrm>
            <a:off x="180435" y="144612"/>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二、流程设计方案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 design scheme</a:t>
            </a:r>
          </a:p>
          <a:p>
            <a:endParaRPr lang="en-US"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220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DA8ED63A-3878-C846-A2FE-A0C6EA24B4F0}"/>
              </a:ext>
            </a:extLst>
          </p:cNvPr>
          <p:cNvSpPr/>
          <p:nvPr/>
        </p:nvSpPr>
        <p:spPr>
          <a:xfrm>
            <a:off x="726441" y="18013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传统审计流程</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50760" y="1208387"/>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id="{991131CB-23F3-E840-8849-944B1A0360B8}"/>
              </a:ext>
            </a:extLst>
          </p:cNvPr>
          <p:cNvSpPr txBox="1"/>
          <p:nvPr/>
        </p:nvSpPr>
        <p:spPr>
          <a:xfrm>
            <a:off x="3450419" y="4388980"/>
            <a:ext cx="5474493" cy="307777"/>
          </a:xfrm>
          <a:prstGeom prst="rect">
            <a:avLst/>
          </a:prstGeom>
          <a:noFill/>
        </p:spPr>
        <p:txBody>
          <a:bodyPr wrap="square" rtlCol="0">
            <a:spAutoFit/>
          </a:bodyPr>
          <a:lstStyle/>
          <a:p>
            <a:pPr algn="ctr"/>
            <a:r>
              <a:rPr kumimoji="1" lang="zh-CN" altLang="en-US" sz="1400" b="1" dirty="0">
                <a:solidFill>
                  <a:schemeClr val="accent1">
                    <a:lumMod val="60000"/>
                    <a:lumOff val="40000"/>
                  </a:schemeClr>
                </a:solidFill>
                <a:latin typeface="微软雅黑" panose="020B0503020204020204" charset="-122"/>
                <a:ea typeface="微软雅黑" panose="020B0503020204020204" charset="-122"/>
              </a:rPr>
              <a:t>机器人自动完成编制明细表、自动核对、自动发送邮件等业务流程</a:t>
            </a:r>
          </a:p>
        </p:txBody>
      </p:sp>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2" cstate="print">
            <a:biLevel thresh="25000"/>
          </a:blip>
          <a:stretch>
            <a:fillRect/>
          </a:stretch>
        </p:blipFill>
        <p:spPr>
          <a:xfrm>
            <a:off x="3731917" y="1774364"/>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2" cstate="print">
            <a:biLevel thresh="25000"/>
          </a:blip>
          <a:stretch>
            <a:fillRect/>
          </a:stretch>
        </p:blipFill>
        <p:spPr>
          <a:xfrm>
            <a:off x="5486595" y="1788425"/>
            <a:ext cx="607596" cy="607596"/>
          </a:xfrm>
          <a:prstGeom prst="rect">
            <a:avLst/>
          </a:prstGeom>
        </p:spPr>
      </p:pic>
      <p:pic>
        <p:nvPicPr>
          <p:cNvPr id="16" name="图片 15" descr="文件 (3)">
            <a:extLst>
              <a:ext uri="{FF2B5EF4-FFF2-40B4-BE49-F238E27FC236}">
                <a16:creationId xmlns:a16="http://schemas.microsoft.com/office/drawing/2014/main" id="{FD514426-CAA5-D240-91FD-628F4A453C07}"/>
              </a:ext>
            </a:extLst>
          </p:cNvPr>
          <p:cNvPicPr>
            <a:picLocks noChangeAspect="1"/>
          </p:cNvPicPr>
          <p:nvPr/>
        </p:nvPicPr>
        <p:blipFill>
          <a:blip r:embed="rId3" cstate="print">
            <a:biLevel thresh="25000"/>
          </a:blip>
          <a:stretch>
            <a:fillRect/>
          </a:stretch>
        </p:blipFill>
        <p:spPr>
          <a:xfrm>
            <a:off x="6785910" y="3077957"/>
            <a:ext cx="349732" cy="349732"/>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88484"/>
            <a:ext cx="403296" cy="403296"/>
          </a:xfrm>
          <a:prstGeom prst="rect">
            <a:avLst/>
          </a:prstGeom>
        </p:spPr>
      </p:pic>
      <p:pic>
        <p:nvPicPr>
          <p:cNvPr id="18" name="图形 17" descr="月历">
            <a:extLst>
              <a:ext uri="{FF2B5EF4-FFF2-40B4-BE49-F238E27FC236}">
                <a16:creationId xmlns:a16="http://schemas.microsoft.com/office/drawing/2014/main" id="{EA9584C3-FD8C-9F44-BB7F-691CDB213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889525"/>
            <a:ext cx="405396" cy="4053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2" cstate="print">
            <a:biLevel thresh="25000"/>
          </a:blip>
          <a:stretch>
            <a:fillRect/>
          </a:stretch>
        </p:blipFill>
        <p:spPr>
          <a:xfrm>
            <a:off x="6997789" y="1761869"/>
            <a:ext cx="607596" cy="607596"/>
          </a:xfrm>
          <a:prstGeom prst="rect">
            <a:avLst/>
          </a:prstGeom>
        </p:spPr>
      </p:pic>
      <p:pic>
        <p:nvPicPr>
          <p:cNvPr id="20" name="图形 19" descr="统计信息 RTL">
            <a:extLst>
              <a:ext uri="{FF2B5EF4-FFF2-40B4-BE49-F238E27FC236}">
                <a16:creationId xmlns:a16="http://schemas.microsoft.com/office/drawing/2014/main" id="{4B0E44DB-C3D4-6B4B-AC7E-37C60CDEB2C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915566"/>
            <a:ext cx="307778" cy="307777"/>
          </a:xfrm>
          <a:prstGeom prst="rect">
            <a:avLst/>
          </a:prstGeom>
        </p:spPr>
      </p:pic>
      <p:pic>
        <p:nvPicPr>
          <p:cNvPr id="21" name="图片 20" descr="人 (2)">
            <a:extLst>
              <a:ext uri="{FF2B5EF4-FFF2-40B4-BE49-F238E27FC236}">
                <a16:creationId xmlns:a16="http://schemas.microsoft.com/office/drawing/2014/main" id="{85389B67-5974-2748-A07E-B08D7E2791C2}"/>
              </a:ext>
            </a:extLst>
          </p:cNvPr>
          <p:cNvPicPr>
            <a:picLocks noChangeAspect="1"/>
          </p:cNvPicPr>
          <p:nvPr/>
        </p:nvPicPr>
        <p:blipFill>
          <a:blip r:embed="rId2" cstate="print">
            <a:biLevel thresh="25000"/>
          </a:blip>
          <a:stretch>
            <a:fillRect/>
          </a:stretch>
        </p:blipFill>
        <p:spPr>
          <a:xfrm>
            <a:off x="8351897" y="1773255"/>
            <a:ext cx="607596" cy="607596"/>
          </a:xfrm>
          <a:prstGeom prst="rect">
            <a:avLst/>
          </a:prstGeom>
        </p:spPr>
      </p:pic>
      <p:pic>
        <p:nvPicPr>
          <p:cNvPr id="22" name="图形 21" descr="列表">
            <a:extLst>
              <a:ext uri="{FF2B5EF4-FFF2-40B4-BE49-F238E27FC236}">
                <a16:creationId xmlns:a16="http://schemas.microsoft.com/office/drawing/2014/main" id="{660254DF-797B-774F-968B-07493CA2D93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867847"/>
            <a:ext cx="335200" cy="335200"/>
          </a:xfrm>
          <a:prstGeom prst="rect">
            <a:avLst/>
          </a:prstGeom>
        </p:spPr>
      </p:pic>
      <p:pic>
        <p:nvPicPr>
          <p:cNvPr id="23" name="图片 22" descr="人 (2)">
            <a:extLst>
              <a:ext uri="{FF2B5EF4-FFF2-40B4-BE49-F238E27FC236}">
                <a16:creationId xmlns:a16="http://schemas.microsoft.com/office/drawing/2014/main" id="{C534BB7A-5AB3-9447-B081-AF65F88DE108}"/>
              </a:ext>
            </a:extLst>
          </p:cNvPr>
          <p:cNvPicPr>
            <a:picLocks noChangeAspect="1"/>
          </p:cNvPicPr>
          <p:nvPr/>
        </p:nvPicPr>
        <p:blipFill>
          <a:blip r:embed="rId2" cstate="print">
            <a:biLevel thresh="25000"/>
          </a:blip>
          <a:stretch>
            <a:fillRect/>
          </a:stretch>
        </p:blipFill>
        <p:spPr>
          <a:xfrm>
            <a:off x="8334852" y="3088080"/>
            <a:ext cx="607596" cy="607596"/>
          </a:xfrm>
          <a:prstGeom prst="rect">
            <a:avLst/>
          </a:prstGeom>
        </p:spPr>
      </p:pic>
      <p:pic>
        <p:nvPicPr>
          <p:cNvPr id="24" name="图片 23" descr="人 (2)">
            <a:extLst>
              <a:ext uri="{FF2B5EF4-FFF2-40B4-BE49-F238E27FC236}">
                <a16:creationId xmlns:a16="http://schemas.microsoft.com/office/drawing/2014/main" id="{EFB5824C-AAF9-0149-8338-9B1AB03B985C}"/>
              </a:ext>
            </a:extLst>
          </p:cNvPr>
          <p:cNvPicPr>
            <a:picLocks noChangeAspect="1"/>
          </p:cNvPicPr>
          <p:nvPr/>
        </p:nvPicPr>
        <p:blipFill>
          <a:blip r:embed="rId2" cstate="print">
            <a:biLevel thresh="25000"/>
          </a:blip>
          <a:stretch>
            <a:fillRect/>
          </a:stretch>
        </p:blipFill>
        <p:spPr>
          <a:xfrm>
            <a:off x="7057700" y="3093424"/>
            <a:ext cx="607596" cy="607596"/>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70125" y="2441123"/>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获取数据</a:t>
            </a:r>
          </a:p>
        </p:txBody>
      </p:sp>
      <p:sp>
        <p:nvSpPr>
          <p:cNvPr id="29" name="文本框 28">
            <a:extLst>
              <a:ext uri="{FF2B5EF4-FFF2-40B4-BE49-F238E27FC236}">
                <a16:creationId xmlns:a16="http://schemas.microsoft.com/office/drawing/2014/main" id="{A9373BD7-466F-854A-A306-F3BBF7CE9EBD}"/>
              </a:ext>
            </a:extLst>
          </p:cNvPr>
          <p:cNvSpPr txBox="1"/>
          <p:nvPr/>
        </p:nvSpPr>
        <p:spPr>
          <a:xfrm>
            <a:off x="6688702" y="3775973"/>
            <a:ext cx="127121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编制费用勾稽检查表</a:t>
            </a:r>
          </a:p>
        </p:txBody>
      </p:sp>
      <p:sp>
        <p:nvSpPr>
          <p:cNvPr id="30" name="文本框 29">
            <a:extLst>
              <a:ext uri="{FF2B5EF4-FFF2-40B4-BE49-F238E27FC236}">
                <a16:creationId xmlns:a16="http://schemas.microsoft.com/office/drawing/2014/main" id="{A8005495-53E8-5B4F-A468-E04BAF9BFFF7}"/>
              </a:ext>
            </a:extLst>
          </p:cNvPr>
          <p:cNvSpPr txBox="1"/>
          <p:nvPr/>
        </p:nvSpPr>
        <p:spPr>
          <a:xfrm>
            <a:off x="7969458" y="3790863"/>
            <a:ext cx="1270907"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编制费用检查表</a:t>
            </a:r>
          </a:p>
        </p:txBody>
      </p:sp>
      <p:sp>
        <p:nvSpPr>
          <p:cNvPr id="31" name="文本框 30">
            <a:extLst>
              <a:ext uri="{FF2B5EF4-FFF2-40B4-BE49-F238E27FC236}">
                <a16:creationId xmlns:a16="http://schemas.microsoft.com/office/drawing/2014/main" id="{3FE8C83F-9F66-8F40-995F-EB838ADCE489}"/>
              </a:ext>
            </a:extLst>
          </p:cNvPr>
          <p:cNvSpPr txBox="1"/>
          <p:nvPr/>
        </p:nvSpPr>
        <p:spPr>
          <a:xfrm>
            <a:off x="8090747" y="2405637"/>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编制销售费用收入占比表</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6726705" y="2412597"/>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编制同期比较表</a:t>
            </a:r>
          </a:p>
        </p:txBody>
      </p:sp>
      <p:sp>
        <p:nvSpPr>
          <p:cNvPr id="33" name="文本框 32">
            <a:extLst>
              <a:ext uri="{FF2B5EF4-FFF2-40B4-BE49-F238E27FC236}">
                <a16:creationId xmlns:a16="http://schemas.microsoft.com/office/drawing/2014/main" id="{2A7A6AAC-DD58-5548-A811-C4B68C3D461D}"/>
              </a:ext>
            </a:extLst>
          </p:cNvPr>
          <p:cNvSpPr txBox="1"/>
          <p:nvPr/>
        </p:nvSpPr>
        <p:spPr>
          <a:xfrm>
            <a:off x="5250293" y="2431884"/>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编制明细表</a:t>
            </a:r>
          </a:p>
        </p:txBody>
      </p:sp>
      <p:pic>
        <p:nvPicPr>
          <p:cNvPr id="34" name="图形 33" descr="目标受众">
            <a:extLst>
              <a:ext uri="{FF2B5EF4-FFF2-40B4-BE49-F238E27FC236}">
                <a16:creationId xmlns:a16="http://schemas.microsoft.com/office/drawing/2014/main" id="{2F9A929D-77C1-5747-BE42-F33DEFB2FE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38639" y="3035884"/>
            <a:ext cx="349732" cy="349732"/>
          </a:xfrm>
          <a:prstGeom prst="rect">
            <a:avLst/>
          </a:prstGeom>
        </p:spPr>
      </p:pic>
      <p:sp>
        <p:nvSpPr>
          <p:cNvPr id="35" name="箭头: 右 90">
            <a:extLst>
              <a:ext uri="{FF2B5EF4-FFF2-40B4-BE49-F238E27FC236}">
                <a16:creationId xmlns:a16="http://schemas.microsoft.com/office/drawing/2014/main" id="{FEB06653-512A-574F-BBC8-CC0D8D245EBF}"/>
              </a:ext>
            </a:extLst>
          </p:cNvPr>
          <p:cNvSpPr/>
          <p:nvPr/>
        </p:nvSpPr>
        <p:spPr>
          <a:xfrm>
            <a:off x="7690188" y="21586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6231838" y="21717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460327" y="21805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id="{DE94BA7D-9564-4649-A1A1-E05B5D546E18}"/>
              </a:ext>
            </a:extLst>
          </p:cNvPr>
          <p:cNvSpPr/>
          <p:nvPr/>
        </p:nvSpPr>
        <p:spPr>
          <a:xfrm>
            <a:off x="8572279" y="26873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id="{EE5DFFF6-B007-4940-ABF9-613D9E2EEE92}"/>
              </a:ext>
            </a:extLst>
          </p:cNvPr>
          <p:cNvSpPr/>
          <p:nvPr/>
        </p:nvSpPr>
        <p:spPr>
          <a:xfrm>
            <a:off x="7786190" y="34405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1" name="图形 40" descr="月历">
            <a:extLst>
              <a:ext uri="{FF2B5EF4-FFF2-40B4-BE49-F238E27FC236}">
                <a16:creationId xmlns:a16="http://schemas.microsoft.com/office/drawing/2014/main" id="{BB630B42-AD14-374F-BDC1-CAE4CF953B8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21430" y="5004874"/>
            <a:ext cx="340931" cy="340931"/>
          </a:xfrm>
          <a:prstGeom prst="rect">
            <a:avLst/>
          </a:prstGeom>
        </p:spPr>
      </p:pic>
      <p:pic>
        <p:nvPicPr>
          <p:cNvPr id="43" name="图形 42" descr="Internet">
            <a:extLst>
              <a:ext uri="{FF2B5EF4-FFF2-40B4-BE49-F238E27FC236}">
                <a16:creationId xmlns:a16="http://schemas.microsoft.com/office/drawing/2014/main" id="{EFE03FE5-864D-5D4C-B15D-A6156BF7D0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35372" y="5090872"/>
            <a:ext cx="403296" cy="403296"/>
          </a:xfrm>
          <a:prstGeom prst="rect">
            <a:avLst/>
          </a:prstGeom>
        </p:spPr>
      </p:pic>
      <p:pic>
        <p:nvPicPr>
          <p:cNvPr id="45" name="图形 44" descr="复选标记">
            <a:extLst>
              <a:ext uri="{FF2B5EF4-FFF2-40B4-BE49-F238E27FC236}">
                <a16:creationId xmlns:a16="http://schemas.microsoft.com/office/drawing/2014/main" id="{D926075C-450A-D64E-8CE8-FB2413E6ACE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16536" y="5171316"/>
            <a:ext cx="349732" cy="349732"/>
          </a:xfrm>
          <a:prstGeom prst="rect">
            <a:avLst/>
          </a:prstGeom>
        </p:spPr>
      </p:pic>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44773" y="5117956"/>
            <a:ext cx="384997" cy="384997"/>
          </a:xfrm>
          <a:prstGeom prst="rect">
            <a:avLst/>
          </a:prstGeom>
        </p:spPr>
      </p:pic>
      <p:sp>
        <p:nvSpPr>
          <p:cNvPr id="49" name="文本框 48">
            <a:extLst>
              <a:ext uri="{FF2B5EF4-FFF2-40B4-BE49-F238E27FC236}">
                <a16:creationId xmlns:a16="http://schemas.microsoft.com/office/drawing/2014/main" id="{360C7EE9-75D8-C347-80EE-BCA91A4E9A8A}"/>
              </a:ext>
            </a:extLst>
          </p:cNvPr>
          <p:cNvSpPr txBox="1"/>
          <p:nvPr/>
        </p:nvSpPr>
        <p:spPr>
          <a:xfrm>
            <a:off x="2206767" y="5624767"/>
            <a:ext cx="1113892" cy="246221"/>
          </a:xfrm>
          <a:prstGeom prst="rect">
            <a:avLst/>
          </a:prstGeom>
          <a:noFill/>
        </p:spPr>
        <p:txBody>
          <a:bodyPr wrap="square" rtlCol="0">
            <a:spAutoFit/>
          </a:bodyPr>
          <a:lstStyle/>
          <a:p>
            <a:pPr algn="ctr"/>
            <a:r>
              <a:rPr kumimoji="1" lang="zh-CN" altLang="en-US" sz="1000" dirty="0">
                <a:solidFill>
                  <a:schemeClr val="accent1">
                    <a:lumMod val="60000"/>
                    <a:lumOff val="40000"/>
                  </a:schemeClr>
                </a:solidFill>
                <a:latin typeface="微软雅黑" panose="020B0503020204020204" charset="-122"/>
                <a:ea typeface="微软雅黑" panose="020B0503020204020204" charset="-122"/>
              </a:rPr>
              <a:t>获取并筛选数据</a:t>
            </a:r>
          </a:p>
        </p:txBody>
      </p:sp>
      <p:sp>
        <p:nvSpPr>
          <p:cNvPr id="50" name="文本框 49">
            <a:extLst>
              <a:ext uri="{FF2B5EF4-FFF2-40B4-BE49-F238E27FC236}">
                <a16:creationId xmlns:a16="http://schemas.microsoft.com/office/drawing/2014/main" id="{9DE11FDA-7BC8-164A-BCEE-3B990BFC3AC4}"/>
              </a:ext>
            </a:extLst>
          </p:cNvPr>
          <p:cNvSpPr txBox="1"/>
          <p:nvPr/>
        </p:nvSpPr>
        <p:spPr>
          <a:xfrm>
            <a:off x="3490926" y="5611504"/>
            <a:ext cx="1113892" cy="400110"/>
          </a:xfrm>
          <a:prstGeom prst="rect">
            <a:avLst/>
          </a:prstGeom>
          <a:noFill/>
        </p:spPr>
        <p:txBody>
          <a:bodyPr wrap="square" rtlCol="0">
            <a:spAutoFit/>
          </a:bodyPr>
          <a:lstStyle/>
          <a:p>
            <a:r>
              <a:rPr kumimoji="1" lang="zh-CN" altLang="en-US" sz="1000" dirty="0">
                <a:solidFill>
                  <a:schemeClr val="accent1">
                    <a:lumMod val="60000"/>
                    <a:lumOff val="40000"/>
                  </a:schemeClr>
                </a:solidFill>
                <a:latin typeface="微软雅黑" panose="020B0503020204020204" charset="-122"/>
                <a:ea typeface="微软雅黑" panose="020B0503020204020204" charset="-122"/>
              </a:rPr>
              <a:t>编制销售</a:t>
            </a:r>
            <a:r>
              <a:rPr kumimoji="1" lang="en-US" altLang="zh-CN" sz="1000" dirty="0">
                <a:solidFill>
                  <a:schemeClr val="accent1">
                    <a:lumMod val="60000"/>
                    <a:lumOff val="40000"/>
                  </a:schemeClr>
                </a:solidFill>
                <a:latin typeface="微软雅黑" panose="020B0503020204020204" charset="-122"/>
                <a:ea typeface="微软雅黑" panose="020B0503020204020204" charset="-122"/>
              </a:rPr>
              <a:t>/</a:t>
            </a:r>
            <a:r>
              <a:rPr kumimoji="1" lang="zh-CN" altLang="en-US" sz="1000" dirty="0">
                <a:solidFill>
                  <a:schemeClr val="accent1">
                    <a:lumMod val="60000"/>
                    <a:lumOff val="40000"/>
                  </a:schemeClr>
                </a:solidFill>
                <a:latin typeface="微软雅黑" panose="020B0503020204020204" charset="-122"/>
                <a:ea typeface="微软雅黑" panose="020B0503020204020204" charset="-122"/>
              </a:rPr>
              <a:t>管理费用明细表</a:t>
            </a:r>
          </a:p>
        </p:txBody>
      </p:sp>
      <p:pic>
        <p:nvPicPr>
          <p:cNvPr id="51" name="图形 50" descr="列表">
            <a:extLst>
              <a:ext uri="{FF2B5EF4-FFF2-40B4-BE49-F238E27FC236}">
                <a16:creationId xmlns:a16="http://schemas.microsoft.com/office/drawing/2014/main" id="{940AB193-26AD-D14C-B178-420AA1E119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631867" y="5288088"/>
            <a:ext cx="335200" cy="335200"/>
          </a:xfrm>
          <a:prstGeom prst="rect">
            <a:avLst/>
          </a:prstGeom>
        </p:spPr>
      </p:pic>
      <p:sp>
        <p:nvSpPr>
          <p:cNvPr id="52" name="文本框 51">
            <a:extLst>
              <a:ext uri="{FF2B5EF4-FFF2-40B4-BE49-F238E27FC236}">
                <a16:creationId xmlns:a16="http://schemas.microsoft.com/office/drawing/2014/main" id="{382058E2-F7FD-924B-8AF4-7A6158C18159}"/>
              </a:ext>
            </a:extLst>
          </p:cNvPr>
          <p:cNvSpPr txBox="1"/>
          <p:nvPr/>
        </p:nvSpPr>
        <p:spPr>
          <a:xfrm>
            <a:off x="4736696" y="5586952"/>
            <a:ext cx="1113892" cy="400110"/>
          </a:xfrm>
          <a:prstGeom prst="rect">
            <a:avLst/>
          </a:prstGeom>
          <a:noFill/>
        </p:spPr>
        <p:txBody>
          <a:bodyPr wrap="square" rtlCol="0">
            <a:spAutoFit/>
          </a:bodyPr>
          <a:lstStyle/>
          <a:p>
            <a:pPr algn="ctr"/>
            <a:r>
              <a:rPr kumimoji="1" lang="zh-CN" altLang="en-US" sz="1000" dirty="0">
                <a:solidFill>
                  <a:schemeClr val="accent1">
                    <a:lumMod val="60000"/>
                    <a:lumOff val="40000"/>
                  </a:schemeClr>
                </a:solidFill>
                <a:latin typeface="微软雅黑" panose="020B0503020204020204" charset="-122"/>
                <a:ea typeface="微软雅黑" panose="020B0503020204020204" charset="-122"/>
              </a:rPr>
              <a:t>编制管理费用同期比较表</a:t>
            </a:r>
          </a:p>
        </p:txBody>
      </p:sp>
      <p:sp>
        <p:nvSpPr>
          <p:cNvPr id="53" name="文本框 52">
            <a:extLst>
              <a:ext uri="{FF2B5EF4-FFF2-40B4-BE49-F238E27FC236}">
                <a16:creationId xmlns:a16="http://schemas.microsoft.com/office/drawing/2014/main" id="{D6A33F54-DC76-9D47-B53D-F338DD3BEB83}"/>
              </a:ext>
            </a:extLst>
          </p:cNvPr>
          <p:cNvSpPr txBox="1"/>
          <p:nvPr/>
        </p:nvSpPr>
        <p:spPr>
          <a:xfrm>
            <a:off x="6037652" y="5602886"/>
            <a:ext cx="1362429" cy="400110"/>
          </a:xfrm>
          <a:prstGeom prst="rect">
            <a:avLst/>
          </a:prstGeom>
          <a:noFill/>
        </p:spPr>
        <p:txBody>
          <a:bodyPr wrap="square" rtlCol="0">
            <a:spAutoFit/>
          </a:bodyPr>
          <a:lstStyle/>
          <a:p>
            <a:pPr algn="ctr"/>
            <a:r>
              <a:rPr kumimoji="1" lang="zh-CN" altLang="en-US" sz="1000" dirty="0">
                <a:solidFill>
                  <a:schemeClr val="accent1">
                    <a:lumMod val="60000"/>
                    <a:lumOff val="40000"/>
                  </a:schemeClr>
                </a:solidFill>
                <a:latin typeface="微软雅黑" panose="020B0503020204020204" charset="-122"/>
                <a:ea typeface="微软雅黑" panose="020B0503020204020204" charset="-122"/>
              </a:rPr>
              <a:t>编制销售费用与收入分析表</a:t>
            </a:r>
          </a:p>
        </p:txBody>
      </p:sp>
      <p:sp>
        <p:nvSpPr>
          <p:cNvPr id="54" name="文本框 53">
            <a:extLst>
              <a:ext uri="{FF2B5EF4-FFF2-40B4-BE49-F238E27FC236}">
                <a16:creationId xmlns:a16="http://schemas.microsoft.com/office/drawing/2014/main" id="{73610CD2-0143-5742-8813-3B9DFA7BE54C}"/>
              </a:ext>
            </a:extLst>
          </p:cNvPr>
          <p:cNvSpPr txBox="1"/>
          <p:nvPr/>
        </p:nvSpPr>
        <p:spPr>
          <a:xfrm>
            <a:off x="7625363" y="5602886"/>
            <a:ext cx="1113892" cy="400110"/>
          </a:xfrm>
          <a:prstGeom prst="rect">
            <a:avLst/>
          </a:prstGeom>
          <a:noFill/>
        </p:spPr>
        <p:txBody>
          <a:bodyPr wrap="square" rtlCol="0">
            <a:spAutoFit/>
          </a:bodyPr>
          <a:lstStyle/>
          <a:p>
            <a:pPr algn="ctr"/>
            <a:r>
              <a:rPr kumimoji="1" lang="zh-CN" altLang="en-US" sz="1000" dirty="0">
                <a:solidFill>
                  <a:schemeClr val="accent1">
                    <a:lumMod val="60000"/>
                    <a:lumOff val="40000"/>
                  </a:schemeClr>
                </a:solidFill>
                <a:latin typeface="微软雅黑" panose="020B0503020204020204" charset="-122"/>
                <a:ea typeface="微软雅黑" panose="020B0503020204020204" charset="-122"/>
              </a:rPr>
              <a:t>月发生额异常提醒并抽样</a:t>
            </a:r>
          </a:p>
        </p:txBody>
      </p:sp>
      <p:sp>
        <p:nvSpPr>
          <p:cNvPr id="55" name="箭头: 右 119">
            <a:extLst>
              <a:ext uri="{FF2B5EF4-FFF2-40B4-BE49-F238E27FC236}">
                <a16:creationId xmlns:a16="http://schemas.microsoft.com/office/drawing/2014/main" id="{2A18C9AA-FEE8-C54A-A2F9-BD3740C93238}"/>
              </a:ext>
            </a:extLst>
          </p:cNvPr>
          <p:cNvSpPr/>
          <p:nvPr/>
        </p:nvSpPr>
        <p:spPr>
          <a:xfrm>
            <a:off x="7205434" y="5316878"/>
            <a:ext cx="424066" cy="138864"/>
          </a:xfrm>
          <a:prstGeom prst="rightArrow">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accent1">
                  <a:lumMod val="60000"/>
                  <a:lumOff val="40000"/>
                </a:schemeClr>
              </a:solidFill>
            </a:endParaRPr>
          </a:p>
        </p:txBody>
      </p:sp>
      <p:sp>
        <p:nvSpPr>
          <p:cNvPr id="56" name="箭头: 右 120">
            <a:extLst>
              <a:ext uri="{FF2B5EF4-FFF2-40B4-BE49-F238E27FC236}">
                <a16:creationId xmlns:a16="http://schemas.microsoft.com/office/drawing/2014/main" id="{F2C52DD2-6788-3F4F-8F13-11FE9B4E2B0C}"/>
              </a:ext>
            </a:extLst>
          </p:cNvPr>
          <p:cNvSpPr/>
          <p:nvPr/>
        </p:nvSpPr>
        <p:spPr>
          <a:xfrm>
            <a:off x="5736477" y="5321858"/>
            <a:ext cx="438197" cy="119470"/>
          </a:xfrm>
          <a:prstGeom prst="rightArrow">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accent1">
                  <a:lumMod val="60000"/>
                  <a:lumOff val="40000"/>
                </a:schemeClr>
              </a:solidFill>
            </a:endParaRPr>
          </a:p>
        </p:txBody>
      </p:sp>
      <p:sp>
        <p:nvSpPr>
          <p:cNvPr id="57" name="箭头: 右 121">
            <a:extLst>
              <a:ext uri="{FF2B5EF4-FFF2-40B4-BE49-F238E27FC236}">
                <a16:creationId xmlns:a16="http://schemas.microsoft.com/office/drawing/2014/main" id="{DFF897D3-252F-B84F-AE23-1360486CCEE9}"/>
              </a:ext>
            </a:extLst>
          </p:cNvPr>
          <p:cNvSpPr/>
          <p:nvPr/>
        </p:nvSpPr>
        <p:spPr>
          <a:xfrm>
            <a:off x="4429992" y="5302464"/>
            <a:ext cx="424066" cy="138864"/>
          </a:xfrm>
          <a:prstGeom prst="rightArrow">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accent1">
                  <a:lumMod val="60000"/>
                  <a:lumOff val="40000"/>
                </a:schemeClr>
              </a:solidFill>
            </a:endParaRPr>
          </a:p>
        </p:txBody>
      </p:sp>
      <p:sp>
        <p:nvSpPr>
          <p:cNvPr id="58" name="箭头: 右 122">
            <a:extLst>
              <a:ext uri="{FF2B5EF4-FFF2-40B4-BE49-F238E27FC236}">
                <a16:creationId xmlns:a16="http://schemas.microsoft.com/office/drawing/2014/main" id="{1DB2CB3D-29F6-5B4C-B6B7-7395C2E08553}"/>
              </a:ext>
            </a:extLst>
          </p:cNvPr>
          <p:cNvSpPr/>
          <p:nvPr/>
        </p:nvSpPr>
        <p:spPr>
          <a:xfrm>
            <a:off x="3164896" y="5313234"/>
            <a:ext cx="424066" cy="138864"/>
          </a:xfrm>
          <a:prstGeom prst="rightArrow">
            <a:avLst/>
          </a:prstGeom>
          <a:solidFill>
            <a:schemeClr val="accent3">
              <a:lumMod val="60000"/>
              <a:lumOff val="4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lumMod val="65000"/>
                </a:schemeClr>
              </a:solidFill>
            </a:endParaRPr>
          </a:p>
        </p:txBody>
      </p:sp>
      <p:sp>
        <p:nvSpPr>
          <p:cNvPr id="59" name="箭头: 右 124">
            <a:extLst>
              <a:ext uri="{FF2B5EF4-FFF2-40B4-BE49-F238E27FC236}">
                <a16:creationId xmlns:a16="http://schemas.microsoft.com/office/drawing/2014/main" id="{F6A92F14-521B-8F43-811F-304DFD6315D7}"/>
              </a:ext>
            </a:extLst>
          </p:cNvPr>
          <p:cNvSpPr/>
          <p:nvPr/>
        </p:nvSpPr>
        <p:spPr>
          <a:xfrm>
            <a:off x="8535427" y="5276795"/>
            <a:ext cx="424066" cy="138864"/>
          </a:xfrm>
          <a:prstGeom prst="rightArrow">
            <a:avLst/>
          </a:prstGeom>
          <a:solidFill>
            <a:schemeClr val="bg1">
              <a:lumMod val="6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accent1">
                  <a:lumMod val="60000"/>
                  <a:lumOff val="40000"/>
                </a:schemeClr>
              </a:solidFill>
            </a:endParaRPr>
          </a:p>
        </p:txBody>
      </p:sp>
      <p:sp>
        <p:nvSpPr>
          <p:cNvPr id="60" name="箭头: 左 94">
            <a:extLst>
              <a:ext uri="{FF2B5EF4-FFF2-40B4-BE49-F238E27FC236}">
                <a16:creationId xmlns:a16="http://schemas.microsoft.com/office/drawing/2014/main" id="{AEE139C9-BAAA-BF4F-9F48-6E9C117F7947}"/>
              </a:ext>
            </a:extLst>
          </p:cNvPr>
          <p:cNvSpPr/>
          <p:nvPr/>
        </p:nvSpPr>
        <p:spPr>
          <a:xfrm>
            <a:off x="6298080" y="34699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圆角 89">
            <a:extLst>
              <a:ext uri="{FF2B5EF4-FFF2-40B4-BE49-F238E27FC236}">
                <a16:creationId xmlns:a16="http://schemas.microsoft.com/office/drawing/2014/main" id="{06DEA9DA-204B-C641-BA62-E6A58D5B1958}"/>
              </a:ext>
            </a:extLst>
          </p:cNvPr>
          <p:cNvSpPr/>
          <p:nvPr/>
        </p:nvSpPr>
        <p:spPr>
          <a:xfrm>
            <a:off x="10170682" y="4808005"/>
            <a:ext cx="1735430" cy="88290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dirty="0">
                <a:solidFill>
                  <a:schemeClr val="bg1"/>
                </a:solidFill>
                <a:effectLst>
                  <a:outerShdw blurRad="38100" dist="38100" dir="2700000" algn="tl">
                    <a:srgbClr val="000000">
                      <a:alpha val="43137"/>
                    </a:srgbClr>
                  </a:outerShdw>
                </a:effectLst>
              </a:rPr>
              <a:t>一人八小时完成</a:t>
            </a:r>
            <a:endParaRPr lang="en-US" altLang="zh-CN" sz="1100" dirty="0"/>
          </a:p>
        </p:txBody>
      </p:sp>
      <p:sp>
        <p:nvSpPr>
          <p:cNvPr id="64" name="矩形: 圆角 90">
            <a:extLst>
              <a:ext uri="{FF2B5EF4-FFF2-40B4-BE49-F238E27FC236}">
                <a16:creationId xmlns:a16="http://schemas.microsoft.com/office/drawing/2014/main" id="{379018D4-3AF3-C046-A91D-40EC8C689946}"/>
              </a:ext>
            </a:extLst>
          </p:cNvPr>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zh-CN" altLang="en-US" sz="2000" dirty="0">
                <a:solidFill>
                  <a:schemeClr val="bg1"/>
                </a:solidFill>
                <a:effectLst>
                  <a:outerShdw blurRad="38100" dist="38100" dir="2700000" algn="tl">
                    <a:srgbClr val="000000">
                      <a:alpha val="43137"/>
                    </a:srgbClr>
                  </a:outerShdw>
                </a:effectLst>
              </a:rPr>
              <a:t>两人共耗时四十小时完成</a:t>
            </a:r>
            <a:endParaRPr lang="zh-CN" altLang="en-US" sz="900" dirty="0"/>
          </a:p>
        </p:txBody>
      </p:sp>
      <p:pic>
        <p:nvPicPr>
          <p:cNvPr id="65" name="图片 64" descr="人 (2)">
            <a:extLst>
              <a:ext uri="{FF2B5EF4-FFF2-40B4-BE49-F238E27FC236}">
                <a16:creationId xmlns:a16="http://schemas.microsoft.com/office/drawing/2014/main" id="{F3D45601-C33A-F945-BB86-985AD1589705}"/>
              </a:ext>
            </a:extLst>
          </p:cNvPr>
          <p:cNvPicPr>
            <a:picLocks noChangeAspect="1"/>
          </p:cNvPicPr>
          <p:nvPr/>
        </p:nvPicPr>
        <p:blipFill>
          <a:blip r:embed="rId2" cstate="print">
            <a:biLevel thresh="25000"/>
          </a:blip>
          <a:stretch>
            <a:fillRect/>
          </a:stretch>
        </p:blipFill>
        <p:spPr>
          <a:xfrm>
            <a:off x="5432680" y="3052450"/>
            <a:ext cx="607596" cy="607596"/>
          </a:xfrm>
          <a:prstGeom prst="rect">
            <a:avLst/>
          </a:prstGeom>
        </p:spPr>
      </p:pic>
      <p:pic>
        <p:nvPicPr>
          <p:cNvPr id="66" name="图形 65" descr="研究">
            <a:extLst>
              <a:ext uri="{FF2B5EF4-FFF2-40B4-BE49-F238E27FC236}">
                <a16:creationId xmlns:a16="http://schemas.microsoft.com/office/drawing/2014/main" id="{25C79CA1-E5DC-E64C-BF30-BF154BC1ED7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25192" y="3001028"/>
            <a:ext cx="365809" cy="365809"/>
          </a:xfrm>
          <a:prstGeom prst="rect">
            <a:avLst/>
          </a:prstGeom>
        </p:spPr>
      </p:pic>
      <p:sp>
        <p:nvSpPr>
          <p:cNvPr id="67" name="文本框 66">
            <a:extLst>
              <a:ext uri="{FF2B5EF4-FFF2-40B4-BE49-F238E27FC236}">
                <a16:creationId xmlns:a16="http://schemas.microsoft.com/office/drawing/2014/main" id="{C77B425A-38A6-C64C-913A-3C78A66D1BF6}"/>
              </a:ext>
            </a:extLst>
          </p:cNvPr>
          <p:cNvSpPr txBox="1"/>
          <p:nvPr/>
        </p:nvSpPr>
        <p:spPr>
          <a:xfrm>
            <a:off x="5214362" y="3774215"/>
            <a:ext cx="111389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截止性测试</a:t>
            </a:r>
          </a:p>
        </p:txBody>
      </p:sp>
      <p:sp>
        <p:nvSpPr>
          <p:cNvPr id="4" name="文本框 3">
            <a:extLst>
              <a:ext uri="{FF2B5EF4-FFF2-40B4-BE49-F238E27FC236}">
                <a16:creationId xmlns:a16="http://schemas.microsoft.com/office/drawing/2014/main" id="{98FEA617-8188-09D3-58EE-8D8A54CC3A7C}"/>
              </a:ext>
            </a:extLst>
          </p:cNvPr>
          <p:cNvSpPr txBox="1"/>
          <p:nvPr/>
        </p:nvSpPr>
        <p:spPr>
          <a:xfrm>
            <a:off x="8924912" y="5642282"/>
            <a:ext cx="949419" cy="400110"/>
          </a:xfrm>
          <a:prstGeom prst="rect">
            <a:avLst/>
          </a:prstGeom>
          <a:noFill/>
        </p:spPr>
        <p:txBody>
          <a:bodyPr wrap="square" rtlCol="0">
            <a:spAutoFit/>
          </a:bodyPr>
          <a:lstStyle/>
          <a:p>
            <a:r>
              <a:rPr kumimoji="1" lang="zh-CN" altLang="en-US" sz="1000" dirty="0">
                <a:solidFill>
                  <a:schemeClr val="accent1">
                    <a:lumMod val="60000"/>
                    <a:lumOff val="40000"/>
                  </a:schemeClr>
                </a:solidFill>
                <a:latin typeface="微软雅黑" panose="020B0503020204020204" charset="-122"/>
                <a:ea typeface="微软雅黑" panose="020B0503020204020204" charset="-122"/>
              </a:rPr>
              <a:t>发送底稿至审计助理邮箱</a:t>
            </a:r>
          </a:p>
        </p:txBody>
      </p:sp>
      <p:pic>
        <p:nvPicPr>
          <p:cNvPr id="70" name="图片 69">
            <a:extLst>
              <a:ext uri="{FF2B5EF4-FFF2-40B4-BE49-F238E27FC236}">
                <a16:creationId xmlns:a16="http://schemas.microsoft.com/office/drawing/2014/main" id="{D213488E-487B-1015-9812-A7C12AAE8FB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43580" y="5102183"/>
            <a:ext cx="365646" cy="454446"/>
          </a:xfrm>
          <a:prstGeom prst="rect">
            <a:avLst/>
          </a:prstGeom>
          <a:effectLst>
            <a:glow rad="76200">
              <a:schemeClr val="bg1">
                <a:lumMod val="85000"/>
                <a:alpha val="40000"/>
              </a:schemeClr>
            </a:glow>
            <a:reflection blurRad="6350" stA="52000" endA="300" endPos="35000" dir="5400000" sy="-100000" algn="bl" rotWithShape="0"/>
          </a:effectLst>
        </p:spPr>
      </p:pic>
      <p:pic>
        <p:nvPicPr>
          <p:cNvPr id="71" name="图片 70">
            <a:extLst>
              <a:ext uri="{FF2B5EF4-FFF2-40B4-BE49-F238E27FC236}">
                <a16:creationId xmlns:a16="http://schemas.microsoft.com/office/drawing/2014/main" id="{066FF242-51D2-8A04-2EF2-8649D557A0D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945391" y="5101804"/>
            <a:ext cx="365646" cy="454446"/>
          </a:xfrm>
          <a:prstGeom prst="rect">
            <a:avLst/>
          </a:prstGeom>
          <a:effectLst>
            <a:glow rad="76200">
              <a:schemeClr val="bg1">
                <a:lumMod val="85000"/>
                <a:alpha val="40000"/>
              </a:schemeClr>
            </a:glow>
            <a:reflection blurRad="6350" stA="52000" endA="300" endPos="35000" dir="5400000" sy="-100000" algn="bl" rotWithShape="0"/>
          </a:effectLst>
        </p:spPr>
      </p:pic>
      <p:pic>
        <p:nvPicPr>
          <p:cNvPr id="73" name="图片 72">
            <a:extLst>
              <a:ext uri="{FF2B5EF4-FFF2-40B4-BE49-F238E27FC236}">
                <a16:creationId xmlns:a16="http://schemas.microsoft.com/office/drawing/2014/main" id="{4FB5630B-8BD3-3836-0B47-C9690FB70B9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051414" y="5060865"/>
            <a:ext cx="365646" cy="454446"/>
          </a:xfrm>
          <a:prstGeom prst="rect">
            <a:avLst/>
          </a:prstGeom>
          <a:effectLst>
            <a:glow rad="76200">
              <a:schemeClr val="bg1">
                <a:lumMod val="85000"/>
                <a:alpha val="40000"/>
              </a:schemeClr>
            </a:glow>
            <a:reflection blurRad="6350" stA="52000" endA="300" endPos="35000" dir="5400000" sy="-100000" algn="bl" rotWithShape="0"/>
          </a:effectLst>
        </p:spPr>
      </p:pic>
      <p:pic>
        <p:nvPicPr>
          <p:cNvPr id="74" name="图片 73">
            <a:extLst>
              <a:ext uri="{FF2B5EF4-FFF2-40B4-BE49-F238E27FC236}">
                <a16:creationId xmlns:a16="http://schemas.microsoft.com/office/drawing/2014/main" id="{ECCC0C0B-778E-00F8-5822-A802D4140CA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623393" y="5071692"/>
            <a:ext cx="365646" cy="454446"/>
          </a:xfrm>
          <a:prstGeom prst="rect">
            <a:avLst/>
          </a:prstGeom>
          <a:effectLst>
            <a:glow rad="76200">
              <a:schemeClr val="bg1">
                <a:lumMod val="85000"/>
                <a:alpha val="40000"/>
              </a:schemeClr>
            </a:glow>
            <a:reflection blurRad="6350" stA="52000" endA="300" endPos="35000" dir="5400000" sy="-100000" algn="bl" rotWithShape="0"/>
          </a:effectLst>
        </p:spPr>
      </p:pic>
      <p:pic>
        <p:nvPicPr>
          <p:cNvPr id="75" name="图片 74">
            <a:extLst>
              <a:ext uri="{FF2B5EF4-FFF2-40B4-BE49-F238E27FC236}">
                <a16:creationId xmlns:a16="http://schemas.microsoft.com/office/drawing/2014/main" id="{02745D94-3F03-66C1-0B25-C37B3E6C538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71665" y="5083231"/>
            <a:ext cx="365646" cy="454446"/>
          </a:xfrm>
          <a:prstGeom prst="rect">
            <a:avLst/>
          </a:prstGeom>
          <a:effectLst>
            <a:glow rad="76200">
              <a:schemeClr val="bg1">
                <a:lumMod val="85000"/>
                <a:alpha val="40000"/>
              </a:schemeClr>
            </a:glow>
            <a:reflection blurRad="6350" stA="52000" endA="300" endPos="35000" dir="5400000" sy="-100000" algn="bl" rotWithShape="0"/>
          </a:effectLst>
        </p:spPr>
      </p:pic>
      <p:pic>
        <p:nvPicPr>
          <p:cNvPr id="76" name="图片 75">
            <a:extLst>
              <a:ext uri="{FF2B5EF4-FFF2-40B4-BE49-F238E27FC236}">
                <a16:creationId xmlns:a16="http://schemas.microsoft.com/office/drawing/2014/main" id="{5B29C687-936D-A9D3-0596-A9AF699CD30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154046" y="5039722"/>
            <a:ext cx="365646" cy="454446"/>
          </a:xfrm>
          <a:prstGeom prst="rect">
            <a:avLst/>
          </a:prstGeom>
          <a:effectLst>
            <a:glow rad="76200">
              <a:schemeClr val="bg1">
                <a:lumMod val="85000"/>
                <a:alpha val="40000"/>
              </a:schemeClr>
            </a:glow>
            <a:reflection blurRad="6350" stA="52000" endA="300" endPos="35000" dir="5400000" sy="-100000" algn="bl" rotWithShape="0"/>
          </a:effectLst>
        </p:spPr>
      </p:pic>
      <p:sp>
        <p:nvSpPr>
          <p:cNvPr id="77" name="矩形 76">
            <a:extLst>
              <a:ext uri="{FF2B5EF4-FFF2-40B4-BE49-F238E27FC236}">
                <a16:creationId xmlns:a16="http://schemas.microsoft.com/office/drawing/2014/main" id="{17DEF6D0-2DA4-494F-80E3-7FCEC4E4BF55}"/>
              </a:ext>
            </a:extLst>
          </p:cNvPr>
          <p:cNvSpPr/>
          <p:nvPr/>
        </p:nvSpPr>
        <p:spPr>
          <a:xfrm>
            <a:off x="726441" y="4438320"/>
            <a:ext cx="428625" cy="20275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自动化审计流程</a:t>
            </a:r>
            <a:endParaRPr kumimoji="1" lang="zh-CN" altLang="en-US" sz="1200" b="1" dirty="0">
              <a:latin typeface="PingFang SC" panose="020B0400000000000000" pitchFamily="34" charset="-122"/>
              <a:ea typeface="PingFang SC" panose="020B0400000000000000" pitchFamily="34" charset="-122"/>
            </a:endParaRPr>
          </a:p>
        </p:txBody>
      </p:sp>
    </p:spTree>
    <p:extLst>
      <p:ext uri="{BB962C8B-B14F-4D97-AF65-F5344CB8AC3E}">
        <p14:creationId xmlns:p14="http://schemas.microsoft.com/office/powerpoint/2010/main" val="11707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70"/>
                                        </p:tgtEl>
                                        <p:attrNameLst>
                                          <p:attrName>style.visibility</p:attrName>
                                        </p:attrNameLst>
                                      </p:cBhvr>
                                      <p:to>
                                        <p:strVal val="visible"/>
                                      </p:to>
                                    </p:set>
                                    <p:animEffect transition="in" filter="circle(in)">
                                      <p:cBhvr>
                                        <p:cTn id="7" dur="1750"/>
                                        <p:tgtEl>
                                          <p:spTgt spid="70"/>
                                        </p:tgtEl>
                                      </p:cBhvr>
                                    </p:animEffect>
                                  </p:childTnLst>
                                </p:cTn>
                              </p:par>
                              <p:par>
                                <p:cTn id="8" presetID="6" presetClass="entr" presetSubtype="16" fill="hold" nodeType="withEffect">
                                  <p:stCondLst>
                                    <p:cond delay="250"/>
                                  </p:stCondLst>
                                  <p:childTnLst>
                                    <p:set>
                                      <p:cBhvr>
                                        <p:cTn id="9" dur="1" fill="hold">
                                          <p:stCondLst>
                                            <p:cond delay="0"/>
                                          </p:stCondLst>
                                        </p:cTn>
                                        <p:tgtEl>
                                          <p:spTgt spid="71"/>
                                        </p:tgtEl>
                                        <p:attrNameLst>
                                          <p:attrName>style.visibility</p:attrName>
                                        </p:attrNameLst>
                                      </p:cBhvr>
                                      <p:to>
                                        <p:strVal val="visible"/>
                                      </p:to>
                                    </p:set>
                                    <p:animEffect transition="in" filter="circle(in)">
                                      <p:cBhvr>
                                        <p:cTn id="10" dur="1750"/>
                                        <p:tgtEl>
                                          <p:spTgt spid="71"/>
                                        </p:tgtEl>
                                      </p:cBhvr>
                                    </p:animEffect>
                                  </p:childTnLst>
                                </p:cTn>
                              </p:par>
                              <p:par>
                                <p:cTn id="11" presetID="6" presetClass="entr" presetSubtype="16" fill="hold" nodeType="withEffect">
                                  <p:stCondLst>
                                    <p:cond delay="250"/>
                                  </p:stCondLst>
                                  <p:childTnLst>
                                    <p:set>
                                      <p:cBhvr>
                                        <p:cTn id="12" dur="1" fill="hold">
                                          <p:stCondLst>
                                            <p:cond delay="0"/>
                                          </p:stCondLst>
                                        </p:cTn>
                                        <p:tgtEl>
                                          <p:spTgt spid="73"/>
                                        </p:tgtEl>
                                        <p:attrNameLst>
                                          <p:attrName>style.visibility</p:attrName>
                                        </p:attrNameLst>
                                      </p:cBhvr>
                                      <p:to>
                                        <p:strVal val="visible"/>
                                      </p:to>
                                    </p:set>
                                    <p:animEffect transition="in" filter="circle(in)">
                                      <p:cBhvr>
                                        <p:cTn id="13" dur="1750"/>
                                        <p:tgtEl>
                                          <p:spTgt spid="73"/>
                                        </p:tgtEl>
                                      </p:cBhvr>
                                    </p:animEffect>
                                  </p:childTnLst>
                                </p:cTn>
                              </p:par>
                              <p:par>
                                <p:cTn id="14" presetID="6" presetClass="entr" presetSubtype="16" fill="hold" nodeType="withEffect">
                                  <p:stCondLst>
                                    <p:cond delay="250"/>
                                  </p:stCondLst>
                                  <p:childTnLst>
                                    <p:set>
                                      <p:cBhvr>
                                        <p:cTn id="15" dur="1" fill="hold">
                                          <p:stCondLst>
                                            <p:cond delay="0"/>
                                          </p:stCondLst>
                                        </p:cTn>
                                        <p:tgtEl>
                                          <p:spTgt spid="74"/>
                                        </p:tgtEl>
                                        <p:attrNameLst>
                                          <p:attrName>style.visibility</p:attrName>
                                        </p:attrNameLst>
                                      </p:cBhvr>
                                      <p:to>
                                        <p:strVal val="visible"/>
                                      </p:to>
                                    </p:set>
                                    <p:animEffect transition="in" filter="circle(in)">
                                      <p:cBhvr>
                                        <p:cTn id="16" dur="1750"/>
                                        <p:tgtEl>
                                          <p:spTgt spid="74"/>
                                        </p:tgtEl>
                                      </p:cBhvr>
                                    </p:animEffect>
                                  </p:childTnLst>
                                </p:cTn>
                              </p:par>
                              <p:par>
                                <p:cTn id="17" presetID="6" presetClass="entr" presetSubtype="16" fill="hold" nodeType="withEffect">
                                  <p:stCondLst>
                                    <p:cond delay="250"/>
                                  </p:stCondLst>
                                  <p:childTnLst>
                                    <p:set>
                                      <p:cBhvr>
                                        <p:cTn id="18" dur="1" fill="hold">
                                          <p:stCondLst>
                                            <p:cond delay="0"/>
                                          </p:stCondLst>
                                        </p:cTn>
                                        <p:tgtEl>
                                          <p:spTgt spid="75"/>
                                        </p:tgtEl>
                                        <p:attrNameLst>
                                          <p:attrName>style.visibility</p:attrName>
                                        </p:attrNameLst>
                                      </p:cBhvr>
                                      <p:to>
                                        <p:strVal val="visible"/>
                                      </p:to>
                                    </p:set>
                                    <p:animEffect transition="in" filter="circle(in)">
                                      <p:cBhvr>
                                        <p:cTn id="19" dur="1750"/>
                                        <p:tgtEl>
                                          <p:spTgt spid="75"/>
                                        </p:tgtEl>
                                      </p:cBhvr>
                                    </p:animEffect>
                                  </p:childTnLst>
                                </p:cTn>
                              </p:par>
                              <p:par>
                                <p:cTn id="20" presetID="6" presetClass="entr" presetSubtype="16" fill="hold" nodeType="withEffect">
                                  <p:stCondLst>
                                    <p:cond delay="250"/>
                                  </p:stCondLst>
                                  <p:childTnLst>
                                    <p:set>
                                      <p:cBhvr>
                                        <p:cTn id="21" dur="1" fill="hold">
                                          <p:stCondLst>
                                            <p:cond delay="0"/>
                                          </p:stCondLst>
                                        </p:cTn>
                                        <p:tgtEl>
                                          <p:spTgt spid="76"/>
                                        </p:tgtEl>
                                        <p:attrNameLst>
                                          <p:attrName>style.visibility</p:attrName>
                                        </p:attrNameLst>
                                      </p:cBhvr>
                                      <p:to>
                                        <p:strVal val="visible"/>
                                      </p:to>
                                    </p:set>
                                    <p:animEffect transition="in" filter="circle(in)">
                                      <p:cBhvr>
                                        <p:cTn id="22" dur="1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332972" y="157916"/>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四、运行结果</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Operational Results</a:t>
            </a: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8" name="图片 97">
            <a:extLst>
              <a:ext uri="{FF2B5EF4-FFF2-40B4-BE49-F238E27FC236}">
                <a16:creationId xmlns:a16="http://schemas.microsoft.com/office/drawing/2014/main" id="{0C182D89-F37C-E36E-5588-9B6B10E7F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6927" y="5461410"/>
            <a:ext cx="845073" cy="1050306"/>
          </a:xfrm>
          <a:prstGeom prst="rect">
            <a:avLst/>
          </a:prstGeom>
          <a:effectLst>
            <a:glow rad="76200">
              <a:schemeClr val="bg1">
                <a:lumMod val="85000"/>
                <a:alpha val="40000"/>
              </a:schemeClr>
            </a:glow>
            <a:reflection blurRad="6350" stA="52000" endA="300" endPos="35000" dir="5400000" sy="-100000" algn="bl" rotWithShape="0"/>
          </a:effectLst>
        </p:spPr>
      </p:pic>
      <p:sp>
        <p:nvSpPr>
          <p:cNvPr id="40" name="矩形: 圆角 29">
            <a:extLst>
              <a:ext uri="{FF2B5EF4-FFF2-40B4-BE49-F238E27FC236}">
                <a16:creationId xmlns:a16="http://schemas.microsoft.com/office/drawing/2014/main" id="{12DADBD3-4E3E-143D-C591-E53C862E3DCC}"/>
              </a:ext>
            </a:extLst>
          </p:cNvPr>
          <p:cNvSpPr/>
          <p:nvPr/>
        </p:nvSpPr>
        <p:spPr>
          <a:xfrm>
            <a:off x="3334960" y="1341183"/>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管理费用同期比较（部分显示）及审计结论</a:t>
            </a:r>
          </a:p>
        </p:txBody>
      </p:sp>
      <p:pic>
        <p:nvPicPr>
          <p:cNvPr id="14" name="图片 13">
            <a:extLst>
              <a:ext uri="{FF2B5EF4-FFF2-40B4-BE49-F238E27FC236}">
                <a16:creationId xmlns:a16="http://schemas.microsoft.com/office/drawing/2014/main" id="{5857C2A0-B986-3F8E-ED05-F92423CE3B13}"/>
              </a:ext>
            </a:extLst>
          </p:cNvPr>
          <p:cNvPicPr>
            <a:picLocks noChangeAspect="1"/>
          </p:cNvPicPr>
          <p:nvPr/>
        </p:nvPicPr>
        <p:blipFill>
          <a:blip r:embed="rId3"/>
          <a:stretch>
            <a:fillRect/>
          </a:stretch>
        </p:blipFill>
        <p:spPr>
          <a:xfrm>
            <a:off x="332970" y="2159638"/>
            <a:ext cx="6677823" cy="2450743"/>
          </a:xfrm>
          <a:prstGeom prst="rect">
            <a:avLst/>
          </a:prstGeom>
        </p:spPr>
      </p:pic>
      <p:pic>
        <p:nvPicPr>
          <p:cNvPr id="16" name="图片 15">
            <a:extLst>
              <a:ext uri="{FF2B5EF4-FFF2-40B4-BE49-F238E27FC236}">
                <a16:creationId xmlns:a16="http://schemas.microsoft.com/office/drawing/2014/main" id="{F0D9BB5F-C144-A57F-1F39-C34A3A0648A8}"/>
              </a:ext>
            </a:extLst>
          </p:cNvPr>
          <p:cNvPicPr>
            <a:picLocks noChangeAspect="1"/>
          </p:cNvPicPr>
          <p:nvPr/>
        </p:nvPicPr>
        <p:blipFill>
          <a:blip r:embed="rId4"/>
          <a:stretch>
            <a:fillRect/>
          </a:stretch>
        </p:blipFill>
        <p:spPr>
          <a:xfrm>
            <a:off x="7541646" y="2061452"/>
            <a:ext cx="4058476" cy="2444950"/>
          </a:xfrm>
          <a:prstGeom prst="rect">
            <a:avLst/>
          </a:prstGeom>
        </p:spPr>
      </p:pic>
      <p:pic>
        <p:nvPicPr>
          <p:cNvPr id="18" name="图片 17">
            <a:extLst>
              <a:ext uri="{FF2B5EF4-FFF2-40B4-BE49-F238E27FC236}">
                <a16:creationId xmlns:a16="http://schemas.microsoft.com/office/drawing/2014/main" id="{7200999A-74ED-5D17-EF83-5BE265B85F94}"/>
              </a:ext>
            </a:extLst>
          </p:cNvPr>
          <p:cNvPicPr>
            <a:picLocks noChangeAspect="1"/>
          </p:cNvPicPr>
          <p:nvPr/>
        </p:nvPicPr>
        <p:blipFill>
          <a:blip r:embed="rId5"/>
          <a:stretch>
            <a:fillRect/>
          </a:stretch>
        </p:blipFill>
        <p:spPr>
          <a:xfrm>
            <a:off x="245075" y="5086286"/>
            <a:ext cx="6853611" cy="642719"/>
          </a:xfrm>
          <a:prstGeom prst="rect">
            <a:avLst/>
          </a:prstGeom>
        </p:spPr>
      </p:pic>
    </p:spTree>
    <p:extLst>
      <p:ext uri="{BB962C8B-B14F-4D97-AF65-F5344CB8AC3E}">
        <p14:creationId xmlns:p14="http://schemas.microsoft.com/office/powerpoint/2010/main" val="41423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Effect transition="in" filter="circle(in)">
                                      <p:cBhvr>
                                        <p:cTn id="7" dur="1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E94336-C181-B843-9E84-D016CF8B4F89}"/>
              </a:ext>
            </a:extLst>
          </p:cNvPr>
          <p:cNvSpPr txBox="1">
            <a:spLocks/>
          </p:cNvSpPr>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000" dirty="0">
              <a:solidFill>
                <a:schemeClr val="bg1"/>
              </a:solidFill>
              <a:latin typeface="微软雅黑" panose="020B0503020204020204" charset="-122"/>
              <a:ea typeface="微软雅黑" panose="020B0503020204020204" charset="-122"/>
              <a:cs typeface="+mn-cs"/>
            </a:endParaRPr>
          </a:p>
        </p:txBody>
      </p:sp>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332972" y="157916"/>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四、运行结果</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Operational Results</a:t>
            </a: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8" name="图片 97">
            <a:extLst>
              <a:ext uri="{FF2B5EF4-FFF2-40B4-BE49-F238E27FC236}">
                <a16:creationId xmlns:a16="http://schemas.microsoft.com/office/drawing/2014/main" id="{0C182D89-F37C-E36E-5588-9B6B10E7F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2283" y="5025475"/>
            <a:ext cx="845073" cy="1050306"/>
          </a:xfrm>
          <a:prstGeom prst="rect">
            <a:avLst/>
          </a:prstGeom>
          <a:effectLst>
            <a:glow rad="76200">
              <a:schemeClr val="bg1">
                <a:lumMod val="85000"/>
                <a:alpha val="40000"/>
              </a:schemeClr>
            </a:glow>
            <a:reflection blurRad="6350" stA="52000" endA="300" endPos="35000" dir="5400000" sy="-100000" algn="bl" rotWithShape="0"/>
          </a:effectLst>
        </p:spPr>
      </p:pic>
      <p:sp>
        <p:nvSpPr>
          <p:cNvPr id="6" name="矩形: 圆角 29">
            <a:extLst>
              <a:ext uri="{FF2B5EF4-FFF2-40B4-BE49-F238E27FC236}">
                <a16:creationId xmlns:a16="http://schemas.microsoft.com/office/drawing/2014/main" id="{EB8C9918-83C5-703E-E951-D8D6F86B925D}"/>
              </a:ext>
            </a:extLst>
          </p:cNvPr>
          <p:cNvSpPr/>
          <p:nvPr/>
        </p:nvSpPr>
        <p:spPr>
          <a:xfrm>
            <a:off x="3334960" y="1341183"/>
            <a:ext cx="4711700" cy="43053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90204" pitchFamily="34" charset="0"/>
                <a:ea typeface="Arial" panose="020B0604020202090204" pitchFamily="34" charset="0"/>
              </a:rPr>
              <a:t>销售费用同期比较（部分显示）及审计结论</a:t>
            </a:r>
          </a:p>
        </p:txBody>
      </p:sp>
      <p:pic>
        <p:nvPicPr>
          <p:cNvPr id="4" name="图片 3">
            <a:extLst>
              <a:ext uri="{FF2B5EF4-FFF2-40B4-BE49-F238E27FC236}">
                <a16:creationId xmlns:a16="http://schemas.microsoft.com/office/drawing/2014/main" id="{FA86B2B9-023B-D2B8-E560-99A0D20B221C}"/>
              </a:ext>
            </a:extLst>
          </p:cNvPr>
          <p:cNvPicPr>
            <a:picLocks noChangeAspect="1"/>
          </p:cNvPicPr>
          <p:nvPr/>
        </p:nvPicPr>
        <p:blipFill>
          <a:blip r:embed="rId3"/>
          <a:stretch>
            <a:fillRect/>
          </a:stretch>
        </p:blipFill>
        <p:spPr>
          <a:xfrm>
            <a:off x="282171" y="2338329"/>
            <a:ext cx="6333799" cy="2525180"/>
          </a:xfrm>
          <a:prstGeom prst="rect">
            <a:avLst/>
          </a:prstGeom>
        </p:spPr>
      </p:pic>
      <p:pic>
        <p:nvPicPr>
          <p:cNvPr id="7" name="图片 6">
            <a:extLst>
              <a:ext uri="{FF2B5EF4-FFF2-40B4-BE49-F238E27FC236}">
                <a16:creationId xmlns:a16="http://schemas.microsoft.com/office/drawing/2014/main" id="{4BE9A1BE-5059-208C-BD39-40CA46841436}"/>
              </a:ext>
            </a:extLst>
          </p:cNvPr>
          <p:cNvPicPr>
            <a:picLocks noChangeAspect="1"/>
          </p:cNvPicPr>
          <p:nvPr/>
        </p:nvPicPr>
        <p:blipFill>
          <a:blip r:embed="rId4"/>
          <a:stretch>
            <a:fillRect/>
          </a:stretch>
        </p:blipFill>
        <p:spPr>
          <a:xfrm>
            <a:off x="7225338" y="2349217"/>
            <a:ext cx="4172765" cy="2503659"/>
          </a:xfrm>
          <a:prstGeom prst="rect">
            <a:avLst/>
          </a:prstGeom>
        </p:spPr>
      </p:pic>
      <p:pic>
        <p:nvPicPr>
          <p:cNvPr id="9" name="图片 8">
            <a:extLst>
              <a:ext uri="{FF2B5EF4-FFF2-40B4-BE49-F238E27FC236}">
                <a16:creationId xmlns:a16="http://schemas.microsoft.com/office/drawing/2014/main" id="{80438574-A71F-6E01-D14E-1AEB0E61E148}"/>
              </a:ext>
            </a:extLst>
          </p:cNvPr>
          <p:cNvPicPr>
            <a:picLocks noChangeAspect="1"/>
          </p:cNvPicPr>
          <p:nvPr/>
        </p:nvPicPr>
        <p:blipFill>
          <a:blip r:embed="rId5"/>
          <a:stretch>
            <a:fillRect/>
          </a:stretch>
        </p:blipFill>
        <p:spPr>
          <a:xfrm>
            <a:off x="202019" y="5310717"/>
            <a:ext cx="6499012" cy="571760"/>
          </a:xfrm>
          <a:prstGeom prst="rect">
            <a:avLst/>
          </a:prstGeom>
        </p:spPr>
      </p:pic>
    </p:spTree>
    <p:extLst>
      <p:ext uri="{BB962C8B-B14F-4D97-AF65-F5344CB8AC3E}">
        <p14:creationId xmlns:p14="http://schemas.microsoft.com/office/powerpoint/2010/main" val="6184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Effect transition="in" filter="circle(in)">
                                      <p:cBhvr>
                                        <p:cTn id="7" dur="175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10226</TotalTime>
  <Words>1340</Words>
  <Application>Microsoft Office PowerPoint</Application>
  <PresentationFormat>宽屏</PresentationFormat>
  <Paragraphs>125</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17</vt:i4>
      </vt:variant>
    </vt:vector>
  </HeadingPairs>
  <TitlesOfParts>
    <vt:vector size="31" baseType="lpstr">
      <vt:lpstr>Arial Unicode MS</vt:lpstr>
      <vt:lpstr>PingFang SC</vt:lpstr>
      <vt:lpstr>等线</vt:lpstr>
      <vt:lpstr>方正粗黑宋简体</vt:lpstr>
      <vt:lpstr>华文仿宋</vt:lpstr>
      <vt:lpstr>微软雅黑</vt:lpstr>
      <vt:lpstr>微软雅黑</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DELL</cp:lastModifiedBy>
  <cp:revision>202</cp:revision>
  <dcterms:created xsi:type="dcterms:W3CDTF">2021-03-03T08:16:49Z</dcterms:created>
  <dcterms:modified xsi:type="dcterms:W3CDTF">2022-06-24T13:25:28Z</dcterms:modified>
</cp:coreProperties>
</file>