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94" r:id="rId4"/>
    <p:sldId id="277" r:id="rId5"/>
    <p:sldId id="279" r:id="rId6"/>
    <p:sldId id="295" r:id="rId7"/>
    <p:sldId id="292" r:id="rId8"/>
    <p:sldId id="282" r:id="rId9"/>
    <p:sldId id="283" r:id="rId10"/>
    <p:sldId id="284" r:id="rId11"/>
    <p:sldId id="291" r:id="rId12"/>
    <p:sldId id="287" r:id="rId13"/>
    <p:sldId id="293" r:id="rId14"/>
    <p:sldId id="296" r:id="rId15"/>
    <p:sldId id="26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8FF"/>
    <a:srgbClr val="B484E2"/>
    <a:srgbClr val="705661"/>
    <a:srgbClr val="D460FF"/>
    <a:srgbClr val="34334B"/>
    <a:srgbClr val="6D5562"/>
    <a:srgbClr val="1A070E"/>
    <a:srgbClr val="725760"/>
    <a:srgbClr val="26101D"/>
    <a:srgbClr val="47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2"/>
    <p:restoredTop sz="94674"/>
  </p:normalViewPr>
  <p:slideViewPr>
    <p:cSldViewPr snapToGrid="0">
      <p:cViewPr varScale="1">
        <p:scale>
          <a:sx n="83" d="100"/>
          <a:sy n="83"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2022/6/29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69632DA-A7C3-2347-8051-A4EE97E94607}" type="slidenum">
              <a:rPr kumimoji="1" lang="zh-CN" altLang="en-US" smtClean="0"/>
              <a:t>9</a:t>
            </a:fld>
            <a:endParaRPr kumimoji="1" lang="zh-CN" altLang="en-US"/>
          </a:p>
        </p:txBody>
      </p:sp>
    </p:spTree>
    <p:extLst>
      <p:ext uri="{BB962C8B-B14F-4D97-AF65-F5344CB8AC3E}">
        <p14:creationId xmlns:p14="http://schemas.microsoft.com/office/powerpoint/2010/main" val="320163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69632DA-A7C3-2347-8051-A4EE97E94607}" type="slidenum">
              <a:rPr kumimoji="1" lang="zh-CN" altLang="en-US" smtClean="0"/>
              <a:t>10</a:t>
            </a:fld>
            <a:endParaRPr kumimoji="1" lang="zh-CN" altLang="en-US"/>
          </a:p>
        </p:txBody>
      </p:sp>
    </p:spTree>
    <p:extLst>
      <p:ext uri="{BB962C8B-B14F-4D97-AF65-F5344CB8AC3E}">
        <p14:creationId xmlns:p14="http://schemas.microsoft.com/office/powerpoint/2010/main" val="320048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A69632DA-A7C3-2347-8051-A4EE97E94607}" type="slidenum">
              <a:rPr kumimoji="1" lang="zh-CN" altLang="en-US" smtClean="0"/>
              <a:t>11</a:t>
            </a:fld>
            <a:endParaRPr kumimoji="1" lang="zh-CN" altLang="en-US"/>
          </a:p>
        </p:txBody>
      </p:sp>
    </p:spTree>
    <p:extLst>
      <p:ext uri="{BB962C8B-B14F-4D97-AF65-F5344CB8AC3E}">
        <p14:creationId xmlns:p14="http://schemas.microsoft.com/office/powerpoint/2010/main" val="174501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9632DA-A7C3-2347-8051-A4EE97E94607}" type="slidenum">
              <a:rPr kumimoji="1"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91714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2022/6/29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
        <p:nvSpPr>
          <p:cNvPr id="7"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smtClean="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2022/6/29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smtClean="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3894620" y="5333502"/>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smtClean="0"/>
              <a:t>汇智数字员工队</a:t>
            </a:r>
            <a:endParaRPr kumimoji="1" lang="en-US" altLang="zh-CN" dirty="0" smtClean="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
        <p:nvSpPr>
          <p:cNvPr id="10" name="矩形 5"/>
          <p:cNvSpPr/>
          <p:nvPr/>
        </p:nvSpPr>
        <p:spPr>
          <a:xfrm>
            <a:off x="1941284" y="4516613"/>
            <a:ext cx="7602497" cy="67056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企业客户</a:t>
            </a:r>
            <a:r>
              <a:rPr lang="zh-CN" altLang="en-US" sz="3200" b="1" dirty="0">
                <a:solidFill>
                  <a:schemeClr val="bg1"/>
                </a:solidFill>
                <a:latin typeface="微软雅黑" panose="020B0503020204020204" pitchFamily="34" charset="-122"/>
                <a:ea typeface="微软雅黑" panose="020B0503020204020204" pitchFamily="34" charset="-122"/>
              </a:rPr>
              <a:t>尽职调查流程</a:t>
            </a:r>
            <a:r>
              <a:rPr kumimoji="1" lang="zh-CN" altLang="en-US" sz="3200" b="1" dirty="0" smtClean="0">
                <a:solidFill>
                  <a:schemeClr val="bg2"/>
                </a:solidFill>
                <a:latin typeface="Microsoft YaHei" panose="020B0503020204020204" pitchFamily="34" charset="-122"/>
                <a:ea typeface="Microsoft YaHei" panose="020B0503020204020204" pitchFamily="34" charset="-122"/>
              </a:rPr>
              <a:t>自动化数字革命</a:t>
            </a:r>
            <a:endParaRPr kumimoji="1" lang="zh-CN" altLang="en-US" sz="3200" b="1" dirty="0">
              <a:solidFill>
                <a:schemeClr val="bg2"/>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47102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10</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395932"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04</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854951" y="377500"/>
            <a:ext cx="2728758" cy="400110"/>
          </a:xfrm>
          <a:prstGeom prst="rect">
            <a:avLst/>
          </a:prstGeom>
          <a:noFill/>
        </p:spPr>
        <p:txBody>
          <a:bodyPr wrap="square" rtlCol="0">
            <a:noAutofit/>
          </a:bodyPr>
          <a:lstStyle/>
          <a:p>
            <a:r>
              <a:rPr lang="zh-CN" altLang="en-US" sz="2000" b="1" dirty="0" smtClean="0">
                <a:latin typeface="微软雅黑" panose="020B0503020204020204" pitchFamily="34" charset="-122"/>
                <a:ea typeface="微软雅黑" panose="020B0503020204020204" pitchFamily="34" charset="-122"/>
              </a:rPr>
              <a:t>流程运行报告</a:t>
            </a:r>
            <a:endParaRPr lang="zh-CN" altLang="en-US" sz="2000" b="1" dirty="0">
              <a:latin typeface="微软雅黑" panose="020B0503020204020204" pitchFamily="34" charset="-122"/>
              <a:ea typeface="微软雅黑" panose="020B0503020204020204" pitchFamily="34" charset="-122"/>
            </a:endParaRPr>
          </a:p>
        </p:txBody>
      </p:sp>
      <p:pic>
        <p:nvPicPr>
          <p:cNvPr id="49" name="Picture 48"/>
          <p:cNvPicPr>
            <a:picLocks noChangeAspect="1"/>
          </p:cNvPicPr>
          <p:nvPr/>
        </p:nvPicPr>
        <p:blipFill>
          <a:blip r:embed="rId3"/>
          <a:stretch>
            <a:fillRect/>
          </a:stretch>
        </p:blipFill>
        <p:spPr>
          <a:xfrm>
            <a:off x="4417574" y="2240664"/>
            <a:ext cx="4343722" cy="3546952"/>
          </a:xfrm>
          <a:prstGeom prst="rect">
            <a:avLst/>
          </a:prstGeom>
        </p:spPr>
      </p:pic>
      <p:pic>
        <p:nvPicPr>
          <p:cNvPr id="50" name="Picture 49"/>
          <p:cNvPicPr>
            <a:picLocks noChangeAspect="1"/>
          </p:cNvPicPr>
          <p:nvPr/>
        </p:nvPicPr>
        <p:blipFill>
          <a:blip r:embed="rId4"/>
          <a:stretch>
            <a:fillRect/>
          </a:stretch>
        </p:blipFill>
        <p:spPr>
          <a:xfrm>
            <a:off x="27709" y="2145438"/>
            <a:ext cx="4080421" cy="3525690"/>
          </a:xfrm>
          <a:prstGeom prst="rect">
            <a:avLst/>
          </a:prstGeom>
        </p:spPr>
      </p:pic>
      <p:sp>
        <p:nvSpPr>
          <p:cNvPr id="51" name="文本框 13">
            <a:extLst>
              <a:ext uri="{FF2B5EF4-FFF2-40B4-BE49-F238E27FC236}">
                <a16:creationId xmlns:a16="http://schemas.microsoft.com/office/drawing/2014/main" id="{0A082068-1557-4B33-8349-19E84DFBE98C}"/>
              </a:ext>
            </a:extLst>
          </p:cNvPr>
          <p:cNvSpPr txBox="1"/>
          <p:nvPr/>
        </p:nvSpPr>
        <p:spPr>
          <a:xfrm>
            <a:off x="139854" y="1431464"/>
            <a:ext cx="1210588" cy="400110"/>
          </a:xfrm>
          <a:prstGeom prst="rect">
            <a:avLst/>
          </a:prstGeom>
          <a:noFill/>
        </p:spPr>
        <p:txBody>
          <a:bodyPr wrap="none" rtlCol="0">
            <a:no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可视化数字报告</a:t>
            </a:r>
          </a:p>
        </p:txBody>
      </p:sp>
      <p:sp>
        <p:nvSpPr>
          <p:cNvPr id="52" name="文本框 13">
            <a:extLst>
              <a:ext uri="{FF2B5EF4-FFF2-40B4-BE49-F238E27FC236}">
                <a16:creationId xmlns:a16="http://schemas.microsoft.com/office/drawing/2014/main" id="{0A082068-1557-4B33-8349-19E84DFBE98C}"/>
              </a:ext>
            </a:extLst>
          </p:cNvPr>
          <p:cNvSpPr txBox="1"/>
          <p:nvPr/>
        </p:nvSpPr>
        <p:spPr>
          <a:xfrm>
            <a:off x="929381" y="2105970"/>
            <a:ext cx="3305093" cy="643945"/>
          </a:xfrm>
          <a:prstGeom prst="rect">
            <a:avLst/>
          </a:prstGeom>
          <a:noFill/>
        </p:spPr>
        <p:txBody>
          <a:bodyPr wrap="none" rtlCol="0">
            <a:no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rPr>
              <a:t>每天</a:t>
            </a:r>
            <a:r>
              <a:rPr lang="en-US" altLang="zh-CN" sz="2000" b="1" dirty="0" smtClean="0">
                <a:solidFill>
                  <a:schemeClr val="accent1"/>
                </a:solidFill>
                <a:latin typeface="微软雅黑" panose="020B0503020204020204" pitchFamily="34" charset="-122"/>
                <a:ea typeface="微软雅黑" panose="020B0503020204020204" pitchFamily="34"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rPr>
              <a:t>每周</a:t>
            </a:r>
            <a:r>
              <a:rPr lang="en-US" altLang="zh-CN" sz="2000" b="1" dirty="0" smtClean="0">
                <a:solidFill>
                  <a:schemeClr val="accent1"/>
                </a:solidFill>
                <a:latin typeface="微软雅黑" panose="020B0503020204020204" pitchFamily="34" charset="-122"/>
                <a:ea typeface="微软雅黑" panose="020B0503020204020204" pitchFamily="34"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rPr>
              <a:t>每月可视化报告，</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2000" b="1" dirty="0" smtClean="0">
                <a:solidFill>
                  <a:schemeClr val="accent1"/>
                </a:solidFill>
                <a:latin typeface="微软雅黑" panose="020B0503020204020204" pitchFamily="34" charset="-122"/>
                <a:ea typeface="微软雅黑" panose="020B0503020204020204" pitchFamily="34" charset="-122"/>
              </a:rPr>
              <a:t>以数据来分析和预测</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53" name="文本框 13">
            <a:extLst>
              <a:ext uri="{FF2B5EF4-FFF2-40B4-BE49-F238E27FC236}">
                <a16:creationId xmlns:a16="http://schemas.microsoft.com/office/drawing/2014/main" id="{0A082068-1557-4B33-8349-19E84DFBE98C}"/>
              </a:ext>
            </a:extLst>
          </p:cNvPr>
          <p:cNvSpPr txBox="1"/>
          <p:nvPr/>
        </p:nvSpPr>
        <p:spPr>
          <a:xfrm>
            <a:off x="9052017" y="1953259"/>
            <a:ext cx="3033147" cy="940099"/>
          </a:xfrm>
          <a:prstGeom prst="rect">
            <a:avLst/>
          </a:prstGeom>
          <a:noFill/>
        </p:spPr>
        <p:txBody>
          <a:bodyPr wrap="none" rtlCol="0">
            <a:no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rPr>
              <a:t>系统自动预警，相关负人员</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2000" b="1" dirty="0" smtClean="0">
                <a:solidFill>
                  <a:schemeClr val="accent1"/>
                </a:solidFill>
                <a:latin typeface="微软雅黑" panose="020B0503020204020204" pitchFamily="34" charset="-122"/>
                <a:ea typeface="微软雅黑" panose="020B0503020204020204" pitchFamily="34" charset="-122"/>
              </a:rPr>
              <a:t>立即采取纠正措施</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p:txBody>
      </p:sp>
      <p:sp>
        <p:nvSpPr>
          <p:cNvPr id="2" name="Right Arrow 1"/>
          <p:cNvSpPr/>
          <p:nvPr/>
        </p:nvSpPr>
        <p:spPr>
          <a:xfrm>
            <a:off x="4108130" y="3633939"/>
            <a:ext cx="335781" cy="28762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p:cNvPicPr>
            <a:picLocks noChangeAspect="1"/>
          </p:cNvPicPr>
          <p:nvPr/>
        </p:nvPicPr>
        <p:blipFill>
          <a:blip r:embed="rId5"/>
          <a:stretch>
            <a:fillRect/>
          </a:stretch>
        </p:blipFill>
        <p:spPr>
          <a:xfrm>
            <a:off x="8868248" y="2893358"/>
            <a:ext cx="3216916" cy="1768790"/>
          </a:xfrm>
          <a:prstGeom prst="rect">
            <a:avLst/>
          </a:prstGeom>
        </p:spPr>
      </p:pic>
      <p:sp>
        <p:nvSpPr>
          <p:cNvPr id="16" name="文本框 13">
            <a:extLst>
              <a:ext uri="{FF2B5EF4-FFF2-40B4-BE49-F238E27FC236}">
                <a16:creationId xmlns:a16="http://schemas.microsoft.com/office/drawing/2014/main" id="{0A082068-1557-4B33-8349-19E84DFBE98C}"/>
              </a:ext>
            </a:extLst>
          </p:cNvPr>
          <p:cNvSpPr txBox="1"/>
          <p:nvPr/>
        </p:nvSpPr>
        <p:spPr>
          <a:xfrm>
            <a:off x="5773772" y="2240664"/>
            <a:ext cx="2849379" cy="940099"/>
          </a:xfrm>
          <a:prstGeom prst="rect">
            <a:avLst/>
          </a:prstGeom>
          <a:noFill/>
        </p:spPr>
        <p:txBody>
          <a:bodyPr wrap="none" rtlCol="0">
            <a:no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rPr>
              <a:t>数字分析模型，及时预警</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2000" b="1" dirty="0" smtClean="0">
                <a:solidFill>
                  <a:schemeClr val="accent1"/>
                </a:solidFill>
                <a:latin typeface="微软雅黑" panose="020B0503020204020204" pitchFamily="34" charset="-122"/>
                <a:ea typeface="微软雅黑" panose="020B0503020204020204" pitchFamily="34" charset="-122"/>
              </a:rPr>
              <a:t>流程异常状况，立即采取</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a:p>
            <a:r>
              <a:rPr lang="zh-CN" altLang="en-US" sz="2000" b="1" dirty="0" smtClean="0">
                <a:solidFill>
                  <a:schemeClr val="accent1"/>
                </a:solidFill>
                <a:latin typeface="微软雅黑" panose="020B0503020204020204" pitchFamily="34" charset="-122"/>
                <a:ea typeface="微软雅黑" panose="020B0503020204020204" pitchFamily="34" charset="-122"/>
              </a:rPr>
              <a:t>纠正措施</a:t>
            </a:r>
            <a:endParaRPr lang="en-US" altLang="zh-CN" sz="2000" b="1" dirty="0" smtClean="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45044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a:extLst>
              <a:ext uri="{FF2B5EF4-FFF2-40B4-BE49-F238E27FC236}">
                <a16:creationId xmlns:a16="http://schemas.microsoft.com/office/drawing/2014/main" id="{7BBC4104-3BD1-4CA7-878E-C6EAF1D2179A}"/>
              </a:ext>
            </a:extLst>
          </p:cNvPr>
          <p:cNvSpPr/>
          <p:nvPr/>
        </p:nvSpPr>
        <p:spPr>
          <a:xfrm>
            <a:off x="5867757" y="1688947"/>
            <a:ext cx="6011736" cy="4195758"/>
          </a:xfrm>
          <a:prstGeom prst="rect">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11</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395932"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05</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854951" y="377500"/>
            <a:ext cx="2728758" cy="400110"/>
          </a:xfrm>
          <a:prstGeom prst="rect">
            <a:avLst/>
          </a:prstGeom>
          <a:noFill/>
        </p:spPr>
        <p:txBody>
          <a:bodyPr wrap="square" rtlCol="0">
            <a:noAutofit/>
          </a:bodyPr>
          <a:lstStyle/>
          <a:p>
            <a:r>
              <a:rPr lang="zh-CN" altLang="en-US" sz="2000" b="1" dirty="0">
                <a:latin typeface="微软雅黑" panose="020B0503020204020204" pitchFamily="34" charset="-122"/>
                <a:ea typeface="微软雅黑" panose="020B0503020204020204" pitchFamily="34" charset="-122"/>
              </a:rPr>
              <a:t>模式和技术创新性</a:t>
            </a:r>
          </a:p>
        </p:txBody>
      </p:sp>
      <p:sp>
        <p:nvSpPr>
          <p:cNvPr id="51" name="文本框 13">
            <a:extLst>
              <a:ext uri="{FF2B5EF4-FFF2-40B4-BE49-F238E27FC236}">
                <a16:creationId xmlns:a16="http://schemas.microsoft.com/office/drawing/2014/main" id="{0A082068-1557-4B33-8349-19E84DFBE98C}"/>
              </a:ext>
            </a:extLst>
          </p:cNvPr>
          <p:cNvSpPr txBox="1"/>
          <p:nvPr/>
        </p:nvSpPr>
        <p:spPr>
          <a:xfrm>
            <a:off x="139854" y="1431464"/>
            <a:ext cx="1210588" cy="400110"/>
          </a:xfrm>
          <a:prstGeom prst="rect">
            <a:avLst/>
          </a:prstGeom>
          <a:noFill/>
        </p:spPr>
        <p:txBody>
          <a:bodyPr wrap="none" rtlCol="0">
            <a:noAutofit/>
          </a:bodyPr>
          <a:lstStyle/>
          <a:p>
            <a:r>
              <a:rPr lang="zh-CN" altLang="en-US" sz="2000" b="1" dirty="0">
                <a:solidFill>
                  <a:schemeClr val="accent1"/>
                </a:solidFill>
                <a:latin typeface="微软雅黑" panose="020B0503020204020204" pitchFamily="34" charset="-122"/>
                <a:ea typeface="微软雅黑" panose="020B0503020204020204" pitchFamily="34" charset="-122"/>
              </a:rPr>
              <a:t>低</a:t>
            </a:r>
            <a:r>
              <a:rPr lang="zh-CN" altLang="en-US" sz="2000" b="1" dirty="0" smtClean="0">
                <a:solidFill>
                  <a:schemeClr val="accent1"/>
                </a:solidFill>
                <a:latin typeface="微软雅黑" panose="020B0503020204020204" pitchFamily="34" charset="-122"/>
                <a:ea typeface="微软雅黑" panose="020B0503020204020204" pitchFamily="34" charset="-122"/>
              </a:rPr>
              <a:t>代码平台可视化的任务节点</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
        <p:nvSpPr>
          <p:cNvPr id="12" name="矩形 2">
            <a:extLst>
              <a:ext uri="{FF2B5EF4-FFF2-40B4-BE49-F238E27FC236}">
                <a16:creationId xmlns:a16="http://schemas.microsoft.com/office/drawing/2014/main" id="{EAC5352F-42E1-0349-BE61-9BBD0CAD203F}"/>
              </a:ext>
            </a:extLst>
          </p:cNvPr>
          <p:cNvSpPr/>
          <p:nvPr/>
        </p:nvSpPr>
        <p:spPr>
          <a:xfrm>
            <a:off x="5979358" y="1773594"/>
            <a:ext cx="5788533" cy="40264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矩形 3">
            <a:extLst>
              <a:ext uri="{FF2B5EF4-FFF2-40B4-BE49-F238E27FC236}">
                <a16:creationId xmlns:a16="http://schemas.microsoft.com/office/drawing/2014/main" id="{29D5EC30-271E-DC41-A492-3AA17783A765}"/>
              </a:ext>
            </a:extLst>
          </p:cNvPr>
          <p:cNvSpPr/>
          <p:nvPr/>
        </p:nvSpPr>
        <p:spPr>
          <a:xfrm>
            <a:off x="6108905" y="1855730"/>
            <a:ext cx="5529440" cy="3811108"/>
          </a:xfrm>
          <a:prstGeom prst="rect">
            <a:avLst/>
          </a:prstGeom>
          <a:ln>
            <a:noFill/>
          </a:ln>
        </p:spPr>
        <p:txBody>
          <a:bodyPr wrap="square">
            <a:spAutoFit/>
            <a:scene3d>
              <a:camera prst="orthographicFront"/>
              <a:lightRig rig="threePt" dir="t"/>
            </a:scene3d>
            <a:sp3d contourW="12700"/>
          </a:bodyPr>
          <a:lstStyle/>
          <a:p>
            <a:pPr lvl="0" indent="-285750">
              <a:lnSpc>
                <a:spcPct val="130000"/>
              </a:lnSpc>
              <a:spcBef>
                <a:spcPts val="2000"/>
              </a:spcBef>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cs typeface="+mn-ea"/>
              </a:rPr>
              <a:t>相比较传统人工监控每个不同客户的尽职调查进度，启动全流程自动监控，提升流程监控的及时性。</a:t>
            </a:r>
          </a:p>
          <a:p>
            <a:pPr lvl="0" indent="-285750">
              <a:lnSpc>
                <a:spcPct val="130000"/>
              </a:lnSpc>
              <a:spcBef>
                <a:spcPts val="2000"/>
              </a:spcBef>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cs typeface="+mn-ea"/>
              </a:rPr>
              <a:t>区别于一般的</a:t>
            </a:r>
            <a:r>
              <a:rPr lang="en-US" altLang="zh-CN" dirty="0">
                <a:latin typeface="微软雅黑" panose="020B0503020204020204" pitchFamily="34" charset="-122"/>
                <a:ea typeface="微软雅黑" panose="020B0503020204020204" pitchFamily="34" charset="-122"/>
                <a:cs typeface="+mn-ea"/>
              </a:rPr>
              <a:t>RPA</a:t>
            </a:r>
            <a:r>
              <a:rPr lang="zh-CN" altLang="en-US" dirty="0">
                <a:latin typeface="微软雅黑" panose="020B0503020204020204" pitchFamily="34" charset="-122"/>
                <a:ea typeface="微软雅黑" panose="020B0503020204020204" pitchFamily="34" charset="-122"/>
                <a:cs typeface="+mn-ea"/>
              </a:rPr>
              <a:t>机器人的开发，使用低代码平台对机器人进行设计，有助于用户未来技能赋能、降低维护成本以及快速复刻到同一的流程在不同国家的要求。</a:t>
            </a:r>
          </a:p>
          <a:p>
            <a:pPr lvl="0" indent="-285750">
              <a:lnSpc>
                <a:spcPct val="130000"/>
              </a:lnSpc>
              <a:spcBef>
                <a:spcPts val="2000"/>
              </a:spcBef>
              <a:buFont typeface="Arial" panose="020B0604020202020204" pitchFamily="34" charset="0"/>
              <a:buChar char="•"/>
              <a:defRPr/>
            </a:pPr>
            <a:r>
              <a:rPr lang="zh-CN" altLang="en-US" dirty="0">
                <a:latin typeface="微软雅黑" panose="020B0503020204020204" pitchFamily="34" charset="-122"/>
                <a:ea typeface="微软雅黑" panose="020B0503020204020204" pitchFamily="34" charset="-122"/>
                <a:cs typeface="+mn-ea"/>
              </a:rPr>
              <a:t>区别于传统客户监管模式，利用</a:t>
            </a:r>
            <a:r>
              <a:rPr lang="en-US" altLang="zh-CN" dirty="0">
                <a:latin typeface="微软雅黑" panose="020B0503020204020204" pitchFamily="34" charset="-122"/>
                <a:ea typeface="微软雅黑" panose="020B0503020204020204" pitchFamily="34" charset="-122"/>
                <a:cs typeface="+mn-ea"/>
              </a:rPr>
              <a:t>RPA</a:t>
            </a:r>
            <a:r>
              <a:rPr lang="zh-CN" altLang="en-US" dirty="0">
                <a:latin typeface="微软雅黑" panose="020B0503020204020204" pitchFamily="34" charset="-122"/>
                <a:ea typeface="微软雅黑" panose="020B0503020204020204" pitchFamily="34" charset="-122"/>
                <a:cs typeface="+mn-ea"/>
              </a:rPr>
              <a:t>机器人对客户尽职调查流程的自动化，保证在积极响应银行监管要求的同时，实现对客户尽职调查业务的有效成本控制。</a:t>
            </a:r>
          </a:p>
        </p:txBody>
      </p:sp>
      <p:sp>
        <p:nvSpPr>
          <p:cNvPr id="15" name="矩形 4">
            <a:extLst>
              <a:ext uri="{FF2B5EF4-FFF2-40B4-BE49-F238E27FC236}">
                <a16:creationId xmlns:a16="http://schemas.microsoft.com/office/drawing/2014/main" id="{1542F147-7FB2-BD47-86C3-4E533DE36840}"/>
              </a:ext>
            </a:extLst>
          </p:cNvPr>
          <p:cNvSpPr/>
          <p:nvPr/>
        </p:nvSpPr>
        <p:spPr>
          <a:xfrm>
            <a:off x="1659221" y="2125904"/>
            <a:ext cx="804333" cy="118534"/>
          </a:xfrm>
          <a:prstGeom prst="rect">
            <a:avLst/>
          </a:prstGeom>
          <a:solidFill>
            <a:srgbClr val="0370F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6" name="矩形 5">
            <a:extLst>
              <a:ext uri="{FF2B5EF4-FFF2-40B4-BE49-F238E27FC236}">
                <a16:creationId xmlns:a16="http://schemas.microsoft.com/office/drawing/2014/main" id="{6589F90F-CF8B-E645-ACC2-55642CDCDE7D}"/>
              </a:ext>
            </a:extLst>
          </p:cNvPr>
          <p:cNvSpPr/>
          <p:nvPr/>
        </p:nvSpPr>
        <p:spPr>
          <a:xfrm>
            <a:off x="1659221" y="2286946"/>
            <a:ext cx="804333" cy="118534"/>
          </a:xfrm>
          <a:prstGeom prst="rect">
            <a:avLst/>
          </a:prstGeom>
          <a:solidFill>
            <a:srgbClr val="C2E095">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7" name="矩形 6">
            <a:extLst>
              <a:ext uri="{FF2B5EF4-FFF2-40B4-BE49-F238E27FC236}">
                <a16:creationId xmlns:a16="http://schemas.microsoft.com/office/drawing/2014/main" id="{BBA9C782-43ED-9B42-A439-3C29053F79B9}"/>
              </a:ext>
            </a:extLst>
          </p:cNvPr>
          <p:cNvSpPr/>
          <p:nvPr/>
        </p:nvSpPr>
        <p:spPr>
          <a:xfrm>
            <a:off x="1716333" y="3786826"/>
            <a:ext cx="747221" cy="118534"/>
          </a:xfrm>
          <a:prstGeom prst="rect">
            <a:avLst/>
          </a:prstGeom>
          <a:solidFill>
            <a:srgbClr val="C0D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8" name="矩形 7">
            <a:extLst>
              <a:ext uri="{FF2B5EF4-FFF2-40B4-BE49-F238E27FC236}">
                <a16:creationId xmlns:a16="http://schemas.microsoft.com/office/drawing/2014/main" id="{3FF83930-1DCE-2C4C-BE86-04CE0CDD08CF}"/>
              </a:ext>
            </a:extLst>
          </p:cNvPr>
          <p:cNvSpPr/>
          <p:nvPr/>
        </p:nvSpPr>
        <p:spPr>
          <a:xfrm>
            <a:off x="2089943" y="4224105"/>
            <a:ext cx="747221" cy="118534"/>
          </a:xfrm>
          <a:prstGeom prst="rect">
            <a:avLst/>
          </a:prstGeom>
          <a:solidFill>
            <a:srgbClr val="D4FDF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19" name="矩形 8">
            <a:extLst>
              <a:ext uri="{FF2B5EF4-FFF2-40B4-BE49-F238E27FC236}">
                <a16:creationId xmlns:a16="http://schemas.microsoft.com/office/drawing/2014/main" id="{D8831B99-BEC6-0D4E-8B4C-96584BF5613E}"/>
              </a:ext>
            </a:extLst>
          </p:cNvPr>
          <p:cNvSpPr/>
          <p:nvPr/>
        </p:nvSpPr>
        <p:spPr>
          <a:xfrm>
            <a:off x="2327403" y="4538435"/>
            <a:ext cx="598077" cy="118534"/>
          </a:xfrm>
          <a:prstGeom prst="rect">
            <a:avLst/>
          </a:prstGeom>
          <a:solidFill>
            <a:srgbClr val="88D1D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sp>
        <p:nvSpPr>
          <p:cNvPr id="20" name="矩形 9">
            <a:extLst>
              <a:ext uri="{FF2B5EF4-FFF2-40B4-BE49-F238E27FC236}">
                <a16:creationId xmlns:a16="http://schemas.microsoft.com/office/drawing/2014/main" id="{726C0033-5ECE-794E-AC92-BFF617543835}"/>
              </a:ext>
            </a:extLst>
          </p:cNvPr>
          <p:cNvSpPr/>
          <p:nvPr/>
        </p:nvSpPr>
        <p:spPr>
          <a:xfrm>
            <a:off x="2327403" y="3562061"/>
            <a:ext cx="1139451" cy="8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mn-cs"/>
            </a:endParaRPr>
          </a:p>
        </p:txBody>
      </p:sp>
      <p:pic>
        <p:nvPicPr>
          <p:cNvPr id="21" name="Picture 20"/>
          <p:cNvPicPr>
            <a:picLocks noChangeAspect="1"/>
          </p:cNvPicPr>
          <p:nvPr/>
        </p:nvPicPr>
        <p:blipFill rotWithShape="1">
          <a:blip r:embed="rId3"/>
          <a:srcRect r="38253"/>
          <a:stretch/>
        </p:blipFill>
        <p:spPr>
          <a:xfrm>
            <a:off x="139853" y="2012660"/>
            <a:ext cx="5428143" cy="3872045"/>
          </a:xfrm>
          <a:prstGeom prst="rect">
            <a:avLst/>
          </a:prstGeom>
        </p:spPr>
      </p:pic>
    </p:spTree>
    <p:extLst>
      <p:ext uri="{BB962C8B-B14F-4D97-AF65-F5344CB8AC3E}">
        <p14:creationId xmlns:p14="http://schemas.microsoft.com/office/powerpoint/2010/main" val="32196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wipe(left)">
                                      <p:cBhvr>
                                        <p:cTn id="10" dur="500"/>
                                        <p:tgtEl>
                                          <p:spTgt spid="13">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wipe(left)">
                                      <p:cBhvr>
                                        <p:cTn id="14" dur="500"/>
                                        <p:tgtEl>
                                          <p:spTgt spid="13">
                                            <p:txEl>
                                              <p:pRg st="1" end="1"/>
                                            </p:txEl>
                                          </p:spTgt>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wipe(left)">
                                      <p:cBhvr>
                                        <p:cTn id="18"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86503"/>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395932"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06</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854951" y="377500"/>
            <a:ext cx="2728758" cy="4001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方案价值与收益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3" name="表格 2">
            <a:extLst>
              <a:ext uri="{FF2B5EF4-FFF2-40B4-BE49-F238E27FC236}">
                <a16:creationId xmlns:a16="http://schemas.microsoft.com/office/drawing/2014/main" id="{BC9C2CED-11B0-4909-88F4-A168BF6D10E0}"/>
              </a:ext>
            </a:extLst>
          </p:cNvPr>
          <p:cNvGraphicFramePr>
            <a:graphicFrameLocks noGrp="1"/>
          </p:cNvGraphicFramePr>
          <p:nvPr>
            <p:extLst>
              <p:ext uri="{D42A27DB-BD31-4B8C-83A1-F6EECF244321}">
                <p14:modId xmlns:p14="http://schemas.microsoft.com/office/powerpoint/2010/main" val="2225050210"/>
              </p:ext>
            </p:extLst>
          </p:nvPr>
        </p:nvGraphicFramePr>
        <p:xfrm>
          <a:off x="403804" y="1770605"/>
          <a:ext cx="10017124" cy="4493631"/>
        </p:xfrm>
        <a:graphic>
          <a:graphicData uri="http://schemas.openxmlformats.org/drawingml/2006/table">
            <a:tbl>
              <a:tblPr/>
              <a:tblGrid>
                <a:gridCol w="2219240">
                  <a:extLst>
                    <a:ext uri="{9D8B030D-6E8A-4147-A177-3AD203B41FA5}">
                      <a16:colId xmlns:a16="http://schemas.microsoft.com/office/drawing/2014/main" val="986604849"/>
                    </a:ext>
                  </a:extLst>
                </a:gridCol>
                <a:gridCol w="3420482">
                  <a:extLst>
                    <a:ext uri="{9D8B030D-6E8A-4147-A177-3AD203B41FA5}">
                      <a16:colId xmlns:a16="http://schemas.microsoft.com/office/drawing/2014/main" val="2223082237"/>
                    </a:ext>
                  </a:extLst>
                </a:gridCol>
                <a:gridCol w="1689882">
                  <a:extLst>
                    <a:ext uri="{9D8B030D-6E8A-4147-A177-3AD203B41FA5}">
                      <a16:colId xmlns:a16="http://schemas.microsoft.com/office/drawing/2014/main" val="329544634"/>
                    </a:ext>
                  </a:extLst>
                </a:gridCol>
                <a:gridCol w="1445560">
                  <a:extLst>
                    <a:ext uri="{9D8B030D-6E8A-4147-A177-3AD203B41FA5}">
                      <a16:colId xmlns:a16="http://schemas.microsoft.com/office/drawing/2014/main" val="859653684"/>
                    </a:ext>
                  </a:extLst>
                </a:gridCol>
                <a:gridCol w="1241960">
                  <a:extLst>
                    <a:ext uri="{9D8B030D-6E8A-4147-A177-3AD203B41FA5}">
                      <a16:colId xmlns:a16="http://schemas.microsoft.com/office/drawing/2014/main" val="1086915270"/>
                    </a:ext>
                  </a:extLst>
                </a:gridCol>
              </a:tblGrid>
              <a:tr h="323903">
                <a:tc rowSpan="2">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工作量和工作小时</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企业客户尽职调查的工作量</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工作小时</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改善前流程处理时间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改善后流程处理时间</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624150704"/>
                  </a:ext>
                </a:extLst>
              </a:tr>
              <a:tr h="323903">
                <a:tc vMerge="1">
                  <a:txBody>
                    <a:bodyPr/>
                    <a:lstStyle/>
                    <a:p>
                      <a:endParaRPr lang="zh-CN" altLang="en-US"/>
                    </a:p>
                  </a:txBody>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以每个月</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2000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个审核任务为例进行计算</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以</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141</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小时为例进行计算</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50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分钟</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15</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分钟</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3220251797"/>
                  </a:ext>
                </a:extLst>
              </a:tr>
              <a:tr h="323903">
                <a:tc rowSpan="2">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流程节约（月</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人时）</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流程节约人力成本</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月</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流程节约人力成本</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26709237"/>
                  </a:ext>
                </a:extLst>
              </a:tr>
              <a:tr h="323903">
                <a:tc vMerge="1">
                  <a:txBody>
                    <a:bodyPr/>
                    <a:lstStyle/>
                    <a:p>
                      <a:endParaRPr lang="zh-CN" altLang="en-US"/>
                    </a:p>
                  </a:txBody>
                  <a:tcPr/>
                </a:tc>
                <a:tc>
                  <a:txBody>
                    <a:bodyPr/>
                    <a:lstStyle/>
                    <a:p>
                      <a:pPr algn="ctr" fontAlgn="b"/>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（改善前处理时间</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改善后处理时间）*每月工作量</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/141</a:t>
                      </a:r>
                      <a:r>
                        <a:rPr lang="zh-CN" alt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小时</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rPr>
                        <a:t>*60</a:t>
                      </a:r>
                      <a:r>
                        <a:rPr lang="zh-CN" alt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分钟</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3">
                  <a:txBody>
                    <a:bodyPr/>
                    <a:lstStyle/>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50-15</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*2000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)/(141*60)=8.32 HC</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00174489"/>
                  </a:ext>
                </a:extLst>
              </a:tr>
              <a:tr h="323903">
                <a:tc gridSpan="5">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670776608"/>
                  </a:ext>
                </a:extLst>
              </a:tr>
              <a:tr h="323903">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流程节约（</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年</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人时</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（（改善前处理时间</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改善后处理时间）*每月工作量</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rPr>
                        <a:t>/60</a:t>
                      </a:r>
                      <a:r>
                        <a:rPr lang="zh-CN" alt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分钟）</a:t>
                      </a:r>
                      <a:r>
                        <a:rPr lang="en-US" altLang="zh-CN" sz="1200" b="0" i="0" u="none" strike="noStrike" baseline="0" dirty="0" smtClean="0">
                          <a:solidFill>
                            <a:srgbClr val="000000"/>
                          </a:solidFill>
                          <a:effectLst/>
                          <a:latin typeface="微软雅黑" panose="020B0503020204020204" pitchFamily="34" charset="-122"/>
                          <a:ea typeface="微软雅黑" panose="020B0503020204020204" pitchFamily="34" charset="-122"/>
                        </a:rPr>
                        <a:t>*12</a:t>
                      </a:r>
                      <a:r>
                        <a:rPr lang="zh-CN" altLang="en-US" sz="1200" b="0" i="0" u="none" strike="noStrike" baseline="0" dirty="0" smtClean="0">
                          <a:solidFill>
                            <a:srgbClr val="000000"/>
                          </a:solidFill>
                          <a:effectLst/>
                          <a:latin typeface="微软雅黑" panose="020B0503020204020204" pitchFamily="34" charset="-122"/>
                          <a:ea typeface="微软雅黑" panose="020B0503020204020204" pitchFamily="34" charset="-122"/>
                        </a:rPr>
                        <a:t>月</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（一年流程节约）</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gridSpan="3">
                  <a:txBody>
                    <a:bodyPr/>
                    <a:lstStyle/>
                    <a:p>
                      <a:pPr algn="ctr" fontAlgn="b"/>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1167</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小时</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每月</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*12=14,000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小时</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每年</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01619311"/>
                  </a:ext>
                </a:extLst>
              </a:tr>
              <a:tr h="323903">
                <a:tc gridSpan="5">
                  <a:txBody>
                    <a:bodyPr/>
                    <a:lstStyle/>
                    <a:p>
                      <a:pPr algn="ctr" fontAlgn="ctr"/>
                      <a:r>
                        <a:rPr lang="zh-CN" altLang="en-US" sz="1200" b="1" i="0" u="none" strike="noStrike" dirty="0">
                          <a:solidFill>
                            <a:srgbClr val="000000"/>
                          </a:solidFill>
                          <a:effectLst/>
                          <a:latin typeface="微软雅黑" panose="020B0503020204020204" pitchFamily="34" charset="-122"/>
                          <a:ea typeface="微软雅黑" panose="020B0503020204020204" pitchFamily="34" charset="-122"/>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12697731"/>
                  </a:ext>
                </a:extLst>
              </a:tr>
              <a:tr h="323903">
                <a:tc gridSpan="5">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ROI</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预估（第一年）</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80455412"/>
                  </a:ext>
                </a:extLst>
              </a:tr>
              <a:tr h="3239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软件</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成本</a:t>
                      </a:r>
                      <a:endPar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endParaRPr>
                    </a:p>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（以每个月</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2000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个审核任务为例进行计算）</a:t>
                      </a:r>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实施</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后期</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10%</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维护</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（元）</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投入</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软件</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实施</a:t>
                      </a: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a:t>
                      </a: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 （元）</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产出（元）</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zh-CN" altLang="en-US" sz="1200" b="0" i="0" u="none" strike="noStrike" dirty="0">
                          <a:solidFill>
                            <a:srgbClr val="000000"/>
                          </a:solidFill>
                          <a:effectLst/>
                          <a:latin typeface="微软雅黑" panose="020B0503020204020204" pitchFamily="34" charset="-122"/>
                          <a:ea typeface="微软雅黑" panose="020B0503020204020204" pitchFamily="34" charset="-122"/>
                        </a:rPr>
                        <a:t>投入产出比</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598284935"/>
                  </a:ext>
                </a:extLst>
              </a:tr>
              <a:tr h="323903">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53,530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                                                    </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53,530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1,920,000</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altLang="zh-CN" sz="1200" b="1" i="0" u="none" strike="noStrike" dirty="0" smtClean="0">
                          <a:solidFill>
                            <a:srgbClr val="FF0000"/>
                          </a:solidFill>
                          <a:effectLst/>
                          <a:latin typeface="微软雅黑" panose="020B0503020204020204" pitchFamily="34" charset="-122"/>
                          <a:ea typeface="微软雅黑" panose="020B0503020204020204" pitchFamily="34" charset="-122"/>
                        </a:rPr>
                        <a:t>3586.8% </a:t>
                      </a:r>
                      <a:endParaRPr lang="en-US" altLang="zh-CN" sz="12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extLst>
                  <a:ext uri="{0D108BD9-81ED-4DB2-BD59-A6C34878D82A}">
                    <a16:rowId xmlns:a16="http://schemas.microsoft.com/office/drawing/2014/main" val="102140829"/>
                  </a:ext>
                </a:extLst>
              </a:tr>
              <a:tr h="323903">
                <a:tc>
                  <a:txBody>
                    <a:bodyPr/>
                    <a:lstStyle/>
                    <a:p>
                      <a:pPr algn="ctr"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46891332"/>
                  </a:ext>
                </a:extLst>
              </a:tr>
              <a:tr h="32390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节省</a:t>
                      </a:r>
                      <a:r>
                        <a:rPr lang="zh-CN" altLang="en-US"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rPr>
                        <a:t>人工</a:t>
                      </a:r>
                      <a:endParaRPr lang="en-US" altLang="zh-CN" sz="1200" b="0" i="0" u="none" strike="noStrike" kern="1200" dirty="0" smtClean="0">
                        <a:solidFill>
                          <a:srgbClr val="000000"/>
                        </a:solidFill>
                        <a:effectLst/>
                        <a:latin typeface="微软雅黑" panose="020B0503020204020204" pitchFamily="34" charset="-122"/>
                        <a:ea typeface="微软雅黑" panose="020B0503020204020204" pitchFamily="34" charset="-122"/>
                        <a:cs typeface="+mn-cs"/>
                      </a:endParaRPr>
                    </a:p>
                    <a:p>
                      <a:pPr algn="ctr" fontAlgn="ct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（以每个月</a:t>
                      </a:r>
                      <a:r>
                        <a:rPr lang="en-US" altLang="zh-CN" sz="1200" b="0" i="0" u="none" strike="noStrike" dirty="0" smtClean="0">
                          <a:solidFill>
                            <a:srgbClr val="000000"/>
                          </a:solidFill>
                          <a:effectLst/>
                          <a:latin typeface="微软雅黑" panose="020B0503020204020204" pitchFamily="34" charset="-122"/>
                          <a:ea typeface="微软雅黑" panose="020B0503020204020204" pitchFamily="34" charset="-122"/>
                        </a:rPr>
                        <a:t>2000</a:t>
                      </a:r>
                      <a:r>
                        <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rPr>
                        <a:t>个审核任务为例</a:t>
                      </a:r>
                      <a:r>
                        <a:rPr lang="zh-CN" altLang="en-US" sz="1200" b="0" i="0" u="none" strike="noStrike" smtClean="0">
                          <a:solidFill>
                            <a:srgbClr val="000000"/>
                          </a:solidFill>
                          <a:effectLst/>
                          <a:latin typeface="微软雅黑" panose="020B0503020204020204" pitchFamily="34" charset="-122"/>
                          <a:ea typeface="微软雅黑" panose="020B0503020204020204" pitchFamily="34" charset="-122"/>
                        </a:rPr>
                        <a:t>进行计算）</a:t>
                      </a:r>
                      <a:endParaRPr lang="zh-CN" altLang="en-US" sz="1200" b="0" i="0" u="none" strike="noStrike" dirty="0" smtClean="0">
                        <a:solidFill>
                          <a:srgbClr val="00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ctr"/>
                      <a:r>
                        <a:rPr lang="en-US" altLang="zh-CN" sz="1200" b="1" i="0" u="none" strike="noStrike" dirty="0" smtClean="0">
                          <a:solidFill>
                            <a:srgbClr val="FF0000"/>
                          </a:solidFill>
                          <a:effectLst/>
                          <a:latin typeface="微软雅黑" panose="020B0503020204020204" pitchFamily="34" charset="-122"/>
                          <a:ea typeface="微软雅黑" panose="020B0503020204020204" pitchFamily="34" charset="-122"/>
                        </a:rPr>
                        <a:t>8</a:t>
                      </a:r>
                      <a:r>
                        <a:rPr lang="zh-CN" altLang="en-US" sz="1200" b="1" i="0" u="none" strike="noStrike" smtClean="0">
                          <a:solidFill>
                            <a:srgbClr val="FF0000"/>
                          </a:solidFill>
                          <a:effectLst/>
                          <a:latin typeface="微软雅黑" panose="020B0503020204020204" pitchFamily="34" charset="-122"/>
                          <a:ea typeface="微软雅黑" panose="020B0503020204020204" pitchFamily="34" charset="-122"/>
                        </a:rPr>
                        <a:t>个人工产出</a:t>
                      </a:r>
                      <a:endParaRPr lang="en-US" altLang="zh-CN" sz="1200" b="1" i="0" u="none" strike="noStrike" dirty="0">
                        <a:solidFill>
                          <a:srgbClr val="FF0000"/>
                        </a:solidFill>
                        <a:effectLst/>
                        <a:latin typeface="微软雅黑" panose="020B0503020204020204" pitchFamily="34" charset="-122"/>
                        <a:ea typeface="微软雅黑" panose="020B0503020204020204" pitchFamily="34" charset="-122"/>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CDB"/>
                    </a:solidFill>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a:noFill/>
                    </a:lnT>
                    <a:lnB>
                      <a:noFill/>
                    </a:lnB>
                  </a:tcPr>
                </a:tc>
                <a:tc>
                  <a:txBody>
                    <a:bodyPr/>
                    <a:lstStyle/>
                    <a:p>
                      <a:pPr algn="l" fontAlgn="b"/>
                      <a:endParaRPr lang="zh-CN" altLang="en-US"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6350" marR="6350" marT="6350" marB="0" anchor="b">
                    <a:lnL>
                      <a:noFill/>
                    </a:lnL>
                    <a:lnR>
                      <a:noFill/>
                    </a:lnR>
                    <a:lnT>
                      <a:noFill/>
                    </a:lnT>
                    <a:lnB>
                      <a:noFill/>
                    </a:lnB>
                  </a:tcPr>
                </a:tc>
                <a:extLst>
                  <a:ext uri="{0D108BD9-81ED-4DB2-BD59-A6C34878D82A}">
                    <a16:rowId xmlns:a16="http://schemas.microsoft.com/office/drawing/2014/main" val="451249105"/>
                  </a:ext>
                </a:extLst>
              </a:tr>
            </a:tbl>
          </a:graphicData>
        </a:graphic>
      </p:graphicFrame>
    </p:spTree>
    <p:extLst>
      <p:ext uri="{BB962C8B-B14F-4D97-AF65-F5344CB8AC3E}">
        <p14:creationId xmlns:p14="http://schemas.microsoft.com/office/powerpoint/2010/main" val="39069647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06</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1048915" y="377500"/>
            <a:ext cx="2132595" cy="4001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推广价值</a:t>
            </a:r>
          </a:p>
        </p:txBody>
      </p:sp>
      <p:sp>
        <p:nvSpPr>
          <p:cNvPr id="32" name="文本框 83">
            <a:extLst>
              <a:ext uri="{FF2B5EF4-FFF2-40B4-BE49-F238E27FC236}">
                <a16:creationId xmlns:a16="http://schemas.microsoft.com/office/drawing/2014/main" id="{01C6BC3A-8655-456D-9EA6-5BAF913F06F8}"/>
              </a:ext>
            </a:extLst>
          </p:cNvPr>
          <p:cNvSpPr txBox="1"/>
          <p:nvPr/>
        </p:nvSpPr>
        <p:spPr>
          <a:xfrm>
            <a:off x="2095864" y="4025138"/>
            <a:ext cx="1210588"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提升工作效率</a:t>
            </a:r>
          </a:p>
        </p:txBody>
      </p:sp>
      <p:sp>
        <p:nvSpPr>
          <p:cNvPr id="38" name="文本框 59">
            <a:extLst>
              <a:ext uri="{FF2B5EF4-FFF2-40B4-BE49-F238E27FC236}">
                <a16:creationId xmlns:a16="http://schemas.microsoft.com/office/drawing/2014/main" id="{DAEAB2D0-14EC-48DA-8A41-5AC3FEA678E4}"/>
              </a:ext>
            </a:extLst>
          </p:cNvPr>
          <p:cNvSpPr txBox="1"/>
          <p:nvPr/>
        </p:nvSpPr>
        <p:spPr>
          <a:xfrm>
            <a:off x="2098354" y="4462657"/>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文本框 13">
            <a:extLst>
              <a:ext uri="{FF2B5EF4-FFF2-40B4-BE49-F238E27FC236}">
                <a16:creationId xmlns:a16="http://schemas.microsoft.com/office/drawing/2014/main" id="{0A082068-1557-4B33-8349-19E84DFBE98C}"/>
              </a:ext>
            </a:extLst>
          </p:cNvPr>
          <p:cNvSpPr txBox="1"/>
          <p:nvPr/>
        </p:nvSpPr>
        <p:spPr>
          <a:xfrm>
            <a:off x="2005672" y="1571841"/>
            <a:ext cx="1210588"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优化业务流程</a:t>
            </a:r>
          </a:p>
        </p:txBody>
      </p:sp>
      <p:sp>
        <p:nvSpPr>
          <p:cNvPr id="49" name="文本框 61">
            <a:extLst>
              <a:ext uri="{FF2B5EF4-FFF2-40B4-BE49-F238E27FC236}">
                <a16:creationId xmlns:a16="http://schemas.microsoft.com/office/drawing/2014/main" id="{E306A0F7-1BCC-40B9-8222-206834BD92A6}"/>
              </a:ext>
            </a:extLst>
          </p:cNvPr>
          <p:cNvSpPr txBox="1"/>
          <p:nvPr/>
        </p:nvSpPr>
        <p:spPr>
          <a:xfrm>
            <a:off x="1859762" y="2030800"/>
            <a:ext cx="4118498"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zh-CN"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数字员工通过打通金融机构内部系统断点，完全模仿自然人员工实现跨平台、跨系统自动化完成重复、耗时、规则的工作任务，优化了金融机构内部业务</a:t>
            </a:r>
            <a:r>
              <a:rPr kumimoji="0" lang="zh-CN" alt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流程</a:t>
            </a:r>
          </a:p>
        </p:txBody>
      </p:sp>
      <p:sp>
        <p:nvSpPr>
          <p:cNvPr id="51" name="文本框 61">
            <a:extLst>
              <a:ext uri="{FF2B5EF4-FFF2-40B4-BE49-F238E27FC236}">
                <a16:creationId xmlns:a16="http://schemas.microsoft.com/office/drawing/2014/main" id="{E306A0F7-1BCC-40B9-8222-206834BD92A6}"/>
              </a:ext>
            </a:extLst>
          </p:cNvPr>
          <p:cNvSpPr txBox="1"/>
          <p:nvPr/>
        </p:nvSpPr>
        <p:spPr>
          <a:xfrm>
            <a:off x="2095864" y="4503436"/>
            <a:ext cx="3977617"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数字员工始终能保持高质量、高速度的工作处理状态，对各种结构化数据信息能够精准、快速复制、计算、存储、报送、反馈，工作效率远高于自然人员工的工作效率</a:t>
            </a:r>
          </a:p>
        </p:txBody>
      </p:sp>
      <p:sp>
        <p:nvSpPr>
          <p:cNvPr id="52" name="文本框 61">
            <a:extLst>
              <a:ext uri="{FF2B5EF4-FFF2-40B4-BE49-F238E27FC236}">
                <a16:creationId xmlns:a16="http://schemas.microsoft.com/office/drawing/2014/main" id="{E306A0F7-1BCC-40B9-8222-206834BD92A6}"/>
              </a:ext>
            </a:extLst>
          </p:cNvPr>
          <p:cNvSpPr txBox="1"/>
          <p:nvPr/>
        </p:nvSpPr>
        <p:spPr>
          <a:xfrm>
            <a:off x="7930200" y="4587098"/>
            <a:ext cx="4114021"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4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数字员工属虚拟机器人软件产品，可实现</a:t>
            </a:r>
            <a:r>
              <a:rPr kumimoji="0" lang="en-US" altLang="zh-CN"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7*24</a:t>
            </a:r>
            <a:r>
              <a:rPr kumimoji="0" lang="zh-CN" alt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小时全程无休工作，能够实现“一岗多能</a:t>
            </a:r>
            <a:r>
              <a:rPr kumimoji="0" lang="zh-CN" altLang="en-US" sz="1600" b="0" i="0" u="none" strike="noStrike" kern="120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a:t>
            </a:r>
            <a:r>
              <a:rPr kumimoji="0" lang="zh-CN" alt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多岗多能”，不需要花费招聘成本与人力成本</a:t>
            </a:r>
            <a:r>
              <a:rPr kumimoji="0" lang="en-US" altLang="zh-CN" sz="1600" b="0" i="0" u="none" strike="noStrike" kern="120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 </a:t>
            </a:r>
            <a:r>
              <a:rPr kumimoji="0" lang="zh-CN" altLang="en-US" sz="1600" b="0" i="0" u="none" strike="noStrike" kern="1200" cap="none" spc="0" normalizeH="0" baseline="0" noProof="0" dirty="0" smtClean="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同时</a:t>
            </a:r>
            <a:r>
              <a:rPr kumimoji="0" lang="zh-CN" altLang="en-US" sz="1600" b="0" i="0" u="none" strike="noStrike" kern="1200" cap="none" spc="0" normalizeH="0" baseline="0" noProof="0" dirty="0">
                <a:ln>
                  <a:noFill/>
                </a:ln>
                <a:solidFill>
                  <a:prstClr val="white"/>
                </a:solidFill>
                <a:effectLst/>
                <a:uLnTx/>
                <a:uFillTx/>
                <a:latin typeface="Microsoft YaHei" panose="020B0503020204020204" pitchFamily="34" charset="-122"/>
                <a:ea typeface="Microsoft YaHei" panose="020B0503020204020204" pitchFamily="34" charset="-122"/>
                <a:cs typeface="宋体" panose="02010600030101010101" pitchFamily="2" charset="-122"/>
              </a:rPr>
              <a:t>降低了自然人员工的操作风险问题</a:t>
            </a:r>
          </a:p>
        </p:txBody>
      </p:sp>
      <p:sp>
        <p:nvSpPr>
          <p:cNvPr id="72" name="文本框 13">
            <a:extLst>
              <a:ext uri="{FF2B5EF4-FFF2-40B4-BE49-F238E27FC236}">
                <a16:creationId xmlns:a16="http://schemas.microsoft.com/office/drawing/2014/main" id="{0A082068-1557-4B33-8349-19E84DFBE98C}"/>
              </a:ext>
            </a:extLst>
          </p:cNvPr>
          <p:cNvSpPr txBox="1"/>
          <p:nvPr/>
        </p:nvSpPr>
        <p:spPr>
          <a:xfrm>
            <a:off x="7909264" y="1655418"/>
            <a:ext cx="1567380"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安全性和灵活性</a:t>
            </a:r>
          </a:p>
        </p:txBody>
      </p:sp>
      <p:sp>
        <p:nvSpPr>
          <p:cNvPr id="75" name="文本框 59">
            <a:extLst>
              <a:ext uri="{FF2B5EF4-FFF2-40B4-BE49-F238E27FC236}">
                <a16:creationId xmlns:a16="http://schemas.microsoft.com/office/drawing/2014/main" id="{DAEAB2D0-14EC-48DA-8A41-5AC3FEA678E4}"/>
              </a:ext>
            </a:extLst>
          </p:cNvPr>
          <p:cNvSpPr txBox="1"/>
          <p:nvPr/>
        </p:nvSpPr>
        <p:spPr>
          <a:xfrm>
            <a:off x="7846820" y="2255958"/>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文本框 61">
            <a:extLst>
              <a:ext uri="{FF2B5EF4-FFF2-40B4-BE49-F238E27FC236}">
                <a16:creationId xmlns:a16="http://schemas.microsoft.com/office/drawing/2014/main" id="{E306A0F7-1BCC-40B9-8222-206834BD92A6}"/>
              </a:ext>
            </a:extLst>
          </p:cNvPr>
          <p:cNvSpPr txBox="1"/>
          <p:nvPr/>
        </p:nvSpPr>
        <p:spPr>
          <a:xfrm>
            <a:off x="7885125" y="2047507"/>
            <a:ext cx="4325351"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银行监控业务流程使用低代码平台设计的机器人，不但有助于流程的优化，更有利于员工的赋能，减少后续维护的成本，其灵活性以及成本效益非常适合在金融服务业的领域上推广。</a:t>
            </a:r>
          </a:p>
        </p:txBody>
      </p:sp>
      <p:sp>
        <p:nvSpPr>
          <p:cNvPr id="77" name="文本框 13">
            <a:extLst>
              <a:ext uri="{FF2B5EF4-FFF2-40B4-BE49-F238E27FC236}">
                <a16:creationId xmlns:a16="http://schemas.microsoft.com/office/drawing/2014/main" id="{0A082068-1557-4B33-8349-19E84DFBE98C}"/>
              </a:ext>
            </a:extLst>
          </p:cNvPr>
          <p:cNvSpPr txBox="1"/>
          <p:nvPr/>
        </p:nvSpPr>
        <p:spPr>
          <a:xfrm>
            <a:off x="7946341" y="4118156"/>
            <a:ext cx="1567380"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降低人力成本和风险</a:t>
            </a:r>
          </a:p>
        </p:txBody>
      </p:sp>
      <p:sp>
        <p:nvSpPr>
          <p:cNvPr id="50" name="文本框 3">
            <a:extLst>
              <a:ext uri="{FF2B5EF4-FFF2-40B4-BE49-F238E27FC236}">
                <a16:creationId xmlns:a16="http://schemas.microsoft.com/office/drawing/2014/main" id="{32135024-6E2E-4437-8511-C0636E062D53}"/>
              </a:ext>
            </a:extLst>
          </p:cNvPr>
          <p:cNvSpPr txBox="1"/>
          <p:nvPr/>
        </p:nvSpPr>
        <p:spPr>
          <a:xfrm>
            <a:off x="1151599" y="1085173"/>
            <a:ext cx="90159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4C99F3"/>
                </a:solidFill>
                <a:effectLst/>
                <a:uLnTx/>
                <a:uFillTx/>
                <a:latin typeface="Microsoft YaHei" panose="020B0503020204020204" pitchFamily="34" charset="-122"/>
                <a:ea typeface="Microsoft YaHei" panose="020B0503020204020204" pitchFamily="34" charset="-122"/>
                <a:cs typeface="Arial" panose="020B0604020202090204" pitchFamily="34" charset="0"/>
              </a:rPr>
              <a:t>共建 </a:t>
            </a:r>
            <a:r>
              <a:rPr kumimoji="0" lang="en-US" altLang="zh-CN" sz="2400" b="1" i="0" u="none" strike="noStrike" kern="1200" cap="none" spc="0" normalizeH="0" baseline="0" noProof="0" dirty="0">
                <a:ln>
                  <a:noFill/>
                </a:ln>
                <a:solidFill>
                  <a:srgbClr val="4C99F3"/>
                </a:solidFill>
                <a:effectLst/>
                <a:uLnTx/>
                <a:uFillTx/>
                <a:latin typeface="Microsoft YaHei" panose="020B0503020204020204" pitchFamily="34" charset="-122"/>
                <a:ea typeface="Microsoft YaHei" panose="020B0503020204020204" pitchFamily="34" charset="-122"/>
                <a:cs typeface="Arial" panose="020B0604020202090204" pitchFamily="34" charset="0"/>
              </a:rPr>
              <a:t>· </a:t>
            </a:r>
            <a:r>
              <a:rPr kumimoji="0" lang="zh-CN" altLang="en-US" sz="2400" b="1" i="0" u="none" strike="noStrike" kern="1200" cap="none" spc="0" normalizeH="0" baseline="0" noProof="0" dirty="0">
                <a:ln>
                  <a:noFill/>
                </a:ln>
                <a:solidFill>
                  <a:srgbClr val="4C99F3"/>
                </a:solidFill>
                <a:effectLst/>
                <a:uLnTx/>
                <a:uFillTx/>
                <a:latin typeface="Microsoft YaHei" panose="020B0503020204020204" pitchFamily="34" charset="-122"/>
                <a:ea typeface="Microsoft YaHei" panose="020B0503020204020204" pitchFamily="34" charset="-122"/>
                <a:cs typeface="Arial" panose="020B0604020202090204" pitchFamily="34" charset="0"/>
              </a:rPr>
              <a:t>共享 </a:t>
            </a:r>
            <a:r>
              <a:rPr kumimoji="0" lang="en-US" altLang="zh-CN" sz="2400" b="1" i="0" u="none" strike="noStrike" kern="1200" cap="none" spc="0" normalizeH="0" baseline="0" noProof="0" dirty="0">
                <a:ln>
                  <a:noFill/>
                </a:ln>
                <a:solidFill>
                  <a:srgbClr val="4C99F3"/>
                </a:solidFill>
                <a:effectLst/>
                <a:uLnTx/>
                <a:uFillTx/>
                <a:latin typeface="Microsoft YaHei" panose="020B0503020204020204" pitchFamily="34" charset="-122"/>
                <a:ea typeface="Microsoft YaHei" panose="020B0503020204020204" pitchFamily="34" charset="-122"/>
                <a:cs typeface="Arial" panose="020B0604020202090204" pitchFamily="34" charset="0"/>
              </a:rPr>
              <a:t>· </a:t>
            </a:r>
            <a:r>
              <a:rPr kumimoji="0" lang="zh-CN" altLang="en-US" sz="2400" b="1" i="0" u="none" strike="noStrike" kern="1200" cap="none" spc="0" normalizeH="0" baseline="0" noProof="0" dirty="0">
                <a:ln>
                  <a:noFill/>
                </a:ln>
                <a:solidFill>
                  <a:srgbClr val="4C99F3"/>
                </a:solidFill>
                <a:effectLst/>
                <a:uLnTx/>
                <a:uFillTx/>
                <a:latin typeface="Microsoft YaHei" panose="020B0503020204020204" pitchFamily="34" charset="-122"/>
                <a:ea typeface="Microsoft YaHei" panose="020B0503020204020204" pitchFamily="34" charset="-122"/>
                <a:cs typeface="Arial" panose="020B0604020202090204" pitchFamily="34" charset="0"/>
              </a:rPr>
              <a:t>共赢</a:t>
            </a:r>
            <a:endParaRPr kumimoji="0" lang="en-US" altLang="zh-CN" sz="2800" b="1" i="0" u="none" strike="noStrike" kern="1200" cap="none" spc="0" normalizeH="0" baseline="0" noProof="0" dirty="0">
              <a:ln>
                <a:noFill/>
              </a:ln>
              <a:solidFill>
                <a:srgbClr val="4C99F3"/>
              </a:solidFill>
              <a:effectLst/>
              <a:uLnTx/>
              <a:uFillTx/>
              <a:latin typeface="微软雅黑" panose="020B0503020204020204" pitchFamily="34" charset="-122"/>
              <a:ea typeface="微软雅黑" panose="020B0503020204020204" pitchFamily="34" charset="-122"/>
              <a:cs typeface="+mn-cs"/>
            </a:endParaRPr>
          </a:p>
        </p:txBody>
      </p:sp>
      <p:grpSp>
        <p:nvGrpSpPr>
          <p:cNvPr id="53" name="Group 52"/>
          <p:cNvGrpSpPr/>
          <p:nvPr/>
        </p:nvGrpSpPr>
        <p:grpSpPr>
          <a:xfrm>
            <a:off x="6443384" y="4017854"/>
            <a:ext cx="1209785" cy="1209786"/>
            <a:chOff x="12323579" y="1387482"/>
            <a:chExt cx="1545706" cy="1545707"/>
          </a:xfrm>
        </p:grpSpPr>
        <p:grpSp>
          <p:nvGrpSpPr>
            <p:cNvPr id="58" name="Group 57"/>
            <p:cNvGrpSpPr/>
            <p:nvPr/>
          </p:nvGrpSpPr>
          <p:grpSpPr>
            <a:xfrm>
              <a:off x="12323579" y="1387482"/>
              <a:ext cx="1545706" cy="1545707"/>
              <a:chOff x="2534588" y="1387482"/>
              <a:chExt cx="1545706" cy="1545707"/>
            </a:xfrm>
          </p:grpSpPr>
          <p:sp>
            <p:nvSpPr>
              <p:cNvPr id="82" name="Oval 81"/>
              <p:cNvSpPr/>
              <p:nvPr/>
            </p:nvSpPr>
            <p:spPr bwMode="auto">
              <a:xfrm>
                <a:off x="2534588" y="1387482"/>
                <a:ext cx="1545706" cy="1545707"/>
              </a:xfrm>
              <a:prstGeom prst="ellipse">
                <a:avLst/>
              </a:prstGeom>
              <a:solidFill>
                <a:sysClr val="window" lastClr="FFFFFF"/>
              </a:solidFill>
              <a:ln w="6350" cap="flat" cmpd="sng" algn="ctr">
                <a:solidFill>
                  <a:srgbClr val="A6A6A6"/>
                </a:solid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none" lIns="97461" tIns="48731" rIns="97461" bIns="48731"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
                    <a:srgbClr val="000000"/>
                  </a:buClr>
                  <a:buSzTx/>
                  <a:buFontTx/>
                  <a:buNone/>
                  <a:tabLst/>
                  <a:defRPr/>
                </a:pPr>
                <a:endParaRPr kumimoji="0" lang="en-GB" sz="640" b="1" i="1" u="none" strike="noStrike" kern="0" cap="none" spc="0" normalizeH="0" baseline="0" noProof="0" dirty="0">
                  <a:ln>
                    <a:noFill/>
                  </a:ln>
                  <a:solidFill>
                    <a:srgbClr val="000000"/>
                  </a:solidFill>
                  <a:effectLst/>
                  <a:uLnTx/>
                  <a:uFillTx/>
                  <a:latin typeface="Arial"/>
                  <a:ea typeface="+mn-ea"/>
                  <a:cs typeface="+mn-cs"/>
                </a:endParaRPr>
              </a:p>
            </p:txBody>
          </p:sp>
          <p:sp>
            <p:nvSpPr>
              <p:cNvPr id="83" name="Freeform 6"/>
              <p:cNvSpPr>
                <a:spLocks/>
              </p:cNvSpPr>
              <p:nvPr/>
            </p:nvSpPr>
            <p:spPr bwMode="auto">
              <a:xfrm>
                <a:off x="3309288" y="1481144"/>
                <a:ext cx="643154" cy="676903"/>
              </a:xfrm>
              <a:custGeom>
                <a:avLst/>
                <a:gdLst>
                  <a:gd name="T0" fmla="*/ 0 w 3458"/>
                  <a:gd name="T1" fmla="*/ 3636 h 3636"/>
                  <a:gd name="T2" fmla="*/ 3458 w 3458"/>
                  <a:gd name="T3" fmla="*/ 2513 h 3636"/>
                  <a:gd name="T4" fmla="*/ 0 w 3458"/>
                  <a:gd name="T5" fmla="*/ 0 h 3636"/>
                  <a:gd name="T6" fmla="*/ 0 w 3458"/>
                  <a:gd name="T7" fmla="*/ 3636 h 3636"/>
                </a:gdLst>
                <a:ahLst/>
                <a:cxnLst>
                  <a:cxn ang="0">
                    <a:pos x="T0" y="T1"/>
                  </a:cxn>
                  <a:cxn ang="0">
                    <a:pos x="T2" y="T3"/>
                  </a:cxn>
                  <a:cxn ang="0">
                    <a:pos x="T4" y="T5"/>
                  </a:cxn>
                  <a:cxn ang="0">
                    <a:pos x="T6" y="T7"/>
                  </a:cxn>
                </a:cxnLst>
                <a:rect l="0" t="0" r="r" b="b"/>
                <a:pathLst>
                  <a:path w="3458" h="3636">
                    <a:moveTo>
                      <a:pt x="0" y="3636"/>
                    </a:moveTo>
                    <a:lnTo>
                      <a:pt x="3458" y="2513"/>
                    </a:lnTo>
                    <a:cubicBezTo>
                      <a:pt x="2971" y="1014"/>
                      <a:pt x="1575" y="0"/>
                      <a:pt x="0" y="0"/>
                    </a:cubicBezTo>
                    <a:lnTo>
                      <a:pt x="0" y="3636"/>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84" name="Freeform 7"/>
              <p:cNvSpPr>
                <a:spLocks/>
              </p:cNvSpPr>
              <p:nvPr/>
            </p:nvSpPr>
            <p:spPr bwMode="auto">
              <a:xfrm>
                <a:off x="3309288" y="1949114"/>
                <a:ext cx="733971" cy="756304"/>
              </a:xfrm>
              <a:custGeom>
                <a:avLst/>
                <a:gdLst>
                  <a:gd name="T0" fmla="*/ 0 w 3945"/>
                  <a:gd name="T1" fmla="*/ 1123 h 4065"/>
                  <a:gd name="T2" fmla="*/ 2137 w 3945"/>
                  <a:gd name="T3" fmla="*/ 4065 h 4065"/>
                  <a:gd name="T4" fmla="*/ 3458 w 3945"/>
                  <a:gd name="T5" fmla="*/ 0 h 4065"/>
                  <a:gd name="T6" fmla="*/ 0 w 3945"/>
                  <a:gd name="T7" fmla="*/ 1123 h 4065"/>
                </a:gdLst>
                <a:ahLst/>
                <a:cxnLst>
                  <a:cxn ang="0">
                    <a:pos x="T0" y="T1"/>
                  </a:cxn>
                  <a:cxn ang="0">
                    <a:pos x="T2" y="T3"/>
                  </a:cxn>
                  <a:cxn ang="0">
                    <a:pos x="T4" y="T5"/>
                  </a:cxn>
                  <a:cxn ang="0">
                    <a:pos x="T6" y="T7"/>
                  </a:cxn>
                </a:cxnLst>
                <a:rect l="0" t="0" r="r" b="b"/>
                <a:pathLst>
                  <a:path w="3945" h="4065">
                    <a:moveTo>
                      <a:pt x="0" y="1123"/>
                    </a:moveTo>
                    <a:lnTo>
                      <a:pt x="2137" y="4065"/>
                    </a:lnTo>
                    <a:cubicBezTo>
                      <a:pt x="3411" y="3139"/>
                      <a:pt x="3945" y="1498"/>
                      <a:pt x="3458" y="0"/>
                    </a:cubicBezTo>
                    <a:lnTo>
                      <a:pt x="0" y="1123"/>
                    </a:lnTo>
                    <a:close/>
                  </a:path>
                </a:pathLst>
              </a:custGeom>
              <a:solidFill>
                <a:srgbClr val="62A4D3"/>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85" name="Freeform 8"/>
              <p:cNvSpPr>
                <a:spLocks/>
              </p:cNvSpPr>
              <p:nvPr/>
            </p:nvSpPr>
            <p:spPr bwMode="auto">
              <a:xfrm>
                <a:off x="2915588" y="2158047"/>
                <a:ext cx="795508" cy="719579"/>
              </a:xfrm>
              <a:custGeom>
                <a:avLst/>
                <a:gdLst>
                  <a:gd name="T0" fmla="*/ 2138 w 4275"/>
                  <a:gd name="T1" fmla="*/ 0 h 3868"/>
                  <a:gd name="T2" fmla="*/ 0 w 4275"/>
                  <a:gd name="T3" fmla="*/ 2942 h 3868"/>
                  <a:gd name="T4" fmla="*/ 4275 w 4275"/>
                  <a:gd name="T5" fmla="*/ 2942 h 3868"/>
                  <a:gd name="T6" fmla="*/ 2138 w 4275"/>
                  <a:gd name="T7" fmla="*/ 0 h 3868"/>
                </a:gdLst>
                <a:ahLst/>
                <a:cxnLst>
                  <a:cxn ang="0">
                    <a:pos x="T0" y="T1"/>
                  </a:cxn>
                  <a:cxn ang="0">
                    <a:pos x="T2" y="T3"/>
                  </a:cxn>
                  <a:cxn ang="0">
                    <a:pos x="T4" y="T5"/>
                  </a:cxn>
                  <a:cxn ang="0">
                    <a:pos x="T6" y="T7"/>
                  </a:cxn>
                </a:cxnLst>
                <a:rect l="0" t="0" r="r" b="b"/>
                <a:pathLst>
                  <a:path w="4275" h="3868">
                    <a:moveTo>
                      <a:pt x="2138" y="0"/>
                    </a:moveTo>
                    <a:lnTo>
                      <a:pt x="0" y="2942"/>
                    </a:lnTo>
                    <a:cubicBezTo>
                      <a:pt x="1275" y="3868"/>
                      <a:pt x="3001" y="3868"/>
                      <a:pt x="4275" y="2942"/>
                    </a:cubicBezTo>
                    <a:lnTo>
                      <a:pt x="2138" y="0"/>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86" name="Freeform 9"/>
              <p:cNvSpPr>
                <a:spLocks/>
              </p:cNvSpPr>
              <p:nvPr/>
            </p:nvSpPr>
            <p:spPr bwMode="auto">
              <a:xfrm>
                <a:off x="2572688" y="1949114"/>
                <a:ext cx="734467" cy="756304"/>
              </a:xfrm>
              <a:custGeom>
                <a:avLst/>
                <a:gdLst>
                  <a:gd name="T0" fmla="*/ 3945 w 3945"/>
                  <a:gd name="T1" fmla="*/ 1123 h 4065"/>
                  <a:gd name="T2" fmla="*/ 487 w 3945"/>
                  <a:gd name="T3" fmla="*/ 0 h 4065"/>
                  <a:gd name="T4" fmla="*/ 1807 w 3945"/>
                  <a:gd name="T5" fmla="*/ 4065 h 4065"/>
                  <a:gd name="T6" fmla="*/ 3945 w 3945"/>
                  <a:gd name="T7" fmla="*/ 1123 h 4065"/>
                </a:gdLst>
                <a:ahLst/>
                <a:cxnLst>
                  <a:cxn ang="0">
                    <a:pos x="T0" y="T1"/>
                  </a:cxn>
                  <a:cxn ang="0">
                    <a:pos x="T2" y="T3"/>
                  </a:cxn>
                  <a:cxn ang="0">
                    <a:pos x="T4" y="T5"/>
                  </a:cxn>
                  <a:cxn ang="0">
                    <a:pos x="T6" y="T7"/>
                  </a:cxn>
                </a:cxnLst>
                <a:rect l="0" t="0" r="r" b="b"/>
                <a:pathLst>
                  <a:path w="3945" h="4065">
                    <a:moveTo>
                      <a:pt x="3945" y="1123"/>
                    </a:moveTo>
                    <a:lnTo>
                      <a:pt x="487" y="0"/>
                    </a:lnTo>
                    <a:cubicBezTo>
                      <a:pt x="0" y="1498"/>
                      <a:pt x="533" y="3139"/>
                      <a:pt x="1807" y="4065"/>
                    </a:cubicBezTo>
                    <a:lnTo>
                      <a:pt x="3945" y="1123"/>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87" name="Freeform 10"/>
              <p:cNvSpPr>
                <a:spLocks/>
              </p:cNvSpPr>
              <p:nvPr/>
            </p:nvSpPr>
            <p:spPr bwMode="auto">
              <a:xfrm>
                <a:off x="2661588" y="1481144"/>
                <a:ext cx="643651" cy="676903"/>
              </a:xfrm>
              <a:custGeom>
                <a:avLst/>
                <a:gdLst>
                  <a:gd name="T0" fmla="*/ 3458 w 3458"/>
                  <a:gd name="T1" fmla="*/ 3636 h 3636"/>
                  <a:gd name="T2" fmla="*/ 3458 w 3458"/>
                  <a:gd name="T3" fmla="*/ 0 h 3636"/>
                  <a:gd name="T4" fmla="*/ 0 w 3458"/>
                  <a:gd name="T5" fmla="*/ 2513 h 3636"/>
                  <a:gd name="T6" fmla="*/ 3458 w 3458"/>
                  <a:gd name="T7" fmla="*/ 3636 h 3636"/>
                </a:gdLst>
                <a:ahLst/>
                <a:cxnLst>
                  <a:cxn ang="0">
                    <a:pos x="T0" y="T1"/>
                  </a:cxn>
                  <a:cxn ang="0">
                    <a:pos x="T2" y="T3"/>
                  </a:cxn>
                  <a:cxn ang="0">
                    <a:pos x="T4" y="T5"/>
                  </a:cxn>
                  <a:cxn ang="0">
                    <a:pos x="T6" y="T7"/>
                  </a:cxn>
                </a:cxnLst>
                <a:rect l="0" t="0" r="r" b="b"/>
                <a:pathLst>
                  <a:path w="3458" h="3636">
                    <a:moveTo>
                      <a:pt x="3458" y="3636"/>
                    </a:moveTo>
                    <a:lnTo>
                      <a:pt x="3458" y="0"/>
                    </a:lnTo>
                    <a:cubicBezTo>
                      <a:pt x="1882" y="0"/>
                      <a:pt x="486" y="1014"/>
                      <a:pt x="0" y="2513"/>
                    </a:cubicBezTo>
                    <a:lnTo>
                      <a:pt x="3458" y="3636"/>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88" name="Oval 87"/>
              <p:cNvSpPr/>
              <p:nvPr/>
            </p:nvSpPr>
            <p:spPr bwMode="auto">
              <a:xfrm>
                <a:off x="2788588" y="1643794"/>
                <a:ext cx="1033079" cy="1033078"/>
              </a:xfrm>
              <a:prstGeom prst="ellipse">
                <a:avLst/>
              </a:prstGeom>
              <a:solidFill>
                <a:sysClr val="window" lastClr="FFFFFF">
                  <a:lumMod val="95000"/>
                </a:sysClr>
              </a:solidFill>
              <a:ln w="28575" cap="flat" cmpd="sng" algn="ctr">
                <a:solidFill>
                  <a:srgbClr val="FFFFFF"/>
                </a:solidFill>
                <a:prstDash val="solid"/>
                <a:round/>
                <a:headEnd type="none" w="med" len="med"/>
                <a:tailEnd type="none" w="med" len="med"/>
              </a:ln>
              <a:effectLst/>
            </p:spPr>
            <p:txBody>
              <a:bodyPr vert="horz" wrap="none" lIns="97524" tIns="48762" rIns="97524" bIns="48762"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kumimoji="0" lang="en-GB" sz="640" b="1" i="1" u="none" strike="noStrike" kern="0" cap="none" spc="0" normalizeH="0" baseline="0" noProof="0" dirty="0">
                  <a:ln>
                    <a:noFill/>
                  </a:ln>
                  <a:solidFill>
                    <a:prstClr val="black"/>
                  </a:solidFill>
                  <a:effectLst/>
                  <a:uLnTx/>
                  <a:uFillTx/>
                  <a:latin typeface="Arial"/>
                  <a:ea typeface="+mn-ea"/>
                  <a:cs typeface="+mn-cs"/>
                </a:endParaRPr>
              </a:p>
            </p:txBody>
          </p:sp>
        </p:grpSp>
        <p:grpSp>
          <p:nvGrpSpPr>
            <p:cNvPr id="59" name="Group 58"/>
            <p:cNvGrpSpPr/>
            <p:nvPr/>
          </p:nvGrpSpPr>
          <p:grpSpPr>
            <a:xfrm>
              <a:off x="12705794" y="1923680"/>
              <a:ext cx="307428" cy="360616"/>
              <a:chOff x="2916803" y="1923680"/>
              <a:chExt cx="307428" cy="360616"/>
            </a:xfrm>
          </p:grpSpPr>
          <p:sp>
            <p:nvSpPr>
              <p:cNvPr id="80" name="Freeform 322"/>
              <p:cNvSpPr>
                <a:spLocks/>
              </p:cNvSpPr>
              <p:nvPr/>
            </p:nvSpPr>
            <p:spPr bwMode="auto">
              <a:xfrm>
                <a:off x="2916803" y="2115203"/>
                <a:ext cx="307428" cy="169093"/>
              </a:xfrm>
              <a:custGeom>
                <a:avLst/>
                <a:gdLst>
                  <a:gd name="T0" fmla="*/ 2147483647 w 279"/>
                  <a:gd name="T1" fmla="*/ 0 h 150"/>
                  <a:gd name="T2" fmla="*/ 2147483647 w 279"/>
                  <a:gd name="T3" fmla="*/ 2147483647 h 150"/>
                  <a:gd name="T4" fmla="*/ 2147483647 w 279"/>
                  <a:gd name="T5" fmla="*/ 0 h 150"/>
                  <a:gd name="T6" fmla="*/ 0 w 279"/>
                  <a:gd name="T7" fmla="*/ 2147483647 h 150"/>
                  <a:gd name="T8" fmla="*/ 0 w 279"/>
                  <a:gd name="T9" fmla="*/ 2147483647 h 150"/>
                  <a:gd name="T10" fmla="*/ 2147483647 w 279"/>
                  <a:gd name="T11" fmla="*/ 2147483647 h 150"/>
                  <a:gd name="T12" fmla="*/ 2147483647 w 279"/>
                  <a:gd name="T13" fmla="*/ 2147483647 h 150"/>
                  <a:gd name="T14" fmla="*/ 2147483647 w 279"/>
                  <a:gd name="T15" fmla="*/ 2147483647 h 150"/>
                  <a:gd name="T16" fmla="*/ 2147483647 w 279"/>
                  <a:gd name="T17" fmla="*/ 2147483647 h 150"/>
                  <a:gd name="T18" fmla="*/ 2147483647 w 279"/>
                  <a:gd name="T19" fmla="*/ 2147483647 h 150"/>
                  <a:gd name="T20" fmla="*/ 2147483647 w 279"/>
                  <a:gd name="T21" fmla="*/ 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50">
                    <a:moveTo>
                      <a:pt x="197" y="0"/>
                    </a:moveTo>
                    <a:cubicBezTo>
                      <a:pt x="197" y="0"/>
                      <a:pt x="168" y="41"/>
                      <a:pt x="139" y="40"/>
                    </a:cubicBezTo>
                    <a:cubicBezTo>
                      <a:pt x="110" y="41"/>
                      <a:pt x="82" y="0"/>
                      <a:pt x="82" y="0"/>
                    </a:cubicBezTo>
                    <a:cubicBezTo>
                      <a:pt x="8" y="4"/>
                      <a:pt x="0" y="58"/>
                      <a:pt x="0" y="58"/>
                    </a:cubicBezTo>
                    <a:cubicBezTo>
                      <a:pt x="0" y="100"/>
                      <a:pt x="0" y="100"/>
                      <a:pt x="0" y="100"/>
                    </a:cubicBezTo>
                    <a:cubicBezTo>
                      <a:pt x="13" y="113"/>
                      <a:pt x="41" y="113"/>
                      <a:pt x="41" y="113"/>
                    </a:cubicBezTo>
                    <a:cubicBezTo>
                      <a:pt x="106" y="150"/>
                      <a:pt x="131" y="141"/>
                      <a:pt x="139" y="142"/>
                    </a:cubicBezTo>
                    <a:cubicBezTo>
                      <a:pt x="149" y="142"/>
                      <a:pt x="172" y="150"/>
                      <a:pt x="238" y="113"/>
                    </a:cubicBezTo>
                    <a:cubicBezTo>
                      <a:pt x="238" y="113"/>
                      <a:pt x="266" y="113"/>
                      <a:pt x="279" y="100"/>
                    </a:cubicBezTo>
                    <a:cubicBezTo>
                      <a:pt x="279" y="58"/>
                      <a:pt x="279" y="58"/>
                      <a:pt x="279" y="58"/>
                    </a:cubicBezTo>
                    <a:cubicBezTo>
                      <a:pt x="279" y="58"/>
                      <a:pt x="271" y="4"/>
                      <a:pt x="197" y="0"/>
                    </a:cubicBezTo>
                    <a:close/>
                  </a:path>
                </a:pathLst>
              </a:custGeom>
              <a:solidFill>
                <a:srgbClr val="62A4D3"/>
              </a:solidFill>
              <a:ln w="3175" cap="flat" cmpd="sng" algn="ctr">
                <a:solidFill>
                  <a:sysClr val="window" lastClr="FFFFFF"/>
                </a:solidFill>
                <a:prstDash val="solid"/>
                <a:miter lim="800000"/>
              </a:ln>
              <a:effectLst/>
              <a:ex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sp>
            <p:nvSpPr>
              <p:cNvPr id="81" name="Oval 323"/>
              <p:cNvSpPr>
                <a:spLocks noChangeArrowheads="1"/>
              </p:cNvSpPr>
              <p:nvPr/>
            </p:nvSpPr>
            <p:spPr bwMode="auto">
              <a:xfrm>
                <a:off x="2974836" y="1923680"/>
                <a:ext cx="189510" cy="194111"/>
              </a:xfrm>
              <a:prstGeom prst="ellipse">
                <a:avLst/>
              </a:prstGeom>
              <a:solidFill>
                <a:srgbClr val="62A4D3"/>
              </a:solidFill>
              <a:ln w="3175" cap="flat" cmpd="sng" algn="ctr">
                <a:solidFill>
                  <a:sysClr val="window" lastClr="FFFFFF"/>
                </a:solidFill>
                <a:prstDash val="solid"/>
                <a:miter lim="800000"/>
              </a:ln>
              <a:effectLst/>
              <a:ex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60" name="Group 59"/>
            <p:cNvGrpSpPr/>
            <p:nvPr/>
          </p:nvGrpSpPr>
          <p:grpSpPr>
            <a:xfrm>
              <a:off x="13179644" y="1961129"/>
              <a:ext cx="307428" cy="360616"/>
              <a:chOff x="3390653" y="1961129"/>
              <a:chExt cx="307428" cy="360616"/>
            </a:xfrm>
          </p:grpSpPr>
          <p:sp>
            <p:nvSpPr>
              <p:cNvPr id="78" name="Freeform 322"/>
              <p:cNvSpPr>
                <a:spLocks/>
              </p:cNvSpPr>
              <p:nvPr/>
            </p:nvSpPr>
            <p:spPr bwMode="auto">
              <a:xfrm>
                <a:off x="3390653" y="2152652"/>
                <a:ext cx="307428" cy="169093"/>
              </a:xfrm>
              <a:custGeom>
                <a:avLst/>
                <a:gdLst>
                  <a:gd name="T0" fmla="*/ 2147483647 w 279"/>
                  <a:gd name="T1" fmla="*/ 0 h 150"/>
                  <a:gd name="T2" fmla="*/ 2147483647 w 279"/>
                  <a:gd name="T3" fmla="*/ 2147483647 h 150"/>
                  <a:gd name="T4" fmla="*/ 2147483647 w 279"/>
                  <a:gd name="T5" fmla="*/ 0 h 150"/>
                  <a:gd name="T6" fmla="*/ 0 w 279"/>
                  <a:gd name="T7" fmla="*/ 2147483647 h 150"/>
                  <a:gd name="T8" fmla="*/ 0 w 279"/>
                  <a:gd name="T9" fmla="*/ 2147483647 h 150"/>
                  <a:gd name="T10" fmla="*/ 2147483647 w 279"/>
                  <a:gd name="T11" fmla="*/ 2147483647 h 150"/>
                  <a:gd name="T12" fmla="*/ 2147483647 w 279"/>
                  <a:gd name="T13" fmla="*/ 2147483647 h 150"/>
                  <a:gd name="T14" fmla="*/ 2147483647 w 279"/>
                  <a:gd name="T15" fmla="*/ 2147483647 h 150"/>
                  <a:gd name="T16" fmla="*/ 2147483647 w 279"/>
                  <a:gd name="T17" fmla="*/ 2147483647 h 150"/>
                  <a:gd name="T18" fmla="*/ 2147483647 w 279"/>
                  <a:gd name="T19" fmla="*/ 2147483647 h 150"/>
                  <a:gd name="T20" fmla="*/ 2147483647 w 279"/>
                  <a:gd name="T21" fmla="*/ 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50">
                    <a:moveTo>
                      <a:pt x="197" y="0"/>
                    </a:moveTo>
                    <a:cubicBezTo>
                      <a:pt x="197" y="0"/>
                      <a:pt x="168" y="41"/>
                      <a:pt x="139" y="40"/>
                    </a:cubicBezTo>
                    <a:cubicBezTo>
                      <a:pt x="110" y="41"/>
                      <a:pt x="82" y="0"/>
                      <a:pt x="82" y="0"/>
                    </a:cubicBezTo>
                    <a:cubicBezTo>
                      <a:pt x="8" y="4"/>
                      <a:pt x="0" y="58"/>
                      <a:pt x="0" y="58"/>
                    </a:cubicBezTo>
                    <a:cubicBezTo>
                      <a:pt x="0" y="100"/>
                      <a:pt x="0" y="100"/>
                      <a:pt x="0" y="100"/>
                    </a:cubicBezTo>
                    <a:cubicBezTo>
                      <a:pt x="13" y="113"/>
                      <a:pt x="41" y="113"/>
                      <a:pt x="41" y="113"/>
                    </a:cubicBezTo>
                    <a:cubicBezTo>
                      <a:pt x="106" y="150"/>
                      <a:pt x="131" y="141"/>
                      <a:pt x="139" y="142"/>
                    </a:cubicBezTo>
                    <a:cubicBezTo>
                      <a:pt x="149" y="142"/>
                      <a:pt x="172" y="150"/>
                      <a:pt x="238" y="113"/>
                    </a:cubicBezTo>
                    <a:cubicBezTo>
                      <a:pt x="238" y="113"/>
                      <a:pt x="266" y="113"/>
                      <a:pt x="279" y="100"/>
                    </a:cubicBezTo>
                    <a:cubicBezTo>
                      <a:pt x="279" y="58"/>
                      <a:pt x="279" y="58"/>
                      <a:pt x="279" y="58"/>
                    </a:cubicBezTo>
                    <a:cubicBezTo>
                      <a:pt x="279" y="58"/>
                      <a:pt x="271" y="4"/>
                      <a:pt x="197" y="0"/>
                    </a:cubicBezTo>
                    <a:close/>
                  </a:path>
                </a:pathLst>
              </a:custGeom>
              <a:solidFill>
                <a:srgbClr val="62A4D3"/>
              </a:solidFill>
              <a:ln w="3175" cap="flat" cmpd="sng" algn="ctr">
                <a:solidFill>
                  <a:sysClr val="window" lastClr="FFFFFF"/>
                </a:solidFill>
                <a:prstDash val="solid"/>
                <a:miter lim="800000"/>
              </a:ln>
              <a:effectLst/>
              <a:ex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sp>
            <p:nvSpPr>
              <p:cNvPr id="79" name="Oval 323"/>
              <p:cNvSpPr>
                <a:spLocks noChangeArrowheads="1"/>
              </p:cNvSpPr>
              <p:nvPr/>
            </p:nvSpPr>
            <p:spPr bwMode="auto">
              <a:xfrm>
                <a:off x="3448686" y="1961129"/>
                <a:ext cx="189510" cy="194111"/>
              </a:xfrm>
              <a:prstGeom prst="ellipse">
                <a:avLst/>
              </a:prstGeom>
              <a:solidFill>
                <a:srgbClr val="62A4D3"/>
              </a:solidFill>
              <a:ln w="3175" cap="flat" cmpd="sng" algn="ctr">
                <a:solidFill>
                  <a:sysClr val="window" lastClr="FFFFFF"/>
                </a:solidFill>
                <a:prstDash val="solid"/>
                <a:miter lim="800000"/>
              </a:ln>
              <a:effectLst/>
              <a:ex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grpSp>
        <p:grpSp>
          <p:nvGrpSpPr>
            <p:cNvPr id="61" name="Group 60"/>
            <p:cNvGrpSpPr/>
            <p:nvPr/>
          </p:nvGrpSpPr>
          <p:grpSpPr>
            <a:xfrm>
              <a:off x="12924463" y="2036374"/>
              <a:ext cx="307428" cy="360616"/>
              <a:chOff x="3135472" y="2036374"/>
              <a:chExt cx="307428" cy="360616"/>
            </a:xfrm>
          </p:grpSpPr>
          <p:sp>
            <p:nvSpPr>
              <p:cNvPr id="73" name="Freeform 322"/>
              <p:cNvSpPr>
                <a:spLocks/>
              </p:cNvSpPr>
              <p:nvPr/>
            </p:nvSpPr>
            <p:spPr bwMode="auto">
              <a:xfrm>
                <a:off x="3135472" y="2227897"/>
                <a:ext cx="307428" cy="169093"/>
              </a:xfrm>
              <a:custGeom>
                <a:avLst/>
                <a:gdLst>
                  <a:gd name="T0" fmla="*/ 2147483647 w 279"/>
                  <a:gd name="T1" fmla="*/ 0 h 150"/>
                  <a:gd name="T2" fmla="*/ 2147483647 w 279"/>
                  <a:gd name="T3" fmla="*/ 2147483647 h 150"/>
                  <a:gd name="T4" fmla="*/ 2147483647 w 279"/>
                  <a:gd name="T5" fmla="*/ 0 h 150"/>
                  <a:gd name="T6" fmla="*/ 0 w 279"/>
                  <a:gd name="T7" fmla="*/ 2147483647 h 150"/>
                  <a:gd name="T8" fmla="*/ 0 w 279"/>
                  <a:gd name="T9" fmla="*/ 2147483647 h 150"/>
                  <a:gd name="T10" fmla="*/ 2147483647 w 279"/>
                  <a:gd name="T11" fmla="*/ 2147483647 h 150"/>
                  <a:gd name="T12" fmla="*/ 2147483647 w 279"/>
                  <a:gd name="T13" fmla="*/ 2147483647 h 150"/>
                  <a:gd name="T14" fmla="*/ 2147483647 w 279"/>
                  <a:gd name="T15" fmla="*/ 2147483647 h 150"/>
                  <a:gd name="T16" fmla="*/ 2147483647 w 279"/>
                  <a:gd name="T17" fmla="*/ 2147483647 h 150"/>
                  <a:gd name="T18" fmla="*/ 2147483647 w 279"/>
                  <a:gd name="T19" fmla="*/ 2147483647 h 150"/>
                  <a:gd name="T20" fmla="*/ 2147483647 w 279"/>
                  <a:gd name="T21" fmla="*/ 0 h 1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9" h="150">
                    <a:moveTo>
                      <a:pt x="197" y="0"/>
                    </a:moveTo>
                    <a:cubicBezTo>
                      <a:pt x="197" y="0"/>
                      <a:pt x="168" y="41"/>
                      <a:pt x="139" y="40"/>
                    </a:cubicBezTo>
                    <a:cubicBezTo>
                      <a:pt x="110" y="41"/>
                      <a:pt x="82" y="0"/>
                      <a:pt x="82" y="0"/>
                    </a:cubicBezTo>
                    <a:cubicBezTo>
                      <a:pt x="8" y="4"/>
                      <a:pt x="0" y="58"/>
                      <a:pt x="0" y="58"/>
                    </a:cubicBezTo>
                    <a:cubicBezTo>
                      <a:pt x="0" y="100"/>
                      <a:pt x="0" y="100"/>
                      <a:pt x="0" y="100"/>
                    </a:cubicBezTo>
                    <a:cubicBezTo>
                      <a:pt x="13" y="113"/>
                      <a:pt x="41" y="113"/>
                      <a:pt x="41" y="113"/>
                    </a:cubicBezTo>
                    <a:cubicBezTo>
                      <a:pt x="106" y="150"/>
                      <a:pt x="131" y="141"/>
                      <a:pt x="139" y="142"/>
                    </a:cubicBezTo>
                    <a:cubicBezTo>
                      <a:pt x="149" y="142"/>
                      <a:pt x="172" y="150"/>
                      <a:pt x="238" y="113"/>
                    </a:cubicBezTo>
                    <a:cubicBezTo>
                      <a:pt x="238" y="113"/>
                      <a:pt x="266" y="113"/>
                      <a:pt x="279" y="100"/>
                    </a:cubicBezTo>
                    <a:cubicBezTo>
                      <a:pt x="279" y="58"/>
                      <a:pt x="279" y="58"/>
                      <a:pt x="279" y="58"/>
                    </a:cubicBezTo>
                    <a:cubicBezTo>
                      <a:pt x="279" y="58"/>
                      <a:pt x="271" y="4"/>
                      <a:pt x="197" y="0"/>
                    </a:cubicBezTo>
                    <a:close/>
                  </a:path>
                </a:pathLst>
              </a:custGeom>
              <a:solidFill>
                <a:srgbClr val="62A4D3"/>
              </a:solidFill>
              <a:ln w="3175" cap="flat" cmpd="sng" algn="ctr">
                <a:solidFill>
                  <a:sysClr val="window" lastClr="FFFFFF"/>
                </a:solidFill>
                <a:prstDash val="solid"/>
                <a:miter lim="800000"/>
              </a:ln>
              <a:effec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sp>
            <p:nvSpPr>
              <p:cNvPr id="74" name="Oval 323"/>
              <p:cNvSpPr>
                <a:spLocks noChangeArrowheads="1"/>
              </p:cNvSpPr>
              <p:nvPr/>
            </p:nvSpPr>
            <p:spPr bwMode="auto">
              <a:xfrm>
                <a:off x="3193505" y="2036374"/>
                <a:ext cx="189510" cy="194111"/>
              </a:xfrm>
              <a:prstGeom prst="ellipse">
                <a:avLst/>
              </a:prstGeom>
              <a:solidFill>
                <a:srgbClr val="62A4D3"/>
              </a:solidFill>
              <a:ln w="3175" cap="flat" cmpd="sng" algn="ctr">
                <a:solidFill>
                  <a:sysClr val="window" lastClr="FFFFFF"/>
                </a:solidFill>
                <a:prstDash val="solid"/>
                <a:miter lim="800000"/>
              </a:ln>
              <a:effectLst/>
            </p:spPr>
            <p:txBody>
              <a:bodyPr/>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2133" b="0" i="0" u="none" strike="noStrike" kern="0" cap="none" spc="0" normalizeH="0" baseline="0" noProof="0" dirty="0">
                  <a:ln>
                    <a:noFill/>
                  </a:ln>
                  <a:solidFill>
                    <a:prstClr val="white"/>
                  </a:solidFill>
                  <a:effectLst/>
                  <a:uLnTx/>
                  <a:uFillTx/>
                  <a:latin typeface="Arial"/>
                  <a:ea typeface="+mn-ea"/>
                  <a:cs typeface="+mn-cs"/>
                </a:endParaRPr>
              </a:p>
            </p:txBody>
          </p:sp>
        </p:grpSp>
      </p:grpSp>
      <p:grpSp>
        <p:nvGrpSpPr>
          <p:cNvPr id="89" name="Group 88"/>
          <p:cNvGrpSpPr/>
          <p:nvPr/>
        </p:nvGrpSpPr>
        <p:grpSpPr>
          <a:xfrm>
            <a:off x="6577102" y="1620279"/>
            <a:ext cx="1209785" cy="1209786"/>
            <a:chOff x="16069463" y="1387482"/>
            <a:chExt cx="1545706" cy="1545707"/>
          </a:xfrm>
        </p:grpSpPr>
        <p:grpSp>
          <p:nvGrpSpPr>
            <p:cNvPr id="90" name="Group 89"/>
            <p:cNvGrpSpPr/>
            <p:nvPr/>
          </p:nvGrpSpPr>
          <p:grpSpPr>
            <a:xfrm>
              <a:off x="16069463" y="1387482"/>
              <a:ext cx="1545706" cy="1545707"/>
              <a:chOff x="6280472" y="1387482"/>
              <a:chExt cx="1545706" cy="1545707"/>
            </a:xfrm>
          </p:grpSpPr>
          <p:sp>
            <p:nvSpPr>
              <p:cNvPr id="101" name="Oval 100"/>
              <p:cNvSpPr/>
              <p:nvPr/>
            </p:nvSpPr>
            <p:spPr bwMode="auto">
              <a:xfrm>
                <a:off x="6280472" y="1387482"/>
                <a:ext cx="1545706" cy="1545707"/>
              </a:xfrm>
              <a:prstGeom prst="ellipse">
                <a:avLst/>
              </a:prstGeom>
              <a:solidFill>
                <a:sysClr val="window" lastClr="FFFFFF"/>
              </a:solidFill>
              <a:ln w="6350" cap="flat" cmpd="sng" algn="ctr">
                <a:solidFill>
                  <a:srgbClr val="A6A6A6"/>
                </a:solid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none" lIns="97461" tIns="48731" rIns="97461" bIns="48731"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
                    <a:srgbClr val="000000"/>
                  </a:buClr>
                  <a:buSzTx/>
                  <a:buFontTx/>
                  <a:buNone/>
                  <a:tabLst/>
                  <a:defRPr/>
                </a:pPr>
                <a:endParaRPr kumimoji="0" lang="en-GB" sz="640" b="1" i="1" u="none" strike="noStrike" kern="0" cap="none" spc="0" normalizeH="0" baseline="0" noProof="0" dirty="0">
                  <a:ln>
                    <a:noFill/>
                  </a:ln>
                  <a:solidFill>
                    <a:srgbClr val="000000"/>
                  </a:solidFill>
                  <a:effectLst/>
                  <a:uLnTx/>
                  <a:uFillTx/>
                  <a:latin typeface="Arial"/>
                  <a:ea typeface="+mn-ea"/>
                  <a:cs typeface="+mn-cs"/>
                </a:endParaRPr>
              </a:p>
            </p:txBody>
          </p:sp>
          <p:sp>
            <p:nvSpPr>
              <p:cNvPr id="102" name="Freeform 6"/>
              <p:cNvSpPr>
                <a:spLocks/>
              </p:cNvSpPr>
              <p:nvPr/>
            </p:nvSpPr>
            <p:spPr bwMode="auto">
              <a:xfrm>
                <a:off x="7053509" y="1481144"/>
                <a:ext cx="643154" cy="676902"/>
              </a:xfrm>
              <a:custGeom>
                <a:avLst/>
                <a:gdLst>
                  <a:gd name="T0" fmla="*/ 0 w 3458"/>
                  <a:gd name="T1" fmla="*/ 3636 h 3636"/>
                  <a:gd name="T2" fmla="*/ 3458 w 3458"/>
                  <a:gd name="T3" fmla="*/ 2513 h 3636"/>
                  <a:gd name="T4" fmla="*/ 0 w 3458"/>
                  <a:gd name="T5" fmla="*/ 0 h 3636"/>
                  <a:gd name="T6" fmla="*/ 0 w 3458"/>
                  <a:gd name="T7" fmla="*/ 3636 h 3636"/>
                </a:gdLst>
                <a:ahLst/>
                <a:cxnLst>
                  <a:cxn ang="0">
                    <a:pos x="T0" y="T1"/>
                  </a:cxn>
                  <a:cxn ang="0">
                    <a:pos x="T2" y="T3"/>
                  </a:cxn>
                  <a:cxn ang="0">
                    <a:pos x="T4" y="T5"/>
                  </a:cxn>
                  <a:cxn ang="0">
                    <a:pos x="T6" y="T7"/>
                  </a:cxn>
                </a:cxnLst>
                <a:rect l="0" t="0" r="r" b="b"/>
                <a:pathLst>
                  <a:path w="3458" h="3636">
                    <a:moveTo>
                      <a:pt x="0" y="3636"/>
                    </a:moveTo>
                    <a:lnTo>
                      <a:pt x="3458" y="2513"/>
                    </a:lnTo>
                    <a:cubicBezTo>
                      <a:pt x="2971" y="1014"/>
                      <a:pt x="1575" y="0"/>
                      <a:pt x="0" y="0"/>
                    </a:cubicBezTo>
                    <a:lnTo>
                      <a:pt x="0" y="3636"/>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3" name="Freeform 7"/>
              <p:cNvSpPr>
                <a:spLocks/>
              </p:cNvSpPr>
              <p:nvPr/>
            </p:nvSpPr>
            <p:spPr bwMode="auto">
              <a:xfrm>
                <a:off x="7053509" y="1949120"/>
                <a:ext cx="733971" cy="756305"/>
              </a:xfrm>
              <a:custGeom>
                <a:avLst/>
                <a:gdLst>
                  <a:gd name="T0" fmla="*/ 0 w 3945"/>
                  <a:gd name="T1" fmla="*/ 1123 h 4065"/>
                  <a:gd name="T2" fmla="*/ 2137 w 3945"/>
                  <a:gd name="T3" fmla="*/ 4065 h 4065"/>
                  <a:gd name="T4" fmla="*/ 3458 w 3945"/>
                  <a:gd name="T5" fmla="*/ 0 h 4065"/>
                  <a:gd name="T6" fmla="*/ 0 w 3945"/>
                  <a:gd name="T7" fmla="*/ 1123 h 4065"/>
                </a:gdLst>
                <a:ahLst/>
                <a:cxnLst>
                  <a:cxn ang="0">
                    <a:pos x="T0" y="T1"/>
                  </a:cxn>
                  <a:cxn ang="0">
                    <a:pos x="T2" y="T3"/>
                  </a:cxn>
                  <a:cxn ang="0">
                    <a:pos x="T4" y="T5"/>
                  </a:cxn>
                  <a:cxn ang="0">
                    <a:pos x="T6" y="T7"/>
                  </a:cxn>
                </a:cxnLst>
                <a:rect l="0" t="0" r="r" b="b"/>
                <a:pathLst>
                  <a:path w="3945" h="4065">
                    <a:moveTo>
                      <a:pt x="0" y="1123"/>
                    </a:moveTo>
                    <a:lnTo>
                      <a:pt x="2137" y="4065"/>
                    </a:lnTo>
                    <a:cubicBezTo>
                      <a:pt x="3411" y="3139"/>
                      <a:pt x="3945" y="1498"/>
                      <a:pt x="3458" y="0"/>
                    </a:cubicBezTo>
                    <a:lnTo>
                      <a:pt x="0" y="1123"/>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4" name="Freeform 8"/>
              <p:cNvSpPr>
                <a:spLocks/>
              </p:cNvSpPr>
              <p:nvPr/>
            </p:nvSpPr>
            <p:spPr bwMode="auto">
              <a:xfrm>
                <a:off x="6655508" y="2158046"/>
                <a:ext cx="795508" cy="719581"/>
              </a:xfrm>
              <a:custGeom>
                <a:avLst/>
                <a:gdLst>
                  <a:gd name="T0" fmla="*/ 2138 w 4275"/>
                  <a:gd name="T1" fmla="*/ 0 h 3868"/>
                  <a:gd name="T2" fmla="*/ 0 w 4275"/>
                  <a:gd name="T3" fmla="*/ 2942 h 3868"/>
                  <a:gd name="T4" fmla="*/ 4275 w 4275"/>
                  <a:gd name="T5" fmla="*/ 2942 h 3868"/>
                  <a:gd name="T6" fmla="*/ 2138 w 4275"/>
                  <a:gd name="T7" fmla="*/ 0 h 3868"/>
                </a:gdLst>
                <a:ahLst/>
                <a:cxnLst>
                  <a:cxn ang="0">
                    <a:pos x="T0" y="T1"/>
                  </a:cxn>
                  <a:cxn ang="0">
                    <a:pos x="T2" y="T3"/>
                  </a:cxn>
                  <a:cxn ang="0">
                    <a:pos x="T4" y="T5"/>
                  </a:cxn>
                  <a:cxn ang="0">
                    <a:pos x="T6" y="T7"/>
                  </a:cxn>
                </a:cxnLst>
                <a:rect l="0" t="0" r="r" b="b"/>
                <a:pathLst>
                  <a:path w="4275" h="3868">
                    <a:moveTo>
                      <a:pt x="2138" y="0"/>
                    </a:moveTo>
                    <a:lnTo>
                      <a:pt x="0" y="2942"/>
                    </a:lnTo>
                    <a:cubicBezTo>
                      <a:pt x="1275" y="3868"/>
                      <a:pt x="3001" y="3868"/>
                      <a:pt x="4275" y="2942"/>
                    </a:cubicBezTo>
                    <a:lnTo>
                      <a:pt x="2138" y="0"/>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5" name="Freeform 9"/>
              <p:cNvSpPr>
                <a:spLocks/>
              </p:cNvSpPr>
              <p:nvPr/>
            </p:nvSpPr>
            <p:spPr bwMode="auto">
              <a:xfrm>
                <a:off x="6319042" y="1949120"/>
                <a:ext cx="734467" cy="756305"/>
              </a:xfrm>
              <a:custGeom>
                <a:avLst/>
                <a:gdLst>
                  <a:gd name="T0" fmla="*/ 3945 w 3945"/>
                  <a:gd name="T1" fmla="*/ 1123 h 4065"/>
                  <a:gd name="T2" fmla="*/ 487 w 3945"/>
                  <a:gd name="T3" fmla="*/ 0 h 4065"/>
                  <a:gd name="T4" fmla="*/ 1807 w 3945"/>
                  <a:gd name="T5" fmla="*/ 4065 h 4065"/>
                  <a:gd name="T6" fmla="*/ 3945 w 3945"/>
                  <a:gd name="T7" fmla="*/ 1123 h 4065"/>
                </a:gdLst>
                <a:ahLst/>
                <a:cxnLst>
                  <a:cxn ang="0">
                    <a:pos x="T0" y="T1"/>
                  </a:cxn>
                  <a:cxn ang="0">
                    <a:pos x="T2" y="T3"/>
                  </a:cxn>
                  <a:cxn ang="0">
                    <a:pos x="T4" y="T5"/>
                  </a:cxn>
                  <a:cxn ang="0">
                    <a:pos x="T6" y="T7"/>
                  </a:cxn>
                </a:cxnLst>
                <a:rect l="0" t="0" r="r" b="b"/>
                <a:pathLst>
                  <a:path w="3945" h="4065">
                    <a:moveTo>
                      <a:pt x="3945" y="1123"/>
                    </a:moveTo>
                    <a:lnTo>
                      <a:pt x="487" y="0"/>
                    </a:lnTo>
                    <a:cubicBezTo>
                      <a:pt x="0" y="1498"/>
                      <a:pt x="533" y="3139"/>
                      <a:pt x="1807" y="4065"/>
                    </a:cubicBezTo>
                    <a:lnTo>
                      <a:pt x="3945" y="1123"/>
                    </a:lnTo>
                    <a:close/>
                  </a:path>
                </a:pathLst>
              </a:custGeom>
              <a:solidFill>
                <a:srgbClr val="A0C243"/>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6" name="Freeform 10"/>
              <p:cNvSpPr>
                <a:spLocks/>
              </p:cNvSpPr>
              <p:nvPr/>
            </p:nvSpPr>
            <p:spPr bwMode="auto">
              <a:xfrm>
                <a:off x="6409858" y="1481144"/>
                <a:ext cx="643651" cy="676902"/>
              </a:xfrm>
              <a:custGeom>
                <a:avLst/>
                <a:gdLst>
                  <a:gd name="T0" fmla="*/ 3458 w 3458"/>
                  <a:gd name="T1" fmla="*/ 3636 h 3636"/>
                  <a:gd name="T2" fmla="*/ 3458 w 3458"/>
                  <a:gd name="T3" fmla="*/ 0 h 3636"/>
                  <a:gd name="T4" fmla="*/ 0 w 3458"/>
                  <a:gd name="T5" fmla="*/ 2513 h 3636"/>
                  <a:gd name="T6" fmla="*/ 3458 w 3458"/>
                  <a:gd name="T7" fmla="*/ 3636 h 3636"/>
                </a:gdLst>
                <a:ahLst/>
                <a:cxnLst>
                  <a:cxn ang="0">
                    <a:pos x="T0" y="T1"/>
                  </a:cxn>
                  <a:cxn ang="0">
                    <a:pos x="T2" y="T3"/>
                  </a:cxn>
                  <a:cxn ang="0">
                    <a:pos x="T4" y="T5"/>
                  </a:cxn>
                  <a:cxn ang="0">
                    <a:pos x="T6" y="T7"/>
                  </a:cxn>
                </a:cxnLst>
                <a:rect l="0" t="0" r="r" b="b"/>
                <a:pathLst>
                  <a:path w="3458" h="3636">
                    <a:moveTo>
                      <a:pt x="3458" y="3636"/>
                    </a:moveTo>
                    <a:lnTo>
                      <a:pt x="3458" y="0"/>
                    </a:lnTo>
                    <a:cubicBezTo>
                      <a:pt x="1882" y="0"/>
                      <a:pt x="486" y="1014"/>
                      <a:pt x="0" y="2513"/>
                    </a:cubicBezTo>
                    <a:lnTo>
                      <a:pt x="3458" y="3636"/>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7" name="Oval 106"/>
              <p:cNvSpPr/>
              <p:nvPr/>
            </p:nvSpPr>
            <p:spPr bwMode="auto">
              <a:xfrm>
                <a:off x="6536722" y="1643796"/>
                <a:ext cx="1033079" cy="1033079"/>
              </a:xfrm>
              <a:prstGeom prst="ellipse">
                <a:avLst/>
              </a:prstGeom>
              <a:solidFill>
                <a:sysClr val="window" lastClr="FFFFFF">
                  <a:lumMod val="95000"/>
                </a:sysClr>
              </a:solidFill>
              <a:ln w="28575" cap="flat" cmpd="sng" algn="ctr">
                <a:solidFill>
                  <a:srgbClr val="FFFFFF"/>
                </a:solidFill>
                <a:prstDash val="solid"/>
                <a:round/>
                <a:headEnd type="none" w="med" len="med"/>
                <a:tailEnd type="none" w="med" len="med"/>
              </a:ln>
              <a:effectLst/>
            </p:spPr>
            <p:txBody>
              <a:bodyPr vert="horz" wrap="none" lIns="97524" tIns="48762" rIns="97524" bIns="48762"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kumimoji="0" lang="en-GB" sz="640" b="1" i="1" u="none" strike="noStrike" kern="0" cap="none" spc="0" normalizeH="0" baseline="0" noProof="0" dirty="0">
                  <a:ln>
                    <a:noFill/>
                  </a:ln>
                  <a:solidFill>
                    <a:prstClr val="black"/>
                  </a:solidFill>
                  <a:effectLst/>
                  <a:uLnTx/>
                  <a:uFillTx/>
                  <a:latin typeface="Arial"/>
                  <a:ea typeface="+mn-ea"/>
                  <a:cs typeface="+mn-cs"/>
                </a:endParaRPr>
              </a:p>
            </p:txBody>
          </p:sp>
        </p:grpSp>
        <p:sp>
          <p:nvSpPr>
            <p:cNvPr id="91" name="Freeform 266"/>
            <p:cNvSpPr>
              <a:spLocks/>
            </p:cNvSpPr>
            <p:nvPr/>
          </p:nvSpPr>
          <p:spPr bwMode="auto">
            <a:xfrm>
              <a:off x="16521032" y="1725977"/>
              <a:ext cx="488720" cy="248981"/>
            </a:xfrm>
            <a:custGeom>
              <a:avLst/>
              <a:gdLst>
                <a:gd name="T0" fmla="*/ 1258 w 1798"/>
                <a:gd name="T1" fmla="*/ 1 h 916"/>
                <a:gd name="T2" fmla="*/ 1479 w 1798"/>
                <a:gd name="T3" fmla="*/ 25 h 916"/>
                <a:gd name="T4" fmla="*/ 1693 w 1798"/>
                <a:gd name="T5" fmla="*/ 76 h 916"/>
                <a:gd name="T6" fmla="*/ 1744 w 1798"/>
                <a:gd name="T7" fmla="*/ 252 h 916"/>
                <a:gd name="T8" fmla="*/ 1738 w 1798"/>
                <a:gd name="T9" fmla="*/ 252 h 916"/>
                <a:gd name="T10" fmla="*/ 1527 w 1798"/>
                <a:gd name="T11" fmla="*/ 188 h 916"/>
                <a:gd name="T12" fmla="*/ 1310 w 1798"/>
                <a:gd name="T13" fmla="*/ 156 h 916"/>
                <a:gd name="T14" fmla="*/ 1084 w 1798"/>
                <a:gd name="T15" fmla="*/ 153 h 916"/>
                <a:gd name="T16" fmla="*/ 858 w 1798"/>
                <a:gd name="T17" fmla="*/ 185 h 916"/>
                <a:gd name="T18" fmla="*/ 1012 w 1798"/>
                <a:gd name="T19" fmla="*/ 477 h 916"/>
                <a:gd name="T20" fmla="*/ 1094 w 1798"/>
                <a:gd name="T21" fmla="*/ 617 h 916"/>
                <a:gd name="T22" fmla="*/ 1152 w 1798"/>
                <a:gd name="T23" fmla="*/ 695 h 916"/>
                <a:gd name="T24" fmla="*/ 1165 w 1798"/>
                <a:gd name="T25" fmla="*/ 733 h 916"/>
                <a:gd name="T26" fmla="*/ 1114 w 1798"/>
                <a:gd name="T27" fmla="*/ 752 h 916"/>
                <a:gd name="T28" fmla="*/ 1076 w 1798"/>
                <a:gd name="T29" fmla="*/ 775 h 916"/>
                <a:gd name="T30" fmla="*/ 1031 w 1798"/>
                <a:gd name="T31" fmla="*/ 809 h 916"/>
                <a:gd name="T32" fmla="*/ 989 w 1798"/>
                <a:gd name="T33" fmla="*/ 855 h 916"/>
                <a:gd name="T34" fmla="*/ 958 w 1798"/>
                <a:gd name="T35" fmla="*/ 916 h 916"/>
                <a:gd name="T36" fmla="*/ 867 w 1798"/>
                <a:gd name="T37" fmla="*/ 819 h 916"/>
                <a:gd name="T38" fmla="*/ 829 w 1798"/>
                <a:gd name="T39" fmla="*/ 769 h 916"/>
                <a:gd name="T40" fmla="*/ 759 w 1798"/>
                <a:gd name="T41" fmla="*/ 666 h 916"/>
                <a:gd name="T42" fmla="*/ 529 w 1798"/>
                <a:gd name="T43" fmla="*/ 302 h 916"/>
                <a:gd name="T44" fmla="*/ 407 w 1798"/>
                <a:gd name="T45" fmla="*/ 372 h 916"/>
                <a:gd name="T46" fmla="*/ 249 w 1798"/>
                <a:gd name="T47" fmla="*/ 487 h 916"/>
                <a:gd name="T48" fmla="*/ 153 w 1798"/>
                <a:gd name="T49" fmla="*/ 567 h 916"/>
                <a:gd name="T50" fmla="*/ 105 w 1798"/>
                <a:gd name="T51" fmla="*/ 608 h 916"/>
                <a:gd name="T52" fmla="*/ 57 w 1798"/>
                <a:gd name="T53" fmla="*/ 452 h 916"/>
                <a:gd name="T54" fmla="*/ 177 w 1798"/>
                <a:gd name="T55" fmla="*/ 352 h 916"/>
                <a:gd name="T56" fmla="*/ 342 w 1798"/>
                <a:gd name="T57" fmla="*/ 237 h 916"/>
                <a:gd name="T58" fmla="*/ 518 w 1798"/>
                <a:gd name="T59" fmla="*/ 142 h 916"/>
                <a:gd name="T60" fmla="*/ 714 w 1798"/>
                <a:gd name="T61" fmla="*/ 68 h 916"/>
                <a:gd name="T62" fmla="*/ 919 w 1798"/>
                <a:gd name="T63" fmla="*/ 20 h 916"/>
                <a:gd name="T64" fmla="*/ 1145 w 1798"/>
                <a:gd name="T65"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98" h="916">
                  <a:moveTo>
                    <a:pt x="1145" y="0"/>
                  </a:moveTo>
                  <a:lnTo>
                    <a:pt x="1258" y="1"/>
                  </a:lnTo>
                  <a:lnTo>
                    <a:pt x="1372" y="10"/>
                  </a:lnTo>
                  <a:lnTo>
                    <a:pt x="1479" y="25"/>
                  </a:lnTo>
                  <a:lnTo>
                    <a:pt x="1587" y="46"/>
                  </a:lnTo>
                  <a:lnTo>
                    <a:pt x="1693" y="76"/>
                  </a:lnTo>
                  <a:lnTo>
                    <a:pt x="1798" y="110"/>
                  </a:lnTo>
                  <a:lnTo>
                    <a:pt x="1744" y="252"/>
                  </a:lnTo>
                  <a:lnTo>
                    <a:pt x="1738" y="249"/>
                  </a:lnTo>
                  <a:lnTo>
                    <a:pt x="1738" y="252"/>
                  </a:lnTo>
                  <a:lnTo>
                    <a:pt x="1633" y="215"/>
                  </a:lnTo>
                  <a:lnTo>
                    <a:pt x="1527" y="188"/>
                  </a:lnTo>
                  <a:lnTo>
                    <a:pt x="1420" y="169"/>
                  </a:lnTo>
                  <a:lnTo>
                    <a:pt x="1310" y="156"/>
                  </a:lnTo>
                  <a:lnTo>
                    <a:pt x="1197" y="150"/>
                  </a:lnTo>
                  <a:lnTo>
                    <a:pt x="1084" y="153"/>
                  </a:lnTo>
                  <a:lnTo>
                    <a:pt x="970" y="164"/>
                  </a:lnTo>
                  <a:lnTo>
                    <a:pt x="858" y="185"/>
                  </a:lnTo>
                  <a:lnTo>
                    <a:pt x="961" y="381"/>
                  </a:lnTo>
                  <a:lnTo>
                    <a:pt x="1012" y="477"/>
                  </a:lnTo>
                  <a:lnTo>
                    <a:pt x="1068" y="572"/>
                  </a:lnTo>
                  <a:lnTo>
                    <a:pt x="1094" y="617"/>
                  </a:lnTo>
                  <a:lnTo>
                    <a:pt x="1123" y="659"/>
                  </a:lnTo>
                  <a:lnTo>
                    <a:pt x="1152" y="695"/>
                  </a:lnTo>
                  <a:lnTo>
                    <a:pt x="1184" y="730"/>
                  </a:lnTo>
                  <a:lnTo>
                    <a:pt x="1165" y="733"/>
                  </a:lnTo>
                  <a:lnTo>
                    <a:pt x="1142" y="740"/>
                  </a:lnTo>
                  <a:lnTo>
                    <a:pt x="1114" y="752"/>
                  </a:lnTo>
                  <a:lnTo>
                    <a:pt x="1097" y="762"/>
                  </a:lnTo>
                  <a:lnTo>
                    <a:pt x="1076" y="775"/>
                  </a:lnTo>
                  <a:lnTo>
                    <a:pt x="1054" y="790"/>
                  </a:lnTo>
                  <a:lnTo>
                    <a:pt x="1031" y="809"/>
                  </a:lnTo>
                  <a:lnTo>
                    <a:pt x="1009" y="830"/>
                  </a:lnTo>
                  <a:lnTo>
                    <a:pt x="989" y="855"/>
                  </a:lnTo>
                  <a:lnTo>
                    <a:pt x="972" y="884"/>
                  </a:lnTo>
                  <a:lnTo>
                    <a:pt x="958" y="916"/>
                  </a:lnTo>
                  <a:lnTo>
                    <a:pt x="912" y="870"/>
                  </a:lnTo>
                  <a:lnTo>
                    <a:pt x="867" y="819"/>
                  </a:lnTo>
                  <a:lnTo>
                    <a:pt x="867" y="819"/>
                  </a:lnTo>
                  <a:lnTo>
                    <a:pt x="829" y="769"/>
                  </a:lnTo>
                  <a:lnTo>
                    <a:pt x="794" y="718"/>
                  </a:lnTo>
                  <a:lnTo>
                    <a:pt x="759" y="666"/>
                  </a:lnTo>
                  <a:lnTo>
                    <a:pt x="643" y="486"/>
                  </a:lnTo>
                  <a:lnTo>
                    <a:pt x="529" y="302"/>
                  </a:lnTo>
                  <a:lnTo>
                    <a:pt x="467" y="336"/>
                  </a:lnTo>
                  <a:lnTo>
                    <a:pt x="407" y="372"/>
                  </a:lnTo>
                  <a:lnTo>
                    <a:pt x="326" y="428"/>
                  </a:lnTo>
                  <a:lnTo>
                    <a:pt x="249" y="487"/>
                  </a:lnTo>
                  <a:lnTo>
                    <a:pt x="199" y="526"/>
                  </a:lnTo>
                  <a:lnTo>
                    <a:pt x="153" y="567"/>
                  </a:lnTo>
                  <a:lnTo>
                    <a:pt x="108" y="611"/>
                  </a:lnTo>
                  <a:lnTo>
                    <a:pt x="105" y="608"/>
                  </a:lnTo>
                  <a:lnTo>
                    <a:pt x="0" y="506"/>
                  </a:lnTo>
                  <a:lnTo>
                    <a:pt x="57" y="452"/>
                  </a:lnTo>
                  <a:lnTo>
                    <a:pt x="116" y="401"/>
                  </a:lnTo>
                  <a:lnTo>
                    <a:pt x="177" y="352"/>
                  </a:lnTo>
                  <a:lnTo>
                    <a:pt x="257" y="292"/>
                  </a:lnTo>
                  <a:lnTo>
                    <a:pt x="342" y="237"/>
                  </a:lnTo>
                  <a:lnTo>
                    <a:pt x="428" y="186"/>
                  </a:lnTo>
                  <a:lnTo>
                    <a:pt x="518" y="142"/>
                  </a:lnTo>
                  <a:lnTo>
                    <a:pt x="615" y="102"/>
                  </a:lnTo>
                  <a:lnTo>
                    <a:pt x="714" y="68"/>
                  </a:lnTo>
                  <a:lnTo>
                    <a:pt x="816" y="41"/>
                  </a:lnTo>
                  <a:lnTo>
                    <a:pt x="919" y="20"/>
                  </a:lnTo>
                  <a:lnTo>
                    <a:pt x="1031" y="6"/>
                  </a:lnTo>
                  <a:lnTo>
                    <a:pt x="1145" y="0"/>
                  </a:lnTo>
                  <a:close/>
                </a:path>
              </a:pathLst>
            </a:custGeom>
            <a:solidFill>
              <a:srgbClr val="92D050"/>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2" name="Freeform 267"/>
            <p:cNvSpPr>
              <a:spLocks/>
            </p:cNvSpPr>
            <p:nvPr/>
          </p:nvSpPr>
          <p:spPr bwMode="auto">
            <a:xfrm>
              <a:off x="16883631" y="2027962"/>
              <a:ext cx="204404" cy="198424"/>
            </a:xfrm>
            <a:custGeom>
              <a:avLst/>
              <a:gdLst>
                <a:gd name="T0" fmla="*/ 282 w 752"/>
                <a:gd name="T1" fmla="*/ 22 h 730"/>
                <a:gd name="T2" fmla="*/ 323 w 752"/>
                <a:gd name="T3" fmla="*/ 57 h 730"/>
                <a:gd name="T4" fmla="*/ 343 w 752"/>
                <a:gd name="T5" fmla="*/ 74 h 730"/>
                <a:gd name="T6" fmla="*/ 352 w 752"/>
                <a:gd name="T7" fmla="*/ 82 h 730"/>
                <a:gd name="T8" fmla="*/ 355 w 752"/>
                <a:gd name="T9" fmla="*/ 85 h 730"/>
                <a:gd name="T10" fmla="*/ 422 w 752"/>
                <a:gd name="T11" fmla="*/ 69 h 730"/>
                <a:gd name="T12" fmla="*/ 454 w 752"/>
                <a:gd name="T13" fmla="*/ 70 h 730"/>
                <a:gd name="T14" fmla="*/ 539 w 752"/>
                <a:gd name="T15" fmla="*/ 92 h 730"/>
                <a:gd name="T16" fmla="*/ 611 w 752"/>
                <a:gd name="T17" fmla="*/ 135 h 730"/>
                <a:gd name="T18" fmla="*/ 659 w 752"/>
                <a:gd name="T19" fmla="*/ 183 h 730"/>
                <a:gd name="T20" fmla="*/ 688 w 752"/>
                <a:gd name="T21" fmla="*/ 229 h 730"/>
                <a:gd name="T22" fmla="*/ 692 w 752"/>
                <a:gd name="T23" fmla="*/ 249 h 730"/>
                <a:gd name="T24" fmla="*/ 689 w 752"/>
                <a:gd name="T25" fmla="*/ 271 h 730"/>
                <a:gd name="T26" fmla="*/ 672 w 752"/>
                <a:gd name="T27" fmla="*/ 281 h 730"/>
                <a:gd name="T28" fmla="*/ 737 w 752"/>
                <a:gd name="T29" fmla="*/ 343 h 730"/>
                <a:gd name="T30" fmla="*/ 750 w 752"/>
                <a:gd name="T31" fmla="*/ 374 h 730"/>
                <a:gd name="T32" fmla="*/ 750 w 752"/>
                <a:gd name="T33" fmla="*/ 406 h 730"/>
                <a:gd name="T34" fmla="*/ 734 w 752"/>
                <a:gd name="T35" fmla="*/ 434 h 730"/>
                <a:gd name="T36" fmla="*/ 711 w 752"/>
                <a:gd name="T37" fmla="*/ 444 h 730"/>
                <a:gd name="T38" fmla="*/ 694 w 752"/>
                <a:gd name="T39" fmla="*/ 450 h 730"/>
                <a:gd name="T40" fmla="*/ 688 w 752"/>
                <a:gd name="T41" fmla="*/ 455 h 730"/>
                <a:gd name="T42" fmla="*/ 686 w 752"/>
                <a:gd name="T43" fmla="*/ 464 h 730"/>
                <a:gd name="T44" fmla="*/ 686 w 752"/>
                <a:gd name="T45" fmla="*/ 473 h 730"/>
                <a:gd name="T46" fmla="*/ 685 w 752"/>
                <a:gd name="T47" fmla="*/ 508 h 730"/>
                <a:gd name="T48" fmla="*/ 673 w 752"/>
                <a:gd name="T49" fmla="*/ 528 h 730"/>
                <a:gd name="T50" fmla="*/ 651 w 752"/>
                <a:gd name="T51" fmla="*/ 538 h 730"/>
                <a:gd name="T52" fmla="*/ 628 w 752"/>
                <a:gd name="T53" fmla="*/ 544 h 730"/>
                <a:gd name="T54" fmla="*/ 611 w 752"/>
                <a:gd name="T55" fmla="*/ 556 h 730"/>
                <a:gd name="T56" fmla="*/ 606 w 752"/>
                <a:gd name="T57" fmla="*/ 588 h 730"/>
                <a:gd name="T58" fmla="*/ 598 w 752"/>
                <a:gd name="T59" fmla="*/ 618 h 730"/>
                <a:gd name="T60" fmla="*/ 574 w 752"/>
                <a:gd name="T61" fmla="*/ 633 h 730"/>
                <a:gd name="T62" fmla="*/ 541 w 752"/>
                <a:gd name="T63" fmla="*/ 643 h 730"/>
                <a:gd name="T64" fmla="*/ 534 w 752"/>
                <a:gd name="T65" fmla="*/ 649 h 730"/>
                <a:gd name="T66" fmla="*/ 531 w 752"/>
                <a:gd name="T67" fmla="*/ 656 h 730"/>
                <a:gd name="T68" fmla="*/ 531 w 752"/>
                <a:gd name="T69" fmla="*/ 679 h 730"/>
                <a:gd name="T70" fmla="*/ 523 w 752"/>
                <a:gd name="T71" fmla="*/ 709 h 730"/>
                <a:gd name="T72" fmla="*/ 504 w 752"/>
                <a:gd name="T73" fmla="*/ 723 h 730"/>
                <a:gd name="T74" fmla="*/ 470 w 752"/>
                <a:gd name="T75" fmla="*/ 730 h 730"/>
                <a:gd name="T76" fmla="*/ 433 w 752"/>
                <a:gd name="T77" fmla="*/ 723 h 730"/>
                <a:gd name="T78" fmla="*/ 334 w 752"/>
                <a:gd name="T79" fmla="*/ 634 h 730"/>
                <a:gd name="T80" fmla="*/ 224 w 752"/>
                <a:gd name="T81" fmla="*/ 533 h 730"/>
                <a:gd name="T82" fmla="*/ 170 w 752"/>
                <a:gd name="T83" fmla="*/ 477 h 730"/>
                <a:gd name="T84" fmla="*/ 142 w 752"/>
                <a:gd name="T85" fmla="*/ 418 h 730"/>
                <a:gd name="T86" fmla="*/ 138 w 752"/>
                <a:gd name="T87" fmla="*/ 351 h 730"/>
                <a:gd name="T88" fmla="*/ 155 w 752"/>
                <a:gd name="T89" fmla="*/ 287 h 730"/>
                <a:gd name="T90" fmla="*/ 45 w 752"/>
                <a:gd name="T91" fmla="*/ 131 h 730"/>
                <a:gd name="T92" fmla="*/ 216 w 752"/>
                <a:gd name="T93" fmla="*/ 55 h 730"/>
                <a:gd name="T94" fmla="*/ 243 w 752"/>
                <a:gd name="T95" fmla="*/ 34 h 730"/>
                <a:gd name="T96" fmla="*/ 257 w 752"/>
                <a:gd name="T97" fmla="*/ 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52" h="730">
                  <a:moveTo>
                    <a:pt x="257" y="0"/>
                  </a:moveTo>
                  <a:lnTo>
                    <a:pt x="282" y="22"/>
                  </a:lnTo>
                  <a:lnTo>
                    <a:pt x="304" y="41"/>
                  </a:lnTo>
                  <a:lnTo>
                    <a:pt x="323" y="57"/>
                  </a:lnTo>
                  <a:lnTo>
                    <a:pt x="337" y="69"/>
                  </a:lnTo>
                  <a:lnTo>
                    <a:pt x="343" y="74"/>
                  </a:lnTo>
                  <a:lnTo>
                    <a:pt x="349" y="79"/>
                  </a:lnTo>
                  <a:lnTo>
                    <a:pt x="352" y="82"/>
                  </a:lnTo>
                  <a:lnTo>
                    <a:pt x="355" y="85"/>
                  </a:lnTo>
                  <a:lnTo>
                    <a:pt x="355" y="85"/>
                  </a:lnTo>
                  <a:lnTo>
                    <a:pt x="388" y="74"/>
                  </a:lnTo>
                  <a:lnTo>
                    <a:pt x="422" y="69"/>
                  </a:lnTo>
                  <a:lnTo>
                    <a:pt x="455" y="67"/>
                  </a:lnTo>
                  <a:lnTo>
                    <a:pt x="454" y="70"/>
                  </a:lnTo>
                  <a:lnTo>
                    <a:pt x="500" y="77"/>
                  </a:lnTo>
                  <a:lnTo>
                    <a:pt x="539" y="92"/>
                  </a:lnTo>
                  <a:lnTo>
                    <a:pt x="577" y="111"/>
                  </a:lnTo>
                  <a:lnTo>
                    <a:pt x="611" y="135"/>
                  </a:lnTo>
                  <a:lnTo>
                    <a:pt x="641" y="165"/>
                  </a:lnTo>
                  <a:lnTo>
                    <a:pt x="659" y="183"/>
                  </a:lnTo>
                  <a:lnTo>
                    <a:pt x="675" y="205"/>
                  </a:lnTo>
                  <a:lnTo>
                    <a:pt x="688" y="229"/>
                  </a:lnTo>
                  <a:lnTo>
                    <a:pt x="691" y="239"/>
                  </a:lnTo>
                  <a:lnTo>
                    <a:pt x="692" y="249"/>
                  </a:lnTo>
                  <a:lnTo>
                    <a:pt x="692" y="261"/>
                  </a:lnTo>
                  <a:lnTo>
                    <a:pt x="689" y="271"/>
                  </a:lnTo>
                  <a:lnTo>
                    <a:pt x="683" y="277"/>
                  </a:lnTo>
                  <a:lnTo>
                    <a:pt x="672" y="281"/>
                  </a:lnTo>
                  <a:lnTo>
                    <a:pt x="727" y="332"/>
                  </a:lnTo>
                  <a:lnTo>
                    <a:pt x="737" y="343"/>
                  </a:lnTo>
                  <a:lnTo>
                    <a:pt x="744" y="358"/>
                  </a:lnTo>
                  <a:lnTo>
                    <a:pt x="750" y="374"/>
                  </a:lnTo>
                  <a:lnTo>
                    <a:pt x="752" y="390"/>
                  </a:lnTo>
                  <a:lnTo>
                    <a:pt x="750" y="406"/>
                  </a:lnTo>
                  <a:lnTo>
                    <a:pt x="744" y="421"/>
                  </a:lnTo>
                  <a:lnTo>
                    <a:pt x="734" y="434"/>
                  </a:lnTo>
                  <a:lnTo>
                    <a:pt x="720" y="442"/>
                  </a:lnTo>
                  <a:lnTo>
                    <a:pt x="711" y="444"/>
                  </a:lnTo>
                  <a:lnTo>
                    <a:pt x="702" y="447"/>
                  </a:lnTo>
                  <a:lnTo>
                    <a:pt x="694" y="450"/>
                  </a:lnTo>
                  <a:lnTo>
                    <a:pt x="691" y="453"/>
                  </a:lnTo>
                  <a:lnTo>
                    <a:pt x="688" y="455"/>
                  </a:lnTo>
                  <a:lnTo>
                    <a:pt x="688" y="460"/>
                  </a:lnTo>
                  <a:lnTo>
                    <a:pt x="686" y="464"/>
                  </a:lnTo>
                  <a:lnTo>
                    <a:pt x="686" y="469"/>
                  </a:lnTo>
                  <a:lnTo>
                    <a:pt x="686" y="473"/>
                  </a:lnTo>
                  <a:lnTo>
                    <a:pt x="686" y="490"/>
                  </a:lnTo>
                  <a:lnTo>
                    <a:pt x="685" y="508"/>
                  </a:lnTo>
                  <a:lnTo>
                    <a:pt x="680" y="519"/>
                  </a:lnTo>
                  <a:lnTo>
                    <a:pt x="673" y="528"/>
                  </a:lnTo>
                  <a:lnTo>
                    <a:pt x="663" y="535"/>
                  </a:lnTo>
                  <a:lnTo>
                    <a:pt x="651" y="538"/>
                  </a:lnTo>
                  <a:lnTo>
                    <a:pt x="640" y="541"/>
                  </a:lnTo>
                  <a:lnTo>
                    <a:pt x="628" y="544"/>
                  </a:lnTo>
                  <a:lnTo>
                    <a:pt x="618" y="549"/>
                  </a:lnTo>
                  <a:lnTo>
                    <a:pt x="611" y="556"/>
                  </a:lnTo>
                  <a:lnTo>
                    <a:pt x="606" y="567"/>
                  </a:lnTo>
                  <a:lnTo>
                    <a:pt x="606" y="588"/>
                  </a:lnTo>
                  <a:lnTo>
                    <a:pt x="605" y="607"/>
                  </a:lnTo>
                  <a:lnTo>
                    <a:pt x="598" y="618"/>
                  </a:lnTo>
                  <a:lnTo>
                    <a:pt x="586" y="627"/>
                  </a:lnTo>
                  <a:lnTo>
                    <a:pt x="574" y="633"/>
                  </a:lnTo>
                  <a:lnTo>
                    <a:pt x="557" y="639"/>
                  </a:lnTo>
                  <a:lnTo>
                    <a:pt x="541" y="643"/>
                  </a:lnTo>
                  <a:lnTo>
                    <a:pt x="536" y="646"/>
                  </a:lnTo>
                  <a:lnTo>
                    <a:pt x="534" y="649"/>
                  </a:lnTo>
                  <a:lnTo>
                    <a:pt x="532" y="652"/>
                  </a:lnTo>
                  <a:lnTo>
                    <a:pt x="531" y="656"/>
                  </a:lnTo>
                  <a:lnTo>
                    <a:pt x="531" y="662"/>
                  </a:lnTo>
                  <a:lnTo>
                    <a:pt x="531" y="679"/>
                  </a:lnTo>
                  <a:lnTo>
                    <a:pt x="528" y="697"/>
                  </a:lnTo>
                  <a:lnTo>
                    <a:pt x="523" y="709"/>
                  </a:lnTo>
                  <a:lnTo>
                    <a:pt x="515" y="716"/>
                  </a:lnTo>
                  <a:lnTo>
                    <a:pt x="504" y="723"/>
                  </a:lnTo>
                  <a:lnTo>
                    <a:pt x="487" y="729"/>
                  </a:lnTo>
                  <a:lnTo>
                    <a:pt x="470" y="730"/>
                  </a:lnTo>
                  <a:lnTo>
                    <a:pt x="451" y="729"/>
                  </a:lnTo>
                  <a:lnTo>
                    <a:pt x="433" y="723"/>
                  </a:lnTo>
                  <a:lnTo>
                    <a:pt x="419" y="713"/>
                  </a:lnTo>
                  <a:lnTo>
                    <a:pt x="334" y="634"/>
                  </a:lnTo>
                  <a:lnTo>
                    <a:pt x="282" y="586"/>
                  </a:lnTo>
                  <a:lnTo>
                    <a:pt x="224" y="533"/>
                  </a:lnTo>
                  <a:lnTo>
                    <a:pt x="193" y="503"/>
                  </a:lnTo>
                  <a:lnTo>
                    <a:pt x="170" y="477"/>
                  </a:lnTo>
                  <a:lnTo>
                    <a:pt x="154" y="448"/>
                  </a:lnTo>
                  <a:lnTo>
                    <a:pt x="142" y="418"/>
                  </a:lnTo>
                  <a:lnTo>
                    <a:pt x="136" y="384"/>
                  </a:lnTo>
                  <a:lnTo>
                    <a:pt x="138" y="351"/>
                  </a:lnTo>
                  <a:lnTo>
                    <a:pt x="144" y="319"/>
                  </a:lnTo>
                  <a:lnTo>
                    <a:pt x="155" y="287"/>
                  </a:lnTo>
                  <a:lnTo>
                    <a:pt x="0" y="150"/>
                  </a:lnTo>
                  <a:lnTo>
                    <a:pt x="45" y="131"/>
                  </a:lnTo>
                  <a:lnTo>
                    <a:pt x="110" y="102"/>
                  </a:lnTo>
                  <a:lnTo>
                    <a:pt x="216" y="55"/>
                  </a:lnTo>
                  <a:lnTo>
                    <a:pt x="231" y="47"/>
                  </a:lnTo>
                  <a:lnTo>
                    <a:pt x="243" y="34"/>
                  </a:lnTo>
                  <a:lnTo>
                    <a:pt x="251" y="18"/>
                  </a:lnTo>
                  <a:lnTo>
                    <a:pt x="257" y="0"/>
                  </a:lnTo>
                  <a:close/>
                </a:path>
              </a:pathLst>
            </a:custGeom>
            <a:solidFill>
              <a:srgbClr val="92D050"/>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3" name="Freeform 268"/>
            <p:cNvSpPr>
              <a:spLocks noEditPoints="1"/>
            </p:cNvSpPr>
            <p:nvPr/>
          </p:nvSpPr>
          <p:spPr bwMode="auto">
            <a:xfrm>
              <a:off x="16407958" y="1896404"/>
              <a:ext cx="236477" cy="481926"/>
            </a:xfrm>
            <a:custGeom>
              <a:avLst/>
              <a:gdLst>
                <a:gd name="T0" fmla="*/ 788 w 870"/>
                <a:gd name="T1" fmla="*/ 689 h 1773"/>
                <a:gd name="T2" fmla="*/ 788 w 870"/>
                <a:gd name="T3" fmla="*/ 689 h 1773"/>
                <a:gd name="T4" fmla="*/ 446 w 870"/>
                <a:gd name="T5" fmla="*/ 90 h 1773"/>
                <a:gd name="T6" fmla="*/ 352 w 870"/>
                <a:gd name="T7" fmla="*/ 230 h 1773"/>
                <a:gd name="T8" fmla="*/ 265 w 870"/>
                <a:gd name="T9" fmla="*/ 400 h 1773"/>
                <a:gd name="T10" fmla="*/ 196 w 870"/>
                <a:gd name="T11" fmla="*/ 601 h 1773"/>
                <a:gd name="T12" fmla="*/ 320 w 870"/>
                <a:gd name="T13" fmla="*/ 694 h 1773"/>
                <a:gd name="T14" fmla="*/ 548 w 870"/>
                <a:gd name="T15" fmla="*/ 670 h 1773"/>
                <a:gd name="T16" fmla="*/ 685 w 870"/>
                <a:gd name="T17" fmla="*/ 644 h 1773"/>
                <a:gd name="T18" fmla="*/ 791 w 870"/>
                <a:gd name="T19" fmla="*/ 606 h 1773"/>
                <a:gd name="T20" fmla="*/ 785 w 870"/>
                <a:gd name="T21" fmla="*/ 640 h 1773"/>
                <a:gd name="T22" fmla="*/ 788 w 870"/>
                <a:gd name="T23" fmla="*/ 689 h 1773"/>
                <a:gd name="T24" fmla="*/ 788 w 870"/>
                <a:gd name="T25" fmla="*/ 685 h 1773"/>
                <a:gd name="T26" fmla="*/ 787 w 870"/>
                <a:gd name="T27" fmla="*/ 682 h 1773"/>
                <a:gd name="T28" fmla="*/ 788 w 870"/>
                <a:gd name="T29" fmla="*/ 685 h 1773"/>
                <a:gd name="T30" fmla="*/ 790 w 870"/>
                <a:gd name="T31" fmla="*/ 701 h 1773"/>
                <a:gd name="T32" fmla="*/ 791 w 870"/>
                <a:gd name="T33" fmla="*/ 718 h 1773"/>
                <a:gd name="T34" fmla="*/ 793 w 870"/>
                <a:gd name="T35" fmla="*/ 727 h 1773"/>
                <a:gd name="T36" fmla="*/ 793 w 870"/>
                <a:gd name="T37" fmla="*/ 730 h 1773"/>
                <a:gd name="T38" fmla="*/ 793 w 870"/>
                <a:gd name="T39" fmla="*/ 727 h 1773"/>
                <a:gd name="T40" fmla="*/ 793 w 870"/>
                <a:gd name="T41" fmla="*/ 721 h 1773"/>
                <a:gd name="T42" fmla="*/ 791 w 870"/>
                <a:gd name="T43" fmla="*/ 713 h 1773"/>
                <a:gd name="T44" fmla="*/ 790 w 870"/>
                <a:gd name="T45" fmla="*/ 704 h 1773"/>
                <a:gd name="T46" fmla="*/ 788 w 870"/>
                <a:gd name="T47" fmla="*/ 695 h 1773"/>
                <a:gd name="T48" fmla="*/ 788 w 870"/>
                <a:gd name="T49" fmla="*/ 689 h 1773"/>
                <a:gd name="T50" fmla="*/ 803 w 870"/>
                <a:gd name="T51" fmla="*/ 779 h 1773"/>
                <a:gd name="T52" fmla="*/ 826 w 870"/>
                <a:gd name="T53" fmla="*/ 842 h 1773"/>
                <a:gd name="T54" fmla="*/ 870 w 870"/>
                <a:gd name="T55" fmla="*/ 886 h 1773"/>
                <a:gd name="T56" fmla="*/ 810 w 870"/>
                <a:gd name="T57" fmla="*/ 910 h 1773"/>
                <a:gd name="T58" fmla="*/ 700 w 870"/>
                <a:gd name="T59" fmla="*/ 951 h 1773"/>
                <a:gd name="T60" fmla="*/ 563 w 870"/>
                <a:gd name="T61" fmla="*/ 982 h 1773"/>
                <a:gd name="T62" fmla="*/ 151 w 870"/>
                <a:gd name="T63" fmla="*/ 1049 h 1773"/>
                <a:gd name="T64" fmla="*/ 170 w 870"/>
                <a:gd name="T65" fmla="*/ 1217 h 1773"/>
                <a:gd name="T66" fmla="*/ 215 w 870"/>
                <a:gd name="T67" fmla="*/ 1403 h 1773"/>
                <a:gd name="T68" fmla="*/ 294 w 870"/>
                <a:gd name="T69" fmla="*/ 1603 h 1773"/>
                <a:gd name="T70" fmla="*/ 215 w 870"/>
                <a:gd name="T71" fmla="*/ 1773 h 1773"/>
                <a:gd name="T72" fmla="*/ 151 w 870"/>
                <a:gd name="T73" fmla="*/ 1652 h 1773"/>
                <a:gd name="T74" fmla="*/ 73 w 870"/>
                <a:gd name="T75" fmla="*/ 1451 h 1773"/>
                <a:gd name="T76" fmla="*/ 22 w 870"/>
                <a:gd name="T77" fmla="*/ 1241 h 1773"/>
                <a:gd name="T78" fmla="*/ 0 w 870"/>
                <a:gd name="T79" fmla="*/ 1011 h 1773"/>
                <a:gd name="T80" fmla="*/ 10 w 870"/>
                <a:gd name="T81" fmla="*/ 778 h 1773"/>
                <a:gd name="T82" fmla="*/ 51 w 870"/>
                <a:gd name="T83" fmla="*/ 564 h 1773"/>
                <a:gd name="T84" fmla="*/ 121 w 870"/>
                <a:gd name="T85" fmla="*/ 358 h 1773"/>
                <a:gd name="T86" fmla="*/ 212 w 870"/>
                <a:gd name="T87" fmla="*/ 171 h 1773"/>
                <a:gd name="T88" fmla="*/ 327 w 870"/>
                <a:gd name="T89" fmla="*/ 0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0" h="1773">
                  <a:moveTo>
                    <a:pt x="788" y="689"/>
                  </a:moveTo>
                  <a:lnTo>
                    <a:pt x="788" y="689"/>
                  </a:lnTo>
                  <a:lnTo>
                    <a:pt x="788" y="689"/>
                  </a:lnTo>
                  <a:lnTo>
                    <a:pt x="788" y="689"/>
                  </a:lnTo>
                  <a:close/>
                  <a:moveTo>
                    <a:pt x="327" y="0"/>
                  </a:moveTo>
                  <a:lnTo>
                    <a:pt x="446" y="90"/>
                  </a:lnTo>
                  <a:lnTo>
                    <a:pt x="397" y="158"/>
                  </a:lnTo>
                  <a:lnTo>
                    <a:pt x="352" y="230"/>
                  </a:lnTo>
                  <a:lnTo>
                    <a:pt x="311" y="304"/>
                  </a:lnTo>
                  <a:lnTo>
                    <a:pt x="265" y="400"/>
                  </a:lnTo>
                  <a:lnTo>
                    <a:pt x="227" y="499"/>
                  </a:lnTo>
                  <a:lnTo>
                    <a:pt x="196" y="601"/>
                  </a:lnTo>
                  <a:lnTo>
                    <a:pt x="173" y="704"/>
                  </a:lnTo>
                  <a:lnTo>
                    <a:pt x="320" y="694"/>
                  </a:lnTo>
                  <a:lnTo>
                    <a:pt x="465" y="681"/>
                  </a:lnTo>
                  <a:lnTo>
                    <a:pt x="548" y="670"/>
                  </a:lnTo>
                  <a:lnTo>
                    <a:pt x="631" y="657"/>
                  </a:lnTo>
                  <a:lnTo>
                    <a:pt x="685" y="644"/>
                  </a:lnTo>
                  <a:lnTo>
                    <a:pt x="739" y="627"/>
                  </a:lnTo>
                  <a:lnTo>
                    <a:pt x="791" y="606"/>
                  </a:lnTo>
                  <a:lnTo>
                    <a:pt x="788" y="621"/>
                  </a:lnTo>
                  <a:lnTo>
                    <a:pt x="785" y="640"/>
                  </a:lnTo>
                  <a:lnTo>
                    <a:pt x="785" y="662"/>
                  </a:lnTo>
                  <a:lnTo>
                    <a:pt x="788" y="689"/>
                  </a:lnTo>
                  <a:lnTo>
                    <a:pt x="788" y="688"/>
                  </a:lnTo>
                  <a:lnTo>
                    <a:pt x="788" y="685"/>
                  </a:lnTo>
                  <a:lnTo>
                    <a:pt x="787" y="683"/>
                  </a:lnTo>
                  <a:lnTo>
                    <a:pt x="787" y="682"/>
                  </a:lnTo>
                  <a:lnTo>
                    <a:pt x="787" y="683"/>
                  </a:lnTo>
                  <a:lnTo>
                    <a:pt x="788" y="685"/>
                  </a:lnTo>
                  <a:lnTo>
                    <a:pt x="788" y="689"/>
                  </a:lnTo>
                  <a:lnTo>
                    <a:pt x="790" y="701"/>
                  </a:lnTo>
                  <a:lnTo>
                    <a:pt x="791" y="711"/>
                  </a:lnTo>
                  <a:lnTo>
                    <a:pt x="791" y="718"/>
                  </a:lnTo>
                  <a:lnTo>
                    <a:pt x="793" y="723"/>
                  </a:lnTo>
                  <a:lnTo>
                    <a:pt x="793" y="727"/>
                  </a:lnTo>
                  <a:lnTo>
                    <a:pt x="793" y="729"/>
                  </a:lnTo>
                  <a:lnTo>
                    <a:pt x="793" y="730"/>
                  </a:lnTo>
                  <a:lnTo>
                    <a:pt x="793" y="729"/>
                  </a:lnTo>
                  <a:lnTo>
                    <a:pt x="793" y="727"/>
                  </a:lnTo>
                  <a:lnTo>
                    <a:pt x="793" y="724"/>
                  </a:lnTo>
                  <a:lnTo>
                    <a:pt x="793" y="721"/>
                  </a:lnTo>
                  <a:lnTo>
                    <a:pt x="791" y="717"/>
                  </a:lnTo>
                  <a:lnTo>
                    <a:pt x="791" y="713"/>
                  </a:lnTo>
                  <a:lnTo>
                    <a:pt x="791" y="708"/>
                  </a:lnTo>
                  <a:lnTo>
                    <a:pt x="790" y="704"/>
                  </a:lnTo>
                  <a:lnTo>
                    <a:pt x="790" y="699"/>
                  </a:lnTo>
                  <a:lnTo>
                    <a:pt x="788" y="695"/>
                  </a:lnTo>
                  <a:lnTo>
                    <a:pt x="788" y="691"/>
                  </a:lnTo>
                  <a:lnTo>
                    <a:pt x="788" y="689"/>
                  </a:lnTo>
                  <a:lnTo>
                    <a:pt x="796" y="739"/>
                  </a:lnTo>
                  <a:lnTo>
                    <a:pt x="803" y="779"/>
                  </a:lnTo>
                  <a:lnTo>
                    <a:pt x="813" y="813"/>
                  </a:lnTo>
                  <a:lnTo>
                    <a:pt x="826" y="842"/>
                  </a:lnTo>
                  <a:lnTo>
                    <a:pt x="845" y="865"/>
                  </a:lnTo>
                  <a:lnTo>
                    <a:pt x="870" y="886"/>
                  </a:lnTo>
                  <a:lnTo>
                    <a:pt x="865" y="889"/>
                  </a:lnTo>
                  <a:lnTo>
                    <a:pt x="810" y="910"/>
                  </a:lnTo>
                  <a:lnTo>
                    <a:pt x="755" y="932"/>
                  </a:lnTo>
                  <a:lnTo>
                    <a:pt x="700" y="951"/>
                  </a:lnTo>
                  <a:lnTo>
                    <a:pt x="631" y="967"/>
                  </a:lnTo>
                  <a:lnTo>
                    <a:pt x="563" y="982"/>
                  </a:lnTo>
                  <a:lnTo>
                    <a:pt x="358" y="1017"/>
                  </a:lnTo>
                  <a:lnTo>
                    <a:pt x="151" y="1049"/>
                  </a:lnTo>
                  <a:lnTo>
                    <a:pt x="158" y="1133"/>
                  </a:lnTo>
                  <a:lnTo>
                    <a:pt x="170" y="1217"/>
                  </a:lnTo>
                  <a:lnTo>
                    <a:pt x="188" y="1300"/>
                  </a:lnTo>
                  <a:lnTo>
                    <a:pt x="215" y="1403"/>
                  </a:lnTo>
                  <a:lnTo>
                    <a:pt x="252" y="1505"/>
                  </a:lnTo>
                  <a:lnTo>
                    <a:pt x="294" y="1603"/>
                  </a:lnTo>
                  <a:lnTo>
                    <a:pt x="345" y="1699"/>
                  </a:lnTo>
                  <a:lnTo>
                    <a:pt x="215" y="1773"/>
                  </a:lnTo>
                  <a:lnTo>
                    <a:pt x="182" y="1713"/>
                  </a:lnTo>
                  <a:lnTo>
                    <a:pt x="151" y="1652"/>
                  </a:lnTo>
                  <a:lnTo>
                    <a:pt x="109" y="1553"/>
                  </a:lnTo>
                  <a:lnTo>
                    <a:pt x="73" y="1451"/>
                  </a:lnTo>
                  <a:lnTo>
                    <a:pt x="44" y="1347"/>
                  </a:lnTo>
                  <a:lnTo>
                    <a:pt x="22" y="1241"/>
                  </a:lnTo>
                  <a:lnTo>
                    <a:pt x="7" y="1126"/>
                  </a:lnTo>
                  <a:lnTo>
                    <a:pt x="0" y="1011"/>
                  </a:lnTo>
                  <a:lnTo>
                    <a:pt x="0" y="894"/>
                  </a:lnTo>
                  <a:lnTo>
                    <a:pt x="10" y="778"/>
                  </a:lnTo>
                  <a:lnTo>
                    <a:pt x="28" y="670"/>
                  </a:lnTo>
                  <a:lnTo>
                    <a:pt x="51" y="564"/>
                  </a:lnTo>
                  <a:lnTo>
                    <a:pt x="83" y="459"/>
                  </a:lnTo>
                  <a:lnTo>
                    <a:pt x="121" y="358"/>
                  </a:lnTo>
                  <a:lnTo>
                    <a:pt x="163" y="263"/>
                  </a:lnTo>
                  <a:lnTo>
                    <a:pt x="212" y="171"/>
                  </a:lnTo>
                  <a:lnTo>
                    <a:pt x="268" y="84"/>
                  </a:lnTo>
                  <a:lnTo>
                    <a:pt x="327" y="0"/>
                  </a:lnTo>
                  <a:close/>
                </a:path>
              </a:pathLst>
            </a:custGeom>
            <a:solidFill>
              <a:srgbClr val="9EC03E"/>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4" name="Freeform 269"/>
            <p:cNvSpPr>
              <a:spLocks/>
            </p:cNvSpPr>
            <p:nvPr/>
          </p:nvSpPr>
          <p:spPr bwMode="auto">
            <a:xfrm>
              <a:off x="16762675" y="1923314"/>
              <a:ext cx="191629" cy="157380"/>
            </a:xfrm>
            <a:custGeom>
              <a:avLst/>
              <a:gdLst>
                <a:gd name="T0" fmla="*/ 491 w 705"/>
                <a:gd name="T1" fmla="*/ 4 h 579"/>
                <a:gd name="T2" fmla="*/ 522 w 705"/>
                <a:gd name="T3" fmla="*/ 23 h 579"/>
                <a:gd name="T4" fmla="*/ 532 w 705"/>
                <a:gd name="T5" fmla="*/ 58 h 579"/>
                <a:gd name="T6" fmla="*/ 529 w 705"/>
                <a:gd name="T7" fmla="*/ 84 h 579"/>
                <a:gd name="T8" fmla="*/ 533 w 705"/>
                <a:gd name="T9" fmla="*/ 91 h 579"/>
                <a:gd name="T10" fmla="*/ 542 w 705"/>
                <a:gd name="T11" fmla="*/ 97 h 579"/>
                <a:gd name="T12" fmla="*/ 558 w 705"/>
                <a:gd name="T13" fmla="*/ 104 h 579"/>
                <a:gd name="T14" fmla="*/ 583 w 705"/>
                <a:gd name="T15" fmla="*/ 118 h 579"/>
                <a:gd name="T16" fmla="*/ 595 w 705"/>
                <a:gd name="T17" fmla="*/ 142 h 579"/>
                <a:gd name="T18" fmla="*/ 592 w 705"/>
                <a:gd name="T19" fmla="*/ 166 h 579"/>
                <a:gd name="T20" fmla="*/ 589 w 705"/>
                <a:gd name="T21" fmla="*/ 190 h 579"/>
                <a:gd name="T22" fmla="*/ 600 w 705"/>
                <a:gd name="T23" fmla="*/ 209 h 579"/>
                <a:gd name="T24" fmla="*/ 631 w 705"/>
                <a:gd name="T25" fmla="*/ 222 h 579"/>
                <a:gd name="T26" fmla="*/ 647 w 705"/>
                <a:gd name="T27" fmla="*/ 243 h 579"/>
                <a:gd name="T28" fmla="*/ 650 w 705"/>
                <a:gd name="T29" fmla="*/ 278 h 579"/>
                <a:gd name="T30" fmla="*/ 647 w 705"/>
                <a:gd name="T31" fmla="*/ 305 h 579"/>
                <a:gd name="T32" fmla="*/ 650 w 705"/>
                <a:gd name="T33" fmla="*/ 312 h 579"/>
                <a:gd name="T34" fmla="*/ 659 w 705"/>
                <a:gd name="T35" fmla="*/ 317 h 579"/>
                <a:gd name="T36" fmla="*/ 688 w 705"/>
                <a:gd name="T37" fmla="*/ 331 h 579"/>
                <a:gd name="T38" fmla="*/ 702 w 705"/>
                <a:gd name="T39" fmla="*/ 352 h 579"/>
                <a:gd name="T40" fmla="*/ 704 w 705"/>
                <a:gd name="T41" fmla="*/ 382 h 579"/>
                <a:gd name="T42" fmla="*/ 689 w 705"/>
                <a:gd name="T43" fmla="*/ 417 h 579"/>
                <a:gd name="T44" fmla="*/ 661 w 705"/>
                <a:gd name="T45" fmla="*/ 440 h 579"/>
                <a:gd name="T46" fmla="*/ 490 w 705"/>
                <a:gd name="T47" fmla="*/ 516 h 579"/>
                <a:gd name="T48" fmla="*/ 381 w 705"/>
                <a:gd name="T49" fmla="*/ 564 h 579"/>
                <a:gd name="T50" fmla="*/ 314 w 705"/>
                <a:gd name="T51" fmla="*/ 579 h 579"/>
                <a:gd name="T52" fmla="*/ 248 w 705"/>
                <a:gd name="T53" fmla="*/ 568 h 579"/>
                <a:gd name="T54" fmla="*/ 190 w 705"/>
                <a:gd name="T55" fmla="*/ 536 h 579"/>
                <a:gd name="T56" fmla="*/ 163 w 705"/>
                <a:gd name="T57" fmla="*/ 515 h 579"/>
                <a:gd name="T58" fmla="*/ 139 w 705"/>
                <a:gd name="T59" fmla="*/ 526 h 579"/>
                <a:gd name="T60" fmla="*/ 97 w 705"/>
                <a:gd name="T61" fmla="*/ 547 h 579"/>
                <a:gd name="T62" fmla="*/ 37 w 705"/>
                <a:gd name="T63" fmla="*/ 574 h 579"/>
                <a:gd name="T64" fmla="*/ 29 w 705"/>
                <a:gd name="T65" fmla="*/ 439 h 579"/>
                <a:gd name="T66" fmla="*/ 19 w 705"/>
                <a:gd name="T67" fmla="*/ 308 h 579"/>
                <a:gd name="T68" fmla="*/ 0 w 705"/>
                <a:gd name="T69" fmla="*/ 278 h 579"/>
                <a:gd name="T70" fmla="*/ 37 w 705"/>
                <a:gd name="T71" fmla="*/ 260 h 579"/>
                <a:gd name="T72" fmla="*/ 56 w 705"/>
                <a:gd name="T73" fmla="*/ 250 h 579"/>
                <a:gd name="T74" fmla="*/ 64 w 705"/>
                <a:gd name="T75" fmla="*/ 211 h 579"/>
                <a:gd name="T76" fmla="*/ 93 w 705"/>
                <a:gd name="T77" fmla="*/ 141 h 579"/>
                <a:gd name="T78" fmla="*/ 149 w 705"/>
                <a:gd name="T79" fmla="*/ 78 h 579"/>
                <a:gd name="T80" fmla="*/ 225 w 705"/>
                <a:gd name="T81" fmla="*/ 26 h 579"/>
                <a:gd name="T82" fmla="*/ 266 w 705"/>
                <a:gd name="T83" fmla="*/ 8 h 579"/>
                <a:gd name="T84" fmla="*/ 309 w 705"/>
                <a:gd name="T85" fmla="*/ 6 h 579"/>
                <a:gd name="T86" fmla="*/ 331 w 705"/>
                <a:gd name="T87" fmla="*/ 16 h 579"/>
                <a:gd name="T88" fmla="*/ 343 w 705"/>
                <a:gd name="T89" fmla="*/ 35 h 579"/>
                <a:gd name="T90" fmla="*/ 433 w 705"/>
                <a:gd name="T91" fmla="*/ 6 h 579"/>
                <a:gd name="T92" fmla="*/ 472 w 705"/>
                <a:gd name="T93"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5" h="579">
                  <a:moveTo>
                    <a:pt x="472" y="0"/>
                  </a:moveTo>
                  <a:lnTo>
                    <a:pt x="491" y="4"/>
                  </a:lnTo>
                  <a:lnTo>
                    <a:pt x="509" y="11"/>
                  </a:lnTo>
                  <a:lnTo>
                    <a:pt x="522" y="23"/>
                  </a:lnTo>
                  <a:lnTo>
                    <a:pt x="531" y="39"/>
                  </a:lnTo>
                  <a:lnTo>
                    <a:pt x="532" y="58"/>
                  </a:lnTo>
                  <a:lnTo>
                    <a:pt x="531" y="71"/>
                  </a:lnTo>
                  <a:lnTo>
                    <a:pt x="529" y="84"/>
                  </a:lnTo>
                  <a:lnTo>
                    <a:pt x="531" y="88"/>
                  </a:lnTo>
                  <a:lnTo>
                    <a:pt x="533" y="91"/>
                  </a:lnTo>
                  <a:lnTo>
                    <a:pt x="538" y="94"/>
                  </a:lnTo>
                  <a:lnTo>
                    <a:pt x="542" y="97"/>
                  </a:lnTo>
                  <a:lnTo>
                    <a:pt x="547" y="99"/>
                  </a:lnTo>
                  <a:lnTo>
                    <a:pt x="558" y="104"/>
                  </a:lnTo>
                  <a:lnTo>
                    <a:pt x="571" y="110"/>
                  </a:lnTo>
                  <a:lnTo>
                    <a:pt x="583" y="118"/>
                  </a:lnTo>
                  <a:lnTo>
                    <a:pt x="590" y="128"/>
                  </a:lnTo>
                  <a:lnTo>
                    <a:pt x="595" y="142"/>
                  </a:lnTo>
                  <a:lnTo>
                    <a:pt x="595" y="154"/>
                  </a:lnTo>
                  <a:lnTo>
                    <a:pt x="592" y="166"/>
                  </a:lnTo>
                  <a:lnTo>
                    <a:pt x="590" y="177"/>
                  </a:lnTo>
                  <a:lnTo>
                    <a:pt x="589" y="190"/>
                  </a:lnTo>
                  <a:lnTo>
                    <a:pt x="592" y="200"/>
                  </a:lnTo>
                  <a:lnTo>
                    <a:pt x="600" y="209"/>
                  </a:lnTo>
                  <a:lnTo>
                    <a:pt x="615" y="216"/>
                  </a:lnTo>
                  <a:lnTo>
                    <a:pt x="631" y="222"/>
                  </a:lnTo>
                  <a:lnTo>
                    <a:pt x="641" y="231"/>
                  </a:lnTo>
                  <a:lnTo>
                    <a:pt x="647" y="243"/>
                  </a:lnTo>
                  <a:lnTo>
                    <a:pt x="650" y="256"/>
                  </a:lnTo>
                  <a:lnTo>
                    <a:pt x="650" y="278"/>
                  </a:lnTo>
                  <a:lnTo>
                    <a:pt x="647" y="299"/>
                  </a:lnTo>
                  <a:lnTo>
                    <a:pt x="647" y="305"/>
                  </a:lnTo>
                  <a:lnTo>
                    <a:pt x="648" y="310"/>
                  </a:lnTo>
                  <a:lnTo>
                    <a:pt x="650" y="312"/>
                  </a:lnTo>
                  <a:lnTo>
                    <a:pt x="654" y="315"/>
                  </a:lnTo>
                  <a:lnTo>
                    <a:pt x="659" y="317"/>
                  </a:lnTo>
                  <a:lnTo>
                    <a:pt x="673" y="324"/>
                  </a:lnTo>
                  <a:lnTo>
                    <a:pt x="688" y="331"/>
                  </a:lnTo>
                  <a:lnTo>
                    <a:pt x="698" y="340"/>
                  </a:lnTo>
                  <a:lnTo>
                    <a:pt x="702" y="352"/>
                  </a:lnTo>
                  <a:lnTo>
                    <a:pt x="705" y="365"/>
                  </a:lnTo>
                  <a:lnTo>
                    <a:pt x="704" y="382"/>
                  </a:lnTo>
                  <a:lnTo>
                    <a:pt x="698" y="400"/>
                  </a:lnTo>
                  <a:lnTo>
                    <a:pt x="689" y="417"/>
                  </a:lnTo>
                  <a:lnTo>
                    <a:pt x="676" y="430"/>
                  </a:lnTo>
                  <a:lnTo>
                    <a:pt x="661" y="440"/>
                  </a:lnTo>
                  <a:lnTo>
                    <a:pt x="555" y="487"/>
                  </a:lnTo>
                  <a:lnTo>
                    <a:pt x="490" y="516"/>
                  </a:lnTo>
                  <a:lnTo>
                    <a:pt x="445" y="535"/>
                  </a:lnTo>
                  <a:lnTo>
                    <a:pt x="381" y="564"/>
                  </a:lnTo>
                  <a:lnTo>
                    <a:pt x="347" y="576"/>
                  </a:lnTo>
                  <a:lnTo>
                    <a:pt x="314" y="579"/>
                  </a:lnTo>
                  <a:lnTo>
                    <a:pt x="280" y="576"/>
                  </a:lnTo>
                  <a:lnTo>
                    <a:pt x="248" y="568"/>
                  </a:lnTo>
                  <a:lnTo>
                    <a:pt x="218" y="554"/>
                  </a:lnTo>
                  <a:lnTo>
                    <a:pt x="190" y="536"/>
                  </a:lnTo>
                  <a:lnTo>
                    <a:pt x="165" y="513"/>
                  </a:lnTo>
                  <a:lnTo>
                    <a:pt x="163" y="515"/>
                  </a:lnTo>
                  <a:lnTo>
                    <a:pt x="154" y="519"/>
                  </a:lnTo>
                  <a:lnTo>
                    <a:pt x="139" y="526"/>
                  </a:lnTo>
                  <a:lnTo>
                    <a:pt x="120" y="535"/>
                  </a:lnTo>
                  <a:lnTo>
                    <a:pt x="97" y="547"/>
                  </a:lnTo>
                  <a:lnTo>
                    <a:pt x="69" y="560"/>
                  </a:lnTo>
                  <a:lnTo>
                    <a:pt x="37" y="574"/>
                  </a:lnTo>
                  <a:lnTo>
                    <a:pt x="35" y="510"/>
                  </a:lnTo>
                  <a:lnTo>
                    <a:pt x="29" y="439"/>
                  </a:lnTo>
                  <a:lnTo>
                    <a:pt x="21" y="324"/>
                  </a:lnTo>
                  <a:lnTo>
                    <a:pt x="19" y="308"/>
                  </a:lnTo>
                  <a:lnTo>
                    <a:pt x="11" y="292"/>
                  </a:lnTo>
                  <a:lnTo>
                    <a:pt x="0" y="278"/>
                  </a:lnTo>
                  <a:lnTo>
                    <a:pt x="20" y="269"/>
                  </a:lnTo>
                  <a:lnTo>
                    <a:pt x="37" y="260"/>
                  </a:lnTo>
                  <a:lnTo>
                    <a:pt x="49" y="254"/>
                  </a:lnTo>
                  <a:lnTo>
                    <a:pt x="56" y="250"/>
                  </a:lnTo>
                  <a:lnTo>
                    <a:pt x="59" y="250"/>
                  </a:lnTo>
                  <a:lnTo>
                    <a:pt x="64" y="211"/>
                  </a:lnTo>
                  <a:lnTo>
                    <a:pt x="75" y="174"/>
                  </a:lnTo>
                  <a:lnTo>
                    <a:pt x="93" y="141"/>
                  </a:lnTo>
                  <a:lnTo>
                    <a:pt x="116" y="110"/>
                  </a:lnTo>
                  <a:lnTo>
                    <a:pt x="149" y="78"/>
                  </a:lnTo>
                  <a:lnTo>
                    <a:pt x="186" y="51"/>
                  </a:lnTo>
                  <a:lnTo>
                    <a:pt x="225" y="26"/>
                  </a:lnTo>
                  <a:lnTo>
                    <a:pt x="244" y="17"/>
                  </a:lnTo>
                  <a:lnTo>
                    <a:pt x="266" y="8"/>
                  </a:lnTo>
                  <a:lnTo>
                    <a:pt x="288" y="4"/>
                  </a:lnTo>
                  <a:lnTo>
                    <a:pt x="309" y="6"/>
                  </a:lnTo>
                  <a:lnTo>
                    <a:pt x="321" y="8"/>
                  </a:lnTo>
                  <a:lnTo>
                    <a:pt x="331" y="16"/>
                  </a:lnTo>
                  <a:lnTo>
                    <a:pt x="339" y="23"/>
                  </a:lnTo>
                  <a:lnTo>
                    <a:pt x="343" y="35"/>
                  </a:lnTo>
                  <a:lnTo>
                    <a:pt x="343" y="46"/>
                  </a:lnTo>
                  <a:lnTo>
                    <a:pt x="433" y="6"/>
                  </a:lnTo>
                  <a:lnTo>
                    <a:pt x="452" y="1"/>
                  </a:lnTo>
                  <a:lnTo>
                    <a:pt x="472" y="0"/>
                  </a:lnTo>
                  <a:close/>
                </a:path>
              </a:pathLst>
            </a:custGeom>
            <a:solidFill>
              <a:srgbClr val="9EC03E"/>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5" name="Freeform 271"/>
            <p:cNvSpPr>
              <a:spLocks/>
            </p:cNvSpPr>
            <p:nvPr/>
          </p:nvSpPr>
          <p:spPr bwMode="auto">
            <a:xfrm>
              <a:off x="16621332" y="1992354"/>
              <a:ext cx="152759" cy="223430"/>
            </a:xfrm>
            <a:custGeom>
              <a:avLst/>
              <a:gdLst>
                <a:gd name="T0" fmla="*/ 482 w 562"/>
                <a:gd name="T1" fmla="*/ 2 h 822"/>
                <a:gd name="T2" fmla="*/ 523 w 562"/>
                <a:gd name="T3" fmla="*/ 26 h 822"/>
                <a:gd name="T4" fmla="*/ 541 w 562"/>
                <a:gd name="T5" fmla="*/ 70 h 822"/>
                <a:gd name="T6" fmla="*/ 555 w 562"/>
                <a:gd name="T7" fmla="*/ 256 h 822"/>
                <a:gd name="T8" fmla="*/ 562 w 562"/>
                <a:gd name="T9" fmla="*/ 377 h 822"/>
                <a:gd name="T10" fmla="*/ 549 w 562"/>
                <a:gd name="T11" fmla="*/ 454 h 822"/>
                <a:gd name="T12" fmla="*/ 505 w 562"/>
                <a:gd name="T13" fmla="*/ 518 h 822"/>
                <a:gd name="T14" fmla="*/ 440 w 562"/>
                <a:gd name="T15" fmla="*/ 560 h 822"/>
                <a:gd name="T16" fmla="*/ 441 w 562"/>
                <a:gd name="T17" fmla="*/ 576 h 822"/>
                <a:gd name="T18" fmla="*/ 445 w 562"/>
                <a:gd name="T19" fmla="*/ 621 h 822"/>
                <a:gd name="T20" fmla="*/ 451 w 562"/>
                <a:gd name="T21" fmla="*/ 688 h 822"/>
                <a:gd name="T22" fmla="*/ 459 w 562"/>
                <a:gd name="T23" fmla="*/ 774 h 822"/>
                <a:gd name="T24" fmla="*/ 409 w 562"/>
                <a:gd name="T25" fmla="*/ 813 h 822"/>
                <a:gd name="T26" fmla="*/ 224 w 562"/>
                <a:gd name="T27" fmla="*/ 786 h 822"/>
                <a:gd name="T28" fmla="*/ 192 w 562"/>
                <a:gd name="T29" fmla="*/ 790 h 822"/>
                <a:gd name="T30" fmla="*/ 172 w 562"/>
                <a:gd name="T31" fmla="*/ 751 h 822"/>
                <a:gd name="T32" fmla="*/ 165 w 562"/>
                <a:gd name="T33" fmla="*/ 668 h 822"/>
                <a:gd name="T34" fmla="*/ 159 w 562"/>
                <a:gd name="T35" fmla="*/ 607 h 822"/>
                <a:gd name="T36" fmla="*/ 156 w 562"/>
                <a:gd name="T37" fmla="*/ 573 h 822"/>
                <a:gd name="T38" fmla="*/ 123 w 562"/>
                <a:gd name="T39" fmla="*/ 554 h 822"/>
                <a:gd name="T40" fmla="*/ 64 w 562"/>
                <a:gd name="T41" fmla="*/ 517 h 822"/>
                <a:gd name="T42" fmla="*/ 35 w 562"/>
                <a:gd name="T43" fmla="*/ 477 h 822"/>
                <a:gd name="T44" fmla="*/ 16 w 562"/>
                <a:gd name="T45" fmla="*/ 418 h 822"/>
                <a:gd name="T46" fmla="*/ 5 w 562"/>
                <a:gd name="T47" fmla="*/ 346 h 822"/>
                <a:gd name="T48" fmla="*/ 2 w 562"/>
                <a:gd name="T49" fmla="*/ 282 h 822"/>
                <a:gd name="T50" fmla="*/ 6 w 562"/>
                <a:gd name="T51" fmla="*/ 255 h 822"/>
                <a:gd name="T52" fmla="*/ 18 w 562"/>
                <a:gd name="T53" fmla="*/ 232 h 822"/>
                <a:gd name="T54" fmla="*/ 45 w 562"/>
                <a:gd name="T55" fmla="*/ 218 h 822"/>
                <a:gd name="T56" fmla="*/ 56 w 562"/>
                <a:gd name="T57" fmla="*/ 134 h 822"/>
                <a:gd name="T58" fmla="*/ 63 w 562"/>
                <a:gd name="T59" fmla="*/ 98 h 822"/>
                <a:gd name="T60" fmla="*/ 83 w 562"/>
                <a:gd name="T61" fmla="*/ 67 h 822"/>
                <a:gd name="T62" fmla="*/ 115 w 562"/>
                <a:gd name="T63" fmla="*/ 56 h 822"/>
                <a:gd name="T64" fmla="*/ 149 w 562"/>
                <a:gd name="T65" fmla="*/ 64 h 822"/>
                <a:gd name="T66" fmla="*/ 157 w 562"/>
                <a:gd name="T67" fmla="*/ 70 h 822"/>
                <a:gd name="T68" fmla="*/ 168 w 562"/>
                <a:gd name="T69" fmla="*/ 72 h 822"/>
                <a:gd name="T70" fmla="*/ 178 w 562"/>
                <a:gd name="T71" fmla="*/ 64 h 822"/>
                <a:gd name="T72" fmla="*/ 187 w 562"/>
                <a:gd name="T73" fmla="*/ 56 h 822"/>
                <a:gd name="T74" fmla="*/ 204 w 562"/>
                <a:gd name="T75" fmla="*/ 40 h 822"/>
                <a:gd name="T76" fmla="*/ 230 w 562"/>
                <a:gd name="T77" fmla="*/ 28 h 822"/>
                <a:gd name="T78" fmla="*/ 253 w 562"/>
                <a:gd name="T79" fmla="*/ 35 h 822"/>
                <a:gd name="T80" fmla="*/ 281 w 562"/>
                <a:gd name="T81" fmla="*/ 51 h 822"/>
                <a:gd name="T82" fmla="*/ 300 w 562"/>
                <a:gd name="T83" fmla="*/ 50 h 822"/>
                <a:gd name="T84" fmla="*/ 319 w 562"/>
                <a:gd name="T85" fmla="*/ 32 h 822"/>
                <a:gd name="T86" fmla="*/ 344 w 562"/>
                <a:gd name="T87" fmla="*/ 16 h 822"/>
                <a:gd name="T88" fmla="*/ 368 w 562"/>
                <a:gd name="T89" fmla="*/ 18 h 822"/>
                <a:gd name="T90" fmla="*/ 402 w 562"/>
                <a:gd name="T91" fmla="*/ 34 h 822"/>
                <a:gd name="T92" fmla="*/ 411 w 562"/>
                <a:gd name="T93" fmla="*/ 37 h 822"/>
                <a:gd name="T94" fmla="*/ 418 w 562"/>
                <a:gd name="T95" fmla="*/ 37 h 822"/>
                <a:gd name="T96" fmla="*/ 435 w 562"/>
                <a:gd name="T97" fmla="*/ 21 h 822"/>
                <a:gd name="T98" fmla="*/ 463 w 562"/>
                <a:gd name="T99" fmla="*/ 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2" h="822">
                  <a:moveTo>
                    <a:pt x="463" y="0"/>
                  </a:moveTo>
                  <a:lnTo>
                    <a:pt x="482" y="2"/>
                  </a:lnTo>
                  <a:lnTo>
                    <a:pt x="504" y="10"/>
                  </a:lnTo>
                  <a:lnTo>
                    <a:pt x="523" y="26"/>
                  </a:lnTo>
                  <a:lnTo>
                    <a:pt x="536" y="47"/>
                  </a:lnTo>
                  <a:lnTo>
                    <a:pt x="541" y="70"/>
                  </a:lnTo>
                  <a:lnTo>
                    <a:pt x="549" y="185"/>
                  </a:lnTo>
                  <a:lnTo>
                    <a:pt x="555" y="256"/>
                  </a:lnTo>
                  <a:lnTo>
                    <a:pt x="557" y="320"/>
                  </a:lnTo>
                  <a:lnTo>
                    <a:pt x="562" y="377"/>
                  </a:lnTo>
                  <a:lnTo>
                    <a:pt x="559" y="416"/>
                  </a:lnTo>
                  <a:lnTo>
                    <a:pt x="549" y="454"/>
                  </a:lnTo>
                  <a:lnTo>
                    <a:pt x="530" y="489"/>
                  </a:lnTo>
                  <a:lnTo>
                    <a:pt x="505" y="518"/>
                  </a:lnTo>
                  <a:lnTo>
                    <a:pt x="475" y="543"/>
                  </a:lnTo>
                  <a:lnTo>
                    <a:pt x="440" y="560"/>
                  </a:lnTo>
                  <a:lnTo>
                    <a:pt x="441" y="565"/>
                  </a:lnTo>
                  <a:lnTo>
                    <a:pt x="441" y="576"/>
                  </a:lnTo>
                  <a:lnTo>
                    <a:pt x="444" y="595"/>
                  </a:lnTo>
                  <a:lnTo>
                    <a:pt x="445" y="621"/>
                  </a:lnTo>
                  <a:lnTo>
                    <a:pt x="448" y="652"/>
                  </a:lnTo>
                  <a:lnTo>
                    <a:pt x="451" y="688"/>
                  </a:lnTo>
                  <a:lnTo>
                    <a:pt x="456" y="729"/>
                  </a:lnTo>
                  <a:lnTo>
                    <a:pt x="459" y="774"/>
                  </a:lnTo>
                  <a:lnTo>
                    <a:pt x="463" y="822"/>
                  </a:lnTo>
                  <a:lnTo>
                    <a:pt x="409" y="813"/>
                  </a:lnTo>
                  <a:lnTo>
                    <a:pt x="338" y="803"/>
                  </a:lnTo>
                  <a:lnTo>
                    <a:pt x="224" y="786"/>
                  </a:lnTo>
                  <a:lnTo>
                    <a:pt x="208" y="786"/>
                  </a:lnTo>
                  <a:lnTo>
                    <a:pt x="192" y="790"/>
                  </a:lnTo>
                  <a:lnTo>
                    <a:pt x="176" y="797"/>
                  </a:lnTo>
                  <a:lnTo>
                    <a:pt x="172" y="751"/>
                  </a:lnTo>
                  <a:lnTo>
                    <a:pt x="169" y="707"/>
                  </a:lnTo>
                  <a:lnTo>
                    <a:pt x="165" y="668"/>
                  </a:lnTo>
                  <a:lnTo>
                    <a:pt x="162" y="634"/>
                  </a:lnTo>
                  <a:lnTo>
                    <a:pt x="159" y="607"/>
                  </a:lnTo>
                  <a:lnTo>
                    <a:pt x="157" y="586"/>
                  </a:lnTo>
                  <a:lnTo>
                    <a:pt x="156" y="573"/>
                  </a:lnTo>
                  <a:lnTo>
                    <a:pt x="156" y="569"/>
                  </a:lnTo>
                  <a:lnTo>
                    <a:pt x="123" y="554"/>
                  </a:lnTo>
                  <a:lnTo>
                    <a:pt x="92" y="538"/>
                  </a:lnTo>
                  <a:lnTo>
                    <a:pt x="64" y="517"/>
                  </a:lnTo>
                  <a:lnTo>
                    <a:pt x="48" y="498"/>
                  </a:lnTo>
                  <a:lnTo>
                    <a:pt x="35" y="477"/>
                  </a:lnTo>
                  <a:lnTo>
                    <a:pt x="27" y="456"/>
                  </a:lnTo>
                  <a:lnTo>
                    <a:pt x="16" y="418"/>
                  </a:lnTo>
                  <a:lnTo>
                    <a:pt x="9" y="380"/>
                  </a:lnTo>
                  <a:lnTo>
                    <a:pt x="5" y="346"/>
                  </a:lnTo>
                  <a:lnTo>
                    <a:pt x="0" y="314"/>
                  </a:lnTo>
                  <a:lnTo>
                    <a:pt x="2" y="282"/>
                  </a:lnTo>
                  <a:lnTo>
                    <a:pt x="3" y="268"/>
                  </a:lnTo>
                  <a:lnTo>
                    <a:pt x="6" y="255"/>
                  </a:lnTo>
                  <a:lnTo>
                    <a:pt x="11" y="242"/>
                  </a:lnTo>
                  <a:lnTo>
                    <a:pt x="18" y="232"/>
                  </a:lnTo>
                  <a:lnTo>
                    <a:pt x="29" y="223"/>
                  </a:lnTo>
                  <a:lnTo>
                    <a:pt x="45" y="218"/>
                  </a:lnTo>
                  <a:lnTo>
                    <a:pt x="61" y="221"/>
                  </a:lnTo>
                  <a:lnTo>
                    <a:pt x="56" y="134"/>
                  </a:lnTo>
                  <a:lnTo>
                    <a:pt x="57" y="115"/>
                  </a:lnTo>
                  <a:lnTo>
                    <a:pt x="63" y="98"/>
                  </a:lnTo>
                  <a:lnTo>
                    <a:pt x="72" y="82"/>
                  </a:lnTo>
                  <a:lnTo>
                    <a:pt x="83" y="67"/>
                  </a:lnTo>
                  <a:lnTo>
                    <a:pt x="99" y="58"/>
                  </a:lnTo>
                  <a:lnTo>
                    <a:pt x="115" y="56"/>
                  </a:lnTo>
                  <a:lnTo>
                    <a:pt x="133" y="57"/>
                  </a:lnTo>
                  <a:lnTo>
                    <a:pt x="149" y="64"/>
                  </a:lnTo>
                  <a:lnTo>
                    <a:pt x="153" y="67"/>
                  </a:lnTo>
                  <a:lnTo>
                    <a:pt x="157" y="70"/>
                  </a:lnTo>
                  <a:lnTo>
                    <a:pt x="162" y="72"/>
                  </a:lnTo>
                  <a:lnTo>
                    <a:pt x="168" y="72"/>
                  </a:lnTo>
                  <a:lnTo>
                    <a:pt x="173" y="69"/>
                  </a:lnTo>
                  <a:lnTo>
                    <a:pt x="178" y="64"/>
                  </a:lnTo>
                  <a:lnTo>
                    <a:pt x="182" y="60"/>
                  </a:lnTo>
                  <a:lnTo>
                    <a:pt x="187" y="56"/>
                  </a:lnTo>
                  <a:lnTo>
                    <a:pt x="191" y="51"/>
                  </a:lnTo>
                  <a:lnTo>
                    <a:pt x="204" y="40"/>
                  </a:lnTo>
                  <a:lnTo>
                    <a:pt x="219" y="29"/>
                  </a:lnTo>
                  <a:lnTo>
                    <a:pt x="230" y="28"/>
                  </a:lnTo>
                  <a:lnTo>
                    <a:pt x="242" y="31"/>
                  </a:lnTo>
                  <a:lnTo>
                    <a:pt x="253" y="35"/>
                  </a:lnTo>
                  <a:lnTo>
                    <a:pt x="267" y="44"/>
                  </a:lnTo>
                  <a:lnTo>
                    <a:pt x="281" y="51"/>
                  </a:lnTo>
                  <a:lnTo>
                    <a:pt x="291" y="53"/>
                  </a:lnTo>
                  <a:lnTo>
                    <a:pt x="300" y="50"/>
                  </a:lnTo>
                  <a:lnTo>
                    <a:pt x="307" y="44"/>
                  </a:lnTo>
                  <a:lnTo>
                    <a:pt x="319" y="32"/>
                  </a:lnTo>
                  <a:lnTo>
                    <a:pt x="332" y="21"/>
                  </a:lnTo>
                  <a:lnTo>
                    <a:pt x="344" y="16"/>
                  </a:lnTo>
                  <a:lnTo>
                    <a:pt x="357" y="15"/>
                  </a:lnTo>
                  <a:lnTo>
                    <a:pt x="368" y="18"/>
                  </a:lnTo>
                  <a:lnTo>
                    <a:pt x="386" y="25"/>
                  </a:lnTo>
                  <a:lnTo>
                    <a:pt x="402" y="34"/>
                  </a:lnTo>
                  <a:lnTo>
                    <a:pt x="406" y="35"/>
                  </a:lnTo>
                  <a:lnTo>
                    <a:pt x="411" y="37"/>
                  </a:lnTo>
                  <a:lnTo>
                    <a:pt x="413" y="37"/>
                  </a:lnTo>
                  <a:lnTo>
                    <a:pt x="418" y="37"/>
                  </a:lnTo>
                  <a:lnTo>
                    <a:pt x="422" y="34"/>
                  </a:lnTo>
                  <a:lnTo>
                    <a:pt x="435" y="21"/>
                  </a:lnTo>
                  <a:lnTo>
                    <a:pt x="447" y="9"/>
                  </a:lnTo>
                  <a:lnTo>
                    <a:pt x="463" y="0"/>
                  </a:lnTo>
                  <a:close/>
                </a:path>
              </a:pathLst>
            </a:custGeom>
            <a:solidFill>
              <a:srgbClr val="AECB5D"/>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6" name="Freeform 272"/>
            <p:cNvSpPr>
              <a:spLocks/>
            </p:cNvSpPr>
            <p:nvPr/>
          </p:nvSpPr>
          <p:spPr bwMode="auto">
            <a:xfrm>
              <a:off x="16485153" y="2350604"/>
              <a:ext cx="444143" cy="244089"/>
            </a:xfrm>
            <a:custGeom>
              <a:avLst/>
              <a:gdLst>
                <a:gd name="T0" fmla="*/ 701 w 1634"/>
                <a:gd name="T1" fmla="*/ 0 h 898"/>
                <a:gd name="T2" fmla="*/ 708 w 1634"/>
                <a:gd name="T3" fmla="*/ 10 h 898"/>
                <a:gd name="T4" fmla="*/ 720 w 1634"/>
                <a:gd name="T5" fmla="*/ 19 h 898"/>
                <a:gd name="T6" fmla="*/ 737 w 1634"/>
                <a:gd name="T7" fmla="*/ 28 h 898"/>
                <a:gd name="T8" fmla="*/ 760 w 1634"/>
                <a:gd name="T9" fmla="*/ 35 h 898"/>
                <a:gd name="T10" fmla="*/ 791 w 1634"/>
                <a:gd name="T11" fmla="*/ 41 h 898"/>
                <a:gd name="T12" fmla="*/ 827 w 1634"/>
                <a:gd name="T13" fmla="*/ 47 h 898"/>
                <a:gd name="T14" fmla="*/ 872 w 1634"/>
                <a:gd name="T15" fmla="*/ 51 h 898"/>
                <a:gd name="T16" fmla="*/ 897 w 1634"/>
                <a:gd name="T17" fmla="*/ 52 h 898"/>
                <a:gd name="T18" fmla="*/ 926 w 1634"/>
                <a:gd name="T19" fmla="*/ 52 h 898"/>
                <a:gd name="T20" fmla="*/ 960 w 1634"/>
                <a:gd name="T21" fmla="*/ 50 h 898"/>
                <a:gd name="T22" fmla="*/ 994 w 1634"/>
                <a:gd name="T23" fmla="*/ 42 h 898"/>
                <a:gd name="T24" fmla="*/ 990 w 1634"/>
                <a:gd name="T25" fmla="*/ 122 h 898"/>
                <a:gd name="T26" fmla="*/ 978 w 1634"/>
                <a:gd name="T27" fmla="*/ 202 h 898"/>
                <a:gd name="T28" fmla="*/ 965 w 1634"/>
                <a:gd name="T29" fmla="*/ 282 h 898"/>
                <a:gd name="T30" fmla="*/ 926 w 1634"/>
                <a:gd name="T31" fmla="*/ 483 h 898"/>
                <a:gd name="T32" fmla="*/ 885 w 1634"/>
                <a:gd name="T33" fmla="*/ 684 h 898"/>
                <a:gd name="T34" fmla="*/ 968 w 1634"/>
                <a:gd name="T35" fmla="*/ 707 h 898"/>
                <a:gd name="T36" fmla="*/ 1051 w 1634"/>
                <a:gd name="T37" fmla="*/ 724 h 898"/>
                <a:gd name="T38" fmla="*/ 1136 w 1634"/>
                <a:gd name="T39" fmla="*/ 738 h 898"/>
                <a:gd name="T40" fmla="*/ 1252 w 1634"/>
                <a:gd name="T41" fmla="*/ 746 h 898"/>
                <a:gd name="T42" fmla="*/ 1368 w 1634"/>
                <a:gd name="T43" fmla="*/ 746 h 898"/>
                <a:gd name="T44" fmla="*/ 1483 w 1634"/>
                <a:gd name="T45" fmla="*/ 738 h 898"/>
                <a:gd name="T46" fmla="*/ 1598 w 1634"/>
                <a:gd name="T47" fmla="*/ 719 h 898"/>
                <a:gd name="T48" fmla="*/ 1598 w 1634"/>
                <a:gd name="T49" fmla="*/ 720 h 898"/>
                <a:gd name="T50" fmla="*/ 1604 w 1634"/>
                <a:gd name="T51" fmla="*/ 719 h 898"/>
                <a:gd name="T52" fmla="*/ 1634 w 1634"/>
                <a:gd name="T53" fmla="*/ 866 h 898"/>
                <a:gd name="T54" fmla="*/ 1533 w 1634"/>
                <a:gd name="T55" fmla="*/ 883 h 898"/>
                <a:gd name="T56" fmla="*/ 1431 w 1634"/>
                <a:gd name="T57" fmla="*/ 893 h 898"/>
                <a:gd name="T58" fmla="*/ 1329 w 1634"/>
                <a:gd name="T59" fmla="*/ 898 h 898"/>
                <a:gd name="T60" fmla="*/ 1227 w 1634"/>
                <a:gd name="T61" fmla="*/ 896 h 898"/>
                <a:gd name="T62" fmla="*/ 1106 w 1634"/>
                <a:gd name="T63" fmla="*/ 884 h 898"/>
                <a:gd name="T64" fmla="*/ 987 w 1634"/>
                <a:gd name="T65" fmla="*/ 864 h 898"/>
                <a:gd name="T66" fmla="*/ 869 w 1634"/>
                <a:gd name="T67" fmla="*/ 835 h 898"/>
                <a:gd name="T68" fmla="*/ 784 w 1634"/>
                <a:gd name="T69" fmla="*/ 807 h 898"/>
                <a:gd name="T70" fmla="*/ 701 w 1634"/>
                <a:gd name="T71" fmla="*/ 775 h 898"/>
                <a:gd name="T72" fmla="*/ 618 w 1634"/>
                <a:gd name="T73" fmla="*/ 739 h 898"/>
                <a:gd name="T74" fmla="*/ 538 w 1634"/>
                <a:gd name="T75" fmla="*/ 697 h 898"/>
                <a:gd name="T76" fmla="*/ 459 w 1634"/>
                <a:gd name="T77" fmla="*/ 652 h 898"/>
                <a:gd name="T78" fmla="*/ 385 w 1634"/>
                <a:gd name="T79" fmla="*/ 601 h 898"/>
                <a:gd name="T80" fmla="*/ 312 w 1634"/>
                <a:gd name="T81" fmla="*/ 546 h 898"/>
                <a:gd name="T82" fmla="*/ 244 w 1634"/>
                <a:gd name="T83" fmla="*/ 487 h 898"/>
                <a:gd name="T84" fmla="*/ 176 w 1634"/>
                <a:gd name="T85" fmla="*/ 423 h 898"/>
                <a:gd name="T86" fmla="*/ 113 w 1634"/>
                <a:gd name="T87" fmla="*/ 355 h 898"/>
                <a:gd name="T88" fmla="*/ 53 w 1634"/>
                <a:gd name="T89" fmla="*/ 284 h 898"/>
                <a:gd name="T90" fmla="*/ 0 w 1634"/>
                <a:gd name="T91" fmla="*/ 210 h 898"/>
                <a:gd name="T92" fmla="*/ 119 w 1634"/>
                <a:gd name="T93" fmla="*/ 127 h 898"/>
                <a:gd name="T94" fmla="*/ 122 w 1634"/>
                <a:gd name="T95" fmla="*/ 124 h 898"/>
                <a:gd name="T96" fmla="*/ 184 w 1634"/>
                <a:gd name="T97" fmla="*/ 208 h 898"/>
                <a:gd name="T98" fmla="*/ 253 w 1634"/>
                <a:gd name="T99" fmla="*/ 285 h 898"/>
                <a:gd name="T100" fmla="*/ 324 w 1634"/>
                <a:gd name="T101" fmla="*/ 358 h 898"/>
                <a:gd name="T102" fmla="*/ 401 w 1634"/>
                <a:gd name="T103" fmla="*/ 425 h 898"/>
                <a:gd name="T104" fmla="*/ 482 w 1634"/>
                <a:gd name="T105" fmla="*/ 486 h 898"/>
                <a:gd name="T106" fmla="*/ 567 w 1634"/>
                <a:gd name="T107" fmla="*/ 541 h 898"/>
                <a:gd name="T108" fmla="*/ 628 w 1634"/>
                <a:gd name="T109" fmla="*/ 329 h 898"/>
                <a:gd name="T110" fmla="*/ 654 w 1634"/>
                <a:gd name="T111" fmla="*/ 231 h 898"/>
                <a:gd name="T112" fmla="*/ 677 w 1634"/>
                <a:gd name="T113" fmla="*/ 135 h 898"/>
                <a:gd name="T114" fmla="*/ 692 w 1634"/>
                <a:gd name="T115" fmla="*/ 68 h 898"/>
                <a:gd name="T116" fmla="*/ 701 w 1634"/>
                <a:gd name="T117"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34" h="898">
                  <a:moveTo>
                    <a:pt x="701" y="0"/>
                  </a:moveTo>
                  <a:lnTo>
                    <a:pt x="708" y="10"/>
                  </a:lnTo>
                  <a:lnTo>
                    <a:pt x="720" y="19"/>
                  </a:lnTo>
                  <a:lnTo>
                    <a:pt x="737" y="28"/>
                  </a:lnTo>
                  <a:lnTo>
                    <a:pt x="760" y="35"/>
                  </a:lnTo>
                  <a:lnTo>
                    <a:pt x="791" y="41"/>
                  </a:lnTo>
                  <a:lnTo>
                    <a:pt x="827" y="47"/>
                  </a:lnTo>
                  <a:lnTo>
                    <a:pt x="872" y="51"/>
                  </a:lnTo>
                  <a:lnTo>
                    <a:pt x="897" y="52"/>
                  </a:lnTo>
                  <a:lnTo>
                    <a:pt x="926" y="52"/>
                  </a:lnTo>
                  <a:lnTo>
                    <a:pt x="960" y="50"/>
                  </a:lnTo>
                  <a:lnTo>
                    <a:pt x="994" y="42"/>
                  </a:lnTo>
                  <a:lnTo>
                    <a:pt x="990" y="122"/>
                  </a:lnTo>
                  <a:lnTo>
                    <a:pt x="978" y="202"/>
                  </a:lnTo>
                  <a:lnTo>
                    <a:pt x="965" y="282"/>
                  </a:lnTo>
                  <a:lnTo>
                    <a:pt x="926" y="483"/>
                  </a:lnTo>
                  <a:lnTo>
                    <a:pt x="885" y="684"/>
                  </a:lnTo>
                  <a:lnTo>
                    <a:pt x="968" y="707"/>
                  </a:lnTo>
                  <a:lnTo>
                    <a:pt x="1051" y="724"/>
                  </a:lnTo>
                  <a:lnTo>
                    <a:pt x="1136" y="738"/>
                  </a:lnTo>
                  <a:lnTo>
                    <a:pt x="1252" y="746"/>
                  </a:lnTo>
                  <a:lnTo>
                    <a:pt x="1368" y="746"/>
                  </a:lnTo>
                  <a:lnTo>
                    <a:pt x="1483" y="738"/>
                  </a:lnTo>
                  <a:lnTo>
                    <a:pt x="1598" y="719"/>
                  </a:lnTo>
                  <a:lnTo>
                    <a:pt x="1598" y="720"/>
                  </a:lnTo>
                  <a:lnTo>
                    <a:pt x="1604" y="719"/>
                  </a:lnTo>
                  <a:lnTo>
                    <a:pt x="1634" y="866"/>
                  </a:lnTo>
                  <a:lnTo>
                    <a:pt x="1533" y="883"/>
                  </a:lnTo>
                  <a:lnTo>
                    <a:pt x="1431" y="893"/>
                  </a:lnTo>
                  <a:lnTo>
                    <a:pt x="1329" y="898"/>
                  </a:lnTo>
                  <a:lnTo>
                    <a:pt x="1227" y="896"/>
                  </a:lnTo>
                  <a:lnTo>
                    <a:pt x="1106" y="884"/>
                  </a:lnTo>
                  <a:lnTo>
                    <a:pt x="987" y="864"/>
                  </a:lnTo>
                  <a:lnTo>
                    <a:pt x="869" y="835"/>
                  </a:lnTo>
                  <a:lnTo>
                    <a:pt x="784" y="807"/>
                  </a:lnTo>
                  <a:lnTo>
                    <a:pt x="701" y="775"/>
                  </a:lnTo>
                  <a:lnTo>
                    <a:pt x="618" y="739"/>
                  </a:lnTo>
                  <a:lnTo>
                    <a:pt x="538" y="697"/>
                  </a:lnTo>
                  <a:lnTo>
                    <a:pt x="459" y="652"/>
                  </a:lnTo>
                  <a:lnTo>
                    <a:pt x="385" y="601"/>
                  </a:lnTo>
                  <a:lnTo>
                    <a:pt x="312" y="546"/>
                  </a:lnTo>
                  <a:lnTo>
                    <a:pt x="244" y="487"/>
                  </a:lnTo>
                  <a:lnTo>
                    <a:pt x="176" y="423"/>
                  </a:lnTo>
                  <a:lnTo>
                    <a:pt x="113" y="355"/>
                  </a:lnTo>
                  <a:lnTo>
                    <a:pt x="53" y="284"/>
                  </a:lnTo>
                  <a:lnTo>
                    <a:pt x="0" y="210"/>
                  </a:lnTo>
                  <a:lnTo>
                    <a:pt x="119" y="127"/>
                  </a:lnTo>
                  <a:lnTo>
                    <a:pt x="122" y="124"/>
                  </a:lnTo>
                  <a:lnTo>
                    <a:pt x="184" y="208"/>
                  </a:lnTo>
                  <a:lnTo>
                    <a:pt x="253" y="285"/>
                  </a:lnTo>
                  <a:lnTo>
                    <a:pt x="324" y="358"/>
                  </a:lnTo>
                  <a:lnTo>
                    <a:pt x="401" y="425"/>
                  </a:lnTo>
                  <a:lnTo>
                    <a:pt x="482" y="486"/>
                  </a:lnTo>
                  <a:lnTo>
                    <a:pt x="567" y="541"/>
                  </a:lnTo>
                  <a:lnTo>
                    <a:pt x="628" y="329"/>
                  </a:lnTo>
                  <a:lnTo>
                    <a:pt x="654" y="231"/>
                  </a:lnTo>
                  <a:lnTo>
                    <a:pt x="677" y="135"/>
                  </a:lnTo>
                  <a:lnTo>
                    <a:pt x="692" y="68"/>
                  </a:lnTo>
                  <a:lnTo>
                    <a:pt x="701" y="0"/>
                  </a:lnTo>
                  <a:close/>
                </a:path>
              </a:pathLst>
            </a:custGeom>
            <a:solidFill>
              <a:srgbClr val="AECB5D"/>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7" name="Freeform 273"/>
            <p:cNvSpPr>
              <a:spLocks/>
            </p:cNvSpPr>
            <p:nvPr/>
          </p:nvSpPr>
          <p:spPr bwMode="auto">
            <a:xfrm>
              <a:off x="16653134" y="2206000"/>
              <a:ext cx="205491" cy="158739"/>
            </a:xfrm>
            <a:custGeom>
              <a:avLst/>
              <a:gdLst>
                <a:gd name="T0" fmla="*/ 221 w 756"/>
                <a:gd name="T1" fmla="*/ 17 h 584"/>
                <a:gd name="T2" fmla="*/ 346 w 756"/>
                <a:gd name="T3" fmla="*/ 36 h 584"/>
                <a:gd name="T4" fmla="*/ 445 w 756"/>
                <a:gd name="T5" fmla="*/ 54 h 584"/>
                <a:gd name="T6" fmla="*/ 502 w 756"/>
                <a:gd name="T7" fmla="*/ 88 h 584"/>
                <a:gd name="T8" fmla="*/ 544 w 756"/>
                <a:gd name="T9" fmla="*/ 141 h 584"/>
                <a:gd name="T10" fmla="*/ 564 w 756"/>
                <a:gd name="T11" fmla="*/ 203 h 584"/>
                <a:gd name="T12" fmla="*/ 583 w 756"/>
                <a:gd name="T13" fmla="*/ 205 h 584"/>
                <a:gd name="T14" fmla="*/ 634 w 756"/>
                <a:gd name="T15" fmla="*/ 211 h 584"/>
                <a:gd name="T16" fmla="*/ 711 w 756"/>
                <a:gd name="T17" fmla="*/ 221 h 584"/>
                <a:gd name="T18" fmla="*/ 721 w 756"/>
                <a:gd name="T19" fmla="*/ 298 h 584"/>
                <a:gd name="T20" fmla="*/ 638 w 756"/>
                <a:gd name="T21" fmla="*/ 465 h 584"/>
                <a:gd name="T22" fmla="*/ 632 w 756"/>
                <a:gd name="T23" fmla="*/ 497 h 584"/>
                <a:gd name="T24" fmla="*/ 570 w 756"/>
                <a:gd name="T25" fmla="*/ 488 h 584"/>
                <a:gd name="T26" fmla="*/ 529 w 756"/>
                <a:gd name="T27" fmla="*/ 484 h 584"/>
                <a:gd name="T28" fmla="*/ 513 w 756"/>
                <a:gd name="T29" fmla="*/ 483 h 584"/>
                <a:gd name="T30" fmla="*/ 459 w 756"/>
                <a:gd name="T31" fmla="*/ 538 h 584"/>
                <a:gd name="T32" fmla="*/ 387 w 756"/>
                <a:gd name="T33" fmla="*/ 571 h 584"/>
                <a:gd name="T34" fmla="*/ 307 w 756"/>
                <a:gd name="T35" fmla="*/ 584 h 584"/>
                <a:gd name="T36" fmla="*/ 211 w 756"/>
                <a:gd name="T37" fmla="*/ 579 h 584"/>
                <a:gd name="T38" fmla="*/ 134 w 756"/>
                <a:gd name="T39" fmla="*/ 564 h 584"/>
                <a:gd name="T40" fmla="*/ 93 w 756"/>
                <a:gd name="T41" fmla="*/ 544 h 584"/>
                <a:gd name="T42" fmla="*/ 83 w 756"/>
                <a:gd name="T43" fmla="*/ 534 h 584"/>
                <a:gd name="T44" fmla="*/ 81 w 756"/>
                <a:gd name="T45" fmla="*/ 504 h 584"/>
                <a:gd name="T46" fmla="*/ 84 w 756"/>
                <a:gd name="T47" fmla="*/ 491 h 584"/>
                <a:gd name="T48" fmla="*/ 45 w 756"/>
                <a:gd name="T49" fmla="*/ 481 h 584"/>
                <a:gd name="T50" fmla="*/ 8 w 756"/>
                <a:gd name="T51" fmla="*/ 449 h 584"/>
                <a:gd name="T52" fmla="*/ 3 w 756"/>
                <a:gd name="T53" fmla="*/ 414 h 584"/>
                <a:gd name="T54" fmla="*/ 20 w 756"/>
                <a:gd name="T55" fmla="*/ 384 h 584"/>
                <a:gd name="T56" fmla="*/ 26 w 756"/>
                <a:gd name="T57" fmla="*/ 376 h 584"/>
                <a:gd name="T58" fmla="*/ 29 w 756"/>
                <a:gd name="T59" fmla="*/ 369 h 584"/>
                <a:gd name="T60" fmla="*/ 23 w 756"/>
                <a:gd name="T61" fmla="*/ 352 h 584"/>
                <a:gd name="T62" fmla="*/ 6 w 756"/>
                <a:gd name="T63" fmla="*/ 324 h 584"/>
                <a:gd name="T64" fmla="*/ 1 w 756"/>
                <a:gd name="T65" fmla="*/ 295 h 584"/>
                <a:gd name="T66" fmla="*/ 13 w 756"/>
                <a:gd name="T67" fmla="*/ 275 h 584"/>
                <a:gd name="T68" fmla="*/ 23 w 756"/>
                <a:gd name="T69" fmla="*/ 263 h 584"/>
                <a:gd name="T70" fmla="*/ 33 w 756"/>
                <a:gd name="T71" fmla="*/ 251 h 584"/>
                <a:gd name="T72" fmla="*/ 36 w 756"/>
                <a:gd name="T73" fmla="*/ 232 h 584"/>
                <a:gd name="T74" fmla="*/ 22 w 756"/>
                <a:gd name="T75" fmla="*/ 209 h 584"/>
                <a:gd name="T76" fmla="*/ 13 w 756"/>
                <a:gd name="T77" fmla="*/ 180 h 584"/>
                <a:gd name="T78" fmla="*/ 22 w 756"/>
                <a:gd name="T79" fmla="*/ 155 h 584"/>
                <a:gd name="T80" fmla="*/ 42 w 756"/>
                <a:gd name="T81" fmla="*/ 129 h 584"/>
                <a:gd name="T82" fmla="*/ 48 w 756"/>
                <a:gd name="T83" fmla="*/ 122 h 584"/>
                <a:gd name="T84" fmla="*/ 48 w 756"/>
                <a:gd name="T85" fmla="*/ 113 h 584"/>
                <a:gd name="T86" fmla="*/ 36 w 756"/>
                <a:gd name="T87" fmla="*/ 94 h 584"/>
                <a:gd name="T88" fmla="*/ 23 w 756"/>
                <a:gd name="T89" fmla="*/ 68 h 584"/>
                <a:gd name="T90" fmla="*/ 27 w 756"/>
                <a:gd name="T91" fmla="*/ 43 h 584"/>
                <a:gd name="T92" fmla="*/ 61 w 756"/>
                <a:gd name="T93" fmla="*/ 10 h 584"/>
                <a:gd name="T94" fmla="*/ 107 w 756"/>
                <a:gd name="T95"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6" h="584">
                  <a:moveTo>
                    <a:pt x="107" y="0"/>
                  </a:moveTo>
                  <a:lnTo>
                    <a:pt x="221" y="17"/>
                  </a:lnTo>
                  <a:lnTo>
                    <a:pt x="292" y="27"/>
                  </a:lnTo>
                  <a:lnTo>
                    <a:pt x="346" y="36"/>
                  </a:lnTo>
                  <a:lnTo>
                    <a:pt x="411" y="45"/>
                  </a:lnTo>
                  <a:lnTo>
                    <a:pt x="445" y="54"/>
                  </a:lnTo>
                  <a:lnTo>
                    <a:pt x="475" y="68"/>
                  </a:lnTo>
                  <a:lnTo>
                    <a:pt x="502" y="88"/>
                  </a:lnTo>
                  <a:lnTo>
                    <a:pt x="525" y="113"/>
                  </a:lnTo>
                  <a:lnTo>
                    <a:pt x="544" y="141"/>
                  </a:lnTo>
                  <a:lnTo>
                    <a:pt x="557" y="171"/>
                  </a:lnTo>
                  <a:lnTo>
                    <a:pt x="564" y="203"/>
                  </a:lnTo>
                  <a:lnTo>
                    <a:pt x="570" y="203"/>
                  </a:lnTo>
                  <a:lnTo>
                    <a:pt x="583" y="205"/>
                  </a:lnTo>
                  <a:lnTo>
                    <a:pt x="605" y="208"/>
                  </a:lnTo>
                  <a:lnTo>
                    <a:pt x="634" y="211"/>
                  </a:lnTo>
                  <a:lnTo>
                    <a:pt x="670" y="215"/>
                  </a:lnTo>
                  <a:lnTo>
                    <a:pt x="711" y="221"/>
                  </a:lnTo>
                  <a:lnTo>
                    <a:pt x="756" y="227"/>
                  </a:lnTo>
                  <a:lnTo>
                    <a:pt x="721" y="298"/>
                  </a:lnTo>
                  <a:lnTo>
                    <a:pt x="689" y="362"/>
                  </a:lnTo>
                  <a:lnTo>
                    <a:pt x="638" y="465"/>
                  </a:lnTo>
                  <a:lnTo>
                    <a:pt x="634" y="480"/>
                  </a:lnTo>
                  <a:lnTo>
                    <a:pt x="632" y="497"/>
                  </a:lnTo>
                  <a:lnTo>
                    <a:pt x="599" y="493"/>
                  </a:lnTo>
                  <a:lnTo>
                    <a:pt x="570" y="488"/>
                  </a:lnTo>
                  <a:lnTo>
                    <a:pt x="547" y="487"/>
                  </a:lnTo>
                  <a:lnTo>
                    <a:pt x="529" y="484"/>
                  </a:lnTo>
                  <a:lnTo>
                    <a:pt x="518" y="483"/>
                  </a:lnTo>
                  <a:lnTo>
                    <a:pt x="513" y="483"/>
                  </a:lnTo>
                  <a:lnTo>
                    <a:pt x="488" y="513"/>
                  </a:lnTo>
                  <a:lnTo>
                    <a:pt x="459" y="538"/>
                  </a:lnTo>
                  <a:lnTo>
                    <a:pt x="424" y="558"/>
                  </a:lnTo>
                  <a:lnTo>
                    <a:pt x="387" y="571"/>
                  </a:lnTo>
                  <a:lnTo>
                    <a:pt x="347" y="580"/>
                  </a:lnTo>
                  <a:lnTo>
                    <a:pt x="307" y="584"/>
                  </a:lnTo>
                  <a:lnTo>
                    <a:pt x="259" y="583"/>
                  </a:lnTo>
                  <a:lnTo>
                    <a:pt x="211" y="579"/>
                  </a:lnTo>
                  <a:lnTo>
                    <a:pt x="171" y="573"/>
                  </a:lnTo>
                  <a:lnTo>
                    <a:pt x="134" y="564"/>
                  </a:lnTo>
                  <a:lnTo>
                    <a:pt x="112" y="555"/>
                  </a:lnTo>
                  <a:lnTo>
                    <a:pt x="93" y="544"/>
                  </a:lnTo>
                  <a:lnTo>
                    <a:pt x="87" y="539"/>
                  </a:lnTo>
                  <a:lnTo>
                    <a:pt x="83" y="534"/>
                  </a:lnTo>
                  <a:lnTo>
                    <a:pt x="78" y="519"/>
                  </a:lnTo>
                  <a:lnTo>
                    <a:pt x="81" y="504"/>
                  </a:lnTo>
                  <a:lnTo>
                    <a:pt x="90" y="493"/>
                  </a:lnTo>
                  <a:lnTo>
                    <a:pt x="84" y="491"/>
                  </a:lnTo>
                  <a:lnTo>
                    <a:pt x="68" y="488"/>
                  </a:lnTo>
                  <a:lnTo>
                    <a:pt x="45" y="481"/>
                  </a:lnTo>
                  <a:lnTo>
                    <a:pt x="24" y="467"/>
                  </a:lnTo>
                  <a:lnTo>
                    <a:pt x="8" y="449"/>
                  </a:lnTo>
                  <a:lnTo>
                    <a:pt x="3" y="432"/>
                  </a:lnTo>
                  <a:lnTo>
                    <a:pt x="3" y="414"/>
                  </a:lnTo>
                  <a:lnTo>
                    <a:pt x="8" y="397"/>
                  </a:lnTo>
                  <a:lnTo>
                    <a:pt x="20" y="384"/>
                  </a:lnTo>
                  <a:lnTo>
                    <a:pt x="23" y="381"/>
                  </a:lnTo>
                  <a:lnTo>
                    <a:pt x="26" y="376"/>
                  </a:lnTo>
                  <a:lnTo>
                    <a:pt x="27" y="374"/>
                  </a:lnTo>
                  <a:lnTo>
                    <a:pt x="29" y="369"/>
                  </a:lnTo>
                  <a:lnTo>
                    <a:pt x="29" y="366"/>
                  </a:lnTo>
                  <a:lnTo>
                    <a:pt x="23" y="352"/>
                  </a:lnTo>
                  <a:lnTo>
                    <a:pt x="14" y="339"/>
                  </a:lnTo>
                  <a:lnTo>
                    <a:pt x="6" y="324"/>
                  </a:lnTo>
                  <a:lnTo>
                    <a:pt x="0" y="307"/>
                  </a:lnTo>
                  <a:lnTo>
                    <a:pt x="1" y="295"/>
                  </a:lnTo>
                  <a:lnTo>
                    <a:pt x="6" y="285"/>
                  </a:lnTo>
                  <a:lnTo>
                    <a:pt x="13" y="275"/>
                  </a:lnTo>
                  <a:lnTo>
                    <a:pt x="19" y="269"/>
                  </a:lnTo>
                  <a:lnTo>
                    <a:pt x="23" y="263"/>
                  </a:lnTo>
                  <a:lnTo>
                    <a:pt x="29" y="259"/>
                  </a:lnTo>
                  <a:lnTo>
                    <a:pt x="33" y="251"/>
                  </a:lnTo>
                  <a:lnTo>
                    <a:pt x="38" y="243"/>
                  </a:lnTo>
                  <a:lnTo>
                    <a:pt x="36" y="232"/>
                  </a:lnTo>
                  <a:lnTo>
                    <a:pt x="32" y="224"/>
                  </a:lnTo>
                  <a:lnTo>
                    <a:pt x="22" y="209"/>
                  </a:lnTo>
                  <a:lnTo>
                    <a:pt x="13" y="193"/>
                  </a:lnTo>
                  <a:lnTo>
                    <a:pt x="13" y="180"/>
                  </a:lnTo>
                  <a:lnTo>
                    <a:pt x="16" y="167"/>
                  </a:lnTo>
                  <a:lnTo>
                    <a:pt x="22" y="155"/>
                  </a:lnTo>
                  <a:lnTo>
                    <a:pt x="32" y="142"/>
                  </a:lnTo>
                  <a:lnTo>
                    <a:pt x="42" y="129"/>
                  </a:lnTo>
                  <a:lnTo>
                    <a:pt x="45" y="125"/>
                  </a:lnTo>
                  <a:lnTo>
                    <a:pt x="48" y="122"/>
                  </a:lnTo>
                  <a:lnTo>
                    <a:pt x="48" y="118"/>
                  </a:lnTo>
                  <a:lnTo>
                    <a:pt x="48" y="113"/>
                  </a:lnTo>
                  <a:lnTo>
                    <a:pt x="46" y="109"/>
                  </a:lnTo>
                  <a:lnTo>
                    <a:pt x="36" y="94"/>
                  </a:lnTo>
                  <a:lnTo>
                    <a:pt x="27" y="80"/>
                  </a:lnTo>
                  <a:lnTo>
                    <a:pt x="23" y="68"/>
                  </a:lnTo>
                  <a:lnTo>
                    <a:pt x="23" y="56"/>
                  </a:lnTo>
                  <a:lnTo>
                    <a:pt x="27" y="43"/>
                  </a:lnTo>
                  <a:lnTo>
                    <a:pt x="42" y="24"/>
                  </a:lnTo>
                  <a:lnTo>
                    <a:pt x="61" y="10"/>
                  </a:lnTo>
                  <a:lnTo>
                    <a:pt x="84" y="1"/>
                  </a:lnTo>
                  <a:lnTo>
                    <a:pt x="107" y="0"/>
                  </a:lnTo>
                  <a:close/>
                </a:path>
              </a:pathLst>
            </a:custGeom>
            <a:solidFill>
              <a:srgbClr val="C1D784"/>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8" name="Freeform 274"/>
            <p:cNvSpPr>
              <a:spLocks noEditPoints="1"/>
            </p:cNvSpPr>
            <p:nvPr/>
          </p:nvSpPr>
          <p:spPr bwMode="auto">
            <a:xfrm>
              <a:off x="17007035" y="1774631"/>
              <a:ext cx="268280" cy="376462"/>
            </a:xfrm>
            <a:custGeom>
              <a:avLst/>
              <a:gdLst>
                <a:gd name="T0" fmla="*/ 171 w 987"/>
                <a:gd name="T1" fmla="*/ 1081 h 1385"/>
                <a:gd name="T2" fmla="*/ 171 w 987"/>
                <a:gd name="T3" fmla="*/ 1081 h 1385"/>
                <a:gd name="T4" fmla="*/ 126 w 987"/>
                <a:gd name="T5" fmla="*/ 0 h 1385"/>
                <a:gd name="T6" fmla="*/ 296 w 987"/>
                <a:gd name="T7" fmla="*/ 102 h 1385"/>
                <a:gd name="T8" fmla="*/ 452 w 987"/>
                <a:gd name="T9" fmla="*/ 225 h 1385"/>
                <a:gd name="T10" fmla="*/ 602 w 987"/>
                <a:gd name="T11" fmla="*/ 377 h 1385"/>
                <a:gd name="T12" fmla="*/ 728 w 987"/>
                <a:gd name="T13" fmla="*/ 547 h 1385"/>
                <a:gd name="T14" fmla="*/ 833 w 987"/>
                <a:gd name="T15" fmla="*/ 734 h 1385"/>
                <a:gd name="T16" fmla="*/ 912 w 987"/>
                <a:gd name="T17" fmla="*/ 934 h 1385"/>
                <a:gd name="T18" fmla="*/ 965 w 987"/>
                <a:gd name="T19" fmla="*/ 1155 h 1385"/>
                <a:gd name="T20" fmla="*/ 987 w 987"/>
                <a:gd name="T21" fmla="*/ 1382 h 1385"/>
                <a:gd name="T22" fmla="*/ 832 w 987"/>
                <a:gd name="T23" fmla="*/ 1300 h 1385"/>
                <a:gd name="T24" fmla="*/ 808 w 987"/>
                <a:gd name="T25" fmla="*/ 1133 h 1385"/>
                <a:gd name="T26" fmla="*/ 750 w 987"/>
                <a:gd name="T27" fmla="*/ 923 h 1385"/>
                <a:gd name="T28" fmla="*/ 661 w 987"/>
                <a:gd name="T29" fmla="*/ 726 h 1385"/>
                <a:gd name="T30" fmla="*/ 453 w 987"/>
                <a:gd name="T31" fmla="*/ 926 h 1385"/>
                <a:gd name="T32" fmla="*/ 324 w 987"/>
                <a:gd name="T33" fmla="*/ 1062 h 1385"/>
                <a:gd name="T34" fmla="*/ 257 w 987"/>
                <a:gd name="T35" fmla="*/ 1145 h 1385"/>
                <a:gd name="T36" fmla="*/ 234 w 987"/>
                <a:gd name="T37" fmla="*/ 1161 h 1385"/>
                <a:gd name="T38" fmla="*/ 212 w 987"/>
                <a:gd name="T39" fmla="*/ 1126 h 1385"/>
                <a:gd name="T40" fmla="*/ 171 w 987"/>
                <a:gd name="T41" fmla="*/ 1081 h 1385"/>
                <a:gd name="T42" fmla="*/ 177 w 987"/>
                <a:gd name="T43" fmla="*/ 1085 h 1385"/>
                <a:gd name="T44" fmla="*/ 181 w 987"/>
                <a:gd name="T45" fmla="*/ 1089 h 1385"/>
                <a:gd name="T46" fmla="*/ 184 w 987"/>
                <a:gd name="T47" fmla="*/ 1092 h 1385"/>
                <a:gd name="T48" fmla="*/ 186 w 987"/>
                <a:gd name="T49" fmla="*/ 1094 h 1385"/>
                <a:gd name="T50" fmla="*/ 183 w 987"/>
                <a:gd name="T51" fmla="*/ 1092 h 1385"/>
                <a:gd name="T52" fmla="*/ 177 w 987"/>
                <a:gd name="T53" fmla="*/ 1085 h 1385"/>
                <a:gd name="T54" fmla="*/ 168 w 987"/>
                <a:gd name="T55" fmla="*/ 1078 h 1385"/>
                <a:gd name="T56" fmla="*/ 165 w 987"/>
                <a:gd name="T57" fmla="*/ 1073 h 1385"/>
                <a:gd name="T58" fmla="*/ 165 w 987"/>
                <a:gd name="T59" fmla="*/ 1073 h 1385"/>
                <a:gd name="T60" fmla="*/ 167 w 987"/>
                <a:gd name="T61" fmla="*/ 1076 h 1385"/>
                <a:gd name="T62" fmla="*/ 171 w 987"/>
                <a:gd name="T63" fmla="*/ 1081 h 1385"/>
                <a:gd name="T64" fmla="*/ 132 w 987"/>
                <a:gd name="T65" fmla="*/ 1049 h 1385"/>
                <a:gd name="T66" fmla="*/ 72 w 987"/>
                <a:gd name="T67" fmla="*/ 1018 h 1385"/>
                <a:gd name="T68" fmla="*/ 0 w 987"/>
                <a:gd name="T69" fmla="*/ 1002 h 1385"/>
                <a:gd name="T70" fmla="*/ 55 w 987"/>
                <a:gd name="T71" fmla="*/ 912 h 1385"/>
                <a:gd name="T72" fmla="*/ 144 w 987"/>
                <a:gd name="T73" fmla="*/ 797 h 1385"/>
                <a:gd name="T74" fmla="*/ 322 w 987"/>
                <a:gd name="T75" fmla="*/ 590 h 1385"/>
                <a:gd name="T76" fmla="*/ 386 w 987"/>
                <a:gd name="T77" fmla="*/ 368 h 1385"/>
                <a:gd name="T78" fmla="*/ 231 w 987"/>
                <a:gd name="T79" fmla="*/ 240 h 1385"/>
                <a:gd name="T80" fmla="*/ 56 w 987"/>
                <a:gd name="T81" fmla="*/ 132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87" h="1385">
                  <a:moveTo>
                    <a:pt x="171" y="1081"/>
                  </a:moveTo>
                  <a:lnTo>
                    <a:pt x="171" y="1081"/>
                  </a:lnTo>
                  <a:lnTo>
                    <a:pt x="171" y="1081"/>
                  </a:lnTo>
                  <a:lnTo>
                    <a:pt x="171" y="1081"/>
                  </a:lnTo>
                  <a:lnTo>
                    <a:pt x="171" y="1081"/>
                  </a:lnTo>
                  <a:close/>
                  <a:moveTo>
                    <a:pt x="126" y="0"/>
                  </a:moveTo>
                  <a:lnTo>
                    <a:pt x="213" y="48"/>
                  </a:lnTo>
                  <a:lnTo>
                    <a:pt x="296" y="102"/>
                  </a:lnTo>
                  <a:lnTo>
                    <a:pt x="376" y="161"/>
                  </a:lnTo>
                  <a:lnTo>
                    <a:pt x="452" y="225"/>
                  </a:lnTo>
                  <a:lnTo>
                    <a:pt x="529" y="298"/>
                  </a:lnTo>
                  <a:lnTo>
                    <a:pt x="602" y="377"/>
                  </a:lnTo>
                  <a:lnTo>
                    <a:pt x="669" y="459"/>
                  </a:lnTo>
                  <a:lnTo>
                    <a:pt x="728" y="547"/>
                  </a:lnTo>
                  <a:lnTo>
                    <a:pt x="784" y="638"/>
                  </a:lnTo>
                  <a:lnTo>
                    <a:pt x="833" y="734"/>
                  </a:lnTo>
                  <a:lnTo>
                    <a:pt x="877" y="832"/>
                  </a:lnTo>
                  <a:lnTo>
                    <a:pt x="912" y="934"/>
                  </a:lnTo>
                  <a:lnTo>
                    <a:pt x="942" y="1043"/>
                  </a:lnTo>
                  <a:lnTo>
                    <a:pt x="965" y="1155"/>
                  </a:lnTo>
                  <a:lnTo>
                    <a:pt x="980" y="1268"/>
                  </a:lnTo>
                  <a:lnTo>
                    <a:pt x="987" y="1382"/>
                  </a:lnTo>
                  <a:lnTo>
                    <a:pt x="837" y="1385"/>
                  </a:lnTo>
                  <a:lnTo>
                    <a:pt x="832" y="1300"/>
                  </a:lnTo>
                  <a:lnTo>
                    <a:pt x="823" y="1216"/>
                  </a:lnTo>
                  <a:lnTo>
                    <a:pt x="808" y="1133"/>
                  </a:lnTo>
                  <a:lnTo>
                    <a:pt x="784" y="1027"/>
                  </a:lnTo>
                  <a:lnTo>
                    <a:pt x="750" y="923"/>
                  </a:lnTo>
                  <a:lnTo>
                    <a:pt x="709" y="823"/>
                  </a:lnTo>
                  <a:lnTo>
                    <a:pt x="661" y="726"/>
                  </a:lnTo>
                  <a:lnTo>
                    <a:pt x="557" y="826"/>
                  </a:lnTo>
                  <a:lnTo>
                    <a:pt x="453" y="926"/>
                  </a:lnTo>
                  <a:lnTo>
                    <a:pt x="388" y="993"/>
                  </a:lnTo>
                  <a:lnTo>
                    <a:pt x="324" y="1062"/>
                  </a:lnTo>
                  <a:lnTo>
                    <a:pt x="279" y="1114"/>
                  </a:lnTo>
                  <a:lnTo>
                    <a:pt x="257" y="1145"/>
                  </a:lnTo>
                  <a:lnTo>
                    <a:pt x="238" y="1175"/>
                  </a:lnTo>
                  <a:lnTo>
                    <a:pt x="234" y="1161"/>
                  </a:lnTo>
                  <a:lnTo>
                    <a:pt x="225" y="1145"/>
                  </a:lnTo>
                  <a:lnTo>
                    <a:pt x="212" y="1126"/>
                  </a:lnTo>
                  <a:lnTo>
                    <a:pt x="194" y="1104"/>
                  </a:lnTo>
                  <a:lnTo>
                    <a:pt x="171" y="1081"/>
                  </a:lnTo>
                  <a:lnTo>
                    <a:pt x="174" y="1083"/>
                  </a:lnTo>
                  <a:lnTo>
                    <a:pt x="177" y="1085"/>
                  </a:lnTo>
                  <a:lnTo>
                    <a:pt x="178" y="1088"/>
                  </a:lnTo>
                  <a:lnTo>
                    <a:pt x="181" y="1089"/>
                  </a:lnTo>
                  <a:lnTo>
                    <a:pt x="183" y="1091"/>
                  </a:lnTo>
                  <a:lnTo>
                    <a:pt x="184" y="1092"/>
                  </a:lnTo>
                  <a:lnTo>
                    <a:pt x="186" y="1094"/>
                  </a:lnTo>
                  <a:lnTo>
                    <a:pt x="186" y="1094"/>
                  </a:lnTo>
                  <a:lnTo>
                    <a:pt x="184" y="1094"/>
                  </a:lnTo>
                  <a:lnTo>
                    <a:pt x="183" y="1092"/>
                  </a:lnTo>
                  <a:lnTo>
                    <a:pt x="181" y="1089"/>
                  </a:lnTo>
                  <a:lnTo>
                    <a:pt x="177" y="1085"/>
                  </a:lnTo>
                  <a:lnTo>
                    <a:pt x="171" y="1081"/>
                  </a:lnTo>
                  <a:lnTo>
                    <a:pt x="168" y="1078"/>
                  </a:lnTo>
                  <a:lnTo>
                    <a:pt x="165" y="1075"/>
                  </a:lnTo>
                  <a:lnTo>
                    <a:pt x="165" y="1073"/>
                  </a:lnTo>
                  <a:lnTo>
                    <a:pt x="164" y="1073"/>
                  </a:lnTo>
                  <a:lnTo>
                    <a:pt x="165" y="1073"/>
                  </a:lnTo>
                  <a:lnTo>
                    <a:pt x="165" y="1075"/>
                  </a:lnTo>
                  <a:lnTo>
                    <a:pt x="167" y="1076"/>
                  </a:lnTo>
                  <a:lnTo>
                    <a:pt x="170" y="1078"/>
                  </a:lnTo>
                  <a:lnTo>
                    <a:pt x="171" y="1081"/>
                  </a:lnTo>
                  <a:lnTo>
                    <a:pt x="154" y="1065"/>
                  </a:lnTo>
                  <a:lnTo>
                    <a:pt x="132" y="1049"/>
                  </a:lnTo>
                  <a:lnTo>
                    <a:pt x="104" y="1033"/>
                  </a:lnTo>
                  <a:lnTo>
                    <a:pt x="72" y="1018"/>
                  </a:lnTo>
                  <a:lnTo>
                    <a:pt x="37" y="1008"/>
                  </a:lnTo>
                  <a:lnTo>
                    <a:pt x="0" y="1002"/>
                  </a:lnTo>
                  <a:lnTo>
                    <a:pt x="16" y="974"/>
                  </a:lnTo>
                  <a:lnTo>
                    <a:pt x="55" y="912"/>
                  </a:lnTo>
                  <a:lnTo>
                    <a:pt x="98" y="854"/>
                  </a:lnTo>
                  <a:lnTo>
                    <a:pt x="144" y="797"/>
                  </a:lnTo>
                  <a:lnTo>
                    <a:pt x="192" y="742"/>
                  </a:lnTo>
                  <a:lnTo>
                    <a:pt x="322" y="590"/>
                  </a:lnTo>
                  <a:lnTo>
                    <a:pt x="458" y="439"/>
                  </a:lnTo>
                  <a:lnTo>
                    <a:pt x="386" y="368"/>
                  </a:lnTo>
                  <a:lnTo>
                    <a:pt x="311" y="301"/>
                  </a:lnTo>
                  <a:lnTo>
                    <a:pt x="231" y="240"/>
                  </a:lnTo>
                  <a:lnTo>
                    <a:pt x="146" y="183"/>
                  </a:lnTo>
                  <a:lnTo>
                    <a:pt x="56" y="132"/>
                  </a:lnTo>
                  <a:lnTo>
                    <a:pt x="126" y="0"/>
                  </a:lnTo>
                  <a:close/>
                </a:path>
              </a:pathLst>
            </a:custGeom>
            <a:solidFill>
              <a:srgbClr val="8DAB37"/>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99" name="Freeform 275"/>
            <p:cNvSpPr>
              <a:spLocks/>
            </p:cNvSpPr>
            <p:nvPr/>
          </p:nvSpPr>
          <p:spPr bwMode="auto">
            <a:xfrm>
              <a:off x="16824920" y="2172839"/>
              <a:ext cx="179940" cy="222887"/>
            </a:xfrm>
            <a:custGeom>
              <a:avLst/>
              <a:gdLst>
                <a:gd name="T0" fmla="*/ 498 w 662"/>
                <a:gd name="T1" fmla="*/ 53 h 820"/>
                <a:gd name="T2" fmla="*/ 635 w 662"/>
                <a:gd name="T3" fmla="*/ 180 h 820"/>
                <a:gd name="T4" fmla="*/ 662 w 662"/>
                <a:gd name="T5" fmla="*/ 194 h 820"/>
                <a:gd name="T6" fmla="*/ 629 w 662"/>
                <a:gd name="T7" fmla="*/ 264 h 820"/>
                <a:gd name="T8" fmla="*/ 606 w 662"/>
                <a:gd name="T9" fmla="*/ 317 h 820"/>
                <a:gd name="T10" fmla="*/ 592 w 662"/>
                <a:gd name="T11" fmla="*/ 346 h 820"/>
                <a:gd name="T12" fmla="*/ 611 w 662"/>
                <a:gd name="T13" fmla="*/ 384 h 820"/>
                <a:gd name="T14" fmla="*/ 633 w 662"/>
                <a:gd name="T15" fmla="*/ 459 h 820"/>
                <a:gd name="T16" fmla="*/ 627 w 662"/>
                <a:gd name="T17" fmla="*/ 542 h 820"/>
                <a:gd name="T18" fmla="*/ 606 w 662"/>
                <a:gd name="T19" fmla="*/ 626 h 820"/>
                <a:gd name="T20" fmla="*/ 604 w 662"/>
                <a:gd name="T21" fmla="*/ 637 h 820"/>
                <a:gd name="T22" fmla="*/ 603 w 662"/>
                <a:gd name="T23" fmla="*/ 640 h 820"/>
                <a:gd name="T24" fmla="*/ 604 w 662"/>
                <a:gd name="T25" fmla="*/ 637 h 820"/>
                <a:gd name="T26" fmla="*/ 604 w 662"/>
                <a:gd name="T27" fmla="*/ 632 h 820"/>
                <a:gd name="T28" fmla="*/ 606 w 662"/>
                <a:gd name="T29" fmla="*/ 626 h 820"/>
                <a:gd name="T30" fmla="*/ 592 w 662"/>
                <a:gd name="T31" fmla="*/ 664 h 820"/>
                <a:gd name="T32" fmla="*/ 568 w 662"/>
                <a:gd name="T33" fmla="*/ 696 h 820"/>
                <a:gd name="T34" fmla="*/ 530 w 662"/>
                <a:gd name="T35" fmla="*/ 711 h 820"/>
                <a:gd name="T36" fmla="*/ 507 w 662"/>
                <a:gd name="T37" fmla="*/ 702 h 820"/>
                <a:gd name="T38" fmla="*/ 459 w 662"/>
                <a:gd name="T39" fmla="*/ 775 h 820"/>
                <a:gd name="T40" fmla="*/ 432 w 662"/>
                <a:gd name="T41" fmla="*/ 805 h 820"/>
                <a:gd name="T42" fmla="*/ 395 w 662"/>
                <a:gd name="T43" fmla="*/ 820 h 820"/>
                <a:gd name="T44" fmla="*/ 358 w 662"/>
                <a:gd name="T45" fmla="*/ 807 h 820"/>
                <a:gd name="T46" fmla="*/ 344 w 662"/>
                <a:gd name="T47" fmla="*/ 788 h 820"/>
                <a:gd name="T48" fmla="*/ 339 w 662"/>
                <a:gd name="T49" fmla="*/ 779 h 820"/>
                <a:gd name="T50" fmla="*/ 332 w 662"/>
                <a:gd name="T51" fmla="*/ 775 h 820"/>
                <a:gd name="T52" fmla="*/ 312 w 662"/>
                <a:gd name="T53" fmla="*/ 776 h 820"/>
                <a:gd name="T54" fmla="*/ 286 w 662"/>
                <a:gd name="T55" fmla="*/ 784 h 820"/>
                <a:gd name="T56" fmla="*/ 256 w 662"/>
                <a:gd name="T57" fmla="*/ 781 h 820"/>
                <a:gd name="T58" fmla="*/ 239 w 662"/>
                <a:gd name="T59" fmla="*/ 763 h 820"/>
                <a:gd name="T60" fmla="*/ 223 w 662"/>
                <a:gd name="T61" fmla="*/ 734 h 820"/>
                <a:gd name="T62" fmla="*/ 204 w 662"/>
                <a:gd name="T63" fmla="*/ 727 h 820"/>
                <a:gd name="T64" fmla="*/ 182 w 662"/>
                <a:gd name="T65" fmla="*/ 731 h 820"/>
                <a:gd name="T66" fmla="*/ 156 w 662"/>
                <a:gd name="T67" fmla="*/ 736 h 820"/>
                <a:gd name="T68" fmla="*/ 133 w 662"/>
                <a:gd name="T69" fmla="*/ 722 h 820"/>
                <a:gd name="T70" fmla="*/ 115 w 662"/>
                <a:gd name="T71" fmla="*/ 699 h 820"/>
                <a:gd name="T72" fmla="*/ 104 w 662"/>
                <a:gd name="T73" fmla="*/ 682 h 820"/>
                <a:gd name="T74" fmla="*/ 94 w 662"/>
                <a:gd name="T75" fmla="*/ 679 h 820"/>
                <a:gd name="T76" fmla="*/ 70 w 662"/>
                <a:gd name="T77" fmla="*/ 685 h 820"/>
                <a:gd name="T78" fmla="*/ 41 w 662"/>
                <a:gd name="T79" fmla="*/ 688 h 820"/>
                <a:gd name="T80" fmla="*/ 21 w 662"/>
                <a:gd name="T81" fmla="*/ 673 h 820"/>
                <a:gd name="T82" fmla="*/ 3 w 662"/>
                <a:gd name="T83" fmla="*/ 641 h 820"/>
                <a:gd name="T84" fmla="*/ 0 w 662"/>
                <a:gd name="T85" fmla="*/ 605 h 820"/>
                <a:gd name="T86" fmla="*/ 57 w 662"/>
                <a:gd name="T87" fmla="*/ 484 h 820"/>
                <a:gd name="T88" fmla="*/ 124 w 662"/>
                <a:gd name="T89" fmla="*/ 349 h 820"/>
                <a:gd name="T90" fmla="*/ 160 w 662"/>
                <a:gd name="T91" fmla="*/ 283 h 820"/>
                <a:gd name="T92" fmla="*/ 211 w 662"/>
                <a:gd name="T93" fmla="*/ 240 h 820"/>
                <a:gd name="T94" fmla="*/ 274 w 662"/>
                <a:gd name="T95" fmla="*/ 216 h 820"/>
                <a:gd name="T96" fmla="*/ 339 w 662"/>
                <a:gd name="T97" fmla="*/ 215 h 820"/>
                <a:gd name="T98" fmla="*/ 347 w 662"/>
                <a:gd name="T99" fmla="*/ 202 h 820"/>
                <a:gd name="T100" fmla="*/ 363 w 662"/>
                <a:gd name="T101" fmla="*/ 165 h 820"/>
                <a:gd name="T102" fmla="*/ 389 w 662"/>
                <a:gd name="T103" fmla="*/ 109 h 820"/>
                <a:gd name="T104" fmla="*/ 421 w 662"/>
                <a:gd name="T105" fmla="*/ 39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62" h="820">
                  <a:moveTo>
                    <a:pt x="440" y="0"/>
                  </a:moveTo>
                  <a:lnTo>
                    <a:pt x="498" y="53"/>
                  </a:lnTo>
                  <a:lnTo>
                    <a:pt x="550" y="101"/>
                  </a:lnTo>
                  <a:lnTo>
                    <a:pt x="635" y="180"/>
                  </a:lnTo>
                  <a:lnTo>
                    <a:pt x="646" y="189"/>
                  </a:lnTo>
                  <a:lnTo>
                    <a:pt x="662" y="194"/>
                  </a:lnTo>
                  <a:lnTo>
                    <a:pt x="645" y="231"/>
                  </a:lnTo>
                  <a:lnTo>
                    <a:pt x="629" y="264"/>
                  </a:lnTo>
                  <a:lnTo>
                    <a:pt x="616" y="293"/>
                  </a:lnTo>
                  <a:lnTo>
                    <a:pt x="606" y="317"/>
                  </a:lnTo>
                  <a:lnTo>
                    <a:pt x="597" y="334"/>
                  </a:lnTo>
                  <a:lnTo>
                    <a:pt x="592" y="346"/>
                  </a:lnTo>
                  <a:lnTo>
                    <a:pt x="591" y="349"/>
                  </a:lnTo>
                  <a:lnTo>
                    <a:pt x="611" y="384"/>
                  </a:lnTo>
                  <a:lnTo>
                    <a:pt x="626" y="420"/>
                  </a:lnTo>
                  <a:lnTo>
                    <a:pt x="633" y="459"/>
                  </a:lnTo>
                  <a:lnTo>
                    <a:pt x="633" y="498"/>
                  </a:lnTo>
                  <a:lnTo>
                    <a:pt x="627" y="542"/>
                  </a:lnTo>
                  <a:lnTo>
                    <a:pt x="617" y="584"/>
                  </a:lnTo>
                  <a:lnTo>
                    <a:pt x="606" y="626"/>
                  </a:lnTo>
                  <a:lnTo>
                    <a:pt x="604" y="632"/>
                  </a:lnTo>
                  <a:lnTo>
                    <a:pt x="604" y="637"/>
                  </a:lnTo>
                  <a:lnTo>
                    <a:pt x="603" y="638"/>
                  </a:lnTo>
                  <a:lnTo>
                    <a:pt x="603" y="640"/>
                  </a:lnTo>
                  <a:lnTo>
                    <a:pt x="603" y="638"/>
                  </a:lnTo>
                  <a:lnTo>
                    <a:pt x="604" y="637"/>
                  </a:lnTo>
                  <a:lnTo>
                    <a:pt x="604" y="635"/>
                  </a:lnTo>
                  <a:lnTo>
                    <a:pt x="604" y="632"/>
                  </a:lnTo>
                  <a:lnTo>
                    <a:pt x="606" y="628"/>
                  </a:lnTo>
                  <a:lnTo>
                    <a:pt x="606" y="626"/>
                  </a:lnTo>
                  <a:lnTo>
                    <a:pt x="600" y="645"/>
                  </a:lnTo>
                  <a:lnTo>
                    <a:pt x="592" y="664"/>
                  </a:lnTo>
                  <a:lnTo>
                    <a:pt x="582" y="682"/>
                  </a:lnTo>
                  <a:lnTo>
                    <a:pt x="568" y="696"/>
                  </a:lnTo>
                  <a:lnTo>
                    <a:pt x="550" y="706"/>
                  </a:lnTo>
                  <a:lnTo>
                    <a:pt x="530" y="711"/>
                  </a:lnTo>
                  <a:lnTo>
                    <a:pt x="518" y="708"/>
                  </a:lnTo>
                  <a:lnTo>
                    <a:pt x="507" y="702"/>
                  </a:lnTo>
                  <a:lnTo>
                    <a:pt x="499" y="693"/>
                  </a:lnTo>
                  <a:lnTo>
                    <a:pt x="459" y="775"/>
                  </a:lnTo>
                  <a:lnTo>
                    <a:pt x="447" y="792"/>
                  </a:lnTo>
                  <a:lnTo>
                    <a:pt x="432" y="805"/>
                  </a:lnTo>
                  <a:lnTo>
                    <a:pt x="414" y="816"/>
                  </a:lnTo>
                  <a:lnTo>
                    <a:pt x="395" y="820"/>
                  </a:lnTo>
                  <a:lnTo>
                    <a:pt x="376" y="817"/>
                  </a:lnTo>
                  <a:lnTo>
                    <a:pt x="358" y="807"/>
                  </a:lnTo>
                  <a:lnTo>
                    <a:pt x="345" y="792"/>
                  </a:lnTo>
                  <a:lnTo>
                    <a:pt x="344" y="788"/>
                  </a:lnTo>
                  <a:lnTo>
                    <a:pt x="341" y="784"/>
                  </a:lnTo>
                  <a:lnTo>
                    <a:pt x="339" y="779"/>
                  </a:lnTo>
                  <a:lnTo>
                    <a:pt x="336" y="776"/>
                  </a:lnTo>
                  <a:lnTo>
                    <a:pt x="332" y="775"/>
                  </a:lnTo>
                  <a:lnTo>
                    <a:pt x="322" y="773"/>
                  </a:lnTo>
                  <a:lnTo>
                    <a:pt x="312" y="776"/>
                  </a:lnTo>
                  <a:lnTo>
                    <a:pt x="303" y="779"/>
                  </a:lnTo>
                  <a:lnTo>
                    <a:pt x="286" y="784"/>
                  </a:lnTo>
                  <a:lnTo>
                    <a:pt x="268" y="785"/>
                  </a:lnTo>
                  <a:lnTo>
                    <a:pt x="256" y="781"/>
                  </a:lnTo>
                  <a:lnTo>
                    <a:pt x="246" y="773"/>
                  </a:lnTo>
                  <a:lnTo>
                    <a:pt x="239" y="763"/>
                  </a:lnTo>
                  <a:lnTo>
                    <a:pt x="232" y="749"/>
                  </a:lnTo>
                  <a:lnTo>
                    <a:pt x="223" y="734"/>
                  </a:lnTo>
                  <a:lnTo>
                    <a:pt x="214" y="728"/>
                  </a:lnTo>
                  <a:lnTo>
                    <a:pt x="204" y="727"/>
                  </a:lnTo>
                  <a:lnTo>
                    <a:pt x="194" y="728"/>
                  </a:lnTo>
                  <a:lnTo>
                    <a:pt x="182" y="731"/>
                  </a:lnTo>
                  <a:lnTo>
                    <a:pt x="169" y="736"/>
                  </a:lnTo>
                  <a:lnTo>
                    <a:pt x="156" y="736"/>
                  </a:lnTo>
                  <a:lnTo>
                    <a:pt x="144" y="730"/>
                  </a:lnTo>
                  <a:lnTo>
                    <a:pt x="133" y="722"/>
                  </a:lnTo>
                  <a:lnTo>
                    <a:pt x="124" y="712"/>
                  </a:lnTo>
                  <a:lnTo>
                    <a:pt x="115" y="699"/>
                  </a:lnTo>
                  <a:lnTo>
                    <a:pt x="108" y="686"/>
                  </a:lnTo>
                  <a:lnTo>
                    <a:pt x="104" y="682"/>
                  </a:lnTo>
                  <a:lnTo>
                    <a:pt x="99" y="679"/>
                  </a:lnTo>
                  <a:lnTo>
                    <a:pt x="94" y="679"/>
                  </a:lnTo>
                  <a:lnTo>
                    <a:pt x="88" y="680"/>
                  </a:lnTo>
                  <a:lnTo>
                    <a:pt x="70" y="685"/>
                  </a:lnTo>
                  <a:lnTo>
                    <a:pt x="53" y="689"/>
                  </a:lnTo>
                  <a:lnTo>
                    <a:pt x="41" y="688"/>
                  </a:lnTo>
                  <a:lnTo>
                    <a:pt x="30" y="682"/>
                  </a:lnTo>
                  <a:lnTo>
                    <a:pt x="21" y="673"/>
                  </a:lnTo>
                  <a:lnTo>
                    <a:pt x="11" y="658"/>
                  </a:lnTo>
                  <a:lnTo>
                    <a:pt x="3" y="641"/>
                  </a:lnTo>
                  <a:lnTo>
                    <a:pt x="0" y="622"/>
                  </a:lnTo>
                  <a:lnTo>
                    <a:pt x="0" y="605"/>
                  </a:lnTo>
                  <a:lnTo>
                    <a:pt x="6" y="587"/>
                  </a:lnTo>
                  <a:lnTo>
                    <a:pt x="57" y="484"/>
                  </a:lnTo>
                  <a:lnTo>
                    <a:pt x="89" y="420"/>
                  </a:lnTo>
                  <a:lnTo>
                    <a:pt x="124" y="349"/>
                  </a:lnTo>
                  <a:lnTo>
                    <a:pt x="143" y="312"/>
                  </a:lnTo>
                  <a:lnTo>
                    <a:pt x="160" y="283"/>
                  </a:lnTo>
                  <a:lnTo>
                    <a:pt x="185" y="258"/>
                  </a:lnTo>
                  <a:lnTo>
                    <a:pt x="211" y="240"/>
                  </a:lnTo>
                  <a:lnTo>
                    <a:pt x="242" y="225"/>
                  </a:lnTo>
                  <a:lnTo>
                    <a:pt x="274" y="216"/>
                  </a:lnTo>
                  <a:lnTo>
                    <a:pt x="307" y="212"/>
                  </a:lnTo>
                  <a:lnTo>
                    <a:pt x="339" y="215"/>
                  </a:lnTo>
                  <a:lnTo>
                    <a:pt x="341" y="210"/>
                  </a:lnTo>
                  <a:lnTo>
                    <a:pt x="347" y="202"/>
                  </a:lnTo>
                  <a:lnTo>
                    <a:pt x="352" y="186"/>
                  </a:lnTo>
                  <a:lnTo>
                    <a:pt x="363" y="165"/>
                  </a:lnTo>
                  <a:lnTo>
                    <a:pt x="374" y="139"/>
                  </a:lnTo>
                  <a:lnTo>
                    <a:pt x="389" y="109"/>
                  </a:lnTo>
                  <a:lnTo>
                    <a:pt x="405" y="75"/>
                  </a:lnTo>
                  <a:lnTo>
                    <a:pt x="421" y="39"/>
                  </a:lnTo>
                  <a:lnTo>
                    <a:pt x="440" y="0"/>
                  </a:lnTo>
                  <a:close/>
                </a:path>
              </a:pathLst>
            </a:custGeom>
            <a:solidFill>
              <a:srgbClr val="8DAB37"/>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00" name="Freeform 276"/>
            <p:cNvSpPr>
              <a:spLocks/>
            </p:cNvSpPr>
            <p:nvPr/>
          </p:nvSpPr>
          <p:spPr bwMode="auto">
            <a:xfrm>
              <a:off x="16946421" y="2178546"/>
              <a:ext cx="330253" cy="399837"/>
            </a:xfrm>
            <a:custGeom>
              <a:avLst/>
              <a:gdLst>
                <a:gd name="T0" fmla="*/ 1065 w 1215"/>
                <a:gd name="T1" fmla="*/ 2 h 1471"/>
                <a:gd name="T2" fmla="*/ 1215 w 1215"/>
                <a:gd name="T3" fmla="*/ 8 h 1471"/>
                <a:gd name="T4" fmla="*/ 1185 w 1215"/>
                <a:gd name="T5" fmla="*/ 235 h 1471"/>
                <a:gd name="T6" fmla="*/ 1126 w 1215"/>
                <a:gd name="T7" fmla="*/ 448 h 1471"/>
                <a:gd name="T8" fmla="*/ 1040 w 1215"/>
                <a:gd name="T9" fmla="*/ 643 h 1471"/>
                <a:gd name="T10" fmla="*/ 929 w 1215"/>
                <a:gd name="T11" fmla="*/ 825 h 1471"/>
                <a:gd name="T12" fmla="*/ 797 w 1215"/>
                <a:gd name="T13" fmla="*/ 992 h 1471"/>
                <a:gd name="T14" fmla="*/ 652 w 1215"/>
                <a:gd name="T15" fmla="*/ 1135 h 1471"/>
                <a:gd name="T16" fmla="*/ 496 w 1215"/>
                <a:gd name="T17" fmla="*/ 1256 h 1471"/>
                <a:gd name="T18" fmla="*/ 327 w 1215"/>
                <a:gd name="T19" fmla="*/ 1357 h 1471"/>
                <a:gd name="T20" fmla="*/ 145 w 1215"/>
                <a:gd name="T21" fmla="*/ 1439 h 1471"/>
                <a:gd name="T22" fmla="*/ 49 w 1215"/>
                <a:gd name="T23" fmla="*/ 1469 h 1471"/>
                <a:gd name="T24" fmla="*/ 0 w 1215"/>
                <a:gd name="T25" fmla="*/ 1328 h 1471"/>
                <a:gd name="T26" fmla="*/ 202 w 1215"/>
                <a:gd name="T27" fmla="*/ 1248 h 1471"/>
                <a:gd name="T28" fmla="*/ 393 w 1215"/>
                <a:gd name="T29" fmla="*/ 1138 h 1471"/>
                <a:gd name="T30" fmla="*/ 567 w 1215"/>
                <a:gd name="T31" fmla="*/ 1003 h 1471"/>
                <a:gd name="T32" fmla="*/ 535 w 1215"/>
                <a:gd name="T33" fmla="*/ 866 h 1471"/>
                <a:gd name="T34" fmla="*/ 340 w 1215"/>
                <a:gd name="T35" fmla="*/ 767 h 1471"/>
                <a:gd name="T36" fmla="*/ 196 w 1215"/>
                <a:gd name="T37" fmla="*/ 704 h 1471"/>
                <a:gd name="T38" fmla="*/ 111 w 1215"/>
                <a:gd name="T39" fmla="*/ 683 h 1471"/>
                <a:gd name="T40" fmla="*/ 141 w 1215"/>
                <a:gd name="T41" fmla="*/ 652 h 1471"/>
                <a:gd name="T42" fmla="*/ 157 w 1215"/>
                <a:gd name="T43" fmla="*/ 613 h 1471"/>
                <a:gd name="T44" fmla="*/ 169 w 1215"/>
                <a:gd name="T45" fmla="*/ 571 h 1471"/>
                <a:gd name="T46" fmla="*/ 186 w 1215"/>
                <a:gd name="T47" fmla="*/ 486 h 1471"/>
                <a:gd name="T48" fmla="*/ 180 w 1215"/>
                <a:gd name="T49" fmla="*/ 399 h 1471"/>
                <a:gd name="T50" fmla="*/ 287 w 1215"/>
                <a:gd name="T51" fmla="*/ 421 h 1471"/>
                <a:gd name="T52" fmla="*/ 409 w 1215"/>
                <a:gd name="T53" fmla="*/ 460 h 1471"/>
                <a:gd name="T54" fmla="*/ 668 w 1215"/>
                <a:gd name="T55" fmla="*/ 566 h 1471"/>
                <a:gd name="T56" fmla="*/ 906 w 1215"/>
                <a:gd name="T57" fmla="*/ 562 h 1471"/>
                <a:gd name="T58" fmla="*/ 985 w 1215"/>
                <a:gd name="T59" fmla="*/ 380 h 1471"/>
                <a:gd name="T60" fmla="*/ 1036 w 1215"/>
                <a:gd name="T61" fmla="*/ 192 h 1471"/>
                <a:gd name="T62" fmla="*/ 1059 w 1215"/>
                <a:gd name="T63" fmla="*/ 0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15" h="1471">
                  <a:moveTo>
                    <a:pt x="1059" y="0"/>
                  </a:moveTo>
                  <a:lnTo>
                    <a:pt x="1065" y="2"/>
                  </a:lnTo>
                  <a:lnTo>
                    <a:pt x="1065" y="0"/>
                  </a:lnTo>
                  <a:lnTo>
                    <a:pt x="1215" y="8"/>
                  </a:lnTo>
                  <a:lnTo>
                    <a:pt x="1204" y="123"/>
                  </a:lnTo>
                  <a:lnTo>
                    <a:pt x="1185" y="235"/>
                  </a:lnTo>
                  <a:lnTo>
                    <a:pt x="1159" y="347"/>
                  </a:lnTo>
                  <a:lnTo>
                    <a:pt x="1126" y="448"/>
                  </a:lnTo>
                  <a:lnTo>
                    <a:pt x="1087" y="547"/>
                  </a:lnTo>
                  <a:lnTo>
                    <a:pt x="1040" y="643"/>
                  </a:lnTo>
                  <a:lnTo>
                    <a:pt x="988" y="736"/>
                  </a:lnTo>
                  <a:lnTo>
                    <a:pt x="929" y="825"/>
                  </a:lnTo>
                  <a:lnTo>
                    <a:pt x="865" y="911"/>
                  </a:lnTo>
                  <a:lnTo>
                    <a:pt x="797" y="992"/>
                  </a:lnTo>
                  <a:lnTo>
                    <a:pt x="723" y="1068"/>
                  </a:lnTo>
                  <a:lnTo>
                    <a:pt x="652" y="1135"/>
                  </a:lnTo>
                  <a:lnTo>
                    <a:pt x="575" y="1197"/>
                  </a:lnTo>
                  <a:lnTo>
                    <a:pt x="496" y="1256"/>
                  </a:lnTo>
                  <a:lnTo>
                    <a:pt x="413" y="1308"/>
                  </a:lnTo>
                  <a:lnTo>
                    <a:pt x="327" y="1357"/>
                  </a:lnTo>
                  <a:lnTo>
                    <a:pt x="237" y="1401"/>
                  </a:lnTo>
                  <a:lnTo>
                    <a:pt x="145" y="1439"/>
                  </a:lnTo>
                  <a:lnTo>
                    <a:pt x="51" y="1471"/>
                  </a:lnTo>
                  <a:lnTo>
                    <a:pt x="49" y="1469"/>
                  </a:lnTo>
                  <a:lnTo>
                    <a:pt x="45" y="1471"/>
                  </a:lnTo>
                  <a:lnTo>
                    <a:pt x="0" y="1328"/>
                  </a:lnTo>
                  <a:lnTo>
                    <a:pt x="103" y="1292"/>
                  </a:lnTo>
                  <a:lnTo>
                    <a:pt x="202" y="1248"/>
                  </a:lnTo>
                  <a:lnTo>
                    <a:pt x="300" y="1196"/>
                  </a:lnTo>
                  <a:lnTo>
                    <a:pt x="393" y="1138"/>
                  </a:lnTo>
                  <a:lnTo>
                    <a:pt x="483" y="1074"/>
                  </a:lnTo>
                  <a:lnTo>
                    <a:pt x="567" y="1003"/>
                  </a:lnTo>
                  <a:lnTo>
                    <a:pt x="647" y="925"/>
                  </a:lnTo>
                  <a:lnTo>
                    <a:pt x="535" y="866"/>
                  </a:lnTo>
                  <a:lnTo>
                    <a:pt x="423" y="808"/>
                  </a:lnTo>
                  <a:lnTo>
                    <a:pt x="340" y="767"/>
                  </a:lnTo>
                  <a:lnTo>
                    <a:pt x="257" y="728"/>
                  </a:lnTo>
                  <a:lnTo>
                    <a:pt x="196" y="704"/>
                  </a:lnTo>
                  <a:lnTo>
                    <a:pt x="154" y="693"/>
                  </a:lnTo>
                  <a:lnTo>
                    <a:pt x="111" y="683"/>
                  </a:lnTo>
                  <a:lnTo>
                    <a:pt x="128" y="669"/>
                  </a:lnTo>
                  <a:lnTo>
                    <a:pt x="141" y="652"/>
                  </a:lnTo>
                  <a:lnTo>
                    <a:pt x="150" y="633"/>
                  </a:lnTo>
                  <a:lnTo>
                    <a:pt x="157" y="613"/>
                  </a:lnTo>
                  <a:lnTo>
                    <a:pt x="163" y="591"/>
                  </a:lnTo>
                  <a:lnTo>
                    <a:pt x="169" y="571"/>
                  </a:lnTo>
                  <a:lnTo>
                    <a:pt x="179" y="528"/>
                  </a:lnTo>
                  <a:lnTo>
                    <a:pt x="186" y="486"/>
                  </a:lnTo>
                  <a:lnTo>
                    <a:pt x="186" y="443"/>
                  </a:lnTo>
                  <a:lnTo>
                    <a:pt x="180" y="399"/>
                  </a:lnTo>
                  <a:lnTo>
                    <a:pt x="233" y="409"/>
                  </a:lnTo>
                  <a:lnTo>
                    <a:pt x="287" y="421"/>
                  </a:lnTo>
                  <a:lnTo>
                    <a:pt x="339" y="435"/>
                  </a:lnTo>
                  <a:lnTo>
                    <a:pt x="409" y="460"/>
                  </a:lnTo>
                  <a:lnTo>
                    <a:pt x="477" y="486"/>
                  </a:lnTo>
                  <a:lnTo>
                    <a:pt x="668" y="566"/>
                  </a:lnTo>
                  <a:lnTo>
                    <a:pt x="858" y="649"/>
                  </a:lnTo>
                  <a:lnTo>
                    <a:pt x="906" y="562"/>
                  </a:lnTo>
                  <a:lnTo>
                    <a:pt x="948" y="472"/>
                  </a:lnTo>
                  <a:lnTo>
                    <a:pt x="985" y="380"/>
                  </a:lnTo>
                  <a:lnTo>
                    <a:pt x="1012" y="287"/>
                  </a:lnTo>
                  <a:lnTo>
                    <a:pt x="1036" y="192"/>
                  </a:lnTo>
                  <a:lnTo>
                    <a:pt x="1050" y="96"/>
                  </a:lnTo>
                  <a:lnTo>
                    <a:pt x="1059" y="0"/>
                  </a:lnTo>
                  <a:close/>
                </a:path>
              </a:pathLst>
            </a:custGeom>
            <a:solidFill>
              <a:srgbClr val="C1D784"/>
            </a:solidFill>
            <a:ln w="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108" name="Group 107"/>
          <p:cNvGrpSpPr/>
          <p:nvPr/>
        </p:nvGrpSpPr>
        <p:grpSpPr>
          <a:xfrm>
            <a:off x="444022" y="3996795"/>
            <a:ext cx="1209785" cy="1209786"/>
            <a:chOff x="2534588" y="1387482"/>
            <a:chExt cx="1545706" cy="1545707"/>
          </a:xfrm>
        </p:grpSpPr>
        <p:sp>
          <p:nvSpPr>
            <p:cNvPr id="109" name="Oval 108"/>
            <p:cNvSpPr/>
            <p:nvPr/>
          </p:nvSpPr>
          <p:spPr bwMode="auto">
            <a:xfrm>
              <a:off x="2534588" y="1387482"/>
              <a:ext cx="1545706" cy="1545707"/>
            </a:xfrm>
            <a:prstGeom prst="ellipse">
              <a:avLst/>
            </a:prstGeom>
            <a:solidFill>
              <a:sysClr val="window" lastClr="FFFFFF"/>
            </a:solidFill>
            <a:ln w="6350" cap="flat" cmpd="sng" algn="ctr">
              <a:solidFill>
                <a:srgbClr val="A6A6A6"/>
              </a:solid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none" lIns="97461" tIns="48731" rIns="97461" bIns="48731"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
                  <a:srgbClr val="000000"/>
                </a:buClr>
                <a:buSzTx/>
                <a:buFontTx/>
                <a:buNone/>
                <a:tabLst/>
                <a:defRPr/>
              </a:pPr>
              <a:endParaRPr kumimoji="0" lang="en-GB" sz="640" b="1" i="1" u="none" strike="noStrike" kern="0" cap="none" spc="0" normalizeH="0" baseline="0" noProof="0" dirty="0">
                <a:ln>
                  <a:noFill/>
                </a:ln>
                <a:solidFill>
                  <a:srgbClr val="000000"/>
                </a:solidFill>
                <a:effectLst/>
                <a:uLnTx/>
                <a:uFillTx/>
                <a:latin typeface="Arial"/>
                <a:ea typeface="+mn-ea"/>
                <a:cs typeface="+mn-cs"/>
              </a:endParaRPr>
            </a:p>
          </p:txBody>
        </p:sp>
        <p:sp>
          <p:nvSpPr>
            <p:cNvPr id="110" name="Freeform 6"/>
            <p:cNvSpPr>
              <a:spLocks/>
            </p:cNvSpPr>
            <p:nvPr/>
          </p:nvSpPr>
          <p:spPr bwMode="auto">
            <a:xfrm>
              <a:off x="3309288" y="1481144"/>
              <a:ext cx="643154" cy="676903"/>
            </a:xfrm>
            <a:custGeom>
              <a:avLst/>
              <a:gdLst>
                <a:gd name="T0" fmla="*/ 0 w 3458"/>
                <a:gd name="T1" fmla="*/ 3636 h 3636"/>
                <a:gd name="T2" fmla="*/ 3458 w 3458"/>
                <a:gd name="T3" fmla="*/ 2513 h 3636"/>
                <a:gd name="T4" fmla="*/ 0 w 3458"/>
                <a:gd name="T5" fmla="*/ 0 h 3636"/>
                <a:gd name="T6" fmla="*/ 0 w 3458"/>
                <a:gd name="T7" fmla="*/ 3636 h 3636"/>
              </a:gdLst>
              <a:ahLst/>
              <a:cxnLst>
                <a:cxn ang="0">
                  <a:pos x="T0" y="T1"/>
                </a:cxn>
                <a:cxn ang="0">
                  <a:pos x="T2" y="T3"/>
                </a:cxn>
                <a:cxn ang="0">
                  <a:pos x="T4" y="T5"/>
                </a:cxn>
                <a:cxn ang="0">
                  <a:pos x="T6" y="T7"/>
                </a:cxn>
              </a:cxnLst>
              <a:rect l="0" t="0" r="r" b="b"/>
              <a:pathLst>
                <a:path w="3458" h="3636">
                  <a:moveTo>
                    <a:pt x="0" y="3636"/>
                  </a:moveTo>
                  <a:lnTo>
                    <a:pt x="3458" y="2513"/>
                  </a:lnTo>
                  <a:cubicBezTo>
                    <a:pt x="2971" y="1014"/>
                    <a:pt x="1575" y="0"/>
                    <a:pt x="0" y="0"/>
                  </a:cubicBezTo>
                  <a:lnTo>
                    <a:pt x="0" y="3636"/>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1" name="Freeform 7"/>
            <p:cNvSpPr>
              <a:spLocks/>
            </p:cNvSpPr>
            <p:nvPr/>
          </p:nvSpPr>
          <p:spPr bwMode="auto">
            <a:xfrm>
              <a:off x="3309288" y="1949114"/>
              <a:ext cx="733971" cy="756304"/>
            </a:xfrm>
            <a:custGeom>
              <a:avLst/>
              <a:gdLst>
                <a:gd name="T0" fmla="*/ 0 w 3945"/>
                <a:gd name="T1" fmla="*/ 1123 h 4065"/>
                <a:gd name="T2" fmla="*/ 2137 w 3945"/>
                <a:gd name="T3" fmla="*/ 4065 h 4065"/>
                <a:gd name="T4" fmla="*/ 3458 w 3945"/>
                <a:gd name="T5" fmla="*/ 0 h 4065"/>
                <a:gd name="T6" fmla="*/ 0 w 3945"/>
                <a:gd name="T7" fmla="*/ 1123 h 4065"/>
              </a:gdLst>
              <a:ahLst/>
              <a:cxnLst>
                <a:cxn ang="0">
                  <a:pos x="T0" y="T1"/>
                </a:cxn>
                <a:cxn ang="0">
                  <a:pos x="T2" y="T3"/>
                </a:cxn>
                <a:cxn ang="0">
                  <a:pos x="T4" y="T5"/>
                </a:cxn>
                <a:cxn ang="0">
                  <a:pos x="T6" y="T7"/>
                </a:cxn>
              </a:cxnLst>
              <a:rect l="0" t="0" r="r" b="b"/>
              <a:pathLst>
                <a:path w="3945" h="4065">
                  <a:moveTo>
                    <a:pt x="0" y="1123"/>
                  </a:moveTo>
                  <a:lnTo>
                    <a:pt x="2137" y="4065"/>
                  </a:lnTo>
                  <a:cubicBezTo>
                    <a:pt x="3411" y="3139"/>
                    <a:pt x="3945" y="1498"/>
                    <a:pt x="3458" y="0"/>
                  </a:cubicBezTo>
                  <a:lnTo>
                    <a:pt x="0" y="1123"/>
                  </a:lnTo>
                  <a:close/>
                </a:path>
              </a:pathLst>
            </a:custGeom>
            <a:solidFill>
              <a:srgbClr val="62A4D3"/>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2" name="Freeform 8"/>
            <p:cNvSpPr>
              <a:spLocks/>
            </p:cNvSpPr>
            <p:nvPr/>
          </p:nvSpPr>
          <p:spPr bwMode="auto">
            <a:xfrm>
              <a:off x="2915588" y="2158047"/>
              <a:ext cx="795508" cy="719579"/>
            </a:xfrm>
            <a:custGeom>
              <a:avLst/>
              <a:gdLst>
                <a:gd name="T0" fmla="*/ 2138 w 4275"/>
                <a:gd name="T1" fmla="*/ 0 h 3868"/>
                <a:gd name="T2" fmla="*/ 0 w 4275"/>
                <a:gd name="T3" fmla="*/ 2942 h 3868"/>
                <a:gd name="T4" fmla="*/ 4275 w 4275"/>
                <a:gd name="T5" fmla="*/ 2942 h 3868"/>
                <a:gd name="T6" fmla="*/ 2138 w 4275"/>
                <a:gd name="T7" fmla="*/ 0 h 3868"/>
              </a:gdLst>
              <a:ahLst/>
              <a:cxnLst>
                <a:cxn ang="0">
                  <a:pos x="T0" y="T1"/>
                </a:cxn>
                <a:cxn ang="0">
                  <a:pos x="T2" y="T3"/>
                </a:cxn>
                <a:cxn ang="0">
                  <a:pos x="T4" y="T5"/>
                </a:cxn>
                <a:cxn ang="0">
                  <a:pos x="T6" y="T7"/>
                </a:cxn>
              </a:cxnLst>
              <a:rect l="0" t="0" r="r" b="b"/>
              <a:pathLst>
                <a:path w="4275" h="3868">
                  <a:moveTo>
                    <a:pt x="2138" y="0"/>
                  </a:moveTo>
                  <a:lnTo>
                    <a:pt x="0" y="2942"/>
                  </a:lnTo>
                  <a:cubicBezTo>
                    <a:pt x="1275" y="3868"/>
                    <a:pt x="3001" y="3868"/>
                    <a:pt x="4275" y="2942"/>
                  </a:cubicBezTo>
                  <a:lnTo>
                    <a:pt x="2138" y="0"/>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3" name="Freeform 9"/>
            <p:cNvSpPr>
              <a:spLocks/>
            </p:cNvSpPr>
            <p:nvPr/>
          </p:nvSpPr>
          <p:spPr bwMode="auto">
            <a:xfrm>
              <a:off x="2572688" y="1949114"/>
              <a:ext cx="734467" cy="756304"/>
            </a:xfrm>
            <a:custGeom>
              <a:avLst/>
              <a:gdLst>
                <a:gd name="T0" fmla="*/ 3945 w 3945"/>
                <a:gd name="T1" fmla="*/ 1123 h 4065"/>
                <a:gd name="T2" fmla="*/ 487 w 3945"/>
                <a:gd name="T3" fmla="*/ 0 h 4065"/>
                <a:gd name="T4" fmla="*/ 1807 w 3945"/>
                <a:gd name="T5" fmla="*/ 4065 h 4065"/>
                <a:gd name="T6" fmla="*/ 3945 w 3945"/>
                <a:gd name="T7" fmla="*/ 1123 h 4065"/>
              </a:gdLst>
              <a:ahLst/>
              <a:cxnLst>
                <a:cxn ang="0">
                  <a:pos x="T0" y="T1"/>
                </a:cxn>
                <a:cxn ang="0">
                  <a:pos x="T2" y="T3"/>
                </a:cxn>
                <a:cxn ang="0">
                  <a:pos x="T4" y="T5"/>
                </a:cxn>
                <a:cxn ang="0">
                  <a:pos x="T6" y="T7"/>
                </a:cxn>
              </a:cxnLst>
              <a:rect l="0" t="0" r="r" b="b"/>
              <a:pathLst>
                <a:path w="3945" h="4065">
                  <a:moveTo>
                    <a:pt x="3945" y="1123"/>
                  </a:moveTo>
                  <a:lnTo>
                    <a:pt x="487" y="0"/>
                  </a:lnTo>
                  <a:cubicBezTo>
                    <a:pt x="0" y="1498"/>
                    <a:pt x="533" y="3139"/>
                    <a:pt x="1807" y="4065"/>
                  </a:cubicBezTo>
                  <a:lnTo>
                    <a:pt x="3945" y="1123"/>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4" name="Freeform 10"/>
            <p:cNvSpPr>
              <a:spLocks/>
            </p:cNvSpPr>
            <p:nvPr/>
          </p:nvSpPr>
          <p:spPr bwMode="auto">
            <a:xfrm>
              <a:off x="2661588" y="1481144"/>
              <a:ext cx="643651" cy="676903"/>
            </a:xfrm>
            <a:custGeom>
              <a:avLst/>
              <a:gdLst>
                <a:gd name="T0" fmla="*/ 3458 w 3458"/>
                <a:gd name="T1" fmla="*/ 3636 h 3636"/>
                <a:gd name="T2" fmla="*/ 3458 w 3458"/>
                <a:gd name="T3" fmla="*/ 0 h 3636"/>
                <a:gd name="T4" fmla="*/ 0 w 3458"/>
                <a:gd name="T5" fmla="*/ 2513 h 3636"/>
                <a:gd name="T6" fmla="*/ 3458 w 3458"/>
                <a:gd name="T7" fmla="*/ 3636 h 3636"/>
              </a:gdLst>
              <a:ahLst/>
              <a:cxnLst>
                <a:cxn ang="0">
                  <a:pos x="T0" y="T1"/>
                </a:cxn>
                <a:cxn ang="0">
                  <a:pos x="T2" y="T3"/>
                </a:cxn>
                <a:cxn ang="0">
                  <a:pos x="T4" y="T5"/>
                </a:cxn>
                <a:cxn ang="0">
                  <a:pos x="T6" y="T7"/>
                </a:cxn>
              </a:cxnLst>
              <a:rect l="0" t="0" r="r" b="b"/>
              <a:pathLst>
                <a:path w="3458" h="3636">
                  <a:moveTo>
                    <a:pt x="3458" y="3636"/>
                  </a:moveTo>
                  <a:lnTo>
                    <a:pt x="3458" y="0"/>
                  </a:lnTo>
                  <a:cubicBezTo>
                    <a:pt x="1882" y="0"/>
                    <a:pt x="486" y="1014"/>
                    <a:pt x="0" y="2513"/>
                  </a:cubicBezTo>
                  <a:lnTo>
                    <a:pt x="3458" y="3636"/>
                  </a:lnTo>
                  <a:close/>
                </a:path>
              </a:pathLst>
            </a:custGeom>
            <a:solidFill>
              <a:srgbClr val="A6A6A6"/>
            </a:solidFill>
            <a:ln w="38100">
              <a:solidFill>
                <a:sysClr val="window" lastClr="FFFFFF"/>
              </a:solidFill>
              <a:prstDash val="solid"/>
              <a:round/>
              <a:headEnd/>
              <a:tailEnd/>
            </a:ln>
            <a:effec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5" name="Oval 114"/>
            <p:cNvSpPr/>
            <p:nvPr/>
          </p:nvSpPr>
          <p:spPr bwMode="auto">
            <a:xfrm>
              <a:off x="2788588" y="1643794"/>
              <a:ext cx="1033079" cy="1033078"/>
            </a:xfrm>
            <a:prstGeom prst="ellipse">
              <a:avLst/>
            </a:prstGeom>
            <a:solidFill>
              <a:sysClr val="window" lastClr="FFFFFF">
                <a:lumMod val="95000"/>
              </a:sysClr>
            </a:solidFill>
            <a:ln w="28575" cap="flat" cmpd="sng" algn="ctr">
              <a:solidFill>
                <a:srgbClr val="FFFFFF"/>
              </a:solidFill>
              <a:prstDash val="solid"/>
              <a:round/>
              <a:headEnd type="none" w="med" len="med"/>
              <a:tailEnd type="none" w="med" len="med"/>
            </a:ln>
            <a:effectLst/>
          </p:spPr>
          <p:txBody>
            <a:bodyPr vert="horz" wrap="none" lIns="97524" tIns="48762" rIns="97524" bIns="48762"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kumimoji="0" lang="en-GB" sz="640" b="1" i="1" u="none" strike="noStrike" kern="0" cap="none" spc="0" normalizeH="0" baseline="0" noProof="0" dirty="0">
                <a:ln>
                  <a:noFill/>
                </a:ln>
                <a:solidFill>
                  <a:prstClr val="black"/>
                </a:solidFill>
                <a:effectLst/>
                <a:uLnTx/>
                <a:uFillTx/>
                <a:latin typeface="Arial"/>
                <a:ea typeface="+mn-ea"/>
                <a:cs typeface="+mn-cs"/>
              </a:endParaRPr>
            </a:p>
          </p:txBody>
        </p:sp>
        <p:sp>
          <p:nvSpPr>
            <p:cNvPr id="116" name="Freeform 32"/>
            <p:cNvSpPr>
              <a:spLocks noEditPoints="1"/>
            </p:cNvSpPr>
            <p:nvPr/>
          </p:nvSpPr>
          <p:spPr bwMode="auto">
            <a:xfrm>
              <a:off x="2940988" y="1984583"/>
              <a:ext cx="552317" cy="398476"/>
            </a:xfrm>
            <a:custGeom>
              <a:avLst/>
              <a:gdLst>
                <a:gd name="T0" fmla="*/ 0 w 1543"/>
                <a:gd name="T1" fmla="*/ 0 h 1113"/>
                <a:gd name="T2" fmla="*/ 0 w 1543"/>
                <a:gd name="T3" fmla="*/ 1023 h 1113"/>
                <a:gd name="T4" fmla="*/ 318 w 1543"/>
                <a:gd name="T5" fmla="*/ 1023 h 1113"/>
                <a:gd name="T6" fmla="*/ 318 w 1543"/>
                <a:gd name="T7" fmla="*/ 0 h 1113"/>
                <a:gd name="T8" fmla="*/ 0 w 1543"/>
                <a:gd name="T9" fmla="*/ 0 h 1113"/>
                <a:gd name="T10" fmla="*/ 191 w 1543"/>
                <a:gd name="T11" fmla="*/ 959 h 1113"/>
                <a:gd name="T12" fmla="*/ 128 w 1543"/>
                <a:gd name="T13" fmla="*/ 895 h 1113"/>
                <a:gd name="T14" fmla="*/ 193 w 1543"/>
                <a:gd name="T15" fmla="*/ 832 h 1113"/>
                <a:gd name="T16" fmla="*/ 256 w 1543"/>
                <a:gd name="T17" fmla="*/ 896 h 1113"/>
                <a:gd name="T18" fmla="*/ 191 w 1543"/>
                <a:gd name="T19" fmla="*/ 959 h 1113"/>
                <a:gd name="T20" fmla="*/ 789 w 1543"/>
                <a:gd name="T21" fmla="*/ 2 h 1113"/>
                <a:gd name="T22" fmla="*/ 763 w 1543"/>
                <a:gd name="T23" fmla="*/ 3 h 1113"/>
                <a:gd name="T24" fmla="*/ 702 w 1543"/>
                <a:gd name="T25" fmla="*/ 28 h 1113"/>
                <a:gd name="T26" fmla="*/ 536 w 1543"/>
                <a:gd name="T27" fmla="*/ 128 h 1113"/>
                <a:gd name="T28" fmla="*/ 385 w 1543"/>
                <a:gd name="T29" fmla="*/ 192 h 1113"/>
                <a:gd name="T30" fmla="*/ 385 w 1543"/>
                <a:gd name="T31" fmla="*/ 705 h 1113"/>
                <a:gd name="T32" fmla="*/ 497 w 1543"/>
                <a:gd name="T33" fmla="*/ 757 h 1113"/>
                <a:gd name="T34" fmla="*/ 773 w 1543"/>
                <a:gd name="T35" fmla="*/ 1037 h 1113"/>
                <a:gd name="T36" fmla="*/ 988 w 1543"/>
                <a:gd name="T37" fmla="*/ 1044 h 1113"/>
                <a:gd name="T38" fmla="*/ 1205 w 1543"/>
                <a:gd name="T39" fmla="*/ 1008 h 1113"/>
                <a:gd name="T40" fmla="*/ 1313 w 1543"/>
                <a:gd name="T41" fmla="*/ 1019 h 1113"/>
                <a:gd name="T42" fmla="*/ 1381 w 1543"/>
                <a:gd name="T43" fmla="*/ 937 h 1113"/>
                <a:gd name="T44" fmla="*/ 1406 w 1543"/>
                <a:gd name="T45" fmla="*/ 949 h 1113"/>
                <a:gd name="T46" fmla="*/ 1537 w 1543"/>
                <a:gd name="T47" fmla="*/ 875 h 1113"/>
                <a:gd name="T48" fmla="*/ 1488 w 1543"/>
                <a:gd name="T49" fmla="*/ 723 h 1113"/>
                <a:gd name="T50" fmla="*/ 1162 w 1543"/>
                <a:gd name="T51" fmla="*/ 376 h 1113"/>
                <a:gd name="T52" fmla="*/ 1032 w 1543"/>
                <a:gd name="T53" fmla="*/ 238 h 1113"/>
                <a:gd name="T54" fmla="*/ 1002 w 1543"/>
                <a:gd name="T55" fmla="*/ 234 h 1113"/>
                <a:gd name="T56" fmla="*/ 882 w 1543"/>
                <a:gd name="T57" fmla="*/ 304 h 1113"/>
                <a:gd name="T58" fmla="*/ 707 w 1543"/>
                <a:gd name="T59" fmla="*/ 405 h 1113"/>
                <a:gd name="T60" fmla="*/ 618 w 1543"/>
                <a:gd name="T61" fmla="*/ 392 h 1113"/>
                <a:gd name="T62" fmla="*/ 558 w 1543"/>
                <a:gd name="T63" fmla="*/ 313 h 1113"/>
                <a:gd name="T64" fmla="*/ 570 w 1543"/>
                <a:gd name="T65" fmla="*/ 216 h 1113"/>
                <a:gd name="T66" fmla="*/ 667 w 1543"/>
                <a:gd name="T67" fmla="*/ 119 h 1113"/>
                <a:gd name="T68" fmla="*/ 790 w 1543"/>
                <a:gd name="T69" fmla="*/ 8 h 1113"/>
                <a:gd name="T70" fmla="*/ 789 w 1543"/>
                <a:gd name="T71" fmla="*/ 2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3" h="1113">
                  <a:moveTo>
                    <a:pt x="0" y="0"/>
                  </a:moveTo>
                  <a:cubicBezTo>
                    <a:pt x="0" y="341"/>
                    <a:pt x="0" y="682"/>
                    <a:pt x="0" y="1023"/>
                  </a:cubicBezTo>
                  <a:cubicBezTo>
                    <a:pt x="106" y="1023"/>
                    <a:pt x="212" y="1023"/>
                    <a:pt x="318" y="1023"/>
                  </a:cubicBezTo>
                  <a:cubicBezTo>
                    <a:pt x="318" y="681"/>
                    <a:pt x="318" y="341"/>
                    <a:pt x="318" y="0"/>
                  </a:cubicBezTo>
                  <a:cubicBezTo>
                    <a:pt x="211" y="0"/>
                    <a:pt x="106" y="0"/>
                    <a:pt x="0" y="0"/>
                  </a:cubicBezTo>
                  <a:close/>
                  <a:moveTo>
                    <a:pt x="191" y="959"/>
                  </a:moveTo>
                  <a:cubicBezTo>
                    <a:pt x="156" y="959"/>
                    <a:pt x="128" y="930"/>
                    <a:pt x="128" y="895"/>
                  </a:cubicBezTo>
                  <a:cubicBezTo>
                    <a:pt x="128" y="859"/>
                    <a:pt x="157" y="831"/>
                    <a:pt x="193" y="832"/>
                  </a:cubicBezTo>
                  <a:cubicBezTo>
                    <a:pt x="228" y="832"/>
                    <a:pt x="256" y="861"/>
                    <a:pt x="256" y="896"/>
                  </a:cubicBezTo>
                  <a:cubicBezTo>
                    <a:pt x="255" y="931"/>
                    <a:pt x="226" y="960"/>
                    <a:pt x="191" y="959"/>
                  </a:cubicBezTo>
                  <a:close/>
                  <a:moveTo>
                    <a:pt x="789" y="2"/>
                  </a:moveTo>
                  <a:cubicBezTo>
                    <a:pt x="780" y="2"/>
                    <a:pt x="771" y="0"/>
                    <a:pt x="763" y="3"/>
                  </a:cubicBezTo>
                  <a:cubicBezTo>
                    <a:pt x="742" y="10"/>
                    <a:pt x="721" y="17"/>
                    <a:pt x="702" y="28"/>
                  </a:cubicBezTo>
                  <a:cubicBezTo>
                    <a:pt x="646" y="60"/>
                    <a:pt x="592" y="96"/>
                    <a:pt x="536" y="128"/>
                  </a:cubicBezTo>
                  <a:cubicBezTo>
                    <a:pt x="489" y="155"/>
                    <a:pt x="448" y="201"/>
                    <a:pt x="385" y="192"/>
                  </a:cubicBezTo>
                  <a:cubicBezTo>
                    <a:pt x="385" y="364"/>
                    <a:pt x="385" y="533"/>
                    <a:pt x="385" y="705"/>
                  </a:cubicBezTo>
                  <a:cubicBezTo>
                    <a:pt x="437" y="693"/>
                    <a:pt x="466" y="725"/>
                    <a:pt x="497" y="757"/>
                  </a:cubicBezTo>
                  <a:cubicBezTo>
                    <a:pt x="589" y="850"/>
                    <a:pt x="680" y="945"/>
                    <a:pt x="773" y="1037"/>
                  </a:cubicBezTo>
                  <a:cubicBezTo>
                    <a:pt x="837" y="1102"/>
                    <a:pt x="929" y="1104"/>
                    <a:pt x="988" y="1044"/>
                  </a:cubicBezTo>
                  <a:cubicBezTo>
                    <a:pt x="1068" y="1113"/>
                    <a:pt x="1145" y="1101"/>
                    <a:pt x="1205" y="1008"/>
                  </a:cubicBezTo>
                  <a:cubicBezTo>
                    <a:pt x="1240" y="1023"/>
                    <a:pt x="1276" y="1028"/>
                    <a:pt x="1313" y="1019"/>
                  </a:cubicBezTo>
                  <a:cubicBezTo>
                    <a:pt x="1356" y="1009"/>
                    <a:pt x="1374" y="978"/>
                    <a:pt x="1381" y="937"/>
                  </a:cubicBezTo>
                  <a:cubicBezTo>
                    <a:pt x="1390" y="941"/>
                    <a:pt x="1398" y="945"/>
                    <a:pt x="1406" y="949"/>
                  </a:cubicBezTo>
                  <a:cubicBezTo>
                    <a:pt x="1468" y="975"/>
                    <a:pt x="1530" y="942"/>
                    <a:pt x="1537" y="875"/>
                  </a:cubicBezTo>
                  <a:cubicBezTo>
                    <a:pt x="1543" y="819"/>
                    <a:pt x="1527" y="765"/>
                    <a:pt x="1488" y="723"/>
                  </a:cubicBezTo>
                  <a:cubicBezTo>
                    <a:pt x="1381" y="606"/>
                    <a:pt x="1271" y="491"/>
                    <a:pt x="1162" y="376"/>
                  </a:cubicBezTo>
                  <a:cubicBezTo>
                    <a:pt x="1119" y="330"/>
                    <a:pt x="1075" y="284"/>
                    <a:pt x="1032" y="238"/>
                  </a:cubicBezTo>
                  <a:cubicBezTo>
                    <a:pt x="1022" y="228"/>
                    <a:pt x="1014" y="227"/>
                    <a:pt x="1002" y="234"/>
                  </a:cubicBezTo>
                  <a:cubicBezTo>
                    <a:pt x="962" y="258"/>
                    <a:pt x="922" y="281"/>
                    <a:pt x="882" y="304"/>
                  </a:cubicBezTo>
                  <a:cubicBezTo>
                    <a:pt x="823" y="338"/>
                    <a:pt x="765" y="371"/>
                    <a:pt x="707" y="405"/>
                  </a:cubicBezTo>
                  <a:cubicBezTo>
                    <a:pt x="674" y="424"/>
                    <a:pt x="643" y="418"/>
                    <a:pt x="618" y="392"/>
                  </a:cubicBezTo>
                  <a:cubicBezTo>
                    <a:pt x="595" y="368"/>
                    <a:pt x="574" y="342"/>
                    <a:pt x="558" y="313"/>
                  </a:cubicBezTo>
                  <a:cubicBezTo>
                    <a:pt x="534" y="272"/>
                    <a:pt x="538" y="251"/>
                    <a:pt x="570" y="216"/>
                  </a:cubicBezTo>
                  <a:cubicBezTo>
                    <a:pt x="601" y="183"/>
                    <a:pt x="634" y="150"/>
                    <a:pt x="667" y="119"/>
                  </a:cubicBezTo>
                  <a:cubicBezTo>
                    <a:pt x="708" y="81"/>
                    <a:pt x="749" y="45"/>
                    <a:pt x="790" y="8"/>
                  </a:cubicBezTo>
                  <a:cubicBezTo>
                    <a:pt x="790" y="6"/>
                    <a:pt x="789" y="4"/>
                    <a:pt x="789" y="2"/>
                  </a:cubicBezTo>
                  <a:close/>
                </a:path>
              </a:pathLst>
            </a:custGeom>
            <a:solidFill>
              <a:srgbClr val="62A4D3"/>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17" name="Freeform 33"/>
            <p:cNvSpPr>
              <a:spLocks noEditPoints="1"/>
            </p:cNvSpPr>
            <p:nvPr/>
          </p:nvSpPr>
          <p:spPr bwMode="auto">
            <a:xfrm>
              <a:off x="3144188" y="1937603"/>
              <a:ext cx="529279" cy="412875"/>
            </a:xfrm>
            <a:custGeom>
              <a:avLst/>
              <a:gdLst>
                <a:gd name="T0" fmla="*/ 1094 w 1478"/>
                <a:gd name="T1" fmla="*/ 326 h 1153"/>
                <a:gd name="T2" fmla="*/ 1071 w 1478"/>
                <a:gd name="T3" fmla="*/ 324 h 1153"/>
                <a:gd name="T4" fmla="*/ 979 w 1478"/>
                <a:gd name="T5" fmla="*/ 298 h 1153"/>
                <a:gd name="T6" fmla="*/ 782 w 1478"/>
                <a:gd name="T7" fmla="*/ 180 h 1153"/>
                <a:gd name="T8" fmla="*/ 502 w 1478"/>
                <a:gd name="T9" fmla="*/ 20 h 1153"/>
                <a:gd name="T10" fmla="*/ 406 w 1478"/>
                <a:gd name="T11" fmla="*/ 30 h 1153"/>
                <a:gd name="T12" fmla="*/ 138 w 1478"/>
                <a:gd name="T13" fmla="*/ 256 h 1153"/>
                <a:gd name="T14" fmla="*/ 17 w 1478"/>
                <a:gd name="T15" fmla="*/ 375 h 1153"/>
                <a:gd name="T16" fmla="*/ 10 w 1478"/>
                <a:gd name="T17" fmla="*/ 419 h 1153"/>
                <a:gd name="T18" fmla="*/ 71 w 1478"/>
                <a:gd name="T19" fmla="*/ 501 h 1153"/>
                <a:gd name="T20" fmla="*/ 120 w 1478"/>
                <a:gd name="T21" fmla="*/ 508 h 1153"/>
                <a:gd name="T22" fmla="*/ 227 w 1478"/>
                <a:gd name="T23" fmla="*/ 448 h 1153"/>
                <a:gd name="T24" fmla="*/ 415 w 1478"/>
                <a:gd name="T25" fmla="*/ 338 h 1153"/>
                <a:gd name="T26" fmla="*/ 485 w 1478"/>
                <a:gd name="T27" fmla="*/ 349 h 1153"/>
                <a:gd name="T28" fmla="*/ 625 w 1478"/>
                <a:gd name="T29" fmla="*/ 493 h 1153"/>
                <a:gd name="T30" fmla="*/ 806 w 1478"/>
                <a:gd name="T31" fmla="*/ 693 h 1153"/>
                <a:gd name="T32" fmla="*/ 919 w 1478"/>
                <a:gd name="T33" fmla="*/ 811 h 1153"/>
                <a:gd name="T34" fmla="*/ 955 w 1478"/>
                <a:gd name="T35" fmla="*/ 834 h 1153"/>
                <a:gd name="T36" fmla="*/ 1094 w 1478"/>
                <a:gd name="T37" fmla="*/ 835 h 1153"/>
                <a:gd name="T38" fmla="*/ 1094 w 1478"/>
                <a:gd name="T39" fmla="*/ 326 h 1153"/>
                <a:gd name="T40" fmla="*/ 1160 w 1478"/>
                <a:gd name="T41" fmla="*/ 133 h 1153"/>
                <a:gd name="T42" fmla="*/ 1160 w 1478"/>
                <a:gd name="T43" fmla="*/ 1153 h 1153"/>
                <a:gd name="T44" fmla="*/ 1478 w 1478"/>
                <a:gd name="T45" fmla="*/ 1153 h 1153"/>
                <a:gd name="T46" fmla="*/ 1478 w 1478"/>
                <a:gd name="T47" fmla="*/ 133 h 1153"/>
                <a:gd name="T48" fmla="*/ 1160 w 1478"/>
                <a:gd name="T49" fmla="*/ 133 h 1153"/>
                <a:gd name="T50" fmla="*/ 1286 w 1478"/>
                <a:gd name="T51" fmla="*/ 1090 h 1153"/>
                <a:gd name="T52" fmla="*/ 1223 w 1478"/>
                <a:gd name="T53" fmla="*/ 1026 h 1153"/>
                <a:gd name="T54" fmla="*/ 1286 w 1478"/>
                <a:gd name="T55" fmla="*/ 963 h 1153"/>
                <a:gd name="T56" fmla="*/ 1351 w 1478"/>
                <a:gd name="T57" fmla="*/ 1025 h 1153"/>
                <a:gd name="T58" fmla="*/ 1286 w 1478"/>
                <a:gd name="T59" fmla="*/ 109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8" h="1153">
                  <a:moveTo>
                    <a:pt x="1094" y="326"/>
                  </a:moveTo>
                  <a:cubicBezTo>
                    <a:pt x="1086" y="325"/>
                    <a:pt x="1078" y="323"/>
                    <a:pt x="1071" y="324"/>
                  </a:cubicBezTo>
                  <a:cubicBezTo>
                    <a:pt x="1036" y="328"/>
                    <a:pt x="1007" y="315"/>
                    <a:pt x="979" y="298"/>
                  </a:cubicBezTo>
                  <a:cubicBezTo>
                    <a:pt x="913" y="259"/>
                    <a:pt x="848" y="219"/>
                    <a:pt x="782" y="180"/>
                  </a:cubicBezTo>
                  <a:cubicBezTo>
                    <a:pt x="689" y="126"/>
                    <a:pt x="595" y="74"/>
                    <a:pt x="502" y="20"/>
                  </a:cubicBezTo>
                  <a:cubicBezTo>
                    <a:pt x="466" y="0"/>
                    <a:pt x="437" y="3"/>
                    <a:pt x="406" y="30"/>
                  </a:cubicBezTo>
                  <a:cubicBezTo>
                    <a:pt x="317" y="106"/>
                    <a:pt x="226" y="179"/>
                    <a:pt x="138" y="256"/>
                  </a:cubicBezTo>
                  <a:cubicBezTo>
                    <a:pt x="95" y="293"/>
                    <a:pt x="57" y="335"/>
                    <a:pt x="17" y="375"/>
                  </a:cubicBezTo>
                  <a:cubicBezTo>
                    <a:pt x="4" y="388"/>
                    <a:pt x="0" y="404"/>
                    <a:pt x="10" y="419"/>
                  </a:cubicBezTo>
                  <a:cubicBezTo>
                    <a:pt x="29" y="447"/>
                    <a:pt x="49" y="475"/>
                    <a:pt x="71" y="501"/>
                  </a:cubicBezTo>
                  <a:cubicBezTo>
                    <a:pt x="83" y="516"/>
                    <a:pt x="101" y="519"/>
                    <a:pt x="120" y="508"/>
                  </a:cubicBezTo>
                  <a:cubicBezTo>
                    <a:pt x="155" y="488"/>
                    <a:pt x="192" y="468"/>
                    <a:pt x="227" y="448"/>
                  </a:cubicBezTo>
                  <a:cubicBezTo>
                    <a:pt x="290" y="412"/>
                    <a:pt x="352" y="374"/>
                    <a:pt x="415" y="338"/>
                  </a:cubicBezTo>
                  <a:cubicBezTo>
                    <a:pt x="452" y="317"/>
                    <a:pt x="455" y="318"/>
                    <a:pt x="485" y="349"/>
                  </a:cubicBezTo>
                  <a:cubicBezTo>
                    <a:pt x="532" y="396"/>
                    <a:pt x="580" y="444"/>
                    <a:pt x="625" y="493"/>
                  </a:cubicBezTo>
                  <a:cubicBezTo>
                    <a:pt x="686" y="559"/>
                    <a:pt x="745" y="627"/>
                    <a:pt x="806" y="693"/>
                  </a:cubicBezTo>
                  <a:cubicBezTo>
                    <a:pt x="843" y="733"/>
                    <a:pt x="880" y="773"/>
                    <a:pt x="919" y="811"/>
                  </a:cubicBezTo>
                  <a:cubicBezTo>
                    <a:pt x="929" y="821"/>
                    <a:pt x="942" y="833"/>
                    <a:pt x="955" y="834"/>
                  </a:cubicBezTo>
                  <a:cubicBezTo>
                    <a:pt x="1000" y="836"/>
                    <a:pt x="1046" y="835"/>
                    <a:pt x="1094" y="835"/>
                  </a:cubicBezTo>
                  <a:cubicBezTo>
                    <a:pt x="1094" y="664"/>
                    <a:pt x="1094" y="496"/>
                    <a:pt x="1094" y="326"/>
                  </a:cubicBezTo>
                  <a:close/>
                  <a:moveTo>
                    <a:pt x="1160" y="133"/>
                  </a:moveTo>
                  <a:cubicBezTo>
                    <a:pt x="1160" y="474"/>
                    <a:pt x="1160" y="814"/>
                    <a:pt x="1160" y="1153"/>
                  </a:cubicBezTo>
                  <a:cubicBezTo>
                    <a:pt x="1267" y="1153"/>
                    <a:pt x="1372" y="1153"/>
                    <a:pt x="1478" y="1153"/>
                  </a:cubicBezTo>
                  <a:cubicBezTo>
                    <a:pt x="1478" y="813"/>
                    <a:pt x="1478" y="474"/>
                    <a:pt x="1478" y="133"/>
                  </a:cubicBezTo>
                  <a:cubicBezTo>
                    <a:pt x="1371" y="133"/>
                    <a:pt x="1265" y="133"/>
                    <a:pt x="1160" y="133"/>
                  </a:cubicBezTo>
                  <a:close/>
                  <a:moveTo>
                    <a:pt x="1286" y="1090"/>
                  </a:moveTo>
                  <a:cubicBezTo>
                    <a:pt x="1252" y="1090"/>
                    <a:pt x="1223" y="1061"/>
                    <a:pt x="1223" y="1026"/>
                  </a:cubicBezTo>
                  <a:cubicBezTo>
                    <a:pt x="1223" y="991"/>
                    <a:pt x="1251" y="963"/>
                    <a:pt x="1286" y="963"/>
                  </a:cubicBezTo>
                  <a:cubicBezTo>
                    <a:pt x="1321" y="962"/>
                    <a:pt x="1350" y="991"/>
                    <a:pt x="1351" y="1025"/>
                  </a:cubicBezTo>
                  <a:cubicBezTo>
                    <a:pt x="1351" y="1061"/>
                    <a:pt x="1322" y="1090"/>
                    <a:pt x="1286" y="1090"/>
                  </a:cubicBezTo>
                  <a:close/>
                </a:path>
              </a:pathLst>
            </a:custGeom>
            <a:solidFill>
              <a:srgbClr val="337FB5"/>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7459" tIns="48729" rIns="97459" bIns="48729" numCol="1" anchor="t" anchorCtr="0" compatLnSpc="1">
              <a:prstTxWarp prst="textNoShape">
                <a:avLst/>
              </a:prstTxWarp>
            </a:bodyPr>
            <a:lstStyle/>
            <a:p>
              <a:pPr marL="0" marR="0" lvl="0" indent="0" algn="l"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grpSp>
        <p:nvGrpSpPr>
          <p:cNvPr id="118" name="Group 117"/>
          <p:cNvGrpSpPr/>
          <p:nvPr/>
        </p:nvGrpSpPr>
        <p:grpSpPr>
          <a:xfrm>
            <a:off x="324488" y="1496356"/>
            <a:ext cx="1209785" cy="1209786"/>
            <a:chOff x="4396307" y="4849472"/>
            <a:chExt cx="1545706" cy="1545707"/>
          </a:xfrm>
        </p:grpSpPr>
        <p:sp>
          <p:nvSpPr>
            <p:cNvPr id="119" name="Oval 118"/>
            <p:cNvSpPr/>
            <p:nvPr/>
          </p:nvSpPr>
          <p:spPr bwMode="auto">
            <a:xfrm>
              <a:off x="4396307" y="4849472"/>
              <a:ext cx="1545706" cy="1545707"/>
            </a:xfrm>
            <a:prstGeom prst="ellipse">
              <a:avLst/>
            </a:prstGeom>
            <a:solidFill>
              <a:sysClr val="window" lastClr="FFFFFF"/>
            </a:solidFill>
            <a:ln w="6350" cap="flat" cmpd="sng" algn="ctr">
              <a:solidFill>
                <a:srgbClr val="A6A6A6"/>
              </a:solidFill>
              <a:prstDash val="solid"/>
              <a:round/>
              <a:headEnd type="none" w="med" len="med"/>
              <a:tailEnd type="none" w="med" len="med"/>
            </a:ln>
            <a:effectLst/>
            <a:scene3d>
              <a:camera prst="orthographicFront">
                <a:rot lat="0" lon="0" rev="0"/>
              </a:camera>
              <a:lightRig rig="balanced" dir="t">
                <a:rot lat="0" lon="0" rev="8700000"/>
              </a:lightRig>
            </a:scene3d>
            <a:sp3d/>
          </p:spPr>
          <p:txBody>
            <a:bodyPr vert="horz" wrap="none" lIns="97461" tIns="48731" rIns="97461" bIns="48731"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
                  <a:srgbClr val="000000"/>
                </a:buClr>
                <a:buSzTx/>
                <a:buFontTx/>
                <a:buNone/>
                <a:tabLst/>
                <a:defRPr/>
              </a:pPr>
              <a:endParaRPr kumimoji="0" lang="en-GB" sz="640" b="1" i="1" u="none" strike="noStrike" kern="0" cap="none" spc="0" normalizeH="0" baseline="0" noProof="0" dirty="0">
                <a:ln>
                  <a:noFill/>
                </a:ln>
                <a:solidFill>
                  <a:srgbClr val="000000"/>
                </a:solidFill>
                <a:effectLst/>
                <a:uLnTx/>
                <a:uFillTx/>
                <a:latin typeface="Arial"/>
                <a:ea typeface="+mn-ea"/>
                <a:cs typeface="+mn-cs"/>
              </a:endParaRPr>
            </a:p>
          </p:txBody>
        </p:sp>
        <p:sp>
          <p:nvSpPr>
            <p:cNvPr id="120" name="Freeform 6"/>
            <p:cNvSpPr>
              <a:spLocks/>
            </p:cNvSpPr>
            <p:nvPr/>
          </p:nvSpPr>
          <p:spPr bwMode="auto">
            <a:xfrm>
              <a:off x="5169344" y="4943134"/>
              <a:ext cx="643154" cy="676902"/>
            </a:xfrm>
            <a:custGeom>
              <a:avLst/>
              <a:gdLst>
                <a:gd name="T0" fmla="*/ 0 w 3458"/>
                <a:gd name="T1" fmla="*/ 3636 h 3636"/>
                <a:gd name="T2" fmla="*/ 3458 w 3458"/>
                <a:gd name="T3" fmla="*/ 2513 h 3636"/>
                <a:gd name="T4" fmla="*/ 0 w 3458"/>
                <a:gd name="T5" fmla="*/ 0 h 3636"/>
                <a:gd name="T6" fmla="*/ 0 w 3458"/>
                <a:gd name="T7" fmla="*/ 3636 h 3636"/>
              </a:gdLst>
              <a:ahLst/>
              <a:cxnLst>
                <a:cxn ang="0">
                  <a:pos x="T0" y="T1"/>
                </a:cxn>
                <a:cxn ang="0">
                  <a:pos x="T2" y="T3"/>
                </a:cxn>
                <a:cxn ang="0">
                  <a:pos x="T4" y="T5"/>
                </a:cxn>
                <a:cxn ang="0">
                  <a:pos x="T6" y="T7"/>
                </a:cxn>
              </a:cxnLst>
              <a:rect l="0" t="0" r="r" b="b"/>
              <a:pathLst>
                <a:path w="3458" h="3636">
                  <a:moveTo>
                    <a:pt x="0" y="3636"/>
                  </a:moveTo>
                  <a:lnTo>
                    <a:pt x="3458" y="2513"/>
                  </a:lnTo>
                  <a:cubicBezTo>
                    <a:pt x="2971" y="1014"/>
                    <a:pt x="1575" y="0"/>
                    <a:pt x="0" y="0"/>
                  </a:cubicBezTo>
                  <a:lnTo>
                    <a:pt x="0" y="3636"/>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1" name="Freeform 7"/>
            <p:cNvSpPr>
              <a:spLocks/>
            </p:cNvSpPr>
            <p:nvPr/>
          </p:nvSpPr>
          <p:spPr bwMode="auto">
            <a:xfrm>
              <a:off x="5169344" y="5411110"/>
              <a:ext cx="733971" cy="756305"/>
            </a:xfrm>
            <a:custGeom>
              <a:avLst/>
              <a:gdLst>
                <a:gd name="T0" fmla="*/ 0 w 3945"/>
                <a:gd name="T1" fmla="*/ 1123 h 4065"/>
                <a:gd name="T2" fmla="*/ 2137 w 3945"/>
                <a:gd name="T3" fmla="*/ 4065 h 4065"/>
                <a:gd name="T4" fmla="*/ 3458 w 3945"/>
                <a:gd name="T5" fmla="*/ 0 h 4065"/>
                <a:gd name="T6" fmla="*/ 0 w 3945"/>
                <a:gd name="T7" fmla="*/ 1123 h 4065"/>
              </a:gdLst>
              <a:ahLst/>
              <a:cxnLst>
                <a:cxn ang="0">
                  <a:pos x="T0" y="T1"/>
                </a:cxn>
                <a:cxn ang="0">
                  <a:pos x="T2" y="T3"/>
                </a:cxn>
                <a:cxn ang="0">
                  <a:pos x="T4" y="T5"/>
                </a:cxn>
                <a:cxn ang="0">
                  <a:pos x="T6" y="T7"/>
                </a:cxn>
              </a:cxnLst>
              <a:rect l="0" t="0" r="r" b="b"/>
              <a:pathLst>
                <a:path w="3945" h="4065">
                  <a:moveTo>
                    <a:pt x="0" y="1123"/>
                  </a:moveTo>
                  <a:lnTo>
                    <a:pt x="2137" y="4065"/>
                  </a:lnTo>
                  <a:cubicBezTo>
                    <a:pt x="3411" y="3139"/>
                    <a:pt x="3945" y="1498"/>
                    <a:pt x="3458" y="0"/>
                  </a:cubicBezTo>
                  <a:lnTo>
                    <a:pt x="0" y="1123"/>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2" name="Freeform 8"/>
            <p:cNvSpPr>
              <a:spLocks/>
            </p:cNvSpPr>
            <p:nvPr/>
          </p:nvSpPr>
          <p:spPr bwMode="auto">
            <a:xfrm>
              <a:off x="4771343" y="5620036"/>
              <a:ext cx="795508" cy="719581"/>
            </a:xfrm>
            <a:custGeom>
              <a:avLst/>
              <a:gdLst>
                <a:gd name="T0" fmla="*/ 2138 w 4275"/>
                <a:gd name="T1" fmla="*/ 0 h 3868"/>
                <a:gd name="T2" fmla="*/ 0 w 4275"/>
                <a:gd name="T3" fmla="*/ 2942 h 3868"/>
                <a:gd name="T4" fmla="*/ 4275 w 4275"/>
                <a:gd name="T5" fmla="*/ 2942 h 3868"/>
                <a:gd name="T6" fmla="*/ 2138 w 4275"/>
                <a:gd name="T7" fmla="*/ 0 h 3868"/>
              </a:gdLst>
              <a:ahLst/>
              <a:cxnLst>
                <a:cxn ang="0">
                  <a:pos x="T0" y="T1"/>
                </a:cxn>
                <a:cxn ang="0">
                  <a:pos x="T2" y="T3"/>
                </a:cxn>
                <a:cxn ang="0">
                  <a:pos x="T4" y="T5"/>
                </a:cxn>
                <a:cxn ang="0">
                  <a:pos x="T6" y="T7"/>
                </a:cxn>
              </a:cxnLst>
              <a:rect l="0" t="0" r="r" b="b"/>
              <a:pathLst>
                <a:path w="4275" h="3868">
                  <a:moveTo>
                    <a:pt x="2138" y="0"/>
                  </a:moveTo>
                  <a:lnTo>
                    <a:pt x="0" y="2942"/>
                  </a:lnTo>
                  <a:cubicBezTo>
                    <a:pt x="1275" y="3868"/>
                    <a:pt x="3001" y="3868"/>
                    <a:pt x="4275" y="2942"/>
                  </a:cubicBezTo>
                  <a:lnTo>
                    <a:pt x="2138" y="0"/>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3" name="Freeform 9"/>
            <p:cNvSpPr>
              <a:spLocks/>
            </p:cNvSpPr>
            <p:nvPr/>
          </p:nvSpPr>
          <p:spPr bwMode="auto">
            <a:xfrm>
              <a:off x="4434877" y="5411110"/>
              <a:ext cx="734467" cy="756305"/>
            </a:xfrm>
            <a:custGeom>
              <a:avLst/>
              <a:gdLst>
                <a:gd name="T0" fmla="*/ 3945 w 3945"/>
                <a:gd name="T1" fmla="*/ 1123 h 4065"/>
                <a:gd name="T2" fmla="*/ 487 w 3945"/>
                <a:gd name="T3" fmla="*/ 0 h 4065"/>
                <a:gd name="T4" fmla="*/ 1807 w 3945"/>
                <a:gd name="T5" fmla="*/ 4065 h 4065"/>
                <a:gd name="T6" fmla="*/ 3945 w 3945"/>
                <a:gd name="T7" fmla="*/ 1123 h 4065"/>
              </a:gdLst>
              <a:ahLst/>
              <a:cxnLst>
                <a:cxn ang="0">
                  <a:pos x="T0" y="T1"/>
                </a:cxn>
                <a:cxn ang="0">
                  <a:pos x="T2" y="T3"/>
                </a:cxn>
                <a:cxn ang="0">
                  <a:pos x="T4" y="T5"/>
                </a:cxn>
                <a:cxn ang="0">
                  <a:pos x="T6" y="T7"/>
                </a:cxn>
              </a:cxnLst>
              <a:rect l="0" t="0" r="r" b="b"/>
              <a:pathLst>
                <a:path w="3945" h="4065">
                  <a:moveTo>
                    <a:pt x="3945" y="1123"/>
                  </a:moveTo>
                  <a:lnTo>
                    <a:pt x="487" y="0"/>
                  </a:lnTo>
                  <a:cubicBezTo>
                    <a:pt x="0" y="1498"/>
                    <a:pt x="533" y="3139"/>
                    <a:pt x="1807" y="4065"/>
                  </a:cubicBezTo>
                  <a:lnTo>
                    <a:pt x="3945" y="1123"/>
                  </a:lnTo>
                  <a:close/>
                </a:path>
              </a:pathLst>
            </a:custGeom>
            <a:solidFill>
              <a:srgbClr val="A0C243"/>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4" name="Freeform 10"/>
            <p:cNvSpPr>
              <a:spLocks/>
            </p:cNvSpPr>
            <p:nvPr/>
          </p:nvSpPr>
          <p:spPr bwMode="auto">
            <a:xfrm>
              <a:off x="4525693" y="4943134"/>
              <a:ext cx="643651" cy="676902"/>
            </a:xfrm>
            <a:custGeom>
              <a:avLst/>
              <a:gdLst>
                <a:gd name="T0" fmla="*/ 3458 w 3458"/>
                <a:gd name="T1" fmla="*/ 3636 h 3636"/>
                <a:gd name="T2" fmla="*/ 3458 w 3458"/>
                <a:gd name="T3" fmla="*/ 0 h 3636"/>
                <a:gd name="T4" fmla="*/ 0 w 3458"/>
                <a:gd name="T5" fmla="*/ 2513 h 3636"/>
                <a:gd name="T6" fmla="*/ 3458 w 3458"/>
                <a:gd name="T7" fmla="*/ 3636 h 3636"/>
              </a:gdLst>
              <a:ahLst/>
              <a:cxnLst>
                <a:cxn ang="0">
                  <a:pos x="T0" y="T1"/>
                </a:cxn>
                <a:cxn ang="0">
                  <a:pos x="T2" y="T3"/>
                </a:cxn>
                <a:cxn ang="0">
                  <a:pos x="T4" y="T5"/>
                </a:cxn>
                <a:cxn ang="0">
                  <a:pos x="T6" y="T7"/>
                </a:cxn>
              </a:cxnLst>
              <a:rect l="0" t="0" r="r" b="b"/>
              <a:pathLst>
                <a:path w="3458" h="3636">
                  <a:moveTo>
                    <a:pt x="3458" y="3636"/>
                  </a:moveTo>
                  <a:lnTo>
                    <a:pt x="3458" y="0"/>
                  </a:lnTo>
                  <a:cubicBezTo>
                    <a:pt x="1882" y="0"/>
                    <a:pt x="486" y="1014"/>
                    <a:pt x="0" y="2513"/>
                  </a:cubicBezTo>
                  <a:lnTo>
                    <a:pt x="3458" y="3636"/>
                  </a:lnTo>
                  <a:close/>
                </a:path>
              </a:pathLst>
            </a:custGeom>
            <a:solidFill>
              <a:srgbClr val="A6A6A6"/>
            </a:solidFill>
            <a:ln w="38100">
              <a:solidFill>
                <a:srgbClr val="FFFFFF"/>
              </a:solidFill>
              <a:prstDash val="solid"/>
              <a:round/>
              <a:headEnd/>
              <a:tailEnd/>
            </a:ln>
            <a:effectLst/>
          </p:spPr>
          <p:txBody>
            <a:bodyPr vert="horz" wrap="square" lIns="97524" tIns="48762" rIns="97524" bIns="48762"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5" name="Oval 124"/>
            <p:cNvSpPr/>
            <p:nvPr/>
          </p:nvSpPr>
          <p:spPr bwMode="auto">
            <a:xfrm>
              <a:off x="4652557" y="5105786"/>
              <a:ext cx="1033079" cy="1033079"/>
            </a:xfrm>
            <a:prstGeom prst="ellipse">
              <a:avLst/>
            </a:prstGeom>
            <a:solidFill>
              <a:sysClr val="window" lastClr="FFFFFF">
                <a:lumMod val="95000"/>
              </a:sysClr>
            </a:solidFill>
            <a:ln w="28575" cap="flat" cmpd="sng" algn="ctr">
              <a:solidFill>
                <a:srgbClr val="FFFFFF"/>
              </a:solidFill>
              <a:prstDash val="solid"/>
              <a:round/>
              <a:headEnd type="none" w="med" len="med"/>
              <a:tailEnd type="none" w="med" len="med"/>
            </a:ln>
            <a:effectLst/>
          </p:spPr>
          <p:txBody>
            <a:bodyPr vert="horz" wrap="none" lIns="97524" tIns="48762" rIns="97524" bIns="48762" numCol="1" rtlCol="0" anchor="ctr" anchorCtr="0" compatLnSpc="1">
              <a:prstTxWarp prst="textNoShape">
                <a:avLst/>
              </a:prstTxWarp>
            </a:bodyPr>
            <a:lstStyle/>
            <a:p>
              <a:pPr marL="0" marR="0" lvl="0" indent="0" algn="ctr" defTabSz="914406" rtl="0" eaLnBrk="1" fontAlgn="auto" latinLnBrk="0" hangingPunct="1">
                <a:lnSpc>
                  <a:spcPct val="100000"/>
                </a:lnSpc>
                <a:spcBef>
                  <a:spcPts val="0"/>
                </a:spcBef>
                <a:spcAft>
                  <a:spcPts val="0"/>
                </a:spcAft>
                <a:buClrTx/>
                <a:buSzTx/>
                <a:buFontTx/>
                <a:buNone/>
                <a:tabLst/>
                <a:defRPr/>
              </a:pPr>
              <a:endParaRPr kumimoji="0" lang="en-GB" sz="640" b="1" i="1" u="none" strike="noStrike" kern="0" cap="none" spc="0" normalizeH="0" baseline="0" noProof="0" dirty="0">
                <a:ln>
                  <a:noFill/>
                </a:ln>
                <a:solidFill>
                  <a:prstClr val="black"/>
                </a:solidFill>
                <a:effectLst/>
                <a:uLnTx/>
                <a:uFillTx/>
                <a:latin typeface="Arial"/>
                <a:ea typeface="+mn-ea"/>
                <a:cs typeface="+mn-cs"/>
              </a:endParaRPr>
            </a:p>
          </p:txBody>
        </p:sp>
        <p:sp>
          <p:nvSpPr>
            <p:cNvPr id="126" name="Freeform 221"/>
            <p:cNvSpPr>
              <a:spLocks noChangeAspect="1" noEditPoints="1"/>
            </p:cNvSpPr>
            <p:nvPr/>
          </p:nvSpPr>
          <p:spPr bwMode="auto">
            <a:xfrm>
              <a:off x="4895173" y="5358877"/>
              <a:ext cx="537929" cy="523433"/>
            </a:xfrm>
            <a:custGeom>
              <a:avLst/>
              <a:gdLst>
                <a:gd name="T0" fmla="*/ 2147483647 w 126"/>
                <a:gd name="T1" fmla="*/ 2147483647 h 126"/>
                <a:gd name="T2" fmla="*/ 2147483647 w 126"/>
                <a:gd name="T3" fmla="*/ 0 h 126"/>
                <a:gd name="T4" fmla="*/ 2147483647 w 126"/>
                <a:gd name="T5" fmla="*/ 0 h 126"/>
                <a:gd name="T6" fmla="*/ 2147483647 w 126"/>
                <a:gd name="T7" fmla="*/ 0 h 126"/>
                <a:gd name="T8" fmla="*/ 2147483647 w 126"/>
                <a:gd name="T9" fmla="*/ 2147483647 h 126"/>
                <a:gd name="T10" fmla="*/ 2147483647 w 126"/>
                <a:gd name="T11" fmla="*/ 2147483647 h 126"/>
                <a:gd name="T12" fmla="*/ 2147483647 w 126"/>
                <a:gd name="T13" fmla="*/ 2147483647 h 126"/>
                <a:gd name="T14" fmla="*/ 2147483647 w 126"/>
                <a:gd name="T15" fmla="*/ 2147483647 h 126"/>
                <a:gd name="T16" fmla="*/ 2147483647 w 126"/>
                <a:gd name="T17" fmla="*/ 2147483647 h 126"/>
                <a:gd name="T18" fmla="*/ 2147483647 w 126"/>
                <a:gd name="T19" fmla="*/ 2147483647 h 126"/>
                <a:gd name="T20" fmla="*/ 2147483647 w 126"/>
                <a:gd name="T21" fmla="*/ 2147483647 h 126"/>
                <a:gd name="T22" fmla="*/ 2147483647 w 126"/>
                <a:gd name="T23" fmla="*/ 2147483647 h 126"/>
                <a:gd name="T24" fmla="*/ 2147483647 w 126"/>
                <a:gd name="T25" fmla="*/ 2147483647 h 126"/>
                <a:gd name="T26" fmla="*/ 2147483647 w 126"/>
                <a:gd name="T27" fmla="*/ 2147483647 h 126"/>
                <a:gd name="T28" fmla="*/ 2147483647 w 126"/>
                <a:gd name="T29" fmla="*/ 2147483647 h 126"/>
                <a:gd name="T30" fmla="*/ 2147483647 w 126"/>
                <a:gd name="T31" fmla="*/ 2147483647 h 126"/>
                <a:gd name="T32" fmla="*/ 2147483647 w 126"/>
                <a:gd name="T33" fmla="*/ 2147483647 h 126"/>
                <a:gd name="T34" fmla="*/ 2147483647 w 126"/>
                <a:gd name="T35" fmla="*/ 2147483647 h 126"/>
                <a:gd name="T36" fmla="*/ 2147483647 w 126"/>
                <a:gd name="T37" fmla="*/ 2147483647 h 126"/>
                <a:gd name="T38" fmla="*/ 2147483647 w 126"/>
                <a:gd name="T39" fmla="*/ 2147483647 h 126"/>
                <a:gd name="T40" fmla="*/ 2147483647 w 126"/>
                <a:gd name="T41" fmla="*/ 2147483647 h 126"/>
                <a:gd name="T42" fmla="*/ 2147483647 w 126"/>
                <a:gd name="T43" fmla="*/ 2147483647 h 126"/>
                <a:gd name="T44" fmla="*/ 2147483647 w 126"/>
                <a:gd name="T45" fmla="*/ 2147483647 h 126"/>
                <a:gd name="T46" fmla="*/ 2147483647 w 126"/>
                <a:gd name="T47" fmla="*/ 2147483647 h 126"/>
                <a:gd name="T48" fmla="*/ 2147483647 w 126"/>
                <a:gd name="T49" fmla="*/ 2147483647 h 126"/>
                <a:gd name="T50" fmla="*/ 2147483647 w 126"/>
                <a:gd name="T51" fmla="*/ 2147483647 h 126"/>
                <a:gd name="T52" fmla="*/ 2147483647 w 126"/>
                <a:gd name="T53" fmla="*/ 2147483647 h 126"/>
                <a:gd name="T54" fmla="*/ 2147483647 w 126"/>
                <a:gd name="T55" fmla="*/ 2147483647 h 126"/>
                <a:gd name="T56" fmla="*/ 2147483647 w 126"/>
                <a:gd name="T57" fmla="*/ 2147483647 h 126"/>
                <a:gd name="T58" fmla="*/ 2147483647 w 126"/>
                <a:gd name="T59" fmla="*/ 2147483647 h 126"/>
                <a:gd name="T60" fmla="*/ 2147483647 w 126"/>
                <a:gd name="T61" fmla="*/ 2147483647 h 126"/>
                <a:gd name="T62" fmla="*/ 2147483647 w 126"/>
                <a:gd name="T63" fmla="*/ 2147483647 h 126"/>
                <a:gd name="T64" fmla="*/ 2147483647 w 126"/>
                <a:gd name="T65" fmla="*/ 2147483647 h 126"/>
                <a:gd name="T66" fmla="*/ 2147483647 w 126"/>
                <a:gd name="T67" fmla="*/ 2147483647 h 126"/>
                <a:gd name="T68" fmla="*/ 2147483647 w 126"/>
                <a:gd name="T69" fmla="*/ 2147483647 h 126"/>
                <a:gd name="T70" fmla="*/ 2147483647 w 126"/>
                <a:gd name="T71" fmla="*/ 2147483647 h 126"/>
                <a:gd name="T72" fmla="*/ 2147483647 w 126"/>
                <a:gd name="T73" fmla="*/ 2147483647 h 126"/>
                <a:gd name="T74" fmla="*/ 2147483647 w 126"/>
                <a:gd name="T75" fmla="*/ 2147483647 h 126"/>
                <a:gd name="T76" fmla="*/ 2147483647 w 126"/>
                <a:gd name="T77" fmla="*/ 2147483647 h 126"/>
                <a:gd name="T78" fmla="*/ 2147483647 w 126"/>
                <a:gd name="T79" fmla="*/ 2147483647 h 126"/>
                <a:gd name="T80" fmla="*/ 2147483647 w 126"/>
                <a:gd name="T81" fmla="*/ 2147483647 h 126"/>
                <a:gd name="T82" fmla="*/ 2147483647 w 126"/>
                <a:gd name="T83" fmla="*/ 2147483647 h 126"/>
                <a:gd name="T84" fmla="*/ 2147483647 w 126"/>
                <a:gd name="T85" fmla="*/ 2147483647 h 126"/>
                <a:gd name="T86" fmla="*/ 2147483647 w 126"/>
                <a:gd name="T87" fmla="*/ 2147483647 h 126"/>
                <a:gd name="T88" fmla="*/ 2147483647 w 126"/>
                <a:gd name="T89" fmla="*/ 2147483647 h 126"/>
                <a:gd name="T90" fmla="*/ 2147483647 w 126"/>
                <a:gd name="T91" fmla="*/ 2147483647 h 126"/>
                <a:gd name="T92" fmla="*/ 2147483647 w 126"/>
                <a:gd name="T93" fmla="*/ 2147483647 h 126"/>
                <a:gd name="T94" fmla="*/ 2147483647 w 126"/>
                <a:gd name="T95" fmla="*/ 2147483647 h 126"/>
                <a:gd name="T96" fmla="*/ 2147483647 w 126"/>
                <a:gd name="T97" fmla="*/ 2147483647 h 126"/>
                <a:gd name="T98" fmla="*/ 2147483647 w 126"/>
                <a:gd name="T99" fmla="*/ 2147483647 h 126"/>
                <a:gd name="T100" fmla="*/ 2147483647 w 126"/>
                <a:gd name="T101" fmla="*/ 2147483647 h 126"/>
                <a:gd name="T102" fmla="*/ 2147483647 w 126"/>
                <a:gd name="T103" fmla="*/ 2147483647 h 126"/>
                <a:gd name="T104" fmla="*/ 2147483647 w 126"/>
                <a:gd name="T105" fmla="*/ 2147483647 h 126"/>
                <a:gd name="T106" fmla="*/ 2147483647 w 126"/>
                <a:gd name="T107" fmla="*/ 2147483647 h 126"/>
                <a:gd name="T108" fmla="*/ 2147483647 w 126"/>
                <a:gd name="T109" fmla="*/ 2147483647 h 126"/>
                <a:gd name="T110" fmla="*/ 2147483647 w 126"/>
                <a:gd name="T111" fmla="*/ 2147483647 h 126"/>
                <a:gd name="T112" fmla="*/ 2147483647 w 126"/>
                <a:gd name="T113" fmla="*/ 2147483647 h 126"/>
                <a:gd name="T114" fmla="*/ 2147483647 w 126"/>
                <a:gd name="T115" fmla="*/ 2147483647 h 126"/>
                <a:gd name="T116" fmla="*/ 2147483647 w 126"/>
                <a:gd name="T117" fmla="*/ 2147483647 h 1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6" h="126">
                  <a:moveTo>
                    <a:pt x="121" y="38"/>
                  </a:moveTo>
                  <a:cubicBezTo>
                    <a:pt x="116" y="27"/>
                    <a:pt x="108" y="17"/>
                    <a:pt x="98" y="11"/>
                  </a:cubicBezTo>
                  <a:cubicBezTo>
                    <a:pt x="93" y="7"/>
                    <a:pt x="87" y="4"/>
                    <a:pt x="81" y="3"/>
                  </a:cubicBezTo>
                  <a:cubicBezTo>
                    <a:pt x="77" y="1"/>
                    <a:pt x="71" y="0"/>
                    <a:pt x="66" y="0"/>
                  </a:cubicBezTo>
                  <a:cubicBezTo>
                    <a:pt x="66" y="0"/>
                    <a:pt x="66" y="0"/>
                    <a:pt x="66" y="0"/>
                  </a:cubicBezTo>
                  <a:cubicBezTo>
                    <a:pt x="66" y="0"/>
                    <a:pt x="66" y="0"/>
                    <a:pt x="66" y="0"/>
                  </a:cubicBezTo>
                  <a:cubicBezTo>
                    <a:pt x="66" y="0"/>
                    <a:pt x="66" y="0"/>
                    <a:pt x="66" y="0"/>
                  </a:cubicBezTo>
                  <a:cubicBezTo>
                    <a:pt x="64" y="0"/>
                    <a:pt x="64" y="0"/>
                    <a:pt x="64" y="0"/>
                  </a:cubicBezTo>
                  <a:cubicBezTo>
                    <a:pt x="63" y="0"/>
                    <a:pt x="63" y="0"/>
                    <a:pt x="63" y="0"/>
                  </a:cubicBezTo>
                  <a:cubicBezTo>
                    <a:pt x="62" y="0"/>
                    <a:pt x="62" y="0"/>
                    <a:pt x="62" y="0"/>
                  </a:cubicBezTo>
                  <a:cubicBezTo>
                    <a:pt x="59" y="0"/>
                    <a:pt x="59" y="0"/>
                    <a:pt x="59" y="0"/>
                  </a:cubicBezTo>
                  <a:cubicBezTo>
                    <a:pt x="59" y="0"/>
                    <a:pt x="59" y="0"/>
                    <a:pt x="59" y="0"/>
                  </a:cubicBezTo>
                  <a:cubicBezTo>
                    <a:pt x="52" y="0"/>
                    <a:pt x="45" y="2"/>
                    <a:pt x="38" y="5"/>
                  </a:cubicBezTo>
                  <a:cubicBezTo>
                    <a:pt x="27" y="9"/>
                    <a:pt x="17" y="17"/>
                    <a:pt x="10" y="28"/>
                  </a:cubicBezTo>
                  <a:cubicBezTo>
                    <a:pt x="7" y="33"/>
                    <a:pt x="4" y="38"/>
                    <a:pt x="3" y="44"/>
                  </a:cubicBezTo>
                  <a:cubicBezTo>
                    <a:pt x="1" y="50"/>
                    <a:pt x="0" y="56"/>
                    <a:pt x="0" y="63"/>
                  </a:cubicBezTo>
                  <a:cubicBezTo>
                    <a:pt x="0" y="71"/>
                    <a:pt x="1" y="80"/>
                    <a:pt x="5" y="87"/>
                  </a:cubicBezTo>
                  <a:cubicBezTo>
                    <a:pt x="9" y="99"/>
                    <a:pt x="17" y="108"/>
                    <a:pt x="27" y="115"/>
                  </a:cubicBezTo>
                  <a:cubicBezTo>
                    <a:pt x="33" y="118"/>
                    <a:pt x="38" y="121"/>
                    <a:pt x="44" y="123"/>
                  </a:cubicBezTo>
                  <a:cubicBezTo>
                    <a:pt x="49" y="125"/>
                    <a:pt x="55" y="126"/>
                    <a:pt x="60" y="126"/>
                  </a:cubicBezTo>
                  <a:cubicBezTo>
                    <a:pt x="60" y="126"/>
                    <a:pt x="60" y="126"/>
                    <a:pt x="60" y="126"/>
                  </a:cubicBezTo>
                  <a:cubicBezTo>
                    <a:pt x="60" y="126"/>
                    <a:pt x="61" y="126"/>
                    <a:pt x="61" y="126"/>
                  </a:cubicBezTo>
                  <a:cubicBezTo>
                    <a:pt x="61" y="126"/>
                    <a:pt x="62" y="126"/>
                    <a:pt x="63" y="126"/>
                  </a:cubicBezTo>
                  <a:cubicBezTo>
                    <a:pt x="64" y="126"/>
                    <a:pt x="64" y="126"/>
                    <a:pt x="65" y="126"/>
                  </a:cubicBezTo>
                  <a:cubicBezTo>
                    <a:pt x="66" y="126"/>
                    <a:pt x="66" y="126"/>
                    <a:pt x="66" y="126"/>
                  </a:cubicBezTo>
                  <a:cubicBezTo>
                    <a:pt x="66" y="126"/>
                    <a:pt x="66" y="126"/>
                    <a:pt x="66" y="126"/>
                  </a:cubicBezTo>
                  <a:cubicBezTo>
                    <a:pt x="74" y="125"/>
                    <a:pt x="81" y="124"/>
                    <a:pt x="87" y="121"/>
                  </a:cubicBezTo>
                  <a:cubicBezTo>
                    <a:pt x="99" y="116"/>
                    <a:pt x="108" y="108"/>
                    <a:pt x="115" y="98"/>
                  </a:cubicBezTo>
                  <a:cubicBezTo>
                    <a:pt x="118" y="93"/>
                    <a:pt x="121" y="87"/>
                    <a:pt x="123" y="82"/>
                  </a:cubicBezTo>
                  <a:cubicBezTo>
                    <a:pt x="125" y="76"/>
                    <a:pt x="126" y="69"/>
                    <a:pt x="126" y="63"/>
                  </a:cubicBezTo>
                  <a:cubicBezTo>
                    <a:pt x="126" y="54"/>
                    <a:pt x="124" y="46"/>
                    <a:pt x="121" y="38"/>
                  </a:cubicBezTo>
                  <a:close/>
                  <a:moveTo>
                    <a:pt x="119" y="60"/>
                  </a:moveTo>
                  <a:cubicBezTo>
                    <a:pt x="112" y="60"/>
                    <a:pt x="112" y="60"/>
                    <a:pt x="112" y="60"/>
                  </a:cubicBezTo>
                  <a:cubicBezTo>
                    <a:pt x="112" y="52"/>
                    <a:pt x="111" y="45"/>
                    <a:pt x="108" y="39"/>
                  </a:cubicBezTo>
                  <a:cubicBezTo>
                    <a:pt x="108" y="38"/>
                    <a:pt x="108" y="37"/>
                    <a:pt x="108" y="37"/>
                  </a:cubicBezTo>
                  <a:cubicBezTo>
                    <a:pt x="113" y="37"/>
                    <a:pt x="113" y="37"/>
                    <a:pt x="113" y="37"/>
                  </a:cubicBezTo>
                  <a:cubicBezTo>
                    <a:pt x="114" y="40"/>
                    <a:pt x="116" y="43"/>
                    <a:pt x="117" y="46"/>
                  </a:cubicBezTo>
                  <a:cubicBezTo>
                    <a:pt x="118" y="50"/>
                    <a:pt x="119" y="55"/>
                    <a:pt x="119" y="60"/>
                  </a:cubicBezTo>
                  <a:close/>
                  <a:moveTo>
                    <a:pt x="101" y="89"/>
                  </a:moveTo>
                  <a:cubicBezTo>
                    <a:pt x="87" y="89"/>
                    <a:pt x="87" y="89"/>
                    <a:pt x="87" y="89"/>
                  </a:cubicBezTo>
                  <a:cubicBezTo>
                    <a:pt x="89" y="82"/>
                    <a:pt x="90" y="74"/>
                    <a:pt x="90" y="66"/>
                  </a:cubicBezTo>
                  <a:cubicBezTo>
                    <a:pt x="106" y="66"/>
                    <a:pt x="106" y="66"/>
                    <a:pt x="106" y="66"/>
                  </a:cubicBezTo>
                  <a:cubicBezTo>
                    <a:pt x="106" y="73"/>
                    <a:pt x="104" y="79"/>
                    <a:pt x="102" y="85"/>
                  </a:cubicBezTo>
                  <a:cubicBezTo>
                    <a:pt x="102" y="86"/>
                    <a:pt x="101" y="88"/>
                    <a:pt x="101" y="89"/>
                  </a:cubicBezTo>
                  <a:close/>
                  <a:moveTo>
                    <a:pt x="25" y="87"/>
                  </a:moveTo>
                  <a:cubicBezTo>
                    <a:pt x="23" y="81"/>
                    <a:pt x="21" y="74"/>
                    <a:pt x="21" y="66"/>
                  </a:cubicBezTo>
                  <a:cubicBezTo>
                    <a:pt x="36" y="66"/>
                    <a:pt x="36" y="66"/>
                    <a:pt x="36" y="66"/>
                  </a:cubicBezTo>
                  <a:cubicBezTo>
                    <a:pt x="37" y="73"/>
                    <a:pt x="37" y="80"/>
                    <a:pt x="39" y="86"/>
                  </a:cubicBezTo>
                  <a:cubicBezTo>
                    <a:pt x="39" y="87"/>
                    <a:pt x="39" y="88"/>
                    <a:pt x="39" y="89"/>
                  </a:cubicBezTo>
                  <a:cubicBezTo>
                    <a:pt x="26" y="89"/>
                    <a:pt x="26" y="89"/>
                    <a:pt x="26" y="89"/>
                  </a:cubicBezTo>
                  <a:cubicBezTo>
                    <a:pt x="26" y="88"/>
                    <a:pt x="25" y="88"/>
                    <a:pt x="25" y="87"/>
                  </a:cubicBezTo>
                  <a:close/>
                  <a:moveTo>
                    <a:pt x="26" y="37"/>
                  </a:moveTo>
                  <a:cubicBezTo>
                    <a:pt x="39" y="37"/>
                    <a:pt x="39" y="37"/>
                    <a:pt x="39" y="37"/>
                  </a:cubicBezTo>
                  <a:cubicBezTo>
                    <a:pt x="38" y="44"/>
                    <a:pt x="37" y="51"/>
                    <a:pt x="36" y="60"/>
                  </a:cubicBezTo>
                  <a:cubicBezTo>
                    <a:pt x="21" y="60"/>
                    <a:pt x="21" y="60"/>
                    <a:pt x="21" y="60"/>
                  </a:cubicBezTo>
                  <a:cubicBezTo>
                    <a:pt x="21" y="53"/>
                    <a:pt x="22" y="47"/>
                    <a:pt x="24" y="41"/>
                  </a:cubicBezTo>
                  <a:cubicBezTo>
                    <a:pt x="25" y="39"/>
                    <a:pt x="25" y="38"/>
                    <a:pt x="26" y="37"/>
                  </a:cubicBezTo>
                  <a:close/>
                  <a:moveTo>
                    <a:pt x="81" y="38"/>
                  </a:moveTo>
                  <a:cubicBezTo>
                    <a:pt x="83" y="44"/>
                    <a:pt x="83" y="52"/>
                    <a:pt x="84" y="60"/>
                  </a:cubicBezTo>
                  <a:cubicBezTo>
                    <a:pt x="66" y="60"/>
                    <a:pt x="66" y="60"/>
                    <a:pt x="66" y="60"/>
                  </a:cubicBezTo>
                  <a:cubicBezTo>
                    <a:pt x="66" y="37"/>
                    <a:pt x="66" y="37"/>
                    <a:pt x="66" y="37"/>
                  </a:cubicBezTo>
                  <a:cubicBezTo>
                    <a:pt x="81" y="37"/>
                    <a:pt x="81" y="37"/>
                    <a:pt x="81" y="37"/>
                  </a:cubicBezTo>
                  <a:cubicBezTo>
                    <a:pt x="81" y="37"/>
                    <a:pt x="81" y="37"/>
                    <a:pt x="81" y="38"/>
                  </a:cubicBezTo>
                  <a:close/>
                  <a:moveTo>
                    <a:pt x="81" y="89"/>
                  </a:moveTo>
                  <a:cubicBezTo>
                    <a:pt x="66" y="89"/>
                    <a:pt x="66" y="89"/>
                    <a:pt x="66" y="89"/>
                  </a:cubicBezTo>
                  <a:cubicBezTo>
                    <a:pt x="66" y="66"/>
                    <a:pt x="66" y="66"/>
                    <a:pt x="66" y="66"/>
                  </a:cubicBezTo>
                  <a:cubicBezTo>
                    <a:pt x="84" y="66"/>
                    <a:pt x="84" y="66"/>
                    <a:pt x="84" y="66"/>
                  </a:cubicBezTo>
                  <a:cubicBezTo>
                    <a:pt x="83" y="73"/>
                    <a:pt x="83" y="79"/>
                    <a:pt x="82" y="85"/>
                  </a:cubicBezTo>
                  <a:cubicBezTo>
                    <a:pt x="81" y="86"/>
                    <a:pt x="81" y="88"/>
                    <a:pt x="81" y="89"/>
                  </a:cubicBezTo>
                  <a:close/>
                  <a:moveTo>
                    <a:pt x="45" y="88"/>
                  </a:moveTo>
                  <a:cubicBezTo>
                    <a:pt x="44" y="81"/>
                    <a:pt x="43" y="74"/>
                    <a:pt x="43" y="66"/>
                  </a:cubicBezTo>
                  <a:cubicBezTo>
                    <a:pt x="59" y="66"/>
                    <a:pt x="59" y="66"/>
                    <a:pt x="59" y="66"/>
                  </a:cubicBezTo>
                  <a:cubicBezTo>
                    <a:pt x="59" y="89"/>
                    <a:pt x="59" y="89"/>
                    <a:pt x="59" y="89"/>
                  </a:cubicBezTo>
                  <a:cubicBezTo>
                    <a:pt x="46" y="89"/>
                    <a:pt x="46" y="89"/>
                    <a:pt x="46" y="89"/>
                  </a:cubicBezTo>
                  <a:cubicBezTo>
                    <a:pt x="46" y="89"/>
                    <a:pt x="46" y="88"/>
                    <a:pt x="45" y="88"/>
                  </a:cubicBezTo>
                  <a:close/>
                  <a:moveTo>
                    <a:pt x="46" y="37"/>
                  </a:moveTo>
                  <a:cubicBezTo>
                    <a:pt x="59" y="37"/>
                    <a:pt x="59" y="37"/>
                    <a:pt x="59" y="37"/>
                  </a:cubicBezTo>
                  <a:cubicBezTo>
                    <a:pt x="59" y="60"/>
                    <a:pt x="59" y="60"/>
                    <a:pt x="59" y="60"/>
                  </a:cubicBezTo>
                  <a:cubicBezTo>
                    <a:pt x="43" y="60"/>
                    <a:pt x="43" y="60"/>
                    <a:pt x="43" y="60"/>
                  </a:cubicBezTo>
                  <a:cubicBezTo>
                    <a:pt x="43" y="53"/>
                    <a:pt x="44" y="47"/>
                    <a:pt x="45" y="41"/>
                  </a:cubicBezTo>
                  <a:cubicBezTo>
                    <a:pt x="45" y="39"/>
                    <a:pt x="45" y="38"/>
                    <a:pt x="46" y="37"/>
                  </a:cubicBezTo>
                  <a:close/>
                  <a:moveTo>
                    <a:pt x="56" y="13"/>
                  </a:moveTo>
                  <a:cubicBezTo>
                    <a:pt x="57" y="12"/>
                    <a:pt x="58" y="11"/>
                    <a:pt x="59" y="10"/>
                  </a:cubicBezTo>
                  <a:cubicBezTo>
                    <a:pt x="59" y="30"/>
                    <a:pt x="59" y="30"/>
                    <a:pt x="59" y="30"/>
                  </a:cubicBezTo>
                  <a:cubicBezTo>
                    <a:pt x="48" y="30"/>
                    <a:pt x="48" y="30"/>
                    <a:pt x="48" y="30"/>
                  </a:cubicBezTo>
                  <a:cubicBezTo>
                    <a:pt x="48" y="29"/>
                    <a:pt x="48" y="28"/>
                    <a:pt x="49" y="27"/>
                  </a:cubicBezTo>
                  <a:cubicBezTo>
                    <a:pt x="50" y="24"/>
                    <a:pt x="51" y="21"/>
                    <a:pt x="53" y="18"/>
                  </a:cubicBezTo>
                  <a:cubicBezTo>
                    <a:pt x="54" y="16"/>
                    <a:pt x="55" y="15"/>
                    <a:pt x="56" y="13"/>
                  </a:cubicBezTo>
                  <a:close/>
                  <a:moveTo>
                    <a:pt x="59" y="95"/>
                  </a:moveTo>
                  <a:cubicBezTo>
                    <a:pt x="59" y="116"/>
                    <a:pt x="59" y="116"/>
                    <a:pt x="59" y="116"/>
                  </a:cubicBezTo>
                  <a:cubicBezTo>
                    <a:pt x="59" y="116"/>
                    <a:pt x="59" y="116"/>
                    <a:pt x="59" y="116"/>
                  </a:cubicBezTo>
                  <a:cubicBezTo>
                    <a:pt x="57" y="114"/>
                    <a:pt x="54" y="111"/>
                    <a:pt x="53" y="107"/>
                  </a:cubicBezTo>
                  <a:cubicBezTo>
                    <a:pt x="51" y="104"/>
                    <a:pt x="49" y="100"/>
                    <a:pt x="47" y="95"/>
                  </a:cubicBezTo>
                  <a:lnTo>
                    <a:pt x="59" y="95"/>
                  </a:lnTo>
                  <a:close/>
                  <a:moveTo>
                    <a:pt x="71" y="113"/>
                  </a:moveTo>
                  <a:cubicBezTo>
                    <a:pt x="69" y="114"/>
                    <a:pt x="67" y="116"/>
                    <a:pt x="66" y="117"/>
                  </a:cubicBezTo>
                  <a:cubicBezTo>
                    <a:pt x="66" y="95"/>
                    <a:pt x="66" y="95"/>
                    <a:pt x="66" y="95"/>
                  </a:cubicBezTo>
                  <a:cubicBezTo>
                    <a:pt x="79" y="95"/>
                    <a:pt x="79" y="95"/>
                    <a:pt x="79" y="95"/>
                  </a:cubicBezTo>
                  <a:cubicBezTo>
                    <a:pt x="79" y="97"/>
                    <a:pt x="78" y="98"/>
                    <a:pt x="78" y="99"/>
                  </a:cubicBezTo>
                  <a:cubicBezTo>
                    <a:pt x="77" y="102"/>
                    <a:pt x="75" y="105"/>
                    <a:pt x="74" y="108"/>
                  </a:cubicBezTo>
                  <a:cubicBezTo>
                    <a:pt x="73" y="109"/>
                    <a:pt x="72" y="111"/>
                    <a:pt x="71" y="113"/>
                  </a:cubicBezTo>
                  <a:close/>
                  <a:moveTo>
                    <a:pt x="66" y="30"/>
                  </a:moveTo>
                  <a:cubicBezTo>
                    <a:pt x="66" y="9"/>
                    <a:pt x="66" y="9"/>
                    <a:pt x="66" y="9"/>
                  </a:cubicBezTo>
                  <a:cubicBezTo>
                    <a:pt x="67" y="9"/>
                    <a:pt x="67" y="10"/>
                    <a:pt x="68" y="10"/>
                  </a:cubicBezTo>
                  <a:cubicBezTo>
                    <a:pt x="70" y="12"/>
                    <a:pt x="72" y="15"/>
                    <a:pt x="74" y="19"/>
                  </a:cubicBezTo>
                  <a:cubicBezTo>
                    <a:pt x="76" y="22"/>
                    <a:pt x="78" y="26"/>
                    <a:pt x="79" y="30"/>
                  </a:cubicBezTo>
                  <a:lnTo>
                    <a:pt x="66" y="30"/>
                  </a:lnTo>
                  <a:close/>
                  <a:moveTo>
                    <a:pt x="84" y="25"/>
                  </a:moveTo>
                  <a:cubicBezTo>
                    <a:pt x="83" y="21"/>
                    <a:pt x="81" y="18"/>
                    <a:pt x="80" y="15"/>
                  </a:cubicBezTo>
                  <a:cubicBezTo>
                    <a:pt x="78" y="13"/>
                    <a:pt x="77" y="12"/>
                    <a:pt x="76" y="10"/>
                  </a:cubicBezTo>
                  <a:cubicBezTo>
                    <a:pt x="77" y="10"/>
                    <a:pt x="77" y="11"/>
                    <a:pt x="78" y="11"/>
                  </a:cubicBezTo>
                  <a:cubicBezTo>
                    <a:pt x="82" y="13"/>
                    <a:pt x="86" y="16"/>
                    <a:pt x="89" y="19"/>
                  </a:cubicBezTo>
                  <a:cubicBezTo>
                    <a:pt x="92" y="22"/>
                    <a:pt x="95" y="26"/>
                    <a:pt x="97" y="30"/>
                  </a:cubicBezTo>
                  <a:cubicBezTo>
                    <a:pt x="86" y="30"/>
                    <a:pt x="86" y="30"/>
                    <a:pt x="86" y="30"/>
                  </a:cubicBezTo>
                  <a:cubicBezTo>
                    <a:pt x="85" y="28"/>
                    <a:pt x="84" y="26"/>
                    <a:pt x="84" y="25"/>
                  </a:cubicBezTo>
                  <a:close/>
                  <a:moveTo>
                    <a:pt x="41" y="16"/>
                  </a:moveTo>
                  <a:cubicBezTo>
                    <a:pt x="44" y="14"/>
                    <a:pt x="47" y="12"/>
                    <a:pt x="50" y="10"/>
                  </a:cubicBezTo>
                  <a:cubicBezTo>
                    <a:pt x="49" y="12"/>
                    <a:pt x="48" y="13"/>
                    <a:pt x="47" y="15"/>
                  </a:cubicBezTo>
                  <a:cubicBezTo>
                    <a:pt x="44" y="20"/>
                    <a:pt x="42" y="25"/>
                    <a:pt x="41" y="30"/>
                  </a:cubicBezTo>
                  <a:cubicBezTo>
                    <a:pt x="29" y="30"/>
                    <a:pt x="29" y="30"/>
                    <a:pt x="29" y="30"/>
                  </a:cubicBezTo>
                  <a:cubicBezTo>
                    <a:pt x="32" y="25"/>
                    <a:pt x="36" y="20"/>
                    <a:pt x="41" y="16"/>
                  </a:cubicBezTo>
                  <a:close/>
                  <a:moveTo>
                    <a:pt x="41" y="95"/>
                  </a:moveTo>
                  <a:cubicBezTo>
                    <a:pt x="41" y="97"/>
                    <a:pt x="42" y="99"/>
                    <a:pt x="43" y="101"/>
                  </a:cubicBezTo>
                  <a:cubicBezTo>
                    <a:pt x="44" y="105"/>
                    <a:pt x="45" y="108"/>
                    <a:pt x="47" y="111"/>
                  </a:cubicBezTo>
                  <a:cubicBezTo>
                    <a:pt x="48" y="112"/>
                    <a:pt x="49" y="114"/>
                    <a:pt x="50" y="115"/>
                  </a:cubicBezTo>
                  <a:cubicBezTo>
                    <a:pt x="50" y="115"/>
                    <a:pt x="49" y="115"/>
                    <a:pt x="49" y="115"/>
                  </a:cubicBezTo>
                  <a:cubicBezTo>
                    <a:pt x="45" y="113"/>
                    <a:pt x="41" y="110"/>
                    <a:pt x="37" y="106"/>
                  </a:cubicBezTo>
                  <a:cubicBezTo>
                    <a:pt x="34" y="103"/>
                    <a:pt x="31" y="99"/>
                    <a:pt x="29" y="95"/>
                  </a:cubicBezTo>
                  <a:lnTo>
                    <a:pt x="41" y="95"/>
                  </a:lnTo>
                  <a:close/>
                  <a:moveTo>
                    <a:pt x="86" y="110"/>
                  </a:moveTo>
                  <a:cubicBezTo>
                    <a:pt x="83" y="112"/>
                    <a:pt x="80" y="114"/>
                    <a:pt x="76" y="115"/>
                  </a:cubicBezTo>
                  <a:cubicBezTo>
                    <a:pt x="78" y="114"/>
                    <a:pt x="79" y="112"/>
                    <a:pt x="80" y="110"/>
                  </a:cubicBezTo>
                  <a:cubicBezTo>
                    <a:pt x="82" y="106"/>
                    <a:pt x="84" y="101"/>
                    <a:pt x="86" y="95"/>
                  </a:cubicBezTo>
                  <a:cubicBezTo>
                    <a:pt x="98" y="95"/>
                    <a:pt x="98" y="95"/>
                    <a:pt x="98" y="95"/>
                  </a:cubicBezTo>
                  <a:cubicBezTo>
                    <a:pt x="94" y="101"/>
                    <a:pt x="90" y="106"/>
                    <a:pt x="86" y="110"/>
                  </a:cubicBezTo>
                  <a:close/>
                  <a:moveTo>
                    <a:pt x="90" y="60"/>
                  </a:moveTo>
                  <a:cubicBezTo>
                    <a:pt x="90" y="53"/>
                    <a:pt x="89" y="46"/>
                    <a:pt x="88" y="40"/>
                  </a:cubicBezTo>
                  <a:cubicBezTo>
                    <a:pt x="88" y="39"/>
                    <a:pt x="88" y="38"/>
                    <a:pt x="87" y="37"/>
                  </a:cubicBezTo>
                  <a:cubicBezTo>
                    <a:pt x="101" y="37"/>
                    <a:pt x="101" y="37"/>
                    <a:pt x="101" y="37"/>
                  </a:cubicBezTo>
                  <a:cubicBezTo>
                    <a:pt x="101" y="37"/>
                    <a:pt x="101" y="38"/>
                    <a:pt x="101" y="38"/>
                  </a:cubicBezTo>
                  <a:cubicBezTo>
                    <a:pt x="104" y="45"/>
                    <a:pt x="106" y="52"/>
                    <a:pt x="106" y="60"/>
                  </a:cubicBezTo>
                  <a:lnTo>
                    <a:pt x="90" y="60"/>
                  </a:lnTo>
                  <a:close/>
                  <a:moveTo>
                    <a:pt x="109" y="30"/>
                  </a:moveTo>
                  <a:cubicBezTo>
                    <a:pt x="105" y="30"/>
                    <a:pt x="105" y="30"/>
                    <a:pt x="105" y="30"/>
                  </a:cubicBezTo>
                  <a:cubicBezTo>
                    <a:pt x="102" y="25"/>
                    <a:pt x="99" y="20"/>
                    <a:pt x="95" y="16"/>
                  </a:cubicBezTo>
                  <a:cubicBezTo>
                    <a:pt x="101" y="20"/>
                    <a:pt x="105" y="25"/>
                    <a:pt x="109" y="30"/>
                  </a:cubicBezTo>
                  <a:close/>
                  <a:moveTo>
                    <a:pt x="31" y="16"/>
                  </a:moveTo>
                  <a:cubicBezTo>
                    <a:pt x="32" y="15"/>
                    <a:pt x="32" y="15"/>
                    <a:pt x="33" y="14"/>
                  </a:cubicBezTo>
                  <a:cubicBezTo>
                    <a:pt x="33" y="15"/>
                    <a:pt x="33" y="15"/>
                    <a:pt x="33" y="15"/>
                  </a:cubicBezTo>
                  <a:cubicBezTo>
                    <a:pt x="28" y="19"/>
                    <a:pt x="25" y="24"/>
                    <a:pt x="22" y="30"/>
                  </a:cubicBezTo>
                  <a:cubicBezTo>
                    <a:pt x="16" y="30"/>
                    <a:pt x="16" y="30"/>
                    <a:pt x="16" y="30"/>
                  </a:cubicBezTo>
                  <a:cubicBezTo>
                    <a:pt x="20" y="25"/>
                    <a:pt x="25" y="20"/>
                    <a:pt x="31" y="16"/>
                  </a:cubicBezTo>
                  <a:close/>
                  <a:moveTo>
                    <a:pt x="11" y="41"/>
                  </a:moveTo>
                  <a:cubicBezTo>
                    <a:pt x="11" y="39"/>
                    <a:pt x="12" y="38"/>
                    <a:pt x="13" y="37"/>
                  </a:cubicBezTo>
                  <a:cubicBezTo>
                    <a:pt x="19" y="37"/>
                    <a:pt x="19" y="37"/>
                    <a:pt x="19" y="37"/>
                  </a:cubicBezTo>
                  <a:cubicBezTo>
                    <a:pt x="16" y="44"/>
                    <a:pt x="15" y="51"/>
                    <a:pt x="14" y="60"/>
                  </a:cubicBezTo>
                  <a:cubicBezTo>
                    <a:pt x="6" y="60"/>
                    <a:pt x="6" y="60"/>
                    <a:pt x="6" y="60"/>
                  </a:cubicBezTo>
                  <a:cubicBezTo>
                    <a:pt x="7" y="53"/>
                    <a:pt x="8" y="47"/>
                    <a:pt x="11" y="41"/>
                  </a:cubicBezTo>
                  <a:close/>
                  <a:moveTo>
                    <a:pt x="6" y="66"/>
                  </a:moveTo>
                  <a:cubicBezTo>
                    <a:pt x="14" y="66"/>
                    <a:pt x="14" y="66"/>
                    <a:pt x="14" y="66"/>
                  </a:cubicBezTo>
                  <a:cubicBezTo>
                    <a:pt x="14" y="73"/>
                    <a:pt x="16" y="80"/>
                    <a:pt x="18" y="87"/>
                  </a:cubicBezTo>
                  <a:cubicBezTo>
                    <a:pt x="18" y="88"/>
                    <a:pt x="19" y="88"/>
                    <a:pt x="19" y="89"/>
                  </a:cubicBezTo>
                  <a:cubicBezTo>
                    <a:pt x="12" y="89"/>
                    <a:pt x="12" y="89"/>
                    <a:pt x="12" y="89"/>
                  </a:cubicBezTo>
                  <a:cubicBezTo>
                    <a:pt x="11" y="86"/>
                    <a:pt x="10" y="83"/>
                    <a:pt x="9" y="80"/>
                  </a:cubicBezTo>
                  <a:cubicBezTo>
                    <a:pt x="7" y="75"/>
                    <a:pt x="6" y="71"/>
                    <a:pt x="6" y="66"/>
                  </a:cubicBezTo>
                  <a:close/>
                  <a:moveTo>
                    <a:pt x="16" y="95"/>
                  </a:moveTo>
                  <a:cubicBezTo>
                    <a:pt x="22" y="95"/>
                    <a:pt x="22" y="95"/>
                    <a:pt x="22" y="95"/>
                  </a:cubicBezTo>
                  <a:cubicBezTo>
                    <a:pt x="25" y="101"/>
                    <a:pt x="29" y="107"/>
                    <a:pt x="33" y="111"/>
                  </a:cubicBezTo>
                  <a:cubicBezTo>
                    <a:pt x="27" y="107"/>
                    <a:pt x="21" y="102"/>
                    <a:pt x="16" y="95"/>
                  </a:cubicBezTo>
                  <a:close/>
                  <a:moveTo>
                    <a:pt x="95" y="109"/>
                  </a:moveTo>
                  <a:cubicBezTo>
                    <a:pt x="99" y="105"/>
                    <a:pt x="102" y="100"/>
                    <a:pt x="105" y="95"/>
                  </a:cubicBezTo>
                  <a:cubicBezTo>
                    <a:pt x="109" y="95"/>
                    <a:pt x="109" y="95"/>
                    <a:pt x="109" y="95"/>
                  </a:cubicBezTo>
                  <a:cubicBezTo>
                    <a:pt x="105" y="101"/>
                    <a:pt x="101" y="105"/>
                    <a:pt x="95" y="109"/>
                  </a:cubicBezTo>
                  <a:close/>
                  <a:moveTo>
                    <a:pt x="115" y="85"/>
                  </a:moveTo>
                  <a:cubicBezTo>
                    <a:pt x="114" y="86"/>
                    <a:pt x="114" y="88"/>
                    <a:pt x="113" y="89"/>
                  </a:cubicBezTo>
                  <a:cubicBezTo>
                    <a:pt x="108" y="89"/>
                    <a:pt x="108" y="89"/>
                    <a:pt x="108" y="89"/>
                  </a:cubicBezTo>
                  <a:cubicBezTo>
                    <a:pt x="110" y="82"/>
                    <a:pt x="112" y="74"/>
                    <a:pt x="112" y="66"/>
                  </a:cubicBezTo>
                  <a:cubicBezTo>
                    <a:pt x="119" y="66"/>
                    <a:pt x="119" y="66"/>
                    <a:pt x="119" y="66"/>
                  </a:cubicBezTo>
                  <a:cubicBezTo>
                    <a:pt x="119" y="73"/>
                    <a:pt x="117" y="79"/>
                    <a:pt x="115" y="85"/>
                  </a:cubicBezTo>
                  <a:close/>
                </a:path>
              </a:pathLst>
            </a:custGeom>
            <a:solidFill>
              <a:srgbClr val="C1D784"/>
            </a:solidFill>
            <a:ln w="3175" cap="flat" cmpd="sng" algn="ctr">
              <a:noFill/>
              <a:prstDash val="solid"/>
              <a:miter lim="800000"/>
            </a:ln>
            <a:effectLst/>
          </p:spPr>
          <p:txBody>
            <a:bodyPr lIns="97461" tIns="48731" rIns="97461" bIns="48731"/>
            <a:lstStyle/>
            <a:p>
              <a:pPr marL="0" marR="0" lvl="0" indent="0" algn="ctr" defTabSz="1071895" rtl="0" eaLnBrk="1" fontAlgn="auto" latinLnBrk="0" hangingPunct="1">
                <a:lnSpc>
                  <a:spcPct val="100000"/>
                </a:lnSpc>
                <a:spcBef>
                  <a:spcPts val="0"/>
                </a:spcBef>
                <a:spcAft>
                  <a:spcPts val="0"/>
                </a:spcAft>
                <a:buClrTx/>
                <a:buSzTx/>
                <a:buFontTx/>
                <a:buNone/>
                <a:tabLst/>
                <a:defRPr/>
              </a:pPr>
              <a:endParaRPr kumimoji="0" lang="en-GB" sz="960" b="0" i="0" u="none" strike="noStrike" kern="0" cap="none" spc="0" normalizeH="0" baseline="0" noProof="0" dirty="0">
                <a:ln>
                  <a:noFill/>
                </a:ln>
                <a:solidFill>
                  <a:prstClr val="black"/>
                </a:solidFill>
                <a:effectLst/>
                <a:uLnTx/>
                <a:uFillTx/>
                <a:latin typeface="Arial"/>
                <a:ea typeface="+mn-ea"/>
                <a:cs typeface="Arial" pitchFamily="34" charset="0"/>
              </a:endParaRPr>
            </a:p>
          </p:txBody>
        </p:sp>
        <p:sp>
          <p:nvSpPr>
            <p:cNvPr id="127" name="Freeform 40"/>
            <p:cNvSpPr>
              <a:spLocks/>
            </p:cNvSpPr>
            <p:nvPr/>
          </p:nvSpPr>
          <p:spPr bwMode="auto">
            <a:xfrm>
              <a:off x="4857073" y="5327785"/>
              <a:ext cx="596009" cy="554523"/>
            </a:xfrm>
            <a:custGeom>
              <a:avLst/>
              <a:gdLst>
                <a:gd name="T0" fmla="*/ 128 w 205"/>
                <a:gd name="T1" fmla="*/ 68 h 191"/>
                <a:gd name="T2" fmla="*/ 191 w 205"/>
                <a:gd name="T3" fmla="*/ 176 h 191"/>
                <a:gd name="T4" fmla="*/ 77 w 205"/>
                <a:gd name="T5" fmla="*/ 124 h 191"/>
                <a:gd name="T6" fmla="*/ 14 w 205"/>
                <a:gd name="T7" fmla="*/ 15 h 191"/>
                <a:gd name="T8" fmla="*/ 128 w 205"/>
                <a:gd name="T9" fmla="*/ 68 h 191"/>
              </a:gdLst>
              <a:ahLst/>
              <a:cxnLst>
                <a:cxn ang="0">
                  <a:pos x="T0" y="T1"/>
                </a:cxn>
                <a:cxn ang="0">
                  <a:pos x="T2" y="T3"/>
                </a:cxn>
                <a:cxn ang="0">
                  <a:pos x="T4" y="T5"/>
                </a:cxn>
                <a:cxn ang="0">
                  <a:pos x="T6" y="T7"/>
                </a:cxn>
                <a:cxn ang="0">
                  <a:pos x="T8" y="T9"/>
                </a:cxn>
              </a:cxnLst>
              <a:rect l="0" t="0" r="r" b="b"/>
              <a:pathLst>
                <a:path w="205" h="191">
                  <a:moveTo>
                    <a:pt x="128" y="68"/>
                  </a:moveTo>
                  <a:cubicBezTo>
                    <a:pt x="177" y="112"/>
                    <a:pt x="205" y="160"/>
                    <a:pt x="191" y="176"/>
                  </a:cubicBezTo>
                  <a:cubicBezTo>
                    <a:pt x="177" y="191"/>
                    <a:pt x="126" y="168"/>
                    <a:pt x="77" y="124"/>
                  </a:cubicBezTo>
                  <a:cubicBezTo>
                    <a:pt x="28" y="79"/>
                    <a:pt x="0" y="31"/>
                    <a:pt x="14" y="15"/>
                  </a:cubicBezTo>
                  <a:cubicBezTo>
                    <a:pt x="29" y="0"/>
                    <a:pt x="80" y="23"/>
                    <a:pt x="128" y="68"/>
                  </a:cubicBezTo>
                  <a:close/>
                </a:path>
              </a:pathLst>
            </a:custGeom>
            <a:noFill/>
            <a:ln w="12700" cap="flat">
              <a:solidFill>
                <a:srgbClr val="B5121B"/>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8" name="Freeform 41"/>
            <p:cNvSpPr>
              <a:spLocks/>
            </p:cNvSpPr>
            <p:nvPr/>
          </p:nvSpPr>
          <p:spPr bwMode="auto">
            <a:xfrm>
              <a:off x="4920573" y="5304270"/>
              <a:ext cx="499210" cy="636111"/>
            </a:xfrm>
            <a:custGeom>
              <a:avLst/>
              <a:gdLst>
                <a:gd name="T0" fmla="*/ 55 w 172"/>
                <a:gd name="T1" fmla="*/ 87 h 219"/>
                <a:gd name="T2" fmla="*/ 154 w 172"/>
                <a:gd name="T3" fmla="*/ 12 h 219"/>
                <a:gd name="T4" fmla="*/ 117 w 172"/>
                <a:gd name="T5" fmla="*/ 131 h 219"/>
                <a:gd name="T6" fmla="*/ 17 w 172"/>
                <a:gd name="T7" fmla="*/ 207 h 219"/>
                <a:gd name="T8" fmla="*/ 55 w 172"/>
                <a:gd name="T9" fmla="*/ 87 h 219"/>
              </a:gdLst>
              <a:ahLst/>
              <a:cxnLst>
                <a:cxn ang="0">
                  <a:pos x="T0" y="T1"/>
                </a:cxn>
                <a:cxn ang="0">
                  <a:pos x="T2" y="T3"/>
                </a:cxn>
                <a:cxn ang="0">
                  <a:pos x="T4" y="T5"/>
                </a:cxn>
                <a:cxn ang="0">
                  <a:pos x="T6" y="T7"/>
                </a:cxn>
                <a:cxn ang="0">
                  <a:pos x="T8" y="T9"/>
                </a:cxn>
              </a:cxnLst>
              <a:rect l="0" t="0" r="r" b="b"/>
              <a:pathLst>
                <a:path w="172" h="219">
                  <a:moveTo>
                    <a:pt x="55" y="87"/>
                  </a:moveTo>
                  <a:cubicBezTo>
                    <a:pt x="93" y="33"/>
                    <a:pt x="137" y="0"/>
                    <a:pt x="154" y="12"/>
                  </a:cubicBezTo>
                  <a:cubicBezTo>
                    <a:pt x="172" y="24"/>
                    <a:pt x="155" y="77"/>
                    <a:pt x="117" y="131"/>
                  </a:cubicBezTo>
                  <a:cubicBezTo>
                    <a:pt x="79" y="185"/>
                    <a:pt x="34" y="219"/>
                    <a:pt x="17" y="207"/>
                  </a:cubicBezTo>
                  <a:cubicBezTo>
                    <a:pt x="0" y="195"/>
                    <a:pt x="17" y="141"/>
                    <a:pt x="55" y="87"/>
                  </a:cubicBezTo>
                  <a:close/>
                </a:path>
              </a:pathLst>
            </a:custGeom>
            <a:noFill/>
            <a:ln w="12700" cap="flat">
              <a:solidFill>
                <a:srgbClr val="62A4D3"/>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29" name="Oval 42"/>
            <p:cNvSpPr>
              <a:spLocks noChangeArrowheads="1"/>
            </p:cNvSpPr>
            <p:nvPr/>
          </p:nvSpPr>
          <p:spPr bwMode="auto">
            <a:xfrm>
              <a:off x="4806273" y="5496487"/>
              <a:ext cx="694191" cy="221256"/>
            </a:xfrm>
            <a:prstGeom prst="ellipse">
              <a:avLst/>
            </a:prstGeom>
            <a:noFill/>
            <a:ln w="12700" cap="flat">
              <a:solidFill>
                <a:srgbClr val="32466B"/>
              </a:solidFill>
              <a:prstDash val="solid"/>
              <a:miter lim="800000"/>
              <a:headEnd/>
              <a:tailEnd/>
            </a:ln>
            <a:effectLst/>
            <a:extLst>
              <a:ext uri="{909E8E84-426E-40DD-AFC4-6F175D3DCCD1}">
                <a14:hiddenFill xmlns:a14="http://schemas.microsoft.com/office/drawing/2010/main">
                  <a:solidFill>
                    <a:srgbClr val="FFFFFF"/>
                  </a:solidFill>
                </a14:hiddenFill>
              </a:ext>
            </a:ex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30" name="Freeform 43"/>
            <p:cNvSpPr>
              <a:spLocks/>
            </p:cNvSpPr>
            <p:nvPr/>
          </p:nvSpPr>
          <p:spPr bwMode="auto">
            <a:xfrm>
              <a:off x="4933273" y="5330545"/>
              <a:ext cx="47017" cy="55314"/>
            </a:xfrm>
            <a:custGeom>
              <a:avLst/>
              <a:gdLst>
                <a:gd name="T0" fmla="*/ 3 w 34"/>
                <a:gd name="T1" fmla="*/ 0 h 40"/>
                <a:gd name="T2" fmla="*/ 0 w 34"/>
                <a:gd name="T3" fmla="*/ 40 h 40"/>
                <a:gd name="T4" fmla="*/ 34 w 34"/>
                <a:gd name="T5" fmla="*/ 21 h 40"/>
                <a:gd name="T6" fmla="*/ 3 w 34"/>
                <a:gd name="T7" fmla="*/ 0 h 40"/>
              </a:gdLst>
              <a:ahLst/>
              <a:cxnLst>
                <a:cxn ang="0">
                  <a:pos x="T0" y="T1"/>
                </a:cxn>
                <a:cxn ang="0">
                  <a:pos x="T2" y="T3"/>
                </a:cxn>
                <a:cxn ang="0">
                  <a:pos x="T4" y="T5"/>
                </a:cxn>
                <a:cxn ang="0">
                  <a:pos x="T6" y="T7"/>
                </a:cxn>
              </a:cxnLst>
              <a:rect l="0" t="0" r="r" b="b"/>
              <a:pathLst>
                <a:path w="34" h="40">
                  <a:moveTo>
                    <a:pt x="3" y="0"/>
                  </a:moveTo>
                  <a:lnTo>
                    <a:pt x="0" y="40"/>
                  </a:lnTo>
                  <a:lnTo>
                    <a:pt x="34" y="21"/>
                  </a:lnTo>
                  <a:lnTo>
                    <a:pt x="3" y="0"/>
                  </a:lnTo>
                  <a:close/>
                </a:path>
              </a:pathLst>
            </a:custGeom>
            <a:solidFill>
              <a:srgbClr val="B5121B"/>
            </a:solidFill>
            <a:ln w="12700" cap="flat">
              <a:noFill/>
              <a:prstDash val="solid"/>
              <a:miter lim="800000"/>
              <a:headEnd/>
              <a:tailEnd/>
            </a:ln>
            <a:effec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31" name="Freeform 44"/>
            <p:cNvSpPr>
              <a:spLocks/>
            </p:cNvSpPr>
            <p:nvPr/>
          </p:nvSpPr>
          <p:spPr bwMode="auto">
            <a:xfrm>
              <a:off x="4933273" y="5844965"/>
              <a:ext cx="51166" cy="45633"/>
            </a:xfrm>
            <a:custGeom>
              <a:avLst/>
              <a:gdLst>
                <a:gd name="T0" fmla="*/ 0 w 37"/>
                <a:gd name="T1" fmla="*/ 33 h 33"/>
                <a:gd name="T2" fmla="*/ 37 w 37"/>
                <a:gd name="T3" fmla="*/ 29 h 33"/>
                <a:gd name="T4" fmla="*/ 14 w 37"/>
                <a:gd name="T5" fmla="*/ 0 h 33"/>
                <a:gd name="T6" fmla="*/ 0 w 37"/>
                <a:gd name="T7" fmla="*/ 33 h 33"/>
              </a:gdLst>
              <a:ahLst/>
              <a:cxnLst>
                <a:cxn ang="0">
                  <a:pos x="T0" y="T1"/>
                </a:cxn>
                <a:cxn ang="0">
                  <a:pos x="T2" y="T3"/>
                </a:cxn>
                <a:cxn ang="0">
                  <a:pos x="T4" y="T5"/>
                </a:cxn>
                <a:cxn ang="0">
                  <a:pos x="T6" y="T7"/>
                </a:cxn>
              </a:cxnLst>
              <a:rect l="0" t="0" r="r" b="b"/>
              <a:pathLst>
                <a:path w="37" h="33">
                  <a:moveTo>
                    <a:pt x="0" y="33"/>
                  </a:moveTo>
                  <a:lnTo>
                    <a:pt x="37" y="29"/>
                  </a:lnTo>
                  <a:lnTo>
                    <a:pt x="14" y="0"/>
                  </a:lnTo>
                  <a:lnTo>
                    <a:pt x="0" y="33"/>
                  </a:lnTo>
                  <a:close/>
                </a:path>
              </a:pathLst>
            </a:custGeom>
            <a:solidFill>
              <a:srgbClr val="FABB00"/>
            </a:solidFill>
            <a:ln w="12700" cap="flat">
              <a:noFill/>
              <a:prstDash val="solid"/>
              <a:miter lim="800000"/>
              <a:headEnd/>
              <a:tailEnd/>
            </a:ln>
            <a:effec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sp>
          <p:nvSpPr>
            <p:cNvPr id="132" name="Freeform 45"/>
            <p:cNvSpPr>
              <a:spLocks/>
            </p:cNvSpPr>
            <p:nvPr/>
          </p:nvSpPr>
          <p:spPr bwMode="auto">
            <a:xfrm>
              <a:off x="5479373" y="5584297"/>
              <a:ext cx="52547" cy="45633"/>
            </a:xfrm>
            <a:custGeom>
              <a:avLst/>
              <a:gdLst>
                <a:gd name="T0" fmla="*/ 38 w 38"/>
                <a:gd name="T1" fmla="*/ 4 h 33"/>
                <a:gd name="T2" fmla="*/ 0 w 38"/>
                <a:gd name="T3" fmla="*/ 0 h 33"/>
                <a:gd name="T4" fmla="*/ 17 w 38"/>
                <a:gd name="T5" fmla="*/ 33 h 33"/>
                <a:gd name="T6" fmla="*/ 38 w 38"/>
                <a:gd name="T7" fmla="*/ 4 h 33"/>
              </a:gdLst>
              <a:ahLst/>
              <a:cxnLst>
                <a:cxn ang="0">
                  <a:pos x="T0" y="T1"/>
                </a:cxn>
                <a:cxn ang="0">
                  <a:pos x="T2" y="T3"/>
                </a:cxn>
                <a:cxn ang="0">
                  <a:pos x="T4" y="T5"/>
                </a:cxn>
                <a:cxn ang="0">
                  <a:pos x="T6" y="T7"/>
                </a:cxn>
              </a:cxnLst>
              <a:rect l="0" t="0" r="r" b="b"/>
              <a:pathLst>
                <a:path w="38" h="33">
                  <a:moveTo>
                    <a:pt x="38" y="4"/>
                  </a:moveTo>
                  <a:lnTo>
                    <a:pt x="0" y="0"/>
                  </a:lnTo>
                  <a:lnTo>
                    <a:pt x="17" y="33"/>
                  </a:lnTo>
                  <a:lnTo>
                    <a:pt x="38" y="4"/>
                  </a:lnTo>
                  <a:close/>
                </a:path>
              </a:pathLst>
            </a:custGeom>
            <a:solidFill>
              <a:srgbClr val="32466B"/>
            </a:solidFill>
            <a:ln w="12700" cap="flat">
              <a:noFill/>
              <a:prstDash val="solid"/>
              <a:miter lim="800000"/>
              <a:headEnd/>
              <a:tailEnd/>
            </a:ln>
            <a:effectLst/>
          </p:spPr>
          <p:txBody>
            <a:bodyPr vert="horz" wrap="square" lIns="97461" tIns="48731" rIns="97461" bIns="48731" numCol="1" anchor="t" anchorCtr="0" compatLnSpc="1">
              <a:prstTxWarp prst="textNoShape">
                <a:avLst/>
              </a:prstTxWarp>
            </a:bodyPr>
            <a:lstStyle/>
            <a:p>
              <a:pPr marL="0" marR="0" lvl="0" indent="0" algn="ctr" defTabSz="975208"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25158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 name="组合 4">
            <a:extLst>
              <a:ext uri="{FF2B5EF4-FFF2-40B4-BE49-F238E27FC236}">
                <a16:creationId xmlns:a16="http://schemas.microsoft.com/office/drawing/2014/main" id="{B97ABD82-55DF-4113-B570-EDF60362AE25}"/>
              </a:ext>
            </a:extLst>
          </p:cNvPr>
          <p:cNvGrpSpPr/>
          <p:nvPr/>
        </p:nvGrpSpPr>
        <p:grpSpPr>
          <a:xfrm>
            <a:off x="506733" y="468112"/>
            <a:ext cx="535935" cy="535180"/>
            <a:chOff x="68734" y="372855"/>
            <a:chExt cx="535935" cy="535180"/>
          </a:xfrm>
        </p:grpSpPr>
        <p:sp>
          <p:nvSpPr>
            <p:cNvPr id="5" name="图形 7">
              <a:extLst>
                <a:ext uri="{FF2B5EF4-FFF2-40B4-BE49-F238E27FC236}">
                  <a16:creationId xmlns:a16="http://schemas.microsoft.com/office/drawing/2014/main" id="{2906B14C-079F-4F7F-9586-4FABDC2E8592}"/>
                </a:ext>
              </a:extLst>
            </p:cNvPr>
            <p:cNvSpPr/>
            <p:nvPr/>
          </p:nvSpPr>
          <p:spPr>
            <a:xfrm rot="20839156">
              <a:off x="149221" y="372855"/>
              <a:ext cx="408687" cy="297135"/>
            </a:xfrm>
            <a:custGeom>
              <a:avLst/>
              <a:gdLst>
                <a:gd name="connsiteX0" fmla="*/ 240759 w 408687"/>
                <a:gd name="connsiteY0" fmla="*/ 0 h 297135"/>
                <a:gd name="connsiteX1" fmla="*/ 408688 w 408687"/>
                <a:gd name="connsiteY1" fmla="*/ 229800 h 297135"/>
                <a:gd name="connsiteX2" fmla="*/ 167391 w 408687"/>
                <a:gd name="connsiteY2" fmla="*/ 297135 h 297135"/>
                <a:gd name="connsiteX3" fmla="*/ 0 w 408687"/>
                <a:gd name="connsiteY3" fmla="*/ 60008 h 297135"/>
              </a:gdLst>
              <a:ahLst/>
              <a:cxnLst>
                <a:cxn ang="0">
                  <a:pos x="connsiteX0" y="connsiteY0"/>
                </a:cxn>
                <a:cxn ang="0">
                  <a:pos x="connsiteX1" y="connsiteY1"/>
                </a:cxn>
                <a:cxn ang="0">
                  <a:pos x="connsiteX2" y="connsiteY2"/>
                </a:cxn>
                <a:cxn ang="0">
                  <a:pos x="connsiteX3" y="connsiteY3"/>
                </a:cxn>
              </a:cxnLst>
              <a:rect l="l" t="t" r="r" b="b"/>
              <a:pathLst>
                <a:path w="408687" h="297135">
                  <a:moveTo>
                    <a:pt x="240759" y="0"/>
                  </a:moveTo>
                  <a:lnTo>
                    <a:pt x="408688" y="229800"/>
                  </a:lnTo>
                  <a:lnTo>
                    <a:pt x="167391" y="297135"/>
                  </a:lnTo>
                  <a:lnTo>
                    <a:pt x="0" y="60008"/>
                  </a:lnTo>
                  <a:close/>
                </a:path>
              </a:pathLst>
            </a:custGeom>
            <a:solidFill>
              <a:schemeClr val="accent1">
                <a:lumMod val="40000"/>
                <a:lumOff val="60000"/>
              </a:schemeClr>
            </a:solidFill>
            <a:ln w="31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图形 7">
              <a:extLst>
                <a:ext uri="{FF2B5EF4-FFF2-40B4-BE49-F238E27FC236}">
                  <a16:creationId xmlns:a16="http://schemas.microsoft.com/office/drawing/2014/main" id="{1771564B-3F14-4002-9C01-BD26DE90E764}"/>
                </a:ext>
              </a:extLst>
            </p:cNvPr>
            <p:cNvSpPr/>
            <p:nvPr/>
          </p:nvSpPr>
          <p:spPr>
            <a:xfrm rot="20839156">
              <a:off x="68734" y="468618"/>
              <a:ext cx="280996" cy="439417"/>
            </a:xfrm>
            <a:custGeom>
              <a:avLst/>
              <a:gdLst>
                <a:gd name="connsiteX0" fmla="*/ 113605 w 280996"/>
                <a:gd name="connsiteY0" fmla="*/ 0 h 439417"/>
                <a:gd name="connsiteX1" fmla="*/ 0 w 280996"/>
                <a:gd name="connsiteY1" fmla="*/ 208797 h 439417"/>
                <a:gd name="connsiteX2" fmla="*/ 168149 w 280996"/>
                <a:gd name="connsiteY2" fmla="*/ 439417 h 439417"/>
                <a:gd name="connsiteX3" fmla="*/ 280996 w 280996"/>
                <a:gd name="connsiteY3" fmla="*/ 237127 h 439417"/>
              </a:gdLst>
              <a:ahLst/>
              <a:cxnLst>
                <a:cxn ang="0">
                  <a:pos x="connsiteX0" y="connsiteY0"/>
                </a:cxn>
                <a:cxn ang="0">
                  <a:pos x="connsiteX1" y="connsiteY1"/>
                </a:cxn>
                <a:cxn ang="0">
                  <a:pos x="connsiteX2" y="connsiteY2"/>
                </a:cxn>
                <a:cxn ang="0">
                  <a:pos x="connsiteX3" y="connsiteY3"/>
                </a:cxn>
              </a:cxnLst>
              <a:rect l="l" t="t" r="r" b="b"/>
              <a:pathLst>
                <a:path w="280996" h="439417">
                  <a:moveTo>
                    <a:pt x="113605" y="0"/>
                  </a:moveTo>
                  <a:lnTo>
                    <a:pt x="0" y="208797"/>
                  </a:lnTo>
                  <a:lnTo>
                    <a:pt x="168149" y="439417"/>
                  </a:lnTo>
                  <a:lnTo>
                    <a:pt x="280996" y="237127"/>
                  </a:lnTo>
                  <a:close/>
                </a:path>
              </a:pathLst>
            </a:custGeom>
            <a:gradFill>
              <a:gsLst>
                <a:gs pos="75000">
                  <a:schemeClr val="accent1">
                    <a:lumMod val="75000"/>
                  </a:schemeClr>
                </a:gs>
                <a:gs pos="0">
                  <a:schemeClr val="accent1"/>
                </a:gs>
              </a:gsLst>
              <a:lin ang="0" scaled="0"/>
            </a:gradFill>
            <a:ln w="31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图形 7">
              <a:extLst>
                <a:ext uri="{FF2B5EF4-FFF2-40B4-BE49-F238E27FC236}">
                  <a16:creationId xmlns:a16="http://schemas.microsoft.com/office/drawing/2014/main" id="{8038B250-F5B6-4999-9054-E0BA12280774}"/>
                </a:ext>
              </a:extLst>
            </p:cNvPr>
            <p:cNvSpPr/>
            <p:nvPr/>
          </p:nvSpPr>
          <p:spPr>
            <a:xfrm rot="20839156">
              <a:off x="250526" y="591397"/>
              <a:ext cx="354143" cy="269626"/>
            </a:xfrm>
            <a:custGeom>
              <a:avLst/>
              <a:gdLst>
                <a:gd name="connsiteX0" fmla="*/ 354143 w 354143"/>
                <a:gd name="connsiteY0" fmla="*/ 0 h 269626"/>
                <a:gd name="connsiteX1" fmla="*/ 238612 w 354143"/>
                <a:gd name="connsiteY1" fmla="*/ 206839 h 269626"/>
                <a:gd name="connsiteX2" fmla="*/ 0 w 354143"/>
                <a:gd name="connsiteY2" fmla="*/ 269626 h 269626"/>
                <a:gd name="connsiteX3" fmla="*/ 112847 w 354143"/>
                <a:gd name="connsiteY3" fmla="*/ 67335 h 269626"/>
              </a:gdLst>
              <a:ahLst/>
              <a:cxnLst>
                <a:cxn ang="0">
                  <a:pos x="connsiteX0" y="connsiteY0"/>
                </a:cxn>
                <a:cxn ang="0">
                  <a:pos x="connsiteX1" y="connsiteY1"/>
                </a:cxn>
                <a:cxn ang="0">
                  <a:pos x="connsiteX2" y="connsiteY2"/>
                </a:cxn>
                <a:cxn ang="0">
                  <a:pos x="connsiteX3" y="connsiteY3"/>
                </a:cxn>
              </a:cxnLst>
              <a:rect l="l" t="t" r="r" b="b"/>
              <a:pathLst>
                <a:path w="354143" h="269626">
                  <a:moveTo>
                    <a:pt x="354143" y="0"/>
                  </a:moveTo>
                  <a:lnTo>
                    <a:pt x="238612" y="206839"/>
                  </a:lnTo>
                  <a:lnTo>
                    <a:pt x="0" y="269626"/>
                  </a:lnTo>
                  <a:lnTo>
                    <a:pt x="112847" y="67335"/>
                  </a:lnTo>
                  <a:close/>
                </a:path>
              </a:pathLst>
            </a:custGeom>
            <a:gradFill>
              <a:gsLst>
                <a:gs pos="100000">
                  <a:schemeClr val="accent1">
                    <a:lumMod val="60000"/>
                    <a:lumOff val="40000"/>
                  </a:schemeClr>
                </a:gs>
                <a:gs pos="0">
                  <a:schemeClr val="accent1"/>
                </a:gs>
              </a:gsLst>
              <a:lin ang="0" scaled="0"/>
            </a:gradFill>
            <a:ln w="31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8" name="文本框 8">
            <a:extLst>
              <a:ext uri="{FF2B5EF4-FFF2-40B4-BE49-F238E27FC236}">
                <a16:creationId xmlns:a16="http://schemas.microsoft.com/office/drawing/2014/main" id="{07924AB4-BF05-40C0-BFFE-28AF899F15CB}"/>
              </a:ext>
            </a:extLst>
          </p:cNvPr>
          <p:cNvSpPr txBox="1"/>
          <p:nvPr/>
        </p:nvSpPr>
        <p:spPr>
          <a:xfrm>
            <a:off x="990329" y="511146"/>
            <a:ext cx="34523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阿里巴巴普惠体 H" panose="00020600040101010101" pitchFamily="18" charset="-122"/>
              </a:rPr>
              <a:t>团队和项目简要</a:t>
            </a:r>
            <a:r>
              <a:rPr kumimoji="0" lang="zh-CN" altLang="en-US"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阿里巴巴普惠体 H" panose="00020600040101010101" pitchFamily="18" charset="-122"/>
              </a:rPr>
              <a:t>介绍</a:t>
            </a:r>
          </a:p>
        </p:txBody>
      </p:sp>
      <p:pic>
        <p:nvPicPr>
          <p:cNvPr id="9" name="Picture 8"/>
          <p:cNvPicPr>
            <a:picLocks noChangeAspect="1"/>
          </p:cNvPicPr>
          <p:nvPr/>
        </p:nvPicPr>
        <p:blipFill>
          <a:blip r:embed="rId2"/>
          <a:stretch>
            <a:fillRect/>
          </a:stretch>
        </p:blipFill>
        <p:spPr>
          <a:xfrm>
            <a:off x="1" y="1555627"/>
            <a:ext cx="5245288" cy="40877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矩形: 剪去左右顶角 16">
            <a:extLst>
              <a:ext uri="{FF2B5EF4-FFF2-40B4-BE49-F238E27FC236}">
                <a16:creationId xmlns:a16="http://schemas.microsoft.com/office/drawing/2014/main" id="{40A835FB-50BF-46DE-B9A6-0D6604BD6FAC}"/>
              </a:ext>
            </a:extLst>
          </p:cNvPr>
          <p:cNvSpPr/>
          <p:nvPr/>
        </p:nvSpPr>
        <p:spPr>
          <a:xfrm>
            <a:off x="5479010" y="1251421"/>
            <a:ext cx="6497367" cy="2512234"/>
          </a:xfrm>
          <a:prstGeom prst="snip2SameRect">
            <a:avLst>
              <a:gd name="adj1" fmla="val 9440"/>
              <a:gd name="adj2" fmla="val 10919"/>
            </a:avLst>
          </a:prstGeom>
          <a:gradFill flip="none" rotWithShape="1">
            <a:gsLst>
              <a:gs pos="0">
                <a:schemeClr val="accent1">
                  <a:alpha val="0"/>
                </a:schemeClr>
              </a:gs>
              <a:gs pos="100000">
                <a:schemeClr val="accent1">
                  <a:alpha val="18000"/>
                </a:schemeClr>
              </a:gs>
            </a:gsLst>
            <a:path path="shape">
              <a:fillToRect l="50000" t="50000" r="50000" b="50000"/>
            </a:path>
            <a:tileRect/>
          </a:gradFill>
          <a:ln w="6350">
            <a:solidFill>
              <a:schemeClr val="bg1">
                <a:alpha val="84000"/>
              </a:schemeClr>
            </a:solidFill>
          </a:ln>
          <a:effectLst>
            <a:outerShdw blurRad="190500" algn="ctr"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Rectangle 10"/>
          <p:cNvSpPr/>
          <p:nvPr/>
        </p:nvSpPr>
        <p:spPr>
          <a:xfrm>
            <a:off x="5613620" y="1251421"/>
            <a:ext cx="6096000" cy="2862322"/>
          </a:xfrm>
          <a:prstGeom prst="rect">
            <a:avLst/>
          </a:prstGeom>
        </p:spPr>
        <p:txBody>
          <a:bodyPr>
            <a:spAutoFit/>
          </a:bodyPr>
          <a:lstStyle/>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队伍</a:t>
            </a: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名称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汇智数字员工队</a:t>
            </a: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队伍成员</a:t>
            </a:r>
            <a:r>
              <a:rPr kumimoji="0" lang="en-US" altLang="zh-CN"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Jessica Jiang, Cindy </a:t>
            </a:r>
            <a:r>
              <a:rPr kumimoji="0" lang="en-US" altLang="zh-CN" sz="1800" b="0" i="0" u="none" strike="noStrike" kern="1200" cap="none" spc="0" normalizeH="0" baseline="0" noProof="0" dirty="0" err="1">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Guo</a:t>
            </a:r>
            <a:r>
              <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Enzan </a:t>
            </a:r>
            <a:r>
              <a:rPr kumimoji="0" lang="en-US" altLang="zh-CN" sz="1800" b="0" i="0" u="none" strike="noStrike" kern="1200" cap="none" spc="0" normalizeH="0" baseline="0" noProof="0" dirty="0" err="1">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Ou</a:t>
            </a:r>
            <a:r>
              <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Roy </a:t>
            </a:r>
            <a:r>
              <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Su</a:t>
            </a: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队伍口号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：汇智数字员工，智慧工作好轻松</a:t>
            </a: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文本框 11">
            <a:extLst>
              <a:ext uri="{FF2B5EF4-FFF2-40B4-BE49-F238E27FC236}">
                <a16:creationId xmlns:a16="http://schemas.microsoft.com/office/drawing/2014/main" id="{3AE28369-529B-496E-947E-34207D7FDF92}"/>
              </a:ext>
            </a:extLst>
          </p:cNvPr>
          <p:cNvSpPr txBox="1"/>
          <p:nvPr/>
        </p:nvSpPr>
        <p:spPr>
          <a:xfrm>
            <a:off x="7668167" y="1264204"/>
            <a:ext cx="1986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微软雅黑"/>
              </a:rPr>
              <a:t>团队简介</a:t>
            </a:r>
          </a:p>
        </p:txBody>
      </p:sp>
      <p:sp>
        <p:nvSpPr>
          <p:cNvPr id="13" name="矩形: 剪去左右顶角 16">
            <a:extLst>
              <a:ext uri="{FF2B5EF4-FFF2-40B4-BE49-F238E27FC236}">
                <a16:creationId xmlns:a16="http://schemas.microsoft.com/office/drawing/2014/main" id="{40A835FB-50BF-46DE-B9A6-0D6604BD6FAC}"/>
              </a:ext>
            </a:extLst>
          </p:cNvPr>
          <p:cNvSpPr/>
          <p:nvPr/>
        </p:nvSpPr>
        <p:spPr>
          <a:xfrm>
            <a:off x="5479010" y="3969724"/>
            <a:ext cx="6497367" cy="2491094"/>
          </a:xfrm>
          <a:prstGeom prst="snip2SameRect">
            <a:avLst>
              <a:gd name="adj1" fmla="val 9440"/>
              <a:gd name="adj2" fmla="val 10919"/>
            </a:avLst>
          </a:prstGeom>
          <a:gradFill flip="none" rotWithShape="1">
            <a:gsLst>
              <a:gs pos="0">
                <a:schemeClr val="accent1">
                  <a:alpha val="0"/>
                </a:schemeClr>
              </a:gs>
              <a:gs pos="100000">
                <a:schemeClr val="accent1">
                  <a:alpha val="18000"/>
                </a:schemeClr>
              </a:gs>
            </a:gsLst>
            <a:path path="shape">
              <a:fillToRect l="50000" t="50000" r="50000" b="50000"/>
            </a:path>
            <a:tileRect/>
          </a:gradFill>
          <a:ln w="6350">
            <a:solidFill>
              <a:schemeClr val="bg1">
                <a:alpha val="84000"/>
              </a:schemeClr>
            </a:solidFill>
          </a:ln>
          <a:effectLst>
            <a:outerShdw blurRad="190500" algn="ctr" rotWithShape="0">
              <a:schemeClr val="accent1">
                <a:alpha val="7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Rectangle 13"/>
          <p:cNvSpPr/>
          <p:nvPr/>
        </p:nvSpPr>
        <p:spPr>
          <a:xfrm>
            <a:off x="5534428" y="3644662"/>
            <a:ext cx="6629168" cy="5632311"/>
          </a:xfrm>
          <a:prstGeom prst="rect">
            <a:avLst/>
          </a:prstGeom>
        </p:spPr>
        <p:txBody>
          <a:bodyPr wrap="square">
            <a:spAutoFit/>
          </a:bodyPr>
          <a:lstStyle/>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1"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项目名称 </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：企业</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客户尽职调查流程自动化数字</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革命</a:t>
            </a:r>
            <a:endPar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作品应用场景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：金融</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服务</a:t>
            </a:r>
            <a:r>
              <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企业</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客户尽职调查</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流程</a:t>
            </a:r>
            <a:endPar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所在单位和部门</a:t>
            </a:r>
            <a:r>
              <a:rPr kumimoji="0" lang="en-US" altLang="zh-CN"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a:t>
            </a:r>
            <a:r>
              <a:rPr kumimoji="0" lang="zh-CN" altLang="en-US" sz="1800" b="1"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专业 </a:t>
            </a:r>
            <a:r>
              <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汇丰环球客户服务（广东）</a:t>
            </a: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有限公司</a:t>
            </a:r>
            <a:endPar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r>
              <a:rPr kumimoji="0" lang="zh-CN" altLang="en-US"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流程</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自动化引领数字劳动力革命</a:t>
            </a:r>
            <a:r>
              <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 </a:t>
            </a:r>
            <a:r>
              <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rPr>
              <a:t>低代码平台和机器人联合部署</a:t>
            </a:r>
            <a:endPar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smtClean="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marL="0" marR="0" lvl="0" indent="0" algn="l" defTabSz="1219028" rtl="0" eaLnBrk="1" fontAlgn="auto" latinLnBrk="0" hangingPunct="1">
              <a:lnSpc>
                <a:spcPct val="2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alpha val="85000"/>
                </a:prstClr>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1">
            <a:extLst>
              <a:ext uri="{FF2B5EF4-FFF2-40B4-BE49-F238E27FC236}">
                <a16:creationId xmlns:a16="http://schemas.microsoft.com/office/drawing/2014/main" id="{3AE28369-529B-496E-947E-34207D7FDF92}"/>
              </a:ext>
            </a:extLst>
          </p:cNvPr>
          <p:cNvSpPr txBox="1"/>
          <p:nvPr/>
        </p:nvSpPr>
        <p:spPr>
          <a:xfrm>
            <a:off x="7734240" y="3903093"/>
            <a:ext cx="1986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微软雅黑"/>
              </a:rPr>
              <a:t>项目简介</a:t>
            </a:r>
            <a:endParaRPr kumimoji="0" lang="zh-CN" altLang="en-US" sz="24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微软雅黑"/>
            </a:endParaRPr>
          </a:p>
        </p:txBody>
      </p:sp>
    </p:spTree>
    <p:extLst>
      <p:ext uri="{BB962C8B-B14F-4D97-AF65-F5344CB8AC3E}">
        <p14:creationId xmlns:p14="http://schemas.microsoft.com/office/powerpoint/2010/main" val="3938140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文本框 5">
            <a:extLst>
              <a:ext uri="{FF2B5EF4-FFF2-40B4-BE49-F238E27FC236}">
                <a16:creationId xmlns:a16="http://schemas.microsoft.com/office/drawing/2014/main" id="{8F164A79-75F4-416C-98CD-00EAA176E723}"/>
              </a:ext>
            </a:extLst>
          </p:cNvPr>
          <p:cNvSpPr txBox="1"/>
          <p:nvPr/>
        </p:nvSpPr>
        <p:spPr>
          <a:xfrm>
            <a:off x="946097" y="1899728"/>
            <a:ext cx="1538883" cy="2712104"/>
          </a:xfrm>
          <a:prstGeom prst="rect">
            <a:avLst/>
          </a:prstGeom>
          <a:noFill/>
        </p:spPr>
        <p:txBody>
          <a:bodyPr vert="eaVert" wrap="square" rtlCol="0">
            <a:noAutofit/>
          </a:bodyPr>
          <a:lstStyle/>
          <a:p>
            <a:pPr algn="dist"/>
            <a:r>
              <a:rPr lang="zh-CN" altLang="en-US" sz="8800" b="1" dirty="0">
                <a:latin typeface="微软雅黑" panose="020B0503020204020204" pitchFamily="34" charset="-122"/>
                <a:ea typeface="微软雅黑" panose="020B0503020204020204" pitchFamily="34" charset="-122"/>
              </a:rPr>
              <a:t>目录</a:t>
            </a:r>
          </a:p>
        </p:txBody>
      </p:sp>
      <p:sp>
        <p:nvSpPr>
          <p:cNvPr id="43" name="矩形: 圆角 33">
            <a:extLst>
              <a:ext uri="{FF2B5EF4-FFF2-40B4-BE49-F238E27FC236}">
                <a16:creationId xmlns:a16="http://schemas.microsoft.com/office/drawing/2014/main" id="{8B94FE9B-8A39-458F-AD56-52D6F04BFC81}"/>
              </a:ext>
            </a:extLst>
          </p:cNvPr>
          <p:cNvSpPr/>
          <p:nvPr/>
        </p:nvSpPr>
        <p:spPr>
          <a:xfrm>
            <a:off x="3660650" y="1709531"/>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圆角 34">
            <a:extLst>
              <a:ext uri="{FF2B5EF4-FFF2-40B4-BE49-F238E27FC236}">
                <a16:creationId xmlns:a16="http://schemas.microsoft.com/office/drawing/2014/main" id="{7792C430-7CC7-41AC-8005-7B8460E0219A}"/>
              </a:ext>
            </a:extLst>
          </p:cNvPr>
          <p:cNvSpPr/>
          <p:nvPr/>
        </p:nvSpPr>
        <p:spPr>
          <a:xfrm>
            <a:off x="3612727" y="1709530"/>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01</a:t>
            </a:r>
            <a:endParaRPr lang="zh-CN" altLang="en-US" sz="4000" b="1" dirty="0">
              <a:latin typeface="微软雅黑" panose="020B0503020204020204" pitchFamily="34" charset="-122"/>
              <a:ea typeface="微软雅黑" panose="020B0503020204020204" pitchFamily="34" charset="-122"/>
            </a:endParaRPr>
          </a:p>
        </p:txBody>
      </p:sp>
      <p:sp>
        <p:nvSpPr>
          <p:cNvPr id="45" name="文本框 8">
            <a:extLst>
              <a:ext uri="{FF2B5EF4-FFF2-40B4-BE49-F238E27FC236}">
                <a16:creationId xmlns:a16="http://schemas.microsoft.com/office/drawing/2014/main" id="{3FD37DCC-9CFB-4DA6-A135-57B721E0B97C}"/>
              </a:ext>
            </a:extLst>
          </p:cNvPr>
          <p:cNvSpPr txBox="1"/>
          <p:nvPr/>
        </p:nvSpPr>
        <p:spPr>
          <a:xfrm>
            <a:off x="4521788" y="1899728"/>
            <a:ext cx="2132595" cy="400110"/>
          </a:xfrm>
          <a:prstGeom prst="rect">
            <a:avLst/>
          </a:prstGeom>
          <a:noFill/>
        </p:spPr>
        <p:txBody>
          <a:bodyPr wrap="square" rtlCol="0">
            <a:noAutofit/>
          </a:bodyPr>
          <a:lstStyle/>
          <a:p>
            <a:pPr algn="dist"/>
            <a:r>
              <a:rPr lang="zh-CN" altLang="en-US" sz="2000" b="1" dirty="0" smtClean="0">
                <a:latin typeface="微软雅黑" panose="020B0503020204020204" pitchFamily="34" charset="-122"/>
                <a:ea typeface="微软雅黑" panose="020B0503020204020204" pitchFamily="34" charset="-122"/>
              </a:rPr>
              <a:t>项目背景概述</a:t>
            </a:r>
            <a:endParaRPr lang="zh-CN" altLang="en-US" sz="2000" b="1" dirty="0">
              <a:latin typeface="微软雅黑" panose="020B0503020204020204" pitchFamily="34" charset="-122"/>
              <a:ea typeface="微软雅黑" panose="020B0503020204020204" pitchFamily="34" charset="-122"/>
            </a:endParaRPr>
          </a:p>
        </p:txBody>
      </p:sp>
      <p:sp>
        <p:nvSpPr>
          <p:cNvPr id="46" name="矩形: 圆角 51">
            <a:extLst>
              <a:ext uri="{FF2B5EF4-FFF2-40B4-BE49-F238E27FC236}">
                <a16:creationId xmlns:a16="http://schemas.microsoft.com/office/drawing/2014/main" id="{D486FD9A-67B4-4CBB-85C7-C662FE154F3F}"/>
              </a:ext>
            </a:extLst>
          </p:cNvPr>
          <p:cNvSpPr/>
          <p:nvPr/>
        </p:nvSpPr>
        <p:spPr>
          <a:xfrm>
            <a:off x="7490529" y="1709531"/>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圆角 52">
            <a:extLst>
              <a:ext uri="{FF2B5EF4-FFF2-40B4-BE49-F238E27FC236}">
                <a16:creationId xmlns:a16="http://schemas.microsoft.com/office/drawing/2014/main" id="{18A0739B-8E8E-4136-B2D3-BB8A161E6D50}"/>
              </a:ext>
            </a:extLst>
          </p:cNvPr>
          <p:cNvSpPr/>
          <p:nvPr/>
        </p:nvSpPr>
        <p:spPr>
          <a:xfrm>
            <a:off x="7442606" y="1709530"/>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02</a:t>
            </a:r>
            <a:endParaRPr lang="zh-CN" altLang="en-US" sz="4000" b="1" dirty="0">
              <a:latin typeface="微软雅黑" panose="020B0503020204020204" pitchFamily="34" charset="-122"/>
              <a:ea typeface="微软雅黑" panose="020B0503020204020204" pitchFamily="34" charset="-122"/>
            </a:endParaRPr>
          </a:p>
        </p:txBody>
      </p:sp>
      <p:sp>
        <p:nvSpPr>
          <p:cNvPr id="48" name="文本框 53">
            <a:extLst>
              <a:ext uri="{FF2B5EF4-FFF2-40B4-BE49-F238E27FC236}">
                <a16:creationId xmlns:a16="http://schemas.microsoft.com/office/drawing/2014/main" id="{28F20548-A330-4882-885D-CE4D5F63801A}"/>
              </a:ext>
            </a:extLst>
          </p:cNvPr>
          <p:cNvSpPr txBox="1"/>
          <p:nvPr/>
        </p:nvSpPr>
        <p:spPr>
          <a:xfrm>
            <a:off x="8351667" y="1899728"/>
            <a:ext cx="2132595" cy="400110"/>
          </a:xfrm>
          <a:prstGeom prst="rect">
            <a:avLst/>
          </a:prstGeom>
          <a:noFill/>
        </p:spPr>
        <p:txBody>
          <a:bodyPr wrap="square" rtlCol="0">
            <a:noAutofit/>
          </a:bodyPr>
          <a:lstStyle/>
          <a:p>
            <a:pPr algn="dist"/>
            <a:r>
              <a:rPr lang="zh-CN" altLang="en-US" sz="2000" b="1" dirty="0" smtClean="0">
                <a:latin typeface="微软雅黑" panose="020B0503020204020204" pitchFamily="34" charset="-122"/>
                <a:ea typeface="微软雅黑" panose="020B0503020204020204" pitchFamily="34" charset="-122"/>
              </a:rPr>
              <a:t>流程建设方案</a:t>
            </a:r>
            <a:endParaRPr lang="zh-CN" altLang="en-US" sz="2000" b="1" dirty="0">
              <a:latin typeface="微软雅黑" panose="020B0503020204020204" pitchFamily="34" charset="-122"/>
              <a:ea typeface="微软雅黑" panose="020B0503020204020204" pitchFamily="34" charset="-122"/>
            </a:endParaRPr>
          </a:p>
        </p:txBody>
      </p:sp>
      <p:sp>
        <p:nvSpPr>
          <p:cNvPr id="49" name="矩形: 圆角 55">
            <a:extLst>
              <a:ext uri="{FF2B5EF4-FFF2-40B4-BE49-F238E27FC236}">
                <a16:creationId xmlns:a16="http://schemas.microsoft.com/office/drawing/2014/main" id="{1E10487F-C91A-4C70-AAC7-993E7922F7D1}"/>
              </a:ext>
            </a:extLst>
          </p:cNvPr>
          <p:cNvSpPr/>
          <p:nvPr/>
        </p:nvSpPr>
        <p:spPr>
          <a:xfrm>
            <a:off x="3660650" y="3301447"/>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圆角 56">
            <a:extLst>
              <a:ext uri="{FF2B5EF4-FFF2-40B4-BE49-F238E27FC236}">
                <a16:creationId xmlns:a16="http://schemas.microsoft.com/office/drawing/2014/main" id="{F9A41AE3-DD73-46F6-B686-280227F5AA9B}"/>
              </a:ext>
            </a:extLst>
          </p:cNvPr>
          <p:cNvSpPr/>
          <p:nvPr/>
        </p:nvSpPr>
        <p:spPr>
          <a:xfrm>
            <a:off x="3612727" y="3301446"/>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03</a:t>
            </a:r>
            <a:endParaRPr lang="zh-CN" altLang="en-US" sz="4000" b="1" dirty="0">
              <a:latin typeface="微软雅黑" panose="020B0503020204020204" pitchFamily="34" charset="-122"/>
              <a:ea typeface="微软雅黑" panose="020B0503020204020204" pitchFamily="34" charset="-122"/>
            </a:endParaRPr>
          </a:p>
        </p:txBody>
      </p:sp>
      <p:sp>
        <p:nvSpPr>
          <p:cNvPr id="51" name="文本框 57">
            <a:extLst>
              <a:ext uri="{FF2B5EF4-FFF2-40B4-BE49-F238E27FC236}">
                <a16:creationId xmlns:a16="http://schemas.microsoft.com/office/drawing/2014/main" id="{429163C2-812C-4855-9155-EADDD7C2F447}"/>
              </a:ext>
            </a:extLst>
          </p:cNvPr>
          <p:cNvSpPr txBox="1"/>
          <p:nvPr/>
        </p:nvSpPr>
        <p:spPr>
          <a:xfrm>
            <a:off x="4521788" y="3474943"/>
            <a:ext cx="2132595" cy="400110"/>
          </a:xfrm>
          <a:prstGeom prst="rect">
            <a:avLst/>
          </a:prstGeom>
          <a:noFill/>
        </p:spPr>
        <p:txBody>
          <a:bodyPr wrap="square" rtlCol="0">
            <a:noAutofit/>
          </a:bodyPr>
          <a:lstStyle/>
          <a:p>
            <a:pPr algn="dist"/>
            <a:r>
              <a:rPr lang="zh-CN" altLang="en-US" sz="2000" b="1" dirty="0" smtClean="0">
                <a:latin typeface="微软雅黑" panose="020B0503020204020204" pitchFamily="34" charset="-122"/>
                <a:ea typeface="微软雅黑" panose="020B0503020204020204" pitchFamily="34" charset="-122"/>
              </a:rPr>
              <a:t>项目执行流程图</a:t>
            </a:r>
            <a:endParaRPr lang="zh-CN" altLang="en-US" sz="2000" b="1" dirty="0">
              <a:latin typeface="微软雅黑" panose="020B0503020204020204" pitchFamily="34" charset="-122"/>
              <a:ea typeface="微软雅黑" panose="020B0503020204020204" pitchFamily="34" charset="-122"/>
            </a:endParaRPr>
          </a:p>
        </p:txBody>
      </p:sp>
      <p:sp>
        <p:nvSpPr>
          <p:cNvPr id="52" name="矩形: 圆角 59">
            <a:extLst>
              <a:ext uri="{FF2B5EF4-FFF2-40B4-BE49-F238E27FC236}">
                <a16:creationId xmlns:a16="http://schemas.microsoft.com/office/drawing/2014/main" id="{6BCBC7AB-FB77-4188-95CE-BEB3DA47E72A}"/>
              </a:ext>
            </a:extLst>
          </p:cNvPr>
          <p:cNvSpPr/>
          <p:nvPr/>
        </p:nvSpPr>
        <p:spPr>
          <a:xfrm>
            <a:off x="7490529" y="3301447"/>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圆角 60">
            <a:extLst>
              <a:ext uri="{FF2B5EF4-FFF2-40B4-BE49-F238E27FC236}">
                <a16:creationId xmlns:a16="http://schemas.microsoft.com/office/drawing/2014/main" id="{DBC712C3-CEB9-4BC0-B944-155867ABCEF3}"/>
              </a:ext>
            </a:extLst>
          </p:cNvPr>
          <p:cNvSpPr/>
          <p:nvPr/>
        </p:nvSpPr>
        <p:spPr>
          <a:xfrm>
            <a:off x="7442606" y="3301446"/>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04</a:t>
            </a:r>
            <a:endParaRPr lang="zh-CN" altLang="en-US" sz="4000" b="1" dirty="0">
              <a:latin typeface="微软雅黑" panose="020B0503020204020204" pitchFamily="34" charset="-122"/>
              <a:ea typeface="微软雅黑" panose="020B0503020204020204" pitchFamily="34" charset="-122"/>
            </a:endParaRPr>
          </a:p>
        </p:txBody>
      </p:sp>
      <p:sp>
        <p:nvSpPr>
          <p:cNvPr id="54" name="文本框 61">
            <a:extLst>
              <a:ext uri="{FF2B5EF4-FFF2-40B4-BE49-F238E27FC236}">
                <a16:creationId xmlns:a16="http://schemas.microsoft.com/office/drawing/2014/main" id="{A3B354AB-7988-491D-997D-0E60047DF001}"/>
              </a:ext>
            </a:extLst>
          </p:cNvPr>
          <p:cNvSpPr txBox="1"/>
          <p:nvPr/>
        </p:nvSpPr>
        <p:spPr>
          <a:xfrm>
            <a:off x="8205583" y="3370037"/>
            <a:ext cx="2446137" cy="400110"/>
          </a:xfrm>
          <a:prstGeom prst="rect">
            <a:avLst/>
          </a:prstGeom>
          <a:noFill/>
        </p:spPr>
        <p:txBody>
          <a:bodyPr wrap="square" rtlCol="0">
            <a:noAutofit/>
          </a:bodyPr>
          <a:lstStyle/>
          <a:p>
            <a:r>
              <a:rPr lang="zh-CN" altLang="en-US" sz="2000" b="1" dirty="0" smtClean="0">
                <a:latin typeface="微软雅黑" panose="020B0503020204020204" pitchFamily="34" charset="-122"/>
                <a:ea typeface="微软雅黑" panose="020B0503020204020204" pitchFamily="34" charset="-122"/>
              </a:rPr>
              <a:t>机器人监控模式和运行报告</a:t>
            </a:r>
            <a:endParaRPr lang="zh-CN" altLang="en-US" sz="2000" b="1" dirty="0">
              <a:latin typeface="微软雅黑" panose="020B0503020204020204" pitchFamily="34" charset="-122"/>
              <a:ea typeface="微软雅黑" panose="020B0503020204020204" pitchFamily="34" charset="-122"/>
            </a:endParaRPr>
          </a:p>
        </p:txBody>
      </p:sp>
      <p:grpSp>
        <p:nvGrpSpPr>
          <p:cNvPr id="55" name="组合 11">
            <a:extLst>
              <a:ext uri="{FF2B5EF4-FFF2-40B4-BE49-F238E27FC236}">
                <a16:creationId xmlns:a16="http://schemas.microsoft.com/office/drawing/2014/main" id="{13DEF81D-D882-4186-B332-678D31ED882E}"/>
              </a:ext>
            </a:extLst>
          </p:cNvPr>
          <p:cNvGrpSpPr/>
          <p:nvPr/>
        </p:nvGrpSpPr>
        <p:grpSpPr>
          <a:xfrm>
            <a:off x="2874088" y="1333183"/>
            <a:ext cx="212447" cy="4142385"/>
            <a:chOff x="2903337" y="1942784"/>
            <a:chExt cx="157492" cy="2943026"/>
          </a:xfrm>
        </p:grpSpPr>
        <p:cxnSp>
          <p:nvCxnSpPr>
            <p:cNvPr id="56" name="直接连接符 36">
              <a:extLst>
                <a:ext uri="{FF2B5EF4-FFF2-40B4-BE49-F238E27FC236}">
                  <a16:creationId xmlns:a16="http://schemas.microsoft.com/office/drawing/2014/main" id="{160F77F6-1119-4295-A373-5BFF56E8C469}"/>
                </a:ext>
              </a:extLst>
            </p:cNvPr>
            <p:cNvCxnSpPr>
              <a:cxnSpLocks/>
            </p:cNvCxnSpPr>
            <p:nvPr/>
          </p:nvCxnSpPr>
          <p:spPr>
            <a:xfrm>
              <a:off x="2982083" y="2171265"/>
              <a:ext cx="0" cy="2502717"/>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7" name="矩形 4">
              <a:extLst>
                <a:ext uri="{FF2B5EF4-FFF2-40B4-BE49-F238E27FC236}">
                  <a16:creationId xmlns:a16="http://schemas.microsoft.com/office/drawing/2014/main" id="{C28C8575-CE7D-4808-81D2-114F72D1B146}"/>
                </a:ext>
              </a:extLst>
            </p:cNvPr>
            <p:cNvSpPr/>
            <p:nvPr/>
          </p:nvSpPr>
          <p:spPr>
            <a:xfrm rot="18900000">
              <a:off x="2903337" y="1942784"/>
              <a:ext cx="157492" cy="157492"/>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32">
              <a:extLst>
                <a:ext uri="{FF2B5EF4-FFF2-40B4-BE49-F238E27FC236}">
                  <a16:creationId xmlns:a16="http://schemas.microsoft.com/office/drawing/2014/main" id="{CA4833BD-38D2-4066-AE85-B93E846EFE64}"/>
                </a:ext>
              </a:extLst>
            </p:cNvPr>
            <p:cNvSpPr/>
            <p:nvPr/>
          </p:nvSpPr>
          <p:spPr>
            <a:xfrm rot="18900000">
              <a:off x="2903337" y="4728318"/>
              <a:ext cx="157492" cy="157492"/>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35">
              <a:extLst>
                <a:ext uri="{FF2B5EF4-FFF2-40B4-BE49-F238E27FC236}">
                  <a16:creationId xmlns:a16="http://schemas.microsoft.com/office/drawing/2014/main" id="{80A6486F-BE81-43BB-B607-836BE155CDC6}"/>
                </a:ext>
              </a:extLst>
            </p:cNvPr>
            <p:cNvSpPr/>
            <p:nvPr/>
          </p:nvSpPr>
          <p:spPr>
            <a:xfrm rot="18900000">
              <a:off x="2903337" y="2048617"/>
              <a:ext cx="157492" cy="15749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38">
              <a:extLst>
                <a:ext uri="{FF2B5EF4-FFF2-40B4-BE49-F238E27FC236}">
                  <a16:creationId xmlns:a16="http://schemas.microsoft.com/office/drawing/2014/main" id="{B91ACF41-5428-49A2-AE75-87091F08DC83}"/>
                </a:ext>
              </a:extLst>
            </p:cNvPr>
            <p:cNvSpPr/>
            <p:nvPr/>
          </p:nvSpPr>
          <p:spPr>
            <a:xfrm rot="18900000">
              <a:off x="2903337" y="4597093"/>
              <a:ext cx="157492" cy="157492"/>
            </a:xfrm>
            <a:prstGeom prst="rect">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矩形: 圆角 59">
            <a:extLst>
              <a:ext uri="{FF2B5EF4-FFF2-40B4-BE49-F238E27FC236}">
                <a16:creationId xmlns:a16="http://schemas.microsoft.com/office/drawing/2014/main" id="{6BCBC7AB-FB77-4188-95CE-BEB3DA47E72A}"/>
              </a:ext>
            </a:extLst>
          </p:cNvPr>
          <p:cNvSpPr/>
          <p:nvPr/>
        </p:nvSpPr>
        <p:spPr>
          <a:xfrm>
            <a:off x="3708573" y="4728466"/>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圆角 60">
            <a:extLst>
              <a:ext uri="{FF2B5EF4-FFF2-40B4-BE49-F238E27FC236}">
                <a16:creationId xmlns:a16="http://schemas.microsoft.com/office/drawing/2014/main" id="{DBC712C3-CEB9-4BC0-B944-155867ABCEF3}"/>
              </a:ext>
            </a:extLst>
          </p:cNvPr>
          <p:cNvSpPr/>
          <p:nvPr/>
        </p:nvSpPr>
        <p:spPr>
          <a:xfrm>
            <a:off x="3660650" y="4728465"/>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05</a:t>
            </a:r>
            <a:endParaRPr lang="zh-CN" altLang="en-US" sz="4000" b="1" dirty="0">
              <a:latin typeface="微软雅黑" panose="020B0503020204020204" pitchFamily="34" charset="-122"/>
              <a:ea typeface="微软雅黑" panose="020B0503020204020204" pitchFamily="34" charset="-122"/>
            </a:endParaRPr>
          </a:p>
        </p:txBody>
      </p:sp>
      <p:sp>
        <p:nvSpPr>
          <p:cNvPr id="63" name="文本框 61">
            <a:extLst>
              <a:ext uri="{FF2B5EF4-FFF2-40B4-BE49-F238E27FC236}">
                <a16:creationId xmlns:a16="http://schemas.microsoft.com/office/drawing/2014/main" id="{A3B354AB-7988-491D-997D-0E60047DF001}"/>
              </a:ext>
            </a:extLst>
          </p:cNvPr>
          <p:cNvSpPr txBox="1"/>
          <p:nvPr/>
        </p:nvSpPr>
        <p:spPr>
          <a:xfrm>
            <a:off x="4423627" y="4901962"/>
            <a:ext cx="2446137" cy="400110"/>
          </a:xfrm>
          <a:prstGeom prst="rect">
            <a:avLst/>
          </a:prstGeom>
          <a:noFill/>
        </p:spPr>
        <p:txBody>
          <a:bodyPr wrap="square" rtlCol="0">
            <a:noAutofit/>
          </a:bodyPr>
          <a:lstStyle/>
          <a:p>
            <a:r>
              <a:rPr lang="zh-CN" altLang="en-US" sz="2000" b="1" dirty="0">
                <a:latin typeface="微软雅黑" panose="020B0503020204020204" pitchFamily="34" charset="-122"/>
                <a:ea typeface="微软雅黑" panose="020B0503020204020204" pitchFamily="34" charset="-122"/>
              </a:rPr>
              <a:t>模式和技术创新性</a:t>
            </a:r>
          </a:p>
        </p:txBody>
      </p:sp>
      <p:sp>
        <p:nvSpPr>
          <p:cNvPr id="64" name="矩形: 圆角 59">
            <a:extLst>
              <a:ext uri="{FF2B5EF4-FFF2-40B4-BE49-F238E27FC236}">
                <a16:creationId xmlns:a16="http://schemas.microsoft.com/office/drawing/2014/main" id="{6BCBC7AB-FB77-4188-95CE-BEB3DA47E72A}"/>
              </a:ext>
            </a:extLst>
          </p:cNvPr>
          <p:cNvSpPr/>
          <p:nvPr/>
        </p:nvSpPr>
        <p:spPr>
          <a:xfrm>
            <a:off x="7490529" y="4745026"/>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0">
            <a:extLst>
              <a:ext uri="{FF2B5EF4-FFF2-40B4-BE49-F238E27FC236}">
                <a16:creationId xmlns:a16="http://schemas.microsoft.com/office/drawing/2014/main" id="{DBC712C3-CEB9-4BC0-B944-155867ABCEF3}"/>
              </a:ext>
            </a:extLst>
          </p:cNvPr>
          <p:cNvSpPr/>
          <p:nvPr/>
        </p:nvSpPr>
        <p:spPr>
          <a:xfrm>
            <a:off x="7442606" y="4745025"/>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06</a:t>
            </a:r>
            <a:endParaRPr lang="zh-CN" altLang="en-US" sz="4000" b="1" dirty="0">
              <a:latin typeface="微软雅黑" panose="020B0503020204020204" pitchFamily="34" charset="-122"/>
              <a:ea typeface="微软雅黑" panose="020B0503020204020204" pitchFamily="34" charset="-122"/>
            </a:endParaRPr>
          </a:p>
        </p:txBody>
      </p:sp>
      <p:sp>
        <p:nvSpPr>
          <p:cNvPr id="66" name="文本框 61">
            <a:extLst>
              <a:ext uri="{FF2B5EF4-FFF2-40B4-BE49-F238E27FC236}">
                <a16:creationId xmlns:a16="http://schemas.microsoft.com/office/drawing/2014/main" id="{A3B354AB-7988-491D-997D-0E60047DF001}"/>
              </a:ext>
            </a:extLst>
          </p:cNvPr>
          <p:cNvSpPr txBox="1"/>
          <p:nvPr/>
        </p:nvSpPr>
        <p:spPr>
          <a:xfrm>
            <a:off x="8205583" y="4918522"/>
            <a:ext cx="2446137" cy="400110"/>
          </a:xfrm>
          <a:prstGeom prst="rect">
            <a:avLst/>
          </a:prstGeom>
          <a:noFill/>
        </p:spPr>
        <p:txBody>
          <a:bodyPr wrap="square" rtlCol="0">
            <a:noAutofit/>
          </a:bodyPr>
          <a:lstStyle/>
          <a:p>
            <a:r>
              <a:rPr lang="zh-CN" altLang="en-US" sz="2000" b="1" dirty="0">
                <a:latin typeface="微软雅黑" panose="020B0503020204020204" pitchFamily="34" charset="-122"/>
                <a:ea typeface="微软雅黑" panose="020B0503020204020204" pitchFamily="34" charset="-122"/>
              </a:rPr>
              <a:t>方案价值与收益</a:t>
            </a:r>
          </a:p>
          <a:p>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6939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
            <a:extLst>
              <a:ext uri="{FF2B5EF4-FFF2-40B4-BE49-F238E27FC236}">
                <a16:creationId xmlns:a16="http://schemas.microsoft.com/office/drawing/2014/main" id="{7BBC4104-3BD1-4CA7-878E-C6EAF1D2179A}"/>
              </a:ext>
            </a:extLst>
          </p:cNvPr>
          <p:cNvSpPr/>
          <p:nvPr/>
        </p:nvSpPr>
        <p:spPr>
          <a:xfrm>
            <a:off x="0" y="1580009"/>
            <a:ext cx="12192000" cy="4195758"/>
          </a:xfrm>
          <a:prstGeom prst="rect">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6">
            <a:extLst>
              <a:ext uri="{FF2B5EF4-FFF2-40B4-BE49-F238E27FC236}">
                <a16:creationId xmlns:a16="http://schemas.microsoft.com/office/drawing/2014/main" id="{FFF086B4-102F-402A-8B17-7ADDCC90827D}"/>
              </a:ext>
            </a:extLst>
          </p:cNvPr>
          <p:cNvGrpSpPr/>
          <p:nvPr/>
        </p:nvGrpSpPr>
        <p:grpSpPr>
          <a:xfrm>
            <a:off x="1045131" y="862435"/>
            <a:ext cx="3807655" cy="5392615"/>
            <a:chOff x="1312985" y="696180"/>
            <a:chExt cx="3915507" cy="5392615"/>
          </a:xfrm>
        </p:grpSpPr>
        <p:sp>
          <p:nvSpPr>
            <p:cNvPr id="6" name="矩形 2">
              <a:extLst>
                <a:ext uri="{FF2B5EF4-FFF2-40B4-BE49-F238E27FC236}">
                  <a16:creationId xmlns:a16="http://schemas.microsoft.com/office/drawing/2014/main" id="{AE176596-ED26-44C4-824A-269B58EDADDF}"/>
                </a:ext>
              </a:extLst>
            </p:cNvPr>
            <p:cNvSpPr/>
            <p:nvPr/>
          </p:nvSpPr>
          <p:spPr>
            <a:xfrm>
              <a:off x="1312985" y="696180"/>
              <a:ext cx="3915507" cy="5392615"/>
            </a:xfrm>
            <a:prstGeom prst="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3">
              <a:extLst>
                <a:ext uri="{FF2B5EF4-FFF2-40B4-BE49-F238E27FC236}">
                  <a16:creationId xmlns:a16="http://schemas.microsoft.com/office/drawing/2014/main" id="{FDB197B3-29A0-453D-B0CC-FBF37C4D0002}"/>
                </a:ext>
              </a:extLst>
            </p:cNvPr>
            <p:cNvSpPr/>
            <p:nvPr/>
          </p:nvSpPr>
          <p:spPr>
            <a:xfrm>
              <a:off x="1542807" y="949124"/>
              <a:ext cx="3455862" cy="4826643"/>
            </a:xfrm>
            <a:prstGeom prst="rect">
              <a:avLst/>
            </a:prstGeom>
            <a:noFill/>
            <a:ln w="15875">
              <a:solidFill>
                <a:schemeClr val="accent1"/>
              </a:solid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5">
            <a:extLst>
              <a:ext uri="{FF2B5EF4-FFF2-40B4-BE49-F238E27FC236}">
                <a16:creationId xmlns:a16="http://schemas.microsoft.com/office/drawing/2014/main" id="{17053940-4489-480E-A282-02CA455117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7338" y="1297824"/>
            <a:ext cx="3063240" cy="4594860"/>
          </a:xfrm>
          <a:prstGeom prst="rect">
            <a:avLst/>
          </a:prstGeom>
        </p:spPr>
      </p:pic>
      <p:sp>
        <p:nvSpPr>
          <p:cNvPr id="10" name="文本框 21">
            <a:extLst>
              <a:ext uri="{FF2B5EF4-FFF2-40B4-BE49-F238E27FC236}">
                <a16:creationId xmlns:a16="http://schemas.microsoft.com/office/drawing/2014/main" id="{7177E939-F2B7-45F9-BD11-B2F277833B37}"/>
              </a:ext>
            </a:extLst>
          </p:cNvPr>
          <p:cNvSpPr txBox="1"/>
          <p:nvPr/>
        </p:nvSpPr>
        <p:spPr>
          <a:xfrm>
            <a:off x="5120640" y="2445572"/>
            <a:ext cx="6672819" cy="2217851"/>
          </a:xfrm>
          <a:prstGeom prst="rect">
            <a:avLst/>
          </a:prstGeom>
          <a:noFill/>
        </p:spPr>
        <p:txBody>
          <a:bodyPr wrap="square" rtlCol="0">
            <a:noAutofit/>
          </a:bodyPr>
          <a:lstStyle/>
          <a:p>
            <a:pPr marL="285750" indent="-285750">
              <a:lnSpc>
                <a:spcPct val="130000"/>
              </a:lnSpc>
              <a:buFont typeface="Wingdings" panose="05000000000000000000" pitchFamily="2" charset="2"/>
              <a:buChar char="u"/>
            </a:pPr>
            <a:r>
              <a:rPr lang="zh-CN" altLang="en-US" dirty="0">
                <a:solidFill>
                  <a:schemeClr val="bg1"/>
                </a:solidFill>
                <a:latin typeface="微软雅黑" panose="020B0503020204020204" pitchFamily="34" charset="-122"/>
                <a:ea typeface="微软雅黑" panose="020B0503020204020204" pitchFamily="34" charset="-122"/>
              </a:rPr>
              <a:t>银行</a:t>
            </a:r>
            <a:r>
              <a:rPr lang="zh-CN" altLang="en-US" dirty="0" smtClean="0">
                <a:solidFill>
                  <a:schemeClr val="bg1"/>
                </a:solidFill>
                <a:latin typeface="微软雅黑" panose="020B0503020204020204" pitchFamily="34" charset="-122"/>
                <a:ea typeface="微软雅黑" panose="020B0503020204020204" pitchFamily="34" charset="-122"/>
              </a:rPr>
              <a:t>会定期对企业客户</a:t>
            </a:r>
            <a:r>
              <a:rPr lang="zh-CN" altLang="en-US" dirty="0">
                <a:solidFill>
                  <a:schemeClr val="bg1"/>
                </a:solidFill>
                <a:latin typeface="微软雅黑" panose="020B0503020204020204" pitchFamily="34" charset="-122"/>
                <a:ea typeface="微软雅黑" panose="020B0503020204020204" pitchFamily="34" charset="-122"/>
              </a:rPr>
              <a:t>尽职</a:t>
            </a:r>
            <a:r>
              <a:rPr lang="zh-CN" altLang="en-US" dirty="0" smtClean="0">
                <a:solidFill>
                  <a:schemeClr val="bg1"/>
                </a:solidFill>
                <a:latin typeface="微软雅黑" panose="020B0503020204020204" pitchFamily="34" charset="-122"/>
                <a:ea typeface="微软雅黑" panose="020B0503020204020204" pitchFamily="34" charset="-122"/>
              </a:rPr>
              <a:t>调查，对保证企业客户</a:t>
            </a:r>
            <a:r>
              <a:rPr lang="zh-CN" altLang="en-US" dirty="0">
                <a:solidFill>
                  <a:schemeClr val="bg1"/>
                </a:solidFill>
                <a:latin typeface="微软雅黑" panose="020B0503020204020204" pitchFamily="34" charset="-122"/>
                <a:ea typeface="微软雅黑" panose="020B0503020204020204" pitchFamily="34" charset="-122"/>
              </a:rPr>
              <a:t>资料安全，降低非法入侵银行系统的风险有着至关重要的作用，基于银监会的要求，</a:t>
            </a:r>
            <a:r>
              <a:rPr lang="zh-CN" altLang="en-US" dirty="0" smtClean="0">
                <a:solidFill>
                  <a:schemeClr val="bg1"/>
                </a:solidFill>
                <a:latin typeface="微软雅黑" panose="020B0503020204020204" pitchFamily="34" charset="-122"/>
                <a:ea typeface="微软雅黑" panose="020B0503020204020204" pitchFamily="34" charset="-122"/>
              </a:rPr>
              <a:t>不同企业客户</a:t>
            </a:r>
            <a:r>
              <a:rPr lang="zh-CN" altLang="en-US" dirty="0">
                <a:solidFill>
                  <a:schemeClr val="bg1"/>
                </a:solidFill>
                <a:latin typeface="微软雅黑" panose="020B0503020204020204" pitchFamily="34" charset="-122"/>
                <a:ea typeface="微软雅黑" panose="020B0503020204020204" pitchFamily="34" charset="-122"/>
              </a:rPr>
              <a:t>的客户尽职调查的审核周期是根据客户的风险值有所不同</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zh-CN" altLang="en-US" dirty="0" smtClean="0">
                <a:solidFill>
                  <a:schemeClr val="bg1"/>
                </a:solidFill>
                <a:latin typeface="微软雅黑" panose="020B0503020204020204" pitchFamily="34" charset="-122"/>
                <a:ea typeface="微软雅黑" panose="020B0503020204020204" pitchFamily="34" charset="-122"/>
              </a:rPr>
              <a:t>对</a:t>
            </a:r>
            <a:r>
              <a:rPr lang="zh-CN" altLang="en-US" dirty="0">
                <a:solidFill>
                  <a:schemeClr val="bg1"/>
                </a:solidFill>
                <a:latin typeface="微软雅黑" panose="020B0503020204020204" pitchFamily="34" charset="-122"/>
                <a:ea typeface="微软雅黑" panose="020B0503020204020204" pitchFamily="34" charset="-122"/>
              </a:rPr>
              <a:t>金融犯罪的及时检测和防范，需要客户定期提供准确及最新的客户资料，有利于阻止不法分子对金融系统的入侵</a:t>
            </a:r>
            <a:r>
              <a:rPr lang="zh-CN" altLang="en-US" dirty="0" smtClean="0">
                <a:solidFill>
                  <a:schemeClr val="bg1"/>
                </a:solidFill>
                <a:latin typeface="微软雅黑" panose="020B0503020204020204" pitchFamily="34" charset="-122"/>
                <a:ea typeface="微软雅黑" panose="020B0503020204020204" pitchFamily="34" charset="-122"/>
              </a:rPr>
              <a:t>。</a:t>
            </a:r>
            <a:endParaRPr lang="en-US" altLang="zh-CN" dirty="0" smtClean="0">
              <a:solidFill>
                <a:schemeClr val="bg1"/>
              </a:solidFill>
              <a:latin typeface="微软雅黑" panose="020B0503020204020204" pitchFamily="34" charset="-122"/>
              <a:ea typeface="微软雅黑" panose="020B0503020204020204" pitchFamily="34" charset="-122"/>
            </a:endParaRPr>
          </a:p>
          <a:p>
            <a:pPr marL="285750" indent="-285750">
              <a:lnSpc>
                <a:spcPct val="130000"/>
              </a:lnSpc>
              <a:buFont typeface="Wingdings" panose="05000000000000000000" pitchFamily="2" charset="2"/>
              <a:buChar char="u"/>
            </a:pPr>
            <a:r>
              <a:rPr lang="zh-CN" altLang="en-US" dirty="0" smtClean="0">
                <a:solidFill>
                  <a:schemeClr val="bg1"/>
                </a:solidFill>
                <a:latin typeface="微软雅黑" panose="020B0503020204020204" pitchFamily="34" charset="-122"/>
                <a:ea typeface="微软雅黑" panose="020B0503020204020204" pitchFamily="34" charset="-122"/>
              </a:rPr>
              <a:t>现有</a:t>
            </a:r>
            <a:r>
              <a:rPr lang="zh-CN" altLang="en-US" dirty="0">
                <a:solidFill>
                  <a:schemeClr val="bg1"/>
                </a:solidFill>
                <a:latin typeface="微软雅黑" panose="020B0503020204020204" pitchFamily="34" charset="-122"/>
                <a:ea typeface="微软雅黑" panose="020B0503020204020204" pitchFamily="34" charset="-122"/>
              </a:rPr>
              <a:t>系统的无法针对不同客户的</a:t>
            </a:r>
            <a:r>
              <a:rPr lang="zh-CN" altLang="en-US" dirty="0" smtClean="0">
                <a:solidFill>
                  <a:schemeClr val="bg1"/>
                </a:solidFill>
                <a:latin typeface="微软雅黑" panose="020B0503020204020204" pitchFamily="34" charset="-122"/>
                <a:ea typeface="微软雅黑" panose="020B0503020204020204" pitchFamily="34" charset="-122"/>
              </a:rPr>
              <a:t>情况，及时提醒</a:t>
            </a:r>
            <a:r>
              <a:rPr lang="zh-CN" altLang="en-US" dirty="0">
                <a:solidFill>
                  <a:schemeClr val="bg1"/>
                </a:solidFill>
                <a:latin typeface="微软雅黑" panose="020B0503020204020204" pitchFamily="34" charset="-122"/>
                <a:ea typeface="微软雅黑" panose="020B0503020204020204" pitchFamily="34" charset="-122"/>
              </a:rPr>
              <a:t>客户服务专员定时</a:t>
            </a:r>
            <a:r>
              <a:rPr lang="zh-CN" altLang="en-US" dirty="0" smtClean="0">
                <a:solidFill>
                  <a:schemeClr val="bg1"/>
                </a:solidFill>
                <a:latin typeface="微软雅黑" panose="020B0503020204020204" pitchFamily="34" charset="-122"/>
                <a:ea typeface="微软雅黑" panose="020B0503020204020204" pitchFamily="34" charset="-122"/>
              </a:rPr>
              <a:t>进行企业客户</a:t>
            </a:r>
            <a:r>
              <a:rPr lang="zh-CN" altLang="en-US" dirty="0">
                <a:solidFill>
                  <a:schemeClr val="bg1"/>
                </a:solidFill>
                <a:latin typeface="微软雅黑" panose="020B0503020204020204" pitchFamily="34" charset="-122"/>
                <a:ea typeface="微软雅黑" panose="020B0503020204020204" pitchFamily="34" charset="-122"/>
              </a:rPr>
              <a:t>尽职调查，人为错过对客户进行尽职调查的风险，从而影响银行运营以及客户对银行的信任</a:t>
            </a:r>
            <a:r>
              <a:rPr lang="zh-CN" altLang="en-US" dirty="0" smtClean="0">
                <a:solidFill>
                  <a:schemeClr val="bg1"/>
                </a:solidFill>
                <a:latin typeface="微软雅黑" panose="020B0503020204020204" pitchFamily="34" charset="-122"/>
                <a:ea typeface="微软雅黑" panose="020B0503020204020204" pitchFamily="34" charset="-122"/>
              </a:rPr>
              <a:t>度。</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bg1"/>
                </a:solidFill>
                <a:latin typeface="微软雅黑" panose="020B0503020204020204" pitchFamily="34" charset="-122"/>
                <a:ea typeface="微软雅黑" panose="020B0503020204020204" pitchFamily="34" charset="-122"/>
              </a:rPr>
              <a:t>。</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圆角 33">
            <a:extLst>
              <a:ext uri="{FF2B5EF4-FFF2-40B4-BE49-F238E27FC236}">
                <a16:creationId xmlns:a16="http://schemas.microsoft.com/office/drawing/2014/main" id="{8B94FE9B-8A39-458F-AD56-52D6F04BFC81}"/>
              </a:ext>
            </a:extLst>
          </p:cNvPr>
          <p:cNvSpPr/>
          <p:nvPr/>
        </p:nvSpPr>
        <p:spPr>
          <a:xfrm>
            <a:off x="5614828" y="1639238"/>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34">
            <a:extLst>
              <a:ext uri="{FF2B5EF4-FFF2-40B4-BE49-F238E27FC236}">
                <a16:creationId xmlns:a16="http://schemas.microsoft.com/office/drawing/2014/main" id="{7792C430-7CC7-41AC-8005-7B8460E0219A}"/>
              </a:ext>
            </a:extLst>
          </p:cNvPr>
          <p:cNvSpPr/>
          <p:nvPr/>
        </p:nvSpPr>
        <p:spPr>
          <a:xfrm>
            <a:off x="5566905" y="1639237"/>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微软雅黑" panose="020B0503020204020204" pitchFamily="34" charset="-122"/>
                <a:ea typeface="微软雅黑" panose="020B0503020204020204" pitchFamily="34" charset="-122"/>
              </a:rPr>
              <a:t>01</a:t>
            </a:r>
            <a:endParaRPr lang="zh-CN" altLang="en-US" sz="4000" b="1" dirty="0">
              <a:latin typeface="微软雅黑" panose="020B0503020204020204" pitchFamily="34" charset="-122"/>
              <a:ea typeface="微软雅黑" panose="020B0503020204020204" pitchFamily="34" charset="-122"/>
            </a:endParaRPr>
          </a:p>
        </p:txBody>
      </p:sp>
      <p:sp>
        <p:nvSpPr>
          <p:cNvPr id="17" name="文本框 8">
            <a:extLst>
              <a:ext uri="{FF2B5EF4-FFF2-40B4-BE49-F238E27FC236}">
                <a16:creationId xmlns:a16="http://schemas.microsoft.com/office/drawing/2014/main" id="{3FD37DCC-9CFB-4DA6-A135-57B721E0B97C}"/>
              </a:ext>
            </a:extLst>
          </p:cNvPr>
          <p:cNvSpPr txBox="1"/>
          <p:nvPr/>
        </p:nvSpPr>
        <p:spPr>
          <a:xfrm>
            <a:off x="6475966" y="1812734"/>
            <a:ext cx="2132595" cy="400110"/>
          </a:xfrm>
          <a:prstGeom prst="rect">
            <a:avLst/>
          </a:prstGeom>
          <a:noFill/>
        </p:spPr>
        <p:txBody>
          <a:bodyPr wrap="square" rtlCol="0">
            <a:noAutofit/>
          </a:bodyPr>
          <a:lstStyle/>
          <a:p>
            <a:pPr algn="dist"/>
            <a:r>
              <a:rPr lang="zh-CN" altLang="en-US" sz="2000" b="1" dirty="0" smtClean="0">
                <a:latin typeface="微软雅黑" panose="020B0503020204020204" pitchFamily="34" charset="-122"/>
                <a:ea typeface="微软雅黑" panose="020B0503020204020204" pitchFamily="34" charset="-122"/>
              </a:rPr>
              <a:t>项目背景概述</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14899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DD3DB80-B894-403A-B48E-6FDC1A72010E}"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1048915" y="377500"/>
            <a:ext cx="2132595" cy="400110"/>
          </a:xfrm>
          <a:prstGeom prst="rect">
            <a:avLst/>
          </a:prstGeom>
          <a:noFill/>
        </p:spPr>
        <p:txBody>
          <a:bodyPr wrap="square" rtlCol="0">
            <a:no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现有流程痛点</a:t>
            </a:r>
            <a:endParaRPr kumimoji="0" lang="zh-CN" altLang="en-US" sz="2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2" name="文本框 83">
            <a:extLst>
              <a:ext uri="{FF2B5EF4-FFF2-40B4-BE49-F238E27FC236}">
                <a16:creationId xmlns:a16="http://schemas.microsoft.com/office/drawing/2014/main" id="{01C6BC3A-8655-456D-9EA6-5BAF913F06F8}"/>
              </a:ext>
            </a:extLst>
          </p:cNvPr>
          <p:cNvSpPr txBox="1"/>
          <p:nvPr/>
        </p:nvSpPr>
        <p:spPr>
          <a:xfrm>
            <a:off x="2095864" y="4025138"/>
            <a:ext cx="1210588"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rPr>
              <a:t>效率低</a:t>
            </a:r>
            <a:endPar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sp>
        <p:nvSpPr>
          <p:cNvPr id="38" name="文本框 59">
            <a:extLst>
              <a:ext uri="{FF2B5EF4-FFF2-40B4-BE49-F238E27FC236}">
                <a16:creationId xmlns:a16="http://schemas.microsoft.com/office/drawing/2014/main" id="{DAEAB2D0-14EC-48DA-8A41-5AC3FEA678E4}"/>
              </a:ext>
            </a:extLst>
          </p:cNvPr>
          <p:cNvSpPr txBox="1"/>
          <p:nvPr/>
        </p:nvSpPr>
        <p:spPr>
          <a:xfrm>
            <a:off x="2098354" y="4462657"/>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41" name="文本框 13">
            <a:extLst>
              <a:ext uri="{FF2B5EF4-FFF2-40B4-BE49-F238E27FC236}">
                <a16:creationId xmlns:a16="http://schemas.microsoft.com/office/drawing/2014/main" id="{0A082068-1557-4B33-8349-19E84DFBE98C}"/>
              </a:ext>
            </a:extLst>
          </p:cNvPr>
          <p:cNvSpPr txBox="1"/>
          <p:nvPr/>
        </p:nvSpPr>
        <p:spPr>
          <a:xfrm>
            <a:off x="2005672" y="1571841"/>
            <a:ext cx="1210588"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rPr>
              <a:t>重复性高</a:t>
            </a:r>
          </a:p>
        </p:txBody>
      </p:sp>
      <p:sp>
        <p:nvSpPr>
          <p:cNvPr id="49" name="文本框 61">
            <a:extLst>
              <a:ext uri="{FF2B5EF4-FFF2-40B4-BE49-F238E27FC236}">
                <a16:creationId xmlns:a16="http://schemas.microsoft.com/office/drawing/2014/main" id="{E306A0F7-1BCC-40B9-8222-206834BD92A6}"/>
              </a:ext>
            </a:extLst>
          </p:cNvPr>
          <p:cNvSpPr txBox="1"/>
          <p:nvPr/>
        </p:nvSpPr>
        <p:spPr>
          <a:xfrm>
            <a:off x="2016028" y="2030800"/>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客户尽职调查部门，人工核对和追踪，重复性高，业务量大。</a:t>
            </a:r>
            <a:endParaRPr kumimoji="0" lang="en-US" altLang="zh-CN" sz="1600" b="0" i="0" u="none" strike="noStrike" kern="1200" cap="none" spc="0" normalizeH="0" baseline="0" noProof="0" dirty="0" smtClean="0">
              <a:ln>
                <a:noFill/>
              </a:ln>
              <a:solidFill>
                <a:prstClr val="white"/>
              </a:solidFill>
              <a:effectLst/>
              <a:uLnTx/>
              <a:uFillTx/>
              <a:latin typeface="Arial"/>
              <a:ea typeface="微软雅黑"/>
              <a:cs typeface="+mn-ea"/>
              <a:sym typeface="Arial"/>
            </a:endParaRPr>
          </a:p>
        </p:txBody>
      </p:sp>
      <p:sp>
        <p:nvSpPr>
          <p:cNvPr id="51" name="文本框 61">
            <a:extLst>
              <a:ext uri="{FF2B5EF4-FFF2-40B4-BE49-F238E27FC236}">
                <a16:creationId xmlns:a16="http://schemas.microsoft.com/office/drawing/2014/main" id="{E306A0F7-1BCC-40B9-8222-206834BD92A6}"/>
              </a:ext>
            </a:extLst>
          </p:cNvPr>
          <p:cNvSpPr txBox="1"/>
          <p:nvPr/>
        </p:nvSpPr>
        <p:spPr>
          <a:xfrm>
            <a:off x="2095864" y="4503436"/>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200" cap="none" spc="0" normalizeH="0" baseline="0" noProof="0" dirty="0" smtClean="0">
                <a:ln>
                  <a:noFill/>
                </a:ln>
                <a:solidFill>
                  <a:prstClr val="white"/>
                </a:solidFill>
                <a:effectLst/>
                <a:uLnTx/>
                <a:uFillTx/>
                <a:latin typeface="Arial"/>
                <a:ea typeface="微软雅黑"/>
                <a:cs typeface="+mn-ea"/>
                <a:sym typeface="Arial"/>
              </a:rPr>
              <a:t>90%</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手动处理</a:t>
            </a:r>
            <a:r>
              <a:rPr kumimoji="0" lang="en-US" altLang="zh-CN" sz="1600" b="0" i="0" u="none" strike="noStrike" kern="1200" cap="none" spc="0" normalizeH="0" baseline="0" noProof="0" dirty="0" smtClean="0">
                <a:ln>
                  <a:noFill/>
                </a:ln>
                <a:solidFill>
                  <a:prstClr val="white"/>
                </a:solidFill>
                <a:effectLst/>
                <a:uLnTx/>
                <a:uFillTx/>
                <a:latin typeface="Arial"/>
                <a:ea typeface="微软雅黑"/>
                <a:cs typeface="+mn-ea"/>
                <a:sym typeface="Arial"/>
              </a:rPr>
              <a:t>-</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每</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份资料都</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需要人工手动计算</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，核对，人工追踪文件，易混淆</a:t>
            </a:r>
            <a:r>
              <a:rPr kumimoji="0" lang="en-US" altLang="zh-CN" sz="1600" b="0" i="0" u="none" strike="noStrike" kern="1200" cap="none" spc="0" normalizeH="0" baseline="0" noProof="0" dirty="0">
                <a:ln>
                  <a:noFill/>
                </a:ln>
                <a:solidFill>
                  <a:prstClr val="white"/>
                </a:solidFill>
                <a:effectLst/>
                <a:uLnTx/>
                <a:uFillTx/>
                <a:latin typeface="Arial"/>
                <a:ea typeface="微软雅黑"/>
                <a:cs typeface="+mn-ea"/>
                <a:sym typeface="Arial"/>
              </a:rPr>
              <a:t>,</a:t>
            </a: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计算易</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出错</a:t>
            </a:r>
            <a:r>
              <a:rPr lang="en-US" altLang="zh-CN" noProof="0" dirty="0" smtClean="0">
                <a:solidFill>
                  <a:prstClr val="white"/>
                </a:solidFill>
                <a:latin typeface="Arial"/>
                <a:ea typeface="微软雅黑"/>
                <a:cs typeface="+mn-ea"/>
                <a:sym typeface="Arial"/>
              </a:rPr>
              <a:t>.</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endParaRPr>
          </a:p>
        </p:txBody>
      </p:sp>
      <p:sp>
        <p:nvSpPr>
          <p:cNvPr id="52" name="文本框 61">
            <a:extLst>
              <a:ext uri="{FF2B5EF4-FFF2-40B4-BE49-F238E27FC236}">
                <a16:creationId xmlns:a16="http://schemas.microsoft.com/office/drawing/2014/main" id="{E306A0F7-1BCC-40B9-8222-206834BD92A6}"/>
              </a:ext>
            </a:extLst>
          </p:cNvPr>
          <p:cNvSpPr txBox="1"/>
          <p:nvPr/>
        </p:nvSpPr>
        <p:spPr>
          <a:xfrm>
            <a:off x="8004088" y="4587098"/>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流程中都是人工操作，人工成本高</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endParaRPr>
          </a:p>
        </p:txBody>
      </p:sp>
      <p:sp>
        <p:nvSpPr>
          <p:cNvPr id="72" name="文本框 13">
            <a:extLst>
              <a:ext uri="{FF2B5EF4-FFF2-40B4-BE49-F238E27FC236}">
                <a16:creationId xmlns:a16="http://schemas.microsoft.com/office/drawing/2014/main" id="{0A082068-1557-4B33-8349-19E84DFBE98C}"/>
              </a:ext>
            </a:extLst>
          </p:cNvPr>
          <p:cNvSpPr txBox="1"/>
          <p:nvPr/>
        </p:nvSpPr>
        <p:spPr>
          <a:xfrm>
            <a:off x="7983152" y="1655418"/>
            <a:ext cx="1567380"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rPr>
              <a:t>审核周期长</a:t>
            </a:r>
            <a:endPar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sp>
        <p:nvSpPr>
          <p:cNvPr id="75" name="文本框 59">
            <a:extLst>
              <a:ext uri="{FF2B5EF4-FFF2-40B4-BE49-F238E27FC236}">
                <a16:creationId xmlns:a16="http://schemas.microsoft.com/office/drawing/2014/main" id="{DAEAB2D0-14EC-48DA-8A41-5AC3FEA678E4}"/>
              </a:ext>
            </a:extLst>
          </p:cNvPr>
          <p:cNvSpPr txBox="1"/>
          <p:nvPr/>
        </p:nvSpPr>
        <p:spPr>
          <a:xfrm>
            <a:off x="7920708" y="2255958"/>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3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76" name="文本框 61">
            <a:extLst>
              <a:ext uri="{FF2B5EF4-FFF2-40B4-BE49-F238E27FC236}">
                <a16:creationId xmlns:a16="http://schemas.microsoft.com/office/drawing/2014/main" id="{E306A0F7-1BCC-40B9-8222-206834BD92A6}"/>
              </a:ext>
            </a:extLst>
          </p:cNvPr>
          <p:cNvSpPr txBox="1"/>
          <p:nvPr/>
        </p:nvSpPr>
        <p:spPr>
          <a:xfrm>
            <a:off x="7959013" y="2047507"/>
            <a:ext cx="3369405" cy="1089144"/>
          </a:xfrm>
          <a:prstGeom prst="rect">
            <a:avLst/>
          </a:prstGeom>
          <a:noFill/>
        </p:spPr>
        <p:txBody>
          <a:bodyPr wrap="square" rtlCol="0">
            <a:noAutofit/>
          </a:bodyPr>
          <a:lstStyle>
            <a:defPPr>
              <a:defRPr lang="zh-CN"/>
            </a:defPPr>
            <a:lvl1pPr>
              <a:lnSpc>
                <a:spcPct val="130000"/>
              </a:lnSpc>
              <a:defRPr sz="1600">
                <a:solidFill>
                  <a:schemeClr val="bg1">
                    <a:lumMod val="50000"/>
                  </a:schemeClr>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rPr>
              <a:t>每个客户审核时间需要</a:t>
            </a:r>
            <a:r>
              <a:rPr kumimoji="0" lang="en-US" altLang="zh-CN" sz="1600" b="0" i="0" u="none" strike="noStrike" kern="1200" cap="none" spc="0" normalizeH="0" baseline="0" noProof="0" dirty="0">
                <a:ln>
                  <a:noFill/>
                </a:ln>
                <a:solidFill>
                  <a:prstClr val="white"/>
                </a:solidFill>
                <a:effectLst/>
                <a:uLnTx/>
                <a:uFillTx/>
                <a:latin typeface="Arial"/>
                <a:ea typeface="微软雅黑"/>
                <a:cs typeface="+mn-ea"/>
                <a:sym typeface="Arial"/>
              </a:rPr>
              <a:t>90~120</a:t>
            </a:r>
            <a:r>
              <a:rPr kumimoji="0" lang="zh-CN" altLang="en-US" sz="1600" b="0" i="0" u="none" strike="noStrike" kern="1200" cap="none" spc="0" normalizeH="0" baseline="0" noProof="0" dirty="0" smtClean="0">
                <a:ln>
                  <a:noFill/>
                </a:ln>
                <a:solidFill>
                  <a:prstClr val="white"/>
                </a:solidFill>
                <a:effectLst/>
                <a:uLnTx/>
                <a:uFillTx/>
                <a:latin typeface="Arial"/>
                <a:ea typeface="微软雅黑"/>
                <a:cs typeface="+mn-ea"/>
                <a:sym typeface="Arial"/>
              </a:rPr>
              <a:t>天，还积累了大量客户资料需要处理。</a:t>
            </a:r>
            <a:endParaRPr kumimoji="0" lang="zh-CN" altLang="en-US" sz="1600" b="0" i="0" u="none" strike="noStrike" kern="1200" cap="none" spc="0" normalizeH="0" baseline="0" noProof="0" dirty="0">
              <a:ln>
                <a:noFill/>
              </a:ln>
              <a:solidFill>
                <a:prstClr val="white"/>
              </a:solidFill>
              <a:effectLst/>
              <a:uLnTx/>
              <a:uFillTx/>
              <a:latin typeface="Arial"/>
              <a:ea typeface="微软雅黑"/>
              <a:cs typeface="+mn-ea"/>
              <a:sym typeface="Arial"/>
            </a:endParaRPr>
          </a:p>
        </p:txBody>
      </p:sp>
      <p:sp>
        <p:nvSpPr>
          <p:cNvPr id="77" name="文本框 13">
            <a:extLst>
              <a:ext uri="{FF2B5EF4-FFF2-40B4-BE49-F238E27FC236}">
                <a16:creationId xmlns:a16="http://schemas.microsoft.com/office/drawing/2014/main" id="{0A082068-1557-4B33-8349-19E84DFBE98C}"/>
              </a:ext>
            </a:extLst>
          </p:cNvPr>
          <p:cNvSpPr txBox="1"/>
          <p:nvPr/>
        </p:nvSpPr>
        <p:spPr>
          <a:xfrm>
            <a:off x="8237579" y="4118156"/>
            <a:ext cx="1567380" cy="40011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smtClean="0">
                <a:ln>
                  <a:noFill/>
                </a:ln>
                <a:solidFill>
                  <a:srgbClr val="5B9BD5"/>
                </a:solidFill>
                <a:effectLst/>
                <a:uLnTx/>
                <a:uFillTx/>
                <a:latin typeface="微软雅黑" panose="020B0503020204020204" pitchFamily="34" charset="-122"/>
                <a:ea typeface="微软雅黑" panose="020B0503020204020204" pitchFamily="34" charset="-122"/>
                <a:cs typeface="+mn-cs"/>
              </a:rPr>
              <a:t>人力成本高</a:t>
            </a:r>
            <a:endParaRPr kumimoji="0" lang="zh-CN" altLang="en-US" sz="2000" b="1" i="0" u="none" strike="noStrike" kern="1200" cap="none" spc="0" normalizeH="0" baseline="0" noProof="0" dirty="0">
              <a:ln>
                <a:noFill/>
              </a:ln>
              <a:solidFill>
                <a:srgbClr val="5B9BD5"/>
              </a:solidFill>
              <a:effectLst/>
              <a:uLnTx/>
              <a:uFillTx/>
              <a:latin typeface="微软雅黑" panose="020B0503020204020204" pitchFamily="34" charset="-122"/>
              <a:ea typeface="微软雅黑" panose="020B0503020204020204" pitchFamily="34" charset="-122"/>
              <a:cs typeface="+mn-cs"/>
            </a:endParaRPr>
          </a:p>
        </p:txBody>
      </p:sp>
      <p:pic>
        <p:nvPicPr>
          <p:cNvPr id="53" name="Picture 14" descr="Clip Art Mechanical Engineering Civil Computer - Female Engineer Clipart ,  Free Transparent Clipart - ClipartKey"/>
          <p:cNvPicPr>
            <a:picLocks noChangeAspect="1" noChangeArrowheads="1"/>
          </p:cNvPicPr>
          <p:nvPr/>
        </p:nvPicPr>
        <p:blipFill>
          <a:blip r:embed="rId2"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6876601" y="3886281"/>
            <a:ext cx="878043" cy="145755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school icon | Myiconfi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3375" y="1431316"/>
            <a:ext cx="1081269" cy="108126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333" y="1569999"/>
            <a:ext cx="1044970" cy="1183902"/>
          </a:xfrm>
          <a:prstGeom prst="rect">
            <a:avLst/>
          </a:prstGeom>
        </p:spPr>
      </p:pic>
      <p:pic>
        <p:nvPicPr>
          <p:cNvPr id="61" name="Picture 6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381" y="3924359"/>
            <a:ext cx="1011593" cy="1011593"/>
          </a:xfrm>
          <a:prstGeom prst="rect">
            <a:avLst/>
          </a:prstGeom>
        </p:spPr>
      </p:pic>
    </p:spTree>
    <p:extLst>
      <p:ext uri="{BB962C8B-B14F-4D97-AF65-F5344CB8AC3E}">
        <p14:creationId xmlns:p14="http://schemas.microsoft.com/office/powerpoint/2010/main" val="91108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6</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02</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1048915" y="377500"/>
            <a:ext cx="2132595" cy="400110"/>
          </a:xfrm>
          <a:prstGeom prst="rect">
            <a:avLst/>
          </a:prstGeom>
          <a:noFill/>
        </p:spPr>
        <p:txBody>
          <a:bodyPr wrap="square" rtlCol="0">
            <a:noAutofit/>
          </a:bodyPr>
          <a:lstStyle/>
          <a:p>
            <a:pPr algn="dist"/>
            <a:r>
              <a:rPr lang="zh-CN" altLang="en-US" sz="2000" b="1" dirty="0">
                <a:latin typeface="微软雅黑" panose="020B0503020204020204" pitchFamily="34" charset="-122"/>
                <a:ea typeface="微软雅黑" panose="020B0503020204020204" pitchFamily="34" charset="-122"/>
              </a:rPr>
              <a:t>流程建设方案</a:t>
            </a:r>
          </a:p>
        </p:txBody>
      </p:sp>
      <p:grpSp>
        <p:nvGrpSpPr>
          <p:cNvPr id="131" name="组合 38">
            <a:extLst>
              <a:ext uri="{FF2B5EF4-FFF2-40B4-BE49-F238E27FC236}">
                <a16:creationId xmlns:a16="http://schemas.microsoft.com/office/drawing/2014/main" id="{BDC2412D-BB88-644B-A4D5-E538F203A6F9}"/>
              </a:ext>
            </a:extLst>
          </p:cNvPr>
          <p:cNvGrpSpPr/>
          <p:nvPr/>
        </p:nvGrpSpPr>
        <p:grpSpPr>
          <a:xfrm>
            <a:off x="92769" y="1398269"/>
            <a:ext cx="11563521" cy="4762385"/>
            <a:chOff x="643" y="2190"/>
            <a:chExt cx="15342" cy="2824"/>
          </a:xfrm>
        </p:grpSpPr>
        <p:cxnSp>
          <p:nvCxnSpPr>
            <p:cNvPr id="132" name="直接连接符 86">
              <a:extLst>
                <a:ext uri="{FF2B5EF4-FFF2-40B4-BE49-F238E27FC236}">
                  <a16:creationId xmlns:a16="http://schemas.microsoft.com/office/drawing/2014/main" id="{E3E28072-4A9C-5040-9712-766420AC2B6B}"/>
                </a:ext>
              </a:extLst>
            </p:cNvPr>
            <p:cNvCxnSpPr>
              <a:stCxn id="133" idx="3"/>
            </p:cNvCxnSpPr>
            <p:nvPr/>
          </p:nvCxnSpPr>
          <p:spPr>
            <a:xfrm>
              <a:off x="905" y="3453"/>
              <a:ext cx="14624" cy="4"/>
            </a:xfrm>
            <a:prstGeom prst="line">
              <a:avLst/>
            </a:prstGeom>
            <a:solidFill>
              <a:schemeClr val="accent5"/>
            </a:solidFill>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3" name="矩形 40">
              <a:extLst>
                <a:ext uri="{FF2B5EF4-FFF2-40B4-BE49-F238E27FC236}">
                  <a16:creationId xmlns:a16="http://schemas.microsoft.com/office/drawing/2014/main" id="{240740D8-4CBB-7445-973A-9706F24C9D90}"/>
                </a:ext>
              </a:extLst>
            </p:cNvPr>
            <p:cNvSpPr/>
            <p:nvPr/>
          </p:nvSpPr>
          <p:spPr>
            <a:xfrm>
              <a:off x="797"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4" name="矩形 41">
              <a:extLst>
                <a:ext uri="{FF2B5EF4-FFF2-40B4-BE49-F238E27FC236}">
                  <a16:creationId xmlns:a16="http://schemas.microsoft.com/office/drawing/2014/main" id="{2745AF03-7639-4941-8773-0D6D02B5B365}"/>
                </a:ext>
              </a:extLst>
            </p:cNvPr>
            <p:cNvSpPr/>
            <p:nvPr/>
          </p:nvSpPr>
          <p:spPr>
            <a:xfrm>
              <a:off x="2324"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5" name="矩形 42">
              <a:extLst>
                <a:ext uri="{FF2B5EF4-FFF2-40B4-BE49-F238E27FC236}">
                  <a16:creationId xmlns:a16="http://schemas.microsoft.com/office/drawing/2014/main" id="{48E80163-1904-1045-B709-513C052DDB1B}"/>
                </a:ext>
              </a:extLst>
            </p:cNvPr>
            <p:cNvSpPr/>
            <p:nvPr/>
          </p:nvSpPr>
          <p:spPr>
            <a:xfrm>
              <a:off x="3845"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6" name="矩形 43">
              <a:extLst>
                <a:ext uri="{FF2B5EF4-FFF2-40B4-BE49-F238E27FC236}">
                  <a16:creationId xmlns:a16="http://schemas.microsoft.com/office/drawing/2014/main" id="{CCAA5301-009F-E843-909E-81D8B1C65401}"/>
                </a:ext>
              </a:extLst>
            </p:cNvPr>
            <p:cNvSpPr/>
            <p:nvPr/>
          </p:nvSpPr>
          <p:spPr>
            <a:xfrm>
              <a:off x="5271" y="3397"/>
              <a:ext cx="107"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7" name="矩形 44">
              <a:extLst>
                <a:ext uri="{FF2B5EF4-FFF2-40B4-BE49-F238E27FC236}">
                  <a16:creationId xmlns:a16="http://schemas.microsoft.com/office/drawing/2014/main" id="{A2E71943-E452-5648-A5CE-DA1FAE0A4658}"/>
                </a:ext>
              </a:extLst>
            </p:cNvPr>
            <p:cNvSpPr/>
            <p:nvPr/>
          </p:nvSpPr>
          <p:spPr>
            <a:xfrm>
              <a:off x="6696" y="3397"/>
              <a:ext cx="107"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8" name="矩形 45">
              <a:extLst>
                <a:ext uri="{FF2B5EF4-FFF2-40B4-BE49-F238E27FC236}">
                  <a16:creationId xmlns:a16="http://schemas.microsoft.com/office/drawing/2014/main" id="{B9A048A0-FC6E-F948-88D6-B7D8D3F9CC00}"/>
                </a:ext>
              </a:extLst>
            </p:cNvPr>
            <p:cNvSpPr/>
            <p:nvPr/>
          </p:nvSpPr>
          <p:spPr>
            <a:xfrm>
              <a:off x="8121" y="3397"/>
              <a:ext cx="107"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9" name="矩形 46">
              <a:extLst>
                <a:ext uri="{FF2B5EF4-FFF2-40B4-BE49-F238E27FC236}">
                  <a16:creationId xmlns:a16="http://schemas.microsoft.com/office/drawing/2014/main" id="{BB234942-0FE2-E048-939F-908BEA6C6635}"/>
                </a:ext>
              </a:extLst>
            </p:cNvPr>
            <p:cNvSpPr/>
            <p:nvPr/>
          </p:nvSpPr>
          <p:spPr>
            <a:xfrm>
              <a:off x="12432"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0" name="矩形 47">
              <a:extLst>
                <a:ext uri="{FF2B5EF4-FFF2-40B4-BE49-F238E27FC236}">
                  <a16:creationId xmlns:a16="http://schemas.microsoft.com/office/drawing/2014/main" id="{BF9F1C1C-57FB-AE45-826F-A0E290361EE1}"/>
                </a:ext>
              </a:extLst>
            </p:cNvPr>
            <p:cNvSpPr/>
            <p:nvPr/>
          </p:nvSpPr>
          <p:spPr>
            <a:xfrm>
              <a:off x="13857"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1" name="矩形 48">
              <a:extLst>
                <a:ext uri="{FF2B5EF4-FFF2-40B4-BE49-F238E27FC236}">
                  <a16:creationId xmlns:a16="http://schemas.microsoft.com/office/drawing/2014/main" id="{762C2B34-4237-4B40-9AF7-7DFFB3289A6A}"/>
                </a:ext>
              </a:extLst>
            </p:cNvPr>
            <p:cNvSpPr/>
            <p:nvPr/>
          </p:nvSpPr>
          <p:spPr>
            <a:xfrm>
              <a:off x="15480" y="3397"/>
              <a:ext cx="108" cy="112"/>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2" name="矩形 49">
              <a:extLst>
                <a:ext uri="{FF2B5EF4-FFF2-40B4-BE49-F238E27FC236}">
                  <a16:creationId xmlns:a16="http://schemas.microsoft.com/office/drawing/2014/main" id="{02D287C4-CDFB-1540-8EE0-AAB564E7F764}"/>
                </a:ext>
              </a:extLst>
            </p:cNvPr>
            <p:cNvSpPr/>
            <p:nvPr/>
          </p:nvSpPr>
          <p:spPr>
            <a:xfrm>
              <a:off x="10989" y="3370"/>
              <a:ext cx="125" cy="130"/>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cxnSp>
          <p:nvCxnSpPr>
            <p:cNvPr id="143" name="肘形连接符 50">
              <a:extLst>
                <a:ext uri="{FF2B5EF4-FFF2-40B4-BE49-F238E27FC236}">
                  <a16:creationId xmlns:a16="http://schemas.microsoft.com/office/drawing/2014/main" id="{CA659DA4-4A2C-C843-9486-50DC3B4F74C1}"/>
                </a:ext>
              </a:extLst>
            </p:cNvPr>
            <p:cNvCxnSpPr>
              <a:stCxn id="133" idx="2"/>
              <a:endCxn id="135" idx="2"/>
            </p:cNvCxnSpPr>
            <p:nvPr/>
          </p:nvCxnSpPr>
          <p:spPr>
            <a:xfrm rot="5400000" flipV="1">
              <a:off x="2375" y="1973"/>
              <a:ext cx="5" cy="3048"/>
            </a:xfrm>
            <a:prstGeom prst="bentConnector3">
              <a:avLst>
                <a:gd name="adj1" fmla="val 7550000"/>
              </a:avLst>
            </a:prstGeom>
            <a:solidFill>
              <a:schemeClr val="accent5"/>
            </a:solidFill>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4" name="肘形连接符 51">
              <a:extLst>
                <a:ext uri="{FF2B5EF4-FFF2-40B4-BE49-F238E27FC236}">
                  <a16:creationId xmlns:a16="http://schemas.microsoft.com/office/drawing/2014/main" id="{21453FB6-031C-4C48-8BDA-BF00C85E8FA0}"/>
                </a:ext>
              </a:extLst>
            </p:cNvPr>
            <p:cNvCxnSpPr/>
            <p:nvPr/>
          </p:nvCxnSpPr>
          <p:spPr>
            <a:xfrm rot="5400000" flipH="1" flipV="1">
              <a:off x="11756" y="2649"/>
              <a:ext cx="22" cy="1425"/>
            </a:xfrm>
            <a:prstGeom prst="bentConnector3">
              <a:avLst>
                <a:gd name="adj1" fmla="val -2270454"/>
              </a:avLst>
            </a:prstGeom>
            <a:solidFill>
              <a:schemeClr val="accent5"/>
            </a:solidFill>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5" name="矩形 52">
              <a:extLst>
                <a:ext uri="{FF2B5EF4-FFF2-40B4-BE49-F238E27FC236}">
                  <a16:creationId xmlns:a16="http://schemas.microsoft.com/office/drawing/2014/main" id="{FFACEE2F-28DF-344D-B0B1-F1D4459555CC}"/>
                </a:ext>
              </a:extLst>
            </p:cNvPr>
            <p:cNvSpPr/>
            <p:nvPr/>
          </p:nvSpPr>
          <p:spPr>
            <a:xfrm>
              <a:off x="9546" y="3382"/>
              <a:ext cx="125" cy="130"/>
            </a:xfrm>
            <a:prstGeom prst="rect">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6" name="等腰三角形 103">
              <a:extLst>
                <a:ext uri="{FF2B5EF4-FFF2-40B4-BE49-F238E27FC236}">
                  <a16:creationId xmlns:a16="http://schemas.microsoft.com/office/drawing/2014/main" id="{ACF512D5-C141-F141-9FE9-1C9134F029C2}"/>
                </a:ext>
              </a:extLst>
            </p:cNvPr>
            <p:cNvSpPr/>
            <p:nvPr/>
          </p:nvSpPr>
          <p:spPr>
            <a:xfrm rot="10800000">
              <a:off x="2312" y="3965"/>
              <a:ext cx="120" cy="77"/>
            </a:xfrm>
            <a:prstGeom prst="triangl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7" name="等腰三角形 104">
              <a:extLst>
                <a:ext uri="{FF2B5EF4-FFF2-40B4-BE49-F238E27FC236}">
                  <a16:creationId xmlns:a16="http://schemas.microsoft.com/office/drawing/2014/main" id="{F996E86B-A7AC-7D4E-8779-584514EA1F70}"/>
                </a:ext>
              </a:extLst>
            </p:cNvPr>
            <p:cNvSpPr/>
            <p:nvPr/>
          </p:nvSpPr>
          <p:spPr>
            <a:xfrm rot="10800000">
              <a:off x="8121" y="3964"/>
              <a:ext cx="119" cy="78"/>
            </a:xfrm>
            <a:prstGeom prst="triangl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8" name="TextBox 103">
              <a:extLst>
                <a:ext uri="{FF2B5EF4-FFF2-40B4-BE49-F238E27FC236}">
                  <a16:creationId xmlns:a16="http://schemas.microsoft.com/office/drawing/2014/main" id="{25B90016-F3B3-8A4B-94C1-BAF0CA165F02}"/>
                </a:ext>
              </a:extLst>
            </p:cNvPr>
            <p:cNvSpPr txBox="1">
              <a:spLocks noChangeArrowheads="1"/>
            </p:cNvSpPr>
            <p:nvPr/>
          </p:nvSpPr>
          <p:spPr bwMode="auto">
            <a:xfrm rot="30982">
              <a:off x="1536" y="3010"/>
              <a:ext cx="1449" cy="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项目启动会</a:t>
              </a:r>
            </a:p>
          </p:txBody>
        </p:sp>
        <p:sp>
          <p:nvSpPr>
            <p:cNvPr id="149" name="TextBox 103">
              <a:extLst>
                <a:ext uri="{FF2B5EF4-FFF2-40B4-BE49-F238E27FC236}">
                  <a16:creationId xmlns:a16="http://schemas.microsoft.com/office/drawing/2014/main" id="{9C3530F8-BDFC-DD41-9097-A619BB299B39}"/>
                </a:ext>
              </a:extLst>
            </p:cNvPr>
            <p:cNvSpPr txBox="1">
              <a:spLocks noChangeArrowheads="1"/>
            </p:cNvSpPr>
            <p:nvPr/>
          </p:nvSpPr>
          <p:spPr bwMode="auto">
            <a:xfrm rot="30982">
              <a:off x="3079" y="2775"/>
              <a:ext cx="1449" cy="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组建项目人员</a:t>
              </a:r>
              <a:endParaRPr lang="zh-CN" altLang="en-US" sz="11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0" name="TextBox 103">
              <a:extLst>
                <a:ext uri="{FF2B5EF4-FFF2-40B4-BE49-F238E27FC236}">
                  <a16:creationId xmlns:a16="http://schemas.microsoft.com/office/drawing/2014/main" id="{7EB8ADC1-1E68-4140-9F9B-9D4E0B2B5391}"/>
                </a:ext>
              </a:extLst>
            </p:cNvPr>
            <p:cNvSpPr txBox="1">
              <a:spLocks noChangeArrowheads="1"/>
            </p:cNvSpPr>
            <p:nvPr/>
          </p:nvSpPr>
          <p:spPr bwMode="auto">
            <a:xfrm rot="30982">
              <a:off x="4543" y="2757"/>
              <a:ext cx="1451" cy="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业务需求收集</a:t>
              </a:r>
            </a:p>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分析评审评估</a:t>
              </a:r>
            </a:p>
          </p:txBody>
        </p:sp>
        <p:sp>
          <p:nvSpPr>
            <p:cNvPr id="151" name="TextBox 103">
              <a:extLst>
                <a:ext uri="{FF2B5EF4-FFF2-40B4-BE49-F238E27FC236}">
                  <a16:creationId xmlns:a16="http://schemas.microsoft.com/office/drawing/2014/main" id="{A1C7E1A6-49AB-7E43-8ABA-4EFA6C0E6054}"/>
                </a:ext>
              </a:extLst>
            </p:cNvPr>
            <p:cNvSpPr txBox="1">
              <a:spLocks noChangeArrowheads="1"/>
            </p:cNvSpPr>
            <p:nvPr/>
          </p:nvSpPr>
          <p:spPr bwMode="auto">
            <a:xfrm rot="30982">
              <a:off x="6066" y="2750"/>
              <a:ext cx="1449" cy="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技术平台，机器人部署和批准</a:t>
              </a:r>
              <a:endParaRPr lang="zh-CN" altLang="en-US" sz="11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2" name="TextBox 103">
              <a:extLst>
                <a:ext uri="{FF2B5EF4-FFF2-40B4-BE49-F238E27FC236}">
                  <a16:creationId xmlns:a16="http://schemas.microsoft.com/office/drawing/2014/main" id="{063DA4CD-0A44-624A-8388-8DF5D43A92CF}"/>
                </a:ext>
              </a:extLst>
            </p:cNvPr>
            <p:cNvSpPr txBox="1">
              <a:spLocks noChangeArrowheads="1"/>
            </p:cNvSpPr>
            <p:nvPr/>
          </p:nvSpPr>
          <p:spPr bwMode="auto">
            <a:xfrm rot="30982">
              <a:off x="7446" y="2836"/>
              <a:ext cx="1451" cy="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流程设计</a:t>
              </a: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开发</a:t>
              </a:r>
              <a:endParaRPr lang="zh-CN" altLang="en-US" sz="11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3" name="TextBox 103">
              <a:extLst>
                <a:ext uri="{FF2B5EF4-FFF2-40B4-BE49-F238E27FC236}">
                  <a16:creationId xmlns:a16="http://schemas.microsoft.com/office/drawing/2014/main" id="{7D15F383-E7CB-8F42-88B8-1F91549AF153}"/>
                </a:ext>
              </a:extLst>
            </p:cNvPr>
            <p:cNvSpPr txBox="1">
              <a:spLocks noChangeArrowheads="1"/>
            </p:cNvSpPr>
            <p:nvPr/>
          </p:nvSpPr>
          <p:spPr bwMode="auto">
            <a:xfrm rot="30982">
              <a:off x="8859" y="2775"/>
              <a:ext cx="1451" cy="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管理</a:t>
              </a: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平台和机器人在流程</a:t>
              </a: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测试</a:t>
              </a:r>
            </a:p>
          </p:txBody>
        </p:sp>
        <p:sp>
          <p:nvSpPr>
            <p:cNvPr id="154" name="TextBox 103">
              <a:extLst>
                <a:ext uri="{FF2B5EF4-FFF2-40B4-BE49-F238E27FC236}">
                  <a16:creationId xmlns:a16="http://schemas.microsoft.com/office/drawing/2014/main" id="{EB13987F-A0FE-D845-8ABC-9935C77055AC}"/>
                </a:ext>
              </a:extLst>
            </p:cNvPr>
            <p:cNvSpPr txBox="1">
              <a:spLocks noChangeArrowheads="1"/>
            </p:cNvSpPr>
            <p:nvPr/>
          </p:nvSpPr>
          <p:spPr bwMode="auto">
            <a:xfrm rot="30982">
              <a:off x="10331" y="2776"/>
              <a:ext cx="1450" cy="2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管理</a:t>
              </a: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平台和机器人上线</a:t>
              </a:r>
              <a:endParaRPr lang="zh-CN" altLang="en-US" sz="11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5" name="TextBox 103">
              <a:extLst>
                <a:ext uri="{FF2B5EF4-FFF2-40B4-BE49-F238E27FC236}">
                  <a16:creationId xmlns:a16="http://schemas.microsoft.com/office/drawing/2014/main" id="{893C1EDB-5966-754C-9118-0A85C90A8FC1}"/>
                </a:ext>
              </a:extLst>
            </p:cNvPr>
            <p:cNvSpPr txBox="1">
              <a:spLocks noChangeArrowheads="1"/>
            </p:cNvSpPr>
            <p:nvPr/>
          </p:nvSpPr>
          <p:spPr bwMode="auto">
            <a:xfrm rot="30982">
              <a:off x="1405" y="4374"/>
              <a:ext cx="1934" cy="1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200" kern="0">
                  <a:solidFill>
                    <a:schemeClr val="bg1"/>
                  </a:solidFill>
                  <a:latin typeface="微软雅黑" panose="020B0503020204020204" pitchFamily="34" charset="-122"/>
                  <a:ea typeface="微软雅黑" panose="020B0503020204020204" pitchFamily="34" charset="-122"/>
                  <a:cs typeface="+mn-ea"/>
                  <a:sym typeface="+mn-lt"/>
                </a:rPr>
                <a:t>项目启动</a:t>
              </a:r>
            </a:p>
          </p:txBody>
        </p:sp>
        <p:sp>
          <p:nvSpPr>
            <p:cNvPr id="156" name="TextBox 103">
              <a:extLst>
                <a:ext uri="{FF2B5EF4-FFF2-40B4-BE49-F238E27FC236}">
                  <a16:creationId xmlns:a16="http://schemas.microsoft.com/office/drawing/2014/main" id="{55A0531F-FD7A-E94B-A54F-3320C6A75E4A}"/>
                </a:ext>
              </a:extLst>
            </p:cNvPr>
            <p:cNvSpPr txBox="1">
              <a:spLocks noChangeArrowheads="1"/>
            </p:cNvSpPr>
            <p:nvPr/>
          </p:nvSpPr>
          <p:spPr bwMode="auto">
            <a:xfrm rot="30982">
              <a:off x="4357" y="4374"/>
              <a:ext cx="1934" cy="1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需求确认</a:t>
              </a:r>
            </a:p>
          </p:txBody>
        </p:sp>
        <p:sp>
          <p:nvSpPr>
            <p:cNvPr id="157" name="TextBox 103">
              <a:extLst>
                <a:ext uri="{FF2B5EF4-FFF2-40B4-BE49-F238E27FC236}">
                  <a16:creationId xmlns:a16="http://schemas.microsoft.com/office/drawing/2014/main" id="{DFD574A8-6E4B-CE41-9728-AD4A123CA472}"/>
                </a:ext>
              </a:extLst>
            </p:cNvPr>
            <p:cNvSpPr txBox="1">
              <a:spLocks noChangeArrowheads="1"/>
            </p:cNvSpPr>
            <p:nvPr/>
          </p:nvSpPr>
          <p:spPr bwMode="auto">
            <a:xfrm rot="30982">
              <a:off x="7204" y="4374"/>
              <a:ext cx="1934" cy="1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部署开发</a:t>
              </a:r>
            </a:p>
          </p:txBody>
        </p:sp>
        <p:cxnSp>
          <p:nvCxnSpPr>
            <p:cNvPr id="158" name="肘形连接符 65">
              <a:extLst>
                <a:ext uri="{FF2B5EF4-FFF2-40B4-BE49-F238E27FC236}">
                  <a16:creationId xmlns:a16="http://schemas.microsoft.com/office/drawing/2014/main" id="{F164C807-4720-EA40-9B17-035C1DD632BC}"/>
                </a:ext>
              </a:extLst>
            </p:cNvPr>
            <p:cNvCxnSpPr>
              <a:stCxn id="137" idx="2"/>
              <a:endCxn id="145" idx="2"/>
            </p:cNvCxnSpPr>
            <p:nvPr/>
          </p:nvCxnSpPr>
          <p:spPr>
            <a:xfrm rot="5400000" flipV="1">
              <a:off x="8178" y="2069"/>
              <a:ext cx="3" cy="2859"/>
            </a:xfrm>
            <a:prstGeom prst="bentConnector3">
              <a:avLst>
                <a:gd name="adj1" fmla="val 12600000"/>
              </a:avLst>
            </a:prstGeom>
            <a:solidFill>
              <a:schemeClr val="accent5"/>
            </a:solidFill>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9" name="TextBox 103">
              <a:extLst>
                <a:ext uri="{FF2B5EF4-FFF2-40B4-BE49-F238E27FC236}">
                  <a16:creationId xmlns:a16="http://schemas.microsoft.com/office/drawing/2014/main" id="{A920E1DA-0B8B-D347-8546-48FB4F0F667A}"/>
                </a:ext>
              </a:extLst>
            </p:cNvPr>
            <p:cNvSpPr txBox="1">
              <a:spLocks noChangeArrowheads="1"/>
            </p:cNvSpPr>
            <p:nvPr/>
          </p:nvSpPr>
          <p:spPr bwMode="auto">
            <a:xfrm rot="30982">
              <a:off x="11860" y="2830"/>
              <a:ext cx="1240" cy="1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流程上线</a:t>
              </a:r>
            </a:p>
          </p:txBody>
        </p:sp>
        <p:sp>
          <p:nvSpPr>
            <p:cNvPr id="160"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3111" y="2787"/>
              <a:ext cx="1345" cy="5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管理</a:t>
              </a:r>
              <a:r>
                <a:rPr lang="zh-CN" altLang="en-US" sz="1100" kern="0" dirty="0" smtClean="0">
                  <a:solidFill>
                    <a:schemeClr val="bg1"/>
                  </a:solidFill>
                  <a:latin typeface="微软雅黑" panose="020B0503020204020204" pitchFamily="34" charset="-122"/>
                  <a:ea typeface="微软雅黑" panose="020B0503020204020204" pitchFamily="34" charset="-122"/>
                  <a:cs typeface="+mn-ea"/>
                  <a:sym typeface="+mn-lt"/>
                </a:rPr>
                <a:t>平台，机器人及</a:t>
              </a: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流程</a:t>
              </a:r>
            </a:p>
            <a:p>
              <a:pPr lvl="0" algn="ctr">
                <a:lnSpc>
                  <a:spcPct val="120000"/>
                </a:lnSpc>
                <a:defRPr/>
              </a:pPr>
              <a:r>
                <a:rPr lang="zh-CN" altLang="en-US" sz="1100" kern="0" dirty="0">
                  <a:solidFill>
                    <a:schemeClr val="bg1"/>
                  </a:solidFill>
                  <a:latin typeface="微软雅黑" panose="020B0503020204020204" pitchFamily="34" charset="-122"/>
                  <a:ea typeface="微软雅黑" panose="020B0503020204020204" pitchFamily="34" charset="-122"/>
                  <a:cs typeface="+mn-ea"/>
                  <a:sym typeface="+mn-lt"/>
                </a:rPr>
                <a:t>运营阶段</a:t>
              </a:r>
            </a:p>
          </p:txBody>
        </p:sp>
        <p:sp>
          <p:nvSpPr>
            <p:cNvPr id="161" name="等腰三角形 118">
              <a:extLst>
                <a:ext uri="{FF2B5EF4-FFF2-40B4-BE49-F238E27FC236}">
                  <a16:creationId xmlns:a16="http://schemas.microsoft.com/office/drawing/2014/main" id="{46FED502-DE67-3442-977C-4F46145BD7F1}"/>
                </a:ext>
              </a:extLst>
            </p:cNvPr>
            <p:cNvSpPr/>
            <p:nvPr/>
          </p:nvSpPr>
          <p:spPr>
            <a:xfrm rot="10800000">
              <a:off x="11718" y="3940"/>
              <a:ext cx="119" cy="78"/>
            </a:xfrm>
            <a:prstGeom prst="triangle">
              <a:avLst/>
            </a:prstGeom>
            <a:solidFill>
              <a:schemeClr val="accent5"/>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2" name="TextBox 103">
              <a:extLst>
                <a:ext uri="{FF2B5EF4-FFF2-40B4-BE49-F238E27FC236}">
                  <a16:creationId xmlns:a16="http://schemas.microsoft.com/office/drawing/2014/main" id="{C3F0898F-E527-D744-903A-8E809B279450}"/>
                </a:ext>
              </a:extLst>
            </p:cNvPr>
            <p:cNvSpPr txBox="1">
              <a:spLocks noChangeArrowheads="1"/>
            </p:cNvSpPr>
            <p:nvPr/>
          </p:nvSpPr>
          <p:spPr bwMode="auto">
            <a:xfrm rot="30982">
              <a:off x="10801" y="4350"/>
              <a:ext cx="1934" cy="1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宋体" charset="-122"/>
                </a:defRPr>
              </a:lvl1pPr>
              <a:lvl2pPr marL="742950" indent="-285750">
                <a:defRPr>
                  <a:solidFill>
                    <a:schemeClr val="tx1"/>
                  </a:solidFill>
                  <a:latin typeface="Calibri" charset="0"/>
                  <a:ea typeface="宋体" charset="-122"/>
                </a:defRPr>
              </a:lvl2pPr>
              <a:lvl3pPr marL="1143000" indent="-228600">
                <a:defRPr>
                  <a:solidFill>
                    <a:schemeClr val="tx1"/>
                  </a:solidFill>
                  <a:latin typeface="Calibri" charset="0"/>
                  <a:ea typeface="宋体" charset="-122"/>
                </a:defRPr>
              </a:lvl3pPr>
              <a:lvl4pPr marL="1600200" indent="-228600">
                <a:defRPr>
                  <a:solidFill>
                    <a:schemeClr val="tx1"/>
                  </a:solidFill>
                  <a:latin typeface="Calibri" charset="0"/>
                  <a:ea typeface="宋体" charset="-122"/>
                </a:defRPr>
              </a:lvl4pPr>
              <a:lvl5pPr marL="2057400" indent="-228600">
                <a:defRPr>
                  <a:solidFill>
                    <a:schemeClr val="tx1"/>
                  </a:solidFill>
                  <a:latin typeface="Calibri" charset="0"/>
                  <a:ea typeface="宋体" charset="-122"/>
                </a:defRPr>
              </a:lvl5pPr>
              <a:lvl6pPr marL="2514600" indent="-228600" fontAlgn="base">
                <a:spcBef>
                  <a:spcPct val="0"/>
                </a:spcBef>
                <a:spcAft>
                  <a:spcPct val="0"/>
                </a:spcAft>
                <a:defRPr>
                  <a:solidFill>
                    <a:schemeClr val="tx1"/>
                  </a:solidFill>
                  <a:latin typeface="Calibri" charset="0"/>
                  <a:ea typeface="宋体" charset="-122"/>
                </a:defRPr>
              </a:lvl6pPr>
              <a:lvl7pPr marL="2971800" indent="-228600" fontAlgn="base">
                <a:spcBef>
                  <a:spcPct val="0"/>
                </a:spcBef>
                <a:spcAft>
                  <a:spcPct val="0"/>
                </a:spcAft>
                <a:defRPr>
                  <a:solidFill>
                    <a:schemeClr val="tx1"/>
                  </a:solidFill>
                  <a:latin typeface="Calibri" charset="0"/>
                  <a:ea typeface="宋体" charset="-122"/>
                </a:defRPr>
              </a:lvl7pPr>
              <a:lvl8pPr marL="3429000" indent="-228600" fontAlgn="base">
                <a:spcBef>
                  <a:spcPct val="0"/>
                </a:spcBef>
                <a:spcAft>
                  <a:spcPct val="0"/>
                </a:spcAft>
                <a:defRPr>
                  <a:solidFill>
                    <a:schemeClr val="tx1"/>
                  </a:solidFill>
                  <a:latin typeface="Calibri" charset="0"/>
                  <a:ea typeface="宋体" charset="-122"/>
                </a:defRPr>
              </a:lvl8pPr>
              <a:lvl9pPr marL="3886200" indent="-228600" fontAlgn="base">
                <a:spcBef>
                  <a:spcPct val="0"/>
                </a:spcBef>
                <a:spcAft>
                  <a:spcPct val="0"/>
                </a:spcAft>
                <a:defRPr>
                  <a:solidFill>
                    <a:schemeClr val="tx1"/>
                  </a:solidFill>
                  <a:latin typeface="Calibri" charset="0"/>
                  <a:ea typeface="宋体" charset="-122"/>
                </a:defRPr>
              </a:lvl9pPr>
            </a:lstStyle>
            <a:p>
              <a:pPr lvl="0" algn="ctr">
                <a:lnSpc>
                  <a:spcPct val="120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mn-ea"/>
                  <a:sym typeface="+mn-lt"/>
                </a:rPr>
                <a:t>上线投产 </a:t>
              </a:r>
            </a:p>
          </p:txBody>
        </p:sp>
        <p:sp>
          <p:nvSpPr>
            <p:cNvPr id="163" name="矩形: 圆角 74">
              <a:extLst>
                <a:ext uri="{FF2B5EF4-FFF2-40B4-BE49-F238E27FC236}">
                  <a16:creationId xmlns:a16="http://schemas.microsoft.com/office/drawing/2014/main" id="{78062E11-DEDC-D846-89B9-92E39D073542}"/>
                </a:ext>
              </a:extLst>
            </p:cNvPr>
            <p:cNvSpPr/>
            <p:nvPr/>
          </p:nvSpPr>
          <p:spPr>
            <a:xfrm>
              <a:off x="643" y="2190"/>
              <a:ext cx="15342" cy="2824"/>
            </a:xfrm>
            <a:prstGeom prst="roundRect">
              <a:avLst>
                <a:gd name="adj" fmla="val 2719"/>
              </a:avLst>
            </a:prstGeom>
            <a:noFill/>
            <a:ln w="381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i="0" u="none" strike="noStrike" kern="1200" cap="none" spc="0" normalizeH="0" baseline="0" noProof="0">
                <a:ln>
                  <a:noFill/>
                </a:ln>
                <a:solidFill>
                  <a:schemeClr val="bg1"/>
                </a:solidFill>
                <a:effectLst/>
                <a:uLnTx/>
                <a:uFillTx/>
                <a:latin typeface="微软雅黑" charset="0"/>
                <a:ea typeface="宋体" charset="-122"/>
                <a:cs typeface="微软雅黑" charset="0"/>
              </a:endParaRPr>
            </a:p>
          </p:txBody>
        </p:sp>
      </p:grpSp>
      <p:sp>
        <p:nvSpPr>
          <p:cNvPr id="164" name="TextBox 103">
            <a:extLst>
              <a:ext uri="{FF2B5EF4-FFF2-40B4-BE49-F238E27FC236}">
                <a16:creationId xmlns:a16="http://schemas.microsoft.com/office/drawing/2014/main" id="{86F412C7-4B03-764D-A714-E2644A867B36}"/>
              </a:ext>
            </a:extLst>
          </p:cNvPr>
          <p:cNvSpPr txBox="1">
            <a:spLocks noChangeArrowheads="1"/>
          </p:cNvSpPr>
          <p:nvPr/>
        </p:nvSpPr>
        <p:spPr bwMode="auto">
          <a:xfrm rot="30982">
            <a:off x="10588190" y="2521721"/>
            <a:ext cx="983561" cy="7017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lvl="0" algn="ctr">
              <a:lnSpc>
                <a:spcPct val="120000"/>
              </a:lnSpc>
              <a:defRPr sz="1100" kern="0">
                <a:solidFill>
                  <a:schemeClr val="bg1"/>
                </a:solidFill>
                <a:latin typeface="微软雅黑" panose="020B0503020204020204" pitchFamily="34" charset="-122"/>
                <a:ea typeface="微软雅黑" panose="020B0503020204020204" pitchFamily="34" charset="-122"/>
                <a:cs typeface="+mn-ea"/>
              </a:defRPr>
            </a:lvl1pPr>
            <a:lvl2pPr marL="742950" indent="-285750">
              <a:defRPr>
                <a:latin typeface="Calibri" charset="0"/>
                <a:ea typeface="宋体" charset="-122"/>
              </a:defRPr>
            </a:lvl2pPr>
            <a:lvl3pPr marL="1143000" indent="-228600">
              <a:defRPr>
                <a:latin typeface="Calibri" charset="0"/>
                <a:ea typeface="宋体" charset="-122"/>
              </a:defRPr>
            </a:lvl3pPr>
            <a:lvl4pPr marL="1600200" indent="-228600">
              <a:defRPr>
                <a:latin typeface="Calibri" charset="0"/>
                <a:ea typeface="宋体" charset="-122"/>
              </a:defRPr>
            </a:lvl4pPr>
            <a:lvl5pPr marL="2057400" indent="-228600">
              <a:defRPr>
                <a:latin typeface="Calibri" charset="0"/>
                <a:ea typeface="宋体" charset="-122"/>
              </a:defRPr>
            </a:lvl5pPr>
            <a:lvl6pPr marL="2514600" indent="-228600" fontAlgn="base">
              <a:spcBef>
                <a:spcPct val="0"/>
              </a:spcBef>
              <a:spcAft>
                <a:spcPct val="0"/>
              </a:spcAft>
              <a:defRPr>
                <a:latin typeface="Calibri" charset="0"/>
                <a:ea typeface="宋体" charset="-122"/>
              </a:defRPr>
            </a:lvl6pPr>
            <a:lvl7pPr marL="2971800" indent="-228600" fontAlgn="base">
              <a:spcBef>
                <a:spcPct val="0"/>
              </a:spcBef>
              <a:spcAft>
                <a:spcPct val="0"/>
              </a:spcAft>
              <a:defRPr>
                <a:latin typeface="Calibri" charset="0"/>
                <a:ea typeface="宋体" charset="-122"/>
              </a:defRPr>
            </a:lvl7pPr>
            <a:lvl8pPr marL="3429000" indent="-228600" fontAlgn="base">
              <a:spcBef>
                <a:spcPct val="0"/>
              </a:spcBef>
              <a:spcAft>
                <a:spcPct val="0"/>
              </a:spcAft>
              <a:defRPr>
                <a:latin typeface="Calibri" charset="0"/>
                <a:ea typeface="宋体" charset="-122"/>
              </a:defRPr>
            </a:lvl8pPr>
            <a:lvl9pPr marL="3886200" indent="-228600" fontAlgn="base">
              <a:spcBef>
                <a:spcPct val="0"/>
              </a:spcBef>
              <a:spcAft>
                <a:spcPct val="0"/>
              </a:spcAft>
              <a:defRPr>
                <a:latin typeface="Calibri" charset="0"/>
                <a:ea typeface="宋体" charset="-122"/>
              </a:defRPr>
            </a:lvl9pPr>
          </a:lstStyle>
          <a:p>
            <a:r>
              <a:rPr lang="zh-CN" altLang="en-US" dirty="0">
                <a:sym typeface="+mn-lt"/>
              </a:rPr>
              <a:t>管理平台，机器人运营维护</a:t>
            </a:r>
          </a:p>
        </p:txBody>
      </p:sp>
    </p:spTree>
    <p:extLst>
      <p:ext uri="{BB962C8B-B14F-4D97-AF65-F5344CB8AC3E}">
        <p14:creationId xmlns:p14="http://schemas.microsoft.com/office/powerpoint/2010/main" val="3576252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113268"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03</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1048915" y="377500"/>
            <a:ext cx="2132595" cy="400110"/>
          </a:xfrm>
          <a:prstGeom prst="rect">
            <a:avLst/>
          </a:prstGeom>
          <a:noFill/>
        </p:spPr>
        <p:txBody>
          <a:bodyPr wrap="square" rtlCol="0">
            <a:noAutofit/>
          </a:bodyPr>
          <a:lstStyle/>
          <a:p>
            <a:pPr algn="dist"/>
            <a:r>
              <a:rPr lang="zh-CN" altLang="en-US" sz="2000" b="1" dirty="0">
                <a:latin typeface="微软雅黑" panose="020B0503020204020204" pitchFamily="34" charset="-122"/>
                <a:ea typeface="微软雅黑" panose="020B0503020204020204" pitchFamily="34" charset="-122"/>
              </a:rPr>
              <a:t>项目执行流程图</a:t>
            </a:r>
          </a:p>
        </p:txBody>
      </p:sp>
      <p:sp>
        <p:nvSpPr>
          <p:cNvPr id="41" name="矩形 8">
            <a:extLst>
              <a:ext uri="{FF2B5EF4-FFF2-40B4-BE49-F238E27FC236}">
                <a16:creationId xmlns:a16="http://schemas.microsoft.com/office/drawing/2014/main" id="{DA8ED63A-3878-C846-A2FE-A0C6EA24B4F0}"/>
              </a:ext>
            </a:extLst>
          </p:cNvPr>
          <p:cNvSpPr/>
          <p:nvPr/>
        </p:nvSpPr>
        <p:spPr>
          <a:xfrm>
            <a:off x="715068" y="1637443"/>
            <a:ext cx="428625" cy="202755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smtClean="0">
                <a:solidFill>
                  <a:schemeClr val="bg1"/>
                </a:solidFill>
                <a:latin typeface="微软雅黑" panose="020B0503020204020204" charset="-122"/>
                <a:ea typeface="微软雅黑" panose="020B0503020204020204" charset="-122"/>
                <a:sym typeface="+mn-ea"/>
              </a:rPr>
              <a:t>数字化生产力部署</a:t>
            </a:r>
            <a:r>
              <a:rPr kumimoji="1" lang="zh-CN" altLang="en-US" sz="1200" b="1" dirty="0">
                <a:solidFill>
                  <a:schemeClr val="bg1"/>
                </a:solidFill>
                <a:latin typeface="微软雅黑" panose="020B0503020204020204" charset="-122"/>
                <a:ea typeface="微软雅黑" panose="020B0503020204020204" charset="-122"/>
                <a:sym typeface="+mn-ea"/>
              </a:rPr>
              <a:t>前</a:t>
            </a:r>
            <a:endParaRPr kumimoji="1" lang="zh-CN" altLang="en-US" sz="1200" b="1" dirty="0">
              <a:latin typeface="PingFang SC" panose="020B0400000000000000" pitchFamily="34" charset="-122"/>
              <a:ea typeface="PingFang SC" panose="020B0400000000000000" pitchFamily="34" charset="-122"/>
            </a:endParaRPr>
          </a:p>
        </p:txBody>
      </p:sp>
      <p:sp>
        <p:nvSpPr>
          <p:cNvPr id="42" name="矩形 9">
            <a:extLst>
              <a:ext uri="{FF2B5EF4-FFF2-40B4-BE49-F238E27FC236}">
                <a16:creationId xmlns:a16="http://schemas.microsoft.com/office/drawing/2014/main" id="{BF54DDDC-0F97-5247-8255-1D822CE8DB00}"/>
              </a:ext>
            </a:extLst>
          </p:cNvPr>
          <p:cNvSpPr/>
          <p:nvPr/>
        </p:nvSpPr>
        <p:spPr>
          <a:xfrm>
            <a:off x="715067" y="4256108"/>
            <a:ext cx="428625" cy="2027555"/>
          </a:xfrm>
          <a:prstGeom prst="rect">
            <a:avLst/>
          </a:prstGeom>
          <a:solidFill>
            <a:srgbClr val="00AE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200" b="1" dirty="0">
                <a:solidFill>
                  <a:schemeClr val="bg1"/>
                </a:solidFill>
                <a:latin typeface="微软雅黑" panose="020B0503020204020204" charset="-122"/>
                <a:ea typeface="微软雅黑" panose="020B0503020204020204" charset="-122"/>
                <a:sym typeface="+mn-ea"/>
              </a:rPr>
              <a:t>数字化生产力部署后</a:t>
            </a:r>
            <a:endParaRPr kumimoji="1" lang="zh-CN" altLang="en-US" sz="1200" b="1" dirty="0">
              <a:latin typeface="PingFang SC" panose="020B0400000000000000" pitchFamily="34" charset="-122"/>
              <a:ea typeface="PingFang SC" panose="020B0400000000000000" pitchFamily="34" charset="-122"/>
            </a:endParaRPr>
          </a:p>
        </p:txBody>
      </p:sp>
      <p:sp>
        <p:nvSpPr>
          <p:cNvPr id="43" name="文本框 10">
            <a:extLst>
              <a:ext uri="{FF2B5EF4-FFF2-40B4-BE49-F238E27FC236}">
                <a16:creationId xmlns:a16="http://schemas.microsoft.com/office/drawing/2014/main" id="{F955931B-977E-8144-89D7-09510B6984BF}"/>
              </a:ext>
            </a:extLst>
          </p:cNvPr>
          <p:cNvSpPr txBox="1"/>
          <p:nvPr/>
        </p:nvSpPr>
        <p:spPr>
          <a:xfrm>
            <a:off x="4216340" y="1117600"/>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全流程手工执行</a:t>
            </a:r>
          </a:p>
        </p:txBody>
      </p:sp>
      <p:sp>
        <p:nvSpPr>
          <p:cNvPr id="44" name="文本框 11">
            <a:extLst>
              <a:ext uri="{FF2B5EF4-FFF2-40B4-BE49-F238E27FC236}">
                <a16:creationId xmlns:a16="http://schemas.microsoft.com/office/drawing/2014/main" id="{991131CB-23F3-E840-8849-944B1A0360B8}"/>
              </a:ext>
            </a:extLst>
          </p:cNvPr>
          <p:cNvSpPr txBox="1"/>
          <p:nvPr/>
        </p:nvSpPr>
        <p:spPr>
          <a:xfrm>
            <a:off x="2915723" y="6030384"/>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机器人</a:t>
            </a:r>
            <a:r>
              <a:rPr kumimoji="1" lang="zh-CN" altLang="en-US" sz="1400" b="1" dirty="0" smtClean="0">
                <a:solidFill>
                  <a:srgbClr val="04AF59"/>
                </a:solidFill>
                <a:latin typeface="微软雅黑" panose="020B0503020204020204" charset="-122"/>
                <a:ea typeface="微软雅黑" panose="020B0503020204020204" charset="-122"/>
              </a:rPr>
              <a:t>自动计算，触发邮件</a:t>
            </a:r>
            <a:endParaRPr kumimoji="1" lang="zh-CN" altLang="en-US" sz="1400" b="1" dirty="0">
              <a:solidFill>
                <a:srgbClr val="04AF59"/>
              </a:solidFill>
              <a:latin typeface="微软雅黑" panose="020B0503020204020204" charset="-122"/>
              <a:ea typeface="微软雅黑" panose="020B0503020204020204" charset="-122"/>
            </a:endParaRPr>
          </a:p>
        </p:txBody>
      </p:sp>
      <p:sp>
        <p:nvSpPr>
          <p:cNvPr id="45" name="矩形: 圆角 89">
            <a:extLst>
              <a:ext uri="{FF2B5EF4-FFF2-40B4-BE49-F238E27FC236}">
                <a16:creationId xmlns:a16="http://schemas.microsoft.com/office/drawing/2014/main" id="{06DEA9DA-204B-C641-BA62-E6A58D5B1958}"/>
              </a:ext>
            </a:extLst>
          </p:cNvPr>
          <p:cNvSpPr/>
          <p:nvPr/>
        </p:nvSpPr>
        <p:spPr>
          <a:xfrm>
            <a:off x="9413768" y="4828431"/>
            <a:ext cx="1974668" cy="741096"/>
          </a:xfrm>
          <a:prstGeom prst="roundRect">
            <a:avLst/>
          </a:prstGeom>
          <a:solidFill>
            <a:srgbClr val="00AE57"/>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15</a:t>
            </a:r>
            <a:r>
              <a:rPr lang="zh-CN" altLang="en-US" sz="2000" dirty="0" smtClean="0">
                <a:solidFill>
                  <a:schemeClr val="bg1"/>
                </a:solidFill>
                <a:effectLst>
                  <a:outerShdw blurRad="38100" dist="38100" dir="2700000" algn="tl">
                    <a:srgbClr val="000000">
                      <a:alpha val="43137"/>
                    </a:srgbClr>
                  </a:outerShdw>
                </a:effectLst>
              </a:rPr>
              <a:t>分钟</a:t>
            </a:r>
            <a:r>
              <a:rPr lang="en-US" altLang="zh-CN" sz="2000" dirty="0" smtClean="0">
                <a:solidFill>
                  <a:schemeClr val="bg1"/>
                </a:solidFill>
                <a:effectLst>
                  <a:outerShdw blurRad="38100" dist="38100" dir="2700000" algn="tl">
                    <a:srgbClr val="000000">
                      <a:alpha val="43137"/>
                    </a:srgbClr>
                  </a:outerShdw>
                </a:effectLst>
              </a:rPr>
              <a:t>/</a:t>
            </a:r>
            <a:r>
              <a:rPr lang="zh-CN" altLang="en-US" sz="2000" dirty="0" smtClean="0">
                <a:solidFill>
                  <a:schemeClr val="bg1"/>
                </a:solidFill>
                <a:effectLst>
                  <a:outerShdw blurRad="38100" dist="38100" dir="2700000" algn="tl">
                    <a:srgbClr val="000000">
                      <a:alpha val="43137"/>
                    </a:srgbClr>
                  </a:outerShdw>
                </a:effectLst>
              </a:rPr>
              <a:t>份客户</a:t>
            </a:r>
            <a:endParaRPr lang="zh-CN" altLang="en-US" sz="2000" dirty="0">
              <a:solidFill>
                <a:schemeClr val="bg1"/>
              </a:solidFill>
              <a:effectLst>
                <a:outerShdw blurRad="38100" dist="38100" dir="2700000" algn="tl">
                  <a:srgbClr val="000000">
                    <a:alpha val="43137"/>
                  </a:srgbClr>
                </a:outerShdw>
              </a:effectLst>
            </a:endParaRPr>
          </a:p>
          <a:p>
            <a:pPr algn="ctr"/>
            <a:endParaRPr lang="en-US" altLang="zh-CN" sz="1100" dirty="0"/>
          </a:p>
        </p:txBody>
      </p:sp>
      <p:sp>
        <p:nvSpPr>
          <p:cNvPr id="46" name="矩形: 圆角 90">
            <a:extLst>
              <a:ext uri="{FF2B5EF4-FFF2-40B4-BE49-F238E27FC236}">
                <a16:creationId xmlns:a16="http://schemas.microsoft.com/office/drawing/2014/main" id="{379018D4-3AF3-C046-A91D-40EC8C689946}"/>
              </a:ext>
            </a:extLst>
          </p:cNvPr>
          <p:cNvSpPr/>
          <p:nvPr/>
        </p:nvSpPr>
        <p:spPr>
          <a:xfrm>
            <a:off x="9340559" y="2229422"/>
            <a:ext cx="1964749" cy="790807"/>
          </a:xfrm>
          <a:prstGeom prst="round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zh-CN" sz="2000" dirty="0" smtClean="0">
                <a:solidFill>
                  <a:schemeClr val="bg1"/>
                </a:solidFill>
                <a:effectLst>
                  <a:outerShdw blurRad="38100" dist="38100" dir="2700000" algn="tl">
                    <a:srgbClr val="000000">
                      <a:alpha val="43137"/>
                    </a:srgbClr>
                  </a:outerShdw>
                </a:effectLst>
              </a:rPr>
              <a:t>50</a:t>
            </a:r>
            <a:r>
              <a:rPr lang="zh-CN" altLang="en-US" sz="2000" dirty="0" smtClean="0">
                <a:solidFill>
                  <a:schemeClr val="bg1"/>
                </a:solidFill>
                <a:effectLst>
                  <a:outerShdw blurRad="38100" dist="38100" dir="2700000" algn="tl">
                    <a:srgbClr val="000000">
                      <a:alpha val="43137"/>
                    </a:srgbClr>
                  </a:outerShdw>
                </a:effectLst>
              </a:rPr>
              <a:t>分钟</a:t>
            </a:r>
            <a:r>
              <a:rPr lang="en-US" altLang="zh-CN" sz="2000" dirty="0" smtClean="0">
                <a:solidFill>
                  <a:schemeClr val="bg1"/>
                </a:solidFill>
                <a:effectLst>
                  <a:outerShdw blurRad="38100" dist="38100" dir="2700000" algn="tl">
                    <a:srgbClr val="000000">
                      <a:alpha val="43137"/>
                    </a:srgbClr>
                  </a:outerShdw>
                </a:effectLst>
              </a:rPr>
              <a:t>/</a:t>
            </a:r>
            <a:r>
              <a:rPr lang="zh-CN" altLang="en-US" sz="2000" dirty="0" smtClean="0">
                <a:solidFill>
                  <a:schemeClr val="bg1"/>
                </a:solidFill>
                <a:effectLst>
                  <a:outerShdw blurRad="38100" dist="38100" dir="2700000" algn="tl">
                    <a:srgbClr val="000000">
                      <a:alpha val="43137"/>
                    </a:srgbClr>
                  </a:outerShdw>
                </a:effectLst>
              </a:rPr>
              <a:t>份客户</a:t>
            </a:r>
            <a:endParaRPr lang="zh-CN" altLang="en-US" sz="2000" dirty="0">
              <a:solidFill>
                <a:schemeClr val="bg1"/>
              </a:solidFill>
              <a:effectLst>
                <a:outerShdw blurRad="38100" dist="38100" dir="2700000" algn="tl">
                  <a:srgbClr val="000000">
                    <a:alpha val="43137"/>
                  </a:srgbClr>
                </a:outerShdw>
              </a:effectLst>
            </a:endParaRPr>
          </a:p>
          <a:p>
            <a:pPr algn="ctr"/>
            <a:endParaRPr lang="zh-CN" altLang="en-US" sz="900" dirty="0"/>
          </a:p>
        </p:txBody>
      </p:sp>
      <p:pic>
        <p:nvPicPr>
          <p:cNvPr id="47" name="Picture 46"/>
          <p:cNvPicPr>
            <a:picLocks noChangeAspect="1"/>
          </p:cNvPicPr>
          <p:nvPr/>
        </p:nvPicPr>
        <p:blipFill>
          <a:blip r:embed="rId2"/>
          <a:stretch>
            <a:fillRect/>
          </a:stretch>
        </p:blipFill>
        <p:spPr>
          <a:xfrm>
            <a:off x="1545782" y="1402566"/>
            <a:ext cx="7364168" cy="2609120"/>
          </a:xfrm>
          <a:prstGeom prst="rect">
            <a:avLst/>
          </a:prstGeom>
        </p:spPr>
      </p:pic>
      <p:pic>
        <p:nvPicPr>
          <p:cNvPr id="48" name="Picture 47"/>
          <p:cNvPicPr>
            <a:picLocks noChangeAspect="1"/>
          </p:cNvPicPr>
          <p:nvPr/>
        </p:nvPicPr>
        <p:blipFill>
          <a:blip r:embed="rId3"/>
          <a:stretch>
            <a:fillRect/>
          </a:stretch>
        </p:blipFill>
        <p:spPr>
          <a:xfrm>
            <a:off x="1545782" y="4462603"/>
            <a:ext cx="7364168" cy="2324130"/>
          </a:xfrm>
          <a:prstGeom prst="rect">
            <a:avLst/>
          </a:prstGeom>
        </p:spPr>
      </p:pic>
      <p:sp>
        <p:nvSpPr>
          <p:cNvPr id="49" name="文本框 11">
            <a:extLst>
              <a:ext uri="{FF2B5EF4-FFF2-40B4-BE49-F238E27FC236}">
                <a16:creationId xmlns:a16="http://schemas.microsoft.com/office/drawing/2014/main" id="{991131CB-23F3-E840-8849-944B1A0360B8}"/>
              </a:ext>
            </a:extLst>
          </p:cNvPr>
          <p:cNvSpPr txBox="1"/>
          <p:nvPr/>
        </p:nvSpPr>
        <p:spPr>
          <a:xfrm>
            <a:off x="2532203" y="4083256"/>
            <a:ext cx="5264383" cy="307777"/>
          </a:xfrm>
          <a:prstGeom prst="rect">
            <a:avLst/>
          </a:prstGeom>
          <a:noFill/>
        </p:spPr>
        <p:txBody>
          <a:bodyPr wrap="square" rtlCol="0">
            <a:spAutoFit/>
          </a:bodyPr>
          <a:lstStyle/>
          <a:p>
            <a:pPr algn="ctr"/>
            <a:r>
              <a:rPr kumimoji="1" lang="zh-CN" altLang="en-US" sz="1400" b="1" dirty="0">
                <a:solidFill>
                  <a:srgbClr val="04AF59"/>
                </a:solidFill>
                <a:latin typeface="微软雅黑" panose="020B0503020204020204" charset="-122"/>
                <a:ea typeface="微软雅黑" panose="020B0503020204020204" charset="-122"/>
              </a:rPr>
              <a:t>低</a:t>
            </a:r>
            <a:r>
              <a:rPr kumimoji="1" lang="zh-CN" altLang="en-US" sz="1400" b="1" dirty="0" smtClean="0">
                <a:solidFill>
                  <a:srgbClr val="04AF59"/>
                </a:solidFill>
                <a:latin typeface="微软雅黑" panose="020B0503020204020204" charset="-122"/>
                <a:ea typeface="微软雅黑" panose="020B0503020204020204" charset="-122"/>
              </a:rPr>
              <a:t>代码平台和机器人联合部署，实现流程自动化</a:t>
            </a:r>
            <a:endParaRPr kumimoji="1" lang="zh-CN" altLang="en-US" sz="1400" b="1" dirty="0">
              <a:solidFill>
                <a:srgbClr val="04AF59"/>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6081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up)">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up)">
                                      <p:cBhvr>
                                        <p:cTn id="2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5" grpId="0" animBg="1"/>
      <p:bldP spid="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8</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395932"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04</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854951" y="377500"/>
            <a:ext cx="2728758" cy="400110"/>
          </a:xfrm>
          <a:prstGeom prst="rect">
            <a:avLst/>
          </a:prstGeom>
          <a:noFill/>
        </p:spPr>
        <p:txBody>
          <a:bodyPr wrap="square" rtlCol="0">
            <a:noAutofit/>
          </a:bodyPr>
          <a:lstStyle/>
          <a:p>
            <a:r>
              <a:rPr lang="zh-CN" altLang="en-US" sz="2000" b="1" dirty="0" smtClean="0">
                <a:latin typeface="微软雅黑" panose="020B0503020204020204" pitchFamily="34" charset="-122"/>
                <a:ea typeface="微软雅黑" panose="020B0503020204020204" pitchFamily="34" charset="-122"/>
              </a:rPr>
              <a:t>流程及机器人</a:t>
            </a:r>
            <a:r>
              <a:rPr lang="zh-CN" altLang="en-US" sz="2000" b="1" dirty="0">
                <a:latin typeface="微软雅黑" panose="020B0503020204020204" pitchFamily="34" charset="-122"/>
                <a:ea typeface="微软雅黑" panose="020B0503020204020204" pitchFamily="34" charset="-122"/>
              </a:rPr>
              <a:t>监控</a:t>
            </a:r>
            <a:r>
              <a:rPr lang="zh-CN" altLang="en-US" sz="2000" b="1" dirty="0" smtClean="0">
                <a:latin typeface="微软雅黑" panose="020B0503020204020204" pitchFamily="34" charset="-122"/>
                <a:ea typeface="微软雅黑" panose="020B0503020204020204" pitchFamily="34" charset="-122"/>
              </a:rPr>
              <a:t>模式</a:t>
            </a:r>
            <a:endParaRPr lang="zh-CN" altLang="en-US" sz="2000" b="1" dirty="0">
              <a:latin typeface="微软雅黑" panose="020B0503020204020204" pitchFamily="34" charset="-122"/>
              <a:ea typeface="微软雅黑" panose="020B0503020204020204" pitchFamily="34" charset="-122"/>
            </a:endParaRPr>
          </a:p>
        </p:txBody>
      </p:sp>
      <p:sp>
        <p:nvSpPr>
          <p:cNvPr id="16" name="Google Shape;149;p21"/>
          <p:cNvSpPr/>
          <p:nvPr/>
        </p:nvSpPr>
        <p:spPr>
          <a:xfrm>
            <a:off x="9381095" y="1117600"/>
            <a:ext cx="2877300" cy="2856900"/>
          </a:xfrm>
          <a:prstGeom prst="ellipse">
            <a:avLst/>
          </a:prstGeom>
          <a:noFill/>
          <a:ln w="9525" cap="flat" cmpd="sng">
            <a:solidFill>
              <a:srgbClr val="CFD8D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152;p21"/>
          <p:cNvPicPr preferRelativeResize="0"/>
          <p:nvPr/>
        </p:nvPicPr>
        <p:blipFill>
          <a:blip r:embed="rId2">
            <a:alphaModFix/>
          </a:blip>
          <a:stretch>
            <a:fillRect/>
          </a:stretch>
        </p:blipFill>
        <p:spPr>
          <a:xfrm>
            <a:off x="9590570" y="1317603"/>
            <a:ext cx="2456700" cy="2456700"/>
          </a:xfrm>
          <a:prstGeom prst="ellipse">
            <a:avLst/>
          </a:prstGeom>
          <a:noFill/>
          <a:ln>
            <a:noFill/>
          </a:ln>
        </p:spPr>
      </p:pic>
      <p:cxnSp>
        <p:nvCxnSpPr>
          <p:cNvPr id="18" name="Google Shape;154;p21"/>
          <p:cNvCxnSpPr/>
          <p:nvPr/>
        </p:nvCxnSpPr>
        <p:spPr>
          <a:xfrm rot="10800000" flipH="1">
            <a:off x="11818788" y="965074"/>
            <a:ext cx="1377600" cy="570900"/>
          </a:xfrm>
          <a:prstGeom prst="straightConnector1">
            <a:avLst/>
          </a:prstGeom>
          <a:noFill/>
          <a:ln w="9525" cap="flat" cmpd="sng">
            <a:solidFill>
              <a:srgbClr val="CFD8DC"/>
            </a:solidFill>
            <a:prstDash val="solid"/>
            <a:round/>
            <a:headEnd type="none" w="med" len="med"/>
            <a:tailEnd type="none" w="med" len="med"/>
          </a:ln>
        </p:spPr>
      </p:cxnSp>
      <p:cxnSp>
        <p:nvCxnSpPr>
          <p:cNvPr id="19" name="Google Shape;155;p21"/>
          <p:cNvCxnSpPr/>
          <p:nvPr/>
        </p:nvCxnSpPr>
        <p:spPr>
          <a:xfrm rot="10800000" flipH="1">
            <a:off x="11711274" y="619104"/>
            <a:ext cx="716400" cy="806100"/>
          </a:xfrm>
          <a:prstGeom prst="straightConnector1">
            <a:avLst/>
          </a:prstGeom>
          <a:noFill/>
          <a:ln w="9525" cap="flat" cmpd="sng">
            <a:solidFill>
              <a:srgbClr val="CFD8DC"/>
            </a:solidFill>
            <a:prstDash val="solid"/>
            <a:round/>
            <a:headEnd type="none" w="med" len="med"/>
            <a:tailEnd type="none" w="med" len="med"/>
          </a:ln>
        </p:spPr>
      </p:cxnSp>
      <p:sp>
        <p:nvSpPr>
          <p:cNvPr id="25" name="文本框 3">
            <a:extLst>
              <a:ext uri="{FF2B5EF4-FFF2-40B4-BE49-F238E27FC236}">
                <a16:creationId xmlns:a16="http://schemas.microsoft.com/office/drawing/2014/main" id="{61287A11-55FC-7F42-A024-E84B73C99BD6}"/>
              </a:ext>
            </a:extLst>
          </p:cNvPr>
          <p:cNvSpPr txBox="1"/>
          <p:nvPr/>
        </p:nvSpPr>
        <p:spPr>
          <a:xfrm>
            <a:off x="-132831" y="1988867"/>
            <a:ext cx="11464073" cy="46628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高级</a:t>
            </a:r>
            <a:r>
              <a:rPr kumimoji="1" lang="zh-CN" altLang="en-US" dirty="0">
                <a:solidFill>
                  <a:schemeClr val="bg1"/>
                </a:solidFill>
                <a:latin typeface="Microsoft YaHei" panose="020B0503020204020204" pitchFamily="34" charset="-122"/>
                <a:ea typeface="Microsoft YaHei" panose="020B0503020204020204" pitchFamily="34" charset="-122"/>
              </a:rPr>
              <a:t>客户服务专员上传需要进行审核的客户清单。</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机器人</a:t>
            </a:r>
            <a:r>
              <a:rPr kumimoji="1" lang="zh-CN" altLang="en-US" dirty="0">
                <a:solidFill>
                  <a:schemeClr val="bg1"/>
                </a:solidFill>
                <a:latin typeface="Microsoft YaHei" panose="020B0503020204020204" pitchFamily="34" charset="-122"/>
                <a:ea typeface="Microsoft YaHei" panose="020B0503020204020204" pitchFamily="34" charset="-122"/>
              </a:rPr>
              <a:t>接收客户清单的信息，并进行数据运算。</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高级</a:t>
            </a:r>
            <a:r>
              <a:rPr kumimoji="1" lang="zh-CN" altLang="en-US" dirty="0">
                <a:solidFill>
                  <a:schemeClr val="bg1"/>
                </a:solidFill>
                <a:latin typeface="Microsoft YaHei" panose="020B0503020204020204" pitchFamily="34" charset="-122"/>
                <a:ea typeface="Microsoft YaHei" panose="020B0503020204020204" pitchFamily="34" charset="-122"/>
              </a:rPr>
              <a:t>客户服务专员，可以通过操作界面对每一个需要审核的客户指定对应的客户服务专员跟进。</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机器人</a:t>
            </a:r>
            <a:r>
              <a:rPr kumimoji="1" lang="zh-CN" altLang="en-US" dirty="0">
                <a:solidFill>
                  <a:schemeClr val="bg1"/>
                </a:solidFill>
                <a:latin typeface="Microsoft YaHei" panose="020B0503020204020204" pitchFamily="34" charset="-122"/>
                <a:ea typeface="Microsoft YaHei" panose="020B0503020204020204" pitchFamily="34" charset="-122"/>
              </a:rPr>
              <a:t>会对整个客户尽职调查审核流程进行全流程监控，并自动计算审核时间。</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如果</a:t>
            </a:r>
            <a:r>
              <a:rPr kumimoji="1" lang="zh-CN" altLang="en-US" dirty="0">
                <a:solidFill>
                  <a:schemeClr val="bg1"/>
                </a:solidFill>
                <a:latin typeface="Microsoft YaHei" panose="020B0503020204020204" pitchFamily="34" charset="-122"/>
                <a:ea typeface="Microsoft YaHei" panose="020B0503020204020204" pitchFamily="34" charset="-122"/>
              </a:rPr>
              <a:t>该客户尽职调查过程到了审核结点，机器人会自动发送邮件提醒对应的客户服务专员或者客户关系经理需要与客户沟通并跟进审核流程。</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机器人</a:t>
            </a:r>
            <a:r>
              <a:rPr kumimoji="1" lang="zh-CN" altLang="en-US" dirty="0">
                <a:solidFill>
                  <a:schemeClr val="bg1"/>
                </a:solidFill>
                <a:latin typeface="Microsoft YaHei" panose="020B0503020204020204" pitchFamily="34" charset="-122"/>
                <a:ea typeface="Microsoft YaHei" panose="020B0503020204020204" pitchFamily="34" charset="-122"/>
              </a:rPr>
              <a:t>每发送一个邮件，都会产生一条记录以便于系统管理员后续对流程的审核。</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机器人</a:t>
            </a:r>
            <a:r>
              <a:rPr kumimoji="1" lang="zh-CN" altLang="en-US" dirty="0">
                <a:solidFill>
                  <a:schemeClr val="bg1"/>
                </a:solidFill>
                <a:latin typeface="Microsoft YaHei" panose="020B0503020204020204" pitchFamily="34" charset="-122"/>
                <a:ea typeface="Microsoft YaHei" panose="020B0503020204020204" pitchFamily="34" charset="-122"/>
              </a:rPr>
              <a:t>还会记录每个客户尽职调查审核流程所有节点的数据，并反馈数据报表到高级客户服务专员作统计使用</a:t>
            </a:r>
            <a:r>
              <a:rPr kumimoji="1" lang="zh-CN" altLang="en-US" dirty="0" smtClean="0">
                <a:solidFill>
                  <a:schemeClr val="bg1"/>
                </a:solidFill>
                <a:latin typeface="Microsoft YaHei" panose="020B0503020204020204" pitchFamily="34" charset="-122"/>
                <a:ea typeface="Microsoft YaHei" panose="020B0503020204020204" pitchFamily="34" charset="-122"/>
              </a:rPr>
              <a:t>。</a:t>
            </a:r>
            <a:endParaRPr kumimoji="1" lang="en-US" altLang="zh-CN" dirty="0" smtClean="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客户</a:t>
            </a:r>
            <a:r>
              <a:rPr kumimoji="1" lang="zh-CN" altLang="en-US" dirty="0">
                <a:solidFill>
                  <a:schemeClr val="bg1"/>
                </a:solidFill>
                <a:latin typeface="Microsoft YaHei" panose="020B0503020204020204" pitchFamily="34" charset="-122"/>
                <a:ea typeface="Microsoft YaHei" panose="020B0503020204020204" pitchFamily="34" charset="-122"/>
              </a:rPr>
              <a:t>服务专员完成客户尽职调查后，直接批量上传客户需要更新的数据，机器人会自动抓取并更新至银行系统。</a:t>
            </a:r>
          </a:p>
          <a:p>
            <a:pPr marL="285750" indent="-285750">
              <a:lnSpc>
                <a:spcPct val="150000"/>
              </a:lnSpc>
              <a:buFont typeface="Arial" panose="020B0604020202020204" pitchFamily="34" charset="0"/>
              <a:buChar char="•"/>
            </a:pPr>
            <a:r>
              <a:rPr kumimoji="1" lang="zh-CN" altLang="en-US" dirty="0" smtClean="0">
                <a:solidFill>
                  <a:schemeClr val="bg1"/>
                </a:solidFill>
                <a:latin typeface="Microsoft YaHei" panose="020B0503020204020204" pitchFamily="34" charset="-122"/>
                <a:ea typeface="Microsoft YaHei" panose="020B0503020204020204" pitchFamily="34" charset="-122"/>
              </a:rPr>
              <a:t>机器人</a:t>
            </a:r>
            <a:r>
              <a:rPr kumimoji="1" lang="zh-CN" altLang="en-US" dirty="0">
                <a:solidFill>
                  <a:schemeClr val="bg1"/>
                </a:solidFill>
                <a:latin typeface="Microsoft YaHei" panose="020B0503020204020204" pitchFamily="34" charset="-122"/>
                <a:ea typeface="Microsoft YaHei" panose="020B0503020204020204" pitchFamily="34" charset="-122"/>
              </a:rPr>
              <a:t>在数据更新后会生产报表并上传至银行数据库保存并作审核用途，同时发送通知邮件至客户服务专员数据更新已完成。</a:t>
            </a:r>
          </a:p>
        </p:txBody>
      </p:sp>
      <p:sp>
        <p:nvSpPr>
          <p:cNvPr id="30" name="文本框 13">
            <a:extLst>
              <a:ext uri="{FF2B5EF4-FFF2-40B4-BE49-F238E27FC236}">
                <a16:creationId xmlns:a16="http://schemas.microsoft.com/office/drawing/2014/main" id="{0A082068-1557-4B33-8349-19E84DFBE98C}"/>
              </a:ext>
            </a:extLst>
          </p:cNvPr>
          <p:cNvSpPr txBox="1"/>
          <p:nvPr/>
        </p:nvSpPr>
        <p:spPr>
          <a:xfrm>
            <a:off x="139854" y="1431464"/>
            <a:ext cx="1210588" cy="400110"/>
          </a:xfrm>
          <a:prstGeom prst="rect">
            <a:avLst/>
          </a:prstGeom>
          <a:noFill/>
        </p:spPr>
        <p:txBody>
          <a:bodyPr wrap="none" rtlCol="0">
            <a:noAutofit/>
          </a:bodyPr>
          <a:lstStyle/>
          <a:p>
            <a:r>
              <a:rPr lang="zh-CN" altLang="en-US" sz="2000" b="1" dirty="0" smtClean="0">
                <a:solidFill>
                  <a:schemeClr val="accent1"/>
                </a:solidFill>
                <a:latin typeface="微软雅黑" panose="020B0503020204020204" pitchFamily="34" charset="-122"/>
                <a:ea typeface="微软雅黑" panose="020B0503020204020204" pitchFamily="34" charset="-122"/>
              </a:rPr>
              <a:t>流程稳定运行</a:t>
            </a:r>
            <a:endParaRPr lang="zh-CN" altLang="en-US" sz="2000" b="1" dirty="0">
              <a:solidFill>
                <a:schemeClr val="accent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154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1000"/>
                                        <p:tgtEl>
                                          <p:spTgt spid="25">
                                            <p:txEl>
                                              <p:pRg st="0" end="0"/>
                                            </p:txEl>
                                          </p:spTgt>
                                        </p:tgtEl>
                                      </p:cBhvr>
                                    </p:animEffect>
                                    <p:anim calcmode="lin" valueType="num">
                                      <p:cBhvr>
                                        <p:cTn id="8"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fade">
                                      <p:cBhvr>
                                        <p:cTn id="13" dur="1000"/>
                                        <p:tgtEl>
                                          <p:spTgt spid="25">
                                            <p:txEl>
                                              <p:pRg st="1" end="1"/>
                                            </p:txEl>
                                          </p:spTgt>
                                        </p:tgtEl>
                                      </p:cBhvr>
                                    </p:animEffect>
                                    <p:anim calcmode="lin" valueType="num">
                                      <p:cBhvr>
                                        <p:cTn id="14"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Effect transition="in" filter="fade">
                                      <p:cBhvr>
                                        <p:cTn id="19" dur="1000"/>
                                        <p:tgtEl>
                                          <p:spTgt spid="25">
                                            <p:txEl>
                                              <p:pRg st="2" end="2"/>
                                            </p:txEl>
                                          </p:spTgt>
                                        </p:tgtEl>
                                      </p:cBhvr>
                                    </p:animEffect>
                                    <p:anim calcmode="lin" valueType="num">
                                      <p:cBhvr>
                                        <p:cTn id="20" dur="10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Effect transition="in" filter="fade">
                                      <p:cBhvr>
                                        <p:cTn id="25" dur="1000"/>
                                        <p:tgtEl>
                                          <p:spTgt spid="25">
                                            <p:txEl>
                                              <p:pRg st="3" end="3"/>
                                            </p:txEl>
                                          </p:spTgt>
                                        </p:tgtEl>
                                      </p:cBhvr>
                                    </p:animEffect>
                                    <p:anim calcmode="lin" valueType="num">
                                      <p:cBhvr>
                                        <p:cTn id="26"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animEffect transition="in" filter="fade">
                                      <p:cBhvr>
                                        <p:cTn id="31" dur="1000"/>
                                        <p:tgtEl>
                                          <p:spTgt spid="25">
                                            <p:txEl>
                                              <p:pRg st="4" end="4"/>
                                            </p:txEl>
                                          </p:spTgt>
                                        </p:tgtEl>
                                      </p:cBhvr>
                                    </p:animEffect>
                                    <p:anim calcmode="lin" valueType="num">
                                      <p:cBhvr>
                                        <p:cTn id="32"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5">
                                            <p:txEl>
                                              <p:pRg st="5" end="5"/>
                                            </p:txEl>
                                          </p:spTgt>
                                        </p:tgtEl>
                                        <p:attrNameLst>
                                          <p:attrName>style.visibility</p:attrName>
                                        </p:attrNameLst>
                                      </p:cBhvr>
                                      <p:to>
                                        <p:strVal val="visible"/>
                                      </p:to>
                                    </p:set>
                                    <p:animEffect transition="in" filter="fade">
                                      <p:cBhvr>
                                        <p:cTn id="37" dur="1000"/>
                                        <p:tgtEl>
                                          <p:spTgt spid="25">
                                            <p:txEl>
                                              <p:pRg st="5" end="5"/>
                                            </p:txEl>
                                          </p:spTgt>
                                        </p:tgtEl>
                                      </p:cBhvr>
                                    </p:animEffect>
                                    <p:anim calcmode="lin" valueType="num">
                                      <p:cBhvr>
                                        <p:cTn id="38"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5">
                                            <p:txEl>
                                              <p:pRg st="6" end="6"/>
                                            </p:txEl>
                                          </p:spTgt>
                                        </p:tgtEl>
                                        <p:attrNameLst>
                                          <p:attrName>style.visibility</p:attrName>
                                        </p:attrNameLst>
                                      </p:cBhvr>
                                      <p:to>
                                        <p:strVal val="visible"/>
                                      </p:to>
                                    </p:set>
                                    <p:animEffect transition="in" filter="fade">
                                      <p:cBhvr>
                                        <p:cTn id="43" dur="1000"/>
                                        <p:tgtEl>
                                          <p:spTgt spid="25">
                                            <p:txEl>
                                              <p:pRg st="6" end="6"/>
                                            </p:txEl>
                                          </p:spTgt>
                                        </p:tgtEl>
                                      </p:cBhvr>
                                    </p:animEffect>
                                    <p:anim calcmode="lin" valueType="num">
                                      <p:cBhvr>
                                        <p:cTn id="44" dur="1000" fill="hold"/>
                                        <p:tgtEl>
                                          <p:spTgt spid="25">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9</a:t>
            </a:fld>
            <a:endParaRPr lang="zh-CN" altLang="en-US" dirty="0"/>
          </a:p>
        </p:txBody>
      </p:sp>
      <p:sp>
        <p:nvSpPr>
          <p:cNvPr id="27" name="矩形: 圆角 33">
            <a:extLst>
              <a:ext uri="{FF2B5EF4-FFF2-40B4-BE49-F238E27FC236}">
                <a16:creationId xmlns:a16="http://schemas.microsoft.com/office/drawing/2014/main" id="{8B94FE9B-8A39-458F-AD56-52D6F04BFC81}"/>
              </a:ext>
            </a:extLst>
          </p:cNvPr>
          <p:cNvSpPr/>
          <p:nvPr/>
        </p:nvSpPr>
        <p:spPr>
          <a:xfrm>
            <a:off x="187777" y="204004"/>
            <a:ext cx="3395932" cy="747104"/>
          </a:xfrm>
          <a:prstGeom prst="roundRect">
            <a:avLst/>
          </a:prstGeom>
          <a:solidFill>
            <a:schemeClr val="bg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34">
            <a:extLst>
              <a:ext uri="{FF2B5EF4-FFF2-40B4-BE49-F238E27FC236}">
                <a16:creationId xmlns:a16="http://schemas.microsoft.com/office/drawing/2014/main" id="{7792C430-7CC7-41AC-8005-7B8460E0219A}"/>
              </a:ext>
            </a:extLst>
          </p:cNvPr>
          <p:cNvSpPr/>
          <p:nvPr/>
        </p:nvSpPr>
        <p:spPr>
          <a:xfrm>
            <a:off x="139854" y="204003"/>
            <a:ext cx="789527" cy="747104"/>
          </a:xfrm>
          <a:prstGeom prst="roundRect">
            <a:avLst>
              <a:gd name="adj" fmla="val 14857"/>
            </a:avLst>
          </a:prstGeom>
          <a:solidFill>
            <a:schemeClr val="accent1"/>
          </a:solidFill>
          <a:ln>
            <a:noFill/>
          </a:ln>
          <a:effectLst>
            <a:outerShdw blurRad="190500" dist="50800" dir="5400000" sx="101000" sy="101000" algn="ctr" rotWithShape="0">
              <a:schemeClr val="accent1">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微软雅黑" panose="020B0503020204020204" pitchFamily="34" charset="-122"/>
                <a:ea typeface="微软雅黑" panose="020B0503020204020204" pitchFamily="34" charset="-122"/>
              </a:rPr>
              <a:t>04</a:t>
            </a:r>
            <a:endParaRPr lang="zh-CN" altLang="en-US" sz="4000" b="1" dirty="0">
              <a:latin typeface="微软雅黑" panose="020B0503020204020204" pitchFamily="34" charset="-122"/>
              <a:ea typeface="微软雅黑" panose="020B0503020204020204" pitchFamily="34" charset="-122"/>
            </a:endParaRPr>
          </a:p>
        </p:txBody>
      </p:sp>
      <p:sp>
        <p:nvSpPr>
          <p:cNvPr id="29" name="文本框 8">
            <a:extLst>
              <a:ext uri="{FF2B5EF4-FFF2-40B4-BE49-F238E27FC236}">
                <a16:creationId xmlns:a16="http://schemas.microsoft.com/office/drawing/2014/main" id="{3FD37DCC-9CFB-4DA6-A135-57B721E0B97C}"/>
              </a:ext>
            </a:extLst>
          </p:cNvPr>
          <p:cNvSpPr txBox="1"/>
          <p:nvPr/>
        </p:nvSpPr>
        <p:spPr>
          <a:xfrm>
            <a:off x="854951" y="377500"/>
            <a:ext cx="2728758" cy="400110"/>
          </a:xfrm>
          <a:prstGeom prst="rect">
            <a:avLst/>
          </a:prstGeom>
          <a:noFill/>
        </p:spPr>
        <p:txBody>
          <a:bodyPr wrap="square" rtlCol="0">
            <a:noAutofit/>
          </a:bodyPr>
          <a:lstStyle/>
          <a:p>
            <a:r>
              <a:rPr lang="zh-CN" altLang="en-US" sz="2000" b="1" dirty="0">
                <a:latin typeface="微软雅黑" panose="020B0503020204020204" pitchFamily="34" charset="-122"/>
                <a:ea typeface="微软雅黑" panose="020B0503020204020204" pitchFamily="34" charset="-122"/>
              </a:rPr>
              <a:t>机器人</a:t>
            </a:r>
            <a:r>
              <a:rPr lang="zh-CN" altLang="en-US" sz="2000" b="1" dirty="0" smtClean="0">
                <a:latin typeface="微软雅黑" panose="020B0503020204020204" pitchFamily="34" charset="-122"/>
                <a:ea typeface="微软雅黑" panose="020B0503020204020204" pitchFamily="34" charset="-122"/>
              </a:rPr>
              <a:t>管理与监控</a:t>
            </a:r>
            <a:endParaRPr lang="zh-CN" altLang="en-US" sz="2000" b="1" dirty="0">
              <a:latin typeface="微软雅黑" panose="020B0503020204020204" pitchFamily="34" charset="-122"/>
              <a:ea typeface="微软雅黑" panose="020B0503020204020204" pitchFamily="34" charset="-122"/>
            </a:endParaRPr>
          </a:p>
        </p:txBody>
      </p:sp>
      <p:grpSp>
        <p:nvGrpSpPr>
          <p:cNvPr id="13" name="组合 22"/>
          <p:cNvGrpSpPr/>
          <p:nvPr/>
        </p:nvGrpSpPr>
        <p:grpSpPr bwMode="auto">
          <a:xfrm>
            <a:off x="6107337" y="3073809"/>
            <a:ext cx="366713" cy="365522"/>
            <a:chOff x="0" y="0"/>
            <a:chExt cx="488316" cy="488319"/>
          </a:xfrm>
        </p:grpSpPr>
        <p:sp>
          <p:nvSpPr>
            <p:cNvPr id="15" name="AutoShape 81"/>
            <p:cNvSpPr/>
            <p:nvPr/>
          </p:nvSpPr>
          <p:spPr bwMode="auto">
            <a:xfrm>
              <a:off x="0" y="0"/>
              <a:ext cx="488316" cy="4883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8025" tIns="38025" rIns="38025" bIns="38025" anchor="ctr"/>
            <a:lstStyle/>
            <a:p>
              <a:endParaRPr lang="zh-CN" altLang="en-US" sz="1200"/>
            </a:p>
          </p:txBody>
        </p:sp>
        <p:sp>
          <p:nvSpPr>
            <p:cNvPr id="20" name="AutoShape 82"/>
            <p:cNvSpPr/>
            <p:nvPr/>
          </p:nvSpPr>
          <p:spPr bwMode="auto">
            <a:xfrm>
              <a:off x="45977" y="396063"/>
              <a:ext cx="45978" cy="46128"/>
            </a:xfrm>
            <a:custGeom>
              <a:avLst/>
              <a:gdLst>
                <a:gd name="T0" fmla="*/ 4551973 w 21600"/>
                <a:gd name="T1" fmla="*/ 6229463 h 21600"/>
                <a:gd name="T2" fmla="*/ 3034618 w 21600"/>
                <a:gd name="T3" fmla="*/ 4672053 h 21600"/>
                <a:gd name="T4" fmla="*/ 4551973 w 21600"/>
                <a:gd name="T5" fmla="*/ 3114701 h 21600"/>
                <a:gd name="T6" fmla="*/ 6069192 w 21600"/>
                <a:gd name="T7" fmla="*/ 4672053 h 21600"/>
                <a:gd name="T8" fmla="*/ 4551973 w 21600"/>
                <a:gd name="T9" fmla="*/ 6229463 h 21600"/>
                <a:gd name="T10" fmla="*/ 4551973 w 21600"/>
                <a:gd name="T11" fmla="*/ 0 h 21600"/>
                <a:gd name="T12" fmla="*/ 0 w 21600"/>
                <a:gd name="T13" fmla="*/ 4672053 h 21600"/>
                <a:gd name="T14" fmla="*/ 4551973 w 21600"/>
                <a:gd name="T15" fmla="*/ 9343803 h 21600"/>
                <a:gd name="T16" fmla="*/ 9103810 w 21600"/>
                <a:gd name="T17" fmla="*/ 4672053 h 21600"/>
                <a:gd name="T18" fmla="*/ 4551973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8025" tIns="38025" rIns="38025" bIns="38025" anchor="ctr"/>
            <a:lstStyle/>
            <a:p>
              <a:endParaRPr lang="zh-CN" altLang="en-US" sz="1200"/>
            </a:p>
          </p:txBody>
        </p:sp>
      </p:grpSp>
      <p:sp>
        <p:nvSpPr>
          <p:cNvPr id="21" name="Freeform 153"/>
          <p:cNvSpPr>
            <a:spLocks noEditPoints="1"/>
          </p:cNvSpPr>
          <p:nvPr/>
        </p:nvSpPr>
        <p:spPr bwMode="auto">
          <a:xfrm>
            <a:off x="5069112" y="3094049"/>
            <a:ext cx="242888" cy="276225"/>
          </a:xfrm>
          <a:custGeom>
            <a:avLst/>
            <a:gdLst>
              <a:gd name="T0" fmla="*/ 0 w 143"/>
              <a:gd name="T1" fmla="*/ 2147483647 h 163"/>
              <a:gd name="T2" fmla="*/ 2147483647 w 143"/>
              <a:gd name="T3" fmla="*/ 0 h 163"/>
              <a:gd name="T4" fmla="*/ 2147483647 w 143"/>
              <a:gd name="T5" fmla="*/ 2147483647 h 163"/>
              <a:gd name="T6" fmla="*/ 2147483647 w 143"/>
              <a:gd name="T7" fmla="*/ 2147483647 h 163"/>
              <a:gd name="T8" fmla="*/ 2147483647 w 143"/>
              <a:gd name="T9" fmla="*/ 2147483647 h 163"/>
              <a:gd name="T10" fmla="*/ 2147483647 w 143"/>
              <a:gd name="T11" fmla="*/ 2147483647 h 163"/>
              <a:gd name="T12" fmla="*/ 2147483647 w 143"/>
              <a:gd name="T13" fmla="*/ 2147483647 h 163"/>
              <a:gd name="T14" fmla="*/ 2147483647 w 143"/>
              <a:gd name="T15" fmla="*/ 2147483647 h 163"/>
              <a:gd name="T16" fmla="*/ 2147483647 w 143"/>
              <a:gd name="T17" fmla="*/ 2147483647 h 163"/>
              <a:gd name="T18" fmla="*/ 2147483647 w 143"/>
              <a:gd name="T19" fmla="*/ 2147483647 h 163"/>
              <a:gd name="T20" fmla="*/ 2147483647 w 143"/>
              <a:gd name="T21" fmla="*/ 2147483647 h 163"/>
              <a:gd name="T22" fmla="*/ 2147483647 w 143"/>
              <a:gd name="T23" fmla="*/ 2147483647 h 163"/>
              <a:gd name="T24" fmla="*/ 2147483647 w 143"/>
              <a:gd name="T25" fmla="*/ 2147483647 h 163"/>
              <a:gd name="T26" fmla="*/ 2147483647 w 143"/>
              <a:gd name="T27" fmla="*/ 2147483647 h 163"/>
              <a:gd name="T28" fmla="*/ 2147483647 w 143"/>
              <a:gd name="T29" fmla="*/ 2147483647 h 163"/>
              <a:gd name="T30" fmla="*/ 2147483647 w 143"/>
              <a:gd name="T31" fmla="*/ 2147483647 h 163"/>
              <a:gd name="T32" fmla="*/ 2147483647 w 143"/>
              <a:gd name="T33" fmla="*/ 2147483647 h 163"/>
              <a:gd name="T34" fmla="*/ 2147483647 w 143"/>
              <a:gd name="T35" fmla="*/ 2147483647 h 163"/>
              <a:gd name="T36" fmla="*/ 2147483647 w 143"/>
              <a:gd name="T37" fmla="*/ 2147483647 h 163"/>
              <a:gd name="T38" fmla="*/ 2147483647 w 143"/>
              <a:gd name="T39" fmla="*/ 2147483647 h 163"/>
              <a:gd name="T40" fmla="*/ 2147483647 w 143"/>
              <a:gd name="T41" fmla="*/ 2147483647 h 163"/>
              <a:gd name="T42" fmla="*/ 2147483647 w 143"/>
              <a:gd name="T43" fmla="*/ 2147483647 h 163"/>
              <a:gd name="T44" fmla="*/ 2147483647 w 143"/>
              <a:gd name="T45" fmla="*/ 2147483647 h 163"/>
              <a:gd name="T46" fmla="*/ 2147483647 w 143"/>
              <a:gd name="T47" fmla="*/ 2147483647 h 163"/>
              <a:gd name="T48" fmla="*/ 2147483647 w 143"/>
              <a:gd name="T49" fmla="*/ 2147483647 h 163"/>
              <a:gd name="T50" fmla="*/ 2147483647 w 143"/>
              <a:gd name="T51" fmla="*/ 2147483647 h 163"/>
              <a:gd name="T52" fmla="*/ 2147483647 w 143"/>
              <a:gd name="T53" fmla="*/ 2147483647 h 163"/>
              <a:gd name="T54" fmla="*/ 2147483647 w 143"/>
              <a:gd name="T55" fmla="*/ 2147483647 h 163"/>
              <a:gd name="T56" fmla="*/ 2147483647 w 143"/>
              <a:gd name="T57" fmla="*/ 2147483647 h 163"/>
              <a:gd name="T58" fmla="*/ 2147483647 w 143"/>
              <a:gd name="T59" fmla="*/ 2147483647 h 163"/>
              <a:gd name="T60" fmla="*/ 2147483647 w 143"/>
              <a:gd name="T61" fmla="*/ 2147483647 h 163"/>
              <a:gd name="T62" fmla="*/ 2147483647 w 143"/>
              <a:gd name="T63" fmla="*/ 2147483647 h 163"/>
              <a:gd name="T64" fmla="*/ 2147483647 w 143"/>
              <a:gd name="T65" fmla="*/ 2147483647 h 163"/>
              <a:gd name="T66" fmla="*/ 2147483647 w 143"/>
              <a:gd name="T67" fmla="*/ 2147483647 h 163"/>
              <a:gd name="T68" fmla="*/ 2147483647 w 143"/>
              <a:gd name="T69" fmla="*/ 2147483647 h 163"/>
              <a:gd name="T70" fmla="*/ 2147483647 w 143"/>
              <a:gd name="T71" fmla="*/ 2147483647 h 163"/>
              <a:gd name="T72" fmla="*/ 2147483647 w 143"/>
              <a:gd name="T73" fmla="*/ 2147483647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4563" tIns="27281" rIns="54563" bIns="27281"/>
          <a:lstStyle/>
          <a:p>
            <a:endParaRPr lang="zh-CN" altLang="en-US" sz="1200"/>
          </a:p>
        </p:txBody>
      </p:sp>
      <p:pic>
        <p:nvPicPr>
          <p:cNvPr id="22" name="组合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8533" y="4233478"/>
            <a:ext cx="302419"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组合 5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0302" y="4220380"/>
            <a:ext cx="297656"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任意多边形 12"/>
          <p:cNvSpPr/>
          <p:nvPr/>
        </p:nvSpPr>
        <p:spPr bwMode="auto">
          <a:xfrm>
            <a:off x="4460702" y="2593987"/>
            <a:ext cx="1218010" cy="1218010"/>
          </a:xfrm>
          <a:custGeom>
            <a:avLst/>
            <a:gdLst>
              <a:gd name="T0" fmla="*/ 0 w 1624031"/>
              <a:gd name="T1" fmla="*/ 1623887 h 1624031"/>
              <a:gd name="T2" fmla="*/ 1623887 w 1624031"/>
              <a:gd name="T3" fmla="*/ 0 h 1624031"/>
              <a:gd name="T4" fmla="*/ 1623887 w 1624031"/>
              <a:gd name="T5" fmla="*/ 1623887 h 1624031"/>
              <a:gd name="T6" fmla="*/ 0 w 1624031"/>
              <a:gd name="T7" fmla="*/ 1623887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1624031"/>
                </a:moveTo>
                <a:cubicBezTo>
                  <a:pt x="0" y="727103"/>
                  <a:pt x="727103" y="0"/>
                  <a:pt x="1624031" y="0"/>
                </a:cubicBezTo>
                <a:lnTo>
                  <a:pt x="1624031" y="1624031"/>
                </a:lnTo>
                <a:lnTo>
                  <a:pt x="0" y="1624031"/>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410091" tIns="410091" rIns="53340" bIns="53340" anchor="ctr"/>
          <a:lstStyle/>
          <a:p>
            <a:endParaRPr lang="zh-CN" altLang="en-US" sz="1200"/>
          </a:p>
        </p:txBody>
      </p:sp>
      <p:sp>
        <p:nvSpPr>
          <p:cNvPr id="26" name="任意多边形 13"/>
          <p:cNvSpPr/>
          <p:nvPr/>
        </p:nvSpPr>
        <p:spPr bwMode="auto">
          <a:xfrm>
            <a:off x="5734671" y="2593987"/>
            <a:ext cx="1218010" cy="1218010"/>
          </a:xfrm>
          <a:custGeom>
            <a:avLst/>
            <a:gdLst>
              <a:gd name="T0" fmla="*/ 0 w 1624031"/>
              <a:gd name="T1" fmla="*/ 0 h 1624031"/>
              <a:gd name="T2" fmla="*/ 1623887 w 1624031"/>
              <a:gd name="T3" fmla="*/ 1623887 h 1624031"/>
              <a:gd name="T4" fmla="*/ 0 w 1624031"/>
              <a:gd name="T5" fmla="*/ 1623887 h 1624031"/>
              <a:gd name="T6" fmla="*/ 0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0" y="0"/>
                </a:moveTo>
                <a:cubicBezTo>
                  <a:pt x="896928" y="0"/>
                  <a:pt x="1624031" y="727103"/>
                  <a:pt x="1624031" y="1624031"/>
                </a:cubicBezTo>
                <a:lnTo>
                  <a:pt x="0" y="1624031"/>
                </a:lnTo>
                <a:lnTo>
                  <a:pt x="0" y="0"/>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53340" tIns="410091" rIns="410091" bIns="53340" anchor="ctr"/>
          <a:lstStyle/>
          <a:p>
            <a:endParaRPr lang="zh-CN" altLang="en-US" sz="1200"/>
          </a:p>
        </p:txBody>
      </p:sp>
      <p:sp>
        <p:nvSpPr>
          <p:cNvPr id="31" name="任意多边形 14"/>
          <p:cNvSpPr/>
          <p:nvPr/>
        </p:nvSpPr>
        <p:spPr bwMode="auto">
          <a:xfrm>
            <a:off x="5734671" y="3869146"/>
            <a:ext cx="1218010" cy="1218009"/>
          </a:xfrm>
          <a:custGeom>
            <a:avLst/>
            <a:gdLst>
              <a:gd name="T0" fmla="*/ 1623887 w 1624031"/>
              <a:gd name="T1" fmla="*/ 0 h 1624031"/>
              <a:gd name="T2" fmla="*/ 0 w 1624031"/>
              <a:gd name="T3" fmla="*/ 1623879 h 1624031"/>
              <a:gd name="T4" fmla="*/ 0 w 1624031"/>
              <a:gd name="T5" fmla="*/ 0 h 1624031"/>
              <a:gd name="T6" fmla="*/ 1623887 w 1624031"/>
              <a:gd name="T7" fmla="*/ 0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0"/>
                </a:moveTo>
                <a:cubicBezTo>
                  <a:pt x="1624031" y="896928"/>
                  <a:pt x="896928" y="1624031"/>
                  <a:pt x="0" y="1624031"/>
                </a:cubicBezTo>
                <a:lnTo>
                  <a:pt x="0" y="0"/>
                </a:lnTo>
                <a:lnTo>
                  <a:pt x="1624031"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53340" tIns="53340" rIns="410091" bIns="410091" anchor="ctr"/>
          <a:lstStyle/>
          <a:p>
            <a:endParaRPr lang="zh-CN" altLang="en-US" sz="1200"/>
          </a:p>
        </p:txBody>
      </p:sp>
      <p:sp>
        <p:nvSpPr>
          <p:cNvPr id="32" name="任意多边形 15"/>
          <p:cNvSpPr/>
          <p:nvPr/>
        </p:nvSpPr>
        <p:spPr bwMode="auto">
          <a:xfrm>
            <a:off x="4460702" y="3869146"/>
            <a:ext cx="1218010" cy="1218009"/>
          </a:xfrm>
          <a:custGeom>
            <a:avLst/>
            <a:gdLst>
              <a:gd name="T0" fmla="*/ 1623887 w 1624031"/>
              <a:gd name="T1" fmla="*/ 1623879 h 1624031"/>
              <a:gd name="T2" fmla="*/ 0 w 1624031"/>
              <a:gd name="T3" fmla="*/ 0 h 1624031"/>
              <a:gd name="T4" fmla="*/ 1623887 w 1624031"/>
              <a:gd name="T5" fmla="*/ 0 h 1624031"/>
              <a:gd name="T6" fmla="*/ 1623887 w 1624031"/>
              <a:gd name="T7" fmla="*/ 1623879 h 16240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4031" h="1624031">
                <a:moveTo>
                  <a:pt x="1624031" y="1624031"/>
                </a:moveTo>
                <a:cubicBezTo>
                  <a:pt x="727103" y="1624031"/>
                  <a:pt x="0" y="896928"/>
                  <a:pt x="0" y="0"/>
                </a:cubicBezTo>
                <a:lnTo>
                  <a:pt x="1624031" y="0"/>
                </a:lnTo>
                <a:lnTo>
                  <a:pt x="1624031" y="1624031"/>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410091" tIns="53340" rIns="53340" bIns="410091" anchor="ctr"/>
          <a:lstStyle/>
          <a:p>
            <a:endParaRPr lang="zh-CN" altLang="en-US" sz="1200"/>
          </a:p>
        </p:txBody>
      </p:sp>
      <p:sp>
        <p:nvSpPr>
          <p:cNvPr id="33" name="环形箭头 16"/>
          <p:cNvSpPr/>
          <p:nvPr/>
        </p:nvSpPr>
        <p:spPr bwMode="auto">
          <a:xfrm>
            <a:off x="5496546" y="3586968"/>
            <a:ext cx="420291" cy="365522"/>
          </a:xfrm>
          <a:custGeom>
            <a:avLst/>
            <a:gdLst>
              <a:gd name="T0" fmla="*/ 30460 w 560388"/>
              <a:gd name="T1" fmla="*/ 243682 h 487363"/>
              <a:gd name="T2" fmla="*/ 249501 w 560388"/>
              <a:gd name="T3" fmla="*/ 32077 h 487363"/>
              <a:gd name="T4" fmla="*/ 516122 w 560388"/>
              <a:gd name="T5" fmla="*/ 173769 h 487363"/>
              <a:gd name="T6" fmla="*/ 543710 w 560388"/>
              <a:gd name="T7" fmla="*/ 173769 h 487363"/>
              <a:gd name="T8" fmla="*/ 499468 w 560388"/>
              <a:gd name="T9" fmla="*/ 243681 h 487363"/>
              <a:gd name="T10" fmla="*/ 421870 w 560388"/>
              <a:gd name="T11" fmla="*/ 173769 h 487363"/>
              <a:gd name="T12" fmla="*/ 447939 w 560388"/>
              <a:gd name="T13" fmla="*/ 173769 h 487363"/>
              <a:gd name="T14" fmla="*/ 250116 w 560388"/>
              <a:gd name="T15" fmla="*/ 93325 h 487363"/>
              <a:gd name="T16" fmla="*/ 91382 w 560388"/>
              <a:gd name="T17" fmla="*/ 243681 h 487363"/>
              <a:gd name="T18" fmla="*/ 30460 w 560388"/>
              <a:gd name="T19" fmla="*/ 243682 h 4873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388" h="487363">
                <a:moveTo>
                  <a:pt x="30460" y="243682"/>
                </a:moveTo>
                <a:cubicBezTo>
                  <a:pt x="30460" y="136057"/>
                  <a:pt x="124402" y="45305"/>
                  <a:pt x="249501" y="32077"/>
                </a:cubicBezTo>
                <a:cubicBezTo>
                  <a:pt x="366390" y="19718"/>
                  <a:pt x="477503" y="78768"/>
                  <a:pt x="516122" y="173769"/>
                </a:cubicBezTo>
                <a:lnTo>
                  <a:pt x="543710" y="173769"/>
                </a:lnTo>
                <a:lnTo>
                  <a:pt x="499468" y="243681"/>
                </a:lnTo>
                <a:lnTo>
                  <a:pt x="421870" y="173769"/>
                </a:lnTo>
                <a:lnTo>
                  <a:pt x="447939" y="173769"/>
                </a:lnTo>
                <a:cubicBezTo>
                  <a:pt x="410479" y="115289"/>
                  <a:pt x="330680" y="82839"/>
                  <a:pt x="250116" y="93325"/>
                </a:cubicBezTo>
                <a:cubicBezTo>
                  <a:pt x="158631" y="105233"/>
                  <a:pt x="91382" y="168933"/>
                  <a:pt x="91382" y="243681"/>
                </a:cubicBezTo>
                <a:lnTo>
                  <a:pt x="30460" y="243682"/>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4" name="环形箭头 17"/>
          <p:cNvSpPr/>
          <p:nvPr/>
        </p:nvSpPr>
        <p:spPr bwMode="auto">
          <a:xfrm rot="10800000">
            <a:off x="5496546" y="3727462"/>
            <a:ext cx="420291" cy="366713"/>
          </a:xfrm>
          <a:custGeom>
            <a:avLst/>
            <a:gdLst>
              <a:gd name="T0" fmla="*/ 30559 w 560388"/>
              <a:gd name="T1" fmla="*/ 244475 h 488950"/>
              <a:gd name="T2" fmla="*/ 249413 w 560388"/>
              <a:gd name="T3" fmla="*/ 32191 h 488950"/>
              <a:gd name="T4" fmla="*/ 516129 w 560388"/>
              <a:gd name="T5" fmla="*/ 174583 h 488950"/>
              <a:gd name="T6" fmla="*/ 543848 w 560388"/>
              <a:gd name="T7" fmla="*/ 174584 h 488950"/>
              <a:gd name="T8" fmla="*/ 499269 w 560388"/>
              <a:gd name="T9" fmla="*/ 244475 h 488950"/>
              <a:gd name="T10" fmla="*/ 421611 w 560388"/>
              <a:gd name="T11" fmla="*/ 174584 h 488950"/>
              <a:gd name="T12" fmla="*/ 447832 w 560388"/>
              <a:gd name="T13" fmla="*/ 174584 h 488950"/>
              <a:gd name="T14" fmla="*/ 250011 w 560388"/>
              <a:gd name="T15" fmla="*/ 93649 h 488950"/>
              <a:gd name="T16" fmla="*/ 91677 w 560388"/>
              <a:gd name="T17" fmla="*/ 244475 h 488950"/>
              <a:gd name="T18" fmla="*/ 30559 w 560388"/>
              <a:gd name="T19" fmla="*/ 244475 h 4889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60388" h="488950">
                <a:moveTo>
                  <a:pt x="30559" y="244475"/>
                </a:moveTo>
                <a:cubicBezTo>
                  <a:pt x="30559" y="136532"/>
                  <a:pt x="124407" y="45501"/>
                  <a:pt x="249413" y="32191"/>
                </a:cubicBezTo>
                <a:cubicBezTo>
                  <a:pt x="366402" y="19735"/>
                  <a:pt x="477613" y="79107"/>
                  <a:pt x="516129" y="174583"/>
                </a:cubicBezTo>
                <a:lnTo>
                  <a:pt x="543848" y="174584"/>
                </a:lnTo>
                <a:lnTo>
                  <a:pt x="499269" y="244475"/>
                </a:lnTo>
                <a:lnTo>
                  <a:pt x="421611" y="174584"/>
                </a:lnTo>
                <a:lnTo>
                  <a:pt x="447832" y="174584"/>
                </a:lnTo>
                <a:cubicBezTo>
                  <a:pt x="410479" y="115726"/>
                  <a:pt x="330619" y="83053"/>
                  <a:pt x="250011" y="93649"/>
                </a:cubicBezTo>
                <a:cubicBezTo>
                  <a:pt x="158739" y="105648"/>
                  <a:pt x="91677" y="169530"/>
                  <a:pt x="91677" y="244475"/>
                </a:cubicBezTo>
                <a:lnTo>
                  <a:pt x="30559" y="244475"/>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5" name="Freeform 206"/>
          <p:cNvSpPr/>
          <p:nvPr/>
        </p:nvSpPr>
        <p:spPr bwMode="auto">
          <a:xfrm rot="-3600000">
            <a:off x="4424388" y="2969629"/>
            <a:ext cx="254794" cy="12263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sp>
        <p:nvSpPr>
          <p:cNvPr id="36" name="Freeform 206"/>
          <p:cNvSpPr/>
          <p:nvPr/>
        </p:nvSpPr>
        <p:spPr bwMode="auto">
          <a:xfrm rot="3600000" flipH="1">
            <a:off x="6706221" y="2970224"/>
            <a:ext cx="254794" cy="12144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sp>
        <p:nvSpPr>
          <p:cNvPr id="37" name="Freeform 206"/>
          <p:cNvSpPr/>
          <p:nvPr/>
        </p:nvSpPr>
        <p:spPr bwMode="auto">
          <a:xfrm rot="-8100000">
            <a:off x="4582741" y="4644838"/>
            <a:ext cx="122635" cy="25479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sp>
        <p:nvSpPr>
          <p:cNvPr id="38" name="Freeform 206"/>
          <p:cNvSpPr/>
          <p:nvPr/>
        </p:nvSpPr>
        <p:spPr bwMode="auto">
          <a:xfrm rot="8100000" flipH="1">
            <a:off x="6789565" y="4569234"/>
            <a:ext cx="121444" cy="254794"/>
          </a:xfrm>
          <a:custGeom>
            <a:avLst/>
            <a:gdLst>
              <a:gd name="T0" fmla="*/ 0 w 323"/>
              <a:gd name="T1" fmla="*/ 2147483647 h 154"/>
              <a:gd name="T2" fmla="*/ 2147483647 w 323"/>
              <a:gd name="T3" fmla="*/ 0 h 154"/>
              <a:gd name="T4" fmla="*/ 2147483647 w 323"/>
              <a:gd name="T5" fmla="*/ 2147483647 h 154"/>
              <a:gd name="T6" fmla="*/ 0 w 323"/>
              <a:gd name="T7" fmla="*/ 2147483647 h 1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3" h="154">
                <a:moveTo>
                  <a:pt x="0" y="154"/>
                </a:moveTo>
                <a:lnTo>
                  <a:pt x="167" y="0"/>
                </a:lnTo>
                <a:lnTo>
                  <a:pt x="323" y="154"/>
                </a:lnTo>
                <a:lnTo>
                  <a:pt x="0" y="15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91261" tIns="45630" rIns="91261" bIns="45630"/>
          <a:lstStyle/>
          <a:p>
            <a:endParaRPr lang="zh-CN" altLang="en-US" sz="1200"/>
          </a:p>
        </p:txBody>
      </p:sp>
      <p:grpSp>
        <p:nvGrpSpPr>
          <p:cNvPr id="39" name="组合 22"/>
          <p:cNvGrpSpPr/>
          <p:nvPr/>
        </p:nvGrpSpPr>
        <p:grpSpPr bwMode="auto">
          <a:xfrm>
            <a:off x="6234337" y="3200809"/>
            <a:ext cx="366713" cy="365522"/>
            <a:chOff x="0" y="0"/>
            <a:chExt cx="488316" cy="488319"/>
          </a:xfrm>
        </p:grpSpPr>
        <p:sp>
          <p:nvSpPr>
            <p:cNvPr id="40" name="AutoShape 81"/>
            <p:cNvSpPr/>
            <p:nvPr/>
          </p:nvSpPr>
          <p:spPr bwMode="auto">
            <a:xfrm>
              <a:off x="0" y="0"/>
              <a:ext cx="488316" cy="48831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0 h 21600"/>
                <a:gd name="T48" fmla="*/ 2147483647 w 21600"/>
                <a:gd name="T49" fmla="*/ 2147483647 h 21600"/>
                <a:gd name="T50" fmla="*/ 2147483647 w 21600"/>
                <a:gd name="T51" fmla="*/ 2147483647 h 21600"/>
                <a:gd name="T52" fmla="*/ 2147483647 w 21600"/>
                <a:gd name="T53" fmla="*/ 2147483647 h 21600"/>
                <a:gd name="T54" fmla="*/ 0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8025" tIns="38025" rIns="38025" bIns="38025" anchor="ctr"/>
            <a:lstStyle/>
            <a:p>
              <a:endParaRPr lang="zh-CN" altLang="en-US" sz="1200"/>
            </a:p>
          </p:txBody>
        </p:sp>
        <p:sp>
          <p:nvSpPr>
            <p:cNvPr id="41" name="AutoShape 82"/>
            <p:cNvSpPr/>
            <p:nvPr/>
          </p:nvSpPr>
          <p:spPr bwMode="auto">
            <a:xfrm>
              <a:off x="45977" y="396063"/>
              <a:ext cx="45978" cy="46128"/>
            </a:xfrm>
            <a:custGeom>
              <a:avLst/>
              <a:gdLst>
                <a:gd name="T0" fmla="*/ 4551973 w 21600"/>
                <a:gd name="T1" fmla="*/ 6229463 h 21600"/>
                <a:gd name="T2" fmla="*/ 3034618 w 21600"/>
                <a:gd name="T3" fmla="*/ 4672053 h 21600"/>
                <a:gd name="T4" fmla="*/ 4551973 w 21600"/>
                <a:gd name="T5" fmla="*/ 3114701 h 21600"/>
                <a:gd name="T6" fmla="*/ 6069192 w 21600"/>
                <a:gd name="T7" fmla="*/ 4672053 h 21600"/>
                <a:gd name="T8" fmla="*/ 4551973 w 21600"/>
                <a:gd name="T9" fmla="*/ 6229463 h 21600"/>
                <a:gd name="T10" fmla="*/ 4551973 w 21600"/>
                <a:gd name="T11" fmla="*/ 0 h 21600"/>
                <a:gd name="T12" fmla="*/ 0 w 21600"/>
                <a:gd name="T13" fmla="*/ 4672053 h 21600"/>
                <a:gd name="T14" fmla="*/ 4551973 w 21600"/>
                <a:gd name="T15" fmla="*/ 9343803 h 21600"/>
                <a:gd name="T16" fmla="*/ 9103810 w 21600"/>
                <a:gd name="T17" fmla="*/ 4672053 h 21600"/>
                <a:gd name="T18" fmla="*/ 4551973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8099" dir="2700000" algn="ctr" rotWithShape="0">
                      <a:srgbClr val="000000">
                        <a:alpha val="73996"/>
                      </a:srgbClr>
                    </a:outerShdw>
                  </a:effectLst>
                </a14:hiddenEffects>
              </a:ext>
            </a:extLst>
          </p:spPr>
          <p:txBody>
            <a:bodyPr lIns="38025" tIns="38025" rIns="38025" bIns="38025" anchor="ctr"/>
            <a:lstStyle/>
            <a:p>
              <a:endParaRPr lang="zh-CN" altLang="en-US" sz="1200"/>
            </a:p>
          </p:txBody>
        </p:sp>
      </p:grpSp>
      <p:sp>
        <p:nvSpPr>
          <p:cNvPr id="42" name="Freeform 153"/>
          <p:cNvSpPr>
            <a:spLocks noEditPoints="1"/>
          </p:cNvSpPr>
          <p:nvPr/>
        </p:nvSpPr>
        <p:spPr bwMode="auto">
          <a:xfrm>
            <a:off x="5196112" y="3221049"/>
            <a:ext cx="242888" cy="276225"/>
          </a:xfrm>
          <a:custGeom>
            <a:avLst/>
            <a:gdLst>
              <a:gd name="T0" fmla="*/ 0 w 143"/>
              <a:gd name="T1" fmla="*/ 2147483647 h 163"/>
              <a:gd name="T2" fmla="*/ 2147483647 w 143"/>
              <a:gd name="T3" fmla="*/ 0 h 163"/>
              <a:gd name="T4" fmla="*/ 2147483647 w 143"/>
              <a:gd name="T5" fmla="*/ 2147483647 h 163"/>
              <a:gd name="T6" fmla="*/ 2147483647 w 143"/>
              <a:gd name="T7" fmla="*/ 2147483647 h 163"/>
              <a:gd name="T8" fmla="*/ 2147483647 w 143"/>
              <a:gd name="T9" fmla="*/ 2147483647 h 163"/>
              <a:gd name="T10" fmla="*/ 2147483647 w 143"/>
              <a:gd name="T11" fmla="*/ 2147483647 h 163"/>
              <a:gd name="T12" fmla="*/ 2147483647 w 143"/>
              <a:gd name="T13" fmla="*/ 2147483647 h 163"/>
              <a:gd name="T14" fmla="*/ 2147483647 w 143"/>
              <a:gd name="T15" fmla="*/ 2147483647 h 163"/>
              <a:gd name="T16" fmla="*/ 2147483647 w 143"/>
              <a:gd name="T17" fmla="*/ 2147483647 h 163"/>
              <a:gd name="T18" fmla="*/ 2147483647 w 143"/>
              <a:gd name="T19" fmla="*/ 2147483647 h 163"/>
              <a:gd name="T20" fmla="*/ 2147483647 w 143"/>
              <a:gd name="T21" fmla="*/ 2147483647 h 163"/>
              <a:gd name="T22" fmla="*/ 2147483647 w 143"/>
              <a:gd name="T23" fmla="*/ 2147483647 h 163"/>
              <a:gd name="T24" fmla="*/ 2147483647 w 143"/>
              <a:gd name="T25" fmla="*/ 2147483647 h 163"/>
              <a:gd name="T26" fmla="*/ 2147483647 w 143"/>
              <a:gd name="T27" fmla="*/ 2147483647 h 163"/>
              <a:gd name="T28" fmla="*/ 2147483647 w 143"/>
              <a:gd name="T29" fmla="*/ 2147483647 h 163"/>
              <a:gd name="T30" fmla="*/ 2147483647 w 143"/>
              <a:gd name="T31" fmla="*/ 2147483647 h 163"/>
              <a:gd name="T32" fmla="*/ 2147483647 w 143"/>
              <a:gd name="T33" fmla="*/ 2147483647 h 163"/>
              <a:gd name="T34" fmla="*/ 2147483647 w 143"/>
              <a:gd name="T35" fmla="*/ 2147483647 h 163"/>
              <a:gd name="T36" fmla="*/ 2147483647 w 143"/>
              <a:gd name="T37" fmla="*/ 2147483647 h 163"/>
              <a:gd name="T38" fmla="*/ 2147483647 w 143"/>
              <a:gd name="T39" fmla="*/ 2147483647 h 163"/>
              <a:gd name="T40" fmla="*/ 2147483647 w 143"/>
              <a:gd name="T41" fmla="*/ 2147483647 h 163"/>
              <a:gd name="T42" fmla="*/ 2147483647 w 143"/>
              <a:gd name="T43" fmla="*/ 2147483647 h 163"/>
              <a:gd name="T44" fmla="*/ 2147483647 w 143"/>
              <a:gd name="T45" fmla="*/ 2147483647 h 163"/>
              <a:gd name="T46" fmla="*/ 2147483647 w 143"/>
              <a:gd name="T47" fmla="*/ 2147483647 h 163"/>
              <a:gd name="T48" fmla="*/ 2147483647 w 143"/>
              <a:gd name="T49" fmla="*/ 2147483647 h 163"/>
              <a:gd name="T50" fmla="*/ 2147483647 w 143"/>
              <a:gd name="T51" fmla="*/ 2147483647 h 163"/>
              <a:gd name="T52" fmla="*/ 2147483647 w 143"/>
              <a:gd name="T53" fmla="*/ 2147483647 h 163"/>
              <a:gd name="T54" fmla="*/ 2147483647 w 143"/>
              <a:gd name="T55" fmla="*/ 2147483647 h 163"/>
              <a:gd name="T56" fmla="*/ 2147483647 w 143"/>
              <a:gd name="T57" fmla="*/ 2147483647 h 163"/>
              <a:gd name="T58" fmla="*/ 2147483647 w 143"/>
              <a:gd name="T59" fmla="*/ 2147483647 h 163"/>
              <a:gd name="T60" fmla="*/ 2147483647 w 143"/>
              <a:gd name="T61" fmla="*/ 2147483647 h 163"/>
              <a:gd name="T62" fmla="*/ 2147483647 w 143"/>
              <a:gd name="T63" fmla="*/ 2147483647 h 163"/>
              <a:gd name="T64" fmla="*/ 2147483647 w 143"/>
              <a:gd name="T65" fmla="*/ 2147483647 h 163"/>
              <a:gd name="T66" fmla="*/ 2147483647 w 143"/>
              <a:gd name="T67" fmla="*/ 2147483647 h 163"/>
              <a:gd name="T68" fmla="*/ 2147483647 w 143"/>
              <a:gd name="T69" fmla="*/ 2147483647 h 163"/>
              <a:gd name="T70" fmla="*/ 2147483647 w 143"/>
              <a:gd name="T71" fmla="*/ 2147483647 h 163"/>
              <a:gd name="T72" fmla="*/ 2147483647 w 143"/>
              <a:gd name="T73" fmla="*/ 2147483647 h 1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3" h="163">
                <a:moveTo>
                  <a:pt x="0" y="0"/>
                </a:moveTo>
                <a:lnTo>
                  <a:pt x="0" y="163"/>
                </a:lnTo>
                <a:lnTo>
                  <a:pt x="143" y="163"/>
                </a:lnTo>
                <a:lnTo>
                  <a:pt x="143" y="0"/>
                </a:lnTo>
                <a:lnTo>
                  <a:pt x="0" y="0"/>
                </a:lnTo>
                <a:close/>
                <a:moveTo>
                  <a:pt x="22" y="151"/>
                </a:moveTo>
                <a:lnTo>
                  <a:pt x="8" y="151"/>
                </a:lnTo>
                <a:lnTo>
                  <a:pt x="8" y="137"/>
                </a:lnTo>
                <a:lnTo>
                  <a:pt x="22" y="137"/>
                </a:lnTo>
                <a:lnTo>
                  <a:pt x="22" y="151"/>
                </a:lnTo>
                <a:close/>
                <a:moveTo>
                  <a:pt x="22" y="126"/>
                </a:moveTo>
                <a:lnTo>
                  <a:pt x="8" y="126"/>
                </a:lnTo>
                <a:lnTo>
                  <a:pt x="8" y="112"/>
                </a:lnTo>
                <a:lnTo>
                  <a:pt x="22" y="112"/>
                </a:lnTo>
                <a:lnTo>
                  <a:pt x="22" y="126"/>
                </a:lnTo>
                <a:close/>
                <a:moveTo>
                  <a:pt x="22" y="101"/>
                </a:moveTo>
                <a:lnTo>
                  <a:pt x="8" y="101"/>
                </a:lnTo>
                <a:lnTo>
                  <a:pt x="8" y="87"/>
                </a:lnTo>
                <a:lnTo>
                  <a:pt x="22" y="87"/>
                </a:lnTo>
                <a:lnTo>
                  <a:pt x="22" y="101"/>
                </a:lnTo>
                <a:close/>
                <a:moveTo>
                  <a:pt x="22" y="77"/>
                </a:moveTo>
                <a:lnTo>
                  <a:pt x="8" y="77"/>
                </a:lnTo>
                <a:lnTo>
                  <a:pt x="8" y="62"/>
                </a:lnTo>
                <a:lnTo>
                  <a:pt x="22" y="62"/>
                </a:lnTo>
                <a:lnTo>
                  <a:pt x="22" y="77"/>
                </a:lnTo>
                <a:close/>
                <a:moveTo>
                  <a:pt x="22" y="52"/>
                </a:moveTo>
                <a:lnTo>
                  <a:pt x="8" y="52"/>
                </a:lnTo>
                <a:lnTo>
                  <a:pt x="8" y="37"/>
                </a:lnTo>
                <a:lnTo>
                  <a:pt x="22" y="37"/>
                </a:lnTo>
                <a:lnTo>
                  <a:pt x="22" y="52"/>
                </a:lnTo>
                <a:close/>
                <a:moveTo>
                  <a:pt x="22" y="27"/>
                </a:moveTo>
                <a:lnTo>
                  <a:pt x="8" y="27"/>
                </a:lnTo>
                <a:lnTo>
                  <a:pt x="8" y="12"/>
                </a:lnTo>
                <a:lnTo>
                  <a:pt x="22" y="12"/>
                </a:lnTo>
                <a:lnTo>
                  <a:pt x="22" y="27"/>
                </a:lnTo>
                <a:close/>
                <a:moveTo>
                  <a:pt x="112" y="143"/>
                </a:moveTo>
                <a:lnTo>
                  <a:pt x="30" y="143"/>
                </a:lnTo>
                <a:lnTo>
                  <a:pt x="30" y="91"/>
                </a:lnTo>
                <a:lnTo>
                  <a:pt x="112" y="91"/>
                </a:lnTo>
                <a:lnTo>
                  <a:pt x="112" y="143"/>
                </a:lnTo>
                <a:close/>
                <a:moveTo>
                  <a:pt x="112" y="71"/>
                </a:moveTo>
                <a:lnTo>
                  <a:pt x="30" y="71"/>
                </a:lnTo>
                <a:lnTo>
                  <a:pt x="30" y="20"/>
                </a:lnTo>
                <a:lnTo>
                  <a:pt x="112" y="20"/>
                </a:lnTo>
                <a:lnTo>
                  <a:pt x="112" y="71"/>
                </a:lnTo>
                <a:close/>
                <a:moveTo>
                  <a:pt x="135" y="151"/>
                </a:moveTo>
                <a:lnTo>
                  <a:pt x="121" y="151"/>
                </a:lnTo>
                <a:lnTo>
                  <a:pt x="121" y="137"/>
                </a:lnTo>
                <a:lnTo>
                  <a:pt x="135" y="137"/>
                </a:lnTo>
                <a:lnTo>
                  <a:pt x="135" y="151"/>
                </a:lnTo>
                <a:close/>
                <a:moveTo>
                  <a:pt x="135" y="126"/>
                </a:moveTo>
                <a:lnTo>
                  <a:pt x="121" y="126"/>
                </a:lnTo>
                <a:lnTo>
                  <a:pt x="121" y="112"/>
                </a:lnTo>
                <a:lnTo>
                  <a:pt x="135" y="112"/>
                </a:lnTo>
                <a:lnTo>
                  <a:pt x="135" y="126"/>
                </a:lnTo>
                <a:close/>
                <a:moveTo>
                  <a:pt x="135" y="101"/>
                </a:moveTo>
                <a:lnTo>
                  <a:pt x="121" y="101"/>
                </a:lnTo>
                <a:lnTo>
                  <a:pt x="121" y="87"/>
                </a:lnTo>
                <a:lnTo>
                  <a:pt x="135" y="87"/>
                </a:lnTo>
                <a:lnTo>
                  <a:pt x="135" y="101"/>
                </a:lnTo>
                <a:close/>
                <a:moveTo>
                  <a:pt x="135" y="77"/>
                </a:moveTo>
                <a:lnTo>
                  <a:pt x="121" y="77"/>
                </a:lnTo>
                <a:lnTo>
                  <a:pt x="121" y="62"/>
                </a:lnTo>
                <a:lnTo>
                  <a:pt x="135" y="62"/>
                </a:lnTo>
                <a:lnTo>
                  <a:pt x="135" y="77"/>
                </a:lnTo>
                <a:close/>
                <a:moveTo>
                  <a:pt x="135" y="52"/>
                </a:moveTo>
                <a:lnTo>
                  <a:pt x="121" y="52"/>
                </a:lnTo>
                <a:lnTo>
                  <a:pt x="121" y="37"/>
                </a:lnTo>
                <a:lnTo>
                  <a:pt x="135" y="37"/>
                </a:lnTo>
                <a:lnTo>
                  <a:pt x="135" y="52"/>
                </a:lnTo>
                <a:close/>
                <a:moveTo>
                  <a:pt x="135" y="27"/>
                </a:moveTo>
                <a:lnTo>
                  <a:pt x="121" y="27"/>
                </a:lnTo>
                <a:lnTo>
                  <a:pt x="121" y="12"/>
                </a:lnTo>
                <a:lnTo>
                  <a:pt x="135" y="12"/>
                </a:lnTo>
                <a:lnTo>
                  <a:pt x="135"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4563" tIns="27281" rIns="54563" bIns="27281"/>
          <a:lstStyle/>
          <a:p>
            <a:endParaRPr lang="zh-CN" altLang="en-US" sz="1200"/>
          </a:p>
        </p:txBody>
      </p:sp>
      <p:pic>
        <p:nvPicPr>
          <p:cNvPr id="43" name="组合 5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533" y="4360478"/>
            <a:ext cx="302419" cy="30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组合 5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7302" y="4347380"/>
            <a:ext cx="297656" cy="3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23"/>
          <p:cNvSpPr/>
          <p:nvPr/>
        </p:nvSpPr>
        <p:spPr>
          <a:xfrm>
            <a:off x="250248" y="1654098"/>
            <a:ext cx="4191535" cy="1908215"/>
          </a:xfrm>
          <a:prstGeom prst="rect">
            <a:avLst/>
          </a:prstGeom>
        </p:spPr>
        <p:txBody>
          <a:bodyPr wrap="square">
            <a:spAutoFit/>
          </a:bodyPr>
          <a:lstStyle/>
          <a:p>
            <a:pPr lvl="0" algn="ctr">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rPr>
              <a:t>机器人管理、监控</a:t>
            </a:r>
          </a:p>
          <a:p>
            <a:pPr indent="-285750">
              <a:lnSpc>
                <a:spcPct val="13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cs typeface="+mn-ea"/>
              </a:rPr>
              <a:t>在流程运行时，</a:t>
            </a:r>
            <a:r>
              <a:rPr lang="en-US" altLang="zh-CN" sz="1400" dirty="0">
                <a:solidFill>
                  <a:schemeClr val="bg1"/>
                </a:solidFill>
                <a:latin typeface="微软雅黑" panose="020B0503020204020204" pitchFamily="34" charset="-122"/>
                <a:ea typeface="微软雅黑" panose="020B0503020204020204" pitchFamily="34" charset="-122"/>
                <a:cs typeface="+mn-ea"/>
              </a:rPr>
              <a:t>Web</a:t>
            </a:r>
            <a:r>
              <a:rPr lang="zh-CN" altLang="en-US" sz="1400" dirty="0">
                <a:solidFill>
                  <a:schemeClr val="bg1"/>
                </a:solidFill>
                <a:latin typeface="微软雅黑" panose="020B0503020204020204" pitchFamily="34" charset="-122"/>
                <a:ea typeface="微软雅黑" panose="020B0503020204020204" pitchFamily="34" charset="-122"/>
                <a:cs typeface="+mn-ea"/>
              </a:rPr>
              <a:t>端会实时显示每一个处理记录的实时结果</a:t>
            </a:r>
            <a:r>
              <a:rPr lang="en-US" altLang="zh-CN" sz="1400" dirty="0">
                <a:solidFill>
                  <a:schemeClr val="bg1"/>
                </a:solidFill>
                <a:latin typeface="微软雅黑" panose="020B0503020204020204" pitchFamily="34" charset="-122"/>
                <a:ea typeface="微软雅黑" panose="020B0503020204020204" pitchFamily="34" charset="-122"/>
                <a:cs typeface="+mn-ea"/>
              </a:rPr>
              <a:t>. </a:t>
            </a:r>
            <a:r>
              <a:rPr lang="zh-CN" altLang="en-US" sz="1400" dirty="0">
                <a:solidFill>
                  <a:schemeClr val="bg1"/>
                </a:solidFill>
                <a:latin typeface="微软雅黑" panose="020B0503020204020204" pitchFamily="34" charset="-122"/>
                <a:ea typeface="微软雅黑" panose="020B0503020204020204" pitchFamily="34" charset="-122"/>
                <a:cs typeface="+mn-ea"/>
              </a:rPr>
              <a:t>系统会根据</a:t>
            </a:r>
            <a:r>
              <a:rPr lang="en-US" altLang="zh-CN" sz="1400" dirty="0">
                <a:solidFill>
                  <a:schemeClr val="bg1"/>
                </a:solidFill>
                <a:latin typeface="微软雅黑" panose="020B0503020204020204" pitchFamily="34" charset="-122"/>
                <a:ea typeface="微软雅黑" panose="020B0503020204020204" pitchFamily="34" charset="-122"/>
                <a:cs typeface="+mn-ea"/>
              </a:rPr>
              <a:t>HTTP</a:t>
            </a:r>
            <a:r>
              <a:rPr lang="zh-CN" altLang="en-US" sz="1400" dirty="0">
                <a:solidFill>
                  <a:schemeClr val="bg1"/>
                </a:solidFill>
                <a:latin typeface="微软雅黑" panose="020B0503020204020204" pitchFamily="34" charset="-122"/>
                <a:ea typeface="微软雅黑" panose="020B0503020204020204" pitchFamily="34" charset="-122"/>
                <a:cs typeface="+mn-ea"/>
              </a:rPr>
              <a:t>的状态码进行重试</a:t>
            </a:r>
            <a:r>
              <a:rPr lang="en-US" altLang="zh-CN" sz="1400" dirty="0">
                <a:solidFill>
                  <a:schemeClr val="bg1"/>
                </a:solidFill>
                <a:latin typeface="微软雅黑" panose="020B0503020204020204" pitchFamily="34" charset="-122"/>
                <a:ea typeface="微软雅黑" panose="020B0503020204020204" pitchFamily="34" charset="-122"/>
                <a:cs typeface="+mn-ea"/>
              </a:rPr>
              <a:t>.</a:t>
            </a:r>
          </a:p>
          <a:p>
            <a:pPr indent="-285750">
              <a:lnSpc>
                <a:spcPct val="13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cs typeface="+mn-ea"/>
              </a:rPr>
              <a:t>负责人可通过导出记录或者</a:t>
            </a:r>
            <a:r>
              <a:rPr lang="en-US" altLang="zh-CN" sz="1400" dirty="0">
                <a:solidFill>
                  <a:schemeClr val="bg1"/>
                </a:solidFill>
                <a:latin typeface="微软雅黑" panose="020B0503020204020204" pitchFamily="34" charset="-122"/>
                <a:ea typeface="微软雅黑" panose="020B0503020204020204" pitchFamily="34" charset="-122"/>
                <a:cs typeface="+mn-ea"/>
              </a:rPr>
              <a:t>Web</a:t>
            </a:r>
            <a:r>
              <a:rPr lang="zh-CN" altLang="en-US" sz="1400" dirty="0">
                <a:solidFill>
                  <a:schemeClr val="bg1"/>
                </a:solidFill>
                <a:latin typeface="微软雅黑" panose="020B0503020204020204" pitchFamily="34" charset="-122"/>
                <a:ea typeface="微软雅黑" panose="020B0503020204020204" pitchFamily="34" charset="-122"/>
                <a:cs typeface="+mn-ea"/>
              </a:rPr>
              <a:t>端进行筛选出有问题的记录</a:t>
            </a:r>
            <a:r>
              <a:rPr lang="en-US" altLang="zh-CN" sz="1400" dirty="0">
                <a:solidFill>
                  <a:schemeClr val="bg1"/>
                </a:solidFill>
                <a:latin typeface="微软雅黑" panose="020B0503020204020204" pitchFamily="34" charset="-122"/>
                <a:ea typeface="微软雅黑" panose="020B0503020204020204" pitchFamily="34" charset="-122"/>
                <a:cs typeface="+mn-ea"/>
              </a:rPr>
              <a:t>.</a:t>
            </a:r>
          </a:p>
        </p:txBody>
      </p:sp>
      <p:sp>
        <p:nvSpPr>
          <p:cNvPr id="46" name="矩形 23"/>
          <p:cNvSpPr/>
          <p:nvPr/>
        </p:nvSpPr>
        <p:spPr>
          <a:xfrm>
            <a:off x="309804" y="4696631"/>
            <a:ext cx="4191535" cy="1067985"/>
          </a:xfrm>
          <a:prstGeom prst="rect">
            <a:avLst/>
          </a:prstGeom>
        </p:spPr>
        <p:txBody>
          <a:bodyPr wrap="square">
            <a:spAutoFit/>
          </a:bodyPr>
          <a:lstStyle/>
          <a:p>
            <a:pPr algn="ctr">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安全、日志</a:t>
            </a:r>
            <a:r>
              <a:rPr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&amp;</a:t>
            </a: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审计相关设计</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mn-ea"/>
            </a:endParaRPr>
          </a:p>
          <a:p>
            <a:pPr indent="-285750">
              <a:lnSpc>
                <a:spcPct val="13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cs typeface="+mn-ea"/>
              </a:rPr>
              <a:t>项目流程执行过程中，都进行了日志</a:t>
            </a:r>
            <a:r>
              <a:rPr lang="zh-CN" altLang="en-US" sz="1400" dirty="0" smtClean="0">
                <a:solidFill>
                  <a:schemeClr val="bg1"/>
                </a:solidFill>
                <a:latin typeface="微软雅黑" panose="020B0503020204020204" pitchFamily="34" charset="-122"/>
                <a:ea typeface="微软雅黑" panose="020B0503020204020204" pitchFamily="34" charset="-122"/>
                <a:cs typeface="+mn-ea"/>
              </a:rPr>
              <a:t>记录</a:t>
            </a:r>
            <a:r>
              <a:rPr lang="zh-CN" altLang="en-US" sz="1400" dirty="0">
                <a:solidFill>
                  <a:schemeClr val="bg1"/>
                </a:solidFill>
                <a:latin typeface="微软雅黑" panose="020B0503020204020204" pitchFamily="34" charset="-122"/>
                <a:ea typeface="微软雅黑" panose="020B0503020204020204" pitchFamily="34" charset="-122"/>
                <a:cs typeface="+mn-ea"/>
              </a:rPr>
              <a:t>。</a:t>
            </a:r>
            <a:r>
              <a:rPr lang="zh-CN" altLang="en-US" sz="1400" dirty="0" smtClean="0">
                <a:solidFill>
                  <a:schemeClr val="bg1"/>
                </a:solidFill>
                <a:latin typeface="微软雅黑" panose="020B0503020204020204" pitchFamily="34" charset="-122"/>
                <a:ea typeface="微软雅黑" panose="020B0503020204020204" pitchFamily="34" charset="-122"/>
                <a:cs typeface="+mn-ea"/>
              </a:rPr>
              <a:t>用户</a:t>
            </a:r>
            <a:r>
              <a:rPr lang="zh-CN" altLang="en-US" sz="1400" dirty="0">
                <a:solidFill>
                  <a:schemeClr val="bg1"/>
                </a:solidFill>
                <a:latin typeface="微软雅黑" panose="020B0503020204020204" pitchFamily="34" charset="-122"/>
                <a:ea typeface="微软雅黑" panose="020B0503020204020204" pitchFamily="34" charset="-122"/>
                <a:cs typeface="+mn-ea"/>
              </a:rPr>
              <a:t>的修改都会统一记录并且存放到数据库中</a:t>
            </a:r>
            <a:r>
              <a:rPr lang="en-US" altLang="zh-CN" sz="1400" dirty="0">
                <a:solidFill>
                  <a:schemeClr val="bg1"/>
                </a:solidFill>
                <a:latin typeface="微软雅黑" panose="020B0503020204020204" pitchFamily="34" charset="-122"/>
                <a:ea typeface="微软雅黑" panose="020B0503020204020204" pitchFamily="34" charset="-122"/>
                <a:cs typeface="+mn-ea"/>
              </a:rPr>
              <a:t>.</a:t>
            </a:r>
          </a:p>
        </p:txBody>
      </p:sp>
      <p:sp>
        <p:nvSpPr>
          <p:cNvPr id="47" name="矩形 23"/>
          <p:cNvSpPr/>
          <p:nvPr/>
        </p:nvSpPr>
        <p:spPr>
          <a:xfrm>
            <a:off x="6949904" y="4370994"/>
            <a:ext cx="4816924" cy="1800493"/>
          </a:xfrm>
          <a:prstGeom prst="rect">
            <a:avLst/>
          </a:prstGeom>
        </p:spPr>
        <p:txBody>
          <a:bodyPr wrap="square">
            <a:spAutoFit/>
          </a:bodyPr>
          <a:lstStyle/>
          <a:p>
            <a:pPr algn="ctr">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权限和资产管理</a:t>
            </a:r>
          </a:p>
          <a:p>
            <a:pPr marL="285750" indent="-285750">
              <a:lnSpc>
                <a:spcPct val="15000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机器人的访问权限是基于用户的所在的地区和国家以及用户所负责的业务线业务进行权限控制。</a:t>
            </a:r>
          </a:p>
          <a:p>
            <a:pPr marL="285750" indent="-285750">
              <a:lnSpc>
                <a:spcPct val="15000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对于不同地区和国家的数据通过用户权限进行了数据的隔离。 </a:t>
            </a:r>
            <a:endParaRPr kumimoji="1" lang="en-US" altLang="zh-CN" sz="1400" dirty="0">
              <a:solidFill>
                <a:schemeClr val="bg1"/>
              </a:solidFill>
              <a:latin typeface="Microsoft YaHei" panose="020B0503020204020204" pitchFamily="34" charset="-122"/>
              <a:ea typeface="Microsoft YaHei" panose="020B0503020204020204" pitchFamily="34" charset="-122"/>
            </a:endParaRPr>
          </a:p>
        </p:txBody>
      </p:sp>
      <p:sp>
        <p:nvSpPr>
          <p:cNvPr id="48" name="矩形 23"/>
          <p:cNvSpPr/>
          <p:nvPr/>
        </p:nvSpPr>
        <p:spPr>
          <a:xfrm>
            <a:off x="7193186" y="1859850"/>
            <a:ext cx="4816924" cy="1154162"/>
          </a:xfrm>
          <a:prstGeom prst="rect">
            <a:avLst/>
          </a:prstGeom>
        </p:spPr>
        <p:txBody>
          <a:bodyPr wrap="square">
            <a:spAutoFit/>
          </a:bodyPr>
          <a:lstStyle/>
          <a:p>
            <a:pPr algn="ctr">
              <a:lnSpc>
                <a:spcPct val="150000"/>
              </a:lnSpc>
              <a:defRPr/>
            </a:pP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异常监控与恢复机制</a:t>
            </a:r>
          </a:p>
          <a:p>
            <a:pPr marL="285750" indent="-285750">
              <a:lnSpc>
                <a:spcPct val="150000"/>
              </a:lnSpc>
              <a:buFont typeface="Arial" panose="020B0604020202020204" pitchFamily="34" charset="0"/>
              <a:buChar char="•"/>
            </a:pPr>
            <a:r>
              <a:rPr kumimoji="1" lang="zh-CN" altLang="en-US" sz="1400" dirty="0">
                <a:solidFill>
                  <a:schemeClr val="bg1"/>
                </a:solidFill>
                <a:latin typeface="Microsoft YaHei" panose="020B0503020204020204" pitchFamily="34" charset="-122"/>
                <a:ea typeface="Microsoft YaHei" panose="020B0503020204020204" pitchFamily="34" charset="-122"/>
              </a:rPr>
              <a:t>在机器人运行过程中，若机器人故障，会通知管理员去提交</a:t>
            </a:r>
            <a:r>
              <a:rPr kumimoji="1" lang="en-US" altLang="zh-CN" sz="1400" dirty="0">
                <a:solidFill>
                  <a:schemeClr val="bg1"/>
                </a:solidFill>
                <a:latin typeface="Microsoft YaHei" panose="020B0503020204020204" pitchFamily="34" charset="-122"/>
                <a:ea typeface="Microsoft YaHei" panose="020B0503020204020204" pitchFamily="34" charset="-122"/>
              </a:rPr>
              <a:t>IT </a:t>
            </a:r>
            <a:r>
              <a:rPr kumimoji="1" lang="zh-CN" altLang="en-US" sz="1400" dirty="0">
                <a:solidFill>
                  <a:schemeClr val="bg1"/>
                </a:solidFill>
                <a:latin typeface="Microsoft YaHei" panose="020B0503020204020204" pitchFamily="34" charset="-122"/>
                <a:ea typeface="Microsoft YaHei" panose="020B0503020204020204" pitchFamily="34" charset="-122"/>
              </a:rPr>
              <a:t>工单进行故障排查</a:t>
            </a:r>
            <a:r>
              <a:rPr kumimoji="1" lang="zh-CN" altLang="en-US" sz="1400" dirty="0" smtClean="0">
                <a:solidFill>
                  <a:schemeClr val="bg1"/>
                </a:solidFill>
                <a:latin typeface="Microsoft YaHei" panose="020B0503020204020204" pitchFamily="34" charset="-122"/>
                <a:ea typeface="Microsoft YaHei" panose="020B0503020204020204" pitchFamily="34" charset="-122"/>
              </a:rPr>
              <a:t>。</a:t>
            </a:r>
            <a:endParaRPr kumimoji="1" lang="zh-CN" altLang="en-US" sz="14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9799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11199</TotalTime>
  <Words>1426</Words>
  <Application>Microsoft Office PowerPoint</Application>
  <PresentationFormat>Widescreen</PresentationFormat>
  <Paragraphs>175</Paragraphs>
  <Slides>14</Slides>
  <Notes>4</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14</vt:i4>
      </vt:variant>
    </vt:vector>
  </HeadingPairs>
  <TitlesOfParts>
    <vt:vector size="31" baseType="lpstr">
      <vt:lpstr>Arial Unicode MS</vt:lpstr>
      <vt:lpstr>PingFang SC</vt:lpstr>
      <vt:lpstr>阿里巴巴普惠体 H</vt:lpstr>
      <vt:lpstr>创艺简标宋</vt:lpstr>
      <vt:lpstr>等线</vt:lpstr>
      <vt:lpstr>方正粗黑宋简体</vt:lpstr>
      <vt:lpstr>华文仿宋</vt:lpstr>
      <vt:lpstr>宋体</vt:lpstr>
      <vt:lpstr>微软雅黑</vt:lpstr>
      <vt:lpstr>微软雅黑</vt:lpstr>
      <vt:lpstr>Arial</vt:lpstr>
      <vt:lpstr>Calibri</vt:lpstr>
      <vt:lpstr>Calibri Light</vt:lpstr>
      <vt:lpstr>Ebrima</vt:lpstr>
      <vt:lpstr>Wingdings</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Jessica S Z JIANG</cp:lastModifiedBy>
  <cp:revision>306</cp:revision>
  <dcterms:created xsi:type="dcterms:W3CDTF">2021-03-03T08:16:49Z</dcterms:created>
  <dcterms:modified xsi:type="dcterms:W3CDTF">2022-06-29T09:16:46Z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2022-06-29T09:16:46Z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a0a57516-95a7-467e-8ea8-d3d990282c31</vt:lpwstr>
  </property>
  <property fmtid="{D5CDD505-2E9C-101B-9397-08002B2CF9AE}" pid="8" name="MSIP_Label_3486a02c-2dfb-4efe-823f-aa2d1f0e6ab7_ContentBits">
    <vt:lpwstr>2</vt:lpwstr>
  </property>
  <property fmtid="{D5CDD505-2E9C-101B-9397-08002B2CF9AE}" pid="9" name="Classification">
    <vt:lpwstr>PUBLIC</vt:lpwstr>
  </property>
</Properties>
</file>