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5"/>
  </p:notesMasterIdLst>
  <p:sldIdLst>
    <p:sldId id="259" r:id="rId4"/>
    <p:sldId id="260" r:id="rId6"/>
    <p:sldId id="293" r:id="rId7"/>
    <p:sldId id="289" r:id="rId8"/>
    <p:sldId id="288" r:id="rId9"/>
    <p:sldId id="297" r:id="rId10"/>
    <p:sldId id="307" r:id="rId11"/>
    <p:sldId id="294" r:id="rId12"/>
    <p:sldId id="265" r:id="rId13"/>
    <p:sldId id="295" r:id="rId14"/>
    <p:sldId id="270" r:id="rId15"/>
    <p:sldId id="268" r:id="rId16"/>
    <p:sldId id="277" r:id="rId17"/>
    <p:sldId id="273" r:id="rId18"/>
    <p:sldId id="283" r:id="rId19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244A7D"/>
    <a:srgbClr val="010028"/>
    <a:srgbClr val="25144B"/>
    <a:srgbClr val="2E6395"/>
    <a:srgbClr val="2E5B8A"/>
    <a:srgbClr val="2F5D8B"/>
    <a:srgbClr val="306294"/>
    <a:srgbClr val="955EDD"/>
    <a:srgbClr val="3276B3"/>
    <a:srgbClr val="8BE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1950" y="-942"/>
      </p:cViewPr>
      <p:guideLst>
        <p:guide orient="horz" pos="1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3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494EE624-89DC-4ADF-9D3A-93C314672B5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8BE1464-551A-45D8-8D4C-C1DAE5DE48F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1464-551A-45D8-8D4C-C1DAE5DE48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7624" y="6594164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-317866" y="2435163"/>
            <a:ext cx="13418182" cy="806396"/>
            <a:chOff x="-317866" y="2435163"/>
            <a:chExt cx="13418182" cy="806396"/>
          </a:xfrm>
        </p:grpSpPr>
        <p:sp>
          <p:nvSpPr>
            <p:cNvPr id="53" name="任意多边形: 形状 52"/>
            <p:cNvSpPr/>
            <p:nvPr/>
          </p:nvSpPr>
          <p:spPr>
            <a:xfrm>
              <a:off x="-317866" y="2435163"/>
              <a:ext cx="13418182" cy="570490"/>
            </a:xfrm>
            <a:custGeom>
              <a:avLst/>
              <a:gdLst>
                <a:gd name="connsiteX0" fmla="*/ 0 w 11873947"/>
                <a:gd name="connsiteY0" fmla="*/ 225287 h 1033704"/>
                <a:gd name="connsiteX1" fmla="*/ 1802295 w 11873947"/>
                <a:gd name="connsiteY1" fmla="*/ 1033669 h 1033704"/>
                <a:gd name="connsiteX2" fmla="*/ 3445565 w 11873947"/>
                <a:gd name="connsiteY2" fmla="*/ 198782 h 1033704"/>
                <a:gd name="connsiteX3" fmla="*/ 5883965 w 11873947"/>
                <a:gd name="connsiteY3" fmla="*/ 993913 h 1033704"/>
                <a:gd name="connsiteX4" fmla="*/ 7779026 w 11873947"/>
                <a:gd name="connsiteY4" fmla="*/ 212035 h 1033704"/>
                <a:gd name="connsiteX5" fmla="*/ 9992139 w 11873947"/>
                <a:gd name="connsiteY5" fmla="*/ 901148 h 1033704"/>
                <a:gd name="connsiteX6" fmla="*/ 11873947 w 11873947"/>
                <a:gd name="connsiteY6" fmla="*/ 0 h 103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73947" h="1033704">
                  <a:moveTo>
                    <a:pt x="0" y="225287"/>
                  </a:moveTo>
                  <a:cubicBezTo>
                    <a:pt x="614017" y="631686"/>
                    <a:pt x="1228034" y="1038086"/>
                    <a:pt x="1802295" y="1033669"/>
                  </a:cubicBezTo>
                  <a:cubicBezTo>
                    <a:pt x="2376556" y="1029252"/>
                    <a:pt x="2765287" y="205408"/>
                    <a:pt x="3445565" y="198782"/>
                  </a:cubicBezTo>
                  <a:cubicBezTo>
                    <a:pt x="4125843" y="192156"/>
                    <a:pt x="5161722" y="991704"/>
                    <a:pt x="5883965" y="993913"/>
                  </a:cubicBezTo>
                  <a:cubicBezTo>
                    <a:pt x="6606208" y="996122"/>
                    <a:pt x="7094330" y="227496"/>
                    <a:pt x="7779026" y="212035"/>
                  </a:cubicBezTo>
                  <a:cubicBezTo>
                    <a:pt x="8463722" y="196574"/>
                    <a:pt x="9309652" y="936487"/>
                    <a:pt x="9992139" y="901148"/>
                  </a:cubicBezTo>
                  <a:cubicBezTo>
                    <a:pt x="10674626" y="865809"/>
                    <a:pt x="11274286" y="432904"/>
                    <a:pt x="1187394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任意多边形: 形状 47"/>
            <p:cNvSpPr/>
            <p:nvPr/>
          </p:nvSpPr>
          <p:spPr>
            <a:xfrm flipV="1">
              <a:off x="0" y="2671069"/>
              <a:ext cx="12872413" cy="570490"/>
            </a:xfrm>
            <a:custGeom>
              <a:avLst/>
              <a:gdLst>
                <a:gd name="connsiteX0" fmla="*/ 0 w 11873947"/>
                <a:gd name="connsiteY0" fmla="*/ 225287 h 1033704"/>
                <a:gd name="connsiteX1" fmla="*/ 1802295 w 11873947"/>
                <a:gd name="connsiteY1" fmla="*/ 1033669 h 1033704"/>
                <a:gd name="connsiteX2" fmla="*/ 3445565 w 11873947"/>
                <a:gd name="connsiteY2" fmla="*/ 198782 h 1033704"/>
                <a:gd name="connsiteX3" fmla="*/ 5883965 w 11873947"/>
                <a:gd name="connsiteY3" fmla="*/ 993913 h 1033704"/>
                <a:gd name="connsiteX4" fmla="*/ 7779026 w 11873947"/>
                <a:gd name="connsiteY4" fmla="*/ 212035 h 1033704"/>
                <a:gd name="connsiteX5" fmla="*/ 9992139 w 11873947"/>
                <a:gd name="connsiteY5" fmla="*/ 901148 h 1033704"/>
                <a:gd name="connsiteX6" fmla="*/ 11873947 w 11873947"/>
                <a:gd name="connsiteY6" fmla="*/ 0 h 103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73947" h="1033704">
                  <a:moveTo>
                    <a:pt x="0" y="225287"/>
                  </a:moveTo>
                  <a:cubicBezTo>
                    <a:pt x="614017" y="631686"/>
                    <a:pt x="1228034" y="1038086"/>
                    <a:pt x="1802295" y="1033669"/>
                  </a:cubicBezTo>
                  <a:cubicBezTo>
                    <a:pt x="2376556" y="1029252"/>
                    <a:pt x="2765287" y="205408"/>
                    <a:pt x="3445565" y="198782"/>
                  </a:cubicBezTo>
                  <a:cubicBezTo>
                    <a:pt x="4125843" y="192156"/>
                    <a:pt x="5161722" y="991704"/>
                    <a:pt x="5883965" y="993913"/>
                  </a:cubicBezTo>
                  <a:cubicBezTo>
                    <a:pt x="6606208" y="996122"/>
                    <a:pt x="7094330" y="227496"/>
                    <a:pt x="7779026" y="212035"/>
                  </a:cubicBezTo>
                  <a:cubicBezTo>
                    <a:pt x="8463722" y="196574"/>
                    <a:pt x="9309652" y="936487"/>
                    <a:pt x="9992139" y="901148"/>
                  </a:cubicBezTo>
                  <a:cubicBezTo>
                    <a:pt x="10674626" y="865809"/>
                    <a:pt x="11274286" y="432904"/>
                    <a:pt x="1187394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16" y="330987"/>
            <a:ext cx="7906199" cy="543551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10576" y="831414"/>
            <a:ext cx="287020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2022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10660" y="2292985"/>
            <a:ext cx="4493895" cy="116840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3500" dirty="0">
                <a:solidFill>
                  <a:schemeClr val="bg1"/>
                </a:solidFill>
                <a:cs typeface="+mn-ea"/>
                <a:sym typeface="+mn-lt"/>
              </a:rPr>
              <a:t>中国高校计算机大赛</a:t>
            </a:r>
            <a:endParaRPr lang="zh-CN" altLang="en-US" sz="35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en-US" altLang="zh-CN" sz="3500" dirty="0">
                <a:solidFill>
                  <a:schemeClr val="bg1"/>
                </a:solidFill>
                <a:cs typeface="+mn-ea"/>
                <a:sym typeface="+mn-lt"/>
              </a:rPr>
              <a:t>RPA+AI </a:t>
            </a:r>
            <a:r>
              <a:rPr lang="zh-CN" altLang="en-US" sz="3500" dirty="0">
                <a:solidFill>
                  <a:schemeClr val="bg1"/>
                </a:solidFill>
                <a:cs typeface="+mn-ea"/>
                <a:sym typeface="+mn-lt"/>
              </a:rPr>
              <a:t>创新</a:t>
            </a:r>
            <a:r>
              <a:rPr lang="zh-CN" altLang="en-US" sz="3500" dirty="0">
                <a:solidFill>
                  <a:schemeClr val="bg1"/>
                </a:solidFill>
                <a:cs typeface="+mn-ea"/>
                <a:sym typeface="+mn-lt"/>
              </a:rPr>
              <a:t>挑战赛</a:t>
            </a:r>
            <a:endParaRPr lang="zh-CN" altLang="en-US" sz="3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50845" y="3641090"/>
            <a:ext cx="69710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cs typeface="+mn-ea"/>
                <a:sym typeface="+mn-ea"/>
              </a:rPr>
              <a:t>基于RPA+AI的仓库小助手</a:t>
            </a:r>
            <a:endParaRPr lang="zh-CN" altLang="en-US" sz="4000" dirty="0">
              <a:solidFill>
                <a:schemeClr val="bg1"/>
              </a:solidFill>
              <a:cs typeface="+mn-ea"/>
              <a:sym typeface="+mn-ea"/>
            </a:endParaRP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汇报人：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赵江贤</a:t>
            </a:r>
            <a:endParaRPr lang="zh-CN" altLang="en-US" sz="4000" dirty="0">
              <a:solidFill>
                <a:schemeClr val="bg1"/>
              </a:solidFill>
              <a:cs typeface="+mn-ea"/>
              <a:sym typeface="+mn-ea"/>
            </a:endParaRPr>
          </a:p>
        </p:txBody>
      </p:sp>
      <p:grpSp>
        <p:nvGrpSpPr>
          <p:cNvPr id="63" name="组合 62"/>
          <p:cNvGrpSpPr/>
          <p:nvPr/>
        </p:nvGrpSpPr>
        <p:grpSpPr>
          <a:xfrm flipH="1">
            <a:off x="8733610" y="4355516"/>
            <a:ext cx="2716860" cy="1315543"/>
            <a:chOff x="940740" y="4237906"/>
            <a:chExt cx="2716860" cy="1315543"/>
          </a:xfrm>
        </p:grpSpPr>
        <p:sp>
          <p:nvSpPr>
            <p:cNvPr id="56" name="椭圆 55"/>
            <p:cNvSpPr/>
            <p:nvPr/>
          </p:nvSpPr>
          <p:spPr>
            <a:xfrm>
              <a:off x="1775791" y="5341415"/>
              <a:ext cx="212034" cy="2120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940740" y="4337298"/>
              <a:ext cx="351183" cy="3511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2389708" y="5054310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1940829" y="4237906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406433" y="5024420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058957" y="5215831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40744" y="4355541"/>
            <a:ext cx="2716860" cy="1315543"/>
            <a:chOff x="940740" y="4237906"/>
            <a:chExt cx="2716860" cy="1315543"/>
          </a:xfrm>
        </p:grpSpPr>
        <p:sp>
          <p:nvSpPr>
            <p:cNvPr id="65" name="椭圆 64"/>
            <p:cNvSpPr/>
            <p:nvPr/>
          </p:nvSpPr>
          <p:spPr>
            <a:xfrm>
              <a:off x="1775791" y="5341415"/>
              <a:ext cx="212034" cy="2120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940740" y="4337298"/>
              <a:ext cx="351183" cy="3511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2389708" y="5054310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1940829" y="4237906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406433" y="5024420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1058957" y="5215831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-11605"/>
            <a:ext cx="13898775" cy="86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1815" y="582160"/>
            <a:ext cx="1706880" cy="55308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建设方案</a:t>
            </a:r>
            <a:endParaRPr lang="zh-CN" altLang="en-US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784850" y="431800"/>
            <a:ext cx="622300" cy="0"/>
          </a:xfrm>
          <a:prstGeom prst="line">
            <a:avLst/>
          </a:prstGeom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2" name="AutoShape 4"/>
          <p:cNvSpPr/>
          <p:nvPr/>
        </p:nvSpPr>
        <p:spPr bwMode="auto">
          <a:xfrm>
            <a:off x="4672965" y="2939415"/>
            <a:ext cx="650240" cy="65913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12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494" name="AutoShape 6"/>
          <p:cNvSpPr/>
          <p:nvPr/>
        </p:nvSpPr>
        <p:spPr bwMode="auto">
          <a:xfrm>
            <a:off x="6704965" y="3453130"/>
            <a:ext cx="619760" cy="6597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defRPr/>
            </a:pPr>
            <a:endParaRPr lang="es-ES" sz="12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496" name="AutoShape 8"/>
          <p:cNvSpPr/>
          <p:nvPr/>
        </p:nvSpPr>
        <p:spPr bwMode="auto">
          <a:xfrm>
            <a:off x="4680585" y="1459865"/>
            <a:ext cx="641985" cy="59944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s-ES" altLang="zh-CN" sz="1200" b="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s-ES" altLang="zh-CN" sz="90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500" name="AutoShape 12"/>
          <p:cNvSpPr/>
          <p:nvPr/>
        </p:nvSpPr>
        <p:spPr bwMode="auto">
          <a:xfrm>
            <a:off x="6712585" y="1953260"/>
            <a:ext cx="614680" cy="69723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/>
          <a:p>
            <a:endParaRPr lang="zh-CN" altLang="en-US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5450888" y="4837787"/>
            <a:ext cx="1178058" cy="352424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71450">
              <a:defRPr/>
            </a:pPr>
            <a:endParaRPr lang="es-ES" sz="5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506" name="Line 18"/>
          <p:cNvSpPr>
            <a:spLocks noChangeShapeType="1"/>
          </p:cNvSpPr>
          <p:nvPr/>
        </p:nvSpPr>
        <p:spPr bwMode="auto">
          <a:xfrm>
            <a:off x="5461762" y="3329067"/>
            <a:ext cx="1156033" cy="389334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71450">
              <a:defRPr/>
            </a:pPr>
            <a:endParaRPr lang="es-ES" sz="5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508" name="Line 20"/>
          <p:cNvSpPr>
            <a:spLocks noChangeShapeType="1"/>
          </p:cNvSpPr>
          <p:nvPr/>
        </p:nvSpPr>
        <p:spPr bwMode="auto">
          <a:xfrm>
            <a:off x="5457831" y="1809989"/>
            <a:ext cx="1119722" cy="400049"/>
          </a:xfrm>
          <a:prstGeom prst="line">
            <a:avLst/>
          </a:prstGeom>
          <a:noFill/>
          <a:ln w="101600" cap="flat" cmpd="sng">
            <a:solidFill>
              <a:srgbClr val="B9B9B9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71450">
              <a:defRPr/>
            </a:pPr>
            <a:endParaRPr lang="es-ES" sz="5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509" name="AutoShape 21"/>
          <p:cNvSpPr/>
          <p:nvPr/>
        </p:nvSpPr>
        <p:spPr bwMode="auto">
          <a:xfrm>
            <a:off x="6496001" y="2126099"/>
            <a:ext cx="161917" cy="16192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defTabSz="219075">
              <a:defRPr/>
            </a:pPr>
            <a:endParaRPr lang="es-ES" sz="15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63510" name="AutoShape 22"/>
          <p:cNvSpPr/>
          <p:nvPr/>
        </p:nvSpPr>
        <p:spPr bwMode="auto">
          <a:xfrm>
            <a:off x="6496238" y="3632120"/>
            <a:ext cx="161917" cy="16192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defTabSz="219075">
              <a:defRPr/>
            </a:pPr>
            <a:endParaRPr lang="es-ES" sz="15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63511" name="AutoShape 23"/>
          <p:cNvSpPr/>
          <p:nvPr/>
        </p:nvSpPr>
        <p:spPr bwMode="auto">
          <a:xfrm>
            <a:off x="6495997" y="5105321"/>
            <a:ext cx="161917" cy="16192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defTabSz="219075">
              <a:defRPr/>
            </a:pPr>
            <a:endParaRPr lang="es-ES" sz="15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63512" name="AutoShape 24"/>
          <p:cNvSpPr/>
          <p:nvPr/>
        </p:nvSpPr>
        <p:spPr bwMode="auto">
          <a:xfrm>
            <a:off x="5388780" y="1726049"/>
            <a:ext cx="161917" cy="16192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r" defTabSz="219075">
              <a:defRPr/>
            </a:pPr>
            <a:endParaRPr lang="es-ES" sz="15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63513" name="AutoShape 25"/>
          <p:cNvSpPr/>
          <p:nvPr/>
        </p:nvSpPr>
        <p:spPr bwMode="auto">
          <a:xfrm>
            <a:off x="5390923" y="3237984"/>
            <a:ext cx="161917" cy="16192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r" defTabSz="219075">
              <a:defRPr/>
            </a:pPr>
            <a:endParaRPr lang="es-ES" sz="15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63514" name="AutoShape 26"/>
          <p:cNvSpPr/>
          <p:nvPr/>
        </p:nvSpPr>
        <p:spPr bwMode="auto">
          <a:xfrm>
            <a:off x="5372906" y="4739561"/>
            <a:ext cx="161917" cy="16192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3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r" defTabSz="219075">
              <a:defRPr/>
            </a:pPr>
            <a:endParaRPr lang="es-ES" sz="15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40" name="TextBox 23"/>
          <p:cNvSpPr txBox="1"/>
          <p:nvPr/>
        </p:nvSpPr>
        <p:spPr>
          <a:xfrm>
            <a:off x="738505" y="1662430"/>
            <a:ext cx="3776345" cy="988060"/>
          </a:xfrm>
          <a:prstGeom prst="rect">
            <a:avLst/>
          </a:prstGeom>
          <a:noFill/>
        </p:spPr>
        <p:txBody>
          <a:bodyPr wrap="square" lIns="65012" tIns="32506" rIns="65012" bIns="32506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使用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AI</a:t>
            </a: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模块根据不同的票据格式读取信息，快速高效</a:t>
            </a:r>
            <a:endParaRPr lang="zh-CN" altLang="en-US" sz="20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TextBox 24"/>
          <p:cNvSpPr txBox="1"/>
          <p:nvPr/>
        </p:nvSpPr>
        <p:spPr>
          <a:xfrm>
            <a:off x="2485056" y="1289844"/>
            <a:ext cx="1744980" cy="448945"/>
          </a:xfrm>
          <a:prstGeom prst="rect">
            <a:avLst/>
          </a:prstGeom>
          <a:noFill/>
        </p:spPr>
        <p:txBody>
          <a:bodyPr wrap="none" lIns="65012" tIns="32506" rIns="65012" bIns="32506" rtlCol="0">
            <a:spAutoFit/>
          </a:bodyPr>
          <a:lstStyle/>
          <a:p>
            <a:pPr algn="r"/>
            <a:r>
              <a:rPr lang="en-US" altLang="zh-CN" sz="25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AI</a:t>
            </a:r>
            <a:r>
              <a:rPr lang="zh-CN" altLang="en-US" sz="25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自动识别</a:t>
            </a:r>
            <a:endParaRPr lang="zh-CN" altLang="en-US" sz="2500" b="1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704215" y="3124835"/>
            <a:ext cx="3968750" cy="988060"/>
          </a:xfrm>
          <a:prstGeom prst="rect">
            <a:avLst/>
          </a:prstGeom>
          <a:noFill/>
        </p:spPr>
        <p:txBody>
          <a:bodyPr wrap="square" lIns="65012" tIns="32506" rIns="65012" bIns="32506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利用机器人自动进行数据对比，杜绝了出现错误的可能性，准确高效</a:t>
            </a:r>
            <a:endParaRPr lang="zh-CN" altLang="en-US" sz="20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TextBox 24"/>
          <p:cNvSpPr txBox="1"/>
          <p:nvPr/>
        </p:nvSpPr>
        <p:spPr>
          <a:xfrm>
            <a:off x="1484296" y="2753025"/>
            <a:ext cx="2987040" cy="448945"/>
          </a:xfrm>
          <a:prstGeom prst="rect">
            <a:avLst/>
          </a:prstGeom>
          <a:noFill/>
        </p:spPr>
        <p:txBody>
          <a:bodyPr wrap="none" lIns="65012" tIns="32506" rIns="65012" bIns="32506" rtlCol="0">
            <a:spAutoFit/>
          </a:bodyPr>
          <a:lstStyle/>
          <a:p>
            <a:pPr algn="r"/>
            <a:r>
              <a:rPr lang="zh-CN" altLang="en-US" sz="25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机器人自动对比信息</a:t>
            </a:r>
            <a:endParaRPr lang="zh-CN" altLang="en-US" sz="2500" b="1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TextBox 23"/>
          <p:cNvSpPr txBox="1"/>
          <p:nvPr/>
        </p:nvSpPr>
        <p:spPr>
          <a:xfrm>
            <a:off x="848995" y="4662805"/>
            <a:ext cx="3864610" cy="1449705"/>
          </a:xfrm>
          <a:prstGeom prst="rect">
            <a:avLst/>
          </a:prstGeom>
          <a:noFill/>
        </p:spPr>
        <p:txBody>
          <a:bodyPr wrap="square" lIns="65012" tIns="32506" rIns="65012" bIns="32506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利用自动流程机器人代替手动录入系统，百分百准确的同时可以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7x24</a:t>
            </a: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小时高强度工作</a:t>
            </a:r>
            <a:endParaRPr lang="zh-CN" altLang="en-US" sz="20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1495091" y="4315329"/>
            <a:ext cx="2987040" cy="448945"/>
          </a:xfrm>
          <a:prstGeom prst="rect">
            <a:avLst/>
          </a:prstGeom>
          <a:noFill/>
        </p:spPr>
        <p:txBody>
          <a:bodyPr wrap="none" lIns="65012" tIns="32506" rIns="65012" bIns="32506" rtlCol="0">
            <a:spAutoFit/>
          </a:bodyPr>
          <a:lstStyle/>
          <a:p>
            <a:pPr algn="r"/>
            <a:r>
              <a:rPr lang="zh-CN" altLang="en-US" sz="25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机器人自动录入系统</a:t>
            </a:r>
            <a:endParaRPr lang="zh-CN" altLang="en-US" sz="2500" b="1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TextBox 23"/>
          <p:cNvSpPr txBox="1"/>
          <p:nvPr/>
        </p:nvSpPr>
        <p:spPr>
          <a:xfrm>
            <a:off x="7431405" y="1944370"/>
            <a:ext cx="4042410" cy="988060"/>
          </a:xfrm>
          <a:prstGeom prst="rect">
            <a:avLst/>
          </a:prstGeom>
          <a:noFill/>
        </p:spPr>
        <p:txBody>
          <a:bodyPr wrap="square" lIns="65012" tIns="32506" rIns="65012" bIns="3250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需要员工从各种格式不一的票据上读取信息，效率低下</a:t>
            </a:r>
            <a:endParaRPr lang="zh-CN" altLang="en-US" sz="20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7464166" y="1610406"/>
            <a:ext cx="1399540" cy="448945"/>
          </a:xfrm>
          <a:prstGeom prst="rect">
            <a:avLst/>
          </a:prstGeom>
          <a:noFill/>
        </p:spPr>
        <p:txBody>
          <a:bodyPr wrap="none" lIns="65012" tIns="32506" rIns="65012" bIns="32506" rtlCol="0">
            <a:spAutoFit/>
          </a:bodyPr>
          <a:lstStyle/>
          <a:p>
            <a:r>
              <a:rPr lang="zh-CN" altLang="en-US" sz="25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肉眼识别</a:t>
            </a:r>
            <a:endParaRPr lang="zh-CN" altLang="en-US" sz="2500" b="1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7464425" y="3407410"/>
            <a:ext cx="4447540" cy="988060"/>
          </a:xfrm>
          <a:prstGeom prst="rect">
            <a:avLst/>
          </a:prstGeom>
          <a:noFill/>
        </p:spPr>
        <p:txBody>
          <a:bodyPr wrap="square" lIns="65012" tIns="32506" rIns="65012" bIns="3250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依靠员工的记忆判断票据上的信息是否正确，易出现错误产生更大的工作量</a:t>
            </a:r>
            <a:endParaRPr lang="zh-CN" altLang="en-US" sz="20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7464166" y="3057712"/>
            <a:ext cx="2034540" cy="448945"/>
          </a:xfrm>
          <a:prstGeom prst="rect">
            <a:avLst/>
          </a:prstGeom>
          <a:noFill/>
        </p:spPr>
        <p:txBody>
          <a:bodyPr wrap="none" lIns="65012" tIns="32506" rIns="65012" bIns="32506" rtlCol="0">
            <a:spAutoFit/>
          </a:bodyPr>
          <a:lstStyle/>
          <a:p>
            <a:r>
              <a:rPr lang="zh-CN" altLang="en-US" sz="25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人工判断信息</a:t>
            </a:r>
            <a:endParaRPr lang="zh-CN" altLang="en-US" sz="2500" b="1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TextBox 23"/>
          <p:cNvSpPr txBox="1"/>
          <p:nvPr/>
        </p:nvSpPr>
        <p:spPr>
          <a:xfrm>
            <a:off x="7447915" y="4928870"/>
            <a:ext cx="4441190" cy="1449705"/>
          </a:xfrm>
          <a:prstGeom prst="rect">
            <a:avLst/>
          </a:prstGeom>
          <a:noFill/>
        </p:spPr>
        <p:txBody>
          <a:bodyPr wrap="square" lIns="65012" tIns="32506" rIns="65012" bIns="3250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员工需要手动将识别到的关键信息输入到特定的区域，工作繁杂沉重，工作时间有限</a:t>
            </a:r>
            <a:endParaRPr lang="zh-CN" altLang="en-US" sz="20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TextBox 24"/>
          <p:cNvSpPr txBox="1"/>
          <p:nvPr/>
        </p:nvSpPr>
        <p:spPr>
          <a:xfrm>
            <a:off x="7464166" y="4583186"/>
            <a:ext cx="2034540" cy="448945"/>
          </a:xfrm>
          <a:prstGeom prst="rect">
            <a:avLst/>
          </a:prstGeom>
          <a:noFill/>
        </p:spPr>
        <p:txBody>
          <a:bodyPr wrap="none" lIns="65012" tIns="32506" rIns="65012" bIns="32506" rtlCol="0">
            <a:spAutoFit/>
          </a:bodyPr>
          <a:lstStyle/>
          <a:p>
            <a:r>
              <a:rPr lang="zh-CN" altLang="en-US" sz="2500" b="1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手动录入系统</a:t>
            </a:r>
            <a:endParaRPr lang="zh-CN" altLang="en-US" sz="2500" b="1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AutoShape 8"/>
          <p:cNvSpPr/>
          <p:nvPr/>
        </p:nvSpPr>
        <p:spPr bwMode="auto">
          <a:xfrm>
            <a:off x="4672965" y="4508500"/>
            <a:ext cx="641985" cy="59944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es-ES" altLang="zh-CN" sz="1200" b="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s-ES" altLang="zh-CN" sz="90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AutoShape 12"/>
          <p:cNvSpPr/>
          <p:nvPr/>
        </p:nvSpPr>
        <p:spPr bwMode="auto">
          <a:xfrm>
            <a:off x="6717030" y="4838065"/>
            <a:ext cx="614680" cy="69723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0" tIns="0" rIns="0" bIns="0" anchor="ctr"/>
          <a:p>
            <a:endParaRPr lang="zh-CN" altLang="en-US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"/>
                                        <p:tgtEl>
                                          <p:spTgt spid="6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"/>
                                        <p:tgtEl>
                                          <p:spTgt spid="63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496" grpId="0" bldLvl="0" animBg="1" autoUpdateAnimBg="0"/>
      <p:bldP spid="63500" grpId="0" bldLvl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3" grpId="0" bldLvl="0" animBg="1" autoUpdateAnimBg="0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27139" y="-175"/>
            <a:ext cx="13898775" cy="862235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473042" y="431201"/>
            <a:ext cx="35083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流程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机器人稳定性说明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2280920" y="2781300"/>
          <a:ext cx="8533765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  <a:gridCol w="2844165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序号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操作步骤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说明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en-US" altLang="zh-CN"/>
                        <a:t>.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第三</a:t>
                      </a:r>
                      <a:r>
                        <a:rPr lang="zh-CN" altLang="en-US"/>
                        <a:t>步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登陆仓库管理系统后需等待</a:t>
                      </a:r>
                      <a:r>
                        <a:rPr lang="zh-CN" altLang="en-US"/>
                        <a:t>较长时间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-11605"/>
            <a:ext cx="13898775" cy="86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5290" y="526915"/>
            <a:ext cx="36372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spc="600" dirty="0">
                <a:solidFill>
                  <a:schemeClr val="bg1"/>
                </a:solidFill>
                <a:cs typeface="+mn-ea"/>
                <a:sym typeface="+mn-lt"/>
              </a:rPr>
              <a:t>模式</a:t>
            </a:r>
            <a:r>
              <a:rPr lang="zh-CN" altLang="en-US" sz="2800" spc="600" dirty="0">
                <a:solidFill>
                  <a:schemeClr val="bg1"/>
                </a:solidFill>
                <a:cs typeface="+mn-ea"/>
                <a:sym typeface="+mn-lt"/>
              </a:rPr>
              <a:t>和技术创新性</a:t>
            </a:r>
            <a:endParaRPr lang="zh-CN" altLang="en-US" sz="2800" spc="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t="30976" r="6793" b="39174"/>
          <a:stretch>
            <a:fillRect/>
          </a:stretch>
        </p:blipFill>
        <p:spPr>
          <a:xfrm>
            <a:off x="-743312" y="2659895"/>
            <a:ext cx="14343016" cy="1538210"/>
          </a:xfrm>
          <a:custGeom>
            <a:avLst/>
            <a:gdLst>
              <a:gd name="connsiteX0" fmla="*/ 0 w 10659292"/>
              <a:gd name="connsiteY0" fmla="*/ 0 h 2626651"/>
              <a:gd name="connsiteX1" fmla="*/ 10659292 w 10659292"/>
              <a:gd name="connsiteY1" fmla="*/ 0 h 2626651"/>
              <a:gd name="connsiteX2" fmla="*/ 10659292 w 10659292"/>
              <a:gd name="connsiteY2" fmla="*/ 2626651 h 2626651"/>
              <a:gd name="connsiteX3" fmla="*/ 0 w 10659292"/>
              <a:gd name="connsiteY3" fmla="*/ 2626651 h 262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9292" h="2626651">
                <a:moveTo>
                  <a:pt x="0" y="0"/>
                </a:moveTo>
                <a:lnTo>
                  <a:pt x="10659292" y="0"/>
                </a:lnTo>
                <a:lnTo>
                  <a:pt x="10659292" y="2626651"/>
                </a:lnTo>
                <a:lnTo>
                  <a:pt x="0" y="2626651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>
            <a:off x="2674051" y="2576009"/>
            <a:ext cx="2645979" cy="170598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638005" y="2576008"/>
            <a:ext cx="2645979" cy="170598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3515" y="2719705"/>
            <a:ext cx="2582545" cy="1467485"/>
          </a:xfrm>
          <a:prstGeom prst="rect">
            <a:avLst/>
          </a:prstGeom>
          <a:noFill/>
        </p:spPr>
        <p:txBody>
          <a:bodyPr wrap="square" lIns="65824" tIns="32911" rIns="65824" bIns="32911" rtlCol="0">
            <a:spAutoFit/>
          </a:bodyPr>
          <a:lstStyle/>
          <a:p>
            <a:pPr>
              <a:lnSpc>
                <a:spcPct val="114000"/>
              </a:lnSpc>
            </a:pPr>
            <a:r>
              <a:rPr sz="2000" dirty="0">
                <a:solidFill>
                  <a:schemeClr val="tx1"/>
                </a:solidFill>
                <a:cs typeface="+mn-ea"/>
                <a:sym typeface="+mn-lt"/>
              </a:rPr>
              <a:t>将</a:t>
            </a:r>
            <a:r>
              <a:rPr lang="zh-CN" sz="2000" dirty="0">
                <a:solidFill>
                  <a:schemeClr val="tx1"/>
                </a:solidFill>
                <a:cs typeface="+mn-ea"/>
                <a:sym typeface="+mn-lt"/>
              </a:rPr>
              <a:t>传统手工录入模式转变为</a:t>
            </a:r>
            <a:r>
              <a:rPr sz="2000" dirty="0">
                <a:solidFill>
                  <a:schemeClr val="tx1"/>
                </a:solidFill>
                <a:cs typeface="+mn-ea"/>
                <a:sym typeface="+mn-lt"/>
              </a:rPr>
              <a:t>RPA</a:t>
            </a:r>
            <a:r>
              <a:rPr lang="zh-CN" sz="2000" dirty="0">
                <a:solidFill>
                  <a:schemeClr val="tx1"/>
                </a:solidFill>
                <a:cs typeface="+mn-ea"/>
                <a:sym typeface="+mn-lt"/>
              </a:rPr>
              <a:t>自动录入</a:t>
            </a:r>
            <a:r>
              <a:rPr sz="2000" dirty="0">
                <a:solidFill>
                  <a:schemeClr val="tx1"/>
                </a:solidFill>
                <a:cs typeface="+mn-ea"/>
                <a:sym typeface="+mn-lt"/>
              </a:rPr>
              <a:t>，让它们接手耗时长，重复率高的工作。</a:t>
            </a:r>
            <a:endParaRPr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椭圆 3"/>
          <p:cNvSpPr/>
          <p:nvPr/>
        </p:nvSpPr>
        <p:spPr>
          <a:xfrm>
            <a:off x="5636731" y="3940903"/>
            <a:ext cx="678955" cy="682172"/>
          </a:xfrm>
          <a:custGeom>
            <a:avLst/>
            <a:gdLst>
              <a:gd name="connsiteX0" fmla="*/ 167481 w 334963"/>
              <a:gd name="connsiteY0" fmla="*/ 265113 h 336550"/>
              <a:gd name="connsiteX1" fmla="*/ 128587 w 334963"/>
              <a:gd name="connsiteY1" fmla="*/ 285895 h 336550"/>
              <a:gd name="connsiteX2" fmla="*/ 167481 w 334963"/>
              <a:gd name="connsiteY2" fmla="*/ 322263 h 336550"/>
              <a:gd name="connsiteX3" fmla="*/ 206375 w 334963"/>
              <a:gd name="connsiteY3" fmla="*/ 285895 h 336550"/>
              <a:gd name="connsiteX4" fmla="*/ 167481 w 334963"/>
              <a:gd name="connsiteY4" fmla="*/ 265113 h 336550"/>
              <a:gd name="connsiteX5" fmla="*/ 158750 w 334963"/>
              <a:gd name="connsiteY5" fmla="*/ 242888 h 336550"/>
              <a:gd name="connsiteX6" fmla="*/ 167482 w 334963"/>
              <a:gd name="connsiteY6" fmla="*/ 249238 h 336550"/>
              <a:gd name="connsiteX7" fmla="*/ 176213 w 334963"/>
              <a:gd name="connsiteY7" fmla="*/ 242888 h 336550"/>
              <a:gd name="connsiteX8" fmla="*/ 167482 w 334963"/>
              <a:gd name="connsiteY8" fmla="*/ 242888 h 336550"/>
              <a:gd name="connsiteX9" fmla="*/ 158750 w 334963"/>
              <a:gd name="connsiteY9" fmla="*/ 242888 h 336550"/>
              <a:gd name="connsiteX10" fmla="*/ 222250 w 334963"/>
              <a:gd name="connsiteY10" fmla="*/ 238125 h 336550"/>
              <a:gd name="connsiteX11" fmla="*/ 197410 w 334963"/>
              <a:gd name="connsiteY11" fmla="*/ 240846 h 336550"/>
              <a:gd name="connsiteX12" fmla="*/ 177800 w 334963"/>
              <a:gd name="connsiteY12" fmla="*/ 257175 h 336550"/>
              <a:gd name="connsiteX13" fmla="*/ 211791 w 334963"/>
              <a:gd name="connsiteY13" fmla="*/ 276225 h 336550"/>
              <a:gd name="connsiteX14" fmla="*/ 222250 w 334963"/>
              <a:gd name="connsiteY14" fmla="*/ 238125 h 336550"/>
              <a:gd name="connsiteX15" fmla="*/ 112712 w 334963"/>
              <a:gd name="connsiteY15" fmla="*/ 238125 h 336550"/>
              <a:gd name="connsiteX16" fmla="*/ 123171 w 334963"/>
              <a:gd name="connsiteY16" fmla="*/ 276225 h 336550"/>
              <a:gd name="connsiteX17" fmla="*/ 157162 w 334963"/>
              <a:gd name="connsiteY17" fmla="*/ 257175 h 336550"/>
              <a:gd name="connsiteX18" fmla="*/ 137552 w 334963"/>
              <a:gd name="connsiteY18" fmla="*/ 240846 h 336550"/>
              <a:gd name="connsiteX19" fmla="*/ 112712 w 334963"/>
              <a:gd name="connsiteY19" fmla="*/ 238125 h 336550"/>
              <a:gd name="connsiteX20" fmla="*/ 279400 w 334963"/>
              <a:gd name="connsiteY20" fmla="*/ 223838 h 336550"/>
              <a:gd name="connsiteX21" fmla="*/ 235743 w 334963"/>
              <a:gd name="connsiteY21" fmla="*/ 235793 h 336550"/>
              <a:gd name="connsiteX22" fmla="*/ 223837 w 334963"/>
              <a:gd name="connsiteY22" fmla="*/ 279628 h 336550"/>
              <a:gd name="connsiteX23" fmla="*/ 276754 w 334963"/>
              <a:gd name="connsiteY23" fmla="*/ 278299 h 336550"/>
              <a:gd name="connsiteX24" fmla="*/ 279400 w 334963"/>
              <a:gd name="connsiteY24" fmla="*/ 223838 h 336550"/>
              <a:gd name="connsiteX25" fmla="*/ 55563 w 334963"/>
              <a:gd name="connsiteY25" fmla="*/ 223838 h 336550"/>
              <a:gd name="connsiteX26" fmla="*/ 58208 w 334963"/>
              <a:gd name="connsiteY26" fmla="*/ 278299 h 336550"/>
              <a:gd name="connsiteX27" fmla="*/ 111125 w 334963"/>
              <a:gd name="connsiteY27" fmla="*/ 279628 h 336550"/>
              <a:gd name="connsiteX28" fmla="*/ 99219 w 334963"/>
              <a:gd name="connsiteY28" fmla="*/ 235793 h 336550"/>
              <a:gd name="connsiteX29" fmla="*/ 55563 w 334963"/>
              <a:gd name="connsiteY29" fmla="*/ 223838 h 336550"/>
              <a:gd name="connsiteX30" fmla="*/ 227013 w 334963"/>
              <a:gd name="connsiteY30" fmla="*/ 214313 h 336550"/>
              <a:gd name="connsiteX31" fmla="*/ 220663 w 334963"/>
              <a:gd name="connsiteY31" fmla="*/ 220663 h 336550"/>
              <a:gd name="connsiteX32" fmla="*/ 214313 w 334963"/>
              <a:gd name="connsiteY32" fmla="*/ 227013 h 336550"/>
              <a:gd name="connsiteX33" fmla="*/ 225743 w 334963"/>
              <a:gd name="connsiteY33" fmla="*/ 225743 h 336550"/>
              <a:gd name="connsiteX34" fmla="*/ 227013 w 334963"/>
              <a:gd name="connsiteY34" fmla="*/ 214313 h 336550"/>
              <a:gd name="connsiteX35" fmla="*/ 107950 w 334963"/>
              <a:gd name="connsiteY35" fmla="*/ 214313 h 336550"/>
              <a:gd name="connsiteX36" fmla="*/ 109220 w 334963"/>
              <a:gd name="connsiteY36" fmla="*/ 225743 h 336550"/>
              <a:gd name="connsiteX37" fmla="*/ 120650 w 334963"/>
              <a:gd name="connsiteY37" fmla="*/ 227013 h 336550"/>
              <a:gd name="connsiteX38" fmla="*/ 114300 w 334963"/>
              <a:gd name="connsiteY38" fmla="*/ 220663 h 336550"/>
              <a:gd name="connsiteX39" fmla="*/ 107950 w 334963"/>
              <a:gd name="connsiteY39" fmla="*/ 214313 h 336550"/>
              <a:gd name="connsiteX40" fmla="*/ 255705 w 334963"/>
              <a:gd name="connsiteY40" fmla="*/ 179388 h 336550"/>
              <a:gd name="connsiteX41" fmla="*/ 240830 w 334963"/>
              <a:gd name="connsiteY41" fmla="*/ 197572 h 336550"/>
              <a:gd name="connsiteX42" fmla="*/ 238125 w 334963"/>
              <a:gd name="connsiteY42" fmla="*/ 222251 h 336550"/>
              <a:gd name="connsiteX43" fmla="*/ 274638 w 334963"/>
              <a:gd name="connsiteY43" fmla="*/ 211860 h 336550"/>
              <a:gd name="connsiteX44" fmla="*/ 255705 w 334963"/>
              <a:gd name="connsiteY44" fmla="*/ 179388 h 336550"/>
              <a:gd name="connsiteX45" fmla="*/ 79258 w 334963"/>
              <a:gd name="connsiteY45" fmla="*/ 179388 h 336550"/>
              <a:gd name="connsiteX46" fmla="*/ 60325 w 334963"/>
              <a:gd name="connsiteY46" fmla="*/ 211860 h 336550"/>
              <a:gd name="connsiteX47" fmla="*/ 96838 w 334963"/>
              <a:gd name="connsiteY47" fmla="*/ 222251 h 336550"/>
              <a:gd name="connsiteX48" fmla="*/ 94133 w 334963"/>
              <a:gd name="connsiteY48" fmla="*/ 197572 h 336550"/>
              <a:gd name="connsiteX49" fmla="*/ 79258 w 334963"/>
              <a:gd name="connsiteY49" fmla="*/ 179388 h 336550"/>
              <a:gd name="connsiteX50" fmla="*/ 241300 w 334963"/>
              <a:gd name="connsiteY50" fmla="*/ 158750 h 336550"/>
              <a:gd name="connsiteX51" fmla="*/ 242623 w 334963"/>
              <a:gd name="connsiteY51" fmla="*/ 167482 h 336550"/>
              <a:gd name="connsiteX52" fmla="*/ 241300 w 334963"/>
              <a:gd name="connsiteY52" fmla="*/ 176213 h 336550"/>
              <a:gd name="connsiteX53" fmla="*/ 249238 w 334963"/>
              <a:gd name="connsiteY53" fmla="*/ 167482 h 336550"/>
              <a:gd name="connsiteX54" fmla="*/ 241300 w 334963"/>
              <a:gd name="connsiteY54" fmla="*/ 158750 h 336550"/>
              <a:gd name="connsiteX55" fmla="*/ 93663 w 334963"/>
              <a:gd name="connsiteY55" fmla="*/ 158750 h 336550"/>
              <a:gd name="connsiteX56" fmla="*/ 85725 w 334963"/>
              <a:gd name="connsiteY56" fmla="*/ 167482 h 336550"/>
              <a:gd name="connsiteX57" fmla="*/ 93663 w 334963"/>
              <a:gd name="connsiteY57" fmla="*/ 176213 h 336550"/>
              <a:gd name="connsiteX58" fmla="*/ 92340 w 334963"/>
              <a:gd name="connsiteY58" fmla="*/ 167482 h 336550"/>
              <a:gd name="connsiteX59" fmla="*/ 93663 w 334963"/>
              <a:gd name="connsiteY59" fmla="*/ 158750 h 336550"/>
              <a:gd name="connsiteX60" fmla="*/ 167482 w 334963"/>
              <a:gd name="connsiteY60" fmla="*/ 155575 h 336550"/>
              <a:gd name="connsiteX61" fmla="*/ 155575 w 334963"/>
              <a:gd name="connsiteY61" fmla="*/ 168275 h 336550"/>
              <a:gd name="connsiteX62" fmla="*/ 167482 w 334963"/>
              <a:gd name="connsiteY62" fmla="*/ 180975 h 336550"/>
              <a:gd name="connsiteX63" fmla="*/ 179389 w 334963"/>
              <a:gd name="connsiteY63" fmla="*/ 168275 h 336550"/>
              <a:gd name="connsiteX64" fmla="*/ 167482 w 334963"/>
              <a:gd name="connsiteY64" fmla="*/ 155575 h 336550"/>
              <a:gd name="connsiteX65" fmla="*/ 167482 w 334963"/>
              <a:gd name="connsiteY65" fmla="*/ 142875 h 336550"/>
              <a:gd name="connsiteX66" fmla="*/ 192089 w 334963"/>
              <a:gd name="connsiteY66" fmla="*/ 167482 h 336550"/>
              <a:gd name="connsiteX67" fmla="*/ 167482 w 334963"/>
              <a:gd name="connsiteY67" fmla="*/ 192089 h 336550"/>
              <a:gd name="connsiteX68" fmla="*/ 142875 w 334963"/>
              <a:gd name="connsiteY68" fmla="*/ 167482 h 336550"/>
              <a:gd name="connsiteX69" fmla="*/ 167482 w 334963"/>
              <a:gd name="connsiteY69" fmla="*/ 142875 h 336550"/>
              <a:gd name="connsiteX70" fmla="*/ 285715 w 334963"/>
              <a:gd name="connsiteY70" fmla="*/ 128588 h 336550"/>
              <a:gd name="connsiteX71" fmla="*/ 263525 w 334963"/>
              <a:gd name="connsiteY71" fmla="*/ 167482 h 336550"/>
              <a:gd name="connsiteX72" fmla="*/ 285715 w 334963"/>
              <a:gd name="connsiteY72" fmla="*/ 206376 h 336550"/>
              <a:gd name="connsiteX73" fmla="*/ 322263 w 334963"/>
              <a:gd name="connsiteY73" fmla="*/ 167482 h 336550"/>
              <a:gd name="connsiteX74" fmla="*/ 285715 w 334963"/>
              <a:gd name="connsiteY74" fmla="*/ 128588 h 336550"/>
              <a:gd name="connsiteX75" fmla="*/ 48648 w 334963"/>
              <a:gd name="connsiteY75" fmla="*/ 128588 h 336550"/>
              <a:gd name="connsiteX76" fmla="*/ 11112 w 334963"/>
              <a:gd name="connsiteY76" fmla="*/ 167482 h 336550"/>
              <a:gd name="connsiteX77" fmla="*/ 48648 w 334963"/>
              <a:gd name="connsiteY77" fmla="*/ 206376 h 336550"/>
              <a:gd name="connsiteX78" fmla="*/ 71437 w 334963"/>
              <a:gd name="connsiteY78" fmla="*/ 167482 h 336550"/>
              <a:gd name="connsiteX79" fmla="*/ 48648 w 334963"/>
              <a:gd name="connsiteY79" fmla="*/ 128588 h 336550"/>
              <a:gd name="connsiteX80" fmla="*/ 238125 w 334963"/>
              <a:gd name="connsiteY80" fmla="*/ 114300 h 336550"/>
              <a:gd name="connsiteX81" fmla="*/ 240830 w 334963"/>
              <a:gd name="connsiteY81" fmla="*/ 137680 h 336550"/>
              <a:gd name="connsiteX82" fmla="*/ 255705 w 334963"/>
              <a:gd name="connsiteY82" fmla="*/ 157163 h 336550"/>
              <a:gd name="connsiteX83" fmla="*/ 274638 w 334963"/>
              <a:gd name="connsiteY83" fmla="*/ 124691 h 336550"/>
              <a:gd name="connsiteX84" fmla="*/ 238125 w 334963"/>
              <a:gd name="connsiteY84" fmla="*/ 114300 h 336550"/>
              <a:gd name="connsiteX85" fmla="*/ 96838 w 334963"/>
              <a:gd name="connsiteY85" fmla="*/ 114300 h 336550"/>
              <a:gd name="connsiteX86" fmla="*/ 60325 w 334963"/>
              <a:gd name="connsiteY86" fmla="*/ 124691 h 336550"/>
              <a:gd name="connsiteX87" fmla="*/ 79258 w 334963"/>
              <a:gd name="connsiteY87" fmla="*/ 157163 h 336550"/>
              <a:gd name="connsiteX88" fmla="*/ 94133 w 334963"/>
              <a:gd name="connsiteY88" fmla="*/ 137680 h 336550"/>
              <a:gd name="connsiteX89" fmla="*/ 96838 w 334963"/>
              <a:gd name="connsiteY89" fmla="*/ 114300 h 336550"/>
              <a:gd name="connsiteX90" fmla="*/ 214313 w 334963"/>
              <a:gd name="connsiteY90" fmla="*/ 107950 h 336550"/>
              <a:gd name="connsiteX91" fmla="*/ 220663 w 334963"/>
              <a:gd name="connsiteY91" fmla="*/ 115094 h 336550"/>
              <a:gd name="connsiteX92" fmla="*/ 227013 w 334963"/>
              <a:gd name="connsiteY92" fmla="*/ 122238 h 336550"/>
              <a:gd name="connsiteX93" fmla="*/ 225743 w 334963"/>
              <a:gd name="connsiteY93" fmla="*/ 110808 h 336550"/>
              <a:gd name="connsiteX94" fmla="*/ 214313 w 334963"/>
              <a:gd name="connsiteY94" fmla="*/ 107950 h 336550"/>
              <a:gd name="connsiteX95" fmla="*/ 120650 w 334963"/>
              <a:gd name="connsiteY95" fmla="*/ 107950 h 336550"/>
              <a:gd name="connsiteX96" fmla="*/ 109220 w 334963"/>
              <a:gd name="connsiteY96" fmla="*/ 110808 h 336550"/>
              <a:gd name="connsiteX97" fmla="*/ 107950 w 334963"/>
              <a:gd name="connsiteY97" fmla="*/ 122238 h 336550"/>
              <a:gd name="connsiteX98" fmla="*/ 114300 w 334963"/>
              <a:gd name="connsiteY98" fmla="*/ 115094 h 336550"/>
              <a:gd name="connsiteX99" fmla="*/ 120650 w 334963"/>
              <a:gd name="connsiteY99" fmla="*/ 107950 h 336550"/>
              <a:gd name="connsiteX100" fmla="*/ 166688 w 334963"/>
              <a:gd name="connsiteY100" fmla="*/ 106363 h 336550"/>
              <a:gd name="connsiteX101" fmla="*/ 141659 w 334963"/>
              <a:gd name="connsiteY101" fmla="*/ 107680 h 336550"/>
              <a:gd name="connsiteX102" fmla="*/ 123217 w 334963"/>
              <a:gd name="connsiteY102" fmla="*/ 124805 h 336550"/>
              <a:gd name="connsiteX103" fmla="*/ 106092 w 334963"/>
              <a:gd name="connsiteY103" fmla="*/ 143247 h 336550"/>
              <a:gd name="connsiteX104" fmla="*/ 104775 w 334963"/>
              <a:gd name="connsiteY104" fmla="*/ 168276 h 336550"/>
              <a:gd name="connsiteX105" fmla="*/ 106092 w 334963"/>
              <a:gd name="connsiteY105" fmla="*/ 193304 h 336550"/>
              <a:gd name="connsiteX106" fmla="*/ 123217 w 334963"/>
              <a:gd name="connsiteY106" fmla="*/ 213063 h 336550"/>
              <a:gd name="connsiteX107" fmla="*/ 141659 w 334963"/>
              <a:gd name="connsiteY107" fmla="*/ 230188 h 336550"/>
              <a:gd name="connsiteX108" fmla="*/ 166688 w 334963"/>
              <a:gd name="connsiteY108" fmla="*/ 230188 h 336550"/>
              <a:gd name="connsiteX109" fmla="*/ 191716 w 334963"/>
              <a:gd name="connsiteY109" fmla="*/ 230188 h 336550"/>
              <a:gd name="connsiteX110" fmla="*/ 210158 w 334963"/>
              <a:gd name="connsiteY110" fmla="*/ 213063 h 336550"/>
              <a:gd name="connsiteX111" fmla="*/ 227283 w 334963"/>
              <a:gd name="connsiteY111" fmla="*/ 193304 h 336550"/>
              <a:gd name="connsiteX112" fmla="*/ 228600 w 334963"/>
              <a:gd name="connsiteY112" fmla="*/ 168276 h 336550"/>
              <a:gd name="connsiteX113" fmla="*/ 227283 w 334963"/>
              <a:gd name="connsiteY113" fmla="*/ 143247 h 336550"/>
              <a:gd name="connsiteX114" fmla="*/ 210158 w 334963"/>
              <a:gd name="connsiteY114" fmla="*/ 124805 h 336550"/>
              <a:gd name="connsiteX115" fmla="*/ 191716 w 334963"/>
              <a:gd name="connsiteY115" fmla="*/ 107680 h 336550"/>
              <a:gd name="connsiteX116" fmla="*/ 166688 w 334963"/>
              <a:gd name="connsiteY116" fmla="*/ 106363 h 336550"/>
              <a:gd name="connsiteX117" fmla="*/ 167482 w 334963"/>
              <a:gd name="connsiteY117" fmla="*/ 87313 h 336550"/>
              <a:gd name="connsiteX118" fmla="*/ 158750 w 334963"/>
              <a:gd name="connsiteY118" fmla="*/ 93663 h 336550"/>
              <a:gd name="connsiteX119" fmla="*/ 167482 w 334963"/>
              <a:gd name="connsiteY119" fmla="*/ 93663 h 336550"/>
              <a:gd name="connsiteX120" fmla="*/ 176213 w 334963"/>
              <a:gd name="connsiteY120" fmla="*/ 93663 h 336550"/>
              <a:gd name="connsiteX121" fmla="*/ 167482 w 334963"/>
              <a:gd name="connsiteY121" fmla="*/ 87313 h 336550"/>
              <a:gd name="connsiteX122" fmla="*/ 211791 w 334963"/>
              <a:gd name="connsiteY122" fmla="*/ 60325 h 336550"/>
              <a:gd name="connsiteX123" fmla="*/ 177800 w 334963"/>
              <a:gd name="connsiteY123" fmla="*/ 79375 h 336550"/>
              <a:gd name="connsiteX124" fmla="*/ 197410 w 334963"/>
              <a:gd name="connsiteY124" fmla="*/ 95704 h 336550"/>
              <a:gd name="connsiteX125" fmla="*/ 222250 w 334963"/>
              <a:gd name="connsiteY125" fmla="*/ 98425 h 336550"/>
              <a:gd name="connsiteX126" fmla="*/ 211791 w 334963"/>
              <a:gd name="connsiteY126" fmla="*/ 60325 h 336550"/>
              <a:gd name="connsiteX127" fmla="*/ 123172 w 334963"/>
              <a:gd name="connsiteY127" fmla="*/ 60325 h 336550"/>
              <a:gd name="connsiteX128" fmla="*/ 112713 w 334963"/>
              <a:gd name="connsiteY128" fmla="*/ 98425 h 336550"/>
              <a:gd name="connsiteX129" fmla="*/ 137553 w 334963"/>
              <a:gd name="connsiteY129" fmla="*/ 95704 h 336550"/>
              <a:gd name="connsiteX130" fmla="*/ 157163 w 334963"/>
              <a:gd name="connsiteY130" fmla="*/ 79375 h 336550"/>
              <a:gd name="connsiteX131" fmla="*/ 123172 w 334963"/>
              <a:gd name="connsiteY131" fmla="*/ 60325 h 336550"/>
              <a:gd name="connsiteX132" fmla="*/ 254265 w 334963"/>
              <a:gd name="connsiteY132" fmla="*/ 50800 h 336550"/>
              <a:gd name="connsiteX133" fmla="*/ 223838 w 334963"/>
              <a:gd name="connsiteY133" fmla="*/ 56069 h 336550"/>
              <a:gd name="connsiteX134" fmla="*/ 235744 w 334963"/>
              <a:gd name="connsiteY134" fmla="*/ 99540 h 336550"/>
              <a:gd name="connsiteX135" fmla="*/ 279401 w 334963"/>
              <a:gd name="connsiteY135" fmla="*/ 112713 h 336550"/>
              <a:gd name="connsiteX136" fmla="*/ 276755 w 334963"/>
              <a:gd name="connsiteY136" fmla="*/ 58704 h 336550"/>
              <a:gd name="connsiteX137" fmla="*/ 254265 w 334963"/>
              <a:gd name="connsiteY137" fmla="*/ 50800 h 336550"/>
              <a:gd name="connsiteX138" fmla="*/ 80833 w 334963"/>
              <a:gd name="connsiteY138" fmla="*/ 50800 h 336550"/>
              <a:gd name="connsiteX139" fmla="*/ 58252 w 334963"/>
              <a:gd name="connsiteY139" fmla="*/ 58704 h 336550"/>
              <a:gd name="connsiteX140" fmla="*/ 55595 w 334963"/>
              <a:gd name="connsiteY140" fmla="*/ 112713 h 336550"/>
              <a:gd name="connsiteX141" fmla="*/ 99430 w 334963"/>
              <a:gd name="connsiteY141" fmla="*/ 99540 h 336550"/>
              <a:gd name="connsiteX142" fmla="*/ 112713 w 334963"/>
              <a:gd name="connsiteY142" fmla="*/ 56069 h 336550"/>
              <a:gd name="connsiteX143" fmla="*/ 80833 w 334963"/>
              <a:gd name="connsiteY143" fmla="*/ 50800 h 336550"/>
              <a:gd name="connsiteX144" fmla="*/ 167482 w 334963"/>
              <a:gd name="connsiteY144" fmla="*/ 12700 h 336550"/>
              <a:gd name="connsiteX145" fmla="*/ 128588 w 334963"/>
              <a:gd name="connsiteY145" fmla="*/ 49248 h 336550"/>
              <a:gd name="connsiteX146" fmla="*/ 167482 w 334963"/>
              <a:gd name="connsiteY146" fmla="*/ 71438 h 336550"/>
              <a:gd name="connsiteX147" fmla="*/ 206376 w 334963"/>
              <a:gd name="connsiteY147" fmla="*/ 49248 h 336550"/>
              <a:gd name="connsiteX148" fmla="*/ 167482 w 334963"/>
              <a:gd name="connsiteY148" fmla="*/ 12700 h 336550"/>
              <a:gd name="connsiteX149" fmla="*/ 167482 w 334963"/>
              <a:gd name="connsiteY149" fmla="*/ 0 h 336550"/>
              <a:gd name="connsiteX150" fmla="*/ 218913 w 334963"/>
              <a:gd name="connsiteY150" fmla="*/ 44873 h 336550"/>
              <a:gd name="connsiteX151" fmla="*/ 286169 w 334963"/>
              <a:gd name="connsiteY151" fmla="*/ 48833 h 336550"/>
              <a:gd name="connsiteX152" fmla="*/ 290125 w 334963"/>
              <a:gd name="connsiteY152" fmla="*/ 117463 h 336550"/>
              <a:gd name="connsiteX153" fmla="*/ 334963 w 334963"/>
              <a:gd name="connsiteY153" fmla="*/ 167615 h 336550"/>
              <a:gd name="connsiteX154" fmla="*/ 290125 w 334963"/>
              <a:gd name="connsiteY154" fmla="*/ 219087 h 336550"/>
              <a:gd name="connsiteX155" fmla="*/ 286169 w 334963"/>
              <a:gd name="connsiteY155" fmla="*/ 286397 h 336550"/>
              <a:gd name="connsiteX156" fmla="*/ 254519 w 334963"/>
              <a:gd name="connsiteY156" fmla="*/ 298276 h 336550"/>
              <a:gd name="connsiteX157" fmla="*/ 218913 w 334963"/>
              <a:gd name="connsiteY157" fmla="*/ 291677 h 336550"/>
              <a:gd name="connsiteX158" fmla="*/ 167482 w 334963"/>
              <a:gd name="connsiteY158" fmla="*/ 336550 h 336550"/>
              <a:gd name="connsiteX159" fmla="*/ 116050 w 334963"/>
              <a:gd name="connsiteY159" fmla="*/ 291677 h 336550"/>
              <a:gd name="connsiteX160" fmla="*/ 80444 w 334963"/>
              <a:gd name="connsiteY160" fmla="*/ 298276 h 336550"/>
              <a:gd name="connsiteX161" fmla="*/ 48794 w 334963"/>
              <a:gd name="connsiteY161" fmla="*/ 286397 h 336550"/>
              <a:gd name="connsiteX162" fmla="*/ 44838 w 334963"/>
              <a:gd name="connsiteY162" fmla="*/ 219087 h 336550"/>
              <a:gd name="connsiteX163" fmla="*/ 0 w 334963"/>
              <a:gd name="connsiteY163" fmla="*/ 167615 h 336550"/>
              <a:gd name="connsiteX164" fmla="*/ 44838 w 334963"/>
              <a:gd name="connsiteY164" fmla="*/ 117463 h 336550"/>
              <a:gd name="connsiteX165" fmla="*/ 48794 w 334963"/>
              <a:gd name="connsiteY165" fmla="*/ 48833 h 336550"/>
              <a:gd name="connsiteX166" fmla="*/ 116050 w 334963"/>
              <a:gd name="connsiteY166" fmla="*/ 44873 h 336550"/>
              <a:gd name="connsiteX167" fmla="*/ 167482 w 334963"/>
              <a:gd name="connsiteY167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34963" h="336550">
                <a:moveTo>
                  <a:pt x="167481" y="265113"/>
                </a:moveTo>
                <a:cubicBezTo>
                  <a:pt x="154516" y="272906"/>
                  <a:pt x="141552" y="280699"/>
                  <a:pt x="128587" y="285895"/>
                </a:cubicBezTo>
                <a:cubicBezTo>
                  <a:pt x="138959" y="309274"/>
                  <a:pt x="153220" y="322263"/>
                  <a:pt x="167481" y="322263"/>
                </a:cubicBezTo>
                <a:cubicBezTo>
                  <a:pt x="181742" y="322263"/>
                  <a:pt x="196003" y="309274"/>
                  <a:pt x="206375" y="285895"/>
                </a:cubicBezTo>
                <a:cubicBezTo>
                  <a:pt x="193410" y="280699"/>
                  <a:pt x="180446" y="272906"/>
                  <a:pt x="167481" y="265113"/>
                </a:cubicBezTo>
                <a:close/>
                <a:moveTo>
                  <a:pt x="158750" y="242888"/>
                </a:moveTo>
                <a:cubicBezTo>
                  <a:pt x="161245" y="245428"/>
                  <a:pt x="164987" y="246698"/>
                  <a:pt x="167482" y="249238"/>
                </a:cubicBezTo>
                <a:cubicBezTo>
                  <a:pt x="169976" y="246698"/>
                  <a:pt x="173718" y="245428"/>
                  <a:pt x="176213" y="242888"/>
                </a:cubicBezTo>
                <a:cubicBezTo>
                  <a:pt x="173718" y="242888"/>
                  <a:pt x="169976" y="242888"/>
                  <a:pt x="167482" y="242888"/>
                </a:cubicBezTo>
                <a:cubicBezTo>
                  <a:pt x="164987" y="242888"/>
                  <a:pt x="161245" y="242888"/>
                  <a:pt x="158750" y="242888"/>
                </a:cubicBezTo>
                <a:close/>
                <a:moveTo>
                  <a:pt x="222250" y="238125"/>
                </a:moveTo>
                <a:cubicBezTo>
                  <a:pt x="214406" y="239486"/>
                  <a:pt x="205254" y="239486"/>
                  <a:pt x="197410" y="240846"/>
                </a:cubicBezTo>
                <a:cubicBezTo>
                  <a:pt x="190874" y="246289"/>
                  <a:pt x="184337" y="251732"/>
                  <a:pt x="177800" y="257175"/>
                </a:cubicBezTo>
                <a:cubicBezTo>
                  <a:pt x="189566" y="263979"/>
                  <a:pt x="200025" y="270782"/>
                  <a:pt x="211791" y="276225"/>
                </a:cubicBezTo>
                <a:cubicBezTo>
                  <a:pt x="215713" y="263979"/>
                  <a:pt x="219635" y="251732"/>
                  <a:pt x="222250" y="238125"/>
                </a:cubicBezTo>
                <a:close/>
                <a:moveTo>
                  <a:pt x="112712" y="238125"/>
                </a:moveTo>
                <a:cubicBezTo>
                  <a:pt x="115327" y="251732"/>
                  <a:pt x="119249" y="263979"/>
                  <a:pt x="123171" y="276225"/>
                </a:cubicBezTo>
                <a:cubicBezTo>
                  <a:pt x="134937" y="270782"/>
                  <a:pt x="145396" y="263979"/>
                  <a:pt x="157162" y="257175"/>
                </a:cubicBezTo>
                <a:cubicBezTo>
                  <a:pt x="150625" y="251732"/>
                  <a:pt x="144088" y="246289"/>
                  <a:pt x="137552" y="240846"/>
                </a:cubicBezTo>
                <a:cubicBezTo>
                  <a:pt x="129708" y="239486"/>
                  <a:pt x="120556" y="239486"/>
                  <a:pt x="112712" y="238125"/>
                </a:cubicBezTo>
                <a:close/>
                <a:moveTo>
                  <a:pt x="279400" y="223838"/>
                </a:moveTo>
                <a:cubicBezTo>
                  <a:pt x="266170" y="229151"/>
                  <a:pt x="251618" y="233136"/>
                  <a:pt x="235743" y="235793"/>
                </a:cubicBezTo>
                <a:cubicBezTo>
                  <a:pt x="231775" y="251733"/>
                  <a:pt x="227806" y="266344"/>
                  <a:pt x="223837" y="279628"/>
                </a:cubicBezTo>
                <a:cubicBezTo>
                  <a:pt x="247650" y="288926"/>
                  <a:pt x="267493" y="287598"/>
                  <a:pt x="276754" y="278299"/>
                </a:cubicBezTo>
                <a:cubicBezTo>
                  <a:pt x="287337" y="267673"/>
                  <a:pt x="287337" y="247748"/>
                  <a:pt x="279400" y="223838"/>
                </a:cubicBezTo>
                <a:close/>
                <a:moveTo>
                  <a:pt x="55563" y="223838"/>
                </a:moveTo>
                <a:cubicBezTo>
                  <a:pt x="47625" y="247748"/>
                  <a:pt x="47625" y="267673"/>
                  <a:pt x="58208" y="278299"/>
                </a:cubicBezTo>
                <a:cubicBezTo>
                  <a:pt x="67469" y="287598"/>
                  <a:pt x="87313" y="288926"/>
                  <a:pt x="111125" y="279628"/>
                </a:cubicBezTo>
                <a:cubicBezTo>
                  <a:pt x="107156" y="266344"/>
                  <a:pt x="103188" y="251733"/>
                  <a:pt x="99219" y="235793"/>
                </a:cubicBezTo>
                <a:cubicBezTo>
                  <a:pt x="83344" y="233136"/>
                  <a:pt x="68792" y="229151"/>
                  <a:pt x="55563" y="223838"/>
                </a:cubicBezTo>
                <a:close/>
                <a:moveTo>
                  <a:pt x="227013" y="214313"/>
                </a:moveTo>
                <a:cubicBezTo>
                  <a:pt x="224473" y="216853"/>
                  <a:pt x="223203" y="219393"/>
                  <a:pt x="220663" y="220663"/>
                </a:cubicBezTo>
                <a:cubicBezTo>
                  <a:pt x="218123" y="223203"/>
                  <a:pt x="216853" y="225743"/>
                  <a:pt x="214313" y="227013"/>
                </a:cubicBezTo>
                <a:cubicBezTo>
                  <a:pt x="218123" y="227013"/>
                  <a:pt x="221933" y="225743"/>
                  <a:pt x="225743" y="225743"/>
                </a:cubicBezTo>
                <a:cubicBezTo>
                  <a:pt x="225743" y="221933"/>
                  <a:pt x="227013" y="218123"/>
                  <a:pt x="227013" y="214313"/>
                </a:cubicBezTo>
                <a:close/>
                <a:moveTo>
                  <a:pt x="107950" y="214313"/>
                </a:moveTo>
                <a:cubicBezTo>
                  <a:pt x="107950" y="218123"/>
                  <a:pt x="109220" y="221933"/>
                  <a:pt x="109220" y="225743"/>
                </a:cubicBezTo>
                <a:cubicBezTo>
                  <a:pt x="113030" y="225743"/>
                  <a:pt x="116840" y="227013"/>
                  <a:pt x="120650" y="227013"/>
                </a:cubicBezTo>
                <a:cubicBezTo>
                  <a:pt x="118110" y="225743"/>
                  <a:pt x="116840" y="223203"/>
                  <a:pt x="114300" y="220663"/>
                </a:cubicBezTo>
                <a:cubicBezTo>
                  <a:pt x="111760" y="219393"/>
                  <a:pt x="110490" y="216853"/>
                  <a:pt x="107950" y="214313"/>
                </a:cubicBezTo>
                <a:close/>
                <a:moveTo>
                  <a:pt x="255705" y="179388"/>
                </a:moveTo>
                <a:cubicBezTo>
                  <a:pt x="251648" y="185882"/>
                  <a:pt x="246239" y="191078"/>
                  <a:pt x="240830" y="197572"/>
                </a:cubicBezTo>
                <a:cubicBezTo>
                  <a:pt x="239477" y="206664"/>
                  <a:pt x="238125" y="214458"/>
                  <a:pt x="238125" y="222251"/>
                </a:cubicBezTo>
                <a:cubicBezTo>
                  <a:pt x="251648" y="219653"/>
                  <a:pt x="263819" y="215757"/>
                  <a:pt x="274638" y="211860"/>
                </a:cubicBezTo>
                <a:cubicBezTo>
                  <a:pt x="270581" y="201469"/>
                  <a:pt x="263819" y="189779"/>
                  <a:pt x="255705" y="179388"/>
                </a:cubicBezTo>
                <a:close/>
                <a:moveTo>
                  <a:pt x="79258" y="179388"/>
                </a:moveTo>
                <a:cubicBezTo>
                  <a:pt x="71144" y="189779"/>
                  <a:pt x="64382" y="201469"/>
                  <a:pt x="60325" y="211860"/>
                </a:cubicBezTo>
                <a:cubicBezTo>
                  <a:pt x="71144" y="215757"/>
                  <a:pt x="83315" y="219653"/>
                  <a:pt x="96838" y="222251"/>
                </a:cubicBezTo>
                <a:cubicBezTo>
                  <a:pt x="96838" y="214458"/>
                  <a:pt x="95486" y="206664"/>
                  <a:pt x="94133" y="197572"/>
                </a:cubicBezTo>
                <a:cubicBezTo>
                  <a:pt x="88724" y="191078"/>
                  <a:pt x="83315" y="185882"/>
                  <a:pt x="79258" y="179388"/>
                </a:cubicBezTo>
                <a:close/>
                <a:moveTo>
                  <a:pt x="241300" y="158750"/>
                </a:moveTo>
                <a:cubicBezTo>
                  <a:pt x="242623" y="162492"/>
                  <a:pt x="242623" y="164987"/>
                  <a:pt x="242623" y="167482"/>
                </a:cubicBezTo>
                <a:cubicBezTo>
                  <a:pt x="242623" y="171224"/>
                  <a:pt x="242623" y="173718"/>
                  <a:pt x="241300" y="176213"/>
                </a:cubicBezTo>
                <a:cubicBezTo>
                  <a:pt x="243946" y="173718"/>
                  <a:pt x="246592" y="171224"/>
                  <a:pt x="249238" y="167482"/>
                </a:cubicBezTo>
                <a:cubicBezTo>
                  <a:pt x="246592" y="164987"/>
                  <a:pt x="243946" y="162492"/>
                  <a:pt x="241300" y="158750"/>
                </a:cubicBezTo>
                <a:close/>
                <a:moveTo>
                  <a:pt x="93663" y="158750"/>
                </a:moveTo>
                <a:cubicBezTo>
                  <a:pt x="91017" y="162492"/>
                  <a:pt x="88371" y="164987"/>
                  <a:pt x="85725" y="167482"/>
                </a:cubicBezTo>
                <a:cubicBezTo>
                  <a:pt x="88371" y="171224"/>
                  <a:pt x="91017" y="173718"/>
                  <a:pt x="93663" y="176213"/>
                </a:cubicBezTo>
                <a:cubicBezTo>
                  <a:pt x="92340" y="173718"/>
                  <a:pt x="92340" y="171224"/>
                  <a:pt x="92340" y="167482"/>
                </a:cubicBezTo>
                <a:cubicBezTo>
                  <a:pt x="92340" y="164987"/>
                  <a:pt x="92340" y="162492"/>
                  <a:pt x="93663" y="158750"/>
                </a:cubicBezTo>
                <a:close/>
                <a:moveTo>
                  <a:pt x="167482" y="155575"/>
                </a:moveTo>
                <a:cubicBezTo>
                  <a:pt x="160906" y="155575"/>
                  <a:pt x="155575" y="161261"/>
                  <a:pt x="155575" y="168275"/>
                </a:cubicBezTo>
                <a:cubicBezTo>
                  <a:pt x="155575" y="175289"/>
                  <a:pt x="160906" y="180975"/>
                  <a:pt x="167482" y="180975"/>
                </a:cubicBezTo>
                <a:cubicBezTo>
                  <a:pt x="174058" y="180975"/>
                  <a:pt x="179389" y="175289"/>
                  <a:pt x="179389" y="168275"/>
                </a:cubicBezTo>
                <a:cubicBezTo>
                  <a:pt x="179389" y="161261"/>
                  <a:pt x="174058" y="155575"/>
                  <a:pt x="167482" y="155575"/>
                </a:cubicBezTo>
                <a:close/>
                <a:moveTo>
                  <a:pt x="167482" y="142875"/>
                </a:moveTo>
                <a:cubicBezTo>
                  <a:pt x="181072" y="142875"/>
                  <a:pt x="192089" y="153892"/>
                  <a:pt x="192089" y="167482"/>
                </a:cubicBezTo>
                <a:cubicBezTo>
                  <a:pt x="192089" y="181072"/>
                  <a:pt x="181072" y="192089"/>
                  <a:pt x="167482" y="192089"/>
                </a:cubicBezTo>
                <a:cubicBezTo>
                  <a:pt x="153892" y="192089"/>
                  <a:pt x="142875" y="181072"/>
                  <a:pt x="142875" y="167482"/>
                </a:cubicBezTo>
                <a:cubicBezTo>
                  <a:pt x="142875" y="153892"/>
                  <a:pt x="153892" y="142875"/>
                  <a:pt x="167482" y="142875"/>
                </a:cubicBezTo>
                <a:close/>
                <a:moveTo>
                  <a:pt x="285715" y="128588"/>
                </a:moveTo>
                <a:cubicBezTo>
                  <a:pt x="280494" y="141553"/>
                  <a:pt x="272662" y="154517"/>
                  <a:pt x="263525" y="167482"/>
                </a:cubicBezTo>
                <a:cubicBezTo>
                  <a:pt x="272662" y="181743"/>
                  <a:pt x="280494" y="194708"/>
                  <a:pt x="285715" y="206376"/>
                </a:cubicBezTo>
                <a:cubicBezTo>
                  <a:pt x="307905" y="196004"/>
                  <a:pt x="322263" y="183040"/>
                  <a:pt x="322263" y="167482"/>
                </a:cubicBezTo>
                <a:cubicBezTo>
                  <a:pt x="322263" y="153221"/>
                  <a:pt x="307905" y="138960"/>
                  <a:pt x="285715" y="128588"/>
                </a:cubicBezTo>
                <a:close/>
                <a:moveTo>
                  <a:pt x="48648" y="128588"/>
                </a:moveTo>
                <a:cubicBezTo>
                  <a:pt x="25858" y="138960"/>
                  <a:pt x="11112" y="153221"/>
                  <a:pt x="11112" y="167482"/>
                </a:cubicBezTo>
                <a:cubicBezTo>
                  <a:pt x="11112" y="183040"/>
                  <a:pt x="25858" y="196004"/>
                  <a:pt x="48648" y="206376"/>
                </a:cubicBezTo>
                <a:cubicBezTo>
                  <a:pt x="54010" y="194708"/>
                  <a:pt x="62053" y="181743"/>
                  <a:pt x="71437" y="167482"/>
                </a:cubicBezTo>
                <a:cubicBezTo>
                  <a:pt x="62053" y="154517"/>
                  <a:pt x="54010" y="141553"/>
                  <a:pt x="48648" y="128588"/>
                </a:cubicBezTo>
                <a:close/>
                <a:moveTo>
                  <a:pt x="238125" y="114300"/>
                </a:moveTo>
                <a:cubicBezTo>
                  <a:pt x="238125" y="122093"/>
                  <a:pt x="239477" y="129887"/>
                  <a:pt x="240830" y="137680"/>
                </a:cubicBezTo>
                <a:cubicBezTo>
                  <a:pt x="246239" y="144174"/>
                  <a:pt x="251648" y="150669"/>
                  <a:pt x="255705" y="157163"/>
                </a:cubicBezTo>
                <a:cubicBezTo>
                  <a:pt x="263819" y="145473"/>
                  <a:pt x="270581" y="135082"/>
                  <a:pt x="274638" y="124691"/>
                </a:cubicBezTo>
                <a:cubicBezTo>
                  <a:pt x="263819" y="119495"/>
                  <a:pt x="251648" y="116898"/>
                  <a:pt x="238125" y="114300"/>
                </a:cubicBezTo>
                <a:close/>
                <a:moveTo>
                  <a:pt x="96838" y="114300"/>
                </a:moveTo>
                <a:cubicBezTo>
                  <a:pt x="83315" y="116898"/>
                  <a:pt x="71144" y="119495"/>
                  <a:pt x="60325" y="124691"/>
                </a:cubicBezTo>
                <a:cubicBezTo>
                  <a:pt x="64382" y="135082"/>
                  <a:pt x="71144" y="145473"/>
                  <a:pt x="79258" y="157163"/>
                </a:cubicBezTo>
                <a:cubicBezTo>
                  <a:pt x="83315" y="150669"/>
                  <a:pt x="88724" y="144174"/>
                  <a:pt x="94133" y="137680"/>
                </a:cubicBezTo>
                <a:cubicBezTo>
                  <a:pt x="95486" y="129887"/>
                  <a:pt x="96838" y="122093"/>
                  <a:pt x="96838" y="114300"/>
                </a:cubicBezTo>
                <a:close/>
                <a:moveTo>
                  <a:pt x="214313" y="107950"/>
                </a:moveTo>
                <a:cubicBezTo>
                  <a:pt x="216853" y="110808"/>
                  <a:pt x="218123" y="113665"/>
                  <a:pt x="220663" y="115094"/>
                </a:cubicBezTo>
                <a:cubicBezTo>
                  <a:pt x="223203" y="117952"/>
                  <a:pt x="224473" y="120809"/>
                  <a:pt x="227013" y="122238"/>
                </a:cubicBezTo>
                <a:cubicBezTo>
                  <a:pt x="227013" y="117952"/>
                  <a:pt x="225743" y="115094"/>
                  <a:pt x="225743" y="110808"/>
                </a:cubicBezTo>
                <a:cubicBezTo>
                  <a:pt x="221933" y="109379"/>
                  <a:pt x="218123" y="109379"/>
                  <a:pt x="214313" y="107950"/>
                </a:cubicBezTo>
                <a:close/>
                <a:moveTo>
                  <a:pt x="120650" y="107950"/>
                </a:moveTo>
                <a:cubicBezTo>
                  <a:pt x="116840" y="109379"/>
                  <a:pt x="113030" y="109379"/>
                  <a:pt x="109220" y="110808"/>
                </a:cubicBezTo>
                <a:cubicBezTo>
                  <a:pt x="109220" y="115094"/>
                  <a:pt x="107950" y="117952"/>
                  <a:pt x="107950" y="122238"/>
                </a:cubicBezTo>
                <a:cubicBezTo>
                  <a:pt x="110490" y="120809"/>
                  <a:pt x="111760" y="117952"/>
                  <a:pt x="114300" y="115094"/>
                </a:cubicBezTo>
                <a:cubicBezTo>
                  <a:pt x="116840" y="113665"/>
                  <a:pt x="118110" y="110808"/>
                  <a:pt x="120650" y="107950"/>
                </a:cubicBezTo>
                <a:close/>
                <a:moveTo>
                  <a:pt x="166688" y="106363"/>
                </a:moveTo>
                <a:cubicBezTo>
                  <a:pt x="157466" y="106363"/>
                  <a:pt x="149563" y="106363"/>
                  <a:pt x="141659" y="107680"/>
                </a:cubicBezTo>
                <a:cubicBezTo>
                  <a:pt x="135073" y="112949"/>
                  <a:pt x="128486" y="118219"/>
                  <a:pt x="123217" y="124805"/>
                </a:cubicBezTo>
                <a:cubicBezTo>
                  <a:pt x="116631" y="131391"/>
                  <a:pt x="111361" y="136661"/>
                  <a:pt x="106092" y="143247"/>
                </a:cubicBezTo>
                <a:cubicBezTo>
                  <a:pt x="104775" y="151151"/>
                  <a:pt x="104775" y="160372"/>
                  <a:pt x="104775" y="168276"/>
                </a:cubicBezTo>
                <a:cubicBezTo>
                  <a:pt x="104775" y="177497"/>
                  <a:pt x="104775" y="185400"/>
                  <a:pt x="106092" y="193304"/>
                </a:cubicBezTo>
                <a:cubicBezTo>
                  <a:pt x="111361" y="199890"/>
                  <a:pt x="116631" y="206477"/>
                  <a:pt x="123217" y="213063"/>
                </a:cubicBezTo>
                <a:cubicBezTo>
                  <a:pt x="128486" y="218332"/>
                  <a:pt x="135073" y="224919"/>
                  <a:pt x="141659" y="230188"/>
                </a:cubicBezTo>
                <a:cubicBezTo>
                  <a:pt x="149563" y="230188"/>
                  <a:pt x="157466" y="230188"/>
                  <a:pt x="166688" y="230188"/>
                </a:cubicBezTo>
                <a:cubicBezTo>
                  <a:pt x="175909" y="230188"/>
                  <a:pt x="183812" y="230188"/>
                  <a:pt x="191716" y="230188"/>
                </a:cubicBezTo>
                <a:cubicBezTo>
                  <a:pt x="198302" y="224919"/>
                  <a:pt x="204889" y="218332"/>
                  <a:pt x="210158" y="213063"/>
                </a:cubicBezTo>
                <a:cubicBezTo>
                  <a:pt x="216744" y="206477"/>
                  <a:pt x="222014" y="199890"/>
                  <a:pt x="227283" y="193304"/>
                </a:cubicBezTo>
                <a:cubicBezTo>
                  <a:pt x="228600" y="185400"/>
                  <a:pt x="228600" y="177497"/>
                  <a:pt x="228600" y="168276"/>
                </a:cubicBezTo>
                <a:cubicBezTo>
                  <a:pt x="228600" y="160372"/>
                  <a:pt x="228600" y="151151"/>
                  <a:pt x="227283" y="143247"/>
                </a:cubicBezTo>
                <a:cubicBezTo>
                  <a:pt x="222014" y="136661"/>
                  <a:pt x="216744" y="131391"/>
                  <a:pt x="210158" y="124805"/>
                </a:cubicBezTo>
                <a:cubicBezTo>
                  <a:pt x="204889" y="118219"/>
                  <a:pt x="198302" y="112949"/>
                  <a:pt x="191716" y="107680"/>
                </a:cubicBezTo>
                <a:cubicBezTo>
                  <a:pt x="183812" y="106363"/>
                  <a:pt x="175909" y="106363"/>
                  <a:pt x="166688" y="106363"/>
                </a:cubicBezTo>
                <a:close/>
                <a:moveTo>
                  <a:pt x="167482" y="87313"/>
                </a:moveTo>
                <a:cubicBezTo>
                  <a:pt x="164987" y="88583"/>
                  <a:pt x="161245" y="91123"/>
                  <a:pt x="158750" y="93663"/>
                </a:cubicBezTo>
                <a:cubicBezTo>
                  <a:pt x="161245" y="93663"/>
                  <a:pt x="164987" y="93663"/>
                  <a:pt x="167482" y="93663"/>
                </a:cubicBezTo>
                <a:cubicBezTo>
                  <a:pt x="169976" y="93663"/>
                  <a:pt x="173718" y="93663"/>
                  <a:pt x="176213" y="93663"/>
                </a:cubicBezTo>
                <a:cubicBezTo>
                  <a:pt x="173718" y="91123"/>
                  <a:pt x="169976" y="88583"/>
                  <a:pt x="167482" y="87313"/>
                </a:cubicBezTo>
                <a:close/>
                <a:moveTo>
                  <a:pt x="211791" y="60325"/>
                </a:moveTo>
                <a:cubicBezTo>
                  <a:pt x="200025" y="65768"/>
                  <a:pt x="189566" y="71211"/>
                  <a:pt x="177800" y="79375"/>
                </a:cubicBezTo>
                <a:cubicBezTo>
                  <a:pt x="184337" y="84818"/>
                  <a:pt x="190874" y="88900"/>
                  <a:pt x="197410" y="95704"/>
                </a:cubicBezTo>
                <a:cubicBezTo>
                  <a:pt x="205254" y="95704"/>
                  <a:pt x="214406" y="97064"/>
                  <a:pt x="222250" y="98425"/>
                </a:cubicBezTo>
                <a:cubicBezTo>
                  <a:pt x="219635" y="84818"/>
                  <a:pt x="215713" y="71211"/>
                  <a:pt x="211791" y="60325"/>
                </a:cubicBezTo>
                <a:close/>
                <a:moveTo>
                  <a:pt x="123172" y="60325"/>
                </a:moveTo>
                <a:cubicBezTo>
                  <a:pt x="119250" y="71211"/>
                  <a:pt x="115328" y="84818"/>
                  <a:pt x="112713" y="98425"/>
                </a:cubicBezTo>
                <a:cubicBezTo>
                  <a:pt x="120557" y="97064"/>
                  <a:pt x="129709" y="95704"/>
                  <a:pt x="137553" y="95704"/>
                </a:cubicBezTo>
                <a:cubicBezTo>
                  <a:pt x="144089" y="88900"/>
                  <a:pt x="150626" y="84818"/>
                  <a:pt x="157163" y="79375"/>
                </a:cubicBezTo>
                <a:cubicBezTo>
                  <a:pt x="145397" y="71211"/>
                  <a:pt x="133631" y="64407"/>
                  <a:pt x="123172" y="60325"/>
                </a:cubicBezTo>
                <a:close/>
                <a:moveTo>
                  <a:pt x="254265" y="50800"/>
                </a:moveTo>
                <a:cubicBezTo>
                  <a:pt x="245005" y="50800"/>
                  <a:pt x="234421" y="52117"/>
                  <a:pt x="223838" y="56069"/>
                </a:cubicBezTo>
                <a:cubicBezTo>
                  <a:pt x="227807" y="69242"/>
                  <a:pt x="231776" y="83732"/>
                  <a:pt x="235744" y="99540"/>
                </a:cubicBezTo>
                <a:cubicBezTo>
                  <a:pt x="251619" y="103492"/>
                  <a:pt x="266171" y="107444"/>
                  <a:pt x="279401" y="112713"/>
                </a:cubicBezTo>
                <a:cubicBezTo>
                  <a:pt x="287338" y="89002"/>
                  <a:pt x="287338" y="69242"/>
                  <a:pt x="276755" y="58704"/>
                </a:cubicBezTo>
                <a:cubicBezTo>
                  <a:pt x="271463" y="53435"/>
                  <a:pt x="263526" y="50800"/>
                  <a:pt x="254265" y="50800"/>
                </a:cubicBezTo>
                <a:close/>
                <a:moveTo>
                  <a:pt x="80833" y="50800"/>
                </a:moveTo>
                <a:cubicBezTo>
                  <a:pt x="71535" y="50800"/>
                  <a:pt x="63565" y="53435"/>
                  <a:pt x="58252" y="58704"/>
                </a:cubicBezTo>
                <a:cubicBezTo>
                  <a:pt x="47625" y="69242"/>
                  <a:pt x="47625" y="89002"/>
                  <a:pt x="55595" y="112713"/>
                </a:cubicBezTo>
                <a:cubicBezTo>
                  <a:pt x="68878" y="107444"/>
                  <a:pt x="83490" y="103492"/>
                  <a:pt x="99430" y="99540"/>
                </a:cubicBezTo>
                <a:cubicBezTo>
                  <a:pt x="103415" y="83732"/>
                  <a:pt x="107400" y="69242"/>
                  <a:pt x="112713" y="56069"/>
                </a:cubicBezTo>
                <a:cubicBezTo>
                  <a:pt x="100758" y="52117"/>
                  <a:pt x="90132" y="50800"/>
                  <a:pt x="80833" y="50800"/>
                </a:cubicBezTo>
                <a:close/>
                <a:moveTo>
                  <a:pt x="167482" y="12700"/>
                </a:moveTo>
                <a:cubicBezTo>
                  <a:pt x="153221" y="12700"/>
                  <a:pt x="138960" y="27058"/>
                  <a:pt x="128588" y="49248"/>
                </a:cubicBezTo>
                <a:cubicBezTo>
                  <a:pt x="141553" y="54469"/>
                  <a:pt x="154517" y="62301"/>
                  <a:pt x="167482" y="71438"/>
                </a:cubicBezTo>
                <a:cubicBezTo>
                  <a:pt x="180447" y="62301"/>
                  <a:pt x="193411" y="55775"/>
                  <a:pt x="206376" y="49248"/>
                </a:cubicBezTo>
                <a:cubicBezTo>
                  <a:pt x="196004" y="27058"/>
                  <a:pt x="181743" y="12700"/>
                  <a:pt x="167482" y="12700"/>
                </a:cubicBezTo>
                <a:close/>
                <a:moveTo>
                  <a:pt x="167482" y="0"/>
                </a:moveTo>
                <a:cubicBezTo>
                  <a:pt x="187263" y="0"/>
                  <a:pt x="205725" y="17157"/>
                  <a:pt x="218913" y="44873"/>
                </a:cubicBezTo>
                <a:cubicBezTo>
                  <a:pt x="247925" y="34315"/>
                  <a:pt x="272982" y="35635"/>
                  <a:pt x="286169" y="48833"/>
                </a:cubicBezTo>
                <a:cubicBezTo>
                  <a:pt x="300675" y="63351"/>
                  <a:pt x="300675" y="88427"/>
                  <a:pt x="290125" y="117463"/>
                </a:cubicBezTo>
                <a:cubicBezTo>
                  <a:pt x="319138" y="130661"/>
                  <a:pt x="334963" y="147818"/>
                  <a:pt x="334963" y="167615"/>
                </a:cubicBezTo>
                <a:cubicBezTo>
                  <a:pt x="334963" y="187412"/>
                  <a:pt x="319138" y="205889"/>
                  <a:pt x="290125" y="219087"/>
                </a:cubicBezTo>
                <a:cubicBezTo>
                  <a:pt x="300675" y="248123"/>
                  <a:pt x="300675" y="273199"/>
                  <a:pt x="286169" y="286397"/>
                </a:cubicBezTo>
                <a:cubicBezTo>
                  <a:pt x="278257" y="294316"/>
                  <a:pt x="267707" y="298276"/>
                  <a:pt x="254519" y="298276"/>
                </a:cubicBezTo>
                <a:cubicBezTo>
                  <a:pt x="243969" y="298276"/>
                  <a:pt x="232100" y="295636"/>
                  <a:pt x="218913" y="291677"/>
                </a:cubicBezTo>
                <a:cubicBezTo>
                  <a:pt x="205725" y="319393"/>
                  <a:pt x="187263" y="336550"/>
                  <a:pt x="167482" y="336550"/>
                </a:cubicBezTo>
                <a:cubicBezTo>
                  <a:pt x="147700" y="336550"/>
                  <a:pt x="129238" y="319393"/>
                  <a:pt x="116050" y="291677"/>
                </a:cubicBezTo>
                <a:cubicBezTo>
                  <a:pt x="102863" y="295636"/>
                  <a:pt x="90994" y="298276"/>
                  <a:pt x="80444" y="298276"/>
                </a:cubicBezTo>
                <a:cubicBezTo>
                  <a:pt x="67256" y="298276"/>
                  <a:pt x="56706" y="294316"/>
                  <a:pt x="48794" y="286397"/>
                </a:cubicBezTo>
                <a:cubicBezTo>
                  <a:pt x="34288" y="273199"/>
                  <a:pt x="34288" y="248123"/>
                  <a:pt x="44838" y="219087"/>
                </a:cubicBezTo>
                <a:cubicBezTo>
                  <a:pt x="15825" y="205889"/>
                  <a:pt x="0" y="187412"/>
                  <a:pt x="0" y="167615"/>
                </a:cubicBezTo>
                <a:cubicBezTo>
                  <a:pt x="0" y="147818"/>
                  <a:pt x="15825" y="130661"/>
                  <a:pt x="44838" y="117463"/>
                </a:cubicBezTo>
                <a:cubicBezTo>
                  <a:pt x="34288" y="88427"/>
                  <a:pt x="34288" y="63351"/>
                  <a:pt x="48794" y="48833"/>
                </a:cubicBezTo>
                <a:cubicBezTo>
                  <a:pt x="63300" y="35635"/>
                  <a:pt x="87038" y="34315"/>
                  <a:pt x="116050" y="44873"/>
                </a:cubicBezTo>
                <a:cubicBezTo>
                  <a:pt x="129238" y="17157"/>
                  <a:pt x="147700" y="0"/>
                  <a:pt x="1674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35326" y="2857157"/>
            <a:ext cx="2517831" cy="1116965"/>
          </a:xfrm>
          <a:prstGeom prst="rect">
            <a:avLst/>
          </a:prstGeom>
          <a:noFill/>
        </p:spPr>
        <p:txBody>
          <a:bodyPr wrap="square" lIns="65824" tIns="32911" rIns="65824" bIns="32911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CN" sz="2000" dirty="0">
                <a:solidFill>
                  <a:schemeClr val="tx1"/>
                </a:solidFill>
                <a:cs typeface="+mn-ea"/>
                <a:sym typeface="+mn-lt"/>
              </a:rPr>
              <a:t>利用</a:t>
            </a:r>
            <a:r>
              <a:rPr lang="en-US" altLang="zh-CN" sz="2000" dirty="0">
                <a:solidFill>
                  <a:schemeClr val="tx1"/>
                </a:solidFill>
                <a:cs typeface="+mn-ea"/>
                <a:sym typeface="+mn-lt"/>
              </a:rPr>
              <a:t>AI</a:t>
            </a:r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模块的通用表格读取模块</a:t>
            </a:r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读取票据信息，快捷高效</a:t>
            </a:r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。</a:t>
            </a:r>
            <a:endParaRPr lang="zh-CN" altLang="en-US" sz="20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4175" y="6708464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模板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bldLvl="0" animBg="1"/>
      <p:bldP spid="15" grpId="0" bldLvl="0" animBg="1"/>
      <p:bldP spid="17" grpId="0"/>
      <p:bldP spid="20" grpId="0" bldLvl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-11605"/>
            <a:ext cx="13898775" cy="86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1503" y="545330"/>
            <a:ext cx="28498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spc="600" dirty="0">
                <a:solidFill>
                  <a:schemeClr val="bg1"/>
                </a:solidFill>
                <a:cs typeface="+mn-ea"/>
                <a:sym typeface="+mn-lt"/>
              </a:rPr>
              <a:t>方案价值与</a:t>
            </a:r>
            <a:r>
              <a:rPr lang="zh-CN" altLang="en-US" sz="2400" spc="600" dirty="0">
                <a:solidFill>
                  <a:schemeClr val="bg1"/>
                </a:solidFill>
                <a:cs typeface="+mn-ea"/>
                <a:sym typeface="+mn-lt"/>
              </a:rPr>
              <a:t>收益</a:t>
            </a:r>
            <a:endParaRPr lang="zh-CN" altLang="en-US" sz="2400" spc="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566535" y="3323590"/>
            <a:ext cx="364490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原来使用人工录入</a:t>
            </a:r>
            <a:r>
              <a:rPr lang="en-US" altLang="zh-CN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100</a:t>
            </a:r>
            <a:r>
              <a:rPr lang="zh-CN" altLang="en-US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张票据平均需要</a:t>
            </a:r>
            <a:r>
              <a:rPr lang="en-US" altLang="zh-CN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1</a:t>
            </a:r>
            <a:r>
              <a:rPr lang="zh-CN" altLang="en-US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个熟练员工工作</a:t>
            </a:r>
            <a:r>
              <a:rPr lang="en-US" altLang="zh-CN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5</a:t>
            </a:r>
            <a:r>
              <a:rPr lang="zh-CN" altLang="en-US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小时</a:t>
            </a:r>
            <a:endParaRPr lang="zh-CN" altLang="en-US" sz="2500" b="0">
              <a:solidFill>
                <a:schemeClr val="bg1"/>
              </a:solidFill>
              <a:latin typeface="等线" panose="02010600030101010101" charset="-122"/>
              <a:ea typeface="宋体" panose="02010600030101010101" pitchFamily="2" charset="-122"/>
            </a:endParaRPr>
          </a:p>
          <a:p>
            <a:pPr marL="342900" indent="-342900" algn="l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利用自动化流程读取录入</a:t>
            </a:r>
            <a:r>
              <a:rPr lang="en-US" altLang="zh-CN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100</a:t>
            </a:r>
            <a:r>
              <a:rPr lang="zh-CN" altLang="en-US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张票据只需要</a:t>
            </a:r>
            <a:r>
              <a:rPr lang="en-US" altLang="zh-CN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0.5</a:t>
            </a:r>
            <a:r>
              <a:rPr lang="zh-CN" altLang="en-US" sz="2500" b="0">
                <a:solidFill>
                  <a:schemeClr val="bg1"/>
                </a:solidFill>
                <a:latin typeface="等线" panose="02010600030101010101" charset="-122"/>
                <a:ea typeface="宋体" panose="02010600030101010101" pitchFamily="2" charset="-122"/>
              </a:rPr>
              <a:t>小时</a:t>
            </a:r>
            <a:endParaRPr lang="zh-CN" altLang="en-US" sz="2500" b="0">
              <a:solidFill>
                <a:schemeClr val="bg1"/>
              </a:solidFill>
              <a:latin typeface="等线" panose="02010600030101010101" charset="-122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97305" y="1717040"/>
            <a:ext cx="3771900" cy="4434205"/>
            <a:chOff x="1554480" y="2371641"/>
            <a:chExt cx="2351314" cy="3269123"/>
          </a:xfrm>
        </p:grpSpPr>
        <p:sp>
          <p:nvSpPr>
            <p:cNvPr id="5" name="矩形 4"/>
            <p:cNvSpPr/>
            <p:nvPr/>
          </p:nvSpPr>
          <p:spPr>
            <a:xfrm>
              <a:off x="1554480" y="2743199"/>
              <a:ext cx="2351314" cy="2897565"/>
            </a:xfrm>
            <a:prstGeom prst="rect">
              <a:avLst/>
            </a:prstGeom>
            <a:noFill/>
            <a:ln w="76200">
              <a:solidFill>
                <a:srgbClr val="2E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2188762" y="2371641"/>
              <a:ext cx="1063890" cy="1063890"/>
              <a:chOff x="4985171" y="2464215"/>
              <a:chExt cx="664738" cy="664738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4985171" y="2464215"/>
                <a:ext cx="664738" cy="6647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: Shape 18"/>
              <p:cNvSpPr/>
              <p:nvPr/>
            </p:nvSpPr>
            <p:spPr>
              <a:xfrm>
                <a:off x="5060912" y="2539958"/>
                <a:ext cx="513255" cy="513252"/>
              </a:xfrm>
              <a:custGeom>
                <a:avLst/>
                <a:gdLst>
                  <a:gd name="connsiteX0" fmla="*/ 199497 w 331788"/>
                  <a:gd name="connsiteY0" fmla="*/ 265112 h 331787"/>
                  <a:gd name="connsiteX1" fmla="*/ 209798 w 331788"/>
                  <a:gd name="connsiteY1" fmla="*/ 279217 h 331787"/>
                  <a:gd name="connsiteX2" fmla="*/ 238126 w 331788"/>
                  <a:gd name="connsiteY2" fmla="*/ 315118 h 331787"/>
                  <a:gd name="connsiteX3" fmla="*/ 166018 w 331788"/>
                  <a:gd name="connsiteY3" fmla="*/ 331787 h 331787"/>
                  <a:gd name="connsiteX4" fmla="*/ 122238 w 331788"/>
                  <a:gd name="connsiteY4" fmla="*/ 325376 h 331787"/>
                  <a:gd name="connsiteX5" fmla="*/ 199497 w 331788"/>
                  <a:gd name="connsiteY5" fmla="*/ 265112 h 331787"/>
                  <a:gd name="connsiteX6" fmla="*/ 190500 w 331788"/>
                  <a:gd name="connsiteY6" fmla="*/ 228600 h 331787"/>
                  <a:gd name="connsiteX7" fmla="*/ 201490 w 331788"/>
                  <a:gd name="connsiteY7" fmla="*/ 228600 h 331787"/>
                  <a:gd name="connsiteX8" fmla="*/ 206375 w 331788"/>
                  <a:gd name="connsiteY8" fmla="*/ 236394 h 331787"/>
                  <a:gd name="connsiteX9" fmla="*/ 200269 w 331788"/>
                  <a:gd name="connsiteY9" fmla="*/ 242888 h 331787"/>
                  <a:gd name="connsiteX10" fmla="*/ 190500 w 331788"/>
                  <a:gd name="connsiteY10" fmla="*/ 228600 h 331787"/>
                  <a:gd name="connsiteX11" fmla="*/ 146452 w 331788"/>
                  <a:gd name="connsiteY11" fmla="*/ 228600 h 331787"/>
                  <a:gd name="connsiteX12" fmla="*/ 164590 w 331788"/>
                  <a:gd name="connsiteY12" fmla="*/ 229897 h 331787"/>
                  <a:gd name="connsiteX13" fmla="*/ 165885 w 331788"/>
                  <a:gd name="connsiteY13" fmla="*/ 229897 h 331787"/>
                  <a:gd name="connsiteX14" fmla="*/ 173659 w 331788"/>
                  <a:gd name="connsiteY14" fmla="*/ 229897 h 331787"/>
                  <a:gd name="connsiteX15" fmla="*/ 190501 w 331788"/>
                  <a:gd name="connsiteY15" fmla="*/ 253240 h 331787"/>
                  <a:gd name="connsiteX16" fmla="*/ 103699 w 331788"/>
                  <a:gd name="connsiteY16" fmla="*/ 320675 h 331787"/>
                  <a:gd name="connsiteX17" fmla="*/ 77788 w 331788"/>
                  <a:gd name="connsiteY17" fmla="*/ 306410 h 331787"/>
                  <a:gd name="connsiteX18" fmla="*/ 112768 w 331788"/>
                  <a:gd name="connsiteY18" fmla="*/ 244162 h 331787"/>
                  <a:gd name="connsiteX19" fmla="*/ 121837 w 331788"/>
                  <a:gd name="connsiteY19" fmla="*/ 245459 h 331787"/>
                  <a:gd name="connsiteX20" fmla="*/ 146452 w 331788"/>
                  <a:gd name="connsiteY20" fmla="*/ 228600 h 331787"/>
                  <a:gd name="connsiteX21" fmla="*/ 323851 w 331788"/>
                  <a:gd name="connsiteY21" fmla="*/ 217487 h 331787"/>
                  <a:gd name="connsiteX22" fmla="*/ 249631 w 331788"/>
                  <a:gd name="connsiteY22" fmla="*/ 307975 h 331787"/>
                  <a:gd name="connsiteX23" fmla="*/ 207963 w 331788"/>
                  <a:gd name="connsiteY23" fmla="*/ 253682 h 331787"/>
                  <a:gd name="connsiteX24" fmla="*/ 218380 w 331788"/>
                  <a:gd name="connsiteY24" fmla="*/ 243341 h 331787"/>
                  <a:gd name="connsiteX25" fmla="*/ 227495 w 331788"/>
                  <a:gd name="connsiteY25" fmla="*/ 244634 h 331787"/>
                  <a:gd name="connsiteX26" fmla="*/ 253537 w 331788"/>
                  <a:gd name="connsiteY26" fmla="*/ 225243 h 331787"/>
                  <a:gd name="connsiteX27" fmla="*/ 323851 w 331788"/>
                  <a:gd name="connsiteY27" fmla="*/ 217487 h 331787"/>
                  <a:gd name="connsiteX28" fmla="*/ 3175 w 331788"/>
                  <a:gd name="connsiteY28" fmla="*/ 196850 h 331787"/>
                  <a:gd name="connsiteX29" fmla="*/ 93642 w 331788"/>
                  <a:gd name="connsiteY29" fmla="*/ 222902 h 331787"/>
                  <a:gd name="connsiteX30" fmla="*/ 100013 w 331788"/>
                  <a:gd name="connsiteY30" fmla="*/ 235927 h 331787"/>
                  <a:gd name="connsiteX31" fmla="*/ 65610 w 331788"/>
                  <a:gd name="connsiteY31" fmla="*/ 298450 h 331787"/>
                  <a:gd name="connsiteX32" fmla="*/ 3175 w 331788"/>
                  <a:gd name="connsiteY32" fmla="*/ 196850 h 331787"/>
                  <a:gd name="connsiteX33" fmla="*/ 146517 w 331788"/>
                  <a:gd name="connsiteY33" fmla="*/ 192087 h 331787"/>
                  <a:gd name="connsiteX34" fmla="*/ 163513 w 331788"/>
                  <a:gd name="connsiteY34" fmla="*/ 215900 h 331787"/>
                  <a:gd name="connsiteX35" fmla="*/ 147825 w 331788"/>
                  <a:gd name="connsiteY35" fmla="*/ 214577 h 331787"/>
                  <a:gd name="connsiteX36" fmla="*/ 141288 w 331788"/>
                  <a:gd name="connsiteY36" fmla="*/ 200025 h 331787"/>
                  <a:gd name="connsiteX37" fmla="*/ 146517 w 331788"/>
                  <a:gd name="connsiteY37" fmla="*/ 192087 h 331787"/>
                  <a:gd name="connsiteX38" fmla="*/ 277877 w 331788"/>
                  <a:gd name="connsiteY38" fmla="*/ 160337 h 331787"/>
                  <a:gd name="connsiteX39" fmla="*/ 314326 w 331788"/>
                  <a:gd name="connsiteY39" fmla="*/ 204624 h 331787"/>
                  <a:gd name="connsiteX40" fmla="*/ 253143 w 331788"/>
                  <a:gd name="connsiteY40" fmla="*/ 211137 h 331787"/>
                  <a:gd name="connsiteX41" fmla="*/ 249238 w 331788"/>
                  <a:gd name="connsiteY41" fmla="*/ 203322 h 331787"/>
                  <a:gd name="connsiteX42" fmla="*/ 277877 w 331788"/>
                  <a:gd name="connsiteY42" fmla="*/ 160337 h 331787"/>
                  <a:gd name="connsiteX43" fmla="*/ 290513 w 331788"/>
                  <a:gd name="connsiteY43" fmla="*/ 153987 h 331787"/>
                  <a:gd name="connsiteX44" fmla="*/ 331788 w 331788"/>
                  <a:gd name="connsiteY44" fmla="*/ 167061 h 331787"/>
                  <a:gd name="connsiteX45" fmla="*/ 329125 w 331788"/>
                  <a:gd name="connsiteY45" fmla="*/ 198437 h 331787"/>
                  <a:gd name="connsiteX46" fmla="*/ 290513 w 331788"/>
                  <a:gd name="connsiteY46" fmla="*/ 153987 h 331787"/>
                  <a:gd name="connsiteX47" fmla="*/ 113341 w 331788"/>
                  <a:gd name="connsiteY47" fmla="*/ 139700 h 331787"/>
                  <a:gd name="connsiteX48" fmla="*/ 130085 w 331788"/>
                  <a:gd name="connsiteY48" fmla="*/ 169324 h 331787"/>
                  <a:gd name="connsiteX49" fmla="*/ 136525 w 331788"/>
                  <a:gd name="connsiteY49" fmla="*/ 178340 h 331787"/>
                  <a:gd name="connsiteX50" fmla="*/ 128797 w 331788"/>
                  <a:gd name="connsiteY50" fmla="*/ 191219 h 331787"/>
                  <a:gd name="connsiteX51" fmla="*/ 121069 w 331788"/>
                  <a:gd name="connsiteY51" fmla="*/ 189932 h 331787"/>
                  <a:gd name="connsiteX52" fmla="*/ 95310 w 331788"/>
                  <a:gd name="connsiteY52" fmla="*/ 207963 h 331787"/>
                  <a:gd name="connsiteX53" fmla="*/ 1288 w 331788"/>
                  <a:gd name="connsiteY53" fmla="*/ 179628 h 331787"/>
                  <a:gd name="connsiteX54" fmla="*/ 0 w 331788"/>
                  <a:gd name="connsiteY54" fmla="*/ 165460 h 331787"/>
                  <a:gd name="connsiteX55" fmla="*/ 1288 w 331788"/>
                  <a:gd name="connsiteY55" fmla="*/ 151292 h 331787"/>
                  <a:gd name="connsiteX56" fmla="*/ 113341 w 331788"/>
                  <a:gd name="connsiteY56" fmla="*/ 139700 h 331787"/>
                  <a:gd name="connsiteX57" fmla="*/ 186315 w 331788"/>
                  <a:gd name="connsiteY57" fmla="*/ 138112 h 331787"/>
                  <a:gd name="connsiteX58" fmla="*/ 268288 w 331788"/>
                  <a:gd name="connsiteY58" fmla="*/ 149780 h 331787"/>
                  <a:gd name="connsiteX59" fmla="*/ 238829 w 331788"/>
                  <a:gd name="connsiteY59" fmla="*/ 193860 h 331787"/>
                  <a:gd name="connsiteX60" fmla="*/ 227301 w 331788"/>
                  <a:gd name="connsiteY60" fmla="*/ 191267 h 331787"/>
                  <a:gd name="connsiteX61" fmla="*/ 200404 w 331788"/>
                  <a:gd name="connsiteY61" fmla="*/ 214604 h 331787"/>
                  <a:gd name="connsiteX62" fmla="*/ 179911 w 331788"/>
                  <a:gd name="connsiteY62" fmla="*/ 215900 h 331787"/>
                  <a:gd name="connsiteX63" fmla="*/ 155575 w 331788"/>
                  <a:gd name="connsiteY63" fmla="*/ 179599 h 331787"/>
                  <a:gd name="connsiteX64" fmla="*/ 173507 w 331788"/>
                  <a:gd name="connsiteY64" fmla="*/ 154966 h 331787"/>
                  <a:gd name="connsiteX65" fmla="*/ 186315 w 331788"/>
                  <a:gd name="connsiteY65" fmla="*/ 138112 h 331787"/>
                  <a:gd name="connsiteX66" fmla="*/ 168276 w 331788"/>
                  <a:gd name="connsiteY66" fmla="*/ 138112 h 331787"/>
                  <a:gd name="connsiteX67" fmla="*/ 161661 w 331788"/>
                  <a:gd name="connsiteY67" fmla="*/ 145566 h 331787"/>
                  <a:gd name="connsiteX68" fmla="*/ 145786 w 331788"/>
                  <a:gd name="connsiteY68" fmla="*/ 166687 h 331787"/>
                  <a:gd name="connsiteX69" fmla="*/ 141817 w 331788"/>
                  <a:gd name="connsiteY69" fmla="*/ 161718 h 331787"/>
                  <a:gd name="connsiteX70" fmla="*/ 128588 w 331788"/>
                  <a:gd name="connsiteY70" fmla="*/ 139354 h 331787"/>
                  <a:gd name="connsiteX71" fmla="*/ 168276 w 331788"/>
                  <a:gd name="connsiteY71" fmla="*/ 138112 h 331787"/>
                  <a:gd name="connsiteX72" fmla="*/ 220028 w 331788"/>
                  <a:gd name="connsiteY72" fmla="*/ 103187 h 331787"/>
                  <a:gd name="connsiteX73" fmla="*/ 232728 w 331788"/>
                  <a:gd name="connsiteY73" fmla="*/ 105784 h 331787"/>
                  <a:gd name="connsiteX74" fmla="*/ 237808 w 331788"/>
                  <a:gd name="connsiteY74" fmla="*/ 105784 h 331787"/>
                  <a:gd name="connsiteX75" fmla="*/ 246698 w 331788"/>
                  <a:gd name="connsiteY75" fmla="*/ 118773 h 331787"/>
                  <a:gd name="connsiteX76" fmla="*/ 255588 w 331788"/>
                  <a:gd name="connsiteY76" fmla="*/ 131762 h 331787"/>
                  <a:gd name="connsiteX77" fmla="*/ 198438 w 331788"/>
                  <a:gd name="connsiteY77" fmla="*/ 125267 h 331787"/>
                  <a:gd name="connsiteX78" fmla="*/ 220028 w 331788"/>
                  <a:gd name="connsiteY78" fmla="*/ 103187 h 331787"/>
                  <a:gd name="connsiteX79" fmla="*/ 317236 w 331788"/>
                  <a:gd name="connsiteY79" fmla="*/ 98425 h 331787"/>
                  <a:gd name="connsiteX80" fmla="*/ 331788 w 331788"/>
                  <a:gd name="connsiteY80" fmla="*/ 152400 h 331787"/>
                  <a:gd name="connsiteX81" fmla="*/ 292100 w 331788"/>
                  <a:gd name="connsiteY81" fmla="*/ 140552 h 331787"/>
                  <a:gd name="connsiteX82" fmla="*/ 317236 w 331788"/>
                  <a:gd name="connsiteY82" fmla="*/ 98425 h 331787"/>
                  <a:gd name="connsiteX83" fmla="*/ 286068 w 331788"/>
                  <a:gd name="connsiteY83" fmla="*/ 52387 h 331787"/>
                  <a:gd name="connsiteX84" fmla="*/ 309563 w 331788"/>
                  <a:gd name="connsiteY84" fmla="*/ 84748 h 331787"/>
                  <a:gd name="connsiteX85" fmla="*/ 278236 w 331788"/>
                  <a:gd name="connsiteY85" fmla="*/ 136525 h 331787"/>
                  <a:gd name="connsiteX86" fmla="*/ 276931 w 331788"/>
                  <a:gd name="connsiteY86" fmla="*/ 136525 h 331787"/>
                  <a:gd name="connsiteX87" fmla="*/ 258657 w 331788"/>
                  <a:gd name="connsiteY87" fmla="*/ 110636 h 331787"/>
                  <a:gd name="connsiteX88" fmla="*/ 250825 w 331788"/>
                  <a:gd name="connsiteY88" fmla="*/ 98986 h 331787"/>
                  <a:gd name="connsiteX89" fmla="*/ 259962 w 331788"/>
                  <a:gd name="connsiteY89" fmla="*/ 78275 h 331787"/>
                  <a:gd name="connsiteX90" fmla="*/ 258657 w 331788"/>
                  <a:gd name="connsiteY90" fmla="*/ 70509 h 331787"/>
                  <a:gd name="connsiteX91" fmla="*/ 286068 w 331788"/>
                  <a:gd name="connsiteY91" fmla="*/ 52387 h 331787"/>
                  <a:gd name="connsiteX92" fmla="*/ 73025 w 331788"/>
                  <a:gd name="connsiteY92" fmla="*/ 28575 h 331787"/>
                  <a:gd name="connsiteX93" fmla="*/ 107950 w 331788"/>
                  <a:gd name="connsiteY93" fmla="*/ 126377 h 331787"/>
                  <a:gd name="connsiteX94" fmla="*/ 3175 w 331788"/>
                  <a:gd name="connsiteY94" fmla="*/ 138113 h 331787"/>
                  <a:gd name="connsiteX95" fmla="*/ 73025 w 331788"/>
                  <a:gd name="connsiteY95" fmla="*/ 28575 h 331787"/>
                  <a:gd name="connsiteX96" fmla="*/ 203200 w 331788"/>
                  <a:gd name="connsiteY96" fmla="*/ 4762 h 331787"/>
                  <a:gd name="connsiteX97" fmla="*/ 274638 w 331788"/>
                  <a:gd name="connsiteY97" fmla="*/ 41817 h 331787"/>
                  <a:gd name="connsiteX98" fmla="*/ 251258 w 331788"/>
                  <a:gd name="connsiteY98" fmla="*/ 57150 h 331787"/>
                  <a:gd name="connsiteX99" fmla="*/ 233074 w 331788"/>
                  <a:gd name="connsiteY99" fmla="*/ 50761 h 331787"/>
                  <a:gd name="connsiteX100" fmla="*/ 225281 w 331788"/>
                  <a:gd name="connsiteY100" fmla="*/ 52039 h 331787"/>
                  <a:gd name="connsiteX101" fmla="*/ 203200 w 331788"/>
                  <a:gd name="connsiteY101" fmla="*/ 4762 h 331787"/>
                  <a:gd name="connsiteX102" fmla="*/ 165260 w 331788"/>
                  <a:gd name="connsiteY102" fmla="*/ 0 h 331787"/>
                  <a:gd name="connsiteX103" fmla="*/ 185786 w 331788"/>
                  <a:gd name="connsiteY103" fmla="*/ 1290 h 331787"/>
                  <a:gd name="connsiteX104" fmla="*/ 212725 w 331788"/>
                  <a:gd name="connsiteY104" fmla="*/ 59333 h 331787"/>
                  <a:gd name="connsiteX105" fmla="*/ 205028 w 331788"/>
                  <a:gd name="connsiteY105" fmla="*/ 77390 h 331787"/>
                  <a:gd name="connsiteX106" fmla="*/ 208876 w 331788"/>
                  <a:gd name="connsiteY106" fmla="*/ 91579 h 331787"/>
                  <a:gd name="connsiteX107" fmla="*/ 179371 w 331788"/>
                  <a:gd name="connsiteY107" fmla="*/ 122535 h 331787"/>
                  <a:gd name="connsiteX108" fmla="*/ 176806 w 331788"/>
                  <a:gd name="connsiteY108" fmla="*/ 122535 h 331787"/>
                  <a:gd name="connsiteX109" fmla="*/ 122927 w 331788"/>
                  <a:gd name="connsiteY109" fmla="*/ 123825 h 331787"/>
                  <a:gd name="connsiteX110" fmla="*/ 85725 w 331788"/>
                  <a:gd name="connsiteY110" fmla="*/ 20637 h 331787"/>
                  <a:gd name="connsiteX111" fmla="*/ 165260 w 331788"/>
                  <a:gd name="connsiteY111" fmla="*/ 0 h 33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31788" h="331787">
                    <a:moveTo>
                      <a:pt x="199497" y="265112"/>
                    </a:moveTo>
                    <a:cubicBezTo>
                      <a:pt x="203360" y="270241"/>
                      <a:pt x="205935" y="274088"/>
                      <a:pt x="209798" y="279217"/>
                    </a:cubicBezTo>
                    <a:cubicBezTo>
                      <a:pt x="222674" y="295885"/>
                      <a:pt x="231688" y="307425"/>
                      <a:pt x="238126" y="315118"/>
                    </a:cubicBezTo>
                    <a:cubicBezTo>
                      <a:pt x="216236" y="325376"/>
                      <a:pt x="191771" y="331787"/>
                      <a:pt x="166018" y="331787"/>
                    </a:cubicBezTo>
                    <a:cubicBezTo>
                      <a:pt x="150566" y="331787"/>
                      <a:pt x="136402" y="329223"/>
                      <a:pt x="122238" y="325376"/>
                    </a:cubicBezTo>
                    <a:cubicBezTo>
                      <a:pt x="141553" y="312554"/>
                      <a:pt x="169881" y="293321"/>
                      <a:pt x="199497" y="265112"/>
                    </a:cubicBezTo>
                    <a:close/>
                    <a:moveTo>
                      <a:pt x="190500" y="228600"/>
                    </a:moveTo>
                    <a:cubicBezTo>
                      <a:pt x="194163" y="228600"/>
                      <a:pt x="197827" y="228600"/>
                      <a:pt x="201490" y="228600"/>
                    </a:cubicBezTo>
                    <a:cubicBezTo>
                      <a:pt x="202712" y="231198"/>
                      <a:pt x="203933" y="233796"/>
                      <a:pt x="206375" y="236394"/>
                    </a:cubicBezTo>
                    <a:cubicBezTo>
                      <a:pt x="203933" y="237693"/>
                      <a:pt x="201490" y="240290"/>
                      <a:pt x="200269" y="242888"/>
                    </a:cubicBezTo>
                    <a:cubicBezTo>
                      <a:pt x="196606" y="237693"/>
                      <a:pt x="194163" y="233796"/>
                      <a:pt x="190500" y="228600"/>
                    </a:cubicBezTo>
                    <a:close/>
                    <a:moveTo>
                      <a:pt x="146452" y="228600"/>
                    </a:moveTo>
                    <a:cubicBezTo>
                      <a:pt x="152930" y="228600"/>
                      <a:pt x="159408" y="229897"/>
                      <a:pt x="164590" y="229897"/>
                    </a:cubicBezTo>
                    <a:cubicBezTo>
                      <a:pt x="164590" y="229897"/>
                      <a:pt x="164590" y="229897"/>
                      <a:pt x="165885" y="229897"/>
                    </a:cubicBezTo>
                    <a:cubicBezTo>
                      <a:pt x="168477" y="229897"/>
                      <a:pt x="171068" y="229897"/>
                      <a:pt x="173659" y="229897"/>
                    </a:cubicBezTo>
                    <a:cubicBezTo>
                      <a:pt x="178841" y="237678"/>
                      <a:pt x="185319" y="245459"/>
                      <a:pt x="190501" y="253240"/>
                    </a:cubicBezTo>
                    <a:cubicBezTo>
                      <a:pt x="156817" y="286958"/>
                      <a:pt x="123132" y="309004"/>
                      <a:pt x="103699" y="320675"/>
                    </a:cubicBezTo>
                    <a:cubicBezTo>
                      <a:pt x="94630" y="316785"/>
                      <a:pt x="85561" y="311597"/>
                      <a:pt x="77788" y="306410"/>
                    </a:cubicBezTo>
                    <a:cubicBezTo>
                      <a:pt x="84266" y="293442"/>
                      <a:pt x="97221" y="271396"/>
                      <a:pt x="112768" y="244162"/>
                    </a:cubicBezTo>
                    <a:cubicBezTo>
                      <a:pt x="115359" y="245459"/>
                      <a:pt x="117950" y="245459"/>
                      <a:pt x="121837" y="245459"/>
                    </a:cubicBezTo>
                    <a:cubicBezTo>
                      <a:pt x="132201" y="245459"/>
                      <a:pt x="142566" y="238975"/>
                      <a:pt x="146452" y="228600"/>
                    </a:cubicBezTo>
                    <a:close/>
                    <a:moveTo>
                      <a:pt x="323851" y="217487"/>
                    </a:moveTo>
                    <a:cubicBezTo>
                      <a:pt x="310830" y="256268"/>
                      <a:pt x="284788" y="287292"/>
                      <a:pt x="249631" y="307975"/>
                    </a:cubicBezTo>
                    <a:cubicBezTo>
                      <a:pt x="240516" y="295048"/>
                      <a:pt x="224890" y="275658"/>
                      <a:pt x="207963" y="253682"/>
                    </a:cubicBezTo>
                    <a:cubicBezTo>
                      <a:pt x="211869" y="249804"/>
                      <a:pt x="214474" y="247219"/>
                      <a:pt x="218380" y="243341"/>
                    </a:cubicBezTo>
                    <a:cubicBezTo>
                      <a:pt x="220984" y="244634"/>
                      <a:pt x="223588" y="244634"/>
                      <a:pt x="227495" y="244634"/>
                    </a:cubicBezTo>
                    <a:cubicBezTo>
                      <a:pt x="239214" y="244634"/>
                      <a:pt x="250933" y="236878"/>
                      <a:pt x="253537" y="225243"/>
                    </a:cubicBezTo>
                    <a:cubicBezTo>
                      <a:pt x="280881" y="222658"/>
                      <a:pt x="304319" y="220073"/>
                      <a:pt x="323851" y="217487"/>
                    </a:cubicBezTo>
                    <a:close/>
                    <a:moveTo>
                      <a:pt x="3175" y="196850"/>
                    </a:moveTo>
                    <a:cubicBezTo>
                      <a:pt x="23562" y="204666"/>
                      <a:pt x="55417" y="215086"/>
                      <a:pt x="93642" y="222902"/>
                    </a:cubicBezTo>
                    <a:cubicBezTo>
                      <a:pt x="94916" y="228112"/>
                      <a:pt x="96190" y="232019"/>
                      <a:pt x="100013" y="235927"/>
                    </a:cubicBezTo>
                    <a:cubicBezTo>
                      <a:pt x="84723" y="261978"/>
                      <a:pt x="71981" y="284122"/>
                      <a:pt x="65610" y="298450"/>
                    </a:cubicBezTo>
                    <a:cubicBezTo>
                      <a:pt x="33755" y="273702"/>
                      <a:pt x="10820" y="237230"/>
                      <a:pt x="3175" y="196850"/>
                    </a:cubicBezTo>
                    <a:close/>
                    <a:moveTo>
                      <a:pt x="146517" y="192087"/>
                    </a:moveTo>
                    <a:cubicBezTo>
                      <a:pt x="151747" y="200025"/>
                      <a:pt x="156976" y="207963"/>
                      <a:pt x="163513" y="215900"/>
                    </a:cubicBezTo>
                    <a:cubicBezTo>
                      <a:pt x="158284" y="215900"/>
                      <a:pt x="153054" y="214577"/>
                      <a:pt x="147825" y="214577"/>
                    </a:cubicBezTo>
                    <a:cubicBezTo>
                      <a:pt x="147825" y="209286"/>
                      <a:pt x="145210" y="203994"/>
                      <a:pt x="141288" y="200025"/>
                    </a:cubicBezTo>
                    <a:cubicBezTo>
                      <a:pt x="142595" y="197379"/>
                      <a:pt x="145210" y="194733"/>
                      <a:pt x="146517" y="192087"/>
                    </a:cubicBezTo>
                    <a:close/>
                    <a:moveTo>
                      <a:pt x="277877" y="160337"/>
                    </a:moveTo>
                    <a:cubicBezTo>
                      <a:pt x="290894" y="175968"/>
                      <a:pt x="302610" y="190296"/>
                      <a:pt x="314326" y="204624"/>
                    </a:cubicBezTo>
                    <a:cubicBezTo>
                      <a:pt x="297403" y="205927"/>
                      <a:pt x="276575" y="208532"/>
                      <a:pt x="253143" y="211137"/>
                    </a:cubicBezTo>
                    <a:cubicBezTo>
                      <a:pt x="251842" y="207230"/>
                      <a:pt x="251842" y="204624"/>
                      <a:pt x="249238" y="203322"/>
                    </a:cubicBezTo>
                    <a:cubicBezTo>
                      <a:pt x="259652" y="188994"/>
                      <a:pt x="270066" y="174665"/>
                      <a:pt x="277877" y="160337"/>
                    </a:cubicBezTo>
                    <a:close/>
                    <a:moveTo>
                      <a:pt x="290513" y="153987"/>
                    </a:moveTo>
                    <a:cubicBezTo>
                      <a:pt x="306490" y="159216"/>
                      <a:pt x="321136" y="163139"/>
                      <a:pt x="331788" y="167061"/>
                    </a:cubicBezTo>
                    <a:cubicBezTo>
                      <a:pt x="331788" y="178827"/>
                      <a:pt x="330457" y="187978"/>
                      <a:pt x="329125" y="198437"/>
                    </a:cubicBezTo>
                    <a:cubicBezTo>
                      <a:pt x="317142" y="185364"/>
                      <a:pt x="303828" y="170983"/>
                      <a:pt x="290513" y="153987"/>
                    </a:cubicBezTo>
                    <a:close/>
                    <a:moveTo>
                      <a:pt x="113341" y="139700"/>
                    </a:moveTo>
                    <a:cubicBezTo>
                      <a:pt x="118493" y="150004"/>
                      <a:pt x="124933" y="160307"/>
                      <a:pt x="130085" y="169324"/>
                    </a:cubicBezTo>
                    <a:cubicBezTo>
                      <a:pt x="132661" y="171900"/>
                      <a:pt x="135237" y="175764"/>
                      <a:pt x="136525" y="178340"/>
                    </a:cubicBezTo>
                    <a:cubicBezTo>
                      <a:pt x="133949" y="183492"/>
                      <a:pt x="131373" y="187356"/>
                      <a:pt x="128797" y="191219"/>
                    </a:cubicBezTo>
                    <a:cubicBezTo>
                      <a:pt x="126221" y="189932"/>
                      <a:pt x="123645" y="189932"/>
                      <a:pt x="121069" y="189932"/>
                    </a:cubicBezTo>
                    <a:cubicBezTo>
                      <a:pt x="109478" y="189932"/>
                      <a:pt x="99174" y="197659"/>
                      <a:pt x="95310" y="207963"/>
                    </a:cubicBezTo>
                    <a:cubicBezTo>
                      <a:pt x="52807" y="200235"/>
                      <a:pt x="19320" y="187356"/>
                      <a:pt x="1288" y="179628"/>
                    </a:cubicBezTo>
                    <a:cubicBezTo>
                      <a:pt x="0" y="174476"/>
                      <a:pt x="0" y="170612"/>
                      <a:pt x="0" y="165460"/>
                    </a:cubicBezTo>
                    <a:cubicBezTo>
                      <a:pt x="0" y="160307"/>
                      <a:pt x="0" y="156444"/>
                      <a:pt x="1288" y="151292"/>
                    </a:cubicBezTo>
                    <a:cubicBezTo>
                      <a:pt x="23183" y="147428"/>
                      <a:pt x="64399" y="142276"/>
                      <a:pt x="113341" y="139700"/>
                    </a:cubicBezTo>
                    <a:close/>
                    <a:moveTo>
                      <a:pt x="186315" y="138112"/>
                    </a:moveTo>
                    <a:cubicBezTo>
                      <a:pt x="215774" y="139408"/>
                      <a:pt x="243952" y="143298"/>
                      <a:pt x="268288" y="149780"/>
                    </a:cubicBezTo>
                    <a:cubicBezTo>
                      <a:pt x="259322" y="164042"/>
                      <a:pt x="249076" y="179599"/>
                      <a:pt x="238829" y="193860"/>
                    </a:cubicBezTo>
                    <a:cubicBezTo>
                      <a:pt x="234986" y="192564"/>
                      <a:pt x="231144" y="191267"/>
                      <a:pt x="227301" y="191267"/>
                    </a:cubicBezTo>
                    <a:cubicBezTo>
                      <a:pt x="213212" y="191267"/>
                      <a:pt x="201685" y="201639"/>
                      <a:pt x="200404" y="214604"/>
                    </a:cubicBezTo>
                    <a:cubicBezTo>
                      <a:pt x="194000" y="214604"/>
                      <a:pt x="186315" y="214604"/>
                      <a:pt x="179911" y="215900"/>
                    </a:cubicBezTo>
                    <a:cubicBezTo>
                      <a:pt x="170945" y="202936"/>
                      <a:pt x="163260" y="191267"/>
                      <a:pt x="155575" y="179599"/>
                    </a:cubicBezTo>
                    <a:cubicBezTo>
                      <a:pt x="160698" y="171820"/>
                      <a:pt x="167102" y="162745"/>
                      <a:pt x="173507" y="154966"/>
                    </a:cubicBezTo>
                    <a:cubicBezTo>
                      <a:pt x="177349" y="148483"/>
                      <a:pt x="182472" y="143298"/>
                      <a:pt x="186315" y="138112"/>
                    </a:cubicBezTo>
                    <a:close/>
                    <a:moveTo>
                      <a:pt x="168276" y="138112"/>
                    </a:moveTo>
                    <a:cubicBezTo>
                      <a:pt x="165630" y="140597"/>
                      <a:pt x="164307" y="143081"/>
                      <a:pt x="161661" y="145566"/>
                    </a:cubicBezTo>
                    <a:cubicBezTo>
                      <a:pt x="156370" y="153020"/>
                      <a:pt x="151078" y="159232"/>
                      <a:pt x="145786" y="166687"/>
                    </a:cubicBezTo>
                    <a:cubicBezTo>
                      <a:pt x="144463" y="165445"/>
                      <a:pt x="143140" y="162960"/>
                      <a:pt x="141817" y="161718"/>
                    </a:cubicBezTo>
                    <a:cubicBezTo>
                      <a:pt x="137849" y="154263"/>
                      <a:pt x="132557" y="146808"/>
                      <a:pt x="128588" y="139354"/>
                    </a:cubicBezTo>
                    <a:cubicBezTo>
                      <a:pt x="141817" y="139354"/>
                      <a:pt x="155047" y="138112"/>
                      <a:pt x="168276" y="138112"/>
                    </a:cubicBezTo>
                    <a:close/>
                    <a:moveTo>
                      <a:pt x="220028" y="103187"/>
                    </a:moveTo>
                    <a:cubicBezTo>
                      <a:pt x="223838" y="104486"/>
                      <a:pt x="227648" y="105784"/>
                      <a:pt x="232728" y="105784"/>
                    </a:cubicBezTo>
                    <a:cubicBezTo>
                      <a:pt x="233998" y="105784"/>
                      <a:pt x="236538" y="105784"/>
                      <a:pt x="237808" y="105784"/>
                    </a:cubicBezTo>
                    <a:cubicBezTo>
                      <a:pt x="241618" y="109681"/>
                      <a:pt x="244158" y="114877"/>
                      <a:pt x="246698" y="118773"/>
                    </a:cubicBezTo>
                    <a:cubicBezTo>
                      <a:pt x="249238" y="122670"/>
                      <a:pt x="253048" y="127865"/>
                      <a:pt x="255588" y="131762"/>
                    </a:cubicBezTo>
                    <a:cubicBezTo>
                      <a:pt x="237808" y="129164"/>
                      <a:pt x="218758" y="126566"/>
                      <a:pt x="198438" y="125267"/>
                    </a:cubicBezTo>
                    <a:cubicBezTo>
                      <a:pt x="206058" y="117474"/>
                      <a:pt x="213678" y="109681"/>
                      <a:pt x="220028" y="103187"/>
                    </a:cubicBezTo>
                    <a:close/>
                    <a:moveTo>
                      <a:pt x="317236" y="98425"/>
                    </a:moveTo>
                    <a:cubicBezTo>
                      <a:pt x="325173" y="115539"/>
                      <a:pt x="329142" y="133969"/>
                      <a:pt x="331788" y="152400"/>
                    </a:cubicBezTo>
                    <a:cubicBezTo>
                      <a:pt x="319882" y="148450"/>
                      <a:pt x="306652" y="144501"/>
                      <a:pt x="292100" y="140552"/>
                    </a:cubicBezTo>
                    <a:cubicBezTo>
                      <a:pt x="301361" y="124754"/>
                      <a:pt x="310621" y="111589"/>
                      <a:pt x="317236" y="98425"/>
                    </a:cubicBezTo>
                    <a:close/>
                    <a:moveTo>
                      <a:pt x="286068" y="52387"/>
                    </a:moveTo>
                    <a:cubicBezTo>
                      <a:pt x="295205" y="61448"/>
                      <a:pt x="303037" y="71803"/>
                      <a:pt x="309563" y="84748"/>
                    </a:cubicBezTo>
                    <a:cubicBezTo>
                      <a:pt x="301731" y="98986"/>
                      <a:pt x="289984" y="117108"/>
                      <a:pt x="278236" y="136525"/>
                    </a:cubicBezTo>
                    <a:cubicBezTo>
                      <a:pt x="278236" y="136525"/>
                      <a:pt x="276931" y="136525"/>
                      <a:pt x="276931" y="136525"/>
                    </a:cubicBezTo>
                    <a:cubicBezTo>
                      <a:pt x="270404" y="127464"/>
                      <a:pt x="265183" y="119697"/>
                      <a:pt x="258657" y="110636"/>
                    </a:cubicBezTo>
                    <a:cubicBezTo>
                      <a:pt x="256046" y="106753"/>
                      <a:pt x="253436" y="102870"/>
                      <a:pt x="250825" y="98986"/>
                    </a:cubicBezTo>
                    <a:cubicBezTo>
                      <a:pt x="256046" y="93809"/>
                      <a:pt x="259962" y="86042"/>
                      <a:pt x="259962" y="78275"/>
                    </a:cubicBezTo>
                    <a:cubicBezTo>
                      <a:pt x="259962" y="75687"/>
                      <a:pt x="259962" y="73098"/>
                      <a:pt x="258657" y="70509"/>
                    </a:cubicBezTo>
                    <a:cubicBezTo>
                      <a:pt x="269099" y="62742"/>
                      <a:pt x="278236" y="57564"/>
                      <a:pt x="286068" y="52387"/>
                    </a:cubicBezTo>
                    <a:close/>
                    <a:moveTo>
                      <a:pt x="73025" y="28575"/>
                    </a:moveTo>
                    <a:cubicBezTo>
                      <a:pt x="79493" y="54655"/>
                      <a:pt x="92428" y="92472"/>
                      <a:pt x="107950" y="126377"/>
                    </a:cubicBezTo>
                    <a:cubicBezTo>
                      <a:pt x="63970" y="128985"/>
                      <a:pt x="25165" y="134201"/>
                      <a:pt x="3175" y="138113"/>
                    </a:cubicBezTo>
                    <a:cubicBezTo>
                      <a:pt x="10936" y="92472"/>
                      <a:pt x="36806" y="53351"/>
                      <a:pt x="73025" y="28575"/>
                    </a:cubicBezTo>
                    <a:close/>
                    <a:moveTo>
                      <a:pt x="203200" y="4762"/>
                    </a:moveTo>
                    <a:cubicBezTo>
                      <a:pt x="230476" y="11151"/>
                      <a:pt x="255155" y="23928"/>
                      <a:pt x="274638" y="41817"/>
                    </a:cubicBezTo>
                    <a:cubicBezTo>
                      <a:pt x="268144" y="45650"/>
                      <a:pt x="260350" y="52039"/>
                      <a:pt x="251258" y="57150"/>
                    </a:cubicBezTo>
                    <a:cubicBezTo>
                      <a:pt x="246063" y="53316"/>
                      <a:pt x="239568" y="50761"/>
                      <a:pt x="233074" y="50761"/>
                    </a:cubicBezTo>
                    <a:cubicBezTo>
                      <a:pt x="230476" y="50761"/>
                      <a:pt x="227879" y="50761"/>
                      <a:pt x="225281" y="52039"/>
                    </a:cubicBezTo>
                    <a:cubicBezTo>
                      <a:pt x="216189" y="34150"/>
                      <a:pt x="208395" y="17539"/>
                      <a:pt x="203200" y="4762"/>
                    </a:cubicBezTo>
                    <a:close/>
                    <a:moveTo>
                      <a:pt x="165260" y="0"/>
                    </a:moveTo>
                    <a:cubicBezTo>
                      <a:pt x="172957" y="0"/>
                      <a:pt x="179371" y="0"/>
                      <a:pt x="185786" y="1290"/>
                    </a:cubicBezTo>
                    <a:cubicBezTo>
                      <a:pt x="192200" y="15478"/>
                      <a:pt x="199897" y="36115"/>
                      <a:pt x="212725" y="59333"/>
                    </a:cubicBezTo>
                    <a:cubicBezTo>
                      <a:pt x="207594" y="63202"/>
                      <a:pt x="205028" y="69651"/>
                      <a:pt x="205028" y="77390"/>
                    </a:cubicBezTo>
                    <a:cubicBezTo>
                      <a:pt x="205028" y="82550"/>
                      <a:pt x="206311" y="87709"/>
                      <a:pt x="208876" y="91579"/>
                    </a:cubicBezTo>
                    <a:cubicBezTo>
                      <a:pt x="198614" y="100608"/>
                      <a:pt x="188351" y="110926"/>
                      <a:pt x="179371" y="122535"/>
                    </a:cubicBezTo>
                    <a:cubicBezTo>
                      <a:pt x="178089" y="122535"/>
                      <a:pt x="178089" y="122535"/>
                      <a:pt x="176806" y="122535"/>
                    </a:cubicBezTo>
                    <a:cubicBezTo>
                      <a:pt x="158846" y="122535"/>
                      <a:pt x="139604" y="123825"/>
                      <a:pt x="122927" y="123825"/>
                    </a:cubicBezTo>
                    <a:cubicBezTo>
                      <a:pt x="104967" y="87709"/>
                      <a:pt x="92139" y="45144"/>
                      <a:pt x="85725" y="20637"/>
                    </a:cubicBezTo>
                    <a:cubicBezTo>
                      <a:pt x="108816" y="7739"/>
                      <a:pt x="135755" y="0"/>
                      <a:pt x="165260" y="0"/>
                    </a:cubicBezTo>
                    <a:close/>
                  </a:path>
                </a:pathLst>
              </a:custGeom>
              <a:solidFill>
                <a:srgbClr val="2E63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2" name="文本框 31"/>
          <p:cNvSpPr txBox="1"/>
          <p:nvPr/>
        </p:nvSpPr>
        <p:spPr>
          <a:xfrm>
            <a:off x="1426210" y="3309620"/>
            <a:ext cx="352107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eaLnBrk="1" fontAlgn="auto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500">
                <a:solidFill>
                  <a:schemeClr val="bg1"/>
                </a:solidFill>
                <a:ea typeface="宋体" panose="02010600030101010101" pitchFamily="2" charset="-122"/>
                <a:sym typeface="+mn-ea"/>
              </a:rPr>
              <a:t>省去录入票据的人工成本</a:t>
            </a:r>
            <a:endParaRPr lang="zh-CN" sz="2500">
              <a:solidFill>
                <a:schemeClr val="bg1"/>
              </a:solidFill>
              <a:ea typeface="宋体" panose="02010600030101010101" pitchFamily="2" charset="-122"/>
              <a:sym typeface="+mn-ea"/>
            </a:endParaRPr>
          </a:p>
          <a:p>
            <a:pPr marL="342900" indent="-342900" eaLnBrk="1" fontAlgn="auto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500">
                <a:solidFill>
                  <a:schemeClr val="bg1"/>
                </a:solidFill>
                <a:ea typeface="宋体" panose="02010600030101010101" pitchFamily="2" charset="-122"/>
                <a:sym typeface="+mn-ea"/>
              </a:rPr>
              <a:t>显著增加工作效率，节省企业资源</a:t>
            </a:r>
            <a:endParaRPr lang="zh-CN" sz="2500">
              <a:solidFill>
                <a:schemeClr val="bg1"/>
              </a:solidFill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418580" y="1717040"/>
            <a:ext cx="3890645" cy="4434205"/>
            <a:chOff x="1480457" y="2371641"/>
            <a:chExt cx="2425337" cy="3269123"/>
          </a:xfrm>
        </p:grpSpPr>
        <p:sp>
          <p:nvSpPr>
            <p:cNvPr id="8" name="矩形 7"/>
            <p:cNvSpPr/>
            <p:nvPr/>
          </p:nvSpPr>
          <p:spPr>
            <a:xfrm>
              <a:off x="1480457" y="2743356"/>
              <a:ext cx="2425337" cy="2897408"/>
            </a:xfrm>
            <a:prstGeom prst="rect">
              <a:avLst/>
            </a:prstGeom>
            <a:noFill/>
            <a:ln w="76200">
              <a:solidFill>
                <a:srgbClr val="2E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188762" y="2371641"/>
              <a:ext cx="1063890" cy="1063890"/>
              <a:chOff x="4985171" y="2464215"/>
              <a:chExt cx="664738" cy="664738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985171" y="2464215"/>
                <a:ext cx="664738" cy="6647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Freeform: Shape 18"/>
              <p:cNvSpPr/>
              <p:nvPr/>
            </p:nvSpPr>
            <p:spPr>
              <a:xfrm>
                <a:off x="5060912" y="2539958"/>
                <a:ext cx="513255" cy="513252"/>
              </a:xfrm>
              <a:custGeom>
                <a:avLst/>
                <a:gdLst>
                  <a:gd name="connsiteX0" fmla="*/ 199497 w 331788"/>
                  <a:gd name="connsiteY0" fmla="*/ 265112 h 331787"/>
                  <a:gd name="connsiteX1" fmla="*/ 209798 w 331788"/>
                  <a:gd name="connsiteY1" fmla="*/ 279217 h 331787"/>
                  <a:gd name="connsiteX2" fmla="*/ 238126 w 331788"/>
                  <a:gd name="connsiteY2" fmla="*/ 315118 h 331787"/>
                  <a:gd name="connsiteX3" fmla="*/ 166018 w 331788"/>
                  <a:gd name="connsiteY3" fmla="*/ 331787 h 331787"/>
                  <a:gd name="connsiteX4" fmla="*/ 122238 w 331788"/>
                  <a:gd name="connsiteY4" fmla="*/ 325376 h 331787"/>
                  <a:gd name="connsiteX5" fmla="*/ 199497 w 331788"/>
                  <a:gd name="connsiteY5" fmla="*/ 265112 h 331787"/>
                  <a:gd name="connsiteX6" fmla="*/ 190500 w 331788"/>
                  <a:gd name="connsiteY6" fmla="*/ 228600 h 331787"/>
                  <a:gd name="connsiteX7" fmla="*/ 201490 w 331788"/>
                  <a:gd name="connsiteY7" fmla="*/ 228600 h 331787"/>
                  <a:gd name="connsiteX8" fmla="*/ 206375 w 331788"/>
                  <a:gd name="connsiteY8" fmla="*/ 236394 h 331787"/>
                  <a:gd name="connsiteX9" fmla="*/ 200269 w 331788"/>
                  <a:gd name="connsiteY9" fmla="*/ 242888 h 331787"/>
                  <a:gd name="connsiteX10" fmla="*/ 190500 w 331788"/>
                  <a:gd name="connsiteY10" fmla="*/ 228600 h 331787"/>
                  <a:gd name="connsiteX11" fmla="*/ 146452 w 331788"/>
                  <a:gd name="connsiteY11" fmla="*/ 228600 h 331787"/>
                  <a:gd name="connsiteX12" fmla="*/ 164590 w 331788"/>
                  <a:gd name="connsiteY12" fmla="*/ 229897 h 331787"/>
                  <a:gd name="connsiteX13" fmla="*/ 165885 w 331788"/>
                  <a:gd name="connsiteY13" fmla="*/ 229897 h 331787"/>
                  <a:gd name="connsiteX14" fmla="*/ 173659 w 331788"/>
                  <a:gd name="connsiteY14" fmla="*/ 229897 h 331787"/>
                  <a:gd name="connsiteX15" fmla="*/ 190501 w 331788"/>
                  <a:gd name="connsiteY15" fmla="*/ 253240 h 331787"/>
                  <a:gd name="connsiteX16" fmla="*/ 103699 w 331788"/>
                  <a:gd name="connsiteY16" fmla="*/ 320675 h 331787"/>
                  <a:gd name="connsiteX17" fmla="*/ 77788 w 331788"/>
                  <a:gd name="connsiteY17" fmla="*/ 306410 h 331787"/>
                  <a:gd name="connsiteX18" fmla="*/ 112768 w 331788"/>
                  <a:gd name="connsiteY18" fmla="*/ 244162 h 331787"/>
                  <a:gd name="connsiteX19" fmla="*/ 121837 w 331788"/>
                  <a:gd name="connsiteY19" fmla="*/ 245459 h 331787"/>
                  <a:gd name="connsiteX20" fmla="*/ 146452 w 331788"/>
                  <a:gd name="connsiteY20" fmla="*/ 228600 h 331787"/>
                  <a:gd name="connsiteX21" fmla="*/ 323851 w 331788"/>
                  <a:gd name="connsiteY21" fmla="*/ 217487 h 331787"/>
                  <a:gd name="connsiteX22" fmla="*/ 249631 w 331788"/>
                  <a:gd name="connsiteY22" fmla="*/ 307975 h 331787"/>
                  <a:gd name="connsiteX23" fmla="*/ 207963 w 331788"/>
                  <a:gd name="connsiteY23" fmla="*/ 253682 h 331787"/>
                  <a:gd name="connsiteX24" fmla="*/ 218380 w 331788"/>
                  <a:gd name="connsiteY24" fmla="*/ 243341 h 331787"/>
                  <a:gd name="connsiteX25" fmla="*/ 227495 w 331788"/>
                  <a:gd name="connsiteY25" fmla="*/ 244634 h 331787"/>
                  <a:gd name="connsiteX26" fmla="*/ 253537 w 331788"/>
                  <a:gd name="connsiteY26" fmla="*/ 225243 h 331787"/>
                  <a:gd name="connsiteX27" fmla="*/ 323851 w 331788"/>
                  <a:gd name="connsiteY27" fmla="*/ 217487 h 331787"/>
                  <a:gd name="connsiteX28" fmla="*/ 3175 w 331788"/>
                  <a:gd name="connsiteY28" fmla="*/ 196850 h 331787"/>
                  <a:gd name="connsiteX29" fmla="*/ 93642 w 331788"/>
                  <a:gd name="connsiteY29" fmla="*/ 222902 h 331787"/>
                  <a:gd name="connsiteX30" fmla="*/ 100013 w 331788"/>
                  <a:gd name="connsiteY30" fmla="*/ 235927 h 331787"/>
                  <a:gd name="connsiteX31" fmla="*/ 65610 w 331788"/>
                  <a:gd name="connsiteY31" fmla="*/ 298450 h 331787"/>
                  <a:gd name="connsiteX32" fmla="*/ 3175 w 331788"/>
                  <a:gd name="connsiteY32" fmla="*/ 196850 h 331787"/>
                  <a:gd name="connsiteX33" fmla="*/ 146517 w 331788"/>
                  <a:gd name="connsiteY33" fmla="*/ 192087 h 331787"/>
                  <a:gd name="connsiteX34" fmla="*/ 163513 w 331788"/>
                  <a:gd name="connsiteY34" fmla="*/ 215900 h 331787"/>
                  <a:gd name="connsiteX35" fmla="*/ 147825 w 331788"/>
                  <a:gd name="connsiteY35" fmla="*/ 214577 h 331787"/>
                  <a:gd name="connsiteX36" fmla="*/ 141288 w 331788"/>
                  <a:gd name="connsiteY36" fmla="*/ 200025 h 331787"/>
                  <a:gd name="connsiteX37" fmla="*/ 146517 w 331788"/>
                  <a:gd name="connsiteY37" fmla="*/ 192087 h 331787"/>
                  <a:gd name="connsiteX38" fmla="*/ 277877 w 331788"/>
                  <a:gd name="connsiteY38" fmla="*/ 160337 h 331787"/>
                  <a:gd name="connsiteX39" fmla="*/ 314326 w 331788"/>
                  <a:gd name="connsiteY39" fmla="*/ 204624 h 331787"/>
                  <a:gd name="connsiteX40" fmla="*/ 253143 w 331788"/>
                  <a:gd name="connsiteY40" fmla="*/ 211137 h 331787"/>
                  <a:gd name="connsiteX41" fmla="*/ 249238 w 331788"/>
                  <a:gd name="connsiteY41" fmla="*/ 203322 h 331787"/>
                  <a:gd name="connsiteX42" fmla="*/ 277877 w 331788"/>
                  <a:gd name="connsiteY42" fmla="*/ 160337 h 331787"/>
                  <a:gd name="connsiteX43" fmla="*/ 290513 w 331788"/>
                  <a:gd name="connsiteY43" fmla="*/ 153987 h 331787"/>
                  <a:gd name="connsiteX44" fmla="*/ 331788 w 331788"/>
                  <a:gd name="connsiteY44" fmla="*/ 167061 h 331787"/>
                  <a:gd name="connsiteX45" fmla="*/ 329125 w 331788"/>
                  <a:gd name="connsiteY45" fmla="*/ 198437 h 331787"/>
                  <a:gd name="connsiteX46" fmla="*/ 290513 w 331788"/>
                  <a:gd name="connsiteY46" fmla="*/ 153987 h 331787"/>
                  <a:gd name="connsiteX47" fmla="*/ 113341 w 331788"/>
                  <a:gd name="connsiteY47" fmla="*/ 139700 h 331787"/>
                  <a:gd name="connsiteX48" fmla="*/ 130085 w 331788"/>
                  <a:gd name="connsiteY48" fmla="*/ 169324 h 331787"/>
                  <a:gd name="connsiteX49" fmla="*/ 136525 w 331788"/>
                  <a:gd name="connsiteY49" fmla="*/ 178340 h 331787"/>
                  <a:gd name="connsiteX50" fmla="*/ 128797 w 331788"/>
                  <a:gd name="connsiteY50" fmla="*/ 191219 h 331787"/>
                  <a:gd name="connsiteX51" fmla="*/ 121069 w 331788"/>
                  <a:gd name="connsiteY51" fmla="*/ 189932 h 331787"/>
                  <a:gd name="connsiteX52" fmla="*/ 95310 w 331788"/>
                  <a:gd name="connsiteY52" fmla="*/ 207963 h 331787"/>
                  <a:gd name="connsiteX53" fmla="*/ 1288 w 331788"/>
                  <a:gd name="connsiteY53" fmla="*/ 179628 h 331787"/>
                  <a:gd name="connsiteX54" fmla="*/ 0 w 331788"/>
                  <a:gd name="connsiteY54" fmla="*/ 165460 h 331787"/>
                  <a:gd name="connsiteX55" fmla="*/ 1288 w 331788"/>
                  <a:gd name="connsiteY55" fmla="*/ 151292 h 331787"/>
                  <a:gd name="connsiteX56" fmla="*/ 113341 w 331788"/>
                  <a:gd name="connsiteY56" fmla="*/ 139700 h 331787"/>
                  <a:gd name="connsiteX57" fmla="*/ 186315 w 331788"/>
                  <a:gd name="connsiteY57" fmla="*/ 138112 h 331787"/>
                  <a:gd name="connsiteX58" fmla="*/ 268288 w 331788"/>
                  <a:gd name="connsiteY58" fmla="*/ 149780 h 331787"/>
                  <a:gd name="connsiteX59" fmla="*/ 238829 w 331788"/>
                  <a:gd name="connsiteY59" fmla="*/ 193860 h 331787"/>
                  <a:gd name="connsiteX60" fmla="*/ 227301 w 331788"/>
                  <a:gd name="connsiteY60" fmla="*/ 191267 h 331787"/>
                  <a:gd name="connsiteX61" fmla="*/ 200404 w 331788"/>
                  <a:gd name="connsiteY61" fmla="*/ 214604 h 331787"/>
                  <a:gd name="connsiteX62" fmla="*/ 179911 w 331788"/>
                  <a:gd name="connsiteY62" fmla="*/ 215900 h 331787"/>
                  <a:gd name="connsiteX63" fmla="*/ 155575 w 331788"/>
                  <a:gd name="connsiteY63" fmla="*/ 179599 h 331787"/>
                  <a:gd name="connsiteX64" fmla="*/ 173507 w 331788"/>
                  <a:gd name="connsiteY64" fmla="*/ 154966 h 331787"/>
                  <a:gd name="connsiteX65" fmla="*/ 186315 w 331788"/>
                  <a:gd name="connsiteY65" fmla="*/ 138112 h 331787"/>
                  <a:gd name="connsiteX66" fmla="*/ 168276 w 331788"/>
                  <a:gd name="connsiteY66" fmla="*/ 138112 h 331787"/>
                  <a:gd name="connsiteX67" fmla="*/ 161661 w 331788"/>
                  <a:gd name="connsiteY67" fmla="*/ 145566 h 331787"/>
                  <a:gd name="connsiteX68" fmla="*/ 145786 w 331788"/>
                  <a:gd name="connsiteY68" fmla="*/ 166687 h 331787"/>
                  <a:gd name="connsiteX69" fmla="*/ 141817 w 331788"/>
                  <a:gd name="connsiteY69" fmla="*/ 161718 h 331787"/>
                  <a:gd name="connsiteX70" fmla="*/ 128588 w 331788"/>
                  <a:gd name="connsiteY70" fmla="*/ 139354 h 331787"/>
                  <a:gd name="connsiteX71" fmla="*/ 168276 w 331788"/>
                  <a:gd name="connsiteY71" fmla="*/ 138112 h 331787"/>
                  <a:gd name="connsiteX72" fmla="*/ 220028 w 331788"/>
                  <a:gd name="connsiteY72" fmla="*/ 103187 h 331787"/>
                  <a:gd name="connsiteX73" fmla="*/ 232728 w 331788"/>
                  <a:gd name="connsiteY73" fmla="*/ 105784 h 331787"/>
                  <a:gd name="connsiteX74" fmla="*/ 237808 w 331788"/>
                  <a:gd name="connsiteY74" fmla="*/ 105784 h 331787"/>
                  <a:gd name="connsiteX75" fmla="*/ 246698 w 331788"/>
                  <a:gd name="connsiteY75" fmla="*/ 118773 h 331787"/>
                  <a:gd name="connsiteX76" fmla="*/ 255588 w 331788"/>
                  <a:gd name="connsiteY76" fmla="*/ 131762 h 331787"/>
                  <a:gd name="connsiteX77" fmla="*/ 198438 w 331788"/>
                  <a:gd name="connsiteY77" fmla="*/ 125267 h 331787"/>
                  <a:gd name="connsiteX78" fmla="*/ 220028 w 331788"/>
                  <a:gd name="connsiteY78" fmla="*/ 103187 h 331787"/>
                  <a:gd name="connsiteX79" fmla="*/ 317236 w 331788"/>
                  <a:gd name="connsiteY79" fmla="*/ 98425 h 331787"/>
                  <a:gd name="connsiteX80" fmla="*/ 331788 w 331788"/>
                  <a:gd name="connsiteY80" fmla="*/ 152400 h 331787"/>
                  <a:gd name="connsiteX81" fmla="*/ 292100 w 331788"/>
                  <a:gd name="connsiteY81" fmla="*/ 140552 h 331787"/>
                  <a:gd name="connsiteX82" fmla="*/ 317236 w 331788"/>
                  <a:gd name="connsiteY82" fmla="*/ 98425 h 331787"/>
                  <a:gd name="connsiteX83" fmla="*/ 286068 w 331788"/>
                  <a:gd name="connsiteY83" fmla="*/ 52387 h 331787"/>
                  <a:gd name="connsiteX84" fmla="*/ 309563 w 331788"/>
                  <a:gd name="connsiteY84" fmla="*/ 84748 h 331787"/>
                  <a:gd name="connsiteX85" fmla="*/ 278236 w 331788"/>
                  <a:gd name="connsiteY85" fmla="*/ 136525 h 331787"/>
                  <a:gd name="connsiteX86" fmla="*/ 276931 w 331788"/>
                  <a:gd name="connsiteY86" fmla="*/ 136525 h 331787"/>
                  <a:gd name="connsiteX87" fmla="*/ 258657 w 331788"/>
                  <a:gd name="connsiteY87" fmla="*/ 110636 h 331787"/>
                  <a:gd name="connsiteX88" fmla="*/ 250825 w 331788"/>
                  <a:gd name="connsiteY88" fmla="*/ 98986 h 331787"/>
                  <a:gd name="connsiteX89" fmla="*/ 259962 w 331788"/>
                  <a:gd name="connsiteY89" fmla="*/ 78275 h 331787"/>
                  <a:gd name="connsiteX90" fmla="*/ 258657 w 331788"/>
                  <a:gd name="connsiteY90" fmla="*/ 70509 h 331787"/>
                  <a:gd name="connsiteX91" fmla="*/ 286068 w 331788"/>
                  <a:gd name="connsiteY91" fmla="*/ 52387 h 331787"/>
                  <a:gd name="connsiteX92" fmla="*/ 73025 w 331788"/>
                  <a:gd name="connsiteY92" fmla="*/ 28575 h 331787"/>
                  <a:gd name="connsiteX93" fmla="*/ 107950 w 331788"/>
                  <a:gd name="connsiteY93" fmla="*/ 126377 h 331787"/>
                  <a:gd name="connsiteX94" fmla="*/ 3175 w 331788"/>
                  <a:gd name="connsiteY94" fmla="*/ 138113 h 331787"/>
                  <a:gd name="connsiteX95" fmla="*/ 73025 w 331788"/>
                  <a:gd name="connsiteY95" fmla="*/ 28575 h 331787"/>
                  <a:gd name="connsiteX96" fmla="*/ 203200 w 331788"/>
                  <a:gd name="connsiteY96" fmla="*/ 4762 h 331787"/>
                  <a:gd name="connsiteX97" fmla="*/ 274638 w 331788"/>
                  <a:gd name="connsiteY97" fmla="*/ 41817 h 331787"/>
                  <a:gd name="connsiteX98" fmla="*/ 251258 w 331788"/>
                  <a:gd name="connsiteY98" fmla="*/ 57150 h 331787"/>
                  <a:gd name="connsiteX99" fmla="*/ 233074 w 331788"/>
                  <a:gd name="connsiteY99" fmla="*/ 50761 h 331787"/>
                  <a:gd name="connsiteX100" fmla="*/ 225281 w 331788"/>
                  <a:gd name="connsiteY100" fmla="*/ 52039 h 331787"/>
                  <a:gd name="connsiteX101" fmla="*/ 203200 w 331788"/>
                  <a:gd name="connsiteY101" fmla="*/ 4762 h 331787"/>
                  <a:gd name="connsiteX102" fmla="*/ 165260 w 331788"/>
                  <a:gd name="connsiteY102" fmla="*/ 0 h 331787"/>
                  <a:gd name="connsiteX103" fmla="*/ 185786 w 331788"/>
                  <a:gd name="connsiteY103" fmla="*/ 1290 h 331787"/>
                  <a:gd name="connsiteX104" fmla="*/ 212725 w 331788"/>
                  <a:gd name="connsiteY104" fmla="*/ 59333 h 331787"/>
                  <a:gd name="connsiteX105" fmla="*/ 205028 w 331788"/>
                  <a:gd name="connsiteY105" fmla="*/ 77390 h 331787"/>
                  <a:gd name="connsiteX106" fmla="*/ 208876 w 331788"/>
                  <a:gd name="connsiteY106" fmla="*/ 91579 h 331787"/>
                  <a:gd name="connsiteX107" fmla="*/ 179371 w 331788"/>
                  <a:gd name="connsiteY107" fmla="*/ 122535 h 331787"/>
                  <a:gd name="connsiteX108" fmla="*/ 176806 w 331788"/>
                  <a:gd name="connsiteY108" fmla="*/ 122535 h 331787"/>
                  <a:gd name="connsiteX109" fmla="*/ 122927 w 331788"/>
                  <a:gd name="connsiteY109" fmla="*/ 123825 h 331787"/>
                  <a:gd name="connsiteX110" fmla="*/ 85725 w 331788"/>
                  <a:gd name="connsiteY110" fmla="*/ 20637 h 331787"/>
                  <a:gd name="connsiteX111" fmla="*/ 165260 w 331788"/>
                  <a:gd name="connsiteY111" fmla="*/ 0 h 33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31788" h="331787">
                    <a:moveTo>
                      <a:pt x="199497" y="265112"/>
                    </a:moveTo>
                    <a:cubicBezTo>
                      <a:pt x="203360" y="270241"/>
                      <a:pt x="205935" y="274088"/>
                      <a:pt x="209798" y="279217"/>
                    </a:cubicBezTo>
                    <a:cubicBezTo>
                      <a:pt x="222674" y="295885"/>
                      <a:pt x="231688" y="307425"/>
                      <a:pt x="238126" y="315118"/>
                    </a:cubicBezTo>
                    <a:cubicBezTo>
                      <a:pt x="216236" y="325376"/>
                      <a:pt x="191771" y="331787"/>
                      <a:pt x="166018" y="331787"/>
                    </a:cubicBezTo>
                    <a:cubicBezTo>
                      <a:pt x="150566" y="331787"/>
                      <a:pt x="136402" y="329223"/>
                      <a:pt x="122238" y="325376"/>
                    </a:cubicBezTo>
                    <a:cubicBezTo>
                      <a:pt x="141553" y="312554"/>
                      <a:pt x="169881" y="293321"/>
                      <a:pt x="199497" y="265112"/>
                    </a:cubicBezTo>
                    <a:close/>
                    <a:moveTo>
                      <a:pt x="190500" y="228600"/>
                    </a:moveTo>
                    <a:cubicBezTo>
                      <a:pt x="194163" y="228600"/>
                      <a:pt x="197827" y="228600"/>
                      <a:pt x="201490" y="228600"/>
                    </a:cubicBezTo>
                    <a:cubicBezTo>
                      <a:pt x="202712" y="231198"/>
                      <a:pt x="203933" y="233796"/>
                      <a:pt x="206375" y="236394"/>
                    </a:cubicBezTo>
                    <a:cubicBezTo>
                      <a:pt x="203933" y="237693"/>
                      <a:pt x="201490" y="240290"/>
                      <a:pt x="200269" y="242888"/>
                    </a:cubicBezTo>
                    <a:cubicBezTo>
                      <a:pt x="196606" y="237693"/>
                      <a:pt x="194163" y="233796"/>
                      <a:pt x="190500" y="228600"/>
                    </a:cubicBezTo>
                    <a:close/>
                    <a:moveTo>
                      <a:pt x="146452" y="228600"/>
                    </a:moveTo>
                    <a:cubicBezTo>
                      <a:pt x="152930" y="228600"/>
                      <a:pt x="159408" y="229897"/>
                      <a:pt x="164590" y="229897"/>
                    </a:cubicBezTo>
                    <a:cubicBezTo>
                      <a:pt x="164590" y="229897"/>
                      <a:pt x="164590" y="229897"/>
                      <a:pt x="165885" y="229897"/>
                    </a:cubicBezTo>
                    <a:cubicBezTo>
                      <a:pt x="168477" y="229897"/>
                      <a:pt x="171068" y="229897"/>
                      <a:pt x="173659" y="229897"/>
                    </a:cubicBezTo>
                    <a:cubicBezTo>
                      <a:pt x="178841" y="237678"/>
                      <a:pt x="185319" y="245459"/>
                      <a:pt x="190501" y="253240"/>
                    </a:cubicBezTo>
                    <a:cubicBezTo>
                      <a:pt x="156817" y="286958"/>
                      <a:pt x="123132" y="309004"/>
                      <a:pt x="103699" y="320675"/>
                    </a:cubicBezTo>
                    <a:cubicBezTo>
                      <a:pt x="94630" y="316785"/>
                      <a:pt x="85561" y="311597"/>
                      <a:pt x="77788" y="306410"/>
                    </a:cubicBezTo>
                    <a:cubicBezTo>
                      <a:pt x="84266" y="293442"/>
                      <a:pt x="97221" y="271396"/>
                      <a:pt x="112768" y="244162"/>
                    </a:cubicBezTo>
                    <a:cubicBezTo>
                      <a:pt x="115359" y="245459"/>
                      <a:pt x="117950" y="245459"/>
                      <a:pt x="121837" y="245459"/>
                    </a:cubicBezTo>
                    <a:cubicBezTo>
                      <a:pt x="132201" y="245459"/>
                      <a:pt x="142566" y="238975"/>
                      <a:pt x="146452" y="228600"/>
                    </a:cubicBezTo>
                    <a:close/>
                    <a:moveTo>
                      <a:pt x="323851" y="217487"/>
                    </a:moveTo>
                    <a:cubicBezTo>
                      <a:pt x="310830" y="256268"/>
                      <a:pt x="284788" y="287292"/>
                      <a:pt x="249631" y="307975"/>
                    </a:cubicBezTo>
                    <a:cubicBezTo>
                      <a:pt x="240516" y="295048"/>
                      <a:pt x="224890" y="275658"/>
                      <a:pt x="207963" y="253682"/>
                    </a:cubicBezTo>
                    <a:cubicBezTo>
                      <a:pt x="211869" y="249804"/>
                      <a:pt x="214474" y="247219"/>
                      <a:pt x="218380" y="243341"/>
                    </a:cubicBezTo>
                    <a:cubicBezTo>
                      <a:pt x="220984" y="244634"/>
                      <a:pt x="223588" y="244634"/>
                      <a:pt x="227495" y="244634"/>
                    </a:cubicBezTo>
                    <a:cubicBezTo>
                      <a:pt x="239214" y="244634"/>
                      <a:pt x="250933" y="236878"/>
                      <a:pt x="253537" y="225243"/>
                    </a:cubicBezTo>
                    <a:cubicBezTo>
                      <a:pt x="280881" y="222658"/>
                      <a:pt x="304319" y="220073"/>
                      <a:pt x="323851" y="217487"/>
                    </a:cubicBezTo>
                    <a:close/>
                    <a:moveTo>
                      <a:pt x="3175" y="196850"/>
                    </a:moveTo>
                    <a:cubicBezTo>
                      <a:pt x="23562" y="204666"/>
                      <a:pt x="55417" y="215086"/>
                      <a:pt x="93642" y="222902"/>
                    </a:cubicBezTo>
                    <a:cubicBezTo>
                      <a:pt x="94916" y="228112"/>
                      <a:pt x="96190" y="232019"/>
                      <a:pt x="100013" y="235927"/>
                    </a:cubicBezTo>
                    <a:cubicBezTo>
                      <a:pt x="84723" y="261978"/>
                      <a:pt x="71981" y="284122"/>
                      <a:pt x="65610" y="298450"/>
                    </a:cubicBezTo>
                    <a:cubicBezTo>
                      <a:pt x="33755" y="273702"/>
                      <a:pt x="10820" y="237230"/>
                      <a:pt x="3175" y="196850"/>
                    </a:cubicBezTo>
                    <a:close/>
                    <a:moveTo>
                      <a:pt x="146517" y="192087"/>
                    </a:moveTo>
                    <a:cubicBezTo>
                      <a:pt x="151747" y="200025"/>
                      <a:pt x="156976" y="207963"/>
                      <a:pt x="163513" y="215900"/>
                    </a:cubicBezTo>
                    <a:cubicBezTo>
                      <a:pt x="158284" y="215900"/>
                      <a:pt x="153054" y="214577"/>
                      <a:pt x="147825" y="214577"/>
                    </a:cubicBezTo>
                    <a:cubicBezTo>
                      <a:pt x="147825" y="209286"/>
                      <a:pt x="145210" y="203994"/>
                      <a:pt x="141288" y="200025"/>
                    </a:cubicBezTo>
                    <a:cubicBezTo>
                      <a:pt x="142595" y="197379"/>
                      <a:pt x="145210" y="194733"/>
                      <a:pt x="146517" y="192087"/>
                    </a:cubicBezTo>
                    <a:close/>
                    <a:moveTo>
                      <a:pt x="277877" y="160337"/>
                    </a:moveTo>
                    <a:cubicBezTo>
                      <a:pt x="290894" y="175968"/>
                      <a:pt x="302610" y="190296"/>
                      <a:pt x="314326" y="204624"/>
                    </a:cubicBezTo>
                    <a:cubicBezTo>
                      <a:pt x="297403" y="205927"/>
                      <a:pt x="276575" y="208532"/>
                      <a:pt x="253143" y="211137"/>
                    </a:cubicBezTo>
                    <a:cubicBezTo>
                      <a:pt x="251842" y="207230"/>
                      <a:pt x="251842" y="204624"/>
                      <a:pt x="249238" y="203322"/>
                    </a:cubicBezTo>
                    <a:cubicBezTo>
                      <a:pt x="259652" y="188994"/>
                      <a:pt x="270066" y="174665"/>
                      <a:pt x="277877" y="160337"/>
                    </a:cubicBezTo>
                    <a:close/>
                    <a:moveTo>
                      <a:pt x="290513" y="153987"/>
                    </a:moveTo>
                    <a:cubicBezTo>
                      <a:pt x="306490" y="159216"/>
                      <a:pt x="321136" y="163139"/>
                      <a:pt x="331788" y="167061"/>
                    </a:cubicBezTo>
                    <a:cubicBezTo>
                      <a:pt x="331788" y="178827"/>
                      <a:pt x="330457" y="187978"/>
                      <a:pt x="329125" y="198437"/>
                    </a:cubicBezTo>
                    <a:cubicBezTo>
                      <a:pt x="317142" y="185364"/>
                      <a:pt x="303828" y="170983"/>
                      <a:pt x="290513" y="153987"/>
                    </a:cubicBezTo>
                    <a:close/>
                    <a:moveTo>
                      <a:pt x="113341" y="139700"/>
                    </a:moveTo>
                    <a:cubicBezTo>
                      <a:pt x="118493" y="150004"/>
                      <a:pt x="124933" y="160307"/>
                      <a:pt x="130085" y="169324"/>
                    </a:cubicBezTo>
                    <a:cubicBezTo>
                      <a:pt x="132661" y="171900"/>
                      <a:pt x="135237" y="175764"/>
                      <a:pt x="136525" y="178340"/>
                    </a:cubicBezTo>
                    <a:cubicBezTo>
                      <a:pt x="133949" y="183492"/>
                      <a:pt x="131373" y="187356"/>
                      <a:pt x="128797" y="191219"/>
                    </a:cubicBezTo>
                    <a:cubicBezTo>
                      <a:pt x="126221" y="189932"/>
                      <a:pt x="123645" y="189932"/>
                      <a:pt x="121069" y="189932"/>
                    </a:cubicBezTo>
                    <a:cubicBezTo>
                      <a:pt x="109478" y="189932"/>
                      <a:pt x="99174" y="197659"/>
                      <a:pt x="95310" y="207963"/>
                    </a:cubicBezTo>
                    <a:cubicBezTo>
                      <a:pt x="52807" y="200235"/>
                      <a:pt x="19320" y="187356"/>
                      <a:pt x="1288" y="179628"/>
                    </a:cubicBezTo>
                    <a:cubicBezTo>
                      <a:pt x="0" y="174476"/>
                      <a:pt x="0" y="170612"/>
                      <a:pt x="0" y="165460"/>
                    </a:cubicBezTo>
                    <a:cubicBezTo>
                      <a:pt x="0" y="160307"/>
                      <a:pt x="0" y="156444"/>
                      <a:pt x="1288" y="151292"/>
                    </a:cubicBezTo>
                    <a:cubicBezTo>
                      <a:pt x="23183" y="147428"/>
                      <a:pt x="64399" y="142276"/>
                      <a:pt x="113341" y="139700"/>
                    </a:cubicBezTo>
                    <a:close/>
                    <a:moveTo>
                      <a:pt x="186315" y="138112"/>
                    </a:moveTo>
                    <a:cubicBezTo>
                      <a:pt x="215774" y="139408"/>
                      <a:pt x="243952" y="143298"/>
                      <a:pt x="268288" y="149780"/>
                    </a:cubicBezTo>
                    <a:cubicBezTo>
                      <a:pt x="259322" y="164042"/>
                      <a:pt x="249076" y="179599"/>
                      <a:pt x="238829" y="193860"/>
                    </a:cubicBezTo>
                    <a:cubicBezTo>
                      <a:pt x="234986" y="192564"/>
                      <a:pt x="231144" y="191267"/>
                      <a:pt x="227301" y="191267"/>
                    </a:cubicBezTo>
                    <a:cubicBezTo>
                      <a:pt x="213212" y="191267"/>
                      <a:pt x="201685" y="201639"/>
                      <a:pt x="200404" y="214604"/>
                    </a:cubicBezTo>
                    <a:cubicBezTo>
                      <a:pt x="194000" y="214604"/>
                      <a:pt x="186315" y="214604"/>
                      <a:pt x="179911" y="215900"/>
                    </a:cubicBezTo>
                    <a:cubicBezTo>
                      <a:pt x="170945" y="202936"/>
                      <a:pt x="163260" y="191267"/>
                      <a:pt x="155575" y="179599"/>
                    </a:cubicBezTo>
                    <a:cubicBezTo>
                      <a:pt x="160698" y="171820"/>
                      <a:pt x="167102" y="162745"/>
                      <a:pt x="173507" y="154966"/>
                    </a:cubicBezTo>
                    <a:cubicBezTo>
                      <a:pt x="177349" y="148483"/>
                      <a:pt x="182472" y="143298"/>
                      <a:pt x="186315" y="138112"/>
                    </a:cubicBezTo>
                    <a:close/>
                    <a:moveTo>
                      <a:pt x="168276" y="138112"/>
                    </a:moveTo>
                    <a:cubicBezTo>
                      <a:pt x="165630" y="140597"/>
                      <a:pt x="164307" y="143081"/>
                      <a:pt x="161661" y="145566"/>
                    </a:cubicBezTo>
                    <a:cubicBezTo>
                      <a:pt x="156370" y="153020"/>
                      <a:pt x="151078" y="159232"/>
                      <a:pt x="145786" y="166687"/>
                    </a:cubicBezTo>
                    <a:cubicBezTo>
                      <a:pt x="144463" y="165445"/>
                      <a:pt x="143140" y="162960"/>
                      <a:pt x="141817" y="161718"/>
                    </a:cubicBezTo>
                    <a:cubicBezTo>
                      <a:pt x="137849" y="154263"/>
                      <a:pt x="132557" y="146808"/>
                      <a:pt x="128588" y="139354"/>
                    </a:cubicBezTo>
                    <a:cubicBezTo>
                      <a:pt x="141817" y="139354"/>
                      <a:pt x="155047" y="138112"/>
                      <a:pt x="168276" y="138112"/>
                    </a:cubicBezTo>
                    <a:close/>
                    <a:moveTo>
                      <a:pt x="220028" y="103187"/>
                    </a:moveTo>
                    <a:cubicBezTo>
                      <a:pt x="223838" y="104486"/>
                      <a:pt x="227648" y="105784"/>
                      <a:pt x="232728" y="105784"/>
                    </a:cubicBezTo>
                    <a:cubicBezTo>
                      <a:pt x="233998" y="105784"/>
                      <a:pt x="236538" y="105784"/>
                      <a:pt x="237808" y="105784"/>
                    </a:cubicBezTo>
                    <a:cubicBezTo>
                      <a:pt x="241618" y="109681"/>
                      <a:pt x="244158" y="114877"/>
                      <a:pt x="246698" y="118773"/>
                    </a:cubicBezTo>
                    <a:cubicBezTo>
                      <a:pt x="249238" y="122670"/>
                      <a:pt x="253048" y="127865"/>
                      <a:pt x="255588" y="131762"/>
                    </a:cubicBezTo>
                    <a:cubicBezTo>
                      <a:pt x="237808" y="129164"/>
                      <a:pt x="218758" y="126566"/>
                      <a:pt x="198438" y="125267"/>
                    </a:cubicBezTo>
                    <a:cubicBezTo>
                      <a:pt x="206058" y="117474"/>
                      <a:pt x="213678" y="109681"/>
                      <a:pt x="220028" y="103187"/>
                    </a:cubicBezTo>
                    <a:close/>
                    <a:moveTo>
                      <a:pt x="317236" y="98425"/>
                    </a:moveTo>
                    <a:cubicBezTo>
                      <a:pt x="325173" y="115539"/>
                      <a:pt x="329142" y="133969"/>
                      <a:pt x="331788" y="152400"/>
                    </a:cubicBezTo>
                    <a:cubicBezTo>
                      <a:pt x="319882" y="148450"/>
                      <a:pt x="306652" y="144501"/>
                      <a:pt x="292100" y="140552"/>
                    </a:cubicBezTo>
                    <a:cubicBezTo>
                      <a:pt x="301361" y="124754"/>
                      <a:pt x="310621" y="111589"/>
                      <a:pt x="317236" y="98425"/>
                    </a:cubicBezTo>
                    <a:close/>
                    <a:moveTo>
                      <a:pt x="286068" y="52387"/>
                    </a:moveTo>
                    <a:cubicBezTo>
                      <a:pt x="295205" y="61448"/>
                      <a:pt x="303037" y="71803"/>
                      <a:pt x="309563" y="84748"/>
                    </a:cubicBezTo>
                    <a:cubicBezTo>
                      <a:pt x="301731" y="98986"/>
                      <a:pt x="289984" y="117108"/>
                      <a:pt x="278236" y="136525"/>
                    </a:cubicBezTo>
                    <a:cubicBezTo>
                      <a:pt x="278236" y="136525"/>
                      <a:pt x="276931" y="136525"/>
                      <a:pt x="276931" y="136525"/>
                    </a:cubicBezTo>
                    <a:cubicBezTo>
                      <a:pt x="270404" y="127464"/>
                      <a:pt x="265183" y="119697"/>
                      <a:pt x="258657" y="110636"/>
                    </a:cubicBezTo>
                    <a:cubicBezTo>
                      <a:pt x="256046" y="106753"/>
                      <a:pt x="253436" y="102870"/>
                      <a:pt x="250825" y="98986"/>
                    </a:cubicBezTo>
                    <a:cubicBezTo>
                      <a:pt x="256046" y="93809"/>
                      <a:pt x="259962" y="86042"/>
                      <a:pt x="259962" y="78275"/>
                    </a:cubicBezTo>
                    <a:cubicBezTo>
                      <a:pt x="259962" y="75687"/>
                      <a:pt x="259962" y="73098"/>
                      <a:pt x="258657" y="70509"/>
                    </a:cubicBezTo>
                    <a:cubicBezTo>
                      <a:pt x="269099" y="62742"/>
                      <a:pt x="278236" y="57564"/>
                      <a:pt x="286068" y="52387"/>
                    </a:cubicBezTo>
                    <a:close/>
                    <a:moveTo>
                      <a:pt x="73025" y="28575"/>
                    </a:moveTo>
                    <a:cubicBezTo>
                      <a:pt x="79493" y="54655"/>
                      <a:pt x="92428" y="92472"/>
                      <a:pt x="107950" y="126377"/>
                    </a:cubicBezTo>
                    <a:cubicBezTo>
                      <a:pt x="63970" y="128985"/>
                      <a:pt x="25165" y="134201"/>
                      <a:pt x="3175" y="138113"/>
                    </a:cubicBezTo>
                    <a:cubicBezTo>
                      <a:pt x="10936" y="92472"/>
                      <a:pt x="36806" y="53351"/>
                      <a:pt x="73025" y="28575"/>
                    </a:cubicBezTo>
                    <a:close/>
                    <a:moveTo>
                      <a:pt x="203200" y="4762"/>
                    </a:moveTo>
                    <a:cubicBezTo>
                      <a:pt x="230476" y="11151"/>
                      <a:pt x="255155" y="23928"/>
                      <a:pt x="274638" y="41817"/>
                    </a:cubicBezTo>
                    <a:cubicBezTo>
                      <a:pt x="268144" y="45650"/>
                      <a:pt x="260350" y="52039"/>
                      <a:pt x="251258" y="57150"/>
                    </a:cubicBezTo>
                    <a:cubicBezTo>
                      <a:pt x="246063" y="53316"/>
                      <a:pt x="239568" y="50761"/>
                      <a:pt x="233074" y="50761"/>
                    </a:cubicBezTo>
                    <a:cubicBezTo>
                      <a:pt x="230476" y="50761"/>
                      <a:pt x="227879" y="50761"/>
                      <a:pt x="225281" y="52039"/>
                    </a:cubicBezTo>
                    <a:cubicBezTo>
                      <a:pt x="216189" y="34150"/>
                      <a:pt x="208395" y="17539"/>
                      <a:pt x="203200" y="4762"/>
                    </a:cubicBezTo>
                    <a:close/>
                    <a:moveTo>
                      <a:pt x="165260" y="0"/>
                    </a:moveTo>
                    <a:cubicBezTo>
                      <a:pt x="172957" y="0"/>
                      <a:pt x="179371" y="0"/>
                      <a:pt x="185786" y="1290"/>
                    </a:cubicBezTo>
                    <a:cubicBezTo>
                      <a:pt x="192200" y="15478"/>
                      <a:pt x="199897" y="36115"/>
                      <a:pt x="212725" y="59333"/>
                    </a:cubicBezTo>
                    <a:cubicBezTo>
                      <a:pt x="207594" y="63202"/>
                      <a:pt x="205028" y="69651"/>
                      <a:pt x="205028" y="77390"/>
                    </a:cubicBezTo>
                    <a:cubicBezTo>
                      <a:pt x="205028" y="82550"/>
                      <a:pt x="206311" y="87709"/>
                      <a:pt x="208876" y="91579"/>
                    </a:cubicBezTo>
                    <a:cubicBezTo>
                      <a:pt x="198614" y="100608"/>
                      <a:pt x="188351" y="110926"/>
                      <a:pt x="179371" y="122535"/>
                    </a:cubicBezTo>
                    <a:cubicBezTo>
                      <a:pt x="178089" y="122535"/>
                      <a:pt x="178089" y="122535"/>
                      <a:pt x="176806" y="122535"/>
                    </a:cubicBezTo>
                    <a:cubicBezTo>
                      <a:pt x="158846" y="122535"/>
                      <a:pt x="139604" y="123825"/>
                      <a:pt x="122927" y="123825"/>
                    </a:cubicBezTo>
                    <a:cubicBezTo>
                      <a:pt x="104967" y="87709"/>
                      <a:pt x="92139" y="45144"/>
                      <a:pt x="85725" y="20637"/>
                    </a:cubicBezTo>
                    <a:cubicBezTo>
                      <a:pt x="108816" y="7739"/>
                      <a:pt x="135755" y="0"/>
                      <a:pt x="165260" y="0"/>
                    </a:cubicBezTo>
                    <a:close/>
                  </a:path>
                </a:pathLst>
              </a:custGeom>
              <a:solidFill>
                <a:srgbClr val="2E63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t="24766" r="18978" b="24766"/>
          <a:stretch>
            <a:fillRect/>
          </a:stretch>
        </p:blipFill>
        <p:spPr>
          <a:xfrm>
            <a:off x="0" y="1722119"/>
            <a:ext cx="5525589" cy="3595017"/>
          </a:xfrm>
          <a:custGeom>
            <a:avLst/>
            <a:gdLst>
              <a:gd name="connsiteX0" fmla="*/ 0 w 4216335"/>
              <a:gd name="connsiteY0" fmla="*/ 0 h 2743200"/>
              <a:gd name="connsiteX1" fmla="*/ 2844735 w 4216335"/>
              <a:gd name="connsiteY1" fmla="*/ 0 h 2743200"/>
              <a:gd name="connsiteX2" fmla="*/ 4216335 w 4216335"/>
              <a:gd name="connsiteY2" fmla="*/ 1371600 h 2743200"/>
              <a:gd name="connsiteX3" fmla="*/ 2844735 w 4216335"/>
              <a:gd name="connsiteY3" fmla="*/ 2743200 h 2743200"/>
              <a:gd name="connsiteX4" fmla="*/ 0 w 4216335"/>
              <a:gd name="connsiteY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6335" h="2743200">
                <a:moveTo>
                  <a:pt x="0" y="0"/>
                </a:moveTo>
                <a:lnTo>
                  <a:pt x="2844735" y="0"/>
                </a:lnTo>
                <a:lnTo>
                  <a:pt x="4216335" y="1371600"/>
                </a:lnTo>
                <a:lnTo>
                  <a:pt x="2844735" y="2743200"/>
                </a:lnTo>
                <a:lnTo>
                  <a:pt x="0" y="274320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-11605"/>
            <a:ext cx="13898775" cy="86223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85470" y="2189480"/>
            <a:ext cx="2789102" cy="501015"/>
            <a:chOff x="1121456" y="1835760"/>
            <a:chExt cx="2303915" cy="501039"/>
          </a:xfrm>
          <a:solidFill>
            <a:schemeClr val="bg1"/>
          </a:solidFill>
        </p:grpSpPr>
        <p:sp>
          <p:nvSpPr>
            <p:cNvPr id="12" name="矩形: 圆角 11"/>
            <p:cNvSpPr/>
            <p:nvPr/>
          </p:nvSpPr>
          <p:spPr>
            <a:xfrm>
              <a:off x="1121456" y="1835760"/>
              <a:ext cx="2303915" cy="50103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55736" y="1881480"/>
              <a:ext cx="2089229" cy="398799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/>
              <a:r>
                <a:rPr lang="zh-CN" altLang="en-US" sz="2000" b="1" dirty="0">
                  <a:solidFill>
                    <a:srgbClr val="2F5D8B"/>
                  </a:solidFill>
                  <a:cs typeface="+mn-ea"/>
                  <a:sym typeface="+mn-lt"/>
                </a:rPr>
                <a:t>方案的可推广性说明</a:t>
              </a:r>
              <a:endParaRPr lang="zh-CN" altLang="en-US" sz="2000" b="1" dirty="0">
                <a:solidFill>
                  <a:srgbClr val="2F5D8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4010248" y="1732236"/>
            <a:ext cx="6747784" cy="3573145"/>
          </a:xfrm>
          <a:prstGeom prst="rect">
            <a:avLst/>
          </a:prstGeom>
          <a:noFill/>
        </p:spPr>
        <p:txBody>
          <a:bodyPr wrap="square" lIns="65824" tIns="32911" rIns="65824" bIns="32911" rtlCol="0">
            <a:spAutoFit/>
          </a:bodyPr>
          <a:lstStyle/>
          <a:p>
            <a:pPr>
              <a:lnSpc>
                <a:spcPct val="114000"/>
              </a:lnSpc>
            </a:pPr>
            <a:r>
              <a:rPr sz="25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随着企业票据数据量的逐年递增，票据信息自动录入的市场规模非常可观，可以极大的节约人工成本。</a:t>
            </a:r>
            <a:endParaRPr sz="2500" dirty="0">
              <a:solidFill>
                <a:schemeClr val="bg1">
                  <a:lumMod val="8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14000"/>
              </a:lnSpc>
            </a:pPr>
            <a:r>
              <a:rPr sz="25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RPA技术所具有的人工智能、流程自动化、自动识别、机器学习等功能非常适合各类数据处理，</a:t>
            </a:r>
            <a:r>
              <a:rPr lang="en-US" sz="25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AI</a:t>
            </a:r>
            <a:r>
              <a:rPr lang="zh-CN" altLang="en-US" sz="25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模块可以从各种渠道获取信息，</a:t>
            </a:r>
            <a:r>
              <a:rPr sz="25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降低</a:t>
            </a:r>
            <a:r>
              <a:rPr lang="zh-CN" sz="25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了</a:t>
            </a:r>
            <a:r>
              <a:rPr sz="25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社会总成本，是极具潜力的解决方案，且具有一定的经济效益,该RPA机器人的未来前景可观。</a:t>
            </a:r>
            <a:endParaRPr sz="2500" dirty="0">
              <a:solidFill>
                <a:schemeClr val="bg1">
                  <a:lumMod val="8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1503" y="545330"/>
            <a:ext cx="28498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spc="600" dirty="0">
                <a:solidFill>
                  <a:schemeClr val="bg1"/>
                </a:solidFill>
                <a:cs typeface="+mn-ea"/>
                <a:sym typeface="+mn-lt"/>
              </a:rPr>
              <a:t>方案价值与</a:t>
            </a:r>
            <a:r>
              <a:rPr lang="zh-CN" altLang="en-US" sz="2400" spc="600" dirty="0">
                <a:solidFill>
                  <a:schemeClr val="bg1"/>
                </a:solidFill>
                <a:cs typeface="+mn-ea"/>
                <a:sym typeface="+mn-lt"/>
              </a:rPr>
              <a:t>收益</a:t>
            </a:r>
            <a:endParaRPr lang="zh-CN" altLang="en-US" sz="2400" spc="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17866" y="2435163"/>
            <a:ext cx="13418182" cy="806396"/>
            <a:chOff x="-317866" y="2435163"/>
            <a:chExt cx="13418182" cy="806396"/>
          </a:xfrm>
        </p:grpSpPr>
        <p:sp>
          <p:nvSpPr>
            <p:cNvPr id="3" name="任意多边形: 形状 2"/>
            <p:cNvSpPr/>
            <p:nvPr/>
          </p:nvSpPr>
          <p:spPr>
            <a:xfrm>
              <a:off x="-317866" y="2435163"/>
              <a:ext cx="13418182" cy="570490"/>
            </a:xfrm>
            <a:custGeom>
              <a:avLst/>
              <a:gdLst>
                <a:gd name="connsiteX0" fmla="*/ 0 w 11873947"/>
                <a:gd name="connsiteY0" fmla="*/ 225287 h 1033704"/>
                <a:gd name="connsiteX1" fmla="*/ 1802295 w 11873947"/>
                <a:gd name="connsiteY1" fmla="*/ 1033669 h 1033704"/>
                <a:gd name="connsiteX2" fmla="*/ 3445565 w 11873947"/>
                <a:gd name="connsiteY2" fmla="*/ 198782 h 1033704"/>
                <a:gd name="connsiteX3" fmla="*/ 5883965 w 11873947"/>
                <a:gd name="connsiteY3" fmla="*/ 993913 h 1033704"/>
                <a:gd name="connsiteX4" fmla="*/ 7779026 w 11873947"/>
                <a:gd name="connsiteY4" fmla="*/ 212035 h 1033704"/>
                <a:gd name="connsiteX5" fmla="*/ 9992139 w 11873947"/>
                <a:gd name="connsiteY5" fmla="*/ 901148 h 1033704"/>
                <a:gd name="connsiteX6" fmla="*/ 11873947 w 11873947"/>
                <a:gd name="connsiteY6" fmla="*/ 0 h 103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73947" h="1033704">
                  <a:moveTo>
                    <a:pt x="0" y="225287"/>
                  </a:moveTo>
                  <a:cubicBezTo>
                    <a:pt x="614017" y="631686"/>
                    <a:pt x="1228034" y="1038086"/>
                    <a:pt x="1802295" y="1033669"/>
                  </a:cubicBezTo>
                  <a:cubicBezTo>
                    <a:pt x="2376556" y="1029252"/>
                    <a:pt x="2765287" y="205408"/>
                    <a:pt x="3445565" y="198782"/>
                  </a:cubicBezTo>
                  <a:cubicBezTo>
                    <a:pt x="4125843" y="192156"/>
                    <a:pt x="5161722" y="991704"/>
                    <a:pt x="5883965" y="993913"/>
                  </a:cubicBezTo>
                  <a:cubicBezTo>
                    <a:pt x="6606208" y="996122"/>
                    <a:pt x="7094330" y="227496"/>
                    <a:pt x="7779026" y="212035"/>
                  </a:cubicBezTo>
                  <a:cubicBezTo>
                    <a:pt x="8463722" y="196574"/>
                    <a:pt x="9309652" y="936487"/>
                    <a:pt x="9992139" y="901148"/>
                  </a:cubicBezTo>
                  <a:cubicBezTo>
                    <a:pt x="10674626" y="865809"/>
                    <a:pt x="11274286" y="432904"/>
                    <a:pt x="1187394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任意多边形: 形状 3"/>
            <p:cNvSpPr/>
            <p:nvPr/>
          </p:nvSpPr>
          <p:spPr>
            <a:xfrm flipV="1">
              <a:off x="0" y="2671069"/>
              <a:ext cx="12872413" cy="570490"/>
            </a:xfrm>
            <a:custGeom>
              <a:avLst/>
              <a:gdLst>
                <a:gd name="connsiteX0" fmla="*/ 0 w 11873947"/>
                <a:gd name="connsiteY0" fmla="*/ 225287 h 1033704"/>
                <a:gd name="connsiteX1" fmla="*/ 1802295 w 11873947"/>
                <a:gd name="connsiteY1" fmla="*/ 1033669 h 1033704"/>
                <a:gd name="connsiteX2" fmla="*/ 3445565 w 11873947"/>
                <a:gd name="connsiteY2" fmla="*/ 198782 h 1033704"/>
                <a:gd name="connsiteX3" fmla="*/ 5883965 w 11873947"/>
                <a:gd name="connsiteY3" fmla="*/ 993913 h 1033704"/>
                <a:gd name="connsiteX4" fmla="*/ 7779026 w 11873947"/>
                <a:gd name="connsiteY4" fmla="*/ 212035 h 1033704"/>
                <a:gd name="connsiteX5" fmla="*/ 9992139 w 11873947"/>
                <a:gd name="connsiteY5" fmla="*/ 901148 h 1033704"/>
                <a:gd name="connsiteX6" fmla="*/ 11873947 w 11873947"/>
                <a:gd name="connsiteY6" fmla="*/ 0 h 103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73947" h="1033704">
                  <a:moveTo>
                    <a:pt x="0" y="225287"/>
                  </a:moveTo>
                  <a:cubicBezTo>
                    <a:pt x="614017" y="631686"/>
                    <a:pt x="1228034" y="1038086"/>
                    <a:pt x="1802295" y="1033669"/>
                  </a:cubicBezTo>
                  <a:cubicBezTo>
                    <a:pt x="2376556" y="1029252"/>
                    <a:pt x="2765287" y="205408"/>
                    <a:pt x="3445565" y="198782"/>
                  </a:cubicBezTo>
                  <a:cubicBezTo>
                    <a:pt x="4125843" y="192156"/>
                    <a:pt x="5161722" y="991704"/>
                    <a:pt x="5883965" y="993913"/>
                  </a:cubicBezTo>
                  <a:cubicBezTo>
                    <a:pt x="6606208" y="996122"/>
                    <a:pt x="7094330" y="227496"/>
                    <a:pt x="7779026" y="212035"/>
                  </a:cubicBezTo>
                  <a:cubicBezTo>
                    <a:pt x="8463722" y="196574"/>
                    <a:pt x="9309652" y="936487"/>
                    <a:pt x="9992139" y="901148"/>
                  </a:cubicBezTo>
                  <a:cubicBezTo>
                    <a:pt x="10674626" y="865809"/>
                    <a:pt x="11274286" y="432904"/>
                    <a:pt x="11873947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16" y="330987"/>
            <a:ext cx="7906199" cy="54355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29890" y="2790946"/>
            <a:ext cx="5457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谢谢观看</a:t>
            </a:r>
            <a:endParaRPr lang="zh-CN" altLang="en-US" sz="80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 flipH="1">
            <a:off x="8733610" y="4355516"/>
            <a:ext cx="2716860" cy="1315543"/>
            <a:chOff x="940740" y="4237906"/>
            <a:chExt cx="2716860" cy="1315543"/>
          </a:xfrm>
        </p:grpSpPr>
        <p:sp>
          <p:nvSpPr>
            <p:cNvPr id="9" name="椭圆 8"/>
            <p:cNvSpPr/>
            <p:nvPr/>
          </p:nvSpPr>
          <p:spPr>
            <a:xfrm>
              <a:off x="1775791" y="5341415"/>
              <a:ext cx="212034" cy="2120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940740" y="4337298"/>
              <a:ext cx="351183" cy="3511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389708" y="5054310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940829" y="4237906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406433" y="5024420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058957" y="5215831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9314" y="4325696"/>
            <a:ext cx="2716860" cy="1315543"/>
            <a:chOff x="940740" y="4237906"/>
            <a:chExt cx="2716860" cy="1315543"/>
          </a:xfrm>
        </p:grpSpPr>
        <p:sp>
          <p:nvSpPr>
            <p:cNvPr id="16" name="椭圆 15"/>
            <p:cNvSpPr/>
            <p:nvPr/>
          </p:nvSpPr>
          <p:spPr>
            <a:xfrm>
              <a:off x="1775791" y="5341415"/>
              <a:ext cx="212034" cy="2120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940740" y="4337298"/>
              <a:ext cx="351183" cy="3511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2389708" y="5054310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940829" y="4237906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406433" y="5024420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058957" y="5215831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337050" y="707054"/>
            <a:ext cx="486028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cs typeface="+mn-ea"/>
                <a:sym typeface="+mn-lt"/>
              </a:rPr>
              <a:t>作品</a:t>
            </a:r>
            <a:r>
              <a:rPr lang="zh-CN" altLang="en-US" sz="6000" b="1" dirty="0">
                <a:solidFill>
                  <a:schemeClr val="bg1"/>
                </a:solidFill>
                <a:cs typeface="+mn-ea"/>
                <a:sym typeface="+mn-lt"/>
              </a:rPr>
              <a:t>信息</a:t>
            </a:r>
            <a:endParaRPr lang="zh-CN" altLang="en-US" sz="6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 flipH="1">
            <a:off x="8606783" y="932959"/>
            <a:ext cx="2716860" cy="1315543"/>
            <a:chOff x="940740" y="4237906"/>
            <a:chExt cx="2716860" cy="1315543"/>
          </a:xfrm>
        </p:grpSpPr>
        <p:sp>
          <p:nvSpPr>
            <p:cNvPr id="19" name="椭圆 18"/>
            <p:cNvSpPr/>
            <p:nvPr/>
          </p:nvSpPr>
          <p:spPr>
            <a:xfrm>
              <a:off x="1775791" y="5341415"/>
              <a:ext cx="212034" cy="2120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40740" y="4337298"/>
              <a:ext cx="351183" cy="3511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389708" y="5054310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940829" y="4237906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406433" y="5024420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058957" y="5215831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75607" y="932959"/>
            <a:ext cx="2716860" cy="1315543"/>
            <a:chOff x="940740" y="4237906"/>
            <a:chExt cx="2716860" cy="1315543"/>
          </a:xfrm>
        </p:grpSpPr>
        <p:sp>
          <p:nvSpPr>
            <p:cNvPr id="26" name="椭圆 25"/>
            <p:cNvSpPr/>
            <p:nvPr/>
          </p:nvSpPr>
          <p:spPr>
            <a:xfrm>
              <a:off x="1775791" y="5341415"/>
              <a:ext cx="212034" cy="2120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940740" y="4337298"/>
              <a:ext cx="351183" cy="3511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389708" y="5054310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940829" y="4237906"/>
              <a:ext cx="198783" cy="198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406433" y="5024420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058957" y="5215831"/>
              <a:ext cx="251167" cy="2511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-11605"/>
            <a:ext cx="13898775" cy="8622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162175"/>
            <a:ext cx="80067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团队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名称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Team Name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： 奇迹团队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团队成员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Team Member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：赵江贤、羿参葆、杨济槐、林翔雄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团队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口号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Team Slogan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： 有我的地方，奇迹在生长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1219200">
              <a:lnSpc>
                <a:spcPct val="200000"/>
              </a:lnSpc>
              <a:spcBef>
                <a:spcPts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作品应用场景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：票据录入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855" y="3432175"/>
            <a:ext cx="5962650" cy="3115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460"/>
            <a:ext cx="13898775" cy="86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2748" y="582160"/>
            <a:ext cx="3578225" cy="55308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需求分析</a:t>
            </a:r>
            <a:r>
              <a:rPr lang="en-US" altLang="zh-CN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&amp;</a:t>
            </a:r>
            <a:r>
              <a:rPr lang="zh-CN" altLang="en-US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背景介绍</a:t>
            </a:r>
            <a:endParaRPr lang="zh-CN" altLang="en-US" sz="3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784850" y="431800"/>
            <a:ext cx="622300" cy="0"/>
          </a:xfrm>
          <a:prstGeom prst="line">
            <a:avLst/>
          </a:prstGeom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794250" y="1092835"/>
            <a:ext cx="2603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真实票据展示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5" y="1666240"/>
            <a:ext cx="4726305" cy="15176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50" y="1614805"/>
            <a:ext cx="4381500" cy="13957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20" y="2410460"/>
            <a:ext cx="4654550" cy="30353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100" y="3562350"/>
            <a:ext cx="4893945" cy="1503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160" y="1614805"/>
            <a:ext cx="4955540" cy="16205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370" y="2611755"/>
            <a:ext cx="4893945" cy="15036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890" y="3562350"/>
            <a:ext cx="4782820" cy="30213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9890" y="3183890"/>
            <a:ext cx="5215255" cy="15786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075" y="4811395"/>
            <a:ext cx="4893945" cy="15036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645" y="4811395"/>
            <a:ext cx="5437505" cy="168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5784850" y="431800"/>
            <a:ext cx="622300" cy="0"/>
          </a:xfrm>
          <a:prstGeom prst="line">
            <a:avLst/>
          </a:prstGeom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票据录入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65735"/>
            <a:ext cx="12192000" cy="6525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-11605"/>
            <a:ext cx="13898775" cy="86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8140" y="450080"/>
            <a:ext cx="3012440" cy="4756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需求分析</a:t>
            </a:r>
            <a:r>
              <a:rPr lang="en-US" altLang="zh-CN" sz="2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&amp;</a:t>
            </a:r>
            <a:r>
              <a:rPr lang="zh-CN" altLang="en-US" sz="2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背景介绍</a:t>
            </a:r>
            <a:endParaRPr lang="zh-CN" altLang="en-US" sz="25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784850" y="431800"/>
            <a:ext cx="622300" cy="0"/>
          </a:xfrm>
          <a:prstGeom prst="line">
            <a:avLst/>
          </a:prstGeom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110"/>
          <p:cNvGrpSpPr/>
          <p:nvPr/>
        </p:nvGrpSpPr>
        <p:grpSpPr>
          <a:xfrm>
            <a:off x="4510405" y="2345690"/>
            <a:ext cx="3072765" cy="3025775"/>
            <a:chOff x="3477368" y="1809631"/>
            <a:chExt cx="2178637" cy="2632076"/>
          </a:xfrm>
          <a:solidFill>
            <a:schemeClr val="accent1"/>
          </a:solidFill>
        </p:grpSpPr>
        <p:sp>
          <p:nvSpPr>
            <p:cNvPr id="5" name="chenying0907 5"/>
            <p:cNvSpPr/>
            <p:nvPr/>
          </p:nvSpPr>
          <p:spPr bwMode="auto">
            <a:xfrm>
              <a:off x="4433843" y="2367574"/>
              <a:ext cx="777579" cy="1381574"/>
            </a:xfrm>
            <a:custGeom>
              <a:avLst/>
              <a:gdLst>
                <a:gd name="T0" fmla="*/ 35 w 360"/>
                <a:gd name="T1" fmla="*/ 640 h 640"/>
                <a:gd name="T2" fmla="*/ 4 w 360"/>
                <a:gd name="T3" fmla="*/ 614 h 640"/>
                <a:gd name="T4" fmla="*/ 29 w 360"/>
                <a:gd name="T5" fmla="*/ 576 h 640"/>
                <a:gd name="T6" fmla="*/ 260 w 360"/>
                <a:gd name="T7" fmla="*/ 237 h 640"/>
                <a:gd name="T8" fmla="*/ 154 w 360"/>
                <a:gd name="T9" fmla="*/ 62 h 640"/>
                <a:gd name="T10" fmla="*/ 148 w 360"/>
                <a:gd name="T11" fmla="*/ 17 h 640"/>
                <a:gd name="T12" fmla="*/ 193 w 360"/>
                <a:gd name="T13" fmla="*/ 11 h 640"/>
                <a:gd name="T14" fmla="*/ 323 w 360"/>
                <a:gd name="T15" fmla="*/ 225 h 640"/>
                <a:gd name="T16" fmla="*/ 41 w 360"/>
                <a:gd name="T17" fmla="*/ 639 h 640"/>
                <a:gd name="T18" fmla="*/ 35 w 360"/>
                <a:gd name="T19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640">
                  <a:moveTo>
                    <a:pt x="35" y="640"/>
                  </a:moveTo>
                  <a:cubicBezTo>
                    <a:pt x="20" y="640"/>
                    <a:pt x="7" y="629"/>
                    <a:pt x="4" y="614"/>
                  </a:cubicBezTo>
                  <a:cubicBezTo>
                    <a:pt x="0" y="596"/>
                    <a:pt x="12" y="580"/>
                    <a:pt x="29" y="576"/>
                  </a:cubicBezTo>
                  <a:cubicBezTo>
                    <a:pt x="187" y="547"/>
                    <a:pt x="290" y="394"/>
                    <a:pt x="260" y="237"/>
                  </a:cubicBezTo>
                  <a:cubicBezTo>
                    <a:pt x="247" y="167"/>
                    <a:pt x="209" y="105"/>
                    <a:pt x="154" y="62"/>
                  </a:cubicBezTo>
                  <a:cubicBezTo>
                    <a:pt x="140" y="51"/>
                    <a:pt x="137" y="31"/>
                    <a:pt x="148" y="17"/>
                  </a:cubicBezTo>
                  <a:cubicBezTo>
                    <a:pt x="159" y="3"/>
                    <a:pt x="179" y="0"/>
                    <a:pt x="193" y="11"/>
                  </a:cubicBezTo>
                  <a:cubicBezTo>
                    <a:pt x="261" y="64"/>
                    <a:pt x="307" y="140"/>
                    <a:pt x="323" y="225"/>
                  </a:cubicBezTo>
                  <a:cubicBezTo>
                    <a:pt x="360" y="417"/>
                    <a:pt x="233" y="603"/>
                    <a:pt x="41" y="639"/>
                  </a:cubicBezTo>
                  <a:cubicBezTo>
                    <a:pt x="39" y="640"/>
                    <a:pt x="37" y="640"/>
                    <a:pt x="35" y="6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" name="chenying0907 6"/>
            <p:cNvSpPr/>
            <p:nvPr/>
          </p:nvSpPr>
          <p:spPr bwMode="auto">
            <a:xfrm>
              <a:off x="4304542" y="2489791"/>
              <a:ext cx="759867" cy="1392202"/>
            </a:xfrm>
            <a:custGeom>
              <a:avLst/>
              <a:gdLst>
                <a:gd name="T0" fmla="*/ 35 w 352"/>
                <a:gd name="T1" fmla="*/ 645 h 645"/>
                <a:gd name="T2" fmla="*/ 4 w 352"/>
                <a:gd name="T3" fmla="*/ 620 h 645"/>
                <a:gd name="T4" fmla="*/ 28 w 352"/>
                <a:gd name="T5" fmla="*/ 581 h 645"/>
                <a:gd name="T6" fmla="*/ 246 w 352"/>
                <a:gd name="T7" fmla="*/ 233 h 645"/>
                <a:gd name="T8" fmla="*/ 132 w 352"/>
                <a:gd name="T9" fmla="*/ 62 h 645"/>
                <a:gd name="T10" fmla="*/ 125 w 352"/>
                <a:gd name="T11" fmla="*/ 17 h 645"/>
                <a:gd name="T12" fmla="*/ 169 w 352"/>
                <a:gd name="T13" fmla="*/ 10 h 645"/>
                <a:gd name="T14" fmla="*/ 308 w 352"/>
                <a:gd name="T15" fmla="*/ 218 h 645"/>
                <a:gd name="T16" fmla="*/ 43 w 352"/>
                <a:gd name="T17" fmla="*/ 644 h 645"/>
                <a:gd name="T18" fmla="*/ 35 w 352"/>
                <a:gd name="T19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2" h="645">
                  <a:moveTo>
                    <a:pt x="35" y="645"/>
                  </a:moveTo>
                  <a:cubicBezTo>
                    <a:pt x="21" y="645"/>
                    <a:pt x="8" y="635"/>
                    <a:pt x="4" y="620"/>
                  </a:cubicBezTo>
                  <a:cubicBezTo>
                    <a:pt x="0" y="603"/>
                    <a:pt x="11" y="585"/>
                    <a:pt x="28" y="581"/>
                  </a:cubicBezTo>
                  <a:cubicBezTo>
                    <a:pt x="184" y="545"/>
                    <a:pt x="282" y="389"/>
                    <a:pt x="246" y="233"/>
                  </a:cubicBezTo>
                  <a:cubicBezTo>
                    <a:pt x="230" y="164"/>
                    <a:pt x="189" y="103"/>
                    <a:pt x="132" y="62"/>
                  </a:cubicBezTo>
                  <a:cubicBezTo>
                    <a:pt x="118" y="52"/>
                    <a:pt x="114" y="32"/>
                    <a:pt x="125" y="17"/>
                  </a:cubicBezTo>
                  <a:cubicBezTo>
                    <a:pt x="135" y="3"/>
                    <a:pt x="155" y="0"/>
                    <a:pt x="169" y="10"/>
                  </a:cubicBezTo>
                  <a:cubicBezTo>
                    <a:pt x="239" y="60"/>
                    <a:pt x="289" y="134"/>
                    <a:pt x="308" y="218"/>
                  </a:cubicBezTo>
                  <a:cubicBezTo>
                    <a:pt x="352" y="409"/>
                    <a:pt x="233" y="600"/>
                    <a:pt x="43" y="644"/>
                  </a:cubicBezTo>
                  <a:cubicBezTo>
                    <a:pt x="40" y="644"/>
                    <a:pt x="38" y="645"/>
                    <a:pt x="35" y="6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chenying0907 7"/>
            <p:cNvSpPr/>
            <p:nvPr/>
          </p:nvSpPr>
          <p:spPr bwMode="auto">
            <a:xfrm>
              <a:off x="3805050" y="2146168"/>
              <a:ext cx="1188509" cy="1367404"/>
            </a:xfrm>
            <a:custGeom>
              <a:avLst/>
              <a:gdLst>
                <a:gd name="T0" fmla="*/ 146 w 550"/>
                <a:gd name="T1" fmla="*/ 633 h 633"/>
                <a:gd name="T2" fmla="*/ 125 w 550"/>
                <a:gd name="T3" fmla="*/ 625 h 633"/>
                <a:gd name="T4" fmla="*/ 0 w 550"/>
                <a:gd name="T5" fmla="*/ 355 h 633"/>
                <a:gd name="T6" fmla="*/ 355 w 550"/>
                <a:gd name="T7" fmla="*/ 0 h 633"/>
                <a:gd name="T8" fmla="*/ 529 w 550"/>
                <a:gd name="T9" fmla="*/ 46 h 633"/>
                <a:gd name="T10" fmla="*/ 541 w 550"/>
                <a:gd name="T11" fmla="*/ 90 h 633"/>
                <a:gd name="T12" fmla="*/ 498 w 550"/>
                <a:gd name="T13" fmla="*/ 102 h 633"/>
                <a:gd name="T14" fmla="*/ 355 w 550"/>
                <a:gd name="T15" fmla="*/ 64 h 633"/>
                <a:gd name="T16" fmla="*/ 64 w 550"/>
                <a:gd name="T17" fmla="*/ 355 h 633"/>
                <a:gd name="T18" fmla="*/ 166 w 550"/>
                <a:gd name="T19" fmla="*/ 576 h 633"/>
                <a:gd name="T20" fmla="*/ 170 w 550"/>
                <a:gd name="T21" fmla="*/ 621 h 633"/>
                <a:gd name="T22" fmla="*/ 146 w 550"/>
                <a:gd name="T23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0" h="633">
                  <a:moveTo>
                    <a:pt x="146" y="633"/>
                  </a:moveTo>
                  <a:cubicBezTo>
                    <a:pt x="138" y="633"/>
                    <a:pt x="131" y="630"/>
                    <a:pt x="125" y="625"/>
                  </a:cubicBezTo>
                  <a:cubicBezTo>
                    <a:pt x="46" y="557"/>
                    <a:pt x="0" y="459"/>
                    <a:pt x="0" y="355"/>
                  </a:cubicBezTo>
                  <a:cubicBezTo>
                    <a:pt x="0" y="160"/>
                    <a:pt x="159" y="0"/>
                    <a:pt x="355" y="0"/>
                  </a:cubicBezTo>
                  <a:cubicBezTo>
                    <a:pt x="416" y="0"/>
                    <a:pt x="476" y="16"/>
                    <a:pt x="529" y="46"/>
                  </a:cubicBezTo>
                  <a:cubicBezTo>
                    <a:pt x="545" y="55"/>
                    <a:pt x="550" y="74"/>
                    <a:pt x="541" y="90"/>
                  </a:cubicBezTo>
                  <a:cubicBezTo>
                    <a:pt x="533" y="105"/>
                    <a:pt x="513" y="111"/>
                    <a:pt x="498" y="102"/>
                  </a:cubicBezTo>
                  <a:cubicBezTo>
                    <a:pt x="454" y="77"/>
                    <a:pt x="405" y="64"/>
                    <a:pt x="355" y="64"/>
                  </a:cubicBezTo>
                  <a:cubicBezTo>
                    <a:pt x="195" y="64"/>
                    <a:pt x="64" y="195"/>
                    <a:pt x="64" y="355"/>
                  </a:cubicBezTo>
                  <a:cubicBezTo>
                    <a:pt x="64" y="440"/>
                    <a:pt x="102" y="521"/>
                    <a:pt x="166" y="576"/>
                  </a:cubicBezTo>
                  <a:cubicBezTo>
                    <a:pt x="180" y="588"/>
                    <a:pt x="181" y="608"/>
                    <a:pt x="170" y="621"/>
                  </a:cubicBezTo>
                  <a:cubicBezTo>
                    <a:pt x="164" y="629"/>
                    <a:pt x="155" y="633"/>
                    <a:pt x="146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4" name="chenying0907 8"/>
            <p:cNvSpPr/>
            <p:nvPr/>
          </p:nvSpPr>
          <p:spPr bwMode="auto">
            <a:xfrm>
              <a:off x="4355908" y="2688170"/>
              <a:ext cx="485322" cy="1140684"/>
            </a:xfrm>
            <a:custGeom>
              <a:avLst/>
              <a:gdLst>
                <a:gd name="T0" fmla="*/ 212 w 225"/>
                <a:gd name="T1" fmla="*/ 235 h 528"/>
                <a:gd name="T2" fmla="*/ 99 w 225"/>
                <a:gd name="T3" fmla="*/ 12 h 528"/>
                <a:gd name="T4" fmla="*/ 54 w 225"/>
                <a:gd name="T5" fmla="*/ 14 h 528"/>
                <a:gd name="T6" fmla="*/ 56 w 225"/>
                <a:gd name="T7" fmla="*/ 59 h 528"/>
                <a:gd name="T8" fmla="*/ 110 w 225"/>
                <a:gd name="T9" fmla="*/ 126 h 528"/>
                <a:gd name="T10" fmla="*/ 117 w 225"/>
                <a:gd name="T11" fmla="*/ 212 h 528"/>
                <a:gd name="T12" fmla="*/ 62 w 225"/>
                <a:gd name="T13" fmla="*/ 309 h 528"/>
                <a:gd name="T14" fmla="*/ 0 w 225"/>
                <a:gd name="T15" fmla="*/ 528 h 528"/>
                <a:gd name="T16" fmla="*/ 52 w 225"/>
                <a:gd name="T17" fmla="*/ 528 h 528"/>
                <a:gd name="T18" fmla="*/ 107 w 225"/>
                <a:gd name="T19" fmla="*/ 528 h 528"/>
                <a:gd name="T20" fmla="*/ 212 w 225"/>
                <a:gd name="T21" fmla="*/ 235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5" h="528">
                  <a:moveTo>
                    <a:pt x="212" y="235"/>
                  </a:moveTo>
                  <a:cubicBezTo>
                    <a:pt x="203" y="149"/>
                    <a:pt x="163" y="70"/>
                    <a:pt x="99" y="12"/>
                  </a:cubicBezTo>
                  <a:cubicBezTo>
                    <a:pt x="86" y="0"/>
                    <a:pt x="66" y="1"/>
                    <a:pt x="54" y="14"/>
                  </a:cubicBezTo>
                  <a:cubicBezTo>
                    <a:pt x="42" y="27"/>
                    <a:pt x="43" y="47"/>
                    <a:pt x="56" y="59"/>
                  </a:cubicBezTo>
                  <a:cubicBezTo>
                    <a:pt x="77" y="79"/>
                    <a:pt x="96" y="101"/>
                    <a:pt x="110" y="126"/>
                  </a:cubicBezTo>
                  <a:cubicBezTo>
                    <a:pt x="115" y="136"/>
                    <a:pt x="126" y="163"/>
                    <a:pt x="117" y="212"/>
                  </a:cubicBezTo>
                  <a:cubicBezTo>
                    <a:pt x="107" y="265"/>
                    <a:pt x="62" y="309"/>
                    <a:pt x="62" y="309"/>
                  </a:cubicBezTo>
                  <a:cubicBezTo>
                    <a:pt x="0" y="528"/>
                    <a:pt x="0" y="528"/>
                    <a:pt x="0" y="528"/>
                  </a:cubicBezTo>
                  <a:cubicBezTo>
                    <a:pt x="52" y="528"/>
                    <a:pt x="52" y="528"/>
                    <a:pt x="52" y="528"/>
                  </a:cubicBezTo>
                  <a:cubicBezTo>
                    <a:pt x="107" y="528"/>
                    <a:pt x="107" y="528"/>
                    <a:pt x="107" y="528"/>
                  </a:cubicBezTo>
                  <a:cubicBezTo>
                    <a:pt x="182" y="455"/>
                    <a:pt x="225" y="348"/>
                    <a:pt x="212" y="2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3" name="chenying0907 9"/>
            <p:cNvSpPr/>
            <p:nvPr/>
          </p:nvSpPr>
          <p:spPr bwMode="auto">
            <a:xfrm>
              <a:off x="4247862" y="2374659"/>
              <a:ext cx="1091090" cy="1546301"/>
            </a:xfrm>
            <a:custGeom>
              <a:avLst/>
              <a:gdLst>
                <a:gd name="T0" fmla="*/ 505 w 505"/>
                <a:gd name="T1" fmla="*/ 249 h 716"/>
                <a:gd name="T2" fmla="*/ 416 w 505"/>
                <a:gd name="T3" fmla="*/ 15 h 716"/>
                <a:gd name="T4" fmla="*/ 371 w 505"/>
                <a:gd name="T5" fmla="*/ 12 h 716"/>
                <a:gd name="T6" fmla="*/ 368 w 505"/>
                <a:gd name="T7" fmla="*/ 57 h 716"/>
                <a:gd name="T8" fmla="*/ 440 w 505"/>
                <a:gd name="T9" fmla="*/ 234 h 716"/>
                <a:gd name="T10" fmla="*/ 356 w 505"/>
                <a:gd name="T11" fmla="*/ 386 h 716"/>
                <a:gd name="T12" fmla="*/ 288 w 505"/>
                <a:gd name="T13" fmla="*/ 361 h 716"/>
                <a:gd name="T14" fmla="*/ 318 w 505"/>
                <a:gd name="T15" fmla="*/ 205 h 716"/>
                <a:gd name="T16" fmla="*/ 311 w 505"/>
                <a:gd name="T17" fmla="*/ 139 h 716"/>
                <a:gd name="T18" fmla="*/ 247 w 505"/>
                <a:gd name="T19" fmla="*/ 171 h 716"/>
                <a:gd name="T20" fmla="*/ 186 w 505"/>
                <a:gd name="T21" fmla="*/ 351 h 716"/>
                <a:gd name="T22" fmla="*/ 53 w 505"/>
                <a:gd name="T23" fmla="*/ 479 h 716"/>
                <a:gd name="T24" fmla="*/ 0 w 505"/>
                <a:gd name="T25" fmla="*/ 618 h 716"/>
                <a:gd name="T26" fmla="*/ 0 w 505"/>
                <a:gd name="T27" fmla="*/ 716 h 716"/>
                <a:gd name="T28" fmla="*/ 299 w 505"/>
                <a:gd name="T29" fmla="*/ 716 h 716"/>
                <a:gd name="T30" fmla="*/ 306 w 505"/>
                <a:gd name="T31" fmla="*/ 617 h 716"/>
                <a:gd name="T32" fmla="*/ 384 w 505"/>
                <a:gd name="T33" fmla="*/ 515 h 716"/>
                <a:gd name="T34" fmla="*/ 389 w 505"/>
                <a:gd name="T35" fmla="*/ 511 h 716"/>
                <a:gd name="T36" fmla="*/ 390 w 505"/>
                <a:gd name="T37" fmla="*/ 511 h 716"/>
                <a:gd name="T38" fmla="*/ 390 w 505"/>
                <a:gd name="T39" fmla="*/ 510 h 716"/>
                <a:gd name="T40" fmla="*/ 505 w 505"/>
                <a:gd name="T41" fmla="*/ 249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5" h="716">
                  <a:moveTo>
                    <a:pt x="505" y="249"/>
                  </a:moveTo>
                  <a:cubicBezTo>
                    <a:pt x="505" y="163"/>
                    <a:pt x="473" y="80"/>
                    <a:pt x="416" y="15"/>
                  </a:cubicBezTo>
                  <a:cubicBezTo>
                    <a:pt x="405" y="2"/>
                    <a:pt x="384" y="0"/>
                    <a:pt x="371" y="12"/>
                  </a:cubicBezTo>
                  <a:cubicBezTo>
                    <a:pt x="358" y="24"/>
                    <a:pt x="357" y="44"/>
                    <a:pt x="368" y="57"/>
                  </a:cubicBezTo>
                  <a:cubicBezTo>
                    <a:pt x="412" y="106"/>
                    <a:pt x="437" y="169"/>
                    <a:pt x="440" y="234"/>
                  </a:cubicBezTo>
                  <a:cubicBezTo>
                    <a:pt x="441" y="289"/>
                    <a:pt x="402" y="347"/>
                    <a:pt x="356" y="386"/>
                  </a:cubicBezTo>
                  <a:cubicBezTo>
                    <a:pt x="310" y="425"/>
                    <a:pt x="293" y="391"/>
                    <a:pt x="288" y="361"/>
                  </a:cubicBezTo>
                  <a:cubicBezTo>
                    <a:pt x="283" y="331"/>
                    <a:pt x="304" y="244"/>
                    <a:pt x="318" y="205"/>
                  </a:cubicBezTo>
                  <a:cubicBezTo>
                    <a:pt x="333" y="165"/>
                    <a:pt x="327" y="150"/>
                    <a:pt x="311" y="139"/>
                  </a:cubicBezTo>
                  <a:cubicBezTo>
                    <a:pt x="296" y="129"/>
                    <a:pt x="268" y="133"/>
                    <a:pt x="247" y="171"/>
                  </a:cubicBezTo>
                  <a:cubicBezTo>
                    <a:pt x="226" y="210"/>
                    <a:pt x="216" y="287"/>
                    <a:pt x="186" y="351"/>
                  </a:cubicBezTo>
                  <a:cubicBezTo>
                    <a:pt x="157" y="415"/>
                    <a:pt x="95" y="438"/>
                    <a:pt x="53" y="479"/>
                  </a:cubicBezTo>
                  <a:cubicBezTo>
                    <a:pt x="11" y="520"/>
                    <a:pt x="0" y="580"/>
                    <a:pt x="0" y="618"/>
                  </a:cubicBezTo>
                  <a:cubicBezTo>
                    <a:pt x="0" y="656"/>
                    <a:pt x="0" y="716"/>
                    <a:pt x="0" y="716"/>
                  </a:cubicBezTo>
                  <a:cubicBezTo>
                    <a:pt x="299" y="716"/>
                    <a:pt x="299" y="716"/>
                    <a:pt x="299" y="716"/>
                  </a:cubicBezTo>
                  <a:cubicBezTo>
                    <a:pt x="299" y="716"/>
                    <a:pt x="289" y="654"/>
                    <a:pt x="306" y="617"/>
                  </a:cubicBezTo>
                  <a:cubicBezTo>
                    <a:pt x="321" y="582"/>
                    <a:pt x="362" y="536"/>
                    <a:pt x="384" y="515"/>
                  </a:cubicBezTo>
                  <a:cubicBezTo>
                    <a:pt x="386" y="514"/>
                    <a:pt x="388" y="512"/>
                    <a:pt x="389" y="511"/>
                  </a:cubicBezTo>
                  <a:cubicBezTo>
                    <a:pt x="389" y="511"/>
                    <a:pt x="389" y="511"/>
                    <a:pt x="390" y="511"/>
                  </a:cubicBezTo>
                  <a:cubicBezTo>
                    <a:pt x="390" y="510"/>
                    <a:pt x="390" y="510"/>
                    <a:pt x="390" y="510"/>
                  </a:cubicBezTo>
                  <a:cubicBezTo>
                    <a:pt x="460" y="445"/>
                    <a:pt x="505" y="352"/>
                    <a:pt x="505" y="2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4" name="chenying0907 10"/>
            <p:cNvSpPr/>
            <p:nvPr/>
          </p:nvSpPr>
          <p:spPr bwMode="auto">
            <a:xfrm>
              <a:off x="4219522" y="3995352"/>
              <a:ext cx="704957" cy="100962"/>
            </a:xfrm>
            <a:custGeom>
              <a:avLst/>
              <a:gdLst>
                <a:gd name="T0" fmla="*/ 326 w 326"/>
                <a:gd name="T1" fmla="*/ 24 h 47"/>
                <a:gd name="T2" fmla="*/ 302 w 326"/>
                <a:gd name="T3" fmla="*/ 47 h 47"/>
                <a:gd name="T4" fmla="*/ 24 w 326"/>
                <a:gd name="T5" fmla="*/ 47 h 47"/>
                <a:gd name="T6" fmla="*/ 0 w 326"/>
                <a:gd name="T7" fmla="*/ 24 h 47"/>
                <a:gd name="T8" fmla="*/ 0 w 326"/>
                <a:gd name="T9" fmla="*/ 24 h 47"/>
                <a:gd name="T10" fmla="*/ 24 w 326"/>
                <a:gd name="T11" fmla="*/ 0 h 47"/>
                <a:gd name="T12" fmla="*/ 302 w 326"/>
                <a:gd name="T13" fmla="*/ 0 h 47"/>
                <a:gd name="T14" fmla="*/ 326 w 326"/>
                <a:gd name="T15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" h="47">
                  <a:moveTo>
                    <a:pt x="326" y="24"/>
                  </a:moveTo>
                  <a:cubicBezTo>
                    <a:pt x="326" y="37"/>
                    <a:pt x="315" y="47"/>
                    <a:pt x="302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1" y="47"/>
                    <a:pt x="0" y="37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15" y="0"/>
                    <a:pt x="326" y="11"/>
                    <a:pt x="326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5" name="chenying0907 11"/>
            <p:cNvSpPr/>
            <p:nvPr/>
          </p:nvSpPr>
          <p:spPr bwMode="auto">
            <a:xfrm>
              <a:off x="4219522" y="4167163"/>
              <a:ext cx="704957" cy="100962"/>
            </a:xfrm>
            <a:custGeom>
              <a:avLst/>
              <a:gdLst>
                <a:gd name="T0" fmla="*/ 326 w 326"/>
                <a:gd name="T1" fmla="*/ 24 h 47"/>
                <a:gd name="T2" fmla="*/ 302 w 326"/>
                <a:gd name="T3" fmla="*/ 47 h 47"/>
                <a:gd name="T4" fmla="*/ 24 w 326"/>
                <a:gd name="T5" fmla="*/ 47 h 47"/>
                <a:gd name="T6" fmla="*/ 0 w 326"/>
                <a:gd name="T7" fmla="*/ 24 h 47"/>
                <a:gd name="T8" fmla="*/ 0 w 326"/>
                <a:gd name="T9" fmla="*/ 24 h 47"/>
                <a:gd name="T10" fmla="*/ 24 w 326"/>
                <a:gd name="T11" fmla="*/ 0 h 47"/>
                <a:gd name="T12" fmla="*/ 302 w 326"/>
                <a:gd name="T13" fmla="*/ 0 h 47"/>
                <a:gd name="T14" fmla="*/ 326 w 326"/>
                <a:gd name="T15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" h="47">
                  <a:moveTo>
                    <a:pt x="326" y="24"/>
                  </a:moveTo>
                  <a:cubicBezTo>
                    <a:pt x="326" y="37"/>
                    <a:pt x="315" y="47"/>
                    <a:pt x="302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1" y="47"/>
                    <a:pt x="0" y="37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15" y="0"/>
                    <a:pt x="326" y="11"/>
                    <a:pt x="326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6" name="chenying0907 12"/>
            <p:cNvSpPr/>
            <p:nvPr/>
          </p:nvSpPr>
          <p:spPr bwMode="auto">
            <a:xfrm>
              <a:off x="4375392" y="4340745"/>
              <a:ext cx="393217" cy="100962"/>
            </a:xfrm>
            <a:custGeom>
              <a:avLst/>
              <a:gdLst>
                <a:gd name="T0" fmla="*/ 182 w 182"/>
                <a:gd name="T1" fmla="*/ 24 h 47"/>
                <a:gd name="T2" fmla="*/ 159 w 182"/>
                <a:gd name="T3" fmla="*/ 47 h 47"/>
                <a:gd name="T4" fmla="*/ 24 w 182"/>
                <a:gd name="T5" fmla="*/ 47 h 47"/>
                <a:gd name="T6" fmla="*/ 0 w 182"/>
                <a:gd name="T7" fmla="*/ 24 h 47"/>
                <a:gd name="T8" fmla="*/ 0 w 182"/>
                <a:gd name="T9" fmla="*/ 24 h 47"/>
                <a:gd name="T10" fmla="*/ 24 w 182"/>
                <a:gd name="T11" fmla="*/ 0 h 47"/>
                <a:gd name="T12" fmla="*/ 159 w 182"/>
                <a:gd name="T13" fmla="*/ 0 h 47"/>
                <a:gd name="T14" fmla="*/ 182 w 182"/>
                <a:gd name="T15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47">
                  <a:moveTo>
                    <a:pt x="182" y="24"/>
                  </a:moveTo>
                  <a:cubicBezTo>
                    <a:pt x="182" y="37"/>
                    <a:pt x="171" y="47"/>
                    <a:pt x="159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1" y="47"/>
                    <a:pt x="0" y="37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71" y="0"/>
                    <a:pt x="182" y="11"/>
                    <a:pt x="182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7" name="chenying0907 13"/>
            <p:cNvSpPr/>
            <p:nvPr/>
          </p:nvSpPr>
          <p:spPr bwMode="auto">
            <a:xfrm>
              <a:off x="4550745" y="1809631"/>
              <a:ext cx="42510" cy="216092"/>
            </a:xfrm>
            <a:custGeom>
              <a:avLst/>
              <a:gdLst>
                <a:gd name="T0" fmla="*/ 20 w 20"/>
                <a:gd name="T1" fmla="*/ 90 h 100"/>
                <a:gd name="T2" fmla="*/ 10 w 20"/>
                <a:gd name="T3" fmla="*/ 100 h 100"/>
                <a:gd name="T4" fmla="*/ 10 w 20"/>
                <a:gd name="T5" fmla="*/ 100 h 100"/>
                <a:gd name="T6" fmla="*/ 0 w 20"/>
                <a:gd name="T7" fmla="*/ 90 h 100"/>
                <a:gd name="T8" fmla="*/ 0 w 20"/>
                <a:gd name="T9" fmla="*/ 10 h 100"/>
                <a:gd name="T10" fmla="*/ 10 w 20"/>
                <a:gd name="T11" fmla="*/ 0 h 100"/>
                <a:gd name="T12" fmla="*/ 10 w 20"/>
                <a:gd name="T13" fmla="*/ 0 h 100"/>
                <a:gd name="T14" fmla="*/ 20 w 20"/>
                <a:gd name="T15" fmla="*/ 10 h 100"/>
                <a:gd name="T16" fmla="*/ 20 w 20"/>
                <a:gd name="T17" fmla="*/ 9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00">
                  <a:moveTo>
                    <a:pt x="20" y="90"/>
                  </a:moveTo>
                  <a:cubicBezTo>
                    <a:pt x="20" y="95"/>
                    <a:pt x="16" y="100"/>
                    <a:pt x="10" y="10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4" y="100"/>
                    <a:pt x="0" y="95"/>
                    <a:pt x="0" y="9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lnTo>
                    <a:pt x="20" y="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8" name="chenying0907 14"/>
            <p:cNvSpPr/>
            <p:nvPr/>
          </p:nvSpPr>
          <p:spPr bwMode="auto">
            <a:xfrm>
              <a:off x="4362993" y="1822029"/>
              <a:ext cx="77935" cy="216092"/>
            </a:xfrm>
            <a:custGeom>
              <a:avLst/>
              <a:gdLst>
                <a:gd name="T0" fmla="*/ 35 w 36"/>
                <a:gd name="T1" fmla="*/ 88 h 100"/>
                <a:gd name="T2" fmla="*/ 27 w 36"/>
                <a:gd name="T3" fmla="*/ 100 h 100"/>
                <a:gd name="T4" fmla="*/ 27 w 36"/>
                <a:gd name="T5" fmla="*/ 100 h 100"/>
                <a:gd name="T6" fmla="*/ 15 w 36"/>
                <a:gd name="T7" fmla="*/ 91 h 100"/>
                <a:gd name="T8" fmla="*/ 1 w 36"/>
                <a:gd name="T9" fmla="*/ 13 h 100"/>
                <a:gd name="T10" fmla="*/ 9 w 36"/>
                <a:gd name="T11" fmla="*/ 1 h 100"/>
                <a:gd name="T12" fmla="*/ 9 w 36"/>
                <a:gd name="T13" fmla="*/ 1 h 100"/>
                <a:gd name="T14" fmla="*/ 21 w 36"/>
                <a:gd name="T15" fmla="*/ 9 h 100"/>
                <a:gd name="T16" fmla="*/ 35 w 36"/>
                <a:gd name="T17" fmla="*/ 8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00">
                  <a:moveTo>
                    <a:pt x="35" y="88"/>
                  </a:moveTo>
                  <a:cubicBezTo>
                    <a:pt x="36" y="93"/>
                    <a:pt x="32" y="99"/>
                    <a:pt x="27" y="100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1" y="100"/>
                    <a:pt x="16" y="97"/>
                    <a:pt x="15" y="9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7"/>
                    <a:pt x="4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5" y="0"/>
                    <a:pt x="20" y="4"/>
                    <a:pt x="21" y="9"/>
                  </a:cubicBezTo>
                  <a:lnTo>
                    <a:pt x="35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9" name="chenying0907 15"/>
            <p:cNvSpPr/>
            <p:nvPr/>
          </p:nvSpPr>
          <p:spPr bwMode="auto">
            <a:xfrm>
              <a:off x="4180555" y="1868082"/>
              <a:ext cx="108047" cy="210779"/>
            </a:xfrm>
            <a:custGeom>
              <a:avLst/>
              <a:gdLst>
                <a:gd name="T0" fmla="*/ 48 w 50"/>
                <a:gd name="T1" fmla="*/ 83 h 98"/>
                <a:gd name="T2" fmla="*/ 42 w 50"/>
                <a:gd name="T3" fmla="*/ 96 h 98"/>
                <a:gd name="T4" fmla="*/ 42 w 50"/>
                <a:gd name="T5" fmla="*/ 96 h 98"/>
                <a:gd name="T6" fmla="*/ 29 w 50"/>
                <a:gd name="T7" fmla="*/ 90 h 98"/>
                <a:gd name="T8" fmla="*/ 2 w 50"/>
                <a:gd name="T9" fmla="*/ 15 h 98"/>
                <a:gd name="T10" fmla="*/ 8 w 50"/>
                <a:gd name="T11" fmla="*/ 2 h 98"/>
                <a:gd name="T12" fmla="*/ 8 w 50"/>
                <a:gd name="T13" fmla="*/ 2 h 98"/>
                <a:gd name="T14" fmla="*/ 21 w 50"/>
                <a:gd name="T15" fmla="*/ 8 h 98"/>
                <a:gd name="T16" fmla="*/ 48 w 50"/>
                <a:gd name="T17" fmla="*/ 8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8">
                  <a:moveTo>
                    <a:pt x="48" y="83"/>
                  </a:moveTo>
                  <a:cubicBezTo>
                    <a:pt x="50" y="89"/>
                    <a:pt x="48" y="94"/>
                    <a:pt x="42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37" y="98"/>
                    <a:pt x="31" y="96"/>
                    <a:pt x="29" y="9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0"/>
                    <a:pt x="3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3" y="0"/>
                    <a:pt x="19" y="3"/>
                    <a:pt x="21" y="8"/>
                  </a:cubicBezTo>
                  <a:lnTo>
                    <a:pt x="48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0" name="chenying0907 16"/>
            <p:cNvSpPr/>
            <p:nvPr/>
          </p:nvSpPr>
          <p:spPr bwMode="auto">
            <a:xfrm>
              <a:off x="3727115" y="2183364"/>
              <a:ext cx="182439" cy="159412"/>
            </a:xfrm>
            <a:custGeom>
              <a:avLst/>
              <a:gdLst>
                <a:gd name="T0" fmla="*/ 79 w 84"/>
                <a:gd name="T1" fmla="*/ 55 h 74"/>
                <a:gd name="T2" fmla="*/ 80 w 84"/>
                <a:gd name="T3" fmla="*/ 69 h 74"/>
                <a:gd name="T4" fmla="*/ 80 w 84"/>
                <a:gd name="T5" fmla="*/ 69 h 74"/>
                <a:gd name="T6" fmla="*/ 66 w 84"/>
                <a:gd name="T7" fmla="*/ 71 h 74"/>
                <a:gd name="T8" fmla="*/ 5 w 84"/>
                <a:gd name="T9" fmla="*/ 19 h 74"/>
                <a:gd name="T10" fmla="*/ 3 w 84"/>
                <a:gd name="T11" fmla="*/ 5 h 74"/>
                <a:gd name="T12" fmla="*/ 3 w 84"/>
                <a:gd name="T13" fmla="*/ 5 h 74"/>
                <a:gd name="T14" fmla="*/ 18 w 84"/>
                <a:gd name="T15" fmla="*/ 4 h 74"/>
                <a:gd name="T16" fmla="*/ 79 w 84"/>
                <a:gd name="T17" fmla="*/ 5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74">
                  <a:moveTo>
                    <a:pt x="79" y="55"/>
                  </a:moveTo>
                  <a:cubicBezTo>
                    <a:pt x="83" y="59"/>
                    <a:pt x="84" y="65"/>
                    <a:pt x="80" y="69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76" y="74"/>
                    <a:pt x="70" y="74"/>
                    <a:pt x="66" y="71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6"/>
                    <a:pt x="0" y="9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7" y="1"/>
                    <a:pt x="13" y="0"/>
                    <a:pt x="18" y="4"/>
                  </a:cubicBezTo>
                  <a:lnTo>
                    <a:pt x="79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1" name="chenying0907 17"/>
            <p:cNvSpPr/>
            <p:nvPr/>
          </p:nvSpPr>
          <p:spPr bwMode="auto">
            <a:xfrm>
              <a:off x="3619068" y="2333921"/>
              <a:ext cx="198380" cy="136387"/>
            </a:xfrm>
            <a:custGeom>
              <a:avLst/>
              <a:gdLst>
                <a:gd name="T0" fmla="*/ 85 w 92"/>
                <a:gd name="T1" fmla="*/ 43 h 63"/>
                <a:gd name="T2" fmla="*/ 89 w 92"/>
                <a:gd name="T3" fmla="*/ 57 h 63"/>
                <a:gd name="T4" fmla="*/ 89 w 92"/>
                <a:gd name="T5" fmla="*/ 57 h 63"/>
                <a:gd name="T6" fmla="*/ 75 w 92"/>
                <a:gd name="T7" fmla="*/ 61 h 63"/>
                <a:gd name="T8" fmla="*/ 6 w 92"/>
                <a:gd name="T9" fmla="*/ 21 h 63"/>
                <a:gd name="T10" fmla="*/ 2 w 92"/>
                <a:gd name="T11" fmla="*/ 7 h 63"/>
                <a:gd name="T12" fmla="*/ 2 w 92"/>
                <a:gd name="T13" fmla="*/ 7 h 63"/>
                <a:gd name="T14" fmla="*/ 16 w 92"/>
                <a:gd name="T15" fmla="*/ 3 h 63"/>
                <a:gd name="T16" fmla="*/ 85 w 92"/>
                <a:gd name="T17" fmla="*/ 4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63">
                  <a:moveTo>
                    <a:pt x="85" y="43"/>
                  </a:moveTo>
                  <a:cubicBezTo>
                    <a:pt x="90" y="46"/>
                    <a:pt x="92" y="52"/>
                    <a:pt x="89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6" y="62"/>
                    <a:pt x="80" y="63"/>
                    <a:pt x="75" y="6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" y="18"/>
                    <a:pt x="0" y="12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5" y="2"/>
                    <a:pt x="11" y="0"/>
                    <a:pt x="16" y="3"/>
                  </a:cubicBezTo>
                  <a:lnTo>
                    <a:pt x="85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2" name="chenying0907 18"/>
            <p:cNvSpPr/>
            <p:nvPr/>
          </p:nvSpPr>
          <p:spPr bwMode="auto">
            <a:xfrm>
              <a:off x="3539362" y="2502189"/>
              <a:ext cx="212550" cy="111589"/>
            </a:xfrm>
            <a:custGeom>
              <a:avLst/>
              <a:gdLst>
                <a:gd name="T0" fmla="*/ 90 w 98"/>
                <a:gd name="T1" fmla="*/ 30 h 51"/>
                <a:gd name="T2" fmla="*/ 96 w 98"/>
                <a:gd name="T3" fmla="*/ 43 h 51"/>
                <a:gd name="T4" fmla="*/ 96 w 98"/>
                <a:gd name="T5" fmla="*/ 43 h 51"/>
                <a:gd name="T6" fmla="*/ 83 w 98"/>
                <a:gd name="T7" fmla="*/ 49 h 51"/>
                <a:gd name="T8" fmla="*/ 8 w 98"/>
                <a:gd name="T9" fmla="*/ 22 h 51"/>
                <a:gd name="T10" fmla="*/ 2 w 98"/>
                <a:gd name="T11" fmla="*/ 8 h 51"/>
                <a:gd name="T12" fmla="*/ 2 w 98"/>
                <a:gd name="T13" fmla="*/ 8 h 51"/>
                <a:gd name="T14" fmla="*/ 15 w 98"/>
                <a:gd name="T15" fmla="*/ 2 h 51"/>
                <a:gd name="T16" fmla="*/ 90 w 98"/>
                <a:gd name="T17" fmla="*/ 3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1">
                  <a:moveTo>
                    <a:pt x="90" y="30"/>
                  </a:moveTo>
                  <a:cubicBezTo>
                    <a:pt x="95" y="32"/>
                    <a:pt x="98" y="37"/>
                    <a:pt x="96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4" y="48"/>
                    <a:pt x="88" y="51"/>
                    <a:pt x="83" y="49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3"/>
                    <a:pt x="10" y="0"/>
                    <a:pt x="15" y="2"/>
                  </a:cubicBezTo>
                  <a:lnTo>
                    <a:pt x="90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3" name="chenying0907 19"/>
            <p:cNvSpPr/>
            <p:nvPr/>
          </p:nvSpPr>
          <p:spPr bwMode="auto">
            <a:xfrm>
              <a:off x="3491538" y="2684628"/>
              <a:ext cx="216092" cy="77935"/>
            </a:xfrm>
            <a:custGeom>
              <a:avLst/>
              <a:gdLst>
                <a:gd name="T0" fmla="*/ 91 w 100"/>
                <a:gd name="T1" fmla="*/ 15 h 36"/>
                <a:gd name="T2" fmla="*/ 99 w 100"/>
                <a:gd name="T3" fmla="*/ 27 h 36"/>
                <a:gd name="T4" fmla="*/ 99 w 100"/>
                <a:gd name="T5" fmla="*/ 27 h 36"/>
                <a:gd name="T6" fmla="*/ 87 w 100"/>
                <a:gd name="T7" fmla="*/ 35 h 36"/>
                <a:gd name="T8" fmla="*/ 9 w 100"/>
                <a:gd name="T9" fmla="*/ 21 h 36"/>
                <a:gd name="T10" fmla="*/ 1 w 100"/>
                <a:gd name="T11" fmla="*/ 9 h 36"/>
                <a:gd name="T12" fmla="*/ 1 w 100"/>
                <a:gd name="T13" fmla="*/ 9 h 36"/>
                <a:gd name="T14" fmla="*/ 12 w 100"/>
                <a:gd name="T15" fmla="*/ 1 h 36"/>
                <a:gd name="T16" fmla="*/ 91 w 100"/>
                <a:gd name="T17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36">
                  <a:moveTo>
                    <a:pt x="91" y="15"/>
                  </a:moveTo>
                  <a:cubicBezTo>
                    <a:pt x="96" y="16"/>
                    <a:pt x="100" y="21"/>
                    <a:pt x="99" y="27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8" y="32"/>
                    <a:pt x="93" y="36"/>
                    <a:pt x="87" y="35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3" y="20"/>
                    <a:pt x="0" y="15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4"/>
                    <a:pt x="7" y="0"/>
                    <a:pt x="12" y="1"/>
                  </a:cubicBezTo>
                  <a:lnTo>
                    <a:pt x="91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4" name="chenying0907 20"/>
            <p:cNvSpPr/>
            <p:nvPr/>
          </p:nvSpPr>
          <p:spPr bwMode="auto">
            <a:xfrm>
              <a:off x="3477368" y="2872380"/>
              <a:ext cx="216092" cy="42510"/>
            </a:xfrm>
            <a:custGeom>
              <a:avLst/>
              <a:gdLst>
                <a:gd name="T0" fmla="*/ 89 w 100"/>
                <a:gd name="T1" fmla="*/ 0 h 20"/>
                <a:gd name="T2" fmla="*/ 99 w 100"/>
                <a:gd name="T3" fmla="*/ 10 h 20"/>
                <a:gd name="T4" fmla="*/ 99 w 100"/>
                <a:gd name="T5" fmla="*/ 10 h 20"/>
                <a:gd name="T6" fmla="*/ 89 w 100"/>
                <a:gd name="T7" fmla="*/ 20 h 20"/>
                <a:gd name="T8" fmla="*/ 10 w 100"/>
                <a:gd name="T9" fmla="*/ 20 h 20"/>
                <a:gd name="T10" fmla="*/ 0 w 100"/>
                <a:gd name="T11" fmla="*/ 10 h 20"/>
                <a:gd name="T12" fmla="*/ 0 w 100"/>
                <a:gd name="T13" fmla="*/ 10 h 20"/>
                <a:gd name="T14" fmla="*/ 10 w 100"/>
                <a:gd name="T15" fmla="*/ 0 h 20"/>
                <a:gd name="T16" fmla="*/ 89 w 100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20">
                  <a:moveTo>
                    <a:pt x="89" y="0"/>
                  </a:moveTo>
                  <a:cubicBezTo>
                    <a:pt x="95" y="0"/>
                    <a:pt x="100" y="4"/>
                    <a:pt x="99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100" y="16"/>
                    <a:pt x="95" y="20"/>
                    <a:pt x="89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lnTo>
                    <a:pt x="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5" name="chenying0907 21"/>
            <p:cNvSpPr/>
            <p:nvPr/>
          </p:nvSpPr>
          <p:spPr bwMode="auto">
            <a:xfrm>
              <a:off x="3489767" y="3024708"/>
              <a:ext cx="216092" cy="77935"/>
            </a:xfrm>
            <a:custGeom>
              <a:avLst/>
              <a:gdLst>
                <a:gd name="T0" fmla="*/ 87 w 100"/>
                <a:gd name="T1" fmla="*/ 1 h 36"/>
                <a:gd name="T2" fmla="*/ 99 w 100"/>
                <a:gd name="T3" fmla="*/ 9 h 36"/>
                <a:gd name="T4" fmla="*/ 99 w 100"/>
                <a:gd name="T5" fmla="*/ 9 h 36"/>
                <a:gd name="T6" fmla="*/ 91 w 100"/>
                <a:gd name="T7" fmla="*/ 21 h 36"/>
                <a:gd name="T8" fmla="*/ 12 w 100"/>
                <a:gd name="T9" fmla="*/ 35 h 36"/>
                <a:gd name="T10" fmla="*/ 1 w 100"/>
                <a:gd name="T11" fmla="*/ 27 h 36"/>
                <a:gd name="T12" fmla="*/ 1 w 100"/>
                <a:gd name="T13" fmla="*/ 27 h 36"/>
                <a:gd name="T14" fmla="*/ 9 w 100"/>
                <a:gd name="T15" fmla="*/ 15 h 36"/>
                <a:gd name="T16" fmla="*/ 87 w 100"/>
                <a:gd name="T17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36">
                  <a:moveTo>
                    <a:pt x="87" y="1"/>
                  </a:moveTo>
                  <a:cubicBezTo>
                    <a:pt x="93" y="0"/>
                    <a:pt x="98" y="4"/>
                    <a:pt x="99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0" y="15"/>
                    <a:pt x="96" y="20"/>
                    <a:pt x="91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7" y="36"/>
                    <a:pt x="2" y="32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1"/>
                    <a:pt x="3" y="16"/>
                    <a:pt x="9" y="15"/>
                  </a:cubicBezTo>
                  <a:lnTo>
                    <a:pt x="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6" name="chenying0907 22"/>
            <p:cNvSpPr/>
            <p:nvPr/>
          </p:nvSpPr>
          <p:spPr bwMode="auto">
            <a:xfrm>
              <a:off x="3535820" y="3177035"/>
              <a:ext cx="210779" cy="108047"/>
            </a:xfrm>
            <a:custGeom>
              <a:avLst/>
              <a:gdLst>
                <a:gd name="T0" fmla="*/ 83 w 98"/>
                <a:gd name="T1" fmla="*/ 2 h 50"/>
                <a:gd name="T2" fmla="*/ 96 w 98"/>
                <a:gd name="T3" fmla="*/ 8 h 50"/>
                <a:gd name="T4" fmla="*/ 96 w 98"/>
                <a:gd name="T5" fmla="*/ 8 h 50"/>
                <a:gd name="T6" fmla="*/ 90 w 98"/>
                <a:gd name="T7" fmla="*/ 21 h 50"/>
                <a:gd name="T8" fmla="*/ 15 w 98"/>
                <a:gd name="T9" fmla="*/ 48 h 50"/>
                <a:gd name="T10" fmla="*/ 2 w 98"/>
                <a:gd name="T11" fmla="*/ 42 h 50"/>
                <a:gd name="T12" fmla="*/ 2 w 98"/>
                <a:gd name="T13" fmla="*/ 42 h 50"/>
                <a:gd name="T14" fmla="*/ 8 w 98"/>
                <a:gd name="T15" fmla="*/ 29 h 50"/>
                <a:gd name="T16" fmla="*/ 83 w 98"/>
                <a:gd name="T17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0">
                  <a:moveTo>
                    <a:pt x="83" y="2"/>
                  </a:moveTo>
                  <a:cubicBezTo>
                    <a:pt x="88" y="0"/>
                    <a:pt x="94" y="2"/>
                    <a:pt x="96" y="8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8" y="13"/>
                    <a:pt x="95" y="19"/>
                    <a:pt x="90" y="21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0" y="50"/>
                    <a:pt x="4" y="47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37"/>
                    <a:pt x="3" y="31"/>
                    <a:pt x="8" y="29"/>
                  </a:cubicBezTo>
                  <a:lnTo>
                    <a:pt x="83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7" name="chenying0907 23"/>
            <p:cNvSpPr/>
            <p:nvPr/>
          </p:nvSpPr>
          <p:spPr bwMode="auto">
            <a:xfrm>
              <a:off x="3851102" y="3556083"/>
              <a:ext cx="159412" cy="180667"/>
            </a:xfrm>
            <a:custGeom>
              <a:avLst/>
              <a:gdLst>
                <a:gd name="T0" fmla="*/ 55 w 74"/>
                <a:gd name="T1" fmla="*/ 5 h 84"/>
                <a:gd name="T2" fmla="*/ 69 w 74"/>
                <a:gd name="T3" fmla="*/ 4 h 84"/>
                <a:gd name="T4" fmla="*/ 69 w 74"/>
                <a:gd name="T5" fmla="*/ 4 h 84"/>
                <a:gd name="T6" fmla="*/ 70 w 74"/>
                <a:gd name="T7" fmla="*/ 18 h 84"/>
                <a:gd name="T8" fmla="*/ 19 w 74"/>
                <a:gd name="T9" fmla="*/ 79 h 84"/>
                <a:gd name="T10" fmla="*/ 5 w 74"/>
                <a:gd name="T11" fmla="*/ 81 h 84"/>
                <a:gd name="T12" fmla="*/ 5 w 74"/>
                <a:gd name="T13" fmla="*/ 81 h 84"/>
                <a:gd name="T14" fmla="*/ 4 w 74"/>
                <a:gd name="T15" fmla="*/ 66 h 84"/>
                <a:gd name="T16" fmla="*/ 55 w 74"/>
                <a:gd name="T17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4">
                  <a:moveTo>
                    <a:pt x="55" y="5"/>
                  </a:moveTo>
                  <a:cubicBezTo>
                    <a:pt x="58" y="1"/>
                    <a:pt x="65" y="0"/>
                    <a:pt x="69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3" y="8"/>
                    <a:pt x="74" y="14"/>
                    <a:pt x="70" y="1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6" y="84"/>
                    <a:pt x="9" y="84"/>
                    <a:pt x="5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77"/>
                    <a:pt x="0" y="71"/>
                    <a:pt x="4" y="66"/>
                  </a:cubicBezTo>
                  <a:lnTo>
                    <a:pt x="5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8" name="chenying0907 24"/>
            <p:cNvSpPr/>
            <p:nvPr/>
          </p:nvSpPr>
          <p:spPr bwMode="auto">
            <a:xfrm>
              <a:off x="4001658" y="3646416"/>
              <a:ext cx="136387" cy="198380"/>
            </a:xfrm>
            <a:custGeom>
              <a:avLst/>
              <a:gdLst>
                <a:gd name="T0" fmla="*/ 43 w 63"/>
                <a:gd name="T1" fmla="*/ 7 h 92"/>
                <a:gd name="T2" fmla="*/ 57 w 63"/>
                <a:gd name="T3" fmla="*/ 3 h 92"/>
                <a:gd name="T4" fmla="*/ 57 w 63"/>
                <a:gd name="T5" fmla="*/ 3 h 92"/>
                <a:gd name="T6" fmla="*/ 60 w 63"/>
                <a:gd name="T7" fmla="*/ 17 h 92"/>
                <a:gd name="T8" fmla="*/ 20 w 63"/>
                <a:gd name="T9" fmla="*/ 86 h 92"/>
                <a:gd name="T10" fmla="*/ 7 w 63"/>
                <a:gd name="T11" fmla="*/ 90 h 92"/>
                <a:gd name="T12" fmla="*/ 7 w 63"/>
                <a:gd name="T13" fmla="*/ 90 h 92"/>
                <a:gd name="T14" fmla="*/ 3 w 63"/>
                <a:gd name="T15" fmla="*/ 76 h 92"/>
                <a:gd name="T16" fmla="*/ 43 w 63"/>
                <a:gd name="T17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92">
                  <a:moveTo>
                    <a:pt x="43" y="7"/>
                  </a:moveTo>
                  <a:cubicBezTo>
                    <a:pt x="46" y="2"/>
                    <a:pt x="52" y="0"/>
                    <a:pt x="57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6"/>
                    <a:pt x="63" y="12"/>
                    <a:pt x="60" y="17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18" y="91"/>
                    <a:pt x="11" y="92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2" y="87"/>
                    <a:pt x="0" y="81"/>
                    <a:pt x="3" y="76"/>
                  </a:cubicBezTo>
                  <a:lnTo>
                    <a:pt x="43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79" name="chenying0907 25"/>
            <p:cNvSpPr/>
            <p:nvPr/>
          </p:nvSpPr>
          <p:spPr bwMode="auto">
            <a:xfrm>
              <a:off x="4984702" y="3653501"/>
              <a:ext cx="136387" cy="198380"/>
            </a:xfrm>
            <a:custGeom>
              <a:avLst/>
              <a:gdLst>
                <a:gd name="T0" fmla="*/ 3 w 63"/>
                <a:gd name="T1" fmla="*/ 16 h 92"/>
                <a:gd name="T2" fmla="*/ 6 w 63"/>
                <a:gd name="T3" fmla="*/ 3 h 92"/>
                <a:gd name="T4" fmla="*/ 6 w 63"/>
                <a:gd name="T5" fmla="*/ 3 h 92"/>
                <a:gd name="T6" fmla="*/ 20 w 63"/>
                <a:gd name="T7" fmla="*/ 6 h 92"/>
                <a:gd name="T8" fmla="*/ 60 w 63"/>
                <a:gd name="T9" fmla="*/ 75 h 92"/>
                <a:gd name="T10" fmla="*/ 56 w 63"/>
                <a:gd name="T11" fmla="*/ 89 h 92"/>
                <a:gd name="T12" fmla="*/ 56 w 63"/>
                <a:gd name="T13" fmla="*/ 89 h 92"/>
                <a:gd name="T14" fmla="*/ 43 w 63"/>
                <a:gd name="T15" fmla="*/ 85 h 92"/>
                <a:gd name="T16" fmla="*/ 3 w 63"/>
                <a:gd name="T17" fmla="*/ 1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92">
                  <a:moveTo>
                    <a:pt x="3" y="16"/>
                  </a:moveTo>
                  <a:cubicBezTo>
                    <a:pt x="0" y="12"/>
                    <a:pt x="2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0"/>
                    <a:pt x="18" y="1"/>
                    <a:pt x="20" y="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3" y="80"/>
                    <a:pt x="61" y="86"/>
                    <a:pt x="56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2" y="92"/>
                    <a:pt x="45" y="90"/>
                    <a:pt x="43" y="85"/>
                  </a:cubicBezTo>
                  <a:lnTo>
                    <a:pt x="3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0" name="chenying0907 26"/>
            <p:cNvSpPr/>
            <p:nvPr/>
          </p:nvSpPr>
          <p:spPr bwMode="auto">
            <a:xfrm>
              <a:off x="5114003" y="3564938"/>
              <a:ext cx="159412" cy="180667"/>
            </a:xfrm>
            <a:custGeom>
              <a:avLst/>
              <a:gdLst>
                <a:gd name="T0" fmla="*/ 3 w 74"/>
                <a:gd name="T1" fmla="*/ 18 h 84"/>
                <a:gd name="T2" fmla="*/ 5 w 74"/>
                <a:gd name="T3" fmla="*/ 3 h 84"/>
                <a:gd name="T4" fmla="*/ 5 w 74"/>
                <a:gd name="T5" fmla="*/ 3 h 84"/>
                <a:gd name="T6" fmla="*/ 19 w 74"/>
                <a:gd name="T7" fmla="*/ 5 h 84"/>
                <a:gd name="T8" fmla="*/ 70 w 74"/>
                <a:gd name="T9" fmla="*/ 66 h 84"/>
                <a:gd name="T10" fmla="*/ 69 w 74"/>
                <a:gd name="T11" fmla="*/ 80 h 84"/>
                <a:gd name="T12" fmla="*/ 69 w 74"/>
                <a:gd name="T13" fmla="*/ 80 h 84"/>
                <a:gd name="T14" fmla="*/ 54 w 74"/>
                <a:gd name="T15" fmla="*/ 79 h 84"/>
                <a:gd name="T16" fmla="*/ 3 w 74"/>
                <a:gd name="T17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4">
                  <a:moveTo>
                    <a:pt x="3" y="18"/>
                  </a:moveTo>
                  <a:cubicBezTo>
                    <a:pt x="0" y="14"/>
                    <a:pt x="0" y="7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9" y="0"/>
                    <a:pt x="15" y="0"/>
                    <a:pt x="19" y="5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4" y="70"/>
                    <a:pt x="73" y="76"/>
                    <a:pt x="69" y="8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5" y="84"/>
                    <a:pt x="58" y="83"/>
                    <a:pt x="54" y="79"/>
                  </a:cubicBezTo>
                  <a:lnTo>
                    <a:pt x="3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1" name="chenying0907 27"/>
            <p:cNvSpPr/>
            <p:nvPr/>
          </p:nvSpPr>
          <p:spPr bwMode="auto">
            <a:xfrm>
              <a:off x="5381462" y="3187663"/>
              <a:ext cx="212550" cy="108047"/>
            </a:xfrm>
            <a:custGeom>
              <a:avLst/>
              <a:gdLst>
                <a:gd name="T0" fmla="*/ 8 w 98"/>
                <a:gd name="T1" fmla="*/ 21 h 50"/>
                <a:gd name="T2" fmla="*/ 2 w 98"/>
                <a:gd name="T3" fmla="*/ 8 h 50"/>
                <a:gd name="T4" fmla="*/ 2 w 98"/>
                <a:gd name="T5" fmla="*/ 8 h 50"/>
                <a:gd name="T6" fmla="*/ 15 w 98"/>
                <a:gd name="T7" fmla="*/ 2 h 50"/>
                <a:gd name="T8" fmla="*/ 90 w 98"/>
                <a:gd name="T9" fmla="*/ 29 h 50"/>
                <a:gd name="T10" fmla="*/ 96 w 98"/>
                <a:gd name="T11" fmla="*/ 42 h 50"/>
                <a:gd name="T12" fmla="*/ 96 w 98"/>
                <a:gd name="T13" fmla="*/ 42 h 50"/>
                <a:gd name="T14" fmla="*/ 83 w 98"/>
                <a:gd name="T15" fmla="*/ 48 h 50"/>
                <a:gd name="T16" fmla="*/ 8 w 98"/>
                <a:gd name="T1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0">
                  <a:moveTo>
                    <a:pt x="8" y="21"/>
                  </a:moveTo>
                  <a:cubicBezTo>
                    <a:pt x="3" y="19"/>
                    <a:pt x="0" y="13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2"/>
                    <a:pt x="10" y="0"/>
                    <a:pt x="15" y="2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5" y="31"/>
                    <a:pt x="98" y="37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7"/>
                    <a:pt x="88" y="50"/>
                    <a:pt x="83" y="48"/>
                  </a:cubicBezTo>
                  <a:lnTo>
                    <a:pt x="8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2" name="chenying0907 28"/>
            <p:cNvSpPr/>
            <p:nvPr/>
          </p:nvSpPr>
          <p:spPr bwMode="auto">
            <a:xfrm>
              <a:off x="5425743" y="3035335"/>
              <a:ext cx="216092" cy="77935"/>
            </a:xfrm>
            <a:custGeom>
              <a:avLst/>
              <a:gdLst>
                <a:gd name="T0" fmla="*/ 9 w 100"/>
                <a:gd name="T1" fmla="*/ 21 h 36"/>
                <a:gd name="T2" fmla="*/ 1 w 100"/>
                <a:gd name="T3" fmla="*/ 10 h 36"/>
                <a:gd name="T4" fmla="*/ 1 w 100"/>
                <a:gd name="T5" fmla="*/ 10 h 36"/>
                <a:gd name="T6" fmla="*/ 12 w 100"/>
                <a:gd name="T7" fmla="*/ 1 h 36"/>
                <a:gd name="T8" fmla="*/ 91 w 100"/>
                <a:gd name="T9" fmla="*/ 15 h 36"/>
                <a:gd name="T10" fmla="*/ 99 w 100"/>
                <a:gd name="T11" fmla="*/ 27 h 36"/>
                <a:gd name="T12" fmla="*/ 99 w 100"/>
                <a:gd name="T13" fmla="*/ 27 h 36"/>
                <a:gd name="T14" fmla="*/ 87 w 100"/>
                <a:gd name="T15" fmla="*/ 35 h 36"/>
                <a:gd name="T16" fmla="*/ 9 w 100"/>
                <a:gd name="T17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36">
                  <a:moveTo>
                    <a:pt x="9" y="21"/>
                  </a:moveTo>
                  <a:cubicBezTo>
                    <a:pt x="3" y="20"/>
                    <a:pt x="0" y="15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4"/>
                    <a:pt x="7" y="0"/>
                    <a:pt x="12" y="1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6" y="16"/>
                    <a:pt x="100" y="21"/>
                    <a:pt x="99" y="27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8" y="32"/>
                    <a:pt x="93" y="36"/>
                    <a:pt x="87" y="35"/>
                  </a:cubicBezTo>
                  <a:lnTo>
                    <a:pt x="9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3" name="chenying0907 29"/>
            <p:cNvSpPr/>
            <p:nvPr/>
          </p:nvSpPr>
          <p:spPr bwMode="auto">
            <a:xfrm>
              <a:off x="5439913" y="2883008"/>
              <a:ext cx="216092" cy="42510"/>
            </a:xfrm>
            <a:custGeom>
              <a:avLst/>
              <a:gdLst>
                <a:gd name="T0" fmla="*/ 10 w 100"/>
                <a:gd name="T1" fmla="*/ 20 h 20"/>
                <a:gd name="T2" fmla="*/ 0 w 100"/>
                <a:gd name="T3" fmla="*/ 10 h 20"/>
                <a:gd name="T4" fmla="*/ 0 w 100"/>
                <a:gd name="T5" fmla="*/ 10 h 20"/>
                <a:gd name="T6" fmla="*/ 10 w 100"/>
                <a:gd name="T7" fmla="*/ 0 h 20"/>
                <a:gd name="T8" fmla="*/ 90 w 100"/>
                <a:gd name="T9" fmla="*/ 0 h 20"/>
                <a:gd name="T10" fmla="*/ 100 w 100"/>
                <a:gd name="T11" fmla="*/ 10 h 20"/>
                <a:gd name="T12" fmla="*/ 100 w 100"/>
                <a:gd name="T13" fmla="*/ 10 h 20"/>
                <a:gd name="T14" fmla="*/ 90 w 100"/>
                <a:gd name="T15" fmla="*/ 20 h 20"/>
                <a:gd name="T16" fmla="*/ 10 w 100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20"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6" y="0"/>
                    <a:pt x="100" y="5"/>
                    <a:pt x="100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6"/>
                    <a:pt x="96" y="20"/>
                    <a:pt x="90" y="20"/>
                  </a:cubicBezTo>
                  <a:lnTo>
                    <a:pt x="10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4" name="chenying0907 30"/>
            <p:cNvSpPr/>
            <p:nvPr/>
          </p:nvSpPr>
          <p:spPr bwMode="auto">
            <a:xfrm>
              <a:off x="5427515" y="2695255"/>
              <a:ext cx="216092" cy="77935"/>
            </a:xfrm>
            <a:custGeom>
              <a:avLst/>
              <a:gdLst>
                <a:gd name="T0" fmla="*/ 12 w 100"/>
                <a:gd name="T1" fmla="*/ 35 h 36"/>
                <a:gd name="T2" fmla="*/ 1 w 100"/>
                <a:gd name="T3" fmla="*/ 27 h 36"/>
                <a:gd name="T4" fmla="*/ 1 w 100"/>
                <a:gd name="T5" fmla="*/ 27 h 36"/>
                <a:gd name="T6" fmla="*/ 9 w 100"/>
                <a:gd name="T7" fmla="*/ 15 h 36"/>
                <a:gd name="T8" fmla="*/ 87 w 100"/>
                <a:gd name="T9" fmla="*/ 1 h 36"/>
                <a:gd name="T10" fmla="*/ 99 w 100"/>
                <a:gd name="T11" fmla="*/ 10 h 36"/>
                <a:gd name="T12" fmla="*/ 99 w 100"/>
                <a:gd name="T13" fmla="*/ 10 h 36"/>
                <a:gd name="T14" fmla="*/ 91 w 100"/>
                <a:gd name="T15" fmla="*/ 21 h 36"/>
                <a:gd name="T16" fmla="*/ 12 w 100"/>
                <a:gd name="T1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36">
                  <a:moveTo>
                    <a:pt x="12" y="35"/>
                  </a:moveTo>
                  <a:cubicBezTo>
                    <a:pt x="7" y="36"/>
                    <a:pt x="1" y="33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1"/>
                    <a:pt x="3" y="16"/>
                    <a:pt x="9" y="15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93" y="0"/>
                    <a:pt x="98" y="4"/>
                    <a:pt x="99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100" y="15"/>
                    <a:pt x="96" y="20"/>
                    <a:pt x="91" y="21"/>
                  </a:cubicBezTo>
                  <a:lnTo>
                    <a:pt x="12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5" name="chenying0907 31"/>
            <p:cNvSpPr/>
            <p:nvPr/>
          </p:nvSpPr>
          <p:spPr bwMode="auto">
            <a:xfrm>
              <a:off x="5386775" y="2512816"/>
              <a:ext cx="210779" cy="111589"/>
            </a:xfrm>
            <a:custGeom>
              <a:avLst/>
              <a:gdLst>
                <a:gd name="T0" fmla="*/ 15 w 98"/>
                <a:gd name="T1" fmla="*/ 49 h 51"/>
                <a:gd name="T2" fmla="*/ 2 w 98"/>
                <a:gd name="T3" fmla="*/ 43 h 51"/>
                <a:gd name="T4" fmla="*/ 2 w 98"/>
                <a:gd name="T5" fmla="*/ 43 h 51"/>
                <a:gd name="T6" fmla="*/ 8 w 98"/>
                <a:gd name="T7" fmla="*/ 30 h 51"/>
                <a:gd name="T8" fmla="*/ 83 w 98"/>
                <a:gd name="T9" fmla="*/ 2 h 51"/>
                <a:gd name="T10" fmla="*/ 96 w 98"/>
                <a:gd name="T11" fmla="*/ 8 h 51"/>
                <a:gd name="T12" fmla="*/ 96 w 98"/>
                <a:gd name="T13" fmla="*/ 8 h 51"/>
                <a:gd name="T14" fmla="*/ 90 w 98"/>
                <a:gd name="T15" fmla="*/ 22 h 51"/>
                <a:gd name="T16" fmla="*/ 15 w 98"/>
                <a:gd name="T17" fmla="*/ 4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1">
                  <a:moveTo>
                    <a:pt x="15" y="49"/>
                  </a:moveTo>
                  <a:cubicBezTo>
                    <a:pt x="9" y="51"/>
                    <a:pt x="4" y="48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0" y="37"/>
                    <a:pt x="3" y="32"/>
                    <a:pt x="8" y="30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8" y="0"/>
                    <a:pt x="94" y="3"/>
                    <a:pt x="96" y="8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8" y="14"/>
                    <a:pt x="95" y="20"/>
                    <a:pt x="90" y="22"/>
                  </a:cubicBezTo>
                  <a:lnTo>
                    <a:pt x="15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6" name="chenying0907 32"/>
            <p:cNvSpPr/>
            <p:nvPr/>
          </p:nvSpPr>
          <p:spPr bwMode="auto">
            <a:xfrm>
              <a:off x="5319468" y="2344548"/>
              <a:ext cx="200152" cy="136387"/>
            </a:xfrm>
            <a:custGeom>
              <a:avLst/>
              <a:gdLst>
                <a:gd name="T0" fmla="*/ 17 w 93"/>
                <a:gd name="T1" fmla="*/ 60 h 63"/>
                <a:gd name="T2" fmla="*/ 3 w 93"/>
                <a:gd name="T3" fmla="*/ 57 h 63"/>
                <a:gd name="T4" fmla="*/ 3 w 93"/>
                <a:gd name="T5" fmla="*/ 57 h 63"/>
                <a:gd name="T6" fmla="*/ 7 w 93"/>
                <a:gd name="T7" fmla="*/ 43 h 63"/>
                <a:gd name="T8" fmla="*/ 76 w 93"/>
                <a:gd name="T9" fmla="*/ 3 h 63"/>
                <a:gd name="T10" fmla="*/ 90 w 93"/>
                <a:gd name="T11" fmla="*/ 7 h 63"/>
                <a:gd name="T12" fmla="*/ 90 w 93"/>
                <a:gd name="T13" fmla="*/ 7 h 63"/>
                <a:gd name="T14" fmla="*/ 86 w 93"/>
                <a:gd name="T15" fmla="*/ 20 h 63"/>
                <a:gd name="T16" fmla="*/ 17 w 93"/>
                <a:gd name="T17" fmla="*/ 6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63">
                  <a:moveTo>
                    <a:pt x="17" y="60"/>
                  </a:moveTo>
                  <a:cubicBezTo>
                    <a:pt x="12" y="63"/>
                    <a:pt x="6" y="61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2" y="45"/>
                    <a:pt x="7" y="4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81" y="0"/>
                    <a:pt x="87" y="2"/>
                    <a:pt x="90" y="7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3" y="11"/>
                    <a:pt x="91" y="18"/>
                    <a:pt x="86" y="20"/>
                  </a:cubicBezTo>
                  <a:lnTo>
                    <a:pt x="17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7" name="chenying0907 33"/>
            <p:cNvSpPr/>
            <p:nvPr/>
          </p:nvSpPr>
          <p:spPr bwMode="auto">
            <a:xfrm>
              <a:off x="5232677" y="2192221"/>
              <a:ext cx="178897" cy="159412"/>
            </a:xfrm>
            <a:custGeom>
              <a:avLst/>
              <a:gdLst>
                <a:gd name="T0" fmla="*/ 17 w 83"/>
                <a:gd name="T1" fmla="*/ 71 h 74"/>
                <a:gd name="T2" fmla="*/ 3 w 83"/>
                <a:gd name="T3" fmla="*/ 69 h 74"/>
                <a:gd name="T4" fmla="*/ 3 w 83"/>
                <a:gd name="T5" fmla="*/ 69 h 74"/>
                <a:gd name="T6" fmla="*/ 4 w 83"/>
                <a:gd name="T7" fmla="*/ 55 h 74"/>
                <a:gd name="T8" fmla="*/ 65 w 83"/>
                <a:gd name="T9" fmla="*/ 4 h 74"/>
                <a:gd name="T10" fmla="*/ 80 w 83"/>
                <a:gd name="T11" fmla="*/ 5 h 74"/>
                <a:gd name="T12" fmla="*/ 80 w 83"/>
                <a:gd name="T13" fmla="*/ 5 h 74"/>
                <a:gd name="T14" fmla="*/ 79 w 83"/>
                <a:gd name="T15" fmla="*/ 20 h 74"/>
                <a:gd name="T16" fmla="*/ 17 w 83"/>
                <a:gd name="T17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74">
                  <a:moveTo>
                    <a:pt x="17" y="71"/>
                  </a:moveTo>
                  <a:cubicBezTo>
                    <a:pt x="13" y="74"/>
                    <a:pt x="7" y="74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0" y="65"/>
                    <a:pt x="0" y="59"/>
                    <a:pt x="4" y="55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0"/>
                    <a:pt x="76" y="1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3" y="9"/>
                    <a:pt x="83" y="16"/>
                    <a:pt x="79" y="20"/>
                  </a:cubicBezTo>
                  <a:lnTo>
                    <a:pt x="17" y="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8" name="chenying0907 34"/>
            <p:cNvSpPr/>
            <p:nvPr/>
          </p:nvSpPr>
          <p:spPr bwMode="auto">
            <a:xfrm>
              <a:off x="4853630" y="1871624"/>
              <a:ext cx="106275" cy="212550"/>
            </a:xfrm>
            <a:custGeom>
              <a:avLst/>
              <a:gdLst>
                <a:gd name="T0" fmla="*/ 21 w 50"/>
                <a:gd name="T1" fmla="*/ 90 h 98"/>
                <a:gd name="T2" fmla="*/ 8 w 50"/>
                <a:gd name="T3" fmla="*/ 96 h 98"/>
                <a:gd name="T4" fmla="*/ 8 w 50"/>
                <a:gd name="T5" fmla="*/ 96 h 98"/>
                <a:gd name="T6" fmla="*/ 2 w 50"/>
                <a:gd name="T7" fmla="*/ 83 h 98"/>
                <a:gd name="T8" fmla="*/ 29 w 50"/>
                <a:gd name="T9" fmla="*/ 8 h 98"/>
                <a:gd name="T10" fmla="*/ 42 w 50"/>
                <a:gd name="T11" fmla="*/ 2 h 98"/>
                <a:gd name="T12" fmla="*/ 42 w 50"/>
                <a:gd name="T13" fmla="*/ 2 h 98"/>
                <a:gd name="T14" fmla="*/ 49 w 50"/>
                <a:gd name="T15" fmla="*/ 15 h 98"/>
                <a:gd name="T16" fmla="*/ 21 w 50"/>
                <a:gd name="T17" fmla="*/ 9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8">
                  <a:moveTo>
                    <a:pt x="21" y="90"/>
                  </a:moveTo>
                  <a:cubicBezTo>
                    <a:pt x="19" y="95"/>
                    <a:pt x="14" y="98"/>
                    <a:pt x="8" y="96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3" y="94"/>
                    <a:pt x="0" y="88"/>
                    <a:pt x="2" y="83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3"/>
                    <a:pt x="37" y="0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8" y="4"/>
                    <a:pt x="50" y="10"/>
                    <a:pt x="49" y="15"/>
                  </a:cubicBezTo>
                  <a:lnTo>
                    <a:pt x="21" y="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9" name="chenying0907 35"/>
            <p:cNvSpPr/>
            <p:nvPr/>
          </p:nvSpPr>
          <p:spPr bwMode="auto">
            <a:xfrm>
              <a:off x="4703073" y="1825572"/>
              <a:ext cx="77935" cy="216092"/>
            </a:xfrm>
            <a:custGeom>
              <a:avLst/>
              <a:gdLst>
                <a:gd name="T0" fmla="*/ 21 w 36"/>
                <a:gd name="T1" fmla="*/ 91 h 100"/>
                <a:gd name="T2" fmla="*/ 9 w 36"/>
                <a:gd name="T3" fmla="*/ 99 h 100"/>
                <a:gd name="T4" fmla="*/ 9 w 36"/>
                <a:gd name="T5" fmla="*/ 99 h 100"/>
                <a:gd name="T6" fmla="*/ 1 w 36"/>
                <a:gd name="T7" fmla="*/ 88 h 100"/>
                <a:gd name="T8" fmla="*/ 15 w 36"/>
                <a:gd name="T9" fmla="*/ 9 h 100"/>
                <a:gd name="T10" fmla="*/ 27 w 36"/>
                <a:gd name="T11" fmla="*/ 1 h 100"/>
                <a:gd name="T12" fmla="*/ 27 w 36"/>
                <a:gd name="T13" fmla="*/ 1 h 100"/>
                <a:gd name="T14" fmla="*/ 35 w 36"/>
                <a:gd name="T15" fmla="*/ 13 h 100"/>
                <a:gd name="T16" fmla="*/ 21 w 36"/>
                <a:gd name="T17" fmla="*/ 9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00">
                  <a:moveTo>
                    <a:pt x="21" y="91"/>
                  </a:moveTo>
                  <a:cubicBezTo>
                    <a:pt x="20" y="97"/>
                    <a:pt x="15" y="100"/>
                    <a:pt x="9" y="99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4" y="98"/>
                    <a:pt x="0" y="93"/>
                    <a:pt x="1" y="8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4"/>
                    <a:pt x="21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32" y="2"/>
                    <a:pt x="36" y="7"/>
                    <a:pt x="35" y="13"/>
                  </a:cubicBezTo>
                  <a:lnTo>
                    <a:pt x="21" y="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0" name="Oval 36"/>
          <p:cNvSpPr>
            <a:spLocks noChangeArrowheads="1"/>
          </p:cNvSpPr>
          <p:nvPr/>
        </p:nvSpPr>
        <p:spPr bwMode="auto">
          <a:xfrm>
            <a:off x="4889500" y="2437765"/>
            <a:ext cx="508000" cy="414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1" name="Oval 37"/>
          <p:cNvSpPr>
            <a:spLocks noChangeArrowheads="1"/>
          </p:cNvSpPr>
          <p:nvPr/>
        </p:nvSpPr>
        <p:spPr bwMode="auto">
          <a:xfrm>
            <a:off x="4653280" y="4051935"/>
            <a:ext cx="508000" cy="4121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2" name="Oval 38"/>
          <p:cNvSpPr>
            <a:spLocks noChangeArrowheads="1"/>
          </p:cNvSpPr>
          <p:nvPr/>
        </p:nvSpPr>
        <p:spPr bwMode="auto">
          <a:xfrm>
            <a:off x="6892290" y="4070350"/>
            <a:ext cx="508000" cy="4121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3" name="Oval 39"/>
          <p:cNvSpPr>
            <a:spLocks noChangeArrowheads="1"/>
          </p:cNvSpPr>
          <p:nvPr/>
        </p:nvSpPr>
        <p:spPr bwMode="auto">
          <a:xfrm>
            <a:off x="6600825" y="2515235"/>
            <a:ext cx="508000" cy="4140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4" name="Line 40"/>
          <p:cNvSpPr>
            <a:spLocks noChangeShapeType="1"/>
          </p:cNvSpPr>
          <p:nvPr/>
        </p:nvSpPr>
        <p:spPr bwMode="auto">
          <a:xfrm flipH="1">
            <a:off x="2091055" y="2654935"/>
            <a:ext cx="2799080" cy="635"/>
          </a:xfrm>
          <a:prstGeom prst="line">
            <a:avLst/>
          </a:prstGeom>
          <a:noFill/>
          <a:ln w="635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5" name="Line 41"/>
          <p:cNvSpPr>
            <a:spLocks noChangeShapeType="1"/>
          </p:cNvSpPr>
          <p:nvPr/>
        </p:nvSpPr>
        <p:spPr bwMode="auto">
          <a:xfrm flipH="1">
            <a:off x="7087870" y="2707640"/>
            <a:ext cx="2799080" cy="635"/>
          </a:xfrm>
          <a:prstGeom prst="line">
            <a:avLst/>
          </a:prstGeom>
          <a:noFill/>
          <a:ln w="635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6" name="chenying0907 42"/>
          <p:cNvSpPr/>
          <p:nvPr/>
        </p:nvSpPr>
        <p:spPr bwMode="auto">
          <a:xfrm>
            <a:off x="2266950" y="4431665"/>
            <a:ext cx="2682875" cy="396240"/>
          </a:xfrm>
          <a:custGeom>
            <a:avLst/>
            <a:gdLst>
              <a:gd name="T0" fmla="*/ 881 w 881"/>
              <a:gd name="T1" fmla="*/ 0 h 160"/>
              <a:gd name="T2" fmla="*/ 881 w 881"/>
              <a:gd name="T3" fmla="*/ 110 h 160"/>
              <a:gd name="T4" fmla="*/ 830 w 881"/>
              <a:gd name="T5" fmla="*/ 160 h 160"/>
              <a:gd name="T6" fmla="*/ 0 w 881"/>
              <a:gd name="T7" fmla="*/ 1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81" h="160">
                <a:moveTo>
                  <a:pt x="881" y="0"/>
                </a:moveTo>
                <a:cubicBezTo>
                  <a:pt x="881" y="110"/>
                  <a:pt x="881" y="110"/>
                  <a:pt x="881" y="110"/>
                </a:cubicBezTo>
                <a:cubicBezTo>
                  <a:pt x="881" y="138"/>
                  <a:pt x="858" y="160"/>
                  <a:pt x="830" y="160"/>
                </a:cubicBezTo>
                <a:cubicBezTo>
                  <a:pt x="0" y="160"/>
                  <a:pt x="0" y="160"/>
                  <a:pt x="0" y="160"/>
                </a:cubicBezTo>
              </a:path>
            </a:pathLst>
          </a:custGeom>
          <a:noFill/>
          <a:ln w="635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7" name="chenying0907 43"/>
          <p:cNvSpPr/>
          <p:nvPr/>
        </p:nvSpPr>
        <p:spPr bwMode="auto">
          <a:xfrm>
            <a:off x="6650355" y="4387215"/>
            <a:ext cx="2682875" cy="396240"/>
          </a:xfrm>
          <a:custGeom>
            <a:avLst/>
            <a:gdLst>
              <a:gd name="T0" fmla="*/ 0 w 881"/>
              <a:gd name="T1" fmla="*/ 0 h 160"/>
              <a:gd name="T2" fmla="*/ 0 w 881"/>
              <a:gd name="T3" fmla="*/ 110 h 160"/>
              <a:gd name="T4" fmla="*/ 51 w 881"/>
              <a:gd name="T5" fmla="*/ 160 h 160"/>
              <a:gd name="T6" fmla="*/ 881 w 881"/>
              <a:gd name="T7" fmla="*/ 1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81" h="160">
                <a:moveTo>
                  <a:pt x="0" y="0"/>
                </a:moveTo>
                <a:cubicBezTo>
                  <a:pt x="0" y="110"/>
                  <a:pt x="0" y="110"/>
                  <a:pt x="0" y="110"/>
                </a:cubicBezTo>
                <a:cubicBezTo>
                  <a:pt x="0" y="138"/>
                  <a:pt x="23" y="160"/>
                  <a:pt x="51" y="160"/>
                </a:cubicBezTo>
                <a:cubicBezTo>
                  <a:pt x="881" y="160"/>
                  <a:pt x="881" y="160"/>
                  <a:pt x="881" y="160"/>
                </a:cubicBezTo>
              </a:path>
            </a:pathLst>
          </a:custGeom>
          <a:noFill/>
          <a:ln w="635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9" name="Rectangle 49"/>
          <p:cNvSpPr>
            <a:spLocks noChangeArrowheads="1"/>
          </p:cNvSpPr>
          <p:nvPr/>
        </p:nvSpPr>
        <p:spPr bwMode="auto">
          <a:xfrm>
            <a:off x="7723505" y="2814955"/>
            <a:ext cx="2282825" cy="115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15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企业工作人员需要花费大量时间和精力去对票据</a:t>
            </a:r>
            <a:r>
              <a:rPr lang="en-US" altLang="zh-CN" sz="15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 </a:t>
            </a:r>
            <a:r>
              <a:rPr lang="zh-CN" altLang="en-US" sz="15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信息进行录入，极大的影响了创造性与知识性工作产出。</a:t>
            </a:r>
            <a:endParaRPr lang="zh-CN" altLang="en-US" sz="1500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00" name="Rectangle 49"/>
          <p:cNvSpPr>
            <a:spLocks noChangeArrowheads="1"/>
          </p:cNvSpPr>
          <p:nvPr/>
        </p:nvSpPr>
        <p:spPr bwMode="auto">
          <a:xfrm>
            <a:off x="7940675" y="2287905"/>
            <a:ext cx="197104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lvl="0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工作量大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Rectangle 49"/>
          <p:cNvSpPr>
            <a:spLocks noChangeArrowheads="1"/>
          </p:cNvSpPr>
          <p:nvPr/>
        </p:nvSpPr>
        <p:spPr bwMode="auto">
          <a:xfrm>
            <a:off x="6968490" y="4941570"/>
            <a:ext cx="244348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15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偌大的数据量，人工处理所需时间效率大，工作效率较为低下，产出不成正比。</a:t>
            </a:r>
            <a:endParaRPr lang="zh-CN" altLang="en-US" sz="1500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02" name="Rectangle 49"/>
          <p:cNvSpPr>
            <a:spLocks noChangeArrowheads="1"/>
          </p:cNvSpPr>
          <p:nvPr/>
        </p:nvSpPr>
        <p:spPr bwMode="auto">
          <a:xfrm>
            <a:off x="7460615" y="4367530"/>
            <a:ext cx="197104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lvl="0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工作效率低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Rectangle 49"/>
          <p:cNvSpPr>
            <a:spLocks noChangeArrowheads="1"/>
          </p:cNvSpPr>
          <p:nvPr/>
        </p:nvSpPr>
        <p:spPr bwMode="auto">
          <a:xfrm>
            <a:off x="2284095" y="2755900"/>
            <a:ext cx="2243455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15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企业日常票据信息录入涉及到大量重复性的工作，包括各类数据交互、打印、报表整理及展示等等。</a:t>
            </a:r>
            <a:endParaRPr lang="zh-CN" altLang="en-US" sz="1500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04" name="Rectangle 49"/>
          <p:cNvSpPr>
            <a:spLocks noChangeArrowheads="1"/>
          </p:cNvSpPr>
          <p:nvPr/>
        </p:nvSpPr>
        <p:spPr bwMode="auto">
          <a:xfrm>
            <a:off x="2805430" y="2249805"/>
            <a:ext cx="197104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lvl="0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重复率高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Rectangle 49"/>
          <p:cNvSpPr>
            <a:spLocks noChangeArrowheads="1"/>
          </p:cNvSpPr>
          <p:nvPr/>
        </p:nvSpPr>
        <p:spPr bwMode="auto">
          <a:xfrm>
            <a:off x="2283460" y="4991100"/>
            <a:ext cx="279146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15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面对大量的票据数据录入，人为难免会有身体、心理上的影响，而这些都将影响到数据录入，造成不可避免的失误。</a:t>
            </a:r>
            <a:endParaRPr lang="zh-CN" altLang="en-US" sz="1500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06" name="Rectangle 49"/>
          <p:cNvSpPr>
            <a:spLocks noChangeArrowheads="1"/>
          </p:cNvSpPr>
          <p:nvPr/>
        </p:nvSpPr>
        <p:spPr bwMode="auto">
          <a:xfrm>
            <a:off x="2653030" y="4426585"/>
            <a:ext cx="197104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lvl="0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人为失误多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chenying0907 106"/>
          <p:cNvSpPr/>
          <p:nvPr/>
        </p:nvSpPr>
        <p:spPr>
          <a:xfrm>
            <a:off x="1166495" y="2432685"/>
            <a:ext cx="924560" cy="520700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p>
            <a:pPr algn="ctr"/>
            <a:r>
              <a:rPr lang="en-US" altLang="zh-CN" sz="2800" dirty="0" smtClean="0">
                <a:ln w="6350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dirty="0">
              <a:ln w="6350">
                <a:noFill/>
              </a:ln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chenying0907 107"/>
          <p:cNvSpPr/>
          <p:nvPr/>
        </p:nvSpPr>
        <p:spPr>
          <a:xfrm>
            <a:off x="1189990" y="4638040"/>
            <a:ext cx="924560" cy="520700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p>
            <a:pPr algn="ctr"/>
            <a:r>
              <a:rPr lang="en-US" altLang="zh-CN" sz="2800" dirty="0" smtClean="0">
                <a:ln w="6350">
                  <a:noFill/>
                </a:ln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dirty="0">
              <a:ln w="6350">
                <a:noFill/>
              </a:ln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chenying0907 108"/>
          <p:cNvSpPr/>
          <p:nvPr/>
        </p:nvSpPr>
        <p:spPr>
          <a:xfrm>
            <a:off x="9897110" y="2348865"/>
            <a:ext cx="924560" cy="520700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p>
            <a:pPr algn="ctr"/>
            <a:r>
              <a:rPr lang="en-US" altLang="zh-CN" sz="2800" dirty="0" smtClean="0">
                <a:ln w="6350">
                  <a:noFill/>
                </a:ln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dirty="0">
              <a:ln w="6350">
                <a:noFill/>
              </a:ln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chenying0907 109"/>
          <p:cNvSpPr/>
          <p:nvPr/>
        </p:nvSpPr>
        <p:spPr>
          <a:xfrm>
            <a:off x="9262110" y="4514215"/>
            <a:ext cx="924560" cy="520700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p>
            <a:pPr algn="ctr"/>
            <a:r>
              <a:rPr lang="en-US" altLang="zh-CN" sz="2800" dirty="0" smtClean="0">
                <a:ln w="6350">
                  <a:noFill/>
                </a:ln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800" dirty="0">
              <a:ln w="6350">
                <a:noFill/>
              </a:ln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chenying0907 21"/>
          <p:cNvSpPr>
            <a:spLocks noEditPoints="1"/>
          </p:cNvSpPr>
          <p:nvPr/>
        </p:nvSpPr>
        <p:spPr bwMode="auto">
          <a:xfrm>
            <a:off x="7033260" y="4182745"/>
            <a:ext cx="225425" cy="187960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13" name="chenying0907 23"/>
          <p:cNvSpPr>
            <a:spLocks noEditPoints="1"/>
          </p:cNvSpPr>
          <p:nvPr/>
        </p:nvSpPr>
        <p:spPr bwMode="auto">
          <a:xfrm>
            <a:off x="4832985" y="4155440"/>
            <a:ext cx="203835" cy="198120"/>
          </a:xfrm>
          <a:custGeom>
            <a:avLst/>
            <a:gdLst>
              <a:gd name="T0" fmla="*/ 72 w 81"/>
              <a:gd name="T1" fmla="*/ 1 h 96"/>
              <a:gd name="T2" fmla="*/ 70 w 81"/>
              <a:gd name="T3" fmla="*/ 7 h 96"/>
              <a:gd name="T4" fmla="*/ 81 w 81"/>
              <a:gd name="T5" fmla="*/ 36 h 96"/>
              <a:gd name="T6" fmla="*/ 68 w 81"/>
              <a:gd name="T7" fmla="*/ 68 h 96"/>
              <a:gd name="T8" fmla="*/ 54 w 81"/>
              <a:gd name="T9" fmla="*/ 78 h 96"/>
              <a:gd name="T10" fmla="*/ 40 w 81"/>
              <a:gd name="T11" fmla="*/ 81 h 96"/>
              <a:gd name="T12" fmla="*/ 55 w 81"/>
              <a:gd name="T13" fmla="*/ 88 h 96"/>
              <a:gd name="T14" fmla="*/ 55 w 81"/>
              <a:gd name="T15" fmla="*/ 96 h 96"/>
              <a:gd name="T16" fmla="*/ 37 w 81"/>
              <a:gd name="T17" fmla="*/ 96 h 96"/>
              <a:gd name="T18" fmla="*/ 18 w 81"/>
              <a:gd name="T19" fmla="*/ 96 h 96"/>
              <a:gd name="T20" fmla="*/ 18 w 81"/>
              <a:gd name="T21" fmla="*/ 88 h 96"/>
              <a:gd name="T22" fmla="*/ 33 w 81"/>
              <a:gd name="T23" fmla="*/ 81 h 96"/>
              <a:gd name="T24" fmla="*/ 20 w 81"/>
              <a:gd name="T25" fmla="*/ 78 h 96"/>
              <a:gd name="T26" fmla="*/ 7 w 81"/>
              <a:gd name="T27" fmla="*/ 69 h 96"/>
              <a:gd name="T28" fmla="*/ 1 w 81"/>
              <a:gd name="T29" fmla="*/ 72 h 96"/>
              <a:gd name="T30" fmla="*/ 10 w 81"/>
              <a:gd name="T31" fmla="*/ 60 h 96"/>
              <a:gd name="T32" fmla="*/ 11 w 81"/>
              <a:gd name="T33" fmla="*/ 11 h 96"/>
              <a:gd name="T34" fmla="*/ 37 w 81"/>
              <a:gd name="T35" fmla="*/ 0 h 96"/>
              <a:gd name="T36" fmla="*/ 65 w 81"/>
              <a:gd name="T37" fmla="*/ 5 h 96"/>
              <a:gd name="T38" fmla="*/ 65 w 81"/>
              <a:gd name="T39" fmla="*/ 5 h 96"/>
              <a:gd name="T40" fmla="*/ 69 w 81"/>
              <a:gd name="T41" fmla="*/ 1 h 96"/>
              <a:gd name="T42" fmla="*/ 67 w 81"/>
              <a:gd name="T43" fmla="*/ 10 h 96"/>
              <a:gd name="T44" fmla="*/ 73 w 81"/>
              <a:gd name="T45" fmla="*/ 36 h 96"/>
              <a:gd name="T46" fmla="*/ 62 w 81"/>
              <a:gd name="T47" fmla="*/ 62 h 96"/>
              <a:gd name="T48" fmla="*/ 13 w 81"/>
              <a:gd name="T49" fmla="*/ 64 h 96"/>
              <a:gd name="T50" fmla="*/ 21 w 81"/>
              <a:gd name="T51" fmla="*/ 73 h 96"/>
              <a:gd name="T52" fmla="*/ 52 w 81"/>
              <a:gd name="T53" fmla="*/ 73 h 96"/>
              <a:gd name="T54" fmla="*/ 65 w 81"/>
              <a:gd name="T55" fmla="*/ 65 h 96"/>
              <a:gd name="T56" fmla="*/ 65 w 81"/>
              <a:gd name="T57" fmla="*/ 65 h 96"/>
              <a:gd name="T58" fmla="*/ 77 w 81"/>
              <a:gd name="T59" fmla="*/ 36 h 96"/>
              <a:gd name="T60" fmla="*/ 67 w 81"/>
              <a:gd name="T61" fmla="*/ 10 h 96"/>
              <a:gd name="T62" fmla="*/ 57 w 81"/>
              <a:gd name="T63" fmla="*/ 16 h 96"/>
              <a:gd name="T64" fmla="*/ 16 w 81"/>
              <a:gd name="T65" fmla="*/ 16 h 96"/>
              <a:gd name="T66" fmla="*/ 16 w 81"/>
              <a:gd name="T67" fmla="*/ 57 h 96"/>
              <a:gd name="T68" fmla="*/ 57 w 81"/>
              <a:gd name="T69" fmla="*/ 57 h 96"/>
              <a:gd name="T70" fmla="*/ 65 w 81"/>
              <a:gd name="T71" fmla="*/ 36 h 96"/>
              <a:gd name="T72" fmla="*/ 57 w 81"/>
              <a:gd name="T73" fmla="*/ 1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1" h="96">
                <a:moveTo>
                  <a:pt x="69" y="1"/>
                </a:moveTo>
                <a:cubicBezTo>
                  <a:pt x="70" y="0"/>
                  <a:pt x="71" y="0"/>
                  <a:pt x="72" y="1"/>
                </a:cubicBezTo>
                <a:cubicBezTo>
                  <a:pt x="73" y="2"/>
                  <a:pt x="73" y="3"/>
                  <a:pt x="72" y="4"/>
                </a:cubicBezTo>
                <a:cubicBezTo>
                  <a:pt x="70" y="7"/>
                  <a:pt x="70" y="7"/>
                  <a:pt x="70" y="7"/>
                </a:cubicBezTo>
                <a:cubicBezTo>
                  <a:pt x="73" y="10"/>
                  <a:pt x="76" y="15"/>
                  <a:pt x="78" y="19"/>
                </a:cubicBezTo>
                <a:cubicBezTo>
                  <a:pt x="80" y="25"/>
                  <a:pt x="81" y="30"/>
                  <a:pt x="81" y="36"/>
                </a:cubicBezTo>
                <a:cubicBezTo>
                  <a:pt x="81" y="42"/>
                  <a:pt x="80" y="48"/>
                  <a:pt x="78" y="53"/>
                </a:cubicBezTo>
                <a:cubicBezTo>
                  <a:pt x="76" y="59"/>
                  <a:pt x="72" y="64"/>
                  <a:pt x="68" y="68"/>
                </a:cubicBezTo>
                <a:cubicBezTo>
                  <a:pt x="64" y="72"/>
                  <a:pt x="59" y="75"/>
                  <a:pt x="54" y="78"/>
                </a:cubicBezTo>
                <a:cubicBezTo>
                  <a:pt x="54" y="78"/>
                  <a:pt x="54" y="78"/>
                  <a:pt x="54" y="78"/>
                </a:cubicBezTo>
                <a:cubicBezTo>
                  <a:pt x="49" y="79"/>
                  <a:pt x="45" y="80"/>
                  <a:pt x="40" y="81"/>
                </a:cubicBezTo>
                <a:cubicBezTo>
                  <a:pt x="40" y="81"/>
                  <a:pt x="40" y="81"/>
                  <a:pt x="40" y="81"/>
                </a:cubicBezTo>
                <a:cubicBezTo>
                  <a:pt x="40" y="88"/>
                  <a:pt x="40" y="88"/>
                  <a:pt x="40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57" y="88"/>
                  <a:pt x="59" y="90"/>
                  <a:pt x="59" y="92"/>
                </a:cubicBezTo>
                <a:cubicBezTo>
                  <a:pt x="59" y="94"/>
                  <a:pt x="57" y="96"/>
                  <a:pt x="55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18" y="96"/>
                  <a:pt x="18" y="96"/>
                  <a:pt x="18" y="96"/>
                </a:cubicBezTo>
                <a:cubicBezTo>
                  <a:pt x="16" y="96"/>
                  <a:pt x="15" y="94"/>
                  <a:pt x="15" y="92"/>
                </a:cubicBezTo>
                <a:cubicBezTo>
                  <a:pt x="15" y="90"/>
                  <a:pt x="16" y="88"/>
                  <a:pt x="18" y="88"/>
                </a:cubicBezTo>
                <a:cubicBezTo>
                  <a:pt x="33" y="88"/>
                  <a:pt x="33" y="88"/>
                  <a:pt x="33" y="88"/>
                </a:cubicBezTo>
                <a:cubicBezTo>
                  <a:pt x="33" y="81"/>
                  <a:pt x="33" y="81"/>
                  <a:pt x="33" y="81"/>
                </a:cubicBezTo>
                <a:cubicBezTo>
                  <a:pt x="33" y="81"/>
                  <a:pt x="33" y="81"/>
                  <a:pt x="33" y="81"/>
                </a:cubicBezTo>
                <a:cubicBezTo>
                  <a:pt x="28" y="80"/>
                  <a:pt x="24" y="79"/>
                  <a:pt x="20" y="78"/>
                </a:cubicBezTo>
                <a:cubicBezTo>
                  <a:pt x="20" y="78"/>
                  <a:pt x="20" y="78"/>
                  <a:pt x="20" y="78"/>
                </a:cubicBezTo>
                <a:cubicBezTo>
                  <a:pt x="15" y="76"/>
                  <a:pt x="11" y="73"/>
                  <a:pt x="7" y="69"/>
                </a:cubicBezTo>
                <a:cubicBezTo>
                  <a:pt x="5" y="72"/>
                  <a:pt x="5" y="72"/>
                  <a:pt x="5" y="72"/>
                </a:cubicBezTo>
                <a:cubicBezTo>
                  <a:pt x="4" y="73"/>
                  <a:pt x="2" y="73"/>
                  <a:pt x="1" y="72"/>
                </a:cubicBezTo>
                <a:cubicBezTo>
                  <a:pt x="0" y="71"/>
                  <a:pt x="0" y="69"/>
                  <a:pt x="1" y="69"/>
                </a:cubicBezTo>
                <a:cubicBezTo>
                  <a:pt x="10" y="60"/>
                  <a:pt x="10" y="60"/>
                  <a:pt x="10" y="60"/>
                </a:cubicBezTo>
                <a:cubicBezTo>
                  <a:pt x="4" y="54"/>
                  <a:pt x="1" y="46"/>
                  <a:pt x="1" y="36"/>
                </a:cubicBezTo>
                <a:cubicBezTo>
                  <a:pt x="1" y="26"/>
                  <a:pt x="5" y="17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8" y="4"/>
                  <a:pt x="27" y="0"/>
                  <a:pt x="37" y="0"/>
                </a:cubicBezTo>
                <a:cubicBezTo>
                  <a:pt x="46" y="0"/>
                  <a:pt x="54" y="4"/>
                  <a:pt x="61" y="9"/>
                </a:cubicBezTo>
                <a:cubicBezTo>
                  <a:pt x="65" y="5"/>
                  <a:pt x="65" y="5"/>
                  <a:pt x="65" y="5"/>
                </a:cubicBezTo>
                <a:cubicBezTo>
                  <a:pt x="65" y="5"/>
                  <a:pt x="65" y="5"/>
                  <a:pt x="65" y="5"/>
                </a:cubicBezTo>
                <a:cubicBezTo>
                  <a:pt x="65" y="5"/>
                  <a:pt x="65" y="5"/>
                  <a:pt x="65" y="5"/>
                </a:cubicBezTo>
                <a:cubicBezTo>
                  <a:pt x="65" y="5"/>
                  <a:pt x="65" y="5"/>
                  <a:pt x="65" y="5"/>
                </a:cubicBezTo>
                <a:cubicBezTo>
                  <a:pt x="69" y="1"/>
                  <a:pt x="69" y="1"/>
                  <a:pt x="69" y="1"/>
                </a:cubicBezTo>
                <a:close/>
                <a:moveTo>
                  <a:pt x="67" y="10"/>
                </a:moveTo>
                <a:cubicBezTo>
                  <a:pt x="67" y="10"/>
                  <a:pt x="67" y="10"/>
                  <a:pt x="67" y="10"/>
                </a:cubicBezTo>
                <a:cubicBezTo>
                  <a:pt x="64" y="12"/>
                  <a:pt x="64" y="12"/>
                  <a:pt x="64" y="12"/>
                </a:cubicBezTo>
                <a:cubicBezTo>
                  <a:pt x="69" y="19"/>
                  <a:pt x="73" y="27"/>
                  <a:pt x="73" y="36"/>
                </a:cubicBezTo>
                <a:cubicBezTo>
                  <a:pt x="73" y="46"/>
                  <a:pt x="69" y="55"/>
                  <a:pt x="6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56" y="69"/>
                  <a:pt x="47" y="73"/>
                  <a:pt x="37" y="73"/>
                </a:cubicBezTo>
                <a:cubicBezTo>
                  <a:pt x="28" y="73"/>
                  <a:pt x="19" y="69"/>
                  <a:pt x="13" y="64"/>
                </a:cubicBezTo>
                <a:cubicBezTo>
                  <a:pt x="10" y="66"/>
                  <a:pt x="10" y="66"/>
                  <a:pt x="10" y="66"/>
                </a:cubicBezTo>
                <a:cubicBezTo>
                  <a:pt x="13" y="69"/>
                  <a:pt x="17" y="72"/>
                  <a:pt x="21" y="73"/>
                </a:cubicBezTo>
                <a:cubicBezTo>
                  <a:pt x="26" y="75"/>
                  <a:pt x="31" y="76"/>
                  <a:pt x="37" y="76"/>
                </a:cubicBezTo>
                <a:cubicBezTo>
                  <a:pt x="42" y="76"/>
                  <a:pt x="47" y="75"/>
                  <a:pt x="52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7" y="71"/>
                  <a:pt x="61" y="68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9" y="61"/>
                  <a:pt x="72" y="57"/>
                  <a:pt x="74" y="52"/>
                </a:cubicBezTo>
                <a:cubicBezTo>
                  <a:pt x="76" y="47"/>
                  <a:pt x="77" y="42"/>
                  <a:pt x="77" y="36"/>
                </a:cubicBezTo>
                <a:cubicBezTo>
                  <a:pt x="77" y="31"/>
                  <a:pt x="76" y="26"/>
                  <a:pt x="74" y="21"/>
                </a:cubicBezTo>
                <a:cubicBezTo>
                  <a:pt x="72" y="17"/>
                  <a:pt x="69" y="13"/>
                  <a:pt x="67" y="10"/>
                </a:cubicBezTo>
                <a:close/>
                <a:moveTo>
                  <a:pt x="57" y="16"/>
                </a:moveTo>
                <a:cubicBezTo>
                  <a:pt x="57" y="16"/>
                  <a:pt x="57" y="16"/>
                  <a:pt x="57" y="16"/>
                </a:cubicBezTo>
                <a:cubicBezTo>
                  <a:pt x="52" y="11"/>
                  <a:pt x="45" y="8"/>
                  <a:pt x="37" y="8"/>
                </a:cubicBezTo>
                <a:cubicBezTo>
                  <a:pt x="29" y="8"/>
                  <a:pt x="22" y="11"/>
                  <a:pt x="16" y="16"/>
                </a:cubicBezTo>
                <a:cubicBezTo>
                  <a:pt x="11" y="21"/>
                  <a:pt x="8" y="28"/>
                  <a:pt x="8" y="36"/>
                </a:cubicBezTo>
                <a:cubicBezTo>
                  <a:pt x="8" y="44"/>
                  <a:pt x="11" y="51"/>
                  <a:pt x="16" y="57"/>
                </a:cubicBezTo>
                <a:cubicBezTo>
                  <a:pt x="22" y="62"/>
                  <a:pt x="29" y="65"/>
                  <a:pt x="37" y="65"/>
                </a:cubicBezTo>
                <a:cubicBezTo>
                  <a:pt x="44" y="65"/>
                  <a:pt x="52" y="62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62" y="51"/>
                  <a:pt x="65" y="44"/>
                  <a:pt x="65" y="36"/>
                </a:cubicBezTo>
                <a:cubicBezTo>
                  <a:pt x="65" y="28"/>
                  <a:pt x="62" y="21"/>
                  <a:pt x="57" y="16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6"/>
                  <a:pt x="57" y="16"/>
                  <a:pt x="57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14" name="chenying0907 24"/>
          <p:cNvSpPr>
            <a:spLocks noEditPoints="1"/>
          </p:cNvSpPr>
          <p:nvPr/>
        </p:nvSpPr>
        <p:spPr bwMode="auto">
          <a:xfrm>
            <a:off x="4987925" y="2548890"/>
            <a:ext cx="247650" cy="190500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15" name="chenying0907 26"/>
          <p:cNvSpPr>
            <a:spLocks noEditPoints="1"/>
          </p:cNvSpPr>
          <p:nvPr/>
        </p:nvSpPr>
        <p:spPr bwMode="auto">
          <a:xfrm>
            <a:off x="6731000" y="2618740"/>
            <a:ext cx="225425" cy="184785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96205" y="1021080"/>
            <a:ext cx="265176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500">
                <a:solidFill>
                  <a:srgbClr val="FF0000"/>
                </a:solidFill>
              </a:rPr>
              <a:t>痛</a:t>
            </a:r>
            <a:r>
              <a:rPr lang="zh-CN" altLang="en-US" sz="3000">
                <a:solidFill>
                  <a:schemeClr val="bg1"/>
                </a:solidFill>
              </a:rPr>
              <a:t>点分</a:t>
            </a:r>
            <a:r>
              <a:rPr lang="zh-CN" altLang="en-US" sz="3000">
                <a:solidFill>
                  <a:schemeClr val="bg1"/>
                </a:solidFill>
              </a:rPr>
              <a:t>析</a:t>
            </a:r>
            <a:endParaRPr lang="zh-CN" altLang="en-US" sz="3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0" grpId="0" bldLvl="0" animBg="1"/>
      <p:bldP spid="91" grpId="0" bldLvl="0" animBg="1"/>
      <p:bldP spid="92" grpId="0" bldLvl="0" animBg="1"/>
      <p:bldP spid="93" grpId="0" bldLvl="0" animBg="1"/>
      <p:bldP spid="94" grpId="0" bldLvl="0" animBg="1"/>
      <p:bldP spid="95" grpId="0" bldLvl="0" animBg="1"/>
      <p:bldP spid="96" grpId="0" bldLvl="0" animBg="1"/>
      <p:bldP spid="97" grpId="0" bldLvl="0" animBg="1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2" grpId="0" bldLvl="0" animBg="1"/>
      <p:bldP spid="113" grpId="0" bldLvl="0" animBg="1"/>
      <p:bldP spid="114" grpId="0" bldLvl="0" animBg="1"/>
      <p:bldP spid="115" grpId="0" bldLvl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-11605"/>
            <a:ext cx="13898775" cy="86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7515" y="553585"/>
            <a:ext cx="3012440" cy="4756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需求分析</a:t>
            </a:r>
            <a:r>
              <a:rPr lang="en-US" altLang="zh-CN" sz="2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&amp;</a:t>
            </a:r>
            <a:r>
              <a:rPr lang="zh-CN" altLang="en-US" sz="2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背景介绍</a:t>
            </a:r>
            <a:endParaRPr lang="zh-CN" altLang="en-US" sz="25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784850" y="431800"/>
            <a:ext cx="622300" cy="0"/>
          </a:xfrm>
          <a:prstGeom prst="line">
            <a:avLst/>
          </a:prstGeom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56285" y="1955800"/>
            <a:ext cx="349377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500">
                <a:solidFill>
                  <a:schemeClr val="bg1"/>
                </a:solidFill>
              </a:rPr>
              <a:t>要解决的问题</a:t>
            </a:r>
            <a:r>
              <a:rPr lang="en-US" altLang="zh-CN" sz="2500">
                <a:solidFill>
                  <a:schemeClr val="bg1"/>
                </a:solidFill>
              </a:rPr>
              <a:t>/</a:t>
            </a:r>
            <a:r>
              <a:rPr lang="zh-CN" altLang="en-US" sz="2500">
                <a:solidFill>
                  <a:schemeClr val="bg1"/>
                </a:solidFill>
              </a:rPr>
              <a:t>客户需求</a:t>
            </a:r>
            <a:endParaRPr lang="zh-CN" altLang="en-US" sz="25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550" y="3068320"/>
            <a:ext cx="443801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chemeClr val="bg1"/>
                </a:solidFill>
              </a:rPr>
              <a:t>如何使用</a:t>
            </a:r>
            <a:r>
              <a:rPr lang="en-US" altLang="zh-CN" sz="2500">
                <a:solidFill>
                  <a:schemeClr val="bg1"/>
                </a:solidFill>
              </a:rPr>
              <a:t>RPA+AI</a:t>
            </a:r>
            <a:r>
              <a:rPr lang="zh-CN" altLang="en-US" sz="2500">
                <a:solidFill>
                  <a:schemeClr val="bg1"/>
                </a:solidFill>
              </a:rPr>
              <a:t>设计一个解决传统票据录入过程中存在的诸如效率低、容易出错、工作压力大等问题。</a:t>
            </a:r>
            <a:endParaRPr lang="en-US" altLang="zh-CN" sz="2500">
              <a:solidFill>
                <a:schemeClr val="bg1"/>
              </a:solidFill>
            </a:endParaRPr>
          </a:p>
        </p:txBody>
      </p:sp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1110615"/>
            <a:ext cx="4631690" cy="5027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-11605"/>
            <a:ext cx="13898775" cy="86223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5784850" y="431800"/>
            <a:ext cx="622300" cy="0"/>
          </a:xfrm>
          <a:prstGeom prst="line">
            <a:avLst/>
          </a:prstGeom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91160" y="484505"/>
            <a:ext cx="27508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000">
                <a:solidFill>
                  <a:schemeClr val="bg1"/>
                </a:solidFill>
              </a:rPr>
              <a:t>建设方案</a:t>
            </a:r>
            <a:endParaRPr lang="zh-CN" altLang="en-US" sz="3000">
              <a:solidFill>
                <a:schemeClr val="bg1"/>
              </a:solidFill>
            </a:endParaRPr>
          </a:p>
        </p:txBody>
      </p:sp>
      <p:sp>
        <p:nvSpPr>
          <p:cNvPr id="20" name="云形 19"/>
          <p:cNvSpPr/>
          <p:nvPr/>
        </p:nvSpPr>
        <p:spPr>
          <a:xfrm>
            <a:off x="793750" y="1546225"/>
            <a:ext cx="2813050" cy="12153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93800" y="1827530"/>
            <a:ext cx="2098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使用</a:t>
            </a:r>
            <a:r>
              <a:rPr lang="en-US" altLang="zh-CN">
                <a:solidFill>
                  <a:schemeClr val="bg1"/>
                </a:solidFill>
              </a:rPr>
              <a:t>AI</a:t>
            </a:r>
            <a:r>
              <a:rPr lang="zh-CN" altLang="en-US">
                <a:solidFill>
                  <a:schemeClr val="bg1"/>
                </a:solidFill>
              </a:rPr>
              <a:t>功能读取票据信息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云形 20"/>
          <p:cNvSpPr/>
          <p:nvPr/>
        </p:nvSpPr>
        <p:spPr>
          <a:xfrm>
            <a:off x="3606800" y="2618105"/>
            <a:ext cx="2684780" cy="133477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890645" y="2981960"/>
            <a:ext cx="2404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使用自动流程机器人对比数据信息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云形 21"/>
          <p:cNvSpPr/>
          <p:nvPr/>
        </p:nvSpPr>
        <p:spPr>
          <a:xfrm>
            <a:off x="5986145" y="3952875"/>
            <a:ext cx="2817495" cy="1228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43015" y="4239895"/>
            <a:ext cx="2402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使用自动流程机器人将数据录入系统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38700" y="669290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项目方案设计思路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云形 9"/>
          <p:cNvSpPr/>
          <p:nvPr/>
        </p:nvSpPr>
        <p:spPr>
          <a:xfrm>
            <a:off x="8547735" y="4907915"/>
            <a:ext cx="3211830" cy="137223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038590" y="5116195"/>
            <a:ext cx="22428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lt1"/>
                </a:solidFill>
                <a:sym typeface="+mn-ea"/>
              </a:rPr>
              <a:t>利用</a:t>
            </a:r>
            <a:r>
              <a:rPr lang="en-US" altLang="zh-CN">
                <a:solidFill>
                  <a:schemeClr val="lt1"/>
                </a:solidFill>
                <a:sym typeface="+mn-ea"/>
              </a:rPr>
              <a:t>RPA+AI</a:t>
            </a:r>
            <a:r>
              <a:rPr lang="zh-CN" altLang="en-US">
                <a:solidFill>
                  <a:schemeClr val="lt1"/>
                </a:solidFill>
                <a:sym typeface="+mn-ea"/>
              </a:rPr>
              <a:t>解决票据信息从读取到录入系统的整个过程</a:t>
            </a:r>
            <a:endParaRPr lang="zh-CN" altLang="en-US"/>
          </a:p>
        </p:txBody>
      </p:sp>
      <p:sp>
        <p:nvSpPr>
          <p:cNvPr id="16" name="直角上箭头 15"/>
          <p:cNvSpPr/>
          <p:nvPr/>
        </p:nvSpPr>
        <p:spPr>
          <a:xfrm rot="5400000">
            <a:off x="2457450" y="2554605"/>
            <a:ext cx="788670" cy="135572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直角上箭头 16"/>
          <p:cNvSpPr/>
          <p:nvPr/>
        </p:nvSpPr>
        <p:spPr>
          <a:xfrm rot="5400000">
            <a:off x="4987925" y="3947160"/>
            <a:ext cx="788670" cy="10871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直角上箭头 17"/>
          <p:cNvSpPr/>
          <p:nvPr/>
        </p:nvSpPr>
        <p:spPr>
          <a:xfrm rot="5400000">
            <a:off x="7529830" y="5088890"/>
            <a:ext cx="741680" cy="100139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云形标注 28"/>
          <p:cNvSpPr/>
          <p:nvPr/>
        </p:nvSpPr>
        <p:spPr>
          <a:xfrm>
            <a:off x="7400290" y="1177290"/>
            <a:ext cx="2961640" cy="19456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325485" y="1532255"/>
            <a:ext cx="170624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solidFill>
                  <a:schemeClr val="bg1"/>
                </a:solidFill>
              </a:rPr>
              <a:t>. . .</a:t>
            </a:r>
            <a:endParaRPr lang="en-US" altLang="zh-CN" sz="5000">
              <a:solidFill>
                <a:schemeClr val="bg1"/>
              </a:solidFill>
            </a:endParaRPr>
          </a:p>
        </p:txBody>
      </p:sp>
      <p:pic>
        <p:nvPicPr>
          <p:cNvPr id="12" name="图片 11" descr="2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2304415"/>
            <a:ext cx="3599815" cy="613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0" grpId="0" animBg="1"/>
      <p:bldP spid="5" grpId="0"/>
      <p:bldP spid="16" grpId="0" animBg="1"/>
      <p:bldP spid="21" grpId="0" animBg="1"/>
      <p:bldP spid="7" grpId="0"/>
      <p:bldP spid="17" grpId="0" animBg="1"/>
      <p:bldP spid="22" grpId="0" animBg="1"/>
      <p:bldP spid="8" grpId="0"/>
      <p:bldP spid="18" grpId="0" animBg="1"/>
      <p:bldP spid="10" grpId="0" animBg="1"/>
      <p:bldP spid="11" grpId="0"/>
      <p:bldP spid="29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-11605"/>
            <a:ext cx="13898775" cy="862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5620" y="48691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400" spc="600" dirty="0">
                <a:solidFill>
                  <a:schemeClr val="bg1"/>
                </a:solidFill>
                <a:cs typeface="+mn-ea"/>
                <a:sym typeface="+mn-lt"/>
              </a:rPr>
              <a:t>建设</a:t>
            </a:r>
            <a:r>
              <a:rPr lang="zh-CN" altLang="en-US" sz="2400" spc="600" dirty="0">
                <a:solidFill>
                  <a:schemeClr val="bg1"/>
                </a:solidFill>
                <a:cs typeface="+mn-ea"/>
                <a:sym typeface="+mn-lt"/>
              </a:rPr>
              <a:t>方案</a:t>
            </a:r>
            <a:endParaRPr lang="zh-CN" altLang="en-US" sz="2400" spc="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71490" y="117094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执行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流程图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未命名文件 (1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" y="1539240"/>
            <a:ext cx="12192000" cy="4614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1"/>
          <a:stretch>
            <a:fillRect/>
          </a:stretch>
        </p:blipFill>
        <p:spPr>
          <a:xfrm>
            <a:off x="-1035394" y="-11605"/>
            <a:ext cx="13898775" cy="862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5620" y="48691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spc="600" dirty="0">
                <a:solidFill>
                  <a:schemeClr val="bg1"/>
                </a:solidFill>
                <a:cs typeface="+mn-ea"/>
                <a:sym typeface="+mn-lt"/>
              </a:rPr>
              <a:t>建设</a:t>
            </a:r>
            <a:r>
              <a:rPr lang="zh-CN" altLang="en-US" sz="2400" spc="600" dirty="0">
                <a:solidFill>
                  <a:schemeClr val="bg1"/>
                </a:solidFill>
                <a:cs typeface="+mn-ea"/>
                <a:sym typeface="+mn-lt"/>
              </a:rPr>
              <a:t>方案</a:t>
            </a:r>
            <a:endParaRPr lang="zh-CN" altLang="en-US" sz="2400" spc="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44770" y="1170940"/>
            <a:ext cx="21818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Creator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设计流程图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70" y="2671445"/>
            <a:ext cx="8277225" cy="151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600*5138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TABLE_BEAUTIFY" val="smartTable{b4de6ea1-2fe7-4b0b-b213-6a3320676bbe}"/>
</p:tagLst>
</file>

<file path=ppt/tags/tag3.xml><?xml version="1.0" encoding="utf-8"?>
<p:tagLst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E65581B-B6D7-4AF4-8889-F43C363B906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2批\685050"/>
  <p:tag name="ISPRING_FIRST_PUBLISH" val="1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kuo34qse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1190</Words>
  <Application>WPS 演示</Application>
  <PresentationFormat>自定义</PresentationFormat>
  <Paragraphs>144</Paragraphs>
  <Slides>15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字魂59号-创粗黑</vt:lpstr>
      <vt:lpstr>黑体</vt:lpstr>
      <vt:lpstr>微软雅黑</vt:lpstr>
      <vt:lpstr>Lato</vt:lpstr>
      <vt:lpstr>Segoe Print</vt:lpstr>
      <vt:lpstr>MS PGothic</vt:lpstr>
      <vt:lpstr>等线</vt:lpstr>
      <vt:lpstr>Arial Unicode MS</vt:lpstr>
      <vt:lpstr>Calibri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网络科技</dc:title>
  <dc:creator>第一PPT</dc:creator>
  <cp:keywords>www.1ppt.com</cp:keywords>
  <dc:description>www.1ppt.com</dc:description>
  <cp:lastModifiedBy>旺仔小平頭</cp:lastModifiedBy>
  <cp:revision>217</cp:revision>
  <dcterms:created xsi:type="dcterms:W3CDTF">2017-08-18T03:02:00Z</dcterms:created>
  <dcterms:modified xsi:type="dcterms:W3CDTF">2022-06-22T13:37:07Z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2052-11.1.0.10009</vt:lpwstr>
  </property>
  <property fmtid="{D5CDD505-2E9C-101B-9397-08002B2CF9AE}" pid="3" name="ICV">
    <vt:lpwstr>56C145527E394196B17B4548944001FF</vt:lpwstr>
  </property>
</Properties>
</file>