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58" r:id="rId5"/>
    <p:sldId id="272" r:id="rId6"/>
    <p:sldId id="269" r:id="rId7"/>
    <p:sldId id="267" r:id="rId8"/>
    <p:sldId id="268" r:id="rId9"/>
    <p:sldId id="263" r:id="rId10"/>
    <p:sldId id="266" r:id="rId11"/>
    <p:sldId id="264" r:id="rId12"/>
    <p:sldId id="271" r:id="rId13"/>
    <p:sldId id="260" r:id="rId14"/>
    <p:sldId id="265" r:id="rId15"/>
    <p:sldId id="26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p:scale>
          <a:sx n="70" d="100"/>
          <a:sy n="70" d="100"/>
        </p:scale>
        <p:origin x="6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2022/6/23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4.png"/><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3.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12.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image" Target="../media/image11.png"/><Relationship Id="rId28" Type="http://schemas.openxmlformats.org/officeDocument/2006/relationships/image" Target="../media/image16.png"/><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7.xml"/><Relationship Id="rId27"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sv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svg"/><Relationship Id="rId2" Type="http://schemas.openxmlformats.org/officeDocument/2006/relationships/image" Target="../media/image17.png"/><Relationship Id="rId16" Type="http://schemas.openxmlformats.org/officeDocument/2006/relationships/image" Target="../media/image31.sv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svg"/><Relationship Id="rId28" Type="http://schemas.openxmlformats.org/officeDocument/2006/relationships/image" Target="../media/image43.png"/><Relationship Id="rId10" Type="http://schemas.openxmlformats.org/officeDocument/2006/relationships/image" Target="../media/image25.sv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png"/><Relationship Id="rId27"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213781" y="4797417"/>
            <a:ext cx="3573147"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内部审计之内部控制审计机器人</a:t>
            </a:r>
            <a:endParaRPr kumimoji="1" lang="en-US" altLang="zh-CN"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61287A11-55FC-7F42-A024-E84B73C99BD6}"/>
              </a:ext>
            </a:extLst>
          </p:cNvPr>
          <p:cNvSpPr txBox="1"/>
          <p:nvPr/>
        </p:nvSpPr>
        <p:spPr>
          <a:xfrm>
            <a:off x="369870" y="1674674"/>
            <a:ext cx="3212739" cy="203132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机器人管理、监控和调度</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权限和资产管理</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机器人运行大屏展示</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流程运行报告</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安全、日志</a:t>
            </a:r>
            <a:r>
              <a:rPr kumimoji="1" lang="en-US" altLang="zh-CN" dirty="0">
                <a:solidFill>
                  <a:schemeClr val="bg1"/>
                </a:solidFill>
                <a:latin typeface="Microsoft YaHei" panose="020B0503020204020204" pitchFamily="34" charset="-122"/>
                <a:ea typeface="Microsoft YaHei" panose="020B0503020204020204" pitchFamily="34" charset="-122"/>
              </a:rPr>
              <a:t>&amp;</a:t>
            </a:r>
            <a:r>
              <a:rPr kumimoji="1" lang="zh-CN" altLang="en-US" dirty="0">
                <a:solidFill>
                  <a:schemeClr val="bg1"/>
                </a:solidFill>
                <a:latin typeface="Microsoft YaHei" panose="020B0503020204020204" pitchFamily="34" charset="-122"/>
                <a:ea typeface="Microsoft YaHei" panose="020B0503020204020204" pitchFamily="34" charset="-122"/>
              </a:rPr>
              <a:t>审计相关设计</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异常监控与恢复机制</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a:t>
            </a:r>
            <a:endParaRPr kumimoji="1" lang="zh-CN" altLang="en-US"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0929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600665A-4EE7-2249-B74D-E3B585AE26B8}"/>
              </a:ext>
            </a:extLst>
          </p:cNvPr>
          <p:cNvPicPr>
            <a:picLocks noChangeAspect="1"/>
          </p:cNvPicPr>
          <p:nvPr/>
        </p:nvPicPr>
        <p:blipFill>
          <a:blip r:embed="rId2" cstate="screen"/>
          <a:stretch>
            <a:fillRect/>
          </a:stretch>
        </p:blipFill>
        <p:spPr>
          <a:xfrm>
            <a:off x="1547776" y="1505345"/>
            <a:ext cx="3060700" cy="4432300"/>
          </a:xfrm>
          <a:prstGeom prst="rect">
            <a:avLst/>
          </a:prstGeom>
        </p:spPr>
      </p:pic>
      <p:sp>
        <p:nvSpPr>
          <p:cNvPr id="3" name="矩形 2">
            <a:extLst>
              <a:ext uri="{FF2B5EF4-FFF2-40B4-BE49-F238E27FC236}">
                <a16:creationId xmlns:a16="http://schemas.microsoft.com/office/drawing/2014/main" id="{EAC5352F-42E1-0349-BE61-9BBD0CAD203F}"/>
              </a:ext>
            </a:extLst>
          </p:cNvPr>
          <p:cNvSpPr/>
          <p:nvPr/>
        </p:nvSpPr>
        <p:spPr>
          <a:xfrm>
            <a:off x="5663151" y="2277710"/>
            <a:ext cx="5469081" cy="3164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5843154" y="2504193"/>
            <a:ext cx="5115500" cy="2708434"/>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从非结构化的文本中抽取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结构化信息</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预训练模型</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支持</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10</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余种常见实体的抽取，如企业名称、地址、金额、日期等</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用户可以自定义抽取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模板</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，快速实现定制化的信息抽取能力</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在一段文本中支持模型和模板的</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混合模式</a:t>
            </a:r>
          </a:p>
        </p:txBody>
      </p:sp>
      <p:sp>
        <p:nvSpPr>
          <p:cNvPr id="5" name="矩形 4">
            <a:extLst>
              <a:ext uri="{FF2B5EF4-FFF2-40B4-BE49-F238E27FC236}">
                <a16:creationId xmlns:a16="http://schemas.microsoft.com/office/drawing/2014/main" id="{1542F147-7FB2-BD47-86C3-4E533DE36840}"/>
              </a:ext>
            </a:extLst>
          </p:cNvPr>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id="{6589F90F-CF8B-E645-ACC2-55642CDCDE7D}"/>
              </a:ext>
            </a:extLst>
          </p:cNvPr>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7" name="矩形 6">
            <a:extLst>
              <a:ext uri="{FF2B5EF4-FFF2-40B4-BE49-F238E27FC236}">
                <a16:creationId xmlns:a16="http://schemas.microsoft.com/office/drawing/2014/main" id="{BBA9C782-43ED-9B42-A439-3C29053F79B9}"/>
              </a:ext>
            </a:extLst>
          </p:cNvPr>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8" name="矩形 7">
            <a:extLst>
              <a:ext uri="{FF2B5EF4-FFF2-40B4-BE49-F238E27FC236}">
                <a16:creationId xmlns:a16="http://schemas.microsoft.com/office/drawing/2014/main" id="{3FF83930-1DCE-2C4C-BE86-04CE0CDD08CF}"/>
              </a:ext>
            </a:extLst>
          </p:cNvPr>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 name="矩形 8">
            <a:extLst>
              <a:ext uri="{FF2B5EF4-FFF2-40B4-BE49-F238E27FC236}">
                <a16:creationId xmlns:a16="http://schemas.microsoft.com/office/drawing/2014/main" id="{D8831B99-BEC6-0D4E-8B4C-96584BF5613E}"/>
              </a:ext>
            </a:extLst>
          </p:cNvPr>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 name="矩形 9">
            <a:extLst>
              <a:ext uri="{FF2B5EF4-FFF2-40B4-BE49-F238E27FC236}">
                <a16:creationId xmlns:a16="http://schemas.microsoft.com/office/drawing/2014/main" id="{726C0033-5ECE-794E-AC92-BFF617543835}"/>
              </a:ext>
            </a:extLst>
          </p:cNvPr>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1" name="文本框 10">
            <a:extLst>
              <a:ext uri="{FF2B5EF4-FFF2-40B4-BE49-F238E27FC236}">
                <a16:creationId xmlns:a16="http://schemas.microsoft.com/office/drawing/2014/main" id="{78349B0E-0254-B14A-BD73-4358F3393959}"/>
              </a:ext>
            </a:extLst>
          </p:cNvPr>
          <p:cNvSpPr txBox="1"/>
          <p:nvPr/>
        </p:nvSpPr>
        <p:spPr>
          <a:xfrm>
            <a:off x="5663151" y="1682218"/>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信息抽取</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BD4C72F1-0A99-5C44-BADF-EFA81996794A}"/>
              </a:ext>
            </a:extLst>
          </p:cNvPr>
          <p:cNvSpPr txBox="1"/>
          <p:nvPr/>
        </p:nvSpPr>
        <p:spPr>
          <a:xfrm>
            <a:off x="4500357" y="439309"/>
            <a:ext cx="5493812" cy="369332"/>
          </a:xfrm>
          <a:prstGeom prst="rect">
            <a:avLst/>
          </a:prstGeom>
          <a:noFill/>
        </p:spPr>
        <p:txBody>
          <a:bodyPr wrap="none" rtlCol="0">
            <a:spAutoFit/>
          </a:bodyPr>
          <a:lstStyle/>
          <a:p>
            <a:r>
              <a:rPr kumimoji="1" lang="zh-CN" altLang="en-US" dirty="0">
                <a:solidFill>
                  <a:schemeClr val="bg1"/>
                </a:solidFill>
              </a:rPr>
              <a:t>（从技术和模式创新上可以说明，以下为参考示例）</a:t>
            </a:r>
          </a:p>
        </p:txBody>
      </p:sp>
      <p:sp>
        <p:nvSpPr>
          <p:cNvPr id="15" name="文本框 14">
            <a:extLst>
              <a:ext uri="{FF2B5EF4-FFF2-40B4-BE49-F238E27FC236}">
                <a16:creationId xmlns:a16="http://schemas.microsoft.com/office/drawing/2014/main" id="{4B4A3169-882B-0049-8EB2-16F637A19EAD}"/>
              </a:ext>
            </a:extLst>
          </p:cNvPr>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p>
        </p:txBody>
      </p:sp>
    </p:spTree>
    <p:extLst>
      <p:ext uri="{BB962C8B-B14F-4D97-AF65-F5344CB8AC3E}">
        <p14:creationId xmlns:p14="http://schemas.microsoft.com/office/powerpoint/2010/main" val="61793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552716" y="2384855"/>
            <a:ext cx="4723292" cy="3937681"/>
          </a:xfrm>
          <a:prstGeom prst="rect">
            <a:avLst/>
          </a:prstGeom>
          <a:noFill/>
        </p:spPr>
        <p:txBody>
          <a:bodyPr wrap="square" rtlCol="0">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货运代理板块业绩统计：</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自</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2020/11/1 </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至</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2021/2/2</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主要任务执行情况统计：</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订舱委托识别：</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307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种</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放箱指令查询：</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63135</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VGM</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上传：</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43614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提单确认下载：</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83623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发送各类通知：</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145826</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各项任务执行准确率</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100%</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实际应用效果：代理订舱业务在人员配置和工作强度基本不变得情况下，完成业务量较往月增长约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35%</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，同时数据实时性及客户服务满意度得到明显提升。</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（示例）项目收益统计</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
        <p:nvSpPr>
          <p:cNvPr id="2" name="矩形 1">
            <a:extLst>
              <a:ext uri="{FF2B5EF4-FFF2-40B4-BE49-F238E27FC236}">
                <a16:creationId xmlns:a16="http://schemas.microsoft.com/office/drawing/2014/main" id="{2B9DE612-7C06-3A4E-A51D-8621597342EA}"/>
              </a:ext>
            </a:extLst>
          </p:cNvPr>
          <p:cNvSpPr/>
          <p:nvPr/>
        </p:nvSpPr>
        <p:spPr>
          <a:xfrm>
            <a:off x="5543284" y="3610492"/>
            <a:ext cx="6096000" cy="1998689"/>
          </a:xfrm>
          <a:prstGeom prst="rect">
            <a:avLst/>
          </a:prstGeom>
        </p:spPr>
        <p:txBody>
          <a:bodyPr>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接收和录入订舱信息新旧模式对比，经随机采样验证，对比效果如下：</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原人工模式：操作录入各项耗时约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分钟，单证录入各项耗时约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分钟，共需约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840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秒。</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IPA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模式：完成各项录入平均耗时约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秒。</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新</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IPA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模式较原人工模式效率提升</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倍。以人均每月业务量</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1000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票测算，仅订舱信息录入一个工作步骤中</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IPA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各模块协同即可完成约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1.5</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人每月的工作量。</a:t>
            </a: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sym typeface="+mn-lt"/>
            </a:endParaRPr>
          </a:p>
        </p:txBody>
      </p:sp>
    </p:spTree>
    <p:extLst>
      <p:ext uri="{BB962C8B-B14F-4D97-AF65-F5344CB8AC3E}">
        <p14:creationId xmlns:p14="http://schemas.microsoft.com/office/powerpoint/2010/main" val="422080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360541" y="2395619"/>
            <a:ext cx="10670937" cy="2552686"/>
          </a:xfrm>
          <a:prstGeom prst="rect">
            <a:avLst/>
          </a:prstGeom>
          <a:noFill/>
        </p:spPr>
        <p:txBody>
          <a:bodyPr wrap="square" rtlCol="0">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例：国家统计局数据显示，</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年全国社会物流总额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298.0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万亿元。从构成看，工业品物流总额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269.6</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万亿元，按可比价格计算，同比增长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5.7%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；进口货物物流总额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4.7%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；单位与居民物品物流总额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16.1%</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年社会物流总费用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14.6</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。社会物流总费用与</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GDP</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的比率为</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。其中，运输费用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7.2%</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，保管费用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5.0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，管理费用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年物流业总收入</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9.0%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我国社会物流总费用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GDP</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的比值相较美国日本等发达国家稳定在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左右的比值仍然偏高，而我们与发达国家存在差距的一个重要原因就是我国物流运输行业科技水平和信息化程度整体不高。尽管差距巨大，但也意味着我们有相当的优化空间。物流信息化领域将是天量级的蓝海市场。 </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技术所具有的人工智能、流程自动化、自动识别、机器学习等功能非常适合物流行业产业升级和流程优化，是对降低物流费用，从而降低社会总成本极具潜力的解决方案，其经济效益不可估量。</a:t>
            </a: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（示例）推广价值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1520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8" y="1815096"/>
            <a:ext cx="8326969" cy="776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：内部审计之内部控制审计机器人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星期八</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：周鱼、王渝岚、田颖、袁璐、倪佳源</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：出其不意，一招必胜！</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：重庆理工大学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人力资源</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7087252" y="2437168"/>
            <a:ext cx="4158733" cy="3150831"/>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8F4B0C42-4B77-25E8-4AC2-46F659D24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7251" y="2468950"/>
            <a:ext cx="4158734" cy="3119049"/>
          </a:xfrm>
          <a:prstGeom prst="rect">
            <a:avLst/>
          </a:prstGeom>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：某制药公司业务背景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58639" y="1701356"/>
            <a:ext cx="4940844" cy="2893100"/>
          </a:xfrm>
          <a:prstGeom prst="rect">
            <a:avLst/>
          </a:prstGeom>
        </p:spPr>
        <p:txBody>
          <a:bodyPr wrap="square">
            <a:spAutoFit/>
          </a:bodyPr>
          <a:lstStyle/>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某制药公司创始于</a:t>
            </a:r>
            <a:r>
              <a:rPr lang="en-US" altLang="zh-CN" sz="1400" dirty="0">
                <a:solidFill>
                  <a:schemeClr val="bg1"/>
                </a:solidFill>
                <a:latin typeface="Microsoft YaHei" panose="020B0503020204020204" pitchFamily="34" charset="-122"/>
                <a:ea typeface="Microsoft YaHei" panose="020B0503020204020204" pitchFamily="34" charset="-122"/>
              </a:rPr>
              <a:t>2002</a:t>
            </a:r>
            <a:r>
              <a:rPr lang="zh-CN" altLang="en-US" sz="1400" dirty="0">
                <a:solidFill>
                  <a:schemeClr val="bg1"/>
                </a:solidFill>
                <a:latin typeface="Microsoft YaHei" panose="020B0503020204020204" pitchFamily="34" charset="-122"/>
                <a:ea typeface="Microsoft YaHei" panose="020B0503020204020204" pitchFamily="34" charset="-122"/>
              </a:rPr>
              <a:t>年</a:t>
            </a:r>
            <a:r>
              <a:rPr lang="en-US" altLang="zh-CN" sz="1400" dirty="0">
                <a:solidFill>
                  <a:schemeClr val="bg1"/>
                </a:solidFill>
                <a:latin typeface="Microsoft YaHei" panose="020B0503020204020204" pitchFamily="34" charset="-122"/>
                <a:ea typeface="Microsoft YaHei" panose="020B0503020204020204" pitchFamily="34" charset="-122"/>
              </a:rPr>
              <a:t>6</a:t>
            </a:r>
            <a:r>
              <a:rPr lang="zh-CN" altLang="en-US" sz="1400" dirty="0">
                <a:solidFill>
                  <a:schemeClr val="bg1"/>
                </a:solidFill>
                <a:latin typeface="Microsoft YaHei" panose="020B0503020204020204" pitchFamily="34" charset="-122"/>
                <a:ea typeface="Microsoft YaHei" panose="020B0503020204020204" pitchFamily="34" charset="-122"/>
              </a:rPr>
              <a:t>月，是一家集医药工业、医疗服务、大健康业务于一体的高品质、综合性、科研型医药健康产业集团，旗下拥有多家子公司，</a:t>
            </a:r>
            <a:r>
              <a:rPr lang="en-US" altLang="zh-CN" sz="1400" dirty="0">
                <a:solidFill>
                  <a:schemeClr val="bg1"/>
                </a:solidFill>
                <a:latin typeface="Microsoft YaHei" panose="020B0503020204020204" pitchFamily="34" charset="-122"/>
                <a:ea typeface="Microsoft YaHei" panose="020B0503020204020204" pitchFamily="34" charset="-122"/>
              </a:rPr>
              <a:t>2014</a:t>
            </a:r>
            <a:r>
              <a:rPr lang="zh-CN" altLang="en-US" sz="1400" dirty="0">
                <a:solidFill>
                  <a:schemeClr val="bg1"/>
                </a:solidFill>
                <a:latin typeface="Microsoft YaHei" panose="020B0503020204020204" pitchFamily="34" charset="-122"/>
                <a:ea typeface="Microsoft YaHei" panose="020B0503020204020204" pitchFamily="34" charset="-122"/>
              </a:rPr>
              <a:t>年</a:t>
            </a:r>
            <a:r>
              <a:rPr lang="en-US" altLang="zh-CN" sz="1400" dirty="0">
                <a:solidFill>
                  <a:schemeClr val="bg1"/>
                </a:solidFill>
                <a:latin typeface="Microsoft YaHei" panose="020B0503020204020204" pitchFamily="34" charset="-122"/>
                <a:ea typeface="Microsoft YaHei" panose="020B0503020204020204" pitchFamily="34" charset="-122"/>
              </a:rPr>
              <a:t>12</a:t>
            </a:r>
            <a:r>
              <a:rPr lang="zh-CN" altLang="en-US" sz="1400" dirty="0">
                <a:solidFill>
                  <a:schemeClr val="bg1"/>
                </a:solidFill>
                <a:latin typeface="Microsoft YaHei" panose="020B0503020204020204" pitchFamily="34" charset="-122"/>
                <a:ea typeface="Microsoft YaHei" panose="020B0503020204020204" pitchFamily="34" charset="-122"/>
              </a:rPr>
              <a:t>月</a:t>
            </a:r>
            <a:r>
              <a:rPr lang="en-US" altLang="zh-CN" sz="1400" dirty="0">
                <a:solidFill>
                  <a:schemeClr val="bg1"/>
                </a:solidFill>
                <a:latin typeface="Microsoft YaHei" panose="020B0503020204020204" pitchFamily="34" charset="-122"/>
                <a:ea typeface="Microsoft YaHei" panose="020B0503020204020204" pitchFamily="34" charset="-122"/>
              </a:rPr>
              <a:t>5</a:t>
            </a:r>
            <a:r>
              <a:rPr lang="zh-CN" altLang="en-US" sz="1400" dirty="0">
                <a:solidFill>
                  <a:schemeClr val="bg1"/>
                </a:solidFill>
                <a:latin typeface="Microsoft YaHei" panose="020B0503020204020204" pitchFamily="34" charset="-122"/>
                <a:ea typeface="Microsoft YaHei" panose="020B0503020204020204" pitchFamily="34" charset="-122"/>
              </a:rPr>
              <a:t>日在上海证券交易所成功上市，正式进军资本市场。</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从建厂到现在，先后获评国家火炬计划重点高新技术企业、中华民族医药百强品牌企业、中国医药行业</a:t>
            </a:r>
            <a:r>
              <a:rPr lang="en-US" altLang="zh-CN" sz="1400" dirty="0">
                <a:solidFill>
                  <a:schemeClr val="bg1"/>
                </a:solidFill>
                <a:latin typeface="Microsoft YaHei" panose="020B0503020204020204" pitchFamily="34" charset="-122"/>
                <a:ea typeface="Microsoft YaHei" panose="020B0503020204020204" pitchFamily="34" charset="-122"/>
              </a:rPr>
              <a:t>AAA</a:t>
            </a:r>
            <a:r>
              <a:rPr lang="zh-CN" altLang="en-US" sz="1400" dirty="0">
                <a:solidFill>
                  <a:schemeClr val="bg1"/>
                </a:solidFill>
                <a:latin typeface="Microsoft YaHei" panose="020B0503020204020204" pitchFamily="34" charset="-122"/>
                <a:ea typeface="Microsoft YaHei" panose="020B0503020204020204" pitchFamily="34" charset="-122"/>
              </a:rPr>
              <a:t>诚信企业、中国优秀民营企业、国家守合同重信用企业、湖南省省长质量奖企业、湖南省首批示范性医药企业等荣誉称号。</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该企业全面进行信息化升级时，发现系统中的许多事只是换了种流程，并没有全面实行信息化，更改系统成本又难以控制，维护时间也无法确定，所以最后找到</a:t>
            </a:r>
            <a:r>
              <a:rPr lang="en-US" altLang="zh-CN" sz="1400" dirty="0" err="1">
                <a:solidFill>
                  <a:schemeClr val="bg1"/>
                </a:solidFill>
                <a:latin typeface="Microsoft YaHei" panose="020B0503020204020204" pitchFamily="34" charset="-122"/>
                <a:ea typeface="Microsoft YaHei" panose="020B0503020204020204" pitchFamily="34" charset="-122"/>
              </a:rPr>
              <a:t>UiBot</a:t>
            </a:r>
            <a:r>
              <a:rPr lang="zh-CN" altLang="en-US" sz="1400" dirty="0">
                <a:solidFill>
                  <a:schemeClr val="bg1"/>
                </a:solidFill>
                <a:latin typeface="Microsoft YaHei" panose="020B0503020204020204" pitchFamily="34" charset="-122"/>
                <a:ea typeface="Microsoft YaHei" panose="020B0503020204020204" pitchFamily="34" charset="-122"/>
              </a:rPr>
              <a:t>完成最难解决的一部分</a:t>
            </a: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095999" y="1818640"/>
            <a:ext cx="4652999" cy="1991931"/>
            <a:chOff x="1693430" y="1679590"/>
            <a:chExt cx="8752688" cy="3746991"/>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554203" y="4268244"/>
              <a:ext cx="6891915" cy="1158337"/>
              <a:chOff x="1467192" y="5180920"/>
              <a:chExt cx="6891915" cy="1158337"/>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输入相关数据后完成转账</a:t>
                </a: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完成转账</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抓取相应的数据信息</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申请人姓名</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卡号</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金额等</a:t>
                </a:r>
                <a:r>
                  <a:rPr lang="en-US" altLang="zh-CN" sz="1000" dirty="0">
                    <a:solidFill>
                      <a:schemeClr val="bg1"/>
                    </a:solidFill>
                    <a:latin typeface="Arial"/>
                    <a:ea typeface="微软雅黑"/>
                    <a:cs typeface="+mn-ea"/>
                    <a:sym typeface="Arial"/>
                  </a:rPr>
                  <a:t>)</a:t>
                </a:r>
                <a:endParaRPr lang="zh-CN" altLang="en-US" sz="1000" dirty="0">
                  <a:solidFill>
                    <a:schemeClr val="bg1"/>
                  </a:solidFill>
                  <a:latin typeface="Arial"/>
                  <a:ea typeface="微软雅黑"/>
                  <a:cs typeface="+mn-ea"/>
                  <a:sym typeface="Arial"/>
                </a:endParaRP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467192"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抓取数据</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通过判断进入相对应的企业网银</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并且登陆进入相关页面</a:t>
                </a: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进入企业网页</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登陆制药</a:t>
                </a:r>
                <a:r>
                  <a:rPr lang="en-US" altLang="zh-CN" sz="1000" dirty="0">
                    <a:solidFill>
                      <a:schemeClr val="bg1"/>
                    </a:solidFill>
                    <a:latin typeface="Arial"/>
                    <a:ea typeface="微软雅黑"/>
                    <a:cs typeface="+mn-ea"/>
                    <a:sym typeface="Arial"/>
                  </a:rPr>
                  <a:t>OA</a:t>
                </a:r>
                <a:r>
                  <a:rPr lang="zh-CN" altLang="en-US" sz="1000" dirty="0">
                    <a:solidFill>
                      <a:schemeClr val="bg1"/>
                    </a:solidFill>
                    <a:latin typeface="Arial"/>
                    <a:ea typeface="微软雅黑"/>
                    <a:cs typeface="+mn-ea"/>
                    <a:sym typeface="Arial"/>
                  </a:rPr>
                  <a:t>办公系统</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进入工作人员账号中的代办事项</a:t>
                </a: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a:t>
                </a:r>
                <a:r>
                  <a:rPr lang="en-US" altLang="zh-CN" sz="1200" b="1" dirty="0">
                    <a:solidFill>
                      <a:schemeClr val="bg1"/>
                    </a:solidFill>
                    <a:latin typeface="Arial"/>
                    <a:ea typeface="微软雅黑"/>
                    <a:cs typeface="+mn-ea"/>
                    <a:sym typeface="Arial"/>
                  </a:rPr>
                  <a:t>OA</a:t>
                </a:r>
                <a:r>
                  <a:rPr lang="zh-CN" altLang="en-US" sz="1200" b="1" dirty="0">
                    <a:solidFill>
                      <a:schemeClr val="bg1"/>
                    </a:solidFill>
                    <a:latin typeface="Arial"/>
                    <a:ea typeface="微软雅黑"/>
                    <a:cs typeface="+mn-ea"/>
                    <a:sym typeface="Arial"/>
                  </a:rPr>
                  <a:t>系统</a:t>
                </a: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r>
              <a:rPr lang="zh-CN" altLang="en-US" sz="2000" b="1" dirty="0">
                <a:solidFill>
                  <a:schemeClr val="bg1"/>
                </a:solidFill>
                <a:latin typeface="Arial"/>
                <a:ea typeface="微软雅黑"/>
                <a:cs typeface="+mn-ea"/>
                <a:sym typeface="Arial"/>
              </a:rPr>
              <a:t>数据量大</a:t>
            </a: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效率低</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重复性高</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573201" y="2894627"/>
            <a:ext cx="3047594" cy="3154441"/>
            <a:chOff x="4544326" y="2894627"/>
            <a:chExt cx="3047594" cy="3154441"/>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1249529" y="5343215"/>
            <a:ext cx="2964662" cy="1061829"/>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人工每次都需要仔细核对卡号金额等</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同时还要区分</a:t>
            </a:r>
            <a:r>
              <a:rPr lang="en-US" altLang="zh-CN" sz="1400" dirty="0">
                <a:solidFill>
                  <a:schemeClr val="bg1"/>
                </a:solidFill>
                <a:latin typeface="Arial"/>
                <a:ea typeface="微软雅黑"/>
                <a:cs typeface="+mn-ea"/>
                <a:sym typeface="Arial"/>
              </a:rPr>
              <a:t>30</a:t>
            </a:r>
            <a:r>
              <a:rPr lang="zh-CN" altLang="en-US" sz="1400" dirty="0">
                <a:solidFill>
                  <a:schemeClr val="bg1"/>
                </a:solidFill>
                <a:latin typeface="Arial"/>
                <a:ea typeface="微软雅黑"/>
                <a:cs typeface="+mn-ea"/>
                <a:sym typeface="Arial"/>
              </a:rPr>
              <a:t>多个企业</a:t>
            </a:r>
            <a:r>
              <a:rPr lang="en-US" altLang="zh-CN" sz="1400" dirty="0">
                <a:solidFill>
                  <a:schemeClr val="bg1"/>
                </a:solidFill>
                <a:latin typeface="Arial"/>
                <a:ea typeface="微软雅黑"/>
                <a:cs typeface="+mn-ea"/>
                <a:sym typeface="Arial"/>
              </a:rPr>
              <a:t>U</a:t>
            </a:r>
            <a:r>
              <a:rPr lang="zh-CN" altLang="en-US" sz="1400" dirty="0">
                <a:solidFill>
                  <a:schemeClr val="bg1"/>
                </a:solidFill>
                <a:latin typeface="Arial"/>
                <a:ea typeface="微软雅黑"/>
                <a:cs typeface="+mn-ea"/>
                <a:sym typeface="Arial"/>
              </a:rPr>
              <a:t>盾</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记住</a:t>
            </a:r>
            <a:r>
              <a:rPr lang="en-US" altLang="zh-CN" sz="1400" dirty="0">
                <a:solidFill>
                  <a:schemeClr val="bg1"/>
                </a:solidFill>
                <a:latin typeface="Arial"/>
                <a:ea typeface="微软雅黑"/>
                <a:cs typeface="+mn-ea"/>
                <a:sym typeface="Arial"/>
              </a:rPr>
              <a:t>60</a:t>
            </a:r>
            <a:r>
              <a:rPr lang="zh-CN" altLang="en-US" sz="1400" dirty="0">
                <a:solidFill>
                  <a:schemeClr val="bg1"/>
                </a:solidFill>
                <a:latin typeface="Arial"/>
                <a:ea typeface="微软雅黑"/>
                <a:cs typeface="+mn-ea"/>
                <a:sym typeface="Arial"/>
              </a:rPr>
              <a:t>多组密码</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易混淆</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复制易出错</a:t>
            </a:r>
          </a:p>
        </p:txBody>
      </p:sp>
      <p:sp>
        <p:nvSpPr>
          <p:cNvPr id="105" name="矩形 104">
            <a:extLst>
              <a:ext uri="{FF2B5EF4-FFF2-40B4-BE49-F238E27FC236}">
                <a16:creationId xmlns:a16="http://schemas.microsoft.com/office/drawing/2014/main" id="{6E7FAF20-58D0-B349-BDA9-86AC3E823520}"/>
              </a:ext>
            </a:extLst>
          </p:cNvPr>
          <p:cNvSpPr/>
          <p:nvPr/>
        </p:nvSpPr>
        <p:spPr>
          <a:xfrm>
            <a:off x="8179629" y="5315066"/>
            <a:ext cx="3299290" cy="700192"/>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平均每天都要处理</a:t>
            </a:r>
            <a:r>
              <a:rPr lang="en-US" altLang="zh-CN" sz="1400" dirty="0">
                <a:solidFill>
                  <a:schemeClr val="bg1"/>
                </a:solidFill>
                <a:latin typeface="Arial"/>
                <a:ea typeface="微软雅黑"/>
                <a:cs typeface="+mn-ea"/>
                <a:sym typeface="Arial"/>
              </a:rPr>
              <a:t>50</a:t>
            </a:r>
            <a:r>
              <a:rPr lang="zh-CN" altLang="en-US" sz="1400" dirty="0">
                <a:solidFill>
                  <a:schemeClr val="bg1"/>
                </a:solidFill>
                <a:latin typeface="Arial"/>
                <a:ea typeface="微软雅黑"/>
                <a:cs typeface="+mn-ea"/>
                <a:sym typeface="Arial"/>
              </a:rPr>
              <a:t>笔付款</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高峰期时能达到</a:t>
            </a:r>
            <a:r>
              <a:rPr lang="en-US" altLang="zh-CN" sz="1400" dirty="0">
                <a:solidFill>
                  <a:schemeClr val="bg1"/>
                </a:solidFill>
                <a:latin typeface="Arial"/>
                <a:ea typeface="微软雅黑"/>
                <a:cs typeface="+mn-ea"/>
                <a:sym typeface="Arial"/>
              </a:rPr>
              <a:t>120</a:t>
            </a:r>
            <a:r>
              <a:rPr lang="zh-CN" altLang="en-US" sz="1400" dirty="0">
                <a:solidFill>
                  <a:schemeClr val="bg1"/>
                </a:solidFill>
                <a:latin typeface="Arial"/>
                <a:ea typeface="微软雅黑"/>
                <a:cs typeface="+mn-ea"/>
                <a:sym typeface="Arial"/>
              </a:rPr>
              <a:t>笔</a:t>
            </a:r>
          </a:p>
        </p:txBody>
      </p:sp>
      <p:sp>
        <p:nvSpPr>
          <p:cNvPr id="106" name="矩形 105">
            <a:extLst>
              <a:ext uri="{FF2B5EF4-FFF2-40B4-BE49-F238E27FC236}">
                <a16:creationId xmlns:a16="http://schemas.microsoft.com/office/drawing/2014/main" id="{FF3BB0F9-BCE8-2442-B286-165C99D59E94}"/>
              </a:ext>
            </a:extLst>
          </p:cNvPr>
          <p:cNvSpPr/>
          <p:nvPr/>
        </p:nvSpPr>
        <p:spPr>
          <a:xfrm>
            <a:off x="4484233" y="1876429"/>
            <a:ext cx="2915919" cy="1061829"/>
          </a:xfrm>
          <a:prstGeom prst="rect">
            <a:avLst/>
          </a:prstGeom>
        </p:spPr>
        <p:txBody>
          <a:bodyPr wrap="square">
            <a:spAutoFit/>
          </a:bodyPr>
          <a:lstStyle/>
          <a:p>
            <a:pPr algn="ctr">
              <a:lnSpc>
                <a:spcPct val="150000"/>
              </a:lnSpc>
            </a:pPr>
            <a:r>
              <a:rPr lang="en-US" altLang="zh-CN" sz="1400" dirty="0">
                <a:solidFill>
                  <a:schemeClr val="bg1"/>
                </a:solidFill>
                <a:latin typeface="Arial"/>
                <a:ea typeface="微软雅黑"/>
                <a:cs typeface="+mn-ea"/>
                <a:sym typeface="Arial"/>
              </a:rPr>
              <a:t>1.</a:t>
            </a:r>
            <a:r>
              <a:rPr lang="zh-CN" altLang="en-US" sz="1400" dirty="0">
                <a:solidFill>
                  <a:schemeClr val="bg1"/>
                </a:solidFill>
                <a:latin typeface="Arial"/>
                <a:ea typeface="微软雅黑"/>
                <a:cs typeface="+mn-ea"/>
                <a:sym typeface="Arial"/>
              </a:rPr>
              <a:t>资金调拨</a:t>
            </a:r>
            <a:r>
              <a:rPr lang="en-US" altLang="zh-CN" sz="1400" dirty="0">
                <a:solidFill>
                  <a:schemeClr val="bg1"/>
                </a:solidFill>
                <a:latin typeface="Arial"/>
                <a:ea typeface="微软雅黑"/>
                <a:cs typeface="+mn-ea"/>
                <a:sym typeface="Arial"/>
              </a:rPr>
              <a:t>2.</a:t>
            </a:r>
            <a:r>
              <a:rPr lang="zh-CN" altLang="en-US" sz="1400" dirty="0">
                <a:solidFill>
                  <a:schemeClr val="bg1"/>
                </a:solidFill>
                <a:latin typeface="Arial"/>
                <a:ea typeface="微软雅黑"/>
                <a:cs typeface="+mn-ea"/>
                <a:sym typeface="Arial"/>
              </a:rPr>
              <a:t>日常开支借款</a:t>
            </a:r>
            <a:r>
              <a:rPr lang="en-US" altLang="zh-CN" sz="1400" dirty="0">
                <a:solidFill>
                  <a:schemeClr val="bg1"/>
                </a:solidFill>
                <a:latin typeface="Arial"/>
                <a:ea typeface="微软雅黑"/>
                <a:cs typeface="+mn-ea"/>
                <a:sym typeface="Arial"/>
              </a:rPr>
              <a:t>3.</a:t>
            </a:r>
            <a:r>
              <a:rPr lang="zh-CN" altLang="en-US" sz="1400" dirty="0">
                <a:solidFill>
                  <a:schemeClr val="bg1"/>
                </a:solidFill>
                <a:latin typeface="Arial"/>
                <a:ea typeface="微软雅黑"/>
                <a:cs typeface="+mn-ea"/>
                <a:sym typeface="Arial"/>
              </a:rPr>
              <a:t>合并付款</a:t>
            </a:r>
            <a:r>
              <a:rPr lang="en-US" altLang="zh-CN" sz="1400" dirty="0">
                <a:solidFill>
                  <a:schemeClr val="bg1"/>
                </a:solidFill>
                <a:latin typeface="Arial"/>
                <a:ea typeface="微软雅黑"/>
                <a:cs typeface="+mn-ea"/>
                <a:sym typeface="Arial"/>
              </a:rPr>
              <a:t>4.</a:t>
            </a:r>
            <a:r>
              <a:rPr lang="zh-CN" altLang="en-US" sz="1400" dirty="0">
                <a:solidFill>
                  <a:schemeClr val="bg1"/>
                </a:solidFill>
                <a:latin typeface="Arial"/>
                <a:ea typeface="微软雅黑"/>
                <a:cs typeface="+mn-ea"/>
                <a:sym typeface="Arial"/>
              </a:rPr>
              <a:t>付款报销单</a:t>
            </a:r>
            <a:r>
              <a:rPr lang="en-US" altLang="zh-CN" sz="1400" dirty="0">
                <a:solidFill>
                  <a:schemeClr val="bg1"/>
                </a:solidFill>
                <a:latin typeface="Arial"/>
                <a:ea typeface="微软雅黑"/>
                <a:cs typeface="+mn-ea"/>
                <a:sym typeface="Arial"/>
              </a:rPr>
              <a:t>5.</a:t>
            </a:r>
            <a:r>
              <a:rPr lang="zh-CN" altLang="en-US" sz="1400" dirty="0">
                <a:solidFill>
                  <a:schemeClr val="bg1"/>
                </a:solidFill>
                <a:latin typeface="Arial"/>
                <a:ea typeface="微软雅黑"/>
                <a:cs typeface="+mn-ea"/>
                <a:sym typeface="Arial"/>
              </a:rPr>
              <a:t>通用报账流程</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都有付款流程</a:t>
            </a:r>
            <a:r>
              <a:rPr lang="en-US" altLang="zh-CN" sz="1400" dirty="0">
                <a:solidFill>
                  <a:schemeClr val="bg1"/>
                </a:solidFill>
                <a:latin typeface="Arial"/>
                <a:ea typeface="微软雅黑"/>
                <a:cs typeface="+mn-ea"/>
                <a:sym typeface="Arial"/>
              </a:rPr>
              <a:t>)</a:t>
            </a:r>
            <a:endParaRPr lang="zh-CN" altLang="en-US" sz="1400" dirty="0">
              <a:solidFill>
                <a:schemeClr val="bg1"/>
              </a:solidFill>
              <a:latin typeface="Arial"/>
              <a:ea typeface="微软雅黑"/>
              <a:cs typeface="+mn-ea"/>
              <a:sym typeface="Arial"/>
            </a:endParaRPr>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：某制药公司流程痛点</a:t>
            </a: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a:extLst>
              <a:ext uri="{FF2B5EF4-FFF2-40B4-BE49-F238E27FC236}">
                <a16:creationId xmlns:a16="http://schemas.microsoft.com/office/drawing/2014/main" id="{CEF1A3EC-5402-D349-9844-392D6001E77C}"/>
              </a:ext>
            </a:extLst>
          </p:cNvPr>
          <p:cNvSpPr txBox="1">
            <a:spLocks/>
          </p:cNvSpPr>
          <p:nvPr/>
        </p:nvSpPr>
        <p:spPr>
          <a:xfrm>
            <a:off x="3751277" y="48577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a:t>
            </a:r>
            <a:r>
              <a:rPr lang="en-US" altLang="zh-CN" sz="2000" dirty="0">
                <a:solidFill>
                  <a:schemeClr val="bg1"/>
                </a:solidFill>
                <a:latin typeface="微软雅黑" panose="020B0503020204020204" charset="-122"/>
                <a:ea typeface="微软雅黑" panose="020B0503020204020204" charset="-122"/>
                <a:cs typeface="+mn-cs"/>
                <a:sym typeface="+mn-ea"/>
              </a:rPr>
              <a:t>2</a:t>
            </a:r>
            <a:r>
              <a:rPr lang="zh-CN" altLang="en-US" sz="2000" dirty="0">
                <a:solidFill>
                  <a:schemeClr val="bg1"/>
                </a:solidFill>
                <a:latin typeface="微软雅黑" panose="020B0503020204020204" charset="-122"/>
                <a:ea typeface="微软雅黑" panose="020B0503020204020204" charset="-122"/>
                <a:cs typeface="+mn-cs"/>
                <a:sym typeface="+mn-ea"/>
              </a:rPr>
              <a:t>）某银行企业机器人工厂平台建设规划</a:t>
            </a:r>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3" name="直接连接符 40">
            <a:extLst>
              <a:ext uri="{FF2B5EF4-FFF2-40B4-BE49-F238E27FC236}">
                <a16:creationId xmlns:a16="http://schemas.microsoft.com/office/drawing/2014/main" id="{4361C246-C6BE-B240-A7BE-9D4DF6D8A52D}"/>
              </a:ext>
            </a:extLst>
          </p:cNvPr>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a:extLst>
              <a:ext uri="{FF2B5EF4-FFF2-40B4-BE49-F238E27FC236}">
                <a16:creationId xmlns:a16="http://schemas.microsoft.com/office/drawing/2014/main" id="{4889EEF1-5BA4-2E41-84E1-AC14D1F6D6A4}"/>
              </a:ext>
            </a:extLst>
          </p:cNvPr>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a:extLst>
              <a:ext uri="{FF2B5EF4-FFF2-40B4-BE49-F238E27FC236}">
                <a16:creationId xmlns:a16="http://schemas.microsoft.com/office/drawing/2014/main" id="{E575717E-3526-4348-87F4-4E40204CFFF4}"/>
              </a:ext>
            </a:extLst>
          </p:cNvPr>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a:extLst>
              <a:ext uri="{FF2B5EF4-FFF2-40B4-BE49-F238E27FC236}">
                <a16:creationId xmlns:a16="http://schemas.microsoft.com/office/drawing/2014/main" id="{0784B4D9-CCB9-DE47-9085-4B2E2AD73CAC}"/>
              </a:ext>
            </a:extLst>
          </p:cNvPr>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1AB4E2E9-98E0-EE4B-8696-A07FA0CC34B9}"/>
              </a:ext>
            </a:extLst>
          </p:cNvPr>
          <p:cNvSpPr txBox="1"/>
          <p:nvPr/>
        </p:nvSpPr>
        <p:spPr>
          <a:xfrm>
            <a:off x="872490" y="312229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2015</a:t>
            </a:r>
            <a:r>
              <a:rPr lang="zh-CN" altLang="en-US" dirty="0">
                <a:solidFill>
                  <a:schemeClr val="accent1"/>
                </a:solidFill>
                <a:latin typeface="微软雅黑" panose="020B0503020204020204" pitchFamily="34" charset="-122"/>
                <a:ea typeface="微软雅黑" panose="020B0503020204020204" pitchFamily="34" charset="-122"/>
              </a:rPr>
              <a:t>年</a:t>
            </a:r>
            <a:r>
              <a:rPr lang="en-US" altLang="zh-CN" dirty="0">
                <a:solidFill>
                  <a:schemeClr val="accent1"/>
                </a:solidFill>
                <a:latin typeface="微软雅黑" panose="020B0503020204020204" pitchFamily="34" charset="-122"/>
                <a:ea typeface="微软雅黑" panose="020B0503020204020204" pitchFamily="34" charset="-122"/>
              </a:rPr>
              <a:t>-2018</a:t>
            </a:r>
            <a:r>
              <a:rPr lang="zh-CN" altLang="en-US" dirty="0">
                <a:solidFill>
                  <a:schemeClr val="accent1"/>
                </a:solidFill>
                <a:latin typeface="微软雅黑" panose="020B0503020204020204" pitchFamily="34" charset="-122"/>
                <a:ea typeface="微软雅黑" panose="020B0503020204020204" pitchFamily="34" charset="-122"/>
              </a:rPr>
              <a:t>年</a:t>
            </a:r>
          </a:p>
        </p:txBody>
      </p:sp>
      <p:sp>
        <p:nvSpPr>
          <p:cNvPr id="8" name="TextBox 30">
            <a:extLst>
              <a:ext uri="{FF2B5EF4-FFF2-40B4-BE49-F238E27FC236}">
                <a16:creationId xmlns:a16="http://schemas.microsoft.com/office/drawing/2014/main" id="{24C891C0-FDE1-3748-AB0A-5FCB7DD22816}"/>
              </a:ext>
            </a:extLst>
          </p:cNvPr>
          <p:cNvSpPr txBox="1"/>
          <p:nvPr/>
        </p:nvSpPr>
        <p:spPr>
          <a:xfrm>
            <a:off x="843915" y="4567555"/>
            <a:ext cx="2560320" cy="700552"/>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期初建设用户行为分析平台</a:t>
            </a: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建设辅助机器人平台</a:t>
            </a:r>
          </a:p>
        </p:txBody>
      </p:sp>
      <p:sp>
        <p:nvSpPr>
          <p:cNvPr id="9" name="TextBox 32">
            <a:extLst>
              <a:ext uri="{FF2B5EF4-FFF2-40B4-BE49-F238E27FC236}">
                <a16:creationId xmlns:a16="http://schemas.microsoft.com/office/drawing/2014/main" id="{BA71D3B5-9CD1-514D-AECA-9B212949BFEA}"/>
              </a:ext>
            </a:extLst>
          </p:cNvPr>
          <p:cNvSpPr txBox="1"/>
          <p:nvPr/>
        </p:nvSpPr>
        <p:spPr>
          <a:xfrm>
            <a:off x="3464560" y="3996055"/>
            <a:ext cx="2644775"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推广辅助自动化机器人平台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建设流程自动化平台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规划机器人工厂技术方案</a:t>
            </a:r>
          </a:p>
        </p:txBody>
      </p:sp>
      <p:sp>
        <p:nvSpPr>
          <p:cNvPr id="10" name="TextBox 33">
            <a:extLst>
              <a:ext uri="{FF2B5EF4-FFF2-40B4-BE49-F238E27FC236}">
                <a16:creationId xmlns:a16="http://schemas.microsoft.com/office/drawing/2014/main" id="{6B44D539-5708-D341-9392-B5BAFCA6FBC5}"/>
              </a:ext>
            </a:extLst>
          </p:cNvPr>
          <p:cNvSpPr txBox="1"/>
          <p:nvPr/>
        </p:nvSpPr>
        <p:spPr>
          <a:xfrm>
            <a:off x="6041390" y="3416935"/>
            <a:ext cx="2607945" cy="170561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集团科技创新第一名项目</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完成机器人工厂方案部署</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加强AI等新技术与平台的集成应用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实现AI应用场景的试点</a:t>
            </a:r>
          </a:p>
        </p:txBody>
      </p:sp>
      <p:sp>
        <p:nvSpPr>
          <p:cNvPr id="11" name="TextBox 34">
            <a:extLst>
              <a:ext uri="{FF2B5EF4-FFF2-40B4-BE49-F238E27FC236}">
                <a16:creationId xmlns:a16="http://schemas.microsoft.com/office/drawing/2014/main" id="{3729A3E9-C58F-E044-9150-43EAE701875B}"/>
              </a:ext>
            </a:extLst>
          </p:cNvPr>
          <p:cNvSpPr txBox="1"/>
          <p:nvPr/>
        </p:nvSpPr>
        <p:spPr>
          <a:xfrm>
            <a:off x="8649335" y="2853055"/>
            <a:ext cx="2689860" cy="138239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探索基于工厂的新技术应用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全集团实现机器人工厂推广应用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推广AI应用场景</a:t>
            </a:r>
          </a:p>
        </p:txBody>
      </p:sp>
      <p:sp>
        <p:nvSpPr>
          <p:cNvPr id="12" name="TextBox 35">
            <a:extLst>
              <a:ext uri="{FF2B5EF4-FFF2-40B4-BE49-F238E27FC236}">
                <a16:creationId xmlns:a16="http://schemas.microsoft.com/office/drawing/2014/main" id="{6794C87B-2CC9-2B42-8BEF-4ABC3C3ABB19}"/>
              </a:ext>
            </a:extLst>
          </p:cNvPr>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2018</a:t>
            </a:r>
            <a:r>
              <a:rPr lang="zh-CN" altLang="en-US" dirty="0">
                <a:solidFill>
                  <a:schemeClr val="accent2"/>
                </a:solidFill>
                <a:latin typeface="微软雅黑" panose="020B0503020204020204" pitchFamily="34" charset="-122"/>
                <a:ea typeface="微软雅黑" panose="020B0503020204020204" pitchFamily="34" charset="-122"/>
              </a:rPr>
              <a:t>年</a:t>
            </a:r>
            <a:r>
              <a:rPr lang="en-US" altLang="zh-CN" dirty="0">
                <a:solidFill>
                  <a:schemeClr val="accent2"/>
                </a:solidFill>
                <a:latin typeface="微软雅黑" panose="020B0503020204020204" pitchFamily="34" charset="-122"/>
                <a:ea typeface="微软雅黑" panose="020B0503020204020204" pitchFamily="34" charset="-122"/>
              </a:rPr>
              <a:t>-2019</a:t>
            </a:r>
            <a:r>
              <a:rPr lang="zh-CN" altLang="en-US" dirty="0">
                <a:solidFill>
                  <a:schemeClr val="accent2"/>
                </a:solidFill>
                <a:latin typeface="微软雅黑" panose="020B0503020204020204" pitchFamily="34" charset="-122"/>
                <a:ea typeface="微软雅黑" panose="020B0503020204020204" pitchFamily="34" charset="-122"/>
              </a:rPr>
              <a:t>年</a:t>
            </a:r>
          </a:p>
        </p:txBody>
      </p:sp>
      <p:sp>
        <p:nvSpPr>
          <p:cNvPr id="13" name="TextBox 36">
            <a:extLst>
              <a:ext uri="{FF2B5EF4-FFF2-40B4-BE49-F238E27FC236}">
                <a16:creationId xmlns:a16="http://schemas.microsoft.com/office/drawing/2014/main" id="{927DA4C8-2D5D-534D-8538-E45898E5C6AC}"/>
              </a:ext>
            </a:extLst>
          </p:cNvPr>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2020</a:t>
            </a:r>
            <a:r>
              <a:rPr lang="zh-CN" altLang="en-US" dirty="0">
                <a:solidFill>
                  <a:schemeClr val="accent3"/>
                </a:solidFill>
                <a:latin typeface="微软雅黑" panose="020B0503020204020204" pitchFamily="34" charset="-122"/>
                <a:ea typeface="微软雅黑" panose="020B0503020204020204" pitchFamily="34" charset="-122"/>
              </a:rPr>
              <a:t>年</a:t>
            </a:r>
          </a:p>
        </p:txBody>
      </p:sp>
      <p:sp>
        <p:nvSpPr>
          <p:cNvPr id="14" name="TextBox 37">
            <a:extLst>
              <a:ext uri="{FF2B5EF4-FFF2-40B4-BE49-F238E27FC236}">
                <a16:creationId xmlns:a16="http://schemas.microsoft.com/office/drawing/2014/main" id="{6D0C94F0-A9A6-0A4E-AE4C-8787B77D00BB}"/>
              </a:ext>
            </a:extLst>
          </p:cNvPr>
          <p:cNvSpPr txBox="1"/>
          <p:nvPr/>
        </p:nvSpPr>
        <p:spPr>
          <a:xfrm>
            <a:off x="8641715" y="1374140"/>
            <a:ext cx="2536825" cy="367030"/>
          </a:xfrm>
          <a:prstGeom prst="rect">
            <a:avLst/>
          </a:prstGeom>
          <a:noFill/>
        </p:spPr>
        <p:txBody>
          <a:bodyPr wrap="square" lIns="91415" tIns="45708" rIns="91415" bIns="45708" rtlCol="0">
            <a:spAutoFit/>
          </a:bodyPr>
          <a:lstStyle/>
          <a:p>
            <a:r>
              <a:rPr lang="en-US" dirty="0">
                <a:solidFill>
                  <a:schemeClr val="accent6"/>
                </a:solidFill>
                <a:latin typeface="微软雅黑" panose="020B0503020204020204" pitchFamily="34" charset="-122"/>
                <a:ea typeface="微软雅黑" panose="020B0503020204020204" pitchFamily="34" charset="-122"/>
              </a:rPr>
              <a:t>2021</a:t>
            </a:r>
            <a:r>
              <a:rPr lang="zh-CN" altLang="en-US" dirty="0">
                <a:solidFill>
                  <a:schemeClr val="accent6"/>
                </a:solidFill>
                <a:latin typeface="微软雅黑" panose="020B0503020204020204" pitchFamily="34" charset="-122"/>
                <a:ea typeface="微软雅黑" panose="020B0503020204020204" pitchFamily="34" charset="-122"/>
              </a:rPr>
              <a:t>年</a:t>
            </a:r>
            <a:r>
              <a:rPr lang="en-US" altLang="zh-CN" dirty="0">
                <a:solidFill>
                  <a:schemeClr val="accent6"/>
                </a:solidFill>
                <a:latin typeface="微软雅黑" panose="020B0503020204020204" pitchFamily="34" charset="-122"/>
                <a:ea typeface="微软雅黑" panose="020B0503020204020204" pitchFamily="34" charset="-122"/>
              </a:rPr>
              <a:t>-</a:t>
            </a:r>
            <a:r>
              <a:rPr lang="zh-CN" altLang="en-US" dirty="0">
                <a:solidFill>
                  <a:schemeClr val="accent6"/>
                </a:solidFill>
                <a:latin typeface="微软雅黑" panose="020B0503020204020204" pitchFamily="34" charset="-122"/>
                <a:ea typeface="微软雅黑" panose="020B0503020204020204" pitchFamily="34" charset="-122"/>
              </a:rPr>
              <a:t>未来</a:t>
            </a:r>
          </a:p>
        </p:txBody>
      </p:sp>
      <p:grpSp>
        <p:nvGrpSpPr>
          <p:cNvPr id="15" name="组合 3">
            <a:extLst>
              <a:ext uri="{FF2B5EF4-FFF2-40B4-BE49-F238E27FC236}">
                <a16:creationId xmlns:a16="http://schemas.microsoft.com/office/drawing/2014/main" id="{985B94B7-E460-EB49-BF2D-783729720530}"/>
              </a:ext>
            </a:extLst>
          </p:cNvPr>
          <p:cNvGrpSpPr/>
          <p:nvPr/>
        </p:nvGrpSpPr>
        <p:grpSpPr>
          <a:xfrm>
            <a:off x="6057265" y="2510155"/>
            <a:ext cx="2317750" cy="542290"/>
            <a:chOff x="4743736" y="3559626"/>
            <a:chExt cx="1652466" cy="308268"/>
          </a:xfrm>
        </p:grpSpPr>
        <p:sp>
          <p:nvSpPr>
            <p:cNvPr id="16" name="圆角矩形 15">
              <a:extLst>
                <a:ext uri="{FF2B5EF4-FFF2-40B4-BE49-F238E27FC236}">
                  <a16:creationId xmlns:a16="http://schemas.microsoft.com/office/drawing/2014/main" id="{00C2AFD3-2C81-A040-8470-E6914FC74DF4}"/>
                </a:ext>
              </a:extLst>
            </p:cNvPr>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短期规划</a:t>
              </a:r>
            </a:p>
          </p:txBody>
        </p:sp>
        <p:sp>
          <p:nvSpPr>
            <p:cNvPr id="17" name="Freeform 7">
              <a:extLst>
                <a:ext uri="{FF2B5EF4-FFF2-40B4-BE49-F238E27FC236}">
                  <a16:creationId xmlns:a16="http://schemas.microsoft.com/office/drawing/2014/main" id="{97DD4C54-6C11-2E47-BDB4-0F63194B2589}"/>
                </a:ext>
              </a:extLst>
            </p:cNvPr>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6D5BB691-A7E2-1942-9586-7B5B406A7D01}"/>
              </a:ext>
            </a:extLst>
          </p:cNvPr>
          <p:cNvGrpSpPr/>
          <p:nvPr/>
        </p:nvGrpSpPr>
        <p:grpSpPr>
          <a:xfrm>
            <a:off x="3464560" y="3089275"/>
            <a:ext cx="2318385" cy="542290"/>
            <a:chOff x="2895531" y="3559626"/>
            <a:chExt cx="1652466" cy="308268"/>
          </a:xfrm>
        </p:grpSpPr>
        <p:sp>
          <p:nvSpPr>
            <p:cNvPr id="19" name="圆角矩形 18">
              <a:extLst>
                <a:ext uri="{FF2B5EF4-FFF2-40B4-BE49-F238E27FC236}">
                  <a16:creationId xmlns:a16="http://schemas.microsoft.com/office/drawing/2014/main" id="{ABFBD301-8950-FE48-8222-2FA68603E165}"/>
                </a:ext>
              </a:extLst>
            </p:cNvPr>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中期推广实现</a:t>
              </a:r>
            </a:p>
          </p:txBody>
        </p:sp>
        <p:sp>
          <p:nvSpPr>
            <p:cNvPr id="20" name="Freeform 13">
              <a:extLst>
                <a:ext uri="{FF2B5EF4-FFF2-40B4-BE49-F238E27FC236}">
                  <a16:creationId xmlns:a16="http://schemas.microsoft.com/office/drawing/2014/main" id="{41B29DD6-DE49-ED49-B6AB-512893270C74}"/>
                </a:ext>
              </a:extLst>
            </p:cNvPr>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21" name="组合 1">
            <a:extLst>
              <a:ext uri="{FF2B5EF4-FFF2-40B4-BE49-F238E27FC236}">
                <a16:creationId xmlns:a16="http://schemas.microsoft.com/office/drawing/2014/main" id="{4A6DCE08-83AC-E248-AEE6-F7350068FE17}"/>
              </a:ext>
            </a:extLst>
          </p:cNvPr>
          <p:cNvGrpSpPr/>
          <p:nvPr/>
        </p:nvGrpSpPr>
        <p:grpSpPr>
          <a:xfrm>
            <a:off x="872490" y="3672840"/>
            <a:ext cx="2317750" cy="542290"/>
            <a:chOff x="1047326" y="3559626"/>
            <a:chExt cx="1652466" cy="308268"/>
          </a:xfrm>
        </p:grpSpPr>
        <p:sp>
          <p:nvSpPr>
            <p:cNvPr id="22" name="圆角矩形 21">
              <a:extLst>
                <a:ext uri="{FF2B5EF4-FFF2-40B4-BE49-F238E27FC236}">
                  <a16:creationId xmlns:a16="http://schemas.microsoft.com/office/drawing/2014/main" id="{FA263890-97DF-8E4D-8BB2-8FEEB750E986}"/>
                </a:ext>
              </a:extLst>
            </p:cNvPr>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p>
          </p:txBody>
        </p:sp>
        <p:sp>
          <p:nvSpPr>
            <p:cNvPr id="23" name="Freeform 18">
              <a:extLst>
                <a:ext uri="{FF2B5EF4-FFF2-40B4-BE49-F238E27FC236}">
                  <a16:creationId xmlns:a16="http://schemas.microsoft.com/office/drawing/2014/main" id="{F69AF841-0234-3948-B802-591ED295F66E}"/>
                </a:ext>
              </a:extLst>
            </p:cNvPr>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DC98484C-075A-824F-A315-96B1A0C2A346}"/>
              </a:ext>
            </a:extLst>
          </p:cNvPr>
          <p:cNvGrpSpPr/>
          <p:nvPr/>
        </p:nvGrpSpPr>
        <p:grpSpPr>
          <a:xfrm>
            <a:off x="8649335" y="1946275"/>
            <a:ext cx="2317750" cy="542290"/>
            <a:chOff x="6591942" y="3559626"/>
            <a:chExt cx="1652466" cy="308268"/>
          </a:xfrm>
        </p:grpSpPr>
        <p:sp>
          <p:nvSpPr>
            <p:cNvPr id="25" name="圆角矩形 24">
              <a:extLst>
                <a:ext uri="{FF2B5EF4-FFF2-40B4-BE49-F238E27FC236}">
                  <a16:creationId xmlns:a16="http://schemas.microsoft.com/office/drawing/2014/main" id="{7108288F-0A4C-3744-AA19-D9F4E7F15E15}"/>
                </a:ext>
              </a:extLst>
            </p:cNvPr>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长期规划</a:t>
              </a:r>
            </a:p>
          </p:txBody>
        </p:sp>
        <p:sp>
          <p:nvSpPr>
            <p:cNvPr id="26" name="Freeform 23">
              <a:extLst>
                <a:ext uri="{FF2B5EF4-FFF2-40B4-BE49-F238E27FC236}">
                  <a16:creationId xmlns:a16="http://schemas.microsoft.com/office/drawing/2014/main" id="{D016718F-6E38-794F-AA0E-AC8D73F1ED7D}"/>
                </a:ext>
              </a:extLst>
            </p:cNvPr>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FEC226-FED6-EC47-956F-B56ECE6C9A01}"/>
              </a:ext>
            </a:extLst>
          </p:cNvPr>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915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示例：某银行企业案例</a:t>
            </a:r>
            <a:r>
              <a:rPr lang="en-US" altLang="zh-CN" sz="2000" dirty="0">
                <a:solidFill>
                  <a:schemeClr val="bg1"/>
                </a:solidFill>
                <a:latin typeface="微软雅黑" panose="020B0503020204020204" charset="-122"/>
                <a:ea typeface="微软雅黑" panose="020B0503020204020204" charset="-122"/>
                <a:cs typeface="+mn-cs"/>
              </a:rPr>
              <a:t>-</a:t>
            </a:r>
            <a:r>
              <a:rPr lang="zh-CN" altLang="en-US" sz="2000" dirty="0">
                <a:solidFill>
                  <a:schemeClr val="bg1"/>
                </a:solidFill>
                <a:latin typeface="微软雅黑" panose="020B0503020204020204" charset="-122"/>
                <a:ea typeface="微软雅黑" panose="020B0503020204020204" charset="-122"/>
                <a:cs typeface="+mn-cs"/>
              </a:rPr>
              <a:t>机器人工厂上线流程</a:t>
            </a:r>
          </a:p>
        </p:txBody>
      </p:sp>
      <p:cxnSp>
        <p:nvCxnSpPr>
          <p:cNvPr id="3" name="直接连接符 27">
            <a:extLst>
              <a:ext uri="{FF2B5EF4-FFF2-40B4-BE49-F238E27FC236}">
                <a16:creationId xmlns:a16="http://schemas.microsoft.com/office/drawing/2014/main" id="{104C1D2F-C11E-2F4E-A4FC-BD00B27355FD}"/>
              </a:ext>
            </a:extLst>
          </p:cNvPr>
          <p:cNvCxnSpPr>
            <a:stCxn id="4" idx="3"/>
          </p:cNvCxnSpPr>
          <p:nvPr/>
        </p:nvCxnSpPr>
        <p:spPr>
          <a:xfrm>
            <a:off x="1927860" y="5281930"/>
            <a:ext cx="9286240" cy="254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462D3071-6CBA-6F4E-B3DF-FFCFB2B0803B}"/>
              </a:ext>
            </a:extLst>
          </p:cNvPr>
          <p:cNvSpPr/>
          <p:nvPr/>
        </p:nvSpPr>
        <p:spPr>
          <a:xfrm>
            <a:off x="18592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矩形 4">
            <a:extLst>
              <a:ext uri="{FF2B5EF4-FFF2-40B4-BE49-F238E27FC236}">
                <a16:creationId xmlns:a16="http://schemas.microsoft.com/office/drawing/2014/main" id="{BD199CC5-77FD-C24F-8D49-D9F42E9272D7}"/>
              </a:ext>
            </a:extLst>
          </p:cNvPr>
          <p:cNvSpPr/>
          <p:nvPr/>
        </p:nvSpPr>
        <p:spPr>
          <a:xfrm>
            <a:off x="282892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a:extLst>
              <a:ext uri="{FF2B5EF4-FFF2-40B4-BE49-F238E27FC236}">
                <a16:creationId xmlns:a16="http://schemas.microsoft.com/office/drawing/2014/main" id="{F5104375-1ADB-E040-ACD3-76EBE8F00870}"/>
              </a:ext>
            </a:extLst>
          </p:cNvPr>
          <p:cNvSpPr/>
          <p:nvPr/>
        </p:nvSpPr>
        <p:spPr>
          <a:xfrm>
            <a:off x="379476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a:extLst>
              <a:ext uri="{FF2B5EF4-FFF2-40B4-BE49-F238E27FC236}">
                <a16:creationId xmlns:a16="http://schemas.microsoft.com/office/drawing/2014/main" id="{1C3B9A4E-BCDE-7A4D-9660-2D747DD0402E}"/>
              </a:ext>
            </a:extLst>
          </p:cNvPr>
          <p:cNvSpPr/>
          <p:nvPr/>
        </p:nvSpPr>
        <p:spPr>
          <a:xfrm>
            <a:off x="470027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195BC476-763E-AD47-9FEA-F5D389451D98}"/>
              </a:ext>
            </a:extLst>
          </p:cNvPr>
          <p:cNvSpPr/>
          <p:nvPr/>
        </p:nvSpPr>
        <p:spPr>
          <a:xfrm>
            <a:off x="5605145"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a:extLst>
              <a:ext uri="{FF2B5EF4-FFF2-40B4-BE49-F238E27FC236}">
                <a16:creationId xmlns:a16="http://schemas.microsoft.com/office/drawing/2014/main" id="{70A2EEDD-E0B1-524F-87A9-6A26C2A6157C}"/>
              </a:ext>
            </a:extLst>
          </p:cNvPr>
          <p:cNvSpPr/>
          <p:nvPr/>
        </p:nvSpPr>
        <p:spPr>
          <a:xfrm>
            <a:off x="651002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矩形 9">
            <a:extLst>
              <a:ext uri="{FF2B5EF4-FFF2-40B4-BE49-F238E27FC236}">
                <a16:creationId xmlns:a16="http://schemas.microsoft.com/office/drawing/2014/main" id="{DC0D63C1-4A17-4A4D-AAB2-C29765B8302F}"/>
              </a:ext>
            </a:extLst>
          </p:cNvPr>
          <p:cNvSpPr/>
          <p:nvPr/>
        </p:nvSpPr>
        <p:spPr>
          <a:xfrm>
            <a:off x="924750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a:extLst>
              <a:ext uri="{FF2B5EF4-FFF2-40B4-BE49-F238E27FC236}">
                <a16:creationId xmlns:a16="http://schemas.microsoft.com/office/drawing/2014/main" id="{FE555C13-A8E7-9F44-99ED-818A674B7302}"/>
              </a:ext>
            </a:extLst>
          </p:cNvPr>
          <p:cNvSpPr/>
          <p:nvPr/>
        </p:nvSpPr>
        <p:spPr>
          <a:xfrm>
            <a:off x="101523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a:extLst>
              <a:ext uri="{FF2B5EF4-FFF2-40B4-BE49-F238E27FC236}">
                <a16:creationId xmlns:a16="http://schemas.microsoft.com/office/drawing/2014/main" id="{60C41BB6-0CE6-1C4B-AC09-1328EC852A3D}"/>
              </a:ext>
            </a:extLst>
          </p:cNvPr>
          <p:cNvSpPr/>
          <p:nvPr/>
        </p:nvSpPr>
        <p:spPr>
          <a:xfrm>
            <a:off x="11182985" y="5246370"/>
            <a:ext cx="68580" cy="711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a:extLst>
              <a:ext uri="{FF2B5EF4-FFF2-40B4-BE49-F238E27FC236}">
                <a16:creationId xmlns:a16="http://schemas.microsoft.com/office/drawing/2014/main" id="{FA5D0BC4-086F-1646-837D-6B9F646AA374}"/>
              </a:ext>
            </a:extLst>
          </p:cNvPr>
          <p:cNvSpPr/>
          <p:nvPr/>
        </p:nvSpPr>
        <p:spPr>
          <a:xfrm>
            <a:off x="8331200"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a:extLst>
              <a:ext uri="{FF2B5EF4-FFF2-40B4-BE49-F238E27FC236}">
                <a16:creationId xmlns:a16="http://schemas.microsoft.com/office/drawing/2014/main" id="{41E67EEA-FE31-4044-99A5-BE231F0A93D3}"/>
              </a:ext>
            </a:extLst>
          </p:cNvPr>
          <p:cNvCxnSpPr>
            <a:stCxn id="4" idx="2"/>
            <a:endCxn id="5" idx="2"/>
          </p:cNvCxnSpPr>
          <p:nvPr/>
        </p:nvCxnSpPr>
        <p:spPr>
          <a:xfrm rot="5400000" flipV="1">
            <a:off x="2378393" y="4840923"/>
            <a:ext cx="3175" cy="96964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D44E50F1-E81B-E344-9192-E152D8A77EB2}"/>
              </a:ext>
            </a:extLst>
          </p:cNvPr>
          <p:cNvSpPr/>
          <p:nvPr/>
        </p:nvSpPr>
        <p:spPr>
          <a:xfrm>
            <a:off x="7414895"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等腰三角形 62">
            <a:extLst>
              <a:ext uri="{FF2B5EF4-FFF2-40B4-BE49-F238E27FC236}">
                <a16:creationId xmlns:a16="http://schemas.microsoft.com/office/drawing/2014/main" id="{2EC15FA7-2001-034E-B6F6-4A60E43519B0}"/>
              </a:ext>
            </a:extLst>
          </p:cNvPr>
          <p:cNvSpPr/>
          <p:nvPr/>
        </p:nvSpPr>
        <p:spPr>
          <a:xfrm rot="10800000">
            <a:off x="2354580" y="5607050"/>
            <a:ext cx="76200" cy="48895"/>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等腰三角形 63">
            <a:extLst>
              <a:ext uri="{FF2B5EF4-FFF2-40B4-BE49-F238E27FC236}">
                <a16:creationId xmlns:a16="http://schemas.microsoft.com/office/drawing/2014/main" id="{2B2A5522-5F0D-0B40-B374-39AA5E38AC3E}"/>
              </a:ext>
            </a:extLst>
          </p:cNvPr>
          <p:cNvSpPr/>
          <p:nvPr/>
        </p:nvSpPr>
        <p:spPr>
          <a:xfrm rot="10800000">
            <a:off x="5163185" y="5607050"/>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03">
            <a:extLst>
              <a:ext uri="{FF2B5EF4-FFF2-40B4-BE49-F238E27FC236}">
                <a16:creationId xmlns:a16="http://schemas.microsoft.com/office/drawing/2014/main" id="{4D960312-33F6-5F49-B90D-8E015B0ED06A}"/>
              </a:ext>
            </a:extLst>
          </p:cNvPr>
          <p:cNvSpPr txBox="1">
            <a:spLocks noChangeArrowheads="1"/>
          </p:cNvSpPr>
          <p:nvPr/>
        </p:nvSpPr>
        <p:spPr bwMode="auto">
          <a:xfrm rot="30982">
            <a:off x="1433195" y="4823484"/>
            <a:ext cx="92011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19" name="TextBox 103">
            <a:extLst>
              <a:ext uri="{FF2B5EF4-FFF2-40B4-BE49-F238E27FC236}">
                <a16:creationId xmlns:a16="http://schemas.microsoft.com/office/drawing/2014/main" id="{B75CF4E9-E749-3A44-A8DF-47B060F72200}"/>
              </a:ext>
            </a:extLst>
          </p:cNvPr>
          <p:cNvSpPr txBox="1">
            <a:spLocks noChangeArrowheads="1"/>
          </p:cNvSpPr>
          <p:nvPr/>
        </p:nvSpPr>
        <p:spPr bwMode="auto">
          <a:xfrm rot="30982">
            <a:off x="2399030" y="4817110"/>
            <a:ext cx="92011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20" name="TextBox 103">
            <a:extLst>
              <a:ext uri="{FF2B5EF4-FFF2-40B4-BE49-F238E27FC236}">
                <a16:creationId xmlns:a16="http://schemas.microsoft.com/office/drawing/2014/main" id="{44845542-CCEF-8141-B655-10B1577EF420}"/>
              </a:ext>
            </a:extLst>
          </p:cNvPr>
          <p:cNvSpPr txBox="1">
            <a:spLocks noChangeArrowheads="1"/>
          </p:cNvSpPr>
          <p:nvPr/>
        </p:nvSpPr>
        <p:spPr bwMode="auto">
          <a:xfrm rot="30982">
            <a:off x="3368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业务需求评估</a:t>
            </a:r>
          </a:p>
        </p:txBody>
      </p:sp>
      <p:sp>
        <p:nvSpPr>
          <p:cNvPr id="21" name="TextBox 103">
            <a:extLst>
              <a:ext uri="{FF2B5EF4-FFF2-40B4-BE49-F238E27FC236}">
                <a16:creationId xmlns:a16="http://schemas.microsoft.com/office/drawing/2014/main" id="{42713295-059F-C449-BD66-99F80EA3EEC1}"/>
              </a:ext>
            </a:extLst>
          </p:cNvPr>
          <p:cNvSpPr txBox="1">
            <a:spLocks noChangeArrowheads="1"/>
          </p:cNvSpPr>
          <p:nvPr/>
        </p:nvSpPr>
        <p:spPr bwMode="auto">
          <a:xfrm rot="30982">
            <a:off x="4273550" y="481711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22" name="TextBox 103">
            <a:extLst>
              <a:ext uri="{FF2B5EF4-FFF2-40B4-BE49-F238E27FC236}">
                <a16:creationId xmlns:a16="http://schemas.microsoft.com/office/drawing/2014/main" id="{037BC962-0968-6F47-95D6-8301DA901A47}"/>
              </a:ext>
            </a:extLst>
          </p:cNvPr>
          <p:cNvSpPr txBox="1">
            <a:spLocks noChangeArrowheads="1"/>
          </p:cNvSpPr>
          <p:nvPr/>
        </p:nvSpPr>
        <p:spPr bwMode="auto">
          <a:xfrm rot="30982">
            <a:off x="517842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23" name="TextBox 103">
            <a:extLst>
              <a:ext uri="{FF2B5EF4-FFF2-40B4-BE49-F238E27FC236}">
                <a16:creationId xmlns:a16="http://schemas.microsoft.com/office/drawing/2014/main" id="{9C9C4447-EBF1-0248-9438-2A6BAA2CADF8}"/>
              </a:ext>
            </a:extLst>
          </p:cNvPr>
          <p:cNvSpPr txBox="1">
            <a:spLocks noChangeArrowheads="1"/>
          </p:cNvSpPr>
          <p:nvPr/>
        </p:nvSpPr>
        <p:spPr bwMode="auto">
          <a:xfrm rot="30982">
            <a:off x="177863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24" name="TextBox 103">
            <a:extLst>
              <a:ext uri="{FF2B5EF4-FFF2-40B4-BE49-F238E27FC236}">
                <a16:creationId xmlns:a16="http://schemas.microsoft.com/office/drawing/2014/main" id="{E204614F-EFDC-B94E-9859-3F90A138A06E}"/>
              </a:ext>
            </a:extLst>
          </p:cNvPr>
          <p:cNvSpPr txBox="1">
            <a:spLocks noChangeArrowheads="1"/>
          </p:cNvSpPr>
          <p:nvPr/>
        </p:nvSpPr>
        <p:spPr bwMode="auto">
          <a:xfrm rot="30982">
            <a:off x="45910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25" name="肘形连接符 24">
            <a:extLst>
              <a:ext uri="{FF2B5EF4-FFF2-40B4-BE49-F238E27FC236}">
                <a16:creationId xmlns:a16="http://schemas.microsoft.com/office/drawing/2014/main" id="{4242CDDA-2304-2D4E-9ADE-7FA0599C9340}"/>
              </a:ext>
            </a:extLst>
          </p:cNvPr>
          <p:cNvCxnSpPr>
            <a:stCxn id="7" idx="2"/>
            <a:endCxn id="8" idx="2"/>
          </p:cNvCxnSpPr>
          <p:nvPr/>
        </p:nvCxnSpPr>
        <p:spPr>
          <a:xfrm rot="5400000" flipV="1">
            <a:off x="5186998" y="4873308"/>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a:extLst>
              <a:ext uri="{FF2B5EF4-FFF2-40B4-BE49-F238E27FC236}">
                <a16:creationId xmlns:a16="http://schemas.microsoft.com/office/drawing/2014/main" id="{6AED215E-FF20-3446-9C25-6C93C14A68B0}"/>
              </a:ext>
            </a:extLst>
          </p:cNvPr>
          <p:cNvSpPr txBox="1">
            <a:spLocks noChangeArrowheads="1"/>
          </p:cNvSpPr>
          <p:nvPr/>
        </p:nvSpPr>
        <p:spPr bwMode="auto">
          <a:xfrm rot="30982">
            <a:off x="6087745" y="481838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27" name="TextBox 103">
            <a:extLst>
              <a:ext uri="{FF2B5EF4-FFF2-40B4-BE49-F238E27FC236}">
                <a16:creationId xmlns:a16="http://schemas.microsoft.com/office/drawing/2014/main" id="{AF0048DA-0228-CD4A-AF72-2C7EBE32FC45}"/>
              </a:ext>
            </a:extLst>
          </p:cNvPr>
          <p:cNvSpPr txBox="1">
            <a:spLocks noChangeArrowheads="1"/>
          </p:cNvSpPr>
          <p:nvPr/>
        </p:nvSpPr>
        <p:spPr bwMode="auto">
          <a:xfrm rot="30982">
            <a:off x="9744710" y="4823484"/>
            <a:ext cx="92075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流程运营阶段</a:t>
            </a:r>
          </a:p>
        </p:txBody>
      </p:sp>
      <p:sp>
        <p:nvSpPr>
          <p:cNvPr id="28" name="TextBox 103">
            <a:extLst>
              <a:ext uri="{FF2B5EF4-FFF2-40B4-BE49-F238E27FC236}">
                <a16:creationId xmlns:a16="http://schemas.microsoft.com/office/drawing/2014/main" id="{562DB38A-385D-6646-8223-1F8B5C2468DE}"/>
              </a:ext>
            </a:extLst>
          </p:cNvPr>
          <p:cNvSpPr txBox="1">
            <a:spLocks noChangeArrowheads="1"/>
          </p:cNvSpPr>
          <p:nvPr/>
        </p:nvSpPr>
        <p:spPr bwMode="auto">
          <a:xfrm rot="30982">
            <a:off x="321564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29" name="TextBox 103">
            <a:extLst>
              <a:ext uri="{FF2B5EF4-FFF2-40B4-BE49-F238E27FC236}">
                <a16:creationId xmlns:a16="http://schemas.microsoft.com/office/drawing/2014/main" id="{05B67E96-3D87-7143-8838-DEC11F88376F}"/>
              </a:ext>
            </a:extLst>
          </p:cNvPr>
          <p:cNvSpPr txBox="1">
            <a:spLocks noChangeArrowheads="1"/>
          </p:cNvSpPr>
          <p:nvPr/>
        </p:nvSpPr>
        <p:spPr bwMode="auto">
          <a:xfrm rot="30982">
            <a:off x="593026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0" name="等腰三角形 76">
            <a:extLst>
              <a:ext uri="{FF2B5EF4-FFF2-40B4-BE49-F238E27FC236}">
                <a16:creationId xmlns:a16="http://schemas.microsoft.com/office/drawing/2014/main" id="{7CCEDF97-BED0-F24B-A4B4-7A31F632272F}"/>
              </a:ext>
            </a:extLst>
          </p:cNvPr>
          <p:cNvSpPr/>
          <p:nvPr/>
        </p:nvSpPr>
        <p:spPr>
          <a:xfrm rot="10800000">
            <a:off x="7883525" y="5610225"/>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03">
            <a:extLst>
              <a:ext uri="{FF2B5EF4-FFF2-40B4-BE49-F238E27FC236}">
                <a16:creationId xmlns:a16="http://schemas.microsoft.com/office/drawing/2014/main" id="{9B03816D-BD9C-9740-8805-609997025F5D}"/>
              </a:ext>
            </a:extLst>
          </p:cNvPr>
          <p:cNvSpPr txBox="1">
            <a:spLocks noChangeArrowheads="1"/>
          </p:cNvSpPr>
          <p:nvPr/>
        </p:nvSpPr>
        <p:spPr bwMode="auto">
          <a:xfrm rot="30982">
            <a:off x="731710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32" name="肘形连接符 31">
            <a:extLst>
              <a:ext uri="{FF2B5EF4-FFF2-40B4-BE49-F238E27FC236}">
                <a16:creationId xmlns:a16="http://schemas.microsoft.com/office/drawing/2014/main" id="{2C1753A0-A89A-EE41-8F73-26CA53972A68}"/>
              </a:ext>
            </a:extLst>
          </p:cNvPr>
          <p:cNvCxnSpPr/>
          <p:nvPr/>
        </p:nvCxnSpPr>
        <p:spPr>
          <a:xfrm rot="5400000" flipV="1">
            <a:off x="7907020" y="4867910"/>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a:extLst>
              <a:ext uri="{FF2B5EF4-FFF2-40B4-BE49-F238E27FC236}">
                <a16:creationId xmlns:a16="http://schemas.microsoft.com/office/drawing/2014/main" id="{8FFC0D36-04CB-D144-813F-8D235EED73C7}"/>
              </a:ext>
            </a:extLst>
          </p:cNvPr>
          <p:cNvSpPr txBox="1">
            <a:spLocks noChangeArrowheads="1"/>
          </p:cNvSpPr>
          <p:nvPr/>
        </p:nvSpPr>
        <p:spPr bwMode="auto">
          <a:xfrm rot="30982">
            <a:off x="6993890" y="481838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34" name="TextBox 103">
            <a:extLst>
              <a:ext uri="{FF2B5EF4-FFF2-40B4-BE49-F238E27FC236}">
                <a16:creationId xmlns:a16="http://schemas.microsoft.com/office/drawing/2014/main" id="{AD3C70B9-196B-6640-8684-4474D7EB9424}"/>
              </a:ext>
            </a:extLst>
          </p:cNvPr>
          <p:cNvSpPr txBox="1">
            <a:spLocks noChangeArrowheads="1"/>
          </p:cNvSpPr>
          <p:nvPr/>
        </p:nvSpPr>
        <p:spPr bwMode="auto">
          <a:xfrm rot="30982">
            <a:off x="7940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35" name="TextBox 103">
            <a:extLst>
              <a:ext uri="{FF2B5EF4-FFF2-40B4-BE49-F238E27FC236}">
                <a16:creationId xmlns:a16="http://schemas.microsoft.com/office/drawing/2014/main" id="{F9ADC532-9EF4-3D4D-85D0-5C4F20CE999C}"/>
              </a:ext>
            </a:extLst>
          </p:cNvPr>
          <p:cNvSpPr txBox="1">
            <a:spLocks noChangeArrowheads="1"/>
          </p:cNvSpPr>
          <p:nvPr/>
        </p:nvSpPr>
        <p:spPr bwMode="auto">
          <a:xfrm rot="30982">
            <a:off x="8821420" y="481711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36" name="TextBox 103">
            <a:extLst>
              <a:ext uri="{FF2B5EF4-FFF2-40B4-BE49-F238E27FC236}">
                <a16:creationId xmlns:a16="http://schemas.microsoft.com/office/drawing/2014/main" id="{76C99B45-E259-AC4C-B125-2043BFE93DB0}"/>
              </a:ext>
            </a:extLst>
          </p:cNvPr>
          <p:cNvSpPr txBox="1">
            <a:spLocks noChangeArrowheads="1"/>
          </p:cNvSpPr>
          <p:nvPr/>
        </p:nvSpPr>
        <p:spPr bwMode="auto">
          <a:xfrm rot="30982">
            <a:off x="86677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7" name="矩形: 圆角 74">
            <a:extLst>
              <a:ext uri="{FF2B5EF4-FFF2-40B4-BE49-F238E27FC236}">
                <a16:creationId xmlns:a16="http://schemas.microsoft.com/office/drawing/2014/main" id="{B07F0FFD-AE83-AF42-A4EE-62C730103FFE}"/>
              </a:ext>
            </a:extLst>
          </p:cNvPr>
          <p:cNvSpPr/>
          <p:nvPr/>
        </p:nvSpPr>
        <p:spPr>
          <a:xfrm>
            <a:off x="1488440" y="395414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38" name="矩形 37">
            <a:extLst>
              <a:ext uri="{FF2B5EF4-FFF2-40B4-BE49-F238E27FC236}">
                <a16:creationId xmlns:a16="http://schemas.microsoft.com/office/drawing/2014/main" id="{538CFB05-318E-AC43-B6CE-4CF519E19391}"/>
              </a:ext>
            </a:extLst>
          </p:cNvPr>
          <p:cNvSpPr/>
          <p:nvPr/>
        </p:nvSpPr>
        <p:spPr>
          <a:xfrm>
            <a:off x="1473200" y="3809365"/>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二期工程</a:t>
            </a:r>
          </a:p>
        </p:txBody>
      </p:sp>
      <p:grpSp>
        <p:nvGrpSpPr>
          <p:cNvPr id="39" name="组合 38">
            <a:extLst>
              <a:ext uri="{FF2B5EF4-FFF2-40B4-BE49-F238E27FC236}">
                <a16:creationId xmlns:a16="http://schemas.microsoft.com/office/drawing/2014/main" id="{BDC2412D-BB88-644B-A4D5-E538F203A6F9}"/>
              </a:ext>
            </a:extLst>
          </p:cNvPr>
          <p:cNvGrpSpPr/>
          <p:nvPr/>
        </p:nvGrpSpPr>
        <p:grpSpPr>
          <a:xfrm>
            <a:off x="574675" y="1250950"/>
            <a:ext cx="9749790" cy="1940560"/>
            <a:chOff x="631" y="1958"/>
            <a:chExt cx="15354" cy="3056"/>
          </a:xfrm>
        </p:grpSpPr>
        <p:cxnSp>
          <p:nvCxnSpPr>
            <p:cNvPr id="40" name="直接连接符 86">
              <a:extLst>
                <a:ext uri="{FF2B5EF4-FFF2-40B4-BE49-F238E27FC236}">
                  <a16:creationId xmlns:a16="http://schemas.microsoft.com/office/drawing/2014/main" id="{E3E28072-4A9C-5040-9712-766420AC2B6B}"/>
                </a:ext>
              </a:extLst>
            </p:cNvPr>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240740D8-4CBB-7445-973A-9706F24C9D90}"/>
                </a:ext>
              </a:extLst>
            </p:cNvPr>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a:extLst>
                <a:ext uri="{FF2B5EF4-FFF2-40B4-BE49-F238E27FC236}">
                  <a16:creationId xmlns:a16="http://schemas.microsoft.com/office/drawing/2014/main" id="{2745AF03-7639-4941-8773-0D6D02B5B365}"/>
                </a:ext>
              </a:extLst>
            </p:cNvPr>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a:extLst>
                <a:ext uri="{FF2B5EF4-FFF2-40B4-BE49-F238E27FC236}">
                  <a16:creationId xmlns:a16="http://schemas.microsoft.com/office/drawing/2014/main" id="{48E80163-1904-1045-B709-513C052DDB1B}"/>
                </a:ext>
              </a:extLst>
            </p:cNvPr>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a:extLst>
                <a:ext uri="{FF2B5EF4-FFF2-40B4-BE49-F238E27FC236}">
                  <a16:creationId xmlns:a16="http://schemas.microsoft.com/office/drawing/2014/main" id="{CCAA5301-009F-E843-909E-81D8B1C65401}"/>
                </a:ext>
              </a:extLst>
            </p:cNvPr>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a:extLst>
                <a:ext uri="{FF2B5EF4-FFF2-40B4-BE49-F238E27FC236}">
                  <a16:creationId xmlns:a16="http://schemas.microsoft.com/office/drawing/2014/main" id="{A2E71943-E452-5648-A5CE-DA1FAE0A4658}"/>
                </a:ext>
              </a:extLst>
            </p:cNvPr>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a:extLst>
                <a:ext uri="{FF2B5EF4-FFF2-40B4-BE49-F238E27FC236}">
                  <a16:creationId xmlns:a16="http://schemas.microsoft.com/office/drawing/2014/main" id="{B9A048A0-FC6E-F948-88D6-B7D8D3F9CC00}"/>
                </a:ext>
              </a:extLst>
            </p:cNvPr>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a:extLst>
                <a:ext uri="{FF2B5EF4-FFF2-40B4-BE49-F238E27FC236}">
                  <a16:creationId xmlns:a16="http://schemas.microsoft.com/office/drawing/2014/main" id="{BB234942-0FE2-E048-939F-908BEA6C6635}"/>
                </a:ext>
              </a:extLst>
            </p:cNvPr>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a:extLst>
                <a:ext uri="{FF2B5EF4-FFF2-40B4-BE49-F238E27FC236}">
                  <a16:creationId xmlns:a16="http://schemas.microsoft.com/office/drawing/2014/main" id="{BF9F1C1C-57FB-AE45-826F-A0E290361EE1}"/>
                </a:ext>
              </a:extLst>
            </p:cNvPr>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a:extLst>
                <a:ext uri="{FF2B5EF4-FFF2-40B4-BE49-F238E27FC236}">
                  <a16:creationId xmlns:a16="http://schemas.microsoft.com/office/drawing/2014/main" id="{762C2B34-4237-4B40-9AF7-7DFFB3289A6A}"/>
                </a:ext>
              </a:extLst>
            </p:cNvPr>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a:extLst>
                <a:ext uri="{FF2B5EF4-FFF2-40B4-BE49-F238E27FC236}">
                  <a16:creationId xmlns:a16="http://schemas.microsoft.com/office/drawing/2014/main" id="{02D287C4-CDFB-1540-8EE0-AAB564E7F764}"/>
                </a:ext>
              </a:extLst>
            </p:cNvPr>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a:extLst>
                <a:ext uri="{FF2B5EF4-FFF2-40B4-BE49-F238E27FC236}">
                  <a16:creationId xmlns:a16="http://schemas.microsoft.com/office/drawing/2014/main" id="{CA659DA4-4A2C-C843-9486-50DC3B4F74C1}"/>
                </a:ext>
              </a:extLst>
            </p:cNvPr>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a:extLst>
                <a:ext uri="{FF2B5EF4-FFF2-40B4-BE49-F238E27FC236}">
                  <a16:creationId xmlns:a16="http://schemas.microsoft.com/office/drawing/2014/main" id="{21453FB6-031C-4C48-8BDA-BF00C85E8FA0}"/>
                </a:ext>
              </a:extLst>
            </p:cNvPr>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FFACEE2F-28DF-344D-B0B1-F1D4459555CC}"/>
                </a:ext>
              </a:extLst>
            </p:cNvPr>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a:extLst>
                <a:ext uri="{FF2B5EF4-FFF2-40B4-BE49-F238E27FC236}">
                  <a16:creationId xmlns:a16="http://schemas.microsoft.com/office/drawing/2014/main" id="{ACF512D5-C141-F141-9FE9-1C9134F029C2}"/>
                </a:ext>
              </a:extLst>
            </p:cNvPr>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a:extLst>
                <a:ext uri="{FF2B5EF4-FFF2-40B4-BE49-F238E27FC236}">
                  <a16:creationId xmlns:a16="http://schemas.microsoft.com/office/drawing/2014/main" id="{F996E86B-A7AC-7D4E-8779-584514EA1F70}"/>
                </a:ext>
              </a:extLst>
            </p:cNvPr>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a:extLst>
                <a:ext uri="{FF2B5EF4-FFF2-40B4-BE49-F238E27FC236}">
                  <a16:creationId xmlns:a16="http://schemas.microsoft.com/office/drawing/2014/main" id="{25B90016-F3B3-8A4B-94C1-BAF0CA165F02}"/>
                </a:ext>
              </a:extLst>
            </p:cNvPr>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57" name="TextBox 103">
              <a:extLst>
                <a:ext uri="{FF2B5EF4-FFF2-40B4-BE49-F238E27FC236}">
                  <a16:creationId xmlns:a16="http://schemas.microsoft.com/office/drawing/2014/main" id="{9C3530F8-BDFC-DD41-9097-A619BB299B39}"/>
                </a:ext>
              </a:extLst>
            </p:cNvPr>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58" name="TextBox 103">
              <a:extLst>
                <a:ext uri="{FF2B5EF4-FFF2-40B4-BE49-F238E27FC236}">
                  <a16:creationId xmlns:a16="http://schemas.microsoft.com/office/drawing/2014/main" id="{7EB8ADC1-1E68-4140-9F9B-9D4E0B2B5391}"/>
                </a:ext>
              </a:extLst>
            </p:cNvPr>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p>
          </p:txBody>
        </p:sp>
        <p:sp>
          <p:nvSpPr>
            <p:cNvPr id="59" name="TextBox 103">
              <a:extLst>
                <a:ext uri="{FF2B5EF4-FFF2-40B4-BE49-F238E27FC236}">
                  <a16:creationId xmlns:a16="http://schemas.microsoft.com/office/drawing/2014/main" id="{A1C7E1A6-49AB-7E43-8ABA-4EFA6C0E6054}"/>
                </a:ext>
              </a:extLst>
            </p:cNvPr>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p>
          </p:txBody>
        </p:sp>
        <p:sp>
          <p:nvSpPr>
            <p:cNvPr id="60" name="TextBox 103">
              <a:extLst>
                <a:ext uri="{FF2B5EF4-FFF2-40B4-BE49-F238E27FC236}">
                  <a16:creationId xmlns:a16="http://schemas.microsoft.com/office/drawing/2014/main" id="{063DA4CD-0A44-624A-8388-8DF5D43A92CF}"/>
                </a:ext>
              </a:extLst>
            </p:cNvPr>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61" name="TextBox 103">
              <a:extLst>
                <a:ext uri="{FF2B5EF4-FFF2-40B4-BE49-F238E27FC236}">
                  <a16:creationId xmlns:a16="http://schemas.microsoft.com/office/drawing/2014/main" id="{7D15F383-E7CB-8F42-88B8-1F91549AF153}"/>
                </a:ext>
              </a:extLst>
            </p:cNvPr>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62" name="TextBox 103">
              <a:extLst>
                <a:ext uri="{FF2B5EF4-FFF2-40B4-BE49-F238E27FC236}">
                  <a16:creationId xmlns:a16="http://schemas.microsoft.com/office/drawing/2014/main" id="{EB13987F-A0FE-D845-8ABC-9935C77055AC}"/>
                </a:ext>
              </a:extLst>
            </p:cNvPr>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p>
          </p:txBody>
        </p:sp>
        <p:sp>
          <p:nvSpPr>
            <p:cNvPr id="63" name="TextBox 103">
              <a:extLst>
                <a:ext uri="{FF2B5EF4-FFF2-40B4-BE49-F238E27FC236}">
                  <a16:creationId xmlns:a16="http://schemas.microsoft.com/office/drawing/2014/main" id="{893C1EDB-5966-754C-9118-0A85C90A8FC1}"/>
                </a:ext>
              </a:extLst>
            </p:cNvPr>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64" name="TextBox 103">
              <a:extLst>
                <a:ext uri="{FF2B5EF4-FFF2-40B4-BE49-F238E27FC236}">
                  <a16:creationId xmlns:a16="http://schemas.microsoft.com/office/drawing/2014/main" id="{55A0531F-FD7A-E94B-A54F-3320C6A75E4A}"/>
                </a:ext>
              </a:extLst>
            </p:cNvPr>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65" name="TextBox 103">
              <a:extLst>
                <a:ext uri="{FF2B5EF4-FFF2-40B4-BE49-F238E27FC236}">
                  <a16:creationId xmlns:a16="http://schemas.microsoft.com/office/drawing/2014/main" id="{DFD574A8-6E4B-CE41-9728-AD4A123CA472}"/>
                </a:ext>
              </a:extLst>
            </p:cNvPr>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p>
          </p:txBody>
        </p:sp>
        <p:cxnSp>
          <p:nvCxnSpPr>
            <p:cNvPr id="66" name="肘形连接符 65">
              <a:extLst>
                <a:ext uri="{FF2B5EF4-FFF2-40B4-BE49-F238E27FC236}">
                  <a16:creationId xmlns:a16="http://schemas.microsoft.com/office/drawing/2014/main" id="{F164C807-4720-EA40-9B17-035C1DD632BC}"/>
                </a:ext>
              </a:extLst>
            </p:cNvPr>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a:extLst>
                <a:ext uri="{FF2B5EF4-FFF2-40B4-BE49-F238E27FC236}">
                  <a16:creationId xmlns:a16="http://schemas.microsoft.com/office/drawing/2014/main" id="{A920E1DA-0B8B-D347-8546-48FB4F0F667A}"/>
                </a:ext>
              </a:extLst>
            </p:cNvPr>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68" name="TextBox 103">
              <a:extLst>
                <a:ext uri="{FF2B5EF4-FFF2-40B4-BE49-F238E27FC236}">
                  <a16:creationId xmlns:a16="http://schemas.microsoft.com/office/drawing/2014/main" id="{86F412C7-4B03-764D-A714-E2644A867B36}"/>
                </a:ext>
              </a:extLst>
            </p:cNvPr>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p>
          </p:txBody>
        </p:sp>
        <p:sp>
          <p:nvSpPr>
            <p:cNvPr id="69" name="等腰三角形 118">
              <a:extLst>
                <a:ext uri="{FF2B5EF4-FFF2-40B4-BE49-F238E27FC236}">
                  <a16:creationId xmlns:a16="http://schemas.microsoft.com/office/drawing/2014/main" id="{46FED502-DE67-3442-977C-4F46145BD7F1}"/>
                </a:ext>
              </a:extLst>
            </p:cNvPr>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a:extLst>
                <a:ext uri="{FF2B5EF4-FFF2-40B4-BE49-F238E27FC236}">
                  <a16:creationId xmlns:a16="http://schemas.microsoft.com/office/drawing/2014/main" id="{C3F0898F-E527-D744-903A-8E809B279450}"/>
                </a:ext>
              </a:extLst>
            </p:cNvPr>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71" name="矩形: 圆角 74">
              <a:extLst>
                <a:ext uri="{FF2B5EF4-FFF2-40B4-BE49-F238E27FC236}">
                  <a16:creationId xmlns:a16="http://schemas.microsoft.com/office/drawing/2014/main" id="{78062E11-DEDC-D846-89B9-92E39D073542}"/>
                </a:ext>
              </a:extLst>
            </p:cNvPr>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72" name="矩形 71">
              <a:extLst>
                <a:ext uri="{FF2B5EF4-FFF2-40B4-BE49-F238E27FC236}">
                  <a16:creationId xmlns:a16="http://schemas.microsoft.com/office/drawing/2014/main" id="{D91C42CE-75C0-2347-8950-E0F4FFADAB82}"/>
                </a:ext>
              </a:extLst>
            </p:cNvPr>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一期工程</a:t>
              </a:r>
            </a:p>
          </p:txBody>
        </p:sp>
      </p:grpSp>
      <p:cxnSp>
        <p:nvCxnSpPr>
          <p:cNvPr id="73" name="直接箭头连接符 122">
            <a:extLst>
              <a:ext uri="{FF2B5EF4-FFF2-40B4-BE49-F238E27FC236}">
                <a16:creationId xmlns:a16="http://schemas.microsoft.com/office/drawing/2014/main" id="{91D88804-F53D-7847-8382-892895BCC57B}"/>
              </a:ext>
            </a:extLst>
          </p:cNvPr>
          <p:cNvCxnSpPr/>
          <p:nvPr/>
        </p:nvCxnSpPr>
        <p:spPr>
          <a:xfrm>
            <a:off x="6510020" y="4384040"/>
            <a:ext cx="4493260"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a:extLst>
              <a:ext uri="{FF2B5EF4-FFF2-40B4-BE49-F238E27FC236}">
                <a16:creationId xmlns:a16="http://schemas.microsoft.com/office/drawing/2014/main" id="{01041F7C-54FF-8045-9437-FAB52463BBCF}"/>
              </a:ext>
            </a:extLst>
          </p:cNvPr>
          <p:cNvCxnSpPr/>
          <p:nvPr/>
        </p:nvCxnSpPr>
        <p:spPr>
          <a:xfrm>
            <a:off x="9247505" y="4664075"/>
            <a:ext cx="175577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a:extLst>
              <a:ext uri="{FF2B5EF4-FFF2-40B4-BE49-F238E27FC236}">
                <a16:creationId xmlns:a16="http://schemas.microsoft.com/office/drawing/2014/main" id="{75C055ED-CA41-D248-AC4A-335A8B10629B}"/>
              </a:ext>
            </a:extLst>
          </p:cNvPr>
          <p:cNvSpPr txBox="1">
            <a:spLocks noChangeArrowheads="1"/>
          </p:cNvSpPr>
          <p:nvPr/>
        </p:nvSpPr>
        <p:spPr bwMode="auto">
          <a:xfrm rot="30982">
            <a:off x="7416165" y="4118634"/>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批次一流程优化</a:t>
            </a:r>
          </a:p>
        </p:txBody>
      </p:sp>
      <p:sp>
        <p:nvSpPr>
          <p:cNvPr id="76" name="TextBox 103">
            <a:extLst>
              <a:ext uri="{FF2B5EF4-FFF2-40B4-BE49-F238E27FC236}">
                <a16:creationId xmlns:a16="http://schemas.microsoft.com/office/drawing/2014/main" id="{7F4E8167-7727-2842-9684-5AF058FA5615}"/>
              </a:ext>
            </a:extLst>
          </p:cNvPr>
          <p:cNvSpPr txBox="1">
            <a:spLocks noChangeArrowheads="1"/>
          </p:cNvSpPr>
          <p:nvPr/>
        </p:nvSpPr>
        <p:spPr bwMode="auto">
          <a:xfrm rot="30982">
            <a:off x="9437370" y="4407559"/>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批次二流程优化</a:t>
            </a: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66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3624C8E8-772D-5A40-8C9A-7B583095FB51}"/>
              </a:ext>
            </a:extLst>
          </p:cNvPr>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503020204020204" pitchFamily="34" charset="-122"/>
              <a:cs typeface="Arial" panose="020B0604020202090204" pitchFamily="34" charset="0"/>
            </a:endParaRPr>
          </a:p>
        </p:txBody>
      </p:sp>
      <p:sp>
        <p:nvSpPr>
          <p:cNvPr id="3" name="PA_文本框 151">
            <a:extLst>
              <a:ext uri="{FF2B5EF4-FFF2-40B4-BE49-F238E27FC236}">
                <a16:creationId xmlns:a16="http://schemas.microsoft.com/office/drawing/2014/main" id="{55B96361-2E64-4747-9036-CE2D0FAA7142}"/>
              </a:ext>
            </a:extLst>
          </p:cNvPr>
          <p:cNvSpPr txBox="1"/>
          <p:nvPr>
            <p:custDataLst>
              <p:tags r:id="rId1"/>
            </p:custDataLst>
          </p:nvPr>
        </p:nvSpPr>
        <p:spPr>
          <a:xfrm>
            <a:off x="2781497" y="3096886"/>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1</a:t>
            </a:r>
          </a:p>
        </p:txBody>
      </p:sp>
      <p:sp>
        <p:nvSpPr>
          <p:cNvPr id="4" name="矩形: 圆角 74">
            <a:extLst>
              <a:ext uri="{FF2B5EF4-FFF2-40B4-BE49-F238E27FC236}">
                <a16:creationId xmlns:a16="http://schemas.microsoft.com/office/drawing/2014/main" id="{43BE8922-B394-5C45-8155-401E8ACC42ED}"/>
              </a:ext>
            </a:extLst>
          </p:cNvPr>
          <p:cNvSpPr/>
          <p:nvPr/>
        </p:nvSpPr>
        <p:spPr>
          <a:xfrm>
            <a:off x="955237" y="2303136"/>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5" name="矩形: 圆角 29">
            <a:extLst>
              <a:ext uri="{FF2B5EF4-FFF2-40B4-BE49-F238E27FC236}">
                <a16:creationId xmlns:a16="http://schemas.microsoft.com/office/drawing/2014/main" id="{02360B72-A300-534E-A647-30E976DC09FE}"/>
              </a:ext>
            </a:extLst>
          </p:cNvPr>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混合式部署</a:t>
            </a:r>
          </a:p>
        </p:txBody>
      </p:sp>
      <p:sp>
        <p:nvSpPr>
          <p:cNvPr id="6" name="矩形: 圆角 29">
            <a:extLst>
              <a:ext uri="{FF2B5EF4-FFF2-40B4-BE49-F238E27FC236}">
                <a16:creationId xmlns:a16="http://schemas.microsoft.com/office/drawing/2014/main" id="{97E8082D-B80C-384E-826D-30F17EFD5018}"/>
              </a:ext>
            </a:extLst>
          </p:cNvPr>
          <p:cNvSpPr/>
          <p:nvPr/>
        </p:nvSpPr>
        <p:spPr>
          <a:xfrm>
            <a:off x="939997" y="2119621"/>
            <a:ext cx="1205865" cy="31115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rPr>
              <a:t>总部科技部</a:t>
            </a:r>
          </a:p>
        </p:txBody>
      </p:sp>
      <p:sp>
        <p:nvSpPr>
          <p:cNvPr id="7" name="矩形: 圆角 74">
            <a:extLst>
              <a:ext uri="{FF2B5EF4-FFF2-40B4-BE49-F238E27FC236}">
                <a16:creationId xmlns:a16="http://schemas.microsoft.com/office/drawing/2014/main" id="{A58CAB7F-B9C2-8147-BBFD-F9A6BAC7F6C5}"/>
              </a:ext>
            </a:extLst>
          </p:cNvPr>
          <p:cNvSpPr/>
          <p:nvPr/>
        </p:nvSpPr>
        <p:spPr>
          <a:xfrm>
            <a:off x="2581472" y="2540626"/>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 name="矩形: 圆角 74">
            <a:extLst>
              <a:ext uri="{FF2B5EF4-FFF2-40B4-BE49-F238E27FC236}">
                <a16:creationId xmlns:a16="http://schemas.microsoft.com/office/drawing/2014/main" id="{72D20805-A52A-8943-BB4B-A750377F6329}"/>
              </a:ext>
            </a:extLst>
          </p:cNvPr>
          <p:cNvSpPr/>
          <p:nvPr/>
        </p:nvSpPr>
        <p:spPr>
          <a:xfrm>
            <a:off x="6787077" y="2288531"/>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9" name="矩形: 圆角 29">
            <a:extLst>
              <a:ext uri="{FF2B5EF4-FFF2-40B4-BE49-F238E27FC236}">
                <a16:creationId xmlns:a16="http://schemas.microsoft.com/office/drawing/2014/main" id="{C5C36DC3-13C2-6E4A-B83D-1A6F3BCF9814}"/>
              </a:ext>
            </a:extLst>
          </p:cNvPr>
          <p:cNvSpPr/>
          <p:nvPr/>
        </p:nvSpPr>
        <p:spPr>
          <a:xfrm>
            <a:off x="6770567" y="216280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清算部</a:t>
            </a:r>
          </a:p>
        </p:txBody>
      </p:sp>
      <p:sp>
        <p:nvSpPr>
          <p:cNvPr id="10" name="矩形: 圆角 74">
            <a:extLst>
              <a:ext uri="{FF2B5EF4-FFF2-40B4-BE49-F238E27FC236}">
                <a16:creationId xmlns:a16="http://schemas.microsoft.com/office/drawing/2014/main" id="{56B0580D-6C84-F646-8E4C-6B6FEBEC9DC2}"/>
              </a:ext>
            </a:extLst>
          </p:cNvPr>
          <p:cNvSpPr/>
          <p:nvPr/>
        </p:nvSpPr>
        <p:spPr>
          <a:xfrm>
            <a:off x="1251782" y="4617711"/>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pic>
        <p:nvPicPr>
          <p:cNvPr id="11" name="图片 10" descr="机器人_o">
            <a:extLst>
              <a:ext uri="{FF2B5EF4-FFF2-40B4-BE49-F238E27FC236}">
                <a16:creationId xmlns:a16="http://schemas.microsoft.com/office/drawing/2014/main" id="{704A46BD-3787-DF4D-964E-7BF2A8F7B260}"/>
              </a:ext>
            </a:extLst>
          </p:cNvPr>
          <p:cNvPicPr>
            <a:picLocks noChangeAspect="1"/>
          </p:cNvPicPr>
          <p:nvPr/>
        </p:nvPicPr>
        <p:blipFill>
          <a:blip r:embed="rId23"/>
          <a:stretch>
            <a:fillRect/>
          </a:stretch>
        </p:blipFill>
        <p:spPr>
          <a:xfrm>
            <a:off x="2848807" y="2713346"/>
            <a:ext cx="429260" cy="429260"/>
          </a:xfrm>
          <a:prstGeom prst="rect">
            <a:avLst/>
          </a:prstGeom>
        </p:spPr>
      </p:pic>
      <p:grpSp>
        <p:nvGrpSpPr>
          <p:cNvPr id="12" name="组合 11">
            <a:extLst>
              <a:ext uri="{FF2B5EF4-FFF2-40B4-BE49-F238E27FC236}">
                <a16:creationId xmlns:a16="http://schemas.microsoft.com/office/drawing/2014/main" id="{25A4C82E-C8DD-1C41-B18C-6A323EFD33B8}"/>
              </a:ext>
            </a:extLst>
          </p:cNvPr>
          <p:cNvGrpSpPr/>
          <p:nvPr/>
        </p:nvGrpSpPr>
        <p:grpSpPr>
          <a:xfrm>
            <a:off x="3426657" y="2705726"/>
            <a:ext cx="641985" cy="619760"/>
            <a:chOff x="4822" y="3437"/>
            <a:chExt cx="1011" cy="976"/>
          </a:xfrm>
        </p:grpSpPr>
        <p:sp>
          <p:nvSpPr>
            <p:cNvPr id="13" name="PA_文本框 151">
              <a:extLst>
                <a:ext uri="{FF2B5EF4-FFF2-40B4-BE49-F238E27FC236}">
                  <a16:creationId xmlns:a16="http://schemas.microsoft.com/office/drawing/2014/main" id="{F3B88F3D-68C4-DF47-BA39-613FAA5AEA84}"/>
                </a:ext>
              </a:extLst>
            </p:cNvPr>
            <p:cNvSpPr txBox="1"/>
            <p:nvPr>
              <p:custDataLst>
                <p:tags r:id="rId21"/>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2</a:t>
              </a:r>
            </a:p>
          </p:txBody>
        </p:sp>
        <p:pic>
          <p:nvPicPr>
            <p:cNvPr id="14" name="图片 13" descr="机器人_o">
              <a:extLst>
                <a:ext uri="{FF2B5EF4-FFF2-40B4-BE49-F238E27FC236}">
                  <a16:creationId xmlns:a16="http://schemas.microsoft.com/office/drawing/2014/main" id="{55CD959D-5E66-974F-A0A6-04543DC91C2C}"/>
                </a:ext>
              </a:extLst>
            </p:cNvPr>
            <p:cNvPicPr>
              <a:picLocks noChangeAspect="1"/>
            </p:cNvPicPr>
            <p:nvPr/>
          </p:nvPicPr>
          <p:blipFill>
            <a:blip r:embed="rId23"/>
            <a:stretch>
              <a:fillRect/>
            </a:stretch>
          </p:blipFill>
          <p:spPr>
            <a:xfrm>
              <a:off x="4974" y="3437"/>
              <a:ext cx="676" cy="676"/>
            </a:xfrm>
            <a:prstGeom prst="rect">
              <a:avLst/>
            </a:prstGeom>
          </p:spPr>
        </p:pic>
      </p:grpSp>
      <p:sp>
        <p:nvSpPr>
          <p:cNvPr id="15" name="PA_文本框 151">
            <a:extLst>
              <a:ext uri="{FF2B5EF4-FFF2-40B4-BE49-F238E27FC236}">
                <a16:creationId xmlns:a16="http://schemas.microsoft.com/office/drawing/2014/main" id="{3F9349C0-2328-9A41-A161-243302A00468}"/>
              </a:ext>
            </a:extLst>
          </p:cNvPr>
          <p:cNvSpPr txBox="1"/>
          <p:nvPr>
            <p:custDataLst>
              <p:tags r:id="rId2"/>
            </p:custDataLst>
          </p:nvPr>
        </p:nvSpPr>
        <p:spPr>
          <a:xfrm>
            <a:off x="1509592" y="5550526"/>
            <a:ext cx="86804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服务器集群</a:t>
            </a:r>
          </a:p>
        </p:txBody>
      </p:sp>
      <p:grpSp>
        <p:nvGrpSpPr>
          <p:cNvPr id="16" name="组合 15">
            <a:extLst>
              <a:ext uri="{FF2B5EF4-FFF2-40B4-BE49-F238E27FC236}">
                <a16:creationId xmlns:a16="http://schemas.microsoft.com/office/drawing/2014/main" id="{7B76A845-1800-B341-894E-1A421140A957}"/>
              </a:ext>
            </a:extLst>
          </p:cNvPr>
          <p:cNvGrpSpPr/>
          <p:nvPr/>
        </p:nvGrpSpPr>
        <p:grpSpPr>
          <a:xfrm>
            <a:off x="4084517" y="2705726"/>
            <a:ext cx="641350" cy="619760"/>
            <a:chOff x="4822" y="3437"/>
            <a:chExt cx="1010" cy="976"/>
          </a:xfrm>
        </p:grpSpPr>
        <p:sp>
          <p:nvSpPr>
            <p:cNvPr id="17" name="PA_文本框 151">
              <a:extLst>
                <a:ext uri="{FF2B5EF4-FFF2-40B4-BE49-F238E27FC236}">
                  <a16:creationId xmlns:a16="http://schemas.microsoft.com/office/drawing/2014/main" id="{D9681D36-09E3-AE45-AA96-3A1029F16EC5}"/>
                </a:ext>
              </a:extLst>
            </p:cNvPr>
            <p:cNvSpPr txBox="1"/>
            <p:nvPr>
              <p:custDataLst>
                <p:tags r:id="rId20"/>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N</a:t>
              </a:r>
            </a:p>
          </p:txBody>
        </p:sp>
        <p:pic>
          <p:nvPicPr>
            <p:cNvPr id="18" name="图片 17" descr="机器人_o">
              <a:extLst>
                <a:ext uri="{FF2B5EF4-FFF2-40B4-BE49-F238E27FC236}">
                  <a16:creationId xmlns:a16="http://schemas.microsoft.com/office/drawing/2014/main" id="{F0A2D833-0C1D-094D-9836-4619CC09793E}"/>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19" name="组合 18">
            <a:extLst>
              <a:ext uri="{FF2B5EF4-FFF2-40B4-BE49-F238E27FC236}">
                <a16:creationId xmlns:a16="http://schemas.microsoft.com/office/drawing/2014/main" id="{FE9317AD-9F54-8F45-8C63-9D83ADC52787}"/>
              </a:ext>
            </a:extLst>
          </p:cNvPr>
          <p:cNvGrpSpPr/>
          <p:nvPr/>
        </p:nvGrpSpPr>
        <p:grpSpPr>
          <a:xfrm>
            <a:off x="3161227" y="3507731"/>
            <a:ext cx="1162050" cy="602615"/>
            <a:chOff x="4141" y="4777"/>
            <a:chExt cx="1830" cy="949"/>
          </a:xfrm>
        </p:grpSpPr>
        <p:sp>
          <p:nvSpPr>
            <p:cNvPr id="20" name="PA_文本框 151">
              <a:extLst>
                <a:ext uri="{FF2B5EF4-FFF2-40B4-BE49-F238E27FC236}">
                  <a16:creationId xmlns:a16="http://schemas.microsoft.com/office/drawing/2014/main" id="{EA72E4C0-BB08-CB42-9016-5C0B93606950}"/>
                </a:ext>
              </a:extLst>
            </p:cNvPr>
            <p:cNvSpPr txBox="1"/>
            <p:nvPr>
              <p:custDataLst>
                <p:tags r:id="rId19"/>
              </p:custDataLst>
            </p:nvPr>
          </p:nvSpPr>
          <p:spPr>
            <a:xfrm>
              <a:off x="4287" y="5366"/>
              <a:ext cx="1517"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高密度机器人</a:t>
              </a:r>
            </a:p>
          </p:txBody>
        </p:sp>
        <p:grpSp>
          <p:nvGrpSpPr>
            <p:cNvPr id="21" name="组合 20">
              <a:extLst>
                <a:ext uri="{FF2B5EF4-FFF2-40B4-BE49-F238E27FC236}">
                  <a16:creationId xmlns:a16="http://schemas.microsoft.com/office/drawing/2014/main" id="{D10B0EB0-45A0-464F-85F8-590F4AF47746}"/>
                </a:ext>
              </a:extLst>
            </p:cNvPr>
            <p:cNvGrpSpPr/>
            <p:nvPr/>
          </p:nvGrpSpPr>
          <p:grpSpPr>
            <a:xfrm>
              <a:off x="4141" y="4777"/>
              <a:ext cx="1242" cy="676"/>
              <a:chOff x="3400" y="4556"/>
              <a:chExt cx="1242" cy="676"/>
            </a:xfrm>
          </p:grpSpPr>
          <p:pic>
            <p:nvPicPr>
              <p:cNvPr id="23" name="图片 22" descr="机器人_o">
                <a:extLst>
                  <a:ext uri="{FF2B5EF4-FFF2-40B4-BE49-F238E27FC236}">
                    <a16:creationId xmlns:a16="http://schemas.microsoft.com/office/drawing/2014/main" id="{25624CC1-D6D5-284B-B738-3FE679812AB2}"/>
                  </a:ext>
                </a:extLst>
              </p:cNvPr>
              <p:cNvPicPr>
                <a:picLocks noChangeAspect="1"/>
              </p:cNvPicPr>
              <p:nvPr/>
            </p:nvPicPr>
            <p:blipFill>
              <a:blip r:embed="rId23"/>
              <a:stretch>
                <a:fillRect/>
              </a:stretch>
            </p:blipFill>
            <p:spPr>
              <a:xfrm>
                <a:off x="3400" y="4556"/>
                <a:ext cx="676" cy="676"/>
              </a:xfrm>
              <a:prstGeom prst="rect">
                <a:avLst/>
              </a:prstGeom>
            </p:spPr>
          </p:pic>
          <p:pic>
            <p:nvPicPr>
              <p:cNvPr id="24" name="图片 23" descr="机器人_o">
                <a:extLst>
                  <a:ext uri="{FF2B5EF4-FFF2-40B4-BE49-F238E27FC236}">
                    <a16:creationId xmlns:a16="http://schemas.microsoft.com/office/drawing/2014/main" id="{503E69DD-81AA-8445-8C22-5AAE6946CA2D}"/>
                  </a:ext>
                </a:extLst>
              </p:cNvPr>
              <p:cNvPicPr>
                <a:picLocks noChangeAspect="1"/>
              </p:cNvPicPr>
              <p:nvPr/>
            </p:nvPicPr>
            <p:blipFill>
              <a:blip r:embed="rId23"/>
              <a:stretch>
                <a:fillRect/>
              </a:stretch>
            </p:blipFill>
            <p:spPr>
              <a:xfrm>
                <a:off x="3966" y="4556"/>
                <a:ext cx="676" cy="676"/>
              </a:xfrm>
              <a:prstGeom prst="rect">
                <a:avLst/>
              </a:prstGeom>
            </p:spPr>
          </p:pic>
        </p:grpSp>
        <p:pic>
          <p:nvPicPr>
            <p:cNvPr id="22" name="图片 21" descr="机器人_o">
              <a:extLst>
                <a:ext uri="{FF2B5EF4-FFF2-40B4-BE49-F238E27FC236}">
                  <a16:creationId xmlns:a16="http://schemas.microsoft.com/office/drawing/2014/main" id="{AE78D7D5-E6F9-324D-A983-27FF425AC1C1}"/>
                </a:ext>
              </a:extLst>
            </p:cNvPr>
            <p:cNvPicPr>
              <a:picLocks noChangeAspect="1"/>
            </p:cNvPicPr>
            <p:nvPr/>
          </p:nvPicPr>
          <p:blipFill>
            <a:blip r:embed="rId23"/>
            <a:stretch>
              <a:fillRect/>
            </a:stretch>
          </p:blipFill>
          <p:spPr>
            <a:xfrm>
              <a:off x="5295" y="4777"/>
              <a:ext cx="676" cy="676"/>
            </a:xfrm>
            <a:prstGeom prst="rect">
              <a:avLst/>
            </a:prstGeom>
          </p:spPr>
        </p:pic>
      </p:grpSp>
      <p:grpSp>
        <p:nvGrpSpPr>
          <p:cNvPr id="25" name="组合 24">
            <a:extLst>
              <a:ext uri="{FF2B5EF4-FFF2-40B4-BE49-F238E27FC236}">
                <a16:creationId xmlns:a16="http://schemas.microsoft.com/office/drawing/2014/main" id="{ABD6E2CE-FD55-7D48-8C27-80971E410CCA}"/>
              </a:ext>
            </a:extLst>
          </p:cNvPr>
          <p:cNvGrpSpPr/>
          <p:nvPr/>
        </p:nvGrpSpPr>
        <p:grpSpPr>
          <a:xfrm>
            <a:off x="1404817" y="2609206"/>
            <a:ext cx="641350" cy="746125"/>
            <a:chOff x="1638" y="3285"/>
            <a:chExt cx="1010" cy="1175"/>
          </a:xfrm>
        </p:grpSpPr>
        <p:pic>
          <p:nvPicPr>
            <p:cNvPr id="26" name="图片 25" descr="电脑屏幕">
              <a:extLst>
                <a:ext uri="{FF2B5EF4-FFF2-40B4-BE49-F238E27FC236}">
                  <a16:creationId xmlns:a16="http://schemas.microsoft.com/office/drawing/2014/main" id="{A946CBB5-F301-7449-B62A-37D2F44B671F}"/>
                </a:ext>
              </a:extLst>
            </p:cNvPr>
            <p:cNvPicPr>
              <a:picLocks noChangeAspect="1"/>
            </p:cNvPicPr>
            <p:nvPr/>
          </p:nvPicPr>
          <p:blipFill>
            <a:blip r:embed="rId24"/>
            <a:stretch>
              <a:fillRect/>
            </a:stretch>
          </p:blipFill>
          <p:spPr>
            <a:xfrm>
              <a:off x="1723" y="3285"/>
              <a:ext cx="840" cy="840"/>
            </a:xfrm>
            <a:prstGeom prst="rect">
              <a:avLst/>
            </a:prstGeom>
          </p:spPr>
        </p:pic>
        <p:sp>
          <p:nvSpPr>
            <p:cNvPr id="27" name="PA_文本框 151">
              <a:extLst>
                <a:ext uri="{FF2B5EF4-FFF2-40B4-BE49-F238E27FC236}">
                  <a16:creationId xmlns:a16="http://schemas.microsoft.com/office/drawing/2014/main" id="{226CAC6A-BEF5-ED4A-A85F-85D12B0E82DF}"/>
                </a:ext>
              </a:extLst>
            </p:cNvPr>
            <p:cNvSpPr txBox="1"/>
            <p:nvPr>
              <p:custDataLst>
                <p:tags r:id="rId18"/>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grpSp>
        <p:nvGrpSpPr>
          <p:cNvPr id="28" name="组合 27">
            <a:extLst>
              <a:ext uri="{FF2B5EF4-FFF2-40B4-BE49-F238E27FC236}">
                <a16:creationId xmlns:a16="http://schemas.microsoft.com/office/drawing/2014/main" id="{0D8A6EA9-615E-CC40-AFA8-F99FC8551D71}"/>
              </a:ext>
            </a:extLst>
          </p:cNvPr>
          <p:cNvGrpSpPr/>
          <p:nvPr/>
        </p:nvGrpSpPr>
        <p:grpSpPr>
          <a:xfrm>
            <a:off x="1405452" y="3454391"/>
            <a:ext cx="641350" cy="746125"/>
            <a:chOff x="1638" y="3285"/>
            <a:chExt cx="1010" cy="1175"/>
          </a:xfrm>
        </p:grpSpPr>
        <p:pic>
          <p:nvPicPr>
            <p:cNvPr id="29" name="图片 28" descr="电脑屏幕">
              <a:extLst>
                <a:ext uri="{FF2B5EF4-FFF2-40B4-BE49-F238E27FC236}">
                  <a16:creationId xmlns:a16="http://schemas.microsoft.com/office/drawing/2014/main" id="{38CEACCF-1DB1-3348-A00A-092479EE681C}"/>
                </a:ext>
              </a:extLst>
            </p:cNvPr>
            <p:cNvPicPr>
              <a:picLocks noChangeAspect="1"/>
            </p:cNvPicPr>
            <p:nvPr/>
          </p:nvPicPr>
          <p:blipFill>
            <a:blip r:embed="rId24"/>
            <a:stretch>
              <a:fillRect/>
            </a:stretch>
          </p:blipFill>
          <p:spPr>
            <a:xfrm>
              <a:off x="1723" y="3285"/>
              <a:ext cx="840" cy="840"/>
            </a:xfrm>
            <a:prstGeom prst="rect">
              <a:avLst/>
            </a:prstGeom>
          </p:spPr>
        </p:pic>
        <p:sp>
          <p:nvSpPr>
            <p:cNvPr id="30" name="PA_文本框 151">
              <a:extLst>
                <a:ext uri="{FF2B5EF4-FFF2-40B4-BE49-F238E27FC236}">
                  <a16:creationId xmlns:a16="http://schemas.microsoft.com/office/drawing/2014/main" id="{50518A79-4CDF-D348-86AB-B8D2893D32E8}"/>
                </a:ext>
              </a:extLst>
            </p:cNvPr>
            <p:cNvSpPr txBox="1"/>
            <p:nvPr>
              <p:custDataLst>
                <p:tags r:id="rId17"/>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pic>
        <p:nvPicPr>
          <p:cNvPr id="31" name="图片 30" descr="服务器">
            <a:extLst>
              <a:ext uri="{FF2B5EF4-FFF2-40B4-BE49-F238E27FC236}">
                <a16:creationId xmlns:a16="http://schemas.microsoft.com/office/drawing/2014/main" id="{22253B0F-AC0A-3243-8DDE-E7074005D8EA}"/>
              </a:ext>
            </a:extLst>
          </p:cNvPr>
          <p:cNvPicPr>
            <a:picLocks noChangeAspect="1"/>
          </p:cNvPicPr>
          <p:nvPr/>
        </p:nvPicPr>
        <p:blipFill>
          <a:blip r:embed="rId25"/>
          <a:stretch>
            <a:fillRect/>
          </a:stretch>
        </p:blipFill>
        <p:spPr>
          <a:xfrm>
            <a:off x="1689932" y="4901556"/>
            <a:ext cx="507365" cy="507365"/>
          </a:xfrm>
          <a:prstGeom prst="rect">
            <a:avLst/>
          </a:prstGeom>
        </p:spPr>
      </p:pic>
      <p:pic>
        <p:nvPicPr>
          <p:cNvPr id="32" name="图片 31" descr="服务器 (1)">
            <a:extLst>
              <a:ext uri="{FF2B5EF4-FFF2-40B4-BE49-F238E27FC236}">
                <a16:creationId xmlns:a16="http://schemas.microsoft.com/office/drawing/2014/main" id="{D38CB2B5-9C6D-2848-88A2-7BCD796DCF2C}"/>
              </a:ext>
            </a:extLst>
          </p:cNvPr>
          <p:cNvPicPr>
            <a:picLocks noChangeAspect="1"/>
          </p:cNvPicPr>
          <p:nvPr/>
        </p:nvPicPr>
        <p:blipFill>
          <a:blip r:embed="rId26"/>
          <a:stretch>
            <a:fillRect/>
          </a:stretch>
        </p:blipFill>
        <p:spPr>
          <a:xfrm>
            <a:off x="2736412" y="4834246"/>
            <a:ext cx="574675" cy="574675"/>
          </a:xfrm>
          <a:prstGeom prst="rect">
            <a:avLst/>
          </a:prstGeom>
        </p:spPr>
      </p:pic>
      <p:sp>
        <p:nvSpPr>
          <p:cNvPr id="33" name="PA_文本框 151">
            <a:extLst>
              <a:ext uri="{FF2B5EF4-FFF2-40B4-BE49-F238E27FC236}">
                <a16:creationId xmlns:a16="http://schemas.microsoft.com/office/drawing/2014/main" id="{E6E46FFA-49F5-9148-8461-0195018FCD3F}"/>
              </a:ext>
            </a:extLst>
          </p:cNvPr>
          <p:cNvSpPr txBox="1"/>
          <p:nvPr>
            <p:custDataLst>
              <p:tags r:id="rId3"/>
            </p:custDataLst>
          </p:nvPr>
        </p:nvSpPr>
        <p:spPr>
          <a:xfrm>
            <a:off x="247415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数据库服务器</a:t>
            </a:r>
          </a:p>
        </p:txBody>
      </p:sp>
      <p:pic>
        <p:nvPicPr>
          <p:cNvPr id="34" name="图片 33" descr="文件">
            <a:extLst>
              <a:ext uri="{FF2B5EF4-FFF2-40B4-BE49-F238E27FC236}">
                <a16:creationId xmlns:a16="http://schemas.microsoft.com/office/drawing/2014/main" id="{4DCDC8A7-94D1-2240-9EAB-788F7CC5CD8F}"/>
              </a:ext>
            </a:extLst>
          </p:cNvPr>
          <p:cNvPicPr>
            <a:picLocks noChangeAspect="1"/>
          </p:cNvPicPr>
          <p:nvPr/>
        </p:nvPicPr>
        <p:blipFill>
          <a:blip r:embed="rId27"/>
          <a:stretch>
            <a:fillRect/>
          </a:stretch>
        </p:blipFill>
        <p:spPr>
          <a:xfrm>
            <a:off x="3836867" y="4850121"/>
            <a:ext cx="542925" cy="542925"/>
          </a:xfrm>
          <a:prstGeom prst="rect">
            <a:avLst/>
          </a:prstGeom>
        </p:spPr>
      </p:pic>
      <p:sp>
        <p:nvSpPr>
          <p:cNvPr id="35" name="PA_文本框 151">
            <a:extLst>
              <a:ext uri="{FF2B5EF4-FFF2-40B4-BE49-F238E27FC236}">
                <a16:creationId xmlns:a16="http://schemas.microsoft.com/office/drawing/2014/main" id="{7F73B332-791E-734C-84BE-3BAE40A1CDF9}"/>
              </a:ext>
            </a:extLst>
          </p:cNvPr>
          <p:cNvSpPr txBox="1"/>
          <p:nvPr>
            <p:custDataLst>
              <p:tags r:id="rId4"/>
            </p:custDataLst>
          </p:nvPr>
        </p:nvSpPr>
        <p:spPr>
          <a:xfrm>
            <a:off x="355873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录屏存储</a:t>
            </a:r>
          </a:p>
        </p:txBody>
      </p:sp>
      <p:sp>
        <p:nvSpPr>
          <p:cNvPr id="36" name="矩形: 圆角 74">
            <a:extLst>
              <a:ext uri="{FF2B5EF4-FFF2-40B4-BE49-F238E27FC236}">
                <a16:creationId xmlns:a16="http://schemas.microsoft.com/office/drawing/2014/main" id="{CC323C73-17C0-804C-8762-EB222CDA2141}"/>
              </a:ext>
            </a:extLst>
          </p:cNvPr>
          <p:cNvSpPr/>
          <p:nvPr/>
        </p:nvSpPr>
        <p:spPr>
          <a:xfrm>
            <a:off x="1251782" y="2540626"/>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37" name="直接连接符 159">
            <a:extLst>
              <a:ext uri="{FF2B5EF4-FFF2-40B4-BE49-F238E27FC236}">
                <a16:creationId xmlns:a16="http://schemas.microsoft.com/office/drawing/2014/main" id="{64D62A04-B80E-3E43-9B27-7BC652E1EE33}"/>
              </a:ext>
            </a:extLst>
          </p:cNvPr>
          <p:cNvCxnSpPr/>
          <p:nvPr/>
        </p:nvCxnSpPr>
        <p:spPr>
          <a:xfrm>
            <a:off x="2210632" y="3383906"/>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8" name="直接连接符 160">
            <a:extLst>
              <a:ext uri="{FF2B5EF4-FFF2-40B4-BE49-F238E27FC236}">
                <a16:creationId xmlns:a16="http://schemas.microsoft.com/office/drawing/2014/main" id="{14C104DF-A46A-E34F-BFAC-77CF8AD1117F}"/>
              </a:ext>
            </a:extLst>
          </p:cNvPr>
          <p:cNvCxnSpPr>
            <a:stCxn id="36" idx="2"/>
          </p:cNvCxnSpPr>
          <p:nvPr/>
        </p:nvCxnSpPr>
        <p:spPr>
          <a:xfrm>
            <a:off x="173946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a:extLst>
              <a:ext uri="{FF2B5EF4-FFF2-40B4-BE49-F238E27FC236}">
                <a16:creationId xmlns:a16="http://schemas.microsoft.com/office/drawing/2014/main" id="{BF0E0D5D-3E38-E943-97A4-D3B59C633D9A}"/>
              </a:ext>
            </a:extLst>
          </p:cNvPr>
          <p:cNvCxnSpPr/>
          <p:nvPr/>
        </p:nvCxnSpPr>
        <p:spPr>
          <a:xfrm>
            <a:off x="374733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grpSp>
        <p:nvGrpSpPr>
          <p:cNvPr id="40" name="组合 39">
            <a:extLst>
              <a:ext uri="{FF2B5EF4-FFF2-40B4-BE49-F238E27FC236}">
                <a16:creationId xmlns:a16="http://schemas.microsoft.com/office/drawing/2014/main" id="{6AC75CAB-A895-3B48-881E-2FD97D9B0394}"/>
              </a:ext>
            </a:extLst>
          </p:cNvPr>
          <p:cNvGrpSpPr/>
          <p:nvPr/>
        </p:nvGrpSpPr>
        <p:grpSpPr>
          <a:xfrm>
            <a:off x="9581712" y="2573646"/>
            <a:ext cx="789940" cy="619760"/>
            <a:chOff x="4735" y="3437"/>
            <a:chExt cx="1244" cy="976"/>
          </a:xfrm>
        </p:grpSpPr>
        <p:sp>
          <p:nvSpPr>
            <p:cNvPr id="41" name="PA_文本框 151">
              <a:extLst>
                <a:ext uri="{FF2B5EF4-FFF2-40B4-BE49-F238E27FC236}">
                  <a16:creationId xmlns:a16="http://schemas.microsoft.com/office/drawing/2014/main" id="{05AC8CF1-B88B-CF44-946E-21D38626F09D}"/>
                </a:ext>
              </a:extLst>
            </p:cNvPr>
            <p:cNvSpPr txBox="1"/>
            <p:nvPr>
              <p:custDataLst>
                <p:tags r:id="rId16"/>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42" name="图片 41" descr="机器人_o">
              <a:extLst>
                <a:ext uri="{FF2B5EF4-FFF2-40B4-BE49-F238E27FC236}">
                  <a16:creationId xmlns:a16="http://schemas.microsoft.com/office/drawing/2014/main" id="{4F324F2F-9CDA-2147-A245-66AC017741A5}"/>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43" name="组合 42">
            <a:extLst>
              <a:ext uri="{FF2B5EF4-FFF2-40B4-BE49-F238E27FC236}">
                <a16:creationId xmlns:a16="http://schemas.microsoft.com/office/drawing/2014/main" id="{C619DB85-9FC2-AD49-BE4A-328793730BEC}"/>
              </a:ext>
            </a:extLst>
          </p:cNvPr>
          <p:cNvGrpSpPr/>
          <p:nvPr/>
        </p:nvGrpSpPr>
        <p:grpSpPr>
          <a:xfrm>
            <a:off x="8100892" y="2573646"/>
            <a:ext cx="641985" cy="619760"/>
            <a:chOff x="4848" y="3437"/>
            <a:chExt cx="1011" cy="976"/>
          </a:xfrm>
        </p:grpSpPr>
        <p:sp>
          <p:nvSpPr>
            <p:cNvPr id="44" name="PA_文本框 151">
              <a:extLst>
                <a:ext uri="{FF2B5EF4-FFF2-40B4-BE49-F238E27FC236}">
                  <a16:creationId xmlns:a16="http://schemas.microsoft.com/office/drawing/2014/main" id="{1E3CE007-4A88-B641-AA3C-B854C1D81028}"/>
                </a:ext>
              </a:extLst>
            </p:cNvPr>
            <p:cNvSpPr txBox="1"/>
            <p:nvPr>
              <p:custDataLst>
                <p:tags r:id="rId15"/>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45" name="图片 44" descr="机器人_o">
              <a:extLst>
                <a:ext uri="{FF2B5EF4-FFF2-40B4-BE49-F238E27FC236}">
                  <a16:creationId xmlns:a16="http://schemas.microsoft.com/office/drawing/2014/main" id="{0D21C9F4-AF9B-2D4C-BDC5-B49D30E0E15C}"/>
                </a:ext>
              </a:extLst>
            </p:cNvPr>
            <p:cNvPicPr>
              <a:picLocks noChangeAspect="1"/>
            </p:cNvPicPr>
            <p:nvPr/>
          </p:nvPicPr>
          <p:blipFill>
            <a:blip r:embed="rId23"/>
            <a:stretch>
              <a:fillRect/>
            </a:stretch>
          </p:blipFill>
          <p:spPr>
            <a:xfrm>
              <a:off x="4974" y="3437"/>
              <a:ext cx="676" cy="676"/>
            </a:xfrm>
            <a:prstGeom prst="rect">
              <a:avLst/>
            </a:prstGeom>
          </p:spPr>
        </p:pic>
      </p:grpSp>
      <p:sp>
        <p:nvSpPr>
          <p:cNvPr id="46" name="矩形: 圆角 74">
            <a:extLst>
              <a:ext uri="{FF2B5EF4-FFF2-40B4-BE49-F238E27FC236}">
                <a16:creationId xmlns:a16="http://schemas.microsoft.com/office/drawing/2014/main" id="{603C70A5-8199-C843-B351-4C8633056A05}"/>
              </a:ext>
            </a:extLst>
          </p:cNvPr>
          <p:cNvSpPr/>
          <p:nvPr/>
        </p:nvSpPr>
        <p:spPr>
          <a:xfrm>
            <a:off x="6787077" y="374458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7" name="矩形: 圆角 74">
            <a:extLst>
              <a:ext uri="{FF2B5EF4-FFF2-40B4-BE49-F238E27FC236}">
                <a16:creationId xmlns:a16="http://schemas.microsoft.com/office/drawing/2014/main" id="{AFB3A818-716F-C34E-88E1-39FDE3C47780}"/>
              </a:ext>
            </a:extLst>
          </p:cNvPr>
          <p:cNvSpPr/>
          <p:nvPr/>
        </p:nvSpPr>
        <p:spPr>
          <a:xfrm>
            <a:off x="6787077" y="518603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8" name="矩形: 圆角 29">
            <a:extLst>
              <a:ext uri="{FF2B5EF4-FFF2-40B4-BE49-F238E27FC236}">
                <a16:creationId xmlns:a16="http://schemas.microsoft.com/office/drawing/2014/main" id="{96D81234-9C05-314F-950E-FFD70DFA2C5B}"/>
              </a:ext>
            </a:extLst>
          </p:cNvPr>
          <p:cNvSpPr/>
          <p:nvPr/>
        </p:nvSpPr>
        <p:spPr>
          <a:xfrm>
            <a:off x="6770567" y="3588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运营部</a:t>
            </a:r>
          </a:p>
        </p:txBody>
      </p:sp>
      <p:grpSp>
        <p:nvGrpSpPr>
          <p:cNvPr id="49" name="组合 48">
            <a:extLst>
              <a:ext uri="{FF2B5EF4-FFF2-40B4-BE49-F238E27FC236}">
                <a16:creationId xmlns:a16="http://schemas.microsoft.com/office/drawing/2014/main" id="{7AEBFCAB-6714-984F-8C92-E3C1D38C1066}"/>
              </a:ext>
            </a:extLst>
          </p:cNvPr>
          <p:cNvGrpSpPr/>
          <p:nvPr/>
        </p:nvGrpSpPr>
        <p:grpSpPr>
          <a:xfrm>
            <a:off x="7212527" y="2665721"/>
            <a:ext cx="824230" cy="527685"/>
            <a:chOff x="11473" y="3543"/>
            <a:chExt cx="1298" cy="831"/>
          </a:xfrm>
        </p:grpSpPr>
        <p:pic>
          <p:nvPicPr>
            <p:cNvPr id="50" name="图片 49" descr="多人">
              <a:extLst>
                <a:ext uri="{FF2B5EF4-FFF2-40B4-BE49-F238E27FC236}">
                  <a16:creationId xmlns:a16="http://schemas.microsoft.com/office/drawing/2014/main" id="{F10472CD-6D0E-AE43-8E38-EB55D220AF9B}"/>
                </a:ext>
              </a:extLst>
            </p:cNvPr>
            <p:cNvPicPr>
              <a:picLocks noChangeAspect="1"/>
            </p:cNvPicPr>
            <p:nvPr/>
          </p:nvPicPr>
          <p:blipFill>
            <a:blip r:embed="rId28"/>
            <a:stretch>
              <a:fillRect/>
            </a:stretch>
          </p:blipFill>
          <p:spPr>
            <a:xfrm>
              <a:off x="11864" y="3543"/>
              <a:ext cx="516" cy="464"/>
            </a:xfrm>
            <a:prstGeom prst="rect">
              <a:avLst/>
            </a:prstGeom>
          </p:spPr>
        </p:pic>
        <p:sp>
          <p:nvSpPr>
            <p:cNvPr id="51" name="PA_文本框 151">
              <a:extLst>
                <a:ext uri="{FF2B5EF4-FFF2-40B4-BE49-F238E27FC236}">
                  <a16:creationId xmlns:a16="http://schemas.microsoft.com/office/drawing/2014/main" id="{020CE69A-3DC1-D749-B610-D8EA1A3A35A9}"/>
                </a:ext>
              </a:extLst>
            </p:cNvPr>
            <p:cNvSpPr txBox="1"/>
            <p:nvPr>
              <p:custDataLst>
                <p:tags r:id="rId14"/>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52" name="组合 51">
            <a:extLst>
              <a:ext uri="{FF2B5EF4-FFF2-40B4-BE49-F238E27FC236}">
                <a16:creationId xmlns:a16="http://schemas.microsoft.com/office/drawing/2014/main" id="{487DCCB1-869A-204E-A815-C92DF524A673}"/>
              </a:ext>
            </a:extLst>
          </p:cNvPr>
          <p:cNvGrpSpPr/>
          <p:nvPr/>
        </p:nvGrpSpPr>
        <p:grpSpPr>
          <a:xfrm>
            <a:off x="8881307" y="2573646"/>
            <a:ext cx="641985" cy="619760"/>
            <a:chOff x="4848" y="3437"/>
            <a:chExt cx="1011" cy="976"/>
          </a:xfrm>
        </p:grpSpPr>
        <p:sp>
          <p:nvSpPr>
            <p:cNvPr id="53" name="PA_文本框 151">
              <a:extLst>
                <a:ext uri="{FF2B5EF4-FFF2-40B4-BE49-F238E27FC236}">
                  <a16:creationId xmlns:a16="http://schemas.microsoft.com/office/drawing/2014/main" id="{E1AB23F3-B094-3044-8317-575D0EE85B1B}"/>
                </a:ext>
              </a:extLst>
            </p:cNvPr>
            <p:cNvSpPr txBox="1"/>
            <p:nvPr>
              <p:custDataLst>
                <p:tags r:id="rId13"/>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54" name="图片 53" descr="机器人_o">
              <a:extLst>
                <a:ext uri="{FF2B5EF4-FFF2-40B4-BE49-F238E27FC236}">
                  <a16:creationId xmlns:a16="http://schemas.microsoft.com/office/drawing/2014/main" id="{4C5E7588-58BB-F44F-8B60-BAF1CC158C57}"/>
                </a:ext>
              </a:extLst>
            </p:cNvPr>
            <p:cNvPicPr>
              <a:picLocks noChangeAspect="1"/>
            </p:cNvPicPr>
            <p:nvPr/>
          </p:nvPicPr>
          <p:blipFill>
            <a:blip r:embed="rId23"/>
            <a:stretch>
              <a:fillRect/>
            </a:stretch>
          </p:blipFill>
          <p:spPr>
            <a:xfrm>
              <a:off x="4974" y="3437"/>
              <a:ext cx="676" cy="676"/>
            </a:xfrm>
            <a:prstGeom prst="rect">
              <a:avLst/>
            </a:prstGeom>
          </p:spPr>
        </p:pic>
      </p:grpSp>
      <p:sp>
        <p:nvSpPr>
          <p:cNvPr id="55" name="矩形: 圆角 74">
            <a:extLst>
              <a:ext uri="{FF2B5EF4-FFF2-40B4-BE49-F238E27FC236}">
                <a16:creationId xmlns:a16="http://schemas.microsoft.com/office/drawing/2014/main" id="{F86F5B42-905E-494E-A099-756920F52D51}"/>
              </a:ext>
            </a:extLst>
          </p:cNvPr>
          <p:cNvSpPr/>
          <p:nvPr/>
        </p:nvSpPr>
        <p:spPr>
          <a:xfrm>
            <a:off x="9581712" y="2506336"/>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56" name="直接连接符 178">
            <a:extLst>
              <a:ext uri="{FF2B5EF4-FFF2-40B4-BE49-F238E27FC236}">
                <a16:creationId xmlns:a16="http://schemas.microsoft.com/office/drawing/2014/main" id="{4846AF09-05A5-FF47-9198-9B0E38987DF9}"/>
              </a:ext>
            </a:extLst>
          </p:cNvPr>
          <p:cNvCxnSpPr>
            <a:stCxn id="4" idx="3"/>
            <a:endCxn id="8" idx="1"/>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a:extLst>
              <a:ext uri="{FF2B5EF4-FFF2-40B4-BE49-F238E27FC236}">
                <a16:creationId xmlns:a16="http://schemas.microsoft.com/office/drawing/2014/main" id="{415D3FAE-0A65-8F4A-805D-80B8D7104BF4}"/>
              </a:ext>
            </a:extLst>
          </p:cNvPr>
          <p:cNvCxnSpPr>
            <a:stCxn id="4" idx="3"/>
            <a:endCxn id="46" idx="1"/>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a:extLst>
              <a:ext uri="{FF2B5EF4-FFF2-40B4-BE49-F238E27FC236}">
                <a16:creationId xmlns:a16="http://schemas.microsoft.com/office/drawing/2014/main" id="{79668376-DD4E-3F4A-AEC2-9F3D9DA77EA4}"/>
              </a:ext>
            </a:extLst>
          </p:cNvPr>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59" name="组合 58">
            <a:extLst>
              <a:ext uri="{FF2B5EF4-FFF2-40B4-BE49-F238E27FC236}">
                <a16:creationId xmlns:a16="http://schemas.microsoft.com/office/drawing/2014/main" id="{7D4663BB-7D4C-7E4F-9E24-0541751D5E67}"/>
              </a:ext>
            </a:extLst>
          </p:cNvPr>
          <p:cNvGrpSpPr/>
          <p:nvPr/>
        </p:nvGrpSpPr>
        <p:grpSpPr>
          <a:xfrm>
            <a:off x="9581712" y="4018271"/>
            <a:ext cx="789940" cy="619760"/>
            <a:chOff x="4735" y="3437"/>
            <a:chExt cx="1244" cy="976"/>
          </a:xfrm>
        </p:grpSpPr>
        <p:sp>
          <p:nvSpPr>
            <p:cNvPr id="60" name="PA_文本框 151">
              <a:extLst>
                <a:ext uri="{FF2B5EF4-FFF2-40B4-BE49-F238E27FC236}">
                  <a16:creationId xmlns:a16="http://schemas.microsoft.com/office/drawing/2014/main" id="{BF0CC241-5D18-0345-840A-54DF1A71FDE2}"/>
                </a:ext>
              </a:extLst>
            </p:cNvPr>
            <p:cNvSpPr txBox="1"/>
            <p:nvPr>
              <p:custDataLst>
                <p:tags r:id="rId12"/>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61" name="图片 60" descr="机器人_o">
              <a:extLst>
                <a:ext uri="{FF2B5EF4-FFF2-40B4-BE49-F238E27FC236}">
                  <a16:creationId xmlns:a16="http://schemas.microsoft.com/office/drawing/2014/main" id="{0B6FF058-7D83-7146-B9C3-B431368B005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2" name="组合 61">
            <a:extLst>
              <a:ext uri="{FF2B5EF4-FFF2-40B4-BE49-F238E27FC236}">
                <a16:creationId xmlns:a16="http://schemas.microsoft.com/office/drawing/2014/main" id="{143D7749-3967-6540-B6A3-67A181F43C29}"/>
              </a:ext>
            </a:extLst>
          </p:cNvPr>
          <p:cNvGrpSpPr/>
          <p:nvPr/>
        </p:nvGrpSpPr>
        <p:grpSpPr>
          <a:xfrm>
            <a:off x="8100892" y="4018271"/>
            <a:ext cx="641985" cy="619760"/>
            <a:chOff x="4848" y="3437"/>
            <a:chExt cx="1011" cy="976"/>
          </a:xfrm>
        </p:grpSpPr>
        <p:sp>
          <p:nvSpPr>
            <p:cNvPr id="63" name="PA_文本框 151">
              <a:extLst>
                <a:ext uri="{FF2B5EF4-FFF2-40B4-BE49-F238E27FC236}">
                  <a16:creationId xmlns:a16="http://schemas.microsoft.com/office/drawing/2014/main" id="{8C12C415-0EC3-3847-948C-1B59EFCBC813}"/>
                </a:ext>
              </a:extLst>
            </p:cNvPr>
            <p:cNvSpPr txBox="1"/>
            <p:nvPr>
              <p:custDataLst>
                <p:tags r:id="rId11"/>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2</a:t>
              </a:r>
            </a:p>
          </p:txBody>
        </p:sp>
        <p:pic>
          <p:nvPicPr>
            <p:cNvPr id="64" name="图片 63" descr="机器人_o">
              <a:extLst>
                <a:ext uri="{FF2B5EF4-FFF2-40B4-BE49-F238E27FC236}">
                  <a16:creationId xmlns:a16="http://schemas.microsoft.com/office/drawing/2014/main" id="{0916AD45-BCD7-3F41-A4B0-4674D112AA2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5" name="组合 64">
            <a:extLst>
              <a:ext uri="{FF2B5EF4-FFF2-40B4-BE49-F238E27FC236}">
                <a16:creationId xmlns:a16="http://schemas.microsoft.com/office/drawing/2014/main" id="{6B6D2A24-3AB0-A449-893B-BEBD2B060C3E}"/>
              </a:ext>
            </a:extLst>
          </p:cNvPr>
          <p:cNvGrpSpPr/>
          <p:nvPr/>
        </p:nvGrpSpPr>
        <p:grpSpPr>
          <a:xfrm>
            <a:off x="7212527" y="4110346"/>
            <a:ext cx="824230" cy="527685"/>
            <a:chOff x="11473" y="3543"/>
            <a:chExt cx="1298" cy="831"/>
          </a:xfrm>
        </p:grpSpPr>
        <p:pic>
          <p:nvPicPr>
            <p:cNvPr id="66" name="图片 65" descr="多人">
              <a:extLst>
                <a:ext uri="{FF2B5EF4-FFF2-40B4-BE49-F238E27FC236}">
                  <a16:creationId xmlns:a16="http://schemas.microsoft.com/office/drawing/2014/main" id="{9372F364-A0F1-AA41-A91F-890A5A944DAB}"/>
                </a:ext>
              </a:extLst>
            </p:cNvPr>
            <p:cNvPicPr>
              <a:picLocks noChangeAspect="1"/>
            </p:cNvPicPr>
            <p:nvPr/>
          </p:nvPicPr>
          <p:blipFill>
            <a:blip r:embed="rId28"/>
            <a:stretch>
              <a:fillRect/>
            </a:stretch>
          </p:blipFill>
          <p:spPr>
            <a:xfrm>
              <a:off x="11864" y="3543"/>
              <a:ext cx="516" cy="464"/>
            </a:xfrm>
            <a:prstGeom prst="rect">
              <a:avLst/>
            </a:prstGeom>
          </p:spPr>
        </p:pic>
        <p:sp>
          <p:nvSpPr>
            <p:cNvPr id="67" name="PA_文本框 151">
              <a:extLst>
                <a:ext uri="{FF2B5EF4-FFF2-40B4-BE49-F238E27FC236}">
                  <a16:creationId xmlns:a16="http://schemas.microsoft.com/office/drawing/2014/main" id="{AF1EF9B3-C0CB-4C4B-83A6-4BDA414F7F49}"/>
                </a:ext>
              </a:extLst>
            </p:cNvPr>
            <p:cNvSpPr txBox="1"/>
            <p:nvPr>
              <p:custDataLst>
                <p:tags r:id="rId10"/>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68" name="组合 67">
            <a:extLst>
              <a:ext uri="{FF2B5EF4-FFF2-40B4-BE49-F238E27FC236}">
                <a16:creationId xmlns:a16="http://schemas.microsoft.com/office/drawing/2014/main" id="{DD6B33A8-3A70-884D-9676-89D8A5E92D00}"/>
              </a:ext>
            </a:extLst>
          </p:cNvPr>
          <p:cNvGrpSpPr/>
          <p:nvPr/>
        </p:nvGrpSpPr>
        <p:grpSpPr>
          <a:xfrm>
            <a:off x="8881307" y="4018271"/>
            <a:ext cx="641985" cy="619760"/>
            <a:chOff x="4848" y="3437"/>
            <a:chExt cx="1011" cy="976"/>
          </a:xfrm>
        </p:grpSpPr>
        <p:sp>
          <p:nvSpPr>
            <p:cNvPr id="69" name="PA_文本框 151">
              <a:extLst>
                <a:ext uri="{FF2B5EF4-FFF2-40B4-BE49-F238E27FC236}">
                  <a16:creationId xmlns:a16="http://schemas.microsoft.com/office/drawing/2014/main" id="{C59F644C-AF64-1E43-AF46-34650D7C46DE}"/>
                </a:ext>
              </a:extLst>
            </p:cNvPr>
            <p:cNvSpPr txBox="1"/>
            <p:nvPr>
              <p:custDataLst>
                <p:tags r:id="rId9"/>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70" name="图片 69" descr="机器人_o">
              <a:extLst>
                <a:ext uri="{FF2B5EF4-FFF2-40B4-BE49-F238E27FC236}">
                  <a16:creationId xmlns:a16="http://schemas.microsoft.com/office/drawing/2014/main" id="{DA99D10E-FCC8-B84E-9139-0E809471A850}"/>
                </a:ext>
              </a:extLst>
            </p:cNvPr>
            <p:cNvPicPr>
              <a:picLocks noChangeAspect="1"/>
            </p:cNvPicPr>
            <p:nvPr/>
          </p:nvPicPr>
          <p:blipFill>
            <a:blip r:embed="rId23"/>
            <a:stretch>
              <a:fillRect/>
            </a:stretch>
          </p:blipFill>
          <p:spPr>
            <a:xfrm>
              <a:off x="4974" y="3437"/>
              <a:ext cx="676" cy="676"/>
            </a:xfrm>
            <a:prstGeom prst="rect">
              <a:avLst/>
            </a:prstGeom>
          </p:spPr>
        </p:pic>
      </p:grpSp>
      <p:sp>
        <p:nvSpPr>
          <p:cNvPr id="71" name="矩形: 圆角 74">
            <a:extLst>
              <a:ext uri="{FF2B5EF4-FFF2-40B4-BE49-F238E27FC236}">
                <a16:creationId xmlns:a16="http://schemas.microsoft.com/office/drawing/2014/main" id="{845FA17B-CCB3-EB4E-B619-8F6B2A2DA9D7}"/>
              </a:ext>
            </a:extLst>
          </p:cNvPr>
          <p:cNvSpPr/>
          <p:nvPr/>
        </p:nvSpPr>
        <p:spPr>
          <a:xfrm>
            <a:off x="9581712" y="3950961"/>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72" name="矩形: 圆角 74">
            <a:extLst>
              <a:ext uri="{FF2B5EF4-FFF2-40B4-BE49-F238E27FC236}">
                <a16:creationId xmlns:a16="http://schemas.microsoft.com/office/drawing/2014/main" id="{37F5CDEC-BFB2-2B4E-B9A0-FD954A5E0BC7}"/>
              </a:ext>
            </a:extLst>
          </p:cNvPr>
          <p:cNvSpPr/>
          <p:nvPr/>
        </p:nvSpPr>
        <p:spPr>
          <a:xfrm>
            <a:off x="6787077" y="518476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grpSp>
        <p:nvGrpSpPr>
          <p:cNvPr id="73" name="组合 72">
            <a:extLst>
              <a:ext uri="{FF2B5EF4-FFF2-40B4-BE49-F238E27FC236}">
                <a16:creationId xmlns:a16="http://schemas.microsoft.com/office/drawing/2014/main" id="{B90FD2F2-7048-FC46-AE33-02A05BD0234D}"/>
              </a:ext>
            </a:extLst>
          </p:cNvPr>
          <p:cNvGrpSpPr/>
          <p:nvPr/>
        </p:nvGrpSpPr>
        <p:grpSpPr>
          <a:xfrm>
            <a:off x="9581712" y="5458451"/>
            <a:ext cx="789940" cy="619760"/>
            <a:chOff x="4735" y="3437"/>
            <a:chExt cx="1244" cy="976"/>
          </a:xfrm>
        </p:grpSpPr>
        <p:sp>
          <p:nvSpPr>
            <p:cNvPr id="74" name="PA_文本框 151">
              <a:extLst>
                <a:ext uri="{FF2B5EF4-FFF2-40B4-BE49-F238E27FC236}">
                  <a16:creationId xmlns:a16="http://schemas.microsoft.com/office/drawing/2014/main" id="{B6584F2C-75BA-4046-ABD1-DF4E68D4B88A}"/>
                </a:ext>
              </a:extLst>
            </p:cNvPr>
            <p:cNvSpPr txBox="1"/>
            <p:nvPr>
              <p:custDataLst>
                <p:tags r:id="rId8"/>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75" name="图片 74" descr="机器人_o">
              <a:extLst>
                <a:ext uri="{FF2B5EF4-FFF2-40B4-BE49-F238E27FC236}">
                  <a16:creationId xmlns:a16="http://schemas.microsoft.com/office/drawing/2014/main" id="{721DAD14-87F7-8649-B4BA-A5043D33BEF6}"/>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6" name="组合 75">
            <a:extLst>
              <a:ext uri="{FF2B5EF4-FFF2-40B4-BE49-F238E27FC236}">
                <a16:creationId xmlns:a16="http://schemas.microsoft.com/office/drawing/2014/main" id="{42C77BEB-58C8-D842-93D3-E0E9033B6F89}"/>
              </a:ext>
            </a:extLst>
          </p:cNvPr>
          <p:cNvGrpSpPr/>
          <p:nvPr/>
        </p:nvGrpSpPr>
        <p:grpSpPr>
          <a:xfrm>
            <a:off x="8100892" y="5458451"/>
            <a:ext cx="641985" cy="619760"/>
            <a:chOff x="4848" y="3437"/>
            <a:chExt cx="1011" cy="976"/>
          </a:xfrm>
        </p:grpSpPr>
        <p:sp>
          <p:nvSpPr>
            <p:cNvPr id="77" name="PA_文本框 151">
              <a:extLst>
                <a:ext uri="{FF2B5EF4-FFF2-40B4-BE49-F238E27FC236}">
                  <a16:creationId xmlns:a16="http://schemas.microsoft.com/office/drawing/2014/main" id="{23C0A204-E8FD-E741-89AC-61D93069DD86}"/>
                </a:ext>
              </a:extLst>
            </p:cNvPr>
            <p:cNvSpPr txBox="1"/>
            <p:nvPr>
              <p:custDataLst>
                <p:tags r:id="rId7"/>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78" name="图片 77" descr="机器人_o">
              <a:extLst>
                <a:ext uri="{FF2B5EF4-FFF2-40B4-BE49-F238E27FC236}">
                  <a16:creationId xmlns:a16="http://schemas.microsoft.com/office/drawing/2014/main" id="{655CC74D-A9A7-F84C-9F54-D09C2D1A3C72}"/>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9" name="组合 78">
            <a:extLst>
              <a:ext uri="{FF2B5EF4-FFF2-40B4-BE49-F238E27FC236}">
                <a16:creationId xmlns:a16="http://schemas.microsoft.com/office/drawing/2014/main" id="{C6EBEF44-D573-0449-A1BA-FDA2212CB08F}"/>
              </a:ext>
            </a:extLst>
          </p:cNvPr>
          <p:cNvGrpSpPr/>
          <p:nvPr/>
        </p:nvGrpSpPr>
        <p:grpSpPr>
          <a:xfrm>
            <a:off x="7212527" y="5550526"/>
            <a:ext cx="824230" cy="527685"/>
            <a:chOff x="11473" y="3543"/>
            <a:chExt cx="1298" cy="831"/>
          </a:xfrm>
        </p:grpSpPr>
        <p:pic>
          <p:nvPicPr>
            <p:cNvPr id="80" name="图片 79" descr="多人">
              <a:extLst>
                <a:ext uri="{FF2B5EF4-FFF2-40B4-BE49-F238E27FC236}">
                  <a16:creationId xmlns:a16="http://schemas.microsoft.com/office/drawing/2014/main" id="{FAA44AA1-8CE2-304A-970B-7BD1748B01BA}"/>
                </a:ext>
              </a:extLst>
            </p:cNvPr>
            <p:cNvPicPr>
              <a:picLocks noChangeAspect="1"/>
            </p:cNvPicPr>
            <p:nvPr/>
          </p:nvPicPr>
          <p:blipFill>
            <a:blip r:embed="rId28"/>
            <a:stretch>
              <a:fillRect/>
            </a:stretch>
          </p:blipFill>
          <p:spPr>
            <a:xfrm>
              <a:off x="11864" y="3543"/>
              <a:ext cx="516" cy="464"/>
            </a:xfrm>
            <a:prstGeom prst="rect">
              <a:avLst/>
            </a:prstGeom>
          </p:spPr>
        </p:pic>
        <p:sp>
          <p:nvSpPr>
            <p:cNvPr id="81" name="PA_文本框 151">
              <a:extLst>
                <a:ext uri="{FF2B5EF4-FFF2-40B4-BE49-F238E27FC236}">
                  <a16:creationId xmlns:a16="http://schemas.microsoft.com/office/drawing/2014/main" id="{C9FC8854-BFBF-024E-961C-9301CE64ADAD}"/>
                </a:ext>
              </a:extLst>
            </p:cNvPr>
            <p:cNvSpPr txBox="1"/>
            <p:nvPr>
              <p:custDataLst>
                <p:tags r:id="rId6"/>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82" name="组合 81">
            <a:extLst>
              <a:ext uri="{FF2B5EF4-FFF2-40B4-BE49-F238E27FC236}">
                <a16:creationId xmlns:a16="http://schemas.microsoft.com/office/drawing/2014/main" id="{263B5926-594E-264D-988F-E694073E82F9}"/>
              </a:ext>
            </a:extLst>
          </p:cNvPr>
          <p:cNvGrpSpPr/>
          <p:nvPr/>
        </p:nvGrpSpPr>
        <p:grpSpPr>
          <a:xfrm>
            <a:off x="8805107" y="5458451"/>
            <a:ext cx="776605" cy="619760"/>
            <a:chOff x="4728" y="3437"/>
            <a:chExt cx="1223" cy="976"/>
          </a:xfrm>
        </p:grpSpPr>
        <p:sp>
          <p:nvSpPr>
            <p:cNvPr id="83" name="PA_文本框 151">
              <a:extLst>
                <a:ext uri="{FF2B5EF4-FFF2-40B4-BE49-F238E27FC236}">
                  <a16:creationId xmlns:a16="http://schemas.microsoft.com/office/drawing/2014/main" id="{C5BDA34B-B036-2A40-A3BF-8ED8E79E87A7}"/>
                </a:ext>
              </a:extLst>
            </p:cNvPr>
            <p:cNvSpPr txBox="1"/>
            <p:nvPr>
              <p:custDataLst>
                <p:tags r:id="rId5"/>
              </p:custDataLst>
            </p:nvPr>
          </p:nvSpPr>
          <p:spPr>
            <a:xfrm>
              <a:off x="4728" y="4053"/>
              <a:ext cx="1223"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endPar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endParaRPr>
            </a:p>
          </p:txBody>
        </p:sp>
        <p:pic>
          <p:nvPicPr>
            <p:cNvPr id="84" name="图片 83" descr="机器人_o">
              <a:extLst>
                <a:ext uri="{FF2B5EF4-FFF2-40B4-BE49-F238E27FC236}">
                  <a16:creationId xmlns:a16="http://schemas.microsoft.com/office/drawing/2014/main" id="{65AE493C-8EFE-1445-B450-BC4092F45258}"/>
                </a:ext>
              </a:extLst>
            </p:cNvPr>
            <p:cNvPicPr>
              <a:picLocks noChangeAspect="1"/>
            </p:cNvPicPr>
            <p:nvPr/>
          </p:nvPicPr>
          <p:blipFill>
            <a:blip r:embed="rId23"/>
            <a:stretch>
              <a:fillRect/>
            </a:stretch>
          </p:blipFill>
          <p:spPr>
            <a:xfrm>
              <a:off x="4974" y="3437"/>
              <a:ext cx="676" cy="676"/>
            </a:xfrm>
            <a:prstGeom prst="rect">
              <a:avLst/>
            </a:prstGeom>
          </p:spPr>
        </p:pic>
      </p:grpSp>
      <p:sp>
        <p:nvSpPr>
          <p:cNvPr id="85" name="矩形: 圆角 74">
            <a:extLst>
              <a:ext uri="{FF2B5EF4-FFF2-40B4-BE49-F238E27FC236}">
                <a16:creationId xmlns:a16="http://schemas.microsoft.com/office/drawing/2014/main" id="{3B768712-6AEC-4B4F-A284-111D5137B20F}"/>
              </a:ext>
            </a:extLst>
          </p:cNvPr>
          <p:cNvSpPr/>
          <p:nvPr/>
        </p:nvSpPr>
        <p:spPr>
          <a:xfrm>
            <a:off x="8743512" y="5393046"/>
            <a:ext cx="16275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6" name="矩形: 圆角 29">
            <a:extLst>
              <a:ext uri="{FF2B5EF4-FFF2-40B4-BE49-F238E27FC236}">
                <a16:creationId xmlns:a16="http://schemas.microsoft.com/office/drawing/2014/main" id="{21585EF9-468B-DC4E-8F37-FE88BBC07F15}"/>
              </a:ext>
            </a:extLst>
          </p:cNvPr>
          <p:cNvSpPr/>
          <p:nvPr/>
        </p:nvSpPr>
        <p:spPr>
          <a:xfrm>
            <a:off x="6770567" y="502157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财务部</a:t>
            </a:r>
          </a:p>
        </p:txBody>
      </p:sp>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a:extLst>
              <a:ext uri="{FF2B5EF4-FFF2-40B4-BE49-F238E27FC236}">
                <a16:creationId xmlns:a16="http://schemas.microsoft.com/office/drawing/2014/main" id="{A75ACEA4-A85F-E447-9754-DC085C098CF6}"/>
              </a:ext>
            </a:extLst>
          </p:cNvPr>
          <p:cNvSpPr txBox="1">
            <a:spLocks/>
          </p:cNvSpPr>
          <p:nvPr/>
        </p:nvSpPr>
        <p:spPr>
          <a:xfrm>
            <a:off x="3253937" y="41590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示例：某银行企业案例</a:t>
            </a:r>
            <a:r>
              <a:rPr lang="en-US" altLang="zh-CN" sz="2000" dirty="0">
                <a:solidFill>
                  <a:schemeClr val="bg1"/>
                </a:solidFill>
                <a:latin typeface="微软雅黑" panose="020B0503020204020204" charset="-122"/>
                <a:ea typeface="微软雅黑" panose="020B0503020204020204" charset="-122"/>
                <a:cs typeface="+mn-cs"/>
              </a:rPr>
              <a:t>-</a:t>
            </a:r>
            <a:r>
              <a:rPr lang="zh-CN" altLang="en-US" sz="2000" dirty="0">
                <a:solidFill>
                  <a:schemeClr val="bg1"/>
                </a:solidFill>
                <a:latin typeface="微软雅黑" panose="020B0503020204020204" charset="-122"/>
                <a:ea typeface="微软雅黑" panose="020B0503020204020204" charset="-122"/>
                <a:cs typeface="+mn-cs"/>
              </a:rPr>
              <a:t>架构部署</a:t>
            </a:r>
          </a:p>
        </p:txBody>
      </p:sp>
    </p:spTree>
    <p:extLst>
      <p:ext uri="{BB962C8B-B14F-4D97-AF65-F5344CB8AC3E}">
        <p14:creationId xmlns:p14="http://schemas.microsoft.com/office/powerpoint/2010/main" val="16493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DCFCABD4-AAF3-D246-ACC5-C84C37382AC7}"/>
              </a:ext>
            </a:extLst>
          </p:cNvPr>
          <p:cNvSpPr txBox="1"/>
          <p:nvPr/>
        </p:nvSpPr>
        <p:spPr>
          <a:xfrm>
            <a:off x="5245889" y="6572240"/>
            <a:ext cx="1455848" cy="369332"/>
          </a:xfrm>
          <a:prstGeom prst="rect">
            <a:avLst/>
          </a:prstGeom>
          <a:noFill/>
        </p:spPr>
        <p:txBody>
          <a:bodyPr wrap="none" rtlCol="0">
            <a:spAutoFit/>
          </a:bodyPr>
          <a:lstStyle/>
          <a:p>
            <a:r>
              <a:rPr kumimoji="1" lang="zh-CN" altLang="en-US" dirty="0">
                <a:solidFill>
                  <a:schemeClr val="bg1"/>
                </a:solidFill>
              </a:rPr>
              <a:t>参考流程图</a:t>
            </a:r>
            <a:r>
              <a:rPr kumimoji="1" lang="en-US" altLang="zh-CN" dirty="0">
                <a:solidFill>
                  <a:schemeClr val="bg1"/>
                </a:solidFill>
              </a:rPr>
              <a:t>1</a:t>
            </a:r>
            <a:endParaRPr kumimoji="1" lang="zh-CN" altLang="en-US" dirty="0">
              <a:solidFill>
                <a:schemeClr val="bg1"/>
              </a:solidFill>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335977" y="4310694"/>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charset="-122"/>
                <a:ea typeface="微软雅黑" panose="020B0503020204020204" charset="-122"/>
              </a:rPr>
              <a:t>机器人自动完成填写基本信息、发送邮件等业务流程</a:t>
            </a: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0756" y="3007736"/>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8" y="2418649"/>
            <a:ext cx="138447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填写审计进场时间及被审单位名称</a:t>
            </a:r>
          </a:p>
        </p:txBody>
      </p:sp>
      <p:sp>
        <p:nvSpPr>
          <p:cNvPr id="28" name="文本框 27">
            <a:extLst>
              <a:ext uri="{FF2B5EF4-FFF2-40B4-BE49-F238E27FC236}">
                <a16:creationId xmlns:a16="http://schemas.microsoft.com/office/drawing/2014/main" id="{86FA1D0E-9932-3245-8064-2F3E4AE0906A}"/>
              </a:ext>
            </a:extLst>
          </p:cNvPr>
          <p:cNvSpPr txBox="1"/>
          <p:nvPr/>
        </p:nvSpPr>
        <p:spPr>
          <a:xfrm>
            <a:off x="3442377" y="3681484"/>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生成审计底稿</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377302" y="3708560"/>
            <a:ext cx="1595729"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通过被审单位岗位结构信息判断该单位是否符合不相容岗位分离原则</a:t>
            </a:r>
          </a:p>
        </p:txBody>
      </p:sp>
      <p:sp>
        <p:nvSpPr>
          <p:cNvPr id="30" name="文本框 29">
            <a:extLst>
              <a:ext uri="{FF2B5EF4-FFF2-40B4-BE49-F238E27FC236}">
                <a16:creationId xmlns:a16="http://schemas.microsoft.com/office/drawing/2014/main" id="{A8005495-53E8-5B4F-A468-E04BAF9BFFF7}"/>
              </a:ext>
            </a:extLst>
          </p:cNvPr>
          <p:cNvSpPr txBox="1"/>
          <p:nvPr/>
        </p:nvSpPr>
        <p:spPr>
          <a:xfrm>
            <a:off x="8000502" y="3728907"/>
            <a:ext cx="1270907"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通过被审单位职员信息判断该单位人员专业胜任能力</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7928414" y="2354837"/>
            <a:ext cx="1883098"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通过被审单位组织结构信息判断该单位组织结构是否合理</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726705" y="2361797"/>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在邮箱内下载有关文件</a:t>
            </a:r>
          </a:p>
        </p:txBody>
      </p:sp>
      <p:sp>
        <p:nvSpPr>
          <p:cNvPr id="33" name="文本框 32">
            <a:extLst>
              <a:ext uri="{FF2B5EF4-FFF2-40B4-BE49-F238E27FC236}">
                <a16:creationId xmlns:a16="http://schemas.microsoft.com/office/drawing/2014/main" id="{2A7A6AAC-DD58-5548-A811-C4B68C3D461D}"/>
              </a:ext>
            </a:extLst>
          </p:cNvPr>
          <p:cNvSpPr txBox="1"/>
          <p:nvPr/>
        </p:nvSpPr>
        <p:spPr>
          <a:xfrm>
            <a:off x="4984894" y="2381084"/>
            <a:ext cx="1379291"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将审计进场文件发送给被审单位</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72280" y="2779733"/>
            <a:ext cx="138306" cy="16661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1430" y="4781354"/>
            <a:ext cx="340931" cy="340931"/>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35372" y="4867352"/>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6536" y="4947796"/>
            <a:ext cx="349732" cy="349732"/>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44773" y="4894436"/>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2257603" y="5442345"/>
            <a:ext cx="1113892" cy="553998"/>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自动获取并填入时间及被审单位信息</a:t>
            </a:r>
          </a:p>
        </p:txBody>
      </p:sp>
      <p:sp>
        <p:nvSpPr>
          <p:cNvPr id="50" name="文本框 49">
            <a:extLst>
              <a:ext uri="{FF2B5EF4-FFF2-40B4-BE49-F238E27FC236}">
                <a16:creationId xmlns:a16="http://schemas.microsoft.com/office/drawing/2014/main" id="{9DE11FDA-7BC8-164A-BCEE-3B990BFC3AC4}"/>
              </a:ext>
            </a:extLst>
          </p:cNvPr>
          <p:cNvSpPr txBox="1"/>
          <p:nvPr/>
        </p:nvSpPr>
        <p:spPr>
          <a:xfrm>
            <a:off x="3497149" y="5495560"/>
            <a:ext cx="1113892" cy="246221"/>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登录指定邮箱</a:t>
            </a: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631867" y="506456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4763515" y="5472472"/>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下载被审单位提供信息文件</a:t>
            </a:r>
          </a:p>
        </p:txBody>
      </p:sp>
      <p:sp>
        <p:nvSpPr>
          <p:cNvPr id="53" name="文本框 52">
            <a:extLst>
              <a:ext uri="{FF2B5EF4-FFF2-40B4-BE49-F238E27FC236}">
                <a16:creationId xmlns:a16="http://schemas.microsoft.com/office/drawing/2014/main" id="{D6A33F54-DC76-9D47-B53D-F338DD3BEB83}"/>
              </a:ext>
            </a:extLst>
          </p:cNvPr>
          <p:cNvSpPr txBox="1"/>
          <p:nvPr/>
        </p:nvSpPr>
        <p:spPr>
          <a:xfrm>
            <a:off x="6040276" y="5460888"/>
            <a:ext cx="136242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解析以上文件</a:t>
            </a:r>
          </a:p>
        </p:txBody>
      </p:sp>
      <p:sp>
        <p:nvSpPr>
          <p:cNvPr id="54" name="文本框 53">
            <a:extLst>
              <a:ext uri="{FF2B5EF4-FFF2-40B4-BE49-F238E27FC236}">
                <a16:creationId xmlns:a16="http://schemas.microsoft.com/office/drawing/2014/main" id="{73610CD2-0143-5742-8813-3B9DFA7BE54C}"/>
              </a:ext>
            </a:extLst>
          </p:cNvPr>
          <p:cNvSpPr txBox="1"/>
          <p:nvPr/>
        </p:nvSpPr>
        <p:spPr>
          <a:xfrm>
            <a:off x="7605385" y="5457333"/>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解析结果填入工作底稿</a:t>
            </a:r>
          </a:p>
        </p:txBody>
      </p:sp>
      <p:sp>
        <p:nvSpPr>
          <p:cNvPr id="55" name="箭头: 右 119">
            <a:extLst>
              <a:ext uri="{FF2B5EF4-FFF2-40B4-BE49-F238E27FC236}">
                <a16:creationId xmlns:a16="http://schemas.microsoft.com/office/drawing/2014/main" id="{2A18C9AA-FEE8-C54A-A2F9-BD3740C93238}"/>
              </a:ext>
            </a:extLst>
          </p:cNvPr>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id="{F6A92F14-521B-8F43-811F-304DFD6315D7}"/>
              </a:ext>
            </a:extLst>
          </p:cNvPr>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id="{AEE139C9-BAAA-BF4F-9F48-6E9C117F7947}"/>
              </a:ext>
            </a:extLst>
          </p:cNvPr>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a:extLst>
              <a:ext uri="{FF2B5EF4-FFF2-40B4-BE49-F238E27FC236}">
                <a16:creationId xmlns:a16="http://schemas.microsoft.com/office/drawing/2014/main" id="{BE1683EC-58D1-B843-8351-7245264AF6B1}"/>
              </a:ext>
            </a:extLst>
          </p:cNvPr>
          <p:cNvSpPr txBox="1"/>
          <p:nvPr/>
        </p:nvSpPr>
        <p:spPr>
          <a:xfrm>
            <a:off x="8820507" y="5442345"/>
            <a:ext cx="132997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生成机器人运行日志</a:t>
            </a: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chemeClr val="bg1"/>
                </a:solidFill>
                <a:effectLst>
                  <a:outerShdw blurRad="38100" dist="38100" dir="2700000" algn="tl">
                    <a:srgbClr val="000000">
                      <a:alpha val="43137"/>
                    </a:srgbClr>
                  </a:outerShdw>
                </a:effectLst>
              </a:rPr>
              <a:t>4min</a:t>
            </a:r>
            <a:endParaRPr lang="zh-CN" altLang="en-US" sz="2000" dirty="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dirty="0">
                <a:solidFill>
                  <a:schemeClr val="bg1"/>
                </a:solidFill>
                <a:effectLst>
                  <a:outerShdw blurRad="38100" dist="38100" dir="2700000" algn="tl">
                    <a:srgbClr val="000000">
                      <a:alpha val="43137"/>
                    </a:srgbClr>
                  </a:outerShdw>
                </a:effectLst>
              </a:rPr>
              <a:t>480min</a:t>
            </a:r>
            <a:endParaRPr lang="zh-CN" altLang="en-US" sz="2000" dirty="0">
              <a:solidFill>
                <a:schemeClr val="bg1"/>
              </a:solidFill>
              <a:effectLst>
                <a:outerShdw blurRad="38100" dist="38100" dir="2700000" algn="tl">
                  <a:srgbClr val="000000">
                    <a:alpha val="43137"/>
                  </a:srgbClr>
                </a:outerShdw>
              </a:effectLst>
            </a:endParaRPr>
          </a:p>
          <a:p>
            <a:pPr algn="ctr"/>
            <a:endParaRPr lang="zh-CN" altLang="en-US" sz="900" dirty="0"/>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25192" y="2950228"/>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5120316" y="3723415"/>
            <a:ext cx="1207938"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将以上信息分别填入相应底稿内容</a:t>
            </a:r>
          </a:p>
        </p:txBody>
      </p:sp>
      <p:sp>
        <p:nvSpPr>
          <p:cNvPr id="68" name="箭头: 左 94">
            <a:extLst>
              <a:ext uri="{FF2B5EF4-FFF2-40B4-BE49-F238E27FC236}">
                <a16:creationId xmlns:a16="http://schemas.microsoft.com/office/drawing/2014/main" id="{80954791-86CE-2542-84B2-27741C400601}"/>
              </a:ext>
            </a:extLst>
          </p:cNvPr>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项目实施前后的审计流程对比</a:t>
            </a:r>
            <a:endParaRPr lang="en-US" sz="2400" dirty="0">
              <a:solidFill>
                <a:schemeClr val="bg1"/>
              </a:solidFill>
            </a:endParaRPr>
          </a:p>
        </p:txBody>
      </p:sp>
    </p:spTree>
    <p:extLst>
      <p:ext uri="{BB962C8B-B14F-4D97-AF65-F5344CB8AC3E}">
        <p14:creationId xmlns:p14="http://schemas.microsoft.com/office/powerpoint/2010/main" val="11707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1">
            <a:extLst>
              <a:ext uri="{FF2B5EF4-FFF2-40B4-BE49-F238E27FC236}">
                <a16:creationId xmlns:a16="http://schemas.microsoft.com/office/drawing/2014/main" id="{100A90AA-59E2-E84C-A26D-9ABEF6871917}"/>
              </a:ext>
            </a:extLst>
          </p:cNvPr>
          <p:cNvSpPr/>
          <p:nvPr/>
        </p:nvSpPr>
        <p:spPr bwMode="gray">
          <a:xfrm>
            <a:off x="9079573" y="3589731"/>
            <a:ext cx="2314387" cy="3028884"/>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3" name="Rectangle: Rounded Corners 109">
            <a:extLst>
              <a:ext uri="{FF2B5EF4-FFF2-40B4-BE49-F238E27FC236}">
                <a16:creationId xmlns:a16="http://schemas.microsoft.com/office/drawing/2014/main" id="{373B069C-783E-424E-B628-D0CDF8091915}"/>
              </a:ext>
            </a:extLst>
          </p:cNvPr>
          <p:cNvSpPr/>
          <p:nvPr/>
        </p:nvSpPr>
        <p:spPr bwMode="gray">
          <a:xfrm>
            <a:off x="1248237" y="1239904"/>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344164" y="3589730"/>
            <a:ext cx="2171115"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5" name="Rectangle: Rounded Corners 104">
            <a:extLst>
              <a:ext uri="{FF2B5EF4-FFF2-40B4-BE49-F238E27FC236}">
                <a16:creationId xmlns:a16="http://schemas.microsoft.com/office/drawing/2014/main" id="{46BE20DF-F116-8341-991E-BBE4C6BD3D78}"/>
              </a:ext>
            </a:extLst>
          </p:cNvPr>
          <p:cNvSpPr/>
          <p:nvPr/>
        </p:nvSpPr>
        <p:spPr bwMode="gray">
          <a:xfrm>
            <a:off x="3230746" y="3589732"/>
            <a:ext cx="5031824" cy="302888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2</a:t>
            </a:r>
            <a:r>
              <a:rPr lang="zh-CN" altLang="en-US" sz="2400" dirty="0">
                <a:solidFill>
                  <a:schemeClr val="bg1"/>
                </a:solidFill>
              </a:rPr>
              <a:t>：智能供应商发票识别与自动处理流程</a:t>
            </a:r>
            <a:endParaRPr lang="en-US" sz="2400" dirty="0">
              <a:solidFill>
                <a:schemeClr val="bg1"/>
              </a:solidFill>
            </a:endParaRPr>
          </a:p>
        </p:txBody>
      </p:sp>
      <p:grpSp>
        <p:nvGrpSpPr>
          <p:cNvPr id="7" name="Group 3">
            <a:extLst>
              <a:ext uri="{FF2B5EF4-FFF2-40B4-BE49-F238E27FC236}">
                <a16:creationId xmlns:a16="http://schemas.microsoft.com/office/drawing/2014/main" id="{716E7876-5D01-C444-B91A-5E9583D1AD01}"/>
              </a:ext>
            </a:extLst>
          </p:cNvPr>
          <p:cNvGrpSpPr/>
          <p:nvPr/>
        </p:nvGrpSpPr>
        <p:grpSpPr>
          <a:xfrm>
            <a:off x="586057" y="4994435"/>
            <a:ext cx="1853266" cy="1154395"/>
            <a:chOff x="5409173" y="4010016"/>
            <a:chExt cx="3326837" cy="2072284"/>
          </a:xfrm>
          <a:effectLst/>
        </p:grpSpPr>
        <p:pic>
          <p:nvPicPr>
            <p:cNvPr id="8" name="Picture 4">
              <a:extLst>
                <a:ext uri="{FF2B5EF4-FFF2-40B4-BE49-F238E27FC236}">
                  <a16:creationId xmlns:a16="http://schemas.microsoft.com/office/drawing/2014/main" id="{71EAD57E-E62D-0D4F-89F5-4E773F0646A0}"/>
                </a:ext>
              </a:extLst>
            </p:cNvPr>
            <p:cNvPicPr>
              <a:picLocks noChangeAspect="1"/>
            </p:cNvPicPr>
            <p:nvPr/>
          </p:nvPicPr>
          <p:blipFill>
            <a:blip r:embed="rId2"/>
            <a:stretch>
              <a:fillRect/>
            </a:stretch>
          </p:blipFill>
          <p:spPr>
            <a:xfrm>
              <a:off x="5409173" y="4010016"/>
              <a:ext cx="2072284" cy="2072284"/>
            </a:xfrm>
            <a:prstGeom prst="rect">
              <a:avLst/>
            </a:prstGeom>
          </p:spPr>
        </p:pic>
        <p:sp>
          <p:nvSpPr>
            <p:cNvPr id="9" name="TextBox 5">
              <a:extLst>
                <a:ext uri="{FF2B5EF4-FFF2-40B4-BE49-F238E27FC236}">
                  <a16:creationId xmlns:a16="http://schemas.microsoft.com/office/drawing/2014/main" id="{B058050F-F031-3E4C-8683-71C88F6FE0F6}"/>
                </a:ext>
              </a:extLst>
            </p:cNvPr>
            <p:cNvSpPr txBox="1"/>
            <p:nvPr/>
          </p:nvSpPr>
          <p:spPr>
            <a:xfrm>
              <a:off x="7184970" y="4875631"/>
              <a:ext cx="1551040" cy="607589"/>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Reading</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Data </a:t>
              </a:r>
              <a:r>
                <a:rPr lang="en-US" sz="1100" kern="0" dirty="0" err="1">
                  <a:solidFill>
                    <a:schemeClr val="bg1"/>
                  </a:solidFill>
                  <a:ea typeface="Arial Unicode MS" pitchFamily="34" charset="-128"/>
                  <a:cs typeface="Arial Unicode MS" pitchFamily="34" charset="-128"/>
                </a:rPr>
                <a:t>读取数据</a:t>
              </a:r>
              <a:endParaRPr lang="en-US" sz="1100" kern="0" dirty="0">
                <a:solidFill>
                  <a:schemeClr val="bg1"/>
                </a:solidFill>
                <a:ea typeface="Arial Unicode MS" pitchFamily="34" charset="-128"/>
                <a:cs typeface="Arial Unicode MS" pitchFamily="34" charset="-128"/>
              </a:endParaRPr>
            </a:p>
          </p:txBody>
        </p:sp>
      </p:grpSp>
      <p:grpSp>
        <p:nvGrpSpPr>
          <p:cNvPr id="10" name="Group 6">
            <a:extLst>
              <a:ext uri="{FF2B5EF4-FFF2-40B4-BE49-F238E27FC236}">
                <a16:creationId xmlns:a16="http://schemas.microsoft.com/office/drawing/2014/main" id="{FC8B59E7-3BB6-4146-BB54-3BB53969BD5D}"/>
              </a:ext>
            </a:extLst>
          </p:cNvPr>
          <p:cNvGrpSpPr/>
          <p:nvPr/>
        </p:nvGrpSpPr>
        <p:grpSpPr>
          <a:xfrm>
            <a:off x="814537" y="3832984"/>
            <a:ext cx="513327" cy="667444"/>
            <a:chOff x="956403" y="1735612"/>
            <a:chExt cx="1166939" cy="1517290"/>
          </a:xfrm>
        </p:grpSpPr>
        <p:pic>
          <p:nvPicPr>
            <p:cNvPr id="11" name="Picture 7" descr="Image result for outlook&quot;">
              <a:extLst>
                <a:ext uri="{FF2B5EF4-FFF2-40B4-BE49-F238E27FC236}">
                  <a16:creationId xmlns:a16="http://schemas.microsoft.com/office/drawing/2014/main" id="{8A709552-D69B-EE44-B2BA-601F187C61F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a:extLst>
                <a:ext uri="{FF2B5EF4-FFF2-40B4-BE49-F238E27FC236}">
                  <a16:creationId xmlns:a16="http://schemas.microsoft.com/office/drawing/2014/main" id="{23C95EC8-4FF8-F442-A5D7-2CC5D9DA8B4A}"/>
                </a:ext>
              </a:extLst>
            </p:cNvPr>
            <p:cNvSpPr txBox="1"/>
            <p:nvPr/>
          </p:nvSpPr>
          <p:spPr>
            <a:xfrm>
              <a:off x="1184570" y="2868087"/>
              <a:ext cx="710597"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p>
          </p:txBody>
        </p:sp>
      </p:grpSp>
      <p:cxnSp>
        <p:nvCxnSpPr>
          <p:cNvPr id="13" name="Connector: Elbow 14">
            <a:extLst>
              <a:ext uri="{FF2B5EF4-FFF2-40B4-BE49-F238E27FC236}">
                <a16:creationId xmlns:a16="http://schemas.microsoft.com/office/drawing/2014/main" id="{AB09933B-880E-B442-A636-BC2A30B01C6A}"/>
              </a:ext>
            </a:extLst>
          </p:cNvPr>
          <p:cNvCxnSpPr>
            <a:stCxn id="11" idx="3"/>
            <a:endCxn id="50" idx="1"/>
          </p:cNvCxnSpPr>
          <p:nvPr/>
        </p:nvCxnSpPr>
        <p:spPr>
          <a:xfrm flipV="1">
            <a:off x="1327864" y="4079465"/>
            <a:ext cx="529577" cy="2604"/>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23">
            <a:extLst>
              <a:ext uri="{FF2B5EF4-FFF2-40B4-BE49-F238E27FC236}">
                <a16:creationId xmlns:a16="http://schemas.microsoft.com/office/drawing/2014/main" id="{0AAFE43F-25B5-0C41-B0B3-3091509C834F}"/>
              </a:ext>
            </a:extLst>
          </p:cNvPr>
          <p:cNvCxnSpPr>
            <a:cxnSpLocks/>
            <a:stCxn id="50" idx="3"/>
            <a:endCxn id="47" idx="1"/>
          </p:cNvCxnSpPr>
          <p:nvPr/>
        </p:nvCxnSpPr>
        <p:spPr>
          <a:xfrm flipV="1">
            <a:off x="2244154" y="2200807"/>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32">
            <a:extLst>
              <a:ext uri="{FF2B5EF4-FFF2-40B4-BE49-F238E27FC236}">
                <a16:creationId xmlns:a16="http://schemas.microsoft.com/office/drawing/2014/main" id="{5BD66995-3778-E34A-8B2E-7559464EDA7A}"/>
              </a:ext>
            </a:extLst>
          </p:cNvPr>
          <p:cNvCxnSpPr>
            <a:cxnSpLocks/>
            <a:stCxn id="47" idx="3"/>
            <a:endCxn id="17" idx="1"/>
          </p:cNvCxnSpPr>
          <p:nvPr/>
        </p:nvCxnSpPr>
        <p:spPr>
          <a:xfrm>
            <a:off x="3227397" y="2200810"/>
            <a:ext cx="328342" cy="1826567"/>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6" name="Group 40">
            <a:extLst>
              <a:ext uri="{FF2B5EF4-FFF2-40B4-BE49-F238E27FC236}">
                <a16:creationId xmlns:a16="http://schemas.microsoft.com/office/drawing/2014/main" id="{2E8B539C-9BB5-AD4E-BCA5-84D55506FD42}"/>
              </a:ext>
            </a:extLst>
          </p:cNvPr>
          <p:cNvGrpSpPr/>
          <p:nvPr/>
        </p:nvGrpSpPr>
        <p:grpSpPr>
          <a:xfrm>
            <a:off x="3555741" y="3611939"/>
            <a:ext cx="871932" cy="1091119"/>
            <a:chOff x="5056548" y="2918438"/>
            <a:chExt cx="1212074" cy="1516768"/>
          </a:xfrm>
        </p:grpSpPr>
        <p:pic>
          <p:nvPicPr>
            <p:cNvPr id="17" name="Picture 31">
              <a:extLst>
                <a:ext uri="{FF2B5EF4-FFF2-40B4-BE49-F238E27FC236}">
                  <a16:creationId xmlns:a16="http://schemas.microsoft.com/office/drawing/2014/main" id="{A817748D-D627-6547-BF51-7E3BD8368E54}"/>
                </a:ext>
              </a:extLst>
            </p:cNvPr>
            <p:cNvPicPr>
              <a:picLocks noChangeAspect="1"/>
            </p:cNvPicPr>
            <p:nvPr/>
          </p:nvPicPr>
          <p:blipFill>
            <a:blip r:embed="rId4"/>
            <a:stretch>
              <a:fillRect/>
            </a:stretch>
          </p:blipFill>
          <p:spPr>
            <a:xfrm>
              <a:off x="5056548" y="2918438"/>
              <a:ext cx="1154999" cy="1154999"/>
            </a:xfrm>
            <a:prstGeom prst="rect">
              <a:avLst/>
            </a:prstGeom>
          </p:spPr>
        </p:pic>
        <p:sp>
          <p:nvSpPr>
            <p:cNvPr id="18" name="TextBox 39">
              <a:extLst>
                <a:ext uri="{FF2B5EF4-FFF2-40B4-BE49-F238E27FC236}">
                  <a16:creationId xmlns:a16="http://schemas.microsoft.com/office/drawing/2014/main" id="{4E14BF39-87F4-414B-9712-9C8D4FA84E04}"/>
                </a:ext>
              </a:extLst>
            </p:cNvPr>
            <p:cNvSpPr txBox="1"/>
            <p:nvPr/>
          </p:nvSpPr>
          <p:spPr>
            <a:xfrm>
              <a:off x="5089144" y="3964703"/>
              <a:ext cx="1179478" cy="47050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Data</a:t>
              </a:r>
              <a:r>
                <a:rPr lang="zh-CN" altLang="en-US" sz="1100" kern="0" dirty="0">
                  <a:solidFill>
                    <a:schemeClr val="bg1"/>
                  </a:solidFill>
                  <a:ea typeface="Arial Unicode MS" pitchFamily="34" charset="-128"/>
                  <a:cs typeface="Arial Unicode MS" pitchFamily="34" charset="-128"/>
                </a:rPr>
                <a:t> 发票数据</a:t>
              </a:r>
              <a:endParaRPr lang="en-US" sz="1100" kern="0" dirty="0">
                <a:solidFill>
                  <a:schemeClr val="bg1"/>
                </a:solidFill>
                <a:ea typeface="Arial Unicode MS" pitchFamily="34" charset="-128"/>
                <a:cs typeface="Arial Unicode MS" pitchFamily="34" charset="-128"/>
              </a:endParaRPr>
            </a:p>
          </p:txBody>
        </p:sp>
      </p:grpSp>
      <p:cxnSp>
        <p:nvCxnSpPr>
          <p:cNvPr id="19" name="Straight Arrow Connector 44">
            <a:extLst>
              <a:ext uri="{FF2B5EF4-FFF2-40B4-BE49-F238E27FC236}">
                <a16:creationId xmlns:a16="http://schemas.microsoft.com/office/drawing/2014/main" id="{9C4039E7-F087-974B-94A0-82737B0B4559}"/>
              </a:ext>
            </a:extLst>
          </p:cNvPr>
          <p:cNvCxnSpPr>
            <a:cxnSpLocks/>
            <a:stCxn id="17" idx="3"/>
          </p:cNvCxnSpPr>
          <p:nvPr/>
        </p:nvCxnSpPr>
        <p:spPr>
          <a:xfrm>
            <a:off x="4386613" y="4027377"/>
            <a:ext cx="276366" cy="1495"/>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0" name="Group 50">
            <a:extLst>
              <a:ext uri="{FF2B5EF4-FFF2-40B4-BE49-F238E27FC236}">
                <a16:creationId xmlns:a16="http://schemas.microsoft.com/office/drawing/2014/main" id="{24483D31-5935-E84B-A0E6-9BDA7F783DC2}"/>
              </a:ext>
            </a:extLst>
          </p:cNvPr>
          <p:cNvGrpSpPr/>
          <p:nvPr/>
        </p:nvGrpSpPr>
        <p:grpSpPr>
          <a:xfrm>
            <a:off x="5802227" y="1042694"/>
            <a:ext cx="994398" cy="1281574"/>
            <a:chOff x="3260290" y="599193"/>
            <a:chExt cx="1382316" cy="1781521"/>
          </a:xfrm>
        </p:grpSpPr>
        <p:pic>
          <p:nvPicPr>
            <p:cNvPr id="21" name="Grafik 83">
              <a:extLst>
                <a:ext uri="{FF2B5EF4-FFF2-40B4-BE49-F238E27FC236}">
                  <a16:creationId xmlns:a16="http://schemas.microsoft.com/office/drawing/2014/main" id="{9F1BF693-A9C5-BC41-96BC-D853DA4D69EF}"/>
                </a:ext>
              </a:extLst>
            </p:cNvPr>
            <p:cNvPicPr>
              <a:picLocks noChangeAspect="1"/>
            </p:cNvPicPr>
            <p:nvPr/>
          </p:nvPicPr>
          <p:blipFill>
            <a:blip r:embed="rId5"/>
            <a:stretch>
              <a:fillRect/>
            </a:stretch>
          </p:blipFill>
          <p:spPr>
            <a:xfrm>
              <a:off x="3374029" y="599193"/>
              <a:ext cx="1154998" cy="1154999"/>
            </a:xfrm>
            <a:prstGeom prst="rect">
              <a:avLst/>
            </a:prstGeom>
          </p:spPr>
        </p:pic>
        <p:sp>
          <p:nvSpPr>
            <p:cNvPr id="22" name="TextBox 52">
              <a:extLst>
                <a:ext uri="{FF2B5EF4-FFF2-40B4-BE49-F238E27FC236}">
                  <a16:creationId xmlns:a16="http://schemas.microsoft.com/office/drawing/2014/main" id="{E38DB20D-8BD7-6045-A2B1-D424F96EA033}"/>
                </a:ext>
              </a:extLst>
            </p:cNvPr>
            <p:cNvSpPr txBox="1"/>
            <p:nvPr/>
          </p:nvSpPr>
          <p:spPr>
            <a:xfrm>
              <a:off x="3260290" y="1674960"/>
              <a:ext cx="1382316" cy="70575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Obj. Recommender</a:t>
              </a:r>
              <a:r>
                <a:rPr lang="zh-CN" altLang="en-US" sz="1100" kern="0" dirty="0">
                  <a:solidFill>
                    <a:schemeClr val="bg1"/>
                  </a:solidFill>
                  <a:ea typeface="Arial Unicode MS" pitchFamily="34" charset="-128"/>
                  <a:cs typeface="Arial Unicode MS" pitchFamily="34" charset="-128"/>
                </a:rPr>
                <a:t> 发票号智能推荐</a:t>
              </a:r>
              <a:endParaRPr lang="en-US" sz="1100" kern="0" dirty="0">
                <a:solidFill>
                  <a:schemeClr val="bg1"/>
                </a:solidFill>
                <a:ea typeface="Arial Unicode MS" pitchFamily="34" charset="-128"/>
                <a:cs typeface="Arial Unicode MS" pitchFamily="34" charset="-128"/>
              </a:endParaRPr>
            </a:p>
          </p:txBody>
        </p:sp>
      </p:grpSp>
      <p:cxnSp>
        <p:nvCxnSpPr>
          <p:cNvPr id="23" name="Connector: Elbow 53">
            <a:extLst>
              <a:ext uri="{FF2B5EF4-FFF2-40B4-BE49-F238E27FC236}">
                <a16:creationId xmlns:a16="http://schemas.microsoft.com/office/drawing/2014/main" id="{0572B636-4353-1C4B-9249-25BAAB2AA752}"/>
              </a:ext>
            </a:extLst>
          </p:cNvPr>
          <p:cNvCxnSpPr>
            <a:cxnSpLocks/>
            <a:endCxn id="21" idx="1"/>
          </p:cNvCxnSpPr>
          <p:nvPr/>
        </p:nvCxnSpPr>
        <p:spPr>
          <a:xfrm flipV="1">
            <a:off x="5481239" y="1458133"/>
            <a:ext cx="402808" cy="2373531"/>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4" name="Group 69">
            <a:extLst>
              <a:ext uri="{FF2B5EF4-FFF2-40B4-BE49-F238E27FC236}">
                <a16:creationId xmlns:a16="http://schemas.microsoft.com/office/drawing/2014/main" id="{37A23CEE-2ED5-4546-9A07-0289E53FAFFF}"/>
              </a:ext>
            </a:extLst>
          </p:cNvPr>
          <p:cNvGrpSpPr/>
          <p:nvPr/>
        </p:nvGrpSpPr>
        <p:grpSpPr>
          <a:xfrm>
            <a:off x="7076681" y="4163562"/>
            <a:ext cx="830874" cy="996527"/>
            <a:chOff x="9705384" y="2943221"/>
            <a:chExt cx="1154999" cy="1385275"/>
          </a:xfrm>
          <a:effectLst/>
        </p:grpSpPr>
        <p:pic>
          <p:nvPicPr>
            <p:cNvPr id="25" name="Picture 41">
              <a:extLst>
                <a:ext uri="{FF2B5EF4-FFF2-40B4-BE49-F238E27FC236}">
                  <a16:creationId xmlns:a16="http://schemas.microsoft.com/office/drawing/2014/main" id="{A106BBD9-0902-F944-9366-94478189E5B4}"/>
                </a:ext>
              </a:extLst>
            </p:cNvPr>
            <p:cNvPicPr>
              <a:picLocks noChangeAspect="1"/>
            </p:cNvPicPr>
            <p:nvPr/>
          </p:nvPicPr>
          <p:blipFill>
            <a:blip r:embed="rId6"/>
            <a:stretch>
              <a:fillRect/>
            </a:stretch>
          </p:blipFill>
          <p:spPr>
            <a:xfrm>
              <a:off x="9705384" y="2943221"/>
              <a:ext cx="1154999" cy="1154999"/>
            </a:xfrm>
            <a:prstGeom prst="rect">
              <a:avLst/>
            </a:prstGeom>
            <a:effectLst/>
          </p:spPr>
        </p:pic>
        <p:sp>
          <p:nvSpPr>
            <p:cNvPr id="26" name="TextBox 68">
              <a:extLst>
                <a:ext uri="{FF2B5EF4-FFF2-40B4-BE49-F238E27FC236}">
                  <a16:creationId xmlns:a16="http://schemas.microsoft.com/office/drawing/2014/main" id="{3FE1408D-DF28-AB44-9870-52FAE465E2F7}"/>
                </a:ext>
              </a:extLst>
            </p:cNvPr>
            <p:cNvSpPr txBox="1"/>
            <p:nvPr/>
          </p:nvSpPr>
          <p:spPr>
            <a:xfrm>
              <a:off x="9826867" y="3857994"/>
              <a:ext cx="912031" cy="470502"/>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err="1">
                  <a:solidFill>
                    <a:schemeClr val="bg1"/>
                  </a:solidFill>
                  <a:ea typeface="Arial Unicode MS" pitchFamily="34" charset="-128"/>
                  <a:cs typeface="Arial Unicode MS" pitchFamily="34" charset="-128"/>
                </a:rPr>
                <a:t>Approval审批</a:t>
              </a:r>
              <a:endParaRPr lang="en-US" sz="1100" kern="0" dirty="0">
                <a:solidFill>
                  <a:schemeClr val="bg1"/>
                </a:solidFill>
                <a:ea typeface="Arial Unicode MS" pitchFamily="34" charset="-128"/>
                <a:cs typeface="Arial Unicode MS" pitchFamily="34" charset="-128"/>
              </a:endParaRPr>
            </a:p>
          </p:txBody>
        </p:sp>
      </p:grpSp>
      <p:cxnSp>
        <p:nvCxnSpPr>
          <p:cNvPr id="27" name="Connector: Elbow 70">
            <a:extLst>
              <a:ext uri="{FF2B5EF4-FFF2-40B4-BE49-F238E27FC236}">
                <a16:creationId xmlns:a16="http://schemas.microsoft.com/office/drawing/2014/main" id="{1E74A5BE-339B-0B4A-8735-8F88A0EADDC8}"/>
              </a:ext>
            </a:extLst>
          </p:cNvPr>
          <p:cNvCxnSpPr>
            <a:cxnSpLocks/>
            <a:stCxn id="21" idx="3"/>
            <a:endCxn id="25" idx="1"/>
          </p:cNvCxnSpPr>
          <p:nvPr/>
        </p:nvCxnSpPr>
        <p:spPr>
          <a:xfrm>
            <a:off x="6714922" y="1458131"/>
            <a:ext cx="361761" cy="3120866"/>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8" name="Group 93">
            <a:extLst>
              <a:ext uri="{FF2B5EF4-FFF2-40B4-BE49-F238E27FC236}">
                <a16:creationId xmlns:a16="http://schemas.microsoft.com/office/drawing/2014/main" id="{DF82B2F9-D4B1-1442-B382-AAEF0C00238C}"/>
              </a:ext>
            </a:extLst>
          </p:cNvPr>
          <p:cNvGrpSpPr/>
          <p:nvPr/>
        </p:nvGrpSpPr>
        <p:grpSpPr>
          <a:xfrm>
            <a:off x="9656950" y="4164528"/>
            <a:ext cx="1016357" cy="1038109"/>
            <a:chOff x="7684313" y="3315647"/>
            <a:chExt cx="1016886" cy="1038650"/>
          </a:xfrm>
        </p:grpSpPr>
        <p:pic>
          <p:nvPicPr>
            <p:cNvPr id="29" name="Picture 83">
              <a:extLst>
                <a:ext uri="{FF2B5EF4-FFF2-40B4-BE49-F238E27FC236}">
                  <a16:creationId xmlns:a16="http://schemas.microsoft.com/office/drawing/2014/main" id="{62848697-7C8A-8B4D-87D4-A0695B6B7D2F}"/>
                </a:ext>
              </a:extLst>
            </p:cNvPr>
            <p:cNvPicPr>
              <a:picLocks noChangeAspect="1"/>
            </p:cNvPicPr>
            <p:nvPr/>
          </p:nvPicPr>
          <p:blipFill>
            <a:blip r:embed="rId7"/>
            <a:stretch>
              <a:fillRect/>
            </a:stretch>
          </p:blipFill>
          <p:spPr>
            <a:xfrm>
              <a:off x="7839837" y="3315647"/>
              <a:ext cx="831307" cy="831307"/>
            </a:xfrm>
            <a:prstGeom prst="rect">
              <a:avLst/>
            </a:prstGeom>
          </p:spPr>
        </p:pic>
        <p:sp>
          <p:nvSpPr>
            <p:cNvPr id="30" name="TextBox 88">
              <a:extLst>
                <a:ext uri="{FF2B5EF4-FFF2-40B4-BE49-F238E27FC236}">
                  <a16:creationId xmlns:a16="http://schemas.microsoft.com/office/drawing/2014/main" id="{CA325AF2-9A2A-7747-8999-BD7AB6FF82B1}"/>
                </a:ext>
              </a:extLst>
            </p:cNvPr>
            <p:cNvSpPr txBox="1"/>
            <p:nvPr/>
          </p:nvSpPr>
          <p:spPr>
            <a:xfrm>
              <a:off x="7684313" y="4015655"/>
              <a:ext cx="1016886" cy="338642"/>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Supplier Invoice</a:t>
              </a:r>
              <a:r>
                <a:rPr lang="zh-CN" altLang="en-US" sz="1100" kern="0" dirty="0">
                  <a:solidFill>
                    <a:schemeClr val="bg1"/>
                  </a:solidFill>
                  <a:ea typeface="Arial Unicode MS" pitchFamily="34" charset="-128"/>
                  <a:cs typeface="Arial Unicode MS" pitchFamily="34" charset="-128"/>
                </a:rPr>
                <a:t> 供应商发票</a:t>
              </a:r>
              <a:endParaRPr lang="en-US" sz="1100" kern="0" dirty="0">
                <a:solidFill>
                  <a:schemeClr val="bg1"/>
                </a:solidFill>
                <a:ea typeface="Arial Unicode MS" pitchFamily="34" charset="-128"/>
                <a:cs typeface="Arial Unicode MS" pitchFamily="34" charset="-128"/>
              </a:endParaRPr>
            </a:p>
          </p:txBody>
        </p:sp>
      </p:grpSp>
      <p:grpSp>
        <p:nvGrpSpPr>
          <p:cNvPr id="31" name="Group 97">
            <a:extLst>
              <a:ext uri="{FF2B5EF4-FFF2-40B4-BE49-F238E27FC236}">
                <a16:creationId xmlns:a16="http://schemas.microsoft.com/office/drawing/2014/main" id="{EDFF03C0-82BC-F745-B193-E9875076B0D4}"/>
              </a:ext>
            </a:extLst>
          </p:cNvPr>
          <p:cNvGrpSpPr/>
          <p:nvPr/>
        </p:nvGrpSpPr>
        <p:grpSpPr>
          <a:xfrm>
            <a:off x="4796567" y="4996689"/>
            <a:ext cx="2079221" cy="1154395"/>
            <a:chOff x="5409173" y="4010016"/>
            <a:chExt cx="3732453" cy="2072284"/>
          </a:xfrm>
          <a:effectLst/>
        </p:grpSpPr>
        <p:pic>
          <p:nvPicPr>
            <p:cNvPr id="32" name="Picture 98">
              <a:extLst>
                <a:ext uri="{FF2B5EF4-FFF2-40B4-BE49-F238E27FC236}">
                  <a16:creationId xmlns:a16="http://schemas.microsoft.com/office/drawing/2014/main" id="{EC44E15B-8694-0747-88B6-908C890C1C32}"/>
                </a:ext>
              </a:extLst>
            </p:cNvPr>
            <p:cNvPicPr>
              <a:picLocks noChangeAspect="1"/>
            </p:cNvPicPr>
            <p:nvPr/>
          </p:nvPicPr>
          <p:blipFill>
            <a:blip r:embed="rId2"/>
            <a:stretch>
              <a:fillRect/>
            </a:stretch>
          </p:blipFill>
          <p:spPr>
            <a:xfrm>
              <a:off x="5409173" y="4010016"/>
              <a:ext cx="2072284" cy="2072284"/>
            </a:xfrm>
            <a:prstGeom prst="rect">
              <a:avLst/>
            </a:prstGeom>
          </p:spPr>
        </p:pic>
        <p:sp>
          <p:nvSpPr>
            <p:cNvPr id="33" name="TextBox 99">
              <a:extLst>
                <a:ext uri="{FF2B5EF4-FFF2-40B4-BE49-F238E27FC236}">
                  <a16:creationId xmlns:a16="http://schemas.microsoft.com/office/drawing/2014/main" id="{68B532A7-B21E-AE47-A7DF-72FC324D0D5F}"/>
                </a:ext>
              </a:extLst>
            </p:cNvPr>
            <p:cNvSpPr txBox="1"/>
            <p:nvPr/>
          </p:nvSpPr>
          <p:spPr>
            <a:xfrm>
              <a:off x="7287901" y="4807732"/>
              <a:ext cx="1853725" cy="607589"/>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a:t>
              </a:r>
              <a:r>
                <a:rPr lang="en-US" sz="1100" kern="0" dirty="0" err="1">
                  <a:solidFill>
                    <a:schemeClr val="bg1"/>
                  </a:solidFill>
                  <a:ea typeface="Arial Unicode MS" pitchFamily="34" charset="-128"/>
                  <a:cs typeface="Arial Unicode MS" pitchFamily="34" charset="-128"/>
                </a:rPr>
                <a:t>Creation创建发票</a:t>
              </a:r>
              <a:endParaRPr lang="en-US" sz="1100" kern="0" dirty="0">
                <a:solidFill>
                  <a:schemeClr val="bg1"/>
                </a:solidFill>
                <a:ea typeface="Arial Unicode MS" pitchFamily="34" charset="-128"/>
                <a:cs typeface="Arial Unicode MS" pitchFamily="34" charset="-128"/>
              </a:endParaRPr>
            </a:p>
          </p:txBody>
        </p:sp>
      </p:grpSp>
      <p:sp>
        <p:nvSpPr>
          <p:cNvPr id="34" name="TextBox 108">
            <a:extLst>
              <a:ext uri="{FF2B5EF4-FFF2-40B4-BE49-F238E27FC236}">
                <a16:creationId xmlns:a16="http://schemas.microsoft.com/office/drawing/2014/main" id="{D1992809-EFE7-2247-A72A-D483B8D0938A}"/>
              </a:ext>
            </a:extLst>
          </p:cNvPr>
          <p:cNvSpPr txBox="1"/>
          <p:nvPr/>
        </p:nvSpPr>
        <p:spPr>
          <a:xfrm>
            <a:off x="8367572" y="4161920"/>
            <a:ext cx="656089" cy="338378"/>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Post/Park API</a:t>
            </a:r>
          </a:p>
        </p:txBody>
      </p:sp>
      <p:grpSp>
        <p:nvGrpSpPr>
          <p:cNvPr id="35" name="Group 113">
            <a:extLst>
              <a:ext uri="{FF2B5EF4-FFF2-40B4-BE49-F238E27FC236}">
                <a16:creationId xmlns:a16="http://schemas.microsoft.com/office/drawing/2014/main" id="{A99B0270-5797-7342-827A-A2B4A0E166B8}"/>
              </a:ext>
            </a:extLst>
          </p:cNvPr>
          <p:cNvGrpSpPr/>
          <p:nvPr/>
        </p:nvGrpSpPr>
        <p:grpSpPr>
          <a:xfrm>
            <a:off x="9079572" y="5599290"/>
            <a:ext cx="2314195" cy="830875"/>
            <a:chOff x="9712305" y="5322305"/>
            <a:chExt cx="2315401" cy="831308"/>
          </a:xfrm>
        </p:grpSpPr>
        <p:sp>
          <p:nvSpPr>
            <p:cNvPr id="36" name="TextBox 96">
              <a:extLst>
                <a:ext uri="{FF2B5EF4-FFF2-40B4-BE49-F238E27FC236}">
                  <a16:creationId xmlns:a16="http://schemas.microsoft.com/office/drawing/2014/main" id="{442D536D-78F0-8647-829D-E100D1CF1FA7}"/>
                </a:ext>
              </a:extLst>
            </p:cNvPr>
            <p:cNvSpPr txBox="1"/>
            <p:nvPr/>
          </p:nvSpPr>
          <p:spPr>
            <a:xfrm>
              <a:off x="10546588" y="5461852"/>
              <a:ext cx="1481118" cy="50796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SAP S/4HANA Essential/Extended</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SAP</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S/4HANA</a:t>
              </a:r>
              <a:r>
                <a:rPr lang="zh-CN" altLang="en-US" sz="1100" kern="0" dirty="0">
                  <a:solidFill>
                    <a:schemeClr val="bg1"/>
                  </a:solidFill>
                  <a:ea typeface="Arial Unicode MS" pitchFamily="34" charset="-128"/>
                  <a:cs typeface="Arial Unicode MS" pitchFamily="34" charset="-128"/>
                </a:rPr>
                <a:t>系统拓展</a:t>
              </a:r>
              <a:r>
                <a:rPr lang="en-US" sz="1100" kern="0" dirty="0">
                  <a:solidFill>
                    <a:schemeClr val="bg1"/>
                  </a:solidFill>
                  <a:ea typeface="Arial Unicode MS" pitchFamily="34" charset="-128"/>
                  <a:cs typeface="Arial Unicode MS" pitchFamily="34" charset="-128"/>
                </a:rPr>
                <a:t> </a:t>
              </a:r>
            </a:p>
          </p:txBody>
        </p:sp>
        <p:pic>
          <p:nvPicPr>
            <p:cNvPr id="37" name="Picture 112">
              <a:extLst>
                <a:ext uri="{FF2B5EF4-FFF2-40B4-BE49-F238E27FC236}">
                  <a16:creationId xmlns:a16="http://schemas.microsoft.com/office/drawing/2014/main" id="{94856FF3-3580-FA4A-AD98-045E3BA464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2305" y="5322305"/>
              <a:ext cx="881974" cy="831308"/>
            </a:xfrm>
            <a:prstGeom prst="rect">
              <a:avLst/>
            </a:prstGeom>
          </p:spPr>
        </p:pic>
      </p:grpSp>
      <p:grpSp>
        <p:nvGrpSpPr>
          <p:cNvPr id="38" name="Group 21">
            <a:extLst>
              <a:ext uri="{FF2B5EF4-FFF2-40B4-BE49-F238E27FC236}">
                <a16:creationId xmlns:a16="http://schemas.microsoft.com/office/drawing/2014/main" id="{FB8F6608-DE0F-1A40-BBC3-59C03163E086}"/>
              </a:ext>
            </a:extLst>
          </p:cNvPr>
          <p:cNvGrpSpPr/>
          <p:nvPr/>
        </p:nvGrpSpPr>
        <p:grpSpPr>
          <a:xfrm>
            <a:off x="5877751" y="2368930"/>
            <a:ext cx="933354" cy="1087338"/>
            <a:chOff x="6108897" y="2102104"/>
            <a:chExt cx="933840" cy="1087905"/>
          </a:xfrm>
        </p:grpSpPr>
        <p:pic>
          <p:nvPicPr>
            <p:cNvPr id="39" name="Picture 20">
              <a:extLst>
                <a:ext uri="{FF2B5EF4-FFF2-40B4-BE49-F238E27FC236}">
                  <a16:creationId xmlns:a16="http://schemas.microsoft.com/office/drawing/2014/main" id="{24AD6C6A-9E99-5941-8201-56E1FE139761}"/>
                </a:ext>
              </a:extLst>
            </p:cNvPr>
            <p:cNvPicPr>
              <a:picLocks noChangeAspect="1"/>
            </p:cNvPicPr>
            <p:nvPr/>
          </p:nvPicPr>
          <p:blipFill>
            <a:blip r:embed="rId9"/>
            <a:stretch>
              <a:fillRect/>
            </a:stretch>
          </p:blipFill>
          <p:spPr>
            <a:xfrm>
              <a:off x="6148579" y="2102104"/>
              <a:ext cx="810353" cy="810353"/>
            </a:xfrm>
            <a:prstGeom prst="rect">
              <a:avLst/>
            </a:prstGeom>
          </p:spPr>
        </p:pic>
        <p:sp>
          <p:nvSpPr>
            <p:cNvPr id="40" name="TextBox 55">
              <a:extLst>
                <a:ext uri="{FF2B5EF4-FFF2-40B4-BE49-F238E27FC236}">
                  <a16:creationId xmlns:a16="http://schemas.microsoft.com/office/drawing/2014/main" id="{5F76313C-2226-EC4E-AB71-5CFC0CF2FD9C}"/>
                </a:ext>
              </a:extLst>
            </p:cNvPr>
            <p:cNvSpPr txBox="1"/>
            <p:nvPr/>
          </p:nvSpPr>
          <p:spPr>
            <a:xfrm>
              <a:off x="6108897" y="2851367"/>
              <a:ext cx="933840" cy="338642"/>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User tasks</a:t>
              </a:r>
              <a:r>
                <a:rPr lang="zh-CN" altLang="en-US" sz="1100" kern="0" dirty="0">
                  <a:solidFill>
                    <a:schemeClr val="bg1"/>
                  </a:solidFill>
                  <a:ea typeface="Arial Unicode MS" pitchFamily="34" charset="-128"/>
                  <a:cs typeface="Arial Unicode MS" pitchFamily="34" charset="-128"/>
                </a:rPr>
                <a:t> 用户任务</a:t>
              </a:r>
              <a:endParaRPr lang="en-US" sz="1100" kern="0" dirty="0">
                <a:solidFill>
                  <a:schemeClr val="bg1"/>
                </a:solidFill>
                <a:ea typeface="Arial Unicode MS" pitchFamily="34" charset="-128"/>
                <a:cs typeface="Arial Unicode MS" pitchFamily="34" charset="-128"/>
              </a:endParaRPr>
            </a:p>
          </p:txBody>
        </p:sp>
      </p:grpSp>
      <p:cxnSp>
        <p:nvCxnSpPr>
          <p:cNvPr id="41" name="Connector: Elbow 58">
            <a:extLst>
              <a:ext uri="{FF2B5EF4-FFF2-40B4-BE49-F238E27FC236}">
                <a16:creationId xmlns:a16="http://schemas.microsoft.com/office/drawing/2014/main" id="{CBAEF44A-B780-0B4E-9A56-9F662F32150C}"/>
              </a:ext>
            </a:extLst>
          </p:cNvPr>
          <p:cNvCxnSpPr>
            <a:cxnSpLocks/>
            <a:endCxn id="39" idx="1"/>
          </p:cNvCxnSpPr>
          <p:nvPr/>
        </p:nvCxnSpPr>
        <p:spPr>
          <a:xfrm flipV="1">
            <a:off x="5493855" y="2773897"/>
            <a:ext cx="423559" cy="1191488"/>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61">
            <a:extLst>
              <a:ext uri="{FF2B5EF4-FFF2-40B4-BE49-F238E27FC236}">
                <a16:creationId xmlns:a16="http://schemas.microsoft.com/office/drawing/2014/main" id="{9242186F-3497-8945-8C4D-06EBBDA197BB}"/>
              </a:ext>
            </a:extLst>
          </p:cNvPr>
          <p:cNvCxnSpPr>
            <a:cxnSpLocks/>
            <a:stCxn id="39" idx="3"/>
            <a:endCxn id="25" idx="1"/>
          </p:cNvCxnSpPr>
          <p:nvPr/>
        </p:nvCxnSpPr>
        <p:spPr>
          <a:xfrm>
            <a:off x="6727343" y="2773903"/>
            <a:ext cx="349339" cy="1805094"/>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33">
            <a:extLst>
              <a:ext uri="{FF2B5EF4-FFF2-40B4-BE49-F238E27FC236}">
                <a16:creationId xmlns:a16="http://schemas.microsoft.com/office/drawing/2014/main" id="{CCF0F120-BBAE-444D-8A18-E4FBCFA19335}"/>
              </a:ext>
            </a:extLst>
          </p:cNvPr>
          <p:cNvSpPr/>
          <p:nvPr/>
        </p:nvSpPr>
        <p:spPr bwMode="gray">
          <a:xfrm>
            <a:off x="5462000" y="1097487"/>
            <a:ext cx="1602875"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44" name="TextBox 74">
            <a:extLst>
              <a:ext uri="{FF2B5EF4-FFF2-40B4-BE49-F238E27FC236}">
                <a16:creationId xmlns:a16="http://schemas.microsoft.com/office/drawing/2014/main" id="{F74EF35B-752B-4C44-98AE-891E0C51440C}"/>
              </a:ext>
            </a:extLst>
          </p:cNvPr>
          <p:cNvSpPr txBox="1"/>
          <p:nvPr/>
        </p:nvSpPr>
        <p:spPr>
          <a:xfrm>
            <a:off x="7247454" y="2598363"/>
            <a:ext cx="1806510" cy="338466"/>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Unicode MS" pitchFamily="34" charset="-128"/>
              </a:rPr>
              <a:t>Document Information completion</a:t>
            </a:r>
            <a:r>
              <a:rPr lang="zh-CN" altLang="en-US" sz="1100" kern="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Unicode MS" pitchFamily="34" charset="-128"/>
              </a:rPr>
              <a:t> 完善文档信息</a:t>
            </a:r>
            <a:endParaRPr lang="en-US" sz="1100" kern="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Unicode MS" pitchFamily="34" charset="-128"/>
            </a:endParaRPr>
          </a:p>
        </p:txBody>
      </p:sp>
      <p:grpSp>
        <p:nvGrpSpPr>
          <p:cNvPr id="45" name="Group 13">
            <a:extLst>
              <a:ext uri="{FF2B5EF4-FFF2-40B4-BE49-F238E27FC236}">
                <a16:creationId xmlns:a16="http://schemas.microsoft.com/office/drawing/2014/main" id="{00BA6FF1-A409-6E47-B449-C5062B419D52}"/>
              </a:ext>
            </a:extLst>
          </p:cNvPr>
          <p:cNvGrpSpPr/>
          <p:nvPr/>
        </p:nvGrpSpPr>
        <p:grpSpPr>
          <a:xfrm>
            <a:off x="2384885" y="1838016"/>
            <a:ext cx="957460" cy="1260259"/>
            <a:chOff x="2584111" y="1580725"/>
            <a:chExt cx="957958" cy="1260915"/>
          </a:xfrm>
        </p:grpSpPr>
        <p:sp>
          <p:nvSpPr>
            <p:cNvPr id="46" name="TextBox 38">
              <a:extLst>
                <a:ext uri="{FF2B5EF4-FFF2-40B4-BE49-F238E27FC236}">
                  <a16:creationId xmlns:a16="http://schemas.microsoft.com/office/drawing/2014/main" id="{0FB79103-3B72-2844-B58A-8D96EBFAFC57}"/>
                </a:ext>
              </a:extLst>
            </p:cNvPr>
            <p:cNvSpPr txBox="1"/>
            <p:nvPr/>
          </p:nvSpPr>
          <p:spPr>
            <a:xfrm>
              <a:off x="2584111" y="2333677"/>
              <a:ext cx="957958" cy="50796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Document Info Extraction </a:t>
              </a:r>
              <a:r>
                <a:rPr lang="en-US" sz="1100" kern="0" dirty="0" err="1">
                  <a:solidFill>
                    <a:schemeClr val="bg1"/>
                  </a:solidFill>
                  <a:ea typeface="Arial Unicode MS" pitchFamily="34" charset="-128"/>
                  <a:cs typeface="Arial Unicode MS" pitchFamily="34" charset="-128"/>
                </a:rPr>
                <a:t>文档信息抓取</a:t>
              </a:r>
              <a:endParaRPr lang="en-US" sz="1100" kern="0" dirty="0">
                <a:solidFill>
                  <a:schemeClr val="bg1"/>
                </a:solidFill>
                <a:ea typeface="Arial Unicode MS" pitchFamily="34" charset="-128"/>
                <a:cs typeface="Arial Unicode MS" pitchFamily="34" charset="-128"/>
              </a:endParaRPr>
            </a:p>
          </p:txBody>
        </p:sp>
        <p:pic>
          <p:nvPicPr>
            <p:cNvPr id="47" name="Picture 56">
              <a:extLst>
                <a:ext uri="{FF2B5EF4-FFF2-40B4-BE49-F238E27FC236}">
                  <a16:creationId xmlns:a16="http://schemas.microsoft.com/office/drawing/2014/main" id="{B599C293-BC04-D443-9CE7-B119196800F5}"/>
                </a:ext>
              </a:extLst>
            </p:cNvPr>
            <p:cNvPicPr>
              <a:picLocks noChangeAspect="1"/>
            </p:cNvPicPr>
            <p:nvPr/>
          </p:nvPicPr>
          <p:blipFill>
            <a:blip r:embed="rId4"/>
            <a:stretch>
              <a:fillRect/>
            </a:stretch>
          </p:blipFill>
          <p:spPr>
            <a:xfrm>
              <a:off x="2619169" y="1580725"/>
              <a:ext cx="807894" cy="725961"/>
            </a:xfrm>
            <a:prstGeom prst="rect">
              <a:avLst/>
            </a:prstGeom>
          </p:spPr>
        </p:pic>
      </p:grpSp>
      <p:cxnSp>
        <p:nvCxnSpPr>
          <p:cNvPr id="48" name="Connector: Elbow 22">
            <a:extLst>
              <a:ext uri="{FF2B5EF4-FFF2-40B4-BE49-F238E27FC236}">
                <a16:creationId xmlns:a16="http://schemas.microsoft.com/office/drawing/2014/main" id="{38A76034-FD1B-894B-92CE-1823A0E7F0F1}"/>
              </a:ext>
            </a:extLst>
          </p:cNvPr>
          <p:cNvCxnSpPr>
            <a:stCxn id="25" idx="3"/>
            <a:endCxn id="29" idx="1"/>
          </p:cNvCxnSpPr>
          <p:nvPr/>
        </p:nvCxnSpPr>
        <p:spPr>
          <a:xfrm>
            <a:off x="7907555" y="4578997"/>
            <a:ext cx="1904834" cy="966"/>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9" name="Group 47">
            <a:extLst>
              <a:ext uri="{FF2B5EF4-FFF2-40B4-BE49-F238E27FC236}">
                <a16:creationId xmlns:a16="http://schemas.microsoft.com/office/drawing/2014/main" id="{37B815F4-F5E1-E24A-A0C4-68A3F75CA4D5}"/>
              </a:ext>
            </a:extLst>
          </p:cNvPr>
          <p:cNvGrpSpPr/>
          <p:nvPr/>
        </p:nvGrpSpPr>
        <p:grpSpPr>
          <a:xfrm>
            <a:off x="1717555" y="3842011"/>
            <a:ext cx="656089" cy="971345"/>
            <a:chOff x="1946534" y="3575947"/>
            <a:chExt cx="656431" cy="971851"/>
          </a:xfrm>
        </p:grpSpPr>
        <p:pic>
          <p:nvPicPr>
            <p:cNvPr id="50" name="Picture 12">
              <a:extLst>
                <a:ext uri="{FF2B5EF4-FFF2-40B4-BE49-F238E27FC236}">
                  <a16:creationId xmlns:a16="http://schemas.microsoft.com/office/drawing/2014/main" id="{463811B2-D9F9-4C47-B128-063676B8D4B0}"/>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86492" y="3575947"/>
              <a:ext cx="386915" cy="475158"/>
            </a:xfrm>
            <a:prstGeom prst="rect">
              <a:avLst/>
            </a:prstGeom>
            <a:effectLst/>
          </p:spPr>
        </p:pic>
        <p:sp>
          <p:nvSpPr>
            <p:cNvPr id="51" name="TextBox 75">
              <a:extLst>
                <a:ext uri="{FF2B5EF4-FFF2-40B4-BE49-F238E27FC236}">
                  <a16:creationId xmlns:a16="http://schemas.microsoft.com/office/drawing/2014/main" id="{6AB9FB3C-6E7F-4444-BE6C-D4C24CBE8F51}"/>
                </a:ext>
              </a:extLst>
            </p:cNvPr>
            <p:cNvSpPr txBox="1"/>
            <p:nvPr/>
          </p:nvSpPr>
          <p:spPr>
            <a:xfrm>
              <a:off x="1946534" y="4039835"/>
              <a:ext cx="656431" cy="50796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Scanned PDF </a:t>
              </a:r>
              <a:r>
                <a:rPr lang="en-US" sz="1100" kern="0" dirty="0" err="1">
                  <a:solidFill>
                    <a:schemeClr val="bg1"/>
                  </a:solidFill>
                  <a:ea typeface="Arial Unicode MS" pitchFamily="34" charset="-128"/>
                  <a:cs typeface="Arial Unicode MS" pitchFamily="34" charset="-128"/>
                </a:rPr>
                <a:t>扫描PDF文件</a:t>
              </a:r>
              <a:endParaRPr lang="en-US" sz="1100" kern="0" dirty="0">
                <a:solidFill>
                  <a:schemeClr val="bg1"/>
                </a:solidFill>
                <a:ea typeface="Arial Unicode MS" pitchFamily="34" charset="-128"/>
                <a:cs typeface="Arial Unicode MS" pitchFamily="34" charset="-128"/>
              </a:endParaRPr>
            </a:p>
          </p:txBody>
        </p:sp>
      </p:grpSp>
      <p:grpSp>
        <p:nvGrpSpPr>
          <p:cNvPr id="52" name="Group 92">
            <a:extLst>
              <a:ext uri="{FF2B5EF4-FFF2-40B4-BE49-F238E27FC236}">
                <a16:creationId xmlns:a16="http://schemas.microsoft.com/office/drawing/2014/main" id="{5873F58A-C6BD-BF44-AA2A-CC71A01B52E9}"/>
              </a:ext>
            </a:extLst>
          </p:cNvPr>
          <p:cNvGrpSpPr/>
          <p:nvPr/>
        </p:nvGrpSpPr>
        <p:grpSpPr>
          <a:xfrm>
            <a:off x="4662979" y="3613432"/>
            <a:ext cx="830874" cy="1201416"/>
            <a:chOff x="6452263" y="2918438"/>
            <a:chExt cx="1154999" cy="1670093"/>
          </a:xfrm>
        </p:grpSpPr>
        <p:pic>
          <p:nvPicPr>
            <p:cNvPr id="53" name="Picture 94">
              <a:extLst>
                <a:ext uri="{FF2B5EF4-FFF2-40B4-BE49-F238E27FC236}">
                  <a16:creationId xmlns:a16="http://schemas.microsoft.com/office/drawing/2014/main" id="{B53105B5-2AF7-2445-9F58-B29099CA093F}"/>
                </a:ext>
              </a:extLst>
            </p:cNvPr>
            <p:cNvPicPr>
              <a:picLocks noChangeAspect="1"/>
            </p:cNvPicPr>
            <p:nvPr/>
          </p:nvPicPr>
          <p:blipFill>
            <a:blip r:embed="rId11"/>
            <a:stretch>
              <a:fillRect/>
            </a:stretch>
          </p:blipFill>
          <p:spPr>
            <a:xfrm>
              <a:off x="6452263" y="2918438"/>
              <a:ext cx="1154999" cy="1154999"/>
            </a:xfrm>
            <a:prstGeom prst="rect">
              <a:avLst/>
            </a:prstGeom>
          </p:spPr>
        </p:pic>
        <p:sp>
          <p:nvSpPr>
            <p:cNvPr id="54" name="TextBox 95">
              <a:extLst>
                <a:ext uri="{FF2B5EF4-FFF2-40B4-BE49-F238E27FC236}">
                  <a16:creationId xmlns:a16="http://schemas.microsoft.com/office/drawing/2014/main" id="{9F996DC7-D984-234D-830C-E9CBF7B2B3CB}"/>
                </a:ext>
              </a:extLst>
            </p:cNvPr>
            <p:cNvSpPr txBox="1"/>
            <p:nvPr/>
          </p:nvSpPr>
          <p:spPr>
            <a:xfrm>
              <a:off x="6573746" y="3882777"/>
              <a:ext cx="912031" cy="70575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Integrity Validation</a:t>
              </a:r>
              <a:r>
                <a:rPr lang="zh-CN" altLang="en-US" sz="1100" kern="0" dirty="0">
                  <a:solidFill>
                    <a:schemeClr val="bg1"/>
                  </a:solidFill>
                  <a:ea typeface="Arial Unicode MS" pitchFamily="34" charset="-128"/>
                  <a:cs typeface="Arial Unicode MS" pitchFamily="34" charset="-128"/>
                </a:rPr>
                <a:t> 发票校验</a:t>
              </a:r>
              <a:endParaRPr lang="en-US" sz="1100" kern="0" dirty="0">
                <a:solidFill>
                  <a:schemeClr val="bg1"/>
                </a:solidFill>
                <a:ea typeface="Arial Unicode MS" pitchFamily="34" charset="-128"/>
                <a:cs typeface="Arial Unicode MS" pitchFamily="34" charset="-128"/>
              </a:endParaRPr>
            </a:p>
          </p:txBody>
        </p:sp>
      </p:grpSp>
      <p:pic>
        <p:nvPicPr>
          <p:cNvPr id="55" name="Grafik 83">
            <a:extLst>
              <a:ext uri="{FF2B5EF4-FFF2-40B4-BE49-F238E27FC236}">
                <a16:creationId xmlns:a16="http://schemas.microsoft.com/office/drawing/2014/main" id="{EF8C453D-68C3-FD41-B925-5440A0F83100}"/>
              </a:ext>
            </a:extLst>
          </p:cNvPr>
          <p:cNvPicPr>
            <a:picLocks noChangeAspect="1"/>
          </p:cNvPicPr>
          <p:nvPr/>
        </p:nvPicPr>
        <p:blipFill>
          <a:blip r:embed="rId5"/>
          <a:stretch>
            <a:fillRect/>
          </a:stretch>
        </p:blipFill>
        <p:spPr>
          <a:xfrm>
            <a:off x="2408975" y="1220079"/>
            <a:ext cx="830874" cy="830874"/>
          </a:xfrm>
          <a:prstGeom prst="rect">
            <a:avLst/>
          </a:prstGeom>
        </p:spPr>
      </p:pic>
      <p:sp>
        <p:nvSpPr>
          <p:cNvPr id="56" name="Rectangle 85">
            <a:extLst>
              <a:ext uri="{FF2B5EF4-FFF2-40B4-BE49-F238E27FC236}">
                <a16:creationId xmlns:a16="http://schemas.microsoft.com/office/drawing/2014/main" id="{5DC40D69-B669-8740-877D-D3CC9DB85407}"/>
              </a:ext>
            </a:extLst>
          </p:cNvPr>
          <p:cNvSpPr/>
          <p:nvPr/>
        </p:nvSpPr>
        <p:spPr bwMode="gray">
          <a:xfrm>
            <a:off x="2106035" y="10901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57" name="Rectangle 9">
            <a:extLst>
              <a:ext uri="{FF2B5EF4-FFF2-40B4-BE49-F238E27FC236}">
                <a16:creationId xmlns:a16="http://schemas.microsoft.com/office/drawing/2014/main" id="{572080A7-4BBD-224D-9222-7AA30DE43C12}"/>
              </a:ext>
            </a:extLst>
          </p:cNvPr>
          <p:cNvSpPr/>
          <p:nvPr/>
        </p:nvSpPr>
        <p:spPr>
          <a:xfrm>
            <a:off x="8045639" y="1404745"/>
            <a:ext cx="2672526" cy="461537"/>
          </a:xfrm>
          <a:prstGeom prst="rect">
            <a:avLst/>
          </a:prstGeom>
        </p:spPr>
        <p:txBody>
          <a:bodyPr wrap="none">
            <a:spAutoFit/>
          </a:bodyPr>
          <a:lstStyle/>
          <a:p>
            <a:pPr algn="ctr" defTabSz="913852" fontAlgn="base">
              <a:spcBef>
                <a:spcPct val="50000"/>
              </a:spcBef>
              <a:spcAft>
                <a:spcPct val="0"/>
              </a:spcAft>
              <a:buClr>
                <a:srgbClr val="F0AB00"/>
              </a:buClr>
              <a:buSzPct val="80000"/>
              <a:defRPr/>
            </a:pPr>
            <a:r>
              <a:rPr lang="en-US" sz="2399" b="1" kern="0" dirty="0">
                <a:solidFill>
                  <a:schemeClr val="bg1"/>
                </a:solidFill>
                <a:ea typeface="Arial Unicode MS" pitchFamily="34" charset="-128"/>
                <a:cs typeface="Arial Unicode MS" pitchFamily="34" charset="-128"/>
              </a:rPr>
              <a:t>SAP Cloud Platform</a:t>
            </a: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参考流程图</a:t>
            </a:r>
            <a:r>
              <a:rPr kumimoji="1" lang="en-US" altLang="zh-CN" sz="1600" dirty="0">
                <a:solidFill>
                  <a:schemeClr val="bg1"/>
                </a:solidFill>
              </a:rPr>
              <a:t>2</a:t>
            </a:r>
            <a:endParaRPr kumimoji="1" lang="zh-CN" altLang="en-US" sz="1600" dirty="0">
              <a:solidFill>
                <a:schemeClr val="bg1"/>
              </a:solidFill>
            </a:endParaRPr>
          </a:p>
        </p:txBody>
      </p:sp>
    </p:spTree>
    <p:extLst>
      <p:ext uri="{BB962C8B-B14F-4D97-AF65-F5344CB8AC3E}">
        <p14:creationId xmlns:p14="http://schemas.microsoft.com/office/powerpoint/2010/main" val="1984007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10171</TotalTime>
  <Words>1616</Words>
  <Application>Microsoft Office PowerPoint</Application>
  <PresentationFormat>宽屏</PresentationFormat>
  <Paragraphs>222</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14</vt:i4>
      </vt:variant>
    </vt:vector>
  </HeadingPairs>
  <TitlesOfParts>
    <vt:vector size="28" baseType="lpstr">
      <vt:lpstr>Arial Unicode MS</vt:lpstr>
      <vt:lpstr>PingFang SC</vt:lpstr>
      <vt:lpstr>等线</vt:lpstr>
      <vt:lpstr>方正粗黑宋简体</vt:lpstr>
      <vt:lpstr>华文仿宋</vt:lpstr>
      <vt:lpstr>微软雅黑</vt:lpstr>
      <vt:lpstr>微软雅黑</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倪 佳源</cp:lastModifiedBy>
  <cp:revision>187</cp:revision>
  <dcterms:created xsi:type="dcterms:W3CDTF">2021-03-03T08:16:49Z</dcterms:created>
  <dcterms:modified xsi:type="dcterms:W3CDTF">2022-06-23T09:59:52Z</dcterms:modified>
</cp:coreProperties>
</file>