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8"/>
  </p:notesMasterIdLst>
  <p:sldIdLst>
    <p:sldId id="256" r:id="rId3"/>
    <p:sldId id="257" r:id="rId4"/>
    <p:sldId id="258" r:id="rId5"/>
    <p:sldId id="272" r:id="rId6"/>
    <p:sldId id="269" r:id="rId7"/>
    <p:sldId id="283" r:id="rId8"/>
    <p:sldId id="267" r:id="rId9"/>
    <p:sldId id="268" r:id="rId10"/>
    <p:sldId id="263" r:id="rId11"/>
    <p:sldId id="284" r:id="rId12"/>
    <p:sldId id="266" r:id="rId13"/>
    <p:sldId id="271" r:id="rId14"/>
    <p:sldId id="260" r:id="rId15"/>
    <p:sldId id="265" r:id="rId16"/>
    <p:sldId id="262"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84E2"/>
    <a:srgbClr val="705661"/>
    <a:srgbClr val="D460FF"/>
    <a:srgbClr val="01A8FF"/>
    <a:srgbClr val="34334B"/>
    <a:srgbClr val="6D5562"/>
    <a:srgbClr val="1A070E"/>
    <a:srgbClr val="725760"/>
    <a:srgbClr val="26101D"/>
    <a:srgbClr val="47A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42"/>
    <p:restoredTop sz="94674"/>
  </p:normalViewPr>
  <p:slideViewPr>
    <p:cSldViewPr snapToGrid="0">
      <p:cViewPr varScale="1">
        <p:scale>
          <a:sx n="79" d="100"/>
          <a:sy n="79" d="100"/>
        </p:scale>
        <p:origin x="89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BA5D-82C1-D74E-98AF-3BF4F9ADDC1F}" type="datetimeFigureOut">
              <a:rPr kumimoji="1" lang="zh-CN" altLang="en-US" smtClean="0"/>
              <a:t>2022/7/1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32DA-A7C3-2347-8051-A4EE97E94607}"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1083077" y="1392923"/>
            <a:ext cx="2316071" cy="1446550"/>
            <a:chOff x="3221860" y="1907278"/>
            <a:chExt cx="2316071" cy="1446550"/>
          </a:xfrm>
        </p:grpSpPr>
        <p:sp>
          <p:nvSpPr>
            <p:cNvPr id="31" name="文本框 30"/>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p>
          </p:txBody>
        </p:sp>
        <p:sp>
          <p:nvSpPr>
            <p:cNvPr id="32" name="文本框 31"/>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p>
          </p:txBody>
        </p:sp>
      </p:grpSp>
      <p:grpSp>
        <p:nvGrpSpPr>
          <p:cNvPr id="33" name="组合 32"/>
          <p:cNvGrpSpPr/>
          <p:nvPr userDrawn="1"/>
        </p:nvGrpSpPr>
        <p:grpSpPr>
          <a:xfrm>
            <a:off x="3005863" y="1289780"/>
            <a:ext cx="8397721" cy="1549693"/>
            <a:chOff x="1508112" y="2935045"/>
            <a:chExt cx="8397721" cy="1549693"/>
          </a:xfrm>
        </p:grpSpPr>
        <p:sp>
          <p:nvSpPr>
            <p:cNvPr id="34" name="文本框 33"/>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p>
          </p:txBody>
        </p:sp>
        <p:sp>
          <p:nvSpPr>
            <p:cNvPr id="36" name="文本框 35"/>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p>
          </p:txBody>
        </p:sp>
        <p:sp>
          <p:nvSpPr>
            <p:cNvPr id="37" name="文本框 36"/>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p>
          </p:txBody>
        </p:sp>
        <p:sp>
          <p:nvSpPr>
            <p:cNvPr id="38" name="文本框 37"/>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p>
          </p:txBody>
        </p:sp>
        <p:sp>
          <p:nvSpPr>
            <p:cNvPr id="39" name="文本框 38"/>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p>
          </p:txBody>
        </p:sp>
        <p:grpSp>
          <p:nvGrpSpPr>
            <p:cNvPr id="40" name="组合 39"/>
            <p:cNvGrpSpPr/>
            <p:nvPr/>
          </p:nvGrpSpPr>
          <p:grpSpPr>
            <a:xfrm>
              <a:off x="1508112" y="3038188"/>
              <a:ext cx="1994660" cy="1446550"/>
              <a:chOff x="1490018" y="4162664"/>
              <a:chExt cx="1994660" cy="1446550"/>
            </a:xfrm>
          </p:grpSpPr>
          <p:sp>
            <p:nvSpPr>
              <p:cNvPr id="44" name="文本框 43"/>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p:cNvGrpSpPr/>
            <p:nvPr/>
          </p:nvGrpSpPr>
          <p:grpSpPr>
            <a:xfrm>
              <a:off x="3953483" y="3038188"/>
              <a:ext cx="1657791" cy="1446550"/>
              <a:chOff x="4007931" y="4826644"/>
              <a:chExt cx="1657791" cy="1446550"/>
            </a:xfrm>
          </p:grpSpPr>
          <p:sp>
            <p:nvSpPr>
              <p:cNvPr id="42" name="文本框 41"/>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pic>
        <p:nvPicPr>
          <p:cNvPr id="48" name="图片 47"/>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pic>
        <p:nvPicPr>
          <p:cNvPr id="49" name="图片 48"/>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a:fillRect/>
          </a:stretch>
        </p:blipFill>
        <p:spPr>
          <a:xfrm rot="5400000">
            <a:off x="7579447" y="3019739"/>
            <a:ext cx="672156" cy="1058624"/>
          </a:xfrm>
          <a:prstGeom prst="rect">
            <a:avLst/>
          </a:prstGeom>
        </p:spPr>
      </p:pic>
      <p:sp>
        <p:nvSpPr>
          <p:cNvPr id="50" name="文本框 49"/>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2022/7/1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2022/7/1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95FEE9-3369-4D2B-8668-FFFB4CA86DEA}" type="datetimeFigureOut">
              <a:rPr lang="zh-CN" altLang="en-US" smtClean="0"/>
              <a:t>2022/7/1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95FEE9-3369-4D2B-8668-FFFB4CA86DEA}" type="datetimeFigureOut">
              <a:rPr lang="zh-CN" altLang="en-US" smtClean="0"/>
              <a:t>2022/7/1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t>2022/7/1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2022/7/1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theme" Target="../theme/theme2.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t>2022/7/1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t>‹#›</a:t>
            </a:fld>
            <a:endParaRPr lang="zh-CN" altLang="en-US"/>
          </a:p>
        </p:txBody>
      </p:sp>
      <p:pic>
        <p:nvPicPr>
          <p:cNvPr id="40" name="图片 3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453" y="0"/>
            <a:ext cx="12353453" cy="6948000"/>
          </a:xfrm>
          <a:prstGeom prst="rect">
            <a:avLst/>
          </a:prstGeom>
        </p:spPr>
      </p:pic>
      <p:grpSp>
        <p:nvGrpSpPr>
          <p:cNvPr id="13" name="组合 12"/>
          <p:cNvGrpSpPr/>
          <p:nvPr userDrawn="1"/>
        </p:nvGrpSpPr>
        <p:grpSpPr>
          <a:xfrm>
            <a:off x="10486256" y="-38067"/>
            <a:ext cx="2245394" cy="1015326"/>
            <a:chOff x="10476631" y="29308"/>
            <a:chExt cx="2245394" cy="1015326"/>
          </a:xfrm>
        </p:grpSpPr>
        <p:pic>
          <p:nvPicPr>
            <p:cNvPr id="11" name="图片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 合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新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造</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t>2022/7/1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5" y="-42332"/>
            <a:ext cx="12276225" cy="6948000"/>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3" name="图片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33295" y="2576929"/>
            <a:ext cx="4814036" cy="2339406"/>
          </a:xfrm>
          <a:prstGeom prst="rect">
            <a:avLst/>
          </a:prstGeom>
        </p:spPr>
      </p:pic>
      <p:sp>
        <p:nvSpPr>
          <p:cNvPr id="14" name="文本框 13"/>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cxnSp>
        <p:nvCxnSpPr>
          <p:cNvPr id="16" name="直线连接符 15"/>
          <p:cNvCxnSpPr/>
          <p:nvPr userDrawn="1"/>
        </p:nvCxnSpPr>
        <p:spPr>
          <a:xfrm>
            <a:off x="6092789" y="2974206"/>
            <a:ext cx="0" cy="856649"/>
          </a:xfrm>
          <a:prstGeom prst="line">
            <a:avLst/>
          </a:prstGeom>
          <a:ln w="12700">
            <a:solidFill>
              <a:srgbClr val="B484E2"/>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占位符 2"/>
          <p:cNvSpPr txBox="1"/>
          <p:nvPr/>
        </p:nvSpPr>
        <p:spPr>
          <a:xfrm>
            <a:off x="2392680" y="4323715"/>
            <a:ext cx="7406640" cy="1684655"/>
          </a:xfrm>
          <a:prstGeom prst="rect">
            <a:avLst/>
          </a:prstGeom>
          <a:solidFill>
            <a:srgbClr val="759BFF">
              <a:alpha val="10000"/>
            </a:srgbClr>
          </a:solidFill>
          <a:ln>
            <a:noFill/>
          </a:ln>
        </p:spPr>
        <p:txBody>
          <a:bodyPr anchor="ctr" anchorCtr="1">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alpha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zh-CN" altLang="en-US" sz="8000" dirty="0"/>
              <a:t>出行指南针</a:t>
            </a:r>
          </a:p>
        </p:txBody>
      </p:sp>
      <p:grpSp>
        <p:nvGrpSpPr>
          <p:cNvPr id="32" name="组合 31"/>
          <p:cNvGrpSpPr/>
          <p:nvPr/>
        </p:nvGrpSpPr>
        <p:grpSpPr>
          <a:xfrm>
            <a:off x="1083077" y="1392923"/>
            <a:ext cx="2316071" cy="1446550"/>
            <a:chOff x="3221860" y="1907278"/>
            <a:chExt cx="2316071" cy="1446550"/>
          </a:xfrm>
        </p:grpSpPr>
        <p:sp>
          <p:nvSpPr>
            <p:cNvPr id="35" name="文本框 34"/>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p>
          </p:txBody>
        </p:sp>
        <p:sp>
          <p:nvSpPr>
            <p:cNvPr id="36" name="文本框 35"/>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p>
          </p:txBody>
        </p:sp>
      </p:grpSp>
      <p:pic>
        <p:nvPicPr>
          <p:cNvPr id="58" name="图片 57"/>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33246" y="840264"/>
            <a:ext cx="963174" cy="963174"/>
          </a:xfrm>
          <a:prstGeom prst="rect">
            <a:avLst/>
          </a:prstGeom>
        </p:spPr>
      </p:pic>
      <p:pic>
        <p:nvPicPr>
          <p:cNvPr id="59" name="图片 58"/>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36506"/>
          <a:stretch>
            <a:fillRect/>
          </a:stretch>
        </p:blipFill>
        <p:spPr>
          <a:xfrm rot="5400000">
            <a:off x="1077608" y="506641"/>
            <a:ext cx="507902" cy="799929"/>
          </a:xfrm>
          <a:prstGeom prst="rect">
            <a:avLst/>
          </a:prstGeom>
        </p:spPr>
      </p:pic>
      <p:pic>
        <p:nvPicPr>
          <p:cNvPr id="60" name="图片 59"/>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36506"/>
          <a:stretch>
            <a:fillRect/>
          </a:stretch>
        </p:blipFill>
        <p:spPr>
          <a:xfrm rot="5400000">
            <a:off x="9081309" y="87943"/>
            <a:ext cx="672156" cy="1058624"/>
          </a:xfrm>
          <a:prstGeom prst="rect">
            <a:avLst/>
          </a:prstGeom>
        </p:spPr>
      </p:pic>
      <p:pic>
        <p:nvPicPr>
          <p:cNvPr id="61" name="图片 60"/>
          <p:cNvPicPr>
            <a:picLocks noChangeAspect="1"/>
          </p:cNvPicPr>
          <p:nvPr/>
        </p:nvPicPr>
        <p:blipFill rotWithShape="1">
          <a:blip r:embed="rId5"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81915" y="1219517"/>
            <a:ext cx="3514090" cy="521970"/>
          </a:xfrm>
          <a:prstGeom prst="rect">
            <a:avLst/>
          </a:prstGeom>
          <a:noFill/>
        </p:spPr>
        <p:txBody>
          <a:bodyPr wrap="none" rtlCol="0">
            <a:spAutoFit/>
          </a:bodyPr>
          <a:lstStyle/>
          <a:p>
            <a:pPr algn="l"/>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2.Creator设计流程图</a:t>
            </a:r>
          </a:p>
        </p:txBody>
      </p:sp>
      <p:pic>
        <p:nvPicPr>
          <p:cNvPr id="7" name="图片 6">
            <a:extLst>
              <a:ext uri="{FF2B5EF4-FFF2-40B4-BE49-F238E27FC236}">
                <a16:creationId xmlns:a16="http://schemas.microsoft.com/office/drawing/2014/main" id="{A34DDF75-1A30-36E4-5ACF-834A70905C59}"/>
              </a:ext>
            </a:extLst>
          </p:cNvPr>
          <p:cNvPicPr>
            <a:picLocks noChangeAspect="1"/>
          </p:cNvPicPr>
          <p:nvPr/>
        </p:nvPicPr>
        <p:blipFill>
          <a:blip r:embed="rId2"/>
          <a:stretch>
            <a:fillRect/>
          </a:stretch>
        </p:blipFill>
        <p:spPr>
          <a:xfrm>
            <a:off x="1218270" y="2551436"/>
            <a:ext cx="8879062" cy="34251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p:nvPr/>
        </p:nvSpPr>
        <p:spPr>
          <a:xfrm>
            <a:off x="3013641" y="443930"/>
            <a:ext cx="11180652" cy="369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solidFill>
                <a:schemeClr val="bg1"/>
              </a:solidFill>
            </a:endParaRPr>
          </a:p>
        </p:txBody>
      </p:sp>
      <p:cxnSp>
        <p:nvCxnSpPr>
          <p:cNvPr id="58"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292498" y="285760"/>
            <a:ext cx="36321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81915" y="1219517"/>
            <a:ext cx="2635658" cy="523220"/>
          </a:xfrm>
          <a:prstGeom prst="rect">
            <a:avLst/>
          </a:prstGeom>
          <a:noFill/>
        </p:spPr>
        <p:txBody>
          <a:bodyPr wrap="none" rtlCol="0">
            <a:spAutoFit/>
          </a:bodyPr>
          <a:lstStyle/>
          <a:p>
            <a:pPr algn="l"/>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效果演示视频</a:t>
            </a:r>
          </a:p>
        </p:txBody>
      </p:sp>
      <p:pic>
        <p:nvPicPr>
          <p:cNvPr id="2" name="rpa">
            <a:hlinkClick r:id="" action="ppaction://media"/>
            <a:extLst>
              <a:ext uri="{FF2B5EF4-FFF2-40B4-BE49-F238E27FC236}">
                <a16:creationId xmlns:a16="http://schemas.microsoft.com/office/drawing/2014/main" id="{789780D8-D94F-5239-E7B9-A19E4E0708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8320" y="1742737"/>
            <a:ext cx="8804633" cy="49526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56206" y="2504421"/>
            <a:ext cx="5287615" cy="2676525"/>
          </a:xfrm>
          <a:prstGeom prst="rect">
            <a:avLst/>
          </a:prstGeom>
          <a:ln>
            <a:noFill/>
          </a:ln>
        </p:spPr>
        <p:txBody>
          <a:bodyPr wrap="square">
            <a:spAutoFit/>
            <a:scene3d>
              <a:camera prst="orthographicFront"/>
              <a:lightRig rig="threePt" dir="t"/>
            </a:scene3d>
            <a:sp3d contourW="12700"/>
          </a:bodyPr>
          <a:lstStyle/>
          <a:p>
            <a:pPr marR="0" lvl="0" indent="457200" algn="just" defTabSz="914400" rtl="0" eaLnBrk="1" fontAlgn="auto" latinLnBrk="0" hangingPunct="1">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mn-ea"/>
                <a:cs typeface="+mn-cs"/>
              </a:rPr>
              <a:t> 此方案实现了网络的自动化体现出网络智能给人们生活带来的便利，与以往传统手动搜索相比，此方案的自动化做到了解放双手，并直观的把信息以表格的形式展现出来，不需用户再去“货比三家”，让用户一眼就可找到自己所需的信息。</a:t>
            </a:r>
          </a:p>
        </p:txBody>
      </p:sp>
      <p:sp>
        <p:nvSpPr>
          <p:cNvPr id="5" name="矩形 4"/>
          <p:cNvSpPr/>
          <p:nvPr/>
        </p:nvSpPr>
        <p:spPr>
          <a:xfrm>
            <a:off x="1811867" y="2116668"/>
            <a:ext cx="804333" cy="118534"/>
          </a:xfrm>
          <a:prstGeom prst="rect">
            <a:avLst/>
          </a:prstGeom>
          <a:solidFill>
            <a:srgbClr val="0370FB">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1811867" y="2277710"/>
            <a:ext cx="804333" cy="118534"/>
          </a:xfrm>
          <a:prstGeom prst="rect">
            <a:avLst/>
          </a:prstGeom>
          <a:solidFill>
            <a:srgbClr val="C2E095">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矩形 6"/>
          <p:cNvSpPr/>
          <p:nvPr/>
        </p:nvSpPr>
        <p:spPr>
          <a:xfrm>
            <a:off x="1868979" y="3777590"/>
            <a:ext cx="747221" cy="118534"/>
          </a:xfrm>
          <a:prstGeom prst="rect">
            <a:avLst/>
          </a:prstGeom>
          <a:solidFill>
            <a:srgbClr val="C0D6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2242589" y="4214869"/>
            <a:ext cx="747221" cy="118534"/>
          </a:xfrm>
          <a:prstGeom prst="rect">
            <a:avLst/>
          </a:prstGeom>
          <a:solidFill>
            <a:srgbClr val="D4FDF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2480049" y="4529199"/>
            <a:ext cx="598077" cy="118534"/>
          </a:xfrm>
          <a:prstGeom prst="rect">
            <a:avLst/>
          </a:prstGeom>
          <a:solidFill>
            <a:srgbClr val="88D1D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480049" y="3552825"/>
            <a:ext cx="1139451" cy="8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6627081" y="1682218"/>
            <a:ext cx="1987783" cy="460375"/>
          </a:xfrm>
          <a:prstGeom prst="rect">
            <a:avLst/>
          </a:prstGeom>
          <a:solidFill>
            <a:srgbClr val="214AC0"/>
          </a:solidFill>
          <a:ln>
            <a:noFill/>
          </a:ln>
        </p:spPr>
        <p:txBody>
          <a:bodyPr wrap="square" rtlCol="0">
            <a:spAutoFit/>
            <a:scene3d>
              <a:camera prst="orthographicFront"/>
              <a:lightRig rig="threePt" dir="t"/>
            </a:scene3d>
            <a:sp3d contourW="12700"/>
          </a:bodyPr>
          <a:lstStyle/>
          <a:p>
            <a:pPr algn="ctr"/>
            <a:r>
              <a:rPr lang="zh-CN" altLang="en-US" sz="2400" b="1" spc="200" dirty="0">
                <a:solidFill>
                  <a:schemeClr val="bg1"/>
                </a:solidFill>
                <a:latin typeface="微软雅黑" panose="020B0503020204020204" pitchFamily="34" charset="-122"/>
                <a:ea typeface="微软雅黑" panose="020B0503020204020204" pitchFamily="34" charset="-122"/>
              </a:rPr>
              <a:t>技术创新</a:t>
            </a:r>
          </a:p>
        </p:txBody>
      </p:sp>
      <p:cxnSp>
        <p:nvCxnSpPr>
          <p:cNvPr id="12"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92499" y="304158"/>
            <a:ext cx="5535646" cy="738664"/>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五、模式和技术创新性</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Mode and Technological Innovation</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03" name="图片 102"/>
          <p:cNvPicPr/>
          <p:nvPr/>
        </p:nvPicPr>
        <p:blipFill>
          <a:blip r:embed="rId2"/>
          <a:stretch>
            <a:fillRect/>
          </a:stretch>
        </p:blipFill>
        <p:spPr>
          <a:xfrm>
            <a:off x="-17780" y="1682115"/>
            <a:ext cx="6135370" cy="499300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8664"/>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六、方案价值与收益</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矩形 1"/>
          <p:cNvSpPr/>
          <p:nvPr/>
        </p:nvSpPr>
        <p:spPr>
          <a:xfrm>
            <a:off x="690516" y="1701041"/>
            <a:ext cx="4254457" cy="1667764"/>
          </a:xfrm>
          <a:prstGeom prst="rect">
            <a:avLst/>
          </a:prstGeom>
        </p:spPr>
        <p:txBody>
          <a:bodyPr wrap="square">
            <a:spAutoFit/>
          </a:bodyPr>
          <a:lstStyle/>
          <a:p>
            <a:pPr indent="360045" algn="just" fontAlgn="auto">
              <a:lnSpc>
                <a:spcPct val="150000"/>
              </a:lnSpc>
            </a:pPr>
            <a:r>
              <a:rPr lang="zh-CN" altLang="en-US" sz="2400" dirty="0">
                <a:solidFill>
                  <a:schemeClr val="bg1"/>
                </a:solidFill>
                <a:latin typeface="+mn-ea"/>
                <a:cs typeface="宋体" pitchFamily="2" charset="-122"/>
                <a:sym typeface="+mn-ea"/>
              </a:rPr>
              <a:t>使用户可以更加清晰明了的查看自己想去目的地的机票和火车票</a:t>
            </a:r>
            <a:endParaRPr lang="zh-CN" altLang="en-US" sz="2400" dirty="0">
              <a:solidFill>
                <a:schemeClr val="bg1"/>
              </a:solidFill>
              <a:latin typeface="+mn-ea"/>
              <a:cs typeface="宋体" pitchFamily="2" charset="-122"/>
              <a:sym typeface="+mn-lt"/>
            </a:endParaRPr>
          </a:p>
        </p:txBody>
      </p:sp>
      <p:pic>
        <p:nvPicPr>
          <p:cNvPr id="101" name="图片 100"/>
          <p:cNvPicPr/>
          <p:nvPr/>
        </p:nvPicPr>
        <p:blipFill>
          <a:blip r:embed="rId2"/>
          <a:stretch>
            <a:fillRect/>
          </a:stretch>
        </p:blipFill>
        <p:spPr>
          <a:xfrm>
            <a:off x="5226050" y="1701165"/>
            <a:ext cx="6392545" cy="389255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8664"/>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六、方案价值与收益</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文本框 3"/>
          <p:cNvSpPr txBox="1"/>
          <p:nvPr/>
        </p:nvSpPr>
        <p:spPr>
          <a:xfrm>
            <a:off x="200882" y="1420102"/>
            <a:ext cx="6320568" cy="2236574"/>
          </a:xfrm>
          <a:prstGeom prst="rect">
            <a:avLst/>
          </a:prstGeom>
          <a:noFill/>
        </p:spPr>
        <p:txBody>
          <a:bodyPr wrap="square" rtlCol="0">
            <a:spAutoFit/>
          </a:bodyPr>
          <a:lstStyle/>
          <a:p>
            <a:pPr indent="360045" algn="just" fontAlgn="auto">
              <a:lnSpc>
                <a:spcPct val="150000"/>
              </a:lnSpc>
            </a:pPr>
            <a:r>
              <a:rPr lang="zh-CN" altLang="en-US" sz="2400" dirty="0">
                <a:solidFill>
                  <a:schemeClr val="bg1"/>
                </a:solidFill>
                <a:latin typeface="+mn-ea"/>
                <a:cs typeface="宋体" pitchFamily="2" charset="-122"/>
              </a:rPr>
              <a:t>智能交通的快速发展，可以让用户出行更加遍历，通过此方案，可以让用户更加清晰明了的查看机票和火车票可以使用户做出更加合理的规划。</a:t>
            </a:r>
            <a:endParaRPr sz="2400" dirty="0">
              <a:solidFill>
                <a:schemeClr val="bg1"/>
              </a:solidFill>
              <a:latin typeface="+mn-ea"/>
              <a:cs typeface="宋体" pitchFamily="2" charset="-122"/>
            </a:endParaRPr>
          </a:p>
        </p:txBody>
      </p:sp>
      <p:pic>
        <p:nvPicPr>
          <p:cNvPr id="102" name="图片 101"/>
          <p:cNvPicPr/>
          <p:nvPr/>
        </p:nvPicPr>
        <p:blipFill>
          <a:blip r:embed="rId2"/>
          <a:stretch>
            <a:fillRect/>
          </a:stretch>
        </p:blipFill>
        <p:spPr>
          <a:xfrm>
            <a:off x="6521450" y="1544955"/>
            <a:ext cx="5387975" cy="398843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占位符 8"/>
          <p:cNvSpPr txBox="1"/>
          <p:nvPr/>
        </p:nvSpPr>
        <p:spPr>
          <a:xfrm>
            <a:off x="835319" y="1815096"/>
            <a:ext cx="6251934" cy="480145"/>
          </a:xfrm>
          <a:prstGeom prst="rect">
            <a:avLst/>
          </a:prstGeom>
        </p:spPr>
        <p:txBody>
          <a:bodyPr vert="horz" lIns="91440" tIns="45720" rIns="91440" bIns="45720" rtlCol="0">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参赛作品 </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entries</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 </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出行指南针</a:t>
            </a:r>
          </a:p>
        </p:txBody>
      </p:sp>
      <p:sp>
        <p:nvSpPr>
          <p:cNvPr id="8" name="文本占位符 9"/>
          <p:cNvSpPr txBox="1"/>
          <p:nvPr/>
        </p:nvSpPr>
        <p:spPr>
          <a:xfrm>
            <a:off x="835025" y="2407285"/>
            <a:ext cx="6613525" cy="3868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队伍名称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十行代码九行</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bug</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八行报错的小海师队</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队伍成员</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：陈张帅，王瑷琳，胡恩梓，李筱珊，穆峰</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队伍口号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Slogan</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：脱单！</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所在单位和部门</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专业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海南师范大学</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信息科学技术学院</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：机票，火车票</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作品应用项目</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：自动搜索本地区到目的地的机票和火车票信息</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其它介绍</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致力于为人民服务</a:t>
            </a: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占位符 1"/>
          <p:cNvSpPr txBox="1"/>
          <p:nvPr/>
        </p:nvSpPr>
        <p:spPr>
          <a:xfrm>
            <a:off x="4140365" y="490680"/>
            <a:ext cx="4062101" cy="48014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2400" b="1" dirty="0">
                <a:solidFill>
                  <a:schemeClr val="bg1"/>
                </a:solidFill>
                <a:latin typeface="微软雅黑" panose="020B0503020204020204" pitchFamily="34" charset="-122"/>
                <a:ea typeface="微软雅黑" panose="020B0503020204020204" pitchFamily="34" charset="-122"/>
              </a:rPr>
              <a:t>作品信息 </a:t>
            </a:r>
            <a:r>
              <a:rPr kumimoji="1"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App Information</a:t>
            </a:r>
            <a:endParaRPr kumimoji="1"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8381365" y="1972310"/>
            <a:ext cx="3399790" cy="3323590"/>
          </a:xfrm>
          <a:prstGeom prst="rect">
            <a:avLst/>
          </a:prstGeom>
          <a:solidFill>
            <a:srgbClr val="34334B"/>
          </a:solidFill>
          <a:ln>
            <a:solidFill>
              <a:srgbClr val="01A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参赛团队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个人照片</a:t>
            </a:r>
            <a:endParaRPr lang="en-US" altLang="zh-CN" dirty="0">
              <a:latin typeface="微软雅黑" panose="020B0503020204020204" pitchFamily="34" charset="-122"/>
              <a:ea typeface="微软雅黑" panose="020B0503020204020204" pitchFamily="34" charset="-122"/>
            </a:endParaRPr>
          </a:p>
          <a:p>
            <a:pPr algn="ctr"/>
            <a:r>
              <a:rPr lang="en-US" altLang="zh-CN" dirty="0">
                <a:latin typeface="微软雅黑" panose="020B0503020204020204" pitchFamily="34" charset="-122"/>
                <a:ea typeface="微软雅黑" panose="020B0503020204020204" pitchFamily="34" charset="-122"/>
              </a:rPr>
              <a:t>Photo</a:t>
            </a:r>
            <a:endParaRPr lang="zh-CN" altLang="en-US" dirty="0">
              <a:latin typeface="微软雅黑" panose="020B0503020204020204" pitchFamily="34" charset="-122"/>
              <a:ea typeface="微软雅黑" panose="020B0503020204020204" pitchFamily="34" charset="-122"/>
            </a:endParaRPr>
          </a:p>
        </p:txBody>
      </p:sp>
      <p:pic>
        <p:nvPicPr>
          <p:cNvPr id="2" name="图片 1" descr="截屏2022-05-26 12.12.21"/>
          <p:cNvPicPr>
            <a:picLocks noChangeAspect="1"/>
          </p:cNvPicPr>
          <p:nvPr>
            <p:custDataLst>
              <p:tags r:id="rId1"/>
            </p:custDataLst>
          </p:nvPr>
        </p:nvPicPr>
        <p:blipFill>
          <a:blip r:embed="rId3"/>
          <a:stretch>
            <a:fillRect/>
          </a:stretch>
        </p:blipFill>
        <p:spPr>
          <a:xfrm>
            <a:off x="8382015" y="1971676"/>
            <a:ext cx="3399775" cy="33235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8664"/>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t>3</a:t>
            </a:fld>
            <a:endParaRPr lang="zh-CN" altLang="en-US" dirty="0"/>
          </a:p>
        </p:txBody>
      </p:sp>
      <p:sp>
        <p:nvSpPr>
          <p:cNvPr id="31" name="矩形 30"/>
          <p:cNvSpPr/>
          <p:nvPr/>
        </p:nvSpPr>
        <p:spPr>
          <a:xfrm>
            <a:off x="292904" y="1766126"/>
            <a:ext cx="4940844" cy="3046095"/>
          </a:xfrm>
          <a:prstGeom prst="rect">
            <a:avLst/>
          </a:prstGeom>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每当节假日时，当我们想要出去玩时，我们都会去订车票，可是各种层次的火车和飞机都有，同时价格也不一定，读起来也不方便，这时本团队开发一款自动</a:t>
            </a:r>
            <a:r>
              <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RPA</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进行机票和火车票查询的功能，并将其汇总至</a:t>
            </a:r>
            <a:r>
              <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excel</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表中，可以使用户更好的进行查看和选择。</a:t>
            </a:r>
            <a:endParaRPr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p:nvPr/>
        </p:nvPicPr>
        <p:blipFill>
          <a:blip r:embed="rId2"/>
          <a:stretch>
            <a:fillRect/>
          </a:stretch>
        </p:blipFill>
        <p:spPr>
          <a:xfrm>
            <a:off x="5800090" y="1618615"/>
            <a:ext cx="5584190" cy="4660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t>4</a:t>
            </a:fld>
            <a:endParaRPr lang="zh-CN" altLang="en-US" dirty="0"/>
          </a:p>
        </p:txBody>
      </p:sp>
      <p:sp>
        <p:nvSpPr>
          <p:cNvPr id="87" name="PA_矩形 27"/>
          <p:cNvSpPr/>
          <p:nvPr>
            <p:custDataLst>
              <p:tags r:id="rId1"/>
            </p:custDataLst>
          </p:nvPr>
        </p:nvSpPr>
        <p:spPr>
          <a:xfrm>
            <a:off x="8179668" y="4183550"/>
            <a:ext cx="3721002" cy="346656"/>
          </a:xfrm>
          <a:prstGeom prst="rect">
            <a:avLst/>
          </a:prstGeom>
          <a:noFill/>
        </p:spPr>
        <p:txBody>
          <a:bodyPr wrap="none" lIns="0" tIns="0" rIns="0" bIns="0" anchor="ctr">
            <a:noAutofit/>
          </a:bodyPr>
          <a:lstStyle/>
          <a:p>
            <a:pPr lvl="0" algn="l" defTabSz="914400">
              <a:spcBef>
                <a:spcPct val="0"/>
              </a:spcBef>
              <a:defRPr/>
            </a:pPr>
            <a:r>
              <a:rPr lang="zh-CN" altLang="en-US" sz="2800" b="1" dirty="0">
                <a:solidFill>
                  <a:schemeClr val="bg1"/>
                </a:solidFill>
                <a:latin typeface="Arial" panose="020B0604020202020204"/>
                <a:ea typeface="微软雅黑" panose="020B0503020204020204" pitchFamily="34" charset="-122"/>
                <a:cs typeface="+mn-ea"/>
                <a:sym typeface="Arial" panose="020B0604020202020204"/>
              </a:rPr>
              <a:t>（三）客户需求</a:t>
            </a:r>
          </a:p>
        </p:txBody>
      </p:sp>
      <p:sp>
        <p:nvSpPr>
          <p:cNvPr id="88" name="PA_矩形 22"/>
          <p:cNvSpPr/>
          <p:nvPr>
            <p:custDataLst>
              <p:tags r:id="rId2"/>
            </p:custDataLst>
          </p:nvPr>
        </p:nvSpPr>
        <p:spPr>
          <a:xfrm>
            <a:off x="360544" y="4183550"/>
            <a:ext cx="3721002" cy="346656"/>
          </a:xfrm>
          <a:prstGeom prst="rect">
            <a:avLst/>
          </a:prstGeom>
          <a:noFill/>
        </p:spPr>
        <p:txBody>
          <a:bodyPr wrap="none" lIns="0" tIns="0" rIns="0" bIns="0" anchor="ctr">
            <a:noAutofit/>
          </a:bodyPr>
          <a:lstStyle/>
          <a:p>
            <a:pPr lvl="0" algn="r" defTabSz="914400">
              <a:spcBef>
                <a:spcPct val="0"/>
              </a:spcBef>
              <a:defRPr/>
            </a:pPr>
            <a:r>
              <a:rPr lang="zh-CN" altLang="en-US" sz="2800" b="1" dirty="0">
                <a:solidFill>
                  <a:schemeClr val="bg1"/>
                </a:solidFill>
                <a:latin typeface="Arial" panose="020B0604020202020204"/>
                <a:ea typeface="微软雅黑" panose="020B0503020204020204" pitchFamily="34" charset="-122"/>
                <a:cs typeface="+mn-ea"/>
                <a:sym typeface="Arial" panose="020B0604020202020204"/>
              </a:rPr>
              <a:t>（二）客户痛点分析</a:t>
            </a:r>
          </a:p>
        </p:txBody>
      </p:sp>
      <p:sp>
        <p:nvSpPr>
          <p:cNvPr id="89" name="PA_矩形 20"/>
          <p:cNvSpPr/>
          <p:nvPr>
            <p:custDataLst>
              <p:tags r:id="rId3"/>
            </p:custDataLst>
          </p:nvPr>
        </p:nvSpPr>
        <p:spPr>
          <a:xfrm>
            <a:off x="4081742" y="1299929"/>
            <a:ext cx="3721002" cy="346656"/>
          </a:xfrm>
          <a:prstGeom prst="rect">
            <a:avLst/>
          </a:prstGeom>
          <a:noFill/>
        </p:spPr>
        <p:txBody>
          <a:bodyPr wrap="none" lIns="0" tIns="0" rIns="0" bIns="0" anchor="ctr">
            <a:noAutofit/>
          </a:bodyPr>
          <a:lstStyle/>
          <a:p>
            <a:pPr lvl="0" algn="ctr" defTabSz="914400">
              <a:spcBef>
                <a:spcPct val="0"/>
              </a:spcBef>
              <a:defRPr/>
            </a:pPr>
            <a:r>
              <a:rPr lang="zh-CN" altLang="en-US" sz="2800" b="1" dirty="0">
                <a:solidFill>
                  <a:schemeClr val="bg1"/>
                </a:solidFill>
                <a:latin typeface="Arial" panose="020B0604020202020204"/>
                <a:ea typeface="微软雅黑" panose="020B0503020204020204" pitchFamily="34" charset="-122"/>
                <a:cs typeface="+mn-ea"/>
                <a:sym typeface="Arial" panose="020B0604020202020204"/>
              </a:rPr>
              <a:t>（一）客户现有业务流程分析</a:t>
            </a:r>
          </a:p>
        </p:txBody>
      </p:sp>
      <p:grpSp>
        <p:nvGrpSpPr>
          <p:cNvPr id="90" name="组合 89"/>
          <p:cNvGrpSpPr/>
          <p:nvPr/>
        </p:nvGrpSpPr>
        <p:grpSpPr>
          <a:xfrm>
            <a:off x="4573201" y="2894627"/>
            <a:ext cx="3047594" cy="3154441"/>
            <a:chOff x="4544326" y="2894627"/>
            <a:chExt cx="3047594" cy="3154441"/>
          </a:xfrm>
        </p:grpSpPr>
        <p:sp>
          <p:nvSpPr>
            <p:cNvPr id="91" name="椭圆 90"/>
            <p:cNvSpPr/>
            <p:nvPr/>
          </p:nvSpPr>
          <p:spPr>
            <a:xfrm>
              <a:off x="6849177" y="5074671"/>
              <a:ext cx="742743" cy="74274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nvGrpSpPr>
            <p:cNvPr id="92" name="组合 91"/>
            <p:cNvGrpSpPr/>
            <p:nvPr/>
          </p:nvGrpSpPr>
          <p:grpSpPr>
            <a:xfrm>
              <a:off x="4544326" y="2894627"/>
              <a:ext cx="2894147" cy="3154441"/>
              <a:chOff x="4544326" y="2894627"/>
              <a:chExt cx="2894147" cy="3154441"/>
            </a:xfrm>
          </p:grpSpPr>
          <p:sp>
            <p:nvSpPr>
              <p:cNvPr id="93" name="椭圆 92"/>
              <p:cNvSpPr/>
              <p:nvPr/>
            </p:nvSpPr>
            <p:spPr>
              <a:xfrm>
                <a:off x="4544326" y="3166901"/>
                <a:ext cx="2882165" cy="2882167"/>
              </a:xfrm>
              <a:prstGeom prst="ellipse">
                <a:avLst/>
              </a:prstGeom>
              <a:noFill/>
              <a:ln>
                <a:solidFill>
                  <a:srgbClr val="2C3F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nvGrpSpPr>
              <p:cNvPr id="94" name="组合 93"/>
              <p:cNvGrpSpPr/>
              <p:nvPr/>
            </p:nvGrpSpPr>
            <p:grpSpPr>
              <a:xfrm>
                <a:off x="5242851" y="3439529"/>
                <a:ext cx="1814286" cy="2093804"/>
                <a:chOff x="8301916" y="1749231"/>
                <a:chExt cx="2561601" cy="2956261"/>
              </a:xfrm>
            </p:grpSpPr>
            <p:sp>
              <p:nvSpPr>
                <p:cNvPr id="101" name="梯形 100"/>
                <p:cNvSpPr/>
                <p:nvPr/>
              </p:nvSpPr>
              <p:spPr>
                <a:xfrm rot="14400000">
                  <a:off x="8553651" y="2720979"/>
                  <a:ext cx="2370547" cy="427052"/>
                </a:xfrm>
                <a:prstGeom prst="trapezoid">
                  <a:avLst>
                    <a:gd name="adj" fmla="val 583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02" name="梯形 101"/>
                <p:cNvSpPr/>
                <p:nvPr/>
              </p:nvSpPr>
              <p:spPr>
                <a:xfrm>
                  <a:off x="8492970" y="4010011"/>
                  <a:ext cx="2370547" cy="427052"/>
                </a:xfrm>
                <a:prstGeom prst="trapezoid">
                  <a:avLst>
                    <a:gd name="adj" fmla="val 5836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03" name="梯形 102"/>
                <p:cNvSpPr/>
                <p:nvPr/>
              </p:nvSpPr>
              <p:spPr>
                <a:xfrm rot="7200000">
                  <a:off x="7330168" y="3306693"/>
                  <a:ext cx="2370547" cy="427052"/>
                </a:xfrm>
                <a:prstGeom prst="trapezoid">
                  <a:avLst>
                    <a:gd name="adj" fmla="val 583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sp>
            <p:nvSpPr>
              <p:cNvPr id="95" name="椭圆 94"/>
              <p:cNvSpPr/>
              <p:nvPr/>
            </p:nvSpPr>
            <p:spPr>
              <a:xfrm>
                <a:off x="5588714" y="2894627"/>
                <a:ext cx="742743" cy="74274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6" name="任意多边形: 形状 10"/>
              <p:cNvSpPr/>
              <p:nvPr/>
            </p:nvSpPr>
            <p:spPr bwMode="auto">
              <a:xfrm>
                <a:off x="5842507" y="3048077"/>
                <a:ext cx="235159" cy="435849"/>
              </a:xfrm>
              <a:custGeom>
                <a:avLst/>
                <a:gdLst>
                  <a:gd name="connsiteX0" fmla="*/ 144363 w 327353"/>
                  <a:gd name="connsiteY0" fmla="*/ 543008 h 606722"/>
                  <a:gd name="connsiteX1" fmla="*/ 131814 w 327353"/>
                  <a:gd name="connsiteY1" fmla="*/ 555538 h 606722"/>
                  <a:gd name="connsiteX2" fmla="*/ 144363 w 327353"/>
                  <a:gd name="connsiteY2" fmla="*/ 568156 h 606722"/>
                  <a:gd name="connsiteX3" fmla="*/ 182990 w 327353"/>
                  <a:gd name="connsiteY3" fmla="*/ 568156 h 606722"/>
                  <a:gd name="connsiteX4" fmla="*/ 195540 w 327353"/>
                  <a:gd name="connsiteY4" fmla="*/ 555538 h 606722"/>
                  <a:gd name="connsiteX5" fmla="*/ 182990 w 327353"/>
                  <a:gd name="connsiteY5" fmla="*/ 543008 h 606722"/>
                  <a:gd name="connsiteX6" fmla="*/ 327353 w 327353"/>
                  <a:gd name="connsiteY6" fmla="*/ 501509 h 606722"/>
                  <a:gd name="connsiteX7" fmla="*/ 327353 w 327353"/>
                  <a:gd name="connsiteY7" fmla="*/ 572333 h 606722"/>
                  <a:gd name="connsiteX8" fmla="*/ 294066 w 327353"/>
                  <a:gd name="connsiteY8" fmla="*/ 606722 h 606722"/>
                  <a:gd name="connsiteX9" fmla="*/ 33020 w 327353"/>
                  <a:gd name="connsiteY9" fmla="*/ 606722 h 606722"/>
                  <a:gd name="connsiteX10" fmla="*/ 0 w 327353"/>
                  <a:gd name="connsiteY10" fmla="*/ 572333 h 606722"/>
                  <a:gd name="connsiteX11" fmla="*/ 0 w 327353"/>
                  <a:gd name="connsiteY11" fmla="*/ 502779 h 606722"/>
                  <a:gd name="connsiteX12" fmla="*/ 0 w 327353"/>
                  <a:gd name="connsiteY12" fmla="*/ 502753 h 606722"/>
                  <a:gd name="connsiteX13" fmla="*/ 322280 w 327353"/>
                  <a:gd name="connsiteY13" fmla="*/ 502753 h 606722"/>
                  <a:gd name="connsiteX14" fmla="*/ 327353 w 327353"/>
                  <a:gd name="connsiteY14" fmla="*/ 501509 h 606722"/>
                  <a:gd name="connsiteX15" fmla="*/ 187174 w 327353"/>
                  <a:gd name="connsiteY15" fmla="*/ 190205 h 606722"/>
                  <a:gd name="connsiteX16" fmla="*/ 174624 w 327353"/>
                  <a:gd name="connsiteY16" fmla="*/ 202823 h 606722"/>
                  <a:gd name="connsiteX17" fmla="*/ 174624 w 327353"/>
                  <a:gd name="connsiteY17" fmla="*/ 263163 h 606722"/>
                  <a:gd name="connsiteX18" fmla="*/ 187174 w 327353"/>
                  <a:gd name="connsiteY18" fmla="*/ 275693 h 606722"/>
                  <a:gd name="connsiteX19" fmla="*/ 191357 w 327353"/>
                  <a:gd name="connsiteY19" fmla="*/ 274982 h 606722"/>
                  <a:gd name="connsiteX20" fmla="*/ 191357 w 327353"/>
                  <a:gd name="connsiteY20" fmla="*/ 405614 h 606722"/>
                  <a:gd name="connsiteX21" fmla="*/ 203995 w 327353"/>
                  <a:gd name="connsiteY21" fmla="*/ 418144 h 606722"/>
                  <a:gd name="connsiteX22" fmla="*/ 216545 w 327353"/>
                  <a:gd name="connsiteY22" fmla="*/ 405614 h 606722"/>
                  <a:gd name="connsiteX23" fmla="*/ 216545 w 327353"/>
                  <a:gd name="connsiteY23" fmla="*/ 275426 h 606722"/>
                  <a:gd name="connsiteX24" fmla="*/ 219037 w 327353"/>
                  <a:gd name="connsiteY24" fmla="*/ 275693 h 606722"/>
                  <a:gd name="connsiteX25" fmla="*/ 231675 w 327353"/>
                  <a:gd name="connsiteY25" fmla="*/ 263163 h 606722"/>
                  <a:gd name="connsiteX26" fmla="*/ 231675 w 327353"/>
                  <a:gd name="connsiteY26" fmla="*/ 202823 h 606722"/>
                  <a:gd name="connsiteX27" fmla="*/ 219037 w 327353"/>
                  <a:gd name="connsiteY27" fmla="*/ 190205 h 606722"/>
                  <a:gd name="connsiteX28" fmla="*/ 211471 w 327353"/>
                  <a:gd name="connsiteY28" fmla="*/ 192782 h 606722"/>
                  <a:gd name="connsiteX29" fmla="*/ 203995 w 327353"/>
                  <a:gd name="connsiteY29" fmla="*/ 190205 h 606722"/>
                  <a:gd name="connsiteX30" fmla="*/ 195540 w 327353"/>
                  <a:gd name="connsiteY30" fmla="*/ 193493 h 606722"/>
                  <a:gd name="connsiteX31" fmla="*/ 187174 w 327353"/>
                  <a:gd name="connsiteY31" fmla="*/ 190205 h 606722"/>
                  <a:gd name="connsiteX32" fmla="*/ 106626 w 327353"/>
                  <a:gd name="connsiteY32" fmla="*/ 181851 h 606722"/>
                  <a:gd name="connsiteX33" fmla="*/ 85621 w 327353"/>
                  <a:gd name="connsiteY33" fmla="*/ 202823 h 606722"/>
                  <a:gd name="connsiteX34" fmla="*/ 85621 w 327353"/>
                  <a:gd name="connsiteY34" fmla="*/ 328479 h 606722"/>
                  <a:gd name="connsiteX35" fmla="*/ 95678 w 327353"/>
                  <a:gd name="connsiteY35" fmla="*/ 346341 h 606722"/>
                  <a:gd name="connsiteX36" fmla="*/ 95678 w 327353"/>
                  <a:gd name="connsiteY36" fmla="*/ 405614 h 606722"/>
                  <a:gd name="connsiteX37" fmla="*/ 108317 w 327353"/>
                  <a:gd name="connsiteY37" fmla="*/ 418144 h 606722"/>
                  <a:gd name="connsiteX38" fmla="*/ 120866 w 327353"/>
                  <a:gd name="connsiteY38" fmla="*/ 405614 h 606722"/>
                  <a:gd name="connsiteX39" fmla="*/ 120866 w 327353"/>
                  <a:gd name="connsiteY39" fmla="*/ 343853 h 606722"/>
                  <a:gd name="connsiteX40" fmla="*/ 127631 w 327353"/>
                  <a:gd name="connsiteY40" fmla="*/ 328479 h 606722"/>
                  <a:gd name="connsiteX41" fmla="*/ 127631 w 327353"/>
                  <a:gd name="connsiteY41" fmla="*/ 202823 h 606722"/>
                  <a:gd name="connsiteX42" fmla="*/ 106626 w 327353"/>
                  <a:gd name="connsiteY42" fmla="*/ 181851 h 606722"/>
                  <a:gd name="connsiteX43" fmla="*/ 0 w 327353"/>
                  <a:gd name="connsiteY43" fmla="*/ 112270 h 606722"/>
                  <a:gd name="connsiteX44" fmla="*/ 327353 w 327353"/>
                  <a:gd name="connsiteY44" fmla="*/ 112270 h 606722"/>
                  <a:gd name="connsiteX45" fmla="*/ 327353 w 327353"/>
                  <a:gd name="connsiteY45" fmla="*/ 478928 h 606722"/>
                  <a:gd name="connsiteX46" fmla="*/ 322280 w 327353"/>
                  <a:gd name="connsiteY46" fmla="*/ 477684 h 606722"/>
                  <a:gd name="connsiteX47" fmla="*/ 0 w 327353"/>
                  <a:gd name="connsiteY47" fmla="*/ 477684 h 606722"/>
                  <a:gd name="connsiteX48" fmla="*/ 0 w 327353"/>
                  <a:gd name="connsiteY48" fmla="*/ 477658 h 606722"/>
                  <a:gd name="connsiteX49" fmla="*/ 33020 w 327353"/>
                  <a:gd name="connsiteY49" fmla="*/ 0 h 606722"/>
                  <a:gd name="connsiteX50" fmla="*/ 294066 w 327353"/>
                  <a:gd name="connsiteY50" fmla="*/ 0 h 606722"/>
                  <a:gd name="connsiteX51" fmla="*/ 327353 w 327353"/>
                  <a:gd name="connsiteY51" fmla="*/ 34407 h 606722"/>
                  <a:gd name="connsiteX52" fmla="*/ 327353 w 327353"/>
                  <a:gd name="connsiteY52" fmla="*/ 87219 h 606722"/>
                  <a:gd name="connsiteX53" fmla="*/ 0 w 327353"/>
                  <a:gd name="connsiteY53" fmla="*/ 87219 h 606722"/>
                  <a:gd name="connsiteX54" fmla="*/ 0 w 327353"/>
                  <a:gd name="connsiteY54" fmla="*/ 34407 h 606722"/>
                  <a:gd name="connsiteX55" fmla="*/ 33020 w 327353"/>
                  <a:gd name="connsiteY5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7353" h="606722">
                    <a:moveTo>
                      <a:pt x="144363" y="543008"/>
                    </a:moveTo>
                    <a:cubicBezTo>
                      <a:pt x="137421" y="543008"/>
                      <a:pt x="131814" y="548606"/>
                      <a:pt x="131814" y="555538"/>
                    </a:cubicBezTo>
                    <a:cubicBezTo>
                      <a:pt x="131814" y="562558"/>
                      <a:pt x="137421" y="568156"/>
                      <a:pt x="144363" y="568156"/>
                    </a:cubicBezTo>
                    <a:lnTo>
                      <a:pt x="182990" y="568156"/>
                    </a:lnTo>
                    <a:cubicBezTo>
                      <a:pt x="189933" y="568156"/>
                      <a:pt x="195540" y="562558"/>
                      <a:pt x="195540" y="555538"/>
                    </a:cubicBezTo>
                    <a:cubicBezTo>
                      <a:pt x="195540" y="548606"/>
                      <a:pt x="189933" y="543008"/>
                      <a:pt x="182990" y="543008"/>
                    </a:cubicBezTo>
                    <a:close/>
                    <a:moveTo>
                      <a:pt x="327353" y="501509"/>
                    </a:moveTo>
                    <a:lnTo>
                      <a:pt x="327353" y="572333"/>
                    </a:lnTo>
                    <a:cubicBezTo>
                      <a:pt x="327353" y="590905"/>
                      <a:pt x="312668" y="606722"/>
                      <a:pt x="294066" y="606722"/>
                    </a:cubicBezTo>
                    <a:lnTo>
                      <a:pt x="33020" y="606722"/>
                    </a:lnTo>
                    <a:cubicBezTo>
                      <a:pt x="14330" y="606722"/>
                      <a:pt x="0" y="590905"/>
                      <a:pt x="0" y="572333"/>
                    </a:cubicBezTo>
                    <a:lnTo>
                      <a:pt x="0" y="502779"/>
                    </a:lnTo>
                    <a:lnTo>
                      <a:pt x="0" y="502753"/>
                    </a:lnTo>
                    <a:lnTo>
                      <a:pt x="322280" y="502753"/>
                    </a:lnTo>
                    <a:cubicBezTo>
                      <a:pt x="324238" y="502753"/>
                      <a:pt x="325662" y="502309"/>
                      <a:pt x="327353" y="501509"/>
                    </a:cubicBezTo>
                    <a:close/>
                    <a:moveTo>
                      <a:pt x="187174" y="190205"/>
                    </a:moveTo>
                    <a:cubicBezTo>
                      <a:pt x="180231" y="190205"/>
                      <a:pt x="174624" y="195892"/>
                      <a:pt x="174624" y="202823"/>
                    </a:cubicBezTo>
                    <a:lnTo>
                      <a:pt x="174624" y="263163"/>
                    </a:lnTo>
                    <a:cubicBezTo>
                      <a:pt x="174624" y="270094"/>
                      <a:pt x="180231" y="275693"/>
                      <a:pt x="187174" y="275693"/>
                    </a:cubicBezTo>
                    <a:cubicBezTo>
                      <a:pt x="188687" y="275693"/>
                      <a:pt x="190022" y="275426"/>
                      <a:pt x="191357" y="274982"/>
                    </a:cubicBezTo>
                    <a:lnTo>
                      <a:pt x="191357" y="405614"/>
                    </a:lnTo>
                    <a:cubicBezTo>
                      <a:pt x="191357" y="412545"/>
                      <a:pt x="196964" y="418144"/>
                      <a:pt x="203995" y="418144"/>
                    </a:cubicBezTo>
                    <a:cubicBezTo>
                      <a:pt x="210937" y="418144"/>
                      <a:pt x="216545" y="412545"/>
                      <a:pt x="216545" y="405614"/>
                    </a:cubicBezTo>
                    <a:lnTo>
                      <a:pt x="216545" y="275426"/>
                    </a:lnTo>
                    <a:cubicBezTo>
                      <a:pt x="217346" y="275604"/>
                      <a:pt x="218236" y="275693"/>
                      <a:pt x="219037" y="275693"/>
                    </a:cubicBezTo>
                    <a:cubicBezTo>
                      <a:pt x="225979" y="275693"/>
                      <a:pt x="231675" y="270094"/>
                      <a:pt x="231675" y="263163"/>
                    </a:cubicBezTo>
                    <a:lnTo>
                      <a:pt x="231675" y="202823"/>
                    </a:lnTo>
                    <a:cubicBezTo>
                      <a:pt x="231675" y="195892"/>
                      <a:pt x="225979" y="190205"/>
                      <a:pt x="219037" y="190205"/>
                    </a:cubicBezTo>
                    <a:cubicBezTo>
                      <a:pt x="216189" y="190205"/>
                      <a:pt x="213607" y="191182"/>
                      <a:pt x="211471" y="192782"/>
                    </a:cubicBezTo>
                    <a:cubicBezTo>
                      <a:pt x="209424" y="191182"/>
                      <a:pt x="206843" y="190205"/>
                      <a:pt x="203995" y="190205"/>
                    </a:cubicBezTo>
                    <a:cubicBezTo>
                      <a:pt x="200702" y="190205"/>
                      <a:pt x="197765" y="191449"/>
                      <a:pt x="195540" y="193493"/>
                    </a:cubicBezTo>
                    <a:cubicBezTo>
                      <a:pt x="193315" y="191449"/>
                      <a:pt x="190378" y="190205"/>
                      <a:pt x="187174" y="190205"/>
                    </a:cubicBezTo>
                    <a:close/>
                    <a:moveTo>
                      <a:pt x="106626" y="181851"/>
                    </a:moveTo>
                    <a:cubicBezTo>
                      <a:pt x="95055" y="181851"/>
                      <a:pt x="85621" y="191271"/>
                      <a:pt x="85621" y="202823"/>
                    </a:cubicBezTo>
                    <a:lnTo>
                      <a:pt x="85621" y="328479"/>
                    </a:lnTo>
                    <a:cubicBezTo>
                      <a:pt x="85621" y="336032"/>
                      <a:pt x="89715" y="342697"/>
                      <a:pt x="95678" y="346341"/>
                    </a:cubicBezTo>
                    <a:lnTo>
                      <a:pt x="95678" y="405614"/>
                    </a:lnTo>
                    <a:cubicBezTo>
                      <a:pt x="95678" y="412545"/>
                      <a:pt x="101375" y="418144"/>
                      <a:pt x="108317" y="418144"/>
                    </a:cubicBezTo>
                    <a:cubicBezTo>
                      <a:pt x="115259" y="418144"/>
                      <a:pt x="120866" y="412545"/>
                      <a:pt x="120866" y="405614"/>
                    </a:cubicBezTo>
                    <a:lnTo>
                      <a:pt x="120866" y="343853"/>
                    </a:lnTo>
                    <a:cubicBezTo>
                      <a:pt x="124960" y="340031"/>
                      <a:pt x="127631" y="334522"/>
                      <a:pt x="127631" y="328479"/>
                    </a:cubicBezTo>
                    <a:lnTo>
                      <a:pt x="127631" y="202823"/>
                    </a:lnTo>
                    <a:cubicBezTo>
                      <a:pt x="127631" y="191271"/>
                      <a:pt x="118196" y="181851"/>
                      <a:pt x="106626" y="181851"/>
                    </a:cubicBezTo>
                    <a:close/>
                    <a:moveTo>
                      <a:pt x="0" y="112270"/>
                    </a:moveTo>
                    <a:lnTo>
                      <a:pt x="327353" y="112270"/>
                    </a:lnTo>
                    <a:lnTo>
                      <a:pt x="327353" y="478928"/>
                    </a:lnTo>
                    <a:cubicBezTo>
                      <a:pt x="325662" y="478128"/>
                      <a:pt x="324238" y="477684"/>
                      <a:pt x="322280" y="477684"/>
                    </a:cubicBezTo>
                    <a:lnTo>
                      <a:pt x="0" y="477684"/>
                    </a:lnTo>
                    <a:lnTo>
                      <a:pt x="0" y="477658"/>
                    </a:lnTo>
                    <a:close/>
                    <a:moveTo>
                      <a:pt x="33020" y="0"/>
                    </a:moveTo>
                    <a:lnTo>
                      <a:pt x="294066" y="0"/>
                    </a:lnTo>
                    <a:cubicBezTo>
                      <a:pt x="312668" y="0"/>
                      <a:pt x="327353" y="15825"/>
                      <a:pt x="327353" y="34407"/>
                    </a:cubicBezTo>
                    <a:lnTo>
                      <a:pt x="327353" y="87219"/>
                    </a:lnTo>
                    <a:lnTo>
                      <a:pt x="0" y="87219"/>
                    </a:lnTo>
                    <a:lnTo>
                      <a:pt x="0" y="34407"/>
                    </a:lnTo>
                    <a:cubicBezTo>
                      <a:pt x="0" y="15825"/>
                      <a:pt x="14330" y="0"/>
                      <a:pt x="33020" y="0"/>
                    </a:cubicBezTo>
                    <a:close/>
                  </a:path>
                </a:pathLst>
              </a:custGeom>
              <a:solidFill>
                <a:schemeClr val="bg1"/>
              </a:solidFill>
              <a:ln>
                <a:noFill/>
              </a:ln>
            </p:spPr>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7" name="椭圆 96"/>
              <p:cNvSpPr/>
              <p:nvPr/>
            </p:nvSpPr>
            <p:spPr>
              <a:xfrm>
                <a:off x="4589393" y="5085190"/>
                <a:ext cx="742743" cy="742748"/>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8" name="任意多边形: 形状 12"/>
              <p:cNvSpPr/>
              <p:nvPr/>
            </p:nvSpPr>
            <p:spPr bwMode="auto">
              <a:xfrm>
                <a:off x="4742842" y="5257947"/>
                <a:ext cx="435848" cy="39723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chemeClr val="bg1"/>
              </a:solidFill>
              <a:ln>
                <a:noFill/>
              </a:ln>
            </p:spPr>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9" name="任意多边形: 形状 14"/>
              <p:cNvSpPr/>
              <p:nvPr/>
            </p:nvSpPr>
            <p:spPr bwMode="auto">
              <a:xfrm>
                <a:off x="7002625" y="5240067"/>
                <a:ext cx="435848" cy="411957"/>
              </a:xfrm>
              <a:custGeom>
                <a:avLst/>
                <a:gdLst>
                  <a:gd name="connsiteX0" fmla="*/ 7031 w 607639"/>
                  <a:gd name="connsiteY0" fmla="*/ 350992 h 574332"/>
                  <a:gd name="connsiteX1" fmla="*/ 600519 w 607639"/>
                  <a:gd name="connsiteY1" fmla="*/ 350992 h 574332"/>
                  <a:gd name="connsiteX2" fmla="*/ 607639 w 607639"/>
                  <a:gd name="connsiteY2" fmla="*/ 358013 h 574332"/>
                  <a:gd name="connsiteX3" fmla="*/ 607639 w 607639"/>
                  <a:gd name="connsiteY3" fmla="*/ 393207 h 574332"/>
                  <a:gd name="connsiteX4" fmla="*/ 558152 w 607639"/>
                  <a:gd name="connsiteY4" fmla="*/ 442621 h 574332"/>
                  <a:gd name="connsiteX5" fmla="*/ 383613 w 607639"/>
                  <a:gd name="connsiteY5" fmla="*/ 442621 h 574332"/>
                  <a:gd name="connsiteX6" fmla="*/ 405330 w 607639"/>
                  <a:gd name="connsiteY6" fmla="*/ 532028 h 574332"/>
                  <a:gd name="connsiteX7" fmla="*/ 432121 w 607639"/>
                  <a:gd name="connsiteY7" fmla="*/ 532028 h 574332"/>
                  <a:gd name="connsiteX8" fmla="*/ 453304 w 607639"/>
                  <a:gd name="connsiteY8" fmla="*/ 553180 h 574332"/>
                  <a:gd name="connsiteX9" fmla="*/ 432121 w 607639"/>
                  <a:gd name="connsiteY9" fmla="*/ 574332 h 574332"/>
                  <a:gd name="connsiteX10" fmla="*/ 175429 w 607639"/>
                  <a:gd name="connsiteY10" fmla="*/ 574332 h 574332"/>
                  <a:gd name="connsiteX11" fmla="*/ 154246 w 607639"/>
                  <a:gd name="connsiteY11" fmla="*/ 553180 h 574332"/>
                  <a:gd name="connsiteX12" fmla="*/ 175429 w 607639"/>
                  <a:gd name="connsiteY12" fmla="*/ 532028 h 574332"/>
                  <a:gd name="connsiteX13" fmla="*/ 202309 w 607639"/>
                  <a:gd name="connsiteY13" fmla="*/ 532028 h 574332"/>
                  <a:gd name="connsiteX14" fmla="*/ 224026 w 607639"/>
                  <a:gd name="connsiteY14" fmla="*/ 442621 h 574332"/>
                  <a:gd name="connsiteX15" fmla="*/ 49487 w 607639"/>
                  <a:gd name="connsiteY15" fmla="*/ 442621 h 574332"/>
                  <a:gd name="connsiteX16" fmla="*/ 0 w 607639"/>
                  <a:gd name="connsiteY16" fmla="*/ 393207 h 574332"/>
                  <a:gd name="connsiteX17" fmla="*/ 0 w 607639"/>
                  <a:gd name="connsiteY17" fmla="*/ 358013 h 574332"/>
                  <a:gd name="connsiteX18" fmla="*/ 7031 w 607639"/>
                  <a:gd name="connsiteY18" fmla="*/ 350992 h 574332"/>
                  <a:gd name="connsiteX19" fmla="*/ 459979 w 607639"/>
                  <a:gd name="connsiteY19" fmla="*/ 139441 h 574332"/>
                  <a:gd name="connsiteX20" fmla="*/ 445827 w 607639"/>
                  <a:gd name="connsiteY20" fmla="*/ 153572 h 574332"/>
                  <a:gd name="connsiteX21" fmla="*/ 445827 w 607639"/>
                  <a:gd name="connsiteY21" fmla="*/ 256042 h 574332"/>
                  <a:gd name="connsiteX22" fmla="*/ 459979 w 607639"/>
                  <a:gd name="connsiteY22" fmla="*/ 270173 h 574332"/>
                  <a:gd name="connsiteX23" fmla="*/ 521749 w 607639"/>
                  <a:gd name="connsiteY23" fmla="*/ 270173 h 574332"/>
                  <a:gd name="connsiteX24" fmla="*/ 535901 w 607639"/>
                  <a:gd name="connsiteY24" fmla="*/ 256042 h 574332"/>
                  <a:gd name="connsiteX25" fmla="*/ 535901 w 607639"/>
                  <a:gd name="connsiteY25" fmla="*/ 153572 h 574332"/>
                  <a:gd name="connsiteX26" fmla="*/ 521749 w 607639"/>
                  <a:gd name="connsiteY26" fmla="*/ 139441 h 574332"/>
                  <a:gd name="connsiteX27" fmla="*/ 85890 w 607639"/>
                  <a:gd name="connsiteY27" fmla="*/ 124955 h 574332"/>
                  <a:gd name="connsiteX28" fmla="*/ 71738 w 607639"/>
                  <a:gd name="connsiteY28" fmla="*/ 139086 h 574332"/>
                  <a:gd name="connsiteX29" fmla="*/ 71738 w 607639"/>
                  <a:gd name="connsiteY29" fmla="*/ 256042 h 574332"/>
                  <a:gd name="connsiteX30" fmla="*/ 85890 w 607639"/>
                  <a:gd name="connsiteY30" fmla="*/ 270173 h 574332"/>
                  <a:gd name="connsiteX31" fmla="*/ 147571 w 607639"/>
                  <a:gd name="connsiteY31" fmla="*/ 270173 h 574332"/>
                  <a:gd name="connsiteX32" fmla="*/ 161723 w 607639"/>
                  <a:gd name="connsiteY32" fmla="*/ 256042 h 574332"/>
                  <a:gd name="connsiteX33" fmla="*/ 161723 w 607639"/>
                  <a:gd name="connsiteY33" fmla="*/ 139086 h 574332"/>
                  <a:gd name="connsiteX34" fmla="*/ 147571 w 607639"/>
                  <a:gd name="connsiteY34" fmla="*/ 124955 h 574332"/>
                  <a:gd name="connsiteX35" fmla="*/ 210586 w 607639"/>
                  <a:gd name="connsiteY35" fmla="*/ 81585 h 574332"/>
                  <a:gd name="connsiteX36" fmla="*/ 196435 w 607639"/>
                  <a:gd name="connsiteY36" fmla="*/ 95627 h 574332"/>
                  <a:gd name="connsiteX37" fmla="*/ 196435 w 607639"/>
                  <a:gd name="connsiteY37" fmla="*/ 256042 h 574332"/>
                  <a:gd name="connsiteX38" fmla="*/ 210586 w 607639"/>
                  <a:gd name="connsiteY38" fmla="*/ 270173 h 574332"/>
                  <a:gd name="connsiteX39" fmla="*/ 272356 w 607639"/>
                  <a:gd name="connsiteY39" fmla="*/ 270173 h 574332"/>
                  <a:gd name="connsiteX40" fmla="*/ 286419 w 607639"/>
                  <a:gd name="connsiteY40" fmla="*/ 256042 h 574332"/>
                  <a:gd name="connsiteX41" fmla="*/ 286419 w 607639"/>
                  <a:gd name="connsiteY41" fmla="*/ 95627 h 574332"/>
                  <a:gd name="connsiteX42" fmla="*/ 272356 w 607639"/>
                  <a:gd name="connsiteY42" fmla="*/ 81585 h 574332"/>
                  <a:gd name="connsiteX43" fmla="*/ 335283 w 607639"/>
                  <a:gd name="connsiteY43" fmla="*/ 52613 h 574332"/>
                  <a:gd name="connsiteX44" fmla="*/ 321131 w 607639"/>
                  <a:gd name="connsiteY44" fmla="*/ 66743 h 574332"/>
                  <a:gd name="connsiteX45" fmla="*/ 321131 w 607639"/>
                  <a:gd name="connsiteY45" fmla="*/ 256042 h 574332"/>
                  <a:gd name="connsiteX46" fmla="*/ 335283 w 607639"/>
                  <a:gd name="connsiteY46" fmla="*/ 270173 h 574332"/>
                  <a:gd name="connsiteX47" fmla="*/ 397053 w 607639"/>
                  <a:gd name="connsiteY47" fmla="*/ 270173 h 574332"/>
                  <a:gd name="connsiteX48" fmla="*/ 411115 w 607639"/>
                  <a:gd name="connsiteY48" fmla="*/ 256042 h 574332"/>
                  <a:gd name="connsiteX49" fmla="*/ 411115 w 607639"/>
                  <a:gd name="connsiteY49" fmla="*/ 66743 h 574332"/>
                  <a:gd name="connsiteX50" fmla="*/ 397053 w 607639"/>
                  <a:gd name="connsiteY50" fmla="*/ 52613 h 574332"/>
                  <a:gd name="connsiteX51" fmla="*/ 49487 w 607639"/>
                  <a:gd name="connsiteY51" fmla="*/ 0 h 574332"/>
                  <a:gd name="connsiteX52" fmla="*/ 558152 w 607639"/>
                  <a:gd name="connsiteY52" fmla="*/ 0 h 574332"/>
                  <a:gd name="connsiteX53" fmla="*/ 607639 w 607639"/>
                  <a:gd name="connsiteY53" fmla="*/ 49413 h 574332"/>
                  <a:gd name="connsiteX54" fmla="*/ 607639 w 607639"/>
                  <a:gd name="connsiteY54" fmla="*/ 315675 h 574332"/>
                  <a:gd name="connsiteX55" fmla="*/ 600519 w 607639"/>
                  <a:gd name="connsiteY55" fmla="*/ 322696 h 574332"/>
                  <a:gd name="connsiteX56" fmla="*/ 7031 w 607639"/>
                  <a:gd name="connsiteY56" fmla="*/ 322696 h 574332"/>
                  <a:gd name="connsiteX57" fmla="*/ 0 w 607639"/>
                  <a:gd name="connsiteY57" fmla="*/ 315675 h 574332"/>
                  <a:gd name="connsiteX58" fmla="*/ 0 w 607639"/>
                  <a:gd name="connsiteY58" fmla="*/ 49413 h 574332"/>
                  <a:gd name="connsiteX59" fmla="*/ 49487 w 607639"/>
                  <a:gd name="connsiteY59" fmla="*/ 0 h 5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639" h="574332">
                    <a:moveTo>
                      <a:pt x="7031" y="350992"/>
                    </a:moveTo>
                    <a:lnTo>
                      <a:pt x="600519" y="350992"/>
                    </a:lnTo>
                    <a:cubicBezTo>
                      <a:pt x="604435" y="350992"/>
                      <a:pt x="607639" y="354103"/>
                      <a:pt x="607639" y="358013"/>
                    </a:cubicBezTo>
                    <a:lnTo>
                      <a:pt x="607639" y="393207"/>
                    </a:lnTo>
                    <a:cubicBezTo>
                      <a:pt x="607639" y="420492"/>
                      <a:pt x="585477" y="442621"/>
                      <a:pt x="558152" y="442621"/>
                    </a:cubicBezTo>
                    <a:lnTo>
                      <a:pt x="383613" y="442621"/>
                    </a:lnTo>
                    <a:lnTo>
                      <a:pt x="405330" y="532028"/>
                    </a:lnTo>
                    <a:lnTo>
                      <a:pt x="432121" y="532028"/>
                    </a:lnTo>
                    <a:cubicBezTo>
                      <a:pt x="443869" y="532028"/>
                      <a:pt x="453304" y="541538"/>
                      <a:pt x="453304" y="553180"/>
                    </a:cubicBezTo>
                    <a:cubicBezTo>
                      <a:pt x="453304" y="564912"/>
                      <a:pt x="443869" y="574332"/>
                      <a:pt x="432121" y="574332"/>
                    </a:cubicBezTo>
                    <a:lnTo>
                      <a:pt x="175429" y="574332"/>
                    </a:lnTo>
                    <a:cubicBezTo>
                      <a:pt x="163770" y="574332"/>
                      <a:pt x="154246" y="564912"/>
                      <a:pt x="154246" y="553180"/>
                    </a:cubicBezTo>
                    <a:cubicBezTo>
                      <a:pt x="154246" y="541538"/>
                      <a:pt x="163770" y="532028"/>
                      <a:pt x="175429" y="532028"/>
                    </a:cubicBezTo>
                    <a:lnTo>
                      <a:pt x="202309" y="532028"/>
                    </a:lnTo>
                    <a:lnTo>
                      <a:pt x="224026" y="442621"/>
                    </a:lnTo>
                    <a:lnTo>
                      <a:pt x="49487" y="442621"/>
                    </a:lnTo>
                    <a:cubicBezTo>
                      <a:pt x="22162" y="442621"/>
                      <a:pt x="0" y="420492"/>
                      <a:pt x="0" y="393207"/>
                    </a:cubicBezTo>
                    <a:lnTo>
                      <a:pt x="0" y="358013"/>
                    </a:lnTo>
                    <a:cubicBezTo>
                      <a:pt x="0" y="354103"/>
                      <a:pt x="3204" y="350992"/>
                      <a:pt x="7031" y="350992"/>
                    </a:cubicBezTo>
                    <a:close/>
                    <a:moveTo>
                      <a:pt x="459979" y="139441"/>
                    </a:moveTo>
                    <a:cubicBezTo>
                      <a:pt x="452236" y="139441"/>
                      <a:pt x="445827" y="145751"/>
                      <a:pt x="445827" y="153572"/>
                    </a:cubicBezTo>
                    <a:lnTo>
                      <a:pt x="445827" y="256042"/>
                    </a:lnTo>
                    <a:cubicBezTo>
                      <a:pt x="445827" y="263863"/>
                      <a:pt x="452236" y="270173"/>
                      <a:pt x="459979" y="270173"/>
                    </a:cubicBezTo>
                    <a:lnTo>
                      <a:pt x="521749" y="270173"/>
                    </a:lnTo>
                    <a:cubicBezTo>
                      <a:pt x="529492" y="270173"/>
                      <a:pt x="535901" y="263863"/>
                      <a:pt x="535901" y="256042"/>
                    </a:cubicBezTo>
                    <a:lnTo>
                      <a:pt x="535901" y="153572"/>
                    </a:lnTo>
                    <a:cubicBezTo>
                      <a:pt x="535901" y="145751"/>
                      <a:pt x="529492" y="139441"/>
                      <a:pt x="521749" y="139441"/>
                    </a:cubicBezTo>
                    <a:close/>
                    <a:moveTo>
                      <a:pt x="85890" y="124955"/>
                    </a:moveTo>
                    <a:cubicBezTo>
                      <a:pt x="78058" y="124955"/>
                      <a:pt x="71738" y="131265"/>
                      <a:pt x="71738" y="139086"/>
                    </a:cubicBezTo>
                    <a:lnTo>
                      <a:pt x="71738" y="256042"/>
                    </a:lnTo>
                    <a:cubicBezTo>
                      <a:pt x="71738" y="263863"/>
                      <a:pt x="78058" y="270173"/>
                      <a:pt x="85890" y="270173"/>
                    </a:cubicBezTo>
                    <a:lnTo>
                      <a:pt x="147571" y="270173"/>
                    </a:lnTo>
                    <a:cubicBezTo>
                      <a:pt x="155403" y="270173"/>
                      <a:pt x="161723" y="263863"/>
                      <a:pt x="161723" y="256042"/>
                    </a:cubicBezTo>
                    <a:lnTo>
                      <a:pt x="161723" y="139086"/>
                    </a:lnTo>
                    <a:cubicBezTo>
                      <a:pt x="161723" y="131265"/>
                      <a:pt x="155403" y="124955"/>
                      <a:pt x="147571" y="124955"/>
                    </a:cubicBezTo>
                    <a:close/>
                    <a:moveTo>
                      <a:pt x="210586" y="81585"/>
                    </a:moveTo>
                    <a:cubicBezTo>
                      <a:pt x="202754" y="81585"/>
                      <a:pt x="196435" y="87895"/>
                      <a:pt x="196435" y="95627"/>
                    </a:cubicBezTo>
                    <a:lnTo>
                      <a:pt x="196435" y="256042"/>
                    </a:lnTo>
                    <a:cubicBezTo>
                      <a:pt x="196435" y="263863"/>
                      <a:pt x="202754" y="270173"/>
                      <a:pt x="210586" y="270173"/>
                    </a:cubicBezTo>
                    <a:lnTo>
                      <a:pt x="272356" y="270173"/>
                    </a:lnTo>
                    <a:cubicBezTo>
                      <a:pt x="280100" y="270173"/>
                      <a:pt x="286419" y="263863"/>
                      <a:pt x="286419" y="256042"/>
                    </a:cubicBezTo>
                    <a:lnTo>
                      <a:pt x="286419" y="95627"/>
                    </a:lnTo>
                    <a:cubicBezTo>
                      <a:pt x="286419" y="87895"/>
                      <a:pt x="280100" y="81585"/>
                      <a:pt x="272356" y="81585"/>
                    </a:cubicBezTo>
                    <a:close/>
                    <a:moveTo>
                      <a:pt x="335283" y="52613"/>
                    </a:moveTo>
                    <a:cubicBezTo>
                      <a:pt x="327450" y="52613"/>
                      <a:pt x="321131" y="58923"/>
                      <a:pt x="321131" y="66743"/>
                    </a:cubicBezTo>
                    <a:lnTo>
                      <a:pt x="321131" y="256042"/>
                    </a:lnTo>
                    <a:cubicBezTo>
                      <a:pt x="321131" y="263863"/>
                      <a:pt x="327450" y="270173"/>
                      <a:pt x="335283" y="270173"/>
                    </a:cubicBezTo>
                    <a:lnTo>
                      <a:pt x="397053" y="270173"/>
                    </a:lnTo>
                    <a:cubicBezTo>
                      <a:pt x="404796" y="270173"/>
                      <a:pt x="411115" y="263863"/>
                      <a:pt x="411115" y="256042"/>
                    </a:cubicBezTo>
                    <a:lnTo>
                      <a:pt x="411115" y="66743"/>
                    </a:lnTo>
                    <a:cubicBezTo>
                      <a:pt x="411115" y="58923"/>
                      <a:pt x="404796" y="52613"/>
                      <a:pt x="397053" y="52613"/>
                    </a:cubicBezTo>
                    <a:close/>
                    <a:moveTo>
                      <a:pt x="49487" y="0"/>
                    </a:moveTo>
                    <a:lnTo>
                      <a:pt x="558152" y="0"/>
                    </a:lnTo>
                    <a:cubicBezTo>
                      <a:pt x="585477" y="0"/>
                      <a:pt x="607639" y="22129"/>
                      <a:pt x="607639" y="49413"/>
                    </a:cubicBezTo>
                    <a:lnTo>
                      <a:pt x="607639" y="315675"/>
                    </a:lnTo>
                    <a:cubicBezTo>
                      <a:pt x="607639" y="319586"/>
                      <a:pt x="604435" y="322696"/>
                      <a:pt x="600519" y="322696"/>
                    </a:cubicBezTo>
                    <a:lnTo>
                      <a:pt x="7031" y="322696"/>
                    </a:lnTo>
                    <a:cubicBezTo>
                      <a:pt x="3204" y="322696"/>
                      <a:pt x="0" y="319586"/>
                      <a:pt x="0" y="315675"/>
                    </a:cubicBezTo>
                    <a:lnTo>
                      <a:pt x="0" y="49413"/>
                    </a:lnTo>
                    <a:cubicBezTo>
                      <a:pt x="0" y="22129"/>
                      <a:pt x="22162" y="0"/>
                      <a:pt x="49487" y="0"/>
                    </a:cubicBezTo>
                    <a:close/>
                  </a:path>
                </a:pathLst>
              </a:custGeom>
              <a:solidFill>
                <a:schemeClr val="bg1"/>
              </a:solidFill>
              <a:ln>
                <a:noFill/>
              </a:ln>
            </p:spPr>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00" name="文本框 21"/>
              <p:cNvSpPr txBox="1"/>
              <p:nvPr/>
            </p:nvSpPr>
            <p:spPr>
              <a:xfrm>
                <a:off x="5086703" y="4365449"/>
                <a:ext cx="1710981" cy="661659"/>
              </a:xfrm>
              <a:prstGeom prst="rect">
                <a:avLst/>
              </a:prstGeom>
              <a:noFill/>
            </p:spPr>
            <p:txBody>
              <a:bodyPr wrap="none" anchor="ctr">
                <a:normAutofit/>
              </a:bodyPr>
              <a:lstStyle/>
              <a:p>
                <a:pPr algn="ctr"/>
                <a:r>
                  <a:rPr lang="zh-CN" altLang="en-US" sz="2800" b="1" dirty="0">
                    <a:solidFill>
                      <a:schemeClr val="bg1"/>
                    </a:solidFill>
                    <a:latin typeface="Arial" panose="020B0604020202020204"/>
                    <a:ea typeface="微软雅黑" panose="020B0503020204020204" pitchFamily="34" charset="-122"/>
                    <a:cs typeface="+mn-ea"/>
                    <a:sym typeface="Arial" panose="020B0604020202020204"/>
                  </a:rPr>
                  <a:t>需求</a:t>
                </a:r>
              </a:p>
            </p:txBody>
          </p:sp>
        </p:grpSp>
      </p:grpSp>
      <p:sp>
        <p:nvSpPr>
          <p:cNvPr id="104" name="矩形 103"/>
          <p:cNvSpPr/>
          <p:nvPr/>
        </p:nvSpPr>
        <p:spPr>
          <a:xfrm>
            <a:off x="653785" y="4541678"/>
            <a:ext cx="3872138" cy="1042208"/>
          </a:xfrm>
          <a:prstGeom prst="rect">
            <a:avLst/>
          </a:prstGeom>
        </p:spPr>
        <p:txBody>
          <a:bodyPr wrap="square">
            <a:spAutoFit/>
          </a:bodyPr>
          <a:lstStyle/>
          <a:p>
            <a:pPr algn="just">
              <a:lnSpc>
                <a:spcPct val="150000"/>
              </a:lnSpc>
            </a:pPr>
            <a:r>
              <a:rPr lang="zh-CN" altLang="en-US" sz="2200" dirty="0">
                <a:solidFill>
                  <a:schemeClr val="bg1"/>
                </a:solidFill>
                <a:latin typeface="+mn-ea"/>
                <a:cs typeface="+mn-ea"/>
                <a:sym typeface="Arial" panose="020B0604020202020204"/>
              </a:rPr>
              <a:t>只能搜索目的地没有机场的地方。</a:t>
            </a:r>
            <a:endParaRPr sz="2200" dirty="0">
              <a:solidFill>
                <a:schemeClr val="bg1"/>
              </a:solidFill>
              <a:latin typeface="+mn-ea"/>
              <a:cs typeface="+mn-ea"/>
              <a:sym typeface="Arial" panose="020B0604020202020204"/>
            </a:endParaRPr>
          </a:p>
        </p:txBody>
      </p:sp>
      <p:sp>
        <p:nvSpPr>
          <p:cNvPr id="105" name="矩形 104"/>
          <p:cNvSpPr/>
          <p:nvPr/>
        </p:nvSpPr>
        <p:spPr>
          <a:xfrm>
            <a:off x="8179629" y="4530206"/>
            <a:ext cx="3299290" cy="1550040"/>
          </a:xfrm>
          <a:prstGeom prst="rect">
            <a:avLst/>
          </a:prstGeom>
        </p:spPr>
        <p:txBody>
          <a:bodyPr wrap="square">
            <a:spAutoFit/>
          </a:bodyPr>
          <a:lstStyle/>
          <a:p>
            <a:pPr algn="just">
              <a:lnSpc>
                <a:spcPct val="150000"/>
              </a:lnSpc>
            </a:pPr>
            <a:r>
              <a:rPr lang="zh-CN" altLang="en-US" sz="2200" dirty="0">
                <a:solidFill>
                  <a:schemeClr val="bg1"/>
                </a:solidFill>
                <a:latin typeface="+mn-ea"/>
                <a:cs typeface="+mn-ea"/>
                <a:sym typeface="Arial" panose="020B0604020202020204"/>
              </a:rPr>
              <a:t>选择好到达指定目的地，可以将机票和火车票同时列出并进行价格比对。</a:t>
            </a:r>
            <a:endParaRPr sz="2200" dirty="0">
              <a:solidFill>
                <a:schemeClr val="bg1"/>
              </a:solidFill>
              <a:latin typeface="+mn-ea"/>
              <a:cs typeface="+mn-ea"/>
              <a:sym typeface="Arial" panose="020B0604020202020204"/>
            </a:endParaRPr>
          </a:p>
        </p:txBody>
      </p:sp>
      <p:sp>
        <p:nvSpPr>
          <p:cNvPr id="106" name="矩形 105"/>
          <p:cNvSpPr/>
          <p:nvPr/>
        </p:nvSpPr>
        <p:spPr>
          <a:xfrm>
            <a:off x="2781320" y="1712548"/>
            <a:ext cx="6702045" cy="1152495"/>
          </a:xfrm>
          <a:prstGeom prst="rect">
            <a:avLst/>
          </a:prstGeom>
        </p:spPr>
        <p:txBody>
          <a:bodyPr wrap="square">
            <a:spAutoFit/>
          </a:bodyPr>
          <a:lstStyle/>
          <a:p>
            <a:pPr algn="just">
              <a:lnSpc>
                <a:spcPct val="150000"/>
              </a:lnSpc>
            </a:pPr>
            <a:r>
              <a:rPr lang="zh-CN" altLang="en-US" sz="1600" dirty="0">
                <a:solidFill>
                  <a:schemeClr val="bg1"/>
                </a:solidFill>
                <a:latin typeface="+mn-ea"/>
                <a:cs typeface="+mn-ea"/>
                <a:sym typeface="Arial" panose="020B0604020202020204"/>
              </a:rPr>
              <a:t>输入本地位置和想去的地方还有出发时间，进行机票搜索同时将其机场的地点与目的地地点的火车票进行搜索。并将飞机票航班与火车票航班进行汇总，用户更好的进行选择。</a:t>
            </a:r>
            <a:endParaRPr sz="1600" dirty="0">
              <a:solidFill>
                <a:schemeClr val="bg1"/>
              </a:solidFill>
              <a:latin typeface="+mn-ea"/>
              <a:cs typeface="+mn-ea"/>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circle(in)">
                                      <p:cBhvr>
                                        <p:cTn id="7" dur="2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9"/>
                                        </p:tgtEl>
                                        <p:attrNameLst>
                                          <p:attrName>ppt_y</p:attrName>
                                        </p:attrNameLst>
                                      </p:cBhvr>
                                      <p:tavLst>
                                        <p:tav tm="0">
                                          <p:val>
                                            <p:strVal val="#ppt_y"/>
                                          </p:val>
                                        </p:tav>
                                        <p:tav tm="100000">
                                          <p:val>
                                            <p:strVal val="#ppt_y"/>
                                          </p:val>
                                        </p:tav>
                                      </p:tavLst>
                                    </p:anim>
                                    <p:anim calcmode="lin" valueType="num">
                                      <p:cBhvr>
                                        <p:cTn id="14" dur="500" fill="hold"/>
                                        <p:tgtEl>
                                          <p:spTgt spid="8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9"/>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88"/>
                                        </p:tgtEl>
                                        <p:attrNameLst>
                                          <p:attrName>style.visibility</p:attrName>
                                        </p:attrNameLst>
                                      </p:cBhvr>
                                      <p:to>
                                        <p:strVal val="visible"/>
                                      </p:to>
                                    </p:set>
                                    <p:anim calcmode="lin" valueType="num">
                                      <p:cBhvr>
                                        <p:cTn id="19" dur="500" fill="hold"/>
                                        <p:tgtEl>
                                          <p:spTgt spid="8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8"/>
                                        </p:tgtEl>
                                        <p:attrNameLst>
                                          <p:attrName>ppt_y</p:attrName>
                                        </p:attrNameLst>
                                      </p:cBhvr>
                                      <p:tavLst>
                                        <p:tav tm="0">
                                          <p:val>
                                            <p:strVal val="#ppt_y"/>
                                          </p:val>
                                        </p:tav>
                                        <p:tav tm="100000">
                                          <p:val>
                                            <p:strVal val="#ppt_y"/>
                                          </p:val>
                                        </p:tav>
                                      </p:tavLst>
                                    </p:anim>
                                    <p:anim calcmode="lin" valueType="num">
                                      <p:cBhvr>
                                        <p:cTn id="21" dur="500" fill="hold"/>
                                        <p:tgtEl>
                                          <p:spTgt spid="8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8"/>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87"/>
                                        </p:tgtEl>
                                        <p:attrNameLst>
                                          <p:attrName>style.visibility</p:attrName>
                                        </p:attrNameLst>
                                      </p:cBhvr>
                                      <p:to>
                                        <p:strVal val="visible"/>
                                      </p:to>
                                    </p:set>
                                    <p:anim calcmode="lin" valueType="num">
                                      <p:cBhvr>
                                        <p:cTn id="26" dur="500" fill="hold"/>
                                        <p:tgtEl>
                                          <p:spTgt spid="87"/>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7"/>
                                        </p:tgtEl>
                                        <p:attrNameLst>
                                          <p:attrName>ppt_y</p:attrName>
                                        </p:attrNameLst>
                                      </p:cBhvr>
                                      <p:tavLst>
                                        <p:tav tm="0">
                                          <p:val>
                                            <p:strVal val="#ppt_y"/>
                                          </p:val>
                                        </p:tav>
                                        <p:tav tm="100000">
                                          <p:val>
                                            <p:strVal val="#ppt_y"/>
                                          </p:val>
                                        </p:tav>
                                      </p:tavLst>
                                    </p:anim>
                                    <p:anim calcmode="lin" valueType="num">
                                      <p:cBhvr>
                                        <p:cTn id="28" dur="500" fill="hold"/>
                                        <p:tgtEl>
                                          <p:spTgt spid="87"/>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1000"/>
                                        <p:tgtEl>
                                          <p:spTgt spid="106"/>
                                        </p:tgtEl>
                                      </p:cBhvr>
                                    </p:animEffect>
                                    <p:anim calcmode="lin" valueType="num">
                                      <p:cBhvr>
                                        <p:cTn id="36" dur="1000" fill="hold"/>
                                        <p:tgtEl>
                                          <p:spTgt spid="106"/>
                                        </p:tgtEl>
                                        <p:attrNameLst>
                                          <p:attrName>ppt_x</p:attrName>
                                        </p:attrNameLst>
                                      </p:cBhvr>
                                      <p:tavLst>
                                        <p:tav tm="0">
                                          <p:val>
                                            <p:strVal val="#ppt_x"/>
                                          </p:val>
                                        </p:tav>
                                        <p:tav tm="100000">
                                          <p:val>
                                            <p:strVal val="#ppt_x"/>
                                          </p:val>
                                        </p:tav>
                                      </p:tavLst>
                                    </p:anim>
                                    <p:anim calcmode="lin" valueType="num">
                                      <p:cBhvr>
                                        <p:cTn id="37" dur="1000" fill="hold"/>
                                        <p:tgtEl>
                                          <p:spTgt spid="10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1000"/>
                                        <p:tgtEl>
                                          <p:spTgt spid="104"/>
                                        </p:tgtEl>
                                      </p:cBhvr>
                                    </p:animEffect>
                                    <p:anim calcmode="lin" valueType="num">
                                      <p:cBhvr>
                                        <p:cTn id="41" dur="1000" fill="hold"/>
                                        <p:tgtEl>
                                          <p:spTgt spid="104"/>
                                        </p:tgtEl>
                                        <p:attrNameLst>
                                          <p:attrName>ppt_x</p:attrName>
                                        </p:attrNameLst>
                                      </p:cBhvr>
                                      <p:tavLst>
                                        <p:tav tm="0">
                                          <p:val>
                                            <p:strVal val="#ppt_x"/>
                                          </p:val>
                                        </p:tav>
                                        <p:tav tm="100000">
                                          <p:val>
                                            <p:strVal val="#ppt_x"/>
                                          </p:val>
                                        </p:tav>
                                      </p:tavLst>
                                    </p:anim>
                                    <p:anim calcmode="lin" valueType="num">
                                      <p:cBhvr>
                                        <p:cTn id="42" dur="1000" fill="hold"/>
                                        <p:tgtEl>
                                          <p:spTgt spid="10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fade">
                                      <p:cBhvr>
                                        <p:cTn id="45" dur="1000"/>
                                        <p:tgtEl>
                                          <p:spTgt spid="105"/>
                                        </p:tgtEl>
                                      </p:cBhvr>
                                    </p:animEffect>
                                    <p:anim calcmode="lin" valueType="num">
                                      <p:cBhvr>
                                        <p:cTn id="46" dur="1000" fill="hold"/>
                                        <p:tgtEl>
                                          <p:spTgt spid="105"/>
                                        </p:tgtEl>
                                        <p:attrNameLst>
                                          <p:attrName>ppt_x</p:attrName>
                                        </p:attrNameLst>
                                      </p:cBhvr>
                                      <p:tavLst>
                                        <p:tav tm="0">
                                          <p:val>
                                            <p:strVal val="#ppt_x"/>
                                          </p:val>
                                        </p:tav>
                                        <p:tav tm="100000">
                                          <p:val>
                                            <p:strVal val="#ppt_x"/>
                                          </p:val>
                                        </p:tav>
                                      </p:tavLst>
                                    </p:anim>
                                    <p:anim calcmode="lin" valueType="num">
                                      <p:cBhvr>
                                        <p:cTn id="47"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104" grpId="0"/>
      <p:bldP spid="105"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4"/>
          <p:cNvSpPr txBox="1"/>
          <p:nvPr/>
        </p:nvSpPr>
        <p:spPr>
          <a:xfrm>
            <a:off x="3751277" y="485775"/>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000" dirty="0">
              <a:solidFill>
                <a:schemeClr val="bg1"/>
              </a:solidFill>
              <a:latin typeface="微软雅黑" panose="020B0503020204020204" pitchFamily="34" charset="-122"/>
              <a:ea typeface="微软雅黑" panose="020B0503020204020204" pitchFamily="34" charset="-122"/>
              <a:cs typeface="+mn-cs"/>
            </a:endParaRPr>
          </a:p>
        </p:txBody>
      </p:sp>
      <p:cxnSp>
        <p:nvCxnSpPr>
          <p:cNvPr id="3" name="直接连接符 40"/>
          <p:cNvCxnSpPr/>
          <p:nvPr/>
        </p:nvCxnSpPr>
        <p:spPr>
          <a:xfrm flipV="1">
            <a:off x="872490" y="263144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41"/>
          <p:cNvCxnSpPr/>
          <p:nvPr/>
        </p:nvCxnSpPr>
        <p:spPr>
          <a:xfrm flipV="1">
            <a:off x="3464560" y="205994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2"/>
          <p:cNvCxnSpPr/>
          <p:nvPr/>
        </p:nvCxnSpPr>
        <p:spPr>
          <a:xfrm flipV="1">
            <a:off x="6057265" y="1528445"/>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43"/>
          <p:cNvCxnSpPr/>
          <p:nvPr/>
        </p:nvCxnSpPr>
        <p:spPr>
          <a:xfrm flipV="1">
            <a:off x="8649335" y="95504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TextBox 26"/>
          <p:cNvSpPr txBox="1"/>
          <p:nvPr/>
        </p:nvSpPr>
        <p:spPr>
          <a:xfrm>
            <a:off x="872490" y="3122295"/>
            <a:ext cx="2461895" cy="367030"/>
          </a:xfrm>
          <a:prstGeom prst="rect">
            <a:avLst/>
          </a:prstGeom>
          <a:noFill/>
        </p:spPr>
        <p:txBody>
          <a:bodyPr wrap="square" lIns="91415" tIns="45708" rIns="91415" bIns="45708" rtlCol="0">
            <a:spAutoFit/>
          </a:bodyPr>
          <a:lstStyle/>
          <a:p>
            <a:r>
              <a:rPr lang="en-US" altLang="zh-CN" dirty="0">
                <a:solidFill>
                  <a:schemeClr val="accent1"/>
                </a:solidFill>
                <a:latin typeface="微软雅黑" panose="020B0503020204020204" pitchFamily="34" charset="-122"/>
                <a:ea typeface="微软雅黑" panose="020B0503020204020204" pitchFamily="34" charset="-122"/>
              </a:rPr>
              <a:t>2021</a:t>
            </a:r>
            <a:r>
              <a:rPr lang="zh-CN" altLang="en-US" dirty="0">
                <a:solidFill>
                  <a:schemeClr val="accent1"/>
                </a:solidFill>
                <a:latin typeface="微软雅黑" panose="020B0503020204020204" pitchFamily="34" charset="-122"/>
                <a:ea typeface="微软雅黑" panose="020B0503020204020204" pitchFamily="34" charset="-122"/>
              </a:rPr>
              <a:t>年</a:t>
            </a:r>
            <a:r>
              <a:rPr lang="en-US" altLang="zh-CN" dirty="0">
                <a:solidFill>
                  <a:schemeClr val="accent1"/>
                </a:solidFill>
                <a:latin typeface="微软雅黑" panose="020B0503020204020204" pitchFamily="34" charset="-122"/>
                <a:ea typeface="微软雅黑" panose="020B0503020204020204" pitchFamily="34" charset="-122"/>
              </a:rPr>
              <a:t>-2022</a:t>
            </a:r>
            <a:r>
              <a:rPr lang="zh-CN" altLang="en-US" dirty="0">
                <a:solidFill>
                  <a:schemeClr val="accent1"/>
                </a:solidFill>
                <a:latin typeface="微软雅黑" panose="020B0503020204020204" pitchFamily="34" charset="-122"/>
                <a:ea typeface="微软雅黑" panose="020B0503020204020204" pitchFamily="34" charset="-122"/>
              </a:rPr>
              <a:t>年</a:t>
            </a:r>
          </a:p>
        </p:txBody>
      </p:sp>
      <p:sp>
        <p:nvSpPr>
          <p:cNvPr id="8" name="TextBox 30"/>
          <p:cNvSpPr txBox="1"/>
          <p:nvPr/>
        </p:nvSpPr>
        <p:spPr>
          <a:xfrm>
            <a:off x="843915" y="4567555"/>
            <a:ext cx="2560320" cy="700552"/>
          </a:xfrm>
          <a:prstGeom prst="rect">
            <a:avLst/>
          </a:prstGeom>
          <a:noFill/>
        </p:spPr>
        <p:txBody>
          <a:bodyPr wrap="square" lIns="91415" tIns="45708" rIns="91415" bIns="45708" rtlCol="0">
            <a:spAutoFit/>
          </a:bodyPr>
          <a:lstStyle/>
          <a:p>
            <a:pPr marL="171450" indent="-1714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建设全国机票平台数据库</a:t>
            </a:r>
            <a:endParaRPr lang="en-US" altLang="zh-CN" sz="14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建设自动检索平台</a:t>
            </a:r>
          </a:p>
        </p:txBody>
      </p:sp>
      <p:sp>
        <p:nvSpPr>
          <p:cNvPr id="9" name="TextBox 32"/>
          <p:cNvSpPr txBox="1"/>
          <p:nvPr/>
        </p:nvSpPr>
        <p:spPr>
          <a:xfrm>
            <a:off x="3464560" y="3996055"/>
            <a:ext cx="2644775" cy="1059180"/>
          </a:xfrm>
          <a:prstGeom prst="rect">
            <a:avLst/>
          </a:prstGeom>
          <a:noFill/>
        </p:spPr>
        <p:txBody>
          <a:bodyPr wrap="square" lIns="91415" tIns="45708" rIns="91415" bIns="45708" rtlCol="0">
            <a:spAutoFit/>
          </a:bodyPr>
          <a:lstStyle/>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推广</a:t>
            </a:r>
            <a:r>
              <a:rPr lang="zh-CN" altLang="en-US" sz="1400" dirty="0">
                <a:solidFill>
                  <a:schemeClr val="bg1"/>
                </a:solidFill>
                <a:latin typeface="微软雅黑" panose="020B0503020204020204" pitchFamily="34" charset="-122"/>
                <a:ea typeface="微软雅黑" panose="020B0503020204020204" pitchFamily="34" charset="-122"/>
                <a:sym typeface="+mn-ea"/>
              </a:rPr>
              <a:t>自动检索平台</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建设流程自动化平台</a:t>
            </a: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规划检索机器人技术方案</a:t>
            </a:r>
          </a:p>
        </p:txBody>
      </p:sp>
      <p:sp>
        <p:nvSpPr>
          <p:cNvPr id="10" name="TextBox 33"/>
          <p:cNvSpPr txBox="1"/>
          <p:nvPr/>
        </p:nvSpPr>
        <p:spPr>
          <a:xfrm>
            <a:off x="6041390" y="3416935"/>
            <a:ext cx="2607945" cy="1346883"/>
          </a:xfrm>
          <a:prstGeom prst="rect">
            <a:avLst/>
          </a:prstGeom>
          <a:noFill/>
        </p:spPr>
        <p:txBody>
          <a:bodyPr wrap="square" lIns="91415" tIns="45708" rIns="91415" bIns="45708" rtlCol="0">
            <a:spAutoFit/>
          </a:bodyPr>
          <a:lstStyle/>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集团科技创新第一名项目</a:t>
            </a: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完成机器人工厂方案部署</a:t>
            </a: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加强AI和大数据等新技术与</a:t>
            </a:r>
            <a:r>
              <a:rPr lang="en-US" altLang="zh-CN" sz="1400" dirty="0">
                <a:solidFill>
                  <a:schemeClr val="bg1"/>
                </a:solidFill>
                <a:latin typeface="微软雅黑" panose="020B0503020204020204" pitchFamily="34" charset="-122"/>
                <a:ea typeface="微软雅黑" panose="020B0503020204020204" pitchFamily="34" charset="-122"/>
              </a:rPr>
              <a:t>UiBot</a:t>
            </a:r>
            <a:r>
              <a:rPr lang="zh-CN" altLang="en-US" sz="1400" dirty="0">
                <a:solidFill>
                  <a:schemeClr val="bg1"/>
                </a:solidFill>
                <a:latin typeface="微软雅黑" panose="020B0503020204020204" pitchFamily="34" charset="-122"/>
                <a:ea typeface="微软雅黑" panose="020B0503020204020204" pitchFamily="34" charset="-122"/>
              </a:rPr>
              <a:t>的结合应用应用</a:t>
            </a:r>
          </a:p>
        </p:txBody>
      </p:sp>
      <p:sp>
        <p:nvSpPr>
          <p:cNvPr id="11" name="TextBox 34"/>
          <p:cNvSpPr txBox="1"/>
          <p:nvPr/>
        </p:nvSpPr>
        <p:spPr>
          <a:xfrm>
            <a:off x="8649335" y="2853055"/>
            <a:ext cx="2689860" cy="2028825"/>
          </a:xfrm>
          <a:prstGeom prst="rect">
            <a:avLst/>
          </a:prstGeom>
          <a:noFill/>
        </p:spPr>
        <p:txBody>
          <a:bodyPr wrap="square" lIns="91415" tIns="45708" rIns="91415" bIns="45708" rtlCol="0">
            <a:spAutoFit/>
          </a:bodyPr>
          <a:lstStyle/>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探索基于</a:t>
            </a:r>
            <a:r>
              <a:rPr lang="en-US" altLang="zh-CN" sz="1400" dirty="0">
                <a:solidFill>
                  <a:schemeClr val="bg1"/>
                </a:solidFill>
                <a:latin typeface="微软雅黑" panose="020B0503020204020204" pitchFamily="34" charset="-122"/>
                <a:ea typeface="微软雅黑" panose="020B0503020204020204" pitchFamily="34" charset="-122"/>
              </a:rPr>
              <a:t>UiBot</a:t>
            </a:r>
            <a:r>
              <a:rPr lang="zh-CN" altLang="en-US" sz="1400" dirty="0">
                <a:solidFill>
                  <a:schemeClr val="bg1"/>
                </a:solidFill>
                <a:latin typeface="微软雅黑" panose="020B0503020204020204" pitchFamily="34" charset="-122"/>
                <a:ea typeface="微软雅黑" panose="020B0503020204020204" pitchFamily="34" charset="-122"/>
              </a:rPr>
              <a:t>的深层次应用和技术实践</a:t>
            </a: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全集团实现该平台系统的推广应用</a:t>
            </a: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在全国范围内推广应用和运营</a:t>
            </a:r>
          </a:p>
        </p:txBody>
      </p:sp>
      <p:sp>
        <p:nvSpPr>
          <p:cNvPr id="12" name="TextBox 35"/>
          <p:cNvSpPr txBox="1"/>
          <p:nvPr/>
        </p:nvSpPr>
        <p:spPr>
          <a:xfrm>
            <a:off x="3464560" y="2550795"/>
            <a:ext cx="2341880" cy="367030"/>
          </a:xfrm>
          <a:prstGeom prst="rect">
            <a:avLst/>
          </a:prstGeom>
          <a:noFill/>
        </p:spPr>
        <p:txBody>
          <a:bodyPr wrap="square" lIns="91415" tIns="45708" rIns="91415" bIns="45708" rtlCol="0">
            <a:spAutoFit/>
          </a:bodyPr>
          <a:lstStyle/>
          <a:p>
            <a:r>
              <a:rPr lang="en-US" dirty="0">
                <a:solidFill>
                  <a:schemeClr val="accent2"/>
                </a:solidFill>
                <a:latin typeface="微软雅黑" panose="020B0503020204020204" pitchFamily="34" charset="-122"/>
                <a:ea typeface="微软雅黑" panose="020B0503020204020204" pitchFamily="34" charset="-122"/>
              </a:rPr>
              <a:t>2022</a:t>
            </a:r>
            <a:r>
              <a:rPr lang="zh-CN" altLang="en-US" dirty="0">
                <a:solidFill>
                  <a:schemeClr val="accent2"/>
                </a:solidFill>
                <a:latin typeface="微软雅黑" panose="020B0503020204020204" pitchFamily="34" charset="-122"/>
                <a:ea typeface="微软雅黑" panose="020B0503020204020204" pitchFamily="34" charset="-122"/>
              </a:rPr>
              <a:t>年</a:t>
            </a:r>
            <a:r>
              <a:rPr lang="en-US" altLang="zh-CN" dirty="0">
                <a:solidFill>
                  <a:schemeClr val="accent2"/>
                </a:solidFill>
                <a:latin typeface="微软雅黑" panose="020B0503020204020204" pitchFamily="34" charset="-122"/>
                <a:ea typeface="微软雅黑" panose="020B0503020204020204" pitchFamily="34" charset="-122"/>
              </a:rPr>
              <a:t>-2023</a:t>
            </a:r>
            <a:r>
              <a:rPr lang="zh-CN" altLang="en-US" dirty="0">
                <a:solidFill>
                  <a:schemeClr val="accent2"/>
                </a:solidFill>
                <a:latin typeface="微软雅黑" panose="020B0503020204020204" pitchFamily="34" charset="-122"/>
                <a:ea typeface="微软雅黑" panose="020B0503020204020204" pitchFamily="34" charset="-122"/>
              </a:rPr>
              <a:t>年</a:t>
            </a:r>
          </a:p>
        </p:txBody>
      </p:sp>
      <p:sp>
        <p:nvSpPr>
          <p:cNvPr id="13" name="TextBox 36"/>
          <p:cNvSpPr txBox="1"/>
          <p:nvPr/>
        </p:nvSpPr>
        <p:spPr>
          <a:xfrm>
            <a:off x="6057265" y="1938020"/>
            <a:ext cx="2492375" cy="367030"/>
          </a:xfrm>
          <a:prstGeom prst="rect">
            <a:avLst/>
          </a:prstGeom>
          <a:noFill/>
        </p:spPr>
        <p:txBody>
          <a:bodyPr wrap="square" lIns="91415" tIns="45708" rIns="91415" bIns="45708" rtlCol="0">
            <a:spAutoFit/>
          </a:bodyPr>
          <a:lstStyle/>
          <a:p>
            <a:r>
              <a:rPr lang="en-US" dirty="0">
                <a:solidFill>
                  <a:schemeClr val="accent3"/>
                </a:solidFill>
                <a:latin typeface="微软雅黑" panose="020B0503020204020204" pitchFamily="34" charset="-122"/>
                <a:ea typeface="微软雅黑" panose="020B0503020204020204" pitchFamily="34" charset="-122"/>
              </a:rPr>
              <a:t>2023</a:t>
            </a:r>
            <a:r>
              <a:rPr lang="zh-CN" altLang="en-US" dirty="0">
                <a:solidFill>
                  <a:schemeClr val="accent3"/>
                </a:solidFill>
                <a:latin typeface="微软雅黑" panose="020B0503020204020204" pitchFamily="34" charset="-122"/>
                <a:ea typeface="微软雅黑" panose="020B0503020204020204" pitchFamily="34" charset="-122"/>
              </a:rPr>
              <a:t>年</a:t>
            </a:r>
          </a:p>
        </p:txBody>
      </p:sp>
      <p:sp>
        <p:nvSpPr>
          <p:cNvPr id="14" name="TextBox 37"/>
          <p:cNvSpPr txBox="1"/>
          <p:nvPr/>
        </p:nvSpPr>
        <p:spPr>
          <a:xfrm>
            <a:off x="8641715" y="1374140"/>
            <a:ext cx="2536825" cy="367030"/>
          </a:xfrm>
          <a:prstGeom prst="rect">
            <a:avLst/>
          </a:prstGeom>
          <a:noFill/>
        </p:spPr>
        <p:txBody>
          <a:bodyPr wrap="square" lIns="91415" tIns="45708" rIns="91415" bIns="45708" rtlCol="0">
            <a:spAutoFit/>
          </a:bodyPr>
          <a:lstStyle/>
          <a:p>
            <a:r>
              <a:rPr lang="en-US" dirty="0">
                <a:solidFill>
                  <a:schemeClr val="accent6"/>
                </a:solidFill>
                <a:latin typeface="微软雅黑" panose="020B0503020204020204" pitchFamily="34" charset="-122"/>
                <a:ea typeface="微软雅黑" panose="020B0503020204020204" pitchFamily="34" charset="-122"/>
              </a:rPr>
              <a:t>2023</a:t>
            </a:r>
            <a:r>
              <a:rPr lang="zh-CN" altLang="en-US" dirty="0">
                <a:solidFill>
                  <a:schemeClr val="accent6"/>
                </a:solidFill>
                <a:latin typeface="微软雅黑" panose="020B0503020204020204" pitchFamily="34" charset="-122"/>
                <a:ea typeface="微软雅黑" panose="020B0503020204020204" pitchFamily="34" charset="-122"/>
              </a:rPr>
              <a:t>年</a:t>
            </a:r>
            <a:r>
              <a:rPr lang="en-US" altLang="zh-CN" dirty="0">
                <a:solidFill>
                  <a:schemeClr val="accent6"/>
                </a:solidFill>
                <a:latin typeface="微软雅黑" panose="020B0503020204020204" pitchFamily="34" charset="-122"/>
                <a:ea typeface="微软雅黑" panose="020B0503020204020204" pitchFamily="34" charset="-122"/>
              </a:rPr>
              <a:t>-</a:t>
            </a:r>
            <a:r>
              <a:rPr lang="zh-CN" altLang="en-US" dirty="0">
                <a:solidFill>
                  <a:schemeClr val="accent6"/>
                </a:solidFill>
                <a:latin typeface="微软雅黑" panose="020B0503020204020204" pitchFamily="34" charset="-122"/>
                <a:ea typeface="微软雅黑" panose="020B0503020204020204" pitchFamily="34" charset="-122"/>
              </a:rPr>
              <a:t>未来</a:t>
            </a:r>
          </a:p>
        </p:txBody>
      </p:sp>
      <p:grpSp>
        <p:nvGrpSpPr>
          <p:cNvPr id="15" name="组合 3"/>
          <p:cNvGrpSpPr/>
          <p:nvPr/>
        </p:nvGrpSpPr>
        <p:grpSpPr>
          <a:xfrm>
            <a:off x="6057265" y="2510155"/>
            <a:ext cx="2317750" cy="542290"/>
            <a:chOff x="4743736" y="3559626"/>
            <a:chExt cx="1652466" cy="308268"/>
          </a:xfrm>
        </p:grpSpPr>
        <p:sp>
          <p:nvSpPr>
            <p:cNvPr id="16" name="圆角矩形 15"/>
            <p:cNvSpPr/>
            <p:nvPr/>
          </p:nvSpPr>
          <p:spPr>
            <a:xfrm>
              <a:off x="4743736" y="3559626"/>
              <a:ext cx="1652466" cy="30826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短期规划</a:t>
              </a:r>
            </a:p>
          </p:txBody>
        </p:sp>
        <p:sp>
          <p:nvSpPr>
            <p:cNvPr id="17" name="Freeform 7"/>
            <p:cNvSpPr>
              <a:spLocks noEditPoints="1"/>
            </p:cNvSpPr>
            <p:nvPr/>
          </p:nvSpPr>
          <p:spPr bwMode="auto">
            <a:xfrm>
              <a:off x="4827829" y="3621505"/>
              <a:ext cx="198396" cy="20356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464560" y="3089275"/>
            <a:ext cx="2318385" cy="542290"/>
            <a:chOff x="2895531" y="3559626"/>
            <a:chExt cx="1652466" cy="308268"/>
          </a:xfrm>
        </p:grpSpPr>
        <p:sp>
          <p:nvSpPr>
            <p:cNvPr id="19" name="圆角矩形 18"/>
            <p:cNvSpPr/>
            <p:nvPr/>
          </p:nvSpPr>
          <p:spPr>
            <a:xfrm>
              <a:off x="2895531" y="3559626"/>
              <a:ext cx="1652466" cy="3082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中期推广实现</a:t>
              </a:r>
            </a:p>
          </p:txBody>
        </p:sp>
        <p:sp>
          <p:nvSpPr>
            <p:cNvPr id="20" name="Freeform 13"/>
            <p:cNvSpPr>
              <a:spLocks noEditPoints="1"/>
            </p:cNvSpPr>
            <p:nvPr/>
          </p:nvSpPr>
          <p:spPr bwMode="auto">
            <a:xfrm>
              <a:off x="2971391" y="3632825"/>
              <a:ext cx="210380" cy="170542"/>
            </a:xfrm>
            <a:custGeom>
              <a:avLst/>
              <a:gdLst>
                <a:gd name="T0" fmla="*/ 234 w 470"/>
                <a:gd name="T1" fmla="*/ 381 h 381"/>
                <a:gd name="T2" fmla="*/ 0 w 470"/>
                <a:gd name="T3" fmla="*/ 119 h 381"/>
                <a:gd name="T4" fmla="*/ 87 w 470"/>
                <a:gd name="T5" fmla="*/ 0 h 381"/>
                <a:gd name="T6" fmla="*/ 380 w 470"/>
                <a:gd name="T7" fmla="*/ 0 h 381"/>
                <a:gd name="T8" fmla="*/ 470 w 470"/>
                <a:gd name="T9" fmla="*/ 119 h 381"/>
                <a:gd name="T10" fmla="*/ 234 w 470"/>
                <a:gd name="T11" fmla="*/ 381 h 381"/>
                <a:gd name="T12" fmla="*/ 300 w 470"/>
                <a:gd name="T13" fmla="*/ 152 h 381"/>
                <a:gd name="T14" fmla="*/ 234 w 470"/>
                <a:gd name="T15" fmla="*/ 161 h 381"/>
                <a:gd name="T16" fmla="*/ 170 w 470"/>
                <a:gd name="T17" fmla="*/ 152 h 381"/>
                <a:gd name="T18" fmla="*/ 234 w 470"/>
                <a:gd name="T19" fmla="*/ 291 h 381"/>
                <a:gd name="T20" fmla="*/ 300 w 470"/>
                <a:gd name="T21" fmla="*/ 152 h 381"/>
                <a:gd name="T22" fmla="*/ 331 w 470"/>
                <a:gd name="T23" fmla="*/ 145 h 381"/>
                <a:gd name="T24" fmla="*/ 267 w 470"/>
                <a:gd name="T25" fmla="*/ 286 h 381"/>
                <a:gd name="T26" fmla="*/ 395 w 470"/>
                <a:gd name="T27" fmla="*/ 135 h 381"/>
                <a:gd name="T28" fmla="*/ 331 w 470"/>
                <a:gd name="T29" fmla="*/ 145 h 381"/>
                <a:gd name="T30" fmla="*/ 203 w 470"/>
                <a:gd name="T31" fmla="*/ 286 h 381"/>
                <a:gd name="T32" fmla="*/ 137 w 470"/>
                <a:gd name="T33" fmla="*/ 145 h 381"/>
                <a:gd name="T34" fmla="*/ 73 w 470"/>
                <a:gd name="T35" fmla="*/ 135 h 381"/>
                <a:gd name="T36" fmla="*/ 203 w 470"/>
                <a:gd name="T37" fmla="*/ 286 h 381"/>
                <a:gd name="T38" fmla="*/ 69 w 470"/>
                <a:gd name="T39" fmla="*/ 104 h 381"/>
                <a:gd name="T40" fmla="*/ 168 w 470"/>
                <a:gd name="T41" fmla="*/ 121 h 381"/>
                <a:gd name="T42" fmla="*/ 170 w 470"/>
                <a:gd name="T43" fmla="*/ 119 h 381"/>
                <a:gd name="T44" fmla="*/ 147 w 470"/>
                <a:gd name="T45" fmla="*/ 119 h 381"/>
                <a:gd name="T46" fmla="*/ 109 w 470"/>
                <a:gd name="T47" fmla="*/ 55 h 381"/>
                <a:gd name="T48" fmla="*/ 69 w 470"/>
                <a:gd name="T49" fmla="*/ 104 h 381"/>
                <a:gd name="T50" fmla="*/ 132 w 470"/>
                <a:gd name="T51" fmla="*/ 45 h 381"/>
                <a:gd name="T52" fmla="*/ 173 w 470"/>
                <a:gd name="T53" fmla="*/ 114 h 381"/>
                <a:gd name="T54" fmla="*/ 220 w 470"/>
                <a:gd name="T55" fmla="*/ 45 h 381"/>
                <a:gd name="T56" fmla="*/ 132 w 470"/>
                <a:gd name="T57" fmla="*/ 45 h 381"/>
                <a:gd name="T58" fmla="*/ 194 w 470"/>
                <a:gd name="T59" fmla="*/ 126 h 381"/>
                <a:gd name="T60" fmla="*/ 234 w 470"/>
                <a:gd name="T61" fmla="*/ 133 h 381"/>
                <a:gd name="T62" fmla="*/ 274 w 470"/>
                <a:gd name="T63" fmla="*/ 126 h 381"/>
                <a:gd name="T64" fmla="*/ 234 w 470"/>
                <a:gd name="T65" fmla="*/ 67 h 381"/>
                <a:gd name="T66" fmla="*/ 194 w 470"/>
                <a:gd name="T67" fmla="*/ 126 h 381"/>
                <a:gd name="T68" fmla="*/ 248 w 470"/>
                <a:gd name="T69" fmla="*/ 45 h 381"/>
                <a:gd name="T70" fmla="*/ 295 w 470"/>
                <a:gd name="T71" fmla="*/ 114 h 381"/>
                <a:gd name="T72" fmla="*/ 338 w 470"/>
                <a:gd name="T73" fmla="*/ 45 h 381"/>
                <a:gd name="T74" fmla="*/ 248 w 470"/>
                <a:gd name="T75" fmla="*/ 45 h 381"/>
                <a:gd name="T76" fmla="*/ 359 w 470"/>
                <a:gd name="T77" fmla="*/ 55 h 381"/>
                <a:gd name="T78" fmla="*/ 321 w 470"/>
                <a:gd name="T79" fmla="*/ 119 h 381"/>
                <a:gd name="T80" fmla="*/ 298 w 470"/>
                <a:gd name="T81" fmla="*/ 119 h 381"/>
                <a:gd name="T82" fmla="*/ 300 w 470"/>
                <a:gd name="T83" fmla="*/ 121 h 381"/>
                <a:gd name="T84" fmla="*/ 399 w 470"/>
                <a:gd name="T85" fmla="*/ 104 h 381"/>
                <a:gd name="T86" fmla="*/ 359 w 470"/>
                <a:gd name="T87" fmla="*/ 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0" h="381">
                  <a:moveTo>
                    <a:pt x="234" y="381"/>
                  </a:moveTo>
                  <a:lnTo>
                    <a:pt x="0" y="119"/>
                  </a:lnTo>
                  <a:lnTo>
                    <a:pt x="87" y="0"/>
                  </a:lnTo>
                  <a:lnTo>
                    <a:pt x="380" y="0"/>
                  </a:lnTo>
                  <a:lnTo>
                    <a:pt x="470" y="119"/>
                  </a:lnTo>
                  <a:lnTo>
                    <a:pt x="234" y="381"/>
                  </a:lnTo>
                  <a:close/>
                  <a:moveTo>
                    <a:pt x="300" y="152"/>
                  </a:moveTo>
                  <a:lnTo>
                    <a:pt x="234" y="161"/>
                  </a:lnTo>
                  <a:lnTo>
                    <a:pt x="170" y="152"/>
                  </a:lnTo>
                  <a:lnTo>
                    <a:pt x="234" y="291"/>
                  </a:lnTo>
                  <a:lnTo>
                    <a:pt x="300" y="152"/>
                  </a:lnTo>
                  <a:close/>
                  <a:moveTo>
                    <a:pt x="331" y="145"/>
                  </a:moveTo>
                  <a:lnTo>
                    <a:pt x="267" y="286"/>
                  </a:lnTo>
                  <a:lnTo>
                    <a:pt x="395" y="135"/>
                  </a:lnTo>
                  <a:lnTo>
                    <a:pt x="331" y="145"/>
                  </a:lnTo>
                  <a:close/>
                  <a:moveTo>
                    <a:pt x="203" y="286"/>
                  </a:moveTo>
                  <a:lnTo>
                    <a:pt x="137" y="145"/>
                  </a:lnTo>
                  <a:lnTo>
                    <a:pt x="73" y="135"/>
                  </a:lnTo>
                  <a:lnTo>
                    <a:pt x="203" y="286"/>
                  </a:lnTo>
                  <a:close/>
                  <a:moveTo>
                    <a:pt x="69" y="104"/>
                  </a:moveTo>
                  <a:lnTo>
                    <a:pt x="168" y="121"/>
                  </a:lnTo>
                  <a:lnTo>
                    <a:pt x="170" y="119"/>
                  </a:lnTo>
                  <a:lnTo>
                    <a:pt x="147" y="119"/>
                  </a:lnTo>
                  <a:lnTo>
                    <a:pt x="109" y="55"/>
                  </a:lnTo>
                  <a:lnTo>
                    <a:pt x="69" y="104"/>
                  </a:lnTo>
                  <a:close/>
                  <a:moveTo>
                    <a:pt x="132" y="45"/>
                  </a:moveTo>
                  <a:lnTo>
                    <a:pt x="173" y="114"/>
                  </a:lnTo>
                  <a:lnTo>
                    <a:pt x="220" y="45"/>
                  </a:lnTo>
                  <a:lnTo>
                    <a:pt x="132" y="45"/>
                  </a:lnTo>
                  <a:close/>
                  <a:moveTo>
                    <a:pt x="194" y="126"/>
                  </a:moveTo>
                  <a:lnTo>
                    <a:pt x="234" y="133"/>
                  </a:lnTo>
                  <a:lnTo>
                    <a:pt x="274" y="126"/>
                  </a:lnTo>
                  <a:lnTo>
                    <a:pt x="234" y="67"/>
                  </a:lnTo>
                  <a:lnTo>
                    <a:pt x="194" y="126"/>
                  </a:lnTo>
                  <a:close/>
                  <a:moveTo>
                    <a:pt x="248" y="45"/>
                  </a:moveTo>
                  <a:lnTo>
                    <a:pt x="295" y="114"/>
                  </a:lnTo>
                  <a:lnTo>
                    <a:pt x="338" y="45"/>
                  </a:lnTo>
                  <a:lnTo>
                    <a:pt x="248" y="45"/>
                  </a:lnTo>
                  <a:close/>
                  <a:moveTo>
                    <a:pt x="359" y="55"/>
                  </a:moveTo>
                  <a:lnTo>
                    <a:pt x="321" y="119"/>
                  </a:lnTo>
                  <a:lnTo>
                    <a:pt x="298" y="119"/>
                  </a:lnTo>
                  <a:lnTo>
                    <a:pt x="300" y="121"/>
                  </a:lnTo>
                  <a:lnTo>
                    <a:pt x="399" y="104"/>
                  </a:lnTo>
                  <a:lnTo>
                    <a:pt x="359" y="55"/>
                  </a:ln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grpSp>
        <p:nvGrpSpPr>
          <p:cNvPr id="21" name="组合 1"/>
          <p:cNvGrpSpPr/>
          <p:nvPr/>
        </p:nvGrpSpPr>
        <p:grpSpPr>
          <a:xfrm>
            <a:off x="872490" y="3672840"/>
            <a:ext cx="2317750" cy="542290"/>
            <a:chOff x="1047326" y="3559626"/>
            <a:chExt cx="1652466" cy="308268"/>
          </a:xfrm>
        </p:grpSpPr>
        <p:sp>
          <p:nvSpPr>
            <p:cNvPr id="22" name="圆角矩形 21"/>
            <p:cNvSpPr/>
            <p:nvPr/>
          </p:nvSpPr>
          <p:spPr>
            <a:xfrm>
              <a:off x="1047326" y="3559626"/>
              <a:ext cx="1652466" cy="3082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初期平台</a:t>
              </a:r>
            </a:p>
          </p:txBody>
        </p:sp>
        <p:sp>
          <p:nvSpPr>
            <p:cNvPr id="23" name="Freeform 18"/>
            <p:cNvSpPr>
              <a:spLocks noEditPoints="1"/>
            </p:cNvSpPr>
            <p:nvPr/>
          </p:nvSpPr>
          <p:spPr bwMode="auto">
            <a:xfrm>
              <a:off x="1130198" y="3600747"/>
              <a:ext cx="215851" cy="212145"/>
            </a:xfrm>
            <a:custGeom>
              <a:avLst/>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65024" tIns="32512" rIns="65024" bIns="32512" numCol="1" anchor="t" anchorCtr="0" compatLnSpc="1"/>
            <a:lstStyle/>
            <a:p>
              <a:endParaRPr lang="zh-CN" altLang="en-US" sz="128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8649335" y="1946275"/>
            <a:ext cx="2317750" cy="542290"/>
            <a:chOff x="6591942" y="3559626"/>
            <a:chExt cx="1652466" cy="308268"/>
          </a:xfrm>
        </p:grpSpPr>
        <p:sp>
          <p:nvSpPr>
            <p:cNvPr id="25" name="圆角矩形 24"/>
            <p:cNvSpPr/>
            <p:nvPr/>
          </p:nvSpPr>
          <p:spPr>
            <a:xfrm>
              <a:off x="6591942" y="3559626"/>
              <a:ext cx="1652466" cy="30826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长期规划</a:t>
              </a:r>
            </a:p>
          </p:txBody>
        </p:sp>
        <p:sp>
          <p:nvSpPr>
            <p:cNvPr id="26" name="Freeform 23"/>
            <p:cNvSpPr>
              <a:spLocks noEditPoints="1"/>
            </p:cNvSpPr>
            <p:nvPr/>
          </p:nvSpPr>
          <p:spPr bwMode="auto">
            <a:xfrm>
              <a:off x="6694478" y="3616112"/>
              <a:ext cx="153946" cy="203968"/>
            </a:xfrm>
            <a:custGeom>
              <a:avLst/>
              <a:gdLst>
                <a:gd name="T0" fmla="*/ 9 w 151"/>
                <a:gd name="T1" fmla="*/ 0 h 200"/>
                <a:gd name="T2" fmla="*/ 0 w 151"/>
                <a:gd name="T3" fmla="*/ 191 h 200"/>
                <a:gd name="T4" fmla="*/ 142 w 151"/>
                <a:gd name="T5" fmla="*/ 200 h 200"/>
                <a:gd name="T6" fmla="*/ 151 w 151"/>
                <a:gd name="T7" fmla="*/ 10 h 200"/>
                <a:gd name="T8" fmla="*/ 50 w 151"/>
                <a:gd name="T9" fmla="*/ 161 h 200"/>
                <a:gd name="T10" fmla="*/ 29 w 151"/>
                <a:gd name="T11" fmla="*/ 165 h 200"/>
                <a:gd name="T12" fmla="*/ 24 w 151"/>
                <a:gd name="T13" fmla="*/ 152 h 200"/>
                <a:gd name="T14" fmla="*/ 46 w 151"/>
                <a:gd name="T15" fmla="*/ 148 h 200"/>
                <a:gd name="T16" fmla="*/ 50 w 151"/>
                <a:gd name="T17" fmla="*/ 161 h 200"/>
                <a:gd name="T18" fmla="*/ 46 w 151"/>
                <a:gd name="T19" fmla="*/ 137 h 200"/>
                <a:gd name="T20" fmla="*/ 24 w 151"/>
                <a:gd name="T21" fmla="*/ 133 h 200"/>
                <a:gd name="T22" fmla="*/ 29 w 151"/>
                <a:gd name="T23" fmla="*/ 120 h 200"/>
                <a:gd name="T24" fmla="*/ 50 w 151"/>
                <a:gd name="T25" fmla="*/ 124 h 200"/>
                <a:gd name="T26" fmla="*/ 50 w 151"/>
                <a:gd name="T27" fmla="*/ 105 h 200"/>
                <a:gd name="T28" fmla="*/ 29 w 151"/>
                <a:gd name="T29" fmla="*/ 109 h 200"/>
                <a:gd name="T30" fmla="*/ 24 w 151"/>
                <a:gd name="T31" fmla="*/ 96 h 200"/>
                <a:gd name="T32" fmla="*/ 46 w 151"/>
                <a:gd name="T33" fmla="*/ 92 h 200"/>
                <a:gd name="T34" fmla="*/ 50 w 151"/>
                <a:gd name="T35" fmla="*/ 105 h 200"/>
                <a:gd name="T36" fmla="*/ 83 w 151"/>
                <a:gd name="T37" fmla="*/ 165 h 200"/>
                <a:gd name="T38" fmla="*/ 63 w 151"/>
                <a:gd name="T39" fmla="*/ 161 h 200"/>
                <a:gd name="T40" fmla="*/ 67 w 151"/>
                <a:gd name="T41" fmla="*/ 148 h 200"/>
                <a:gd name="T42" fmla="*/ 88 w 151"/>
                <a:gd name="T43" fmla="*/ 152 h 200"/>
                <a:gd name="T44" fmla="*/ 88 w 151"/>
                <a:gd name="T45" fmla="*/ 133 h 200"/>
                <a:gd name="T46" fmla="*/ 67 w 151"/>
                <a:gd name="T47" fmla="*/ 137 h 200"/>
                <a:gd name="T48" fmla="*/ 63 w 151"/>
                <a:gd name="T49" fmla="*/ 124 h 200"/>
                <a:gd name="T50" fmla="*/ 83 w 151"/>
                <a:gd name="T51" fmla="*/ 120 h 200"/>
                <a:gd name="T52" fmla="*/ 88 w 151"/>
                <a:gd name="T53" fmla="*/ 133 h 200"/>
                <a:gd name="T54" fmla="*/ 83 w 151"/>
                <a:gd name="T55" fmla="*/ 109 h 200"/>
                <a:gd name="T56" fmla="*/ 63 w 151"/>
                <a:gd name="T57" fmla="*/ 105 h 200"/>
                <a:gd name="T58" fmla="*/ 67 w 151"/>
                <a:gd name="T59" fmla="*/ 92 h 200"/>
                <a:gd name="T60" fmla="*/ 88 w 151"/>
                <a:gd name="T61" fmla="*/ 96 h 200"/>
                <a:gd name="T62" fmla="*/ 128 w 151"/>
                <a:gd name="T63" fmla="*/ 161 h 200"/>
                <a:gd name="T64" fmla="*/ 104 w 151"/>
                <a:gd name="T65" fmla="*/ 164 h 200"/>
                <a:gd name="T66" fmla="*/ 99 w 151"/>
                <a:gd name="T67" fmla="*/ 152 h 200"/>
                <a:gd name="T68" fmla="*/ 123 w 151"/>
                <a:gd name="T69" fmla="*/ 148 h 200"/>
                <a:gd name="T70" fmla="*/ 128 w 151"/>
                <a:gd name="T71" fmla="*/ 161 h 200"/>
                <a:gd name="T72" fmla="*/ 123 w 151"/>
                <a:gd name="T73" fmla="*/ 136 h 200"/>
                <a:gd name="T74" fmla="*/ 99 w 151"/>
                <a:gd name="T75" fmla="*/ 133 h 200"/>
                <a:gd name="T76" fmla="*/ 104 w 151"/>
                <a:gd name="T77" fmla="*/ 120 h 200"/>
                <a:gd name="T78" fmla="*/ 128 w 151"/>
                <a:gd name="T79" fmla="*/ 124 h 200"/>
                <a:gd name="T80" fmla="*/ 128 w 151"/>
                <a:gd name="T81" fmla="*/ 105 h 200"/>
                <a:gd name="T82" fmla="*/ 104 w 151"/>
                <a:gd name="T83" fmla="*/ 108 h 200"/>
                <a:gd name="T84" fmla="*/ 99 w 151"/>
                <a:gd name="T85" fmla="*/ 96 h 200"/>
                <a:gd name="T86" fmla="*/ 123 w 151"/>
                <a:gd name="T87" fmla="*/ 92 h 200"/>
                <a:gd name="T88" fmla="*/ 128 w 151"/>
                <a:gd name="T89" fmla="*/ 105 h 200"/>
                <a:gd name="T90" fmla="*/ 103 w 151"/>
                <a:gd name="T91" fmla="*/ 72 h 200"/>
                <a:gd name="T92" fmla="*/ 103 w 151"/>
                <a:gd name="T93" fmla="*/ 56 h 200"/>
                <a:gd name="T94" fmla="*/ 130 w 151"/>
                <a:gd name="T95" fmla="*/ 63 h 200"/>
                <a:gd name="T96" fmla="*/ 136 w 151"/>
                <a:gd name="T97" fmla="*/ 42 h 200"/>
                <a:gd name="T98" fmla="*/ 22 w 151"/>
                <a:gd name="T99" fmla="*/ 48 h 200"/>
                <a:gd name="T100" fmla="*/ 16 w 151"/>
                <a:gd name="T101" fmla="*/ 23 h 200"/>
                <a:gd name="T102" fmla="*/ 129 w 151"/>
                <a:gd name="T103" fmla="*/ 16 h 200"/>
                <a:gd name="T104" fmla="*/ 136 w 151"/>
                <a:gd name="T105" fmla="*/ 42 h 200"/>
                <a:gd name="T106" fmla="*/ 120 w 151"/>
                <a:gd name="T107" fmla="*/ 23 h 200"/>
                <a:gd name="T108" fmla="*/ 124 w 151"/>
                <a:gd name="T109" fmla="*/ 45 h 200"/>
                <a:gd name="T110" fmla="*/ 127 w 151"/>
                <a:gd name="T111" fmla="*/ 2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200">
                  <a:moveTo>
                    <a:pt x="142" y="0"/>
                  </a:moveTo>
                  <a:cubicBezTo>
                    <a:pt x="9" y="0"/>
                    <a:pt x="9" y="0"/>
                    <a:pt x="9" y="0"/>
                  </a:cubicBezTo>
                  <a:cubicBezTo>
                    <a:pt x="4" y="0"/>
                    <a:pt x="0" y="4"/>
                    <a:pt x="0" y="10"/>
                  </a:cubicBezTo>
                  <a:cubicBezTo>
                    <a:pt x="0" y="191"/>
                    <a:pt x="0" y="191"/>
                    <a:pt x="0" y="191"/>
                  </a:cubicBezTo>
                  <a:cubicBezTo>
                    <a:pt x="0" y="196"/>
                    <a:pt x="4" y="200"/>
                    <a:pt x="9" y="200"/>
                  </a:cubicBezTo>
                  <a:cubicBezTo>
                    <a:pt x="142" y="200"/>
                    <a:pt x="142" y="200"/>
                    <a:pt x="142" y="200"/>
                  </a:cubicBezTo>
                  <a:cubicBezTo>
                    <a:pt x="147" y="200"/>
                    <a:pt x="151" y="196"/>
                    <a:pt x="151" y="191"/>
                  </a:cubicBezTo>
                  <a:cubicBezTo>
                    <a:pt x="151" y="10"/>
                    <a:pt x="151" y="10"/>
                    <a:pt x="151" y="10"/>
                  </a:cubicBezTo>
                  <a:cubicBezTo>
                    <a:pt x="151" y="4"/>
                    <a:pt x="147" y="0"/>
                    <a:pt x="142" y="0"/>
                  </a:cubicBezTo>
                  <a:close/>
                  <a:moveTo>
                    <a:pt x="50" y="161"/>
                  </a:moveTo>
                  <a:cubicBezTo>
                    <a:pt x="50" y="163"/>
                    <a:pt x="48" y="165"/>
                    <a:pt x="46" y="165"/>
                  </a:cubicBezTo>
                  <a:cubicBezTo>
                    <a:pt x="29" y="165"/>
                    <a:pt x="29" y="165"/>
                    <a:pt x="29" y="165"/>
                  </a:cubicBezTo>
                  <a:cubicBezTo>
                    <a:pt x="26" y="165"/>
                    <a:pt x="24" y="163"/>
                    <a:pt x="24" y="161"/>
                  </a:cubicBezTo>
                  <a:cubicBezTo>
                    <a:pt x="24" y="152"/>
                    <a:pt x="24" y="152"/>
                    <a:pt x="24" y="152"/>
                  </a:cubicBezTo>
                  <a:cubicBezTo>
                    <a:pt x="24" y="150"/>
                    <a:pt x="26" y="148"/>
                    <a:pt x="29" y="148"/>
                  </a:cubicBezTo>
                  <a:cubicBezTo>
                    <a:pt x="46" y="148"/>
                    <a:pt x="46" y="148"/>
                    <a:pt x="46" y="148"/>
                  </a:cubicBezTo>
                  <a:cubicBezTo>
                    <a:pt x="48" y="148"/>
                    <a:pt x="50" y="150"/>
                    <a:pt x="50" y="152"/>
                  </a:cubicBezTo>
                  <a:lnTo>
                    <a:pt x="50" y="161"/>
                  </a:lnTo>
                  <a:close/>
                  <a:moveTo>
                    <a:pt x="50" y="133"/>
                  </a:moveTo>
                  <a:cubicBezTo>
                    <a:pt x="50" y="135"/>
                    <a:pt x="48" y="137"/>
                    <a:pt x="46" y="137"/>
                  </a:cubicBezTo>
                  <a:cubicBezTo>
                    <a:pt x="29" y="137"/>
                    <a:pt x="29" y="137"/>
                    <a:pt x="29" y="137"/>
                  </a:cubicBezTo>
                  <a:cubicBezTo>
                    <a:pt x="26" y="137"/>
                    <a:pt x="24" y="135"/>
                    <a:pt x="24" y="133"/>
                  </a:cubicBezTo>
                  <a:cubicBezTo>
                    <a:pt x="24" y="124"/>
                    <a:pt x="24" y="124"/>
                    <a:pt x="24" y="124"/>
                  </a:cubicBezTo>
                  <a:cubicBezTo>
                    <a:pt x="24" y="122"/>
                    <a:pt x="26" y="120"/>
                    <a:pt x="29" y="120"/>
                  </a:cubicBezTo>
                  <a:cubicBezTo>
                    <a:pt x="46" y="120"/>
                    <a:pt x="46" y="120"/>
                    <a:pt x="46" y="120"/>
                  </a:cubicBezTo>
                  <a:cubicBezTo>
                    <a:pt x="48" y="120"/>
                    <a:pt x="50" y="122"/>
                    <a:pt x="50" y="124"/>
                  </a:cubicBezTo>
                  <a:lnTo>
                    <a:pt x="50" y="133"/>
                  </a:lnTo>
                  <a:close/>
                  <a:moveTo>
                    <a:pt x="50" y="105"/>
                  </a:moveTo>
                  <a:cubicBezTo>
                    <a:pt x="50" y="107"/>
                    <a:pt x="48" y="109"/>
                    <a:pt x="46" y="109"/>
                  </a:cubicBezTo>
                  <a:cubicBezTo>
                    <a:pt x="29" y="109"/>
                    <a:pt x="29" y="109"/>
                    <a:pt x="29" y="109"/>
                  </a:cubicBezTo>
                  <a:cubicBezTo>
                    <a:pt x="26" y="109"/>
                    <a:pt x="24" y="107"/>
                    <a:pt x="24" y="105"/>
                  </a:cubicBezTo>
                  <a:cubicBezTo>
                    <a:pt x="24" y="96"/>
                    <a:pt x="24" y="96"/>
                    <a:pt x="24" y="96"/>
                  </a:cubicBezTo>
                  <a:cubicBezTo>
                    <a:pt x="24" y="94"/>
                    <a:pt x="26" y="92"/>
                    <a:pt x="29" y="92"/>
                  </a:cubicBezTo>
                  <a:cubicBezTo>
                    <a:pt x="46" y="92"/>
                    <a:pt x="46" y="92"/>
                    <a:pt x="46" y="92"/>
                  </a:cubicBezTo>
                  <a:cubicBezTo>
                    <a:pt x="48" y="92"/>
                    <a:pt x="50" y="94"/>
                    <a:pt x="50" y="96"/>
                  </a:cubicBezTo>
                  <a:lnTo>
                    <a:pt x="50" y="105"/>
                  </a:lnTo>
                  <a:close/>
                  <a:moveTo>
                    <a:pt x="88" y="161"/>
                  </a:moveTo>
                  <a:cubicBezTo>
                    <a:pt x="88" y="163"/>
                    <a:pt x="86" y="165"/>
                    <a:pt x="83" y="165"/>
                  </a:cubicBezTo>
                  <a:cubicBezTo>
                    <a:pt x="67" y="165"/>
                    <a:pt x="67" y="165"/>
                    <a:pt x="67" y="165"/>
                  </a:cubicBezTo>
                  <a:cubicBezTo>
                    <a:pt x="65" y="165"/>
                    <a:pt x="63" y="163"/>
                    <a:pt x="63" y="161"/>
                  </a:cubicBezTo>
                  <a:cubicBezTo>
                    <a:pt x="63" y="152"/>
                    <a:pt x="63" y="152"/>
                    <a:pt x="63" y="152"/>
                  </a:cubicBezTo>
                  <a:cubicBezTo>
                    <a:pt x="63" y="150"/>
                    <a:pt x="65" y="148"/>
                    <a:pt x="67" y="148"/>
                  </a:cubicBezTo>
                  <a:cubicBezTo>
                    <a:pt x="83" y="148"/>
                    <a:pt x="83" y="148"/>
                    <a:pt x="83" y="148"/>
                  </a:cubicBezTo>
                  <a:cubicBezTo>
                    <a:pt x="86" y="148"/>
                    <a:pt x="88" y="150"/>
                    <a:pt x="88" y="152"/>
                  </a:cubicBezTo>
                  <a:lnTo>
                    <a:pt x="88" y="161"/>
                  </a:lnTo>
                  <a:close/>
                  <a:moveTo>
                    <a:pt x="88" y="133"/>
                  </a:moveTo>
                  <a:cubicBezTo>
                    <a:pt x="88" y="135"/>
                    <a:pt x="86" y="137"/>
                    <a:pt x="83" y="137"/>
                  </a:cubicBezTo>
                  <a:cubicBezTo>
                    <a:pt x="67" y="137"/>
                    <a:pt x="67" y="137"/>
                    <a:pt x="67" y="137"/>
                  </a:cubicBezTo>
                  <a:cubicBezTo>
                    <a:pt x="65" y="137"/>
                    <a:pt x="63" y="135"/>
                    <a:pt x="63" y="133"/>
                  </a:cubicBezTo>
                  <a:cubicBezTo>
                    <a:pt x="63" y="124"/>
                    <a:pt x="63" y="124"/>
                    <a:pt x="63" y="124"/>
                  </a:cubicBezTo>
                  <a:cubicBezTo>
                    <a:pt x="63" y="122"/>
                    <a:pt x="65" y="120"/>
                    <a:pt x="67" y="120"/>
                  </a:cubicBezTo>
                  <a:cubicBezTo>
                    <a:pt x="83" y="120"/>
                    <a:pt x="83" y="120"/>
                    <a:pt x="83" y="120"/>
                  </a:cubicBezTo>
                  <a:cubicBezTo>
                    <a:pt x="86" y="120"/>
                    <a:pt x="88" y="122"/>
                    <a:pt x="88" y="124"/>
                  </a:cubicBezTo>
                  <a:lnTo>
                    <a:pt x="88" y="133"/>
                  </a:lnTo>
                  <a:close/>
                  <a:moveTo>
                    <a:pt x="88" y="105"/>
                  </a:moveTo>
                  <a:cubicBezTo>
                    <a:pt x="88" y="107"/>
                    <a:pt x="86" y="109"/>
                    <a:pt x="83" y="109"/>
                  </a:cubicBezTo>
                  <a:cubicBezTo>
                    <a:pt x="67" y="109"/>
                    <a:pt x="67" y="109"/>
                    <a:pt x="67" y="109"/>
                  </a:cubicBezTo>
                  <a:cubicBezTo>
                    <a:pt x="65" y="109"/>
                    <a:pt x="63" y="107"/>
                    <a:pt x="63" y="105"/>
                  </a:cubicBezTo>
                  <a:cubicBezTo>
                    <a:pt x="63" y="96"/>
                    <a:pt x="63" y="96"/>
                    <a:pt x="63" y="96"/>
                  </a:cubicBezTo>
                  <a:cubicBezTo>
                    <a:pt x="63" y="94"/>
                    <a:pt x="65" y="92"/>
                    <a:pt x="67" y="92"/>
                  </a:cubicBezTo>
                  <a:cubicBezTo>
                    <a:pt x="83" y="92"/>
                    <a:pt x="83" y="92"/>
                    <a:pt x="83" y="92"/>
                  </a:cubicBezTo>
                  <a:cubicBezTo>
                    <a:pt x="86" y="92"/>
                    <a:pt x="88" y="94"/>
                    <a:pt x="88" y="96"/>
                  </a:cubicBezTo>
                  <a:lnTo>
                    <a:pt x="88" y="105"/>
                  </a:lnTo>
                  <a:close/>
                  <a:moveTo>
                    <a:pt x="128" y="161"/>
                  </a:moveTo>
                  <a:cubicBezTo>
                    <a:pt x="128" y="163"/>
                    <a:pt x="125" y="164"/>
                    <a:pt x="123" y="164"/>
                  </a:cubicBezTo>
                  <a:cubicBezTo>
                    <a:pt x="104" y="164"/>
                    <a:pt x="104" y="164"/>
                    <a:pt x="104" y="164"/>
                  </a:cubicBezTo>
                  <a:cubicBezTo>
                    <a:pt x="102" y="164"/>
                    <a:pt x="99" y="163"/>
                    <a:pt x="99" y="161"/>
                  </a:cubicBezTo>
                  <a:cubicBezTo>
                    <a:pt x="99" y="152"/>
                    <a:pt x="99" y="152"/>
                    <a:pt x="99" y="152"/>
                  </a:cubicBezTo>
                  <a:cubicBezTo>
                    <a:pt x="99" y="150"/>
                    <a:pt x="102" y="148"/>
                    <a:pt x="104" y="148"/>
                  </a:cubicBezTo>
                  <a:cubicBezTo>
                    <a:pt x="123" y="148"/>
                    <a:pt x="123" y="148"/>
                    <a:pt x="123" y="148"/>
                  </a:cubicBezTo>
                  <a:cubicBezTo>
                    <a:pt x="125" y="148"/>
                    <a:pt x="128" y="150"/>
                    <a:pt x="128" y="152"/>
                  </a:cubicBezTo>
                  <a:lnTo>
                    <a:pt x="128" y="161"/>
                  </a:lnTo>
                  <a:close/>
                  <a:moveTo>
                    <a:pt x="128" y="133"/>
                  </a:moveTo>
                  <a:cubicBezTo>
                    <a:pt x="128" y="135"/>
                    <a:pt x="125" y="136"/>
                    <a:pt x="123" y="136"/>
                  </a:cubicBezTo>
                  <a:cubicBezTo>
                    <a:pt x="104" y="136"/>
                    <a:pt x="104" y="136"/>
                    <a:pt x="104" y="136"/>
                  </a:cubicBezTo>
                  <a:cubicBezTo>
                    <a:pt x="102" y="136"/>
                    <a:pt x="99" y="135"/>
                    <a:pt x="99" y="133"/>
                  </a:cubicBezTo>
                  <a:cubicBezTo>
                    <a:pt x="99" y="124"/>
                    <a:pt x="99" y="124"/>
                    <a:pt x="99" y="124"/>
                  </a:cubicBezTo>
                  <a:cubicBezTo>
                    <a:pt x="99" y="122"/>
                    <a:pt x="102" y="120"/>
                    <a:pt x="104" y="120"/>
                  </a:cubicBezTo>
                  <a:cubicBezTo>
                    <a:pt x="123" y="120"/>
                    <a:pt x="123" y="120"/>
                    <a:pt x="123" y="120"/>
                  </a:cubicBezTo>
                  <a:cubicBezTo>
                    <a:pt x="125" y="120"/>
                    <a:pt x="128" y="122"/>
                    <a:pt x="128" y="124"/>
                  </a:cubicBezTo>
                  <a:lnTo>
                    <a:pt x="128" y="133"/>
                  </a:lnTo>
                  <a:close/>
                  <a:moveTo>
                    <a:pt x="128" y="105"/>
                  </a:moveTo>
                  <a:cubicBezTo>
                    <a:pt x="128" y="107"/>
                    <a:pt x="125" y="108"/>
                    <a:pt x="123" y="108"/>
                  </a:cubicBezTo>
                  <a:cubicBezTo>
                    <a:pt x="104" y="108"/>
                    <a:pt x="104" y="108"/>
                    <a:pt x="104" y="108"/>
                  </a:cubicBezTo>
                  <a:cubicBezTo>
                    <a:pt x="102" y="108"/>
                    <a:pt x="99" y="107"/>
                    <a:pt x="99" y="105"/>
                  </a:cubicBezTo>
                  <a:cubicBezTo>
                    <a:pt x="99" y="96"/>
                    <a:pt x="99" y="96"/>
                    <a:pt x="99" y="96"/>
                  </a:cubicBezTo>
                  <a:cubicBezTo>
                    <a:pt x="99" y="94"/>
                    <a:pt x="102" y="92"/>
                    <a:pt x="104" y="92"/>
                  </a:cubicBezTo>
                  <a:cubicBezTo>
                    <a:pt x="123" y="92"/>
                    <a:pt x="123" y="92"/>
                    <a:pt x="123" y="92"/>
                  </a:cubicBezTo>
                  <a:cubicBezTo>
                    <a:pt x="125" y="92"/>
                    <a:pt x="128" y="94"/>
                    <a:pt x="128" y="96"/>
                  </a:cubicBezTo>
                  <a:lnTo>
                    <a:pt x="128" y="105"/>
                  </a:lnTo>
                  <a:close/>
                  <a:moveTo>
                    <a:pt x="126" y="72"/>
                  </a:moveTo>
                  <a:cubicBezTo>
                    <a:pt x="103" y="72"/>
                    <a:pt x="103" y="72"/>
                    <a:pt x="103" y="72"/>
                  </a:cubicBezTo>
                  <a:cubicBezTo>
                    <a:pt x="100" y="72"/>
                    <a:pt x="99" y="67"/>
                    <a:pt x="99" y="63"/>
                  </a:cubicBezTo>
                  <a:cubicBezTo>
                    <a:pt x="99" y="60"/>
                    <a:pt x="100" y="56"/>
                    <a:pt x="103" y="56"/>
                  </a:cubicBezTo>
                  <a:cubicBezTo>
                    <a:pt x="126" y="56"/>
                    <a:pt x="126" y="56"/>
                    <a:pt x="126" y="56"/>
                  </a:cubicBezTo>
                  <a:cubicBezTo>
                    <a:pt x="128" y="56"/>
                    <a:pt x="130" y="60"/>
                    <a:pt x="130" y="63"/>
                  </a:cubicBezTo>
                  <a:cubicBezTo>
                    <a:pt x="130" y="67"/>
                    <a:pt x="128" y="72"/>
                    <a:pt x="126" y="72"/>
                  </a:cubicBezTo>
                  <a:close/>
                  <a:moveTo>
                    <a:pt x="136" y="42"/>
                  </a:moveTo>
                  <a:cubicBezTo>
                    <a:pt x="136" y="45"/>
                    <a:pt x="133" y="48"/>
                    <a:pt x="129" y="48"/>
                  </a:cubicBezTo>
                  <a:cubicBezTo>
                    <a:pt x="22" y="48"/>
                    <a:pt x="22" y="48"/>
                    <a:pt x="22" y="48"/>
                  </a:cubicBezTo>
                  <a:cubicBezTo>
                    <a:pt x="19" y="48"/>
                    <a:pt x="16" y="45"/>
                    <a:pt x="16" y="42"/>
                  </a:cubicBezTo>
                  <a:cubicBezTo>
                    <a:pt x="16" y="23"/>
                    <a:pt x="16" y="23"/>
                    <a:pt x="16" y="23"/>
                  </a:cubicBezTo>
                  <a:cubicBezTo>
                    <a:pt x="16" y="19"/>
                    <a:pt x="19" y="16"/>
                    <a:pt x="22" y="16"/>
                  </a:cubicBezTo>
                  <a:cubicBezTo>
                    <a:pt x="129" y="16"/>
                    <a:pt x="129" y="16"/>
                    <a:pt x="129" y="16"/>
                  </a:cubicBezTo>
                  <a:cubicBezTo>
                    <a:pt x="133" y="16"/>
                    <a:pt x="136" y="19"/>
                    <a:pt x="136" y="23"/>
                  </a:cubicBezTo>
                  <a:lnTo>
                    <a:pt x="136" y="42"/>
                  </a:lnTo>
                  <a:close/>
                  <a:moveTo>
                    <a:pt x="124" y="20"/>
                  </a:moveTo>
                  <a:cubicBezTo>
                    <a:pt x="122" y="20"/>
                    <a:pt x="120" y="21"/>
                    <a:pt x="120" y="23"/>
                  </a:cubicBezTo>
                  <a:cubicBezTo>
                    <a:pt x="120" y="42"/>
                    <a:pt x="120" y="42"/>
                    <a:pt x="120" y="42"/>
                  </a:cubicBezTo>
                  <a:cubicBezTo>
                    <a:pt x="120" y="44"/>
                    <a:pt x="122" y="45"/>
                    <a:pt x="124" y="45"/>
                  </a:cubicBezTo>
                  <a:cubicBezTo>
                    <a:pt x="126" y="45"/>
                    <a:pt x="127" y="44"/>
                    <a:pt x="127" y="42"/>
                  </a:cubicBezTo>
                  <a:cubicBezTo>
                    <a:pt x="127" y="23"/>
                    <a:pt x="127" y="23"/>
                    <a:pt x="127" y="23"/>
                  </a:cubicBezTo>
                  <a:cubicBezTo>
                    <a:pt x="127" y="21"/>
                    <a:pt x="126" y="20"/>
                    <a:pt x="124" y="20"/>
                  </a:cubicBez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cxnSp>
        <p:nvCxnSpPr>
          <p:cNvPr id="2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292499" y="285760"/>
            <a:ext cx="49349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321282" y="437282"/>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000" dirty="0">
              <a:solidFill>
                <a:schemeClr val="bg1"/>
              </a:solidFill>
              <a:latin typeface="微软雅黑" panose="020B0503020204020204" pitchFamily="34" charset="-122"/>
              <a:ea typeface="微软雅黑" panose="020B0503020204020204" pitchFamily="34" charset="-122"/>
              <a:cs typeface="+mn-cs"/>
            </a:endParaRPr>
          </a:p>
        </p:txBody>
      </p:sp>
      <p:grpSp>
        <p:nvGrpSpPr>
          <p:cNvPr id="39" name="组合 38"/>
          <p:cNvGrpSpPr/>
          <p:nvPr/>
        </p:nvGrpSpPr>
        <p:grpSpPr>
          <a:xfrm>
            <a:off x="169545" y="1727200"/>
            <a:ext cx="11544935" cy="4892040"/>
            <a:chOff x="631" y="1958"/>
            <a:chExt cx="15354" cy="3056"/>
          </a:xfrm>
        </p:grpSpPr>
        <p:cxnSp>
          <p:nvCxnSpPr>
            <p:cNvPr id="40" name="直接连接符 86"/>
            <p:cNvCxnSpPr/>
            <p:nvPr/>
          </p:nvCxnSpPr>
          <p:spPr>
            <a:xfrm>
              <a:off x="964" y="3607"/>
              <a:ext cx="14624" cy="4"/>
            </a:xfrm>
            <a:prstGeom prst="line">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79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2" name="矩形 41"/>
            <p:cNvSpPr/>
            <p:nvPr/>
          </p:nvSpPr>
          <p:spPr>
            <a:xfrm>
              <a:off x="2324"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3" name="矩形 42"/>
            <p:cNvSpPr/>
            <p:nvPr/>
          </p:nvSpPr>
          <p:spPr>
            <a:xfrm>
              <a:off x="3845"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4" name="矩形 43"/>
            <p:cNvSpPr/>
            <p:nvPr/>
          </p:nvSpPr>
          <p:spPr>
            <a:xfrm>
              <a:off x="5271"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5" name="矩形 44"/>
            <p:cNvSpPr/>
            <p:nvPr/>
          </p:nvSpPr>
          <p:spPr>
            <a:xfrm>
              <a:off x="6696"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6" name="矩形 45"/>
            <p:cNvSpPr/>
            <p:nvPr/>
          </p:nvSpPr>
          <p:spPr>
            <a:xfrm>
              <a:off x="8121"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7" name="矩形 46"/>
            <p:cNvSpPr/>
            <p:nvPr/>
          </p:nvSpPr>
          <p:spPr>
            <a:xfrm>
              <a:off x="12432"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8" name="矩形 47"/>
            <p:cNvSpPr/>
            <p:nvPr/>
          </p:nvSpPr>
          <p:spPr>
            <a:xfrm>
              <a:off x="1385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9" name="矩形 48"/>
            <p:cNvSpPr/>
            <p:nvPr/>
          </p:nvSpPr>
          <p:spPr>
            <a:xfrm>
              <a:off x="15480"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0" name="矩形 49"/>
            <p:cNvSpPr/>
            <p:nvPr/>
          </p:nvSpPr>
          <p:spPr>
            <a:xfrm>
              <a:off x="10989" y="3370"/>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51" name="肘形连接符 50"/>
            <p:cNvCxnSpPr>
              <a:stCxn id="41" idx="2"/>
              <a:endCxn id="43" idx="2"/>
            </p:cNvCxnSpPr>
            <p:nvPr/>
          </p:nvCxnSpPr>
          <p:spPr>
            <a:xfrm rot="5400000" flipV="1">
              <a:off x="2375" y="1973"/>
              <a:ext cx="5" cy="3048"/>
            </a:xfrm>
            <a:prstGeom prst="bentConnector3">
              <a:avLst>
                <a:gd name="adj1" fmla="val 7550000"/>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2" name="肘形连接符 51"/>
            <p:cNvCxnSpPr/>
            <p:nvPr/>
          </p:nvCxnSpPr>
          <p:spPr>
            <a:xfrm rot="5400000" flipH="1" flipV="1">
              <a:off x="11756" y="2649"/>
              <a:ext cx="22" cy="1425"/>
            </a:xfrm>
            <a:prstGeom prst="bentConnector3">
              <a:avLst>
                <a:gd name="adj1" fmla="val -2270454"/>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9546" y="3382"/>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4" name="等腰三角形 103"/>
            <p:cNvSpPr/>
            <p:nvPr/>
          </p:nvSpPr>
          <p:spPr>
            <a:xfrm rot="10800000">
              <a:off x="2312" y="3965"/>
              <a:ext cx="120" cy="77"/>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5" name="等腰三角形 104"/>
            <p:cNvSpPr/>
            <p:nvPr/>
          </p:nvSpPr>
          <p:spPr>
            <a:xfrm rot="10800000">
              <a:off x="8121" y="3964"/>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6" name="TextBox 103"/>
            <p:cNvSpPr txBox="1">
              <a:spLocks noChangeArrowheads="1"/>
            </p:cNvSpPr>
            <p:nvPr/>
          </p:nvSpPr>
          <p:spPr bwMode="auto">
            <a:xfrm rot="30982">
              <a:off x="1719" y="2669"/>
              <a:ext cx="1449"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项目启动会</a:t>
              </a:r>
            </a:p>
          </p:txBody>
        </p:sp>
        <p:sp>
          <p:nvSpPr>
            <p:cNvPr id="57" name="TextBox 103"/>
            <p:cNvSpPr txBox="1">
              <a:spLocks noChangeArrowheads="1"/>
            </p:cNvSpPr>
            <p:nvPr/>
          </p:nvSpPr>
          <p:spPr bwMode="auto">
            <a:xfrm rot="30982">
              <a:off x="3094" y="2674"/>
              <a:ext cx="1640"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组织定义</a:t>
              </a: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人员进场</a:t>
              </a:r>
            </a:p>
          </p:txBody>
        </p:sp>
        <p:sp>
          <p:nvSpPr>
            <p:cNvPr id="58" name="TextBox 103"/>
            <p:cNvSpPr txBox="1">
              <a:spLocks noChangeArrowheads="1"/>
            </p:cNvSpPr>
            <p:nvPr/>
          </p:nvSpPr>
          <p:spPr bwMode="auto">
            <a:xfrm rot="30982">
              <a:off x="4694" y="2416"/>
              <a:ext cx="1451" cy="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业务需求收集</a:t>
              </a: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分析评审评估</a:t>
              </a:r>
            </a:p>
          </p:txBody>
        </p:sp>
        <p:sp>
          <p:nvSpPr>
            <p:cNvPr id="59" name="TextBox 103"/>
            <p:cNvSpPr txBox="1">
              <a:spLocks noChangeArrowheads="1"/>
            </p:cNvSpPr>
            <p:nvPr/>
          </p:nvSpPr>
          <p:spPr bwMode="auto">
            <a:xfrm rot="30982">
              <a:off x="6015" y="2680"/>
              <a:ext cx="1449"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管理平台部署</a:t>
              </a:r>
            </a:p>
          </p:txBody>
        </p:sp>
        <p:sp>
          <p:nvSpPr>
            <p:cNvPr id="60" name="TextBox 103"/>
            <p:cNvSpPr txBox="1">
              <a:spLocks noChangeArrowheads="1"/>
            </p:cNvSpPr>
            <p:nvPr/>
          </p:nvSpPr>
          <p:spPr bwMode="auto">
            <a:xfrm rot="30982">
              <a:off x="7449" y="2680"/>
              <a:ext cx="1451"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流程设计开发</a:t>
              </a:r>
            </a:p>
          </p:txBody>
        </p:sp>
        <p:sp>
          <p:nvSpPr>
            <p:cNvPr id="61" name="TextBox 103"/>
            <p:cNvSpPr txBox="1">
              <a:spLocks noChangeArrowheads="1"/>
            </p:cNvSpPr>
            <p:nvPr/>
          </p:nvSpPr>
          <p:spPr bwMode="auto">
            <a:xfrm rot="30982">
              <a:off x="8824" y="2567"/>
              <a:ext cx="1738"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检索平台测试</a:t>
              </a: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流程测试</a:t>
              </a:r>
            </a:p>
          </p:txBody>
        </p:sp>
        <p:sp>
          <p:nvSpPr>
            <p:cNvPr id="62" name="TextBox 103"/>
            <p:cNvSpPr txBox="1">
              <a:spLocks noChangeArrowheads="1"/>
            </p:cNvSpPr>
            <p:nvPr/>
          </p:nvSpPr>
          <p:spPr bwMode="auto">
            <a:xfrm rot="30982">
              <a:off x="10336" y="2695"/>
              <a:ext cx="1450"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检索平台上线</a:t>
              </a:r>
            </a:p>
          </p:txBody>
        </p:sp>
        <p:sp>
          <p:nvSpPr>
            <p:cNvPr id="63" name="TextBox 103"/>
            <p:cNvSpPr txBox="1">
              <a:spLocks noChangeArrowheads="1"/>
            </p:cNvSpPr>
            <p:nvPr/>
          </p:nvSpPr>
          <p:spPr bwMode="auto">
            <a:xfrm rot="30982">
              <a:off x="1260" y="4132"/>
              <a:ext cx="2225"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项目启动</a:t>
              </a:r>
            </a:p>
          </p:txBody>
        </p:sp>
        <p:sp>
          <p:nvSpPr>
            <p:cNvPr id="64" name="TextBox 103"/>
            <p:cNvSpPr txBox="1">
              <a:spLocks noChangeArrowheads="1"/>
            </p:cNvSpPr>
            <p:nvPr/>
          </p:nvSpPr>
          <p:spPr bwMode="auto">
            <a:xfrm rot="30982">
              <a:off x="4136" y="4132"/>
              <a:ext cx="2377"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需求确认</a:t>
              </a:r>
            </a:p>
          </p:txBody>
        </p:sp>
        <p:sp>
          <p:nvSpPr>
            <p:cNvPr id="65" name="TextBox 103"/>
            <p:cNvSpPr txBox="1">
              <a:spLocks noChangeArrowheads="1"/>
            </p:cNvSpPr>
            <p:nvPr/>
          </p:nvSpPr>
          <p:spPr bwMode="auto">
            <a:xfrm rot="30982">
              <a:off x="7011" y="4134"/>
              <a:ext cx="2327"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部署开发</a:t>
              </a:r>
            </a:p>
          </p:txBody>
        </p:sp>
        <p:cxnSp>
          <p:nvCxnSpPr>
            <p:cNvPr id="66" name="肘形连接符 65"/>
            <p:cNvCxnSpPr>
              <a:stCxn id="45" idx="2"/>
              <a:endCxn id="53" idx="2"/>
            </p:cNvCxnSpPr>
            <p:nvPr/>
          </p:nvCxnSpPr>
          <p:spPr>
            <a:xfrm rot="5400000" flipV="1">
              <a:off x="8178" y="2069"/>
              <a:ext cx="3" cy="2859"/>
            </a:xfrm>
            <a:prstGeom prst="bentConnector3">
              <a:avLst>
                <a:gd name="adj1" fmla="val 12600000"/>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67" name="TextBox 103"/>
            <p:cNvSpPr txBox="1">
              <a:spLocks noChangeArrowheads="1"/>
            </p:cNvSpPr>
            <p:nvPr/>
          </p:nvSpPr>
          <p:spPr bwMode="auto">
            <a:xfrm rot="30982">
              <a:off x="11626" y="2780"/>
              <a:ext cx="161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流程上线</a:t>
              </a:r>
            </a:p>
          </p:txBody>
        </p:sp>
        <p:sp>
          <p:nvSpPr>
            <p:cNvPr id="68" name="TextBox 103"/>
            <p:cNvSpPr txBox="1">
              <a:spLocks noChangeArrowheads="1"/>
            </p:cNvSpPr>
            <p:nvPr/>
          </p:nvSpPr>
          <p:spPr bwMode="auto">
            <a:xfrm rot="30982">
              <a:off x="13224" y="2591"/>
              <a:ext cx="1600"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管理平台及流程</a:t>
              </a: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运营阶段</a:t>
              </a:r>
            </a:p>
          </p:txBody>
        </p:sp>
        <p:sp>
          <p:nvSpPr>
            <p:cNvPr id="69" name="等腰三角形 118"/>
            <p:cNvSpPr/>
            <p:nvPr/>
          </p:nvSpPr>
          <p:spPr>
            <a:xfrm rot="10800000">
              <a:off x="11718" y="3940"/>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0" name="TextBox 103"/>
            <p:cNvSpPr txBox="1">
              <a:spLocks noChangeArrowheads="1"/>
            </p:cNvSpPr>
            <p:nvPr/>
          </p:nvSpPr>
          <p:spPr bwMode="auto">
            <a:xfrm rot="30982">
              <a:off x="10643" y="4135"/>
              <a:ext cx="2295"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sz="2800" kern="0">
                  <a:solidFill>
                    <a:schemeClr val="bg1"/>
                  </a:solidFill>
                  <a:latin typeface="微软雅黑" panose="020B0503020204020204" pitchFamily="34" charset="-122"/>
                  <a:ea typeface="微软雅黑" panose="020B0503020204020204" pitchFamily="34" charset="-122"/>
                  <a:cs typeface="+mn-ea"/>
                  <a:sym typeface="+mn-lt"/>
                </a:rPr>
                <a:t>上线投产</a:t>
              </a:r>
              <a:r>
                <a:rPr lang="zh-CN" altLang="en-US" sz="1050" kern="0">
                  <a:solidFill>
                    <a:schemeClr val="bg1"/>
                  </a:solidFill>
                  <a:latin typeface="微软雅黑" panose="020B0503020204020204" pitchFamily="34" charset="-122"/>
                  <a:ea typeface="微软雅黑" panose="020B0503020204020204" pitchFamily="34" charset="-122"/>
                  <a:cs typeface="+mn-ea"/>
                  <a:sym typeface="+mn-lt"/>
                </a:rPr>
                <a:t> </a:t>
              </a:r>
            </a:p>
          </p:txBody>
        </p:sp>
        <p:sp>
          <p:nvSpPr>
            <p:cNvPr id="71" name="矩形: 圆角 74"/>
            <p:cNvSpPr/>
            <p:nvPr/>
          </p:nvSpPr>
          <p:spPr>
            <a:xfrm>
              <a:off x="643" y="2190"/>
              <a:ext cx="15342" cy="2824"/>
            </a:xfrm>
            <a:prstGeom prst="roundRect">
              <a:avLst>
                <a:gd name="adj" fmla="val 2719"/>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宋体" pitchFamily="2" charset="-122"/>
                <a:cs typeface="微软雅黑" panose="020B0503020204020204" pitchFamily="34" charset="-122"/>
              </a:endParaRPr>
            </a:p>
          </p:txBody>
        </p:sp>
        <p:sp>
          <p:nvSpPr>
            <p:cNvPr id="72" name="矩形 71"/>
            <p:cNvSpPr/>
            <p:nvPr/>
          </p:nvSpPr>
          <p:spPr>
            <a:xfrm>
              <a:off x="631" y="1958"/>
              <a:ext cx="1907" cy="4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微软雅黑" panose="020B0503020204020204" pitchFamily="34" charset="-122"/>
                  <a:ea typeface="微软雅黑" panose="020B0503020204020204" pitchFamily="34" charset="-122"/>
                </a:rPr>
                <a:t>一期工程</a:t>
              </a:r>
            </a:p>
          </p:txBody>
        </p:sp>
      </p:grpSp>
      <p:cxnSp>
        <p:nvCxnSpPr>
          <p:cNvPr id="7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292499" y="285760"/>
            <a:ext cx="35708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二、流程建设方案</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321282" y="437282"/>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000" dirty="0">
              <a:solidFill>
                <a:schemeClr val="bg1"/>
              </a:solidFill>
              <a:latin typeface="微软雅黑" panose="020B0503020204020204" pitchFamily="34" charset="-122"/>
              <a:ea typeface="微软雅黑" panose="020B0503020204020204" pitchFamily="34" charset="-122"/>
              <a:cs typeface="+mn-cs"/>
            </a:endParaRPr>
          </a:p>
        </p:txBody>
      </p:sp>
      <p:cxnSp>
        <p:nvCxnSpPr>
          <p:cNvPr id="7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292499" y="285760"/>
            <a:ext cx="35708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二、流程建设方案</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grpSp>
        <p:nvGrpSpPr>
          <p:cNvPr id="79" name="组合 78"/>
          <p:cNvGrpSpPr/>
          <p:nvPr/>
        </p:nvGrpSpPr>
        <p:grpSpPr>
          <a:xfrm>
            <a:off x="-87593" y="1605915"/>
            <a:ext cx="11822393" cy="4892040"/>
            <a:chOff x="262" y="1958"/>
            <a:chExt cx="15723" cy="3056"/>
          </a:xfrm>
        </p:grpSpPr>
        <p:cxnSp>
          <p:nvCxnSpPr>
            <p:cNvPr id="80" name="直接连接符 86"/>
            <p:cNvCxnSpPr/>
            <p:nvPr/>
          </p:nvCxnSpPr>
          <p:spPr>
            <a:xfrm>
              <a:off x="964" y="3607"/>
              <a:ext cx="14624" cy="4"/>
            </a:xfrm>
            <a:prstGeom prst="line">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79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2" name="矩形 81"/>
            <p:cNvSpPr/>
            <p:nvPr/>
          </p:nvSpPr>
          <p:spPr>
            <a:xfrm>
              <a:off x="2849" y="3400"/>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3" name="矩形 82"/>
            <p:cNvSpPr/>
            <p:nvPr/>
          </p:nvSpPr>
          <p:spPr>
            <a:xfrm>
              <a:off x="4533" y="3400"/>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6696"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6" name="矩形 85"/>
            <p:cNvSpPr/>
            <p:nvPr/>
          </p:nvSpPr>
          <p:spPr>
            <a:xfrm>
              <a:off x="8121"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7" name="矩形 86"/>
            <p:cNvSpPr/>
            <p:nvPr/>
          </p:nvSpPr>
          <p:spPr>
            <a:xfrm>
              <a:off x="12432"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8" name="矩形 87"/>
            <p:cNvSpPr/>
            <p:nvPr/>
          </p:nvSpPr>
          <p:spPr>
            <a:xfrm>
              <a:off x="1385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9" name="矩形 88"/>
            <p:cNvSpPr/>
            <p:nvPr/>
          </p:nvSpPr>
          <p:spPr>
            <a:xfrm>
              <a:off x="15480"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0" name="矩形 89"/>
            <p:cNvSpPr/>
            <p:nvPr/>
          </p:nvSpPr>
          <p:spPr>
            <a:xfrm>
              <a:off x="10989" y="3370"/>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91" name="肘形连接符 90"/>
            <p:cNvCxnSpPr>
              <a:stCxn id="81" idx="2"/>
              <a:endCxn id="82" idx="2"/>
            </p:cNvCxnSpPr>
            <p:nvPr/>
          </p:nvCxnSpPr>
          <p:spPr>
            <a:xfrm rot="5400000" flipV="1">
              <a:off x="1876" y="2484"/>
              <a:ext cx="3" cy="2051"/>
            </a:xfrm>
            <a:prstGeom prst="bentConnector3">
              <a:avLst>
                <a:gd name="adj1" fmla="val 13904049"/>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93" name="矩形 92"/>
            <p:cNvSpPr/>
            <p:nvPr/>
          </p:nvSpPr>
          <p:spPr>
            <a:xfrm>
              <a:off x="9546" y="3382"/>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4" name="等腰三角形 103"/>
            <p:cNvSpPr/>
            <p:nvPr/>
          </p:nvSpPr>
          <p:spPr>
            <a:xfrm rot="10800000">
              <a:off x="1817" y="3943"/>
              <a:ext cx="120" cy="77"/>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5" name="等腰三角形 104"/>
            <p:cNvSpPr/>
            <p:nvPr/>
          </p:nvSpPr>
          <p:spPr>
            <a:xfrm rot="10800000">
              <a:off x="8254" y="3985"/>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6" name="TextBox 103"/>
            <p:cNvSpPr txBox="1">
              <a:spLocks noChangeArrowheads="1"/>
            </p:cNvSpPr>
            <p:nvPr/>
          </p:nvSpPr>
          <p:spPr bwMode="auto">
            <a:xfrm rot="30982">
              <a:off x="262" y="2838"/>
              <a:ext cx="1449"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项目启动会</a:t>
              </a:r>
            </a:p>
          </p:txBody>
        </p:sp>
        <p:sp>
          <p:nvSpPr>
            <p:cNvPr id="97" name="TextBox 103"/>
            <p:cNvSpPr txBox="1">
              <a:spLocks noChangeArrowheads="1"/>
            </p:cNvSpPr>
            <p:nvPr/>
          </p:nvSpPr>
          <p:spPr bwMode="auto">
            <a:xfrm rot="30982">
              <a:off x="2116" y="2852"/>
              <a:ext cx="1640"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组织定义</a:t>
              </a: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人员进场</a:t>
              </a:r>
            </a:p>
          </p:txBody>
        </p:sp>
        <p:sp>
          <p:nvSpPr>
            <p:cNvPr id="98" name="TextBox 103"/>
            <p:cNvSpPr txBox="1">
              <a:spLocks noChangeArrowheads="1"/>
            </p:cNvSpPr>
            <p:nvPr/>
          </p:nvSpPr>
          <p:spPr bwMode="auto">
            <a:xfrm rot="30982">
              <a:off x="3950" y="2872"/>
              <a:ext cx="1451"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业务需求评估</a:t>
              </a:r>
            </a:p>
          </p:txBody>
        </p:sp>
        <p:sp>
          <p:nvSpPr>
            <p:cNvPr id="99" name="TextBox 103"/>
            <p:cNvSpPr txBox="1">
              <a:spLocks noChangeArrowheads="1"/>
            </p:cNvSpPr>
            <p:nvPr/>
          </p:nvSpPr>
          <p:spPr bwMode="auto">
            <a:xfrm rot="30982">
              <a:off x="6024" y="2869"/>
              <a:ext cx="1449"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第一批次开发</a:t>
              </a:r>
            </a:p>
          </p:txBody>
        </p:sp>
        <p:sp>
          <p:nvSpPr>
            <p:cNvPr id="100" name="TextBox 103"/>
            <p:cNvSpPr txBox="1">
              <a:spLocks noChangeArrowheads="1"/>
            </p:cNvSpPr>
            <p:nvPr/>
          </p:nvSpPr>
          <p:spPr bwMode="auto">
            <a:xfrm rot="30982">
              <a:off x="7627" y="2862"/>
              <a:ext cx="1104"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流程测试</a:t>
              </a:r>
            </a:p>
          </p:txBody>
        </p:sp>
        <p:sp>
          <p:nvSpPr>
            <p:cNvPr id="101" name="TextBox 103"/>
            <p:cNvSpPr txBox="1">
              <a:spLocks noChangeArrowheads="1"/>
            </p:cNvSpPr>
            <p:nvPr/>
          </p:nvSpPr>
          <p:spPr bwMode="auto">
            <a:xfrm rot="30982">
              <a:off x="8729" y="2868"/>
              <a:ext cx="1738"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第一批次开发上线</a:t>
              </a:r>
            </a:p>
          </p:txBody>
        </p:sp>
        <p:sp>
          <p:nvSpPr>
            <p:cNvPr id="102" name="TextBox 103"/>
            <p:cNvSpPr txBox="1">
              <a:spLocks noChangeArrowheads="1"/>
            </p:cNvSpPr>
            <p:nvPr/>
          </p:nvSpPr>
          <p:spPr bwMode="auto">
            <a:xfrm rot="30982">
              <a:off x="10347" y="2872"/>
              <a:ext cx="1450"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第二批次开发</a:t>
              </a:r>
            </a:p>
          </p:txBody>
        </p:sp>
        <p:sp>
          <p:nvSpPr>
            <p:cNvPr id="103" name="TextBox 103"/>
            <p:cNvSpPr txBox="1">
              <a:spLocks noChangeArrowheads="1"/>
            </p:cNvSpPr>
            <p:nvPr/>
          </p:nvSpPr>
          <p:spPr bwMode="auto">
            <a:xfrm rot="30982">
              <a:off x="764" y="4155"/>
              <a:ext cx="2225"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项目启动</a:t>
              </a:r>
            </a:p>
          </p:txBody>
        </p:sp>
        <p:sp>
          <p:nvSpPr>
            <p:cNvPr id="104" name="TextBox 103"/>
            <p:cNvSpPr txBox="1">
              <a:spLocks noChangeArrowheads="1"/>
            </p:cNvSpPr>
            <p:nvPr/>
          </p:nvSpPr>
          <p:spPr bwMode="auto">
            <a:xfrm rot="30982">
              <a:off x="3398" y="4155"/>
              <a:ext cx="2377"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需求确认</a:t>
              </a:r>
            </a:p>
          </p:txBody>
        </p:sp>
        <p:sp>
          <p:nvSpPr>
            <p:cNvPr id="105" name="TextBox 103"/>
            <p:cNvSpPr txBox="1">
              <a:spLocks noChangeArrowheads="1"/>
            </p:cNvSpPr>
            <p:nvPr/>
          </p:nvSpPr>
          <p:spPr bwMode="auto">
            <a:xfrm rot="30982">
              <a:off x="7150" y="4153"/>
              <a:ext cx="2327"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流程开发</a:t>
              </a:r>
            </a:p>
          </p:txBody>
        </p:sp>
        <p:cxnSp>
          <p:nvCxnSpPr>
            <p:cNvPr id="106" name="肘形连接符 105"/>
            <p:cNvCxnSpPr>
              <a:stCxn id="85" idx="2"/>
              <a:endCxn id="88" idx="2"/>
            </p:cNvCxnSpPr>
            <p:nvPr/>
          </p:nvCxnSpPr>
          <p:spPr>
            <a:xfrm rot="5400000" flipV="1">
              <a:off x="10331" y="-72"/>
              <a:ext cx="2" cy="7161"/>
            </a:xfrm>
            <a:prstGeom prst="bentConnector3">
              <a:avLst>
                <a:gd name="adj1" fmla="val 22130607"/>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07" name="TextBox 103"/>
            <p:cNvSpPr txBox="1">
              <a:spLocks noChangeArrowheads="1"/>
            </p:cNvSpPr>
            <p:nvPr/>
          </p:nvSpPr>
          <p:spPr bwMode="auto">
            <a:xfrm rot="30982">
              <a:off x="11997" y="2866"/>
              <a:ext cx="953"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流程测试</a:t>
              </a:r>
            </a:p>
          </p:txBody>
        </p:sp>
        <p:sp>
          <p:nvSpPr>
            <p:cNvPr id="108" name="TextBox 103"/>
            <p:cNvSpPr txBox="1">
              <a:spLocks noChangeArrowheads="1"/>
            </p:cNvSpPr>
            <p:nvPr/>
          </p:nvSpPr>
          <p:spPr bwMode="auto">
            <a:xfrm rot="30982">
              <a:off x="13150" y="2872"/>
              <a:ext cx="1600"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第二批次开发上线</a:t>
              </a:r>
            </a:p>
          </p:txBody>
        </p:sp>
        <p:sp>
          <p:nvSpPr>
            <p:cNvPr id="109" name="等腰三角形 118"/>
            <p:cNvSpPr/>
            <p:nvPr/>
          </p:nvSpPr>
          <p:spPr>
            <a:xfrm rot="10800000">
              <a:off x="11660" y="4020"/>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0" name="TextBox 103"/>
            <p:cNvSpPr txBox="1">
              <a:spLocks noChangeArrowheads="1"/>
            </p:cNvSpPr>
            <p:nvPr/>
          </p:nvSpPr>
          <p:spPr bwMode="auto">
            <a:xfrm rot="30982">
              <a:off x="10632" y="4153"/>
              <a:ext cx="2295"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fontAlgn="base">
                <a:spcBef>
                  <a:spcPct val="0"/>
                </a:spcBef>
                <a:spcAft>
                  <a:spcPct val="0"/>
                </a:spcAft>
                <a:defRPr>
                  <a:solidFill>
                    <a:schemeClr val="tx1"/>
                  </a:solidFill>
                  <a:latin typeface="Calibri" panose="020F0502020204030204" charset="0"/>
                  <a:ea typeface="宋体" pitchFamily="2" charset="-122"/>
                </a:defRPr>
              </a:lvl6pPr>
              <a:lvl7pPr marL="2971800" indent="-228600" fontAlgn="base">
                <a:spcBef>
                  <a:spcPct val="0"/>
                </a:spcBef>
                <a:spcAft>
                  <a:spcPct val="0"/>
                </a:spcAft>
                <a:defRPr>
                  <a:solidFill>
                    <a:schemeClr val="tx1"/>
                  </a:solidFill>
                  <a:latin typeface="Calibri" panose="020F0502020204030204" charset="0"/>
                  <a:ea typeface="宋体" pitchFamily="2" charset="-122"/>
                </a:defRPr>
              </a:lvl7pPr>
              <a:lvl8pPr marL="3429000" indent="-228600" fontAlgn="base">
                <a:spcBef>
                  <a:spcPct val="0"/>
                </a:spcBef>
                <a:spcAft>
                  <a:spcPct val="0"/>
                </a:spcAft>
                <a:defRPr>
                  <a:solidFill>
                    <a:schemeClr val="tx1"/>
                  </a:solidFill>
                  <a:latin typeface="Calibri" panose="020F0502020204030204" charset="0"/>
                  <a:ea typeface="宋体" pitchFamily="2" charset="-122"/>
                </a:defRPr>
              </a:lvl8pPr>
              <a:lvl9pPr marL="3886200" indent="-228600" fontAlgn="base">
                <a:spcBef>
                  <a:spcPct val="0"/>
                </a:spcBef>
                <a:spcAft>
                  <a:spcPct val="0"/>
                </a:spcAft>
                <a:defRPr>
                  <a:solidFill>
                    <a:schemeClr val="tx1"/>
                  </a:solidFill>
                  <a:latin typeface="Calibri" panose="020F0502020204030204" charset="0"/>
                  <a:ea typeface="宋体"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上线投产</a:t>
              </a:r>
              <a:r>
                <a:rPr lang="zh-CN" altLang="en-US" sz="1050" kern="0" dirty="0">
                  <a:solidFill>
                    <a:schemeClr val="bg1"/>
                  </a:solidFill>
                  <a:latin typeface="微软雅黑" panose="020B0503020204020204" pitchFamily="34" charset="-122"/>
                  <a:ea typeface="微软雅黑" panose="020B0503020204020204" pitchFamily="34" charset="-122"/>
                  <a:cs typeface="+mn-ea"/>
                  <a:sym typeface="+mn-lt"/>
                </a:rPr>
                <a:t> </a:t>
              </a:r>
            </a:p>
          </p:txBody>
        </p:sp>
        <p:sp>
          <p:nvSpPr>
            <p:cNvPr id="111" name="矩形: 圆角 74"/>
            <p:cNvSpPr/>
            <p:nvPr/>
          </p:nvSpPr>
          <p:spPr>
            <a:xfrm>
              <a:off x="405" y="2190"/>
              <a:ext cx="15580" cy="2824"/>
            </a:xfrm>
            <a:prstGeom prst="roundRect">
              <a:avLst>
                <a:gd name="adj" fmla="val 2719"/>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宋体" pitchFamily="2" charset="-122"/>
                <a:cs typeface="微软雅黑" panose="020B0503020204020204" pitchFamily="34" charset="-122"/>
              </a:endParaRPr>
            </a:p>
          </p:txBody>
        </p:sp>
        <p:sp>
          <p:nvSpPr>
            <p:cNvPr id="112" name="矩形 111"/>
            <p:cNvSpPr/>
            <p:nvPr/>
          </p:nvSpPr>
          <p:spPr>
            <a:xfrm>
              <a:off x="631" y="1958"/>
              <a:ext cx="1907" cy="4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微软雅黑" panose="020B0503020204020204" pitchFamily="34" charset="-122"/>
                  <a:ea typeface="微软雅黑" panose="020B0503020204020204" pitchFamily="34" charset="-122"/>
                </a:rPr>
                <a:t>二期工程</a:t>
              </a:r>
            </a:p>
          </p:txBody>
        </p:sp>
      </p:grpSp>
      <p:sp>
        <p:nvSpPr>
          <p:cNvPr id="148" name="文本框 147"/>
          <p:cNvSpPr txBox="1"/>
          <p:nvPr/>
        </p:nvSpPr>
        <p:spPr>
          <a:xfrm>
            <a:off x="10856493" y="3138795"/>
            <a:ext cx="932514"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流程运营阶段</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292499" y="285760"/>
            <a:ext cx="3570842" cy="954107"/>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二、流程建设方案</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89" name="标题 1"/>
          <p:cNvSpPr txBox="1"/>
          <p:nvPr/>
        </p:nvSpPr>
        <p:spPr>
          <a:xfrm>
            <a:off x="3253937" y="415902"/>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000" dirty="0">
              <a:solidFill>
                <a:schemeClr val="bg1"/>
              </a:solidFill>
              <a:latin typeface="微软雅黑" panose="020B0503020204020204" pitchFamily="34" charset="-122"/>
              <a:ea typeface="微软雅黑" panose="020B0503020204020204" pitchFamily="34" charset="-122"/>
              <a:cs typeface="+mn-cs"/>
            </a:endParaRPr>
          </a:p>
        </p:txBody>
      </p:sp>
      <p:sp>
        <p:nvSpPr>
          <p:cNvPr id="90" name="文本框 89"/>
          <p:cNvSpPr txBox="1"/>
          <p:nvPr/>
        </p:nvSpPr>
        <p:spPr>
          <a:xfrm>
            <a:off x="103378" y="1303043"/>
            <a:ext cx="5648325" cy="5262979"/>
          </a:xfrm>
          <a:prstGeom prst="rect">
            <a:avLst/>
          </a:prstGeom>
          <a:noFill/>
        </p:spPr>
        <p:txBody>
          <a:bodyPr wrap="square" rtlCol="0">
            <a:spAutoFit/>
          </a:bodyPr>
          <a:lstStyle/>
          <a:p>
            <a:r>
              <a:rPr lang="zh-CN" altLang="en-US" sz="2400" dirty="0">
                <a:solidFill>
                  <a:schemeClr val="bg1"/>
                </a:solidFill>
                <a:latin typeface="+mn-ea"/>
                <a:cs typeface="微软雅黑" panose="020B0503020204020204" pitchFamily="34" charset="-122"/>
              </a:rPr>
              <a:t>1.项目设计思路</a:t>
            </a:r>
          </a:p>
          <a:p>
            <a:pPr indent="457200" algn="just"/>
            <a:r>
              <a:rPr lang="zh-CN" altLang="en-US" sz="2400" dirty="0">
                <a:solidFill>
                  <a:schemeClr val="bg1"/>
                </a:solidFill>
                <a:latin typeface="+mn-ea"/>
                <a:cs typeface="微软雅黑" panose="020B0503020204020204" pitchFamily="34" charset="-122"/>
              </a:rPr>
              <a:t>输入本地位置和想去的地方还有出发时间，进行机票搜索，并将其汇总至</a:t>
            </a:r>
            <a:r>
              <a:rPr lang="en-US" altLang="zh-CN" sz="2400" dirty="0">
                <a:solidFill>
                  <a:schemeClr val="bg1"/>
                </a:solidFill>
                <a:latin typeface="+mn-ea"/>
                <a:cs typeface="微软雅黑" panose="020B0503020204020204" pitchFamily="34" charset="-122"/>
              </a:rPr>
              <a:t>excel</a:t>
            </a:r>
            <a:r>
              <a:rPr lang="zh-CN" altLang="en-US" sz="2400" dirty="0">
                <a:solidFill>
                  <a:schemeClr val="bg1"/>
                </a:solidFill>
                <a:latin typeface="+mn-ea"/>
                <a:cs typeface="微软雅黑" panose="020B0503020204020204" pitchFamily="34" charset="-122"/>
              </a:rPr>
              <a:t>表中，同时将其机场的地点与目的地地点的火车票进行搜索，将火车和高铁进行列出来，并放在</a:t>
            </a:r>
            <a:r>
              <a:rPr lang="en-US" altLang="zh-CN" sz="2400" dirty="0">
                <a:solidFill>
                  <a:schemeClr val="bg1"/>
                </a:solidFill>
                <a:latin typeface="+mn-ea"/>
                <a:cs typeface="微软雅黑" panose="020B0503020204020204" pitchFamily="34" charset="-122"/>
              </a:rPr>
              <a:t>excel</a:t>
            </a:r>
            <a:r>
              <a:rPr lang="zh-CN" altLang="en-US" sz="2400" dirty="0">
                <a:solidFill>
                  <a:schemeClr val="bg1"/>
                </a:solidFill>
                <a:latin typeface="+mn-ea"/>
                <a:cs typeface="微软雅黑" panose="020B0503020204020204" pitchFamily="34" charset="-122"/>
              </a:rPr>
              <a:t>表中。并将飞机票航班与火车票航班进行汇总，用用户更好的进行选择。</a:t>
            </a:r>
          </a:p>
          <a:p>
            <a:r>
              <a:rPr lang="zh-CN" altLang="en-US" sz="2400" dirty="0">
                <a:solidFill>
                  <a:schemeClr val="bg1"/>
                </a:solidFill>
                <a:latin typeface="+mn-ea"/>
                <a:cs typeface="微软雅黑" panose="020B0503020204020204" pitchFamily="34" charset="-122"/>
              </a:rPr>
              <a:t>2.方案的应用目标</a:t>
            </a:r>
          </a:p>
          <a:p>
            <a:pPr indent="457200" algn="just"/>
            <a:r>
              <a:rPr lang="zh-CN" altLang="en-US" sz="2400" dirty="0">
                <a:solidFill>
                  <a:schemeClr val="bg1"/>
                </a:solidFill>
                <a:latin typeface="+mn-ea"/>
                <a:cs typeface="微软雅黑" panose="020B0503020204020204" pitchFamily="34" charset="-122"/>
              </a:rPr>
              <a:t>自动搜索本地区和目的地的机票和火车票并将数据进行汇总</a:t>
            </a:r>
          </a:p>
          <a:p>
            <a:r>
              <a:rPr lang="zh-CN" altLang="en-US" sz="2400" dirty="0">
                <a:solidFill>
                  <a:schemeClr val="bg1"/>
                </a:solidFill>
                <a:latin typeface="+mn-ea"/>
                <a:cs typeface="微软雅黑" panose="020B0503020204020204" pitchFamily="34" charset="-122"/>
              </a:rPr>
              <a:t>3.应用范围</a:t>
            </a:r>
          </a:p>
          <a:p>
            <a:pPr indent="457200" algn="just"/>
            <a:r>
              <a:rPr lang="zh-CN" altLang="en-US" sz="2400" dirty="0">
                <a:solidFill>
                  <a:schemeClr val="bg1"/>
                </a:solidFill>
                <a:latin typeface="+mn-ea"/>
                <a:cs typeface="微软雅黑" panose="020B0503020204020204" pitchFamily="34" charset="-122"/>
              </a:rPr>
              <a:t>在中国全国范围之内，为用户提供帮助，无论身处何处，都可以享受便利。</a:t>
            </a:r>
          </a:p>
        </p:txBody>
      </p:sp>
      <p:pic>
        <p:nvPicPr>
          <p:cNvPr id="104" name="图片 103"/>
          <p:cNvPicPr/>
          <p:nvPr/>
        </p:nvPicPr>
        <p:blipFill>
          <a:blip r:embed="rId2"/>
          <a:stretch>
            <a:fillRect/>
          </a:stretch>
        </p:blipFill>
        <p:spPr>
          <a:xfrm>
            <a:off x="6231001" y="1570250"/>
            <a:ext cx="5648325" cy="3718179"/>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81915" y="1219517"/>
            <a:ext cx="2635658" cy="523220"/>
          </a:xfrm>
          <a:prstGeom prst="rect">
            <a:avLst/>
          </a:prstGeom>
          <a:noFill/>
        </p:spPr>
        <p:txBody>
          <a:bodyPr wrap="none" rtlCol="0">
            <a:spAutoFit/>
          </a:bodyPr>
          <a:lstStyle/>
          <a:p>
            <a:pPr algn="l"/>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流程步骤说明</a:t>
            </a:r>
          </a:p>
        </p:txBody>
      </p:sp>
      <p:pic>
        <p:nvPicPr>
          <p:cNvPr id="6" name="图片 5">
            <a:extLst>
              <a:ext uri="{FF2B5EF4-FFF2-40B4-BE49-F238E27FC236}">
                <a16:creationId xmlns:a16="http://schemas.microsoft.com/office/drawing/2014/main" id="{FFA388DA-4DF7-C069-AB50-56D360E2E150}"/>
              </a:ext>
            </a:extLst>
          </p:cNvPr>
          <p:cNvPicPr>
            <a:picLocks noChangeAspect="1"/>
          </p:cNvPicPr>
          <p:nvPr/>
        </p:nvPicPr>
        <p:blipFill>
          <a:blip r:embed="rId2"/>
          <a:stretch>
            <a:fillRect/>
          </a:stretch>
        </p:blipFill>
        <p:spPr>
          <a:xfrm>
            <a:off x="1399744" y="1657117"/>
            <a:ext cx="7180837" cy="5067558"/>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JiYThjZmY2ZTc2NjdhYzU5MmQzOWY3YjNjZDQ1Njg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220,&quot;width&quot;:1046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807</Words>
  <Application>Microsoft Office PowerPoint</Application>
  <PresentationFormat>宽屏</PresentationFormat>
  <Paragraphs>114</Paragraphs>
  <Slides>15</Slides>
  <Notes>0</Notes>
  <HiddenSlides>0</HiddenSlides>
  <MMClips>1</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15</vt:i4>
      </vt:variant>
    </vt:vector>
  </HeadingPairs>
  <TitlesOfParts>
    <vt:vector size="28" baseType="lpstr">
      <vt:lpstr>Arial Unicode MS</vt:lpstr>
      <vt:lpstr>等线</vt:lpstr>
      <vt:lpstr>方正粗黑宋简体</vt:lpstr>
      <vt:lpstr>华文仿宋</vt:lpstr>
      <vt:lpstr>宋体</vt:lpstr>
      <vt:lpstr>微软雅黑</vt:lpstr>
      <vt:lpstr>Arial</vt:lpstr>
      <vt:lpstr>Calibri</vt:lpstr>
      <vt:lpstr>Calibri Light</vt:lpstr>
      <vt:lpstr>Ebrima</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mf</cp:lastModifiedBy>
  <cp:revision>194</cp:revision>
  <dcterms:created xsi:type="dcterms:W3CDTF">2022-05-27T00:29:03Z</dcterms:created>
  <dcterms:modified xsi:type="dcterms:W3CDTF">2022-07-01T06:27:59Z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477AA581E2C128374F1B90626C1D9237</vt:lpwstr>
  </property>
  <property fmtid="{D5CDD505-2E9C-101B-9397-08002B2CF9AE}" pid="3" name="KSOProductBuildVer">
    <vt:lpwstr>2052-4.2.2.6882</vt:lpwstr>
  </property>
</Properties>
</file>