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68" r:id="rId6"/>
    <p:sldId id="272" r:id="rId7"/>
    <p:sldId id="267" r:id="rId8"/>
    <p:sldId id="273" r:id="rId9"/>
    <p:sldId id="274" r:id="rId10"/>
    <p:sldId id="271" r:id="rId11"/>
    <p:sldId id="260"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109" d="100"/>
          <a:sy n="109"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2022/6/30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1900" dirty="0"/>
              <a:t>数字员工小</a:t>
            </a:r>
            <a:r>
              <a:rPr kumimoji="1" lang="en-US" altLang="zh-CN" sz="1900" dirty="0"/>
              <a:t>T</a:t>
            </a:r>
            <a:r>
              <a:rPr kumimoji="1" lang="zh-CN" altLang="en-US" sz="1900" dirty="0"/>
              <a:t>自动退订</a:t>
            </a:r>
          </a:p>
          <a:p>
            <a:pPr algn="ctr"/>
            <a:r>
              <a:rPr kumimoji="1" lang="en-US" altLang="zh-CN" sz="700" dirty="0"/>
              <a:t>Please enter the name of the APP….</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Group 50">
            <a:extLst>
              <a:ext uri="{FF2B5EF4-FFF2-40B4-BE49-F238E27FC236}">
                <a16:creationId xmlns:a16="http://schemas.microsoft.com/office/drawing/2014/main" id="{D9D55A0E-7AF9-F268-CAE5-5DDBAAF52818}"/>
              </a:ext>
            </a:extLst>
          </p:cNvPr>
          <p:cNvGrpSpPr/>
          <p:nvPr/>
        </p:nvGrpSpPr>
        <p:grpSpPr>
          <a:xfrm>
            <a:off x="5856499" y="4050099"/>
            <a:ext cx="4387912" cy="1217066"/>
            <a:chOff x="6183004" y="4276231"/>
            <a:chExt cx="4387912" cy="1217066"/>
          </a:xfrm>
        </p:grpSpPr>
        <p:grpSp>
          <p:nvGrpSpPr>
            <p:cNvPr id="32" name="Group 18">
              <a:extLst>
                <a:ext uri="{FF2B5EF4-FFF2-40B4-BE49-F238E27FC236}">
                  <a16:creationId xmlns:a16="http://schemas.microsoft.com/office/drawing/2014/main" id="{C0E14F01-AF21-ACF3-B123-CA78354820A3}"/>
                </a:ext>
              </a:extLst>
            </p:cNvPr>
            <p:cNvGrpSpPr/>
            <p:nvPr/>
          </p:nvGrpSpPr>
          <p:grpSpPr>
            <a:xfrm>
              <a:off x="6378615" y="4276231"/>
              <a:ext cx="4192301" cy="1217066"/>
              <a:chOff x="6378615" y="4276231"/>
              <a:chExt cx="4192301" cy="1217066"/>
            </a:xfrm>
          </p:grpSpPr>
          <p:grpSp>
            <p:nvGrpSpPr>
              <p:cNvPr id="34" name="Group 22">
                <a:extLst>
                  <a:ext uri="{FF2B5EF4-FFF2-40B4-BE49-F238E27FC236}">
                    <a16:creationId xmlns:a16="http://schemas.microsoft.com/office/drawing/2014/main" id="{116D8085-1760-5C34-2289-D6F17F738B04}"/>
                  </a:ext>
                </a:extLst>
              </p:cNvPr>
              <p:cNvGrpSpPr/>
              <p:nvPr/>
            </p:nvGrpSpPr>
            <p:grpSpPr>
              <a:xfrm>
                <a:off x="6378615" y="4276231"/>
                <a:ext cx="4192301" cy="1217066"/>
                <a:chOff x="6630373" y="3525073"/>
                <a:chExt cx="4192301" cy="1217066"/>
              </a:xfrm>
            </p:grpSpPr>
            <p:sp>
              <p:nvSpPr>
                <p:cNvPr id="37" name="Rectangle 23">
                  <a:extLst>
                    <a:ext uri="{FF2B5EF4-FFF2-40B4-BE49-F238E27FC236}">
                      <a16:creationId xmlns:a16="http://schemas.microsoft.com/office/drawing/2014/main" id="{1EBF3952-8033-D609-3C92-AAC8BC88A8CC}"/>
                    </a:ext>
                  </a:extLst>
                </p:cNvPr>
                <p:cNvSpPr/>
                <p:nvPr/>
              </p:nvSpPr>
              <p:spPr>
                <a:xfrm>
                  <a:off x="6942646" y="3525073"/>
                  <a:ext cx="3880028" cy="1217066"/>
                </a:xfrm>
                <a:prstGeom prst="rect">
                  <a:avLst/>
                </a:prstGeom>
                <a:noFill/>
                <a:ln w="222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8" name="Rounded Rectangle 24">
                  <a:extLst>
                    <a:ext uri="{FF2B5EF4-FFF2-40B4-BE49-F238E27FC236}">
                      <a16:creationId xmlns:a16="http://schemas.microsoft.com/office/drawing/2014/main" id="{F0C31E76-5E7A-BF01-05EE-A0386530EAA9}"/>
                    </a:ext>
                  </a:extLst>
                </p:cNvPr>
                <p:cNvSpPr/>
                <p:nvPr/>
              </p:nvSpPr>
              <p:spPr>
                <a:xfrm rot="2700000">
                  <a:off x="6630373" y="3821332"/>
                  <a:ext cx="624548" cy="624548"/>
                </a:xfrm>
                <a:prstGeom prst="roundRect">
                  <a:avLst>
                    <a:gd name="adj" fmla="val 19652"/>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35" name="Rectangle 46">
                <a:extLst>
                  <a:ext uri="{FF2B5EF4-FFF2-40B4-BE49-F238E27FC236}">
                    <a16:creationId xmlns:a16="http://schemas.microsoft.com/office/drawing/2014/main" id="{D09BCAE1-F7E1-663A-8CE0-B6C0D4D45AF2}"/>
                  </a:ext>
                </a:extLst>
              </p:cNvPr>
              <p:cNvSpPr/>
              <p:nvPr/>
            </p:nvSpPr>
            <p:spPr>
              <a:xfrm>
                <a:off x="7228199" y="4344876"/>
                <a:ext cx="176688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效能提升</a:t>
                </a:r>
                <a:endParaRPr lang="en-US" dirty="0">
                  <a:solidFill>
                    <a:schemeClr val="bg1"/>
                  </a:solidFill>
                  <a:latin typeface="微软雅黑" panose="020B0503020204020204" pitchFamily="34" charset="-122"/>
                  <a:ea typeface="微软雅黑" panose="020B0503020204020204" pitchFamily="34" charset="-122"/>
                </a:endParaRPr>
              </a:p>
            </p:txBody>
          </p:sp>
          <p:sp>
            <p:nvSpPr>
              <p:cNvPr id="36" name="TextBox 47">
                <a:extLst>
                  <a:ext uri="{FF2B5EF4-FFF2-40B4-BE49-F238E27FC236}">
                    <a16:creationId xmlns:a16="http://schemas.microsoft.com/office/drawing/2014/main" id="{D721CB16-0EA6-0E40-0103-818BFB41301A}"/>
                  </a:ext>
                </a:extLst>
              </p:cNvPr>
              <p:cNvSpPr txBox="1"/>
              <p:nvPr/>
            </p:nvSpPr>
            <p:spPr>
              <a:xfrm>
                <a:off x="7094412" y="4722193"/>
                <a:ext cx="332307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rPr>
                  <a:t>缩短通话均长</a:t>
                </a:r>
                <a:r>
                  <a:rPr lang="en-US" altLang="zh-CN" sz="1200" dirty="0">
                    <a:solidFill>
                      <a:schemeClr val="bg1"/>
                    </a:solidFill>
                    <a:latin typeface="微软雅黑" panose="020B0503020204020204" pitchFamily="34" charset="-122"/>
                    <a:ea typeface="微软雅黑" panose="020B0503020204020204" pitchFamily="34" charset="-122"/>
                  </a:rPr>
                  <a:t>60s</a:t>
                </a:r>
                <a:r>
                  <a:rPr lang="zh-CN" altLang="en-US" sz="1200" dirty="0">
                    <a:solidFill>
                      <a:schemeClr val="bg1"/>
                    </a:solidFill>
                    <a:latin typeface="微软雅黑" panose="020B0503020204020204" pitchFamily="34" charset="-122"/>
                    <a:ea typeface="微软雅黑" panose="020B0503020204020204" pitchFamily="34" charset="-122"/>
                  </a:rPr>
                  <a:t>，试点期间月均</a:t>
                </a:r>
                <a:r>
                  <a:rPr lang="en-US" altLang="zh-CN" sz="1200" dirty="0">
                    <a:solidFill>
                      <a:schemeClr val="bg1"/>
                    </a:solidFill>
                    <a:latin typeface="微软雅黑" panose="020B0503020204020204" pitchFamily="34" charset="-122"/>
                    <a:ea typeface="微软雅黑" panose="020B0503020204020204" pitchFamily="34" charset="-122"/>
                  </a:rPr>
                  <a:t>30000</a:t>
                </a:r>
                <a:r>
                  <a:rPr lang="zh-CN" altLang="en-US" sz="1200" dirty="0">
                    <a:solidFill>
                      <a:schemeClr val="bg1"/>
                    </a:solidFill>
                    <a:latin typeface="微软雅黑" panose="020B0503020204020204" pitchFamily="34" charset="-122"/>
                    <a:ea typeface="微软雅黑" panose="020B0503020204020204" pitchFamily="34" charset="-122"/>
                  </a:rPr>
                  <a:t>单</a:t>
                </a:r>
                <a:endParaRPr lang="id-ID" altLang="zh-CN" sz="1200" dirty="0">
                  <a:solidFill>
                    <a:schemeClr val="bg1"/>
                  </a:solidFill>
                  <a:latin typeface="微软雅黑" panose="020B0503020204020204" pitchFamily="34" charset="-122"/>
                  <a:ea typeface="微软雅黑" panose="020B0503020204020204" pitchFamily="34" charset="-122"/>
                </a:endParaRPr>
              </a:p>
              <a:p>
                <a:pPr algn="just"/>
                <a:r>
                  <a:rPr lang="zh-CN" altLang="en-US" sz="1200" dirty="0">
                    <a:solidFill>
                      <a:schemeClr val="bg1"/>
                    </a:solidFill>
                    <a:latin typeface="微软雅黑" panose="020B0503020204020204" pitchFamily="34" charset="-122"/>
                    <a:ea typeface="微软雅黑" panose="020B0503020204020204" pitchFamily="34" charset="-122"/>
                  </a:rPr>
                  <a:t>节省宝贵的人力资源来保卫</a:t>
                </a:r>
                <a:r>
                  <a:rPr lang="en-US" altLang="zh-CN" sz="1200" dirty="0">
                    <a:solidFill>
                      <a:schemeClr val="bg1"/>
                    </a:solidFill>
                    <a:latin typeface="微软雅黑" panose="020B0503020204020204" pitchFamily="34" charset="-122"/>
                    <a:ea typeface="微软雅黑" panose="020B0503020204020204" pitchFamily="34" charset="-122"/>
                  </a:rPr>
                  <a:t>KPI</a:t>
                </a:r>
                <a:r>
                  <a:rPr lang="zh-CN" altLang="en-US" sz="1200" dirty="0">
                    <a:solidFill>
                      <a:schemeClr val="bg1"/>
                    </a:solidFill>
                    <a:latin typeface="微软雅黑" panose="020B0503020204020204" pitchFamily="34" charset="-122"/>
                    <a:ea typeface="微软雅黑" panose="020B0503020204020204" pitchFamily="34" charset="-122"/>
                  </a:rPr>
                  <a:t>，提高营收</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33" name="TextBox 41">
              <a:extLst>
                <a:ext uri="{FF2B5EF4-FFF2-40B4-BE49-F238E27FC236}">
                  <a16:creationId xmlns:a16="http://schemas.microsoft.com/office/drawing/2014/main" id="{0754AC52-D4D3-66AB-1B98-4940E49A4800}"/>
                </a:ext>
              </a:extLst>
            </p:cNvPr>
            <p:cNvSpPr txBox="1"/>
            <p:nvPr/>
          </p:nvSpPr>
          <p:spPr>
            <a:xfrm>
              <a:off x="6183004" y="4487343"/>
              <a:ext cx="94169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chemeClr val="bg1"/>
                  </a:solidFill>
                  <a:latin typeface="Novecento wide Light" panose="00000405000000000000" pitchFamily="50" charset="0"/>
                </a:rPr>
                <a:t>4</a:t>
              </a:r>
              <a:endParaRPr lang="en-US" altLang="zh-CN" sz="2000" dirty="0">
                <a:solidFill>
                  <a:schemeClr val="bg1"/>
                </a:solidFill>
                <a:latin typeface="Novecento wide Light" panose="00000405000000000000" pitchFamily="50" charset="0"/>
              </a:endParaRPr>
            </a:p>
          </p:txBody>
        </p:sp>
      </p:grpSp>
      <p:grpSp>
        <p:nvGrpSpPr>
          <p:cNvPr id="11" name="Group 4">
            <a:extLst>
              <a:ext uri="{FF2B5EF4-FFF2-40B4-BE49-F238E27FC236}">
                <a16:creationId xmlns:a16="http://schemas.microsoft.com/office/drawing/2014/main" id="{10D0D81F-22E1-AB9C-99FF-DC6A8BAE33E2}"/>
              </a:ext>
            </a:extLst>
          </p:cNvPr>
          <p:cNvGrpSpPr/>
          <p:nvPr/>
        </p:nvGrpSpPr>
        <p:grpSpPr>
          <a:xfrm>
            <a:off x="1173866" y="2593158"/>
            <a:ext cx="4365568" cy="1217066"/>
            <a:chOff x="1500371" y="2819290"/>
            <a:chExt cx="4365568" cy="1217066"/>
          </a:xfrm>
        </p:grpSpPr>
        <p:grpSp>
          <p:nvGrpSpPr>
            <p:cNvPr id="26" name="Group 1">
              <a:extLst>
                <a:ext uri="{FF2B5EF4-FFF2-40B4-BE49-F238E27FC236}">
                  <a16:creationId xmlns:a16="http://schemas.microsoft.com/office/drawing/2014/main" id="{45193F1D-BF27-CC1D-18F4-330E236E807B}"/>
                </a:ext>
              </a:extLst>
            </p:cNvPr>
            <p:cNvGrpSpPr/>
            <p:nvPr/>
          </p:nvGrpSpPr>
          <p:grpSpPr>
            <a:xfrm>
              <a:off x="1673638" y="2819290"/>
              <a:ext cx="4192301" cy="1217066"/>
              <a:chOff x="6630373" y="2068132"/>
              <a:chExt cx="4192301" cy="1217066"/>
            </a:xfrm>
          </p:grpSpPr>
          <p:sp>
            <p:nvSpPr>
              <p:cNvPr id="30" name="Rectangle 2">
                <a:extLst>
                  <a:ext uri="{FF2B5EF4-FFF2-40B4-BE49-F238E27FC236}">
                    <a16:creationId xmlns:a16="http://schemas.microsoft.com/office/drawing/2014/main" id="{7D73F4E7-3895-568A-8E3B-839247804441}"/>
                  </a:ext>
                </a:extLst>
              </p:cNvPr>
              <p:cNvSpPr/>
              <p:nvPr/>
            </p:nvSpPr>
            <p:spPr>
              <a:xfrm>
                <a:off x="6942646" y="2068132"/>
                <a:ext cx="3880028" cy="1217066"/>
              </a:xfrm>
              <a:prstGeom prst="rect">
                <a:avLst/>
              </a:prstGeom>
              <a:noFill/>
              <a:ln w="22225">
                <a:solidFill>
                  <a:srgbClr val="00BB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1" name="Rounded Rectangle 3">
                <a:extLst>
                  <a:ext uri="{FF2B5EF4-FFF2-40B4-BE49-F238E27FC236}">
                    <a16:creationId xmlns:a16="http://schemas.microsoft.com/office/drawing/2014/main" id="{B285D874-3872-A920-8B22-69418B48B5A5}"/>
                  </a:ext>
                </a:extLst>
              </p:cNvPr>
              <p:cNvSpPr/>
              <p:nvPr/>
            </p:nvSpPr>
            <p:spPr>
              <a:xfrm rot="2700000">
                <a:off x="6630373" y="2364391"/>
                <a:ext cx="624548" cy="624548"/>
              </a:xfrm>
              <a:prstGeom prst="roundRect">
                <a:avLst>
                  <a:gd name="adj" fmla="val 19652"/>
                </a:avLst>
              </a:prstGeom>
              <a:solidFill>
                <a:srgbClr val="00B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27" name="Rectangle 38">
              <a:extLst>
                <a:ext uri="{FF2B5EF4-FFF2-40B4-BE49-F238E27FC236}">
                  <a16:creationId xmlns:a16="http://schemas.microsoft.com/office/drawing/2014/main" id="{809EB61B-9585-73D6-E5CB-488312BEEED9}"/>
                </a:ext>
              </a:extLst>
            </p:cNvPr>
            <p:cNvSpPr/>
            <p:nvPr/>
          </p:nvSpPr>
          <p:spPr>
            <a:xfrm>
              <a:off x="2513013" y="2921734"/>
              <a:ext cx="176688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业务优化</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8" name="TextBox 39">
              <a:extLst>
                <a:ext uri="{FF2B5EF4-FFF2-40B4-BE49-F238E27FC236}">
                  <a16:creationId xmlns:a16="http://schemas.microsoft.com/office/drawing/2014/main" id="{059AB2B1-1464-B760-7BB4-402040215235}"/>
                </a:ext>
              </a:extLst>
            </p:cNvPr>
            <p:cNvSpPr txBox="1"/>
            <p:nvPr/>
          </p:nvSpPr>
          <p:spPr>
            <a:xfrm>
              <a:off x="1500371" y="2990531"/>
              <a:ext cx="94169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chemeClr val="bg1"/>
                  </a:solidFill>
                  <a:latin typeface="Novecento wide Light" panose="00000405000000000000" pitchFamily="50" charset="0"/>
                </a:rPr>
                <a:t>1</a:t>
              </a:r>
              <a:endParaRPr lang="en-US" altLang="zh-CN" sz="2000" dirty="0">
                <a:solidFill>
                  <a:schemeClr val="bg1"/>
                </a:solidFill>
                <a:latin typeface="Novecento wide Light" panose="00000405000000000000" pitchFamily="50" charset="0"/>
              </a:endParaRPr>
            </a:p>
          </p:txBody>
        </p:sp>
        <p:sp>
          <p:nvSpPr>
            <p:cNvPr id="29" name="TextBox 43">
              <a:extLst>
                <a:ext uri="{FF2B5EF4-FFF2-40B4-BE49-F238E27FC236}">
                  <a16:creationId xmlns:a16="http://schemas.microsoft.com/office/drawing/2014/main" id="{89EC7C6F-42FA-3911-3B7C-F6D7D43FCA99}"/>
                </a:ext>
              </a:extLst>
            </p:cNvPr>
            <p:cNvSpPr txBox="1"/>
            <p:nvPr/>
          </p:nvSpPr>
          <p:spPr>
            <a:xfrm>
              <a:off x="2379226" y="3299051"/>
              <a:ext cx="332307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u="none" strike="noStrike" dirty="0">
                  <a:solidFill>
                    <a:schemeClr val="bg1"/>
                  </a:solidFill>
                  <a:effectLst/>
                  <a:latin typeface="微软雅黑" panose="020B0503020204020204" pitchFamily="34" charset="-122"/>
                  <a:ea typeface="微软雅黑" panose="020B0503020204020204" pitchFamily="34" charset="-122"/>
                </a:rPr>
                <a:t>简化一线坐席退订操作，通过“小</a:t>
              </a:r>
              <a:r>
                <a:rPr lang="en-US" altLang="zh-CN" sz="1200" u="none" strike="noStrike" dirty="0">
                  <a:solidFill>
                    <a:schemeClr val="bg1"/>
                  </a:solidFill>
                  <a:effectLst/>
                  <a:latin typeface="微软雅黑" panose="020B0503020204020204" pitchFamily="34" charset="-122"/>
                  <a:ea typeface="微软雅黑" panose="020B0503020204020204" pitchFamily="34" charset="-122"/>
                </a:rPr>
                <a:t>T</a:t>
              </a:r>
              <a:r>
                <a:rPr lang="zh-CN" altLang="en-US" sz="1200" u="none" strike="noStrike" dirty="0">
                  <a:solidFill>
                    <a:schemeClr val="bg1"/>
                  </a:solidFill>
                  <a:effectLst/>
                  <a:latin typeface="微软雅黑" panose="020B0503020204020204" pitchFamily="34" charset="-122"/>
                  <a:ea typeface="微软雅黑" panose="020B0503020204020204" pitchFamily="34" charset="-122"/>
                </a:rPr>
                <a:t>退订”按钮一键派发机器人任务</a:t>
              </a:r>
              <a:endParaRPr lang="id-ID"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2" name="Group 25">
            <a:extLst>
              <a:ext uri="{FF2B5EF4-FFF2-40B4-BE49-F238E27FC236}">
                <a16:creationId xmlns:a16="http://schemas.microsoft.com/office/drawing/2014/main" id="{B3D04BE4-005B-D587-6014-B666AA5A6323}"/>
              </a:ext>
            </a:extLst>
          </p:cNvPr>
          <p:cNvGrpSpPr/>
          <p:nvPr/>
        </p:nvGrpSpPr>
        <p:grpSpPr>
          <a:xfrm>
            <a:off x="1173866" y="4050099"/>
            <a:ext cx="4365568" cy="1217066"/>
            <a:chOff x="1500371" y="4276231"/>
            <a:chExt cx="4365568" cy="1217066"/>
          </a:xfrm>
        </p:grpSpPr>
        <p:grpSp>
          <p:nvGrpSpPr>
            <p:cNvPr id="20" name="Group 8">
              <a:extLst>
                <a:ext uri="{FF2B5EF4-FFF2-40B4-BE49-F238E27FC236}">
                  <a16:creationId xmlns:a16="http://schemas.microsoft.com/office/drawing/2014/main" id="{FAF59EF4-1D8D-26A8-D098-46948519C8BB}"/>
                </a:ext>
              </a:extLst>
            </p:cNvPr>
            <p:cNvGrpSpPr/>
            <p:nvPr/>
          </p:nvGrpSpPr>
          <p:grpSpPr>
            <a:xfrm>
              <a:off x="1673638" y="4276231"/>
              <a:ext cx="4192301" cy="1217066"/>
              <a:chOff x="6630373" y="3525073"/>
              <a:chExt cx="4192301" cy="1217066"/>
            </a:xfrm>
          </p:grpSpPr>
          <p:sp>
            <p:nvSpPr>
              <p:cNvPr id="24" name="Rectangle 9">
                <a:extLst>
                  <a:ext uri="{FF2B5EF4-FFF2-40B4-BE49-F238E27FC236}">
                    <a16:creationId xmlns:a16="http://schemas.microsoft.com/office/drawing/2014/main" id="{A9CFA14E-5189-9BDE-63C1-58A51C69EE16}"/>
                  </a:ext>
                </a:extLst>
              </p:cNvPr>
              <p:cNvSpPr/>
              <p:nvPr/>
            </p:nvSpPr>
            <p:spPr>
              <a:xfrm>
                <a:off x="6942646" y="3525073"/>
                <a:ext cx="3880028" cy="1217066"/>
              </a:xfrm>
              <a:prstGeom prst="rect">
                <a:avLst/>
              </a:prstGeom>
              <a:noFill/>
              <a:ln w="22225">
                <a:solidFill>
                  <a:srgbClr val="FF64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5" name="Rounded Rectangle 10">
                <a:extLst>
                  <a:ext uri="{FF2B5EF4-FFF2-40B4-BE49-F238E27FC236}">
                    <a16:creationId xmlns:a16="http://schemas.microsoft.com/office/drawing/2014/main" id="{A6310E3A-0259-70C8-318D-25EF9B84ABBE}"/>
                  </a:ext>
                </a:extLst>
              </p:cNvPr>
              <p:cNvSpPr/>
              <p:nvPr/>
            </p:nvSpPr>
            <p:spPr>
              <a:xfrm rot="2700000">
                <a:off x="6630373" y="3821332"/>
                <a:ext cx="624548" cy="624548"/>
              </a:xfrm>
              <a:prstGeom prst="roundRect">
                <a:avLst>
                  <a:gd name="adj" fmla="val 19652"/>
                </a:avLst>
              </a:prstGeom>
              <a:solidFill>
                <a:srgbClr val="FF6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21" name="TextBox 42">
              <a:extLst>
                <a:ext uri="{FF2B5EF4-FFF2-40B4-BE49-F238E27FC236}">
                  <a16:creationId xmlns:a16="http://schemas.microsoft.com/office/drawing/2014/main" id="{85CCB993-0E7D-C6C1-DE88-059A1A51207A}"/>
                </a:ext>
              </a:extLst>
            </p:cNvPr>
            <p:cNvSpPr txBox="1"/>
            <p:nvPr/>
          </p:nvSpPr>
          <p:spPr>
            <a:xfrm>
              <a:off x="1500371" y="4474643"/>
              <a:ext cx="94169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chemeClr val="bg1"/>
                  </a:solidFill>
                  <a:latin typeface="Novecento wide Light" panose="00000405000000000000" pitchFamily="50" charset="0"/>
                </a:rPr>
                <a:t>3</a:t>
              </a:r>
              <a:endParaRPr lang="en-US" altLang="zh-CN" sz="2000" dirty="0">
                <a:solidFill>
                  <a:schemeClr val="bg1"/>
                </a:solidFill>
                <a:latin typeface="Novecento wide Light" panose="00000405000000000000" pitchFamily="50" charset="0"/>
              </a:endParaRPr>
            </a:p>
          </p:txBody>
        </p:sp>
        <p:sp>
          <p:nvSpPr>
            <p:cNvPr id="22" name="Rectangle 44">
              <a:extLst>
                <a:ext uri="{FF2B5EF4-FFF2-40B4-BE49-F238E27FC236}">
                  <a16:creationId xmlns:a16="http://schemas.microsoft.com/office/drawing/2014/main" id="{3AE30937-8577-5476-001D-C86B9DABF835}"/>
                </a:ext>
              </a:extLst>
            </p:cNvPr>
            <p:cNvSpPr/>
            <p:nvPr/>
          </p:nvSpPr>
          <p:spPr>
            <a:xfrm>
              <a:off x="2513013" y="4344876"/>
              <a:ext cx="176688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安全合规</a:t>
              </a:r>
              <a:endParaRPr lang="en-US" dirty="0">
                <a:solidFill>
                  <a:schemeClr val="bg1"/>
                </a:solidFill>
                <a:latin typeface="微软雅黑" panose="020B0503020204020204" pitchFamily="34" charset="-122"/>
                <a:ea typeface="微软雅黑" panose="020B0503020204020204" pitchFamily="34" charset="-122"/>
              </a:endParaRPr>
            </a:p>
          </p:txBody>
        </p:sp>
        <p:sp>
          <p:nvSpPr>
            <p:cNvPr id="23" name="TextBox 45">
              <a:extLst>
                <a:ext uri="{FF2B5EF4-FFF2-40B4-BE49-F238E27FC236}">
                  <a16:creationId xmlns:a16="http://schemas.microsoft.com/office/drawing/2014/main" id="{3CAA01CE-7ADC-9EBC-2F37-78E5B73A17CE}"/>
                </a:ext>
              </a:extLst>
            </p:cNvPr>
            <p:cNvSpPr txBox="1"/>
            <p:nvPr/>
          </p:nvSpPr>
          <p:spPr>
            <a:xfrm>
              <a:off x="2379226" y="4722193"/>
              <a:ext cx="332307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rPr>
                <a:t>业务操作交由机器人执行，降低自营、外包工号数量和使用带来的信息安全风险</a:t>
              </a:r>
              <a:endParaRPr lang="id-ID" sz="1200" dirty="0">
                <a:solidFill>
                  <a:schemeClr val="bg1"/>
                </a:solidFill>
                <a:latin typeface="微软雅黑" panose="020B0503020204020204" pitchFamily="34" charset="-122"/>
                <a:ea typeface="微软雅黑" panose="020B0503020204020204" pitchFamily="34" charset="-122"/>
              </a:endParaRPr>
            </a:p>
          </p:txBody>
        </p:sp>
      </p:grpSp>
      <p:grpSp>
        <p:nvGrpSpPr>
          <p:cNvPr id="13" name="Group 11">
            <a:extLst>
              <a:ext uri="{FF2B5EF4-FFF2-40B4-BE49-F238E27FC236}">
                <a16:creationId xmlns:a16="http://schemas.microsoft.com/office/drawing/2014/main" id="{F46A390D-431D-53B9-144E-07E3B61BAF55}"/>
              </a:ext>
            </a:extLst>
          </p:cNvPr>
          <p:cNvGrpSpPr/>
          <p:nvPr/>
        </p:nvGrpSpPr>
        <p:grpSpPr>
          <a:xfrm>
            <a:off x="5902408" y="2593158"/>
            <a:ext cx="4342003" cy="1217066"/>
            <a:chOff x="6228913" y="2819290"/>
            <a:chExt cx="4342003" cy="1217066"/>
          </a:xfrm>
        </p:grpSpPr>
        <p:grpSp>
          <p:nvGrpSpPr>
            <p:cNvPr id="14" name="Group 15">
              <a:extLst>
                <a:ext uri="{FF2B5EF4-FFF2-40B4-BE49-F238E27FC236}">
                  <a16:creationId xmlns:a16="http://schemas.microsoft.com/office/drawing/2014/main" id="{25E377D6-3A54-728B-9D82-5D0F37CDC32C}"/>
                </a:ext>
              </a:extLst>
            </p:cNvPr>
            <p:cNvGrpSpPr/>
            <p:nvPr/>
          </p:nvGrpSpPr>
          <p:grpSpPr>
            <a:xfrm>
              <a:off x="6378615" y="2819290"/>
              <a:ext cx="4192301" cy="1217066"/>
              <a:chOff x="6630373" y="2068132"/>
              <a:chExt cx="4192301" cy="1217066"/>
            </a:xfrm>
          </p:grpSpPr>
          <p:sp>
            <p:nvSpPr>
              <p:cNvPr id="18" name="Rectangle 16">
                <a:extLst>
                  <a:ext uri="{FF2B5EF4-FFF2-40B4-BE49-F238E27FC236}">
                    <a16:creationId xmlns:a16="http://schemas.microsoft.com/office/drawing/2014/main" id="{F72DC5F9-0EBE-D325-ECB9-352EC5737FAD}"/>
                  </a:ext>
                </a:extLst>
              </p:cNvPr>
              <p:cNvSpPr/>
              <p:nvPr/>
            </p:nvSpPr>
            <p:spPr>
              <a:xfrm>
                <a:off x="6942646" y="2068132"/>
                <a:ext cx="3880028" cy="1217066"/>
              </a:xfrm>
              <a:prstGeom prst="rect">
                <a:avLst/>
              </a:prstGeom>
              <a:noFill/>
              <a:ln w="22225">
                <a:solidFill>
                  <a:srgbClr val="9BC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9" name="Rounded Rectangle 17">
                <a:extLst>
                  <a:ext uri="{FF2B5EF4-FFF2-40B4-BE49-F238E27FC236}">
                    <a16:creationId xmlns:a16="http://schemas.microsoft.com/office/drawing/2014/main" id="{827E2A35-EBB5-FEC0-9822-BFF790BB4189}"/>
                  </a:ext>
                </a:extLst>
              </p:cNvPr>
              <p:cNvSpPr/>
              <p:nvPr/>
            </p:nvSpPr>
            <p:spPr>
              <a:xfrm rot="2700000">
                <a:off x="6630373" y="2364391"/>
                <a:ext cx="624548" cy="624548"/>
              </a:xfrm>
              <a:prstGeom prst="roundRect">
                <a:avLst>
                  <a:gd name="adj" fmla="val 19652"/>
                </a:avLst>
              </a:prstGeom>
              <a:solidFill>
                <a:srgbClr val="9BC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grpSp>
        <p:sp>
          <p:nvSpPr>
            <p:cNvPr id="15" name="TextBox 40">
              <a:extLst>
                <a:ext uri="{FF2B5EF4-FFF2-40B4-BE49-F238E27FC236}">
                  <a16:creationId xmlns:a16="http://schemas.microsoft.com/office/drawing/2014/main" id="{F9F0B803-518D-A434-0FAA-27478D60A71D}"/>
                </a:ext>
              </a:extLst>
            </p:cNvPr>
            <p:cNvSpPr txBox="1"/>
            <p:nvPr/>
          </p:nvSpPr>
          <p:spPr>
            <a:xfrm>
              <a:off x="6228913" y="2990531"/>
              <a:ext cx="94169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chemeClr val="bg1"/>
                  </a:solidFill>
                  <a:latin typeface="Novecento wide Light" panose="00000405000000000000" pitchFamily="50" charset="0"/>
                </a:rPr>
                <a:t>2</a:t>
              </a:r>
              <a:endParaRPr lang="en-US" altLang="zh-CN" sz="2000" dirty="0">
                <a:solidFill>
                  <a:schemeClr val="bg1"/>
                </a:solidFill>
                <a:latin typeface="Novecento wide Light" panose="00000405000000000000" pitchFamily="50" charset="0"/>
              </a:endParaRPr>
            </a:p>
          </p:txBody>
        </p:sp>
        <p:sp>
          <p:nvSpPr>
            <p:cNvPr id="16" name="Rectangle 48">
              <a:extLst>
                <a:ext uri="{FF2B5EF4-FFF2-40B4-BE49-F238E27FC236}">
                  <a16:creationId xmlns:a16="http://schemas.microsoft.com/office/drawing/2014/main" id="{983CC8BD-3D33-FBFA-2B0A-52B4BC84BC39}"/>
                </a:ext>
              </a:extLst>
            </p:cNvPr>
            <p:cNvSpPr/>
            <p:nvPr/>
          </p:nvSpPr>
          <p:spPr>
            <a:xfrm>
              <a:off x="7228199" y="2921886"/>
              <a:ext cx="176688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智能拦截</a:t>
              </a:r>
              <a:endParaRPr lang="en-US" dirty="0">
                <a:solidFill>
                  <a:schemeClr val="bg1"/>
                </a:solidFill>
                <a:latin typeface="微软雅黑" panose="020B0503020204020204" pitchFamily="34" charset="-122"/>
                <a:ea typeface="微软雅黑" panose="020B0503020204020204" pitchFamily="34" charset="-122"/>
              </a:endParaRPr>
            </a:p>
          </p:txBody>
        </p:sp>
        <p:sp>
          <p:nvSpPr>
            <p:cNvPr id="17" name="TextBox 49">
              <a:extLst>
                <a:ext uri="{FF2B5EF4-FFF2-40B4-BE49-F238E27FC236}">
                  <a16:creationId xmlns:a16="http://schemas.microsoft.com/office/drawing/2014/main" id="{47D5BFA9-C011-B0A8-15FA-7112B3B49E96}"/>
                </a:ext>
              </a:extLst>
            </p:cNvPr>
            <p:cNvSpPr txBox="1"/>
            <p:nvPr/>
          </p:nvSpPr>
          <p:spPr>
            <a:xfrm>
              <a:off x="7094412" y="3299203"/>
              <a:ext cx="332307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dirty="0">
                  <a:solidFill>
                    <a:schemeClr val="bg1"/>
                  </a:solidFill>
                  <a:latin typeface="微软雅黑" panose="020B0503020204020204" pitchFamily="34" charset="-122"/>
                  <a:ea typeface="微软雅黑" panose="020B0503020204020204" pitchFamily="34" charset="-122"/>
                </a:rPr>
                <a:t>结合语音导航、手机</a:t>
              </a:r>
              <a:r>
                <a:rPr lang="en-US" altLang="zh-CN" sz="1200" dirty="0">
                  <a:solidFill>
                    <a:schemeClr val="bg1"/>
                  </a:solidFill>
                  <a:latin typeface="微软雅黑" panose="020B0503020204020204" pitchFamily="34" charset="-122"/>
                  <a:ea typeface="微软雅黑" panose="020B0503020204020204" pitchFamily="34" charset="-122"/>
                </a:rPr>
                <a:t>APP</a:t>
              </a:r>
              <a:r>
                <a:rPr lang="zh-CN" altLang="en-US" sz="1200" dirty="0">
                  <a:solidFill>
                    <a:schemeClr val="bg1"/>
                  </a:solidFill>
                  <a:latin typeface="微软雅黑" panose="020B0503020204020204" pitchFamily="34" charset="-122"/>
                  <a:ea typeface="微软雅黑" panose="020B0503020204020204" pitchFamily="34" charset="-122"/>
                </a:rPr>
                <a:t>等智能触点，拦截服务前业务诉求，有效降低高峰期话务压力</a:t>
              </a:r>
              <a:endParaRPr lang="id-ID" sz="1200" dirty="0">
                <a:solidFill>
                  <a:schemeClr val="bg1"/>
                </a:solidFill>
                <a:latin typeface="微软雅黑" panose="020B0503020204020204" pitchFamily="34" charset="-122"/>
                <a:ea typeface="微软雅黑" panose="020B0503020204020204" pitchFamily="34" charset="-122"/>
              </a:endParaRPr>
            </a:p>
          </p:txBody>
        </p:sp>
      </p:grpSp>
      <p:sp>
        <p:nvSpPr>
          <p:cNvPr id="39" name="文本框 38">
            <a:extLst>
              <a:ext uri="{FF2B5EF4-FFF2-40B4-BE49-F238E27FC236}">
                <a16:creationId xmlns:a16="http://schemas.microsoft.com/office/drawing/2014/main" id="{0F0644C2-E0DA-CFC8-0340-0FE151E1FD99}"/>
              </a:ext>
            </a:extLst>
          </p:cNvPr>
          <p:cNvSpPr txBox="1"/>
          <p:nvPr/>
        </p:nvSpPr>
        <p:spPr>
          <a:xfrm>
            <a:off x="687293" y="1510916"/>
            <a:ext cx="168663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价值与收益</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422080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884328"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360</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度数字员工先锋队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：卢炳佑、孔伟力、杨健</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：数字化转型新动力</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中国移动在线营销服务公司广东分公司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：在线服务</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：数字员工小</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自动退订</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1026" name="Picture 2">
            <a:extLst>
              <a:ext uri="{FF2B5EF4-FFF2-40B4-BE49-F238E27FC236}">
                <a16:creationId xmlns:a16="http://schemas.microsoft.com/office/drawing/2014/main" id="{1D2DA88B-4ABC-45EA-3B57-E931F7965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0" y="229524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5E9609C0-3D84-7843-B1AE-9D5D82F152B6}"/>
              </a:ext>
            </a:extLst>
          </p:cNvPr>
          <p:cNvSpPr txBox="1"/>
          <p:nvPr/>
        </p:nvSpPr>
        <p:spPr>
          <a:xfrm>
            <a:off x="4174609" y="268711"/>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在线服务公司退订业务背景</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8639" y="1701356"/>
            <a:ext cx="4940844" cy="3970318"/>
          </a:xfrm>
          <a:prstGeom prst="rect">
            <a:avLst/>
          </a:prstGeom>
        </p:spPr>
        <p:txBody>
          <a:bodyPr wrap="square">
            <a:spAutoFit/>
          </a:bodyPr>
          <a:lstStyle/>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传统的</a:t>
            </a:r>
            <a:r>
              <a:rPr lang="en-US" altLang="zh-CN" sz="1400" dirty="0">
                <a:solidFill>
                  <a:schemeClr val="bg1"/>
                </a:solidFill>
                <a:latin typeface="Microsoft YaHei" panose="020B0503020204020204" pitchFamily="34" charset="-122"/>
                <a:ea typeface="Microsoft YaHei" panose="020B0503020204020204" pitchFamily="34" charset="-122"/>
              </a:rPr>
              <a:t>RPA</a:t>
            </a:r>
            <a:r>
              <a:rPr lang="zh-CN" altLang="en-US" sz="1400" dirty="0">
                <a:solidFill>
                  <a:schemeClr val="bg1"/>
                </a:solidFill>
                <a:latin typeface="Microsoft YaHei" panose="020B0503020204020204" pitchFamily="34" charset="-122"/>
                <a:ea typeface="Microsoft YaHei" panose="020B0503020204020204" pitchFamily="34" charset="-122"/>
              </a:rPr>
              <a:t>主要支撑的是后台无人值守的流程，目前随着应用的深入，目前机器人实现了客户服务前的服务接力，服务中的人机协同，形成了服务前，服务中，服务后客户服务全旅程服务流程支撑能力。逐步让机器人去完成低价值的机械重复劳动，持续提升客服人工的劳动价值。目前帮接、区域非自有等坐席人员没有部分系统账号更没有高权限。而广东移动业务退订操作是比较复杂的：部分产品由于非原子化或者存在特殊情况，无法在客服系统上完成。为了进一步提高一线坐席的合规退订操作效率，降低工号数量和使用信息安全，我们</a:t>
            </a:r>
            <a:r>
              <a:rPr lang="en-US" altLang="zh-CN" sz="1400" dirty="0">
                <a:solidFill>
                  <a:schemeClr val="bg1"/>
                </a:solidFill>
                <a:latin typeface="Microsoft YaHei" panose="020B0503020204020204" pitchFamily="34" charset="-122"/>
                <a:ea typeface="Microsoft YaHei" panose="020B0503020204020204" pitchFamily="34" charset="-122"/>
              </a:rPr>
              <a:t>2022</a:t>
            </a:r>
            <a:r>
              <a:rPr lang="zh-CN" altLang="en-US" sz="1400" dirty="0">
                <a:solidFill>
                  <a:schemeClr val="bg1"/>
                </a:solidFill>
                <a:latin typeface="Microsoft YaHei" panose="020B0503020204020204" pitchFamily="34" charset="-122"/>
                <a:ea typeface="Microsoft YaHei" panose="020B0503020204020204" pitchFamily="34" charset="-122"/>
              </a:rPr>
              <a:t>年特此发起“创新探索</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数字员工小</a:t>
            </a:r>
            <a:r>
              <a:rPr lang="en-US" altLang="zh-CN" sz="1400" dirty="0">
                <a:solidFill>
                  <a:schemeClr val="bg1"/>
                </a:solidFill>
                <a:latin typeface="Microsoft YaHei" panose="020B0503020204020204" pitchFamily="34" charset="-122"/>
                <a:ea typeface="Microsoft YaHei" panose="020B0503020204020204" pitchFamily="34" charset="-122"/>
              </a:rPr>
              <a:t>T</a:t>
            </a:r>
            <a:r>
              <a:rPr lang="zh-CN" altLang="en-US" sz="1400" dirty="0">
                <a:solidFill>
                  <a:schemeClr val="bg1"/>
                </a:solidFill>
                <a:latin typeface="Microsoft YaHei" panose="020B0503020204020204" pitchFamily="34" charset="-122"/>
                <a:ea typeface="Microsoft YaHei" panose="020B0503020204020204" pitchFamily="34" charset="-122"/>
              </a:rPr>
              <a:t>自动退订全流程”：即在合规的前提下，一线坐席在客服系统无法退订时，点击“小</a:t>
            </a:r>
            <a:r>
              <a:rPr lang="en-US" altLang="zh-CN" sz="1400" dirty="0">
                <a:solidFill>
                  <a:schemeClr val="bg1"/>
                </a:solidFill>
                <a:latin typeface="Microsoft YaHei" panose="020B0503020204020204" pitchFamily="34" charset="-122"/>
                <a:ea typeface="Microsoft YaHei" panose="020B0503020204020204" pitchFamily="34" charset="-122"/>
              </a:rPr>
              <a:t>T</a:t>
            </a:r>
            <a:r>
              <a:rPr lang="zh-CN" altLang="en-US" sz="1400" dirty="0">
                <a:solidFill>
                  <a:schemeClr val="bg1"/>
                </a:solidFill>
                <a:latin typeface="Microsoft YaHei" panose="020B0503020204020204" pitchFamily="34" charset="-122"/>
                <a:ea typeface="Microsoft YaHei" panose="020B0503020204020204" pitchFamily="34" charset="-122"/>
              </a:rPr>
              <a:t>退订”直接一键下单中台，让</a:t>
            </a:r>
            <a:r>
              <a:rPr lang="en-US" altLang="zh-CN" sz="1400" dirty="0">
                <a:solidFill>
                  <a:schemeClr val="bg1"/>
                </a:solidFill>
                <a:latin typeface="Microsoft YaHei" panose="020B0503020204020204" pitchFamily="34" charset="-122"/>
                <a:ea typeface="Microsoft YaHei" panose="020B0503020204020204" pitchFamily="34" charset="-122"/>
              </a:rPr>
              <a:t>RPA</a:t>
            </a:r>
            <a:r>
              <a:rPr lang="zh-CN" altLang="en-US" sz="1400" dirty="0">
                <a:solidFill>
                  <a:schemeClr val="bg1"/>
                </a:solidFill>
                <a:latin typeface="Microsoft YaHei" panose="020B0503020204020204" pitchFamily="34" charset="-122"/>
                <a:ea typeface="Microsoft YaHei" panose="020B0503020204020204" pitchFamily="34" charset="-122"/>
              </a:rPr>
              <a:t>机器人按单上对应</a:t>
            </a:r>
            <a:r>
              <a:rPr lang="en-US" altLang="zh-CN" sz="1400" dirty="0">
                <a:solidFill>
                  <a:schemeClr val="bg1"/>
                </a:solidFill>
                <a:latin typeface="Microsoft YaHei" panose="020B0503020204020204" pitchFamily="34" charset="-122"/>
                <a:ea typeface="Microsoft YaHei" panose="020B0503020204020204" pitchFamily="34" charset="-122"/>
              </a:rPr>
              <a:t>21</a:t>
            </a:r>
            <a:r>
              <a:rPr lang="zh-CN" altLang="en-US" sz="1400" dirty="0">
                <a:solidFill>
                  <a:schemeClr val="bg1"/>
                </a:solidFill>
                <a:latin typeface="Microsoft YaHei" panose="020B0503020204020204" pitchFamily="34" charset="-122"/>
                <a:ea typeface="Microsoft YaHei" panose="020B0503020204020204" pitchFamily="34" charset="-122"/>
              </a:rPr>
              <a:t>地市退订，然后回写结果至中台。最后自动外呼</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微信</a:t>
            </a:r>
            <a:r>
              <a:rPr lang="en-US" altLang="zh-CN" sz="1400" dirty="0">
                <a:solidFill>
                  <a:schemeClr val="bg1"/>
                </a:solidFill>
                <a:latin typeface="Microsoft YaHei" panose="020B0503020204020204" pitchFamily="34" charset="-122"/>
                <a:ea typeface="Microsoft YaHei" panose="020B0503020204020204" pitchFamily="34" charset="-122"/>
              </a:rPr>
              <a:t>/</a:t>
            </a:r>
            <a:r>
              <a:rPr lang="zh-CN" altLang="en-US" sz="1400" dirty="0">
                <a:solidFill>
                  <a:schemeClr val="bg1"/>
                </a:solidFill>
                <a:latin typeface="Microsoft YaHei" panose="020B0503020204020204" pitchFamily="34" charset="-122"/>
                <a:ea typeface="Microsoft YaHei" panose="020B0503020204020204" pitchFamily="34" charset="-122"/>
              </a:rPr>
              <a:t>短信等方式告知客户。也可以由后台人员根据处理结果继续处理。后续退订类低价值的重复劳动都改为机器人去操作，一般不再提供手动操作。也最终减轻通过退订白名单或者黑名单这类需要人工不断在后台维护的工作量。</a:t>
            </a:r>
          </a:p>
        </p:txBody>
      </p:sp>
      <p:grpSp>
        <p:nvGrpSpPr>
          <p:cNvPr id="32" name="0f4157a8-cc53-4451-b641-b93f4ec538e9">
            <a:extLst>
              <a:ext uri="{FF2B5EF4-FFF2-40B4-BE49-F238E27FC236}">
                <a16:creationId xmlns:a16="http://schemas.microsoft.com/office/drawing/2014/main" id="{E5C3CAFA-FCF9-C54C-9033-EFB7CDA0AF9C}"/>
              </a:ext>
            </a:extLst>
          </p:cNvPr>
          <p:cNvGrpSpPr>
            <a:grpSpLocks noChangeAspect="1"/>
          </p:cNvGrpSpPr>
          <p:nvPr/>
        </p:nvGrpSpPr>
        <p:grpSpPr>
          <a:xfrm>
            <a:off x="6095999" y="1818640"/>
            <a:ext cx="4652999" cy="1991931"/>
            <a:chOff x="1693430" y="1679590"/>
            <a:chExt cx="8752688" cy="3746991"/>
          </a:xfrm>
        </p:grpSpPr>
        <p:grpSp>
          <p:nvGrpSpPr>
            <p:cNvPr id="33" name="组合 32">
              <a:extLst>
                <a:ext uri="{FF2B5EF4-FFF2-40B4-BE49-F238E27FC236}">
                  <a16:creationId xmlns:a16="http://schemas.microsoft.com/office/drawing/2014/main"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id="{834BA0B9-FF91-E143-AA84-F7968D7E9B23}"/>
                </a:ext>
              </a:extLst>
            </p:cNvPr>
            <p:cNvGrpSpPr/>
            <p:nvPr/>
          </p:nvGrpSpPr>
          <p:grpSpPr>
            <a:xfrm>
              <a:off x="3554203" y="4268244"/>
              <a:ext cx="6891915" cy="1158337"/>
              <a:chOff x="1467192" y="5180920"/>
              <a:chExt cx="6891915" cy="1158337"/>
            </a:xfrm>
          </p:grpSpPr>
          <p:sp>
            <p:nvSpPr>
              <p:cNvPr id="51" name="îŝḷîḓé-文本框 23">
                <a:extLst>
                  <a:ext uri="{FF2B5EF4-FFF2-40B4-BE49-F238E27FC236}">
                    <a16:creationId xmlns:a16="http://schemas.microsoft.com/office/drawing/2014/main"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处理工单回写退订结果</a:t>
                </a:r>
              </a:p>
            </p:txBody>
          </p:sp>
          <p:sp>
            <p:nvSpPr>
              <p:cNvPr id="52" name="îŝḷîḓé-Rectangle 26">
                <a:extLst>
                  <a:ext uri="{FF2B5EF4-FFF2-40B4-BE49-F238E27FC236}">
                    <a16:creationId xmlns:a16="http://schemas.microsoft.com/office/drawing/2014/main"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退订完成</a:t>
                </a:r>
              </a:p>
            </p:txBody>
          </p:sp>
          <p:sp>
            <p:nvSpPr>
              <p:cNvPr id="53" name="îŝḷîḓé-文本框 25">
                <a:extLst>
                  <a:ext uri="{FF2B5EF4-FFF2-40B4-BE49-F238E27FC236}">
                    <a16:creationId xmlns:a16="http://schemas.microsoft.com/office/drawing/2014/main"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抽取工单获取业务信息开始退订</a:t>
                </a:r>
              </a:p>
            </p:txBody>
          </p:sp>
          <p:sp>
            <p:nvSpPr>
              <p:cNvPr id="54" name="îŝḷîḓé-Rectangle 28">
                <a:extLst>
                  <a:ext uri="{FF2B5EF4-FFF2-40B4-BE49-F238E27FC236}">
                    <a16:creationId xmlns:a16="http://schemas.microsoft.com/office/drawing/2014/main"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机器人</a:t>
                </a:r>
              </a:p>
            </p:txBody>
          </p:sp>
        </p:grpSp>
        <p:grpSp>
          <p:nvGrpSpPr>
            <p:cNvPr id="45" name="组合 44">
              <a:extLst>
                <a:ext uri="{FF2B5EF4-FFF2-40B4-BE49-F238E27FC236}">
                  <a16:creationId xmlns:a16="http://schemas.microsoft.com/office/drawing/2014/main"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登录套餐所对应业务系统操作退订</a:t>
                </a:r>
              </a:p>
            </p:txBody>
          </p:sp>
          <p:sp>
            <p:nvSpPr>
              <p:cNvPr id="50" name="îŝḷîḓé-Rectangle 24">
                <a:extLst>
                  <a:ext uri="{FF2B5EF4-FFF2-40B4-BE49-F238E27FC236}">
                    <a16:creationId xmlns:a16="http://schemas.microsoft.com/office/drawing/2014/main"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进入业务系统</a:t>
                </a:r>
              </a:p>
            </p:txBody>
          </p:sp>
        </p:grpSp>
        <p:grpSp>
          <p:nvGrpSpPr>
            <p:cNvPr id="46" name="组合 45">
              <a:extLst>
                <a:ext uri="{FF2B5EF4-FFF2-40B4-BE49-F238E27FC236}">
                  <a16:creationId xmlns:a16="http://schemas.microsoft.com/office/drawing/2014/main"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客户</a:t>
                </a:r>
                <a:r>
                  <a:rPr lang="en-US" altLang="zh-CN" sz="1000" dirty="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坐席通过服务触点创建任务单</a:t>
                </a:r>
              </a:p>
            </p:txBody>
          </p:sp>
          <p:sp>
            <p:nvSpPr>
              <p:cNvPr id="48" name="îŝḷîḓé-Rectangle 22">
                <a:extLst>
                  <a:ext uri="{FF2B5EF4-FFF2-40B4-BE49-F238E27FC236}">
                    <a16:creationId xmlns:a16="http://schemas.microsoft.com/office/drawing/2014/main"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创建任务单</a:t>
                </a: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3624C8E8-772D-5A40-8C9A-7B583095FB51}"/>
              </a:ext>
            </a:extLst>
          </p:cNvPr>
          <p:cNvSpPr/>
          <p:nvPr/>
        </p:nvSpPr>
        <p:spPr>
          <a:xfrm>
            <a:off x="627577" y="1637656"/>
            <a:ext cx="10514965" cy="5033010"/>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503020204020204" pitchFamily="34" charset="-122"/>
              <a:cs typeface="Arial" panose="020B0604020202090204" pitchFamily="34" charset="0"/>
            </a:endParaRPr>
          </a:p>
        </p:txBody>
      </p:sp>
      <p:sp>
        <p:nvSpPr>
          <p:cNvPr id="5" name="矩形: 圆角 29">
            <a:extLst>
              <a:ext uri="{FF2B5EF4-FFF2-40B4-BE49-F238E27FC236}">
                <a16:creationId xmlns:a16="http://schemas.microsoft.com/office/drawing/2014/main" id="{02360B72-A300-534E-A647-30E976DC09FE}"/>
              </a:ext>
            </a:extLst>
          </p:cNvPr>
          <p:cNvSpPr/>
          <p:nvPr/>
        </p:nvSpPr>
        <p:spPr>
          <a:xfrm>
            <a:off x="4441387" y="1490336"/>
            <a:ext cx="3521075" cy="34036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高密度机器人</a:t>
            </a:r>
            <a:endParaRPr lang="en-US" altLang="zh-CN" sz="1600" b="1" dirty="0">
              <a:latin typeface="微软雅黑" panose="020B0503020204020204" pitchFamily="34" charset="-122"/>
              <a:ea typeface="微软雅黑" panose="020B0503020204020204" pitchFamily="34" charset="-122"/>
            </a:endParaRPr>
          </a:p>
        </p:txBody>
      </p: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90" name="Group 77">
            <a:extLst>
              <a:ext uri="{FF2B5EF4-FFF2-40B4-BE49-F238E27FC236}">
                <a16:creationId xmlns:a16="http://schemas.microsoft.com/office/drawing/2014/main" id="{843284C7-7434-9A32-4235-F566A5E8A8C5}"/>
              </a:ext>
            </a:extLst>
          </p:cNvPr>
          <p:cNvGrpSpPr/>
          <p:nvPr/>
        </p:nvGrpSpPr>
        <p:grpSpPr>
          <a:xfrm>
            <a:off x="2309875" y="5324852"/>
            <a:ext cx="2673579" cy="1289667"/>
            <a:chOff x="6833487" y="1264654"/>
            <a:chExt cx="2822576" cy="1741193"/>
          </a:xfrm>
        </p:grpSpPr>
        <p:grpSp>
          <p:nvGrpSpPr>
            <p:cNvPr id="115" name="Group 63">
              <a:extLst>
                <a:ext uri="{FF2B5EF4-FFF2-40B4-BE49-F238E27FC236}">
                  <a16:creationId xmlns:a16="http://schemas.microsoft.com/office/drawing/2014/main" id="{12B9DCBF-4A37-3205-7977-18928ABAA392}"/>
                </a:ext>
              </a:extLst>
            </p:cNvPr>
            <p:cNvGrpSpPr/>
            <p:nvPr/>
          </p:nvGrpSpPr>
          <p:grpSpPr>
            <a:xfrm>
              <a:off x="6833487" y="1264654"/>
              <a:ext cx="662940" cy="1741193"/>
              <a:chOff x="915687" y="5450703"/>
              <a:chExt cx="662940" cy="1993992"/>
            </a:xfrm>
          </p:grpSpPr>
          <p:pic>
            <p:nvPicPr>
              <p:cNvPr id="126" name="图片 125">
                <a:extLst>
                  <a:ext uri="{FF2B5EF4-FFF2-40B4-BE49-F238E27FC236}">
                    <a16:creationId xmlns:a16="http://schemas.microsoft.com/office/drawing/2014/main" id="{24603D97-0022-66BA-7DA0-3FC02228C13C}"/>
                  </a:ext>
                </a:extLst>
              </p:cNvPr>
              <p:cNvPicPr>
                <a:picLocks noChangeAspect="1"/>
              </p:cNvPicPr>
              <p:nvPr/>
            </p:nvPicPr>
            <p:blipFill>
              <a:blip r:embed="rId2" cstate="screen"/>
              <a:stretch>
                <a:fillRect/>
              </a:stretch>
            </p:blipFill>
            <p:spPr>
              <a:xfrm>
                <a:off x="915687" y="6826840"/>
                <a:ext cx="662940" cy="617855"/>
              </a:xfrm>
              <a:prstGeom prst="rect">
                <a:avLst/>
              </a:prstGeom>
            </p:spPr>
          </p:pic>
          <p:pic>
            <p:nvPicPr>
              <p:cNvPr id="127" name="图片 126">
                <a:extLst>
                  <a:ext uri="{FF2B5EF4-FFF2-40B4-BE49-F238E27FC236}">
                    <a16:creationId xmlns:a16="http://schemas.microsoft.com/office/drawing/2014/main" id="{50F607A0-8867-7EB2-552E-2038F56473AB}"/>
                  </a:ext>
                </a:extLst>
              </p:cNvPr>
              <p:cNvPicPr>
                <a:picLocks noChangeAspect="1"/>
              </p:cNvPicPr>
              <p:nvPr/>
            </p:nvPicPr>
            <p:blipFill>
              <a:blip r:embed="rId2" cstate="screen"/>
              <a:stretch>
                <a:fillRect/>
              </a:stretch>
            </p:blipFill>
            <p:spPr>
              <a:xfrm>
                <a:off x="915687" y="5450703"/>
                <a:ext cx="662940" cy="617855"/>
              </a:xfrm>
              <a:prstGeom prst="rect">
                <a:avLst/>
              </a:prstGeom>
            </p:spPr>
          </p:pic>
          <p:pic>
            <p:nvPicPr>
              <p:cNvPr id="128" name="图片 127">
                <a:extLst>
                  <a:ext uri="{FF2B5EF4-FFF2-40B4-BE49-F238E27FC236}">
                    <a16:creationId xmlns:a16="http://schemas.microsoft.com/office/drawing/2014/main" id="{78D87D0F-E2A9-BD2A-88B5-0396065FC6D7}"/>
                  </a:ext>
                </a:extLst>
              </p:cNvPr>
              <p:cNvPicPr>
                <a:picLocks noChangeAspect="1"/>
              </p:cNvPicPr>
              <p:nvPr/>
            </p:nvPicPr>
            <p:blipFill>
              <a:blip r:embed="rId2" cstate="screen"/>
              <a:stretch>
                <a:fillRect/>
              </a:stretch>
            </p:blipFill>
            <p:spPr>
              <a:xfrm>
                <a:off x="915687" y="6138771"/>
                <a:ext cx="662940" cy="617855"/>
              </a:xfrm>
              <a:prstGeom prst="rect">
                <a:avLst/>
              </a:prstGeom>
            </p:spPr>
          </p:pic>
        </p:grpSp>
        <p:grpSp>
          <p:nvGrpSpPr>
            <p:cNvPr id="116" name="组合 115">
              <a:extLst>
                <a:ext uri="{FF2B5EF4-FFF2-40B4-BE49-F238E27FC236}">
                  <a16:creationId xmlns:a16="http://schemas.microsoft.com/office/drawing/2014/main" id="{173FBFC5-F341-B743-A6EE-25206EC92FDC}"/>
                </a:ext>
              </a:extLst>
            </p:cNvPr>
            <p:cNvGrpSpPr/>
            <p:nvPr/>
          </p:nvGrpSpPr>
          <p:grpSpPr>
            <a:xfrm>
              <a:off x="8344788" y="1269118"/>
              <a:ext cx="1311275" cy="1736725"/>
              <a:chOff x="16589" y="2040"/>
              <a:chExt cx="2065" cy="2735"/>
            </a:xfrm>
          </p:grpSpPr>
          <p:sp>
            <p:nvSpPr>
              <p:cNvPr id="120" name="矩形 119">
                <a:extLst>
                  <a:ext uri="{FF2B5EF4-FFF2-40B4-BE49-F238E27FC236}">
                    <a16:creationId xmlns:a16="http://schemas.microsoft.com/office/drawing/2014/main" id="{975B8B6A-8A1B-62DB-0A3A-CA733F12BF6F}"/>
                  </a:ext>
                </a:extLst>
              </p:cNvPr>
              <p:cNvSpPr/>
              <p:nvPr/>
            </p:nvSpPr>
            <p:spPr>
              <a:xfrm>
                <a:off x="16596" y="2040"/>
                <a:ext cx="2058" cy="88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solidFill>
                      <a:schemeClr val="bg1"/>
                    </a:solidFill>
                    <a:latin typeface="PingFang SC Thin" panose="020B0200000000000000" pitchFamily="34" charset="-122"/>
                    <a:ea typeface="PingFang SC Thin" panose="020B0200000000000000" pitchFamily="34" charset="-122"/>
                  </a:rPr>
                  <a:t>user1@dev_code: IP</a:t>
                </a:r>
              </a:p>
              <a:p>
                <a:pPr algn="ctr"/>
                <a:endParaRPr kumimoji="1" lang="en-US" altLang="zh-CN" sz="700" dirty="0">
                  <a:solidFill>
                    <a:schemeClr val="bg1"/>
                  </a:solidFill>
                  <a:latin typeface="PingFang SC Thin" panose="020B0200000000000000" pitchFamily="34" charset="-122"/>
                  <a:ea typeface="PingFang SC Thin" panose="020B0200000000000000" pitchFamily="34" charset="-122"/>
                </a:endParaRPr>
              </a:p>
              <a:p>
                <a:pPr algn="ctr"/>
                <a:endParaRPr kumimoji="1" lang="en-US" altLang="zh-CN" sz="700" dirty="0">
                  <a:solidFill>
                    <a:schemeClr val="bg1"/>
                  </a:solidFill>
                  <a:latin typeface="PingFang SC Thin" panose="020B0200000000000000" pitchFamily="34" charset="-122"/>
                  <a:ea typeface="PingFang SC Thin" panose="020B0200000000000000" pitchFamily="34" charset="-122"/>
                </a:endParaRPr>
              </a:p>
            </p:txBody>
          </p:sp>
          <p:sp>
            <p:nvSpPr>
              <p:cNvPr id="121" name="圆角矩形 30">
                <a:extLst>
                  <a:ext uri="{FF2B5EF4-FFF2-40B4-BE49-F238E27FC236}">
                    <a16:creationId xmlns:a16="http://schemas.microsoft.com/office/drawing/2014/main" id="{6BE412D5-FC84-23AC-B417-A2745532AC21}"/>
                  </a:ext>
                </a:extLst>
              </p:cNvPr>
              <p:cNvSpPr/>
              <p:nvPr/>
            </p:nvSpPr>
            <p:spPr>
              <a:xfrm>
                <a:off x="16963" y="2492"/>
                <a:ext cx="1364" cy="394"/>
              </a:xfrm>
              <a:prstGeom prst="roundRect">
                <a:avLst/>
              </a:prstGeom>
              <a:solidFill>
                <a:srgbClr val="E86D13"/>
              </a:solidFill>
              <a:ln>
                <a:solidFill>
                  <a:srgbClr val="E86D13"/>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050" dirty="0">
                    <a:solidFill>
                      <a:schemeClr val="bg1"/>
                    </a:solidFill>
                    <a:latin typeface="PingFang SC Thin" panose="020B0200000000000000" pitchFamily="34" charset="-122"/>
                    <a:ea typeface="PingFang SC Thin" panose="020B0200000000000000" pitchFamily="34" charset="-122"/>
                  </a:rPr>
                  <a:t>Robot1</a:t>
                </a:r>
                <a:endParaRPr kumimoji="1" lang="zh-CN" altLang="en-US" sz="1050" dirty="0">
                  <a:solidFill>
                    <a:schemeClr val="bg1"/>
                  </a:solidFill>
                  <a:latin typeface="PingFang SC Thin" panose="020B0200000000000000" pitchFamily="34" charset="-122"/>
                  <a:ea typeface="PingFang SC Thin" panose="020B0200000000000000" pitchFamily="34" charset="-122"/>
                </a:endParaRPr>
              </a:p>
            </p:txBody>
          </p:sp>
          <p:sp>
            <p:nvSpPr>
              <p:cNvPr id="122" name="矩形 121">
                <a:extLst>
                  <a:ext uri="{FF2B5EF4-FFF2-40B4-BE49-F238E27FC236}">
                    <a16:creationId xmlns:a16="http://schemas.microsoft.com/office/drawing/2014/main" id="{F41F0412-054C-8769-33F3-655739F97088}"/>
                  </a:ext>
                </a:extLst>
              </p:cNvPr>
              <p:cNvSpPr/>
              <p:nvPr/>
            </p:nvSpPr>
            <p:spPr>
              <a:xfrm>
                <a:off x="16589" y="2967"/>
                <a:ext cx="2058" cy="879"/>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solidFill>
                      <a:schemeClr val="bg1"/>
                    </a:solidFill>
                    <a:latin typeface="PingFang SC Thin" panose="020B0200000000000000" pitchFamily="34" charset="-122"/>
                    <a:ea typeface="PingFang SC Thin" panose="020B0200000000000000" pitchFamily="34" charset="-122"/>
                  </a:rPr>
                  <a:t>user2@dev_code: IP</a:t>
                </a:r>
              </a:p>
              <a:p>
                <a:pPr algn="ctr"/>
                <a:endParaRPr kumimoji="1" lang="en-US" altLang="zh-CN" sz="700" dirty="0">
                  <a:solidFill>
                    <a:schemeClr val="bg1"/>
                  </a:solidFill>
                  <a:latin typeface="PingFang SC Thin" panose="020B0200000000000000" pitchFamily="34" charset="-122"/>
                  <a:ea typeface="PingFang SC Thin" panose="020B0200000000000000" pitchFamily="34" charset="-122"/>
                </a:endParaRPr>
              </a:p>
              <a:p>
                <a:pPr algn="ctr"/>
                <a:endParaRPr kumimoji="1" lang="en-US" altLang="zh-CN" sz="700" dirty="0">
                  <a:solidFill>
                    <a:schemeClr val="bg1"/>
                  </a:solidFill>
                  <a:latin typeface="PingFang SC Thin" panose="020B0200000000000000" pitchFamily="34" charset="-122"/>
                  <a:ea typeface="PingFang SC Thin" panose="020B0200000000000000" pitchFamily="34" charset="-122"/>
                </a:endParaRPr>
              </a:p>
            </p:txBody>
          </p:sp>
          <p:sp>
            <p:nvSpPr>
              <p:cNvPr id="123" name="圆角矩形 38">
                <a:extLst>
                  <a:ext uri="{FF2B5EF4-FFF2-40B4-BE49-F238E27FC236}">
                    <a16:creationId xmlns:a16="http://schemas.microsoft.com/office/drawing/2014/main" id="{836DBB1F-E69B-F7D1-9EB2-EDF5E794FA95}"/>
                  </a:ext>
                </a:extLst>
              </p:cNvPr>
              <p:cNvSpPr/>
              <p:nvPr/>
            </p:nvSpPr>
            <p:spPr>
              <a:xfrm>
                <a:off x="16972" y="3382"/>
                <a:ext cx="1364" cy="393"/>
              </a:xfrm>
              <a:prstGeom prst="roundRect">
                <a:avLst/>
              </a:prstGeom>
              <a:solidFill>
                <a:srgbClr val="E86D13"/>
              </a:solidFill>
              <a:ln>
                <a:solidFill>
                  <a:srgbClr val="E86D13"/>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050" dirty="0">
                    <a:solidFill>
                      <a:schemeClr val="bg1"/>
                    </a:solidFill>
                    <a:latin typeface="PingFang SC Thin" panose="020B0200000000000000" pitchFamily="34" charset="-122"/>
                    <a:ea typeface="PingFang SC Thin" panose="020B0200000000000000" pitchFamily="34" charset="-122"/>
                  </a:rPr>
                  <a:t>Robot2</a:t>
                </a:r>
                <a:endParaRPr kumimoji="1" lang="zh-CN" altLang="en-US" sz="1050" dirty="0">
                  <a:solidFill>
                    <a:schemeClr val="bg1"/>
                  </a:solidFill>
                  <a:latin typeface="PingFang SC Thin" panose="020B0200000000000000" pitchFamily="34" charset="-122"/>
                  <a:ea typeface="PingFang SC Thin" panose="020B0200000000000000" pitchFamily="34" charset="-122"/>
                </a:endParaRPr>
              </a:p>
            </p:txBody>
          </p:sp>
          <p:sp>
            <p:nvSpPr>
              <p:cNvPr id="124" name="矩形 123">
                <a:extLst>
                  <a:ext uri="{FF2B5EF4-FFF2-40B4-BE49-F238E27FC236}">
                    <a16:creationId xmlns:a16="http://schemas.microsoft.com/office/drawing/2014/main" id="{E105EB6B-90CF-A91D-0688-AB9E1DB14008}"/>
                  </a:ext>
                </a:extLst>
              </p:cNvPr>
              <p:cNvSpPr/>
              <p:nvPr/>
            </p:nvSpPr>
            <p:spPr>
              <a:xfrm>
                <a:off x="16589" y="3896"/>
                <a:ext cx="2058" cy="879"/>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solidFill>
                      <a:schemeClr val="bg1"/>
                    </a:solidFill>
                    <a:latin typeface="PingFang SC Thin" panose="020B0200000000000000" pitchFamily="34" charset="-122"/>
                    <a:ea typeface="PingFang SC Thin" panose="020B0200000000000000" pitchFamily="34" charset="-122"/>
                  </a:rPr>
                  <a:t>user3@dev_code: IP</a:t>
                </a:r>
              </a:p>
              <a:p>
                <a:pPr algn="ctr"/>
                <a:endParaRPr kumimoji="1" lang="en-US" altLang="zh-CN" sz="700" dirty="0">
                  <a:solidFill>
                    <a:schemeClr val="bg1"/>
                  </a:solidFill>
                  <a:latin typeface="PingFang SC Thin" panose="020B0200000000000000" pitchFamily="34" charset="-122"/>
                  <a:ea typeface="PingFang SC Thin" panose="020B0200000000000000" pitchFamily="34" charset="-122"/>
                </a:endParaRPr>
              </a:p>
              <a:p>
                <a:pPr algn="ctr"/>
                <a:endParaRPr kumimoji="1" lang="en-US" altLang="zh-CN" sz="700" dirty="0">
                  <a:solidFill>
                    <a:schemeClr val="bg1"/>
                  </a:solidFill>
                  <a:latin typeface="PingFang SC Thin" panose="020B0200000000000000" pitchFamily="34" charset="-122"/>
                  <a:ea typeface="PingFang SC Thin" panose="020B0200000000000000" pitchFamily="34" charset="-122"/>
                </a:endParaRPr>
              </a:p>
            </p:txBody>
          </p:sp>
          <p:sp>
            <p:nvSpPr>
              <p:cNvPr id="125" name="圆角矩形 40">
                <a:extLst>
                  <a:ext uri="{FF2B5EF4-FFF2-40B4-BE49-F238E27FC236}">
                    <a16:creationId xmlns:a16="http://schemas.microsoft.com/office/drawing/2014/main" id="{E1794CB7-D0BF-7CEF-1264-814222E9922E}"/>
                  </a:ext>
                </a:extLst>
              </p:cNvPr>
              <p:cNvSpPr/>
              <p:nvPr/>
            </p:nvSpPr>
            <p:spPr>
              <a:xfrm>
                <a:off x="16963" y="4335"/>
                <a:ext cx="1364" cy="394"/>
              </a:xfrm>
              <a:prstGeom prst="roundRect">
                <a:avLst/>
              </a:prstGeom>
              <a:solidFill>
                <a:srgbClr val="E86D13"/>
              </a:solidFill>
              <a:ln>
                <a:solidFill>
                  <a:srgbClr val="E86D13"/>
                </a:solidFill>
              </a:ln>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050" dirty="0">
                    <a:solidFill>
                      <a:schemeClr val="bg1"/>
                    </a:solidFill>
                    <a:latin typeface="PingFang SC Thin" panose="020B0200000000000000" pitchFamily="34" charset="-122"/>
                    <a:ea typeface="PingFang SC Thin" panose="020B0200000000000000" pitchFamily="34" charset="-122"/>
                  </a:rPr>
                  <a:t>Robot3</a:t>
                </a:r>
                <a:endParaRPr kumimoji="1" lang="zh-CN" altLang="en-US" sz="1050" dirty="0">
                  <a:solidFill>
                    <a:schemeClr val="bg1"/>
                  </a:solidFill>
                  <a:latin typeface="PingFang SC Thin" panose="020B0200000000000000" pitchFamily="34" charset="-122"/>
                  <a:ea typeface="PingFang SC Thin" panose="020B0200000000000000" pitchFamily="34" charset="-122"/>
                </a:endParaRPr>
              </a:p>
            </p:txBody>
          </p:sp>
        </p:grpSp>
        <p:cxnSp>
          <p:nvCxnSpPr>
            <p:cNvPr id="117" name="Straight Arrow Connector 67">
              <a:extLst>
                <a:ext uri="{FF2B5EF4-FFF2-40B4-BE49-F238E27FC236}">
                  <a16:creationId xmlns:a16="http://schemas.microsoft.com/office/drawing/2014/main" id="{7F3A5BBB-9BEE-95D5-DB4A-4277E9369DBE}"/>
                </a:ext>
              </a:extLst>
            </p:cNvPr>
            <p:cNvCxnSpPr>
              <a:stCxn id="127" idx="3"/>
              <a:endCxn id="120" idx="1"/>
            </p:cNvCxnSpPr>
            <p:nvPr/>
          </p:nvCxnSpPr>
          <p:spPr>
            <a:xfrm>
              <a:off x="7496427" y="1534413"/>
              <a:ext cx="85280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70">
              <a:extLst>
                <a:ext uri="{FF2B5EF4-FFF2-40B4-BE49-F238E27FC236}">
                  <a16:creationId xmlns:a16="http://schemas.microsoft.com/office/drawing/2014/main" id="{75471FFE-7AB3-87F7-8438-F072E88EC363}"/>
                </a:ext>
              </a:extLst>
            </p:cNvPr>
            <p:cNvCxnSpPr>
              <a:stCxn id="128" idx="3"/>
              <a:endCxn id="122" idx="1"/>
            </p:cNvCxnSpPr>
            <p:nvPr/>
          </p:nvCxnSpPr>
          <p:spPr>
            <a:xfrm>
              <a:off x="7496427" y="2135247"/>
              <a:ext cx="848361" cy="15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74">
              <a:extLst>
                <a:ext uri="{FF2B5EF4-FFF2-40B4-BE49-F238E27FC236}">
                  <a16:creationId xmlns:a16="http://schemas.microsoft.com/office/drawing/2014/main" id="{98C50E20-40C2-DD7B-3053-734201EF40E5}"/>
                </a:ext>
              </a:extLst>
            </p:cNvPr>
            <p:cNvCxnSpPr>
              <a:stCxn id="126" idx="3"/>
              <a:endCxn id="124" idx="1"/>
            </p:cNvCxnSpPr>
            <p:nvPr/>
          </p:nvCxnSpPr>
          <p:spPr>
            <a:xfrm flipV="1">
              <a:off x="7496427" y="2726761"/>
              <a:ext cx="848361"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TextBox 80">
            <a:extLst>
              <a:ext uri="{FF2B5EF4-FFF2-40B4-BE49-F238E27FC236}">
                <a16:creationId xmlns:a16="http://schemas.microsoft.com/office/drawing/2014/main" id="{556F0E5A-D04F-B233-5788-C93656080743}"/>
              </a:ext>
            </a:extLst>
          </p:cNvPr>
          <p:cNvSpPr txBox="1"/>
          <p:nvPr/>
        </p:nvSpPr>
        <p:spPr>
          <a:xfrm>
            <a:off x="6641103" y="2744252"/>
            <a:ext cx="4191853" cy="109792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5000"/>
              </a:lnSpc>
            </a:pPr>
            <a:r>
              <a:rPr lang="zh-CN" altLang="en-US" sz="1400" dirty="0">
                <a:latin typeface="微软雅黑" panose="020B0503020204020204" pitchFamily="34" charset="-122"/>
                <a:ea typeface="微软雅黑" panose="020B0503020204020204" pitchFamily="34" charset="-122"/>
              </a:rPr>
              <a:t>通过远程解锁，我们应用高密度机器人技术，无需复杂配置，可以在一台服务器上，</a:t>
            </a:r>
            <a:r>
              <a:rPr lang="zh-CN" altLang="en-US" sz="2000" b="1" dirty="0">
                <a:solidFill>
                  <a:schemeClr val="bg2">
                    <a:lumMod val="10000"/>
                  </a:schemeClr>
                </a:solidFill>
                <a:latin typeface="微软雅黑" panose="020B0503020204020204" pitchFamily="34" charset="-122"/>
                <a:ea typeface="微软雅黑" panose="020B0503020204020204" pitchFamily="34" charset="-122"/>
              </a:rPr>
              <a:t>运行多个机器人</a:t>
            </a:r>
            <a:r>
              <a:rPr lang="zh-CN" altLang="en-US" sz="1400" dirty="0">
                <a:latin typeface="微软雅黑" panose="020B0503020204020204" pitchFamily="34" charset="-122"/>
                <a:ea typeface="微软雅黑" panose="020B0503020204020204" pitchFamily="34" charset="-122"/>
              </a:rPr>
              <a:t>实例，最有效地降低投资、提升效能。</a:t>
            </a:r>
            <a:endParaRPr lang="en-US" sz="1400" dirty="0">
              <a:latin typeface="微软雅黑" panose="020B0503020204020204" pitchFamily="34" charset="-122"/>
              <a:ea typeface="微软雅黑" panose="020B0503020204020204" pitchFamily="34" charset="-122"/>
            </a:endParaRPr>
          </a:p>
        </p:txBody>
      </p:sp>
      <p:grpSp>
        <p:nvGrpSpPr>
          <p:cNvPr id="129" name="组合 128">
            <a:extLst>
              <a:ext uri="{FF2B5EF4-FFF2-40B4-BE49-F238E27FC236}">
                <a16:creationId xmlns:a16="http://schemas.microsoft.com/office/drawing/2014/main" id="{7B63B702-3B97-9443-E810-D2A4BF121E7A}"/>
              </a:ext>
            </a:extLst>
          </p:cNvPr>
          <p:cNvGrpSpPr/>
          <p:nvPr/>
        </p:nvGrpSpPr>
        <p:grpSpPr>
          <a:xfrm>
            <a:off x="6809057" y="4507404"/>
            <a:ext cx="3967664" cy="789718"/>
            <a:chOff x="6809057" y="3483800"/>
            <a:chExt cx="3967664" cy="789718"/>
          </a:xfrm>
        </p:grpSpPr>
        <p:sp>
          <p:nvSpPr>
            <p:cNvPr id="92" name="TextBox 81">
              <a:extLst>
                <a:ext uri="{FF2B5EF4-FFF2-40B4-BE49-F238E27FC236}">
                  <a16:creationId xmlns:a16="http://schemas.microsoft.com/office/drawing/2014/main" id="{D58470E5-0502-A8AF-AB06-B4DC10B957B2}"/>
                </a:ext>
              </a:extLst>
            </p:cNvPr>
            <p:cNvSpPr txBox="1"/>
            <p:nvPr/>
          </p:nvSpPr>
          <p:spPr>
            <a:xfrm>
              <a:off x="6936000" y="3483800"/>
              <a:ext cx="1210588" cy="400110"/>
            </a:xfrm>
            <a:prstGeom prst="rect">
              <a:avLst/>
            </a:prstGeom>
            <a:noFill/>
          </p:spPr>
          <p:txBody>
            <a:bodyPr wrap="non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z="2000" dirty="0"/>
                <a:t>互不干扰</a:t>
              </a:r>
              <a:endParaRPr lang="en-US" sz="2000" dirty="0"/>
            </a:p>
          </p:txBody>
        </p:sp>
        <p:sp>
          <p:nvSpPr>
            <p:cNvPr id="93" name="TextBox 83">
              <a:extLst>
                <a:ext uri="{FF2B5EF4-FFF2-40B4-BE49-F238E27FC236}">
                  <a16:creationId xmlns:a16="http://schemas.microsoft.com/office/drawing/2014/main" id="{63A492F5-5532-42D3-AB47-31885C4AD665}"/>
                </a:ext>
              </a:extLst>
            </p:cNvPr>
            <p:cNvSpPr txBox="1"/>
            <p:nvPr/>
          </p:nvSpPr>
          <p:spPr>
            <a:xfrm>
              <a:off x="6958052" y="3814033"/>
              <a:ext cx="3818669" cy="459485"/>
            </a:xfrm>
            <a:prstGeom prst="rect">
              <a:avLst/>
            </a:prstGeom>
          </p:spPr>
          <p:txBody>
            <a:bodyPr wrap="square">
              <a:spAutoFit/>
            </a:bodyPr>
            <a:lstStyle>
              <a:defPPr>
                <a:defRPr lang="zh-CN"/>
              </a:defPPr>
              <a:lvl1pPr indent="0" algn="just" defTabSz="912495">
                <a:lnSpc>
                  <a:spcPct val="125000"/>
                </a:lnSpc>
                <a:spcBef>
                  <a:spcPct val="20000"/>
                </a:spcBef>
                <a:buFont typeface="Wingdings" panose="05000000000000000000" charset="0"/>
                <a:buNone/>
                <a:defRPr sz="100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olidFill>
                    <a:schemeClr val="tx1">
                      <a:lumMod val="95000"/>
                      <a:lumOff val="5000"/>
                    </a:schemeClr>
                  </a:solidFill>
                </a:rPr>
                <a:t>在企业服务器控制的机制下，允许使用服务器基于用户 </a:t>
              </a:r>
              <a:r>
                <a:rPr lang="en-US" altLang="zh-CN" dirty="0">
                  <a:solidFill>
                    <a:schemeClr val="tx1">
                      <a:lumMod val="95000"/>
                      <a:lumOff val="5000"/>
                    </a:schemeClr>
                  </a:solidFill>
                </a:rPr>
                <a:t>/ </a:t>
              </a:r>
              <a:r>
                <a:rPr lang="zh-CN" altLang="en-US" dirty="0">
                  <a:solidFill>
                    <a:schemeClr val="tx1">
                      <a:lumMod val="95000"/>
                      <a:lumOff val="5000"/>
                    </a:schemeClr>
                  </a:solidFill>
                </a:rPr>
                <a:t>桌面运行多个机器人，他们之间互不干扰</a:t>
              </a:r>
              <a:endParaRPr lang="en-US" dirty="0">
                <a:solidFill>
                  <a:schemeClr val="tx1">
                    <a:lumMod val="95000"/>
                    <a:lumOff val="5000"/>
                  </a:schemeClr>
                </a:solidFill>
              </a:endParaRPr>
            </a:p>
          </p:txBody>
        </p:sp>
        <p:sp>
          <p:nvSpPr>
            <p:cNvPr id="98" name="Rectangle 91">
              <a:extLst>
                <a:ext uri="{FF2B5EF4-FFF2-40B4-BE49-F238E27FC236}">
                  <a16:creationId xmlns:a16="http://schemas.microsoft.com/office/drawing/2014/main" id="{30A7FB39-CEAD-2DA0-0450-EB0568057D6B}"/>
                </a:ext>
              </a:extLst>
            </p:cNvPr>
            <p:cNvSpPr/>
            <p:nvPr/>
          </p:nvSpPr>
          <p:spPr>
            <a:xfrm>
              <a:off x="6809057" y="3543597"/>
              <a:ext cx="91326" cy="30777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30" name="组合 129">
            <a:extLst>
              <a:ext uri="{FF2B5EF4-FFF2-40B4-BE49-F238E27FC236}">
                <a16:creationId xmlns:a16="http://schemas.microsoft.com/office/drawing/2014/main" id="{347DAB83-4AB1-152A-57C7-54D6FB8FDAFE}"/>
              </a:ext>
            </a:extLst>
          </p:cNvPr>
          <p:cNvGrpSpPr/>
          <p:nvPr/>
        </p:nvGrpSpPr>
        <p:grpSpPr>
          <a:xfrm>
            <a:off x="6805901" y="5482628"/>
            <a:ext cx="4344004" cy="591744"/>
            <a:chOff x="6805901" y="4517518"/>
            <a:chExt cx="4344004" cy="591744"/>
          </a:xfrm>
        </p:grpSpPr>
        <p:sp>
          <p:nvSpPr>
            <p:cNvPr id="94" name="TextBox 86">
              <a:extLst>
                <a:ext uri="{FF2B5EF4-FFF2-40B4-BE49-F238E27FC236}">
                  <a16:creationId xmlns:a16="http://schemas.microsoft.com/office/drawing/2014/main" id="{B6E2C59F-1F65-7739-4071-18AFBAB7A463}"/>
                </a:ext>
              </a:extLst>
            </p:cNvPr>
            <p:cNvSpPr txBox="1"/>
            <p:nvPr/>
          </p:nvSpPr>
          <p:spPr>
            <a:xfrm>
              <a:off x="6958052" y="4517518"/>
              <a:ext cx="1210588" cy="400110"/>
            </a:xfrm>
            <a:prstGeom prst="rect">
              <a:avLst/>
            </a:prstGeom>
            <a:noFill/>
          </p:spPr>
          <p:txBody>
            <a:bodyPr wrap="none" rtlCol="0">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sz="2000" dirty="0"/>
                <a:t>无需配置</a:t>
              </a:r>
              <a:endParaRPr lang="en-US" sz="2000" dirty="0"/>
            </a:p>
          </p:txBody>
        </p:sp>
        <p:sp>
          <p:nvSpPr>
            <p:cNvPr id="96" name="TextBox 89">
              <a:extLst>
                <a:ext uri="{FF2B5EF4-FFF2-40B4-BE49-F238E27FC236}">
                  <a16:creationId xmlns:a16="http://schemas.microsoft.com/office/drawing/2014/main" id="{D3ADC225-F5F4-B6B6-068F-431A03D66CDE}"/>
                </a:ext>
              </a:extLst>
            </p:cNvPr>
            <p:cNvSpPr txBox="1"/>
            <p:nvPr/>
          </p:nvSpPr>
          <p:spPr>
            <a:xfrm>
              <a:off x="6958052" y="4842138"/>
              <a:ext cx="4191853" cy="267124"/>
            </a:xfrm>
            <a:prstGeom prst="rect">
              <a:avLst/>
            </a:prstGeom>
          </p:spPr>
          <p:txBody>
            <a:bodyPr wrap="square">
              <a:spAutoFit/>
            </a:bodyPr>
            <a:lstStyle>
              <a:defPPr>
                <a:defRPr lang="zh-CN"/>
              </a:defPPr>
              <a:lvl1pPr indent="0" algn="just" defTabSz="912495">
                <a:lnSpc>
                  <a:spcPct val="125000"/>
                </a:lnSpc>
                <a:spcBef>
                  <a:spcPct val="20000"/>
                </a:spcBef>
                <a:buFont typeface="Wingdings" panose="05000000000000000000" charset="0"/>
                <a:buNone/>
                <a:defRPr sz="1000">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r>
                <a:rPr lang="zh-CN" altLang="en-US" dirty="0">
                  <a:solidFill>
                    <a:schemeClr val="tx1">
                      <a:lumMod val="95000"/>
                      <a:lumOff val="5000"/>
                    </a:schemeClr>
                  </a:solidFill>
                  <a:sym typeface="Arial" panose="020B0604020202020204" pitchFamily="34" charset="0"/>
                </a:rPr>
                <a:t>无需其他配置，使用高密度机器人软件即可实现</a:t>
              </a:r>
            </a:p>
          </p:txBody>
        </p:sp>
        <p:sp>
          <p:nvSpPr>
            <p:cNvPr id="99" name="Rectangle 92">
              <a:extLst>
                <a:ext uri="{FF2B5EF4-FFF2-40B4-BE49-F238E27FC236}">
                  <a16:creationId xmlns:a16="http://schemas.microsoft.com/office/drawing/2014/main" id="{17C10BF3-CB28-0C59-4F71-D9D1BFE13AB8}"/>
                </a:ext>
              </a:extLst>
            </p:cNvPr>
            <p:cNvSpPr/>
            <p:nvPr/>
          </p:nvSpPr>
          <p:spPr>
            <a:xfrm>
              <a:off x="6805901" y="4560191"/>
              <a:ext cx="91326" cy="30777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01" name="Group 78">
            <a:extLst>
              <a:ext uri="{FF2B5EF4-FFF2-40B4-BE49-F238E27FC236}">
                <a16:creationId xmlns:a16="http://schemas.microsoft.com/office/drawing/2014/main" id="{19596273-336C-9E00-6864-4A324000C28F}"/>
              </a:ext>
            </a:extLst>
          </p:cNvPr>
          <p:cNvGrpSpPr/>
          <p:nvPr/>
        </p:nvGrpSpPr>
        <p:grpSpPr>
          <a:xfrm>
            <a:off x="1042095" y="1315228"/>
            <a:ext cx="5228594" cy="5053905"/>
            <a:chOff x="1413749" y="947380"/>
            <a:chExt cx="5228594" cy="5053905"/>
          </a:xfrm>
        </p:grpSpPr>
        <p:grpSp>
          <p:nvGrpSpPr>
            <p:cNvPr id="103" name="Group 26">
              <a:extLst>
                <a:ext uri="{FF2B5EF4-FFF2-40B4-BE49-F238E27FC236}">
                  <a16:creationId xmlns:a16="http://schemas.microsoft.com/office/drawing/2014/main" id="{DFAB294A-B1AE-98EF-B0FA-36C5CC14A1B6}"/>
                </a:ext>
              </a:extLst>
            </p:cNvPr>
            <p:cNvGrpSpPr/>
            <p:nvPr/>
          </p:nvGrpSpPr>
          <p:grpSpPr>
            <a:xfrm>
              <a:off x="1413749" y="1481821"/>
              <a:ext cx="5228594" cy="3894356"/>
              <a:chOff x="3519632" y="1618900"/>
              <a:chExt cx="5190042" cy="3865642"/>
            </a:xfrm>
          </p:grpSpPr>
          <p:sp>
            <p:nvSpPr>
              <p:cNvPr id="112" name="Oval 27">
                <a:extLst>
                  <a:ext uri="{FF2B5EF4-FFF2-40B4-BE49-F238E27FC236}">
                    <a16:creationId xmlns:a16="http://schemas.microsoft.com/office/drawing/2014/main" id="{49805600-2CA1-D76B-0A34-48B4E997B274}"/>
                  </a:ext>
                </a:extLst>
              </p:cNvPr>
              <p:cNvSpPr>
                <a:spLocks noChangeArrowheads="1"/>
              </p:cNvSpPr>
              <p:nvPr/>
            </p:nvSpPr>
            <p:spPr bwMode="blackWhite">
              <a:xfrm>
                <a:off x="5456441" y="1618900"/>
                <a:ext cx="1280160" cy="1280160"/>
              </a:xfrm>
              <a:prstGeom prst="ellipse">
                <a:avLst/>
              </a:prstGeom>
              <a:solidFill>
                <a:schemeClr val="accent6">
                  <a:lumMod val="60000"/>
                  <a:lumOff val="40000"/>
                </a:schemeClr>
              </a:solidFill>
              <a:ln w="12700">
                <a:noFill/>
                <a:round/>
              </a:ln>
            </p:spPr>
            <p:txBody>
              <a:bodyPr wrap="none" lIns="8890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1055">
                  <a:spcBef>
                    <a:spcPct val="20000"/>
                  </a:spcBef>
                  <a:spcAft>
                    <a:spcPct val="37000"/>
                  </a:spcAft>
                  <a:defRPr/>
                </a:pPr>
                <a:r>
                  <a:rPr lang="zh-CN" altLang="en-US"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机器人控制平台</a:t>
                </a:r>
                <a:endParaRPr lang="en-GB"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3" name="Oval 28">
                <a:extLst>
                  <a:ext uri="{FF2B5EF4-FFF2-40B4-BE49-F238E27FC236}">
                    <a16:creationId xmlns:a16="http://schemas.microsoft.com/office/drawing/2014/main" id="{E9C792AA-4BCE-0C18-CE4C-9750508A3618}"/>
                  </a:ext>
                </a:extLst>
              </p:cNvPr>
              <p:cNvSpPr>
                <a:spLocks noChangeArrowheads="1"/>
              </p:cNvSpPr>
              <p:nvPr/>
            </p:nvSpPr>
            <p:spPr bwMode="blackWhite">
              <a:xfrm>
                <a:off x="3519632" y="4204382"/>
                <a:ext cx="1280160" cy="1280160"/>
              </a:xfrm>
              <a:prstGeom prst="ellipse">
                <a:avLst/>
              </a:prstGeom>
              <a:solidFill>
                <a:schemeClr val="accent5">
                  <a:lumMod val="60000"/>
                  <a:lumOff val="40000"/>
                </a:schemeClr>
              </a:solidFill>
              <a:ln w="12700">
                <a:noFill/>
                <a:round/>
              </a:ln>
            </p:spPr>
            <p:txBody>
              <a:bodyPr wrap="none" lIns="8890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1055">
                  <a:spcBef>
                    <a:spcPct val="20000"/>
                  </a:spcBef>
                  <a:spcAft>
                    <a:spcPct val="37000"/>
                  </a:spcAft>
                  <a:defRPr/>
                </a:pPr>
                <a:r>
                  <a:rPr lang="zh-CN" altLang="en-US"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高密度机器人</a:t>
                </a:r>
                <a:endParaRPr lang="en-US" altLang="zh-CN"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a:p>
                <a:pPr algn="ctr" defTabSz="821055">
                  <a:spcBef>
                    <a:spcPct val="20000"/>
                  </a:spcBef>
                  <a:spcAft>
                    <a:spcPct val="37000"/>
                  </a:spcAft>
                  <a:defRPr/>
                </a:pPr>
                <a:r>
                  <a:rPr lang="zh-CN" altLang="en-US"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客户端</a:t>
                </a:r>
                <a:endParaRPr lang="en-US" altLang="zh-CN"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14" name="Oval 30">
                <a:extLst>
                  <a:ext uri="{FF2B5EF4-FFF2-40B4-BE49-F238E27FC236}">
                    <a16:creationId xmlns:a16="http://schemas.microsoft.com/office/drawing/2014/main" id="{1AA688A4-499F-1112-215D-F768109DFD4C}"/>
                  </a:ext>
                </a:extLst>
              </p:cNvPr>
              <p:cNvSpPr>
                <a:spLocks noChangeArrowheads="1"/>
              </p:cNvSpPr>
              <p:nvPr/>
            </p:nvSpPr>
            <p:spPr bwMode="blackWhite">
              <a:xfrm>
                <a:off x="7429514" y="4204382"/>
                <a:ext cx="1280160" cy="1280160"/>
              </a:xfrm>
              <a:prstGeom prst="ellipse">
                <a:avLst/>
              </a:prstGeom>
              <a:solidFill>
                <a:srgbClr val="F8B53C"/>
              </a:solidFill>
              <a:ln w="12700">
                <a:noFill/>
                <a:round/>
              </a:ln>
            </p:spPr>
            <p:txBody>
              <a:bodyPr wrap="none" lIns="88900" tIns="88900" rIns="88900" bIns="889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1055">
                  <a:spcBef>
                    <a:spcPct val="20000"/>
                  </a:spcBef>
                  <a:spcAft>
                    <a:spcPct val="37000"/>
                  </a:spcAft>
                  <a:defRPr/>
                </a:pPr>
                <a:r>
                  <a:rPr lang="zh-CN" altLang="en-US"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rPr>
                  <a:t>高密度机器人</a:t>
                </a:r>
                <a:endParaRPr lang="en-GB" sz="1400" dirty="0">
                  <a:solidFill>
                    <a:schemeClr val="tx2"/>
                  </a:solidFill>
                  <a:latin typeface="微软雅黑" panose="020B0503020204020204" pitchFamily="34" charset="-122"/>
                  <a:ea typeface="微软雅黑" panose="020B0503020204020204" pitchFamily="34" charset="-122"/>
                  <a:cs typeface="Calibri" panose="020F0502020204030204" pitchFamily="34" charset="0"/>
                </a:endParaRPr>
              </a:p>
            </p:txBody>
          </p:sp>
        </p:grpSp>
        <p:cxnSp>
          <p:nvCxnSpPr>
            <p:cNvPr id="104" name="Straight Arrow Connector 41">
              <a:extLst>
                <a:ext uri="{FF2B5EF4-FFF2-40B4-BE49-F238E27FC236}">
                  <a16:creationId xmlns:a16="http://schemas.microsoft.com/office/drawing/2014/main" id="{8B595DD3-CCAE-4F3D-A854-5E074040088E}"/>
                </a:ext>
              </a:extLst>
            </p:cNvPr>
            <p:cNvCxnSpPr>
              <a:stCxn id="113" idx="0"/>
              <a:endCxn id="112" idx="3"/>
            </p:cNvCxnSpPr>
            <p:nvPr/>
          </p:nvCxnSpPr>
          <p:spPr>
            <a:xfrm flipV="1">
              <a:off x="2058584" y="2582622"/>
              <a:ext cx="1495229" cy="150388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文本框 43">
              <a:extLst>
                <a:ext uri="{FF2B5EF4-FFF2-40B4-BE49-F238E27FC236}">
                  <a16:creationId xmlns:a16="http://schemas.microsoft.com/office/drawing/2014/main" id="{60279DCC-A583-572C-12F4-3E17BE6057A2}"/>
                </a:ext>
              </a:extLst>
            </p:cNvPr>
            <p:cNvSpPr txBox="1"/>
            <p:nvPr/>
          </p:nvSpPr>
          <p:spPr>
            <a:xfrm rot="18900570">
              <a:off x="1463179" y="3135171"/>
              <a:ext cx="241734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1200" dirty="0">
                  <a:latin typeface="微软雅黑 Light" panose="020B0502040204020203" pitchFamily="34" charset="-122"/>
                  <a:ea typeface="微软雅黑 Light" panose="020B0502040204020203" pitchFamily="34" charset="-122"/>
                </a:rPr>
                <a:t>1. </a:t>
              </a:r>
              <a:r>
                <a:rPr kumimoji="1" lang="zh-CN" altLang="en-US" sz="1200" dirty="0">
                  <a:latin typeface="微软雅黑 Light" panose="020B0502040204020203" pitchFamily="34" charset="-122"/>
                  <a:ea typeface="微软雅黑 Light" panose="020B0502040204020203" pitchFamily="34" charset="-122"/>
                </a:rPr>
                <a:t>取所有需要本地启动的机器人</a:t>
              </a:r>
            </a:p>
          </p:txBody>
        </p:sp>
        <p:cxnSp>
          <p:nvCxnSpPr>
            <p:cNvPr id="106" name="Straight Arrow Connector 45">
              <a:extLst>
                <a:ext uri="{FF2B5EF4-FFF2-40B4-BE49-F238E27FC236}">
                  <a16:creationId xmlns:a16="http://schemas.microsoft.com/office/drawing/2014/main" id="{B5FEFBCC-1789-1338-3420-EFFA0DD636B9}"/>
                </a:ext>
              </a:extLst>
            </p:cNvPr>
            <p:cNvCxnSpPr>
              <a:stCxn id="113" idx="6"/>
              <a:endCxn id="114" idx="2"/>
            </p:cNvCxnSpPr>
            <p:nvPr/>
          </p:nvCxnSpPr>
          <p:spPr>
            <a:xfrm>
              <a:off x="2703418" y="4731343"/>
              <a:ext cx="2649257"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文本框 44">
              <a:extLst>
                <a:ext uri="{FF2B5EF4-FFF2-40B4-BE49-F238E27FC236}">
                  <a16:creationId xmlns:a16="http://schemas.microsoft.com/office/drawing/2014/main" id="{6CF24265-95C4-3D53-DFD1-FC097BD51FAC}"/>
                </a:ext>
              </a:extLst>
            </p:cNvPr>
            <p:cNvSpPr txBox="1"/>
            <p:nvPr/>
          </p:nvSpPr>
          <p:spPr>
            <a:xfrm>
              <a:off x="2619571" y="4444614"/>
              <a:ext cx="2797496" cy="276999"/>
            </a:xfrm>
            <a:prstGeom prst="rect">
              <a:avLst/>
            </a:prstGeom>
            <a:noFill/>
          </p:spPr>
          <p:txBody>
            <a:bodyPr wrap="square" rtlCol="0">
              <a:spAutoFit/>
            </a:bodyPr>
            <a:lstStyle>
              <a:defPPr>
                <a:defRPr lang="zh-CN"/>
              </a:defPPr>
              <a:lvl1pPr>
                <a:defRPr kumimoji="1" sz="1200">
                  <a:latin typeface="微软雅黑 Light" panose="020B0502040204020203" pitchFamily="34" charset="-122"/>
                  <a:ea typeface="微软雅黑 Light" panose="020B0502040204020203" pitchFamily="34" charset="-122"/>
                </a:defRPr>
              </a:lvl1pPr>
            </a:lstStyle>
            <a:p>
              <a:pPr algn="ctr"/>
              <a:r>
                <a:rPr lang="en-US" altLang="zh-CN" dirty="0"/>
                <a:t>2.</a:t>
              </a:r>
              <a:r>
                <a:rPr lang="zh-CN" altLang="en-US" dirty="0"/>
                <a:t> 发起</a:t>
              </a:r>
              <a:r>
                <a:rPr lang="en-US" altLang="zh-CN" dirty="0"/>
                <a:t>RDP</a:t>
              </a:r>
              <a:r>
                <a:rPr lang="zh-CN" altLang="en-US" dirty="0"/>
                <a:t>请求，并保持远程连接</a:t>
              </a:r>
            </a:p>
          </p:txBody>
        </p:sp>
        <p:cxnSp>
          <p:nvCxnSpPr>
            <p:cNvPr id="108" name="Straight Arrow Connector 49">
              <a:extLst>
                <a:ext uri="{FF2B5EF4-FFF2-40B4-BE49-F238E27FC236}">
                  <a16:creationId xmlns:a16="http://schemas.microsoft.com/office/drawing/2014/main" id="{F4D418BA-AF20-3AD8-D8C3-068E0A72E476}"/>
                </a:ext>
              </a:extLst>
            </p:cNvPr>
            <p:cNvCxnSpPr>
              <a:stCxn id="112" idx="5"/>
              <a:endCxn id="114" idx="0"/>
            </p:cNvCxnSpPr>
            <p:nvPr/>
          </p:nvCxnSpPr>
          <p:spPr>
            <a:xfrm>
              <a:off x="4465746" y="2582622"/>
              <a:ext cx="1531764" cy="150388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文本框 45">
              <a:extLst>
                <a:ext uri="{FF2B5EF4-FFF2-40B4-BE49-F238E27FC236}">
                  <a16:creationId xmlns:a16="http://schemas.microsoft.com/office/drawing/2014/main" id="{D7010D3F-BAD6-B2D0-65DE-1EA4B77C681D}"/>
                </a:ext>
              </a:extLst>
            </p:cNvPr>
            <p:cNvSpPr txBox="1"/>
            <p:nvPr/>
          </p:nvSpPr>
          <p:spPr>
            <a:xfrm rot="2662085">
              <a:off x="4261421" y="3085661"/>
              <a:ext cx="2112475" cy="276999"/>
            </a:xfrm>
            <a:prstGeom prst="rect">
              <a:avLst/>
            </a:prstGeom>
            <a:noFill/>
          </p:spPr>
          <p:txBody>
            <a:bodyPr wrap="square" rtlCol="0">
              <a:spAutoFit/>
            </a:bodyPr>
            <a:lstStyle>
              <a:defPPr>
                <a:defRPr lang="zh-CN"/>
              </a:defPPr>
              <a:lvl1pPr algn="ctr">
                <a:defRPr kumimoji="1" sz="1200">
                  <a:latin typeface="微软雅黑 Light" panose="020B0502040204020203" pitchFamily="34" charset="-122"/>
                  <a:ea typeface="微软雅黑 Light" panose="020B0502040204020203" pitchFamily="34" charset="-122"/>
                </a:defRPr>
              </a:lvl1pPr>
            </a:lstStyle>
            <a:p>
              <a:r>
                <a:rPr lang="en-US" altLang="zh-CN" dirty="0"/>
                <a:t>3.</a:t>
              </a:r>
              <a:r>
                <a:rPr lang="zh-CN" altLang="en-US" dirty="0"/>
                <a:t> 远程解锁分配并执行任务</a:t>
              </a:r>
            </a:p>
          </p:txBody>
        </p:sp>
        <p:sp>
          <p:nvSpPr>
            <p:cNvPr id="110" name="Rectangle: Rounded Corners 64">
              <a:extLst>
                <a:ext uri="{FF2B5EF4-FFF2-40B4-BE49-F238E27FC236}">
                  <a16:creationId xmlns:a16="http://schemas.microsoft.com/office/drawing/2014/main" id="{9411890C-8F87-824B-7F60-5A1AFE953297}"/>
                </a:ext>
              </a:extLst>
            </p:cNvPr>
            <p:cNvSpPr/>
            <p:nvPr/>
          </p:nvSpPr>
          <p:spPr>
            <a:xfrm rot="18832393">
              <a:off x="460234" y="2628794"/>
              <a:ext cx="5053905" cy="1691078"/>
            </a:xfrm>
            <a:prstGeom prst="roundRect">
              <a:avLst>
                <a:gd name="adj" fmla="val 50000"/>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1" name="TextBox 66">
              <a:extLst>
                <a:ext uri="{FF2B5EF4-FFF2-40B4-BE49-F238E27FC236}">
                  <a16:creationId xmlns:a16="http://schemas.microsoft.com/office/drawing/2014/main" id="{4BA736AA-BD09-325A-D3D2-53F4DD4185D3}"/>
                </a:ext>
              </a:extLst>
            </p:cNvPr>
            <p:cNvSpPr txBox="1"/>
            <p:nvPr/>
          </p:nvSpPr>
          <p:spPr>
            <a:xfrm rot="18936154">
              <a:off x="1690322" y="2846755"/>
              <a:ext cx="1082348" cy="307777"/>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2"/>
                  </a:solidFill>
                  <a:latin typeface="微软雅黑" panose="020B0503020204020204" pitchFamily="34" charset="-122"/>
                  <a:ea typeface="微软雅黑" panose="020B0503020204020204" pitchFamily="34" charset="-122"/>
                </a:rPr>
                <a:t>机器人管理</a:t>
              </a:r>
              <a:endParaRPr lang="en-US" sz="1400" dirty="0">
                <a:solidFill>
                  <a:schemeClr val="tx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493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213AFDBD-CD53-A763-3DFE-26AEC0B91E58}"/>
              </a:ext>
            </a:extLst>
          </p:cNvPr>
          <p:cNvSpPr/>
          <p:nvPr/>
        </p:nvSpPr>
        <p:spPr>
          <a:xfrm>
            <a:off x="0" y="1132983"/>
            <a:ext cx="11967712" cy="5452900"/>
          </a:xfrm>
          <a:prstGeom prst="roundRect">
            <a:avLst>
              <a:gd name="adj" fmla="val 12636"/>
            </a:avLst>
          </a:prstGeom>
          <a:solidFill>
            <a:schemeClr val="bg1">
              <a:alpha val="79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三、应用思路</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5</a:t>
            </a:fld>
            <a:endParaRPr lang="zh-CN" altLang="en-US" dirty="0"/>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退订场景人机协同应用</a:t>
            </a:r>
          </a:p>
        </p:txBody>
      </p:sp>
      <p:sp>
        <p:nvSpPr>
          <p:cNvPr id="26" name="矩形 25">
            <a:extLst>
              <a:ext uri="{FF2B5EF4-FFF2-40B4-BE49-F238E27FC236}">
                <a16:creationId xmlns:a16="http://schemas.microsoft.com/office/drawing/2014/main" id="{EAD2EA0B-0AE0-E4B0-4F1A-0D52D96DAC7B}"/>
              </a:ext>
            </a:extLst>
          </p:cNvPr>
          <p:cNvSpPr/>
          <p:nvPr/>
        </p:nvSpPr>
        <p:spPr>
          <a:xfrm>
            <a:off x="167054" y="1348270"/>
            <a:ext cx="11522529" cy="1167692"/>
          </a:xfrm>
          <a:prstGeom prst="rect">
            <a:avLst/>
          </a:prstGeom>
        </p:spPr>
        <p:txBody>
          <a:bodyPr wrap="square">
            <a:spAutoFit/>
          </a:bodyPr>
          <a:lstStyle/>
          <a:p>
            <a:pPr>
              <a:lnSpc>
                <a:spcPct val="150000"/>
              </a:lnSpc>
            </a:pPr>
            <a:r>
              <a:rPr lang="zh-CN" altLang="en-US" sz="1200" b="1" dirty="0">
                <a:solidFill>
                  <a:srgbClr val="000000"/>
                </a:solidFill>
                <a:latin typeface="微软雅黑" panose="020B0503020204020204" pitchFamily="34" charset="-122"/>
                <a:ea typeface="微软雅黑" panose="020B0503020204020204" pitchFamily="34" charset="-122"/>
              </a:rPr>
              <a:t>现状痛点：</a:t>
            </a:r>
            <a:r>
              <a:rPr lang="zh-CN" altLang="en-US" sz="1200" dirty="0">
                <a:solidFill>
                  <a:srgbClr val="000000"/>
                </a:solidFill>
                <a:latin typeface="微软雅黑" panose="020B0503020204020204" pitchFamily="34" charset="-122"/>
                <a:ea typeface="微软雅黑" panose="020B0503020204020204" pitchFamily="34" charset="-122"/>
              </a:rPr>
              <a:t>一线</a:t>
            </a:r>
            <a:r>
              <a:rPr lang="zh-CN" altLang="zh-CN" sz="1200" dirty="0">
                <a:solidFill>
                  <a:srgbClr val="000000"/>
                </a:solidFill>
                <a:latin typeface="微软雅黑" panose="020B0503020204020204" pitchFamily="34" charset="-122"/>
                <a:ea typeface="微软雅黑" panose="020B0503020204020204" pitchFamily="34" charset="-122"/>
              </a:rPr>
              <a:t>业务</a:t>
            </a:r>
            <a:r>
              <a:rPr lang="zh-CN" altLang="en-US" sz="1200" dirty="0">
                <a:solidFill>
                  <a:srgbClr val="000000"/>
                </a:solidFill>
                <a:latin typeface="微软雅黑" panose="020B0503020204020204" pitchFamily="34" charset="-122"/>
                <a:ea typeface="微软雅黑" panose="020B0503020204020204" pitchFamily="34" charset="-122"/>
              </a:rPr>
              <a:t>业务办理</a:t>
            </a:r>
            <a:r>
              <a:rPr lang="zh-CN" altLang="zh-CN" sz="1200" dirty="0">
                <a:solidFill>
                  <a:srgbClr val="000000"/>
                </a:solidFill>
                <a:latin typeface="微软雅黑" panose="020B0503020204020204" pitchFamily="34" charset="-122"/>
                <a:ea typeface="微软雅黑" panose="020B0503020204020204" pitchFamily="34" charset="-122"/>
              </a:rPr>
              <a:t>操作复杂</a:t>
            </a:r>
            <a:r>
              <a:rPr lang="zh-CN" altLang="en-US" sz="1200" dirty="0">
                <a:solidFill>
                  <a:srgbClr val="000000"/>
                </a:solidFill>
                <a:latin typeface="微软雅黑" panose="020B0503020204020204" pitchFamily="34" charset="-122"/>
                <a:ea typeface="微软雅黑" panose="020B0503020204020204" pitchFamily="34" charset="-122"/>
              </a:rPr>
              <a:t>，</a:t>
            </a:r>
            <a:r>
              <a:rPr lang="zh-CN" altLang="zh-CN" sz="1200" dirty="0">
                <a:solidFill>
                  <a:srgbClr val="000000"/>
                </a:solidFill>
                <a:latin typeface="微软雅黑" panose="020B0503020204020204" pitchFamily="34" charset="-122"/>
                <a:ea typeface="微软雅黑" panose="020B0503020204020204" pitchFamily="34" charset="-122"/>
              </a:rPr>
              <a:t>部分产品</a:t>
            </a:r>
            <a:r>
              <a:rPr lang="zh-CN" altLang="en-US" sz="1200" dirty="0">
                <a:solidFill>
                  <a:srgbClr val="000000"/>
                </a:solidFill>
                <a:latin typeface="微软雅黑" panose="020B0503020204020204" pitchFamily="34" charset="-122"/>
                <a:ea typeface="微软雅黑" panose="020B0503020204020204" pitchFamily="34" charset="-122"/>
              </a:rPr>
              <a:t>退订</a:t>
            </a:r>
            <a:r>
              <a:rPr lang="zh-CN" altLang="zh-CN" sz="1200" dirty="0">
                <a:solidFill>
                  <a:srgbClr val="000000"/>
                </a:solidFill>
                <a:latin typeface="微软雅黑" panose="020B0503020204020204" pitchFamily="34" charset="-122"/>
                <a:ea typeface="微软雅黑" panose="020B0503020204020204" pitchFamily="34" charset="-122"/>
              </a:rPr>
              <a:t>由于非原子化或者存在特殊情况无法在</a:t>
            </a:r>
            <a:r>
              <a:rPr lang="en-US" altLang="zh-CN" sz="1200" dirty="0">
                <a:solidFill>
                  <a:srgbClr val="000000"/>
                </a:solidFill>
                <a:latin typeface="微软雅黑" panose="020B0503020204020204" pitchFamily="34" charset="-122"/>
                <a:ea typeface="微软雅黑" panose="020B0503020204020204" pitchFamily="34" charset="-122"/>
              </a:rPr>
              <a:t>NGCS</a:t>
            </a:r>
            <a:r>
              <a:rPr lang="zh-CN" altLang="zh-CN" sz="1200" dirty="0">
                <a:solidFill>
                  <a:srgbClr val="000000"/>
                </a:solidFill>
                <a:latin typeface="微软雅黑" panose="020B0503020204020204" pitchFamily="34" charset="-122"/>
                <a:ea typeface="微软雅黑" panose="020B0503020204020204" pitchFamily="34" charset="-122"/>
              </a:rPr>
              <a:t>上完成</a:t>
            </a:r>
            <a:r>
              <a:rPr lang="zh-CN" altLang="en-US" sz="1200" dirty="0">
                <a:solidFill>
                  <a:srgbClr val="000000"/>
                </a:solidFill>
                <a:latin typeface="微软雅黑" panose="020B0503020204020204" pitchFamily="34" charset="-122"/>
                <a:ea typeface="微软雅黑" panose="020B0503020204020204" pitchFamily="34" charset="-122"/>
              </a:rPr>
              <a:t>（如到地市</a:t>
            </a:r>
            <a:r>
              <a:rPr lang="en-US" altLang="zh-CN" sz="1200" dirty="0">
                <a:solidFill>
                  <a:srgbClr val="000000"/>
                </a:solidFill>
                <a:latin typeface="微软雅黑" panose="020B0503020204020204" pitchFamily="34" charset="-122"/>
                <a:ea typeface="微软雅黑" panose="020B0503020204020204" pitchFamily="34" charset="-122"/>
              </a:rPr>
              <a:t>BOSS</a:t>
            </a:r>
            <a:r>
              <a:rPr lang="zh-CN" altLang="en-US" sz="1200" dirty="0">
                <a:solidFill>
                  <a:srgbClr val="000000"/>
                </a:solidFill>
                <a:latin typeface="微软雅黑" panose="020B0503020204020204" pitchFamily="34" charset="-122"/>
                <a:ea typeface="微软雅黑" panose="020B0503020204020204" pitchFamily="34" charset="-122"/>
              </a:rPr>
              <a:t>系统或其它系统处理），严重影响一线处理效率，影响通话时长；</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rgbClr val="000000"/>
                </a:solidFill>
                <a:latin typeface="微软雅黑" panose="020B0503020204020204" pitchFamily="34" charset="-122"/>
                <a:ea typeface="微软雅黑" panose="020B0503020204020204" pitchFamily="34" charset="-122"/>
              </a:rPr>
              <a:t>解决思路：</a:t>
            </a:r>
            <a:r>
              <a:rPr lang="zh-CN" altLang="en-US" sz="1200" dirty="0">
                <a:solidFill>
                  <a:srgbClr val="000000"/>
                </a:solidFill>
                <a:latin typeface="微软雅黑" panose="020B0503020204020204" pitchFamily="34" charset="-122"/>
                <a:ea typeface="微软雅黑" panose="020B0503020204020204" pitchFamily="34" charset="-122"/>
              </a:rPr>
              <a:t>构建</a:t>
            </a:r>
            <a:r>
              <a:rPr lang="zh-CN" altLang="zh-CN" sz="1200" dirty="0">
                <a:solidFill>
                  <a:srgbClr val="000000"/>
                </a:solidFill>
                <a:latin typeface="微软雅黑" panose="020B0503020204020204" pitchFamily="34" charset="-122"/>
                <a:ea typeface="微软雅黑" panose="020B0503020204020204" pitchFamily="34" charset="-122"/>
              </a:rPr>
              <a:t>数</a:t>
            </a:r>
            <a:r>
              <a:rPr lang="zh-CN" altLang="en-US" sz="1200" dirty="0">
                <a:solidFill>
                  <a:srgbClr val="000000"/>
                </a:solidFill>
                <a:latin typeface="微软雅黑" panose="020B0503020204020204" pitchFamily="34" charset="-122"/>
                <a:ea typeface="微软雅黑" panose="020B0503020204020204" pitchFamily="34" charset="-122"/>
              </a:rPr>
              <a:t>智</a:t>
            </a:r>
            <a:r>
              <a:rPr lang="zh-CN" altLang="zh-CN" sz="1200" dirty="0">
                <a:solidFill>
                  <a:srgbClr val="000000"/>
                </a:solidFill>
                <a:latin typeface="微软雅黑" panose="020B0503020204020204" pitchFamily="34" charset="-122"/>
                <a:ea typeface="微软雅黑" panose="020B0503020204020204" pitchFamily="34" charset="-122"/>
              </a:rPr>
              <a:t>员工小</a:t>
            </a:r>
            <a:r>
              <a:rPr lang="en-US" altLang="zh-CN" sz="1200" dirty="0">
                <a:solidFill>
                  <a:srgbClr val="000000"/>
                </a:solidFill>
                <a:latin typeface="微软雅黑" panose="020B0503020204020204" pitchFamily="34" charset="-122"/>
                <a:ea typeface="微软雅黑" panose="020B0503020204020204" pitchFamily="34" charset="-122"/>
              </a:rPr>
              <a:t>T</a:t>
            </a:r>
            <a:r>
              <a:rPr lang="zh-CN" altLang="en-US" sz="1200" dirty="0">
                <a:solidFill>
                  <a:srgbClr val="000000"/>
                </a:solidFill>
                <a:latin typeface="微软雅黑" panose="020B0503020204020204" pitchFamily="34" charset="-122"/>
                <a:ea typeface="微软雅黑" panose="020B0503020204020204" pitchFamily="34" charset="-122"/>
              </a:rPr>
              <a:t>完成</a:t>
            </a:r>
            <a:r>
              <a:rPr lang="zh-CN" altLang="zh-CN" sz="1200" dirty="0">
                <a:solidFill>
                  <a:srgbClr val="000000"/>
                </a:solidFill>
                <a:latin typeface="微软雅黑" panose="020B0503020204020204" pitchFamily="34" charset="-122"/>
                <a:ea typeface="微软雅黑" panose="020B0503020204020204" pitchFamily="34" charset="-122"/>
              </a:rPr>
              <a:t>自动退订</a:t>
            </a:r>
            <a:r>
              <a:rPr lang="zh-CN" altLang="en-US" sz="1200" dirty="0">
                <a:solidFill>
                  <a:srgbClr val="000000"/>
                </a:solidFill>
                <a:latin typeface="微软雅黑" panose="020B0503020204020204" pitchFamily="34" charset="-122"/>
                <a:ea typeface="微软雅黑" panose="020B0503020204020204" pitchFamily="34" charset="-122"/>
              </a:rPr>
              <a:t>流程，设计</a:t>
            </a:r>
            <a:r>
              <a:rPr lang="zh-CN" altLang="en-US" sz="1200" b="1" dirty="0">
                <a:solidFill>
                  <a:srgbClr val="000000"/>
                </a:solidFill>
                <a:latin typeface="微软雅黑" panose="020B0503020204020204" pitchFamily="34" charset="-122"/>
                <a:ea typeface="微软雅黑" panose="020B0503020204020204" pitchFamily="34" charset="-122"/>
              </a:rPr>
              <a:t>“</a:t>
            </a:r>
            <a:r>
              <a:rPr lang="zh-CN" altLang="zh-CN" sz="1200" b="1" dirty="0">
                <a:solidFill>
                  <a:srgbClr val="000000"/>
                </a:solidFill>
                <a:latin typeface="微软雅黑" panose="020B0503020204020204" pitchFamily="34" charset="-122"/>
                <a:ea typeface="微软雅黑" panose="020B0503020204020204" pitchFamily="34" charset="-122"/>
              </a:rPr>
              <a:t>人工接续</a:t>
            </a:r>
            <a:r>
              <a:rPr lang="en-US" altLang="zh-CN" sz="1200" b="1" dirty="0">
                <a:solidFill>
                  <a:srgbClr val="000000"/>
                </a:solidFill>
                <a:latin typeface="微软雅黑" panose="020B0503020204020204" pitchFamily="34" charset="-122"/>
                <a:ea typeface="微软雅黑" panose="020B0503020204020204" pitchFamily="34" charset="-122"/>
              </a:rPr>
              <a:t>-&gt;</a:t>
            </a:r>
            <a:r>
              <a:rPr lang="zh-CN" altLang="zh-CN" sz="1200" b="1" dirty="0">
                <a:solidFill>
                  <a:srgbClr val="000000"/>
                </a:solidFill>
                <a:latin typeface="微软雅黑" panose="020B0503020204020204" pitchFamily="34" charset="-122"/>
                <a:ea typeface="微软雅黑" panose="020B0503020204020204" pitchFamily="34" charset="-122"/>
              </a:rPr>
              <a:t>中台下单</a:t>
            </a:r>
            <a:r>
              <a:rPr lang="en-US" altLang="zh-CN" sz="1200" b="1" dirty="0">
                <a:solidFill>
                  <a:srgbClr val="000000"/>
                </a:solidFill>
                <a:latin typeface="微软雅黑" panose="020B0503020204020204" pitchFamily="34" charset="-122"/>
                <a:ea typeface="微软雅黑" panose="020B0503020204020204" pitchFamily="34" charset="-122"/>
              </a:rPr>
              <a:t>-&gt;</a:t>
            </a:r>
            <a:r>
              <a:rPr lang="zh-CN" altLang="en-US" sz="1200" b="1" dirty="0">
                <a:solidFill>
                  <a:srgbClr val="000000"/>
                </a:solidFill>
                <a:latin typeface="微软雅黑" panose="020B0503020204020204" pitchFamily="34" charset="-122"/>
                <a:ea typeface="微软雅黑" panose="020B0503020204020204" pitchFamily="34" charset="-122"/>
              </a:rPr>
              <a:t>数智员工</a:t>
            </a:r>
            <a:r>
              <a:rPr lang="zh-CN" altLang="zh-CN" sz="1200" b="1" dirty="0">
                <a:solidFill>
                  <a:srgbClr val="000000"/>
                </a:solidFill>
                <a:latin typeface="微软雅黑" panose="020B0503020204020204" pitchFamily="34" charset="-122"/>
                <a:ea typeface="微软雅黑" panose="020B0503020204020204" pitchFamily="34" charset="-122"/>
              </a:rPr>
              <a:t>中台抽单</a:t>
            </a:r>
            <a:r>
              <a:rPr lang="en-US" altLang="zh-CN" sz="1200" b="1" dirty="0">
                <a:solidFill>
                  <a:srgbClr val="000000"/>
                </a:solidFill>
                <a:latin typeface="微软雅黑" panose="020B0503020204020204" pitchFamily="34" charset="-122"/>
                <a:ea typeface="微软雅黑" panose="020B0503020204020204" pitchFamily="34" charset="-122"/>
              </a:rPr>
              <a:t>-&gt;</a:t>
            </a:r>
            <a:r>
              <a:rPr lang="zh-CN" altLang="en-US" sz="1200" b="1" dirty="0">
                <a:solidFill>
                  <a:srgbClr val="000000"/>
                </a:solidFill>
                <a:latin typeface="微软雅黑" panose="020B0503020204020204" pitchFamily="34" charset="-122"/>
                <a:ea typeface="微软雅黑" panose="020B0503020204020204" pitchFamily="34" charset="-122"/>
              </a:rPr>
              <a:t>数智员工</a:t>
            </a:r>
            <a:r>
              <a:rPr lang="zh-CN" altLang="zh-CN" sz="1200" b="1" dirty="0">
                <a:solidFill>
                  <a:srgbClr val="000000"/>
                </a:solidFill>
                <a:latin typeface="微软雅黑" panose="020B0503020204020204" pitchFamily="34" charset="-122"/>
                <a:ea typeface="微软雅黑" panose="020B0503020204020204" pitchFamily="34" charset="-122"/>
              </a:rPr>
              <a:t>上系统处理</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zh-CN" sz="1200" b="1" dirty="0">
                <a:solidFill>
                  <a:srgbClr val="000000"/>
                </a:solidFill>
                <a:latin typeface="微软雅黑" panose="020B0503020204020204" pitchFamily="34" charset="-122"/>
                <a:ea typeface="微软雅黑" panose="020B0503020204020204" pitchFamily="34" charset="-122"/>
              </a:rPr>
              <a:t>失败人工复核兜底”的新模式</a:t>
            </a:r>
            <a:r>
              <a:rPr lang="zh-CN" altLang="en-US" sz="1200" dirty="0">
                <a:solidFill>
                  <a:srgbClr val="000000"/>
                </a:solidFill>
                <a:latin typeface="微软雅黑" panose="020B0503020204020204" pitchFamily="34" charset="-122"/>
                <a:ea typeface="微软雅黑" panose="020B0503020204020204" pitchFamily="34" charset="-122"/>
              </a:rPr>
              <a:t>，简化一线操作，缩短通话均长，</a:t>
            </a:r>
            <a:r>
              <a:rPr lang="zh-CN" altLang="zh-CN" sz="1200" dirty="0">
                <a:solidFill>
                  <a:srgbClr val="000000"/>
                </a:solidFill>
                <a:latin typeface="微软雅黑" panose="020B0503020204020204" pitchFamily="34" charset="-122"/>
                <a:ea typeface="微软雅黑" panose="020B0503020204020204" pitchFamily="34" charset="-122"/>
              </a:rPr>
              <a:t>降低省</a:t>
            </a:r>
            <a:r>
              <a:rPr lang="en-US" altLang="zh-CN" sz="1200" dirty="0">
                <a:solidFill>
                  <a:srgbClr val="000000"/>
                </a:solidFill>
                <a:latin typeface="微软雅黑" panose="020B0503020204020204" pitchFamily="34" charset="-122"/>
                <a:ea typeface="微软雅黑" panose="020B0503020204020204" pitchFamily="34" charset="-122"/>
              </a:rPr>
              <a:t>BOSS</a:t>
            </a:r>
            <a:r>
              <a:rPr lang="zh-CN" altLang="zh-CN" sz="1200" dirty="0">
                <a:solidFill>
                  <a:srgbClr val="000000"/>
                </a:solidFill>
                <a:latin typeface="微软雅黑" panose="020B0503020204020204" pitchFamily="34" charset="-122"/>
                <a:ea typeface="微软雅黑" panose="020B0503020204020204" pitchFamily="34" charset="-122"/>
              </a:rPr>
              <a:t>工号数量和使用</a:t>
            </a:r>
            <a:r>
              <a:rPr lang="zh-CN" altLang="en-US" sz="1200" dirty="0">
                <a:solidFill>
                  <a:srgbClr val="000000"/>
                </a:solidFill>
                <a:latin typeface="微软雅黑" panose="020B0503020204020204" pitchFamily="34" charset="-122"/>
                <a:ea typeface="微软雅黑" panose="020B0503020204020204" pitchFamily="34" charset="-122"/>
              </a:rPr>
              <a:t>带来的</a:t>
            </a:r>
            <a:r>
              <a:rPr lang="zh-CN" altLang="zh-CN" sz="1200" dirty="0">
                <a:solidFill>
                  <a:srgbClr val="000000"/>
                </a:solidFill>
                <a:latin typeface="微软雅黑" panose="020B0503020204020204" pitchFamily="34" charset="-122"/>
                <a:ea typeface="微软雅黑" panose="020B0503020204020204" pitchFamily="34" charset="-122"/>
              </a:rPr>
              <a:t>信息安全</a:t>
            </a:r>
            <a:r>
              <a:rPr lang="zh-CN" altLang="en-US" sz="1200" dirty="0">
                <a:solidFill>
                  <a:srgbClr val="000000"/>
                </a:solidFill>
                <a:latin typeface="微软雅黑" panose="020B0503020204020204" pitchFamily="34" charset="-122"/>
                <a:ea typeface="微软雅黑" panose="020B0503020204020204" pitchFamily="34" charset="-122"/>
              </a:rPr>
              <a:t>风险。</a:t>
            </a:r>
            <a:endParaRPr lang="zh-CN" altLang="zh-CN" sz="1200" dirty="0">
              <a:solidFill>
                <a:srgbClr val="000000"/>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27DA99DE-1113-4612-5710-A85205D77DC1}"/>
              </a:ext>
            </a:extLst>
          </p:cNvPr>
          <p:cNvSpPr txBox="1"/>
          <p:nvPr/>
        </p:nvSpPr>
        <p:spPr>
          <a:xfrm>
            <a:off x="5785254" y="5929973"/>
            <a:ext cx="5898587" cy="345094"/>
          </a:xfrm>
          <a:prstGeom prst="rect">
            <a:avLst/>
          </a:prstGeom>
          <a:noFill/>
          <a:ln w="9525">
            <a:noFill/>
          </a:ln>
        </p:spPr>
        <p:txBody>
          <a:bodyPr wrap="square" rtlCol="0" anchor="t">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sym typeface="+mn-ea"/>
              </a:rPr>
              <a:t>应用后：实现一键小</a:t>
            </a:r>
            <a:r>
              <a:rPr lang="en-US" altLang="zh-CN" sz="1400" dirty="0">
                <a:latin typeface="微软雅黑" panose="020B0503020204020204" pitchFamily="34" charset="-122"/>
                <a:ea typeface="微软雅黑" panose="020B0503020204020204" pitchFamily="34" charset="-122"/>
                <a:sym typeface="+mn-ea"/>
              </a:rPr>
              <a:t>T</a:t>
            </a:r>
            <a:r>
              <a:rPr lang="zh-CN" altLang="en-US" sz="1400" dirty="0">
                <a:latin typeface="微软雅黑" panose="020B0503020204020204" pitchFamily="34" charset="-122"/>
                <a:ea typeface="微软雅黑" panose="020B0503020204020204" pitchFamily="34" charset="-122"/>
                <a:sym typeface="+mn-ea"/>
              </a:rPr>
              <a:t>退订，机器人中台捞单处理，省心省力</a:t>
            </a:r>
          </a:p>
        </p:txBody>
      </p:sp>
      <p:pic>
        <p:nvPicPr>
          <p:cNvPr id="28" name="图片 27">
            <a:extLst>
              <a:ext uri="{FF2B5EF4-FFF2-40B4-BE49-F238E27FC236}">
                <a16:creationId xmlns:a16="http://schemas.microsoft.com/office/drawing/2014/main" id="{70D35133-EBC1-C515-914A-6676B9F0715A}"/>
              </a:ext>
            </a:extLst>
          </p:cNvPr>
          <p:cNvPicPr/>
          <p:nvPr/>
        </p:nvPicPr>
        <p:blipFill>
          <a:blip r:embed="rId2"/>
          <a:stretch>
            <a:fillRect/>
          </a:stretch>
        </p:blipFill>
        <p:spPr>
          <a:xfrm>
            <a:off x="5994289" y="2841136"/>
            <a:ext cx="3519792" cy="2144575"/>
          </a:xfrm>
          <a:prstGeom prst="rect">
            <a:avLst/>
          </a:prstGeom>
          <a:noFill/>
          <a:ln>
            <a:noFill/>
          </a:ln>
        </p:spPr>
      </p:pic>
      <p:sp>
        <p:nvSpPr>
          <p:cNvPr id="29" name="矩形 28">
            <a:extLst>
              <a:ext uri="{FF2B5EF4-FFF2-40B4-BE49-F238E27FC236}">
                <a16:creationId xmlns:a16="http://schemas.microsoft.com/office/drawing/2014/main" id="{1ADB9BF9-B657-9838-4DA9-645D7DFAF221}"/>
              </a:ext>
            </a:extLst>
          </p:cNvPr>
          <p:cNvSpPr/>
          <p:nvPr/>
        </p:nvSpPr>
        <p:spPr>
          <a:xfrm>
            <a:off x="7267941" y="4311261"/>
            <a:ext cx="1692094" cy="331250"/>
          </a:xfrm>
          <a:prstGeom prst="rect">
            <a:avLst/>
          </a:prstGeom>
          <a:noFill/>
          <a:ln>
            <a:solidFill>
              <a:srgbClr val="F23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377" rtl="0" eaLnBrk="1" fontAlgn="auto" latinLnBrk="0" hangingPunct="1">
              <a:lnSpc>
                <a:spcPct val="100000"/>
              </a:lnSpc>
              <a:spcBef>
                <a:spcPts val="0"/>
              </a:spcBef>
              <a:spcAft>
                <a:spcPts val="0"/>
              </a:spcAft>
              <a:buClrTx/>
              <a:buSzTx/>
              <a:buFontTx/>
              <a:buNone/>
              <a:tabLst/>
            </a:pPr>
            <a:r>
              <a:rPr kumimoji="0" lang="zh-CN" altLang="en-US" sz="1200" b="1" i="0" u="none" strike="noStrike" kern="1200" cap="none" spc="0" normalizeH="0" baseline="0" noProof="0" dirty="0">
                <a:ln>
                  <a:noFill/>
                </a:ln>
                <a:solidFill>
                  <a:srgbClr val="FF0000"/>
                </a:solidFill>
                <a:effectLst/>
                <a:uLnTx/>
                <a:uFillTx/>
                <a:latin typeface="Calibri" panose="020F0502020204030204"/>
                <a:ea typeface="+mn-ea"/>
                <a:cs typeface="+mn-cs"/>
              </a:rPr>
              <a:t>一键提交小</a:t>
            </a:r>
            <a:r>
              <a:rPr kumimoji="0" lang="en-US" altLang="zh-CN" sz="1200" b="1" i="0" u="none" strike="noStrike" kern="1200" cap="none" spc="0" normalizeH="0" baseline="0" noProof="0" dirty="0">
                <a:ln>
                  <a:noFill/>
                </a:ln>
                <a:solidFill>
                  <a:srgbClr val="FF0000"/>
                </a:solidFill>
                <a:effectLst/>
                <a:uLnTx/>
                <a:uFillTx/>
                <a:latin typeface="Calibri" panose="020F0502020204030204"/>
                <a:ea typeface="+mn-ea"/>
                <a:cs typeface="+mn-cs"/>
              </a:rPr>
              <a:t>T</a:t>
            </a:r>
            <a:r>
              <a:rPr kumimoji="0" lang="zh-CN" altLang="en-US" sz="1200" b="1" i="0" u="none" strike="noStrike" kern="1200" cap="none" spc="0" normalizeH="0" baseline="0" noProof="0" dirty="0">
                <a:ln>
                  <a:noFill/>
                </a:ln>
                <a:solidFill>
                  <a:srgbClr val="FF0000"/>
                </a:solidFill>
                <a:effectLst/>
                <a:uLnTx/>
                <a:uFillTx/>
                <a:latin typeface="Calibri" panose="020F0502020204030204"/>
                <a:ea typeface="+mn-ea"/>
                <a:cs typeface="+mn-cs"/>
              </a:rPr>
              <a:t>退订</a:t>
            </a:r>
          </a:p>
        </p:txBody>
      </p:sp>
      <p:pic>
        <p:nvPicPr>
          <p:cNvPr id="30" name="图片 29">
            <a:extLst>
              <a:ext uri="{FF2B5EF4-FFF2-40B4-BE49-F238E27FC236}">
                <a16:creationId xmlns:a16="http://schemas.microsoft.com/office/drawing/2014/main" id="{2E4E1417-086A-1FEA-4BA1-07B46168FB2A}"/>
              </a:ext>
            </a:extLst>
          </p:cNvPr>
          <p:cNvPicPr>
            <a:picLocks noChangeAspect="1"/>
          </p:cNvPicPr>
          <p:nvPr/>
        </p:nvPicPr>
        <p:blipFill>
          <a:blip r:embed="rId3"/>
          <a:stretch>
            <a:fillRect/>
          </a:stretch>
        </p:blipFill>
        <p:spPr>
          <a:xfrm>
            <a:off x="769318" y="3958707"/>
            <a:ext cx="341378" cy="369537"/>
          </a:xfrm>
          <a:prstGeom prst="rect">
            <a:avLst/>
          </a:prstGeom>
        </p:spPr>
      </p:pic>
      <p:pic>
        <p:nvPicPr>
          <p:cNvPr id="31" name="图片 30">
            <a:extLst>
              <a:ext uri="{FF2B5EF4-FFF2-40B4-BE49-F238E27FC236}">
                <a16:creationId xmlns:a16="http://schemas.microsoft.com/office/drawing/2014/main" id="{9D3B3062-6AB7-8F75-A864-0B64D30212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7175" y="2582006"/>
            <a:ext cx="2125580" cy="1118150"/>
          </a:xfrm>
          <a:prstGeom prst="rect">
            <a:avLst/>
          </a:prstGeom>
        </p:spPr>
      </p:pic>
      <p:cxnSp>
        <p:nvCxnSpPr>
          <p:cNvPr id="32" name="直接箭头连接符 31">
            <a:extLst>
              <a:ext uri="{FF2B5EF4-FFF2-40B4-BE49-F238E27FC236}">
                <a16:creationId xmlns:a16="http://schemas.microsoft.com/office/drawing/2014/main" id="{452F73F5-8F8A-BDA8-F70B-C87CD065970D}"/>
              </a:ext>
            </a:extLst>
          </p:cNvPr>
          <p:cNvCxnSpPr>
            <a:cxnSpLocks/>
          </p:cNvCxnSpPr>
          <p:nvPr/>
        </p:nvCxnSpPr>
        <p:spPr>
          <a:xfrm flipV="1">
            <a:off x="1062517" y="3164113"/>
            <a:ext cx="537045" cy="636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图片 32">
            <a:extLst>
              <a:ext uri="{FF2B5EF4-FFF2-40B4-BE49-F238E27FC236}">
                <a16:creationId xmlns:a16="http://schemas.microsoft.com/office/drawing/2014/main" id="{44B85D00-0D5A-EDA0-18A9-01F71E8A7B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6529" y="3436080"/>
            <a:ext cx="1980215" cy="1126775"/>
          </a:xfrm>
          <a:prstGeom prst="rect">
            <a:avLst/>
          </a:prstGeom>
        </p:spPr>
      </p:pic>
      <p:pic>
        <p:nvPicPr>
          <p:cNvPr id="34" name="图片 33">
            <a:extLst>
              <a:ext uri="{FF2B5EF4-FFF2-40B4-BE49-F238E27FC236}">
                <a16:creationId xmlns:a16="http://schemas.microsoft.com/office/drawing/2014/main" id="{1E5E50BF-D965-C202-A540-4B6A37B44A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62618" y="4594187"/>
            <a:ext cx="2384238" cy="1269264"/>
          </a:xfrm>
          <a:prstGeom prst="rect">
            <a:avLst/>
          </a:prstGeom>
        </p:spPr>
      </p:pic>
      <p:cxnSp>
        <p:nvCxnSpPr>
          <p:cNvPr id="35" name="直接箭头连接符 34">
            <a:extLst>
              <a:ext uri="{FF2B5EF4-FFF2-40B4-BE49-F238E27FC236}">
                <a16:creationId xmlns:a16="http://schemas.microsoft.com/office/drawing/2014/main" id="{B5C448AB-3D2E-37E2-3467-2719911BFD46}"/>
              </a:ext>
            </a:extLst>
          </p:cNvPr>
          <p:cNvCxnSpPr>
            <a:cxnSpLocks/>
            <a:endCxn id="33" idx="1"/>
          </p:cNvCxnSpPr>
          <p:nvPr/>
        </p:nvCxnSpPr>
        <p:spPr>
          <a:xfrm flipV="1">
            <a:off x="1186228" y="3999468"/>
            <a:ext cx="1870301" cy="28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28D10680-23E3-0EF8-F6B2-635F795CAE73}"/>
              </a:ext>
            </a:extLst>
          </p:cNvPr>
          <p:cNvCxnSpPr>
            <a:cxnSpLocks/>
            <a:endCxn id="34" idx="1"/>
          </p:cNvCxnSpPr>
          <p:nvPr/>
        </p:nvCxnSpPr>
        <p:spPr>
          <a:xfrm>
            <a:off x="1214917" y="4518977"/>
            <a:ext cx="847701" cy="709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00D6F0DC-176E-1EE1-7068-22B42C11F629}"/>
              </a:ext>
            </a:extLst>
          </p:cNvPr>
          <p:cNvSpPr txBox="1"/>
          <p:nvPr/>
        </p:nvSpPr>
        <p:spPr>
          <a:xfrm>
            <a:off x="693785" y="4422444"/>
            <a:ext cx="492443" cy="276999"/>
          </a:xfrm>
          <a:prstGeom prst="rect">
            <a:avLst/>
          </a:prstGeom>
          <a:solidFill>
            <a:schemeClr val="accent6">
              <a:lumMod val="20000"/>
              <a:lumOff val="80000"/>
              <a:alpha val="40000"/>
            </a:schemeClr>
          </a:solidFill>
        </p:spPr>
        <p:txBody>
          <a:bodyPr wrap="none" rtlCol="0">
            <a:spAutoFit/>
          </a:bodyPr>
          <a:lstStyle/>
          <a:p>
            <a:r>
              <a:rPr lang="zh-CN" altLang="en-US" sz="1200" dirty="0"/>
              <a:t>座席</a:t>
            </a:r>
          </a:p>
        </p:txBody>
      </p:sp>
      <p:sp>
        <p:nvSpPr>
          <p:cNvPr id="38" name="文本框 37">
            <a:extLst>
              <a:ext uri="{FF2B5EF4-FFF2-40B4-BE49-F238E27FC236}">
                <a16:creationId xmlns:a16="http://schemas.microsoft.com/office/drawing/2014/main" id="{4BB14178-A24C-93F0-DE76-088D5EB03E5D}"/>
              </a:ext>
            </a:extLst>
          </p:cNvPr>
          <p:cNvSpPr txBox="1"/>
          <p:nvPr/>
        </p:nvSpPr>
        <p:spPr>
          <a:xfrm>
            <a:off x="421723" y="5938661"/>
            <a:ext cx="4756484" cy="345094"/>
          </a:xfrm>
          <a:prstGeom prst="rect">
            <a:avLst/>
          </a:prstGeom>
          <a:noFill/>
          <a:ln w="9525">
            <a:noFill/>
          </a:ln>
        </p:spPr>
        <p:txBody>
          <a:bodyPr wrap="square" rtlCol="0" anchor="t">
            <a:spAutoFit/>
          </a:bodyPr>
          <a:lstStyle/>
          <a:p>
            <a:pPr algn="ctr">
              <a:lnSpc>
                <a:spcPct val="130000"/>
              </a:lnSpc>
            </a:pPr>
            <a:r>
              <a:rPr lang="zh-CN" altLang="en-US" sz="1400" dirty="0">
                <a:latin typeface="微软雅黑" panose="020B0503020204020204" pitchFamily="34" charset="-122"/>
                <a:ea typeface="微软雅黑" panose="020B0503020204020204" pitchFamily="34" charset="-122"/>
                <a:sym typeface="+mn-ea"/>
              </a:rPr>
              <a:t>应用前：座席部分业务涉及跨系统操作处理，费时费力</a:t>
            </a:r>
          </a:p>
        </p:txBody>
      </p:sp>
      <p:sp>
        <p:nvSpPr>
          <p:cNvPr id="39" name="箭头: 右 38">
            <a:extLst>
              <a:ext uri="{FF2B5EF4-FFF2-40B4-BE49-F238E27FC236}">
                <a16:creationId xmlns:a16="http://schemas.microsoft.com/office/drawing/2014/main" id="{F106B2EF-6DD7-9F52-669D-7022E3C72414}"/>
              </a:ext>
            </a:extLst>
          </p:cNvPr>
          <p:cNvSpPr/>
          <p:nvPr/>
        </p:nvSpPr>
        <p:spPr>
          <a:xfrm>
            <a:off x="5327327" y="3598059"/>
            <a:ext cx="457927" cy="730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DD655311-BF22-DCF8-A739-CBFD0673B1AE}"/>
              </a:ext>
            </a:extLst>
          </p:cNvPr>
          <p:cNvSpPr txBox="1"/>
          <p:nvPr/>
        </p:nvSpPr>
        <p:spPr>
          <a:xfrm>
            <a:off x="2326227" y="3010224"/>
            <a:ext cx="702436" cy="307777"/>
          </a:xfrm>
          <a:prstGeom prst="rect">
            <a:avLst/>
          </a:prstGeom>
          <a:solidFill>
            <a:schemeClr val="accent6">
              <a:lumMod val="20000"/>
              <a:lumOff val="80000"/>
              <a:alpha val="40000"/>
            </a:schemeClr>
          </a:solidFill>
        </p:spPr>
        <p:txBody>
          <a:bodyPr wrap="none" rtlCol="0">
            <a:spAutoFit/>
          </a:bodyPr>
          <a:lstStyle/>
          <a:p>
            <a:r>
              <a:rPr lang="en-US" altLang="zh-CN" sz="1400" b="1" dirty="0">
                <a:solidFill>
                  <a:schemeClr val="accent1">
                    <a:lumMod val="50000"/>
                  </a:schemeClr>
                </a:solidFill>
                <a:latin typeface="微软雅黑" panose="020B0503020204020204" pitchFamily="34" charset="-122"/>
                <a:ea typeface="微软雅黑" panose="020B0503020204020204" pitchFamily="34" charset="-122"/>
              </a:rPr>
              <a:t>NGCS</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3921CE76-B81C-D68E-D31B-BDE5CB259350}"/>
              </a:ext>
            </a:extLst>
          </p:cNvPr>
          <p:cNvSpPr txBox="1"/>
          <p:nvPr/>
        </p:nvSpPr>
        <p:spPr>
          <a:xfrm>
            <a:off x="3450330" y="3913424"/>
            <a:ext cx="960519" cy="307777"/>
          </a:xfrm>
          <a:prstGeom prst="rect">
            <a:avLst/>
          </a:prstGeom>
          <a:solidFill>
            <a:schemeClr val="accent6">
              <a:lumMod val="20000"/>
              <a:lumOff val="80000"/>
              <a:alpha val="40000"/>
            </a:schemeClr>
          </a:solidFill>
        </p:spPr>
        <p:txBody>
          <a:bodyPr wrap="none" rtlCol="0">
            <a:spAutoFit/>
          </a:bodyPr>
          <a:lstStyle/>
          <a:p>
            <a:r>
              <a:rPr lang="en-US" altLang="zh-CN" sz="1400" b="1" dirty="0">
                <a:solidFill>
                  <a:schemeClr val="accent1">
                    <a:lumMod val="50000"/>
                  </a:schemeClr>
                </a:solidFill>
                <a:latin typeface="微软雅黑" panose="020B0503020204020204" pitchFamily="34" charset="-122"/>
                <a:ea typeface="微软雅黑" panose="020B0503020204020204" pitchFamily="34" charset="-122"/>
              </a:rPr>
              <a:t>NGBOSS</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0F7AA5DF-E5D5-4DCC-B164-1BBF1A2DABEE}"/>
              </a:ext>
            </a:extLst>
          </p:cNvPr>
          <p:cNvSpPr txBox="1"/>
          <p:nvPr/>
        </p:nvSpPr>
        <p:spPr>
          <a:xfrm>
            <a:off x="2174954" y="5188724"/>
            <a:ext cx="1620957" cy="307777"/>
          </a:xfrm>
          <a:prstGeom prst="rect">
            <a:avLst/>
          </a:prstGeom>
          <a:solidFill>
            <a:schemeClr val="accent6">
              <a:lumMod val="20000"/>
              <a:lumOff val="80000"/>
              <a:alpha val="40000"/>
            </a:schemeClr>
          </a:solidFill>
        </p:spPr>
        <p:txBody>
          <a:bodyPr wrap="none" rtlCol="0">
            <a:spAutoFit/>
          </a:bodyPr>
          <a:lstStyle/>
          <a:p>
            <a:r>
              <a:rPr lang="zh-CN" altLang="en-US" sz="1400" b="1" dirty="0">
                <a:solidFill>
                  <a:schemeClr val="accent1">
                    <a:lumMod val="50000"/>
                  </a:schemeClr>
                </a:solidFill>
                <a:latin typeface="微软雅黑" panose="020B0503020204020204" pitchFamily="34" charset="-122"/>
                <a:ea typeface="微软雅黑" panose="020B0503020204020204" pitchFamily="34" charset="-122"/>
              </a:rPr>
              <a:t>和教育第三方系统</a:t>
            </a:r>
          </a:p>
        </p:txBody>
      </p:sp>
      <p:sp>
        <p:nvSpPr>
          <p:cNvPr id="43" name="矩形 42">
            <a:extLst>
              <a:ext uri="{FF2B5EF4-FFF2-40B4-BE49-F238E27FC236}">
                <a16:creationId xmlns:a16="http://schemas.microsoft.com/office/drawing/2014/main" id="{7D45F095-535F-D2AF-D514-80D0EC4437BE}"/>
              </a:ext>
            </a:extLst>
          </p:cNvPr>
          <p:cNvSpPr/>
          <p:nvPr/>
        </p:nvSpPr>
        <p:spPr>
          <a:xfrm>
            <a:off x="9870814" y="2799516"/>
            <a:ext cx="1818769" cy="24820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微软雅黑" panose="020B0503020204020204" pitchFamily="34" charset="-122"/>
                <a:ea typeface="微软雅黑" panose="020B0503020204020204" pitchFamily="34" charset="-122"/>
              </a:rPr>
              <a:t>人工接续（小</a:t>
            </a:r>
            <a:r>
              <a:rPr lang="en-US" altLang="zh-CN" sz="1000" dirty="0">
                <a:solidFill>
                  <a:schemeClr val="tx1"/>
                </a:solidFill>
                <a:latin typeface="微软雅黑" panose="020B0503020204020204" pitchFamily="34" charset="-122"/>
                <a:ea typeface="微软雅黑" panose="020B0503020204020204" pitchFamily="34" charset="-122"/>
              </a:rPr>
              <a:t>T</a:t>
            </a:r>
            <a:r>
              <a:rPr lang="zh-CN" altLang="en-US" sz="1000" dirty="0">
                <a:solidFill>
                  <a:schemeClr val="tx1"/>
                </a:solidFill>
                <a:latin typeface="微软雅黑" panose="020B0503020204020204" pitchFamily="34" charset="-122"/>
                <a:ea typeface="微软雅黑" panose="020B0503020204020204" pitchFamily="34" charset="-122"/>
              </a:rPr>
              <a:t>一键退订）</a:t>
            </a:r>
          </a:p>
        </p:txBody>
      </p:sp>
      <p:sp>
        <p:nvSpPr>
          <p:cNvPr id="44" name="矩形 43">
            <a:extLst>
              <a:ext uri="{FF2B5EF4-FFF2-40B4-BE49-F238E27FC236}">
                <a16:creationId xmlns:a16="http://schemas.microsoft.com/office/drawing/2014/main" id="{A1107569-579B-2E5B-EE4E-835481E65C27}"/>
              </a:ext>
            </a:extLst>
          </p:cNvPr>
          <p:cNvSpPr/>
          <p:nvPr/>
        </p:nvSpPr>
        <p:spPr>
          <a:xfrm>
            <a:off x="9870814" y="4277176"/>
            <a:ext cx="1818769" cy="30729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数智员工中台抽单</a:t>
            </a:r>
          </a:p>
        </p:txBody>
      </p:sp>
      <p:sp>
        <p:nvSpPr>
          <p:cNvPr id="45" name="矩形 44">
            <a:extLst>
              <a:ext uri="{FF2B5EF4-FFF2-40B4-BE49-F238E27FC236}">
                <a16:creationId xmlns:a16="http://schemas.microsoft.com/office/drawing/2014/main" id="{8AD5F78E-DF8F-9EF4-7DD1-4CDE719EA709}"/>
              </a:ext>
            </a:extLst>
          </p:cNvPr>
          <p:cNvSpPr/>
          <p:nvPr/>
        </p:nvSpPr>
        <p:spPr>
          <a:xfrm>
            <a:off x="9865072" y="4804275"/>
            <a:ext cx="1818769" cy="27226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微软雅黑" panose="020B0503020204020204" pitchFamily="34" charset="-122"/>
                <a:ea typeface="微软雅黑" panose="020B0503020204020204" pitchFamily="34" charset="-122"/>
              </a:rPr>
              <a:t>处理并回写中台结果</a:t>
            </a:r>
          </a:p>
        </p:txBody>
      </p:sp>
      <p:sp>
        <p:nvSpPr>
          <p:cNvPr id="46" name="矩形 45">
            <a:extLst>
              <a:ext uri="{FF2B5EF4-FFF2-40B4-BE49-F238E27FC236}">
                <a16:creationId xmlns:a16="http://schemas.microsoft.com/office/drawing/2014/main" id="{8A46B920-DA42-BC9F-F19B-E1319CEBDAFD}"/>
              </a:ext>
            </a:extLst>
          </p:cNvPr>
          <p:cNvSpPr/>
          <p:nvPr/>
        </p:nvSpPr>
        <p:spPr>
          <a:xfrm>
            <a:off x="9877104" y="5445151"/>
            <a:ext cx="1813027" cy="27226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微软雅黑" panose="020B0503020204020204" pitchFamily="34" charset="-122"/>
                <a:ea typeface="微软雅黑" panose="020B0503020204020204" pitchFamily="34" charset="-122"/>
              </a:rPr>
              <a:t>人工复核兜底处理</a:t>
            </a:r>
          </a:p>
        </p:txBody>
      </p:sp>
      <p:cxnSp>
        <p:nvCxnSpPr>
          <p:cNvPr id="47" name="直接箭头连接符 46">
            <a:extLst>
              <a:ext uri="{FF2B5EF4-FFF2-40B4-BE49-F238E27FC236}">
                <a16:creationId xmlns:a16="http://schemas.microsoft.com/office/drawing/2014/main" id="{2DE93265-642C-1CF8-4088-007795AD287C}"/>
              </a:ext>
            </a:extLst>
          </p:cNvPr>
          <p:cNvCxnSpPr>
            <a:cxnSpLocks/>
            <a:stCxn id="52" idx="2"/>
            <a:endCxn id="44" idx="0"/>
          </p:cNvCxnSpPr>
          <p:nvPr/>
        </p:nvCxnSpPr>
        <p:spPr>
          <a:xfrm flipH="1">
            <a:off x="10780199" y="3914966"/>
            <a:ext cx="2171" cy="36221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a:extLst>
              <a:ext uri="{FF2B5EF4-FFF2-40B4-BE49-F238E27FC236}">
                <a16:creationId xmlns:a16="http://schemas.microsoft.com/office/drawing/2014/main" id="{08F4DB93-C97F-2994-38F3-29033A9B601C}"/>
              </a:ext>
            </a:extLst>
          </p:cNvPr>
          <p:cNvCxnSpPr>
            <a:cxnSpLocks/>
            <a:stCxn id="44" idx="2"/>
            <a:endCxn id="45" idx="0"/>
          </p:cNvCxnSpPr>
          <p:nvPr/>
        </p:nvCxnSpPr>
        <p:spPr>
          <a:xfrm flipH="1">
            <a:off x="10774457" y="4584475"/>
            <a:ext cx="5742" cy="21980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49" name="直接箭头连接符 48">
            <a:extLst>
              <a:ext uri="{FF2B5EF4-FFF2-40B4-BE49-F238E27FC236}">
                <a16:creationId xmlns:a16="http://schemas.microsoft.com/office/drawing/2014/main" id="{1E68FB4D-6F64-B726-928E-A864635F1E07}"/>
              </a:ext>
            </a:extLst>
          </p:cNvPr>
          <p:cNvCxnSpPr>
            <a:cxnSpLocks/>
            <a:stCxn id="45" idx="2"/>
            <a:endCxn id="46" idx="0"/>
          </p:cNvCxnSpPr>
          <p:nvPr/>
        </p:nvCxnSpPr>
        <p:spPr>
          <a:xfrm>
            <a:off x="10774457" y="5076541"/>
            <a:ext cx="9161" cy="36861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50" name="菱形 49">
            <a:extLst>
              <a:ext uri="{FF2B5EF4-FFF2-40B4-BE49-F238E27FC236}">
                <a16:creationId xmlns:a16="http://schemas.microsoft.com/office/drawing/2014/main" id="{6E658EBE-1FDC-1029-FDD7-8D5934A68EDB}"/>
              </a:ext>
            </a:extLst>
          </p:cNvPr>
          <p:cNvSpPr/>
          <p:nvPr/>
        </p:nvSpPr>
        <p:spPr>
          <a:xfrm>
            <a:off x="10037998" y="3229625"/>
            <a:ext cx="1472919" cy="282239"/>
          </a:xfrm>
          <a:prstGeom prst="diamon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退订校验</a:t>
            </a:r>
          </a:p>
        </p:txBody>
      </p:sp>
      <p:cxnSp>
        <p:nvCxnSpPr>
          <p:cNvPr id="51" name="直接箭头连接符 50">
            <a:extLst>
              <a:ext uri="{FF2B5EF4-FFF2-40B4-BE49-F238E27FC236}">
                <a16:creationId xmlns:a16="http://schemas.microsoft.com/office/drawing/2014/main" id="{AC0D4B97-7613-FE15-57F3-742D952DBA21}"/>
              </a:ext>
            </a:extLst>
          </p:cNvPr>
          <p:cNvCxnSpPr>
            <a:cxnSpLocks/>
            <a:stCxn id="43" idx="2"/>
            <a:endCxn id="50" idx="0"/>
          </p:cNvCxnSpPr>
          <p:nvPr/>
        </p:nvCxnSpPr>
        <p:spPr>
          <a:xfrm flipH="1">
            <a:off x="10774458" y="3047718"/>
            <a:ext cx="5741" cy="181907"/>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52" name="矩形 51">
            <a:extLst>
              <a:ext uri="{FF2B5EF4-FFF2-40B4-BE49-F238E27FC236}">
                <a16:creationId xmlns:a16="http://schemas.microsoft.com/office/drawing/2014/main" id="{55244BB3-0747-FD47-54AE-D8F29FA54A7D}"/>
              </a:ext>
            </a:extLst>
          </p:cNvPr>
          <p:cNvSpPr/>
          <p:nvPr/>
        </p:nvSpPr>
        <p:spPr>
          <a:xfrm>
            <a:off x="9872985" y="3666764"/>
            <a:ext cx="1818769" cy="24820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微软雅黑" panose="020B0503020204020204" pitchFamily="34" charset="-122"/>
                <a:ea typeface="微软雅黑" panose="020B0503020204020204" pitchFamily="34" charset="-122"/>
              </a:rPr>
              <a:t>中台下单</a:t>
            </a:r>
            <a:endParaRPr lang="en-US" altLang="zh-CN" sz="1000" b="1" dirty="0">
              <a:solidFill>
                <a:schemeClr val="tx1"/>
              </a:solidFill>
              <a:latin typeface="微软雅黑" panose="020B0503020204020204" pitchFamily="34" charset="-122"/>
              <a:ea typeface="微软雅黑" panose="020B0503020204020204" pitchFamily="34" charset="-122"/>
            </a:endParaRPr>
          </a:p>
        </p:txBody>
      </p:sp>
      <p:cxnSp>
        <p:nvCxnSpPr>
          <p:cNvPr id="53" name="直接箭头连接符 52">
            <a:extLst>
              <a:ext uri="{FF2B5EF4-FFF2-40B4-BE49-F238E27FC236}">
                <a16:creationId xmlns:a16="http://schemas.microsoft.com/office/drawing/2014/main" id="{B43B7981-76B0-B634-E4B1-46C685A40FCC}"/>
              </a:ext>
            </a:extLst>
          </p:cNvPr>
          <p:cNvCxnSpPr>
            <a:cxnSpLocks/>
            <a:stCxn id="50" idx="2"/>
            <a:endCxn id="52" idx="0"/>
          </p:cNvCxnSpPr>
          <p:nvPr/>
        </p:nvCxnSpPr>
        <p:spPr>
          <a:xfrm>
            <a:off x="10774458" y="3511864"/>
            <a:ext cx="7912" cy="15490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54" name="矩形 53">
            <a:extLst>
              <a:ext uri="{FF2B5EF4-FFF2-40B4-BE49-F238E27FC236}">
                <a16:creationId xmlns:a16="http://schemas.microsoft.com/office/drawing/2014/main" id="{4D36260B-8F7A-AA37-4866-32672179EE39}"/>
              </a:ext>
            </a:extLst>
          </p:cNvPr>
          <p:cNvSpPr/>
          <p:nvPr/>
        </p:nvSpPr>
        <p:spPr>
          <a:xfrm>
            <a:off x="10037998" y="2479113"/>
            <a:ext cx="1320772" cy="23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处理流程</a:t>
            </a:r>
          </a:p>
        </p:txBody>
      </p:sp>
      <p:sp>
        <p:nvSpPr>
          <p:cNvPr id="55" name="矩形 54">
            <a:extLst>
              <a:ext uri="{FF2B5EF4-FFF2-40B4-BE49-F238E27FC236}">
                <a16:creationId xmlns:a16="http://schemas.microsoft.com/office/drawing/2014/main" id="{BC03F33D-71D8-3F1F-7A2B-16CDBB151BCE}"/>
              </a:ext>
            </a:extLst>
          </p:cNvPr>
          <p:cNvSpPr/>
          <p:nvPr/>
        </p:nvSpPr>
        <p:spPr>
          <a:xfrm>
            <a:off x="7754185" y="5452751"/>
            <a:ext cx="1813027" cy="27226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微软雅黑" panose="020B0503020204020204" pitchFamily="34" charset="-122"/>
                <a:ea typeface="微软雅黑" panose="020B0503020204020204" pitchFamily="34" charset="-122"/>
              </a:rPr>
              <a:t>外呼</a:t>
            </a:r>
            <a:r>
              <a:rPr lang="en-US" altLang="zh-CN" sz="1000" dirty="0">
                <a:solidFill>
                  <a:schemeClr val="tx1"/>
                </a:solidFill>
                <a:latin typeface="微软雅黑" panose="020B0503020204020204" pitchFamily="34" charset="-122"/>
                <a:ea typeface="微软雅黑" panose="020B0503020204020204" pitchFamily="34" charset="-122"/>
              </a:rPr>
              <a:t>/</a:t>
            </a:r>
            <a:r>
              <a:rPr lang="zh-CN" altLang="en-US" sz="1000" dirty="0">
                <a:solidFill>
                  <a:schemeClr val="tx1"/>
                </a:solidFill>
                <a:latin typeface="微软雅黑" panose="020B0503020204020204" pitchFamily="34" charset="-122"/>
                <a:ea typeface="微软雅黑" panose="020B0503020204020204" pitchFamily="34" charset="-122"/>
              </a:rPr>
              <a:t>微信</a:t>
            </a:r>
            <a:r>
              <a:rPr lang="en-US" altLang="zh-CN" sz="1000" dirty="0">
                <a:solidFill>
                  <a:schemeClr val="tx1"/>
                </a:solidFill>
                <a:latin typeface="微软雅黑" panose="020B0503020204020204" pitchFamily="34" charset="-122"/>
                <a:ea typeface="微软雅黑" panose="020B0503020204020204" pitchFamily="34" charset="-122"/>
              </a:rPr>
              <a:t>/</a:t>
            </a:r>
            <a:r>
              <a:rPr lang="zh-CN" altLang="en-US" sz="1000" dirty="0">
                <a:solidFill>
                  <a:schemeClr val="tx1"/>
                </a:solidFill>
                <a:latin typeface="微软雅黑" panose="020B0503020204020204" pitchFamily="34" charset="-122"/>
                <a:ea typeface="微软雅黑" panose="020B0503020204020204" pitchFamily="34" charset="-122"/>
              </a:rPr>
              <a:t>短信通知</a:t>
            </a:r>
          </a:p>
        </p:txBody>
      </p:sp>
      <p:cxnSp>
        <p:nvCxnSpPr>
          <p:cNvPr id="56" name="连接符: 肘形 55">
            <a:extLst>
              <a:ext uri="{FF2B5EF4-FFF2-40B4-BE49-F238E27FC236}">
                <a16:creationId xmlns:a16="http://schemas.microsoft.com/office/drawing/2014/main" id="{575C36C6-62E7-5A1A-1BAA-95A2B8C3FC71}"/>
              </a:ext>
            </a:extLst>
          </p:cNvPr>
          <p:cNvCxnSpPr>
            <a:stCxn id="45" idx="1"/>
            <a:endCxn id="55" idx="3"/>
          </p:cNvCxnSpPr>
          <p:nvPr/>
        </p:nvCxnSpPr>
        <p:spPr>
          <a:xfrm rot="10800000" flipV="1">
            <a:off x="9567212" y="4940408"/>
            <a:ext cx="297860" cy="64847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89F0B58F-4E2B-2863-3EEC-A42B2250AFDA}"/>
              </a:ext>
            </a:extLst>
          </p:cNvPr>
          <p:cNvCxnSpPr>
            <a:cxnSpLocks/>
            <a:stCxn id="46" idx="1"/>
            <a:endCxn id="55" idx="3"/>
          </p:cNvCxnSpPr>
          <p:nvPr/>
        </p:nvCxnSpPr>
        <p:spPr>
          <a:xfrm flipH="1">
            <a:off x="9567212" y="5581284"/>
            <a:ext cx="309892" cy="760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58" name="文本框 57">
            <a:extLst>
              <a:ext uri="{FF2B5EF4-FFF2-40B4-BE49-F238E27FC236}">
                <a16:creationId xmlns:a16="http://schemas.microsoft.com/office/drawing/2014/main" id="{057CBF1B-3C04-0219-35D8-97C223107F48}"/>
              </a:ext>
            </a:extLst>
          </p:cNvPr>
          <p:cNvSpPr txBox="1"/>
          <p:nvPr/>
        </p:nvSpPr>
        <p:spPr>
          <a:xfrm>
            <a:off x="10829410" y="5130098"/>
            <a:ext cx="466794" cy="261610"/>
          </a:xfrm>
          <a:prstGeom prst="rect">
            <a:avLst/>
          </a:prstGeom>
          <a:noFill/>
        </p:spPr>
        <p:txBody>
          <a:bodyPr wrap="none" rtlCol="0">
            <a:spAutoFit/>
          </a:bodyPr>
          <a:lstStyle/>
          <a:p>
            <a:r>
              <a:rPr lang="zh-CN" altLang="en-US" sz="1100" b="1" dirty="0">
                <a:solidFill>
                  <a:srgbClr val="C00000"/>
                </a:solidFill>
                <a:latin typeface="微软雅黑" panose="020B0503020204020204" pitchFamily="34" charset="-122"/>
                <a:ea typeface="微软雅黑" panose="020B0503020204020204" pitchFamily="34" charset="-122"/>
              </a:rPr>
              <a:t>失败</a:t>
            </a:r>
          </a:p>
        </p:txBody>
      </p:sp>
      <p:sp>
        <p:nvSpPr>
          <p:cNvPr id="59" name="文本框 58">
            <a:extLst>
              <a:ext uri="{FF2B5EF4-FFF2-40B4-BE49-F238E27FC236}">
                <a16:creationId xmlns:a16="http://schemas.microsoft.com/office/drawing/2014/main" id="{F10385FE-2E0C-8B75-4B8C-667CFD792D72}"/>
              </a:ext>
            </a:extLst>
          </p:cNvPr>
          <p:cNvSpPr txBox="1"/>
          <p:nvPr/>
        </p:nvSpPr>
        <p:spPr>
          <a:xfrm>
            <a:off x="9244620" y="5133841"/>
            <a:ext cx="466794" cy="261610"/>
          </a:xfrm>
          <a:prstGeom prst="rect">
            <a:avLst/>
          </a:prstGeom>
          <a:noFill/>
        </p:spPr>
        <p:txBody>
          <a:bodyPr wrap="none" rtlCol="0">
            <a:spAutoFit/>
          </a:bodyPr>
          <a:lstStyle>
            <a:defPPr>
              <a:defRPr lang="zh-CN"/>
            </a:defPPr>
            <a:lvl1pPr>
              <a:defRPr sz="1100" b="1">
                <a:solidFill>
                  <a:srgbClr val="C00000"/>
                </a:solidFill>
                <a:latin typeface="微软雅黑" panose="020B0503020204020204" pitchFamily="34" charset="-122"/>
                <a:ea typeface="微软雅黑" panose="020B0503020204020204" pitchFamily="34" charset="-122"/>
              </a:defRPr>
            </a:lvl1pPr>
          </a:lstStyle>
          <a:p>
            <a:r>
              <a:rPr lang="zh-CN" altLang="en-US" dirty="0"/>
              <a:t>成功</a:t>
            </a:r>
          </a:p>
        </p:txBody>
      </p:sp>
      <p:sp>
        <p:nvSpPr>
          <p:cNvPr id="60" name="矩形 59">
            <a:extLst>
              <a:ext uri="{FF2B5EF4-FFF2-40B4-BE49-F238E27FC236}">
                <a16:creationId xmlns:a16="http://schemas.microsoft.com/office/drawing/2014/main" id="{7F9A20FC-1DED-14BC-E1BC-46506E6B602E}"/>
              </a:ext>
            </a:extLst>
          </p:cNvPr>
          <p:cNvSpPr/>
          <p:nvPr/>
        </p:nvSpPr>
        <p:spPr>
          <a:xfrm>
            <a:off x="224288" y="2839698"/>
            <a:ext cx="1320772" cy="23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chemeClr val="accent1">
                    <a:lumMod val="75000"/>
                  </a:schemeClr>
                </a:solidFill>
                <a:latin typeface="微软雅黑" panose="020B0503020204020204" pitchFamily="34" charset="-122"/>
                <a:ea typeface="微软雅黑" panose="020B0503020204020204" pitchFamily="34" charset="-122"/>
              </a:rPr>
              <a:t>现状：</a:t>
            </a:r>
          </a:p>
        </p:txBody>
      </p:sp>
      <p:sp>
        <p:nvSpPr>
          <p:cNvPr id="61" name="矩形 60">
            <a:extLst>
              <a:ext uri="{FF2B5EF4-FFF2-40B4-BE49-F238E27FC236}">
                <a16:creationId xmlns:a16="http://schemas.microsoft.com/office/drawing/2014/main" id="{14F42A19-4871-8AE3-8651-33C74B97AEB9}"/>
              </a:ext>
            </a:extLst>
          </p:cNvPr>
          <p:cNvSpPr/>
          <p:nvPr/>
        </p:nvSpPr>
        <p:spPr>
          <a:xfrm>
            <a:off x="5994288" y="2515963"/>
            <a:ext cx="1040792" cy="204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实现界面：</a:t>
            </a:r>
          </a:p>
        </p:txBody>
      </p:sp>
    </p:spTree>
    <p:extLst>
      <p:ext uri="{BB962C8B-B14F-4D97-AF65-F5344CB8AC3E}">
        <p14:creationId xmlns:p14="http://schemas.microsoft.com/office/powerpoint/2010/main" val="265723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四、业务流程介绍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79" name="文本框 78">
            <a:extLst>
              <a:ext uri="{FF2B5EF4-FFF2-40B4-BE49-F238E27FC236}">
                <a16:creationId xmlns:a16="http://schemas.microsoft.com/office/drawing/2014/main" id="{CB7FA8A7-B884-58F6-06ED-D4ABBC50FC88}"/>
              </a:ext>
            </a:extLst>
          </p:cNvPr>
          <p:cNvSpPr txBox="1"/>
          <p:nvPr/>
        </p:nvSpPr>
        <p:spPr>
          <a:xfrm>
            <a:off x="1215605" y="3192802"/>
            <a:ext cx="125848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客户</a:t>
            </a:r>
          </a:p>
        </p:txBody>
      </p:sp>
      <p:sp>
        <p:nvSpPr>
          <p:cNvPr id="80" name="矩形 79">
            <a:extLst>
              <a:ext uri="{FF2B5EF4-FFF2-40B4-BE49-F238E27FC236}">
                <a16:creationId xmlns:a16="http://schemas.microsoft.com/office/drawing/2014/main" id="{A5F37AC3-B405-F0DD-6014-0A683B027E05}"/>
              </a:ext>
            </a:extLst>
          </p:cNvPr>
          <p:cNvSpPr/>
          <p:nvPr/>
        </p:nvSpPr>
        <p:spPr>
          <a:xfrm>
            <a:off x="2823308" y="1361297"/>
            <a:ext cx="2374084" cy="54864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服务前</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虚拟坐席</a:t>
            </a:r>
          </a:p>
        </p:txBody>
      </p:sp>
      <p:sp>
        <p:nvSpPr>
          <p:cNvPr id="81" name="矩形 80">
            <a:extLst>
              <a:ext uri="{FF2B5EF4-FFF2-40B4-BE49-F238E27FC236}">
                <a16:creationId xmlns:a16="http://schemas.microsoft.com/office/drawing/2014/main" id="{446C4A3C-DB01-BD13-0AE9-4BA3D9189AB5}"/>
              </a:ext>
            </a:extLst>
          </p:cNvPr>
          <p:cNvSpPr/>
          <p:nvPr/>
        </p:nvSpPr>
        <p:spPr>
          <a:xfrm>
            <a:off x="7097200" y="1361297"/>
            <a:ext cx="2081197" cy="54864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服务中</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人机协同</a:t>
            </a:r>
          </a:p>
        </p:txBody>
      </p:sp>
      <p:pic>
        <p:nvPicPr>
          <p:cNvPr id="82" name="图片 81">
            <a:extLst>
              <a:ext uri="{FF2B5EF4-FFF2-40B4-BE49-F238E27FC236}">
                <a16:creationId xmlns:a16="http://schemas.microsoft.com/office/drawing/2014/main" id="{53257648-8FC5-BCD4-30B0-4AFE8103E9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1157" y="2092138"/>
            <a:ext cx="574708" cy="574708"/>
          </a:xfrm>
          <a:prstGeom prst="rect">
            <a:avLst/>
          </a:prstGeom>
        </p:spPr>
      </p:pic>
      <p:pic>
        <p:nvPicPr>
          <p:cNvPr id="83" name="图片 82">
            <a:extLst>
              <a:ext uri="{FF2B5EF4-FFF2-40B4-BE49-F238E27FC236}">
                <a16:creationId xmlns:a16="http://schemas.microsoft.com/office/drawing/2014/main" id="{FB43987C-5788-71CC-E175-143D5ACE0FE6}"/>
              </a:ext>
            </a:extLst>
          </p:cNvPr>
          <p:cNvPicPr>
            <a:picLocks noChangeAspect="1"/>
          </p:cNvPicPr>
          <p:nvPr/>
        </p:nvPicPr>
        <p:blipFill>
          <a:blip r:embed="rId3"/>
          <a:stretch>
            <a:fillRect/>
          </a:stretch>
        </p:blipFill>
        <p:spPr>
          <a:xfrm>
            <a:off x="3769766" y="2971545"/>
            <a:ext cx="1064717" cy="927334"/>
          </a:xfrm>
          <a:prstGeom prst="rect">
            <a:avLst/>
          </a:prstGeom>
        </p:spPr>
      </p:pic>
      <p:pic>
        <p:nvPicPr>
          <p:cNvPr id="84" name="图片 83">
            <a:extLst>
              <a:ext uri="{FF2B5EF4-FFF2-40B4-BE49-F238E27FC236}">
                <a16:creationId xmlns:a16="http://schemas.microsoft.com/office/drawing/2014/main" id="{89751092-9F12-2D2A-61B3-82EE7A3826D5}"/>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00088" y="2506024"/>
            <a:ext cx="699837" cy="699837"/>
          </a:xfrm>
          <a:prstGeom prst="rect">
            <a:avLst/>
          </a:prstGeom>
        </p:spPr>
      </p:pic>
      <p:pic>
        <p:nvPicPr>
          <p:cNvPr id="85" name="图片 84">
            <a:extLst>
              <a:ext uri="{FF2B5EF4-FFF2-40B4-BE49-F238E27FC236}">
                <a16:creationId xmlns:a16="http://schemas.microsoft.com/office/drawing/2014/main" id="{113187E2-0723-5107-EC9B-2989ADC3F213}"/>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3413" y="5029893"/>
            <a:ext cx="597539" cy="597539"/>
          </a:xfrm>
          <a:prstGeom prst="rect">
            <a:avLst/>
          </a:prstGeom>
        </p:spPr>
      </p:pic>
      <p:cxnSp>
        <p:nvCxnSpPr>
          <p:cNvPr id="86" name="肘形连接符 16">
            <a:extLst>
              <a:ext uri="{FF2B5EF4-FFF2-40B4-BE49-F238E27FC236}">
                <a16:creationId xmlns:a16="http://schemas.microsoft.com/office/drawing/2014/main" id="{17128075-A4F9-0D4F-6AE8-E2EBDD2E637C}"/>
              </a:ext>
            </a:extLst>
          </p:cNvPr>
          <p:cNvCxnSpPr>
            <a:stCxn id="84" idx="3"/>
            <a:endCxn id="82" idx="1"/>
          </p:cNvCxnSpPr>
          <p:nvPr/>
        </p:nvCxnSpPr>
        <p:spPr>
          <a:xfrm flipV="1">
            <a:off x="2199925" y="2379492"/>
            <a:ext cx="1841232" cy="476451"/>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肘形连接符 17">
            <a:extLst>
              <a:ext uri="{FF2B5EF4-FFF2-40B4-BE49-F238E27FC236}">
                <a16:creationId xmlns:a16="http://schemas.microsoft.com/office/drawing/2014/main" id="{FFE32F3F-641C-E151-4674-4B5866C25D38}"/>
              </a:ext>
            </a:extLst>
          </p:cNvPr>
          <p:cNvCxnSpPr>
            <a:stCxn id="84" idx="3"/>
          </p:cNvCxnSpPr>
          <p:nvPr/>
        </p:nvCxnSpPr>
        <p:spPr>
          <a:xfrm>
            <a:off x="2199925" y="2855943"/>
            <a:ext cx="1841232" cy="547302"/>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肘形连接符 20">
            <a:extLst>
              <a:ext uri="{FF2B5EF4-FFF2-40B4-BE49-F238E27FC236}">
                <a16:creationId xmlns:a16="http://schemas.microsoft.com/office/drawing/2014/main" id="{5289BB81-9734-AFBC-A9C5-8A9C38D3F9B5}"/>
              </a:ext>
            </a:extLst>
          </p:cNvPr>
          <p:cNvCxnSpPr>
            <a:stCxn id="82" idx="3"/>
            <a:endCxn id="110" idx="0"/>
          </p:cNvCxnSpPr>
          <p:nvPr/>
        </p:nvCxnSpPr>
        <p:spPr>
          <a:xfrm>
            <a:off x="4615865" y="2379492"/>
            <a:ext cx="1144509" cy="1449327"/>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肘形连接符 24">
            <a:extLst>
              <a:ext uri="{FF2B5EF4-FFF2-40B4-BE49-F238E27FC236}">
                <a16:creationId xmlns:a16="http://schemas.microsoft.com/office/drawing/2014/main" id="{A5332AAF-1792-727D-6816-BCE712A64669}"/>
              </a:ext>
            </a:extLst>
          </p:cNvPr>
          <p:cNvCxnSpPr>
            <a:stCxn id="83" idx="3"/>
            <a:endCxn id="110" idx="0"/>
          </p:cNvCxnSpPr>
          <p:nvPr/>
        </p:nvCxnSpPr>
        <p:spPr>
          <a:xfrm>
            <a:off x="4834483" y="3435212"/>
            <a:ext cx="925891" cy="393607"/>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90" name="图片 89">
            <a:extLst>
              <a:ext uri="{FF2B5EF4-FFF2-40B4-BE49-F238E27FC236}">
                <a16:creationId xmlns:a16="http://schemas.microsoft.com/office/drawing/2014/main" id="{B49DF698-EC5F-2494-04C2-725F64C57C2F}"/>
              </a:ext>
            </a:extLst>
          </p:cNvPr>
          <p:cNvPicPr>
            <a:picLocks noChangeAspect="1"/>
          </p:cNvPicPr>
          <p:nvPr/>
        </p:nvPicPr>
        <p:blipFill>
          <a:blip r:embed="rId6"/>
          <a:stretch>
            <a:fillRect/>
          </a:stretch>
        </p:blipFill>
        <p:spPr>
          <a:xfrm flipH="1">
            <a:off x="3303022" y="5595566"/>
            <a:ext cx="1025489" cy="581025"/>
          </a:xfrm>
          <a:prstGeom prst="rect">
            <a:avLst/>
          </a:prstGeom>
          <a:noFill/>
          <a:ln>
            <a:solidFill>
              <a:schemeClr val="tx1"/>
            </a:solidFill>
          </a:ln>
        </p:spPr>
      </p:pic>
      <p:sp>
        <p:nvSpPr>
          <p:cNvPr id="91" name="文本框 90">
            <a:extLst>
              <a:ext uri="{FF2B5EF4-FFF2-40B4-BE49-F238E27FC236}">
                <a16:creationId xmlns:a16="http://schemas.microsoft.com/office/drawing/2014/main" id="{F7C8F90C-7FDD-2C8F-F368-9FC9F72FC956}"/>
              </a:ext>
            </a:extLst>
          </p:cNvPr>
          <p:cNvSpPr txBox="1"/>
          <p:nvPr/>
        </p:nvSpPr>
        <p:spPr>
          <a:xfrm>
            <a:off x="2788548" y="6193105"/>
            <a:ext cx="1962436"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机器人中台取单执行</a:t>
            </a:r>
          </a:p>
        </p:txBody>
      </p:sp>
      <p:pic>
        <p:nvPicPr>
          <p:cNvPr id="92" name="图片 91">
            <a:extLst>
              <a:ext uri="{FF2B5EF4-FFF2-40B4-BE49-F238E27FC236}">
                <a16:creationId xmlns:a16="http://schemas.microsoft.com/office/drawing/2014/main" id="{171A3E9D-1FBE-7FAC-EB2D-816B746AB4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6688" y="2589991"/>
            <a:ext cx="522627" cy="522627"/>
          </a:xfrm>
          <a:prstGeom prst="rect">
            <a:avLst/>
          </a:prstGeom>
        </p:spPr>
      </p:pic>
      <p:pic>
        <p:nvPicPr>
          <p:cNvPr id="93" name="图片 92">
            <a:extLst>
              <a:ext uri="{FF2B5EF4-FFF2-40B4-BE49-F238E27FC236}">
                <a16:creationId xmlns:a16="http://schemas.microsoft.com/office/drawing/2014/main" id="{221A08CB-EA35-D842-D074-EC7DB0CE8E60}"/>
              </a:ext>
            </a:extLst>
          </p:cNvPr>
          <p:cNvPicPr>
            <a:picLocks noChangeAspect="1"/>
          </p:cNvPicPr>
          <p:nvPr/>
        </p:nvPicPr>
        <p:blipFill>
          <a:blip r:embed="rId6"/>
          <a:stretch>
            <a:fillRect/>
          </a:stretch>
        </p:blipFill>
        <p:spPr>
          <a:xfrm flipH="1">
            <a:off x="8316325" y="2215511"/>
            <a:ext cx="1025489" cy="581025"/>
          </a:xfrm>
          <a:prstGeom prst="rect">
            <a:avLst/>
          </a:prstGeom>
          <a:noFill/>
          <a:ln>
            <a:solidFill>
              <a:schemeClr val="tx1"/>
            </a:solidFill>
          </a:ln>
        </p:spPr>
      </p:pic>
      <p:cxnSp>
        <p:nvCxnSpPr>
          <p:cNvPr id="94" name="肘形连接符 45">
            <a:extLst>
              <a:ext uri="{FF2B5EF4-FFF2-40B4-BE49-F238E27FC236}">
                <a16:creationId xmlns:a16="http://schemas.microsoft.com/office/drawing/2014/main" id="{24D8E274-A2D6-1D46-020D-7F15BD87FD18}"/>
              </a:ext>
            </a:extLst>
          </p:cNvPr>
          <p:cNvCxnSpPr>
            <a:stCxn id="92" idx="3"/>
            <a:endCxn id="93" idx="3"/>
          </p:cNvCxnSpPr>
          <p:nvPr/>
        </p:nvCxnSpPr>
        <p:spPr>
          <a:xfrm flipV="1">
            <a:off x="6879315" y="2506024"/>
            <a:ext cx="1437010" cy="345281"/>
          </a:xfrm>
          <a:prstGeom prst="bentConnector3">
            <a:avLst>
              <a:gd name="adj1" fmla="val 7587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文本框 94">
            <a:extLst>
              <a:ext uri="{FF2B5EF4-FFF2-40B4-BE49-F238E27FC236}">
                <a16:creationId xmlns:a16="http://schemas.microsoft.com/office/drawing/2014/main" id="{6474E125-F885-90E8-B5DA-8261A8F57344}"/>
              </a:ext>
            </a:extLst>
          </p:cNvPr>
          <p:cNvSpPr txBox="1"/>
          <p:nvPr/>
        </p:nvSpPr>
        <p:spPr>
          <a:xfrm>
            <a:off x="6879315" y="2512957"/>
            <a:ext cx="125848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人工服务</a:t>
            </a:r>
          </a:p>
        </p:txBody>
      </p:sp>
      <p:pic>
        <p:nvPicPr>
          <p:cNvPr id="96" name="图片 95">
            <a:extLst>
              <a:ext uri="{FF2B5EF4-FFF2-40B4-BE49-F238E27FC236}">
                <a16:creationId xmlns:a16="http://schemas.microsoft.com/office/drawing/2014/main" id="{826437FC-D651-AF9A-0998-F5F475D5982F}"/>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76748" y="3292933"/>
            <a:ext cx="704641" cy="704641"/>
          </a:xfrm>
          <a:prstGeom prst="rect">
            <a:avLst/>
          </a:prstGeom>
        </p:spPr>
      </p:pic>
      <p:cxnSp>
        <p:nvCxnSpPr>
          <p:cNvPr id="97" name="肘形连接符 53">
            <a:extLst>
              <a:ext uri="{FF2B5EF4-FFF2-40B4-BE49-F238E27FC236}">
                <a16:creationId xmlns:a16="http://schemas.microsoft.com/office/drawing/2014/main" id="{0CBC2726-F6E7-4F34-24EB-99B9D61ADA9F}"/>
              </a:ext>
            </a:extLst>
          </p:cNvPr>
          <p:cNvCxnSpPr>
            <a:stCxn id="92" idx="2"/>
          </p:cNvCxnSpPr>
          <p:nvPr/>
        </p:nvCxnSpPr>
        <p:spPr>
          <a:xfrm rot="16200000" flipH="1">
            <a:off x="7243908" y="2486711"/>
            <a:ext cx="650717" cy="1902529"/>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文本框 97">
            <a:extLst>
              <a:ext uri="{FF2B5EF4-FFF2-40B4-BE49-F238E27FC236}">
                <a16:creationId xmlns:a16="http://schemas.microsoft.com/office/drawing/2014/main" id="{B1BCC4EF-574D-6825-13CB-377B3C1A8D21}"/>
              </a:ext>
            </a:extLst>
          </p:cNvPr>
          <p:cNvSpPr txBox="1"/>
          <p:nvPr/>
        </p:nvSpPr>
        <p:spPr>
          <a:xfrm>
            <a:off x="8187427" y="3121407"/>
            <a:ext cx="125848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实时人机协同</a:t>
            </a:r>
          </a:p>
        </p:txBody>
      </p:sp>
      <p:pic>
        <p:nvPicPr>
          <p:cNvPr id="99" name="图片 98">
            <a:extLst>
              <a:ext uri="{FF2B5EF4-FFF2-40B4-BE49-F238E27FC236}">
                <a16:creationId xmlns:a16="http://schemas.microsoft.com/office/drawing/2014/main" id="{37CE4DD1-13B5-0926-02F4-53D56EF0D908}"/>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476747" y="4093038"/>
            <a:ext cx="704641" cy="704641"/>
          </a:xfrm>
          <a:prstGeom prst="rect">
            <a:avLst/>
          </a:prstGeom>
        </p:spPr>
      </p:pic>
      <p:cxnSp>
        <p:nvCxnSpPr>
          <p:cNvPr id="100" name="肘形连接符 61">
            <a:extLst>
              <a:ext uri="{FF2B5EF4-FFF2-40B4-BE49-F238E27FC236}">
                <a16:creationId xmlns:a16="http://schemas.microsoft.com/office/drawing/2014/main" id="{052BB053-9D2B-8A10-2532-98EA54959053}"/>
              </a:ext>
            </a:extLst>
          </p:cNvPr>
          <p:cNvCxnSpPr>
            <a:stCxn id="105" idx="2"/>
          </p:cNvCxnSpPr>
          <p:nvPr/>
        </p:nvCxnSpPr>
        <p:spPr>
          <a:xfrm rot="16200000" flipH="1">
            <a:off x="6985284" y="3059090"/>
            <a:ext cx="1173945" cy="1930505"/>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文本框 100">
            <a:extLst>
              <a:ext uri="{FF2B5EF4-FFF2-40B4-BE49-F238E27FC236}">
                <a16:creationId xmlns:a16="http://schemas.microsoft.com/office/drawing/2014/main" id="{211A65FF-1534-1797-4D3C-6D97E6F7CCDE}"/>
              </a:ext>
            </a:extLst>
          </p:cNvPr>
          <p:cNvSpPr txBox="1"/>
          <p:nvPr/>
        </p:nvSpPr>
        <p:spPr>
          <a:xfrm>
            <a:off x="8139040" y="3909250"/>
            <a:ext cx="1449836"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非实时人机协同</a:t>
            </a:r>
          </a:p>
        </p:txBody>
      </p:sp>
      <p:cxnSp>
        <p:nvCxnSpPr>
          <p:cNvPr id="102" name="肘形连接符 64">
            <a:extLst>
              <a:ext uri="{FF2B5EF4-FFF2-40B4-BE49-F238E27FC236}">
                <a16:creationId xmlns:a16="http://schemas.microsoft.com/office/drawing/2014/main" id="{DC2A622A-006D-8D15-1F3E-5D93468D9A6E}"/>
              </a:ext>
            </a:extLst>
          </p:cNvPr>
          <p:cNvCxnSpPr>
            <a:endCxn id="93" idx="1"/>
          </p:cNvCxnSpPr>
          <p:nvPr/>
        </p:nvCxnSpPr>
        <p:spPr>
          <a:xfrm rot="5400000" flipH="1" flipV="1">
            <a:off x="8632946" y="3054466"/>
            <a:ext cx="1257310" cy="160426"/>
          </a:xfrm>
          <a:prstGeom prst="bentConnector4">
            <a:avLst>
              <a:gd name="adj1" fmla="val 737"/>
              <a:gd name="adj2" fmla="val 691093"/>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肘形连接符 70">
            <a:extLst>
              <a:ext uri="{FF2B5EF4-FFF2-40B4-BE49-F238E27FC236}">
                <a16:creationId xmlns:a16="http://schemas.microsoft.com/office/drawing/2014/main" id="{AFEE7FC9-F80E-6614-7969-D011C620F352}"/>
              </a:ext>
            </a:extLst>
          </p:cNvPr>
          <p:cNvCxnSpPr>
            <a:endCxn id="93" idx="1"/>
          </p:cNvCxnSpPr>
          <p:nvPr/>
        </p:nvCxnSpPr>
        <p:spPr>
          <a:xfrm rot="5400000" flipH="1" flipV="1">
            <a:off x="8261465" y="3506160"/>
            <a:ext cx="2080484" cy="80213"/>
          </a:xfrm>
          <a:prstGeom prst="bentConnector4">
            <a:avLst>
              <a:gd name="adj1" fmla="val 440"/>
              <a:gd name="adj2" fmla="val 1284824"/>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EBBA53D6-A422-DCF7-2367-5A92A2C0E266}"/>
              </a:ext>
            </a:extLst>
          </p:cNvPr>
          <p:cNvSpPr txBox="1"/>
          <p:nvPr/>
        </p:nvSpPr>
        <p:spPr>
          <a:xfrm>
            <a:off x="2058879" y="2578642"/>
            <a:ext cx="125848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意图识别</a:t>
            </a:r>
          </a:p>
        </p:txBody>
      </p:sp>
      <p:sp>
        <p:nvSpPr>
          <p:cNvPr id="105" name="文本框 104">
            <a:extLst>
              <a:ext uri="{FF2B5EF4-FFF2-40B4-BE49-F238E27FC236}">
                <a16:creationId xmlns:a16="http://schemas.microsoft.com/office/drawing/2014/main" id="{9C2C0C4B-D480-A7C1-7BC9-9335DAD55C64}"/>
              </a:ext>
            </a:extLst>
          </p:cNvPr>
          <p:cNvSpPr txBox="1"/>
          <p:nvPr/>
        </p:nvSpPr>
        <p:spPr>
          <a:xfrm>
            <a:off x="5977762" y="3129594"/>
            <a:ext cx="1258484"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坐席代表</a:t>
            </a:r>
          </a:p>
        </p:txBody>
      </p:sp>
      <p:cxnSp>
        <p:nvCxnSpPr>
          <p:cNvPr id="106" name="肘形连接符 54">
            <a:extLst>
              <a:ext uri="{FF2B5EF4-FFF2-40B4-BE49-F238E27FC236}">
                <a16:creationId xmlns:a16="http://schemas.microsoft.com/office/drawing/2014/main" id="{5744DE0D-C0B4-F8B7-305F-382075ABEFEC}"/>
              </a:ext>
            </a:extLst>
          </p:cNvPr>
          <p:cNvCxnSpPr>
            <a:stCxn id="90" idx="3"/>
            <a:endCxn id="79" idx="2"/>
          </p:cNvCxnSpPr>
          <p:nvPr/>
        </p:nvCxnSpPr>
        <p:spPr>
          <a:xfrm rot="10800000">
            <a:off x="1844848" y="3500579"/>
            <a:ext cx="1458175" cy="2385500"/>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文本框 106">
            <a:extLst>
              <a:ext uri="{FF2B5EF4-FFF2-40B4-BE49-F238E27FC236}">
                <a16:creationId xmlns:a16="http://schemas.microsoft.com/office/drawing/2014/main" id="{A8565141-0001-B2F9-7171-2305C8CEA7CE}"/>
              </a:ext>
            </a:extLst>
          </p:cNvPr>
          <p:cNvSpPr txBox="1"/>
          <p:nvPr/>
        </p:nvSpPr>
        <p:spPr>
          <a:xfrm>
            <a:off x="1828578" y="5595566"/>
            <a:ext cx="1169069"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服务闭环</a:t>
            </a:r>
          </a:p>
        </p:txBody>
      </p:sp>
      <p:sp>
        <p:nvSpPr>
          <p:cNvPr id="110" name="流程图: 文档 109">
            <a:extLst>
              <a:ext uri="{FF2B5EF4-FFF2-40B4-BE49-F238E27FC236}">
                <a16:creationId xmlns:a16="http://schemas.microsoft.com/office/drawing/2014/main" id="{FA2CFCBB-616C-0AB2-16C1-5F96D19C19A2}"/>
              </a:ext>
            </a:extLst>
          </p:cNvPr>
          <p:cNvSpPr/>
          <p:nvPr/>
        </p:nvSpPr>
        <p:spPr>
          <a:xfrm>
            <a:off x="5228365" y="3828819"/>
            <a:ext cx="1064018" cy="616539"/>
          </a:xfrm>
          <a:prstGeom prst="flowChartDocumen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触发短信</a:t>
            </a:r>
          </a:p>
        </p:txBody>
      </p:sp>
      <p:sp>
        <p:nvSpPr>
          <p:cNvPr id="111" name="流程图: 可选过程 110">
            <a:extLst>
              <a:ext uri="{FF2B5EF4-FFF2-40B4-BE49-F238E27FC236}">
                <a16:creationId xmlns:a16="http://schemas.microsoft.com/office/drawing/2014/main" id="{CF4E1287-7612-86F0-69CA-0C02533F2B77}"/>
              </a:ext>
            </a:extLst>
          </p:cNvPr>
          <p:cNvSpPr/>
          <p:nvPr/>
        </p:nvSpPr>
        <p:spPr>
          <a:xfrm>
            <a:off x="5228365" y="4814238"/>
            <a:ext cx="1064018" cy="598331"/>
          </a:xfrm>
          <a:prstGeom prst="flowChartAlternate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短信推送</a:t>
            </a:r>
            <a:r>
              <a:rPr lang="en-US" altLang="zh-CN" sz="1200" dirty="0">
                <a:solidFill>
                  <a:schemeClr val="bg1"/>
                </a:solidFill>
                <a:latin typeface="微软雅黑" panose="020B0503020204020204" pitchFamily="34" charset="-122"/>
                <a:ea typeface="微软雅黑" panose="020B0503020204020204" pitchFamily="34" charset="-122"/>
              </a:rPr>
              <a:t>H5</a:t>
            </a:r>
            <a:r>
              <a:rPr lang="zh-CN" altLang="en-US" sz="1200" dirty="0">
                <a:solidFill>
                  <a:schemeClr val="bg1"/>
                </a:solidFill>
                <a:latin typeface="微软雅黑" panose="020B0503020204020204" pitchFamily="34" charset="-122"/>
                <a:ea typeface="微软雅黑" panose="020B0503020204020204" pitchFamily="34" charset="-122"/>
              </a:rPr>
              <a:t>卡片交互</a:t>
            </a:r>
          </a:p>
        </p:txBody>
      </p:sp>
      <p:cxnSp>
        <p:nvCxnSpPr>
          <p:cNvPr id="112" name="直接箭头连接符 111">
            <a:extLst>
              <a:ext uri="{FF2B5EF4-FFF2-40B4-BE49-F238E27FC236}">
                <a16:creationId xmlns:a16="http://schemas.microsoft.com/office/drawing/2014/main" id="{1365CADF-DABD-68CC-C241-62CECC93421D}"/>
              </a:ext>
            </a:extLst>
          </p:cNvPr>
          <p:cNvCxnSpPr>
            <a:stCxn id="110" idx="2"/>
            <a:endCxn id="111" idx="0"/>
          </p:cNvCxnSpPr>
          <p:nvPr/>
        </p:nvCxnSpPr>
        <p:spPr>
          <a:xfrm>
            <a:off x="5760374" y="4404598"/>
            <a:ext cx="0" cy="4096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肘形连接符 82">
            <a:extLst>
              <a:ext uri="{FF2B5EF4-FFF2-40B4-BE49-F238E27FC236}">
                <a16:creationId xmlns:a16="http://schemas.microsoft.com/office/drawing/2014/main" id="{B22B56BC-D33F-18B4-90C5-EAAFBC46088D}"/>
              </a:ext>
            </a:extLst>
          </p:cNvPr>
          <p:cNvCxnSpPr>
            <a:stCxn id="111" idx="2"/>
            <a:endCxn id="90" idx="1"/>
          </p:cNvCxnSpPr>
          <p:nvPr/>
        </p:nvCxnSpPr>
        <p:spPr>
          <a:xfrm rot="5400000">
            <a:off x="4807688" y="4933393"/>
            <a:ext cx="473510" cy="1431863"/>
          </a:xfrm>
          <a:prstGeom prst="bentConnector2">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14" name="图片 113">
            <a:extLst>
              <a:ext uri="{FF2B5EF4-FFF2-40B4-BE49-F238E27FC236}">
                <a16:creationId xmlns:a16="http://schemas.microsoft.com/office/drawing/2014/main" id="{A37F63B2-7E65-24AD-35B6-461B13AA68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82990" y="3948011"/>
            <a:ext cx="538031" cy="538031"/>
          </a:xfrm>
          <a:prstGeom prst="rect">
            <a:avLst/>
          </a:prstGeom>
        </p:spPr>
      </p:pic>
      <p:cxnSp>
        <p:nvCxnSpPr>
          <p:cNvPr id="115" name="肘形连接符 88">
            <a:extLst>
              <a:ext uri="{FF2B5EF4-FFF2-40B4-BE49-F238E27FC236}">
                <a16:creationId xmlns:a16="http://schemas.microsoft.com/office/drawing/2014/main" id="{AB471B23-0444-320F-2DBD-0077D12D638D}"/>
              </a:ext>
            </a:extLst>
          </p:cNvPr>
          <p:cNvCxnSpPr>
            <a:endCxn id="114" idx="1"/>
          </p:cNvCxnSpPr>
          <p:nvPr/>
        </p:nvCxnSpPr>
        <p:spPr>
          <a:xfrm>
            <a:off x="2110852" y="3069416"/>
            <a:ext cx="1972138" cy="1147611"/>
          </a:xfrm>
          <a:prstGeom prst="bentConnector3">
            <a:avLst>
              <a:gd name="adj1" fmla="val 2746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肘形连接符 98">
            <a:extLst>
              <a:ext uri="{FF2B5EF4-FFF2-40B4-BE49-F238E27FC236}">
                <a16:creationId xmlns:a16="http://schemas.microsoft.com/office/drawing/2014/main" id="{A925303F-A02A-3AB7-487F-688340784133}"/>
              </a:ext>
            </a:extLst>
          </p:cNvPr>
          <p:cNvCxnSpPr/>
          <p:nvPr/>
        </p:nvCxnSpPr>
        <p:spPr>
          <a:xfrm rot="5400000">
            <a:off x="3776068" y="4609204"/>
            <a:ext cx="737683" cy="412388"/>
          </a:xfrm>
          <a:prstGeom prst="bentConnector3">
            <a:avLst>
              <a:gd name="adj1" fmla="val 50000"/>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7" name="文本框 116">
            <a:extLst>
              <a:ext uri="{FF2B5EF4-FFF2-40B4-BE49-F238E27FC236}">
                <a16:creationId xmlns:a16="http://schemas.microsoft.com/office/drawing/2014/main" id="{BA94D5A3-A180-8CF2-86BC-5AC0497ADA98}"/>
              </a:ext>
            </a:extLst>
          </p:cNvPr>
          <p:cNvSpPr txBox="1"/>
          <p:nvPr/>
        </p:nvSpPr>
        <p:spPr>
          <a:xfrm>
            <a:off x="2224647" y="3917507"/>
            <a:ext cx="1962436" cy="307777"/>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客户自助下单</a:t>
            </a:r>
          </a:p>
        </p:txBody>
      </p:sp>
    </p:spTree>
    <p:extLst>
      <p:ext uri="{BB962C8B-B14F-4D97-AF65-F5344CB8AC3E}">
        <p14:creationId xmlns:p14="http://schemas.microsoft.com/office/powerpoint/2010/main" val="7066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四、业务流程介绍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0" name="矩形 79">
            <a:extLst>
              <a:ext uri="{FF2B5EF4-FFF2-40B4-BE49-F238E27FC236}">
                <a16:creationId xmlns:a16="http://schemas.microsoft.com/office/drawing/2014/main" id="{A5F37AC3-B405-F0DD-6014-0A683B027E05}"/>
              </a:ext>
            </a:extLst>
          </p:cNvPr>
          <p:cNvSpPr/>
          <p:nvPr/>
        </p:nvSpPr>
        <p:spPr>
          <a:xfrm>
            <a:off x="2214115" y="1438059"/>
            <a:ext cx="2374084" cy="54864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建单流程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自助</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人工</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C3170875-9F26-1540-A0AE-1B764D0947E2}"/>
              </a:ext>
            </a:extLst>
          </p:cNvPr>
          <p:cNvPicPr>
            <a:picLocks noChangeAspect="1"/>
          </p:cNvPicPr>
          <p:nvPr/>
        </p:nvPicPr>
        <p:blipFill>
          <a:blip r:embed="rId2"/>
          <a:stretch>
            <a:fillRect/>
          </a:stretch>
        </p:blipFill>
        <p:spPr>
          <a:xfrm>
            <a:off x="445476" y="2510891"/>
            <a:ext cx="5949451" cy="3226433"/>
          </a:xfrm>
          <a:prstGeom prst="rect">
            <a:avLst/>
          </a:prstGeom>
        </p:spPr>
      </p:pic>
      <p:sp>
        <p:nvSpPr>
          <p:cNvPr id="47" name="矩形 46">
            <a:extLst>
              <a:ext uri="{FF2B5EF4-FFF2-40B4-BE49-F238E27FC236}">
                <a16:creationId xmlns:a16="http://schemas.microsoft.com/office/drawing/2014/main" id="{F2A19C10-8919-7E1B-941B-8A77EBC8E2D8}"/>
              </a:ext>
            </a:extLst>
          </p:cNvPr>
          <p:cNvSpPr/>
          <p:nvPr/>
        </p:nvSpPr>
        <p:spPr>
          <a:xfrm>
            <a:off x="8069793" y="1432676"/>
            <a:ext cx="2374084" cy="54864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建单子流程</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76235F46-7110-C1A4-E13E-2943C06D1ADA}"/>
              </a:ext>
            </a:extLst>
          </p:cNvPr>
          <p:cNvPicPr>
            <a:picLocks noChangeAspect="1"/>
          </p:cNvPicPr>
          <p:nvPr/>
        </p:nvPicPr>
        <p:blipFill>
          <a:blip r:embed="rId3"/>
          <a:stretch>
            <a:fillRect/>
          </a:stretch>
        </p:blipFill>
        <p:spPr>
          <a:xfrm>
            <a:off x="7239240" y="2510891"/>
            <a:ext cx="3925710" cy="3420208"/>
          </a:xfrm>
          <a:prstGeom prst="rect">
            <a:avLst/>
          </a:prstGeom>
        </p:spPr>
      </p:pic>
      <p:cxnSp>
        <p:nvCxnSpPr>
          <p:cNvPr id="11" name="直接连接符 10">
            <a:extLst>
              <a:ext uri="{FF2B5EF4-FFF2-40B4-BE49-F238E27FC236}">
                <a16:creationId xmlns:a16="http://schemas.microsoft.com/office/drawing/2014/main" id="{D1078D49-0BB0-CB76-38AE-FFB3044FC553}"/>
              </a:ext>
            </a:extLst>
          </p:cNvPr>
          <p:cNvCxnSpPr/>
          <p:nvPr/>
        </p:nvCxnSpPr>
        <p:spPr>
          <a:xfrm>
            <a:off x="6734908" y="1503485"/>
            <a:ext cx="0" cy="4427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13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四、业务流程介绍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0" name="矩形 79">
            <a:extLst>
              <a:ext uri="{FF2B5EF4-FFF2-40B4-BE49-F238E27FC236}">
                <a16:creationId xmlns:a16="http://schemas.microsoft.com/office/drawing/2014/main" id="{A5F37AC3-B405-F0DD-6014-0A683B027E05}"/>
              </a:ext>
            </a:extLst>
          </p:cNvPr>
          <p:cNvSpPr/>
          <p:nvPr/>
        </p:nvSpPr>
        <p:spPr>
          <a:xfrm>
            <a:off x="4908957" y="1438059"/>
            <a:ext cx="2374084" cy="548640"/>
          </a:xfrm>
          <a:prstGeom prst="rect">
            <a:avLst/>
          </a:prstGeom>
          <a:noFill/>
        </p:spPr>
        <p:style>
          <a:lnRef idx="3">
            <a:schemeClr val="lt1"/>
          </a:lnRef>
          <a:fillRef idx="1">
            <a:schemeClr val="dk1"/>
          </a:fillRef>
          <a:effectRef idx="1">
            <a:schemeClr val="dk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机器人处理流程</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CBE4BCB9-A354-1CF2-D949-8814385EB727}"/>
              </a:ext>
            </a:extLst>
          </p:cNvPr>
          <p:cNvPicPr>
            <a:picLocks noChangeAspect="1"/>
          </p:cNvPicPr>
          <p:nvPr/>
        </p:nvPicPr>
        <p:blipFill>
          <a:blip r:embed="rId2"/>
          <a:stretch>
            <a:fillRect/>
          </a:stretch>
        </p:blipFill>
        <p:spPr>
          <a:xfrm>
            <a:off x="1582425" y="2293314"/>
            <a:ext cx="9027150" cy="4160240"/>
          </a:xfrm>
          <a:prstGeom prst="rect">
            <a:avLst/>
          </a:prstGeom>
        </p:spPr>
      </p:pic>
    </p:spTree>
    <p:extLst>
      <p:ext uri="{BB962C8B-B14F-4D97-AF65-F5344CB8AC3E}">
        <p14:creationId xmlns:p14="http://schemas.microsoft.com/office/powerpoint/2010/main" val="343058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圆角 73">
            <a:extLst>
              <a:ext uri="{FF2B5EF4-FFF2-40B4-BE49-F238E27FC236}">
                <a16:creationId xmlns:a16="http://schemas.microsoft.com/office/drawing/2014/main" id="{19D65808-F4E2-634B-D708-0E69FA2F5245}"/>
              </a:ext>
            </a:extLst>
          </p:cNvPr>
          <p:cNvSpPr/>
          <p:nvPr/>
        </p:nvSpPr>
        <p:spPr>
          <a:xfrm>
            <a:off x="105508" y="1406769"/>
            <a:ext cx="6339254" cy="4844562"/>
          </a:xfrm>
          <a:prstGeom prst="roundRect">
            <a:avLst>
              <a:gd name="adj" fmla="val 90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文本框 87">
            <a:extLst>
              <a:ext uri="{FF2B5EF4-FFF2-40B4-BE49-F238E27FC236}">
                <a16:creationId xmlns:a16="http://schemas.microsoft.com/office/drawing/2014/main" id="{EFA35F45-BEF6-16A6-DA30-3750C2D79473}"/>
              </a:ext>
            </a:extLst>
          </p:cNvPr>
          <p:cNvSpPr txBox="1"/>
          <p:nvPr/>
        </p:nvSpPr>
        <p:spPr>
          <a:xfrm>
            <a:off x="3321641" y="1964373"/>
            <a:ext cx="2780193" cy="3905250"/>
          </a:xfrm>
          <a:prstGeom prst="rect">
            <a:avLst/>
          </a:prstGeom>
          <a:noFill/>
          <a:ln w="9525" cap="flat" cmpd="sng">
            <a:solidFill>
              <a:srgbClr val="4F81BD"/>
            </a:solidFill>
            <a:prstDash val="dash"/>
            <a:round/>
            <a:headEnd type="none" w="med" len="med"/>
            <a:tailEnd type="none" w="med" len="med"/>
          </a:ln>
        </p:spPr>
        <p:txBody>
          <a:bodyPr wrap="square" anchor="t"/>
          <a:lstStyle/>
          <a:p>
            <a:pPr marL="117475">
              <a:lnSpc>
                <a:spcPct val="130000"/>
              </a:lnSpc>
            </a:pPr>
            <a:endParaRPr lang="en-US" altLang="zh-CN" sz="1200" b="1" dirty="0">
              <a:latin typeface="微软雅黑" panose="020B0503020204020204" pitchFamily="34" charset="-122"/>
              <a:ea typeface="微软雅黑" panose="020B0503020204020204" pitchFamily="34" charset="-122"/>
              <a:cs typeface="微软雅黑" panose="020B0503020204020204" pitchFamily="34" charset="-122"/>
            </a:endParaRPr>
          </a:p>
          <a:p>
            <a:pPr marL="117475">
              <a:lnSpc>
                <a:spcPct val="130000"/>
              </a:lnSpc>
            </a:pPr>
            <a:r>
              <a:rPr lang="zh-CN" altLang="en-US"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功能描述</a:t>
            </a:r>
            <a:r>
              <a:rPr lang="zh-CN" altLang="zh-CN"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通过接口，实现坐席侧发起对中台机器人的调度</a:t>
            </a:r>
            <a:endParaRPr lang="en-US" altLang="zh-CN" sz="1000" dirty="0">
              <a:latin typeface="微软雅黑" panose="020B0503020204020204" pitchFamily="34" charset="-122"/>
              <a:ea typeface="微软雅黑" panose="020B0503020204020204" pitchFamily="34" charset="-122"/>
            </a:endParaRPr>
          </a:p>
          <a:p>
            <a:pPr marL="117475">
              <a:lnSpc>
                <a:spcPct val="130000"/>
              </a:lnSpc>
              <a:buFont typeface="Arial" panose="020B0604020202020204" pitchFamily="34" charset="0"/>
            </a:pPr>
            <a:r>
              <a:rPr lang="zh-CN" altLang="en-US"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应用特点：</a:t>
            </a:r>
            <a:r>
              <a:rPr lang="zh-CN" altLang="en-US" sz="1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面向座席非实时人机协作</a:t>
            </a:r>
            <a:endParaRPr lang="en-US" altLang="zh-CN" sz="1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17475">
              <a:lnSpc>
                <a:spcPct val="130000"/>
              </a:lnSpc>
              <a:buFont typeface="Arial" panose="020B0604020202020204" pitchFamily="34" charset="0"/>
            </a:pPr>
            <a:r>
              <a:rPr lang="zh-CN" altLang="en-US"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实现目标：</a:t>
            </a:r>
            <a:r>
              <a:rPr lang="zh-CN" altLang="en-US" sz="1000" dirty="0">
                <a:latin typeface="微软雅黑" panose="020B0503020204020204" pitchFamily="34" charset="-122"/>
                <a:ea typeface="微软雅黑" panose="020B0503020204020204" pitchFamily="34" charset="-122"/>
                <a:cs typeface="微软雅黑" panose="020B0503020204020204" pitchFamily="34" charset="-122"/>
              </a:rPr>
              <a:t>解决一线重复、固定繁琐操作以及跨系统关联操作</a:t>
            </a:r>
            <a:endParaRPr lang="zh-CN" altLang="zh-CN" sz="10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5" name="图片 44">
            <a:extLst>
              <a:ext uri="{FF2B5EF4-FFF2-40B4-BE49-F238E27FC236}">
                <a16:creationId xmlns:a16="http://schemas.microsoft.com/office/drawing/2014/main" id="{D484CBE4-3A7D-68FB-F96D-DFDD867999C4}"/>
              </a:ext>
            </a:extLst>
          </p:cNvPr>
          <p:cNvPicPr>
            <a:picLocks noChangeAspect="1"/>
          </p:cNvPicPr>
          <p:nvPr/>
        </p:nvPicPr>
        <p:blipFill>
          <a:blip r:embed="rId2"/>
          <a:stretch>
            <a:fillRect/>
          </a:stretch>
        </p:blipFill>
        <p:spPr>
          <a:xfrm>
            <a:off x="3911755" y="3900488"/>
            <a:ext cx="2066863" cy="1255648"/>
          </a:xfrm>
          <a:prstGeom prst="rect">
            <a:avLst/>
          </a:prstGeom>
          <a:ln>
            <a:solidFill>
              <a:schemeClr val="tx1"/>
            </a:solidFill>
          </a:ln>
        </p:spPr>
      </p:pic>
      <p:sp>
        <p:nvSpPr>
          <p:cNvPr id="46" name="文本框 45">
            <a:extLst>
              <a:ext uri="{FF2B5EF4-FFF2-40B4-BE49-F238E27FC236}">
                <a16:creationId xmlns:a16="http://schemas.microsoft.com/office/drawing/2014/main" id="{62172AFE-87DB-D342-6C4A-F2A5AEE69ECB}"/>
              </a:ext>
            </a:extLst>
          </p:cNvPr>
          <p:cNvSpPr txBox="1"/>
          <p:nvPr/>
        </p:nvSpPr>
        <p:spPr>
          <a:xfrm>
            <a:off x="4455204" y="4211537"/>
            <a:ext cx="806080" cy="272895"/>
          </a:xfrm>
          <a:prstGeom prst="rect">
            <a:avLst/>
          </a:prstGeom>
          <a:noFill/>
          <a:ln w="9525">
            <a:noFill/>
          </a:ln>
        </p:spPr>
        <p:txBody>
          <a:bodyPr wrap="square" rtlCol="0" anchor="t">
            <a:spAutoFit/>
          </a:bodyPr>
          <a:lstStyle/>
          <a:p>
            <a:pPr algn="ctr">
              <a:lnSpc>
                <a:spcPct val="130000"/>
              </a:lnSpc>
            </a:pPr>
            <a:r>
              <a:rPr lang="zh-CN" altLang="en-US" sz="1000" b="1" u="sng" dirty="0">
                <a:solidFill>
                  <a:srgbClr val="1C6CB9"/>
                </a:solidFill>
                <a:latin typeface="微软雅黑" panose="020B0503020204020204" pitchFamily="34" charset="-122"/>
                <a:ea typeface="微软雅黑" panose="020B0503020204020204" pitchFamily="34" charset="-122"/>
                <a:sym typeface="+mn-ea"/>
              </a:rPr>
              <a:t>数智员工</a:t>
            </a:r>
          </a:p>
        </p:txBody>
      </p:sp>
      <p:sp>
        <p:nvSpPr>
          <p:cNvPr id="47" name="矩形 46">
            <a:extLst>
              <a:ext uri="{FF2B5EF4-FFF2-40B4-BE49-F238E27FC236}">
                <a16:creationId xmlns:a16="http://schemas.microsoft.com/office/drawing/2014/main" id="{85A33B75-B1B7-7461-8633-2319343BA665}"/>
              </a:ext>
            </a:extLst>
          </p:cNvPr>
          <p:cNvSpPr/>
          <p:nvPr/>
        </p:nvSpPr>
        <p:spPr>
          <a:xfrm>
            <a:off x="3571311" y="1807962"/>
            <a:ext cx="2324216" cy="2745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u="sng" dirty="0">
                <a:solidFill>
                  <a:schemeClr val="bg1"/>
                </a:solidFill>
              </a:rPr>
              <a:t>人机协同</a:t>
            </a:r>
            <a:r>
              <a:rPr lang="en-US" altLang="zh-CN" sz="1400" b="1" u="sng" dirty="0">
                <a:solidFill>
                  <a:schemeClr val="bg1"/>
                </a:solidFill>
              </a:rPr>
              <a:t>——</a:t>
            </a:r>
            <a:r>
              <a:rPr lang="zh-CN" altLang="en-US" sz="1400" b="1" u="sng" dirty="0">
                <a:solidFill>
                  <a:schemeClr val="bg1"/>
                </a:solidFill>
              </a:rPr>
              <a:t>甩单场景</a:t>
            </a:r>
          </a:p>
        </p:txBody>
      </p:sp>
      <p:sp>
        <p:nvSpPr>
          <p:cNvPr id="48" name="文本框 47">
            <a:extLst>
              <a:ext uri="{FF2B5EF4-FFF2-40B4-BE49-F238E27FC236}">
                <a16:creationId xmlns:a16="http://schemas.microsoft.com/office/drawing/2014/main" id="{F562FD93-0D48-BC95-D213-043EF8DDF68F}"/>
              </a:ext>
            </a:extLst>
          </p:cNvPr>
          <p:cNvSpPr txBox="1"/>
          <p:nvPr/>
        </p:nvSpPr>
        <p:spPr>
          <a:xfrm>
            <a:off x="4780652" y="4573924"/>
            <a:ext cx="962521" cy="272895"/>
          </a:xfrm>
          <a:prstGeom prst="rect">
            <a:avLst/>
          </a:prstGeom>
          <a:noFill/>
          <a:ln w="9525">
            <a:noFill/>
          </a:ln>
        </p:spPr>
        <p:txBody>
          <a:bodyPr wrap="square" rtlCol="0" anchor="t">
            <a:spAutoFit/>
          </a:bodyPr>
          <a:lstStyle/>
          <a:p>
            <a:pPr algn="ctr">
              <a:lnSpc>
                <a:spcPct val="130000"/>
              </a:lnSpc>
            </a:pPr>
            <a:r>
              <a:rPr lang="zh-CN" altLang="en-US" sz="1000" b="1" u="sng" dirty="0">
                <a:solidFill>
                  <a:srgbClr val="1C6CB9"/>
                </a:solidFill>
                <a:latin typeface="微软雅黑" panose="020B0503020204020204" pitchFamily="34" charset="-122"/>
                <a:ea typeface="微软雅黑" panose="020B0503020204020204" pitchFamily="34" charset="-122"/>
                <a:sym typeface="+mn-ea"/>
              </a:rPr>
              <a:t>提交运行参数</a:t>
            </a:r>
          </a:p>
        </p:txBody>
      </p:sp>
      <p:pic>
        <p:nvPicPr>
          <p:cNvPr id="49" name="图片 48">
            <a:extLst>
              <a:ext uri="{FF2B5EF4-FFF2-40B4-BE49-F238E27FC236}">
                <a16:creationId xmlns:a16="http://schemas.microsoft.com/office/drawing/2014/main" id="{C7CBBE33-4A75-4D5C-ED6A-A51741C90366}"/>
              </a:ext>
            </a:extLst>
          </p:cNvPr>
          <p:cNvPicPr>
            <a:picLocks noChangeAspect="1"/>
          </p:cNvPicPr>
          <p:nvPr/>
        </p:nvPicPr>
        <p:blipFill>
          <a:blip r:embed="rId3"/>
          <a:stretch>
            <a:fillRect/>
          </a:stretch>
        </p:blipFill>
        <p:spPr>
          <a:xfrm>
            <a:off x="4688115" y="5307345"/>
            <a:ext cx="273202" cy="401031"/>
          </a:xfrm>
          <a:prstGeom prst="rect">
            <a:avLst/>
          </a:prstGeom>
        </p:spPr>
      </p:pic>
      <p:pic>
        <p:nvPicPr>
          <p:cNvPr id="50" name="图片 49">
            <a:extLst>
              <a:ext uri="{FF2B5EF4-FFF2-40B4-BE49-F238E27FC236}">
                <a16:creationId xmlns:a16="http://schemas.microsoft.com/office/drawing/2014/main" id="{1E2E9671-558D-41E9-DA39-3059520ECEC2}"/>
              </a:ext>
            </a:extLst>
          </p:cNvPr>
          <p:cNvPicPr>
            <a:picLocks noChangeAspect="1"/>
          </p:cNvPicPr>
          <p:nvPr/>
        </p:nvPicPr>
        <p:blipFill>
          <a:blip r:embed="rId3"/>
          <a:stretch>
            <a:fillRect/>
          </a:stretch>
        </p:blipFill>
        <p:spPr>
          <a:xfrm>
            <a:off x="4847235" y="5396838"/>
            <a:ext cx="273202" cy="401031"/>
          </a:xfrm>
          <a:prstGeom prst="rect">
            <a:avLst/>
          </a:prstGeom>
        </p:spPr>
      </p:pic>
      <p:pic>
        <p:nvPicPr>
          <p:cNvPr id="51" name="图片 50">
            <a:extLst>
              <a:ext uri="{FF2B5EF4-FFF2-40B4-BE49-F238E27FC236}">
                <a16:creationId xmlns:a16="http://schemas.microsoft.com/office/drawing/2014/main" id="{AD38CF99-AE71-3342-5836-25C81C3A8F92}"/>
              </a:ext>
            </a:extLst>
          </p:cNvPr>
          <p:cNvPicPr>
            <a:picLocks noChangeAspect="1"/>
          </p:cNvPicPr>
          <p:nvPr/>
        </p:nvPicPr>
        <p:blipFill>
          <a:blip r:embed="rId4"/>
          <a:stretch>
            <a:fillRect/>
          </a:stretch>
        </p:blipFill>
        <p:spPr>
          <a:xfrm>
            <a:off x="3447277" y="3566036"/>
            <a:ext cx="385561" cy="417364"/>
          </a:xfrm>
          <a:prstGeom prst="rect">
            <a:avLst/>
          </a:prstGeom>
        </p:spPr>
      </p:pic>
      <p:sp>
        <p:nvSpPr>
          <p:cNvPr id="52" name="箭头: 圆角右 51">
            <a:extLst>
              <a:ext uri="{FF2B5EF4-FFF2-40B4-BE49-F238E27FC236}">
                <a16:creationId xmlns:a16="http://schemas.microsoft.com/office/drawing/2014/main" id="{740CFE42-60E9-5D67-8BC2-7C63C22ABAE9}"/>
              </a:ext>
            </a:extLst>
          </p:cNvPr>
          <p:cNvSpPr/>
          <p:nvPr/>
        </p:nvSpPr>
        <p:spPr>
          <a:xfrm rot="5400000">
            <a:off x="3955309" y="3573040"/>
            <a:ext cx="259316" cy="38556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文本框 52">
            <a:extLst>
              <a:ext uri="{FF2B5EF4-FFF2-40B4-BE49-F238E27FC236}">
                <a16:creationId xmlns:a16="http://schemas.microsoft.com/office/drawing/2014/main" id="{38B65CB7-5A5A-35C7-692A-FB4323B321D2}"/>
              </a:ext>
            </a:extLst>
          </p:cNvPr>
          <p:cNvSpPr txBox="1"/>
          <p:nvPr/>
        </p:nvSpPr>
        <p:spPr>
          <a:xfrm>
            <a:off x="4186646" y="3598200"/>
            <a:ext cx="1836529" cy="272895"/>
          </a:xfrm>
          <a:prstGeom prst="rect">
            <a:avLst/>
          </a:prstGeom>
          <a:noFill/>
          <a:ln w="9525">
            <a:noFill/>
          </a:ln>
        </p:spPr>
        <p:txBody>
          <a:bodyPr wrap="square" rtlCol="0" anchor="t">
            <a:spAutoFit/>
          </a:bodyPr>
          <a:lstStyle/>
          <a:p>
            <a:pPr algn="ctr">
              <a:lnSpc>
                <a:spcPct val="130000"/>
              </a:lnSpc>
            </a:pPr>
            <a:r>
              <a:rPr lang="zh-CN" altLang="en-US" sz="1000" b="1" dirty="0">
                <a:solidFill>
                  <a:srgbClr val="1C6CB9"/>
                </a:solidFill>
                <a:latin typeface="微软雅黑" panose="020B0503020204020204" pitchFamily="34" charset="-122"/>
                <a:ea typeface="微软雅黑" panose="020B0503020204020204" pitchFamily="34" charset="-122"/>
                <a:sym typeface="+mn-ea"/>
              </a:rPr>
              <a:t>服务过程按需调用数智员工</a:t>
            </a:r>
          </a:p>
        </p:txBody>
      </p:sp>
      <p:sp>
        <p:nvSpPr>
          <p:cNvPr id="54" name="箭头: 圆角右 53">
            <a:extLst>
              <a:ext uri="{FF2B5EF4-FFF2-40B4-BE49-F238E27FC236}">
                <a16:creationId xmlns:a16="http://schemas.microsoft.com/office/drawing/2014/main" id="{87F81E57-76D5-A8B3-7981-1052F45DDBB2}"/>
              </a:ext>
            </a:extLst>
          </p:cNvPr>
          <p:cNvSpPr/>
          <p:nvPr/>
        </p:nvSpPr>
        <p:spPr>
          <a:xfrm rot="10800000">
            <a:off x="5197440" y="5203940"/>
            <a:ext cx="259316" cy="38556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文本框 54">
            <a:extLst>
              <a:ext uri="{FF2B5EF4-FFF2-40B4-BE49-F238E27FC236}">
                <a16:creationId xmlns:a16="http://schemas.microsoft.com/office/drawing/2014/main" id="{5AA68458-46B8-A463-C7D4-A1C62B27F585}"/>
              </a:ext>
            </a:extLst>
          </p:cNvPr>
          <p:cNvSpPr txBox="1"/>
          <p:nvPr/>
        </p:nvSpPr>
        <p:spPr>
          <a:xfrm>
            <a:off x="3364718" y="4032981"/>
            <a:ext cx="521860" cy="272895"/>
          </a:xfrm>
          <a:prstGeom prst="rect">
            <a:avLst/>
          </a:prstGeom>
          <a:noFill/>
          <a:ln w="9525">
            <a:noFill/>
          </a:ln>
        </p:spPr>
        <p:txBody>
          <a:bodyPr wrap="square" rtlCol="0" anchor="t">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sym typeface="+mn-ea"/>
              </a:rPr>
              <a:t>座席</a:t>
            </a:r>
          </a:p>
        </p:txBody>
      </p:sp>
      <p:pic>
        <p:nvPicPr>
          <p:cNvPr id="56" name="图片 55">
            <a:extLst>
              <a:ext uri="{FF2B5EF4-FFF2-40B4-BE49-F238E27FC236}">
                <a16:creationId xmlns:a16="http://schemas.microsoft.com/office/drawing/2014/main" id="{6FEC7673-DB1E-9740-B07C-CB2DD53645E1}"/>
              </a:ext>
            </a:extLst>
          </p:cNvPr>
          <p:cNvPicPr>
            <a:picLocks noChangeAspect="1"/>
          </p:cNvPicPr>
          <p:nvPr/>
        </p:nvPicPr>
        <p:blipFill>
          <a:blip r:embed="rId3"/>
          <a:stretch>
            <a:fillRect/>
          </a:stretch>
        </p:blipFill>
        <p:spPr>
          <a:xfrm>
            <a:off x="4501108" y="5396837"/>
            <a:ext cx="273202" cy="401031"/>
          </a:xfrm>
          <a:prstGeom prst="rect">
            <a:avLst/>
          </a:prstGeom>
        </p:spPr>
      </p:pic>
      <p:sp>
        <p:nvSpPr>
          <p:cNvPr id="57" name="文本框 56">
            <a:extLst>
              <a:ext uri="{FF2B5EF4-FFF2-40B4-BE49-F238E27FC236}">
                <a16:creationId xmlns:a16="http://schemas.microsoft.com/office/drawing/2014/main" id="{6172EA59-4DE8-E05B-4AD7-166B0245E024}"/>
              </a:ext>
            </a:extLst>
          </p:cNvPr>
          <p:cNvSpPr txBox="1"/>
          <p:nvPr/>
        </p:nvSpPr>
        <p:spPr>
          <a:xfrm>
            <a:off x="5194425" y="5203940"/>
            <a:ext cx="824484" cy="272895"/>
          </a:xfrm>
          <a:prstGeom prst="rect">
            <a:avLst/>
          </a:prstGeom>
          <a:noFill/>
          <a:ln w="9525">
            <a:noFill/>
          </a:ln>
        </p:spPr>
        <p:txBody>
          <a:bodyPr wrap="square" rtlCol="0" anchor="t">
            <a:spAutoFit/>
          </a:bodyPr>
          <a:lstStyle/>
          <a:p>
            <a:pPr algn="ctr">
              <a:lnSpc>
                <a:spcPct val="130000"/>
              </a:lnSpc>
            </a:pPr>
            <a:r>
              <a:rPr lang="zh-CN" altLang="en-US" sz="1000" b="1" dirty="0">
                <a:solidFill>
                  <a:srgbClr val="1C6CB9"/>
                </a:solidFill>
                <a:latin typeface="微软雅黑" panose="020B0503020204020204" pitchFamily="34" charset="-122"/>
                <a:ea typeface="微软雅黑" panose="020B0503020204020204" pitchFamily="34" charset="-122"/>
                <a:sym typeface="+mn-ea"/>
              </a:rPr>
              <a:t>甩单到中台</a:t>
            </a:r>
          </a:p>
        </p:txBody>
      </p:sp>
      <p:sp>
        <p:nvSpPr>
          <p:cNvPr id="58" name="文本框 87">
            <a:extLst>
              <a:ext uri="{FF2B5EF4-FFF2-40B4-BE49-F238E27FC236}">
                <a16:creationId xmlns:a16="http://schemas.microsoft.com/office/drawing/2014/main" id="{2CDF42F5-2E7A-C46C-00DA-1C553BD1D717}"/>
              </a:ext>
            </a:extLst>
          </p:cNvPr>
          <p:cNvSpPr txBox="1"/>
          <p:nvPr/>
        </p:nvSpPr>
        <p:spPr>
          <a:xfrm>
            <a:off x="346027" y="1964373"/>
            <a:ext cx="2780193" cy="3892651"/>
          </a:xfrm>
          <a:prstGeom prst="rect">
            <a:avLst/>
          </a:prstGeom>
          <a:noFill/>
          <a:ln w="9525" cap="flat" cmpd="sng">
            <a:solidFill>
              <a:srgbClr val="4F81BD"/>
            </a:solidFill>
            <a:prstDash val="dash"/>
            <a:round/>
            <a:headEnd type="none" w="med" len="med"/>
            <a:tailEnd type="none" w="med" len="med"/>
          </a:ln>
        </p:spPr>
        <p:txBody>
          <a:bodyPr wrap="square" anchor="t"/>
          <a:lstStyle/>
          <a:p>
            <a:pPr marL="117475">
              <a:lnSpc>
                <a:spcPct val="130000"/>
              </a:lnSpc>
            </a:pPr>
            <a:endParaRPr lang="en-US" altLang="zh-CN"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L="117475">
              <a:lnSpc>
                <a:spcPct val="130000"/>
              </a:lnSpc>
            </a:pPr>
            <a:r>
              <a:rPr lang="zh-CN" altLang="en-US"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功能描述</a:t>
            </a:r>
            <a:r>
              <a:rPr lang="zh-CN" altLang="zh-CN"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用户通过触点实现自助登记，机器人自动抽单处理</a:t>
            </a:r>
            <a:endParaRPr lang="en-US" altLang="zh-CN" sz="1000" dirty="0">
              <a:latin typeface="微软雅黑" panose="020B0503020204020204" pitchFamily="34" charset="-122"/>
              <a:ea typeface="微软雅黑" panose="020B0503020204020204" pitchFamily="34" charset="-122"/>
            </a:endParaRPr>
          </a:p>
          <a:p>
            <a:pPr marL="117475">
              <a:lnSpc>
                <a:spcPct val="130000"/>
              </a:lnSpc>
              <a:buFont typeface="Arial" panose="020B0604020202020204" pitchFamily="34" charset="0"/>
            </a:pPr>
            <a:r>
              <a:rPr lang="zh-CN" altLang="en-US"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应用特点：</a:t>
            </a:r>
            <a:r>
              <a:rPr lang="zh-CN" altLang="en-US" sz="1000" b="1" dirty="0">
                <a:solidFill>
                  <a:srgbClr val="C00000"/>
                </a:solidFill>
                <a:latin typeface="微软雅黑" panose="020B0503020204020204" pitchFamily="34" charset="-122"/>
                <a:ea typeface="微软雅黑" panose="020B0503020204020204" pitchFamily="34" charset="-122"/>
              </a:rPr>
              <a:t>面向客户非实时人机协作</a:t>
            </a:r>
            <a:endParaRPr lang="en-US" altLang="zh-CN" sz="1000" b="1" dirty="0">
              <a:solidFill>
                <a:srgbClr val="C00000"/>
              </a:solidFill>
              <a:latin typeface="微软雅黑" panose="020B0503020204020204" pitchFamily="34" charset="-122"/>
              <a:ea typeface="微软雅黑" panose="020B0503020204020204" pitchFamily="34" charset="-122"/>
            </a:endParaRPr>
          </a:p>
          <a:p>
            <a:pPr marL="117475">
              <a:lnSpc>
                <a:spcPct val="130000"/>
              </a:lnSpc>
              <a:buFont typeface="Arial" panose="020B0604020202020204" pitchFamily="34" charset="0"/>
            </a:pPr>
            <a:r>
              <a:rPr lang="zh-CN" altLang="en-US" sz="12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实现目标：</a:t>
            </a:r>
            <a:r>
              <a:rPr lang="zh-CN" altLang="en-US" sz="1000" dirty="0">
                <a:latin typeface="微软雅黑" panose="020B0503020204020204" pitchFamily="34" charset="-122"/>
                <a:ea typeface="微软雅黑" panose="020B0503020204020204" pitchFamily="34" charset="-122"/>
              </a:rPr>
              <a:t>落地虚拟座席，</a:t>
            </a:r>
            <a:r>
              <a:rPr lang="zh-CN" altLang="zh-CN" sz="1000" dirty="0">
                <a:latin typeface="微软雅黑" panose="020B0503020204020204" pitchFamily="34" charset="-122"/>
                <a:ea typeface="微软雅黑" panose="020B0503020204020204" pitchFamily="34" charset="-122"/>
              </a:rPr>
              <a:t>降低人员工作负担</a:t>
            </a:r>
          </a:p>
        </p:txBody>
      </p:sp>
      <p:sp>
        <p:nvSpPr>
          <p:cNvPr id="59" name="矩形 58">
            <a:extLst>
              <a:ext uri="{FF2B5EF4-FFF2-40B4-BE49-F238E27FC236}">
                <a16:creationId xmlns:a16="http://schemas.microsoft.com/office/drawing/2014/main" id="{C46683CA-749A-9BFD-FCD5-52D683533F81}"/>
              </a:ext>
            </a:extLst>
          </p:cNvPr>
          <p:cNvSpPr/>
          <p:nvPr/>
        </p:nvSpPr>
        <p:spPr>
          <a:xfrm>
            <a:off x="595697" y="1807962"/>
            <a:ext cx="2324216" cy="2745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u="sng" dirty="0">
                <a:solidFill>
                  <a:schemeClr val="bg1"/>
                </a:solidFill>
              </a:rPr>
              <a:t>触点虚拟坐席场景</a:t>
            </a:r>
          </a:p>
        </p:txBody>
      </p:sp>
      <p:sp>
        <p:nvSpPr>
          <p:cNvPr id="60" name="矩形 59">
            <a:extLst>
              <a:ext uri="{FF2B5EF4-FFF2-40B4-BE49-F238E27FC236}">
                <a16:creationId xmlns:a16="http://schemas.microsoft.com/office/drawing/2014/main" id="{9FD7A424-C3D7-187C-713A-3A22F3DC9690}"/>
              </a:ext>
            </a:extLst>
          </p:cNvPr>
          <p:cNvSpPr/>
          <p:nvPr/>
        </p:nvSpPr>
        <p:spPr>
          <a:xfrm>
            <a:off x="876825" y="1491186"/>
            <a:ext cx="1644742" cy="230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触点自助服务</a:t>
            </a:r>
          </a:p>
        </p:txBody>
      </p:sp>
      <p:sp>
        <p:nvSpPr>
          <p:cNvPr id="61" name="矩形 60">
            <a:extLst>
              <a:ext uri="{FF2B5EF4-FFF2-40B4-BE49-F238E27FC236}">
                <a16:creationId xmlns:a16="http://schemas.microsoft.com/office/drawing/2014/main" id="{E38B99F1-AB4D-2088-48C3-F1D6151DD0BE}"/>
              </a:ext>
            </a:extLst>
          </p:cNvPr>
          <p:cNvSpPr/>
          <p:nvPr/>
        </p:nvSpPr>
        <p:spPr>
          <a:xfrm>
            <a:off x="4206066" y="1495736"/>
            <a:ext cx="1555539" cy="221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人工坐席服务</a:t>
            </a:r>
          </a:p>
        </p:txBody>
      </p:sp>
      <p:cxnSp>
        <p:nvCxnSpPr>
          <p:cNvPr id="62" name="直接箭头连接符 61">
            <a:extLst>
              <a:ext uri="{FF2B5EF4-FFF2-40B4-BE49-F238E27FC236}">
                <a16:creationId xmlns:a16="http://schemas.microsoft.com/office/drawing/2014/main" id="{46D6265F-18D8-70D7-8929-25197B1ABD86}"/>
              </a:ext>
            </a:extLst>
          </p:cNvPr>
          <p:cNvCxnSpPr>
            <a:cxnSpLocks/>
          </p:cNvCxnSpPr>
          <p:nvPr/>
        </p:nvCxnSpPr>
        <p:spPr>
          <a:xfrm>
            <a:off x="2458110" y="1606294"/>
            <a:ext cx="17270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6D9F5921-EA4B-8C27-D719-4C554AC20895}"/>
              </a:ext>
            </a:extLst>
          </p:cNvPr>
          <p:cNvGrpSpPr/>
          <p:nvPr/>
        </p:nvGrpSpPr>
        <p:grpSpPr>
          <a:xfrm>
            <a:off x="456007" y="3455226"/>
            <a:ext cx="2511245" cy="2111828"/>
            <a:chOff x="456007" y="3161596"/>
            <a:chExt cx="2511245" cy="2405458"/>
          </a:xfrm>
        </p:grpSpPr>
        <p:pic>
          <p:nvPicPr>
            <p:cNvPr id="64" name="图片 63">
              <a:extLst>
                <a:ext uri="{FF2B5EF4-FFF2-40B4-BE49-F238E27FC236}">
                  <a16:creationId xmlns:a16="http://schemas.microsoft.com/office/drawing/2014/main" id="{F42EE634-6DAC-053B-33F3-1CFC229F368F}"/>
                </a:ext>
              </a:extLst>
            </p:cNvPr>
            <p:cNvPicPr>
              <a:picLocks noChangeAspect="1"/>
            </p:cNvPicPr>
            <p:nvPr/>
          </p:nvPicPr>
          <p:blipFill>
            <a:blip r:embed="rId5"/>
            <a:stretch>
              <a:fillRect/>
            </a:stretch>
          </p:blipFill>
          <p:spPr>
            <a:xfrm>
              <a:off x="456007" y="3161596"/>
              <a:ext cx="2511245" cy="2405458"/>
            </a:xfrm>
            <a:prstGeom prst="rect">
              <a:avLst/>
            </a:prstGeom>
          </p:spPr>
        </p:pic>
        <p:grpSp>
          <p:nvGrpSpPr>
            <p:cNvPr id="65" name="组合 64">
              <a:extLst>
                <a:ext uri="{FF2B5EF4-FFF2-40B4-BE49-F238E27FC236}">
                  <a16:creationId xmlns:a16="http://schemas.microsoft.com/office/drawing/2014/main" id="{64A0064F-A347-A921-F2EB-57756B554CED}"/>
                </a:ext>
              </a:extLst>
            </p:cNvPr>
            <p:cNvGrpSpPr/>
            <p:nvPr/>
          </p:nvGrpSpPr>
          <p:grpSpPr>
            <a:xfrm>
              <a:off x="1375588" y="4639399"/>
              <a:ext cx="619329" cy="490524"/>
              <a:chOff x="1525494" y="5294747"/>
              <a:chExt cx="619329" cy="490524"/>
            </a:xfrm>
          </p:grpSpPr>
          <p:pic>
            <p:nvPicPr>
              <p:cNvPr id="66" name="图片 65">
                <a:extLst>
                  <a:ext uri="{FF2B5EF4-FFF2-40B4-BE49-F238E27FC236}">
                    <a16:creationId xmlns:a16="http://schemas.microsoft.com/office/drawing/2014/main" id="{9BFE4E14-4B74-14B5-A832-A2C929E3D572}"/>
                  </a:ext>
                </a:extLst>
              </p:cNvPr>
              <p:cNvPicPr>
                <a:picLocks noChangeAspect="1"/>
              </p:cNvPicPr>
              <p:nvPr/>
            </p:nvPicPr>
            <p:blipFill>
              <a:blip r:embed="rId3"/>
              <a:stretch>
                <a:fillRect/>
              </a:stretch>
            </p:blipFill>
            <p:spPr>
              <a:xfrm>
                <a:off x="1712501" y="5294747"/>
                <a:ext cx="273202" cy="401031"/>
              </a:xfrm>
              <a:prstGeom prst="rect">
                <a:avLst/>
              </a:prstGeom>
            </p:spPr>
          </p:pic>
          <p:pic>
            <p:nvPicPr>
              <p:cNvPr id="67" name="图片 66">
                <a:extLst>
                  <a:ext uri="{FF2B5EF4-FFF2-40B4-BE49-F238E27FC236}">
                    <a16:creationId xmlns:a16="http://schemas.microsoft.com/office/drawing/2014/main" id="{EB7058B7-7586-6CC2-A4C1-9C59622B2A43}"/>
                  </a:ext>
                </a:extLst>
              </p:cNvPr>
              <p:cNvPicPr>
                <a:picLocks noChangeAspect="1"/>
              </p:cNvPicPr>
              <p:nvPr/>
            </p:nvPicPr>
            <p:blipFill>
              <a:blip r:embed="rId3"/>
              <a:stretch>
                <a:fillRect/>
              </a:stretch>
            </p:blipFill>
            <p:spPr>
              <a:xfrm>
                <a:off x="1871621" y="5384240"/>
                <a:ext cx="273202" cy="401031"/>
              </a:xfrm>
              <a:prstGeom prst="rect">
                <a:avLst/>
              </a:prstGeom>
            </p:spPr>
          </p:pic>
          <p:pic>
            <p:nvPicPr>
              <p:cNvPr id="68" name="图片 67">
                <a:extLst>
                  <a:ext uri="{FF2B5EF4-FFF2-40B4-BE49-F238E27FC236}">
                    <a16:creationId xmlns:a16="http://schemas.microsoft.com/office/drawing/2014/main" id="{F86CE3F0-C5B4-F3D3-F371-9CE5D260E597}"/>
                  </a:ext>
                </a:extLst>
              </p:cNvPr>
              <p:cNvPicPr>
                <a:picLocks noChangeAspect="1"/>
              </p:cNvPicPr>
              <p:nvPr/>
            </p:nvPicPr>
            <p:blipFill>
              <a:blip r:embed="rId3"/>
              <a:stretch>
                <a:fillRect/>
              </a:stretch>
            </p:blipFill>
            <p:spPr>
              <a:xfrm>
                <a:off x="1525494" y="5384239"/>
                <a:ext cx="273202" cy="401031"/>
              </a:xfrm>
              <a:prstGeom prst="rect">
                <a:avLst/>
              </a:prstGeom>
            </p:spPr>
          </p:pic>
        </p:grpSp>
      </p:grpSp>
      <p:sp>
        <p:nvSpPr>
          <p:cNvPr id="71" name="文本框 70">
            <a:extLst>
              <a:ext uri="{FF2B5EF4-FFF2-40B4-BE49-F238E27FC236}">
                <a16:creationId xmlns:a16="http://schemas.microsoft.com/office/drawing/2014/main" id="{9D6368B8-BB37-D625-2C1C-C23FD97BAC6D}"/>
              </a:ext>
            </a:extLst>
          </p:cNvPr>
          <p:cNvSpPr txBox="1"/>
          <p:nvPr/>
        </p:nvSpPr>
        <p:spPr>
          <a:xfrm>
            <a:off x="202087" y="4052988"/>
            <a:ext cx="1689103" cy="272895"/>
          </a:xfrm>
          <a:prstGeom prst="rect">
            <a:avLst/>
          </a:prstGeom>
          <a:noFill/>
          <a:ln w="9525">
            <a:noFill/>
          </a:ln>
        </p:spPr>
        <p:txBody>
          <a:bodyPr wrap="square" rtlCol="0" anchor="t">
            <a:spAutoFit/>
          </a:bodyPr>
          <a:lstStyle/>
          <a:p>
            <a:pPr algn="ctr">
              <a:lnSpc>
                <a:spcPct val="130000"/>
              </a:lnSpc>
            </a:pPr>
            <a:r>
              <a:rPr lang="zh-CN" altLang="en-US" sz="1000" b="1" dirty="0">
                <a:solidFill>
                  <a:srgbClr val="1C6CB9"/>
                </a:solidFill>
                <a:latin typeface="微软雅黑" panose="020B0503020204020204" pitchFamily="34" charset="-122"/>
                <a:ea typeface="微软雅黑" panose="020B0503020204020204" pitchFamily="34" charset="-122"/>
                <a:sym typeface="+mn-ea"/>
              </a:rPr>
              <a:t>用户通过智能触点下单</a:t>
            </a:r>
          </a:p>
        </p:txBody>
      </p:sp>
      <p:sp>
        <p:nvSpPr>
          <p:cNvPr id="72" name="文本框 71">
            <a:extLst>
              <a:ext uri="{FF2B5EF4-FFF2-40B4-BE49-F238E27FC236}">
                <a16:creationId xmlns:a16="http://schemas.microsoft.com/office/drawing/2014/main" id="{4EA27C74-32FD-220F-2DCA-ACDD443BDA49}"/>
              </a:ext>
            </a:extLst>
          </p:cNvPr>
          <p:cNvSpPr txBox="1"/>
          <p:nvPr/>
        </p:nvSpPr>
        <p:spPr>
          <a:xfrm>
            <a:off x="3584286" y="5484183"/>
            <a:ext cx="1047455" cy="272895"/>
          </a:xfrm>
          <a:prstGeom prst="rect">
            <a:avLst/>
          </a:prstGeom>
          <a:noFill/>
          <a:ln w="9525">
            <a:noFill/>
          </a:ln>
        </p:spPr>
        <p:txBody>
          <a:bodyPr wrap="square" rtlCol="0" anchor="t">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sym typeface="+mn-ea"/>
              </a:rPr>
              <a:t>业务机器人</a:t>
            </a:r>
          </a:p>
        </p:txBody>
      </p:sp>
      <p:sp>
        <p:nvSpPr>
          <p:cNvPr id="76" name="文本框 75">
            <a:extLst>
              <a:ext uri="{FF2B5EF4-FFF2-40B4-BE49-F238E27FC236}">
                <a16:creationId xmlns:a16="http://schemas.microsoft.com/office/drawing/2014/main" id="{0105035D-F5BA-16CA-6D75-84DA0DF25F6C}"/>
              </a:ext>
            </a:extLst>
          </p:cNvPr>
          <p:cNvSpPr txBox="1"/>
          <p:nvPr/>
        </p:nvSpPr>
        <p:spPr>
          <a:xfrm>
            <a:off x="6731591" y="1716851"/>
            <a:ext cx="4864712" cy="4185761"/>
          </a:xfrm>
          <a:prstGeom prst="rect">
            <a:avLst/>
          </a:prstGeom>
          <a:noFill/>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创新点：</a:t>
            </a:r>
          </a:p>
          <a:p>
            <a:r>
              <a:rPr lang="en-US" altLang="zh-CN" sz="1400" dirty="0">
                <a:solidFill>
                  <a:schemeClr val="bg1"/>
                </a:solidFill>
              </a:rPr>
              <a:t>        </a:t>
            </a:r>
            <a:r>
              <a:rPr lang="zh-CN" altLang="en-US" sz="1400" dirty="0">
                <a:solidFill>
                  <a:schemeClr val="bg1"/>
                </a:solidFill>
              </a:rPr>
              <a:t>1、</a:t>
            </a:r>
            <a:r>
              <a:rPr lang="zh-CN" altLang="en-US" sz="1400" b="1" dirty="0">
                <a:solidFill>
                  <a:schemeClr val="bg1"/>
                </a:solidFill>
                <a:latin typeface="微软雅黑" panose="020B0503020204020204" pitchFamily="34" charset="-122"/>
                <a:ea typeface="微软雅黑" panose="020B0503020204020204" pitchFamily="34" charset="-122"/>
              </a:rPr>
              <a:t>机器人融合客户服务自助服务触点</a:t>
            </a:r>
            <a:r>
              <a:rPr lang="zh-CN" altLang="en-US" sz="1400" dirty="0">
                <a:solidFill>
                  <a:schemeClr val="bg1"/>
                </a:solidFill>
              </a:rPr>
              <a:t>：通过智能导航（ASR），识别客户退订的业务诉求，自动触发短信给客户，客户通过短信中的H5卡片交互，登记退订诉求至客服系统中台，机器人在中台抽单完成整个服务受理接力；另外客户通过APP自助下单，登记退订诉求至客服系统中台，机器人在中台抽单成完成整个服务受理接力，实现纯虚拟坐席形成的数字客服为用户纯自助服务的流程</a:t>
            </a:r>
          </a:p>
          <a:p>
            <a:r>
              <a:rPr lang="zh-CN" altLang="en-US" sz="1400" dirty="0">
                <a:solidFill>
                  <a:schemeClr val="bg1"/>
                </a:solidFill>
              </a:rPr>
              <a:t>        2、</a:t>
            </a:r>
            <a:r>
              <a:rPr lang="zh-CN" altLang="en-US" sz="1400" b="1" dirty="0">
                <a:solidFill>
                  <a:schemeClr val="bg1"/>
                </a:solidFill>
                <a:latin typeface="微软雅黑" panose="020B0503020204020204" pitchFamily="34" charset="-122"/>
                <a:ea typeface="微软雅黑" panose="020B0503020204020204" pitchFamily="34" charset="-122"/>
              </a:rPr>
              <a:t>机器人融合客户服务支撑系统</a:t>
            </a:r>
            <a:r>
              <a:rPr lang="zh-CN" altLang="en-US" sz="1400" dirty="0">
                <a:solidFill>
                  <a:schemeClr val="bg1"/>
                </a:solidFill>
              </a:rPr>
              <a:t>：1）与客服系统场景专区融合：区别于传统RPA的执行方式，目前人机协同的机器人形成了与客服系统紧耦合，融合成为客服系统业务受理页面的底层IT要素，无缝的注册和集成到客服系统当中，为坐席提供非实时的中台甩单接力能力，坐席在客服系统订购关系页面小T退订按钮，直接发起退订诉求至中台，机器人中台抽单，完成客户所需业务在第三方平台进行退订。2）与数字员工专区相结合：目前客服系统打造了人机协同数字员工专区，可以通过页面编排和接口平台，实现机器人的注册，机器人请求页面编排，实现面向不同服务场景的页面编排能力，</a:t>
            </a:r>
          </a:p>
        </p:txBody>
      </p:sp>
    </p:spTree>
    <p:extLst>
      <p:ext uri="{BB962C8B-B14F-4D97-AF65-F5344CB8AC3E}">
        <p14:creationId xmlns:p14="http://schemas.microsoft.com/office/powerpoint/2010/main" val="6179342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10011</TotalTime>
  <Words>1440</Words>
  <Application>Microsoft Office PowerPoint</Application>
  <PresentationFormat>宽屏</PresentationFormat>
  <Paragraphs>136</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 Unicode MS</vt:lpstr>
      <vt:lpstr>Novecento wide Light</vt:lpstr>
      <vt:lpstr>PingFang SC Thin</vt:lpstr>
      <vt:lpstr>等线</vt:lpstr>
      <vt:lpstr>方正粗黑宋简体</vt:lpstr>
      <vt:lpstr>华文仿宋</vt:lpstr>
      <vt:lpstr>微软雅黑</vt:lpstr>
      <vt:lpstr>微软雅黑</vt:lpstr>
      <vt:lpstr>微软雅黑 Light</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tang jingtian</cp:lastModifiedBy>
  <cp:revision>189</cp:revision>
  <dcterms:created xsi:type="dcterms:W3CDTF">2021-03-03T08:16:49Z</dcterms:created>
  <dcterms:modified xsi:type="dcterms:W3CDTF">2022-06-30T08:17:49Z</dcterms:modified>
</cp:coreProperties>
</file>