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3"/>
  </p:sldMasterIdLst>
  <p:notesMasterIdLst>
    <p:notesMasterId r:id="rId16"/>
  </p:notesMasterIdLst>
  <p:sldIdLst>
    <p:sldId id="256" r:id="rId4"/>
    <p:sldId id="257" r:id="rId5"/>
    <p:sldId id="258" r:id="rId6"/>
    <p:sldId id="272" r:id="rId7"/>
    <p:sldId id="269" r:id="rId8"/>
    <p:sldId id="288" r:id="rId9"/>
    <p:sldId id="284" r:id="rId10"/>
    <p:sldId id="294" r:id="rId11"/>
    <p:sldId id="271" r:id="rId12"/>
    <p:sldId id="260" r:id="rId13"/>
    <p:sldId id="265" r:id="rId14"/>
    <p:sldId id="26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4E2"/>
    <a:srgbClr val="705661"/>
    <a:srgbClr val="D460FF"/>
    <a:srgbClr val="01A8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113" d="100"/>
          <a:sy n="113" d="100"/>
        </p:scale>
        <p:origin x="21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userDrawn="1"/>
        </p:nvGrpSpPr>
        <p:grpSpPr>
          <a:xfrm>
            <a:off x="1083077" y="1392923"/>
            <a:ext cx="2316071" cy="1446550"/>
            <a:chOff x="3221860" y="1907278"/>
            <a:chExt cx="2316071" cy="1446550"/>
          </a:xfrm>
        </p:grpSpPr>
        <p:sp>
          <p:nvSpPr>
            <p:cNvPr id="31" name="文本框 30"/>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2" name="文本框 31"/>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grpSp>
        <p:nvGrpSpPr>
          <p:cNvPr id="33" name="组合 32"/>
          <p:cNvGrpSpPr/>
          <p:nvPr userDrawn="1"/>
        </p:nvGrpSpPr>
        <p:grpSpPr>
          <a:xfrm>
            <a:off x="3005863" y="1289780"/>
            <a:ext cx="8397721" cy="1549693"/>
            <a:chOff x="1508112" y="2935045"/>
            <a:chExt cx="8397721" cy="1549693"/>
          </a:xfrm>
        </p:grpSpPr>
        <p:sp>
          <p:nvSpPr>
            <p:cNvPr id="34" name="文本框 33"/>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7" name="文本框 36"/>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8" name="文本框 37"/>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9" name="文本框 38"/>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nvGrpSpPr>
            <p:cNvPr id="40" name="组合 39"/>
            <p:cNvGrpSpPr/>
            <p:nvPr/>
          </p:nvGrpSpPr>
          <p:grpSpPr>
            <a:xfrm>
              <a:off x="1508112" y="3038188"/>
              <a:ext cx="1994660" cy="1446550"/>
              <a:chOff x="1490018" y="4162664"/>
              <a:chExt cx="1994660" cy="1446550"/>
            </a:xfrm>
          </p:grpSpPr>
          <p:sp>
            <p:nvSpPr>
              <p:cNvPr id="44" name="文本框 43"/>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p:cNvGrpSpPr/>
            <p:nvPr/>
          </p:nvGrpSpPr>
          <p:grpSpPr>
            <a:xfrm>
              <a:off x="3953483" y="3038188"/>
              <a:ext cx="1657791" cy="1446550"/>
              <a:chOff x="4007931" y="4826644"/>
              <a:chExt cx="1657791" cy="1446550"/>
            </a:xfrm>
          </p:grpSpPr>
          <p:sp>
            <p:nvSpPr>
              <p:cNvPr id="42" name="文本框 41"/>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endParaRPr>
          </a:p>
        </p:txBody>
      </p:sp>
      <p:pic>
        <p:nvPicPr>
          <p:cNvPr id="48" name="图片 47"/>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49" name="图片 48"/>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50" name="文本框 49"/>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itchFamily="2" charset="0"/>
                <a:ea typeface="Ebrima" pitchFamily="2" charset="0"/>
                <a:cs typeface="Ebrima" pitchFamily="2" charset="0"/>
              </a:rPr>
              <a:t>CHINA RPA+AI DEVELOPER CHALLENGE</a:t>
            </a:r>
            <a:endParaRPr lang="zh-CN" altLang="en-US" sz="3200" dirty="0">
              <a:solidFill>
                <a:schemeClr val="bg1"/>
              </a:solidFill>
              <a:latin typeface="Ebrima" pitchFamily="2" charset="0"/>
              <a:ea typeface="微软雅黑" pitchFamily="34" charset="-122"/>
              <a:cs typeface="Ebrima" pitchFamily="2"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0295FEE9-3369-4D2B-8668-FFFB4CA86DE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5.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40" name="图片 3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p:cNvGrpSpPr/>
          <p:nvPr userDrawn="1"/>
        </p:nvGrpSpPr>
        <p:grpSpPr>
          <a:xfrm>
            <a:off x="10486256" y="-38067"/>
            <a:ext cx="2245394" cy="1015326"/>
            <a:chOff x="10476631" y="29308"/>
            <a:chExt cx="2245394" cy="1015326"/>
          </a:xfrm>
        </p:grpSpPr>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 造</a:t>
              </a:r>
              <a:endPar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fld>
            <a:endParaRPr lang="zh-CN" altLang="en-US"/>
          </a:p>
        </p:txBody>
      </p:sp>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rPr>
              <a:t>创造</a:t>
            </a:r>
            <a:endPar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itchFamily="34" charset="-122"/>
              <a:ea typeface="微软雅黑" pitchFamily="34" charset="-122"/>
            </a:endParaRPr>
          </a:p>
        </p:txBody>
      </p:sp>
      <p:cxnSp>
        <p:nvCxnSpPr>
          <p:cNvPr id="16" name="直线连接符 15"/>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2.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p:cNvSpPr txBox="1"/>
          <p:nvPr/>
        </p:nvSpPr>
        <p:spPr>
          <a:xfrm>
            <a:off x="4112895" y="4737100"/>
            <a:ext cx="3820795" cy="581025"/>
          </a:xfrm>
          <a:prstGeom prst="rect">
            <a:avLst/>
          </a:prstGeom>
          <a:solidFill>
            <a:srgbClr val="759BFF">
              <a:alpha val="10000"/>
            </a:srgbClr>
          </a:solidFill>
          <a:ln>
            <a:noFill/>
          </a:ln>
        </p:spPr>
        <p:txBody>
          <a:bodyPr anchor="ctr" anchorCtr="1">
            <a:normAutofit lnSpcReduction="20000"/>
          </a:bodyPr>
          <a:lstStyle>
            <a:lvl1pPr marL="0" indent="0" algn="l" defTabSz="914400" rtl="0" eaLnBrk="1" latinLnBrk="0" hangingPunct="1">
              <a:lnSpc>
                <a:spcPct val="90000"/>
              </a:lnSpc>
              <a:spcBef>
                <a:spcPts val="1000"/>
              </a:spcBef>
              <a:buFont typeface="Arial"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algn="ctr"/>
            <a:r>
              <a:rPr lang="zh-CN" altLang="en-US" dirty="0">
                <a:solidFill>
                  <a:schemeClr val="bg1">
                    <a:alpha val="85000"/>
                  </a:schemeClr>
                </a:solidFill>
                <a:latin typeface="微软雅黑" pitchFamily="34" charset="-122"/>
                <a:ea typeface="微软雅黑" pitchFamily="34" charset="-122"/>
                <a:cs typeface="Arial" pitchFamily="34" charset="0"/>
                <a:sym typeface="+mn-ea"/>
              </a:rPr>
              <a:t>个贷信息查核及录入自动化</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endParaRPr>
            </a:p>
          </p:txBody>
        </p:sp>
      </p:grpSp>
      <p:pic>
        <p:nvPicPr>
          <p:cNvPr id="58" name="图片 57"/>
          <p:cNvPicPr>
            <a:picLocks noChangeAspect="1"/>
          </p:cNvPicPr>
          <p:nvPr/>
        </p:nvPicPr>
        <p:blipFill>
          <a:blip r:embed="rId1"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4"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57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五、方案价值与收益</a:t>
            </a:r>
            <a:endParaRPr lang="en-US" altLang="zh-CN" sz="2400" b="1" dirty="0">
              <a:solidFill>
                <a:schemeClr val="bg1"/>
              </a:solidFill>
              <a:latin typeface="微软雅黑" pitchFamily="34" charset="-122"/>
              <a:ea typeface="微软雅黑" pitchFamily="34" charset="-122"/>
            </a:endParaRPr>
          </a:p>
          <a:p>
            <a:pPr marR="0" lvl="0" indent="0" defTabSz="-635"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endParaRPr>
          </a:p>
        </p:txBody>
      </p:sp>
      <p:sp>
        <p:nvSpPr>
          <p:cNvPr id="18" name="椭圆 17"/>
          <p:cNvSpPr/>
          <p:nvPr/>
        </p:nvSpPr>
        <p:spPr>
          <a:xfrm>
            <a:off x="5721836" y="2402060"/>
            <a:ext cx="812271" cy="812271"/>
          </a:xfrm>
          <a:prstGeom prst="ellipse">
            <a:avLst/>
          </a:prstGeom>
          <a:gradFill>
            <a:gsLst>
              <a:gs pos="0">
                <a:srgbClr val="238DED"/>
              </a:gs>
              <a:gs pos="100000">
                <a:srgbClr val="18478F"/>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rgbClr val="FFFFFF"/>
              </a:solidFill>
              <a:latin typeface="Arial"/>
              <a:ea typeface="微软雅黑" pitchFamily="34" charset="-122"/>
            </a:endParaRPr>
          </a:p>
        </p:txBody>
      </p:sp>
      <p:sp>
        <p:nvSpPr>
          <p:cNvPr id="28" name="椭圆 27"/>
          <p:cNvSpPr/>
          <p:nvPr/>
        </p:nvSpPr>
        <p:spPr>
          <a:xfrm>
            <a:off x="5730726" y="3591756"/>
            <a:ext cx="812271" cy="812271"/>
          </a:xfrm>
          <a:prstGeom prst="ellipse">
            <a:avLst/>
          </a:prstGeom>
          <a:gradFill>
            <a:gsLst>
              <a:gs pos="0">
                <a:schemeClr val="bg1"/>
              </a:gs>
              <a:gs pos="100000">
                <a:schemeClr val="bg1">
                  <a:lumMod val="85000"/>
                </a:schemeClr>
              </a:gs>
            </a:gsLst>
            <a:lin ang="2700000" scaled="1"/>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rgbClr val="FFFFFF"/>
              </a:solidFill>
              <a:latin typeface="Arial"/>
              <a:ea typeface="微软雅黑" pitchFamily="34" charset="-122"/>
            </a:endParaRPr>
          </a:p>
        </p:txBody>
      </p:sp>
      <p:sp>
        <p:nvSpPr>
          <p:cNvPr id="29" name="椭圆 28"/>
          <p:cNvSpPr/>
          <p:nvPr/>
        </p:nvSpPr>
        <p:spPr>
          <a:xfrm>
            <a:off x="5721836" y="4781452"/>
            <a:ext cx="812271" cy="812271"/>
          </a:xfrm>
          <a:prstGeom prst="ellipse">
            <a:avLst/>
          </a:prstGeom>
          <a:gradFill>
            <a:gsLst>
              <a:gs pos="0">
                <a:srgbClr val="238DED"/>
              </a:gs>
              <a:gs pos="100000">
                <a:srgbClr val="18478F"/>
              </a:gs>
            </a:gsLst>
            <a:lin ang="2700000" scaled="1"/>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solidFill>
                <a:srgbClr val="FFFFFF"/>
              </a:solidFill>
              <a:latin typeface="Arial"/>
              <a:ea typeface="微软雅黑" pitchFamily="34" charset="-122"/>
            </a:endParaRPr>
          </a:p>
        </p:txBody>
      </p:sp>
      <p:sp>
        <p:nvSpPr>
          <p:cNvPr id="30" name="椭圆 18"/>
          <p:cNvSpPr/>
          <p:nvPr/>
        </p:nvSpPr>
        <p:spPr>
          <a:xfrm flipH="1">
            <a:off x="5160698" y="2681044"/>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rgbClr val="238DED"/>
              </a:gs>
              <a:gs pos="100000">
                <a:srgbClr val="18478F"/>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itchFamily="34" charset="-122"/>
            </a:endParaRPr>
          </a:p>
        </p:txBody>
      </p:sp>
      <p:sp>
        <p:nvSpPr>
          <p:cNvPr id="31" name="椭圆 18"/>
          <p:cNvSpPr/>
          <p:nvPr/>
        </p:nvSpPr>
        <p:spPr>
          <a:xfrm flipH="1">
            <a:off x="5151808" y="3879630"/>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chemeClr val="bg1"/>
              </a:gs>
              <a:gs pos="100000">
                <a:schemeClr val="bg1">
                  <a:lumMod val="85000"/>
                </a:schemeClr>
              </a:gs>
            </a:gsLst>
            <a:lin ang="2700000" scaled="1"/>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itchFamily="34" charset="-122"/>
            </a:endParaRPr>
          </a:p>
        </p:txBody>
      </p:sp>
      <p:sp>
        <p:nvSpPr>
          <p:cNvPr id="32" name="椭圆 18"/>
          <p:cNvSpPr/>
          <p:nvPr/>
        </p:nvSpPr>
        <p:spPr>
          <a:xfrm flipH="1">
            <a:off x="5151808" y="5069326"/>
            <a:ext cx="247163" cy="236519"/>
          </a:xfrm>
          <a:custGeom>
            <a:avLst/>
            <a:gdLst>
              <a:gd name="T0" fmla="*/ 209 w 209"/>
              <a:gd name="T1" fmla="*/ 0 h 200"/>
              <a:gd name="T2" fmla="*/ 145 w 209"/>
              <a:gd name="T3" fmla="*/ 100 h 200"/>
              <a:gd name="T4" fmla="*/ 209 w 209"/>
              <a:gd name="T5" fmla="*/ 200 h 200"/>
              <a:gd name="T6" fmla="*/ 0 w 209"/>
              <a:gd name="T7" fmla="*/ 100 h 200"/>
              <a:gd name="T8" fmla="*/ 209 w 209"/>
              <a:gd name="T9" fmla="*/ 0 h 200"/>
            </a:gdLst>
            <a:ahLst/>
            <a:cxnLst>
              <a:cxn ang="0">
                <a:pos x="T0" y="T1"/>
              </a:cxn>
              <a:cxn ang="0">
                <a:pos x="T2" y="T3"/>
              </a:cxn>
              <a:cxn ang="0">
                <a:pos x="T4" y="T5"/>
              </a:cxn>
              <a:cxn ang="0">
                <a:pos x="T6" y="T7"/>
              </a:cxn>
              <a:cxn ang="0">
                <a:pos x="T8" y="T9"/>
              </a:cxn>
            </a:cxnLst>
            <a:rect l="0" t="0" r="r" b="b"/>
            <a:pathLst>
              <a:path w="209" h="200">
                <a:moveTo>
                  <a:pt x="209" y="0"/>
                </a:moveTo>
                <a:lnTo>
                  <a:pt x="145" y="100"/>
                </a:lnTo>
                <a:lnTo>
                  <a:pt x="209" y="200"/>
                </a:lnTo>
                <a:lnTo>
                  <a:pt x="0" y="100"/>
                </a:lnTo>
                <a:lnTo>
                  <a:pt x="209" y="0"/>
                </a:lnTo>
                <a:close/>
              </a:path>
            </a:pathLst>
          </a:custGeom>
          <a:gradFill>
            <a:gsLst>
              <a:gs pos="0">
                <a:srgbClr val="238DED"/>
              </a:gs>
              <a:gs pos="100000">
                <a:srgbClr val="18478F"/>
              </a:gs>
            </a:gsLst>
          </a:gra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ea typeface="微软雅黑" pitchFamily="34" charset="-122"/>
            </a:endParaRPr>
          </a:p>
        </p:txBody>
      </p:sp>
      <p:grpSp>
        <p:nvGrpSpPr>
          <p:cNvPr id="34" name="组合 33"/>
          <p:cNvGrpSpPr/>
          <p:nvPr/>
        </p:nvGrpSpPr>
        <p:grpSpPr>
          <a:xfrm>
            <a:off x="6759930" y="2327183"/>
            <a:ext cx="3999865" cy="1187450"/>
            <a:chOff x="6798184" y="1678126"/>
            <a:chExt cx="5414905" cy="1187450"/>
          </a:xfrm>
        </p:grpSpPr>
        <p:sp>
          <p:nvSpPr>
            <p:cNvPr id="35" name="矩形 34"/>
            <p:cNvSpPr/>
            <p:nvPr/>
          </p:nvSpPr>
          <p:spPr>
            <a:xfrm>
              <a:off x="6798184" y="2006421"/>
              <a:ext cx="5414905" cy="859155"/>
            </a:xfrm>
            <a:prstGeom prst="rect">
              <a:avLst/>
            </a:prstGeom>
          </p:spPr>
          <p:txBody>
            <a:bodyPr wrap="square">
              <a:spAutoFit/>
              <a:scene3d>
                <a:camera prst="orthographicFront"/>
                <a:lightRig rig="threePt" dir="t"/>
              </a:scene3d>
              <a:sp3d contourW="12700"/>
            </a:bodyPr>
            <a:lstStyle/>
            <a:p>
              <a:pPr algn="l">
                <a:lnSpc>
                  <a:spcPct val="120000"/>
                </a:lnSpc>
                <a:buNone/>
              </a:pPr>
              <a:r>
                <a:rPr lang="zh-CN" altLang="en-US" sz="1400" dirty="0">
                  <a:solidFill>
                    <a:schemeClr val="bg1"/>
                  </a:solidFill>
                  <a:latin typeface="Microsoft YaHei" pitchFamily="34" charset="-122"/>
                  <a:ea typeface="Microsoft YaHei" pitchFamily="34" charset="-122"/>
                  <a:sym typeface="+mn-ea"/>
                </a:rPr>
                <a:t>利用</a:t>
              </a:r>
              <a:r>
                <a:rPr lang="en-US" altLang="zh-CN" sz="1400" dirty="0">
                  <a:solidFill>
                    <a:schemeClr val="bg1"/>
                  </a:solidFill>
                  <a:latin typeface="Microsoft YaHei" pitchFamily="34" charset="-122"/>
                  <a:ea typeface="Microsoft YaHei" pitchFamily="34" charset="-122"/>
                  <a:sym typeface="+mn-ea"/>
                </a:rPr>
                <a:t>RPA+AI</a:t>
              </a:r>
              <a:r>
                <a:rPr lang="zh-CN" altLang="en-US" sz="1400" dirty="0">
                  <a:solidFill>
                    <a:schemeClr val="bg1"/>
                  </a:solidFill>
                  <a:latin typeface="Microsoft YaHei" pitchFamily="34" charset="-122"/>
                  <a:ea typeface="Microsoft YaHei" pitchFamily="34" charset="-122"/>
                  <a:sym typeface="+mn-ea"/>
                </a:rPr>
                <a:t>将单笔信贷业务操作时间由平均</a:t>
              </a:r>
              <a:r>
                <a:rPr lang="en-US" altLang="zh-CN" sz="1400" dirty="0">
                  <a:solidFill>
                    <a:schemeClr val="bg1"/>
                  </a:solidFill>
                  <a:latin typeface="Microsoft YaHei" pitchFamily="34" charset="-122"/>
                  <a:ea typeface="Microsoft YaHei" pitchFamily="34" charset="-122"/>
                  <a:sym typeface="+mn-ea"/>
                </a:rPr>
                <a:t>50</a:t>
              </a:r>
              <a:r>
                <a:rPr lang="zh-CN" altLang="en-US" sz="1400" dirty="0">
                  <a:solidFill>
                    <a:schemeClr val="bg1"/>
                  </a:solidFill>
                  <a:latin typeface="Microsoft YaHei" pitchFamily="34" charset="-122"/>
                  <a:ea typeface="Microsoft YaHei" pitchFamily="34" charset="-122"/>
                  <a:sym typeface="+mn-ea"/>
                </a:rPr>
                <a:t>分钟缩短到</a:t>
              </a:r>
              <a:r>
                <a:rPr lang="en-US" altLang="zh-CN" sz="1400" dirty="0">
                  <a:solidFill>
                    <a:schemeClr val="bg1"/>
                  </a:solidFill>
                  <a:latin typeface="Microsoft YaHei" pitchFamily="34" charset="-122"/>
                  <a:ea typeface="Microsoft YaHei" pitchFamily="34" charset="-122"/>
                  <a:sym typeface="+mn-ea"/>
                </a:rPr>
                <a:t>15</a:t>
              </a:r>
              <a:r>
                <a:rPr lang="zh-CN" altLang="en-US" sz="1400" dirty="0">
                  <a:solidFill>
                    <a:schemeClr val="bg1"/>
                  </a:solidFill>
                  <a:latin typeface="Microsoft YaHei" pitchFamily="34" charset="-122"/>
                  <a:ea typeface="Microsoft YaHei" pitchFamily="34" charset="-122"/>
                  <a:sym typeface="+mn-ea"/>
                </a:rPr>
                <a:t>分钟左右，业务处理效率提升了</a:t>
              </a:r>
              <a:r>
                <a:rPr lang="en-US" altLang="zh-CN" sz="1400" dirty="0">
                  <a:solidFill>
                    <a:schemeClr val="bg1"/>
                  </a:solidFill>
                  <a:latin typeface="Microsoft YaHei" pitchFamily="34" charset="-122"/>
                  <a:ea typeface="Microsoft YaHei" pitchFamily="34" charset="-122"/>
                  <a:sym typeface="+mn-ea"/>
                </a:rPr>
                <a:t>3</a:t>
              </a:r>
              <a:r>
                <a:rPr lang="zh-CN" altLang="en-US" sz="1400" dirty="0">
                  <a:solidFill>
                    <a:schemeClr val="bg1"/>
                  </a:solidFill>
                  <a:latin typeface="Microsoft YaHei" pitchFamily="34" charset="-122"/>
                  <a:ea typeface="Microsoft YaHei" pitchFamily="34" charset="-122"/>
                  <a:sym typeface="+mn-ea"/>
                </a:rPr>
                <a:t>倍</a:t>
              </a:r>
              <a:r>
                <a:rPr lang="zh-CN" altLang="en-US" sz="1400" dirty="0">
                  <a:solidFill>
                    <a:schemeClr val="bg1"/>
                  </a:solidFill>
                  <a:ea typeface="微软雅黑" pitchFamily="34" charset="-122"/>
                  <a:sym typeface="微软雅黑" pitchFamily="34" charset="-122"/>
                </a:rPr>
                <a:t>。</a:t>
              </a:r>
              <a:endParaRPr lang="zh-CN" altLang="en-US" sz="1400" dirty="0">
                <a:solidFill>
                  <a:schemeClr val="bg1"/>
                </a:solidFill>
                <a:ea typeface="微软雅黑" pitchFamily="34" charset="-122"/>
                <a:sym typeface="微软雅黑" pitchFamily="34" charset="-122"/>
              </a:endParaRPr>
            </a:p>
          </p:txBody>
        </p:sp>
        <p:sp>
          <p:nvSpPr>
            <p:cNvPr id="36" name="矩形 35"/>
            <p:cNvSpPr/>
            <p:nvPr/>
          </p:nvSpPr>
          <p:spPr>
            <a:xfrm>
              <a:off x="6798184" y="1678126"/>
              <a:ext cx="2241974" cy="384810"/>
            </a:xfrm>
            <a:prstGeom prst="rect">
              <a:avLst/>
            </a:prstGeom>
          </p:spPr>
          <p:txBody>
            <a:bodyPr wrap="square">
              <a:spAutoFit/>
            </a:bodyPr>
            <a:lstStyle/>
            <a:p>
              <a:pPr defTabSz="456565">
                <a:buClr>
                  <a:srgbClr val="151314"/>
                </a:buClr>
                <a:buSzPct val="25000"/>
              </a:pPr>
              <a:r>
                <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itchFamily="34" charset="-122"/>
                  <a:cs typeface="+mn-ea"/>
                  <a:sym typeface="+mn-lt"/>
                </a:rPr>
                <a:t>提升工作效率</a:t>
              </a:r>
              <a:endParaRPr lang="zh-CN" altLang="en-US" b="1" kern="0" dirty="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itchFamily="34" charset="-122"/>
                <a:cs typeface="+mn-ea"/>
                <a:sym typeface="+mn-lt"/>
              </a:endParaRPr>
            </a:p>
          </p:txBody>
        </p:sp>
      </p:grpSp>
      <p:grpSp>
        <p:nvGrpSpPr>
          <p:cNvPr id="37" name="组合 36"/>
          <p:cNvGrpSpPr/>
          <p:nvPr/>
        </p:nvGrpSpPr>
        <p:grpSpPr>
          <a:xfrm>
            <a:off x="6759930" y="3516879"/>
            <a:ext cx="3947795" cy="955675"/>
            <a:chOff x="6798184" y="1678126"/>
            <a:chExt cx="5344415" cy="955675"/>
          </a:xfrm>
        </p:grpSpPr>
        <p:sp>
          <p:nvSpPr>
            <p:cNvPr id="38" name="矩形 37"/>
            <p:cNvSpPr/>
            <p:nvPr/>
          </p:nvSpPr>
          <p:spPr>
            <a:xfrm>
              <a:off x="6798184" y="2030551"/>
              <a:ext cx="5344415" cy="60325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400" dirty="0">
                  <a:solidFill>
                    <a:schemeClr val="bg1"/>
                  </a:solidFill>
                  <a:latin typeface="Microsoft YaHei" pitchFamily="34" charset="-122"/>
                  <a:ea typeface="Microsoft YaHei" pitchFamily="34" charset="-122"/>
                  <a:sym typeface="+mn-ea"/>
                </a:rPr>
                <a:t>该项目每年约完成个人贷款约数</a:t>
              </a:r>
              <a:r>
                <a:rPr lang="zh-CN" altLang="en-US" sz="1400" dirty="0">
                  <a:solidFill>
                    <a:schemeClr val="bg1"/>
                  </a:solidFill>
                  <a:latin typeface="Microsoft YaHei" pitchFamily="34" charset="-122"/>
                  <a:ea typeface="Microsoft YaHei" pitchFamily="34" charset="-122"/>
                  <a:sym typeface="+mn-ea"/>
                </a:rPr>
                <a:t>亿澳门币，节省人力约</a:t>
              </a:r>
              <a:r>
                <a:rPr lang="en-US" altLang="zh-CN" sz="1400" dirty="0">
                  <a:solidFill>
                    <a:schemeClr val="bg1"/>
                  </a:solidFill>
                  <a:latin typeface="Microsoft YaHei" pitchFamily="34" charset="-122"/>
                  <a:ea typeface="Microsoft YaHei" pitchFamily="34" charset="-122"/>
                  <a:sym typeface="+mn-ea"/>
                </a:rPr>
                <a:t>4</a:t>
              </a:r>
              <a:r>
                <a:rPr lang="zh-CN" altLang="en-US" sz="1400" dirty="0">
                  <a:solidFill>
                    <a:schemeClr val="bg1"/>
                  </a:solidFill>
                  <a:latin typeface="Microsoft YaHei" pitchFamily="34" charset="-122"/>
                  <a:ea typeface="Microsoft YaHei" pitchFamily="34" charset="-122"/>
                  <a:sym typeface="+mn-ea"/>
                </a:rPr>
                <a:t>人年</a:t>
              </a:r>
              <a:r>
                <a:rPr lang="zh-CN" altLang="en-US" sz="1400" dirty="0">
                  <a:solidFill>
                    <a:schemeClr val="bg1"/>
                  </a:solidFill>
                  <a:ea typeface="微软雅黑" pitchFamily="34" charset="-122"/>
                  <a:sym typeface="微软雅黑" pitchFamily="34" charset="-122"/>
                </a:rPr>
                <a:t>。</a:t>
              </a:r>
              <a:endParaRPr lang="zh-CN" altLang="en-US" sz="1400" dirty="0">
                <a:solidFill>
                  <a:schemeClr val="bg1"/>
                </a:solidFill>
                <a:ea typeface="微软雅黑" pitchFamily="34" charset="-122"/>
                <a:sym typeface="微软雅黑" pitchFamily="34" charset="-122"/>
              </a:endParaRPr>
            </a:p>
          </p:txBody>
        </p:sp>
        <p:sp>
          <p:nvSpPr>
            <p:cNvPr id="39" name="矩形 38"/>
            <p:cNvSpPr/>
            <p:nvPr/>
          </p:nvSpPr>
          <p:spPr>
            <a:xfrm>
              <a:off x="6798184" y="1678126"/>
              <a:ext cx="2241974" cy="384810"/>
            </a:xfrm>
            <a:prstGeom prst="rect">
              <a:avLst/>
            </a:prstGeom>
          </p:spPr>
          <p:txBody>
            <a:bodyPr wrap="square">
              <a:spAutoFit/>
            </a:bodyPr>
            <a:lstStyle/>
            <a:p>
              <a:pPr defTabSz="456565">
                <a:buClr>
                  <a:srgbClr val="151314"/>
                </a:buClr>
                <a:buSzPct val="25000"/>
              </a:pPr>
              <a:r>
                <a:rPr lang="zh-CN" altLang="en-US" b="1" kern="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itchFamily="34" charset="-122"/>
                  <a:cs typeface="+mn-ea"/>
                  <a:sym typeface="+mn-lt"/>
                </a:rPr>
                <a:t>降低成本</a:t>
              </a:r>
              <a:endParaRPr lang="zh-CN" altLang="en-US" b="1" kern="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itchFamily="34" charset="-122"/>
                <a:cs typeface="+mn-ea"/>
                <a:sym typeface="+mn-lt"/>
              </a:endParaRPr>
            </a:p>
          </p:txBody>
        </p:sp>
      </p:grpSp>
      <p:grpSp>
        <p:nvGrpSpPr>
          <p:cNvPr id="40" name="组合 39"/>
          <p:cNvGrpSpPr/>
          <p:nvPr/>
        </p:nvGrpSpPr>
        <p:grpSpPr>
          <a:xfrm>
            <a:off x="6759930" y="4747215"/>
            <a:ext cx="3803797" cy="1211779"/>
            <a:chOff x="6798184" y="1678126"/>
            <a:chExt cx="5149474" cy="1211779"/>
          </a:xfrm>
        </p:grpSpPr>
        <p:sp>
          <p:nvSpPr>
            <p:cNvPr id="41" name="矩形 40"/>
            <p:cNvSpPr/>
            <p:nvPr/>
          </p:nvSpPr>
          <p:spPr>
            <a:xfrm>
              <a:off x="6798184" y="2030750"/>
              <a:ext cx="5149474" cy="859155"/>
            </a:xfrm>
            <a:prstGeom prst="rect">
              <a:avLst/>
            </a:prstGeom>
          </p:spPr>
          <p:txBody>
            <a:bodyPr wrap="square">
              <a:spAutoFit/>
              <a:scene3d>
                <a:camera prst="orthographicFront"/>
                <a:lightRig rig="threePt" dir="t"/>
              </a:scene3d>
              <a:sp3d contourW="12700"/>
            </a:bodyPr>
            <a:lstStyle/>
            <a:p>
              <a:pPr algn="l">
                <a:lnSpc>
                  <a:spcPct val="120000"/>
                </a:lnSpc>
                <a:buNone/>
              </a:pPr>
              <a:r>
                <a:rPr lang="zh-CN" altLang="en-US" sz="1400" dirty="0">
                  <a:solidFill>
                    <a:schemeClr val="bg1"/>
                  </a:solidFill>
                  <a:latin typeface="Microsoft YaHei" pitchFamily="34" charset="-122"/>
                  <a:ea typeface="Microsoft YaHei" pitchFamily="34" charset="-122"/>
                  <a:sym typeface="+mn-ea"/>
                </a:rPr>
                <a:t>通过</a:t>
              </a:r>
              <a:r>
                <a:rPr lang="en-US" altLang="zh-CN" sz="1400" dirty="0">
                  <a:solidFill>
                    <a:schemeClr val="bg1"/>
                  </a:solidFill>
                  <a:latin typeface="Microsoft YaHei" pitchFamily="34" charset="-122"/>
                  <a:ea typeface="Microsoft YaHei" pitchFamily="34" charset="-122"/>
                  <a:sym typeface="+mn-ea"/>
                </a:rPr>
                <a:t>RPA</a:t>
              </a:r>
              <a:r>
                <a:rPr lang="zh-CN" altLang="en-US" sz="1400" dirty="0">
                  <a:solidFill>
                    <a:schemeClr val="bg1"/>
                  </a:solidFill>
                  <a:latin typeface="Microsoft YaHei" pitchFamily="34" charset="-122"/>
                  <a:ea typeface="Microsoft YaHei" pitchFamily="34" charset="-122"/>
                  <a:sym typeface="+mn-ea"/>
                </a:rPr>
                <a:t>自动化获取和录入数据</a:t>
              </a:r>
              <a:r>
                <a:rPr lang="en-US" altLang="zh-CN" sz="1400" dirty="0">
                  <a:solidFill>
                    <a:schemeClr val="bg1"/>
                  </a:solidFill>
                  <a:latin typeface="Microsoft YaHei" pitchFamily="34" charset="-122"/>
                  <a:ea typeface="Microsoft YaHei" pitchFamily="34" charset="-122"/>
                  <a:sym typeface="+mn-ea"/>
                </a:rPr>
                <a:t>+</a:t>
              </a:r>
              <a:r>
                <a:rPr lang="zh-CN" altLang="en-US" sz="1400" dirty="0">
                  <a:solidFill>
                    <a:schemeClr val="bg1"/>
                  </a:solidFill>
                  <a:latin typeface="Microsoft YaHei" pitchFamily="34" charset="-122"/>
                  <a:ea typeface="Microsoft YaHei" pitchFamily="34" charset="-122"/>
                  <a:sym typeface="+mn-ea"/>
                </a:rPr>
                <a:t>人工智能实现的信贷风控模型降低了人工操作的风险，提高了信贷流程的合规</a:t>
              </a:r>
              <a:r>
                <a:rPr lang="zh-CN" altLang="en-US" sz="1400" dirty="0">
                  <a:solidFill>
                    <a:schemeClr val="bg1"/>
                  </a:solidFill>
                  <a:ea typeface="微软雅黑" pitchFamily="34" charset="-122"/>
                  <a:sym typeface="+mn-ea"/>
                </a:rPr>
                <a:t>。</a:t>
              </a:r>
              <a:endParaRPr lang="zh-CN" altLang="en-US" sz="1400" dirty="0">
                <a:solidFill>
                  <a:schemeClr val="bg1"/>
                </a:solidFill>
                <a:ea typeface="微软雅黑" pitchFamily="34" charset="-122"/>
                <a:sym typeface="微软雅黑" pitchFamily="34" charset="-122"/>
              </a:endParaRPr>
            </a:p>
          </p:txBody>
        </p:sp>
        <p:sp>
          <p:nvSpPr>
            <p:cNvPr id="42" name="矩形 41"/>
            <p:cNvSpPr/>
            <p:nvPr/>
          </p:nvSpPr>
          <p:spPr>
            <a:xfrm>
              <a:off x="6798184" y="1678126"/>
              <a:ext cx="2241974" cy="384810"/>
            </a:xfrm>
            <a:prstGeom prst="rect">
              <a:avLst/>
            </a:prstGeom>
          </p:spPr>
          <p:txBody>
            <a:bodyPr wrap="square">
              <a:spAutoFit/>
            </a:bodyPr>
            <a:lstStyle/>
            <a:p>
              <a:pPr defTabSz="456565">
                <a:buClr>
                  <a:srgbClr val="151314"/>
                </a:buClr>
                <a:buSzPct val="25000"/>
              </a:pPr>
              <a:r>
                <a:rPr lang="zh-CN" altLang="en-US" b="1" kern="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itchFamily="34" charset="-122"/>
                  <a:cs typeface="+mn-ea"/>
                  <a:sym typeface="+mn-lt"/>
                </a:rPr>
                <a:t>合规性</a:t>
              </a:r>
              <a:endParaRPr lang="zh-CN" altLang="en-US" b="1" kern="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a typeface="微软雅黑" pitchFamily="34" charset="-122"/>
                <a:cs typeface="+mn-ea"/>
                <a:sym typeface="+mn-lt"/>
              </a:endParaRPr>
            </a:p>
          </p:txBody>
        </p:sp>
      </p:grpSp>
      <p:pic>
        <p:nvPicPr>
          <p:cNvPr id="43" name="图片占位符 42" descr="C:\Users\user\Desktop\图片6.png图片6"/>
          <p:cNvPicPr>
            <a:picLocks noChangeAspect="1"/>
          </p:cNvPicPr>
          <p:nvPr/>
        </p:nvPicPr>
        <p:blipFill rotWithShape="1">
          <a:blip r:embed="rId1"/>
          <a:srcRect/>
          <a:stretch>
            <a:fillRect/>
          </a:stretch>
        </p:blipFill>
        <p:spPr>
          <a:xfrm>
            <a:off x="1495651" y="2507946"/>
            <a:ext cx="3127375" cy="3056600"/>
          </a:xfrm>
          <a:custGeom>
            <a:avLst/>
            <a:gdLst>
              <a:gd name="connsiteX0" fmla="*/ 1524000 w 3048000"/>
              <a:gd name="connsiteY0" fmla="*/ 0 h 3048000"/>
              <a:gd name="connsiteX1" fmla="*/ 3048000 w 3048000"/>
              <a:gd name="connsiteY1" fmla="*/ 1524000 h 3048000"/>
              <a:gd name="connsiteX2" fmla="*/ 1524000 w 3048000"/>
              <a:gd name="connsiteY2" fmla="*/ 3048000 h 3048000"/>
              <a:gd name="connsiteX3" fmla="*/ 0 w 3048000"/>
              <a:gd name="connsiteY3" fmla="*/ 1524000 h 3048000"/>
              <a:gd name="connsiteX4" fmla="*/ 1524000 w 3048000"/>
              <a:gd name="connsiteY4" fmla="*/ 0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3048000">
                <a:moveTo>
                  <a:pt x="1524000" y="0"/>
                </a:moveTo>
                <a:cubicBezTo>
                  <a:pt x="2365682" y="0"/>
                  <a:pt x="3048000" y="682318"/>
                  <a:pt x="3048000" y="1524000"/>
                </a:cubicBezTo>
                <a:cubicBezTo>
                  <a:pt x="3048000" y="2365682"/>
                  <a:pt x="2365682" y="3048000"/>
                  <a:pt x="1524000" y="3048000"/>
                </a:cubicBezTo>
                <a:cubicBezTo>
                  <a:pt x="682318" y="3048000"/>
                  <a:pt x="0" y="2365682"/>
                  <a:pt x="0" y="1524000"/>
                </a:cubicBezTo>
                <a:cubicBezTo>
                  <a:pt x="0" y="682318"/>
                  <a:pt x="682318" y="0"/>
                  <a:pt x="1524000" y="0"/>
                </a:cubicBezTo>
                <a:close/>
              </a:path>
            </a:pathLst>
          </a:custGeom>
          <a:blipFill>
            <a:blip r:embed="rId2"/>
            <a:stretch>
              <a:fillRect l="-37794" r="-61232"/>
            </a:stretch>
          </a:blipFill>
          <a:effectLst>
            <a:outerShdw blurRad="190500" dist="63500" dir="2700000" algn="tl" rotWithShape="0">
              <a:prstClr val="black">
                <a:alpha val="30000"/>
              </a:prstClr>
            </a:outerShdw>
          </a:effectLst>
        </p:spPr>
      </p:pic>
      <p:sp>
        <p:nvSpPr>
          <p:cNvPr id="44" name="椭圆 20"/>
          <p:cNvSpPr/>
          <p:nvPr/>
        </p:nvSpPr>
        <p:spPr>
          <a:xfrm>
            <a:off x="5956550" y="2618994"/>
            <a:ext cx="360623" cy="360623"/>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Arial"/>
              <a:ea typeface="微软雅黑" pitchFamily="34" charset="-122"/>
            </a:endParaRPr>
          </a:p>
        </p:txBody>
      </p:sp>
      <p:sp>
        <p:nvSpPr>
          <p:cNvPr id="45" name="椭圆 21"/>
          <p:cNvSpPr/>
          <p:nvPr/>
        </p:nvSpPr>
        <p:spPr>
          <a:xfrm>
            <a:off x="5959692" y="3894181"/>
            <a:ext cx="360623" cy="303679"/>
          </a:xfrm>
          <a:custGeom>
            <a:avLst/>
            <a:gdLst>
              <a:gd name="connsiteX0" fmla="*/ 101864 w 331753"/>
              <a:gd name="connsiteY0" fmla="*/ 180944 h 279369"/>
              <a:gd name="connsiteX1" fmla="*/ 100574 w 331753"/>
              <a:gd name="connsiteY1" fmla="*/ 182229 h 279369"/>
              <a:gd name="connsiteX2" fmla="*/ 99284 w 331753"/>
              <a:gd name="connsiteY2" fmla="*/ 182229 h 279369"/>
              <a:gd name="connsiteX3" fmla="*/ 90255 w 331753"/>
              <a:gd name="connsiteY3" fmla="*/ 191225 h 279369"/>
              <a:gd name="connsiteX4" fmla="*/ 83806 w 331753"/>
              <a:gd name="connsiteY4" fmla="*/ 197651 h 279369"/>
              <a:gd name="connsiteX5" fmla="*/ 82516 w 331753"/>
              <a:gd name="connsiteY5" fmla="*/ 200221 h 279369"/>
              <a:gd name="connsiteX6" fmla="*/ 83806 w 331753"/>
              <a:gd name="connsiteY6" fmla="*/ 202791 h 279369"/>
              <a:gd name="connsiteX7" fmla="*/ 143139 w 331753"/>
              <a:gd name="connsiteY7" fmla="*/ 261907 h 279369"/>
              <a:gd name="connsiteX8" fmla="*/ 145718 w 331753"/>
              <a:gd name="connsiteY8" fmla="*/ 261907 h 279369"/>
              <a:gd name="connsiteX9" fmla="*/ 148298 w 331753"/>
              <a:gd name="connsiteY9" fmla="*/ 261907 h 279369"/>
              <a:gd name="connsiteX10" fmla="*/ 156037 w 331753"/>
              <a:gd name="connsiteY10" fmla="*/ 252911 h 279369"/>
              <a:gd name="connsiteX11" fmla="*/ 163776 w 331753"/>
              <a:gd name="connsiteY11" fmla="*/ 245200 h 279369"/>
              <a:gd name="connsiteX12" fmla="*/ 163776 w 331753"/>
              <a:gd name="connsiteY12" fmla="*/ 241345 h 279369"/>
              <a:gd name="connsiteX13" fmla="*/ 104443 w 331753"/>
              <a:gd name="connsiteY13" fmla="*/ 182229 h 279369"/>
              <a:gd name="connsiteX14" fmla="*/ 101864 w 331753"/>
              <a:gd name="connsiteY14" fmla="*/ 180944 h 279369"/>
              <a:gd name="connsiteX15" fmla="*/ 137384 w 331753"/>
              <a:gd name="connsiteY15" fmla="*/ 63469 h 279369"/>
              <a:gd name="connsiteX16" fmla="*/ 58703 w 331753"/>
              <a:gd name="connsiteY16" fmla="*/ 141513 h 279369"/>
              <a:gd name="connsiteX17" fmla="*/ 87080 w 331753"/>
              <a:gd name="connsiteY17" fmla="*/ 171430 h 279369"/>
              <a:gd name="connsiteX18" fmla="*/ 88369 w 331753"/>
              <a:gd name="connsiteY18" fmla="*/ 170129 h 279369"/>
              <a:gd name="connsiteX19" fmla="*/ 94819 w 331753"/>
              <a:gd name="connsiteY19" fmla="*/ 166227 h 279369"/>
              <a:gd name="connsiteX20" fmla="*/ 96108 w 331753"/>
              <a:gd name="connsiteY20" fmla="*/ 166227 h 279369"/>
              <a:gd name="connsiteX21" fmla="*/ 98688 w 331753"/>
              <a:gd name="connsiteY21" fmla="*/ 164926 h 279369"/>
              <a:gd name="connsiteX22" fmla="*/ 102558 w 331753"/>
              <a:gd name="connsiteY22" fmla="*/ 164926 h 279369"/>
              <a:gd name="connsiteX23" fmla="*/ 105137 w 331753"/>
              <a:gd name="connsiteY23" fmla="*/ 164926 h 279369"/>
              <a:gd name="connsiteX24" fmla="*/ 106427 w 331753"/>
              <a:gd name="connsiteY24" fmla="*/ 164926 h 279369"/>
              <a:gd name="connsiteX25" fmla="*/ 107717 w 331753"/>
              <a:gd name="connsiteY25" fmla="*/ 166227 h 279369"/>
              <a:gd name="connsiteX26" fmla="*/ 109007 w 331753"/>
              <a:gd name="connsiteY26" fmla="*/ 166227 h 279369"/>
              <a:gd name="connsiteX27" fmla="*/ 111587 w 331753"/>
              <a:gd name="connsiteY27" fmla="*/ 167527 h 279369"/>
              <a:gd name="connsiteX28" fmla="*/ 112876 w 331753"/>
              <a:gd name="connsiteY28" fmla="*/ 167527 h 279369"/>
              <a:gd name="connsiteX29" fmla="*/ 115456 w 331753"/>
              <a:gd name="connsiteY29" fmla="*/ 170129 h 279369"/>
              <a:gd name="connsiteX30" fmla="*/ 174789 w 331753"/>
              <a:gd name="connsiteY30" fmla="*/ 231263 h 279369"/>
              <a:gd name="connsiteX31" fmla="*/ 179949 w 331753"/>
              <a:gd name="connsiteY31" fmla="*/ 250774 h 279369"/>
              <a:gd name="connsiteX32" fmla="*/ 178659 w 331753"/>
              <a:gd name="connsiteY32" fmla="*/ 253376 h 279369"/>
              <a:gd name="connsiteX33" fmla="*/ 177369 w 331753"/>
              <a:gd name="connsiteY33" fmla="*/ 254676 h 279369"/>
              <a:gd name="connsiteX34" fmla="*/ 176079 w 331753"/>
              <a:gd name="connsiteY34" fmla="*/ 255977 h 279369"/>
              <a:gd name="connsiteX35" fmla="*/ 174789 w 331753"/>
              <a:gd name="connsiteY35" fmla="*/ 257278 h 279369"/>
              <a:gd name="connsiteX36" fmla="*/ 173499 w 331753"/>
              <a:gd name="connsiteY36" fmla="*/ 258578 h 279369"/>
              <a:gd name="connsiteX37" fmla="*/ 179949 w 331753"/>
              <a:gd name="connsiteY37" fmla="*/ 263781 h 279369"/>
              <a:gd name="connsiteX38" fmla="*/ 179949 w 331753"/>
              <a:gd name="connsiteY38" fmla="*/ 265082 h 279369"/>
              <a:gd name="connsiteX39" fmla="*/ 182528 w 331753"/>
              <a:gd name="connsiteY39" fmla="*/ 263781 h 279369"/>
              <a:gd name="connsiteX40" fmla="*/ 241861 w 331753"/>
              <a:gd name="connsiteY40" fmla="*/ 202647 h 279369"/>
              <a:gd name="connsiteX41" fmla="*/ 241861 w 331753"/>
              <a:gd name="connsiteY41" fmla="*/ 197444 h 279369"/>
              <a:gd name="connsiteX42" fmla="*/ 177369 w 331753"/>
              <a:gd name="connsiteY42" fmla="*/ 132408 h 279369"/>
              <a:gd name="connsiteX43" fmla="*/ 150282 w 331753"/>
              <a:gd name="connsiteY43" fmla="*/ 159723 h 279369"/>
              <a:gd name="connsiteX44" fmla="*/ 147702 w 331753"/>
              <a:gd name="connsiteY44" fmla="*/ 161024 h 279369"/>
              <a:gd name="connsiteX45" fmla="*/ 146412 w 331753"/>
              <a:gd name="connsiteY45" fmla="*/ 162324 h 279369"/>
              <a:gd name="connsiteX46" fmla="*/ 143833 w 331753"/>
              <a:gd name="connsiteY46" fmla="*/ 163625 h 279369"/>
              <a:gd name="connsiteX47" fmla="*/ 141253 w 331753"/>
              <a:gd name="connsiteY47" fmla="*/ 163625 h 279369"/>
              <a:gd name="connsiteX48" fmla="*/ 138673 w 331753"/>
              <a:gd name="connsiteY48" fmla="*/ 164926 h 279369"/>
              <a:gd name="connsiteX49" fmla="*/ 129644 w 331753"/>
              <a:gd name="connsiteY49" fmla="*/ 162324 h 279369"/>
              <a:gd name="connsiteX50" fmla="*/ 127065 w 331753"/>
              <a:gd name="connsiteY50" fmla="*/ 159723 h 279369"/>
              <a:gd name="connsiteX51" fmla="*/ 111587 w 331753"/>
              <a:gd name="connsiteY51" fmla="*/ 144114 h 279369"/>
              <a:gd name="connsiteX52" fmla="*/ 111587 w 331753"/>
              <a:gd name="connsiteY52" fmla="*/ 120701 h 279369"/>
              <a:gd name="connsiteX53" fmla="*/ 152862 w 331753"/>
              <a:gd name="connsiteY53" fmla="*/ 79078 h 279369"/>
              <a:gd name="connsiteX54" fmla="*/ 137384 w 331753"/>
              <a:gd name="connsiteY54" fmla="*/ 63469 h 279369"/>
              <a:gd name="connsiteX55" fmla="*/ 195676 w 331753"/>
              <a:gd name="connsiteY55" fmla="*/ 58706 h 279369"/>
              <a:gd name="connsiteX56" fmla="*/ 122203 w 331753"/>
              <a:gd name="connsiteY56" fmla="*/ 131257 h 279369"/>
              <a:gd name="connsiteX57" fmla="*/ 122203 w 331753"/>
              <a:gd name="connsiteY57" fmla="*/ 132553 h 279369"/>
              <a:gd name="connsiteX58" fmla="*/ 138960 w 331753"/>
              <a:gd name="connsiteY58" fmla="*/ 149395 h 279369"/>
              <a:gd name="connsiteX59" fmla="*/ 140249 w 331753"/>
              <a:gd name="connsiteY59" fmla="*/ 148099 h 279369"/>
              <a:gd name="connsiteX60" fmla="*/ 172474 w 331753"/>
              <a:gd name="connsiteY60" fmla="*/ 115710 h 279369"/>
              <a:gd name="connsiteX61" fmla="*/ 184075 w 331753"/>
              <a:gd name="connsiteY61" fmla="*/ 104050 h 279369"/>
              <a:gd name="connsiteX62" fmla="*/ 195676 w 331753"/>
              <a:gd name="connsiteY62" fmla="*/ 104050 h 279369"/>
              <a:gd name="connsiteX63" fmla="*/ 198254 w 331753"/>
              <a:gd name="connsiteY63" fmla="*/ 109233 h 279369"/>
              <a:gd name="connsiteX64" fmla="*/ 195676 w 331753"/>
              <a:gd name="connsiteY64" fmla="*/ 114415 h 279369"/>
              <a:gd name="connsiteX65" fmla="*/ 187942 w 331753"/>
              <a:gd name="connsiteY65" fmla="*/ 120893 h 279369"/>
              <a:gd name="connsiteX66" fmla="*/ 238213 w 331753"/>
              <a:gd name="connsiteY66" fmla="*/ 171419 h 279369"/>
              <a:gd name="connsiteX67" fmla="*/ 273016 w 331753"/>
              <a:gd name="connsiteY67" fmla="*/ 136439 h 279369"/>
              <a:gd name="connsiteX68" fmla="*/ 195676 w 331753"/>
              <a:gd name="connsiteY68" fmla="*/ 58706 h 279369"/>
              <a:gd name="connsiteX69" fmla="*/ 93282 w 331753"/>
              <a:gd name="connsiteY69" fmla="*/ 19019 h 279369"/>
              <a:gd name="connsiteX70" fmla="*/ 89395 w 331753"/>
              <a:gd name="connsiteY70" fmla="*/ 20330 h 279369"/>
              <a:gd name="connsiteX71" fmla="*/ 16844 w 331753"/>
              <a:gd name="connsiteY71" fmla="*/ 95035 h 279369"/>
              <a:gd name="connsiteX72" fmla="*/ 15548 w 331753"/>
              <a:gd name="connsiteY72" fmla="*/ 100277 h 279369"/>
              <a:gd name="connsiteX73" fmla="*/ 46642 w 331753"/>
              <a:gd name="connsiteY73" fmla="*/ 131732 h 279369"/>
              <a:gd name="connsiteX74" fmla="*/ 126966 w 331753"/>
              <a:gd name="connsiteY74" fmla="*/ 51784 h 279369"/>
              <a:gd name="connsiteX75" fmla="*/ 95873 w 331753"/>
              <a:gd name="connsiteY75" fmla="*/ 20330 h 279369"/>
              <a:gd name="connsiteX76" fmla="*/ 93282 w 331753"/>
              <a:gd name="connsiteY76" fmla="*/ 19019 h 279369"/>
              <a:gd name="connsiteX77" fmla="*/ 239847 w 331753"/>
              <a:gd name="connsiteY77" fmla="*/ 15844 h 279369"/>
              <a:gd name="connsiteX78" fmla="*/ 237270 w 331753"/>
              <a:gd name="connsiteY78" fmla="*/ 17133 h 279369"/>
              <a:gd name="connsiteX79" fmla="*/ 206341 w 331753"/>
              <a:gd name="connsiteY79" fmla="*/ 46772 h 279369"/>
              <a:gd name="connsiteX80" fmla="*/ 283662 w 331753"/>
              <a:gd name="connsiteY80" fmla="*/ 125382 h 279369"/>
              <a:gd name="connsiteX81" fmla="*/ 314590 w 331753"/>
              <a:gd name="connsiteY81" fmla="*/ 94454 h 279369"/>
              <a:gd name="connsiteX82" fmla="*/ 315879 w 331753"/>
              <a:gd name="connsiteY82" fmla="*/ 93165 h 279369"/>
              <a:gd name="connsiteX83" fmla="*/ 314590 w 331753"/>
              <a:gd name="connsiteY83" fmla="*/ 90588 h 279369"/>
              <a:gd name="connsiteX84" fmla="*/ 241136 w 331753"/>
              <a:gd name="connsiteY84" fmla="*/ 17133 h 279369"/>
              <a:gd name="connsiteX85" fmla="*/ 239847 w 331753"/>
              <a:gd name="connsiteY85" fmla="*/ 15844 h 279369"/>
              <a:gd name="connsiteX86" fmla="*/ 239005 w 331753"/>
              <a:gd name="connsiteY86" fmla="*/ 0 h 279369"/>
              <a:gd name="connsiteX87" fmla="*/ 252625 w 331753"/>
              <a:gd name="connsiteY87" fmla="*/ 4855 h 279369"/>
              <a:gd name="connsiteX88" fmla="*/ 325267 w 331753"/>
              <a:gd name="connsiteY88" fmla="*/ 78663 h 279369"/>
              <a:gd name="connsiteX89" fmla="*/ 331753 w 331753"/>
              <a:gd name="connsiteY89" fmla="*/ 91612 h 279369"/>
              <a:gd name="connsiteX90" fmla="*/ 326564 w 331753"/>
              <a:gd name="connsiteY90" fmla="*/ 105856 h 279369"/>
              <a:gd name="connsiteX91" fmla="*/ 290243 w 331753"/>
              <a:gd name="connsiteY91" fmla="*/ 142112 h 279369"/>
              <a:gd name="connsiteX92" fmla="*/ 250031 w 331753"/>
              <a:gd name="connsiteY92" fmla="*/ 182253 h 279369"/>
              <a:gd name="connsiteX93" fmla="*/ 253922 w 331753"/>
              <a:gd name="connsiteY93" fmla="*/ 186138 h 279369"/>
              <a:gd name="connsiteX94" fmla="*/ 253922 w 331753"/>
              <a:gd name="connsiteY94" fmla="*/ 213330 h 279369"/>
              <a:gd name="connsiteX95" fmla="*/ 194252 w 331753"/>
              <a:gd name="connsiteY95" fmla="*/ 272895 h 279369"/>
              <a:gd name="connsiteX96" fmla="*/ 181280 w 331753"/>
              <a:gd name="connsiteY96" fmla="*/ 279369 h 279369"/>
              <a:gd name="connsiteX97" fmla="*/ 169605 w 331753"/>
              <a:gd name="connsiteY97" fmla="*/ 274190 h 279369"/>
              <a:gd name="connsiteX98" fmla="*/ 163120 w 331753"/>
              <a:gd name="connsiteY98" fmla="*/ 269010 h 279369"/>
              <a:gd name="connsiteX99" fmla="*/ 159228 w 331753"/>
              <a:gd name="connsiteY99" fmla="*/ 271600 h 279369"/>
              <a:gd name="connsiteX100" fmla="*/ 146256 w 331753"/>
              <a:gd name="connsiteY100" fmla="*/ 276779 h 279369"/>
              <a:gd name="connsiteX101" fmla="*/ 133284 w 331753"/>
              <a:gd name="connsiteY101" fmla="*/ 271600 h 279369"/>
              <a:gd name="connsiteX102" fmla="*/ 73614 w 331753"/>
              <a:gd name="connsiteY102" fmla="*/ 212036 h 279369"/>
              <a:gd name="connsiteX103" fmla="*/ 68426 w 331753"/>
              <a:gd name="connsiteY103" fmla="*/ 199087 h 279369"/>
              <a:gd name="connsiteX104" fmla="*/ 73614 w 331753"/>
              <a:gd name="connsiteY104" fmla="*/ 186138 h 279369"/>
              <a:gd name="connsiteX105" fmla="*/ 74911 w 331753"/>
              <a:gd name="connsiteY105" fmla="*/ 183548 h 279369"/>
              <a:gd name="connsiteX106" fmla="*/ 76209 w 331753"/>
              <a:gd name="connsiteY106" fmla="*/ 182253 h 279369"/>
              <a:gd name="connsiteX107" fmla="*/ 42482 w 331753"/>
              <a:gd name="connsiteY107" fmla="*/ 148587 h 279369"/>
              <a:gd name="connsiteX108" fmla="*/ 42482 w 331753"/>
              <a:gd name="connsiteY108" fmla="*/ 147292 h 279369"/>
              <a:gd name="connsiteX109" fmla="*/ 4864 w 331753"/>
              <a:gd name="connsiteY109" fmla="*/ 111035 h 279369"/>
              <a:gd name="connsiteX110" fmla="*/ 4864 w 331753"/>
              <a:gd name="connsiteY110" fmla="*/ 83843 h 279369"/>
              <a:gd name="connsiteX111" fmla="*/ 77506 w 331753"/>
              <a:gd name="connsiteY111" fmla="*/ 10035 h 279369"/>
              <a:gd name="connsiteX112" fmla="*/ 106044 w 331753"/>
              <a:gd name="connsiteY112" fmla="*/ 10035 h 279369"/>
              <a:gd name="connsiteX113" fmla="*/ 142365 w 331753"/>
              <a:gd name="connsiteY113" fmla="*/ 46291 h 279369"/>
              <a:gd name="connsiteX114" fmla="*/ 163120 w 331753"/>
              <a:gd name="connsiteY114" fmla="*/ 67009 h 279369"/>
              <a:gd name="connsiteX115" fmla="*/ 189063 w 331753"/>
              <a:gd name="connsiteY115" fmla="*/ 41112 h 279369"/>
              <a:gd name="connsiteX116" fmla="*/ 225384 w 331753"/>
              <a:gd name="connsiteY116" fmla="*/ 4855 h 279369"/>
              <a:gd name="connsiteX117" fmla="*/ 239005 w 331753"/>
              <a:gd name="connsiteY117" fmla="*/ 0 h 27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53" h="279369">
                <a:moveTo>
                  <a:pt x="101864" y="180944"/>
                </a:moveTo>
                <a:cubicBezTo>
                  <a:pt x="101864" y="180944"/>
                  <a:pt x="100574" y="180944"/>
                  <a:pt x="100574" y="182229"/>
                </a:cubicBezTo>
                <a:cubicBezTo>
                  <a:pt x="100574" y="182229"/>
                  <a:pt x="100574" y="182229"/>
                  <a:pt x="99284" y="182229"/>
                </a:cubicBezTo>
                <a:cubicBezTo>
                  <a:pt x="99284" y="182229"/>
                  <a:pt x="99284" y="182229"/>
                  <a:pt x="90255" y="191225"/>
                </a:cubicBezTo>
                <a:cubicBezTo>
                  <a:pt x="90255" y="191225"/>
                  <a:pt x="90255" y="191225"/>
                  <a:pt x="83806" y="197651"/>
                </a:cubicBezTo>
                <a:cubicBezTo>
                  <a:pt x="82516" y="198936"/>
                  <a:pt x="82516" y="200221"/>
                  <a:pt x="82516" y="200221"/>
                </a:cubicBezTo>
                <a:cubicBezTo>
                  <a:pt x="82516" y="200221"/>
                  <a:pt x="82516" y="201506"/>
                  <a:pt x="83806" y="202791"/>
                </a:cubicBezTo>
                <a:cubicBezTo>
                  <a:pt x="83806" y="202791"/>
                  <a:pt x="83806" y="202791"/>
                  <a:pt x="143139" y="261907"/>
                </a:cubicBezTo>
                <a:cubicBezTo>
                  <a:pt x="144428" y="261907"/>
                  <a:pt x="145718" y="261907"/>
                  <a:pt x="145718" y="261907"/>
                </a:cubicBezTo>
                <a:cubicBezTo>
                  <a:pt x="145718" y="261907"/>
                  <a:pt x="147008" y="261907"/>
                  <a:pt x="148298" y="261907"/>
                </a:cubicBezTo>
                <a:cubicBezTo>
                  <a:pt x="148298" y="261907"/>
                  <a:pt x="148298" y="261907"/>
                  <a:pt x="156037" y="252911"/>
                </a:cubicBezTo>
                <a:cubicBezTo>
                  <a:pt x="156037" y="252911"/>
                  <a:pt x="156037" y="252911"/>
                  <a:pt x="163776" y="245200"/>
                </a:cubicBezTo>
                <a:cubicBezTo>
                  <a:pt x="165066" y="245200"/>
                  <a:pt x="165066" y="242630"/>
                  <a:pt x="163776" y="241345"/>
                </a:cubicBezTo>
                <a:cubicBezTo>
                  <a:pt x="163776" y="241345"/>
                  <a:pt x="163776" y="241345"/>
                  <a:pt x="104443" y="182229"/>
                </a:cubicBezTo>
                <a:cubicBezTo>
                  <a:pt x="103153" y="180944"/>
                  <a:pt x="101864" y="180944"/>
                  <a:pt x="101864" y="180944"/>
                </a:cubicBezTo>
                <a:close/>
                <a:moveTo>
                  <a:pt x="137384" y="63469"/>
                </a:moveTo>
                <a:cubicBezTo>
                  <a:pt x="137384" y="63469"/>
                  <a:pt x="137384" y="63469"/>
                  <a:pt x="58703" y="141513"/>
                </a:cubicBezTo>
                <a:cubicBezTo>
                  <a:pt x="58703" y="141513"/>
                  <a:pt x="58703" y="141513"/>
                  <a:pt x="87080" y="171430"/>
                </a:cubicBezTo>
                <a:cubicBezTo>
                  <a:pt x="87080" y="171430"/>
                  <a:pt x="87080" y="171430"/>
                  <a:pt x="88369" y="170129"/>
                </a:cubicBezTo>
                <a:cubicBezTo>
                  <a:pt x="90949" y="167527"/>
                  <a:pt x="93529" y="166227"/>
                  <a:pt x="94819" y="166227"/>
                </a:cubicBezTo>
                <a:cubicBezTo>
                  <a:pt x="94819" y="166227"/>
                  <a:pt x="94819" y="166227"/>
                  <a:pt x="96108" y="166227"/>
                </a:cubicBezTo>
                <a:cubicBezTo>
                  <a:pt x="96108" y="164926"/>
                  <a:pt x="97398" y="164926"/>
                  <a:pt x="98688" y="164926"/>
                </a:cubicBezTo>
                <a:cubicBezTo>
                  <a:pt x="98688" y="164926"/>
                  <a:pt x="98688" y="164926"/>
                  <a:pt x="102558" y="164926"/>
                </a:cubicBezTo>
                <a:cubicBezTo>
                  <a:pt x="102558" y="164926"/>
                  <a:pt x="103848" y="164926"/>
                  <a:pt x="105137" y="164926"/>
                </a:cubicBezTo>
                <a:cubicBezTo>
                  <a:pt x="105137" y="164926"/>
                  <a:pt x="105137" y="164926"/>
                  <a:pt x="106427" y="164926"/>
                </a:cubicBezTo>
                <a:cubicBezTo>
                  <a:pt x="106427" y="164926"/>
                  <a:pt x="107717" y="164926"/>
                  <a:pt x="107717" y="166227"/>
                </a:cubicBezTo>
                <a:cubicBezTo>
                  <a:pt x="109007" y="166227"/>
                  <a:pt x="109007" y="166227"/>
                  <a:pt x="109007" y="166227"/>
                </a:cubicBezTo>
                <a:cubicBezTo>
                  <a:pt x="110297" y="166227"/>
                  <a:pt x="110297" y="167527"/>
                  <a:pt x="111587" y="167527"/>
                </a:cubicBezTo>
                <a:cubicBezTo>
                  <a:pt x="111587" y="167527"/>
                  <a:pt x="111587" y="167527"/>
                  <a:pt x="112876" y="167527"/>
                </a:cubicBezTo>
                <a:cubicBezTo>
                  <a:pt x="114166" y="168828"/>
                  <a:pt x="114166" y="170129"/>
                  <a:pt x="115456" y="170129"/>
                </a:cubicBezTo>
                <a:cubicBezTo>
                  <a:pt x="115456" y="170129"/>
                  <a:pt x="115456" y="170129"/>
                  <a:pt x="174789" y="231263"/>
                </a:cubicBezTo>
                <a:cubicBezTo>
                  <a:pt x="179949" y="236466"/>
                  <a:pt x="181238" y="244270"/>
                  <a:pt x="179949" y="250774"/>
                </a:cubicBezTo>
                <a:cubicBezTo>
                  <a:pt x="178659" y="252075"/>
                  <a:pt x="178659" y="252075"/>
                  <a:pt x="178659" y="253376"/>
                </a:cubicBezTo>
                <a:cubicBezTo>
                  <a:pt x="178659" y="253376"/>
                  <a:pt x="178659" y="254676"/>
                  <a:pt x="177369" y="254676"/>
                </a:cubicBezTo>
                <a:cubicBezTo>
                  <a:pt x="177369" y="254676"/>
                  <a:pt x="177369" y="254676"/>
                  <a:pt x="176079" y="255977"/>
                </a:cubicBezTo>
                <a:cubicBezTo>
                  <a:pt x="176079" y="257278"/>
                  <a:pt x="176079" y="257278"/>
                  <a:pt x="174789" y="257278"/>
                </a:cubicBezTo>
                <a:cubicBezTo>
                  <a:pt x="174789" y="257278"/>
                  <a:pt x="174789" y="257278"/>
                  <a:pt x="173499" y="258578"/>
                </a:cubicBezTo>
                <a:cubicBezTo>
                  <a:pt x="173499" y="258578"/>
                  <a:pt x="173499" y="258578"/>
                  <a:pt x="179949" y="263781"/>
                </a:cubicBezTo>
                <a:cubicBezTo>
                  <a:pt x="179949" y="265082"/>
                  <a:pt x="179949" y="265082"/>
                  <a:pt x="179949" y="265082"/>
                </a:cubicBezTo>
                <a:cubicBezTo>
                  <a:pt x="181238" y="265082"/>
                  <a:pt x="181238" y="265082"/>
                  <a:pt x="182528" y="263781"/>
                </a:cubicBezTo>
                <a:cubicBezTo>
                  <a:pt x="182528" y="263781"/>
                  <a:pt x="182528" y="263781"/>
                  <a:pt x="241861" y="202647"/>
                </a:cubicBezTo>
                <a:cubicBezTo>
                  <a:pt x="244441" y="200046"/>
                  <a:pt x="243151" y="198745"/>
                  <a:pt x="241861" y="197444"/>
                </a:cubicBezTo>
                <a:cubicBezTo>
                  <a:pt x="241861" y="197444"/>
                  <a:pt x="241861" y="197444"/>
                  <a:pt x="177369" y="132408"/>
                </a:cubicBezTo>
                <a:cubicBezTo>
                  <a:pt x="177369" y="132408"/>
                  <a:pt x="177369" y="132408"/>
                  <a:pt x="150282" y="159723"/>
                </a:cubicBezTo>
                <a:cubicBezTo>
                  <a:pt x="148992" y="159723"/>
                  <a:pt x="147702" y="161024"/>
                  <a:pt x="147702" y="161024"/>
                </a:cubicBezTo>
                <a:cubicBezTo>
                  <a:pt x="147702" y="162324"/>
                  <a:pt x="146412" y="162324"/>
                  <a:pt x="146412" y="162324"/>
                </a:cubicBezTo>
                <a:cubicBezTo>
                  <a:pt x="146412" y="162324"/>
                  <a:pt x="145123" y="162324"/>
                  <a:pt x="143833" y="163625"/>
                </a:cubicBezTo>
                <a:cubicBezTo>
                  <a:pt x="142543" y="163625"/>
                  <a:pt x="142543" y="163625"/>
                  <a:pt x="141253" y="163625"/>
                </a:cubicBezTo>
                <a:cubicBezTo>
                  <a:pt x="139963" y="164926"/>
                  <a:pt x="138673" y="164926"/>
                  <a:pt x="138673" y="164926"/>
                </a:cubicBezTo>
                <a:cubicBezTo>
                  <a:pt x="134804" y="164926"/>
                  <a:pt x="132224" y="163625"/>
                  <a:pt x="129644" y="162324"/>
                </a:cubicBezTo>
                <a:cubicBezTo>
                  <a:pt x="128355" y="161024"/>
                  <a:pt x="128355" y="161024"/>
                  <a:pt x="127065" y="159723"/>
                </a:cubicBezTo>
                <a:cubicBezTo>
                  <a:pt x="127065" y="159723"/>
                  <a:pt x="127065" y="159723"/>
                  <a:pt x="111587" y="144114"/>
                </a:cubicBezTo>
                <a:cubicBezTo>
                  <a:pt x="102558" y="136310"/>
                  <a:pt x="105137" y="125904"/>
                  <a:pt x="111587" y="120701"/>
                </a:cubicBezTo>
                <a:cubicBezTo>
                  <a:pt x="111587" y="120701"/>
                  <a:pt x="111587" y="120701"/>
                  <a:pt x="152862" y="79078"/>
                </a:cubicBezTo>
                <a:cubicBezTo>
                  <a:pt x="152862" y="79078"/>
                  <a:pt x="152862" y="79078"/>
                  <a:pt x="137384" y="63469"/>
                </a:cubicBezTo>
                <a:close/>
                <a:moveTo>
                  <a:pt x="195676" y="58706"/>
                </a:moveTo>
                <a:cubicBezTo>
                  <a:pt x="195676" y="58706"/>
                  <a:pt x="195676" y="58706"/>
                  <a:pt x="122203" y="131257"/>
                </a:cubicBezTo>
                <a:cubicBezTo>
                  <a:pt x="122203" y="132553"/>
                  <a:pt x="122203" y="132553"/>
                  <a:pt x="122203" y="132553"/>
                </a:cubicBezTo>
                <a:cubicBezTo>
                  <a:pt x="122203" y="132553"/>
                  <a:pt x="122203" y="132553"/>
                  <a:pt x="138960" y="149395"/>
                </a:cubicBezTo>
                <a:cubicBezTo>
                  <a:pt x="138960" y="149395"/>
                  <a:pt x="138960" y="149395"/>
                  <a:pt x="140249" y="148099"/>
                </a:cubicBezTo>
                <a:cubicBezTo>
                  <a:pt x="140249" y="148099"/>
                  <a:pt x="140249" y="148099"/>
                  <a:pt x="172474" y="115710"/>
                </a:cubicBezTo>
                <a:cubicBezTo>
                  <a:pt x="172474" y="115710"/>
                  <a:pt x="172474" y="115710"/>
                  <a:pt x="184075" y="104050"/>
                </a:cubicBezTo>
                <a:cubicBezTo>
                  <a:pt x="187942" y="100164"/>
                  <a:pt x="193098" y="100164"/>
                  <a:pt x="195676" y="104050"/>
                </a:cubicBezTo>
                <a:cubicBezTo>
                  <a:pt x="196965" y="105346"/>
                  <a:pt x="198254" y="106641"/>
                  <a:pt x="198254" y="109233"/>
                </a:cubicBezTo>
                <a:cubicBezTo>
                  <a:pt x="198254" y="110528"/>
                  <a:pt x="196965" y="113119"/>
                  <a:pt x="195676" y="114415"/>
                </a:cubicBezTo>
                <a:cubicBezTo>
                  <a:pt x="195676" y="114415"/>
                  <a:pt x="195676" y="114415"/>
                  <a:pt x="187942" y="120893"/>
                </a:cubicBezTo>
                <a:cubicBezTo>
                  <a:pt x="187942" y="120893"/>
                  <a:pt x="187942" y="120893"/>
                  <a:pt x="238213" y="171419"/>
                </a:cubicBezTo>
                <a:lnTo>
                  <a:pt x="273016" y="136439"/>
                </a:lnTo>
                <a:cubicBezTo>
                  <a:pt x="273016" y="136439"/>
                  <a:pt x="273016" y="136439"/>
                  <a:pt x="195676" y="58706"/>
                </a:cubicBezTo>
                <a:close/>
                <a:moveTo>
                  <a:pt x="93282" y="19019"/>
                </a:moveTo>
                <a:cubicBezTo>
                  <a:pt x="91986" y="19019"/>
                  <a:pt x="90690" y="20330"/>
                  <a:pt x="89395" y="20330"/>
                </a:cubicBezTo>
                <a:cubicBezTo>
                  <a:pt x="89395" y="20330"/>
                  <a:pt x="89395" y="20330"/>
                  <a:pt x="16844" y="95035"/>
                </a:cubicBezTo>
                <a:cubicBezTo>
                  <a:pt x="14253" y="96345"/>
                  <a:pt x="14253" y="98967"/>
                  <a:pt x="15548" y="100277"/>
                </a:cubicBezTo>
                <a:cubicBezTo>
                  <a:pt x="15548" y="100277"/>
                  <a:pt x="15548" y="100277"/>
                  <a:pt x="46642" y="131732"/>
                </a:cubicBezTo>
                <a:cubicBezTo>
                  <a:pt x="46642" y="131732"/>
                  <a:pt x="46642" y="131732"/>
                  <a:pt x="126966" y="51784"/>
                </a:cubicBezTo>
                <a:cubicBezTo>
                  <a:pt x="126966" y="51784"/>
                  <a:pt x="126966" y="51784"/>
                  <a:pt x="95873" y="20330"/>
                </a:cubicBezTo>
                <a:cubicBezTo>
                  <a:pt x="94577" y="20330"/>
                  <a:pt x="94577" y="19019"/>
                  <a:pt x="93282" y="19019"/>
                </a:cubicBezTo>
                <a:close/>
                <a:moveTo>
                  <a:pt x="239847" y="15844"/>
                </a:moveTo>
                <a:cubicBezTo>
                  <a:pt x="238558" y="15844"/>
                  <a:pt x="237270" y="15844"/>
                  <a:pt x="237270" y="17133"/>
                </a:cubicBezTo>
                <a:cubicBezTo>
                  <a:pt x="237270" y="17133"/>
                  <a:pt x="237270" y="17133"/>
                  <a:pt x="206341" y="46772"/>
                </a:cubicBezTo>
                <a:cubicBezTo>
                  <a:pt x="206341" y="46772"/>
                  <a:pt x="206341" y="46772"/>
                  <a:pt x="283662" y="125382"/>
                </a:cubicBezTo>
                <a:cubicBezTo>
                  <a:pt x="283662" y="125382"/>
                  <a:pt x="283662" y="125382"/>
                  <a:pt x="314590" y="94454"/>
                </a:cubicBezTo>
                <a:cubicBezTo>
                  <a:pt x="315879" y="94454"/>
                  <a:pt x="315879" y="93165"/>
                  <a:pt x="315879" y="93165"/>
                </a:cubicBezTo>
                <a:cubicBezTo>
                  <a:pt x="315879" y="91876"/>
                  <a:pt x="315879" y="90588"/>
                  <a:pt x="314590" y="90588"/>
                </a:cubicBezTo>
                <a:cubicBezTo>
                  <a:pt x="314590" y="90588"/>
                  <a:pt x="314590" y="90588"/>
                  <a:pt x="241136" y="17133"/>
                </a:cubicBezTo>
                <a:cubicBezTo>
                  <a:pt x="241136" y="15844"/>
                  <a:pt x="239847" y="15844"/>
                  <a:pt x="239847" y="15844"/>
                </a:cubicBezTo>
                <a:close/>
                <a:moveTo>
                  <a:pt x="239005" y="0"/>
                </a:moveTo>
                <a:cubicBezTo>
                  <a:pt x="243869" y="0"/>
                  <a:pt x="248734" y="1618"/>
                  <a:pt x="252625" y="4855"/>
                </a:cubicBezTo>
                <a:cubicBezTo>
                  <a:pt x="252625" y="4855"/>
                  <a:pt x="252625" y="4855"/>
                  <a:pt x="325267" y="78663"/>
                </a:cubicBezTo>
                <a:cubicBezTo>
                  <a:pt x="329159" y="82548"/>
                  <a:pt x="331753" y="87727"/>
                  <a:pt x="331753" y="91612"/>
                </a:cubicBezTo>
                <a:cubicBezTo>
                  <a:pt x="331753" y="96792"/>
                  <a:pt x="329159" y="101971"/>
                  <a:pt x="326564" y="105856"/>
                </a:cubicBezTo>
                <a:cubicBezTo>
                  <a:pt x="326564" y="105856"/>
                  <a:pt x="326564" y="105856"/>
                  <a:pt x="290243" y="142112"/>
                </a:cubicBezTo>
                <a:cubicBezTo>
                  <a:pt x="290243" y="142112"/>
                  <a:pt x="290243" y="142112"/>
                  <a:pt x="250031" y="182253"/>
                </a:cubicBezTo>
                <a:cubicBezTo>
                  <a:pt x="250031" y="182253"/>
                  <a:pt x="250031" y="182253"/>
                  <a:pt x="253922" y="186138"/>
                </a:cubicBezTo>
                <a:cubicBezTo>
                  <a:pt x="260408" y="192612"/>
                  <a:pt x="263003" y="202971"/>
                  <a:pt x="253922" y="213330"/>
                </a:cubicBezTo>
                <a:cubicBezTo>
                  <a:pt x="253922" y="213330"/>
                  <a:pt x="253922" y="213330"/>
                  <a:pt x="194252" y="272895"/>
                </a:cubicBezTo>
                <a:cubicBezTo>
                  <a:pt x="189063" y="278074"/>
                  <a:pt x="183874" y="279369"/>
                  <a:pt x="181280" y="279369"/>
                </a:cubicBezTo>
                <a:cubicBezTo>
                  <a:pt x="176091" y="279369"/>
                  <a:pt x="170903" y="276779"/>
                  <a:pt x="169605" y="274190"/>
                </a:cubicBezTo>
                <a:cubicBezTo>
                  <a:pt x="169605" y="274190"/>
                  <a:pt x="169605" y="274190"/>
                  <a:pt x="163120" y="269010"/>
                </a:cubicBezTo>
                <a:cubicBezTo>
                  <a:pt x="163120" y="269010"/>
                  <a:pt x="163120" y="269010"/>
                  <a:pt x="159228" y="271600"/>
                </a:cubicBezTo>
                <a:cubicBezTo>
                  <a:pt x="156634" y="275484"/>
                  <a:pt x="151445" y="276779"/>
                  <a:pt x="146256" y="276779"/>
                </a:cubicBezTo>
                <a:cubicBezTo>
                  <a:pt x="142365" y="276779"/>
                  <a:pt x="137176" y="275484"/>
                  <a:pt x="133284" y="271600"/>
                </a:cubicBezTo>
                <a:cubicBezTo>
                  <a:pt x="133284" y="271600"/>
                  <a:pt x="133284" y="271600"/>
                  <a:pt x="73614" y="212036"/>
                </a:cubicBezTo>
                <a:cubicBezTo>
                  <a:pt x="71020" y="208151"/>
                  <a:pt x="68426" y="204266"/>
                  <a:pt x="68426" y="199087"/>
                </a:cubicBezTo>
                <a:cubicBezTo>
                  <a:pt x="68426" y="193907"/>
                  <a:pt x="71020" y="188728"/>
                  <a:pt x="73614" y="186138"/>
                </a:cubicBezTo>
                <a:cubicBezTo>
                  <a:pt x="73614" y="184843"/>
                  <a:pt x="74911" y="184843"/>
                  <a:pt x="74911" y="183548"/>
                </a:cubicBezTo>
                <a:cubicBezTo>
                  <a:pt x="74911" y="183548"/>
                  <a:pt x="74911" y="183548"/>
                  <a:pt x="76209" y="182253"/>
                </a:cubicBezTo>
                <a:cubicBezTo>
                  <a:pt x="76209" y="182253"/>
                  <a:pt x="76209" y="182253"/>
                  <a:pt x="42482" y="148587"/>
                </a:cubicBezTo>
                <a:cubicBezTo>
                  <a:pt x="42482" y="148587"/>
                  <a:pt x="42482" y="148587"/>
                  <a:pt x="42482" y="147292"/>
                </a:cubicBezTo>
                <a:cubicBezTo>
                  <a:pt x="42482" y="147292"/>
                  <a:pt x="42482" y="147292"/>
                  <a:pt x="4864" y="111035"/>
                </a:cubicBezTo>
                <a:cubicBezTo>
                  <a:pt x="-1622" y="103266"/>
                  <a:pt x="-1622" y="90317"/>
                  <a:pt x="4864" y="83843"/>
                </a:cubicBezTo>
                <a:cubicBezTo>
                  <a:pt x="4864" y="83843"/>
                  <a:pt x="4864" y="83843"/>
                  <a:pt x="77506" y="10035"/>
                </a:cubicBezTo>
                <a:cubicBezTo>
                  <a:pt x="85289" y="2266"/>
                  <a:pt x="98261" y="2266"/>
                  <a:pt x="106044" y="10035"/>
                </a:cubicBezTo>
                <a:cubicBezTo>
                  <a:pt x="106044" y="10035"/>
                  <a:pt x="106044" y="10035"/>
                  <a:pt x="142365" y="46291"/>
                </a:cubicBezTo>
                <a:cubicBezTo>
                  <a:pt x="142365" y="46291"/>
                  <a:pt x="142365" y="46291"/>
                  <a:pt x="163120" y="67009"/>
                </a:cubicBezTo>
                <a:cubicBezTo>
                  <a:pt x="163120" y="67009"/>
                  <a:pt x="163120" y="67009"/>
                  <a:pt x="189063" y="41112"/>
                </a:cubicBezTo>
                <a:cubicBezTo>
                  <a:pt x="189063" y="41112"/>
                  <a:pt x="189063" y="41112"/>
                  <a:pt x="225384" y="4855"/>
                </a:cubicBezTo>
                <a:cubicBezTo>
                  <a:pt x="229276" y="1618"/>
                  <a:pt x="234140" y="0"/>
                  <a:pt x="239005" y="0"/>
                </a:cubicBezTo>
                <a:close/>
              </a:path>
            </a:pathLst>
          </a:custGeom>
          <a:gradFill>
            <a:gsLst>
              <a:gs pos="0">
                <a:srgbClr val="238DED"/>
              </a:gs>
              <a:gs pos="100000">
                <a:srgbClr val="18478F"/>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Arial"/>
              <a:ea typeface="微软雅黑" pitchFamily="34" charset="-122"/>
            </a:endParaRPr>
          </a:p>
        </p:txBody>
      </p:sp>
      <p:sp>
        <p:nvSpPr>
          <p:cNvPr id="46" name="椭圆 22"/>
          <p:cNvSpPr/>
          <p:nvPr/>
        </p:nvSpPr>
        <p:spPr>
          <a:xfrm>
            <a:off x="5964592" y="5007276"/>
            <a:ext cx="326761" cy="360623"/>
          </a:xfrm>
          <a:custGeom>
            <a:avLst/>
            <a:gdLst>
              <a:gd name="connsiteX0" fmla="*/ 89804 w 306388"/>
              <a:gd name="connsiteY0" fmla="*/ 211138 h 338138"/>
              <a:gd name="connsiteX1" fmla="*/ 125461 w 306388"/>
              <a:gd name="connsiteY1" fmla="*/ 283898 h 338138"/>
              <a:gd name="connsiteX2" fmla="*/ 142629 w 306388"/>
              <a:gd name="connsiteY2" fmla="*/ 234951 h 338138"/>
              <a:gd name="connsiteX3" fmla="*/ 153194 w 306388"/>
              <a:gd name="connsiteY3" fmla="*/ 236273 h 338138"/>
              <a:gd name="connsiteX4" fmla="*/ 163759 w 306388"/>
              <a:gd name="connsiteY4" fmla="*/ 234951 h 338138"/>
              <a:gd name="connsiteX5" fmla="*/ 180928 w 306388"/>
              <a:gd name="connsiteY5" fmla="*/ 281253 h 338138"/>
              <a:gd name="connsiteX6" fmla="*/ 213944 w 306388"/>
              <a:gd name="connsiteY6" fmla="*/ 211138 h 338138"/>
              <a:gd name="connsiteX7" fmla="*/ 265448 w 306388"/>
              <a:gd name="connsiteY7" fmla="*/ 234951 h 338138"/>
              <a:gd name="connsiteX8" fmla="*/ 306388 w 306388"/>
              <a:gd name="connsiteY8" fmla="*/ 293159 h 338138"/>
              <a:gd name="connsiteX9" fmla="*/ 306388 w 306388"/>
              <a:gd name="connsiteY9" fmla="*/ 338138 h 338138"/>
              <a:gd name="connsiteX10" fmla="*/ 0 w 306388"/>
              <a:gd name="connsiteY10" fmla="*/ 338138 h 338138"/>
              <a:gd name="connsiteX11" fmla="*/ 0 w 306388"/>
              <a:gd name="connsiteY11" fmla="*/ 293159 h 338138"/>
              <a:gd name="connsiteX12" fmla="*/ 40940 w 306388"/>
              <a:gd name="connsiteY12" fmla="*/ 234951 h 338138"/>
              <a:gd name="connsiteX13" fmla="*/ 89804 w 306388"/>
              <a:gd name="connsiteY13" fmla="*/ 211138 h 338138"/>
              <a:gd name="connsiteX14" fmla="*/ 153194 w 306388"/>
              <a:gd name="connsiteY14" fmla="*/ 11113 h 338138"/>
              <a:gd name="connsiteX15" fmla="*/ 63500 w 306388"/>
              <a:gd name="connsiteY15" fmla="*/ 86287 h 338138"/>
              <a:gd name="connsiteX16" fmla="*/ 64819 w 306388"/>
              <a:gd name="connsiteY16" fmla="*/ 87606 h 338138"/>
              <a:gd name="connsiteX17" fmla="*/ 67457 w 306388"/>
              <a:gd name="connsiteY17" fmla="*/ 88925 h 338138"/>
              <a:gd name="connsiteX18" fmla="*/ 74052 w 306388"/>
              <a:gd name="connsiteY18" fmla="*/ 96838 h 338138"/>
              <a:gd name="connsiteX19" fmla="*/ 153194 w 306388"/>
              <a:gd name="connsiteY19" fmla="*/ 30896 h 338138"/>
              <a:gd name="connsiteX20" fmla="*/ 231017 w 306388"/>
              <a:gd name="connsiteY20" fmla="*/ 96838 h 338138"/>
              <a:gd name="connsiteX21" fmla="*/ 242888 w 306388"/>
              <a:gd name="connsiteY21" fmla="*/ 87606 h 338138"/>
              <a:gd name="connsiteX22" fmla="*/ 153194 w 306388"/>
              <a:gd name="connsiteY22" fmla="*/ 11113 h 338138"/>
              <a:gd name="connsiteX23" fmla="*/ 153987 w 306388"/>
              <a:gd name="connsiteY23" fmla="*/ 0 h 338138"/>
              <a:gd name="connsiteX24" fmla="*/ 254038 w 306388"/>
              <a:gd name="connsiteY24" fmla="*/ 89535 h 338138"/>
              <a:gd name="connsiteX25" fmla="*/ 261937 w 306388"/>
              <a:gd name="connsiteY25" fmla="*/ 102702 h 338138"/>
              <a:gd name="connsiteX26" fmla="*/ 261937 w 306388"/>
              <a:gd name="connsiteY26" fmla="*/ 135620 h 338138"/>
              <a:gd name="connsiteX27" fmla="*/ 246140 w 306388"/>
              <a:gd name="connsiteY27" fmla="*/ 150103 h 338138"/>
              <a:gd name="connsiteX28" fmla="*/ 230342 w 306388"/>
              <a:gd name="connsiteY28" fmla="*/ 135620 h 338138"/>
              <a:gd name="connsiteX29" fmla="*/ 230342 w 306388"/>
              <a:gd name="connsiteY29" fmla="*/ 127719 h 338138"/>
              <a:gd name="connsiteX30" fmla="*/ 153987 w 306388"/>
              <a:gd name="connsiteY30" fmla="*/ 210671 h 338138"/>
              <a:gd name="connsiteX31" fmla="*/ 77632 w 306388"/>
              <a:gd name="connsiteY31" fmla="*/ 127719 h 338138"/>
              <a:gd name="connsiteX32" fmla="*/ 77632 w 306388"/>
              <a:gd name="connsiteY32" fmla="*/ 135620 h 338138"/>
              <a:gd name="connsiteX33" fmla="*/ 65784 w 306388"/>
              <a:gd name="connsiteY33" fmla="*/ 150103 h 338138"/>
              <a:gd name="connsiteX34" fmla="*/ 105278 w 306388"/>
              <a:gd name="connsiteY34" fmla="*/ 201454 h 338138"/>
              <a:gd name="connsiteX35" fmla="*/ 117126 w 306388"/>
              <a:gd name="connsiteY35" fmla="*/ 202771 h 338138"/>
              <a:gd name="connsiteX36" fmla="*/ 125025 w 306388"/>
              <a:gd name="connsiteY36" fmla="*/ 218571 h 338138"/>
              <a:gd name="connsiteX37" fmla="*/ 107911 w 306388"/>
              <a:gd name="connsiteY37" fmla="*/ 219888 h 338138"/>
              <a:gd name="connsiteX38" fmla="*/ 100012 w 306388"/>
              <a:gd name="connsiteY38" fmla="*/ 209354 h 338138"/>
              <a:gd name="connsiteX39" fmla="*/ 56568 w 306388"/>
              <a:gd name="connsiteY39" fmla="*/ 150103 h 338138"/>
              <a:gd name="connsiteX40" fmla="*/ 46037 w 306388"/>
              <a:gd name="connsiteY40" fmla="*/ 135620 h 338138"/>
              <a:gd name="connsiteX41" fmla="*/ 46037 w 306388"/>
              <a:gd name="connsiteY41" fmla="*/ 102702 h 338138"/>
              <a:gd name="connsiteX42" fmla="*/ 53936 w 306388"/>
              <a:gd name="connsiteY42" fmla="*/ 89535 h 338138"/>
              <a:gd name="connsiteX43" fmla="*/ 153987 w 30638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06388" h="338138">
                <a:moveTo>
                  <a:pt x="89804" y="211138"/>
                </a:moveTo>
                <a:cubicBezTo>
                  <a:pt x="125461" y="283898"/>
                  <a:pt x="125461" y="283898"/>
                  <a:pt x="125461" y="283898"/>
                </a:cubicBezTo>
                <a:cubicBezTo>
                  <a:pt x="142629" y="234951"/>
                  <a:pt x="142629" y="234951"/>
                  <a:pt x="142629" y="234951"/>
                </a:cubicBezTo>
                <a:cubicBezTo>
                  <a:pt x="146591" y="236273"/>
                  <a:pt x="149232" y="236273"/>
                  <a:pt x="153194" y="236273"/>
                </a:cubicBezTo>
                <a:cubicBezTo>
                  <a:pt x="157156" y="236273"/>
                  <a:pt x="159797" y="236273"/>
                  <a:pt x="163759" y="234951"/>
                </a:cubicBezTo>
                <a:cubicBezTo>
                  <a:pt x="180928" y="281253"/>
                  <a:pt x="180928" y="281253"/>
                  <a:pt x="180928" y="281253"/>
                </a:cubicBezTo>
                <a:cubicBezTo>
                  <a:pt x="213944" y="211138"/>
                  <a:pt x="213944" y="211138"/>
                  <a:pt x="213944" y="211138"/>
                </a:cubicBezTo>
                <a:cubicBezTo>
                  <a:pt x="265448" y="234951"/>
                  <a:pt x="265448" y="234951"/>
                  <a:pt x="265448" y="234951"/>
                </a:cubicBezTo>
                <a:cubicBezTo>
                  <a:pt x="287899" y="245534"/>
                  <a:pt x="306388" y="271992"/>
                  <a:pt x="306388" y="293159"/>
                </a:cubicBezTo>
                <a:cubicBezTo>
                  <a:pt x="306388" y="338138"/>
                  <a:pt x="306388" y="338138"/>
                  <a:pt x="306388" y="338138"/>
                </a:cubicBezTo>
                <a:cubicBezTo>
                  <a:pt x="0" y="338138"/>
                  <a:pt x="0" y="338138"/>
                  <a:pt x="0" y="338138"/>
                </a:cubicBezTo>
                <a:cubicBezTo>
                  <a:pt x="0" y="293159"/>
                  <a:pt x="0" y="293159"/>
                  <a:pt x="0" y="293159"/>
                </a:cubicBezTo>
                <a:cubicBezTo>
                  <a:pt x="0" y="271992"/>
                  <a:pt x="18489" y="245534"/>
                  <a:pt x="40940" y="234951"/>
                </a:cubicBezTo>
                <a:cubicBezTo>
                  <a:pt x="89804" y="211138"/>
                  <a:pt x="89804" y="211138"/>
                  <a:pt x="89804" y="211138"/>
                </a:cubicBezTo>
                <a:close/>
                <a:moveTo>
                  <a:pt x="153194" y="11113"/>
                </a:moveTo>
                <a:cubicBezTo>
                  <a:pt x="108347" y="11113"/>
                  <a:pt x="70095" y="44084"/>
                  <a:pt x="63500" y="86287"/>
                </a:cubicBezTo>
                <a:cubicBezTo>
                  <a:pt x="63500" y="86287"/>
                  <a:pt x="63500" y="86287"/>
                  <a:pt x="64819" y="87606"/>
                </a:cubicBezTo>
                <a:cubicBezTo>
                  <a:pt x="66138" y="87606"/>
                  <a:pt x="66138" y="87606"/>
                  <a:pt x="67457" y="88925"/>
                </a:cubicBezTo>
                <a:cubicBezTo>
                  <a:pt x="70095" y="90244"/>
                  <a:pt x="72733" y="92881"/>
                  <a:pt x="74052" y="96838"/>
                </a:cubicBezTo>
                <a:cubicBezTo>
                  <a:pt x="79329" y="53316"/>
                  <a:pt x="112304" y="30896"/>
                  <a:pt x="153194" y="30896"/>
                </a:cubicBezTo>
                <a:cubicBezTo>
                  <a:pt x="194084" y="30896"/>
                  <a:pt x="227060" y="53316"/>
                  <a:pt x="231017" y="96838"/>
                </a:cubicBezTo>
                <a:cubicBezTo>
                  <a:pt x="233655" y="91563"/>
                  <a:pt x="238931" y="88925"/>
                  <a:pt x="242888" y="87606"/>
                </a:cubicBezTo>
                <a:cubicBezTo>
                  <a:pt x="236293" y="44084"/>
                  <a:pt x="199360" y="11113"/>
                  <a:pt x="153194" y="11113"/>
                </a:cubicBezTo>
                <a:close/>
                <a:moveTo>
                  <a:pt x="153987" y="0"/>
                </a:moveTo>
                <a:cubicBezTo>
                  <a:pt x="205329" y="0"/>
                  <a:pt x="248773" y="39501"/>
                  <a:pt x="254038" y="89535"/>
                </a:cubicBezTo>
                <a:cubicBezTo>
                  <a:pt x="259304" y="92169"/>
                  <a:pt x="261937" y="97435"/>
                  <a:pt x="261937" y="102702"/>
                </a:cubicBezTo>
                <a:cubicBezTo>
                  <a:pt x="261937" y="135620"/>
                  <a:pt x="261937" y="135620"/>
                  <a:pt x="261937" y="135620"/>
                </a:cubicBezTo>
                <a:cubicBezTo>
                  <a:pt x="261937" y="143520"/>
                  <a:pt x="255355" y="150103"/>
                  <a:pt x="246140" y="150103"/>
                </a:cubicBezTo>
                <a:cubicBezTo>
                  <a:pt x="236924" y="150103"/>
                  <a:pt x="230342" y="143520"/>
                  <a:pt x="230342" y="135620"/>
                </a:cubicBezTo>
                <a:cubicBezTo>
                  <a:pt x="230342" y="127719"/>
                  <a:pt x="230342" y="127719"/>
                  <a:pt x="230342" y="127719"/>
                </a:cubicBezTo>
                <a:cubicBezTo>
                  <a:pt x="222443" y="171170"/>
                  <a:pt x="190848" y="210671"/>
                  <a:pt x="153987" y="210671"/>
                </a:cubicBezTo>
                <a:cubicBezTo>
                  <a:pt x="117126" y="210671"/>
                  <a:pt x="85531" y="171170"/>
                  <a:pt x="77632" y="127719"/>
                </a:cubicBezTo>
                <a:cubicBezTo>
                  <a:pt x="77632" y="135620"/>
                  <a:pt x="77632" y="135620"/>
                  <a:pt x="77632" y="135620"/>
                </a:cubicBezTo>
                <a:cubicBezTo>
                  <a:pt x="77632" y="142203"/>
                  <a:pt x="72367" y="147470"/>
                  <a:pt x="65784" y="150103"/>
                </a:cubicBezTo>
                <a:cubicBezTo>
                  <a:pt x="72367" y="171170"/>
                  <a:pt x="86848" y="189604"/>
                  <a:pt x="105278" y="201454"/>
                </a:cubicBezTo>
                <a:cubicBezTo>
                  <a:pt x="109227" y="200138"/>
                  <a:pt x="113177" y="200138"/>
                  <a:pt x="117126" y="202771"/>
                </a:cubicBezTo>
                <a:cubicBezTo>
                  <a:pt x="125025" y="206721"/>
                  <a:pt x="127658" y="213304"/>
                  <a:pt x="125025" y="218571"/>
                </a:cubicBezTo>
                <a:cubicBezTo>
                  <a:pt x="122392" y="222521"/>
                  <a:pt x="114493" y="223838"/>
                  <a:pt x="107911" y="219888"/>
                </a:cubicBezTo>
                <a:cubicBezTo>
                  <a:pt x="102645" y="217255"/>
                  <a:pt x="100012" y="213304"/>
                  <a:pt x="100012" y="209354"/>
                </a:cubicBezTo>
                <a:cubicBezTo>
                  <a:pt x="77632" y="194871"/>
                  <a:pt x="61834" y="173804"/>
                  <a:pt x="56568" y="150103"/>
                </a:cubicBezTo>
                <a:cubicBezTo>
                  <a:pt x="49986" y="147470"/>
                  <a:pt x="46037" y="142203"/>
                  <a:pt x="46037" y="135620"/>
                </a:cubicBezTo>
                <a:cubicBezTo>
                  <a:pt x="46037" y="102702"/>
                  <a:pt x="46037" y="102702"/>
                  <a:pt x="46037" y="102702"/>
                </a:cubicBezTo>
                <a:cubicBezTo>
                  <a:pt x="46037" y="97435"/>
                  <a:pt x="48670" y="92169"/>
                  <a:pt x="53936" y="89535"/>
                </a:cubicBezTo>
                <a:cubicBezTo>
                  <a:pt x="59201" y="39501"/>
                  <a:pt x="102645" y="0"/>
                  <a:pt x="153987"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FFFFFF"/>
              </a:solidFill>
              <a:latin typeface="Arial"/>
              <a:ea typeface="微软雅黑"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57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六、行业推广价值</a:t>
            </a:r>
            <a:endParaRPr lang="en-US" altLang="zh-CN" sz="2400" b="1" dirty="0">
              <a:solidFill>
                <a:schemeClr val="bg1"/>
              </a:solidFill>
              <a:latin typeface="微软雅黑" pitchFamily="34" charset="-122"/>
              <a:ea typeface="微软雅黑" pitchFamily="34" charset="-122"/>
            </a:endParaRPr>
          </a:p>
          <a:p>
            <a:pPr marR="0" lvl="0" indent="0" defTabSz="-635"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endParaRPr>
          </a:p>
        </p:txBody>
      </p:sp>
      <p:sp>
        <p:nvSpPr>
          <p:cNvPr id="4" name="文本框 3"/>
          <p:cNvSpPr txBox="1"/>
          <p:nvPr/>
        </p:nvSpPr>
        <p:spPr>
          <a:xfrm>
            <a:off x="360541" y="2395619"/>
            <a:ext cx="10670937" cy="3383280"/>
          </a:xfrm>
          <a:prstGeom prst="rect">
            <a:avLst/>
          </a:prstGeom>
          <a:noFill/>
        </p:spPr>
        <p:txBody>
          <a:bodyPr wrap="square" rtlCol="0">
            <a:spAutoFit/>
          </a:bodyPr>
          <a:lstStyle/>
          <a:p>
            <a:pPr>
              <a:lnSpc>
                <a:spcPct val="150000"/>
              </a:lnSpc>
            </a:pPr>
            <a:r>
              <a:rPr dirty="0">
                <a:solidFill>
                  <a:schemeClr val="bg1"/>
                </a:solidFill>
                <a:latin typeface="Microsoft YaHei" pitchFamily="34" charset="-122"/>
                <a:ea typeface="Microsoft YaHei" pitchFamily="34" charset="-122"/>
                <a:cs typeface="宋体" pitchFamily="2" charset="-122"/>
              </a:rPr>
              <a:t>贷前流程是银行综合各类数据来评估客户是否满足贷款要求的关键步骤，当前多数银行依然使用人工+纸质传递的信贷流程，业务流程处理效率低下且存在合规风险。</a:t>
            </a:r>
            <a:endParaRPr dirty="0">
              <a:solidFill>
                <a:schemeClr val="bg1"/>
              </a:solidFill>
              <a:latin typeface="Microsoft YaHei" pitchFamily="34" charset="-122"/>
              <a:ea typeface="Microsoft YaHei" pitchFamily="34" charset="-122"/>
              <a:cs typeface="宋体" pitchFamily="2" charset="-122"/>
            </a:endParaRPr>
          </a:p>
          <a:p>
            <a:pPr>
              <a:lnSpc>
                <a:spcPct val="150000"/>
              </a:lnSpc>
            </a:pPr>
            <a:endParaRPr dirty="0">
              <a:solidFill>
                <a:schemeClr val="bg1"/>
              </a:solidFill>
              <a:latin typeface="Microsoft YaHei" pitchFamily="34" charset="-122"/>
              <a:ea typeface="Microsoft YaHei" pitchFamily="34" charset="-122"/>
              <a:cs typeface="宋体" pitchFamily="2" charset="-122"/>
            </a:endParaRPr>
          </a:p>
          <a:p>
            <a:pPr>
              <a:lnSpc>
                <a:spcPct val="150000"/>
              </a:lnSpc>
            </a:pPr>
            <a:r>
              <a:rPr lang="zh-CN" dirty="0">
                <a:solidFill>
                  <a:schemeClr val="bg1"/>
                </a:solidFill>
                <a:latin typeface="Microsoft YaHei" pitchFamily="34" charset="-122"/>
                <a:ea typeface="Microsoft YaHei" pitchFamily="34" charset="-122"/>
                <a:cs typeface="宋体" pitchFamily="2" charset="-122"/>
              </a:rPr>
              <a:t>因此</a:t>
            </a:r>
            <a:r>
              <a:rPr dirty="0">
                <a:solidFill>
                  <a:schemeClr val="bg1"/>
                </a:solidFill>
                <a:latin typeface="Microsoft YaHei" pitchFamily="34" charset="-122"/>
                <a:ea typeface="Microsoft YaHei" pitchFamily="34" charset="-122"/>
                <a:cs typeface="宋体" pitchFamily="2" charset="-122"/>
              </a:rPr>
              <a:t>传统银行可以依托大数据和人工智能等技术搭建信贷风控模型，降低人工操作的风险，同时利用RPA实现</a:t>
            </a:r>
            <a:r>
              <a:rPr lang="zh-CN" dirty="0">
                <a:solidFill>
                  <a:schemeClr val="bg1"/>
                </a:solidFill>
                <a:latin typeface="Microsoft YaHei" pitchFamily="34" charset="-122"/>
                <a:ea typeface="Microsoft YaHei" pitchFamily="34" charset="-122"/>
                <a:cs typeface="宋体" pitchFamily="2" charset="-122"/>
              </a:rPr>
              <a:t>客户信用数据的获取、</a:t>
            </a:r>
            <a:r>
              <a:rPr dirty="0">
                <a:solidFill>
                  <a:schemeClr val="bg1"/>
                </a:solidFill>
                <a:latin typeface="Microsoft YaHei" pitchFamily="34" charset="-122"/>
                <a:ea typeface="Microsoft YaHei" pitchFamily="34" charset="-122"/>
                <a:cs typeface="宋体" pitchFamily="2" charset="-122"/>
              </a:rPr>
              <a:t>电子影像的识别、信贷数据的录入，提高信贷流程的处理效率，</a:t>
            </a:r>
            <a:r>
              <a:rPr lang="zh-CN" dirty="0">
                <a:solidFill>
                  <a:schemeClr val="bg1"/>
                </a:solidFill>
                <a:latin typeface="Microsoft YaHei" pitchFamily="34" charset="-122"/>
                <a:ea typeface="Microsoft YaHei" pitchFamily="34" charset="-122"/>
                <a:cs typeface="宋体" pitchFamily="2" charset="-122"/>
              </a:rPr>
              <a:t>同时提高信贷流程的合规性。</a:t>
            </a:r>
            <a:endParaRPr lang="zh-CN" dirty="0">
              <a:solidFill>
                <a:schemeClr val="bg1"/>
              </a:solidFill>
              <a:latin typeface="Microsoft YaHei" pitchFamily="34" charset="-122"/>
              <a:ea typeface="Microsoft YaHei" pitchFamily="34" charset="-122"/>
              <a:cs typeface="宋体" pitchFamily="2" charset="-122"/>
            </a:endParaRPr>
          </a:p>
          <a:p>
            <a:pPr>
              <a:lnSpc>
                <a:spcPct val="150000"/>
              </a:lnSpc>
            </a:pPr>
            <a:endParaRPr lang="zh-CN" dirty="0">
              <a:solidFill>
                <a:schemeClr val="bg1"/>
              </a:solidFill>
              <a:latin typeface="Microsoft YaHei" pitchFamily="34" charset="-122"/>
              <a:ea typeface="Microsoft YaHei" pitchFamily="34" charset="-122"/>
              <a:cs typeface="宋体" pitchFamily="2" charset="-122"/>
            </a:endParaRPr>
          </a:p>
          <a:p>
            <a:pPr>
              <a:lnSpc>
                <a:spcPct val="150000"/>
              </a:lnSpc>
            </a:pPr>
            <a:r>
              <a:rPr lang="zh-CN" dirty="0">
                <a:solidFill>
                  <a:schemeClr val="bg1"/>
                </a:solidFill>
                <a:latin typeface="Microsoft YaHei" pitchFamily="34" charset="-122"/>
                <a:ea typeface="Microsoft YaHei" pitchFamily="34" charset="-122"/>
                <a:cs typeface="宋体" pitchFamily="2" charset="-122"/>
              </a:rPr>
              <a:t>提升银行</a:t>
            </a:r>
            <a:r>
              <a:rPr dirty="0">
                <a:solidFill>
                  <a:schemeClr val="bg1"/>
                </a:solidFill>
                <a:latin typeface="Microsoft YaHei" pitchFamily="34" charset="-122"/>
                <a:ea typeface="Microsoft YaHei" pitchFamily="34" charset="-122"/>
                <a:cs typeface="宋体" pitchFamily="2" charset="-122"/>
              </a:rPr>
              <a:t>信贷流程</a:t>
            </a:r>
            <a:r>
              <a:rPr lang="zh-CN" dirty="0">
                <a:solidFill>
                  <a:schemeClr val="bg1"/>
                </a:solidFill>
                <a:latin typeface="Microsoft YaHei" pitchFamily="34" charset="-122"/>
                <a:ea typeface="Microsoft YaHei" pitchFamily="34" charset="-122"/>
                <a:cs typeface="宋体" pitchFamily="2" charset="-122"/>
              </a:rPr>
              <a:t>的</a:t>
            </a:r>
            <a:r>
              <a:rPr dirty="0">
                <a:solidFill>
                  <a:schemeClr val="bg1"/>
                </a:solidFill>
                <a:latin typeface="Microsoft YaHei" pitchFamily="34" charset="-122"/>
                <a:ea typeface="Microsoft YaHei" pitchFamily="34" charset="-122"/>
                <a:cs typeface="宋体" pitchFamily="2" charset="-122"/>
              </a:rPr>
              <a:t>自动化、数字化、智能化，</a:t>
            </a:r>
            <a:r>
              <a:rPr lang="zh-CN" dirty="0">
                <a:solidFill>
                  <a:schemeClr val="bg1"/>
                </a:solidFill>
                <a:latin typeface="Microsoft YaHei" pitchFamily="34" charset="-122"/>
                <a:ea typeface="Microsoft YaHei" pitchFamily="34" charset="-122"/>
                <a:cs typeface="宋体" pitchFamily="2" charset="-122"/>
              </a:rPr>
              <a:t>是</a:t>
            </a:r>
            <a:r>
              <a:rPr dirty="0">
                <a:solidFill>
                  <a:schemeClr val="bg1"/>
                </a:solidFill>
                <a:latin typeface="Microsoft YaHei" pitchFamily="34" charset="-122"/>
                <a:ea typeface="Microsoft YaHei" pitchFamily="34" charset="-122"/>
                <a:cs typeface="宋体" pitchFamily="2" charset="-122"/>
              </a:rPr>
              <a:t>银行数字化转型</a:t>
            </a:r>
            <a:r>
              <a:rPr lang="zh-CN" dirty="0">
                <a:solidFill>
                  <a:schemeClr val="bg1"/>
                </a:solidFill>
                <a:latin typeface="Microsoft YaHei" pitchFamily="34" charset="-122"/>
                <a:ea typeface="Microsoft YaHei" pitchFamily="34" charset="-122"/>
                <a:cs typeface="宋体" pitchFamily="2" charset="-122"/>
              </a:rPr>
              <a:t>过程中的必经之路</a:t>
            </a:r>
            <a:r>
              <a:rPr dirty="0">
                <a:solidFill>
                  <a:schemeClr val="bg1"/>
                </a:solidFill>
                <a:latin typeface="Microsoft YaHei" pitchFamily="34" charset="-122"/>
                <a:ea typeface="Microsoft YaHei" pitchFamily="34" charset="-122"/>
                <a:cs typeface="宋体" pitchFamily="2" charset="-122"/>
              </a:rPr>
              <a:t>。</a:t>
            </a:r>
            <a:endParaRPr dirty="0">
              <a:solidFill>
                <a:schemeClr val="bg1"/>
              </a:solidFill>
              <a:latin typeface="Microsoft YaHei" pitchFamily="34" charset="-122"/>
              <a:ea typeface="Microsoft YaHei" pitchFamily="34" charset="-122"/>
              <a:cs typeface="宋体" pitchFamily="2" charset="-122"/>
            </a:endParaRPr>
          </a:p>
        </p:txBody>
      </p:sp>
      <p:sp>
        <p:nvSpPr>
          <p:cNvPr id="5" name="文本框 4"/>
          <p:cNvSpPr txBox="1"/>
          <p:nvPr/>
        </p:nvSpPr>
        <p:spPr>
          <a:xfrm>
            <a:off x="360540" y="1510916"/>
            <a:ext cx="2382659" cy="417830"/>
          </a:xfrm>
          <a:prstGeom prst="rect">
            <a:avLst/>
          </a:prstGeom>
          <a:noFill/>
        </p:spPr>
        <p:txBody>
          <a:bodyPr wrap="square" rtlCol="0">
            <a:spAutoFit/>
          </a:bodyPr>
          <a:lstStyle/>
          <a:p>
            <a:pPr>
              <a:defRPr/>
            </a:pPr>
            <a:r>
              <a:rPr lang="zh-CN" altLang="en-US" sz="2000" b="1" dirty="0">
                <a:solidFill>
                  <a:schemeClr val="bg1"/>
                </a:solidFill>
                <a:latin typeface="Microsoft YaHei" pitchFamily="34" charset="-122"/>
                <a:ea typeface="Microsoft YaHei" pitchFamily="34" charset="-122"/>
                <a:sym typeface="+mn-ea"/>
              </a:rPr>
              <a:t>推广价值</a:t>
            </a:r>
            <a:r>
              <a:rPr lang="zh-CN" altLang="en-US" sz="2000" b="1" dirty="0">
                <a:solidFill>
                  <a:schemeClr val="bg1"/>
                </a:solidFill>
                <a:latin typeface="Microsoft YaHei" pitchFamily="34" charset="-122"/>
                <a:ea typeface="Microsoft YaHei" pitchFamily="34" charset="-122"/>
              </a:rPr>
              <a:t>：</a:t>
            </a:r>
            <a:endParaRPr lang="zh-CN" altLang="en-US" sz="2000" b="1" dirty="0">
              <a:solidFill>
                <a:schemeClr val="bg1"/>
              </a:solidFill>
              <a:latin typeface="Microsoft YaHei" pitchFamily="34" charset="-122"/>
              <a:ea typeface="Microsoft YaHei"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itchFamily="34" charset="-122"/>
                <a:ea typeface="微软雅黑" pitchFamily="34" charset="-122"/>
                <a:cs typeface="Arial" pitchFamily="34" charset="0"/>
              </a:rPr>
              <a:t>参赛作品 </a:t>
            </a:r>
            <a:r>
              <a:rPr kumimoji="1" lang="en-US" altLang="zh-CN" dirty="0">
                <a:solidFill>
                  <a:schemeClr val="bg1">
                    <a:alpha val="80000"/>
                  </a:schemeClr>
                </a:solidFill>
                <a:latin typeface="微软雅黑" pitchFamily="34" charset="-122"/>
                <a:ea typeface="微软雅黑" pitchFamily="34" charset="-122"/>
                <a:cs typeface="Arial" pitchFamily="34" charset="0"/>
              </a:rPr>
              <a:t>entries</a:t>
            </a:r>
            <a:r>
              <a:rPr kumimoji="1" lang="zh-CN" altLang="en-US" dirty="0">
                <a:solidFill>
                  <a:schemeClr val="bg1">
                    <a:alpha val="80000"/>
                  </a:schemeClr>
                </a:solidFill>
                <a:latin typeface="微软雅黑" pitchFamily="34" charset="-122"/>
                <a:ea typeface="微软雅黑" pitchFamily="34" charset="-122"/>
                <a:cs typeface="Arial" pitchFamily="34" charset="0"/>
              </a:rPr>
              <a:t>：</a:t>
            </a:r>
            <a:r>
              <a:rPr kumimoji="1" lang="en-US" altLang="zh-CN" dirty="0">
                <a:solidFill>
                  <a:schemeClr val="bg1">
                    <a:alpha val="80000"/>
                  </a:schemeClr>
                </a:solidFill>
                <a:latin typeface="微软雅黑" pitchFamily="34" charset="-122"/>
                <a:ea typeface="微软雅黑" pitchFamily="34" charset="-122"/>
                <a:cs typeface="Arial" pitchFamily="34" charset="0"/>
              </a:rPr>
              <a:t> </a:t>
            </a:r>
            <a:endParaRPr kumimoji="1" lang="zh-CN" altLang="en-US" dirty="0">
              <a:solidFill>
                <a:schemeClr val="bg1">
                  <a:alpha val="80000"/>
                </a:schemeClr>
              </a:solidFill>
              <a:latin typeface="微软雅黑" pitchFamily="34" charset="-122"/>
              <a:ea typeface="微软雅黑" pitchFamily="34" charset="-122"/>
              <a:cs typeface="Arial" pitchFamily="34" charset="0"/>
            </a:endParaRPr>
          </a:p>
        </p:txBody>
      </p:sp>
      <p:sp>
        <p:nvSpPr>
          <p:cNvPr id="8" name="文本占位符 9"/>
          <p:cNvSpPr txBox="1"/>
          <p:nvPr/>
        </p:nvSpPr>
        <p:spPr>
          <a:xfrm>
            <a:off x="1938948" y="2639953"/>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defTabSz="1218565">
              <a:lnSpc>
                <a:spcPct val="200000"/>
              </a:lnSpc>
              <a:spcBef>
                <a:spcPts val="0"/>
              </a:spcBef>
              <a:buFont typeface="Arial" pitchFamily="34" charset="0"/>
              <a:buNone/>
            </a:pPr>
            <a:r>
              <a:rPr lang="zh-CN" altLang="en-US" sz="1600" b="1" dirty="0">
                <a:solidFill>
                  <a:schemeClr val="bg1">
                    <a:alpha val="85000"/>
                  </a:schemeClr>
                </a:solidFill>
                <a:latin typeface="微软雅黑" pitchFamily="34" charset="-122"/>
                <a:ea typeface="微软雅黑" pitchFamily="34" charset="-122"/>
                <a:cs typeface="Arial" pitchFamily="34" charset="0"/>
              </a:rPr>
              <a:t>队伍名称 </a:t>
            </a:r>
            <a:r>
              <a:rPr lang="en-US" altLang="zh-CN" sz="1600" dirty="0">
                <a:solidFill>
                  <a:schemeClr val="bg1">
                    <a:alpha val="85000"/>
                  </a:schemeClr>
                </a:solidFill>
                <a:latin typeface="微软雅黑" pitchFamily="34" charset="-122"/>
                <a:ea typeface="微软雅黑" pitchFamily="34" charset="-122"/>
                <a:cs typeface="Arial" pitchFamily="34" charset="0"/>
              </a:rPr>
              <a:t>Team Name</a:t>
            </a:r>
            <a:r>
              <a:rPr lang="zh-CN" altLang="en-US" sz="1600" dirty="0">
                <a:solidFill>
                  <a:schemeClr val="bg1">
                    <a:alpha val="85000"/>
                  </a:schemeClr>
                </a:solidFill>
                <a:latin typeface="微软雅黑" pitchFamily="34" charset="-122"/>
                <a:ea typeface="微软雅黑" pitchFamily="34" charset="-122"/>
                <a:cs typeface="Arial" pitchFamily="34" charset="0"/>
              </a:rPr>
              <a:t>： 工银澳门</a:t>
            </a:r>
            <a:endParaRPr lang="en-US" altLang="zh-CN" sz="1600" dirty="0">
              <a:solidFill>
                <a:schemeClr val="bg1">
                  <a:alpha val="85000"/>
                </a:schemeClr>
              </a:solidFill>
              <a:latin typeface="微软雅黑" pitchFamily="34" charset="-122"/>
              <a:ea typeface="微软雅黑" pitchFamily="34" charset="-122"/>
              <a:cs typeface="Arial" pitchFamily="34" charset="0"/>
            </a:endParaRPr>
          </a:p>
          <a:p>
            <a:pPr marL="0" indent="0" defTabSz="1218565">
              <a:lnSpc>
                <a:spcPct val="200000"/>
              </a:lnSpc>
              <a:spcBef>
                <a:spcPts val="0"/>
              </a:spcBef>
              <a:buFont typeface="Arial" pitchFamily="34" charset="0"/>
              <a:buNone/>
            </a:pPr>
            <a:r>
              <a:rPr lang="zh-CN" altLang="en-US" sz="1600" b="1" dirty="0">
                <a:solidFill>
                  <a:schemeClr val="bg1">
                    <a:alpha val="85000"/>
                  </a:schemeClr>
                </a:solidFill>
                <a:latin typeface="微软雅黑" pitchFamily="34" charset="-122"/>
                <a:ea typeface="微软雅黑" pitchFamily="34" charset="-122"/>
                <a:cs typeface="Arial" pitchFamily="34" charset="0"/>
              </a:rPr>
              <a:t>队伍成员</a:t>
            </a:r>
            <a:r>
              <a:rPr lang="en-US" altLang="zh-CN" sz="1600" b="1" dirty="0">
                <a:solidFill>
                  <a:schemeClr val="bg1">
                    <a:alpha val="85000"/>
                  </a:schemeClr>
                </a:solidFill>
                <a:latin typeface="微软雅黑" pitchFamily="34" charset="-122"/>
                <a:ea typeface="微软雅黑" pitchFamily="34" charset="-122"/>
                <a:cs typeface="Arial" pitchFamily="34" charset="0"/>
              </a:rPr>
              <a:t> </a:t>
            </a:r>
            <a:r>
              <a:rPr lang="en-US" altLang="zh-CN" sz="1600" dirty="0">
                <a:solidFill>
                  <a:schemeClr val="bg1">
                    <a:alpha val="85000"/>
                  </a:schemeClr>
                </a:solidFill>
                <a:latin typeface="微软雅黑" pitchFamily="34" charset="-122"/>
                <a:ea typeface="微软雅黑" pitchFamily="34" charset="-122"/>
                <a:cs typeface="Arial" pitchFamily="34" charset="0"/>
              </a:rPr>
              <a:t>Team Member</a:t>
            </a:r>
            <a:r>
              <a:rPr lang="zh-CN" altLang="en-US" sz="1600" dirty="0">
                <a:solidFill>
                  <a:schemeClr val="bg1">
                    <a:alpha val="85000"/>
                  </a:schemeClr>
                </a:solidFill>
                <a:latin typeface="微软雅黑" pitchFamily="34" charset="-122"/>
                <a:ea typeface="微软雅黑" pitchFamily="34" charset="-122"/>
                <a:cs typeface="Arial" pitchFamily="34" charset="0"/>
              </a:rPr>
              <a:t>：王端、周伟文、罗伟智、徐伟健、解博</a:t>
            </a:r>
            <a:endParaRPr lang="zh-CN" altLang="en-US" sz="1600" dirty="0">
              <a:solidFill>
                <a:schemeClr val="bg1">
                  <a:alpha val="85000"/>
                </a:schemeClr>
              </a:solidFill>
              <a:latin typeface="微软雅黑" pitchFamily="34" charset="-122"/>
              <a:ea typeface="微软雅黑" pitchFamily="34" charset="-122"/>
              <a:cs typeface="Arial" pitchFamily="34" charset="0"/>
            </a:endParaRPr>
          </a:p>
          <a:p>
            <a:pPr marL="0" indent="0" defTabSz="1218565">
              <a:lnSpc>
                <a:spcPct val="200000"/>
              </a:lnSpc>
              <a:spcBef>
                <a:spcPts val="0"/>
              </a:spcBef>
              <a:buNone/>
            </a:pPr>
            <a:r>
              <a:rPr lang="zh-CN" altLang="en-US" sz="1600" b="1" dirty="0">
                <a:solidFill>
                  <a:schemeClr val="bg1">
                    <a:alpha val="85000"/>
                  </a:schemeClr>
                </a:solidFill>
                <a:latin typeface="微软雅黑" pitchFamily="34" charset="-122"/>
                <a:ea typeface="微软雅黑" pitchFamily="34" charset="-122"/>
                <a:cs typeface="Arial" pitchFamily="34" charset="0"/>
              </a:rPr>
              <a:t>队伍口号 </a:t>
            </a:r>
            <a:r>
              <a:rPr lang="en-US" altLang="zh-CN" sz="1600" dirty="0">
                <a:solidFill>
                  <a:schemeClr val="bg1">
                    <a:alpha val="85000"/>
                  </a:schemeClr>
                </a:solidFill>
                <a:latin typeface="微软雅黑" pitchFamily="34" charset="-122"/>
                <a:ea typeface="微软雅黑" pitchFamily="34" charset="-122"/>
                <a:cs typeface="Arial" pitchFamily="34" charset="0"/>
              </a:rPr>
              <a:t>Team Slogan</a:t>
            </a:r>
            <a:r>
              <a:rPr lang="zh-CN" altLang="en-US" sz="1600" dirty="0">
                <a:solidFill>
                  <a:schemeClr val="bg1">
                    <a:alpha val="85000"/>
                  </a:schemeClr>
                </a:solidFill>
                <a:latin typeface="微软雅黑" pitchFamily="34" charset="-122"/>
                <a:ea typeface="微软雅黑" pitchFamily="34" charset="-122"/>
                <a:cs typeface="Arial" pitchFamily="34" charset="0"/>
              </a:rPr>
              <a:t>： 热爱创新、拥抱创新</a:t>
            </a:r>
            <a:endParaRPr lang="en-US" altLang="zh-CN" sz="1600" dirty="0">
              <a:solidFill>
                <a:schemeClr val="bg1">
                  <a:alpha val="85000"/>
                </a:schemeClr>
              </a:solidFill>
              <a:latin typeface="微软雅黑" pitchFamily="34" charset="-122"/>
              <a:ea typeface="微软雅黑" pitchFamily="34" charset="-122"/>
              <a:cs typeface="Arial" pitchFamily="34" charset="0"/>
            </a:endParaRPr>
          </a:p>
          <a:p>
            <a:pPr marL="0" indent="0" defTabSz="1218565">
              <a:lnSpc>
                <a:spcPct val="200000"/>
              </a:lnSpc>
              <a:spcBef>
                <a:spcPts val="0"/>
              </a:spcBef>
              <a:buFont typeface="Arial" pitchFamily="34" charset="0"/>
              <a:buNone/>
            </a:pPr>
            <a:r>
              <a:rPr lang="zh-CN" altLang="en-US" sz="1600" b="1" dirty="0">
                <a:solidFill>
                  <a:schemeClr val="bg1">
                    <a:alpha val="85000"/>
                  </a:schemeClr>
                </a:solidFill>
                <a:latin typeface="微软雅黑" pitchFamily="34" charset="-122"/>
                <a:ea typeface="微软雅黑" pitchFamily="34" charset="-122"/>
                <a:cs typeface="Arial" pitchFamily="34" charset="0"/>
              </a:rPr>
              <a:t>所在单位和部门</a:t>
            </a:r>
            <a:r>
              <a:rPr lang="en-US" altLang="zh-CN" sz="1600" b="1" dirty="0">
                <a:solidFill>
                  <a:schemeClr val="bg1">
                    <a:alpha val="85000"/>
                  </a:schemeClr>
                </a:solidFill>
                <a:latin typeface="微软雅黑" pitchFamily="34" charset="-122"/>
                <a:ea typeface="微软雅黑" pitchFamily="34" charset="-122"/>
                <a:cs typeface="Arial" pitchFamily="34" charset="0"/>
              </a:rPr>
              <a:t>/</a:t>
            </a:r>
            <a:r>
              <a:rPr lang="zh-CN" altLang="en-US" sz="1600" b="1" dirty="0">
                <a:solidFill>
                  <a:schemeClr val="bg1">
                    <a:alpha val="85000"/>
                  </a:schemeClr>
                </a:solidFill>
                <a:latin typeface="微软雅黑" pitchFamily="34" charset="-122"/>
                <a:ea typeface="微软雅黑" pitchFamily="34" charset="-122"/>
                <a:cs typeface="Arial" pitchFamily="34" charset="0"/>
              </a:rPr>
              <a:t>专业 </a:t>
            </a:r>
            <a:r>
              <a:rPr lang="en-US" altLang="zh-CN" sz="1600" dirty="0">
                <a:solidFill>
                  <a:schemeClr val="bg1">
                    <a:alpha val="85000"/>
                  </a:schemeClr>
                </a:solidFill>
                <a:latin typeface="微软雅黑" pitchFamily="34" charset="-122"/>
                <a:ea typeface="微软雅黑" pitchFamily="34" charset="-122"/>
                <a:cs typeface="Arial" pitchFamily="34" charset="0"/>
              </a:rPr>
              <a:t>Enterprise</a:t>
            </a:r>
            <a:r>
              <a:rPr lang="zh-CN" altLang="en-US" sz="1600" dirty="0">
                <a:solidFill>
                  <a:schemeClr val="bg1">
                    <a:alpha val="85000"/>
                  </a:schemeClr>
                </a:solidFill>
                <a:latin typeface="微软雅黑" pitchFamily="34" charset="-122"/>
                <a:ea typeface="微软雅黑" pitchFamily="34" charset="-122"/>
                <a:cs typeface="Arial" pitchFamily="34" charset="0"/>
              </a:rPr>
              <a:t> </a:t>
            </a:r>
            <a:r>
              <a:rPr lang="en-US" altLang="zh-CN" sz="1600" dirty="0">
                <a:solidFill>
                  <a:schemeClr val="bg1">
                    <a:alpha val="85000"/>
                  </a:schemeClr>
                </a:solidFill>
                <a:latin typeface="微软雅黑" pitchFamily="34" charset="-122"/>
                <a:ea typeface="微软雅黑" pitchFamily="34" charset="-122"/>
                <a:cs typeface="Arial" pitchFamily="34" charset="0"/>
              </a:rPr>
              <a:t>:</a:t>
            </a:r>
            <a:r>
              <a:rPr lang="zh-CN" altLang="en-US" sz="1600" dirty="0">
                <a:solidFill>
                  <a:schemeClr val="bg1">
                    <a:alpha val="85000"/>
                  </a:schemeClr>
                </a:solidFill>
                <a:latin typeface="微软雅黑" pitchFamily="34" charset="-122"/>
                <a:ea typeface="微软雅黑" pitchFamily="34" charset="-122"/>
                <a:cs typeface="Arial" pitchFamily="34" charset="0"/>
              </a:rPr>
              <a:t>工银澳门</a:t>
            </a:r>
            <a:endParaRPr lang="zh-CN" altLang="en-US" sz="1600" dirty="0">
              <a:solidFill>
                <a:schemeClr val="bg1">
                  <a:alpha val="85000"/>
                </a:schemeClr>
              </a:solidFill>
              <a:latin typeface="微软雅黑" pitchFamily="34" charset="-122"/>
              <a:ea typeface="微软雅黑" pitchFamily="34" charset="-122"/>
              <a:cs typeface="Arial" pitchFamily="34" charset="0"/>
            </a:endParaRPr>
          </a:p>
          <a:p>
            <a:pPr defTabSz="1218565">
              <a:lnSpc>
                <a:spcPct val="200000"/>
              </a:lnSpc>
              <a:spcBef>
                <a:spcPts val="0"/>
              </a:spcBef>
            </a:pPr>
            <a:r>
              <a:rPr lang="zh-CN" altLang="en-US" sz="1600" b="1" dirty="0">
                <a:solidFill>
                  <a:schemeClr val="bg1">
                    <a:alpha val="85000"/>
                  </a:schemeClr>
                </a:solidFill>
                <a:latin typeface="微软雅黑" pitchFamily="34" charset="-122"/>
                <a:ea typeface="微软雅黑" pitchFamily="34" charset="-122"/>
                <a:cs typeface="Arial" pitchFamily="34" charset="0"/>
              </a:rPr>
              <a:t>作品应用场景 </a:t>
            </a:r>
            <a:r>
              <a:rPr lang="zh-CN" altLang="en-US" sz="1600" dirty="0">
                <a:solidFill>
                  <a:schemeClr val="bg1">
                    <a:alpha val="85000"/>
                  </a:schemeClr>
                </a:solidFill>
                <a:latin typeface="微软雅黑" pitchFamily="34" charset="-122"/>
                <a:ea typeface="微软雅黑" pitchFamily="34" charset="-122"/>
                <a:cs typeface="Arial" pitchFamily="34" charset="0"/>
              </a:rPr>
              <a:t>：银行</a:t>
            </a:r>
            <a:endParaRPr lang="en-US" altLang="zh-CN" sz="1600" dirty="0">
              <a:solidFill>
                <a:schemeClr val="bg1">
                  <a:alpha val="85000"/>
                </a:schemeClr>
              </a:solidFill>
              <a:latin typeface="微软雅黑" pitchFamily="34" charset="-122"/>
              <a:ea typeface="微软雅黑" pitchFamily="34" charset="-122"/>
              <a:cs typeface="Arial" pitchFamily="34" charset="0"/>
            </a:endParaRPr>
          </a:p>
          <a:p>
            <a:pPr defTabSz="1218565">
              <a:lnSpc>
                <a:spcPct val="200000"/>
              </a:lnSpc>
              <a:spcBef>
                <a:spcPts val="0"/>
              </a:spcBef>
            </a:pPr>
            <a:r>
              <a:rPr lang="zh-CN" altLang="en-US" sz="1600" b="1" dirty="0">
                <a:solidFill>
                  <a:schemeClr val="bg1">
                    <a:alpha val="85000"/>
                  </a:schemeClr>
                </a:solidFill>
                <a:latin typeface="微软雅黑" pitchFamily="34" charset="-122"/>
                <a:ea typeface="微软雅黑" pitchFamily="34" charset="-122"/>
                <a:cs typeface="Arial" pitchFamily="34" charset="0"/>
              </a:rPr>
              <a:t>作品应用项目</a:t>
            </a:r>
            <a:r>
              <a:rPr lang="zh-CN" altLang="en-US" sz="1600" dirty="0">
                <a:solidFill>
                  <a:schemeClr val="bg1">
                    <a:alpha val="85000"/>
                  </a:schemeClr>
                </a:solidFill>
                <a:latin typeface="微软雅黑" pitchFamily="34" charset="-122"/>
                <a:ea typeface="微软雅黑" pitchFamily="34" charset="-122"/>
                <a:cs typeface="Arial" pitchFamily="34" charset="0"/>
              </a:rPr>
              <a:t>：个贷信息查核与录入自动化</a:t>
            </a:r>
            <a:endParaRPr lang="en-US" altLang="zh-CN" sz="1600" b="1" dirty="0">
              <a:solidFill>
                <a:schemeClr val="bg1">
                  <a:alpha val="85000"/>
                </a:schemeClr>
              </a:solidFill>
              <a:latin typeface="微软雅黑" pitchFamily="34" charset="-122"/>
              <a:ea typeface="微软雅黑" pitchFamily="34" charset="-122"/>
              <a:cs typeface="Arial" pitchFamily="34" charset="0"/>
            </a:endParaRPr>
          </a:p>
          <a:p>
            <a:pPr defTabSz="1218565">
              <a:lnSpc>
                <a:spcPct val="200000"/>
              </a:lnSpc>
              <a:spcBef>
                <a:spcPts val="0"/>
              </a:spcBef>
            </a:pPr>
            <a:endParaRPr lang="en-US" altLang="zh-CN" sz="1600" dirty="0">
              <a:latin typeface="微软雅黑" pitchFamily="34" charset="-122"/>
              <a:ea typeface="微软雅黑" pitchFamily="34" charset="-122"/>
              <a:cs typeface="Arial" pitchFamily="34" charset="0"/>
            </a:endParaRPr>
          </a:p>
        </p:txBody>
      </p:sp>
      <p:sp>
        <p:nvSpPr>
          <p:cNvPr id="10" name="文本占位符 1"/>
          <p:cNvSpPr txBox="1"/>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kumimoji="1" lang="zh-CN" altLang="en-US" sz="2400" b="1" dirty="0">
                <a:solidFill>
                  <a:schemeClr val="bg1"/>
                </a:solidFill>
                <a:latin typeface="微软雅黑" pitchFamily="34" charset="-122"/>
                <a:ea typeface="微软雅黑" pitchFamily="34" charset="-122"/>
              </a:rPr>
              <a:t>作品信息 </a:t>
            </a:r>
            <a:r>
              <a:rPr kumimoji="1" lang="en-US" altLang="zh-CN" sz="2400" dirty="0">
                <a:solidFill>
                  <a:schemeClr val="bg1"/>
                </a:solidFill>
                <a:latin typeface="微软雅黑" pitchFamily="34" charset="-122"/>
                <a:ea typeface="微软雅黑" pitchFamily="34" charset="-122"/>
                <a:cs typeface="Arial" pitchFamily="34" charset="0"/>
              </a:rPr>
              <a:t>App Information</a:t>
            </a:r>
            <a:endParaRPr kumimoji="1" lang="zh-CN" altLang="en-US" sz="2400" dirty="0">
              <a:solidFill>
                <a:schemeClr val="bg1"/>
              </a:solidFill>
              <a:latin typeface="微软雅黑" pitchFamily="34" charset="-122"/>
              <a:ea typeface="微软雅黑" pitchFamily="34" charset="-122"/>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一、需求分析</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背景介绍</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2" name="文本框 1"/>
          <p:cNvSpPr txBox="1"/>
          <p:nvPr/>
        </p:nvSpPr>
        <p:spPr>
          <a:xfrm>
            <a:off x="838835" y="1748790"/>
            <a:ext cx="9925050" cy="3383280"/>
          </a:xfrm>
          <a:prstGeom prst="rect">
            <a:avLst/>
          </a:prstGeom>
          <a:noFill/>
        </p:spPr>
        <p:txBody>
          <a:bodyPr wrap="square" rtlCol="0">
            <a:spAutoFit/>
          </a:bodyPr>
          <a:p>
            <a:pPr marL="285750" indent="-285750">
              <a:buClrTx/>
              <a:buFont typeface="Wingdings" charset="0"/>
              <a:buChar char="u"/>
            </a:pPr>
            <a:r>
              <a:rPr lang="zh-CN" altLang="en-US">
                <a:solidFill>
                  <a:schemeClr val="bg1"/>
                </a:solidFill>
              </a:rPr>
              <a:t>贷前流程是银行综合各类数据来评估客户是否满足贷款要求的关键步骤，同时也是客户想成功获得贷款的必须要求。传统银行个贷贷前流程复杂，业务人员需要进行客户信息审查、黑名单审查、获取客户信用数据等，然后将客户信息（身份证信息、银行流水、薪资证明等）、押品信息（物业证明）等录入到信贷系统中。贷前流程存在多个痛点：一是需要人工审查客户信息、黑名单审查、客户信用数据获取等容易出现遗漏或人工经验导致的误判风险；二是客户信贷数据录入、电子影像识别和管理过程耽误大量时间。</a:t>
            </a:r>
            <a:endParaRPr lang="zh-CN" altLang="en-US">
              <a:solidFill>
                <a:schemeClr val="bg1"/>
              </a:solidFill>
            </a:endParaRPr>
          </a:p>
          <a:p>
            <a:pPr marL="285750" indent="-285750">
              <a:buClrTx/>
              <a:buFont typeface="Wingdings" charset="0"/>
              <a:buChar char="u"/>
            </a:pPr>
            <a:endParaRPr lang="zh-CN" altLang="en-US">
              <a:solidFill>
                <a:schemeClr val="bg1"/>
              </a:solidFill>
            </a:endParaRPr>
          </a:p>
          <a:p>
            <a:pPr marL="285750" indent="-285750">
              <a:buClrTx/>
              <a:buFont typeface="Wingdings" charset="0"/>
              <a:buChar char="u"/>
            </a:pPr>
            <a:endParaRPr lang="zh-CN" altLang="en-US">
              <a:solidFill>
                <a:schemeClr val="bg1"/>
              </a:solidFill>
            </a:endParaRPr>
          </a:p>
          <a:p>
            <a:pPr marL="285750" indent="-285750">
              <a:buClrTx/>
              <a:buFont typeface="Wingdings" charset="0"/>
              <a:buChar char="u"/>
            </a:pPr>
            <a:endParaRPr lang="zh-CN" altLang="en-US">
              <a:solidFill>
                <a:schemeClr val="bg1"/>
              </a:solidFill>
            </a:endParaRPr>
          </a:p>
          <a:p>
            <a:pPr marL="285750" indent="-285750">
              <a:buClrTx/>
              <a:buFont typeface="Wingdings" charset="0"/>
              <a:buChar char="u"/>
            </a:pPr>
            <a:r>
              <a:rPr lang="zh-CN" altLang="en-US">
                <a:solidFill>
                  <a:schemeClr val="bg1"/>
                </a:solidFill>
              </a:rPr>
              <a:t>经分析可以采用</a:t>
            </a:r>
            <a:r>
              <a:rPr lang="en-US" altLang="zh-CN">
                <a:solidFill>
                  <a:schemeClr val="bg1"/>
                </a:solidFill>
              </a:rPr>
              <a:t>RPA+AI</a:t>
            </a:r>
            <a:r>
              <a:rPr lang="zh-CN" altLang="en-US">
                <a:solidFill>
                  <a:schemeClr val="bg1"/>
                </a:solidFill>
              </a:rPr>
              <a:t>方式解决如上痛点，通过</a:t>
            </a:r>
            <a:r>
              <a:rPr lang="en-US" altLang="zh-CN">
                <a:solidFill>
                  <a:schemeClr val="bg1"/>
                </a:solidFill>
              </a:rPr>
              <a:t>OCR</a:t>
            </a:r>
            <a:r>
              <a:rPr lang="zh-CN" altLang="en-US">
                <a:solidFill>
                  <a:schemeClr val="bg1"/>
                </a:solidFill>
              </a:rPr>
              <a:t>识别客户流水及物业信息，通过大数据及人工智能实现的贷前风控模型实现客户的信息审查及黑名单检查，并通过RPA将贷款信息录入到银行信贷系统中，实现个贷业务贷前流程自动化，提升贷款业务处理效率同时降低风险。</a:t>
            </a:r>
            <a:endParaRPr lang="en-US" altLang="zh-CN">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一、需求分析</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背景介绍</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endParaRPr>
          </a:p>
        </p:txBody>
      </p:sp>
      <p:sp>
        <p:nvSpPr>
          <p:cNvPr id="14" name="灯片编号占位符 3"/>
          <p:cNvSpPr txBox="1"/>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fld>
            <a:endParaRPr lang="zh-CN" altLang="en-US" dirty="0"/>
          </a:p>
        </p:txBody>
      </p:sp>
      <p:sp>
        <p:nvSpPr>
          <p:cNvPr id="87" name="PA_矩形 27"/>
          <p:cNvSpPr/>
          <p:nvPr>
            <p:custDataLst>
              <p:tags r:id="rId1"/>
            </p:custDataLst>
          </p:nvPr>
        </p:nvSpPr>
        <p:spPr>
          <a:xfrm>
            <a:off x="8238088" y="4968410"/>
            <a:ext cx="3721002" cy="346656"/>
          </a:xfrm>
          <a:prstGeom prst="rect">
            <a:avLst/>
          </a:prstGeom>
          <a:noFill/>
        </p:spPr>
        <p:txBody>
          <a:bodyPr wrap="none" lIns="0" tIns="0" rIns="0" bIns="0" anchor="ctr">
            <a:normAutofit/>
          </a:bodyPr>
          <a:lstStyle/>
          <a:p>
            <a:pPr lvl="0" defTabSz="913765">
              <a:spcBef>
                <a:spcPct val="0"/>
              </a:spcBef>
              <a:defRPr/>
            </a:pPr>
            <a:r>
              <a:rPr lang="zh-CN" altLang="en-US" sz="2000" b="1" dirty="0">
                <a:solidFill>
                  <a:schemeClr val="bg1"/>
                </a:solidFill>
                <a:latin typeface="Arial"/>
                <a:ea typeface="微软雅黑"/>
                <a:cs typeface="+mn-ea"/>
                <a:sym typeface="Arial"/>
              </a:rPr>
              <a:t>数据量大</a:t>
            </a:r>
            <a:endParaRPr lang="zh-CN" altLang="en-US" sz="2000" b="1" dirty="0">
              <a:solidFill>
                <a:schemeClr val="bg1"/>
              </a:solidFill>
              <a:latin typeface="Arial"/>
              <a:ea typeface="微软雅黑"/>
              <a:cs typeface="+mn-ea"/>
              <a:sym typeface="Arial"/>
            </a:endParaRPr>
          </a:p>
        </p:txBody>
      </p:sp>
      <p:sp>
        <p:nvSpPr>
          <p:cNvPr id="88" name="PA_矩形 22"/>
          <p:cNvSpPr/>
          <p:nvPr>
            <p:custDataLst>
              <p:tags r:id="rId2"/>
            </p:custDataLst>
          </p:nvPr>
        </p:nvSpPr>
        <p:spPr>
          <a:xfrm>
            <a:off x="253229" y="4968410"/>
            <a:ext cx="3721002" cy="346656"/>
          </a:xfrm>
          <a:prstGeom prst="rect">
            <a:avLst/>
          </a:prstGeom>
          <a:noFill/>
        </p:spPr>
        <p:txBody>
          <a:bodyPr wrap="none" lIns="0" tIns="0" rIns="0" bIns="0" anchor="ctr">
            <a:normAutofit/>
          </a:bodyPr>
          <a:lstStyle/>
          <a:p>
            <a:pPr lvl="0" algn="r" defTabSz="913765">
              <a:spcBef>
                <a:spcPct val="0"/>
              </a:spcBef>
              <a:defRPr/>
            </a:pPr>
            <a:r>
              <a:rPr lang="zh-CN" altLang="en-US" sz="2000" b="1" dirty="0">
                <a:solidFill>
                  <a:schemeClr val="bg1"/>
                </a:solidFill>
                <a:latin typeface="Arial"/>
                <a:ea typeface="微软雅黑"/>
                <a:cs typeface="+mn-ea"/>
                <a:sym typeface="Arial"/>
              </a:rPr>
              <a:t>效率低</a:t>
            </a:r>
            <a:endParaRPr lang="zh-CN" altLang="en-US" sz="2000" b="1" dirty="0">
              <a:solidFill>
                <a:schemeClr val="bg1"/>
              </a:solidFill>
              <a:latin typeface="Arial"/>
              <a:ea typeface="微软雅黑"/>
              <a:cs typeface="+mn-ea"/>
              <a:sym typeface="Arial"/>
            </a:endParaRPr>
          </a:p>
        </p:txBody>
      </p:sp>
      <p:sp>
        <p:nvSpPr>
          <p:cNvPr id="89" name="PA_矩形 20"/>
          <p:cNvSpPr/>
          <p:nvPr>
            <p:custDataLst>
              <p:tags r:id="rId3"/>
            </p:custDataLst>
          </p:nvPr>
        </p:nvSpPr>
        <p:spPr>
          <a:xfrm>
            <a:off x="4084282" y="1479634"/>
            <a:ext cx="3721002" cy="346656"/>
          </a:xfrm>
          <a:prstGeom prst="rect">
            <a:avLst/>
          </a:prstGeom>
          <a:noFill/>
        </p:spPr>
        <p:txBody>
          <a:bodyPr wrap="none" lIns="0" tIns="0" rIns="0" bIns="0" anchor="ctr">
            <a:normAutofit/>
          </a:bodyPr>
          <a:lstStyle/>
          <a:p>
            <a:pPr lvl="0" algn="ctr" defTabSz="913765">
              <a:spcBef>
                <a:spcPct val="0"/>
              </a:spcBef>
              <a:defRPr/>
            </a:pPr>
            <a:r>
              <a:rPr lang="zh-CN" altLang="en-US" sz="2000" b="1" dirty="0">
                <a:solidFill>
                  <a:schemeClr val="bg1"/>
                </a:solidFill>
                <a:latin typeface="Arial"/>
                <a:ea typeface="微软雅黑"/>
                <a:cs typeface="+mn-ea"/>
                <a:sym typeface="Arial"/>
              </a:rPr>
              <a:t>重复性高</a:t>
            </a:r>
            <a:endParaRPr lang="zh-CN" altLang="en-US" sz="2000" b="1" dirty="0">
              <a:solidFill>
                <a:schemeClr val="bg1"/>
              </a:solidFill>
              <a:latin typeface="Arial"/>
              <a:ea typeface="微软雅黑"/>
              <a:cs typeface="+mn-ea"/>
              <a:sym typeface="Arial"/>
            </a:endParaRPr>
          </a:p>
        </p:txBody>
      </p:sp>
      <p:grpSp>
        <p:nvGrpSpPr>
          <p:cNvPr id="90" name="组合 89"/>
          <p:cNvGrpSpPr/>
          <p:nvPr/>
        </p:nvGrpSpPr>
        <p:grpSpPr>
          <a:xfrm>
            <a:off x="4573201" y="2903517"/>
            <a:ext cx="3047594" cy="3154441"/>
            <a:chOff x="4544326" y="2894627"/>
            <a:chExt cx="3047594" cy="3154441"/>
          </a:xfrm>
        </p:grpSpPr>
        <p:sp>
          <p:nvSpPr>
            <p:cNvPr id="91" name="椭圆 90"/>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p:cNvGrpSpPr/>
            <p:nvPr/>
          </p:nvGrpSpPr>
          <p:grpSpPr>
            <a:xfrm>
              <a:off x="4544326" y="2894627"/>
              <a:ext cx="2894147" cy="3154441"/>
              <a:chOff x="4544326" y="2894627"/>
              <a:chExt cx="2894147" cy="3154441"/>
            </a:xfrm>
          </p:grpSpPr>
          <p:sp>
            <p:nvSpPr>
              <p:cNvPr id="93" name="椭圆 92"/>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4" name="组合 93"/>
              <p:cNvGrpSpPr/>
              <p:nvPr/>
            </p:nvGrpSpPr>
            <p:grpSpPr>
              <a:xfrm>
                <a:off x="5242851" y="3439529"/>
                <a:ext cx="1814286" cy="2093804"/>
                <a:chOff x="8301916" y="1749231"/>
                <a:chExt cx="2561601" cy="2956261"/>
              </a:xfrm>
            </p:grpSpPr>
            <p:sp>
              <p:nvSpPr>
                <p:cNvPr id="101" name="梯形 100"/>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2" name="梯形 101"/>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3" name="梯形 102"/>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95" name="椭圆 94"/>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6" name="任意多边形: 形状 10"/>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7" name="椭圆 96"/>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endParaRPr lang="zh-CN" altLang="en-US" sz="1400" b="1" dirty="0">
                  <a:solidFill>
                    <a:schemeClr val="bg1"/>
                  </a:solidFill>
                  <a:latin typeface="Arial"/>
                  <a:ea typeface="微软雅黑"/>
                  <a:cs typeface="+mn-ea"/>
                  <a:sym typeface="Arial"/>
                </a:endParaRPr>
              </a:p>
            </p:txBody>
          </p:sp>
        </p:grpSp>
      </p:grpSp>
      <p:sp>
        <p:nvSpPr>
          <p:cNvPr id="104" name="矩形 103"/>
          <p:cNvSpPr/>
          <p:nvPr/>
        </p:nvSpPr>
        <p:spPr>
          <a:xfrm>
            <a:off x="1249529" y="5343215"/>
            <a:ext cx="2964662" cy="1051560"/>
          </a:xfrm>
          <a:prstGeom prst="rect">
            <a:avLst/>
          </a:prstGeom>
        </p:spPr>
        <p:txBody>
          <a:bodyPr wrap="square">
            <a:spAutoFit/>
          </a:bodyPr>
          <a:lstStyle/>
          <a:p>
            <a:pPr algn="r">
              <a:lnSpc>
                <a:spcPct val="150000"/>
              </a:lnSpc>
            </a:pPr>
            <a:r>
              <a:rPr lang="zh-CN" altLang="en-US" sz="1400" dirty="0">
                <a:solidFill>
                  <a:schemeClr val="bg1"/>
                </a:solidFill>
                <a:latin typeface="Arial"/>
                <a:ea typeface="微软雅黑"/>
                <a:cs typeface="+mn-ea"/>
                <a:sym typeface="Arial"/>
              </a:rPr>
              <a:t>银行流水识别、物业证明识别、信息录入等每笔占用时间约</a:t>
            </a:r>
            <a:r>
              <a:rPr lang="en-US" altLang="zh-CN" sz="1400" dirty="0">
                <a:solidFill>
                  <a:schemeClr val="bg1"/>
                </a:solidFill>
                <a:latin typeface="Arial"/>
                <a:ea typeface="微软雅黑"/>
                <a:cs typeface="+mn-ea"/>
                <a:sym typeface="Arial"/>
              </a:rPr>
              <a:t>30</a:t>
            </a:r>
            <a:r>
              <a:rPr lang="zh-CN" altLang="en-US" sz="1400" dirty="0">
                <a:solidFill>
                  <a:schemeClr val="bg1"/>
                </a:solidFill>
                <a:latin typeface="Arial"/>
                <a:ea typeface="微软雅黑"/>
                <a:cs typeface="+mn-ea"/>
                <a:sym typeface="Arial"/>
              </a:rPr>
              <a:t>分钟到</a:t>
            </a:r>
            <a:r>
              <a:rPr lang="en-US" altLang="zh-CN" sz="1400" dirty="0">
                <a:solidFill>
                  <a:schemeClr val="bg1"/>
                </a:solidFill>
                <a:latin typeface="Arial"/>
                <a:ea typeface="微软雅黑"/>
                <a:cs typeface="+mn-ea"/>
                <a:sym typeface="Arial"/>
              </a:rPr>
              <a:t>1</a:t>
            </a:r>
            <a:r>
              <a:rPr lang="zh-CN" altLang="en-US" sz="1400" dirty="0">
                <a:solidFill>
                  <a:schemeClr val="bg1"/>
                </a:solidFill>
                <a:latin typeface="Arial"/>
                <a:ea typeface="微软雅黑"/>
                <a:cs typeface="+mn-ea"/>
                <a:sym typeface="Arial"/>
              </a:rPr>
              <a:t>个小时</a:t>
            </a:r>
            <a:endParaRPr lang="zh-CN" altLang="en-US" sz="1400" dirty="0">
              <a:solidFill>
                <a:schemeClr val="bg1"/>
              </a:solidFill>
              <a:latin typeface="Arial"/>
              <a:ea typeface="微软雅黑"/>
              <a:cs typeface="+mn-ea"/>
              <a:sym typeface="Arial"/>
            </a:endParaRPr>
          </a:p>
        </p:txBody>
      </p:sp>
      <p:sp>
        <p:nvSpPr>
          <p:cNvPr id="105" name="矩形 104"/>
          <p:cNvSpPr/>
          <p:nvPr/>
        </p:nvSpPr>
        <p:spPr>
          <a:xfrm>
            <a:off x="8179629" y="5315066"/>
            <a:ext cx="3299290" cy="731520"/>
          </a:xfrm>
          <a:prstGeom prst="rect">
            <a:avLst/>
          </a:prstGeom>
        </p:spPr>
        <p:txBody>
          <a:bodyPr wrap="square">
            <a:spAutoFit/>
          </a:bodyPr>
          <a:lstStyle/>
          <a:p>
            <a:pPr>
              <a:lnSpc>
                <a:spcPct val="150000"/>
              </a:lnSpc>
            </a:pPr>
            <a:r>
              <a:rPr lang="zh-CN" altLang="en-US" sz="1400" dirty="0">
                <a:solidFill>
                  <a:schemeClr val="bg1"/>
                </a:solidFill>
                <a:latin typeface="Arial"/>
                <a:ea typeface="微软雅黑"/>
                <a:cs typeface="+mn-ea"/>
                <a:sym typeface="Arial"/>
              </a:rPr>
              <a:t>平均每天都要处理</a:t>
            </a:r>
            <a:r>
              <a:rPr lang="en-US" altLang="zh-CN" sz="1400" dirty="0">
                <a:solidFill>
                  <a:schemeClr val="bg1"/>
                </a:solidFill>
                <a:latin typeface="Arial"/>
                <a:ea typeface="微软雅黑"/>
                <a:cs typeface="+mn-ea"/>
                <a:sym typeface="Arial"/>
              </a:rPr>
              <a:t>50</a:t>
            </a:r>
            <a:r>
              <a:rPr lang="zh-CN" altLang="en-US" sz="1400" dirty="0">
                <a:solidFill>
                  <a:schemeClr val="bg1"/>
                </a:solidFill>
                <a:latin typeface="Arial"/>
                <a:ea typeface="微软雅黑"/>
                <a:cs typeface="+mn-ea"/>
                <a:sym typeface="Arial"/>
              </a:rPr>
              <a:t>笔贷款业务</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高峰期时能达到</a:t>
            </a:r>
            <a:r>
              <a:rPr lang="en-US" altLang="zh-CN" sz="1400" dirty="0">
                <a:solidFill>
                  <a:schemeClr val="bg1"/>
                </a:solidFill>
                <a:latin typeface="Arial"/>
                <a:ea typeface="微软雅黑"/>
                <a:cs typeface="+mn-ea"/>
                <a:sym typeface="Arial"/>
              </a:rPr>
              <a:t>200</a:t>
            </a:r>
            <a:r>
              <a:rPr lang="zh-CN" altLang="en-US" sz="1400" dirty="0">
                <a:solidFill>
                  <a:schemeClr val="bg1"/>
                </a:solidFill>
                <a:latin typeface="Arial"/>
                <a:ea typeface="微软雅黑"/>
                <a:cs typeface="+mn-ea"/>
                <a:sym typeface="Arial"/>
              </a:rPr>
              <a:t>笔</a:t>
            </a:r>
            <a:endParaRPr lang="zh-CN" altLang="en-US" sz="1400" dirty="0">
              <a:solidFill>
                <a:schemeClr val="bg1"/>
              </a:solidFill>
              <a:latin typeface="Arial"/>
              <a:ea typeface="微软雅黑"/>
              <a:cs typeface="+mn-ea"/>
              <a:sym typeface="Arial"/>
            </a:endParaRPr>
          </a:p>
        </p:txBody>
      </p:sp>
      <p:sp>
        <p:nvSpPr>
          <p:cNvPr id="106" name="矩形 105"/>
          <p:cNvSpPr/>
          <p:nvPr/>
        </p:nvSpPr>
        <p:spPr>
          <a:xfrm>
            <a:off x="4484233" y="1845949"/>
            <a:ext cx="2915919" cy="1051560"/>
          </a:xfrm>
          <a:prstGeom prst="rect">
            <a:avLst/>
          </a:prstGeom>
        </p:spPr>
        <p:txBody>
          <a:bodyPr wrap="square">
            <a:spAutoFit/>
          </a:bodyPr>
          <a:lstStyle/>
          <a:p>
            <a:pPr algn="ctr">
              <a:lnSpc>
                <a:spcPct val="150000"/>
              </a:lnSpc>
            </a:pPr>
            <a:r>
              <a:rPr lang="en-US" sz="1400" dirty="0">
                <a:solidFill>
                  <a:schemeClr val="bg1"/>
                </a:solidFill>
                <a:latin typeface="Arial"/>
                <a:ea typeface="微软雅黑"/>
                <a:cs typeface="+mn-ea"/>
                <a:sym typeface="Arial"/>
              </a:rPr>
              <a:t>1.</a:t>
            </a:r>
            <a:r>
              <a:rPr lang="zh-CN" altLang="en-US" sz="1400" dirty="0">
                <a:solidFill>
                  <a:schemeClr val="bg1"/>
                </a:solidFill>
                <a:latin typeface="Arial"/>
                <a:ea typeface="微软雅黑"/>
                <a:cs typeface="+mn-ea"/>
                <a:sym typeface="Arial"/>
              </a:rPr>
              <a:t>黑名单检查</a:t>
            </a:r>
            <a:endParaRPr lang="zh-CN" altLang="en-US" sz="1400" dirty="0">
              <a:solidFill>
                <a:schemeClr val="bg1"/>
              </a:solidFill>
              <a:latin typeface="Arial"/>
              <a:ea typeface="微软雅黑"/>
              <a:cs typeface="+mn-ea"/>
              <a:sym typeface="Arial"/>
            </a:endParaRPr>
          </a:p>
          <a:p>
            <a:pPr algn="ctr">
              <a:lnSpc>
                <a:spcPct val="150000"/>
              </a:lnSpc>
            </a:pPr>
            <a:r>
              <a:rPr lang="en-US" altLang="zh-CN" sz="1400" dirty="0">
                <a:solidFill>
                  <a:schemeClr val="bg1"/>
                </a:solidFill>
                <a:latin typeface="Arial"/>
                <a:ea typeface="微软雅黑"/>
                <a:cs typeface="+mn-ea"/>
                <a:sym typeface="Arial"/>
              </a:rPr>
              <a:t>2.</a:t>
            </a:r>
            <a:r>
              <a:rPr lang="zh-CN" altLang="en-US" sz="1400" dirty="0">
                <a:solidFill>
                  <a:schemeClr val="bg1"/>
                </a:solidFill>
                <a:latin typeface="Arial"/>
                <a:ea typeface="微软雅黑"/>
                <a:cs typeface="+mn-ea"/>
                <a:sym typeface="Arial"/>
              </a:rPr>
              <a:t>政府及第三方信用调查</a:t>
            </a:r>
            <a:endParaRPr lang="zh-CN" altLang="en-US" sz="1400" dirty="0">
              <a:solidFill>
                <a:schemeClr val="bg1"/>
              </a:solidFill>
              <a:latin typeface="Arial"/>
              <a:ea typeface="微软雅黑"/>
              <a:cs typeface="+mn-ea"/>
              <a:sym typeface="Arial"/>
            </a:endParaRPr>
          </a:p>
          <a:p>
            <a:pPr algn="ctr">
              <a:lnSpc>
                <a:spcPct val="150000"/>
              </a:lnSpc>
            </a:pPr>
            <a:r>
              <a:rPr lang="en-US" altLang="zh-CN" sz="1400" dirty="0">
                <a:solidFill>
                  <a:schemeClr val="bg1"/>
                </a:solidFill>
                <a:latin typeface="Arial"/>
                <a:ea typeface="微软雅黑"/>
                <a:cs typeface="+mn-ea"/>
                <a:sym typeface="Arial"/>
              </a:rPr>
              <a:t>3.</a:t>
            </a:r>
            <a:r>
              <a:rPr lang="zh-CN" altLang="en-US" sz="1400" dirty="0">
                <a:solidFill>
                  <a:schemeClr val="bg1"/>
                </a:solidFill>
                <a:latin typeface="Arial"/>
                <a:ea typeface="微软雅黑"/>
                <a:cs typeface="+mn-ea"/>
                <a:sym typeface="Arial"/>
              </a:rPr>
              <a:t>信息录入</a:t>
            </a:r>
            <a:endParaRPr lang="zh-CN" altLang="en-US" sz="1400" dirty="0">
              <a:solidFill>
                <a:schemeClr val="bg1"/>
              </a:solidFill>
              <a:latin typeface="Arial"/>
              <a:ea typeface="微软雅黑"/>
              <a:cs typeface="+mn-ea"/>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88"/>
                                        </p:tgtEl>
                                        <p:attrNameLst>
                                          <p:attrName>style.visibility</p:attrName>
                                        </p:attrNameLst>
                                      </p:cBhvr>
                                      <p:to>
                                        <p:strVal val="visible"/>
                                      </p:to>
                                    </p:set>
                                    <p:anim calcmode="lin" valueType="num">
                                      <p:cBhvr>
                                        <p:cTn id="19" dur="500" fill="hold"/>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8"/>
                                        </p:tgtEl>
                                        <p:attrNameLst>
                                          <p:attrName>ppt_y</p:attrName>
                                        </p:attrNameLst>
                                      </p:cBhvr>
                                      <p:tavLst>
                                        <p:tav tm="0">
                                          <p:val>
                                            <p:strVal val="#ppt_y"/>
                                          </p:val>
                                        </p:tav>
                                        <p:tav tm="100000">
                                          <p:val>
                                            <p:strVal val="#ppt_y"/>
                                          </p:val>
                                        </p:tav>
                                      </p:tavLst>
                                    </p:anim>
                                    <p:anim calcmode="lin" valueType="num">
                                      <p:cBhvr>
                                        <p:cTn id="21" dur="500" fill="hold"/>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7"/>
                                        </p:tgtEl>
                                        <p:attrNameLst>
                                          <p:attrName>style.visibility</p:attrName>
                                        </p:attrNameLst>
                                      </p:cBhvr>
                                      <p:to>
                                        <p:strVal val="visible"/>
                                      </p:to>
                                    </p:set>
                                    <p:anim calcmode="lin" valueType="num">
                                      <p:cBhvr>
                                        <p:cTn id="26" dur="500" fill="hold"/>
                                        <p:tgtEl>
                                          <p:spTgt spid="8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7"/>
                                        </p:tgtEl>
                                        <p:attrNameLst>
                                          <p:attrName>ppt_y</p:attrName>
                                        </p:attrNameLst>
                                      </p:cBhvr>
                                      <p:tavLst>
                                        <p:tav tm="0">
                                          <p:val>
                                            <p:strVal val="#ppt_y"/>
                                          </p:val>
                                        </p:tav>
                                        <p:tav tm="100000">
                                          <p:val>
                                            <p:strVal val="#ppt_y"/>
                                          </p:val>
                                        </p:tav>
                                      </p:tavLst>
                                    </p:anim>
                                    <p:anim calcmode="lin" valueType="num">
                                      <p:cBhvr>
                                        <p:cTn id="28" dur="500" fill="hold"/>
                                        <p:tgtEl>
                                          <p:spTgt spid="8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anim calcmode="lin" valueType="num">
                                      <p:cBhvr>
                                        <p:cTn id="36" dur="1000" fill="hold"/>
                                        <p:tgtEl>
                                          <p:spTgt spid="106"/>
                                        </p:tgtEl>
                                        <p:attrNameLst>
                                          <p:attrName>ppt_x</p:attrName>
                                        </p:attrNameLst>
                                      </p:cBhvr>
                                      <p:tavLst>
                                        <p:tav tm="0">
                                          <p:val>
                                            <p:strVal val="#ppt_x"/>
                                          </p:val>
                                        </p:tav>
                                        <p:tav tm="100000">
                                          <p:val>
                                            <p:strVal val="#ppt_x"/>
                                          </p:val>
                                        </p:tav>
                                      </p:tavLst>
                                    </p:anim>
                                    <p:anim calcmode="lin" valueType="num">
                                      <p:cBhvr>
                                        <p:cTn id="37" dur="1000" fill="hold"/>
                                        <p:tgtEl>
                                          <p:spTgt spid="10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1000"/>
                                        <p:tgtEl>
                                          <p:spTgt spid="104"/>
                                        </p:tgtEl>
                                      </p:cBhvr>
                                    </p:animEffect>
                                    <p:anim calcmode="lin" valueType="num">
                                      <p:cBhvr>
                                        <p:cTn id="41" dur="1000" fill="hold"/>
                                        <p:tgtEl>
                                          <p:spTgt spid="104"/>
                                        </p:tgtEl>
                                        <p:attrNameLst>
                                          <p:attrName>ppt_x</p:attrName>
                                        </p:attrNameLst>
                                      </p:cBhvr>
                                      <p:tavLst>
                                        <p:tav tm="0">
                                          <p:val>
                                            <p:strVal val="#ppt_x"/>
                                          </p:val>
                                        </p:tav>
                                        <p:tav tm="100000">
                                          <p:val>
                                            <p:strVal val="#ppt_x"/>
                                          </p:val>
                                        </p:tav>
                                      </p:tavLst>
                                    </p:anim>
                                    <p:anim calcmode="lin" valueType="num">
                                      <p:cBhvr>
                                        <p:cTn id="42" dur="1000" fill="hold"/>
                                        <p:tgtEl>
                                          <p:spTgt spid="10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fade">
                                      <p:cBhvr>
                                        <p:cTn id="45" dur="1000"/>
                                        <p:tgtEl>
                                          <p:spTgt spid="105"/>
                                        </p:tgtEl>
                                      </p:cBhvr>
                                    </p:animEffect>
                                    <p:anim calcmode="lin" valueType="num">
                                      <p:cBhvr>
                                        <p:cTn id="46" dur="1000" fill="hold"/>
                                        <p:tgtEl>
                                          <p:spTgt spid="105"/>
                                        </p:tgtEl>
                                        <p:attrNameLst>
                                          <p:attrName>ppt_x</p:attrName>
                                        </p:attrNameLst>
                                      </p:cBhvr>
                                      <p:tavLst>
                                        <p:tav tm="0">
                                          <p:val>
                                            <p:strVal val="#ppt_x"/>
                                          </p:val>
                                        </p:tav>
                                        <p:tav tm="100000">
                                          <p:val>
                                            <p:strVal val="#ppt_x"/>
                                          </p:val>
                                        </p:tav>
                                      </p:tavLst>
                                    </p:anim>
                                    <p:anim calcmode="lin" valueType="num">
                                      <p:cBhvr>
                                        <p:cTn id="47"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104" grpId="0"/>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40"/>
          <p:cNvCxnSpPr/>
          <p:nvPr/>
        </p:nvCxnSpPr>
        <p:spPr>
          <a:xfrm flipV="1">
            <a:off x="872490" y="26314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41"/>
          <p:cNvCxnSpPr/>
          <p:nvPr/>
        </p:nvCxnSpPr>
        <p:spPr>
          <a:xfrm flipV="1">
            <a:off x="3464560" y="20599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2"/>
          <p:cNvCxnSpPr/>
          <p:nvPr/>
        </p:nvCxnSpPr>
        <p:spPr>
          <a:xfrm flipV="1">
            <a:off x="6057265" y="152844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43"/>
          <p:cNvCxnSpPr/>
          <p:nvPr/>
        </p:nvCxnSpPr>
        <p:spPr>
          <a:xfrm flipV="1">
            <a:off x="8649335" y="95504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 name="TextBox 26"/>
          <p:cNvSpPr txBox="1"/>
          <p:nvPr/>
        </p:nvSpPr>
        <p:spPr>
          <a:xfrm>
            <a:off x="872490" y="3122295"/>
            <a:ext cx="2461895" cy="383540"/>
          </a:xfrm>
          <a:prstGeom prst="rect">
            <a:avLst/>
          </a:prstGeom>
          <a:noFill/>
        </p:spPr>
        <p:txBody>
          <a:bodyPr wrap="square" lIns="91415" tIns="45708" rIns="91415" bIns="45708" rtlCol="0">
            <a:spAutoFit/>
          </a:bodyPr>
          <a:lstStyle/>
          <a:p>
            <a:r>
              <a:rPr lang="en-US" altLang="zh-CN" dirty="0">
                <a:solidFill>
                  <a:schemeClr val="accent1"/>
                </a:solidFill>
                <a:latin typeface="微软雅黑" pitchFamily="34" charset="-122"/>
                <a:ea typeface="微软雅黑" pitchFamily="34" charset="-122"/>
              </a:rPr>
              <a:t>2018</a:t>
            </a:r>
            <a:r>
              <a:rPr lang="zh-CN" altLang="en-US" dirty="0">
                <a:solidFill>
                  <a:schemeClr val="accent1"/>
                </a:solidFill>
                <a:latin typeface="微软雅黑" pitchFamily="34" charset="-122"/>
                <a:ea typeface="微软雅黑" pitchFamily="34" charset="-122"/>
              </a:rPr>
              <a:t>年</a:t>
            </a:r>
            <a:r>
              <a:rPr lang="en-US" altLang="zh-CN" dirty="0">
                <a:solidFill>
                  <a:schemeClr val="accent1"/>
                </a:solidFill>
                <a:latin typeface="微软雅黑" pitchFamily="34" charset="-122"/>
                <a:ea typeface="微软雅黑" pitchFamily="34" charset="-122"/>
              </a:rPr>
              <a:t>-2019</a:t>
            </a:r>
            <a:r>
              <a:rPr lang="zh-CN" altLang="en-US" dirty="0">
                <a:solidFill>
                  <a:schemeClr val="accent1"/>
                </a:solidFill>
                <a:latin typeface="微软雅黑" pitchFamily="34" charset="-122"/>
                <a:ea typeface="微软雅黑" pitchFamily="34" charset="-122"/>
              </a:rPr>
              <a:t>年</a:t>
            </a:r>
            <a:endParaRPr lang="zh-CN" altLang="en-US" dirty="0">
              <a:solidFill>
                <a:schemeClr val="accent1"/>
              </a:solidFill>
              <a:latin typeface="微软雅黑" pitchFamily="34" charset="-122"/>
              <a:ea typeface="微软雅黑" pitchFamily="34" charset="-122"/>
            </a:endParaRPr>
          </a:p>
        </p:txBody>
      </p:sp>
      <p:sp>
        <p:nvSpPr>
          <p:cNvPr id="8" name="TextBox 30"/>
          <p:cNvSpPr txBox="1"/>
          <p:nvPr/>
        </p:nvSpPr>
        <p:spPr>
          <a:xfrm>
            <a:off x="843915" y="4567555"/>
            <a:ext cx="2560320" cy="730250"/>
          </a:xfrm>
          <a:prstGeom prst="rect">
            <a:avLst/>
          </a:prstGeom>
          <a:noFill/>
        </p:spPr>
        <p:txBody>
          <a:bodyPr wrap="square" lIns="91415" tIns="45708" rIns="91415" bIns="45708" rtlCol="0">
            <a:spAutoFit/>
          </a:bodyPr>
          <a:lstStyle/>
          <a:p>
            <a:pPr marL="171450" indent="-171450">
              <a:lnSpc>
                <a:spcPct val="150000"/>
              </a:lnSpc>
              <a:buFont typeface="Wingdings" charset="0"/>
              <a:buChar char=""/>
            </a:pPr>
            <a:r>
              <a:rPr lang="zh-CN" altLang="en-US" sz="1400" dirty="0">
                <a:solidFill>
                  <a:schemeClr val="bg1"/>
                </a:solidFill>
                <a:latin typeface="微软雅黑" pitchFamily="34" charset="-122"/>
                <a:ea typeface="微软雅黑" pitchFamily="34" charset="-122"/>
              </a:rPr>
              <a:t>工商银行总行引入</a:t>
            </a:r>
            <a:r>
              <a:rPr lang="en-US" altLang="zh-CN" sz="1400" dirty="0">
                <a:solidFill>
                  <a:schemeClr val="bg1"/>
                </a:solidFill>
                <a:latin typeface="微软雅黑" pitchFamily="34" charset="-122"/>
                <a:ea typeface="微软雅黑" pitchFamily="34" charset="-122"/>
              </a:rPr>
              <a:t>RPA</a:t>
            </a:r>
            <a:endParaRPr lang="en-US" altLang="zh-CN" sz="1400" dirty="0">
              <a:solidFill>
                <a:schemeClr val="bg1"/>
              </a:solidFill>
              <a:latin typeface="微软雅黑" pitchFamily="34" charset="-122"/>
              <a:ea typeface="微软雅黑" pitchFamily="34" charset="-122"/>
            </a:endParaRPr>
          </a:p>
          <a:p>
            <a:pPr marL="171450" indent="-171450">
              <a:lnSpc>
                <a:spcPct val="150000"/>
              </a:lnSpc>
              <a:buFont typeface="Wingdings" charset="0"/>
              <a:buChar char=""/>
            </a:pPr>
            <a:r>
              <a:rPr lang="zh-CN" altLang="en-US" sz="1400" dirty="0">
                <a:solidFill>
                  <a:schemeClr val="bg1"/>
                </a:solidFill>
                <a:latin typeface="微软雅黑" pitchFamily="34" charset="-122"/>
                <a:ea typeface="微软雅黑" pitchFamily="34" charset="-122"/>
              </a:rPr>
              <a:t>工银澳门去总行培训学习</a:t>
            </a:r>
            <a:endParaRPr lang="zh-CN" altLang="en-US" sz="1400" dirty="0">
              <a:solidFill>
                <a:schemeClr val="bg1"/>
              </a:solidFill>
              <a:latin typeface="微软雅黑" pitchFamily="34" charset="-122"/>
              <a:ea typeface="微软雅黑" pitchFamily="34" charset="-122"/>
            </a:endParaRPr>
          </a:p>
        </p:txBody>
      </p:sp>
      <p:sp>
        <p:nvSpPr>
          <p:cNvPr id="9" name="TextBox 32"/>
          <p:cNvSpPr txBox="1"/>
          <p:nvPr/>
        </p:nvSpPr>
        <p:spPr>
          <a:xfrm>
            <a:off x="3474720" y="4169410"/>
            <a:ext cx="2644775" cy="1690370"/>
          </a:xfrm>
          <a:prstGeom prst="rect">
            <a:avLst/>
          </a:prstGeom>
          <a:noFill/>
        </p:spPr>
        <p:txBody>
          <a:bodyPr wrap="square" lIns="91415" tIns="45708" rIns="91415" bIns="45708" rtlCol="0">
            <a:spAutoFit/>
          </a:bodyPr>
          <a:lstStyle/>
          <a:p>
            <a:pPr marL="285750" indent="-285750">
              <a:lnSpc>
                <a:spcPct val="150000"/>
              </a:lnSpc>
              <a:buFont typeface="Wingdings" charset="0"/>
              <a:buChar char=""/>
            </a:pPr>
            <a:r>
              <a:rPr lang="zh-CN" altLang="en-US" sz="1400" dirty="0">
                <a:solidFill>
                  <a:schemeClr val="bg1"/>
                </a:solidFill>
                <a:latin typeface="微软雅黑" pitchFamily="34" charset="-122"/>
                <a:ea typeface="微软雅黑" pitchFamily="34" charset="-122"/>
              </a:rPr>
              <a:t>工银澳门引入自动化机器人平台</a:t>
            </a:r>
            <a:endParaRPr lang="zh-CN" altLang="en-US" sz="1400" dirty="0">
              <a:solidFill>
                <a:schemeClr val="bg1"/>
              </a:solidFill>
              <a:latin typeface="微软雅黑" pitchFamily="34" charset="-122"/>
              <a:ea typeface="微软雅黑" pitchFamily="34" charset="-122"/>
            </a:endParaRPr>
          </a:p>
          <a:p>
            <a:pPr marL="285750" indent="-285750">
              <a:lnSpc>
                <a:spcPct val="150000"/>
              </a:lnSpc>
              <a:buFont typeface="Wingdings" charset="0"/>
              <a:buChar char=""/>
            </a:pPr>
            <a:r>
              <a:rPr lang="zh-CN" altLang="en-US" sz="1400" dirty="0">
                <a:solidFill>
                  <a:schemeClr val="bg1"/>
                </a:solidFill>
                <a:latin typeface="微软雅黑" pitchFamily="34" charset="-122"/>
                <a:ea typeface="微软雅黑" pitchFamily="34" charset="-122"/>
              </a:rPr>
              <a:t>搭建</a:t>
            </a:r>
            <a:r>
              <a:rPr lang="en-US" altLang="zh-CN" sz="1400" dirty="0">
                <a:solidFill>
                  <a:schemeClr val="bg1"/>
                </a:solidFill>
                <a:latin typeface="微软雅黑" pitchFamily="34" charset="-122"/>
                <a:ea typeface="微软雅黑" pitchFamily="34" charset="-122"/>
              </a:rPr>
              <a:t>RPA</a:t>
            </a:r>
            <a:r>
              <a:rPr lang="zh-CN" altLang="en-US" sz="1400" dirty="0">
                <a:solidFill>
                  <a:schemeClr val="bg1"/>
                </a:solidFill>
                <a:latin typeface="微软雅黑" pitchFamily="34" charset="-122"/>
                <a:ea typeface="微软雅黑" pitchFamily="34" charset="-122"/>
              </a:rPr>
              <a:t>技术团队</a:t>
            </a:r>
            <a:endParaRPr lang="zh-CN" altLang="en-US" sz="1400" dirty="0">
              <a:solidFill>
                <a:schemeClr val="bg1"/>
              </a:solidFill>
              <a:latin typeface="微软雅黑" pitchFamily="34" charset="-122"/>
              <a:ea typeface="微软雅黑" pitchFamily="34" charset="-122"/>
            </a:endParaRPr>
          </a:p>
          <a:p>
            <a:pPr marL="285750" indent="-285750">
              <a:lnSpc>
                <a:spcPct val="150000"/>
              </a:lnSpc>
              <a:buFont typeface="Wingdings" charset="0"/>
              <a:buChar char=""/>
            </a:pPr>
            <a:r>
              <a:rPr lang="zh-CN" altLang="en-US" sz="1400" dirty="0">
                <a:solidFill>
                  <a:schemeClr val="bg1"/>
                </a:solidFill>
                <a:latin typeface="微软雅黑" pitchFamily="34" charset="-122"/>
                <a:ea typeface="微软雅黑" pitchFamily="34" charset="-122"/>
              </a:rPr>
              <a:t>成功完成首个</a:t>
            </a:r>
            <a:r>
              <a:rPr lang="en-US" altLang="zh-CN" sz="1400" dirty="0">
                <a:solidFill>
                  <a:schemeClr val="bg1"/>
                </a:solidFill>
                <a:latin typeface="微软雅黑" pitchFamily="34" charset="-122"/>
                <a:ea typeface="微软雅黑" pitchFamily="34" charset="-122"/>
              </a:rPr>
              <a:t>RPA</a:t>
            </a:r>
            <a:r>
              <a:rPr lang="zh-CN" altLang="en-US" sz="1400" dirty="0">
                <a:solidFill>
                  <a:schemeClr val="bg1"/>
                </a:solidFill>
                <a:latin typeface="微软雅黑" pitchFamily="34" charset="-122"/>
                <a:ea typeface="微软雅黑" pitchFamily="34" charset="-122"/>
              </a:rPr>
              <a:t>项目试点</a:t>
            </a:r>
            <a:endParaRPr lang="zh-CN" altLang="en-US" sz="1400" dirty="0">
              <a:solidFill>
                <a:schemeClr val="bg1"/>
              </a:solidFill>
              <a:latin typeface="微软雅黑" pitchFamily="34" charset="-122"/>
              <a:ea typeface="微软雅黑" pitchFamily="34" charset="-122"/>
            </a:endParaRPr>
          </a:p>
          <a:p>
            <a:pPr marL="285750" indent="-285750">
              <a:lnSpc>
                <a:spcPct val="150000"/>
              </a:lnSpc>
              <a:buFont typeface="Wingdings" charset="0"/>
              <a:buChar char=""/>
            </a:pPr>
            <a:endParaRPr lang="zh-CN" altLang="en-US" sz="1400" dirty="0">
              <a:solidFill>
                <a:schemeClr val="bg1"/>
              </a:solidFill>
              <a:latin typeface="微软雅黑" pitchFamily="34" charset="-122"/>
              <a:ea typeface="微软雅黑" pitchFamily="34" charset="-122"/>
            </a:endParaRPr>
          </a:p>
        </p:txBody>
      </p:sp>
      <p:sp>
        <p:nvSpPr>
          <p:cNvPr id="10" name="TextBox 33"/>
          <p:cNvSpPr txBox="1"/>
          <p:nvPr/>
        </p:nvSpPr>
        <p:spPr>
          <a:xfrm>
            <a:off x="6041390" y="3416935"/>
            <a:ext cx="2607945" cy="1690370"/>
          </a:xfrm>
          <a:prstGeom prst="rect">
            <a:avLst/>
          </a:prstGeom>
          <a:noFill/>
        </p:spPr>
        <p:txBody>
          <a:bodyPr wrap="square" lIns="91415" tIns="45708" rIns="91415" bIns="45708" rtlCol="0">
            <a:spAutoFit/>
          </a:bodyPr>
          <a:lstStyle/>
          <a:p>
            <a:pPr marL="285750" indent="-285750">
              <a:lnSpc>
                <a:spcPct val="150000"/>
              </a:lnSpc>
              <a:buFont typeface="Wingdings" charset="0"/>
              <a:buChar char=""/>
            </a:pPr>
            <a:r>
              <a:rPr lang="zh-CN" altLang="en-US" sz="1400" dirty="0">
                <a:solidFill>
                  <a:schemeClr val="bg1"/>
                </a:solidFill>
                <a:latin typeface="微软雅黑" pitchFamily="34" charset="-122"/>
                <a:ea typeface="微软雅黑" pitchFamily="34" charset="-122"/>
              </a:rPr>
              <a:t>开始在全行推广</a:t>
            </a:r>
            <a:r>
              <a:rPr lang="en-US" altLang="zh-CN" sz="1400" dirty="0">
                <a:solidFill>
                  <a:schemeClr val="bg1"/>
                </a:solidFill>
                <a:latin typeface="微软雅黑" pitchFamily="34" charset="-122"/>
                <a:ea typeface="微软雅黑" pitchFamily="34" charset="-122"/>
              </a:rPr>
              <a:t>RPA</a:t>
            </a:r>
            <a:r>
              <a:rPr lang="zh-CN" altLang="en-US" sz="1400" dirty="0">
                <a:solidFill>
                  <a:schemeClr val="bg1"/>
                </a:solidFill>
                <a:latin typeface="微软雅黑" pitchFamily="34" charset="-122"/>
                <a:ea typeface="微软雅黑" pitchFamily="34" charset="-122"/>
              </a:rPr>
              <a:t>项目</a:t>
            </a:r>
            <a:endParaRPr lang="zh-CN" altLang="en-US" sz="1400" dirty="0">
              <a:solidFill>
                <a:schemeClr val="bg1"/>
              </a:solidFill>
              <a:latin typeface="微软雅黑" pitchFamily="34" charset="-122"/>
              <a:ea typeface="微软雅黑" pitchFamily="34" charset="-122"/>
            </a:endParaRPr>
          </a:p>
          <a:p>
            <a:pPr marL="285750" indent="-285750">
              <a:lnSpc>
                <a:spcPct val="150000"/>
              </a:lnSpc>
              <a:buFont typeface="Wingdings" charset="0"/>
              <a:buChar char=""/>
            </a:pPr>
            <a:r>
              <a:rPr lang="zh-CN" altLang="en-US" sz="1400" dirty="0">
                <a:solidFill>
                  <a:schemeClr val="bg1"/>
                </a:solidFill>
                <a:latin typeface="微软雅黑" pitchFamily="34" charset="-122"/>
                <a:ea typeface="微软雅黑" pitchFamily="34" charset="-122"/>
              </a:rPr>
              <a:t>搭建</a:t>
            </a:r>
            <a:r>
              <a:rPr lang="en-US" altLang="zh-CN" sz="1400" dirty="0">
                <a:solidFill>
                  <a:schemeClr val="bg1"/>
                </a:solidFill>
                <a:latin typeface="微软雅黑" pitchFamily="34" charset="-122"/>
                <a:ea typeface="微软雅黑" pitchFamily="34" charset="-122"/>
              </a:rPr>
              <a:t>AI</a:t>
            </a:r>
            <a:r>
              <a:rPr lang="zh-CN" altLang="en-US" sz="1400" dirty="0">
                <a:solidFill>
                  <a:schemeClr val="bg1"/>
                </a:solidFill>
                <a:latin typeface="微软雅黑" pitchFamily="34" charset="-122"/>
                <a:ea typeface="微软雅黑" pitchFamily="34" charset="-122"/>
              </a:rPr>
              <a:t>技术团队</a:t>
            </a:r>
            <a:endParaRPr lang="zh-CN" altLang="en-US" sz="1400" dirty="0">
              <a:solidFill>
                <a:schemeClr val="bg1"/>
              </a:solidFill>
              <a:latin typeface="微软雅黑" pitchFamily="34" charset="-122"/>
              <a:ea typeface="微软雅黑" pitchFamily="34" charset="-122"/>
            </a:endParaRPr>
          </a:p>
          <a:p>
            <a:pPr marL="285750" indent="-285750">
              <a:lnSpc>
                <a:spcPct val="150000"/>
              </a:lnSpc>
              <a:buFont typeface="Wingdings" charset="0"/>
              <a:buChar char=""/>
            </a:pPr>
            <a:r>
              <a:rPr lang="zh-CN" altLang="en-US" sz="1400" dirty="0">
                <a:solidFill>
                  <a:schemeClr val="bg1"/>
                </a:solidFill>
                <a:latin typeface="微软雅黑" pitchFamily="34" charset="-122"/>
                <a:ea typeface="微软雅黑" pitchFamily="34" charset="-122"/>
              </a:rPr>
              <a:t>探索并落地</a:t>
            </a:r>
            <a:r>
              <a:rPr lang="en-US" altLang="zh-CN" sz="1400" dirty="0">
                <a:solidFill>
                  <a:schemeClr val="bg1"/>
                </a:solidFill>
                <a:latin typeface="微软雅黑" pitchFamily="34" charset="-122"/>
                <a:ea typeface="微软雅黑" pitchFamily="34" charset="-122"/>
              </a:rPr>
              <a:t>RPA+AI</a:t>
            </a:r>
            <a:r>
              <a:rPr lang="zh-CN" altLang="en-US" sz="1400" dirty="0">
                <a:solidFill>
                  <a:schemeClr val="bg1"/>
                </a:solidFill>
                <a:latin typeface="微软雅黑" pitchFamily="34" charset="-122"/>
                <a:ea typeface="微软雅黑" pitchFamily="34" charset="-122"/>
              </a:rPr>
              <a:t>的应用场景</a:t>
            </a:r>
            <a:endParaRPr lang="zh-CN" altLang="en-US" sz="1400" dirty="0">
              <a:solidFill>
                <a:schemeClr val="bg1"/>
              </a:solidFill>
              <a:latin typeface="微软雅黑" pitchFamily="34" charset="-122"/>
              <a:ea typeface="微软雅黑" pitchFamily="34" charset="-122"/>
            </a:endParaRPr>
          </a:p>
          <a:p>
            <a:pPr indent="0">
              <a:lnSpc>
                <a:spcPct val="150000"/>
              </a:lnSpc>
              <a:buFont typeface="Wingdings" charset="0"/>
              <a:buNone/>
            </a:pPr>
            <a:endParaRPr lang="zh-CN" altLang="en-US" sz="1400" dirty="0">
              <a:solidFill>
                <a:schemeClr val="bg1"/>
              </a:solidFill>
              <a:latin typeface="微软雅黑" pitchFamily="34" charset="-122"/>
              <a:ea typeface="微软雅黑" pitchFamily="34" charset="-122"/>
            </a:endParaRPr>
          </a:p>
        </p:txBody>
      </p:sp>
      <p:sp>
        <p:nvSpPr>
          <p:cNvPr id="11" name="TextBox 34"/>
          <p:cNvSpPr txBox="1"/>
          <p:nvPr/>
        </p:nvSpPr>
        <p:spPr>
          <a:xfrm>
            <a:off x="8649335" y="2853055"/>
            <a:ext cx="2689860" cy="1050290"/>
          </a:xfrm>
          <a:prstGeom prst="rect">
            <a:avLst/>
          </a:prstGeom>
          <a:noFill/>
        </p:spPr>
        <p:txBody>
          <a:bodyPr wrap="square" lIns="91415" tIns="45708" rIns="91415" bIns="45708" rtlCol="0">
            <a:spAutoFit/>
          </a:bodyPr>
          <a:lstStyle/>
          <a:p>
            <a:pPr marL="285750" indent="-285750">
              <a:lnSpc>
                <a:spcPct val="150000"/>
              </a:lnSpc>
              <a:buFont typeface="Wingdings" charset="0"/>
              <a:buChar char=""/>
            </a:pPr>
            <a:r>
              <a:rPr lang="zh-CN" altLang="en-US" sz="1400" dirty="0">
                <a:solidFill>
                  <a:schemeClr val="bg1"/>
                </a:solidFill>
                <a:latin typeface="微软雅黑" pitchFamily="34" charset="-122"/>
                <a:ea typeface="微软雅黑" pitchFamily="34" charset="-122"/>
              </a:rPr>
              <a:t>探索</a:t>
            </a:r>
            <a:r>
              <a:rPr lang="en-US" altLang="zh-CN" sz="1400" dirty="0">
                <a:solidFill>
                  <a:schemeClr val="bg1"/>
                </a:solidFill>
                <a:latin typeface="微软雅黑" pitchFamily="34" charset="-122"/>
                <a:ea typeface="微软雅黑" pitchFamily="34" charset="-122"/>
              </a:rPr>
              <a:t>RPA</a:t>
            </a:r>
            <a:r>
              <a:rPr lang="zh-CN" altLang="en-US" sz="1400" dirty="0">
                <a:solidFill>
                  <a:schemeClr val="bg1"/>
                </a:solidFill>
                <a:latin typeface="微软雅黑" pitchFamily="34" charset="-122"/>
                <a:ea typeface="微软雅黑" pitchFamily="34" charset="-122"/>
              </a:rPr>
              <a:t>机器人的可持续管理</a:t>
            </a:r>
            <a:endParaRPr lang="zh-CN" altLang="en-US" sz="1400" dirty="0">
              <a:solidFill>
                <a:schemeClr val="bg1"/>
              </a:solidFill>
              <a:latin typeface="微软雅黑" pitchFamily="34" charset="-122"/>
              <a:ea typeface="微软雅黑" pitchFamily="34" charset="-122"/>
            </a:endParaRPr>
          </a:p>
          <a:p>
            <a:pPr marL="285750" indent="-285750">
              <a:lnSpc>
                <a:spcPct val="150000"/>
              </a:lnSpc>
              <a:buFont typeface="Wingdings" charset="0"/>
              <a:buChar char=""/>
            </a:pPr>
            <a:r>
              <a:rPr lang="zh-CN" altLang="en-US" sz="1400" dirty="0">
                <a:solidFill>
                  <a:schemeClr val="bg1"/>
                </a:solidFill>
                <a:latin typeface="微软雅黑" pitchFamily="34" charset="-122"/>
                <a:ea typeface="微软雅黑" pitchFamily="34" charset="-122"/>
              </a:rPr>
              <a:t>研究流程挖掘</a:t>
            </a:r>
            <a:endParaRPr lang="zh-CN" altLang="en-US" sz="1400" dirty="0">
              <a:solidFill>
                <a:schemeClr val="bg1"/>
              </a:solidFill>
              <a:latin typeface="微软雅黑" pitchFamily="34" charset="-122"/>
              <a:ea typeface="微软雅黑" pitchFamily="34" charset="-122"/>
            </a:endParaRPr>
          </a:p>
        </p:txBody>
      </p:sp>
      <p:sp>
        <p:nvSpPr>
          <p:cNvPr id="12" name="TextBox 35"/>
          <p:cNvSpPr txBox="1"/>
          <p:nvPr/>
        </p:nvSpPr>
        <p:spPr>
          <a:xfrm>
            <a:off x="3464560" y="2550795"/>
            <a:ext cx="2341880" cy="383540"/>
          </a:xfrm>
          <a:prstGeom prst="rect">
            <a:avLst/>
          </a:prstGeom>
          <a:noFill/>
        </p:spPr>
        <p:txBody>
          <a:bodyPr wrap="square" lIns="91415" tIns="45708" rIns="91415" bIns="45708" rtlCol="0">
            <a:spAutoFit/>
          </a:bodyPr>
          <a:lstStyle/>
          <a:p>
            <a:r>
              <a:rPr lang="en-US" dirty="0">
                <a:solidFill>
                  <a:schemeClr val="accent2"/>
                </a:solidFill>
                <a:latin typeface="微软雅黑" pitchFamily="34" charset="-122"/>
                <a:ea typeface="微软雅黑" pitchFamily="34" charset="-122"/>
              </a:rPr>
              <a:t>2020</a:t>
            </a:r>
            <a:r>
              <a:rPr lang="zh-CN" altLang="en-US" dirty="0">
                <a:solidFill>
                  <a:schemeClr val="accent2"/>
                </a:solidFill>
                <a:latin typeface="微软雅黑" pitchFamily="34" charset="-122"/>
                <a:ea typeface="微软雅黑" pitchFamily="34" charset="-122"/>
              </a:rPr>
              <a:t>年</a:t>
            </a:r>
            <a:endParaRPr lang="zh-CN" altLang="en-US" dirty="0">
              <a:solidFill>
                <a:schemeClr val="accent2"/>
              </a:solidFill>
              <a:latin typeface="微软雅黑" pitchFamily="34" charset="-122"/>
              <a:ea typeface="微软雅黑" pitchFamily="34" charset="-122"/>
            </a:endParaRPr>
          </a:p>
        </p:txBody>
      </p:sp>
      <p:sp>
        <p:nvSpPr>
          <p:cNvPr id="13" name="TextBox 36"/>
          <p:cNvSpPr txBox="1"/>
          <p:nvPr/>
        </p:nvSpPr>
        <p:spPr>
          <a:xfrm>
            <a:off x="6057265" y="1938020"/>
            <a:ext cx="2492375" cy="383540"/>
          </a:xfrm>
          <a:prstGeom prst="rect">
            <a:avLst/>
          </a:prstGeom>
          <a:noFill/>
        </p:spPr>
        <p:txBody>
          <a:bodyPr wrap="square" lIns="91415" tIns="45708" rIns="91415" bIns="45708" rtlCol="0">
            <a:spAutoFit/>
          </a:bodyPr>
          <a:lstStyle/>
          <a:p>
            <a:r>
              <a:rPr lang="en-US" dirty="0">
                <a:solidFill>
                  <a:schemeClr val="accent3"/>
                </a:solidFill>
                <a:latin typeface="微软雅黑" pitchFamily="34" charset="-122"/>
                <a:ea typeface="微软雅黑" pitchFamily="34" charset="-122"/>
              </a:rPr>
              <a:t>2021</a:t>
            </a:r>
            <a:r>
              <a:rPr lang="zh-CN" altLang="en-US" dirty="0">
                <a:solidFill>
                  <a:schemeClr val="accent3"/>
                </a:solidFill>
                <a:latin typeface="微软雅黑" pitchFamily="34" charset="-122"/>
                <a:ea typeface="微软雅黑" pitchFamily="34" charset="-122"/>
              </a:rPr>
              <a:t>年</a:t>
            </a:r>
            <a:endParaRPr lang="en-US" altLang="zh-CN" dirty="0">
              <a:solidFill>
                <a:schemeClr val="accent3"/>
              </a:solidFill>
              <a:latin typeface="微软雅黑" pitchFamily="34" charset="-122"/>
              <a:ea typeface="微软雅黑" pitchFamily="34" charset="-122"/>
            </a:endParaRPr>
          </a:p>
        </p:txBody>
      </p:sp>
      <p:sp>
        <p:nvSpPr>
          <p:cNvPr id="14" name="TextBox 37"/>
          <p:cNvSpPr txBox="1"/>
          <p:nvPr/>
        </p:nvSpPr>
        <p:spPr>
          <a:xfrm>
            <a:off x="8641715" y="1374140"/>
            <a:ext cx="2536825" cy="383540"/>
          </a:xfrm>
          <a:prstGeom prst="rect">
            <a:avLst/>
          </a:prstGeom>
          <a:noFill/>
        </p:spPr>
        <p:txBody>
          <a:bodyPr wrap="square" lIns="91415" tIns="45708" rIns="91415" bIns="45708" rtlCol="0">
            <a:spAutoFit/>
          </a:bodyPr>
          <a:lstStyle/>
          <a:p>
            <a:r>
              <a:rPr lang="en-US" dirty="0">
                <a:solidFill>
                  <a:schemeClr val="accent6"/>
                </a:solidFill>
                <a:latin typeface="微软雅黑" pitchFamily="34" charset="-122"/>
                <a:ea typeface="微软雅黑" pitchFamily="34" charset="-122"/>
              </a:rPr>
              <a:t>2022</a:t>
            </a:r>
            <a:r>
              <a:rPr lang="zh-CN" altLang="en-US" dirty="0">
                <a:solidFill>
                  <a:schemeClr val="accent6"/>
                </a:solidFill>
                <a:latin typeface="微软雅黑" pitchFamily="34" charset="-122"/>
                <a:ea typeface="微软雅黑" pitchFamily="34" charset="-122"/>
              </a:rPr>
              <a:t>年</a:t>
            </a:r>
            <a:r>
              <a:rPr lang="en-US" altLang="zh-CN" dirty="0">
                <a:solidFill>
                  <a:schemeClr val="accent6"/>
                </a:solidFill>
                <a:latin typeface="微软雅黑" pitchFamily="34" charset="-122"/>
                <a:ea typeface="微软雅黑" pitchFamily="34" charset="-122"/>
              </a:rPr>
              <a:t>-</a:t>
            </a:r>
            <a:r>
              <a:rPr lang="zh-CN" altLang="en-US" dirty="0">
                <a:solidFill>
                  <a:schemeClr val="accent6"/>
                </a:solidFill>
                <a:latin typeface="微软雅黑" pitchFamily="34" charset="-122"/>
                <a:ea typeface="微软雅黑" pitchFamily="34" charset="-122"/>
              </a:rPr>
              <a:t>未来</a:t>
            </a:r>
            <a:endParaRPr lang="zh-CN" altLang="en-US" dirty="0">
              <a:solidFill>
                <a:schemeClr val="accent6"/>
              </a:solidFill>
              <a:latin typeface="微软雅黑" pitchFamily="34" charset="-122"/>
              <a:ea typeface="微软雅黑" pitchFamily="34" charset="-122"/>
            </a:endParaRPr>
          </a:p>
        </p:txBody>
      </p:sp>
      <p:grpSp>
        <p:nvGrpSpPr>
          <p:cNvPr id="15" name="组合 3"/>
          <p:cNvGrpSpPr/>
          <p:nvPr/>
        </p:nvGrpSpPr>
        <p:grpSpPr>
          <a:xfrm>
            <a:off x="6057265" y="2510155"/>
            <a:ext cx="2317750" cy="542290"/>
            <a:chOff x="4743736" y="3559626"/>
            <a:chExt cx="1652466" cy="308268"/>
          </a:xfrm>
        </p:grpSpPr>
        <p:sp>
          <p:nvSpPr>
            <p:cNvPr id="16" name="圆角矩形 15"/>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latin typeface="微软雅黑" pitchFamily="34" charset="-122"/>
                  <a:ea typeface="微软雅黑" pitchFamily="34" charset="-122"/>
                </a:rPr>
                <a:t>RPA</a:t>
              </a:r>
              <a:r>
                <a:rPr lang="zh-CN" altLang="en-US" sz="1600" dirty="0">
                  <a:latin typeface="微软雅黑" pitchFamily="34" charset="-122"/>
                  <a:ea typeface="微软雅黑" pitchFamily="34" charset="-122"/>
                </a:rPr>
                <a:t>推广</a:t>
              </a:r>
              <a:endParaRPr lang="zh-CN" altLang="en-US" sz="1600" dirty="0">
                <a:latin typeface="微软雅黑" pitchFamily="34" charset="-122"/>
                <a:ea typeface="微软雅黑" pitchFamily="34" charset="-122"/>
              </a:endParaRPr>
            </a:p>
          </p:txBody>
        </p:sp>
        <p:sp>
          <p:nvSpPr>
            <p:cNvPr id="17"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itchFamily="34" charset="-122"/>
                <a:ea typeface="微软雅黑" pitchFamily="34" charset="-122"/>
              </a:endParaRPr>
            </a:p>
          </p:txBody>
        </p:sp>
      </p:grpSp>
      <p:grpSp>
        <p:nvGrpSpPr>
          <p:cNvPr id="18" name="组合 17"/>
          <p:cNvGrpSpPr/>
          <p:nvPr/>
        </p:nvGrpSpPr>
        <p:grpSpPr>
          <a:xfrm>
            <a:off x="3464560" y="3089275"/>
            <a:ext cx="2318385" cy="542290"/>
            <a:chOff x="2895531" y="3559626"/>
            <a:chExt cx="1652466" cy="308268"/>
          </a:xfrm>
        </p:grpSpPr>
        <p:sp>
          <p:nvSpPr>
            <p:cNvPr id="19" name="圆角矩形 18"/>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itchFamily="34" charset="-122"/>
                  <a:ea typeface="微软雅黑" pitchFamily="34" charset="-122"/>
                </a:rPr>
                <a:t>项目试点</a:t>
              </a:r>
              <a:endParaRPr lang="zh-CN" altLang="en-US" sz="1600" dirty="0">
                <a:latin typeface="微软雅黑" pitchFamily="34" charset="-122"/>
                <a:ea typeface="微软雅黑" pitchFamily="34" charset="-122"/>
              </a:endParaRPr>
            </a:p>
          </p:txBody>
        </p:sp>
        <p:sp>
          <p:nvSpPr>
            <p:cNvPr id="20"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itchFamily="34" charset="-122"/>
                <a:ea typeface="微软雅黑" pitchFamily="34" charset="-122"/>
              </a:endParaRPr>
            </a:p>
          </p:txBody>
        </p:sp>
      </p:grpSp>
      <p:grpSp>
        <p:nvGrpSpPr>
          <p:cNvPr id="21" name="组合 1"/>
          <p:cNvGrpSpPr/>
          <p:nvPr/>
        </p:nvGrpSpPr>
        <p:grpSpPr>
          <a:xfrm>
            <a:off x="872490" y="3672840"/>
            <a:ext cx="2317750" cy="542290"/>
            <a:chOff x="1047326" y="3559626"/>
            <a:chExt cx="1652466" cy="308268"/>
          </a:xfrm>
        </p:grpSpPr>
        <p:sp>
          <p:nvSpPr>
            <p:cNvPr id="22" name="圆角矩形 21"/>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itchFamily="34" charset="-122"/>
                  <a:ea typeface="微软雅黑" pitchFamily="34" charset="-122"/>
                </a:rPr>
                <a:t>学习培训</a:t>
              </a:r>
              <a:endParaRPr lang="zh-CN" altLang="en-US" sz="1600" dirty="0">
                <a:latin typeface="微软雅黑" pitchFamily="34" charset="-122"/>
                <a:ea typeface="微软雅黑" pitchFamily="34" charset="-122"/>
              </a:endParaRPr>
            </a:p>
          </p:txBody>
        </p:sp>
        <p:sp>
          <p:nvSpPr>
            <p:cNvPr id="23"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65024" tIns="32512" rIns="65024" bIns="32512" numCol="1" anchor="t" anchorCtr="0" compatLnSpc="1"/>
            <a:lstStyle/>
            <a:p>
              <a:endParaRPr lang="zh-CN" altLang="en-US" sz="1280">
                <a:latin typeface="微软雅黑" pitchFamily="34" charset="-122"/>
                <a:ea typeface="微软雅黑" pitchFamily="34" charset="-122"/>
              </a:endParaRPr>
            </a:p>
          </p:txBody>
        </p:sp>
      </p:grpSp>
      <p:grpSp>
        <p:nvGrpSpPr>
          <p:cNvPr id="24" name="组合 23"/>
          <p:cNvGrpSpPr/>
          <p:nvPr/>
        </p:nvGrpSpPr>
        <p:grpSpPr>
          <a:xfrm>
            <a:off x="8649335" y="1946275"/>
            <a:ext cx="2317750" cy="542290"/>
            <a:chOff x="6591942" y="3559626"/>
            <a:chExt cx="1652466" cy="308268"/>
          </a:xfrm>
        </p:grpSpPr>
        <p:sp>
          <p:nvSpPr>
            <p:cNvPr id="25" name="圆角矩形 24"/>
            <p:cNvSpPr/>
            <p:nvPr/>
          </p:nvSpPr>
          <p:spPr>
            <a:xfrm>
              <a:off x="6591942" y="3559626"/>
              <a:ext cx="1652466" cy="3082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itchFamily="34" charset="-122"/>
                  <a:ea typeface="微软雅黑" pitchFamily="34" charset="-122"/>
                </a:rPr>
                <a:t>长期规划</a:t>
              </a:r>
              <a:endParaRPr lang="zh-CN" altLang="en-US" sz="1600" dirty="0">
                <a:latin typeface="微软雅黑" pitchFamily="34" charset="-122"/>
                <a:ea typeface="微软雅黑" pitchFamily="34" charset="-122"/>
              </a:endParaRPr>
            </a:p>
          </p:txBody>
        </p:sp>
        <p:sp>
          <p:nvSpPr>
            <p:cNvPr id="26"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65024" tIns="32512" rIns="65024" bIns="32512" numCol="1" anchor="t" anchorCtr="0" compatLnSpc="1"/>
            <a:lstStyle/>
            <a:p>
              <a:endParaRPr lang="zh-CN" altLang="en-US" sz="1600">
                <a:latin typeface="微软雅黑" pitchFamily="34" charset="-122"/>
                <a:ea typeface="微软雅黑" pitchFamily="34" charset="-122"/>
              </a:endParaRPr>
            </a:p>
          </p:txBody>
        </p:sp>
      </p:grpSp>
      <p:cxnSp>
        <p:nvCxnSpPr>
          <p:cNvPr id="2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92499" y="285760"/>
            <a:ext cx="493495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一、需求分析</a:t>
            </a:r>
            <a:r>
              <a:rPr lang="en-US" altLang="zh-CN" sz="2400" b="1" dirty="0">
                <a:solidFill>
                  <a:schemeClr val="bg1"/>
                </a:solidFill>
                <a:latin typeface="微软雅黑" pitchFamily="34" charset="-122"/>
                <a:ea typeface="微软雅黑" pitchFamily="34" charset="-122"/>
              </a:rPr>
              <a:t>&amp;</a:t>
            </a:r>
            <a:r>
              <a:rPr lang="zh-CN" altLang="en-US" sz="2400" b="1" dirty="0">
                <a:solidFill>
                  <a:schemeClr val="bg1"/>
                </a:solidFill>
                <a:latin typeface="微软雅黑" pitchFamily="34" charset="-122"/>
                <a:ea typeface="微软雅黑" pitchFamily="34" charset="-122"/>
              </a:rPr>
              <a:t>背景介绍</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7091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二、</a:t>
            </a:r>
            <a:r>
              <a:rPr lang="en-US" altLang="zh-CN" sz="2400" b="1" dirty="0">
                <a:solidFill>
                  <a:schemeClr val="bg1"/>
                </a:solidFill>
                <a:latin typeface="微软雅黑" pitchFamily="34" charset="-122"/>
                <a:ea typeface="微软雅黑" pitchFamily="34" charset="-122"/>
              </a:rPr>
              <a:t>RPA</a:t>
            </a:r>
            <a:r>
              <a:rPr lang="zh-CN" altLang="en-US" sz="2400" b="1" dirty="0">
                <a:solidFill>
                  <a:schemeClr val="bg1"/>
                </a:solidFill>
                <a:latin typeface="微软雅黑" pitchFamily="34" charset="-122"/>
                <a:ea typeface="微软雅黑" pitchFamily="34" charset="-122"/>
              </a:rPr>
              <a:t>架构</a:t>
            </a:r>
            <a:endParaRPr lang="en-US" altLang="zh-CN" sz="2400" b="1" dirty="0">
              <a:solidFill>
                <a:schemeClr val="bg1"/>
              </a:solidFill>
              <a:latin typeface="微软雅黑" pitchFamily="34" charset="-122"/>
              <a:ea typeface="微软雅黑"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endParaRPr>
          </a:p>
          <a:p>
            <a:endParaRPr lang="en-US" sz="1400" b="1" dirty="0">
              <a:solidFill>
                <a:schemeClr val="bg1"/>
              </a:solidFill>
              <a:latin typeface="微软雅黑" pitchFamily="34" charset="-122"/>
              <a:ea typeface="微软雅黑" pitchFamily="34" charset="-122"/>
            </a:endParaRPr>
          </a:p>
        </p:txBody>
      </p:sp>
      <p:pic>
        <p:nvPicPr>
          <p:cNvPr id="6" name="图片 5"/>
          <p:cNvPicPr>
            <a:picLocks noChangeAspect="1"/>
          </p:cNvPicPr>
          <p:nvPr/>
        </p:nvPicPr>
        <p:blipFill>
          <a:blip r:embed="rId1"/>
          <a:stretch>
            <a:fillRect/>
          </a:stretch>
        </p:blipFill>
        <p:spPr>
          <a:xfrm>
            <a:off x="3187065" y="1250950"/>
            <a:ext cx="6099810" cy="55492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92499" y="285760"/>
            <a:ext cx="3570842" cy="97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三、执行流程图</a:t>
            </a:r>
            <a:endParaRPr lang="en-US" altLang="zh-CN" sz="2400" b="1" dirty="0">
              <a:solidFill>
                <a:schemeClr val="bg1"/>
              </a:solidFill>
              <a:latin typeface="微软雅黑" pitchFamily="34" charset="-122"/>
              <a:ea typeface="微软雅黑"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endParaRPr>
          </a:p>
          <a:p>
            <a:endParaRPr lang="en-US" sz="1400" b="1" dirty="0">
              <a:solidFill>
                <a:schemeClr val="bg1"/>
              </a:solidFill>
              <a:latin typeface="微软雅黑" pitchFamily="34" charset="-122"/>
              <a:ea typeface="微软雅黑" pitchFamily="34" charset="-122"/>
            </a:endParaRPr>
          </a:p>
        </p:txBody>
      </p:sp>
      <p:sp>
        <p:nvSpPr>
          <p:cNvPr id="3" name="文本框 2"/>
          <p:cNvSpPr txBox="1"/>
          <p:nvPr/>
        </p:nvSpPr>
        <p:spPr>
          <a:xfrm>
            <a:off x="455930" y="1420495"/>
            <a:ext cx="2372995" cy="365760"/>
          </a:xfrm>
          <a:prstGeom prst="rect">
            <a:avLst/>
          </a:prstGeom>
          <a:noFill/>
        </p:spPr>
        <p:txBody>
          <a:bodyPr wrap="square" rtlCol="0">
            <a:spAutoFit/>
          </a:bodyPr>
          <a:p>
            <a:r>
              <a:rPr lang="zh-CN" altLang="en-US" b="1">
                <a:solidFill>
                  <a:schemeClr val="bg1"/>
                </a:solidFill>
              </a:rPr>
              <a:t>人工流程：</a:t>
            </a:r>
            <a:endParaRPr lang="zh-CN" altLang="en-US" b="1">
              <a:solidFill>
                <a:schemeClr val="bg1"/>
              </a:solidFill>
            </a:endParaRPr>
          </a:p>
        </p:txBody>
      </p:sp>
      <p:graphicFrame>
        <p:nvGraphicFramePr>
          <p:cNvPr id="7" name="表格 6"/>
          <p:cNvGraphicFramePr/>
          <p:nvPr/>
        </p:nvGraphicFramePr>
        <p:xfrm>
          <a:off x="7087870" y="2247900"/>
          <a:ext cx="5019675" cy="3426460"/>
        </p:xfrm>
        <a:graphic>
          <a:graphicData uri="http://schemas.openxmlformats.org/drawingml/2006/table">
            <a:tbl>
              <a:tblPr firstRow="1" bandRow="1">
                <a:tableStyleId>{5C22544A-7EE6-4342-B048-85BDC9FD1C3A}</a:tableStyleId>
              </a:tblPr>
              <a:tblGrid>
                <a:gridCol w="717550"/>
                <a:gridCol w="3308985"/>
                <a:gridCol w="993140"/>
              </a:tblGrid>
              <a:tr h="424180">
                <a:tc>
                  <a:txBody>
                    <a:bodyPr/>
                    <a:p>
                      <a:pPr>
                        <a:buNone/>
                      </a:pPr>
                      <a:r>
                        <a:rPr lang="zh-CN" altLang="en-US"/>
                        <a:t>序号</a:t>
                      </a:r>
                      <a:endParaRPr lang="zh-CN" altLang="en-US"/>
                    </a:p>
                  </a:txBody>
                  <a:tcPr/>
                </a:tc>
                <a:tc>
                  <a:txBody>
                    <a:bodyPr/>
                    <a:p>
                      <a:pPr>
                        <a:buNone/>
                      </a:pPr>
                      <a:r>
                        <a:rPr lang="zh-CN" altLang="en-US"/>
                        <a:t>关键步骤说明</a:t>
                      </a:r>
                      <a:endParaRPr lang="zh-CN" altLang="en-US"/>
                    </a:p>
                  </a:txBody>
                  <a:tcPr/>
                </a:tc>
                <a:tc>
                  <a:txBody>
                    <a:bodyPr/>
                    <a:p>
                      <a:pPr>
                        <a:buNone/>
                      </a:pPr>
                      <a:r>
                        <a:rPr lang="en-US" altLang="zh-CN"/>
                        <a:t>AVG TAT</a:t>
                      </a:r>
                      <a:endParaRPr lang="en-US" altLang="zh-CN"/>
                    </a:p>
                  </a:txBody>
                  <a:tcPr/>
                </a:tc>
              </a:tr>
              <a:tr h="423545">
                <a:tc>
                  <a:txBody>
                    <a:bodyPr/>
                    <a:p>
                      <a:pPr>
                        <a:buNone/>
                      </a:pPr>
                      <a:r>
                        <a:rPr lang="en-US" altLang="zh-CN"/>
                        <a:t>1</a:t>
                      </a:r>
                      <a:endParaRPr lang="en-US" altLang="zh-CN"/>
                    </a:p>
                  </a:txBody>
                  <a:tcPr/>
                </a:tc>
                <a:tc>
                  <a:txBody>
                    <a:bodyPr/>
                    <a:p>
                      <a:pPr marL="0" indent="0" algn="l">
                        <a:lnSpc>
                          <a:spcPct val="150000"/>
                        </a:lnSpc>
                        <a:buNone/>
                      </a:pPr>
                      <a:r>
                        <a:rPr lang="zh-CN" altLang="en-US" sz="1600" b="0" u="none">
                          <a:latin typeface="等线" charset="0"/>
                          <a:ea typeface="等线" charset="0"/>
                          <a:cs typeface="等线" charset="0"/>
                        </a:rPr>
                        <a:t>提取客户资料</a:t>
                      </a:r>
                      <a:endParaRPr lang="zh-CN" altLang="en-US" sz="1600" b="0" u="none">
                        <a:latin typeface="等线" charset="0"/>
                        <a:ea typeface="等线" charset="0"/>
                        <a:cs typeface="等线" charset="0"/>
                      </a:endParaRPr>
                    </a:p>
                  </a:txBody>
                  <a:tcPr marL="0" marR="0" marT="0" marB="1" vert="horz" anchor="t"/>
                </a:tc>
                <a:tc>
                  <a:txBody>
                    <a:bodyPr/>
                    <a:p>
                      <a:pPr>
                        <a:buNone/>
                      </a:pPr>
                      <a:r>
                        <a:rPr lang="en-US" altLang="zh-CN"/>
                        <a:t>5</a:t>
                      </a:r>
                      <a:endParaRPr lang="en-US" altLang="zh-CN"/>
                    </a:p>
                  </a:txBody>
                  <a:tcPr/>
                </a:tc>
              </a:tr>
              <a:tr h="459105">
                <a:tc>
                  <a:txBody>
                    <a:bodyPr/>
                    <a:p>
                      <a:pPr>
                        <a:buNone/>
                      </a:pPr>
                      <a:r>
                        <a:rPr lang="en-US" altLang="zh-CN"/>
                        <a:t>2</a:t>
                      </a:r>
                      <a:endParaRPr lang="en-US" altLang="zh-CN"/>
                    </a:p>
                  </a:txBody>
                  <a:tcPr/>
                </a:tc>
                <a:tc>
                  <a:txBody>
                    <a:bodyPr/>
                    <a:p>
                      <a:pPr marL="0" indent="0" algn="l">
                        <a:lnSpc>
                          <a:spcPct val="150000"/>
                        </a:lnSpc>
                        <a:buNone/>
                      </a:pPr>
                      <a:r>
                        <a:rPr lang="zh-CN" altLang="en-US" sz="1600" b="0" u="none">
                          <a:latin typeface="等线" charset="0"/>
                          <a:ea typeface="等线" charset="0"/>
                          <a:cs typeface="等线" charset="0"/>
                        </a:rPr>
                        <a:t>审核客户资料</a:t>
                      </a:r>
                      <a:endParaRPr lang="zh-CN" altLang="en-US" sz="1600" b="0" u="none">
                        <a:latin typeface="等线" charset="0"/>
                        <a:ea typeface="等线" charset="0"/>
                        <a:cs typeface="等线" charset="0"/>
                      </a:endParaRPr>
                    </a:p>
                  </a:txBody>
                  <a:tcPr marL="0" marR="0" marT="0" marB="1" vert="horz" anchor="t"/>
                </a:tc>
                <a:tc>
                  <a:txBody>
                    <a:bodyPr/>
                    <a:p>
                      <a:pPr>
                        <a:buNone/>
                      </a:pPr>
                      <a:r>
                        <a:rPr lang="en-US" altLang="zh-CN"/>
                        <a:t>10</a:t>
                      </a:r>
                      <a:endParaRPr lang="en-US" altLang="zh-CN"/>
                    </a:p>
                  </a:txBody>
                  <a:tcPr/>
                </a:tc>
              </a:tr>
              <a:tr h="424180">
                <a:tc>
                  <a:txBody>
                    <a:bodyPr/>
                    <a:p>
                      <a:pPr>
                        <a:buNone/>
                      </a:pPr>
                      <a:r>
                        <a:rPr lang="en-US" altLang="zh-CN"/>
                        <a:t>3</a:t>
                      </a:r>
                      <a:endParaRPr lang="en-US" altLang="zh-CN"/>
                    </a:p>
                  </a:txBody>
                  <a:tcPr/>
                </a:tc>
                <a:tc>
                  <a:txBody>
                    <a:bodyPr/>
                    <a:p>
                      <a:pPr marL="0" indent="0" algn="l">
                        <a:lnSpc>
                          <a:spcPct val="150000"/>
                        </a:lnSpc>
                        <a:buNone/>
                      </a:pPr>
                      <a:r>
                        <a:rPr lang="zh-CN" altLang="en-US" sz="1600" b="0" u="none">
                          <a:latin typeface="等线" charset="0"/>
                          <a:ea typeface="等线" charset="0"/>
                          <a:cs typeface="等线" charset="0"/>
                        </a:rPr>
                        <a:t>信用资料审查</a:t>
                      </a:r>
                      <a:endParaRPr lang="zh-CN" altLang="en-US" sz="1600" b="0" u="none">
                        <a:latin typeface="等线" charset="0"/>
                        <a:ea typeface="等线" charset="0"/>
                        <a:cs typeface="等线" charset="0"/>
                      </a:endParaRPr>
                    </a:p>
                  </a:txBody>
                  <a:tcPr marL="0" marR="0" marT="0" marB="1" vert="horz" anchor="t"/>
                </a:tc>
                <a:tc>
                  <a:txBody>
                    <a:bodyPr/>
                    <a:p>
                      <a:pPr>
                        <a:buNone/>
                      </a:pPr>
                      <a:r>
                        <a:rPr lang="en-US" altLang="zh-CN"/>
                        <a:t>10</a:t>
                      </a:r>
                      <a:endParaRPr lang="en-US" altLang="zh-CN"/>
                    </a:p>
                  </a:txBody>
                  <a:tcPr/>
                </a:tc>
              </a:tr>
              <a:tr h="423545">
                <a:tc>
                  <a:txBody>
                    <a:bodyPr/>
                    <a:p>
                      <a:pPr>
                        <a:buNone/>
                      </a:pPr>
                      <a:r>
                        <a:rPr lang="en-US" altLang="zh-CN"/>
                        <a:t>4</a:t>
                      </a:r>
                      <a:endParaRPr lang="en-US" altLang="zh-CN"/>
                    </a:p>
                  </a:txBody>
                  <a:tcPr/>
                </a:tc>
                <a:tc>
                  <a:txBody>
                    <a:bodyPr/>
                    <a:p>
                      <a:pPr marL="0" indent="0" algn="l">
                        <a:lnSpc>
                          <a:spcPct val="150000"/>
                        </a:lnSpc>
                        <a:buNone/>
                      </a:pPr>
                      <a:r>
                        <a:rPr lang="zh-CN" altLang="en-US" sz="1600">
                          <a:latin typeface="等线" charset="0"/>
                          <a:ea typeface="等线" charset="0"/>
                          <a:cs typeface="等线" charset="0"/>
                          <a:sym typeface="+mn-ea"/>
                        </a:rPr>
                        <a:t>黑名单检查</a:t>
                      </a:r>
                      <a:endParaRPr lang="zh-CN" altLang="en-US" sz="1600" b="0" u="none">
                        <a:latin typeface="等线" charset="0"/>
                        <a:ea typeface="等线" charset="0"/>
                        <a:cs typeface="等线" charset="0"/>
                      </a:endParaRPr>
                    </a:p>
                  </a:txBody>
                  <a:tcPr marL="0" marR="0" marT="0" marB="1" vert="horz" anchor="t"/>
                </a:tc>
                <a:tc>
                  <a:txBody>
                    <a:bodyPr/>
                    <a:p>
                      <a:pPr>
                        <a:buNone/>
                      </a:pPr>
                      <a:r>
                        <a:rPr lang="en-US" altLang="zh-CN"/>
                        <a:t>5</a:t>
                      </a:r>
                      <a:endParaRPr lang="en-US" altLang="zh-CN"/>
                    </a:p>
                  </a:txBody>
                  <a:tcPr/>
                </a:tc>
              </a:tr>
              <a:tr h="424180">
                <a:tc>
                  <a:txBody>
                    <a:bodyPr/>
                    <a:p>
                      <a:pPr>
                        <a:buNone/>
                      </a:pPr>
                      <a:r>
                        <a:rPr lang="en-US" altLang="zh-CN"/>
                        <a:t>5</a:t>
                      </a:r>
                      <a:endParaRPr lang="en-US" altLang="zh-CN"/>
                    </a:p>
                  </a:txBody>
                  <a:tcPr/>
                </a:tc>
                <a:tc>
                  <a:txBody>
                    <a:bodyPr/>
                    <a:p>
                      <a:pPr marL="0" indent="0" algn="l">
                        <a:lnSpc>
                          <a:spcPct val="150000"/>
                        </a:lnSpc>
                        <a:buNone/>
                      </a:pPr>
                      <a:r>
                        <a:rPr lang="zh-CN" altLang="en-US" sz="1600" b="0" u="none">
                          <a:latin typeface="等线" charset="0"/>
                          <a:ea typeface="等线" charset="0"/>
                          <a:cs typeface="等线" charset="0"/>
                        </a:rPr>
                        <a:t>判断贷款资格</a:t>
                      </a:r>
                      <a:endParaRPr lang="zh-CN" altLang="en-US" sz="1600" b="0" u="none">
                        <a:latin typeface="等线" charset="0"/>
                        <a:ea typeface="等线" charset="0"/>
                        <a:cs typeface="等线" charset="0"/>
                      </a:endParaRPr>
                    </a:p>
                  </a:txBody>
                  <a:tcPr marL="0" marR="0" marT="0" marB="1" vert="horz" anchor="t"/>
                </a:tc>
                <a:tc>
                  <a:txBody>
                    <a:bodyPr/>
                    <a:p>
                      <a:pPr>
                        <a:buNone/>
                      </a:pPr>
                      <a:r>
                        <a:rPr lang="en-US" altLang="zh-CN"/>
                        <a:t>3</a:t>
                      </a:r>
                      <a:endParaRPr lang="en-US" altLang="zh-CN"/>
                    </a:p>
                  </a:txBody>
                  <a:tcPr/>
                </a:tc>
              </a:tr>
              <a:tr h="423545">
                <a:tc>
                  <a:txBody>
                    <a:bodyPr/>
                    <a:p>
                      <a:pPr>
                        <a:buNone/>
                      </a:pPr>
                      <a:r>
                        <a:rPr lang="en-US" altLang="zh-CN"/>
                        <a:t>6</a:t>
                      </a:r>
                      <a:endParaRPr lang="en-US" altLang="zh-CN"/>
                    </a:p>
                  </a:txBody>
                  <a:tcPr/>
                </a:tc>
                <a:tc>
                  <a:txBody>
                    <a:bodyPr/>
                    <a:p>
                      <a:pPr marL="0" indent="0" algn="l">
                        <a:lnSpc>
                          <a:spcPct val="150000"/>
                        </a:lnSpc>
                        <a:buNone/>
                      </a:pPr>
                      <a:r>
                        <a:rPr lang="zh-CN" altLang="en-US" sz="1600" b="0" u="none">
                          <a:latin typeface="等线" charset="0"/>
                          <a:ea typeface="等线" charset="0"/>
                          <a:cs typeface="等线" charset="0"/>
                        </a:rPr>
                        <a:t>信贷系统录入信息</a:t>
                      </a:r>
                      <a:endParaRPr lang="zh-CN" altLang="en-US" sz="1600" b="0" u="none">
                        <a:latin typeface="等线" charset="0"/>
                        <a:ea typeface="等线" charset="0"/>
                        <a:cs typeface="等线" charset="0"/>
                      </a:endParaRPr>
                    </a:p>
                  </a:txBody>
                  <a:tcPr marL="0" marR="0" marT="0" marB="1" vert="horz" anchor="t"/>
                </a:tc>
                <a:tc>
                  <a:txBody>
                    <a:bodyPr/>
                    <a:p>
                      <a:pPr>
                        <a:buNone/>
                      </a:pPr>
                      <a:r>
                        <a:rPr lang="en-US" altLang="zh-CN"/>
                        <a:t>15</a:t>
                      </a:r>
                      <a:endParaRPr lang="en-US" altLang="zh-CN"/>
                    </a:p>
                  </a:txBody>
                  <a:tcPr/>
                </a:tc>
              </a:tr>
              <a:tr h="424180">
                <a:tc>
                  <a:txBody>
                    <a:bodyPr/>
                    <a:p>
                      <a:pPr>
                        <a:buNone/>
                      </a:pPr>
                      <a:r>
                        <a:rPr lang="en-US" altLang="zh-CN"/>
                        <a:t>7</a:t>
                      </a:r>
                      <a:endParaRPr lang="en-US" altLang="zh-CN"/>
                    </a:p>
                  </a:txBody>
                  <a:tcPr/>
                </a:tc>
                <a:tc>
                  <a:txBody>
                    <a:bodyPr/>
                    <a:p>
                      <a:pPr marL="0" indent="0" algn="l">
                        <a:lnSpc>
                          <a:spcPct val="150000"/>
                        </a:lnSpc>
                        <a:buNone/>
                      </a:pPr>
                      <a:r>
                        <a:rPr lang="zh-CN" altLang="en-US" sz="1600">
                          <a:latin typeface="等线" charset="0"/>
                          <a:ea typeface="等线" charset="0"/>
                          <a:cs typeface="等线" charset="0"/>
                          <a:sym typeface="+mn-ea"/>
                        </a:rPr>
                        <a:t>发送邮件给复核人员</a:t>
                      </a:r>
                      <a:endParaRPr lang="zh-CN" altLang="en-US" sz="1600" b="0" u="none">
                        <a:latin typeface="等线" charset="0"/>
                        <a:ea typeface="等线" charset="0"/>
                        <a:cs typeface="等线" charset="0"/>
                      </a:endParaRPr>
                    </a:p>
                  </a:txBody>
                  <a:tcPr marL="0" marR="0" marT="0" marB="1" vert="horz" anchor="t"/>
                </a:tc>
                <a:tc>
                  <a:txBody>
                    <a:bodyPr/>
                    <a:p>
                      <a:pPr>
                        <a:buNone/>
                      </a:pPr>
                      <a:r>
                        <a:rPr lang="en-US" altLang="zh-CN"/>
                        <a:t>2</a:t>
                      </a:r>
                      <a:endParaRPr lang="en-US" altLang="zh-CN"/>
                    </a:p>
                  </a:txBody>
                  <a:tcPr/>
                </a:tc>
              </a:tr>
            </a:tbl>
          </a:graphicData>
        </a:graphic>
      </p:graphicFrame>
      <p:pic>
        <p:nvPicPr>
          <p:cNvPr id="6" name="图片 5"/>
          <p:cNvPicPr>
            <a:picLocks noChangeAspect="1"/>
          </p:cNvPicPr>
          <p:nvPr/>
        </p:nvPicPr>
        <p:blipFill>
          <a:blip r:embed="rId1"/>
          <a:stretch>
            <a:fillRect/>
          </a:stretch>
        </p:blipFill>
        <p:spPr>
          <a:xfrm>
            <a:off x="702945" y="2136775"/>
            <a:ext cx="5920105" cy="39890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292499" y="285760"/>
            <a:ext cx="3570842" cy="9709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三、执行流程图</a:t>
            </a:r>
            <a:endParaRPr lang="en-US" altLang="zh-CN" sz="2400" b="1" dirty="0">
              <a:solidFill>
                <a:schemeClr val="bg1"/>
              </a:solidFill>
              <a:latin typeface="微软雅黑" pitchFamily="34" charset="-122"/>
              <a:ea typeface="微软雅黑"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rPr>
              <a:t>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endParaRPr>
          </a:p>
          <a:p>
            <a:endParaRPr lang="en-US" sz="1400" b="1" dirty="0">
              <a:solidFill>
                <a:schemeClr val="bg1"/>
              </a:solidFill>
              <a:latin typeface="微软雅黑" pitchFamily="34" charset="-122"/>
              <a:ea typeface="微软雅黑" pitchFamily="34" charset="-122"/>
            </a:endParaRPr>
          </a:p>
        </p:txBody>
      </p:sp>
      <p:sp>
        <p:nvSpPr>
          <p:cNvPr id="2" name="文本框 1"/>
          <p:cNvSpPr txBox="1"/>
          <p:nvPr/>
        </p:nvSpPr>
        <p:spPr>
          <a:xfrm>
            <a:off x="330835" y="1330960"/>
            <a:ext cx="2408555" cy="365760"/>
          </a:xfrm>
          <a:prstGeom prst="rect">
            <a:avLst/>
          </a:prstGeom>
          <a:noFill/>
        </p:spPr>
        <p:txBody>
          <a:bodyPr wrap="square" rtlCol="0">
            <a:spAutoFit/>
          </a:bodyPr>
          <a:p>
            <a:r>
              <a:rPr lang="zh-CN" altLang="en-US" b="1">
                <a:solidFill>
                  <a:schemeClr val="bg1"/>
                </a:solidFill>
              </a:rPr>
              <a:t>优化流程：</a:t>
            </a:r>
            <a:endParaRPr lang="zh-CN" altLang="en-US" b="1">
              <a:solidFill>
                <a:schemeClr val="bg1"/>
              </a:solidFill>
            </a:endParaRPr>
          </a:p>
        </p:txBody>
      </p:sp>
      <p:pic>
        <p:nvPicPr>
          <p:cNvPr id="4" name="图片 3"/>
          <p:cNvPicPr>
            <a:picLocks noChangeAspect="1"/>
          </p:cNvPicPr>
          <p:nvPr/>
        </p:nvPicPr>
        <p:blipFill>
          <a:blip r:embed="rId1"/>
          <a:stretch>
            <a:fillRect/>
          </a:stretch>
        </p:blipFill>
        <p:spPr>
          <a:xfrm>
            <a:off x="822325" y="1879600"/>
            <a:ext cx="10708005" cy="44869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92499" y="304158"/>
            <a:ext cx="5535646" cy="7575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微软雅黑" pitchFamily="34" charset="-122"/>
                <a:ea typeface="微软雅黑" pitchFamily="34" charset="-122"/>
              </a:rPr>
              <a:t>四、模式和技术创新性</a:t>
            </a:r>
            <a:endParaRPr lang="en-US" altLang="zh-CN" sz="2400" b="1" dirty="0">
              <a:solidFill>
                <a:schemeClr val="bg1"/>
              </a:solidFill>
              <a:latin typeface="微软雅黑" pitchFamily="34" charset="-122"/>
              <a:ea typeface="微软雅黑"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itchFamily="34" charset="-122"/>
              <a:ea typeface="微软雅黑" pitchFamily="34" charset="-122"/>
              <a:cs typeface="Arial" pitchFamily="34" charset="0"/>
            </a:endParaRPr>
          </a:p>
        </p:txBody>
      </p:sp>
      <p:grpSp>
        <p:nvGrpSpPr>
          <p:cNvPr id="16" name="组合 15"/>
          <p:cNvGrpSpPr/>
          <p:nvPr/>
        </p:nvGrpSpPr>
        <p:grpSpPr>
          <a:xfrm>
            <a:off x="999490" y="1581150"/>
            <a:ext cx="9726930" cy="4622800"/>
            <a:chOff x="3349" y="4080"/>
            <a:chExt cx="12293" cy="5353"/>
          </a:xfrm>
        </p:grpSpPr>
        <p:graphicFrame>
          <p:nvGraphicFramePr>
            <p:cNvPr id="17" name="对象 16"/>
            <p:cNvGraphicFramePr/>
            <p:nvPr/>
          </p:nvGraphicFramePr>
          <p:xfrm>
            <a:off x="7612" y="5345"/>
            <a:ext cx="3828" cy="2339"/>
          </p:xfrm>
          <a:graphic>
            <a:graphicData uri="http://schemas.openxmlformats.org/presentationml/2006/ole">
              <mc:AlternateContent xmlns:mc="http://schemas.openxmlformats.org/markup-compatibility/2006">
                <mc:Choice xmlns:v="urn:schemas-microsoft-com:vml" Requires="v">
                  <p:oleObj spid="_x0000_s18" name="" r:id="rId1" imgW="5745480" imgH="3535680" progId="Paint.Picture">
                    <p:embed/>
                  </p:oleObj>
                </mc:Choice>
                <mc:Fallback>
                  <p:oleObj name="" r:id="rId1" imgW="5745480" imgH="3535680" progId="Paint.Picture">
                    <p:embed/>
                    <p:pic>
                      <p:nvPicPr>
                        <p:cNvPr id="0" name="图片 5"/>
                        <p:cNvPicPr/>
                        <p:nvPr/>
                      </p:nvPicPr>
                      <p:blipFill>
                        <a:blip r:embed="rId2"/>
                      </p:blipFill>
                      <p:spPr>
                        <a:xfrm>
                          <a:off x="7612" y="5345"/>
                          <a:ext cx="3828" cy="2339"/>
                        </a:xfrm>
                        <a:prstGeom prst="rect">
                          <a:avLst/>
                        </a:prstGeom>
                      </p:spPr>
                    </p:pic>
                  </p:oleObj>
                </mc:Fallback>
              </mc:AlternateContent>
            </a:graphicData>
          </a:graphic>
        </p:graphicFrame>
        <p:sp>
          <p:nvSpPr>
            <p:cNvPr id="3074" name="椭圆​​ 13"/>
            <p:cNvSpPr/>
            <p:nvPr/>
          </p:nvSpPr>
          <p:spPr>
            <a:xfrm>
              <a:off x="5155" y="7513"/>
              <a:ext cx="8880" cy="1920"/>
            </a:xfrm>
            <a:prstGeom prst="ellipse">
              <a:avLst/>
            </a:prstGeom>
            <a:gradFill rotWithShape="1">
              <a:gsLst>
                <a:gs pos="0">
                  <a:srgbClr val="F2F2F2"/>
                </a:gs>
                <a:gs pos="7999">
                  <a:srgbClr val="D8D8D8"/>
                </a:gs>
                <a:gs pos="100000">
                  <a:srgbClr val="F2F2F2"/>
                </a:gs>
              </a:gsLst>
              <a:lin ang="5400000" scaled="1"/>
              <a:tileRect/>
            </a:gradFill>
            <a:ln w="3175" cap="flat" cmpd="sng">
              <a:solidFill>
                <a:srgbClr val="BFBFBF"/>
              </a:solidFill>
              <a:prstDash val="solid"/>
              <a:headEnd type="none" w="med" len="med"/>
              <a:tailEnd type="none" w="med" len="med"/>
            </a:ln>
          </p:spPr>
          <p:txBody>
            <a:bodyPr anchor="ctr"/>
            <a:p>
              <a:pPr lvl="0" algn="ctr" eaLnBrk="1" hangingPunct="1"/>
              <a:endParaRPr lang="zh-CN" altLang="en-US" b="1" dirty="0">
                <a:solidFill>
                  <a:srgbClr val="FFFFFF"/>
                </a:solidFill>
                <a:latin typeface="Calibri" pitchFamily="2" charset="0"/>
                <a:ea typeface="宋体" charset="-122"/>
                <a:sym typeface="宋体" charset="-122"/>
              </a:endParaRPr>
            </a:p>
          </p:txBody>
        </p:sp>
        <p:sp>
          <p:nvSpPr>
            <p:cNvPr id="3075" name="椭圆​​ 8"/>
            <p:cNvSpPr/>
            <p:nvPr/>
          </p:nvSpPr>
          <p:spPr>
            <a:xfrm>
              <a:off x="5772" y="7548"/>
              <a:ext cx="7623" cy="1632"/>
            </a:xfrm>
            <a:prstGeom prst="ellipse">
              <a:avLst/>
            </a:prstGeom>
            <a:gradFill rotWithShape="1">
              <a:gsLst>
                <a:gs pos="0">
                  <a:srgbClr val="A5A5A5">
                    <a:alpha val="100000"/>
                  </a:srgbClr>
                </a:gs>
                <a:gs pos="12999">
                  <a:srgbClr val="7F7F7F">
                    <a:alpha val="100000"/>
                  </a:srgbClr>
                </a:gs>
                <a:gs pos="100000">
                  <a:srgbClr val="F2F2F2">
                    <a:alpha val="100000"/>
                  </a:srgbClr>
                </a:gs>
              </a:gsLst>
              <a:lin ang="5400000" scaled="1"/>
              <a:tileRect/>
            </a:gradFill>
            <a:ln w="3175" cap="flat" cmpd="sng">
              <a:solidFill>
                <a:srgbClr val="BFBFBF"/>
              </a:solidFill>
              <a:prstDash val="solid"/>
              <a:headEnd type="none" w="med" len="med"/>
              <a:tailEnd type="none" w="med" len="med"/>
            </a:ln>
          </p:spPr>
          <p:txBody>
            <a:bodyPr anchor="ctr"/>
            <a:p>
              <a:pPr lvl="0" algn="ctr" eaLnBrk="1" hangingPunct="1"/>
              <a:endParaRPr lang="zh-CN" altLang="en-US" b="1" dirty="0">
                <a:solidFill>
                  <a:srgbClr val="FFFFFF"/>
                </a:solidFill>
                <a:latin typeface="Calibri" pitchFamily="2" charset="0"/>
                <a:ea typeface="宋体" charset="-122"/>
                <a:sym typeface="宋体" charset="-122"/>
              </a:endParaRPr>
            </a:p>
          </p:txBody>
        </p:sp>
        <p:sp>
          <p:nvSpPr>
            <p:cNvPr id="3076" name="椭圆​​ 9"/>
            <p:cNvSpPr/>
            <p:nvPr/>
          </p:nvSpPr>
          <p:spPr>
            <a:xfrm>
              <a:off x="6522" y="7538"/>
              <a:ext cx="6285" cy="1345"/>
            </a:xfrm>
            <a:prstGeom prst="ellipse">
              <a:avLst/>
            </a:prstGeom>
            <a:solidFill>
              <a:srgbClr val="FFFFFF"/>
            </a:solidFill>
            <a:ln w="25400" cap="flat" cmpd="sng">
              <a:solidFill>
                <a:srgbClr val="BFBFBF"/>
              </a:solidFill>
              <a:prstDash val="solid"/>
              <a:headEnd type="none" w="med" len="med"/>
              <a:tailEnd type="none" w="med" len="med"/>
            </a:ln>
          </p:spPr>
          <p:txBody>
            <a:bodyPr anchor="ctr"/>
            <a:p>
              <a:pPr lvl="0" algn="ctr" eaLnBrk="1" hangingPunct="1"/>
              <a:endParaRPr lang="zh-CN" altLang="en-US" b="1" dirty="0">
                <a:solidFill>
                  <a:srgbClr val="FFFFFF"/>
                </a:solidFill>
                <a:latin typeface="Calibri" pitchFamily="2" charset="0"/>
                <a:ea typeface="宋体" charset="-122"/>
                <a:sym typeface="宋体" charset="-122"/>
              </a:endParaRPr>
            </a:p>
          </p:txBody>
        </p:sp>
        <p:sp>
          <p:nvSpPr>
            <p:cNvPr id="3077" name="TextBox 6"/>
            <p:cNvSpPr/>
            <p:nvPr/>
          </p:nvSpPr>
          <p:spPr>
            <a:xfrm>
              <a:off x="3349" y="5822"/>
              <a:ext cx="3698" cy="1722"/>
            </a:xfrm>
            <a:prstGeom prst="roundRect">
              <a:avLst>
                <a:gd name="adj" fmla="val 16667"/>
              </a:avLst>
            </a:prstGeom>
            <a:solidFill>
              <a:srgbClr val="F2F2F2"/>
            </a:solidFill>
            <a:ln w="9525" cap="flat" cmpd="sng">
              <a:solidFill>
                <a:srgbClr val="A5A5A5"/>
              </a:solidFill>
              <a:prstDash val="dash"/>
              <a:headEnd type="none" w="med" len="med"/>
              <a:tailEnd type="none" w="med" len="med"/>
            </a:ln>
          </p:spPr>
          <p:txBody>
            <a:bodyPr tIns="144000" bIns="72000" anchor="b"/>
            <a:p>
              <a:pPr marL="342900" lvl="0" indent="-342900" eaLnBrk="1" hangingPunct="1">
                <a:buChar char="•"/>
              </a:pPr>
              <a:r>
                <a:rPr lang="zh-CN" altLang="en-US" sz="1600" dirty="0">
                  <a:solidFill>
                    <a:srgbClr val="3F3F3F"/>
                  </a:solidFill>
                  <a:latin typeface="微软雅黑" pitchFamily="34" charset="-122"/>
                  <a:ea typeface="微软雅黑" pitchFamily="34" charset="-122"/>
                  <a:sym typeface="微软雅黑" pitchFamily="34" charset="-122"/>
                </a:rPr>
                <a:t>使用</a:t>
              </a:r>
              <a:r>
                <a:rPr lang="en-US" altLang="zh-CN" sz="1600" dirty="0">
                  <a:solidFill>
                    <a:srgbClr val="3F3F3F"/>
                  </a:solidFill>
                  <a:latin typeface="微软雅黑" pitchFamily="34" charset="-122"/>
                  <a:ea typeface="微软雅黑" pitchFamily="34" charset="-122"/>
                  <a:sym typeface="微软雅黑" pitchFamily="34" charset="-122"/>
                </a:rPr>
                <a:t>RPA</a:t>
              </a:r>
              <a:r>
                <a:rPr lang="zh-CN" altLang="en-US" sz="1600" dirty="0">
                  <a:solidFill>
                    <a:srgbClr val="3F3F3F"/>
                  </a:solidFill>
                  <a:latin typeface="微软雅黑" pitchFamily="34" charset="-122"/>
                  <a:ea typeface="微软雅黑" pitchFamily="34" charset="-122"/>
                  <a:sym typeface="微软雅黑" pitchFamily="34" charset="-122"/>
                </a:rPr>
                <a:t>技术代替人工操作，实现客户信用数据获取、黑名单检查、信贷数据录入等</a:t>
              </a:r>
              <a:endParaRPr lang="en-US" altLang="x-none" sz="1600" dirty="0">
                <a:solidFill>
                  <a:srgbClr val="3F3F3F"/>
                </a:solidFill>
                <a:latin typeface="微软雅黑" pitchFamily="34" charset="-122"/>
                <a:ea typeface="微软雅黑" pitchFamily="34" charset="-122"/>
                <a:sym typeface="微软雅黑" pitchFamily="34" charset="-122"/>
              </a:endParaRPr>
            </a:p>
          </p:txBody>
        </p:sp>
        <p:sp>
          <p:nvSpPr>
            <p:cNvPr id="3078" name="椭圆​​ 24"/>
            <p:cNvSpPr/>
            <p:nvPr/>
          </p:nvSpPr>
          <p:spPr>
            <a:xfrm>
              <a:off x="3514" y="5376"/>
              <a:ext cx="898" cy="779"/>
            </a:xfrm>
            <a:prstGeom prst="ellipse">
              <a:avLst/>
            </a:prstGeom>
            <a:gradFill rotWithShape="1">
              <a:gsLst>
                <a:gs pos="0">
                  <a:srgbClr val="A5A5A5">
                    <a:alpha val="100000"/>
                  </a:srgbClr>
                </a:gs>
                <a:gs pos="16699">
                  <a:srgbClr val="7F7F7F">
                    <a:alpha val="100000"/>
                  </a:srgbClr>
                </a:gs>
                <a:gs pos="100000">
                  <a:srgbClr val="D8D8D8">
                    <a:alpha val="100000"/>
                  </a:srgbClr>
                </a:gs>
              </a:gsLst>
              <a:lin ang="5400000" scaled="1"/>
              <a:tileRect/>
            </a:gradFill>
            <a:ln w="9525">
              <a:noFill/>
            </a:ln>
          </p:spPr>
          <p:txBody>
            <a:bodyPr anchor="ctr"/>
            <a:p>
              <a:pPr lvl="0" algn="ctr" eaLnBrk="1" hangingPunct="1"/>
              <a:r>
                <a:rPr lang="en-US" sz="1200" dirty="0">
                  <a:solidFill>
                    <a:srgbClr val="FFFFFF"/>
                  </a:solidFill>
                  <a:latin typeface="微软雅黑" pitchFamily="34" charset="-122"/>
                  <a:ea typeface="微软雅黑" pitchFamily="34" charset="-122"/>
                  <a:sym typeface="微软雅黑" pitchFamily="34" charset="-122"/>
                </a:rPr>
                <a:t>RPA</a:t>
              </a:r>
              <a:endParaRPr lang="en-US" sz="1200" dirty="0">
                <a:solidFill>
                  <a:srgbClr val="FFFFFF"/>
                </a:solidFill>
                <a:latin typeface="微软雅黑" pitchFamily="34" charset="-122"/>
                <a:ea typeface="微软雅黑" pitchFamily="34" charset="-122"/>
                <a:sym typeface="微软雅黑" pitchFamily="34" charset="-122"/>
              </a:endParaRPr>
            </a:p>
          </p:txBody>
        </p:sp>
        <p:sp>
          <p:nvSpPr>
            <p:cNvPr id="3079" name="TextBox 8"/>
            <p:cNvSpPr/>
            <p:nvPr/>
          </p:nvSpPr>
          <p:spPr>
            <a:xfrm>
              <a:off x="12102" y="5823"/>
              <a:ext cx="3540" cy="2344"/>
            </a:xfrm>
            <a:prstGeom prst="roundRect">
              <a:avLst>
                <a:gd name="adj" fmla="val 16667"/>
              </a:avLst>
            </a:prstGeom>
            <a:solidFill>
              <a:srgbClr val="F2F2F2"/>
            </a:solidFill>
            <a:ln w="9525" cap="flat" cmpd="sng">
              <a:solidFill>
                <a:srgbClr val="A5A5A5"/>
              </a:solidFill>
              <a:prstDash val="dash"/>
              <a:headEnd type="none" w="med" len="med"/>
              <a:tailEnd type="none" w="med" len="med"/>
            </a:ln>
          </p:spPr>
          <p:txBody>
            <a:bodyPr tIns="144000" bIns="72000" anchor="b"/>
            <a:p>
              <a:pPr marL="342900" lvl="0" indent="-342900" eaLnBrk="1" hangingPunct="1">
                <a:buChar char="•"/>
              </a:pPr>
              <a:r>
                <a:rPr lang="zh-CN" altLang="en-US" sz="1600" dirty="0">
                  <a:solidFill>
                    <a:srgbClr val="3F3F3F"/>
                  </a:solidFill>
                  <a:latin typeface="微软雅黑" pitchFamily="34" charset="-122"/>
                  <a:ea typeface="微软雅黑" pitchFamily="34" charset="-122"/>
                  <a:sym typeface="微软雅黑" pitchFamily="34" charset="-122"/>
                </a:rPr>
                <a:t>使用</a:t>
              </a:r>
              <a:r>
                <a:rPr lang="en-US" altLang="zh-CN" sz="1600" dirty="0">
                  <a:solidFill>
                    <a:srgbClr val="3F3F3F"/>
                  </a:solidFill>
                  <a:latin typeface="微软雅黑" pitchFamily="34" charset="-122"/>
                  <a:ea typeface="微软雅黑" pitchFamily="34" charset="-122"/>
                  <a:sym typeface="微软雅黑" pitchFamily="34" charset="-122"/>
                </a:rPr>
                <a:t>OCR</a:t>
              </a:r>
              <a:r>
                <a:rPr lang="zh-CN" altLang="en-US" sz="1600" dirty="0">
                  <a:solidFill>
                    <a:srgbClr val="3F3F3F"/>
                  </a:solidFill>
                  <a:latin typeface="微软雅黑" pitchFamily="34" charset="-122"/>
                  <a:ea typeface="微软雅黑" pitchFamily="34" charset="-122"/>
                  <a:sym typeface="微软雅黑" pitchFamily="34" charset="-122"/>
                </a:rPr>
                <a:t>识别技术</a:t>
              </a:r>
              <a:r>
                <a:rPr lang="zh-CN" sz="1600" dirty="0">
                  <a:solidFill>
                    <a:srgbClr val="3F3F3F"/>
                  </a:solidFill>
                  <a:latin typeface="微软雅黑" pitchFamily="34" charset="-122"/>
                  <a:ea typeface="微软雅黑" pitchFamily="34" charset="-122"/>
                  <a:sym typeface="微软雅黑" pitchFamily="34" charset="-122"/>
                </a:rPr>
                <a:t>获取客户银行流水信息、物业信息</a:t>
              </a:r>
              <a:endParaRPr lang="zh-CN" sz="1600" dirty="0">
                <a:solidFill>
                  <a:srgbClr val="3F3F3F"/>
                </a:solidFill>
                <a:latin typeface="微软雅黑" pitchFamily="34" charset="-122"/>
                <a:ea typeface="微软雅黑" pitchFamily="34" charset="-122"/>
                <a:sym typeface="微软雅黑" pitchFamily="34" charset="-122"/>
              </a:endParaRPr>
            </a:p>
            <a:p>
              <a:pPr marL="342900" lvl="0" indent="-342900" eaLnBrk="1" hangingPunct="1">
                <a:buChar char="•"/>
              </a:pPr>
              <a:r>
                <a:rPr lang="zh-CN" sz="1600" dirty="0">
                  <a:solidFill>
                    <a:srgbClr val="3F3F3F"/>
                  </a:solidFill>
                  <a:latin typeface="微软雅黑" pitchFamily="34" charset="-122"/>
                  <a:ea typeface="微软雅黑" pitchFamily="34" charset="-122"/>
                  <a:sym typeface="微软雅黑" pitchFamily="34" charset="-122"/>
                </a:rPr>
                <a:t>使用大数据和人工智能模型得到客户贷款资格和贷款金额参考</a:t>
              </a:r>
              <a:endParaRPr lang="zh-CN" sz="1600" dirty="0">
                <a:solidFill>
                  <a:srgbClr val="3F3F3F"/>
                </a:solidFill>
                <a:latin typeface="微软雅黑" pitchFamily="34" charset="-122"/>
                <a:ea typeface="微软雅黑" pitchFamily="34" charset="-122"/>
                <a:sym typeface="微软雅黑" pitchFamily="34" charset="-122"/>
              </a:endParaRPr>
            </a:p>
          </p:txBody>
        </p:sp>
        <p:sp>
          <p:nvSpPr>
            <p:cNvPr id="3080" name="椭圆​​ 26"/>
            <p:cNvSpPr/>
            <p:nvPr/>
          </p:nvSpPr>
          <p:spPr>
            <a:xfrm>
              <a:off x="12278" y="5415"/>
              <a:ext cx="843" cy="770"/>
            </a:xfrm>
            <a:prstGeom prst="ellipse">
              <a:avLst/>
            </a:prstGeom>
            <a:gradFill rotWithShape="1">
              <a:gsLst>
                <a:gs pos="0">
                  <a:srgbClr val="00B0F0"/>
                </a:gs>
                <a:gs pos="12000">
                  <a:srgbClr val="0070C0"/>
                </a:gs>
                <a:gs pos="100000">
                  <a:srgbClr val="00B0F0"/>
                </a:gs>
              </a:gsLst>
              <a:lin ang="5400000" scaled="1"/>
              <a:tileRect/>
            </a:gradFill>
            <a:ln w="9525">
              <a:noFill/>
            </a:ln>
          </p:spPr>
          <p:txBody>
            <a:bodyPr anchor="ctr"/>
            <a:p>
              <a:pPr lvl="0" algn="ctr" eaLnBrk="1" hangingPunct="1"/>
              <a:r>
                <a:rPr lang="en-US" sz="1600" dirty="0">
                  <a:solidFill>
                    <a:srgbClr val="FFFFFF"/>
                  </a:solidFill>
                  <a:latin typeface="微软雅黑" pitchFamily="34" charset="-122"/>
                  <a:ea typeface="微软雅黑" pitchFamily="34" charset="-122"/>
                  <a:sym typeface="微软雅黑" pitchFamily="34" charset="-122"/>
                </a:rPr>
                <a:t>AI</a:t>
              </a:r>
              <a:endParaRPr lang="en-US" sz="1600" dirty="0">
                <a:solidFill>
                  <a:srgbClr val="FFFFFF"/>
                </a:solidFill>
                <a:latin typeface="微软雅黑" pitchFamily="34" charset="-122"/>
                <a:ea typeface="微软雅黑" pitchFamily="34" charset="-122"/>
                <a:sym typeface="微软雅黑" pitchFamily="34" charset="-122"/>
              </a:endParaRPr>
            </a:p>
          </p:txBody>
        </p:sp>
        <p:grpSp>
          <p:nvGrpSpPr>
            <p:cNvPr id="3083" name="Group 11"/>
            <p:cNvGrpSpPr/>
            <p:nvPr/>
          </p:nvGrpSpPr>
          <p:grpSpPr>
            <a:xfrm>
              <a:off x="7327" y="4080"/>
              <a:ext cx="2850" cy="4648"/>
              <a:chOff x="0" y="0"/>
              <a:chExt cx="1788844" cy="2930801"/>
            </a:xfrm>
          </p:grpSpPr>
          <p:sp>
            <p:nvSpPr>
              <p:cNvPr id="3084" name="椭圆​​ 11"/>
              <p:cNvSpPr/>
              <p:nvPr/>
            </p:nvSpPr>
            <p:spPr>
              <a:xfrm>
                <a:off x="567469" y="2837451"/>
                <a:ext cx="1221375" cy="93350"/>
              </a:xfrm>
              <a:prstGeom prst="ellipse">
                <a:avLst/>
              </a:prstGeom>
              <a:gradFill rotWithShape="1">
                <a:gsLst>
                  <a:gs pos="0">
                    <a:srgbClr val="7F7F7F">
                      <a:alpha val="100000"/>
                    </a:srgbClr>
                  </a:gs>
                  <a:gs pos="34999">
                    <a:srgbClr val="7F7F7F">
                      <a:alpha val="100000"/>
                    </a:srgbClr>
                  </a:gs>
                  <a:gs pos="100000">
                    <a:srgbClr val="F2F2F2">
                      <a:alpha val="100000"/>
                    </a:srgbClr>
                  </a:gs>
                </a:gsLst>
                <a:path path="shape">
                  <a:fillToRect l="50000" t="50000" r="50000" b="50000"/>
                </a:path>
                <a:tileRect/>
              </a:gradFill>
              <a:ln w="9525">
                <a:noFill/>
              </a:ln>
            </p:spPr>
            <p:txBody>
              <a:bodyPr anchor="ctr"/>
              <a:p>
                <a:pPr lvl="0" algn="ctr" eaLnBrk="1" hangingPunct="1"/>
                <a:endParaRPr lang="zh-CN" altLang="en-US" b="1" dirty="0">
                  <a:solidFill>
                    <a:srgbClr val="FFFFFF"/>
                  </a:solidFill>
                  <a:latin typeface="Calibri" pitchFamily="2" charset="0"/>
                  <a:ea typeface="宋体" charset="-122"/>
                  <a:sym typeface="宋体" charset="-122"/>
                </a:endParaRPr>
              </a:p>
            </p:txBody>
          </p:sp>
          <p:grpSp>
            <p:nvGrpSpPr>
              <p:cNvPr id="3085" name="Group 13"/>
              <p:cNvGrpSpPr/>
              <p:nvPr/>
            </p:nvGrpSpPr>
            <p:grpSpPr>
              <a:xfrm>
                <a:off x="0" y="0"/>
                <a:ext cx="1761070" cy="2874428"/>
                <a:chOff x="0" y="0"/>
                <a:chExt cx="1761070" cy="2874428"/>
              </a:xfrm>
            </p:grpSpPr>
            <p:sp>
              <p:nvSpPr>
                <p:cNvPr id="3086" name="椭圆​​ 2"/>
                <p:cNvSpPr/>
                <p:nvPr/>
              </p:nvSpPr>
              <p:spPr>
                <a:xfrm rot="3835836">
                  <a:off x="-618403" y="618403"/>
                  <a:ext cx="2874428" cy="1637622"/>
                </a:xfrm>
                <a:custGeom>
                  <a:avLst/>
                  <a:gdLst>
                    <a:gd name="txL" fmla="*/ 0 w 3744416"/>
                    <a:gd name="txT" fmla="*/ 0 h 2134150"/>
                    <a:gd name="txR" fmla="*/ 3744416 w 3744416"/>
                    <a:gd name="txB" fmla="*/ 2134150 h 2134150"/>
                  </a:gdLst>
                  <a:ahLst/>
                  <a:cxnLst>
                    <a:cxn ang="0">
                      <a:pos x="64614" y="490649"/>
                    </a:cxn>
                    <a:cxn ang="0">
                      <a:pos x="548143" y="59791"/>
                    </a:cxn>
                    <a:cxn ang="0">
                      <a:pos x="253196" y="540578"/>
                    </a:cxn>
                    <a:cxn ang="0">
                      <a:pos x="1415105" y="1264499"/>
                    </a:cxn>
                    <a:cxn ang="0">
                      <a:pos x="2577013" y="540579"/>
                    </a:cxn>
                    <a:cxn ang="0">
                      <a:pos x="2186032" y="0"/>
                    </a:cxn>
                    <a:cxn ang="0">
                      <a:pos x="2874428" y="753546"/>
                    </a:cxn>
                    <a:cxn ang="0">
                      <a:pos x="1437214" y="1637622"/>
                    </a:cxn>
                    <a:cxn ang="0">
                      <a:pos x="0" y="753546"/>
                    </a:cxn>
                    <a:cxn ang="0">
                      <a:pos x="64614" y="490649"/>
                    </a:cxn>
                  </a:cxnLst>
                  <a:rect l="txL" t="txT" r="txR" b="txB"/>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gradFill rotWithShape="1">
                  <a:gsLst>
                    <a:gs pos="0">
                      <a:srgbClr val="7F7F7F">
                        <a:alpha val="100000"/>
                      </a:srgbClr>
                    </a:gs>
                    <a:gs pos="16699">
                      <a:srgbClr val="595959">
                        <a:alpha val="100000"/>
                      </a:srgbClr>
                    </a:gs>
                    <a:gs pos="100000">
                      <a:srgbClr val="D8D8D8">
                        <a:alpha val="100000"/>
                      </a:srgbClr>
                    </a:gs>
                  </a:gsLst>
                  <a:lin ang="5400000" scaled="1"/>
                  <a:tileRect/>
                </a:gradFill>
                <a:ln w="9525">
                  <a:noFill/>
                </a:ln>
              </p:spPr>
              <p:txBody>
                <a:bodyPr/>
                <a:p>
                  <a:endParaRPr lang="zh-CN" altLang="en-US"/>
                </a:p>
              </p:txBody>
            </p:sp>
            <p:sp>
              <p:nvSpPr>
                <p:cNvPr id="3087" name="流程图: 摘录 16"/>
                <p:cNvSpPr/>
                <p:nvPr/>
              </p:nvSpPr>
              <p:spPr>
                <a:xfrm rot="19330532" flipH="1" flipV="1">
                  <a:off x="861755" y="194682"/>
                  <a:ext cx="327811" cy="160327"/>
                </a:xfrm>
                <a:prstGeom prst="flowChartExtract">
                  <a:avLst/>
                </a:prstGeom>
                <a:gradFill rotWithShape="1">
                  <a:gsLst>
                    <a:gs pos="0">
                      <a:srgbClr val="A5A5A5">
                        <a:alpha val="100000"/>
                      </a:srgbClr>
                    </a:gs>
                    <a:gs pos="16699">
                      <a:srgbClr val="7F7F7F">
                        <a:alpha val="100000"/>
                      </a:srgbClr>
                    </a:gs>
                    <a:gs pos="100000">
                      <a:srgbClr val="D8D8D8">
                        <a:alpha val="100000"/>
                      </a:srgbClr>
                    </a:gs>
                  </a:gsLst>
                  <a:lin ang="5400000" scaled="1"/>
                  <a:tileRect/>
                </a:gradFill>
                <a:ln w="9525">
                  <a:noFill/>
                </a:ln>
              </p:spPr>
              <p:txBody>
                <a:bodyPr anchor="ctr"/>
                <a:p>
                  <a:pPr lvl="0" algn="ctr" eaLnBrk="1" hangingPunct="1"/>
                  <a:endParaRPr lang="zh-CN" altLang="en-US" sz="1600" b="1" dirty="0">
                    <a:solidFill>
                      <a:srgbClr val="FFFFFF"/>
                    </a:solidFill>
                    <a:latin typeface="微软雅黑" pitchFamily="34" charset="-122"/>
                    <a:ea typeface="微软雅黑" pitchFamily="34" charset="-122"/>
                    <a:sym typeface="微软雅黑" pitchFamily="34" charset="-122"/>
                  </a:endParaRPr>
                </a:p>
              </p:txBody>
            </p:sp>
            <p:sp>
              <p:nvSpPr>
                <p:cNvPr id="3088" name="新月形 17"/>
                <p:cNvSpPr/>
                <p:nvPr/>
              </p:nvSpPr>
              <p:spPr>
                <a:xfrm rot="17489874">
                  <a:off x="671065" y="1647374"/>
                  <a:ext cx="646005" cy="1533992"/>
                </a:xfrm>
                <a:prstGeom prst="moon">
                  <a:avLst>
                    <a:gd name="adj" fmla="val 43278"/>
                  </a:avLst>
                </a:prstGeom>
                <a:gradFill rotWithShape="1">
                  <a:gsLst>
                    <a:gs pos="0">
                      <a:srgbClr val="FEFEFE">
                        <a:alpha val="100000"/>
                      </a:srgbClr>
                    </a:gs>
                    <a:gs pos="34999">
                      <a:srgbClr val="F4F4F4">
                        <a:alpha val="100000"/>
                      </a:srgbClr>
                    </a:gs>
                    <a:gs pos="68999">
                      <a:srgbClr val="FFFFFF">
                        <a:alpha val="100000"/>
                      </a:srgbClr>
                    </a:gs>
                    <a:gs pos="100000">
                      <a:srgbClr val="FFFFFF">
                        <a:alpha val="100000"/>
                      </a:srgbClr>
                    </a:gs>
                  </a:gsLst>
                  <a:lin ang="0" scaled="1"/>
                  <a:tileRect/>
                </a:gradFill>
                <a:ln w="9525">
                  <a:noFill/>
                </a:ln>
              </p:spPr>
              <p:txBody>
                <a:bodyPr anchor="ctr"/>
                <a:p>
                  <a:pPr lvl="0" algn="ctr" eaLnBrk="1" hangingPunct="1"/>
                  <a:endParaRPr lang="zh-CN" altLang="en-US" b="1" dirty="0">
                    <a:solidFill>
                      <a:srgbClr val="FFFFFF"/>
                    </a:solidFill>
                    <a:latin typeface="Calibri" pitchFamily="2" charset="0"/>
                    <a:ea typeface="宋体" charset="-122"/>
                    <a:sym typeface="宋体" charset="-122"/>
                  </a:endParaRPr>
                </a:p>
              </p:txBody>
            </p:sp>
          </p:grpSp>
        </p:grpSp>
        <p:grpSp>
          <p:nvGrpSpPr>
            <p:cNvPr id="3089" name="Group 17"/>
            <p:cNvGrpSpPr/>
            <p:nvPr/>
          </p:nvGrpSpPr>
          <p:grpSpPr>
            <a:xfrm>
              <a:off x="9177" y="4575"/>
              <a:ext cx="2858" cy="3650"/>
              <a:chOff x="0" y="0"/>
              <a:chExt cx="1814681" cy="2317917"/>
            </a:xfrm>
          </p:grpSpPr>
          <p:sp>
            <p:nvSpPr>
              <p:cNvPr id="3090" name="椭圆​​ 10"/>
              <p:cNvSpPr/>
              <p:nvPr/>
            </p:nvSpPr>
            <p:spPr>
              <a:xfrm>
                <a:off x="374988" y="2207881"/>
                <a:ext cx="1439693" cy="110036"/>
              </a:xfrm>
              <a:prstGeom prst="ellipse">
                <a:avLst/>
              </a:prstGeom>
              <a:gradFill rotWithShape="1">
                <a:gsLst>
                  <a:gs pos="0">
                    <a:srgbClr val="7F7F7F">
                      <a:alpha val="100000"/>
                    </a:srgbClr>
                  </a:gs>
                  <a:gs pos="34999">
                    <a:srgbClr val="7F7F7F">
                      <a:alpha val="100000"/>
                    </a:srgbClr>
                  </a:gs>
                  <a:gs pos="100000">
                    <a:srgbClr val="F2F2F2">
                      <a:alpha val="100000"/>
                    </a:srgbClr>
                  </a:gs>
                </a:gsLst>
                <a:path path="shape">
                  <a:fillToRect l="50000" t="50000" r="50000" b="50000"/>
                </a:path>
                <a:tileRect/>
              </a:gradFill>
              <a:ln w="9525">
                <a:noFill/>
              </a:ln>
            </p:spPr>
            <p:txBody>
              <a:bodyPr anchor="ctr"/>
              <a:p>
                <a:pPr lvl="0" algn="ctr" eaLnBrk="1" hangingPunct="1"/>
                <a:endParaRPr lang="zh-CN" altLang="en-US" b="1" dirty="0">
                  <a:solidFill>
                    <a:srgbClr val="FFFFFF"/>
                  </a:solidFill>
                  <a:latin typeface="Calibri" pitchFamily="2" charset="0"/>
                  <a:ea typeface="宋体" charset="-122"/>
                  <a:sym typeface="宋体" charset="-122"/>
                </a:endParaRPr>
              </a:p>
            </p:txBody>
          </p:sp>
          <p:grpSp>
            <p:nvGrpSpPr>
              <p:cNvPr id="3091" name="Group 19"/>
              <p:cNvGrpSpPr/>
              <p:nvPr/>
            </p:nvGrpSpPr>
            <p:grpSpPr>
              <a:xfrm>
                <a:off x="0" y="0"/>
                <a:ext cx="1643348" cy="2296107"/>
                <a:chOff x="0" y="0"/>
                <a:chExt cx="1643348" cy="2296107"/>
              </a:xfrm>
            </p:grpSpPr>
            <p:sp>
              <p:nvSpPr>
                <p:cNvPr id="3092" name="流程图: 摘录 21"/>
                <p:cNvSpPr/>
                <p:nvPr/>
              </p:nvSpPr>
              <p:spPr>
                <a:xfrm rot="8127063" flipH="1" flipV="1">
                  <a:off x="551122" y="2032713"/>
                  <a:ext cx="327811" cy="160327"/>
                </a:xfrm>
                <a:prstGeom prst="flowChartExtract">
                  <a:avLst/>
                </a:prstGeom>
                <a:gradFill rotWithShape="1">
                  <a:gsLst>
                    <a:gs pos="0">
                      <a:srgbClr val="00B0F0"/>
                    </a:gs>
                    <a:gs pos="12000">
                      <a:srgbClr val="0070C0"/>
                    </a:gs>
                    <a:gs pos="100000">
                      <a:srgbClr val="00B0F0"/>
                    </a:gs>
                  </a:gsLst>
                  <a:lin ang="5400000" scaled="1"/>
                  <a:tileRect/>
                </a:gradFill>
                <a:ln w="9525">
                  <a:noFill/>
                </a:ln>
              </p:spPr>
              <p:txBody>
                <a:bodyPr anchor="ctr"/>
                <a:p>
                  <a:pPr lvl="0" algn="ctr" eaLnBrk="1" hangingPunct="1"/>
                  <a:endParaRPr lang="zh-CN" altLang="en-US" sz="1600" b="1" dirty="0">
                    <a:solidFill>
                      <a:srgbClr val="FFFFFF"/>
                    </a:solidFill>
                    <a:latin typeface="微软雅黑" pitchFamily="34" charset="-122"/>
                    <a:ea typeface="微软雅黑" pitchFamily="34" charset="-122"/>
                    <a:sym typeface="微软雅黑" pitchFamily="34" charset="-122"/>
                  </a:endParaRPr>
                </a:p>
              </p:txBody>
            </p:sp>
            <p:grpSp>
              <p:nvGrpSpPr>
                <p:cNvPr id="3093" name="Group 21"/>
                <p:cNvGrpSpPr/>
                <p:nvPr/>
              </p:nvGrpSpPr>
              <p:grpSpPr>
                <a:xfrm>
                  <a:off x="0" y="0"/>
                  <a:ext cx="1643348" cy="2296107"/>
                  <a:chOff x="0" y="0"/>
                  <a:chExt cx="1822450" cy="2546350"/>
                </a:xfrm>
              </p:grpSpPr>
              <p:sp>
                <p:nvSpPr>
                  <p:cNvPr id="3094" name="椭圆​​ 4"/>
                  <p:cNvSpPr/>
                  <p:nvPr/>
                </p:nvSpPr>
                <p:spPr>
                  <a:xfrm rot="14453685">
                    <a:off x="-361950" y="361950"/>
                    <a:ext cx="2546350" cy="1822450"/>
                  </a:xfrm>
                  <a:custGeom>
                    <a:avLst/>
                    <a:gdLst>
                      <a:gd name="txL" fmla="*/ 0 w 3329483"/>
                      <a:gd name="txT" fmla="*/ 0 h 2048912"/>
                      <a:gd name="txR" fmla="*/ 3329483 w 3329483"/>
                      <a:gd name="txB" fmla="*/ 2048912 h 2048912"/>
                    </a:gdLst>
                    <a:ahLst/>
                    <a:cxnLst>
                      <a:cxn ang="0">
                        <a:pos x="2489110" y="1182196"/>
                      </a:cxn>
                      <a:cxn ang="0">
                        <a:pos x="1273175" y="1822450"/>
                      </a:cxn>
                      <a:cxn ang="0">
                        <a:pos x="0" y="911225"/>
                      </a:cxn>
                      <a:cxn ang="0">
                        <a:pos x="511874" y="182093"/>
                      </a:cxn>
                      <a:cxn ang="0">
                        <a:pos x="151626" y="748426"/>
                      </a:cxn>
                      <a:cxn ang="0">
                        <a:pos x="1180917" y="1494577"/>
                      </a:cxn>
                      <a:cxn ang="0">
                        <a:pos x="2210209" y="748426"/>
                      </a:cxn>
                      <a:cxn ang="0">
                        <a:pos x="1195492" y="2807"/>
                      </a:cxn>
                      <a:cxn ang="0">
                        <a:pos x="1273175" y="0"/>
                      </a:cxn>
                      <a:cxn ang="0">
                        <a:pos x="2546350" y="911225"/>
                      </a:cxn>
                      <a:cxn ang="0">
                        <a:pos x="2489110" y="1182196"/>
                      </a:cxn>
                    </a:cxnLst>
                    <a:rect l="txL" t="txT" r="txR" b="txB"/>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gradFill rotWithShape="1">
                    <a:gsLst>
                      <a:gs pos="0">
                        <a:srgbClr val="00B0F0">
                          <a:alpha val="100000"/>
                        </a:srgbClr>
                      </a:gs>
                      <a:gs pos="16699">
                        <a:srgbClr val="0070C0">
                          <a:alpha val="100000"/>
                        </a:srgbClr>
                      </a:gs>
                      <a:gs pos="100000">
                        <a:srgbClr val="00B050">
                          <a:alpha val="100000"/>
                        </a:srgbClr>
                      </a:gs>
                    </a:gsLst>
                    <a:lin ang="5400000" scaled="1"/>
                    <a:tileRect/>
                  </a:gradFill>
                  <a:ln w="9525">
                    <a:noFill/>
                  </a:ln>
                </p:spPr>
                <p:txBody>
                  <a:bodyPr/>
                  <a:p>
                    <a:endParaRPr lang="zh-CN" altLang="en-US"/>
                  </a:p>
                </p:txBody>
              </p:sp>
              <p:sp>
                <p:nvSpPr>
                  <p:cNvPr id="3095" name="新月形 24"/>
                  <p:cNvSpPr/>
                  <p:nvPr/>
                </p:nvSpPr>
                <p:spPr>
                  <a:xfrm rot="6728137">
                    <a:off x="553805" y="-421573"/>
                    <a:ext cx="716410" cy="1775797"/>
                  </a:xfrm>
                  <a:prstGeom prst="moon">
                    <a:avLst>
                      <a:gd name="adj" fmla="val 27472"/>
                    </a:avLst>
                  </a:prstGeom>
                  <a:gradFill rotWithShape="1">
                    <a:gsLst>
                      <a:gs pos="0">
                        <a:srgbClr val="FEFEFE">
                          <a:alpha val="100000"/>
                        </a:srgbClr>
                      </a:gs>
                      <a:gs pos="34999">
                        <a:srgbClr val="F4F4F4">
                          <a:alpha val="100000"/>
                        </a:srgbClr>
                      </a:gs>
                      <a:gs pos="68999">
                        <a:srgbClr val="FFFFFF">
                          <a:alpha val="100000"/>
                        </a:srgbClr>
                      </a:gs>
                      <a:gs pos="100000">
                        <a:srgbClr val="FFFFFF">
                          <a:alpha val="100000"/>
                        </a:srgbClr>
                      </a:gs>
                    </a:gsLst>
                    <a:lin ang="0" scaled="1"/>
                    <a:tileRect/>
                  </a:gradFill>
                  <a:ln w="9525">
                    <a:noFill/>
                  </a:ln>
                </p:spPr>
                <p:txBody>
                  <a:bodyPr anchor="ctr"/>
                  <a:p>
                    <a:pPr lvl="0" algn="ctr" eaLnBrk="1" hangingPunct="1"/>
                    <a:endParaRPr lang="zh-CN" altLang="en-US" b="1" dirty="0">
                      <a:solidFill>
                        <a:srgbClr val="FFFFFF"/>
                      </a:solidFill>
                      <a:latin typeface="Calibri" pitchFamily="2" charset="0"/>
                      <a:ea typeface="宋体" charset="-122"/>
                      <a:sym typeface="宋体" charset="-122"/>
                    </a:endParaRPr>
                  </a:p>
                </p:txBody>
              </p:sp>
            </p:grpSp>
          </p:grpSp>
        </p:grpSp>
      </p:grpSp>
    </p:spTree>
  </p:cSld>
  <p:clrMapOvr>
    <a:masterClrMapping/>
  </p:clrMapOvr>
</p:sld>
</file>

<file path=ppt/tags/tag1.xml><?xml version="1.0" encoding="utf-8"?>
<p:tagLst xmlns:p="http://schemas.openxmlformats.org/presentationml/2006/main">
  <p:tag name="PA" val="v3.2.0"/>
</p:tagLst>
</file>

<file path=ppt/tags/tag2.xml><?xml version="1.0" encoding="utf-8"?>
<p:tagLst xmlns:p="http://schemas.openxmlformats.org/presentationml/2006/main">
  <p:tag name="PA" val="v3.2.0"/>
</p:tagLst>
</file>

<file path=ppt/tags/tag3.xml><?xml version="1.0" encoding="utf-8"?>
<p:tagLst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1654</Words>
  <Application>WPS 演示</Application>
  <PresentationFormat>宽屏</PresentationFormat>
  <Paragraphs>187</Paragraphs>
  <Slides>12</Slides>
  <Notes>0</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12</vt:i4>
      </vt:variant>
    </vt:vector>
  </HeadingPairs>
  <TitlesOfParts>
    <vt:vector size="15" baseType="lpstr">
      <vt:lpstr>Office 主题</vt:lpstr>
      <vt:lpstr>1_Office 主题</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user</cp:lastModifiedBy>
  <cp:revision>198</cp:revision>
  <dcterms:created xsi:type="dcterms:W3CDTF">2021-03-03T08:16:00Z</dcterms:created>
  <dcterms:modified xsi:type="dcterms:W3CDTF">2022-07-01T08:59:18Z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2052-10.1.0.5740</vt:lpwstr>
  </property>
</Properties>
</file>