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0"/>
  </p:notesMasterIdLst>
  <p:sldIdLst>
    <p:sldId id="256" r:id="rId4"/>
    <p:sldId id="257" r:id="rId5"/>
    <p:sldId id="258" r:id="rId6"/>
    <p:sldId id="272" r:id="rId7"/>
    <p:sldId id="269" r:id="rId8"/>
    <p:sldId id="283" r:id="rId9"/>
    <p:sldId id="267" r:id="rId10"/>
    <p:sldId id="268" r:id="rId11"/>
    <p:sldId id="263" r:id="rId12"/>
    <p:sldId id="284" r:id="rId13"/>
    <p:sldId id="266" r:id="rId14"/>
    <p:sldId id="294" r:id="rId15"/>
    <p:sldId id="271" r:id="rId16"/>
    <p:sldId id="260" r:id="rId17"/>
    <p:sldId id="265" r:id="rId18"/>
    <p:sldId id="262"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4E2"/>
    <a:srgbClr val="705661"/>
    <a:srgbClr val="D460FF"/>
    <a:srgbClr val="01A8FF"/>
    <a:srgbClr val="34334B"/>
    <a:srgbClr val="6D5562"/>
    <a:srgbClr val="1A070E"/>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2"/>
    <p:restoredTop sz="94674"/>
  </p:normalViewPr>
  <p:slideViewPr>
    <p:cSldViewPr snapToGrid="0">
      <p:cViewPr varScale="1">
        <p:scale>
          <a:sx n="86" d="100"/>
          <a:sy n="86" d="100"/>
        </p:scale>
        <p:origin x="28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8.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6.png"/><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40" name="图片 3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tags" Target="../tags/tag6.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tags" Target="../tags/tag7.xml"/><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2392680" y="4323715"/>
            <a:ext cx="7406640" cy="1684655"/>
          </a:xfrm>
          <a:prstGeom prst="rect">
            <a:avLst/>
          </a:prstGeom>
          <a:solidFill>
            <a:srgbClr val="759BFF">
              <a:alpha val="10000"/>
            </a:srgbClr>
          </a:solidFill>
          <a:ln>
            <a:noFill/>
          </a:ln>
        </p:spPr>
        <p:txBody>
          <a:bodyPr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sz="8000" dirty="0"/>
              <a:t>高校指南针</a:t>
            </a:r>
            <a:endParaRPr kumimoji="1" lang="zh-CN" altLang="en-US" sz="8000" dirty="0"/>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pic>
        <p:nvPicPr>
          <p:cNvPr id="58" name="图片 57"/>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1915" y="1219517"/>
            <a:ext cx="3514090" cy="521970"/>
          </a:xfrm>
          <a:prstGeom prst="rect">
            <a:avLst/>
          </a:prstGeom>
          <a:noFill/>
        </p:spPr>
        <p:txBody>
          <a:bodyPr wrap="none" rtlCol="0">
            <a:spAutoFit/>
          </a:bodyPr>
          <a:lstStyle/>
          <a:p>
            <a:pPr algn="l"/>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2.Creator设计流程图</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IMG_256"/>
          <p:cNvPicPr>
            <a:picLocks noChangeAspect="1"/>
          </p:cNvPicPr>
          <p:nvPr>
            <p:custDataLst>
              <p:tags r:id="rId1"/>
            </p:custDataLst>
          </p:nvPr>
        </p:nvPicPr>
        <p:blipFill>
          <a:blip r:embed="rId2"/>
          <a:stretch>
            <a:fillRect/>
          </a:stretch>
        </p:blipFill>
        <p:spPr>
          <a:xfrm>
            <a:off x="1349375" y="1807210"/>
            <a:ext cx="9066530" cy="505333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p:nvPr/>
        </p:nvSpPr>
        <p:spPr>
          <a:xfrm>
            <a:off x="3013641" y="443930"/>
            <a:ext cx="11180652" cy="36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solidFill>
                <a:schemeClr val="bg1"/>
              </a:solidFill>
            </a:endParaRPr>
          </a:p>
        </p:txBody>
      </p:sp>
      <p:cxnSp>
        <p:nvCxnSpPr>
          <p:cNvPr id="58"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92498" y="285760"/>
            <a:ext cx="36321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915" y="1219517"/>
            <a:ext cx="7217410" cy="521970"/>
          </a:xfrm>
          <a:prstGeom prst="rect">
            <a:avLst/>
          </a:prstGeom>
          <a:noFill/>
        </p:spPr>
        <p:txBody>
          <a:bodyPr wrap="none" rtlCol="0">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效果演示视频</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高考志愿填报参考</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系统</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165667954525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984375" y="1741170"/>
            <a:ext cx="7499350" cy="478980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p:nvPr/>
        </p:nvSpPr>
        <p:spPr>
          <a:xfrm>
            <a:off x="3013641" y="443930"/>
            <a:ext cx="11180652" cy="369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solidFill>
                <a:schemeClr val="bg1"/>
              </a:solidFill>
            </a:endParaRPr>
          </a:p>
        </p:txBody>
      </p:sp>
      <p:cxnSp>
        <p:nvCxnSpPr>
          <p:cNvPr id="58"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92498" y="285760"/>
            <a:ext cx="36321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915" y="1219517"/>
            <a:ext cx="6536690" cy="521970"/>
          </a:xfrm>
          <a:prstGeom prst="rect">
            <a:avLst/>
          </a:prstGeom>
          <a:noFill/>
        </p:spPr>
        <p:txBody>
          <a:bodyPr wrap="none" rtlCol="0">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效果演示视频</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考研</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择校参考</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系统</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1656684597734">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369820" y="1741170"/>
            <a:ext cx="7088505" cy="45275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56206" y="2504421"/>
            <a:ext cx="5287615" cy="2676525"/>
          </a:xfrm>
          <a:prstGeom prst="rect">
            <a:avLst/>
          </a:prstGeom>
          <a:ln>
            <a:noFill/>
          </a:ln>
        </p:spPr>
        <p:txBody>
          <a:bodyPr wrap="square">
            <a:spAutoFit/>
            <a:scene3d>
              <a:camera prst="orthographicFront"/>
              <a:lightRig rig="threePt" dir="t"/>
            </a:scene3d>
            <a:sp3d contourW="12700"/>
          </a:bodyPr>
          <a:lstStyle/>
          <a:p>
            <a:pPr marR="0" lvl="0" indent="457200" algn="just" defTabSz="914400" rtl="0" eaLnBrk="1" fontAlgn="auto" latinLnBrk="0" hangingPunct="1">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mn-ea"/>
                <a:cs typeface="+mn-cs"/>
              </a:rPr>
              <a:t> 此方案实现了网络的自动化体现出网络智能给人们生活带来的便利，与以往传统手动搜索相比，此方案的自动化做到了解放双手，并直观的把信息以表格的形式展现出来，不需用户再去反复</a:t>
            </a:r>
            <a:r>
              <a:rPr kumimoji="0" lang="zh-CN" altLang="en-US" sz="2400" b="1" i="0" u="none" strike="noStrike" kern="1200" cap="none" spc="0" normalizeH="0" baseline="0" noProof="0" dirty="0">
                <a:ln>
                  <a:noFill/>
                </a:ln>
                <a:solidFill>
                  <a:schemeClr val="bg1"/>
                </a:solidFill>
                <a:effectLst/>
                <a:uLnTx/>
                <a:uFillTx/>
                <a:latin typeface="+mn-ea"/>
                <a:cs typeface="+mn-cs"/>
              </a:rPr>
              <a:t>搜索，让用户一眼就可找到自己所需的信息。</a:t>
            </a:r>
            <a:endParaRPr kumimoji="0" lang="zh-CN" altLang="en-US" sz="2400" b="1" i="0" u="none" strike="noStrike" kern="1200" cap="none" spc="0" normalizeH="0" baseline="0" noProof="0" dirty="0">
              <a:ln>
                <a:noFill/>
              </a:ln>
              <a:solidFill>
                <a:schemeClr val="bg1"/>
              </a:solidFill>
              <a:effectLst/>
              <a:uLnTx/>
              <a:uFillTx/>
              <a:latin typeface="+mn-ea"/>
              <a:cs typeface="+mn-cs"/>
            </a:endParaRPr>
          </a:p>
        </p:txBody>
      </p:sp>
      <p:sp>
        <p:nvSpPr>
          <p:cNvPr id="5" name="矩形 4"/>
          <p:cNvSpPr/>
          <p:nvPr/>
        </p:nvSpPr>
        <p:spPr>
          <a:xfrm>
            <a:off x="1811867" y="2116668"/>
            <a:ext cx="804333" cy="118534"/>
          </a:xfrm>
          <a:prstGeom prst="rect">
            <a:avLst/>
          </a:prstGeom>
          <a:solidFill>
            <a:srgbClr val="0370FB">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1811867" y="2277710"/>
            <a:ext cx="804333" cy="118534"/>
          </a:xfrm>
          <a:prstGeom prst="rect">
            <a:avLst/>
          </a:prstGeom>
          <a:solidFill>
            <a:srgbClr val="C2E095">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1868979" y="3777590"/>
            <a:ext cx="747221" cy="118534"/>
          </a:xfrm>
          <a:prstGeom prst="rect">
            <a:avLst/>
          </a:prstGeom>
          <a:solidFill>
            <a:srgbClr val="C0D6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2242589" y="4214869"/>
            <a:ext cx="747221" cy="118534"/>
          </a:xfrm>
          <a:prstGeom prst="rect">
            <a:avLst/>
          </a:prstGeom>
          <a:solidFill>
            <a:srgbClr val="D4FDF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2480049" y="4529199"/>
            <a:ext cx="598077" cy="118534"/>
          </a:xfrm>
          <a:prstGeom prst="rect">
            <a:avLst/>
          </a:prstGeom>
          <a:solidFill>
            <a:srgbClr val="88D1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480049" y="3552825"/>
            <a:ext cx="1139451" cy="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6627081" y="1682218"/>
            <a:ext cx="1987783" cy="460375"/>
          </a:xfrm>
          <a:prstGeom prst="rect">
            <a:avLst/>
          </a:prstGeom>
          <a:solidFill>
            <a:srgbClr val="214AC0"/>
          </a:solidFill>
          <a:ln>
            <a:noFill/>
          </a:ln>
        </p:spPr>
        <p:txBody>
          <a:bodyPr wrap="square" rtlCol="0">
            <a:spAutoFit/>
            <a:scene3d>
              <a:camera prst="orthographicFront"/>
              <a:lightRig rig="threePt" dir="t"/>
            </a:scene3d>
            <a:sp3d contourW="12700"/>
          </a:bodyPr>
          <a:lstStyle/>
          <a:p>
            <a:pPr algn="ctr"/>
            <a:r>
              <a:rPr lang="zh-CN" altLang="en-US" sz="2400" b="1" spc="200" dirty="0">
                <a:solidFill>
                  <a:schemeClr val="bg1"/>
                </a:solidFill>
                <a:latin typeface="微软雅黑" panose="020B0503020204020204" pitchFamily="34" charset="-122"/>
                <a:ea typeface="微软雅黑" panose="020B0503020204020204" pitchFamily="34" charset="-122"/>
              </a:rPr>
              <a:t>技术创新</a:t>
            </a:r>
            <a:endParaRPr lang="zh-CN" altLang="en-US" sz="2400" b="1" spc="200" dirty="0">
              <a:solidFill>
                <a:schemeClr val="bg1"/>
              </a:solidFill>
              <a:latin typeface="微软雅黑" panose="020B0503020204020204" pitchFamily="34" charset="-122"/>
              <a:ea typeface="微软雅黑" panose="020B0503020204020204" pitchFamily="34" charset="-122"/>
            </a:endParaRPr>
          </a:p>
        </p:txBody>
      </p:sp>
      <p:cxnSp>
        <p:nvCxnSpPr>
          <p:cNvPr id="12"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2499" y="304158"/>
            <a:ext cx="5535646"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五、模式和技术创新性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2" name="图片 101"/>
          <p:cNvPicPr/>
          <p:nvPr/>
        </p:nvPicPr>
        <p:blipFill>
          <a:blip r:embed="rId1"/>
          <a:stretch>
            <a:fillRect/>
          </a:stretch>
        </p:blipFill>
        <p:spPr>
          <a:xfrm>
            <a:off x="0" y="1934845"/>
            <a:ext cx="6179185" cy="398018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矩形 1"/>
          <p:cNvSpPr/>
          <p:nvPr/>
        </p:nvSpPr>
        <p:spPr>
          <a:xfrm>
            <a:off x="690516" y="1701041"/>
            <a:ext cx="4254457" cy="2861310"/>
          </a:xfrm>
          <a:prstGeom prst="rect">
            <a:avLst/>
          </a:prstGeom>
        </p:spPr>
        <p:txBody>
          <a:bodyPr wrap="square">
            <a:spAutoFit/>
          </a:bodyPr>
          <a:lstStyle/>
          <a:p>
            <a:pPr indent="360045" algn="just" fontAlgn="auto">
              <a:lnSpc>
                <a:spcPct val="150000"/>
              </a:lnSpc>
            </a:pPr>
            <a:r>
              <a:rPr sz="2400" dirty="0">
                <a:solidFill>
                  <a:schemeClr val="bg1"/>
                </a:solidFill>
                <a:latin typeface="+mn-ea"/>
                <a:cs typeface="宋体" panose="02010600030101010101" pitchFamily="2" charset="-122"/>
                <a:sym typeface="+mn-ea"/>
              </a:rPr>
              <a:t>使客户能够清晰的了解到有关</a:t>
            </a:r>
            <a:r>
              <a:rPr lang="zh-CN" sz="2400" dirty="0">
                <a:solidFill>
                  <a:schemeClr val="bg1"/>
                </a:solidFill>
                <a:latin typeface="+mn-ea"/>
                <a:cs typeface="宋体" panose="02010600030101010101" pitchFamily="2" charset="-122"/>
                <a:sym typeface="+mn-ea"/>
              </a:rPr>
              <a:t>院校的往年各专业录取</a:t>
            </a:r>
            <a:r>
              <a:rPr sz="2400" dirty="0">
                <a:solidFill>
                  <a:schemeClr val="bg1"/>
                </a:solidFill>
                <a:latin typeface="+mn-ea"/>
                <a:cs typeface="宋体" panose="02010600030101010101" pitchFamily="2" charset="-122"/>
                <a:sym typeface="+mn-ea"/>
              </a:rPr>
              <a:t>信息，根据需求，挑选合适的</a:t>
            </a:r>
            <a:r>
              <a:rPr lang="zh-CN" sz="2400" dirty="0">
                <a:solidFill>
                  <a:schemeClr val="bg1"/>
                </a:solidFill>
                <a:latin typeface="+mn-ea"/>
                <a:cs typeface="宋体" panose="02010600030101010101" pitchFamily="2" charset="-122"/>
                <a:sym typeface="+mn-ea"/>
              </a:rPr>
              <a:t>报考院校</a:t>
            </a:r>
            <a:endParaRPr sz="2400" dirty="0">
              <a:solidFill>
                <a:schemeClr val="bg1"/>
              </a:solidFill>
              <a:latin typeface="+mn-ea"/>
              <a:cs typeface="宋体" panose="02010600030101010101" pitchFamily="2" charset="-122"/>
            </a:endParaRPr>
          </a:p>
          <a:p>
            <a:pPr>
              <a:lnSpc>
                <a:spcPct val="150000"/>
              </a:lnSpc>
            </a:pPr>
            <a:endParaRPr lang="zh-CN" altLang="en-US" sz="2400" dirty="0">
              <a:solidFill>
                <a:schemeClr val="bg1"/>
              </a:solidFill>
              <a:latin typeface="+mn-ea"/>
              <a:cs typeface="宋体" panose="02010600030101010101" pitchFamily="2" charset="-122"/>
              <a:sym typeface="+mn-lt"/>
            </a:endParaRPr>
          </a:p>
        </p:txBody>
      </p:sp>
      <p:pic>
        <p:nvPicPr>
          <p:cNvPr id="103" name="图片 102"/>
          <p:cNvPicPr/>
          <p:nvPr/>
        </p:nvPicPr>
        <p:blipFill>
          <a:blip r:embed="rId1"/>
          <a:stretch>
            <a:fillRect/>
          </a:stretch>
        </p:blipFill>
        <p:spPr>
          <a:xfrm>
            <a:off x="5265420" y="1273175"/>
            <a:ext cx="6398260" cy="515683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六、方案价值与收益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文本框 3"/>
          <p:cNvSpPr txBox="1"/>
          <p:nvPr/>
        </p:nvSpPr>
        <p:spPr>
          <a:xfrm>
            <a:off x="200882" y="1420102"/>
            <a:ext cx="6320568" cy="3415030"/>
          </a:xfrm>
          <a:prstGeom prst="rect">
            <a:avLst/>
          </a:prstGeom>
          <a:noFill/>
        </p:spPr>
        <p:txBody>
          <a:bodyPr wrap="square" rtlCol="0">
            <a:spAutoFit/>
          </a:bodyPr>
          <a:lstStyle/>
          <a:p>
            <a:pPr indent="360045" algn="just" fontAlgn="auto">
              <a:lnSpc>
                <a:spcPct val="150000"/>
              </a:lnSpc>
            </a:pPr>
            <a:r>
              <a:rPr sz="2400" dirty="0">
                <a:solidFill>
                  <a:schemeClr val="bg1"/>
                </a:solidFill>
                <a:latin typeface="+mn-ea"/>
                <a:cs typeface="宋体" panose="02010600030101010101" pitchFamily="2" charset="-122"/>
              </a:rPr>
              <a:t>可以协助考生对全国各所高校以及各个专业的信息进行筛选和分类,从而大大减少了考生在填报志愿时了解高校以及专业信息的繁杂工作，使其针对几所较为感兴趣的院校进行详细的了解与参考，进而选得一个令自己满意的院校。</a:t>
            </a:r>
            <a:endParaRPr sz="2400" dirty="0">
              <a:solidFill>
                <a:schemeClr val="bg1"/>
              </a:solidFill>
              <a:latin typeface="+mn-ea"/>
              <a:cs typeface="宋体" panose="02010600030101010101" pitchFamily="2" charset="-122"/>
            </a:endParaRPr>
          </a:p>
        </p:txBody>
      </p:sp>
      <p:pic>
        <p:nvPicPr>
          <p:cNvPr id="104" name="图片 103"/>
          <p:cNvPicPr/>
          <p:nvPr/>
        </p:nvPicPr>
        <p:blipFill>
          <a:blip r:embed="rId1"/>
          <a:stretch>
            <a:fillRect/>
          </a:stretch>
        </p:blipFill>
        <p:spPr>
          <a:xfrm>
            <a:off x="6724650" y="1295400"/>
            <a:ext cx="5080000" cy="508000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319" y="1815096"/>
            <a:ext cx="6251934" cy="480145"/>
          </a:xfrm>
          <a:prstGeom prst="rect">
            <a:avLst/>
          </a:prstGeom>
        </p:spPr>
        <p:txBody>
          <a:bodyPr vert="horz" lIns="91440" tIns="45720" rIns="91440" bIns="45720" rtlCol="0">
            <a:normAutofit fontScale="8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高校指南针</a:t>
            </a:r>
            <a:endPar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025" y="2407285"/>
            <a:ext cx="6613525" cy="3868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长风破浪队</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：秦长风、罗凯戈、马玮骏、田宇乐、</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sym typeface="+mn-ea"/>
              </a:rPr>
              <a:t>郭锐、</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：勇往直前，</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永不止步！ </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海南师范大学</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信息科学技术学院</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：升学学子、高考及考研志愿填报</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：自动检索各院校</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往年报考的信息</a:t>
            </a:r>
            <a:endPar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其它介绍</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致力于打造智能</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参考志愿领航者。</a:t>
            </a:r>
            <a:endPar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1365" y="1972310"/>
            <a:ext cx="3399790" cy="332359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参赛团队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个人照片</a:t>
            </a:r>
            <a:endParaRPr lang="en-US" altLang="zh-CN" dirty="0">
              <a:latin typeface="微软雅黑" panose="020B0503020204020204" pitchFamily="34" charset="-122"/>
              <a:ea typeface="微软雅黑" panose="020B0503020204020204" pitchFamily="34" charset="-122"/>
            </a:endParaRPr>
          </a:p>
          <a:p>
            <a:pPr algn="ctr"/>
            <a:r>
              <a:rPr lang="en-US" altLang="zh-CN" dirty="0">
                <a:latin typeface="微软雅黑" panose="020B0503020204020204" pitchFamily="34" charset="-122"/>
                <a:ea typeface="微软雅黑" panose="020B0503020204020204" pitchFamily="34" charset="-122"/>
              </a:rPr>
              <a:t>Photo</a:t>
            </a:r>
            <a:endParaRPr lang="zh-CN" altLang="en-US" dirty="0">
              <a:latin typeface="微软雅黑" panose="020B0503020204020204" pitchFamily="34" charset="-122"/>
              <a:ea typeface="微软雅黑" panose="020B0503020204020204" pitchFamily="34" charset="-122"/>
            </a:endParaRPr>
          </a:p>
        </p:txBody>
      </p:sp>
      <p:pic>
        <p:nvPicPr>
          <p:cNvPr id="2" name="图片 1" descr="截屏2022-05-26 12.12.21"/>
          <p:cNvPicPr>
            <a:picLocks noChangeAspect="1"/>
          </p:cNvPicPr>
          <p:nvPr>
            <p:custDataLst>
              <p:tags r:id="rId1"/>
            </p:custDataLst>
          </p:nvPr>
        </p:nvPicPr>
        <p:blipFill>
          <a:blip r:embed="rId2"/>
          <a:stretch>
            <a:fillRect/>
          </a:stretch>
        </p:blipFill>
        <p:spPr>
          <a:xfrm>
            <a:off x="8382015" y="1971676"/>
            <a:ext cx="3399775" cy="33235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fld>
            <a:endParaRPr lang="zh-CN" altLang="en-US" dirty="0"/>
          </a:p>
        </p:txBody>
      </p:sp>
      <p:sp>
        <p:nvSpPr>
          <p:cNvPr id="31" name="矩形 30"/>
          <p:cNvSpPr/>
          <p:nvPr/>
        </p:nvSpPr>
        <p:spPr>
          <a:xfrm>
            <a:off x="292904" y="1766126"/>
            <a:ext cx="4940844" cy="2676525"/>
          </a:xfrm>
          <a:prstGeom prst="rect">
            <a:avLst/>
          </a:prstGeom>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填报志愿是一件重要的事情,但是在全国2500多所高校和2000多个专业及其提供的海量招生信息面前，很多考生和家长都不知道从何处下手进行选择。</a:t>
            </a:r>
            <a:endPar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因此，开发一个升学志愿填报参考系统是十分有必要的。</a:t>
            </a:r>
            <a:endPar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 name="图片 99"/>
          <p:cNvPicPr/>
          <p:nvPr/>
        </p:nvPicPr>
        <p:blipFill>
          <a:blip r:embed="rId1"/>
          <a:stretch>
            <a:fillRect/>
          </a:stretch>
        </p:blipFill>
        <p:spPr>
          <a:xfrm>
            <a:off x="5152390" y="1666875"/>
            <a:ext cx="6883400" cy="42633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fld>
            <a:endParaRPr lang="zh-CN" altLang="en-US" dirty="0"/>
          </a:p>
        </p:txBody>
      </p:sp>
      <p:sp>
        <p:nvSpPr>
          <p:cNvPr id="87" name="PA_矩形 27"/>
          <p:cNvSpPr/>
          <p:nvPr>
            <p:custDataLst>
              <p:tags r:id="rId1"/>
            </p:custDataLst>
          </p:nvPr>
        </p:nvSpPr>
        <p:spPr>
          <a:xfrm>
            <a:off x="8179668" y="4183550"/>
            <a:ext cx="3721002" cy="346656"/>
          </a:xfrm>
          <a:prstGeom prst="rect">
            <a:avLst/>
          </a:prstGeom>
          <a:noFill/>
        </p:spPr>
        <p:txBody>
          <a:bodyPr wrap="none" lIns="0" tIns="0" rIns="0" bIns="0" anchor="ctr">
            <a:noAutofit/>
          </a:bodyPr>
          <a:lstStyle/>
          <a:p>
            <a:pPr lvl="0" algn="l"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（三）客户需求</a:t>
            </a:r>
            <a:endParaRPr lang="zh-CN" altLang="en-US" sz="2800" b="1"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88" name="PA_矩形 22"/>
          <p:cNvSpPr/>
          <p:nvPr>
            <p:custDataLst>
              <p:tags r:id="rId2"/>
            </p:custDataLst>
          </p:nvPr>
        </p:nvSpPr>
        <p:spPr>
          <a:xfrm>
            <a:off x="360544" y="4183550"/>
            <a:ext cx="3721002" cy="346656"/>
          </a:xfrm>
          <a:prstGeom prst="rect">
            <a:avLst/>
          </a:prstGeom>
          <a:noFill/>
        </p:spPr>
        <p:txBody>
          <a:bodyPr wrap="none" lIns="0" tIns="0" rIns="0" bIns="0" anchor="ctr">
            <a:noAutofit/>
          </a:bodyPr>
          <a:lstStyle/>
          <a:p>
            <a:pPr lvl="0" algn="r"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（二）客户痛点分析</a:t>
            </a:r>
            <a:endParaRPr lang="zh-CN" altLang="en-US" sz="2800" b="1"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89" name="PA_矩形 20"/>
          <p:cNvSpPr/>
          <p:nvPr>
            <p:custDataLst>
              <p:tags r:id="rId3"/>
            </p:custDataLst>
          </p:nvPr>
        </p:nvSpPr>
        <p:spPr>
          <a:xfrm>
            <a:off x="4081742" y="1299929"/>
            <a:ext cx="3721002" cy="346656"/>
          </a:xfrm>
          <a:prstGeom prst="rect">
            <a:avLst/>
          </a:prstGeom>
          <a:noFill/>
        </p:spPr>
        <p:txBody>
          <a:bodyPr wrap="none" lIns="0" tIns="0" rIns="0" bIns="0" anchor="ctr">
            <a:noAutofit/>
          </a:bodyPr>
          <a:lstStyle/>
          <a:p>
            <a:pPr lvl="0" algn="ctr" defTabSz="914400">
              <a:spcBef>
                <a:spcPct val="0"/>
              </a:spcBef>
              <a:defRPr/>
            </a:pP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（一）客户现有业务流程分析</a:t>
            </a:r>
            <a:endParaRPr lang="zh-CN" altLang="en-US" sz="2800" b="1" dirty="0">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0" name="组合 89"/>
          <p:cNvGrpSpPr/>
          <p:nvPr/>
        </p:nvGrpSpPr>
        <p:grpSpPr>
          <a:xfrm>
            <a:off x="4573201" y="2894627"/>
            <a:ext cx="3047594" cy="3154441"/>
            <a:chOff x="4544326" y="2894627"/>
            <a:chExt cx="3047594" cy="3154441"/>
          </a:xfrm>
        </p:grpSpPr>
        <p:sp>
          <p:nvSpPr>
            <p:cNvPr id="91" name="椭圆 90"/>
            <p:cNvSpPr/>
            <p:nvPr/>
          </p:nvSpPr>
          <p:spPr>
            <a:xfrm>
              <a:off x="6849177" y="5074671"/>
              <a:ext cx="742743" cy="74274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2" name="组合 91"/>
            <p:cNvGrpSpPr/>
            <p:nvPr/>
          </p:nvGrpSpPr>
          <p:grpSpPr>
            <a:xfrm>
              <a:off x="4544326" y="2894627"/>
              <a:ext cx="2894147" cy="3154441"/>
              <a:chOff x="4544326" y="2894627"/>
              <a:chExt cx="2894147" cy="3154441"/>
            </a:xfrm>
          </p:grpSpPr>
          <p:sp>
            <p:nvSpPr>
              <p:cNvPr id="93" name="椭圆 92"/>
              <p:cNvSpPr/>
              <p:nvPr/>
            </p:nvSpPr>
            <p:spPr>
              <a:xfrm>
                <a:off x="4544326" y="3166901"/>
                <a:ext cx="2882165" cy="2882167"/>
              </a:xfrm>
              <a:prstGeom prst="ellipse">
                <a:avLst/>
              </a:prstGeom>
              <a:noFill/>
              <a:ln>
                <a:solidFill>
                  <a:srgbClr val="2C3F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nvGrpSpPr>
              <p:cNvPr id="94" name="组合 93"/>
              <p:cNvGrpSpPr/>
              <p:nvPr/>
            </p:nvGrpSpPr>
            <p:grpSpPr>
              <a:xfrm>
                <a:off x="5242851" y="3439529"/>
                <a:ext cx="1814286" cy="2093804"/>
                <a:chOff x="8301916" y="1749231"/>
                <a:chExt cx="2561601" cy="2956261"/>
              </a:xfrm>
            </p:grpSpPr>
            <p:sp>
              <p:nvSpPr>
                <p:cNvPr id="101" name="梯形 100"/>
                <p:cNvSpPr/>
                <p:nvPr/>
              </p:nvSpPr>
              <p:spPr>
                <a:xfrm rot="14400000">
                  <a:off x="8553651" y="2720979"/>
                  <a:ext cx="2370547" cy="427052"/>
                </a:xfrm>
                <a:prstGeom prst="trapezoid">
                  <a:avLst>
                    <a:gd name="adj" fmla="val 583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2" name="梯形 101"/>
                <p:cNvSpPr/>
                <p:nvPr/>
              </p:nvSpPr>
              <p:spPr>
                <a:xfrm>
                  <a:off x="8492970" y="4010011"/>
                  <a:ext cx="2370547" cy="427052"/>
                </a:xfrm>
                <a:prstGeom prst="trapezoid">
                  <a:avLst>
                    <a:gd name="adj" fmla="val 583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3" name="梯形 102"/>
                <p:cNvSpPr/>
                <p:nvPr/>
              </p:nvSpPr>
              <p:spPr>
                <a:xfrm rot="7200000">
                  <a:off x="7330168" y="3306693"/>
                  <a:ext cx="2370547" cy="427052"/>
                </a:xfrm>
                <a:prstGeom prst="trapezoid">
                  <a:avLst>
                    <a:gd name="adj" fmla="val 583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95" name="椭圆 94"/>
              <p:cNvSpPr/>
              <p:nvPr/>
            </p:nvSpPr>
            <p:spPr>
              <a:xfrm>
                <a:off x="5588714" y="2894627"/>
                <a:ext cx="742743" cy="74274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6" name="任意多边形: 形状 10"/>
              <p:cNvSpPr/>
              <p:nvPr/>
            </p:nvSpPr>
            <p:spPr bwMode="auto">
              <a:xfrm>
                <a:off x="5842507" y="3048077"/>
                <a:ext cx="235159" cy="435849"/>
              </a:xfrm>
              <a:custGeom>
                <a:avLst/>
                <a:gdLst>
                  <a:gd name="connsiteX0" fmla="*/ 144363 w 327353"/>
                  <a:gd name="connsiteY0" fmla="*/ 543008 h 606722"/>
                  <a:gd name="connsiteX1" fmla="*/ 131814 w 327353"/>
                  <a:gd name="connsiteY1" fmla="*/ 555538 h 606722"/>
                  <a:gd name="connsiteX2" fmla="*/ 144363 w 327353"/>
                  <a:gd name="connsiteY2" fmla="*/ 568156 h 606722"/>
                  <a:gd name="connsiteX3" fmla="*/ 182990 w 327353"/>
                  <a:gd name="connsiteY3" fmla="*/ 568156 h 606722"/>
                  <a:gd name="connsiteX4" fmla="*/ 195540 w 327353"/>
                  <a:gd name="connsiteY4" fmla="*/ 555538 h 606722"/>
                  <a:gd name="connsiteX5" fmla="*/ 182990 w 327353"/>
                  <a:gd name="connsiteY5" fmla="*/ 543008 h 606722"/>
                  <a:gd name="connsiteX6" fmla="*/ 327353 w 327353"/>
                  <a:gd name="connsiteY6" fmla="*/ 501509 h 606722"/>
                  <a:gd name="connsiteX7" fmla="*/ 327353 w 327353"/>
                  <a:gd name="connsiteY7" fmla="*/ 572333 h 606722"/>
                  <a:gd name="connsiteX8" fmla="*/ 294066 w 327353"/>
                  <a:gd name="connsiteY8" fmla="*/ 606722 h 606722"/>
                  <a:gd name="connsiteX9" fmla="*/ 33020 w 327353"/>
                  <a:gd name="connsiteY9" fmla="*/ 606722 h 606722"/>
                  <a:gd name="connsiteX10" fmla="*/ 0 w 327353"/>
                  <a:gd name="connsiteY10" fmla="*/ 572333 h 606722"/>
                  <a:gd name="connsiteX11" fmla="*/ 0 w 327353"/>
                  <a:gd name="connsiteY11" fmla="*/ 502779 h 606722"/>
                  <a:gd name="connsiteX12" fmla="*/ 0 w 327353"/>
                  <a:gd name="connsiteY12" fmla="*/ 502753 h 606722"/>
                  <a:gd name="connsiteX13" fmla="*/ 322280 w 327353"/>
                  <a:gd name="connsiteY13" fmla="*/ 502753 h 606722"/>
                  <a:gd name="connsiteX14" fmla="*/ 327353 w 327353"/>
                  <a:gd name="connsiteY14" fmla="*/ 501509 h 606722"/>
                  <a:gd name="connsiteX15" fmla="*/ 187174 w 327353"/>
                  <a:gd name="connsiteY15" fmla="*/ 190205 h 606722"/>
                  <a:gd name="connsiteX16" fmla="*/ 174624 w 327353"/>
                  <a:gd name="connsiteY16" fmla="*/ 202823 h 606722"/>
                  <a:gd name="connsiteX17" fmla="*/ 174624 w 327353"/>
                  <a:gd name="connsiteY17" fmla="*/ 263163 h 606722"/>
                  <a:gd name="connsiteX18" fmla="*/ 187174 w 327353"/>
                  <a:gd name="connsiteY18" fmla="*/ 275693 h 606722"/>
                  <a:gd name="connsiteX19" fmla="*/ 191357 w 327353"/>
                  <a:gd name="connsiteY19" fmla="*/ 274982 h 606722"/>
                  <a:gd name="connsiteX20" fmla="*/ 191357 w 327353"/>
                  <a:gd name="connsiteY20" fmla="*/ 405614 h 606722"/>
                  <a:gd name="connsiteX21" fmla="*/ 203995 w 327353"/>
                  <a:gd name="connsiteY21" fmla="*/ 418144 h 606722"/>
                  <a:gd name="connsiteX22" fmla="*/ 216545 w 327353"/>
                  <a:gd name="connsiteY22" fmla="*/ 405614 h 606722"/>
                  <a:gd name="connsiteX23" fmla="*/ 216545 w 327353"/>
                  <a:gd name="connsiteY23" fmla="*/ 275426 h 606722"/>
                  <a:gd name="connsiteX24" fmla="*/ 219037 w 327353"/>
                  <a:gd name="connsiteY24" fmla="*/ 275693 h 606722"/>
                  <a:gd name="connsiteX25" fmla="*/ 231675 w 327353"/>
                  <a:gd name="connsiteY25" fmla="*/ 263163 h 606722"/>
                  <a:gd name="connsiteX26" fmla="*/ 231675 w 327353"/>
                  <a:gd name="connsiteY26" fmla="*/ 202823 h 606722"/>
                  <a:gd name="connsiteX27" fmla="*/ 219037 w 327353"/>
                  <a:gd name="connsiteY27" fmla="*/ 190205 h 606722"/>
                  <a:gd name="connsiteX28" fmla="*/ 211471 w 327353"/>
                  <a:gd name="connsiteY28" fmla="*/ 192782 h 606722"/>
                  <a:gd name="connsiteX29" fmla="*/ 203995 w 327353"/>
                  <a:gd name="connsiteY29" fmla="*/ 190205 h 606722"/>
                  <a:gd name="connsiteX30" fmla="*/ 195540 w 327353"/>
                  <a:gd name="connsiteY30" fmla="*/ 193493 h 606722"/>
                  <a:gd name="connsiteX31" fmla="*/ 187174 w 327353"/>
                  <a:gd name="connsiteY31" fmla="*/ 190205 h 606722"/>
                  <a:gd name="connsiteX32" fmla="*/ 106626 w 327353"/>
                  <a:gd name="connsiteY32" fmla="*/ 181851 h 606722"/>
                  <a:gd name="connsiteX33" fmla="*/ 85621 w 327353"/>
                  <a:gd name="connsiteY33" fmla="*/ 202823 h 606722"/>
                  <a:gd name="connsiteX34" fmla="*/ 85621 w 327353"/>
                  <a:gd name="connsiteY34" fmla="*/ 328479 h 606722"/>
                  <a:gd name="connsiteX35" fmla="*/ 95678 w 327353"/>
                  <a:gd name="connsiteY35" fmla="*/ 346341 h 606722"/>
                  <a:gd name="connsiteX36" fmla="*/ 95678 w 327353"/>
                  <a:gd name="connsiteY36" fmla="*/ 405614 h 606722"/>
                  <a:gd name="connsiteX37" fmla="*/ 108317 w 327353"/>
                  <a:gd name="connsiteY37" fmla="*/ 418144 h 606722"/>
                  <a:gd name="connsiteX38" fmla="*/ 120866 w 327353"/>
                  <a:gd name="connsiteY38" fmla="*/ 405614 h 606722"/>
                  <a:gd name="connsiteX39" fmla="*/ 120866 w 327353"/>
                  <a:gd name="connsiteY39" fmla="*/ 343853 h 606722"/>
                  <a:gd name="connsiteX40" fmla="*/ 127631 w 327353"/>
                  <a:gd name="connsiteY40" fmla="*/ 328479 h 606722"/>
                  <a:gd name="connsiteX41" fmla="*/ 127631 w 327353"/>
                  <a:gd name="connsiteY41" fmla="*/ 202823 h 606722"/>
                  <a:gd name="connsiteX42" fmla="*/ 106626 w 327353"/>
                  <a:gd name="connsiteY42" fmla="*/ 181851 h 606722"/>
                  <a:gd name="connsiteX43" fmla="*/ 0 w 327353"/>
                  <a:gd name="connsiteY43" fmla="*/ 112270 h 606722"/>
                  <a:gd name="connsiteX44" fmla="*/ 327353 w 327353"/>
                  <a:gd name="connsiteY44" fmla="*/ 112270 h 606722"/>
                  <a:gd name="connsiteX45" fmla="*/ 327353 w 327353"/>
                  <a:gd name="connsiteY45" fmla="*/ 478928 h 606722"/>
                  <a:gd name="connsiteX46" fmla="*/ 322280 w 327353"/>
                  <a:gd name="connsiteY46" fmla="*/ 477684 h 606722"/>
                  <a:gd name="connsiteX47" fmla="*/ 0 w 327353"/>
                  <a:gd name="connsiteY47" fmla="*/ 477684 h 606722"/>
                  <a:gd name="connsiteX48" fmla="*/ 0 w 327353"/>
                  <a:gd name="connsiteY48" fmla="*/ 477658 h 606722"/>
                  <a:gd name="connsiteX49" fmla="*/ 33020 w 327353"/>
                  <a:gd name="connsiteY49" fmla="*/ 0 h 606722"/>
                  <a:gd name="connsiteX50" fmla="*/ 294066 w 327353"/>
                  <a:gd name="connsiteY50" fmla="*/ 0 h 606722"/>
                  <a:gd name="connsiteX51" fmla="*/ 327353 w 327353"/>
                  <a:gd name="connsiteY51" fmla="*/ 34407 h 606722"/>
                  <a:gd name="connsiteX52" fmla="*/ 327353 w 327353"/>
                  <a:gd name="connsiteY52" fmla="*/ 87219 h 606722"/>
                  <a:gd name="connsiteX53" fmla="*/ 0 w 327353"/>
                  <a:gd name="connsiteY53" fmla="*/ 87219 h 606722"/>
                  <a:gd name="connsiteX54" fmla="*/ 0 w 327353"/>
                  <a:gd name="connsiteY54" fmla="*/ 34407 h 606722"/>
                  <a:gd name="connsiteX55" fmla="*/ 33020 w 327353"/>
                  <a:gd name="connsiteY5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353" h="606722">
                    <a:moveTo>
                      <a:pt x="144363" y="543008"/>
                    </a:moveTo>
                    <a:cubicBezTo>
                      <a:pt x="137421" y="543008"/>
                      <a:pt x="131814" y="548606"/>
                      <a:pt x="131814" y="555538"/>
                    </a:cubicBezTo>
                    <a:cubicBezTo>
                      <a:pt x="131814" y="562558"/>
                      <a:pt x="137421" y="568156"/>
                      <a:pt x="144363" y="568156"/>
                    </a:cubicBezTo>
                    <a:lnTo>
                      <a:pt x="182990" y="568156"/>
                    </a:lnTo>
                    <a:cubicBezTo>
                      <a:pt x="189933" y="568156"/>
                      <a:pt x="195540" y="562558"/>
                      <a:pt x="195540" y="555538"/>
                    </a:cubicBezTo>
                    <a:cubicBezTo>
                      <a:pt x="195540" y="548606"/>
                      <a:pt x="189933" y="543008"/>
                      <a:pt x="182990" y="543008"/>
                    </a:cubicBezTo>
                    <a:close/>
                    <a:moveTo>
                      <a:pt x="327353" y="501509"/>
                    </a:moveTo>
                    <a:lnTo>
                      <a:pt x="327353" y="572333"/>
                    </a:lnTo>
                    <a:cubicBezTo>
                      <a:pt x="327353" y="590905"/>
                      <a:pt x="312668" y="606722"/>
                      <a:pt x="294066" y="606722"/>
                    </a:cubicBezTo>
                    <a:lnTo>
                      <a:pt x="33020" y="606722"/>
                    </a:lnTo>
                    <a:cubicBezTo>
                      <a:pt x="14330" y="606722"/>
                      <a:pt x="0" y="590905"/>
                      <a:pt x="0" y="572333"/>
                    </a:cubicBezTo>
                    <a:lnTo>
                      <a:pt x="0" y="502779"/>
                    </a:lnTo>
                    <a:lnTo>
                      <a:pt x="0" y="502753"/>
                    </a:lnTo>
                    <a:lnTo>
                      <a:pt x="322280" y="502753"/>
                    </a:lnTo>
                    <a:cubicBezTo>
                      <a:pt x="324238" y="502753"/>
                      <a:pt x="325662" y="502309"/>
                      <a:pt x="327353" y="501509"/>
                    </a:cubicBezTo>
                    <a:close/>
                    <a:moveTo>
                      <a:pt x="187174" y="190205"/>
                    </a:moveTo>
                    <a:cubicBezTo>
                      <a:pt x="180231" y="190205"/>
                      <a:pt x="174624" y="195892"/>
                      <a:pt x="174624" y="202823"/>
                    </a:cubicBezTo>
                    <a:lnTo>
                      <a:pt x="174624" y="263163"/>
                    </a:lnTo>
                    <a:cubicBezTo>
                      <a:pt x="174624" y="270094"/>
                      <a:pt x="180231" y="275693"/>
                      <a:pt x="187174" y="275693"/>
                    </a:cubicBezTo>
                    <a:cubicBezTo>
                      <a:pt x="188687" y="275693"/>
                      <a:pt x="190022" y="275426"/>
                      <a:pt x="191357" y="274982"/>
                    </a:cubicBezTo>
                    <a:lnTo>
                      <a:pt x="191357" y="405614"/>
                    </a:lnTo>
                    <a:cubicBezTo>
                      <a:pt x="191357" y="412545"/>
                      <a:pt x="196964" y="418144"/>
                      <a:pt x="203995" y="418144"/>
                    </a:cubicBezTo>
                    <a:cubicBezTo>
                      <a:pt x="210937" y="418144"/>
                      <a:pt x="216545" y="412545"/>
                      <a:pt x="216545" y="405614"/>
                    </a:cubicBezTo>
                    <a:lnTo>
                      <a:pt x="216545" y="275426"/>
                    </a:lnTo>
                    <a:cubicBezTo>
                      <a:pt x="217346" y="275604"/>
                      <a:pt x="218236" y="275693"/>
                      <a:pt x="219037" y="275693"/>
                    </a:cubicBezTo>
                    <a:cubicBezTo>
                      <a:pt x="225979" y="275693"/>
                      <a:pt x="231675" y="270094"/>
                      <a:pt x="231675" y="263163"/>
                    </a:cubicBezTo>
                    <a:lnTo>
                      <a:pt x="231675" y="202823"/>
                    </a:lnTo>
                    <a:cubicBezTo>
                      <a:pt x="231675" y="195892"/>
                      <a:pt x="225979" y="190205"/>
                      <a:pt x="219037" y="190205"/>
                    </a:cubicBezTo>
                    <a:cubicBezTo>
                      <a:pt x="216189" y="190205"/>
                      <a:pt x="213607" y="191182"/>
                      <a:pt x="211471" y="192782"/>
                    </a:cubicBezTo>
                    <a:cubicBezTo>
                      <a:pt x="209424" y="191182"/>
                      <a:pt x="206843" y="190205"/>
                      <a:pt x="203995" y="190205"/>
                    </a:cubicBezTo>
                    <a:cubicBezTo>
                      <a:pt x="200702" y="190205"/>
                      <a:pt x="197765" y="191449"/>
                      <a:pt x="195540" y="193493"/>
                    </a:cubicBezTo>
                    <a:cubicBezTo>
                      <a:pt x="193315" y="191449"/>
                      <a:pt x="190378" y="190205"/>
                      <a:pt x="187174" y="190205"/>
                    </a:cubicBezTo>
                    <a:close/>
                    <a:moveTo>
                      <a:pt x="106626" y="181851"/>
                    </a:moveTo>
                    <a:cubicBezTo>
                      <a:pt x="95055" y="181851"/>
                      <a:pt x="85621" y="191271"/>
                      <a:pt x="85621" y="202823"/>
                    </a:cubicBezTo>
                    <a:lnTo>
                      <a:pt x="85621" y="328479"/>
                    </a:lnTo>
                    <a:cubicBezTo>
                      <a:pt x="85621" y="336032"/>
                      <a:pt x="89715" y="342697"/>
                      <a:pt x="95678" y="346341"/>
                    </a:cubicBezTo>
                    <a:lnTo>
                      <a:pt x="95678" y="405614"/>
                    </a:lnTo>
                    <a:cubicBezTo>
                      <a:pt x="95678" y="412545"/>
                      <a:pt x="101375" y="418144"/>
                      <a:pt x="108317" y="418144"/>
                    </a:cubicBezTo>
                    <a:cubicBezTo>
                      <a:pt x="115259" y="418144"/>
                      <a:pt x="120866" y="412545"/>
                      <a:pt x="120866" y="405614"/>
                    </a:cubicBezTo>
                    <a:lnTo>
                      <a:pt x="120866" y="343853"/>
                    </a:lnTo>
                    <a:cubicBezTo>
                      <a:pt x="124960" y="340031"/>
                      <a:pt x="127631" y="334522"/>
                      <a:pt x="127631" y="328479"/>
                    </a:cubicBezTo>
                    <a:lnTo>
                      <a:pt x="127631" y="202823"/>
                    </a:lnTo>
                    <a:cubicBezTo>
                      <a:pt x="127631" y="191271"/>
                      <a:pt x="118196" y="181851"/>
                      <a:pt x="106626" y="181851"/>
                    </a:cubicBezTo>
                    <a:close/>
                    <a:moveTo>
                      <a:pt x="0" y="112270"/>
                    </a:moveTo>
                    <a:lnTo>
                      <a:pt x="327353" y="112270"/>
                    </a:lnTo>
                    <a:lnTo>
                      <a:pt x="327353" y="478928"/>
                    </a:lnTo>
                    <a:cubicBezTo>
                      <a:pt x="325662" y="478128"/>
                      <a:pt x="324238" y="477684"/>
                      <a:pt x="322280" y="477684"/>
                    </a:cubicBezTo>
                    <a:lnTo>
                      <a:pt x="0" y="477684"/>
                    </a:lnTo>
                    <a:lnTo>
                      <a:pt x="0" y="477658"/>
                    </a:lnTo>
                    <a:close/>
                    <a:moveTo>
                      <a:pt x="33020" y="0"/>
                    </a:moveTo>
                    <a:lnTo>
                      <a:pt x="294066" y="0"/>
                    </a:lnTo>
                    <a:cubicBezTo>
                      <a:pt x="312668" y="0"/>
                      <a:pt x="327353" y="15825"/>
                      <a:pt x="327353" y="34407"/>
                    </a:cubicBezTo>
                    <a:lnTo>
                      <a:pt x="327353" y="87219"/>
                    </a:lnTo>
                    <a:lnTo>
                      <a:pt x="0" y="87219"/>
                    </a:lnTo>
                    <a:lnTo>
                      <a:pt x="0" y="34407"/>
                    </a:lnTo>
                    <a:cubicBezTo>
                      <a:pt x="0" y="15825"/>
                      <a:pt x="14330" y="0"/>
                      <a:pt x="33020"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7" name="椭圆 96"/>
              <p:cNvSpPr/>
              <p:nvPr/>
            </p:nvSpPr>
            <p:spPr>
              <a:xfrm>
                <a:off x="4589393" y="5085190"/>
                <a:ext cx="742743" cy="742748"/>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8" name="任意多边形: 形状 12"/>
              <p:cNvSpPr/>
              <p:nvPr/>
            </p:nvSpPr>
            <p:spPr bwMode="auto">
              <a:xfrm>
                <a:off x="4742842" y="5257947"/>
                <a:ext cx="435848" cy="3972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6933" h="553162">
                    <a:moveTo>
                      <a:pt x="443700" y="443503"/>
                    </a:moveTo>
                    <a:cubicBezTo>
                      <a:pt x="461035" y="453606"/>
                      <a:pt x="477310" y="465825"/>
                      <a:pt x="492334" y="479775"/>
                    </a:cubicBezTo>
                    <a:cubicBezTo>
                      <a:pt x="460939" y="509024"/>
                      <a:pt x="424150" y="530383"/>
                      <a:pt x="384087" y="542506"/>
                    </a:cubicBezTo>
                    <a:cubicBezTo>
                      <a:pt x="407971" y="518838"/>
                      <a:pt x="428580" y="484875"/>
                      <a:pt x="443700" y="443503"/>
                    </a:cubicBezTo>
                    <a:close/>
                    <a:moveTo>
                      <a:pt x="163232" y="443503"/>
                    </a:moveTo>
                    <a:cubicBezTo>
                      <a:pt x="178352" y="484875"/>
                      <a:pt x="198865" y="518838"/>
                      <a:pt x="222845" y="542506"/>
                    </a:cubicBezTo>
                    <a:cubicBezTo>
                      <a:pt x="182686" y="530383"/>
                      <a:pt x="145897" y="509024"/>
                      <a:pt x="114598" y="479775"/>
                    </a:cubicBezTo>
                    <a:cubicBezTo>
                      <a:pt x="129622" y="465825"/>
                      <a:pt x="145897" y="453606"/>
                      <a:pt x="163232" y="443503"/>
                    </a:cubicBezTo>
                    <a:close/>
                    <a:moveTo>
                      <a:pt x="316062" y="405892"/>
                    </a:moveTo>
                    <a:cubicBezTo>
                      <a:pt x="353060" y="407528"/>
                      <a:pt x="388613" y="416377"/>
                      <a:pt x="421275" y="431672"/>
                    </a:cubicBezTo>
                    <a:cubicBezTo>
                      <a:pt x="397573" y="499968"/>
                      <a:pt x="359034" y="545563"/>
                      <a:pt x="316062" y="553162"/>
                    </a:cubicBezTo>
                    <a:close/>
                    <a:moveTo>
                      <a:pt x="290729" y="405892"/>
                    </a:moveTo>
                    <a:lnTo>
                      <a:pt x="290729" y="553162"/>
                    </a:lnTo>
                    <a:cubicBezTo>
                      <a:pt x="247883" y="545563"/>
                      <a:pt x="209369" y="499968"/>
                      <a:pt x="185587" y="431672"/>
                    </a:cubicBezTo>
                    <a:cubicBezTo>
                      <a:pt x="218227" y="416377"/>
                      <a:pt x="253852" y="407528"/>
                      <a:pt x="290729" y="405892"/>
                    </a:cubicBezTo>
                    <a:close/>
                    <a:moveTo>
                      <a:pt x="463924" y="364965"/>
                    </a:moveTo>
                    <a:lnTo>
                      <a:pt x="567205" y="364965"/>
                    </a:lnTo>
                    <a:lnTo>
                      <a:pt x="543818" y="416184"/>
                    </a:lnTo>
                    <a:cubicBezTo>
                      <a:pt x="534304" y="432408"/>
                      <a:pt x="523128" y="447695"/>
                      <a:pt x="510459" y="461780"/>
                    </a:cubicBezTo>
                    <a:cubicBezTo>
                      <a:pt x="492442" y="444859"/>
                      <a:pt x="472692" y="430534"/>
                      <a:pt x="451689" y="418708"/>
                    </a:cubicBezTo>
                    <a:close/>
                    <a:moveTo>
                      <a:pt x="316062" y="364965"/>
                    </a:moveTo>
                    <a:lnTo>
                      <a:pt x="438281" y="364965"/>
                    </a:lnTo>
                    <a:lnTo>
                      <a:pt x="428843" y="407092"/>
                    </a:lnTo>
                    <a:cubicBezTo>
                      <a:pt x="393689" y="391126"/>
                      <a:pt x="355646" y="381989"/>
                      <a:pt x="316062" y="380450"/>
                    </a:cubicBezTo>
                    <a:close/>
                    <a:moveTo>
                      <a:pt x="168651" y="364965"/>
                    </a:moveTo>
                    <a:lnTo>
                      <a:pt x="290729" y="364965"/>
                    </a:lnTo>
                    <a:lnTo>
                      <a:pt x="290729" y="380450"/>
                    </a:lnTo>
                    <a:cubicBezTo>
                      <a:pt x="251256" y="381989"/>
                      <a:pt x="213131" y="391126"/>
                      <a:pt x="178086" y="407092"/>
                    </a:cubicBezTo>
                    <a:close/>
                    <a:moveTo>
                      <a:pt x="39659" y="364965"/>
                    </a:moveTo>
                    <a:lnTo>
                      <a:pt x="143035" y="364965"/>
                    </a:lnTo>
                    <a:lnTo>
                      <a:pt x="155174" y="418708"/>
                    </a:lnTo>
                    <a:cubicBezTo>
                      <a:pt x="134171" y="430534"/>
                      <a:pt x="114421" y="444859"/>
                      <a:pt x="96501" y="461780"/>
                    </a:cubicBezTo>
                    <a:cubicBezTo>
                      <a:pt x="83832" y="447695"/>
                      <a:pt x="72632" y="432408"/>
                      <a:pt x="63094" y="416184"/>
                    </a:cubicBezTo>
                    <a:close/>
                    <a:moveTo>
                      <a:pt x="417814" y="222493"/>
                    </a:moveTo>
                    <a:lnTo>
                      <a:pt x="435824" y="283675"/>
                    </a:lnTo>
                    <a:lnTo>
                      <a:pt x="445648" y="252507"/>
                    </a:lnTo>
                    <a:lnTo>
                      <a:pt x="469822" y="252507"/>
                    </a:lnTo>
                    <a:lnTo>
                      <a:pt x="479550" y="283675"/>
                    </a:lnTo>
                    <a:lnTo>
                      <a:pt x="497657" y="222493"/>
                    </a:lnTo>
                    <a:lnTo>
                      <a:pt x="521831" y="229612"/>
                    </a:lnTo>
                    <a:lnTo>
                      <a:pt x="492167" y="330619"/>
                    </a:lnTo>
                    <a:lnTo>
                      <a:pt x="467992" y="330811"/>
                    </a:lnTo>
                    <a:lnTo>
                      <a:pt x="457687" y="298393"/>
                    </a:lnTo>
                    <a:lnTo>
                      <a:pt x="447478" y="330811"/>
                    </a:lnTo>
                    <a:lnTo>
                      <a:pt x="423304" y="330619"/>
                    </a:lnTo>
                    <a:lnTo>
                      <a:pt x="393543" y="229612"/>
                    </a:lnTo>
                    <a:close/>
                    <a:moveTo>
                      <a:pt x="263629" y="222493"/>
                    </a:moveTo>
                    <a:lnTo>
                      <a:pt x="281639" y="283675"/>
                    </a:lnTo>
                    <a:lnTo>
                      <a:pt x="291463" y="252507"/>
                    </a:lnTo>
                    <a:lnTo>
                      <a:pt x="315541" y="252507"/>
                    </a:lnTo>
                    <a:lnTo>
                      <a:pt x="325365" y="283675"/>
                    </a:lnTo>
                    <a:lnTo>
                      <a:pt x="343375" y="222493"/>
                    </a:lnTo>
                    <a:lnTo>
                      <a:pt x="367646" y="229612"/>
                    </a:lnTo>
                    <a:lnTo>
                      <a:pt x="337886" y="330619"/>
                    </a:lnTo>
                    <a:lnTo>
                      <a:pt x="313711" y="330811"/>
                    </a:lnTo>
                    <a:lnTo>
                      <a:pt x="303502" y="298393"/>
                    </a:lnTo>
                    <a:lnTo>
                      <a:pt x="293197" y="330811"/>
                    </a:lnTo>
                    <a:lnTo>
                      <a:pt x="269022" y="330619"/>
                    </a:lnTo>
                    <a:lnTo>
                      <a:pt x="239358" y="229612"/>
                    </a:lnTo>
                    <a:close/>
                    <a:moveTo>
                      <a:pt x="109302" y="222493"/>
                    </a:moveTo>
                    <a:lnTo>
                      <a:pt x="127312" y="283675"/>
                    </a:lnTo>
                    <a:lnTo>
                      <a:pt x="137136" y="252507"/>
                    </a:lnTo>
                    <a:lnTo>
                      <a:pt x="161214" y="252507"/>
                    </a:lnTo>
                    <a:lnTo>
                      <a:pt x="171038" y="283675"/>
                    </a:lnTo>
                    <a:lnTo>
                      <a:pt x="189048" y="222493"/>
                    </a:lnTo>
                    <a:lnTo>
                      <a:pt x="213319" y="229612"/>
                    </a:lnTo>
                    <a:lnTo>
                      <a:pt x="183655" y="330619"/>
                    </a:lnTo>
                    <a:lnTo>
                      <a:pt x="159384" y="330811"/>
                    </a:lnTo>
                    <a:lnTo>
                      <a:pt x="149175" y="298393"/>
                    </a:lnTo>
                    <a:lnTo>
                      <a:pt x="138966" y="330811"/>
                    </a:lnTo>
                    <a:lnTo>
                      <a:pt x="114792" y="330619"/>
                    </a:lnTo>
                    <a:lnTo>
                      <a:pt x="85031" y="229612"/>
                    </a:lnTo>
                    <a:close/>
                    <a:moveTo>
                      <a:pt x="25329" y="213374"/>
                    </a:moveTo>
                    <a:lnTo>
                      <a:pt x="25329" y="339668"/>
                    </a:lnTo>
                    <a:lnTo>
                      <a:pt x="581604" y="339668"/>
                    </a:lnTo>
                    <a:lnTo>
                      <a:pt x="581604" y="213374"/>
                    </a:lnTo>
                    <a:close/>
                    <a:moveTo>
                      <a:pt x="96501" y="91312"/>
                    </a:moveTo>
                    <a:cubicBezTo>
                      <a:pt x="114414" y="108145"/>
                      <a:pt x="134157" y="122573"/>
                      <a:pt x="155152" y="134404"/>
                    </a:cubicBezTo>
                    <a:cubicBezTo>
                      <a:pt x="150241" y="151333"/>
                      <a:pt x="146196" y="169320"/>
                      <a:pt x="143017" y="188173"/>
                    </a:cubicBezTo>
                    <a:lnTo>
                      <a:pt x="168635" y="188173"/>
                    </a:lnTo>
                    <a:cubicBezTo>
                      <a:pt x="171236" y="173456"/>
                      <a:pt x="174318" y="159413"/>
                      <a:pt x="178074" y="145947"/>
                    </a:cubicBezTo>
                    <a:cubicBezTo>
                      <a:pt x="213130" y="161914"/>
                      <a:pt x="251268" y="171052"/>
                      <a:pt x="290754" y="172687"/>
                    </a:cubicBezTo>
                    <a:lnTo>
                      <a:pt x="290754" y="188173"/>
                    </a:lnTo>
                    <a:lnTo>
                      <a:pt x="316083" y="188173"/>
                    </a:lnTo>
                    <a:lnTo>
                      <a:pt x="316083" y="172687"/>
                    </a:lnTo>
                    <a:cubicBezTo>
                      <a:pt x="355665" y="171052"/>
                      <a:pt x="393707" y="161914"/>
                      <a:pt x="428860" y="145947"/>
                    </a:cubicBezTo>
                    <a:cubicBezTo>
                      <a:pt x="432519" y="159413"/>
                      <a:pt x="435697" y="173456"/>
                      <a:pt x="438298" y="188173"/>
                    </a:cubicBezTo>
                    <a:lnTo>
                      <a:pt x="463916" y="188173"/>
                    </a:lnTo>
                    <a:cubicBezTo>
                      <a:pt x="460737" y="169320"/>
                      <a:pt x="456693" y="151333"/>
                      <a:pt x="451685" y="134404"/>
                    </a:cubicBezTo>
                    <a:cubicBezTo>
                      <a:pt x="472776" y="122573"/>
                      <a:pt x="492423" y="108145"/>
                      <a:pt x="510432" y="91312"/>
                    </a:cubicBezTo>
                    <a:cubicBezTo>
                      <a:pt x="535761" y="119399"/>
                      <a:pt x="555119" y="152487"/>
                      <a:pt x="567158" y="188173"/>
                    </a:cubicBezTo>
                    <a:lnTo>
                      <a:pt x="606933" y="188173"/>
                    </a:lnTo>
                    <a:lnTo>
                      <a:pt x="606933" y="364965"/>
                    </a:lnTo>
                    <a:lnTo>
                      <a:pt x="567205" y="364965"/>
                    </a:lnTo>
                    <a:lnTo>
                      <a:pt x="567205" y="364964"/>
                    </a:lnTo>
                    <a:lnTo>
                      <a:pt x="463925" y="364964"/>
                    </a:lnTo>
                    <a:lnTo>
                      <a:pt x="463924" y="364965"/>
                    </a:lnTo>
                    <a:lnTo>
                      <a:pt x="438281" y="364965"/>
                    </a:lnTo>
                    <a:lnTo>
                      <a:pt x="438281" y="364964"/>
                    </a:lnTo>
                    <a:lnTo>
                      <a:pt x="316062" y="364964"/>
                    </a:lnTo>
                    <a:lnTo>
                      <a:pt x="316062" y="364965"/>
                    </a:lnTo>
                    <a:lnTo>
                      <a:pt x="290729" y="364965"/>
                    </a:lnTo>
                    <a:lnTo>
                      <a:pt x="290729" y="364964"/>
                    </a:lnTo>
                    <a:lnTo>
                      <a:pt x="168651" y="364964"/>
                    </a:lnTo>
                    <a:lnTo>
                      <a:pt x="168651" y="364965"/>
                    </a:lnTo>
                    <a:lnTo>
                      <a:pt x="143035" y="364965"/>
                    </a:lnTo>
                    <a:lnTo>
                      <a:pt x="143035" y="364964"/>
                    </a:lnTo>
                    <a:lnTo>
                      <a:pt x="39658" y="364964"/>
                    </a:lnTo>
                    <a:lnTo>
                      <a:pt x="39659" y="364965"/>
                    </a:lnTo>
                    <a:lnTo>
                      <a:pt x="0" y="364965"/>
                    </a:lnTo>
                    <a:lnTo>
                      <a:pt x="0" y="188173"/>
                    </a:lnTo>
                    <a:lnTo>
                      <a:pt x="39679" y="188173"/>
                    </a:lnTo>
                    <a:cubicBezTo>
                      <a:pt x="51717" y="152487"/>
                      <a:pt x="71075" y="119399"/>
                      <a:pt x="96501" y="91312"/>
                    </a:cubicBezTo>
                    <a:close/>
                    <a:moveTo>
                      <a:pt x="384087" y="10655"/>
                    </a:moveTo>
                    <a:cubicBezTo>
                      <a:pt x="424150" y="22673"/>
                      <a:pt x="460939" y="44114"/>
                      <a:pt x="492334" y="73246"/>
                    </a:cubicBezTo>
                    <a:cubicBezTo>
                      <a:pt x="477310" y="87283"/>
                      <a:pt x="461035" y="99397"/>
                      <a:pt x="443700" y="109588"/>
                    </a:cubicBezTo>
                    <a:cubicBezTo>
                      <a:pt x="428580" y="68150"/>
                      <a:pt x="407971" y="34211"/>
                      <a:pt x="384087" y="10655"/>
                    </a:cubicBezTo>
                    <a:close/>
                    <a:moveTo>
                      <a:pt x="222845" y="10655"/>
                    </a:moveTo>
                    <a:cubicBezTo>
                      <a:pt x="198865" y="34211"/>
                      <a:pt x="178352" y="68150"/>
                      <a:pt x="163232" y="109588"/>
                    </a:cubicBezTo>
                    <a:cubicBezTo>
                      <a:pt x="145897" y="99397"/>
                      <a:pt x="129622" y="87283"/>
                      <a:pt x="114598" y="73246"/>
                    </a:cubicBezTo>
                    <a:cubicBezTo>
                      <a:pt x="145897" y="44114"/>
                      <a:pt x="182686" y="22673"/>
                      <a:pt x="222845" y="10655"/>
                    </a:cubicBezTo>
                    <a:close/>
                    <a:moveTo>
                      <a:pt x="316062" y="0"/>
                    </a:moveTo>
                    <a:cubicBezTo>
                      <a:pt x="358937" y="7501"/>
                      <a:pt x="397477" y="53178"/>
                      <a:pt x="421275" y="121358"/>
                    </a:cubicBezTo>
                    <a:cubicBezTo>
                      <a:pt x="388613" y="136744"/>
                      <a:pt x="353060" y="145494"/>
                      <a:pt x="316062" y="147129"/>
                    </a:cubicBezTo>
                    <a:close/>
                    <a:moveTo>
                      <a:pt x="290729" y="0"/>
                    </a:moveTo>
                    <a:lnTo>
                      <a:pt x="290729" y="147129"/>
                    </a:lnTo>
                    <a:cubicBezTo>
                      <a:pt x="253852" y="145494"/>
                      <a:pt x="218227" y="136744"/>
                      <a:pt x="185587" y="121358"/>
                    </a:cubicBezTo>
                    <a:cubicBezTo>
                      <a:pt x="209369" y="53178"/>
                      <a:pt x="247883" y="7501"/>
                      <a:pt x="290729"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99" name="任意多边形: 形状 14"/>
              <p:cNvSpPr/>
              <p:nvPr/>
            </p:nvSpPr>
            <p:spPr bwMode="auto">
              <a:xfrm>
                <a:off x="7002625" y="5240067"/>
                <a:ext cx="435848" cy="411957"/>
              </a:xfrm>
              <a:custGeom>
                <a:avLst/>
                <a:gdLst>
                  <a:gd name="connsiteX0" fmla="*/ 7031 w 607639"/>
                  <a:gd name="connsiteY0" fmla="*/ 350992 h 574332"/>
                  <a:gd name="connsiteX1" fmla="*/ 600519 w 607639"/>
                  <a:gd name="connsiteY1" fmla="*/ 350992 h 574332"/>
                  <a:gd name="connsiteX2" fmla="*/ 607639 w 607639"/>
                  <a:gd name="connsiteY2" fmla="*/ 358013 h 574332"/>
                  <a:gd name="connsiteX3" fmla="*/ 607639 w 607639"/>
                  <a:gd name="connsiteY3" fmla="*/ 393207 h 574332"/>
                  <a:gd name="connsiteX4" fmla="*/ 558152 w 607639"/>
                  <a:gd name="connsiteY4" fmla="*/ 442621 h 574332"/>
                  <a:gd name="connsiteX5" fmla="*/ 383613 w 607639"/>
                  <a:gd name="connsiteY5" fmla="*/ 442621 h 574332"/>
                  <a:gd name="connsiteX6" fmla="*/ 405330 w 607639"/>
                  <a:gd name="connsiteY6" fmla="*/ 532028 h 574332"/>
                  <a:gd name="connsiteX7" fmla="*/ 432121 w 607639"/>
                  <a:gd name="connsiteY7" fmla="*/ 532028 h 574332"/>
                  <a:gd name="connsiteX8" fmla="*/ 453304 w 607639"/>
                  <a:gd name="connsiteY8" fmla="*/ 553180 h 574332"/>
                  <a:gd name="connsiteX9" fmla="*/ 432121 w 607639"/>
                  <a:gd name="connsiteY9" fmla="*/ 574332 h 574332"/>
                  <a:gd name="connsiteX10" fmla="*/ 175429 w 607639"/>
                  <a:gd name="connsiteY10" fmla="*/ 574332 h 574332"/>
                  <a:gd name="connsiteX11" fmla="*/ 154246 w 607639"/>
                  <a:gd name="connsiteY11" fmla="*/ 553180 h 574332"/>
                  <a:gd name="connsiteX12" fmla="*/ 175429 w 607639"/>
                  <a:gd name="connsiteY12" fmla="*/ 532028 h 574332"/>
                  <a:gd name="connsiteX13" fmla="*/ 202309 w 607639"/>
                  <a:gd name="connsiteY13" fmla="*/ 532028 h 574332"/>
                  <a:gd name="connsiteX14" fmla="*/ 224026 w 607639"/>
                  <a:gd name="connsiteY14" fmla="*/ 442621 h 574332"/>
                  <a:gd name="connsiteX15" fmla="*/ 49487 w 607639"/>
                  <a:gd name="connsiteY15" fmla="*/ 442621 h 574332"/>
                  <a:gd name="connsiteX16" fmla="*/ 0 w 607639"/>
                  <a:gd name="connsiteY16" fmla="*/ 393207 h 574332"/>
                  <a:gd name="connsiteX17" fmla="*/ 0 w 607639"/>
                  <a:gd name="connsiteY17" fmla="*/ 358013 h 574332"/>
                  <a:gd name="connsiteX18" fmla="*/ 7031 w 607639"/>
                  <a:gd name="connsiteY18" fmla="*/ 350992 h 574332"/>
                  <a:gd name="connsiteX19" fmla="*/ 459979 w 607639"/>
                  <a:gd name="connsiteY19" fmla="*/ 139441 h 574332"/>
                  <a:gd name="connsiteX20" fmla="*/ 445827 w 607639"/>
                  <a:gd name="connsiteY20" fmla="*/ 153572 h 574332"/>
                  <a:gd name="connsiteX21" fmla="*/ 445827 w 607639"/>
                  <a:gd name="connsiteY21" fmla="*/ 256042 h 574332"/>
                  <a:gd name="connsiteX22" fmla="*/ 459979 w 607639"/>
                  <a:gd name="connsiteY22" fmla="*/ 270173 h 574332"/>
                  <a:gd name="connsiteX23" fmla="*/ 521749 w 607639"/>
                  <a:gd name="connsiteY23" fmla="*/ 270173 h 574332"/>
                  <a:gd name="connsiteX24" fmla="*/ 535901 w 607639"/>
                  <a:gd name="connsiteY24" fmla="*/ 256042 h 574332"/>
                  <a:gd name="connsiteX25" fmla="*/ 535901 w 607639"/>
                  <a:gd name="connsiteY25" fmla="*/ 153572 h 574332"/>
                  <a:gd name="connsiteX26" fmla="*/ 521749 w 607639"/>
                  <a:gd name="connsiteY26" fmla="*/ 139441 h 574332"/>
                  <a:gd name="connsiteX27" fmla="*/ 85890 w 607639"/>
                  <a:gd name="connsiteY27" fmla="*/ 124955 h 574332"/>
                  <a:gd name="connsiteX28" fmla="*/ 71738 w 607639"/>
                  <a:gd name="connsiteY28" fmla="*/ 139086 h 574332"/>
                  <a:gd name="connsiteX29" fmla="*/ 71738 w 607639"/>
                  <a:gd name="connsiteY29" fmla="*/ 256042 h 574332"/>
                  <a:gd name="connsiteX30" fmla="*/ 85890 w 607639"/>
                  <a:gd name="connsiteY30" fmla="*/ 270173 h 574332"/>
                  <a:gd name="connsiteX31" fmla="*/ 147571 w 607639"/>
                  <a:gd name="connsiteY31" fmla="*/ 270173 h 574332"/>
                  <a:gd name="connsiteX32" fmla="*/ 161723 w 607639"/>
                  <a:gd name="connsiteY32" fmla="*/ 256042 h 574332"/>
                  <a:gd name="connsiteX33" fmla="*/ 161723 w 607639"/>
                  <a:gd name="connsiteY33" fmla="*/ 139086 h 574332"/>
                  <a:gd name="connsiteX34" fmla="*/ 147571 w 607639"/>
                  <a:gd name="connsiteY34" fmla="*/ 124955 h 574332"/>
                  <a:gd name="connsiteX35" fmla="*/ 210586 w 607639"/>
                  <a:gd name="connsiteY35" fmla="*/ 81585 h 574332"/>
                  <a:gd name="connsiteX36" fmla="*/ 196435 w 607639"/>
                  <a:gd name="connsiteY36" fmla="*/ 95627 h 574332"/>
                  <a:gd name="connsiteX37" fmla="*/ 196435 w 607639"/>
                  <a:gd name="connsiteY37" fmla="*/ 256042 h 574332"/>
                  <a:gd name="connsiteX38" fmla="*/ 210586 w 607639"/>
                  <a:gd name="connsiteY38" fmla="*/ 270173 h 574332"/>
                  <a:gd name="connsiteX39" fmla="*/ 272356 w 607639"/>
                  <a:gd name="connsiteY39" fmla="*/ 270173 h 574332"/>
                  <a:gd name="connsiteX40" fmla="*/ 286419 w 607639"/>
                  <a:gd name="connsiteY40" fmla="*/ 256042 h 574332"/>
                  <a:gd name="connsiteX41" fmla="*/ 286419 w 607639"/>
                  <a:gd name="connsiteY41" fmla="*/ 95627 h 574332"/>
                  <a:gd name="connsiteX42" fmla="*/ 272356 w 607639"/>
                  <a:gd name="connsiteY42" fmla="*/ 81585 h 574332"/>
                  <a:gd name="connsiteX43" fmla="*/ 335283 w 607639"/>
                  <a:gd name="connsiteY43" fmla="*/ 52613 h 574332"/>
                  <a:gd name="connsiteX44" fmla="*/ 321131 w 607639"/>
                  <a:gd name="connsiteY44" fmla="*/ 66743 h 574332"/>
                  <a:gd name="connsiteX45" fmla="*/ 321131 w 607639"/>
                  <a:gd name="connsiteY45" fmla="*/ 256042 h 574332"/>
                  <a:gd name="connsiteX46" fmla="*/ 335283 w 607639"/>
                  <a:gd name="connsiteY46" fmla="*/ 270173 h 574332"/>
                  <a:gd name="connsiteX47" fmla="*/ 397053 w 607639"/>
                  <a:gd name="connsiteY47" fmla="*/ 270173 h 574332"/>
                  <a:gd name="connsiteX48" fmla="*/ 411115 w 607639"/>
                  <a:gd name="connsiteY48" fmla="*/ 256042 h 574332"/>
                  <a:gd name="connsiteX49" fmla="*/ 411115 w 607639"/>
                  <a:gd name="connsiteY49" fmla="*/ 66743 h 574332"/>
                  <a:gd name="connsiteX50" fmla="*/ 397053 w 607639"/>
                  <a:gd name="connsiteY50" fmla="*/ 52613 h 574332"/>
                  <a:gd name="connsiteX51" fmla="*/ 49487 w 607639"/>
                  <a:gd name="connsiteY51" fmla="*/ 0 h 574332"/>
                  <a:gd name="connsiteX52" fmla="*/ 558152 w 607639"/>
                  <a:gd name="connsiteY52" fmla="*/ 0 h 574332"/>
                  <a:gd name="connsiteX53" fmla="*/ 607639 w 607639"/>
                  <a:gd name="connsiteY53" fmla="*/ 49413 h 574332"/>
                  <a:gd name="connsiteX54" fmla="*/ 607639 w 607639"/>
                  <a:gd name="connsiteY54" fmla="*/ 315675 h 574332"/>
                  <a:gd name="connsiteX55" fmla="*/ 600519 w 607639"/>
                  <a:gd name="connsiteY55" fmla="*/ 322696 h 574332"/>
                  <a:gd name="connsiteX56" fmla="*/ 7031 w 607639"/>
                  <a:gd name="connsiteY56" fmla="*/ 322696 h 574332"/>
                  <a:gd name="connsiteX57" fmla="*/ 0 w 607639"/>
                  <a:gd name="connsiteY57" fmla="*/ 315675 h 574332"/>
                  <a:gd name="connsiteX58" fmla="*/ 0 w 607639"/>
                  <a:gd name="connsiteY58" fmla="*/ 49413 h 574332"/>
                  <a:gd name="connsiteX59" fmla="*/ 49487 w 607639"/>
                  <a:gd name="connsiteY59" fmla="*/ 0 h 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574332">
                    <a:moveTo>
                      <a:pt x="7031" y="350992"/>
                    </a:moveTo>
                    <a:lnTo>
                      <a:pt x="600519" y="350992"/>
                    </a:lnTo>
                    <a:cubicBezTo>
                      <a:pt x="604435" y="350992"/>
                      <a:pt x="607639" y="354103"/>
                      <a:pt x="607639" y="358013"/>
                    </a:cubicBezTo>
                    <a:lnTo>
                      <a:pt x="607639" y="393207"/>
                    </a:lnTo>
                    <a:cubicBezTo>
                      <a:pt x="607639" y="420492"/>
                      <a:pt x="585477" y="442621"/>
                      <a:pt x="558152" y="442621"/>
                    </a:cubicBezTo>
                    <a:lnTo>
                      <a:pt x="383613" y="442621"/>
                    </a:lnTo>
                    <a:lnTo>
                      <a:pt x="405330" y="532028"/>
                    </a:lnTo>
                    <a:lnTo>
                      <a:pt x="432121" y="532028"/>
                    </a:lnTo>
                    <a:cubicBezTo>
                      <a:pt x="443869" y="532028"/>
                      <a:pt x="453304" y="541538"/>
                      <a:pt x="453304" y="553180"/>
                    </a:cubicBezTo>
                    <a:cubicBezTo>
                      <a:pt x="453304" y="564912"/>
                      <a:pt x="443869" y="574332"/>
                      <a:pt x="432121" y="574332"/>
                    </a:cubicBezTo>
                    <a:lnTo>
                      <a:pt x="175429" y="574332"/>
                    </a:lnTo>
                    <a:cubicBezTo>
                      <a:pt x="163770" y="574332"/>
                      <a:pt x="154246" y="564912"/>
                      <a:pt x="154246" y="553180"/>
                    </a:cubicBezTo>
                    <a:cubicBezTo>
                      <a:pt x="154246" y="541538"/>
                      <a:pt x="163770" y="532028"/>
                      <a:pt x="175429" y="532028"/>
                    </a:cubicBezTo>
                    <a:lnTo>
                      <a:pt x="202309" y="532028"/>
                    </a:lnTo>
                    <a:lnTo>
                      <a:pt x="224026" y="442621"/>
                    </a:lnTo>
                    <a:lnTo>
                      <a:pt x="49487" y="442621"/>
                    </a:lnTo>
                    <a:cubicBezTo>
                      <a:pt x="22162" y="442621"/>
                      <a:pt x="0" y="420492"/>
                      <a:pt x="0" y="393207"/>
                    </a:cubicBezTo>
                    <a:lnTo>
                      <a:pt x="0" y="358013"/>
                    </a:lnTo>
                    <a:cubicBezTo>
                      <a:pt x="0" y="354103"/>
                      <a:pt x="3204" y="350992"/>
                      <a:pt x="7031" y="350992"/>
                    </a:cubicBezTo>
                    <a:close/>
                    <a:moveTo>
                      <a:pt x="459979" y="139441"/>
                    </a:moveTo>
                    <a:cubicBezTo>
                      <a:pt x="452236" y="139441"/>
                      <a:pt x="445827" y="145751"/>
                      <a:pt x="445827" y="153572"/>
                    </a:cubicBezTo>
                    <a:lnTo>
                      <a:pt x="445827" y="256042"/>
                    </a:lnTo>
                    <a:cubicBezTo>
                      <a:pt x="445827" y="263863"/>
                      <a:pt x="452236" y="270173"/>
                      <a:pt x="459979" y="270173"/>
                    </a:cubicBezTo>
                    <a:lnTo>
                      <a:pt x="521749" y="270173"/>
                    </a:lnTo>
                    <a:cubicBezTo>
                      <a:pt x="529492" y="270173"/>
                      <a:pt x="535901" y="263863"/>
                      <a:pt x="535901" y="256042"/>
                    </a:cubicBezTo>
                    <a:lnTo>
                      <a:pt x="535901" y="153572"/>
                    </a:lnTo>
                    <a:cubicBezTo>
                      <a:pt x="535901" y="145751"/>
                      <a:pt x="529492" y="139441"/>
                      <a:pt x="521749" y="139441"/>
                    </a:cubicBezTo>
                    <a:close/>
                    <a:moveTo>
                      <a:pt x="85890" y="124955"/>
                    </a:moveTo>
                    <a:cubicBezTo>
                      <a:pt x="78058" y="124955"/>
                      <a:pt x="71738" y="131265"/>
                      <a:pt x="71738" y="139086"/>
                    </a:cubicBezTo>
                    <a:lnTo>
                      <a:pt x="71738" y="256042"/>
                    </a:lnTo>
                    <a:cubicBezTo>
                      <a:pt x="71738" y="263863"/>
                      <a:pt x="78058" y="270173"/>
                      <a:pt x="85890" y="270173"/>
                    </a:cubicBezTo>
                    <a:lnTo>
                      <a:pt x="147571" y="270173"/>
                    </a:lnTo>
                    <a:cubicBezTo>
                      <a:pt x="155403" y="270173"/>
                      <a:pt x="161723" y="263863"/>
                      <a:pt x="161723" y="256042"/>
                    </a:cubicBezTo>
                    <a:lnTo>
                      <a:pt x="161723" y="139086"/>
                    </a:lnTo>
                    <a:cubicBezTo>
                      <a:pt x="161723" y="131265"/>
                      <a:pt x="155403" y="124955"/>
                      <a:pt x="147571" y="124955"/>
                    </a:cubicBezTo>
                    <a:close/>
                    <a:moveTo>
                      <a:pt x="210586" y="81585"/>
                    </a:moveTo>
                    <a:cubicBezTo>
                      <a:pt x="202754" y="81585"/>
                      <a:pt x="196435" y="87895"/>
                      <a:pt x="196435" y="95627"/>
                    </a:cubicBezTo>
                    <a:lnTo>
                      <a:pt x="196435" y="256042"/>
                    </a:lnTo>
                    <a:cubicBezTo>
                      <a:pt x="196435" y="263863"/>
                      <a:pt x="202754" y="270173"/>
                      <a:pt x="210586" y="270173"/>
                    </a:cubicBezTo>
                    <a:lnTo>
                      <a:pt x="272356" y="270173"/>
                    </a:lnTo>
                    <a:cubicBezTo>
                      <a:pt x="280100" y="270173"/>
                      <a:pt x="286419" y="263863"/>
                      <a:pt x="286419" y="256042"/>
                    </a:cubicBezTo>
                    <a:lnTo>
                      <a:pt x="286419" y="95627"/>
                    </a:lnTo>
                    <a:cubicBezTo>
                      <a:pt x="286419" y="87895"/>
                      <a:pt x="280100" y="81585"/>
                      <a:pt x="272356" y="81585"/>
                    </a:cubicBezTo>
                    <a:close/>
                    <a:moveTo>
                      <a:pt x="335283" y="52613"/>
                    </a:moveTo>
                    <a:cubicBezTo>
                      <a:pt x="327450" y="52613"/>
                      <a:pt x="321131" y="58923"/>
                      <a:pt x="321131" y="66743"/>
                    </a:cubicBezTo>
                    <a:lnTo>
                      <a:pt x="321131" y="256042"/>
                    </a:lnTo>
                    <a:cubicBezTo>
                      <a:pt x="321131" y="263863"/>
                      <a:pt x="327450" y="270173"/>
                      <a:pt x="335283" y="270173"/>
                    </a:cubicBezTo>
                    <a:lnTo>
                      <a:pt x="397053" y="270173"/>
                    </a:lnTo>
                    <a:cubicBezTo>
                      <a:pt x="404796" y="270173"/>
                      <a:pt x="411115" y="263863"/>
                      <a:pt x="411115" y="256042"/>
                    </a:cubicBezTo>
                    <a:lnTo>
                      <a:pt x="411115" y="66743"/>
                    </a:lnTo>
                    <a:cubicBezTo>
                      <a:pt x="411115" y="58923"/>
                      <a:pt x="404796" y="52613"/>
                      <a:pt x="397053" y="52613"/>
                    </a:cubicBezTo>
                    <a:close/>
                    <a:moveTo>
                      <a:pt x="49487" y="0"/>
                    </a:moveTo>
                    <a:lnTo>
                      <a:pt x="558152" y="0"/>
                    </a:lnTo>
                    <a:cubicBezTo>
                      <a:pt x="585477" y="0"/>
                      <a:pt x="607639" y="22129"/>
                      <a:pt x="607639" y="49413"/>
                    </a:cubicBezTo>
                    <a:lnTo>
                      <a:pt x="607639" y="315675"/>
                    </a:lnTo>
                    <a:cubicBezTo>
                      <a:pt x="607639" y="319586"/>
                      <a:pt x="604435" y="322696"/>
                      <a:pt x="600519" y="322696"/>
                    </a:cubicBezTo>
                    <a:lnTo>
                      <a:pt x="7031" y="322696"/>
                    </a:lnTo>
                    <a:cubicBezTo>
                      <a:pt x="3204" y="322696"/>
                      <a:pt x="0" y="319586"/>
                      <a:pt x="0" y="315675"/>
                    </a:cubicBezTo>
                    <a:lnTo>
                      <a:pt x="0" y="49413"/>
                    </a:lnTo>
                    <a:cubicBezTo>
                      <a:pt x="0" y="22129"/>
                      <a:pt x="22162" y="0"/>
                      <a:pt x="49487" y="0"/>
                    </a:cubicBezTo>
                    <a:close/>
                  </a:path>
                </a:pathLst>
              </a:custGeom>
              <a:solidFill>
                <a:schemeClr val="bg1"/>
              </a:solidFill>
              <a:ln>
                <a:noFill/>
              </a:ln>
            </p:spPr>
            <p:txBody>
              <a:bodyPr anchor="ctr"/>
              <a:lstStyle/>
              <a:p>
                <a:pPr algn="ctr"/>
                <a:endParaRPr>
                  <a:solidFill>
                    <a:schemeClr val="bg1"/>
                  </a:solidFill>
                  <a:latin typeface="Arial" panose="020B0604020202020204"/>
                  <a:ea typeface="微软雅黑" panose="020B0503020204020204" pitchFamily="34" charset="-122"/>
                  <a:cs typeface="+mn-ea"/>
                  <a:sym typeface="Arial" panose="020B0604020202020204"/>
                </a:endParaRPr>
              </a:p>
            </p:txBody>
          </p:sp>
          <p:sp>
            <p:nvSpPr>
              <p:cNvPr id="100" name="文本框 21"/>
              <p:cNvSpPr txBox="1"/>
              <p:nvPr/>
            </p:nvSpPr>
            <p:spPr>
              <a:xfrm>
                <a:off x="5086703" y="4365449"/>
                <a:ext cx="1710981" cy="661659"/>
              </a:xfrm>
              <a:prstGeom prst="rect">
                <a:avLst/>
              </a:prstGeom>
              <a:noFill/>
            </p:spPr>
            <p:txBody>
              <a:bodyPr wrap="none" anchor="ctr">
                <a:normAutofit/>
              </a:bodyPr>
              <a:lstStyle/>
              <a:p>
                <a:pPr algn="ctr"/>
                <a:r>
                  <a:rPr lang="zh-CN" altLang="en-US" sz="2800" b="1" dirty="0">
                    <a:solidFill>
                      <a:schemeClr val="bg1"/>
                    </a:solidFill>
                    <a:latin typeface="Arial" panose="020B0604020202020204"/>
                    <a:ea typeface="微软雅黑" panose="020B0503020204020204" pitchFamily="34" charset="-122"/>
                    <a:cs typeface="+mn-ea"/>
                    <a:sym typeface="Arial" panose="020B0604020202020204"/>
                  </a:rPr>
                  <a:t>需求</a:t>
                </a:r>
                <a:endParaRPr lang="zh-CN" altLang="en-US" sz="2800" b="1" dirty="0">
                  <a:solidFill>
                    <a:schemeClr val="bg1"/>
                  </a:solidFill>
                  <a:latin typeface="Arial" panose="020B0604020202020204"/>
                  <a:ea typeface="微软雅黑" panose="020B0503020204020204" pitchFamily="34" charset="-122"/>
                  <a:cs typeface="+mn-ea"/>
                  <a:sym typeface="Arial" panose="020B0604020202020204"/>
                </a:endParaRPr>
              </a:p>
            </p:txBody>
          </p:sp>
        </p:grpSp>
      </p:grpSp>
      <p:sp>
        <p:nvSpPr>
          <p:cNvPr id="104" name="矩形 103"/>
          <p:cNvSpPr/>
          <p:nvPr/>
        </p:nvSpPr>
        <p:spPr>
          <a:xfrm>
            <a:off x="653785" y="4541678"/>
            <a:ext cx="3872138" cy="1614805"/>
          </a:xfrm>
          <a:prstGeom prst="rect">
            <a:avLst/>
          </a:prstGeom>
        </p:spPr>
        <p:txBody>
          <a:bodyPr wrap="square">
            <a:spAutoFit/>
          </a:bodyPr>
          <a:lstStyle/>
          <a:p>
            <a:pPr algn="just">
              <a:lnSpc>
                <a:spcPct val="150000"/>
              </a:lnSpc>
            </a:pPr>
            <a:r>
              <a:rPr sz="2200" dirty="0">
                <a:solidFill>
                  <a:schemeClr val="bg1"/>
                </a:solidFill>
                <a:latin typeface="+mn-ea"/>
                <a:cs typeface="+mn-ea"/>
                <a:sym typeface="Arial" panose="020B0604020202020204"/>
              </a:rPr>
              <a:t>只能通过搜索往年数据以供客户参考，无法为客户提供更为直接的建议</a:t>
            </a:r>
            <a:endParaRPr sz="2200" dirty="0">
              <a:solidFill>
                <a:schemeClr val="bg1"/>
              </a:solidFill>
              <a:latin typeface="+mn-ea"/>
              <a:cs typeface="+mn-ea"/>
              <a:sym typeface="Arial" panose="020B0604020202020204"/>
            </a:endParaRPr>
          </a:p>
        </p:txBody>
      </p:sp>
      <p:sp>
        <p:nvSpPr>
          <p:cNvPr id="105" name="矩形 104"/>
          <p:cNvSpPr/>
          <p:nvPr/>
        </p:nvSpPr>
        <p:spPr>
          <a:xfrm>
            <a:off x="8179629" y="4530206"/>
            <a:ext cx="3299290" cy="1614805"/>
          </a:xfrm>
          <a:prstGeom prst="rect">
            <a:avLst/>
          </a:prstGeom>
        </p:spPr>
        <p:txBody>
          <a:bodyPr wrap="square">
            <a:spAutoFit/>
          </a:bodyPr>
          <a:lstStyle/>
          <a:p>
            <a:pPr algn="just">
              <a:lnSpc>
                <a:spcPct val="150000"/>
              </a:lnSpc>
            </a:pPr>
            <a:r>
              <a:rPr sz="2200" dirty="0">
                <a:solidFill>
                  <a:schemeClr val="bg1"/>
                </a:solidFill>
                <a:latin typeface="+mn-ea"/>
                <a:cs typeface="+mn-ea"/>
                <a:sym typeface="Arial" panose="020B0604020202020204"/>
              </a:rPr>
              <a:t>在升学之际能够大致了解各院校专业的录取情况，并做出相应安排与选择</a:t>
            </a:r>
            <a:endParaRPr sz="2200" dirty="0">
              <a:solidFill>
                <a:schemeClr val="bg1"/>
              </a:solidFill>
              <a:latin typeface="+mn-ea"/>
              <a:cs typeface="+mn-ea"/>
              <a:sym typeface="Arial" panose="020B0604020202020204"/>
            </a:endParaRPr>
          </a:p>
        </p:txBody>
      </p:sp>
      <p:sp>
        <p:nvSpPr>
          <p:cNvPr id="106" name="矩形 105"/>
          <p:cNvSpPr/>
          <p:nvPr/>
        </p:nvSpPr>
        <p:spPr>
          <a:xfrm>
            <a:off x="2781320" y="1712547"/>
            <a:ext cx="6650441" cy="1614805"/>
          </a:xfrm>
          <a:prstGeom prst="rect">
            <a:avLst/>
          </a:prstGeom>
        </p:spPr>
        <p:txBody>
          <a:bodyPr wrap="square">
            <a:spAutoFit/>
          </a:bodyPr>
          <a:lstStyle/>
          <a:p>
            <a:pPr algn="just">
              <a:lnSpc>
                <a:spcPct val="150000"/>
              </a:lnSpc>
            </a:pPr>
            <a:r>
              <a:rPr sz="2200">
                <a:solidFill>
                  <a:schemeClr val="bg1"/>
                </a:solidFill>
                <a:latin typeface="+mn-ea"/>
                <a:cs typeface="+mn-ea"/>
                <a:sym typeface="Arial" panose="020B0604020202020204"/>
              </a:rPr>
              <a:t>在搜索框中输入分数排名/省份专业---系统自动打开浏览器并搜索相关内容---检索出有关院校汇总供客户选择。</a:t>
            </a:r>
            <a:endParaRPr sz="2200">
              <a:solidFill>
                <a:schemeClr val="bg1"/>
              </a:solidFill>
              <a:latin typeface="+mn-ea"/>
              <a:cs typeface="+mn-ea"/>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in)">
                                      <p:cBhvr>
                                        <p:cTn id="7" dur="2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9"/>
                                        </p:tgtEl>
                                        <p:attrNameLst>
                                          <p:attrName>ppt_y</p:attrName>
                                        </p:attrNameLst>
                                      </p:cBhvr>
                                      <p:tavLst>
                                        <p:tav tm="0">
                                          <p:val>
                                            <p:strVal val="#ppt_y"/>
                                          </p:val>
                                        </p:tav>
                                        <p:tav tm="100000">
                                          <p:val>
                                            <p:strVal val="#ppt_y"/>
                                          </p:val>
                                        </p:tav>
                                      </p:tavLst>
                                    </p:anim>
                                    <p:anim calcmode="lin" valueType="num">
                                      <p:cBhvr>
                                        <p:cTn id="14"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9"/>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8"/>
                                        </p:tgtEl>
                                        <p:attrNameLst>
                                          <p:attrName>ppt_y</p:attrName>
                                        </p:attrNameLst>
                                      </p:cBhvr>
                                      <p:tavLst>
                                        <p:tav tm="0">
                                          <p:val>
                                            <p:strVal val="#ppt_y"/>
                                          </p:val>
                                        </p:tav>
                                        <p:tav tm="100000">
                                          <p:val>
                                            <p:strVal val="#ppt_y"/>
                                          </p:val>
                                        </p:tav>
                                      </p:tavLst>
                                    </p:anim>
                                    <p:anim calcmode="lin" valueType="num">
                                      <p:cBhvr>
                                        <p:cTn id="21" dur="500" fill="hold"/>
                                        <p:tgtEl>
                                          <p:spTgt spid="8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8"/>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87"/>
                                        </p:tgtEl>
                                        <p:attrNameLst>
                                          <p:attrName>style.visibility</p:attrName>
                                        </p:attrNameLst>
                                      </p:cBhvr>
                                      <p:to>
                                        <p:strVal val="visible"/>
                                      </p:to>
                                    </p:set>
                                    <p:anim calcmode="lin" valueType="num">
                                      <p:cBhvr>
                                        <p:cTn id="26" dur="500" fill="hold"/>
                                        <p:tgtEl>
                                          <p:spTgt spid="8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7"/>
                                        </p:tgtEl>
                                        <p:attrNameLst>
                                          <p:attrName>ppt_y</p:attrName>
                                        </p:attrNameLst>
                                      </p:cBhvr>
                                      <p:tavLst>
                                        <p:tav tm="0">
                                          <p:val>
                                            <p:strVal val="#ppt_y"/>
                                          </p:val>
                                        </p:tav>
                                        <p:tav tm="100000">
                                          <p:val>
                                            <p:strVal val="#ppt_y"/>
                                          </p:val>
                                        </p:tav>
                                      </p:tavLst>
                                    </p:anim>
                                    <p:anim calcmode="lin" valueType="num">
                                      <p:cBhvr>
                                        <p:cTn id="28" dur="500" fill="hold"/>
                                        <p:tgtEl>
                                          <p:spTgt spid="8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0"/>
                                        <p:tgtEl>
                                          <p:spTgt spid="106"/>
                                        </p:tgtEl>
                                      </p:cBhvr>
                                    </p:animEffect>
                                    <p:anim calcmode="lin" valueType="num">
                                      <p:cBhvr>
                                        <p:cTn id="36" dur="1000" fill="hold"/>
                                        <p:tgtEl>
                                          <p:spTgt spid="106"/>
                                        </p:tgtEl>
                                        <p:attrNameLst>
                                          <p:attrName>ppt_x</p:attrName>
                                        </p:attrNameLst>
                                      </p:cBhvr>
                                      <p:tavLst>
                                        <p:tav tm="0">
                                          <p:val>
                                            <p:strVal val="#ppt_x"/>
                                          </p:val>
                                        </p:tav>
                                        <p:tav tm="100000">
                                          <p:val>
                                            <p:strVal val="#ppt_x"/>
                                          </p:val>
                                        </p:tav>
                                      </p:tavLst>
                                    </p:anim>
                                    <p:anim calcmode="lin" valueType="num">
                                      <p:cBhvr>
                                        <p:cTn id="37" dur="1000" fill="hold"/>
                                        <p:tgtEl>
                                          <p:spTgt spid="10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1000"/>
                                        <p:tgtEl>
                                          <p:spTgt spid="104"/>
                                        </p:tgtEl>
                                      </p:cBhvr>
                                    </p:animEffect>
                                    <p:anim calcmode="lin" valueType="num">
                                      <p:cBhvr>
                                        <p:cTn id="41" dur="1000" fill="hold"/>
                                        <p:tgtEl>
                                          <p:spTgt spid="104"/>
                                        </p:tgtEl>
                                        <p:attrNameLst>
                                          <p:attrName>ppt_x</p:attrName>
                                        </p:attrNameLst>
                                      </p:cBhvr>
                                      <p:tavLst>
                                        <p:tav tm="0">
                                          <p:val>
                                            <p:strVal val="#ppt_x"/>
                                          </p:val>
                                        </p:tav>
                                        <p:tav tm="100000">
                                          <p:val>
                                            <p:strVal val="#ppt_x"/>
                                          </p:val>
                                        </p:tav>
                                      </p:tavLst>
                                    </p:anim>
                                    <p:anim calcmode="lin" valueType="num">
                                      <p:cBhvr>
                                        <p:cTn id="42" dur="1000" fill="hold"/>
                                        <p:tgtEl>
                                          <p:spTgt spid="10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1000"/>
                                        <p:tgtEl>
                                          <p:spTgt spid="105"/>
                                        </p:tgtEl>
                                      </p:cBhvr>
                                    </p:animEffect>
                                    <p:anim calcmode="lin" valueType="num">
                                      <p:cBhvr>
                                        <p:cTn id="46" dur="1000" fill="hold"/>
                                        <p:tgtEl>
                                          <p:spTgt spid="105"/>
                                        </p:tgtEl>
                                        <p:attrNameLst>
                                          <p:attrName>ppt_x</p:attrName>
                                        </p:attrNameLst>
                                      </p:cBhvr>
                                      <p:tavLst>
                                        <p:tav tm="0">
                                          <p:val>
                                            <p:strVal val="#ppt_x"/>
                                          </p:val>
                                        </p:tav>
                                        <p:tav tm="100000">
                                          <p:val>
                                            <p:strVal val="#ppt_x"/>
                                          </p:val>
                                        </p:tav>
                                      </p:tavLst>
                                    </p:anim>
                                    <p:anim calcmode="lin" valueType="num">
                                      <p:cBhvr>
                                        <p:cTn id="4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104" grpId="0"/>
      <p:bldP spid="105"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4"/>
          <p:cNvSpPr txBox="1"/>
          <p:nvPr/>
        </p:nvSpPr>
        <p:spPr>
          <a:xfrm>
            <a:off x="3751277" y="485775"/>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cxnSp>
        <p:nvCxnSpPr>
          <p:cNvPr id="3" name="直接连接符 40"/>
          <p:cNvCxnSpPr/>
          <p:nvPr/>
        </p:nvCxnSpPr>
        <p:spPr>
          <a:xfrm flipV="1">
            <a:off x="872490" y="26314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flipV="1">
            <a:off x="3464560" y="20599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2"/>
          <p:cNvCxnSpPr/>
          <p:nvPr/>
        </p:nvCxnSpPr>
        <p:spPr>
          <a:xfrm flipV="1">
            <a:off x="6057265" y="1528445"/>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43"/>
          <p:cNvCxnSpPr/>
          <p:nvPr/>
        </p:nvCxnSpPr>
        <p:spPr>
          <a:xfrm flipV="1">
            <a:off x="8649335" y="955040"/>
            <a:ext cx="0" cy="385000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TextBox 26"/>
          <p:cNvSpPr txBox="1"/>
          <p:nvPr/>
        </p:nvSpPr>
        <p:spPr>
          <a:xfrm>
            <a:off x="872490" y="3122295"/>
            <a:ext cx="2461895" cy="367030"/>
          </a:xfrm>
          <a:prstGeom prst="rect">
            <a:avLst/>
          </a:prstGeom>
          <a:noFill/>
        </p:spPr>
        <p:txBody>
          <a:bodyPr wrap="square" lIns="91415" tIns="45708" rIns="91415" bIns="45708" rtlCol="0">
            <a:spAutoFit/>
          </a:bodyPr>
          <a:lstStyle/>
          <a:p>
            <a:r>
              <a:rPr lang="en-US" altLang="zh-CN" dirty="0">
                <a:solidFill>
                  <a:schemeClr val="accent1"/>
                </a:solidFill>
                <a:latin typeface="微软雅黑" panose="020B0503020204020204" pitchFamily="34" charset="-122"/>
                <a:ea typeface="微软雅黑" panose="020B0503020204020204" pitchFamily="34" charset="-122"/>
              </a:rPr>
              <a:t>2021</a:t>
            </a:r>
            <a:r>
              <a:rPr lang="zh-CN" altLang="en-US" dirty="0">
                <a:solidFill>
                  <a:schemeClr val="accent1"/>
                </a:solidFill>
                <a:latin typeface="微软雅黑" panose="020B0503020204020204" pitchFamily="34" charset="-122"/>
                <a:ea typeface="微软雅黑" panose="020B0503020204020204" pitchFamily="34" charset="-122"/>
              </a:rPr>
              <a:t>年</a:t>
            </a:r>
            <a:r>
              <a:rPr lang="en-US" altLang="zh-CN" dirty="0">
                <a:solidFill>
                  <a:schemeClr val="accent1"/>
                </a:solidFill>
                <a:latin typeface="微软雅黑" panose="020B0503020204020204" pitchFamily="34" charset="-122"/>
                <a:ea typeface="微软雅黑" panose="020B0503020204020204" pitchFamily="34" charset="-122"/>
              </a:rPr>
              <a:t>-2022</a:t>
            </a:r>
            <a:r>
              <a:rPr lang="zh-CN" altLang="en-US" dirty="0">
                <a:solidFill>
                  <a:schemeClr val="accent1"/>
                </a:solidFill>
                <a:latin typeface="微软雅黑" panose="020B0503020204020204" pitchFamily="34" charset="-122"/>
                <a:ea typeface="微软雅黑" panose="020B0503020204020204" pitchFamily="34" charset="-122"/>
              </a:rPr>
              <a:t>年</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8" name="TextBox 30"/>
          <p:cNvSpPr txBox="1"/>
          <p:nvPr/>
        </p:nvSpPr>
        <p:spPr>
          <a:xfrm>
            <a:off x="843915" y="4567555"/>
            <a:ext cx="2560320" cy="735965"/>
          </a:xfrm>
          <a:prstGeom prst="rect">
            <a:avLst/>
          </a:prstGeom>
          <a:noFill/>
        </p:spPr>
        <p:txBody>
          <a:bodyPr wrap="square" lIns="91415" tIns="45708" rIns="91415" bIns="45708" rtlCol="0">
            <a:spAutoFit/>
          </a:bodyPr>
          <a:lstStyle/>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建设全国高校</a:t>
            </a:r>
            <a:r>
              <a:rPr lang="zh-CN" altLang="en-US" sz="1400" dirty="0">
                <a:solidFill>
                  <a:schemeClr val="bg1"/>
                </a:solidFill>
                <a:latin typeface="微软雅黑" panose="020B0503020204020204" pitchFamily="34" charset="-122"/>
                <a:ea typeface="微软雅黑" panose="020B0503020204020204" pitchFamily="34" charset="-122"/>
              </a:rPr>
              <a:t>院校数据库</a:t>
            </a:r>
            <a:endParaRPr lang="zh-CN" altLang="en-US"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建设自动检索平台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9" name="TextBox 32"/>
          <p:cNvSpPr txBox="1"/>
          <p:nvPr/>
        </p:nvSpPr>
        <p:spPr>
          <a:xfrm>
            <a:off x="3464560" y="3996055"/>
            <a:ext cx="2644775" cy="1059180"/>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推广</a:t>
            </a:r>
            <a:r>
              <a:rPr lang="zh-CN" altLang="en-US" sz="1400" dirty="0">
                <a:solidFill>
                  <a:schemeClr val="bg1"/>
                </a:solidFill>
                <a:latin typeface="微软雅黑" panose="020B0503020204020204" pitchFamily="34" charset="-122"/>
                <a:ea typeface="微软雅黑" panose="020B0503020204020204" pitchFamily="34" charset="-122"/>
                <a:sym typeface="+mn-ea"/>
              </a:rPr>
              <a:t>自动检索平台</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建设流程自动化平台</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规划检索方案</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0" name="TextBox 33"/>
          <p:cNvSpPr txBox="1"/>
          <p:nvPr/>
        </p:nvSpPr>
        <p:spPr>
          <a:xfrm>
            <a:off x="6041390" y="3416935"/>
            <a:ext cx="2607945" cy="2028825"/>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集团科技创新第一名项目</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完成部署</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加强AI和大数据等新技术与</a:t>
            </a:r>
            <a:r>
              <a:rPr lang="en-US" altLang="zh-CN" sz="1400" dirty="0">
                <a:solidFill>
                  <a:schemeClr val="bg1"/>
                </a:solidFill>
                <a:latin typeface="微软雅黑" panose="020B0503020204020204" pitchFamily="34" charset="-122"/>
                <a:ea typeface="微软雅黑" panose="020B0503020204020204" pitchFamily="34" charset="-122"/>
              </a:rPr>
              <a:t>UiBot</a:t>
            </a:r>
            <a:r>
              <a:rPr lang="zh-CN" altLang="en-US" sz="1400" dirty="0">
                <a:solidFill>
                  <a:schemeClr val="bg1"/>
                </a:solidFill>
                <a:latin typeface="微软雅黑" panose="020B0503020204020204" pitchFamily="34" charset="-122"/>
                <a:ea typeface="微软雅黑" panose="020B0503020204020204" pitchFamily="34" charset="-122"/>
              </a:rPr>
              <a:t>的结合应用应用</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实现考研单位及高中应届生</a:t>
            </a:r>
            <a:r>
              <a:rPr lang="zh-CN" altLang="en-US" sz="1400" dirty="0">
                <a:solidFill>
                  <a:schemeClr val="bg1"/>
                </a:solidFill>
                <a:latin typeface="微软雅黑" panose="020B0503020204020204" pitchFamily="34" charset="-122"/>
                <a:ea typeface="微软雅黑" panose="020B0503020204020204" pitchFamily="34" charset="-122"/>
              </a:rPr>
              <a:t>的试点运营</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1" name="TextBox 34"/>
          <p:cNvSpPr txBox="1"/>
          <p:nvPr/>
        </p:nvSpPr>
        <p:spPr>
          <a:xfrm>
            <a:off x="8649335" y="2853055"/>
            <a:ext cx="2689860" cy="2028825"/>
          </a:xfrm>
          <a:prstGeom prst="rect">
            <a:avLst/>
          </a:prstGeom>
          <a:noFill/>
        </p:spPr>
        <p:txBody>
          <a:bodyPr wrap="square" lIns="91415" tIns="45708" rIns="91415" bIns="45708" rtlCol="0">
            <a:spAutoFit/>
          </a:bodyPr>
          <a:lstStyle/>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探索基于</a:t>
            </a:r>
            <a:r>
              <a:rPr lang="en-US" altLang="zh-CN" sz="1400" dirty="0">
                <a:solidFill>
                  <a:schemeClr val="bg1"/>
                </a:solidFill>
                <a:latin typeface="微软雅黑" panose="020B0503020204020204" pitchFamily="34" charset="-122"/>
                <a:ea typeface="微软雅黑" panose="020B0503020204020204" pitchFamily="34" charset="-122"/>
              </a:rPr>
              <a:t>UiBot</a:t>
            </a:r>
            <a:r>
              <a:rPr lang="zh-CN" altLang="en-US" sz="1400" dirty="0">
                <a:solidFill>
                  <a:schemeClr val="bg1"/>
                </a:solidFill>
                <a:latin typeface="微软雅黑" panose="020B0503020204020204" pitchFamily="34" charset="-122"/>
                <a:ea typeface="微软雅黑" panose="020B0503020204020204" pitchFamily="34" charset="-122"/>
              </a:rPr>
              <a:t>的深层次应用和技术实践</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全集团实现该平台系统的推广应用</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
            </a:pPr>
            <a:r>
              <a:rPr lang="zh-CN" altLang="en-US" sz="1400" dirty="0">
                <a:solidFill>
                  <a:schemeClr val="bg1"/>
                </a:solidFill>
                <a:latin typeface="微软雅黑" panose="020B0503020204020204" pitchFamily="34" charset="-122"/>
                <a:ea typeface="微软雅黑" panose="020B0503020204020204" pitchFamily="34" charset="-122"/>
              </a:rPr>
              <a:t>在全国范围内推广应用和运营</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TextBox 35"/>
          <p:cNvSpPr txBox="1"/>
          <p:nvPr/>
        </p:nvSpPr>
        <p:spPr>
          <a:xfrm>
            <a:off x="3464560" y="2550795"/>
            <a:ext cx="2341880" cy="367030"/>
          </a:xfrm>
          <a:prstGeom prst="rect">
            <a:avLst/>
          </a:prstGeom>
          <a:noFill/>
        </p:spPr>
        <p:txBody>
          <a:bodyPr wrap="square" lIns="91415" tIns="45708" rIns="91415" bIns="45708" rtlCol="0">
            <a:spAutoFit/>
          </a:bodyPr>
          <a:lstStyle/>
          <a:p>
            <a:r>
              <a:rPr lang="en-US" dirty="0">
                <a:solidFill>
                  <a:schemeClr val="accent2"/>
                </a:solidFill>
                <a:latin typeface="微软雅黑" panose="020B0503020204020204" pitchFamily="34" charset="-122"/>
                <a:ea typeface="微软雅黑" panose="020B0503020204020204" pitchFamily="34" charset="-122"/>
              </a:rPr>
              <a:t>2022</a:t>
            </a:r>
            <a:r>
              <a:rPr lang="zh-CN" altLang="en-US" dirty="0">
                <a:solidFill>
                  <a:schemeClr val="accent2"/>
                </a:solidFill>
                <a:latin typeface="微软雅黑" panose="020B0503020204020204" pitchFamily="34" charset="-122"/>
                <a:ea typeface="微软雅黑" panose="020B0503020204020204" pitchFamily="34" charset="-122"/>
              </a:rPr>
              <a:t>年</a:t>
            </a:r>
            <a:r>
              <a:rPr lang="en-US" altLang="zh-CN" dirty="0">
                <a:solidFill>
                  <a:schemeClr val="accent2"/>
                </a:solidFill>
                <a:latin typeface="微软雅黑" panose="020B0503020204020204" pitchFamily="34" charset="-122"/>
                <a:ea typeface="微软雅黑" panose="020B0503020204020204" pitchFamily="34" charset="-122"/>
              </a:rPr>
              <a:t>-2023</a:t>
            </a:r>
            <a:r>
              <a:rPr lang="zh-CN" altLang="en-US" dirty="0">
                <a:solidFill>
                  <a:schemeClr val="accent2"/>
                </a:solidFill>
                <a:latin typeface="微软雅黑" panose="020B0503020204020204" pitchFamily="34" charset="-122"/>
                <a:ea typeface="微软雅黑" panose="020B0503020204020204" pitchFamily="34" charset="-122"/>
              </a:rPr>
              <a:t>年</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 name="TextBox 36"/>
          <p:cNvSpPr txBox="1"/>
          <p:nvPr/>
        </p:nvSpPr>
        <p:spPr>
          <a:xfrm>
            <a:off x="6057265" y="1938020"/>
            <a:ext cx="2492375" cy="367030"/>
          </a:xfrm>
          <a:prstGeom prst="rect">
            <a:avLst/>
          </a:prstGeom>
          <a:noFill/>
        </p:spPr>
        <p:txBody>
          <a:bodyPr wrap="square" lIns="91415" tIns="45708" rIns="91415" bIns="45708" rtlCol="0">
            <a:spAutoFit/>
          </a:bodyPr>
          <a:lstStyle/>
          <a:p>
            <a:r>
              <a:rPr lang="en-US" dirty="0">
                <a:solidFill>
                  <a:schemeClr val="accent3"/>
                </a:solidFill>
                <a:latin typeface="微软雅黑" panose="020B0503020204020204" pitchFamily="34" charset="-122"/>
                <a:ea typeface="微软雅黑" panose="020B0503020204020204" pitchFamily="34" charset="-122"/>
              </a:rPr>
              <a:t>2023</a:t>
            </a:r>
            <a:r>
              <a:rPr lang="zh-CN" altLang="en-US" dirty="0">
                <a:solidFill>
                  <a:schemeClr val="accent3"/>
                </a:solidFill>
                <a:latin typeface="微软雅黑" panose="020B0503020204020204" pitchFamily="34" charset="-122"/>
                <a:ea typeface="微软雅黑" panose="020B0503020204020204" pitchFamily="34" charset="-122"/>
              </a:rPr>
              <a:t>年</a:t>
            </a:r>
            <a:endParaRPr lang="zh-CN" altLang="en-US" dirty="0">
              <a:solidFill>
                <a:schemeClr val="accent3"/>
              </a:solidFill>
              <a:latin typeface="微软雅黑" panose="020B0503020204020204" pitchFamily="34" charset="-122"/>
              <a:ea typeface="微软雅黑" panose="020B0503020204020204" pitchFamily="34" charset="-122"/>
            </a:endParaRPr>
          </a:p>
        </p:txBody>
      </p:sp>
      <p:sp>
        <p:nvSpPr>
          <p:cNvPr id="14" name="TextBox 37"/>
          <p:cNvSpPr txBox="1"/>
          <p:nvPr/>
        </p:nvSpPr>
        <p:spPr>
          <a:xfrm>
            <a:off x="8641715" y="1374140"/>
            <a:ext cx="2536825" cy="367030"/>
          </a:xfrm>
          <a:prstGeom prst="rect">
            <a:avLst/>
          </a:prstGeom>
          <a:noFill/>
        </p:spPr>
        <p:txBody>
          <a:bodyPr wrap="square" lIns="91415" tIns="45708" rIns="91415" bIns="45708" rtlCol="0">
            <a:spAutoFit/>
          </a:bodyPr>
          <a:lstStyle/>
          <a:p>
            <a:r>
              <a:rPr lang="en-US" dirty="0">
                <a:solidFill>
                  <a:schemeClr val="accent6"/>
                </a:solidFill>
                <a:latin typeface="微软雅黑" panose="020B0503020204020204" pitchFamily="34" charset="-122"/>
                <a:ea typeface="微软雅黑" panose="020B0503020204020204" pitchFamily="34" charset="-122"/>
              </a:rPr>
              <a:t>2023</a:t>
            </a:r>
            <a:r>
              <a:rPr lang="zh-CN" altLang="en-US" dirty="0">
                <a:solidFill>
                  <a:schemeClr val="accent6"/>
                </a:solidFill>
                <a:latin typeface="微软雅黑" panose="020B0503020204020204" pitchFamily="34" charset="-122"/>
                <a:ea typeface="微软雅黑" panose="020B0503020204020204" pitchFamily="34" charset="-122"/>
              </a:rPr>
              <a:t>年</a:t>
            </a:r>
            <a:r>
              <a:rPr lang="en-US" altLang="zh-CN" dirty="0">
                <a:solidFill>
                  <a:schemeClr val="accent6"/>
                </a:solidFill>
                <a:latin typeface="微软雅黑" panose="020B0503020204020204" pitchFamily="34" charset="-122"/>
                <a:ea typeface="微软雅黑" panose="020B0503020204020204" pitchFamily="34" charset="-122"/>
              </a:rPr>
              <a:t>-</a:t>
            </a:r>
            <a:r>
              <a:rPr lang="zh-CN" altLang="en-US" dirty="0">
                <a:solidFill>
                  <a:schemeClr val="accent6"/>
                </a:solidFill>
                <a:latin typeface="微软雅黑" panose="020B0503020204020204" pitchFamily="34" charset="-122"/>
                <a:ea typeface="微软雅黑" panose="020B0503020204020204" pitchFamily="34" charset="-122"/>
              </a:rPr>
              <a:t>未来</a:t>
            </a:r>
            <a:endParaRPr lang="zh-CN" altLang="en-US" dirty="0">
              <a:solidFill>
                <a:schemeClr val="accent6"/>
              </a:solidFill>
              <a:latin typeface="微软雅黑" panose="020B0503020204020204" pitchFamily="34" charset="-122"/>
              <a:ea typeface="微软雅黑" panose="020B0503020204020204" pitchFamily="34" charset="-122"/>
            </a:endParaRPr>
          </a:p>
        </p:txBody>
      </p:sp>
      <p:grpSp>
        <p:nvGrpSpPr>
          <p:cNvPr id="15" name="组合 3"/>
          <p:cNvGrpSpPr/>
          <p:nvPr/>
        </p:nvGrpSpPr>
        <p:grpSpPr>
          <a:xfrm>
            <a:off x="6057265" y="2510155"/>
            <a:ext cx="2317750" cy="542290"/>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短期规划</a:t>
              </a:r>
              <a:endParaRPr lang="zh-CN" altLang="en-US" sz="1600" dirty="0">
                <a:latin typeface="微软雅黑" panose="020B0503020204020204" pitchFamily="34" charset="-122"/>
                <a:ea typeface="微软雅黑" panose="020B0503020204020204" pitchFamily="34" charset="-122"/>
              </a:endParaRPr>
            </a:p>
          </p:txBody>
        </p:sp>
        <p:sp>
          <p:nvSpPr>
            <p:cNvPr id="17" name="Freeform 7"/>
            <p:cNvSpPr>
              <a:spLocks noEditPoints="1"/>
            </p:cNvSpPr>
            <p:nvPr/>
          </p:nvSpPr>
          <p:spPr bwMode="auto">
            <a:xfrm>
              <a:off x="4827829" y="3621505"/>
              <a:ext cx="198396" cy="20356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64560" y="3089275"/>
            <a:ext cx="2318385" cy="542290"/>
            <a:chOff x="2895531" y="3559626"/>
            <a:chExt cx="1652466" cy="308268"/>
          </a:xfrm>
        </p:grpSpPr>
        <p:sp>
          <p:nvSpPr>
            <p:cNvPr id="19" name="圆角矩形 18"/>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中期推广实现</a:t>
              </a:r>
              <a:endParaRPr lang="zh-CN" altLang="en-US" sz="1600" dirty="0">
                <a:latin typeface="微软雅黑" panose="020B0503020204020204" pitchFamily="34" charset="-122"/>
                <a:ea typeface="微软雅黑" panose="020B0503020204020204" pitchFamily="34" charset="-122"/>
              </a:endParaRPr>
            </a:p>
          </p:txBody>
        </p:sp>
        <p:sp>
          <p:nvSpPr>
            <p:cNvPr id="20" name="Freeform 13"/>
            <p:cNvSpPr>
              <a:spLocks noEditPoints="1"/>
            </p:cNvSpPr>
            <p:nvPr/>
          </p:nvSpPr>
          <p:spPr bwMode="auto">
            <a:xfrm>
              <a:off x="2971391" y="3632825"/>
              <a:ext cx="210380" cy="170542"/>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grpSp>
        <p:nvGrpSpPr>
          <p:cNvPr id="21" name="组合 1"/>
          <p:cNvGrpSpPr/>
          <p:nvPr/>
        </p:nvGrpSpPr>
        <p:grpSpPr>
          <a:xfrm>
            <a:off x="872490" y="3672840"/>
            <a:ext cx="2317750" cy="542290"/>
            <a:chOff x="1047326" y="3559626"/>
            <a:chExt cx="1652466" cy="308268"/>
          </a:xfrm>
        </p:grpSpPr>
        <p:sp>
          <p:nvSpPr>
            <p:cNvPr id="22" name="圆角矩形 21"/>
            <p:cNvSpPr/>
            <p:nvPr/>
          </p:nvSpPr>
          <p:spPr>
            <a:xfrm>
              <a:off x="1047326" y="3559626"/>
              <a:ext cx="1652466" cy="3082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初期平台</a:t>
              </a:r>
              <a:endParaRPr lang="zh-CN" altLang="en-US" sz="1600" dirty="0">
                <a:latin typeface="微软雅黑" panose="020B0503020204020204" pitchFamily="34" charset="-122"/>
                <a:ea typeface="微软雅黑" panose="020B0503020204020204" pitchFamily="34" charset="-122"/>
              </a:endParaRPr>
            </a:p>
          </p:txBody>
        </p:sp>
        <p:sp>
          <p:nvSpPr>
            <p:cNvPr id="23"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65024" tIns="32512" rIns="65024" bIns="32512" numCol="1" anchor="t" anchorCtr="0" compatLnSpc="1"/>
            <a:lstStyle/>
            <a:p>
              <a:endParaRPr lang="zh-CN" altLang="en-US" sz="128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649335" y="1946275"/>
            <a:ext cx="2317750" cy="542290"/>
            <a:chOff x="6591942" y="3559626"/>
            <a:chExt cx="1652466" cy="308268"/>
          </a:xfrm>
        </p:grpSpPr>
        <p:sp>
          <p:nvSpPr>
            <p:cNvPr id="25" name="圆角矩形 24"/>
            <p:cNvSpPr/>
            <p:nvPr/>
          </p:nvSpPr>
          <p:spPr>
            <a:xfrm>
              <a:off x="6591942" y="3559626"/>
              <a:ext cx="1652466" cy="3082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latin typeface="微软雅黑" panose="020B0503020204020204" pitchFamily="34" charset="-122"/>
                  <a:ea typeface="微软雅黑" panose="020B0503020204020204" pitchFamily="34" charset="-122"/>
                </a:rPr>
                <a:t>长期规划</a:t>
              </a:r>
              <a:endParaRPr lang="zh-CN" altLang="en-US" sz="1600" dirty="0">
                <a:latin typeface="微软雅黑" panose="020B0503020204020204" pitchFamily="34" charset="-122"/>
                <a:ea typeface="微软雅黑" panose="020B0503020204020204" pitchFamily="34" charset="-122"/>
              </a:endParaRPr>
            </a:p>
          </p:txBody>
        </p:sp>
        <p:sp>
          <p:nvSpPr>
            <p:cNvPr id="26" name="Freeform 23"/>
            <p:cNvSpPr>
              <a:spLocks noEditPoints="1"/>
            </p:cNvSpPr>
            <p:nvPr/>
          </p:nvSpPr>
          <p:spPr bwMode="auto">
            <a:xfrm>
              <a:off x="6694478" y="3616112"/>
              <a:ext cx="153946" cy="203968"/>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65024" tIns="32512" rIns="65024" bIns="32512" numCol="1" anchor="t" anchorCtr="0" compatLnSpc="1"/>
            <a:lstStyle/>
            <a:p>
              <a:endParaRPr lang="zh-CN" altLang="en-US" sz="1600">
                <a:latin typeface="微软雅黑" panose="020B0503020204020204" pitchFamily="34" charset="-122"/>
                <a:ea typeface="微软雅黑" panose="020B0503020204020204" pitchFamily="34" charset="-122"/>
              </a:endParaRPr>
            </a:p>
          </p:txBody>
        </p:sp>
      </p:grpSp>
      <p:cxnSp>
        <p:nvCxnSpPr>
          <p:cNvPr id="2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92499" y="285760"/>
            <a:ext cx="49349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321282" y="43728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grpSp>
        <p:nvGrpSpPr>
          <p:cNvPr id="39" name="组合 38"/>
          <p:cNvGrpSpPr/>
          <p:nvPr/>
        </p:nvGrpSpPr>
        <p:grpSpPr>
          <a:xfrm>
            <a:off x="169545" y="1727200"/>
            <a:ext cx="11544935" cy="4892040"/>
            <a:chOff x="631" y="1958"/>
            <a:chExt cx="15354" cy="3056"/>
          </a:xfrm>
        </p:grpSpPr>
        <p:cxnSp>
          <p:nvCxnSpPr>
            <p:cNvPr id="40" name="直接连接符 86"/>
            <p:cNvCxnSpPr/>
            <p:nvPr/>
          </p:nvCxnSpPr>
          <p:spPr>
            <a:xfrm>
              <a:off x="964" y="3607"/>
              <a:ext cx="14624" cy="4"/>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2324"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p:cNvSpPr/>
            <p:nvPr/>
          </p:nvSpPr>
          <p:spPr>
            <a:xfrm>
              <a:off x="3845"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矩形 43"/>
            <p:cNvSpPr/>
            <p:nvPr/>
          </p:nvSpPr>
          <p:spPr>
            <a:xfrm>
              <a:off x="527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p:cNvSpPr/>
            <p:nvPr/>
          </p:nvSpPr>
          <p:spPr>
            <a:xfrm>
              <a:off x="669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812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7" name="矩形 46"/>
            <p:cNvSpPr/>
            <p:nvPr/>
          </p:nvSpPr>
          <p:spPr>
            <a:xfrm>
              <a:off x="1243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1385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9" name="矩形 48"/>
            <p:cNvSpPr/>
            <p:nvPr/>
          </p:nvSpPr>
          <p:spPr>
            <a:xfrm>
              <a:off x="1548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0" name="矩形 49"/>
            <p:cNvSpPr/>
            <p:nvPr/>
          </p:nvSpPr>
          <p:spPr>
            <a:xfrm>
              <a:off x="10989" y="337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51" name="肘形连接符 50"/>
            <p:cNvCxnSpPr>
              <a:stCxn id="41" idx="2"/>
              <a:endCxn id="43" idx="2"/>
            </p:cNvCxnSpPr>
            <p:nvPr/>
          </p:nvCxnSpPr>
          <p:spPr>
            <a:xfrm rot="5400000" flipV="1">
              <a:off x="2375" y="1973"/>
              <a:ext cx="5" cy="3048"/>
            </a:xfrm>
            <a:prstGeom prst="bentConnector3">
              <a:avLst>
                <a:gd name="adj1" fmla="val 755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2" name="肘形连接符 51"/>
            <p:cNvCxnSpPr/>
            <p:nvPr/>
          </p:nvCxnSpPr>
          <p:spPr>
            <a:xfrm rot="5400000" flipH="1" flipV="1">
              <a:off x="11756" y="2649"/>
              <a:ext cx="22" cy="1425"/>
            </a:xfrm>
            <a:prstGeom prst="bentConnector3">
              <a:avLst>
                <a:gd name="adj1" fmla="val -2270454"/>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9546" y="3382"/>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4" name="等腰三角形 103"/>
            <p:cNvSpPr/>
            <p:nvPr/>
          </p:nvSpPr>
          <p:spPr>
            <a:xfrm rot="10800000">
              <a:off x="2312" y="3965"/>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 name="等腰三角形 104"/>
            <p:cNvSpPr/>
            <p:nvPr/>
          </p:nvSpPr>
          <p:spPr>
            <a:xfrm rot="10800000">
              <a:off x="8121" y="3964"/>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6" name="TextBox 103"/>
            <p:cNvSpPr txBox="1">
              <a:spLocks noChangeArrowheads="1"/>
            </p:cNvSpPr>
            <p:nvPr/>
          </p:nvSpPr>
          <p:spPr bwMode="auto">
            <a:xfrm rot="30982">
              <a:off x="1719" y="2669"/>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项目启动会</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7" name="TextBox 103"/>
            <p:cNvSpPr txBox="1">
              <a:spLocks noChangeArrowheads="1"/>
            </p:cNvSpPr>
            <p:nvPr/>
          </p:nvSpPr>
          <p:spPr bwMode="auto">
            <a:xfrm rot="30982">
              <a:off x="3094" y="2674"/>
              <a:ext cx="164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组织定义</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人员进场</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8" name="TextBox 103"/>
            <p:cNvSpPr txBox="1">
              <a:spLocks noChangeArrowheads="1"/>
            </p:cNvSpPr>
            <p:nvPr/>
          </p:nvSpPr>
          <p:spPr bwMode="auto">
            <a:xfrm rot="30982">
              <a:off x="4694" y="2416"/>
              <a:ext cx="1451"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业务需求收集</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分析评审评估</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9" name="TextBox 103"/>
            <p:cNvSpPr txBox="1">
              <a:spLocks noChangeArrowheads="1"/>
            </p:cNvSpPr>
            <p:nvPr/>
          </p:nvSpPr>
          <p:spPr bwMode="auto">
            <a:xfrm rot="30982">
              <a:off x="6015" y="2680"/>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管理平台部署</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0" name="TextBox 103"/>
            <p:cNvSpPr txBox="1">
              <a:spLocks noChangeArrowheads="1"/>
            </p:cNvSpPr>
            <p:nvPr/>
          </p:nvSpPr>
          <p:spPr bwMode="auto">
            <a:xfrm rot="30982">
              <a:off x="7449" y="2680"/>
              <a:ext cx="1451"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流程设计开发</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1" name="TextBox 103"/>
            <p:cNvSpPr txBox="1">
              <a:spLocks noChangeArrowheads="1"/>
            </p:cNvSpPr>
            <p:nvPr/>
          </p:nvSpPr>
          <p:spPr bwMode="auto">
            <a:xfrm rot="30982">
              <a:off x="8824" y="2567"/>
              <a:ext cx="1738"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检索平台测试</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2" name="TextBox 103"/>
            <p:cNvSpPr txBox="1">
              <a:spLocks noChangeArrowheads="1"/>
            </p:cNvSpPr>
            <p:nvPr/>
          </p:nvSpPr>
          <p:spPr bwMode="auto">
            <a:xfrm rot="30982">
              <a:off x="10336" y="2695"/>
              <a:ext cx="145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检索平台上线</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3" name="TextBox 103"/>
            <p:cNvSpPr txBox="1">
              <a:spLocks noChangeArrowheads="1"/>
            </p:cNvSpPr>
            <p:nvPr/>
          </p:nvSpPr>
          <p:spPr bwMode="auto">
            <a:xfrm rot="30982">
              <a:off x="1260" y="4132"/>
              <a:ext cx="222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项目启动</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4" name="TextBox 103"/>
            <p:cNvSpPr txBox="1">
              <a:spLocks noChangeArrowheads="1"/>
            </p:cNvSpPr>
            <p:nvPr/>
          </p:nvSpPr>
          <p:spPr bwMode="auto">
            <a:xfrm rot="30982">
              <a:off x="4136" y="4132"/>
              <a:ext cx="237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需求确认</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5" name="TextBox 103"/>
            <p:cNvSpPr txBox="1">
              <a:spLocks noChangeArrowheads="1"/>
            </p:cNvSpPr>
            <p:nvPr/>
          </p:nvSpPr>
          <p:spPr bwMode="auto">
            <a:xfrm rot="30982">
              <a:off x="7011" y="4134"/>
              <a:ext cx="232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部署开发</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66" name="肘形连接符 65"/>
            <p:cNvCxnSpPr>
              <a:stCxn id="45" idx="2"/>
              <a:endCxn id="53" idx="2"/>
            </p:cNvCxnSpPr>
            <p:nvPr/>
          </p:nvCxnSpPr>
          <p:spPr>
            <a:xfrm rot="5400000" flipV="1">
              <a:off x="8178" y="2069"/>
              <a:ext cx="3" cy="2859"/>
            </a:xfrm>
            <a:prstGeom prst="bentConnector3">
              <a:avLst>
                <a:gd name="adj1" fmla="val 1260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103"/>
            <p:cNvSpPr txBox="1">
              <a:spLocks noChangeArrowheads="1"/>
            </p:cNvSpPr>
            <p:nvPr/>
          </p:nvSpPr>
          <p:spPr bwMode="auto">
            <a:xfrm rot="30982">
              <a:off x="11626" y="2780"/>
              <a:ext cx="16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流程上线</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8" name="TextBox 103"/>
            <p:cNvSpPr txBox="1">
              <a:spLocks noChangeArrowheads="1"/>
            </p:cNvSpPr>
            <p:nvPr/>
          </p:nvSpPr>
          <p:spPr bwMode="auto">
            <a:xfrm rot="30982">
              <a:off x="13224" y="2591"/>
              <a:ext cx="160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管理平台及流程</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运营阶段</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9" name="等腰三角形 118"/>
            <p:cNvSpPr/>
            <p:nvPr/>
          </p:nvSpPr>
          <p:spPr>
            <a:xfrm rot="10800000">
              <a:off x="11718" y="3940"/>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0" name="TextBox 103"/>
            <p:cNvSpPr txBox="1">
              <a:spLocks noChangeArrowheads="1"/>
            </p:cNvSpPr>
            <p:nvPr/>
          </p:nvSpPr>
          <p:spPr bwMode="auto">
            <a:xfrm rot="30982">
              <a:off x="10643" y="4135"/>
              <a:ext cx="229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a:solidFill>
                    <a:schemeClr val="bg1"/>
                  </a:solidFill>
                  <a:latin typeface="微软雅黑" panose="020B0503020204020204" pitchFamily="34" charset="-122"/>
                  <a:ea typeface="微软雅黑" panose="020B0503020204020204" pitchFamily="34" charset="-122"/>
                  <a:cs typeface="+mn-ea"/>
                  <a:sym typeface="+mn-lt"/>
                </a:rPr>
                <a:t>上线投产</a:t>
              </a:r>
              <a:r>
                <a:rPr lang="zh-CN" altLang="en-US" sz="1050" kern="0">
                  <a:solidFill>
                    <a:schemeClr val="bg1"/>
                  </a:solidFill>
                  <a:latin typeface="微软雅黑" panose="020B0503020204020204" pitchFamily="34" charset="-122"/>
                  <a:ea typeface="微软雅黑" panose="020B0503020204020204" pitchFamily="34" charset="-122"/>
                  <a:cs typeface="+mn-ea"/>
                  <a:sym typeface="+mn-lt"/>
                </a:rPr>
                <a:t> </a:t>
              </a:r>
              <a:endParaRPr lang="zh-CN" altLang="en-US" sz="1050" kern="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1" name="矩形: 圆角 74"/>
            <p:cNvSpPr/>
            <p:nvPr/>
          </p:nvSpPr>
          <p:spPr>
            <a:xfrm>
              <a:off x="643" y="2190"/>
              <a:ext cx="15342" cy="2824"/>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72" name="矩形 71"/>
            <p:cNvSpPr/>
            <p:nvPr/>
          </p:nvSpPr>
          <p:spPr>
            <a:xfrm>
              <a:off x="631" y="1958"/>
              <a:ext cx="1907" cy="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微软雅黑" panose="020B0503020204020204" pitchFamily="34" charset="-122"/>
                  <a:ea typeface="微软雅黑" panose="020B0503020204020204" pitchFamily="34" charset="-122"/>
                </a:rPr>
                <a:t>一期工程</a:t>
              </a:r>
              <a:endParaRPr lang="zh-CN" altLang="en-US" sz="2400">
                <a:solidFill>
                  <a:schemeClr val="bg1"/>
                </a:solidFill>
                <a:latin typeface="微软雅黑" panose="020B0503020204020204" pitchFamily="34" charset="-122"/>
                <a:ea typeface="微软雅黑" panose="020B0503020204020204" pitchFamily="34" charset="-122"/>
              </a:endParaRPr>
            </a:p>
          </p:txBody>
        </p:sp>
      </p:gr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3321282" y="43728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cxnSp>
        <p:nvCxnSpPr>
          <p:cNvPr id="7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87593" y="1605915"/>
            <a:ext cx="11822393" cy="4892040"/>
            <a:chOff x="262" y="1958"/>
            <a:chExt cx="15723" cy="3056"/>
          </a:xfrm>
        </p:grpSpPr>
        <p:cxnSp>
          <p:nvCxnSpPr>
            <p:cNvPr id="80" name="直接连接符 86"/>
            <p:cNvCxnSpPr/>
            <p:nvPr/>
          </p:nvCxnSpPr>
          <p:spPr>
            <a:xfrm>
              <a:off x="964" y="3607"/>
              <a:ext cx="14624" cy="4"/>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2" name="矩形 81"/>
            <p:cNvSpPr/>
            <p:nvPr/>
          </p:nvSpPr>
          <p:spPr>
            <a:xfrm>
              <a:off x="2849" y="3400"/>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3" name="矩形 82"/>
            <p:cNvSpPr/>
            <p:nvPr/>
          </p:nvSpPr>
          <p:spPr>
            <a:xfrm>
              <a:off x="4533" y="3400"/>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669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6" name="矩形 85"/>
            <p:cNvSpPr/>
            <p:nvPr/>
          </p:nvSpPr>
          <p:spPr>
            <a:xfrm>
              <a:off x="812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7" name="矩形 86"/>
            <p:cNvSpPr/>
            <p:nvPr/>
          </p:nvSpPr>
          <p:spPr>
            <a:xfrm>
              <a:off x="1243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8" name="矩形 87"/>
            <p:cNvSpPr/>
            <p:nvPr/>
          </p:nvSpPr>
          <p:spPr>
            <a:xfrm>
              <a:off x="1385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9" name="矩形 88"/>
            <p:cNvSpPr/>
            <p:nvPr/>
          </p:nvSpPr>
          <p:spPr>
            <a:xfrm>
              <a:off x="1548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0" name="矩形 89"/>
            <p:cNvSpPr/>
            <p:nvPr/>
          </p:nvSpPr>
          <p:spPr>
            <a:xfrm>
              <a:off x="10989" y="337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91" name="肘形连接符 90"/>
            <p:cNvCxnSpPr>
              <a:stCxn id="81" idx="2"/>
              <a:endCxn id="82" idx="2"/>
            </p:cNvCxnSpPr>
            <p:nvPr/>
          </p:nvCxnSpPr>
          <p:spPr>
            <a:xfrm rot="5400000" flipV="1">
              <a:off x="1876" y="2484"/>
              <a:ext cx="3" cy="2051"/>
            </a:xfrm>
            <a:prstGeom prst="bentConnector3">
              <a:avLst>
                <a:gd name="adj1" fmla="val 13904049"/>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9546" y="3382"/>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4" name="等腰三角形 103"/>
            <p:cNvSpPr/>
            <p:nvPr/>
          </p:nvSpPr>
          <p:spPr>
            <a:xfrm rot="10800000">
              <a:off x="1817" y="3943"/>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5" name="等腰三角形 104"/>
            <p:cNvSpPr/>
            <p:nvPr/>
          </p:nvSpPr>
          <p:spPr>
            <a:xfrm rot="10800000">
              <a:off x="8254" y="3985"/>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6" name="TextBox 103"/>
            <p:cNvSpPr txBox="1">
              <a:spLocks noChangeArrowheads="1"/>
            </p:cNvSpPr>
            <p:nvPr/>
          </p:nvSpPr>
          <p:spPr bwMode="auto">
            <a:xfrm rot="30982">
              <a:off x="262" y="2838"/>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项目启动会</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7" name="TextBox 103"/>
            <p:cNvSpPr txBox="1">
              <a:spLocks noChangeArrowheads="1"/>
            </p:cNvSpPr>
            <p:nvPr/>
          </p:nvSpPr>
          <p:spPr bwMode="auto">
            <a:xfrm rot="30982">
              <a:off x="2116" y="2852"/>
              <a:ext cx="1640"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组织定义</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人员进场</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8" name="TextBox 103"/>
            <p:cNvSpPr txBox="1">
              <a:spLocks noChangeArrowheads="1"/>
            </p:cNvSpPr>
            <p:nvPr/>
          </p:nvSpPr>
          <p:spPr bwMode="auto">
            <a:xfrm rot="30982">
              <a:off x="3950" y="2872"/>
              <a:ext cx="1451"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业务需求评估</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9" name="TextBox 103"/>
            <p:cNvSpPr txBox="1">
              <a:spLocks noChangeArrowheads="1"/>
            </p:cNvSpPr>
            <p:nvPr/>
          </p:nvSpPr>
          <p:spPr bwMode="auto">
            <a:xfrm rot="30982">
              <a:off x="6024" y="2869"/>
              <a:ext cx="1449"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第一批次开发</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0" name="TextBox 103"/>
            <p:cNvSpPr txBox="1">
              <a:spLocks noChangeArrowheads="1"/>
            </p:cNvSpPr>
            <p:nvPr/>
          </p:nvSpPr>
          <p:spPr bwMode="auto">
            <a:xfrm rot="30982">
              <a:off x="7627" y="2862"/>
              <a:ext cx="1104"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1" name="TextBox 103"/>
            <p:cNvSpPr txBox="1">
              <a:spLocks noChangeArrowheads="1"/>
            </p:cNvSpPr>
            <p:nvPr/>
          </p:nvSpPr>
          <p:spPr bwMode="auto">
            <a:xfrm rot="30982">
              <a:off x="8729" y="2868"/>
              <a:ext cx="1738"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第一批次开发上线</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2" name="TextBox 103"/>
            <p:cNvSpPr txBox="1">
              <a:spLocks noChangeArrowheads="1"/>
            </p:cNvSpPr>
            <p:nvPr/>
          </p:nvSpPr>
          <p:spPr bwMode="auto">
            <a:xfrm rot="30982">
              <a:off x="10347" y="2872"/>
              <a:ext cx="145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第二批次开发</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3" name="TextBox 103"/>
            <p:cNvSpPr txBox="1">
              <a:spLocks noChangeArrowheads="1"/>
            </p:cNvSpPr>
            <p:nvPr/>
          </p:nvSpPr>
          <p:spPr bwMode="auto">
            <a:xfrm rot="30982">
              <a:off x="764" y="4155"/>
              <a:ext cx="222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项目启动</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4" name="TextBox 103"/>
            <p:cNvSpPr txBox="1">
              <a:spLocks noChangeArrowheads="1"/>
            </p:cNvSpPr>
            <p:nvPr/>
          </p:nvSpPr>
          <p:spPr bwMode="auto">
            <a:xfrm rot="30982">
              <a:off x="3398" y="4155"/>
              <a:ext cx="237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需求确认</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5" name="TextBox 103"/>
            <p:cNvSpPr txBox="1">
              <a:spLocks noChangeArrowheads="1"/>
            </p:cNvSpPr>
            <p:nvPr/>
          </p:nvSpPr>
          <p:spPr bwMode="auto">
            <a:xfrm rot="30982">
              <a:off x="7150" y="4153"/>
              <a:ext cx="2327"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流程开发</a:t>
              </a:r>
              <a:endParaRPr lang="zh-CN" altLang="en-US" sz="2800" kern="0"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106" name="肘形连接符 105"/>
            <p:cNvCxnSpPr>
              <a:stCxn id="85" idx="2"/>
              <a:endCxn id="88" idx="2"/>
            </p:cNvCxnSpPr>
            <p:nvPr/>
          </p:nvCxnSpPr>
          <p:spPr>
            <a:xfrm rot="5400000" flipV="1">
              <a:off x="10331" y="-72"/>
              <a:ext cx="2" cy="7161"/>
            </a:xfrm>
            <a:prstGeom prst="bentConnector3">
              <a:avLst>
                <a:gd name="adj1" fmla="val 22130607"/>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07" name="TextBox 103"/>
            <p:cNvSpPr txBox="1">
              <a:spLocks noChangeArrowheads="1"/>
            </p:cNvSpPr>
            <p:nvPr/>
          </p:nvSpPr>
          <p:spPr bwMode="auto">
            <a:xfrm rot="30982">
              <a:off x="11997" y="2866"/>
              <a:ext cx="953"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流程测试</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8" name="TextBox 103"/>
            <p:cNvSpPr txBox="1">
              <a:spLocks noChangeArrowheads="1"/>
            </p:cNvSpPr>
            <p:nvPr/>
          </p:nvSpPr>
          <p:spPr bwMode="auto">
            <a:xfrm rot="30982">
              <a:off x="13150" y="2872"/>
              <a:ext cx="160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kern="0" dirty="0">
                  <a:solidFill>
                    <a:schemeClr val="bg1"/>
                  </a:solidFill>
                  <a:latin typeface="微软雅黑" panose="020B0503020204020204" pitchFamily="34" charset="-122"/>
                  <a:ea typeface="微软雅黑" panose="020B0503020204020204" pitchFamily="34" charset="-122"/>
                  <a:cs typeface="+mn-ea"/>
                  <a:sym typeface="+mn-lt"/>
                </a:rPr>
                <a:t>第二批次开发上线</a:t>
              </a:r>
              <a:endParaRPr lang="zh-CN" altLang="en-US"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9" name="等腰三角形 118"/>
            <p:cNvSpPr/>
            <p:nvPr/>
          </p:nvSpPr>
          <p:spPr>
            <a:xfrm rot="10800000">
              <a:off x="11660" y="4020"/>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0" name="TextBox 103"/>
            <p:cNvSpPr txBox="1">
              <a:spLocks noChangeArrowheads="1"/>
            </p:cNvSpPr>
            <p:nvPr/>
          </p:nvSpPr>
          <p:spPr bwMode="auto">
            <a:xfrm rot="30982">
              <a:off x="10632" y="4153"/>
              <a:ext cx="2295"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lvl="0" algn="ctr">
                <a:lnSpc>
                  <a:spcPct val="120000"/>
                </a:lnSpc>
                <a:defRPr/>
              </a:pPr>
              <a:r>
                <a:rPr lang="zh-CN" altLang="en-US" sz="2800" kern="0" dirty="0">
                  <a:solidFill>
                    <a:schemeClr val="bg1"/>
                  </a:solidFill>
                  <a:latin typeface="微软雅黑" panose="020B0503020204020204" pitchFamily="34" charset="-122"/>
                  <a:ea typeface="微软雅黑" panose="020B0503020204020204" pitchFamily="34" charset="-122"/>
                  <a:cs typeface="+mn-ea"/>
                  <a:sym typeface="+mn-lt"/>
                </a:rPr>
                <a:t>上线投产</a:t>
              </a:r>
              <a:r>
                <a:rPr lang="zh-CN" altLang="en-US" sz="1050" kern="0" dirty="0">
                  <a:solidFill>
                    <a:schemeClr val="bg1"/>
                  </a:solidFill>
                  <a:latin typeface="微软雅黑" panose="020B0503020204020204" pitchFamily="34" charset="-122"/>
                  <a:ea typeface="微软雅黑" panose="020B0503020204020204" pitchFamily="34" charset="-122"/>
                  <a:cs typeface="+mn-ea"/>
                  <a:sym typeface="+mn-lt"/>
                </a:rPr>
                <a:t> </a:t>
              </a:r>
              <a:endParaRPr lang="zh-CN" altLang="en-US" sz="1050"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1" name="矩形: 圆角 74"/>
            <p:cNvSpPr/>
            <p:nvPr/>
          </p:nvSpPr>
          <p:spPr>
            <a:xfrm>
              <a:off x="405" y="2190"/>
              <a:ext cx="15580" cy="2824"/>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12" name="矩形 111"/>
            <p:cNvSpPr/>
            <p:nvPr/>
          </p:nvSpPr>
          <p:spPr>
            <a:xfrm>
              <a:off x="631" y="1958"/>
              <a:ext cx="1907" cy="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微软雅黑" panose="020B0503020204020204" pitchFamily="34" charset="-122"/>
                  <a:ea typeface="微软雅黑" panose="020B0503020204020204" pitchFamily="34" charset="-122"/>
                </a:rPr>
                <a:t>二期工程</a:t>
              </a:r>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148" name="文本框 147"/>
          <p:cNvSpPr txBox="1"/>
          <p:nvPr/>
        </p:nvSpPr>
        <p:spPr>
          <a:xfrm>
            <a:off x="10856493" y="3138795"/>
            <a:ext cx="932514"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流程运营阶段</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292499" y="285760"/>
            <a:ext cx="3570842" cy="954107"/>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二、流程建设方案</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89" name="标题 1"/>
          <p:cNvSpPr txBox="1"/>
          <p:nvPr/>
        </p:nvSpPr>
        <p:spPr>
          <a:xfrm>
            <a:off x="3253937" y="415902"/>
            <a:ext cx="10515600"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000" dirty="0">
              <a:solidFill>
                <a:schemeClr val="bg1"/>
              </a:solidFill>
              <a:latin typeface="微软雅黑" panose="020B0503020204020204" pitchFamily="34" charset="-122"/>
              <a:ea typeface="微软雅黑" panose="020B0503020204020204" pitchFamily="34" charset="-122"/>
              <a:cs typeface="+mn-cs"/>
            </a:endParaRPr>
          </a:p>
        </p:txBody>
      </p:sp>
      <p:sp>
        <p:nvSpPr>
          <p:cNvPr id="90" name="文本框 89"/>
          <p:cNvSpPr txBox="1"/>
          <p:nvPr/>
        </p:nvSpPr>
        <p:spPr>
          <a:xfrm>
            <a:off x="103378" y="1303043"/>
            <a:ext cx="5648325" cy="4523105"/>
          </a:xfrm>
          <a:prstGeom prst="rect">
            <a:avLst/>
          </a:prstGeom>
          <a:noFill/>
        </p:spPr>
        <p:txBody>
          <a:bodyPr wrap="square" rtlCol="0">
            <a:spAutoFit/>
          </a:bodyPr>
          <a:lstStyle/>
          <a:p>
            <a:r>
              <a:rPr lang="zh-CN" altLang="en-US" sz="2400" dirty="0">
                <a:solidFill>
                  <a:schemeClr val="bg1"/>
                </a:solidFill>
                <a:latin typeface="+mn-ea"/>
                <a:cs typeface="微软雅黑" panose="020B0503020204020204" pitchFamily="34" charset="-122"/>
              </a:rPr>
              <a:t>1.项目设计思路</a:t>
            </a:r>
            <a:endParaRPr lang="zh-CN" altLang="en-US" sz="2400" dirty="0">
              <a:solidFill>
                <a:schemeClr val="bg1"/>
              </a:solidFill>
              <a:latin typeface="+mn-ea"/>
              <a:cs typeface="微软雅黑" panose="020B0503020204020204" pitchFamily="34" charset="-122"/>
            </a:endParaRPr>
          </a:p>
          <a:p>
            <a:pPr indent="457200" algn="just"/>
            <a:r>
              <a:rPr lang="zh-CN" altLang="en-US" sz="2400" dirty="0">
                <a:solidFill>
                  <a:schemeClr val="bg1"/>
                </a:solidFill>
                <a:latin typeface="+mn-ea"/>
                <a:cs typeface="微软雅黑" panose="020B0503020204020204" pitchFamily="34" charset="-122"/>
              </a:rPr>
              <a:t>通过输入信息，系统会自动抓取关于此分数专业等区间的高校信息并自动生成一张excel表格，供客户浏览与选择。完成后会自动关闭，返回应用界面。</a:t>
            </a:r>
            <a:endParaRPr lang="zh-CN" altLang="en-US" sz="2400" dirty="0">
              <a:solidFill>
                <a:schemeClr val="bg1"/>
              </a:solidFill>
              <a:latin typeface="+mn-ea"/>
              <a:cs typeface="微软雅黑" panose="020B0503020204020204" pitchFamily="34" charset="-122"/>
            </a:endParaRPr>
          </a:p>
          <a:p>
            <a:r>
              <a:rPr lang="zh-CN" altLang="en-US" sz="2400" dirty="0">
                <a:solidFill>
                  <a:schemeClr val="bg1"/>
                </a:solidFill>
                <a:latin typeface="+mn-ea"/>
                <a:cs typeface="微软雅黑" panose="020B0503020204020204" pitchFamily="34" charset="-122"/>
              </a:rPr>
              <a:t>2.方案的应用目标</a:t>
            </a:r>
            <a:endParaRPr lang="zh-CN" altLang="en-US" sz="2400" dirty="0">
              <a:solidFill>
                <a:schemeClr val="bg1"/>
              </a:solidFill>
              <a:latin typeface="+mn-ea"/>
              <a:cs typeface="微软雅黑" panose="020B0503020204020204" pitchFamily="34" charset="-122"/>
            </a:endParaRPr>
          </a:p>
          <a:p>
            <a:pPr indent="457200" algn="just"/>
            <a:r>
              <a:rPr lang="zh-CN" altLang="en-US" sz="2400" dirty="0">
                <a:solidFill>
                  <a:schemeClr val="bg1"/>
                </a:solidFill>
                <a:latin typeface="+mn-ea"/>
                <a:cs typeface="微软雅黑" panose="020B0503020204020204" pitchFamily="34" charset="-122"/>
              </a:rPr>
              <a:t>自动检索出适宜院校，生成表格，以此方便客户的需求。</a:t>
            </a:r>
            <a:endParaRPr lang="zh-CN" altLang="en-US" sz="2400" dirty="0">
              <a:solidFill>
                <a:schemeClr val="bg1"/>
              </a:solidFill>
              <a:latin typeface="+mn-ea"/>
              <a:cs typeface="微软雅黑" panose="020B0503020204020204" pitchFamily="34" charset="-122"/>
            </a:endParaRPr>
          </a:p>
          <a:p>
            <a:r>
              <a:rPr lang="zh-CN" altLang="en-US" sz="2400" dirty="0">
                <a:solidFill>
                  <a:schemeClr val="bg1"/>
                </a:solidFill>
                <a:latin typeface="+mn-ea"/>
                <a:cs typeface="微软雅黑" panose="020B0503020204020204" pitchFamily="34" charset="-122"/>
              </a:rPr>
              <a:t>3.应用范围</a:t>
            </a:r>
            <a:endParaRPr lang="zh-CN" altLang="en-US" sz="2400" dirty="0">
              <a:solidFill>
                <a:schemeClr val="bg1"/>
              </a:solidFill>
              <a:latin typeface="+mn-ea"/>
              <a:cs typeface="微软雅黑" panose="020B0503020204020204" pitchFamily="34" charset="-122"/>
            </a:endParaRPr>
          </a:p>
          <a:p>
            <a:pPr indent="457200" algn="just"/>
            <a:r>
              <a:rPr lang="zh-CN" altLang="en-US" sz="2400" dirty="0">
                <a:solidFill>
                  <a:schemeClr val="bg1"/>
                </a:solidFill>
                <a:latin typeface="+mn-ea"/>
                <a:cs typeface="微软雅黑" panose="020B0503020204020204" pitchFamily="34" charset="-122"/>
              </a:rPr>
              <a:t>在中国全国各大高校范围之内，为用户提供帮助，无论身处何处，都可以享受便利。</a:t>
            </a:r>
            <a:endParaRPr lang="zh-CN" altLang="en-US" sz="2400" dirty="0">
              <a:solidFill>
                <a:schemeClr val="bg1"/>
              </a:solidFill>
              <a:latin typeface="+mn-ea"/>
              <a:cs typeface="微软雅黑" panose="020B0503020204020204" pitchFamily="34" charset="-122"/>
            </a:endParaRPr>
          </a:p>
        </p:txBody>
      </p:sp>
      <p:pic>
        <p:nvPicPr>
          <p:cNvPr id="101" name="图片 100"/>
          <p:cNvPicPr/>
          <p:nvPr/>
        </p:nvPicPr>
        <p:blipFill>
          <a:blip r:embed="rId1"/>
          <a:stretch>
            <a:fillRect/>
          </a:stretch>
        </p:blipFill>
        <p:spPr>
          <a:xfrm>
            <a:off x="5911215" y="1627505"/>
            <a:ext cx="6004560" cy="455549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915" y="1219517"/>
            <a:ext cx="2635658" cy="523220"/>
          </a:xfrm>
          <a:prstGeom prst="rect">
            <a:avLst/>
          </a:prstGeom>
          <a:noFill/>
        </p:spPr>
        <p:txBody>
          <a:bodyPr wrap="none" rtlCol="0">
            <a:spAutoFit/>
          </a:bodyPr>
          <a:lstStyle/>
          <a:p>
            <a:pPr algn="l"/>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流程步骤说明</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UDTKS~ZW7~%7S~FZOYT{XA3"/>
          <p:cNvPicPr>
            <a:picLocks noChangeAspect="1"/>
          </p:cNvPicPr>
          <p:nvPr/>
        </p:nvPicPr>
        <p:blipFill>
          <a:blip r:embed="rId1"/>
          <a:stretch>
            <a:fillRect/>
          </a:stretch>
        </p:blipFill>
        <p:spPr>
          <a:xfrm>
            <a:off x="967105" y="1742440"/>
            <a:ext cx="9639300" cy="504634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10220,&quot;width&quot;:1046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KSO_WM_UNIT_PLACING_PICTURE_USER_VIEWPORT" val="{&quot;height&quot;:4275,&quot;width&quot;:7669}"/>
</p:tagLst>
</file>

<file path=ppt/tags/tag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5517*3383*775*775"/>
</p:tagLst>
</file>

<file path=ppt/tags/tag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5193*3177*775*775"/>
</p:tagLst>
</file>

<file path=ppt/tags/tag8.xml><?xml version="1.0" encoding="utf-8"?>
<p:tagLst xmlns:p="http://schemas.openxmlformats.org/presentationml/2006/main">
  <p:tag name="COMMONDATA" val="eyJoZGlkIjoiZjg2MTU2ZDIxZmVhZGYzMWJjNzdjMWUyMjgxZmE4NDIifQ=="/>
  <p:tag name="KSO_WPP_MARK_KEY" val="366408a6-b889-46f1-ace7-bf56f92312f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1730</Words>
  <Application>WPS 演示</Application>
  <PresentationFormat>宽屏</PresentationFormat>
  <Paragraphs>204</Paragraphs>
  <Slides>16</Slides>
  <Notes>0</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16</vt:i4>
      </vt:variant>
    </vt:vector>
  </HeadingPairs>
  <TitlesOfParts>
    <vt:vector size="34" baseType="lpstr">
      <vt:lpstr>Arial</vt:lpstr>
      <vt:lpstr>宋体</vt:lpstr>
      <vt:lpstr>Wingdings</vt:lpstr>
      <vt:lpstr>微软雅黑</vt:lpstr>
      <vt:lpstr>华文仿宋</vt:lpstr>
      <vt:lpstr>创艺简标宋</vt:lpstr>
      <vt:lpstr>方正舒体</vt:lpstr>
      <vt:lpstr>方正粗黑宋简体</vt:lpstr>
      <vt:lpstr>Arial Unicode MS</vt:lpstr>
      <vt:lpstr>Ebrima</vt:lpstr>
      <vt:lpstr>Arial</vt:lpstr>
      <vt:lpstr>Wingdings</vt:lpstr>
      <vt:lpstr>Calibri</vt:lpstr>
      <vt:lpstr>Arial Unicode MS</vt:lpstr>
      <vt:lpstr>Calibri Light</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WPS_1601466888</cp:lastModifiedBy>
  <cp:revision>195</cp:revision>
  <dcterms:created xsi:type="dcterms:W3CDTF">2022-05-27T00:29:00Z</dcterms:created>
  <dcterms:modified xsi:type="dcterms:W3CDTF">2022-07-01T14:26:58Z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477AA581E2C128374F1B90626C1D9237</vt:lpwstr>
  </property>
  <property fmtid="{D5CDD505-2E9C-101B-9397-08002B2CF9AE}" pid="3" name="KSOProductBuildVer">
    <vt:lpwstr>2052-11.1.0.11744</vt:lpwstr>
  </property>
</Properties>
</file>