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16"/>
  </p:handoutMasterIdLst>
  <p:sldIdLst>
    <p:sldId id="256" r:id="rId4"/>
    <p:sldId id="257" r:id="rId6"/>
    <p:sldId id="258" r:id="rId7"/>
    <p:sldId id="272" r:id="rId8"/>
    <p:sldId id="269" r:id="rId9"/>
    <p:sldId id="267" r:id="rId10"/>
    <p:sldId id="274" r:id="rId11"/>
    <p:sldId id="271" r:id="rId12"/>
    <p:sldId id="273" r:id="rId13"/>
    <p:sldId id="279" r:id="rId14"/>
    <p:sldId id="262"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60" d="100"/>
          <a:sy n="60" d="100"/>
        </p:scale>
        <p:origin x="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4.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7.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sv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4.svg"/><Relationship Id="rId7" Type="http://schemas.openxmlformats.org/officeDocument/2006/relationships/image" Target="../media/image14.png"/><Relationship Id="rId6" Type="http://schemas.openxmlformats.org/officeDocument/2006/relationships/image" Target="../media/image3.svg"/><Relationship Id="rId5" Type="http://schemas.openxmlformats.org/officeDocument/2006/relationships/image" Target="../media/image13.png"/><Relationship Id="rId4" Type="http://schemas.openxmlformats.org/officeDocument/2006/relationships/image" Target="../media/image2.svg"/><Relationship Id="rId3" Type="http://schemas.openxmlformats.org/officeDocument/2006/relationships/image" Target="../media/image12.png"/><Relationship Id="rId2" Type="http://schemas.openxmlformats.org/officeDocument/2006/relationships/image" Target="../media/image1.svg"/><Relationship Id="rId11" Type="http://schemas.openxmlformats.org/officeDocument/2006/relationships/slideLayout" Target="../slideLayouts/slideLayout7.xml"/><Relationship Id="rId10" Type="http://schemas.openxmlformats.org/officeDocument/2006/relationships/image" Target="../media/image5.sv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书籍实时销量榜单</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OfficePLUS.cn-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10540" y="443865"/>
            <a:ext cx="5708650" cy="5708650"/>
          </a:xfrm>
          <a:prstGeom prst="rect">
            <a:avLst/>
          </a:prstGeom>
        </p:spPr>
      </p:pic>
      <p:sp>
        <p:nvSpPr>
          <p:cNvPr id="4" name="文本框 3"/>
          <p:cNvSpPr txBox="1"/>
          <p:nvPr/>
        </p:nvSpPr>
        <p:spPr>
          <a:xfrm>
            <a:off x="6932295" y="1346200"/>
            <a:ext cx="3777615" cy="2861310"/>
          </a:xfrm>
          <a:prstGeom prst="rect">
            <a:avLst/>
          </a:prstGeom>
          <a:noFill/>
        </p:spPr>
        <p:txBody>
          <a:bodyPr wrap="square" rtlCol="0">
            <a:spAutoFit/>
          </a:bodyPr>
          <a:p>
            <a:pPr indent="-720090" fontAlgn="auto">
              <a:lnSpc>
                <a:spcPct val="150000"/>
              </a:lnSpc>
            </a:pPr>
            <a:r>
              <a:rPr lang="zh-CN" altLang="en-US" sz="2400" b="1">
                <a:solidFill>
                  <a:schemeClr val="bg1"/>
                </a:solidFill>
                <a:sym typeface="+mn-ea"/>
              </a:rPr>
              <a:t>该作品所展示的用途远远不止书籍，如电器，生活用品，手机等电子设备以及护肤品等领域依旧可以应用。</a:t>
            </a:r>
            <a:endParaRPr lang="zh-CN" altLang="en-US" sz="2400" b="1">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338883" y="1617359"/>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512445" y="2330450"/>
            <a:ext cx="9100820" cy="3462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Sailing</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：余洁琦</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谭金洲</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：乘风破浪，</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扬帆起航。 </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长春大学旅游学院</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：文学作品信息统计</a:t>
            </a:r>
            <a:endParaRPr lang="en-US" altLang="zh-CN"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8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：书籍实时销量</a:t>
            </a:r>
            <a:r>
              <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榜单</a:t>
            </a:r>
            <a:endParaRPr lang="zh-CN" altLang="en-US" sz="18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4320" y="225048"/>
            <a:ext cx="82880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微软雅黑" panose="020B0503020204020204" pitchFamily="34" charset="-122"/>
                <a:ea typeface="微软雅黑" panose="020B0503020204020204" pitchFamily="34" charset="-122"/>
              </a:rPr>
              <a:t>项目背景</a:t>
            </a:r>
            <a:endParaRPr lang="en-US" altLang="zh-CN" sz="32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Project background</a:t>
            </a:r>
            <a:endParaRPr lang="en-US" altLang="zh-CN" sz="20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274320" y="1639622"/>
            <a:ext cx="6321662" cy="452310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如今，我们的生活节奏快了起来，越来越多的人喜欢看文学类书籍，以此来消遣时光，提升自己的</a:t>
            </a:r>
            <a:r>
              <a:rPr lang="zh-CN" altLang="en-US" sz="2400" dirty="0">
                <a:solidFill>
                  <a:schemeClr val="bg1"/>
                </a:solidFill>
                <a:latin typeface="微软雅黑" panose="020B0503020204020204" pitchFamily="34" charset="-122"/>
                <a:ea typeface="微软雅黑" panose="020B0503020204020204" pitchFamily="34" charset="-122"/>
              </a:rPr>
              <a:t>文学素养。</a:t>
            </a:r>
            <a:endParaRPr lang="zh-CN" altLang="en-US"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但是由于网络平台具有开放性，许多人都可以网上购物，但是文学作品良莠不齐，形成了那些内容丰富，情节感人的作品渐渐被埋没，那些辞藻华丽，内容空泛的作品盛行的局面。大大影响的读者的阅读体验和购买体验。</a:t>
            </a:r>
            <a:endParaRPr lang="zh-CN" altLang="en-US"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在这种情况下，我们可以利用自动化流程机器人来为大家提供信息，整理出一份优秀文学作品实时排行，以便大家更好的发现优秀的</a:t>
            </a:r>
            <a:r>
              <a:rPr lang="zh-CN" altLang="en-US" sz="2400" dirty="0">
                <a:solidFill>
                  <a:schemeClr val="bg1"/>
                </a:solidFill>
                <a:latin typeface="微软雅黑" panose="020B0503020204020204" pitchFamily="34" charset="-122"/>
                <a:ea typeface="微软雅黑" panose="020B0503020204020204" pitchFamily="34" charset="-122"/>
              </a:rPr>
              <a:t>文学作品。</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srcRect l="12399" r="13836"/>
          <a:stretch>
            <a:fillRect/>
          </a:stretch>
        </p:blipFill>
        <p:spPr>
          <a:xfrm>
            <a:off x="6763479" y="1867144"/>
            <a:ext cx="5154201" cy="39113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4798060" y="2714625"/>
            <a:ext cx="2596325" cy="2475865"/>
            <a:chOff x="4544326" y="2894627"/>
            <a:chExt cx="2882165" cy="3154441"/>
          </a:xfrm>
        </p:grpSpPr>
        <p:grpSp>
          <p:nvGrpSpPr>
            <p:cNvPr id="92" name="组合 91"/>
            <p:cNvGrpSpPr/>
            <p:nvPr/>
          </p:nvGrpSpPr>
          <p:grpSpPr>
            <a:xfrm>
              <a:off x="4544326" y="2894627"/>
              <a:ext cx="2882165" cy="3154441"/>
              <a:chOff x="4544326" y="2894627"/>
              <a:chExt cx="2882165"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1" name="椭圆 90"/>
            <p:cNvSpPr/>
            <p:nvPr/>
          </p:nvSpPr>
          <p:spPr>
            <a:xfrm>
              <a:off x="6531910" y="5084379"/>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53229" y="243613"/>
            <a:ext cx="82880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微软雅黑" panose="020B0503020204020204" pitchFamily="34" charset="-122"/>
                <a:ea typeface="微软雅黑" panose="020B0503020204020204" pitchFamily="34" charset="-122"/>
              </a:rPr>
              <a:t>市场痛点</a:t>
            </a:r>
            <a:endParaRPr lang="en-US" altLang="zh-CN" sz="32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Market analysis</a:t>
            </a:r>
            <a:endParaRPr lang="en-US" altLang="zh-CN" sz="20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53886" y="4447075"/>
            <a:ext cx="3721002" cy="346656"/>
          </a:xfrm>
          <a:prstGeom prst="rect">
            <a:avLst/>
          </a:prstGeom>
          <a:noFill/>
        </p:spPr>
        <p:txBody>
          <a:bodyPr wrap="none" lIns="0" tIns="0" rIns="0" bIns="0" anchor="ctr">
            <a:normAutofit/>
          </a:bodyPr>
          <a:lstStyle/>
          <a:p>
            <a:pPr lvl="0" defTabSz="914400">
              <a:spcBef>
                <a:spcPct val="0"/>
              </a:spcBef>
              <a:defRPr/>
            </a:pP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479924" y="4438820"/>
            <a:ext cx="3721002"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a:t>
            </a: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大</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110317" y="1310724"/>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4" name="矩形 103"/>
          <p:cNvSpPr/>
          <p:nvPr/>
        </p:nvSpPr>
        <p:spPr>
          <a:xfrm>
            <a:off x="1523214" y="4882840"/>
            <a:ext cx="2964662" cy="1060450"/>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网购书籍质量参差不齐，不符合社会主义</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核心价值观，读者阅读体验</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大大下降。</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7712269" y="4900411"/>
            <a:ext cx="3299290" cy="737235"/>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往往花费大量的时间寻找好的书籍而不可得，好的书籍</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可遇而不可求。</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4556986" y="1657538"/>
            <a:ext cx="2915919" cy="737235"/>
          </a:xfrm>
          <a:prstGeom prst="rect">
            <a:avLst/>
          </a:prstGeom>
        </p:spPr>
        <p:txBody>
          <a:bodyPr wrap="square">
            <a:spAutoFit/>
          </a:bodyPr>
          <a:lstStyle/>
          <a:p>
            <a:pPr algn="l">
              <a:lnSpc>
                <a:spcPct val="150000"/>
              </a:lnSpc>
            </a:pPr>
            <a:r>
              <a:rPr lang="zh-CN" sz="1400" dirty="0">
                <a:solidFill>
                  <a:schemeClr val="bg1"/>
                </a:solidFill>
                <a:latin typeface="Arial" panose="020B0604020202020204"/>
                <a:ea typeface="微软雅黑" panose="020B0503020204020204" pitchFamily="34" charset="-122"/>
                <a:cs typeface="+mn-ea"/>
                <a:sym typeface="Arial" panose="020B0604020202020204"/>
              </a:rPr>
              <a:t>重复许多相同的步骤查找书籍，了解内容，判断自己是否喜欢</a:t>
            </a:r>
            <a:r>
              <a:rPr lang="zh-CN" sz="1400" dirty="0">
                <a:solidFill>
                  <a:schemeClr val="bg1"/>
                </a:solidFill>
                <a:latin typeface="Arial" panose="020B0604020202020204"/>
                <a:ea typeface="微软雅黑" panose="020B0503020204020204" pitchFamily="34" charset="-122"/>
                <a:cs typeface="+mn-ea"/>
                <a:sym typeface="Arial" panose="020B0604020202020204"/>
              </a:rPr>
              <a:t>这本书。</a:t>
            </a:r>
            <a:endParaRPr lang="zh-CN"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2" name="文本框 1"/>
          <p:cNvSpPr txBox="1"/>
          <p:nvPr/>
        </p:nvSpPr>
        <p:spPr>
          <a:xfrm>
            <a:off x="7848600" y="4446905"/>
            <a:ext cx="3026410" cy="398780"/>
          </a:xfrm>
          <a:prstGeom prst="rect">
            <a:avLst/>
          </a:prstGeom>
          <a:noFill/>
        </p:spPr>
        <p:txBody>
          <a:bodyPr wrap="square" rtlCol="0">
            <a:spAutoFit/>
          </a:bodyPr>
          <a:p>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7" name="Freeform 6"/>
          <p:cNvSpPr>
            <a:spLocks noEditPoints="1"/>
          </p:cNvSpPr>
          <p:nvPr/>
        </p:nvSpPr>
        <p:spPr bwMode="auto">
          <a:xfrm>
            <a:off x="6726429" y="4613802"/>
            <a:ext cx="406331" cy="267059"/>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40"/>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2022</a:t>
            </a:r>
            <a:r>
              <a:rPr lang="zh-CN" altLang="en-US" dirty="0">
                <a:solidFill>
                  <a:schemeClr val="accent1"/>
                </a:solidFill>
                <a:latin typeface="微软雅黑" panose="020B0503020204020204" pitchFamily="34" charset="-122"/>
                <a:ea typeface="微软雅黑" panose="020B0503020204020204" pitchFamily="34" charset="-122"/>
              </a:rPr>
              <a:t>年</a:t>
            </a:r>
            <a:r>
              <a:rPr lang="zh-CN" altLang="en-US" dirty="0">
                <a:solidFill>
                  <a:schemeClr val="accent1"/>
                </a:solidFill>
                <a:latin typeface="微软雅黑" panose="020B0503020204020204" pitchFamily="34" charset="-122"/>
                <a:ea typeface="微软雅黑" panose="020B0503020204020204" pitchFamily="34" charset="-122"/>
              </a:rPr>
              <a:t>下旬</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8" name="TextBox 30"/>
          <p:cNvSpPr txBox="1"/>
          <p:nvPr/>
        </p:nvSpPr>
        <p:spPr>
          <a:xfrm>
            <a:off x="843914" y="4567555"/>
            <a:ext cx="3022227" cy="1059180"/>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完善</a:t>
            </a:r>
            <a:r>
              <a:rPr lang="zh-CN" altLang="en-US" sz="1400" dirty="0">
                <a:solidFill>
                  <a:schemeClr val="bg1"/>
                </a:solidFill>
                <a:latin typeface="微软雅黑" panose="020B0503020204020204" pitchFamily="34" charset="-122"/>
                <a:ea typeface="微软雅黑" panose="020B0503020204020204" pitchFamily="34" charset="-122"/>
              </a:rPr>
              <a:t>文学书籍信息</a:t>
            </a:r>
            <a:r>
              <a:rPr lang="zh-CN" altLang="en-US" sz="1400" dirty="0">
                <a:solidFill>
                  <a:schemeClr val="bg1"/>
                </a:solidFill>
                <a:latin typeface="微软雅黑" panose="020B0503020204020204" pitchFamily="34" charset="-122"/>
                <a:ea typeface="微软雅黑" panose="020B0503020204020204" pitchFamily="34" charset="-122"/>
              </a:rPr>
              <a:t>系统录入</a:t>
            </a:r>
            <a:endParaRPr lang="zh-CN" altLang="en-US" sz="1400" dirty="0">
              <a:solidFill>
                <a:schemeClr val="bg1"/>
              </a:solidFill>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buNone/>
            </a:pP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全流程</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搭建好自动化平台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32"/>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小程序试运行</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向各</a:t>
            </a:r>
            <a:r>
              <a:rPr lang="zh-CN" altLang="en-US" sz="1400" dirty="0">
                <a:solidFill>
                  <a:schemeClr val="bg1"/>
                </a:solidFill>
                <a:latin typeface="微软雅黑" panose="020B0503020204020204" pitchFamily="34" charset="-122"/>
                <a:ea typeface="微软雅黑" panose="020B0503020204020204" pitchFamily="34" charset="-122"/>
              </a:rPr>
              <a:t>群体进行推广</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规划项目开发方案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33"/>
          <p:cNvSpPr txBox="1"/>
          <p:nvPr/>
        </p:nvSpPr>
        <p:spPr>
          <a:xfrm>
            <a:off x="6041390" y="3416935"/>
            <a:ext cx="2607945" cy="1023718"/>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项目推向市场</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将新技术引入自动化</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项目平台正式上线</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4"/>
          <p:cNvSpPr txBox="1"/>
          <p:nvPr/>
        </p:nvSpPr>
        <p:spPr>
          <a:xfrm>
            <a:off x="8649335" y="2853055"/>
            <a:ext cx="2689860" cy="138239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展示机器人流程自动化应用成功吸引各群体</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全面应用程序</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不断更新优化程序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2023</a:t>
            </a:r>
            <a:r>
              <a:rPr lang="zh-CN" altLang="en-US" dirty="0">
                <a:solidFill>
                  <a:schemeClr val="accent2"/>
                </a:solidFill>
                <a:latin typeface="微软雅黑" panose="020B0503020204020204" pitchFamily="34" charset="-122"/>
                <a:ea typeface="微软雅黑" panose="020B0503020204020204" pitchFamily="34" charset="-122"/>
              </a:rPr>
              <a:t>年</a:t>
            </a:r>
            <a:r>
              <a:rPr lang="zh-CN" altLang="en-US" dirty="0">
                <a:solidFill>
                  <a:schemeClr val="accent2"/>
                </a:solidFill>
                <a:latin typeface="微软雅黑" panose="020B0503020204020204" pitchFamily="34" charset="-122"/>
                <a:ea typeface="微软雅黑" panose="020B0503020204020204" pitchFamily="34" charset="-122"/>
              </a:rPr>
              <a:t>上旬</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3" name="TextBox 36"/>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2023</a:t>
            </a:r>
            <a:r>
              <a:rPr lang="zh-CN" altLang="en-US" dirty="0">
                <a:solidFill>
                  <a:schemeClr val="accent3"/>
                </a:solidFill>
                <a:latin typeface="微软雅黑" panose="020B0503020204020204" pitchFamily="34" charset="-122"/>
                <a:ea typeface="微软雅黑" panose="020B0503020204020204" pitchFamily="34" charset="-122"/>
              </a:rPr>
              <a:t>年</a:t>
            </a:r>
            <a:r>
              <a:rPr lang="zh-CN" altLang="en-US" dirty="0">
                <a:solidFill>
                  <a:schemeClr val="accent3"/>
                </a:solidFill>
                <a:latin typeface="微软雅黑" panose="020B0503020204020204" pitchFamily="34" charset="-122"/>
                <a:ea typeface="微软雅黑" panose="020B0503020204020204" pitchFamily="34" charset="-122"/>
              </a:rPr>
              <a:t>下旬</a:t>
            </a: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14" name="TextBox 37"/>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2024</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endParaRPr lang="zh-CN" altLang="en-US" dirty="0">
              <a:solidFill>
                <a:schemeClr val="accent6"/>
              </a:solidFill>
              <a:latin typeface="微软雅黑" panose="020B0503020204020204" pitchFamily="34" charset="-122"/>
              <a:ea typeface="微软雅黑" panose="020B0503020204020204" pitchFamily="34" charset="-122"/>
            </a:endParaRPr>
          </a:p>
        </p:txBody>
      </p:sp>
      <p:grpSp>
        <p:nvGrpSpPr>
          <p:cNvPr id="15" name="组合 3"/>
          <p:cNvGrpSpPr/>
          <p:nvPr/>
        </p:nvGrpSpPr>
        <p:grpSpPr>
          <a:xfrm>
            <a:off x="6057265" y="2510155"/>
            <a:ext cx="2317750" cy="542290"/>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endParaRPr lang="zh-CN" altLang="en-US" sz="1600" dirty="0">
                <a:latin typeface="微软雅黑" panose="020B0503020204020204" pitchFamily="34" charset="-122"/>
                <a:ea typeface="微软雅黑" panose="020B0503020204020204" pitchFamily="34" charset="-122"/>
              </a:endParaRPr>
            </a:p>
          </p:txBody>
        </p:sp>
        <p:sp>
          <p:nvSpPr>
            <p:cNvPr id="17"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64560" y="3089275"/>
            <a:ext cx="2318385" cy="542290"/>
            <a:chOff x="2895531" y="3559626"/>
            <a:chExt cx="1652466" cy="308268"/>
          </a:xfrm>
        </p:grpSpPr>
        <p:sp>
          <p:nvSpPr>
            <p:cNvPr id="19" name="圆角矩形 18"/>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endParaRPr lang="zh-CN" altLang="en-US" sz="1600" dirty="0">
                <a:latin typeface="微软雅黑" panose="020B0503020204020204" pitchFamily="34" charset="-122"/>
                <a:ea typeface="微软雅黑" panose="020B0503020204020204" pitchFamily="34" charset="-122"/>
              </a:endParaRPr>
            </a:p>
          </p:txBody>
        </p:sp>
        <p:sp>
          <p:nvSpPr>
            <p:cNvPr id="20"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p:cNvGrpSpPr/>
          <p:nvPr/>
        </p:nvGrpSpPr>
        <p:grpSpPr>
          <a:xfrm>
            <a:off x="872490" y="3672840"/>
            <a:ext cx="2317750" cy="542290"/>
            <a:chOff x="1047326" y="3559626"/>
            <a:chExt cx="1652466" cy="308268"/>
          </a:xfrm>
        </p:grpSpPr>
        <p:sp>
          <p:nvSpPr>
            <p:cNvPr id="22" name="圆角矩形 21"/>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endParaRPr lang="zh-CN" altLang="en-US" sz="1600" dirty="0">
                <a:latin typeface="微软雅黑" panose="020B0503020204020204" pitchFamily="34" charset="-122"/>
                <a:ea typeface="微软雅黑" panose="020B0503020204020204" pitchFamily="34" charset="-122"/>
              </a:endParaRPr>
            </a:p>
          </p:txBody>
        </p:sp>
        <p:sp>
          <p:nvSpPr>
            <p:cNvPr id="23"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649335" y="1946275"/>
            <a:ext cx="2317750" cy="542290"/>
            <a:chOff x="6591942" y="3559626"/>
            <a:chExt cx="1652466" cy="308268"/>
          </a:xfrm>
        </p:grpSpPr>
        <p:sp>
          <p:nvSpPr>
            <p:cNvPr id="25" name="圆角矩形 24"/>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endParaRPr lang="zh-CN" altLang="en-US" sz="1600" dirty="0">
                <a:latin typeface="微软雅黑" panose="020B0503020204020204" pitchFamily="34" charset="-122"/>
                <a:ea typeface="微软雅黑" panose="020B0503020204020204" pitchFamily="34" charset="-122"/>
              </a:endParaRPr>
            </a:p>
          </p:txBody>
        </p:sp>
        <p:sp>
          <p:nvSpPr>
            <p:cNvPr id="26"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74320" y="225048"/>
            <a:ext cx="82880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微软雅黑" panose="020B0503020204020204" pitchFamily="34" charset="-122"/>
                <a:ea typeface="微软雅黑" panose="020B0503020204020204" pitchFamily="34" charset="-122"/>
              </a:rPr>
              <a:t>建设规划</a:t>
            </a:r>
            <a:endParaRPr lang="en-US" altLang="zh-CN" sz="32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Construction planning</a:t>
            </a:r>
            <a:endParaRPr lang="en-US" altLang="zh-CN" sz="20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58208" y="207907"/>
            <a:ext cx="357084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微软雅黑" panose="020B0503020204020204" pitchFamily="34" charset="-122"/>
                <a:ea typeface="微软雅黑" panose="020B0503020204020204" pitchFamily="34" charset="-122"/>
              </a:rPr>
              <a:t>流程建设方案</a:t>
            </a:r>
            <a:endParaRPr lang="en-US" altLang="zh-CN" sz="3200" b="1" dirty="0">
              <a:solidFill>
                <a:schemeClr val="bg1"/>
              </a:solidFill>
              <a:latin typeface="微软雅黑" panose="020B0503020204020204" pitchFamily="34" charset="-122"/>
              <a:ea typeface="微软雅黑" panose="020B0503020204020204" pitchFamily="34" charset="-122"/>
            </a:endParaRPr>
          </a:p>
          <a:p>
            <a:pPr>
              <a:defRPr/>
            </a:pPr>
            <a:r>
              <a:rPr lang="en-US" altLang="zh-CN"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5801" y="2282032"/>
            <a:ext cx="11957960" cy="2336833"/>
            <a:chOff x="145801" y="2282032"/>
            <a:chExt cx="11957960" cy="2336833"/>
          </a:xfrm>
        </p:grpSpPr>
        <p:grpSp>
          <p:nvGrpSpPr>
            <p:cNvPr id="39" name="组合 38"/>
            <p:cNvGrpSpPr/>
            <p:nvPr/>
          </p:nvGrpSpPr>
          <p:grpSpPr>
            <a:xfrm>
              <a:off x="145801" y="2282032"/>
              <a:ext cx="11853159" cy="2336833"/>
              <a:chOff x="484" y="1958"/>
              <a:chExt cx="15501" cy="3056"/>
            </a:xfrm>
          </p:grpSpPr>
          <p:cxnSp>
            <p:nvCxnSpPr>
              <p:cNvPr id="40" name="直接连接符 86"/>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p:cNvCxnSpPr>
                <a:stCxn id="41" idx="2"/>
                <a:endCxn id="42" idx="2"/>
              </p:cNvCxnSpPr>
              <p:nvPr/>
            </p:nvCxnSpPr>
            <p:spPr>
              <a:xfrm rot="16200000" flipH="1">
                <a:off x="1614" y="2746"/>
                <a:ext cx="17" cy="1527"/>
              </a:xfrm>
              <a:prstGeom prst="bentConnector3">
                <a:avLst>
                  <a:gd name="adj1" fmla="val 18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9" idx="2"/>
                <a:endCxn id="48" idx="2"/>
              </p:cNvCxnSpPr>
              <p:nvPr/>
            </p:nvCxnSpPr>
            <p:spPr>
              <a:xfrm rot="5400000">
                <a:off x="14722" y="2698"/>
                <a:ext cx="17" cy="1623"/>
              </a:xfrm>
              <a:prstGeom prst="bentConnector3">
                <a:avLst>
                  <a:gd name="adj1" fmla="val 18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p:cNvSpPr/>
              <p:nvPr/>
            </p:nvSpPr>
            <p:spPr>
              <a:xfrm rot="10800000">
                <a:off x="1489" y="3947"/>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p:cNvSpPr txBox="1">
                <a:spLocks noChangeArrowheads="1"/>
              </p:cNvSpPr>
              <p:nvPr/>
            </p:nvSpPr>
            <p:spPr bwMode="auto">
              <a:xfrm rot="30982">
                <a:off x="763" y="2503"/>
                <a:ext cx="1865"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系统设计阶段的初步计划</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TextBox 103"/>
              <p:cNvSpPr txBox="1">
                <a:spLocks noChangeArrowheads="1"/>
              </p:cNvSpPr>
              <p:nvPr/>
            </p:nvSpPr>
            <p:spPr bwMode="auto">
              <a:xfrm rot="30982">
                <a:off x="3205" y="2658"/>
                <a:ext cx="1449"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模块设计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8" name="TextBox 103"/>
              <p:cNvSpPr txBox="1">
                <a:spLocks noChangeArrowheads="1"/>
              </p:cNvSpPr>
              <p:nvPr/>
            </p:nvSpPr>
            <p:spPr bwMode="auto">
              <a:xfrm rot="30982">
                <a:off x="4555" y="2464"/>
                <a:ext cx="1584"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计算机配置方案设计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TextBox 103"/>
              <p:cNvSpPr txBox="1">
                <a:spLocks noChangeArrowheads="1"/>
              </p:cNvSpPr>
              <p:nvPr/>
            </p:nvSpPr>
            <p:spPr bwMode="auto">
              <a:xfrm rot="30982">
                <a:off x="6040" y="2464"/>
                <a:ext cx="1449"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通信与网络配置</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0" name="TextBox 103"/>
              <p:cNvSpPr txBox="1">
                <a:spLocks noChangeArrowheads="1"/>
              </p:cNvSpPr>
              <p:nvPr/>
            </p:nvSpPr>
            <p:spPr bwMode="auto">
              <a:xfrm rot="30982">
                <a:off x="7390" y="2658"/>
                <a:ext cx="145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流程设计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1" name="TextBox 103"/>
              <p:cNvSpPr txBox="1">
                <a:spLocks noChangeArrowheads="1"/>
              </p:cNvSpPr>
              <p:nvPr/>
            </p:nvSpPr>
            <p:spPr bwMode="auto">
              <a:xfrm rot="30982">
                <a:off x="8743" y="2658"/>
                <a:ext cx="145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输出设计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2" name="TextBox 103"/>
              <p:cNvSpPr txBox="1">
                <a:spLocks noChangeArrowheads="1"/>
              </p:cNvSpPr>
              <p:nvPr/>
            </p:nvSpPr>
            <p:spPr bwMode="auto">
              <a:xfrm rot="30982">
                <a:off x="10095" y="2658"/>
                <a:ext cx="1703"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数据库设计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TextBox 103"/>
              <p:cNvSpPr txBox="1">
                <a:spLocks noChangeArrowheads="1"/>
              </p:cNvSpPr>
              <p:nvPr/>
            </p:nvSpPr>
            <p:spPr bwMode="auto">
              <a:xfrm rot="30982">
                <a:off x="484" y="4122"/>
                <a:ext cx="2225"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系统调研、分析</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5" name="TextBox 103"/>
              <p:cNvSpPr txBox="1">
                <a:spLocks noChangeArrowheads="1"/>
              </p:cNvSpPr>
              <p:nvPr/>
            </p:nvSpPr>
            <p:spPr bwMode="auto">
              <a:xfrm rot="30982">
                <a:off x="7191" y="4122"/>
                <a:ext cx="193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系统程序设计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66" name="肘形连接符 65"/>
              <p:cNvCxnSpPr>
                <a:stCxn id="43" idx="2"/>
                <a:endCxn id="47" idx="2"/>
              </p:cNvCxnSpPr>
              <p:nvPr/>
            </p:nvCxnSpPr>
            <p:spPr>
              <a:xfrm rot="16200000" flipH="1">
                <a:off x="8192" y="-784"/>
                <a:ext cx="17" cy="8587"/>
              </a:xfrm>
              <a:prstGeom prst="bentConnector3">
                <a:avLst>
                  <a:gd name="adj1" fmla="val 18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p:cNvSpPr txBox="1">
                <a:spLocks noChangeArrowheads="1"/>
              </p:cNvSpPr>
              <p:nvPr/>
            </p:nvSpPr>
            <p:spPr bwMode="auto">
              <a:xfrm rot="30982">
                <a:off x="11699" y="2464"/>
                <a:ext cx="1421"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安全保密设计</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TextBox 103"/>
              <p:cNvSpPr txBox="1">
                <a:spLocks noChangeArrowheads="1"/>
              </p:cNvSpPr>
              <p:nvPr/>
            </p:nvSpPr>
            <p:spPr bwMode="auto">
              <a:xfrm rot="30982">
                <a:off x="13021" y="2658"/>
                <a:ext cx="160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试运行</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9" name="等腰三角形 118"/>
              <p:cNvSpPr/>
              <p:nvPr/>
            </p:nvSpPr>
            <p:spPr>
              <a:xfrm rot="10800000">
                <a:off x="14618" y="3942"/>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p:cNvSpPr txBox="1">
                <a:spLocks noChangeArrowheads="1"/>
              </p:cNvSpPr>
              <p:nvPr/>
            </p:nvSpPr>
            <p:spPr bwMode="auto">
              <a:xfrm rot="30982">
                <a:off x="13685" y="4122"/>
                <a:ext cx="193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系统调试</a:t>
                </a:r>
                <a:endParaRPr lang="zh-CN" altLang="en-US" sz="105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1" name="矩形: 圆角 74"/>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72" name="矩形 71"/>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Arial" panose="020B0604020202020204" pitchFamily="34" charset="0"/>
                  </a:rPr>
                  <a:t>流程建设</a:t>
                </a:r>
                <a:endParaRPr lang="zh-CN" altLang="en-US" sz="2000" dirty="0">
                  <a:solidFill>
                    <a:schemeClr val="bg1"/>
                  </a:solidFill>
                  <a:latin typeface="Arial" panose="020B0604020202020204" pitchFamily="34" charset="0"/>
                  <a:ea typeface="Arial" panose="020B0604020202020204" pitchFamily="34" charset="0"/>
                </a:endParaRPr>
              </a:p>
            </p:txBody>
          </p:sp>
        </p:grpSp>
        <p:sp>
          <p:nvSpPr>
            <p:cNvPr id="79" name="TextBox 103"/>
            <p:cNvSpPr txBox="1">
              <a:spLocks noChangeArrowheads="1"/>
            </p:cNvSpPr>
            <p:nvPr/>
          </p:nvSpPr>
          <p:spPr bwMode="auto">
            <a:xfrm rot="30982">
              <a:off x="10880288" y="2816900"/>
              <a:ext cx="1223473"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mn-ea"/>
                  <a:sym typeface="+mn-lt"/>
                </a:rPr>
                <a:t>信息反馈</a:t>
              </a:r>
              <a:endParaRPr lang="zh-CN" altLang="en-US" sz="1600"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95" name="组合 94"/>
          <p:cNvGrpSpPr/>
          <p:nvPr/>
        </p:nvGrpSpPr>
        <p:grpSpPr>
          <a:xfrm>
            <a:off x="86801" y="4424330"/>
            <a:ext cx="1701392" cy="1774369"/>
            <a:chOff x="136625" y="4299226"/>
            <a:chExt cx="1701392" cy="1774369"/>
          </a:xfrm>
        </p:grpSpPr>
        <p:cxnSp>
          <p:nvCxnSpPr>
            <p:cNvPr id="93" name="直接箭头连接符 92"/>
            <p:cNvCxnSpPr>
              <a:stCxn id="63" idx="2"/>
            </p:cNvCxnSpPr>
            <p:nvPr/>
          </p:nvCxnSpPr>
          <p:spPr>
            <a:xfrm>
              <a:off x="994864" y="4299226"/>
              <a:ext cx="11191" cy="1319254"/>
            </a:xfrm>
            <a:prstGeom prst="straightConnector1">
              <a:avLst/>
            </a:prstGeom>
            <a:ln w="38100">
              <a:prstDash val="lgDashDot"/>
              <a:tailEnd type="triangle"/>
            </a:ln>
          </p:spPr>
          <p:style>
            <a:lnRef idx="1">
              <a:schemeClr val="accent1"/>
            </a:lnRef>
            <a:fillRef idx="0">
              <a:schemeClr val="accent1"/>
            </a:fillRef>
            <a:effectRef idx="0">
              <a:schemeClr val="accent1"/>
            </a:effectRef>
            <a:fontRef idx="minor">
              <a:schemeClr val="tx1"/>
            </a:fontRef>
          </p:style>
        </p:cxnSp>
        <p:sp>
          <p:nvSpPr>
            <p:cNvPr id="94" name="TextBox 103"/>
            <p:cNvSpPr txBox="1">
              <a:spLocks noChangeArrowheads="1"/>
            </p:cNvSpPr>
            <p:nvPr/>
          </p:nvSpPr>
          <p:spPr bwMode="auto">
            <a:xfrm rot="30982">
              <a:off x="136625" y="5584935"/>
              <a:ext cx="1701392" cy="48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en-US" altLang="zh-CN" sz="2400" kern="0" dirty="0">
                  <a:solidFill>
                    <a:schemeClr val="bg1"/>
                  </a:solidFill>
                  <a:latin typeface="Impact" panose="020B0806030902050204" pitchFamily="34" charset="0"/>
                  <a:ea typeface="微软雅黑" panose="020B0503020204020204" pitchFamily="34" charset="-122"/>
                  <a:cs typeface="+mn-ea"/>
                  <a:sym typeface="+mn-lt"/>
                </a:rPr>
                <a:t>1</a:t>
              </a:r>
              <a:r>
                <a:rPr lang="zh-CN" altLang="en-US" sz="2400" kern="0" dirty="0">
                  <a:solidFill>
                    <a:schemeClr val="bg1"/>
                  </a:solidFill>
                  <a:latin typeface="Impact" panose="020B0806030902050204" pitchFamily="34" charset="0"/>
                  <a:ea typeface="微软雅黑" panose="020B0503020204020204" pitchFamily="34" charset="-122"/>
                  <a:cs typeface="+mn-ea"/>
                  <a:sym typeface="+mn-lt"/>
                </a:rPr>
                <a:t> </a:t>
              </a:r>
              <a:r>
                <a:rPr lang="en-US" altLang="zh-CN" sz="2400" kern="0" dirty="0">
                  <a:solidFill>
                    <a:schemeClr val="bg1"/>
                  </a:solidFill>
                  <a:latin typeface="Impact" panose="020B0806030902050204" pitchFamily="34" charset="0"/>
                  <a:ea typeface="微软雅黑" panose="020B0503020204020204" pitchFamily="34" charset="-122"/>
                  <a:cs typeface="+mn-ea"/>
                  <a:sym typeface="+mn-lt"/>
                </a:rPr>
                <a:t>week</a:t>
              </a:r>
              <a:endParaRPr lang="zh-CN" altLang="en-US" sz="2400" kern="0" dirty="0">
                <a:solidFill>
                  <a:schemeClr val="bg1"/>
                </a:solidFill>
                <a:latin typeface="Impact" panose="020B0806030902050204" pitchFamily="34" charset="0"/>
                <a:ea typeface="微软雅黑" panose="020B0503020204020204" pitchFamily="34" charset="-122"/>
                <a:cs typeface="+mn-ea"/>
                <a:sym typeface="+mn-lt"/>
              </a:endParaRPr>
            </a:p>
          </p:txBody>
        </p:sp>
      </p:grpSp>
      <p:grpSp>
        <p:nvGrpSpPr>
          <p:cNvPr id="96" name="组合 95"/>
          <p:cNvGrpSpPr/>
          <p:nvPr/>
        </p:nvGrpSpPr>
        <p:grpSpPr>
          <a:xfrm>
            <a:off x="5176066" y="4424330"/>
            <a:ext cx="1701392" cy="1774369"/>
            <a:chOff x="136625" y="4299226"/>
            <a:chExt cx="1701392" cy="1774369"/>
          </a:xfrm>
        </p:grpSpPr>
        <p:cxnSp>
          <p:nvCxnSpPr>
            <p:cNvPr id="97" name="直接箭头连接符 96"/>
            <p:cNvCxnSpPr/>
            <p:nvPr/>
          </p:nvCxnSpPr>
          <p:spPr>
            <a:xfrm>
              <a:off x="994864" y="4299226"/>
              <a:ext cx="11191" cy="1319254"/>
            </a:xfrm>
            <a:prstGeom prst="straightConnector1">
              <a:avLst/>
            </a:prstGeom>
            <a:ln w="38100">
              <a:prstDash val="lgDashDot"/>
              <a:tailEnd type="triangle"/>
            </a:ln>
          </p:spPr>
          <p:style>
            <a:lnRef idx="1">
              <a:schemeClr val="accent1"/>
            </a:lnRef>
            <a:fillRef idx="0">
              <a:schemeClr val="accent1"/>
            </a:fillRef>
            <a:effectRef idx="0">
              <a:schemeClr val="accent1"/>
            </a:effectRef>
            <a:fontRef idx="minor">
              <a:schemeClr val="tx1"/>
            </a:fontRef>
          </p:style>
        </p:cxnSp>
        <p:sp>
          <p:nvSpPr>
            <p:cNvPr id="98" name="TextBox 103"/>
            <p:cNvSpPr txBox="1">
              <a:spLocks noChangeArrowheads="1"/>
            </p:cNvSpPr>
            <p:nvPr/>
          </p:nvSpPr>
          <p:spPr bwMode="auto">
            <a:xfrm rot="30982">
              <a:off x="136625" y="5584935"/>
              <a:ext cx="1701392" cy="48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en-US" altLang="zh-CN" sz="2400" kern="0" dirty="0">
                  <a:solidFill>
                    <a:schemeClr val="bg1"/>
                  </a:solidFill>
                  <a:latin typeface="Impact" panose="020B0806030902050204" pitchFamily="34" charset="0"/>
                  <a:ea typeface="微软雅黑" panose="020B0503020204020204" pitchFamily="34" charset="-122"/>
                  <a:cs typeface="+mn-ea"/>
                  <a:sym typeface="+mn-lt"/>
                </a:rPr>
                <a:t>3 week</a:t>
              </a:r>
              <a:endParaRPr lang="zh-CN" altLang="en-US" sz="2400" kern="0" dirty="0">
                <a:solidFill>
                  <a:schemeClr val="bg1"/>
                </a:solidFill>
                <a:latin typeface="Impact" panose="020B0806030902050204" pitchFamily="34" charset="0"/>
                <a:ea typeface="微软雅黑" panose="020B0503020204020204" pitchFamily="34" charset="-122"/>
                <a:cs typeface="+mn-ea"/>
                <a:sym typeface="+mn-lt"/>
              </a:endParaRPr>
            </a:p>
          </p:txBody>
        </p:sp>
      </p:grpSp>
      <p:grpSp>
        <p:nvGrpSpPr>
          <p:cNvPr id="99" name="组合 98"/>
          <p:cNvGrpSpPr/>
          <p:nvPr/>
        </p:nvGrpSpPr>
        <p:grpSpPr>
          <a:xfrm>
            <a:off x="10098633" y="4424330"/>
            <a:ext cx="1701392" cy="1774369"/>
            <a:chOff x="136625" y="4299226"/>
            <a:chExt cx="1701392" cy="1774369"/>
          </a:xfrm>
        </p:grpSpPr>
        <p:cxnSp>
          <p:nvCxnSpPr>
            <p:cNvPr id="100" name="直接箭头连接符 99"/>
            <p:cNvCxnSpPr/>
            <p:nvPr/>
          </p:nvCxnSpPr>
          <p:spPr>
            <a:xfrm>
              <a:off x="994864" y="4299226"/>
              <a:ext cx="11191" cy="1319254"/>
            </a:xfrm>
            <a:prstGeom prst="straightConnector1">
              <a:avLst/>
            </a:prstGeom>
            <a:ln w="38100">
              <a:prstDash val="lgDashDot"/>
              <a:tailEnd type="triangle"/>
            </a:ln>
          </p:spPr>
          <p:style>
            <a:lnRef idx="1">
              <a:schemeClr val="accent1"/>
            </a:lnRef>
            <a:fillRef idx="0">
              <a:schemeClr val="accent1"/>
            </a:fillRef>
            <a:effectRef idx="0">
              <a:schemeClr val="accent1"/>
            </a:effectRef>
            <a:fontRef idx="minor">
              <a:schemeClr val="tx1"/>
            </a:fontRef>
          </p:style>
        </p:cxnSp>
        <p:sp>
          <p:nvSpPr>
            <p:cNvPr id="101" name="TextBox 103"/>
            <p:cNvSpPr txBox="1">
              <a:spLocks noChangeArrowheads="1"/>
            </p:cNvSpPr>
            <p:nvPr/>
          </p:nvSpPr>
          <p:spPr bwMode="auto">
            <a:xfrm rot="30982">
              <a:off x="136625" y="5584935"/>
              <a:ext cx="1701392" cy="48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en-US" altLang="zh-CN" sz="2400" kern="0" dirty="0">
                  <a:solidFill>
                    <a:schemeClr val="bg1"/>
                  </a:solidFill>
                  <a:latin typeface="Impact" panose="020B0806030902050204" pitchFamily="34" charset="0"/>
                  <a:ea typeface="微软雅黑" panose="020B0503020204020204" pitchFamily="34" charset="-122"/>
                  <a:cs typeface="+mn-ea"/>
                  <a:sym typeface="+mn-lt"/>
                </a:rPr>
                <a:t>1</a:t>
              </a:r>
              <a:r>
                <a:rPr lang="zh-CN" altLang="en-US" sz="2400" kern="0" dirty="0">
                  <a:solidFill>
                    <a:schemeClr val="bg1"/>
                  </a:solidFill>
                  <a:latin typeface="Impact" panose="020B0806030902050204" pitchFamily="34" charset="0"/>
                  <a:ea typeface="微软雅黑" panose="020B0503020204020204" pitchFamily="34" charset="-122"/>
                  <a:cs typeface="+mn-ea"/>
                  <a:sym typeface="+mn-lt"/>
                </a:rPr>
                <a:t> </a:t>
              </a:r>
              <a:r>
                <a:rPr lang="en-US" altLang="zh-CN" sz="2400" kern="0" dirty="0">
                  <a:solidFill>
                    <a:schemeClr val="bg1"/>
                  </a:solidFill>
                  <a:latin typeface="Impact" panose="020B0806030902050204" pitchFamily="34" charset="0"/>
                  <a:ea typeface="微软雅黑" panose="020B0503020204020204" pitchFamily="34" charset="-122"/>
                  <a:cs typeface="+mn-ea"/>
                  <a:sym typeface="+mn-lt"/>
                </a:rPr>
                <a:t>week</a:t>
              </a:r>
              <a:endParaRPr lang="zh-CN" altLang="en-US" sz="2400" kern="0" dirty="0">
                <a:solidFill>
                  <a:schemeClr val="bg1"/>
                </a:solidFill>
                <a:latin typeface="Impact" panose="020B0806030902050204" pitchFamily="34" charset="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95471" y="206339"/>
            <a:ext cx="82880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微软雅黑" panose="020B0503020204020204" pitchFamily="34" charset="-122"/>
                <a:ea typeface="微软雅黑" panose="020B0503020204020204" pitchFamily="34" charset="-122"/>
              </a:rPr>
              <a:t>详细流程图</a:t>
            </a:r>
            <a:endParaRPr lang="en-US" altLang="zh-CN" sz="32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600" b="1" dirty="0">
              <a:solidFill>
                <a:schemeClr val="bg1"/>
              </a:solidFill>
              <a:latin typeface="微软雅黑" panose="020B0503020204020204" pitchFamily="34" charset="-122"/>
              <a:ea typeface="微软雅黑" panose="020B0503020204020204" pitchFamily="34" charset="-122"/>
            </a:endParaRPr>
          </a:p>
        </p:txBody>
      </p:sp>
      <p:pic>
        <p:nvPicPr>
          <p:cNvPr id="9" name="OfficePLUS.cn-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7265" y="2069465"/>
            <a:ext cx="2197735" cy="2197735"/>
          </a:xfrm>
          <a:prstGeom prst="rect">
            <a:avLst/>
          </a:prstGeom>
        </p:spPr>
      </p:pic>
      <p:pic>
        <p:nvPicPr>
          <p:cNvPr id="27" name="OfficePLUS.cn-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0935" y="2019935"/>
            <a:ext cx="2247265" cy="2247265"/>
          </a:xfrm>
          <a:prstGeom prst="rect">
            <a:avLst/>
          </a:prstGeom>
        </p:spPr>
      </p:pic>
      <p:pic>
        <p:nvPicPr>
          <p:cNvPr id="29" name="OfficePLUS.cn-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4135" y="2070735"/>
            <a:ext cx="2082165" cy="2082165"/>
          </a:xfrm>
          <a:prstGeom prst="rect">
            <a:avLst/>
          </a:prstGeom>
        </p:spPr>
      </p:pic>
      <p:pic>
        <p:nvPicPr>
          <p:cNvPr id="31" name="OfficePLUS.cn-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4300" y="2070100"/>
            <a:ext cx="2076450" cy="2076450"/>
          </a:xfrm>
          <a:prstGeom prst="rect">
            <a:avLst/>
          </a:prstGeom>
        </p:spPr>
      </p:pic>
      <p:pic>
        <p:nvPicPr>
          <p:cNvPr id="7" name="图片 6" descr="343435383138323b333633373630303bbcfdcdb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75000" y="2836545"/>
            <a:ext cx="542925" cy="542925"/>
          </a:xfrm>
          <a:prstGeom prst="rect">
            <a:avLst/>
          </a:prstGeom>
        </p:spPr>
      </p:pic>
      <p:pic>
        <p:nvPicPr>
          <p:cNvPr id="4" name="图片 3" descr="343435383138323b333633373630303bbcfdcdb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24220" y="2840355"/>
            <a:ext cx="542925" cy="542925"/>
          </a:xfrm>
          <a:prstGeom prst="rect">
            <a:avLst/>
          </a:prstGeom>
        </p:spPr>
      </p:pic>
      <p:pic>
        <p:nvPicPr>
          <p:cNvPr id="6" name="图片 5" descr="343435383138323b333633373630303bbcfdcdb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3440" y="2836545"/>
            <a:ext cx="542925" cy="542925"/>
          </a:xfrm>
          <a:prstGeom prst="rect">
            <a:avLst/>
          </a:prstGeom>
        </p:spPr>
      </p:pic>
      <p:sp>
        <p:nvSpPr>
          <p:cNvPr id="8" name="文本框 7"/>
          <p:cNvSpPr txBox="1"/>
          <p:nvPr/>
        </p:nvSpPr>
        <p:spPr>
          <a:xfrm>
            <a:off x="941705" y="4471035"/>
            <a:ext cx="2228850" cy="706755"/>
          </a:xfrm>
          <a:prstGeom prst="rect">
            <a:avLst/>
          </a:prstGeom>
          <a:noFill/>
        </p:spPr>
        <p:txBody>
          <a:bodyPr wrap="square" rtlCol="0">
            <a:spAutoFit/>
          </a:bodyPr>
          <a:p>
            <a:r>
              <a:rPr lang="zh-CN" altLang="en-US" sz="2000" b="1">
                <a:solidFill>
                  <a:schemeClr val="bg1"/>
                </a:solidFill>
                <a:latin typeface="微软雅黑" panose="020B0503020204020204" pitchFamily="34" charset="-122"/>
                <a:ea typeface="微软雅黑" panose="020B0503020204020204" pitchFamily="34" charset="-122"/>
              </a:rPr>
              <a:t>用户选择查询平台开始运行</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670935" y="4446270"/>
            <a:ext cx="2247265" cy="1014730"/>
          </a:xfrm>
          <a:prstGeom prst="rect">
            <a:avLst/>
          </a:prstGeom>
          <a:noFill/>
        </p:spPr>
        <p:txBody>
          <a:bodyPr wrap="square" rtlCol="0">
            <a:spAutoFit/>
          </a:bodyPr>
          <a:p>
            <a:r>
              <a:rPr lang="zh-CN" altLang="en-US" sz="2000" b="1">
                <a:solidFill>
                  <a:schemeClr val="bg1"/>
                </a:solidFill>
                <a:latin typeface="微软雅黑" panose="020B0503020204020204" pitchFamily="34" charset="-122"/>
                <a:ea typeface="微软雅黑" panose="020B0503020204020204" pitchFamily="34" charset="-122"/>
              </a:rPr>
              <a:t>程序自动运行，进入网站查询热门书籍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418580" y="4471035"/>
            <a:ext cx="2147570" cy="706755"/>
          </a:xfrm>
          <a:prstGeom prst="rect">
            <a:avLst/>
          </a:prstGeom>
          <a:noFill/>
        </p:spPr>
        <p:txBody>
          <a:bodyPr wrap="square" rtlCol="0">
            <a:spAutoFit/>
          </a:bodyPr>
          <a:p>
            <a:r>
              <a:rPr lang="zh-CN" altLang="en-US" sz="2000" b="1">
                <a:solidFill>
                  <a:schemeClr val="bg1"/>
                </a:solidFill>
                <a:latin typeface="微软雅黑" panose="020B0503020204020204" pitchFamily="34" charset="-122"/>
                <a:ea typeface="微软雅黑" panose="020B0503020204020204" pitchFamily="34" charset="-122"/>
              </a:rPr>
              <a:t>平台自动汇总数据</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066530" y="4471035"/>
            <a:ext cx="2077085" cy="706755"/>
          </a:xfrm>
          <a:prstGeom prst="rect">
            <a:avLst/>
          </a:prstGeom>
          <a:noFill/>
        </p:spPr>
        <p:txBody>
          <a:bodyPr wrap="square" rtlCol="0">
            <a:spAutoFit/>
          </a:bodyPr>
          <a:p>
            <a:r>
              <a:rPr lang="zh-CN" altLang="en-US" sz="2000" b="1">
                <a:solidFill>
                  <a:schemeClr val="bg1"/>
                </a:solidFill>
                <a:latin typeface="微软雅黑" panose="020B0503020204020204" pitchFamily="34" charset="-122"/>
                <a:ea typeface="微软雅黑" panose="020B0503020204020204" pitchFamily="34" charset="-122"/>
              </a:rPr>
              <a:t>自动生成表格供用户查看</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352640"/>
            <a:ext cx="11344669" cy="3681730"/>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传统的文学作品信息的收取依靠于人们在互联网上搜索，在各种购物</a:t>
            </a: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APP</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中</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查找。这些查找的方式还存在着大量的不可控因素，比如，搜索网站的不规范、搜索手段的落后等等诸多问题，影响自己放松，消遣时光的心情。而采用文学作品自动生成排行表模式就可以避开这些问题，文学作品自动生成排行表模式是通过采用现代化信息技术快速而又高效的完成文学作品信息收集、分类以及统计等环节，从而实现文学作品内容查找</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全程的自动化</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，这相对于传统的文学作品信息收集模式具有不可比拟的优越性。</a:t>
            </a:r>
            <a:endPar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lang="zh-CN" altLang="en-US" sz="2000" dirty="0">
                <a:solidFill>
                  <a:schemeClr val="bg1"/>
                </a:solidFill>
                <a:latin typeface="微软雅黑" panose="020B0503020204020204" pitchFamily="34" charset="-122"/>
                <a:ea typeface="微软雅黑" panose="020B0503020204020204" pitchFamily="34" charset="-122"/>
              </a:rPr>
              <a:t>文学作品自动生成排行系统是以文档的形式对文学作品的信息进行存储。不仅</a:t>
            </a:r>
            <a:r>
              <a:rPr lang="zh-CN" altLang="en-US" sz="2000" b="1" dirty="0">
                <a:solidFill>
                  <a:schemeClr val="bg1"/>
                </a:solidFill>
                <a:latin typeface="微软雅黑" panose="020B0503020204020204" pitchFamily="34" charset="-122"/>
                <a:ea typeface="微软雅黑" panose="020B0503020204020204" pitchFamily="34" charset="-122"/>
              </a:rPr>
              <a:t>存储量大</a:t>
            </a:r>
            <a:r>
              <a:rPr lang="zh-CN" altLang="en-US" sz="2000"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存储时间长</a:t>
            </a:r>
            <a:r>
              <a:rPr lang="zh-CN" altLang="en-US" sz="2000" dirty="0">
                <a:solidFill>
                  <a:schemeClr val="bg1"/>
                </a:solidFill>
                <a:latin typeface="微软雅黑" panose="020B0503020204020204" pitchFamily="34" charset="-122"/>
                <a:ea typeface="微软雅黑" panose="020B0503020204020204" pitchFamily="34" charset="-122"/>
              </a:rPr>
              <a:t>，而且</a:t>
            </a:r>
            <a:r>
              <a:rPr lang="zh-CN" altLang="en-US" sz="2000" b="1" dirty="0">
                <a:solidFill>
                  <a:schemeClr val="bg1"/>
                </a:solidFill>
                <a:latin typeface="微软雅黑" panose="020B0503020204020204" pitchFamily="34" charset="-122"/>
                <a:ea typeface="微软雅黑" panose="020B0503020204020204" pitchFamily="34" charset="-122"/>
              </a:rPr>
              <a:t>稳定性高</a:t>
            </a:r>
            <a:r>
              <a:rPr lang="zh-CN" altLang="en-US" sz="2000"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受外界环境影响小</a:t>
            </a:r>
            <a:r>
              <a:rPr lang="zh-CN" altLang="en-US"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lang="zh-CN" altLang="en-US" sz="2000" dirty="0">
                <a:solidFill>
                  <a:schemeClr val="bg1"/>
                </a:solidFill>
                <a:latin typeface="微软雅黑" panose="020B0503020204020204" pitchFamily="34" charset="-122"/>
                <a:ea typeface="微软雅黑" panose="020B0503020204020204" pitchFamily="34" charset="-122"/>
                <a:sym typeface="+mn-ea"/>
              </a:rPr>
              <a:t>文学作品自动生成排行</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系统不仅方便各阅读群体，</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有针对性的提供书名</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，而且也为各阅读群体筛选内容</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提高了速度。</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322979" y="1512989"/>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微软雅黑" panose="020B0503020204020204" pitchFamily="34" charset="-122"/>
                <a:ea typeface="微软雅黑" panose="020B0503020204020204" pitchFamily="34" charset="-122"/>
              </a:rPr>
              <a:t>技术创新性</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1218" y="164549"/>
            <a:ext cx="569266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chemeClr val="bg1"/>
                </a:solidFill>
                <a:latin typeface="微软雅黑" panose="020B0503020204020204" pitchFamily="34" charset="-122"/>
                <a:ea typeface="微软雅黑" panose="020B0503020204020204" pitchFamily="34" charset="-122"/>
              </a:rPr>
              <a:t>方案价值与收益</a:t>
            </a:r>
            <a:endParaRPr lang="en-US" altLang="zh-CN" sz="32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sz="20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p:cNvSpPr txBox="1"/>
          <p:nvPr/>
        </p:nvSpPr>
        <p:spPr>
          <a:xfrm>
            <a:off x="322979" y="1512989"/>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微软雅黑" panose="020B0503020204020204" pitchFamily="34" charset="-122"/>
                <a:ea typeface="微软雅黑" panose="020B0503020204020204" pitchFamily="34" charset="-122"/>
              </a:rPr>
              <a:t>效益</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22979" y="1925998"/>
            <a:ext cx="5195363" cy="2353310"/>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① 实用性</a:t>
            </a:r>
            <a:endPar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本系统的开发</a:t>
            </a:r>
            <a:r>
              <a:rPr lang="en-US" altLang="zh-CN"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提高了读者的</a:t>
            </a: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查找效率，给了读者更多的阅读</a:t>
            </a: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选择。</a:t>
            </a:r>
            <a:endPar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本系统的开发可以代替人工进行许多繁杂的劳动</a:t>
            </a:r>
            <a:endPar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本系统的开发可以节省许多资源</a:t>
            </a:r>
            <a:endPar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本系统的开发可以大大的提高读者的</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查找效率</a:t>
            </a:r>
            <a:endPar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11"/>
          <p:cNvSpPr txBox="1"/>
          <p:nvPr/>
        </p:nvSpPr>
        <p:spPr>
          <a:xfrm>
            <a:off x="6468318" y="1925998"/>
            <a:ext cx="5195363" cy="2353310"/>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② 高效率</a:t>
            </a:r>
            <a:endPar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我们所开发的</a:t>
            </a:r>
            <a:r>
              <a:rPr lang="zh-CN" altLang="en-US" sz="1600" dirty="0">
                <a:solidFill>
                  <a:schemeClr val="bg1"/>
                </a:solidFill>
                <a:latin typeface="微软雅黑" panose="020B0503020204020204" pitchFamily="34" charset="-122"/>
                <a:ea typeface="微软雅黑" panose="020B0503020204020204" pitchFamily="34" charset="-122"/>
                <a:sym typeface="+mn-ea"/>
              </a:rPr>
              <a:t>文学作品自动生成排行</a:t>
            </a: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系统，可以让读者提高</a:t>
            </a: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查找效率。</a:t>
            </a:r>
            <a:endPar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提供了比以前更准确、更及时、更清晰的</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书籍信息</a:t>
            </a:r>
            <a:endPar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提高了</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读者的</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阅读效率</a:t>
            </a:r>
            <a:endPar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减少搜寻书籍的</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时间</a:t>
            </a:r>
            <a:endPar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13"/>
          <p:cNvSpPr txBox="1"/>
          <p:nvPr/>
        </p:nvSpPr>
        <p:spPr>
          <a:xfrm>
            <a:off x="414419" y="4791014"/>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微软雅黑" panose="020B0503020204020204" pitchFamily="34" charset="-122"/>
                <a:ea typeface="微软雅黑" panose="020B0503020204020204" pitchFamily="34" charset="-122"/>
              </a:rPr>
              <a:t>收益</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11218" y="5345011"/>
            <a:ext cx="11889342" cy="1337945"/>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一次性收入，各</a:t>
            </a: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购货平台购买系统时支付。</a:t>
            </a:r>
            <a:endPar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后期综合性收益，随着系统的运行，在运行过程中获得的综合性收益。包括后期按年带来的受益，还有功能的提高</a:t>
            </a: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COMMONDATA" val="eyJoZGlkIjoiZGYzNjZlZjg4MzZlYTRhOTJiOGQyYTM1MDY0MjdmNjAifQ=="/>
  <p:tag name="KSO_WPP_MARK_KEY" val="b424dcef-cee7-49d1-9dda-2114495ad7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1646</Words>
  <Application>WPS 演示</Application>
  <PresentationFormat>宽屏</PresentationFormat>
  <Paragraphs>163</Paragraphs>
  <Slides>11</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11</vt:i4>
      </vt:variant>
    </vt:vector>
  </HeadingPairs>
  <TitlesOfParts>
    <vt:vector size="32"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Gill Sans</vt:lpstr>
      <vt:lpstr>Wingdings</vt:lpstr>
      <vt:lpstr>Calibri</vt:lpstr>
      <vt:lpstr>Impact</vt:lpstr>
      <vt:lpstr>Arial Unicode MS</vt:lpstr>
      <vt:lpstr>Calibri Light</vt:lpstr>
      <vt:lpstr>等线</vt:lpstr>
      <vt:lpstr>Gill Sans MT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南寻</cp:lastModifiedBy>
  <cp:revision>194</cp:revision>
  <dcterms:created xsi:type="dcterms:W3CDTF">2021-03-03T08:16:00Z</dcterms:created>
  <dcterms:modified xsi:type="dcterms:W3CDTF">2022-07-02T08:43:28Z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A0EAA1D3EEA54F3A93275A10E9274DCF</vt:lpwstr>
  </property>
</Properties>
</file>