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9" r:id="rId7"/>
    <p:sldId id="270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3A6C1-EC5B-B73D-78E9-A4FFB34A4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58F4F8-6E80-86AD-E720-CC1420C6D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9C94BE-F7C8-BC98-A149-1B267A1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F0A53B-FA20-E551-4BCF-457CA439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8E276-D1D0-21FB-D62E-E5503BA0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2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C04F28-046D-7A89-CCCD-571D96DD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85FDE5-C442-A924-D256-F57321F8F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BA9C77-C66E-142F-5B60-687EA50C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1CD64C-2E83-4B94-B6DA-E85AFA01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7521D8-41D2-172E-A43D-5304A561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4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528C60-1F22-D06E-647E-A25AD873F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326F18-57D9-E556-2D46-8A6C80F52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37B050-74B0-7F86-9081-85F3EC2D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44B314-174E-D4F7-194C-586CC86C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744C36-EA09-1251-0C4C-603BC02C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58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8EEE9-8F55-4A27-3AAD-88B58464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13DD5C-FEBF-F595-4264-C399DA40C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5EAB1E-9CC5-5D1F-8847-8C689D93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117D8-30E9-1BCD-DEC1-B899B5A4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023E7F-798E-FC50-916C-CCB47272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6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990C6-90AE-A09F-307B-C9B0ACEF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C37737-7CD1-C090-A436-7A6663854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5527FD-6F2B-37DC-505A-86145C9D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BDBC31-18C8-FBDE-395F-7C9DE5BD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CC1944-58D1-637F-7DAF-EC722EC6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EF67A-5DD6-D59D-0EC7-4CA2F2DC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3A42E1-9665-407D-E1E7-1DF1B5058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CD2786-A866-69A8-53D3-75522F84D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05A49D-0ABF-3C15-5368-625AFE3E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9ADE0E-8988-0BB8-A829-CE102AED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85E952-18B8-B623-1BFD-12EC42E2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01F8A-2157-3D5C-101D-27E52175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9F0E00-2D14-5CE8-5BAF-2231F629B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56EFEE-5A6C-4B5C-AC48-E4350F78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A63452-0AE5-6C0E-7F7D-AC8A182B2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E98B23-2F53-20D8-A312-FF576A439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E8141D-0BD4-86AA-1EF6-DBDDB4FA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97D2F0-31A6-9431-1BF2-824F018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CAD8CF-4394-5FC0-C2E3-A3D4608B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33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68FD5-50D4-318A-5E89-0843AEAE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E7F17C-A689-95EE-DDBD-6F194C27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334AC3-F8A7-1C83-7012-27EB48A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3ED2AF-1804-4B24-1007-04C89883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2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C40B635-B01B-CA02-C4A9-1C6D9793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A60AF3-2329-B175-5E45-4A771ACA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B11AA1-AC87-AB28-1631-ACB3A0E0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C0735-19EF-1CFB-A0CF-975E230A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31D71C-2BBE-E2DE-9283-E6C48AA0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345CDA-7294-9E85-BBCF-0C7CF9BB0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AED997-1F93-A7D3-B46C-AF1C4DC3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57D78D-55B2-7FCB-742C-53044D1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2E7E45-4C31-EEBE-4902-81138F56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E0C96-CC62-67F8-E210-085F5EFF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68CDDC-9C92-47BA-F3A5-4538DF95B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6D2931-11C4-285E-C748-624B15646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6516CA-EE8D-764D-A5C2-5C42EF2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B66EC-E42A-CA0D-28E8-DCAD578C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06E1F3-92D9-38D9-3139-2540D407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5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6443D5-EABF-46A0-F1A1-71D5FDCC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E4B92A-26E6-7B35-EA5D-9A366A7D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89E6C1-D8E0-45EA-A9DA-B11DAD52F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73B3-63F2-4BF5-B446-7796BC7BE151}" type="datetimeFigureOut">
              <a:rPr lang="zh-CN" altLang="en-US" smtClean="0"/>
              <a:t>2022/7/2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42B882-12AB-410D-CB95-11C8702CE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A3A1FB-FD1C-C366-3C22-C7C0DE6AA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4823-6530-467A-AB3F-6BF9C2891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45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292DEE-7733-06FE-3234-6623AE51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ACAB524-DF41-F072-3306-3022EDB4483A}"/>
              </a:ext>
            </a:extLst>
          </p:cNvPr>
          <p:cNvSpPr txBox="1"/>
          <p:nvPr/>
        </p:nvSpPr>
        <p:spPr>
          <a:xfrm>
            <a:off x="468630" y="143161"/>
            <a:ext cx="9966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endParaRPr lang="zh-CN" alt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8D241E-8879-A9E6-EA0D-8855CEC20966}"/>
              </a:ext>
            </a:extLst>
          </p:cNvPr>
          <p:cNvSpPr txBox="1"/>
          <p:nvPr/>
        </p:nvSpPr>
        <p:spPr>
          <a:xfrm>
            <a:off x="2702052" y="941832"/>
            <a:ext cx="11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A539D1-1557-3B3D-BAB1-67B1A937FB12}"/>
              </a:ext>
            </a:extLst>
          </p:cNvPr>
          <p:cNvSpPr txBox="1"/>
          <p:nvPr/>
        </p:nvSpPr>
        <p:spPr>
          <a:xfrm>
            <a:off x="859536" y="2916902"/>
            <a:ext cx="99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26BE45-E40B-DFBA-06D8-F9A5096D1E82}"/>
              </a:ext>
            </a:extLst>
          </p:cNvPr>
          <p:cNvSpPr txBox="1"/>
          <p:nvPr/>
        </p:nvSpPr>
        <p:spPr>
          <a:xfrm>
            <a:off x="10003536" y="2359152"/>
            <a:ext cx="126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2CF264-65BD-9B6B-1865-A30C8B63649C}"/>
              </a:ext>
            </a:extLst>
          </p:cNvPr>
          <p:cNvSpPr txBox="1"/>
          <p:nvPr/>
        </p:nvSpPr>
        <p:spPr>
          <a:xfrm>
            <a:off x="9262872" y="4850784"/>
            <a:ext cx="585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32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9DC39FA3-EA96-C3F4-139C-6EBFDB6BB18A}"/>
              </a:ext>
            </a:extLst>
          </p:cNvPr>
          <p:cNvSpPr txBox="1">
            <a:spLocks/>
          </p:cNvSpPr>
          <p:nvPr/>
        </p:nvSpPr>
        <p:spPr>
          <a:xfrm>
            <a:off x="289181" y="44926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获取淘宝平台中的信息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5">
            <a:extLst>
              <a:ext uri="{FF2B5EF4-FFF2-40B4-BE49-F238E27FC236}">
                <a16:creationId xmlns:a16="http://schemas.microsoft.com/office/drawing/2014/main" id="{07377801-6F40-4706-AC33-3EB75851386F}"/>
              </a:ext>
            </a:extLst>
          </p:cNvPr>
          <p:cNvSpPr txBox="1">
            <a:spLocks/>
          </p:cNvSpPr>
          <p:nvPr/>
        </p:nvSpPr>
        <p:spPr>
          <a:xfrm>
            <a:off x="289181" y="2049461"/>
            <a:ext cx="4066509" cy="42431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Edge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浏览器，访问淘宝网站，单击搜索框，在搜索框中输入变量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的内容，单击搜索，在与商品内容相关的网页中获取每个商品标签中的“商品名称”、“价格”、“店铺”、“销量”，并存入到新建变量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数据类型）中。通过筛选数据表，将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中的空白变量删除，输出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DT2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数据类型），并通过排序数据表，先将数据表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DT2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按照销量进行降序排列。通过写入范围，将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DT2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中的数据表填入“统计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中的“淘宝”工作簿中。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83E876-A37D-7D14-3D69-1AB52461F9A9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B1415A-F22A-F417-2819-CC2E0FB4C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6" y="143882"/>
            <a:ext cx="7039897" cy="30909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E4E3B3-F667-B6DE-E2DE-738DA9171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96" y="3623188"/>
            <a:ext cx="7039896" cy="29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7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F62B8C7D-50C4-22AA-BBC9-184481264D4D}"/>
              </a:ext>
            </a:extLst>
          </p:cNvPr>
          <p:cNvSpPr txBox="1">
            <a:spLocks/>
          </p:cNvSpPr>
          <p:nvPr/>
        </p:nvSpPr>
        <p:spPr>
          <a:xfrm>
            <a:off x="289181" y="44926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获取京东平台中的信息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5">
            <a:extLst>
              <a:ext uri="{FF2B5EF4-FFF2-40B4-BE49-F238E27FC236}">
                <a16:creationId xmlns:a16="http://schemas.microsoft.com/office/drawing/2014/main" id="{D71B031A-402A-F57F-C3D2-98A01131D5CE}"/>
              </a:ext>
            </a:extLst>
          </p:cNvPr>
          <p:cNvSpPr txBox="1">
            <a:spLocks/>
          </p:cNvSpPr>
          <p:nvPr/>
        </p:nvSpPr>
        <p:spPr>
          <a:xfrm>
            <a:off x="289181" y="2049461"/>
            <a:ext cx="3932237" cy="4547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Edge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浏览器，访问京东网站，单击搜索框，在搜索框中输入变量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的内容，单击搜索，在与商品内容相关的网页中获取每个商品标签中的“商品名称”、“价格”、“店铺”、“销量”，并存入到新建变量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DT3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数据类型）中。通过筛选数据表，将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DT3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中的空白变量删除，输出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DT4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数据类型），并通过排序数据表，先将数据表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DT4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按照销量进行降序排列。通过写入范围，将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DT4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中的数据表填入“统计</a:t>
            </a:r>
            <a:r>
              <a:rPr lang="en-US" altLang="zh-CN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中的“京东”工作簿中。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B51B00-E27C-A869-6637-31723F3B41B2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E5BBCA-02F2-22E8-CD26-F17EB66E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48" y="134111"/>
            <a:ext cx="6876126" cy="34448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46543-F55F-546E-179B-FD16F076B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48" y="3824748"/>
            <a:ext cx="6876126" cy="2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7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19B1FFDE-38BD-70CE-4EE1-CD98EC30E578}"/>
              </a:ext>
            </a:extLst>
          </p:cNvPr>
          <p:cNvSpPr txBox="1">
            <a:spLocks/>
          </p:cNvSpPr>
          <p:nvPr/>
        </p:nvSpPr>
        <p:spPr>
          <a:xfrm>
            <a:off x="289181" y="44926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获取抖音主播的信息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5">
            <a:extLst>
              <a:ext uri="{FF2B5EF4-FFF2-40B4-BE49-F238E27FC236}">
                <a16:creationId xmlns:a16="http://schemas.microsoft.com/office/drawing/2014/main" id="{7E65C8B5-3B18-F851-CAC7-36C0193A5A04}"/>
              </a:ext>
            </a:extLst>
          </p:cNvPr>
          <p:cNvSpPr txBox="1">
            <a:spLocks/>
          </p:cNvSpPr>
          <p:nvPr/>
        </p:nvSpPr>
        <p:spPr>
          <a:xfrm>
            <a:off x="289181" y="2049461"/>
            <a:ext cx="3932237" cy="4384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Edge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浏览器，访问抖音网站，单击搜索框，在搜索框中输入变量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的内容，单击搜索，在与商品内容相关的网页中获取每个用户标签中的名称，并存入到新建变量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数据类型）中。通过写入范围，将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中的数据表填入“统计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中的“主播”工作簿中的“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C2:C11”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范围中。通过写入范围，将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中的内容填入“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A2”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单元格中。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74F659-A9D1-D308-D914-CDADFBC8C736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0A24D3-86FB-FA77-F572-F8C4C99F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7" y="202247"/>
            <a:ext cx="6853085" cy="31382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D661A2-23C8-2146-8D89-F811B5C4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6" y="3517492"/>
            <a:ext cx="6853085" cy="29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2FD10173-7EC3-337F-7BDD-01221D9C83F2}"/>
              </a:ext>
            </a:extLst>
          </p:cNvPr>
          <p:cNvSpPr txBox="1">
            <a:spLocks/>
          </p:cNvSpPr>
          <p:nvPr/>
        </p:nvSpPr>
        <p:spPr>
          <a:xfrm>
            <a:off x="289181" y="44926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获取快手主播的信息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5">
            <a:extLst>
              <a:ext uri="{FF2B5EF4-FFF2-40B4-BE49-F238E27FC236}">
                <a16:creationId xmlns:a16="http://schemas.microsoft.com/office/drawing/2014/main" id="{B6378331-32CE-A0DC-B9B7-D79C9E86414F}"/>
              </a:ext>
            </a:extLst>
          </p:cNvPr>
          <p:cNvSpPr txBox="1">
            <a:spLocks/>
          </p:cNvSpPr>
          <p:nvPr/>
        </p:nvSpPr>
        <p:spPr>
          <a:xfrm>
            <a:off x="289181" y="2049462"/>
            <a:ext cx="3932237" cy="44073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Edge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浏览器，访问快手网站，单击搜索框，在搜索框中输入变量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的内容，单击搜索，在与商品内容相关的网页中获取每个用户标签中的名称，并存入到新建变量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数据类型）中。通过写入范围，将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中的数据表填入“统计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中的“主播”工作簿中的“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C12:C21”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范围中。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B6535A-5C3C-A489-A7D7-8ED495B201DB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C167548-0005-2C55-11B0-260ECD9F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8" y="139699"/>
            <a:ext cx="6921909" cy="32893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599FCD-C920-DD13-CAD2-9F1A903C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58" y="3635325"/>
            <a:ext cx="6921908" cy="30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D73BC891-F844-BC23-B4EA-ADC3CB087545}"/>
              </a:ext>
            </a:extLst>
          </p:cNvPr>
          <p:cNvSpPr txBox="1">
            <a:spLocks/>
          </p:cNvSpPr>
          <p:nvPr/>
        </p:nvSpPr>
        <p:spPr>
          <a:xfrm>
            <a:off x="289181" y="44926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</a:t>
            </a:r>
            <a:r>
              <a:rPr lang="en-US" altLang="zh-CN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up</a:t>
            </a: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主的信息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5">
            <a:extLst>
              <a:ext uri="{FF2B5EF4-FFF2-40B4-BE49-F238E27FC236}">
                <a16:creationId xmlns:a16="http://schemas.microsoft.com/office/drawing/2014/main" id="{D4557AC3-25F3-FBA2-048D-E790D5F8F874}"/>
              </a:ext>
            </a:extLst>
          </p:cNvPr>
          <p:cNvSpPr txBox="1">
            <a:spLocks/>
          </p:cNvSpPr>
          <p:nvPr/>
        </p:nvSpPr>
        <p:spPr>
          <a:xfrm>
            <a:off x="289182" y="2049462"/>
            <a:ext cx="3860032" cy="43592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Edge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浏览器，访问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站，单击搜索框，在搜索框中输入变量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的内容，单击搜索，在与商品内容相关的网页中获取每个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up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主标签中的名称，并存入到新建变量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DataTable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数据类型）中。通过写入范围，将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DT1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中的数据表填入“统计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中的“主播”工作簿中的“</a:t>
            </a:r>
            <a:r>
              <a:rPr lang="en-US" altLang="zh-CN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C22:C31”</a:t>
            </a: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范围中。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8D4416-4B56-A6B9-472F-E9253BB8F176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DBF104-4FD5-8A81-EC72-7C4DD710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154305"/>
            <a:ext cx="7325032" cy="34246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6C00B7-AD10-A464-15DB-AE3D1D481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3749429"/>
            <a:ext cx="7325032" cy="29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5C5C8F-135E-300E-B332-11144B77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48AE9B0-CE69-DB82-32E2-65E2D15114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B9D745-D1EB-4965-6E69-33FA3D104C40}"/>
              </a:ext>
            </a:extLst>
          </p:cNvPr>
          <p:cNvSpPr txBox="1"/>
          <p:nvPr/>
        </p:nvSpPr>
        <p:spPr>
          <a:xfrm>
            <a:off x="1002891" y="1897626"/>
            <a:ext cx="108744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2"/>
              </a:rPr>
              <a:t>Thank    you</a:t>
            </a:r>
            <a:endParaRPr lang="zh-CN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99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D130232-D4A8-C3A5-1C50-2144A40A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285750"/>
            <a:ext cx="11430000" cy="6286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2C4983-EA2D-B062-DF14-BCB7B80C6CD9}"/>
              </a:ext>
            </a:extLst>
          </p:cNvPr>
          <p:cNvSpPr txBox="1"/>
          <p:nvPr/>
        </p:nvSpPr>
        <p:spPr>
          <a:xfrm>
            <a:off x="700278" y="692478"/>
            <a:ext cx="1389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242DC1-C6A5-06C4-90B6-12719F2670C1}"/>
              </a:ext>
            </a:extLst>
          </p:cNvPr>
          <p:cNvSpPr txBox="1"/>
          <p:nvPr/>
        </p:nvSpPr>
        <p:spPr>
          <a:xfrm>
            <a:off x="886968" y="3972513"/>
            <a:ext cx="61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2EB649-63D9-31C0-E9BF-6E74C73EE7B6}"/>
              </a:ext>
            </a:extLst>
          </p:cNvPr>
          <p:cNvSpPr txBox="1"/>
          <p:nvPr/>
        </p:nvSpPr>
        <p:spPr>
          <a:xfrm>
            <a:off x="3277742" y="1354657"/>
            <a:ext cx="727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7EA699-DC3B-390B-C90B-352AB4807197}"/>
              </a:ext>
            </a:extLst>
          </p:cNvPr>
          <p:cNvSpPr txBox="1"/>
          <p:nvPr/>
        </p:nvSpPr>
        <p:spPr>
          <a:xfrm>
            <a:off x="6303264" y="285750"/>
            <a:ext cx="810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1D72F5-A9CD-E2E1-491B-B1652C7F2073}"/>
              </a:ext>
            </a:extLst>
          </p:cNvPr>
          <p:cNvSpPr txBox="1"/>
          <p:nvPr/>
        </p:nvSpPr>
        <p:spPr>
          <a:xfrm>
            <a:off x="9221723" y="1000714"/>
            <a:ext cx="81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endParaRPr lang="zh-CN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1866E17-68B4-3385-7D58-72EAC29258A7}"/>
              </a:ext>
            </a:extLst>
          </p:cNvPr>
          <p:cNvSpPr txBox="1"/>
          <p:nvPr/>
        </p:nvSpPr>
        <p:spPr>
          <a:xfrm>
            <a:off x="10817352" y="3557015"/>
            <a:ext cx="106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ACB034-5422-E2B6-74EF-B26AA56CD0C3}"/>
              </a:ext>
            </a:extLst>
          </p:cNvPr>
          <p:cNvSpPr txBox="1"/>
          <p:nvPr/>
        </p:nvSpPr>
        <p:spPr>
          <a:xfrm>
            <a:off x="9491472" y="5160788"/>
            <a:ext cx="105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析</a:t>
            </a:r>
            <a:endParaRPr lang="zh-CN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8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A24DBA8-CE55-410C-A8F0-914F0450C086}"/>
              </a:ext>
            </a:extLst>
          </p:cNvPr>
          <p:cNvSpPr/>
          <p:nvPr/>
        </p:nvSpPr>
        <p:spPr>
          <a:xfrm>
            <a:off x="0" y="54864"/>
            <a:ext cx="3374136" cy="6748272"/>
          </a:xfrm>
          <a:custGeom>
            <a:avLst/>
            <a:gdLst>
              <a:gd name="connsiteX0" fmla="*/ 0 w 3374136"/>
              <a:gd name="connsiteY0" fmla="*/ 0 h 6748272"/>
              <a:gd name="connsiteX1" fmla="*/ 3374136 w 3374136"/>
              <a:gd name="connsiteY1" fmla="*/ 3374136 h 6748272"/>
              <a:gd name="connsiteX2" fmla="*/ 0 w 3374136"/>
              <a:gd name="connsiteY2" fmla="*/ 6748272 h 67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4136" h="6748272">
                <a:moveTo>
                  <a:pt x="0" y="0"/>
                </a:moveTo>
                <a:cubicBezTo>
                  <a:pt x="1863484" y="0"/>
                  <a:pt x="3374136" y="1510652"/>
                  <a:pt x="3374136" y="3374136"/>
                </a:cubicBezTo>
                <a:cubicBezTo>
                  <a:pt x="3374136" y="5237620"/>
                  <a:pt x="1863484" y="6748272"/>
                  <a:pt x="0" y="6748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17C7DD-FC77-05AF-9702-71A404348059}"/>
              </a:ext>
            </a:extLst>
          </p:cNvPr>
          <p:cNvSpPr txBox="1"/>
          <p:nvPr/>
        </p:nvSpPr>
        <p:spPr>
          <a:xfrm>
            <a:off x="944732" y="1976284"/>
            <a:ext cx="1170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C9FD3E-4354-1701-0ED6-809283C3B314}"/>
              </a:ext>
            </a:extLst>
          </p:cNvPr>
          <p:cNvSpPr/>
          <p:nvPr/>
        </p:nvSpPr>
        <p:spPr>
          <a:xfrm>
            <a:off x="3374136" y="678853"/>
            <a:ext cx="4624597" cy="570270"/>
          </a:xfrm>
          <a:custGeom>
            <a:avLst/>
            <a:gdLst>
              <a:gd name="connsiteX0" fmla="*/ 604024 w 4624597"/>
              <a:gd name="connsiteY0" fmla="*/ 39329 h 570270"/>
              <a:gd name="connsiteX1" fmla="*/ 4284563 w 4624597"/>
              <a:gd name="connsiteY1" fmla="*/ 39329 h 570270"/>
              <a:gd name="connsiteX2" fmla="*/ 4312380 w 4624597"/>
              <a:gd name="connsiteY2" fmla="*/ 44945 h 570270"/>
              <a:gd name="connsiteX3" fmla="*/ 4314484 w 4624597"/>
              <a:gd name="connsiteY3" fmla="*/ 44323 h 570270"/>
              <a:gd name="connsiteX4" fmla="*/ 4366500 w 4624597"/>
              <a:gd name="connsiteY4" fmla="*/ 39329 h 570270"/>
              <a:gd name="connsiteX5" fmla="*/ 4624597 w 4624597"/>
              <a:gd name="connsiteY5" fmla="*/ 285135 h 570270"/>
              <a:gd name="connsiteX6" fmla="*/ 4366500 w 4624597"/>
              <a:gd name="connsiteY6" fmla="*/ 530941 h 570270"/>
              <a:gd name="connsiteX7" fmla="*/ 4314484 w 4624597"/>
              <a:gd name="connsiteY7" fmla="*/ 525947 h 570270"/>
              <a:gd name="connsiteX8" fmla="*/ 4312380 w 4624597"/>
              <a:gd name="connsiteY8" fmla="*/ 525325 h 570270"/>
              <a:gd name="connsiteX9" fmla="*/ 4284563 w 4624597"/>
              <a:gd name="connsiteY9" fmla="*/ 530941 h 570270"/>
              <a:gd name="connsiteX10" fmla="*/ 604024 w 4624597"/>
              <a:gd name="connsiteY10" fmla="*/ 530941 h 570270"/>
              <a:gd name="connsiteX11" fmla="*/ 572131 w 4624597"/>
              <a:gd name="connsiteY11" fmla="*/ 524502 h 570270"/>
              <a:gd name="connsiteX12" fmla="*/ 570270 w 4624597"/>
              <a:gd name="connsiteY12" fmla="*/ 523248 h 570270"/>
              <a:gd name="connsiteX13" fmla="*/ 573354 w 4624597"/>
              <a:gd name="connsiteY13" fmla="*/ 521574 h 570270"/>
              <a:gd name="connsiteX14" fmla="*/ 699067 w 4624597"/>
              <a:gd name="connsiteY14" fmla="*/ 285135 h 570270"/>
              <a:gd name="connsiteX15" fmla="*/ 573354 w 4624597"/>
              <a:gd name="connsiteY15" fmla="*/ 48697 h 570270"/>
              <a:gd name="connsiteX16" fmla="*/ 570270 w 4624597"/>
              <a:gd name="connsiteY16" fmla="*/ 47023 h 570270"/>
              <a:gd name="connsiteX17" fmla="*/ 572131 w 4624597"/>
              <a:gd name="connsiteY17" fmla="*/ 45768 h 570270"/>
              <a:gd name="connsiteX18" fmla="*/ 604024 w 4624597"/>
              <a:gd name="connsiteY18" fmla="*/ 39329 h 570270"/>
              <a:gd name="connsiteX19" fmla="*/ 285135 w 4624597"/>
              <a:gd name="connsiteY19" fmla="*/ 0 h 570270"/>
              <a:gd name="connsiteX20" fmla="*/ 570270 w 4624597"/>
              <a:gd name="connsiteY20" fmla="*/ 285135 h 570270"/>
              <a:gd name="connsiteX21" fmla="*/ 285135 w 4624597"/>
              <a:gd name="connsiteY21" fmla="*/ 570270 h 570270"/>
              <a:gd name="connsiteX22" fmla="*/ 0 w 4624597"/>
              <a:gd name="connsiteY22" fmla="*/ 285135 h 570270"/>
              <a:gd name="connsiteX23" fmla="*/ 285135 w 4624597"/>
              <a:gd name="connsiteY23" fmla="*/ 0 h 5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24597" h="570270">
                <a:moveTo>
                  <a:pt x="604024" y="39329"/>
                </a:moveTo>
                <a:lnTo>
                  <a:pt x="4284563" y="39329"/>
                </a:lnTo>
                <a:lnTo>
                  <a:pt x="4312380" y="44945"/>
                </a:lnTo>
                <a:lnTo>
                  <a:pt x="4314484" y="44323"/>
                </a:lnTo>
                <a:cubicBezTo>
                  <a:pt x="4331286" y="41049"/>
                  <a:pt x="4348682" y="39329"/>
                  <a:pt x="4366500" y="39329"/>
                </a:cubicBezTo>
                <a:cubicBezTo>
                  <a:pt x="4509043" y="39329"/>
                  <a:pt x="4624597" y="149380"/>
                  <a:pt x="4624597" y="285135"/>
                </a:cubicBezTo>
                <a:cubicBezTo>
                  <a:pt x="4624597" y="420890"/>
                  <a:pt x="4509043" y="530941"/>
                  <a:pt x="4366500" y="530941"/>
                </a:cubicBezTo>
                <a:cubicBezTo>
                  <a:pt x="4348682" y="530941"/>
                  <a:pt x="4331286" y="529222"/>
                  <a:pt x="4314484" y="525947"/>
                </a:cubicBezTo>
                <a:lnTo>
                  <a:pt x="4312380" y="525325"/>
                </a:lnTo>
                <a:lnTo>
                  <a:pt x="4284563" y="530941"/>
                </a:lnTo>
                <a:lnTo>
                  <a:pt x="604024" y="530941"/>
                </a:lnTo>
                <a:cubicBezTo>
                  <a:pt x="592711" y="530941"/>
                  <a:pt x="581933" y="528648"/>
                  <a:pt x="572131" y="524502"/>
                </a:cubicBezTo>
                <a:lnTo>
                  <a:pt x="570270" y="523248"/>
                </a:lnTo>
                <a:lnTo>
                  <a:pt x="573354" y="521574"/>
                </a:lnTo>
                <a:cubicBezTo>
                  <a:pt x="649200" y="470333"/>
                  <a:pt x="699067" y="383558"/>
                  <a:pt x="699067" y="285135"/>
                </a:cubicBezTo>
                <a:cubicBezTo>
                  <a:pt x="699067" y="186713"/>
                  <a:pt x="649200" y="99937"/>
                  <a:pt x="573354" y="48697"/>
                </a:cubicBezTo>
                <a:lnTo>
                  <a:pt x="570270" y="47023"/>
                </a:lnTo>
                <a:lnTo>
                  <a:pt x="572131" y="45768"/>
                </a:lnTo>
                <a:cubicBezTo>
                  <a:pt x="581933" y="41622"/>
                  <a:pt x="592711" y="39329"/>
                  <a:pt x="604024" y="39329"/>
                </a:cubicBezTo>
                <a:close/>
                <a:moveTo>
                  <a:pt x="285135" y="0"/>
                </a:moveTo>
                <a:cubicBezTo>
                  <a:pt x="442611" y="0"/>
                  <a:pt x="570270" y="127659"/>
                  <a:pt x="570270" y="285135"/>
                </a:cubicBezTo>
                <a:cubicBezTo>
                  <a:pt x="570270" y="442611"/>
                  <a:pt x="442611" y="570270"/>
                  <a:pt x="285135" y="570270"/>
                </a:cubicBezTo>
                <a:cubicBezTo>
                  <a:pt x="127659" y="570270"/>
                  <a:pt x="0" y="442611"/>
                  <a:pt x="0" y="285135"/>
                </a:cubicBezTo>
                <a:cubicBezTo>
                  <a:pt x="0" y="127659"/>
                  <a:pt x="127659" y="0"/>
                  <a:pt x="285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92CF758-B571-D53E-CE03-9503A9867803}"/>
              </a:ext>
            </a:extLst>
          </p:cNvPr>
          <p:cNvSpPr/>
          <p:nvPr/>
        </p:nvSpPr>
        <p:spPr>
          <a:xfrm>
            <a:off x="5200085" y="2296990"/>
            <a:ext cx="4624597" cy="570270"/>
          </a:xfrm>
          <a:custGeom>
            <a:avLst/>
            <a:gdLst>
              <a:gd name="connsiteX0" fmla="*/ 604024 w 4624597"/>
              <a:gd name="connsiteY0" fmla="*/ 39329 h 570270"/>
              <a:gd name="connsiteX1" fmla="*/ 4284563 w 4624597"/>
              <a:gd name="connsiteY1" fmla="*/ 39329 h 570270"/>
              <a:gd name="connsiteX2" fmla="*/ 4312380 w 4624597"/>
              <a:gd name="connsiteY2" fmla="*/ 44945 h 570270"/>
              <a:gd name="connsiteX3" fmla="*/ 4314484 w 4624597"/>
              <a:gd name="connsiteY3" fmla="*/ 44323 h 570270"/>
              <a:gd name="connsiteX4" fmla="*/ 4366500 w 4624597"/>
              <a:gd name="connsiteY4" fmla="*/ 39329 h 570270"/>
              <a:gd name="connsiteX5" fmla="*/ 4624597 w 4624597"/>
              <a:gd name="connsiteY5" fmla="*/ 285135 h 570270"/>
              <a:gd name="connsiteX6" fmla="*/ 4366500 w 4624597"/>
              <a:gd name="connsiteY6" fmla="*/ 530941 h 570270"/>
              <a:gd name="connsiteX7" fmla="*/ 4314484 w 4624597"/>
              <a:gd name="connsiteY7" fmla="*/ 525947 h 570270"/>
              <a:gd name="connsiteX8" fmla="*/ 4312380 w 4624597"/>
              <a:gd name="connsiteY8" fmla="*/ 525325 h 570270"/>
              <a:gd name="connsiteX9" fmla="*/ 4284563 w 4624597"/>
              <a:gd name="connsiteY9" fmla="*/ 530941 h 570270"/>
              <a:gd name="connsiteX10" fmla="*/ 604024 w 4624597"/>
              <a:gd name="connsiteY10" fmla="*/ 530941 h 570270"/>
              <a:gd name="connsiteX11" fmla="*/ 572131 w 4624597"/>
              <a:gd name="connsiteY11" fmla="*/ 524502 h 570270"/>
              <a:gd name="connsiteX12" fmla="*/ 570270 w 4624597"/>
              <a:gd name="connsiteY12" fmla="*/ 523248 h 570270"/>
              <a:gd name="connsiteX13" fmla="*/ 573354 w 4624597"/>
              <a:gd name="connsiteY13" fmla="*/ 521574 h 570270"/>
              <a:gd name="connsiteX14" fmla="*/ 699067 w 4624597"/>
              <a:gd name="connsiteY14" fmla="*/ 285135 h 570270"/>
              <a:gd name="connsiteX15" fmla="*/ 573354 w 4624597"/>
              <a:gd name="connsiteY15" fmla="*/ 48697 h 570270"/>
              <a:gd name="connsiteX16" fmla="*/ 570270 w 4624597"/>
              <a:gd name="connsiteY16" fmla="*/ 47023 h 570270"/>
              <a:gd name="connsiteX17" fmla="*/ 572131 w 4624597"/>
              <a:gd name="connsiteY17" fmla="*/ 45768 h 570270"/>
              <a:gd name="connsiteX18" fmla="*/ 604024 w 4624597"/>
              <a:gd name="connsiteY18" fmla="*/ 39329 h 570270"/>
              <a:gd name="connsiteX19" fmla="*/ 285135 w 4624597"/>
              <a:gd name="connsiteY19" fmla="*/ 0 h 570270"/>
              <a:gd name="connsiteX20" fmla="*/ 570270 w 4624597"/>
              <a:gd name="connsiteY20" fmla="*/ 285135 h 570270"/>
              <a:gd name="connsiteX21" fmla="*/ 285135 w 4624597"/>
              <a:gd name="connsiteY21" fmla="*/ 570270 h 570270"/>
              <a:gd name="connsiteX22" fmla="*/ 0 w 4624597"/>
              <a:gd name="connsiteY22" fmla="*/ 285135 h 570270"/>
              <a:gd name="connsiteX23" fmla="*/ 285135 w 4624597"/>
              <a:gd name="connsiteY23" fmla="*/ 0 h 5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24597" h="570270">
                <a:moveTo>
                  <a:pt x="604024" y="39329"/>
                </a:moveTo>
                <a:lnTo>
                  <a:pt x="4284563" y="39329"/>
                </a:lnTo>
                <a:lnTo>
                  <a:pt x="4312380" y="44945"/>
                </a:lnTo>
                <a:lnTo>
                  <a:pt x="4314484" y="44323"/>
                </a:lnTo>
                <a:cubicBezTo>
                  <a:pt x="4331286" y="41049"/>
                  <a:pt x="4348682" y="39329"/>
                  <a:pt x="4366500" y="39329"/>
                </a:cubicBezTo>
                <a:cubicBezTo>
                  <a:pt x="4509043" y="39329"/>
                  <a:pt x="4624597" y="149380"/>
                  <a:pt x="4624597" y="285135"/>
                </a:cubicBezTo>
                <a:cubicBezTo>
                  <a:pt x="4624597" y="420890"/>
                  <a:pt x="4509043" y="530941"/>
                  <a:pt x="4366500" y="530941"/>
                </a:cubicBezTo>
                <a:cubicBezTo>
                  <a:pt x="4348682" y="530941"/>
                  <a:pt x="4331286" y="529222"/>
                  <a:pt x="4314484" y="525947"/>
                </a:cubicBezTo>
                <a:lnTo>
                  <a:pt x="4312380" y="525325"/>
                </a:lnTo>
                <a:lnTo>
                  <a:pt x="4284563" y="530941"/>
                </a:lnTo>
                <a:lnTo>
                  <a:pt x="604024" y="530941"/>
                </a:lnTo>
                <a:cubicBezTo>
                  <a:pt x="592711" y="530941"/>
                  <a:pt x="581933" y="528648"/>
                  <a:pt x="572131" y="524502"/>
                </a:cubicBezTo>
                <a:lnTo>
                  <a:pt x="570270" y="523248"/>
                </a:lnTo>
                <a:lnTo>
                  <a:pt x="573354" y="521574"/>
                </a:lnTo>
                <a:cubicBezTo>
                  <a:pt x="649200" y="470333"/>
                  <a:pt x="699067" y="383558"/>
                  <a:pt x="699067" y="285135"/>
                </a:cubicBezTo>
                <a:cubicBezTo>
                  <a:pt x="699067" y="186713"/>
                  <a:pt x="649200" y="99937"/>
                  <a:pt x="573354" y="48697"/>
                </a:cubicBezTo>
                <a:lnTo>
                  <a:pt x="570270" y="47023"/>
                </a:lnTo>
                <a:lnTo>
                  <a:pt x="572131" y="45768"/>
                </a:lnTo>
                <a:cubicBezTo>
                  <a:pt x="581933" y="41622"/>
                  <a:pt x="592711" y="39329"/>
                  <a:pt x="604024" y="39329"/>
                </a:cubicBezTo>
                <a:close/>
                <a:moveTo>
                  <a:pt x="285135" y="0"/>
                </a:moveTo>
                <a:cubicBezTo>
                  <a:pt x="442611" y="0"/>
                  <a:pt x="570270" y="127659"/>
                  <a:pt x="570270" y="285135"/>
                </a:cubicBezTo>
                <a:cubicBezTo>
                  <a:pt x="570270" y="442611"/>
                  <a:pt x="442611" y="570270"/>
                  <a:pt x="285135" y="570270"/>
                </a:cubicBezTo>
                <a:cubicBezTo>
                  <a:pt x="127659" y="570270"/>
                  <a:pt x="0" y="442611"/>
                  <a:pt x="0" y="285135"/>
                </a:cubicBezTo>
                <a:cubicBezTo>
                  <a:pt x="0" y="127659"/>
                  <a:pt x="127659" y="0"/>
                  <a:pt x="285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E70E003-362C-7FA4-7605-80500CDFAC27}"/>
              </a:ext>
            </a:extLst>
          </p:cNvPr>
          <p:cNvSpPr/>
          <p:nvPr/>
        </p:nvSpPr>
        <p:spPr>
          <a:xfrm>
            <a:off x="5200085" y="4148841"/>
            <a:ext cx="4624597" cy="570270"/>
          </a:xfrm>
          <a:custGeom>
            <a:avLst/>
            <a:gdLst>
              <a:gd name="connsiteX0" fmla="*/ 604024 w 4624597"/>
              <a:gd name="connsiteY0" fmla="*/ 39329 h 570270"/>
              <a:gd name="connsiteX1" fmla="*/ 4284563 w 4624597"/>
              <a:gd name="connsiteY1" fmla="*/ 39329 h 570270"/>
              <a:gd name="connsiteX2" fmla="*/ 4312380 w 4624597"/>
              <a:gd name="connsiteY2" fmla="*/ 44945 h 570270"/>
              <a:gd name="connsiteX3" fmla="*/ 4314484 w 4624597"/>
              <a:gd name="connsiteY3" fmla="*/ 44323 h 570270"/>
              <a:gd name="connsiteX4" fmla="*/ 4366500 w 4624597"/>
              <a:gd name="connsiteY4" fmla="*/ 39329 h 570270"/>
              <a:gd name="connsiteX5" fmla="*/ 4624597 w 4624597"/>
              <a:gd name="connsiteY5" fmla="*/ 285135 h 570270"/>
              <a:gd name="connsiteX6" fmla="*/ 4366500 w 4624597"/>
              <a:gd name="connsiteY6" fmla="*/ 530941 h 570270"/>
              <a:gd name="connsiteX7" fmla="*/ 4314484 w 4624597"/>
              <a:gd name="connsiteY7" fmla="*/ 525947 h 570270"/>
              <a:gd name="connsiteX8" fmla="*/ 4312380 w 4624597"/>
              <a:gd name="connsiteY8" fmla="*/ 525325 h 570270"/>
              <a:gd name="connsiteX9" fmla="*/ 4284563 w 4624597"/>
              <a:gd name="connsiteY9" fmla="*/ 530941 h 570270"/>
              <a:gd name="connsiteX10" fmla="*/ 604024 w 4624597"/>
              <a:gd name="connsiteY10" fmla="*/ 530941 h 570270"/>
              <a:gd name="connsiteX11" fmla="*/ 572131 w 4624597"/>
              <a:gd name="connsiteY11" fmla="*/ 524502 h 570270"/>
              <a:gd name="connsiteX12" fmla="*/ 570270 w 4624597"/>
              <a:gd name="connsiteY12" fmla="*/ 523248 h 570270"/>
              <a:gd name="connsiteX13" fmla="*/ 573354 w 4624597"/>
              <a:gd name="connsiteY13" fmla="*/ 521574 h 570270"/>
              <a:gd name="connsiteX14" fmla="*/ 699067 w 4624597"/>
              <a:gd name="connsiteY14" fmla="*/ 285135 h 570270"/>
              <a:gd name="connsiteX15" fmla="*/ 573354 w 4624597"/>
              <a:gd name="connsiteY15" fmla="*/ 48697 h 570270"/>
              <a:gd name="connsiteX16" fmla="*/ 570270 w 4624597"/>
              <a:gd name="connsiteY16" fmla="*/ 47023 h 570270"/>
              <a:gd name="connsiteX17" fmla="*/ 572131 w 4624597"/>
              <a:gd name="connsiteY17" fmla="*/ 45768 h 570270"/>
              <a:gd name="connsiteX18" fmla="*/ 604024 w 4624597"/>
              <a:gd name="connsiteY18" fmla="*/ 39329 h 570270"/>
              <a:gd name="connsiteX19" fmla="*/ 285135 w 4624597"/>
              <a:gd name="connsiteY19" fmla="*/ 0 h 570270"/>
              <a:gd name="connsiteX20" fmla="*/ 570270 w 4624597"/>
              <a:gd name="connsiteY20" fmla="*/ 285135 h 570270"/>
              <a:gd name="connsiteX21" fmla="*/ 285135 w 4624597"/>
              <a:gd name="connsiteY21" fmla="*/ 570270 h 570270"/>
              <a:gd name="connsiteX22" fmla="*/ 0 w 4624597"/>
              <a:gd name="connsiteY22" fmla="*/ 285135 h 570270"/>
              <a:gd name="connsiteX23" fmla="*/ 285135 w 4624597"/>
              <a:gd name="connsiteY23" fmla="*/ 0 h 5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24597" h="570270">
                <a:moveTo>
                  <a:pt x="604024" y="39329"/>
                </a:moveTo>
                <a:lnTo>
                  <a:pt x="4284563" y="39329"/>
                </a:lnTo>
                <a:lnTo>
                  <a:pt x="4312380" y="44945"/>
                </a:lnTo>
                <a:lnTo>
                  <a:pt x="4314484" y="44323"/>
                </a:lnTo>
                <a:cubicBezTo>
                  <a:pt x="4331286" y="41049"/>
                  <a:pt x="4348682" y="39329"/>
                  <a:pt x="4366500" y="39329"/>
                </a:cubicBezTo>
                <a:cubicBezTo>
                  <a:pt x="4509043" y="39329"/>
                  <a:pt x="4624597" y="149380"/>
                  <a:pt x="4624597" y="285135"/>
                </a:cubicBezTo>
                <a:cubicBezTo>
                  <a:pt x="4624597" y="420890"/>
                  <a:pt x="4509043" y="530941"/>
                  <a:pt x="4366500" y="530941"/>
                </a:cubicBezTo>
                <a:cubicBezTo>
                  <a:pt x="4348682" y="530941"/>
                  <a:pt x="4331286" y="529222"/>
                  <a:pt x="4314484" y="525947"/>
                </a:cubicBezTo>
                <a:lnTo>
                  <a:pt x="4312380" y="525325"/>
                </a:lnTo>
                <a:lnTo>
                  <a:pt x="4284563" y="530941"/>
                </a:lnTo>
                <a:lnTo>
                  <a:pt x="604024" y="530941"/>
                </a:lnTo>
                <a:cubicBezTo>
                  <a:pt x="592711" y="530941"/>
                  <a:pt x="581933" y="528648"/>
                  <a:pt x="572131" y="524502"/>
                </a:cubicBezTo>
                <a:lnTo>
                  <a:pt x="570270" y="523248"/>
                </a:lnTo>
                <a:lnTo>
                  <a:pt x="573354" y="521574"/>
                </a:lnTo>
                <a:cubicBezTo>
                  <a:pt x="649200" y="470333"/>
                  <a:pt x="699067" y="383558"/>
                  <a:pt x="699067" y="285135"/>
                </a:cubicBezTo>
                <a:cubicBezTo>
                  <a:pt x="699067" y="186713"/>
                  <a:pt x="649200" y="99937"/>
                  <a:pt x="573354" y="48697"/>
                </a:cubicBezTo>
                <a:lnTo>
                  <a:pt x="570270" y="47023"/>
                </a:lnTo>
                <a:lnTo>
                  <a:pt x="572131" y="45768"/>
                </a:lnTo>
                <a:cubicBezTo>
                  <a:pt x="581933" y="41622"/>
                  <a:pt x="592711" y="39329"/>
                  <a:pt x="604024" y="39329"/>
                </a:cubicBezTo>
                <a:close/>
                <a:moveTo>
                  <a:pt x="285135" y="0"/>
                </a:moveTo>
                <a:cubicBezTo>
                  <a:pt x="442611" y="0"/>
                  <a:pt x="570270" y="127659"/>
                  <a:pt x="570270" y="285135"/>
                </a:cubicBezTo>
                <a:cubicBezTo>
                  <a:pt x="570270" y="442611"/>
                  <a:pt x="442611" y="570270"/>
                  <a:pt x="285135" y="570270"/>
                </a:cubicBezTo>
                <a:cubicBezTo>
                  <a:pt x="127659" y="570270"/>
                  <a:pt x="0" y="442611"/>
                  <a:pt x="0" y="285135"/>
                </a:cubicBezTo>
                <a:cubicBezTo>
                  <a:pt x="0" y="127659"/>
                  <a:pt x="127659" y="0"/>
                  <a:pt x="285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58DF35-66B4-BD88-4413-E55B9AAB4D68}"/>
              </a:ext>
            </a:extLst>
          </p:cNvPr>
          <p:cNvSpPr/>
          <p:nvPr/>
        </p:nvSpPr>
        <p:spPr>
          <a:xfrm>
            <a:off x="3393802" y="602792"/>
            <a:ext cx="5108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zh-CN" altLang="en-US" sz="36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7857B44-A313-2740-DDC4-F8115ACDCCBA}"/>
              </a:ext>
            </a:extLst>
          </p:cNvPr>
          <p:cNvSpPr/>
          <p:nvPr/>
        </p:nvSpPr>
        <p:spPr>
          <a:xfrm>
            <a:off x="4660095" y="666047"/>
            <a:ext cx="2563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项  目  背  景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6B0DF7-6104-49BB-A563-40D5F1043DF6}"/>
              </a:ext>
            </a:extLst>
          </p:cNvPr>
          <p:cNvSpPr/>
          <p:nvPr/>
        </p:nvSpPr>
        <p:spPr>
          <a:xfrm>
            <a:off x="5263364" y="2229519"/>
            <a:ext cx="447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zh-CN" altLang="en-US" sz="36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54F725-1B56-C8E6-1FDB-BF01C9D44C2D}"/>
              </a:ext>
            </a:extLst>
          </p:cNvPr>
          <p:cNvSpPr/>
          <p:nvPr/>
        </p:nvSpPr>
        <p:spPr>
          <a:xfrm>
            <a:off x="6506152" y="2287158"/>
            <a:ext cx="2563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预  期  目  标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63B632A8-974D-2BCA-DCA3-038557D873F7}"/>
              </a:ext>
            </a:extLst>
          </p:cNvPr>
          <p:cNvSpPr/>
          <p:nvPr/>
        </p:nvSpPr>
        <p:spPr>
          <a:xfrm>
            <a:off x="3587921" y="5781483"/>
            <a:ext cx="4624597" cy="570270"/>
          </a:xfrm>
          <a:custGeom>
            <a:avLst/>
            <a:gdLst>
              <a:gd name="connsiteX0" fmla="*/ 604024 w 4624597"/>
              <a:gd name="connsiteY0" fmla="*/ 39329 h 570270"/>
              <a:gd name="connsiteX1" fmla="*/ 4284563 w 4624597"/>
              <a:gd name="connsiteY1" fmla="*/ 39329 h 570270"/>
              <a:gd name="connsiteX2" fmla="*/ 4312380 w 4624597"/>
              <a:gd name="connsiteY2" fmla="*/ 44945 h 570270"/>
              <a:gd name="connsiteX3" fmla="*/ 4314484 w 4624597"/>
              <a:gd name="connsiteY3" fmla="*/ 44323 h 570270"/>
              <a:gd name="connsiteX4" fmla="*/ 4366500 w 4624597"/>
              <a:gd name="connsiteY4" fmla="*/ 39329 h 570270"/>
              <a:gd name="connsiteX5" fmla="*/ 4624597 w 4624597"/>
              <a:gd name="connsiteY5" fmla="*/ 285135 h 570270"/>
              <a:gd name="connsiteX6" fmla="*/ 4366500 w 4624597"/>
              <a:gd name="connsiteY6" fmla="*/ 530941 h 570270"/>
              <a:gd name="connsiteX7" fmla="*/ 4314484 w 4624597"/>
              <a:gd name="connsiteY7" fmla="*/ 525947 h 570270"/>
              <a:gd name="connsiteX8" fmla="*/ 4312380 w 4624597"/>
              <a:gd name="connsiteY8" fmla="*/ 525325 h 570270"/>
              <a:gd name="connsiteX9" fmla="*/ 4284563 w 4624597"/>
              <a:gd name="connsiteY9" fmla="*/ 530941 h 570270"/>
              <a:gd name="connsiteX10" fmla="*/ 604024 w 4624597"/>
              <a:gd name="connsiteY10" fmla="*/ 530941 h 570270"/>
              <a:gd name="connsiteX11" fmla="*/ 572131 w 4624597"/>
              <a:gd name="connsiteY11" fmla="*/ 524502 h 570270"/>
              <a:gd name="connsiteX12" fmla="*/ 570270 w 4624597"/>
              <a:gd name="connsiteY12" fmla="*/ 523248 h 570270"/>
              <a:gd name="connsiteX13" fmla="*/ 573354 w 4624597"/>
              <a:gd name="connsiteY13" fmla="*/ 521574 h 570270"/>
              <a:gd name="connsiteX14" fmla="*/ 699067 w 4624597"/>
              <a:gd name="connsiteY14" fmla="*/ 285135 h 570270"/>
              <a:gd name="connsiteX15" fmla="*/ 573354 w 4624597"/>
              <a:gd name="connsiteY15" fmla="*/ 48697 h 570270"/>
              <a:gd name="connsiteX16" fmla="*/ 570270 w 4624597"/>
              <a:gd name="connsiteY16" fmla="*/ 47023 h 570270"/>
              <a:gd name="connsiteX17" fmla="*/ 572131 w 4624597"/>
              <a:gd name="connsiteY17" fmla="*/ 45768 h 570270"/>
              <a:gd name="connsiteX18" fmla="*/ 604024 w 4624597"/>
              <a:gd name="connsiteY18" fmla="*/ 39329 h 570270"/>
              <a:gd name="connsiteX19" fmla="*/ 285135 w 4624597"/>
              <a:gd name="connsiteY19" fmla="*/ 0 h 570270"/>
              <a:gd name="connsiteX20" fmla="*/ 570270 w 4624597"/>
              <a:gd name="connsiteY20" fmla="*/ 285135 h 570270"/>
              <a:gd name="connsiteX21" fmla="*/ 285135 w 4624597"/>
              <a:gd name="connsiteY21" fmla="*/ 570270 h 570270"/>
              <a:gd name="connsiteX22" fmla="*/ 0 w 4624597"/>
              <a:gd name="connsiteY22" fmla="*/ 285135 h 570270"/>
              <a:gd name="connsiteX23" fmla="*/ 285135 w 4624597"/>
              <a:gd name="connsiteY23" fmla="*/ 0 h 57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24597" h="570270">
                <a:moveTo>
                  <a:pt x="604024" y="39329"/>
                </a:moveTo>
                <a:lnTo>
                  <a:pt x="4284563" y="39329"/>
                </a:lnTo>
                <a:lnTo>
                  <a:pt x="4312380" y="44945"/>
                </a:lnTo>
                <a:lnTo>
                  <a:pt x="4314484" y="44323"/>
                </a:lnTo>
                <a:cubicBezTo>
                  <a:pt x="4331286" y="41049"/>
                  <a:pt x="4348682" y="39329"/>
                  <a:pt x="4366500" y="39329"/>
                </a:cubicBezTo>
                <a:cubicBezTo>
                  <a:pt x="4509043" y="39329"/>
                  <a:pt x="4624597" y="149380"/>
                  <a:pt x="4624597" y="285135"/>
                </a:cubicBezTo>
                <a:cubicBezTo>
                  <a:pt x="4624597" y="420890"/>
                  <a:pt x="4509043" y="530941"/>
                  <a:pt x="4366500" y="530941"/>
                </a:cubicBezTo>
                <a:cubicBezTo>
                  <a:pt x="4348682" y="530941"/>
                  <a:pt x="4331286" y="529222"/>
                  <a:pt x="4314484" y="525947"/>
                </a:cubicBezTo>
                <a:lnTo>
                  <a:pt x="4312380" y="525325"/>
                </a:lnTo>
                <a:lnTo>
                  <a:pt x="4284563" y="530941"/>
                </a:lnTo>
                <a:lnTo>
                  <a:pt x="604024" y="530941"/>
                </a:lnTo>
                <a:cubicBezTo>
                  <a:pt x="592711" y="530941"/>
                  <a:pt x="581933" y="528648"/>
                  <a:pt x="572131" y="524502"/>
                </a:cubicBezTo>
                <a:lnTo>
                  <a:pt x="570270" y="523248"/>
                </a:lnTo>
                <a:lnTo>
                  <a:pt x="573354" y="521574"/>
                </a:lnTo>
                <a:cubicBezTo>
                  <a:pt x="649200" y="470333"/>
                  <a:pt x="699067" y="383558"/>
                  <a:pt x="699067" y="285135"/>
                </a:cubicBezTo>
                <a:cubicBezTo>
                  <a:pt x="699067" y="186713"/>
                  <a:pt x="649200" y="99937"/>
                  <a:pt x="573354" y="48697"/>
                </a:cubicBezTo>
                <a:lnTo>
                  <a:pt x="570270" y="47023"/>
                </a:lnTo>
                <a:lnTo>
                  <a:pt x="572131" y="45768"/>
                </a:lnTo>
                <a:cubicBezTo>
                  <a:pt x="581933" y="41622"/>
                  <a:pt x="592711" y="39329"/>
                  <a:pt x="604024" y="39329"/>
                </a:cubicBezTo>
                <a:close/>
                <a:moveTo>
                  <a:pt x="285135" y="0"/>
                </a:moveTo>
                <a:cubicBezTo>
                  <a:pt x="442611" y="0"/>
                  <a:pt x="570270" y="127659"/>
                  <a:pt x="570270" y="285135"/>
                </a:cubicBezTo>
                <a:cubicBezTo>
                  <a:pt x="570270" y="442611"/>
                  <a:pt x="442611" y="570270"/>
                  <a:pt x="285135" y="570270"/>
                </a:cubicBezTo>
                <a:cubicBezTo>
                  <a:pt x="127659" y="570270"/>
                  <a:pt x="0" y="442611"/>
                  <a:pt x="0" y="285135"/>
                </a:cubicBezTo>
                <a:cubicBezTo>
                  <a:pt x="0" y="127659"/>
                  <a:pt x="127659" y="0"/>
                  <a:pt x="2851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4EDC4E-3756-60B1-322A-519132DB607F}"/>
              </a:ext>
            </a:extLst>
          </p:cNvPr>
          <p:cNvSpPr/>
          <p:nvPr/>
        </p:nvSpPr>
        <p:spPr>
          <a:xfrm>
            <a:off x="5285786" y="4100037"/>
            <a:ext cx="390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zh-CN" altLang="en-US" sz="36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D91CE5-A92B-17EA-854A-948858D019FC}"/>
              </a:ext>
            </a:extLst>
          </p:cNvPr>
          <p:cNvSpPr/>
          <p:nvPr/>
        </p:nvSpPr>
        <p:spPr>
          <a:xfrm>
            <a:off x="6321219" y="4129533"/>
            <a:ext cx="2563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项  目  控  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EA8D09-1DF9-3791-43BC-A203191864E6}"/>
              </a:ext>
            </a:extLst>
          </p:cNvPr>
          <p:cNvSpPr/>
          <p:nvPr/>
        </p:nvSpPr>
        <p:spPr>
          <a:xfrm>
            <a:off x="3635474" y="5725107"/>
            <a:ext cx="447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zh-CN" altLang="en-US" sz="3600" b="1" cap="none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3706458-802F-BC07-F4AF-195C985F3C88}"/>
              </a:ext>
            </a:extLst>
          </p:cNvPr>
          <p:cNvSpPr/>
          <p:nvPr/>
        </p:nvSpPr>
        <p:spPr>
          <a:xfrm>
            <a:off x="4785389" y="5771651"/>
            <a:ext cx="25635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流  程  描  述</a:t>
            </a:r>
          </a:p>
        </p:txBody>
      </p:sp>
    </p:spTree>
    <p:extLst>
      <p:ext uri="{BB962C8B-B14F-4D97-AF65-F5344CB8AC3E}">
        <p14:creationId xmlns:p14="http://schemas.microsoft.com/office/powerpoint/2010/main" val="320009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43DC03-E432-576F-EF0A-B3212AE5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F5234CF9-CF28-A382-DD20-BEDAFFD3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18255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项目背景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BB134C-46B4-DE0B-7FDF-DF569CD4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1" y="1362073"/>
            <a:ext cx="10515600" cy="53730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51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现如今，购物方式已经发生了巨大转变。网购已经成为现代消费者日常生活不可或缺的一部分。</a:t>
            </a:r>
            <a:endParaRPr lang="en-US" altLang="zh-CN" sz="5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网购对于消费者来说最大的优势就在于其便利性，这是毫无疑问，任何人可以在任何时间，任何地点购物，只需要几分钟的时间，我们就可以完成一次购物，然后坐等快递上门</a:t>
            </a:r>
            <a:r>
              <a:rPr lang="en-US" altLang="zh-CN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    面对这些各种各样的商品，对于我们消费者来说诱惑是很大的，所以，拥有一个帮助我们分</a:t>
            </a:r>
            <a:r>
              <a:rPr lang="en-US" altLang="zh-CN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分析商品的机器人是很有必要的。</a:t>
            </a:r>
          </a:p>
          <a:p>
            <a:pPr>
              <a:lnSpc>
                <a:spcPct val="150000"/>
              </a:lnSpc>
            </a:pP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该产品主要应用于用户在购买商品的时候，提供信息，帮助用户进行决策，为用户提</a:t>
            </a:r>
          </a:p>
          <a:p>
            <a:pPr>
              <a:lnSpc>
                <a:spcPct val="150000"/>
              </a:lnSpc>
            </a:pP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搞决策效率。</a:t>
            </a:r>
          </a:p>
          <a:p>
            <a:pPr>
              <a:lnSpc>
                <a:spcPct val="150000"/>
              </a:lnSpc>
            </a:pPr>
            <a:r>
              <a:rPr lang="zh-CN" altLang="en-US" sz="51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该项目主要涉及的痛点是：现在的商品购买渠道太多，如何选择最佳渠道来获取商品，减少金钱的浪费，从而用最低的价格买到最好的商品。</a:t>
            </a:r>
          </a:p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EF6652F-FE3F-A182-E02C-8BA0726A60E9}"/>
              </a:ext>
            </a:extLst>
          </p:cNvPr>
          <p:cNvSpPr/>
          <p:nvPr/>
        </p:nvSpPr>
        <p:spPr>
          <a:xfrm flipV="1">
            <a:off x="422786" y="1081549"/>
            <a:ext cx="1169055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9B68BB8-8492-58D1-3180-5581F3D4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7" y="-24311"/>
            <a:ext cx="12215167" cy="687286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680AC1DE-BD99-1778-71C7-44F7E3FA932E}"/>
              </a:ext>
            </a:extLst>
          </p:cNvPr>
          <p:cNvSpPr/>
          <p:nvPr/>
        </p:nvSpPr>
        <p:spPr>
          <a:xfrm>
            <a:off x="4611329" y="2032819"/>
            <a:ext cx="3046822" cy="26765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87103F3-F644-BC44-3CC1-04F8DC0B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358" y="2670991"/>
            <a:ext cx="1807906" cy="1400201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 目</a:t>
            </a:r>
            <a:br>
              <a:rPr lang="en-US" altLang="zh-CN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br>
              <a:rPr lang="en-US" altLang="zh-CN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期 标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031A354-8D53-6344-BBB1-406FCAB5506E}"/>
              </a:ext>
            </a:extLst>
          </p:cNvPr>
          <p:cNvSpPr/>
          <p:nvPr/>
        </p:nvSpPr>
        <p:spPr>
          <a:xfrm>
            <a:off x="4807975" y="9444"/>
            <a:ext cx="3893573" cy="1325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81AB860-3CF5-1769-6F8F-F8B76CD325BA}"/>
              </a:ext>
            </a:extLst>
          </p:cNvPr>
          <p:cNvSpPr/>
          <p:nvPr/>
        </p:nvSpPr>
        <p:spPr>
          <a:xfrm>
            <a:off x="787758" y="1371758"/>
            <a:ext cx="3048614" cy="1536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0958DA-AF98-8B2B-9321-113A30639997}"/>
              </a:ext>
            </a:extLst>
          </p:cNvPr>
          <p:cNvSpPr/>
          <p:nvPr/>
        </p:nvSpPr>
        <p:spPr>
          <a:xfrm>
            <a:off x="707922" y="4079928"/>
            <a:ext cx="3214534" cy="1536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620646-C31B-8A10-7D78-0BCDC9CEB8F8}"/>
              </a:ext>
            </a:extLst>
          </p:cNvPr>
          <p:cNvSpPr txBox="1"/>
          <p:nvPr/>
        </p:nvSpPr>
        <p:spPr>
          <a:xfrm>
            <a:off x="1159028" y="1740431"/>
            <a:ext cx="292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 息 抓 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CA038C-6386-964F-C7FC-5FB0D15715E3}"/>
              </a:ext>
            </a:extLst>
          </p:cNvPr>
          <p:cNvSpPr txBox="1"/>
          <p:nvPr/>
        </p:nvSpPr>
        <p:spPr>
          <a:xfrm>
            <a:off x="5202493" y="326007"/>
            <a:ext cx="36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   息   比   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1CF1D4-F01F-0E82-C03B-91762954CA16}"/>
              </a:ext>
            </a:extLst>
          </p:cNvPr>
          <p:cNvSpPr txBox="1"/>
          <p:nvPr/>
        </p:nvSpPr>
        <p:spPr>
          <a:xfrm>
            <a:off x="930634" y="4591276"/>
            <a:ext cx="314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 供 平 台 主 播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69A3893-0864-2800-FC30-C91B22B918BA}"/>
              </a:ext>
            </a:extLst>
          </p:cNvPr>
          <p:cNvSpPr/>
          <p:nvPr/>
        </p:nvSpPr>
        <p:spPr>
          <a:xfrm>
            <a:off x="3920586" y="5572849"/>
            <a:ext cx="2563812" cy="12152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752AF8-6911-E786-96B0-FDFFAAC6210B}"/>
              </a:ext>
            </a:extLst>
          </p:cNvPr>
          <p:cNvSpPr txBox="1"/>
          <p:nvPr/>
        </p:nvSpPr>
        <p:spPr>
          <a:xfrm>
            <a:off x="4504402" y="5761073"/>
            <a:ext cx="139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UP</a:t>
            </a: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F3D7C91-F15E-1798-2261-1FFA51A31A3B}"/>
              </a:ext>
            </a:extLst>
          </p:cNvPr>
          <p:cNvSpPr/>
          <p:nvPr/>
        </p:nvSpPr>
        <p:spPr>
          <a:xfrm>
            <a:off x="8701548" y="1415458"/>
            <a:ext cx="2821859" cy="25957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00E2EB-BDAA-EE22-E54B-698443A294FB}"/>
              </a:ext>
            </a:extLst>
          </p:cNvPr>
          <p:cNvSpPr/>
          <p:nvPr/>
        </p:nvSpPr>
        <p:spPr>
          <a:xfrm>
            <a:off x="7658151" y="4591276"/>
            <a:ext cx="3893573" cy="182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3BF64B-D483-2178-34ED-55419D142C81}"/>
              </a:ext>
            </a:extLst>
          </p:cNvPr>
          <p:cNvSpPr txBox="1"/>
          <p:nvPr/>
        </p:nvSpPr>
        <p:spPr>
          <a:xfrm>
            <a:off x="9192672" y="1959431"/>
            <a:ext cx="2620760" cy="146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 高</a:t>
            </a:r>
            <a:endParaRPr lang="en-US" altLang="zh-CN" sz="4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500"/>
              </a:lnSpc>
            </a:pPr>
            <a:endParaRPr lang="en-US" altLang="zh-CN" sz="4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准 确 性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1CEFED-5A6E-EA00-D63C-A41538C825DE}"/>
              </a:ext>
            </a:extLst>
          </p:cNvPr>
          <p:cNvSpPr txBox="1"/>
          <p:nvPr/>
        </p:nvSpPr>
        <p:spPr>
          <a:xfrm>
            <a:off x="8327923" y="5073928"/>
            <a:ext cx="2753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提高效率</a:t>
            </a:r>
          </a:p>
        </p:txBody>
      </p:sp>
    </p:spTree>
    <p:extLst>
      <p:ext uri="{BB962C8B-B14F-4D97-AF65-F5344CB8AC3E}">
        <p14:creationId xmlns:p14="http://schemas.microsoft.com/office/powerpoint/2010/main" val="350553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0525C-A4ED-304E-9B06-CEBE08D0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55" y="-10221"/>
            <a:ext cx="10515600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项目控件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6A3B2A-A42A-510B-27DE-0E188F113321}"/>
              </a:ext>
            </a:extLst>
          </p:cNvPr>
          <p:cNvSpPr/>
          <p:nvPr/>
        </p:nvSpPr>
        <p:spPr>
          <a:xfrm flipV="1">
            <a:off x="336755" y="1032384"/>
            <a:ext cx="11690555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E66D4A3-7FFA-6CA8-AA56-E212C69CA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10584"/>
              </p:ext>
            </p:extLst>
          </p:nvPr>
        </p:nvGraphicFramePr>
        <p:xfrm>
          <a:off x="403123" y="1326436"/>
          <a:ext cx="11518490" cy="5400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279">
                  <a:extLst>
                    <a:ext uri="{9D8B030D-6E8A-4147-A177-3AD203B41FA5}">
                      <a16:colId xmlns:a16="http://schemas.microsoft.com/office/drawing/2014/main" val="1468924159"/>
                    </a:ext>
                  </a:extLst>
                </a:gridCol>
                <a:gridCol w="9570211">
                  <a:extLst>
                    <a:ext uri="{9D8B030D-6E8A-4147-A177-3AD203B41FA5}">
                      <a16:colId xmlns:a16="http://schemas.microsoft.com/office/drawing/2014/main" val="3145120014"/>
                    </a:ext>
                  </a:extLst>
                </a:gridCol>
              </a:tblGrid>
              <a:tr h="6413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000" kern="100" dirty="0">
                          <a:effectLst/>
                        </a:rPr>
                        <a:t>Activity</a:t>
                      </a:r>
                      <a:r>
                        <a:rPr lang="zh-CN" sz="2000" kern="100" dirty="0">
                          <a:effectLst/>
                        </a:rPr>
                        <a:t>名称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简要介绍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327291386"/>
                  </a:ext>
                </a:extLst>
              </a:tr>
              <a:tr h="8245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写入对话框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输入商品名称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741772034"/>
                  </a:ext>
                </a:extLst>
              </a:tr>
              <a:tr h="90092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>
                          <a:effectLst/>
                        </a:rPr>
                        <a:t>使用浏览器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将商品在京东、淘宝、抖音短视频、</a:t>
                      </a:r>
                      <a:r>
                        <a:rPr lang="en-US" sz="2000" kern="100" dirty="0">
                          <a:effectLst/>
                        </a:rPr>
                        <a:t>B</a:t>
                      </a:r>
                      <a:r>
                        <a:rPr lang="zh-CN" sz="2000" kern="100" dirty="0">
                          <a:effectLst/>
                        </a:rPr>
                        <a:t>站等网站上进行搜索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255515411"/>
                  </a:ext>
                </a:extLst>
              </a:tr>
              <a:tr h="82955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网页数据抓取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kern="100" dirty="0">
                          <a:effectLst/>
                        </a:rPr>
                        <a:t>将搜集到的数据进行抓取</a:t>
                      </a:r>
                      <a:endParaRPr lang="zh-CN" sz="2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059314949"/>
                  </a:ext>
                </a:extLst>
              </a:tr>
              <a:tr h="8062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dirty="0">
                          <a:effectLst/>
                        </a:rPr>
                        <a:t>排序数据表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dirty="0">
                          <a:effectLst/>
                        </a:rPr>
                        <a:t>将搜集到的数据进行排序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175552625"/>
                  </a:ext>
                </a:extLst>
              </a:tr>
              <a:tr h="75708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dirty="0">
                          <a:effectLst/>
                        </a:rPr>
                        <a:t>筛选数据表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dirty="0">
                          <a:effectLst/>
                        </a:rPr>
                        <a:t>将收集到的空白数据删除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986785272"/>
                  </a:ext>
                </a:extLst>
              </a:tr>
              <a:tr h="64117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dirty="0">
                          <a:effectLst/>
                        </a:rPr>
                        <a:t>写入范围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sz="2000" dirty="0">
                          <a:effectLst/>
                        </a:rPr>
                        <a:t>将处理好的数据，存入</a:t>
                      </a:r>
                      <a:r>
                        <a:rPr lang="en-US" sz="2000" dirty="0">
                          <a:effectLst/>
                        </a:rPr>
                        <a:t>Excel</a:t>
                      </a:r>
                      <a:r>
                        <a:rPr lang="zh-CN" sz="2000" dirty="0">
                          <a:effectLst/>
                        </a:rPr>
                        <a:t>中</a:t>
                      </a:r>
                      <a:endParaRPr lang="zh-CN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84039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63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084352-5277-CEE0-9E00-9B69FE238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4"/>
            <a:ext cx="12192000" cy="6863984"/>
          </a:xfrm>
          <a:prstGeom prst="rect">
            <a:avLst/>
          </a:prstGeom>
        </p:spPr>
      </p:pic>
      <p:sp>
        <p:nvSpPr>
          <p:cNvPr id="2" name="标题 4">
            <a:extLst>
              <a:ext uri="{FF2B5EF4-FFF2-40B4-BE49-F238E27FC236}">
                <a16:creationId xmlns:a16="http://schemas.microsoft.com/office/drawing/2014/main" id="{19B2712D-6A79-5320-EFEA-BF943B3EFF63}"/>
              </a:ext>
            </a:extLst>
          </p:cNvPr>
          <p:cNvSpPr txBox="1">
            <a:spLocks/>
          </p:cNvSpPr>
          <p:nvPr/>
        </p:nvSpPr>
        <p:spPr>
          <a:xfrm>
            <a:off x="904568" y="2446823"/>
            <a:ext cx="12870426" cy="16532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流  程  描  述</a:t>
            </a:r>
          </a:p>
        </p:txBody>
      </p:sp>
    </p:spTree>
    <p:extLst>
      <p:ext uri="{BB962C8B-B14F-4D97-AF65-F5344CB8AC3E}">
        <p14:creationId xmlns:p14="http://schemas.microsoft.com/office/powerpoint/2010/main" val="398144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61A1597-82DD-F8A0-ACFF-460D91A9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81" y="449262"/>
            <a:ext cx="3932237" cy="1600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输入商品名称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6CD93A0-126F-2BD1-B3AD-AE88D5BB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181" y="2049462"/>
            <a:ext cx="3932237" cy="38115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在弹出的输入对话框中，输入所需要查询的商品名称，新建变量</a:t>
            </a: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string</a:t>
            </a:r>
            <a:r>
              <a:rPr lang="zh-CN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数据类型），将输入的内容存入到变量</a:t>
            </a: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DA2201-1E68-DCD4-6067-33BE6545788F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3CC78D5-C26C-59F3-FE02-ABFE02B1A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08" y="723106"/>
            <a:ext cx="6672024" cy="54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8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>
            <a:extLst>
              <a:ext uri="{FF2B5EF4-FFF2-40B4-BE49-F238E27FC236}">
                <a16:creationId xmlns:a16="http://schemas.microsoft.com/office/drawing/2014/main" id="{D1705306-DC46-EDEC-E9B9-9C5894488177}"/>
              </a:ext>
            </a:extLst>
          </p:cNvPr>
          <p:cNvSpPr txBox="1">
            <a:spLocks/>
          </p:cNvSpPr>
          <p:nvPr/>
        </p:nvSpPr>
        <p:spPr>
          <a:xfrm>
            <a:off x="289181" y="449262"/>
            <a:ext cx="3932237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获取知乎平台相关信息</a:t>
            </a:r>
            <a:b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/>
          </a:p>
        </p:txBody>
      </p:sp>
      <p:sp>
        <p:nvSpPr>
          <p:cNvPr id="3" name="文本占位符 5">
            <a:extLst>
              <a:ext uri="{FF2B5EF4-FFF2-40B4-BE49-F238E27FC236}">
                <a16:creationId xmlns:a16="http://schemas.microsoft.com/office/drawing/2014/main" id="{23AF364C-D5B7-B013-D37A-C77E3411EE29}"/>
              </a:ext>
            </a:extLst>
          </p:cNvPr>
          <p:cNvSpPr txBox="1">
            <a:spLocks/>
          </p:cNvSpPr>
          <p:nvPr/>
        </p:nvSpPr>
        <p:spPr>
          <a:xfrm>
            <a:off x="289181" y="2049461"/>
            <a:ext cx="3932237" cy="43592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Edge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浏览器，访问知乎网站，单击搜索框，在搜索框中输入变量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的内容，单击搜索，在与商品内容相关的网页中获取其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URL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，并存入到新建变量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WY1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string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数据类型）中，通过写入范围，将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SR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中的内容填入“统计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中的“知乎”工作簿中的“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A2”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单元格中，将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WY1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内容填入“统计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.xlsx”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中的“知乎”工作簿中的“</a:t>
            </a:r>
            <a:r>
              <a:rPr lang="en-US" altLang="zh-CN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B2”</a:t>
            </a:r>
            <a:r>
              <a:rPr lang="zh-CN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单元格中。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44E999-8B9D-683B-438B-317C78DB7ECF}"/>
              </a:ext>
            </a:extLst>
          </p:cNvPr>
          <p:cNvSpPr/>
          <p:nvPr/>
        </p:nvSpPr>
        <p:spPr>
          <a:xfrm>
            <a:off x="289181" y="1848465"/>
            <a:ext cx="3860032" cy="45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D8EC2F-35CC-3A43-707F-18C7F33B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54" y="160484"/>
            <a:ext cx="7059562" cy="33759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B6B31F-3DE4-336D-0394-D8860735B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54" y="3712496"/>
            <a:ext cx="7059562" cy="298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951</Words>
  <Application>Microsoft Office PowerPoint</Application>
  <PresentationFormat>宽屏</PresentationFormat>
  <Paragraphs>68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华文楷体</vt:lpstr>
      <vt:lpstr>楷体</vt:lpstr>
      <vt:lpstr>微软雅黑</vt:lpstr>
      <vt:lpstr>Arial</vt:lpstr>
      <vt:lpstr>Calibri</vt:lpstr>
      <vt:lpstr>Verdana</vt:lpstr>
      <vt:lpstr>Office 主题​​</vt:lpstr>
      <vt:lpstr>PowerPoint 演示文稿</vt:lpstr>
      <vt:lpstr>PowerPoint 演示文稿</vt:lpstr>
      <vt:lpstr>PowerPoint 演示文稿</vt:lpstr>
      <vt:lpstr>项目背景</vt:lpstr>
      <vt:lpstr>预 目  期 标</vt:lpstr>
      <vt:lpstr>项目控件</vt:lpstr>
      <vt:lpstr>PowerPoint 演示文稿</vt:lpstr>
      <vt:lpstr>输入商品名称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尧</dc:creator>
  <cp:lastModifiedBy>杨 尧</cp:lastModifiedBy>
  <cp:revision>1</cp:revision>
  <dcterms:created xsi:type="dcterms:W3CDTF">2022-07-01T19:15:22Z</dcterms:created>
  <dcterms:modified xsi:type="dcterms:W3CDTF">2022-07-01T21:00:11Z</dcterms:modified>
</cp:coreProperties>
</file>