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2"/>
  </p:notesMasterIdLst>
  <p:sldIdLst>
    <p:sldId id="256" r:id="rId3"/>
    <p:sldId id="257" r:id="rId4"/>
    <p:sldId id="258" r:id="rId5"/>
    <p:sldId id="272" r:id="rId6"/>
    <p:sldId id="268" r:id="rId7"/>
    <p:sldId id="284" r:id="rId8"/>
    <p:sldId id="285" r:id="rId9"/>
    <p:sldId id="263"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p:cViewPr varScale="1">
        <p:scale>
          <a:sx n="81" d="100"/>
          <a:sy n="81"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2022/7/2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svg"/><Relationship Id="rId2" Type="http://schemas.openxmlformats.org/officeDocument/2006/relationships/image" Target="../media/image11.png"/><Relationship Id="rId16" Type="http://schemas.openxmlformats.org/officeDocument/2006/relationships/image" Target="../media/image25.sv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png"/><Relationship Id="rId27" Type="http://schemas.openxmlformats.org/officeDocument/2006/relationships/image" Target="../media/image3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2540941" y="4880903"/>
            <a:ext cx="7291215" cy="580723"/>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4400" dirty="0"/>
              <a:t>应收账款风险管理“警卫”</a:t>
            </a:r>
            <a:endParaRPr kumimoji="1" lang="en-US" altLang="zh-CN" sz="4400" dirty="0"/>
          </a:p>
          <a:p>
            <a:pPr algn="ctr"/>
            <a:endParaRPr kumimoji="1" lang="zh-CN" altLang="en-US" sz="44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：应收账款风险管理“警卫”</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 star</a:t>
            </a: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：邓雨清、郑雅文、马垭洁、李婧、龚施丹</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百舸争流，力争上游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重庆理工大学审计学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审计</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：应收账款</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4447838" y="285768"/>
            <a:ext cx="4733722" cy="645160"/>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重庆阳光会计师事务所业务背景</a:t>
            </a: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3</a:t>
            </a:fld>
            <a:endParaRPr lang="zh-CN" altLang="en-US" dirty="0"/>
          </a:p>
        </p:txBody>
      </p:sp>
      <p:sp>
        <p:nvSpPr>
          <p:cNvPr id="31" name="矩形 30"/>
          <p:cNvSpPr/>
          <p:nvPr/>
        </p:nvSpPr>
        <p:spPr>
          <a:xfrm>
            <a:off x="1780027" y="1613454"/>
            <a:ext cx="7695016" cy="4037821"/>
          </a:xfrm>
          <a:prstGeom prst="rect">
            <a:avLst/>
          </a:prstGeom>
        </p:spPr>
        <p:txBody>
          <a:bodyPr wrap="square">
            <a:noAutofit/>
          </a:bodyPr>
          <a:lstStyle/>
          <a:p>
            <a:r>
              <a:rPr lang="en-US" altLang="zh-CN" sz="1400" dirty="0">
                <a:solidFill>
                  <a:schemeClr val="bg1"/>
                </a:solidFill>
                <a:latin typeface="微软雅黑" panose="020B0503020204020204" pitchFamily="34" charset="-122"/>
                <a:ea typeface="微软雅黑" panose="020B0503020204020204" pitchFamily="34" charset="-122"/>
              </a:rPr>
              <a:t>    </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重庆阳光会计师事务所创始于</a:t>
            </a:r>
            <a:r>
              <a:rPr lang="en-US" altLang="zh-CN" dirty="0">
                <a:solidFill>
                  <a:schemeClr val="bg1"/>
                </a:solidFill>
                <a:latin typeface="微软雅黑" panose="020B0503020204020204" pitchFamily="34" charset="-122"/>
                <a:ea typeface="微软雅黑" panose="020B0503020204020204" pitchFamily="34" charset="-122"/>
              </a:rPr>
              <a:t>2006</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月，是一家集财务报表审计、任期经济责任审计、其他专项审计业务于一体的高品质、综合性的会计师事务所。</a:t>
            </a:r>
          </a:p>
          <a:p>
            <a:r>
              <a:rPr lang="zh-CN" altLang="en-US" dirty="0">
                <a:solidFill>
                  <a:schemeClr val="bg1"/>
                </a:solidFill>
                <a:latin typeface="微软雅黑" charset="0"/>
                <a:ea typeface="微软雅黑" charset="0"/>
              </a:rPr>
              <a:t>       该会计师事务所发展至今，已有固定从业人员</a:t>
            </a:r>
            <a:r>
              <a:rPr lang="en-US" altLang="zh-CN" dirty="0">
                <a:solidFill>
                  <a:schemeClr val="bg1"/>
                </a:solidFill>
                <a:latin typeface="微软雅黑" charset="0"/>
                <a:ea typeface="微软雅黑" charset="0"/>
              </a:rPr>
              <a:t>140</a:t>
            </a:r>
            <a:r>
              <a:rPr lang="zh-CN" altLang="en-US" dirty="0">
                <a:solidFill>
                  <a:schemeClr val="bg1"/>
                </a:solidFill>
                <a:latin typeface="微软雅黑" charset="0"/>
                <a:ea typeface="微软雅黑" charset="0"/>
              </a:rPr>
              <a:t>余人，其中，中国注册会计师</a:t>
            </a:r>
            <a:r>
              <a:rPr lang="en-US" altLang="zh-CN" dirty="0">
                <a:solidFill>
                  <a:schemeClr val="bg1"/>
                </a:solidFill>
                <a:latin typeface="微软雅黑" charset="0"/>
                <a:ea typeface="微软雅黑" charset="0"/>
              </a:rPr>
              <a:t>60</a:t>
            </a:r>
            <a:r>
              <a:rPr lang="zh-CN" altLang="en-US" dirty="0">
                <a:solidFill>
                  <a:schemeClr val="bg1"/>
                </a:solidFill>
                <a:latin typeface="微软雅黑" charset="0"/>
                <a:ea typeface="微软雅黑" charset="0"/>
              </a:rPr>
              <a:t>余人，各类注册评估师近</a:t>
            </a:r>
            <a:r>
              <a:rPr lang="en-US" altLang="zh-CN" dirty="0">
                <a:solidFill>
                  <a:schemeClr val="bg1"/>
                </a:solidFill>
                <a:latin typeface="微软雅黑" charset="0"/>
                <a:ea typeface="微软雅黑" charset="0"/>
              </a:rPr>
              <a:t>60</a:t>
            </a:r>
            <a:r>
              <a:rPr lang="zh-CN" altLang="en-US" dirty="0">
                <a:solidFill>
                  <a:schemeClr val="bg1"/>
                </a:solidFill>
                <a:latin typeface="微软雅黑" charset="0"/>
                <a:ea typeface="微软雅黑" charset="0"/>
              </a:rPr>
              <a:t>余人、造价工程师</a:t>
            </a:r>
            <a:r>
              <a:rPr lang="en-US" altLang="zh-CN" dirty="0">
                <a:solidFill>
                  <a:schemeClr val="bg1"/>
                </a:solidFill>
                <a:latin typeface="微软雅黑" charset="0"/>
                <a:ea typeface="微软雅黑" charset="0"/>
              </a:rPr>
              <a:t>20</a:t>
            </a:r>
            <a:r>
              <a:rPr lang="zh-CN" altLang="en-US" dirty="0">
                <a:solidFill>
                  <a:schemeClr val="bg1"/>
                </a:solidFill>
                <a:latin typeface="微软雅黑" charset="0"/>
                <a:ea typeface="微软雅黑" charset="0"/>
              </a:rPr>
              <a:t>余人，注册税务师</a:t>
            </a:r>
            <a:r>
              <a:rPr lang="en-US" altLang="zh-CN" dirty="0">
                <a:solidFill>
                  <a:schemeClr val="bg1"/>
                </a:solidFill>
                <a:latin typeface="微软雅黑" charset="0"/>
                <a:ea typeface="微软雅黑" charset="0"/>
              </a:rPr>
              <a:t>10</a:t>
            </a:r>
            <a:r>
              <a:rPr lang="zh-CN" altLang="en-US" dirty="0">
                <a:solidFill>
                  <a:schemeClr val="bg1"/>
                </a:solidFill>
                <a:latin typeface="微软雅黑" charset="0"/>
                <a:ea typeface="微软雅黑" charset="0"/>
              </a:rPr>
              <a:t>余人，同时具有两种以上职业资格的复合型专业人员占执业资格人员的</a:t>
            </a:r>
            <a:r>
              <a:rPr lang="en-US" altLang="zh-CN" dirty="0">
                <a:solidFill>
                  <a:schemeClr val="bg1"/>
                </a:solidFill>
                <a:latin typeface="微软雅黑" charset="0"/>
                <a:ea typeface="微软雅黑" charset="0"/>
              </a:rPr>
              <a:t>60%</a:t>
            </a:r>
            <a:r>
              <a:rPr lang="zh-CN" altLang="en-US" dirty="0">
                <a:solidFill>
                  <a:schemeClr val="bg1"/>
                </a:solidFill>
                <a:latin typeface="微软雅黑" charset="0"/>
                <a:ea typeface="微软雅黑" charset="0"/>
              </a:rPr>
              <a:t>。该所的外语专业人员能胜任外文资料、具有用外文出具专业报告的能力。</a:t>
            </a:r>
            <a:endParaRPr lang="en-US" altLang="zh-CN"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charset="0"/>
                <a:ea typeface="微软雅黑" charset="0"/>
              </a:rPr>
              <a:t>       </a:t>
            </a:r>
            <a:r>
              <a:rPr lang="zh-CN" altLang="en-US" dirty="0">
                <a:solidFill>
                  <a:schemeClr val="bg1"/>
                </a:solidFill>
                <a:latin typeface="微软雅黑" panose="020B0503020204020204" pitchFamily="34" charset="-122"/>
                <a:ea typeface="微软雅黑" panose="020B0503020204020204" pitchFamily="34" charset="-122"/>
              </a:rPr>
              <a:t>该会计师事务所进行应收账款审计时，发现在计算应收账款周转率等数据时，容易出现计算错误，填制底稿的工作繁琐。所以最后找到</a:t>
            </a:r>
            <a:r>
              <a:rPr lang="en-US" altLang="zh-CN" dirty="0" err="1">
                <a:solidFill>
                  <a:schemeClr val="bg1"/>
                </a:solidFill>
                <a:latin typeface="微软雅黑" panose="020B0503020204020204" pitchFamily="34" charset="-122"/>
                <a:ea typeface="微软雅黑" panose="020B0503020204020204" pitchFamily="34" charset="-122"/>
              </a:rPr>
              <a:t>UiBot</a:t>
            </a:r>
            <a:r>
              <a:rPr lang="zh-CN" altLang="en-US" dirty="0" err="1">
                <a:solidFill>
                  <a:schemeClr val="bg1"/>
                </a:solidFill>
                <a:latin typeface="微软雅黑" panose="020B0503020204020204" pitchFamily="34" charset="-122"/>
                <a:ea typeface="微软雅黑" panose="020B0503020204020204" pitchFamily="34" charset="-122"/>
              </a:rPr>
              <a:t>来制作一个机器人，完成这些工作并且在这个基础上开发出其他辅助应收账款审计的功能。</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4</a:t>
            </a:fld>
            <a:endParaRPr lang="zh-CN" altLang="en-US" dirty="0"/>
          </a:p>
        </p:txBody>
      </p:sp>
      <p:sp>
        <p:nvSpPr>
          <p:cNvPr id="87" name="PA_矩形 27"/>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a:cs typeface="+mn-ea"/>
                <a:sym typeface="Arial" panose="020B0604020202020204"/>
              </a:rPr>
              <a:t>数据计算量大</a:t>
            </a:r>
          </a:p>
        </p:txBody>
      </p:sp>
      <p:sp>
        <p:nvSpPr>
          <p:cNvPr id="88" name="PA_矩形 22"/>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a:cs typeface="+mn-ea"/>
                <a:sym typeface="Arial" panose="020B0604020202020204"/>
              </a:rPr>
              <a:t>效率低</a:t>
            </a:r>
          </a:p>
        </p:txBody>
      </p:sp>
      <p:sp>
        <p:nvSpPr>
          <p:cNvPr id="89" name="PA_矩形 20"/>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a:cs typeface="+mn-ea"/>
                <a:sym typeface="Arial" panose="020B0604020202020204"/>
              </a:rPr>
              <a:t>重复性高</a:t>
            </a:r>
          </a:p>
        </p:txBody>
      </p:sp>
      <p:grpSp>
        <p:nvGrpSpPr>
          <p:cNvPr id="90" name="组合 89"/>
          <p:cNvGrpSpPr/>
          <p:nvPr/>
        </p:nvGrpSpPr>
        <p:grpSpPr>
          <a:xfrm>
            <a:off x="4573201" y="289462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a:cs typeface="+mn-ea"/>
                    <a:sym typeface="Arial" panose="020B0604020202020204"/>
                  </a:rPr>
                  <a:t>痛点</a:t>
                </a:r>
              </a:p>
            </p:txBody>
          </p:sp>
        </p:grpSp>
      </p:grpSp>
      <p:sp>
        <p:nvSpPr>
          <p:cNvPr id="104" name="矩形 103"/>
          <p:cNvSpPr/>
          <p:nvPr/>
        </p:nvSpPr>
        <p:spPr>
          <a:xfrm>
            <a:off x="1249529" y="5343215"/>
            <a:ext cx="2964662" cy="1060450"/>
          </a:xfrm>
          <a:prstGeom prst="rect">
            <a:avLst/>
          </a:prstGeom>
        </p:spPr>
        <p:txBody>
          <a:bodyPr wrap="square">
            <a:spAutoFit/>
          </a:bodyPr>
          <a:lstStyle/>
          <a:p>
            <a:pPr algn="r">
              <a:lnSpc>
                <a:spcPct val="150000"/>
              </a:lnSpc>
            </a:pPr>
            <a:r>
              <a:rPr lang="zh-CN" altLang="en-US" sz="1400" dirty="0">
                <a:solidFill>
                  <a:schemeClr val="bg1"/>
                </a:solidFill>
                <a:latin typeface="Arial" panose="020B0604020202020204"/>
                <a:ea typeface="微软雅黑"/>
                <a:cs typeface="+mn-ea"/>
                <a:sym typeface="Arial" panose="020B0604020202020204"/>
              </a:rPr>
              <a:t>审计人员每天要对着大量的凭证、余额及发生额分析表和账龄分析表等数据埋头苦干</a:t>
            </a:r>
          </a:p>
        </p:txBody>
      </p:sp>
      <p:sp>
        <p:nvSpPr>
          <p:cNvPr id="105" name="矩形 104"/>
          <p:cNvSpPr/>
          <p:nvPr/>
        </p:nvSpPr>
        <p:spPr>
          <a:xfrm>
            <a:off x="8179629" y="5315066"/>
            <a:ext cx="3299290" cy="1060450"/>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a:cs typeface="+mn-ea"/>
                <a:sym typeface="Arial" panose="020B0604020202020204"/>
              </a:rPr>
              <a:t>需要计算近三年的期末应收账款余额占收入的比重、应收账款周转率、平均周转天数</a:t>
            </a:r>
          </a:p>
        </p:txBody>
      </p:sp>
      <p:sp>
        <p:nvSpPr>
          <p:cNvPr id="106" name="矩形 105"/>
          <p:cNvSpPr/>
          <p:nvPr/>
        </p:nvSpPr>
        <p:spPr>
          <a:xfrm>
            <a:off x="4484233" y="1876429"/>
            <a:ext cx="2915919" cy="1060450"/>
          </a:xfrm>
          <a:prstGeom prst="rect">
            <a:avLst/>
          </a:prstGeom>
        </p:spPr>
        <p:txBody>
          <a:bodyPr wrap="square">
            <a:spAutoFit/>
          </a:bodyPr>
          <a:lstStyle/>
          <a:p>
            <a:pPr algn="ctr">
              <a:lnSpc>
                <a:spcPct val="150000"/>
              </a:lnSpc>
            </a:pPr>
            <a:r>
              <a:rPr lang="en-US" altLang="zh-CN" sz="1400" dirty="0">
                <a:solidFill>
                  <a:schemeClr val="bg1"/>
                </a:solidFill>
                <a:latin typeface="Arial" panose="020B0604020202020204"/>
                <a:ea typeface="微软雅黑"/>
                <a:cs typeface="+mn-ea"/>
                <a:sym typeface="Arial" panose="020B0604020202020204"/>
              </a:rPr>
              <a:t>1.</a:t>
            </a:r>
            <a:r>
              <a:rPr lang="zh-CN" altLang="en-US" sz="1400" dirty="0">
                <a:solidFill>
                  <a:schemeClr val="bg1"/>
                </a:solidFill>
                <a:latin typeface="Arial" panose="020B0604020202020204"/>
                <a:ea typeface="微软雅黑"/>
                <a:cs typeface="+mn-ea"/>
                <a:sym typeface="Arial" panose="020B0604020202020204"/>
              </a:rPr>
              <a:t>应收账款函证程序</a:t>
            </a:r>
            <a:r>
              <a:rPr lang="en-US" altLang="zh-CN" sz="1400" dirty="0">
                <a:solidFill>
                  <a:schemeClr val="bg1"/>
                </a:solidFill>
                <a:latin typeface="Arial" panose="020B0604020202020204"/>
                <a:ea typeface="微软雅黑"/>
                <a:cs typeface="+mn-ea"/>
                <a:sym typeface="Arial" panose="020B0604020202020204"/>
              </a:rPr>
              <a:t>2.</a:t>
            </a:r>
            <a:r>
              <a:rPr lang="zh-CN" altLang="en-US" sz="1400" dirty="0">
                <a:solidFill>
                  <a:schemeClr val="bg1"/>
                </a:solidFill>
                <a:latin typeface="Arial" panose="020B0604020202020204"/>
                <a:ea typeface="微软雅黑"/>
                <a:cs typeface="+mn-ea"/>
                <a:sym typeface="Arial" panose="020B0604020202020204"/>
              </a:rPr>
              <a:t>应收账款总账和明细账合计数的核对</a:t>
            </a:r>
            <a:r>
              <a:rPr lang="en-US" altLang="zh-CN" sz="1400" dirty="0">
                <a:solidFill>
                  <a:schemeClr val="bg1"/>
                </a:solidFill>
                <a:latin typeface="Arial" panose="020B0604020202020204"/>
                <a:ea typeface="微软雅黑"/>
                <a:cs typeface="+mn-ea"/>
                <a:sym typeface="Arial" panose="020B0604020202020204"/>
              </a:rPr>
              <a:t>3.</a:t>
            </a:r>
            <a:r>
              <a:rPr lang="zh-CN" altLang="en-US" sz="1400" dirty="0">
                <a:solidFill>
                  <a:schemeClr val="bg1"/>
                </a:solidFill>
                <a:latin typeface="Arial" panose="020B0604020202020204"/>
                <a:ea typeface="微软雅黑"/>
                <a:cs typeface="+mn-ea"/>
                <a:sym typeface="Arial" panose="020B0604020202020204"/>
              </a:rPr>
              <a:t>坏账准备的计提</a:t>
            </a:r>
          </a:p>
        </p:txBody>
      </p:sp>
      <p:sp>
        <p:nvSpPr>
          <p:cNvPr id="107" name="文本框 106"/>
          <p:cNvSpPr txBox="1"/>
          <p:nvPr/>
        </p:nvSpPr>
        <p:spPr>
          <a:xfrm>
            <a:off x="4178293" y="272117"/>
            <a:ext cx="4733722" cy="645160"/>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流程痛点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720" y="1633834"/>
            <a:ext cx="4139297" cy="324468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5" name="矩形: 圆角 29"/>
          <p:cNvSpPr/>
          <p:nvPr/>
        </p:nvSpPr>
        <p:spPr>
          <a:xfrm>
            <a:off x="278500" y="1472974"/>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Arial" panose="020B0604020202020204" pitchFamily="34" charset="0"/>
                <a:ea typeface="Arial" panose="020B0604020202020204" pitchFamily="34" charset="0"/>
              </a:rPr>
              <a:t>ROI</a:t>
            </a:r>
            <a:endParaRPr lang="zh-CN" altLang="en-US" sz="1600" b="1" dirty="0">
              <a:latin typeface="Arial" panose="020B0604020202020204" pitchFamily="34" charset="0"/>
              <a:ea typeface="Arial" panose="020B0604020202020204" pitchFamily="34" charset="0"/>
            </a:endParaRPr>
          </a:p>
        </p:txBody>
      </p:sp>
      <p:cxnSp>
        <p:nvCxnSpPr>
          <p:cNvPr id="56" name="直接连接符 178"/>
          <p:cNvCxnSpPr/>
          <p:nvPr/>
        </p:nvCxnSpPr>
        <p:spPr>
          <a:xfrm flipV="1">
            <a:off x="1678121"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p:cNvCxnSpPr/>
          <p:nvPr/>
        </p:nvCxnSpPr>
        <p:spPr>
          <a:xfrm>
            <a:off x="1678121"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3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二、机器人价值分析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Value analysis</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1" name="矩形 90"/>
          <p:cNvSpPr/>
          <p:nvPr/>
        </p:nvSpPr>
        <p:spPr>
          <a:xfrm>
            <a:off x="177785" y="2041295"/>
            <a:ext cx="3736394" cy="2371033"/>
          </a:xfrm>
          <a:prstGeom prst="rect">
            <a:avLst/>
          </a:prstGeom>
        </p:spPr>
        <p:txBody>
          <a:bodyPr wrap="square">
            <a:noAutofit/>
          </a:bodyPr>
          <a:lstStyle/>
          <a:p>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执行时间减少</a:t>
            </a:r>
            <a:r>
              <a:rPr lang="en-US" altLang="zh-CN" sz="2400" dirty="0">
                <a:solidFill>
                  <a:srgbClr val="000000"/>
                </a:solidFill>
                <a:latin typeface="微软雅黑" panose="020B0503020204020204" pitchFamily="34" charset="-122"/>
                <a:ea typeface="微软雅黑" panose="020B0503020204020204" pitchFamily="34" charset="-122"/>
              </a:rPr>
              <a:t>87.5%</a:t>
            </a:r>
            <a:r>
              <a:rPr lang="zh-CN" altLang="en-US" sz="2400" dirty="0">
                <a:solidFill>
                  <a:srgbClr val="000000"/>
                </a:solidFill>
                <a:latin typeface="微软雅黑" panose="020B0503020204020204" pitchFamily="34" charset="-122"/>
                <a:ea typeface="微软雅黑" panose="020B0503020204020204" pitchFamily="34" charset="-122"/>
              </a:rPr>
              <a:t>，业务处理的出错率减少</a:t>
            </a:r>
            <a:r>
              <a:rPr lang="en-US" altLang="zh-CN" sz="2400" dirty="0">
                <a:solidFill>
                  <a:srgbClr val="000000"/>
                </a:solidFill>
                <a:latin typeface="微软雅黑" panose="020B0503020204020204" pitchFamily="34" charset="-122"/>
                <a:ea typeface="微软雅黑" panose="020B0503020204020204" pitchFamily="34" charset="-122"/>
              </a:rPr>
              <a:t>25%</a:t>
            </a:r>
            <a:r>
              <a:rPr lang="zh-CN" altLang="en-US" sz="2400" dirty="0">
                <a:solidFill>
                  <a:srgbClr val="000000"/>
                </a:solidFill>
                <a:latin typeface="微软雅黑" panose="020B0503020204020204" pitchFamily="34" charset="-122"/>
                <a:ea typeface="微软雅黑" panose="020B0503020204020204" pitchFamily="34" charset="-122"/>
              </a:rPr>
              <a:t>，业务流程的人员投入减少</a:t>
            </a:r>
            <a:r>
              <a:rPr lang="en-US" altLang="zh-CN" sz="2400" dirty="0">
                <a:solidFill>
                  <a:srgbClr val="000000"/>
                </a:solidFill>
                <a:latin typeface="微软雅黑" panose="020B0503020204020204" pitchFamily="34" charset="-122"/>
                <a:ea typeface="微软雅黑" panose="020B0503020204020204" pitchFamily="34" charset="-122"/>
              </a:rPr>
              <a:t>60%</a:t>
            </a:r>
            <a:r>
              <a:rPr lang="zh-CN" altLang="en-US" sz="2400" dirty="0">
                <a:solidFill>
                  <a:srgbClr val="000000"/>
                </a:solidFill>
                <a:latin typeface="微软雅黑" panose="020B0503020204020204" pitchFamily="34" charset="-122"/>
                <a:ea typeface="微软雅黑" panose="020B0503020204020204" pitchFamily="34" charset="-122"/>
              </a:rPr>
              <a:t>，投资回报率为</a:t>
            </a:r>
            <a:r>
              <a:rPr lang="en-US" altLang="zh-CN" sz="2400" dirty="0">
                <a:solidFill>
                  <a:srgbClr val="000000"/>
                </a:solidFill>
                <a:latin typeface="微软雅黑" panose="020B0503020204020204" pitchFamily="34" charset="-122"/>
                <a:ea typeface="微软雅黑" panose="020B0503020204020204" pitchFamily="34" charset="-122"/>
              </a:rPr>
              <a:t>9%</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4173221" y="1639298"/>
            <a:ext cx="3875392" cy="324468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94" name="矩形: 圆角 29"/>
          <p:cNvSpPr/>
          <p:nvPr/>
        </p:nvSpPr>
        <p:spPr>
          <a:xfrm>
            <a:off x="4259948" y="1478438"/>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20204" pitchFamily="34" charset="0"/>
                <a:ea typeface="Arial" panose="020B0604020202020204" pitchFamily="34" charset="0"/>
              </a:rPr>
              <a:t>效率</a:t>
            </a:r>
          </a:p>
        </p:txBody>
      </p:sp>
      <p:cxnSp>
        <p:nvCxnSpPr>
          <p:cNvPr id="95" name="直接连接符 178"/>
          <p:cNvCxnSpPr/>
          <p:nvPr/>
        </p:nvCxnSpPr>
        <p:spPr>
          <a:xfrm flipV="1">
            <a:off x="6076266" y="2876925"/>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96" name="直接连接符 179"/>
          <p:cNvCxnSpPr/>
          <p:nvPr/>
        </p:nvCxnSpPr>
        <p:spPr>
          <a:xfrm>
            <a:off x="6076266" y="4332980"/>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97" name="矩形 96"/>
          <p:cNvSpPr/>
          <p:nvPr/>
        </p:nvSpPr>
        <p:spPr>
          <a:xfrm>
            <a:off x="4572556" y="2076020"/>
            <a:ext cx="3736394" cy="2371033"/>
          </a:xfrm>
          <a:prstGeom prst="rect">
            <a:avLst/>
          </a:prstGeom>
        </p:spPr>
        <p:txBody>
          <a:bodyPr wrap="square">
            <a:noAutofit/>
          </a:bodyPr>
          <a:lstStyle/>
          <a:p>
            <a:pPr>
              <a:lnSpc>
                <a:spcPct val="150000"/>
              </a:lnSpc>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缩短分析时间</a:t>
            </a:r>
          </a:p>
          <a:p>
            <a:pPr>
              <a:lnSpc>
                <a:spcPct val="150000"/>
              </a:lnSpc>
            </a:pPr>
            <a:r>
              <a:rPr lang="zh-CN" altLang="en-US" sz="2400" dirty="0">
                <a:solidFill>
                  <a:srgbClr val="000000"/>
                </a:solidFill>
                <a:latin typeface="微软雅黑" charset="0"/>
                <a:ea typeface="微软雅黑" charset="0"/>
              </a:rPr>
              <a:t>减少流程处理时间</a:t>
            </a:r>
          </a:p>
          <a:p>
            <a:pPr>
              <a:lnSpc>
                <a:spcPct val="150000"/>
              </a:lnSpc>
            </a:pPr>
            <a:r>
              <a:rPr lang="zh-CN" altLang="en-US" sz="2400" dirty="0">
                <a:solidFill>
                  <a:srgbClr val="000000"/>
                </a:solidFill>
                <a:latin typeface="微软雅黑" charset="0"/>
                <a:ea typeface="微软雅黑" charset="0"/>
              </a:rPr>
              <a:t>加快数据处理速度</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8090254" y="1644761"/>
            <a:ext cx="4002121" cy="3244685"/>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104" name="矩形: 圆角 29"/>
          <p:cNvSpPr/>
          <p:nvPr/>
        </p:nvSpPr>
        <p:spPr>
          <a:xfrm>
            <a:off x="8328207" y="1483901"/>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20204" pitchFamily="34" charset="0"/>
                <a:ea typeface="Arial" panose="020B0604020202020204" pitchFamily="34" charset="0"/>
              </a:rPr>
              <a:t>质量</a:t>
            </a:r>
          </a:p>
        </p:txBody>
      </p:sp>
      <p:cxnSp>
        <p:nvCxnSpPr>
          <p:cNvPr id="105" name="直接连接符 178"/>
          <p:cNvCxnSpPr/>
          <p:nvPr/>
        </p:nvCxnSpPr>
        <p:spPr>
          <a:xfrm flipV="1">
            <a:off x="8703448" y="3003925"/>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106" name="直接连接符 179"/>
          <p:cNvCxnSpPr/>
          <p:nvPr/>
        </p:nvCxnSpPr>
        <p:spPr>
          <a:xfrm>
            <a:off x="8703448" y="4459980"/>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107" name="矩形 106"/>
          <p:cNvSpPr/>
          <p:nvPr/>
        </p:nvSpPr>
        <p:spPr>
          <a:xfrm>
            <a:off x="8223164" y="2076019"/>
            <a:ext cx="3736394" cy="2371033"/>
          </a:xfrm>
          <a:prstGeom prst="rect">
            <a:avLst/>
          </a:prstGeom>
        </p:spPr>
        <p:txBody>
          <a:bodyPr wrap="square">
            <a:noAutofit/>
          </a:bodyPr>
          <a:lstStyle/>
          <a:p>
            <a:pPr>
              <a:lnSpc>
                <a:spcPct val="150000"/>
              </a:lnSpc>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提高准确度</a:t>
            </a:r>
          </a:p>
          <a:p>
            <a:pPr>
              <a:lnSpc>
                <a:spcPct val="150000"/>
              </a:lnSpc>
            </a:pPr>
            <a:r>
              <a:rPr lang="zh-CN" altLang="en-US" sz="2400" dirty="0">
                <a:solidFill>
                  <a:srgbClr val="000000"/>
                </a:solidFill>
                <a:latin typeface="微软雅黑" charset="0"/>
                <a:ea typeface="微软雅黑" charset="0"/>
              </a:rPr>
              <a:t>降低错误率</a:t>
            </a: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提高满意度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1000"/>
                                        <p:tgtEl>
                                          <p:spTgt spid="97"/>
                                        </p:tgtEl>
                                      </p:cBhvr>
                                    </p:animEffect>
                                    <p:anim calcmode="lin" valueType="num">
                                      <p:cBhvr>
                                        <p:cTn id="15" dur="1000" fill="hold"/>
                                        <p:tgtEl>
                                          <p:spTgt spid="97"/>
                                        </p:tgtEl>
                                        <p:attrNameLst>
                                          <p:attrName>ppt_x</p:attrName>
                                        </p:attrNameLst>
                                      </p:cBhvr>
                                      <p:tavLst>
                                        <p:tav tm="0">
                                          <p:val>
                                            <p:strVal val="#ppt_x"/>
                                          </p:val>
                                        </p:tav>
                                        <p:tav tm="100000">
                                          <p:val>
                                            <p:strVal val="#ppt_x"/>
                                          </p:val>
                                        </p:tav>
                                      </p:tavLst>
                                    </p:anim>
                                    <p:anim calcmode="lin" valueType="num">
                                      <p:cBhvr>
                                        <p:cTn id="16"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fade">
                                      <p:cBhvr>
                                        <p:cTn id="21" dur="1000"/>
                                        <p:tgtEl>
                                          <p:spTgt spid="107"/>
                                        </p:tgtEl>
                                      </p:cBhvr>
                                    </p:animEffect>
                                    <p:anim calcmode="lin" valueType="num">
                                      <p:cBhvr>
                                        <p:cTn id="22" dur="1000" fill="hold"/>
                                        <p:tgtEl>
                                          <p:spTgt spid="107"/>
                                        </p:tgtEl>
                                        <p:attrNameLst>
                                          <p:attrName>ppt_x</p:attrName>
                                        </p:attrNameLst>
                                      </p:cBhvr>
                                      <p:tavLst>
                                        <p:tav tm="0">
                                          <p:val>
                                            <p:strVal val="#ppt_x"/>
                                          </p:val>
                                        </p:tav>
                                        <p:tav tm="100000">
                                          <p:val>
                                            <p:strVal val="#ppt_x"/>
                                          </p:val>
                                        </p:tav>
                                      </p:tavLst>
                                    </p:anim>
                                    <p:anim calcmode="lin" valueType="num">
                                      <p:cBhvr>
                                        <p:cTn id="23"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7" grpId="0"/>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01326" y="1633834"/>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cxnSp>
        <p:nvCxnSpPr>
          <p:cNvPr id="56" name="直接连接符 178"/>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3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三、创新点</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Innovate</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1558214" y="1731153"/>
            <a:ext cx="7695016" cy="4037821"/>
          </a:xfrm>
          <a:prstGeom prst="rect">
            <a:avLst/>
          </a:prstGeom>
        </p:spPr>
        <p:txBody>
          <a:bodyPr wrap="square">
            <a:noAutofit/>
          </a:bodyPr>
          <a:lstStyle/>
          <a:p>
            <a:r>
              <a:rPr lang="en-US" altLang="zh-CN" sz="2000" dirty="0">
                <a:solidFill>
                  <a:srgbClr val="000000"/>
                </a:solidFill>
                <a:latin typeface="微软雅黑" panose="020B0503020204020204" pitchFamily="34" charset="-122"/>
                <a:ea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rPr>
              <a:t>一、将往来账户各个会计期间借方金额和贷方金额从序时账里面清洗出来。</a:t>
            </a:r>
          </a:p>
          <a:p>
            <a:r>
              <a:rPr lang="zh-CN" altLang="en-US" sz="2000" dirty="0">
                <a:solidFill>
                  <a:srgbClr val="000000"/>
                </a:solidFill>
                <a:latin typeface="微软雅黑" charset="0"/>
                <a:ea typeface="微软雅黑" charset="0"/>
              </a:rPr>
              <a:t>二、将</a:t>
            </a:r>
            <a:r>
              <a:rPr lang="en-US" altLang="zh-CN" sz="2000" dirty="0">
                <a:solidFill>
                  <a:srgbClr val="000000"/>
                </a:solidFill>
                <a:latin typeface="微软雅黑" charset="0"/>
                <a:ea typeface="微软雅黑" charset="0"/>
              </a:rPr>
              <a:t>2020</a:t>
            </a:r>
            <a:r>
              <a:rPr lang="zh-CN" altLang="en-US" sz="2000" dirty="0">
                <a:solidFill>
                  <a:srgbClr val="000000"/>
                </a:solidFill>
                <a:latin typeface="微软雅黑" charset="0"/>
                <a:ea typeface="微软雅黑" charset="0"/>
              </a:rPr>
              <a:t>年主营业务收入和应收账款借方金额数据清洗出来，进行对比分析，并将数据和分析结果填入底稿。</a:t>
            </a:r>
          </a:p>
          <a:p>
            <a:r>
              <a:rPr lang="zh-CN" altLang="en-US" sz="2000" dirty="0">
                <a:solidFill>
                  <a:srgbClr val="000000"/>
                </a:solidFill>
                <a:latin typeface="微软雅黑" panose="020B0503020204020204" pitchFamily="34" charset="-122"/>
                <a:ea typeface="微软雅黑" panose="020B0503020204020204" pitchFamily="34" charset="-122"/>
              </a:rPr>
              <a:t>三、通过企查查对被询证者地址进行查询，并与被审计单位函证基本情况表进行对比分析，判断是否一致，并将结果填入函证地址核查表。</a:t>
            </a:r>
          </a:p>
          <a:p>
            <a:r>
              <a:rPr lang="zh-CN" altLang="en-US" sz="2000" dirty="0">
                <a:solidFill>
                  <a:srgbClr val="000000"/>
                </a:solidFill>
                <a:latin typeface="微软雅黑" charset="0"/>
                <a:ea typeface="微软雅黑" charset="0"/>
              </a:rPr>
              <a:t>四、接受回函邮件与否，审计助理填写函证结果表，若已收到回函，则进行函证金额填写与差异计算。</a:t>
            </a:r>
          </a:p>
          <a:p>
            <a:endParaRPr lang="zh-CN" altLang="en-US" dirty="0">
              <a:solidFill>
                <a:srgbClr val="000000"/>
              </a:solidFill>
              <a:latin typeface="微软雅黑" charset="0"/>
              <a:ea typeface="微软雅黑" charset="0"/>
            </a:endParaRPr>
          </a:p>
          <a:p>
            <a:endParaRPr lang="zh-CN" altLang="en-US"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178"/>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p:cNvCxnSpPr>
            <a:cxnSpLocks/>
            <a:stCxn id="4" idx="3"/>
          </p:cNvCxnSpPr>
          <p:nvPr/>
        </p:nvCxnSpPr>
        <p:spPr>
          <a:xfrm flipH="1">
            <a:off x="7578928" y="3911927"/>
            <a:ext cx="3349973" cy="1036514"/>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3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prstClr val="white"/>
                </a:solidFill>
                <a:latin typeface="微软雅黑" panose="020B0503020204020204" pitchFamily="34" charset="-122"/>
                <a:ea typeface="微软雅黑" panose="020B0503020204020204" pitchFamily="34" charset="-122"/>
              </a:rPr>
              <a:t>四</a:t>
            </a: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、具体流程</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gradFill flip="none" rotWithShape="1">
                  <a:gsLst>
                    <a:gs pos="0">
                      <a:srgbClr val="01A8FF"/>
                    </a:gs>
                    <a:gs pos="59000">
                      <a:srgbClr val="B484E2"/>
                    </a:gs>
                    <a:gs pos="100000">
                      <a:srgbClr val="1A070E"/>
                    </a:gs>
                  </a:gsLst>
                  <a:lin ang="0" scaled="1"/>
                  <a:tileRect/>
                </a:gradFill>
                <a:effectLst/>
                <a:uLnTx/>
                <a:uFillTx/>
                <a:latin typeface="微软雅黑" panose="020B0503020204020204" pitchFamily="34" charset="-122"/>
                <a:ea typeface="微软雅黑" panose="020B0503020204020204" pitchFamily="34" charset="-122"/>
                <a:cs typeface="Arial" panose="020B0604020202020204" pitchFamily="34" charset="0"/>
              </a:rPr>
              <a:t>Innovate</a:t>
            </a:r>
            <a:endParaRPr kumimoji="0" lang="zh-CN" altLang="en-US" sz="1800" b="0" i="0" u="none" strike="noStrike" kern="1200" cap="none" spc="0" normalizeH="0" baseline="0" noProof="0" dirty="0">
              <a:ln>
                <a:noFill/>
              </a:ln>
              <a:gradFill flip="none" rotWithShape="1">
                <a:gsLst>
                  <a:gs pos="0">
                    <a:srgbClr val="01A8FF"/>
                  </a:gs>
                  <a:gs pos="59000">
                    <a:srgbClr val="B484E2"/>
                  </a:gs>
                  <a:gs pos="100000">
                    <a:srgbClr val="1A070E"/>
                  </a:gs>
                </a:gsLst>
                <a:lin ang="0" scaled="1"/>
                <a:tileRect/>
              </a:gra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1558214" y="1731153"/>
            <a:ext cx="7695016" cy="4037821"/>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charset="0"/>
              <a:ea typeface="微软雅黑"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4" name="图片 3">
            <a:extLst>
              <a:ext uri="{FF2B5EF4-FFF2-40B4-BE49-F238E27FC236}">
                <a16:creationId xmlns:a16="http://schemas.microsoft.com/office/drawing/2014/main" id="{6EB2C791-D305-1A67-355A-D43734B57FA7}"/>
              </a:ext>
            </a:extLst>
          </p:cNvPr>
          <p:cNvPicPr>
            <a:picLocks noChangeAspect="1"/>
          </p:cNvPicPr>
          <p:nvPr/>
        </p:nvPicPr>
        <p:blipFill rotWithShape="1">
          <a:blip r:embed="rId2">
            <a:extLst>
              <a:ext uri="{28A0092B-C50C-407E-A947-70E740481C1C}">
                <a14:useLocalDpi xmlns:a14="http://schemas.microsoft.com/office/drawing/2010/main" val="0"/>
              </a:ext>
            </a:extLst>
          </a:blip>
          <a:srcRect l="-209" t="5551" r="209" b="4124"/>
          <a:stretch/>
        </p:blipFill>
        <p:spPr>
          <a:xfrm>
            <a:off x="752058" y="1480008"/>
            <a:ext cx="10176843" cy="4863838"/>
          </a:xfrm>
          <a:prstGeom prst="rect">
            <a:avLst/>
          </a:prstGeom>
        </p:spPr>
      </p:pic>
    </p:spTree>
    <p:extLst>
      <p:ext uri="{BB962C8B-B14F-4D97-AF65-F5344CB8AC3E}">
        <p14:creationId xmlns:p14="http://schemas.microsoft.com/office/powerpoint/2010/main" val="81653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p>
        </p:txBody>
      </p:sp>
      <p:sp>
        <p:nvSpPr>
          <p:cNvPr id="12" name="文本框 11"/>
          <p:cNvSpPr txBox="1"/>
          <p:nvPr/>
        </p:nvSpPr>
        <p:spPr>
          <a:xfrm>
            <a:off x="3450419" y="4165460"/>
            <a:ext cx="5264383" cy="306705"/>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机器人自动完成业务流程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0756" y="3007736"/>
            <a:ext cx="349732" cy="349732"/>
          </a:xfrm>
          <a:prstGeom prst="rect">
            <a:avLst/>
          </a:prstGeom>
        </p:spPr>
      </p:pic>
      <p:sp>
        <p:nvSpPr>
          <p:cNvPr id="27" name="文本框 26"/>
          <p:cNvSpPr txBox="1"/>
          <p:nvPr/>
        </p:nvSpPr>
        <p:spPr>
          <a:xfrm>
            <a:off x="3293118" y="2418649"/>
            <a:ext cx="138447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获取应收账款明细表、利润表、序时账等</a:t>
            </a:r>
          </a:p>
        </p:txBody>
      </p:sp>
      <p:sp>
        <p:nvSpPr>
          <p:cNvPr id="28" name="文本框 27"/>
          <p:cNvSpPr txBox="1"/>
          <p:nvPr/>
        </p:nvSpPr>
        <p:spPr>
          <a:xfrm>
            <a:off x="3442377" y="3681484"/>
            <a:ext cx="1113892" cy="39878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记录到相应的工作底稿</a:t>
            </a:r>
          </a:p>
        </p:txBody>
      </p:sp>
      <p:sp>
        <p:nvSpPr>
          <p:cNvPr id="29" name="文本框 28"/>
          <p:cNvSpPr txBox="1"/>
          <p:nvPr/>
        </p:nvSpPr>
        <p:spPr>
          <a:xfrm>
            <a:off x="6688702" y="3725173"/>
            <a:ext cx="1271212" cy="39878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对重要的应收账款进行函证</a:t>
            </a:r>
          </a:p>
        </p:txBody>
      </p:sp>
      <p:sp>
        <p:nvSpPr>
          <p:cNvPr id="30" name="文本框 29"/>
          <p:cNvSpPr txBox="1"/>
          <p:nvPr/>
        </p:nvSpPr>
        <p:spPr>
          <a:xfrm>
            <a:off x="7972703" y="3736539"/>
            <a:ext cx="1270907" cy="39878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应收账款坏账准备的计提</a:t>
            </a:r>
          </a:p>
        </p:txBody>
      </p:sp>
      <p:sp>
        <p:nvSpPr>
          <p:cNvPr id="31" name="文本框 30"/>
          <p:cNvSpPr txBox="1"/>
          <p:nvPr/>
        </p:nvSpPr>
        <p:spPr>
          <a:xfrm>
            <a:off x="8090747" y="2354837"/>
            <a:ext cx="1113892" cy="39878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计算应收账款账龄结构</a:t>
            </a:r>
          </a:p>
        </p:txBody>
      </p:sp>
      <p:sp>
        <p:nvSpPr>
          <p:cNvPr id="32" name="文本框 31"/>
          <p:cNvSpPr txBox="1"/>
          <p:nvPr/>
        </p:nvSpPr>
        <p:spPr>
          <a:xfrm>
            <a:off x="6726705" y="2361797"/>
            <a:ext cx="1113892" cy="706755"/>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从序时账中将应收账款按对方科目分类汇总</a:t>
            </a:r>
          </a:p>
          <a:p>
            <a:pPr algn="ct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81084"/>
            <a:ext cx="1113892" cy="553085"/>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计算近三年的应收账款余额占收入的比重等</a:t>
            </a:r>
          </a:p>
        </p:txBody>
      </p:sp>
      <p:pic>
        <p:nvPicPr>
          <p:cNvPr id="34" name="图形 33" descr="目标受众"/>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80635" y="2727662"/>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1430" y="4781354"/>
            <a:ext cx="340931" cy="340931"/>
          </a:xfrm>
          <a:prstGeom prst="rect">
            <a:avLst/>
          </a:prstGeom>
        </p:spPr>
      </p:pic>
      <p:pic>
        <p:nvPicPr>
          <p:cNvPr id="42" name="图片 41" descr="ibot"/>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35372" y="4867352"/>
            <a:ext cx="403296" cy="403296"/>
          </a:xfrm>
          <a:prstGeom prst="rect">
            <a:avLst/>
          </a:prstGeom>
        </p:spPr>
      </p:pic>
      <p:pic>
        <p:nvPicPr>
          <p:cNvPr id="44" name="图片 43" descr="ibot"/>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6536" y="4947796"/>
            <a:ext cx="349732" cy="349732"/>
          </a:xfrm>
          <a:prstGeom prst="rect">
            <a:avLst/>
          </a:prstGeom>
        </p:spPr>
      </p:pic>
      <p:pic>
        <p:nvPicPr>
          <p:cNvPr id="46" name="图片 45" descr="ibot"/>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44773" y="4894436"/>
            <a:ext cx="384997" cy="384997"/>
          </a:xfrm>
          <a:prstGeom prst="rect">
            <a:avLst/>
          </a:prstGeom>
        </p:spPr>
      </p:pic>
      <p:pic>
        <p:nvPicPr>
          <p:cNvPr id="48" name="图片 47" descr="ibot"/>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p:cNvSpPr txBox="1"/>
          <p:nvPr/>
        </p:nvSpPr>
        <p:spPr>
          <a:xfrm>
            <a:off x="2257603" y="5442345"/>
            <a:ext cx="1113892" cy="398780"/>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自动读取应收账款明细账等数据</a:t>
            </a:r>
          </a:p>
        </p:txBody>
      </p:sp>
      <p:sp>
        <p:nvSpPr>
          <p:cNvPr id="50" name="文本框 49"/>
          <p:cNvSpPr txBox="1"/>
          <p:nvPr/>
        </p:nvSpPr>
        <p:spPr>
          <a:xfrm>
            <a:off x="3490926" y="5387984"/>
            <a:ext cx="1113892" cy="553085"/>
          </a:xfrm>
          <a:prstGeom prst="rect">
            <a:avLst/>
          </a:prstGeom>
          <a:noFill/>
        </p:spPr>
        <p:txBody>
          <a:bodyPr wrap="square" rtlCol="0">
            <a:spAutoFit/>
          </a:bodyPr>
          <a:lstStyle/>
          <a:p>
            <a:r>
              <a:rPr kumimoji="1" lang="zh-CN" altLang="en-US" sz="1000" dirty="0">
                <a:solidFill>
                  <a:srgbClr val="03AF58"/>
                </a:solidFill>
                <a:latin typeface="微软雅黑" panose="020B0503020204020204" pitchFamily="34" charset="-122"/>
                <a:ea typeface="微软雅黑" panose="020B0503020204020204" pitchFamily="34" charset="-122"/>
              </a:rPr>
              <a:t>自动计算并写入应收账款周转率等数据</a:t>
            </a:r>
          </a:p>
        </p:txBody>
      </p:sp>
      <p:pic>
        <p:nvPicPr>
          <p:cNvPr id="51" name="图形 50" descr="列表"/>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631867" y="5064568"/>
            <a:ext cx="335200" cy="335200"/>
          </a:xfrm>
          <a:prstGeom prst="rect">
            <a:avLst/>
          </a:prstGeom>
        </p:spPr>
      </p:pic>
      <p:sp>
        <p:nvSpPr>
          <p:cNvPr id="52" name="文本框 51"/>
          <p:cNvSpPr txBox="1"/>
          <p:nvPr/>
        </p:nvSpPr>
        <p:spPr>
          <a:xfrm>
            <a:off x="4736696" y="5363432"/>
            <a:ext cx="1113892" cy="553085"/>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自动编写应收账款坏账准备计提计算表</a:t>
            </a:r>
          </a:p>
        </p:txBody>
      </p:sp>
      <p:sp>
        <p:nvSpPr>
          <p:cNvPr id="53" name="文本框 52"/>
          <p:cNvSpPr txBox="1"/>
          <p:nvPr/>
        </p:nvSpPr>
        <p:spPr>
          <a:xfrm>
            <a:off x="6037652" y="5379366"/>
            <a:ext cx="1362429" cy="39878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批量发送询证函进行函证程序</a:t>
            </a:r>
          </a:p>
        </p:txBody>
      </p:sp>
      <p:sp>
        <p:nvSpPr>
          <p:cNvPr id="54" name="文本框 53"/>
          <p:cNvSpPr txBox="1"/>
          <p:nvPr/>
        </p:nvSpPr>
        <p:spPr>
          <a:xfrm>
            <a:off x="7625363" y="5379366"/>
            <a:ext cx="1113892" cy="553085"/>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自动写入账龄结构等数据分析的结果</a:t>
            </a:r>
          </a:p>
        </p:txBody>
      </p:sp>
      <p:sp>
        <p:nvSpPr>
          <p:cNvPr id="55" name="箭头: 右 119"/>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p:cNvSpPr txBox="1"/>
          <p:nvPr/>
        </p:nvSpPr>
        <p:spPr>
          <a:xfrm>
            <a:off x="8797206" y="5370423"/>
            <a:ext cx="1329979" cy="553085"/>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发送应收账款分析程序审计底稿给审计人员</a:t>
            </a: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a:solidFill>
                  <a:schemeClr val="bg1"/>
                </a:solidFill>
                <a:effectLst>
                  <a:outerShdw blurRad="38100" dist="38100" dir="2700000" algn="tl">
                    <a:srgbClr val="000000">
                      <a:alpha val="43137"/>
                    </a:srgbClr>
                  </a:outerShdw>
                </a:effectLst>
              </a:rPr>
              <a:t>几分钟</a:t>
            </a:r>
          </a:p>
          <a:p>
            <a:pPr algn="ct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000">
                <a:solidFill>
                  <a:schemeClr val="bg1"/>
                </a:solidFill>
                <a:effectLst>
                  <a:outerShdw blurRad="38100" dist="38100" dir="2700000" algn="tl">
                    <a:srgbClr val="000000">
                      <a:alpha val="43137"/>
                    </a:srgbClr>
                  </a:outerShdw>
                </a:effectLst>
              </a:rPr>
              <a:t>几天</a:t>
            </a:r>
          </a:p>
          <a:p>
            <a:pPr algn="ctr"/>
            <a:endParaRPr lang="zh-CN" altLang="en-US" sz="900" dirty="0"/>
          </a:p>
        </p:txBody>
      </p:sp>
      <p:pic>
        <p:nvPicPr>
          <p:cNvPr id="65" name="图片 64" descr="人 (2)"/>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39878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判断计算的数据是否合理</a:t>
            </a: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项目实施前后的处理流程对比</a:t>
            </a:r>
            <a:endParaRPr 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708</Words>
  <Application>Microsoft Office PowerPoint</Application>
  <PresentationFormat>宽屏</PresentationFormat>
  <Paragraphs>74</Paragraphs>
  <Slides>9</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9</vt:i4>
      </vt:variant>
    </vt:vector>
  </HeadingPairs>
  <TitlesOfParts>
    <vt:vector size="21" baseType="lpstr">
      <vt:lpstr>Arial Unicode MS</vt:lpstr>
      <vt:lpstr>PingFang SC</vt:lpstr>
      <vt:lpstr>等线</vt:lpstr>
      <vt:lpstr>方正粗黑宋简体</vt:lpstr>
      <vt:lpstr>华文仿宋</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邓 雨清</cp:lastModifiedBy>
  <cp:revision>6</cp:revision>
  <dcterms:created xsi:type="dcterms:W3CDTF">2022-06-26T06:10:48Z</dcterms:created>
  <dcterms:modified xsi:type="dcterms:W3CDTF">2022-07-02T02:47:56Z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