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58" r:id="rId5"/>
    <p:sldId id="273" r:id="rId6"/>
    <p:sldId id="269" r:id="rId7"/>
    <p:sldId id="268" r:id="rId8"/>
    <p:sldId id="263" r:id="rId9"/>
    <p:sldId id="266" r:id="rId10"/>
    <p:sldId id="274" r:id="rId11"/>
    <p:sldId id="276" r:id="rId12"/>
    <p:sldId id="275" r:id="rId13"/>
    <p:sldId id="265" r:id="rId14"/>
    <p:sldId id="26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105" d="100"/>
          <a:sy n="105" d="100"/>
        </p:scale>
        <p:origin x="5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2022/6/24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6.jpeg"/><Relationship Id="rId7"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image" Target="../media/image14.png"/><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13.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image" Target="../media/image12.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image" Target="../media/image11.png"/><Relationship Id="rId28" Type="http://schemas.openxmlformats.org/officeDocument/2006/relationships/image" Target="../media/image16.png"/><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slideLayout" Target="../slideLayouts/slideLayout7.xml"/><Relationship Id="rId27"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sv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40.svg"/><Relationship Id="rId2" Type="http://schemas.openxmlformats.org/officeDocument/2006/relationships/image" Target="../media/image17.png"/><Relationship Id="rId16" Type="http://schemas.openxmlformats.org/officeDocument/2006/relationships/image" Target="../media/image31.svg"/><Relationship Id="rId20" Type="http://schemas.openxmlformats.org/officeDocument/2006/relationships/image" Target="../media/image35.png"/><Relationship Id="rId29"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svg"/><Relationship Id="rId28" Type="http://schemas.openxmlformats.org/officeDocument/2006/relationships/image" Target="../media/image43.png"/><Relationship Id="rId10" Type="http://schemas.openxmlformats.org/officeDocument/2006/relationships/image" Target="../media/image25.sv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image" Target="../media/image37.png"/><Relationship Id="rId27" Type="http://schemas.openxmlformats.org/officeDocument/2006/relationships/image" Target="../media/image42.svg"/></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05072" y="4888909"/>
            <a:ext cx="3381856" cy="580723"/>
          </a:xfrm>
          <a:prstGeom prst="rect">
            <a:avLst/>
          </a:prstGeom>
          <a:solidFill>
            <a:srgbClr val="759BFF">
              <a:alpha val="10000"/>
            </a:srgbClr>
          </a:solidFill>
          <a:ln>
            <a:noFill/>
          </a:ln>
        </p:spPr>
        <p:txBody>
          <a:bodyPr anchor="ctr" anchorCtr="1">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2000" dirty="0">
                <a:latin typeface="+mj-ea"/>
                <a:ea typeface="+mj-ea"/>
              </a:rPr>
              <a:t>一拍即合</a:t>
            </a:r>
            <a:r>
              <a:rPr kumimoji="1" lang="en-US" altLang="zh-CN" sz="2000" dirty="0">
                <a:latin typeface="+mj-ea"/>
                <a:ea typeface="+mj-ea"/>
              </a:rPr>
              <a:t>-</a:t>
            </a:r>
            <a:r>
              <a:rPr kumimoji="1" lang="zh-CN" altLang="en-US" sz="2000" dirty="0">
                <a:latin typeface="+mj-ea"/>
                <a:ea typeface="+mj-ea"/>
              </a:rPr>
              <a:t>初步业务活动</a:t>
            </a:r>
            <a:endParaRPr kumimoji="1" lang="en-US" altLang="zh-CN" sz="2000" dirty="0">
              <a:latin typeface="+mj-ea"/>
              <a:ea typeface="+mj-ea"/>
            </a:endParaRPr>
          </a:p>
          <a:p>
            <a:pPr algn="ctr"/>
            <a:r>
              <a:rPr kumimoji="1" lang="en-US" altLang="zh-CN" sz="700" dirty="0"/>
              <a:t>Please enter the name of the APP….</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Rounded Corners 111">
            <a:extLst>
              <a:ext uri="{FF2B5EF4-FFF2-40B4-BE49-F238E27FC236}">
                <a16:creationId xmlns:a16="http://schemas.microsoft.com/office/drawing/2014/main" id="{5BA03857-B44F-EC14-14F9-5F33A50E3D03}"/>
              </a:ext>
            </a:extLst>
          </p:cNvPr>
          <p:cNvSpPr/>
          <p:nvPr/>
        </p:nvSpPr>
        <p:spPr bwMode="gray">
          <a:xfrm>
            <a:off x="1" y="1290854"/>
            <a:ext cx="11412070" cy="5281386"/>
          </a:xfrm>
          <a:prstGeom prst="roundRect">
            <a:avLst>
              <a:gd name="adj" fmla="val 928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6" name="Title 2">
            <a:extLst>
              <a:ext uri="{FF2B5EF4-FFF2-40B4-BE49-F238E27FC236}">
                <a16:creationId xmlns:a16="http://schemas.microsoft.com/office/drawing/2014/main" id="{B42CB9F9-8033-8A4B-8AAC-15FC08168D5F}"/>
              </a:ext>
            </a:extLst>
          </p:cNvPr>
          <p:cNvSpPr txBox="1">
            <a:spLocks/>
          </p:cNvSpPr>
          <p:nvPr/>
        </p:nvSpPr>
        <p:spPr>
          <a:xfrm>
            <a:off x="3013641" y="443930"/>
            <a:ext cx="11180652"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一拍即合之初步业务活动机器人</a:t>
            </a:r>
            <a:endParaRPr lang="en-US" altLang="zh-CN" sz="2400" dirty="0">
              <a:solidFill>
                <a:schemeClr val="bg1"/>
              </a:solidFill>
            </a:endParaRPr>
          </a:p>
        </p:txBody>
      </p:sp>
      <p:cxnSp>
        <p:nvCxnSpPr>
          <p:cNvPr id="58" name="直接连接符 2">
            <a:extLst>
              <a:ext uri="{FF2B5EF4-FFF2-40B4-BE49-F238E27FC236}">
                <a16:creationId xmlns:a16="http://schemas.microsoft.com/office/drawing/2014/main" id="{B4E0548D-9C7C-FE4E-AB80-F945CE6D31A3}"/>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E814893-9BF2-F842-A536-CEE3066BA944}"/>
              </a:ext>
            </a:extLst>
          </p:cNvPr>
          <p:cNvSpPr txBox="1"/>
          <p:nvPr/>
        </p:nvSpPr>
        <p:spPr>
          <a:xfrm>
            <a:off x="290892"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a16="http://schemas.microsoft.com/office/drawing/2014/main" id="{487BD9E2-4559-D344-B634-4EB7F8CA25A9}"/>
              </a:ext>
            </a:extLst>
          </p:cNvPr>
          <p:cNvSpPr txBox="1"/>
          <p:nvPr/>
        </p:nvSpPr>
        <p:spPr>
          <a:xfrm>
            <a:off x="5005600" y="6615791"/>
            <a:ext cx="1338556" cy="338554"/>
          </a:xfrm>
          <a:prstGeom prst="rect">
            <a:avLst/>
          </a:prstGeom>
          <a:noFill/>
        </p:spPr>
        <p:txBody>
          <a:bodyPr wrap="square" rtlCol="0">
            <a:spAutoFit/>
          </a:bodyPr>
          <a:lstStyle/>
          <a:p>
            <a:r>
              <a:rPr kumimoji="1" lang="zh-CN" altLang="en-US" sz="1600" dirty="0">
                <a:solidFill>
                  <a:schemeClr val="bg1"/>
                </a:solidFill>
              </a:rPr>
              <a:t>流程图</a:t>
            </a:r>
            <a:r>
              <a:rPr kumimoji="1" lang="en-US" altLang="zh-CN" sz="1600" dirty="0">
                <a:solidFill>
                  <a:schemeClr val="bg1"/>
                </a:solidFill>
              </a:rPr>
              <a:t>2</a:t>
            </a:r>
            <a:endParaRPr kumimoji="1" lang="zh-CN" altLang="en-US" sz="1600" dirty="0">
              <a:solidFill>
                <a:schemeClr val="bg1"/>
              </a:solidFill>
            </a:endParaRPr>
          </a:p>
        </p:txBody>
      </p:sp>
      <p:grpSp>
        <p:nvGrpSpPr>
          <p:cNvPr id="10" name="Group 6">
            <a:extLst>
              <a:ext uri="{FF2B5EF4-FFF2-40B4-BE49-F238E27FC236}">
                <a16:creationId xmlns:a16="http://schemas.microsoft.com/office/drawing/2014/main" id="{40015F27-02BF-246D-3396-111E6B2EE31C}"/>
              </a:ext>
            </a:extLst>
          </p:cNvPr>
          <p:cNvGrpSpPr/>
          <p:nvPr/>
        </p:nvGrpSpPr>
        <p:grpSpPr>
          <a:xfrm>
            <a:off x="1200283" y="5393481"/>
            <a:ext cx="1300035" cy="921360"/>
            <a:chOff x="62198" y="1735612"/>
            <a:chExt cx="2955356" cy="2094513"/>
          </a:xfrm>
        </p:grpSpPr>
        <p:pic>
          <p:nvPicPr>
            <p:cNvPr id="11" name="Picture 7" descr="Image result for outlook&quot;">
              <a:extLst>
                <a:ext uri="{FF2B5EF4-FFF2-40B4-BE49-F238E27FC236}">
                  <a16:creationId xmlns:a16="http://schemas.microsoft.com/office/drawing/2014/main" id="{096A8BD2-B5C0-3389-89BC-05FAD222846F}"/>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a:extLst>
                <a:ext uri="{FF2B5EF4-FFF2-40B4-BE49-F238E27FC236}">
                  <a16:creationId xmlns:a16="http://schemas.microsoft.com/office/drawing/2014/main" id="{4585EDD3-AA33-FD72-F32A-B96DFB290DDD}"/>
                </a:ext>
              </a:extLst>
            </p:cNvPr>
            <p:cNvSpPr txBox="1"/>
            <p:nvPr/>
          </p:nvSpPr>
          <p:spPr>
            <a:xfrm>
              <a:off x="62198" y="2868087"/>
              <a:ext cx="2955356" cy="962038"/>
            </a:xfrm>
            <a:prstGeom prst="rect">
              <a:avLst/>
            </a:prstGeom>
            <a:noFill/>
          </p:spPr>
          <p:txBody>
            <a:bodyPr wrap="non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Email</a:t>
              </a:r>
              <a:r>
                <a:rPr lang="zh-CN" altLang="en-US" sz="1100" kern="0" dirty="0">
                  <a:solidFill>
                    <a:schemeClr val="bg1"/>
                  </a:solidFill>
                  <a:ea typeface="Arial Unicode MS" pitchFamily="34" charset="-128"/>
                  <a:cs typeface="Arial Unicode MS" pitchFamily="34" charset="-128"/>
                </a:rPr>
                <a:t>，和前任注册</a:t>
              </a:r>
              <a:endParaRPr lang="en-US" altLang="zh-CN" sz="1100" kern="0" dirty="0">
                <a:solidFill>
                  <a:schemeClr val="bg1"/>
                </a:solidFill>
                <a:ea typeface="Arial Unicode MS" pitchFamily="34" charset="-128"/>
                <a:cs typeface="Arial Unicode MS" pitchFamily="34" charset="-128"/>
              </a:endParaRPr>
            </a:p>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会计师约定时间沟通</a:t>
              </a:r>
              <a:endParaRPr lang="en-US" sz="1100" kern="0" dirty="0">
                <a:solidFill>
                  <a:schemeClr val="bg1"/>
                </a:solidFill>
                <a:ea typeface="Arial Unicode MS" pitchFamily="34" charset="-128"/>
                <a:cs typeface="Arial Unicode MS" pitchFamily="34" charset="-128"/>
              </a:endParaRPr>
            </a:p>
          </p:txBody>
        </p:sp>
      </p:grpSp>
      <p:grpSp>
        <p:nvGrpSpPr>
          <p:cNvPr id="16" name="Group 93">
            <a:extLst>
              <a:ext uri="{FF2B5EF4-FFF2-40B4-BE49-F238E27FC236}">
                <a16:creationId xmlns:a16="http://schemas.microsoft.com/office/drawing/2014/main" id="{5099CE78-CA90-3212-2946-5152BD4E752F}"/>
              </a:ext>
            </a:extLst>
          </p:cNvPr>
          <p:cNvGrpSpPr/>
          <p:nvPr/>
        </p:nvGrpSpPr>
        <p:grpSpPr>
          <a:xfrm>
            <a:off x="1279421" y="3804944"/>
            <a:ext cx="1016357" cy="868920"/>
            <a:chOff x="7684313" y="3315647"/>
            <a:chExt cx="1016886" cy="869373"/>
          </a:xfrm>
        </p:grpSpPr>
        <p:pic>
          <p:nvPicPr>
            <p:cNvPr id="17" name="Picture 83">
              <a:extLst>
                <a:ext uri="{FF2B5EF4-FFF2-40B4-BE49-F238E27FC236}">
                  <a16:creationId xmlns:a16="http://schemas.microsoft.com/office/drawing/2014/main" id="{77E87536-631E-9345-BF6B-D94048C90111}"/>
                </a:ext>
              </a:extLst>
            </p:cNvPr>
            <p:cNvPicPr>
              <a:picLocks noChangeAspect="1"/>
            </p:cNvPicPr>
            <p:nvPr/>
          </p:nvPicPr>
          <p:blipFill>
            <a:blip r:embed="rId3"/>
            <a:stretch>
              <a:fillRect/>
            </a:stretch>
          </p:blipFill>
          <p:spPr>
            <a:xfrm>
              <a:off x="7839837" y="3315647"/>
              <a:ext cx="831307" cy="831307"/>
            </a:xfrm>
            <a:prstGeom prst="rect">
              <a:avLst/>
            </a:prstGeom>
          </p:spPr>
        </p:pic>
        <p:sp>
          <p:nvSpPr>
            <p:cNvPr id="18" name="TextBox 88">
              <a:extLst>
                <a:ext uri="{FF2B5EF4-FFF2-40B4-BE49-F238E27FC236}">
                  <a16:creationId xmlns:a16="http://schemas.microsoft.com/office/drawing/2014/main" id="{100F857D-865F-2510-8953-7FF074489205}"/>
                </a:ext>
              </a:extLst>
            </p:cNvPr>
            <p:cNvSpPr txBox="1"/>
            <p:nvPr/>
          </p:nvSpPr>
          <p:spPr>
            <a:xfrm>
              <a:off x="7684313" y="4015655"/>
              <a:ext cx="1016886" cy="169365"/>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记录</a:t>
              </a:r>
              <a:endParaRPr lang="en-US" sz="1100" kern="0" dirty="0">
                <a:solidFill>
                  <a:schemeClr val="bg1"/>
                </a:solidFill>
                <a:ea typeface="Arial Unicode MS" pitchFamily="34" charset="-128"/>
                <a:cs typeface="Arial Unicode MS" pitchFamily="34" charset="-128"/>
              </a:endParaRPr>
            </a:p>
          </p:txBody>
        </p:sp>
      </p:grpSp>
      <p:pic>
        <p:nvPicPr>
          <p:cNvPr id="21" name="Picture 112">
            <a:extLst>
              <a:ext uri="{FF2B5EF4-FFF2-40B4-BE49-F238E27FC236}">
                <a16:creationId xmlns:a16="http://schemas.microsoft.com/office/drawing/2014/main" id="{3B8BD5CF-448B-A1EA-DE77-738517ED4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172" y="1874775"/>
            <a:ext cx="881515" cy="830875"/>
          </a:xfrm>
          <a:prstGeom prst="rect">
            <a:avLst/>
          </a:prstGeom>
        </p:spPr>
      </p:pic>
      <p:sp>
        <p:nvSpPr>
          <p:cNvPr id="27" name="TextBox 95">
            <a:extLst>
              <a:ext uri="{FF2B5EF4-FFF2-40B4-BE49-F238E27FC236}">
                <a16:creationId xmlns:a16="http://schemas.microsoft.com/office/drawing/2014/main" id="{1B79D027-507B-C23C-73E0-F864863FD648}"/>
              </a:ext>
            </a:extLst>
          </p:cNvPr>
          <p:cNvSpPr txBox="1"/>
          <p:nvPr/>
        </p:nvSpPr>
        <p:spPr>
          <a:xfrm>
            <a:off x="1137581" y="2695206"/>
            <a:ext cx="1126653" cy="507831"/>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判断企业是否为初次承接业务的公司（）</a:t>
            </a:r>
            <a:endParaRPr lang="en-US" sz="1100" kern="0" dirty="0">
              <a:solidFill>
                <a:schemeClr val="bg1"/>
              </a:solidFill>
              <a:ea typeface="Arial Unicode MS" pitchFamily="34" charset="-128"/>
              <a:cs typeface="Arial Unicode MS" pitchFamily="34" charset="-128"/>
            </a:endParaRPr>
          </a:p>
        </p:txBody>
      </p:sp>
      <p:cxnSp>
        <p:nvCxnSpPr>
          <p:cNvPr id="29" name="Connector: Elbow 14">
            <a:extLst>
              <a:ext uri="{FF2B5EF4-FFF2-40B4-BE49-F238E27FC236}">
                <a16:creationId xmlns:a16="http://schemas.microsoft.com/office/drawing/2014/main" id="{6620771B-D5F6-5EAD-5E27-D687D26230E4}"/>
              </a:ext>
            </a:extLst>
          </p:cNvPr>
          <p:cNvCxnSpPr>
            <a:cxnSpLocks/>
            <a:stCxn id="27" idx="2"/>
          </p:cNvCxnSpPr>
          <p:nvPr/>
        </p:nvCxnSpPr>
        <p:spPr>
          <a:xfrm rot="5400000">
            <a:off x="1369144" y="3534800"/>
            <a:ext cx="663529" cy="1"/>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14">
            <a:extLst>
              <a:ext uri="{FF2B5EF4-FFF2-40B4-BE49-F238E27FC236}">
                <a16:creationId xmlns:a16="http://schemas.microsoft.com/office/drawing/2014/main" id="{6EF33405-17EA-82BB-D804-776DE6A198E8}"/>
              </a:ext>
            </a:extLst>
          </p:cNvPr>
          <p:cNvCxnSpPr>
            <a:cxnSpLocks/>
            <a:stCxn id="21" idx="3"/>
            <a:endCxn id="45" idx="1"/>
          </p:cNvCxnSpPr>
          <p:nvPr/>
        </p:nvCxnSpPr>
        <p:spPr>
          <a:xfrm flipV="1">
            <a:off x="2176687" y="2289980"/>
            <a:ext cx="2083431" cy="233"/>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429777BC-B214-1223-7CD3-D8FF0AAA8007}"/>
              </a:ext>
            </a:extLst>
          </p:cNvPr>
          <p:cNvSpPr txBox="1"/>
          <p:nvPr/>
        </p:nvSpPr>
        <p:spPr>
          <a:xfrm>
            <a:off x="5786582" y="1920647"/>
            <a:ext cx="512641" cy="369332"/>
          </a:xfrm>
          <a:prstGeom prst="rect">
            <a:avLst/>
          </a:prstGeom>
          <a:noFill/>
        </p:spPr>
        <p:txBody>
          <a:bodyPr wrap="none" rtlCol="0">
            <a:spAutoFit/>
          </a:bodyPr>
          <a:lstStyle/>
          <a:p>
            <a:r>
              <a:rPr lang="en-US" altLang="zh-CN" dirty="0"/>
              <a:t>YES</a:t>
            </a:r>
            <a:endParaRPr lang="zh-CN" altLang="en-US" dirty="0"/>
          </a:p>
        </p:txBody>
      </p:sp>
      <p:sp>
        <p:nvSpPr>
          <p:cNvPr id="35" name="文本框 34">
            <a:extLst>
              <a:ext uri="{FF2B5EF4-FFF2-40B4-BE49-F238E27FC236}">
                <a16:creationId xmlns:a16="http://schemas.microsoft.com/office/drawing/2014/main" id="{97E70BFE-4C6F-B255-7020-B3B5D577A5AE}"/>
              </a:ext>
            </a:extLst>
          </p:cNvPr>
          <p:cNvSpPr txBox="1"/>
          <p:nvPr/>
        </p:nvSpPr>
        <p:spPr>
          <a:xfrm>
            <a:off x="3074458" y="1867077"/>
            <a:ext cx="486030" cy="369332"/>
          </a:xfrm>
          <a:prstGeom prst="rect">
            <a:avLst/>
          </a:prstGeom>
          <a:noFill/>
        </p:spPr>
        <p:txBody>
          <a:bodyPr wrap="none" rtlCol="0">
            <a:spAutoFit/>
          </a:bodyPr>
          <a:lstStyle/>
          <a:p>
            <a:r>
              <a:rPr lang="en-US" altLang="zh-CN" dirty="0"/>
              <a:t>NO</a:t>
            </a:r>
            <a:endParaRPr lang="zh-CN" altLang="en-US" dirty="0"/>
          </a:p>
        </p:txBody>
      </p:sp>
      <p:cxnSp>
        <p:nvCxnSpPr>
          <p:cNvPr id="36" name="Connector: Elbow 14">
            <a:extLst>
              <a:ext uri="{FF2B5EF4-FFF2-40B4-BE49-F238E27FC236}">
                <a16:creationId xmlns:a16="http://schemas.microsoft.com/office/drawing/2014/main" id="{ECFEF5AD-6ED4-A03C-B510-493404A80394}"/>
              </a:ext>
            </a:extLst>
          </p:cNvPr>
          <p:cNvCxnSpPr>
            <a:cxnSpLocks/>
          </p:cNvCxnSpPr>
          <p:nvPr/>
        </p:nvCxnSpPr>
        <p:spPr>
          <a:xfrm rot="16200000" flipH="1">
            <a:off x="1424921" y="5101419"/>
            <a:ext cx="567796" cy="2"/>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4" name="Group 21">
            <a:extLst>
              <a:ext uri="{FF2B5EF4-FFF2-40B4-BE49-F238E27FC236}">
                <a16:creationId xmlns:a16="http://schemas.microsoft.com/office/drawing/2014/main" id="{019F9C6D-9FD3-18BF-68E6-072B17ACD153}"/>
              </a:ext>
            </a:extLst>
          </p:cNvPr>
          <p:cNvGrpSpPr/>
          <p:nvPr/>
        </p:nvGrpSpPr>
        <p:grpSpPr>
          <a:xfrm>
            <a:off x="4051488" y="1885014"/>
            <a:ext cx="1255537" cy="1059476"/>
            <a:chOff x="5939840" y="2102104"/>
            <a:chExt cx="1256191" cy="1060028"/>
          </a:xfrm>
        </p:grpSpPr>
        <p:pic>
          <p:nvPicPr>
            <p:cNvPr id="45" name="Picture 20">
              <a:extLst>
                <a:ext uri="{FF2B5EF4-FFF2-40B4-BE49-F238E27FC236}">
                  <a16:creationId xmlns:a16="http://schemas.microsoft.com/office/drawing/2014/main" id="{A402A590-6B66-BF82-6E2C-AAA1E7478C6A}"/>
                </a:ext>
              </a:extLst>
            </p:cNvPr>
            <p:cNvPicPr>
              <a:picLocks noChangeAspect="1"/>
            </p:cNvPicPr>
            <p:nvPr/>
          </p:nvPicPr>
          <p:blipFill>
            <a:blip r:embed="rId5"/>
            <a:stretch>
              <a:fillRect/>
            </a:stretch>
          </p:blipFill>
          <p:spPr>
            <a:xfrm>
              <a:off x="6148579" y="2102104"/>
              <a:ext cx="810353" cy="810353"/>
            </a:xfrm>
            <a:prstGeom prst="rect">
              <a:avLst/>
            </a:prstGeom>
          </p:spPr>
        </p:pic>
        <p:sp>
          <p:nvSpPr>
            <p:cNvPr id="46" name="TextBox 55">
              <a:extLst>
                <a:ext uri="{FF2B5EF4-FFF2-40B4-BE49-F238E27FC236}">
                  <a16:creationId xmlns:a16="http://schemas.microsoft.com/office/drawing/2014/main" id="{7B10C456-6770-DBFB-BC92-5A657CC85864}"/>
                </a:ext>
              </a:extLst>
            </p:cNvPr>
            <p:cNvSpPr txBox="1"/>
            <p:nvPr/>
          </p:nvSpPr>
          <p:spPr>
            <a:xfrm>
              <a:off x="5939840" y="2823402"/>
              <a:ext cx="1256191" cy="338730"/>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资料邮件下载并核对是否完整</a:t>
              </a:r>
              <a:endParaRPr lang="en-US" altLang="zh-CN" sz="1100" kern="0" dirty="0">
                <a:solidFill>
                  <a:schemeClr val="bg1"/>
                </a:solidFill>
                <a:ea typeface="Arial Unicode MS" pitchFamily="34" charset="-128"/>
                <a:cs typeface="Arial Unicode MS" pitchFamily="34" charset="-128"/>
              </a:endParaRPr>
            </a:p>
          </p:txBody>
        </p:sp>
      </p:grpSp>
      <p:sp>
        <p:nvSpPr>
          <p:cNvPr id="50" name="TextBox 88">
            <a:extLst>
              <a:ext uri="{FF2B5EF4-FFF2-40B4-BE49-F238E27FC236}">
                <a16:creationId xmlns:a16="http://schemas.microsoft.com/office/drawing/2014/main" id="{3892CA24-4CC6-288A-07D8-6521C36921E2}"/>
              </a:ext>
            </a:extLst>
          </p:cNvPr>
          <p:cNvSpPr txBox="1"/>
          <p:nvPr/>
        </p:nvSpPr>
        <p:spPr>
          <a:xfrm>
            <a:off x="9645899" y="2841551"/>
            <a:ext cx="1016357" cy="338554"/>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生成机器人运行日志</a:t>
            </a:r>
            <a:endParaRPr lang="en-US" sz="1100" kern="0" dirty="0">
              <a:solidFill>
                <a:schemeClr val="bg1"/>
              </a:solidFill>
              <a:ea typeface="Arial Unicode MS" pitchFamily="34" charset="-128"/>
              <a:cs typeface="Arial Unicode MS" pitchFamily="34" charset="-128"/>
            </a:endParaRPr>
          </a:p>
        </p:txBody>
      </p:sp>
      <p:cxnSp>
        <p:nvCxnSpPr>
          <p:cNvPr id="52" name="Connector: Elbow 14">
            <a:extLst>
              <a:ext uri="{FF2B5EF4-FFF2-40B4-BE49-F238E27FC236}">
                <a16:creationId xmlns:a16="http://schemas.microsoft.com/office/drawing/2014/main" id="{5CD5229C-85B5-1DF3-70CC-956AFFF9D01C}"/>
              </a:ext>
            </a:extLst>
          </p:cNvPr>
          <p:cNvCxnSpPr>
            <a:cxnSpLocks/>
            <a:stCxn id="76" idx="3"/>
            <a:endCxn id="91" idx="1"/>
          </p:cNvCxnSpPr>
          <p:nvPr/>
        </p:nvCxnSpPr>
        <p:spPr>
          <a:xfrm flipV="1">
            <a:off x="7817346" y="2289979"/>
            <a:ext cx="1740314" cy="10471"/>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1" name="TextBox 88">
            <a:extLst>
              <a:ext uri="{FF2B5EF4-FFF2-40B4-BE49-F238E27FC236}">
                <a16:creationId xmlns:a16="http://schemas.microsoft.com/office/drawing/2014/main" id="{CE343DC5-8A0E-FAAD-620F-C19337A65238}"/>
              </a:ext>
            </a:extLst>
          </p:cNvPr>
          <p:cNvSpPr txBox="1"/>
          <p:nvPr/>
        </p:nvSpPr>
        <p:spPr>
          <a:xfrm>
            <a:off x="3942271" y="4202083"/>
            <a:ext cx="1376716" cy="507831"/>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altLang="zh-CN" sz="1100" kern="0" dirty="0">
                <a:solidFill>
                  <a:schemeClr val="bg1"/>
                </a:solidFill>
                <a:ea typeface="Arial Unicode MS" pitchFamily="34" charset="-128"/>
                <a:cs typeface="Arial Unicode MS" pitchFamily="34" charset="-128"/>
              </a:rPr>
              <a:t>Email</a:t>
            </a:r>
            <a:r>
              <a:rPr lang="zh-CN" altLang="en-US" sz="1100" kern="0" dirty="0">
                <a:solidFill>
                  <a:schemeClr val="bg1"/>
                </a:solidFill>
                <a:ea typeface="Arial Unicode MS" pitchFamily="34" charset="-128"/>
                <a:cs typeface="Arial Unicode MS" pitchFamily="34" charset="-128"/>
              </a:rPr>
              <a:t>，将确实资料清单反馈至企业，请求重发。</a:t>
            </a:r>
            <a:endParaRPr lang="en-US" sz="1100" kern="0" dirty="0">
              <a:solidFill>
                <a:schemeClr val="bg1"/>
              </a:solidFill>
              <a:ea typeface="Arial Unicode MS" pitchFamily="34" charset="-128"/>
              <a:cs typeface="Arial Unicode MS" pitchFamily="34" charset="-128"/>
            </a:endParaRPr>
          </a:p>
        </p:txBody>
      </p:sp>
      <p:cxnSp>
        <p:nvCxnSpPr>
          <p:cNvPr id="63" name="Connector: Elbow 14">
            <a:extLst>
              <a:ext uri="{FF2B5EF4-FFF2-40B4-BE49-F238E27FC236}">
                <a16:creationId xmlns:a16="http://schemas.microsoft.com/office/drawing/2014/main" id="{241732C7-6C9E-2D25-DF74-08B2EB38C047}"/>
              </a:ext>
            </a:extLst>
          </p:cNvPr>
          <p:cNvCxnSpPr>
            <a:cxnSpLocks/>
            <a:stCxn id="61" idx="2"/>
          </p:cNvCxnSpPr>
          <p:nvPr/>
        </p:nvCxnSpPr>
        <p:spPr>
          <a:xfrm rot="5400000" flipH="1">
            <a:off x="2336177" y="2415462"/>
            <a:ext cx="2290924" cy="2297980"/>
          </a:xfrm>
          <a:prstGeom prst="bentConnector4">
            <a:avLst>
              <a:gd name="adj1" fmla="val -9979"/>
              <a:gd name="adj2" fmla="val 100477"/>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6" name="Picture 7" descr="Image result for outlook&quot;">
            <a:extLst>
              <a:ext uri="{FF2B5EF4-FFF2-40B4-BE49-F238E27FC236}">
                <a16:creationId xmlns:a16="http://schemas.microsoft.com/office/drawing/2014/main" id="{16BF208F-5396-1676-C832-5F41D1081F42}"/>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p:blipFill>
        <p:spPr bwMode="auto">
          <a:xfrm>
            <a:off x="4408419" y="3665412"/>
            <a:ext cx="513326" cy="498167"/>
          </a:xfrm>
          <a:prstGeom prst="rect">
            <a:avLst/>
          </a:prstGeom>
          <a:noFill/>
          <a:extLst>
            <a:ext uri="{909E8E84-426E-40DD-AFC4-6F175D3DCCD1}">
              <a14:hiddenFill xmlns:a14="http://schemas.microsoft.com/office/drawing/2010/main">
                <a:solidFill>
                  <a:srgbClr val="FFFFFF"/>
                </a:solidFill>
              </a14:hiddenFill>
            </a:ext>
          </a:extLst>
        </p:spPr>
      </p:pic>
      <p:sp>
        <p:nvSpPr>
          <p:cNvPr id="71" name="文本框 70">
            <a:extLst>
              <a:ext uri="{FF2B5EF4-FFF2-40B4-BE49-F238E27FC236}">
                <a16:creationId xmlns:a16="http://schemas.microsoft.com/office/drawing/2014/main" id="{38536B5E-B41C-19EC-126E-ABD960C9A579}"/>
              </a:ext>
            </a:extLst>
          </p:cNvPr>
          <p:cNvSpPr txBox="1"/>
          <p:nvPr/>
        </p:nvSpPr>
        <p:spPr>
          <a:xfrm>
            <a:off x="1171757" y="3473626"/>
            <a:ext cx="512641" cy="369332"/>
          </a:xfrm>
          <a:prstGeom prst="rect">
            <a:avLst/>
          </a:prstGeom>
          <a:noFill/>
        </p:spPr>
        <p:txBody>
          <a:bodyPr wrap="none" rtlCol="0">
            <a:spAutoFit/>
          </a:bodyPr>
          <a:lstStyle/>
          <a:p>
            <a:r>
              <a:rPr lang="en-US" altLang="zh-CN" dirty="0"/>
              <a:t>YES</a:t>
            </a:r>
            <a:endParaRPr lang="zh-CN" altLang="en-US" dirty="0"/>
          </a:p>
        </p:txBody>
      </p:sp>
      <p:cxnSp>
        <p:nvCxnSpPr>
          <p:cNvPr id="72" name="Connector: Elbow 14">
            <a:extLst>
              <a:ext uri="{FF2B5EF4-FFF2-40B4-BE49-F238E27FC236}">
                <a16:creationId xmlns:a16="http://schemas.microsoft.com/office/drawing/2014/main" id="{7A34661F-8956-16FF-B02C-35E85EEE1E5A}"/>
              </a:ext>
            </a:extLst>
          </p:cNvPr>
          <p:cNvCxnSpPr>
            <a:cxnSpLocks/>
            <a:stCxn id="45" idx="3"/>
            <a:endCxn id="76" idx="1"/>
          </p:cNvCxnSpPr>
          <p:nvPr/>
        </p:nvCxnSpPr>
        <p:spPr>
          <a:xfrm>
            <a:off x="5070049" y="2289980"/>
            <a:ext cx="1916423" cy="10470"/>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75" name="Group 92">
            <a:extLst>
              <a:ext uri="{FF2B5EF4-FFF2-40B4-BE49-F238E27FC236}">
                <a16:creationId xmlns:a16="http://schemas.microsoft.com/office/drawing/2014/main" id="{0F6DA3AC-CBB3-0B0B-8093-232593D2FEEA}"/>
              </a:ext>
            </a:extLst>
          </p:cNvPr>
          <p:cNvGrpSpPr/>
          <p:nvPr/>
        </p:nvGrpSpPr>
        <p:grpSpPr>
          <a:xfrm>
            <a:off x="6729739" y="1885014"/>
            <a:ext cx="2037743" cy="2606914"/>
            <a:chOff x="5735139" y="2432861"/>
            <a:chExt cx="2832668" cy="3623881"/>
          </a:xfrm>
        </p:grpSpPr>
        <p:pic>
          <p:nvPicPr>
            <p:cNvPr id="76" name="Picture 94">
              <a:extLst>
                <a:ext uri="{FF2B5EF4-FFF2-40B4-BE49-F238E27FC236}">
                  <a16:creationId xmlns:a16="http://schemas.microsoft.com/office/drawing/2014/main" id="{4FA58989-18D7-2DFA-8A1F-CE384FBC75AB}"/>
                </a:ext>
              </a:extLst>
            </p:cNvPr>
            <p:cNvPicPr>
              <a:picLocks noChangeAspect="1"/>
            </p:cNvPicPr>
            <p:nvPr/>
          </p:nvPicPr>
          <p:blipFill>
            <a:blip r:embed="rId6"/>
            <a:stretch>
              <a:fillRect/>
            </a:stretch>
          </p:blipFill>
          <p:spPr>
            <a:xfrm>
              <a:off x="6092024" y="2432861"/>
              <a:ext cx="1154998" cy="1154998"/>
            </a:xfrm>
            <a:prstGeom prst="rect">
              <a:avLst/>
            </a:prstGeom>
          </p:spPr>
        </p:pic>
        <p:sp>
          <p:nvSpPr>
            <p:cNvPr id="77" name="TextBox 95">
              <a:extLst>
                <a:ext uri="{FF2B5EF4-FFF2-40B4-BE49-F238E27FC236}">
                  <a16:creationId xmlns:a16="http://schemas.microsoft.com/office/drawing/2014/main" id="{BF73014E-FB73-FE80-985E-54B94C8887CE}"/>
                </a:ext>
              </a:extLst>
            </p:cNvPr>
            <p:cNvSpPr txBox="1"/>
            <p:nvPr/>
          </p:nvSpPr>
          <p:spPr>
            <a:xfrm>
              <a:off x="5735139" y="3468302"/>
              <a:ext cx="2832668" cy="2588440"/>
            </a:xfrm>
            <a:prstGeom prst="rect">
              <a:avLst/>
            </a:prstGeom>
            <a:noFill/>
          </p:spPr>
          <p:txBody>
            <a:bodyPr wrap="square" lIns="0" tIns="0" rIns="0" bIns="0" rtlCol="0">
              <a:spAutoFit/>
            </a:bodyPr>
            <a:lstStyle/>
            <a:p>
              <a:pPr algn="just" defTabSz="1088122" fontAlgn="base">
                <a:spcBef>
                  <a:spcPct val="50000"/>
                </a:spcBef>
                <a:spcAft>
                  <a:spcPct val="0"/>
                </a:spcAft>
                <a:buClr>
                  <a:srgbClr val="F0AB00"/>
                </a:buClr>
                <a:buSzPct val="80000"/>
                <a:defRPr/>
              </a:pPr>
              <a:r>
                <a:rPr lang="zh-CN" altLang="en-US" sz="1100" dirty="0">
                  <a:solidFill>
                    <a:schemeClr val="bg1"/>
                  </a:solidFill>
                </a:rPr>
                <a:t>机器人读取委托单位业务信息</a:t>
              </a:r>
              <a:br>
                <a:rPr lang="zh-CN" altLang="en-US" sz="1100" dirty="0">
                  <a:solidFill>
                    <a:schemeClr val="bg1"/>
                  </a:solidFill>
                </a:rPr>
              </a:br>
              <a:r>
                <a:rPr lang="zh-CN" altLang="en-US" sz="1100" dirty="0">
                  <a:solidFill>
                    <a:schemeClr val="bg1"/>
                  </a:solidFill>
                </a:rPr>
                <a:t>表中的委托单位的审计需求及所属行业信息，并将其与事务所识库表中的数据进行匹配，</a:t>
              </a:r>
              <a:br>
                <a:rPr lang="zh-CN" altLang="en-US" sz="1100" dirty="0">
                  <a:solidFill>
                    <a:schemeClr val="bg1"/>
                  </a:solidFill>
                </a:rPr>
              </a:br>
              <a:r>
                <a:rPr lang="zh-CN" altLang="en-US" sz="1100" dirty="0">
                  <a:solidFill>
                    <a:schemeClr val="bg1"/>
                  </a:solidFill>
                </a:rPr>
                <a:t>提取出对应审计需求与行业痛点，生成基本资料清单；读取资产负债表、利润表中相关数据，计算风险水平、重要性水平，并根据审计服务收费标准，计算审计费用，然后根据这些数据生成业务承接初步评估表。</a:t>
              </a:r>
              <a:endParaRPr lang="en-US" sz="1100" kern="0" dirty="0">
                <a:solidFill>
                  <a:schemeClr val="bg1"/>
                </a:solidFill>
                <a:ea typeface="Arial Unicode MS" pitchFamily="34" charset="-128"/>
                <a:cs typeface="Arial Unicode MS" pitchFamily="34" charset="-128"/>
              </a:endParaRPr>
            </a:p>
          </p:txBody>
        </p:sp>
      </p:grpSp>
      <p:cxnSp>
        <p:nvCxnSpPr>
          <p:cNvPr id="80" name="Connector: Elbow 14">
            <a:extLst>
              <a:ext uri="{FF2B5EF4-FFF2-40B4-BE49-F238E27FC236}">
                <a16:creationId xmlns:a16="http://schemas.microsoft.com/office/drawing/2014/main" id="{69DABB72-8A23-F352-2C06-D77FAC619F0B}"/>
              </a:ext>
            </a:extLst>
          </p:cNvPr>
          <p:cNvCxnSpPr>
            <a:cxnSpLocks/>
          </p:cNvCxnSpPr>
          <p:nvPr/>
        </p:nvCxnSpPr>
        <p:spPr>
          <a:xfrm rot="16200000" flipH="1">
            <a:off x="4385781" y="3290130"/>
            <a:ext cx="558604" cy="1"/>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1" name="文本框 80">
            <a:extLst>
              <a:ext uri="{FF2B5EF4-FFF2-40B4-BE49-F238E27FC236}">
                <a16:creationId xmlns:a16="http://schemas.microsoft.com/office/drawing/2014/main" id="{0F57DA01-E53E-3838-7923-89215ABABD4B}"/>
              </a:ext>
            </a:extLst>
          </p:cNvPr>
          <p:cNvSpPr txBox="1"/>
          <p:nvPr/>
        </p:nvSpPr>
        <p:spPr>
          <a:xfrm>
            <a:off x="3979107" y="3095802"/>
            <a:ext cx="486030" cy="369332"/>
          </a:xfrm>
          <a:prstGeom prst="rect">
            <a:avLst/>
          </a:prstGeom>
          <a:noFill/>
        </p:spPr>
        <p:txBody>
          <a:bodyPr wrap="none" rtlCol="0">
            <a:spAutoFit/>
          </a:bodyPr>
          <a:lstStyle/>
          <a:p>
            <a:r>
              <a:rPr lang="en-US" altLang="zh-CN" dirty="0"/>
              <a:t>NO</a:t>
            </a:r>
            <a:endParaRPr lang="zh-CN" altLang="en-US" dirty="0"/>
          </a:p>
        </p:txBody>
      </p:sp>
      <p:pic>
        <p:nvPicPr>
          <p:cNvPr id="91" name="Picture 4">
            <a:extLst>
              <a:ext uri="{FF2B5EF4-FFF2-40B4-BE49-F238E27FC236}">
                <a16:creationId xmlns:a16="http://schemas.microsoft.com/office/drawing/2014/main" id="{768F1793-7027-DBCD-DA9E-F53A16DCD2F0}"/>
              </a:ext>
            </a:extLst>
          </p:cNvPr>
          <p:cNvPicPr>
            <a:picLocks noChangeAspect="1"/>
          </p:cNvPicPr>
          <p:nvPr/>
        </p:nvPicPr>
        <p:blipFill>
          <a:blip r:embed="rId7"/>
          <a:stretch>
            <a:fillRect/>
          </a:stretch>
        </p:blipFill>
        <p:spPr>
          <a:xfrm>
            <a:off x="9557660" y="1712781"/>
            <a:ext cx="1154398" cy="1154395"/>
          </a:xfrm>
          <a:prstGeom prst="rect">
            <a:avLst/>
          </a:prstGeom>
        </p:spPr>
      </p:pic>
      <p:cxnSp>
        <p:nvCxnSpPr>
          <p:cNvPr id="96" name="Connector: Elbow 14">
            <a:extLst>
              <a:ext uri="{FF2B5EF4-FFF2-40B4-BE49-F238E27FC236}">
                <a16:creationId xmlns:a16="http://schemas.microsoft.com/office/drawing/2014/main" id="{0CF8AE26-6C6C-6701-0C0C-CBDCED67BFA4}"/>
              </a:ext>
            </a:extLst>
          </p:cNvPr>
          <p:cNvCxnSpPr>
            <a:cxnSpLocks/>
            <a:endCxn id="45" idx="0"/>
          </p:cNvCxnSpPr>
          <p:nvPr/>
        </p:nvCxnSpPr>
        <p:spPr>
          <a:xfrm rot="10800000" flipH="1">
            <a:off x="1530934" y="1885015"/>
            <a:ext cx="3134150" cy="3773739"/>
          </a:xfrm>
          <a:prstGeom prst="bentConnector4">
            <a:avLst>
              <a:gd name="adj1" fmla="val -21882"/>
              <a:gd name="adj2" fmla="val 106058"/>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09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1">
            <a:extLst>
              <a:ext uri="{FF2B5EF4-FFF2-40B4-BE49-F238E27FC236}">
                <a16:creationId xmlns:a16="http://schemas.microsoft.com/office/drawing/2014/main" id="{100A90AA-59E2-E84C-A26D-9ABEF6871917}"/>
              </a:ext>
            </a:extLst>
          </p:cNvPr>
          <p:cNvSpPr/>
          <p:nvPr/>
        </p:nvSpPr>
        <p:spPr bwMode="gray">
          <a:xfrm>
            <a:off x="7126399" y="1751833"/>
            <a:ext cx="4336933" cy="3697942"/>
          </a:xfrm>
          <a:prstGeom prst="roundRect">
            <a:avLst>
              <a:gd name="adj" fmla="val 928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4" name="Rectangle: Rounded Corners 103">
            <a:extLst>
              <a:ext uri="{FF2B5EF4-FFF2-40B4-BE49-F238E27FC236}">
                <a16:creationId xmlns:a16="http://schemas.microsoft.com/office/drawing/2014/main" id="{7461BD1C-FA42-1145-BA59-FD66DA28BD26}"/>
              </a:ext>
            </a:extLst>
          </p:cNvPr>
          <p:cNvSpPr/>
          <p:nvPr/>
        </p:nvSpPr>
        <p:spPr bwMode="gray">
          <a:xfrm>
            <a:off x="190942" y="1909105"/>
            <a:ext cx="6721005" cy="3697942"/>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6" name="Title 2">
            <a:extLst>
              <a:ext uri="{FF2B5EF4-FFF2-40B4-BE49-F238E27FC236}">
                <a16:creationId xmlns:a16="http://schemas.microsoft.com/office/drawing/2014/main" id="{B42CB9F9-8033-8A4B-8AAC-15FC08168D5F}"/>
              </a:ext>
            </a:extLst>
          </p:cNvPr>
          <p:cNvSpPr txBox="1">
            <a:spLocks/>
          </p:cNvSpPr>
          <p:nvPr/>
        </p:nvSpPr>
        <p:spPr>
          <a:xfrm>
            <a:off x="3013641" y="443930"/>
            <a:ext cx="11180652"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一拍即合之初步业务活动机器人</a:t>
            </a:r>
            <a:endParaRPr lang="en-US" sz="2400" dirty="0">
              <a:solidFill>
                <a:schemeClr val="bg1"/>
              </a:solidFill>
            </a:endParaRPr>
          </a:p>
        </p:txBody>
      </p:sp>
      <p:cxnSp>
        <p:nvCxnSpPr>
          <p:cNvPr id="58" name="直接连接符 2">
            <a:extLst>
              <a:ext uri="{FF2B5EF4-FFF2-40B4-BE49-F238E27FC236}">
                <a16:creationId xmlns:a16="http://schemas.microsoft.com/office/drawing/2014/main" id="{B4E0548D-9C7C-FE4E-AB80-F945CE6D31A3}"/>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E814893-9BF2-F842-A536-CEE3066BA944}"/>
              </a:ext>
            </a:extLst>
          </p:cNvPr>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a16="http://schemas.microsoft.com/office/drawing/2014/main" id="{487BD9E2-4559-D344-B634-4EB7F8CA25A9}"/>
              </a:ext>
            </a:extLst>
          </p:cNvPr>
          <p:cNvSpPr txBox="1"/>
          <p:nvPr/>
        </p:nvSpPr>
        <p:spPr>
          <a:xfrm>
            <a:off x="5005600" y="6615791"/>
            <a:ext cx="1338556" cy="338554"/>
          </a:xfrm>
          <a:prstGeom prst="rect">
            <a:avLst/>
          </a:prstGeom>
          <a:noFill/>
        </p:spPr>
        <p:txBody>
          <a:bodyPr wrap="square" rtlCol="0">
            <a:spAutoFit/>
          </a:bodyPr>
          <a:lstStyle/>
          <a:p>
            <a:r>
              <a:rPr kumimoji="1" lang="zh-CN" altLang="en-US" sz="1600" dirty="0">
                <a:solidFill>
                  <a:schemeClr val="bg1"/>
                </a:solidFill>
              </a:rPr>
              <a:t>流程图</a:t>
            </a:r>
            <a:r>
              <a:rPr kumimoji="1" lang="en-US" altLang="zh-CN" sz="1600" dirty="0">
                <a:solidFill>
                  <a:schemeClr val="bg1"/>
                </a:solidFill>
              </a:rPr>
              <a:t>3</a:t>
            </a:r>
            <a:endParaRPr kumimoji="1" lang="zh-CN" altLang="en-US" sz="1600" dirty="0">
              <a:solidFill>
                <a:schemeClr val="bg1"/>
              </a:solidFill>
            </a:endParaRPr>
          </a:p>
        </p:txBody>
      </p:sp>
      <p:pic>
        <p:nvPicPr>
          <p:cNvPr id="5" name="图片 4">
            <a:extLst>
              <a:ext uri="{FF2B5EF4-FFF2-40B4-BE49-F238E27FC236}">
                <a16:creationId xmlns:a16="http://schemas.microsoft.com/office/drawing/2014/main" id="{31C45BC7-687E-23E1-F171-BFFE14F78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13" y="2577218"/>
            <a:ext cx="5609891" cy="2495550"/>
          </a:xfrm>
          <a:prstGeom prst="rect">
            <a:avLst/>
          </a:prstGeom>
        </p:spPr>
      </p:pic>
      <p:grpSp>
        <p:nvGrpSpPr>
          <p:cNvPr id="18" name="Group 6">
            <a:extLst>
              <a:ext uri="{FF2B5EF4-FFF2-40B4-BE49-F238E27FC236}">
                <a16:creationId xmlns:a16="http://schemas.microsoft.com/office/drawing/2014/main" id="{448D54D4-E291-B696-02BB-4BFFD9DF2AC0}"/>
              </a:ext>
            </a:extLst>
          </p:cNvPr>
          <p:cNvGrpSpPr/>
          <p:nvPr/>
        </p:nvGrpSpPr>
        <p:grpSpPr>
          <a:xfrm>
            <a:off x="7579930" y="2031639"/>
            <a:ext cx="513327" cy="667444"/>
            <a:chOff x="956403" y="1735612"/>
            <a:chExt cx="1166939" cy="1517290"/>
          </a:xfrm>
        </p:grpSpPr>
        <p:pic>
          <p:nvPicPr>
            <p:cNvPr id="19" name="Picture 7" descr="Image result for outlook&quot;">
              <a:extLst>
                <a:ext uri="{FF2B5EF4-FFF2-40B4-BE49-F238E27FC236}">
                  <a16:creationId xmlns:a16="http://schemas.microsoft.com/office/drawing/2014/main" id="{67CA98AC-E513-50BE-51BC-F53C7B5555F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8">
              <a:extLst>
                <a:ext uri="{FF2B5EF4-FFF2-40B4-BE49-F238E27FC236}">
                  <a16:creationId xmlns:a16="http://schemas.microsoft.com/office/drawing/2014/main" id="{F87D5FFE-A283-40BD-A180-3CFC24B297D7}"/>
                </a:ext>
              </a:extLst>
            </p:cNvPr>
            <p:cNvSpPr txBox="1"/>
            <p:nvPr/>
          </p:nvSpPr>
          <p:spPr>
            <a:xfrm>
              <a:off x="1184570" y="2868087"/>
              <a:ext cx="710597" cy="384815"/>
            </a:xfrm>
            <a:prstGeom prst="rect">
              <a:avLst/>
            </a:prstGeom>
            <a:noFill/>
          </p:spPr>
          <p:txBody>
            <a:bodyPr wrap="non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Email</a:t>
              </a:r>
            </a:p>
          </p:txBody>
        </p:sp>
      </p:grpSp>
      <p:cxnSp>
        <p:nvCxnSpPr>
          <p:cNvPr id="21" name="Connector: Elbow 14">
            <a:extLst>
              <a:ext uri="{FF2B5EF4-FFF2-40B4-BE49-F238E27FC236}">
                <a16:creationId xmlns:a16="http://schemas.microsoft.com/office/drawing/2014/main" id="{77C8C43A-F49E-8ACB-C7BF-F5A95ECB18F0}"/>
              </a:ext>
            </a:extLst>
          </p:cNvPr>
          <p:cNvCxnSpPr>
            <a:cxnSpLocks/>
            <a:stCxn id="19" idx="3"/>
            <a:endCxn id="28" idx="1"/>
          </p:cNvCxnSpPr>
          <p:nvPr/>
        </p:nvCxnSpPr>
        <p:spPr>
          <a:xfrm flipV="1">
            <a:off x="8093257" y="2271897"/>
            <a:ext cx="942677" cy="8826"/>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3">
            <a:extLst>
              <a:ext uri="{FF2B5EF4-FFF2-40B4-BE49-F238E27FC236}">
                <a16:creationId xmlns:a16="http://schemas.microsoft.com/office/drawing/2014/main" id="{E1EE25A5-794F-99B2-5DED-40666406CF49}"/>
              </a:ext>
            </a:extLst>
          </p:cNvPr>
          <p:cNvCxnSpPr>
            <a:cxnSpLocks/>
            <a:stCxn id="28" idx="3"/>
            <a:endCxn id="24" idx="1"/>
          </p:cNvCxnSpPr>
          <p:nvPr/>
        </p:nvCxnSpPr>
        <p:spPr>
          <a:xfrm>
            <a:off x="9843408" y="2271897"/>
            <a:ext cx="704091" cy="3885"/>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3" name="Group 69">
            <a:extLst>
              <a:ext uri="{FF2B5EF4-FFF2-40B4-BE49-F238E27FC236}">
                <a16:creationId xmlns:a16="http://schemas.microsoft.com/office/drawing/2014/main" id="{F9642DE8-CE97-D921-9718-752879EAE89E}"/>
              </a:ext>
            </a:extLst>
          </p:cNvPr>
          <p:cNvGrpSpPr/>
          <p:nvPr/>
        </p:nvGrpSpPr>
        <p:grpSpPr>
          <a:xfrm>
            <a:off x="10547499" y="1860345"/>
            <a:ext cx="830874" cy="830873"/>
            <a:chOff x="9792538" y="2993558"/>
            <a:chExt cx="1154998" cy="1154999"/>
          </a:xfrm>
          <a:effectLst/>
        </p:grpSpPr>
        <p:pic>
          <p:nvPicPr>
            <p:cNvPr id="24" name="Picture 41">
              <a:extLst>
                <a:ext uri="{FF2B5EF4-FFF2-40B4-BE49-F238E27FC236}">
                  <a16:creationId xmlns:a16="http://schemas.microsoft.com/office/drawing/2014/main" id="{9790AEBA-83B9-0E03-97F5-728FF4195531}"/>
                </a:ext>
              </a:extLst>
            </p:cNvPr>
            <p:cNvPicPr>
              <a:picLocks noChangeAspect="1"/>
            </p:cNvPicPr>
            <p:nvPr/>
          </p:nvPicPr>
          <p:blipFill>
            <a:blip r:embed="rId4"/>
            <a:stretch>
              <a:fillRect/>
            </a:stretch>
          </p:blipFill>
          <p:spPr>
            <a:xfrm>
              <a:off x="9792538" y="2993558"/>
              <a:ext cx="1154998" cy="1154999"/>
            </a:xfrm>
            <a:prstGeom prst="rect">
              <a:avLst/>
            </a:prstGeom>
            <a:effectLst/>
          </p:spPr>
        </p:pic>
        <p:sp>
          <p:nvSpPr>
            <p:cNvPr id="25" name="TextBox 68">
              <a:extLst>
                <a:ext uri="{FF2B5EF4-FFF2-40B4-BE49-F238E27FC236}">
                  <a16:creationId xmlns:a16="http://schemas.microsoft.com/office/drawing/2014/main" id="{7FF48ED3-1455-D0A0-931C-7E4D1B030A5E}"/>
                </a:ext>
              </a:extLst>
            </p:cNvPr>
            <p:cNvSpPr txBox="1"/>
            <p:nvPr/>
          </p:nvSpPr>
          <p:spPr>
            <a:xfrm>
              <a:off x="9826867" y="3857994"/>
              <a:ext cx="912031" cy="23531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所长</a:t>
              </a:r>
              <a:r>
                <a:rPr lang="en-US" sz="1100" kern="0" dirty="0" err="1">
                  <a:solidFill>
                    <a:schemeClr val="bg1"/>
                  </a:solidFill>
                  <a:ea typeface="Arial Unicode MS" pitchFamily="34" charset="-128"/>
                  <a:cs typeface="Arial Unicode MS" pitchFamily="34" charset="-128"/>
                </a:rPr>
                <a:t>审批</a:t>
              </a:r>
              <a:endParaRPr lang="en-US" sz="1100" kern="0" dirty="0">
                <a:solidFill>
                  <a:schemeClr val="bg1"/>
                </a:solidFill>
                <a:ea typeface="Arial Unicode MS" pitchFamily="34" charset="-128"/>
                <a:cs typeface="Arial Unicode MS" pitchFamily="34" charset="-128"/>
              </a:endParaRPr>
            </a:p>
          </p:txBody>
        </p:sp>
      </p:grpSp>
      <p:grpSp>
        <p:nvGrpSpPr>
          <p:cNvPr id="26" name="Group 13">
            <a:extLst>
              <a:ext uri="{FF2B5EF4-FFF2-40B4-BE49-F238E27FC236}">
                <a16:creationId xmlns:a16="http://schemas.microsoft.com/office/drawing/2014/main" id="{B6AE0D6F-4197-5F57-B93A-CF963FFD86E8}"/>
              </a:ext>
            </a:extLst>
          </p:cNvPr>
          <p:cNvGrpSpPr/>
          <p:nvPr/>
        </p:nvGrpSpPr>
        <p:grpSpPr>
          <a:xfrm>
            <a:off x="8962427" y="1909105"/>
            <a:ext cx="957460" cy="1045991"/>
            <a:chOff x="2584111" y="1625871"/>
            <a:chExt cx="957958" cy="1046536"/>
          </a:xfrm>
        </p:grpSpPr>
        <p:sp>
          <p:nvSpPr>
            <p:cNvPr id="27" name="TextBox 38">
              <a:extLst>
                <a:ext uri="{FF2B5EF4-FFF2-40B4-BE49-F238E27FC236}">
                  <a16:creationId xmlns:a16="http://schemas.microsoft.com/office/drawing/2014/main" id="{7C63DDC9-171E-595D-C715-9C35F23789FD}"/>
                </a:ext>
              </a:extLst>
            </p:cNvPr>
            <p:cNvSpPr txBox="1"/>
            <p:nvPr/>
          </p:nvSpPr>
          <p:spPr>
            <a:xfrm>
              <a:off x="2584111" y="2333677"/>
              <a:ext cx="957958" cy="338730"/>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将审批表发给所长</a:t>
              </a:r>
              <a:endParaRPr lang="en-US" sz="1100" kern="0" dirty="0">
                <a:solidFill>
                  <a:schemeClr val="bg1"/>
                </a:solidFill>
                <a:ea typeface="Arial Unicode MS" pitchFamily="34" charset="-128"/>
                <a:cs typeface="Arial Unicode MS" pitchFamily="34" charset="-128"/>
              </a:endParaRPr>
            </a:p>
          </p:txBody>
        </p:sp>
        <p:pic>
          <p:nvPicPr>
            <p:cNvPr id="28" name="Picture 56">
              <a:extLst>
                <a:ext uri="{FF2B5EF4-FFF2-40B4-BE49-F238E27FC236}">
                  <a16:creationId xmlns:a16="http://schemas.microsoft.com/office/drawing/2014/main" id="{CC492C8C-52D5-1E1F-2EE7-656DE1513774}"/>
                </a:ext>
              </a:extLst>
            </p:cNvPr>
            <p:cNvPicPr>
              <a:picLocks noChangeAspect="1"/>
            </p:cNvPicPr>
            <p:nvPr/>
          </p:nvPicPr>
          <p:blipFill>
            <a:blip r:embed="rId5"/>
            <a:stretch>
              <a:fillRect/>
            </a:stretch>
          </p:blipFill>
          <p:spPr>
            <a:xfrm>
              <a:off x="2657656" y="1625871"/>
              <a:ext cx="807894" cy="725961"/>
            </a:xfrm>
            <a:prstGeom prst="rect">
              <a:avLst/>
            </a:prstGeom>
          </p:spPr>
        </p:pic>
      </p:grpSp>
      <p:grpSp>
        <p:nvGrpSpPr>
          <p:cNvPr id="34" name="Group 93">
            <a:extLst>
              <a:ext uri="{FF2B5EF4-FFF2-40B4-BE49-F238E27FC236}">
                <a16:creationId xmlns:a16="http://schemas.microsoft.com/office/drawing/2014/main" id="{BC259C66-F71C-B1A0-259C-FBB21E229754}"/>
              </a:ext>
            </a:extLst>
          </p:cNvPr>
          <p:cNvGrpSpPr/>
          <p:nvPr/>
        </p:nvGrpSpPr>
        <p:grpSpPr>
          <a:xfrm>
            <a:off x="10358596" y="2973165"/>
            <a:ext cx="1016357" cy="1038199"/>
            <a:chOff x="7684313" y="3315647"/>
            <a:chExt cx="1016886" cy="1038740"/>
          </a:xfrm>
        </p:grpSpPr>
        <p:pic>
          <p:nvPicPr>
            <p:cNvPr id="35" name="Picture 83">
              <a:extLst>
                <a:ext uri="{FF2B5EF4-FFF2-40B4-BE49-F238E27FC236}">
                  <a16:creationId xmlns:a16="http://schemas.microsoft.com/office/drawing/2014/main" id="{D18D2A59-58E7-0846-CE0A-884352CED612}"/>
                </a:ext>
              </a:extLst>
            </p:cNvPr>
            <p:cNvPicPr>
              <a:picLocks noChangeAspect="1"/>
            </p:cNvPicPr>
            <p:nvPr/>
          </p:nvPicPr>
          <p:blipFill>
            <a:blip r:embed="rId6"/>
            <a:stretch>
              <a:fillRect/>
            </a:stretch>
          </p:blipFill>
          <p:spPr>
            <a:xfrm>
              <a:off x="7839837" y="3315647"/>
              <a:ext cx="831307" cy="831307"/>
            </a:xfrm>
            <a:prstGeom prst="rect">
              <a:avLst/>
            </a:prstGeom>
          </p:spPr>
        </p:pic>
        <p:sp>
          <p:nvSpPr>
            <p:cNvPr id="36" name="TextBox 88">
              <a:extLst>
                <a:ext uri="{FF2B5EF4-FFF2-40B4-BE49-F238E27FC236}">
                  <a16:creationId xmlns:a16="http://schemas.microsoft.com/office/drawing/2014/main" id="{611325B2-9ACA-A515-69E1-5F054B01DEAD}"/>
                </a:ext>
              </a:extLst>
            </p:cNvPr>
            <p:cNvSpPr txBox="1"/>
            <p:nvPr/>
          </p:nvSpPr>
          <p:spPr>
            <a:xfrm>
              <a:off x="7684313" y="4015655"/>
              <a:ext cx="1016886" cy="338732"/>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所长在审批表中写入意见</a:t>
              </a:r>
              <a:endParaRPr lang="en-US" sz="1100" kern="0" dirty="0">
                <a:solidFill>
                  <a:schemeClr val="bg1"/>
                </a:solidFill>
                <a:ea typeface="Arial Unicode MS" pitchFamily="34" charset="-128"/>
                <a:cs typeface="Arial Unicode MS" pitchFamily="34" charset="-128"/>
              </a:endParaRPr>
            </a:p>
          </p:txBody>
        </p:sp>
      </p:grpSp>
      <p:cxnSp>
        <p:nvCxnSpPr>
          <p:cNvPr id="37" name="Connector: Elbow 22">
            <a:extLst>
              <a:ext uri="{FF2B5EF4-FFF2-40B4-BE49-F238E27FC236}">
                <a16:creationId xmlns:a16="http://schemas.microsoft.com/office/drawing/2014/main" id="{2BC99D82-E7EB-D2DC-C4AB-BEA90ECFFA87}"/>
              </a:ext>
            </a:extLst>
          </p:cNvPr>
          <p:cNvCxnSpPr>
            <a:cxnSpLocks/>
            <a:stCxn id="25" idx="2"/>
            <a:endCxn id="35" idx="0"/>
          </p:cNvCxnSpPr>
          <p:nvPr/>
        </p:nvCxnSpPr>
        <p:spPr>
          <a:xfrm rot="16200000" flipH="1">
            <a:off x="10754012" y="2797699"/>
            <a:ext cx="321693" cy="29238"/>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5" name="Group 6">
            <a:extLst>
              <a:ext uri="{FF2B5EF4-FFF2-40B4-BE49-F238E27FC236}">
                <a16:creationId xmlns:a16="http://schemas.microsoft.com/office/drawing/2014/main" id="{B4E719EE-EB29-47A5-F740-1291FE523E10}"/>
              </a:ext>
            </a:extLst>
          </p:cNvPr>
          <p:cNvGrpSpPr/>
          <p:nvPr/>
        </p:nvGrpSpPr>
        <p:grpSpPr>
          <a:xfrm>
            <a:off x="9183007" y="3134955"/>
            <a:ext cx="513327" cy="667444"/>
            <a:chOff x="956403" y="1735612"/>
            <a:chExt cx="1166939" cy="1517290"/>
          </a:xfrm>
        </p:grpSpPr>
        <p:pic>
          <p:nvPicPr>
            <p:cNvPr id="46" name="Picture 7" descr="Image result for outlook&quot;">
              <a:extLst>
                <a:ext uri="{FF2B5EF4-FFF2-40B4-BE49-F238E27FC236}">
                  <a16:creationId xmlns:a16="http://schemas.microsoft.com/office/drawing/2014/main" id="{BCB8A158-4E60-8BDF-51AE-3A752C7B274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8">
              <a:extLst>
                <a:ext uri="{FF2B5EF4-FFF2-40B4-BE49-F238E27FC236}">
                  <a16:creationId xmlns:a16="http://schemas.microsoft.com/office/drawing/2014/main" id="{1052C19A-A575-2B1D-B862-8FE1694D7340}"/>
                </a:ext>
              </a:extLst>
            </p:cNvPr>
            <p:cNvSpPr txBox="1"/>
            <p:nvPr/>
          </p:nvSpPr>
          <p:spPr>
            <a:xfrm>
              <a:off x="1184570" y="2868087"/>
              <a:ext cx="710597" cy="384815"/>
            </a:xfrm>
            <a:prstGeom prst="rect">
              <a:avLst/>
            </a:prstGeom>
            <a:noFill/>
          </p:spPr>
          <p:txBody>
            <a:bodyPr wrap="non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Email</a:t>
              </a:r>
            </a:p>
          </p:txBody>
        </p:sp>
      </p:grpSp>
      <p:cxnSp>
        <p:nvCxnSpPr>
          <p:cNvPr id="49" name="Connector: Elbow 23">
            <a:extLst>
              <a:ext uri="{FF2B5EF4-FFF2-40B4-BE49-F238E27FC236}">
                <a16:creationId xmlns:a16="http://schemas.microsoft.com/office/drawing/2014/main" id="{C28F15AA-2ECC-6C6A-3BE2-6AFD9415CA89}"/>
              </a:ext>
            </a:extLst>
          </p:cNvPr>
          <p:cNvCxnSpPr>
            <a:cxnSpLocks/>
            <a:stCxn id="35" idx="1"/>
            <a:endCxn id="46" idx="3"/>
          </p:cNvCxnSpPr>
          <p:nvPr/>
        </p:nvCxnSpPr>
        <p:spPr>
          <a:xfrm rot="10800000">
            <a:off x="9696335" y="3384040"/>
            <a:ext cx="817705" cy="4563"/>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23">
            <a:extLst>
              <a:ext uri="{FF2B5EF4-FFF2-40B4-BE49-F238E27FC236}">
                <a16:creationId xmlns:a16="http://schemas.microsoft.com/office/drawing/2014/main" id="{FBA68DF8-2208-D542-D91D-D8D06592A0F9}"/>
              </a:ext>
            </a:extLst>
          </p:cNvPr>
          <p:cNvCxnSpPr>
            <a:cxnSpLocks/>
            <a:stCxn id="46" idx="1"/>
            <a:endCxn id="73" idx="3"/>
          </p:cNvCxnSpPr>
          <p:nvPr/>
        </p:nvCxnSpPr>
        <p:spPr>
          <a:xfrm rot="10800000" flipV="1">
            <a:off x="8355133" y="3384039"/>
            <a:ext cx="827875" cy="36"/>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7CEC6C0F-DE2C-44A7-28F2-45F65787C021}"/>
              </a:ext>
            </a:extLst>
          </p:cNvPr>
          <p:cNvSpPr txBox="1"/>
          <p:nvPr/>
        </p:nvSpPr>
        <p:spPr>
          <a:xfrm>
            <a:off x="8692862" y="4915211"/>
            <a:ext cx="1415772"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发送反馈给各企业</a:t>
            </a:r>
          </a:p>
        </p:txBody>
      </p:sp>
      <p:grpSp>
        <p:nvGrpSpPr>
          <p:cNvPr id="63" name="Group 6">
            <a:extLst>
              <a:ext uri="{FF2B5EF4-FFF2-40B4-BE49-F238E27FC236}">
                <a16:creationId xmlns:a16="http://schemas.microsoft.com/office/drawing/2014/main" id="{9E4E9E79-B077-938D-C6AF-B50AA52EA77B}"/>
              </a:ext>
            </a:extLst>
          </p:cNvPr>
          <p:cNvGrpSpPr/>
          <p:nvPr/>
        </p:nvGrpSpPr>
        <p:grpSpPr>
          <a:xfrm>
            <a:off x="7723264" y="4409735"/>
            <a:ext cx="513327" cy="667444"/>
            <a:chOff x="956403" y="1735612"/>
            <a:chExt cx="1166939" cy="1517290"/>
          </a:xfrm>
        </p:grpSpPr>
        <p:pic>
          <p:nvPicPr>
            <p:cNvPr id="68" name="Picture 7" descr="Image result for outlook&quot;">
              <a:extLst>
                <a:ext uri="{FF2B5EF4-FFF2-40B4-BE49-F238E27FC236}">
                  <a16:creationId xmlns:a16="http://schemas.microsoft.com/office/drawing/2014/main" id="{9BA1FF32-B96E-2E52-3FFF-E8C1CE32ACCC}"/>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8">
              <a:extLst>
                <a:ext uri="{FF2B5EF4-FFF2-40B4-BE49-F238E27FC236}">
                  <a16:creationId xmlns:a16="http://schemas.microsoft.com/office/drawing/2014/main" id="{44C637DD-6F11-B095-CA01-914ABC916F1B}"/>
                </a:ext>
              </a:extLst>
            </p:cNvPr>
            <p:cNvSpPr txBox="1"/>
            <p:nvPr/>
          </p:nvSpPr>
          <p:spPr>
            <a:xfrm>
              <a:off x="1184570" y="2868087"/>
              <a:ext cx="710597" cy="384815"/>
            </a:xfrm>
            <a:prstGeom prst="rect">
              <a:avLst/>
            </a:prstGeom>
            <a:noFill/>
          </p:spPr>
          <p:txBody>
            <a:bodyPr wrap="non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Email</a:t>
              </a:r>
            </a:p>
          </p:txBody>
        </p:sp>
      </p:grpSp>
      <p:cxnSp>
        <p:nvCxnSpPr>
          <p:cNvPr id="71" name="Connector: Elbow 14">
            <a:extLst>
              <a:ext uri="{FF2B5EF4-FFF2-40B4-BE49-F238E27FC236}">
                <a16:creationId xmlns:a16="http://schemas.microsoft.com/office/drawing/2014/main" id="{E819B908-8039-6259-7081-85DE0FC42439}"/>
              </a:ext>
            </a:extLst>
          </p:cNvPr>
          <p:cNvCxnSpPr>
            <a:cxnSpLocks/>
            <a:stCxn id="74" idx="2"/>
            <a:endCxn id="68" idx="0"/>
          </p:cNvCxnSpPr>
          <p:nvPr/>
        </p:nvCxnSpPr>
        <p:spPr>
          <a:xfrm rot="5400000">
            <a:off x="7803121" y="4232926"/>
            <a:ext cx="353617" cy="1"/>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72" name="Group 97">
            <a:extLst>
              <a:ext uri="{FF2B5EF4-FFF2-40B4-BE49-F238E27FC236}">
                <a16:creationId xmlns:a16="http://schemas.microsoft.com/office/drawing/2014/main" id="{135DFE10-E8DE-FBFB-A844-6F115931109F}"/>
              </a:ext>
            </a:extLst>
          </p:cNvPr>
          <p:cNvGrpSpPr/>
          <p:nvPr/>
        </p:nvGrpSpPr>
        <p:grpSpPr>
          <a:xfrm>
            <a:off x="7318056" y="2865827"/>
            <a:ext cx="1125721" cy="1190291"/>
            <a:chOff x="5409173" y="4010016"/>
            <a:chExt cx="2249415" cy="2379769"/>
          </a:xfrm>
          <a:effectLst/>
        </p:grpSpPr>
        <p:pic>
          <p:nvPicPr>
            <p:cNvPr id="73" name="Picture 98">
              <a:extLst>
                <a:ext uri="{FF2B5EF4-FFF2-40B4-BE49-F238E27FC236}">
                  <a16:creationId xmlns:a16="http://schemas.microsoft.com/office/drawing/2014/main" id="{7C5728A3-BB98-B87D-D2AE-3B722C5AFA96}"/>
                </a:ext>
              </a:extLst>
            </p:cNvPr>
            <p:cNvPicPr>
              <a:picLocks noChangeAspect="1"/>
            </p:cNvPicPr>
            <p:nvPr/>
          </p:nvPicPr>
          <p:blipFill>
            <a:blip r:embed="rId7"/>
            <a:stretch>
              <a:fillRect/>
            </a:stretch>
          </p:blipFill>
          <p:spPr>
            <a:xfrm>
              <a:off x="5409173" y="4010016"/>
              <a:ext cx="2072284" cy="2072284"/>
            </a:xfrm>
            <a:prstGeom prst="rect">
              <a:avLst/>
            </a:prstGeom>
          </p:spPr>
        </p:pic>
        <p:sp>
          <p:nvSpPr>
            <p:cNvPr id="74" name="TextBox 99">
              <a:extLst>
                <a:ext uri="{FF2B5EF4-FFF2-40B4-BE49-F238E27FC236}">
                  <a16:creationId xmlns:a16="http://schemas.microsoft.com/office/drawing/2014/main" id="{78CC63D7-B05B-53A2-403E-DF7AA469002F}"/>
                </a:ext>
              </a:extLst>
            </p:cNvPr>
            <p:cNvSpPr txBox="1"/>
            <p:nvPr/>
          </p:nvSpPr>
          <p:spPr>
            <a:xfrm>
              <a:off x="5804864" y="5712908"/>
              <a:ext cx="1853724" cy="676877"/>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下载审批表，读取审计意见</a:t>
              </a:r>
              <a:endParaRPr lang="en-US" sz="1100" kern="0" dirty="0">
                <a:solidFill>
                  <a:schemeClr val="bg1"/>
                </a:solidFill>
                <a:ea typeface="Arial Unicode MS" pitchFamily="34" charset="-128"/>
                <a:cs typeface="Arial Unicode MS" pitchFamily="34" charset="-128"/>
              </a:endParaRPr>
            </a:p>
          </p:txBody>
        </p:sp>
      </p:grpSp>
      <p:pic>
        <p:nvPicPr>
          <p:cNvPr id="76" name="Grafik 83">
            <a:extLst>
              <a:ext uri="{FF2B5EF4-FFF2-40B4-BE49-F238E27FC236}">
                <a16:creationId xmlns:a16="http://schemas.microsoft.com/office/drawing/2014/main" id="{5F118075-DDE2-AD1D-3FF0-60C2027748C7}"/>
              </a:ext>
            </a:extLst>
          </p:cNvPr>
          <p:cNvPicPr>
            <a:picLocks noChangeAspect="1"/>
          </p:cNvPicPr>
          <p:nvPr/>
        </p:nvPicPr>
        <p:blipFill>
          <a:blip r:embed="rId8"/>
          <a:stretch>
            <a:fillRect/>
          </a:stretch>
        </p:blipFill>
        <p:spPr>
          <a:xfrm>
            <a:off x="10393828" y="4247955"/>
            <a:ext cx="830872" cy="830872"/>
          </a:xfrm>
          <a:prstGeom prst="rect">
            <a:avLst/>
          </a:prstGeom>
        </p:spPr>
      </p:pic>
      <p:cxnSp>
        <p:nvCxnSpPr>
          <p:cNvPr id="78" name="Connector: Elbow 23">
            <a:extLst>
              <a:ext uri="{FF2B5EF4-FFF2-40B4-BE49-F238E27FC236}">
                <a16:creationId xmlns:a16="http://schemas.microsoft.com/office/drawing/2014/main" id="{4F6563C2-966E-C6F0-E250-285602E5D6EA}"/>
              </a:ext>
            </a:extLst>
          </p:cNvPr>
          <p:cNvCxnSpPr>
            <a:cxnSpLocks/>
            <a:stCxn id="68" idx="3"/>
            <a:endCxn id="76" idx="1"/>
          </p:cNvCxnSpPr>
          <p:nvPr/>
        </p:nvCxnSpPr>
        <p:spPr>
          <a:xfrm>
            <a:off x="8236591" y="4658819"/>
            <a:ext cx="2157237" cy="4572"/>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207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360541" y="2395619"/>
            <a:ext cx="10670937" cy="3285900"/>
          </a:xfrm>
          <a:prstGeom prst="rect">
            <a:avLst/>
          </a:prstGeom>
          <a:noFill/>
        </p:spPr>
        <p:txBody>
          <a:bodyPr wrap="square" rtlCol="0">
            <a:spAutoFit/>
          </a:bodyPr>
          <a:lstStyle/>
          <a:p>
            <a:pPr>
              <a:lnSpc>
                <a:spcPct val="150000"/>
              </a:lnSpc>
            </a:pPr>
            <a:r>
              <a:rPr lang="zh-CN" altLang="en-US" sz="1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传统手工进行初步业务活动有以下缺点：</a:t>
            </a:r>
            <a:br>
              <a:rPr lang="en-US" altLang="zh-CN" sz="1400" dirty="0"/>
            </a:br>
            <a:r>
              <a:rPr lang="en-US" altLang="zh-CN" sz="1400" dirty="0">
                <a:solidFill>
                  <a:schemeClr val="bg1">
                    <a:lumMod val="95000"/>
                  </a:schemeClr>
                </a:solidFill>
                <a:latin typeface="微软雅黑" panose="020B0503020204020204" pitchFamily="34" charset="-122"/>
                <a:ea typeface="微软雅黑" panose="020B0503020204020204" pitchFamily="34" charset="-122"/>
              </a:rPr>
              <a:t>1.</a:t>
            </a:r>
            <a:r>
              <a:rPr lang="zh-CN" altLang="en-US" sz="1400" dirty="0">
                <a:solidFill>
                  <a:schemeClr val="bg1">
                    <a:lumMod val="95000"/>
                  </a:schemeClr>
                </a:solidFill>
                <a:latin typeface="微软雅黑" panose="020B0503020204020204" pitchFamily="34" charset="-122"/>
                <a:ea typeface="微软雅黑" panose="020B0503020204020204" pitchFamily="34" charset="-122"/>
              </a:rPr>
              <a:t>数据量大：需要根据被审单位各种表中数据计算重要性水平，风险水平，审计费用等数据量庞大。</a:t>
            </a:r>
            <a:br>
              <a:rPr lang="zh-CN" altLang="en-US" sz="1400" dirty="0">
                <a:solidFill>
                  <a:schemeClr val="bg1">
                    <a:lumMod val="95000"/>
                  </a:schemeClr>
                </a:solidFill>
                <a:latin typeface="微软雅黑" panose="020B0503020204020204" pitchFamily="34" charset="-122"/>
                <a:ea typeface="微软雅黑" panose="020B0503020204020204" pitchFamily="34" charset="-122"/>
              </a:rPr>
            </a:br>
            <a:r>
              <a:rPr lang="en-US" altLang="zh-CN" sz="1400" dirty="0">
                <a:solidFill>
                  <a:schemeClr val="bg1">
                    <a:lumMod val="95000"/>
                  </a:schemeClr>
                </a:solidFill>
                <a:latin typeface="微软雅黑" panose="020B0503020204020204" pitchFamily="34" charset="-122"/>
                <a:ea typeface="微软雅黑" panose="020B0503020204020204" pitchFamily="34" charset="-122"/>
              </a:rPr>
              <a:t>2.</a:t>
            </a:r>
            <a:r>
              <a:rPr lang="zh-CN" altLang="en-US" sz="1400" dirty="0">
                <a:solidFill>
                  <a:schemeClr val="bg1">
                    <a:lumMod val="95000"/>
                  </a:schemeClr>
                </a:solidFill>
                <a:latin typeface="微软雅黑" panose="020B0503020204020204" pitchFamily="34" charset="-122"/>
                <a:ea typeface="微软雅黑" panose="020B0503020204020204" pitchFamily="34" charset="-122"/>
              </a:rPr>
              <a:t>效率低：多种信息需记人审计底稿，人工完成耗时长效率低。</a:t>
            </a:r>
            <a:br>
              <a:rPr lang="zh-CN" altLang="en-US" sz="1400" dirty="0">
                <a:solidFill>
                  <a:schemeClr val="bg1">
                    <a:lumMod val="95000"/>
                  </a:schemeClr>
                </a:solidFill>
                <a:latin typeface="微软雅黑" panose="020B0503020204020204" pitchFamily="34" charset="-122"/>
                <a:ea typeface="微软雅黑" panose="020B0503020204020204" pitchFamily="34" charset="-122"/>
              </a:rPr>
            </a:br>
            <a:r>
              <a:rPr lang="en-US" altLang="zh-CN" sz="1400" dirty="0">
                <a:solidFill>
                  <a:schemeClr val="bg1">
                    <a:lumMod val="95000"/>
                  </a:schemeClr>
                </a:solidFill>
                <a:latin typeface="微软雅黑" panose="020B0503020204020204" pitchFamily="34" charset="-122"/>
                <a:ea typeface="微软雅黑" panose="020B0503020204020204" pitchFamily="34" charset="-122"/>
              </a:rPr>
              <a:t>3. </a:t>
            </a:r>
            <a:r>
              <a:rPr lang="zh-CN" altLang="en-US" sz="1400" dirty="0">
                <a:solidFill>
                  <a:schemeClr val="bg1">
                    <a:lumMod val="95000"/>
                  </a:schemeClr>
                </a:solidFill>
                <a:latin typeface="微软雅黑" panose="020B0503020204020204" pitchFamily="34" charset="-122"/>
                <a:ea typeface="微软雅黑" panose="020B0503020204020204" pitchFamily="34" charset="-122"/>
              </a:rPr>
              <a:t>重复性强 ：下载被审单位邮件中多个附件，操作重复性强。</a:t>
            </a:r>
            <a:br>
              <a:rPr lang="zh-CN" altLang="en-US" sz="1400" dirty="0">
                <a:solidFill>
                  <a:schemeClr val="bg1">
                    <a:lumMod val="95000"/>
                  </a:schemeClr>
                </a:solidFill>
                <a:latin typeface="微软雅黑" panose="020B0503020204020204" pitchFamily="34" charset="-122"/>
                <a:ea typeface="微软雅黑" panose="020B0503020204020204" pitchFamily="34" charset="-122"/>
              </a:rPr>
            </a:br>
            <a:r>
              <a:rPr lang="en-US" altLang="zh-CN" sz="1400" dirty="0">
                <a:solidFill>
                  <a:schemeClr val="bg1">
                    <a:lumMod val="95000"/>
                  </a:schemeClr>
                </a:solidFill>
                <a:latin typeface="微软雅黑" panose="020B0503020204020204" pitchFamily="34" charset="-122"/>
                <a:ea typeface="微软雅黑" panose="020B0503020204020204" pitchFamily="34" charset="-122"/>
              </a:rPr>
              <a:t>4.</a:t>
            </a:r>
            <a:r>
              <a:rPr lang="zh-CN" altLang="en-US" sz="1400" dirty="0">
                <a:solidFill>
                  <a:schemeClr val="bg1">
                    <a:lumMod val="95000"/>
                  </a:schemeClr>
                </a:solidFill>
                <a:latin typeface="微软雅黑" panose="020B0503020204020204" pitchFamily="34" charset="-122"/>
                <a:ea typeface="微软雅黑" panose="020B0503020204020204" pitchFamily="34" charset="-122"/>
              </a:rPr>
              <a:t>耗时较长：下载邮件资料，提取信息，人工计算风险水平，审计费用等工作耗时长。</a:t>
            </a:r>
            <a:br>
              <a:rPr lang="zh-CN" altLang="en-US" sz="1400" dirty="0">
                <a:solidFill>
                  <a:schemeClr val="bg1">
                    <a:lumMod val="95000"/>
                  </a:schemeClr>
                </a:solidFill>
              </a:rPr>
            </a:br>
            <a:br>
              <a:rPr lang="zh-CN" altLang="en-US" sz="1400" dirty="0"/>
            </a:br>
            <a:r>
              <a:rPr lang="zh-CN" altLang="en-US" sz="1400" dirty="0">
                <a:solidFill>
                  <a:schemeClr val="bg1"/>
                </a:solidFill>
                <a:latin typeface="微软雅黑" panose="020B0503020204020204" pitchFamily="34" charset="-122"/>
                <a:ea typeface="微软雅黑" panose="020B0503020204020204" pitchFamily="34" charset="-122"/>
              </a:rPr>
              <a:t>机器人解决了，传统审计人工操作存在的重复性强、耗时长、效率低、数据量大等问题，解放了人力，通过流程自动化可以实现工作效率和工作质量的很大改善，将简易且繁琐的工作交给机器人完成，审计人员能够从事更有价值的工作。</a:t>
            </a:r>
            <a:endPar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 altLang="zh-CN" sz="1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sz="1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技术所具有的人工智能、流程自动化、自动识别、机器学习等功能非常适合物流行业产业升级和流程优化，从而降低社会总成本极具潜力的解决方案，其经济效益不可估量。</a:t>
            </a: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2382659"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（示例）推广价值</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21520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皇家第一魔法小队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：冯文琪，王田恬，陈沿印，江旭婷</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加油，加油！</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重庆理工大学</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：财务，审计</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：初步业务活动</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FF7EE0AC-7447-293C-6128-BAD0A88CD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2421267"/>
            <a:ext cx="2921000" cy="2739366"/>
          </a:xfrm>
          <a:prstGeom prst="rect">
            <a:avLst/>
          </a:prstGeom>
        </p:spPr>
      </p:pic>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397623" y="1748240"/>
            <a:ext cx="4940844" cy="4262705"/>
          </a:xfrm>
          <a:prstGeom prst="rect">
            <a:avLst/>
          </a:prstGeom>
        </p:spPr>
        <p:txBody>
          <a:bodyPr wrap="square">
            <a:spAutoFit/>
          </a:bodyPr>
          <a:lstStyle/>
          <a:p>
            <a:endParaRPr lang="en-US" altLang="zh-CN" sz="1400" dirty="0">
              <a:solidFill>
                <a:schemeClr val="bg1"/>
              </a:solidFill>
              <a:latin typeface="Microsoft YaHei" panose="020B0503020204020204" pitchFamily="34" charset="-122"/>
              <a:ea typeface="Microsoft YaHei" panose="020B0503020204020204" pitchFamily="34" charset="-122"/>
            </a:endParaRPr>
          </a:p>
          <a:p>
            <a:pPr indent="457200">
              <a:lnSpc>
                <a:spcPct val="150000"/>
              </a:lnSpc>
            </a:pPr>
            <a:r>
              <a:rPr lang="en-US" altLang="zh-CN" dirty="0">
                <a:solidFill>
                  <a:schemeClr val="bg1"/>
                </a:solidFill>
                <a:latin typeface="Microsoft YaHei" panose="020B0503020204020204" pitchFamily="34" charset="-122"/>
                <a:ea typeface="Microsoft YaHei" panose="020B0503020204020204" pitchFamily="34" charset="-122"/>
              </a:rPr>
              <a:t>         </a:t>
            </a:r>
            <a:r>
              <a:rPr lang="zh-CN" altLang="en-US" dirty="0">
                <a:solidFill>
                  <a:schemeClr val="bg1"/>
                </a:solidFill>
                <a:latin typeface="Microsoft YaHei" panose="020B0503020204020204" pitchFamily="34" charset="-122"/>
                <a:ea typeface="Microsoft YaHei" panose="020B0503020204020204" pitchFamily="34" charset="-122"/>
              </a:rPr>
              <a:t>重庆</a:t>
            </a:r>
            <a:r>
              <a:rPr lang="en-US" altLang="zh-CN" dirty="0">
                <a:solidFill>
                  <a:schemeClr val="bg1"/>
                </a:solidFill>
                <a:latin typeface="Microsoft YaHei" panose="020B0503020204020204" pitchFamily="34" charset="-122"/>
                <a:ea typeface="Microsoft YaHei" panose="020B0503020204020204" pitchFamily="34" charset="-122"/>
              </a:rPr>
              <a:t>A</a:t>
            </a:r>
            <a:r>
              <a:rPr lang="zh-CN" altLang="en-US" dirty="0">
                <a:solidFill>
                  <a:schemeClr val="bg1"/>
                </a:solidFill>
                <a:latin typeface="Microsoft YaHei" panose="020B0503020204020204" pitchFamily="34" charset="-122"/>
                <a:ea typeface="Microsoft YaHei" panose="020B0503020204020204" pitchFamily="34" charset="-122"/>
              </a:rPr>
              <a:t>会计师事务所创建于</a:t>
            </a:r>
            <a:r>
              <a:rPr lang="en-US" altLang="zh-CN" dirty="0">
                <a:solidFill>
                  <a:schemeClr val="bg1"/>
                </a:solidFill>
                <a:latin typeface="Microsoft YaHei" panose="020B0503020204020204" pitchFamily="34" charset="-122"/>
                <a:ea typeface="Microsoft YaHei" panose="020B0503020204020204" pitchFamily="34" charset="-122"/>
              </a:rPr>
              <a:t>2016</a:t>
            </a:r>
            <a:r>
              <a:rPr lang="zh-CN" altLang="en-US" dirty="0">
                <a:solidFill>
                  <a:schemeClr val="bg1"/>
                </a:solidFill>
                <a:latin typeface="Microsoft YaHei" panose="020B0503020204020204" pitchFamily="34" charset="-122"/>
                <a:ea typeface="Microsoft YaHei" panose="020B0503020204020204" pitchFamily="34" charset="-122"/>
              </a:rPr>
              <a:t>年</a:t>
            </a:r>
            <a:r>
              <a:rPr lang="en-US" altLang="zh-CN" dirty="0">
                <a:solidFill>
                  <a:schemeClr val="bg1"/>
                </a:solidFill>
                <a:latin typeface="Microsoft YaHei" panose="020B0503020204020204" pitchFamily="34" charset="-122"/>
                <a:ea typeface="Microsoft YaHei" panose="020B0503020204020204" pitchFamily="34" charset="-122"/>
              </a:rPr>
              <a:t>2</a:t>
            </a:r>
            <a:r>
              <a:rPr lang="zh-CN" altLang="en-US" dirty="0">
                <a:solidFill>
                  <a:schemeClr val="bg1"/>
                </a:solidFill>
                <a:latin typeface="Microsoft YaHei" panose="020B0503020204020204" pitchFamily="34" charset="-122"/>
                <a:ea typeface="Microsoft YaHei" panose="020B0503020204020204" pitchFamily="34" charset="-122"/>
              </a:rPr>
              <a:t>月，具有专业胜任能力的高级注册会计师以及计算机人才。</a:t>
            </a:r>
            <a:endParaRPr lang="en-US" altLang="zh-CN" dirty="0">
              <a:solidFill>
                <a:schemeClr val="bg1"/>
              </a:solidFill>
              <a:latin typeface="Microsoft YaHei" panose="020B0503020204020204" pitchFamily="34" charset="-122"/>
              <a:ea typeface="Microsoft YaHei" panose="020B0503020204020204" pitchFamily="34" charset="-122"/>
            </a:endParaRPr>
          </a:p>
          <a:p>
            <a:pPr indent="457200">
              <a:lnSpc>
                <a:spcPct val="150000"/>
              </a:lnSpc>
            </a:pPr>
            <a:r>
              <a:rPr lang="zh-CN" altLang="en-US" dirty="0">
                <a:solidFill>
                  <a:schemeClr val="bg1"/>
                </a:solidFill>
                <a:latin typeface="Microsoft YaHei" panose="020B0503020204020204" pitchFamily="34" charset="-122"/>
                <a:ea typeface="Microsoft YaHei" panose="020B0503020204020204" pitchFamily="34" charset="-122"/>
              </a:rPr>
              <a:t>         在</a:t>
            </a:r>
            <a:r>
              <a:rPr lang="en-US" altLang="zh-CN" dirty="0">
                <a:solidFill>
                  <a:schemeClr val="bg1"/>
                </a:solidFill>
                <a:latin typeface="Microsoft YaHei" panose="020B0503020204020204" pitchFamily="34" charset="-122"/>
                <a:ea typeface="Microsoft YaHei" panose="020B0503020204020204" pitchFamily="34" charset="-122"/>
              </a:rPr>
              <a:t>6</a:t>
            </a:r>
            <a:r>
              <a:rPr lang="zh-CN" altLang="en-US" dirty="0">
                <a:solidFill>
                  <a:schemeClr val="bg1"/>
                </a:solidFill>
                <a:latin typeface="Microsoft YaHei" panose="020B0503020204020204" pitchFamily="34" charset="-122"/>
                <a:ea typeface="Microsoft YaHei" panose="020B0503020204020204" pitchFamily="34" charset="-122"/>
              </a:rPr>
              <a:t>月份的某一天，副所长抱着一大堆资料要求业务助理帮忙一起完成初步业务活动委托，包括风险水平、计算审计费用以及给公司打电话沟通等，大家都觉得非常的繁琐，并且发现其中的大部分工作都是重复性工作。所以最后找到</a:t>
            </a:r>
            <a:r>
              <a:rPr lang="en-US" altLang="zh-CN" dirty="0" err="1">
                <a:solidFill>
                  <a:schemeClr val="bg1"/>
                </a:solidFill>
                <a:latin typeface="Microsoft YaHei" panose="020B0503020204020204" pitchFamily="34" charset="-122"/>
                <a:ea typeface="Microsoft YaHei" panose="020B0503020204020204" pitchFamily="34" charset="-122"/>
              </a:rPr>
              <a:t>UiBot</a:t>
            </a:r>
            <a:r>
              <a:rPr lang="zh-CN" altLang="en-US" dirty="0">
                <a:solidFill>
                  <a:schemeClr val="bg1"/>
                </a:solidFill>
                <a:latin typeface="Microsoft YaHei" panose="020B0503020204020204" pitchFamily="34" charset="-122"/>
                <a:ea typeface="Microsoft YaHei" panose="020B0503020204020204" pitchFamily="34" charset="-122"/>
              </a:rPr>
              <a:t>完成最难解决的一部分。</a:t>
            </a:r>
          </a:p>
          <a:p>
            <a:endParaRPr lang="zh-CN" altLang="en-US" sz="1400" dirty="0">
              <a:solidFill>
                <a:schemeClr val="bg1"/>
              </a:solidFill>
              <a:latin typeface="Microsoft YaHei" panose="020B0503020204020204" pitchFamily="34" charset="-122"/>
              <a:ea typeface="Microsoft YaHei" panose="020B0503020204020204" pitchFamily="34" charset="-122"/>
            </a:endParaRPr>
          </a:p>
        </p:txBody>
      </p:sp>
      <p:grpSp>
        <p:nvGrpSpPr>
          <p:cNvPr id="32" name="0f4157a8-cc53-4451-b641-b93f4ec538e9">
            <a:extLst>
              <a:ext uri="{FF2B5EF4-FFF2-40B4-BE49-F238E27FC236}">
                <a16:creationId xmlns:a16="http://schemas.microsoft.com/office/drawing/2014/main" id="{E5C3CAFA-FCF9-C54C-9033-EFB7CDA0AF9C}"/>
              </a:ext>
            </a:extLst>
          </p:cNvPr>
          <p:cNvGrpSpPr>
            <a:grpSpLocks noChangeAspect="1"/>
          </p:cNvGrpSpPr>
          <p:nvPr/>
        </p:nvGrpSpPr>
        <p:grpSpPr>
          <a:xfrm>
            <a:off x="6576768" y="2528683"/>
            <a:ext cx="4652999" cy="1991931"/>
            <a:chOff x="1693430" y="1679590"/>
            <a:chExt cx="8752688" cy="3746991"/>
          </a:xfrm>
        </p:grpSpPr>
        <p:grpSp>
          <p:nvGrpSpPr>
            <p:cNvPr id="33" name="组合 32">
              <a:extLst>
                <a:ext uri="{FF2B5EF4-FFF2-40B4-BE49-F238E27FC236}">
                  <a16:creationId xmlns:a16="http://schemas.microsoft.com/office/drawing/2014/main" id="{2F0127F5-A2B4-ED4F-904C-90397333A3E1}"/>
                </a:ext>
              </a:extLst>
            </p:cNvPr>
            <p:cNvGrpSpPr/>
            <p:nvPr/>
          </p:nvGrpSpPr>
          <p:grpSpPr>
            <a:xfrm>
              <a:off x="1756205" y="3433997"/>
              <a:ext cx="1550389" cy="1550389"/>
              <a:chOff x="910665" y="3301620"/>
              <a:chExt cx="2034816" cy="2034816"/>
            </a:xfrm>
          </p:grpSpPr>
          <p:sp>
            <p:nvSpPr>
              <p:cNvPr id="61" name="îŝḷîḓé-Oval 35">
                <a:extLst>
                  <a:ext uri="{FF2B5EF4-FFF2-40B4-BE49-F238E27FC236}">
                    <a16:creationId xmlns:a16="http://schemas.microsoft.com/office/drawing/2014/main" id="{6BFE560D-4314-0744-931F-543FE45EE9A3}"/>
                  </a:ext>
                </a:extLst>
              </p:cNvPr>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2" name="îŝḷîḓé-Oval 36">
                <a:extLst>
                  <a:ext uri="{FF2B5EF4-FFF2-40B4-BE49-F238E27FC236}">
                    <a16:creationId xmlns:a16="http://schemas.microsoft.com/office/drawing/2014/main" id="{AC3B3F30-FBBB-6645-8B52-1F35AC5B9CD8}"/>
                  </a:ext>
                </a:extLst>
              </p:cNvPr>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4" name="组合 33">
              <a:extLst>
                <a:ext uri="{FF2B5EF4-FFF2-40B4-BE49-F238E27FC236}">
                  <a16:creationId xmlns:a16="http://schemas.microsoft.com/office/drawing/2014/main" id="{EC425FDF-6D75-0D4B-A4E2-076172E6FF66}"/>
                </a:ext>
              </a:extLst>
            </p:cNvPr>
            <p:cNvGrpSpPr/>
            <p:nvPr/>
          </p:nvGrpSpPr>
          <p:grpSpPr>
            <a:xfrm>
              <a:off x="6509291" y="3433997"/>
              <a:ext cx="1550389" cy="1550389"/>
              <a:chOff x="6548617" y="3301620"/>
              <a:chExt cx="2034816" cy="2034816"/>
            </a:xfrm>
          </p:grpSpPr>
          <p:sp>
            <p:nvSpPr>
              <p:cNvPr id="59" name="îŝḷîḓé-Oval 33">
                <a:extLst>
                  <a:ext uri="{FF2B5EF4-FFF2-40B4-BE49-F238E27FC236}">
                    <a16:creationId xmlns:a16="http://schemas.microsoft.com/office/drawing/2014/main" id="{60113522-4ECA-3043-AE57-F4AB04A3D288}"/>
                  </a:ext>
                </a:extLst>
              </p:cNvPr>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0" name="îŝḷîḓé-Oval 34">
                <a:extLst>
                  <a:ext uri="{FF2B5EF4-FFF2-40B4-BE49-F238E27FC236}">
                    <a16:creationId xmlns:a16="http://schemas.microsoft.com/office/drawing/2014/main" id="{E5844F08-4042-6F4A-9A8F-0A319F5C1DA4}"/>
                  </a:ext>
                </a:extLst>
              </p:cNvPr>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5" name="组合 34">
              <a:extLst>
                <a:ext uri="{FF2B5EF4-FFF2-40B4-BE49-F238E27FC236}">
                  <a16:creationId xmlns:a16="http://schemas.microsoft.com/office/drawing/2014/main" id="{4F7DA499-2279-9549-B878-1E749AEFCCDC}"/>
                </a:ext>
              </a:extLst>
            </p:cNvPr>
            <p:cNvGrpSpPr/>
            <p:nvPr/>
          </p:nvGrpSpPr>
          <p:grpSpPr>
            <a:xfrm>
              <a:off x="4129961" y="1937206"/>
              <a:ext cx="1550389" cy="1550389"/>
              <a:chOff x="3725684" y="1525767"/>
              <a:chExt cx="2034816" cy="2034816"/>
            </a:xfrm>
          </p:grpSpPr>
          <p:sp>
            <p:nvSpPr>
              <p:cNvPr id="57" name="îŝḷîḓé-Oval 31">
                <a:extLst>
                  <a:ext uri="{FF2B5EF4-FFF2-40B4-BE49-F238E27FC236}">
                    <a16:creationId xmlns:a16="http://schemas.microsoft.com/office/drawing/2014/main" id="{5A1A7C86-1A21-1F41-9058-88569DFAA1F3}"/>
                  </a:ext>
                </a:extLst>
              </p:cNvPr>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8" name="îŝḷîḓé-Oval 32">
                <a:extLst>
                  <a:ext uri="{FF2B5EF4-FFF2-40B4-BE49-F238E27FC236}">
                    <a16:creationId xmlns:a16="http://schemas.microsoft.com/office/drawing/2014/main" id="{3964F281-6C39-DB4E-AC72-8F7D86172B8B}"/>
                  </a:ext>
                </a:extLst>
              </p:cNvPr>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6" name="组合 35">
              <a:extLst>
                <a:ext uri="{FF2B5EF4-FFF2-40B4-BE49-F238E27FC236}">
                  <a16:creationId xmlns:a16="http://schemas.microsoft.com/office/drawing/2014/main" id="{D2FEF234-CE12-5A48-9103-E1DB52F85EC0}"/>
                </a:ext>
              </a:extLst>
            </p:cNvPr>
            <p:cNvGrpSpPr/>
            <p:nvPr/>
          </p:nvGrpSpPr>
          <p:grpSpPr>
            <a:xfrm>
              <a:off x="8895729" y="1937206"/>
              <a:ext cx="1550389" cy="1550389"/>
              <a:chOff x="9379982" y="1525767"/>
              <a:chExt cx="2034816" cy="2034816"/>
            </a:xfrm>
          </p:grpSpPr>
          <p:sp>
            <p:nvSpPr>
              <p:cNvPr id="55" name="îŝḷîḓé-Oval 29">
                <a:extLst>
                  <a:ext uri="{FF2B5EF4-FFF2-40B4-BE49-F238E27FC236}">
                    <a16:creationId xmlns:a16="http://schemas.microsoft.com/office/drawing/2014/main" id="{DD6FDE20-AB19-AC42-BC71-E906DB262351}"/>
                  </a:ext>
                </a:extLst>
              </p:cNvPr>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6" name="îŝḷîḓé-Oval 30">
                <a:extLst>
                  <a:ext uri="{FF2B5EF4-FFF2-40B4-BE49-F238E27FC236}">
                    <a16:creationId xmlns:a16="http://schemas.microsoft.com/office/drawing/2014/main" id="{6AFF6DA6-5719-4149-9A16-8950CAE7149D}"/>
                  </a:ext>
                </a:extLst>
              </p:cNvPr>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sp>
          <p:nvSpPr>
            <p:cNvPr id="37" name="îŝḷîḓé-箭头: 五边形 6">
              <a:extLst>
                <a:ext uri="{FF2B5EF4-FFF2-40B4-BE49-F238E27FC236}">
                  <a16:creationId xmlns:a16="http://schemas.microsoft.com/office/drawing/2014/main" id="{76CC8444-B55E-B54B-8AC1-2AA24C8D447E}"/>
                </a:ext>
              </a:extLst>
            </p:cNvPr>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8" name="îŝḷîḓé-箭头: 五边形 9">
              <a:extLst>
                <a:ext uri="{FF2B5EF4-FFF2-40B4-BE49-F238E27FC236}">
                  <a16:creationId xmlns:a16="http://schemas.microsoft.com/office/drawing/2014/main" id="{02E18293-FBBB-EE4B-B1E4-899F15DCCCA0}"/>
                </a:ext>
              </a:extLst>
            </p:cNvPr>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9" name="îŝḷîḓé-箭头: 五边形 10">
              <a:extLst>
                <a:ext uri="{FF2B5EF4-FFF2-40B4-BE49-F238E27FC236}">
                  <a16:creationId xmlns:a16="http://schemas.microsoft.com/office/drawing/2014/main" id="{B6BB5FC4-F4A1-F74F-A961-B31E917D3C21}"/>
                </a:ext>
              </a:extLst>
            </p:cNvPr>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40" name="îŝḷîḓé-任意多边形: 形状 34">
              <a:extLst>
                <a:ext uri="{FF2B5EF4-FFF2-40B4-BE49-F238E27FC236}">
                  <a16:creationId xmlns:a16="http://schemas.microsoft.com/office/drawing/2014/main" id="{079CDDF1-4552-AD49-A75E-DFB030826AE1}"/>
                </a:ext>
              </a:extLst>
            </p:cNvPr>
            <p:cNvSpPr>
              <a:spLocks/>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1" name="îŝḷîḓé-任意多边形: 形状 31">
              <a:extLst>
                <a:ext uri="{FF2B5EF4-FFF2-40B4-BE49-F238E27FC236}">
                  <a16:creationId xmlns:a16="http://schemas.microsoft.com/office/drawing/2014/main" id="{EBC6BB36-46B7-B04E-AD42-60119065CD00}"/>
                </a:ext>
              </a:extLst>
            </p:cNvPr>
            <p:cNvSpPr>
              <a:spLocks/>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2" name="îŝḷîḓé-任意多边形: 形状 33">
              <a:extLst>
                <a:ext uri="{FF2B5EF4-FFF2-40B4-BE49-F238E27FC236}">
                  <a16:creationId xmlns:a16="http://schemas.microsoft.com/office/drawing/2014/main" id="{3E3C6D78-CE18-2D48-8D02-03228688606B}"/>
                </a:ext>
              </a:extLst>
            </p:cNvPr>
            <p:cNvSpPr>
              <a:spLocks/>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headEnd/>
              <a:tailEnd/>
            </a:ln>
          </p:spPr>
          <p:txBody>
            <a:bodyPr anchor="ctr"/>
            <a:lstStyle/>
            <a:p>
              <a:pPr algn="ctr"/>
              <a:endParaRPr sz="1100">
                <a:solidFill>
                  <a:schemeClr val="bg1"/>
                </a:solidFill>
                <a:latin typeface="Arial"/>
                <a:ea typeface="微软雅黑"/>
                <a:cs typeface="+mn-ea"/>
                <a:sym typeface="Arial"/>
              </a:endParaRPr>
            </a:p>
          </p:txBody>
        </p:sp>
        <p:sp>
          <p:nvSpPr>
            <p:cNvPr id="43" name="îŝḷîḓé-任意多边形: 形状 32">
              <a:extLst>
                <a:ext uri="{FF2B5EF4-FFF2-40B4-BE49-F238E27FC236}">
                  <a16:creationId xmlns:a16="http://schemas.microsoft.com/office/drawing/2014/main" id="{D567AF53-2975-864D-938F-124B858CE3D1}"/>
                </a:ext>
              </a:extLst>
            </p:cNvPr>
            <p:cNvSpPr>
              <a:spLocks/>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grpSp>
          <p:nvGrpSpPr>
            <p:cNvPr id="44" name="组合 43">
              <a:extLst>
                <a:ext uri="{FF2B5EF4-FFF2-40B4-BE49-F238E27FC236}">
                  <a16:creationId xmlns:a16="http://schemas.microsoft.com/office/drawing/2014/main" id="{834BA0B9-FF91-E143-AA84-F7968D7E9B23}"/>
                </a:ext>
              </a:extLst>
            </p:cNvPr>
            <p:cNvGrpSpPr/>
            <p:nvPr/>
          </p:nvGrpSpPr>
          <p:grpSpPr>
            <a:xfrm>
              <a:off x="3554203" y="4268244"/>
              <a:ext cx="6891915" cy="1158337"/>
              <a:chOff x="1467192" y="5180920"/>
              <a:chExt cx="6891915" cy="1158337"/>
            </a:xfrm>
          </p:grpSpPr>
          <p:sp>
            <p:nvSpPr>
              <p:cNvPr id="51" name="îŝḷîḓé-文本框 23">
                <a:extLst>
                  <a:ext uri="{FF2B5EF4-FFF2-40B4-BE49-F238E27FC236}">
                    <a16:creationId xmlns:a16="http://schemas.microsoft.com/office/drawing/2014/main" id="{8855AEAF-8732-474E-8A26-00A6E16EEA6C}"/>
                  </a:ext>
                </a:extLst>
              </p:cNvPr>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通过机器人运行流程，完成业务</a:t>
                </a:r>
              </a:p>
            </p:txBody>
          </p:sp>
          <p:sp>
            <p:nvSpPr>
              <p:cNvPr id="52" name="îŝḷîḓé-Rectangle 26">
                <a:extLst>
                  <a:ext uri="{FF2B5EF4-FFF2-40B4-BE49-F238E27FC236}">
                    <a16:creationId xmlns:a16="http://schemas.microsoft.com/office/drawing/2014/main" id="{17A98BBC-A19B-994F-A43A-A31C6E040D64}"/>
                  </a:ext>
                </a:extLst>
              </p:cNvPr>
              <p:cNvSpPr/>
              <p:nvPr/>
            </p:nvSpPr>
            <p:spPr>
              <a:xfrm>
                <a:off x="6338131"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完成业务</a:t>
                </a:r>
              </a:p>
            </p:txBody>
          </p:sp>
          <p:sp>
            <p:nvSpPr>
              <p:cNvPr id="53" name="îŝḷîḓé-文本框 25">
                <a:extLst>
                  <a:ext uri="{FF2B5EF4-FFF2-40B4-BE49-F238E27FC236}">
                    <a16:creationId xmlns:a16="http://schemas.microsoft.com/office/drawing/2014/main" id="{47C57F0F-EBB4-CA4D-AC97-57296DEE2CC7}"/>
                  </a:ext>
                </a:extLst>
              </p:cNvPr>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接受委托公司相关资料</a:t>
                </a:r>
              </a:p>
            </p:txBody>
          </p:sp>
          <p:sp>
            <p:nvSpPr>
              <p:cNvPr id="54" name="îŝḷîḓé-Rectangle 28">
                <a:extLst>
                  <a:ext uri="{FF2B5EF4-FFF2-40B4-BE49-F238E27FC236}">
                    <a16:creationId xmlns:a16="http://schemas.microsoft.com/office/drawing/2014/main" id="{522EB51F-4DFF-FD47-9319-3E6D0D8F3B8D}"/>
                  </a:ext>
                </a:extLst>
              </p:cNvPr>
              <p:cNvSpPr/>
              <p:nvPr/>
            </p:nvSpPr>
            <p:spPr>
              <a:xfrm>
                <a:off x="1467192"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获取资料</a:t>
                </a:r>
              </a:p>
            </p:txBody>
          </p:sp>
        </p:grpSp>
        <p:grpSp>
          <p:nvGrpSpPr>
            <p:cNvPr id="45" name="组合 44">
              <a:extLst>
                <a:ext uri="{FF2B5EF4-FFF2-40B4-BE49-F238E27FC236}">
                  <a16:creationId xmlns:a16="http://schemas.microsoft.com/office/drawing/2014/main" id="{B58F39EB-38CC-1741-8CBA-D9E9BDAFD12F}"/>
                </a:ext>
              </a:extLst>
            </p:cNvPr>
            <p:cNvGrpSpPr/>
            <p:nvPr/>
          </p:nvGrpSpPr>
          <p:grpSpPr>
            <a:xfrm>
              <a:off x="6555128" y="1679590"/>
              <a:ext cx="2133585" cy="1127059"/>
              <a:chOff x="8783661" y="806351"/>
              <a:chExt cx="2133585" cy="1127059"/>
            </a:xfrm>
          </p:grpSpPr>
          <p:sp>
            <p:nvSpPr>
              <p:cNvPr id="49" name="îŝḷîḓé-文本框 27">
                <a:extLst>
                  <a:ext uri="{FF2B5EF4-FFF2-40B4-BE49-F238E27FC236}">
                    <a16:creationId xmlns:a16="http://schemas.microsoft.com/office/drawing/2014/main" id="{90CE6662-6BCF-EB46-82C9-20C4F417B010}"/>
                  </a:ext>
                </a:extLst>
              </p:cNvPr>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通过判断邮件文件是否齐全，并反馈给委托公司</a:t>
                </a:r>
              </a:p>
            </p:txBody>
          </p:sp>
          <p:sp>
            <p:nvSpPr>
              <p:cNvPr id="50" name="îŝḷîḓé-Rectangle 24">
                <a:extLst>
                  <a:ext uri="{FF2B5EF4-FFF2-40B4-BE49-F238E27FC236}">
                    <a16:creationId xmlns:a16="http://schemas.microsoft.com/office/drawing/2014/main" id="{588F7C5C-683F-224B-BF0B-079E0C84B2CE}"/>
                  </a:ext>
                </a:extLst>
              </p:cNvPr>
              <p:cNvSpPr/>
              <p:nvPr/>
            </p:nvSpPr>
            <p:spPr>
              <a:xfrm>
                <a:off x="8792902"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a:t>
                </a:r>
                <a:r>
                  <a:rPr lang="en-US" altLang="zh-CN" sz="1200" b="1" dirty="0">
                    <a:solidFill>
                      <a:schemeClr val="bg1"/>
                    </a:solidFill>
                    <a:latin typeface="Arial"/>
                    <a:ea typeface="微软雅黑"/>
                    <a:cs typeface="+mn-ea"/>
                    <a:sym typeface="Arial"/>
                  </a:rPr>
                  <a:t>QQ</a:t>
                </a:r>
                <a:r>
                  <a:rPr lang="zh-CN" altLang="en-US" sz="1200" b="1" dirty="0">
                    <a:solidFill>
                      <a:schemeClr val="bg1"/>
                    </a:solidFill>
                    <a:latin typeface="Arial"/>
                    <a:ea typeface="微软雅黑"/>
                    <a:cs typeface="+mn-ea"/>
                    <a:sym typeface="Arial"/>
                  </a:rPr>
                  <a:t>邮箱</a:t>
                </a:r>
              </a:p>
            </p:txBody>
          </p:sp>
        </p:grpSp>
        <p:grpSp>
          <p:nvGrpSpPr>
            <p:cNvPr id="46" name="组合 45">
              <a:extLst>
                <a:ext uri="{FF2B5EF4-FFF2-40B4-BE49-F238E27FC236}">
                  <a16:creationId xmlns:a16="http://schemas.microsoft.com/office/drawing/2014/main" id="{9398C762-C841-6446-9AE8-21C4C7CFFEFD}"/>
                </a:ext>
              </a:extLst>
            </p:cNvPr>
            <p:cNvGrpSpPr/>
            <p:nvPr/>
          </p:nvGrpSpPr>
          <p:grpSpPr>
            <a:xfrm>
              <a:off x="1693430" y="1679590"/>
              <a:ext cx="2020976" cy="1158337"/>
              <a:chOff x="3921963" y="806351"/>
              <a:chExt cx="2020976" cy="1158337"/>
            </a:xfrm>
          </p:grpSpPr>
          <p:sp>
            <p:nvSpPr>
              <p:cNvPr id="47" name="îŝḷîḓé-文本框 29">
                <a:extLst>
                  <a:ext uri="{FF2B5EF4-FFF2-40B4-BE49-F238E27FC236}">
                    <a16:creationId xmlns:a16="http://schemas.microsoft.com/office/drawing/2014/main" id="{0A455D1F-2D9D-AD4B-B6F9-1C2CCA92CFF3}"/>
                  </a:ext>
                </a:extLst>
              </p:cNvPr>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登录</a:t>
                </a:r>
                <a:r>
                  <a:rPr lang="en-US" altLang="zh-CN" sz="1000" dirty="0" err="1">
                    <a:solidFill>
                      <a:schemeClr val="bg1"/>
                    </a:solidFill>
                    <a:latin typeface="Arial"/>
                    <a:ea typeface="微软雅黑"/>
                    <a:cs typeface="+mn-ea"/>
                    <a:sym typeface="Arial"/>
                  </a:rPr>
                  <a:t>uibot</a:t>
                </a:r>
                <a:r>
                  <a:rPr lang="zh-CN" altLang="en-US" sz="1000" dirty="0">
                    <a:solidFill>
                      <a:schemeClr val="bg1"/>
                    </a:solidFill>
                    <a:latin typeface="Arial"/>
                    <a:ea typeface="微软雅黑"/>
                    <a:cs typeface="+mn-ea"/>
                    <a:sym typeface="Arial"/>
                  </a:rPr>
                  <a:t>工作人员账号，进入流程图</a:t>
                </a:r>
              </a:p>
            </p:txBody>
          </p:sp>
          <p:sp>
            <p:nvSpPr>
              <p:cNvPr id="48" name="îŝḷîḓé-Rectangle 22">
                <a:extLst>
                  <a:ext uri="{FF2B5EF4-FFF2-40B4-BE49-F238E27FC236}">
                    <a16:creationId xmlns:a16="http://schemas.microsoft.com/office/drawing/2014/main" id="{6136BF33-91F5-3A44-813B-ACF07232214F}"/>
                  </a:ext>
                </a:extLst>
              </p:cNvPr>
              <p:cNvSpPr/>
              <p:nvPr/>
            </p:nvSpPr>
            <p:spPr>
              <a:xfrm>
                <a:off x="3921963"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a:t>
                </a:r>
                <a:r>
                  <a:rPr lang="en-US" altLang="zh-CN" sz="1200" b="1" dirty="0" err="1">
                    <a:solidFill>
                      <a:schemeClr val="bg1"/>
                    </a:solidFill>
                    <a:latin typeface="Arial"/>
                    <a:ea typeface="微软雅黑"/>
                    <a:cs typeface="+mn-ea"/>
                    <a:sym typeface="Arial"/>
                  </a:rPr>
                  <a:t>uibot</a:t>
                </a:r>
                <a:r>
                  <a:rPr lang="zh-CN" altLang="en-US" sz="1200" b="1" dirty="0">
                    <a:solidFill>
                      <a:schemeClr val="bg1"/>
                    </a:solidFill>
                    <a:latin typeface="Arial"/>
                    <a:ea typeface="微软雅黑"/>
                    <a:cs typeface="+mn-ea"/>
                    <a:sym typeface="Arial"/>
                  </a:rPr>
                  <a:t>系统</a:t>
                </a:r>
              </a:p>
            </p:txBody>
          </p:sp>
        </p:grpSp>
      </p:grpSp>
      <p:sp>
        <p:nvSpPr>
          <p:cNvPr id="63" name="文本框 62">
            <a:extLst>
              <a:ext uri="{FF2B5EF4-FFF2-40B4-BE49-F238E27FC236}">
                <a16:creationId xmlns:a16="http://schemas.microsoft.com/office/drawing/2014/main" id="{E15B0572-F5FC-6459-3363-BEECBCEB3F08}"/>
              </a:ext>
            </a:extLst>
          </p:cNvPr>
          <p:cNvSpPr txBox="1"/>
          <p:nvPr/>
        </p:nvSpPr>
        <p:spPr>
          <a:xfrm>
            <a:off x="4125748" y="287331"/>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重庆</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A</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会计师事务所业务背景</a:t>
            </a:r>
          </a:p>
        </p:txBody>
      </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87" name="PA_矩形 27">
            <a:extLst>
              <a:ext uri="{FF2B5EF4-FFF2-40B4-BE49-F238E27FC236}">
                <a16:creationId xmlns:a16="http://schemas.microsoft.com/office/drawing/2014/main" id="{2D25F733-2595-CC47-B3BB-73C0D664DDFE}"/>
              </a:ext>
            </a:extLst>
          </p:cNvPr>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378">
              <a:spcBef>
                <a:spcPct val="0"/>
              </a:spcBef>
              <a:defRPr/>
            </a:pPr>
            <a:r>
              <a:rPr lang="zh-CN" altLang="en-US" sz="2000" b="1" dirty="0">
                <a:solidFill>
                  <a:schemeClr val="bg1"/>
                </a:solidFill>
                <a:latin typeface="Arial"/>
                <a:ea typeface="微软雅黑"/>
                <a:cs typeface="+mn-ea"/>
                <a:sym typeface="Arial"/>
              </a:rPr>
              <a:t>数据量大</a:t>
            </a:r>
          </a:p>
        </p:txBody>
      </p:sp>
      <p:sp>
        <p:nvSpPr>
          <p:cNvPr id="88" name="PA_矩形 22">
            <a:extLst>
              <a:ext uri="{FF2B5EF4-FFF2-40B4-BE49-F238E27FC236}">
                <a16:creationId xmlns:a16="http://schemas.microsoft.com/office/drawing/2014/main" id="{D2CE06FA-EA78-CF48-94A0-3D2E339FF0D9}"/>
              </a:ext>
            </a:extLst>
          </p:cNvPr>
          <p:cNvSpPr/>
          <p:nvPr>
            <p:custDataLst>
              <p:tags r:id="rId2"/>
            </p:custDataLst>
          </p:nvPr>
        </p:nvSpPr>
        <p:spPr>
          <a:xfrm>
            <a:off x="253229" y="4968410"/>
            <a:ext cx="3721002" cy="346656"/>
          </a:xfrm>
          <a:prstGeom prst="rect">
            <a:avLst/>
          </a:prstGeom>
          <a:noFill/>
        </p:spPr>
        <p:txBody>
          <a:bodyPr wrap="none" lIns="0" tIns="0" rIns="0" bIns="0" anchor="ctr">
            <a:normAutofit/>
          </a:bodyPr>
          <a:lstStyle/>
          <a:p>
            <a:pPr lvl="0" algn="r" defTabSz="914378">
              <a:spcBef>
                <a:spcPct val="0"/>
              </a:spcBef>
              <a:defRPr/>
            </a:pPr>
            <a:r>
              <a:rPr lang="zh-CN" altLang="en-US" sz="2000" b="1" dirty="0">
                <a:solidFill>
                  <a:schemeClr val="bg1"/>
                </a:solidFill>
                <a:latin typeface="Arial"/>
                <a:ea typeface="微软雅黑"/>
                <a:cs typeface="+mn-ea"/>
                <a:sym typeface="Arial"/>
              </a:rPr>
              <a:t>效率低</a:t>
            </a:r>
          </a:p>
        </p:txBody>
      </p:sp>
      <p:sp>
        <p:nvSpPr>
          <p:cNvPr id="89" name="PA_矩形 20">
            <a:extLst>
              <a:ext uri="{FF2B5EF4-FFF2-40B4-BE49-F238E27FC236}">
                <a16:creationId xmlns:a16="http://schemas.microsoft.com/office/drawing/2014/main" id="{315F9A82-47E8-A148-AB20-FD1A91F4BE7D}"/>
              </a:ext>
            </a:extLst>
          </p:cNvPr>
          <p:cNvSpPr/>
          <p:nvPr>
            <p:custDataLst>
              <p:tags r:id="rId3"/>
            </p:custDataLst>
          </p:nvPr>
        </p:nvSpPr>
        <p:spPr>
          <a:xfrm>
            <a:off x="253229" y="1776142"/>
            <a:ext cx="3721002" cy="346656"/>
          </a:xfrm>
          <a:prstGeom prst="rect">
            <a:avLst/>
          </a:prstGeom>
          <a:noFill/>
        </p:spPr>
        <p:txBody>
          <a:bodyPr wrap="none" lIns="0" tIns="0" rIns="0" bIns="0" anchor="ctr">
            <a:normAutofit/>
          </a:bodyPr>
          <a:lstStyle/>
          <a:p>
            <a:pPr lvl="0" algn="r" defTabSz="914378">
              <a:spcBef>
                <a:spcPct val="0"/>
              </a:spcBef>
              <a:defRPr/>
            </a:pPr>
            <a:r>
              <a:rPr lang="zh-CN" altLang="en-US" sz="2000" b="1" dirty="0">
                <a:solidFill>
                  <a:schemeClr val="bg1"/>
                </a:solidFill>
                <a:latin typeface="Arial"/>
                <a:ea typeface="微软雅黑"/>
                <a:cs typeface="+mn-ea"/>
                <a:sym typeface="Arial"/>
              </a:rPr>
              <a:t>重复性高</a:t>
            </a:r>
          </a:p>
        </p:txBody>
      </p:sp>
      <p:grpSp>
        <p:nvGrpSpPr>
          <p:cNvPr id="90" name="组合 89">
            <a:extLst>
              <a:ext uri="{FF2B5EF4-FFF2-40B4-BE49-F238E27FC236}">
                <a16:creationId xmlns:a16="http://schemas.microsoft.com/office/drawing/2014/main" id="{440DDE85-472A-7F4F-B16B-48E581889A0B}"/>
              </a:ext>
            </a:extLst>
          </p:cNvPr>
          <p:cNvGrpSpPr/>
          <p:nvPr/>
        </p:nvGrpSpPr>
        <p:grpSpPr>
          <a:xfrm>
            <a:off x="4573201" y="3146610"/>
            <a:ext cx="3047594" cy="2902458"/>
            <a:chOff x="4544326" y="3146610"/>
            <a:chExt cx="3047594" cy="2902458"/>
          </a:xfrm>
        </p:grpSpPr>
        <p:sp>
          <p:nvSpPr>
            <p:cNvPr id="91" name="椭圆 90">
              <a:extLst>
                <a:ext uri="{FF2B5EF4-FFF2-40B4-BE49-F238E27FC236}">
                  <a16:creationId xmlns:a16="http://schemas.microsoft.com/office/drawing/2014/main" id="{1135FB9F-3398-0F4C-9552-53D965E9A02C}"/>
                </a:ext>
              </a:extLst>
            </p:cNvPr>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2" name="组合 91">
              <a:extLst>
                <a:ext uri="{FF2B5EF4-FFF2-40B4-BE49-F238E27FC236}">
                  <a16:creationId xmlns:a16="http://schemas.microsoft.com/office/drawing/2014/main" id="{C234476A-48BF-2449-BA9E-D202A86AE5CD}"/>
                </a:ext>
              </a:extLst>
            </p:cNvPr>
            <p:cNvGrpSpPr/>
            <p:nvPr/>
          </p:nvGrpSpPr>
          <p:grpSpPr>
            <a:xfrm>
              <a:off x="4544326" y="3146610"/>
              <a:ext cx="2894147" cy="2902458"/>
              <a:chOff x="4544326" y="3146610"/>
              <a:chExt cx="2894147" cy="2902458"/>
            </a:xfrm>
          </p:grpSpPr>
          <p:sp>
            <p:nvSpPr>
              <p:cNvPr id="93" name="椭圆 92">
                <a:extLst>
                  <a:ext uri="{FF2B5EF4-FFF2-40B4-BE49-F238E27FC236}">
                    <a16:creationId xmlns:a16="http://schemas.microsoft.com/office/drawing/2014/main" id="{060DE8A2-CFA1-1641-9A96-F02BD69A9E34}"/>
                  </a:ext>
                </a:extLst>
              </p:cNvPr>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4" name="组合 93">
                <a:extLst>
                  <a:ext uri="{FF2B5EF4-FFF2-40B4-BE49-F238E27FC236}">
                    <a16:creationId xmlns:a16="http://schemas.microsoft.com/office/drawing/2014/main" id="{2D1FF0D7-B1F4-6347-8CC7-F6A78AEDBB37}"/>
                  </a:ext>
                </a:extLst>
              </p:cNvPr>
              <p:cNvGrpSpPr/>
              <p:nvPr/>
            </p:nvGrpSpPr>
            <p:grpSpPr>
              <a:xfrm>
                <a:off x="5242851" y="3439529"/>
                <a:ext cx="1814286" cy="2093804"/>
                <a:chOff x="8301916" y="1749231"/>
                <a:chExt cx="2561601" cy="2956261"/>
              </a:xfrm>
            </p:grpSpPr>
            <p:sp>
              <p:nvSpPr>
                <p:cNvPr id="101" name="梯形 100">
                  <a:extLst>
                    <a:ext uri="{FF2B5EF4-FFF2-40B4-BE49-F238E27FC236}">
                      <a16:creationId xmlns:a16="http://schemas.microsoft.com/office/drawing/2014/main" id="{102F3CAD-D024-B242-8034-DA0500384692}"/>
                    </a:ext>
                  </a:extLst>
                </p:cNvPr>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2" name="梯形 101">
                  <a:extLst>
                    <a:ext uri="{FF2B5EF4-FFF2-40B4-BE49-F238E27FC236}">
                      <a16:creationId xmlns:a16="http://schemas.microsoft.com/office/drawing/2014/main" id="{92895302-3C81-E649-9479-43F0833A5AF5}"/>
                    </a:ext>
                  </a:extLst>
                </p:cNvPr>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3" name="梯形 102">
                  <a:extLst>
                    <a:ext uri="{FF2B5EF4-FFF2-40B4-BE49-F238E27FC236}">
                      <a16:creationId xmlns:a16="http://schemas.microsoft.com/office/drawing/2014/main" id="{062F09D6-CF3F-E346-A116-3973FAA50CD8}"/>
                    </a:ext>
                  </a:extLst>
                </p:cNvPr>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sp>
            <p:nvSpPr>
              <p:cNvPr id="95" name="椭圆 94">
                <a:extLst>
                  <a:ext uri="{FF2B5EF4-FFF2-40B4-BE49-F238E27FC236}">
                    <a16:creationId xmlns:a16="http://schemas.microsoft.com/office/drawing/2014/main" id="{1AC13CFA-5C4E-A445-B8BF-5B424146DAFF}"/>
                  </a:ext>
                </a:extLst>
              </p:cNvPr>
              <p:cNvSpPr/>
              <p:nvPr/>
            </p:nvSpPr>
            <p:spPr>
              <a:xfrm>
                <a:off x="4587895" y="3146610"/>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6" name="任意多边形: 形状 10">
                <a:extLst>
                  <a:ext uri="{FF2B5EF4-FFF2-40B4-BE49-F238E27FC236}">
                    <a16:creationId xmlns:a16="http://schemas.microsoft.com/office/drawing/2014/main" id="{E025C5F2-0E23-D34C-92D8-169D2C27CB90}"/>
                  </a:ext>
                </a:extLst>
              </p:cNvPr>
              <p:cNvSpPr>
                <a:spLocks/>
              </p:cNvSpPr>
              <p:nvPr/>
            </p:nvSpPr>
            <p:spPr bwMode="auto">
              <a:xfrm>
                <a:off x="4845811" y="3282614"/>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7" name="椭圆 96">
                <a:extLst>
                  <a:ext uri="{FF2B5EF4-FFF2-40B4-BE49-F238E27FC236}">
                    <a16:creationId xmlns:a16="http://schemas.microsoft.com/office/drawing/2014/main" id="{BB6360AC-AC9F-B34D-B279-D11C593BFF02}"/>
                  </a:ext>
                </a:extLst>
              </p:cNvPr>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8" name="任意多边形: 形状 12">
                <a:extLst>
                  <a:ext uri="{FF2B5EF4-FFF2-40B4-BE49-F238E27FC236}">
                    <a16:creationId xmlns:a16="http://schemas.microsoft.com/office/drawing/2014/main" id="{D8DB77DE-5FF0-E64F-BF7C-F3F528A5DCE6}"/>
                  </a:ext>
                </a:extLst>
              </p:cNvPr>
              <p:cNvSpPr>
                <a:spLocks/>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9" name="任意多边形: 形状 14">
                <a:extLst>
                  <a:ext uri="{FF2B5EF4-FFF2-40B4-BE49-F238E27FC236}">
                    <a16:creationId xmlns:a16="http://schemas.microsoft.com/office/drawing/2014/main" id="{3B38A289-B031-2844-81D3-B3B04FD8579D}"/>
                  </a:ext>
                </a:extLst>
              </p:cNvPr>
              <p:cNvSpPr>
                <a:spLocks/>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100" name="文本框 21">
                <a:extLst>
                  <a:ext uri="{FF2B5EF4-FFF2-40B4-BE49-F238E27FC236}">
                    <a16:creationId xmlns:a16="http://schemas.microsoft.com/office/drawing/2014/main" id="{B69685EA-BE6E-1443-BA9C-D876A7B0C643}"/>
                  </a:ext>
                </a:extLst>
              </p:cNvPr>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p>
            </p:txBody>
          </p:sp>
        </p:grpSp>
      </p:grpSp>
      <p:sp>
        <p:nvSpPr>
          <p:cNvPr id="104" name="矩形 103">
            <a:extLst>
              <a:ext uri="{FF2B5EF4-FFF2-40B4-BE49-F238E27FC236}">
                <a16:creationId xmlns:a16="http://schemas.microsoft.com/office/drawing/2014/main" id="{1967B92D-AB76-B14F-82F6-7B8A34FCED20}"/>
              </a:ext>
            </a:extLst>
          </p:cNvPr>
          <p:cNvSpPr/>
          <p:nvPr/>
        </p:nvSpPr>
        <p:spPr>
          <a:xfrm>
            <a:off x="1249529" y="5343215"/>
            <a:ext cx="2964662" cy="700192"/>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多种信息需记人审计底稿，人工完成耗时，效率低</a:t>
            </a:r>
          </a:p>
        </p:txBody>
      </p:sp>
      <p:sp>
        <p:nvSpPr>
          <p:cNvPr id="105" name="矩形 104">
            <a:extLst>
              <a:ext uri="{FF2B5EF4-FFF2-40B4-BE49-F238E27FC236}">
                <a16:creationId xmlns:a16="http://schemas.microsoft.com/office/drawing/2014/main" id="{6E7FAF20-58D0-B349-BDA9-86AC3E823520}"/>
              </a:ext>
            </a:extLst>
          </p:cNvPr>
          <p:cNvSpPr/>
          <p:nvPr/>
        </p:nvSpPr>
        <p:spPr>
          <a:xfrm>
            <a:off x="8179629" y="5315066"/>
            <a:ext cx="3299290" cy="1023357"/>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需要根据被审单位各种表中数据计算重要性水平，风险水平，审计费用等数据量庞大</a:t>
            </a:r>
          </a:p>
        </p:txBody>
      </p:sp>
      <p:sp>
        <p:nvSpPr>
          <p:cNvPr id="106" name="矩形 105">
            <a:extLst>
              <a:ext uri="{FF2B5EF4-FFF2-40B4-BE49-F238E27FC236}">
                <a16:creationId xmlns:a16="http://schemas.microsoft.com/office/drawing/2014/main" id="{FF3BB0F9-BCE8-2442-B286-165C99D59E94}"/>
              </a:ext>
            </a:extLst>
          </p:cNvPr>
          <p:cNvSpPr/>
          <p:nvPr/>
        </p:nvSpPr>
        <p:spPr>
          <a:xfrm>
            <a:off x="1200360" y="2080008"/>
            <a:ext cx="2915919" cy="1061829"/>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确定风险水平，重要性水平、评价审计小组独立性与专业胜任能力重复</a:t>
            </a:r>
          </a:p>
        </p:txBody>
      </p:sp>
      <p:sp>
        <p:nvSpPr>
          <p:cNvPr id="107" name="文本框 106">
            <a:extLst>
              <a:ext uri="{FF2B5EF4-FFF2-40B4-BE49-F238E27FC236}">
                <a16:creationId xmlns:a16="http://schemas.microsoft.com/office/drawing/2014/main" id="{E7655216-AFA8-9348-AFEE-5D1410663E45}"/>
              </a:ext>
            </a:extLst>
          </p:cNvPr>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初步业务活动流程痛点</a:t>
            </a:r>
          </a:p>
        </p:txBody>
      </p:sp>
      <p:sp>
        <p:nvSpPr>
          <p:cNvPr id="26" name="椭圆 25">
            <a:extLst>
              <a:ext uri="{FF2B5EF4-FFF2-40B4-BE49-F238E27FC236}">
                <a16:creationId xmlns:a16="http://schemas.microsoft.com/office/drawing/2014/main" id="{2818BED1-4806-0A43-8E1E-720C3BA72220}"/>
              </a:ext>
            </a:extLst>
          </p:cNvPr>
          <p:cNvSpPr/>
          <p:nvPr/>
        </p:nvSpPr>
        <p:spPr>
          <a:xfrm>
            <a:off x="6813151" y="314183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27" name="Freeform 23">
            <a:extLst>
              <a:ext uri="{FF2B5EF4-FFF2-40B4-BE49-F238E27FC236}">
                <a16:creationId xmlns:a16="http://schemas.microsoft.com/office/drawing/2014/main" id="{18366B1B-541A-801A-BAA2-2AD8ADBF630E}"/>
              </a:ext>
            </a:extLst>
          </p:cNvPr>
          <p:cNvSpPr>
            <a:spLocks noEditPoints="1"/>
          </p:cNvSpPr>
          <p:nvPr/>
        </p:nvSpPr>
        <p:spPr bwMode="auto">
          <a:xfrm>
            <a:off x="7081144" y="3304905"/>
            <a:ext cx="236168" cy="416611"/>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id="{B739910C-6970-B2AE-44B6-DE0614792A50}"/>
              </a:ext>
            </a:extLst>
          </p:cNvPr>
          <p:cNvSpPr txBox="1"/>
          <p:nvPr/>
        </p:nvSpPr>
        <p:spPr>
          <a:xfrm>
            <a:off x="8099089" y="1776142"/>
            <a:ext cx="6446170" cy="400110"/>
          </a:xfrm>
          <a:prstGeom prst="rect">
            <a:avLst/>
          </a:prstGeom>
          <a:noFill/>
        </p:spPr>
        <p:txBody>
          <a:bodyPr wrap="square">
            <a:spAutoFit/>
          </a:bodyPr>
          <a:lstStyle/>
          <a:p>
            <a:pPr lvl="0" defTabSz="914378">
              <a:spcBef>
                <a:spcPct val="0"/>
              </a:spcBef>
              <a:defRPr/>
            </a:pPr>
            <a:r>
              <a:rPr lang="zh-CN" altLang="en-US" sz="2000" b="1" dirty="0">
                <a:solidFill>
                  <a:schemeClr val="bg1"/>
                </a:solidFill>
                <a:latin typeface="Arial"/>
                <a:ea typeface="微软雅黑"/>
                <a:cs typeface="+mn-ea"/>
                <a:sym typeface="Arial"/>
              </a:rPr>
              <a:t>耗时长</a:t>
            </a:r>
          </a:p>
        </p:txBody>
      </p:sp>
      <p:sp>
        <p:nvSpPr>
          <p:cNvPr id="30" name="矩形 29">
            <a:extLst>
              <a:ext uri="{FF2B5EF4-FFF2-40B4-BE49-F238E27FC236}">
                <a16:creationId xmlns:a16="http://schemas.microsoft.com/office/drawing/2014/main" id="{5988DA0E-D584-1088-3DBC-CAC56170E70F}"/>
              </a:ext>
            </a:extLst>
          </p:cNvPr>
          <p:cNvSpPr/>
          <p:nvPr/>
        </p:nvSpPr>
        <p:spPr>
          <a:xfrm>
            <a:off x="8099089" y="2128971"/>
            <a:ext cx="3299290" cy="696794"/>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rPr>
              <a:t>下载邮件资料，提取信息，人工计算风险水平，审计费用等工作耗时长</a:t>
            </a:r>
            <a:endParaRPr lang="zh-CN" altLang="en-US" sz="1400" dirty="0">
              <a:solidFill>
                <a:schemeClr val="bg1"/>
              </a:solidFill>
              <a:latin typeface="Arial"/>
              <a:ea typeface="微软雅黑"/>
              <a:cs typeface="+mn-ea"/>
              <a:sym typeface="Arial"/>
            </a:endParaRPr>
          </a:p>
        </p:txBody>
      </p:sp>
    </p:spTree>
    <p:extLst>
      <p:ext uri="{BB962C8B-B14F-4D97-AF65-F5344CB8AC3E}">
        <p14:creationId xmlns:p14="http://schemas.microsoft.com/office/powerpoint/2010/main" val="270039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64">
            <a:extLst>
              <a:ext uri="{FF2B5EF4-FFF2-40B4-BE49-F238E27FC236}">
                <a16:creationId xmlns:a16="http://schemas.microsoft.com/office/drawing/2014/main" id="{CEF1A3EC-5402-D349-9844-392D6001E77C}"/>
              </a:ext>
            </a:extLst>
          </p:cNvPr>
          <p:cNvSpPr txBox="1">
            <a:spLocks/>
          </p:cNvSpPr>
          <p:nvPr/>
        </p:nvSpPr>
        <p:spPr>
          <a:xfrm>
            <a:off x="4298032" y="45942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sym typeface="+mn-ea"/>
              </a:rPr>
              <a:t>重庆</a:t>
            </a:r>
            <a:r>
              <a:rPr lang="en-US" altLang="zh-CN" sz="2000" dirty="0">
                <a:solidFill>
                  <a:schemeClr val="bg1"/>
                </a:solidFill>
                <a:latin typeface="微软雅黑" panose="020B0503020204020204" charset="-122"/>
                <a:ea typeface="微软雅黑" panose="020B0503020204020204" charset="-122"/>
                <a:cs typeface="+mn-cs"/>
                <a:sym typeface="+mn-ea"/>
              </a:rPr>
              <a:t>A</a:t>
            </a:r>
            <a:r>
              <a:rPr lang="zh-CN" altLang="en-US" sz="2000" dirty="0">
                <a:solidFill>
                  <a:schemeClr val="bg1"/>
                </a:solidFill>
                <a:latin typeface="微软雅黑" panose="020B0503020204020204" charset="-122"/>
                <a:ea typeface="微软雅黑" panose="020B0503020204020204" charset="-122"/>
                <a:cs typeface="+mn-cs"/>
                <a:sym typeface="+mn-ea"/>
              </a:rPr>
              <a:t>事务所平台建设规划</a:t>
            </a:r>
            <a:endParaRPr lang="zh-CN" altLang="en-US" sz="2000" dirty="0">
              <a:solidFill>
                <a:schemeClr val="bg1"/>
              </a:solidFill>
              <a:latin typeface="微软雅黑" panose="020B0503020204020204" charset="-122"/>
              <a:ea typeface="微软雅黑" panose="020B0503020204020204" charset="-122"/>
              <a:cs typeface="+mn-cs"/>
            </a:endParaRPr>
          </a:p>
        </p:txBody>
      </p:sp>
      <p:cxnSp>
        <p:nvCxnSpPr>
          <p:cNvPr id="3" name="直接连接符 40">
            <a:extLst>
              <a:ext uri="{FF2B5EF4-FFF2-40B4-BE49-F238E27FC236}">
                <a16:creationId xmlns:a16="http://schemas.microsoft.com/office/drawing/2014/main" id="{4361C246-C6BE-B240-A7BE-9D4DF6D8A52D}"/>
              </a:ext>
            </a:extLst>
          </p:cNvPr>
          <p:cNvCxnSpPr/>
          <p:nvPr/>
        </p:nvCxnSpPr>
        <p:spPr>
          <a:xfrm flipV="1">
            <a:off x="872490" y="26314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a:extLst>
              <a:ext uri="{FF2B5EF4-FFF2-40B4-BE49-F238E27FC236}">
                <a16:creationId xmlns:a16="http://schemas.microsoft.com/office/drawing/2014/main" id="{4889EEF1-5BA4-2E41-84E1-AC14D1F6D6A4}"/>
              </a:ext>
            </a:extLst>
          </p:cNvPr>
          <p:cNvCxnSpPr/>
          <p:nvPr/>
        </p:nvCxnSpPr>
        <p:spPr>
          <a:xfrm flipV="1">
            <a:off x="3464560" y="20599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a:extLst>
              <a:ext uri="{FF2B5EF4-FFF2-40B4-BE49-F238E27FC236}">
                <a16:creationId xmlns:a16="http://schemas.microsoft.com/office/drawing/2014/main" id="{E575717E-3526-4348-87F4-4E40204CFFF4}"/>
              </a:ext>
            </a:extLst>
          </p:cNvPr>
          <p:cNvCxnSpPr/>
          <p:nvPr/>
        </p:nvCxnSpPr>
        <p:spPr>
          <a:xfrm flipV="1">
            <a:off x="6057265" y="152844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a:extLst>
              <a:ext uri="{FF2B5EF4-FFF2-40B4-BE49-F238E27FC236}">
                <a16:creationId xmlns:a16="http://schemas.microsoft.com/office/drawing/2014/main" id="{0784B4D9-CCB9-DE47-9085-4B2E2AD73CAC}"/>
              </a:ext>
            </a:extLst>
          </p:cNvPr>
          <p:cNvCxnSpPr/>
          <p:nvPr/>
        </p:nvCxnSpPr>
        <p:spPr>
          <a:xfrm flipV="1">
            <a:off x="8649335" y="9550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1AB4E2E9-98E0-EE4B-8696-A07FA0CC34B9}"/>
              </a:ext>
            </a:extLst>
          </p:cNvPr>
          <p:cNvSpPr txBox="1"/>
          <p:nvPr/>
        </p:nvSpPr>
        <p:spPr>
          <a:xfrm>
            <a:off x="872490" y="3122295"/>
            <a:ext cx="2461895" cy="367030"/>
          </a:xfrm>
          <a:prstGeom prst="rect">
            <a:avLst/>
          </a:prstGeom>
          <a:noFill/>
        </p:spPr>
        <p:txBody>
          <a:bodyPr wrap="square" lIns="91415" tIns="45708" rIns="91415" bIns="45708" rtlCol="0">
            <a:spAutoFit/>
          </a:bodyPr>
          <a:lstStyle/>
          <a:p>
            <a:r>
              <a:rPr lang="en-US" altLang="zh-CN" dirty="0">
                <a:solidFill>
                  <a:schemeClr val="accent1"/>
                </a:solidFill>
                <a:latin typeface="微软雅黑" panose="020B0503020204020204" pitchFamily="34" charset="-122"/>
                <a:ea typeface="微软雅黑" panose="020B0503020204020204" pitchFamily="34" charset="-122"/>
              </a:rPr>
              <a:t>2017</a:t>
            </a:r>
            <a:r>
              <a:rPr lang="zh-CN" altLang="en-US" dirty="0">
                <a:solidFill>
                  <a:schemeClr val="accent1"/>
                </a:solidFill>
                <a:latin typeface="微软雅黑" panose="020B0503020204020204" pitchFamily="34" charset="-122"/>
                <a:ea typeface="微软雅黑" panose="020B0503020204020204" pitchFamily="34" charset="-122"/>
              </a:rPr>
              <a:t>年</a:t>
            </a:r>
            <a:r>
              <a:rPr lang="en-US" altLang="zh-CN" dirty="0">
                <a:solidFill>
                  <a:schemeClr val="accent1"/>
                </a:solidFill>
                <a:latin typeface="微软雅黑" panose="020B0503020204020204" pitchFamily="34" charset="-122"/>
                <a:ea typeface="微软雅黑" panose="020B0503020204020204" pitchFamily="34" charset="-122"/>
              </a:rPr>
              <a:t>-2018</a:t>
            </a:r>
            <a:r>
              <a:rPr lang="zh-CN" altLang="en-US" dirty="0">
                <a:solidFill>
                  <a:schemeClr val="accent1"/>
                </a:solidFill>
                <a:latin typeface="微软雅黑" panose="020B0503020204020204" pitchFamily="34" charset="-122"/>
                <a:ea typeface="微软雅黑" panose="020B0503020204020204" pitchFamily="34" charset="-122"/>
              </a:rPr>
              <a:t>年</a:t>
            </a:r>
          </a:p>
        </p:txBody>
      </p:sp>
      <p:sp>
        <p:nvSpPr>
          <p:cNvPr id="8" name="TextBox 30">
            <a:extLst>
              <a:ext uri="{FF2B5EF4-FFF2-40B4-BE49-F238E27FC236}">
                <a16:creationId xmlns:a16="http://schemas.microsoft.com/office/drawing/2014/main" id="{24C891C0-FDE1-3748-AB0A-5FCB7DD22816}"/>
              </a:ext>
            </a:extLst>
          </p:cNvPr>
          <p:cNvSpPr txBox="1"/>
          <p:nvPr/>
        </p:nvSpPr>
        <p:spPr>
          <a:xfrm>
            <a:off x="843915" y="4567555"/>
            <a:ext cx="2560320" cy="700552"/>
          </a:xfrm>
          <a:prstGeom prst="rect">
            <a:avLst/>
          </a:prstGeom>
          <a:noFill/>
        </p:spPr>
        <p:txBody>
          <a:bodyPr wrap="square" lIns="91415" tIns="45708" rIns="91415" bIns="45708" rtlCol="0">
            <a:spAutoFit/>
          </a:bodyPr>
          <a:lstStyle/>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期初建设用户行为分析平台</a:t>
            </a:r>
          </a:p>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建设辅助机器人平台</a:t>
            </a:r>
          </a:p>
        </p:txBody>
      </p:sp>
      <p:sp>
        <p:nvSpPr>
          <p:cNvPr id="9" name="TextBox 32">
            <a:extLst>
              <a:ext uri="{FF2B5EF4-FFF2-40B4-BE49-F238E27FC236}">
                <a16:creationId xmlns:a16="http://schemas.microsoft.com/office/drawing/2014/main" id="{BA71D3B5-9CD1-514D-AECA-9B212949BFEA}"/>
              </a:ext>
            </a:extLst>
          </p:cNvPr>
          <p:cNvSpPr txBox="1"/>
          <p:nvPr/>
        </p:nvSpPr>
        <p:spPr>
          <a:xfrm>
            <a:off x="3464560" y="3996055"/>
            <a:ext cx="2644775" cy="105918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推广辅助自动化机器人平台</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建设流程自动化平台</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规划会计师事务所技术方案</a:t>
            </a:r>
          </a:p>
        </p:txBody>
      </p:sp>
      <p:sp>
        <p:nvSpPr>
          <p:cNvPr id="10" name="TextBox 33">
            <a:extLst>
              <a:ext uri="{FF2B5EF4-FFF2-40B4-BE49-F238E27FC236}">
                <a16:creationId xmlns:a16="http://schemas.microsoft.com/office/drawing/2014/main" id="{6B44D539-5708-D341-9392-B5BAFCA6FBC5}"/>
              </a:ext>
            </a:extLst>
          </p:cNvPr>
          <p:cNvSpPr txBox="1"/>
          <p:nvPr/>
        </p:nvSpPr>
        <p:spPr>
          <a:xfrm>
            <a:off x="6041390" y="3416935"/>
            <a:ext cx="2607945" cy="1993214"/>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会计师事务所创新第一名项目</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完成机器人自动化方案部署</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加强AI等新技术与平台的集成应用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实现AI应用场景的试点</a:t>
            </a:r>
          </a:p>
        </p:txBody>
      </p:sp>
      <p:sp>
        <p:nvSpPr>
          <p:cNvPr id="11" name="TextBox 34">
            <a:extLst>
              <a:ext uri="{FF2B5EF4-FFF2-40B4-BE49-F238E27FC236}">
                <a16:creationId xmlns:a16="http://schemas.microsoft.com/office/drawing/2014/main" id="{3729A3E9-C58F-E044-9150-43EAE701875B}"/>
              </a:ext>
            </a:extLst>
          </p:cNvPr>
          <p:cNvSpPr txBox="1"/>
          <p:nvPr/>
        </p:nvSpPr>
        <p:spPr>
          <a:xfrm>
            <a:off x="8649335" y="2853055"/>
            <a:ext cx="2689860" cy="1670048"/>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探索基于财务审计的新技术应用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所有事务所实现机器人工厂推广应用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推广AI应用场景</a:t>
            </a:r>
          </a:p>
        </p:txBody>
      </p:sp>
      <p:sp>
        <p:nvSpPr>
          <p:cNvPr id="12" name="TextBox 35">
            <a:extLst>
              <a:ext uri="{FF2B5EF4-FFF2-40B4-BE49-F238E27FC236}">
                <a16:creationId xmlns:a16="http://schemas.microsoft.com/office/drawing/2014/main" id="{6794C87B-2CC9-2B42-8BEF-4ABC3C3ABB19}"/>
              </a:ext>
            </a:extLst>
          </p:cNvPr>
          <p:cNvSpPr txBox="1"/>
          <p:nvPr/>
        </p:nvSpPr>
        <p:spPr>
          <a:xfrm>
            <a:off x="3464560" y="2550795"/>
            <a:ext cx="2341880" cy="367030"/>
          </a:xfrm>
          <a:prstGeom prst="rect">
            <a:avLst/>
          </a:prstGeom>
          <a:noFill/>
        </p:spPr>
        <p:txBody>
          <a:bodyPr wrap="square" lIns="91415" tIns="45708" rIns="91415" bIns="45708" rtlCol="0">
            <a:spAutoFit/>
          </a:bodyPr>
          <a:lstStyle/>
          <a:p>
            <a:r>
              <a:rPr lang="en-US" dirty="0">
                <a:solidFill>
                  <a:schemeClr val="accent2"/>
                </a:solidFill>
                <a:latin typeface="微软雅黑" panose="020B0503020204020204" pitchFamily="34" charset="-122"/>
                <a:ea typeface="微软雅黑" panose="020B0503020204020204" pitchFamily="34" charset="-122"/>
              </a:rPr>
              <a:t>2018</a:t>
            </a:r>
            <a:r>
              <a:rPr lang="zh-CN" altLang="en-US" dirty="0">
                <a:solidFill>
                  <a:schemeClr val="accent2"/>
                </a:solidFill>
                <a:latin typeface="微软雅黑" panose="020B0503020204020204" pitchFamily="34" charset="-122"/>
                <a:ea typeface="微软雅黑" panose="020B0503020204020204" pitchFamily="34" charset="-122"/>
              </a:rPr>
              <a:t>年</a:t>
            </a:r>
            <a:r>
              <a:rPr lang="en-US" altLang="zh-CN" dirty="0">
                <a:solidFill>
                  <a:schemeClr val="accent2"/>
                </a:solidFill>
                <a:latin typeface="微软雅黑" panose="020B0503020204020204" pitchFamily="34" charset="-122"/>
                <a:ea typeface="微软雅黑" panose="020B0503020204020204" pitchFamily="34" charset="-122"/>
              </a:rPr>
              <a:t>-2019</a:t>
            </a:r>
            <a:r>
              <a:rPr lang="zh-CN" altLang="en-US" dirty="0">
                <a:solidFill>
                  <a:schemeClr val="accent2"/>
                </a:solidFill>
                <a:latin typeface="微软雅黑" panose="020B0503020204020204" pitchFamily="34" charset="-122"/>
                <a:ea typeface="微软雅黑" panose="020B0503020204020204" pitchFamily="34" charset="-122"/>
              </a:rPr>
              <a:t>年</a:t>
            </a:r>
          </a:p>
        </p:txBody>
      </p:sp>
      <p:sp>
        <p:nvSpPr>
          <p:cNvPr id="13" name="TextBox 36">
            <a:extLst>
              <a:ext uri="{FF2B5EF4-FFF2-40B4-BE49-F238E27FC236}">
                <a16:creationId xmlns:a16="http://schemas.microsoft.com/office/drawing/2014/main" id="{927DA4C8-2D5D-534D-8538-E45898E5C6AC}"/>
              </a:ext>
            </a:extLst>
          </p:cNvPr>
          <p:cNvSpPr txBox="1"/>
          <p:nvPr/>
        </p:nvSpPr>
        <p:spPr>
          <a:xfrm>
            <a:off x="6057265" y="1938020"/>
            <a:ext cx="2492375" cy="367030"/>
          </a:xfrm>
          <a:prstGeom prst="rect">
            <a:avLst/>
          </a:prstGeom>
          <a:noFill/>
        </p:spPr>
        <p:txBody>
          <a:bodyPr wrap="square" lIns="91415" tIns="45708" rIns="91415" bIns="45708" rtlCol="0">
            <a:spAutoFit/>
          </a:bodyPr>
          <a:lstStyle/>
          <a:p>
            <a:r>
              <a:rPr lang="en-US" dirty="0">
                <a:solidFill>
                  <a:schemeClr val="accent3"/>
                </a:solidFill>
                <a:latin typeface="微软雅黑" panose="020B0503020204020204" pitchFamily="34" charset="-122"/>
                <a:ea typeface="微软雅黑" panose="020B0503020204020204" pitchFamily="34" charset="-122"/>
              </a:rPr>
              <a:t>2020</a:t>
            </a:r>
            <a:r>
              <a:rPr lang="zh-CN" altLang="en-US" dirty="0">
                <a:solidFill>
                  <a:schemeClr val="accent3"/>
                </a:solidFill>
                <a:latin typeface="微软雅黑" panose="020B0503020204020204" pitchFamily="34" charset="-122"/>
                <a:ea typeface="微软雅黑" panose="020B0503020204020204" pitchFamily="34" charset="-122"/>
              </a:rPr>
              <a:t>年</a:t>
            </a:r>
          </a:p>
        </p:txBody>
      </p:sp>
      <p:sp>
        <p:nvSpPr>
          <p:cNvPr id="14" name="TextBox 37">
            <a:extLst>
              <a:ext uri="{FF2B5EF4-FFF2-40B4-BE49-F238E27FC236}">
                <a16:creationId xmlns:a16="http://schemas.microsoft.com/office/drawing/2014/main" id="{6D0C94F0-A9A6-0A4E-AE4C-8787B77D00BB}"/>
              </a:ext>
            </a:extLst>
          </p:cNvPr>
          <p:cNvSpPr txBox="1"/>
          <p:nvPr/>
        </p:nvSpPr>
        <p:spPr>
          <a:xfrm>
            <a:off x="8641715" y="1374140"/>
            <a:ext cx="2536825" cy="367030"/>
          </a:xfrm>
          <a:prstGeom prst="rect">
            <a:avLst/>
          </a:prstGeom>
          <a:noFill/>
        </p:spPr>
        <p:txBody>
          <a:bodyPr wrap="square" lIns="91415" tIns="45708" rIns="91415" bIns="45708" rtlCol="0">
            <a:spAutoFit/>
          </a:bodyPr>
          <a:lstStyle/>
          <a:p>
            <a:r>
              <a:rPr lang="en-US" dirty="0">
                <a:solidFill>
                  <a:schemeClr val="accent6"/>
                </a:solidFill>
                <a:latin typeface="微软雅黑" panose="020B0503020204020204" pitchFamily="34" charset="-122"/>
                <a:ea typeface="微软雅黑" panose="020B0503020204020204" pitchFamily="34" charset="-122"/>
              </a:rPr>
              <a:t>2022</a:t>
            </a:r>
            <a:r>
              <a:rPr lang="zh-CN" altLang="en-US" dirty="0">
                <a:solidFill>
                  <a:schemeClr val="accent6"/>
                </a:solidFill>
                <a:latin typeface="微软雅黑" panose="020B0503020204020204" pitchFamily="34" charset="-122"/>
                <a:ea typeface="微软雅黑" panose="020B0503020204020204" pitchFamily="34" charset="-122"/>
              </a:rPr>
              <a:t>年</a:t>
            </a:r>
            <a:r>
              <a:rPr lang="en-US" altLang="zh-CN" dirty="0">
                <a:solidFill>
                  <a:schemeClr val="accent6"/>
                </a:solidFill>
                <a:latin typeface="微软雅黑" panose="020B0503020204020204" pitchFamily="34" charset="-122"/>
                <a:ea typeface="微软雅黑" panose="020B0503020204020204" pitchFamily="34" charset="-122"/>
              </a:rPr>
              <a:t>-</a:t>
            </a:r>
            <a:r>
              <a:rPr lang="zh-CN" altLang="en-US" dirty="0">
                <a:solidFill>
                  <a:schemeClr val="accent6"/>
                </a:solidFill>
                <a:latin typeface="微软雅黑" panose="020B0503020204020204" pitchFamily="34" charset="-122"/>
                <a:ea typeface="微软雅黑" panose="020B0503020204020204" pitchFamily="34" charset="-122"/>
              </a:rPr>
              <a:t>未来</a:t>
            </a:r>
          </a:p>
        </p:txBody>
      </p:sp>
      <p:grpSp>
        <p:nvGrpSpPr>
          <p:cNvPr id="15" name="组合 3">
            <a:extLst>
              <a:ext uri="{FF2B5EF4-FFF2-40B4-BE49-F238E27FC236}">
                <a16:creationId xmlns:a16="http://schemas.microsoft.com/office/drawing/2014/main" id="{985B94B7-E460-EB49-BF2D-783729720530}"/>
              </a:ext>
            </a:extLst>
          </p:cNvPr>
          <p:cNvGrpSpPr/>
          <p:nvPr/>
        </p:nvGrpSpPr>
        <p:grpSpPr>
          <a:xfrm>
            <a:off x="6057265" y="2510155"/>
            <a:ext cx="2317750" cy="542290"/>
            <a:chOff x="4743736" y="3559626"/>
            <a:chExt cx="1652466" cy="308268"/>
          </a:xfrm>
        </p:grpSpPr>
        <p:sp>
          <p:nvSpPr>
            <p:cNvPr id="16" name="圆角矩形 15">
              <a:extLst>
                <a:ext uri="{FF2B5EF4-FFF2-40B4-BE49-F238E27FC236}">
                  <a16:creationId xmlns:a16="http://schemas.microsoft.com/office/drawing/2014/main" id="{00C2AFD3-2C81-A040-8470-E6914FC74DF4}"/>
                </a:ext>
              </a:extLst>
            </p:cNvPr>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短期规划</a:t>
              </a:r>
            </a:p>
          </p:txBody>
        </p:sp>
        <p:sp>
          <p:nvSpPr>
            <p:cNvPr id="17" name="Freeform 7">
              <a:extLst>
                <a:ext uri="{FF2B5EF4-FFF2-40B4-BE49-F238E27FC236}">
                  <a16:creationId xmlns:a16="http://schemas.microsoft.com/office/drawing/2014/main" id="{97DD4C54-6C11-2E47-BDB4-0F63194B2589}"/>
                </a:ext>
              </a:extLst>
            </p:cNvPr>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a16="http://schemas.microsoft.com/office/drawing/2014/main" id="{6D5BB691-A7E2-1942-9586-7B5B406A7D01}"/>
              </a:ext>
            </a:extLst>
          </p:cNvPr>
          <p:cNvGrpSpPr/>
          <p:nvPr/>
        </p:nvGrpSpPr>
        <p:grpSpPr>
          <a:xfrm>
            <a:off x="3464560" y="3089275"/>
            <a:ext cx="2318385" cy="542290"/>
            <a:chOff x="2895531" y="3559626"/>
            <a:chExt cx="1652466" cy="308268"/>
          </a:xfrm>
        </p:grpSpPr>
        <p:sp>
          <p:nvSpPr>
            <p:cNvPr id="19" name="圆角矩形 18">
              <a:extLst>
                <a:ext uri="{FF2B5EF4-FFF2-40B4-BE49-F238E27FC236}">
                  <a16:creationId xmlns:a16="http://schemas.microsoft.com/office/drawing/2014/main" id="{ABFBD301-8950-FE48-8222-2FA68603E165}"/>
                </a:ext>
              </a:extLst>
            </p:cNvPr>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中期推广实现</a:t>
              </a:r>
            </a:p>
          </p:txBody>
        </p:sp>
        <p:sp>
          <p:nvSpPr>
            <p:cNvPr id="20" name="Freeform 13">
              <a:extLst>
                <a:ext uri="{FF2B5EF4-FFF2-40B4-BE49-F238E27FC236}">
                  <a16:creationId xmlns:a16="http://schemas.microsoft.com/office/drawing/2014/main" id="{41B29DD6-DE49-ED49-B6AB-512893270C74}"/>
                </a:ext>
              </a:extLst>
            </p:cNvPr>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21" name="组合 1">
            <a:extLst>
              <a:ext uri="{FF2B5EF4-FFF2-40B4-BE49-F238E27FC236}">
                <a16:creationId xmlns:a16="http://schemas.microsoft.com/office/drawing/2014/main" id="{4A6DCE08-83AC-E248-AEE6-F7350068FE17}"/>
              </a:ext>
            </a:extLst>
          </p:cNvPr>
          <p:cNvGrpSpPr/>
          <p:nvPr/>
        </p:nvGrpSpPr>
        <p:grpSpPr>
          <a:xfrm>
            <a:off x="872490" y="3672840"/>
            <a:ext cx="2317750" cy="542290"/>
            <a:chOff x="1047326" y="3559626"/>
            <a:chExt cx="1652466" cy="308268"/>
          </a:xfrm>
        </p:grpSpPr>
        <p:sp>
          <p:nvSpPr>
            <p:cNvPr id="22" name="圆角矩形 21">
              <a:extLst>
                <a:ext uri="{FF2B5EF4-FFF2-40B4-BE49-F238E27FC236}">
                  <a16:creationId xmlns:a16="http://schemas.microsoft.com/office/drawing/2014/main" id="{FA263890-97DF-8E4D-8BB2-8FEEB750E986}"/>
                </a:ext>
              </a:extLst>
            </p:cNvPr>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初期平台</a:t>
              </a:r>
            </a:p>
          </p:txBody>
        </p:sp>
        <p:sp>
          <p:nvSpPr>
            <p:cNvPr id="23" name="Freeform 18">
              <a:extLst>
                <a:ext uri="{FF2B5EF4-FFF2-40B4-BE49-F238E27FC236}">
                  <a16:creationId xmlns:a16="http://schemas.microsoft.com/office/drawing/2014/main" id="{F69AF841-0234-3948-B802-591ED295F66E}"/>
                </a:ext>
              </a:extLst>
            </p:cNvPr>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65024" tIns="32512" rIns="65024" bIns="32512" numCol="1" anchor="t" anchorCtr="0" compatLnSpc="1"/>
            <a:lstStyle/>
            <a:p>
              <a:endParaRPr lang="zh-CN" altLang="en-US" sz="1280">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id="{DC98484C-075A-824F-A315-96B1A0C2A346}"/>
              </a:ext>
            </a:extLst>
          </p:cNvPr>
          <p:cNvGrpSpPr/>
          <p:nvPr/>
        </p:nvGrpSpPr>
        <p:grpSpPr>
          <a:xfrm>
            <a:off x="8649335" y="1946275"/>
            <a:ext cx="2317750" cy="542290"/>
            <a:chOff x="6591942" y="3559626"/>
            <a:chExt cx="1652466" cy="308268"/>
          </a:xfrm>
        </p:grpSpPr>
        <p:sp>
          <p:nvSpPr>
            <p:cNvPr id="25" name="圆角矩形 24">
              <a:extLst>
                <a:ext uri="{FF2B5EF4-FFF2-40B4-BE49-F238E27FC236}">
                  <a16:creationId xmlns:a16="http://schemas.microsoft.com/office/drawing/2014/main" id="{7108288F-0A4C-3744-AA19-D9F4E7F15E15}"/>
                </a:ext>
              </a:extLst>
            </p:cNvPr>
            <p:cNvSpPr/>
            <p:nvPr/>
          </p:nvSpPr>
          <p:spPr>
            <a:xfrm>
              <a:off x="6591942" y="3559626"/>
              <a:ext cx="1652466" cy="3082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长期规划</a:t>
              </a:r>
            </a:p>
          </p:txBody>
        </p:sp>
        <p:sp>
          <p:nvSpPr>
            <p:cNvPr id="26" name="Freeform 23">
              <a:extLst>
                <a:ext uri="{FF2B5EF4-FFF2-40B4-BE49-F238E27FC236}">
                  <a16:creationId xmlns:a16="http://schemas.microsoft.com/office/drawing/2014/main" id="{D016718F-6E38-794F-AA0E-AC8D73F1ED7D}"/>
                </a:ext>
              </a:extLst>
            </p:cNvPr>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cxnSp>
        <p:nvCxnSpPr>
          <p:cNvPr id="27" name="直接连接符 2">
            <a:extLst>
              <a:ext uri="{FF2B5EF4-FFF2-40B4-BE49-F238E27FC236}">
                <a16:creationId xmlns:a16="http://schemas.microsoft.com/office/drawing/2014/main" id="{44590246-DA6C-5B4E-BFD8-BD4A7904FA16}"/>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1FEC226-FED6-EC47-956F-B56ECE6C9A01}"/>
              </a:ext>
            </a:extLst>
          </p:cNvPr>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9158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3624C8E8-772D-5A40-8C9A-7B583095FB51}"/>
              </a:ext>
            </a:extLst>
          </p:cNvPr>
          <p:cNvSpPr/>
          <p:nvPr/>
        </p:nvSpPr>
        <p:spPr>
          <a:xfrm>
            <a:off x="627577" y="1637656"/>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ea typeface="微软雅黑" panose="020B0503020204020204" pitchFamily="34" charset="-122"/>
              <a:cs typeface="Arial" panose="020B0604020202090204" pitchFamily="34" charset="0"/>
            </a:endParaRPr>
          </a:p>
        </p:txBody>
      </p:sp>
      <p:sp>
        <p:nvSpPr>
          <p:cNvPr id="3" name="PA_文本框 151">
            <a:extLst>
              <a:ext uri="{FF2B5EF4-FFF2-40B4-BE49-F238E27FC236}">
                <a16:creationId xmlns:a16="http://schemas.microsoft.com/office/drawing/2014/main" id="{55B96361-2E64-4747-9036-CE2D0FAA7142}"/>
              </a:ext>
            </a:extLst>
          </p:cNvPr>
          <p:cNvSpPr txBox="1"/>
          <p:nvPr>
            <p:custDataLst>
              <p:tags r:id="rId1"/>
            </p:custDataLst>
          </p:nvPr>
        </p:nvSpPr>
        <p:spPr>
          <a:xfrm>
            <a:off x="2781497" y="3096886"/>
            <a:ext cx="641985" cy="22860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1</a:t>
            </a:r>
          </a:p>
        </p:txBody>
      </p:sp>
      <p:sp>
        <p:nvSpPr>
          <p:cNvPr id="4" name="矩形: 圆角 74">
            <a:extLst>
              <a:ext uri="{FF2B5EF4-FFF2-40B4-BE49-F238E27FC236}">
                <a16:creationId xmlns:a16="http://schemas.microsoft.com/office/drawing/2014/main" id="{43BE8922-B394-5C45-8155-401E8ACC42ED}"/>
              </a:ext>
            </a:extLst>
          </p:cNvPr>
          <p:cNvSpPr/>
          <p:nvPr/>
        </p:nvSpPr>
        <p:spPr>
          <a:xfrm>
            <a:off x="955237" y="2303136"/>
            <a:ext cx="4455795" cy="4048760"/>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5" name="矩形: 圆角 29">
            <a:extLst>
              <a:ext uri="{FF2B5EF4-FFF2-40B4-BE49-F238E27FC236}">
                <a16:creationId xmlns:a16="http://schemas.microsoft.com/office/drawing/2014/main" id="{02360B72-A300-534E-A647-30E976DC09FE}"/>
              </a:ext>
            </a:extLst>
          </p:cNvPr>
          <p:cNvSpPr/>
          <p:nvPr/>
        </p:nvSpPr>
        <p:spPr>
          <a:xfrm>
            <a:off x="4441387" y="1490336"/>
            <a:ext cx="3521075" cy="34036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90204" pitchFamily="34" charset="0"/>
                <a:ea typeface="Arial" panose="020B0604020202090204" pitchFamily="34" charset="0"/>
              </a:rPr>
              <a:t>混合式部署</a:t>
            </a:r>
          </a:p>
        </p:txBody>
      </p:sp>
      <p:sp>
        <p:nvSpPr>
          <p:cNvPr id="6" name="矩形: 圆角 29">
            <a:extLst>
              <a:ext uri="{FF2B5EF4-FFF2-40B4-BE49-F238E27FC236}">
                <a16:creationId xmlns:a16="http://schemas.microsoft.com/office/drawing/2014/main" id="{97E8082D-B80C-384E-826D-30F17EFD5018}"/>
              </a:ext>
            </a:extLst>
          </p:cNvPr>
          <p:cNvSpPr/>
          <p:nvPr/>
        </p:nvSpPr>
        <p:spPr>
          <a:xfrm>
            <a:off x="939997" y="2119621"/>
            <a:ext cx="1205865" cy="31115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rPr>
              <a:t>总部科技部</a:t>
            </a:r>
          </a:p>
        </p:txBody>
      </p:sp>
      <p:sp>
        <p:nvSpPr>
          <p:cNvPr id="7" name="矩形: 圆角 74">
            <a:extLst>
              <a:ext uri="{FF2B5EF4-FFF2-40B4-BE49-F238E27FC236}">
                <a16:creationId xmlns:a16="http://schemas.microsoft.com/office/drawing/2014/main" id="{A58CAB7F-B9C2-8147-BBFD-F9A6BAC7F6C5}"/>
              </a:ext>
            </a:extLst>
          </p:cNvPr>
          <p:cNvSpPr/>
          <p:nvPr/>
        </p:nvSpPr>
        <p:spPr>
          <a:xfrm>
            <a:off x="2581472" y="2540626"/>
            <a:ext cx="2271395"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8" name="矩形: 圆角 74">
            <a:extLst>
              <a:ext uri="{FF2B5EF4-FFF2-40B4-BE49-F238E27FC236}">
                <a16:creationId xmlns:a16="http://schemas.microsoft.com/office/drawing/2014/main" id="{72D20805-A52A-8943-BB4B-A750377F6329}"/>
              </a:ext>
            </a:extLst>
          </p:cNvPr>
          <p:cNvSpPr/>
          <p:nvPr/>
        </p:nvSpPr>
        <p:spPr>
          <a:xfrm>
            <a:off x="6787077" y="2288531"/>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9" name="矩形: 圆角 29">
            <a:extLst>
              <a:ext uri="{FF2B5EF4-FFF2-40B4-BE49-F238E27FC236}">
                <a16:creationId xmlns:a16="http://schemas.microsoft.com/office/drawing/2014/main" id="{C5C36DC3-13C2-6E4A-B83D-1A6F3BCF9814}"/>
              </a:ext>
            </a:extLst>
          </p:cNvPr>
          <p:cNvSpPr/>
          <p:nvPr/>
        </p:nvSpPr>
        <p:spPr>
          <a:xfrm>
            <a:off x="6770567" y="216280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清算部</a:t>
            </a:r>
          </a:p>
        </p:txBody>
      </p:sp>
      <p:sp>
        <p:nvSpPr>
          <p:cNvPr id="10" name="矩形: 圆角 74">
            <a:extLst>
              <a:ext uri="{FF2B5EF4-FFF2-40B4-BE49-F238E27FC236}">
                <a16:creationId xmlns:a16="http://schemas.microsoft.com/office/drawing/2014/main" id="{56B0580D-6C84-F646-8E4C-6B6FEBEC9DC2}"/>
              </a:ext>
            </a:extLst>
          </p:cNvPr>
          <p:cNvSpPr/>
          <p:nvPr/>
        </p:nvSpPr>
        <p:spPr>
          <a:xfrm>
            <a:off x="1251782" y="4617711"/>
            <a:ext cx="3600450" cy="1331595"/>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pic>
        <p:nvPicPr>
          <p:cNvPr id="11" name="图片 10" descr="机器人_o">
            <a:extLst>
              <a:ext uri="{FF2B5EF4-FFF2-40B4-BE49-F238E27FC236}">
                <a16:creationId xmlns:a16="http://schemas.microsoft.com/office/drawing/2014/main" id="{704A46BD-3787-DF4D-964E-7BF2A8F7B260}"/>
              </a:ext>
            </a:extLst>
          </p:cNvPr>
          <p:cNvPicPr>
            <a:picLocks noChangeAspect="1"/>
          </p:cNvPicPr>
          <p:nvPr/>
        </p:nvPicPr>
        <p:blipFill>
          <a:blip r:embed="rId23"/>
          <a:stretch>
            <a:fillRect/>
          </a:stretch>
        </p:blipFill>
        <p:spPr>
          <a:xfrm>
            <a:off x="2848807" y="2713346"/>
            <a:ext cx="429260" cy="429260"/>
          </a:xfrm>
          <a:prstGeom prst="rect">
            <a:avLst/>
          </a:prstGeom>
        </p:spPr>
      </p:pic>
      <p:grpSp>
        <p:nvGrpSpPr>
          <p:cNvPr id="12" name="组合 11">
            <a:extLst>
              <a:ext uri="{FF2B5EF4-FFF2-40B4-BE49-F238E27FC236}">
                <a16:creationId xmlns:a16="http://schemas.microsoft.com/office/drawing/2014/main" id="{25A4C82E-C8DD-1C41-B18C-6A323EFD33B8}"/>
              </a:ext>
            </a:extLst>
          </p:cNvPr>
          <p:cNvGrpSpPr/>
          <p:nvPr/>
        </p:nvGrpSpPr>
        <p:grpSpPr>
          <a:xfrm>
            <a:off x="3426657" y="2705726"/>
            <a:ext cx="641985" cy="619760"/>
            <a:chOff x="4822" y="3437"/>
            <a:chExt cx="1011" cy="976"/>
          </a:xfrm>
        </p:grpSpPr>
        <p:sp>
          <p:nvSpPr>
            <p:cNvPr id="13" name="PA_文本框 151">
              <a:extLst>
                <a:ext uri="{FF2B5EF4-FFF2-40B4-BE49-F238E27FC236}">
                  <a16:creationId xmlns:a16="http://schemas.microsoft.com/office/drawing/2014/main" id="{F3B88F3D-68C4-DF47-BA39-613FAA5AEA84}"/>
                </a:ext>
              </a:extLst>
            </p:cNvPr>
            <p:cNvSpPr txBox="1"/>
            <p:nvPr>
              <p:custDataLst>
                <p:tags r:id="rId21"/>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2</a:t>
              </a:r>
            </a:p>
          </p:txBody>
        </p:sp>
        <p:pic>
          <p:nvPicPr>
            <p:cNvPr id="14" name="图片 13" descr="机器人_o">
              <a:extLst>
                <a:ext uri="{FF2B5EF4-FFF2-40B4-BE49-F238E27FC236}">
                  <a16:creationId xmlns:a16="http://schemas.microsoft.com/office/drawing/2014/main" id="{55CD959D-5E66-974F-A0A6-04543DC91C2C}"/>
                </a:ext>
              </a:extLst>
            </p:cNvPr>
            <p:cNvPicPr>
              <a:picLocks noChangeAspect="1"/>
            </p:cNvPicPr>
            <p:nvPr/>
          </p:nvPicPr>
          <p:blipFill>
            <a:blip r:embed="rId23"/>
            <a:stretch>
              <a:fillRect/>
            </a:stretch>
          </p:blipFill>
          <p:spPr>
            <a:xfrm>
              <a:off x="4974" y="3437"/>
              <a:ext cx="676" cy="676"/>
            </a:xfrm>
            <a:prstGeom prst="rect">
              <a:avLst/>
            </a:prstGeom>
          </p:spPr>
        </p:pic>
      </p:grpSp>
      <p:sp>
        <p:nvSpPr>
          <p:cNvPr id="15" name="PA_文本框 151">
            <a:extLst>
              <a:ext uri="{FF2B5EF4-FFF2-40B4-BE49-F238E27FC236}">
                <a16:creationId xmlns:a16="http://schemas.microsoft.com/office/drawing/2014/main" id="{3F9349C0-2328-9A41-A161-243302A00468}"/>
              </a:ext>
            </a:extLst>
          </p:cNvPr>
          <p:cNvSpPr txBox="1"/>
          <p:nvPr>
            <p:custDataLst>
              <p:tags r:id="rId2"/>
            </p:custDataLst>
          </p:nvPr>
        </p:nvSpPr>
        <p:spPr>
          <a:xfrm>
            <a:off x="1509592" y="5550526"/>
            <a:ext cx="86804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服务器集群</a:t>
            </a:r>
          </a:p>
        </p:txBody>
      </p:sp>
      <p:grpSp>
        <p:nvGrpSpPr>
          <p:cNvPr id="16" name="组合 15">
            <a:extLst>
              <a:ext uri="{FF2B5EF4-FFF2-40B4-BE49-F238E27FC236}">
                <a16:creationId xmlns:a16="http://schemas.microsoft.com/office/drawing/2014/main" id="{7B76A845-1800-B341-894E-1A421140A957}"/>
              </a:ext>
            </a:extLst>
          </p:cNvPr>
          <p:cNvGrpSpPr/>
          <p:nvPr/>
        </p:nvGrpSpPr>
        <p:grpSpPr>
          <a:xfrm>
            <a:off x="4084517" y="2705726"/>
            <a:ext cx="641350" cy="619760"/>
            <a:chOff x="4822" y="3437"/>
            <a:chExt cx="1010" cy="976"/>
          </a:xfrm>
        </p:grpSpPr>
        <p:sp>
          <p:nvSpPr>
            <p:cNvPr id="17" name="PA_文本框 151">
              <a:extLst>
                <a:ext uri="{FF2B5EF4-FFF2-40B4-BE49-F238E27FC236}">
                  <a16:creationId xmlns:a16="http://schemas.microsoft.com/office/drawing/2014/main" id="{D9681D36-09E3-AE45-AA96-3A1029F16EC5}"/>
                </a:ext>
              </a:extLst>
            </p:cNvPr>
            <p:cNvSpPr txBox="1"/>
            <p:nvPr>
              <p:custDataLst>
                <p:tags r:id="rId20"/>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N</a:t>
              </a:r>
            </a:p>
          </p:txBody>
        </p:sp>
        <p:pic>
          <p:nvPicPr>
            <p:cNvPr id="18" name="图片 17" descr="机器人_o">
              <a:extLst>
                <a:ext uri="{FF2B5EF4-FFF2-40B4-BE49-F238E27FC236}">
                  <a16:creationId xmlns:a16="http://schemas.microsoft.com/office/drawing/2014/main" id="{F0A2D833-0C1D-094D-9836-4619CC09793E}"/>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19" name="组合 18">
            <a:extLst>
              <a:ext uri="{FF2B5EF4-FFF2-40B4-BE49-F238E27FC236}">
                <a16:creationId xmlns:a16="http://schemas.microsoft.com/office/drawing/2014/main" id="{FE9317AD-9F54-8F45-8C63-9D83ADC52787}"/>
              </a:ext>
            </a:extLst>
          </p:cNvPr>
          <p:cNvGrpSpPr/>
          <p:nvPr/>
        </p:nvGrpSpPr>
        <p:grpSpPr>
          <a:xfrm>
            <a:off x="3161227" y="3507731"/>
            <a:ext cx="1162050" cy="602615"/>
            <a:chOff x="4141" y="4777"/>
            <a:chExt cx="1830" cy="949"/>
          </a:xfrm>
        </p:grpSpPr>
        <p:sp>
          <p:nvSpPr>
            <p:cNvPr id="20" name="PA_文本框 151">
              <a:extLst>
                <a:ext uri="{FF2B5EF4-FFF2-40B4-BE49-F238E27FC236}">
                  <a16:creationId xmlns:a16="http://schemas.microsoft.com/office/drawing/2014/main" id="{EA72E4C0-BB08-CB42-9016-5C0B93606950}"/>
                </a:ext>
              </a:extLst>
            </p:cNvPr>
            <p:cNvSpPr txBox="1"/>
            <p:nvPr>
              <p:custDataLst>
                <p:tags r:id="rId19"/>
              </p:custDataLst>
            </p:nvPr>
          </p:nvSpPr>
          <p:spPr>
            <a:xfrm>
              <a:off x="4287" y="5366"/>
              <a:ext cx="1517"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高密度机器人</a:t>
              </a:r>
            </a:p>
          </p:txBody>
        </p:sp>
        <p:grpSp>
          <p:nvGrpSpPr>
            <p:cNvPr id="21" name="组合 20">
              <a:extLst>
                <a:ext uri="{FF2B5EF4-FFF2-40B4-BE49-F238E27FC236}">
                  <a16:creationId xmlns:a16="http://schemas.microsoft.com/office/drawing/2014/main" id="{D10B0EB0-45A0-464F-85F8-590F4AF47746}"/>
                </a:ext>
              </a:extLst>
            </p:cNvPr>
            <p:cNvGrpSpPr/>
            <p:nvPr/>
          </p:nvGrpSpPr>
          <p:grpSpPr>
            <a:xfrm>
              <a:off x="4141" y="4777"/>
              <a:ext cx="1242" cy="676"/>
              <a:chOff x="3400" y="4556"/>
              <a:chExt cx="1242" cy="676"/>
            </a:xfrm>
          </p:grpSpPr>
          <p:pic>
            <p:nvPicPr>
              <p:cNvPr id="23" name="图片 22" descr="机器人_o">
                <a:extLst>
                  <a:ext uri="{FF2B5EF4-FFF2-40B4-BE49-F238E27FC236}">
                    <a16:creationId xmlns:a16="http://schemas.microsoft.com/office/drawing/2014/main" id="{25624CC1-D6D5-284B-B738-3FE679812AB2}"/>
                  </a:ext>
                </a:extLst>
              </p:cNvPr>
              <p:cNvPicPr>
                <a:picLocks noChangeAspect="1"/>
              </p:cNvPicPr>
              <p:nvPr/>
            </p:nvPicPr>
            <p:blipFill>
              <a:blip r:embed="rId23"/>
              <a:stretch>
                <a:fillRect/>
              </a:stretch>
            </p:blipFill>
            <p:spPr>
              <a:xfrm>
                <a:off x="3400" y="4556"/>
                <a:ext cx="676" cy="676"/>
              </a:xfrm>
              <a:prstGeom prst="rect">
                <a:avLst/>
              </a:prstGeom>
            </p:spPr>
          </p:pic>
          <p:pic>
            <p:nvPicPr>
              <p:cNvPr id="24" name="图片 23" descr="机器人_o">
                <a:extLst>
                  <a:ext uri="{FF2B5EF4-FFF2-40B4-BE49-F238E27FC236}">
                    <a16:creationId xmlns:a16="http://schemas.microsoft.com/office/drawing/2014/main" id="{503E69DD-81AA-8445-8C22-5AAE6946CA2D}"/>
                  </a:ext>
                </a:extLst>
              </p:cNvPr>
              <p:cNvPicPr>
                <a:picLocks noChangeAspect="1"/>
              </p:cNvPicPr>
              <p:nvPr/>
            </p:nvPicPr>
            <p:blipFill>
              <a:blip r:embed="rId23"/>
              <a:stretch>
                <a:fillRect/>
              </a:stretch>
            </p:blipFill>
            <p:spPr>
              <a:xfrm>
                <a:off x="3966" y="4556"/>
                <a:ext cx="676" cy="676"/>
              </a:xfrm>
              <a:prstGeom prst="rect">
                <a:avLst/>
              </a:prstGeom>
            </p:spPr>
          </p:pic>
        </p:grpSp>
        <p:pic>
          <p:nvPicPr>
            <p:cNvPr id="22" name="图片 21" descr="机器人_o">
              <a:extLst>
                <a:ext uri="{FF2B5EF4-FFF2-40B4-BE49-F238E27FC236}">
                  <a16:creationId xmlns:a16="http://schemas.microsoft.com/office/drawing/2014/main" id="{AE78D7D5-E6F9-324D-A983-27FF425AC1C1}"/>
                </a:ext>
              </a:extLst>
            </p:cNvPr>
            <p:cNvPicPr>
              <a:picLocks noChangeAspect="1"/>
            </p:cNvPicPr>
            <p:nvPr/>
          </p:nvPicPr>
          <p:blipFill>
            <a:blip r:embed="rId23"/>
            <a:stretch>
              <a:fillRect/>
            </a:stretch>
          </p:blipFill>
          <p:spPr>
            <a:xfrm>
              <a:off x="5295" y="4777"/>
              <a:ext cx="676" cy="676"/>
            </a:xfrm>
            <a:prstGeom prst="rect">
              <a:avLst/>
            </a:prstGeom>
          </p:spPr>
        </p:pic>
      </p:grpSp>
      <p:grpSp>
        <p:nvGrpSpPr>
          <p:cNvPr id="25" name="组合 24">
            <a:extLst>
              <a:ext uri="{FF2B5EF4-FFF2-40B4-BE49-F238E27FC236}">
                <a16:creationId xmlns:a16="http://schemas.microsoft.com/office/drawing/2014/main" id="{ABD6E2CE-FD55-7D48-8C27-80971E410CCA}"/>
              </a:ext>
            </a:extLst>
          </p:cNvPr>
          <p:cNvGrpSpPr/>
          <p:nvPr/>
        </p:nvGrpSpPr>
        <p:grpSpPr>
          <a:xfrm>
            <a:off x="1404817" y="2609206"/>
            <a:ext cx="641350" cy="746125"/>
            <a:chOff x="1638" y="3285"/>
            <a:chExt cx="1010" cy="1175"/>
          </a:xfrm>
        </p:grpSpPr>
        <p:pic>
          <p:nvPicPr>
            <p:cNvPr id="26" name="图片 25" descr="电脑屏幕">
              <a:extLst>
                <a:ext uri="{FF2B5EF4-FFF2-40B4-BE49-F238E27FC236}">
                  <a16:creationId xmlns:a16="http://schemas.microsoft.com/office/drawing/2014/main" id="{A946CBB5-F301-7449-B62A-37D2F44B671F}"/>
                </a:ext>
              </a:extLst>
            </p:cNvPr>
            <p:cNvPicPr>
              <a:picLocks noChangeAspect="1"/>
            </p:cNvPicPr>
            <p:nvPr/>
          </p:nvPicPr>
          <p:blipFill>
            <a:blip r:embed="rId24"/>
            <a:stretch>
              <a:fillRect/>
            </a:stretch>
          </p:blipFill>
          <p:spPr>
            <a:xfrm>
              <a:off x="1723" y="3285"/>
              <a:ext cx="840" cy="840"/>
            </a:xfrm>
            <a:prstGeom prst="rect">
              <a:avLst/>
            </a:prstGeom>
          </p:spPr>
        </p:pic>
        <p:sp>
          <p:nvSpPr>
            <p:cNvPr id="27" name="PA_文本框 151">
              <a:extLst>
                <a:ext uri="{FF2B5EF4-FFF2-40B4-BE49-F238E27FC236}">
                  <a16:creationId xmlns:a16="http://schemas.microsoft.com/office/drawing/2014/main" id="{226CAC6A-BEF5-ED4A-A85F-85D12B0E82DF}"/>
                </a:ext>
              </a:extLst>
            </p:cNvPr>
            <p:cNvSpPr txBox="1"/>
            <p:nvPr>
              <p:custDataLst>
                <p:tags r:id="rId18"/>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管理端</a:t>
              </a:r>
            </a:p>
          </p:txBody>
        </p:sp>
      </p:grpSp>
      <p:grpSp>
        <p:nvGrpSpPr>
          <p:cNvPr id="28" name="组合 27">
            <a:extLst>
              <a:ext uri="{FF2B5EF4-FFF2-40B4-BE49-F238E27FC236}">
                <a16:creationId xmlns:a16="http://schemas.microsoft.com/office/drawing/2014/main" id="{0D8A6EA9-615E-CC40-AFA8-F99FC8551D71}"/>
              </a:ext>
            </a:extLst>
          </p:cNvPr>
          <p:cNvGrpSpPr/>
          <p:nvPr/>
        </p:nvGrpSpPr>
        <p:grpSpPr>
          <a:xfrm>
            <a:off x="1405452" y="3454391"/>
            <a:ext cx="641350" cy="746125"/>
            <a:chOff x="1638" y="3285"/>
            <a:chExt cx="1010" cy="1175"/>
          </a:xfrm>
        </p:grpSpPr>
        <p:pic>
          <p:nvPicPr>
            <p:cNvPr id="29" name="图片 28" descr="电脑屏幕">
              <a:extLst>
                <a:ext uri="{FF2B5EF4-FFF2-40B4-BE49-F238E27FC236}">
                  <a16:creationId xmlns:a16="http://schemas.microsoft.com/office/drawing/2014/main" id="{38CEACCF-1DB1-3348-A00A-092479EE681C}"/>
                </a:ext>
              </a:extLst>
            </p:cNvPr>
            <p:cNvPicPr>
              <a:picLocks noChangeAspect="1"/>
            </p:cNvPicPr>
            <p:nvPr/>
          </p:nvPicPr>
          <p:blipFill>
            <a:blip r:embed="rId24"/>
            <a:stretch>
              <a:fillRect/>
            </a:stretch>
          </p:blipFill>
          <p:spPr>
            <a:xfrm>
              <a:off x="1723" y="3285"/>
              <a:ext cx="840" cy="840"/>
            </a:xfrm>
            <a:prstGeom prst="rect">
              <a:avLst/>
            </a:prstGeom>
          </p:spPr>
        </p:pic>
        <p:sp>
          <p:nvSpPr>
            <p:cNvPr id="30" name="PA_文本框 151">
              <a:extLst>
                <a:ext uri="{FF2B5EF4-FFF2-40B4-BE49-F238E27FC236}">
                  <a16:creationId xmlns:a16="http://schemas.microsoft.com/office/drawing/2014/main" id="{50518A79-4CDF-D348-86AB-B8D2893D32E8}"/>
                </a:ext>
              </a:extLst>
            </p:cNvPr>
            <p:cNvSpPr txBox="1"/>
            <p:nvPr>
              <p:custDataLst>
                <p:tags r:id="rId17"/>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管理端</a:t>
              </a:r>
            </a:p>
          </p:txBody>
        </p:sp>
      </p:grpSp>
      <p:pic>
        <p:nvPicPr>
          <p:cNvPr id="31" name="图片 30" descr="服务器">
            <a:extLst>
              <a:ext uri="{FF2B5EF4-FFF2-40B4-BE49-F238E27FC236}">
                <a16:creationId xmlns:a16="http://schemas.microsoft.com/office/drawing/2014/main" id="{22253B0F-AC0A-3243-8DDE-E7074005D8EA}"/>
              </a:ext>
            </a:extLst>
          </p:cNvPr>
          <p:cNvPicPr>
            <a:picLocks noChangeAspect="1"/>
          </p:cNvPicPr>
          <p:nvPr/>
        </p:nvPicPr>
        <p:blipFill>
          <a:blip r:embed="rId25"/>
          <a:stretch>
            <a:fillRect/>
          </a:stretch>
        </p:blipFill>
        <p:spPr>
          <a:xfrm>
            <a:off x="1689932" y="4901556"/>
            <a:ext cx="507365" cy="507365"/>
          </a:xfrm>
          <a:prstGeom prst="rect">
            <a:avLst/>
          </a:prstGeom>
        </p:spPr>
      </p:pic>
      <p:pic>
        <p:nvPicPr>
          <p:cNvPr id="32" name="图片 31" descr="服务器 (1)">
            <a:extLst>
              <a:ext uri="{FF2B5EF4-FFF2-40B4-BE49-F238E27FC236}">
                <a16:creationId xmlns:a16="http://schemas.microsoft.com/office/drawing/2014/main" id="{D38CB2B5-9C6D-2848-88A2-7BCD796DCF2C}"/>
              </a:ext>
            </a:extLst>
          </p:cNvPr>
          <p:cNvPicPr>
            <a:picLocks noChangeAspect="1"/>
          </p:cNvPicPr>
          <p:nvPr/>
        </p:nvPicPr>
        <p:blipFill>
          <a:blip r:embed="rId26"/>
          <a:stretch>
            <a:fillRect/>
          </a:stretch>
        </p:blipFill>
        <p:spPr>
          <a:xfrm>
            <a:off x="2736412" y="4834246"/>
            <a:ext cx="574675" cy="574675"/>
          </a:xfrm>
          <a:prstGeom prst="rect">
            <a:avLst/>
          </a:prstGeom>
        </p:spPr>
      </p:pic>
      <p:sp>
        <p:nvSpPr>
          <p:cNvPr id="33" name="PA_文本框 151">
            <a:extLst>
              <a:ext uri="{FF2B5EF4-FFF2-40B4-BE49-F238E27FC236}">
                <a16:creationId xmlns:a16="http://schemas.microsoft.com/office/drawing/2014/main" id="{E6E46FFA-49F5-9148-8461-0195018FCD3F}"/>
              </a:ext>
            </a:extLst>
          </p:cNvPr>
          <p:cNvSpPr txBox="1"/>
          <p:nvPr>
            <p:custDataLst>
              <p:tags r:id="rId3"/>
            </p:custDataLst>
          </p:nvPr>
        </p:nvSpPr>
        <p:spPr>
          <a:xfrm>
            <a:off x="247415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数据库服务器</a:t>
            </a:r>
          </a:p>
        </p:txBody>
      </p:sp>
      <p:pic>
        <p:nvPicPr>
          <p:cNvPr id="34" name="图片 33" descr="文件">
            <a:extLst>
              <a:ext uri="{FF2B5EF4-FFF2-40B4-BE49-F238E27FC236}">
                <a16:creationId xmlns:a16="http://schemas.microsoft.com/office/drawing/2014/main" id="{4DCDC8A7-94D1-2240-9EAB-788F7CC5CD8F}"/>
              </a:ext>
            </a:extLst>
          </p:cNvPr>
          <p:cNvPicPr>
            <a:picLocks noChangeAspect="1"/>
          </p:cNvPicPr>
          <p:nvPr/>
        </p:nvPicPr>
        <p:blipFill>
          <a:blip r:embed="rId27"/>
          <a:stretch>
            <a:fillRect/>
          </a:stretch>
        </p:blipFill>
        <p:spPr>
          <a:xfrm>
            <a:off x="3836867" y="4850121"/>
            <a:ext cx="542925" cy="542925"/>
          </a:xfrm>
          <a:prstGeom prst="rect">
            <a:avLst/>
          </a:prstGeom>
        </p:spPr>
      </p:pic>
      <p:sp>
        <p:nvSpPr>
          <p:cNvPr id="35" name="PA_文本框 151">
            <a:extLst>
              <a:ext uri="{FF2B5EF4-FFF2-40B4-BE49-F238E27FC236}">
                <a16:creationId xmlns:a16="http://schemas.microsoft.com/office/drawing/2014/main" id="{7F73B332-791E-734C-84BE-3BAE40A1CDF9}"/>
              </a:ext>
            </a:extLst>
          </p:cNvPr>
          <p:cNvSpPr txBox="1"/>
          <p:nvPr>
            <p:custDataLst>
              <p:tags r:id="rId4"/>
            </p:custDataLst>
          </p:nvPr>
        </p:nvSpPr>
        <p:spPr>
          <a:xfrm>
            <a:off x="355873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录屏存储</a:t>
            </a:r>
          </a:p>
        </p:txBody>
      </p:sp>
      <p:sp>
        <p:nvSpPr>
          <p:cNvPr id="36" name="矩形: 圆角 74">
            <a:extLst>
              <a:ext uri="{FF2B5EF4-FFF2-40B4-BE49-F238E27FC236}">
                <a16:creationId xmlns:a16="http://schemas.microsoft.com/office/drawing/2014/main" id="{CC323C73-17C0-804C-8762-EB222CDA2141}"/>
              </a:ext>
            </a:extLst>
          </p:cNvPr>
          <p:cNvSpPr/>
          <p:nvPr/>
        </p:nvSpPr>
        <p:spPr>
          <a:xfrm>
            <a:off x="1251782" y="2540626"/>
            <a:ext cx="958850"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cxnSp>
        <p:nvCxnSpPr>
          <p:cNvPr id="37" name="直接连接符 159">
            <a:extLst>
              <a:ext uri="{FF2B5EF4-FFF2-40B4-BE49-F238E27FC236}">
                <a16:creationId xmlns:a16="http://schemas.microsoft.com/office/drawing/2014/main" id="{64D62A04-B80E-3E43-9B27-7BC652E1EE33}"/>
              </a:ext>
            </a:extLst>
          </p:cNvPr>
          <p:cNvCxnSpPr/>
          <p:nvPr/>
        </p:nvCxnSpPr>
        <p:spPr>
          <a:xfrm>
            <a:off x="2210632" y="3383906"/>
            <a:ext cx="370840"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8" name="直接连接符 160">
            <a:extLst>
              <a:ext uri="{FF2B5EF4-FFF2-40B4-BE49-F238E27FC236}">
                <a16:creationId xmlns:a16="http://schemas.microsoft.com/office/drawing/2014/main" id="{14C104DF-A46A-E34F-BFAC-77CF8AD1117F}"/>
              </a:ext>
            </a:extLst>
          </p:cNvPr>
          <p:cNvCxnSpPr>
            <a:stCxn id="36" idx="2"/>
          </p:cNvCxnSpPr>
          <p:nvPr/>
        </p:nvCxnSpPr>
        <p:spPr>
          <a:xfrm>
            <a:off x="173946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9" name="直接连接符 161">
            <a:extLst>
              <a:ext uri="{FF2B5EF4-FFF2-40B4-BE49-F238E27FC236}">
                <a16:creationId xmlns:a16="http://schemas.microsoft.com/office/drawing/2014/main" id="{BF0E0D5D-3E38-E943-97A4-D3B59C633D9A}"/>
              </a:ext>
            </a:extLst>
          </p:cNvPr>
          <p:cNvCxnSpPr/>
          <p:nvPr/>
        </p:nvCxnSpPr>
        <p:spPr>
          <a:xfrm>
            <a:off x="374733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grpSp>
        <p:nvGrpSpPr>
          <p:cNvPr id="40" name="组合 39">
            <a:extLst>
              <a:ext uri="{FF2B5EF4-FFF2-40B4-BE49-F238E27FC236}">
                <a16:creationId xmlns:a16="http://schemas.microsoft.com/office/drawing/2014/main" id="{6AC75CAB-A895-3B48-881E-2FD97D9B0394}"/>
              </a:ext>
            </a:extLst>
          </p:cNvPr>
          <p:cNvGrpSpPr/>
          <p:nvPr/>
        </p:nvGrpSpPr>
        <p:grpSpPr>
          <a:xfrm>
            <a:off x="9581712" y="2573646"/>
            <a:ext cx="789940" cy="619760"/>
            <a:chOff x="4735" y="3437"/>
            <a:chExt cx="1244" cy="976"/>
          </a:xfrm>
        </p:grpSpPr>
        <p:sp>
          <p:nvSpPr>
            <p:cNvPr id="41" name="PA_文本框 151">
              <a:extLst>
                <a:ext uri="{FF2B5EF4-FFF2-40B4-BE49-F238E27FC236}">
                  <a16:creationId xmlns:a16="http://schemas.microsoft.com/office/drawing/2014/main" id="{05AC8CF1-B88B-CF44-946E-21D38626F09D}"/>
                </a:ext>
              </a:extLst>
            </p:cNvPr>
            <p:cNvSpPr txBox="1"/>
            <p:nvPr>
              <p:custDataLst>
                <p:tags r:id="rId16"/>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42" name="图片 41" descr="机器人_o">
              <a:extLst>
                <a:ext uri="{FF2B5EF4-FFF2-40B4-BE49-F238E27FC236}">
                  <a16:creationId xmlns:a16="http://schemas.microsoft.com/office/drawing/2014/main" id="{4F324F2F-9CDA-2147-A245-66AC017741A5}"/>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43" name="组合 42">
            <a:extLst>
              <a:ext uri="{FF2B5EF4-FFF2-40B4-BE49-F238E27FC236}">
                <a16:creationId xmlns:a16="http://schemas.microsoft.com/office/drawing/2014/main" id="{C619DB85-9FC2-AD49-BE4A-328793730BEC}"/>
              </a:ext>
            </a:extLst>
          </p:cNvPr>
          <p:cNvGrpSpPr/>
          <p:nvPr/>
        </p:nvGrpSpPr>
        <p:grpSpPr>
          <a:xfrm>
            <a:off x="8100892" y="2573646"/>
            <a:ext cx="641985" cy="619760"/>
            <a:chOff x="4848" y="3437"/>
            <a:chExt cx="1011" cy="976"/>
          </a:xfrm>
        </p:grpSpPr>
        <p:sp>
          <p:nvSpPr>
            <p:cNvPr id="44" name="PA_文本框 151">
              <a:extLst>
                <a:ext uri="{FF2B5EF4-FFF2-40B4-BE49-F238E27FC236}">
                  <a16:creationId xmlns:a16="http://schemas.microsoft.com/office/drawing/2014/main" id="{1E3CE007-4A88-B641-AA3C-B854C1D81028}"/>
                </a:ext>
              </a:extLst>
            </p:cNvPr>
            <p:cNvSpPr txBox="1"/>
            <p:nvPr>
              <p:custDataLst>
                <p:tags r:id="rId15"/>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1</a:t>
              </a:r>
            </a:p>
          </p:txBody>
        </p:sp>
        <p:pic>
          <p:nvPicPr>
            <p:cNvPr id="45" name="图片 44" descr="机器人_o">
              <a:extLst>
                <a:ext uri="{FF2B5EF4-FFF2-40B4-BE49-F238E27FC236}">
                  <a16:creationId xmlns:a16="http://schemas.microsoft.com/office/drawing/2014/main" id="{0D21C9F4-AF9B-2D4C-BDC5-B49D30E0E15C}"/>
                </a:ext>
              </a:extLst>
            </p:cNvPr>
            <p:cNvPicPr>
              <a:picLocks noChangeAspect="1"/>
            </p:cNvPicPr>
            <p:nvPr/>
          </p:nvPicPr>
          <p:blipFill>
            <a:blip r:embed="rId23"/>
            <a:stretch>
              <a:fillRect/>
            </a:stretch>
          </p:blipFill>
          <p:spPr>
            <a:xfrm>
              <a:off x="4974" y="3437"/>
              <a:ext cx="676" cy="676"/>
            </a:xfrm>
            <a:prstGeom prst="rect">
              <a:avLst/>
            </a:prstGeom>
          </p:spPr>
        </p:pic>
      </p:grpSp>
      <p:sp>
        <p:nvSpPr>
          <p:cNvPr id="46" name="矩形: 圆角 74">
            <a:extLst>
              <a:ext uri="{FF2B5EF4-FFF2-40B4-BE49-F238E27FC236}">
                <a16:creationId xmlns:a16="http://schemas.microsoft.com/office/drawing/2014/main" id="{603C70A5-8199-C843-B351-4C8633056A05}"/>
              </a:ext>
            </a:extLst>
          </p:cNvPr>
          <p:cNvSpPr/>
          <p:nvPr/>
        </p:nvSpPr>
        <p:spPr>
          <a:xfrm>
            <a:off x="6787077" y="374458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47" name="矩形: 圆角 74">
            <a:extLst>
              <a:ext uri="{FF2B5EF4-FFF2-40B4-BE49-F238E27FC236}">
                <a16:creationId xmlns:a16="http://schemas.microsoft.com/office/drawing/2014/main" id="{AFB3A818-716F-C34E-88E1-39FDE3C47780}"/>
              </a:ext>
            </a:extLst>
          </p:cNvPr>
          <p:cNvSpPr/>
          <p:nvPr/>
        </p:nvSpPr>
        <p:spPr>
          <a:xfrm>
            <a:off x="6787077" y="518603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48" name="矩形: 圆角 29">
            <a:extLst>
              <a:ext uri="{FF2B5EF4-FFF2-40B4-BE49-F238E27FC236}">
                <a16:creationId xmlns:a16="http://schemas.microsoft.com/office/drawing/2014/main" id="{96D81234-9C05-314F-950E-FFD70DFA2C5B}"/>
              </a:ext>
            </a:extLst>
          </p:cNvPr>
          <p:cNvSpPr/>
          <p:nvPr/>
        </p:nvSpPr>
        <p:spPr>
          <a:xfrm>
            <a:off x="6770567" y="3588376"/>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运营部</a:t>
            </a:r>
          </a:p>
        </p:txBody>
      </p:sp>
      <p:grpSp>
        <p:nvGrpSpPr>
          <p:cNvPr id="49" name="组合 48">
            <a:extLst>
              <a:ext uri="{FF2B5EF4-FFF2-40B4-BE49-F238E27FC236}">
                <a16:creationId xmlns:a16="http://schemas.microsoft.com/office/drawing/2014/main" id="{7AEBFCAB-6714-984F-8C92-E3C1D38C1066}"/>
              </a:ext>
            </a:extLst>
          </p:cNvPr>
          <p:cNvGrpSpPr/>
          <p:nvPr/>
        </p:nvGrpSpPr>
        <p:grpSpPr>
          <a:xfrm>
            <a:off x="7212527" y="2665721"/>
            <a:ext cx="824230" cy="527685"/>
            <a:chOff x="11473" y="3543"/>
            <a:chExt cx="1298" cy="831"/>
          </a:xfrm>
        </p:grpSpPr>
        <p:pic>
          <p:nvPicPr>
            <p:cNvPr id="50" name="图片 49" descr="多人">
              <a:extLst>
                <a:ext uri="{FF2B5EF4-FFF2-40B4-BE49-F238E27FC236}">
                  <a16:creationId xmlns:a16="http://schemas.microsoft.com/office/drawing/2014/main" id="{F10472CD-6D0E-AE43-8E38-EB55D220AF9B}"/>
                </a:ext>
              </a:extLst>
            </p:cNvPr>
            <p:cNvPicPr>
              <a:picLocks noChangeAspect="1"/>
            </p:cNvPicPr>
            <p:nvPr/>
          </p:nvPicPr>
          <p:blipFill>
            <a:blip r:embed="rId28"/>
            <a:stretch>
              <a:fillRect/>
            </a:stretch>
          </p:blipFill>
          <p:spPr>
            <a:xfrm>
              <a:off x="11864" y="3543"/>
              <a:ext cx="516" cy="464"/>
            </a:xfrm>
            <a:prstGeom prst="rect">
              <a:avLst/>
            </a:prstGeom>
          </p:spPr>
        </p:pic>
        <p:sp>
          <p:nvSpPr>
            <p:cNvPr id="51" name="PA_文本框 151">
              <a:extLst>
                <a:ext uri="{FF2B5EF4-FFF2-40B4-BE49-F238E27FC236}">
                  <a16:creationId xmlns:a16="http://schemas.microsoft.com/office/drawing/2014/main" id="{020CE69A-3DC1-D749-B610-D8EA1A3A35A9}"/>
                </a:ext>
              </a:extLst>
            </p:cNvPr>
            <p:cNvSpPr txBox="1"/>
            <p:nvPr>
              <p:custDataLst>
                <p:tags r:id="rId14"/>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52" name="组合 51">
            <a:extLst>
              <a:ext uri="{FF2B5EF4-FFF2-40B4-BE49-F238E27FC236}">
                <a16:creationId xmlns:a16="http://schemas.microsoft.com/office/drawing/2014/main" id="{487DCCB1-869A-204E-A815-C92DF524A673}"/>
              </a:ext>
            </a:extLst>
          </p:cNvPr>
          <p:cNvGrpSpPr/>
          <p:nvPr/>
        </p:nvGrpSpPr>
        <p:grpSpPr>
          <a:xfrm>
            <a:off x="8881307" y="2573646"/>
            <a:ext cx="641985" cy="619760"/>
            <a:chOff x="4848" y="3437"/>
            <a:chExt cx="1011" cy="976"/>
          </a:xfrm>
        </p:grpSpPr>
        <p:sp>
          <p:nvSpPr>
            <p:cNvPr id="53" name="PA_文本框 151">
              <a:extLst>
                <a:ext uri="{FF2B5EF4-FFF2-40B4-BE49-F238E27FC236}">
                  <a16:creationId xmlns:a16="http://schemas.microsoft.com/office/drawing/2014/main" id="{E1AB23F3-B094-3044-8317-575D0EE85B1B}"/>
                </a:ext>
              </a:extLst>
            </p:cNvPr>
            <p:cNvSpPr txBox="1"/>
            <p:nvPr>
              <p:custDataLst>
                <p:tags r:id="rId13"/>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N</a:t>
              </a:r>
            </a:p>
          </p:txBody>
        </p:sp>
        <p:pic>
          <p:nvPicPr>
            <p:cNvPr id="54" name="图片 53" descr="机器人_o">
              <a:extLst>
                <a:ext uri="{FF2B5EF4-FFF2-40B4-BE49-F238E27FC236}">
                  <a16:creationId xmlns:a16="http://schemas.microsoft.com/office/drawing/2014/main" id="{4C5E7588-58BB-F44F-8B60-BAF1CC158C57}"/>
                </a:ext>
              </a:extLst>
            </p:cNvPr>
            <p:cNvPicPr>
              <a:picLocks noChangeAspect="1"/>
            </p:cNvPicPr>
            <p:nvPr/>
          </p:nvPicPr>
          <p:blipFill>
            <a:blip r:embed="rId23"/>
            <a:stretch>
              <a:fillRect/>
            </a:stretch>
          </p:blipFill>
          <p:spPr>
            <a:xfrm>
              <a:off x="4974" y="3437"/>
              <a:ext cx="676" cy="676"/>
            </a:xfrm>
            <a:prstGeom prst="rect">
              <a:avLst/>
            </a:prstGeom>
          </p:spPr>
        </p:pic>
      </p:grpSp>
      <p:sp>
        <p:nvSpPr>
          <p:cNvPr id="55" name="矩形: 圆角 74">
            <a:extLst>
              <a:ext uri="{FF2B5EF4-FFF2-40B4-BE49-F238E27FC236}">
                <a16:creationId xmlns:a16="http://schemas.microsoft.com/office/drawing/2014/main" id="{F86F5B42-905E-494E-A099-756920F52D51}"/>
              </a:ext>
            </a:extLst>
          </p:cNvPr>
          <p:cNvSpPr/>
          <p:nvPr/>
        </p:nvSpPr>
        <p:spPr>
          <a:xfrm>
            <a:off x="9581712" y="2506336"/>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cxnSp>
        <p:nvCxnSpPr>
          <p:cNvPr id="56" name="直接连接符 178">
            <a:extLst>
              <a:ext uri="{FF2B5EF4-FFF2-40B4-BE49-F238E27FC236}">
                <a16:creationId xmlns:a16="http://schemas.microsoft.com/office/drawing/2014/main" id="{4846AF09-05A5-FF47-9198-9B0E38987DF9}"/>
              </a:ext>
            </a:extLst>
          </p:cNvPr>
          <p:cNvCxnSpPr>
            <a:stCxn id="4" idx="3"/>
            <a:endCxn id="8" idx="1"/>
          </p:cNvCxnSpPr>
          <p:nvPr/>
        </p:nvCxnSpPr>
        <p:spPr>
          <a:xfrm flipV="1">
            <a:off x="5411032" y="2871461"/>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7" name="直接连接符 179">
            <a:extLst>
              <a:ext uri="{FF2B5EF4-FFF2-40B4-BE49-F238E27FC236}">
                <a16:creationId xmlns:a16="http://schemas.microsoft.com/office/drawing/2014/main" id="{415D3FAE-0A65-8F4A-805D-80B8D7104BF4}"/>
              </a:ext>
            </a:extLst>
          </p:cNvPr>
          <p:cNvCxnSpPr>
            <a:stCxn id="4" idx="3"/>
            <a:endCxn id="46" idx="1"/>
          </p:cNvCxnSpPr>
          <p:nvPr/>
        </p:nvCxnSpPr>
        <p:spPr>
          <a:xfrm>
            <a:off x="5411032" y="4327516"/>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8" name="直接连接符 180">
            <a:extLst>
              <a:ext uri="{FF2B5EF4-FFF2-40B4-BE49-F238E27FC236}">
                <a16:creationId xmlns:a16="http://schemas.microsoft.com/office/drawing/2014/main" id="{79668376-DD4E-3F4A-AEC2-9F3D9DA77EA4}"/>
              </a:ext>
            </a:extLst>
          </p:cNvPr>
          <p:cNvCxnSpPr>
            <a:stCxn id="4" idx="3"/>
            <a:endCxn id="47" idx="1"/>
          </p:cNvCxnSpPr>
          <p:nvPr/>
        </p:nvCxnSpPr>
        <p:spPr>
          <a:xfrm>
            <a:off x="5411032" y="4327516"/>
            <a:ext cx="1376045" cy="1441450"/>
          </a:xfrm>
          <a:prstGeom prst="line">
            <a:avLst/>
          </a:prstGeom>
          <a:ln w="12700"/>
        </p:spPr>
        <p:style>
          <a:lnRef idx="1">
            <a:schemeClr val="accent3"/>
          </a:lnRef>
          <a:fillRef idx="0">
            <a:schemeClr val="accent3"/>
          </a:fillRef>
          <a:effectRef idx="0">
            <a:schemeClr val="accent3"/>
          </a:effectRef>
          <a:fontRef idx="minor">
            <a:schemeClr val="tx1"/>
          </a:fontRef>
        </p:style>
      </p:cxnSp>
      <p:grpSp>
        <p:nvGrpSpPr>
          <p:cNvPr id="59" name="组合 58">
            <a:extLst>
              <a:ext uri="{FF2B5EF4-FFF2-40B4-BE49-F238E27FC236}">
                <a16:creationId xmlns:a16="http://schemas.microsoft.com/office/drawing/2014/main" id="{7D4663BB-7D4C-7E4F-9E24-0541751D5E67}"/>
              </a:ext>
            </a:extLst>
          </p:cNvPr>
          <p:cNvGrpSpPr/>
          <p:nvPr/>
        </p:nvGrpSpPr>
        <p:grpSpPr>
          <a:xfrm>
            <a:off x="9581712" y="4018271"/>
            <a:ext cx="789940" cy="619760"/>
            <a:chOff x="4735" y="3437"/>
            <a:chExt cx="1244" cy="976"/>
          </a:xfrm>
        </p:grpSpPr>
        <p:sp>
          <p:nvSpPr>
            <p:cNvPr id="60" name="PA_文本框 151">
              <a:extLst>
                <a:ext uri="{FF2B5EF4-FFF2-40B4-BE49-F238E27FC236}">
                  <a16:creationId xmlns:a16="http://schemas.microsoft.com/office/drawing/2014/main" id="{BF0CC241-5D18-0345-840A-54DF1A71FDE2}"/>
                </a:ext>
              </a:extLst>
            </p:cNvPr>
            <p:cNvSpPr txBox="1"/>
            <p:nvPr>
              <p:custDataLst>
                <p:tags r:id="rId12"/>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61" name="图片 60" descr="机器人_o">
              <a:extLst>
                <a:ext uri="{FF2B5EF4-FFF2-40B4-BE49-F238E27FC236}">
                  <a16:creationId xmlns:a16="http://schemas.microsoft.com/office/drawing/2014/main" id="{0B6FF058-7D83-7146-B9C3-B431368B0053}"/>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62" name="组合 61">
            <a:extLst>
              <a:ext uri="{FF2B5EF4-FFF2-40B4-BE49-F238E27FC236}">
                <a16:creationId xmlns:a16="http://schemas.microsoft.com/office/drawing/2014/main" id="{143D7749-3967-6540-B6A3-67A181F43C29}"/>
              </a:ext>
            </a:extLst>
          </p:cNvPr>
          <p:cNvGrpSpPr/>
          <p:nvPr/>
        </p:nvGrpSpPr>
        <p:grpSpPr>
          <a:xfrm>
            <a:off x="8100892" y="4018271"/>
            <a:ext cx="641985" cy="619760"/>
            <a:chOff x="4848" y="3437"/>
            <a:chExt cx="1011" cy="976"/>
          </a:xfrm>
        </p:grpSpPr>
        <p:sp>
          <p:nvSpPr>
            <p:cNvPr id="63" name="PA_文本框 151">
              <a:extLst>
                <a:ext uri="{FF2B5EF4-FFF2-40B4-BE49-F238E27FC236}">
                  <a16:creationId xmlns:a16="http://schemas.microsoft.com/office/drawing/2014/main" id="{8C12C415-0EC3-3847-948C-1B59EFCBC813}"/>
                </a:ext>
              </a:extLst>
            </p:cNvPr>
            <p:cNvSpPr txBox="1"/>
            <p:nvPr>
              <p:custDataLst>
                <p:tags r:id="rId11"/>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2</a:t>
              </a:r>
            </a:p>
          </p:txBody>
        </p:sp>
        <p:pic>
          <p:nvPicPr>
            <p:cNvPr id="64" name="图片 63" descr="机器人_o">
              <a:extLst>
                <a:ext uri="{FF2B5EF4-FFF2-40B4-BE49-F238E27FC236}">
                  <a16:creationId xmlns:a16="http://schemas.microsoft.com/office/drawing/2014/main" id="{0916AD45-BCD7-3F41-A4B0-4674D112AA23}"/>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65" name="组合 64">
            <a:extLst>
              <a:ext uri="{FF2B5EF4-FFF2-40B4-BE49-F238E27FC236}">
                <a16:creationId xmlns:a16="http://schemas.microsoft.com/office/drawing/2014/main" id="{6B6D2A24-3AB0-A449-893B-BEBD2B060C3E}"/>
              </a:ext>
            </a:extLst>
          </p:cNvPr>
          <p:cNvGrpSpPr/>
          <p:nvPr/>
        </p:nvGrpSpPr>
        <p:grpSpPr>
          <a:xfrm>
            <a:off x="7212527" y="4110346"/>
            <a:ext cx="824230" cy="527685"/>
            <a:chOff x="11473" y="3543"/>
            <a:chExt cx="1298" cy="831"/>
          </a:xfrm>
        </p:grpSpPr>
        <p:pic>
          <p:nvPicPr>
            <p:cNvPr id="66" name="图片 65" descr="多人">
              <a:extLst>
                <a:ext uri="{FF2B5EF4-FFF2-40B4-BE49-F238E27FC236}">
                  <a16:creationId xmlns:a16="http://schemas.microsoft.com/office/drawing/2014/main" id="{9372F364-A0F1-AA41-A91F-890A5A944DAB}"/>
                </a:ext>
              </a:extLst>
            </p:cNvPr>
            <p:cNvPicPr>
              <a:picLocks noChangeAspect="1"/>
            </p:cNvPicPr>
            <p:nvPr/>
          </p:nvPicPr>
          <p:blipFill>
            <a:blip r:embed="rId28"/>
            <a:stretch>
              <a:fillRect/>
            </a:stretch>
          </p:blipFill>
          <p:spPr>
            <a:xfrm>
              <a:off x="11864" y="3543"/>
              <a:ext cx="516" cy="464"/>
            </a:xfrm>
            <a:prstGeom prst="rect">
              <a:avLst/>
            </a:prstGeom>
          </p:spPr>
        </p:pic>
        <p:sp>
          <p:nvSpPr>
            <p:cNvPr id="67" name="PA_文本框 151">
              <a:extLst>
                <a:ext uri="{FF2B5EF4-FFF2-40B4-BE49-F238E27FC236}">
                  <a16:creationId xmlns:a16="http://schemas.microsoft.com/office/drawing/2014/main" id="{AF1EF9B3-C0CB-4C4B-83A6-4BDA414F7F49}"/>
                </a:ext>
              </a:extLst>
            </p:cNvPr>
            <p:cNvSpPr txBox="1"/>
            <p:nvPr>
              <p:custDataLst>
                <p:tags r:id="rId10"/>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68" name="组合 67">
            <a:extLst>
              <a:ext uri="{FF2B5EF4-FFF2-40B4-BE49-F238E27FC236}">
                <a16:creationId xmlns:a16="http://schemas.microsoft.com/office/drawing/2014/main" id="{DD6B33A8-3A70-884D-9676-89D8A5E92D00}"/>
              </a:ext>
            </a:extLst>
          </p:cNvPr>
          <p:cNvGrpSpPr/>
          <p:nvPr/>
        </p:nvGrpSpPr>
        <p:grpSpPr>
          <a:xfrm>
            <a:off x="8881307" y="4018271"/>
            <a:ext cx="641985" cy="619760"/>
            <a:chOff x="4848" y="3437"/>
            <a:chExt cx="1011" cy="976"/>
          </a:xfrm>
        </p:grpSpPr>
        <p:sp>
          <p:nvSpPr>
            <p:cNvPr id="69" name="PA_文本框 151">
              <a:extLst>
                <a:ext uri="{FF2B5EF4-FFF2-40B4-BE49-F238E27FC236}">
                  <a16:creationId xmlns:a16="http://schemas.microsoft.com/office/drawing/2014/main" id="{C59F644C-AF64-1E43-AF46-34650D7C46DE}"/>
                </a:ext>
              </a:extLst>
            </p:cNvPr>
            <p:cNvSpPr txBox="1"/>
            <p:nvPr>
              <p:custDataLst>
                <p:tags r:id="rId9"/>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N</a:t>
              </a:r>
            </a:p>
          </p:txBody>
        </p:sp>
        <p:pic>
          <p:nvPicPr>
            <p:cNvPr id="70" name="图片 69" descr="机器人_o">
              <a:extLst>
                <a:ext uri="{FF2B5EF4-FFF2-40B4-BE49-F238E27FC236}">
                  <a16:creationId xmlns:a16="http://schemas.microsoft.com/office/drawing/2014/main" id="{DA99D10E-FCC8-B84E-9139-0E809471A850}"/>
                </a:ext>
              </a:extLst>
            </p:cNvPr>
            <p:cNvPicPr>
              <a:picLocks noChangeAspect="1"/>
            </p:cNvPicPr>
            <p:nvPr/>
          </p:nvPicPr>
          <p:blipFill>
            <a:blip r:embed="rId23"/>
            <a:stretch>
              <a:fillRect/>
            </a:stretch>
          </p:blipFill>
          <p:spPr>
            <a:xfrm>
              <a:off x="4974" y="3437"/>
              <a:ext cx="676" cy="676"/>
            </a:xfrm>
            <a:prstGeom prst="rect">
              <a:avLst/>
            </a:prstGeom>
          </p:spPr>
        </p:pic>
      </p:grpSp>
      <p:sp>
        <p:nvSpPr>
          <p:cNvPr id="71" name="矩形: 圆角 74">
            <a:extLst>
              <a:ext uri="{FF2B5EF4-FFF2-40B4-BE49-F238E27FC236}">
                <a16:creationId xmlns:a16="http://schemas.microsoft.com/office/drawing/2014/main" id="{845FA17B-CCB3-EB4E-B619-8F6B2A2DA9D7}"/>
              </a:ext>
            </a:extLst>
          </p:cNvPr>
          <p:cNvSpPr/>
          <p:nvPr/>
        </p:nvSpPr>
        <p:spPr>
          <a:xfrm>
            <a:off x="9581712" y="3950961"/>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72" name="矩形: 圆角 74">
            <a:extLst>
              <a:ext uri="{FF2B5EF4-FFF2-40B4-BE49-F238E27FC236}">
                <a16:creationId xmlns:a16="http://schemas.microsoft.com/office/drawing/2014/main" id="{37F5CDEC-BFB2-2B4E-B9A0-FD954A5E0BC7}"/>
              </a:ext>
            </a:extLst>
          </p:cNvPr>
          <p:cNvSpPr/>
          <p:nvPr/>
        </p:nvSpPr>
        <p:spPr>
          <a:xfrm>
            <a:off x="6787077" y="518476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grpSp>
        <p:nvGrpSpPr>
          <p:cNvPr id="73" name="组合 72">
            <a:extLst>
              <a:ext uri="{FF2B5EF4-FFF2-40B4-BE49-F238E27FC236}">
                <a16:creationId xmlns:a16="http://schemas.microsoft.com/office/drawing/2014/main" id="{B90FD2F2-7048-FC46-AE33-02A05BD0234D}"/>
              </a:ext>
            </a:extLst>
          </p:cNvPr>
          <p:cNvGrpSpPr/>
          <p:nvPr/>
        </p:nvGrpSpPr>
        <p:grpSpPr>
          <a:xfrm>
            <a:off x="9581712" y="5458451"/>
            <a:ext cx="789940" cy="619760"/>
            <a:chOff x="4735" y="3437"/>
            <a:chExt cx="1244" cy="976"/>
          </a:xfrm>
        </p:grpSpPr>
        <p:sp>
          <p:nvSpPr>
            <p:cNvPr id="74" name="PA_文本框 151">
              <a:extLst>
                <a:ext uri="{FF2B5EF4-FFF2-40B4-BE49-F238E27FC236}">
                  <a16:creationId xmlns:a16="http://schemas.microsoft.com/office/drawing/2014/main" id="{B6584F2C-75BA-4046-ABD1-DF4E68D4B88A}"/>
                </a:ext>
              </a:extLst>
            </p:cNvPr>
            <p:cNvSpPr txBox="1"/>
            <p:nvPr>
              <p:custDataLst>
                <p:tags r:id="rId8"/>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75" name="图片 74" descr="机器人_o">
              <a:extLst>
                <a:ext uri="{FF2B5EF4-FFF2-40B4-BE49-F238E27FC236}">
                  <a16:creationId xmlns:a16="http://schemas.microsoft.com/office/drawing/2014/main" id="{721DAD14-87F7-8649-B4BA-A5043D33BEF6}"/>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76" name="组合 75">
            <a:extLst>
              <a:ext uri="{FF2B5EF4-FFF2-40B4-BE49-F238E27FC236}">
                <a16:creationId xmlns:a16="http://schemas.microsoft.com/office/drawing/2014/main" id="{42C77BEB-58C8-D842-93D3-E0E9033B6F89}"/>
              </a:ext>
            </a:extLst>
          </p:cNvPr>
          <p:cNvGrpSpPr/>
          <p:nvPr/>
        </p:nvGrpSpPr>
        <p:grpSpPr>
          <a:xfrm>
            <a:off x="8100892" y="5458451"/>
            <a:ext cx="641985" cy="619760"/>
            <a:chOff x="4848" y="3437"/>
            <a:chExt cx="1011" cy="976"/>
          </a:xfrm>
        </p:grpSpPr>
        <p:sp>
          <p:nvSpPr>
            <p:cNvPr id="77" name="PA_文本框 151">
              <a:extLst>
                <a:ext uri="{FF2B5EF4-FFF2-40B4-BE49-F238E27FC236}">
                  <a16:creationId xmlns:a16="http://schemas.microsoft.com/office/drawing/2014/main" id="{23C0A204-E8FD-E741-89AC-61D93069DD86}"/>
                </a:ext>
              </a:extLst>
            </p:cNvPr>
            <p:cNvSpPr txBox="1"/>
            <p:nvPr>
              <p:custDataLst>
                <p:tags r:id="rId7"/>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1</a:t>
              </a:r>
            </a:p>
          </p:txBody>
        </p:sp>
        <p:pic>
          <p:nvPicPr>
            <p:cNvPr id="78" name="图片 77" descr="机器人_o">
              <a:extLst>
                <a:ext uri="{FF2B5EF4-FFF2-40B4-BE49-F238E27FC236}">
                  <a16:creationId xmlns:a16="http://schemas.microsoft.com/office/drawing/2014/main" id="{655CC74D-A9A7-F84C-9F54-D09C2D1A3C72}"/>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79" name="组合 78">
            <a:extLst>
              <a:ext uri="{FF2B5EF4-FFF2-40B4-BE49-F238E27FC236}">
                <a16:creationId xmlns:a16="http://schemas.microsoft.com/office/drawing/2014/main" id="{C6EBEF44-D573-0449-A1BA-FDA2212CB08F}"/>
              </a:ext>
            </a:extLst>
          </p:cNvPr>
          <p:cNvGrpSpPr/>
          <p:nvPr/>
        </p:nvGrpSpPr>
        <p:grpSpPr>
          <a:xfrm>
            <a:off x="7212527" y="5550526"/>
            <a:ext cx="824230" cy="527685"/>
            <a:chOff x="11473" y="3543"/>
            <a:chExt cx="1298" cy="831"/>
          </a:xfrm>
        </p:grpSpPr>
        <p:pic>
          <p:nvPicPr>
            <p:cNvPr id="80" name="图片 79" descr="多人">
              <a:extLst>
                <a:ext uri="{FF2B5EF4-FFF2-40B4-BE49-F238E27FC236}">
                  <a16:creationId xmlns:a16="http://schemas.microsoft.com/office/drawing/2014/main" id="{FAA44AA1-8CE2-304A-970B-7BD1748B01BA}"/>
                </a:ext>
              </a:extLst>
            </p:cNvPr>
            <p:cNvPicPr>
              <a:picLocks noChangeAspect="1"/>
            </p:cNvPicPr>
            <p:nvPr/>
          </p:nvPicPr>
          <p:blipFill>
            <a:blip r:embed="rId28"/>
            <a:stretch>
              <a:fillRect/>
            </a:stretch>
          </p:blipFill>
          <p:spPr>
            <a:xfrm>
              <a:off x="11864" y="3543"/>
              <a:ext cx="516" cy="464"/>
            </a:xfrm>
            <a:prstGeom prst="rect">
              <a:avLst/>
            </a:prstGeom>
          </p:spPr>
        </p:pic>
        <p:sp>
          <p:nvSpPr>
            <p:cNvPr id="81" name="PA_文本框 151">
              <a:extLst>
                <a:ext uri="{FF2B5EF4-FFF2-40B4-BE49-F238E27FC236}">
                  <a16:creationId xmlns:a16="http://schemas.microsoft.com/office/drawing/2014/main" id="{C9FC8854-BFBF-024E-961C-9301CE64ADAD}"/>
                </a:ext>
              </a:extLst>
            </p:cNvPr>
            <p:cNvSpPr txBox="1"/>
            <p:nvPr>
              <p:custDataLst>
                <p:tags r:id="rId6"/>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82" name="组合 81">
            <a:extLst>
              <a:ext uri="{FF2B5EF4-FFF2-40B4-BE49-F238E27FC236}">
                <a16:creationId xmlns:a16="http://schemas.microsoft.com/office/drawing/2014/main" id="{263B5926-594E-264D-988F-E694073E82F9}"/>
              </a:ext>
            </a:extLst>
          </p:cNvPr>
          <p:cNvGrpSpPr/>
          <p:nvPr/>
        </p:nvGrpSpPr>
        <p:grpSpPr>
          <a:xfrm>
            <a:off x="8805107" y="5458451"/>
            <a:ext cx="776605" cy="619760"/>
            <a:chOff x="4728" y="3437"/>
            <a:chExt cx="1223" cy="976"/>
          </a:xfrm>
        </p:grpSpPr>
        <p:sp>
          <p:nvSpPr>
            <p:cNvPr id="83" name="PA_文本框 151">
              <a:extLst>
                <a:ext uri="{FF2B5EF4-FFF2-40B4-BE49-F238E27FC236}">
                  <a16:creationId xmlns:a16="http://schemas.microsoft.com/office/drawing/2014/main" id="{C5BDA34B-B036-2A40-A3BF-8ED8E79E87A7}"/>
                </a:ext>
              </a:extLst>
            </p:cNvPr>
            <p:cNvSpPr txBox="1"/>
            <p:nvPr>
              <p:custDataLst>
                <p:tags r:id="rId5"/>
              </p:custDataLst>
            </p:nvPr>
          </p:nvSpPr>
          <p:spPr>
            <a:xfrm>
              <a:off x="4728" y="4053"/>
              <a:ext cx="1223"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endPar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endParaRPr>
            </a:p>
          </p:txBody>
        </p:sp>
        <p:pic>
          <p:nvPicPr>
            <p:cNvPr id="84" name="图片 83" descr="机器人_o">
              <a:extLst>
                <a:ext uri="{FF2B5EF4-FFF2-40B4-BE49-F238E27FC236}">
                  <a16:creationId xmlns:a16="http://schemas.microsoft.com/office/drawing/2014/main" id="{65AE493C-8EFE-1445-B450-BC4092F45258}"/>
                </a:ext>
              </a:extLst>
            </p:cNvPr>
            <p:cNvPicPr>
              <a:picLocks noChangeAspect="1"/>
            </p:cNvPicPr>
            <p:nvPr/>
          </p:nvPicPr>
          <p:blipFill>
            <a:blip r:embed="rId23"/>
            <a:stretch>
              <a:fillRect/>
            </a:stretch>
          </p:blipFill>
          <p:spPr>
            <a:xfrm>
              <a:off x="4974" y="3437"/>
              <a:ext cx="676" cy="676"/>
            </a:xfrm>
            <a:prstGeom prst="rect">
              <a:avLst/>
            </a:prstGeom>
          </p:spPr>
        </p:pic>
      </p:grpSp>
      <p:sp>
        <p:nvSpPr>
          <p:cNvPr id="85" name="矩形: 圆角 74">
            <a:extLst>
              <a:ext uri="{FF2B5EF4-FFF2-40B4-BE49-F238E27FC236}">
                <a16:creationId xmlns:a16="http://schemas.microsoft.com/office/drawing/2014/main" id="{3B768712-6AEC-4B4F-A284-111D5137B20F}"/>
              </a:ext>
            </a:extLst>
          </p:cNvPr>
          <p:cNvSpPr/>
          <p:nvPr/>
        </p:nvSpPr>
        <p:spPr>
          <a:xfrm>
            <a:off x="8743512" y="5393046"/>
            <a:ext cx="16275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86" name="矩形: 圆角 29">
            <a:extLst>
              <a:ext uri="{FF2B5EF4-FFF2-40B4-BE49-F238E27FC236}">
                <a16:creationId xmlns:a16="http://schemas.microsoft.com/office/drawing/2014/main" id="{21585EF9-468B-DC4E-8F37-FE88BBC07F15}"/>
              </a:ext>
            </a:extLst>
          </p:cNvPr>
          <p:cNvSpPr/>
          <p:nvPr/>
        </p:nvSpPr>
        <p:spPr>
          <a:xfrm>
            <a:off x="6770567" y="502157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财务部</a:t>
            </a:r>
          </a:p>
        </p:txBody>
      </p:sp>
      <p:cxnSp>
        <p:nvCxnSpPr>
          <p:cNvPr id="87" name="直接连接符 2">
            <a:extLst>
              <a:ext uri="{FF2B5EF4-FFF2-40B4-BE49-F238E27FC236}">
                <a16:creationId xmlns:a16="http://schemas.microsoft.com/office/drawing/2014/main" id="{BFFD7F99-76E0-B847-8F37-5D7799EBDEAD}"/>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083FA573-2979-9740-B654-636F96BA9AD9}"/>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9" name="标题 1">
            <a:extLst>
              <a:ext uri="{FF2B5EF4-FFF2-40B4-BE49-F238E27FC236}">
                <a16:creationId xmlns:a16="http://schemas.microsoft.com/office/drawing/2014/main" id="{A75ACEA4-A85F-E447-9754-DC085C098CF6}"/>
              </a:ext>
            </a:extLst>
          </p:cNvPr>
          <p:cNvSpPr txBox="1">
            <a:spLocks/>
          </p:cNvSpPr>
          <p:nvPr/>
        </p:nvSpPr>
        <p:spPr>
          <a:xfrm>
            <a:off x="3253937" y="41590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sym typeface="+mn-ea"/>
              </a:rPr>
              <a:t>重庆</a:t>
            </a:r>
            <a:r>
              <a:rPr lang="en-US" altLang="zh-CN" sz="2000" dirty="0">
                <a:solidFill>
                  <a:schemeClr val="bg1"/>
                </a:solidFill>
                <a:latin typeface="微软雅黑" panose="020B0503020204020204" charset="-122"/>
                <a:ea typeface="微软雅黑" panose="020B0503020204020204" charset="-122"/>
                <a:cs typeface="+mn-cs"/>
                <a:sym typeface="+mn-ea"/>
              </a:rPr>
              <a:t>A</a:t>
            </a:r>
            <a:r>
              <a:rPr lang="zh-CN" altLang="en-US" sz="2000" dirty="0">
                <a:solidFill>
                  <a:schemeClr val="bg1"/>
                </a:solidFill>
                <a:latin typeface="微软雅黑" panose="020B0503020204020204" charset="-122"/>
                <a:ea typeface="微软雅黑" panose="020B0503020204020204" charset="-122"/>
                <a:cs typeface="+mn-cs"/>
                <a:sym typeface="+mn-ea"/>
              </a:rPr>
              <a:t>会计师事务所</a:t>
            </a:r>
            <a:r>
              <a:rPr lang="en-US" altLang="zh-CN" sz="2000" dirty="0">
                <a:solidFill>
                  <a:schemeClr val="bg1"/>
                </a:solidFill>
                <a:latin typeface="微软雅黑" panose="020B0503020204020204" charset="-122"/>
                <a:ea typeface="微软雅黑" panose="020B0503020204020204" charset="-122"/>
                <a:cs typeface="+mn-cs"/>
              </a:rPr>
              <a:t>-</a:t>
            </a:r>
            <a:r>
              <a:rPr lang="zh-CN" altLang="en-US" sz="2000" dirty="0">
                <a:solidFill>
                  <a:schemeClr val="bg1"/>
                </a:solidFill>
                <a:latin typeface="微软雅黑" panose="020B0503020204020204" charset="-122"/>
                <a:ea typeface="微软雅黑" panose="020B0503020204020204" charset="-122"/>
                <a:cs typeface="+mn-cs"/>
              </a:rPr>
              <a:t>架构部署</a:t>
            </a:r>
          </a:p>
        </p:txBody>
      </p:sp>
    </p:spTree>
    <p:extLst>
      <p:ext uri="{BB962C8B-B14F-4D97-AF65-F5344CB8AC3E}">
        <p14:creationId xmlns:p14="http://schemas.microsoft.com/office/powerpoint/2010/main" val="16493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DA8ED63A-3878-C846-A2FE-A0C6EA24B4F0}"/>
              </a:ext>
            </a:extLst>
          </p:cNvPr>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a:extLst>
              <a:ext uri="{FF2B5EF4-FFF2-40B4-BE49-F238E27FC236}">
                <a16:creationId xmlns:a16="http://schemas.microsoft.com/office/drawing/2014/main" id="{BF54DDDC-0F97-5247-8255-1D822CE8DB00}"/>
              </a:ext>
            </a:extLst>
          </p:cNvPr>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a:extLst>
              <a:ext uri="{FF2B5EF4-FFF2-40B4-BE49-F238E27FC236}">
                <a16:creationId xmlns:a16="http://schemas.microsoft.com/office/drawing/2014/main" id="{F955931B-977E-8144-89D7-09510B6984BF}"/>
              </a:ext>
            </a:extLst>
          </p:cNvPr>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全流程手工执行</a:t>
            </a:r>
          </a:p>
        </p:txBody>
      </p:sp>
      <p:sp>
        <p:nvSpPr>
          <p:cNvPr id="12" name="文本框 11">
            <a:extLst>
              <a:ext uri="{FF2B5EF4-FFF2-40B4-BE49-F238E27FC236}">
                <a16:creationId xmlns:a16="http://schemas.microsoft.com/office/drawing/2014/main" id="{991131CB-23F3-E840-8849-944B1A0360B8}"/>
              </a:ext>
            </a:extLst>
          </p:cNvPr>
          <p:cNvSpPr txBox="1"/>
          <p:nvPr/>
        </p:nvSpPr>
        <p:spPr>
          <a:xfrm>
            <a:off x="3450419" y="4165460"/>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charset="-122"/>
                <a:ea typeface="微软雅黑" panose="020B0503020204020204" charset="-122"/>
              </a:rPr>
              <a:t>机器人自动完成登录系统、录入公司信息等业务流程</a:t>
            </a:r>
          </a:p>
        </p:txBody>
      </p:sp>
      <p:pic>
        <p:nvPicPr>
          <p:cNvPr id="13" name="图片 12" descr="ibot">
            <a:extLst>
              <a:ext uri="{FF2B5EF4-FFF2-40B4-BE49-F238E27FC236}">
                <a16:creationId xmlns:a16="http://schemas.microsoft.com/office/drawing/2014/main" id="{68B93D38-B207-F344-A981-A53D76568971}"/>
              </a:ext>
            </a:extLst>
          </p:cNvPr>
          <p:cNvPicPr>
            <a:picLocks noChangeAspect="1"/>
          </p:cNvPicPr>
          <p:nvPr/>
        </p:nvPicPr>
        <p:blipFill>
          <a:blip r:embed="rId2" cstate="print"/>
          <a:stretch>
            <a:fillRect/>
          </a:stretch>
        </p:blipFill>
        <p:spPr>
          <a:xfrm>
            <a:off x="2588649" y="4771515"/>
            <a:ext cx="565150" cy="565150"/>
          </a:xfrm>
          <a:prstGeom prst="rect">
            <a:avLst/>
          </a:prstGeom>
        </p:spPr>
      </p:pic>
      <p:pic>
        <p:nvPicPr>
          <p:cNvPr id="14" name="图片 13" descr="人 (2)">
            <a:extLst>
              <a:ext uri="{FF2B5EF4-FFF2-40B4-BE49-F238E27FC236}">
                <a16:creationId xmlns:a16="http://schemas.microsoft.com/office/drawing/2014/main" id="{F96DD702-1806-0C46-8F62-9A1A51AC861E}"/>
              </a:ext>
            </a:extLst>
          </p:cNvPr>
          <p:cNvPicPr>
            <a:picLocks noChangeAspect="1"/>
          </p:cNvPicPr>
          <p:nvPr/>
        </p:nvPicPr>
        <p:blipFill>
          <a:blip r:embed="rId3" cstate="print">
            <a:biLevel thresh="25000"/>
          </a:blip>
          <a:stretch>
            <a:fillRect/>
          </a:stretch>
        </p:blipFill>
        <p:spPr>
          <a:xfrm>
            <a:off x="3731917" y="1723564"/>
            <a:ext cx="607596" cy="607596"/>
          </a:xfrm>
          <a:prstGeom prst="rect">
            <a:avLst/>
          </a:prstGeom>
        </p:spPr>
      </p:pic>
      <p:pic>
        <p:nvPicPr>
          <p:cNvPr id="15" name="图片 14" descr="人 (2)">
            <a:extLst>
              <a:ext uri="{FF2B5EF4-FFF2-40B4-BE49-F238E27FC236}">
                <a16:creationId xmlns:a16="http://schemas.microsoft.com/office/drawing/2014/main" id="{F1C1D068-861A-5A4E-8558-0542721D693A}"/>
              </a:ext>
            </a:extLst>
          </p:cNvPr>
          <p:cNvPicPr>
            <a:picLocks noChangeAspect="1"/>
          </p:cNvPicPr>
          <p:nvPr/>
        </p:nvPicPr>
        <p:blipFill>
          <a:blip r:embed="rId3" cstate="print">
            <a:biLevel thresh="25000"/>
          </a:blip>
          <a:stretch>
            <a:fillRect/>
          </a:stretch>
        </p:blipFill>
        <p:spPr>
          <a:xfrm>
            <a:off x="5486595" y="1737625"/>
            <a:ext cx="607596" cy="607596"/>
          </a:xfrm>
          <a:prstGeom prst="rect">
            <a:avLst/>
          </a:prstGeom>
        </p:spPr>
      </p:pic>
      <p:pic>
        <p:nvPicPr>
          <p:cNvPr id="16" name="图片 15" descr="文件 (3)">
            <a:extLst>
              <a:ext uri="{FF2B5EF4-FFF2-40B4-BE49-F238E27FC236}">
                <a16:creationId xmlns:a16="http://schemas.microsoft.com/office/drawing/2014/main" id="{FD514426-CAA5-D240-91FD-628F4A453C07}"/>
              </a:ext>
            </a:extLst>
          </p:cNvPr>
          <p:cNvPicPr>
            <a:picLocks noChangeAspect="1"/>
          </p:cNvPicPr>
          <p:nvPr/>
        </p:nvPicPr>
        <p:blipFill>
          <a:blip r:embed="rId4" cstate="print">
            <a:biLevel thresh="25000"/>
          </a:blip>
          <a:stretch>
            <a:fillRect/>
          </a:stretch>
        </p:blipFill>
        <p:spPr>
          <a:xfrm>
            <a:off x="6785910" y="3027157"/>
            <a:ext cx="349732" cy="349732"/>
          </a:xfrm>
          <a:prstGeom prst="rect">
            <a:avLst/>
          </a:prstGeom>
        </p:spPr>
      </p:pic>
      <p:pic>
        <p:nvPicPr>
          <p:cNvPr id="17" name="图形 16" descr="Internet">
            <a:extLst>
              <a:ext uri="{FF2B5EF4-FFF2-40B4-BE49-F238E27FC236}">
                <a16:creationId xmlns:a16="http://schemas.microsoft.com/office/drawing/2014/main" id="{F0A36638-6104-7646-AEB1-F732BE824E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9933" y="1837684"/>
            <a:ext cx="403296" cy="403296"/>
          </a:xfrm>
          <a:prstGeom prst="rect">
            <a:avLst/>
          </a:prstGeom>
        </p:spPr>
      </p:pic>
      <p:pic>
        <p:nvPicPr>
          <p:cNvPr id="18" name="图形 17" descr="月历">
            <a:extLst>
              <a:ext uri="{FF2B5EF4-FFF2-40B4-BE49-F238E27FC236}">
                <a16:creationId xmlns:a16="http://schemas.microsoft.com/office/drawing/2014/main" id="{EA9584C3-FD8C-9F44-BB7F-691CDB2133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4362" y="1838725"/>
            <a:ext cx="405396" cy="405396"/>
          </a:xfrm>
          <a:prstGeom prst="rect">
            <a:avLst/>
          </a:prstGeom>
        </p:spPr>
      </p:pic>
      <p:pic>
        <p:nvPicPr>
          <p:cNvPr id="19" name="图片 18" descr="人 (2)">
            <a:extLst>
              <a:ext uri="{FF2B5EF4-FFF2-40B4-BE49-F238E27FC236}">
                <a16:creationId xmlns:a16="http://schemas.microsoft.com/office/drawing/2014/main" id="{302F3A24-CB52-6543-90A7-6AA6A9A5E55A}"/>
              </a:ext>
            </a:extLst>
          </p:cNvPr>
          <p:cNvPicPr>
            <a:picLocks noChangeAspect="1"/>
          </p:cNvPicPr>
          <p:nvPr/>
        </p:nvPicPr>
        <p:blipFill>
          <a:blip r:embed="rId3" cstate="print">
            <a:biLevel thresh="25000"/>
          </a:blip>
          <a:stretch>
            <a:fillRect/>
          </a:stretch>
        </p:blipFill>
        <p:spPr>
          <a:xfrm>
            <a:off x="6997789" y="1711069"/>
            <a:ext cx="607596" cy="607596"/>
          </a:xfrm>
          <a:prstGeom prst="rect">
            <a:avLst/>
          </a:prstGeom>
        </p:spPr>
      </p:pic>
      <p:pic>
        <p:nvPicPr>
          <p:cNvPr id="20" name="图形 19" descr="统计信息 RTL">
            <a:extLst>
              <a:ext uri="{FF2B5EF4-FFF2-40B4-BE49-F238E27FC236}">
                <a16:creationId xmlns:a16="http://schemas.microsoft.com/office/drawing/2014/main" id="{4B0E44DB-C3D4-6B4B-AC7E-37C60CDEB2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3202" y="1864766"/>
            <a:ext cx="307778" cy="307777"/>
          </a:xfrm>
          <a:prstGeom prst="rect">
            <a:avLst/>
          </a:prstGeom>
        </p:spPr>
      </p:pic>
      <p:pic>
        <p:nvPicPr>
          <p:cNvPr id="21" name="图片 20" descr="人 (2)">
            <a:extLst>
              <a:ext uri="{FF2B5EF4-FFF2-40B4-BE49-F238E27FC236}">
                <a16:creationId xmlns:a16="http://schemas.microsoft.com/office/drawing/2014/main" id="{85389B67-5974-2748-A07E-B08D7E2791C2}"/>
              </a:ext>
            </a:extLst>
          </p:cNvPr>
          <p:cNvPicPr>
            <a:picLocks noChangeAspect="1"/>
          </p:cNvPicPr>
          <p:nvPr/>
        </p:nvPicPr>
        <p:blipFill>
          <a:blip r:embed="rId3" cstate="print">
            <a:biLevel thresh="25000"/>
          </a:blip>
          <a:stretch>
            <a:fillRect/>
          </a:stretch>
        </p:blipFill>
        <p:spPr>
          <a:xfrm>
            <a:off x="8351897" y="1722455"/>
            <a:ext cx="607596" cy="607596"/>
          </a:xfrm>
          <a:prstGeom prst="rect">
            <a:avLst/>
          </a:prstGeom>
        </p:spPr>
      </p:pic>
      <p:pic>
        <p:nvPicPr>
          <p:cNvPr id="22" name="图形 21" descr="列表">
            <a:extLst>
              <a:ext uri="{FF2B5EF4-FFF2-40B4-BE49-F238E27FC236}">
                <a16:creationId xmlns:a16="http://schemas.microsoft.com/office/drawing/2014/main" id="{660254DF-797B-774F-968B-07493CA2D9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53171" y="1817047"/>
            <a:ext cx="335200" cy="335200"/>
          </a:xfrm>
          <a:prstGeom prst="rect">
            <a:avLst/>
          </a:prstGeom>
        </p:spPr>
      </p:pic>
      <p:pic>
        <p:nvPicPr>
          <p:cNvPr id="23" name="图片 22" descr="人 (2)">
            <a:extLst>
              <a:ext uri="{FF2B5EF4-FFF2-40B4-BE49-F238E27FC236}">
                <a16:creationId xmlns:a16="http://schemas.microsoft.com/office/drawing/2014/main" id="{C534BB7A-5AB3-9447-B081-AF65F88DE108}"/>
              </a:ext>
            </a:extLst>
          </p:cNvPr>
          <p:cNvPicPr>
            <a:picLocks noChangeAspect="1"/>
          </p:cNvPicPr>
          <p:nvPr/>
        </p:nvPicPr>
        <p:blipFill>
          <a:blip r:embed="rId3" cstate="print">
            <a:biLevel thresh="25000"/>
          </a:blip>
          <a:stretch>
            <a:fillRect/>
          </a:stretch>
        </p:blipFill>
        <p:spPr>
          <a:xfrm>
            <a:off x="8332487" y="3037445"/>
            <a:ext cx="607596" cy="607596"/>
          </a:xfrm>
          <a:prstGeom prst="rect">
            <a:avLst/>
          </a:prstGeom>
        </p:spPr>
      </p:pic>
      <p:pic>
        <p:nvPicPr>
          <p:cNvPr id="24" name="图片 23" descr="人 (2)">
            <a:extLst>
              <a:ext uri="{FF2B5EF4-FFF2-40B4-BE49-F238E27FC236}">
                <a16:creationId xmlns:a16="http://schemas.microsoft.com/office/drawing/2014/main" id="{EFB5824C-AAF9-0149-8338-9B1AB03B985C}"/>
              </a:ext>
            </a:extLst>
          </p:cNvPr>
          <p:cNvPicPr>
            <a:picLocks noChangeAspect="1"/>
          </p:cNvPicPr>
          <p:nvPr/>
        </p:nvPicPr>
        <p:blipFill>
          <a:blip r:embed="rId3" cstate="print">
            <a:biLevel thresh="25000"/>
          </a:blip>
          <a:stretch>
            <a:fillRect/>
          </a:stretch>
        </p:blipFill>
        <p:spPr>
          <a:xfrm>
            <a:off x="7057700" y="3042624"/>
            <a:ext cx="607596" cy="607596"/>
          </a:xfrm>
          <a:prstGeom prst="rect">
            <a:avLst/>
          </a:prstGeom>
        </p:spPr>
      </p:pic>
      <p:pic>
        <p:nvPicPr>
          <p:cNvPr id="25" name="图片 24" descr="人 (2)">
            <a:extLst>
              <a:ext uri="{FF2B5EF4-FFF2-40B4-BE49-F238E27FC236}">
                <a16:creationId xmlns:a16="http://schemas.microsoft.com/office/drawing/2014/main" id="{EA043DAD-26FE-504E-9C09-8A0C3F236658}"/>
              </a:ext>
            </a:extLst>
          </p:cNvPr>
          <p:cNvPicPr>
            <a:picLocks noChangeAspect="1"/>
          </p:cNvPicPr>
          <p:nvPr/>
        </p:nvPicPr>
        <p:blipFill>
          <a:blip r:embed="rId3" cstate="print">
            <a:biLevel thresh="25000"/>
          </a:blip>
          <a:stretch>
            <a:fillRect/>
          </a:stretch>
        </p:blipFill>
        <p:spPr>
          <a:xfrm>
            <a:off x="3744074" y="2991984"/>
            <a:ext cx="607596" cy="607596"/>
          </a:xfrm>
          <a:prstGeom prst="rect">
            <a:avLst/>
          </a:prstGeom>
        </p:spPr>
      </p:pic>
      <p:pic>
        <p:nvPicPr>
          <p:cNvPr id="26" name="图形 25" descr="复选标记">
            <a:extLst>
              <a:ext uri="{FF2B5EF4-FFF2-40B4-BE49-F238E27FC236}">
                <a16:creationId xmlns:a16="http://schemas.microsoft.com/office/drawing/2014/main" id="{8C0916C1-929B-D043-A3B8-71F9E46331C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60756" y="3007736"/>
            <a:ext cx="349732" cy="349732"/>
          </a:xfrm>
          <a:prstGeom prst="rect">
            <a:avLst/>
          </a:prstGeom>
        </p:spPr>
      </p:pic>
      <p:sp>
        <p:nvSpPr>
          <p:cNvPr id="27" name="文本框 26">
            <a:extLst>
              <a:ext uri="{FF2B5EF4-FFF2-40B4-BE49-F238E27FC236}">
                <a16:creationId xmlns:a16="http://schemas.microsoft.com/office/drawing/2014/main" id="{7D9CB7B5-7048-0E4D-B814-E4FE079309C4}"/>
              </a:ext>
            </a:extLst>
          </p:cNvPr>
          <p:cNvSpPr txBox="1"/>
          <p:nvPr/>
        </p:nvSpPr>
        <p:spPr>
          <a:xfrm>
            <a:off x="3293118" y="2418649"/>
            <a:ext cx="138447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登录指定邮箱</a:t>
            </a:r>
          </a:p>
        </p:txBody>
      </p:sp>
      <p:sp>
        <p:nvSpPr>
          <p:cNvPr id="28" name="文本框 27">
            <a:extLst>
              <a:ext uri="{FF2B5EF4-FFF2-40B4-BE49-F238E27FC236}">
                <a16:creationId xmlns:a16="http://schemas.microsoft.com/office/drawing/2014/main" id="{86FA1D0E-9932-3245-8064-2F3E4AE0906A}"/>
              </a:ext>
            </a:extLst>
          </p:cNvPr>
          <p:cNvSpPr txBox="1"/>
          <p:nvPr/>
        </p:nvSpPr>
        <p:spPr>
          <a:xfrm>
            <a:off x="3442377" y="3681484"/>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导入委托公司信息并保存</a:t>
            </a:r>
          </a:p>
        </p:txBody>
      </p:sp>
      <p:sp>
        <p:nvSpPr>
          <p:cNvPr id="29" name="文本框 28">
            <a:extLst>
              <a:ext uri="{FF2B5EF4-FFF2-40B4-BE49-F238E27FC236}">
                <a16:creationId xmlns:a16="http://schemas.microsoft.com/office/drawing/2014/main" id="{A9373BD7-466F-854A-A306-F3BBF7CE9EBD}"/>
              </a:ext>
            </a:extLst>
          </p:cNvPr>
          <p:cNvSpPr txBox="1"/>
          <p:nvPr/>
        </p:nvSpPr>
        <p:spPr>
          <a:xfrm>
            <a:off x="6725892" y="3732154"/>
            <a:ext cx="127121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计算相关数据</a:t>
            </a:r>
          </a:p>
        </p:txBody>
      </p:sp>
      <p:sp>
        <p:nvSpPr>
          <p:cNvPr id="30" name="文本框 29">
            <a:extLst>
              <a:ext uri="{FF2B5EF4-FFF2-40B4-BE49-F238E27FC236}">
                <a16:creationId xmlns:a16="http://schemas.microsoft.com/office/drawing/2014/main" id="{A8005495-53E8-5B4F-A468-E04BAF9BFFF7}"/>
              </a:ext>
            </a:extLst>
          </p:cNvPr>
          <p:cNvSpPr txBox="1"/>
          <p:nvPr/>
        </p:nvSpPr>
        <p:spPr>
          <a:xfrm>
            <a:off x="7972703" y="3736539"/>
            <a:ext cx="1270907"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解析资料信息</a:t>
            </a:r>
          </a:p>
        </p:txBody>
      </p:sp>
      <p:sp>
        <p:nvSpPr>
          <p:cNvPr id="31" name="文本框 30">
            <a:extLst>
              <a:ext uri="{FF2B5EF4-FFF2-40B4-BE49-F238E27FC236}">
                <a16:creationId xmlns:a16="http://schemas.microsoft.com/office/drawing/2014/main" id="{3FE8C83F-9F66-8F40-995F-EB838ADCE489}"/>
              </a:ext>
            </a:extLst>
          </p:cNvPr>
          <p:cNvSpPr txBox="1"/>
          <p:nvPr/>
        </p:nvSpPr>
        <p:spPr>
          <a:xfrm>
            <a:off x="8090747" y="2354837"/>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下载邮件附件</a:t>
            </a:r>
          </a:p>
        </p:txBody>
      </p:sp>
      <p:sp>
        <p:nvSpPr>
          <p:cNvPr id="32" name="文本框 31">
            <a:extLst>
              <a:ext uri="{FF2B5EF4-FFF2-40B4-BE49-F238E27FC236}">
                <a16:creationId xmlns:a16="http://schemas.microsoft.com/office/drawing/2014/main" id="{F5E85C21-7C7D-0142-B183-FC908446D450}"/>
              </a:ext>
            </a:extLst>
          </p:cNvPr>
          <p:cNvSpPr txBox="1"/>
          <p:nvPr/>
        </p:nvSpPr>
        <p:spPr>
          <a:xfrm>
            <a:off x="6726705" y="2361797"/>
            <a:ext cx="1113892" cy="707886"/>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根据委托公司清单判断是否初次承接</a:t>
            </a:r>
          </a:p>
          <a:p>
            <a:pPr algn="ctr"/>
            <a:endParaRPr kumimoji="1" lang="zh-CN" altLang="en-US" sz="1000" dirty="0">
              <a:solidFill>
                <a:schemeClr val="bg1"/>
              </a:solidFill>
              <a:latin typeface="微软雅黑" panose="020B0503020204020204" charset="-122"/>
              <a:ea typeface="微软雅黑" panose="020B0503020204020204" charset="-122"/>
            </a:endParaRPr>
          </a:p>
        </p:txBody>
      </p:sp>
      <p:sp>
        <p:nvSpPr>
          <p:cNvPr id="33" name="文本框 32">
            <a:extLst>
              <a:ext uri="{FF2B5EF4-FFF2-40B4-BE49-F238E27FC236}">
                <a16:creationId xmlns:a16="http://schemas.microsoft.com/office/drawing/2014/main" id="{2A7A6AAC-DD58-5548-A811-C4B68C3D461D}"/>
              </a:ext>
            </a:extLst>
          </p:cNvPr>
          <p:cNvSpPr txBox="1"/>
          <p:nvPr/>
        </p:nvSpPr>
        <p:spPr>
          <a:xfrm>
            <a:off x="5250293" y="2381084"/>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根据邮箱后缀判断委托公司</a:t>
            </a:r>
          </a:p>
        </p:txBody>
      </p:sp>
      <p:pic>
        <p:nvPicPr>
          <p:cNvPr id="34" name="图形 33" descr="目标受众">
            <a:extLst>
              <a:ext uri="{FF2B5EF4-FFF2-40B4-BE49-F238E27FC236}">
                <a16:creationId xmlns:a16="http://schemas.microsoft.com/office/drawing/2014/main" id="{2F9A929D-77C1-5747-BE42-F33DEFB2FE6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38639" y="2985084"/>
            <a:ext cx="349732" cy="349732"/>
          </a:xfrm>
          <a:prstGeom prst="rect">
            <a:avLst/>
          </a:prstGeom>
        </p:spPr>
      </p:pic>
      <p:sp>
        <p:nvSpPr>
          <p:cNvPr id="35" name="箭头: 右 90">
            <a:extLst>
              <a:ext uri="{FF2B5EF4-FFF2-40B4-BE49-F238E27FC236}">
                <a16:creationId xmlns:a16="http://schemas.microsoft.com/office/drawing/2014/main" id="{FEB06653-512A-574F-BBC8-CC0D8D245EBF}"/>
              </a:ext>
            </a:extLst>
          </p:cNvPr>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a:extLst>
              <a:ext uri="{FF2B5EF4-FFF2-40B4-BE49-F238E27FC236}">
                <a16:creationId xmlns:a16="http://schemas.microsoft.com/office/drawing/2014/main" id="{8B34636D-5ECE-0A4A-9FB1-E69A8D93FD1B}"/>
              </a:ext>
            </a:extLst>
          </p:cNvPr>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a:extLst>
              <a:ext uri="{FF2B5EF4-FFF2-40B4-BE49-F238E27FC236}">
                <a16:creationId xmlns:a16="http://schemas.microsoft.com/office/drawing/2014/main" id="{85536A3E-DA55-104A-9DF5-D304CACBF5AA}"/>
              </a:ext>
            </a:extLst>
          </p:cNvPr>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a:extLst>
              <a:ext uri="{FF2B5EF4-FFF2-40B4-BE49-F238E27FC236}">
                <a16:creationId xmlns:a16="http://schemas.microsoft.com/office/drawing/2014/main" id="{DE94BA7D-9564-4649-A1A1-E05B5D546E18}"/>
              </a:ext>
            </a:extLst>
          </p:cNvPr>
          <p:cNvSpPr/>
          <p:nvPr/>
        </p:nvSpPr>
        <p:spPr>
          <a:xfrm>
            <a:off x="8572279" y="26365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a:extLst>
              <a:ext uri="{FF2B5EF4-FFF2-40B4-BE49-F238E27FC236}">
                <a16:creationId xmlns:a16="http://schemas.microsoft.com/office/drawing/2014/main" id="{EE5DFFF6-B007-4940-ABF9-613D9E2EEE92}"/>
              </a:ext>
            </a:extLst>
          </p:cNvPr>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a:extLst>
              <a:ext uri="{FF2B5EF4-FFF2-40B4-BE49-F238E27FC236}">
                <a16:creationId xmlns:a16="http://schemas.microsoft.com/office/drawing/2014/main" id="{393649CC-0612-964D-AF72-8DFFCF4246D3}"/>
              </a:ext>
            </a:extLst>
          </p:cNvPr>
          <p:cNvPicPr>
            <a:picLocks noChangeAspect="1"/>
          </p:cNvPicPr>
          <p:nvPr/>
        </p:nvPicPr>
        <p:blipFill>
          <a:blip r:embed="rId17" cstate="print"/>
          <a:stretch>
            <a:fillRect/>
          </a:stretch>
        </p:blipFill>
        <p:spPr>
          <a:xfrm>
            <a:off x="2297004" y="4959208"/>
            <a:ext cx="326154" cy="326154"/>
          </a:xfrm>
          <a:prstGeom prst="rect">
            <a:avLst/>
          </a:prstGeom>
        </p:spPr>
      </p:pic>
      <p:pic>
        <p:nvPicPr>
          <p:cNvPr id="41" name="图形 40" descr="月历">
            <a:extLst>
              <a:ext uri="{FF2B5EF4-FFF2-40B4-BE49-F238E27FC236}">
                <a16:creationId xmlns:a16="http://schemas.microsoft.com/office/drawing/2014/main" id="{BB630B42-AD14-374F-BDC1-CAE4CF953B8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21430" y="4781354"/>
            <a:ext cx="340931" cy="340931"/>
          </a:xfrm>
          <a:prstGeom prst="rect">
            <a:avLst/>
          </a:prstGeom>
        </p:spPr>
      </p:pic>
      <p:pic>
        <p:nvPicPr>
          <p:cNvPr id="42" name="图片 41" descr="ibot">
            <a:extLst>
              <a:ext uri="{FF2B5EF4-FFF2-40B4-BE49-F238E27FC236}">
                <a16:creationId xmlns:a16="http://schemas.microsoft.com/office/drawing/2014/main" id="{4D053603-AABE-A643-B7C4-FFD61D929908}"/>
              </a:ext>
            </a:extLst>
          </p:cNvPr>
          <p:cNvPicPr>
            <a:picLocks noChangeAspect="1"/>
          </p:cNvPicPr>
          <p:nvPr/>
        </p:nvPicPr>
        <p:blipFill>
          <a:blip r:embed="rId2" cstate="print"/>
          <a:stretch>
            <a:fillRect/>
          </a:stretch>
        </p:blipFill>
        <p:spPr>
          <a:xfrm>
            <a:off x="3854472" y="4763102"/>
            <a:ext cx="565151" cy="565151"/>
          </a:xfrm>
          <a:prstGeom prst="rect">
            <a:avLst/>
          </a:prstGeom>
        </p:spPr>
      </p:pic>
      <p:pic>
        <p:nvPicPr>
          <p:cNvPr id="43" name="图形 42" descr="Internet">
            <a:extLst>
              <a:ext uri="{FF2B5EF4-FFF2-40B4-BE49-F238E27FC236}">
                <a16:creationId xmlns:a16="http://schemas.microsoft.com/office/drawing/2014/main" id="{EFE03FE5-864D-5D4C-B15D-A6156BF7D0D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35372" y="4867352"/>
            <a:ext cx="403296" cy="403296"/>
          </a:xfrm>
          <a:prstGeom prst="rect">
            <a:avLst/>
          </a:prstGeom>
        </p:spPr>
      </p:pic>
      <p:pic>
        <p:nvPicPr>
          <p:cNvPr id="44" name="图片 43" descr="ibot">
            <a:extLst>
              <a:ext uri="{FF2B5EF4-FFF2-40B4-BE49-F238E27FC236}">
                <a16:creationId xmlns:a16="http://schemas.microsoft.com/office/drawing/2014/main" id="{CD9A09CD-1B2E-0B45-9D13-03E3D6534D34}"/>
              </a:ext>
            </a:extLst>
          </p:cNvPr>
          <p:cNvPicPr>
            <a:picLocks noChangeAspect="1"/>
          </p:cNvPicPr>
          <p:nvPr/>
        </p:nvPicPr>
        <p:blipFill>
          <a:blip r:embed="rId2" cstate="print"/>
          <a:stretch>
            <a:fillRect/>
          </a:stretch>
        </p:blipFill>
        <p:spPr>
          <a:xfrm>
            <a:off x="5120316" y="4769529"/>
            <a:ext cx="565151" cy="565151"/>
          </a:xfrm>
          <a:prstGeom prst="rect">
            <a:avLst/>
          </a:prstGeom>
        </p:spPr>
      </p:pic>
      <p:pic>
        <p:nvPicPr>
          <p:cNvPr id="45" name="图形 44" descr="复选标记">
            <a:extLst>
              <a:ext uri="{FF2B5EF4-FFF2-40B4-BE49-F238E27FC236}">
                <a16:creationId xmlns:a16="http://schemas.microsoft.com/office/drawing/2014/main" id="{D926075C-450A-D64E-8CE8-FB2413E6ACE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16536" y="4947796"/>
            <a:ext cx="349732" cy="349732"/>
          </a:xfrm>
          <a:prstGeom prst="rect">
            <a:avLst/>
          </a:prstGeom>
        </p:spPr>
      </p:pic>
      <p:pic>
        <p:nvPicPr>
          <p:cNvPr id="46" name="图片 45" descr="ibot">
            <a:extLst>
              <a:ext uri="{FF2B5EF4-FFF2-40B4-BE49-F238E27FC236}">
                <a16:creationId xmlns:a16="http://schemas.microsoft.com/office/drawing/2014/main" id="{D9FC3DCE-4C34-0348-9F57-40EDC5A020CB}"/>
              </a:ext>
            </a:extLst>
          </p:cNvPr>
          <p:cNvPicPr>
            <a:picLocks noChangeAspect="1"/>
          </p:cNvPicPr>
          <p:nvPr/>
        </p:nvPicPr>
        <p:blipFill>
          <a:blip r:embed="rId2" cstate="print"/>
          <a:stretch>
            <a:fillRect/>
          </a:stretch>
        </p:blipFill>
        <p:spPr>
          <a:xfrm>
            <a:off x="6464888" y="4769528"/>
            <a:ext cx="565151" cy="565151"/>
          </a:xfrm>
          <a:prstGeom prst="rect">
            <a:avLst/>
          </a:prstGeom>
        </p:spPr>
      </p:pic>
      <p:pic>
        <p:nvPicPr>
          <p:cNvPr id="47" name="图形 46" descr="智能手机">
            <a:extLst>
              <a:ext uri="{FF2B5EF4-FFF2-40B4-BE49-F238E27FC236}">
                <a16:creationId xmlns:a16="http://schemas.microsoft.com/office/drawing/2014/main" id="{9B2FA4AE-4900-EE4C-804D-5C9862B10AB3}"/>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44773" y="4894436"/>
            <a:ext cx="384997" cy="384997"/>
          </a:xfrm>
          <a:prstGeom prst="rect">
            <a:avLst/>
          </a:prstGeom>
        </p:spPr>
      </p:pic>
      <p:pic>
        <p:nvPicPr>
          <p:cNvPr id="48" name="图片 47" descr="ibot">
            <a:extLst>
              <a:ext uri="{FF2B5EF4-FFF2-40B4-BE49-F238E27FC236}">
                <a16:creationId xmlns:a16="http://schemas.microsoft.com/office/drawing/2014/main" id="{69992CDE-7000-3D46-9C23-1F81A4756473}"/>
              </a:ext>
            </a:extLst>
          </p:cNvPr>
          <p:cNvPicPr>
            <a:picLocks noChangeAspect="1"/>
          </p:cNvPicPr>
          <p:nvPr/>
        </p:nvPicPr>
        <p:blipFill>
          <a:blip r:embed="rId2" cstate="print"/>
          <a:stretch>
            <a:fillRect/>
          </a:stretch>
        </p:blipFill>
        <p:spPr>
          <a:xfrm>
            <a:off x="7928415" y="4763101"/>
            <a:ext cx="565151" cy="565151"/>
          </a:xfrm>
          <a:prstGeom prst="rect">
            <a:avLst/>
          </a:prstGeom>
        </p:spPr>
      </p:pic>
      <p:sp>
        <p:nvSpPr>
          <p:cNvPr id="49" name="文本框 48">
            <a:extLst>
              <a:ext uri="{FF2B5EF4-FFF2-40B4-BE49-F238E27FC236}">
                <a16:creationId xmlns:a16="http://schemas.microsoft.com/office/drawing/2014/main" id="{360C7EE9-75D8-C347-80EE-BCA91A4E9A8A}"/>
              </a:ext>
            </a:extLst>
          </p:cNvPr>
          <p:cNvSpPr txBox="1"/>
          <p:nvPr/>
        </p:nvSpPr>
        <p:spPr>
          <a:xfrm>
            <a:off x="2257603" y="5442345"/>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登录指定邮箱</a:t>
            </a:r>
          </a:p>
        </p:txBody>
      </p:sp>
      <p:sp>
        <p:nvSpPr>
          <p:cNvPr id="50" name="文本框 49">
            <a:extLst>
              <a:ext uri="{FF2B5EF4-FFF2-40B4-BE49-F238E27FC236}">
                <a16:creationId xmlns:a16="http://schemas.microsoft.com/office/drawing/2014/main" id="{9DE11FDA-7BC8-164A-BCEE-3B990BFC3AC4}"/>
              </a:ext>
            </a:extLst>
          </p:cNvPr>
          <p:cNvSpPr txBox="1"/>
          <p:nvPr/>
        </p:nvSpPr>
        <p:spPr>
          <a:xfrm>
            <a:off x="3490926" y="5387984"/>
            <a:ext cx="1113892" cy="553998"/>
          </a:xfrm>
          <a:prstGeom prst="rect">
            <a:avLst/>
          </a:prstGeom>
          <a:noFill/>
        </p:spPr>
        <p:txBody>
          <a:bodyPr wrap="square" rtlCol="0">
            <a:spAutoFit/>
          </a:bodyPr>
          <a:lstStyle/>
          <a:p>
            <a:r>
              <a:rPr kumimoji="1" lang="zh-CN" altLang="en-US" sz="1000" dirty="0">
                <a:solidFill>
                  <a:srgbClr val="03AF58"/>
                </a:solidFill>
                <a:latin typeface="微软雅黑" panose="020B0503020204020204" charset="-122"/>
                <a:ea typeface="微软雅黑" panose="020B0503020204020204" charset="-122"/>
              </a:rPr>
              <a:t>根据委托公司清单判断是否初次承接</a:t>
            </a:r>
          </a:p>
        </p:txBody>
      </p:sp>
      <p:pic>
        <p:nvPicPr>
          <p:cNvPr id="51" name="图形 50" descr="列表">
            <a:extLst>
              <a:ext uri="{FF2B5EF4-FFF2-40B4-BE49-F238E27FC236}">
                <a16:creationId xmlns:a16="http://schemas.microsoft.com/office/drawing/2014/main" id="{940AB193-26AD-D14C-B178-420AA1E119A3}"/>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631867" y="5064568"/>
            <a:ext cx="335200" cy="335200"/>
          </a:xfrm>
          <a:prstGeom prst="rect">
            <a:avLst/>
          </a:prstGeom>
        </p:spPr>
      </p:pic>
      <p:sp>
        <p:nvSpPr>
          <p:cNvPr id="52" name="文本框 51">
            <a:extLst>
              <a:ext uri="{FF2B5EF4-FFF2-40B4-BE49-F238E27FC236}">
                <a16:creationId xmlns:a16="http://schemas.microsoft.com/office/drawing/2014/main" id="{382058E2-F7FD-924B-8AF4-7A6158C18159}"/>
              </a:ext>
            </a:extLst>
          </p:cNvPr>
          <p:cNvSpPr txBox="1"/>
          <p:nvPr/>
        </p:nvSpPr>
        <p:spPr>
          <a:xfrm>
            <a:off x="4736696" y="5363432"/>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下载邮件附件</a:t>
            </a:r>
          </a:p>
        </p:txBody>
      </p:sp>
      <p:sp>
        <p:nvSpPr>
          <p:cNvPr id="53" name="文本框 52">
            <a:extLst>
              <a:ext uri="{FF2B5EF4-FFF2-40B4-BE49-F238E27FC236}">
                <a16:creationId xmlns:a16="http://schemas.microsoft.com/office/drawing/2014/main" id="{D6A33F54-DC76-9D47-B53D-F338DD3BEB83}"/>
              </a:ext>
            </a:extLst>
          </p:cNvPr>
          <p:cNvSpPr txBox="1"/>
          <p:nvPr/>
        </p:nvSpPr>
        <p:spPr>
          <a:xfrm>
            <a:off x="6037652" y="5379366"/>
            <a:ext cx="136242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解析资料信息</a:t>
            </a:r>
          </a:p>
        </p:txBody>
      </p:sp>
      <p:sp>
        <p:nvSpPr>
          <p:cNvPr id="54" name="文本框 53">
            <a:extLst>
              <a:ext uri="{FF2B5EF4-FFF2-40B4-BE49-F238E27FC236}">
                <a16:creationId xmlns:a16="http://schemas.microsoft.com/office/drawing/2014/main" id="{73610CD2-0143-5742-8813-3B9DFA7BE54C}"/>
              </a:ext>
            </a:extLst>
          </p:cNvPr>
          <p:cNvSpPr txBox="1"/>
          <p:nvPr/>
        </p:nvSpPr>
        <p:spPr>
          <a:xfrm>
            <a:off x="7625363" y="5379366"/>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登录</a:t>
            </a:r>
            <a:r>
              <a:rPr kumimoji="1" lang="en-US" altLang="zh-CN" sz="1000" dirty="0" err="1">
                <a:solidFill>
                  <a:srgbClr val="00AE57"/>
                </a:solidFill>
                <a:latin typeface="微软雅黑" panose="020B0503020204020204" charset="-122"/>
                <a:ea typeface="微软雅黑" panose="020B0503020204020204" charset="-122"/>
              </a:rPr>
              <a:t>uibot</a:t>
            </a:r>
            <a:r>
              <a:rPr kumimoji="1" lang="zh-CN" altLang="en-US" sz="1000" dirty="0">
                <a:solidFill>
                  <a:srgbClr val="00AE57"/>
                </a:solidFill>
                <a:latin typeface="微软雅黑" panose="020B0503020204020204" charset="-122"/>
                <a:ea typeface="微软雅黑" panose="020B0503020204020204" charset="-122"/>
              </a:rPr>
              <a:t>系统</a:t>
            </a:r>
          </a:p>
        </p:txBody>
      </p:sp>
      <p:sp>
        <p:nvSpPr>
          <p:cNvPr id="55" name="箭头: 右 119">
            <a:extLst>
              <a:ext uri="{FF2B5EF4-FFF2-40B4-BE49-F238E27FC236}">
                <a16:creationId xmlns:a16="http://schemas.microsoft.com/office/drawing/2014/main" id="{2A18C9AA-FEE8-C54A-A2F9-BD3740C93238}"/>
              </a:ext>
            </a:extLst>
          </p:cNvPr>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a:extLst>
              <a:ext uri="{FF2B5EF4-FFF2-40B4-BE49-F238E27FC236}">
                <a16:creationId xmlns:a16="http://schemas.microsoft.com/office/drawing/2014/main" id="{F2C52DD2-6788-3F4F-8F13-11FE9B4E2B0C}"/>
              </a:ext>
            </a:extLst>
          </p:cNvPr>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a:extLst>
              <a:ext uri="{FF2B5EF4-FFF2-40B4-BE49-F238E27FC236}">
                <a16:creationId xmlns:a16="http://schemas.microsoft.com/office/drawing/2014/main" id="{DFF897D3-252F-B84F-AE23-1360486CCEE9}"/>
              </a:ext>
            </a:extLst>
          </p:cNvPr>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a:extLst>
              <a:ext uri="{FF2B5EF4-FFF2-40B4-BE49-F238E27FC236}">
                <a16:creationId xmlns:a16="http://schemas.microsoft.com/office/drawing/2014/main" id="{1DB2CB3D-29F6-5B4C-B6B7-7395C2E08553}"/>
              </a:ext>
            </a:extLst>
          </p:cNvPr>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a:extLst>
              <a:ext uri="{FF2B5EF4-FFF2-40B4-BE49-F238E27FC236}">
                <a16:creationId xmlns:a16="http://schemas.microsoft.com/office/drawing/2014/main" id="{F6A92F14-521B-8F43-811F-304DFD6315D7}"/>
              </a:ext>
            </a:extLst>
          </p:cNvPr>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a:extLst>
              <a:ext uri="{FF2B5EF4-FFF2-40B4-BE49-F238E27FC236}">
                <a16:creationId xmlns:a16="http://schemas.microsoft.com/office/drawing/2014/main" id="{AEE139C9-BAAA-BF4F-9F48-6E9C117F7947}"/>
              </a:ext>
            </a:extLst>
          </p:cNvPr>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a:extLst>
              <a:ext uri="{FF2B5EF4-FFF2-40B4-BE49-F238E27FC236}">
                <a16:creationId xmlns:a16="http://schemas.microsoft.com/office/drawing/2014/main" id="{D830A3BC-A26F-5D4C-AA2E-7395543E1C92}"/>
              </a:ext>
            </a:extLst>
          </p:cNvPr>
          <p:cNvPicPr>
            <a:picLocks noChangeAspect="1"/>
          </p:cNvPicPr>
          <p:nvPr/>
        </p:nvPicPr>
        <p:blipFill>
          <a:blip r:embed="rId2" cstate="print"/>
          <a:stretch>
            <a:fillRect/>
          </a:stretch>
        </p:blipFill>
        <p:spPr>
          <a:xfrm>
            <a:off x="9035814" y="4769528"/>
            <a:ext cx="565151" cy="565151"/>
          </a:xfrm>
          <a:prstGeom prst="rect">
            <a:avLst/>
          </a:prstGeom>
        </p:spPr>
      </p:pic>
      <p:sp>
        <p:nvSpPr>
          <p:cNvPr id="62" name="文本框 61">
            <a:extLst>
              <a:ext uri="{FF2B5EF4-FFF2-40B4-BE49-F238E27FC236}">
                <a16:creationId xmlns:a16="http://schemas.microsoft.com/office/drawing/2014/main" id="{BE1683EC-58D1-B843-8351-7245264AF6B1}"/>
              </a:ext>
            </a:extLst>
          </p:cNvPr>
          <p:cNvSpPr txBox="1"/>
          <p:nvPr/>
        </p:nvSpPr>
        <p:spPr>
          <a:xfrm>
            <a:off x="8797206" y="5370423"/>
            <a:ext cx="1329979"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导入委托公司信息并保存</a:t>
            </a:r>
          </a:p>
        </p:txBody>
      </p:sp>
      <p:sp>
        <p:nvSpPr>
          <p:cNvPr id="63" name="矩形: 圆角 89">
            <a:extLst>
              <a:ext uri="{FF2B5EF4-FFF2-40B4-BE49-F238E27FC236}">
                <a16:creationId xmlns:a16="http://schemas.microsoft.com/office/drawing/2014/main" id="{06DEA9DA-204B-C641-BA62-E6A58D5B1958}"/>
              </a:ext>
            </a:extLst>
          </p:cNvPr>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3h/</a:t>
            </a:r>
            <a:r>
              <a:rPr lang="zh-CN" altLang="en-US" sz="2000" dirty="0">
                <a:solidFill>
                  <a:schemeClr val="bg1"/>
                </a:solidFill>
                <a:effectLst>
                  <a:outerShdw blurRad="38100" dist="38100" dir="2700000" algn="tl">
                    <a:srgbClr val="000000">
                      <a:alpha val="43137"/>
                    </a:srgbClr>
                  </a:outerShdw>
                </a:effectLst>
              </a:rPr>
              <a:t>家公司</a:t>
            </a:r>
          </a:p>
          <a:p>
            <a:pPr algn="ctr"/>
            <a:endParaRPr lang="en-US" altLang="zh-CN" sz="1100" dirty="0"/>
          </a:p>
        </p:txBody>
      </p:sp>
      <p:sp>
        <p:nvSpPr>
          <p:cNvPr id="64" name="矩形: 圆角 90">
            <a:extLst>
              <a:ext uri="{FF2B5EF4-FFF2-40B4-BE49-F238E27FC236}">
                <a16:creationId xmlns:a16="http://schemas.microsoft.com/office/drawing/2014/main" id="{379018D4-3AF3-C046-A91D-40EC8C689946}"/>
              </a:ext>
            </a:extLst>
          </p:cNvPr>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24h/</a:t>
            </a:r>
            <a:r>
              <a:rPr lang="zh-CN" altLang="en-US" sz="2000" dirty="0">
                <a:solidFill>
                  <a:schemeClr val="bg1"/>
                </a:solidFill>
                <a:effectLst>
                  <a:outerShdw blurRad="38100" dist="38100" dir="2700000" algn="tl">
                    <a:srgbClr val="000000">
                      <a:alpha val="43137"/>
                    </a:srgbClr>
                  </a:outerShdw>
                </a:effectLst>
              </a:rPr>
              <a:t>家公司</a:t>
            </a:r>
          </a:p>
          <a:p>
            <a:pPr algn="ctr"/>
            <a:endParaRPr lang="zh-CN" altLang="en-US" sz="900" dirty="0"/>
          </a:p>
        </p:txBody>
      </p:sp>
      <p:pic>
        <p:nvPicPr>
          <p:cNvPr id="65" name="图片 64" descr="人 (2)">
            <a:extLst>
              <a:ext uri="{FF2B5EF4-FFF2-40B4-BE49-F238E27FC236}">
                <a16:creationId xmlns:a16="http://schemas.microsoft.com/office/drawing/2014/main" id="{F3D45601-C33A-F945-BB86-985AD1589705}"/>
              </a:ext>
            </a:extLst>
          </p:cNvPr>
          <p:cNvPicPr>
            <a:picLocks noChangeAspect="1"/>
          </p:cNvPicPr>
          <p:nvPr/>
        </p:nvPicPr>
        <p:blipFill>
          <a:blip r:embed="rId3" cstate="print">
            <a:biLevel thresh="25000"/>
          </a:blip>
          <a:stretch>
            <a:fillRect/>
          </a:stretch>
        </p:blipFill>
        <p:spPr>
          <a:xfrm>
            <a:off x="5432680" y="3001650"/>
            <a:ext cx="607596" cy="607596"/>
          </a:xfrm>
          <a:prstGeom prst="rect">
            <a:avLst/>
          </a:prstGeom>
        </p:spPr>
      </p:pic>
      <p:pic>
        <p:nvPicPr>
          <p:cNvPr id="66" name="图形 65" descr="研究">
            <a:extLst>
              <a:ext uri="{FF2B5EF4-FFF2-40B4-BE49-F238E27FC236}">
                <a16:creationId xmlns:a16="http://schemas.microsoft.com/office/drawing/2014/main" id="{25C79CA1-E5DC-E64C-BF30-BF154BC1ED76}"/>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225192" y="2950228"/>
            <a:ext cx="365809" cy="365809"/>
          </a:xfrm>
          <a:prstGeom prst="rect">
            <a:avLst/>
          </a:prstGeom>
        </p:spPr>
      </p:pic>
      <p:sp>
        <p:nvSpPr>
          <p:cNvPr id="67" name="文本框 66">
            <a:extLst>
              <a:ext uri="{FF2B5EF4-FFF2-40B4-BE49-F238E27FC236}">
                <a16:creationId xmlns:a16="http://schemas.microsoft.com/office/drawing/2014/main" id="{C77B425A-38A6-C64C-913A-3C78A66D1BF6}"/>
              </a:ext>
            </a:extLst>
          </p:cNvPr>
          <p:cNvSpPr txBox="1"/>
          <p:nvPr/>
        </p:nvSpPr>
        <p:spPr>
          <a:xfrm>
            <a:off x="5214362" y="3723415"/>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选择资料填入</a:t>
            </a:r>
          </a:p>
        </p:txBody>
      </p:sp>
      <p:sp>
        <p:nvSpPr>
          <p:cNvPr id="68" name="箭头: 左 94">
            <a:extLst>
              <a:ext uri="{FF2B5EF4-FFF2-40B4-BE49-F238E27FC236}">
                <a16:creationId xmlns:a16="http://schemas.microsoft.com/office/drawing/2014/main" id="{80954791-86CE-2542-84B2-27741C400601}"/>
              </a:ext>
            </a:extLst>
          </p:cNvPr>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solidFill>
                  <a:schemeClr val="bg1"/>
                </a:solidFill>
              </a:rPr>
              <a:t>RPA</a:t>
            </a:r>
            <a:r>
              <a:rPr lang="zh-CN" altLang="en-US" sz="2400" dirty="0">
                <a:solidFill>
                  <a:schemeClr val="bg1"/>
                </a:solidFill>
              </a:rPr>
              <a:t>项目实施前后的业务处理流程对比</a:t>
            </a:r>
            <a:endParaRPr lang="en-US" sz="2400" dirty="0">
              <a:solidFill>
                <a:schemeClr val="bg1"/>
              </a:solidFill>
            </a:endParaRPr>
          </a:p>
        </p:txBody>
      </p:sp>
    </p:spTree>
    <p:extLst>
      <p:ext uri="{BB962C8B-B14F-4D97-AF65-F5344CB8AC3E}">
        <p14:creationId xmlns:p14="http://schemas.microsoft.com/office/powerpoint/2010/main" val="117076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1">
            <a:extLst>
              <a:ext uri="{FF2B5EF4-FFF2-40B4-BE49-F238E27FC236}">
                <a16:creationId xmlns:a16="http://schemas.microsoft.com/office/drawing/2014/main" id="{100A90AA-59E2-E84C-A26D-9ABEF6871917}"/>
              </a:ext>
            </a:extLst>
          </p:cNvPr>
          <p:cNvSpPr/>
          <p:nvPr/>
        </p:nvSpPr>
        <p:spPr bwMode="gray">
          <a:xfrm>
            <a:off x="7227538" y="2092633"/>
            <a:ext cx="2314387" cy="3028884"/>
          </a:xfrm>
          <a:prstGeom prst="roundRect">
            <a:avLst>
              <a:gd name="adj" fmla="val 928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4" name="Rectangle: Rounded Corners 103">
            <a:extLst>
              <a:ext uri="{FF2B5EF4-FFF2-40B4-BE49-F238E27FC236}">
                <a16:creationId xmlns:a16="http://schemas.microsoft.com/office/drawing/2014/main" id="{7461BD1C-FA42-1145-BA59-FD66DA28BD26}"/>
              </a:ext>
            </a:extLst>
          </p:cNvPr>
          <p:cNvSpPr/>
          <p:nvPr/>
        </p:nvSpPr>
        <p:spPr bwMode="gray">
          <a:xfrm>
            <a:off x="1822360" y="1707958"/>
            <a:ext cx="3207734" cy="4131122"/>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6" name="Title 2">
            <a:extLst>
              <a:ext uri="{FF2B5EF4-FFF2-40B4-BE49-F238E27FC236}">
                <a16:creationId xmlns:a16="http://schemas.microsoft.com/office/drawing/2014/main" id="{B42CB9F9-8033-8A4B-8AAC-15FC08168D5F}"/>
              </a:ext>
            </a:extLst>
          </p:cNvPr>
          <p:cNvSpPr txBox="1">
            <a:spLocks/>
          </p:cNvSpPr>
          <p:nvPr/>
        </p:nvSpPr>
        <p:spPr>
          <a:xfrm>
            <a:off x="3013641" y="443930"/>
            <a:ext cx="11180652"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一拍即合之初步业务活动机器人</a:t>
            </a:r>
            <a:endParaRPr lang="en-US" altLang="zh-CN" sz="2400" dirty="0">
              <a:solidFill>
                <a:schemeClr val="bg1"/>
              </a:solidFill>
            </a:endParaRPr>
          </a:p>
        </p:txBody>
      </p:sp>
      <p:cxnSp>
        <p:nvCxnSpPr>
          <p:cNvPr id="58" name="直接连接符 2">
            <a:extLst>
              <a:ext uri="{FF2B5EF4-FFF2-40B4-BE49-F238E27FC236}">
                <a16:creationId xmlns:a16="http://schemas.microsoft.com/office/drawing/2014/main" id="{B4E0548D-9C7C-FE4E-AB80-F945CE6D31A3}"/>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E814893-9BF2-F842-A536-CEE3066BA944}"/>
              </a:ext>
            </a:extLst>
          </p:cNvPr>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a16="http://schemas.microsoft.com/office/drawing/2014/main" id="{487BD9E2-4559-D344-B634-4EB7F8CA25A9}"/>
              </a:ext>
            </a:extLst>
          </p:cNvPr>
          <p:cNvSpPr txBox="1"/>
          <p:nvPr/>
        </p:nvSpPr>
        <p:spPr>
          <a:xfrm>
            <a:off x="5005600" y="6615791"/>
            <a:ext cx="1338556" cy="338554"/>
          </a:xfrm>
          <a:prstGeom prst="rect">
            <a:avLst/>
          </a:prstGeom>
          <a:noFill/>
        </p:spPr>
        <p:txBody>
          <a:bodyPr wrap="square" rtlCol="0">
            <a:spAutoFit/>
          </a:bodyPr>
          <a:lstStyle/>
          <a:p>
            <a:r>
              <a:rPr kumimoji="1" lang="zh-CN" altLang="en-US" sz="1600" dirty="0">
                <a:solidFill>
                  <a:schemeClr val="bg1"/>
                </a:solidFill>
              </a:rPr>
              <a:t>流程图</a:t>
            </a:r>
            <a:r>
              <a:rPr kumimoji="1" lang="en-US" altLang="zh-CN" sz="1600" dirty="0">
                <a:solidFill>
                  <a:schemeClr val="bg1"/>
                </a:solidFill>
              </a:rPr>
              <a:t>1</a:t>
            </a:r>
            <a:endParaRPr kumimoji="1" lang="zh-CN" altLang="en-US" sz="1600" dirty="0">
              <a:solidFill>
                <a:schemeClr val="bg1"/>
              </a:solidFill>
            </a:endParaRPr>
          </a:p>
        </p:txBody>
      </p:sp>
      <p:pic>
        <p:nvPicPr>
          <p:cNvPr id="64" name="图片 63">
            <a:extLst>
              <a:ext uri="{FF2B5EF4-FFF2-40B4-BE49-F238E27FC236}">
                <a16:creationId xmlns:a16="http://schemas.microsoft.com/office/drawing/2014/main" id="{2F069EF1-88AD-586D-0275-078E60A17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802" y="2168929"/>
            <a:ext cx="2228850" cy="3143250"/>
          </a:xfrm>
          <a:prstGeom prst="rect">
            <a:avLst/>
          </a:prstGeom>
        </p:spPr>
      </p:pic>
      <p:grpSp>
        <p:nvGrpSpPr>
          <p:cNvPr id="65" name="Group 6">
            <a:extLst>
              <a:ext uri="{FF2B5EF4-FFF2-40B4-BE49-F238E27FC236}">
                <a16:creationId xmlns:a16="http://schemas.microsoft.com/office/drawing/2014/main" id="{5570F245-66DD-C81D-4915-64704365B02E}"/>
              </a:ext>
            </a:extLst>
          </p:cNvPr>
          <p:cNvGrpSpPr/>
          <p:nvPr/>
        </p:nvGrpSpPr>
        <p:grpSpPr>
          <a:xfrm>
            <a:off x="8092782" y="2338460"/>
            <a:ext cx="513327" cy="667444"/>
            <a:chOff x="956403" y="1735612"/>
            <a:chExt cx="1166939" cy="1517290"/>
          </a:xfrm>
        </p:grpSpPr>
        <p:pic>
          <p:nvPicPr>
            <p:cNvPr id="66" name="Picture 7" descr="Image result for outlook&quot;">
              <a:extLst>
                <a:ext uri="{FF2B5EF4-FFF2-40B4-BE49-F238E27FC236}">
                  <a16:creationId xmlns:a16="http://schemas.microsoft.com/office/drawing/2014/main" id="{2C79236A-A9E8-294E-D62E-7B47BA345A1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8">
              <a:extLst>
                <a:ext uri="{FF2B5EF4-FFF2-40B4-BE49-F238E27FC236}">
                  <a16:creationId xmlns:a16="http://schemas.microsoft.com/office/drawing/2014/main" id="{B00A2823-ED2A-26A7-2F22-4D3784C455A3}"/>
                </a:ext>
              </a:extLst>
            </p:cNvPr>
            <p:cNvSpPr txBox="1"/>
            <p:nvPr/>
          </p:nvSpPr>
          <p:spPr>
            <a:xfrm>
              <a:off x="1184570" y="2868087"/>
              <a:ext cx="710597" cy="384815"/>
            </a:xfrm>
            <a:prstGeom prst="rect">
              <a:avLst/>
            </a:prstGeom>
            <a:noFill/>
          </p:spPr>
          <p:txBody>
            <a:bodyPr wrap="non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Email</a:t>
              </a:r>
            </a:p>
          </p:txBody>
        </p:sp>
      </p:grpSp>
      <p:cxnSp>
        <p:nvCxnSpPr>
          <p:cNvPr id="69" name="Connector: Elbow 23">
            <a:extLst>
              <a:ext uri="{FF2B5EF4-FFF2-40B4-BE49-F238E27FC236}">
                <a16:creationId xmlns:a16="http://schemas.microsoft.com/office/drawing/2014/main" id="{DA848E73-D97A-FCEA-3090-E9AA28EA54AD}"/>
              </a:ext>
            </a:extLst>
          </p:cNvPr>
          <p:cNvCxnSpPr>
            <a:cxnSpLocks/>
            <a:stCxn id="67" idx="2"/>
            <a:endCxn id="81" idx="0"/>
          </p:cNvCxnSpPr>
          <p:nvPr/>
        </p:nvCxnSpPr>
        <p:spPr>
          <a:xfrm rot="5400000">
            <a:off x="7980235" y="3371345"/>
            <a:ext cx="734650" cy="3769"/>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80" name="Group 40">
            <a:extLst>
              <a:ext uri="{FF2B5EF4-FFF2-40B4-BE49-F238E27FC236}">
                <a16:creationId xmlns:a16="http://schemas.microsoft.com/office/drawing/2014/main" id="{439A3153-A6CF-4680-C927-CA7E5294C36E}"/>
              </a:ext>
            </a:extLst>
          </p:cNvPr>
          <p:cNvGrpSpPr/>
          <p:nvPr/>
        </p:nvGrpSpPr>
        <p:grpSpPr>
          <a:xfrm>
            <a:off x="7930238" y="3740554"/>
            <a:ext cx="871932" cy="921929"/>
            <a:chOff x="5056548" y="2918438"/>
            <a:chExt cx="1212074" cy="1281577"/>
          </a:xfrm>
        </p:grpSpPr>
        <p:pic>
          <p:nvPicPr>
            <p:cNvPr id="81" name="Picture 31">
              <a:extLst>
                <a:ext uri="{FF2B5EF4-FFF2-40B4-BE49-F238E27FC236}">
                  <a16:creationId xmlns:a16="http://schemas.microsoft.com/office/drawing/2014/main" id="{EBA4CE55-B41D-15F9-F034-5AD9C1F98FA5}"/>
                </a:ext>
              </a:extLst>
            </p:cNvPr>
            <p:cNvPicPr>
              <a:picLocks noChangeAspect="1"/>
            </p:cNvPicPr>
            <p:nvPr/>
          </p:nvPicPr>
          <p:blipFill>
            <a:blip r:embed="rId4"/>
            <a:stretch>
              <a:fillRect/>
            </a:stretch>
          </p:blipFill>
          <p:spPr>
            <a:xfrm>
              <a:off x="5056548" y="2918438"/>
              <a:ext cx="1154999" cy="1154999"/>
            </a:xfrm>
            <a:prstGeom prst="rect">
              <a:avLst/>
            </a:prstGeom>
          </p:spPr>
        </p:pic>
        <p:sp>
          <p:nvSpPr>
            <p:cNvPr id="82" name="TextBox 39">
              <a:extLst>
                <a:ext uri="{FF2B5EF4-FFF2-40B4-BE49-F238E27FC236}">
                  <a16:creationId xmlns:a16="http://schemas.microsoft.com/office/drawing/2014/main" id="{ECD7122A-EA5E-C0F6-9CE4-F085528904AC}"/>
                </a:ext>
              </a:extLst>
            </p:cNvPr>
            <p:cNvSpPr txBox="1"/>
            <p:nvPr/>
          </p:nvSpPr>
          <p:spPr>
            <a:xfrm>
              <a:off x="5089144" y="3964702"/>
              <a:ext cx="1179478" cy="23531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zh-CN" altLang="en-US" sz="1100" kern="0" dirty="0">
                  <a:solidFill>
                    <a:schemeClr val="bg1"/>
                  </a:solidFill>
                  <a:ea typeface="Arial Unicode MS" pitchFamily="34" charset="-128"/>
                  <a:cs typeface="Arial Unicode MS" pitchFamily="34" charset="-128"/>
                </a:rPr>
                <a:t>发送资料清单</a:t>
              </a:r>
              <a:endParaRPr lang="en-US" sz="1100" kern="0" dirty="0">
                <a:solidFill>
                  <a:schemeClr val="bg1"/>
                </a:solidFill>
                <a:ea typeface="Arial Unicode MS" pitchFamily="34" charset="-128"/>
                <a:cs typeface="Arial Unicode MS" pitchFamily="34" charset="-128"/>
              </a:endParaRPr>
            </a:p>
          </p:txBody>
        </p:sp>
      </p:grpSp>
      <p:sp>
        <p:nvSpPr>
          <p:cNvPr id="86" name="箭头: 右 85">
            <a:extLst>
              <a:ext uri="{FF2B5EF4-FFF2-40B4-BE49-F238E27FC236}">
                <a16:creationId xmlns:a16="http://schemas.microsoft.com/office/drawing/2014/main" id="{31B5520A-83B5-A5BB-6121-68594AACED41}"/>
              </a:ext>
            </a:extLst>
          </p:cNvPr>
          <p:cNvSpPr/>
          <p:nvPr/>
        </p:nvSpPr>
        <p:spPr>
          <a:xfrm>
            <a:off x="5659027" y="35312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8400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03">
            <a:extLst>
              <a:ext uri="{FF2B5EF4-FFF2-40B4-BE49-F238E27FC236}">
                <a16:creationId xmlns:a16="http://schemas.microsoft.com/office/drawing/2014/main" id="{7461BD1C-FA42-1145-BA59-FD66DA28BD26}"/>
              </a:ext>
            </a:extLst>
          </p:cNvPr>
          <p:cNvSpPr/>
          <p:nvPr/>
        </p:nvSpPr>
        <p:spPr bwMode="gray">
          <a:xfrm>
            <a:off x="0" y="1172675"/>
            <a:ext cx="11689976" cy="5523960"/>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6" name="Title 2">
            <a:extLst>
              <a:ext uri="{FF2B5EF4-FFF2-40B4-BE49-F238E27FC236}">
                <a16:creationId xmlns:a16="http://schemas.microsoft.com/office/drawing/2014/main" id="{B42CB9F9-8033-8A4B-8AAC-15FC08168D5F}"/>
              </a:ext>
            </a:extLst>
          </p:cNvPr>
          <p:cNvSpPr txBox="1">
            <a:spLocks/>
          </p:cNvSpPr>
          <p:nvPr/>
        </p:nvSpPr>
        <p:spPr>
          <a:xfrm>
            <a:off x="3013641" y="443930"/>
            <a:ext cx="11180652"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一拍即合之初步业务活动机器人</a:t>
            </a:r>
            <a:endParaRPr lang="en-US" altLang="zh-CN" sz="2400" dirty="0">
              <a:solidFill>
                <a:schemeClr val="bg1"/>
              </a:solidFill>
            </a:endParaRPr>
          </a:p>
        </p:txBody>
      </p:sp>
      <p:cxnSp>
        <p:nvCxnSpPr>
          <p:cNvPr id="58" name="直接连接符 2">
            <a:extLst>
              <a:ext uri="{FF2B5EF4-FFF2-40B4-BE49-F238E27FC236}">
                <a16:creationId xmlns:a16="http://schemas.microsoft.com/office/drawing/2014/main" id="{B4E0548D-9C7C-FE4E-AB80-F945CE6D31A3}"/>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E814893-9BF2-F842-A536-CEE3066BA944}"/>
              </a:ext>
            </a:extLst>
          </p:cNvPr>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a16="http://schemas.microsoft.com/office/drawing/2014/main" id="{487BD9E2-4559-D344-B634-4EB7F8CA25A9}"/>
              </a:ext>
            </a:extLst>
          </p:cNvPr>
          <p:cNvSpPr txBox="1"/>
          <p:nvPr/>
        </p:nvSpPr>
        <p:spPr>
          <a:xfrm>
            <a:off x="5005600" y="6615791"/>
            <a:ext cx="1338556" cy="338554"/>
          </a:xfrm>
          <a:prstGeom prst="rect">
            <a:avLst/>
          </a:prstGeom>
          <a:noFill/>
        </p:spPr>
        <p:txBody>
          <a:bodyPr wrap="square" rtlCol="0">
            <a:spAutoFit/>
          </a:bodyPr>
          <a:lstStyle/>
          <a:p>
            <a:r>
              <a:rPr kumimoji="1" lang="zh-CN" altLang="en-US" sz="1600" dirty="0">
                <a:solidFill>
                  <a:schemeClr val="bg1"/>
                </a:solidFill>
              </a:rPr>
              <a:t>流程图</a:t>
            </a:r>
            <a:r>
              <a:rPr kumimoji="1" lang="en-US" altLang="zh-CN" sz="1600" dirty="0">
                <a:solidFill>
                  <a:schemeClr val="bg1"/>
                </a:solidFill>
              </a:rPr>
              <a:t>2</a:t>
            </a:r>
            <a:endParaRPr kumimoji="1" lang="zh-CN" altLang="en-US" sz="1600" dirty="0">
              <a:solidFill>
                <a:schemeClr val="bg1"/>
              </a:solidFill>
            </a:endParaRPr>
          </a:p>
        </p:txBody>
      </p:sp>
      <p:pic>
        <p:nvPicPr>
          <p:cNvPr id="8" name="图片 7">
            <a:extLst>
              <a:ext uri="{FF2B5EF4-FFF2-40B4-BE49-F238E27FC236}">
                <a16:creationId xmlns:a16="http://schemas.microsoft.com/office/drawing/2014/main" id="{3E9AC454-0BC2-AEC1-BA37-4C0C6127D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99" y="1631575"/>
            <a:ext cx="11060664" cy="4443625"/>
          </a:xfrm>
          <a:prstGeom prst="rect">
            <a:avLst/>
          </a:prstGeom>
        </p:spPr>
      </p:pic>
    </p:spTree>
    <p:extLst>
      <p:ext uri="{BB962C8B-B14F-4D97-AF65-F5344CB8AC3E}">
        <p14:creationId xmlns:p14="http://schemas.microsoft.com/office/powerpoint/2010/main" val="540365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9995</TotalTime>
  <Words>1060</Words>
  <Application>Microsoft Office PowerPoint</Application>
  <PresentationFormat>宽屏</PresentationFormat>
  <Paragraphs>158</Paragraphs>
  <Slides>13</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13</vt:i4>
      </vt:variant>
    </vt:vector>
  </HeadingPairs>
  <TitlesOfParts>
    <vt:vector size="28" baseType="lpstr">
      <vt:lpstr>Arial Unicode MS</vt:lpstr>
      <vt:lpstr>PingFang SC</vt:lpstr>
      <vt:lpstr>等线</vt:lpstr>
      <vt:lpstr>方正粗黑宋简体</vt:lpstr>
      <vt:lpstr>华文仿宋</vt:lpstr>
      <vt:lpstr>宋体</vt:lpstr>
      <vt:lpstr>微软雅黑</vt:lpstr>
      <vt:lpstr>微软雅黑</vt:lpstr>
      <vt:lpstr>Arial</vt:lpstr>
      <vt:lpstr>Calibri</vt:lpstr>
      <vt:lpstr>Calibri Light</vt:lpstr>
      <vt:lpstr>Ebrima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王 田恬</cp:lastModifiedBy>
  <cp:revision>186</cp:revision>
  <dcterms:created xsi:type="dcterms:W3CDTF">2021-03-03T08:16:49Z</dcterms:created>
  <dcterms:modified xsi:type="dcterms:W3CDTF">2022-06-24T07:59:12Z</dcterms:modified>
</cp:coreProperties>
</file>