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6" r:id="rId3"/>
    <p:sldId id="257" r:id="rId4"/>
    <p:sldId id="274" r:id="rId5"/>
    <p:sldId id="258" r:id="rId6"/>
    <p:sldId id="278" r:id="rId7"/>
    <p:sldId id="275" r:id="rId8"/>
    <p:sldId id="282" r:id="rId9"/>
    <p:sldId id="279" r:id="rId10"/>
    <p:sldId id="280" r:id="rId11"/>
    <p:sldId id="263" r:id="rId12"/>
    <p:sldId id="281" r:id="rId13"/>
    <p:sldId id="284" r:id="rId14"/>
    <p:sldId id="283" r:id="rId15"/>
    <p:sldId id="271" r:id="rId16"/>
    <p:sldId id="260" r:id="rId17"/>
    <p:sldId id="265" r:id="rId18"/>
    <p:sldId id="262"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A9BA"/>
    <a:srgbClr val="263557"/>
    <a:srgbClr val="715762"/>
    <a:srgbClr val="B484E2"/>
    <a:srgbClr val="705661"/>
    <a:srgbClr val="D460FF"/>
    <a:srgbClr val="01A8FF"/>
    <a:srgbClr val="34334B"/>
    <a:srgbClr val="6D5562"/>
    <a:srgbClr val="1A07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2"/>
    <p:restoredTop sz="94674"/>
  </p:normalViewPr>
  <p:slideViewPr>
    <p:cSldViewPr snapToGrid="0">
      <p:cViewPr varScale="1">
        <p:scale>
          <a:sx n="63" d="100"/>
          <a:sy n="63" d="100"/>
        </p:scale>
        <p:origin x="9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26T08:30:33.32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29,'195'-14,"8"-1,248 16,-427-1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26T08:30:35.92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1 116,'19'-1,"0"-1,31-6,8-2,-37 7,277-35,-106-2,-155 34,-1 1,1 2,70 4,-44 1,-32-2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26T08:30:41.63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1,'878'0,"-860"1,0 1,0 1,0 1,-1 0,23 9,-20-6,0-1,1 0,27 2,25-3,-27-3,54 10,-70-7,47 1,-53-5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26T08:30:43.94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2,'91'-1,"102"3,-85 11,46 2,215-15,-171-1,-168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26T08:31:31.65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t>2022/7/3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t>‹#›</a:t>
            </a:fld>
            <a:endParaRPr kumimoji="1" lang="zh-CN" altLang="en-US"/>
          </a:p>
        </p:txBody>
      </p:sp>
    </p:spTree>
    <p:extLst>
      <p:ext uri="{BB962C8B-B14F-4D97-AF65-F5344CB8AC3E}">
        <p14:creationId xmlns:p14="http://schemas.microsoft.com/office/powerpoint/2010/main" val="358181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9632DA-A7C3-2347-8051-A4EE97E94607}" type="slidenum">
              <a:rPr kumimoji="1" lang="zh-CN" altLang="en-US" smtClean="0"/>
              <a:t>11</a:t>
            </a:fld>
            <a:endParaRPr kumimoji="1" lang="zh-CN" altLang="en-US"/>
          </a:p>
        </p:txBody>
      </p:sp>
    </p:spTree>
    <p:extLst>
      <p:ext uri="{BB962C8B-B14F-4D97-AF65-F5344CB8AC3E}">
        <p14:creationId xmlns:p14="http://schemas.microsoft.com/office/powerpoint/2010/main" val="355020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9632DA-A7C3-2347-8051-A4EE97E94607}"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69346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9632DA-A7C3-2347-8051-A4EE97E94607}"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26976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C2639771-C4B2-6141-A3C2-98A33FACB552}"/>
              </a:ext>
            </a:extLst>
          </p:cNvPr>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a:extLst>
              <a:ext uri="{FF2B5EF4-FFF2-40B4-BE49-F238E27FC236}">
                <a16:creationId xmlns:a16="http://schemas.microsoft.com/office/drawing/2014/main" id="{DB7839CE-C738-1649-AE7F-0F0A87D945C3}"/>
              </a:ext>
            </a:extLst>
          </p:cNvPr>
          <p:cNvGrpSpPr/>
          <p:nvPr userDrawn="1"/>
        </p:nvGrpSpPr>
        <p:grpSpPr>
          <a:xfrm>
            <a:off x="1083077" y="1392923"/>
            <a:ext cx="2316071" cy="1446550"/>
            <a:chOff x="3221860" y="1907278"/>
            <a:chExt cx="2316071" cy="1446550"/>
          </a:xfrm>
        </p:grpSpPr>
        <p:sp>
          <p:nvSpPr>
            <p:cNvPr id="31" name="文本框 30">
              <a:extLst>
                <a:ext uri="{FF2B5EF4-FFF2-40B4-BE49-F238E27FC236}">
                  <a16:creationId xmlns:a16="http://schemas.microsoft.com/office/drawing/2014/main" id="{CD80DC7D-74AD-504F-9134-A7F49E4A93F8}"/>
                </a:ext>
              </a:extLst>
            </p:cNvPr>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2" name="文本框 31">
              <a:extLst>
                <a:ext uri="{FF2B5EF4-FFF2-40B4-BE49-F238E27FC236}">
                  <a16:creationId xmlns:a16="http://schemas.microsoft.com/office/drawing/2014/main" id="{8F4E1CF4-3515-B047-A44B-4E882FA3FA9E}"/>
                </a:ext>
              </a:extLst>
            </p:cNvPr>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grpSp>
        <p:nvGrpSpPr>
          <p:cNvPr id="33" name="组合 32">
            <a:extLst>
              <a:ext uri="{FF2B5EF4-FFF2-40B4-BE49-F238E27FC236}">
                <a16:creationId xmlns:a16="http://schemas.microsoft.com/office/drawing/2014/main" id="{6E210582-60BA-DC4F-968A-FA2D76887AA6}"/>
              </a:ext>
            </a:extLst>
          </p:cNvPr>
          <p:cNvGrpSpPr/>
          <p:nvPr userDrawn="1"/>
        </p:nvGrpSpPr>
        <p:grpSpPr>
          <a:xfrm>
            <a:off x="3005863" y="1289780"/>
            <a:ext cx="8397721" cy="1549693"/>
            <a:chOff x="1508112" y="2935045"/>
            <a:chExt cx="8397721" cy="1549693"/>
          </a:xfrm>
        </p:grpSpPr>
        <p:sp>
          <p:nvSpPr>
            <p:cNvPr id="34" name="文本框 33">
              <a:extLst>
                <a:ext uri="{FF2B5EF4-FFF2-40B4-BE49-F238E27FC236}">
                  <a16:creationId xmlns:a16="http://schemas.microsoft.com/office/drawing/2014/main" id="{67792614-81A9-4A49-9B4C-45DE0AC1BA7E}"/>
                </a:ext>
              </a:extLst>
            </p:cNvPr>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a:extLst>
                <a:ext uri="{FF2B5EF4-FFF2-40B4-BE49-F238E27FC236}">
                  <a16:creationId xmlns:a16="http://schemas.microsoft.com/office/drawing/2014/main" id="{69072ADF-3562-1449-934D-086A6A7EB68F}"/>
                </a:ext>
              </a:extLst>
            </p:cNvPr>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p>
          </p:txBody>
        </p:sp>
        <p:sp>
          <p:nvSpPr>
            <p:cNvPr id="36" name="文本框 35">
              <a:extLst>
                <a:ext uri="{FF2B5EF4-FFF2-40B4-BE49-F238E27FC236}">
                  <a16:creationId xmlns:a16="http://schemas.microsoft.com/office/drawing/2014/main" id="{7632E4E3-3B93-7F43-813C-E68589AADA84}"/>
                </a:ext>
              </a:extLst>
            </p:cNvPr>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p>
          </p:txBody>
        </p:sp>
        <p:sp>
          <p:nvSpPr>
            <p:cNvPr id="37" name="文本框 36">
              <a:extLst>
                <a:ext uri="{FF2B5EF4-FFF2-40B4-BE49-F238E27FC236}">
                  <a16:creationId xmlns:a16="http://schemas.microsoft.com/office/drawing/2014/main" id="{78D06326-E8FB-474C-AC53-78A669EE44C6}"/>
                </a:ext>
              </a:extLst>
            </p:cNvPr>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p>
          </p:txBody>
        </p:sp>
        <p:sp>
          <p:nvSpPr>
            <p:cNvPr id="38" name="文本框 37">
              <a:extLst>
                <a:ext uri="{FF2B5EF4-FFF2-40B4-BE49-F238E27FC236}">
                  <a16:creationId xmlns:a16="http://schemas.microsoft.com/office/drawing/2014/main" id="{23F8418A-C496-5649-9E48-673FB2C4D9ED}"/>
                </a:ext>
              </a:extLst>
            </p:cNvPr>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p>
          </p:txBody>
        </p:sp>
        <p:sp>
          <p:nvSpPr>
            <p:cNvPr id="39" name="文本框 38">
              <a:extLst>
                <a:ext uri="{FF2B5EF4-FFF2-40B4-BE49-F238E27FC236}">
                  <a16:creationId xmlns:a16="http://schemas.microsoft.com/office/drawing/2014/main" id="{C6E799F2-1601-4847-8FEE-1391CF507C68}"/>
                </a:ext>
              </a:extLst>
            </p:cNvPr>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p>
          </p:txBody>
        </p:sp>
        <p:grpSp>
          <p:nvGrpSpPr>
            <p:cNvPr id="40" name="组合 39">
              <a:extLst>
                <a:ext uri="{FF2B5EF4-FFF2-40B4-BE49-F238E27FC236}">
                  <a16:creationId xmlns:a16="http://schemas.microsoft.com/office/drawing/2014/main" id="{BD0B7E4C-E5F4-3E4A-9133-7727388D8BFA}"/>
                </a:ext>
              </a:extLst>
            </p:cNvPr>
            <p:cNvGrpSpPr/>
            <p:nvPr/>
          </p:nvGrpSpPr>
          <p:grpSpPr>
            <a:xfrm>
              <a:off x="1508112" y="3038188"/>
              <a:ext cx="1994660" cy="1446550"/>
              <a:chOff x="1490018" y="4162664"/>
              <a:chExt cx="1994660" cy="1446550"/>
            </a:xfrm>
          </p:grpSpPr>
          <p:sp>
            <p:nvSpPr>
              <p:cNvPr id="44" name="文本框 43">
                <a:extLst>
                  <a:ext uri="{FF2B5EF4-FFF2-40B4-BE49-F238E27FC236}">
                    <a16:creationId xmlns:a16="http://schemas.microsoft.com/office/drawing/2014/main" id="{578CBDB0-7C0D-C143-A992-5483ECC636B1}"/>
                  </a:ext>
                </a:extLst>
              </p:cNvPr>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a:extLst>
                  <a:ext uri="{FF2B5EF4-FFF2-40B4-BE49-F238E27FC236}">
                    <a16:creationId xmlns:a16="http://schemas.microsoft.com/office/drawing/2014/main" id="{840C3D01-E207-B747-BC88-FBD3D3A40F67}"/>
                  </a:ext>
                </a:extLst>
              </p:cNvPr>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a:extLst>
                  <a:ext uri="{FF2B5EF4-FFF2-40B4-BE49-F238E27FC236}">
                    <a16:creationId xmlns:a16="http://schemas.microsoft.com/office/drawing/2014/main" id="{382750CA-C3B8-2941-AE2F-F28F14B48C5C}"/>
                  </a:ext>
                </a:extLst>
              </p:cNvPr>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a:extLst>
                <a:ext uri="{FF2B5EF4-FFF2-40B4-BE49-F238E27FC236}">
                  <a16:creationId xmlns:a16="http://schemas.microsoft.com/office/drawing/2014/main" id="{AB3B1B7B-78AE-ED46-9FAA-D89F11D0771E}"/>
                </a:ext>
              </a:extLst>
            </p:cNvPr>
            <p:cNvGrpSpPr/>
            <p:nvPr/>
          </p:nvGrpSpPr>
          <p:grpSpPr>
            <a:xfrm>
              <a:off x="3953483" y="3038188"/>
              <a:ext cx="1657791" cy="1446550"/>
              <a:chOff x="4007931" y="4826644"/>
              <a:chExt cx="1657791" cy="1446550"/>
            </a:xfrm>
          </p:grpSpPr>
          <p:sp>
            <p:nvSpPr>
              <p:cNvPr id="42" name="文本框 41">
                <a:extLst>
                  <a:ext uri="{FF2B5EF4-FFF2-40B4-BE49-F238E27FC236}">
                    <a16:creationId xmlns:a16="http://schemas.microsoft.com/office/drawing/2014/main" id="{B0D633E1-F692-4442-A332-40DEAB59CCEF}"/>
                  </a:ext>
                </a:extLst>
              </p:cNvPr>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a:extLst>
                  <a:ext uri="{FF2B5EF4-FFF2-40B4-BE49-F238E27FC236}">
                    <a16:creationId xmlns:a16="http://schemas.microsoft.com/office/drawing/2014/main" id="{D96BDE8B-3175-664B-B77B-35F1E90EA5D8}"/>
                  </a:ext>
                </a:extLst>
              </p:cNvPr>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a:extLst>
              <a:ext uri="{FF2B5EF4-FFF2-40B4-BE49-F238E27FC236}">
                <a16:creationId xmlns:a16="http://schemas.microsoft.com/office/drawing/2014/main" id="{07A71C72-E49E-AA4F-9341-A099334FD0C7}"/>
              </a:ext>
            </a:extLst>
          </p:cNvPr>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pic>
        <p:nvPicPr>
          <p:cNvPr id="48" name="图片 47">
            <a:extLst>
              <a:ext uri="{FF2B5EF4-FFF2-40B4-BE49-F238E27FC236}">
                <a16:creationId xmlns:a16="http://schemas.microsoft.com/office/drawing/2014/main" id="{19D6FEC9-8B94-4640-A3A1-CA01CC45CB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pic>
        <p:nvPicPr>
          <p:cNvPr id="49" name="图片 48">
            <a:extLst>
              <a:ext uri="{FF2B5EF4-FFF2-40B4-BE49-F238E27FC236}">
                <a16:creationId xmlns:a16="http://schemas.microsoft.com/office/drawing/2014/main" id="{1E211DBE-A93A-1049-B50B-D4C27CAD8CFD}"/>
              </a:ext>
            </a:extLst>
          </p:cNvPr>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p:blipFill>
        <p:spPr>
          <a:xfrm rot="5400000">
            <a:off x="7579447" y="3019739"/>
            <a:ext cx="672156" cy="1058624"/>
          </a:xfrm>
          <a:prstGeom prst="rect">
            <a:avLst/>
          </a:prstGeom>
        </p:spPr>
      </p:pic>
      <p:sp>
        <p:nvSpPr>
          <p:cNvPr id="50" name="文本框 49">
            <a:extLst>
              <a:ext uri="{FF2B5EF4-FFF2-40B4-BE49-F238E27FC236}">
                <a16:creationId xmlns:a16="http://schemas.microsoft.com/office/drawing/2014/main" id="{37E0C090-89A0-6B4A-9558-A875E2837509}"/>
              </a:ext>
            </a:extLst>
          </p:cNvPr>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extLst>
      <p:ext uri="{BB962C8B-B14F-4D97-AF65-F5344CB8AC3E}">
        <p14:creationId xmlns:p14="http://schemas.microsoft.com/office/powerpoint/2010/main" val="269241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402825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21230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8211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0599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2022/7/3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62269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95FEE9-3369-4D2B-8668-FFFB4CA86DEA}" type="datetimeFigureOut">
              <a:rPr lang="zh-CN" altLang="en-US" smtClean="0"/>
              <a:t>2022/7/3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354999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95FEE9-3369-4D2B-8668-FFFB4CA86DEA}" type="datetimeFigureOut">
              <a:rPr lang="zh-CN" altLang="en-US" smtClean="0"/>
              <a:t>2022/7/3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75063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t>2022/7/3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33146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A4AEEBA-C5AC-6C4E-B9BD-66745C1DD1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a:extLst>
              <a:ext uri="{FF2B5EF4-FFF2-40B4-BE49-F238E27FC236}">
                <a16:creationId xmlns:a16="http://schemas.microsoft.com/office/drawing/2014/main" id="{32544204-D735-F847-8078-9CF644B899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a:extLst>
              <a:ext uri="{FF2B5EF4-FFF2-40B4-BE49-F238E27FC236}">
                <a16:creationId xmlns:a16="http://schemas.microsoft.com/office/drawing/2014/main" id="{A7EBE87E-D6A8-C342-8030-16BDB59A32CF}"/>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spTree>
    <p:extLst>
      <p:ext uri="{BB962C8B-B14F-4D97-AF65-F5344CB8AC3E}">
        <p14:creationId xmlns:p14="http://schemas.microsoft.com/office/powerpoint/2010/main" val="1043292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2022/7/3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3881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theme" Target="../theme/theme2.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2022/7/3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40" name="图片 39">
            <a:extLst>
              <a:ext uri="{FF2B5EF4-FFF2-40B4-BE49-F238E27FC236}">
                <a16:creationId xmlns:a16="http://schemas.microsoft.com/office/drawing/2014/main" id="{4D8B923D-9785-E24B-988A-793F543F48A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1453" y="0"/>
            <a:ext cx="12353453" cy="6948000"/>
          </a:xfrm>
          <a:prstGeom prst="rect">
            <a:avLst/>
          </a:prstGeom>
        </p:spPr>
      </p:pic>
      <p:grpSp>
        <p:nvGrpSpPr>
          <p:cNvPr id="13" name="组合 12">
            <a:extLst>
              <a:ext uri="{FF2B5EF4-FFF2-40B4-BE49-F238E27FC236}">
                <a16:creationId xmlns:a16="http://schemas.microsoft.com/office/drawing/2014/main" id="{956EC09E-5646-F441-BB61-4BCA248E6D51}"/>
              </a:ext>
            </a:extLst>
          </p:cNvPr>
          <p:cNvGrpSpPr/>
          <p:nvPr userDrawn="1"/>
        </p:nvGrpSpPr>
        <p:grpSpPr>
          <a:xfrm>
            <a:off x="10486256" y="-38067"/>
            <a:ext cx="2245394" cy="1015326"/>
            <a:chOff x="10476631" y="29308"/>
            <a:chExt cx="2245394" cy="1015326"/>
          </a:xfrm>
        </p:grpSpPr>
        <p:pic>
          <p:nvPicPr>
            <p:cNvPr id="11" name="图片 10">
              <a:extLst>
                <a:ext uri="{FF2B5EF4-FFF2-40B4-BE49-F238E27FC236}">
                  <a16:creationId xmlns:a16="http://schemas.microsoft.com/office/drawing/2014/main" id="{C53B1F89-E45B-384E-A3EB-059D2C21116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a:extLst>
                <a:ext uri="{FF2B5EF4-FFF2-40B4-BE49-F238E27FC236}">
                  <a16:creationId xmlns:a16="http://schemas.microsoft.com/office/drawing/2014/main" id="{7E7B063E-C810-EE4E-9B5C-0052C03D757D}"/>
                </a:ext>
              </a:extLst>
            </p:cNvPr>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 合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新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造</a:t>
              </a:r>
            </a:p>
          </p:txBody>
        </p:sp>
      </p:grpSp>
    </p:spTree>
    <p:extLst>
      <p:ext uri="{BB962C8B-B14F-4D97-AF65-F5344CB8AC3E}">
        <p14:creationId xmlns:p14="http://schemas.microsoft.com/office/powerpoint/2010/main" val="280432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2022/7/3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a:extLst>
              <a:ext uri="{FF2B5EF4-FFF2-40B4-BE49-F238E27FC236}">
                <a16:creationId xmlns:a16="http://schemas.microsoft.com/office/drawing/2014/main" id="{35CBB595-E4B7-A74A-9064-09D56D2BFC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a:extLst>
              <a:ext uri="{FF2B5EF4-FFF2-40B4-BE49-F238E27FC236}">
                <a16:creationId xmlns:a16="http://schemas.microsoft.com/office/drawing/2014/main" id="{AD55B6EC-D974-0A46-A2C0-108833DBC6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a:extLst>
              <a:ext uri="{FF2B5EF4-FFF2-40B4-BE49-F238E27FC236}">
                <a16:creationId xmlns:a16="http://schemas.microsoft.com/office/drawing/2014/main" id="{E7D731FC-7853-7143-9DD1-488ED8BC47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a:extLst>
              <a:ext uri="{FF2B5EF4-FFF2-40B4-BE49-F238E27FC236}">
                <a16:creationId xmlns:a16="http://schemas.microsoft.com/office/drawing/2014/main" id="{78995959-3059-9146-B579-3C0361D36184}"/>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cxnSp>
        <p:nvCxnSpPr>
          <p:cNvPr id="16" name="直线连接符 15">
            <a:extLst>
              <a:ext uri="{FF2B5EF4-FFF2-40B4-BE49-F238E27FC236}">
                <a16:creationId xmlns:a16="http://schemas.microsoft.com/office/drawing/2014/main" id="{D9B04A07-656A-4B41-B23E-5FF3C9C7C7DE}"/>
              </a:ext>
            </a:extLst>
          </p:cNvPr>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24318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customXml" Target="../ink/ink4.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a:extLst>
              <a:ext uri="{FF2B5EF4-FFF2-40B4-BE49-F238E27FC236}">
                <a16:creationId xmlns:a16="http://schemas.microsoft.com/office/drawing/2014/main" id="{811302A2-4342-C748-A279-7BD155EB3F3A}"/>
              </a:ext>
            </a:extLst>
          </p:cNvPr>
          <p:cNvSpPr txBox="1">
            <a:spLocks/>
          </p:cNvSpPr>
          <p:nvPr/>
        </p:nvSpPr>
        <p:spPr>
          <a:xfrm>
            <a:off x="3313719" y="4507056"/>
            <a:ext cx="5802000" cy="580723"/>
          </a:xfrm>
          <a:prstGeom prst="rect">
            <a:avLst/>
          </a:prstGeom>
          <a:solidFill>
            <a:srgbClr val="759BFF">
              <a:alpha val="10000"/>
            </a:srgbClr>
          </a:solidFill>
          <a:ln>
            <a:noFill/>
          </a:ln>
        </p:spPr>
        <p:txBody>
          <a:bodyPr anchor="ctr" anchorCtr="1">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3600" dirty="0"/>
              <a:t>哈小博</a:t>
            </a:r>
            <a:r>
              <a:rPr lang="en-US" altLang="zh-CN" sz="3600" dirty="0"/>
              <a:t>-ESG</a:t>
            </a:r>
            <a:r>
              <a:rPr lang="zh-CN" altLang="en-US" sz="3600" dirty="0"/>
              <a:t>报告机器人</a:t>
            </a:r>
            <a:endParaRPr kumimoji="1" lang="zh-CN" altLang="en-US" sz="3600" dirty="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pic>
        <p:nvPicPr>
          <p:cNvPr id="58" name="图片 57"/>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36506"/>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5"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spTree>
    <p:extLst>
      <p:ext uri="{BB962C8B-B14F-4D97-AF65-F5344CB8AC3E}">
        <p14:creationId xmlns:p14="http://schemas.microsoft.com/office/powerpoint/2010/main" val="947102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69" name="Title 2">
            <a:extLst>
              <a:ext uri="{FF2B5EF4-FFF2-40B4-BE49-F238E27FC236}">
                <a16:creationId xmlns:a16="http://schemas.microsoft.com/office/drawing/2014/main" id="{75A97BE7-45E2-7B45-B8BA-83A7C8194BDA}"/>
              </a:ext>
            </a:extLst>
          </p:cNvPr>
          <p:cNvSpPr txBox="1">
            <a:spLocks/>
          </p:cNvSpPr>
          <p:nvPr/>
        </p:nvSpPr>
        <p:spPr>
          <a:xfrm>
            <a:off x="3013641" y="443930"/>
            <a:ext cx="6680617"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a:solidFill>
                  <a:schemeClr val="bg1"/>
                </a:solidFill>
              </a:rPr>
              <a:t>RPA</a:t>
            </a:r>
            <a:r>
              <a:rPr lang="zh-CN" altLang="en-US" sz="2400" dirty="0">
                <a:solidFill>
                  <a:schemeClr val="bg1"/>
                </a:solidFill>
              </a:rPr>
              <a:t>项目实施前后的</a:t>
            </a:r>
            <a:r>
              <a:rPr lang="en-US" altLang="zh-CN" sz="2400" dirty="0">
                <a:solidFill>
                  <a:schemeClr val="bg1"/>
                </a:solidFill>
              </a:rPr>
              <a:t>ESG</a:t>
            </a:r>
            <a:r>
              <a:rPr lang="zh-CN" altLang="en-US" sz="2400" dirty="0">
                <a:solidFill>
                  <a:schemeClr val="bg1"/>
                </a:solidFill>
              </a:rPr>
              <a:t>分析流程对比</a:t>
            </a:r>
            <a:endParaRPr lang="en-US" sz="2400" dirty="0">
              <a:solidFill>
                <a:schemeClr val="bg1"/>
              </a:solidFill>
            </a:endParaRPr>
          </a:p>
        </p:txBody>
      </p:sp>
      <p:pic>
        <p:nvPicPr>
          <p:cNvPr id="70" name="图片 69">
            <a:extLst>
              <a:ext uri="{FF2B5EF4-FFF2-40B4-BE49-F238E27FC236}">
                <a16:creationId xmlns:a16="http://schemas.microsoft.com/office/drawing/2014/main" id="{79ECC6AB-C374-8C4B-E37C-0E6E7A02191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27" y="1384030"/>
            <a:ext cx="6457293" cy="5280930"/>
          </a:xfrm>
          <a:prstGeom prst="rect">
            <a:avLst/>
          </a:prstGeom>
          <a:noFill/>
          <a:ln>
            <a:noFill/>
          </a:ln>
        </p:spPr>
      </p:pic>
      <p:sp>
        <p:nvSpPr>
          <p:cNvPr id="72" name="矩形 71">
            <a:extLst>
              <a:ext uri="{FF2B5EF4-FFF2-40B4-BE49-F238E27FC236}">
                <a16:creationId xmlns:a16="http://schemas.microsoft.com/office/drawing/2014/main" id="{B75D5862-3DDD-E8BC-1DDB-0B43BBE58BC5}"/>
              </a:ext>
            </a:extLst>
          </p:cNvPr>
          <p:cNvSpPr/>
          <p:nvPr/>
        </p:nvSpPr>
        <p:spPr>
          <a:xfrm>
            <a:off x="8153639" y="1915104"/>
            <a:ext cx="3328207" cy="2807435"/>
          </a:xfrm>
          <a:prstGeom prst="rect">
            <a:avLst/>
          </a:prstGeom>
        </p:spPr>
        <p:txBody>
          <a:bodyPr wrap="square">
            <a:spAutoFit/>
          </a:bodyPr>
          <a:lstStyle/>
          <a:p>
            <a:pPr algn="just">
              <a:lnSpc>
                <a:spcPct val="150000"/>
              </a:lnSpc>
            </a:pPr>
            <a:r>
              <a:rPr lang="en-US" altLang="zh-CN" sz="2000" b="1" dirty="0">
                <a:solidFill>
                  <a:schemeClr val="bg1"/>
                </a:solidFill>
                <a:latin typeface="Arial"/>
                <a:ea typeface="微软雅黑"/>
                <a:cs typeface="+mn-ea"/>
                <a:sym typeface="Arial"/>
              </a:rPr>
              <a:t>RPA</a:t>
            </a:r>
            <a:r>
              <a:rPr lang="zh-CN" altLang="en-US" sz="2000" b="1" dirty="0">
                <a:solidFill>
                  <a:schemeClr val="bg1"/>
                </a:solidFill>
                <a:latin typeface="Arial"/>
                <a:ea typeface="微软雅黑"/>
                <a:cs typeface="+mn-ea"/>
                <a:sym typeface="Arial"/>
              </a:rPr>
              <a:t>项目实施前</a:t>
            </a:r>
            <a:r>
              <a:rPr lang="zh-CN" altLang="en-US" sz="1400" dirty="0">
                <a:solidFill>
                  <a:schemeClr val="bg1"/>
                </a:solidFill>
                <a:latin typeface="Arial"/>
                <a:ea typeface="微软雅黑"/>
                <a:cs typeface="+mn-ea"/>
                <a:sym typeface="Wingdings" panose="05000000000000000000" pitchFamily="2" charset="2"/>
              </a:rPr>
              <a:t>（人工操作）</a:t>
            </a:r>
            <a:endParaRPr lang="en-US" altLang="zh-CN" sz="1400" dirty="0">
              <a:solidFill>
                <a:schemeClr val="bg1"/>
              </a:solidFill>
              <a:latin typeface="Arial"/>
              <a:ea typeface="微软雅黑"/>
              <a:cs typeface="+mn-ea"/>
              <a:sym typeface="Arial"/>
            </a:endParaRPr>
          </a:p>
          <a:p>
            <a:pPr algn="just">
              <a:lnSpc>
                <a:spcPct val="150000"/>
              </a:lnSpc>
            </a:pPr>
            <a:r>
              <a:rPr lang="zh-CN" altLang="en-US" sz="2000" dirty="0">
                <a:solidFill>
                  <a:schemeClr val="bg1"/>
                </a:solidFill>
                <a:latin typeface="Arial"/>
                <a:ea typeface="微软雅黑"/>
                <a:cs typeface="+mn-ea"/>
                <a:sym typeface="Arial"/>
              </a:rPr>
              <a:t>①重复下载，操作繁琐</a:t>
            </a:r>
            <a:endParaRPr lang="en-US" altLang="zh-CN" sz="2000" dirty="0">
              <a:solidFill>
                <a:schemeClr val="bg1"/>
              </a:solidFill>
              <a:latin typeface="Arial"/>
              <a:ea typeface="微软雅黑"/>
              <a:cs typeface="+mn-ea"/>
              <a:sym typeface="Arial"/>
            </a:endParaRPr>
          </a:p>
          <a:p>
            <a:pPr algn="just">
              <a:lnSpc>
                <a:spcPct val="150000"/>
              </a:lnSpc>
            </a:pPr>
            <a:r>
              <a:rPr lang="zh-CN" altLang="en-US" sz="2000" dirty="0">
                <a:solidFill>
                  <a:schemeClr val="bg1"/>
                </a:solidFill>
                <a:latin typeface="Arial"/>
                <a:ea typeface="微软雅黑"/>
                <a:cs typeface="+mn-ea"/>
                <a:sym typeface="Arial"/>
              </a:rPr>
              <a:t>②文本分析困难</a:t>
            </a:r>
            <a:endParaRPr lang="en-US" altLang="zh-CN" sz="2000" dirty="0">
              <a:solidFill>
                <a:schemeClr val="bg1"/>
              </a:solidFill>
              <a:latin typeface="Arial"/>
              <a:ea typeface="微软雅黑"/>
              <a:cs typeface="+mn-ea"/>
              <a:sym typeface="Arial"/>
            </a:endParaRPr>
          </a:p>
          <a:p>
            <a:pPr algn="just">
              <a:lnSpc>
                <a:spcPct val="150000"/>
              </a:lnSpc>
            </a:pPr>
            <a:r>
              <a:rPr lang="zh-CN" altLang="en-US" sz="2000" dirty="0">
                <a:solidFill>
                  <a:schemeClr val="bg1"/>
                </a:solidFill>
                <a:latin typeface="Arial"/>
                <a:ea typeface="微软雅黑"/>
                <a:cs typeface="+mn-ea"/>
                <a:sym typeface="Arial"/>
              </a:rPr>
              <a:t>③耗时长</a:t>
            </a:r>
            <a:endParaRPr lang="en-US" altLang="zh-CN" sz="2000" dirty="0">
              <a:solidFill>
                <a:schemeClr val="bg1"/>
              </a:solidFill>
              <a:latin typeface="Arial"/>
              <a:ea typeface="微软雅黑"/>
              <a:cs typeface="+mn-ea"/>
              <a:sym typeface="Arial"/>
            </a:endParaRPr>
          </a:p>
          <a:p>
            <a:pPr algn="just">
              <a:lnSpc>
                <a:spcPct val="150000"/>
              </a:lnSpc>
            </a:pPr>
            <a:endParaRPr lang="en-US" altLang="zh-CN" sz="2000" dirty="0">
              <a:solidFill>
                <a:schemeClr val="bg1"/>
              </a:solidFill>
              <a:latin typeface="Arial"/>
              <a:ea typeface="微软雅黑"/>
              <a:cs typeface="+mn-ea"/>
              <a:sym typeface="Arial"/>
            </a:endParaRPr>
          </a:p>
          <a:p>
            <a:pPr algn="just">
              <a:lnSpc>
                <a:spcPct val="150000"/>
              </a:lnSpc>
            </a:pPr>
            <a:r>
              <a:rPr lang="zh-CN" altLang="en-US" sz="2000" dirty="0">
                <a:solidFill>
                  <a:schemeClr val="bg1"/>
                </a:solidFill>
                <a:latin typeface="Arial"/>
                <a:ea typeface="微软雅黑"/>
                <a:cs typeface="+mn-ea"/>
                <a:sym typeface="Arial"/>
              </a:rPr>
              <a:t>平均用时：</a:t>
            </a:r>
            <a:r>
              <a:rPr lang="en-US" altLang="zh-CN" sz="2000" dirty="0">
                <a:solidFill>
                  <a:schemeClr val="bg1"/>
                </a:solidFill>
                <a:latin typeface="Arial"/>
                <a:ea typeface="微软雅黑"/>
                <a:cs typeface="+mn-ea"/>
                <a:sym typeface="Arial"/>
              </a:rPr>
              <a:t>30min/</a:t>
            </a:r>
            <a:r>
              <a:rPr lang="zh-CN" altLang="en-US" sz="2000" dirty="0">
                <a:solidFill>
                  <a:schemeClr val="bg1"/>
                </a:solidFill>
                <a:latin typeface="Arial"/>
                <a:ea typeface="微软雅黑"/>
                <a:cs typeface="+mn-ea"/>
                <a:sym typeface="Arial"/>
              </a:rPr>
              <a:t>报告分析</a:t>
            </a:r>
            <a:endParaRPr lang="en-US" altLang="zh-CN" sz="2000" dirty="0">
              <a:solidFill>
                <a:schemeClr val="bg1"/>
              </a:solidFill>
              <a:latin typeface="Arial"/>
              <a:ea typeface="微软雅黑"/>
              <a:cs typeface="+mn-ea"/>
              <a:sym typeface="Arial"/>
            </a:endParaRPr>
          </a:p>
        </p:txBody>
      </p:sp>
      <mc:AlternateContent xmlns:mc="http://schemas.openxmlformats.org/markup-compatibility/2006" xmlns:p14="http://schemas.microsoft.com/office/powerpoint/2010/main">
        <mc:Choice Requires="p14">
          <p:contentPart p14:bwMode="auto" r:id="rId3">
            <p14:nvContentPartPr>
              <p14:cNvPr id="7" name="墨迹 6">
                <a:extLst>
                  <a:ext uri="{FF2B5EF4-FFF2-40B4-BE49-F238E27FC236}">
                    <a16:creationId xmlns:a16="http://schemas.microsoft.com/office/drawing/2014/main" id="{0B2BDAFB-4240-FA73-CD83-58ACDF21B995}"/>
                  </a:ext>
                </a:extLst>
              </p14:cNvPr>
              <p14:cNvContentPartPr/>
              <p14:nvPr/>
            </p14:nvContentPartPr>
            <p14:xfrm>
              <a:off x="5943360" y="2966000"/>
              <a:ext cx="314280" cy="10800"/>
            </p14:xfrm>
          </p:contentPart>
        </mc:Choice>
        <mc:Fallback xmlns="">
          <p:pic>
            <p:nvPicPr>
              <p:cNvPr id="7" name="墨迹 6">
                <a:extLst>
                  <a:ext uri="{FF2B5EF4-FFF2-40B4-BE49-F238E27FC236}">
                    <a16:creationId xmlns:a16="http://schemas.microsoft.com/office/drawing/2014/main" id="{0B2BDAFB-4240-FA73-CD83-58ACDF21B995}"/>
                  </a:ext>
                </a:extLst>
              </p:cNvPr>
              <p:cNvPicPr/>
              <p:nvPr/>
            </p:nvPicPr>
            <p:blipFill>
              <a:blip r:embed="rId4"/>
              <a:stretch>
                <a:fillRect/>
              </a:stretch>
            </p:blipFill>
            <p:spPr>
              <a:xfrm>
                <a:off x="5925360" y="2930000"/>
                <a:ext cx="3499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墨迹 7">
                <a:extLst>
                  <a:ext uri="{FF2B5EF4-FFF2-40B4-BE49-F238E27FC236}">
                    <a16:creationId xmlns:a16="http://schemas.microsoft.com/office/drawing/2014/main" id="{7DAAA9A7-5B1E-ABA6-E226-7B49FAC9BA47}"/>
                  </a:ext>
                </a:extLst>
              </p14:cNvPr>
              <p14:cNvContentPartPr/>
              <p14:nvPr/>
            </p14:nvContentPartPr>
            <p14:xfrm>
              <a:off x="4571400" y="4387640"/>
              <a:ext cx="348840" cy="42120"/>
            </p14:xfrm>
          </p:contentPart>
        </mc:Choice>
        <mc:Fallback xmlns="">
          <p:pic>
            <p:nvPicPr>
              <p:cNvPr id="8" name="墨迹 7">
                <a:extLst>
                  <a:ext uri="{FF2B5EF4-FFF2-40B4-BE49-F238E27FC236}">
                    <a16:creationId xmlns:a16="http://schemas.microsoft.com/office/drawing/2014/main" id="{7DAAA9A7-5B1E-ABA6-E226-7B49FAC9BA47}"/>
                  </a:ext>
                </a:extLst>
              </p:cNvPr>
              <p:cNvPicPr/>
              <p:nvPr/>
            </p:nvPicPr>
            <p:blipFill>
              <a:blip r:embed="rId6"/>
              <a:stretch>
                <a:fillRect/>
              </a:stretch>
            </p:blipFill>
            <p:spPr>
              <a:xfrm>
                <a:off x="4553760" y="4351640"/>
                <a:ext cx="3844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3" name="墨迹 72">
                <a:extLst>
                  <a:ext uri="{FF2B5EF4-FFF2-40B4-BE49-F238E27FC236}">
                    <a16:creationId xmlns:a16="http://schemas.microsoft.com/office/drawing/2014/main" id="{CB295C7F-50B1-6D71-F890-FD5BF155FCC3}"/>
                  </a:ext>
                </a:extLst>
              </p14:cNvPr>
              <p14:cNvContentPartPr/>
              <p14:nvPr/>
            </p14:nvContentPartPr>
            <p14:xfrm>
              <a:off x="4520640" y="5394560"/>
              <a:ext cx="527760" cy="30960"/>
            </p14:xfrm>
          </p:contentPart>
        </mc:Choice>
        <mc:Fallback xmlns="">
          <p:pic>
            <p:nvPicPr>
              <p:cNvPr id="73" name="墨迹 72">
                <a:extLst>
                  <a:ext uri="{FF2B5EF4-FFF2-40B4-BE49-F238E27FC236}">
                    <a16:creationId xmlns:a16="http://schemas.microsoft.com/office/drawing/2014/main" id="{CB295C7F-50B1-6D71-F890-FD5BF155FCC3}"/>
                  </a:ext>
                </a:extLst>
              </p:cNvPr>
              <p:cNvPicPr/>
              <p:nvPr/>
            </p:nvPicPr>
            <p:blipFill>
              <a:blip r:embed="rId8"/>
              <a:stretch>
                <a:fillRect/>
              </a:stretch>
            </p:blipFill>
            <p:spPr>
              <a:xfrm>
                <a:off x="4502640" y="5358920"/>
                <a:ext cx="5634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4" name="墨迹 73">
                <a:extLst>
                  <a:ext uri="{FF2B5EF4-FFF2-40B4-BE49-F238E27FC236}">
                    <a16:creationId xmlns:a16="http://schemas.microsoft.com/office/drawing/2014/main" id="{58FB333E-09E0-E6BB-BB57-C5D6DE5EBBA6}"/>
                  </a:ext>
                </a:extLst>
              </p14:cNvPr>
              <p14:cNvContentPartPr/>
              <p14:nvPr/>
            </p14:nvContentPartPr>
            <p14:xfrm>
              <a:off x="4602360" y="4418600"/>
              <a:ext cx="411840" cy="11520"/>
            </p14:xfrm>
          </p:contentPart>
        </mc:Choice>
        <mc:Fallback xmlns="">
          <p:pic>
            <p:nvPicPr>
              <p:cNvPr id="74" name="墨迹 73">
                <a:extLst>
                  <a:ext uri="{FF2B5EF4-FFF2-40B4-BE49-F238E27FC236}">
                    <a16:creationId xmlns:a16="http://schemas.microsoft.com/office/drawing/2014/main" id="{58FB333E-09E0-E6BB-BB57-C5D6DE5EBBA6}"/>
                  </a:ext>
                </a:extLst>
              </p:cNvPr>
              <p:cNvPicPr/>
              <p:nvPr/>
            </p:nvPicPr>
            <p:blipFill>
              <a:blip r:embed="rId10"/>
              <a:stretch>
                <a:fillRect/>
              </a:stretch>
            </p:blipFill>
            <p:spPr>
              <a:xfrm>
                <a:off x="4584360" y="4382960"/>
                <a:ext cx="447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2" name="墨迹 81">
                <a:extLst>
                  <a:ext uri="{FF2B5EF4-FFF2-40B4-BE49-F238E27FC236}">
                    <a16:creationId xmlns:a16="http://schemas.microsoft.com/office/drawing/2014/main" id="{B52467CA-AED4-0D78-9FE9-370A14B0D1EA}"/>
                  </a:ext>
                </a:extLst>
              </p14:cNvPr>
              <p14:cNvContentPartPr/>
              <p14:nvPr/>
            </p14:nvContentPartPr>
            <p14:xfrm>
              <a:off x="-1473720" y="142160"/>
              <a:ext cx="360" cy="360"/>
            </p14:xfrm>
          </p:contentPart>
        </mc:Choice>
        <mc:Fallback xmlns="">
          <p:pic>
            <p:nvPicPr>
              <p:cNvPr id="82" name="墨迹 81">
                <a:extLst>
                  <a:ext uri="{FF2B5EF4-FFF2-40B4-BE49-F238E27FC236}">
                    <a16:creationId xmlns:a16="http://schemas.microsoft.com/office/drawing/2014/main" id="{B52467CA-AED4-0D78-9FE9-370A14B0D1EA}"/>
                  </a:ext>
                </a:extLst>
              </p:cNvPr>
              <p:cNvPicPr/>
              <p:nvPr/>
            </p:nvPicPr>
            <p:blipFill>
              <a:blip r:embed="rId12"/>
              <a:stretch>
                <a:fillRect/>
              </a:stretch>
            </p:blipFill>
            <p:spPr>
              <a:xfrm>
                <a:off x="-1491360" y="106160"/>
                <a:ext cx="36000" cy="72000"/>
              </a:xfrm>
              <a:prstGeom prst="rect">
                <a:avLst/>
              </a:prstGeom>
            </p:spPr>
          </p:pic>
        </mc:Fallback>
      </mc:AlternateContent>
    </p:spTree>
    <p:extLst>
      <p:ext uri="{BB962C8B-B14F-4D97-AF65-F5344CB8AC3E}">
        <p14:creationId xmlns:p14="http://schemas.microsoft.com/office/powerpoint/2010/main" val="117076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a:extLst>
              <a:ext uri="{FF2B5EF4-FFF2-40B4-BE49-F238E27FC236}">
                <a16:creationId xmlns:a16="http://schemas.microsoft.com/office/drawing/2014/main" id="{7DAE0D10-EA0F-BAF8-4AA8-75C3134B977B}"/>
              </a:ext>
            </a:extLst>
          </p:cNvPr>
          <p:cNvSpPr/>
          <p:nvPr/>
        </p:nvSpPr>
        <p:spPr>
          <a:xfrm>
            <a:off x="3785926" y="3462544"/>
            <a:ext cx="3623600" cy="784459"/>
          </a:xfrm>
          <a:prstGeom prst="rect">
            <a:avLst/>
          </a:prstGeom>
          <a:solidFill>
            <a:srgbClr val="2635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a:extLst>
              <a:ext uri="{FF2B5EF4-FFF2-40B4-BE49-F238E27FC236}">
                <a16:creationId xmlns:a16="http://schemas.microsoft.com/office/drawing/2014/main" id="{10719730-7CB5-1FFC-2998-CFAF6C1C9FCE}"/>
              </a:ext>
            </a:extLst>
          </p:cNvPr>
          <p:cNvPicPr>
            <a:picLocks noChangeAspect="1"/>
          </p:cNvPicPr>
          <p:nvPr/>
        </p:nvPicPr>
        <p:blipFill>
          <a:blip r:embed="rId3"/>
          <a:stretch>
            <a:fillRect/>
          </a:stretch>
        </p:blipFill>
        <p:spPr>
          <a:xfrm>
            <a:off x="6949408" y="1251545"/>
            <a:ext cx="4756073" cy="1078357"/>
          </a:xfrm>
          <a:prstGeom prst="rect">
            <a:avLst/>
          </a:prstGeom>
        </p:spPr>
      </p:pic>
      <p:pic>
        <p:nvPicPr>
          <p:cNvPr id="23" name="图片 22">
            <a:extLst>
              <a:ext uri="{FF2B5EF4-FFF2-40B4-BE49-F238E27FC236}">
                <a16:creationId xmlns:a16="http://schemas.microsoft.com/office/drawing/2014/main" id="{4EA50463-97BE-DF90-7F09-0B0BE860210B}"/>
              </a:ext>
            </a:extLst>
          </p:cNvPr>
          <p:cNvPicPr>
            <a:picLocks noChangeAspect="1"/>
          </p:cNvPicPr>
          <p:nvPr/>
        </p:nvPicPr>
        <p:blipFill>
          <a:blip r:embed="rId4"/>
          <a:stretch>
            <a:fillRect/>
          </a:stretch>
        </p:blipFill>
        <p:spPr>
          <a:xfrm>
            <a:off x="7545237" y="2289101"/>
            <a:ext cx="4160244" cy="1247430"/>
          </a:xfrm>
          <a:prstGeom prst="rect">
            <a:avLst/>
          </a:prstGeom>
        </p:spPr>
      </p:pic>
      <p:pic>
        <p:nvPicPr>
          <p:cNvPr id="12" name="图片 11">
            <a:extLst>
              <a:ext uri="{FF2B5EF4-FFF2-40B4-BE49-F238E27FC236}">
                <a16:creationId xmlns:a16="http://schemas.microsoft.com/office/drawing/2014/main" id="{DCD07600-CB13-50B0-8C54-699DA326EB9D}"/>
              </a:ext>
            </a:extLst>
          </p:cNvPr>
          <p:cNvPicPr>
            <a:picLocks noChangeAspect="1"/>
          </p:cNvPicPr>
          <p:nvPr/>
        </p:nvPicPr>
        <p:blipFill>
          <a:blip r:embed="rId5"/>
          <a:stretch>
            <a:fillRect/>
          </a:stretch>
        </p:blipFill>
        <p:spPr>
          <a:xfrm>
            <a:off x="103695" y="4426847"/>
            <a:ext cx="5051772" cy="2024799"/>
          </a:xfrm>
          <a:prstGeom prst="rect">
            <a:avLst/>
          </a:prstGeom>
        </p:spPr>
      </p:pic>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69" name="Title 2">
            <a:extLst>
              <a:ext uri="{FF2B5EF4-FFF2-40B4-BE49-F238E27FC236}">
                <a16:creationId xmlns:a16="http://schemas.microsoft.com/office/drawing/2014/main" id="{75A97BE7-45E2-7B45-B8BA-83A7C8194BDA}"/>
              </a:ext>
            </a:extLst>
          </p:cNvPr>
          <p:cNvSpPr txBox="1">
            <a:spLocks/>
          </p:cNvSpPr>
          <p:nvPr/>
        </p:nvSpPr>
        <p:spPr>
          <a:xfrm>
            <a:off x="3013641" y="443930"/>
            <a:ext cx="6680617"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a:solidFill>
                  <a:schemeClr val="bg1"/>
                </a:solidFill>
              </a:rPr>
              <a:t>RPA</a:t>
            </a:r>
            <a:r>
              <a:rPr lang="zh-CN" altLang="en-US" sz="2400" dirty="0">
                <a:solidFill>
                  <a:schemeClr val="bg1"/>
                </a:solidFill>
              </a:rPr>
              <a:t>项目实施前后的</a:t>
            </a:r>
            <a:r>
              <a:rPr lang="en-US" altLang="zh-CN" sz="2400" dirty="0">
                <a:solidFill>
                  <a:schemeClr val="bg1"/>
                </a:solidFill>
              </a:rPr>
              <a:t>ESG</a:t>
            </a:r>
            <a:r>
              <a:rPr lang="zh-CN" altLang="en-US" sz="2400" dirty="0">
                <a:solidFill>
                  <a:schemeClr val="bg1"/>
                </a:solidFill>
              </a:rPr>
              <a:t>分析流程对比</a:t>
            </a:r>
            <a:endParaRPr lang="en-US" sz="2400" dirty="0">
              <a:solidFill>
                <a:schemeClr val="bg1"/>
              </a:solidFill>
            </a:endParaRPr>
          </a:p>
        </p:txBody>
      </p:sp>
      <p:sp>
        <p:nvSpPr>
          <p:cNvPr id="72" name="矩形 71">
            <a:extLst>
              <a:ext uri="{FF2B5EF4-FFF2-40B4-BE49-F238E27FC236}">
                <a16:creationId xmlns:a16="http://schemas.microsoft.com/office/drawing/2014/main" id="{B75D5862-3DDD-E8BC-1DDB-0B43BBE58BC5}"/>
              </a:ext>
            </a:extLst>
          </p:cNvPr>
          <p:cNvSpPr/>
          <p:nvPr/>
        </p:nvSpPr>
        <p:spPr>
          <a:xfrm>
            <a:off x="3750285" y="3536531"/>
            <a:ext cx="3806955" cy="580415"/>
          </a:xfrm>
          <a:prstGeom prst="rect">
            <a:avLst/>
          </a:prstGeom>
        </p:spPr>
        <p:txBody>
          <a:bodyPr wrap="square">
            <a:spAutoFit/>
          </a:bodyPr>
          <a:lstStyle/>
          <a:p>
            <a:pPr algn="just">
              <a:lnSpc>
                <a:spcPct val="150000"/>
              </a:lnSpc>
            </a:pPr>
            <a:r>
              <a:rPr lang="zh-CN" altLang="en-US" sz="2400" b="1" dirty="0">
                <a:solidFill>
                  <a:schemeClr val="bg1"/>
                </a:solidFill>
                <a:latin typeface="Arial"/>
                <a:ea typeface="微软雅黑"/>
                <a:cs typeface="+mn-ea"/>
                <a:sym typeface="Arial"/>
              </a:rPr>
              <a:t>平均用时：</a:t>
            </a:r>
            <a:r>
              <a:rPr lang="en-US" altLang="zh-CN" sz="2400" b="1" dirty="0">
                <a:solidFill>
                  <a:schemeClr val="bg1"/>
                </a:solidFill>
                <a:latin typeface="Arial"/>
                <a:ea typeface="微软雅黑"/>
                <a:cs typeface="+mn-ea"/>
                <a:sym typeface="Arial"/>
              </a:rPr>
              <a:t>1min/</a:t>
            </a:r>
            <a:r>
              <a:rPr lang="zh-CN" altLang="en-US" sz="2400" b="1" dirty="0">
                <a:solidFill>
                  <a:schemeClr val="bg1"/>
                </a:solidFill>
                <a:latin typeface="Arial"/>
                <a:ea typeface="微软雅黑"/>
                <a:cs typeface="+mn-ea"/>
                <a:sym typeface="Arial"/>
              </a:rPr>
              <a:t>报告分析</a:t>
            </a:r>
            <a:endParaRPr lang="en-US" altLang="zh-CN" sz="2400" b="1" dirty="0">
              <a:solidFill>
                <a:schemeClr val="bg1"/>
              </a:solidFill>
              <a:latin typeface="Arial"/>
              <a:ea typeface="微软雅黑"/>
              <a:cs typeface="+mn-ea"/>
              <a:sym typeface="Arial"/>
            </a:endParaRPr>
          </a:p>
        </p:txBody>
      </p:sp>
      <p:pic>
        <p:nvPicPr>
          <p:cNvPr id="6" name="图片 5">
            <a:extLst>
              <a:ext uri="{FF2B5EF4-FFF2-40B4-BE49-F238E27FC236}">
                <a16:creationId xmlns:a16="http://schemas.microsoft.com/office/drawing/2014/main" id="{3B700018-BEB1-6FB6-ABBF-D3FF8F8A2C55}"/>
              </a:ext>
            </a:extLst>
          </p:cNvPr>
          <p:cNvPicPr>
            <a:picLocks noChangeAspect="1"/>
          </p:cNvPicPr>
          <p:nvPr/>
        </p:nvPicPr>
        <p:blipFill rotWithShape="1">
          <a:blip r:embed="rId6"/>
          <a:srcRect l="20798" t="25842" r="37913" b="43202"/>
          <a:stretch/>
        </p:blipFill>
        <p:spPr>
          <a:xfrm>
            <a:off x="103695" y="1182594"/>
            <a:ext cx="5033914" cy="2024799"/>
          </a:xfrm>
          <a:prstGeom prst="rect">
            <a:avLst/>
          </a:prstGeom>
        </p:spPr>
      </p:pic>
      <p:cxnSp>
        <p:nvCxnSpPr>
          <p:cNvPr id="10" name="直接箭头连接符 9">
            <a:extLst>
              <a:ext uri="{FF2B5EF4-FFF2-40B4-BE49-F238E27FC236}">
                <a16:creationId xmlns:a16="http://schemas.microsoft.com/office/drawing/2014/main" id="{E0AF4090-170F-E1F5-4CEE-0381E8CC8A6C}"/>
              </a:ext>
            </a:extLst>
          </p:cNvPr>
          <p:cNvCxnSpPr/>
          <p:nvPr/>
        </p:nvCxnSpPr>
        <p:spPr>
          <a:xfrm>
            <a:off x="2413262" y="3578909"/>
            <a:ext cx="0" cy="556182"/>
          </a:xfrm>
          <a:prstGeom prst="straightConnector1">
            <a:avLst/>
          </a:prstGeom>
          <a:ln w="76200">
            <a:solidFill>
              <a:schemeClr val="bg1"/>
            </a:solidFill>
            <a:tailEnd type="triangle"/>
          </a:ln>
        </p:spPr>
        <p:style>
          <a:lnRef idx="1">
            <a:schemeClr val="accent6"/>
          </a:lnRef>
          <a:fillRef idx="0">
            <a:schemeClr val="accent6"/>
          </a:fillRef>
          <a:effectRef idx="0">
            <a:schemeClr val="accent6"/>
          </a:effectRef>
          <a:fontRef idx="minor">
            <a:schemeClr val="tx1"/>
          </a:fontRef>
        </p:style>
      </p:cxnSp>
      <p:sp>
        <p:nvSpPr>
          <p:cNvPr id="11" name="文本框 10">
            <a:extLst>
              <a:ext uri="{FF2B5EF4-FFF2-40B4-BE49-F238E27FC236}">
                <a16:creationId xmlns:a16="http://schemas.microsoft.com/office/drawing/2014/main" id="{D89F88ED-0E87-08F6-C895-131A28526DAD}"/>
              </a:ext>
            </a:extLst>
          </p:cNvPr>
          <p:cNvSpPr txBox="1"/>
          <p:nvPr/>
        </p:nvSpPr>
        <p:spPr>
          <a:xfrm>
            <a:off x="2733773" y="3632454"/>
            <a:ext cx="1775603"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已下载</a:t>
            </a:r>
          </a:p>
        </p:txBody>
      </p:sp>
      <p:sp>
        <p:nvSpPr>
          <p:cNvPr id="14" name="文本框 13">
            <a:extLst>
              <a:ext uri="{FF2B5EF4-FFF2-40B4-BE49-F238E27FC236}">
                <a16:creationId xmlns:a16="http://schemas.microsoft.com/office/drawing/2014/main" id="{FFF9F72D-D9A9-4206-25CA-1EFDE899FB82}"/>
              </a:ext>
            </a:extLst>
          </p:cNvPr>
          <p:cNvSpPr txBox="1"/>
          <p:nvPr/>
        </p:nvSpPr>
        <p:spPr>
          <a:xfrm>
            <a:off x="62720" y="4426847"/>
            <a:ext cx="3005926" cy="461665"/>
          </a:xfrm>
          <a:prstGeom prst="rect">
            <a:avLst/>
          </a:prstGeom>
          <a:noFill/>
        </p:spPr>
        <p:txBody>
          <a:bodyPr wrap="square" rtlCol="0">
            <a:spAutoFit/>
          </a:bodyPr>
          <a:lstStyle/>
          <a:p>
            <a:r>
              <a:rPr lang="zh-CN" altLang="en-US" sz="2400" b="1" dirty="0">
                <a:solidFill>
                  <a:srgbClr val="05A9BA"/>
                </a:solidFill>
                <a:latin typeface="微软雅黑" panose="020B0503020204020204" pitchFamily="34" charset="-122"/>
                <a:ea typeface="微软雅黑" panose="020B0503020204020204" pitchFamily="34" charset="-122"/>
              </a:rPr>
              <a:t>在网页生成分析报告</a:t>
            </a:r>
          </a:p>
        </p:txBody>
      </p:sp>
      <p:cxnSp>
        <p:nvCxnSpPr>
          <p:cNvPr id="16" name="直接箭头连接符 15">
            <a:extLst>
              <a:ext uri="{FF2B5EF4-FFF2-40B4-BE49-F238E27FC236}">
                <a16:creationId xmlns:a16="http://schemas.microsoft.com/office/drawing/2014/main" id="{996809ED-4A0F-384A-915C-5A04BAEB4D56}"/>
              </a:ext>
            </a:extLst>
          </p:cNvPr>
          <p:cNvCxnSpPr>
            <a:cxnSpLocks/>
          </p:cNvCxnSpPr>
          <p:nvPr/>
        </p:nvCxnSpPr>
        <p:spPr>
          <a:xfrm>
            <a:off x="5544815" y="2194993"/>
            <a:ext cx="997387" cy="0"/>
          </a:xfrm>
          <a:prstGeom prst="straightConnector1">
            <a:avLst/>
          </a:prstGeom>
          <a:ln w="76200">
            <a:solidFill>
              <a:schemeClr val="bg1"/>
            </a:solidFill>
            <a:tailEnd type="triangle"/>
          </a:ln>
        </p:spPr>
        <p:style>
          <a:lnRef idx="1">
            <a:schemeClr val="accent6"/>
          </a:lnRef>
          <a:fillRef idx="0">
            <a:schemeClr val="accent6"/>
          </a:fillRef>
          <a:effectRef idx="0">
            <a:schemeClr val="accent6"/>
          </a:effectRef>
          <a:fontRef idx="minor">
            <a:schemeClr val="tx1"/>
          </a:fontRef>
        </p:style>
      </p:cxnSp>
      <p:sp>
        <p:nvSpPr>
          <p:cNvPr id="18" name="文本框 17">
            <a:extLst>
              <a:ext uri="{FF2B5EF4-FFF2-40B4-BE49-F238E27FC236}">
                <a16:creationId xmlns:a16="http://schemas.microsoft.com/office/drawing/2014/main" id="{87987D7A-8204-7730-4474-2048ED6DB36F}"/>
              </a:ext>
            </a:extLst>
          </p:cNvPr>
          <p:cNvSpPr txBox="1"/>
          <p:nvPr/>
        </p:nvSpPr>
        <p:spPr>
          <a:xfrm>
            <a:off x="5544815" y="1606058"/>
            <a:ext cx="1775603"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未下载</a:t>
            </a:r>
          </a:p>
        </p:txBody>
      </p:sp>
      <p:pic>
        <p:nvPicPr>
          <p:cNvPr id="17" name="图片 16">
            <a:extLst>
              <a:ext uri="{FF2B5EF4-FFF2-40B4-BE49-F238E27FC236}">
                <a16:creationId xmlns:a16="http://schemas.microsoft.com/office/drawing/2014/main" id="{EFE4BAD8-5839-43A2-307B-D03A8212D775}"/>
              </a:ext>
            </a:extLst>
          </p:cNvPr>
          <p:cNvPicPr>
            <a:picLocks noChangeAspect="1"/>
          </p:cNvPicPr>
          <p:nvPr/>
        </p:nvPicPr>
        <p:blipFill>
          <a:blip r:embed="rId7"/>
          <a:stretch>
            <a:fillRect/>
          </a:stretch>
        </p:blipFill>
        <p:spPr>
          <a:xfrm>
            <a:off x="7557240" y="4366535"/>
            <a:ext cx="4426080" cy="2103302"/>
          </a:xfrm>
          <a:prstGeom prst="rect">
            <a:avLst/>
          </a:prstGeom>
        </p:spPr>
      </p:pic>
      <p:sp>
        <p:nvSpPr>
          <p:cNvPr id="21" name="文本框 20">
            <a:extLst>
              <a:ext uri="{FF2B5EF4-FFF2-40B4-BE49-F238E27FC236}">
                <a16:creationId xmlns:a16="http://schemas.microsoft.com/office/drawing/2014/main" id="{9ABB12AD-4C6D-18C3-3CB0-737AEE2D6426}"/>
              </a:ext>
            </a:extLst>
          </p:cNvPr>
          <p:cNvSpPr txBox="1"/>
          <p:nvPr/>
        </p:nvSpPr>
        <p:spPr>
          <a:xfrm>
            <a:off x="8373338" y="2698745"/>
            <a:ext cx="3368480" cy="830997"/>
          </a:xfrm>
          <a:prstGeom prst="rect">
            <a:avLst/>
          </a:prstGeom>
          <a:noFill/>
        </p:spPr>
        <p:txBody>
          <a:bodyPr wrap="square" rtlCol="0">
            <a:spAutoFit/>
          </a:bodyPr>
          <a:lstStyle/>
          <a:p>
            <a:r>
              <a:rPr lang="zh-CN" altLang="en-US" sz="2400" b="1" dirty="0">
                <a:solidFill>
                  <a:srgbClr val="05A9BA"/>
                </a:solidFill>
                <a:latin typeface="微软雅黑" panose="020B0503020204020204" pitchFamily="34" charset="-122"/>
                <a:ea typeface="微软雅黑" panose="020B0503020204020204" pitchFamily="34" charset="-122"/>
              </a:rPr>
              <a:t>登录上海证券交易所官网选择日期和关键词</a:t>
            </a:r>
          </a:p>
        </p:txBody>
      </p:sp>
      <p:sp>
        <p:nvSpPr>
          <p:cNvPr id="26" name="文本框 25">
            <a:extLst>
              <a:ext uri="{FF2B5EF4-FFF2-40B4-BE49-F238E27FC236}">
                <a16:creationId xmlns:a16="http://schemas.microsoft.com/office/drawing/2014/main" id="{A26D11E1-FE06-85E0-A739-FB839B32A510}"/>
              </a:ext>
            </a:extLst>
          </p:cNvPr>
          <p:cNvSpPr txBox="1"/>
          <p:nvPr/>
        </p:nvSpPr>
        <p:spPr>
          <a:xfrm>
            <a:off x="7730039" y="4625413"/>
            <a:ext cx="2534587" cy="461665"/>
          </a:xfrm>
          <a:prstGeom prst="rect">
            <a:avLst/>
          </a:prstGeom>
          <a:noFill/>
        </p:spPr>
        <p:txBody>
          <a:bodyPr wrap="square" rtlCol="0">
            <a:spAutoFit/>
          </a:bodyPr>
          <a:lstStyle/>
          <a:p>
            <a:r>
              <a:rPr lang="zh-CN" altLang="en-US" sz="2400" b="1" dirty="0">
                <a:solidFill>
                  <a:srgbClr val="05A9BA"/>
                </a:solidFill>
                <a:latin typeface="微软雅黑" panose="020B0503020204020204" pitchFamily="34" charset="-122"/>
                <a:ea typeface="微软雅黑" panose="020B0503020204020204" pitchFamily="34" charset="-122"/>
              </a:rPr>
              <a:t>批量下载报告</a:t>
            </a:r>
          </a:p>
        </p:txBody>
      </p:sp>
      <p:cxnSp>
        <p:nvCxnSpPr>
          <p:cNvPr id="27" name="直接箭头连接符 26">
            <a:extLst>
              <a:ext uri="{FF2B5EF4-FFF2-40B4-BE49-F238E27FC236}">
                <a16:creationId xmlns:a16="http://schemas.microsoft.com/office/drawing/2014/main" id="{54569A34-F5FE-EAC2-1964-6F5EA9EC2FA3}"/>
              </a:ext>
            </a:extLst>
          </p:cNvPr>
          <p:cNvCxnSpPr/>
          <p:nvPr/>
        </p:nvCxnSpPr>
        <p:spPr>
          <a:xfrm>
            <a:off x="9606565" y="3655275"/>
            <a:ext cx="0" cy="556182"/>
          </a:xfrm>
          <a:prstGeom prst="straightConnector1">
            <a:avLst/>
          </a:prstGeom>
          <a:ln w="76200">
            <a:solidFill>
              <a:schemeClr val="bg1"/>
            </a:solidFill>
            <a:tailEnd type="triangle"/>
          </a:ln>
        </p:spPr>
        <p:style>
          <a:lnRef idx="1">
            <a:schemeClr val="accent6"/>
          </a:lnRef>
          <a:fillRef idx="0">
            <a:schemeClr val="accent6"/>
          </a:fillRef>
          <a:effectRef idx="0">
            <a:schemeClr val="accent6"/>
          </a:effectRef>
          <a:fontRef idx="minor">
            <a:schemeClr val="tx1"/>
          </a:fontRef>
        </p:style>
      </p:cxnSp>
      <p:cxnSp>
        <p:nvCxnSpPr>
          <p:cNvPr id="28" name="直接箭头连接符 27">
            <a:extLst>
              <a:ext uri="{FF2B5EF4-FFF2-40B4-BE49-F238E27FC236}">
                <a16:creationId xmlns:a16="http://schemas.microsoft.com/office/drawing/2014/main" id="{874EF4EB-29CD-4AC4-4B74-032A7A6928B0}"/>
              </a:ext>
            </a:extLst>
          </p:cNvPr>
          <p:cNvCxnSpPr>
            <a:cxnSpLocks/>
          </p:cNvCxnSpPr>
          <p:nvPr/>
        </p:nvCxnSpPr>
        <p:spPr>
          <a:xfrm flipH="1">
            <a:off x="5835191" y="5605552"/>
            <a:ext cx="878916" cy="0"/>
          </a:xfrm>
          <a:prstGeom prst="straightConnector1">
            <a:avLst/>
          </a:prstGeom>
          <a:ln w="76200">
            <a:solidFill>
              <a:schemeClr val="bg1"/>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4322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三、执行流程图</a:t>
            </a:r>
            <a:endPar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gradFill flip="none" rotWithShape="1">
                  <a:gsLst>
                    <a:gs pos="0">
                      <a:srgbClr val="01A8FF"/>
                    </a:gs>
                    <a:gs pos="59000">
                      <a:srgbClr val="B484E2"/>
                    </a:gs>
                    <a:gs pos="100000">
                      <a:srgbClr val="1A070E"/>
                    </a:gs>
                  </a:gsLst>
                  <a:lin ang="0" scaled="1"/>
                  <a:tileRect/>
                </a:gradFill>
                <a:effectLst/>
                <a:uLnTx/>
                <a:uFillTx/>
                <a:latin typeface="微软雅黑" panose="020B0503020204020204" pitchFamily="34" charset="-122"/>
                <a:ea typeface="微软雅黑" panose="020B0503020204020204" pitchFamily="34" charset="-122"/>
                <a:cs typeface="Arial" panose="020B0604020202020204" pitchFamily="34" charset="0"/>
              </a:rPr>
              <a:t>Execution Flow Chart</a:t>
            </a:r>
            <a:endParaRPr kumimoji="0" 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9" name="Title 2">
            <a:extLst>
              <a:ext uri="{FF2B5EF4-FFF2-40B4-BE49-F238E27FC236}">
                <a16:creationId xmlns:a16="http://schemas.microsoft.com/office/drawing/2014/main" id="{75A97BE7-45E2-7B45-B8BA-83A7C8194BDA}"/>
              </a:ext>
            </a:extLst>
          </p:cNvPr>
          <p:cNvSpPr txBox="1">
            <a:spLocks/>
          </p:cNvSpPr>
          <p:nvPr/>
        </p:nvSpPr>
        <p:spPr>
          <a:xfrm>
            <a:off x="3013641" y="443930"/>
            <a:ext cx="6680617"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uLnTx/>
                <a:uFillTx/>
                <a:latin typeface="Calibri Light" panose="020F0302020204030204"/>
                <a:ea typeface="宋体" panose="02010600030101010101" pitchFamily="2" charset="-122"/>
                <a:cs typeface="+mj-cs"/>
              </a:rPr>
              <a:t>RPA</a:t>
            </a:r>
            <a:r>
              <a:rPr kumimoji="0" lang="zh-CN" altLang="en-US" sz="2400" b="0" i="0" u="none" strike="noStrike" kern="1200" cap="none" spc="0" normalizeH="0" baseline="0" noProof="0" dirty="0">
                <a:ln>
                  <a:noFill/>
                </a:ln>
                <a:solidFill>
                  <a:prstClr val="white"/>
                </a:solidFill>
                <a:effectLst/>
                <a:uLnTx/>
                <a:uFillTx/>
                <a:latin typeface="Calibri Light" panose="020F0302020204030204"/>
                <a:ea typeface="宋体" panose="02010600030101010101" pitchFamily="2" charset="-122"/>
                <a:cs typeface="+mj-cs"/>
              </a:rPr>
              <a:t>项目实施前后的</a:t>
            </a:r>
            <a:r>
              <a:rPr kumimoji="0" lang="en-US" altLang="zh-CN" sz="2400" b="0" i="0" u="none" strike="noStrike" kern="1200" cap="none" spc="0" normalizeH="0" baseline="0" noProof="0" dirty="0">
                <a:ln>
                  <a:noFill/>
                </a:ln>
                <a:solidFill>
                  <a:prstClr val="white"/>
                </a:solidFill>
                <a:effectLst/>
                <a:uLnTx/>
                <a:uFillTx/>
                <a:latin typeface="Calibri Light" panose="020F0302020204030204"/>
                <a:ea typeface="宋体" panose="02010600030101010101" pitchFamily="2" charset="-122"/>
                <a:cs typeface="+mj-cs"/>
              </a:rPr>
              <a:t>ESG</a:t>
            </a:r>
            <a:r>
              <a:rPr kumimoji="0" lang="zh-CN" altLang="en-US" sz="2400" b="0" i="0" u="none" strike="noStrike" kern="1200" cap="none" spc="0" normalizeH="0" baseline="0" noProof="0" dirty="0">
                <a:ln>
                  <a:noFill/>
                </a:ln>
                <a:solidFill>
                  <a:prstClr val="white"/>
                </a:solidFill>
                <a:effectLst/>
                <a:uLnTx/>
                <a:uFillTx/>
                <a:latin typeface="Calibri Light" panose="020F0302020204030204"/>
                <a:ea typeface="宋体" panose="02010600030101010101" pitchFamily="2" charset="-122"/>
                <a:cs typeface="+mj-cs"/>
              </a:rPr>
              <a:t>分析流程对比</a:t>
            </a:r>
            <a:endParaRPr kumimoji="0" lang="en-US" sz="2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14" name="文本框 13">
            <a:extLst>
              <a:ext uri="{FF2B5EF4-FFF2-40B4-BE49-F238E27FC236}">
                <a16:creationId xmlns:a16="http://schemas.microsoft.com/office/drawing/2014/main" id="{FFF9F72D-D9A9-4206-25CA-1EFDE899FB82}"/>
              </a:ext>
            </a:extLst>
          </p:cNvPr>
          <p:cNvSpPr txBox="1"/>
          <p:nvPr/>
        </p:nvSpPr>
        <p:spPr>
          <a:xfrm>
            <a:off x="103695" y="1157406"/>
            <a:ext cx="30059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05A9BA"/>
                </a:solidFill>
                <a:effectLst/>
                <a:uLnTx/>
                <a:uFillTx/>
                <a:latin typeface="微软雅黑" panose="020B0503020204020204" pitchFamily="34" charset="-122"/>
                <a:ea typeface="微软雅黑" panose="020B0503020204020204" pitchFamily="34" charset="-122"/>
                <a:cs typeface="+mn-cs"/>
              </a:rPr>
              <a:t>分析报告展示</a:t>
            </a:r>
          </a:p>
        </p:txBody>
      </p:sp>
      <p:pic>
        <p:nvPicPr>
          <p:cNvPr id="4" name="图片 3">
            <a:extLst>
              <a:ext uri="{FF2B5EF4-FFF2-40B4-BE49-F238E27FC236}">
                <a16:creationId xmlns:a16="http://schemas.microsoft.com/office/drawing/2014/main" id="{24286813-AC53-A210-76DC-EFD31EF88C6F}"/>
              </a:ext>
            </a:extLst>
          </p:cNvPr>
          <p:cNvPicPr>
            <a:picLocks noChangeAspect="1"/>
          </p:cNvPicPr>
          <p:nvPr/>
        </p:nvPicPr>
        <p:blipFill>
          <a:blip r:embed="rId3"/>
          <a:stretch>
            <a:fillRect/>
          </a:stretch>
        </p:blipFill>
        <p:spPr>
          <a:xfrm>
            <a:off x="0" y="2410089"/>
            <a:ext cx="3340272" cy="4178515"/>
          </a:xfrm>
          <a:prstGeom prst="rect">
            <a:avLst/>
          </a:prstGeom>
        </p:spPr>
      </p:pic>
      <p:pic>
        <p:nvPicPr>
          <p:cNvPr id="9" name="图片 8">
            <a:extLst>
              <a:ext uri="{FF2B5EF4-FFF2-40B4-BE49-F238E27FC236}">
                <a16:creationId xmlns:a16="http://schemas.microsoft.com/office/drawing/2014/main" id="{578FDB5F-9A08-A01E-0800-FA58AC49A6EA}"/>
              </a:ext>
            </a:extLst>
          </p:cNvPr>
          <p:cNvPicPr>
            <a:picLocks noChangeAspect="1"/>
          </p:cNvPicPr>
          <p:nvPr/>
        </p:nvPicPr>
        <p:blipFill>
          <a:blip r:embed="rId4"/>
          <a:stretch>
            <a:fillRect/>
          </a:stretch>
        </p:blipFill>
        <p:spPr>
          <a:xfrm>
            <a:off x="5178654" y="2746042"/>
            <a:ext cx="3118124" cy="3267624"/>
          </a:xfrm>
          <a:prstGeom prst="rect">
            <a:avLst/>
          </a:prstGeom>
        </p:spPr>
      </p:pic>
      <p:sp>
        <p:nvSpPr>
          <p:cNvPr id="17" name="文本框 16">
            <a:extLst>
              <a:ext uri="{FF2B5EF4-FFF2-40B4-BE49-F238E27FC236}">
                <a16:creationId xmlns:a16="http://schemas.microsoft.com/office/drawing/2014/main" id="{44F34E67-FB42-A141-81CF-98C0C8B5FD38}"/>
              </a:ext>
            </a:extLst>
          </p:cNvPr>
          <p:cNvSpPr txBox="1"/>
          <p:nvPr/>
        </p:nvSpPr>
        <p:spPr>
          <a:xfrm>
            <a:off x="218127" y="1656198"/>
            <a:ext cx="2777062" cy="646331"/>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展示环境、社会、治理或中国特色下的主题侧重</a:t>
            </a:r>
          </a:p>
        </p:txBody>
      </p:sp>
      <p:sp>
        <p:nvSpPr>
          <p:cNvPr id="10" name="箭头: 右 9">
            <a:extLst>
              <a:ext uri="{FF2B5EF4-FFF2-40B4-BE49-F238E27FC236}">
                <a16:creationId xmlns:a16="http://schemas.microsoft.com/office/drawing/2014/main" id="{3453E744-7880-BC75-BBDC-987107B179F0}"/>
              </a:ext>
            </a:extLst>
          </p:cNvPr>
          <p:cNvSpPr/>
          <p:nvPr/>
        </p:nvSpPr>
        <p:spPr>
          <a:xfrm>
            <a:off x="3554696" y="3683802"/>
            <a:ext cx="1440015" cy="523241"/>
          </a:xfrm>
          <a:prstGeom prst="rightArrow">
            <a:avLst/>
          </a:prstGeom>
          <a:solidFill>
            <a:srgbClr val="05A9BA"/>
          </a:solidFill>
          <a:ln>
            <a:solidFill>
              <a:srgbClr val="05A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BD0B6240-3D0E-B0DD-BBB9-E9827AC042B2}"/>
              </a:ext>
            </a:extLst>
          </p:cNvPr>
          <p:cNvSpPr txBox="1"/>
          <p:nvPr/>
        </p:nvSpPr>
        <p:spPr>
          <a:xfrm>
            <a:off x="5349185" y="2211405"/>
            <a:ext cx="2777062"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展示主题下的单元侧重</a:t>
            </a:r>
          </a:p>
        </p:txBody>
      </p:sp>
      <p:sp>
        <p:nvSpPr>
          <p:cNvPr id="19" name="文本框 18">
            <a:extLst>
              <a:ext uri="{FF2B5EF4-FFF2-40B4-BE49-F238E27FC236}">
                <a16:creationId xmlns:a16="http://schemas.microsoft.com/office/drawing/2014/main" id="{218CB696-B0EF-05C2-56BB-D8F1F854CD9D}"/>
              </a:ext>
            </a:extLst>
          </p:cNvPr>
          <p:cNvSpPr txBox="1"/>
          <p:nvPr/>
        </p:nvSpPr>
        <p:spPr>
          <a:xfrm>
            <a:off x="3418607" y="2810392"/>
            <a:ext cx="1930483" cy="646331"/>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涵盖了近两年的图表，方便对比</a:t>
            </a:r>
          </a:p>
        </p:txBody>
      </p:sp>
      <p:pic>
        <p:nvPicPr>
          <p:cNvPr id="13" name="图片 12">
            <a:extLst>
              <a:ext uri="{FF2B5EF4-FFF2-40B4-BE49-F238E27FC236}">
                <a16:creationId xmlns:a16="http://schemas.microsoft.com/office/drawing/2014/main" id="{7EFC8593-C102-84B1-3798-4E6740768743}"/>
              </a:ext>
            </a:extLst>
          </p:cNvPr>
          <p:cNvPicPr>
            <a:picLocks noChangeAspect="1"/>
          </p:cNvPicPr>
          <p:nvPr/>
        </p:nvPicPr>
        <p:blipFill>
          <a:blip r:embed="rId5"/>
          <a:stretch>
            <a:fillRect/>
          </a:stretch>
        </p:blipFill>
        <p:spPr>
          <a:xfrm>
            <a:off x="8851730" y="2346115"/>
            <a:ext cx="3079908" cy="4299171"/>
          </a:xfrm>
          <a:prstGeom prst="rect">
            <a:avLst/>
          </a:prstGeom>
        </p:spPr>
      </p:pic>
      <p:sp>
        <p:nvSpPr>
          <p:cNvPr id="21" name="文本框 20">
            <a:extLst>
              <a:ext uri="{FF2B5EF4-FFF2-40B4-BE49-F238E27FC236}">
                <a16:creationId xmlns:a16="http://schemas.microsoft.com/office/drawing/2014/main" id="{9016A475-124C-60A7-7B2C-695B5B8EABF7}"/>
              </a:ext>
            </a:extLst>
          </p:cNvPr>
          <p:cNvSpPr txBox="1"/>
          <p:nvPr/>
        </p:nvSpPr>
        <p:spPr>
          <a:xfrm>
            <a:off x="9003153" y="1477844"/>
            <a:ext cx="2497967" cy="646331"/>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近两年四个维度下七个主题的侧重比对</a:t>
            </a:r>
          </a:p>
        </p:txBody>
      </p:sp>
    </p:spTree>
    <p:extLst>
      <p:ext uri="{BB962C8B-B14F-4D97-AF65-F5344CB8AC3E}">
        <p14:creationId xmlns:p14="http://schemas.microsoft.com/office/powerpoint/2010/main" val="2818377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三、执行流程图</a:t>
            </a:r>
            <a:endPar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gradFill flip="none" rotWithShape="1">
                  <a:gsLst>
                    <a:gs pos="0">
                      <a:srgbClr val="01A8FF"/>
                    </a:gs>
                    <a:gs pos="59000">
                      <a:srgbClr val="B484E2"/>
                    </a:gs>
                    <a:gs pos="100000">
                      <a:srgbClr val="1A070E"/>
                    </a:gs>
                  </a:gsLst>
                  <a:lin ang="0" scaled="1"/>
                  <a:tileRect/>
                </a:gradFill>
                <a:effectLst/>
                <a:uLnTx/>
                <a:uFillTx/>
                <a:latin typeface="微软雅黑" panose="020B0503020204020204" pitchFamily="34" charset="-122"/>
                <a:ea typeface="微软雅黑" panose="020B0503020204020204" pitchFamily="34" charset="-122"/>
                <a:cs typeface="Arial" panose="020B0604020202020204" pitchFamily="34" charset="0"/>
              </a:rPr>
              <a:t>Execution Flow Chart</a:t>
            </a:r>
            <a:endParaRPr kumimoji="0" 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9" name="Title 2">
            <a:extLst>
              <a:ext uri="{FF2B5EF4-FFF2-40B4-BE49-F238E27FC236}">
                <a16:creationId xmlns:a16="http://schemas.microsoft.com/office/drawing/2014/main" id="{75A97BE7-45E2-7B45-B8BA-83A7C8194BDA}"/>
              </a:ext>
            </a:extLst>
          </p:cNvPr>
          <p:cNvSpPr txBox="1">
            <a:spLocks/>
          </p:cNvSpPr>
          <p:nvPr/>
        </p:nvSpPr>
        <p:spPr>
          <a:xfrm>
            <a:off x="3013641" y="443930"/>
            <a:ext cx="6680617"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uLnTx/>
                <a:uFillTx/>
                <a:latin typeface="Calibri Light" panose="020F0302020204030204"/>
                <a:ea typeface="宋体" panose="02010600030101010101" pitchFamily="2" charset="-122"/>
                <a:cs typeface="+mj-cs"/>
              </a:rPr>
              <a:t>RPA</a:t>
            </a:r>
            <a:r>
              <a:rPr kumimoji="0" lang="zh-CN" altLang="en-US" sz="2400" b="0" i="0" u="none" strike="noStrike" kern="1200" cap="none" spc="0" normalizeH="0" baseline="0" noProof="0" dirty="0">
                <a:ln>
                  <a:noFill/>
                </a:ln>
                <a:solidFill>
                  <a:prstClr val="white"/>
                </a:solidFill>
                <a:effectLst/>
                <a:uLnTx/>
                <a:uFillTx/>
                <a:latin typeface="Calibri Light" panose="020F0302020204030204"/>
                <a:ea typeface="宋体" panose="02010600030101010101" pitchFamily="2" charset="-122"/>
                <a:cs typeface="+mj-cs"/>
              </a:rPr>
              <a:t>项目实施前后的</a:t>
            </a:r>
            <a:r>
              <a:rPr kumimoji="0" lang="en-US" altLang="zh-CN" sz="2400" b="0" i="0" u="none" strike="noStrike" kern="1200" cap="none" spc="0" normalizeH="0" baseline="0" noProof="0" dirty="0">
                <a:ln>
                  <a:noFill/>
                </a:ln>
                <a:solidFill>
                  <a:prstClr val="white"/>
                </a:solidFill>
                <a:effectLst/>
                <a:uLnTx/>
                <a:uFillTx/>
                <a:latin typeface="Calibri Light" panose="020F0302020204030204"/>
                <a:ea typeface="宋体" panose="02010600030101010101" pitchFamily="2" charset="-122"/>
                <a:cs typeface="+mj-cs"/>
              </a:rPr>
              <a:t>ESG</a:t>
            </a:r>
            <a:r>
              <a:rPr kumimoji="0" lang="zh-CN" altLang="en-US" sz="2400" b="0" i="0" u="none" strike="noStrike" kern="1200" cap="none" spc="0" normalizeH="0" baseline="0" noProof="0" dirty="0">
                <a:ln>
                  <a:noFill/>
                </a:ln>
                <a:solidFill>
                  <a:prstClr val="white"/>
                </a:solidFill>
                <a:effectLst/>
                <a:uLnTx/>
                <a:uFillTx/>
                <a:latin typeface="Calibri Light" panose="020F0302020204030204"/>
                <a:ea typeface="宋体" panose="02010600030101010101" pitchFamily="2" charset="-122"/>
                <a:cs typeface="+mj-cs"/>
              </a:rPr>
              <a:t>分析流程对比</a:t>
            </a:r>
            <a:endParaRPr kumimoji="0" lang="en-US" sz="2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14" name="文本框 13">
            <a:extLst>
              <a:ext uri="{FF2B5EF4-FFF2-40B4-BE49-F238E27FC236}">
                <a16:creationId xmlns:a16="http://schemas.microsoft.com/office/drawing/2014/main" id="{FFF9F72D-D9A9-4206-25CA-1EFDE899FB82}"/>
              </a:ext>
            </a:extLst>
          </p:cNvPr>
          <p:cNvSpPr txBox="1"/>
          <p:nvPr/>
        </p:nvSpPr>
        <p:spPr>
          <a:xfrm>
            <a:off x="103695" y="1157406"/>
            <a:ext cx="30059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05A9BA"/>
                </a:solidFill>
                <a:effectLst/>
                <a:uLnTx/>
                <a:uFillTx/>
                <a:latin typeface="微软雅黑" panose="020B0503020204020204" pitchFamily="34" charset="-122"/>
                <a:ea typeface="微软雅黑" panose="020B0503020204020204" pitchFamily="34" charset="-122"/>
                <a:cs typeface="+mn-cs"/>
              </a:rPr>
              <a:t>分析报告展示</a:t>
            </a:r>
          </a:p>
        </p:txBody>
      </p:sp>
      <p:pic>
        <p:nvPicPr>
          <p:cNvPr id="6" name="图片 5">
            <a:extLst>
              <a:ext uri="{FF2B5EF4-FFF2-40B4-BE49-F238E27FC236}">
                <a16:creationId xmlns:a16="http://schemas.microsoft.com/office/drawing/2014/main" id="{FCC12092-01AA-F16F-677B-F9F718AFFD9C}"/>
              </a:ext>
            </a:extLst>
          </p:cNvPr>
          <p:cNvPicPr>
            <a:picLocks noChangeAspect="1"/>
          </p:cNvPicPr>
          <p:nvPr/>
        </p:nvPicPr>
        <p:blipFill rotWithShape="1">
          <a:blip r:embed="rId3"/>
          <a:srcRect b="64196"/>
          <a:stretch/>
        </p:blipFill>
        <p:spPr>
          <a:xfrm>
            <a:off x="103695" y="1605101"/>
            <a:ext cx="9781985" cy="2090098"/>
          </a:xfrm>
          <a:prstGeom prst="rect">
            <a:avLst/>
          </a:prstGeom>
        </p:spPr>
      </p:pic>
      <p:sp>
        <p:nvSpPr>
          <p:cNvPr id="7" name="椭圆 6">
            <a:extLst>
              <a:ext uri="{FF2B5EF4-FFF2-40B4-BE49-F238E27FC236}">
                <a16:creationId xmlns:a16="http://schemas.microsoft.com/office/drawing/2014/main" id="{D615913D-CAF4-71B3-EAB8-61602B203C0F}"/>
              </a:ext>
            </a:extLst>
          </p:cNvPr>
          <p:cNvSpPr/>
          <p:nvPr/>
        </p:nvSpPr>
        <p:spPr>
          <a:xfrm>
            <a:off x="1413618" y="3429000"/>
            <a:ext cx="994302" cy="43777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B7103EB2-F6A7-E20F-6E7A-03AFA73F1B5A}"/>
              </a:ext>
            </a:extLst>
          </p:cNvPr>
          <p:cNvSpPr txBox="1"/>
          <p:nvPr/>
        </p:nvSpPr>
        <p:spPr>
          <a:xfrm>
            <a:off x="343840" y="4388976"/>
            <a:ext cx="1604218" cy="923330"/>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点开链接可查看评价体系详细内容</a:t>
            </a:r>
          </a:p>
        </p:txBody>
      </p:sp>
      <p:pic>
        <p:nvPicPr>
          <p:cNvPr id="15" name="图片 14">
            <a:extLst>
              <a:ext uri="{FF2B5EF4-FFF2-40B4-BE49-F238E27FC236}">
                <a16:creationId xmlns:a16="http://schemas.microsoft.com/office/drawing/2014/main" id="{ECBC96D6-6C19-3693-A1CE-96556473BA90}"/>
              </a:ext>
            </a:extLst>
          </p:cNvPr>
          <p:cNvPicPr>
            <a:picLocks noChangeAspect="1"/>
          </p:cNvPicPr>
          <p:nvPr/>
        </p:nvPicPr>
        <p:blipFill>
          <a:blip r:embed="rId4"/>
          <a:stretch>
            <a:fillRect/>
          </a:stretch>
        </p:blipFill>
        <p:spPr>
          <a:xfrm>
            <a:off x="4144217" y="3894797"/>
            <a:ext cx="6248400" cy="2963203"/>
          </a:xfrm>
          <a:prstGeom prst="rect">
            <a:avLst/>
          </a:prstGeom>
        </p:spPr>
      </p:pic>
      <p:sp>
        <p:nvSpPr>
          <p:cNvPr id="19" name="箭头: 直角上 18">
            <a:extLst>
              <a:ext uri="{FF2B5EF4-FFF2-40B4-BE49-F238E27FC236}">
                <a16:creationId xmlns:a16="http://schemas.microsoft.com/office/drawing/2014/main" id="{C6C9F09B-19F8-F3B7-7882-2A6F55365B3A}"/>
              </a:ext>
            </a:extLst>
          </p:cNvPr>
          <p:cNvSpPr/>
          <p:nvPr/>
        </p:nvSpPr>
        <p:spPr>
          <a:xfrm rot="5400000">
            <a:off x="2260856" y="4194224"/>
            <a:ext cx="832087" cy="1532262"/>
          </a:xfrm>
          <a:prstGeom prst="bentUpArrow">
            <a:avLst>
              <a:gd name="adj1" fmla="val 25000"/>
              <a:gd name="adj2" fmla="val 23779"/>
              <a:gd name="adj3" fmla="val 2744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箭头: 右 19">
            <a:extLst>
              <a:ext uri="{FF2B5EF4-FFF2-40B4-BE49-F238E27FC236}">
                <a16:creationId xmlns:a16="http://schemas.microsoft.com/office/drawing/2014/main" id="{977AB36A-38A3-6121-4354-A9D49F3F31A2}"/>
              </a:ext>
            </a:extLst>
          </p:cNvPr>
          <p:cNvSpPr/>
          <p:nvPr/>
        </p:nvSpPr>
        <p:spPr>
          <a:xfrm>
            <a:off x="8661861" y="2594610"/>
            <a:ext cx="1437179" cy="469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A9705DFA-AA74-E27C-F7D6-CA192F4CA9D2}"/>
              </a:ext>
            </a:extLst>
          </p:cNvPr>
          <p:cNvSpPr txBox="1"/>
          <p:nvPr/>
        </p:nvSpPr>
        <p:spPr>
          <a:xfrm>
            <a:off x="10296029" y="2277539"/>
            <a:ext cx="1604218" cy="923330"/>
          </a:xfrm>
          <a:prstGeom prst="rect">
            <a:avLst/>
          </a:prstGeom>
          <a:noFill/>
        </p:spPr>
        <p:txBody>
          <a:bodyPr wrap="squar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RPA</a:t>
            </a:r>
            <a:r>
              <a:rPr lang="zh-CN" altLang="en-US" b="1" dirty="0">
                <a:solidFill>
                  <a:schemeClr val="bg1"/>
                </a:solidFill>
                <a:latin typeface="微软雅黑" panose="020B0503020204020204" pitchFamily="34" charset="-122"/>
                <a:ea typeface="微软雅黑" panose="020B0503020204020204" pitchFamily="34" charset="-122"/>
              </a:rPr>
              <a:t>机器人将对介绍进行语音播报</a:t>
            </a:r>
          </a:p>
        </p:txBody>
      </p:sp>
    </p:spTree>
    <p:extLst>
      <p:ext uri="{BB962C8B-B14F-4D97-AF65-F5344CB8AC3E}">
        <p14:creationId xmlns:p14="http://schemas.microsoft.com/office/powerpoint/2010/main" val="530660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2">
            <a:extLst>
              <a:ext uri="{FF2B5EF4-FFF2-40B4-BE49-F238E27FC236}">
                <a16:creationId xmlns:a16="http://schemas.microsoft.com/office/drawing/2014/main" id="{16069208-4140-F24C-AA02-8A2885F9B8F5}"/>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A4FBD5B7-1CE9-F84D-AFD6-A529500E0885}"/>
              </a:ext>
            </a:extLst>
          </p:cNvPr>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四、模式和技术创新性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6" name="图片 15">
            <a:extLst>
              <a:ext uri="{FF2B5EF4-FFF2-40B4-BE49-F238E27FC236}">
                <a16:creationId xmlns:a16="http://schemas.microsoft.com/office/drawing/2014/main" id="{EBF6828F-ED1B-872E-A948-5B6A77D843B1}"/>
              </a:ext>
            </a:extLst>
          </p:cNvPr>
          <p:cNvPicPr>
            <a:picLocks noChangeAspect="1"/>
          </p:cNvPicPr>
          <p:nvPr/>
        </p:nvPicPr>
        <p:blipFill>
          <a:blip r:embed="rId2"/>
          <a:stretch>
            <a:fillRect/>
          </a:stretch>
        </p:blipFill>
        <p:spPr>
          <a:xfrm>
            <a:off x="0" y="3771242"/>
            <a:ext cx="6156524" cy="2462609"/>
          </a:xfrm>
          <a:prstGeom prst="rect">
            <a:avLst/>
          </a:prstGeom>
        </p:spPr>
      </p:pic>
      <p:sp>
        <p:nvSpPr>
          <p:cNvPr id="17" name="文本框 16">
            <a:extLst>
              <a:ext uri="{FF2B5EF4-FFF2-40B4-BE49-F238E27FC236}">
                <a16:creationId xmlns:a16="http://schemas.microsoft.com/office/drawing/2014/main" id="{972F9A8D-EF21-7EF2-55E9-9F3A63E00165}"/>
              </a:ext>
            </a:extLst>
          </p:cNvPr>
          <p:cNvSpPr txBox="1"/>
          <p:nvPr/>
        </p:nvSpPr>
        <p:spPr>
          <a:xfrm>
            <a:off x="243797" y="1287770"/>
            <a:ext cx="6287587" cy="2308324"/>
          </a:xfrm>
          <a:prstGeom prst="rect">
            <a:avLst/>
          </a:prstGeom>
          <a:noFill/>
        </p:spPr>
        <p:txBody>
          <a:bodyPr wrap="square">
            <a:spAutoFit/>
          </a:bodyPr>
          <a:lstStyle/>
          <a:p>
            <a:r>
              <a:rPr lang="zh-CN" altLang="en-US" b="1" dirty="0">
                <a:solidFill>
                  <a:schemeClr val="bg1"/>
                </a:solidFill>
              </a:rPr>
              <a:t>技术创新： </a:t>
            </a:r>
            <a:endParaRPr lang="en-US" altLang="zh-CN" b="1" dirty="0">
              <a:solidFill>
                <a:schemeClr val="bg1"/>
              </a:solidFill>
            </a:endParaRPr>
          </a:p>
          <a:p>
            <a:r>
              <a:rPr lang="zh-CN" altLang="en-US" b="1" dirty="0">
                <a:solidFill>
                  <a:schemeClr val="bg1"/>
                </a:solidFill>
              </a:rPr>
              <a:t>①本项目利用了</a:t>
            </a:r>
            <a:r>
              <a:rPr lang="en-US" altLang="zh-CN" b="1" dirty="0">
                <a:solidFill>
                  <a:schemeClr val="bg1"/>
                </a:solidFill>
              </a:rPr>
              <a:t>RPA</a:t>
            </a:r>
            <a:r>
              <a:rPr lang="zh-CN" altLang="en-US" b="1" dirty="0">
                <a:solidFill>
                  <a:schemeClr val="bg1"/>
                </a:solidFill>
              </a:rPr>
              <a:t>的数据检索与记录功能，爬取上海证券交易所官网的</a:t>
            </a:r>
            <a:r>
              <a:rPr lang="en-US" altLang="zh-CN" b="1" dirty="0">
                <a:solidFill>
                  <a:schemeClr val="bg1"/>
                </a:solidFill>
              </a:rPr>
              <a:t>ESG</a:t>
            </a:r>
            <a:r>
              <a:rPr lang="zh-CN" altLang="en-US" b="1" dirty="0">
                <a:solidFill>
                  <a:schemeClr val="bg1"/>
                </a:solidFill>
              </a:rPr>
              <a:t>报告</a:t>
            </a:r>
            <a:endParaRPr lang="en-US" altLang="zh-CN" b="1" dirty="0">
              <a:solidFill>
                <a:schemeClr val="bg1"/>
              </a:solidFill>
            </a:endParaRPr>
          </a:p>
          <a:p>
            <a:r>
              <a:rPr lang="zh-CN" altLang="en-US" b="1" dirty="0">
                <a:solidFill>
                  <a:schemeClr val="bg1"/>
                </a:solidFill>
              </a:rPr>
              <a:t>②运用</a:t>
            </a:r>
            <a:r>
              <a:rPr lang="en-US" altLang="zh-CN" b="1" dirty="0">
                <a:solidFill>
                  <a:schemeClr val="bg1"/>
                </a:solidFill>
              </a:rPr>
              <a:t>OCR</a:t>
            </a:r>
            <a:r>
              <a:rPr lang="zh-CN" altLang="en-US" b="1" dirty="0">
                <a:solidFill>
                  <a:schemeClr val="bg1"/>
                </a:solidFill>
              </a:rPr>
              <a:t>处理</a:t>
            </a:r>
            <a:r>
              <a:rPr lang="en-US" altLang="zh-CN" b="1" dirty="0">
                <a:solidFill>
                  <a:schemeClr val="bg1"/>
                </a:solidFill>
              </a:rPr>
              <a:t>PDF</a:t>
            </a:r>
            <a:r>
              <a:rPr lang="zh-CN" altLang="en-US" b="1" dirty="0">
                <a:solidFill>
                  <a:schemeClr val="bg1"/>
                </a:solidFill>
              </a:rPr>
              <a:t>文本</a:t>
            </a:r>
            <a:endParaRPr lang="en-US" altLang="zh-CN" b="1" dirty="0">
              <a:solidFill>
                <a:schemeClr val="bg1"/>
              </a:solidFill>
            </a:endParaRPr>
          </a:p>
          <a:p>
            <a:r>
              <a:rPr lang="zh-CN" altLang="en-US" b="1" dirty="0">
                <a:solidFill>
                  <a:schemeClr val="bg1"/>
                </a:solidFill>
              </a:rPr>
              <a:t>③词典法：参考了海外的穆迪</a:t>
            </a:r>
            <a:r>
              <a:rPr lang="en-US" altLang="zh-CN" b="1" dirty="0">
                <a:solidFill>
                  <a:schemeClr val="bg1"/>
                </a:solidFill>
              </a:rPr>
              <a:t>ESG</a:t>
            </a:r>
            <a:r>
              <a:rPr lang="zh-CN" altLang="en-US" b="1" dirty="0">
                <a:solidFill>
                  <a:schemeClr val="bg1"/>
                </a:solidFill>
              </a:rPr>
              <a:t>评价体系，并创新地融入了中国特色这一新的维度。通过词典法，将四级关键词与文本匹配，了解文章的大致内容。</a:t>
            </a:r>
            <a:endParaRPr lang="en-US" altLang="zh-CN" b="1" dirty="0">
              <a:solidFill>
                <a:schemeClr val="bg1"/>
              </a:solidFill>
            </a:endParaRPr>
          </a:p>
          <a:p>
            <a:r>
              <a:rPr lang="zh-CN" altLang="en-US" b="1" dirty="0">
                <a:solidFill>
                  <a:schemeClr val="bg1"/>
                </a:solidFill>
              </a:rPr>
              <a:t>④</a:t>
            </a:r>
            <a:r>
              <a:rPr lang="en-US" altLang="zh-CN" b="1" dirty="0">
                <a:solidFill>
                  <a:schemeClr val="bg1"/>
                </a:solidFill>
              </a:rPr>
              <a:t>TTS</a:t>
            </a:r>
            <a:r>
              <a:rPr lang="zh-CN" altLang="en-US" b="1" dirty="0">
                <a:solidFill>
                  <a:schemeClr val="bg1"/>
                </a:solidFill>
              </a:rPr>
              <a:t>对分析报告介绍进行语音播报</a:t>
            </a:r>
            <a:endParaRPr lang="en-US" altLang="zh-CN" b="1" dirty="0">
              <a:solidFill>
                <a:schemeClr val="bg1"/>
              </a:solidFill>
            </a:endParaRPr>
          </a:p>
        </p:txBody>
      </p:sp>
      <p:sp>
        <p:nvSpPr>
          <p:cNvPr id="18" name="文本框 17">
            <a:extLst>
              <a:ext uri="{FF2B5EF4-FFF2-40B4-BE49-F238E27FC236}">
                <a16:creationId xmlns:a16="http://schemas.microsoft.com/office/drawing/2014/main" id="{E9E87BE2-F0D2-89F9-1600-62FE98549411}"/>
              </a:ext>
            </a:extLst>
          </p:cNvPr>
          <p:cNvSpPr txBox="1"/>
          <p:nvPr/>
        </p:nvSpPr>
        <p:spPr>
          <a:xfrm>
            <a:off x="6356432" y="3986883"/>
            <a:ext cx="5705542" cy="2031325"/>
          </a:xfrm>
          <a:prstGeom prst="rect">
            <a:avLst/>
          </a:prstGeom>
          <a:noFill/>
        </p:spPr>
        <p:txBody>
          <a:bodyPr wrap="square">
            <a:spAutoFit/>
          </a:bodyPr>
          <a:lstStyle/>
          <a:p>
            <a:r>
              <a:rPr lang="zh-CN" altLang="en-US" b="1" dirty="0">
                <a:solidFill>
                  <a:schemeClr val="bg1"/>
                </a:solidFill>
              </a:rPr>
              <a:t>项目模式的创新性：</a:t>
            </a:r>
            <a:endParaRPr lang="en-US" altLang="zh-CN" b="1" dirty="0">
              <a:solidFill>
                <a:schemeClr val="bg1"/>
              </a:solidFill>
            </a:endParaRPr>
          </a:p>
          <a:p>
            <a:r>
              <a:rPr lang="zh-CN" altLang="en-US" b="1" dirty="0">
                <a:solidFill>
                  <a:schemeClr val="bg1"/>
                </a:solidFill>
              </a:rPr>
              <a:t>①在词典中增添了新的中国特色的维度</a:t>
            </a:r>
            <a:endParaRPr lang="en-US" altLang="zh-CN" b="1" dirty="0">
              <a:solidFill>
                <a:schemeClr val="bg1"/>
              </a:solidFill>
            </a:endParaRPr>
          </a:p>
          <a:p>
            <a:r>
              <a:rPr lang="zh-CN" altLang="en-US" b="1" dirty="0">
                <a:solidFill>
                  <a:schemeClr val="bg1"/>
                </a:solidFill>
              </a:rPr>
              <a:t>②将文本分析以可视化的图表呈现，从纵向对</a:t>
            </a:r>
            <a:r>
              <a:rPr lang="en-US" altLang="zh-CN" b="1" dirty="0">
                <a:solidFill>
                  <a:schemeClr val="bg1"/>
                </a:solidFill>
              </a:rPr>
              <a:t>ESG</a:t>
            </a:r>
            <a:r>
              <a:rPr lang="zh-CN" altLang="en-US" b="1" dirty="0">
                <a:solidFill>
                  <a:schemeClr val="bg1"/>
                </a:solidFill>
              </a:rPr>
              <a:t>报告进行了比对</a:t>
            </a:r>
            <a:endParaRPr lang="en-US" altLang="zh-CN" b="1" dirty="0">
              <a:solidFill>
                <a:schemeClr val="bg1"/>
              </a:solidFill>
            </a:endParaRPr>
          </a:p>
          <a:p>
            <a:r>
              <a:rPr lang="zh-CN" altLang="en-US" b="1" dirty="0">
                <a:solidFill>
                  <a:schemeClr val="bg1"/>
                </a:solidFill>
              </a:rPr>
              <a:t>③以本地和</a:t>
            </a:r>
            <a:r>
              <a:rPr lang="en-US" altLang="zh-CN" b="1" dirty="0">
                <a:solidFill>
                  <a:schemeClr val="bg1"/>
                </a:solidFill>
              </a:rPr>
              <a:t>html</a:t>
            </a:r>
            <a:r>
              <a:rPr lang="zh-CN" altLang="en-US" b="1" dirty="0">
                <a:solidFill>
                  <a:schemeClr val="bg1"/>
                </a:solidFill>
              </a:rPr>
              <a:t>两种方式保留结果： 在本地保存数据可视化后的图表，也可以通过网页查看结果，防止分析报告丢失。</a:t>
            </a:r>
            <a:endParaRPr lang="en-US" altLang="zh-CN" b="1" dirty="0">
              <a:solidFill>
                <a:schemeClr val="bg1"/>
              </a:solidFill>
            </a:endParaRPr>
          </a:p>
        </p:txBody>
      </p:sp>
      <p:pic>
        <p:nvPicPr>
          <p:cNvPr id="20" name="图片 19">
            <a:extLst>
              <a:ext uri="{FF2B5EF4-FFF2-40B4-BE49-F238E27FC236}">
                <a16:creationId xmlns:a16="http://schemas.microsoft.com/office/drawing/2014/main" id="{F2D63F74-D002-4ADE-0FC9-EAAE432D2D09}"/>
              </a:ext>
            </a:extLst>
          </p:cNvPr>
          <p:cNvPicPr>
            <a:picLocks noChangeAspect="1"/>
          </p:cNvPicPr>
          <p:nvPr/>
        </p:nvPicPr>
        <p:blipFill rotWithShape="1">
          <a:blip r:embed="rId3"/>
          <a:srcRect t="20794"/>
          <a:stretch/>
        </p:blipFill>
        <p:spPr>
          <a:xfrm>
            <a:off x="6763808" y="1473542"/>
            <a:ext cx="4890790" cy="2096291"/>
          </a:xfrm>
          <a:prstGeom prst="rect">
            <a:avLst/>
          </a:prstGeom>
        </p:spPr>
      </p:pic>
    </p:spTree>
    <p:extLst>
      <p:ext uri="{BB962C8B-B14F-4D97-AF65-F5344CB8AC3E}">
        <p14:creationId xmlns:p14="http://schemas.microsoft.com/office/powerpoint/2010/main" val="617934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五、方案价值与收益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12538FD1-265A-3C49-975B-C010D5D5CE02}"/>
              </a:ext>
            </a:extLst>
          </p:cNvPr>
          <p:cNvSpPr txBox="1"/>
          <p:nvPr/>
        </p:nvSpPr>
        <p:spPr>
          <a:xfrm>
            <a:off x="360540" y="1510916"/>
            <a:ext cx="8858874" cy="2923877"/>
          </a:xfrm>
          <a:prstGeom prst="rect">
            <a:avLst/>
          </a:prstGeom>
          <a:noFill/>
        </p:spPr>
        <p:txBody>
          <a:bodyPr wrap="square" rtlCol="0">
            <a:spAutoFit/>
          </a:bodyPr>
          <a:lstStyle/>
          <a:p>
            <a:pPr>
              <a:defRPr/>
            </a:pPr>
            <a:r>
              <a:rPr lang="zh-CN" altLang="en-US" sz="2400" b="1" dirty="0">
                <a:solidFill>
                  <a:schemeClr val="bg1"/>
                </a:solidFill>
                <a:latin typeface="Microsoft YaHei" panose="020B0503020204020204" pitchFamily="34" charset="-122"/>
                <a:ea typeface="Microsoft YaHei" panose="020B0503020204020204" pitchFamily="34" charset="-122"/>
                <a:sym typeface="+mn-ea"/>
              </a:rPr>
              <a:t>项目收益</a:t>
            </a:r>
            <a:r>
              <a:rPr lang="zh-CN" altLang="en-US" sz="2400" b="1" dirty="0">
                <a:solidFill>
                  <a:schemeClr val="bg1"/>
                </a:solidFill>
                <a:latin typeface="Microsoft YaHei" panose="020B0503020204020204" pitchFamily="34" charset="-122"/>
                <a:ea typeface="Microsoft YaHei" panose="020B0503020204020204" pitchFamily="34" charset="-122"/>
              </a:rPr>
              <a:t>：</a:t>
            </a:r>
            <a:endParaRPr lang="en-US" altLang="zh-CN" sz="2400" b="1" dirty="0">
              <a:solidFill>
                <a:schemeClr val="bg1"/>
              </a:solidFill>
              <a:latin typeface="Microsoft YaHei" panose="020B0503020204020204" pitchFamily="34" charset="-122"/>
              <a:ea typeface="Microsoft YaHei" panose="020B0503020204020204" pitchFamily="34" charset="-122"/>
            </a:endParaRPr>
          </a:p>
          <a:p>
            <a:pPr>
              <a:defRPr/>
            </a:pPr>
            <a:endParaRPr lang="en-US" altLang="zh-CN" sz="2000" b="1" dirty="0">
              <a:solidFill>
                <a:schemeClr val="bg1"/>
              </a:solidFill>
              <a:latin typeface="Microsoft YaHei" panose="020B0503020204020204" pitchFamily="34" charset="-122"/>
              <a:ea typeface="Microsoft YaHei" panose="020B0503020204020204" pitchFamily="34" charset="-122"/>
            </a:endParaRPr>
          </a:p>
          <a:p>
            <a:pPr>
              <a:defRPr/>
            </a:pPr>
            <a:r>
              <a:rPr lang="zh-CN" altLang="en-US" sz="2000" b="1" dirty="0">
                <a:solidFill>
                  <a:schemeClr val="bg1"/>
                </a:solidFill>
                <a:latin typeface="Microsoft YaHei" panose="020B0503020204020204" pitchFamily="34" charset="-122"/>
                <a:ea typeface="Microsoft YaHei" panose="020B0503020204020204" pitchFamily="34" charset="-122"/>
              </a:rPr>
              <a:t>①批量下载</a:t>
            </a:r>
            <a:r>
              <a:rPr lang="en-US" altLang="zh-CN" sz="2000" b="1" dirty="0">
                <a:solidFill>
                  <a:schemeClr val="bg1"/>
                </a:solidFill>
                <a:latin typeface="Microsoft YaHei" panose="020B0503020204020204" pitchFamily="34" charset="-122"/>
                <a:ea typeface="Microsoft YaHei" panose="020B0503020204020204" pitchFamily="34" charset="-122"/>
              </a:rPr>
              <a:t>ESG</a:t>
            </a:r>
            <a:r>
              <a:rPr lang="zh-CN" altLang="en-US" sz="2000" b="1" dirty="0">
                <a:solidFill>
                  <a:schemeClr val="bg1"/>
                </a:solidFill>
                <a:latin typeface="Microsoft YaHei" panose="020B0503020204020204" pitchFamily="34" charset="-122"/>
                <a:ea typeface="Microsoft YaHei" panose="020B0503020204020204" pitchFamily="34" charset="-122"/>
              </a:rPr>
              <a:t>报告，节约时间。</a:t>
            </a:r>
            <a:endParaRPr lang="en-US" altLang="zh-CN" sz="2000" b="1" dirty="0">
              <a:solidFill>
                <a:schemeClr val="bg1"/>
              </a:solidFill>
              <a:latin typeface="Microsoft YaHei" panose="020B0503020204020204" pitchFamily="34" charset="-122"/>
              <a:ea typeface="Microsoft YaHei" panose="020B0503020204020204" pitchFamily="34" charset="-122"/>
            </a:endParaRPr>
          </a:p>
          <a:p>
            <a:pPr>
              <a:defRPr/>
            </a:pPr>
            <a:endParaRPr lang="en-US" altLang="zh-CN" sz="2000" b="1" dirty="0">
              <a:solidFill>
                <a:schemeClr val="bg1"/>
              </a:solidFill>
              <a:latin typeface="Microsoft YaHei" panose="020B0503020204020204" pitchFamily="34" charset="-122"/>
              <a:ea typeface="Microsoft YaHei" panose="020B0503020204020204" pitchFamily="34" charset="-122"/>
            </a:endParaRPr>
          </a:p>
          <a:p>
            <a:pPr>
              <a:defRPr/>
            </a:pPr>
            <a:r>
              <a:rPr lang="zh-CN" altLang="en-US" sz="2000" b="1" dirty="0">
                <a:solidFill>
                  <a:schemeClr val="bg1"/>
                </a:solidFill>
                <a:latin typeface="Microsoft YaHei" panose="020B0503020204020204" pitchFamily="34" charset="-122"/>
                <a:ea typeface="Microsoft YaHei" panose="020B0503020204020204" pitchFamily="34" charset="-122"/>
              </a:rPr>
              <a:t>②在缓存</a:t>
            </a:r>
            <a:r>
              <a:rPr lang="en-US" altLang="zh-CN" sz="2000" b="1" dirty="0">
                <a:solidFill>
                  <a:schemeClr val="bg1"/>
                </a:solidFill>
                <a:latin typeface="Microsoft YaHei" panose="020B0503020204020204" pitchFamily="34" charset="-122"/>
                <a:ea typeface="Microsoft YaHei" panose="020B0503020204020204" pitchFamily="34" charset="-122"/>
              </a:rPr>
              <a:t>ESG</a:t>
            </a:r>
            <a:r>
              <a:rPr lang="zh-CN" altLang="en-US" sz="2000" b="1" dirty="0">
                <a:solidFill>
                  <a:schemeClr val="bg1"/>
                </a:solidFill>
                <a:latin typeface="Microsoft YaHei" panose="020B0503020204020204" pitchFamily="34" charset="-122"/>
                <a:ea typeface="Microsoft YaHei" panose="020B0503020204020204" pitchFamily="34" charset="-122"/>
              </a:rPr>
              <a:t>报告之后能进行快速分析，可在</a:t>
            </a:r>
            <a:r>
              <a:rPr lang="en-US" altLang="zh-CN" sz="2000" b="1" dirty="0">
                <a:solidFill>
                  <a:schemeClr val="bg1"/>
                </a:solidFill>
                <a:latin typeface="Microsoft YaHei" panose="020B0503020204020204" pitchFamily="34" charset="-122"/>
                <a:ea typeface="Microsoft YaHei" panose="020B0503020204020204" pitchFamily="34" charset="-122"/>
              </a:rPr>
              <a:t>1min</a:t>
            </a:r>
            <a:r>
              <a:rPr lang="zh-CN" altLang="en-US" sz="2000" b="1" dirty="0">
                <a:solidFill>
                  <a:schemeClr val="bg1"/>
                </a:solidFill>
                <a:latin typeface="Microsoft YaHei" panose="020B0503020204020204" pitchFamily="34" charset="-122"/>
                <a:ea typeface="Microsoft YaHei" panose="020B0503020204020204" pitchFamily="34" charset="-122"/>
              </a:rPr>
              <a:t>内完成一份分析报告。</a:t>
            </a:r>
            <a:endParaRPr lang="en-US" altLang="zh-CN" sz="2000" b="1" dirty="0">
              <a:solidFill>
                <a:schemeClr val="bg1"/>
              </a:solidFill>
              <a:latin typeface="Microsoft YaHei" panose="020B0503020204020204" pitchFamily="34" charset="-122"/>
              <a:ea typeface="Microsoft YaHei" panose="020B0503020204020204" pitchFamily="34" charset="-122"/>
            </a:endParaRPr>
          </a:p>
          <a:p>
            <a:pPr>
              <a:defRPr/>
            </a:pPr>
            <a:endParaRPr lang="en-US" altLang="zh-CN" sz="2000" b="1" dirty="0">
              <a:solidFill>
                <a:schemeClr val="bg1"/>
              </a:solidFill>
              <a:latin typeface="Microsoft YaHei" panose="020B0503020204020204" pitchFamily="34" charset="-122"/>
              <a:ea typeface="Microsoft YaHei" panose="020B0503020204020204" pitchFamily="34" charset="-122"/>
            </a:endParaRPr>
          </a:p>
          <a:p>
            <a:pPr>
              <a:defRPr/>
            </a:pPr>
            <a:r>
              <a:rPr lang="zh-CN" altLang="en-US" sz="2000" b="1" dirty="0">
                <a:solidFill>
                  <a:schemeClr val="bg1"/>
                </a:solidFill>
                <a:latin typeface="Microsoft YaHei" panose="020B0503020204020204" pitchFamily="34" charset="-122"/>
                <a:ea typeface="Microsoft YaHei" panose="020B0503020204020204" pitchFamily="34" charset="-122"/>
              </a:rPr>
              <a:t>③以可视化的形式呈现结果，简洁明了。</a:t>
            </a:r>
            <a:endParaRPr lang="en-US" altLang="zh-CN" sz="2000" b="1" dirty="0">
              <a:solidFill>
                <a:schemeClr val="bg1"/>
              </a:solidFill>
              <a:latin typeface="Microsoft YaHei" panose="020B0503020204020204" pitchFamily="34" charset="-122"/>
              <a:ea typeface="Microsoft YaHei" panose="020B0503020204020204" pitchFamily="34" charset="-122"/>
            </a:endParaRPr>
          </a:p>
          <a:p>
            <a:pPr>
              <a:defRPr/>
            </a:pPr>
            <a:endParaRPr lang="en-US" altLang="zh-CN" sz="2000" b="1" dirty="0">
              <a:solidFill>
                <a:schemeClr val="bg1"/>
              </a:solidFill>
              <a:latin typeface="Microsoft YaHei" panose="020B0503020204020204" pitchFamily="34" charset="-122"/>
              <a:ea typeface="Microsoft YaHei" panose="020B0503020204020204" pitchFamily="34" charset="-122"/>
            </a:endParaRPr>
          </a:p>
          <a:p>
            <a:pPr>
              <a:defRPr/>
            </a:pPr>
            <a:r>
              <a:rPr lang="zh-CN" altLang="en-US" sz="2000" b="1" dirty="0">
                <a:solidFill>
                  <a:schemeClr val="bg1"/>
                </a:solidFill>
                <a:latin typeface="Microsoft YaHei" panose="020B0503020204020204" pitchFamily="34" charset="-122"/>
                <a:ea typeface="Microsoft YaHei" panose="020B0503020204020204" pitchFamily="34" charset="-122"/>
              </a:rPr>
              <a:t>④可在网页查看分析结果，不占用储存空间。</a:t>
            </a:r>
          </a:p>
        </p:txBody>
      </p:sp>
    </p:spTree>
    <p:extLst>
      <p:ext uri="{BB962C8B-B14F-4D97-AF65-F5344CB8AC3E}">
        <p14:creationId xmlns:p14="http://schemas.microsoft.com/office/powerpoint/2010/main" val="4220800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a:extLst>
              <a:ext uri="{FF2B5EF4-FFF2-40B4-BE49-F238E27FC236}">
                <a16:creationId xmlns:a16="http://schemas.microsoft.com/office/drawing/2014/main" id="{3BC72DDF-87C1-7B43-B197-0BB326BCEC47}"/>
              </a:ext>
            </a:extLst>
          </p:cNvPr>
          <p:cNvSpPr txBox="1"/>
          <p:nvPr/>
        </p:nvSpPr>
        <p:spPr>
          <a:xfrm>
            <a:off x="760530" y="2036322"/>
            <a:ext cx="10670937" cy="3372846"/>
          </a:xfrm>
          <a:prstGeom prst="rect">
            <a:avLst/>
          </a:prstGeom>
          <a:noFill/>
        </p:spPr>
        <p:txBody>
          <a:bodyPr wrap="square" rtlCol="0">
            <a:spAutoFit/>
          </a:bodyPr>
          <a:lstStyle/>
          <a:p>
            <a:pPr>
              <a:lnSpc>
                <a:spcPct val="150000"/>
              </a:lnSpc>
            </a:pP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        对于企业家而言，</a:t>
            </a:r>
            <a:r>
              <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ESG</a:t>
            </a: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作为一种更加先进、合理、具有大局观和全面性的公司治理思路，能够帮助企业探索出一条可持续的发展路径，让企业在商业价值和社会责任之间取得平衡。对于投资者而言，企业</a:t>
            </a:r>
            <a:r>
              <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ESG</a:t>
            </a: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报告能方便投资者查看企业的环境、社会、公司治理三个维度信息，帮助他们对企业的</a:t>
            </a:r>
            <a:r>
              <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ESG</a:t>
            </a: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风险进行综合考量，还能帮助他们在行业内进行</a:t>
            </a:r>
            <a:r>
              <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ESG</a:t>
            </a: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指标信息的横向对比，为投资者投资提供高质量信息基础。对于国家而言，高水平的</a:t>
            </a:r>
            <a:r>
              <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ESG</a:t>
            </a: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企业报告必将助力中国绿色金融以及经济可持续化发展，为中国企业转型升级带来动力。</a:t>
            </a:r>
            <a:endPar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a:p>
            <a:pPr>
              <a:lnSpc>
                <a:spcPct val="150000"/>
              </a:lnSpc>
            </a:pP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       哈小博</a:t>
            </a:r>
            <a:r>
              <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—ESG</a:t>
            </a: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报告分析机器人，能够满足</a:t>
            </a:r>
            <a:r>
              <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ESG</a:t>
            </a: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报告使用者的需求，通过</a:t>
            </a:r>
            <a:r>
              <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RPA</a:t>
            </a: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技术自动下载</a:t>
            </a:r>
            <a:r>
              <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ESG</a:t>
            </a: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报告，并利用</a:t>
            </a:r>
            <a:r>
              <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AI</a:t>
            </a: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机器学习文本分析技术对</a:t>
            </a:r>
            <a:r>
              <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ESG</a:t>
            </a: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报告进行主题分类，并通过</a:t>
            </a:r>
            <a:r>
              <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RPA</a:t>
            </a: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技术进行可视化呈现，快速得到企业</a:t>
            </a:r>
            <a:r>
              <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ESG</a:t>
            </a: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报告与评价体系的匹配程度，能够有效检验</a:t>
            </a:r>
            <a:r>
              <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ESG</a:t>
            </a: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报告的披露内容与质量，对于企业的信息披露起到很好的监管作用，从而促进中国</a:t>
            </a:r>
            <a:r>
              <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ESG</a:t>
            </a: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发展。</a:t>
            </a:r>
          </a:p>
        </p:txBody>
      </p:sp>
      <p:sp>
        <p:nvSpPr>
          <p:cNvPr id="5" name="文本框 4">
            <a:extLst>
              <a:ext uri="{FF2B5EF4-FFF2-40B4-BE49-F238E27FC236}">
                <a16:creationId xmlns:a16="http://schemas.microsoft.com/office/drawing/2014/main" id="{12538FD1-265A-3C49-975B-C010D5D5CE02}"/>
              </a:ext>
            </a:extLst>
          </p:cNvPr>
          <p:cNvSpPr txBox="1"/>
          <p:nvPr/>
        </p:nvSpPr>
        <p:spPr>
          <a:xfrm>
            <a:off x="398247" y="1315351"/>
            <a:ext cx="2382659" cy="523220"/>
          </a:xfrm>
          <a:prstGeom prst="rect">
            <a:avLst/>
          </a:prstGeom>
          <a:noFill/>
        </p:spPr>
        <p:txBody>
          <a:bodyPr wrap="square" rtlCol="0">
            <a:spAutoFit/>
          </a:bodyPr>
          <a:lstStyle/>
          <a:p>
            <a:pPr>
              <a:defRPr/>
            </a:pPr>
            <a:r>
              <a:rPr lang="zh-CN" altLang="en-US" sz="2800" b="1" dirty="0">
                <a:solidFill>
                  <a:schemeClr val="bg1"/>
                </a:solidFill>
                <a:latin typeface="Microsoft YaHei" panose="020B0503020204020204" pitchFamily="34" charset="-122"/>
                <a:ea typeface="Microsoft YaHei" panose="020B0503020204020204" pitchFamily="34" charset="-122"/>
                <a:sym typeface="+mn-ea"/>
              </a:rPr>
              <a:t>推广价值</a:t>
            </a:r>
            <a:r>
              <a:rPr lang="zh-CN" altLang="en-US" sz="2800" b="1" dirty="0">
                <a:solidFill>
                  <a:schemeClr val="bg1"/>
                </a:solidFill>
                <a:latin typeface="Microsoft YaHei" panose="020B0503020204020204" pitchFamily="34" charset="-122"/>
                <a:ea typeface="Microsoft YaHei" panose="020B0503020204020204" pitchFamily="34" charset="-122"/>
              </a:rPr>
              <a:t>：</a:t>
            </a:r>
          </a:p>
        </p:txBody>
      </p:sp>
    </p:spTree>
    <p:extLst>
      <p:ext uri="{BB962C8B-B14F-4D97-AF65-F5344CB8AC3E}">
        <p14:creationId xmlns:p14="http://schemas.microsoft.com/office/powerpoint/2010/main" val="3215201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54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a:extLst>
              <a:ext uri="{FF2B5EF4-FFF2-40B4-BE49-F238E27FC236}">
                <a16:creationId xmlns:a16="http://schemas.microsoft.com/office/drawing/2014/main" id="{9CA6A3C2-6568-D043-8016-E13D9D833C5F}"/>
              </a:ext>
            </a:extLst>
          </p:cNvPr>
          <p:cNvSpPr txBox="1">
            <a:spLocks/>
          </p:cNvSpPr>
          <p:nvPr/>
        </p:nvSpPr>
        <p:spPr>
          <a:xfrm>
            <a:off x="835318" y="2139359"/>
            <a:ext cx="6251934" cy="48014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：哈小博</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-ESG</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报告机器人</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a:extLst>
              <a:ext uri="{FF2B5EF4-FFF2-40B4-BE49-F238E27FC236}">
                <a16:creationId xmlns:a16="http://schemas.microsoft.com/office/drawing/2014/main" id="{A9C94183-63D5-D14A-ADCF-ECA421883E0B}"/>
              </a:ext>
            </a:extLst>
          </p:cNvPr>
          <p:cNvSpPr txBox="1">
            <a:spLocks/>
          </p:cNvSpPr>
          <p:nvPr/>
        </p:nvSpPr>
        <p:spPr>
          <a:xfrm>
            <a:off x="835318" y="2742188"/>
            <a:ext cx="6613445"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AI</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哈小深队</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：丁凌辉  朱祥  弋贝贝</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规格严格，功夫到家</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哈尔滨工业大学（深圳）</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：投资、决策、分析判断</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：企业</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ESG</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报告分析</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None/>
            </a:pP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a:extLst>
              <a:ext uri="{FF2B5EF4-FFF2-40B4-BE49-F238E27FC236}">
                <a16:creationId xmlns:a16="http://schemas.microsoft.com/office/drawing/2014/main" id="{0EC478CF-6629-0F40-B124-4A01644BAD7D}"/>
              </a:ext>
            </a:extLst>
          </p:cNvPr>
          <p:cNvSpPr txBox="1">
            <a:spLocks/>
          </p:cNvSpPr>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779929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309124" y="415558"/>
            <a:ext cx="1573752" cy="830997"/>
          </a:xfrm>
          <a:prstGeom prst="rect">
            <a:avLst/>
          </a:prstGeom>
          <a:noFill/>
        </p:spPr>
        <p:txBody>
          <a:bodyPr wrap="square" rtlCol="0">
            <a:spAutoFit/>
          </a:bodyPr>
          <a:lstStyle/>
          <a:p>
            <a:pPr algn="dist"/>
            <a:r>
              <a:rPr lang="zh-CN" altLang="en-US" sz="4800" b="1" dirty="0">
                <a:solidFill>
                  <a:schemeClr val="bg1"/>
                </a:solidFill>
                <a:cs typeface="+mn-ea"/>
                <a:sym typeface="+mn-lt"/>
              </a:rPr>
              <a:t>目录</a:t>
            </a:r>
          </a:p>
        </p:txBody>
      </p:sp>
      <p:sp>
        <p:nvSpPr>
          <p:cNvPr id="23" name="矩形 22"/>
          <p:cNvSpPr/>
          <p:nvPr/>
        </p:nvSpPr>
        <p:spPr>
          <a:xfrm>
            <a:off x="103158" y="160735"/>
            <a:ext cx="11985684" cy="6536531"/>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24" name="任意多边形: 形状 23"/>
          <p:cNvSpPr/>
          <p:nvPr/>
        </p:nvSpPr>
        <p:spPr>
          <a:xfrm>
            <a:off x="107200" y="3081337"/>
            <a:ext cx="347663" cy="695326"/>
          </a:xfrm>
          <a:custGeom>
            <a:avLst/>
            <a:gdLst>
              <a:gd name="connsiteX0" fmla="*/ 0 w 692944"/>
              <a:gd name="connsiteY0" fmla="*/ 0 h 1385888"/>
              <a:gd name="connsiteX1" fmla="*/ 692944 w 692944"/>
              <a:gd name="connsiteY1" fmla="*/ 692944 h 1385888"/>
              <a:gd name="connsiteX2" fmla="*/ 0 w 692944"/>
              <a:gd name="connsiteY2" fmla="*/ 1385888 h 1385888"/>
            </a:gdLst>
            <a:ahLst/>
            <a:cxnLst>
              <a:cxn ang="0">
                <a:pos x="connsiteX0" y="connsiteY0"/>
              </a:cxn>
              <a:cxn ang="0">
                <a:pos x="connsiteX1" y="connsiteY1"/>
              </a:cxn>
              <a:cxn ang="0">
                <a:pos x="connsiteX2" y="connsiteY2"/>
              </a:cxn>
            </a:cxnLst>
            <a:rect l="l" t="t" r="r" b="b"/>
            <a:pathLst>
              <a:path w="692944" h="1385888">
                <a:moveTo>
                  <a:pt x="0" y="0"/>
                </a:moveTo>
                <a:cubicBezTo>
                  <a:pt x="382702" y="0"/>
                  <a:pt x="692944" y="310242"/>
                  <a:pt x="692944" y="692944"/>
                </a:cubicBezTo>
                <a:cubicBezTo>
                  <a:pt x="692944" y="1075646"/>
                  <a:pt x="382702" y="1385888"/>
                  <a:pt x="0" y="13858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28" name="任意多边形: 形状 27"/>
          <p:cNvSpPr/>
          <p:nvPr/>
        </p:nvSpPr>
        <p:spPr>
          <a:xfrm flipH="1">
            <a:off x="11737138" y="3081337"/>
            <a:ext cx="347663" cy="695326"/>
          </a:xfrm>
          <a:custGeom>
            <a:avLst/>
            <a:gdLst>
              <a:gd name="connsiteX0" fmla="*/ 0 w 692944"/>
              <a:gd name="connsiteY0" fmla="*/ 0 h 1385888"/>
              <a:gd name="connsiteX1" fmla="*/ 692944 w 692944"/>
              <a:gd name="connsiteY1" fmla="*/ 692944 h 1385888"/>
              <a:gd name="connsiteX2" fmla="*/ 0 w 692944"/>
              <a:gd name="connsiteY2" fmla="*/ 1385888 h 1385888"/>
            </a:gdLst>
            <a:ahLst/>
            <a:cxnLst>
              <a:cxn ang="0">
                <a:pos x="connsiteX0" y="connsiteY0"/>
              </a:cxn>
              <a:cxn ang="0">
                <a:pos x="connsiteX1" y="connsiteY1"/>
              </a:cxn>
              <a:cxn ang="0">
                <a:pos x="connsiteX2" y="connsiteY2"/>
              </a:cxn>
            </a:cxnLst>
            <a:rect l="l" t="t" r="r" b="b"/>
            <a:pathLst>
              <a:path w="692944" h="1385888">
                <a:moveTo>
                  <a:pt x="0" y="0"/>
                </a:moveTo>
                <a:cubicBezTo>
                  <a:pt x="382702" y="0"/>
                  <a:pt x="692944" y="310242"/>
                  <a:pt x="692944" y="692944"/>
                </a:cubicBezTo>
                <a:cubicBezTo>
                  <a:pt x="692944" y="1075646"/>
                  <a:pt x="382702" y="1385888"/>
                  <a:pt x="0" y="13858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29" name="文本框 28"/>
          <p:cNvSpPr txBox="1"/>
          <p:nvPr/>
        </p:nvSpPr>
        <p:spPr>
          <a:xfrm>
            <a:off x="5167028" y="1246555"/>
            <a:ext cx="1857944" cy="307777"/>
          </a:xfrm>
          <a:prstGeom prst="rect">
            <a:avLst/>
          </a:prstGeom>
          <a:noFill/>
        </p:spPr>
        <p:txBody>
          <a:bodyPr wrap="square" rtlCol="0">
            <a:spAutoFit/>
          </a:bodyPr>
          <a:lstStyle/>
          <a:p>
            <a:pPr algn="dist"/>
            <a:r>
              <a:rPr lang="en-US" altLang="zh-CN" sz="1400" dirty="0">
                <a:solidFill>
                  <a:schemeClr val="bg1"/>
                </a:solidFill>
                <a:cs typeface="+mn-ea"/>
                <a:sym typeface="+mn-lt"/>
              </a:rPr>
              <a:t>CONTENTS</a:t>
            </a:r>
          </a:p>
        </p:txBody>
      </p:sp>
      <p:sp>
        <p:nvSpPr>
          <p:cNvPr id="18" name="文本框 17"/>
          <p:cNvSpPr txBox="1"/>
          <p:nvPr/>
        </p:nvSpPr>
        <p:spPr>
          <a:xfrm>
            <a:off x="7589951" y="1769776"/>
            <a:ext cx="3454236"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需求分析</a:t>
            </a:r>
            <a:r>
              <a:rPr lang="en-US" altLang="zh-CN" sz="2800" b="1" dirty="0">
                <a:solidFill>
                  <a:schemeClr val="bg1"/>
                </a:solidFill>
                <a:latin typeface="微软雅黑" panose="020B0503020204020204" pitchFamily="34" charset="-122"/>
                <a:ea typeface="微软雅黑" panose="020B0503020204020204" pitchFamily="34" charset="-122"/>
              </a:rPr>
              <a:t>&amp;</a:t>
            </a:r>
            <a:r>
              <a:rPr lang="zh-CN" altLang="en-US" sz="2800" b="1" dirty="0">
                <a:solidFill>
                  <a:schemeClr val="bg1"/>
                </a:solidFill>
                <a:latin typeface="微软雅黑" panose="020B0503020204020204" pitchFamily="34" charset="-122"/>
                <a:ea typeface="微软雅黑" panose="020B0503020204020204" pitchFamily="34" charset="-122"/>
              </a:rPr>
              <a:t>背景介绍</a:t>
            </a:r>
            <a:endParaRPr lang="zh-CN" altLang="en-US" sz="2800" dirty="0">
              <a:solidFill>
                <a:schemeClr val="bg1"/>
              </a:solidFill>
              <a:cs typeface="+mn-ea"/>
              <a:sym typeface="+mn-lt"/>
            </a:endParaRPr>
          </a:p>
        </p:txBody>
      </p:sp>
      <p:sp>
        <p:nvSpPr>
          <p:cNvPr id="20" name="文本框 19"/>
          <p:cNvSpPr txBox="1"/>
          <p:nvPr/>
        </p:nvSpPr>
        <p:spPr>
          <a:xfrm>
            <a:off x="6549845" y="1677443"/>
            <a:ext cx="1040106" cy="707886"/>
          </a:xfrm>
          <a:prstGeom prst="rect">
            <a:avLst/>
          </a:prstGeom>
          <a:noFill/>
        </p:spPr>
        <p:txBody>
          <a:bodyPr wrap="square" rtlCol="0">
            <a:spAutoFit/>
          </a:bodyPr>
          <a:lstStyle/>
          <a:p>
            <a:pPr algn="ctr"/>
            <a:r>
              <a:rPr lang="en-US" altLang="zh-CN" sz="4000" dirty="0">
                <a:solidFill>
                  <a:schemeClr val="bg1"/>
                </a:solidFill>
                <a:cs typeface="+mn-ea"/>
                <a:sym typeface="+mn-lt"/>
              </a:rPr>
              <a:t>01</a:t>
            </a:r>
            <a:endParaRPr lang="zh-CN" altLang="en-US" sz="4000" dirty="0">
              <a:solidFill>
                <a:schemeClr val="bg1"/>
              </a:solidFill>
              <a:cs typeface="+mn-ea"/>
              <a:sym typeface="+mn-lt"/>
            </a:endParaRPr>
          </a:p>
        </p:txBody>
      </p:sp>
      <p:sp>
        <p:nvSpPr>
          <p:cNvPr id="33" name="文本框 32"/>
          <p:cNvSpPr txBox="1"/>
          <p:nvPr/>
        </p:nvSpPr>
        <p:spPr>
          <a:xfrm flipH="1">
            <a:off x="2224724" y="2642463"/>
            <a:ext cx="2420430" cy="523220"/>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ea typeface="微软雅黑" panose="020B0503020204020204" pitchFamily="34" charset="-122"/>
              </a:rPr>
              <a:t>流程建设方案</a:t>
            </a:r>
            <a:endParaRPr lang="zh-CN" altLang="en-US" sz="2800" dirty="0">
              <a:solidFill>
                <a:schemeClr val="bg1"/>
              </a:solidFill>
              <a:cs typeface="+mn-ea"/>
              <a:sym typeface="+mn-lt"/>
            </a:endParaRPr>
          </a:p>
        </p:txBody>
      </p:sp>
      <p:sp>
        <p:nvSpPr>
          <p:cNvPr id="38" name="文本框 37"/>
          <p:cNvSpPr txBox="1"/>
          <p:nvPr/>
        </p:nvSpPr>
        <p:spPr>
          <a:xfrm flipH="1">
            <a:off x="4491975" y="2457797"/>
            <a:ext cx="1040106" cy="707886"/>
          </a:xfrm>
          <a:prstGeom prst="rect">
            <a:avLst/>
          </a:prstGeom>
          <a:noFill/>
        </p:spPr>
        <p:txBody>
          <a:bodyPr wrap="square" rtlCol="0">
            <a:spAutoFit/>
          </a:bodyPr>
          <a:lstStyle/>
          <a:p>
            <a:pPr algn="ctr"/>
            <a:r>
              <a:rPr lang="en-US" altLang="zh-CN" sz="4000" dirty="0">
                <a:solidFill>
                  <a:schemeClr val="bg1"/>
                </a:solidFill>
                <a:cs typeface="+mn-ea"/>
                <a:sym typeface="+mn-lt"/>
              </a:rPr>
              <a:t>02</a:t>
            </a:r>
            <a:endParaRPr lang="zh-CN" altLang="en-US" sz="4000" dirty="0">
              <a:solidFill>
                <a:schemeClr val="bg1"/>
              </a:solidFill>
              <a:cs typeface="+mn-ea"/>
              <a:sym typeface="+mn-lt"/>
            </a:endParaRPr>
          </a:p>
        </p:txBody>
      </p:sp>
      <p:sp>
        <p:nvSpPr>
          <p:cNvPr id="39" name="文本框 38"/>
          <p:cNvSpPr txBox="1"/>
          <p:nvPr/>
        </p:nvSpPr>
        <p:spPr>
          <a:xfrm>
            <a:off x="7607936" y="3505524"/>
            <a:ext cx="3190286"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执行流程图</a:t>
            </a:r>
            <a:endParaRPr lang="zh-CN" altLang="en-US" sz="2800" dirty="0">
              <a:solidFill>
                <a:schemeClr val="bg1"/>
              </a:solidFill>
              <a:cs typeface="+mn-ea"/>
              <a:sym typeface="+mn-lt"/>
            </a:endParaRPr>
          </a:p>
        </p:txBody>
      </p:sp>
      <p:sp>
        <p:nvSpPr>
          <p:cNvPr id="41" name="文本框 40"/>
          <p:cNvSpPr txBox="1"/>
          <p:nvPr/>
        </p:nvSpPr>
        <p:spPr>
          <a:xfrm>
            <a:off x="6555245" y="3413191"/>
            <a:ext cx="1040106" cy="707886"/>
          </a:xfrm>
          <a:prstGeom prst="rect">
            <a:avLst/>
          </a:prstGeom>
          <a:noFill/>
        </p:spPr>
        <p:txBody>
          <a:bodyPr wrap="square" rtlCol="0">
            <a:spAutoFit/>
          </a:bodyPr>
          <a:lstStyle/>
          <a:p>
            <a:pPr algn="ctr"/>
            <a:r>
              <a:rPr lang="en-US" altLang="zh-CN" sz="4000" dirty="0">
                <a:solidFill>
                  <a:schemeClr val="bg1"/>
                </a:solidFill>
                <a:cs typeface="+mn-ea"/>
                <a:sym typeface="+mn-lt"/>
              </a:rPr>
              <a:t>03</a:t>
            </a:r>
            <a:endParaRPr lang="zh-CN" altLang="en-US" sz="4000" dirty="0">
              <a:solidFill>
                <a:schemeClr val="bg1"/>
              </a:solidFill>
              <a:cs typeface="+mn-ea"/>
              <a:sym typeface="+mn-lt"/>
            </a:endParaRPr>
          </a:p>
        </p:txBody>
      </p:sp>
      <p:sp>
        <p:nvSpPr>
          <p:cNvPr id="42" name="文本框 41"/>
          <p:cNvSpPr txBox="1"/>
          <p:nvPr/>
        </p:nvSpPr>
        <p:spPr>
          <a:xfrm flipH="1">
            <a:off x="1743959" y="4472189"/>
            <a:ext cx="2901196" cy="523220"/>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ea typeface="微软雅黑" panose="020B0503020204020204" pitchFamily="34" charset="-122"/>
                <a:cs typeface="+mn-ea"/>
                <a:sym typeface="+mn-lt"/>
              </a:rPr>
              <a:t>模式和技术创新</a:t>
            </a:r>
          </a:p>
        </p:txBody>
      </p:sp>
      <p:sp>
        <p:nvSpPr>
          <p:cNvPr id="44" name="文本框 43"/>
          <p:cNvSpPr txBox="1"/>
          <p:nvPr/>
        </p:nvSpPr>
        <p:spPr>
          <a:xfrm flipH="1">
            <a:off x="4522089" y="4379856"/>
            <a:ext cx="1040106" cy="707886"/>
          </a:xfrm>
          <a:prstGeom prst="rect">
            <a:avLst/>
          </a:prstGeom>
          <a:noFill/>
        </p:spPr>
        <p:txBody>
          <a:bodyPr wrap="square" rtlCol="0">
            <a:spAutoFit/>
          </a:bodyPr>
          <a:lstStyle/>
          <a:p>
            <a:pPr algn="ctr"/>
            <a:r>
              <a:rPr lang="en-US" altLang="zh-CN" sz="4000" dirty="0">
                <a:solidFill>
                  <a:schemeClr val="bg1"/>
                </a:solidFill>
                <a:cs typeface="+mn-ea"/>
                <a:sym typeface="+mn-lt"/>
              </a:rPr>
              <a:t>04</a:t>
            </a:r>
            <a:endParaRPr lang="zh-CN" altLang="en-US" sz="4000" dirty="0">
              <a:solidFill>
                <a:schemeClr val="bg1"/>
              </a:solidFill>
              <a:cs typeface="+mn-ea"/>
              <a:sym typeface="+mn-lt"/>
            </a:endParaRPr>
          </a:p>
        </p:txBody>
      </p:sp>
      <p:sp>
        <p:nvSpPr>
          <p:cNvPr id="17" name="文本框 16">
            <a:extLst>
              <a:ext uri="{FF2B5EF4-FFF2-40B4-BE49-F238E27FC236}">
                <a16:creationId xmlns:a16="http://schemas.microsoft.com/office/drawing/2014/main" id="{511366A0-933B-7857-6E34-B43DD50A6E74}"/>
              </a:ext>
            </a:extLst>
          </p:cNvPr>
          <p:cNvSpPr txBox="1"/>
          <p:nvPr/>
        </p:nvSpPr>
        <p:spPr>
          <a:xfrm>
            <a:off x="6549845" y="5055228"/>
            <a:ext cx="1040106" cy="707886"/>
          </a:xfrm>
          <a:prstGeom prst="rect">
            <a:avLst/>
          </a:prstGeom>
          <a:noFill/>
        </p:spPr>
        <p:txBody>
          <a:bodyPr wrap="square" rtlCol="0">
            <a:spAutoFit/>
          </a:bodyPr>
          <a:lstStyle/>
          <a:p>
            <a:pPr algn="ctr"/>
            <a:r>
              <a:rPr lang="en-US" altLang="zh-CN" sz="4000" dirty="0">
                <a:solidFill>
                  <a:schemeClr val="bg1"/>
                </a:solidFill>
                <a:cs typeface="+mn-ea"/>
                <a:sym typeface="+mn-lt"/>
              </a:rPr>
              <a:t>05</a:t>
            </a:r>
            <a:endParaRPr lang="zh-CN" altLang="en-US" sz="4000" dirty="0">
              <a:solidFill>
                <a:schemeClr val="bg1"/>
              </a:solidFill>
              <a:cs typeface="+mn-ea"/>
              <a:sym typeface="+mn-lt"/>
            </a:endParaRPr>
          </a:p>
        </p:txBody>
      </p:sp>
      <p:sp>
        <p:nvSpPr>
          <p:cNvPr id="21" name="文本框 20">
            <a:extLst>
              <a:ext uri="{FF2B5EF4-FFF2-40B4-BE49-F238E27FC236}">
                <a16:creationId xmlns:a16="http://schemas.microsoft.com/office/drawing/2014/main" id="{2C74577F-D7C3-89AE-05A2-2D5E269DDCF0}"/>
              </a:ext>
            </a:extLst>
          </p:cNvPr>
          <p:cNvSpPr txBox="1"/>
          <p:nvPr/>
        </p:nvSpPr>
        <p:spPr>
          <a:xfrm>
            <a:off x="7607936" y="5180557"/>
            <a:ext cx="3190286"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cs typeface="+mn-ea"/>
                <a:sym typeface="+mn-lt"/>
              </a:rPr>
              <a:t>方案价值与收益</a:t>
            </a:r>
            <a:endParaRPr lang="zh-CN" altLang="en-US" sz="2800" dirty="0">
              <a:solidFill>
                <a:schemeClr val="bg1"/>
              </a:solidFill>
              <a:cs typeface="+mn-ea"/>
              <a:sym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08E3D2D9-51B1-F17A-DFAE-086410B7171E}"/>
              </a:ext>
            </a:extLst>
          </p:cNvPr>
          <p:cNvSpPr/>
          <p:nvPr/>
        </p:nvSpPr>
        <p:spPr>
          <a:xfrm>
            <a:off x="352441" y="2765663"/>
            <a:ext cx="4144041" cy="3021299"/>
          </a:xfrm>
          <a:prstGeom prst="rect">
            <a:avLst/>
          </a:prstGeom>
          <a:solidFill>
            <a:srgbClr val="263557"/>
          </a:solidFill>
          <a:ln>
            <a:solidFill>
              <a:srgbClr val="7157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a:extLst>
              <a:ext uri="{FF2B5EF4-FFF2-40B4-BE49-F238E27FC236}">
                <a16:creationId xmlns:a16="http://schemas.microsoft.com/office/drawing/2014/main" id="{1D0FC536-41D3-82A4-4F8F-A4237711DAD9}"/>
              </a:ext>
            </a:extLst>
          </p:cNvPr>
          <p:cNvSpPr/>
          <p:nvPr/>
        </p:nvSpPr>
        <p:spPr>
          <a:xfrm>
            <a:off x="3289543" y="1195543"/>
            <a:ext cx="8795619" cy="1041837"/>
          </a:xfrm>
          <a:prstGeom prst="roundRect">
            <a:avLst/>
          </a:prstGeom>
          <a:solidFill>
            <a:srgbClr val="263557"/>
          </a:solidFill>
          <a:ln>
            <a:solidFill>
              <a:srgbClr val="7157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文本框 6">
            <a:extLst>
              <a:ext uri="{FF2B5EF4-FFF2-40B4-BE49-F238E27FC236}">
                <a16:creationId xmlns:a16="http://schemas.microsoft.com/office/drawing/2014/main" id="{5E9609C0-3D84-7843-B1AE-9D5D82F152B6}"/>
              </a:ext>
            </a:extLst>
          </p:cNvPr>
          <p:cNvSpPr txBox="1"/>
          <p:nvPr/>
        </p:nvSpPr>
        <p:spPr>
          <a:xfrm>
            <a:off x="1434001" y="1425934"/>
            <a:ext cx="4733722" cy="581057"/>
          </a:xfrm>
          <a:prstGeom prst="rect">
            <a:avLst/>
          </a:prstGeom>
          <a:noFill/>
        </p:spPr>
        <p:txBody>
          <a:bodyPr wrap="square" rtlCol="0">
            <a:spAutoFit/>
          </a:bodyPr>
          <a:lstStyle/>
          <a:p>
            <a:pPr>
              <a:lnSpc>
                <a:spcPct val="150000"/>
              </a:lnSpc>
              <a:defRPr/>
            </a:pP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rPr>
              <a:t>什么是</a:t>
            </a: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sym typeface="+mn-ea"/>
              </a:rPr>
              <a:t>ESG</a:t>
            </a: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rPr>
              <a:t>：</a:t>
            </a: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4</a:t>
            </a:fld>
            <a:endParaRPr lang="zh-CN" altLang="en-US" dirty="0"/>
          </a:p>
        </p:txBody>
      </p:sp>
      <p:pic>
        <p:nvPicPr>
          <p:cNvPr id="5" name="图形 4" descr="指向右边的反手食指">
            <a:extLst>
              <a:ext uri="{FF2B5EF4-FFF2-40B4-BE49-F238E27FC236}">
                <a16:creationId xmlns:a16="http://schemas.microsoft.com/office/drawing/2014/main" id="{35614134-6C4A-DB48-1C66-6659E715CD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3667" y="1259263"/>
            <a:ext cx="914400" cy="914400"/>
          </a:xfrm>
          <a:prstGeom prst="rect">
            <a:avLst/>
          </a:prstGeom>
        </p:spPr>
      </p:pic>
      <p:sp>
        <p:nvSpPr>
          <p:cNvPr id="63" name="文本框 62">
            <a:extLst>
              <a:ext uri="{FF2B5EF4-FFF2-40B4-BE49-F238E27FC236}">
                <a16:creationId xmlns:a16="http://schemas.microsoft.com/office/drawing/2014/main" id="{4689EDBB-7030-ED0C-E1E5-60142CF5940D}"/>
              </a:ext>
            </a:extLst>
          </p:cNvPr>
          <p:cNvSpPr txBox="1"/>
          <p:nvPr/>
        </p:nvSpPr>
        <p:spPr>
          <a:xfrm>
            <a:off x="3289543" y="1239591"/>
            <a:ext cx="8977871" cy="923330"/>
          </a:xfrm>
          <a:prstGeom prst="rect">
            <a:avLst/>
          </a:prstGeom>
          <a:noFill/>
        </p:spPr>
        <p:txBody>
          <a:bodyPr wrap="square">
            <a:spAutoFit/>
          </a:bodyPr>
          <a:lstStyle/>
          <a:p>
            <a:r>
              <a:rPr lang="en-US" altLang="zh-CN" b="1" dirty="0">
                <a:solidFill>
                  <a:schemeClr val="bg1"/>
                </a:solidFill>
              </a:rPr>
              <a:t>        ESG</a:t>
            </a:r>
            <a:r>
              <a:rPr lang="zh-CN" altLang="en-US" b="1" dirty="0">
                <a:solidFill>
                  <a:schemeClr val="bg1"/>
                </a:solidFill>
              </a:rPr>
              <a:t>是一种新兴的企业评价方式，区别于传统财务指标，</a:t>
            </a:r>
            <a:r>
              <a:rPr lang="en-US" altLang="zh-CN" b="1" dirty="0">
                <a:solidFill>
                  <a:schemeClr val="bg1"/>
                </a:solidFill>
              </a:rPr>
              <a:t>ESG</a:t>
            </a:r>
            <a:r>
              <a:rPr lang="zh-CN" altLang="en-US" b="1" dirty="0">
                <a:solidFill>
                  <a:schemeClr val="bg1"/>
                </a:solidFill>
              </a:rPr>
              <a:t>从环境（</a:t>
            </a:r>
            <a:r>
              <a:rPr lang="en-US" altLang="zh-CN" b="1" dirty="0">
                <a:solidFill>
                  <a:schemeClr val="bg1"/>
                </a:solidFill>
              </a:rPr>
              <a:t>Environment</a:t>
            </a:r>
            <a:r>
              <a:rPr lang="zh-CN" altLang="en-US" b="1" dirty="0">
                <a:solidFill>
                  <a:schemeClr val="bg1"/>
                </a:solidFill>
              </a:rPr>
              <a:t>）、社会（</a:t>
            </a:r>
            <a:r>
              <a:rPr lang="en-US" altLang="zh-CN" b="1" dirty="0">
                <a:solidFill>
                  <a:schemeClr val="bg1"/>
                </a:solidFill>
              </a:rPr>
              <a:t>Social</a:t>
            </a:r>
            <a:r>
              <a:rPr lang="zh-CN" altLang="en-US" b="1" dirty="0">
                <a:solidFill>
                  <a:schemeClr val="bg1"/>
                </a:solidFill>
              </a:rPr>
              <a:t>）、公司治理（</a:t>
            </a:r>
            <a:r>
              <a:rPr lang="en-US" altLang="zh-CN" b="1" dirty="0">
                <a:solidFill>
                  <a:schemeClr val="bg1"/>
                </a:solidFill>
              </a:rPr>
              <a:t>Corporate Governance)</a:t>
            </a:r>
            <a:r>
              <a:rPr lang="zh-CN" altLang="en-US" b="1" dirty="0">
                <a:solidFill>
                  <a:schemeClr val="bg1"/>
                </a:solidFill>
              </a:rPr>
              <a:t>角度去审视公司价值，是环境、社会、以及公司治理的综合指标。</a:t>
            </a:r>
          </a:p>
        </p:txBody>
      </p:sp>
      <p:pic>
        <p:nvPicPr>
          <p:cNvPr id="9" name="图片 8">
            <a:extLst>
              <a:ext uri="{FF2B5EF4-FFF2-40B4-BE49-F238E27FC236}">
                <a16:creationId xmlns:a16="http://schemas.microsoft.com/office/drawing/2014/main" id="{C0F74594-4A3D-7FE3-1B5D-6EB0651269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3677" y="2959745"/>
            <a:ext cx="2969833" cy="2969833"/>
          </a:xfrm>
          <a:prstGeom prst="rect">
            <a:avLst/>
          </a:prstGeom>
        </p:spPr>
      </p:pic>
      <p:sp>
        <p:nvSpPr>
          <p:cNvPr id="10" name="文本框 9">
            <a:extLst>
              <a:ext uri="{FF2B5EF4-FFF2-40B4-BE49-F238E27FC236}">
                <a16:creationId xmlns:a16="http://schemas.microsoft.com/office/drawing/2014/main" id="{198B696E-2E9F-7AD1-5D0C-1B84EEC127E7}"/>
              </a:ext>
            </a:extLst>
          </p:cNvPr>
          <p:cNvSpPr txBox="1"/>
          <p:nvPr/>
        </p:nvSpPr>
        <p:spPr>
          <a:xfrm>
            <a:off x="412384" y="3122150"/>
            <a:ext cx="4084098" cy="2308324"/>
          </a:xfrm>
          <a:prstGeom prst="rect">
            <a:avLst/>
          </a:prstGeom>
          <a:noFill/>
        </p:spPr>
        <p:txBody>
          <a:bodyPr wrap="square">
            <a:spAutoFit/>
          </a:bodyPr>
          <a:lstStyle/>
          <a:p>
            <a:r>
              <a:rPr lang="en-US" altLang="zh-CN" b="1" dirty="0">
                <a:solidFill>
                  <a:schemeClr val="bg1"/>
                </a:solidFill>
              </a:rPr>
              <a:t>• Environmental(</a:t>
            </a:r>
            <a:r>
              <a:rPr lang="zh-CN" altLang="en-US" b="1" dirty="0">
                <a:solidFill>
                  <a:schemeClr val="bg1"/>
                </a:solidFill>
              </a:rPr>
              <a:t>环境</a:t>
            </a:r>
            <a:r>
              <a:rPr lang="en-US" altLang="zh-CN" b="1" dirty="0">
                <a:solidFill>
                  <a:schemeClr val="bg1"/>
                </a:solidFill>
              </a:rPr>
              <a:t>)</a:t>
            </a:r>
          </a:p>
          <a:p>
            <a:endParaRPr lang="en-US" altLang="zh-CN" b="1" dirty="0">
              <a:solidFill>
                <a:schemeClr val="bg1"/>
              </a:solidFill>
            </a:endParaRPr>
          </a:p>
          <a:p>
            <a:r>
              <a:rPr lang="en-US" altLang="zh-CN" b="1" dirty="0">
                <a:solidFill>
                  <a:schemeClr val="bg1"/>
                </a:solidFill>
              </a:rPr>
              <a:t>• </a:t>
            </a:r>
            <a:r>
              <a:rPr lang="zh-CN" altLang="en-US" b="1" dirty="0">
                <a:solidFill>
                  <a:schemeClr val="bg1"/>
                </a:solidFill>
              </a:rPr>
              <a:t>环境内容包括公司的能源使用、污染物排放、自然资源保护等；</a:t>
            </a:r>
          </a:p>
          <a:p>
            <a:endParaRPr lang="en-US" altLang="zh-CN" b="1" dirty="0">
              <a:solidFill>
                <a:schemeClr val="bg1"/>
              </a:solidFill>
            </a:endParaRPr>
          </a:p>
          <a:p>
            <a:r>
              <a:rPr lang="en-US" altLang="zh-CN" b="1" dirty="0">
                <a:solidFill>
                  <a:schemeClr val="bg1"/>
                </a:solidFill>
              </a:rPr>
              <a:t>• </a:t>
            </a:r>
            <a:r>
              <a:rPr lang="zh-CN" altLang="en-US" b="1" dirty="0">
                <a:solidFill>
                  <a:schemeClr val="bg1"/>
                </a:solidFill>
              </a:rPr>
              <a:t>其内容还可用于评估公司可能面临的任何环境风险以及公司如何管理这些</a:t>
            </a:r>
          </a:p>
          <a:p>
            <a:r>
              <a:rPr lang="zh-CN" altLang="en-US" b="1" dirty="0">
                <a:solidFill>
                  <a:schemeClr val="bg1"/>
                </a:solidFill>
              </a:rPr>
              <a:t>风险。</a:t>
            </a:r>
          </a:p>
        </p:txBody>
      </p:sp>
      <p:sp>
        <p:nvSpPr>
          <p:cNvPr id="8" name="矩形 7">
            <a:extLst>
              <a:ext uri="{FF2B5EF4-FFF2-40B4-BE49-F238E27FC236}">
                <a16:creationId xmlns:a16="http://schemas.microsoft.com/office/drawing/2014/main" id="{4ADE0026-5AB8-8C84-C1B4-7D425150E5EC}"/>
              </a:ext>
            </a:extLst>
          </p:cNvPr>
          <p:cNvSpPr/>
          <p:nvPr/>
        </p:nvSpPr>
        <p:spPr>
          <a:xfrm>
            <a:off x="7695520" y="2359371"/>
            <a:ext cx="3612655" cy="1936129"/>
          </a:xfrm>
          <a:prstGeom prst="rect">
            <a:avLst/>
          </a:prstGeom>
          <a:solidFill>
            <a:srgbClr val="2635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A9383CFF-1933-DDA1-9B48-5014B5D2BD6A}"/>
              </a:ext>
            </a:extLst>
          </p:cNvPr>
          <p:cNvSpPr/>
          <p:nvPr/>
        </p:nvSpPr>
        <p:spPr>
          <a:xfrm>
            <a:off x="7695520" y="4498628"/>
            <a:ext cx="3612655" cy="2031325"/>
          </a:xfrm>
          <a:prstGeom prst="rect">
            <a:avLst/>
          </a:prstGeom>
          <a:solidFill>
            <a:srgbClr val="2635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rPr>
              <a:t>• Governance(</a:t>
            </a:r>
            <a:r>
              <a:rPr lang="zh-CN" altLang="en-US" b="1" dirty="0">
                <a:solidFill>
                  <a:schemeClr val="bg1"/>
                </a:solidFill>
              </a:rPr>
              <a:t>公司治理</a:t>
            </a:r>
            <a:r>
              <a:rPr lang="en-US" altLang="zh-CN" b="1" dirty="0">
                <a:solidFill>
                  <a:schemeClr val="bg1"/>
                </a:solidFill>
              </a:rPr>
              <a:t>)</a:t>
            </a:r>
          </a:p>
          <a:p>
            <a:r>
              <a:rPr lang="en-US" altLang="zh-CN" b="1" dirty="0">
                <a:solidFill>
                  <a:schemeClr val="bg1"/>
                </a:solidFill>
              </a:rPr>
              <a:t>• </a:t>
            </a:r>
            <a:r>
              <a:rPr lang="zh-CN" altLang="en-US" b="1" dirty="0">
                <a:solidFill>
                  <a:schemeClr val="bg1"/>
                </a:solidFill>
              </a:rPr>
              <a:t>公司治理涵盖调查公司管理层（董事会，股东和该公司的各个利益相关者）的权利和责任的领域；</a:t>
            </a:r>
          </a:p>
          <a:p>
            <a:r>
              <a:rPr lang="en-US" altLang="zh-CN" b="1" dirty="0">
                <a:solidFill>
                  <a:schemeClr val="bg1"/>
                </a:solidFill>
              </a:rPr>
              <a:t>• </a:t>
            </a:r>
            <a:r>
              <a:rPr lang="zh-CN" altLang="en-US" b="1" dirty="0">
                <a:solidFill>
                  <a:schemeClr val="bg1"/>
                </a:solidFill>
              </a:rPr>
              <a:t>比如公司的组织架构、高管薪酬、董事会的多样性和结构等等</a:t>
            </a:r>
          </a:p>
        </p:txBody>
      </p:sp>
      <p:sp>
        <p:nvSpPr>
          <p:cNvPr id="17" name="文本框 16">
            <a:extLst>
              <a:ext uri="{FF2B5EF4-FFF2-40B4-BE49-F238E27FC236}">
                <a16:creationId xmlns:a16="http://schemas.microsoft.com/office/drawing/2014/main" id="{3AED2A3B-D3D7-3266-C47E-7C8B76AF5ED2}"/>
              </a:ext>
            </a:extLst>
          </p:cNvPr>
          <p:cNvSpPr txBox="1"/>
          <p:nvPr/>
        </p:nvSpPr>
        <p:spPr>
          <a:xfrm>
            <a:off x="7914114" y="2413337"/>
            <a:ext cx="3394061" cy="2031325"/>
          </a:xfrm>
          <a:prstGeom prst="rect">
            <a:avLst/>
          </a:prstGeom>
          <a:noFill/>
        </p:spPr>
        <p:txBody>
          <a:bodyPr wrap="square">
            <a:spAutoFit/>
          </a:bodyPr>
          <a:lstStyle/>
          <a:p>
            <a:r>
              <a:rPr lang="en-US" altLang="zh-CN" b="1" dirty="0">
                <a:solidFill>
                  <a:schemeClr val="bg1"/>
                </a:solidFill>
              </a:rPr>
              <a:t>• Social(</a:t>
            </a:r>
            <a:r>
              <a:rPr lang="zh-CN" altLang="en-US" b="1" dirty="0">
                <a:solidFill>
                  <a:schemeClr val="bg1"/>
                </a:solidFill>
              </a:rPr>
              <a:t>社会</a:t>
            </a:r>
            <a:r>
              <a:rPr lang="en-US" altLang="zh-CN" b="1" dirty="0">
                <a:solidFill>
                  <a:schemeClr val="bg1"/>
                </a:solidFill>
              </a:rPr>
              <a:t>)</a:t>
            </a:r>
          </a:p>
          <a:p>
            <a:r>
              <a:rPr lang="en-US" altLang="zh-CN" b="1" dirty="0">
                <a:solidFill>
                  <a:schemeClr val="bg1"/>
                </a:solidFill>
              </a:rPr>
              <a:t>• </a:t>
            </a:r>
            <a:r>
              <a:rPr lang="zh-CN" altLang="en-US" b="1" dirty="0">
                <a:solidFill>
                  <a:schemeClr val="bg1"/>
                </a:solidFill>
              </a:rPr>
              <a:t>社会责任主要看企业之间的</a:t>
            </a:r>
          </a:p>
          <a:p>
            <a:r>
              <a:rPr lang="zh-CN" altLang="en-US" b="1" dirty="0">
                <a:solidFill>
                  <a:schemeClr val="bg1"/>
                </a:solidFill>
              </a:rPr>
              <a:t>业务关系以及企业和社区的</a:t>
            </a:r>
          </a:p>
          <a:p>
            <a:r>
              <a:rPr lang="zh-CN" altLang="en-US" b="1" dirty="0">
                <a:solidFill>
                  <a:schemeClr val="bg1"/>
                </a:solidFill>
              </a:rPr>
              <a:t>关系；</a:t>
            </a:r>
          </a:p>
          <a:p>
            <a:r>
              <a:rPr lang="en-US" altLang="zh-CN" b="1" dirty="0">
                <a:solidFill>
                  <a:schemeClr val="bg1"/>
                </a:solidFill>
              </a:rPr>
              <a:t>• </a:t>
            </a:r>
            <a:r>
              <a:rPr lang="zh-CN" altLang="en-US" b="1" dirty="0">
                <a:solidFill>
                  <a:schemeClr val="bg1"/>
                </a:solidFill>
              </a:rPr>
              <a:t>比如基础服务可得性，对消费者权益保障。</a:t>
            </a:r>
          </a:p>
          <a:p>
            <a:endParaRPr lang="zh-CN" altLang="en-US" b="1" dirty="0">
              <a:solidFill>
                <a:schemeClr val="bg1"/>
              </a:solidFill>
            </a:endParaRPr>
          </a:p>
        </p:txBody>
      </p:sp>
    </p:spTree>
    <p:extLst>
      <p:ext uri="{BB962C8B-B14F-4D97-AF65-F5344CB8AC3E}">
        <p14:creationId xmlns:p14="http://schemas.microsoft.com/office/powerpoint/2010/main" val="1688603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文本框 6">
            <a:extLst>
              <a:ext uri="{FF2B5EF4-FFF2-40B4-BE49-F238E27FC236}">
                <a16:creationId xmlns:a16="http://schemas.microsoft.com/office/drawing/2014/main" id="{5E9609C0-3D84-7843-B1AE-9D5D82F152B6}"/>
              </a:ext>
            </a:extLst>
          </p:cNvPr>
          <p:cNvSpPr txBox="1"/>
          <p:nvPr/>
        </p:nvSpPr>
        <p:spPr>
          <a:xfrm>
            <a:off x="4016945" y="209742"/>
            <a:ext cx="4733722" cy="581057"/>
          </a:xfrm>
          <a:prstGeom prst="rect">
            <a:avLst/>
          </a:prstGeom>
          <a:noFill/>
        </p:spPr>
        <p:txBody>
          <a:bodyPr wrap="square" rtlCol="0">
            <a:spAutoFit/>
          </a:bodyPr>
          <a:lstStyle/>
          <a:p>
            <a:pPr>
              <a:lnSpc>
                <a:spcPct val="150000"/>
              </a:lnSpc>
              <a:defRPr/>
            </a:pPr>
            <a:r>
              <a:rPr lang="zh-CN" altLang="en-US" sz="2400" b="1" dirty="0">
                <a:solidFill>
                  <a:schemeClr val="bg1"/>
                </a:solidFill>
                <a:highlight>
                  <a:srgbClr val="263557"/>
                </a:highlight>
                <a:latin typeface="微软雅黑" panose="020B0503020204020204" charset="-122"/>
                <a:ea typeface="微软雅黑" panose="020B0503020204020204" charset="-122"/>
                <a:cs typeface="微软雅黑" panose="020B0503020204020204" charset="-122"/>
                <a:sym typeface="+mn-ea"/>
              </a:rPr>
              <a:t>中国</a:t>
            </a:r>
            <a:r>
              <a:rPr lang="en-US" altLang="zh-CN" sz="2400" b="1" dirty="0">
                <a:solidFill>
                  <a:schemeClr val="bg1"/>
                </a:solidFill>
                <a:highlight>
                  <a:srgbClr val="263557"/>
                </a:highlight>
                <a:latin typeface="微软雅黑" panose="020B0503020204020204" charset="-122"/>
                <a:ea typeface="微软雅黑" panose="020B0503020204020204" charset="-122"/>
                <a:cs typeface="微软雅黑" panose="020B0503020204020204" charset="-122"/>
                <a:sym typeface="+mn-ea"/>
              </a:rPr>
              <a:t>ESG</a:t>
            </a:r>
            <a:r>
              <a:rPr lang="zh-CN" altLang="en-US" sz="2400" b="1" dirty="0">
                <a:solidFill>
                  <a:schemeClr val="bg1"/>
                </a:solidFill>
                <a:highlight>
                  <a:srgbClr val="263557"/>
                </a:highlight>
                <a:latin typeface="微软雅黑" panose="020B0503020204020204" charset="-122"/>
                <a:ea typeface="微软雅黑" panose="020B0503020204020204" charset="-122"/>
                <a:cs typeface="微软雅黑" panose="020B0503020204020204" charset="-122"/>
                <a:sym typeface="+mn-ea"/>
              </a:rPr>
              <a:t>发展现状</a:t>
            </a: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5</a:t>
            </a:fld>
            <a:endParaRPr lang="zh-CN" altLang="en-US" dirty="0"/>
          </a:p>
        </p:txBody>
      </p:sp>
      <p:sp>
        <p:nvSpPr>
          <p:cNvPr id="63" name="文本框 62">
            <a:extLst>
              <a:ext uri="{FF2B5EF4-FFF2-40B4-BE49-F238E27FC236}">
                <a16:creationId xmlns:a16="http://schemas.microsoft.com/office/drawing/2014/main" id="{4689EDBB-7030-ED0C-E1E5-60142CF5940D}"/>
              </a:ext>
            </a:extLst>
          </p:cNvPr>
          <p:cNvSpPr txBox="1"/>
          <p:nvPr/>
        </p:nvSpPr>
        <p:spPr>
          <a:xfrm>
            <a:off x="1109155" y="4190594"/>
            <a:ext cx="5944355" cy="1754326"/>
          </a:xfrm>
          <a:prstGeom prst="rect">
            <a:avLst/>
          </a:prstGeom>
          <a:noFill/>
        </p:spPr>
        <p:txBody>
          <a:bodyPr wrap="square">
            <a:spAutoFit/>
          </a:bodyPr>
          <a:lstStyle/>
          <a:p>
            <a:pPr marL="285750" indent="-285750">
              <a:buFont typeface="Arial" panose="020B0604020202020204" pitchFamily="34" charset="0"/>
              <a:buChar char="•"/>
            </a:pPr>
            <a:r>
              <a:rPr lang="zh-CN" altLang="en-US" b="1" dirty="0">
                <a:solidFill>
                  <a:schemeClr val="bg1"/>
                </a:solidFill>
              </a:rPr>
              <a:t>从</a:t>
            </a:r>
            <a:r>
              <a:rPr lang="en-US" altLang="zh-CN" b="1" dirty="0">
                <a:solidFill>
                  <a:schemeClr val="bg1"/>
                </a:solidFill>
              </a:rPr>
              <a:t>ESG</a:t>
            </a:r>
            <a:r>
              <a:rPr lang="zh-CN" altLang="en-US" b="1" dirty="0">
                <a:solidFill>
                  <a:schemeClr val="bg1"/>
                </a:solidFill>
              </a:rPr>
              <a:t>主题投资的发展情况来看：</a:t>
            </a:r>
            <a:endParaRPr lang="en-US" altLang="zh-CN" b="1" dirty="0">
              <a:solidFill>
                <a:schemeClr val="bg1"/>
              </a:solidFill>
            </a:endParaRPr>
          </a:p>
          <a:p>
            <a:r>
              <a:rPr lang="en-US" altLang="zh-CN" dirty="0">
                <a:solidFill>
                  <a:schemeClr val="bg1"/>
                </a:solidFill>
              </a:rPr>
              <a:t>ESG</a:t>
            </a:r>
            <a:r>
              <a:rPr lang="zh-CN" altLang="en-US" dirty="0">
                <a:solidFill>
                  <a:schemeClr val="bg1"/>
                </a:solidFill>
              </a:rPr>
              <a:t>投资整体规模较小，蕴藏巨大发展潜力，加入</a:t>
            </a:r>
            <a:r>
              <a:rPr lang="en-US" altLang="zh-CN" dirty="0">
                <a:solidFill>
                  <a:schemeClr val="bg1"/>
                </a:solidFill>
              </a:rPr>
              <a:t>UN PRI</a:t>
            </a:r>
            <a:r>
              <a:rPr lang="zh-CN" altLang="en-US" dirty="0">
                <a:solidFill>
                  <a:schemeClr val="bg1"/>
                </a:solidFill>
              </a:rPr>
              <a:t>（联合国负责任投资原则组织）的投资机构数量在近五年展现出较快增长。仅从</a:t>
            </a:r>
            <a:r>
              <a:rPr lang="en-US" altLang="zh-CN" dirty="0">
                <a:solidFill>
                  <a:schemeClr val="bg1"/>
                </a:solidFill>
              </a:rPr>
              <a:t>2021</a:t>
            </a:r>
            <a:r>
              <a:rPr lang="zh-CN" altLang="en-US" dirty="0">
                <a:solidFill>
                  <a:schemeClr val="bg1"/>
                </a:solidFill>
              </a:rPr>
              <a:t>年</a:t>
            </a:r>
            <a:r>
              <a:rPr lang="en-US" altLang="zh-CN" dirty="0">
                <a:solidFill>
                  <a:schemeClr val="bg1"/>
                </a:solidFill>
              </a:rPr>
              <a:t>9</a:t>
            </a:r>
            <a:r>
              <a:rPr lang="zh-CN" altLang="en-US" dirty="0">
                <a:solidFill>
                  <a:schemeClr val="bg1"/>
                </a:solidFill>
              </a:rPr>
              <a:t>月至</a:t>
            </a:r>
            <a:r>
              <a:rPr lang="en-US" altLang="zh-CN" dirty="0">
                <a:solidFill>
                  <a:schemeClr val="bg1"/>
                </a:solidFill>
              </a:rPr>
              <a:t>2022</a:t>
            </a:r>
            <a:r>
              <a:rPr lang="zh-CN" altLang="en-US" dirty="0">
                <a:solidFill>
                  <a:schemeClr val="bg1"/>
                </a:solidFill>
              </a:rPr>
              <a:t>年</a:t>
            </a:r>
            <a:r>
              <a:rPr lang="en-US" altLang="zh-CN" dirty="0">
                <a:solidFill>
                  <a:schemeClr val="bg1"/>
                </a:solidFill>
              </a:rPr>
              <a:t>2</a:t>
            </a:r>
            <a:r>
              <a:rPr lang="zh-CN" altLang="en-US" dirty="0">
                <a:solidFill>
                  <a:schemeClr val="bg1"/>
                </a:solidFill>
              </a:rPr>
              <a:t>月，相关投资机构的数量就从</a:t>
            </a:r>
            <a:r>
              <a:rPr lang="en-US" altLang="zh-CN" dirty="0">
                <a:solidFill>
                  <a:schemeClr val="bg1"/>
                </a:solidFill>
              </a:rPr>
              <a:t>72</a:t>
            </a:r>
            <a:r>
              <a:rPr lang="zh-CN" altLang="en-US" dirty="0">
                <a:solidFill>
                  <a:schemeClr val="bg1"/>
                </a:solidFill>
              </a:rPr>
              <a:t>家增长到</a:t>
            </a:r>
            <a:r>
              <a:rPr lang="en-US" altLang="zh-CN" dirty="0">
                <a:solidFill>
                  <a:schemeClr val="bg1"/>
                </a:solidFill>
              </a:rPr>
              <a:t>89</a:t>
            </a:r>
            <a:r>
              <a:rPr lang="zh-CN" altLang="en-US" dirty="0">
                <a:solidFill>
                  <a:schemeClr val="bg1"/>
                </a:solidFill>
              </a:rPr>
              <a:t>家。 “纯</a:t>
            </a:r>
            <a:r>
              <a:rPr lang="en-US" altLang="zh-CN" dirty="0">
                <a:solidFill>
                  <a:schemeClr val="bg1"/>
                </a:solidFill>
              </a:rPr>
              <a:t>ESG”</a:t>
            </a:r>
            <a:r>
              <a:rPr lang="zh-CN" altLang="en-US" dirty="0">
                <a:solidFill>
                  <a:schemeClr val="bg1"/>
                </a:solidFill>
              </a:rPr>
              <a:t>基金数量在近两年也出现了较快增长。</a:t>
            </a:r>
          </a:p>
        </p:txBody>
      </p:sp>
      <p:sp>
        <p:nvSpPr>
          <p:cNvPr id="10" name="文本框 9">
            <a:extLst>
              <a:ext uri="{FF2B5EF4-FFF2-40B4-BE49-F238E27FC236}">
                <a16:creationId xmlns:a16="http://schemas.microsoft.com/office/drawing/2014/main" id="{BC8440AD-FC60-F7D5-A108-A52251FE3B93}"/>
              </a:ext>
            </a:extLst>
          </p:cNvPr>
          <p:cNvSpPr txBox="1"/>
          <p:nvPr/>
        </p:nvSpPr>
        <p:spPr>
          <a:xfrm>
            <a:off x="5152985" y="1275730"/>
            <a:ext cx="5663671" cy="2031325"/>
          </a:xfrm>
          <a:prstGeom prst="rect">
            <a:avLst/>
          </a:prstGeom>
          <a:noFill/>
        </p:spPr>
        <p:txBody>
          <a:bodyPr wrap="square">
            <a:spAutoFit/>
          </a:bodyPr>
          <a:lstStyle/>
          <a:p>
            <a:pPr marL="285750" indent="-285750">
              <a:buFont typeface="Arial" panose="020B0604020202020204" pitchFamily="34" charset="0"/>
              <a:buChar char="•"/>
            </a:pPr>
            <a:r>
              <a:rPr lang="zh-CN" altLang="en-US" b="1" dirty="0">
                <a:solidFill>
                  <a:schemeClr val="bg1"/>
                </a:solidFill>
              </a:rPr>
              <a:t>从</a:t>
            </a:r>
            <a:r>
              <a:rPr lang="en-US" altLang="zh-CN" b="1" dirty="0">
                <a:solidFill>
                  <a:schemeClr val="bg1"/>
                </a:solidFill>
              </a:rPr>
              <a:t>2021</a:t>
            </a:r>
            <a:r>
              <a:rPr lang="zh-CN" altLang="en-US" b="1" dirty="0">
                <a:solidFill>
                  <a:schemeClr val="bg1"/>
                </a:solidFill>
              </a:rPr>
              <a:t>年企业</a:t>
            </a:r>
            <a:r>
              <a:rPr lang="en-US" altLang="zh-CN" b="1" dirty="0">
                <a:solidFill>
                  <a:schemeClr val="bg1"/>
                </a:solidFill>
              </a:rPr>
              <a:t>ESG</a:t>
            </a:r>
            <a:r>
              <a:rPr lang="zh-CN" altLang="en-US" b="1" dirty="0">
                <a:solidFill>
                  <a:schemeClr val="bg1"/>
                </a:solidFill>
              </a:rPr>
              <a:t>信息披露的现状来看：</a:t>
            </a:r>
            <a:endParaRPr lang="en-US" altLang="zh-CN" b="1" dirty="0">
              <a:solidFill>
                <a:schemeClr val="bg1"/>
              </a:solidFill>
            </a:endParaRPr>
          </a:p>
          <a:p>
            <a:r>
              <a:rPr lang="zh-CN" altLang="en-US" dirty="0">
                <a:solidFill>
                  <a:schemeClr val="bg1"/>
                </a:solidFill>
              </a:rPr>
              <a:t>中国上市企业披露水平不断提升。</a:t>
            </a:r>
            <a:r>
              <a:rPr lang="en-US" altLang="zh-CN" dirty="0">
                <a:solidFill>
                  <a:schemeClr val="bg1"/>
                </a:solidFill>
              </a:rPr>
              <a:t>2021</a:t>
            </a:r>
            <a:r>
              <a:rPr lang="zh-CN" altLang="en-US" dirty="0">
                <a:solidFill>
                  <a:schemeClr val="bg1"/>
                </a:solidFill>
              </a:rPr>
              <a:t>年发布</a:t>
            </a:r>
            <a:r>
              <a:rPr lang="en-US" altLang="zh-CN" dirty="0">
                <a:solidFill>
                  <a:schemeClr val="bg1"/>
                </a:solidFill>
              </a:rPr>
              <a:t>ESG</a:t>
            </a:r>
            <a:r>
              <a:rPr lang="zh-CN" altLang="en-US" dirty="0">
                <a:solidFill>
                  <a:schemeClr val="bg1"/>
                </a:solidFill>
              </a:rPr>
              <a:t>相关的独立报告的</a:t>
            </a:r>
            <a:r>
              <a:rPr lang="en-US" altLang="zh-CN" dirty="0">
                <a:solidFill>
                  <a:schemeClr val="bg1"/>
                </a:solidFill>
              </a:rPr>
              <a:t>A</a:t>
            </a:r>
            <a:r>
              <a:rPr lang="zh-CN" altLang="en-US" dirty="0">
                <a:solidFill>
                  <a:schemeClr val="bg1"/>
                </a:solidFill>
              </a:rPr>
              <a:t>股上市公司超过</a:t>
            </a:r>
            <a:r>
              <a:rPr lang="en-US" altLang="zh-CN" dirty="0">
                <a:solidFill>
                  <a:schemeClr val="bg1"/>
                </a:solidFill>
              </a:rPr>
              <a:t>1400</a:t>
            </a:r>
            <a:r>
              <a:rPr lang="zh-CN" altLang="en-US" dirty="0">
                <a:solidFill>
                  <a:schemeClr val="bg1"/>
                </a:solidFill>
              </a:rPr>
              <a:t>家，全市场</a:t>
            </a:r>
            <a:r>
              <a:rPr lang="en-US" altLang="zh-CN" dirty="0">
                <a:solidFill>
                  <a:schemeClr val="bg1"/>
                </a:solidFill>
              </a:rPr>
              <a:t>ESG</a:t>
            </a:r>
            <a:r>
              <a:rPr lang="zh-CN" altLang="en-US" dirty="0">
                <a:solidFill>
                  <a:schemeClr val="bg1"/>
                </a:solidFill>
              </a:rPr>
              <a:t>报告披露率中首破</a:t>
            </a:r>
            <a:r>
              <a:rPr lang="en-US" altLang="zh-CN" dirty="0">
                <a:solidFill>
                  <a:schemeClr val="bg1"/>
                </a:solidFill>
              </a:rPr>
              <a:t>30%</a:t>
            </a:r>
            <a:r>
              <a:rPr lang="zh-CN" altLang="en-US" dirty="0">
                <a:solidFill>
                  <a:schemeClr val="bg1"/>
                </a:solidFill>
              </a:rPr>
              <a:t>。披露企业主要为金融、科技企业，且市值特征鲜明。银行业</a:t>
            </a:r>
            <a:r>
              <a:rPr lang="en-US" altLang="zh-CN" dirty="0">
                <a:solidFill>
                  <a:schemeClr val="bg1"/>
                </a:solidFill>
              </a:rPr>
              <a:t>100%</a:t>
            </a:r>
            <a:r>
              <a:rPr lang="zh-CN" altLang="en-US" dirty="0">
                <a:solidFill>
                  <a:schemeClr val="bg1"/>
                </a:solidFill>
              </a:rPr>
              <a:t>独立发布</a:t>
            </a:r>
            <a:r>
              <a:rPr lang="en-US" altLang="zh-CN" dirty="0">
                <a:solidFill>
                  <a:schemeClr val="bg1"/>
                </a:solidFill>
              </a:rPr>
              <a:t>ESG</a:t>
            </a:r>
            <a:r>
              <a:rPr lang="zh-CN" altLang="en-US" dirty="0">
                <a:solidFill>
                  <a:schemeClr val="bg1"/>
                </a:solidFill>
              </a:rPr>
              <a:t>报告，全部科创板公司均在</a:t>
            </a:r>
            <a:r>
              <a:rPr lang="en-US" altLang="zh-CN" dirty="0">
                <a:solidFill>
                  <a:schemeClr val="bg1"/>
                </a:solidFill>
              </a:rPr>
              <a:t>2021</a:t>
            </a:r>
            <a:r>
              <a:rPr lang="zh-CN" altLang="en-US" dirty="0">
                <a:solidFill>
                  <a:schemeClr val="bg1"/>
                </a:solidFill>
              </a:rPr>
              <a:t>年年度报告中专节披露了</a:t>
            </a:r>
            <a:r>
              <a:rPr lang="en-US" altLang="zh-CN" dirty="0">
                <a:solidFill>
                  <a:schemeClr val="bg1"/>
                </a:solidFill>
              </a:rPr>
              <a:t>ESG</a:t>
            </a:r>
            <a:r>
              <a:rPr lang="zh-CN" altLang="en-US" dirty="0">
                <a:solidFill>
                  <a:schemeClr val="bg1"/>
                </a:solidFill>
              </a:rPr>
              <a:t>（环境、社会和公司治理）相关信息。</a:t>
            </a:r>
          </a:p>
        </p:txBody>
      </p:sp>
      <p:pic>
        <p:nvPicPr>
          <p:cNvPr id="12" name="图片 11">
            <a:extLst>
              <a:ext uri="{FF2B5EF4-FFF2-40B4-BE49-F238E27FC236}">
                <a16:creationId xmlns:a16="http://schemas.microsoft.com/office/drawing/2014/main" id="{DFC786C2-F1C7-2BC0-50D9-6B9AD8AD78A9}"/>
              </a:ext>
            </a:extLst>
          </p:cNvPr>
          <p:cNvPicPr>
            <a:picLocks noChangeAspect="1"/>
          </p:cNvPicPr>
          <p:nvPr/>
        </p:nvPicPr>
        <p:blipFill>
          <a:blip r:embed="rId2"/>
          <a:stretch>
            <a:fillRect/>
          </a:stretch>
        </p:blipFill>
        <p:spPr>
          <a:xfrm>
            <a:off x="246490" y="1232270"/>
            <a:ext cx="3960691" cy="2861798"/>
          </a:xfrm>
          <a:prstGeom prst="rect">
            <a:avLst/>
          </a:prstGeom>
        </p:spPr>
      </p:pic>
      <p:pic>
        <p:nvPicPr>
          <p:cNvPr id="13" name="图片 12">
            <a:extLst>
              <a:ext uri="{FF2B5EF4-FFF2-40B4-BE49-F238E27FC236}">
                <a16:creationId xmlns:a16="http://schemas.microsoft.com/office/drawing/2014/main" id="{62952BE8-ECA4-CC8A-F6C3-DA45DA5C8F4A}"/>
              </a:ext>
            </a:extLst>
          </p:cNvPr>
          <p:cNvPicPr>
            <a:picLocks noChangeAspect="1"/>
          </p:cNvPicPr>
          <p:nvPr/>
        </p:nvPicPr>
        <p:blipFill>
          <a:blip r:embed="rId3"/>
          <a:stretch>
            <a:fillRect/>
          </a:stretch>
        </p:blipFill>
        <p:spPr>
          <a:xfrm>
            <a:off x="7305205" y="3414739"/>
            <a:ext cx="3960691" cy="3148366"/>
          </a:xfrm>
          <a:prstGeom prst="rect">
            <a:avLst/>
          </a:prstGeom>
        </p:spPr>
      </p:pic>
      <p:sp>
        <p:nvSpPr>
          <p:cNvPr id="2" name="文本框 1">
            <a:extLst>
              <a:ext uri="{FF2B5EF4-FFF2-40B4-BE49-F238E27FC236}">
                <a16:creationId xmlns:a16="http://schemas.microsoft.com/office/drawing/2014/main" id="{F51C5899-B77A-5A20-8A43-0BD75E5A8916}"/>
              </a:ext>
            </a:extLst>
          </p:cNvPr>
          <p:cNvSpPr txBox="1"/>
          <p:nvPr/>
        </p:nvSpPr>
        <p:spPr>
          <a:xfrm>
            <a:off x="519260" y="6018300"/>
            <a:ext cx="6899852" cy="707886"/>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这些都表明了</a:t>
            </a:r>
            <a:r>
              <a:rPr lang="en-US" altLang="zh-CN" sz="2000" b="1" dirty="0">
                <a:solidFill>
                  <a:schemeClr val="bg1"/>
                </a:solidFill>
                <a:latin typeface="微软雅黑" panose="020B0503020204020204" pitchFamily="34" charset="-122"/>
                <a:ea typeface="微软雅黑" panose="020B0503020204020204" pitchFamily="34" charset="-122"/>
              </a:rPr>
              <a:t>ESG</a:t>
            </a:r>
            <a:r>
              <a:rPr lang="zh-CN" altLang="en-US" sz="2000" b="1" dirty="0">
                <a:solidFill>
                  <a:schemeClr val="bg1"/>
                </a:solidFill>
                <a:latin typeface="微软雅黑" panose="020B0503020204020204" pitchFamily="34" charset="-122"/>
                <a:ea typeface="微软雅黑" panose="020B0503020204020204" pitchFamily="34" charset="-122"/>
              </a:rPr>
              <a:t>报告在中国正成为企业价值展示、企业价值评估的重要参考材料和信息来源。</a:t>
            </a:r>
          </a:p>
        </p:txBody>
      </p:sp>
      <p:pic>
        <p:nvPicPr>
          <p:cNvPr id="6" name="图形 5" descr="灯泡">
            <a:extLst>
              <a:ext uri="{FF2B5EF4-FFF2-40B4-BE49-F238E27FC236}">
                <a16:creationId xmlns:a16="http://schemas.microsoft.com/office/drawing/2014/main" id="{01572115-2673-88F5-EF9B-C66B191729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1233" y="5915043"/>
            <a:ext cx="914400" cy="914400"/>
          </a:xfrm>
          <a:prstGeom prst="rect">
            <a:avLst/>
          </a:prstGeom>
        </p:spPr>
      </p:pic>
    </p:spTree>
    <p:extLst>
      <p:ext uri="{BB962C8B-B14F-4D97-AF65-F5344CB8AC3E}">
        <p14:creationId xmlns:p14="http://schemas.microsoft.com/office/powerpoint/2010/main" val="652546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6</a:t>
            </a:fld>
            <a:endParaRPr lang="zh-CN" altLang="en-US" dirty="0"/>
          </a:p>
        </p:txBody>
      </p:sp>
      <p:sp>
        <p:nvSpPr>
          <p:cNvPr id="89" name="PA_矩形 20">
            <a:extLst>
              <a:ext uri="{FF2B5EF4-FFF2-40B4-BE49-F238E27FC236}">
                <a16:creationId xmlns:a16="http://schemas.microsoft.com/office/drawing/2014/main" id="{315F9A82-47E8-A148-AB20-FD1A91F4BE7D}"/>
              </a:ext>
            </a:extLst>
          </p:cNvPr>
          <p:cNvSpPr/>
          <p:nvPr>
            <p:custDataLst>
              <p:tags r:id="rId1"/>
            </p:custDataLst>
          </p:nvPr>
        </p:nvSpPr>
        <p:spPr>
          <a:xfrm>
            <a:off x="-751668" y="1293949"/>
            <a:ext cx="3721002" cy="346656"/>
          </a:xfrm>
          <a:prstGeom prst="rect">
            <a:avLst/>
          </a:prstGeom>
          <a:noFill/>
        </p:spPr>
        <p:txBody>
          <a:bodyPr wrap="none" lIns="0" tIns="0" rIns="0" bIns="0" anchor="ctr">
            <a:noAutofit/>
          </a:bodyPr>
          <a:lstStyle/>
          <a:p>
            <a:pPr lvl="0" algn="ctr" defTabSz="914378">
              <a:spcBef>
                <a:spcPct val="0"/>
              </a:spcBef>
              <a:defRPr/>
            </a:pPr>
            <a:r>
              <a:rPr lang="en-US" altLang="zh-CN" sz="2400" b="1" dirty="0">
                <a:solidFill>
                  <a:schemeClr val="bg1"/>
                </a:solidFill>
                <a:latin typeface="Arial"/>
                <a:ea typeface="微软雅黑"/>
                <a:cs typeface="+mn-ea"/>
                <a:sym typeface="Arial"/>
              </a:rPr>
              <a:t>ESG</a:t>
            </a:r>
            <a:r>
              <a:rPr lang="zh-CN" altLang="en-US" sz="2400" b="1" dirty="0">
                <a:solidFill>
                  <a:schemeClr val="bg1"/>
                </a:solidFill>
                <a:latin typeface="Arial"/>
                <a:ea typeface="微软雅黑"/>
                <a:cs typeface="+mn-ea"/>
                <a:sym typeface="Arial"/>
              </a:rPr>
              <a:t>发展趋势</a:t>
            </a:r>
          </a:p>
        </p:txBody>
      </p:sp>
      <p:sp>
        <p:nvSpPr>
          <p:cNvPr id="106" name="矩形 105">
            <a:extLst>
              <a:ext uri="{FF2B5EF4-FFF2-40B4-BE49-F238E27FC236}">
                <a16:creationId xmlns:a16="http://schemas.microsoft.com/office/drawing/2014/main" id="{FF3BB0F9-BCE8-2442-B286-165C99D59E94}"/>
              </a:ext>
            </a:extLst>
          </p:cNvPr>
          <p:cNvSpPr/>
          <p:nvPr/>
        </p:nvSpPr>
        <p:spPr>
          <a:xfrm>
            <a:off x="181689" y="4224606"/>
            <a:ext cx="6005080" cy="2131353"/>
          </a:xfrm>
          <a:prstGeom prst="rect">
            <a:avLst/>
          </a:prstGeom>
        </p:spPr>
        <p:txBody>
          <a:bodyPr wrap="square">
            <a:spAutoFit/>
          </a:bodyPr>
          <a:lstStyle/>
          <a:p>
            <a:pPr algn="just">
              <a:lnSpc>
                <a:spcPct val="150000"/>
              </a:lnSpc>
            </a:pPr>
            <a:r>
              <a:rPr lang="zh-CN" altLang="en-US" sz="2000" b="1" dirty="0">
                <a:solidFill>
                  <a:schemeClr val="bg1"/>
                </a:solidFill>
                <a:latin typeface="Arial"/>
                <a:ea typeface="微软雅黑"/>
                <a:cs typeface="+mn-ea"/>
                <a:sym typeface="Arial"/>
              </a:rPr>
              <a:t>全球趋势</a:t>
            </a:r>
            <a:r>
              <a:rPr lang="zh-CN" altLang="en-US" sz="1400" dirty="0">
                <a:solidFill>
                  <a:schemeClr val="bg1"/>
                </a:solidFill>
                <a:latin typeface="Arial"/>
                <a:ea typeface="微软雅黑"/>
                <a:cs typeface="+mn-ea"/>
                <a:sym typeface="Arial"/>
              </a:rPr>
              <a:t>：</a:t>
            </a:r>
            <a:r>
              <a:rPr lang="en-US" altLang="zh-CN" sz="1400" dirty="0">
                <a:solidFill>
                  <a:schemeClr val="bg1"/>
                </a:solidFill>
                <a:latin typeface="Arial"/>
                <a:ea typeface="微软雅黑"/>
                <a:cs typeface="+mn-ea"/>
                <a:sym typeface="Arial"/>
              </a:rPr>
              <a:t>2004 </a:t>
            </a:r>
            <a:r>
              <a:rPr lang="zh-CN" altLang="en-US" sz="1400" dirty="0">
                <a:solidFill>
                  <a:schemeClr val="bg1"/>
                </a:solidFill>
                <a:latin typeface="Arial"/>
                <a:ea typeface="微软雅黑"/>
                <a:cs typeface="+mn-ea"/>
                <a:sym typeface="Arial"/>
              </a:rPr>
              <a:t>年以来，</a:t>
            </a:r>
            <a:r>
              <a:rPr lang="en-US" altLang="zh-CN" sz="1400" dirty="0">
                <a:solidFill>
                  <a:schemeClr val="bg1"/>
                </a:solidFill>
                <a:latin typeface="Arial"/>
                <a:ea typeface="微软雅黑"/>
                <a:cs typeface="+mn-ea"/>
                <a:sym typeface="Arial"/>
              </a:rPr>
              <a:t>ESG </a:t>
            </a:r>
            <a:r>
              <a:rPr lang="zh-CN" altLang="en-US" sz="1400" dirty="0">
                <a:solidFill>
                  <a:schemeClr val="bg1"/>
                </a:solidFill>
                <a:latin typeface="Arial"/>
                <a:ea typeface="微软雅黑"/>
                <a:cs typeface="+mn-ea"/>
                <a:sym typeface="Arial"/>
              </a:rPr>
              <a:t>理念逐步形成并走向成熟。人们看到，不仅有领先的金融机构和实体企业开展了丰富多样的创新实践，而且在各类国际组织、政府和监管部门和第三方机构的协力推动下，</a:t>
            </a:r>
            <a:r>
              <a:rPr lang="en-US" altLang="zh-CN" sz="1400" dirty="0">
                <a:solidFill>
                  <a:schemeClr val="bg1"/>
                </a:solidFill>
                <a:latin typeface="Arial"/>
                <a:ea typeface="微软雅黑"/>
                <a:cs typeface="+mn-ea"/>
                <a:sym typeface="Arial"/>
              </a:rPr>
              <a:t>ESG </a:t>
            </a:r>
            <a:r>
              <a:rPr lang="zh-CN" altLang="en-US" sz="1400" dirty="0">
                <a:solidFill>
                  <a:schemeClr val="bg1"/>
                </a:solidFill>
                <a:latin typeface="Arial"/>
                <a:ea typeface="微软雅黑"/>
                <a:cs typeface="+mn-ea"/>
                <a:sym typeface="Arial"/>
              </a:rPr>
              <a:t>相关共识、政策体系、信息披露和评估标准体系不断推陈出新，</a:t>
            </a:r>
            <a:r>
              <a:rPr lang="en-US" altLang="zh-CN" sz="1400" dirty="0">
                <a:solidFill>
                  <a:schemeClr val="bg1"/>
                </a:solidFill>
                <a:latin typeface="Arial"/>
                <a:ea typeface="微软雅黑"/>
                <a:cs typeface="+mn-ea"/>
                <a:sym typeface="Arial"/>
              </a:rPr>
              <a:t>ESG </a:t>
            </a:r>
            <a:r>
              <a:rPr lang="zh-CN" altLang="en-US" sz="1400" dirty="0">
                <a:solidFill>
                  <a:schemeClr val="bg1"/>
                </a:solidFill>
                <a:latin typeface="Arial"/>
                <a:ea typeface="微软雅黑"/>
                <a:cs typeface="+mn-ea"/>
                <a:sym typeface="Arial"/>
              </a:rPr>
              <a:t>的实践也走向标准化、国际化、体系化、全面化</a:t>
            </a:r>
            <a:r>
              <a:rPr lang="en-US" altLang="zh-CN" sz="1400" dirty="0">
                <a:solidFill>
                  <a:schemeClr val="bg1"/>
                </a:solidFill>
                <a:latin typeface="Arial"/>
                <a:ea typeface="微软雅黑"/>
                <a:cs typeface="+mn-ea"/>
                <a:sym typeface="Arial"/>
              </a:rPr>
              <a:t>——ESG </a:t>
            </a:r>
            <a:r>
              <a:rPr lang="zh-CN" altLang="en-US" sz="1400" dirty="0">
                <a:solidFill>
                  <a:schemeClr val="bg1"/>
                </a:solidFill>
                <a:latin typeface="Arial"/>
                <a:ea typeface="微软雅黑"/>
                <a:cs typeface="+mn-ea"/>
                <a:sym typeface="Arial"/>
              </a:rPr>
              <a:t>逐渐成为了世界资本市场的一种“新规则”</a:t>
            </a:r>
          </a:p>
        </p:txBody>
      </p:sp>
      <p:pic>
        <p:nvPicPr>
          <p:cNvPr id="6" name="图片 5">
            <a:extLst>
              <a:ext uri="{FF2B5EF4-FFF2-40B4-BE49-F238E27FC236}">
                <a16:creationId xmlns:a16="http://schemas.microsoft.com/office/drawing/2014/main" id="{F44E94F9-95C9-40CF-1F0E-82E928A1C30F}"/>
              </a:ext>
            </a:extLst>
          </p:cNvPr>
          <p:cNvPicPr>
            <a:picLocks noChangeAspect="1"/>
          </p:cNvPicPr>
          <p:nvPr/>
        </p:nvPicPr>
        <p:blipFill>
          <a:blip r:embed="rId3"/>
          <a:stretch>
            <a:fillRect/>
          </a:stretch>
        </p:blipFill>
        <p:spPr>
          <a:xfrm>
            <a:off x="181689" y="1752761"/>
            <a:ext cx="6005080" cy="2278577"/>
          </a:xfrm>
          <a:prstGeom prst="rect">
            <a:avLst/>
          </a:prstGeom>
        </p:spPr>
      </p:pic>
      <p:sp>
        <p:nvSpPr>
          <p:cNvPr id="28" name="矩形 27">
            <a:extLst>
              <a:ext uri="{FF2B5EF4-FFF2-40B4-BE49-F238E27FC236}">
                <a16:creationId xmlns:a16="http://schemas.microsoft.com/office/drawing/2014/main" id="{C92F98A0-20D1-5609-FEAB-A10F3FFCD2D1}"/>
              </a:ext>
            </a:extLst>
          </p:cNvPr>
          <p:cNvSpPr/>
          <p:nvPr/>
        </p:nvSpPr>
        <p:spPr>
          <a:xfrm>
            <a:off x="7352907" y="1293949"/>
            <a:ext cx="3416210" cy="3747180"/>
          </a:xfrm>
          <a:prstGeom prst="rect">
            <a:avLst/>
          </a:prstGeom>
        </p:spPr>
        <p:txBody>
          <a:bodyPr wrap="square">
            <a:spAutoFit/>
          </a:bodyPr>
          <a:lstStyle/>
          <a:p>
            <a:pPr algn="just">
              <a:lnSpc>
                <a:spcPct val="150000"/>
              </a:lnSpc>
            </a:pPr>
            <a:r>
              <a:rPr lang="zh-CN" altLang="en-US" sz="1400" dirty="0">
                <a:solidFill>
                  <a:schemeClr val="bg1"/>
                </a:solidFill>
                <a:latin typeface="Arial"/>
                <a:ea typeface="微软雅黑"/>
                <a:cs typeface="+mn-ea"/>
                <a:sym typeface="Arial"/>
              </a:rPr>
              <a:t> </a:t>
            </a:r>
            <a:r>
              <a:rPr lang="zh-CN" altLang="en-US" sz="2000" b="1" dirty="0">
                <a:solidFill>
                  <a:schemeClr val="bg1"/>
                </a:solidFill>
                <a:latin typeface="Arial"/>
                <a:ea typeface="微软雅黑"/>
                <a:cs typeface="+mn-ea"/>
                <a:sym typeface="Arial"/>
              </a:rPr>
              <a:t>中国趋势：</a:t>
            </a:r>
            <a:r>
              <a:rPr lang="zh-CN" altLang="en-US" sz="1400" dirty="0">
                <a:solidFill>
                  <a:schemeClr val="bg1"/>
                </a:solidFill>
                <a:latin typeface="Arial"/>
                <a:ea typeface="微软雅黑"/>
                <a:cs typeface="+mn-ea"/>
                <a:sym typeface="Arial"/>
              </a:rPr>
              <a:t>经过近 </a:t>
            </a:r>
            <a:r>
              <a:rPr lang="en-US" altLang="zh-CN" sz="1400" dirty="0">
                <a:solidFill>
                  <a:schemeClr val="bg1"/>
                </a:solidFill>
                <a:latin typeface="Arial"/>
                <a:ea typeface="微软雅黑"/>
                <a:cs typeface="+mn-ea"/>
                <a:sym typeface="Arial"/>
              </a:rPr>
              <a:t>15 </a:t>
            </a:r>
            <a:r>
              <a:rPr lang="zh-CN" altLang="en-US" sz="1400" dirty="0">
                <a:solidFill>
                  <a:schemeClr val="bg1"/>
                </a:solidFill>
                <a:latin typeface="Arial"/>
                <a:ea typeface="微软雅黑"/>
                <a:cs typeface="+mn-ea"/>
                <a:sym typeface="Arial"/>
              </a:rPr>
              <a:t>年来的探索，中国对非财务信息披露的要求不断提高，披露对象以上市公司、中央企业为切入点，逐步扩大到金融机构，持续推动多元主体的环境信息披露，与国际上日渐盛行的 </a:t>
            </a:r>
            <a:r>
              <a:rPr lang="en-US" altLang="zh-CN" sz="1400" dirty="0">
                <a:solidFill>
                  <a:schemeClr val="bg1"/>
                </a:solidFill>
                <a:latin typeface="Arial"/>
                <a:ea typeface="微软雅黑"/>
                <a:cs typeface="+mn-ea"/>
                <a:sym typeface="Arial"/>
              </a:rPr>
              <a:t>ESG </a:t>
            </a:r>
            <a:r>
              <a:rPr lang="zh-CN" altLang="en-US" sz="1400" dirty="0">
                <a:solidFill>
                  <a:schemeClr val="bg1"/>
                </a:solidFill>
                <a:latin typeface="Arial"/>
                <a:ea typeface="微软雅黑"/>
                <a:cs typeface="+mn-ea"/>
                <a:sym typeface="Arial"/>
              </a:rPr>
              <a:t>浪潮颇为契合。</a:t>
            </a:r>
            <a:endParaRPr lang="en-US" altLang="zh-CN" sz="1400" dirty="0">
              <a:solidFill>
                <a:schemeClr val="bg1"/>
              </a:solidFill>
              <a:latin typeface="Arial"/>
              <a:ea typeface="微软雅黑"/>
              <a:cs typeface="+mn-ea"/>
              <a:sym typeface="Arial"/>
            </a:endParaRPr>
          </a:p>
          <a:p>
            <a:pPr algn="just">
              <a:lnSpc>
                <a:spcPct val="150000"/>
              </a:lnSpc>
            </a:pPr>
            <a:r>
              <a:rPr lang="zh-CN" altLang="en-US" sz="1400" dirty="0">
                <a:solidFill>
                  <a:schemeClr val="bg1"/>
                </a:solidFill>
                <a:latin typeface="Arial"/>
                <a:ea typeface="微软雅黑"/>
                <a:cs typeface="+mn-ea"/>
                <a:sym typeface="Arial"/>
              </a:rPr>
              <a:t> “双碳”战略引领下，中国</a:t>
            </a:r>
            <a:r>
              <a:rPr lang="en-US" altLang="zh-CN" sz="1400" dirty="0">
                <a:solidFill>
                  <a:schemeClr val="bg1"/>
                </a:solidFill>
                <a:latin typeface="Arial"/>
                <a:ea typeface="微软雅黑"/>
                <a:cs typeface="+mn-ea"/>
                <a:sym typeface="Arial"/>
              </a:rPr>
              <a:t>ESG</a:t>
            </a:r>
            <a:r>
              <a:rPr lang="zh-CN" altLang="en-US" sz="1400" dirty="0">
                <a:solidFill>
                  <a:schemeClr val="bg1"/>
                </a:solidFill>
                <a:latin typeface="Arial"/>
                <a:ea typeface="微软雅黑"/>
                <a:cs typeface="+mn-ea"/>
                <a:sym typeface="Arial"/>
              </a:rPr>
              <a:t>发展亦进入快车道。目前，国内共有</a:t>
            </a:r>
            <a:r>
              <a:rPr lang="en-US" altLang="zh-CN" sz="1400" dirty="0">
                <a:solidFill>
                  <a:schemeClr val="bg1"/>
                </a:solidFill>
                <a:latin typeface="Arial"/>
                <a:ea typeface="微软雅黑"/>
                <a:cs typeface="+mn-ea"/>
                <a:sym typeface="Arial"/>
              </a:rPr>
              <a:t>77</a:t>
            </a:r>
            <a:r>
              <a:rPr lang="zh-CN" altLang="en-US" sz="1400" dirty="0">
                <a:solidFill>
                  <a:schemeClr val="bg1"/>
                </a:solidFill>
                <a:latin typeface="Arial"/>
                <a:ea typeface="微软雅黑"/>
                <a:cs typeface="+mn-ea"/>
                <a:sym typeface="Arial"/>
              </a:rPr>
              <a:t>家机构签署了负责任投资原则，较</a:t>
            </a:r>
            <a:r>
              <a:rPr lang="en-US" altLang="zh-CN" sz="1400" dirty="0">
                <a:solidFill>
                  <a:schemeClr val="bg1"/>
                </a:solidFill>
                <a:latin typeface="Arial"/>
                <a:ea typeface="微软雅黑"/>
                <a:cs typeface="+mn-ea"/>
                <a:sym typeface="Arial"/>
              </a:rPr>
              <a:t>2020</a:t>
            </a:r>
            <a:r>
              <a:rPr lang="zh-CN" altLang="en-US" sz="1400" dirty="0">
                <a:solidFill>
                  <a:schemeClr val="bg1"/>
                </a:solidFill>
                <a:latin typeface="Arial"/>
                <a:ea typeface="微软雅黑"/>
                <a:cs typeface="+mn-ea"/>
                <a:sym typeface="Arial"/>
              </a:rPr>
              <a:t>年底增长约一半，涵盖</a:t>
            </a:r>
            <a:r>
              <a:rPr lang="en-US" altLang="zh-CN" sz="1400" dirty="0">
                <a:solidFill>
                  <a:schemeClr val="bg1"/>
                </a:solidFill>
                <a:latin typeface="Arial"/>
                <a:ea typeface="微软雅黑"/>
                <a:cs typeface="+mn-ea"/>
                <a:sym typeface="Arial"/>
              </a:rPr>
              <a:t>3</a:t>
            </a:r>
            <a:r>
              <a:rPr lang="zh-CN" altLang="en-US" sz="1400" dirty="0">
                <a:solidFill>
                  <a:schemeClr val="bg1"/>
                </a:solidFill>
                <a:latin typeface="Arial"/>
                <a:ea typeface="微软雅黑"/>
                <a:cs typeface="+mn-ea"/>
                <a:sym typeface="Arial"/>
              </a:rPr>
              <a:t>家资产所有者、</a:t>
            </a:r>
            <a:r>
              <a:rPr lang="en-US" altLang="zh-CN" sz="1400" dirty="0">
                <a:solidFill>
                  <a:schemeClr val="bg1"/>
                </a:solidFill>
                <a:latin typeface="Arial"/>
                <a:ea typeface="微软雅黑"/>
                <a:cs typeface="+mn-ea"/>
                <a:sym typeface="Arial"/>
              </a:rPr>
              <a:t>57</a:t>
            </a:r>
            <a:r>
              <a:rPr lang="zh-CN" altLang="en-US" sz="1400" dirty="0">
                <a:solidFill>
                  <a:schemeClr val="bg1"/>
                </a:solidFill>
                <a:latin typeface="Arial"/>
                <a:ea typeface="微软雅黑"/>
                <a:cs typeface="+mn-ea"/>
                <a:sym typeface="Arial"/>
              </a:rPr>
              <a:t>家资产管理机构以及</a:t>
            </a:r>
            <a:r>
              <a:rPr lang="en-US" altLang="zh-CN" sz="1400" dirty="0">
                <a:solidFill>
                  <a:schemeClr val="bg1"/>
                </a:solidFill>
                <a:latin typeface="Arial"/>
                <a:ea typeface="微软雅黑"/>
                <a:cs typeface="+mn-ea"/>
                <a:sym typeface="Arial"/>
              </a:rPr>
              <a:t>17</a:t>
            </a:r>
            <a:r>
              <a:rPr lang="zh-CN" altLang="en-US" sz="1400" dirty="0">
                <a:solidFill>
                  <a:schemeClr val="bg1"/>
                </a:solidFill>
                <a:latin typeface="Arial"/>
                <a:ea typeface="微软雅黑"/>
                <a:cs typeface="+mn-ea"/>
                <a:sym typeface="Arial"/>
              </a:rPr>
              <a:t>家第三方服务机构。</a:t>
            </a:r>
          </a:p>
        </p:txBody>
      </p:sp>
      <p:sp>
        <p:nvSpPr>
          <p:cNvPr id="29" name="矩形 28">
            <a:extLst>
              <a:ext uri="{FF2B5EF4-FFF2-40B4-BE49-F238E27FC236}">
                <a16:creationId xmlns:a16="http://schemas.microsoft.com/office/drawing/2014/main" id="{05CDF770-BD76-D3B4-2F5C-F97A2B6108BA}"/>
              </a:ext>
            </a:extLst>
          </p:cNvPr>
          <p:cNvSpPr/>
          <p:nvPr/>
        </p:nvSpPr>
        <p:spPr>
          <a:xfrm>
            <a:off x="6872476" y="5564051"/>
            <a:ext cx="5552052" cy="580415"/>
          </a:xfrm>
          <a:prstGeom prst="rect">
            <a:avLst/>
          </a:prstGeom>
        </p:spPr>
        <p:txBody>
          <a:bodyPr wrap="square">
            <a:spAutoFit/>
          </a:bodyPr>
          <a:lstStyle/>
          <a:p>
            <a:pPr algn="just">
              <a:lnSpc>
                <a:spcPct val="150000"/>
              </a:lnSpc>
            </a:pPr>
            <a:r>
              <a:rPr lang="zh-CN" altLang="en-US" sz="2400" b="1" dirty="0">
                <a:solidFill>
                  <a:schemeClr val="bg1"/>
                </a:solidFill>
                <a:latin typeface="Arial"/>
                <a:ea typeface="微软雅黑"/>
                <a:cs typeface="+mn-ea"/>
                <a:sym typeface="Arial"/>
              </a:rPr>
              <a:t>都表明了</a:t>
            </a:r>
            <a:r>
              <a:rPr lang="en-US" altLang="zh-CN" sz="2400" b="1" dirty="0">
                <a:solidFill>
                  <a:schemeClr val="bg1"/>
                </a:solidFill>
                <a:latin typeface="Arial"/>
                <a:ea typeface="微软雅黑"/>
                <a:cs typeface="+mn-ea"/>
                <a:sym typeface="Arial"/>
              </a:rPr>
              <a:t>ESG</a:t>
            </a:r>
            <a:r>
              <a:rPr lang="zh-CN" altLang="en-US" sz="2400" b="1" dirty="0">
                <a:solidFill>
                  <a:schemeClr val="bg1"/>
                </a:solidFill>
                <a:latin typeface="Arial"/>
                <a:ea typeface="微软雅黑"/>
                <a:cs typeface="+mn-ea"/>
                <a:sym typeface="Arial"/>
              </a:rPr>
              <a:t>良好的发展前景！</a:t>
            </a:r>
          </a:p>
        </p:txBody>
      </p:sp>
    </p:spTree>
    <p:extLst>
      <p:ext uri="{BB962C8B-B14F-4D97-AF65-F5344CB8AC3E}">
        <p14:creationId xmlns:p14="http://schemas.microsoft.com/office/powerpoint/2010/main" val="312376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9"/>
                                        </p:tgtEl>
                                        <p:attrNameLst>
                                          <p:attrName>ppt_y</p:attrName>
                                        </p:attrNameLst>
                                      </p:cBhvr>
                                      <p:tavLst>
                                        <p:tav tm="0">
                                          <p:val>
                                            <p:strVal val="#ppt_y"/>
                                          </p:val>
                                        </p:tav>
                                        <p:tav tm="100000">
                                          <p:val>
                                            <p:strVal val="#ppt_y"/>
                                          </p:val>
                                        </p:tav>
                                      </p:tavLst>
                                    </p:anim>
                                    <p:anim calcmode="lin" valueType="num">
                                      <p:cBhvr>
                                        <p:cTn id="9" dur="500" fill="hold"/>
                                        <p:tgtEl>
                                          <p:spTgt spid="8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fade">
                                      <p:cBhvr>
                                        <p:cTn id="16" dur="1000"/>
                                        <p:tgtEl>
                                          <p:spTgt spid="106"/>
                                        </p:tgtEl>
                                      </p:cBhvr>
                                    </p:animEffect>
                                    <p:anim calcmode="lin" valueType="num">
                                      <p:cBhvr>
                                        <p:cTn id="17" dur="1000" fill="hold"/>
                                        <p:tgtEl>
                                          <p:spTgt spid="106"/>
                                        </p:tgtEl>
                                        <p:attrNameLst>
                                          <p:attrName>ppt_x</p:attrName>
                                        </p:attrNameLst>
                                      </p:cBhvr>
                                      <p:tavLst>
                                        <p:tav tm="0">
                                          <p:val>
                                            <p:strVal val="#ppt_x"/>
                                          </p:val>
                                        </p:tav>
                                        <p:tav tm="100000">
                                          <p:val>
                                            <p:strVal val="#ppt_x"/>
                                          </p:val>
                                        </p:tav>
                                      </p:tavLst>
                                    </p:anim>
                                    <p:anim calcmode="lin" valueType="num">
                                      <p:cBhvr>
                                        <p:cTn id="18"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anim calcmode="lin" valueType="num">
                                      <p:cBhvr>
                                        <p:cTn id="31" dur="1000" fill="hold"/>
                                        <p:tgtEl>
                                          <p:spTgt spid="29"/>
                                        </p:tgtEl>
                                        <p:attrNameLst>
                                          <p:attrName>ppt_x</p:attrName>
                                        </p:attrNameLst>
                                      </p:cBhvr>
                                      <p:tavLst>
                                        <p:tav tm="0">
                                          <p:val>
                                            <p:strVal val="#ppt_x"/>
                                          </p:val>
                                        </p:tav>
                                        <p:tav tm="100000">
                                          <p:val>
                                            <p:strVal val="#ppt_x"/>
                                          </p:val>
                                        </p:tav>
                                      </p:tavLst>
                                    </p:anim>
                                    <p:anim calcmode="lin" valueType="num">
                                      <p:cBhvr>
                                        <p:cTn id="3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106"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7</a:t>
            </a:fld>
            <a:endParaRPr lang="zh-CN" altLang="en-US" dirty="0"/>
          </a:p>
        </p:txBody>
      </p:sp>
      <p:sp>
        <p:nvSpPr>
          <p:cNvPr id="89" name="PA_矩形 20">
            <a:extLst>
              <a:ext uri="{FF2B5EF4-FFF2-40B4-BE49-F238E27FC236}">
                <a16:creationId xmlns:a16="http://schemas.microsoft.com/office/drawing/2014/main" id="{315F9A82-47E8-A148-AB20-FD1A91F4BE7D}"/>
              </a:ext>
            </a:extLst>
          </p:cNvPr>
          <p:cNvSpPr/>
          <p:nvPr>
            <p:custDataLst>
              <p:tags r:id="rId1"/>
            </p:custDataLst>
          </p:nvPr>
        </p:nvSpPr>
        <p:spPr>
          <a:xfrm>
            <a:off x="-420522" y="1321963"/>
            <a:ext cx="3721002" cy="346656"/>
          </a:xfrm>
          <a:prstGeom prst="rect">
            <a:avLst/>
          </a:prstGeom>
          <a:noFill/>
        </p:spPr>
        <p:txBody>
          <a:bodyPr wrap="none" lIns="0" tIns="0" rIns="0" bIns="0" anchor="ctr">
            <a:noAutofit/>
          </a:bodyPr>
          <a:lstStyle/>
          <a:p>
            <a:pPr lvl="0" algn="ctr" defTabSz="914378">
              <a:spcBef>
                <a:spcPct val="0"/>
              </a:spcBef>
              <a:defRPr/>
            </a:pPr>
            <a:r>
              <a:rPr lang="en-US" altLang="zh-CN" sz="2400" b="1" dirty="0">
                <a:solidFill>
                  <a:schemeClr val="bg1"/>
                </a:solidFill>
                <a:latin typeface="Arial"/>
                <a:ea typeface="微软雅黑"/>
                <a:cs typeface="+mn-ea"/>
                <a:sym typeface="Arial"/>
              </a:rPr>
              <a:t>ESG</a:t>
            </a:r>
            <a:r>
              <a:rPr lang="zh-CN" altLang="en-US" sz="2400" b="1" dirty="0">
                <a:solidFill>
                  <a:schemeClr val="bg1"/>
                </a:solidFill>
                <a:latin typeface="Arial"/>
                <a:ea typeface="微软雅黑"/>
                <a:cs typeface="+mn-ea"/>
                <a:sym typeface="Arial"/>
              </a:rPr>
              <a:t>披露焦点问题</a:t>
            </a:r>
          </a:p>
        </p:txBody>
      </p:sp>
      <p:sp>
        <p:nvSpPr>
          <p:cNvPr id="23" name="矩形 22">
            <a:extLst>
              <a:ext uri="{FF2B5EF4-FFF2-40B4-BE49-F238E27FC236}">
                <a16:creationId xmlns:a16="http://schemas.microsoft.com/office/drawing/2014/main" id="{4832679E-48C2-7FD9-066C-8254DB3088C7}"/>
              </a:ext>
            </a:extLst>
          </p:cNvPr>
          <p:cNvSpPr/>
          <p:nvPr/>
        </p:nvSpPr>
        <p:spPr>
          <a:xfrm>
            <a:off x="108660" y="1702522"/>
            <a:ext cx="4005293" cy="1808187"/>
          </a:xfrm>
          <a:prstGeom prst="rect">
            <a:avLst/>
          </a:prstGeom>
        </p:spPr>
        <p:txBody>
          <a:bodyPr wrap="square">
            <a:spAutoFit/>
          </a:bodyPr>
          <a:lstStyle/>
          <a:p>
            <a:pPr algn="just">
              <a:lnSpc>
                <a:spcPct val="150000"/>
              </a:lnSpc>
            </a:pPr>
            <a:r>
              <a:rPr lang="zh-CN" altLang="en-US" sz="2000" b="1" dirty="0">
                <a:solidFill>
                  <a:schemeClr val="bg1"/>
                </a:solidFill>
                <a:latin typeface="Arial"/>
                <a:ea typeface="微软雅黑"/>
                <a:cs typeface="+mn-ea"/>
                <a:sym typeface="Arial"/>
              </a:rPr>
              <a:t>从</a:t>
            </a:r>
            <a:r>
              <a:rPr lang="en-US" altLang="zh-CN" sz="2000" b="1" dirty="0">
                <a:solidFill>
                  <a:schemeClr val="bg1"/>
                </a:solidFill>
                <a:latin typeface="Arial"/>
                <a:ea typeface="微软雅黑"/>
                <a:cs typeface="+mn-ea"/>
                <a:sym typeface="Arial"/>
              </a:rPr>
              <a:t>ESG</a:t>
            </a:r>
            <a:r>
              <a:rPr lang="zh-CN" altLang="en-US" sz="2000" b="1" dirty="0">
                <a:solidFill>
                  <a:schemeClr val="bg1"/>
                </a:solidFill>
                <a:latin typeface="Arial"/>
                <a:ea typeface="微软雅黑"/>
                <a:cs typeface="+mn-ea"/>
                <a:sym typeface="Arial"/>
              </a:rPr>
              <a:t>披露要求来看</a:t>
            </a:r>
            <a:endParaRPr lang="en-US" altLang="zh-CN" sz="2000" b="1" dirty="0">
              <a:solidFill>
                <a:schemeClr val="bg1"/>
              </a:solidFill>
              <a:latin typeface="Arial"/>
              <a:ea typeface="微软雅黑"/>
              <a:cs typeface="+mn-ea"/>
              <a:sym typeface="Arial"/>
            </a:endParaRPr>
          </a:p>
          <a:p>
            <a:pPr algn="just">
              <a:lnSpc>
                <a:spcPct val="150000"/>
              </a:lnSpc>
            </a:pPr>
            <a:r>
              <a:rPr lang="zh-CN" altLang="en-US" sz="1400" dirty="0">
                <a:solidFill>
                  <a:schemeClr val="bg1"/>
                </a:solidFill>
                <a:latin typeface="Arial"/>
                <a:ea typeface="微软雅黑"/>
                <a:cs typeface="+mn-ea"/>
                <a:sym typeface="Arial"/>
              </a:rPr>
              <a:t>当前我国大多数规定为“自愿”披露性质，整体强制性有所提升但仍然较低，强制性披露的内容较少。对照欧盟提出的</a:t>
            </a:r>
            <a:r>
              <a:rPr lang="en-US" altLang="zh-CN" sz="1400" dirty="0">
                <a:solidFill>
                  <a:schemeClr val="bg1"/>
                </a:solidFill>
                <a:latin typeface="Arial"/>
                <a:ea typeface="微软雅黑"/>
                <a:cs typeface="+mn-ea"/>
                <a:sym typeface="Arial"/>
              </a:rPr>
              <a:t>ESG</a:t>
            </a:r>
            <a:r>
              <a:rPr lang="zh-CN" altLang="en-US" sz="1400" dirty="0">
                <a:solidFill>
                  <a:schemeClr val="bg1"/>
                </a:solidFill>
                <a:latin typeface="Arial"/>
                <a:ea typeface="微软雅黑"/>
                <a:cs typeface="+mn-ea"/>
                <a:sym typeface="Arial"/>
              </a:rPr>
              <a:t>信披体系七大支柱，我国</a:t>
            </a:r>
            <a:r>
              <a:rPr lang="en-US" altLang="zh-CN" sz="1400" dirty="0">
                <a:solidFill>
                  <a:schemeClr val="bg1"/>
                </a:solidFill>
                <a:latin typeface="Arial"/>
                <a:ea typeface="微软雅黑"/>
                <a:cs typeface="+mn-ea"/>
                <a:sym typeface="Arial"/>
              </a:rPr>
              <a:t>ESG</a:t>
            </a:r>
            <a:r>
              <a:rPr lang="zh-CN" altLang="en-US" sz="1400" dirty="0">
                <a:solidFill>
                  <a:schemeClr val="bg1"/>
                </a:solidFill>
                <a:latin typeface="Arial"/>
                <a:ea typeface="微软雅黑"/>
                <a:cs typeface="+mn-ea"/>
                <a:sym typeface="Arial"/>
              </a:rPr>
              <a:t>信息披露体系仍有较大完善空间。</a:t>
            </a:r>
          </a:p>
        </p:txBody>
      </p:sp>
      <p:sp>
        <p:nvSpPr>
          <p:cNvPr id="24" name="矩形 23">
            <a:extLst>
              <a:ext uri="{FF2B5EF4-FFF2-40B4-BE49-F238E27FC236}">
                <a16:creationId xmlns:a16="http://schemas.microsoft.com/office/drawing/2014/main" id="{591F4351-48B6-B940-6F57-5ABE2EDAFC58}"/>
              </a:ext>
            </a:extLst>
          </p:cNvPr>
          <p:cNvSpPr/>
          <p:nvPr/>
        </p:nvSpPr>
        <p:spPr>
          <a:xfrm>
            <a:off x="108994" y="3605765"/>
            <a:ext cx="3110235" cy="1161857"/>
          </a:xfrm>
          <a:prstGeom prst="rect">
            <a:avLst/>
          </a:prstGeom>
        </p:spPr>
        <p:txBody>
          <a:bodyPr wrap="square">
            <a:spAutoFit/>
          </a:bodyPr>
          <a:lstStyle/>
          <a:p>
            <a:pPr algn="just">
              <a:lnSpc>
                <a:spcPct val="150000"/>
              </a:lnSpc>
            </a:pPr>
            <a:r>
              <a:rPr lang="zh-CN" altLang="en-US" sz="2000" b="1" dirty="0">
                <a:solidFill>
                  <a:schemeClr val="bg1"/>
                </a:solidFill>
                <a:latin typeface="Arial"/>
                <a:ea typeface="微软雅黑"/>
                <a:cs typeface="+mn-ea"/>
                <a:sym typeface="Arial"/>
              </a:rPr>
              <a:t>从</a:t>
            </a:r>
            <a:r>
              <a:rPr lang="en-US" altLang="zh-CN" sz="2000" b="1" dirty="0">
                <a:solidFill>
                  <a:schemeClr val="bg1"/>
                </a:solidFill>
                <a:latin typeface="Arial"/>
                <a:ea typeface="微软雅黑"/>
                <a:cs typeface="+mn-ea"/>
                <a:sym typeface="Arial"/>
              </a:rPr>
              <a:t>ESG</a:t>
            </a:r>
            <a:r>
              <a:rPr lang="zh-CN" altLang="en-US" sz="2000" b="1" dirty="0">
                <a:solidFill>
                  <a:schemeClr val="bg1"/>
                </a:solidFill>
                <a:latin typeface="Arial"/>
                <a:ea typeface="微软雅黑"/>
                <a:cs typeface="+mn-ea"/>
                <a:sym typeface="Arial"/>
              </a:rPr>
              <a:t>披露内容来看</a:t>
            </a:r>
            <a:endParaRPr lang="en-US" altLang="zh-CN" sz="2000" b="1" dirty="0">
              <a:solidFill>
                <a:schemeClr val="bg1"/>
              </a:solidFill>
              <a:latin typeface="Arial"/>
              <a:ea typeface="微软雅黑"/>
              <a:cs typeface="+mn-ea"/>
              <a:sym typeface="Arial"/>
            </a:endParaRPr>
          </a:p>
          <a:p>
            <a:pPr algn="just">
              <a:lnSpc>
                <a:spcPct val="150000"/>
              </a:lnSpc>
            </a:pPr>
            <a:r>
              <a:rPr lang="zh-CN" altLang="en-US" sz="1400" dirty="0">
                <a:solidFill>
                  <a:schemeClr val="bg1"/>
                </a:solidFill>
                <a:latin typeface="Arial"/>
                <a:ea typeface="微软雅黑"/>
                <a:cs typeface="+mn-ea"/>
                <a:sym typeface="Arial"/>
              </a:rPr>
              <a:t>国内企业在</a:t>
            </a:r>
            <a:r>
              <a:rPr lang="en-US" altLang="zh-CN" sz="1400" dirty="0">
                <a:solidFill>
                  <a:schemeClr val="bg1"/>
                </a:solidFill>
                <a:latin typeface="Arial"/>
                <a:ea typeface="微软雅黑"/>
                <a:cs typeface="+mn-ea"/>
                <a:sym typeface="Arial"/>
              </a:rPr>
              <a:t>G</a:t>
            </a:r>
            <a:r>
              <a:rPr lang="zh-CN" altLang="en-US" sz="1400" dirty="0">
                <a:solidFill>
                  <a:schemeClr val="bg1"/>
                </a:solidFill>
                <a:latin typeface="Arial"/>
                <a:ea typeface="微软雅黑"/>
                <a:cs typeface="+mn-ea"/>
                <a:sym typeface="Arial"/>
              </a:rPr>
              <a:t>议题上的信息披露较为重视，但距离国际水平仍有差距。</a:t>
            </a:r>
            <a:endParaRPr lang="en-US" altLang="zh-CN" sz="1400" dirty="0">
              <a:solidFill>
                <a:schemeClr val="bg1"/>
              </a:solidFill>
              <a:latin typeface="Arial"/>
              <a:ea typeface="微软雅黑"/>
              <a:cs typeface="+mn-ea"/>
              <a:sym typeface="Arial"/>
            </a:endParaRPr>
          </a:p>
        </p:txBody>
      </p:sp>
      <p:sp>
        <p:nvSpPr>
          <p:cNvPr id="25" name="矩形 24">
            <a:extLst>
              <a:ext uri="{FF2B5EF4-FFF2-40B4-BE49-F238E27FC236}">
                <a16:creationId xmlns:a16="http://schemas.microsoft.com/office/drawing/2014/main" id="{B1E5A201-C7FA-DA33-7119-72FA71785F76}"/>
              </a:ext>
            </a:extLst>
          </p:cNvPr>
          <p:cNvSpPr/>
          <p:nvPr/>
        </p:nvSpPr>
        <p:spPr>
          <a:xfrm>
            <a:off x="108660" y="4991893"/>
            <a:ext cx="4580873" cy="1485022"/>
          </a:xfrm>
          <a:prstGeom prst="rect">
            <a:avLst/>
          </a:prstGeom>
        </p:spPr>
        <p:txBody>
          <a:bodyPr wrap="square">
            <a:spAutoFit/>
          </a:bodyPr>
          <a:lstStyle/>
          <a:p>
            <a:pPr algn="just">
              <a:lnSpc>
                <a:spcPct val="150000"/>
              </a:lnSpc>
            </a:pPr>
            <a:r>
              <a:rPr lang="zh-CN" altLang="en-US" sz="2000" b="1" dirty="0">
                <a:solidFill>
                  <a:schemeClr val="bg1"/>
                </a:solidFill>
                <a:latin typeface="Arial"/>
                <a:ea typeface="微软雅黑"/>
                <a:cs typeface="+mn-ea"/>
                <a:sym typeface="Arial"/>
              </a:rPr>
              <a:t>从企业对</a:t>
            </a:r>
            <a:r>
              <a:rPr lang="en-US" altLang="zh-CN" sz="2000" b="1" dirty="0">
                <a:solidFill>
                  <a:schemeClr val="bg1"/>
                </a:solidFill>
                <a:latin typeface="Arial"/>
                <a:ea typeface="微软雅黑"/>
                <a:cs typeface="+mn-ea"/>
                <a:sym typeface="Arial"/>
              </a:rPr>
              <a:t>ESG</a:t>
            </a:r>
            <a:r>
              <a:rPr lang="zh-CN" altLang="en-US" sz="2000" b="1" dirty="0">
                <a:solidFill>
                  <a:schemeClr val="bg1"/>
                </a:solidFill>
                <a:latin typeface="Arial"/>
                <a:ea typeface="微软雅黑"/>
                <a:cs typeface="+mn-ea"/>
                <a:sym typeface="Arial"/>
              </a:rPr>
              <a:t>信息披露的认知程度来看。</a:t>
            </a:r>
            <a:r>
              <a:rPr lang="en-US" altLang="zh-CN" sz="1400" dirty="0">
                <a:solidFill>
                  <a:schemeClr val="bg1"/>
                </a:solidFill>
                <a:latin typeface="Arial"/>
                <a:ea typeface="微软雅黑"/>
                <a:cs typeface="+mn-ea"/>
                <a:sym typeface="Arial"/>
              </a:rPr>
              <a:t>ESG</a:t>
            </a:r>
            <a:r>
              <a:rPr lang="zh-CN" altLang="en-US" sz="1400" dirty="0">
                <a:solidFill>
                  <a:schemeClr val="bg1"/>
                </a:solidFill>
                <a:latin typeface="Arial"/>
                <a:ea typeface="微软雅黑"/>
                <a:cs typeface="+mn-ea"/>
                <a:sym typeface="Arial"/>
              </a:rPr>
              <a:t>信披标准各有侧重，由于标准不统一，在</a:t>
            </a:r>
            <a:r>
              <a:rPr lang="en-US" altLang="zh-CN" sz="1400" dirty="0">
                <a:solidFill>
                  <a:schemeClr val="bg1"/>
                </a:solidFill>
                <a:latin typeface="Arial"/>
                <a:ea typeface="微软雅黑"/>
                <a:cs typeface="+mn-ea"/>
                <a:sym typeface="Arial"/>
              </a:rPr>
              <a:t>ESG</a:t>
            </a:r>
            <a:r>
              <a:rPr lang="zh-CN" altLang="en-US" sz="1400" dirty="0">
                <a:solidFill>
                  <a:schemeClr val="bg1"/>
                </a:solidFill>
                <a:latin typeface="Arial"/>
                <a:ea typeface="微软雅黑"/>
                <a:cs typeface="+mn-ea"/>
                <a:sym typeface="Arial"/>
              </a:rPr>
              <a:t>信息披露政策不明确的情况下，企业采用不同标准披露的</a:t>
            </a:r>
            <a:r>
              <a:rPr lang="en-US" altLang="zh-CN" sz="1400" dirty="0">
                <a:solidFill>
                  <a:schemeClr val="bg1"/>
                </a:solidFill>
                <a:latin typeface="Arial"/>
                <a:ea typeface="微软雅黑"/>
                <a:cs typeface="+mn-ea"/>
                <a:sym typeface="Arial"/>
              </a:rPr>
              <a:t>ESG</a:t>
            </a:r>
            <a:r>
              <a:rPr lang="zh-CN" altLang="en-US" sz="1400" dirty="0">
                <a:solidFill>
                  <a:schemeClr val="bg1"/>
                </a:solidFill>
                <a:latin typeface="Arial"/>
                <a:ea typeface="微软雅黑"/>
                <a:cs typeface="+mn-ea"/>
                <a:sym typeface="Arial"/>
              </a:rPr>
              <a:t>信息存在披露不足、不全面、可比性不足。</a:t>
            </a:r>
            <a:endParaRPr lang="en-US" altLang="zh-CN" sz="1400" dirty="0">
              <a:solidFill>
                <a:schemeClr val="bg1"/>
              </a:solidFill>
              <a:latin typeface="Arial"/>
              <a:ea typeface="微软雅黑"/>
              <a:cs typeface="+mn-ea"/>
              <a:sym typeface="Arial"/>
            </a:endParaRPr>
          </a:p>
        </p:txBody>
      </p:sp>
      <p:grpSp>
        <p:nvGrpSpPr>
          <p:cNvPr id="27" name="组合 26">
            <a:extLst>
              <a:ext uri="{FF2B5EF4-FFF2-40B4-BE49-F238E27FC236}">
                <a16:creationId xmlns:a16="http://schemas.microsoft.com/office/drawing/2014/main" id="{525630BD-7629-6DE5-5170-C239909341C6}"/>
              </a:ext>
            </a:extLst>
          </p:cNvPr>
          <p:cNvGrpSpPr/>
          <p:nvPr/>
        </p:nvGrpSpPr>
        <p:grpSpPr>
          <a:xfrm>
            <a:off x="4596373" y="2064874"/>
            <a:ext cx="3047594" cy="3154441"/>
            <a:chOff x="4544326" y="2894627"/>
            <a:chExt cx="3047594" cy="3154441"/>
          </a:xfrm>
        </p:grpSpPr>
        <p:sp>
          <p:nvSpPr>
            <p:cNvPr id="29" name="椭圆 28">
              <a:extLst>
                <a:ext uri="{FF2B5EF4-FFF2-40B4-BE49-F238E27FC236}">
                  <a16:creationId xmlns:a16="http://schemas.microsoft.com/office/drawing/2014/main" id="{AAF5EFA1-E43D-62B3-DCA1-E25ECAF71422}"/>
                </a:ext>
              </a:extLst>
            </p:cNvPr>
            <p:cNvSpPr/>
            <p:nvPr/>
          </p:nvSpPr>
          <p:spPr>
            <a:xfrm>
              <a:off x="6849177" y="5074671"/>
              <a:ext cx="742743" cy="74274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nvGrpSpPr>
            <p:cNvPr id="30" name="组合 29">
              <a:extLst>
                <a:ext uri="{FF2B5EF4-FFF2-40B4-BE49-F238E27FC236}">
                  <a16:creationId xmlns:a16="http://schemas.microsoft.com/office/drawing/2014/main" id="{EB132C05-26D5-EA62-08B4-F66C35D44945}"/>
                </a:ext>
              </a:extLst>
            </p:cNvPr>
            <p:cNvGrpSpPr/>
            <p:nvPr/>
          </p:nvGrpSpPr>
          <p:grpSpPr>
            <a:xfrm>
              <a:off x="4544326" y="2894627"/>
              <a:ext cx="2894147" cy="3154441"/>
              <a:chOff x="4544326" y="2894627"/>
              <a:chExt cx="2894147" cy="3154441"/>
            </a:xfrm>
          </p:grpSpPr>
          <p:sp>
            <p:nvSpPr>
              <p:cNvPr id="31" name="椭圆 30">
                <a:extLst>
                  <a:ext uri="{FF2B5EF4-FFF2-40B4-BE49-F238E27FC236}">
                    <a16:creationId xmlns:a16="http://schemas.microsoft.com/office/drawing/2014/main" id="{257AC29B-F9E8-9D30-D215-3B259B3FF93F}"/>
                  </a:ext>
                </a:extLst>
              </p:cNvPr>
              <p:cNvSpPr/>
              <p:nvPr/>
            </p:nvSpPr>
            <p:spPr>
              <a:xfrm>
                <a:off x="4544326" y="3166901"/>
                <a:ext cx="2882165" cy="2882167"/>
              </a:xfrm>
              <a:prstGeom prst="ellipse">
                <a:avLst/>
              </a:prstGeom>
              <a:noFill/>
              <a:ln>
                <a:solidFill>
                  <a:srgbClr val="2C3F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nvGrpSpPr>
              <p:cNvPr id="32" name="组合 31">
                <a:extLst>
                  <a:ext uri="{FF2B5EF4-FFF2-40B4-BE49-F238E27FC236}">
                    <a16:creationId xmlns:a16="http://schemas.microsoft.com/office/drawing/2014/main" id="{3F02F6EE-2BDB-CA4E-99FB-AFE328AB2EF1}"/>
                  </a:ext>
                </a:extLst>
              </p:cNvPr>
              <p:cNvGrpSpPr/>
              <p:nvPr/>
            </p:nvGrpSpPr>
            <p:grpSpPr>
              <a:xfrm>
                <a:off x="5242851" y="3439529"/>
                <a:ext cx="1814286" cy="2093804"/>
                <a:chOff x="8301916" y="1749231"/>
                <a:chExt cx="2561601" cy="2956261"/>
              </a:xfrm>
            </p:grpSpPr>
            <p:sp>
              <p:nvSpPr>
                <p:cNvPr id="39" name="梯形 38">
                  <a:extLst>
                    <a:ext uri="{FF2B5EF4-FFF2-40B4-BE49-F238E27FC236}">
                      <a16:creationId xmlns:a16="http://schemas.microsoft.com/office/drawing/2014/main" id="{F6207CD7-50EE-4C9A-8D4A-BD208293F066}"/>
                    </a:ext>
                  </a:extLst>
                </p:cNvPr>
                <p:cNvSpPr/>
                <p:nvPr/>
              </p:nvSpPr>
              <p:spPr>
                <a:xfrm rot="14400000">
                  <a:off x="8553651" y="2720979"/>
                  <a:ext cx="2370547" cy="427052"/>
                </a:xfrm>
                <a:prstGeom prst="trapezoid">
                  <a:avLst>
                    <a:gd name="adj" fmla="val 583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40" name="梯形 39">
                  <a:extLst>
                    <a:ext uri="{FF2B5EF4-FFF2-40B4-BE49-F238E27FC236}">
                      <a16:creationId xmlns:a16="http://schemas.microsoft.com/office/drawing/2014/main" id="{9190982B-8A28-8C9B-1768-D3133EF82DB9}"/>
                    </a:ext>
                  </a:extLst>
                </p:cNvPr>
                <p:cNvSpPr/>
                <p:nvPr/>
              </p:nvSpPr>
              <p:spPr>
                <a:xfrm>
                  <a:off x="8492970" y="4010011"/>
                  <a:ext cx="2370547" cy="427052"/>
                </a:xfrm>
                <a:prstGeom prst="trapezoid">
                  <a:avLst>
                    <a:gd name="adj" fmla="val 583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41" name="梯形 40">
                  <a:extLst>
                    <a:ext uri="{FF2B5EF4-FFF2-40B4-BE49-F238E27FC236}">
                      <a16:creationId xmlns:a16="http://schemas.microsoft.com/office/drawing/2014/main" id="{BE165B1B-DF2A-5F84-43FA-B4F5EEDF35D6}"/>
                    </a:ext>
                  </a:extLst>
                </p:cNvPr>
                <p:cNvSpPr/>
                <p:nvPr/>
              </p:nvSpPr>
              <p:spPr>
                <a:xfrm rot="7200000">
                  <a:off x="7330168" y="3306693"/>
                  <a:ext cx="2370547" cy="427052"/>
                </a:xfrm>
                <a:prstGeom prst="trapezoid">
                  <a:avLst>
                    <a:gd name="adj" fmla="val 5836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sp>
            <p:nvSpPr>
              <p:cNvPr id="33" name="椭圆 32">
                <a:extLst>
                  <a:ext uri="{FF2B5EF4-FFF2-40B4-BE49-F238E27FC236}">
                    <a16:creationId xmlns:a16="http://schemas.microsoft.com/office/drawing/2014/main" id="{1805DF1E-8027-2A4C-CAB7-756F94CDD4DC}"/>
                  </a:ext>
                </a:extLst>
              </p:cNvPr>
              <p:cNvSpPr/>
              <p:nvPr/>
            </p:nvSpPr>
            <p:spPr>
              <a:xfrm>
                <a:off x="5588714" y="2894627"/>
                <a:ext cx="742743" cy="74274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34" name="任意多边形: 形状 10">
                <a:extLst>
                  <a:ext uri="{FF2B5EF4-FFF2-40B4-BE49-F238E27FC236}">
                    <a16:creationId xmlns:a16="http://schemas.microsoft.com/office/drawing/2014/main" id="{493AD07E-C316-BEA4-EAD3-27D5E254DA0F}"/>
                  </a:ext>
                </a:extLst>
              </p:cNvPr>
              <p:cNvSpPr>
                <a:spLocks/>
              </p:cNvSpPr>
              <p:nvPr/>
            </p:nvSpPr>
            <p:spPr bwMode="auto">
              <a:xfrm>
                <a:off x="5842507" y="3048077"/>
                <a:ext cx="235159" cy="435849"/>
              </a:xfrm>
              <a:custGeom>
                <a:avLst/>
                <a:gdLst>
                  <a:gd name="connsiteX0" fmla="*/ 144363 w 327353"/>
                  <a:gd name="connsiteY0" fmla="*/ 543008 h 606722"/>
                  <a:gd name="connsiteX1" fmla="*/ 131814 w 327353"/>
                  <a:gd name="connsiteY1" fmla="*/ 555538 h 606722"/>
                  <a:gd name="connsiteX2" fmla="*/ 144363 w 327353"/>
                  <a:gd name="connsiteY2" fmla="*/ 568156 h 606722"/>
                  <a:gd name="connsiteX3" fmla="*/ 182990 w 327353"/>
                  <a:gd name="connsiteY3" fmla="*/ 568156 h 606722"/>
                  <a:gd name="connsiteX4" fmla="*/ 195540 w 327353"/>
                  <a:gd name="connsiteY4" fmla="*/ 555538 h 606722"/>
                  <a:gd name="connsiteX5" fmla="*/ 182990 w 327353"/>
                  <a:gd name="connsiteY5" fmla="*/ 543008 h 606722"/>
                  <a:gd name="connsiteX6" fmla="*/ 327353 w 327353"/>
                  <a:gd name="connsiteY6" fmla="*/ 501509 h 606722"/>
                  <a:gd name="connsiteX7" fmla="*/ 327353 w 327353"/>
                  <a:gd name="connsiteY7" fmla="*/ 572333 h 606722"/>
                  <a:gd name="connsiteX8" fmla="*/ 294066 w 327353"/>
                  <a:gd name="connsiteY8" fmla="*/ 606722 h 606722"/>
                  <a:gd name="connsiteX9" fmla="*/ 33020 w 327353"/>
                  <a:gd name="connsiteY9" fmla="*/ 606722 h 606722"/>
                  <a:gd name="connsiteX10" fmla="*/ 0 w 327353"/>
                  <a:gd name="connsiteY10" fmla="*/ 572333 h 606722"/>
                  <a:gd name="connsiteX11" fmla="*/ 0 w 327353"/>
                  <a:gd name="connsiteY11" fmla="*/ 502779 h 606722"/>
                  <a:gd name="connsiteX12" fmla="*/ 0 w 327353"/>
                  <a:gd name="connsiteY12" fmla="*/ 502753 h 606722"/>
                  <a:gd name="connsiteX13" fmla="*/ 322280 w 327353"/>
                  <a:gd name="connsiteY13" fmla="*/ 502753 h 606722"/>
                  <a:gd name="connsiteX14" fmla="*/ 327353 w 327353"/>
                  <a:gd name="connsiteY14" fmla="*/ 501509 h 606722"/>
                  <a:gd name="connsiteX15" fmla="*/ 187174 w 327353"/>
                  <a:gd name="connsiteY15" fmla="*/ 190205 h 606722"/>
                  <a:gd name="connsiteX16" fmla="*/ 174624 w 327353"/>
                  <a:gd name="connsiteY16" fmla="*/ 202823 h 606722"/>
                  <a:gd name="connsiteX17" fmla="*/ 174624 w 327353"/>
                  <a:gd name="connsiteY17" fmla="*/ 263163 h 606722"/>
                  <a:gd name="connsiteX18" fmla="*/ 187174 w 327353"/>
                  <a:gd name="connsiteY18" fmla="*/ 275693 h 606722"/>
                  <a:gd name="connsiteX19" fmla="*/ 191357 w 327353"/>
                  <a:gd name="connsiteY19" fmla="*/ 274982 h 606722"/>
                  <a:gd name="connsiteX20" fmla="*/ 191357 w 327353"/>
                  <a:gd name="connsiteY20" fmla="*/ 405614 h 606722"/>
                  <a:gd name="connsiteX21" fmla="*/ 203995 w 327353"/>
                  <a:gd name="connsiteY21" fmla="*/ 418144 h 606722"/>
                  <a:gd name="connsiteX22" fmla="*/ 216545 w 327353"/>
                  <a:gd name="connsiteY22" fmla="*/ 405614 h 606722"/>
                  <a:gd name="connsiteX23" fmla="*/ 216545 w 327353"/>
                  <a:gd name="connsiteY23" fmla="*/ 275426 h 606722"/>
                  <a:gd name="connsiteX24" fmla="*/ 219037 w 327353"/>
                  <a:gd name="connsiteY24" fmla="*/ 275693 h 606722"/>
                  <a:gd name="connsiteX25" fmla="*/ 231675 w 327353"/>
                  <a:gd name="connsiteY25" fmla="*/ 263163 h 606722"/>
                  <a:gd name="connsiteX26" fmla="*/ 231675 w 327353"/>
                  <a:gd name="connsiteY26" fmla="*/ 202823 h 606722"/>
                  <a:gd name="connsiteX27" fmla="*/ 219037 w 327353"/>
                  <a:gd name="connsiteY27" fmla="*/ 190205 h 606722"/>
                  <a:gd name="connsiteX28" fmla="*/ 211471 w 327353"/>
                  <a:gd name="connsiteY28" fmla="*/ 192782 h 606722"/>
                  <a:gd name="connsiteX29" fmla="*/ 203995 w 327353"/>
                  <a:gd name="connsiteY29" fmla="*/ 190205 h 606722"/>
                  <a:gd name="connsiteX30" fmla="*/ 195540 w 327353"/>
                  <a:gd name="connsiteY30" fmla="*/ 193493 h 606722"/>
                  <a:gd name="connsiteX31" fmla="*/ 187174 w 327353"/>
                  <a:gd name="connsiteY31" fmla="*/ 190205 h 606722"/>
                  <a:gd name="connsiteX32" fmla="*/ 106626 w 327353"/>
                  <a:gd name="connsiteY32" fmla="*/ 181851 h 606722"/>
                  <a:gd name="connsiteX33" fmla="*/ 85621 w 327353"/>
                  <a:gd name="connsiteY33" fmla="*/ 202823 h 606722"/>
                  <a:gd name="connsiteX34" fmla="*/ 85621 w 327353"/>
                  <a:gd name="connsiteY34" fmla="*/ 328479 h 606722"/>
                  <a:gd name="connsiteX35" fmla="*/ 95678 w 327353"/>
                  <a:gd name="connsiteY35" fmla="*/ 346341 h 606722"/>
                  <a:gd name="connsiteX36" fmla="*/ 95678 w 327353"/>
                  <a:gd name="connsiteY36" fmla="*/ 405614 h 606722"/>
                  <a:gd name="connsiteX37" fmla="*/ 108317 w 327353"/>
                  <a:gd name="connsiteY37" fmla="*/ 418144 h 606722"/>
                  <a:gd name="connsiteX38" fmla="*/ 120866 w 327353"/>
                  <a:gd name="connsiteY38" fmla="*/ 405614 h 606722"/>
                  <a:gd name="connsiteX39" fmla="*/ 120866 w 327353"/>
                  <a:gd name="connsiteY39" fmla="*/ 343853 h 606722"/>
                  <a:gd name="connsiteX40" fmla="*/ 127631 w 327353"/>
                  <a:gd name="connsiteY40" fmla="*/ 328479 h 606722"/>
                  <a:gd name="connsiteX41" fmla="*/ 127631 w 327353"/>
                  <a:gd name="connsiteY41" fmla="*/ 202823 h 606722"/>
                  <a:gd name="connsiteX42" fmla="*/ 106626 w 327353"/>
                  <a:gd name="connsiteY42" fmla="*/ 181851 h 606722"/>
                  <a:gd name="connsiteX43" fmla="*/ 0 w 327353"/>
                  <a:gd name="connsiteY43" fmla="*/ 112270 h 606722"/>
                  <a:gd name="connsiteX44" fmla="*/ 327353 w 327353"/>
                  <a:gd name="connsiteY44" fmla="*/ 112270 h 606722"/>
                  <a:gd name="connsiteX45" fmla="*/ 327353 w 327353"/>
                  <a:gd name="connsiteY45" fmla="*/ 478928 h 606722"/>
                  <a:gd name="connsiteX46" fmla="*/ 322280 w 327353"/>
                  <a:gd name="connsiteY46" fmla="*/ 477684 h 606722"/>
                  <a:gd name="connsiteX47" fmla="*/ 0 w 327353"/>
                  <a:gd name="connsiteY47" fmla="*/ 477684 h 606722"/>
                  <a:gd name="connsiteX48" fmla="*/ 0 w 327353"/>
                  <a:gd name="connsiteY48" fmla="*/ 477658 h 606722"/>
                  <a:gd name="connsiteX49" fmla="*/ 33020 w 327353"/>
                  <a:gd name="connsiteY49" fmla="*/ 0 h 606722"/>
                  <a:gd name="connsiteX50" fmla="*/ 294066 w 327353"/>
                  <a:gd name="connsiteY50" fmla="*/ 0 h 606722"/>
                  <a:gd name="connsiteX51" fmla="*/ 327353 w 327353"/>
                  <a:gd name="connsiteY51" fmla="*/ 34407 h 606722"/>
                  <a:gd name="connsiteX52" fmla="*/ 327353 w 327353"/>
                  <a:gd name="connsiteY52" fmla="*/ 87219 h 606722"/>
                  <a:gd name="connsiteX53" fmla="*/ 0 w 327353"/>
                  <a:gd name="connsiteY53" fmla="*/ 87219 h 606722"/>
                  <a:gd name="connsiteX54" fmla="*/ 0 w 327353"/>
                  <a:gd name="connsiteY54" fmla="*/ 34407 h 606722"/>
                  <a:gd name="connsiteX55" fmla="*/ 33020 w 327353"/>
                  <a:gd name="connsiteY5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7353" h="606722">
                    <a:moveTo>
                      <a:pt x="144363" y="543008"/>
                    </a:moveTo>
                    <a:cubicBezTo>
                      <a:pt x="137421" y="543008"/>
                      <a:pt x="131814" y="548606"/>
                      <a:pt x="131814" y="555538"/>
                    </a:cubicBezTo>
                    <a:cubicBezTo>
                      <a:pt x="131814" y="562558"/>
                      <a:pt x="137421" y="568156"/>
                      <a:pt x="144363" y="568156"/>
                    </a:cubicBezTo>
                    <a:lnTo>
                      <a:pt x="182990" y="568156"/>
                    </a:lnTo>
                    <a:cubicBezTo>
                      <a:pt x="189933" y="568156"/>
                      <a:pt x="195540" y="562558"/>
                      <a:pt x="195540" y="555538"/>
                    </a:cubicBezTo>
                    <a:cubicBezTo>
                      <a:pt x="195540" y="548606"/>
                      <a:pt x="189933" y="543008"/>
                      <a:pt x="182990" y="543008"/>
                    </a:cubicBezTo>
                    <a:close/>
                    <a:moveTo>
                      <a:pt x="327353" y="501509"/>
                    </a:moveTo>
                    <a:lnTo>
                      <a:pt x="327353" y="572333"/>
                    </a:lnTo>
                    <a:cubicBezTo>
                      <a:pt x="327353" y="590905"/>
                      <a:pt x="312668" y="606722"/>
                      <a:pt x="294066" y="606722"/>
                    </a:cubicBezTo>
                    <a:lnTo>
                      <a:pt x="33020" y="606722"/>
                    </a:lnTo>
                    <a:cubicBezTo>
                      <a:pt x="14330" y="606722"/>
                      <a:pt x="0" y="590905"/>
                      <a:pt x="0" y="572333"/>
                    </a:cubicBezTo>
                    <a:lnTo>
                      <a:pt x="0" y="502779"/>
                    </a:lnTo>
                    <a:lnTo>
                      <a:pt x="0" y="502753"/>
                    </a:lnTo>
                    <a:lnTo>
                      <a:pt x="322280" y="502753"/>
                    </a:lnTo>
                    <a:cubicBezTo>
                      <a:pt x="324238" y="502753"/>
                      <a:pt x="325662" y="502309"/>
                      <a:pt x="327353" y="501509"/>
                    </a:cubicBezTo>
                    <a:close/>
                    <a:moveTo>
                      <a:pt x="187174" y="190205"/>
                    </a:moveTo>
                    <a:cubicBezTo>
                      <a:pt x="180231" y="190205"/>
                      <a:pt x="174624" y="195892"/>
                      <a:pt x="174624" y="202823"/>
                    </a:cubicBezTo>
                    <a:lnTo>
                      <a:pt x="174624" y="263163"/>
                    </a:lnTo>
                    <a:cubicBezTo>
                      <a:pt x="174624" y="270094"/>
                      <a:pt x="180231" y="275693"/>
                      <a:pt x="187174" y="275693"/>
                    </a:cubicBezTo>
                    <a:cubicBezTo>
                      <a:pt x="188687" y="275693"/>
                      <a:pt x="190022" y="275426"/>
                      <a:pt x="191357" y="274982"/>
                    </a:cubicBezTo>
                    <a:lnTo>
                      <a:pt x="191357" y="405614"/>
                    </a:lnTo>
                    <a:cubicBezTo>
                      <a:pt x="191357" y="412545"/>
                      <a:pt x="196964" y="418144"/>
                      <a:pt x="203995" y="418144"/>
                    </a:cubicBezTo>
                    <a:cubicBezTo>
                      <a:pt x="210937" y="418144"/>
                      <a:pt x="216545" y="412545"/>
                      <a:pt x="216545" y="405614"/>
                    </a:cubicBezTo>
                    <a:lnTo>
                      <a:pt x="216545" y="275426"/>
                    </a:lnTo>
                    <a:cubicBezTo>
                      <a:pt x="217346" y="275604"/>
                      <a:pt x="218236" y="275693"/>
                      <a:pt x="219037" y="275693"/>
                    </a:cubicBezTo>
                    <a:cubicBezTo>
                      <a:pt x="225979" y="275693"/>
                      <a:pt x="231675" y="270094"/>
                      <a:pt x="231675" y="263163"/>
                    </a:cubicBezTo>
                    <a:lnTo>
                      <a:pt x="231675" y="202823"/>
                    </a:lnTo>
                    <a:cubicBezTo>
                      <a:pt x="231675" y="195892"/>
                      <a:pt x="225979" y="190205"/>
                      <a:pt x="219037" y="190205"/>
                    </a:cubicBezTo>
                    <a:cubicBezTo>
                      <a:pt x="216189" y="190205"/>
                      <a:pt x="213607" y="191182"/>
                      <a:pt x="211471" y="192782"/>
                    </a:cubicBezTo>
                    <a:cubicBezTo>
                      <a:pt x="209424" y="191182"/>
                      <a:pt x="206843" y="190205"/>
                      <a:pt x="203995" y="190205"/>
                    </a:cubicBezTo>
                    <a:cubicBezTo>
                      <a:pt x="200702" y="190205"/>
                      <a:pt x="197765" y="191449"/>
                      <a:pt x="195540" y="193493"/>
                    </a:cubicBezTo>
                    <a:cubicBezTo>
                      <a:pt x="193315" y="191449"/>
                      <a:pt x="190378" y="190205"/>
                      <a:pt x="187174" y="190205"/>
                    </a:cubicBezTo>
                    <a:close/>
                    <a:moveTo>
                      <a:pt x="106626" y="181851"/>
                    </a:moveTo>
                    <a:cubicBezTo>
                      <a:pt x="95055" y="181851"/>
                      <a:pt x="85621" y="191271"/>
                      <a:pt x="85621" y="202823"/>
                    </a:cubicBezTo>
                    <a:lnTo>
                      <a:pt x="85621" y="328479"/>
                    </a:lnTo>
                    <a:cubicBezTo>
                      <a:pt x="85621" y="336032"/>
                      <a:pt x="89715" y="342697"/>
                      <a:pt x="95678" y="346341"/>
                    </a:cubicBezTo>
                    <a:lnTo>
                      <a:pt x="95678" y="405614"/>
                    </a:lnTo>
                    <a:cubicBezTo>
                      <a:pt x="95678" y="412545"/>
                      <a:pt x="101375" y="418144"/>
                      <a:pt x="108317" y="418144"/>
                    </a:cubicBezTo>
                    <a:cubicBezTo>
                      <a:pt x="115259" y="418144"/>
                      <a:pt x="120866" y="412545"/>
                      <a:pt x="120866" y="405614"/>
                    </a:cubicBezTo>
                    <a:lnTo>
                      <a:pt x="120866" y="343853"/>
                    </a:lnTo>
                    <a:cubicBezTo>
                      <a:pt x="124960" y="340031"/>
                      <a:pt x="127631" y="334522"/>
                      <a:pt x="127631" y="328479"/>
                    </a:cubicBezTo>
                    <a:lnTo>
                      <a:pt x="127631" y="202823"/>
                    </a:lnTo>
                    <a:cubicBezTo>
                      <a:pt x="127631" y="191271"/>
                      <a:pt x="118196" y="181851"/>
                      <a:pt x="106626" y="181851"/>
                    </a:cubicBezTo>
                    <a:close/>
                    <a:moveTo>
                      <a:pt x="0" y="112270"/>
                    </a:moveTo>
                    <a:lnTo>
                      <a:pt x="327353" y="112270"/>
                    </a:lnTo>
                    <a:lnTo>
                      <a:pt x="327353" y="478928"/>
                    </a:lnTo>
                    <a:cubicBezTo>
                      <a:pt x="325662" y="478128"/>
                      <a:pt x="324238" y="477684"/>
                      <a:pt x="322280" y="477684"/>
                    </a:cubicBezTo>
                    <a:lnTo>
                      <a:pt x="0" y="477684"/>
                    </a:lnTo>
                    <a:lnTo>
                      <a:pt x="0" y="477658"/>
                    </a:lnTo>
                    <a:close/>
                    <a:moveTo>
                      <a:pt x="33020" y="0"/>
                    </a:moveTo>
                    <a:lnTo>
                      <a:pt x="294066" y="0"/>
                    </a:lnTo>
                    <a:cubicBezTo>
                      <a:pt x="312668" y="0"/>
                      <a:pt x="327353" y="15825"/>
                      <a:pt x="327353" y="34407"/>
                    </a:cubicBezTo>
                    <a:lnTo>
                      <a:pt x="327353" y="87219"/>
                    </a:lnTo>
                    <a:lnTo>
                      <a:pt x="0" y="87219"/>
                    </a:lnTo>
                    <a:lnTo>
                      <a:pt x="0" y="34407"/>
                    </a:lnTo>
                    <a:cubicBezTo>
                      <a:pt x="0" y="15825"/>
                      <a:pt x="14330" y="0"/>
                      <a:pt x="33020"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35" name="椭圆 34">
                <a:extLst>
                  <a:ext uri="{FF2B5EF4-FFF2-40B4-BE49-F238E27FC236}">
                    <a16:creationId xmlns:a16="http://schemas.microsoft.com/office/drawing/2014/main" id="{59D883AB-5776-5104-8ACE-A5DDED34852A}"/>
                  </a:ext>
                </a:extLst>
              </p:cNvPr>
              <p:cNvSpPr/>
              <p:nvPr/>
            </p:nvSpPr>
            <p:spPr>
              <a:xfrm>
                <a:off x="4589393" y="5085190"/>
                <a:ext cx="742743" cy="742748"/>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36" name="任意多边形: 形状 12">
                <a:extLst>
                  <a:ext uri="{FF2B5EF4-FFF2-40B4-BE49-F238E27FC236}">
                    <a16:creationId xmlns:a16="http://schemas.microsoft.com/office/drawing/2014/main" id="{BF37C652-77F2-F2D6-3427-56EBBEAF7E9A}"/>
                  </a:ext>
                </a:extLst>
              </p:cNvPr>
              <p:cNvSpPr>
                <a:spLocks/>
              </p:cNvSpPr>
              <p:nvPr/>
            </p:nvSpPr>
            <p:spPr bwMode="auto">
              <a:xfrm>
                <a:off x="4742842" y="5257947"/>
                <a:ext cx="435848" cy="39723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37" name="任意多边形: 形状 14">
                <a:extLst>
                  <a:ext uri="{FF2B5EF4-FFF2-40B4-BE49-F238E27FC236}">
                    <a16:creationId xmlns:a16="http://schemas.microsoft.com/office/drawing/2014/main" id="{0EECD33F-50DF-3FE2-7D1C-CEF146099E12}"/>
                  </a:ext>
                </a:extLst>
              </p:cNvPr>
              <p:cNvSpPr>
                <a:spLocks/>
              </p:cNvSpPr>
              <p:nvPr/>
            </p:nvSpPr>
            <p:spPr bwMode="auto">
              <a:xfrm>
                <a:off x="7002625" y="5240067"/>
                <a:ext cx="435848" cy="411957"/>
              </a:xfrm>
              <a:custGeom>
                <a:avLst/>
                <a:gdLst>
                  <a:gd name="connsiteX0" fmla="*/ 7031 w 607639"/>
                  <a:gd name="connsiteY0" fmla="*/ 350992 h 574332"/>
                  <a:gd name="connsiteX1" fmla="*/ 600519 w 607639"/>
                  <a:gd name="connsiteY1" fmla="*/ 350992 h 574332"/>
                  <a:gd name="connsiteX2" fmla="*/ 607639 w 607639"/>
                  <a:gd name="connsiteY2" fmla="*/ 358013 h 574332"/>
                  <a:gd name="connsiteX3" fmla="*/ 607639 w 607639"/>
                  <a:gd name="connsiteY3" fmla="*/ 393207 h 574332"/>
                  <a:gd name="connsiteX4" fmla="*/ 558152 w 607639"/>
                  <a:gd name="connsiteY4" fmla="*/ 442621 h 574332"/>
                  <a:gd name="connsiteX5" fmla="*/ 383613 w 607639"/>
                  <a:gd name="connsiteY5" fmla="*/ 442621 h 574332"/>
                  <a:gd name="connsiteX6" fmla="*/ 405330 w 607639"/>
                  <a:gd name="connsiteY6" fmla="*/ 532028 h 574332"/>
                  <a:gd name="connsiteX7" fmla="*/ 432121 w 607639"/>
                  <a:gd name="connsiteY7" fmla="*/ 532028 h 574332"/>
                  <a:gd name="connsiteX8" fmla="*/ 453304 w 607639"/>
                  <a:gd name="connsiteY8" fmla="*/ 553180 h 574332"/>
                  <a:gd name="connsiteX9" fmla="*/ 432121 w 607639"/>
                  <a:gd name="connsiteY9" fmla="*/ 574332 h 574332"/>
                  <a:gd name="connsiteX10" fmla="*/ 175429 w 607639"/>
                  <a:gd name="connsiteY10" fmla="*/ 574332 h 574332"/>
                  <a:gd name="connsiteX11" fmla="*/ 154246 w 607639"/>
                  <a:gd name="connsiteY11" fmla="*/ 553180 h 574332"/>
                  <a:gd name="connsiteX12" fmla="*/ 175429 w 607639"/>
                  <a:gd name="connsiteY12" fmla="*/ 532028 h 574332"/>
                  <a:gd name="connsiteX13" fmla="*/ 202309 w 607639"/>
                  <a:gd name="connsiteY13" fmla="*/ 532028 h 574332"/>
                  <a:gd name="connsiteX14" fmla="*/ 224026 w 607639"/>
                  <a:gd name="connsiteY14" fmla="*/ 442621 h 574332"/>
                  <a:gd name="connsiteX15" fmla="*/ 49487 w 607639"/>
                  <a:gd name="connsiteY15" fmla="*/ 442621 h 574332"/>
                  <a:gd name="connsiteX16" fmla="*/ 0 w 607639"/>
                  <a:gd name="connsiteY16" fmla="*/ 393207 h 574332"/>
                  <a:gd name="connsiteX17" fmla="*/ 0 w 607639"/>
                  <a:gd name="connsiteY17" fmla="*/ 358013 h 574332"/>
                  <a:gd name="connsiteX18" fmla="*/ 7031 w 607639"/>
                  <a:gd name="connsiteY18" fmla="*/ 350992 h 574332"/>
                  <a:gd name="connsiteX19" fmla="*/ 459979 w 607639"/>
                  <a:gd name="connsiteY19" fmla="*/ 139441 h 574332"/>
                  <a:gd name="connsiteX20" fmla="*/ 445827 w 607639"/>
                  <a:gd name="connsiteY20" fmla="*/ 153572 h 574332"/>
                  <a:gd name="connsiteX21" fmla="*/ 445827 w 607639"/>
                  <a:gd name="connsiteY21" fmla="*/ 256042 h 574332"/>
                  <a:gd name="connsiteX22" fmla="*/ 459979 w 607639"/>
                  <a:gd name="connsiteY22" fmla="*/ 270173 h 574332"/>
                  <a:gd name="connsiteX23" fmla="*/ 521749 w 607639"/>
                  <a:gd name="connsiteY23" fmla="*/ 270173 h 574332"/>
                  <a:gd name="connsiteX24" fmla="*/ 535901 w 607639"/>
                  <a:gd name="connsiteY24" fmla="*/ 256042 h 574332"/>
                  <a:gd name="connsiteX25" fmla="*/ 535901 w 607639"/>
                  <a:gd name="connsiteY25" fmla="*/ 153572 h 574332"/>
                  <a:gd name="connsiteX26" fmla="*/ 521749 w 607639"/>
                  <a:gd name="connsiteY26" fmla="*/ 139441 h 574332"/>
                  <a:gd name="connsiteX27" fmla="*/ 85890 w 607639"/>
                  <a:gd name="connsiteY27" fmla="*/ 124955 h 574332"/>
                  <a:gd name="connsiteX28" fmla="*/ 71738 w 607639"/>
                  <a:gd name="connsiteY28" fmla="*/ 139086 h 574332"/>
                  <a:gd name="connsiteX29" fmla="*/ 71738 w 607639"/>
                  <a:gd name="connsiteY29" fmla="*/ 256042 h 574332"/>
                  <a:gd name="connsiteX30" fmla="*/ 85890 w 607639"/>
                  <a:gd name="connsiteY30" fmla="*/ 270173 h 574332"/>
                  <a:gd name="connsiteX31" fmla="*/ 147571 w 607639"/>
                  <a:gd name="connsiteY31" fmla="*/ 270173 h 574332"/>
                  <a:gd name="connsiteX32" fmla="*/ 161723 w 607639"/>
                  <a:gd name="connsiteY32" fmla="*/ 256042 h 574332"/>
                  <a:gd name="connsiteX33" fmla="*/ 161723 w 607639"/>
                  <a:gd name="connsiteY33" fmla="*/ 139086 h 574332"/>
                  <a:gd name="connsiteX34" fmla="*/ 147571 w 607639"/>
                  <a:gd name="connsiteY34" fmla="*/ 124955 h 574332"/>
                  <a:gd name="connsiteX35" fmla="*/ 210586 w 607639"/>
                  <a:gd name="connsiteY35" fmla="*/ 81585 h 574332"/>
                  <a:gd name="connsiteX36" fmla="*/ 196435 w 607639"/>
                  <a:gd name="connsiteY36" fmla="*/ 95627 h 574332"/>
                  <a:gd name="connsiteX37" fmla="*/ 196435 w 607639"/>
                  <a:gd name="connsiteY37" fmla="*/ 256042 h 574332"/>
                  <a:gd name="connsiteX38" fmla="*/ 210586 w 607639"/>
                  <a:gd name="connsiteY38" fmla="*/ 270173 h 574332"/>
                  <a:gd name="connsiteX39" fmla="*/ 272356 w 607639"/>
                  <a:gd name="connsiteY39" fmla="*/ 270173 h 574332"/>
                  <a:gd name="connsiteX40" fmla="*/ 286419 w 607639"/>
                  <a:gd name="connsiteY40" fmla="*/ 256042 h 574332"/>
                  <a:gd name="connsiteX41" fmla="*/ 286419 w 607639"/>
                  <a:gd name="connsiteY41" fmla="*/ 95627 h 574332"/>
                  <a:gd name="connsiteX42" fmla="*/ 272356 w 607639"/>
                  <a:gd name="connsiteY42" fmla="*/ 81585 h 574332"/>
                  <a:gd name="connsiteX43" fmla="*/ 335283 w 607639"/>
                  <a:gd name="connsiteY43" fmla="*/ 52613 h 574332"/>
                  <a:gd name="connsiteX44" fmla="*/ 321131 w 607639"/>
                  <a:gd name="connsiteY44" fmla="*/ 66743 h 574332"/>
                  <a:gd name="connsiteX45" fmla="*/ 321131 w 607639"/>
                  <a:gd name="connsiteY45" fmla="*/ 256042 h 574332"/>
                  <a:gd name="connsiteX46" fmla="*/ 335283 w 607639"/>
                  <a:gd name="connsiteY46" fmla="*/ 270173 h 574332"/>
                  <a:gd name="connsiteX47" fmla="*/ 397053 w 607639"/>
                  <a:gd name="connsiteY47" fmla="*/ 270173 h 574332"/>
                  <a:gd name="connsiteX48" fmla="*/ 411115 w 607639"/>
                  <a:gd name="connsiteY48" fmla="*/ 256042 h 574332"/>
                  <a:gd name="connsiteX49" fmla="*/ 411115 w 607639"/>
                  <a:gd name="connsiteY49" fmla="*/ 66743 h 574332"/>
                  <a:gd name="connsiteX50" fmla="*/ 397053 w 607639"/>
                  <a:gd name="connsiteY50" fmla="*/ 52613 h 574332"/>
                  <a:gd name="connsiteX51" fmla="*/ 49487 w 607639"/>
                  <a:gd name="connsiteY51" fmla="*/ 0 h 574332"/>
                  <a:gd name="connsiteX52" fmla="*/ 558152 w 607639"/>
                  <a:gd name="connsiteY52" fmla="*/ 0 h 574332"/>
                  <a:gd name="connsiteX53" fmla="*/ 607639 w 607639"/>
                  <a:gd name="connsiteY53" fmla="*/ 49413 h 574332"/>
                  <a:gd name="connsiteX54" fmla="*/ 607639 w 607639"/>
                  <a:gd name="connsiteY54" fmla="*/ 315675 h 574332"/>
                  <a:gd name="connsiteX55" fmla="*/ 600519 w 607639"/>
                  <a:gd name="connsiteY55" fmla="*/ 322696 h 574332"/>
                  <a:gd name="connsiteX56" fmla="*/ 7031 w 607639"/>
                  <a:gd name="connsiteY56" fmla="*/ 322696 h 574332"/>
                  <a:gd name="connsiteX57" fmla="*/ 0 w 607639"/>
                  <a:gd name="connsiteY57" fmla="*/ 315675 h 574332"/>
                  <a:gd name="connsiteX58" fmla="*/ 0 w 607639"/>
                  <a:gd name="connsiteY58" fmla="*/ 49413 h 574332"/>
                  <a:gd name="connsiteX59" fmla="*/ 49487 w 607639"/>
                  <a:gd name="connsiteY59" fmla="*/ 0 h 57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639" h="574332">
                    <a:moveTo>
                      <a:pt x="7031" y="350992"/>
                    </a:moveTo>
                    <a:lnTo>
                      <a:pt x="600519" y="350992"/>
                    </a:lnTo>
                    <a:cubicBezTo>
                      <a:pt x="604435" y="350992"/>
                      <a:pt x="607639" y="354103"/>
                      <a:pt x="607639" y="358013"/>
                    </a:cubicBezTo>
                    <a:lnTo>
                      <a:pt x="607639" y="393207"/>
                    </a:lnTo>
                    <a:cubicBezTo>
                      <a:pt x="607639" y="420492"/>
                      <a:pt x="585477" y="442621"/>
                      <a:pt x="558152" y="442621"/>
                    </a:cubicBezTo>
                    <a:lnTo>
                      <a:pt x="383613" y="442621"/>
                    </a:lnTo>
                    <a:lnTo>
                      <a:pt x="405330" y="532028"/>
                    </a:lnTo>
                    <a:lnTo>
                      <a:pt x="432121" y="532028"/>
                    </a:lnTo>
                    <a:cubicBezTo>
                      <a:pt x="443869" y="532028"/>
                      <a:pt x="453304" y="541538"/>
                      <a:pt x="453304" y="553180"/>
                    </a:cubicBezTo>
                    <a:cubicBezTo>
                      <a:pt x="453304" y="564912"/>
                      <a:pt x="443869" y="574332"/>
                      <a:pt x="432121" y="574332"/>
                    </a:cubicBezTo>
                    <a:lnTo>
                      <a:pt x="175429" y="574332"/>
                    </a:lnTo>
                    <a:cubicBezTo>
                      <a:pt x="163770" y="574332"/>
                      <a:pt x="154246" y="564912"/>
                      <a:pt x="154246" y="553180"/>
                    </a:cubicBezTo>
                    <a:cubicBezTo>
                      <a:pt x="154246" y="541538"/>
                      <a:pt x="163770" y="532028"/>
                      <a:pt x="175429" y="532028"/>
                    </a:cubicBezTo>
                    <a:lnTo>
                      <a:pt x="202309" y="532028"/>
                    </a:lnTo>
                    <a:lnTo>
                      <a:pt x="224026" y="442621"/>
                    </a:lnTo>
                    <a:lnTo>
                      <a:pt x="49487" y="442621"/>
                    </a:lnTo>
                    <a:cubicBezTo>
                      <a:pt x="22162" y="442621"/>
                      <a:pt x="0" y="420492"/>
                      <a:pt x="0" y="393207"/>
                    </a:cubicBezTo>
                    <a:lnTo>
                      <a:pt x="0" y="358013"/>
                    </a:lnTo>
                    <a:cubicBezTo>
                      <a:pt x="0" y="354103"/>
                      <a:pt x="3204" y="350992"/>
                      <a:pt x="7031" y="350992"/>
                    </a:cubicBezTo>
                    <a:close/>
                    <a:moveTo>
                      <a:pt x="459979" y="139441"/>
                    </a:moveTo>
                    <a:cubicBezTo>
                      <a:pt x="452236" y="139441"/>
                      <a:pt x="445827" y="145751"/>
                      <a:pt x="445827" y="153572"/>
                    </a:cubicBezTo>
                    <a:lnTo>
                      <a:pt x="445827" y="256042"/>
                    </a:lnTo>
                    <a:cubicBezTo>
                      <a:pt x="445827" y="263863"/>
                      <a:pt x="452236" y="270173"/>
                      <a:pt x="459979" y="270173"/>
                    </a:cubicBezTo>
                    <a:lnTo>
                      <a:pt x="521749" y="270173"/>
                    </a:lnTo>
                    <a:cubicBezTo>
                      <a:pt x="529492" y="270173"/>
                      <a:pt x="535901" y="263863"/>
                      <a:pt x="535901" y="256042"/>
                    </a:cubicBezTo>
                    <a:lnTo>
                      <a:pt x="535901" y="153572"/>
                    </a:lnTo>
                    <a:cubicBezTo>
                      <a:pt x="535901" y="145751"/>
                      <a:pt x="529492" y="139441"/>
                      <a:pt x="521749" y="139441"/>
                    </a:cubicBezTo>
                    <a:close/>
                    <a:moveTo>
                      <a:pt x="85890" y="124955"/>
                    </a:moveTo>
                    <a:cubicBezTo>
                      <a:pt x="78058" y="124955"/>
                      <a:pt x="71738" y="131265"/>
                      <a:pt x="71738" y="139086"/>
                    </a:cubicBezTo>
                    <a:lnTo>
                      <a:pt x="71738" y="256042"/>
                    </a:lnTo>
                    <a:cubicBezTo>
                      <a:pt x="71738" y="263863"/>
                      <a:pt x="78058" y="270173"/>
                      <a:pt x="85890" y="270173"/>
                    </a:cubicBezTo>
                    <a:lnTo>
                      <a:pt x="147571" y="270173"/>
                    </a:lnTo>
                    <a:cubicBezTo>
                      <a:pt x="155403" y="270173"/>
                      <a:pt x="161723" y="263863"/>
                      <a:pt x="161723" y="256042"/>
                    </a:cubicBezTo>
                    <a:lnTo>
                      <a:pt x="161723" y="139086"/>
                    </a:lnTo>
                    <a:cubicBezTo>
                      <a:pt x="161723" y="131265"/>
                      <a:pt x="155403" y="124955"/>
                      <a:pt x="147571" y="124955"/>
                    </a:cubicBezTo>
                    <a:close/>
                    <a:moveTo>
                      <a:pt x="210586" y="81585"/>
                    </a:moveTo>
                    <a:cubicBezTo>
                      <a:pt x="202754" y="81585"/>
                      <a:pt x="196435" y="87895"/>
                      <a:pt x="196435" y="95627"/>
                    </a:cubicBezTo>
                    <a:lnTo>
                      <a:pt x="196435" y="256042"/>
                    </a:lnTo>
                    <a:cubicBezTo>
                      <a:pt x="196435" y="263863"/>
                      <a:pt x="202754" y="270173"/>
                      <a:pt x="210586" y="270173"/>
                    </a:cubicBezTo>
                    <a:lnTo>
                      <a:pt x="272356" y="270173"/>
                    </a:lnTo>
                    <a:cubicBezTo>
                      <a:pt x="280100" y="270173"/>
                      <a:pt x="286419" y="263863"/>
                      <a:pt x="286419" y="256042"/>
                    </a:cubicBezTo>
                    <a:lnTo>
                      <a:pt x="286419" y="95627"/>
                    </a:lnTo>
                    <a:cubicBezTo>
                      <a:pt x="286419" y="87895"/>
                      <a:pt x="280100" y="81585"/>
                      <a:pt x="272356" y="81585"/>
                    </a:cubicBezTo>
                    <a:close/>
                    <a:moveTo>
                      <a:pt x="335283" y="52613"/>
                    </a:moveTo>
                    <a:cubicBezTo>
                      <a:pt x="327450" y="52613"/>
                      <a:pt x="321131" y="58923"/>
                      <a:pt x="321131" y="66743"/>
                    </a:cubicBezTo>
                    <a:lnTo>
                      <a:pt x="321131" y="256042"/>
                    </a:lnTo>
                    <a:cubicBezTo>
                      <a:pt x="321131" y="263863"/>
                      <a:pt x="327450" y="270173"/>
                      <a:pt x="335283" y="270173"/>
                    </a:cubicBezTo>
                    <a:lnTo>
                      <a:pt x="397053" y="270173"/>
                    </a:lnTo>
                    <a:cubicBezTo>
                      <a:pt x="404796" y="270173"/>
                      <a:pt x="411115" y="263863"/>
                      <a:pt x="411115" y="256042"/>
                    </a:cubicBezTo>
                    <a:lnTo>
                      <a:pt x="411115" y="66743"/>
                    </a:lnTo>
                    <a:cubicBezTo>
                      <a:pt x="411115" y="58923"/>
                      <a:pt x="404796" y="52613"/>
                      <a:pt x="397053" y="52613"/>
                    </a:cubicBezTo>
                    <a:close/>
                    <a:moveTo>
                      <a:pt x="49487" y="0"/>
                    </a:moveTo>
                    <a:lnTo>
                      <a:pt x="558152" y="0"/>
                    </a:lnTo>
                    <a:cubicBezTo>
                      <a:pt x="585477" y="0"/>
                      <a:pt x="607639" y="22129"/>
                      <a:pt x="607639" y="49413"/>
                    </a:cubicBezTo>
                    <a:lnTo>
                      <a:pt x="607639" y="315675"/>
                    </a:lnTo>
                    <a:cubicBezTo>
                      <a:pt x="607639" y="319586"/>
                      <a:pt x="604435" y="322696"/>
                      <a:pt x="600519" y="322696"/>
                    </a:cubicBezTo>
                    <a:lnTo>
                      <a:pt x="7031" y="322696"/>
                    </a:lnTo>
                    <a:cubicBezTo>
                      <a:pt x="3204" y="322696"/>
                      <a:pt x="0" y="319586"/>
                      <a:pt x="0" y="315675"/>
                    </a:cubicBezTo>
                    <a:lnTo>
                      <a:pt x="0" y="49413"/>
                    </a:lnTo>
                    <a:cubicBezTo>
                      <a:pt x="0" y="22129"/>
                      <a:pt x="22162" y="0"/>
                      <a:pt x="49487"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38" name="文本框 21">
                <a:extLst>
                  <a:ext uri="{FF2B5EF4-FFF2-40B4-BE49-F238E27FC236}">
                    <a16:creationId xmlns:a16="http://schemas.microsoft.com/office/drawing/2014/main" id="{ECB0DB0C-FEC4-A69F-E94C-C238698AF009}"/>
                  </a:ext>
                </a:extLst>
              </p:cNvPr>
              <p:cNvSpPr txBox="1"/>
              <p:nvPr/>
            </p:nvSpPr>
            <p:spPr>
              <a:xfrm>
                <a:off x="5086703" y="4365449"/>
                <a:ext cx="1710981" cy="661659"/>
              </a:xfrm>
              <a:prstGeom prst="rect">
                <a:avLst/>
              </a:prstGeom>
              <a:noFill/>
            </p:spPr>
            <p:txBody>
              <a:bodyPr wrap="none" anchor="ctr">
                <a:normAutofit/>
              </a:bodyPr>
              <a:lstStyle/>
              <a:p>
                <a:pPr algn="ctr"/>
                <a:r>
                  <a:rPr lang="zh-CN" altLang="en-US" sz="1400" b="1" dirty="0">
                    <a:solidFill>
                      <a:schemeClr val="bg1"/>
                    </a:solidFill>
                    <a:latin typeface="Arial"/>
                    <a:ea typeface="微软雅黑"/>
                    <a:cs typeface="+mn-ea"/>
                    <a:sym typeface="Arial"/>
                  </a:rPr>
                  <a:t>痛点</a:t>
                </a:r>
              </a:p>
            </p:txBody>
          </p:sp>
        </p:grpSp>
      </p:grpSp>
      <p:sp>
        <p:nvSpPr>
          <p:cNvPr id="26" name="PA_矩形 20">
            <a:extLst>
              <a:ext uri="{FF2B5EF4-FFF2-40B4-BE49-F238E27FC236}">
                <a16:creationId xmlns:a16="http://schemas.microsoft.com/office/drawing/2014/main" id="{B36F4966-510A-48D3-DFD6-E1D98A0BA25E}"/>
              </a:ext>
            </a:extLst>
          </p:cNvPr>
          <p:cNvSpPr/>
          <p:nvPr>
            <p:custDataLst>
              <p:tags r:id="rId2"/>
            </p:custDataLst>
          </p:nvPr>
        </p:nvSpPr>
        <p:spPr>
          <a:xfrm>
            <a:off x="7272595" y="1426962"/>
            <a:ext cx="3721002" cy="346656"/>
          </a:xfrm>
          <a:prstGeom prst="rect">
            <a:avLst/>
          </a:prstGeom>
          <a:noFill/>
        </p:spPr>
        <p:txBody>
          <a:bodyPr wrap="none" lIns="0" tIns="0" rIns="0" bIns="0" anchor="ctr">
            <a:noAutofit/>
          </a:bodyPr>
          <a:lstStyle/>
          <a:p>
            <a:pPr lvl="0" algn="ctr" defTabSz="914378">
              <a:spcBef>
                <a:spcPct val="0"/>
              </a:spcBef>
              <a:defRPr/>
            </a:pPr>
            <a:r>
              <a:rPr lang="zh-CN" altLang="en-US" sz="2400" b="1" dirty="0">
                <a:solidFill>
                  <a:schemeClr val="bg1"/>
                </a:solidFill>
                <a:latin typeface="Arial"/>
                <a:ea typeface="微软雅黑"/>
                <a:cs typeface="+mn-ea"/>
                <a:sym typeface="Arial"/>
              </a:rPr>
              <a:t>传统人工分析劣势</a:t>
            </a:r>
          </a:p>
        </p:txBody>
      </p:sp>
      <p:sp>
        <p:nvSpPr>
          <p:cNvPr id="28" name="矩形 27">
            <a:extLst>
              <a:ext uri="{FF2B5EF4-FFF2-40B4-BE49-F238E27FC236}">
                <a16:creationId xmlns:a16="http://schemas.microsoft.com/office/drawing/2014/main" id="{F7B85EAC-6AEA-432A-42BB-7C5F17E1FFA9}"/>
              </a:ext>
            </a:extLst>
          </p:cNvPr>
          <p:cNvSpPr/>
          <p:nvPr/>
        </p:nvSpPr>
        <p:spPr>
          <a:xfrm>
            <a:off x="7810288" y="1878512"/>
            <a:ext cx="2713970" cy="1161857"/>
          </a:xfrm>
          <a:prstGeom prst="rect">
            <a:avLst/>
          </a:prstGeom>
        </p:spPr>
        <p:txBody>
          <a:bodyPr wrap="square">
            <a:spAutoFit/>
          </a:bodyPr>
          <a:lstStyle/>
          <a:p>
            <a:pPr algn="just">
              <a:lnSpc>
                <a:spcPct val="150000"/>
              </a:lnSpc>
            </a:pPr>
            <a:r>
              <a:rPr lang="zh-CN" altLang="en-US" sz="2000" b="1" dirty="0">
                <a:solidFill>
                  <a:schemeClr val="bg1"/>
                </a:solidFill>
                <a:latin typeface="Arial"/>
                <a:ea typeface="微软雅黑"/>
                <a:cs typeface="+mn-ea"/>
                <a:sym typeface="Arial"/>
              </a:rPr>
              <a:t>信息读取效率低</a:t>
            </a:r>
            <a:r>
              <a:rPr lang="zh-CN" altLang="en-US" sz="1400" dirty="0">
                <a:solidFill>
                  <a:schemeClr val="bg1"/>
                </a:solidFill>
                <a:latin typeface="Arial"/>
                <a:ea typeface="微软雅黑"/>
                <a:cs typeface="+mn-ea"/>
                <a:sym typeface="Arial"/>
              </a:rPr>
              <a:t>：</a:t>
            </a:r>
            <a:endParaRPr lang="en-US" altLang="zh-CN" sz="1400" dirty="0">
              <a:solidFill>
                <a:schemeClr val="bg1"/>
              </a:solidFill>
              <a:latin typeface="Arial"/>
              <a:ea typeface="微软雅黑"/>
              <a:cs typeface="+mn-ea"/>
              <a:sym typeface="Arial"/>
            </a:endParaRPr>
          </a:p>
          <a:p>
            <a:pPr algn="just">
              <a:lnSpc>
                <a:spcPct val="150000"/>
              </a:lnSpc>
            </a:pPr>
            <a:r>
              <a:rPr lang="zh-CN" altLang="en-US" sz="1400" dirty="0">
                <a:solidFill>
                  <a:schemeClr val="bg1"/>
                </a:solidFill>
                <a:latin typeface="Arial"/>
                <a:ea typeface="微软雅黑"/>
                <a:cs typeface="+mn-ea"/>
                <a:sym typeface="Arial"/>
              </a:rPr>
              <a:t>一篇</a:t>
            </a:r>
            <a:r>
              <a:rPr lang="en-US" altLang="zh-CN" sz="1400" dirty="0">
                <a:solidFill>
                  <a:schemeClr val="bg1"/>
                </a:solidFill>
                <a:latin typeface="Arial"/>
                <a:ea typeface="微软雅黑"/>
                <a:cs typeface="+mn-ea"/>
                <a:sym typeface="Arial"/>
              </a:rPr>
              <a:t>ESG</a:t>
            </a:r>
            <a:r>
              <a:rPr lang="zh-CN" altLang="en-US" sz="1400" dirty="0">
                <a:solidFill>
                  <a:schemeClr val="bg1"/>
                </a:solidFill>
                <a:latin typeface="Arial"/>
                <a:ea typeface="微软雅黑"/>
                <a:cs typeface="+mn-ea"/>
                <a:sym typeface="Arial"/>
              </a:rPr>
              <a:t>报告涵盖内容多样且丰富，无法短时间获取要点。</a:t>
            </a:r>
          </a:p>
        </p:txBody>
      </p:sp>
      <p:sp>
        <p:nvSpPr>
          <p:cNvPr id="43" name="矩形 42">
            <a:extLst>
              <a:ext uri="{FF2B5EF4-FFF2-40B4-BE49-F238E27FC236}">
                <a16:creationId xmlns:a16="http://schemas.microsoft.com/office/drawing/2014/main" id="{F929B16B-3318-4B99-B7D0-74D73BF0B5AF}"/>
              </a:ext>
            </a:extLst>
          </p:cNvPr>
          <p:cNvSpPr/>
          <p:nvPr/>
        </p:nvSpPr>
        <p:spPr>
          <a:xfrm>
            <a:off x="7835838" y="3157162"/>
            <a:ext cx="2039687" cy="1161857"/>
          </a:xfrm>
          <a:prstGeom prst="rect">
            <a:avLst/>
          </a:prstGeom>
        </p:spPr>
        <p:txBody>
          <a:bodyPr wrap="square">
            <a:spAutoFit/>
          </a:bodyPr>
          <a:lstStyle/>
          <a:p>
            <a:pPr algn="just">
              <a:lnSpc>
                <a:spcPct val="150000"/>
              </a:lnSpc>
            </a:pPr>
            <a:r>
              <a:rPr lang="zh-CN" altLang="en-US" sz="2000" b="1" dirty="0">
                <a:solidFill>
                  <a:schemeClr val="bg1"/>
                </a:solidFill>
                <a:latin typeface="Arial"/>
                <a:ea typeface="微软雅黑"/>
                <a:cs typeface="+mn-ea"/>
                <a:sym typeface="Arial"/>
              </a:rPr>
              <a:t>数据分析困难</a:t>
            </a:r>
            <a:r>
              <a:rPr lang="zh-CN" altLang="en-US" sz="1400" dirty="0">
                <a:solidFill>
                  <a:schemeClr val="bg1"/>
                </a:solidFill>
                <a:latin typeface="Arial"/>
                <a:ea typeface="微软雅黑"/>
                <a:cs typeface="+mn-ea"/>
                <a:sym typeface="Arial"/>
              </a:rPr>
              <a:t>：</a:t>
            </a:r>
            <a:endParaRPr lang="en-US" altLang="zh-CN" sz="1400" dirty="0">
              <a:solidFill>
                <a:schemeClr val="bg1"/>
              </a:solidFill>
              <a:latin typeface="Arial"/>
              <a:ea typeface="微软雅黑"/>
              <a:cs typeface="+mn-ea"/>
              <a:sym typeface="Arial"/>
            </a:endParaRPr>
          </a:p>
          <a:p>
            <a:pPr algn="just">
              <a:lnSpc>
                <a:spcPct val="150000"/>
              </a:lnSpc>
            </a:pPr>
            <a:r>
              <a:rPr lang="zh-CN" altLang="en-US" sz="1400" dirty="0">
                <a:solidFill>
                  <a:schemeClr val="bg1"/>
                </a:solidFill>
                <a:latin typeface="Arial"/>
                <a:ea typeface="微软雅黑"/>
                <a:cs typeface="+mn-ea"/>
                <a:sym typeface="Arial"/>
              </a:rPr>
              <a:t>获取庞大的数据信息后，无法进行直观分析。</a:t>
            </a:r>
            <a:endParaRPr lang="en-US" altLang="zh-CN" sz="1400" dirty="0">
              <a:solidFill>
                <a:schemeClr val="bg1"/>
              </a:solidFill>
              <a:latin typeface="Arial"/>
              <a:ea typeface="微软雅黑"/>
              <a:cs typeface="+mn-ea"/>
              <a:sym typeface="Arial"/>
            </a:endParaRPr>
          </a:p>
        </p:txBody>
      </p:sp>
      <p:sp>
        <p:nvSpPr>
          <p:cNvPr id="44" name="矩形 43">
            <a:extLst>
              <a:ext uri="{FF2B5EF4-FFF2-40B4-BE49-F238E27FC236}">
                <a16:creationId xmlns:a16="http://schemas.microsoft.com/office/drawing/2014/main" id="{8E4BA8C9-39E6-5F60-2017-E0ECE83CBE3A}"/>
              </a:ext>
            </a:extLst>
          </p:cNvPr>
          <p:cNvSpPr/>
          <p:nvPr/>
        </p:nvSpPr>
        <p:spPr>
          <a:xfrm>
            <a:off x="7871678" y="4626811"/>
            <a:ext cx="2039688" cy="1485022"/>
          </a:xfrm>
          <a:prstGeom prst="rect">
            <a:avLst/>
          </a:prstGeom>
        </p:spPr>
        <p:txBody>
          <a:bodyPr wrap="square">
            <a:spAutoFit/>
          </a:bodyPr>
          <a:lstStyle/>
          <a:p>
            <a:pPr algn="just">
              <a:lnSpc>
                <a:spcPct val="150000"/>
              </a:lnSpc>
            </a:pPr>
            <a:r>
              <a:rPr lang="zh-CN" altLang="en-US" sz="2000" b="1" dirty="0">
                <a:solidFill>
                  <a:schemeClr val="bg1"/>
                </a:solidFill>
                <a:latin typeface="Arial"/>
                <a:ea typeface="微软雅黑"/>
                <a:cs typeface="+mn-ea"/>
                <a:sym typeface="Arial"/>
              </a:rPr>
              <a:t>重复性高</a:t>
            </a:r>
            <a:r>
              <a:rPr lang="zh-CN" altLang="en-US" sz="1400" dirty="0">
                <a:solidFill>
                  <a:schemeClr val="bg1"/>
                </a:solidFill>
                <a:latin typeface="Arial"/>
                <a:ea typeface="微软雅黑"/>
                <a:cs typeface="+mn-ea"/>
                <a:sym typeface="Arial"/>
              </a:rPr>
              <a:t>：</a:t>
            </a:r>
            <a:endParaRPr lang="en-US" altLang="zh-CN" sz="1400" dirty="0">
              <a:solidFill>
                <a:schemeClr val="bg1"/>
              </a:solidFill>
              <a:latin typeface="Arial"/>
              <a:ea typeface="微软雅黑"/>
              <a:cs typeface="+mn-ea"/>
              <a:sym typeface="Arial"/>
            </a:endParaRPr>
          </a:p>
          <a:p>
            <a:pPr algn="just">
              <a:lnSpc>
                <a:spcPct val="150000"/>
              </a:lnSpc>
            </a:pPr>
            <a:r>
              <a:rPr lang="zh-CN" altLang="en-US" sz="1400" dirty="0">
                <a:solidFill>
                  <a:schemeClr val="bg1"/>
                </a:solidFill>
                <a:latin typeface="Arial"/>
                <a:ea typeface="微软雅黑"/>
                <a:cs typeface="+mn-ea"/>
                <a:sym typeface="Arial"/>
              </a:rPr>
              <a:t>发布</a:t>
            </a:r>
            <a:r>
              <a:rPr lang="en-US" altLang="zh-CN" sz="1400" dirty="0">
                <a:solidFill>
                  <a:schemeClr val="bg1"/>
                </a:solidFill>
                <a:latin typeface="Arial"/>
                <a:ea typeface="微软雅黑"/>
                <a:cs typeface="+mn-ea"/>
                <a:sym typeface="Arial"/>
              </a:rPr>
              <a:t>ESG</a:t>
            </a:r>
            <a:r>
              <a:rPr lang="zh-CN" altLang="en-US" sz="1400" dirty="0">
                <a:solidFill>
                  <a:schemeClr val="bg1"/>
                </a:solidFill>
                <a:latin typeface="Arial"/>
                <a:ea typeface="微软雅黑"/>
                <a:cs typeface="+mn-ea"/>
                <a:sym typeface="Arial"/>
              </a:rPr>
              <a:t>报告数量众多，想要对每一个公司都进行分析将是一个大工程。</a:t>
            </a:r>
            <a:endParaRPr lang="en-US" altLang="zh-CN" sz="1400" dirty="0">
              <a:solidFill>
                <a:schemeClr val="bg1"/>
              </a:solidFill>
              <a:latin typeface="Arial"/>
              <a:ea typeface="微软雅黑"/>
              <a:cs typeface="+mn-ea"/>
              <a:sym typeface="Arial"/>
            </a:endParaRPr>
          </a:p>
        </p:txBody>
      </p:sp>
    </p:spTree>
    <p:extLst>
      <p:ext uri="{BB962C8B-B14F-4D97-AF65-F5344CB8AC3E}">
        <p14:creationId xmlns:p14="http://schemas.microsoft.com/office/powerpoint/2010/main" val="427149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9"/>
                                        </p:tgtEl>
                                        <p:attrNameLst>
                                          <p:attrName>ppt_y</p:attrName>
                                        </p:attrNameLst>
                                      </p:cBhvr>
                                      <p:tavLst>
                                        <p:tav tm="0">
                                          <p:val>
                                            <p:strVal val="#ppt_y"/>
                                          </p:val>
                                        </p:tav>
                                        <p:tav tm="100000">
                                          <p:val>
                                            <p:strVal val="#ppt_y"/>
                                          </p:val>
                                        </p:tav>
                                      </p:tavLst>
                                    </p:anim>
                                    <p:anim calcmode="lin" valueType="num">
                                      <p:cBhvr>
                                        <p:cTn id="9" dur="500" fill="hold"/>
                                        <p:tgtEl>
                                          <p:spTgt spid="8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ircle(in)">
                                      <p:cBhvr>
                                        <p:cTn id="37" dur="2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26"/>
                                        </p:tgtEl>
                                        <p:attrNameLst>
                                          <p:attrName>ppt_y</p:attrName>
                                        </p:attrNameLst>
                                      </p:cBhvr>
                                      <p:tavLst>
                                        <p:tav tm="0">
                                          <p:val>
                                            <p:strVal val="#ppt_y"/>
                                          </p:val>
                                        </p:tav>
                                        <p:tav tm="100000">
                                          <p:val>
                                            <p:strVal val="#ppt_y"/>
                                          </p:val>
                                        </p:tav>
                                      </p:tavLst>
                                    </p:anim>
                                    <p:anim calcmode="lin" valueType="num">
                                      <p:cBhvr>
                                        <p:cTn id="44"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1000"/>
                                        <p:tgtEl>
                                          <p:spTgt spid="28"/>
                                        </p:tgtEl>
                                      </p:cBhvr>
                                    </p:animEffect>
                                    <p:anim calcmode="lin" valueType="num">
                                      <p:cBhvr>
                                        <p:cTn id="52" dur="1000" fill="hold"/>
                                        <p:tgtEl>
                                          <p:spTgt spid="28"/>
                                        </p:tgtEl>
                                        <p:attrNameLst>
                                          <p:attrName>ppt_x</p:attrName>
                                        </p:attrNameLst>
                                      </p:cBhvr>
                                      <p:tavLst>
                                        <p:tav tm="0">
                                          <p:val>
                                            <p:strVal val="#ppt_x"/>
                                          </p:val>
                                        </p:tav>
                                        <p:tav tm="100000">
                                          <p:val>
                                            <p:strVal val="#ppt_x"/>
                                          </p:val>
                                        </p:tav>
                                      </p:tavLst>
                                    </p:anim>
                                    <p:anim calcmode="lin" valueType="num">
                                      <p:cBhvr>
                                        <p:cTn id="5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1000"/>
                                        <p:tgtEl>
                                          <p:spTgt spid="43"/>
                                        </p:tgtEl>
                                      </p:cBhvr>
                                    </p:animEffect>
                                    <p:anim calcmode="lin" valueType="num">
                                      <p:cBhvr>
                                        <p:cTn id="59" dur="1000" fill="hold"/>
                                        <p:tgtEl>
                                          <p:spTgt spid="43"/>
                                        </p:tgtEl>
                                        <p:attrNameLst>
                                          <p:attrName>ppt_x</p:attrName>
                                        </p:attrNameLst>
                                      </p:cBhvr>
                                      <p:tavLst>
                                        <p:tav tm="0">
                                          <p:val>
                                            <p:strVal val="#ppt_x"/>
                                          </p:val>
                                        </p:tav>
                                        <p:tav tm="100000">
                                          <p:val>
                                            <p:strVal val="#ppt_x"/>
                                          </p:val>
                                        </p:tav>
                                      </p:tavLst>
                                    </p:anim>
                                    <p:anim calcmode="lin" valueType="num">
                                      <p:cBhvr>
                                        <p:cTn id="6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1000"/>
                                        <p:tgtEl>
                                          <p:spTgt spid="44"/>
                                        </p:tgtEl>
                                      </p:cBhvr>
                                    </p:animEffect>
                                    <p:anim calcmode="lin" valueType="num">
                                      <p:cBhvr>
                                        <p:cTn id="66" dur="1000" fill="hold"/>
                                        <p:tgtEl>
                                          <p:spTgt spid="44"/>
                                        </p:tgtEl>
                                        <p:attrNameLst>
                                          <p:attrName>ppt_x</p:attrName>
                                        </p:attrNameLst>
                                      </p:cBhvr>
                                      <p:tavLst>
                                        <p:tav tm="0">
                                          <p:val>
                                            <p:strVal val="#ppt_x"/>
                                          </p:val>
                                        </p:tav>
                                        <p:tav tm="100000">
                                          <p:val>
                                            <p:strVal val="#ppt_x"/>
                                          </p:val>
                                        </p:tav>
                                      </p:tavLst>
                                    </p:anim>
                                    <p:anim calcmode="lin" valueType="num">
                                      <p:cBhvr>
                                        <p:cTn id="6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23" grpId="0"/>
      <p:bldP spid="24" grpId="0"/>
      <p:bldP spid="25" grpId="0"/>
      <p:bldP spid="26" grpId="0"/>
      <p:bldP spid="28"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8</a:t>
            </a:fld>
            <a:endParaRPr lang="zh-CN" altLang="en-US" dirty="0"/>
          </a:p>
        </p:txBody>
      </p:sp>
      <p:sp>
        <p:nvSpPr>
          <p:cNvPr id="42" name="矩形 41">
            <a:extLst>
              <a:ext uri="{FF2B5EF4-FFF2-40B4-BE49-F238E27FC236}">
                <a16:creationId xmlns:a16="http://schemas.microsoft.com/office/drawing/2014/main" id="{64433390-1665-42A7-1E69-F56BAD4D3675}"/>
              </a:ext>
            </a:extLst>
          </p:cNvPr>
          <p:cNvSpPr/>
          <p:nvPr/>
        </p:nvSpPr>
        <p:spPr>
          <a:xfrm>
            <a:off x="54990" y="1974956"/>
            <a:ext cx="5910606" cy="4244111"/>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zh-CN" altLang="en-US" sz="2000" b="1" dirty="0">
                <a:solidFill>
                  <a:schemeClr val="bg1"/>
                </a:solidFill>
                <a:latin typeface="Arial"/>
                <a:ea typeface="微软雅黑"/>
                <a:cs typeface="+mn-ea"/>
                <a:sym typeface="Arial"/>
              </a:rPr>
              <a:t>根据</a:t>
            </a:r>
            <a:r>
              <a:rPr lang="en-US" altLang="zh-CN" sz="2000" b="1" dirty="0">
                <a:solidFill>
                  <a:schemeClr val="bg1"/>
                </a:solidFill>
                <a:latin typeface="Arial"/>
                <a:ea typeface="微软雅黑"/>
                <a:cs typeface="+mn-ea"/>
                <a:sym typeface="Arial"/>
              </a:rPr>
              <a:t>ESG</a:t>
            </a:r>
            <a:r>
              <a:rPr lang="zh-CN" altLang="en-US" sz="2000" b="1" dirty="0">
                <a:solidFill>
                  <a:schemeClr val="bg1"/>
                </a:solidFill>
                <a:latin typeface="Arial"/>
                <a:ea typeface="微软雅黑"/>
                <a:cs typeface="+mn-ea"/>
                <a:sym typeface="Arial"/>
              </a:rPr>
              <a:t>披露焦点问题</a:t>
            </a:r>
            <a:endParaRPr lang="en-US" altLang="zh-CN" sz="2000" b="1" dirty="0">
              <a:solidFill>
                <a:schemeClr val="bg1"/>
              </a:solidFill>
              <a:latin typeface="Arial"/>
              <a:ea typeface="微软雅黑"/>
              <a:cs typeface="+mn-ea"/>
              <a:sym typeface="Arial"/>
            </a:endParaRPr>
          </a:p>
          <a:p>
            <a:pPr marL="342900" indent="-342900" algn="just">
              <a:lnSpc>
                <a:spcPct val="150000"/>
              </a:lnSpc>
              <a:buFont typeface="Arial" panose="020B0604020202020204" pitchFamily="34" charset="0"/>
              <a:buChar char="•"/>
            </a:pPr>
            <a:r>
              <a:rPr lang="zh-CN" altLang="en-US" dirty="0">
                <a:solidFill>
                  <a:schemeClr val="bg1"/>
                </a:solidFill>
                <a:latin typeface="Arial"/>
                <a:ea typeface="微软雅黑"/>
                <a:cs typeface="+mn-ea"/>
                <a:sym typeface="Arial"/>
              </a:rPr>
              <a:t>企业发布的</a:t>
            </a:r>
            <a:r>
              <a:rPr lang="en-US" altLang="zh-CN" dirty="0">
                <a:solidFill>
                  <a:schemeClr val="bg1"/>
                </a:solidFill>
                <a:latin typeface="Arial"/>
                <a:ea typeface="微软雅黑"/>
                <a:cs typeface="+mn-ea"/>
                <a:sym typeface="Arial"/>
              </a:rPr>
              <a:t>ESG</a:t>
            </a:r>
            <a:r>
              <a:rPr lang="zh-CN" altLang="en-US" dirty="0">
                <a:solidFill>
                  <a:schemeClr val="bg1"/>
                </a:solidFill>
                <a:latin typeface="Arial"/>
                <a:ea typeface="微软雅黑"/>
                <a:cs typeface="+mn-ea"/>
                <a:sym typeface="Arial"/>
              </a:rPr>
              <a:t>报告，其信息披露内容缺乏统一标准，给使用者造成了使用障碍，同时也增加了不同公司</a:t>
            </a:r>
            <a:r>
              <a:rPr lang="en-US" altLang="zh-CN" dirty="0">
                <a:solidFill>
                  <a:schemeClr val="bg1"/>
                </a:solidFill>
                <a:latin typeface="Arial"/>
                <a:ea typeface="微软雅黑"/>
                <a:cs typeface="+mn-ea"/>
                <a:sym typeface="Arial"/>
              </a:rPr>
              <a:t>ESG</a:t>
            </a:r>
            <a:r>
              <a:rPr lang="zh-CN" altLang="en-US" dirty="0">
                <a:solidFill>
                  <a:schemeClr val="bg1"/>
                </a:solidFill>
                <a:latin typeface="Arial"/>
                <a:ea typeface="微软雅黑"/>
                <a:cs typeface="+mn-ea"/>
                <a:sym typeface="Arial"/>
              </a:rPr>
              <a:t>报表间的不可比性，没有办法快速给投资者呈现上市企业可持续发展的整体框架。</a:t>
            </a:r>
          </a:p>
          <a:p>
            <a:pPr marL="342900" indent="-342900" algn="just">
              <a:lnSpc>
                <a:spcPct val="150000"/>
              </a:lnSpc>
              <a:buFont typeface="Arial" panose="020B0604020202020204" pitchFamily="34" charset="0"/>
              <a:buChar char="•"/>
            </a:pPr>
            <a:r>
              <a:rPr lang="zh-CN" altLang="en-US" dirty="0">
                <a:solidFill>
                  <a:schemeClr val="bg1"/>
                </a:solidFill>
                <a:latin typeface="Arial"/>
                <a:ea typeface="微软雅黑"/>
                <a:cs typeface="+mn-ea"/>
                <a:sym typeface="Arial"/>
              </a:rPr>
              <a:t>为了解决方便</a:t>
            </a:r>
            <a:r>
              <a:rPr lang="en-US" altLang="zh-CN" dirty="0">
                <a:solidFill>
                  <a:schemeClr val="bg1"/>
                </a:solidFill>
                <a:latin typeface="Arial"/>
                <a:ea typeface="微软雅黑"/>
                <a:cs typeface="+mn-ea"/>
                <a:sym typeface="Arial"/>
              </a:rPr>
              <a:t>ESG</a:t>
            </a:r>
            <a:r>
              <a:rPr lang="zh-CN" altLang="en-US" dirty="0">
                <a:solidFill>
                  <a:schemeClr val="bg1"/>
                </a:solidFill>
                <a:latin typeface="Arial"/>
                <a:ea typeface="微软雅黑"/>
                <a:cs typeface="+mn-ea"/>
                <a:sym typeface="Arial"/>
              </a:rPr>
              <a:t>报告使用的需求，通过</a:t>
            </a:r>
            <a:r>
              <a:rPr lang="en-US" altLang="zh-CN" dirty="0">
                <a:solidFill>
                  <a:schemeClr val="bg1"/>
                </a:solidFill>
                <a:latin typeface="Arial"/>
                <a:ea typeface="微软雅黑"/>
                <a:cs typeface="+mn-ea"/>
                <a:sym typeface="Arial"/>
              </a:rPr>
              <a:t>RPA</a:t>
            </a:r>
            <a:r>
              <a:rPr lang="zh-CN" altLang="en-US" dirty="0">
                <a:solidFill>
                  <a:schemeClr val="bg1"/>
                </a:solidFill>
                <a:latin typeface="Arial"/>
                <a:ea typeface="微软雅黑"/>
                <a:cs typeface="+mn-ea"/>
                <a:sym typeface="Arial"/>
              </a:rPr>
              <a:t>技术自动下载</a:t>
            </a:r>
            <a:r>
              <a:rPr lang="en-US" altLang="zh-CN" dirty="0">
                <a:solidFill>
                  <a:schemeClr val="bg1"/>
                </a:solidFill>
                <a:latin typeface="Arial"/>
                <a:ea typeface="微软雅黑"/>
                <a:cs typeface="+mn-ea"/>
                <a:sym typeface="Arial"/>
              </a:rPr>
              <a:t>ESG</a:t>
            </a:r>
            <a:r>
              <a:rPr lang="zh-CN" altLang="en-US" dirty="0">
                <a:solidFill>
                  <a:schemeClr val="bg1"/>
                </a:solidFill>
                <a:latin typeface="Arial"/>
                <a:ea typeface="微软雅黑"/>
                <a:cs typeface="+mn-ea"/>
                <a:sym typeface="Arial"/>
              </a:rPr>
              <a:t>报告，并利用</a:t>
            </a:r>
            <a:r>
              <a:rPr lang="en-US" altLang="zh-CN" dirty="0">
                <a:solidFill>
                  <a:schemeClr val="bg1"/>
                </a:solidFill>
                <a:latin typeface="Arial"/>
                <a:ea typeface="微软雅黑"/>
                <a:cs typeface="+mn-ea"/>
                <a:sym typeface="Arial"/>
              </a:rPr>
              <a:t>AI</a:t>
            </a:r>
            <a:r>
              <a:rPr lang="zh-CN" altLang="en-US" dirty="0">
                <a:solidFill>
                  <a:schemeClr val="bg1"/>
                </a:solidFill>
                <a:latin typeface="Arial"/>
                <a:ea typeface="微软雅黑"/>
                <a:cs typeface="+mn-ea"/>
                <a:sym typeface="Arial"/>
              </a:rPr>
              <a:t>机器学习文本分析技术对</a:t>
            </a:r>
            <a:r>
              <a:rPr lang="en-US" altLang="zh-CN" dirty="0">
                <a:solidFill>
                  <a:schemeClr val="bg1"/>
                </a:solidFill>
                <a:latin typeface="Arial"/>
                <a:ea typeface="微软雅黑"/>
                <a:cs typeface="+mn-ea"/>
                <a:sym typeface="Arial"/>
              </a:rPr>
              <a:t>ESG</a:t>
            </a:r>
            <a:r>
              <a:rPr lang="zh-CN" altLang="en-US" dirty="0">
                <a:solidFill>
                  <a:schemeClr val="bg1"/>
                </a:solidFill>
                <a:latin typeface="Arial"/>
                <a:ea typeface="微软雅黑"/>
                <a:cs typeface="+mn-ea"/>
                <a:sym typeface="Arial"/>
              </a:rPr>
              <a:t>报告进行主题分类，并通过</a:t>
            </a:r>
            <a:r>
              <a:rPr lang="en-US" altLang="zh-CN" dirty="0">
                <a:solidFill>
                  <a:schemeClr val="bg1"/>
                </a:solidFill>
                <a:latin typeface="Arial"/>
                <a:ea typeface="微软雅黑"/>
                <a:cs typeface="+mn-ea"/>
                <a:sym typeface="Arial"/>
              </a:rPr>
              <a:t>RPA</a:t>
            </a:r>
            <a:r>
              <a:rPr lang="zh-CN" altLang="en-US" dirty="0">
                <a:solidFill>
                  <a:schemeClr val="bg1"/>
                </a:solidFill>
                <a:latin typeface="Arial"/>
                <a:ea typeface="微软雅黑"/>
                <a:cs typeface="+mn-ea"/>
                <a:sym typeface="Arial"/>
              </a:rPr>
              <a:t>技术进行可视化呈现，本组设计和开发了哈小博</a:t>
            </a:r>
            <a:r>
              <a:rPr lang="en-US" altLang="zh-CN" dirty="0">
                <a:solidFill>
                  <a:schemeClr val="bg1"/>
                </a:solidFill>
                <a:latin typeface="Arial"/>
                <a:ea typeface="微软雅黑"/>
                <a:cs typeface="+mn-ea"/>
                <a:sym typeface="Arial"/>
              </a:rPr>
              <a:t>ESG</a:t>
            </a:r>
            <a:r>
              <a:rPr lang="zh-CN" altLang="en-US" dirty="0">
                <a:solidFill>
                  <a:schemeClr val="bg1"/>
                </a:solidFill>
                <a:latin typeface="Arial"/>
                <a:ea typeface="微软雅黑"/>
                <a:cs typeface="+mn-ea"/>
                <a:sym typeface="Arial"/>
              </a:rPr>
              <a:t>报告分析机器人，体现外部投资者使用分析</a:t>
            </a:r>
            <a:r>
              <a:rPr lang="en-US" altLang="zh-CN" dirty="0">
                <a:solidFill>
                  <a:schemeClr val="bg1"/>
                </a:solidFill>
                <a:latin typeface="Arial"/>
                <a:ea typeface="微软雅黑"/>
                <a:cs typeface="+mn-ea"/>
                <a:sym typeface="Arial"/>
              </a:rPr>
              <a:t>ESG</a:t>
            </a:r>
            <a:r>
              <a:rPr lang="zh-CN" altLang="en-US" dirty="0">
                <a:solidFill>
                  <a:schemeClr val="bg1"/>
                </a:solidFill>
                <a:latin typeface="Arial"/>
                <a:ea typeface="微软雅黑"/>
                <a:cs typeface="+mn-ea"/>
                <a:sym typeface="Arial"/>
              </a:rPr>
              <a:t>报告的能力。</a:t>
            </a:r>
          </a:p>
        </p:txBody>
      </p:sp>
      <p:sp>
        <p:nvSpPr>
          <p:cNvPr id="26" name="矩形 25">
            <a:extLst>
              <a:ext uri="{FF2B5EF4-FFF2-40B4-BE49-F238E27FC236}">
                <a16:creationId xmlns:a16="http://schemas.microsoft.com/office/drawing/2014/main" id="{D03E9DA7-8250-6642-C5BF-62B3C8E18A5F}"/>
              </a:ext>
            </a:extLst>
          </p:cNvPr>
          <p:cNvSpPr/>
          <p:nvPr/>
        </p:nvSpPr>
        <p:spPr>
          <a:xfrm>
            <a:off x="6226406" y="1974956"/>
            <a:ext cx="5910606" cy="3413114"/>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zh-CN" altLang="en-US" sz="2000" b="1" dirty="0">
                <a:solidFill>
                  <a:schemeClr val="bg1"/>
                </a:solidFill>
                <a:latin typeface="Arial"/>
                <a:ea typeface="微软雅黑"/>
                <a:cs typeface="+mn-ea"/>
                <a:sym typeface="Arial"/>
              </a:rPr>
              <a:t>根据人工劣势问题</a:t>
            </a:r>
            <a:endParaRPr lang="en-US" altLang="zh-CN" sz="2000" b="1" dirty="0">
              <a:solidFill>
                <a:schemeClr val="bg1"/>
              </a:solidFill>
              <a:latin typeface="Arial"/>
              <a:ea typeface="微软雅黑"/>
              <a:cs typeface="+mn-ea"/>
              <a:sym typeface="Arial"/>
            </a:endParaRPr>
          </a:p>
          <a:p>
            <a:pPr marL="342900" indent="-342900" algn="just">
              <a:lnSpc>
                <a:spcPct val="150000"/>
              </a:lnSpc>
              <a:buFont typeface="Arial" panose="020B0604020202020204" pitchFamily="34" charset="0"/>
              <a:buChar char="•"/>
            </a:pPr>
            <a:r>
              <a:rPr lang="en-US" altLang="zh-CN" dirty="0">
                <a:solidFill>
                  <a:schemeClr val="bg1"/>
                </a:solidFill>
                <a:latin typeface="Arial"/>
                <a:ea typeface="微软雅黑"/>
                <a:cs typeface="+mn-ea"/>
                <a:sym typeface="Arial"/>
              </a:rPr>
              <a:t>RPA</a:t>
            </a:r>
            <a:r>
              <a:rPr lang="zh-CN" altLang="en-US" dirty="0">
                <a:solidFill>
                  <a:schemeClr val="bg1"/>
                </a:solidFill>
                <a:latin typeface="Arial"/>
                <a:ea typeface="微软雅黑"/>
                <a:cs typeface="+mn-ea"/>
                <a:sym typeface="Arial"/>
              </a:rPr>
              <a:t>机器人自动从上交所信息披露平台下载目标公司的</a:t>
            </a:r>
            <a:r>
              <a:rPr lang="en-US" altLang="zh-CN" dirty="0">
                <a:solidFill>
                  <a:schemeClr val="bg1"/>
                </a:solidFill>
                <a:latin typeface="Arial"/>
                <a:ea typeface="微软雅黑"/>
                <a:cs typeface="+mn-ea"/>
                <a:sym typeface="Arial"/>
              </a:rPr>
              <a:t>ESG</a:t>
            </a:r>
            <a:r>
              <a:rPr lang="zh-CN" altLang="en-US" dirty="0">
                <a:solidFill>
                  <a:schemeClr val="bg1"/>
                </a:solidFill>
                <a:latin typeface="Arial"/>
                <a:ea typeface="微软雅黑"/>
                <a:cs typeface="+mn-ea"/>
                <a:sym typeface="Arial"/>
              </a:rPr>
              <a:t>报告，并同时下载上一年的</a:t>
            </a:r>
            <a:r>
              <a:rPr lang="en-US" altLang="zh-CN" dirty="0">
                <a:solidFill>
                  <a:schemeClr val="bg1"/>
                </a:solidFill>
                <a:latin typeface="Arial"/>
                <a:ea typeface="微软雅黑"/>
                <a:cs typeface="+mn-ea"/>
                <a:sym typeface="Arial"/>
              </a:rPr>
              <a:t>ESG</a:t>
            </a:r>
            <a:r>
              <a:rPr lang="zh-CN" altLang="en-US" dirty="0">
                <a:solidFill>
                  <a:schemeClr val="bg1"/>
                </a:solidFill>
                <a:latin typeface="Arial"/>
                <a:ea typeface="微软雅黑"/>
                <a:cs typeface="+mn-ea"/>
                <a:sym typeface="Arial"/>
              </a:rPr>
              <a:t>报告。运用实现设定好的</a:t>
            </a:r>
            <a:r>
              <a:rPr lang="en-US" altLang="zh-CN" dirty="0">
                <a:solidFill>
                  <a:schemeClr val="bg1"/>
                </a:solidFill>
                <a:latin typeface="Arial"/>
                <a:ea typeface="微软雅黑"/>
                <a:cs typeface="+mn-ea"/>
                <a:sym typeface="Arial"/>
              </a:rPr>
              <a:t>ESG</a:t>
            </a:r>
            <a:r>
              <a:rPr lang="zh-CN" altLang="en-US" dirty="0">
                <a:solidFill>
                  <a:schemeClr val="bg1"/>
                </a:solidFill>
                <a:latin typeface="Arial"/>
                <a:ea typeface="微软雅黑"/>
                <a:cs typeface="+mn-ea"/>
                <a:sym typeface="Arial"/>
              </a:rPr>
              <a:t>关键词词典法，对目标公司的</a:t>
            </a:r>
            <a:r>
              <a:rPr lang="en-US" altLang="zh-CN" dirty="0">
                <a:solidFill>
                  <a:schemeClr val="bg1"/>
                </a:solidFill>
                <a:latin typeface="Arial"/>
                <a:ea typeface="微软雅黑"/>
                <a:cs typeface="+mn-ea"/>
                <a:sym typeface="Arial"/>
              </a:rPr>
              <a:t>ESG</a:t>
            </a:r>
            <a:r>
              <a:rPr lang="zh-CN" altLang="en-US" dirty="0">
                <a:solidFill>
                  <a:schemeClr val="bg1"/>
                </a:solidFill>
                <a:latin typeface="Arial"/>
                <a:ea typeface="微软雅黑"/>
                <a:cs typeface="+mn-ea"/>
                <a:sym typeface="Arial"/>
              </a:rPr>
              <a:t>报告进行文本内容处理，将</a:t>
            </a:r>
            <a:r>
              <a:rPr lang="en-US" altLang="zh-CN" dirty="0">
                <a:solidFill>
                  <a:schemeClr val="bg1"/>
                </a:solidFill>
                <a:latin typeface="Arial"/>
                <a:ea typeface="微软雅黑"/>
                <a:cs typeface="+mn-ea"/>
                <a:sym typeface="Arial"/>
              </a:rPr>
              <a:t>ESG</a:t>
            </a:r>
            <a:r>
              <a:rPr lang="zh-CN" altLang="en-US" dirty="0">
                <a:solidFill>
                  <a:schemeClr val="bg1"/>
                </a:solidFill>
                <a:latin typeface="Arial"/>
                <a:ea typeface="微软雅黑"/>
                <a:cs typeface="+mn-ea"/>
                <a:sym typeface="Arial"/>
              </a:rPr>
              <a:t>报告中的覆盖主题进行分类，并在网页中以可视化的图表呈现</a:t>
            </a:r>
            <a:r>
              <a:rPr lang="en-US" altLang="zh-CN" dirty="0">
                <a:solidFill>
                  <a:schemeClr val="bg1"/>
                </a:solidFill>
                <a:latin typeface="Arial"/>
                <a:ea typeface="微软雅黑"/>
                <a:cs typeface="+mn-ea"/>
                <a:sym typeface="Arial"/>
              </a:rPr>
              <a:t>ESG</a:t>
            </a:r>
            <a:r>
              <a:rPr lang="zh-CN" altLang="en-US" dirty="0">
                <a:solidFill>
                  <a:schemeClr val="bg1"/>
                </a:solidFill>
                <a:latin typeface="Arial"/>
                <a:ea typeface="微软雅黑"/>
                <a:cs typeface="+mn-ea"/>
                <a:sym typeface="Arial"/>
              </a:rPr>
              <a:t>报告的主要主题，披露的侧重点，并进行两年披露重点主题的对比，让使用者能快速了解目标公司</a:t>
            </a:r>
            <a:r>
              <a:rPr lang="en-US" altLang="zh-CN" dirty="0">
                <a:solidFill>
                  <a:schemeClr val="bg1"/>
                </a:solidFill>
                <a:latin typeface="Arial"/>
                <a:ea typeface="微软雅黑"/>
                <a:cs typeface="+mn-ea"/>
                <a:sym typeface="Arial"/>
              </a:rPr>
              <a:t>ESG</a:t>
            </a:r>
            <a:r>
              <a:rPr lang="zh-CN" altLang="en-US" dirty="0">
                <a:solidFill>
                  <a:schemeClr val="bg1"/>
                </a:solidFill>
                <a:latin typeface="Arial"/>
                <a:ea typeface="微软雅黑"/>
                <a:cs typeface="+mn-ea"/>
                <a:sym typeface="Arial"/>
              </a:rPr>
              <a:t>报告内容。</a:t>
            </a:r>
          </a:p>
        </p:txBody>
      </p:sp>
      <p:sp>
        <p:nvSpPr>
          <p:cNvPr id="2" name="文本框 1">
            <a:extLst>
              <a:ext uri="{FF2B5EF4-FFF2-40B4-BE49-F238E27FC236}">
                <a16:creationId xmlns:a16="http://schemas.microsoft.com/office/drawing/2014/main" id="{4A7FC445-6956-9F67-6980-67D82A82FDC8}"/>
              </a:ext>
            </a:extLst>
          </p:cNvPr>
          <p:cNvSpPr txBox="1"/>
          <p:nvPr/>
        </p:nvSpPr>
        <p:spPr>
          <a:xfrm flipH="1">
            <a:off x="394511" y="1327129"/>
            <a:ext cx="2273276"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解决方案</a:t>
            </a:r>
          </a:p>
        </p:txBody>
      </p:sp>
    </p:spTree>
    <p:extLst>
      <p:ext uri="{BB962C8B-B14F-4D97-AF65-F5344CB8AC3E}">
        <p14:creationId xmlns:p14="http://schemas.microsoft.com/office/powerpoint/2010/main" val="88408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图片 53" descr="机器人_o">
            <a:extLst>
              <a:ext uri="{FF2B5EF4-FFF2-40B4-BE49-F238E27FC236}">
                <a16:creationId xmlns:a16="http://schemas.microsoft.com/office/drawing/2014/main" id="{4C5E7588-58BB-F44F-8B60-BAF1CC158C57}"/>
              </a:ext>
            </a:extLst>
          </p:cNvPr>
          <p:cNvPicPr>
            <a:picLocks noChangeAspect="1"/>
          </p:cNvPicPr>
          <p:nvPr/>
        </p:nvPicPr>
        <p:blipFill>
          <a:blip r:embed="rId2"/>
          <a:stretch>
            <a:fillRect/>
          </a:stretch>
        </p:blipFill>
        <p:spPr>
          <a:xfrm>
            <a:off x="497211" y="1442051"/>
            <a:ext cx="1107880" cy="1107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6" name="图片 65" descr="多人">
            <a:extLst>
              <a:ext uri="{FF2B5EF4-FFF2-40B4-BE49-F238E27FC236}">
                <a16:creationId xmlns:a16="http://schemas.microsoft.com/office/drawing/2014/main" id="{9372F364-A0F1-AA41-A91F-890A5A944DAB}"/>
              </a:ext>
            </a:extLst>
          </p:cNvPr>
          <p:cNvPicPr>
            <a:picLocks noChangeAspect="1"/>
          </p:cNvPicPr>
          <p:nvPr/>
        </p:nvPicPr>
        <p:blipFill>
          <a:blip r:embed="rId3"/>
          <a:stretch>
            <a:fillRect/>
          </a:stretch>
        </p:blipFill>
        <p:spPr>
          <a:xfrm>
            <a:off x="476476" y="3193663"/>
            <a:ext cx="1149349" cy="10335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7" name="直接连接符 2">
            <a:extLst>
              <a:ext uri="{FF2B5EF4-FFF2-40B4-BE49-F238E27FC236}">
                <a16:creationId xmlns:a16="http://schemas.microsoft.com/office/drawing/2014/main" id="{BFFD7F99-76E0-B847-8F37-5D7799EBDEAD}"/>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88" name="文本框 87">
            <a:extLst>
              <a:ext uri="{FF2B5EF4-FFF2-40B4-BE49-F238E27FC236}">
                <a16:creationId xmlns:a16="http://schemas.microsoft.com/office/drawing/2014/main" id="{083FA573-2979-9740-B654-636F96BA9AD9}"/>
              </a:ext>
            </a:extLst>
          </p:cNvPr>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93" name="矩形 92">
            <a:extLst>
              <a:ext uri="{FF2B5EF4-FFF2-40B4-BE49-F238E27FC236}">
                <a16:creationId xmlns:a16="http://schemas.microsoft.com/office/drawing/2014/main" id="{AEE562A1-BD9D-D6F7-B0FE-59EBC5C42F24}"/>
              </a:ext>
            </a:extLst>
          </p:cNvPr>
          <p:cNvSpPr/>
          <p:nvPr/>
        </p:nvSpPr>
        <p:spPr>
          <a:xfrm>
            <a:off x="1768533" y="1709037"/>
            <a:ext cx="6005080" cy="496996"/>
          </a:xfrm>
          <a:prstGeom prst="rect">
            <a:avLst/>
          </a:prstGeom>
        </p:spPr>
        <p:txBody>
          <a:bodyPr wrap="square">
            <a:spAutoFit/>
          </a:bodyPr>
          <a:lstStyle/>
          <a:p>
            <a:pPr algn="just">
              <a:lnSpc>
                <a:spcPct val="150000"/>
              </a:lnSpc>
            </a:pPr>
            <a:r>
              <a:rPr lang="en-US" altLang="zh-CN" sz="2000" b="1" dirty="0">
                <a:solidFill>
                  <a:schemeClr val="bg1"/>
                </a:solidFill>
                <a:latin typeface="Arial"/>
                <a:ea typeface="微软雅黑"/>
                <a:cs typeface="+mn-ea"/>
                <a:sym typeface="Arial"/>
              </a:rPr>
              <a:t>RPA</a:t>
            </a:r>
            <a:r>
              <a:rPr lang="zh-CN" altLang="en-US" sz="1400" dirty="0">
                <a:solidFill>
                  <a:schemeClr val="bg1"/>
                </a:solidFill>
                <a:latin typeface="Arial"/>
                <a:ea typeface="微软雅黑"/>
                <a:cs typeface="+mn-ea"/>
                <a:sym typeface="Arial"/>
              </a:rPr>
              <a:t>：通过</a:t>
            </a:r>
            <a:r>
              <a:rPr lang="en-US" altLang="zh-CN" sz="1400" dirty="0">
                <a:solidFill>
                  <a:schemeClr val="bg1"/>
                </a:solidFill>
                <a:latin typeface="Arial"/>
                <a:ea typeface="微软雅黑"/>
                <a:cs typeface="+mn-ea"/>
                <a:sym typeface="Arial"/>
              </a:rPr>
              <a:t>RPA</a:t>
            </a:r>
            <a:r>
              <a:rPr lang="zh-CN" altLang="en-US" sz="1400" dirty="0">
                <a:solidFill>
                  <a:schemeClr val="bg1"/>
                </a:solidFill>
                <a:latin typeface="Arial"/>
                <a:ea typeface="微软雅黑"/>
                <a:cs typeface="+mn-ea"/>
                <a:sym typeface="Arial"/>
              </a:rPr>
              <a:t>技术，爬取所有公司的</a:t>
            </a:r>
            <a:r>
              <a:rPr lang="en-US" altLang="zh-CN" sz="1400" dirty="0">
                <a:solidFill>
                  <a:schemeClr val="bg1"/>
                </a:solidFill>
                <a:latin typeface="Arial"/>
                <a:ea typeface="微软雅黑"/>
                <a:cs typeface="+mn-ea"/>
                <a:sym typeface="Arial"/>
              </a:rPr>
              <a:t>ESG</a:t>
            </a:r>
            <a:r>
              <a:rPr lang="zh-CN" altLang="en-US" sz="1400" dirty="0">
                <a:solidFill>
                  <a:schemeClr val="bg1"/>
                </a:solidFill>
                <a:latin typeface="Arial"/>
                <a:ea typeface="微软雅黑"/>
                <a:cs typeface="+mn-ea"/>
                <a:sym typeface="Arial"/>
              </a:rPr>
              <a:t>报告缓存至本地。</a:t>
            </a:r>
          </a:p>
        </p:txBody>
      </p:sp>
      <p:sp>
        <p:nvSpPr>
          <p:cNvPr id="94" name="矩形 93">
            <a:extLst>
              <a:ext uri="{FF2B5EF4-FFF2-40B4-BE49-F238E27FC236}">
                <a16:creationId xmlns:a16="http://schemas.microsoft.com/office/drawing/2014/main" id="{80DB77A0-0270-F853-02CA-B31C8F746161}"/>
              </a:ext>
            </a:extLst>
          </p:cNvPr>
          <p:cNvSpPr/>
          <p:nvPr/>
        </p:nvSpPr>
        <p:spPr>
          <a:xfrm>
            <a:off x="1768533" y="3429000"/>
            <a:ext cx="6005080" cy="499624"/>
          </a:xfrm>
          <a:prstGeom prst="rect">
            <a:avLst/>
          </a:prstGeom>
        </p:spPr>
        <p:txBody>
          <a:bodyPr wrap="square">
            <a:spAutoFit/>
          </a:bodyPr>
          <a:lstStyle/>
          <a:p>
            <a:pPr algn="just">
              <a:lnSpc>
                <a:spcPct val="150000"/>
              </a:lnSpc>
            </a:pPr>
            <a:r>
              <a:rPr lang="zh-CN" altLang="en-US" sz="2000" b="1" dirty="0">
                <a:solidFill>
                  <a:schemeClr val="bg1"/>
                </a:solidFill>
                <a:latin typeface="Arial"/>
                <a:ea typeface="微软雅黑"/>
                <a:cs typeface="+mn-ea"/>
                <a:sym typeface="Arial"/>
              </a:rPr>
              <a:t>词典法</a:t>
            </a:r>
            <a:r>
              <a:rPr lang="zh-CN" altLang="en-US" sz="1400" dirty="0">
                <a:solidFill>
                  <a:schemeClr val="bg1"/>
                </a:solidFill>
                <a:latin typeface="Arial"/>
                <a:ea typeface="微软雅黑"/>
                <a:cs typeface="+mn-ea"/>
                <a:sym typeface="Arial"/>
              </a:rPr>
              <a:t>：建立</a:t>
            </a:r>
            <a:r>
              <a:rPr lang="en-US" altLang="zh-CN" sz="1400" dirty="0">
                <a:solidFill>
                  <a:schemeClr val="bg1"/>
                </a:solidFill>
                <a:latin typeface="Arial"/>
                <a:ea typeface="微软雅黑"/>
                <a:cs typeface="+mn-ea"/>
                <a:sym typeface="Arial"/>
              </a:rPr>
              <a:t>ESG</a:t>
            </a:r>
            <a:r>
              <a:rPr lang="zh-CN" altLang="en-US" sz="1400" dirty="0">
                <a:solidFill>
                  <a:schemeClr val="bg1"/>
                </a:solidFill>
                <a:latin typeface="Arial"/>
                <a:ea typeface="微软雅黑"/>
                <a:cs typeface="+mn-ea"/>
                <a:sym typeface="Arial"/>
              </a:rPr>
              <a:t>评价指标关键词词典</a:t>
            </a:r>
          </a:p>
        </p:txBody>
      </p:sp>
      <p:pic>
        <p:nvPicPr>
          <p:cNvPr id="96" name="图片 95" descr="电脑屏幕">
            <a:extLst>
              <a:ext uri="{FF2B5EF4-FFF2-40B4-BE49-F238E27FC236}">
                <a16:creationId xmlns:a16="http://schemas.microsoft.com/office/drawing/2014/main" id="{03ABFEB4-9EE1-5A78-FE2F-011B303697B0}"/>
              </a:ext>
            </a:extLst>
          </p:cNvPr>
          <p:cNvPicPr>
            <a:picLocks noChangeAspect="1"/>
          </p:cNvPicPr>
          <p:nvPr/>
        </p:nvPicPr>
        <p:blipFill>
          <a:blip r:embed="rId4"/>
          <a:stretch>
            <a:fillRect/>
          </a:stretch>
        </p:blipFill>
        <p:spPr>
          <a:xfrm>
            <a:off x="451207" y="5060489"/>
            <a:ext cx="1165860" cy="11658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9" name="图片 98">
            <a:extLst>
              <a:ext uri="{FF2B5EF4-FFF2-40B4-BE49-F238E27FC236}">
                <a16:creationId xmlns:a16="http://schemas.microsoft.com/office/drawing/2014/main" id="{D571DCF9-83BC-7AC1-76FB-2DBF2EE85A8D}"/>
              </a:ext>
            </a:extLst>
          </p:cNvPr>
          <p:cNvPicPr>
            <a:picLocks noChangeAspect="1"/>
          </p:cNvPicPr>
          <p:nvPr/>
        </p:nvPicPr>
        <p:blipFill rotWithShape="1">
          <a:blip r:embed="rId5"/>
          <a:srcRect b="42826"/>
          <a:stretch/>
        </p:blipFill>
        <p:spPr>
          <a:xfrm>
            <a:off x="5354122" y="2776263"/>
            <a:ext cx="2055044" cy="1963287"/>
          </a:xfrm>
          <a:prstGeom prst="rect">
            <a:avLst/>
          </a:prstGeom>
        </p:spPr>
      </p:pic>
      <p:sp>
        <p:nvSpPr>
          <p:cNvPr id="100" name="矩形 99">
            <a:extLst>
              <a:ext uri="{FF2B5EF4-FFF2-40B4-BE49-F238E27FC236}">
                <a16:creationId xmlns:a16="http://schemas.microsoft.com/office/drawing/2014/main" id="{FE57AEB1-3BAC-36C4-CB7B-8DEBC8FAB184}"/>
              </a:ext>
            </a:extLst>
          </p:cNvPr>
          <p:cNvSpPr/>
          <p:nvPr/>
        </p:nvSpPr>
        <p:spPr>
          <a:xfrm>
            <a:off x="1736358" y="5148963"/>
            <a:ext cx="6005080" cy="838691"/>
          </a:xfrm>
          <a:prstGeom prst="rect">
            <a:avLst/>
          </a:prstGeom>
        </p:spPr>
        <p:txBody>
          <a:bodyPr wrap="square">
            <a:spAutoFit/>
          </a:bodyPr>
          <a:lstStyle/>
          <a:p>
            <a:pPr algn="just">
              <a:lnSpc>
                <a:spcPct val="150000"/>
              </a:lnSpc>
            </a:pPr>
            <a:r>
              <a:rPr lang="en-US" altLang="zh-CN" sz="2000" b="1" dirty="0">
                <a:solidFill>
                  <a:schemeClr val="bg1"/>
                </a:solidFill>
                <a:latin typeface="Arial"/>
                <a:ea typeface="微软雅黑"/>
                <a:cs typeface="+mn-ea"/>
                <a:sym typeface="Arial"/>
              </a:rPr>
              <a:t>Python</a:t>
            </a:r>
            <a:r>
              <a:rPr lang="zh-CN" altLang="en-US" sz="1400" dirty="0">
                <a:solidFill>
                  <a:schemeClr val="bg1"/>
                </a:solidFill>
                <a:latin typeface="Arial"/>
                <a:ea typeface="微软雅黑"/>
                <a:cs typeface="+mn-ea"/>
                <a:sym typeface="Arial"/>
              </a:rPr>
              <a:t>：对</a:t>
            </a:r>
            <a:r>
              <a:rPr lang="en-US" altLang="zh-CN" sz="1400" dirty="0">
                <a:solidFill>
                  <a:schemeClr val="bg1"/>
                </a:solidFill>
                <a:latin typeface="Arial"/>
                <a:ea typeface="微软雅黑"/>
                <a:cs typeface="+mn-ea"/>
                <a:sym typeface="Arial"/>
              </a:rPr>
              <a:t>ESG</a:t>
            </a:r>
            <a:r>
              <a:rPr lang="zh-CN" altLang="en-US" sz="1400" dirty="0">
                <a:solidFill>
                  <a:schemeClr val="bg1"/>
                </a:solidFill>
                <a:latin typeface="Arial"/>
                <a:ea typeface="微软雅黑"/>
                <a:cs typeface="+mn-ea"/>
                <a:sym typeface="Arial"/>
              </a:rPr>
              <a:t>报告进行文本处理，在将处理后的文本采用词典法分析，在</a:t>
            </a:r>
            <a:r>
              <a:rPr lang="en-US" altLang="zh-CN" sz="1400" dirty="0">
                <a:solidFill>
                  <a:schemeClr val="bg1"/>
                </a:solidFill>
                <a:latin typeface="Arial"/>
                <a:ea typeface="微软雅黑"/>
                <a:cs typeface="+mn-ea"/>
                <a:sym typeface="Arial"/>
              </a:rPr>
              <a:t>html</a:t>
            </a:r>
            <a:r>
              <a:rPr lang="zh-CN" altLang="en-US" sz="1400" dirty="0">
                <a:solidFill>
                  <a:schemeClr val="bg1"/>
                </a:solidFill>
                <a:latin typeface="Arial"/>
                <a:ea typeface="微软雅黑"/>
                <a:cs typeface="+mn-ea"/>
                <a:sym typeface="Arial"/>
              </a:rPr>
              <a:t>呈现分析结果。</a:t>
            </a:r>
          </a:p>
        </p:txBody>
      </p:sp>
      <p:pic>
        <p:nvPicPr>
          <p:cNvPr id="103" name="图片 102">
            <a:extLst>
              <a:ext uri="{FF2B5EF4-FFF2-40B4-BE49-F238E27FC236}">
                <a16:creationId xmlns:a16="http://schemas.microsoft.com/office/drawing/2014/main" id="{9987AAA5-3608-01D4-5810-ABC1EE14DBB7}"/>
              </a:ext>
            </a:extLst>
          </p:cNvPr>
          <p:cNvPicPr>
            <a:picLocks noChangeAspect="1"/>
          </p:cNvPicPr>
          <p:nvPr/>
        </p:nvPicPr>
        <p:blipFill rotWithShape="1">
          <a:blip r:embed="rId6"/>
          <a:srcRect t="555" b="14737"/>
          <a:stretch/>
        </p:blipFill>
        <p:spPr>
          <a:xfrm>
            <a:off x="7551874" y="1197526"/>
            <a:ext cx="4426080" cy="2101856"/>
          </a:xfrm>
          <a:prstGeom prst="rect">
            <a:avLst/>
          </a:prstGeom>
        </p:spPr>
      </p:pic>
      <p:pic>
        <p:nvPicPr>
          <p:cNvPr id="34" name="图片 33" descr="文件">
            <a:extLst>
              <a:ext uri="{FF2B5EF4-FFF2-40B4-BE49-F238E27FC236}">
                <a16:creationId xmlns:a16="http://schemas.microsoft.com/office/drawing/2014/main" id="{4DCDC8A7-94D1-2240-9EAB-788F7CC5CD8F}"/>
              </a:ext>
            </a:extLst>
          </p:cNvPr>
          <p:cNvPicPr>
            <a:picLocks noChangeAspect="1"/>
          </p:cNvPicPr>
          <p:nvPr/>
        </p:nvPicPr>
        <p:blipFill>
          <a:blip r:embed="rId7"/>
          <a:stretch>
            <a:fillRect/>
          </a:stretch>
        </p:blipFill>
        <p:spPr>
          <a:xfrm>
            <a:off x="9416408" y="2086651"/>
            <a:ext cx="542925" cy="542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4" name="图片 103">
            <a:extLst>
              <a:ext uri="{FF2B5EF4-FFF2-40B4-BE49-F238E27FC236}">
                <a16:creationId xmlns:a16="http://schemas.microsoft.com/office/drawing/2014/main" id="{607DEA12-83FF-0DC0-1EC5-799EEC84168E}"/>
              </a:ext>
            </a:extLst>
          </p:cNvPr>
          <p:cNvPicPr>
            <a:picLocks noChangeAspect="1"/>
          </p:cNvPicPr>
          <p:nvPr/>
        </p:nvPicPr>
        <p:blipFill>
          <a:blip r:embed="rId8"/>
          <a:stretch>
            <a:fillRect/>
          </a:stretch>
        </p:blipFill>
        <p:spPr>
          <a:xfrm>
            <a:off x="7678594" y="4757793"/>
            <a:ext cx="4513406" cy="1805362"/>
          </a:xfrm>
          <a:prstGeom prst="rect">
            <a:avLst/>
          </a:prstGeom>
        </p:spPr>
      </p:pic>
    </p:spTree>
    <p:extLst>
      <p:ext uri="{BB962C8B-B14F-4D97-AF65-F5344CB8AC3E}">
        <p14:creationId xmlns:p14="http://schemas.microsoft.com/office/powerpoint/2010/main" val="201320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anim calcmode="lin" valueType="num">
                                      <p:cBhvr>
                                        <p:cTn id="8" dur="1000" fill="hold"/>
                                        <p:tgtEl>
                                          <p:spTgt spid="93"/>
                                        </p:tgtEl>
                                        <p:attrNameLst>
                                          <p:attrName>ppt_x</p:attrName>
                                        </p:attrNameLst>
                                      </p:cBhvr>
                                      <p:tavLst>
                                        <p:tav tm="0">
                                          <p:val>
                                            <p:strVal val="#ppt_x"/>
                                          </p:val>
                                        </p:tav>
                                        <p:tav tm="100000">
                                          <p:val>
                                            <p:strVal val="#ppt_x"/>
                                          </p:val>
                                        </p:tav>
                                      </p:tavLst>
                                    </p:anim>
                                    <p:anim calcmode="lin" valueType="num">
                                      <p:cBhvr>
                                        <p:cTn id="9"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4"/>
                                        </p:tgtEl>
                                        <p:attrNameLst>
                                          <p:attrName>style.visibility</p:attrName>
                                        </p:attrNameLst>
                                      </p:cBhvr>
                                      <p:to>
                                        <p:strVal val="visible"/>
                                      </p:to>
                                    </p:set>
                                    <p:animEffect transition="in" filter="fade">
                                      <p:cBhvr>
                                        <p:cTn id="14" dur="1000"/>
                                        <p:tgtEl>
                                          <p:spTgt spid="94"/>
                                        </p:tgtEl>
                                      </p:cBhvr>
                                    </p:animEffect>
                                    <p:anim calcmode="lin" valueType="num">
                                      <p:cBhvr>
                                        <p:cTn id="15" dur="1000" fill="hold"/>
                                        <p:tgtEl>
                                          <p:spTgt spid="94"/>
                                        </p:tgtEl>
                                        <p:attrNameLst>
                                          <p:attrName>ppt_x</p:attrName>
                                        </p:attrNameLst>
                                      </p:cBhvr>
                                      <p:tavLst>
                                        <p:tav tm="0">
                                          <p:val>
                                            <p:strVal val="#ppt_x"/>
                                          </p:val>
                                        </p:tav>
                                        <p:tav tm="100000">
                                          <p:val>
                                            <p:strVal val="#ppt_x"/>
                                          </p:val>
                                        </p:tav>
                                      </p:tavLst>
                                    </p:anim>
                                    <p:anim calcmode="lin" valueType="num">
                                      <p:cBhvr>
                                        <p:cTn id="16"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fade">
                                      <p:cBhvr>
                                        <p:cTn id="21" dur="1000"/>
                                        <p:tgtEl>
                                          <p:spTgt spid="100"/>
                                        </p:tgtEl>
                                      </p:cBhvr>
                                    </p:animEffect>
                                    <p:anim calcmode="lin" valueType="num">
                                      <p:cBhvr>
                                        <p:cTn id="22" dur="1000" fill="hold"/>
                                        <p:tgtEl>
                                          <p:spTgt spid="100"/>
                                        </p:tgtEl>
                                        <p:attrNameLst>
                                          <p:attrName>ppt_x</p:attrName>
                                        </p:attrNameLst>
                                      </p:cBhvr>
                                      <p:tavLst>
                                        <p:tav tm="0">
                                          <p:val>
                                            <p:strVal val="#ppt_x"/>
                                          </p:val>
                                        </p:tav>
                                        <p:tav tm="100000">
                                          <p:val>
                                            <p:strVal val="#ppt_x"/>
                                          </p:val>
                                        </p:tav>
                                      </p:tavLst>
                                    </p:anim>
                                    <p:anim calcmode="lin" valueType="num">
                                      <p:cBhvr>
                                        <p:cTn id="23"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0"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10985</TotalTime>
  <Words>1897</Words>
  <Application>Microsoft Office PowerPoint</Application>
  <PresentationFormat>宽屏</PresentationFormat>
  <Paragraphs>152</Paragraphs>
  <Slides>17</Slides>
  <Notes>3</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17</vt:i4>
      </vt:variant>
    </vt:vector>
  </HeadingPairs>
  <TitlesOfParts>
    <vt:vector size="29" baseType="lpstr">
      <vt:lpstr>Arial Unicode MS</vt:lpstr>
      <vt:lpstr>等线</vt:lpstr>
      <vt:lpstr>方正粗黑宋简体</vt:lpstr>
      <vt:lpstr>华文仿宋</vt:lpstr>
      <vt:lpstr>微软雅黑</vt:lpstr>
      <vt:lpstr>微软雅黑</vt:lpstr>
      <vt:lpstr>Arial</vt:lpstr>
      <vt:lpstr>Calibri</vt:lpstr>
      <vt:lpstr>Calibri Light</vt:lpstr>
      <vt:lpstr>Ebrima</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yi beibei</cp:lastModifiedBy>
  <cp:revision>198</cp:revision>
  <dcterms:created xsi:type="dcterms:W3CDTF">2021-03-03T08:16:49Z</dcterms:created>
  <dcterms:modified xsi:type="dcterms:W3CDTF">2022-07-03T04:51:49Z</dcterms:modified>
</cp:coreProperties>
</file>