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72" r:id="rId6"/>
    <p:sldId id="269" r:id="rId7"/>
    <p:sldId id="267" r:id="rId8"/>
    <p:sldId id="263" r:id="rId9"/>
    <p:sldId id="264" r:id="rId10"/>
    <p:sldId id="271" r:id="rId11"/>
    <p:sldId id="260" r:id="rId12"/>
    <p:sldId id="265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94674"/>
  </p:normalViewPr>
  <p:slideViewPr>
    <p:cSldViewPr snapToGrid="0">
      <p:cViewPr varScale="1">
        <p:scale>
          <a:sx n="55" d="100"/>
          <a:sy n="55" d="100"/>
        </p:scale>
        <p:origin x="70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2022/7/1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基于</a:t>
            </a:r>
            <a:r>
              <a:rPr kumimoji="1" lang="en-US" altLang="zh-CN" dirty="0"/>
              <a:t>RPA+AI</a:t>
            </a:r>
            <a:r>
              <a:rPr kumimoji="1" lang="zh-CN" altLang="en-US" dirty="0"/>
              <a:t>优质购物系统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9DE612-7C06-3A4E-A51D-8621597342EA}"/>
              </a:ext>
            </a:extLst>
          </p:cNvPr>
          <p:cNvSpPr/>
          <p:nvPr/>
        </p:nvSpPr>
        <p:spPr>
          <a:xfrm>
            <a:off x="2187095" y="1911026"/>
            <a:ext cx="8167457" cy="465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接收、录入、查询、对比等购物方式新旧模式对比，经随机采样验证，对比效果如下：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原人工模式：在输入，查询，对比，切换平台，浏览商品信息大约要花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小时，也就是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60min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3600s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</a:t>
            </a:r>
            <a:r>
              <a:rPr lang="e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IPA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模式：完成各项录入平均耗时约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2min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，大约</a:t>
            </a:r>
            <a:r>
              <a:rPr lang="en-US" altLang="zh-CN" sz="20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20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0s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新</a:t>
            </a:r>
            <a:r>
              <a:rPr lang="e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IPA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模式较原人工模式效率提升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倍左右。以人均每月进行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15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次进行网上购物测算，工作步骤中</a:t>
            </a:r>
            <a:r>
              <a:rPr lang="e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IPA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各模块协同即可完成约</a:t>
            </a:r>
            <a:r>
              <a:rPr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900</a:t>
            </a:r>
            <a:r>
              <a:rPr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人每月的购物时间。</a:t>
            </a:r>
            <a:endParaRPr lang="zh-CN" alt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C72DDF-87C1-7B43-B197-0BB326BCEC47}"/>
              </a:ext>
            </a:extLst>
          </p:cNvPr>
          <p:cNvSpPr txBox="1"/>
          <p:nvPr/>
        </p:nvSpPr>
        <p:spPr>
          <a:xfrm>
            <a:off x="360540" y="2304342"/>
            <a:ext cx="10670937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网购人群持续增长：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从网络购物的发展历程来看，过去一直是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网络购物拉动整体网络购物市场高速增长。随着移动互联网的普及，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网络购物市场逐渐走向成熟，移动购物市场交易规模开始快速增长。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2014-2020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年，手机网络购物用户占网络购物用户的比重不断上升，至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年，手机网络购物用户规模达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7.80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亿，总的网络购物用户数量有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7.82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亿，占比已经超过了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99%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。由此观之，移动购物早已经超过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网络购物成为推动网络购物市场的第一大动力。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疫情带动网购渗透率回升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根据国家统计局发布的数据显示，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2015-2020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年我国网络购物交易规模呈现连续增长趋势，但虽然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年后交易规模增长幅度逐渐减少，但增速仍然在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以上。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年在疫情影响的背景下，网购的便捷性更加显现，使得我国网络购物市场规模仍然保持增长，达到了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11.76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万亿元，同比增长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10.6%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网络购物市场前景光明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移动网购的高速发展，主要原因是用户消费场景使用习惯的转移，经过早期移动网购的高速增长，现在，网民移动网购习惯已基本养成，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端流量增长渐缓，转向移动端。电商企业移动化战略也是移动网购高速发展的重要原因：一方面，许多电商企业以新用户获取和品类扩张为战略重点，推出针对移动端的定制电商产品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另一方面，大量新兴电商仅推出移动端业务，移动端成为新增网购用户的主要来源。而随着农村电商市场的火热，移动端依靠相比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PC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端更便宜的设备和更便捷的操作特征，将占有越来越重要的地位。预计到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2026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年，我国网络购物市场市场规模将增长到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21.80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万亿元。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238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（示例）推广价值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21520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4115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只管努力的憨憨们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：何成辉、陶兴源、莫皓云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只管努力，不负青春！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海南科技职业大学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：生活购物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：在网站上购买商品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：为了节约时间和金钱，我们将采取“优质”的方法，让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用户感受到网购的“妙处”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FDB03F-7C66-6F08-A463-568FF5300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93900"/>
            <a:ext cx="2921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9" y="268711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用户网上购物背景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购一般指网上购物，网上购物，就是通过互联网检索商品信息，并通过电子订购单发出购物请求，然后填上私人支票帐号或信用卡的号码，厂商通过邮购的方式发货，或是通过快递公司送货上门。中国国内的网上购物，一般付款方式是款到发货，担保交易则是货到付款等。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于消费者来说，相较于传统销售渠道，网购模式能够提供不受时间和空间限制、更加便捷的购买体验，扩大了可供消费者选择的品类范围，便于消费者挑选出更物美价廉的产品。对于企业来说，网络销售模式能够有效减少商品流通环节，控制中间流通成本，此外，消费者行为还可通过互联网和信息技术实现数据化和可视化，帮助企业更好地分析和满足消费者需求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但是网购不断“壮大”的过程中诞生许多复杂的问题，越来越多的人被网购的“大海”所“淹没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各种各样的物品展示在人们的眼前，人们不能向以前一样“踏实”的购买自己喜欢的衣物，人们很难去辨别网上物品的质量和可信度。面对“水军”的评论，人们也越来越犹豫，随之而来的就是精神上的消耗，金钱上的损失。</a:t>
            </a: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010046" y="2155686"/>
            <a:ext cx="5337954" cy="2256157"/>
            <a:chOff x="1545870" y="1937206"/>
            <a:chExt cx="9163819" cy="3452039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554203" y="3815347"/>
              <a:ext cx="7155486" cy="1573898"/>
              <a:chOff x="1467192" y="4728023"/>
              <a:chExt cx="7155486" cy="1573898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524901" y="5439986"/>
                <a:ext cx="2020976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挑选完商品之后将购物车里的东西一下“付清”</a:t>
                </a: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601702" y="473203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完成支付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596565" y="5675274"/>
                <a:ext cx="2854827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从要样式，外形，流行，价格，优惠等方面来回审视自己的选择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4728023"/>
                <a:ext cx="2757313" cy="737346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不断从各个方面挑选</a:t>
                </a:r>
                <a:endPara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自己心仪的物品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303032" y="1966871"/>
              <a:ext cx="2133585" cy="1150918"/>
              <a:chOff x="8531565" y="1093632"/>
              <a:chExt cx="2133585" cy="1150918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531565" y="161790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将选好的心意物品加入购物车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587869" y="1093632"/>
                <a:ext cx="2020975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加入购物车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545870" y="1977338"/>
              <a:ext cx="2032703" cy="1257311"/>
              <a:chOff x="3774403" y="1104099"/>
              <a:chExt cx="2032703" cy="1257311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786132" y="1734765"/>
                <a:ext cx="2020974" cy="6266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进入京东，淘宝等购物中心，浏览自己想要的物品</a:t>
                </a: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774403" y="1104099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进入购物网站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21913" y="4649538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8998" y="4649538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10881" y="1198117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8221" y="4968410"/>
            <a:ext cx="2964662" cy="13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由英国某时尚活动发起的。在走访了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3000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多名志愿者后，调查人员发现，女性在网上买东西平均要花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22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小时，而在商店里却只需要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3.6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</a:rPr>
              <a:t>小时。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251603" y="4996194"/>
            <a:ext cx="329929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越来越多的商品进入我们的生活中，我们想要它们来丰富我们的生活，但是商品良莠不齐，只能通过分析大量的数据来做出自己的判断。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331206" y="1507400"/>
            <a:ext cx="3366154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、对于每件物品不断考虑各个方面的因素选择商品；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、来回切换多个网站查看相同商品的信息确保自己可以薅到羊毛；不断找寻相应的优惠“活动”。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3" y="272117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用户网上购物背景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id="{CEF1A3EC-5402-D349-9844-392D6001E77C}"/>
              </a:ext>
            </a:extLst>
          </p:cNvPr>
          <p:cNvSpPr txBox="1">
            <a:spLocks/>
          </p:cNvSpPr>
          <p:nvPr/>
        </p:nvSpPr>
        <p:spPr>
          <a:xfrm>
            <a:off x="3751277" y="485775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用户网上购物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机器人工厂平台建设规划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id="{4361C246-C6BE-B240-A7BE-9D4DF6D8A52D}"/>
              </a:ext>
            </a:extLst>
          </p:cNvPr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id="{4889EEF1-5BA4-2E41-84E1-AC14D1F6D6A4}"/>
              </a:ext>
            </a:extLst>
          </p:cNvPr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>
            <a:extLst>
              <a:ext uri="{FF2B5EF4-FFF2-40B4-BE49-F238E27FC236}">
                <a16:creationId xmlns:a16="http://schemas.microsoft.com/office/drawing/2014/main" id="{E575717E-3526-4348-87F4-4E40204CFFF4}"/>
              </a:ext>
            </a:extLst>
          </p:cNvPr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>
            <a:extLst>
              <a:ext uri="{FF2B5EF4-FFF2-40B4-BE49-F238E27FC236}">
                <a16:creationId xmlns:a16="http://schemas.microsoft.com/office/drawing/2014/main" id="{0784B4D9-CCB9-DE47-9085-4B2E2AD73CAC}"/>
              </a:ext>
            </a:extLst>
          </p:cNvPr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1AB4E2E9-98E0-EE4B-8696-A07FA0CC34B9}"/>
              </a:ext>
            </a:extLst>
          </p:cNvPr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24C891C0-FDE1-3748-AB0A-5FCB7DD22816}"/>
              </a:ext>
            </a:extLst>
          </p:cNvPr>
          <p:cNvSpPr txBox="1"/>
          <p:nvPr/>
        </p:nvSpPr>
        <p:spPr>
          <a:xfrm>
            <a:off x="843915" y="4567555"/>
            <a:ext cx="2560320" cy="102371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期初建设用户行为分析平台</a:t>
            </a: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建设辅助机器人平台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建设辅助机器人监控工厂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BA71D3B5-9CD1-514D-AECA-9B212949BFEA}"/>
              </a:ext>
            </a:extLst>
          </p:cNvPr>
          <p:cNvSpPr txBox="1"/>
          <p:nvPr/>
        </p:nvSpPr>
        <p:spPr>
          <a:xfrm>
            <a:off x="3464560" y="3996055"/>
            <a:ext cx="2644775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等新技术与平台的集成应用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应用场景的试点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完成机器人工厂方案部署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3729A3E9-C58F-E044-9150-43EAE701875B}"/>
              </a:ext>
            </a:extLst>
          </p:cNvPr>
          <p:cNvSpPr txBox="1"/>
          <p:nvPr/>
        </p:nvSpPr>
        <p:spPr>
          <a:xfrm>
            <a:off x="8649335" y="2853055"/>
            <a:ext cx="2689860" cy="138239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探索基于工厂的新技术应用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全集团实现机器人工厂推广应用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推广AI应用场景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794C87B-2CC9-2B42-8BEF-4ABC3C3ABB19}"/>
              </a:ext>
            </a:extLst>
          </p:cNvPr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27DA4C8-2D5D-534D-8538-E45898E5C6AC}"/>
              </a:ext>
            </a:extLst>
          </p:cNvPr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D0C94F0-A9A6-0A4E-AE4C-8787B77D00BB}"/>
              </a:ext>
            </a:extLst>
          </p:cNvPr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985B94B7-E460-EB49-BF2D-783729720530}"/>
              </a:ext>
            </a:extLst>
          </p:cNvPr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00C2AFD3-2C81-A040-8470-E6914FC74DF4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短期规划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7DD4C54-6C11-2E47-BDB4-0F63194B2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BB691-A7E2-1942-9586-7B5B406A7D01}"/>
              </a:ext>
            </a:extLst>
          </p:cNvPr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1B29DD6-DE49-ED49-B6AB-512893270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A6DCE08-83AC-E248-AEE6-F7350068FE17}"/>
              </a:ext>
            </a:extLst>
          </p:cNvPr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初期平台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69AF841-0234-3948-B802-591ED295F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98484C-075A-824F-A315-96B1A0C2A346}"/>
              </a:ext>
            </a:extLst>
          </p:cNvPr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7108288F-0A4C-3744-AA19-D9F4E7F15E15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016718F-6E38-794F-AA0E-AC8D73F1E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2D4FF490-C0C3-E69F-03D4-A735914F71BB}"/>
              </a:ext>
            </a:extLst>
          </p:cNvPr>
          <p:cNvSpPr txBox="1"/>
          <p:nvPr/>
        </p:nvSpPr>
        <p:spPr>
          <a:xfrm>
            <a:off x="6079172" y="3353610"/>
            <a:ext cx="2644775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推广辅助自动化机器人平台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建设流程自动化平台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规划机器人工厂技术方案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优化辅助自动化机器人平台</a:t>
            </a: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用户网上购物案例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机器人工厂上线流程</a:t>
            </a:r>
          </a:p>
        </p:txBody>
      </p:sp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stCxn id="4" idx="3"/>
          </p:cNvCxnSpPr>
          <p:nvPr/>
        </p:nvCxnSpPr>
        <p:spPr>
          <a:xfrm>
            <a:off x="1927860" y="5281930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18592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282892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379476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470027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BC476-763E-AD47-9FEA-F5D389451D98}"/>
              </a:ext>
            </a:extLst>
          </p:cNvPr>
          <p:cNvSpPr/>
          <p:nvPr/>
        </p:nvSpPr>
        <p:spPr>
          <a:xfrm>
            <a:off x="5605145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A2EEDD-E0B1-524F-87A9-6A26C2A6157C}"/>
              </a:ext>
            </a:extLst>
          </p:cNvPr>
          <p:cNvSpPr/>
          <p:nvPr/>
        </p:nvSpPr>
        <p:spPr>
          <a:xfrm>
            <a:off x="651002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0D63C1-4A17-4A4D-AAB2-C29765B8302F}"/>
              </a:ext>
            </a:extLst>
          </p:cNvPr>
          <p:cNvSpPr/>
          <p:nvPr/>
        </p:nvSpPr>
        <p:spPr>
          <a:xfrm>
            <a:off x="924750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555C13-A8E7-9F44-99ED-818A674B7302}"/>
              </a:ext>
            </a:extLst>
          </p:cNvPr>
          <p:cNvSpPr/>
          <p:nvPr/>
        </p:nvSpPr>
        <p:spPr>
          <a:xfrm>
            <a:off x="101523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5D0BC4-086F-1646-837D-6B9F646AA374}"/>
              </a:ext>
            </a:extLst>
          </p:cNvPr>
          <p:cNvSpPr/>
          <p:nvPr/>
        </p:nvSpPr>
        <p:spPr>
          <a:xfrm>
            <a:off x="8331200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>
            <a:stCxn id="4" idx="2"/>
            <a:endCxn id="5" idx="2"/>
          </p:cNvCxnSpPr>
          <p:nvPr/>
        </p:nvCxnSpPr>
        <p:spPr>
          <a:xfrm rot="5400000" flipV="1">
            <a:off x="2378393" y="4840923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44E50F1-E81B-E344-9192-E152D8A77EB2}"/>
              </a:ext>
            </a:extLst>
          </p:cNvPr>
          <p:cNvSpPr/>
          <p:nvPr/>
        </p:nvSpPr>
        <p:spPr>
          <a:xfrm>
            <a:off x="7414895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2354580" y="560705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等腰三角形 63">
            <a:extLst>
              <a:ext uri="{FF2B5EF4-FFF2-40B4-BE49-F238E27FC236}">
                <a16:creationId xmlns:a16="http://schemas.microsoft.com/office/drawing/2014/main" id="{2B2A5522-5F0D-0B40-B374-39AA5E38AC3E}"/>
              </a:ext>
            </a:extLst>
          </p:cNvPr>
          <p:cNvSpPr/>
          <p:nvPr/>
        </p:nvSpPr>
        <p:spPr>
          <a:xfrm rot="10800000">
            <a:off x="5163185" y="560705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433195" y="4823484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项目启动会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399030" y="4817110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36867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业务需求评估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273550" y="481711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</a:p>
        </p:txBody>
      </p:sp>
      <p:sp>
        <p:nvSpPr>
          <p:cNvPr id="22" name="TextBox 103">
            <a:extLst>
              <a:ext uri="{FF2B5EF4-FFF2-40B4-BE49-F238E27FC236}">
                <a16:creationId xmlns:a16="http://schemas.microsoft.com/office/drawing/2014/main" id="{037BC962-0968-6F47-95D6-8301DA901A4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17842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23" name="TextBox 103">
            <a:extLst>
              <a:ext uri="{FF2B5EF4-FFF2-40B4-BE49-F238E27FC236}">
                <a16:creationId xmlns:a16="http://schemas.microsoft.com/office/drawing/2014/main" id="{9C9C4447-EBF1-0248-9438-2A6BAA2CADF8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77863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</a:p>
        </p:txBody>
      </p:sp>
      <p:sp>
        <p:nvSpPr>
          <p:cNvPr id="24" name="TextBox 103">
            <a:extLst>
              <a:ext uri="{FF2B5EF4-FFF2-40B4-BE49-F238E27FC236}">
                <a16:creationId xmlns:a16="http://schemas.microsoft.com/office/drawing/2014/main" id="{E204614F-EFDC-B94E-9859-3F90A138A06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5910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4242CDDA-2304-2D4E-9ADE-7FA0599C9340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V="1">
            <a:off x="5186998" y="487330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>
            <a:extLst>
              <a:ext uri="{FF2B5EF4-FFF2-40B4-BE49-F238E27FC236}">
                <a16:creationId xmlns:a16="http://schemas.microsoft.com/office/drawing/2014/main" id="{6AED215E-FF20-3446-9C25-6C93C14A68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087745" y="4818380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</a:p>
        </p:txBody>
      </p:sp>
      <p:sp>
        <p:nvSpPr>
          <p:cNvPr id="27" name="TextBox 103">
            <a:extLst>
              <a:ext uri="{FF2B5EF4-FFF2-40B4-BE49-F238E27FC236}">
                <a16:creationId xmlns:a16="http://schemas.microsoft.com/office/drawing/2014/main" id="{AF0048DA-0228-CD4A-AF72-2C7EBE32FC45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744710" y="4823484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流程运营阶段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562DB38A-385D-6646-8223-1F8B5C2468D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21564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</a:p>
        </p:txBody>
      </p:sp>
      <p:sp>
        <p:nvSpPr>
          <p:cNvPr id="29" name="TextBox 103">
            <a:extLst>
              <a:ext uri="{FF2B5EF4-FFF2-40B4-BE49-F238E27FC236}">
                <a16:creationId xmlns:a16="http://schemas.microsoft.com/office/drawing/2014/main" id="{05B67E96-3D87-7143-8838-DEC11F88376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93026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0" name="等腰三角形 76">
            <a:extLst>
              <a:ext uri="{FF2B5EF4-FFF2-40B4-BE49-F238E27FC236}">
                <a16:creationId xmlns:a16="http://schemas.microsoft.com/office/drawing/2014/main" id="{7CCEDF97-BED0-F24B-A4B4-7A31F632272F}"/>
              </a:ext>
            </a:extLst>
          </p:cNvPr>
          <p:cNvSpPr/>
          <p:nvPr/>
        </p:nvSpPr>
        <p:spPr>
          <a:xfrm rot="10800000">
            <a:off x="7883525" y="5610225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9B03816D-BD9C-9740-8805-609997025F5D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317105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2C1753A0-A89A-EE41-8F73-26CA53972A68}"/>
              </a:ext>
            </a:extLst>
          </p:cNvPr>
          <p:cNvCxnSpPr/>
          <p:nvPr/>
        </p:nvCxnSpPr>
        <p:spPr>
          <a:xfrm rot="5400000" flipV="1">
            <a:off x="7907020" y="4867910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3">
            <a:extLst>
              <a:ext uri="{FF2B5EF4-FFF2-40B4-BE49-F238E27FC236}">
                <a16:creationId xmlns:a16="http://schemas.microsoft.com/office/drawing/2014/main" id="{8FFC0D36-04CB-D144-813F-8D235EED73C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993890" y="481838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</a:p>
        </p:txBody>
      </p:sp>
      <p:sp>
        <p:nvSpPr>
          <p:cNvPr id="34" name="TextBox 103">
            <a:extLst>
              <a:ext uri="{FF2B5EF4-FFF2-40B4-BE49-F238E27FC236}">
                <a16:creationId xmlns:a16="http://schemas.microsoft.com/office/drawing/2014/main" id="{AD3C70B9-196B-6640-8684-4474D7EB9424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940675" y="482475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35" name="TextBox 103">
            <a:extLst>
              <a:ext uri="{FF2B5EF4-FFF2-40B4-BE49-F238E27FC236}">
                <a16:creationId xmlns:a16="http://schemas.microsoft.com/office/drawing/2014/main" id="{F9ADC532-9EF4-3D4D-85D0-5C4F20CE999C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821420" y="4817110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</a:p>
        </p:txBody>
      </p:sp>
      <p:sp>
        <p:nvSpPr>
          <p:cNvPr id="36" name="TextBox 103">
            <a:extLst>
              <a:ext uri="{FF2B5EF4-FFF2-40B4-BE49-F238E27FC236}">
                <a16:creationId xmlns:a16="http://schemas.microsoft.com/office/drawing/2014/main" id="{76C99B45-E259-AC4C-B125-2043BFE93D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667750" y="577570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1488440" y="3954145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1473200" y="3809365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二期工程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C2412D-BB88-644B-A4D5-E538F203A6F9}"/>
              </a:ext>
            </a:extLst>
          </p:cNvPr>
          <p:cNvGrpSpPr/>
          <p:nvPr/>
        </p:nvGrpSpPr>
        <p:grpSpPr>
          <a:xfrm>
            <a:off x="574675" y="1250950"/>
            <a:ext cx="9749790" cy="1940560"/>
            <a:chOff x="631" y="1958"/>
            <a:chExt cx="15354" cy="3056"/>
          </a:xfrm>
        </p:grpSpPr>
        <p:cxnSp>
          <p:nvCxnSpPr>
            <p:cNvPr id="40" name="直接连接符 86">
              <a:extLst>
                <a:ext uri="{FF2B5EF4-FFF2-40B4-BE49-F238E27FC236}">
                  <a16:creationId xmlns:a16="http://schemas.microsoft.com/office/drawing/2014/main" id="{E3E28072-4A9C-5040-9712-766420AC2B6B}"/>
                </a:ext>
              </a:extLst>
            </p:cNvPr>
            <p:cNvCxnSpPr>
              <a:stCxn id="41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40740D8-4CBB-7445-973A-9706F24C9D90}"/>
                </a:ext>
              </a:extLst>
            </p:cNvPr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745AF03-7639-4941-8773-0D6D02B5B365}"/>
                </a:ext>
              </a:extLst>
            </p:cNvPr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8E80163-1904-1045-B709-513C052DDB1B}"/>
                </a:ext>
              </a:extLst>
            </p:cNvPr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CAA5301-009F-E843-909E-81D8B1C65401}"/>
                </a:ext>
              </a:extLst>
            </p:cNvPr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2E71943-E452-5648-A5CE-DA1FAE0A4658}"/>
                </a:ext>
              </a:extLst>
            </p:cNvPr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9A048A0-FC6E-F948-88D6-B7D8D3F9CC00}"/>
                </a:ext>
              </a:extLst>
            </p:cNvPr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B234942-0FE2-E048-939F-908BEA6C6635}"/>
                </a:ext>
              </a:extLst>
            </p:cNvPr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F9F1C1C-57FB-AE45-826F-A0E290361EE1}"/>
                </a:ext>
              </a:extLst>
            </p:cNvPr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2C2B34-4237-4B40-9AF7-7DFFB3289A6A}"/>
                </a:ext>
              </a:extLst>
            </p:cNvPr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2D287C4-CDFB-1540-8EE0-AAB564E7F764}"/>
                </a:ext>
              </a:extLst>
            </p:cNvPr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1" name="肘形连接符 50">
              <a:extLst>
                <a:ext uri="{FF2B5EF4-FFF2-40B4-BE49-F238E27FC236}">
                  <a16:creationId xmlns:a16="http://schemas.microsoft.com/office/drawing/2014/main" id="{CA659DA4-4A2C-C843-9486-50DC3B4F74C1}"/>
                </a:ext>
              </a:extLst>
            </p:cNvPr>
            <p:cNvCxnSpPr>
              <a:stCxn id="41" idx="2"/>
              <a:endCxn id="43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>
              <a:extLst>
                <a:ext uri="{FF2B5EF4-FFF2-40B4-BE49-F238E27FC236}">
                  <a16:creationId xmlns:a16="http://schemas.microsoft.com/office/drawing/2014/main" id="{21453FB6-031C-4C48-8BDA-BF00C85E8FA0}"/>
                </a:ext>
              </a:extLst>
            </p:cNvPr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FACEE2F-28DF-344D-B0B1-F1D4459555CC}"/>
                </a:ext>
              </a:extLst>
            </p:cNvPr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等腰三角形 103">
              <a:extLst>
                <a:ext uri="{FF2B5EF4-FFF2-40B4-BE49-F238E27FC236}">
                  <a16:creationId xmlns:a16="http://schemas.microsoft.com/office/drawing/2014/main" id="{ACF512D5-C141-F141-9FE9-1C9134F029C2}"/>
                </a:ext>
              </a:extLst>
            </p:cNvPr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等腰三角形 104">
              <a:extLst>
                <a:ext uri="{FF2B5EF4-FFF2-40B4-BE49-F238E27FC236}">
                  <a16:creationId xmlns:a16="http://schemas.microsoft.com/office/drawing/2014/main" id="{F996E86B-A7AC-7D4E-8779-584514EA1F70}"/>
                </a:ext>
              </a:extLst>
            </p:cNvPr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103">
              <a:extLst>
                <a:ext uri="{FF2B5EF4-FFF2-40B4-BE49-F238E27FC236}">
                  <a16:creationId xmlns:a16="http://schemas.microsoft.com/office/drawing/2014/main" id="{25B90016-F3B3-8A4B-94C1-BAF0CA16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</a:p>
          </p:txBody>
        </p:sp>
        <p:sp>
          <p:nvSpPr>
            <p:cNvPr id="57" name="TextBox 103">
              <a:extLst>
                <a:ext uri="{FF2B5EF4-FFF2-40B4-BE49-F238E27FC236}">
                  <a16:creationId xmlns:a16="http://schemas.microsoft.com/office/drawing/2014/main" id="{9C3530F8-BDFC-DD41-9097-A619BB2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</a:p>
          </p:txBody>
        </p:sp>
        <p:sp>
          <p:nvSpPr>
            <p:cNvPr id="58" name="TextBox 103">
              <a:extLst>
                <a:ext uri="{FF2B5EF4-FFF2-40B4-BE49-F238E27FC236}">
                  <a16:creationId xmlns:a16="http://schemas.microsoft.com/office/drawing/2014/main" id="{7EB8ADC1-1E68-4140-9F9B-9D4E0B2B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</a:p>
          </p:txBody>
        </p:sp>
        <p:sp>
          <p:nvSpPr>
            <p:cNvPr id="59" name="TextBox 103">
              <a:extLst>
                <a:ext uri="{FF2B5EF4-FFF2-40B4-BE49-F238E27FC236}">
                  <a16:creationId xmlns:a16="http://schemas.microsoft.com/office/drawing/2014/main" id="{A1C7E1A6-49AB-7E43-8ABA-4EFA6C0E6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</a:p>
          </p:txBody>
        </p:sp>
        <p:sp>
          <p:nvSpPr>
            <p:cNvPr id="60" name="TextBox 103">
              <a:extLst>
                <a:ext uri="{FF2B5EF4-FFF2-40B4-BE49-F238E27FC236}">
                  <a16:creationId xmlns:a16="http://schemas.microsoft.com/office/drawing/2014/main" id="{063DA4CD-0A44-624A-8388-8DF5D43A9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D15F383-E7CB-8F42-88B8-1F91549A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</a:p>
          </p:txBody>
        </p:sp>
        <p:sp>
          <p:nvSpPr>
            <p:cNvPr id="62" name="TextBox 103">
              <a:extLst>
                <a:ext uri="{FF2B5EF4-FFF2-40B4-BE49-F238E27FC236}">
                  <a16:creationId xmlns:a16="http://schemas.microsoft.com/office/drawing/2014/main" id="{EB13987F-A0FE-D845-8ABC-9935C7705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</a:p>
          </p:txBody>
        </p:sp>
        <p:sp>
          <p:nvSpPr>
            <p:cNvPr id="63" name="TextBox 103">
              <a:extLst>
                <a:ext uri="{FF2B5EF4-FFF2-40B4-BE49-F238E27FC236}">
                  <a16:creationId xmlns:a16="http://schemas.microsoft.com/office/drawing/2014/main" id="{893C1EDB-5966-754C-9118-0A85C90A8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</a:p>
          </p:txBody>
        </p:sp>
        <p:sp>
          <p:nvSpPr>
            <p:cNvPr id="64" name="TextBox 103">
              <a:extLst>
                <a:ext uri="{FF2B5EF4-FFF2-40B4-BE49-F238E27FC236}">
                  <a16:creationId xmlns:a16="http://schemas.microsoft.com/office/drawing/2014/main" id="{55A0531F-FD7A-E94B-A54F-3320C6A75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</a:p>
          </p:txBody>
        </p:sp>
        <p:sp>
          <p:nvSpPr>
            <p:cNvPr id="65" name="TextBox 103">
              <a:extLst>
                <a:ext uri="{FF2B5EF4-FFF2-40B4-BE49-F238E27FC236}">
                  <a16:creationId xmlns:a16="http://schemas.microsoft.com/office/drawing/2014/main" id="{DFD574A8-6E4B-CE41-9728-AD4A123C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</a:p>
          </p:txBody>
        </p:sp>
        <p:cxnSp>
          <p:nvCxnSpPr>
            <p:cNvPr id="66" name="肘形连接符 65">
              <a:extLst>
                <a:ext uri="{FF2B5EF4-FFF2-40B4-BE49-F238E27FC236}">
                  <a16:creationId xmlns:a16="http://schemas.microsoft.com/office/drawing/2014/main" id="{F164C807-4720-EA40-9B17-035C1DD632BC}"/>
                </a:ext>
              </a:extLst>
            </p:cNvPr>
            <p:cNvCxnSpPr>
              <a:stCxn id="45" idx="2"/>
              <a:endCxn id="53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3">
              <a:extLst>
                <a:ext uri="{FF2B5EF4-FFF2-40B4-BE49-F238E27FC236}">
                  <a16:creationId xmlns:a16="http://schemas.microsoft.com/office/drawing/2014/main" id="{A920E1DA-0B8B-D347-8546-48FB4F0F6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</a:p>
          </p:txBody>
        </p:sp>
        <p:sp>
          <p:nvSpPr>
            <p:cNvPr id="68" name="TextBox 103">
              <a:extLst>
                <a:ext uri="{FF2B5EF4-FFF2-40B4-BE49-F238E27FC236}">
                  <a16:creationId xmlns:a16="http://schemas.microsoft.com/office/drawing/2014/main" id="{86F412C7-4B03-764D-A714-E2644A867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</a:p>
          </p:txBody>
        </p:sp>
        <p:sp>
          <p:nvSpPr>
            <p:cNvPr id="69" name="等腰三角形 118">
              <a:extLst>
                <a:ext uri="{FF2B5EF4-FFF2-40B4-BE49-F238E27FC236}">
                  <a16:creationId xmlns:a16="http://schemas.microsoft.com/office/drawing/2014/main" id="{46FED502-DE67-3442-977C-4F46145BD7F1}"/>
                </a:ext>
              </a:extLst>
            </p:cNvPr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TextBox 103">
              <a:extLst>
                <a:ext uri="{FF2B5EF4-FFF2-40B4-BE49-F238E27FC236}">
                  <a16:creationId xmlns:a16="http://schemas.microsoft.com/office/drawing/2014/main" id="{C3F0898F-E527-D744-903A-8E809B279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</a:p>
          </p:txBody>
        </p:sp>
        <p:sp>
          <p:nvSpPr>
            <p:cNvPr id="71" name="矩形: 圆角 74">
              <a:extLst>
                <a:ext uri="{FF2B5EF4-FFF2-40B4-BE49-F238E27FC236}">
                  <a16:creationId xmlns:a16="http://schemas.microsoft.com/office/drawing/2014/main" id="{78062E11-DEDC-D846-89B9-92E39D073542}"/>
                </a:ext>
              </a:extLst>
            </p:cNvPr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charset="0"/>
                <a:ea typeface="宋体" charset="-122"/>
                <a:cs typeface="微软雅黑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91C42CE-75C0-2347-8950-E0F4FFADAB82}"/>
                </a:ext>
              </a:extLst>
            </p:cNvPr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</a:rPr>
                <a:t>一期工程</a:t>
              </a:r>
            </a:p>
          </p:txBody>
        </p:sp>
      </p:grpSp>
      <p:cxnSp>
        <p:nvCxnSpPr>
          <p:cNvPr id="73" name="直接箭头连接符 122">
            <a:extLst>
              <a:ext uri="{FF2B5EF4-FFF2-40B4-BE49-F238E27FC236}">
                <a16:creationId xmlns:a16="http://schemas.microsoft.com/office/drawing/2014/main" id="{91D88804-F53D-7847-8382-892895BCC57B}"/>
              </a:ext>
            </a:extLst>
          </p:cNvPr>
          <p:cNvCxnSpPr/>
          <p:nvPr/>
        </p:nvCxnSpPr>
        <p:spPr>
          <a:xfrm>
            <a:off x="6510020" y="4384040"/>
            <a:ext cx="449326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123">
            <a:extLst>
              <a:ext uri="{FF2B5EF4-FFF2-40B4-BE49-F238E27FC236}">
                <a16:creationId xmlns:a16="http://schemas.microsoft.com/office/drawing/2014/main" id="{01041F7C-54FF-8045-9437-FAB52463BBCF}"/>
              </a:ext>
            </a:extLst>
          </p:cNvPr>
          <p:cNvCxnSpPr/>
          <p:nvPr/>
        </p:nvCxnSpPr>
        <p:spPr>
          <a:xfrm>
            <a:off x="9247505" y="4664075"/>
            <a:ext cx="1755775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03">
            <a:extLst>
              <a:ext uri="{FF2B5EF4-FFF2-40B4-BE49-F238E27FC236}">
                <a16:creationId xmlns:a16="http://schemas.microsoft.com/office/drawing/2014/main" id="{75C055ED-CA41-D248-AC4A-335A8B10629B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416165" y="4118634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批次一流程优化</a:t>
            </a:r>
          </a:p>
        </p:txBody>
      </p:sp>
      <p:sp>
        <p:nvSpPr>
          <p:cNvPr id="76" name="TextBox 103">
            <a:extLst>
              <a:ext uri="{FF2B5EF4-FFF2-40B4-BE49-F238E27FC236}">
                <a16:creationId xmlns:a16="http://schemas.microsoft.com/office/drawing/2014/main" id="{7F4E8167-7727-2842-9684-5AF058FA5615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437370" y="4407559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批次二流程优化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FCABD4-AAF3-D246-ACC5-C84C37382AC7}"/>
              </a:ext>
            </a:extLst>
          </p:cNvPr>
          <p:cNvSpPr txBox="1"/>
          <p:nvPr/>
        </p:nvSpPr>
        <p:spPr>
          <a:xfrm>
            <a:off x="5245889" y="657224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5021698" y="1133740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E8C83F-9F66-8F40-995F-EB838ADCE489}"/>
              </a:ext>
            </a:extLst>
          </p:cNvPr>
          <p:cNvSpPr txBox="1"/>
          <p:nvPr/>
        </p:nvSpPr>
        <p:spPr>
          <a:xfrm>
            <a:off x="8041111" y="2183069"/>
            <a:ext cx="1113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通过不同的网站和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来寻找同类商品信息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D73AF9A-62A3-9EA5-EF0F-03B305645BE6}"/>
              </a:ext>
            </a:extLst>
          </p:cNvPr>
          <p:cNvGrpSpPr/>
          <p:nvPr/>
        </p:nvGrpSpPr>
        <p:grpSpPr>
          <a:xfrm>
            <a:off x="3215462" y="1500096"/>
            <a:ext cx="5666375" cy="1507826"/>
            <a:chOff x="3293118" y="1711069"/>
            <a:chExt cx="5666375" cy="1507826"/>
          </a:xfrm>
        </p:grpSpPr>
        <p:pic>
          <p:nvPicPr>
            <p:cNvPr id="14" name="图片 13" descr="人 (2)">
              <a:extLst>
                <a:ext uri="{FF2B5EF4-FFF2-40B4-BE49-F238E27FC236}">
                  <a16:creationId xmlns:a16="http://schemas.microsoft.com/office/drawing/2014/main" id="{F96DD702-1806-0C46-8F62-9A1A51AC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31917" y="1723564"/>
              <a:ext cx="607596" cy="607596"/>
            </a:xfrm>
            <a:prstGeom prst="rect">
              <a:avLst/>
            </a:prstGeom>
          </p:spPr>
        </p:pic>
        <p:pic>
          <p:nvPicPr>
            <p:cNvPr id="15" name="图片 14" descr="人 (2)">
              <a:extLst>
                <a:ext uri="{FF2B5EF4-FFF2-40B4-BE49-F238E27FC236}">
                  <a16:creationId xmlns:a16="http://schemas.microsoft.com/office/drawing/2014/main" id="{F1C1D068-861A-5A4E-8558-0542721D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5486595" y="1737625"/>
              <a:ext cx="607596" cy="607596"/>
            </a:xfrm>
            <a:prstGeom prst="rect">
              <a:avLst/>
            </a:prstGeom>
          </p:spPr>
        </p:pic>
        <p:pic>
          <p:nvPicPr>
            <p:cNvPr id="17" name="图形 16" descr="Internet">
              <a:extLst>
                <a:ext uri="{FF2B5EF4-FFF2-40B4-BE49-F238E27FC236}">
                  <a16:creationId xmlns:a16="http://schemas.microsoft.com/office/drawing/2014/main" id="{F0A36638-6104-7646-AEB1-F732BE82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9933" y="1837684"/>
              <a:ext cx="403296" cy="403296"/>
            </a:xfrm>
            <a:prstGeom prst="rect">
              <a:avLst/>
            </a:prstGeom>
          </p:spPr>
        </p:pic>
        <p:pic>
          <p:nvPicPr>
            <p:cNvPr id="18" name="图形 17" descr="月历">
              <a:extLst>
                <a:ext uri="{FF2B5EF4-FFF2-40B4-BE49-F238E27FC236}">
                  <a16:creationId xmlns:a16="http://schemas.microsoft.com/office/drawing/2014/main" id="{EA9584C3-FD8C-9F44-BB7F-691CDB21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362" y="1838725"/>
              <a:ext cx="405396" cy="405396"/>
            </a:xfrm>
            <a:prstGeom prst="rect">
              <a:avLst/>
            </a:prstGeom>
          </p:spPr>
        </p:pic>
        <p:pic>
          <p:nvPicPr>
            <p:cNvPr id="19" name="图片 18" descr="人 (2)">
              <a:extLst>
                <a:ext uri="{FF2B5EF4-FFF2-40B4-BE49-F238E27FC236}">
                  <a16:creationId xmlns:a16="http://schemas.microsoft.com/office/drawing/2014/main" id="{302F3A24-CB52-6543-90A7-6AA6A9A5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6997789" y="1711069"/>
              <a:ext cx="607596" cy="607596"/>
            </a:xfrm>
            <a:prstGeom prst="rect">
              <a:avLst/>
            </a:prstGeom>
          </p:spPr>
        </p:pic>
        <p:pic>
          <p:nvPicPr>
            <p:cNvPr id="20" name="图形 19" descr="统计信息 RTL">
              <a:extLst>
                <a:ext uri="{FF2B5EF4-FFF2-40B4-BE49-F238E27FC236}">
                  <a16:creationId xmlns:a16="http://schemas.microsoft.com/office/drawing/2014/main" id="{4B0E44DB-C3D4-6B4B-AC7E-37C60CD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13202" y="1864766"/>
              <a:ext cx="307778" cy="307777"/>
            </a:xfrm>
            <a:prstGeom prst="rect">
              <a:avLst/>
            </a:prstGeom>
          </p:spPr>
        </p:pic>
        <p:pic>
          <p:nvPicPr>
            <p:cNvPr id="21" name="图片 20" descr="人 (2)">
              <a:extLst>
                <a:ext uri="{FF2B5EF4-FFF2-40B4-BE49-F238E27FC236}">
                  <a16:creationId xmlns:a16="http://schemas.microsoft.com/office/drawing/2014/main" id="{85389B67-5974-2748-A07E-B08D7E27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51897" y="1722455"/>
              <a:ext cx="607596" cy="607596"/>
            </a:xfrm>
            <a:prstGeom prst="rect">
              <a:avLst/>
            </a:prstGeom>
          </p:spPr>
        </p:pic>
        <p:pic>
          <p:nvPicPr>
            <p:cNvPr id="22" name="图形 21" descr="列表">
              <a:extLst>
                <a:ext uri="{FF2B5EF4-FFF2-40B4-BE49-F238E27FC236}">
                  <a16:creationId xmlns:a16="http://schemas.microsoft.com/office/drawing/2014/main" id="{660254DF-797B-774F-968B-07493CA2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53171" y="1817047"/>
              <a:ext cx="335200" cy="335200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D9CB7B5-7048-0E4D-B814-E4FE079309C4}"/>
                </a:ext>
              </a:extLst>
            </p:cNvPr>
            <p:cNvSpPr txBox="1"/>
            <p:nvPr/>
          </p:nvSpPr>
          <p:spPr>
            <a:xfrm>
              <a:off x="3293118" y="2418649"/>
              <a:ext cx="143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登录指定浏览器或</a:t>
              </a:r>
              <a:r>
                <a:rPr kumimoji="1"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APP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E85C21-7C7D-0142-B183-FC908446D450}"/>
                </a:ext>
              </a:extLst>
            </p:cNvPr>
            <p:cNvSpPr txBox="1"/>
            <p:nvPr/>
          </p:nvSpPr>
          <p:spPr>
            <a:xfrm>
              <a:off x="6726705" y="2361797"/>
              <a:ext cx="1113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根据不同的指标来判断自己的想要购买的物品</a:t>
              </a:r>
            </a:p>
            <a:p>
              <a:pPr algn="ctr"/>
              <a:endPara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A7A6AAC-DD58-5548-A811-C4B68C3D461D}"/>
                </a:ext>
              </a:extLst>
            </p:cNvPr>
            <p:cNvSpPr txBox="1"/>
            <p:nvPr/>
          </p:nvSpPr>
          <p:spPr>
            <a:xfrm>
              <a:off x="5250293" y="2381084"/>
              <a:ext cx="1113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根据用户个人爱好挑选商品</a:t>
              </a:r>
            </a:p>
          </p:txBody>
        </p:sp>
        <p:sp>
          <p:nvSpPr>
            <p:cNvPr id="35" name="箭头: 右 90">
              <a:extLst>
                <a:ext uri="{FF2B5EF4-FFF2-40B4-BE49-F238E27FC236}">
                  <a16:creationId xmlns:a16="http://schemas.microsoft.com/office/drawing/2014/main" id="{FEB06653-512A-574F-BBC8-CC0D8D245EBF}"/>
                </a:ext>
              </a:extLst>
            </p:cNvPr>
            <p:cNvSpPr/>
            <p:nvPr/>
          </p:nvSpPr>
          <p:spPr>
            <a:xfrm>
              <a:off x="7690188" y="2107873"/>
              <a:ext cx="490433" cy="152772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箭头: 右 91">
              <a:extLst>
                <a:ext uri="{FF2B5EF4-FFF2-40B4-BE49-F238E27FC236}">
                  <a16:creationId xmlns:a16="http://schemas.microsoft.com/office/drawing/2014/main" id="{8B34636D-5ECE-0A4A-9FB1-E69A8D93FD1B}"/>
                </a:ext>
              </a:extLst>
            </p:cNvPr>
            <p:cNvSpPr/>
            <p:nvPr/>
          </p:nvSpPr>
          <p:spPr>
            <a:xfrm>
              <a:off x="6231838" y="2120988"/>
              <a:ext cx="490433" cy="171976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箭头: 右 92">
              <a:extLst>
                <a:ext uri="{FF2B5EF4-FFF2-40B4-BE49-F238E27FC236}">
                  <a16:creationId xmlns:a16="http://schemas.microsoft.com/office/drawing/2014/main" id="{85536A3E-DA55-104A-9DF5-D304CACBF5AA}"/>
                </a:ext>
              </a:extLst>
            </p:cNvPr>
            <p:cNvSpPr/>
            <p:nvPr/>
          </p:nvSpPr>
          <p:spPr>
            <a:xfrm>
              <a:off x="4460327" y="2129754"/>
              <a:ext cx="490433" cy="171976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箭头: 下 93">
              <a:extLst>
                <a:ext uri="{FF2B5EF4-FFF2-40B4-BE49-F238E27FC236}">
                  <a16:creationId xmlns:a16="http://schemas.microsoft.com/office/drawing/2014/main" id="{DE94BA7D-9564-4649-A1A1-E05B5D546E18}"/>
                </a:ext>
              </a:extLst>
            </p:cNvPr>
            <p:cNvSpPr/>
            <p:nvPr/>
          </p:nvSpPr>
          <p:spPr>
            <a:xfrm>
              <a:off x="8488371" y="2909094"/>
              <a:ext cx="150829" cy="30980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F7DEA5D-F486-F290-411C-4FC61E412133}"/>
              </a:ext>
            </a:extLst>
          </p:cNvPr>
          <p:cNvGrpSpPr/>
          <p:nvPr/>
        </p:nvGrpSpPr>
        <p:grpSpPr>
          <a:xfrm>
            <a:off x="2173125" y="4371214"/>
            <a:ext cx="9648509" cy="1776522"/>
            <a:chOff x="2257603" y="4165460"/>
            <a:chExt cx="9648509" cy="177652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1131CB-23F3-E840-8849-944B1A0360B8}"/>
                </a:ext>
              </a:extLst>
            </p:cNvPr>
            <p:cNvSpPr txBox="1"/>
            <p:nvPr/>
          </p:nvSpPr>
          <p:spPr>
            <a:xfrm>
              <a:off x="3450419" y="4165460"/>
              <a:ext cx="5264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rgbClr val="04AF59"/>
                  </a:solidFill>
                  <a:latin typeface="微软雅黑" panose="020B0503020204020204" charset="-122"/>
                  <a:ea typeface="微软雅黑" panose="020B0503020204020204" charset="-122"/>
                </a:rPr>
                <a:t>机器人自动完成信息获取，信息筛选，信息展示等业务流程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1A92D69-2E17-DF1E-E473-42B4969EEA03}"/>
                </a:ext>
              </a:extLst>
            </p:cNvPr>
            <p:cNvGrpSpPr/>
            <p:nvPr/>
          </p:nvGrpSpPr>
          <p:grpSpPr>
            <a:xfrm>
              <a:off x="2257603" y="4584485"/>
              <a:ext cx="9648509" cy="1357497"/>
              <a:chOff x="2257603" y="4584485"/>
              <a:chExt cx="9648509" cy="1357497"/>
            </a:xfrm>
          </p:grpSpPr>
          <p:pic>
            <p:nvPicPr>
              <p:cNvPr id="13" name="图片 12" descr="ibot">
                <a:extLst>
                  <a:ext uri="{FF2B5EF4-FFF2-40B4-BE49-F238E27FC236}">
                    <a16:creationId xmlns:a16="http://schemas.microsoft.com/office/drawing/2014/main" id="{68B93D38-B207-F344-A981-A53D76568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88649" y="4771515"/>
                <a:ext cx="565150" cy="565150"/>
              </a:xfrm>
              <a:prstGeom prst="rect">
                <a:avLst/>
              </a:prstGeom>
            </p:spPr>
          </p:pic>
          <p:pic>
            <p:nvPicPr>
              <p:cNvPr id="40" name="图片 39" descr="文件 (4)">
                <a:extLst>
                  <a:ext uri="{FF2B5EF4-FFF2-40B4-BE49-F238E27FC236}">
                    <a16:creationId xmlns:a16="http://schemas.microsoft.com/office/drawing/2014/main" id="{393649CC-0612-964D-AF72-8DFFCF424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297004" y="4959208"/>
                <a:ext cx="326154" cy="326154"/>
              </a:xfrm>
              <a:prstGeom prst="rect">
                <a:avLst/>
              </a:prstGeom>
            </p:spPr>
          </p:pic>
          <p:pic>
            <p:nvPicPr>
              <p:cNvPr id="41" name="图形 40" descr="月历">
                <a:extLst>
                  <a:ext uri="{FF2B5EF4-FFF2-40B4-BE49-F238E27FC236}">
                    <a16:creationId xmlns:a16="http://schemas.microsoft.com/office/drawing/2014/main" id="{BB630B42-AD14-374F-BDC1-CAE4CF953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621430" y="4781354"/>
                <a:ext cx="340931" cy="340931"/>
              </a:xfrm>
              <a:prstGeom prst="rect">
                <a:avLst/>
              </a:prstGeom>
            </p:spPr>
          </p:pic>
          <p:pic>
            <p:nvPicPr>
              <p:cNvPr id="42" name="图片 41" descr="ibot">
                <a:extLst>
                  <a:ext uri="{FF2B5EF4-FFF2-40B4-BE49-F238E27FC236}">
                    <a16:creationId xmlns:a16="http://schemas.microsoft.com/office/drawing/2014/main" id="{4D053603-AABE-A643-B7C4-FFD61D929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854472" y="4763102"/>
                <a:ext cx="565151" cy="565151"/>
              </a:xfrm>
              <a:prstGeom prst="rect">
                <a:avLst/>
              </a:prstGeom>
            </p:spPr>
          </p:pic>
          <p:pic>
            <p:nvPicPr>
              <p:cNvPr id="43" name="图形 42" descr="Internet">
                <a:extLst>
                  <a:ext uri="{FF2B5EF4-FFF2-40B4-BE49-F238E27FC236}">
                    <a16:creationId xmlns:a16="http://schemas.microsoft.com/office/drawing/2014/main" id="{EFE03FE5-864D-5D4C-B15D-A6156BF7D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835372" y="4867352"/>
                <a:ext cx="403296" cy="403296"/>
              </a:xfrm>
              <a:prstGeom prst="rect">
                <a:avLst/>
              </a:prstGeom>
            </p:spPr>
          </p:pic>
          <p:pic>
            <p:nvPicPr>
              <p:cNvPr id="44" name="图片 43" descr="ibot">
                <a:extLst>
                  <a:ext uri="{FF2B5EF4-FFF2-40B4-BE49-F238E27FC236}">
                    <a16:creationId xmlns:a16="http://schemas.microsoft.com/office/drawing/2014/main" id="{CD9A09CD-1B2E-0B45-9D13-03E3D6534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120316" y="4769529"/>
                <a:ext cx="565151" cy="565151"/>
              </a:xfrm>
              <a:prstGeom prst="rect">
                <a:avLst/>
              </a:prstGeom>
            </p:spPr>
          </p:pic>
          <p:pic>
            <p:nvPicPr>
              <p:cNvPr id="45" name="图形 44" descr="复选标记">
                <a:extLst>
                  <a:ext uri="{FF2B5EF4-FFF2-40B4-BE49-F238E27FC236}">
                    <a16:creationId xmlns:a16="http://schemas.microsoft.com/office/drawing/2014/main" id="{D926075C-450A-D64E-8CE8-FB2413E6A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216536" y="4947796"/>
                <a:ext cx="349732" cy="349732"/>
              </a:xfrm>
              <a:prstGeom prst="rect">
                <a:avLst/>
              </a:prstGeom>
            </p:spPr>
          </p:pic>
          <p:pic>
            <p:nvPicPr>
              <p:cNvPr id="46" name="图片 45" descr="ibot">
                <a:extLst>
                  <a:ext uri="{FF2B5EF4-FFF2-40B4-BE49-F238E27FC236}">
                    <a16:creationId xmlns:a16="http://schemas.microsoft.com/office/drawing/2014/main" id="{D9FC3DCE-4C34-0348-9F57-40EDC5A0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464888" y="4769528"/>
                <a:ext cx="565151" cy="565151"/>
              </a:xfrm>
              <a:prstGeom prst="rect">
                <a:avLst/>
              </a:prstGeom>
            </p:spPr>
          </p:pic>
          <p:pic>
            <p:nvPicPr>
              <p:cNvPr id="47" name="图形 46" descr="智能手机">
                <a:extLst>
                  <a:ext uri="{FF2B5EF4-FFF2-40B4-BE49-F238E27FC236}">
                    <a16:creationId xmlns:a16="http://schemas.microsoft.com/office/drawing/2014/main" id="{9B2FA4AE-4900-EE4C-804D-5C9862B10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644773" y="4894436"/>
                <a:ext cx="384997" cy="384997"/>
              </a:xfrm>
              <a:prstGeom prst="rect">
                <a:avLst/>
              </a:prstGeom>
            </p:spPr>
          </p:pic>
          <p:pic>
            <p:nvPicPr>
              <p:cNvPr id="48" name="图片 47" descr="ibot">
                <a:extLst>
                  <a:ext uri="{FF2B5EF4-FFF2-40B4-BE49-F238E27FC236}">
                    <a16:creationId xmlns:a16="http://schemas.microsoft.com/office/drawing/2014/main" id="{69992CDE-7000-3D46-9C23-1F81A4756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928415" y="4763101"/>
                <a:ext cx="565151" cy="565151"/>
              </a:xfrm>
              <a:prstGeom prst="rect">
                <a:avLst/>
              </a:prstGeom>
            </p:spPr>
          </p:pic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60C7EE9-75D8-C347-80EE-BCA91A4E9A8A}"/>
                  </a:ext>
                </a:extLst>
              </p:cNvPr>
              <p:cNvSpPr txBox="1"/>
              <p:nvPr/>
            </p:nvSpPr>
            <p:spPr>
              <a:xfrm>
                <a:off x="2257603" y="5442345"/>
                <a:ext cx="11138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选定指定浏览器</a:t>
                </a: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DE11FDA-7BC8-164A-BCEE-3B990BFC3AC4}"/>
                  </a:ext>
                </a:extLst>
              </p:cNvPr>
              <p:cNvSpPr txBox="1"/>
              <p:nvPr/>
            </p:nvSpPr>
            <p:spPr>
              <a:xfrm>
                <a:off x="3490926" y="5387984"/>
                <a:ext cx="11138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000" dirty="0">
                    <a:solidFill>
                      <a:srgbClr val="03AF5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根据用户的选择将对应的商品信息显示出来</a:t>
                </a:r>
              </a:p>
            </p:txBody>
          </p:sp>
          <p:pic>
            <p:nvPicPr>
              <p:cNvPr id="51" name="图形 50" descr="列表">
                <a:extLst>
                  <a:ext uri="{FF2B5EF4-FFF2-40B4-BE49-F238E27FC236}">
                    <a16:creationId xmlns:a16="http://schemas.microsoft.com/office/drawing/2014/main" id="{940AB193-26AD-D14C-B178-420AA1E11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3631867" y="5064568"/>
                <a:ext cx="335200" cy="335200"/>
              </a:xfrm>
              <a:prstGeom prst="rect">
                <a:avLst/>
              </a:prstGeom>
            </p:spPr>
          </p:pic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82058E2-F7FD-924B-8AF4-7A6158C18159}"/>
                  </a:ext>
                </a:extLst>
              </p:cNvPr>
              <p:cNvSpPr txBox="1"/>
              <p:nvPr/>
            </p:nvSpPr>
            <p:spPr>
              <a:xfrm>
                <a:off x="4736696" y="5363432"/>
                <a:ext cx="1113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通过大数据分析其爱好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6A33F54-DC76-9D47-B53D-F338DD3BEB83}"/>
                  </a:ext>
                </a:extLst>
              </p:cNvPr>
              <p:cNvSpPr txBox="1"/>
              <p:nvPr/>
            </p:nvSpPr>
            <p:spPr>
              <a:xfrm>
                <a:off x="6037652" y="5379366"/>
                <a:ext cx="1362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抓取相应的“量化”数据</a:t>
                </a: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3610CD2-0143-5742-8813-3B9DFA7BE54C}"/>
                  </a:ext>
                </a:extLst>
              </p:cNvPr>
              <p:cNvSpPr txBox="1"/>
              <p:nvPr/>
            </p:nvSpPr>
            <p:spPr>
              <a:xfrm>
                <a:off x="7625363" y="5379366"/>
                <a:ext cx="1113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通过量化规则进行数据的筛选</a:t>
                </a:r>
              </a:p>
            </p:txBody>
          </p:sp>
          <p:sp>
            <p:nvSpPr>
              <p:cNvPr id="55" name="箭头: 右 119">
                <a:extLst>
                  <a:ext uri="{FF2B5EF4-FFF2-40B4-BE49-F238E27FC236}">
                    <a16:creationId xmlns:a16="http://schemas.microsoft.com/office/drawing/2014/main" id="{2A18C9AA-FEE8-C54A-A2F9-BD3740C93238}"/>
                  </a:ext>
                </a:extLst>
              </p:cNvPr>
              <p:cNvSpPr/>
              <p:nvPr/>
            </p:nvSpPr>
            <p:spPr>
              <a:xfrm>
                <a:off x="7205434" y="5093358"/>
                <a:ext cx="424066" cy="13886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箭头: 右 120">
                <a:extLst>
                  <a:ext uri="{FF2B5EF4-FFF2-40B4-BE49-F238E27FC236}">
                    <a16:creationId xmlns:a16="http://schemas.microsoft.com/office/drawing/2014/main" id="{F2C52DD2-6788-3F4F-8F13-11FE9B4E2B0C}"/>
                  </a:ext>
                </a:extLst>
              </p:cNvPr>
              <p:cNvSpPr/>
              <p:nvPr/>
            </p:nvSpPr>
            <p:spPr>
              <a:xfrm>
                <a:off x="5745666" y="5134783"/>
                <a:ext cx="424066" cy="13886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箭头: 右 121">
                <a:extLst>
                  <a:ext uri="{FF2B5EF4-FFF2-40B4-BE49-F238E27FC236}">
                    <a16:creationId xmlns:a16="http://schemas.microsoft.com/office/drawing/2014/main" id="{DFF897D3-252F-B84F-AE23-1360486CCEE9}"/>
                  </a:ext>
                </a:extLst>
              </p:cNvPr>
              <p:cNvSpPr/>
              <p:nvPr/>
            </p:nvSpPr>
            <p:spPr>
              <a:xfrm>
                <a:off x="4429992" y="5078944"/>
                <a:ext cx="424066" cy="13886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箭头: 右 122">
                <a:extLst>
                  <a:ext uri="{FF2B5EF4-FFF2-40B4-BE49-F238E27FC236}">
                    <a16:creationId xmlns:a16="http://schemas.microsoft.com/office/drawing/2014/main" id="{1DB2CB3D-29F6-5B4C-B6B7-7395C2E08553}"/>
                  </a:ext>
                </a:extLst>
              </p:cNvPr>
              <p:cNvSpPr/>
              <p:nvPr/>
            </p:nvSpPr>
            <p:spPr>
              <a:xfrm>
                <a:off x="3164896" y="5089714"/>
                <a:ext cx="424066" cy="13886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箭头: 右 124">
                <a:extLst>
                  <a:ext uri="{FF2B5EF4-FFF2-40B4-BE49-F238E27FC236}">
                    <a16:creationId xmlns:a16="http://schemas.microsoft.com/office/drawing/2014/main" id="{F6A92F14-521B-8F43-811F-304DFD6315D7}"/>
                  </a:ext>
                </a:extLst>
              </p:cNvPr>
              <p:cNvSpPr/>
              <p:nvPr/>
            </p:nvSpPr>
            <p:spPr>
              <a:xfrm>
                <a:off x="8535427" y="5053275"/>
                <a:ext cx="424066" cy="13886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1" name="图片 60" descr="ibot">
                <a:extLst>
                  <a:ext uri="{FF2B5EF4-FFF2-40B4-BE49-F238E27FC236}">
                    <a16:creationId xmlns:a16="http://schemas.microsoft.com/office/drawing/2014/main" id="{D830A3BC-A26F-5D4C-AA2E-7395543E1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035814" y="4769528"/>
                <a:ext cx="565151" cy="565151"/>
              </a:xfrm>
              <a:prstGeom prst="rect">
                <a:avLst/>
              </a:prstGeom>
            </p:spPr>
          </p:pic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E1683EC-58D1-B843-8351-7245264AF6B1}"/>
                  </a:ext>
                </a:extLst>
              </p:cNvPr>
              <p:cNvSpPr txBox="1"/>
              <p:nvPr/>
            </p:nvSpPr>
            <p:spPr>
              <a:xfrm>
                <a:off x="8797206" y="5370423"/>
                <a:ext cx="132997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将对应用户所在乎的信息展示给用户，让用户进行选择</a:t>
                </a:r>
              </a:p>
            </p:txBody>
          </p:sp>
          <p:sp>
            <p:nvSpPr>
              <p:cNvPr id="63" name="矩形: 圆角 89">
                <a:extLst>
                  <a:ext uri="{FF2B5EF4-FFF2-40B4-BE49-F238E27FC236}">
                    <a16:creationId xmlns:a16="http://schemas.microsoft.com/office/drawing/2014/main" id="{06DEA9DA-204B-C641-BA62-E6A58D5B1958}"/>
                  </a:ext>
                </a:extLst>
              </p:cNvPr>
              <p:cNvSpPr/>
              <p:nvPr/>
            </p:nvSpPr>
            <p:spPr>
              <a:xfrm>
                <a:off x="10170682" y="4584485"/>
                <a:ext cx="1735430" cy="882908"/>
              </a:xfrm>
              <a:prstGeom prst="roundRect">
                <a:avLst/>
              </a:prstGeom>
              <a:solidFill>
                <a:srgbClr val="00AE5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1min/</a:t>
                </a:r>
                <a:r>
                  <a:rPr lang="zh-CN" alt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份订单</a:t>
                </a:r>
              </a:p>
              <a:p>
                <a:pPr algn="ctr"/>
                <a:endParaRPr lang="en-US" altLang="zh-CN" sz="1100" dirty="0"/>
              </a:p>
            </p:txBody>
          </p:sp>
        </p:grpSp>
      </p:grp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012996" y="2107075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zh-CN" altLang="en-US" sz="9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6467B9A-6F36-DAB5-4DD4-FE55219BDC5B}"/>
              </a:ext>
            </a:extLst>
          </p:cNvPr>
          <p:cNvGrpSpPr/>
          <p:nvPr/>
        </p:nvGrpSpPr>
        <p:grpSpPr>
          <a:xfrm>
            <a:off x="3194837" y="2938407"/>
            <a:ext cx="5801233" cy="1327185"/>
            <a:chOff x="3442377" y="2950228"/>
            <a:chExt cx="5801233" cy="1327185"/>
          </a:xfrm>
        </p:grpSpPr>
        <p:pic>
          <p:nvPicPr>
            <p:cNvPr id="16" name="图片 15" descr="文件 (3)">
              <a:extLst>
                <a:ext uri="{FF2B5EF4-FFF2-40B4-BE49-F238E27FC236}">
                  <a16:creationId xmlns:a16="http://schemas.microsoft.com/office/drawing/2014/main" id="{FD514426-CAA5-D240-91FD-628F4A45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biLevel thresh="25000"/>
            </a:blip>
            <a:stretch>
              <a:fillRect/>
            </a:stretch>
          </p:blipFill>
          <p:spPr>
            <a:xfrm>
              <a:off x="6785910" y="3027157"/>
              <a:ext cx="349732" cy="349732"/>
            </a:xfrm>
            <a:prstGeom prst="rect">
              <a:avLst/>
            </a:prstGeom>
          </p:spPr>
        </p:pic>
        <p:pic>
          <p:nvPicPr>
            <p:cNvPr id="23" name="图片 22" descr="人 (2)">
              <a:extLst>
                <a:ext uri="{FF2B5EF4-FFF2-40B4-BE49-F238E27FC236}">
                  <a16:creationId xmlns:a16="http://schemas.microsoft.com/office/drawing/2014/main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32487" y="3037445"/>
              <a:ext cx="607596" cy="607596"/>
            </a:xfrm>
            <a:prstGeom prst="rect">
              <a:avLst/>
            </a:prstGeom>
          </p:spPr>
        </p:pic>
        <p:pic>
          <p:nvPicPr>
            <p:cNvPr id="24" name="图片 23" descr="人 (2)">
              <a:extLst>
                <a:ext uri="{FF2B5EF4-FFF2-40B4-BE49-F238E27FC236}">
                  <a16:creationId xmlns:a16="http://schemas.microsoft.com/office/drawing/2014/main" id="{EFB5824C-AAF9-0149-8338-9B1AB03B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7057700" y="3042624"/>
              <a:ext cx="607596" cy="607596"/>
            </a:xfrm>
            <a:prstGeom prst="rect">
              <a:avLst/>
            </a:prstGeom>
          </p:spPr>
        </p:pic>
        <p:pic>
          <p:nvPicPr>
            <p:cNvPr id="25" name="图片 24" descr="人 (2)">
              <a:extLst>
                <a:ext uri="{FF2B5EF4-FFF2-40B4-BE49-F238E27FC236}">
                  <a16:creationId xmlns:a16="http://schemas.microsoft.com/office/drawing/2014/main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44074" y="2991984"/>
              <a:ext cx="607596" cy="607596"/>
            </a:xfrm>
            <a:prstGeom prst="rect">
              <a:avLst/>
            </a:prstGeom>
          </p:spPr>
        </p:pic>
        <p:pic>
          <p:nvPicPr>
            <p:cNvPr id="26" name="图形 25" descr="复选标记">
              <a:extLst>
                <a:ext uri="{FF2B5EF4-FFF2-40B4-BE49-F238E27FC236}">
                  <a16:creationId xmlns:a16="http://schemas.microsoft.com/office/drawing/2014/main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460756" y="3007736"/>
              <a:ext cx="349732" cy="349732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6FA1D0E-9932-3245-8064-2F3E4AE0906A}"/>
                </a:ext>
              </a:extLst>
            </p:cNvPr>
            <p:cNvSpPr txBox="1"/>
            <p:nvPr/>
          </p:nvSpPr>
          <p:spPr>
            <a:xfrm>
              <a:off x="3442377" y="3681484"/>
              <a:ext cx="11138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将购物车里所选的商品一次性“付清”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9373BD7-466F-854A-A306-F3BBF7CE9EBD}"/>
                </a:ext>
              </a:extLst>
            </p:cNvPr>
            <p:cNvSpPr txBox="1"/>
            <p:nvPr/>
          </p:nvSpPr>
          <p:spPr>
            <a:xfrm>
              <a:off x="6688702" y="3725173"/>
              <a:ext cx="1271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将最终选择的商品放到购物车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8005495-53E8-5B4F-A468-E04BAF9BFFF7}"/>
                </a:ext>
              </a:extLst>
            </p:cNvPr>
            <p:cNvSpPr txBox="1"/>
            <p:nvPr/>
          </p:nvSpPr>
          <p:spPr>
            <a:xfrm>
              <a:off x="7972703" y="3736539"/>
              <a:ext cx="1270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分析各个网站或</a:t>
              </a:r>
              <a:r>
                <a:rPr kumimoji="1"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APP</a:t>
              </a:r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的优惠“活动”</a:t>
              </a:r>
            </a:p>
          </p:txBody>
        </p:sp>
        <p:pic>
          <p:nvPicPr>
            <p:cNvPr id="34" name="图形 33" descr="目标受众">
              <a:extLst>
                <a:ext uri="{FF2B5EF4-FFF2-40B4-BE49-F238E27FC236}">
                  <a16:creationId xmlns:a16="http://schemas.microsoft.com/office/drawing/2014/main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138639" y="2985084"/>
              <a:ext cx="349732" cy="349732"/>
            </a:xfrm>
            <a:prstGeom prst="rect">
              <a:avLst/>
            </a:prstGeom>
          </p:spPr>
        </p:pic>
        <p:sp>
          <p:nvSpPr>
            <p:cNvPr id="39" name="箭头: 左 94">
              <a:extLst>
                <a:ext uri="{FF2B5EF4-FFF2-40B4-BE49-F238E27FC236}">
                  <a16:creationId xmlns:a16="http://schemas.microsoft.com/office/drawing/2014/main" id="{EE5DFFF6-B007-4940-ABF9-613D9E2EEE92}"/>
                </a:ext>
              </a:extLst>
            </p:cNvPr>
            <p:cNvSpPr/>
            <p:nvPr/>
          </p:nvSpPr>
          <p:spPr>
            <a:xfrm>
              <a:off x="7786190" y="3389782"/>
              <a:ext cx="428625" cy="175619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箭头: 左 94">
              <a:extLst>
                <a:ext uri="{FF2B5EF4-FFF2-40B4-BE49-F238E27FC236}">
                  <a16:creationId xmlns:a16="http://schemas.microsoft.com/office/drawing/2014/main" id="{AEE139C9-BAAA-BF4F-9F48-6E9C117F7947}"/>
                </a:ext>
              </a:extLst>
            </p:cNvPr>
            <p:cNvSpPr/>
            <p:nvPr/>
          </p:nvSpPr>
          <p:spPr>
            <a:xfrm>
              <a:off x="6298080" y="3419148"/>
              <a:ext cx="428625" cy="175619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65" name="图片 64" descr="人 (2)">
              <a:extLst>
                <a:ext uri="{FF2B5EF4-FFF2-40B4-BE49-F238E27FC236}">
                  <a16:creationId xmlns:a16="http://schemas.microsoft.com/office/drawing/2014/main" id="{F3D45601-C33A-F945-BB86-985AD158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5432680" y="3001650"/>
              <a:ext cx="607596" cy="607596"/>
            </a:xfrm>
            <a:prstGeom prst="rect">
              <a:avLst/>
            </a:prstGeom>
          </p:spPr>
        </p:pic>
        <p:pic>
          <p:nvPicPr>
            <p:cNvPr id="66" name="图形 65" descr="研究">
              <a:extLst>
                <a:ext uri="{FF2B5EF4-FFF2-40B4-BE49-F238E27FC236}">
                  <a16:creationId xmlns:a16="http://schemas.microsoft.com/office/drawing/2014/main" id="{25C79CA1-E5DC-E64C-BF30-BF154BC1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225192" y="2950228"/>
              <a:ext cx="365809" cy="365809"/>
            </a:xfrm>
            <a:prstGeom prst="rect">
              <a:avLst/>
            </a:prstGeom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77B425A-38A6-C64C-913A-3C78A66D1BF6}"/>
                </a:ext>
              </a:extLst>
            </p:cNvPr>
            <p:cNvSpPr txBox="1"/>
            <p:nvPr/>
          </p:nvSpPr>
          <p:spPr>
            <a:xfrm>
              <a:off x="5214362" y="3723415"/>
              <a:ext cx="11138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继续分析，查找下一个喜欢的商品</a:t>
              </a:r>
            </a:p>
          </p:txBody>
        </p:sp>
        <p:sp>
          <p:nvSpPr>
            <p:cNvPr id="68" name="箭头: 左 94">
              <a:extLst>
                <a:ext uri="{FF2B5EF4-FFF2-40B4-BE49-F238E27FC236}">
                  <a16:creationId xmlns:a16="http://schemas.microsoft.com/office/drawing/2014/main" id="{80954791-86CE-2542-84B2-27741C400601}"/>
                </a:ext>
              </a:extLst>
            </p:cNvPr>
            <p:cNvSpPr/>
            <p:nvPr/>
          </p:nvSpPr>
          <p:spPr>
            <a:xfrm>
              <a:off x="4556269" y="3432227"/>
              <a:ext cx="428625" cy="177019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项目实施前后的网上购物流程对比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204001" y="1136885"/>
            <a:ext cx="11987999" cy="543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机器人管理：、监控和调度：机器人需要每个用户亲自操作，因为在流程中设计到“个人隐私”，在一次程序执行中机器人会自动进行相应资源的调度和监控，实时对系统作出回应。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权限和资产管理：对于每个用户来说都用相应的使用权权限，之后我们会对不同的用户身份进行甄别，并对为不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同的身份专门设置一套处理方案，本产品还未得出相应资产管理的优质计划，只有初步的资产分配方案。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机器人运行大屏展示：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流程运行报告：由于相应的软件支持，在每一次进行流程的运行完成之后都会自动产生相应的运行报告，可以帮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助用户更好的理解程序，并在异常的情况下，帮助用户快速找到出现异常的操作行为，方便用户进行修正。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安全、日志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审计相关设计：对于安全方面的问题我们小组所设计的步骤都是进行过安全分析的，对于容易泄漏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用户信息的操作，我们直接采用人机交互的平台，通过网站自带的保护机制进行相应的处理，切实保护用户信息安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全。对于日志我们会通过一些特定的操作来打印日志，而且对于某些异常也做了专门的日志处理。我们小组并未做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出可以展示的审计方面的内容。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异常监控与恢复机制：我们对一些容易产生异常信息的地方进行了异常监控，可以有效的防止错误的输出，提供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给用户比较好的操作体验。对于恢复机制我们小组是通过异常处理所产生的信息提交给用户，用户可以根据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异常提示进行操作，从而恢复程序的运行。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85D8D6-1769-FACF-C683-6B291ECA07C2}"/>
              </a:ext>
            </a:extLst>
          </p:cNvPr>
          <p:cNvSpPr txBox="1"/>
          <p:nvPr/>
        </p:nvSpPr>
        <p:spPr>
          <a:xfrm>
            <a:off x="541538" y="1535837"/>
            <a:ext cx="10919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、我们采用人机交互式的方式来获取用户想要的购物信息，比以往系统通过填表来获取用户的信息更加具有“界面友好性”。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、我们采用比较科学的“量化方法”，提供给用户真实、有效、便利的购买方案，让用户可以更加科学地进行购物。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215BF1-1D3E-50F6-3944-CF4B4CD6D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68" y="3567838"/>
            <a:ext cx="3033668" cy="2465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10124</TotalTime>
  <Words>1920</Words>
  <Application>Microsoft Office PowerPoint</Application>
  <PresentationFormat>宽屏</PresentationFormat>
  <Paragraphs>176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 Unicode MS</vt:lpstr>
      <vt:lpstr>PingFang SC</vt:lpstr>
      <vt:lpstr>等线</vt:lpstr>
      <vt:lpstr>方正粗黑宋简体</vt:lpstr>
      <vt:lpstr>华文仿宋</vt:lpstr>
      <vt:lpstr>微软雅黑</vt:lpstr>
      <vt:lpstr>微软雅黑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何 成辉</cp:lastModifiedBy>
  <cp:revision>193</cp:revision>
  <dcterms:created xsi:type="dcterms:W3CDTF">2021-03-03T08:16:49Z</dcterms:created>
  <dcterms:modified xsi:type="dcterms:W3CDTF">2022-07-01T15:59:42Z</dcterms:modified>
</cp:coreProperties>
</file>