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1" r:id="rId3"/>
  </p:sldMasterIdLst>
  <p:notesMasterIdLst>
    <p:notesMasterId r:id="rId21"/>
  </p:notesMasterIdLst>
  <p:sldIdLst>
    <p:sldId id="256" r:id="rId4"/>
    <p:sldId id="257" r:id="rId5"/>
    <p:sldId id="276" r:id="rId6"/>
    <p:sldId id="274" r:id="rId7"/>
    <p:sldId id="275" r:id="rId8"/>
    <p:sldId id="273" r:id="rId9"/>
    <p:sldId id="264" r:id="rId10"/>
    <p:sldId id="283" r:id="rId11"/>
    <p:sldId id="284" r:id="rId12"/>
    <p:sldId id="285" r:id="rId13"/>
    <p:sldId id="286" r:id="rId14"/>
    <p:sldId id="287" r:id="rId15"/>
    <p:sldId id="288" r:id="rId16"/>
    <p:sldId id="289" r:id="rId17"/>
    <p:sldId id="290" r:id="rId18"/>
    <p:sldId id="265" r:id="rId19"/>
    <p:sldId id="26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5661"/>
    <a:srgbClr val="725760"/>
    <a:srgbClr val="6D5562"/>
    <a:srgbClr val="B484E2"/>
    <a:srgbClr val="D460FF"/>
    <a:srgbClr val="01A8FF"/>
    <a:srgbClr val="34334B"/>
    <a:srgbClr val="1A070E"/>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91" autoAdjust="0"/>
    <p:restoredTop sz="94676"/>
  </p:normalViewPr>
  <p:slideViewPr>
    <p:cSldViewPr snapToGrid="0">
      <p:cViewPr varScale="1">
        <p:scale>
          <a:sx n="81" d="100"/>
          <a:sy n="81" d="100"/>
        </p:scale>
        <p:origin x="10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561344530091202E-2"/>
          <c:y val="0.18580682732449"/>
          <c:w val="0.899307268039792"/>
          <c:h val="0.69640419748211801"/>
        </c:manualLayout>
      </c:layout>
      <c:lineChart>
        <c:grouping val="stacked"/>
        <c:varyColors val="0"/>
        <c:ser>
          <c:idx val="0"/>
          <c:order val="0"/>
          <c:tx>
            <c:strRef>
              <c:f>Sheet1!$B$1</c:f>
              <c:strCache>
                <c:ptCount val="1"/>
                <c:pt idx="0">
                  <c:v>列1</c:v>
                </c:pt>
              </c:strCache>
            </c:strRef>
          </c:tx>
          <c:spPr>
            <a:ln w="19050" cap="rnd" cmpd="sng" algn="ctr">
              <a:solidFill>
                <a:schemeClr val="accent6"/>
              </a:solidFill>
              <a:prstDash val="solid"/>
              <a:round/>
            </a:ln>
          </c:spPr>
          <c:marker>
            <c:symbol val="circle"/>
            <c:size val="8"/>
            <c:spPr>
              <a:solidFill>
                <a:schemeClr val="accent6"/>
              </a:solidFill>
              <a:ln w="6350" cap="flat" cmpd="sng" algn="ctr">
                <a:solidFill>
                  <a:schemeClr val="accent6"/>
                </a:solidFill>
                <a:prstDash val="solid"/>
                <a:bevel/>
              </a:ln>
            </c:spPr>
          </c:marke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4.3</c:v>
                </c:pt>
                <c:pt idx="1">
                  <c:v>1</c:v>
                </c:pt>
                <c:pt idx="2">
                  <c:v>3.5</c:v>
                </c:pt>
                <c:pt idx="3">
                  <c:v>2.4</c:v>
                </c:pt>
                <c:pt idx="4">
                  <c:v>4.0999999999999996</c:v>
                </c:pt>
                <c:pt idx="5">
                  <c:v>1.5</c:v>
                </c:pt>
                <c:pt idx="6">
                  <c:v>2.6</c:v>
                </c:pt>
                <c:pt idx="7">
                  <c:v>2</c:v>
                </c:pt>
                <c:pt idx="8">
                  <c:v>4.5999999999999996</c:v>
                </c:pt>
                <c:pt idx="9">
                  <c:v>4.9000000000000004</c:v>
                </c:pt>
                <c:pt idx="10">
                  <c:v>2.6</c:v>
                </c:pt>
                <c:pt idx="11">
                  <c:v>3.1</c:v>
                </c:pt>
              </c:numCache>
            </c:numRef>
          </c:val>
          <c:smooth val="1"/>
          <c:extLst>
            <c:ext xmlns:c16="http://schemas.microsoft.com/office/drawing/2014/chart" uri="{C3380CC4-5D6E-409C-BE32-E72D297353CC}">
              <c16:uniqueId val="{00000000-579F-44DF-9720-B12402D903CF}"/>
            </c:ext>
          </c:extLst>
        </c:ser>
        <c:dLbls>
          <c:showLegendKey val="0"/>
          <c:showVal val="0"/>
          <c:showCatName val="0"/>
          <c:showSerName val="0"/>
          <c:showPercent val="0"/>
          <c:showBubbleSize val="0"/>
        </c:dLbls>
        <c:marker val="1"/>
        <c:smooth val="0"/>
        <c:axId val="221338624"/>
        <c:axId val="222717824"/>
      </c:lineChart>
      <c:catAx>
        <c:axId val="22133862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222717824"/>
        <c:crosses val="autoZero"/>
        <c:auto val="1"/>
        <c:lblAlgn val="ctr"/>
        <c:lblOffset val="100"/>
        <c:noMultiLvlLbl val="0"/>
      </c:catAx>
      <c:valAx>
        <c:axId val="222717824"/>
        <c:scaling>
          <c:orientation val="minMax"/>
        </c:scaling>
        <c:delete val="0"/>
        <c:axPos val="l"/>
        <c:majorGridlines/>
        <c:numFmt formatCode="[$$-1009]#,##0.00" sourceLinked="0"/>
        <c:majorTickMark val="out"/>
        <c:minorTickMark val="in"/>
        <c:tickLblPos val="nextTo"/>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221338624"/>
        <c:crosses val="autoZero"/>
        <c:crossBetween val="between"/>
      </c:valAx>
      <c:spPr>
        <a:noFill/>
        <a:ln>
          <a:noFill/>
        </a:ln>
      </c:spPr>
    </c:plotArea>
    <c:plotVisOnly val="1"/>
    <c:dispBlanksAs val="zero"/>
    <c:showDLblsOverMax val="0"/>
  </c:chart>
  <c:txPr>
    <a:bodyPr/>
    <a:lstStyle/>
    <a:p>
      <a:pPr>
        <a:defRPr lang="zh-CN"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2022/6/26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2543606" y="6325991"/>
            <a:ext cx="1632181" cy="127151"/>
          </a:xfrm>
          <a:prstGeom prst="rect">
            <a:avLst/>
          </a:prstGeom>
          <a:noFill/>
        </p:spPr>
        <p:txBody>
          <a:bodyPr wrap="square" rtlCol="0">
            <a:spAutoFit/>
          </a:bodyPr>
          <a:lstStyle/>
          <a:p>
            <a:pPr defTabSz="1219200">
              <a:lnSpc>
                <a:spcPct val="200000"/>
              </a:lnSpc>
            </a:pPr>
            <a:r>
              <a:rPr lang="en-US" altLang="zh-CN" sz="135" dirty="0">
                <a:solidFill>
                  <a:prstClr val="black"/>
                </a:solidFill>
                <a:latin typeface="微软雅黑" panose="020B0503020204020204" pitchFamily="34" charset="-122"/>
                <a:hlinkClick r:id="rId2"/>
              </a:rPr>
              <a:t>PPT</a:t>
            </a:r>
            <a:r>
              <a:rPr lang="zh-CN" altLang="en-US" sz="135" dirty="0">
                <a:solidFill>
                  <a:prstClr val="black"/>
                </a:solidFill>
                <a:latin typeface="微软雅黑" panose="020B0503020204020204" pitchFamily="34" charset="-122"/>
                <a:hlinkClick r:id="rId2"/>
              </a:rPr>
              <a:t>下载</a:t>
            </a:r>
            <a:r>
              <a:rPr lang="zh-CN" altLang="en-US" sz="135" dirty="0">
                <a:solidFill>
                  <a:prstClr val="black"/>
                </a:solidFill>
                <a:latin typeface="微软雅黑" panose="020B0503020204020204" pitchFamily="34" charset="-122"/>
              </a:rPr>
              <a:t> </a:t>
            </a:r>
            <a:r>
              <a:rPr lang="en-US" altLang="zh-CN" sz="135" dirty="0">
                <a:solidFill>
                  <a:prstClr val="black"/>
                </a:solidFill>
                <a:latin typeface="微软雅黑" panose="020B0503020204020204" pitchFamily="34" charset="-122"/>
              </a:rPr>
              <a:t>http://www.1ppt.com/xiazai/</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9.jpe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ctr" defTabSz="6096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zh-CN"/>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4.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pn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sv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34446" y="1715230"/>
            <a:ext cx="9494907" cy="1107996"/>
          </a:xfrm>
          <a:prstGeom prst="rect">
            <a:avLst/>
          </a:prstGeom>
          <a:noFill/>
        </p:spPr>
        <p:txBody>
          <a:bodyPr wrap="none" lIns="91440" tIns="45720" rIns="91440" bIns="45720">
            <a:spAutoFit/>
          </a:bodyPr>
          <a:lstStyle/>
          <a:p>
            <a:pPr algn="ctr"/>
            <a:r>
              <a:rPr lang="zh-CN" altLang="en-US" sz="6600" dirty="0">
                <a:ln w="0"/>
                <a:effectLst>
                  <a:outerShdw blurRad="38100" dist="19050" dir="2700000" algn="tl" rotWithShape="0">
                    <a:schemeClr val="dk1">
                      <a:alpha val="40000"/>
                    </a:schemeClr>
                  </a:outerShdw>
                </a:effectLst>
              </a:rPr>
              <a:t>“智行”疫情出行机器人</a:t>
            </a:r>
            <a:endParaRPr lang="zh-CN" altLang="en-US" sz="6600" b="0" cap="none" spc="0" dirty="0">
              <a:ln w="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8453955" y="2910625"/>
            <a:ext cx="2775398" cy="646331"/>
          </a:xfrm>
          <a:prstGeom prst="rect">
            <a:avLst/>
          </a:prstGeom>
          <a:noFill/>
        </p:spPr>
        <p:txBody>
          <a:bodyPr wrap="square" rtlCol="0">
            <a:spAutoFit/>
          </a:bodyPr>
          <a:lstStyle/>
          <a:p>
            <a:r>
              <a:rPr lang="zh-CN" altLang="en-US" sz="18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团队名称：</a:t>
            </a:r>
            <a:r>
              <a:rPr lang="en-US" altLang="zh-CN" sz="18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 Jackson Yee</a:t>
            </a:r>
          </a:p>
          <a:p>
            <a:pPr algn="r"/>
            <a:r>
              <a:rPr lang="zh-CN" altLang="en-US"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团队成员：申奉真</a:t>
            </a:r>
            <a:r>
              <a:rPr lang="en-US" altLang="zh-CN"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王霆远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1"/>
          <p:cNvSpPr/>
          <p:nvPr/>
        </p:nvSpPr>
        <p:spPr>
          <a:xfrm>
            <a:off x="750785" y="4888698"/>
            <a:ext cx="10133813" cy="159449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42" y="1200003"/>
            <a:ext cx="6690322" cy="3513065"/>
          </a:xfrm>
          <a:prstGeom prst="rect">
            <a:avLst/>
          </a:prstGeom>
        </p:spPr>
      </p:pic>
      <p:sp>
        <p:nvSpPr>
          <p:cNvPr id="4" name="文本框 3"/>
          <p:cNvSpPr txBox="1"/>
          <p:nvPr/>
        </p:nvSpPr>
        <p:spPr>
          <a:xfrm>
            <a:off x="890270" y="4843780"/>
            <a:ext cx="9854565" cy="1706880"/>
          </a:xfrm>
          <a:prstGeom prst="rect">
            <a:avLst/>
          </a:prstGeom>
          <a:noFill/>
        </p:spPr>
        <p:txBody>
          <a:bodyPr wrap="square" rtlCol="0">
            <a:spAutoFit/>
          </a:bodyPr>
          <a:lstStyle/>
          <a:p>
            <a:pPr algn="ctr">
              <a:lnSpc>
                <a:spcPct val="125000"/>
              </a:lnSpc>
            </a:pPr>
            <a:r>
              <a:rPr kumimoji="1" lang="zh-CN" altLang="en-US" sz="2400" b="1" dirty="0">
                <a:latin typeface="+mn-ea"/>
              </a:rPr>
              <a:t>第二步 在官网获取数据（全部页数）</a:t>
            </a:r>
            <a:endParaRPr kumimoji="1" lang="en-US" altLang="zh-CN" b="1" dirty="0">
              <a:latin typeface="+mn-ea"/>
            </a:endParaRPr>
          </a:p>
          <a:p>
            <a:pPr marL="285750" indent="-285750">
              <a:lnSpc>
                <a:spcPct val="125000"/>
              </a:lnSpc>
              <a:buFont typeface="Arial" panose="020B0604020202020204" pitchFamily="34" charset="0"/>
              <a:buChar char="•"/>
            </a:pPr>
            <a:r>
              <a:rPr lang="zh-CN" altLang="en-US" sz="2000" dirty="0"/>
              <a:t>添加</a:t>
            </a:r>
            <a:r>
              <a:rPr lang="en-US" altLang="zh-CN" sz="2000" dirty="0"/>
              <a:t>[</a:t>
            </a:r>
            <a:r>
              <a:rPr lang="zh-CN" altLang="en-US" sz="2000" dirty="0"/>
              <a:t>序列</a:t>
            </a:r>
            <a:r>
              <a:rPr lang="en-US" altLang="zh-CN" sz="2000" dirty="0"/>
              <a:t>]</a:t>
            </a:r>
            <a:r>
              <a:rPr lang="zh-CN" altLang="en-US" sz="2000" dirty="0"/>
              <a:t>，命名为</a:t>
            </a:r>
            <a:r>
              <a:rPr lang="en-US" altLang="zh-CN" sz="2000" dirty="0"/>
              <a:t>“</a:t>
            </a:r>
            <a:r>
              <a:rPr lang="zh-CN" altLang="en-US" sz="2000" dirty="0"/>
              <a:t>国内数据抓取</a:t>
            </a:r>
            <a:r>
              <a:rPr lang="en-US" altLang="zh-CN" sz="2000" dirty="0"/>
              <a:t>”</a:t>
            </a:r>
            <a:r>
              <a:rPr lang="zh-CN" altLang="en-US" sz="2000" dirty="0"/>
              <a:t>。</a:t>
            </a:r>
            <a:endParaRPr kumimoji="1" lang="en-US" altLang="zh-CN" sz="2000" b="1" dirty="0">
              <a:latin typeface="+mn-ea"/>
            </a:endParaRPr>
          </a:p>
          <a:p>
            <a:pPr marL="285750" indent="-285750">
              <a:lnSpc>
                <a:spcPct val="125000"/>
              </a:lnSpc>
              <a:buFont typeface="Arial" panose="020B0604020202020204" pitchFamily="34" charset="0"/>
              <a:buChar char="•"/>
            </a:pPr>
            <a:r>
              <a:rPr kumimoji="1" lang="zh-CN" altLang="en-US" sz="2000" dirty="0">
                <a:latin typeface="+mn-ea"/>
              </a:rPr>
              <a:t>使用</a:t>
            </a:r>
            <a:r>
              <a:rPr kumimoji="1" lang="en-US" altLang="zh-CN" sz="2000" dirty="0">
                <a:latin typeface="+mn-ea"/>
              </a:rPr>
              <a:t>[</a:t>
            </a:r>
            <a:r>
              <a:rPr kumimoji="1" lang="zh-CN" altLang="en-US" sz="2000" dirty="0">
                <a:latin typeface="+mn-ea"/>
              </a:rPr>
              <a:t>数据抓取</a:t>
            </a:r>
            <a:r>
              <a:rPr kumimoji="1" lang="en-US" altLang="zh-CN" sz="2000" dirty="0">
                <a:latin typeface="+mn-ea"/>
              </a:rPr>
              <a:t>]</a:t>
            </a:r>
            <a:r>
              <a:rPr kumimoji="1" lang="zh-CN" altLang="en-US" sz="2000" dirty="0">
                <a:latin typeface="+mn-ea"/>
              </a:rPr>
              <a:t>功能，在百度疫情实时大数据网站上进行抓取数据，获取我国各地区现有确诊人数等信息。</a:t>
            </a:r>
            <a:endParaRPr kumimoji="1" lang="en-US" altLang="zh-CN" sz="2000" dirty="0">
              <a:latin typeface="+mn-ea"/>
            </a:endParaRPr>
          </a:p>
        </p:txBody>
      </p: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rPr>
              <a:t>三、执行流程图</a:t>
            </a:r>
            <a:endParaRPr lang="en-US" altLang="zh-CN" sz="2400" b="1" dirty="0">
              <a:solidFill>
                <a:schemeClr val="tx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213690" y="4713068"/>
            <a:ext cx="1566226" cy="276999"/>
          </a:xfrm>
          <a:prstGeom prst="rect">
            <a:avLst/>
          </a:prstGeom>
          <a:noFill/>
        </p:spPr>
        <p:txBody>
          <a:bodyPr wrap="square" rtlCol="0">
            <a:spAutoFit/>
          </a:bodyPr>
          <a:lstStyle/>
          <a:p>
            <a:pPr algn="ctr"/>
            <a:r>
              <a:rPr lang="zh-CN" altLang="en-US" sz="1200" dirty="0">
                <a:solidFill>
                  <a:schemeClr val="bg1"/>
                </a:solidFill>
              </a:rPr>
              <a:t>抓取数据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p:bldP spid="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圆角矩形 1"/>
          <p:cNvSpPr/>
          <p:nvPr/>
        </p:nvSpPr>
        <p:spPr>
          <a:xfrm>
            <a:off x="314960" y="4784958"/>
            <a:ext cx="11561975" cy="181458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090" y="1210310"/>
            <a:ext cx="4464685" cy="3481705"/>
          </a:xfrm>
          <a:prstGeom prst="rect">
            <a:avLst/>
          </a:prstGeom>
        </p:spPr>
      </p:pic>
      <p:sp>
        <p:nvSpPr>
          <p:cNvPr id="6" name="文本框 5"/>
          <p:cNvSpPr txBox="1"/>
          <p:nvPr/>
        </p:nvSpPr>
        <p:spPr>
          <a:xfrm>
            <a:off x="292735" y="4784725"/>
            <a:ext cx="11583670" cy="1745615"/>
          </a:xfrm>
          <a:prstGeom prst="rect">
            <a:avLst/>
          </a:prstGeom>
          <a:noFill/>
        </p:spPr>
        <p:txBody>
          <a:bodyPr wrap="square" rtlCol="0">
            <a:spAutoFit/>
          </a:bodyPr>
          <a:lstStyle/>
          <a:p>
            <a:pPr algn="ctr">
              <a:lnSpc>
                <a:spcPct val="125000"/>
              </a:lnSpc>
            </a:pPr>
            <a:r>
              <a:rPr kumimoji="1" lang="zh-CN" altLang="en-US" sz="2200" b="1" dirty="0">
                <a:latin typeface="宋体" panose="02010600030101010101" pitchFamily="2" charset="-122"/>
                <a:ea typeface="宋体" panose="02010600030101010101" pitchFamily="2" charset="-122"/>
              </a:rPr>
              <a:t>第三步 将获取的数据填入表格</a:t>
            </a:r>
            <a:endParaRPr kumimoji="1" lang="en-US" altLang="zh-CN" sz="2400" b="1" dirty="0">
              <a:latin typeface="宋体" panose="02010600030101010101" pitchFamily="2" charset="-122"/>
              <a:ea typeface="宋体" panose="02010600030101010101" pitchFamily="2" charset="-122"/>
            </a:endParaRPr>
          </a:p>
          <a:p>
            <a:pPr marL="285750" indent="-285750">
              <a:lnSpc>
                <a:spcPct val="125000"/>
              </a:lnSpc>
              <a:buFont typeface="Arial" panose="020B0604020202020204" pitchFamily="34" charset="0"/>
              <a:buChar char="•"/>
            </a:pPr>
            <a:r>
              <a:rPr lang="zh-CN" altLang="en-US" sz="1600" dirty="0"/>
              <a:t>添加</a:t>
            </a:r>
            <a:r>
              <a:rPr lang="en-US" altLang="zh-CN" sz="1600" dirty="0"/>
              <a:t>[</a:t>
            </a:r>
            <a:r>
              <a:rPr lang="zh-CN" altLang="en-US" sz="1600" dirty="0"/>
              <a:t>序列</a:t>
            </a:r>
            <a:r>
              <a:rPr lang="en-US" altLang="zh-CN" sz="1600" dirty="0"/>
              <a:t>]</a:t>
            </a:r>
            <a:r>
              <a:rPr lang="zh-CN" altLang="en-US" sz="1600" dirty="0"/>
              <a:t>，命名为</a:t>
            </a:r>
            <a:r>
              <a:rPr lang="en-US" altLang="zh-CN" sz="1600" dirty="0"/>
              <a:t>“</a:t>
            </a:r>
            <a:r>
              <a:rPr lang="zh-CN" altLang="en-US" sz="1600" dirty="0"/>
              <a:t>国内数据分析</a:t>
            </a:r>
            <a:r>
              <a:rPr lang="en-US" altLang="zh-CN" sz="1600" dirty="0"/>
              <a:t>”</a:t>
            </a:r>
            <a:endParaRPr kumimoji="1" lang="en-US" altLang="zh-CN" sz="1600" b="1" dirty="0">
              <a:latin typeface="宋体" panose="02010600030101010101" pitchFamily="2" charset="-122"/>
              <a:ea typeface="宋体" panose="02010600030101010101" pitchFamily="2" charset="-122"/>
            </a:endParaRPr>
          </a:p>
          <a:p>
            <a:pPr marL="285750" indent="-285750">
              <a:lnSpc>
                <a:spcPct val="125000"/>
              </a:lnSpc>
              <a:buFont typeface="Arial" panose="020B0604020202020204" pitchFamily="34" charset="0"/>
              <a:buChar char="•"/>
            </a:pPr>
            <a:r>
              <a:rPr kumimoji="1" lang="zh-CN" altLang="en-US" sz="1600" dirty="0">
                <a:latin typeface="宋体" panose="02010600030101010101" pitchFamily="2" charset="-122"/>
                <a:ea typeface="宋体" panose="02010600030101010101" pitchFamily="2" charset="-122"/>
              </a:rPr>
              <a:t>添加</a:t>
            </a:r>
            <a:r>
              <a:rPr kumimoji="1" lang="en-US" altLang="zh-CN" sz="1600" dirty="0">
                <a:latin typeface="宋体" panose="02010600030101010101" pitchFamily="2" charset="-122"/>
                <a:ea typeface="宋体" panose="02010600030101010101" pitchFamily="2" charset="-122"/>
              </a:rPr>
              <a:t>[Excel</a:t>
            </a:r>
            <a:r>
              <a:rPr kumimoji="1" lang="zh-CN" altLang="en-US" sz="1600" dirty="0">
                <a:latin typeface="宋体" panose="02010600030101010101" pitchFamily="2" charset="-122"/>
                <a:ea typeface="宋体" panose="02010600030101010101" pitchFamily="2" charset="-122"/>
              </a:rPr>
              <a:t>应用程序范围</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活动，建立一个名为“疫情出行情况分析”的</a:t>
            </a:r>
            <a:r>
              <a:rPr kumimoji="1" lang="en-US" altLang="zh-CN" sz="1600" dirty="0">
                <a:latin typeface="宋体" panose="02010600030101010101" pitchFamily="2" charset="-122"/>
                <a:ea typeface="宋体" panose="02010600030101010101" pitchFamily="2" charset="-122"/>
              </a:rPr>
              <a:t>Excel</a:t>
            </a:r>
            <a:r>
              <a:rPr kumimoji="1" lang="zh-CN" altLang="en-US" sz="1600" dirty="0">
                <a:latin typeface="宋体" panose="02010600030101010101" pitchFamily="2" charset="-122"/>
                <a:ea typeface="宋体" panose="02010600030101010101" pitchFamily="2" charset="-122"/>
              </a:rPr>
              <a:t>的表格。添加</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写入范围</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活动，将</a:t>
            </a:r>
            <a:r>
              <a:rPr kumimoji="1" lang="en-US" altLang="zh-CN" sz="1600" dirty="0">
                <a:latin typeface="宋体" panose="02010600030101010101" pitchFamily="2" charset="-122"/>
                <a:ea typeface="宋体" panose="02010600030101010101" pitchFamily="2" charset="-122"/>
              </a:rPr>
              <a:t>“ExtractDateTable”</a:t>
            </a:r>
            <a:r>
              <a:rPr kumimoji="1" lang="zh-CN" altLang="en-US" sz="1600" dirty="0">
                <a:latin typeface="宋体" panose="02010600030101010101" pitchFamily="2" charset="-122"/>
                <a:ea typeface="宋体" panose="02010600030101010101" pitchFamily="2" charset="-122"/>
              </a:rPr>
              <a:t>输入“疫情出行情况分析</a:t>
            </a:r>
            <a:r>
              <a:rPr kumimoji="1" lang="en-US" altLang="zh-CN" sz="1600" dirty="0">
                <a:latin typeface="宋体" panose="02010600030101010101" pitchFamily="2" charset="-122"/>
                <a:ea typeface="宋体" panose="02010600030101010101" pitchFamily="2" charset="-122"/>
              </a:rPr>
              <a:t>.xlsx</a:t>
            </a:r>
            <a:r>
              <a:rPr kumimoji="1" lang="zh-CN" altLang="en-US" sz="1600" dirty="0">
                <a:latin typeface="宋体" panose="02010600030101010101" pitchFamily="2" charset="-122"/>
                <a:ea typeface="宋体" panose="02010600030101010101" pitchFamily="2" charset="-122"/>
              </a:rPr>
              <a:t>”中命名为“国内各地区疫情汇总”的工作表，从</a:t>
            </a:r>
            <a:r>
              <a:rPr kumimoji="1" lang="en-US" altLang="zh-CN" sz="1600" dirty="0">
                <a:latin typeface="宋体" panose="02010600030101010101" pitchFamily="2" charset="-122"/>
                <a:ea typeface="宋体" panose="02010600030101010101" pitchFamily="2" charset="-122"/>
              </a:rPr>
              <a:t>A1</a:t>
            </a:r>
            <a:r>
              <a:rPr kumimoji="1" lang="zh-CN" altLang="en-US" sz="1600" dirty="0">
                <a:latin typeface="宋体" panose="02010600030101010101" pitchFamily="2" charset="-122"/>
                <a:ea typeface="宋体" panose="02010600030101010101" pitchFamily="2" charset="-122"/>
              </a:rPr>
              <a:t>单元格开始写入。</a:t>
            </a:r>
            <a:endParaRPr kumimoji="1" lang="en-US" altLang="zh-CN" sz="1600" dirty="0">
              <a:latin typeface="宋体" panose="02010600030101010101" pitchFamily="2" charset="-122"/>
              <a:ea typeface="宋体" panose="02010600030101010101" pitchFamily="2" charset="-122"/>
            </a:endParaRPr>
          </a:p>
          <a:p>
            <a:pPr marL="285750" indent="-285750">
              <a:lnSpc>
                <a:spcPct val="125000"/>
              </a:lnSpc>
              <a:buFont typeface="Arial" panose="020B0604020202020204" pitchFamily="34" charset="0"/>
              <a:buChar char="•"/>
            </a:pPr>
            <a:r>
              <a:rPr kumimoji="1" lang="zh-CN" altLang="en-US" sz="1600" dirty="0">
                <a:latin typeface="宋体" panose="02010600030101010101" pitchFamily="2" charset="-122"/>
                <a:ea typeface="宋体" panose="02010600030101010101" pitchFamily="2" charset="-122"/>
              </a:rPr>
              <a:t>添加</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读取范围</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活动，并键入“国内各地区疫情汇总”，输出为</a:t>
            </a:r>
            <a:r>
              <a:rPr kumimoji="1" lang="en-US" altLang="zh-CN" sz="1600" dirty="0">
                <a:latin typeface="宋体" panose="02010600030101010101" pitchFamily="2" charset="-122"/>
                <a:ea typeface="宋体" panose="02010600030101010101" pitchFamily="2" charset="-122"/>
              </a:rPr>
              <a:t>“DT”</a:t>
            </a:r>
            <a:r>
              <a:rPr kumimoji="1" lang="zh-CN" altLang="en-US" sz="1600" dirty="0">
                <a:latin typeface="宋体" panose="02010600030101010101" pitchFamily="2" charset="-122"/>
                <a:ea typeface="宋体" panose="02010600030101010101" pitchFamily="2" charset="-122"/>
              </a:rPr>
              <a:t>。</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097" y="1172726"/>
            <a:ext cx="2696558" cy="149520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7771" y="2816345"/>
            <a:ext cx="2560370" cy="1602235"/>
          </a:xfrm>
          <a:prstGeom prst="rect">
            <a:avLst/>
          </a:prstGeom>
        </p:spPr>
      </p:pic>
      <p:sp>
        <p:nvSpPr>
          <p:cNvPr id="7" name="文本框 6"/>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rPr>
              <a:t>三、执行流程图</a:t>
            </a:r>
            <a:endParaRPr lang="en-US" altLang="zh-CN" sz="2400" b="1" dirty="0">
              <a:solidFill>
                <a:schemeClr val="tx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362333" y="2917154"/>
            <a:ext cx="1366887"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1</a:t>
            </a:r>
            <a:endParaRPr lang="zh-CN" altLang="en-US" sz="1200" dirty="0">
              <a:solidFill>
                <a:schemeClr val="bg1"/>
              </a:solidFill>
            </a:endParaRPr>
          </a:p>
        </p:txBody>
      </p:sp>
      <p:sp>
        <p:nvSpPr>
          <p:cNvPr id="12" name="文本框 11"/>
          <p:cNvSpPr txBox="1"/>
          <p:nvPr/>
        </p:nvSpPr>
        <p:spPr>
          <a:xfrm>
            <a:off x="9309297" y="4674622"/>
            <a:ext cx="1366887"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2</a:t>
            </a: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6" grpId="0"/>
      <p:bldP spid="6"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圆角矩形 1"/>
          <p:cNvSpPr/>
          <p:nvPr/>
        </p:nvSpPr>
        <p:spPr>
          <a:xfrm>
            <a:off x="8910534" y="1256291"/>
            <a:ext cx="3281466" cy="484642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51" y="1246696"/>
            <a:ext cx="5767950" cy="4468713"/>
          </a:xfrm>
          <a:prstGeom prst="rect">
            <a:avLst/>
          </a:prstGeom>
        </p:spPr>
      </p:pic>
      <p:sp>
        <p:nvSpPr>
          <p:cNvPr id="8" name="文本框 7"/>
          <p:cNvSpPr txBox="1"/>
          <p:nvPr/>
        </p:nvSpPr>
        <p:spPr>
          <a:xfrm>
            <a:off x="8849995" y="1494790"/>
            <a:ext cx="3297555" cy="4707890"/>
          </a:xfrm>
          <a:prstGeom prst="rect">
            <a:avLst/>
          </a:prstGeom>
          <a:noFill/>
        </p:spPr>
        <p:txBody>
          <a:bodyPr wrap="square" rtlCol="0">
            <a:spAutoFit/>
          </a:bodyPr>
          <a:lstStyle/>
          <a:p>
            <a:pPr algn="ctr"/>
            <a:r>
              <a:rPr kumimoji="1" lang="zh-CN" altLang="en-US" sz="2200" b="1" dirty="0">
                <a:latin typeface="宋体" panose="02010600030101010101" pitchFamily="2" charset="-122"/>
                <a:ea typeface="宋体" panose="02010600030101010101" pitchFamily="2" charset="-122"/>
              </a:rPr>
              <a:t>第四步 构建数据表并获取其中的两列数据</a:t>
            </a:r>
            <a:endParaRPr kumimoji="1" lang="en-US" altLang="zh-CN" sz="2200" b="1" dirty="0">
              <a:latin typeface="宋体" panose="02010600030101010101" pitchFamily="2" charset="-122"/>
              <a:ea typeface="宋体" panose="02010600030101010101" pitchFamily="2" charset="-122"/>
            </a:endParaRPr>
          </a:p>
          <a:p>
            <a:pPr algn="ctr"/>
            <a:endParaRPr kumimoji="1" lang="en-US" altLang="zh-CN" sz="2200" b="1"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dirty="0">
                <a:latin typeface="宋体" panose="02010600030101010101" pitchFamily="2" charset="-122"/>
                <a:ea typeface="宋体" panose="02010600030101010101" pitchFamily="2" charset="-122"/>
              </a:rPr>
              <a:t>添加</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构建数据表</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活动，在“数据表”中创建数据表，并设置“地区”和“现有”两个标头，输出为</a:t>
            </a:r>
            <a:r>
              <a:rPr kumimoji="1" lang="en-US" altLang="zh-CN" dirty="0">
                <a:latin typeface="宋体" panose="02010600030101010101" pitchFamily="2" charset="-122"/>
                <a:ea typeface="宋体" panose="02010600030101010101" pitchFamily="2" charset="-122"/>
              </a:rPr>
              <a:t>“DT2” </a:t>
            </a:r>
            <a:r>
              <a:rPr kumimoji="1" lang="zh-CN" altLang="en-US" dirty="0">
                <a:latin typeface="宋体" panose="02010600030101010101" pitchFamily="2" charset="-122"/>
                <a:ea typeface="宋体" panose="02010600030101010101" pitchFamily="2" charset="-122"/>
              </a:rPr>
              <a:t>。</a:t>
            </a:r>
            <a:endParaRPr kumimoji="1" lang="en-US" altLang="zh-CN"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dirty="0">
                <a:latin typeface="宋体" panose="02010600030101010101" pitchFamily="2" charset="-122"/>
                <a:ea typeface="宋体" panose="02010600030101010101" pitchFamily="2" charset="-122"/>
              </a:rPr>
              <a:t>添加</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对于每一个行</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，遍历循环</a:t>
            </a:r>
            <a:r>
              <a:rPr kumimoji="1" lang="en-US" altLang="zh-CN" dirty="0">
                <a:latin typeface="宋体" panose="02010600030101010101" pitchFamily="2" charset="-122"/>
                <a:ea typeface="宋体" panose="02010600030101010101" pitchFamily="2" charset="-122"/>
              </a:rPr>
              <a:t>row</a:t>
            </a:r>
            <a:r>
              <a:rPr kumimoji="1" lang="zh-CN" altLang="en-US" dirty="0">
                <a:latin typeface="宋体" panose="02010600030101010101" pitchFamily="2" charset="-122"/>
                <a:ea typeface="宋体" panose="02010600030101010101" pitchFamily="2" charset="-122"/>
              </a:rPr>
              <a:t>输入为</a:t>
            </a:r>
            <a:r>
              <a:rPr kumimoji="1" lang="en-US" altLang="zh-CN" dirty="0">
                <a:latin typeface="宋体" panose="02010600030101010101" pitchFamily="2" charset="-122"/>
                <a:ea typeface="宋体" panose="02010600030101010101" pitchFamily="2" charset="-122"/>
              </a:rPr>
              <a:t>“DT”</a:t>
            </a:r>
            <a:r>
              <a:rPr kumimoji="1" lang="zh-CN" altLang="en-US" dirty="0">
                <a:latin typeface="宋体" panose="02010600030101010101" pitchFamily="2" charset="-122"/>
                <a:ea typeface="宋体" panose="02010600030101010101" pitchFamily="2" charset="-122"/>
              </a:rPr>
              <a:t>，在正文添加两个</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获取行项目</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活动，用于获取标头为“地区”和“现有”两列的行数据，分别将获取的行数据输出为</a:t>
            </a:r>
            <a:r>
              <a:rPr kumimoji="1" lang="en-US" altLang="zh-CN" dirty="0">
                <a:latin typeface="宋体" panose="02010600030101010101" pitchFamily="2" charset="-122"/>
                <a:ea typeface="宋体" panose="02010600030101010101" pitchFamily="2" charset="-122"/>
              </a:rPr>
              <a:t>“number”</a:t>
            </a:r>
            <a:r>
              <a:rPr kumimoji="1" lang="zh-CN" altLang="en-US" dirty="0">
                <a:latin typeface="宋体" panose="02010600030101010101" pitchFamily="2" charset="-122"/>
                <a:ea typeface="宋体" panose="02010600030101010101" pitchFamily="2" charset="-122"/>
              </a:rPr>
              <a:t>和</a:t>
            </a:r>
            <a:r>
              <a:rPr kumimoji="1" lang="en-US" altLang="zh-CN" dirty="0">
                <a:latin typeface="宋体" panose="02010600030101010101" pitchFamily="2" charset="-122"/>
                <a:ea typeface="宋体" panose="02010600030101010101" pitchFamily="2" charset="-122"/>
              </a:rPr>
              <a:t>“place”</a:t>
            </a:r>
            <a:r>
              <a:rPr kumimoji="1" lang="zh-CN" altLang="en-US" dirty="0">
                <a:latin typeface="宋体" panose="02010600030101010101" pitchFamily="2" charset="-122"/>
                <a:ea typeface="宋体" panose="02010600030101010101" pitchFamily="2" charset="-122"/>
              </a:rPr>
              <a:t>，变量类型设置为</a:t>
            </a:r>
            <a:r>
              <a:rPr kumimoji="1" lang="en-US" altLang="zh-CN" dirty="0">
                <a:latin typeface="宋体" panose="02010600030101010101" pitchFamily="2" charset="-122"/>
                <a:ea typeface="宋体" panose="02010600030101010101" pitchFamily="2" charset="-122"/>
              </a:rPr>
              <a:t>Generic Vale</a:t>
            </a:r>
            <a:r>
              <a:rPr kumimoji="1" lang="zh-CN" altLang="en-US" dirty="0">
                <a:latin typeface="宋体" panose="02010600030101010101" pitchFamily="2" charset="-122"/>
                <a:ea typeface="宋体" panose="02010600030101010101" pitchFamily="2" charset="-122"/>
              </a:rPr>
              <a:t>。</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237" y="1212229"/>
            <a:ext cx="2581661" cy="1836439"/>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237" y="3164969"/>
            <a:ext cx="2581661" cy="1454336"/>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237" y="4735606"/>
            <a:ext cx="2581661" cy="1370090"/>
          </a:xfrm>
          <a:prstGeom prst="rect">
            <a:avLst/>
          </a:prstGeom>
        </p:spPr>
      </p:pic>
      <p:sp>
        <p:nvSpPr>
          <p:cNvPr id="9" name="文本框 8"/>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rPr>
              <a:t>三、执行流程图</a:t>
            </a:r>
            <a:endParaRPr lang="en-US" altLang="zh-CN" sz="2400" b="1" dirty="0">
              <a:solidFill>
                <a:schemeClr val="tx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721740" y="6191221"/>
            <a:ext cx="1566226"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3-4</a:t>
            </a:r>
            <a:r>
              <a:rPr lang="zh-CN" altLang="en-US" sz="1200" dirty="0">
                <a:solidFill>
                  <a:schemeClr val="bg1"/>
                </a:solidFill>
              </a:rPr>
              <a:t>以及设置值</a:t>
            </a:r>
          </a:p>
        </p:txBody>
      </p:sp>
      <p:sp>
        <p:nvSpPr>
          <p:cNvPr id="18" name="文本框 17"/>
          <p:cNvSpPr txBox="1"/>
          <p:nvPr/>
        </p:nvSpPr>
        <p:spPr>
          <a:xfrm>
            <a:off x="2276513" y="5825711"/>
            <a:ext cx="1566226" cy="276999"/>
          </a:xfrm>
          <a:prstGeom prst="rect">
            <a:avLst/>
          </a:prstGeom>
          <a:noFill/>
        </p:spPr>
        <p:txBody>
          <a:bodyPr wrap="square" rtlCol="0">
            <a:spAutoFit/>
          </a:bodyPr>
          <a:lstStyle/>
          <a:p>
            <a:pPr algn="ctr"/>
            <a:r>
              <a:rPr lang="zh-CN" altLang="en-US" sz="1200" dirty="0">
                <a:solidFill>
                  <a:schemeClr val="bg1"/>
                </a:solidFill>
              </a:rPr>
              <a:t>构建数据表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8" grpId="0"/>
      <p:bldP spid="8" grpId="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圆角矩形 1"/>
          <p:cNvSpPr/>
          <p:nvPr/>
        </p:nvSpPr>
        <p:spPr>
          <a:xfrm>
            <a:off x="7232071" y="3935618"/>
            <a:ext cx="4541194" cy="2585323"/>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35" y="1231949"/>
            <a:ext cx="6324196" cy="4633701"/>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7320937" y="3935619"/>
            <a:ext cx="4321753" cy="2646045"/>
          </a:xfrm>
          <a:prstGeom prst="rect">
            <a:avLst/>
          </a:prstGeom>
          <a:noFill/>
        </p:spPr>
        <p:txBody>
          <a:bodyPr wrap="square" rtlCol="0">
            <a:spAutoFit/>
          </a:bodyPr>
          <a:lstStyle/>
          <a:p>
            <a:pPr algn="ctr"/>
            <a:r>
              <a:rPr kumimoji="1" lang="zh-CN" altLang="en-US" sz="2200" b="1" dirty="0">
                <a:latin typeface="宋体" panose="02010600030101010101" pitchFamily="2" charset="-122"/>
                <a:ea typeface="宋体" panose="02010600030101010101" pitchFamily="2" charset="-122"/>
              </a:rPr>
              <a:t>第五步 筛选相应出行地区</a:t>
            </a:r>
            <a:endParaRPr kumimoji="1" lang="en-US" altLang="zh-CN" sz="2200" b="1"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dirty="0">
                <a:latin typeface="宋体" panose="02010600030101010101" pitchFamily="2" charset="-122"/>
                <a:ea typeface="宋体" panose="02010600030101010101" pitchFamily="2" charset="-122"/>
              </a:rPr>
              <a:t>在</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获取行项目</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后添加</a:t>
            </a:r>
            <a:r>
              <a:rPr kumimoji="1" lang="en-US" altLang="zh-CN" dirty="0">
                <a:latin typeface="宋体" panose="02010600030101010101" pitchFamily="2" charset="-122"/>
                <a:ea typeface="宋体" panose="02010600030101010101" pitchFamily="2" charset="-122"/>
              </a:rPr>
              <a:t>[IF</a:t>
            </a:r>
            <a:r>
              <a:rPr kumimoji="1" lang="zh-CN" altLang="en-US" dirty="0">
                <a:latin typeface="宋体" panose="02010600030101010101" pitchFamily="2" charset="-122"/>
                <a:ea typeface="宋体" panose="02010600030101010101" pitchFamily="2" charset="-122"/>
              </a:rPr>
              <a:t>条件</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活动，用于筛选获取的数据，得到较适合国内出行的地区，条件为新增确诊人数小于</a:t>
            </a:r>
            <a:r>
              <a:rPr kumimoji="1" lang="en-US" altLang="zh-CN" dirty="0">
                <a:latin typeface="宋体" panose="02010600030101010101" pitchFamily="2" charset="-122"/>
                <a:ea typeface="宋体" panose="02010600030101010101" pitchFamily="2" charset="-122"/>
              </a:rPr>
              <a:t>10</a:t>
            </a:r>
            <a:r>
              <a:rPr kumimoji="1" lang="zh-CN" altLang="en-US" dirty="0">
                <a:latin typeface="宋体" panose="02010600030101010101" pitchFamily="2" charset="-122"/>
                <a:ea typeface="宋体" panose="02010600030101010101" pitchFamily="2" charset="-122"/>
              </a:rPr>
              <a:t>，并在</a:t>
            </a:r>
            <a:r>
              <a:rPr kumimoji="1" lang="en-US" altLang="zh-CN" dirty="0">
                <a:latin typeface="宋体" panose="02010600030101010101" pitchFamily="2" charset="-122"/>
                <a:ea typeface="宋体" panose="02010600030101010101" pitchFamily="2" charset="-122"/>
              </a:rPr>
              <a:t>“Then”</a:t>
            </a:r>
            <a:r>
              <a:rPr kumimoji="1" lang="zh-CN" altLang="en-US" dirty="0">
                <a:latin typeface="宋体" panose="02010600030101010101" pitchFamily="2" charset="-122"/>
                <a:ea typeface="宋体" panose="02010600030101010101" pitchFamily="2" charset="-122"/>
              </a:rPr>
              <a:t>中添加</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添加数据行</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将符合条件的数据输入到</a:t>
            </a:r>
            <a:r>
              <a:rPr kumimoji="1" lang="en-US" altLang="zh-CN" dirty="0">
                <a:latin typeface="宋体" panose="02010600030101010101" pitchFamily="2" charset="-122"/>
                <a:ea typeface="宋体" panose="02010600030101010101" pitchFamily="2" charset="-122"/>
              </a:rPr>
              <a:t>“DT2”</a:t>
            </a:r>
            <a:r>
              <a:rPr kumimoji="1" lang="zh-CN" altLang="en-US" dirty="0">
                <a:latin typeface="宋体" panose="02010600030101010101" pitchFamily="2" charset="-122"/>
                <a:ea typeface="宋体" panose="02010600030101010101" pitchFamily="2" charset="-122"/>
              </a:rPr>
              <a:t>中，设置数组行内容为</a:t>
            </a:r>
            <a:r>
              <a:rPr kumimoji="1" lang="en-US" altLang="zh-CN" dirty="0">
                <a:latin typeface="宋体" panose="02010600030101010101" pitchFamily="2" charset="-122"/>
                <a:ea typeface="宋体" panose="02010600030101010101" pitchFamily="2" charset="-122"/>
              </a:rPr>
              <a:t>{palace</a:t>
            </a:r>
            <a:r>
              <a:rPr kumimoji="1" lang="zh-CN" altLang="en-US" dirty="0">
                <a:latin typeface="宋体" panose="02010600030101010101" pitchFamily="2" charset="-122"/>
                <a:ea typeface="宋体" panose="02010600030101010101" pitchFamily="2" charset="-122"/>
              </a:rPr>
              <a:t>，</a:t>
            </a:r>
            <a:r>
              <a:rPr kumimoji="1" lang="en-US" altLang="zh-CN" dirty="0">
                <a:latin typeface="宋体" panose="02010600030101010101" pitchFamily="2" charset="-122"/>
                <a:ea typeface="宋体" panose="02010600030101010101" pitchFamily="2" charset="-122"/>
              </a:rPr>
              <a:t>number}</a:t>
            </a:r>
            <a:r>
              <a:rPr kumimoji="1" lang="zh-CN" altLang="en-US" dirty="0">
                <a:latin typeface="宋体" panose="02010600030101010101" pitchFamily="2" charset="-122"/>
                <a:ea typeface="宋体" panose="02010600030101010101" pitchFamily="2" charset="-122"/>
              </a:rPr>
              <a:t>。</a:t>
            </a:r>
            <a:endParaRPr kumimoji="1" lang="en-US" altLang="zh-CN"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071" y="1231949"/>
            <a:ext cx="3225163" cy="2229328"/>
          </a:xfrm>
          <a:prstGeom prst="rect">
            <a:avLst/>
          </a:prstGeom>
        </p:spPr>
      </p:pic>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rPr>
              <a:t>三、执行流程图</a:t>
            </a:r>
            <a:endParaRPr lang="en-US" altLang="zh-CN" sz="2400" b="1" dirty="0">
              <a:solidFill>
                <a:schemeClr val="tx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797720" y="5979999"/>
            <a:ext cx="1566226" cy="276999"/>
          </a:xfrm>
          <a:prstGeom prst="rect">
            <a:avLst/>
          </a:prstGeom>
          <a:noFill/>
        </p:spPr>
        <p:txBody>
          <a:bodyPr wrap="square" rtlCol="0">
            <a:spAutoFit/>
          </a:bodyPr>
          <a:lstStyle/>
          <a:p>
            <a:pPr algn="ctr"/>
            <a:r>
              <a:rPr lang="zh-CN" altLang="en-US" sz="1200" dirty="0">
                <a:solidFill>
                  <a:schemeClr val="bg1"/>
                </a:solidFill>
              </a:rPr>
              <a:t>筛选数据</a:t>
            </a:r>
          </a:p>
        </p:txBody>
      </p:sp>
      <p:cxnSp>
        <p:nvCxnSpPr>
          <p:cNvPr id="9" name="直接连接符 8"/>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210277" y="3461277"/>
            <a:ext cx="1566226"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5</a:t>
            </a: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圆角矩形 1"/>
          <p:cNvSpPr/>
          <p:nvPr/>
        </p:nvSpPr>
        <p:spPr>
          <a:xfrm>
            <a:off x="972789" y="4958630"/>
            <a:ext cx="10246420" cy="1617392"/>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235" y="1287483"/>
            <a:ext cx="4565529" cy="3501334"/>
          </a:xfrm>
          <a:prstGeom prst="rect">
            <a:avLst/>
          </a:prstGeom>
        </p:spPr>
      </p:pic>
      <p:sp>
        <p:nvSpPr>
          <p:cNvPr id="4" name="文本框 3"/>
          <p:cNvSpPr txBox="1"/>
          <p:nvPr/>
        </p:nvSpPr>
        <p:spPr>
          <a:xfrm>
            <a:off x="1215390" y="5097145"/>
            <a:ext cx="9714230" cy="1660525"/>
          </a:xfrm>
          <a:prstGeom prst="rect">
            <a:avLst/>
          </a:prstGeom>
          <a:noFill/>
        </p:spPr>
        <p:txBody>
          <a:bodyPr wrap="square" rtlCol="0">
            <a:spAutoFit/>
          </a:bodyPr>
          <a:lstStyle/>
          <a:p>
            <a:pPr algn="ctr"/>
            <a:r>
              <a:rPr kumimoji="1" lang="zh-CN" altLang="en-US" sz="2200" b="1" dirty="0">
                <a:latin typeface="+mn-ea"/>
              </a:rPr>
              <a:t>第六步 创建较适合出行表格</a:t>
            </a:r>
            <a:endParaRPr kumimoji="1" lang="en-US" altLang="zh-CN" sz="2200" b="1" dirty="0">
              <a:latin typeface="+mn-ea"/>
            </a:endParaRPr>
          </a:p>
          <a:p>
            <a:pPr marL="285750" indent="-285750">
              <a:buFont typeface="Arial" panose="020B0604020202020204" pitchFamily="34" charset="0"/>
              <a:buChar char="•"/>
            </a:pPr>
            <a:r>
              <a:rPr kumimoji="1" lang="zh-CN" altLang="en-US" sz="2000" dirty="0">
                <a:latin typeface="+mn-ea"/>
              </a:rPr>
              <a:t>添加</a:t>
            </a:r>
            <a:r>
              <a:rPr kumimoji="1" lang="en-US" altLang="zh-CN" sz="2000" dirty="0">
                <a:latin typeface="+mn-ea"/>
              </a:rPr>
              <a:t>[Excel</a:t>
            </a:r>
            <a:r>
              <a:rPr kumimoji="1" lang="zh-CN" altLang="en-US" sz="2000" dirty="0">
                <a:latin typeface="+mn-ea"/>
              </a:rPr>
              <a:t>应用程序范围</a:t>
            </a:r>
            <a:r>
              <a:rPr kumimoji="1" lang="en-US" altLang="zh-CN" sz="2000" dirty="0">
                <a:latin typeface="+mn-ea"/>
              </a:rPr>
              <a:t>]</a:t>
            </a:r>
            <a:r>
              <a:rPr kumimoji="1" lang="zh-CN" altLang="en-US" sz="2000" dirty="0">
                <a:latin typeface="+mn-ea"/>
              </a:rPr>
              <a:t>活动，</a:t>
            </a:r>
            <a:r>
              <a:rPr kumimoji="1" lang="zh-CN" altLang="en-US" sz="2000" dirty="0">
                <a:latin typeface="+mn-ea"/>
                <a:sym typeface="+mn-ea"/>
              </a:rPr>
              <a:t>建立一个名为“较适合出行”的Excel的表格</a:t>
            </a:r>
            <a:r>
              <a:rPr kumimoji="1" lang="zh-CN" altLang="en-US" sz="2000" dirty="0">
                <a:latin typeface="+mn-ea"/>
              </a:rPr>
              <a:t>，添加</a:t>
            </a:r>
            <a:r>
              <a:rPr kumimoji="1" lang="en-US" altLang="zh-CN" sz="2000" dirty="0">
                <a:latin typeface="+mn-ea"/>
              </a:rPr>
              <a:t>[</a:t>
            </a:r>
            <a:r>
              <a:rPr kumimoji="1" lang="zh-CN" altLang="en-US" sz="2000" dirty="0">
                <a:latin typeface="+mn-ea"/>
              </a:rPr>
              <a:t>写入范围</a:t>
            </a:r>
            <a:r>
              <a:rPr kumimoji="1" lang="en-US" altLang="zh-CN" sz="2000" dirty="0">
                <a:latin typeface="+mn-ea"/>
              </a:rPr>
              <a:t>]</a:t>
            </a:r>
            <a:r>
              <a:rPr kumimoji="1" lang="zh-CN" altLang="en-US" sz="2000" dirty="0">
                <a:latin typeface="+mn-ea"/>
              </a:rPr>
              <a:t>活动，</a:t>
            </a:r>
            <a:r>
              <a:rPr kumimoji="1" lang="zh-CN" altLang="en-US" sz="2000" dirty="0">
                <a:latin typeface="+mn-ea"/>
                <a:sym typeface="+mn-ea"/>
              </a:rPr>
              <a:t>将“</a:t>
            </a:r>
            <a:r>
              <a:rPr kumimoji="1" lang="en-US" altLang="zh-CN" sz="2000" dirty="0">
                <a:latin typeface="+mn-ea"/>
                <a:sym typeface="+mn-ea"/>
              </a:rPr>
              <a:t>DT2</a:t>
            </a:r>
            <a:r>
              <a:rPr kumimoji="1" lang="zh-CN" altLang="en-US" sz="2000" dirty="0">
                <a:latin typeface="+mn-ea"/>
                <a:sym typeface="+mn-ea"/>
              </a:rPr>
              <a:t>”输入“较适合出行.xlsx”中命名为“较适合出行地区”的电子表格，从A1单元格开始写入。</a:t>
            </a:r>
            <a:endParaRPr kumimoji="1" lang="en-US" altLang="zh-CN" sz="2000" dirty="0">
              <a:latin typeface="+mn-ea"/>
            </a:endParaRPr>
          </a:p>
          <a:p>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rPr>
              <a:t>三、执行流程图</a:t>
            </a:r>
            <a:endParaRPr lang="en-US" altLang="zh-CN" sz="2400" b="1" dirty="0">
              <a:solidFill>
                <a:schemeClr val="tx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522066" y="4790381"/>
            <a:ext cx="1566226" cy="276999"/>
          </a:xfrm>
          <a:prstGeom prst="rect">
            <a:avLst/>
          </a:prstGeom>
          <a:noFill/>
        </p:spPr>
        <p:txBody>
          <a:bodyPr wrap="square" rtlCol="0">
            <a:spAutoFit/>
          </a:bodyPr>
          <a:lstStyle/>
          <a:p>
            <a:pPr algn="ctr"/>
            <a:r>
              <a:rPr lang="zh-CN" altLang="en-US" sz="1200" dirty="0">
                <a:solidFill>
                  <a:schemeClr val="bg1"/>
                </a:solidFill>
              </a:rPr>
              <a:t>创建表格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p:bldP spid="4"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1"/>
          <p:cNvSpPr/>
          <p:nvPr/>
        </p:nvSpPr>
        <p:spPr>
          <a:xfrm>
            <a:off x="1349375" y="4493260"/>
            <a:ext cx="9704070" cy="172656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41" y="1359528"/>
            <a:ext cx="5514652" cy="2891961"/>
          </a:xfrm>
          <a:prstGeom prst="rect">
            <a:avLst/>
          </a:prstGeom>
        </p:spPr>
      </p:pic>
      <p:sp>
        <p:nvSpPr>
          <p:cNvPr id="4" name="文本框 3"/>
          <p:cNvSpPr txBox="1"/>
          <p:nvPr/>
        </p:nvSpPr>
        <p:spPr>
          <a:xfrm>
            <a:off x="1419860" y="4645025"/>
            <a:ext cx="9428480" cy="1383665"/>
          </a:xfrm>
          <a:prstGeom prst="rect">
            <a:avLst/>
          </a:prstGeom>
          <a:noFill/>
        </p:spPr>
        <p:txBody>
          <a:bodyPr wrap="square" rtlCol="0">
            <a:spAutoFit/>
          </a:bodyPr>
          <a:lstStyle/>
          <a:p>
            <a:pPr algn="ctr"/>
            <a:r>
              <a:rPr kumimoji="1" lang="zh-CN" altLang="en-US" sz="2400" b="1" dirty="0">
                <a:latin typeface="宋体" panose="02010600030101010101" pitchFamily="2" charset="-122"/>
                <a:ea typeface="宋体" panose="02010600030101010101" pitchFamily="2" charset="-122"/>
              </a:rPr>
              <a:t>第七步 发送情况邮件到出行人</a:t>
            </a:r>
            <a:endParaRPr kumimoji="1" lang="en-US" altLang="zh-CN" sz="2400" b="1"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sz="2000" dirty="0">
                <a:latin typeface="宋体" panose="02010600030101010101" pitchFamily="2" charset="-122"/>
                <a:ea typeface="宋体" panose="02010600030101010101" pitchFamily="2" charset="-122"/>
              </a:rPr>
              <a:t>添加一个新序列命名为</a:t>
            </a:r>
            <a:r>
              <a:rPr kumimoji="1" lang="en-US" altLang="zh-CN" sz="2000" dirty="0">
                <a:latin typeface="宋体" panose="02010600030101010101" pitchFamily="2" charset="-122"/>
                <a:ea typeface="宋体" panose="02010600030101010101" pitchFamily="2" charset="-122"/>
              </a:rPr>
              <a:t>“</a:t>
            </a:r>
            <a:r>
              <a:rPr kumimoji="1" lang="zh-CN" altLang="en-US" sz="2000" dirty="0">
                <a:latin typeface="宋体" panose="02010600030101010101" pitchFamily="2" charset="-122"/>
                <a:ea typeface="宋体" panose="02010600030101010101" pitchFamily="2" charset="-122"/>
              </a:rPr>
              <a:t>发送邮件</a:t>
            </a:r>
            <a:r>
              <a:rPr kumimoji="1" lang="en-US" altLang="zh-CN" sz="2000" dirty="0">
                <a:latin typeface="宋体" panose="02010600030101010101" pitchFamily="2" charset="-122"/>
                <a:ea typeface="宋体" panose="02010600030101010101" pitchFamily="2" charset="-122"/>
              </a:rPr>
              <a:t>”</a:t>
            </a:r>
            <a:r>
              <a:rPr kumimoji="1" lang="zh-CN" altLang="en-US" sz="2000" dirty="0">
                <a:latin typeface="宋体" panose="02010600030101010101" pitchFamily="2" charset="-122"/>
                <a:ea typeface="宋体" panose="02010600030101010101" pitchFamily="2" charset="-122"/>
              </a:rPr>
              <a:t>。</a:t>
            </a:r>
            <a:endParaRPr kumimoji="1" lang="en-US" altLang="zh-CN" sz="2000"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sz="2000" dirty="0">
                <a:latin typeface="宋体" panose="02010600030101010101" pitchFamily="2" charset="-122"/>
                <a:ea typeface="宋体" panose="02010600030101010101" pitchFamily="2" charset="-122"/>
              </a:rPr>
              <a:t>添加</a:t>
            </a:r>
            <a:r>
              <a:rPr kumimoji="1" lang="en-US" altLang="zh-CN" sz="2000" dirty="0">
                <a:latin typeface="宋体" panose="02010600030101010101" pitchFamily="2" charset="-122"/>
                <a:ea typeface="宋体" panose="02010600030101010101" pitchFamily="2" charset="-122"/>
              </a:rPr>
              <a:t>[</a:t>
            </a:r>
            <a:r>
              <a:rPr kumimoji="1" lang="zh-CN" altLang="en-US" sz="2000" dirty="0">
                <a:latin typeface="宋体" panose="02010600030101010101" pitchFamily="2" charset="-122"/>
                <a:ea typeface="宋体" panose="02010600030101010101" pitchFamily="2" charset="-122"/>
              </a:rPr>
              <a:t>发送</a:t>
            </a:r>
            <a:r>
              <a:rPr kumimoji="1" lang="en-US" altLang="zh-CN" sz="2000" dirty="0">
                <a:latin typeface="宋体" panose="02010600030101010101" pitchFamily="2" charset="-122"/>
                <a:ea typeface="宋体" panose="02010600030101010101" pitchFamily="2" charset="-122"/>
              </a:rPr>
              <a:t>SMTP</a:t>
            </a:r>
            <a:r>
              <a:rPr kumimoji="1" lang="zh-CN" altLang="en-US" sz="2000" dirty="0">
                <a:latin typeface="宋体" panose="02010600030101010101" pitchFamily="2" charset="-122"/>
                <a:ea typeface="宋体" panose="02010600030101010101" pitchFamily="2" charset="-122"/>
              </a:rPr>
              <a:t>邮件消息</a:t>
            </a:r>
            <a:r>
              <a:rPr kumimoji="1" lang="en-US" altLang="zh-CN" sz="2000" dirty="0">
                <a:latin typeface="宋体" panose="02010600030101010101" pitchFamily="2" charset="-122"/>
                <a:ea typeface="宋体" panose="02010600030101010101" pitchFamily="2" charset="-122"/>
              </a:rPr>
              <a:t>]</a:t>
            </a:r>
            <a:r>
              <a:rPr kumimoji="1" lang="zh-CN" altLang="en-US" sz="2000" dirty="0">
                <a:latin typeface="宋体" panose="02010600030101010101" pitchFamily="2" charset="-122"/>
                <a:ea typeface="宋体" panose="02010600030101010101" pitchFamily="2" charset="-122"/>
              </a:rPr>
              <a:t>活动，键入目标、主题及正文，在附加文件中输入</a:t>
            </a:r>
            <a:r>
              <a:rPr kumimoji="1" lang="en-US" altLang="zh-CN" sz="2000" dirty="0">
                <a:latin typeface="宋体" panose="02010600030101010101" pitchFamily="2" charset="-122"/>
                <a:ea typeface="宋体" panose="02010600030101010101" pitchFamily="2" charset="-122"/>
              </a:rPr>
              <a:t>““</a:t>
            </a:r>
            <a:r>
              <a:rPr kumimoji="1" lang="zh-CN" altLang="en-US" sz="2000" dirty="0">
                <a:latin typeface="宋体" panose="02010600030101010101" pitchFamily="2" charset="-122"/>
                <a:ea typeface="宋体" panose="02010600030101010101" pitchFamily="2" charset="-122"/>
              </a:rPr>
              <a:t>较适合出行</a:t>
            </a:r>
            <a:r>
              <a:rPr kumimoji="1" lang="en-US" altLang="zh-CN" sz="2000" dirty="0">
                <a:latin typeface="宋体" panose="02010600030101010101" pitchFamily="2" charset="-122"/>
                <a:ea typeface="宋体" panose="02010600030101010101" pitchFamily="2" charset="-122"/>
              </a:rPr>
              <a:t>.xlsx””</a:t>
            </a:r>
            <a:r>
              <a:rPr kumimoji="1" lang="zh-CN" altLang="en-US" sz="2000" dirty="0">
                <a:latin typeface="宋体" panose="02010600030101010101" pitchFamily="2" charset="-122"/>
                <a:ea typeface="宋体" panose="02010600030101010101" pitchFamily="2" charset="-122"/>
              </a:rPr>
              <a:t>，将该文件发送到指定邮箱。</a:t>
            </a:r>
          </a:p>
        </p:txBody>
      </p:sp>
      <p:cxnSp>
        <p:nvCxnSpPr>
          <p:cNvPr id="5" name="直接连接符 4"/>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rPr>
              <a:t>三、执行流程图</a:t>
            </a:r>
            <a:endParaRPr lang="en-US" altLang="zh-CN" sz="2400" b="1" dirty="0">
              <a:solidFill>
                <a:schemeClr val="tx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6381463" y="2081890"/>
            <a:ext cx="4808154" cy="1838173"/>
          </a:xfrm>
          <a:prstGeom prst="rect">
            <a:avLst/>
          </a:prstGeom>
        </p:spPr>
      </p:pic>
      <p:sp>
        <p:nvSpPr>
          <p:cNvPr id="8" name="文本框 7"/>
          <p:cNvSpPr txBox="1"/>
          <p:nvPr/>
        </p:nvSpPr>
        <p:spPr>
          <a:xfrm>
            <a:off x="2090710" y="4354917"/>
            <a:ext cx="1566226" cy="276999"/>
          </a:xfrm>
          <a:prstGeom prst="rect">
            <a:avLst/>
          </a:prstGeom>
          <a:noFill/>
        </p:spPr>
        <p:txBody>
          <a:bodyPr wrap="square" rtlCol="0">
            <a:spAutoFit/>
          </a:bodyPr>
          <a:lstStyle/>
          <a:p>
            <a:pPr algn="ctr"/>
            <a:r>
              <a:rPr lang="zh-CN" altLang="en-US" sz="1200" dirty="0">
                <a:solidFill>
                  <a:schemeClr val="bg1"/>
                </a:solidFill>
              </a:rPr>
              <a:t>发送邮件</a:t>
            </a:r>
          </a:p>
        </p:txBody>
      </p:sp>
      <p:sp>
        <p:nvSpPr>
          <p:cNvPr id="9" name="文本框 8"/>
          <p:cNvSpPr txBox="1"/>
          <p:nvPr/>
        </p:nvSpPr>
        <p:spPr>
          <a:xfrm>
            <a:off x="8002427" y="3974490"/>
            <a:ext cx="1566226" cy="276999"/>
          </a:xfrm>
          <a:prstGeom prst="rect">
            <a:avLst/>
          </a:prstGeom>
          <a:noFill/>
        </p:spPr>
        <p:txBody>
          <a:bodyPr wrap="square" rtlCol="0">
            <a:spAutoFit/>
          </a:bodyPr>
          <a:lstStyle/>
          <a:p>
            <a:pPr algn="ctr"/>
            <a:r>
              <a:rPr lang="zh-CN" altLang="en-US" sz="1200" dirty="0">
                <a:solidFill>
                  <a:schemeClr val="bg1"/>
                </a:solidFill>
              </a:rPr>
              <a:t>输入邮件值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p:bldP spid="4"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圆角矩形 1"/>
          <p:cNvSpPr/>
          <p:nvPr/>
        </p:nvSpPr>
        <p:spPr>
          <a:xfrm>
            <a:off x="437114" y="1802727"/>
            <a:ext cx="11451401" cy="4331812"/>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微软雅黑" panose="020B0503020204020204" pitchFamily="34" charset="-122"/>
                <a:ea typeface="微软雅黑" panose="020B0503020204020204" pitchFamily="34" charset="-122"/>
              </a:rPr>
              <a:t>四、方案价值</a:t>
            </a:r>
            <a:endParaRPr lang="en-US" altLang="zh-CN" sz="2400" b="1" dirty="0">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Solution Value </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625646" y="1920258"/>
            <a:ext cx="11073995" cy="409727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rPr>
              <a:t>疫情智能出行情况分析机器人对国内各地区和各国疫情的分析筛选结果可以有效帮助必须要到某些特定地区出差的人制定感染风险较低的出行计划，也有助于其把握当日出差地区疫情的大概情况，以便对自身是否需要进一步加强疫情防控的措施做出判断。</a:t>
            </a:r>
          </a:p>
          <a:p>
            <a:pPr marL="171450" indent="-17145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rPr>
              <a:t>节假日出行高峰期，想要外出旅游的人也可以通过使用疫情智能出行情况分析机器人获取较适合出行地区或国家来决定自己适合出行的地方，这样不仅有助于保护自身的安全，更帮助了疫情的整体防控。</a:t>
            </a:r>
          </a:p>
          <a:p>
            <a:pPr marL="171450" indent="-17145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rPr>
              <a:t>从当前新冠疫情的总体情况来看，虽然大部分地区和国家疫情的传播已初步得到控制，但防疫工作仍然不可轻视，我们也不能放松对疫情的警惕。需要外出的情况难以避免，但我们可以通过疫情智能出行情况分析机器人更加方便地关注各个地区和国家的疫情情况，做好自身的疫情防控工作！</a:t>
            </a: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marL="171450" indent="-171450">
              <a:lnSpc>
                <a:spcPct val="150000"/>
              </a:lnSpc>
              <a:buFont typeface="Arial" panose="020B0604020202020204" pitchFamily="34" charset="0"/>
              <a:buChar char="•"/>
            </a:pP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1600" b="1" dirty="0">
                <a:solidFill>
                  <a:srgbClr val="C00000"/>
                </a:solidFill>
                <a:latin typeface="宋体" panose="02010600030101010101" pitchFamily="2" charset="-122"/>
                <a:ea typeface="宋体" panose="02010600030101010101" pitchFamily="2" charset="-122"/>
                <a:cs typeface="宋体" panose="02010600030101010101" pitchFamily="2" charset="-122"/>
              </a:rPr>
              <a:t>总体来说，疫情智能出行情况分析机器人是一个切合当下国家和国际防控形势，可以满足大部分群体对于需要外出时想要直接了解到某地区是否适合出行的需求。</a:t>
            </a:r>
          </a:p>
        </p:txBody>
      </p:sp>
      <p:sp>
        <p:nvSpPr>
          <p:cNvPr id="5" name="文本框 4"/>
          <p:cNvSpPr txBox="1"/>
          <p:nvPr/>
        </p:nvSpPr>
        <p:spPr>
          <a:xfrm>
            <a:off x="3650905" y="1402666"/>
            <a:ext cx="4890190" cy="400110"/>
          </a:xfrm>
          <a:prstGeom prst="rect">
            <a:avLst/>
          </a:prstGeom>
          <a:noFill/>
        </p:spPr>
        <p:txBody>
          <a:bodyPr wrap="square" rtlCol="0">
            <a:spAutoFit/>
          </a:bodyPr>
          <a:lstStyle/>
          <a:p>
            <a:pPr>
              <a:defRPr/>
            </a:pPr>
            <a:r>
              <a:rPr lang="zh-CN" altLang="en-US" sz="2000" b="1" dirty="0">
                <a:latin typeface="微软雅黑" panose="020B0503020204020204" pitchFamily="34" charset="-122"/>
                <a:ea typeface="微软雅黑" panose="020B0503020204020204" pitchFamily="34" charset="-122"/>
                <a:sym typeface="+mn-ea"/>
              </a:rPr>
              <a:t>疫情智能出行情况分析机器人推广价值</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6" grpId="0"/>
      <p:bldP spid="6"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 name="图片 90" descr="ibot"/>
          <p:cNvPicPr>
            <a:picLocks noChangeAspect="1"/>
          </p:cNvPicPr>
          <p:nvPr/>
        </p:nvPicPr>
        <p:blipFill>
          <a:blip r:embed="rId2" cstate="print"/>
          <a:stretch>
            <a:fillRect/>
          </a:stretch>
        </p:blipFill>
        <p:spPr>
          <a:xfrm>
            <a:off x="8187690" y="3398520"/>
            <a:ext cx="1680210" cy="1680210"/>
          </a:xfrm>
          <a:prstGeom prst="rect">
            <a:avLst/>
          </a:prstGeom>
        </p:spPr>
      </p:pic>
      <p:sp>
        <p:nvSpPr>
          <p:cNvPr id="3" name="矩形 2"/>
          <p:cNvSpPr/>
          <p:nvPr/>
        </p:nvSpPr>
        <p:spPr>
          <a:xfrm>
            <a:off x="3868120" y="2452271"/>
            <a:ext cx="4455759" cy="1323439"/>
          </a:xfrm>
          <a:prstGeom prst="rect">
            <a:avLst/>
          </a:prstGeom>
          <a:noFill/>
        </p:spPr>
        <p:txBody>
          <a:bodyPr wrap="square" lIns="91440" tIns="45720" rIns="91440" bIns="45720">
            <a:spAutoFit/>
          </a:bodyPr>
          <a:lstStyle/>
          <a:p>
            <a:pPr algn="ctr"/>
            <a:r>
              <a:rPr lang="zh-CN" altLang="en-US" sz="8000" dirty="0">
                <a:ln w="0"/>
                <a:effectLst>
                  <a:outerShdw blurRad="38100" dist="19050" dir="2700000" algn="tl" rotWithShape="0">
                    <a:schemeClr val="dk1">
                      <a:alpha val="40000"/>
                    </a:schemeClr>
                  </a:outerShdw>
                </a:effectLst>
              </a:rPr>
              <a:t>谢谢大家！</a:t>
            </a:r>
            <a:endParaRPr lang="zh-CN" altLang="en-US" sz="80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ox(in)">
                                      <p:cBhvr>
                                        <p:cTn id="10"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圆角矩形 1"/>
          <p:cNvSpPr/>
          <p:nvPr/>
        </p:nvSpPr>
        <p:spPr>
          <a:xfrm>
            <a:off x="637673" y="1119504"/>
            <a:ext cx="11067537" cy="5267619"/>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731623" y="1513755"/>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731520" y="1119505"/>
            <a:ext cx="6899910" cy="39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 </a:t>
            </a:r>
            <a:r>
              <a:rPr lang="en-US" altLang="zh-CN"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Jackson Yee</a:t>
            </a:r>
          </a:p>
          <a:p>
            <a:pPr marL="0" indent="0" defTabSz="1219200">
              <a:lnSpc>
                <a:spcPct val="200000"/>
              </a:lnSpc>
              <a:spcBef>
                <a:spcPts val="0"/>
              </a:spcBef>
              <a:buNone/>
            </a:pPr>
            <a:r>
              <a:rPr lang="zh-CN" altLang="en-US"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队伍分工：项目讨论：全体成员</a:t>
            </a:r>
          </a:p>
          <a:p>
            <a:pPr marL="0" indent="0" defTabSz="1219200">
              <a:lnSpc>
                <a:spcPct val="200000"/>
              </a:lnSpc>
              <a:spcBef>
                <a:spcPts val="0"/>
              </a:spcBef>
              <a:buNone/>
            </a:pPr>
            <a:r>
              <a:rPr lang="zh-CN" altLang="en-US"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 努力就会成功！</a:t>
            </a:r>
            <a:endParaRPr lang="en-US" altLang="zh-CN"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：外企人员出差、普通人群日常跨地区出行</a:t>
            </a:r>
            <a:endParaRPr lang="en-US" altLang="zh-CN"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作品应用项目：“智行”疫情出行机器人</a:t>
            </a:r>
            <a:endParaRPr lang="en-US" altLang="zh-CN" sz="20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3853815" y="179070"/>
            <a:ext cx="4634865" cy="48006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kumimoji="1" lang="zh-CN" altLang="en-US" b="1" dirty="0">
                <a:latin typeface="微软雅黑" panose="020B0503020204020204" pitchFamily="34" charset="-122"/>
                <a:ea typeface="微软雅黑" panose="020B0503020204020204" pitchFamily="34" charset="-122"/>
              </a:rPr>
              <a:t>作品信息 </a:t>
            </a:r>
          </a:p>
          <a:p>
            <a:pPr marL="0" indent="0" algn="ctr">
              <a:buFont typeface="Arial" panose="020B0604020202020204" pitchFamily="34" charset="0"/>
              <a:buNone/>
            </a:pPr>
            <a:r>
              <a:rPr kumimoji="1" lang="en-US" altLang="zh-CN" sz="2400" dirty="0">
                <a:latin typeface="微软雅黑" panose="020B0503020204020204" pitchFamily="34" charset="-122"/>
                <a:ea typeface="微软雅黑" panose="020B0503020204020204" pitchFamily="34" charset="-122"/>
                <a:cs typeface="Arial" panose="020B0604020202020204" pitchFamily="34" charset="0"/>
              </a:rPr>
              <a:t>App Information</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1904" y="2292913"/>
            <a:ext cx="3468473" cy="2533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2" name="矩形 71"/>
          <p:cNvSpPr/>
          <p:nvPr/>
        </p:nvSpPr>
        <p:spPr>
          <a:xfrm>
            <a:off x="907345" y="1007708"/>
            <a:ext cx="6366055" cy="519976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0">
              <a:lnSpc>
                <a:spcPct val="90000"/>
              </a:lnSpc>
            </a:pPr>
            <a:endParaRPr kumimoji="1" lang="zh-CN" altLang="en-US" sz="16000" b="1" dirty="0">
              <a:solidFill>
                <a:prstClr val="white"/>
              </a:solidFill>
              <a:latin typeface="Century Gothic" panose="020B0502020202020204"/>
              <a:ea typeface="微软雅黑" panose="020B0503020204020204" pitchFamily="34" charset="-122"/>
            </a:endParaRPr>
          </a:p>
        </p:txBody>
      </p:sp>
      <p:sp>
        <p:nvSpPr>
          <p:cNvPr id="73" name="文本框 72"/>
          <p:cNvSpPr txBox="1"/>
          <p:nvPr/>
        </p:nvSpPr>
        <p:spPr>
          <a:xfrm>
            <a:off x="7757749" y="1592607"/>
            <a:ext cx="3164840" cy="2553970"/>
          </a:xfrm>
          <a:prstGeom prst="rect">
            <a:avLst/>
          </a:prstGeom>
          <a:noFill/>
        </p:spPr>
        <p:txBody>
          <a:bodyPr wrap="none" rtlCol="0">
            <a:spAutoFit/>
          </a:bodyPr>
          <a:lstStyle/>
          <a:p>
            <a:pPr algn="ctr" defTabSz="609600"/>
            <a:r>
              <a:rPr kumimoji="1" lang="zh-CN" altLang="en-US" sz="11735" dirty="0">
                <a:latin typeface="华文细黑" panose="02010600040101010101" charset="-122"/>
                <a:ea typeface="华文细黑" panose="02010600040101010101" charset="-122"/>
              </a:rPr>
              <a:t>目录</a:t>
            </a:r>
            <a:endParaRPr kumimoji="1" lang="en-US" altLang="zh-CN" sz="11735" dirty="0">
              <a:latin typeface="Century Gothic" panose="020B0502020202020204"/>
              <a:ea typeface="微软雅黑" panose="020B0503020204020204" pitchFamily="34" charset="-122"/>
            </a:endParaRPr>
          </a:p>
          <a:p>
            <a:pPr algn="ctr" defTabSz="609600"/>
            <a:r>
              <a:rPr kumimoji="1" lang="en-US" altLang="zh-CN" sz="4265" dirty="0">
                <a:latin typeface="Century Gothic" panose="020B0502020202020204"/>
                <a:ea typeface="微软雅黑" panose="020B0503020204020204" pitchFamily="34" charset="-122"/>
              </a:rPr>
              <a:t>CONTENTS</a:t>
            </a:r>
          </a:p>
        </p:txBody>
      </p:sp>
      <p:sp>
        <p:nvSpPr>
          <p:cNvPr id="76" name="文本框 75"/>
          <p:cNvSpPr txBox="1"/>
          <p:nvPr/>
        </p:nvSpPr>
        <p:spPr>
          <a:xfrm>
            <a:off x="1338902" y="1398866"/>
            <a:ext cx="867545" cy="830997"/>
          </a:xfrm>
          <a:prstGeom prst="rect">
            <a:avLst/>
          </a:prstGeom>
          <a:noFill/>
        </p:spPr>
        <p:txBody>
          <a:bodyPr wrap="none" rtlCol="0">
            <a:spAutoFit/>
          </a:bodyPr>
          <a:lstStyle/>
          <a:p>
            <a:pPr defTabSz="609600"/>
            <a:r>
              <a:rPr kumimoji="1" lang="en-US" altLang="zh-CN" sz="4800" dirty="0">
                <a:latin typeface="Century Gothic" panose="020B0502020202020204"/>
                <a:ea typeface="微软雅黑" panose="020B0503020204020204" pitchFamily="34" charset="-122"/>
              </a:rPr>
              <a:t>01</a:t>
            </a:r>
            <a:endParaRPr kumimoji="1" lang="zh-CN" altLang="en-US" sz="4800" dirty="0">
              <a:latin typeface="Century Gothic" panose="020B0502020202020204"/>
              <a:ea typeface="微软雅黑" panose="020B0503020204020204" pitchFamily="34" charset="-122"/>
            </a:endParaRPr>
          </a:p>
        </p:txBody>
      </p:sp>
      <p:sp>
        <p:nvSpPr>
          <p:cNvPr id="79" name="文本框 78"/>
          <p:cNvSpPr txBox="1"/>
          <p:nvPr/>
        </p:nvSpPr>
        <p:spPr>
          <a:xfrm>
            <a:off x="1338902" y="2266373"/>
            <a:ext cx="867545" cy="830997"/>
          </a:xfrm>
          <a:prstGeom prst="rect">
            <a:avLst/>
          </a:prstGeom>
          <a:noFill/>
        </p:spPr>
        <p:txBody>
          <a:bodyPr wrap="none" rtlCol="0">
            <a:spAutoFit/>
          </a:bodyPr>
          <a:lstStyle/>
          <a:p>
            <a:pPr defTabSz="609600"/>
            <a:r>
              <a:rPr kumimoji="1" lang="en-US" altLang="zh-CN" sz="4800" dirty="0">
                <a:latin typeface="Century Gothic" panose="020B0502020202020204"/>
                <a:ea typeface="微软雅黑" panose="020B0503020204020204" pitchFamily="34" charset="-122"/>
              </a:rPr>
              <a:t>02</a:t>
            </a:r>
            <a:endParaRPr kumimoji="1" lang="zh-CN" altLang="en-US" sz="4800" dirty="0">
              <a:latin typeface="Century Gothic" panose="020B0502020202020204"/>
              <a:ea typeface="微软雅黑" panose="020B0503020204020204" pitchFamily="34" charset="-122"/>
            </a:endParaRPr>
          </a:p>
        </p:txBody>
      </p:sp>
      <p:sp>
        <p:nvSpPr>
          <p:cNvPr id="82" name="文本框 81"/>
          <p:cNvSpPr txBox="1"/>
          <p:nvPr/>
        </p:nvSpPr>
        <p:spPr>
          <a:xfrm>
            <a:off x="1338902" y="3133879"/>
            <a:ext cx="867545" cy="830997"/>
          </a:xfrm>
          <a:prstGeom prst="rect">
            <a:avLst/>
          </a:prstGeom>
          <a:noFill/>
        </p:spPr>
        <p:txBody>
          <a:bodyPr wrap="none" rtlCol="0">
            <a:spAutoFit/>
          </a:bodyPr>
          <a:lstStyle/>
          <a:p>
            <a:pPr defTabSz="609600"/>
            <a:r>
              <a:rPr kumimoji="1" lang="en-US" altLang="zh-CN" sz="4800" dirty="0">
                <a:latin typeface="Century Gothic" panose="020B0502020202020204"/>
                <a:ea typeface="微软雅黑" panose="020B0503020204020204" pitchFamily="34" charset="-122"/>
              </a:rPr>
              <a:t>03</a:t>
            </a:r>
            <a:endParaRPr kumimoji="1" lang="zh-CN" altLang="en-US" sz="4800" dirty="0">
              <a:latin typeface="Century Gothic" panose="020B0502020202020204"/>
              <a:ea typeface="微软雅黑" panose="020B0503020204020204" pitchFamily="34" charset="-122"/>
            </a:endParaRPr>
          </a:p>
        </p:txBody>
      </p:sp>
      <p:sp>
        <p:nvSpPr>
          <p:cNvPr id="86" name="文本框 85"/>
          <p:cNvSpPr txBox="1"/>
          <p:nvPr/>
        </p:nvSpPr>
        <p:spPr>
          <a:xfrm>
            <a:off x="5022629" y="6035871"/>
            <a:ext cx="2146742" cy="338554"/>
          </a:xfrm>
          <a:prstGeom prst="rect">
            <a:avLst/>
          </a:prstGeom>
          <a:noFill/>
        </p:spPr>
        <p:txBody>
          <a:bodyPr wrap="none" rtlCol="0">
            <a:spAutoFit/>
          </a:bodyPr>
          <a:lstStyle/>
          <a:p>
            <a:pPr algn="ctr" defTabSz="609600"/>
            <a:r>
              <a:rPr kumimoji="1" lang="en-US" altLang="zh-CN" sz="1600" dirty="0">
                <a:solidFill>
                  <a:srgbClr val="FFFFFF"/>
                </a:solidFill>
                <a:latin typeface="Century Gothic" panose="020B0502020202020204"/>
                <a:ea typeface="微软雅黑" panose="020B0503020204020204" pitchFamily="34" charset="-122"/>
              </a:rPr>
              <a:t>COMPANY</a:t>
            </a:r>
            <a:r>
              <a:rPr kumimoji="1" lang="zh-CN" altLang="en-US" sz="1600" dirty="0">
                <a:solidFill>
                  <a:srgbClr val="FFFFFF"/>
                </a:solidFill>
                <a:latin typeface="Century Gothic" panose="020B0502020202020204"/>
                <a:ea typeface="微软雅黑" panose="020B0503020204020204" pitchFamily="34" charset="-122"/>
              </a:rPr>
              <a:t> </a:t>
            </a:r>
            <a:r>
              <a:rPr kumimoji="1" lang="en-US" altLang="zh-CN" sz="1600" dirty="0">
                <a:solidFill>
                  <a:srgbClr val="FFFFFF"/>
                </a:solidFill>
                <a:latin typeface="Century Gothic" panose="020B0502020202020204"/>
                <a:ea typeface="微软雅黑" panose="020B0503020204020204" pitchFamily="34" charset="-122"/>
              </a:rPr>
              <a:t>|</a:t>
            </a:r>
            <a:r>
              <a:rPr kumimoji="1" lang="zh-CN" altLang="en-US" sz="1600" dirty="0">
                <a:solidFill>
                  <a:srgbClr val="FFFFFF"/>
                </a:solidFill>
                <a:latin typeface="Century Gothic" panose="020B0502020202020204"/>
                <a:ea typeface="微软雅黑" panose="020B0503020204020204" pitchFamily="34" charset="-122"/>
              </a:rPr>
              <a:t> </a:t>
            </a:r>
            <a:r>
              <a:rPr kumimoji="1" lang="en-US" altLang="zh-CN" sz="1600" dirty="0">
                <a:solidFill>
                  <a:srgbClr val="FFFFFF"/>
                </a:solidFill>
                <a:latin typeface="Century Gothic" panose="020B0502020202020204"/>
                <a:ea typeface="微软雅黑" panose="020B0503020204020204" pitchFamily="34" charset="-122"/>
              </a:rPr>
              <a:t>LOGO</a:t>
            </a:r>
            <a:endParaRPr kumimoji="1" lang="zh-CN" altLang="en-US" sz="1600" dirty="0">
              <a:solidFill>
                <a:srgbClr val="FFFFFF"/>
              </a:solidFill>
              <a:latin typeface="Century Gothic" panose="020B0502020202020204"/>
              <a:ea typeface="微软雅黑" panose="020B0503020204020204" pitchFamily="34" charset="-122"/>
            </a:endParaRPr>
          </a:p>
        </p:txBody>
      </p:sp>
      <p:grpSp>
        <p:nvGrpSpPr>
          <p:cNvPr id="2" name="组 1"/>
          <p:cNvGrpSpPr/>
          <p:nvPr/>
        </p:nvGrpSpPr>
        <p:grpSpPr>
          <a:xfrm>
            <a:off x="2393487" y="1441478"/>
            <a:ext cx="3394132" cy="730885"/>
            <a:chOff x="1814641" y="1194455"/>
            <a:chExt cx="2545599" cy="548163"/>
          </a:xfrm>
        </p:grpSpPr>
        <p:sp>
          <p:nvSpPr>
            <p:cNvPr id="17" name="文本框 16"/>
            <p:cNvSpPr txBox="1"/>
            <p:nvPr/>
          </p:nvSpPr>
          <p:spPr>
            <a:xfrm>
              <a:off x="1814641" y="1194455"/>
              <a:ext cx="1341639" cy="354808"/>
            </a:xfrm>
            <a:prstGeom prst="rect">
              <a:avLst/>
            </a:prstGeom>
            <a:noFill/>
          </p:spPr>
          <p:txBody>
            <a:bodyPr wrap="square" rtlCol="0">
              <a:spAutoFit/>
            </a:bodyPr>
            <a:lstStyle/>
            <a:p>
              <a:pPr defTabSz="609600">
                <a:lnSpc>
                  <a:spcPct val="130000"/>
                </a:lnSpc>
              </a:pPr>
              <a:r>
                <a:rPr lang="en-US" altLang="zh-CN" sz="2135" dirty="0">
                  <a:solidFill>
                    <a:srgbClr val="FFFFFF"/>
                  </a:solidFill>
                  <a:latin typeface="Century Gothic" panose="020B0502020202020204"/>
                  <a:ea typeface="微软雅黑" panose="020B0503020204020204" pitchFamily="34" charset="-122"/>
                </a:rPr>
                <a:t>PART</a:t>
              </a:r>
              <a:r>
                <a:rPr lang="zh-CN" altLang="en-US" sz="2135" dirty="0">
                  <a:solidFill>
                    <a:srgbClr val="FFFFFF"/>
                  </a:solidFill>
                  <a:latin typeface="Century Gothic" panose="020B0502020202020204"/>
                  <a:ea typeface="微软雅黑" panose="020B0503020204020204" pitchFamily="34" charset="-122"/>
                </a:rPr>
                <a:t> </a:t>
              </a:r>
              <a:r>
                <a:rPr lang="en-US" altLang="zh-CN" sz="2135" dirty="0">
                  <a:solidFill>
                    <a:srgbClr val="FFFFFF"/>
                  </a:solidFill>
                  <a:latin typeface="Century Gothic" panose="020B0502020202020204"/>
                  <a:ea typeface="微软雅黑" panose="020B0503020204020204" pitchFamily="34" charset="-122"/>
                </a:rPr>
                <a:t>ONE</a:t>
              </a:r>
              <a:endParaRPr kumimoji="1" lang="zh-CN" altLang="en-US" sz="2135" dirty="0">
                <a:solidFill>
                  <a:srgbClr val="FFFFFF"/>
                </a:solidFill>
                <a:latin typeface="Century Gothic" panose="020B0502020202020204"/>
                <a:ea typeface="微软雅黑" panose="020B0503020204020204" pitchFamily="34" charset="-122"/>
              </a:endParaRPr>
            </a:p>
          </p:txBody>
        </p:sp>
        <p:sp>
          <p:nvSpPr>
            <p:cNvPr id="21" name="矩形 20"/>
            <p:cNvSpPr/>
            <p:nvPr/>
          </p:nvSpPr>
          <p:spPr>
            <a:xfrm>
              <a:off x="3003880" y="1194455"/>
              <a:ext cx="1356360" cy="548163"/>
            </a:xfrm>
            <a:prstGeom prst="rect">
              <a:avLst/>
            </a:prstGeom>
          </p:spPr>
          <p:txBody>
            <a:bodyPr wrap="none">
              <a:spAutoFit/>
            </a:bodyPr>
            <a:lstStyle/>
            <a:p>
              <a:pPr defTabSz="609600">
                <a:lnSpc>
                  <a:spcPct val="130000"/>
                </a:lnSpc>
              </a:pPr>
              <a:r>
                <a:rPr kumimoji="1" lang="zh-CN" altLang="en-US" sz="3200" dirty="0">
                  <a:latin typeface="Century Gothic" panose="020B0502020202020204"/>
                  <a:ea typeface="微软雅黑" panose="020B0503020204020204" pitchFamily="34" charset="-122"/>
                </a:rPr>
                <a:t>背景介绍</a:t>
              </a:r>
            </a:p>
          </p:txBody>
        </p:sp>
      </p:grpSp>
      <p:grpSp>
        <p:nvGrpSpPr>
          <p:cNvPr id="3" name="组 2"/>
          <p:cNvGrpSpPr/>
          <p:nvPr/>
        </p:nvGrpSpPr>
        <p:grpSpPr>
          <a:xfrm>
            <a:off x="2393487" y="2316267"/>
            <a:ext cx="3394132" cy="730885"/>
            <a:chOff x="1814641" y="2085010"/>
            <a:chExt cx="2545599" cy="548163"/>
          </a:xfrm>
        </p:grpSpPr>
        <p:sp>
          <p:nvSpPr>
            <p:cNvPr id="18" name="文本框 17"/>
            <p:cNvSpPr txBox="1"/>
            <p:nvPr/>
          </p:nvSpPr>
          <p:spPr>
            <a:xfrm>
              <a:off x="1814641" y="2085010"/>
              <a:ext cx="1341639" cy="354808"/>
            </a:xfrm>
            <a:prstGeom prst="rect">
              <a:avLst/>
            </a:prstGeom>
            <a:noFill/>
          </p:spPr>
          <p:txBody>
            <a:bodyPr wrap="square" rtlCol="0">
              <a:spAutoFit/>
            </a:bodyPr>
            <a:lstStyle/>
            <a:p>
              <a:pPr defTabSz="609600">
                <a:lnSpc>
                  <a:spcPct val="130000"/>
                </a:lnSpc>
              </a:pPr>
              <a:r>
                <a:rPr lang="en-US" altLang="zh-CN" sz="2135" dirty="0">
                  <a:solidFill>
                    <a:srgbClr val="FFFFFF"/>
                  </a:solidFill>
                  <a:latin typeface="Century Gothic" panose="020B0502020202020204"/>
                  <a:ea typeface="微软雅黑" panose="020B0503020204020204" pitchFamily="34" charset="-122"/>
                </a:rPr>
                <a:t>PART</a:t>
              </a:r>
              <a:r>
                <a:rPr lang="zh-CN" altLang="en-US" sz="2135" dirty="0">
                  <a:solidFill>
                    <a:srgbClr val="FFFFFF"/>
                  </a:solidFill>
                  <a:latin typeface="Century Gothic" panose="020B0502020202020204"/>
                  <a:ea typeface="微软雅黑" panose="020B0503020204020204" pitchFamily="34" charset="-122"/>
                </a:rPr>
                <a:t> </a:t>
              </a:r>
              <a:r>
                <a:rPr lang="en-US" altLang="zh-CN" sz="2135" dirty="0">
                  <a:solidFill>
                    <a:srgbClr val="FFFFFF"/>
                  </a:solidFill>
                  <a:latin typeface="Century Gothic" panose="020B0502020202020204"/>
                  <a:ea typeface="微软雅黑" panose="020B0503020204020204" pitchFamily="34" charset="-122"/>
                </a:rPr>
                <a:t>TWO</a:t>
              </a:r>
              <a:endParaRPr kumimoji="1" lang="zh-CN" altLang="en-US" sz="2135" dirty="0">
                <a:solidFill>
                  <a:srgbClr val="FFFFFF"/>
                </a:solidFill>
                <a:latin typeface="Century Gothic" panose="020B0502020202020204"/>
                <a:ea typeface="微软雅黑" panose="020B0503020204020204" pitchFamily="34" charset="-122"/>
              </a:endParaRPr>
            </a:p>
          </p:txBody>
        </p:sp>
        <p:sp>
          <p:nvSpPr>
            <p:cNvPr id="22" name="矩形 21"/>
            <p:cNvSpPr/>
            <p:nvPr/>
          </p:nvSpPr>
          <p:spPr>
            <a:xfrm>
              <a:off x="3003880" y="2085010"/>
              <a:ext cx="1356360" cy="548163"/>
            </a:xfrm>
            <a:prstGeom prst="rect">
              <a:avLst/>
            </a:prstGeom>
          </p:spPr>
          <p:txBody>
            <a:bodyPr wrap="none">
              <a:spAutoFit/>
            </a:bodyPr>
            <a:lstStyle/>
            <a:p>
              <a:pPr defTabSz="609600">
                <a:lnSpc>
                  <a:spcPct val="130000"/>
                </a:lnSpc>
              </a:pPr>
              <a:r>
                <a:rPr kumimoji="1" lang="zh-CN" altLang="en-US" sz="3200" dirty="0">
                  <a:latin typeface="Century Gothic" panose="020B0502020202020204"/>
                  <a:ea typeface="微软雅黑" panose="020B0503020204020204" pitchFamily="34" charset="-122"/>
                </a:rPr>
                <a:t>需求分析</a:t>
              </a:r>
            </a:p>
          </p:txBody>
        </p:sp>
      </p:grpSp>
      <p:grpSp>
        <p:nvGrpSpPr>
          <p:cNvPr id="4" name="组 3"/>
          <p:cNvGrpSpPr/>
          <p:nvPr/>
        </p:nvGrpSpPr>
        <p:grpSpPr>
          <a:xfrm>
            <a:off x="2393487" y="3191691"/>
            <a:ext cx="3800531" cy="730885"/>
            <a:chOff x="1814641" y="2975565"/>
            <a:chExt cx="2850399" cy="548163"/>
          </a:xfrm>
        </p:grpSpPr>
        <p:sp>
          <p:nvSpPr>
            <p:cNvPr id="19" name="文本框 18"/>
            <p:cNvSpPr txBox="1"/>
            <p:nvPr/>
          </p:nvSpPr>
          <p:spPr>
            <a:xfrm>
              <a:off x="1814641" y="2975565"/>
              <a:ext cx="1452543" cy="354808"/>
            </a:xfrm>
            <a:prstGeom prst="rect">
              <a:avLst/>
            </a:prstGeom>
            <a:noFill/>
          </p:spPr>
          <p:txBody>
            <a:bodyPr wrap="square" rtlCol="0">
              <a:spAutoFit/>
            </a:bodyPr>
            <a:lstStyle/>
            <a:p>
              <a:pPr defTabSz="609600">
                <a:lnSpc>
                  <a:spcPct val="130000"/>
                </a:lnSpc>
              </a:pPr>
              <a:r>
                <a:rPr lang="en-US" altLang="zh-CN" sz="2135" dirty="0">
                  <a:solidFill>
                    <a:srgbClr val="FFFFFF"/>
                  </a:solidFill>
                  <a:latin typeface="Century Gothic" panose="020B0502020202020204"/>
                  <a:ea typeface="微软雅黑" panose="020B0503020204020204" pitchFamily="34" charset="-122"/>
                </a:rPr>
                <a:t>PART</a:t>
              </a:r>
              <a:r>
                <a:rPr lang="zh-CN" altLang="en-US" sz="2135" dirty="0">
                  <a:solidFill>
                    <a:srgbClr val="FFFFFF"/>
                  </a:solidFill>
                  <a:latin typeface="Century Gothic" panose="020B0502020202020204"/>
                  <a:ea typeface="微软雅黑" panose="020B0503020204020204" pitchFamily="34" charset="-122"/>
                </a:rPr>
                <a:t> </a:t>
              </a:r>
              <a:r>
                <a:rPr lang="en-US" altLang="zh-CN" sz="2135" dirty="0">
                  <a:solidFill>
                    <a:srgbClr val="FFFFFF"/>
                  </a:solidFill>
                  <a:latin typeface="Century Gothic" panose="020B0502020202020204"/>
                  <a:ea typeface="微软雅黑" panose="020B0503020204020204" pitchFamily="34" charset="-122"/>
                </a:rPr>
                <a:t>THREE</a:t>
              </a:r>
              <a:endParaRPr kumimoji="1" lang="zh-CN" altLang="en-US" sz="2135" dirty="0">
                <a:solidFill>
                  <a:srgbClr val="FFFFFF"/>
                </a:solidFill>
                <a:latin typeface="Century Gothic" panose="020B0502020202020204"/>
                <a:ea typeface="微软雅黑" panose="020B0503020204020204" pitchFamily="34" charset="-122"/>
              </a:endParaRPr>
            </a:p>
          </p:txBody>
        </p:sp>
        <p:sp>
          <p:nvSpPr>
            <p:cNvPr id="23" name="矩形 22"/>
            <p:cNvSpPr/>
            <p:nvPr/>
          </p:nvSpPr>
          <p:spPr>
            <a:xfrm>
              <a:off x="3003880" y="2975565"/>
              <a:ext cx="1661160" cy="548163"/>
            </a:xfrm>
            <a:prstGeom prst="rect">
              <a:avLst/>
            </a:prstGeom>
          </p:spPr>
          <p:txBody>
            <a:bodyPr wrap="none">
              <a:spAutoFit/>
            </a:bodyPr>
            <a:lstStyle/>
            <a:p>
              <a:pPr defTabSz="609600">
                <a:lnSpc>
                  <a:spcPct val="130000"/>
                </a:lnSpc>
              </a:pPr>
              <a:r>
                <a:rPr kumimoji="1" lang="zh-CN" altLang="en-US" sz="3200" dirty="0">
                  <a:latin typeface="Century Gothic" panose="020B0502020202020204"/>
                  <a:ea typeface="微软雅黑" panose="020B0503020204020204" pitchFamily="34" charset="-122"/>
                </a:rPr>
                <a:t>执行流程图</a:t>
              </a:r>
            </a:p>
          </p:txBody>
        </p:sp>
      </p:grpSp>
      <p:grpSp>
        <p:nvGrpSpPr>
          <p:cNvPr id="5" name="组 4"/>
          <p:cNvGrpSpPr/>
          <p:nvPr/>
        </p:nvGrpSpPr>
        <p:grpSpPr>
          <a:xfrm>
            <a:off x="2393488" y="4047430"/>
            <a:ext cx="1895530" cy="730885"/>
            <a:chOff x="1814642" y="3851833"/>
            <a:chExt cx="1421648" cy="548163"/>
          </a:xfrm>
        </p:grpSpPr>
        <p:sp>
          <p:nvSpPr>
            <p:cNvPr id="20" name="文本框 19"/>
            <p:cNvSpPr txBox="1"/>
            <p:nvPr/>
          </p:nvSpPr>
          <p:spPr>
            <a:xfrm>
              <a:off x="1814642" y="3866120"/>
              <a:ext cx="1416662" cy="354808"/>
            </a:xfrm>
            <a:prstGeom prst="rect">
              <a:avLst/>
            </a:prstGeom>
            <a:noFill/>
          </p:spPr>
          <p:txBody>
            <a:bodyPr wrap="square" rtlCol="0">
              <a:spAutoFit/>
            </a:bodyPr>
            <a:lstStyle/>
            <a:p>
              <a:pPr defTabSz="609600">
                <a:lnSpc>
                  <a:spcPct val="130000"/>
                </a:lnSpc>
              </a:pPr>
              <a:r>
                <a:rPr lang="en-US" altLang="zh-CN" sz="2135" dirty="0">
                  <a:solidFill>
                    <a:srgbClr val="FFFFFF"/>
                  </a:solidFill>
                  <a:latin typeface="Century Gothic" panose="020B0502020202020204"/>
                  <a:ea typeface="微软雅黑" panose="020B0503020204020204" pitchFamily="34" charset="-122"/>
                </a:rPr>
                <a:t>PART</a:t>
              </a:r>
              <a:r>
                <a:rPr lang="zh-CN" altLang="en-US" sz="2135" dirty="0">
                  <a:solidFill>
                    <a:srgbClr val="FFFFFF"/>
                  </a:solidFill>
                  <a:latin typeface="Century Gothic" panose="020B0502020202020204"/>
                  <a:ea typeface="微软雅黑" panose="020B0503020204020204" pitchFamily="34" charset="-122"/>
                </a:rPr>
                <a:t> </a:t>
              </a:r>
              <a:r>
                <a:rPr lang="en-US" altLang="zh-CN" sz="2135" dirty="0">
                  <a:solidFill>
                    <a:srgbClr val="FFFFFF"/>
                  </a:solidFill>
                  <a:latin typeface="Century Gothic" panose="020B0502020202020204"/>
                  <a:ea typeface="微软雅黑" panose="020B0503020204020204" pitchFamily="34" charset="-122"/>
                </a:rPr>
                <a:t>FOUR</a:t>
              </a:r>
              <a:endParaRPr kumimoji="1" lang="zh-CN" altLang="en-US" sz="2135" dirty="0">
                <a:solidFill>
                  <a:srgbClr val="FFFFFF"/>
                </a:solidFill>
                <a:latin typeface="Century Gothic" panose="020B0502020202020204"/>
                <a:ea typeface="微软雅黑" panose="020B0503020204020204" pitchFamily="34" charset="-122"/>
              </a:endParaRPr>
            </a:p>
          </p:txBody>
        </p:sp>
        <p:sp>
          <p:nvSpPr>
            <p:cNvPr id="24" name="矩形 23"/>
            <p:cNvSpPr/>
            <p:nvPr/>
          </p:nvSpPr>
          <p:spPr>
            <a:xfrm>
              <a:off x="3003880" y="3851833"/>
              <a:ext cx="232410" cy="548163"/>
            </a:xfrm>
            <a:prstGeom prst="rect">
              <a:avLst/>
            </a:prstGeom>
          </p:spPr>
          <p:txBody>
            <a:bodyPr wrap="none">
              <a:spAutoFit/>
            </a:bodyPr>
            <a:lstStyle/>
            <a:p>
              <a:pPr defTabSz="609600">
                <a:lnSpc>
                  <a:spcPct val="130000"/>
                </a:lnSpc>
              </a:pPr>
              <a:endParaRPr kumimoji="1" lang="zh-CN" altLang="en-US" sz="3200" dirty="0">
                <a:latin typeface="Century Gothic" panose="020B0502020202020204"/>
                <a:ea typeface="微软雅黑" panose="020B0503020204020204" pitchFamily="34" charset="-122"/>
              </a:endParaRPr>
            </a:p>
          </p:txBody>
        </p:sp>
      </p:grpSp>
      <p:sp>
        <p:nvSpPr>
          <p:cNvPr id="6" name="文本框 5"/>
          <p:cNvSpPr txBox="1"/>
          <p:nvPr/>
        </p:nvSpPr>
        <p:spPr>
          <a:xfrm>
            <a:off x="1334742" y="4066255"/>
            <a:ext cx="1114697" cy="829945"/>
          </a:xfrm>
          <a:prstGeom prst="rect">
            <a:avLst/>
          </a:prstGeom>
          <a:noFill/>
        </p:spPr>
        <p:txBody>
          <a:bodyPr wrap="square" rtlCol="0">
            <a:spAutoFit/>
          </a:bodyPr>
          <a:lstStyle/>
          <a:p>
            <a:pPr defTabSz="609600"/>
            <a:r>
              <a:rPr kumimoji="1" lang="en-US" altLang="zh-CN" sz="4800" dirty="0">
                <a:latin typeface="Century Gothic" panose="020B0502020202020204"/>
                <a:ea typeface="微软雅黑" panose="020B0503020204020204" pitchFamily="34" charset="-122"/>
              </a:rPr>
              <a:t>04</a:t>
            </a:r>
            <a:endParaRPr kumimoji="1" lang="zh-CN" altLang="en-US" sz="4800" dirty="0">
              <a:latin typeface="Century Gothic" panose="020B0502020202020204"/>
              <a:ea typeface="微软雅黑" panose="020B0503020204020204" pitchFamily="34" charset="-122"/>
            </a:endParaRPr>
          </a:p>
        </p:txBody>
      </p:sp>
      <p:sp>
        <p:nvSpPr>
          <p:cNvPr id="7" name="文本框 6"/>
          <p:cNvSpPr txBox="1"/>
          <p:nvPr/>
        </p:nvSpPr>
        <p:spPr>
          <a:xfrm>
            <a:off x="3978910" y="4189730"/>
            <a:ext cx="3653790" cy="583565"/>
          </a:xfrm>
          <a:prstGeom prst="rect">
            <a:avLst/>
          </a:prstGeom>
          <a:noFill/>
        </p:spPr>
        <p:txBody>
          <a:bodyPr wrap="square" rtlCol="0">
            <a:spAutoFit/>
          </a:bodyPr>
          <a:lstStyle/>
          <a:p>
            <a:pPr defTabSz="609600"/>
            <a:r>
              <a:rPr kumimoji="1" lang="zh-CN" altLang="en-US" sz="3200" dirty="0">
                <a:latin typeface="Century Gothic" panose="020B0502020202020204"/>
                <a:ea typeface="微软雅黑" panose="020B0503020204020204" pitchFamily="34" charset="-122"/>
              </a:rPr>
              <a:t>方案价值与收益</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amond(in)">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6" grpId="0"/>
      <p:bldP spid="76" grpId="1"/>
      <p:bldP spid="79" grpId="0"/>
      <p:bldP spid="79" grpId="1"/>
      <p:bldP spid="82" grpId="0"/>
      <p:bldP spid="82" grpId="1"/>
      <p:bldP spid="6" grpId="0"/>
      <p:bldP spid="6"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微软雅黑" panose="020B0503020204020204" pitchFamily="34" charset="-122"/>
                <a:ea typeface="微软雅黑" panose="020B0503020204020204" pitchFamily="34" charset="-122"/>
              </a:rPr>
              <a:t>一、背景介绍</a:t>
            </a:r>
            <a:endParaRPr lang="en-US" altLang="zh-CN" sz="2400" b="1" dirty="0">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734462" y="5757533"/>
            <a:ext cx="4733722" cy="458908"/>
          </a:xfrm>
          <a:prstGeom prst="rect">
            <a:avLst/>
          </a:prstGeom>
          <a:noFill/>
        </p:spPr>
        <p:txBody>
          <a:bodyPr wrap="square" rtlCol="0">
            <a:spAutoFit/>
          </a:bodyPr>
          <a:lstStyle/>
          <a:p>
            <a:pPr algn="ctr">
              <a:lnSpc>
                <a:spcPct val="150000"/>
              </a:lnSpc>
              <a:defRPr/>
            </a:pPr>
            <a:r>
              <a:rPr lang="zh-CN" altLang="en-US"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疫情期间我国疫情分布情况</a:t>
            </a: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4</a:t>
            </a:fld>
            <a:endParaRPr lang="zh-CN" altLang="en-US" dirty="0"/>
          </a:p>
        </p:txBody>
      </p:sp>
      <p:sp>
        <p:nvSpPr>
          <p:cNvPr id="31" name="矩形 30"/>
          <p:cNvSpPr/>
          <p:nvPr/>
        </p:nvSpPr>
        <p:spPr>
          <a:xfrm>
            <a:off x="6111239" y="1625648"/>
            <a:ext cx="5659225" cy="4461510"/>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         </a:t>
            </a:r>
            <a:r>
              <a:rPr lang="en-US" altLang="zh-CN" sz="2400" b="1" dirty="0">
                <a:latin typeface="+mn-ea"/>
                <a:cs typeface="+mn-ea"/>
              </a:rPr>
              <a:t>  2020</a:t>
            </a:r>
            <a:r>
              <a:rPr lang="zh-CN" altLang="en-US" sz="2400" b="1" dirty="0">
                <a:latin typeface="+mn-ea"/>
                <a:cs typeface="+mn-ea"/>
              </a:rPr>
              <a:t>年开始的新冠肺炎疫情，不仅危及了各国人民的生命安全和身体健康，还严重冲击了世界经济。为了保护自己和他人的生命安全，减小疫情传播的风险，人们的出行被限制，只能局限在一部分相对安全的地区。如今我国处于疫情得到相对控制的阶段，但在一些国家，情况仍然十分严峻。甚至在相对安全的我国，一些省份也出现了疫情复燃的趋势。</a:t>
            </a:r>
            <a:r>
              <a:rPr lang="zh-CN" altLang="en-US" sz="2400" b="1" dirty="0">
                <a:latin typeface="+mn-ea"/>
                <a:cs typeface="+mn-ea"/>
                <a:sym typeface="+mn-ea"/>
              </a:rPr>
              <a:t>在这样的环境下，进行疫情出行情况分析是十分有必要的。</a:t>
            </a:r>
            <a:r>
              <a:rPr lang="zh-CN" altLang="en-US" sz="2000" b="1" dirty="0">
                <a:solidFill>
                  <a:schemeClr val="bg1"/>
                </a:solidFill>
                <a:latin typeface="方正仿宋_GBK" panose="03000509000000000000" charset="-122"/>
                <a:ea typeface="方正仿宋_GBK" panose="03000509000000000000" charset="-122"/>
                <a:cs typeface="方正仿宋_GBK" panose="03000509000000000000" charset="-122"/>
                <a:sym typeface="+mn-ea"/>
              </a:rPr>
              <a:t>。</a:t>
            </a:r>
            <a:endParaRPr lang="zh-CN" altLang="en-US" sz="2000" b="1" dirty="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000" dirty="0">
                <a:solidFill>
                  <a:schemeClr val="bg1"/>
                </a:solidFill>
                <a:latin typeface="宋体" panose="02010600030101010101" pitchFamily="2" charset="-122"/>
                <a:ea typeface="宋体" panose="02010600030101010101" pitchFamily="2" charset="-122"/>
              </a:rPr>
              <a:t>路。</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561" y="1625704"/>
            <a:ext cx="5109524" cy="4087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1" name="图片 90" descr="ibot"/>
          <p:cNvPicPr>
            <a:picLocks noChangeAspect="1"/>
          </p:cNvPicPr>
          <p:nvPr/>
        </p:nvPicPr>
        <p:blipFill>
          <a:blip r:embed="rId3" cstate="print"/>
          <a:stretch>
            <a:fillRect/>
          </a:stretch>
        </p:blipFill>
        <p:spPr>
          <a:xfrm>
            <a:off x="2072951" y="5071295"/>
            <a:ext cx="565151" cy="565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3" name="原创设计师QQ598969553          _2"/>
          <p:cNvPicPr>
            <a:picLocks noChangeAspect="1"/>
          </p:cNvPicPr>
          <p:nvPr/>
        </p:nvPicPr>
        <p:blipFill>
          <a:blip r:embed="rId2" cstate="screen"/>
          <a:srcRect l="722" r="722"/>
          <a:stretch>
            <a:fillRect/>
          </a:stretch>
        </p:blipFill>
        <p:spPr>
          <a:xfrm>
            <a:off x="2970387" y="-87417"/>
            <a:ext cx="4858757" cy="3516415"/>
          </a:xfrm>
          <a:prstGeom prst="rect">
            <a:avLst/>
          </a:prstGeom>
          <a:solidFill>
            <a:sysClr val="window" lastClr="FFFFFF">
              <a:lumMod val="85000"/>
            </a:sysClr>
          </a:solidFill>
        </p:spPr>
      </p:pic>
      <p:pic>
        <p:nvPicPr>
          <p:cNvPr id="5" name="原创设计师QQ598969553          _4"/>
          <p:cNvPicPr>
            <a:picLocks noChangeAspect="1"/>
          </p:cNvPicPr>
          <p:nvPr/>
        </p:nvPicPr>
        <p:blipFill>
          <a:blip r:embed="rId3" cstate="screen"/>
          <a:srcRect/>
          <a:stretch>
            <a:fillRect/>
          </a:stretch>
        </p:blipFill>
        <p:spPr>
          <a:xfrm>
            <a:off x="8910536" y="3429000"/>
            <a:ext cx="3441900" cy="3523462"/>
          </a:xfrm>
          <a:prstGeom prst="rect">
            <a:avLst/>
          </a:prstGeom>
          <a:solidFill>
            <a:sysClr val="window" lastClr="FFFFFF">
              <a:lumMod val="85000"/>
            </a:sysClr>
          </a:solidFill>
        </p:spPr>
      </p:pic>
      <p:sp>
        <p:nvSpPr>
          <p:cNvPr id="6" name="原创设计师QQ598969553          _5"/>
          <p:cNvSpPr/>
          <p:nvPr/>
        </p:nvSpPr>
        <p:spPr>
          <a:xfrm>
            <a:off x="0" y="-87416"/>
            <a:ext cx="2978648" cy="3516416"/>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原创设计师QQ598969553          _6"/>
          <p:cNvSpPr/>
          <p:nvPr/>
        </p:nvSpPr>
        <p:spPr>
          <a:xfrm>
            <a:off x="5940778" y="3429000"/>
            <a:ext cx="2978648" cy="3523462"/>
          </a:xfrm>
          <a:prstGeom prst="rect">
            <a:avLst/>
          </a:prstGeom>
          <a:solidFill>
            <a:srgbClr val="2232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3429000"/>
            <a:ext cx="5940779" cy="3523462"/>
          </a:xfrm>
          <a:prstGeom prst="rect">
            <a:avLst/>
          </a:prstGeom>
        </p:spPr>
      </p:pic>
      <p:sp>
        <p:nvSpPr>
          <p:cNvPr id="11" name="原创设计师QQ598969553          _7"/>
          <p:cNvSpPr txBox="1"/>
          <p:nvPr/>
        </p:nvSpPr>
        <p:spPr>
          <a:xfrm>
            <a:off x="260985" y="331470"/>
            <a:ext cx="2524760" cy="4298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无统一的分析技术</a:t>
            </a:r>
            <a:endParaRPr kumimoji="0" lang="en-US" sz="2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原创设计师QQ598969553          _8"/>
          <p:cNvSpPr txBox="1"/>
          <p:nvPr/>
        </p:nvSpPr>
        <p:spPr>
          <a:xfrm>
            <a:off x="116205" y="941705"/>
            <a:ext cx="2854325" cy="19221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为遏制疫情蔓延势头，保障人民群众出行安全，满足疫情期间人们的出行需要。国内需要一种新兴的智能出行情况分析技术来解决人们的出行地选择，智能出行情况分析机器人应运而生。</a:t>
            </a:r>
            <a:endParaRPr kumimoji="0" lang="en-US" sz="1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12676" t="3191" r="4470"/>
          <a:stretch>
            <a:fillRect/>
          </a:stretch>
        </p:blipFill>
        <p:spPr>
          <a:xfrm>
            <a:off x="7829144" y="-94464"/>
            <a:ext cx="4523292" cy="3523462"/>
          </a:xfrm>
          <a:prstGeom prst="rect">
            <a:avLst/>
          </a:prstGeom>
        </p:spPr>
      </p:pic>
      <p:sp>
        <p:nvSpPr>
          <p:cNvPr id="17" name="原创设计师QQ598969553          _10"/>
          <p:cNvSpPr txBox="1"/>
          <p:nvPr/>
        </p:nvSpPr>
        <p:spPr>
          <a:xfrm>
            <a:off x="5989320" y="4131945"/>
            <a:ext cx="2929890" cy="2707005"/>
          </a:xfrm>
          <a:prstGeom prst="rect">
            <a:avLst/>
          </a:prstGeom>
          <a:noFill/>
        </p:spPr>
        <p:txBody>
          <a:bodyPr wrap="square" rtlCol="0">
            <a:spAutoFit/>
          </a:bodyPr>
          <a:lstStyle/>
          <a:p>
            <a:pPr lvl="0">
              <a:defRPr/>
            </a:pPr>
            <a:r>
              <a:rPr lang="zh-CN" altLang="en-US" sz="1700" kern="0" dirty="0">
                <a:solidFill>
                  <a:sysClr val="window" lastClr="FFFFFF"/>
                </a:solidFill>
                <a:latin typeface="微软雅黑" panose="020B0503020204020204" pitchFamily="34" charset="-122"/>
                <a:ea typeface="微软雅黑" panose="020B0503020204020204" pitchFamily="34" charset="-122"/>
                <a:cs typeface="Open Sans" panose="020B0606030504020204" pitchFamily="34" charset="0"/>
              </a:rPr>
              <a:t>现有阶段的国内疫情情况分析技术大多数仅局限于国内，没有结合国外疫情情况分析，对于一些后疫情期间需要出国的人群未能提供更精准的解决方案。而国内数据地域涵盖少，大多数以出行人所在地为主进行数据采集，对于在国内外出行的人群并不友好。</a:t>
            </a:r>
            <a:endParaRPr kumimoji="0" lang="en-US" sz="1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原创设计师QQ598969553          _12"/>
          <p:cNvSpPr txBox="1"/>
          <p:nvPr/>
        </p:nvSpPr>
        <p:spPr>
          <a:xfrm>
            <a:off x="6045687" y="3702208"/>
            <a:ext cx="2759869" cy="4298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200" kern="0" dirty="0">
                <a:solidFill>
                  <a:sysClr val="window" lastClr="FFFFFF"/>
                </a:solidFill>
                <a:latin typeface="微软雅黑" panose="020B0503020204020204" pitchFamily="34" charset="-122"/>
                <a:ea typeface="微软雅黑" panose="020B0503020204020204" pitchFamily="34" charset="-122"/>
                <a:cs typeface="Open Sans" panose="020B0606030504020204" pitchFamily="34" charset="0"/>
              </a:rPr>
              <a:t>数据少、地域涵盖少</a:t>
            </a:r>
            <a:endParaRPr kumimoji="0" lang="en-US" sz="2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2000"/>
                                        <p:tgtEl>
                                          <p:spTgt spid="16"/>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par>
                                <p:cTn id="14" presetID="4"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圆角矩形 1"/>
          <p:cNvSpPr/>
          <p:nvPr/>
        </p:nvSpPr>
        <p:spPr>
          <a:xfrm>
            <a:off x="838517" y="1229094"/>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
          <p:cNvSpPr txBox="1"/>
          <p:nvPr/>
        </p:nvSpPr>
        <p:spPr>
          <a:xfrm>
            <a:off x="1866298" y="5924095"/>
            <a:ext cx="2807131" cy="338554"/>
          </a:xfrm>
          <a:prstGeom prst="rect">
            <a:avLst/>
          </a:prstGeom>
          <a:noFill/>
        </p:spPr>
        <p:txBody>
          <a:bodyPr wrap="square" rtlCol="0">
            <a:spAutoFit/>
          </a:bodyPr>
          <a:lstStyle/>
          <a:p>
            <a:pPr algn="ctr"/>
            <a:r>
              <a:rPr lang="zh-CN" altLang="en-US" sz="1600" dirty="0">
                <a:solidFill>
                  <a:schemeClr val="bg1">
                    <a:lumMod val="50000"/>
                  </a:schemeClr>
                </a:solidFill>
              </a:rPr>
              <a:t>疫情期间人们出行情况</a:t>
            </a:r>
          </a:p>
        </p:txBody>
      </p:sp>
      <p:sp>
        <p:nvSpPr>
          <p:cNvPr id="5" name="原创设计师QQ598969553          _2"/>
          <p:cNvSpPr txBox="1"/>
          <p:nvPr/>
        </p:nvSpPr>
        <p:spPr>
          <a:xfrm>
            <a:off x="3898538" y="1359503"/>
            <a:ext cx="4955443" cy="523220"/>
          </a:xfrm>
          <a:prstGeom prst="rect">
            <a:avLst/>
          </a:prstGeom>
          <a:noFill/>
        </p:spPr>
        <p:txBody>
          <a:bodyPr wrap="square" rtlCol="0">
            <a:spAutoFit/>
          </a:bodyPr>
          <a:lstStyle/>
          <a:p>
            <a:pPr lvl="0" algn="ctr">
              <a:defRPr/>
            </a:pPr>
            <a:r>
              <a:rPr lang="zh-CN" altLang="en-US" sz="2800" b="1" kern="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“智行”疫情出行机器人</a:t>
            </a:r>
            <a:endParaRPr kumimoji="0" lang="en-US" altLang="zh-CN" sz="2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原创设计师QQ598969553          _3"/>
          <p:cNvSpPr txBox="1"/>
          <p:nvPr/>
        </p:nvSpPr>
        <p:spPr>
          <a:xfrm>
            <a:off x="1094105" y="1882775"/>
            <a:ext cx="4637405" cy="1476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疫情期间未出行的人群占85.3%，其中超半数人表示疫后出游他们更关心景区防疫条件，超六成未出游受访者表示线上平台成为他们获取景区信息的主要渠道，而他们对线上平台的偏好程度较疫情之前明显加强。</a:t>
            </a:r>
            <a:endParaRPr kumimoji="0" lang="en-US" sz="12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原创设计师QQ598969553          _6"/>
          <p:cNvSpPr/>
          <p:nvPr/>
        </p:nvSpPr>
        <p:spPr>
          <a:xfrm>
            <a:off x="6552005" y="2124831"/>
            <a:ext cx="500822" cy="539029"/>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8" name="原创设计师QQ598969553          _7"/>
          <p:cNvSpPr txBox="1"/>
          <p:nvPr/>
        </p:nvSpPr>
        <p:spPr>
          <a:xfrm>
            <a:off x="7052771" y="2124641"/>
            <a:ext cx="3556701" cy="1353185"/>
          </a:xfrm>
          <a:prstGeom prst="rect">
            <a:avLst/>
          </a:prstGeom>
          <a:noFill/>
        </p:spPr>
        <p:txBody>
          <a:bodyPr wrap="square" rtlCol="0">
            <a:spAutoFit/>
          </a:bodyPr>
          <a:lstStyle/>
          <a:p>
            <a:pPr marL="0" marR="0" lvl="0" algn="l" defTabSz="914400" eaLnBrk="1" fontAlgn="auto" latinLnBrk="0" hangingPunct="1">
              <a:lnSpc>
                <a:spcPct val="100000"/>
              </a:lnSpc>
              <a:spcBef>
                <a:spcPts val="0"/>
              </a:spcBef>
              <a:spcAft>
                <a:spcPts val="0"/>
              </a:spcAft>
              <a:buClrTx/>
              <a:buSzTx/>
              <a:buFontTx/>
              <a:buNone/>
              <a:defRPr/>
            </a:pPr>
            <a:r>
              <a:rPr lang="zh-CN" altLang="en-US" sz="1800" b="1" kern="0" dirty="0">
                <a:solidFill>
                  <a:srgbClr val="7F8C8D"/>
                </a:solidFill>
                <a:latin typeface="微软雅黑" panose="020B0503020204020204" pitchFamily="34" charset="-122"/>
                <a:ea typeface="微软雅黑" panose="020B0503020204020204" pitchFamily="34" charset="-122"/>
                <a:cs typeface="Open Sans" panose="020B0606030504020204" pitchFamily="34" charset="0"/>
              </a:rPr>
              <a:t>出行需求大</a:t>
            </a:r>
            <a:endParaRPr kumimoji="0" lang="zh-CN" altLang="en-US" sz="1800" b="1" i="0" u="none" strike="noStrike" kern="0" cap="none" spc="0" normalizeH="0" baseline="0" dirty="0">
              <a:solidFill>
                <a:srgbClr val="7F8C8D"/>
              </a:solidFill>
              <a:latin typeface="微软雅黑" panose="020B0503020204020204" pitchFamily="34" charset="-122"/>
              <a:ea typeface="微软雅黑" panose="020B0503020204020204" pitchFamily="34" charset="-122"/>
              <a:cs typeface="Open Sans" panose="020B0606030504020204" pitchFamily="34" charset="0"/>
            </a:endParaRPr>
          </a:p>
          <a:p>
            <a:pPr marL="0" marR="0" lvl="0" algn="l"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在出行意愿上，人们对于的出游意愿仍有较大的空间。数据显示，5月开始受访者的出游意愿开始慢慢回升，随着时间往后出游意愿逐渐递增。</a:t>
            </a:r>
          </a:p>
        </p:txBody>
      </p:sp>
      <p:sp>
        <p:nvSpPr>
          <p:cNvPr id="9" name="原创设计师QQ598969553          _8"/>
          <p:cNvSpPr/>
          <p:nvPr/>
        </p:nvSpPr>
        <p:spPr>
          <a:xfrm>
            <a:off x="6552005" y="3560273"/>
            <a:ext cx="500822" cy="539029"/>
          </a:xfrm>
          <a:prstGeom prst="ellipse">
            <a:avLst/>
          </a:prstGeom>
          <a:solidFill>
            <a:srgbClr val="2232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0" name="原创设计师QQ598969553          _9"/>
          <p:cNvSpPr txBox="1"/>
          <p:nvPr/>
        </p:nvSpPr>
        <p:spPr>
          <a:xfrm>
            <a:off x="7075631" y="3539128"/>
            <a:ext cx="3556701" cy="1106805"/>
          </a:xfrm>
          <a:prstGeom prst="rect">
            <a:avLst/>
          </a:prstGeom>
          <a:noFill/>
        </p:spPr>
        <p:txBody>
          <a:bodyPr wrap="square" rtlCol="0">
            <a:spAutoFit/>
          </a:bodyPr>
          <a:lstStyle/>
          <a:p>
            <a:pPr marL="0" marR="0" lvl="0" algn="l" defTabSz="914400" eaLnBrk="1" fontAlgn="auto" latinLnBrk="0" hangingPunct="1">
              <a:lnSpc>
                <a:spcPct val="100000"/>
              </a:lnSpc>
              <a:spcBef>
                <a:spcPts val="0"/>
              </a:spcBef>
              <a:spcAft>
                <a:spcPts val="0"/>
              </a:spcAft>
              <a:buClrTx/>
              <a:buSzTx/>
              <a:buFontTx/>
              <a:buNone/>
              <a:defRPr/>
            </a:pPr>
            <a:r>
              <a:rPr lang="zh-CN" altLang="en-US" sz="1800" b="1" kern="0" dirty="0">
                <a:solidFill>
                  <a:srgbClr val="7F8C8D"/>
                </a:solidFill>
                <a:latin typeface="微软雅黑" panose="020B0503020204020204" pitchFamily="34" charset="-122"/>
                <a:ea typeface="微软雅黑" panose="020B0503020204020204" pitchFamily="34" charset="-122"/>
                <a:cs typeface="Open Sans" panose="020B0606030504020204" pitchFamily="34" charset="0"/>
              </a:rPr>
              <a:t>更关心疫情情况</a:t>
            </a:r>
            <a:endParaRPr kumimoji="0" lang="zh-CN" altLang="en-US" sz="1800" b="1" i="0" u="none" strike="noStrike" kern="0" cap="none" spc="0" normalizeH="0" baseline="0" dirty="0">
              <a:solidFill>
                <a:srgbClr val="7F8C8D"/>
              </a:solidFill>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数据显示，上班族、旅游族等多数人群表示疫情期间出行会更关注景区的安全防疫条件与同行人身体情况。</a:t>
            </a:r>
            <a:endParaRPr kumimoji="0" lang="en-US"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原创设计师QQ598969553          _10"/>
          <p:cNvSpPr/>
          <p:nvPr/>
        </p:nvSpPr>
        <p:spPr>
          <a:xfrm>
            <a:off x="6552005" y="4800135"/>
            <a:ext cx="500822" cy="539029"/>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2" name="原创设计师QQ598969553          _11"/>
          <p:cNvSpPr txBox="1"/>
          <p:nvPr/>
        </p:nvSpPr>
        <p:spPr>
          <a:xfrm>
            <a:off x="7075631" y="4799945"/>
            <a:ext cx="3556701" cy="1353185"/>
          </a:xfrm>
          <a:prstGeom prst="rect">
            <a:avLst/>
          </a:prstGeom>
          <a:noFill/>
        </p:spPr>
        <p:txBody>
          <a:bodyPr wrap="square" rtlCol="0">
            <a:spAutoFit/>
          </a:bodyPr>
          <a:lstStyle/>
          <a:p>
            <a:pPr marL="0" marR="0" lvl="0" algn="l" defTabSz="914400" eaLnBrk="1" fontAlgn="auto" latinLnBrk="0" hangingPunct="1">
              <a:lnSpc>
                <a:spcPct val="100000"/>
              </a:lnSpc>
              <a:spcBef>
                <a:spcPts val="0"/>
              </a:spcBef>
              <a:spcAft>
                <a:spcPts val="0"/>
              </a:spcAft>
              <a:buClrTx/>
              <a:buSzTx/>
              <a:buFontTx/>
              <a:buNone/>
              <a:defRPr/>
            </a:pPr>
            <a:r>
              <a:rPr lang="zh-CN" altLang="en-US" sz="1800" b="1" kern="0" dirty="0">
                <a:solidFill>
                  <a:srgbClr val="7F8C8D"/>
                </a:solidFill>
                <a:latin typeface="微软雅黑" panose="020B0503020204020204" pitchFamily="34" charset="-122"/>
                <a:ea typeface="微软雅黑" panose="020B0503020204020204" pitchFamily="34" charset="-122"/>
                <a:cs typeface="Open Sans" panose="020B0606030504020204" pitchFamily="34" charset="0"/>
              </a:rPr>
              <a:t>疫情</a:t>
            </a:r>
            <a:r>
              <a:rPr kumimoji="0" lang="zh-CN" altLang="en-US" sz="1800" b="1" i="0" u="none" strike="noStrike" kern="0" cap="none" spc="0" normalizeH="0" baseline="0" dirty="0">
                <a:solidFill>
                  <a:srgbClr val="7F8C8D"/>
                </a:solidFill>
                <a:latin typeface="微软雅黑" panose="020B0503020204020204" pitchFamily="34" charset="-122"/>
                <a:ea typeface="微软雅黑" panose="020B0503020204020204" pitchFamily="34" charset="-122"/>
                <a:cs typeface="Open Sans" panose="020B0606030504020204" pitchFamily="34" charset="0"/>
              </a:rPr>
              <a:t>数据量大</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疫情期间，人们在面对出行选择时，面对的地区尚多，未有一个完整、准确的数据，人们在选择出行地时难以去分别真正低风险的地方。</a:t>
            </a:r>
          </a:p>
        </p:txBody>
      </p:sp>
      <p:sp>
        <p:nvSpPr>
          <p:cNvPr id="13" name="文本框 12"/>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微软雅黑" panose="020B0503020204020204" pitchFamily="34" charset="-122"/>
                <a:ea typeface="微软雅黑" panose="020B0503020204020204" pitchFamily="34" charset="-122"/>
              </a:rPr>
              <a:t>二、需求分析</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16" name="原创设计师QQ598969553          _4"/>
          <p:cNvGraphicFramePr/>
          <p:nvPr/>
        </p:nvGraphicFramePr>
        <p:xfrm>
          <a:off x="1093935" y="3414058"/>
          <a:ext cx="4351855" cy="2510037"/>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直接连接符 13"/>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91" name="图片 90" descr="ibot"/>
          <p:cNvPicPr>
            <a:picLocks noChangeAspect="1"/>
          </p:cNvPicPr>
          <p:nvPr/>
        </p:nvPicPr>
        <p:blipFill>
          <a:blip r:embed="rId3" cstate="print"/>
          <a:stretch>
            <a:fillRect/>
          </a:stretch>
        </p:blipFill>
        <p:spPr>
          <a:xfrm>
            <a:off x="2072951" y="5071295"/>
            <a:ext cx="565151" cy="565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fade">
                                      <p:cBhvr>
                                        <p:cTn id="5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P spid="5" grpId="0"/>
      <p:bldP spid="5" grpId="1"/>
      <p:bldP spid="6" grpId="0"/>
      <p:bldP spid="6" grpId="1"/>
      <p:bldP spid="7" grpId="0" animBg="1"/>
      <p:bldP spid="8" grpId="0"/>
      <p:bldP spid="9" grpId="0" animBg="1"/>
      <p:bldP spid="9" grpId="1" animBg="1"/>
      <p:bldP spid="10" grpId="0"/>
      <p:bldP spid="10" grpId="1"/>
      <p:bldP spid="11" grpId="0" animBg="1"/>
      <p:bldP spid="11" grpId="1" animBg="1"/>
      <p:bldP spid="12" grpId="0"/>
      <p:bldP spid="12"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直接连接符 2"/>
          <p:cNvCxnSpPr/>
          <p:nvPr/>
        </p:nvCxnSpPr>
        <p:spPr>
          <a:xfrm flipV="1">
            <a:off x="-1" y="1079501"/>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48203" y="285847"/>
            <a:ext cx="8288083" cy="830997"/>
          </a:xfrm>
          <a:prstGeom prst="rect">
            <a:avLst/>
          </a:prstGeom>
          <a:noFill/>
        </p:spPr>
        <p:txBody>
          <a:bodyPr wrap="square" rtlCol="0">
            <a:spAutoFit/>
          </a:bodyPr>
          <a:lstStyle/>
          <a:p>
            <a:pPr defTabSz="1219200">
              <a:defRPr/>
            </a:pPr>
            <a:r>
              <a:rPr lang="zh-CN" altLang="en-US" sz="2400" b="1" dirty="0">
                <a:latin typeface="微软雅黑" panose="020B0503020204020204" pitchFamily="34" charset="-122"/>
                <a:ea typeface="微软雅黑" panose="020B0503020204020204" pitchFamily="34" charset="-122"/>
              </a:rPr>
              <a:t>三、执行流程图</a:t>
            </a:r>
            <a:endParaRPr lang="en-US" altLang="zh-CN" sz="2400" b="1" dirty="0">
              <a:latin typeface="微软雅黑" panose="020B0503020204020204" pitchFamily="34" charset="-122"/>
              <a:ea typeface="微软雅黑" panose="020B0503020204020204" pitchFamily="34" charset="-122"/>
            </a:endParaRPr>
          </a:p>
          <a:p>
            <a:pPr lvl="0">
              <a:defRPr/>
            </a:pPr>
            <a:r>
              <a:rPr lang="en-US" altLang="zh-CN" sz="24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865"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54583" y="2014008"/>
            <a:ext cx="569541" cy="31546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latin typeface="PingFang SC" panose="020B0400000000000000" pitchFamily="34" charset="-122"/>
                <a:ea typeface="PingFang SC" panose="020B0400000000000000" pitchFamily="34" charset="-122"/>
              </a:rPr>
              <a:t>机器人执行过程</a:t>
            </a:r>
          </a:p>
        </p:txBody>
      </p:sp>
      <p:pic>
        <p:nvPicPr>
          <p:cNvPr id="13" name="图片 12" descr="ibot"/>
          <p:cNvPicPr>
            <a:picLocks noChangeAspect="1"/>
          </p:cNvPicPr>
          <p:nvPr/>
        </p:nvPicPr>
        <p:blipFill>
          <a:blip r:embed="rId2" cstate="print"/>
          <a:stretch>
            <a:fillRect/>
          </a:stretch>
        </p:blipFill>
        <p:spPr>
          <a:xfrm>
            <a:off x="2257482" y="2422315"/>
            <a:ext cx="565151" cy="565151"/>
          </a:xfrm>
          <a:prstGeom prst="rect">
            <a:avLst/>
          </a:prstGeom>
        </p:spPr>
      </p:pic>
      <p:pic>
        <p:nvPicPr>
          <p:cNvPr id="26" name="图形 25" descr="复选标记"/>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0758" y="2565427"/>
            <a:ext cx="349732" cy="349732"/>
          </a:xfrm>
          <a:prstGeom prst="rect">
            <a:avLst/>
          </a:prstGeom>
        </p:spPr>
      </p:pic>
      <p:sp>
        <p:nvSpPr>
          <p:cNvPr id="27" name="文本框 26"/>
          <p:cNvSpPr txBox="1"/>
          <p:nvPr/>
        </p:nvSpPr>
        <p:spPr>
          <a:xfrm>
            <a:off x="1869781" y="2094020"/>
            <a:ext cx="1384472" cy="297454"/>
          </a:xfrm>
          <a:prstGeom prst="rect">
            <a:avLst/>
          </a:prstGeom>
          <a:noFill/>
        </p:spPr>
        <p:txBody>
          <a:bodyPr wrap="square" rtlCol="0">
            <a:spAutoFit/>
          </a:bodyPr>
          <a:lstStyle/>
          <a:p>
            <a:pPr algn="ctr"/>
            <a:r>
              <a:rPr kumimoji="1" lang="zh-CN" altLang="en-US" sz="1335" dirty="0">
                <a:latin typeface="微软雅黑" panose="020B0503020204020204" pitchFamily="34" charset="-122"/>
                <a:ea typeface="微软雅黑" panose="020B0503020204020204" pitchFamily="34" charset="-122"/>
              </a:rPr>
              <a:t>打开官网</a:t>
            </a:r>
          </a:p>
        </p:txBody>
      </p:sp>
      <p:sp>
        <p:nvSpPr>
          <p:cNvPr id="28" name="文本框 27"/>
          <p:cNvSpPr txBox="1"/>
          <p:nvPr/>
        </p:nvSpPr>
        <p:spPr>
          <a:xfrm>
            <a:off x="6395451" y="3213638"/>
            <a:ext cx="1113892" cy="707694"/>
          </a:xfrm>
          <a:prstGeom prst="rect">
            <a:avLst/>
          </a:prstGeom>
          <a:noFill/>
        </p:spPr>
        <p:txBody>
          <a:bodyPr wrap="square" rtlCol="0">
            <a:spAutoFit/>
          </a:bodyPr>
          <a:lstStyle/>
          <a:p>
            <a:pPr algn="ctr"/>
            <a:r>
              <a:rPr kumimoji="1" lang="zh-CN" altLang="en-US" sz="1335" dirty="0">
                <a:latin typeface="微软雅黑" panose="020B0503020204020204" pitchFamily="34" charset="-122"/>
                <a:ea typeface="微软雅黑" panose="020B0503020204020204" pitchFamily="34" charset="-122"/>
                <a:sym typeface="+mn-ea"/>
              </a:rPr>
              <a:t>将获取的疫情数据归集</a:t>
            </a:r>
            <a:endParaRPr kumimoji="1" lang="en-US" altLang="zh-CN" sz="1335" dirty="0">
              <a:latin typeface="微软雅黑" panose="020B0503020204020204" pitchFamily="34" charset="-122"/>
              <a:ea typeface="微软雅黑" panose="020B0503020204020204" pitchFamily="34" charset="-122"/>
              <a:sym typeface="+mn-ea"/>
            </a:endParaRPr>
          </a:p>
          <a:p>
            <a:pPr algn="ctr"/>
            <a:endParaRPr kumimoji="1" lang="zh-CN" altLang="en-US" sz="1335"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10248114" y="3125877"/>
            <a:ext cx="1271212" cy="502573"/>
          </a:xfrm>
          <a:prstGeom prst="rect">
            <a:avLst/>
          </a:prstGeom>
          <a:noFill/>
        </p:spPr>
        <p:txBody>
          <a:bodyPr wrap="square" rtlCol="0">
            <a:spAutoFit/>
          </a:bodyPr>
          <a:lstStyle/>
          <a:p>
            <a:pPr algn="ctr"/>
            <a:r>
              <a:rPr kumimoji="1" lang="zh-CN" altLang="en-US" sz="1335" dirty="0">
                <a:latin typeface="微软雅黑" panose="020B0503020204020204" pitchFamily="34" charset="-122"/>
                <a:ea typeface="微软雅黑" panose="020B0503020204020204" pitchFamily="34" charset="-122"/>
              </a:rPr>
              <a:t>创建较适合出行表格</a:t>
            </a:r>
          </a:p>
        </p:txBody>
      </p:sp>
      <p:sp>
        <p:nvSpPr>
          <p:cNvPr id="30" name="文本框 29"/>
          <p:cNvSpPr txBox="1"/>
          <p:nvPr/>
        </p:nvSpPr>
        <p:spPr>
          <a:xfrm>
            <a:off x="10320469" y="2033457"/>
            <a:ext cx="1270907" cy="502573"/>
          </a:xfrm>
          <a:prstGeom prst="rect">
            <a:avLst/>
          </a:prstGeom>
          <a:noFill/>
        </p:spPr>
        <p:txBody>
          <a:bodyPr wrap="square" rtlCol="0">
            <a:spAutoFit/>
          </a:bodyPr>
          <a:lstStyle/>
          <a:p>
            <a:pPr algn="ctr"/>
            <a:r>
              <a:rPr kumimoji="1" lang="zh-CN" altLang="en-US" sz="1335" dirty="0">
                <a:latin typeface="微软雅黑" panose="020B0503020204020204" pitchFamily="34" charset="-122"/>
                <a:ea typeface="微软雅黑" panose="020B0503020204020204" pitchFamily="34" charset="-122"/>
              </a:rPr>
              <a:t>筛选相应出行地区</a:t>
            </a:r>
          </a:p>
        </p:txBody>
      </p:sp>
      <p:sp>
        <p:nvSpPr>
          <p:cNvPr id="32" name="文本框 31"/>
          <p:cNvSpPr txBox="1"/>
          <p:nvPr/>
        </p:nvSpPr>
        <p:spPr>
          <a:xfrm>
            <a:off x="6404325" y="2012115"/>
            <a:ext cx="1113892" cy="502920"/>
          </a:xfrm>
          <a:prstGeom prst="rect">
            <a:avLst/>
          </a:prstGeom>
          <a:noFill/>
        </p:spPr>
        <p:txBody>
          <a:bodyPr wrap="square" rtlCol="0">
            <a:spAutoFit/>
          </a:bodyPr>
          <a:lstStyle/>
          <a:p>
            <a:pPr algn="ctr"/>
            <a:r>
              <a:rPr kumimoji="1" lang="zh-CN" altLang="en-US" sz="1335" dirty="0">
                <a:latin typeface="微软雅黑" panose="020B0503020204020204" pitchFamily="34" charset="-122"/>
                <a:ea typeface="微软雅黑" panose="020B0503020204020204" pitchFamily="34" charset="-122"/>
              </a:rPr>
              <a:t>将获取的数据填入表格</a:t>
            </a:r>
          </a:p>
        </p:txBody>
      </p:sp>
      <p:sp>
        <p:nvSpPr>
          <p:cNvPr id="33" name="文本框 32"/>
          <p:cNvSpPr txBox="1"/>
          <p:nvPr/>
        </p:nvSpPr>
        <p:spPr>
          <a:xfrm>
            <a:off x="4185825" y="2029724"/>
            <a:ext cx="1113892" cy="502573"/>
          </a:xfrm>
          <a:prstGeom prst="rect">
            <a:avLst/>
          </a:prstGeom>
          <a:noFill/>
        </p:spPr>
        <p:txBody>
          <a:bodyPr wrap="square" rtlCol="0">
            <a:spAutoFit/>
          </a:bodyPr>
          <a:lstStyle/>
          <a:p>
            <a:pPr algn="ctr"/>
            <a:r>
              <a:rPr kumimoji="1" lang="zh-CN" altLang="en-US" sz="1335" dirty="0">
                <a:latin typeface="微软雅黑" panose="020B0503020204020204" pitchFamily="34" charset="-122"/>
                <a:ea typeface="微软雅黑" panose="020B0503020204020204" pitchFamily="34" charset="-122"/>
              </a:rPr>
              <a:t>在官网获取数据</a:t>
            </a:r>
          </a:p>
        </p:txBody>
      </p:sp>
      <p:sp>
        <p:nvSpPr>
          <p:cNvPr id="35" name="箭头: 右 90"/>
          <p:cNvSpPr/>
          <p:nvPr/>
        </p:nvSpPr>
        <p:spPr>
          <a:xfrm>
            <a:off x="7555576" y="21734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400">
              <a:solidFill>
                <a:schemeClr val="tx1"/>
              </a:solidFill>
            </a:endParaRPr>
          </a:p>
        </p:txBody>
      </p:sp>
      <p:sp>
        <p:nvSpPr>
          <p:cNvPr id="36" name="箭头: 右 91"/>
          <p:cNvSpPr/>
          <p:nvPr/>
        </p:nvSpPr>
        <p:spPr>
          <a:xfrm>
            <a:off x="5386100" y="220366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400">
              <a:solidFill>
                <a:schemeClr val="tx1"/>
              </a:solidFill>
            </a:endParaRPr>
          </a:p>
        </p:txBody>
      </p:sp>
      <p:sp>
        <p:nvSpPr>
          <p:cNvPr id="37" name="箭头: 右 92"/>
          <p:cNvSpPr/>
          <p:nvPr/>
        </p:nvSpPr>
        <p:spPr>
          <a:xfrm>
            <a:off x="3097802" y="2143417"/>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400">
              <a:solidFill>
                <a:schemeClr val="tx1"/>
              </a:solidFill>
            </a:endParaRPr>
          </a:p>
        </p:txBody>
      </p:sp>
      <p:sp>
        <p:nvSpPr>
          <p:cNvPr id="38" name="箭头: 下 93"/>
          <p:cNvSpPr/>
          <p:nvPr/>
        </p:nvSpPr>
        <p:spPr>
          <a:xfrm>
            <a:off x="10880508" y="2666280"/>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9" name="箭头: 左 94"/>
          <p:cNvSpPr/>
          <p:nvPr/>
        </p:nvSpPr>
        <p:spPr>
          <a:xfrm>
            <a:off x="9645522" y="3281245"/>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40" name="图片 39" descr="文件 (4)"/>
          <p:cNvPicPr>
            <a:picLocks noChangeAspect="1"/>
          </p:cNvPicPr>
          <p:nvPr/>
        </p:nvPicPr>
        <p:blipFill>
          <a:blip r:embed="rId5" cstate="print"/>
          <a:stretch>
            <a:fillRect/>
          </a:stretch>
        </p:blipFill>
        <p:spPr>
          <a:xfrm>
            <a:off x="3912335" y="2084773"/>
            <a:ext cx="326155" cy="326155"/>
          </a:xfrm>
          <a:prstGeom prst="rect">
            <a:avLst/>
          </a:prstGeom>
        </p:spPr>
      </p:pic>
      <p:pic>
        <p:nvPicPr>
          <p:cNvPr id="42" name="图片 41" descr="ibot"/>
          <p:cNvPicPr>
            <a:picLocks noChangeAspect="1"/>
          </p:cNvPicPr>
          <p:nvPr/>
        </p:nvPicPr>
        <p:blipFill>
          <a:blip r:embed="rId2" cstate="print"/>
          <a:stretch>
            <a:fillRect/>
          </a:stretch>
        </p:blipFill>
        <p:spPr>
          <a:xfrm>
            <a:off x="4308603" y="2430479"/>
            <a:ext cx="565151" cy="565151"/>
          </a:xfrm>
          <a:prstGeom prst="rect">
            <a:avLst/>
          </a:prstGeom>
        </p:spPr>
      </p:pic>
      <p:pic>
        <p:nvPicPr>
          <p:cNvPr id="43" name="图形 42" descr="Internet"/>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607" y="2085703"/>
            <a:ext cx="403296" cy="403296"/>
          </a:xfrm>
          <a:prstGeom prst="rect">
            <a:avLst/>
          </a:prstGeom>
        </p:spPr>
      </p:pic>
      <p:pic>
        <p:nvPicPr>
          <p:cNvPr id="44" name="图片 43" descr="ibot"/>
          <p:cNvPicPr>
            <a:picLocks noChangeAspect="1"/>
          </p:cNvPicPr>
          <p:nvPr/>
        </p:nvPicPr>
        <p:blipFill>
          <a:blip r:embed="rId2" cstate="print"/>
          <a:stretch>
            <a:fillRect/>
          </a:stretch>
        </p:blipFill>
        <p:spPr>
          <a:xfrm>
            <a:off x="6695611" y="2475245"/>
            <a:ext cx="565151" cy="565151"/>
          </a:xfrm>
          <a:prstGeom prst="rect">
            <a:avLst/>
          </a:prstGeom>
        </p:spPr>
      </p:pic>
      <p:pic>
        <p:nvPicPr>
          <p:cNvPr id="45" name="图形 44" descr="复选标记"/>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50170" y="4564765"/>
            <a:ext cx="349732" cy="349732"/>
          </a:xfrm>
          <a:prstGeom prst="rect">
            <a:avLst/>
          </a:prstGeom>
        </p:spPr>
      </p:pic>
      <p:pic>
        <p:nvPicPr>
          <p:cNvPr id="47" name="图形 46" descr="智能手机"/>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37562" y="4536208"/>
            <a:ext cx="384997" cy="384997"/>
          </a:xfrm>
          <a:prstGeom prst="rect">
            <a:avLst/>
          </a:prstGeom>
        </p:spPr>
      </p:pic>
      <p:pic>
        <p:nvPicPr>
          <p:cNvPr id="48" name="图片 47" descr="ibot"/>
          <p:cNvPicPr>
            <a:picLocks noChangeAspect="1"/>
          </p:cNvPicPr>
          <p:nvPr/>
        </p:nvPicPr>
        <p:blipFill>
          <a:blip r:embed="rId2" cstate="print"/>
          <a:stretch>
            <a:fillRect/>
          </a:stretch>
        </p:blipFill>
        <p:spPr>
          <a:xfrm>
            <a:off x="8687561" y="3670027"/>
            <a:ext cx="565151" cy="565151"/>
          </a:xfrm>
          <a:prstGeom prst="rect">
            <a:avLst/>
          </a:prstGeom>
        </p:spPr>
      </p:pic>
      <p:pic>
        <p:nvPicPr>
          <p:cNvPr id="51" name="图形 50" descr="列表"/>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50021" y="2101893"/>
            <a:ext cx="335200" cy="335200"/>
          </a:xfrm>
          <a:prstGeom prst="rect">
            <a:avLst/>
          </a:prstGeom>
        </p:spPr>
      </p:pic>
      <p:sp>
        <p:nvSpPr>
          <p:cNvPr id="56" name="箭头: 右 120"/>
          <p:cNvSpPr/>
          <p:nvPr/>
        </p:nvSpPr>
        <p:spPr>
          <a:xfrm>
            <a:off x="5486471" y="4636635"/>
            <a:ext cx="424067"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400"/>
          </a:p>
        </p:txBody>
      </p:sp>
      <p:sp>
        <p:nvSpPr>
          <p:cNvPr id="58" name="箭头: 右 122"/>
          <p:cNvSpPr/>
          <p:nvPr/>
        </p:nvSpPr>
        <p:spPr>
          <a:xfrm>
            <a:off x="3386423" y="4636635"/>
            <a:ext cx="424067"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400"/>
          </a:p>
        </p:txBody>
      </p:sp>
      <p:sp>
        <p:nvSpPr>
          <p:cNvPr id="60" name="箭头: 左 94"/>
          <p:cNvSpPr/>
          <p:nvPr/>
        </p:nvSpPr>
        <p:spPr>
          <a:xfrm>
            <a:off x="7616461" y="3288377"/>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61" name="图片 60" descr="ibot"/>
          <p:cNvPicPr>
            <a:picLocks noChangeAspect="1"/>
          </p:cNvPicPr>
          <p:nvPr/>
        </p:nvPicPr>
        <p:blipFill>
          <a:blip r:embed="rId2" cstate="print"/>
          <a:stretch>
            <a:fillRect/>
          </a:stretch>
        </p:blipFill>
        <p:spPr>
          <a:xfrm>
            <a:off x="8620630" y="2475245"/>
            <a:ext cx="565151" cy="565151"/>
          </a:xfrm>
          <a:prstGeom prst="rect">
            <a:avLst/>
          </a:prstGeom>
        </p:spPr>
      </p:pic>
      <p:pic>
        <p:nvPicPr>
          <p:cNvPr id="66" name="图形 65" descr="研究"/>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123010" y="2059842"/>
            <a:ext cx="365809" cy="365809"/>
          </a:xfrm>
          <a:prstGeom prst="rect">
            <a:avLst/>
          </a:prstGeom>
        </p:spPr>
      </p:pic>
      <p:sp>
        <p:nvSpPr>
          <p:cNvPr id="67" name="文本框 66"/>
          <p:cNvSpPr txBox="1"/>
          <p:nvPr/>
        </p:nvSpPr>
        <p:spPr>
          <a:xfrm>
            <a:off x="8400174" y="3213939"/>
            <a:ext cx="1113892" cy="707694"/>
          </a:xfrm>
          <a:prstGeom prst="rect">
            <a:avLst/>
          </a:prstGeom>
          <a:noFill/>
        </p:spPr>
        <p:txBody>
          <a:bodyPr wrap="square" rtlCol="0">
            <a:spAutoFit/>
          </a:bodyPr>
          <a:lstStyle/>
          <a:p>
            <a:pPr algn="ctr"/>
            <a:r>
              <a:rPr kumimoji="1" lang="zh-CN" altLang="en-US" sz="1335" dirty="0">
                <a:latin typeface="微软雅黑" panose="020B0503020204020204" pitchFamily="34" charset="-122"/>
                <a:ea typeface="微软雅黑" panose="020B0503020204020204" pitchFamily="34" charset="-122"/>
              </a:rPr>
              <a:t>打开国外疫情界面</a:t>
            </a:r>
            <a:endParaRPr kumimoji="1" lang="en-US" altLang="zh-CN" sz="1335" dirty="0">
              <a:latin typeface="微软雅黑" panose="020B0503020204020204" pitchFamily="34" charset="-122"/>
              <a:ea typeface="微软雅黑" panose="020B0503020204020204" pitchFamily="34" charset="-122"/>
            </a:endParaRPr>
          </a:p>
          <a:p>
            <a:pPr algn="ctr"/>
            <a:endParaRPr kumimoji="1" lang="zh-CN" altLang="en-US" sz="1335" dirty="0">
              <a:latin typeface="微软雅黑" panose="020B0503020204020204" pitchFamily="34" charset="-122"/>
              <a:ea typeface="微软雅黑" panose="020B0503020204020204" pitchFamily="34" charset="-122"/>
            </a:endParaRPr>
          </a:p>
        </p:txBody>
      </p:sp>
      <p:sp>
        <p:nvSpPr>
          <p:cNvPr id="68" name="箭头: 左 94"/>
          <p:cNvSpPr/>
          <p:nvPr/>
        </p:nvSpPr>
        <p:spPr>
          <a:xfrm>
            <a:off x="5446512" y="3279845"/>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9" name="Title 2"/>
          <p:cNvSpPr txBox="1"/>
          <p:nvPr/>
        </p:nvSpPr>
        <p:spPr>
          <a:xfrm>
            <a:off x="3717393" y="628501"/>
            <a:ext cx="8218433"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665" dirty="0"/>
          </a:p>
        </p:txBody>
      </p:sp>
      <p:sp>
        <p:nvSpPr>
          <p:cNvPr id="6" name="文本框 5"/>
          <p:cNvSpPr txBox="1"/>
          <p:nvPr/>
        </p:nvSpPr>
        <p:spPr>
          <a:xfrm>
            <a:off x="8379913" y="1823945"/>
            <a:ext cx="1133869" cy="708660"/>
          </a:xfrm>
          <a:prstGeom prst="rect">
            <a:avLst/>
          </a:prstGeom>
          <a:noFill/>
        </p:spPr>
        <p:txBody>
          <a:bodyPr wrap="square" rtlCol="0">
            <a:spAutoFit/>
          </a:bodyPr>
          <a:lstStyle/>
          <a:p>
            <a:pPr algn="ctr"/>
            <a:r>
              <a:rPr kumimoji="1" lang="zh-CN" altLang="en-US" sz="1335" dirty="0">
                <a:latin typeface="微软雅黑" panose="020B0503020204020204" pitchFamily="34" charset="-122"/>
                <a:ea typeface="微软雅黑" panose="020B0503020204020204" pitchFamily="34" charset="-122"/>
              </a:rPr>
              <a:t>构建数据表并获取其中的两列数据</a:t>
            </a:r>
          </a:p>
        </p:txBody>
      </p:sp>
      <p:sp>
        <p:nvSpPr>
          <p:cNvPr id="7" name="文本框 6"/>
          <p:cNvSpPr txBox="1"/>
          <p:nvPr/>
        </p:nvSpPr>
        <p:spPr>
          <a:xfrm>
            <a:off x="4157049" y="3098282"/>
            <a:ext cx="1137559" cy="707694"/>
          </a:xfrm>
          <a:prstGeom prst="rect">
            <a:avLst/>
          </a:prstGeom>
          <a:noFill/>
        </p:spPr>
        <p:txBody>
          <a:bodyPr wrap="square" rtlCol="0">
            <a:spAutoFit/>
          </a:bodyPr>
          <a:lstStyle/>
          <a:p>
            <a:r>
              <a:rPr kumimoji="1" lang="zh-CN" altLang="en-US" sz="1335" dirty="0">
                <a:latin typeface="微软雅黑" panose="020B0503020204020204" pitchFamily="34" charset="-122"/>
                <a:ea typeface="微软雅黑" panose="020B0503020204020204" pitchFamily="34" charset="-122"/>
              </a:rPr>
              <a:t>构建国外疫情情况数据表</a:t>
            </a:r>
          </a:p>
        </p:txBody>
      </p:sp>
      <p:sp>
        <p:nvSpPr>
          <p:cNvPr id="71" name="箭头: 左 94"/>
          <p:cNvSpPr/>
          <p:nvPr/>
        </p:nvSpPr>
        <p:spPr>
          <a:xfrm>
            <a:off x="3340357" y="3305052"/>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72" name="图片 71" descr="ibot"/>
          <p:cNvPicPr>
            <a:picLocks noChangeAspect="1"/>
          </p:cNvPicPr>
          <p:nvPr/>
        </p:nvPicPr>
        <p:blipFill>
          <a:blip r:embed="rId2" cstate="print"/>
          <a:stretch>
            <a:fillRect/>
          </a:stretch>
        </p:blipFill>
        <p:spPr>
          <a:xfrm>
            <a:off x="4500526" y="3708437"/>
            <a:ext cx="565151" cy="565151"/>
          </a:xfrm>
          <a:prstGeom prst="rect">
            <a:avLst/>
          </a:prstGeom>
        </p:spPr>
      </p:pic>
      <p:pic>
        <p:nvPicPr>
          <p:cNvPr id="73" name="图片 72" descr="ibot"/>
          <p:cNvPicPr>
            <a:picLocks noChangeAspect="1"/>
          </p:cNvPicPr>
          <p:nvPr/>
        </p:nvPicPr>
        <p:blipFill>
          <a:blip r:embed="rId2" cstate="print"/>
          <a:stretch>
            <a:fillRect/>
          </a:stretch>
        </p:blipFill>
        <p:spPr>
          <a:xfrm>
            <a:off x="6727346" y="3708438"/>
            <a:ext cx="565151" cy="565151"/>
          </a:xfrm>
          <a:prstGeom prst="rect">
            <a:avLst/>
          </a:prstGeom>
        </p:spPr>
      </p:pic>
      <p:pic>
        <p:nvPicPr>
          <p:cNvPr id="75" name="图片 74" descr="文件 (4)"/>
          <p:cNvPicPr>
            <a:picLocks noChangeAspect="1"/>
          </p:cNvPicPr>
          <p:nvPr/>
        </p:nvPicPr>
        <p:blipFill>
          <a:blip r:embed="rId5" cstate="print"/>
          <a:stretch>
            <a:fillRect/>
          </a:stretch>
        </p:blipFill>
        <p:spPr>
          <a:xfrm>
            <a:off x="8162217" y="2058581"/>
            <a:ext cx="326155" cy="326155"/>
          </a:xfrm>
          <a:prstGeom prst="rect">
            <a:avLst/>
          </a:prstGeom>
        </p:spPr>
      </p:pic>
      <p:pic>
        <p:nvPicPr>
          <p:cNvPr id="76" name="图片 75" descr="文件 (4)"/>
          <p:cNvPicPr>
            <a:picLocks noChangeAspect="1"/>
          </p:cNvPicPr>
          <p:nvPr/>
        </p:nvPicPr>
        <p:blipFill>
          <a:blip r:embed="rId5" cstate="print"/>
          <a:stretch>
            <a:fillRect/>
          </a:stretch>
        </p:blipFill>
        <p:spPr>
          <a:xfrm rot="10800000">
            <a:off x="10074147" y="3197893"/>
            <a:ext cx="326155" cy="326155"/>
          </a:xfrm>
          <a:prstGeom prst="rect">
            <a:avLst/>
          </a:prstGeom>
        </p:spPr>
      </p:pic>
      <p:pic>
        <p:nvPicPr>
          <p:cNvPr id="77" name="图形 76" descr="Internet"/>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11857" y="3211628"/>
            <a:ext cx="403296" cy="403296"/>
          </a:xfrm>
          <a:prstGeom prst="rect">
            <a:avLst/>
          </a:prstGeom>
        </p:spPr>
      </p:pic>
      <p:sp>
        <p:nvSpPr>
          <p:cNvPr id="78" name="箭头: 右 90"/>
          <p:cNvSpPr/>
          <p:nvPr/>
        </p:nvSpPr>
        <p:spPr>
          <a:xfrm>
            <a:off x="9583714" y="2223811"/>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400">
              <a:solidFill>
                <a:schemeClr val="tx1"/>
              </a:solidFill>
            </a:endParaRPr>
          </a:p>
        </p:txBody>
      </p:sp>
      <p:pic>
        <p:nvPicPr>
          <p:cNvPr id="79" name="图片 78" descr="ibot"/>
          <p:cNvPicPr>
            <a:picLocks noChangeAspect="1"/>
          </p:cNvPicPr>
          <p:nvPr/>
        </p:nvPicPr>
        <p:blipFill>
          <a:blip r:embed="rId2" cstate="print"/>
          <a:stretch>
            <a:fillRect/>
          </a:stretch>
        </p:blipFill>
        <p:spPr>
          <a:xfrm>
            <a:off x="10597933" y="3644754"/>
            <a:ext cx="565151" cy="565151"/>
          </a:xfrm>
          <a:prstGeom prst="rect">
            <a:avLst/>
          </a:prstGeom>
        </p:spPr>
      </p:pic>
      <p:pic>
        <p:nvPicPr>
          <p:cNvPr id="80" name="图形 79" descr="月历"/>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38003" y="3252169"/>
            <a:ext cx="340931" cy="340931"/>
          </a:xfrm>
          <a:prstGeom prst="rect">
            <a:avLst/>
          </a:prstGeom>
        </p:spPr>
      </p:pic>
      <p:pic>
        <p:nvPicPr>
          <p:cNvPr id="81" name="图片 80" descr="文件 (4)"/>
          <p:cNvPicPr>
            <a:picLocks noChangeAspect="1"/>
          </p:cNvPicPr>
          <p:nvPr/>
        </p:nvPicPr>
        <p:blipFill>
          <a:blip r:embed="rId5" cstate="print"/>
          <a:stretch>
            <a:fillRect/>
          </a:stretch>
        </p:blipFill>
        <p:spPr>
          <a:xfrm>
            <a:off x="3912335" y="3249603"/>
            <a:ext cx="326155" cy="326155"/>
          </a:xfrm>
          <a:prstGeom prst="rect">
            <a:avLst/>
          </a:prstGeom>
        </p:spPr>
      </p:pic>
      <p:sp>
        <p:nvSpPr>
          <p:cNvPr id="8" name="文本框 7"/>
          <p:cNvSpPr txBox="1"/>
          <p:nvPr/>
        </p:nvSpPr>
        <p:spPr>
          <a:xfrm>
            <a:off x="1976899" y="3109447"/>
            <a:ext cx="1298960" cy="502573"/>
          </a:xfrm>
          <a:prstGeom prst="rect">
            <a:avLst/>
          </a:prstGeom>
          <a:noFill/>
        </p:spPr>
        <p:txBody>
          <a:bodyPr wrap="square" rtlCol="0">
            <a:spAutoFit/>
          </a:bodyPr>
          <a:lstStyle/>
          <a:p>
            <a:r>
              <a:rPr kumimoji="1" lang="zh-CN" altLang="en-US" sz="1335" dirty="0">
                <a:latin typeface="微软雅黑" panose="020B0503020204020204" pitchFamily="34" charset="-122"/>
                <a:ea typeface="微软雅黑" panose="020B0503020204020204" pitchFamily="34" charset="-122"/>
              </a:rPr>
              <a:t>对国外疫情数据进行分析</a:t>
            </a:r>
          </a:p>
        </p:txBody>
      </p:sp>
      <p:pic>
        <p:nvPicPr>
          <p:cNvPr id="83" name="图形 82" descr="月历"/>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9316" y="3183117"/>
            <a:ext cx="340931" cy="340931"/>
          </a:xfrm>
          <a:prstGeom prst="rect">
            <a:avLst/>
          </a:prstGeom>
        </p:spPr>
      </p:pic>
      <p:sp>
        <p:nvSpPr>
          <p:cNvPr id="84" name="文本框 83"/>
          <p:cNvSpPr txBox="1"/>
          <p:nvPr/>
        </p:nvSpPr>
        <p:spPr>
          <a:xfrm>
            <a:off x="1738417" y="4373828"/>
            <a:ext cx="1601940" cy="707694"/>
          </a:xfrm>
          <a:prstGeom prst="rect">
            <a:avLst/>
          </a:prstGeom>
          <a:noFill/>
        </p:spPr>
        <p:txBody>
          <a:bodyPr wrap="square" rtlCol="0">
            <a:spAutoFit/>
          </a:bodyPr>
          <a:lstStyle/>
          <a:p>
            <a:r>
              <a:rPr kumimoji="1" lang="zh-CN" altLang="en-US" sz="1335" dirty="0">
                <a:latin typeface="微软雅黑" panose="020B0503020204020204" pitchFamily="34" charset="-122"/>
                <a:ea typeface="微软雅黑" panose="020B0503020204020204" pitchFamily="34" charset="-122"/>
              </a:rPr>
              <a:t>筛选在国外新增小于</a:t>
            </a:r>
            <a:r>
              <a:rPr kumimoji="1" lang="en-US" altLang="zh-CN" sz="1335" dirty="0">
                <a:latin typeface="微软雅黑" panose="020B0503020204020204" pitchFamily="34" charset="-122"/>
                <a:ea typeface="微软雅黑" panose="020B0503020204020204" pitchFamily="34" charset="-122"/>
              </a:rPr>
              <a:t>10</a:t>
            </a:r>
            <a:r>
              <a:rPr kumimoji="1" lang="zh-CN" altLang="en-US" sz="1335" dirty="0">
                <a:latin typeface="微软雅黑" panose="020B0503020204020204" pitchFamily="34" charset="-122"/>
                <a:ea typeface="微软雅黑" panose="020B0503020204020204" pitchFamily="34" charset="-122"/>
              </a:rPr>
              <a:t>，累计不超过</a:t>
            </a:r>
            <a:r>
              <a:rPr kumimoji="1" lang="en-US" altLang="zh-CN" sz="1335" dirty="0">
                <a:latin typeface="微软雅黑" panose="020B0503020204020204" pitchFamily="34" charset="-122"/>
                <a:ea typeface="微软雅黑" panose="020B0503020204020204" pitchFamily="34" charset="-122"/>
              </a:rPr>
              <a:t>3000</a:t>
            </a:r>
            <a:r>
              <a:rPr kumimoji="1" lang="zh-CN" altLang="en-US" sz="1335" dirty="0">
                <a:latin typeface="微软雅黑" panose="020B0503020204020204" pitchFamily="34" charset="-122"/>
                <a:ea typeface="微软雅黑" panose="020B0503020204020204" pitchFamily="34" charset="-122"/>
              </a:rPr>
              <a:t>的地区</a:t>
            </a:r>
          </a:p>
        </p:txBody>
      </p:sp>
      <p:sp>
        <p:nvSpPr>
          <p:cNvPr id="85" name="箭头: 下 93"/>
          <p:cNvSpPr/>
          <p:nvPr/>
        </p:nvSpPr>
        <p:spPr>
          <a:xfrm>
            <a:off x="2409428" y="3776295"/>
            <a:ext cx="140704" cy="43361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6" name="文本框 85"/>
          <p:cNvSpPr txBox="1"/>
          <p:nvPr/>
        </p:nvSpPr>
        <p:spPr>
          <a:xfrm>
            <a:off x="4124022" y="4452075"/>
            <a:ext cx="1290188" cy="502573"/>
          </a:xfrm>
          <a:prstGeom prst="rect">
            <a:avLst/>
          </a:prstGeom>
          <a:noFill/>
        </p:spPr>
        <p:txBody>
          <a:bodyPr wrap="square" rtlCol="0">
            <a:spAutoFit/>
          </a:bodyPr>
          <a:lstStyle/>
          <a:p>
            <a:r>
              <a:rPr kumimoji="1" lang="zh-CN" altLang="en-US" sz="1335" dirty="0">
                <a:latin typeface="微软雅黑" panose="020B0503020204020204" pitchFamily="34" charset="-122"/>
                <a:ea typeface="微软雅黑" panose="020B0503020204020204" pitchFamily="34" charset="-122"/>
              </a:rPr>
              <a:t>创立“较适合出行”电子表</a:t>
            </a:r>
          </a:p>
        </p:txBody>
      </p:sp>
      <p:pic>
        <p:nvPicPr>
          <p:cNvPr id="87" name="图片 86" descr="文件 (4)"/>
          <p:cNvPicPr>
            <a:picLocks noChangeAspect="1"/>
          </p:cNvPicPr>
          <p:nvPr/>
        </p:nvPicPr>
        <p:blipFill>
          <a:blip r:embed="rId5" cstate="print"/>
          <a:stretch>
            <a:fillRect/>
          </a:stretch>
        </p:blipFill>
        <p:spPr>
          <a:xfrm rot="10800000">
            <a:off x="3847283" y="4542989"/>
            <a:ext cx="326155" cy="326155"/>
          </a:xfrm>
          <a:prstGeom prst="rect">
            <a:avLst/>
          </a:prstGeom>
        </p:spPr>
      </p:pic>
      <p:sp>
        <p:nvSpPr>
          <p:cNvPr id="88" name="文本框 87"/>
          <p:cNvSpPr txBox="1"/>
          <p:nvPr/>
        </p:nvSpPr>
        <p:spPr>
          <a:xfrm>
            <a:off x="6405438" y="4447440"/>
            <a:ext cx="1211023" cy="871905"/>
          </a:xfrm>
          <a:prstGeom prst="rect">
            <a:avLst/>
          </a:prstGeom>
          <a:noFill/>
        </p:spPr>
        <p:txBody>
          <a:bodyPr wrap="square" rtlCol="0">
            <a:spAutoFit/>
          </a:bodyPr>
          <a:lstStyle/>
          <a:p>
            <a:r>
              <a:rPr kumimoji="1" lang="zh-CN" altLang="en-US" sz="1335" dirty="0">
                <a:latin typeface="微软雅黑" panose="020B0503020204020204" pitchFamily="34" charset="-122"/>
                <a:ea typeface="微软雅黑" panose="020B0503020204020204" pitchFamily="34" charset="-122"/>
              </a:rPr>
              <a:t>发送情况邮件到出行人</a:t>
            </a:r>
            <a:endParaRPr kumimoji="1" lang="en-US" altLang="zh-CN" sz="1335" dirty="0">
              <a:latin typeface="微软雅黑" panose="020B0503020204020204" pitchFamily="34" charset="-122"/>
              <a:ea typeface="微软雅黑" panose="020B0503020204020204" pitchFamily="34" charset="-122"/>
            </a:endParaRPr>
          </a:p>
          <a:p>
            <a:endParaRPr lang="zh-CN" altLang="en-US" sz="2400" dirty="0"/>
          </a:p>
        </p:txBody>
      </p:sp>
      <p:pic>
        <p:nvPicPr>
          <p:cNvPr id="89" name="图片 88" descr="ibot"/>
          <p:cNvPicPr>
            <a:picLocks noChangeAspect="1"/>
          </p:cNvPicPr>
          <p:nvPr/>
        </p:nvPicPr>
        <p:blipFill>
          <a:blip r:embed="rId2" cstate="print"/>
          <a:stretch>
            <a:fillRect/>
          </a:stretch>
        </p:blipFill>
        <p:spPr>
          <a:xfrm>
            <a:off x="6522559" y="5035533"/>
            <a:ext cx="565151" cy="565151"/>
          </a:xfrm>
          <a:prstGeom prst="rect">
            <a:avLst/>
          </a:prstGeom>
        </p:spPr>
      </p:pic>
      <p:pic>
        <p:nvPicPr>
          <p:cNvPr id="90" name="图片 89" descr="ibot"/>
          <p:cNvPicPr>
            <a:picLocks noChangeAspect="1"/>
          </p:cNvPicPr>
          <p:nvPr/>
        </p:nvPicPr>
        <p:blipFill>
          <a:blip r:embed="rId2" cstate="print"/>
          <a:stretch>
            <a:fillRect/>
          </a:stretch>
        </p:blipFill>
        <p:spPr>
          <a:xfrm>
            <a:off x="4331585" y="5035534"/>
            <a:ext cx="565151" cy="565151"/>
          </a:xfrm>
          <a:prstGeom prst="rect">
            <a:avLst/>
          </a:prstGeom>
        </p:spPr>
      </p:pic>
      <p:pic>
        <p:nvPicPr>
          <p:cNvPr id="91" name="图片 90" descr="ibot"/>
          <p:cNvPicPr>
            <a:picLocks noChangeAspect="1"/>
          </p:cNvPicPr>
          <p:nvPr/>
        </p:nvPicPr>
        <p:blipFill>
          <a:blip r:embed="rId2" cstate="print"/>
          <a:stretch>
            <a:fillRect/>
          </a:stretch>
        </p:blipFill>
        <p:spPr>
          <a:xfrm>
            <a:off x="2072951" y="5071295"/>
            <a:ext cx="565151" cy="565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par>
                                <p:cTn id="66" presetID="10" presetClass="entr" presetSubtype="0"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par>
                                <p:cTn id="69" presetID="10"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par>
                                <p:cTn id="84" presetID="10" presetClass="entr" presetSubtype="0" fill="hold"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500"/>
                                        <p:tgtEl>
                                          <p:spTgt spid="61"/>
                                        </p:tgtEl>
                                      </p:cBhvr>
                                    </p:animEffect>
                                  </p:childTnLst>
                                </p:cTn>
                              </p:par>
                              <p:par>
                                <p:cTn id="87" presetID="10" presetClass="entr" presetSubtype="0"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500"/>
                                        <p:tgtEl>
                                          <p:spTgt spid="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par>
                                <p:cTn id="105" presetID="10" presetClass="entr" presetSubtype="0" fill="hold" nodeType="with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fade">
                                      <p:cBhvr>
                                        <p:cTn id="107" dur="500"/>
                                        <p:tgtEl>
                                          <p:spTgt spid="72"/>
                                        </p:tgtEl>
                                      </p:cBhvr>
                                    </p:animEffect>
                                  </p:childTnLst>
                                </p:cTn>
                              </p:par>
                              <p:par>
                                <p:cTn id="108" presetID="10" presetClass="entr" presetSubtype="0" fill="hold" nodeType="with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500"/>
                                        <p:tgtEl>
                                          <p:spTgt spid="73"/>
                                        </p:tgtEl>
                                      </p:cBhvr>
                                    </p:animEffect>
                                  </p:childTnLst>
                                </p:cTn>
                              </p:par>
                              <p:par>
                                <p:cTn id="111" presetID="10" presetClass="entr" presetSubtype="0"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500"/>
                                        <p:tgtEl>
                                          <p:spTgt spid="75"/>
                                        </p:tgtEl>
                                      </p:cBhvr>
                                    </p:animEffect>
                                  </p:childTnLst>
                                </p:cTn>
                              </p:par>
                              <p:par>
                                <p:cTn id="114" presetID="10" presetClass="entr" presetSubtype="0" fill="hold"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fade">
                                      <p:cBhvr>
                                        <p:cTn id="116" dur="500"/>
                                        <p:tgtEl>
                                          <p:spTgt spid="76"/>
                                        </p:tgtEl>
                                      </p:cBhvr>
                                    </p:animEffect>
                                  </p:childTnLst>
                                </p:cTn>
                              </p:par>
                              <p:par>
                                <p:cTn id="117" presetID="10" presetClass="entr" presetSubtype="0" fill="hold" nodeType="with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fade">
                                      <p:cBhvr>
                                        <p:cTn id="119" dur="500"/>
                                        <p:tgtEl>
                                          <p:spTgt spid="7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fade">
                                      <p:cBhvr>
                                        <p:cTn id="122" dur="500"/>
                                        <p:tgtEl>
                                          <p:spTgt spid="78"/>
                                        </p:tgtEl>
                                      </p:cBhvr>
                                    </p:animEffect>
                                  </p:childTnLst>
                                </p:cTn>
                              </p:par>
                              <p:par>
                                <p:cTn id="123" presetID="10" presetClass="entr" presetSubtype="0" fill="hold" nodeType="with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500"/>
                                        <p:tgtEl>
                                          <p:spTgt spid="79"/>
                                        </p:tgtEl>
                                      </p:cBhvr>
                                    </p:animEffect>
                                  </p:childTnLst>
                                </p:cTn>
                              </p:par>
                              <p:par>
                                <p:cTn id="126" presetID="10" presetClass="entr" presetSubtype="0" fill="hold"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childTnLst>
                                </p:cTn>
                              </p:par>
                              <p:par>
                                <p:cTn id="129" presetID="10" presetClass="entr" presetSubtype="0" fill="hold" nodeType="with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fade">
                                      <p:cBhvr>
                                        <p:cTn id="131" dur="500"/>
                                        <p:tgtEl>
                                          <p:spTgt spid="8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
                                        </p:tgtEl>
                                        <p:attrNameLst>
                                          <p:attrName>style.visibility</p:attrName>
                                        </p:attrNameLst>
                                      </p:cBhvr>
                                      <p:to>
                                        <p:strVal val="visible"/>
                                      </p:to>
                                    </p:set>
                                    <p:animEffect transition="in" filter="fade">
                                      <p:cBhvr>
                                        <p:cTn id="134" dur="500"/>
                                        <p:tgtEl>
                                          <p:spTgt spid="8"/>
                                        </p:tgtEl>
                                      </p:cBhvr>
                                    </p:animEffect>
                                  </p:childTnLst>
                                </p:cTn>
                              </p:par>
                              <p:par>
                                <p:cTn id="135" presetID="10" presetClass="entr" presetSubtype="0"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fade">
                                      <p:cBhvr>
                                        <p:cTn id="140" dur="500"/>
                                        <p:tgtEl>
                                          <p:spTgt spid="8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Effect transition="in" filter="fade">
                                      <p:cBhvr>
                                        <p:cTn id="143" dur="500"/>
                                        <p:tgtEl>
                                          <p:spTgt spid="8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fade">
                                      <p:cBhvr>
                                        <p:cTn id="146" dur="500"/>
                                        <p:tgtEl>
                                          <p:spTgt spid="86"/>
                                        </p:tgtEl>
                                      </p:cBhvr>
                                    </p:animEffect>
                                  </p:childTnLst>
                                </p:cTn>
                              </p:par>
                              <p:par>
                                <p:cTn id="147" presetID="10" presetClass="entr" presetSubtype="0" fill="hold" nodeType="with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fade">
                                      <p:cBhvr>
                                        <p:cTn id="149" dur="500"/>
                                        <p:tgtEl>
                                          <p:spTgt spid="8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fade">
                                      <p:cBhvr>
                                        <p:cTn id="152" dur="500"/>
                                        <p:tgtEl>
                                          <p:spTgt spid="88"/>
                                        </p:tgtEl>
                                      </p:cBhvr>
                                    </p:animEffect>
                                  </p:childTnLst>
                                </p:cTn>
                              </p:par>
                              <p:par>
                                <p:cTn id="153" presetID="10" presetClass="entr" presetSubtype="0" fill="hold" nodeType="with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fade">
                                      <p:cBhvr>
                                        <p:cTn id="155" dur="500"/>
                                        <p:tgtEl>
                                          <p:spTgt spid="89"/>
                                        </p:tgtEl>
                                      </p:cBhvr>
                                    </p:animEffect>
                                  </p:childTnLst>
                                </p:cTn>
                              </p:par>
                              <p:par>
                                <p:cTn id="156" presetID="10" presetClass="entr" presetSubtype="0" fill="hold" nodeType="withEffect">
                                  <p:stCondLst>
                                    <p:cond delay="0"/>
                                  </p:stCondLst>
                                  <p:childTnLst>
                                    <p:set>
                                      <p:cBhvr>
                                        <p:cTn id="157" dur="1" fill="hold">
                                          <p:stCondLst>
                                            <p:cond delay="0"/>
                                          </p:stCondLst>
                                        </p:cTn>
                                        <p:tgtEl>
                                          <p:spTgt spid="90"/>
                                        </p:tgtEl>
                                        <p:attrNameLst>
                                          <p:attrName>style.visibility</p:attrName>
                                        </p:attrNameLst>
                                      </p:cBhvr>
                                      <p:to>
                                        <p:strVal val="visible"/>
                                      </p:to>
                                    </p:set>
                                    <p:animEffect transition="in" filter="fade">
                                      <p:cBhvr>
                                        <p:cTn id="158" dur="500"/>
                                        <p:tgtEl>
                                          <p:spTgt spid="90"/>
                                        </p:tgtEl>
                                      </p:cBhvr>
                                    </p:animEffect>
                                  </p:childTnLst>
                                </p:cTn>
                              </p:par>
                              <p:par>
                                <p:cTn id="159" presetID="10" presetClass="entr" presetSubtype="0" fill="hold" nodeType="withEffect">
                                  <p:stCondLst>
                                    <p:cond delay="0"/>
                                  </p:stCondLst>
                                  <p:childTnLst>
                                    <p:set>
                                      <p:cBhvr>
                                        <p:cTn id="160" dur="1" fill="hold">
                                          <p:stCondLst>
                                            <p:cond delay="0"/>
                                          </p:stCondLst>
                                        </p:cTn>
                                        <p:tgtEl>
                                          <p:spTgt spid="91"/>
                                        </p:tgtEl>
                                        <p:attrNameLst>
                                          <p:attrName>style.visibility</p:attrName>
                                        </p:attrNameLst>
                                      </p:cBhvr>
                                      <p:to>
                                        <p:strVal val="visible"/>
                                      </p:to>
                                    </p:set>
                                    <p:animEffect transition="in" filter="fade">
                                      <p:cBhvr>
                                        <p:cTn id="16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animBg="1"/>
      <p:bldP spid="27" grpId="0"/>
      <p:bldP spid="27" grpId="1"/>
      <p:bldP spid="28" grpId="0"/>
      <p:bldP spid="28" grpId="1"/>
      <p:bldP spid="29" grpId="0"/>
      <p:bldP spid="29" grpId="1"/>
      <p:bldP spid="30" grpId="0"/>
      <p:bldP spid="30" grpId="1"/>
      <p:bldP spid="32" grpId="0"/>
      <p:bldP spid="32" grpId="1"/>
      <p:bldP spid="33" grpId="0"/>
      <p:bldP spid="33" grpId="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56" grpId="0" animBg="1"/>
      <p:bldP spid="56" grpId="1" animBg="1"/>
      <p:bldP spid="58" grpId="0" animBg="1"/>
      <p:bldP spid="58" grpId="1" animBg="1"/>
      <p:bldP spid="60" grpId="0" animBg="1"/>
      <p:bldP spid="60" grpId="1" animBg="1"/>
      <p:bldP spid="67" grpId="0"/>
      <p:bldP spid="67" grpId="1"/>
      <p:bldP spid="68" grpId="0" animBg="1"/>
      <p:bldP spid="68" grpId="1" animBg="1"/>
      <p:bldP spid="6" grpId="0"/>
      <p:bldP spid="6" grpId="1"/>
      <p:bldP spid="7" grpId="0"/>
      <p:bldP spid="7" grpId="1"/>
      <p:bldP spid="71" grpId="0" animBg="1"/>
      <p:bldP spid="71" grpId="1" animBg="1"/>
      <p:bldP spid="78" grpId="0" animBg="1"/>
      <p:bldP spid="78" grpId="1" animBg="1"/>
      <p:bldP spid="8" grpId="0"/>
      <p:bldP spid="8" grpId="1"/>
      <p:bldP spid="84" grpId="0"/>
      <p:bldP spid="84" grpId="1"/>
      <p:bldP spid="85" grpId="0" animBg="1"/>
      <p:bldP spid="85" grpId="1" animBg="1"/>
      <p:bldP spid="86" grpId="0"/>
      <p:bldP spid="86" grpId="1"/>
      <p:bldP spid="88" grpId="0"/>
      <p:bldP spid="8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06" y="1319275"/>
            <a:ext cx="3893135" cy="3089119"/>
          </a:xfrm>
          <a:prstGeom prst="rect">
            <a:avLst/>
          </a:prstGeom>
        </p:spPr>
      </p:pic>
      <p:sp>
        <p:nvSpPr>
          <p:cNvPr id="6" name="圆角矩形 1"/>
          <p:cNvSpPr/>
          <p:nvPr/>
        </p:nvSpPr>
        <p:spPr>
          <a:xfrm>
            <a:off x="1675981" y="4610274"/>
            <a:ext cx="8897972" cy="1699076"/>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519" y="1749951"/>
            <a:ext cx="5206124" cy="2490861"/>
          </a:xfrm>
          <a:prstGeom prst="rect">
            <a:avLst/>
          </a:prstGeom>
        </p:spPr>
      </p:pic>
      <p:sp>
        <p:nvSpPr>
          <p:cNvPr id="10" name="文本框 9"/>
          <p:cNvSpPr txBox="1"/>
          <p:nvPr/>
        </p:nvSpPr>
        <p:spPr>
          <a:xfrm>
            <a:off x="1675981" y="4408394"/>
            <a:ext cx="1642254" cy="338554"/>
          </a:xfrm>
          <a:prstGeom prst="rect">
            <a:avLst/>
          </a:prstGeom>
          <a:noFill/>
        </p:spPr>
        <p:txBody>
          <a:bodyPr wrap="square" rtlCol="0">
            <a:spAutoFit/>
          </a:bodyPr>
          <a:lstStyle/>
          <a:p>
            <a:pPr algn="ctr"/>
            <a:r>
              <a:rPr lang="zh-CN" altLang="en-US" sz="1600" dirty="0">
                <a:solidFill>
                  <a:schemeClr val="bg1"/>
                </a:solidFill>
              </a:rPr>
              <a:t>项目流程总览</a:t>
            </a:r>
          </a:p>
        </p:txBody>
      </p:sp>
      <p:sp>
        <p:nvSpPr>
          <p:cNvPr id="11" name="文本框 10"/>
          <p:cNvSpPr txBox="1"/>
          <p:nvPr/>
        </p:nvSpPr>
        <p:spPr>
          <a:xfrm>
            <a:off x="7927524" y="4302225"/>
            <a:ext cx="1642254" cy="338554"/>
          </a:xfrm>
          <a:prstGeom prst="rect">
            <a:avLst/>
          </a:prstGeom>
          <a:noFill/>
        </p:spPr>
        <p:txBody>
          <a:bodyPr wrap="square" rtlCol="0">
            <a:spAutoFit/>
          </a:bodyPr>
          <a:lstStyle/>
          <a:p>
            <a:pPr algn="ctr"/>
            <a:r>
              <a:rPr lang="zh-CN" altLang="en-US" sz="1600" dirty="0">
                <a:solidFill>
                  <a:schemeClr val="bg1"/>
                </a:solidFill>
              </a:rPr>
              <a:t>项目变量总览</a:t>
            </a:r>
          </a:p>
        </p:txBody>
      </p:sp>
      <p:sp>
        <p:nvSpPr>
          <p:cNvPr id="12" name="文本框 11"/>
          <p:cNvSpPr txBox="1"/>
          <p:nvPr/>
        </p:nvSpPr>
        <p:spPr>
          <a:xfrm>
            <a:off x="1675765" y="4703445"/>
            <a:ext cx="8769350" cy="156845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t>智能出行情况分析机器人共分为六个循环流程，分析范围为全球各个国家的疫情情况。</a:t>
            </a:r>
            <a:endParaRPr lang="en-US" altLang="zh-CN" sz="2400" dirty="0"/>
          </a:p>
          <a:p>
            <a:pPr marL="285750" indent="-285750">
              <a:buFont typeface="Arial" panose="020B0604020202020204" pitchFamily="34" charset="0"/>
              <a:buChar char="•"/>
            </a:pPr>
            <a:r>
              <a:rPr lang="zh-CN" altLang="en-US" sz="2400" dirty="0"/>
              <a:t>本项目共采取</a:t>
            </a:r>
            <a:r>
              <a:rPr lang="en-US" altLang="zh-CN" sz="2400" dirty="0"/>
              <a:t>11</a:t>
            </a:r>
            <a:r>
              <a:rPr lang="zh-CN" altLang="en-US" sz="2400" dirty="0"/>
              <a:t>个变量，保证项目流程的流畅、正确，运行程序完整</a:t>
            </a:r>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圆角矩形 1"/>
          <p:cNvSpPr/>
          <p:nvPr/>
        </p:nvSpPr>
        <p:spPr>
          <a:xfrm>
            <a:off x="9202365" y="1871131"/>
            <a:ext cx="2853447" cy="36203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98" y="1465610"/>
            <a:ext cx="8763985" cy="4607693"/>
          </a:xfrm>
          <a:prstGeom prst="rect">
            <a:avLst/>
          </a:prstGeom>
        </p:spPr>
      </p:pic>
      <p:sp>
        <p:nvSpPr>
          <p:cNvPr id="8" name="文本框 7"/>
          <p:cNvSpPr txBox="1"/>
          <p:nvPr/>
        </p:nvSpPr>
        <p:spPr>
          <a:xfrm>
            <a:off x="9271093" y="2000535"/>
            <a:ext cx="2717259" cy="3538220"/>
          </a:xfrm>
          <a:prstGeom prst="rect">
            <a:avLst/>
          </a:prstGeom>
          <a:noFill/>
        </p:spPr>
        <p:txBody>
          <a:bodyPr wrap="square" rtlCol="0">
            <a:spAutoFit/>
          </a:bodyPr>
          <a:lstStyle/>
          <a:p>
            <a:pPr algn="ctr"/>
            <a:r>
              <a:rPr kumimoji="1" lang="zh-CN" altLang="en-US" sz="2400" b="1" dirty="0">
                <a:latin typeface="宋体" panose="02010600030101010101" pitchFamily="2" charset="-122"/>
                <a:ea typeface="宋体" panose="02010600030101010101" pitchFamily="2" charset="-122"/>
              </a:rPr>
              <a:t>第一步 打开官网</a:t>
            </a:r>
            <a:endParaRPr kumimoji="1" lang="en-US" altLang="zh-CN" b="1" dirty="0">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kumimoji="1" lang="zh-CN" altLang="en-US" sz="2000" dirty="0">
                <a:latin typeface="宋体" panose="02010600030101010101" pitchFamily="2" charset="-122"/>
                <a:ea typeface="宋体" panose="02010600030101010101" pitchFamily="2" charset="-122"/>
              </a:rPr>
              <a:t>添加</a:t>
            </a:r>
            <a:r>
              <a:rPr kumimoji="1" lang="en-US" altLang="zh-CN" sz="2000" dirty="0">
                <a:latin typeface="宋体" panose="02010600030101010101" pitchFamily="2" charset="-122"/>
                <a:ea typeface="宋体" panose="02010600030101010101" pitchFamily="2" charset="-122"/>
              </a:rPr>
              <a:t>[</a:t>
            </a:r>
            <a:r>
              <a:rPr kumimoji="1" lang="zh-CN" altLang="en-US" sz="2000" dirty="0">
                <a:latin typeface="宋体" panose="02010600030101010101" pitchFamily="2" charset="-122"/>
                <a:ea typeface="宋体" panose="02010600030101010101" pitchFamily="2" charset="-122"/>
              </a:rPr>
              <a:t>打开浏览器</a:t>
            </a:r>
            <a:r>
              <a:rPr kumimoji="1" lang="en-US" altLang="zh-CN" sz="2000" dirty="0">
                <a:latin typeface="宋体" panose="02010600030101010101" pitchFamily="2" charset="-122"/>
                <a:ea typeface="宋体" panose="02010600030101010101" pitchFamily="2" charset="-122"/>
              </a:rPr>
              <a:t>]</a:t>
            </a:r>
            <a:r>
              <a:rPr kumimoji="1" lang="zh-CN" altLang="en-US" sz="2000" dirty="0">
                <a:latin typeface="宋体" panose="02010600030101010101" pitchFamily="2" charset="-122"/>
                <a:ea typeface="宋体" panose="02010600030101010101" pitchFamily="2" charset="-122"/>
              </a:rPr>
              <a:t>活动，输入百度疫情实时大数据报告网址</a:t>
            </a:r>
            <a:endParaRPr kumimoji="1" lang="en-US" altLang="zh-CN" sz="2000" dirty="0">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kumimoji="1" lang="zh-CN" altLang="en-US" sz="2000" dirty="0">
                <a:latin typeface="宋体" panose="02010600030101010101" pitchFamily="2" charset="-122"/>
                <a:ea typeface="宋体" panose="02010600030101010101" pitchFamily="2" charset="-122"/>
              </a:rPr>
              <a:t>选择浏览器类型为</a:t>
            </a:r>
            <a:r>
              <a:rPr kumimoji="1" lang="en-US" altLang="zh-CN" sz="2000" dirty="0">
                <a:latin typeface="宋体" panose="02010600030101010101" pitchFamily="2" charset="-122"/>
                <a:ea typeface="宋体" panose="02010600030101010101" pitchFamily="2" charset="-122"/>
              </a:rPr>
              <a:t>edge</a:t>
            </a:r>
          </a:p>
          <a:p>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rPr>
              <a:t>三、执行流程图</a:t>
            </a:r>
            <a:endParaRPr lang="en-US" altLang="zh-CN" sz="2400" b="1" dirty="0">
              <a:solidFill>
                <a:schemeClr val="tx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472572" y="6158144"/>
            <a:ext cx="2403835" cy="307777"/>
          </a:xfrm>
          <a:prstGeom prst="rect">
            <a:avLst/>
          </a:prstGeom>
          <a:noFill/>
        </p:spPr>
        <p:txBody>
          <a:bodyPr wrap="square" rtlCol="0">
            <a:spAutoFit/>
          </a:bodyPr>
          <a:lstStyle/>
          <a:p>
            <a:pPr algn="ctr"/>
            <a:r>
              <a:rPr lang="zh-CN" altLang="en-US" sz="1400" dirty="0">
                <a:solidFill>
                  <a:schemeClr val="bg1"/>
                </a:solidFill>
              </a:rPr>
              <a:t>打开浏览器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P spid="5" grpId="0"/>
      <p:bldP spid="5"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7">
    <a:dk1>
      <a:sysClr val="windowText" lastClr="000000"/>
    </a:dk1>
    <a:lt1>
      <a:sysClr val="window" lastClr="FFFFFF"/>
    </a:lt1>
    <a:dk2>
      <a:srgbClr val="44546A"/>
    </a:dk2>
    <a:lt2>
      <a:srgbClr val="E7E6E6"/>
    </a:lt2>
    <a:accent1>
      <a:srgbClr val="223262"/>
    </a:accent1>
    <a:accent2>
      <a:srgbClr val="223262"/>
    </a:accent2>
    <a:accent3>
      <a:srgbClr val="223262"/>
    </a:accent3>
    <a:accent4>
      <a:srgbClr val="223262"/>
    </a:accent4>
    <a:accent5>
      <a:srgbClr val="223262"/>
    </a:accent5>
    <a:accent6>
      <a:srgbClr val="223262"/>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TotalTime>
  <Words>1490</Words>
  <Application>Microsoft Office PowerPoint</Application>
  <PresentationFormat>宽屏</PresentationFormat>
  <Paragraphs>123</Paragraphs>
  <Slides>17</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17</vt:i4>
      </vt:variant>
    </vt:vector>
  </HeadingPairs>
  <TitlesOfParts>
    <vt:vector size="34" baseType="lpstr">
      <vt:lpstr>Arial Unicode MS</vt:lpstr>
      <vt:lpstr>PingFang SC</vt:lpstr>
      <vt:lpstr>等线</vt:lpstr>
      <vt:lpstr>方正粗黑宋简体</vt:lpstr>
      <vt:lpstr>方正仿宋_GBK</vt:lpstr>
      <vt:lpstr>华文仿宋</vt:lpstr>
      <vt:lpstr>华文细黑</vt:lpstr>
      <vt:lpstr>宋体</vt:lpstr>
      <vt:lpstr>微软雅黑</vt:lpstr>
      <vt:lpstr>Arial</vt:lpstr>
      <vt:lpstr>Calibri</vt:lpstr>
      <vt:lpstr>Calibri Light</vt:lpstr>
      <vt:lpstr>Century Gothic</vt:lpstr>
      <vt:lpstr>Ebrima</vt:lpstr>
      <vt:lpstr>Office 主题</vt:lpstr>
      <vt:lpstr>1_Office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肖战王一博</dc:creator>
  <cp:lastModifiedBy>冬</cp:lastModifiedBy>
  <cp:revision>235</cp:revision>
  <dcterms:created xsi:type="dcterms:W3CDTF">2021-03-03T08:16:00Z</dcterms:created>
  <dcterms:modified xsi:type="dcterms:W3CDTF">2022-06-26T07:52:49Z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661803159_cloud</vt:lpwstr>
  </property>
  <property fmtid="{D5CDD505-2E9C-101B-9397-08002B2CF9AE}" pid="3" name="ICV">
    <vt:lpwstr>F4BA1E9FE7474B6DAABCBCB2A16E3C71</vt:lpwstr>
  </property>
  <property fmtid="{D5CDD505-2E9C-101B-9397-08002B2CF9AE}" pid="4" name="KSOProductBuildVer">
    <vt:lpwstr>2052-11.1.0.10578</vt:lpwstr>
  </property>
</Properties>
</file>