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6" r:id="rId3"/>
    <p:sldId id="257" r:id="rId4"/>
    <p:sldId id="258" r:id="rId5"/>
    <p:sldId id="273" r:id="rId6"/>
    <p:sldId id="267" r:id="rId7"/>
    <p:sldId id="276" r:id="rId8"/>
    <p:sldId id="277" r:id="rId9"/>
    <p:sldId id="275" r:id="rId10"/>
    <p:sldId id="278" r:id="rId11"/>
    <p:sldId id="263" r:id="rId12"/>
    <p:sldId id="264" r:id="rId13"/>
    <p:sldId id="271" r:id="rId14"/>
    <p:sldId id="265" r:id="rId15"/>
    <p:sldId id="262"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84E2"/>
    <a:srgbClr val="705661"/>
    <a:srgbClr val="D460FF"/>
    <a:srgbClr val="01A8FF"/>
    <a:srgbClr val="34334B"/>
    <a:srgbClr val="6D5562"/>
    <a:srgbClr val="1A070E"/>
    <a:srgbClr val="725760"/>
    <a:srgbClr val="26101D"/>
    <a:srgbClr val="47A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74"/>
    <p:restoredTop sz="94646"/>
  </p:normalViewPr>
  <p:slideViewPr>
    <p:cSldViewPr snapToGrid="0">
      <p:cViewPr varScale="1">
        <p:scale>
          <a:sx n="105" d="100"/>
          <a:sy n="105" d="100"/>
        </p:scale>
        <p:origin x="894" y="102"/>
      </p:cViewPr>
      <p:guideLst/>
    </p:cSldViewPr>
  </p:slideViewPr>
  <p:notesTextViewPr>
    <p:cViewPr>
      <p:scale>
        <a:sx n="20" d="100"/>
        <a:sy n="2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8BA5D-82C1-D74E-98AF-3BF4F9ADDC1F}" type="datetimeFigureOut">
              <a:rPr kumimoji="1" lang="zh-CN" altLang="en-US" smtClean="0"/>
              <a:t>2022/7/2</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632DA-A7C3-2347-8051-A4EE97E94607}" type="slidenum">
              <a:rPr kumimoji="1" lang="zh-CN" altLang="en-US" smtClean="0"/>
              <a:t>‹#›</a:t>
            </a:fld>
            <a:endParaRPr kumimoji="1" lang="zh-CN" altLang="en-US"/>
          </a:p>
        </p:txBody>
      </p:sp>
    </p:spTree>
    <p:extLst>
      <p:ext uri="{BB962C8B-B14F-4D97-AF65-F5344CB8AC3E}">
        <p14:creationId xmlns:p14="http://schemas.microsoft.com/office/powerpoint/2010/main" val="3581811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A69632DA-A7C3-2347-8051-A4EE97E94607}" type="slidenum">
              <a:rPr kumimoji="1" lang="zh-CN" altLang="en-US" smtClean="0"/>
              <a:t>9</a:t>
            </a:fld>
            <a:endParaRPr kumimoji="1" lang="zh-CN" altLang="en-US"/>
          </a:p>
        </p:txBody>
      </p:sp>
    </p:spTree>
    <p:extLst>
      <p:ext uri="{BB962C8B-B14F-4D97-AF65-F5344CB8AC3E}">
        <p14:creationId xmlns:p14="http://schemas.microsoft.com/office/powerpoint/2010/main" val="1271514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9632DA-A7C3-2347-8051-A4EE97E94607}" type="slidenum">
              <a:rPr kumimoji="1" lang="zh-CN" altLang="en-US" smtClean="0"/>
              <a:t>12</a:t>
            </a:fld>
            <a:endParaRPr kumimoji="1" lang="zh-CN" altLang="en-US"/>
          </a:p>
        </p:txBody>
      </p:sp>
    </p:spTree>
    <p:extLst>
      <p:ext uri="{BB962C8B-B14F-4D97-AF65-F5344CB8AC3E}">
        <p14:creationId xmlns:p14="http://schemas.microsoft.com/office/powerpoint/2010/main" val="27920526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id="{C2639771-C4B2-6141-A3C2-98A33FACB552}"/>
              </a:ext>
            </a:extLst>
          </p:cNvPr>
          <p:cNvSpPr/>
          <p:nvPr userDrawn="1"/>
        </p:nvSpPr>
        <p:spPr>
          <a:xfrm flipV="1">
            <a:off x="1083077" y="1981118"/>
            <a:ext cx="10149221" cy="95945"/>
          </a:xfrm>
          <a:prstGeom prst="rect">
            <a:avLst/>
          </a:prstGeom>
          <a:gradFill>
            <a:gsLst>
              <a:gs pos="43000">
                <a:srgbClr val="B983E1"/>
              </a:gs>
              <a:gs pos="100000">
                <a:srgbClr val="17050A"/>
              </a:gs>
              <a:gs pos="0">
                <a:srgbClr val="00A8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a:extLst>
              <a:ext uri="{FF2B5EF4-FFF2-40B4-BE49-F238E27FC236}">
                <a16:creationId xmlns:a16="http://schemas.microsoft.com/office/drawing/2014/main" id="{DB7839CE-C738-1649-AE7F-0F0A87D945C3}"/>
              </a:ext>
            </a:extLst>
          </p:cNvPr>
          <p:cNvGrpSpPr/>
          <p:nvPr userDrawn="1"/>
        </p:nvGrpSpPr>
        <p:grpSpPr>
          <a:xfrm>
            <a:off x="1083077" y="1392923"/>
            <a:ext cx="2316071" cy="1446550"/>
            <a:chOff x="3221860" y="1907278"/>
            <a:chExt cx="2316071" cy="1446550"/>
          </a:xfrm>
        </p:grpSpPr>
        <p:sp>
          <p:nvSpPr>
            <p:cNvPr id="31" name="文本框 30">
              <a:extLst>
                <a:ext uri="{FF2B5EF4-FFF2-40B4-BE49-F238E27FC236}">
                  <a16:creationId xmlns:a16="http://schemas.microsoft.com/office/drawing/2014/main" id="{CD80DC7D-74AD-504F-9134-A7F49E4A93F8}"/>
                </a:ext>
              </a:extLst>
            </p:cNvPr>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2" name="文本框 31">
              <a:extLst>
                <a:ext uri="{FF2B5EF4-FFF2-40B4-BE49-F238E27FC236}">
                  <a16:creationId xmlns:a16="http://schemas.microsoft.com/office/drawing/2014/main" id="{8F4E1CF4-3515-B047-A44B-4E882FA3FA9E}"/>
                </a:ext>
              </a:extLst>
            </p:cNvPr>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grpSp>
        <p:nvGrpSpPr>
          <p:cNvPr id="33" name="组合 32">
            <a:extLst>
              <a:ext uri="{FF2B5EF4-FFF2-40B4-BE49-F238E27FC236}">
                <a16:creationId xmlns:a16="http://schemas.microsoft.com/office/drawing/2014/main" id="{6E210582-60BA-DC4F-968A-FA2D76887AA6}"/>
              </a:ext>
            </a:extLst>
          </p:cNvPr>
          <p:cNvGrpSpPr/>
          <p:nvPr userDrawn="1"/>
        </p:nvGrpSpPr>
        <p:grpSpPr>
          <a:xfrm>
            <a:off x="3005863" y="1289780"/>
            <a:ext cx="8397721" cy="1549693"/>
            <a:chOff x="1508112" y="2935045"/>
            <a:chExt cx="8397721" cy="1549693"/>
          </a:xfrm>
        </p:grpSpPr>
        <p:sp>
          <p:nvSpPr>
            <p:cNvPr id="34" name="文本框 33">
              <a:extLst>
                <a:ext uri="{FF2B5EF4-FFF2-40B4-BE49-F238E27FC236}">
                  <a16:creationId xmlns:a16="http://schemas.microsoft.com/office/drawing/2014/main" id="{67792614-81A9-4A49-9B4C-45DE0AC1BA7E}"/>
                </a:ext>
              </a:extLst>
            </p:cNvPr>
            <p:cNvSpPr txBox="1"/>
            <p:nvPr/>
          </p:nvSpPr>
          <p:spPr>
            <a:xfrm>
              <a:off x="3348263" y="2935045"/>
              <a:ext cx="929599"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rPr>
                <a:t>+</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endParaRPr>
            </a:p>
          </p:txBody>
        </p:sp>
        <p:sp>
          <p:nvSpPr>
            <p:cNvPr id="35" name="文本框 34">
              <a:extLst>
                <a:ext uri="{FF2B5EF4-FFF2-40B4-BE49-F238E27FC236}">
                  <a16:creationId xmlns:a16="http://schemas.microsoft.com/office/drawing/2014/main" id="{69072ADF-3562-1449-934D-086A6A7EB68F}"/>
                </a:ext>
              </a:extLst>
            </p:cNvPr>
            <p:cNvSpPr txBox="1"/>
            <p:nvPr/>
          </p:nvSpPr>
          <p:spPr>
            <a:xfrm>
              <a:off x="509303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开</a:t>
              </a:r>
            </a:p>
          </p:txBody>
        </p:sp>
        <p:sp>
          <p:nvSpPr>
            <p:cNvPr id="36" name="文本框 35">
              <a:extLst>
                <a:ext uri="{FF2B5EF4-FFF2-40B4-BE49-F238E27FC236}">
                  <a16:creationId xmlns:a16="http://schemas.microsoft.com/office/drawing/2014/main" id="{7632E4E3-3B93-7F43-813C-E68589AADA84}"/>
                </a:ext>
              </a:extLst>
            </p:cNvPr>
            <p:cNvSpPr txBox="1"/>
            <p:nvPr/>
          </p:nvSpPr>
          <p:spPr>
            <a:xfrm>
              <a:off x="5957860"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发</a:t>
              </a:r>
            </a:p>
          </p:txBody>
        </p:sp>
        <p:sp>
          <p:nvSpPr>
            <p:cNvPr id="37" name="文本框 36">
              <a:extLst>
                <a:ext uri="{FF2B5EF4-FFF2-40B4-BE49-F238E27FC236}">
                  <a16:creationId xmlns:a16="http://schemas.microsoft.com/office/drawing/2014/main" id="{78D06326-E8FB-474C-AC53-78A669EE44C6}"/>
                </a:ext>
              </a:extLst>
            </p:cNvPr>
            <p:cNvSpPr txBox="1"/>
            <p:nvPr/>
          </p:nvSpPr>
          <p:spPr>
            <a:xfrm>
              <a:off x="677669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者</a:t>
              </a:r>
            </a:p>
          </p:txBody>
        </p:sp>
        <p:sp>
          <p:nvSpPr>
            <p:cNvPr id="38" name="文本框 37">
              <a:extLst>
                <a:ext uri="{FF2B5EF4-FFF2-40B4-BE49-F238E27FC236}">
                  <a16:creationId xmlns:a16="http://schemas.microsoft.com/office/drawing/2014/main" id="{23F8418A-C496-5649-9E48-673FB2C4D9ED}"/>
                </a:ext>
              </a:extLst>
            </p:cNvPr>
            <p:cNvSpPr txBox="1"/>
            <p:nvPr/>
          </p:nvSpPr>
          <p:spPr>
            <a:xfrm>
              <a:off x="7570912"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大</a:t>
              </a:r>
            </a:p>
          </p:txBody>
        </p:sp>
        <p:sp>
          <p:nvSpPr>
            <p:cNvPr id="39" name="文本框 38">
              <a:extLst>
                <a:ext uri="{FF2B5EF4-FFF2-40B4-BE49-F238E27FC236}">
                  <a16:creationId xmlns:a16="http://schemas.microsoft.com/office/drawing/2014/main" id="{C6E799F2-1601-4847-8FEE-1391CF507C68}"/>
                </a:ext>
              </a:extLst>
            </p:cNvPr>
            <p:cNvSpPr txBox="1"/>
            <p:nvPr/>
          </p:nvSpPr>
          <p:spPr>
            <a:xfrm>
              <a:off x="8447969"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赛</a:t>
              </a:r>
            </a:p>
          </p:txBody>
        </p:sp>
        <p:grpSp>
          <p:nvGrpSpPr>
            <p:cNvPr id="40" name="组合 39">
              <a:extLst>
                <a:ext uri="{FF2B5EF4-FFF2-40B4-BE49-F238E27FC236}">
                  <a16:creationId xmlns:a16="http://schemas.microsoft.com/office/drawing/2014/main" id="{BD0B7E4C-E5F4-3E4A-9133-7727388D8BFA}"/>
                </a:ext>
              </a:extLst>
            </p:cNvPr>
            <p:cNvGrpSpPr/>
            <p:nvPr/>
          </p:nvGrpSpPr>
          <p:grpSpPr>
            <a:xfrm>
              <a:off x="1508112" y="3038188"/>
              <a:ext cx="1994660" cy="1446550"/>
              <a:chOff x="1490018" y="4162664"/>
              <a:chExt cx="1994660" cy="1446550"/>
            </a:xfrm>
          </p:grpSpPr>
          <p:sp>
            <p:nvSpPr>
              <p:cNvPr id="44" name="文本框 43">
                <a:extLst>
                  <a:ext uri="{FF2B5EF4-FFF2-40B4-BE49-F238E27FC236}">
                    <a16:creationId xmlns:a16="http://schemas.microsoft.com/office/drawing/2014/main" id="{578CBDB0-7C0D-C143-A992-5483ECC636B1}"/>
                  </a:ext>
                </a:extLst>
              </p:cNvPr>
              <p:cNvSpPr txBox="1"/>
              <p:nvPr/>
            </p:nvSpPr>
            <p:spPr>
              <a:xfrm>
                <a:off x="1490018"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R</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5" name="文本框 44">
                <a:extLst>
                  <a:ext uri="{FF2B5EF4-FFF2-40B4-BE49-F238E27FC236}">
                    <a16:creationId xmlns:a16="http://schemas.microsoft.com/office/drawing/2014/main" id="{840C3D01-E207-B747-BC88-FBD3D3A40F67}"/>
                  </a:ext>
                </a:extLst>
              </p:cNvPr>
              <p:cNvSpPr txBox="1"/>
              <p:nvPr/>
            </p:nvSpPr>
            <p:spPr>
              <a:xfrm>
                <a:off x="2055316"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P</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6" name="文本框 45">
                <a:extLst>
                  <a:ext uri="{FF2B5EF4-FFF2-40B4-BE49-F238E27FC236}">
                    <a16:creationId xmlns:a16="http://schemas.microsoft.com/office/drawing/2014/main" id="{382750CA-C3B8-2941-AE2F-F28F14B48C5C}"/>
                  </a:ext>
                </a:extLst>
              </p:cNvPr>
              <p:cNvSpPr txBox="1"/>
              <p:nvPr/>
            </p:nvSpPr>
            <p:spPr>
              <a:xfrm>
                <a:off x="2528214"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1" name="组合 40">
              <a:extLst>
                <a:ext uri="{FF2B5EF4-FFF2-40B4-BE49-F238E27FC236}">
                  <a16:creationId xmlns:a16="http://schemas.microsoft.com/office/drawing/2014/main" id="{AB3B1B7B-78AE-ED46-9FAA-D89F11D0771E}"/>
                </a:ext>
              </a:extLst>
            </p:cNvPr>
            <p:cNvGrpSpPr/>
            <p:nvPr/>
          </p:nvGrpSpPr>
          <p:grpSpPr>
            <a:xfrm>
              <a:off x="3953483" y="3038188"/>
              <a:ext cx="1657791" cy="1446550"/>
              <a:chOff x="4007931" y="4826644"/>
              <a:chExt cx="1657791" cy="1446550"/>
            </a:xfrm>
          </p:grpSpPr>
          <p:sp>
            <p:nvSpPr>
              <p:cNvPr id="42" name="文本框 41">
                <a:extLst>
                  <a:ext uri="{FF2B5EF4-FFF2-40B4-BE49-F238E27FC236}">
                    <a16:creationId xmlns:a16="http://schemas.microsoft.com/office/drawing/2014/main" id="{B0D633E1-F692-4442-A332-40DEAB59CCEF}"/>
                  </a:ext>
                </a:extLst>
              </p:cNvPr>
              <p:cNvSpPr txBox="1"/>
              <p:nvPr/>
            </p:nvSpPr>
            <p:spPr>
              <a:xfrm>
                <a:off x="4007931"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文本框 42">
                <a:extLst>
                  <a:ext uri="{FF2B5EF4-FFF2-40B4-BE49-F238E27FC236}">
                    <a16:creationId xmlns:a16="http://schemas.microsoft.com/office/drawing/2014/main" id="{D96BDE8B-3175-664B-B77B-35F1E90EA5D8}"/>
                  </a:ext>
                </a:extLst>
              </p:cNvPr>
              <p:cNvSpPr txBox="1"/>
              <p:nvPr/>
            </p:nvSpPr>
            <p:spPr>
              <a:xfrm>
                <a:off x="4689770"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I</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sp>
        <p:nvSpPr>
          <p:cNvPr id="47" name="文本框 46">
            <a:extLst>
              <a:ext uri="{FF2B5EF4-FFF2-40B4-BE49-F238E27FC236}">
                <a16:creationId xmlns:a16="http://schemas.microsoft.com/office/drawing/2014/main" id="{07A71C72-E49E-AA4F-9341-A099334FD0C7}"/>
              </a:ext>
            </a:extLst>
          </p:cNvPr>
          <p:cNvSpPr txBox="1"/>
          <p:nvPr userDrawn="1"/>
        </p:nvSpPr>
        <p:spPr>
          <a:xfrm>
            <a:off x="4432464" y="3668573"/>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p>
        </p:txBody>
      </p:sp>
      <p:pic>
        <p:nvPicPr>
          <p:cNvPr id="48" name="图片 47">
            <a:extLst>
              <a:ext uri="{FF2B5EF4-FFF2-40B4-BE49-F238E27FC236}">
                <a16:creationId xmlns:a16="http://schemas.microsoft.com/office/drawing/2014/main" id="{19D6FEC9-8B94-4640-A3A1-CA01CC45CB3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06"/>
          <a:stretch/>
        </p:blipFill>
        <p:spPr>
          <a:xfrm rot="5400000">
            <a:off x="4615214" y="1275122"/>
            <a:ext cx="384548" cy="605651"/>
          </a:xfrm>
          <a:prstGeom prst="rect">
            <a:avLst/>
          </a:prstGeom>
        </p:spPr>
      </p:pic>
      <p:pic>
        <p:nvPicPr>
          <p:cNvPr id="49" name="图片 48">
            <a:extLst>
              <a:ext uri="{FF2B5EF4-FFF2-40B4-BE49-F238E27FC236}">
                <a16:creationId xmlns:a16="http://schemas.microsoft.com/office/drawing/2014/main" id="{1E211DBE-A93A-1049-B50B-D4C27CAD8CFD}"/>
              </a:ext>
            </a:extLst>
          </p:cNvPr>
          <p:cNvPicPr>
            <a:picLocks noChangeAspect="1"/>
          </p:cNvPicPr>
          <p:nvPr userDrawn="1"/>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36506"/>
          <a:stretch/>
        </p:blipFill>
        <p:spPr>
          <a:xfrm rot="5400000">
            <a:off x="7579447" y="3019739"/>
            <a:ext cx="672156" cy="1058624"/>
          </a:xfrm>
          <a:prstGeom prst="rect">
            <a:avLst/>
          </a:prstGeom>
        </p:spPr>
      </p:pic>
      <p:sp>
        <p:nvSpPr>
          <p:cNvPr id="50" name="文本框 49">
            <a:extLst>
              <a:ext uri="{FF2B5EF4-FFF2-40B4-BE49-F238E27FC236}">
                <a16:creationId xmlns:a16="http://schemas.microsoft.com/office/drawing/2014/main" id="{37E0C090-89A0-6B4A-9558-A875E2837509}"/>
              </a:ext>
            </a:extLst>
          </p:cNvPr>
          <p:cNvSpPr txBox="1"/>
          <p:nvPr userDrawn="1"/>
        </p:nvSpPr>
        <p:spPr>
          <a:xfrm>
            <a:off x="2395708" y="2673824"/>
            <a:ext cx="7494359" cy="584775"/>
          </a:xfrm>
          <a:prstGeom prst="rect">
            <a:avLst/>
          </a:prstGeom>
          <a:noFill/>
        </p:spPr>
        <p:txBody>
          <a:bodyPr wrap="none" rtlCol="0">
            <a:spAutoFit/>
          </a:bodyPr>
          <a:lstStyle/>
          <a:p>
            <a:r>
              <a:rPr lang="en-US" altLang="zh-CN" sz="3200" dirty="0">
                <a:solidFill>
                  <a:schemeClr val="bg1"/>
                </a:solidFill>
                <a:latin typeface="Ebrima" panose="02000000000000000000" pitchFamily="2" charset="0"/>
                <a:ea typeface="Ebrima" panose="02000000000000000000" pitchFamily="2" charset="0"/>
                <a:cs typeface="Ebrima" panose="02000000000000000000" pitchFamily="2" charset="0"/>
              </a:rPr>
              <a:t>CHINA RPA+AI DEVELOPER CHALLENGE</a:t>
            </a:r>
            <a:endParaRPr lang="zh-CN" altLang="en-US" sz="3200" dirty="0">
              <a:solidFill>
                <a:schemeClr val="bg1"/>
              </a:solidFill>
              <a:latin typeface="Ebrima" panose="02000000000000000000" pitchFamily="2" charset="0"/>
              <a:ea typeface="微软雅黑" panose="020B0503020204020204" pitchFamily="34" charset="-122"/>
              <a:cs typeface="Ebrima" panose="02000000000000000000" pitchFamily="2" charset="0"/>
            </a:endParaRPr>
          </a:p>
        </p:txBody>
      </p:sp>
    </p:spTree>
    <p:extLst>
      <p:ext uri="{BB962C8B-B14F-4D97-AF65-F5344CB8AC3E}">
        <p14:creationId xmlns:p14="http://schemas.microsoft.com/office/powerpoint/2010/main" val="2692416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2022/7/2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4028259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2022/7/2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212308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2022/7/2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982111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2022/7/2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905994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2022/7/2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622692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295FEE9-3369-4D2B-8668-FFFB4CA86DEA}" type="datetimeFigureOut">
              <a:rPr lang="zh-CN" altLang="en-US" smtClean="0"/>
              <a:t>2022/7/2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3549990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295FEE9-3369-4D2B-8668-FFFB4CA86DEA}" type="datetimeFigureOut">
              <a:rPr lang="zh-CN" altLang="en-US" smtClean="0"/>
              <a:t>2022/7/2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750633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95FEE9-3369-4D2B-8668-FFFB4CA86DEA}" type="datetimeFigureOut">
              <a:rPr lang="zh-CN" altLang="en-US" smtClean="0"/>
              <a:t>2022/7/2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331466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DA4AEEBA-C5AC-6C4E-B9BD-66745C1DD1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0" name="图片 9">
            <a:extLst>
              <a:ext uri="{FF2B5EF4-FFF2-40B4-BE49-F238E27FC236}">
                <a16:creationId xmlns:a16="http://schemas.microsoft.com/office/drawing/2014/main" id="{32544204-D735-F847-8078-9CF644B899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294" y="2499927"/>
            <a:ext cx="4814036" cy="2339406"/>
          </a:xfrm>
          <a:prstGeom prst="rect">
            <a:avLst/>
          </a:prstGeom>
        </p:spPr>
      </p:pic>
      <p:sp>
        <p:nvSpPr>
          <p:cNvPr id="12" name="文本框 11">
            <a:extLst>
              <a:ext uri="{FF2B5EF4-FFF2-40B4-BE49-F238E27FC236}">
                <a16:creationId xmlns:a16="http://schemas.microsoft.com/office/drawing/2014/main" id="{A7EBE87E-D6A8-C342-8030-16BDB59A32CF}"/>
              </a:ext>
            </a:extLst>
          </p:cNvPr>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p>
        </p:txBody>
      </p:sp>
    </p:spTree>
    <p:extLst>
      <p:ext uri="{BB962C8B-B14F-4D97-AF65-F5344CB8AC3E}">
        <p14:creationId xmlns:p14="http://schemas.microsoft.com/office/powerpoint/2010/main" val="10432922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2022/7/2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38810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theme" Target="../theme/theme2.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2022/7/2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40" name="图片 39">
            <a:extLst>
              <a:ext uri="{FF2B5EF4-FFF2-40B4-BE49-F238E27FC236}">
                <a16:creationId xmlns:a16="http://schemas.microsoft.com/office/drawing/2014/main" id="{4D8B923D-9785-E24B-988A-793F543F48A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1453" y="0"/>
            <a:ext cx="12353453" cy="6948000"/>
          </a:xfrm>
          <a:prstGeom prst="rect">
            <a:avLst/>
          </a:prstGeom>
        </p:spPr>
      </p:pic>
      <p:grpSp>
        <p:nvGrpSpPr>
          <p:cNvPr id="13" name="组合 12">
            <a:extLst>
              <a:ext uri="{FF2B5EF4-FFF2-40B4-BE49-F238E27FC236}">
                <a16:creationId xmlns:a16="http://schemas.microsoft.com/office/drawing/2014/main" id="{956EC09E-5646-F441-BB61-4BCA248E6D51}"/>
              </a:ext>
            </a:extLst>
          </p:cNvPr>
          <p:cNvGrpSpPr/>
          <p:nvPr userDrawn="1"/>
        </p:nvGrpSpPr>
        <p:grpSpPr>
          <a:xfrm>
            <a:off x="10486256" y="-38067"/>
            <a:ext cx="2245394" cy="1015326"/>
            <a:chOff x="10476631" y="29308"/>
            <a:chExt cx="2245394" cy="1015326"/>
          </a:xfrm>
        </p:grpSpPr>
        <p:pic>
          <p:nvPicPr>
            <p:cNvPr id="11" name="图片 10">
              <a:extLst>
                <a:ext uri="{FF2B5EF4-FFF2-40B4-BE49-F238E27FC236}">
                  <a16:creationId xmlns:a16="http://schemas.microsoft.com/office/drawing/2014/main" id="{C53B1F89-E45B-384E-A3EB-059D2C21116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2" name="文本框 11">
              <a:extLst>
                <a:ext uri="{FF2B5EF4-FFF2-40B4-BE49-F238E27FC236}">
                  <a16:creationId xmlns:a16="http://schemas.microsoft.com/office/drawing/2014/main" id="{7E7B063E-C810-EE4E-9B5C-0052C03D757D}"/>
                </a:ext>
              </a:extLst>
            </p:cNvPr>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 合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 新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 造</a:t>
              </a:r>
            </a:p>
          </p:txBody>
        </p:sp>
      </p:grpSp>
    </p:spTree>
    <p:extLst>
      <p:ext uri="{BB962C8B-B14F-4D97-AF65-F5344CB8AC3E}">
        <p14:creationId xmlns:p14="http://schemas.microsoft.com/office/powerpoint/2010/main" val="280432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2022/7/2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7" name="图片 6">
            <a:extLst>
              <a:ext uri="{FF2B5EF4-FFF2-40B4-BE49-F238E27FC236}">
                <a16:creationId xmlns:a16="http://schemas.microsoft.com/office/drawing/2014/main" id="{35CBB595-E4B7-A74A-9064-09D56D2BFC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5" y="-42332"/>
            <a:ext cx="12276225" cy="6948000"/>
          </a:xfrm>
          <a:prstGeom prst="rect">
            <a:avLst/>
          </a:prstGeom>
        </p:spPr>
      </p:pic>
      <p:pic>
        <p:nvPicPr>
          <p:cNvPr id="10" name="图片 9">
            <a:extLst>
              <a:ext uri="{FF2B5EF4-FFF2-40B4-BE49-F238E27FC236}">
                <a16:creationId xmlns:a16="http://schemas.microsoft.com/office/drawing/2014/main" id="{AD55B6EC-D974-0A46-A2C0-108833DBC6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3" name="图片 12">
            <a:extLst>
              <a:ext uri="{FF2B5EF4-FFF2-40B4-BE49-F238E27FC236}">
                <a16:creationId xmlns:a16="http://schemas.microsoft.com/office/drawing/2014/main" id="{E7D731FC-7853-7143-9DD1-488ED8BC47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33295" y="2576929"/>
            <a:ext cx="4814036" cy="2339406"/>
          </a:xfrm>
          <a:prstGeom prst="rect">
            <a:avLst/>
          </a:prstGeom>
        </p:spPr>
      </p:pic>
      <p:sp>
        <p:nvSpPr>
          <p:cNvPr id="14" name="文本框 13">
            <a:extLst>
              <a:ext uri="{FF2B5EF4-FFF2-40B4-BE49-F238E27FC236}">
                <a16:creationId xmlns:a16="http://schemas.microsoft.com/office/drawing/2014/main" id="{78995959-3059-9146-B579-3C0361D36184}"/>
              </a:ext>
            </a:extLst>
          </p:cNvPr>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p>
        </p:txBody>
      </p:sp>
      <p:cxnSp>
        <p:nvCxnSpPr>
          <p:cNvPr id="16" name="直线连接符 15">
            <a:extLst>
              <a:ext uri="{FF2B5EF4-FFF2-40B4-BE49-F238E27FC236}">
                <a16:creationId xmlns:a16="http://schemas.microsoft.com/office/drawing/2014/main" id="{D9B04A07-656A-4B41-B23E-5FF3C9C7C7DE}"/>
              </a:ext>
            </a:extLst>
          </p:cNvPr>
          <p:cNvCxnSpPr/>
          <p:nvPr userDrawn="1"/>
        </p:nvCxnSpPr>
        <p:spPr>
          <a:xfrm>
            <a:off x="6092789" y="2974206"/>
            <a:ext cx="0" cy="856649"/>
          </a:xfrm>
          <a:prstGeom prst="line">
            <a:avLst/>
          </a:prstGeom>
          <a:ln w="12700">
            <a:solidFill>
              <a:srgbClr val="B484E2"/>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243180"/>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GIF"/><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占位符 2">
            <a:extLst>
              <a:ext uri="{FF2B5EF4-FFF2-40B4-BE49-F238E27FC236}">
                <a16:creationId xmlns:a16="http://schemas.microsoft.com/office/drawing/2014/main" id="{811302A2-4342-C748-A279-7BD155EB3F3A}"/>
              </a:ext>
            </a:extLst>
          </p:cNvPr>
          <p:cNvSpPr txBox="1">
            <a:spLocks/>
          </p:cNvSpPr>
          <p:nvPr/>
        </p:nvSpPr>
        <p:spPr>
          <a:xfrm>
            <a:off x="4426082" y="4880903"/>
            <a:ext cx="3381856" cy="580723"/>
          </a:xfrm>
          <a:prstGeom prst="rect">
            <a:avLst/>
          </a:prstGeom>
          <a:solidFill>
            <a:srgbClr val="759BFF">
              <a:alpha val="10000"/>
            </a:srgbClr>
          </a:solidFill>
          <a:ln>
            <a:noFill/>
          </a:ln>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alpha val="9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1" lang="en-US" altLang="zh-CN" sz="2400" b="1" dirty="0">
                <a:latin typeface="+mn-ea"/>
              </a:rPr>
              <a:t>HR</a:t>
            </a:r>
            <a:r>
              <a:rPr kumimoji="1" lang="zh-CN" altLang="en-US" sz="2400" b="1" dirty="0">
                <a:latin typeface="+mn-ea"/>
              </a:rPr>
              <a:t>薪酬一体化机器人</a:t>
            </a:r>
          </a:p>
        </p:txBody>
      </p:sp>
      <p:grpSp>
        <p:nvGrpSpPr>
          <p:cNvPr id="32" name="组合 31"/>
          <p:cNvGrpSpPr/>
          <p:nvPr/>
        </p:nvGrpSpPr>
        <p:grpSpPr>
          <a:xfrm>
            <a:off x="1083077" y="1392923"/>
            <a:ext cx="2316071" cy="1446550"/>
            <a:chOff x="3221860" y="1907278"/>
            <a:chExt cx="2316071" cy="1446550"/>
          </a:xfrm>
        </p:grpSpPr>
        <p:sp>
          <p:nvSpPr>
            <p:cNvPr id="35" name="文本框 34"/>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6" name="文本框 35"/>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pic>
        <p:nvPicPr>
          <p:cNvPr id="58" name="图片 57"/>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833246" y="840264"/>
            <a:ext cx="963174" cy="963174"/>
          </a:xfrm>
          <a:prstGeom prst="rect">
            <a:avLst/>
          </a:prstGeom>
        </p:spPr>
      </p:pic>
      <p:pic>
        <p:nvPicPr>
          <p:cNvPr id="59" name="图片 58"/>
          <p:cNvPicPr>
            <a:picLocks noChangeAspect="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36506"/>
          <a:stretch/>
        </p:blipFill>
        <p:spPr>
          <a:xfrm rot="5400000">
            <a:off x="1077608" y="506641"/>
            <a:ext cx="507902" cy="799929"/>
          </a:xfrm>
          <a:prstGeom prst="rect">
            <a:avLst/>
          </a:prstGeom>
        </p:spPr>
      </p:pic>
      <p:pic>
        <p:nvPicPr>
          <p:cNvPr id="60" name="图片 59"/>
          <p:cNvPicPr>
            <a:picLocks noChangeAspect="1"/>
          </p:cNvPicPr>
          <p:nvPr/>
        </p:nvPicPr>
        <p:blipFill rotWithShape="1">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l="36506"/>
          <a:stretch/>
        </p:blipFill>
        <p:spPr>
          <a:xfrm rot="5400000">
            <a:off x="9081309" y="87943"/>
            <a:ext cx="672156" cy="1058624"/>
          </a:xfrm>
          <a:prstGeom prst="rect">
            <a:avLst/>
          </a:prstGeom>
        </p:spPr>
      </p:pic>
      <p:pic>
        <p:nvPicPr>
          <p:cNvPr id="61" name="图片 60"/>
          <p:cNvPicPr>
            <a:picLocks noChangeAspect="1"/>
          </p:cNvPicPr>
          <p:nvPr/>
        </p:nvPicPr>
        <p:blipFill rotWithShape="1">
          <a:blip r:embed="rId5" cstate="print">
            <a:extLst>
              <a:ext uri="{28A0092B-C50C-407E-A947-70E740481C1C}">
                <a14:useLocalDpi xmlns:a14="http://schemas.microsoft.com/office/drawing/2010/main" val="0"/>
              </a:ext>
            </a:extLst>
          </a:blip>
          <a:srcRect l="36506"/>
          <a:stretch/>
        </p:blipFill>
        <p:spPr>
          <a:xfrm rot="5400000">
            <a:off x="4615214" y="1275122"/>
            <a:ext cx="384548" cy="605651"/>
          </a:xfrm>
          <a:prstGeom prst="rect">
            <a:avLst/>
          </a:prstGeom>
        </p:spPr>
      </p:pic>
    </p:spTree>
    <p:extLst>
      <p:ext uri="{BB962C8B-B14F-4D97-AF65-F5344CB8AC3E}">
        <p14:creationId xmlns:p14="http://schemas.microsoft.com/office/powerpoint/2010/main" val="947102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pic>
        <p:nvPicPr>
          <p:cNvPr id="7" name="图片 6">
            <a:extLst>
              <a:ext uri="{FF2B5EF4-FFF2-40B4-BE49-F238E27FC236}">
                <a16:creationId xmlns:a16="http://schemas.microsoft.com/office/drawing/2014/main" id="{CE8548B9-228F-8BFF-4EAB-C593E02DD1FA}"/>
              </a:ext>
            </a:extLst>
          </p:cNvPr>
          <p:cNvPicPr>
            <a:picLocks noChangeAspect="1"/>
          </p:cNvPicPr>
          <p:nvPr/>
        </p:nvPicPr>
        <p:blipFill>
          <a:blip r:embed="rId2"/>
          <a:stretch>
            <a:fillRect/>
          </a:stretch>
        </p:blipFill>
        <p:spPr>
          <a:xfrm>
            <a:off x="827290" y="1531992"/>
            <a:ext cx="10537420" cy="4837635"/>
          </a:xfrm>
          <a:prstGeom prst="rect">
            <a:avLst/>
          </a:prstGeom>
        </p:spPr>
      </p:pic>
    </p:spTree>
    <p:extLst>
      <p:ext uri="{BB962C8B-B14F-4D97-AF65-F5344CB8AC3E}">
        <p14:creationId xmlns:p14="http://schemas.microsoft.com/office/powerpoint/2010/main" val="1170762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lvl="0">
              <a:defRPr/>
            </a:pPr>
            <a:r>
              <a:rPr lang="zh-CN" altLang="en-US" sz="2400" b="1" dirty="0">
                <a:solidFill>
                  <a:schemeClr val="bg1"/>
                </a:solidFill>
                <a:latin typeface="微软雅黑" panose="020B0503020204020204" pitchFamily="34" charset="-122"/>
                <a:ea typeface="微软雅黑" panose="020B0503020204020204" pitchFamily="34" charset="-122"/>
              </a:rPr>
              <a:t>四、流程</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机器人监控、管理说明</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Process&amp;Robot</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Orchestrator</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and</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a:t>
            </a:r>
            <a:r>
              <a:rPr lang="en"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anagement</a:t>
            </a:r>
            <a:endParaRPr lang="en-US" sz="1400" b="1" dirty="0">
              <a:solidFill>
                <a:schemeClr val="bg1"/>
              </a:solidFill>
              <a:latin typeface="微软雅黑" panose="020B0503020204020204" pitchFamily="34" charset="-122"/>
              <a:ea typeface="微软雅黑" panose="020B0503020204020204" pitchFamily="34" charset="-122"/>
            </a:endParaRPr>
          </a:p>
        </p:txBody>
      </p:sp>
      <p:grpSp>
        <p:nvGrpSpPr>
          <p:cNvPr id="6" name="Group 1">
            <a:extLst>
              <a:ext uri="{FF2B5EF4-FFF2-40B4-BE49-F238E27FC236}">
                <a16:creationId xmlns:a16="http://schemas.microsoft.com/office/drawing/2014/main" id="{BB932814-D373-DF5B-53D9-D68DAA2F4DDF}"/>
              </a:ext>
            </a:extLst>
          </p:cNvPr>
          <p:cNvGrpSpPr/>
          <p:nvPr/>
        </p:nvGrpSpPr>
        <p:grpSpPr>
          <a:xfrm rot="20615408">
            <a:off x="4370164" y="2134014"/>
            <a:ext cx="2794380" cy="3623422"/>
            <a:chOff x="4722996" y="2167445"/>
            <a:chExt cx="2934549" cy="3805177"/>
          </a:xfrm>
        </p:grpSpPr>
        <p:sp>
          <p:nvSpPr>
            <p:cNvPr id="7" name="Freeform: Shape 3">
              <a:extLst>
                <a:ext uri="{FF2B5EF4-FFF2-40B4-BE49-F238E27FC236}">
                  <a16:creationId xmlns:a16="http://schemas.microsoft.com/office/drawing/2014/main" id="{6858BE94-7F21-7331-A302-312ACEDEB1C9}"/>
                </a:ext>
              </a:extLst>
            </p:cNvPr>
            <p:cNvSpPr>
              <a:spLocks/>
            </p:cNvSpPr>
            <p:nvPr/>
          </p:nvSpPr>
          <p:spPr bwMode="gray">
            <a:xfrm flipH="1">
              <a:off x="4722996" y="4779331"/>
              <a:ext cx="2161276" cy="675920"/>
            </a:xfrm>
            <a:custGeom>
              <a:avLst/>
              <a:gdLst>
                <a:gd name="T0" fmla="*/ 1405 w 1717"/>
                <a:gd name="T1" fmla="*/ 102 h 484"/>
                <a:gd name="T2" fmla="*/ 1540 w 1717"/>
                <a:gd name="T3" fmla="*/ 395 h 484"/>
                <a:gd name="T4" fmla="*/ 1472 w 1717"/>
                <a:gd name="T5" fmla="*/ 369 h 484"/>
                <a:gd name="T6" fmla="*/ 1373 w 1717"/>
                <a:gd name="T7" fmla="*/ 403 h 484"/>
                <a:gd name="T8" fmla="*/ 1274 w 1717"/>
                <a:gd name="T9" fmla="*/ 433 h 484"/>
                <a:gd name="T10" fmla="*/ 1160 w 1717"/>
                <a:gd name="T11" fmla="*/ 458 h 484"/>
                <a:gd name="T12" fmla="*/ 1062 w 1717"/>
                <a:gd name="T13" fmla="*/ 472 h 484"/>
                <a:gd name="T14" fmla="*/ 968 w 1717"/>
                <a:gd name="T15" fmla="*/ 479 h 484"/>
                <a:gd name="T16" fmla="*/ 872 w 1717"/>
                <a:gd name="T17" fmla="*/ 479 h 484"/>
                <a:gd name="T18" fmla="*/ 766 w 1717"/>
                <a:gd name="T19" fmla="*/ 468 h 484"/>
                <a:gd name="T20" fmla="*/ 634 w 1717"/>
                <a:gd name="T21" fmla="*/ 439 h 484"/>
                <a:gd name="T22" fmla="*/ 524 w 1717"/>
                <a:gd name="T23" fmla="*/ 407 h 484"/>
                <a:gd name="T24" fmla="*/ 435 w 1717"/>
                <a:gd name="T25" fmla="*/ 373 h 484"/>
                <a:gd name="T26" fmla="*/ 344 w 1717"/>
                <a:gd name="T27" fmla="*/ 326 h 484"/>
                <a:gd name="T28" fmla="*/ 242 w 1717"/>
                <a:gd name="T29" fmla="*/ 256 h 484"/>
                <a:gd name="T30" fmla="*/ 157 w 1717"/>
                <a:gd name="T31" fmla="*/ 186 h 484"/>
                <a:gd name="T32" fmla="*/ 102 w 1717"/>
                <a:gd name="T33" fmla="*/ 132 h 484"/>
                <a:gd name="T34" fmla="*/ 0 w 1717"/>
                <a:gd name="T35" fmla="*/ 0 h 484"/>
                <a:gd name="T36" fmla="*/ 135 w 1717"/>
                <a:gd name="T37" fmla="*/ 124 h 484"/>
                <a:gd name="T38" fmla="*/ 219 w 1717"/>
                <a:gd name="T39" fmla="*/ 186 h 484"/>
                <a:gd name="T40" fmla="*/ 307 w 1717"/>
                <a:gd name="T41" fmla="*/ 231 h 484"/>
                <a:gd name="T42" fmla="*/ 395 w 1717"/>
                <a:gd name="T43" fmla="*/ 267 h 484"/>
                <a:gd name="T44" fmla="*/ 487 w 1717"/>
                <a:gd name="T45" fmla="*/ 293 h 484"/>
                <a:gd name="T46" fmla="*/ 571 w 1717"/>
                <a:gd name="T47" fmla="*/ 309 h 484"/>
                <a:gd name="T48" fmla="*/ 673 w 1717"/>
                <a:gd name="T49" fmla="*/ 318 h 484"/>
                <a:gd name="T50" fmla="*/ 766 w 1717"/>
                <a:gd name="T51" fmla="*/ 318 h 484"/>
                <a:gd name="T52" fmla="*/ 890 w 1717"/>
                <a:gd name="T53" fmla="*/ 311 h 484"/>
                <a:gd name="T54" fmla="*/ 1000 w 1717"/>
                <a:gd name="T55" fmla="*/ 296 h 484"/>
                <a:gd name="T56" fmla="*/ 1106 w 1717"/>
                <a:gd name="T57" fmla="*/ 274 h 484"/>
                <a:gd name="T58" fmla="*/ 1212 w 1717"/>
                <a:gd name="T59" fmla="*/ 245 h 484"/>
                <a:gd name="T60" fmla="*/ 1318 w 1717"/>
                <a:gd name="T61" fmla="*/ 209 h 484"/>
                <a:gd name="T62" fmla="*/ 1427 w 1717"/>
                <a:gd name="T63" fmla="*/ 1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chemeClr val="accent6"/>
            </a:solidFill>
            <a:ln>
              <a:noFill/>
            </a:ln>
            <a:effectLst/>
          </p:spPr>
          <p:txBody>
            <a:bodyPr anchor="ctr"/>
            <a:lstStyle/>
            <a:p>
              <a:pPr algn="ctr"/>
              <a:endParaRPr/>
            </a:p>
          </p:txBody>
        </p:sp>
        <p:sp>
          <p:nvSpPr>
            <p:cNvPr id="8" name="Freeform: Shape 4">
              <a:extLst>
                <a:ext uri="{FF2B5EF4-FFF2-40B4-BE49-F238E27FC236}">
                  <a16:creationId xmlns:a16="http://schemas.microsoft.com/office/drawing/2014/main" id="{87FBD230-FC14-E181-1565-0229572C5EF6}"/>
                </a:ext>
              </a:extLst>
            </p:cNvPr>
            <p:cNvSpPr>
              <a:spLocks/>
            </p:cNvSpPr>
            <p:nvPr/>
          </p:nvSpPr>
          <p:spPr bwMode="gray">
            <a:xfrm rot="18000000" flipH="1">
              <a:off x="5756352" y="4555415"/>
              <a:ext cx="2159883" cy="674531"/>
            </a:xfrm>
            <a:custGeom>
              <a:avLst/>
              <a:gdLst>
                <a:gd name="T0" fmla="*/ 1405 w 1717"/>
                <a:gd name="T1" fmla="*/ 102 h 484"/>
                <a:gd name="T2" fmla="*/ 1540 w 1717"/>
                <a:gd name="T3" fmla="*/ 395 h 484"/>
                <a:gd name="T4" fmla="*/ 1472 w 1717"/>
                <a:gd name="T5" fmla="*/ 369 h 484"/>
                <a:gd name="T6" fmla="*/ 1373 w 1717"/>
                <a:gd name="T7" fmla="*/ 403 h 484"/>
                <a:gd name="T8" fmla="*/ 1274 w 1717"/>
                <a:gd name="T9" fmla="*/ 433 h 484"/>
                <a:gd name="T10" fmla="*/ 1160 w 1717"/>
                <a:gd name="T11" fmla="*/ 458 h 484"/>
                <a:gd name="T12" fmla="*/ 1062 w 1717"/>
                <a:gd name="T13" fmla="*/ 472 h 484"/>
                <a:gd name="T14" fmla="*/ 968 w 1717"/>
                <a:gd name="T15" fmla="*/ 479 h 484"/>
                <a:gd name="T16" fmla="*/ 872 w 1717"/>
                <a:gd name="T17" fmla="*/ 479 h 484"/>
                <a:gd name="T18" fmla="*/ 766 w 1717"/>
                <a:gd name="T19" fmla="*/ 468 h 484"/>
                <a:gd name="T20" fmla="*/ 634 w 1717"/>
                <a:gd name="T21" fmla="*/ 439 h 484"/>
                <a:gd name="T22" fmla="*/ 524 w 1717"/>
                <a:gd name="T23" fmla="*/ 407 h 484"/>
                <a:gd name="T24" fmla="*/ 435 w 1717"/>
                <a:gd name="T25" fmla="*/ 373 h 484"/>
                <a:gd name="T26" fmla="*/ 344 w 1717"/>
                <a:gd name="T27" fmla="*/ 326 h 484"/>
                <a:gd name="T28" fmla="*/ 242 w 1717"/>
                <a:gd name="T29" fmla="*/ 256 h 484"/>
                <a:gd name="T30" fmla="*/ 157 w 1717"/>
                <a:gd name="T31" fmla="*/ 186 h 484"/>
                <a:gd name="T32" fmla="*/ 102 w 1717"/>
                <a:gd name="T33" fmla="*/ 132 h 484"/>
                <a:gd name="T34" fmla="*/ 0 w 1717"/>
                <a:gd name="T35" fmla="*/ 0 h 484"/>
                <a:gd name="T36" fmla="*/ 135 w 1717"/>
                <a:gd name="T37" fmla="*/ 124 h 484"/>
                <a:gd name="T38" fmla="*/ 219 w 1717"/>
                <a:gd name="T39" fmla="*/ 186 h 484"/>
                <a:gd name="T40" fmla="*/ 307 w 1717"/>
                <a:gd name="T41" fmla="*/ 231 h 484"/>
                <a:gd name="T42" fmla="*/ 395 w 1717"/>
                <a:gd name="T43" fmla="*/ 267 h 484"/>
                <a:gd name="T44" fmla="*/ 487 w 1717"/>
                <a:gd name="T45" fmla="*/ 293 h 484"/>
                <a:gd name="T46" fmla="*/ 571 w 1717"/>
                <a:gd name="T47" fmla="*/ 309 h 484"/>
                <a:gd name="T48" fmla="*/ 673 w 1717"/>
                <a:gd name="T49" fmla="*/ 318 h 484"/>
                <a:gd name="T50" fmla="*/ 766 w 1717"/>
                <a:gd name="T51" fmla="*/ 318 h 484"/>
                <a:gd name="T52" fmla="*/ 890 w 1717"/>
                <a:gd name="T53" fmla="*/ 311 h 484"/>
                <a:gd name="T54" fmla="*/ 1000 w 1717"/>
                <a:gd name="T55" fmla="*/ 296 h 484"/>
                <a:gd name="T56" fmla="*/ 1106 w 1717"/>
                <a:gd name="T57" fmla="*/ 274 h 484"/>
                <a:gd name="T58" fmla="*/ 1212 w 1717"/>
                <a:gd name="T59" fmla="*/ 245 h 484"/>
                <a:gd name="T60" fmla="*/ 1318 w 1717"/>
                <a:gd name="T61" fmla="*/ 209 h 484"/>
                <a:gd name="T62" fmla="*/ 1427 w 1717"/>
                <a:gd name="T63" fmla="*/ 1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chemeClr val="accent5"/>
            </a:solidFill>
            <a:ln>
              <a:noFill/>
            </a:ln>
            <a:effectLst/>
          </p:spPr>
          <p:txBody>
            <a:bodyPr anchor="ctr"/>
            <a:lstStyle/>
            <a:p>
              <a:pPr algn="ctr"/>
              <a:endParaRPr/>
            </a:p>
          </p:txBody>
        </p:sp>
        <p:sp>
          <p:nvSpPr>
            <p:cNvPr id="9" name="Freeform: Shape 5">
              <a:extLst>
                <a:ext uri="{FF2B5EF4-FFF2-40B4-BE49-F238E27FC236}">
                  <a16:creationId xmlns:a16="http://schemas.microsoft.com/office/drawing/2014/main" id="{55EAD8CE-519E-E582-4A41-3664A9624D0D}"/>
                </a:ext>
              </a:extLst>
            </p:cNvPr>
            <p:cNvSpPr>
              <a:spLocks/>
            </p:cNvSpPr>
            <p:nvPr/>
          </p:nvSpPr>
          <p:spPr bwMode="gray">
            <a:xfrm rot="14400000" flipH="1">
              <a:off x="6044237" y="3416364"/>
              <a:ext cx="2159884" cy="674529"/>
            </a:xfrm>
            <a:custGeom>
              <a:avLst/>
              <a:gdLst>
                <a:gd name="T0" fmla="*/ 1405 w 1717"/>
                <a:gd name="T1" fmla="*/ 102 h 484"/>
                <a:gd name="T2" fmla="*/ 1540 w 1717"/>
                <a:gd name="T3" fmla="*/ 395 h 484"/>
                <a:gd name="T4" fmla="*/ 1472 w 1717"/>
                <a:gd name="T5" fmla="*/ 369 h 484"/>
                <a:gd name="T6" fmla="*/ 1373 w 1717"/>
                <a:gd name="T7" fmla="*/ 403 h 484"/>
                <a:gd name="T8" fmla="*/ 1274 w 1717"/>
                <a:gd name="T9" fmla="*/ 433 h 484"/>
                <a:gd name="T10" fmla="*/ 1160 w 1717"/>
                <a:gd name="T11" fmla="*/ 458 h 484"/>
                <a:gd name="T12" fmla="*/ 1062 w 1717"/>
                <a:gd name="T13" fmla="*/ 472 h 484"/>
                <a:gd name="T14" fmla="*/ 968 w 1717"/>
                <a:gd name="T15" fmla="*/ 479 h 484"/>
                <a:gd name="T16" fmla="*/ 872 w 1717"/>
                <a:gd name="T17" fmla="*/ 479 h 484"/>
                <a:gd name="T18" fmla="*/ 766 w 1717"/>
                <a:gd name="T19" fmla="*/ 468 h 484"/>
                <a:gd name="T20" fmla="*/ 634 w 1717"/>
                <a:gd name="T21" fmla="*/ 439 h 484"/>
                <a:gd name="T22" fmla="*/ 524 w 1717"/>
                <a:gd name="T23" fmla="*/ 407 h 484"/>
                <a:gd name="T24" fmla="*/ 435 w 1717"/>
                <a:gd name="T25" fmla="*/ 373 h 484"/>
                <a:gd name="T26" fmla="*/ 344 w 1717"/>
                <a:gd name="T27" fmla="*/ 326 h 484"/>
                <a:gd name="T28" fmla="*/ 242 w 1717"/>
                <a:gd name="T29" fmla="*/ 256 h 484"/>
                <a:gd name="T30" fmla="*/ 157 w 1717"/>
                <a:gd name="T31" fmla="*/ 186 h 484"/>
                <a:gd name="T32" fmla="*/ 102 w 1717"/>
                <a:gd name="T33" fmla="*/ 132 h 484"/>
                <a:gd name="T34" fmla="*/ 0 w 1717"/>
                <a:gd name="T35" fmla="*/ 0 h 484"/>
                <a:gd name="T36" fmla="*/ 135 w 1717"/>
                <a:gd name="T37" fmla="*/ 124 h 484"/>
                <a:gd name="T38" fmla="*/ 219 w 1717"/>
                <a:gd name="T39" fmla="*/ 186 h 484"/>
                <a:gd name="T40" fmla="*/ 307 w 1717"/>
                <a:gd name="T41" fmla="*/ 231 h 484"/>
                <a:gd name="T42" fmla="*/ 395 w 1717"/>
                <a:gd name="T43" fmla="*/ 267 h 484"/>
                <a:gd name="T44" fmla="*/ 487 w 1717"/>
                <a:gd name="T45" fmla="*/ 293 h 484"/>
                <a:gd name="T46" fmla="*/ 571 w 1717"/>
                <a:gd name="T47" fmla="*/ 309 h 484"/>
                <a:gd name="T48" fmla="*/ 673 w 1717"/>
                <a:gd name="T49" fmla="*/ 318 h 484"/>
                <a:gd name="T50" fmla="*/ 766 w 1717"/>
                <a:gd name="T51" fmla="*/ 318 h 484"/>
                <a:gd name="T52" fmla="*/ 890 w 1717"/>
                <a:gd name="T53" fmla="*/ 311 h 484"/>
                <a:gd name="T54" fmla="*/ 1000 w 1717"/>
                <a:gd name="T55" fmla="*/ 296 h 484"/>
                <a:gd name="T56" fmla="*/ 1106 w 1717"/>
                <a:gd name="T57" fmla="*/ 274 h 484"/>
                <a:gd name="T58" fmla="*/ 1212 w 1717"/>
                <a:gd name="T59" fmla="*/ 245 h 484"/>
                <a:gd name="T60" fmla="*/ 1318 w 1717"/>
                <a:gd name="T61" fmla="*/ 209 h 484"/>
                <a:gd name="T62" fmla="*/ 1427 w 1717"/>
                <a:gd name="T63" fmla="*/ 1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chemeClr val="accent4"/>
            </a:solidFill>
            <a:ln>
              <a:noFill/>
            </a:ln>
            <a:effectLst/>
          </p:spPr>
          <p:txBody>
            <a:bodyPr anchor="ctr"/>
            <a:lstStyle/>
            <a:p>
              <a:pPr algn="ctr"/>
              <a:endParaRPr/>
            </a:p>
          </p:txBody>
        </p:sp>
        <p:sp>
          <p:nvSpPr>
            <p:cNvPr id="10" name="Freeform: Shape 6">
              <a:extLst>
                <a:ext uri="{FF2B5EF4-FFF2-40B4-BE49-F238E27FC236}">
                  <a16:creationId xmlns:a16="http://schemas.microsoft.com/office/drawing/2014/main" id="{B4F75D98-6BDF-3E00-C663-6A48B9113710}"/>
                </a:ext>
              </a:extLst>
            </p:cNvPr>
            <p:cNvSpPr>
              <a:spLocks/>
            </p:cNvSpPr>
            <p:nvPr/>
          </p:nvSpPr>
          <p:spPr bwMode="gray">
            <a:xfrm rot="10800000" flipH="1">
              <a:off x="5496269" y="2651434"/>
              <a:ext cx="2161276" cy="674531"/>
            </a:xfrm>
            <a:custGeom>
              <a:avLst/>
              <a:gdLst>
                <a:gd name="T0" fmla="*/ 1405 w 1717"/>
                <a:gd name="T1" fmla="*/ 102 h 484"/>
                <a:gd name="T2" fmla="*/ 1540 w 1717"/>
                <a:gd name="T3" fmla="*/ 395 h 484"/>
                <a:gd name="T4" fmla="*/ 1472 w 1717"/>
                <a:gd name="T5" fmla="*/ 369 h 484"/>
                <a:gd name="T6" fmla="*/ 1373 w 1717"/>
                <a:gd name="T7" fmla="*/ 403 h 484"/>
                <a:gd name="T8" fmla="*/ 1274 w 1717"/>
                <a:gd name="T9" fmla="*/ 433 h 484"/>
                <a:gd name="T10" fmla="*/ 1160 w 1717"/>
                <a:gd name="T11" fmla="*/ 458 h 484"/>
                <a:gd name="T12" fmla="*/ 1062 w 1717"/>
                <a:gd name="T13" fmla="*/ 472 h 484"/>
                <a:gd name="T14" fmla="*/ 968 w 1717"/>
                <a:gd name="T15" fmla="*/ 479 h 484"/>
                <a:gd name="T16" fmla="*/ 872 w 1717"/>
                <a:gd name="T17" fmla="*/ 479 h 484"/>
                <a:gd name="T18" fmla="*/ 766 w 1717"/>
                <a:gd name="T19" fmla="*/ 468 h 484"/>
                <a:gd name="T20" fmla="*/ 634 w 1717"/>
                <a:gd name="T21" fmla="*/ 439 h 484"/>
                <a:gd name="T22" fmla="*/ 524 w 1717"/>
                <a:gd name="T23" fmla="*/ 407 h 484"/>
                <a:gd name="T24" fmla="*/ 435 w 1717"/>
                <a:gd name="T25" fmla="*/ 373 h 484"/>
                <a:gd name="T26" fmla="*/ 344 w 1717"/>
                <a:gd name="T27" fmla="*/ 326 h 484"/>
                <a:gd name="T28" fmla="*/ 242 w 1717"/>
                <a:gd name="T29" fmla="*/ 256 h 484"/>
                <a:gd name="T30" fmla="*/ 157 w 1717"/>
                <a:gd name="T31" fmla="*/ 186 h 484"/>
                <a:gd name="T32" fmla="*/ 102 w 1717"/>
                <a:gd name="T33" fmla="*/ 132 h 484"/>
                <a:gd name="T34" fmla="*/ 0 w 1717"/>
                <a:gd name="T35" fmla="*/ 0 h 484"/>
                <a:gd name="T36" fmla="*/ 135 w 1717"/>
                <a:gd name="T37" fmla="*/ 124 h 484"/>
                <a:gd name="T38" fmla="*/ 219 w 1717"/>
                <a:gd name="T39" fmla="*/ 186 h 484"/>
                <a:gd name="T40" fmla="*/ 307 w 1717"/>
                <a:gd name="T41" fmla="*/ 231 h 484"/>
                <a:gd name="T42" fmla="*/ 395 w 1717"/>
                <a:gd name="T43" fmla="*/ 267 h 484"/>
                <a:gd name="T44" fmla="*/ 487 w 1717"/>
                <a:gd name="T45" fmla="*/ 293 h 484"/>
                <a:gd name="T46" fmla="*/ 571 w 1717"/>
                <a:gd name="T47" fmla="*/ 309 h 484"/>
                <a:gd name="T48" fmla="*/ 673 w 1717"/>
                <a:gd name="T49" fmla="*/ 318 h 484"/>
                <a:gd name="T50" fmla="*/ 766 w 1717"/>
                <a:gd name="T51" fmla="*/ 318 h 484"/>
                <a:gd name="T52" fmla="*/ 890 w 1717"/>
                <a:gd name="T53" fmla="*/ 311 h 484"/>
                <a:gd name="T54" fmla="*/ 1000 w 1717"/>
                <a:gd name="T55" fmla="*/ 296 h 484"/>
                <a:gd name="T56" fmla="*/ 1106 w 1717"/>
                <a:gd name="T57" fmla="*/ 274 h 484"/>
                <a:gd name="T58" fmla="*/ 1212 w 1717"/>
                <a:gd name="T59" fmla="*/ 245 h 484"/>
                <a:gd name="T60" fmla="*/ 1318 w 1717"/>
                <a:gd name="T61" fmla="*/ 209 h 484"/>
                <a:gd name="T62" fmla="*/ 1427 w 1717"/>
                <a:gd name="T63" fmla="*/ 1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chemeClr val="accent3"/>
            </a:solidFill>
            <a:ln>
              <a:noFill/>
            </a:ln>
            <a:effectLst/>
          </p:spPr>
          <p:txBody>
            <a:bodyPr anchor="ctr"/>
            <a:lstStyle/>
            <a:p>
              <a:pPr algn="ctr"/>
              <a:endParaRPr/>
            </a:p>
          </p:txBody>
        </p:sp>
        <p:sp>
          <p:nvSpPr>
            <p:cNvPr id="11" name="Freeform: Shape 7">
              <a:extLst>
                <a:ext uri="{FF2B5EF4-FFF2-40B4-BE49-F238E27FC236}">
                  <a16:creationId xmlns:a16="http://schemas.microsoft.com/office/drawing/2014/main" id="{DF74A22C-13CA-7580-C65A-4F869695783F}"/>
                </a:ext>
              </a:extLst>
            </p:cNvPr>
            <p:cNvSpPr>
              <a:spLocks/>
            </p:cNvSpPr>
            <p:nvPr/>
          </p:nvSpPr>
          <p:spPr bwMode="gray">
            <a:xfrm rot="7200000" flipH="1">
              <a:off x="4401726" y="2910121"/>
              <a:ext cx="2159884" cy="674531"/>
            </a:xfrm>
            <a:custGeom>
              <a:avLst/>
              <a:gdLst>
                <a:gd name="T0" fmla="*/ 1405 w 1717"/>
                <a:gd name="T1" fmla="*/ 102 h 484"/>
                <a:gd name="T2" fmla="*/ 1540 w 1717"/>
                <a:gd name="T3" fmla="*/ 395 h 484"/>
                <a:gd name="T4" fmla="*/ 1472 w 1717"/>
                <a:gd name="T5" fmla="*/ 369 h 484"/>
                <a:gd name="T6" fmla="*/ 1373 w 1717"/>
                <a:gd name="T7" fmla="*/ 403 h 484"/>
                <a:gd name="T8" fmla="*/ 1274 w 1717"/>
                <a:gd name="T9" fmla="*/ 433 h 484"/>
                <a:gd name="T10" fmla="*/ 1160 w 1717"/>
                <a:gd name="T11" fmla="*/ 458 h 484"/>
                <a:gd name="T12" fmla="*/ 1062 w 1717"/>
                <a:gd name="T13" fmla="*/ 472 h 484"/>
                <a:gd name="T14" fmla="*/ 968 w 1717"/>
                <a:gd name="T15" fmla="*/ 479 h 484"/>
                <a:gd name="T16" fmla="*/ 872 w 1717"/>
                <a:gd name="T17" fmla="*/ 479 h 484"/>
                <a:gd name="T18" fmla="*/ 766 w 1717"/>
                <a:gd name="T19" fmla="*/ 468 h 484"/>
                <a:gd name="T20" fmla="*/ 634 w 1717"/>
                <a:gd name="T21" fmla="*/ 439 h 484"/>
                <a:gd name="T22" fmla="*/ 524 w 1717"/>
                <a:gd name="T23" fmla="*/ 407 h 484"/>
                <a:gd name="T24" fmla="*/ 435 w 1717"/>
                <a:gd name="T25" fmla="*/ 373 h 484"/>
                <a:gd name="T26" fmla="*/ 344 w 1717"/>
                <a:gd name="T27" fmla="*/ 326 h 484"/>
                <a:gd name="T28" fmla="*/ 242 w 1717"/>
                <a:gd name="T29" fmla="*/ 256 h 484"/>
                <a:gd name="T30" fmla="*/ 157 w 1717"/>
                <a:gd name="T31" fmla="*/ 186 h 484"/>
                <a:gd name="T32" fmla="*/ 102 w 1717"/>
                <a:gd name="T33" fmla="*/ 132 h 484"/>
                <a:gd name="T34" fmla="*/ 0 w 1717"/>
                <a:gd name="T35" fmla="*/ 0 h 484"/>
                <a:gd name="T36" fmla="*/ 135 w 1717"/>
                <a:gd name="T37" fmla="*/ 124 h 484"/>
                <a:gd name="T38" fmla="*/ 219 w 1717"/>
                <a:gd name="T39" fmla="*/ 186 h 484"/>
                <a:gd name="T40" fmla="*/ 307 w 1717"/>
                <a:gd name="T41" fmla="*/ 231 h 484"/>
                <a:gd name="T42" fmla="*/ 395 w 1717"/>
                <a:gd name="T43" fmla="*/ 267 h 484"/>
                <a:gd name="T44" fmla="*/ 487 w 1717"/>
                <a:gd name="T45" fmla="*/ 293 h 484"/>
                <a:gd name="T46" fmla="*/ 571 w 1717"/>
                <a:gd name="T47" fmla="*/ 309 h 484"/>
                <a:gd name="T48" fmla="*/ 673 w 1717"/>
                <a:gd name="T49" fmla="*/ 318 h 484"/>
                <a:gd name="T50" fmla="*/ 766 w 1717"/>
                <a:gd name="T51" fmla="*/ 318 h 484"/>
                <a:gd name="T52" fmla="*/ 890 w 1717"/>
                <a:gd name="T53" fmla="*/ 311 h 484"/>
                <a:gd name="T54" fmla="*/ 1000 w 1717"/>
                <a:gd name="T55" fmla="*/ 296 h 484"/>
                <a:gd name="T56" fmla="*/ 1106 w 1717"/>
                <a:gd name="T57" fmla="*/ 274 h 484"/>
                <a:gd name="T58" fmla="*/ 1212 w 1717"/>
                <a:gd name="T59" fmla="*/ 245 h 484"/>
                <a:gd name="T60" fmla="*/ 1318 w 1717"/>
                <a:gd name="T61" fmla="*/ 209 h 484"/>
                <a:gd name="T62" fmla="*/ 1427 w 1717"/>
                <a:gd name="T63" fmla="*/ 1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chemeClr val="accent2"/>
            </a:solidFill>
            <a:ln>
              <a:noFill/>
            </a:ln>
            <a:effectLst/>
          </p:spPr>
          <p:txBody>
            <a:bodyPr anchor="ctr"/>
            <a:lstStyle/>
            <a:p>
              <a:pPr algn="ctr"/>
              <a:endParaRPr/>
            </a:p>
          </p:txBody>
        </p:sp>
        <p:sp>
          <p:nvSpPr>
            <p:cNvPr id="12" name="Freeform: Shape 8">
              <a:extLst>
                <a:ext uri="{FF2B5EF4-FFF2-40B4-BE49-F238E27FC236}">
                  <a16:creationId xmlns:a16="http://schemas.microsoft.com/office/drawing/2014/main" id="{A878E591-3F32-89A3-8DA8-D4C68191C789}"/>
                </a:ext>
              </a:extLst>
            </p:cNvPr>
            <p:cNvSpPr>
              <a:spLocks/>
            </p:cNvSpPr>
            <p:nvPr/>
          </p:nvSpPr>
          <p:spPr bwMode="gray">
            <a:xfrm rot="3600000" flipH="1">
              <a:off x="4111056" y="3974068"/>
              <a:ext cx="2161274" cy="675920"/>
            </a:xfrm>
            <a:custGeom>
              <a:avLst/>
              <a:gdLst>
                <a:gd name="T0" fmla="*/ 1405 w 1717"/>
                <a:gd name="T1" fmla="*/ 102 h 484"/>
                <a:gd name="T2" fmla="*/ 1540 w 1717"/>
                <a:gd name="T3" fmla="*/ 395 h 484"/>
                <a:gd name="T4" fmla="*/ 1472 w 1717"/>
                <a:gd name="T5" fmla="*/ 369 h 484"/>
                <a:gd name="T6" fmla="*/ 1373 w 1717"/>
                <a:gd name="T7" fmla="*/ 403 h 484"/>
                <a:gd name="T8" fmla="*/ 1274 w 1717"/>
                <a:gd name="T9" fmla="*/ 433 h 484"/>
                <a:gd name="T10" fmla="*/ 1160 w 1717"/>
                <a:gd name="T11" fmla="*/ 458 h 484"/>
                <a:gd name="T12" fmla="*/ 1062 w 1717"/>
                <a:gd name="T13" fmla="*/ 472 h 484"/>
                <a:gd name="T14" fmla="*/ 968 w 1717"/>
                <a:gd name="T15" fmla="*/ 479 h 484"/>
                <a:gd name="T16" fmla="*/ 872 w 1717"/>
                <a:gd name="T17" fmla="*/ 479 h 484"/>
                <a:gd name="T18" fmla="*/ 766 w 1717"/>
                <a:gd name="T19" fmla="*/ 468 h 484"/>
                <a:gd name="T20" fmla="*/ 634 w 1717"/>
                <a:gd name="T21" fmla="*/ 439 h 484"/>
                <a:gd name="T22" fmla="*/ 524 w 1717"/>
                <a:gd name="T23" fmla="*/ 407 h 484"/>
                <a:gd name="T24" fmla="*/ 435 w 1717"/>
                <a:gd name="T25" fmla="*/ 373 h 484"/>
                <a:gd name="T26" fmla="*/ 344 w 1717"/>
                <a:gd name="T27" fmla="*/ 326 h 484"/>
                <a:gd name="T28" fmla="*/ 242 w 1717"/>
                <a:gd name="T29" fmla="*/ 256 h 484"/>
                <a:gd name="T30" fmla="*/ 157 w 1717"/>
                <a:gd name="T31" fmla="*/ 186 h 484"/>
                <a:gd name="T32" fmla="*/ 102 w 1717"/>
                <a:gd name="T33" fmla="*/ 132 h 484"/>
                <a:gd name="T34" fmla="*/ 0 w 1717"/>
                <a:gd name="T35" fmla="*/ 0 h 484"/>
                <a:gd name="T36" fmla="*/ 135 w 1717"/>
                <a:gd name="T37" fmla="*/ 124 h 484"/>
                <a:gd name="T38" fmla="*/ 219 w 1717"/>
                <a:gd name="T39" fmla="*/ 186 h 484"/>
                <a:gd name="T40" fmla="*/ 307 w 1717"/>
                <a:gd name="T41" fmla="*/ 231 h 484"/>
                <a:gd name="T42" fmla="*/ 395 w 1717"/>
                <a:gd name="T43" fmla="*/ 267 h 484"/>
                <a:gd name="T44" fmla="*/ 487 w 1717"/>
                <a:gd name="T45" fmla="*/ 293 h 484"/>
                <a:gd name="T46" fmla="*/ 571 w 1717"/>
                <a:gd name="T47" fmla="*/ 309 h 484"/>
                <a:gd name="T48" fmla="*/ 673 w 1717"/>
                <a:gd name="T49" fmla="*/ 318 h 484"/>
                <a:gd name="T50" fmla="*/ 766 w 1717"/>
                <a:gd name="T51" fmla="*/ 318 h 484"/>
                <a:gd name="T52" fmla="*/ 890 w 1717"/>
                <a:gd name="T53" fmla="*/ 311 h 484"/>
                <a:gd name="T54" fmla="*/ 1000 w 1717"/>
                <a:gd name="T55" fmla="*/ 296 h 484"/>
                <a:gd name="T56" fmla="*/ 1106 w 1717"/>
                <a:gd name="T57" fmla="*/ 274 h 484"/>
                <a:gd name="T58" fmla="*/ 1212 w 1717"/>
                <a:gd name="T59" fmla="*/ 245 h 484"/>
                <a:gd name="T60" fmla="*/ 1318 w 1717"/>
                <a:gd name="T61" fmla="*/ 209 h 484"/>
                <a:gd name="T62" fmla="*/ 1427 w 1717"/>
                <a:gd name="T63" fmla="*/ 1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chemeClr val="accent1"/>
            </a:solidFill>
            <a:ln>
              <a:noFill/>
            </a:ln>
            <a:effectLst/>
          </p:spPr>
          <p:txBody>
            <a:bodyPr anchor="ctr"/>
            <a:lstStyle/>
            <a:p>
              <a:pPr algn="ctr"/>
              <a:endParaRPr/>
            </a:p>
          </p:txBody>
        </p:sp>
      </p:grpSp>
      <p:grpSp>
        <p:nvGrpSpPr>
          <p:cNvPr id="13" name="组合 12">
            <a:extLst>
              <a:ext uri="{FF2B5EF4-FFF2-40B4-BE49-F238E27FC236}">
                <a16:creationId xmlns:a16="http://schemas.microsoft.com/office/drawing/2014/main" id="{767A63A6-4E3A-8B98-1B5A-1A861975868E}"/>
              </a:ext>
            </a:extLst>
          </p:cNvPr>
          <p:cNvGrpSpPr/>
          <p:nvPr/>
        </p:nvGrpSpPr>
        <p:grpSpPr>
          <a:xfrm>
            <a:off x="7806549" y="1896037"/>
            <a:ext cx="3225839" cy="1387372"/>
            <a:chOff x="874712" y="3325188"/>
            <a:chExt cx="3048850" cy="1387372"/>
          </a:xfrm>
        </p:grpSpPr>
        <p:sp>
          <p:nvSpPr>
            <p:cNvPr id="14" name="矩形 13">
              <a:extLst>
                <a:ext uri="{FF2B5EF4-FFF2-40B4-BE49-F238E27FC236}">
                  <a16:creationId xmlns:a16="http://schemas.microsoft.com/office/drawing/2014/main" id="{CE2AC291-8DEC-F1B7-8B2F-991119AB04F6}"/>
                </a:ext>
              </a:extLst>
            </p:cNvPr>
            <p:cNvSpPr/>
            <p:nvPr/>
          </p:nvSpPr>
          <p:spPr>
            <a:xfrm>
              <a:off x="874712" y="3758837"/>
              <a:ext cx="3048850" cy="953723"/>
            </a:xfrm>
            <a:prstGeom prst="rect">
              <a:avLst/>
            </a:prstGeom>
          </p:spPr>
          <p:txBody>
            <a:bodyPr wrap="square">
              <a:spAutoFit/>
              <a:scene3d>
                <a:camera prst="orthographicFront"/>
                <a:lightRig rig="threePt" dir="t"/>
              </a:scene3d>
              <a:sp3d contourW="12700"/>
            </a:bodyPr>
            <a:lstStyle/>
            <a:p>
              <a:pPr lvl="0" algn="just">
                <a:lnSpc>
                  <a:spcPct val="120000"/>
                </a:lnSpc>
                <a:defRPr/>
              </a:pPr>
              <a:r>
                <a:rPr lang="zh-CN" altLang="en-US" sz="1600" dirty="0">
                  <a:solidFill>
                    <a:prstClr val="white"/>
                  </a:solidFill>
                  <a:latin typeface="微软雅黑" panose="020B0503020204020204" pitchFamily="34" charset="-122"/>
                  <a:ea typeface="微软雅黑" panose="020B0503020204020204" pitchFamily="34" charset="-122"/>
                </a:rPr>
                <a:t>在</a:t>
              </a:r>
              <a:r>
                <a:rPr lang="en-US" altLang="zh-CN" sz="1600" dirty="0">
                  <a:solidFill>
                    <a:prstClr val="white"/>
                  </a:solidFill>
                  <a:latin typeface="微软雅黑" panose="020B0503020204020204" pitchFamily="34" charset="-122"/>
                  <a:ea typeface="微软雅黑" panose="020B0503020204020204" pitchFamily="34" charset="-122"/>
                </a:rPr>
                <a:t>RPA</a:t>
              </a:r>
              <a:r>
                <a:rPr lang="zh-CN" altLang="en-US" sz="1600" dirty="0">
                  <a:solidFill>
                    <a:prstClr val="white"/>
                  </a:solidFill>
                  <a:latin typeface="微软雅黑" panose="020B0503020204020204" pitchFamily="34" charset="-122"/>
                  <a:ea typeface="微软雅黑" panose="020B0503020204020204" pitchFamily="34" charset="-122"/>
                </a:rPr>
                <a:t>流程设计时，使用异常处理的技术，引入多种容错机制，包括重试、使用备用方案等方式。</a:t>
              </a:r>
              <a:endPar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5" name="矩形 14">
              <a:extLst>
                <a:ext uri="{FF2B5EF4-FFF2-40B4-BE49-F238E27FC236}">
                  <a16:creationId xmlns:a16="http://schemas.microsoft.com/office/drawing/2014/main" id="{1BE7EF88-A367-E448-6E77-088F2D8AF286}"/>
                </a:ext>
              </a:extLst>
            </p:cNvPr>
            <p:cNvSpPr/>
            <p:nvPr/>
          </p:nvSpPr>
          <p:spPr>
            <a:xfrm>
              <a:off x="874713" y="3325188"/>
              <a:ext cx="2241974" cy="429861"/>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zh-CN" altLang="en-US" sz="2000" b="1" noProof="0" dirty="0">
                  <a:solidFill>
                    <a:srgbClr val="FFFF00"/>
                  </a:solidFill>
                  <a:latin typeface="Arial"/>
                  <a:ea typeface="微软雅黑"/>
                </a:rPr>
                <a:t>容错能力</a:t>
              </a:r>
              <a:endParaRPr kumimoji="0" lang="zh-CN" altLang="en-US" sz="2000" b="1" i="0" u="none" strike="noStrike" kern="1200" cap="none" spc="0" normalizeH="0" baseline="0" noProof="0" dirty="0">
                <a:ln>
                  <a:noFill/>
                </a:ln>
                <a:solidFill>
                  <a:srgbClr val="FFFF00"/>
                </a:solidFill>
                <a:effectLst/>
                <a:uLnTx/>
                <a:uFillTx/>
                <a:latin typeface="Arial"/>
                <a:ea typeface="微软雅黑"/>
              </a:endParaRPr>
            </a:p>
          </p:txBody>
        </p:sp>
      </p:grpSp>
      <p:grpSp>
        <p:nvGrpSpPr>
          <p:cNvPr id="16" name="组合 15">
            <a:extLst>
              <a:ext uri="{FF2B5EF4-FFF2-40B4-BE49-F238E27FC236}">
                <a16:creationId xmlns:a16="http://schemas.microsoft.com/office/drawing/2014/main" id="{A7D237E8-B156-16DE-614B-1C1835BE11C3}"/>
              </a:ext>
            </a:extLst>
          </p:cNvPr>
          <p:cNvGrpSpPr/>
          <p:nvPr/>
        </p:nvGrpSpPr>
        <p:grpSpPr>
          <a:xfrm>
            <a:off x="7806549" y="3945409"/>
            <a:ext cx="3225839" cy="1978303"/>
            <a:chOff x="874712" y="3174188"/>
            <a:chExt cx="3048850" cy="1978303"/>
          </a:xfrm>
        </p:grpSpPr>
        <p:sp>
          <p:nvSpPr>
            <p:cNvPr id="17" name="矩形 16">
              <a:extLst>
                <a:ext uri="{FF2B5EF4-FFF2-40B4-BE49-F238E27FC236}">
                  <a16:creationId xmlns:a16="http://schemas.microsoft.com/office/drawing/2014/main" id="{D1853EED-B1DB-0611-D093-52432C043396}"/>
                </a:ext>
              </a:extLst>
            </p:cNvPr>
            <p:cNvSpPr/>
            <p:nvPr/>
          </p:nvSpPr>
          <p:spPr>
            <a:xfrm>
              <a:off x="874712" y="3607837"/>
              <a:ext cx="3048850" cy="1544654"/>
            </a:xfrm>
            <a:prstGeom prst="rect">
              <a:avLst/>
            </a:prstGeom>
          </p:spPr>
          <p:txBody>
            <a:bodyPr wrap="square">
              <a:spAutoFit/>
              <a:scene3d>
                <a:camera prst="orthographicFront"/>
                <a:lightRig rig="threePt" dir="t"/>
              </a:scene3d>
              <a:sp3d contourW="12700"/>
            </a:bodyPr>
            <a:lstStyle/>
            <a:p>
              <a:pPr lvl="0" algn="just">
                <a:lnSpc>
                  <a:spcPct val="120000"/>
                </a:lnSpc>
                <a:defRPr/>
              </a:pPr>
              <a:r>
                <a:rPr lang="en-US" altLang="zh-CN" sz="1600" dirty="0" err="1">
                  <a:solidFill>
                    <a:prstClr val="white"/>
                  </a:solidFill>
                  <a:latin typeface="微软雅黑" panose="020B0503020204020204" pitchFamily="34" charset="-122"/>
                  <a:ea typeface="微软雅黑" panose="020B0503020204020204" pitchFamily="34" charset="-122"/>
                </a:rPr>
                <a:t>UiBot</a:t>
              </a:r>
              <a:r>
                <a:rPr lang="zh-CN" altLang="en-US" sz="1600" dirty="0">
                  <a:solidFill>
                    <a:prstClr val="white"/>
                  </a:solidFill>
                  <a:latin typeface="微软雅黑" panose="020B0503020204020204" pitchFamily="34" charset="-122"/>
                  <a:ea typeface="微软雅黑" panose="020B0503020204020204" pitchFamily="34" charset="-122"/>
                </a:rPr>
                <a:t> </a:t>
              </a:r>
              <a:r>
                <a:rPr lang="en-US" altLang="zh-CN" sz="1600" dirty="0">
                  <a:solidFill>
                    <a:prstClr val="white"/>
                  </a:solidFill>
                  <a:latin typeface="微软雅黑" panose="020B0503020204020204" pitchFamily="34" charset="-122"/>
                  <a:ea typeface="微软雅黑" panose="020B0503020204020204" pitchFamily="34" charset="-122"/>
                </a:rPr>
                <a:t>RPA</a:t>
              </a:r>
              <a:r>
                <a:rPr lang="zh-CN" altLang="en-US" sz="1600" dirty="0">
                  <a:solidFill>
                    <a:prstClr val="white"/>
                  </a:solidFill>
                  <a:latin typeface="微软雅黑" panose="020B0503020204020204" pitchFamily="34" charset="-122"/>
                  <a:ea typeface="微软雅黑" panose="020B0503020204020204" pitchFamily="34" charset="-122"/>
                </a:rPr>
                <a:t>平台可在浏览器实时查看运行画面，进行远程控制。</a:t>
              </a:r>
            </a:p>
            <a:p>
              <a:pPr lvl="0" algn="just">
                <a:lnSpc>
                  <a:spcPct val="120000"/>
                </a:lnSpc>
                <a:defRPr/>
              </a:pPr>
              <a:r>
                <a:rPr lang="zh-CN" altLang="en-US" sz="1600" dirty="0">
                  <a:solidFill>
                    <a:prstClr val="white"/>
                  </a:solidFill>
                  <a:latin typeface="微软雅黑" panose="020B0503020204020204" pitchFamily="34" charset="-122"/>
                  <a:ea typeface="微软雅黑" panose="020B0503020204020204" pitchFamily="34" charset="-122"/>
                </a:rPr>
                <a:t>流程运行时同步录屏，可随时回放。回放时能够同步显示当时正在执行的命令和日志信息。</a:t>
              </a:r>
              <a:endPar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a16="http://schemas.microsoft.com/office/drawing/2014/main" id="{BD0D80E8-5B3E-7012-536B-E150E74A4504}"/>
                </a:ext>
              </a:extLst>
            </p:cNvPr>
            <p:cNvSpPr/>
            <p:nvPr/>
          </p:nvSpPr>
          <p:spPr>
            <a:xfrm>
              <a:off x="874713" y="3174188"/>
              <a:ext cx="2241974" cy="429861"/>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zh-CN" altLang="en-US" sz="2000" b="1" dirty="0">
                  <a:solidFill>
                    <a:srgbClr val="FFFF00"/>
                  </a:solidFill>
                  <a:latin typeface="Arial"/>
                  <a:ea typeface="微软雅黑"/>
                </a:rPr>
                <a:t>运行监控</a:t>
              </a:r>
              <a:endParaRPr kumimoji="0" lang="zh-CN" altLang="en-US" sz="2000" b="1" i="0" u="none" strike="noStrike" kern="1200" cap="none" spc="0" normalizeH="0" baseline="0" noProof="0" dirty="0">
                <a:ln>
                  <a:noFill/>
                </a:ln>
                <a:solidFill>
                  <a:srgbClr val="FFFF00"/>
                </a:solidFill>
                <a:effectLst/>
                <a:uLnTx/>
                <a:uFillTx/>
                <a:latin typeface="Arial"/>
                <a:ea typeface="微软雅黑"/>
              </a:endParaRPr>
            </a:p>
          </p:txBody>
        </p:sp>
      </p:grpSp>
      <p:grpSp>
        <p:nvGrpSpPr>
          <p:cNvPr id="19" name="组合 18">
            <a:extLst>
              <a:ext uri="{FF2B5EF4-FFF2-40B4-BE49-F238E27FC236}">
                <a16:creationId xmlns:a16="http://schemas.microsoft.com/office/drawing/2014/main" id="{42799015-EAD7-6A90-B81E-D4E59BDD69A5}"/>
              </a:ext>
            </a:extLst>
          </p:cNvPr>
          <p:cNvGrpSpPr/>
          <p:nvPr/>
        </p:nvGrpSpPr>
        <p:grpSpPr>
          <a:xfrm>
            <a:off x="998023" y="1896037"/>
            <a:ext cx="2797869" cy="1386923"/>
            <a:chOff x="1416660" y="3325188"/>
            <a:chExt cx="2797869" cy="1386923"/>
          </a:xfrm>
        </p:grpSpPr>
        <p:sp>
          <p:nvSpPr>
            <p:cNvPr id="20" name="矩形 19">
              <a:extLst>
                <a:ext uri="{FF2B5EF4-FFF2-40B4-BE49-F238E27FC236}">
                  <a16:creationId xmlns:a16="http://schemas.microsoft.com/office/drawing/2014/main" id="{B136FBCF-E253-074E-A52D-3D6F3714D3EF}"/>
                </a:ext>
              </a:extLst>
            </p:cNvPr>
            <p:cNvSpPr/>
            <p:nvPr/>
          </p:nvSpPr>
          <p:spPr>
            <a:xfrm>
              <a:off x="1416660" y="3758837"/>
              <a:ext cx="2797869" cy="953274"/>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en-US" altLang="zh-CN" sz="1600" dirty="0" err="1">
                  <a:solidFill>
                    <a:prstClr val="white"/>
                  </a:solidFill>
                  <a:latin typeface="Arial"/>
                  <a:ea typeface="微软雅黑"/>
                </a:rPr>
                <a:t>UiBot</a:t>
              </a:r>
              <a:r>
                <a:rPr lang="en-US" altLang="zh-CN" sz="1600" dirty="0">
                  <a:solidFill>
                    <a:prstClr val="white"/>
                  </a:solidFill>
                  <a:latin typeface="Arial"/>
                  <a:ea typeface="微软雅黑"/>
                </a:rPr>
                <a:t> RPA</a:t>
              </a:r>
              <a:r>
                <a:rPr lang="zh-CN" altLang="en-US" sz="1600" dirty="0">
                  <a:solidFill>
                    <a:prstClr val="white"/>
                  </a:solidFill>
                  <a:latin typeface="Arial"/>
                  <a:ea typeface="微软雅黑"/>
                </a:rPr>
                <a:t>平台和相关基础设施在企业内网进行私有化部署，确保数据安全</a:t>
              </a:r>
              <a:endParaRPr kumimoji="0" lang="zh-CN" altLang="en-US" sz="1600" b="0" i="0" u="none" strike="noStrike" kern="1200" cap="none" spc="0" normalizeH="0" baseline="0" noProof="0" dirty="0">
                <a:ln>
                  <a:noFill/>
                </a:ln>
                <a:solidFill>
                  <a:prstClr val="white"/>
                </a:solidFill>
                <a:effectLst/>
                <a:uLnTx/>
                <a:uFillTx/>
                <a:latin typeface="Arial"/>
                <a:ea typeface="微软雅黑"/>
                <a:cs typeface="+mn-cs"/>
              </a:endParaRPr>
            </a:p>
          </p:txBody>
        </p:sp>
        <p:sp>
          <p:nvSpPr>
            <p:cNvPr id="21" name="矩形 20">
              <a:extLst>
                <a:ext uri="{FF2B5EF4-FFF2-40B4-BE49-F238E27FC236}">
                  <a16:creationId xmlns:a16="http://schemas.microsoft.com/office/drawing/2014/main" id="{4B3D6E13-C4AE-2D1C-CF0B-AB3DC210AD1F}"/>
                </a:ext>
              </a:extLst>
            </p:cNvPr>
            <p:cNvSpPr/>
            <p:nvPr/>
          </p:nvSpPr>
          <p:spPr>
            <a:xfrm>
              <a:off x="1972555" y="3325188"/>
              <a:ext cx="2241974" cy="427746"/>
            </a:xfrm>
            <a:prstGeom prst="rect">
              <a:avLst/>
            </a:prstGeom>
          </p:spPr>
          <p:txBody>
            <a:bodyPr wrap="square">
              <a:spAutoFit/>
              <a:scene3d>
                <a:camera prst="orthographicFront"/>
                <a:lightRig rig="threePt" dir="t"/>
              </a:scene3d>
              <a:sp3d contourW="12700"/>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FFFF00"/>
                  </a:solidFill>
                  <a:effectLst/>
                  <a:uLnTx/>
                  <a:uFillTx/>
                  <a:latin typeface="Arial"/>
                  <a:ea typeface="微软雅黑"/>
                  <a:cs typeface="+mn-cs"/>
                </a:rPr>
                <a:t>安全性</a:t>
              </a:r>
            </a:p>
          </p:txBody>
        </p:sp>
      </p:grpSp>
      <p:grpSp>
        <p:nvGrpSpPr>
          <p:cNvPr id="22" name="组合 21">
            <a:extLst>
              <a:ext uri="{FF2B5EF4-FFF2-40B4-BE49-F238E27FC236}">
                <a16:creationId xmlns:a16="http://schemas.microsoft.com/office/drawing/2014/main" id="{29A7F860-5ED3-B12B-27E0-EE4A75454E88}"/>
              </a:ext>
            </a:extLst>
          </p:cNvPr>
          <p:cNvGrpSpPr/>
          <p:nvPr/>
        </p:nvGrpSpPr>
        <p:grpSpPr>
          <a:xfrm>
            <a:off x="998023" y="3881444"/>
            <a:ext cx="2797869" cy="2042268"/>
            <a:chOff x="1416660" y="3110223"/>
            <a:chExt cx="2797869" cy="2042268"/>
          </a:xfrm>
        </p:grpSpPr>
        <p:sp>
          <p:nvSpPr>
            <p:cNvPr id="23" name="矩形 22">
              <a:extLst>
                <a:ext uri="{FF2B5EF4-FFF2-40B4-BE49-F238E27FC236}">
                  <a16:creationId xmlns:a16="http://schemas.microsoft.com/office/drawing/2014/main" id="{A816A765-553E-8078-1121-D9544732A74D}"/>
                </a:ext>
              </a:extLst>
            </p:cNvPr>
            <p:cNvSpPr/>
            <p:nvPr/>
          </p:nvSpPr>
          <p:spPr>
            <a:xfrm>
              <a:off x="1416660" y="3312372"/>
              <a:ext cx="2797869" cy="1840119"/>
            </a:xfrm>
            <a:prstGeom prst="rect">
              <a:avLst/>
            </a:prstGeom>
          </p:spPr>
          <p:txBody>
            <a:bodyPr wrap="square">
              <a:spAutoFit/>
              <a:scene3d>
                <a:camera prst="orthographicFront"/>
                <a:lightRig rig="threePt" dir="t"/>
              </a:scene3d>
              <a:sp3d contourW="12700"/>
            </a:bodyPr>
            <a:lstStyle/>
            <a:p>
              <a:pPr lvl="0" algn="just">
                <a:lnSpc>
                  <a:spcPct val="120000"/>
                </a:lnSpc>
                <a:defRPr/>
              </a:pPr>
              <a:endParaRPr lang="en-US" altLang="zh-CN" sz="1600" dirty="0">
                <a:solidFill>
                  <a:prstClr val="white"/>
                </a:solidFill>
                <a:latin typeface="微软雅黑" panose="020B0503020204020204" pitchFamily="34" charset="-122"/>
                <a:ea typeface="微软雅黑" panose="020B0503020204020204" pitchFamily="34" charset="-122"/>
              </a:endParaRPr>
            </a:p>
            <a:p>
              <a:pPr lvl="0" algn="just">
                <a:lnSpc>
                  <a:spcPct val="120000"/>
                </a:lnSpc>
                <a:defRPr/>
              </a:pPr>
              <a:r>
                <a:rPr lang="en-US" altLang="zh-CN" sz="1600" dirty="0" err="1">
                  <a:solidFill>
                    <a:prstClr val="white"/>
                  </a:solidFill>
                  <a:latin typeface="微软雅黑" panose="020B0503020204020204" pitchFamily="34" charset="-122"/>
                  <a:ea typeface="微软雅黑" panose="020B0503020204020204" pitchFamily="34" charset="-122"/>
                </a:rPr>
                <a:t>UiBot</a:t>
              </a:r>
              <a:r>
                <a:rPr lang="en-US" altLang="zh-CN" sz="1600" dirty="0">
                  <a:solidFill>
                    <a:prstClr val="white"/>
                  </a:solidFill>
                  <a:latin typeface="微软雅黑" panose="020B0503020204020204" pitchFamily="34" charset="-122"/>
                  <a:ea typeface="微软雅黑" panose="020B0503020204020204" pitchFamily="34" charset="-122"/>
                </a:rPr>
                <a:t> RPA</a:t>
              </a:r>
              <a:r>
                <a:rPr lang="zh-CN" altLang="en-US" sz="1600" dirty="0">
                  <a:solidFill>
                    <a:prstClr val="white"/>
                  </a:solidFill>
                  <a:latin typeface="微软雅黑" panose="020B0503020204020204" pitchFamily="34" charset="-122"/>
                  <a:ea typeface="微软雅黑" panose="020B0503020204020204" pitchFamily="34" charset="-122"/>
                </a:rPr>
                <a:t>平台提供了完善的日志记录和处理功能，</a:t>
              </a:r>
              <a:r>
                <a:rPr lang="en-US" altLang="zh-CN" sz="1600" dirty="0">
                  <a:solidFill>
                    <a:prstClr val="white"/>
                  </a:solidFill>
                  <a:latin typeface="微软雅黑" panose="020B0503020204020204" pitchFamily="34" charset="-122"/>
                  <a:ea typeface="微软雅黑" panose="020B0503020204020204" pitchFamily="34" charset="-122"/>
                </a:rPr>
                <a:t>RPA</a:t>
              </a:r>
              <a:r>
                <a:rPr lang="zh-CN" altLang="en-US" sz="1600" dirty="0">
                  <a:solidFill>
                    <a:prstClr val="white"/>
                  </a:solidFill>
                  <a:latin typeface="微软雅黑" panose="020B0503020204020204" pitchFamily="34" charset="-122"/>
                  <a:ea typeface="微软雅黑" panose="020B0503020204020204" pitchFamily="34" charset="-122"/>
                </a:rPr>
                <a:t>流程所有关键操作，都写入日志系统，方便后期调试、审计。</a:t>
              </a:r>
              <a:endPar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4" name="矩形 23">
              <a:extLst>
                <a:ext uri="{FF2B5EF4-FFF2-40B4-BE49-F238E27FC236}">
                  <a16:creationId xmlns:a16="http://schemas.microsoft.com/office/drawing/2014/main" id="{7D7446FE-E6E6-A70F-8E04-30C5A4400D6F}"/>
                </a:ext>
              </a:extLst>
            </p:cNvPr>
            <p:cNvSpPr/>
            <p:nvPr/>
          </p:nvSpPr>
          <p:spPr>
            <a:xfrm>
              <a:off x="1972555" y="3110223"/>
              <a:ext cx="2241974" cy="429861"/>
            </a:xfrm>
            <a:prstGeom prst="rect">
              <a:avLst/>
            </a:prstGeom>
          </p:spPr>
          <p:txBody>
            <a:bodyPr wrap="square">
              <a:spAutoFit/>
              <a:scene3d>
                <a:camera prst="orthographicFront"/>
                <a:lightRig rig="threePt" dir="t"/>
              </a:scene3d>
              <a:sp3d contourW="12700"/>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FFFF00"/>
                  </a:solidFill>
                  <a:effectLst/>
                  <a:uLnTx/>
                  <a:uFillTx/>
                  <a:latin typeface="Arial"/>
                  <a:ea typeface="微软雅黑"/>
                  <a:cs typeface="+mn-cs"/>
                </a:rPr>
                <a:t>日志记录</a:t>
              </a:r>
            </a:p>
          </p:txBody>
        </p:sp>
      </p:grpSp>
      <p:pic>
        <p:nvPicPr>
          <p:cNvPr id="4" name="图形 3" descr="盾蜱虫 纯色填充">
            <a:extLst>
              <a:ext uri="{FF2B5EF4-FFF2-40B4-BE49-F238E27FC236}">
                <a16:creationId xmlns:a16="http://schemas.microsoft.com/office/drawing/2014/main" id="{BFF62362-CD23-FBD1-AE8D-A7210E9F7D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781356" y="2950288"/>
            <a:ext cx="1932530" cy="1932530"/>
          </a:xfrm>
          <a:prstGeom prst="rect">
            <a:avLst/>
          </a:prstGeom>
        </p:spPr>
      </p:pic>
    </p:spTree>
    <p:extLst>
      <p:ext uri="{BB962C8B-B14F-4D97-AF65-F5344CB8AC3E}">
        <p14:creationId xmlns:p14="http://schemas.microsoft.com/office/powerpoint/2010/main" val="380929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0-#ppt_w/2"/>
                                          </p:val>
                                        </p:tav>
                                        <p:tav tm="100000">
                                          <p:val>
                                            <p:strVal val="#ppt_x"/>
                                          </p:val>
                                        </p:tav>
                                      </p:tavLst>
                                    </p:anim>
                                    <p:anim calcmode="lin" valueType="num">
                                      <p:cBhvr additive="base">
                                        <p:cTn id="15" dur="500" fill="hold"/>
                                        <p:tgtEl>
                                          <p:spTgt spid="19"/>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0-#ppt_w/2"/>
                                          </p:val>
                                        </p:tav>
                                        <p:tav tm="100000">
                                          <p:val>
                                            <p:strVal val="#ppt_x"/>
                                          </p:val>
                                        </p:tav>
                                      </p:tavLst>
                                    </p:anim>
                                    <p:anim calcmode="lin" valueType="num">
                                      <p:cBhvr additive="base">
                                        <p:cTn id="19" dur="500" fill="hold"/>
                                        <p:tgtEl>
                                          <p:spTgt spid="22"/>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EAC5352F-42E1-0349-BE61-9BBD0CAD203F}"/>
              </a:ext>
            </a:extLst>
          </p:cNvPr>
          <p:cNvSpPr/>
          <p:nvPr/>
        </p:nvSpPr>
        <p:spPr>
          <a:xfrm>
            <a:off x="7205636" y="2277710"/>
            <a:ext cx="3865945" cy="41413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矩形 3">
            <a:extLst>
              <a:ext uri="{FF2B5EF4-FFF2-40B4-BE49-F238E27FC236}">
                <a16:creationId xmlns:a16="http://schemas.microsoft.com/office/drawing/2014/main" id="{29D5EC30-271E-DC41-A492-3AA17783A765}"/>
              </a:ext>
            </a:extLst>
          </p:cNvPr>
          <p:cNvSpPr/>
          <p:nvPr/>
        </p:nvSpPr>
        <p:spPr>
          <a:xfrm>
            <a:off x="7417957" y="2608655"/>
            <a:ext cx="3387407" cy="3077766"/>
          </a:xfrm>
          <a:prstGeom prst="rect">
            <a:avLst/>
          </a:prstGeom>
          <a:ln>
            <a:noFill/>
          </a:ln>
        </p:spPr>
        <p:txBody>
          <a:bodyPr wrap="square">
            <a:spAutoFit/>
            <a:scene3d>
              <a:camera prst="orthographicFront"/>
              <a:lightRig rig="threePt" dir="t"/>
            </a:scene3d>
            <a:sp3d contourW="12700"/>
          </a:bodyPr>
          <a:lstStyle/>
          <a:p>
            <a:pPr marL="342900" marR="0" lvl="0" indent="-342900" algn="just" defTabSz="914400" rtl="0" eaLnBrk="1" fontAlgn="auto" latinLnBrk="0" hangingPunct="1">
              <a:lnSpc>
                <a:spcPct val="100000"/>
              </a:lnSpc>
              <a:spcBef>
                <a:spcPts val="2000"/>
              </a:spcBef>
              <a:spcAft>
                <a:spcPts val="0"/>
              </a:spcAft>
              <a:buClrTx/>
              <a:buSzTx/>
              <a:buFont typeface="Arial" panose="020B0704020202020204" pitchFamily="34" charset="0"/>
              <a:buChar char="•"/>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从非结构化的图像中抽取</a:t>
            </a:r>
            <a:r>
              <a:rPr kumimoji="0" lang="zh-CN" altLang="en-US" sz="16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结构化信息</a:t>
            </a:r>
            <a:endParaRPr kumimoji="0" lang="en-US" altLang="zh-CN" sz="16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342900" marR="0" lvl="0" indent="-342900" algn="just" defTabSz="914400" rtl="0" eaLnBrk="1" fontAlgn="auto" latinLnBrk="0" hangingPunct="1">
              <a:lnSpc>
                <a:spcPct val="100000"/>
              </a:lnSpc>
              <a:spcBef>
                <a:spcPts val="2000"/>
              </a:spcBef>
              <a:spcAft>
                <a:spcPts val="0"/>
              </a:spcAft>
              <a:buClrTx/>
              <a:buSzTx/>
              <a:buFont typeface="Arial" panose="020B0704020202020204" pitchFamily="34" charset="0"/>
              <a:buChar char="•"/>
              <a:defRPr/>
            </a:pPr>
            <a:r>
              <a:rPr kumimoji="0" lang="zh-CN" altLang="en-US" sz="16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预训练模型</a:t>
            </a: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支持</a:t>
            </a:r>
            <a:r>
              <a:rPr kumimoji="0" lang="en-US" altLang="zh-CN"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10</a:t>
            </a: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余种常见实体的抽取，如姓名、身份证号、银行名称、银行卡号等</a:t>
            </a:r>
            <a:endParaRPr kumimoji="0" lang="en-US" altLang="zh-CN"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342900" marR="0" lvl="0" indent="-342900" algn="just" defTabSz="914400" rtl="0" eaLnBrk="1" fontAlgn="auto" latinLnBrk="0" hangingPunct="1">
              <a:lnSpc>
                <a:spcPct val="100000"/>
              </a:lnSpc>
              <a:spcBef>
                <a:spcPts val="2000"/>
              </a:spcBef>
              <a:spcAft>
                <a:spcPts val="0"/>
              </a:spcAft>
              <a:buClrTx/>
              <a:buSzTx/>
              <a:buFont typeface="Arial" panose="020B0704020202020204" pitchFamily="34" charset="0"/>
              <a:buChar char="•"/>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用户可以自定义抽取</a:t>
            </a:r>
            <a:r>
              <a:rPr kumimoji="0" lang="zh-CN" altLang="en-US" sz="16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模板</a:t>
            </a: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，快速实现定制化的信息抽取能力</a:t>
            </a:r>
            <a:endParaRPr kumimoji="0" lang="en-US" altLang="zh-CN"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342900" marR="0" lvl="0" indent="-342900" algn="just" defTabSz="914400" rtl="0" eaLnBrk="1" fontAlgn="auto" latinLnBrk="0" hangingPunct="1">
              <a:lnSpc>
                <a:spcPct val="100000"/>
              </a:lnSpc>
              <a:spcBef>
                <a:spcPts val="2000"/>
              </a:spcBef>
              <a:spcAft>
                <a:spcPts val="0"/>
              </a:spcAft>
              <a:buClrTx/>
              <a:buSzTx/>
              <a:buFont typeface="Arial" panose="020B0704020202020204" pitchFamily="34" charset="0"/>
              <a:buChar char="•"/>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在一段文本中支持模型和模板的</a:t>
            </a:r>
            <a:r>
              <a:rPr kumimoji="0" lang="zh-CN" altLang="en-US" sz="16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混合模式</a:t>
            </a:r>
          </a:p>
        </p:txBody>
      </p:sp>
      <p:sp>
        <p:nvSpPr>
          <p:cNvPr id="11" name="文本框 10">
            <a:extLst>
              <a:ext uri="{FF2B5EF4-FFF2-40B4-BE49-F238E27FC236}">
                <a16:creationId xmlns:a16="http://schemas.microsoft.com/office/drawing/2014/main" id="{78349B0E-0254-B14A-BD73-4358F3393959}"/>
              </a:ext>
            </a:extLst>
          </p:cNvPr>
          <p:cNvSpPr txBox="1"/>
          <p:nvPr/>
        </p:nvSpPr>
        <p:spPr>
          <a:xfrm>
            <a:off x="7942251" y="1682218"/>
            <a:ext cx="2392713" cy="369332"/>
          </a:xfrm>
          <a:prstGeom prst="rect">
            <a:avLst/>
          </a:prstGeom>
          <a:solidFill>
            <a:srgbClr val="214AC0"/>
          </a:solidFill>
          <a:ln>
            <a:noFill/>
          </a:ln>
        </p:spPr>
        <p:txBody>
          <a:bodyPr wrap="square" rtlCol="0">
            <a:spAutoFit/>
            <a:scene3d>
              <a:camera prst="orthographicFront"/>
              <a:lightRig rig="threePt" dir="t"/>
            </a:scene3d>
            <a:sp3d contourW="12700"/>
          </a:bodyPr>
          <a:lstStyle/>
          <a:p>
            <a:pPr algn="ctr"/>
            <a:r>
              <a:rPr lang="zh-CN" altLang="en-US" b="1" spc="200" dirty="0">
                <a:solidFill>
                  <a:schemeClr val="bg1"/>
                </a:solidFill>
                <a:latin typeface="Microsoft YaHei" panose="020B0503020204020204" pitchFamily="34" charset="-122"/>
                <a:ea typeface="Microsoft YaHei" panose="020B0503020204020204" pitchFamily="34" charset="-122"/>
              </a:rPr>
              <a:t>银行信息智能抽取</a:t>
            </a:r>
          </a:p>
        </p:txBody>
      </p:sp>
      <p:cxnSp>
        <p:nvCxnSpPr>
          <p:cNvPr id="12" name="直接连接符 2">
            <a:extLst>
              <a:ext uri="{FF2B5EF4-FFF2-40B4-BE49-F238E27FC236}">
                <a16:creationId xmlns:a16="http://schemas.microsoft.com/office/drawing/2014/main" id="{16069208-4140-F24C-AA02-8A2885F9B8F5}"/>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A4FBD5B7-1CE9-F84D-AFD6-A529500E0885}"/>
              </a:ext>
            </a:extLst>
          </p:cNvPr>
          <p:cNvSpPr txBox="1"/>
          <p:nvPr/>
        </p:nvSpPr>
        <p:spPr>
          <a:xfrm>
            <a:off x="292499" y="304158"/>
            <a:ext cx="55356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五、模式和技术创新性</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矩形 6">
            <a:extLst>
              <a:ext uri="{FF2B5EF4-FFF2-40B4-BE49-F238E27FC236}">
                <a16:creationId xmlns:a16="http://schemas.microsoft.com/office/drawing/2014/main" id="{12799703-A3FE-5BC7-D9E3-114CF4D3CC27}"/>
              </a:ext>
            </a:extLst>
          </p:cNvPr>
          <p:cNvSpPr/>
          <p:nvPr/>
        </p:nvSpPr>
        <p:spPr>
          <a:xfrm>
            <a:off x="944369" y="2326330"/>
            <a:ext cx="5635338" cy="41413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矩形 7">
            <a:extLst>
              <a:ext uri="{FF2B5EF4-FFF2-40B4-BE49-F238E27FC236}">
                <a16:creationId xmlns:a16="http://schemas.microsoft.com/office/drawing/2014/main" id="{A9F19CAD-A839-482A-589E-9AD7CEDB7E27}"/>
              </a:ext>
            </a:extLst>
          </p:cNvPr>
          <p:cNvSpPr/>
          <p:nvPr/>
        </p:nvSpPr>
        <p:spPr>
          <a:xfrm>
            <a:off x="944369" y="2284902"/>
            <a:ext cx="5622498" cy="3731791"/>
          </a:xfrm>
          <a:prstGeom prst="rect">
            <a:avLst/>
          </a:prstGeom>
          <a:ln>
            <a:noFill/>
          </a:ln>
        </p:spPr>
        <p:txBody>
          <a:bodyPr wrap="square">
            <a:spAutoFit/>
            <a:scene3d>
              <a:camera prst="orthographicFront"/>
              <a:lightRig rig="threePt" dir="t"/>
            </a:scene3d>
            <a:sp3d contourW="12700"/>
          </a:bodyPr>
          <a:lstStyle/>
          <a:p>
            <a:pPr marL="342900" marR="0" lvl="0" indent="-342900" algn="just" defTabSz="914400" rtl="0" eaLnBrk="1" fontAlgn="auto" latinLnBrk="0" hangingPunct="1">
              <a:lnSpc>
                <a:spcPct val="100000"/>
              </a:lnSpc>
              <a:spcAft>
                <a:spcPts val="0"/>
              </a:spcAft>
              <a:buClrTx/>
              <a:buSzTx/>
              <a:buFont typeface="Arial" panose="020B0704020202020204" pitchFamily="34" charset="0"/>
              <a:buChar char="•"/>
              <a:defRPr/>
            </a:pPr>
            <a:endParaRPr kumimoji="0" lang="en-US" altLang="zh-CN" sz="16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a:p>
            <a:pPr marL="342900" lvl="0" indent="-342900" algn="just">
              <a:spcBef>
                <a:spcPts val="300"/>
              </a:spcBef>
              <a:spcAft>
                <a:spcPts val="300"/>
              </a:spcAft>
              <a:buFont typeface="Arial" panose="020B0704020202020204" pitchFamily="34" charset="0"/>
              <a:buChar char="•"/>
              <a:defRPr/>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将</a:t>
            </a:r>
            <a:r>
              <a:rPr lang="en-US" altLang="zh-CN" sz="1600" dirty="0">
                <a:solidFill>
                  <a:prstClr val="black">
                    <a:lumMod val="65000"/>
                    <a:lumOff val="35000"/>
                  </a:prstClr>
                </a:solidFill>
                <a:latin typeface="微软雅黑" panose="020B0503020204020204" pitchFamily="34" charset="-122"/>
                <a:ea typeface="微软雅黑" panose="020B0503020204020204" pitchFamily="34" charset="-122"/>
              </a:rPr>
              <a:t>RPA</a:t>
            </a: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a:t>
            </a:r>
            <a:r>
              <a:rPr lang="en-US" altLang="zh-CN" sz="1600" dirty="0">
                <a:solidFill>
                  <a:prstClr val="black">
                    <a:lumMod val="65000"/>
                    <a:lumOff val="35000"/>
                  </a:prstClr>
                </a:solidFill>
                <a:latin typeface="微软雅黑" panose="020B0503020204020204" pitchFamily="34" charset="-122"/>
                <a:ea typeface="微软雅黑" panose="020B0503020204020204" pitchFamily="34" charset="-122"/>
              </a:rPr>
              <a:t>AI</a:t>
            </a: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a:t>
            </a:r>
            <a:r>
              <a:rPr lang="en-US" altLang="zh-CN" sz="1600" dirty="0">
                <a:solidFill>
                  <a:prstClr val="black">
                    <a:lumMod val="65000"/>
                    <a:lumOff val="35000"/>
                  </a:prstClr>
                </a:solidFill>
                <a:latin typeface="微软雅黑" panose="020B0503020204020204" pitchFamily="34" charset="-122"/>
                <a:ea typeface="微软雅黑" panose="020B0503020204020204" pitchFamily="34" charset="-122"/>
              </a:rPr>
              <a:t>C#</a:t>
            </a: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a:t>
            </a:r>
            <a:r>
              <a:rPr lang="en-US" altLang="zh-CN" sz="1600" dirty="0">
                <a:solidFill>
                  <a:prstClr val="black">
                    <a:lumMod val="65000"/>
                    <a:lumOff val="35000"/>
                  </a:prstClr>
                </a:solidFill>
                <a:latin typeface="微软雅黑" panose="020B0503020204020204" pitchFamily="34" charset="-122"/>
                <a:ea typeface="微软雅黑" panose="020B0503020204020204" pitchFamily="34" charset="-122"/>
              </a:rPr>
              <a:t>VBA</a:t>
            </a: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a:t>
            </a:r>
            <a:r>
              <a:rPr lang="en-US" altLang="zh-CN" sz="1600" dirty="0">
                <a:solidFill>
                  <a:prstClr val="black">
                    <a:lumMod val="65000"/>
                    <a:lumOff val="35000"/>
                  </a:prstClr>
                </a:solidFill>
                <a:latin typeface="微软雅黑" panose="020B0503020204020204" pitchFamily="34" charset="-122"/>
                <a:ea typeface="微软雅黑" panose="020B0503020204020204" pitchFamily="34" charset="-122"/>
              </a:rPr>
              <a:t>.NET</a:t>
            </a: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等智能自动化新技术与新时代人力资源管理相融合，实现从工资套算及相关数据维护到工资核算全流程一体化智能自动处理。</a:t>
            </a:r>
            <a:endParaRPr lang="en-US" altLang="zh-CN" sz="1600" dirty="0">
              <a:solidFill>
                <a:prstClr val="black">
                  <a:lumMod val="65000"/>
                  <a:lumOff val="35000"/>
                </a:prstClr>
              </a:solidFill>
              <a:latin typeface="微软雅黑" panose="020B0503020204020204" pitchFamily="34" charset="-122"/>
              <a:ea typeface="微软雅黑" panose="020B0503020204020204" pitchFamily="34" charset="-122"/>
            </a:endParaRPr>
          </a:p>
          <a:p>
            <a:pPr marL="342900" marR="0" lvl="0" indent="-342900" algn="just" defTabSz="914400" rtl="0" eaLnBrk="1" fontAlgn="auto" latinLnBrk="0" hangingPunct="1">
              <a:lnSpc>
                <a:spcPct val="100000"/>
              </a:lnSpc>
              <a:spcBef>
                <a:spcPts val="300"/>
              </a:spcBef>
              <a:spcAft>
                <a:spcPts val="300"/>
              </a:spcAft>
              <a:buClrTx/>
              <a:buSzTx/>
              <a:buFont typeface="Arial" panose="020B0704020202020204" pitchFamily="34" charset="0"/>
              <a:buChar char="•"/>
              <a:defRPr/>
            </a:pPr>
            <a:r>
              <a:rPr kumimoji="0" lang="zh-CN" altLang="en-US" sz="16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按照</a:t>
            </a: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软件工程原则提高代码复用率，用</a:t>
            </a:r>
            <a:r>
              <a:rPr kumimoji="0" lang="en-US" altLang="zh-CN"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C#</a:t>
            </a: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语言对基本工资变动套算程序架构</a:t>
            </a:r>
            <a:r>
              <a:rPr kumimoji="0" lang="zh-CN" altLang="en-US" sz="16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进行科学</a:t>
            </a: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规划，划分为</a:t>
            </a:r>
            <a:r>
              <a:rPr kumimoji="0" lang="zh-CN" altLang="en-US" sz="16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计算模块</a:t>
            </a: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a:t>
            </a:r>
            <a:r>
              <a:rPr kumimoji="0" lang="zh-CN" altLang="en-US" sz="16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批量处理模块和用户操作界面</a:t>
            </a: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，使其具有</a:t>
            </a:r>
            <a:r>
              <a:rPr kumimoji="0" lang="zh-CN" altLang="en-US" sz="16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低耦合</a:t>
            </a: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a:t>
            </a:r>
            <a:r>
              <a:rPr kumimoji="0" lang="zh-CN" altLang="en-US" sz="16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高内聚</a:t>
            </a: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的特性，增强了</a:t>
            </a:r>
            <a:r>
              <a:rPr kumimoji="0" lang="zh-CN" altLang="en-US" sz="16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可重用性</a:t>
            </a: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和</a:t>
            </a:r>
            <a:r>
              <a:rPr kumimoji="0" lang="zh-CN" altLang="en-US" sz="16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可移植性</a:t>
            </a: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。目前，最核心计算</a:t>
            </a:r>
            <a:r>
              <a:rPr kumimoji="0" lang="zh-CN" altLang="en-US" sz="16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模块在</a:t>
            </a: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设计时遵循了</a:t>
            </a:r>
            <a:r>
              <a:rPr kumimoji="0" lang="zh-CN" altLang="en-US" sz="16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开闭原则</a:t>
            </a: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和</a:t>
            </a:r>
            <a:r>
              <a:rPr kumimoji="0" lang="zh-CN" altLang="en-US" sz="16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单一职责原则</a:t>
            </a: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a:t>
            </a:r>
            <a:r>
              <a:rPr kumimoji="0" lang="zh-CN" altLang="en-US" sz="16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为工资</a:t>
            </a: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套算规则的扩展开发打下了</a:t>
            </a:r>
            <a:r>
              <a:rPr kumimoji="0" lang="zh-CN" altLang="en-US" sz="16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坚实基础</a:t>
            </a: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，提高了</a:t>
            </a:r>
            <a:r>
              <a:rPr kumimoji="0" lang="zh-CN" altLang="en-US" sz="16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扩展性</a:t>
            </a:r>
            <a:r>
              <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和</a:t>
            </a:r>
            <a:r>
              <a:rPr kumimoji="0" lang="zh-CN" altLang="en-US" sz="16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可移植性。</a:t>
            </a:r>
            <a:endParaRPr kumimoji="0" lang="en-US" altLang="zh-CN" sz="16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a:p>
            <a:pPr marL="342900" marR="0" lvl="0" indent="-342900" algn="just" defTabSz="914400" rtl="0" eaLnBrk="1" fontAlgn="auto" latinLnBrk="0" hangingPunct="1">
              <a:lnSpc>
                <a:spcPct val="100000"/>
              </a:lnSpc>
              <a:spcBef>
                <a:spcPts val="300"/>
              </a:spcBef>
              <a:spcAft>
                <a:spcPts val="300"/>
              </a:spcAft>
              <a:buClrTx/>
              <a:buSzTx/>
              <a:buFont typeface="Arial" panose="020B0704020202020204" pitchFamily="34" charset="0"/>
              <a:buChar char="•"/>
              <a:defRPr/>
            </a:pPr>
            <a:r>
              <a:rPr kumimoji="0" lang="zh-CN" altLang="en-US" sz="1600" i="0" u="none" strike="noStrike" kern="1200" cap="none" spc="0" normalizeH="0" baseline="0" noProof="0" dirty="0" smtClean="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巧用</a:t>
            </a:r>
            <a:r>
              <a:rPr kumimoji="0" lang="en-US" altLang="zh-CN" sz="1600" i="0" u="none" strike="noStrike" kern="1200" cap="none" spc="0" normalizeH="0" baseline="0" noProof="0" dirty="0" smtClean="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C</a:t>
            </a:r>
            <a:r>
              <a:rPr kumimoji="0" lang="en-US" altLang="zh-CN" sz="160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a:t>
            </a:r>
            <a:r>
              <a:rPr kumimoji="0" lang="zh-CN" altLang="en-US" sz="160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语言具有</a:t>
            </a:r>
            <a:r>
              <a:rPr kumimoji="0" lang="zh-CN" altLang="en-US" sz="1600" i="0" u="none" strike="noStrike" kern="1200" cap="none" spc="0" normalizeH="0" baseline="0" noProof="0" dirty="0" smtClean="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的</a:t>
            </a:r>
            <a:r>
              <a:rPr kumimoji="0" lang="en-US" altLang="zh-CN" sz="1600" b="1" i="0" u="none" strike="noStrike" kern="1200" cap="none" spc="0" normalizeH="0" baseline="0" noProof="0" dirty="0" smtClean="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LINQ</a:t>
            </a:r>
            <a:r>
              <a:rPr kumimoji="0" lang="zh-CN" altLang="en-US" sz="16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（语言集成查询）</a:t>
            </a:r>
            <a:r>
              <a:rPr kumimoji="0" lang="zh-CN" altLang="en-US" sz="160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和</a:t>
            </a:r>
            <a:r>
              <a:rPr kumimoji="0" lang="en-US" altLang="zh-CN" sz="16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Lambda</a:t>
            </a:r>
            <a:r>
              <a:rPr kumimoji="0" lang="zh-CN" altLang="en-US" sz="16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表达式</a:t>
            </a:r>
            <a:r>
              <a:rPr kumimoji="0" lang="zh-CN" altLang="en-US" sz="160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等技术</a:t>
            </a:r>
            <a:r>
              <a:rPr kumimoji="0" lang="zh-CN" altLang="en-US" sz="1600" i="0" u="none" strike="noStrike" kern="1200" cap="none" spc="0" normalizeH="0" baseline="0" noProof="0" dirty="0" smtClean="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，使用</a:t>
            </a:r>
            <a:r>
              <a:rPr kumimoji="0" lang="zh-CN" altLang="en-US" sz="160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简洁严谨的程序代码实现工资套算、工资数据转换、工资变动花名册和系统导入数据生成的功能</a:t>
            </a:r>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a:t>
            </a:r>
            <a:endParaRPr kumimoji="0" lang="en-US" altLang="zh-CN" sz="160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8C85F5E4-8C9A-39AE-C0B1-349B1EE9B26B}"/>
              </a:ext>
            </a:extLst>
          </p:cNvPr>
          <p:cNvSpPr txBox="1"/>
          <p:nvPr/>
        </p:nvSpPr>
        <p:spPr>
          <a:xfrm>
            <a:off x="2679086" y="1682218"/>
            <a:ext cx="1987783" cy="369332"/>
          </a:xfrm>
          <a:prstGeom prst="rect">
            <a:avLst/>
          </a:prstGeom>
          <a:solidFill>
            <a:srgbClr val="214AC0"/>
          </a:solidFill>
          <a:ln>
            <a:noFill/>
          </a:ln>
        </p:spPr>
        <p:txBody>
          <a:bodyPr wrap="square" rtlCol="0">
            <a:spAutoFit/>
            <a:scene3d>
              <a:camera prst="orthographicFront"/>
              <a:lightRig rig="threePt" dir="t"/>
            </a:scene3d>
            <a:sp3d contourW="12700"/>
          </a:bodyPr>
          <a:lstStyle/>
          <a:p>
            <a:pPr algn="ctr"/>
            <a:r>
              <a:rPr lang="zh-CN" altLang="en-US" b="1" spc="200" dirty="0">
                <a:solidFill>
                  <a:schemeClr val="bg1"/>
                </a:solidFill>
                <a:latin typeface="Microsoft YaHei" panose="020B0503020204020204" pitchFamily="34" charset="-122"/>
                <a:ea typeface="Microsoft YaHei" panose="020B0503020204020204" pitchFamily="34" charset="-122"/>
              </a:rPr>
              <a:t>工资自动套算</a:t>
            </a:r>
          </a:p>
        </p:txBody>
      </p:sp>
    </p:spTree>
    <p:extLst>
      <p:ext uri="{BB962C8B-B14F-4D97-AF65-F5344CB8AC3E}">
        <p14:creationId xmlns:p14="http://schemas.microsoft.com/office/powerpoint/2010/main" val="617934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六、方案价值与收益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tabLst/>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a:extLst>
              <a:ext uri="{FF2B5EF4-FFF2-40B4-BE49-F238E27FC236}">
                <a16:creationId xmlns:a16="http://schemas.microsoft.com/office/drawing/2014/main" id="{3BC72DDF-87C1-7B43-B197-0BB326BCEC47}"/>
              </a:ext>
            </a:extLst>
          </p:cNvPr>
          <p:cNvSpPr txBox="1"/>
          <p:nvPr/>
        </p:nvSpPr>
        <p:spPr>
          <a:xfrm>
            <a:off x="1146798" y="1969360"/>
            <a:ext cx="9898402" cy="3970318"/>
          </a:xfrm>
          <a:prstGeom prst="rect">
            <a:avLst/>
          </a:prstGeom>
          <a:noFill/>
        </p:spPr>
        <p:txBody>
          <a:bodyPr wrap="square" rtlCol="0">
            <a:spAutoFit/>
          </a:bodyPr>
          <a:lstStyle/>
          <a:p>
            <a:pPr>
              <a:lnSpc>
                <a:spcPct val="150000"/>
              </a:lnSpc>
            </a:pPr>
            <a:r>
              <a:rPr lang="zh-CN" altLang="en-US" sz="24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      目前，该</a:t>
            </a:r>
            <a:r>
              <a:rPr lang="en-US" altLang="zh-CN" sz="24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RPA</a:t>
            </a:r>
            <a:r>
              <a:rPr lang="zh-CN" altLang="en-US" sz="24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机器人实现</a:t>
            </a:r>
            <a:r>
              <a:rPr lang="zh-CN" altLang="en-US" sz="2400" dirty="0" smtClean="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了</a:t>
            </a:r>
            <a:r>
              <a:rPr lang="en-US" altLang="zh-CN" sz="2400" dirty="0" smtClean="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HR</a:t>
            </a:r>
            <a:r>
              <a:rPr lang="zh-CN" altLang="en-US" sz="2400" dirty="0" smtClean="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薪</a:t>
            </a:r>
            <a:r>
              <a:rPr lang="zh-CN" altLang="en-US" sz="24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酬管理中</a:t>
            </a:r>
            <a:r>
              <a:rPr lang="zh-CN" altLang="en-US" sz="2400" dirty="0" smtClean="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工资及津补贴套</a:t>
            </a:r>
            <a:r>
              <a:rPr lang="zh-CN" altLang="en-US" sz="24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算、银行账户维护、工资核算全流程</a:t>
            </a:r>
            <a:r>
              <a:rPr lang="zh-CN" altLang="en-US" sz="2400" dirty="0" smtClean="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一体化</a:t>
            </a:r>
            <a:r>
              <a:rPr lang="zh-CN" altLang="en-US" sz="2400" dirty="0" smtClean="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智能自动化</a:t>
            </a:r>
            <a:r>
              <a:rPr lang="zh-CN" altLang="en-US" sz="2400" dirty="0" smtClean="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a:t>
            </a:r>
            <a:r>
              <a:rPr lang="zh-CN" altLang="en-US" sz="24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未来极具发展潜力，纵向上可</a:t>
            </a:r>
            <a:r>
              <a:rPr lang="zh-CN" altLang="en-US" sz="2400" dirty="0" smtClean="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向更多津补贴</a:t>
            </a:r>
            <a:r>
              <a:rPr lang="zh-CN" altLang="en-US" sz="24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套算、社会保险及住房公积金基数确定及扣缴、绩效薪酬核算等薪酬福利类业务自动化拓展，横向上可向流程前端岗位变动、后端工资打卡稽核、薪酬资料归档电子化延伸，最终可实现企业需求端到共享服务业务输出端的端到端服务，未来将推广至中国石油集团</a:t>
            </a:r>
            <a:r>
              <a:rPr lang="en-US" altLang="zh-CN" sz="24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138</a:t>
            </a:r>
            <a:r>
              <a:rPr lang="zh-CN" altLang="en-US" sz="24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家企事业单位，创造更大的价值。</a:t>
            </a:r>
          </a:p>
        </p:txBody>
      </p:sp>
    </p:spTree>
    <p:extLst>
      <p:ext uri="{BB962C8B-B14F-4D97-AF65-F5344CB8AC3E}">
        <p14:creationId xmlns:p14="http://schemas.microsoft.com/office/powerpoint/2010/main" val="3215201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7544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1079500"/>
            <a:ext cx="12192000" cy="14009"/>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文本占位符 8">
            <a:extLst>
              <a:ext uri="{FF2B5EF4-FFF2-40B4-BE49-F238E27FC236}">
                <a16:creationId xmlns:a16="http://schemas.microsoft.com/office/drawing/2014/main" id="{9CA6A3C2-6568-D043-8016-E13D9D833C5F}"/>
              </a:ext>
            </a:extLst>
          </p:cNvPr>
          <p:cNvSpPr txBox="1">
            <a:spLocks/>
          </p:cNvSpPr>
          <p:nvPr/>
        </p:nvSpPr>
        <p:spPr>
          <a:xfrm>
            <a:off x="835319" y="1815096"/>
            <a:ext cx="6251934" cy="48014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dirty="0">
                <a:gradFill flip="none" rotWithShape="1">
                  <a:gsLst>
                    <a:gs pos="0">
                      <a:srgbClr val="01A8FF"/>
                    </a:gs>
                    <a:gs pos="47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参赛作品 </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entries</a:t>
            </a:r>
            <a:r>
              <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HR</a:t>
            </a:r>
            <a:r>
              <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薪酬一体化机器人</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 </a:t>
            </a:r>
            <a:endPar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占位符 9">
            <a:extLst>
              <a:ext uri="{FF2B5EF4-FFF2-40B4-BE49-F238E27FC236}">
                <a16:creationId xmlns:a16="http://schemas.microsoft.com/office/drawing/2014/main" id="{A9C94183-63D5-D14A-ADCF-ECA421883E0B}"/>
              </a:ext>
            </a:extLst>
          </p:cNvPr>
          <p:cNvSpPr txBox="1">
            <a:spLocks/>
          </p:cNvSpPr>
          <p:nvPr/>
        </p:nvSpPr>
        <p:spPr>
          <a:xfrm>
            <a:off x="835318" y="2544480"/>
            <a:ext cx="6613445" cy="33812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028">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队伍名称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Name</a:t>
            </a:r>
            <a:r>
              <a:rPr lang="zh-CN" altLang="en-US" sz="1600"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en-US" altLang="zh-CN" sz="1600"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AI-HR</a:t>
            </a:r>
          </a:p>
          <a:p>
            <a:pPr marL="0" indent="0" defTabSz="1219028">
              <a:lnSpc>
                <a:spcPct val="200000"/>
              </a:lnSpc>
              <a:spcBef>
                <a:spcPts val="0"/>
              </a:spcBef>
              <a:buNone/>
            </a:pPr>
            <a:r>
              <a:rPr lang="zh-CN" altLang="en-US" sz="1600" b="1"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成员</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Member</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：杨兴</a:t>
            </a:r>
            <a:r>
              <a:rPr lang="zh-CN" altLang="en-US" sz="1600"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平 王</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译</a:t>
            </a:r>
            <a:r>
              <a:rPr lang="zh-CN" altLang="en-US" sz="1600"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庆 闫曈 邹苗 乔青 </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队伍口号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Slogan</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600"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人工智能助力人力资源</a:t>
            </a:r>
            <a:r>
              <a:rPr lang="zh-CN" altLang="en-US" sz="1600"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管理转型</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所在单位和部门</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专业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Enterprise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：中国石油集团共享运营有限公司</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作品应用场景：</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人力资源</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作品应用项目</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：共享</a:t>
            </a:r>
            <a:r>
              <a:rPr lang="zh-CN" altLang="en-US" sz="1600"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服务中心薪</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酬服务项目</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其它介绍等：</a:t>
            </a:r>
            <a:r>
              <a:rPr lang="en-US" altLang="zh-CN" sz="1600" dirty="0" err="1">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UiBot</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平台打造</a:t>
            </a:r>
            <a:endPar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占位符 1">
            <a:extLst>
              <a:ext uri="{FF2B5EF4-FFF2-40B4-BE49-F238E27FC236}">
                <a16:creationId xmlns:a16="http://schemas.microsoft.com/office/drawing/2014/main" id="{0EC478CF-6629-0F40-B124-4A01644BAD7D}"/>
              </a:ext>
            </a:extLst>
          </p:cNvPr>
          <p:cNvSpPr txBox="1">
            <a:spLocks/>
          </p:cNvSpPr>
          <p:nvPr/>
        </p:nvSpPr>
        <p:spPr>
          <a:xfrm>
            <a:off x="4140365" y="490680"/>
            <a:ext cx="4062101" cy="48014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zh-CN" altLang="en-US" sz="2400" b="1" dirty="0">
                <a:solidFill>
                  <a:schemeClr val="bg1"/>
                </a:solidFill>
                <a:latin typeface="微软雅黑" panose="020B0503020204020204" pitchFamily="34" charset="-122"/>
                <a:ea typeface="微软雅黑" panose="020B0503020204020204" pitchFamily="34" charset="-122"/>
              </a:rPr>
              <a:t>作品信息 </a:t>
            </a:r>
            <a:r>
              <a:rPr kumimoji="1" lang="en-US" altLang="zh-CN"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App Information</a:t>
            </a:r>
            <a:endParaRPr kumimoji="1" lang="zh-CN" altLang="en-US"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矩形 10"/>
          <p:cNvSpPr/>
          <p:nvPr/>
        </p:nvSpPr>
        <p:spPr>
          <a:xfrm>
            <a:off x="7777946" y="1811449"/>
            <a:ext cx="3345249" cy="4116111"/>
          </a:xfrm>
          <a:prstGeom prst="rect">
            <a:avLst/>
          </a:prstGeom>
          <a:solidFill>
            <a:srgbClr val="34334B"/>
          </a:solidFill>
          <a:ln>
            <a:solidFill>
              <a:srgbClr val="01A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9928" y="1571417"/>
            <a:ext cx="4363771" cy="4824000"/>
          </a:xfrm>
          <a:prstGeom prst="rect">
            <a:avLst/>
          </a:prstGeom>
          <a:effectLst>
            <a:glow rad="63500">
              <a:schemeClr val="accent5">
                <a:alpha val="40000"/>
              </a:schemeClr>
            </a:glow>
          </a:effectLst>
        </p:spPr>
      </p:pic>
    </p:spTree>
    <p:extLst>
      <p:ext uri="{BB962C8B-B14F-4D97-AF65-F5344CB8AC3E}">
        <p14:creationId xmlns:p14="http://schemas.microsoft.com/office/powerpoint/2010/main" val="779929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B584A1D8-74B2-FD4B-9118-9647AC8759CA}"/>
              </a:ext>
            </a:extLst>
          </p:cNvPr>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文本框 6">
            <a:extLst>
              <a:ext uri="{FF2B5EF4-FFF2-40B4-BE49-F238E27FC236}">
                <a16:creationId xmlns:a16="http://schemas.microsoft.com/office/drawing/2014/main" id="{5E9609C0-3D84-7843-B1AE-9D5D82F152B6}"/>
              </a:ext>
            </a:extLst>
          </p:cNvPr>
          <p:cNvSpPr txBox="1"/>
          <p:nvPr/>
        </p:nvSpPr>
        <p:spPr>
          <a:xfrm>
            <a:off x="4436539" y="230684"/>
            <a:ext cx="4733722" cy="581057"/>
          </a:xfrm>
          <a:prstGeom prst="rect">
            <a:avLst/>
          </a:prstGeom>
          <a:noFill/>
        </p:spPr>
        <p:txBody>
          <a:bodyPr wrap="square" rtlCol="0">
            <a:spAutoFit/>
          </a:bodyPr>
          <a:lstStyle/>
          <a:p>
            <a:pPr>
              <a:lnSpc>
                <a:spcPct val="150000"/>
              </a:lnSpc>
              <a:defRPr/>
            </a:pPr>
            <a:r>
              <a:rPr lang="en-US" altLang="zh-CN" sz="2400" b="1" dirty="0">
                <a:solidFill>
                  <a:srgbClr val="FFFFFF"/>
                </a:solidFill>
                <a:latin typeface="微软雅黑" panose="020B0503020204020204" charset="-122"/>
                <a:ea typeface="微软雅黑" panose="020B0503020204020204" charset="-122"/>
                <a:cs typeface="微软雅黑" panose="020B0503020204020204" charset="-122"/>
                <a:sym typeface="+mn-ea"/>
              </a:rPr>
              <a:t>1.</a:t>
            </a:r>
            <a:r>
              <a:rPr lang="zh-CN" altLang="en-US" sz="2400" b="1" dirty="0">
                <a:solidFill>
                  <a:srgbClr val="FFFFFF"/>
                </a:solidFill>
                <a:latin typeface="微软雅黑" panose="020B0503020204020204" charset="-122"/>
                <a:ea typeface="微软雅黑" panose="020B0503020204020204" charset="-122"/>
                <a:cs typeface="微软雅黑" panose="020B0503020204020204" charset="-122"/>
                <a:sym typeface="+mn-ea"/>
              </a:rPr>
              <a:t>公司及业务背景</a:t>
            </a:r>
          </a:p>
        </p:txBody>
      </p: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3</a:t>
            </a:fld>
            <a:endParaRPr lang="zh-CN" altLang="en-US" dirty="0"/>
          </a:p>
        </p:txBody>
      </p:sp>
      <p:sp>
        <p:nvSpPr>
          <p:cNvPr id="31" name="矩形 30">
            <a:extLst>
              <a:ext uri="{FF2B5EF4-FFF2-40B4-BE49-F238E27FC236}">
                <a16:creationId xmlns:a16="http://schemas.microsoft.com/office/drawing/2014/main" id="{3FBF4A49-F1C9-C640-851D-15D76110C7A0}"/>
              </a:ext>
            </a:extLst>
          </p:cNvPr>
          <p:cNvSpPr/>
          <p:nvPr/>
        </p:nvSpPr>
        <p:spPr>
          <a:xfrm>
            <a:off x="409396" y="1292183"/>
            <a:ext cx="11322356" cy="5153334"/>
          </a:xfrm>
          <a:prstGeom prst="rect">
            <a:avLst/>
          </a:prstGeom>
        </p:spPr>
        <p:txBody>
          <a:bodyPr wrap="square">
            <a:spAutoFit/>
          </a:bodyPr>
          <a:lstStyle/>
          <a:p>
            <a:pPr indent="357188">
              <a:lnSpc>
                <a:spcPct val="180000"/>
              </a:lnSpc>
              <a:spcBef>
                <a:spcPts val="600"/>
              </a:spcBef>
              <a:spcAft>
                <a:spcPts val="600"/>
              </a:spcAft>
            </a:pPr>
            <a:r>
              <a:rPr lang="zh-CN" altLang="en-US" sz="1400" b="1" dirty="0">
                <a:solidFill>
                  <a:srgbClr val="FFFF00"/>
                </a:solidFill>
                <a:latin typeface="Microsoft YaHei" panose="020B0503020204020204" pitchFamily="34" charset="-122"/>
                <a:ea typeface="Microsoft YaHei" panose="020B0503020204020204" pitchFamily="34" charset="-122"/>
              </a:rPr>
              <a:t>中国石油天然气集团有限公司（简称“中国石油”，英文缩写：</a:t>
            </a:r>
            <a:r>
              <a:rPr lang="en-US" altLang="zh-CN" sz="1400" b="1" dirty="0">
                <a:solidFill>
                  <a:srgbClr val="FFFF00"/>
                </a:solidFill>
                <a:latin typeface="Microsoft YaHei" panose="020B0503020204020204" pitchFamily="34" charset="-122"/>
                <a:ea typeface="Microsoft YaHei" panose="020B0503020204020204" pitchFamily="34" charset="-122"/>
              </a:rPr>
              <a:t>CNPC</a:t>
            </a:r>
            <a:r>
              <a:rPr lang="zh-CN" altLang="en-US" sz="1400" b="1" dirty="0">
                <a:solidFill>
                  <a:srgbClr val="FFFF00"/>
                </a:solidFill>
                <a:latin typeface="Microsoft YaHei" panose="020B0503020204020204" pitchFamily="34" charset="-122"/>
                <a:ea typeface="Microsoft YaHei" panose="020B0503020204020204" pitchFamily="34" charset="-122"/>
              </a:rPr>
              <a:t>）</a:t>
            </a:r>
            <a:r>
              <a:rPr lang="zh-CN" altLang="en-US" sz="1400" dirty="0">
                <a:solidFill>
                  <a:schemeClr val="bg1"/>
                </a:solidFill>
                <a:latin typeface="Microsoft YaHei" panose="020B0503020204020204" pitchFamily="34" charset="-122"/>
                <a:ea typeface="Microsoft YaHei" panose="020B0503020204020204" pitchFamily="34" charset="-122"/>
              </a:rPr>
              <a:t>是国有重要骨干企业和全球主要的油气生产商和供应商之一，在全球</a:t>
            </a:r>
            <a:r>
              <a:rPr lang="en-US" altLang="zh-CN" sz="1400" dirty="0">
                <a:solidFill>
                  <a:schemeClr val="bg1"/>
                </a:solidFill>
                <a:latin typeface="Microsoft YaHei" panose="020B0503020204020204" pitchFamily="34" charset="-122"/>
                <a:ea typeface="Microsoft YaHei" panose="020B0503020204020204" pitchFamily="34" charset="-122"/>
              </a:rPr>
              <a:t>35</a:t>
            </a:r>
            <a:r>
              <a:rPr lang="zh-CN" altLang="en-US" sz="1400" dirty="0">
                <a:solidFill>
                  <a:schemeClr val="bg1"/>
                </a:solidFill>
                <a:latin typeface="Microsoft YaHei" panose="020B0503020204020204" pitchFamily="34" charset="-122"/>
                <a:ea typeface="Microsoft YaHei" panose="020B0503020204020204" pitchFamily="34" charset="-122"/>
              </a:rPr>
              <a:t>个国家和地区开展油气投资业务。</a:t>
            </a:r>
            <a:r>
              <a:rPr lang="en-US" altLang="zh-CN" sz="1400" dirty="0">
                <a:solidFill>
                  <a:schemeClr val="bg1"/>
                </a:solidFill>
                <a:latin typeface="Microsoft YaHei" panose="020B0503020204020204" pitchFamily="34" charset="-122"/>
                <a:ea typeface="Microsoft YaHei" panose="020B0503020204020204" pitchFamily="34" charset="-122"/>
              </a:rPr>
              <a:t>2021</a:t>
            </a:r>
            <a:r>
              <a:rPr lang="zh-CN" altLang="en-US" sz="1400" dirty="0">
                <a:solidFill>
                  <a:schemeClr val="bg1"/>
                </a:solidFill>
                <a:latin typeface="Microsoft YaHei" panose="020B0503020204020204" pitchFamily="34" charset="-122"/>
                <a:ea typeface="Microsoft YaHei" panose="020B0503020204020204" pitchFamily="34" charset="-122"/>
              </a:rPr>
              <a:t>年，中国石油在</a:t>
            </a:r>
            <a:r>
              <a:rPr lang="en-US" altLang="zh-CN" sz="1400" dirty="0">
                <a:solidFill>
                  <a:schemeClr val="bg1"/>
                </a:solidFill>
                <a:latin typeface="Microsoft YaHei" panose="020B0503020204020204" pitchFamily="34" charset="-122"/>
                <a:ea typeface="Microsoft YaHei" panose="020B0503020204020204" pitchFamily="34" charset="-122"/>
              </a:rPr>
              <a:t>《</a:t>
            </a:r>
            <a:r>
              <a:rPr lang="zh-CN" altLang="en-US" sz="1400" dirty="0">
                <a:solidFill>
                  <a:schemeClr val="bg1"/>
                </a:solidFill>
                <a:latin typeface="Microsoft YaHei" panose="020B0503020204020204" pitchFamily="34" charset="-122"/>
                <a:ea typeface="Microsoft YaHei" panose="020B0503020204020204" pitchFamily="34" charset="-122"/>
              </a:rPr>
              <a:t>财富</a:t>
            </a:r>
            <a:r>
              <a:rPr lang="en-US" altLang="zh-CN" sz="1400" dirty="0">
                <a:solidFill>
                  <a:schemeClr val="bg1"/>
                </a:solidFill>
                <a:latin typeface="Microsoft YaHei" panose="020B0503020204020204" pitchFamily="34" charset="-122"/>
                <a:ea typeface="Microsoft YaHei" panose="020B0503020204020204" pitchFamily="34" charset="-122"/>
              </a:rPr>
              <a:t>》</a:t>
            </a:r>
            <a:r>
              <a:rPr lang="zh-CN" altLang="en-US" sz="1400" dirty="0">
                <a:solidFill>
                  <a:schemeClr val="bg1"/>
                </a:solidFill>
                <a:latin typeface="Microsoft YaHei" panose="020B0503020204020204" pitchFamily="34" charset="-122"/>
                <a:ea typeface="Microsoft YaHei" panose="020B0503020204020204" pitchFamily="34" charset="-122"/>
              </a:rPr>
              <a:t>杂志全球</a:t>
            </a:r>
            <a:r>
              <a:rPr lang="en-US" altLang="zh-CN" sz="1400" dirty="0">
                <a:solidFill>
                  <a:schemeClr val="bg1"/>
                </a:solidFill>
                <a:latin typeface="Microsoft YaHei" panose="020B0503020204020204" pitchFamily="34" charset="-122"/>
                <a:ea typeface="Microsoft YaHei" panose="020B0503020204020204" pitchFamily="34" charset="-122"/>
              </a:rPr>
              <a:t>500</a:t>
            </a:r>
            <a:r>
              <a:rPr lang="zh-CN" altLang="en-US" sz="1400" dirty="0">
                <a:solidFill>
                  <a:schemeClr val="bg1"/>
                </a:solidFill>
                <a:latin typeface="Microsoft YaHei" panose="020B0503020204020204" pitchFamily="34" charset="-122"/>
                <a:ea typeface="Microsoft YaHei" panose="020B0503020204020204" pitchFamily="34" charset="-122"/>
              </a:rPr>
              <a:t>强排名中位居第四。</a:t>
            </a:r>
          </a:p>
          <a:p>
            <a:pPr indent="357188">
              <a:lnSpc>
                <a:spcPct val="180000"/>
              </a:lnSpc>
              <a:spcBef>
                <a:spcPts val="600"/>
              </a:spcBef>
              <a:spcAft>
                <a:spcPts val="600"/>
              </a:spcAft>
            </a:pPr>
            <a:r>
              <a:rPr lang="zh-CN" altLang="en-US" sz="1400" b="1" dirty="0">
                <a:solidFill>
                  <a:srgbClr val="FFFF00"/>
                </a:solidFill>
                <a:latin typeface="Microsoft YaHei" panose="020B0503020204020204" pitchFamily="34" charset="-122"/>
                <a:ea typeface="Microsoft YaHei" panose="020B0503020204020204" pitchFamily="34" charset="-122"/>
              </a:rPr>
              <a:t>中国石油集团共享运营有限公司</a:t>
            </a:r>
            <a:r>
              <a:rPr lang="zh-CN" altLang="en-US" sz="1400" dirty="0">
                <a:solidFill>
                  <a:schemeClr val="bg1"/>
                </a:solidFill>
                <a:latin typeface="Microsoft YaHei" panose="020B0503020204020204" pitchFamily="34" charset="-122"/>
                <a:ea typeface="Microsoft YaHei" panose="020B0503020204020204" pitchFamily="34" charset="-122"/>
              </a:rPr>
              <a:t>是为促进中国石油管理转型发展，提升管理水平和运行效率，由中国石油天然气集团有限公司和中国石油天然气股份有限公司（以下分别简称集团公司、股份公司）共同出资成立的有限责任公司</a:t>
            </a:r>
            <a:r>
              <a:rPr lang="zh-CN" altLang="en-US" sz="1400" dirty="0" smtClean="0">
                <a:solidFill>
                  <a:schemeClr val="bg1"/>
                </a:solidFill>
                <a:latin typeface="Microsoft YaHei" panose="020B0503020204020204" pitchFamily="34" charset="-122"/>
                <a:ea typeface="Microsoft YaHei" panose="020B0503020204020204" pitchFamily="34" charset="-122"/>
              </a:rPr>
              <a:t>。共享</a:t>
            </a:r>
            <a:r>
              <a:rPr lang="zh-CN" altLang="en-US" sz="1400" dirty="0">
                <a:solidFill>
                  <a:schemeClr val="bg1"/>
                </a:solidFill>
                <a:latin typeface="Microsoft YaHei" panose="020B0503020204020204" pitchFamily="34" charset="-122"/>
                <a:ea typeface="Microsoft YaHei" panose="020B0503020204020204" pitchFamily="34" charset="-122"/>
              </a:rPr>
              <a:t>运营公司是集团公司参与国内外市场竞争的专业运营服务提供方，是集团公司财务管理、人力资源管理、信息技术及其他职能管理的有机组成部分</a:t>
            </a:r>
            <a:r>
              <a:rPr lang="zh-CN" altLang="en-US" sz="1400" dirty="0">
                <a:solidFill>
                  <a:schemeClr val="bg1"/>
                </a:solidFill>
                <a:latin typeface="Microsoft YaHei" panose="020B0503020204020204" pitchFamily="34" charset="-122"/>
                <a:ea typeface="Microsoft YaHei" panose="020B0503020204020204" pitchFamily="34" charset="-122"/>
              </a:rPr>
              <a:t>。共享运营公司按照</a:t>
            </a:r>
            <a:r>
              <a:rPr lang="zh-CN" altLang="en-US" sz="1400" dirty="0">
                <a:solidFill>
                  <a:schemeClr val="bg1"/>
                </a:solidFill>
                <a:latin typeface="Microsoft YaHei" panose="020B0503020204020204" pitchFamily="34" charset="-122"/>
                <a:ea typeface="Microsoft YaHei" panose="020B0503020204020204" pitchFamily="34" charset="-122"/>
              </a:rPr>
              <a:t>“一个平台、多路共享”的建设思路，组织机构按照“</a:t>
            </a:r>
            <a:r>
              <a:rPr lang="en-US" altLang="zh-CN" sz="1400" dirty="0">
                <a:solidFill>
                  <a:schemeClr val="bg1"/>
                </a:solidFill>
                <a:latin typeface="Microsoft YaHei" panose="020B0503020204020204" pitchFamily="34" charset="-122"/>
                <a:ea typeface="Microsoft YaHei" panose="020B0503020204020204" pitchFamily="34" charset="-122"/>
              </a:rPr>
              <a:t>1+3+N”</a:t>
            </a:r>
            <a:r>
              <a:rPr lang="zh-CN" altLang="en-US" sz="1400" dirty="0">
                <a:solidFill>
                  <a:schemeClr val="bg1"/>
                </a:solidFill>
                <a:latin typeface="Microsoft YaHei" panose="020B0503020204020204" pitchFamily="34" charset="-122"/>
                <a:ea typeface="Microsoft YaHei" panose="020B0503020204020204" pitchFamily="34" charset="-122"/>
              </a:rPr>
              <a:t>设置，本部位于北京，在西安、大庆、成都三地分别设立区域中心，在北京、吉林、天津、乌鲁木齐四地设立业务部。截至</a:t>
            </a:r>
            <a:r>
              <a:rPr lang="en-US" altLang="zh-CN" sz="1400" dirty="0">
                <a:solidFill>
                  <a:schemeClr val="bg1"/>
                </a:solidFill>
                <a:latin typeface="Microsoft YaHei" panose="020B0503020204020204" pitchFamily="34" charset="-122"/>
                <a:ea typeface="Microsoft YaHei" panose="020B0503020204020204" pitchFamily="34" charset="-122"/>
              </a:rPr>
              <a:t>2021</a:t>
            </a:r>
            <a:r>
              <a:rPr lang="zh-CN" altLang="en-US" sz="1400" dirty="0">
                <a:solidFill>
                  <a:schemeClr val="bg1"/>
                </a:solidFill>
                <a:latin typeface="Microsoft YaHei" panose="020B0503020204020204" pitchFamily="34" charset="-122"/>
                <a:ea typeface="Microsoft YaHei" panose="020B0503020204020204" pitchFamily="34" charset="-122"/>
              </a:rPr>
              <a:t>年底，中国石油海外财务共享服务规模持续扩大，覆盖中国石油海外油气生产、国际贸易、工程建设等企业，完成了中油技服海外单位全部上线，业务遍及</a:t>
            </a:r>
            <a:r>
              <a:rPr lang="en-US" altLang="zh-CN" sz="1400" dirty="0">
                <a:solidFill>
                  <a:schemeClr val="bg1"/>
                </a:solidFill>
                <a:latin typeface="Microsoft YaHei" panose="020B0503020204020204" pitchFamily="34" charset="-122"/>
                <a:ea typeface="Microsoft YaHei" panose="020B0503020204020204" pitchFamily="34" charset="-122"/>
              </a:rPr>
              <a:t>5</a:t>
            </a:r>
            <a:r>
              <a:rPr lang="zh-CN" altLang="en-US" sz="1400" dirty="0">
                <a:solidFill>
                  <a:schemeClr val="bg1"/>
                </a:solidFill>
                <a:latin typeface="Microsoft YaHei" panose="020B0503020204020204" pitchFamily="34" charset="-122"/>
                <a:ea typeface="Microsoft YaHei" panose="020B0503020204020204" pitchFamily="34" charset="-122"/>
              </a:rPr>
              <a:t>大国际油气合作区。</a:t>
            </a:r>
            <a:r>
              <a:rPr lang="en-US" altLang="zh-CN" sz="1400" dirty="0">
                <a:solidFill>
                  <a:schemeClr val="bg1"/>
                </a:solidFill>
                <a:latin typeface="Microsoft YaHei" panose="020B0503020204020204" pitchFamily="34" charset="-122"/>
                <a:ea typeface="Microsoft YaHei" panose="020B0503020204020204" pitchFamily="34" charset="-122"/>
              </a:rPr>
              <a:t>2022</a:t>
            </a:r>
            <a:r>
              <a:rPr lang="zh-CN" altLang="en-US" sz="1400" dirty="0">
                <a:solidFill>
                  <a:schemeClr val="bg1"/>
                </a:solidFill>
                <a:latin typeface="Microsoft YaHei" panose="020B0503020204020204" pitchFamily="34" charset="-122"/>
                <a:ea typeface="Microsoft YaHei" panose="020B0503020204020204" pitchFamily="34" charset="-122"/>
              </a:rPr>
              <a:t>年，共享运营公司将完成海外基础业务全覆盖，构建起标准化海外财务共享运营体系。</a:t>
            </a:r>
            <a:endParaRPr lang="en-US" altLang="zh-CN" sz="1400" dirty="0">
              <a:solidFill>
                <a:schemeClr val="bg1"/>
              </a:solidFill>
              <a:latin typeface="Microsoft YaHei" panose="020B0503020204020204" pitchFamily="34" charset="-122"/>
              <a:ea typeface="Microsoft YaHei" panose="020B0503020204020204" pitchFamily="34" charset="-122"/>
            </a:endParaRPr>
          </a:p>
          <a:p>
            <a:pPr indent="357188">
              <a:lnSpc>
                <a:spcPct val="180000"/>
              </a:lnSpc>
              <a:spcBef>
                <a:spcPts val="600"/>
              </a:spcBef>
              <a:spcAft>
                <a:spcPts val="600"/>
              </a:spcAft>
            </a:pPr>
            <a:r>
              <a:rPr lang="zh-CN" altLang="en-US" sz="1400" dirty="0">
                <a:solidFill>
                  <a:srgbClr val="FFFF00"/>
                </a:solidFill>
                <a:latin typeface="Microsoft YaHei" panose="020B0503020204020204" pitchFamily="34" charset="-122"/>
                <a:ea typeface="Microsoft YaHei" panose="020B0503020204020204" pitchFamily="34" charset="-122"/>
              </a:rPr>
              <a:t>共享运营公司人力资源共享以薪酬及员工服务为切入点，</a:t>
            </a:r>
            <a:r>
              <a:rPr lang="en-US" altLang="zh-CN" sz="1400" dirty="0">
                <a:solidFill>
                  <a:srgbClr val="FFFF00"/>
                </a:solidFill>
                <a:latin typeface="Microsoft YaHei" panose="020B0503020204020204" pitchFamily="34" charset="-122"/>
                <a:ea typeface="Microsoft YaHei" panose="020B0503020204020204" pitchFamily="34" charset="-122"/>
              </a:rPr>
              <a:t>2021</a:t>
            </a:r>
            <a:r>
              <a:rPr lang="zh-CN" altLang="en-US" sz="1400" dirty="0">
                <a:solidFill>
                  <a:srgbClr val="FFFF00"/>
                </a:solidFill>
                <a:latin typeface="Microsoft YaHei" panose="020B0503020204020204" pitchFamily="34" charset="-122"/>
                <a:ea typeface="Microsoft YaHei" panose="020B0503020204020204" pitchFamily="34" charset="-122"/>
              </a:rPr>
              <a:t>年实现了集团公司所属企业的薪酬及员工服务业务全覆盖，薪酬服务从业人数达</a:t>
            </a:r>
            <a:r>
              <a:rPr lang="en-US" altLang="zh-CN" sz="1400" dirty="0">
                <a:solidFill>
                  <a:srgbClr val="FFFF00"/>
                </a:solidFill>
                <a:latin typeface="Microsoft YaHei" panose="020B0503020204020204" pitchFamily="34" charset="-122"/>
                <a:ea typeface="Microsoft YaHei" panose="020B0503020204020204" pitchFamily="34" charset="-122"/>
              </a:rPr>
              <a:t>200</a:t>
            </a:r>
            <a:r>
              <a:rPr lang="zh-CN" altLang="en-US" sz="1400" dirty="0">
                <a:solidFill>
                  <a:srgbClr val="FFFF00"/>
                </a:solidFill>
                <a:latin typeface="Microsoft YaHei" panose="020B0503020204020204" pitchFamily="34" charset="-122"/>
                <a:ea typeface="Microsoft YaHei" panose="020B0503020204020204" pitchFamily="34" charset="-122"/>
              </a:rPr>
              <a:t>多人，</a:t>
            </a:r>
            <a:r>
              <a:rPr lang="zh-CN" altLang="en-US" sz="1400" dirty="0" smtClean="0">
                <a:solidFill>
                  <a:srgbClr val="FFFF00"/>
                </a:solidFill>
                <a:latin typeface="Microsoft YaHei" panose="020B0503020204020204" pitchFamily="34" charset="-122"/>
                <a:ea typeface="Microsoft YaHei" panose="020B0503020204020204" pitchFamily="34" charset="-122"/>
              </a:rPr>
              <a:t>工资及津补贴套</a:t>
            </a:r>
            <a:r>
              <a:rPr lang="zh-CN" altLang="en-US" sz="1400" dirty="0">
                <a:solidFill>
                  <a:srgbClr val="FFFF00"/>
                </a:solidFill>
                <a:latin typeface="Microsoft YaHei" panose="020B0503020204020204" pitchFamily="34" charset="-122"/>
                <a:ea typeface="Microsoft YaHei" panose="020B0503020204020204" pitchFamily="34" charset="-122"/>
              </a:rPr>
              <a:t>算、银行账户维护、工资核算等日常业务占用了员工大量时间和精力，随着共享服务的深入推进，打造“数字员工”，提升共享服务的质量、效率、成本、客户满意度，推动数字化转型、智能化发展成为公司战略的重中之重。</a:t>
            </a:r>
          </a:p>
        </p:txBody>
      </p:sp>
    </p:spTree>
    <p:extLst>
      <p:ext uri="{BB962C8B-B14F-4D97-AF65-F5344CB8AC3E}">
        <p14:creationId xmlns:p14="http://schemas.microsoft.com/office/powerpoint/2010/main" val="168860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B584A1D8-74B2-FD4B-9118-9647AC8759CA}"/>
              </a:ext>
            </a:extLst>
          </p:cNvPr>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4</a:t>
            </a:fld>
            <a:endParaRPr lang="zh-CN" altLang="en-US" dirty="0"/>
          </a:p>
        </p:txBody>
      </p:sp>
      <p:sp>
        <p:nvSpPr>
          <p:cNvPr id="107" name="文本框 106">
            <a:extLst>
              <a:ext uri="{FF2B5EF4-FFF2-40B4-BE49-F238E27FC236}">
                <a16:creationId xmlns:a16="http://schemas.microsoft.com/office/drawing/2014/main" id="{E7655216-AFA8-9348-AFEE-5D1410663E45}"/>
              </a:ext>
            </a:extLst>
          </p:cNvPr>
          <p:cNvSpPr txBox="1"/>
          <p:nvPr/>
        </p:nvSpPr>
        <p:spPr>
          <a:xfrm>
            <a:off x="4178293" y="272117"/>
            <a:ext cx="4733722" cy="581057"/>
          </a:xfrm>
          <a:prstGeom prst="rect">
            <a:avLst/>
          </a:prstGeom>
          <a:noFill/>
        </p:spPr>
        <p:txBody>
          <a:bodyPr wrap="square" rtlCol="0">
            <a:spAutoFit/>
          </a:bodyPr>
          <a:lstStyle/>
          <a:p>
            <a:pPr>
              <a:lnSpc>
                <a:spcPct val="150000"/>
              </a:lnSpc>
              <a:defRPr/>
            </a:pPr>
            <a:r>
              <a:rPr lang="en-US" altLang="zh-CN" sz="2400" b="1" dirty="0">
                <a:solidFill>
                  <a:srgbClr val="FFFFFF"/>
                </a:solidFill>
                <a:latin typeface="微软雅黑" panose="020B0503020204020204" charset="-122"/>
                <a:ea typeface="微软雅黑" panose="020B0503020204020204" charset="-122"/>
                <a:cs typeface="微软雅黑" panose="020B0503020204020204" charset="-122"/>
                <a:sym typeface="+mn-ea"/>
              </a:rPr>
              <a:t>2.</a:t>
            </a:r>
            <a:r>
              <a:rPr lang="zh-CN" altLang="en-US" sz="2400" b="1" dirty="0">
                <a:solidFill>
                  <a:srgbClr val="FFFFFF"/>
                </a:solidFill>
                <a:latin typeface="微软雅黑" panose="020B0503020204020204" charset="-122"/>
                <a:ea typeface="微软雅黑" panose="020B0503020204020204" charset="-122"/>
                <a:cs typeface="微软雅黑" panose="020B0503020204020204" charset="-122"/>
                <a:sym typeface="+mn-ea"/>
              </a:rPr>
              <a:t>业务痛点</a:t>
            </a:r>
          </a:p>
        </p:txBody>
      </p:sp>
      <p:pic>
        <p:nvPicPr>
          <p:cNvPr id="26" name="图片占位符 47"/>
          <p:cNvPicPr>
            <a:picLocks noChangeAspect="1"/>
          </p:cNvPicPr>
          <p:nvPr/>
        </p:nvPicPr>
        <p:blipFill>
          <a:blip r:embed="rId2" cstate="print">
            <a:extLst>
              <a:ext uri="{28A0092B-C50C-407E-A947-70E740481C1C}">
                <a14:useLocalDpi xmlns:a14="http://schemas.microsoft.com/office/drawing/2010/main" val="0"/>
              </a:ext>
            </a:extLst>
          </a:blip>
          <a:srcRect t="1008" b="1008"/>
          <a:stretch>
            <a:fillRect/>
          </a:stretch>
        </p:blipFill>
        <p:spPr>
          <a:xfrm>
            <a:off x="1322134" y="1652614"/>
            <a:ext cx="2744854" cy="2017609"/>
          </a:xfrm>
          <a:prstGeom prst="rect">
            <a:avLst/>
          </a:prstGeom>
        </p:spPr>
      </p:pic>
      <p:pic>
        <p:nvPicPr>
          <p:cNvPr id="27" name="图片占位符 48"/>
          <p:cNvPicPr>
            <a:picLocks noChangeAspect="1"/>
          </p:cNvPicPr>
          <p:nvPr/>
        </p:nvPicPr>
        <p:blipFill>
          <a:blip r:embed="rId3" cstate="print">
            <a:extLst>
              <a:ext uri="{28A0092B-C50C-407E-A947-70E740481C1C}">
                <a14:useLocalDpi xmlns:a14="http://schemas.microsoft.com/office/drawing/2010/main" val="0"/>
              </a:ext>
            </a:extLst>
          </a:blip>
          <a:srcRect l="4612" r="4612"/>
          <a:stretch>
            <a:fillRect/>
          </a:stretch>
        </p:blipFill>
        <p:spPr>
          <a:xfrm>
            <a:off x="4702764" y="1652615"/>
            <a:ext cx="2747563" cy="2019600"/>
          </a:xfrm>
          <a:prstGeom prst="rect">
            <a:avLst/>
          </a:prstGeom>
        </p:spPr>
      </p:pic>
      <p:pic>
        <p:nvPicPr>
          <p:cNvPr id="28" name="图片占位符 49"/>
          <p:cNvPicPr>
            <a:picLocks noChangeAspect="1"/>
          </p:cNvPicPr>
          <p:nvPr/>
        </p:nvPicPr>
        <p:blipFill>
          <a:blip r:embed="rId4" cstate="print">
            <a:extLst>
              <a:ext uri="{28A0092B-C50C-407E-A947-70E740481C1C}">
                <a14:useLocalDpi xmlns:a14="http://schemas.microsoft.com/office/drawing/2010/main" val="0"/>
              </a:ext>
            </a:extLst>
          </a:blip>
          <a:srcRect l="5898" r="5898"/>
          <a:stretch>
            <a:fillRect/>
          </a:stretch>
        </p:blipFill>
        <p:spPr>
          <a:xfrm>
            <a:off x="8055108" y="1652614"/>
            <a:ext cx="2744854" cy="2017611"/>
          </a:xfrm>
          <a:prstGeom prst="rect">
            <a:avLst/>
          </a:prstGeom>
        </p:spPr>
      </p:pic>
      <p:grpSp>
        <p:nvGrpSpPr>
          <p:cNvPr id="29" name="de653d42-90bd-4dc3-86af-469061653972"/>
          <p:cNvGrpSpPr>
            <a:grpSpLocks noChangeAspect="1"/>
          </p:cNvGrpSpPr>
          <p:nvPr/>
        </p:nvGrpSpPr>
        <p:grpSpPr>
          <a:xfrm>
            <a:off x="2436132" y="3142824"/>
            <a:ext cx="7401263" cy="1094893"/>
            <a:chOff x="1764759" y="3736857"/>
            <a:chExt cx="8614716" cy="1274404"/>
          </a:xfrm>
        </p:grpSpPr>
        <p:cxnSp>
          <p:nvCxnSpPr>
            <p:cNvPr id="30" name="Straight Connector 4"/>
            <p:cNvCxnSpPr/>
            <p:nvPr/>
          </p:nvCxnSpPr>
          <p:spPr>
            <a:xfrm rot="5400000">
              <a:off x="2008025" y="4827588"/>
              <a:ext cx="365759" cy="1588"/>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5"/>
            <p:cNvCxnSpPr/>
            <p:nvPr/>
          </p:nvCxnSpPr>
          <p:spPr>
            <a:xfrm rot="5400000">
              <a:off x="5900420" y="4827587"/>
              <a:ext cx="365760" cy="1588"/>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2" name="Straight Connector 6"/>
            <p:cNvCxnSpPr/>
            <p:nvPr/>
          </p:nvCxnSpPr>
          <p:spPr>
            <a:xfrm rot="5400000">
              <a:off x="9794404" y="4827588"/>
              <a:ext cx="365759" cy="1588"/>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3" name="Oval 8"/>
            <p:cNvSpPr/>
            <p:nvPr/>
          </p:nvSpPr>
          <p:spPr>
            <a:xfrm>
              <a:off x="1764759" y="3736857"/>
              <a:ext cx="834850" cy="834851"/>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4" name="Oval 9"/>
            <p:cNvSpPr/>
            <p:nvPr/>
          </p:nvSpPr>
          <p:spPr>
            <a:xfrm>
              <a:off x="1839285" y="3811381"/>
              <a:ext cx="685801" cy="68580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5" name="Oval 11"/>
            <p:cNvSpPr/>
            <p:nvPr/>
          </p:nvSpPr>
          <p:spPr>
            <a:xfrm>
              <a:off x="5678581" y="3736857"/>
              <a:ext cx="834851" cy="834851"/>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6" name="Oval 12"/>
            <p:cNvSpPr/>
            <p:nvPr/>
          </p:nvSpPr>
          <p:spPr>
            <a:xfrm>
              <a:off x="5753106" y="3811382"/>
              <a:ext cx="685801" cy="68580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7" name="Oval 14"/>
            <p:cNvSpPr/>
            <p:nvPr/>
          </p:nvSpPr>
          <p:spPr>
            <a:xfrm>
              <a:off x="9544624" y="3736857"/>
              <a:ext cx="834851" cy="834851"/>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8" name="Oval 15"/>
            <p:cNvSpPr/>
            <p:nvPr/>
          </p:nvSpPr>
          <p:spPr>
            <a:xfrm>
              <a:off x="9619148" y="3811381"/>
              <a:ext cx="685801" cy="68580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9" name="Freeform: Shape 16"/>
            <p:cNvSpPr>
              <a:spLocks/>
            </p:cNvSpPr>
            <p:nvPr/>
          </p:nvSpPr>
          <p:spPr bwMode="auto">
            <a:xfrm>
              <a:off x="2000121" y="4024888"/>
              <a:ext cx="360460" cy="282893"/>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anchor="ctr"/>
            <a:lstStyle/>
            <a:p>
              <a:pPr algn="ctr"/>
              <a:endParaRPr/>
            </a:p>
          </p:txBody>
        </p:sp>
        <p:sp>
          <p:nvSpPr>
            <p:cNvPr id="40" name="Freeform: Shape 17"/>
            <p:cNvSpPr>
              <a:spLocks/>
            </p:cNvSpPr>
            <p:nvPr/>
          </p:nvSpPr>
          <p:spPr bwMode="auto">
            <a:xfrm>
              <a:off x="5917143" y="4001466"/>
              <a:ext cx="330732" cy="3056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anchor="ctr"/>
            <a:lstStyle/>
            <a:p>
              <a:pPr algn="ctr"/>
              <a:endParaRPr/>
            </a:p>
          </p:txBody>
        </p:sp>
        <p:sp>
          <p:nvSpPr>
            <p:cNvPr id="41" name="Freeform: Shape 18"/>
            <p:cNvSpPr>
              <a:spLocks/>
            </p:cNvSpPr>
            <p:nvPr/>
          </p:nvSpPr>
          <p:spPr bwMode="auto">
            <a:xfrm>
              <a:off x="9792131" y="4001461"/>
              <a:ext cx="284279" cy="286211"/>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anchor="ctr"/>
            <a:lstStyle/>
            <a:p>
              <a:pPr algn="ctr"/>
              <a:endParaRPr dirty="0"/>
            </a:p>
          </p:txBody>
        </p:sp>
      </p:grpSp>
      <p:grpSp>
        <p:nvGrpSpPr>
          <p:cNvPr id="42" name="组合 41"/>
          <p:cNvGrpSpPr/>
          <p:nvPr/>
        </p:nvGrpSpPr>
        <p:grpSpPr>
          <a:xfrm>
            <a:off x="1207016" y="4340488"/>
            <a:ext cx="2939443" cy="2254683"/>
            <a:chOff x="1655565" y="3325188"/>
            <a:chExt cx="2732638" cy="2254683"/>
          </a:xfrm>
        </p:grpSpPr>
        <p:sp>
          <p:nvSpPr>
            <p:cNvPr id="43" name="矩形 42"/>
            <p:cNvSpPr/>
            <p:nvPr/>
          </p:nvSpPr>
          <p:spPr>
            <a:xfrm>
              <a:off x="1655565" y="3677812"/>
              <a:ext cx="2732638" cy="1902059"/>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uLnTx/>
                  <a:uFillTx/>
                  <a:latin typeface="Arial"/>
                  <a:ea typeface="微软雅黑"/>
                  <a:cs typeface="+mn-cs"/>
                </a:rPr>
                <a:t>服务企业的薪酬政策自</a:t>
              </a:r>
              <a:r>
                <a:rPr kumimoji="0" lang="en-US" altLang="zh-CN" sz="1400" b="0" i="0" u="none" strike="noStrike" kern="1200" cap="none" spc="0" normalizeH="0" baseline="0" noProof="0" dirty="0">
                  <a:ln>
                    <a:noFill/>
                  </a:ln>
                  <a:solidFill>
                    <a:prstClr val="white"/>
                  </a:solidFill>
                  <a:effectLst/>
                  <a:uLnTx/>
                  <a:uFillTx/>
                  <a:latin typeface="Arial"/>
                  <a:ea typeface="微软雅黑"/>
                  <a:cs typeface="+mn-cs"/>
                </a:rPr>
                <a:t>2003</a:t>
              </a:r>
              <a:r>
                <a:rPr kumimoji="0" lang="zh-CN" altLang="en-US" sz="1400" b="0" i="0" u="none" strike="noStrike" kern="1200" cap="none" spc="0" normalizeH="0" baseline="0" noProof="0" dirty="0">
                  <a:ln>
                    <a:noFill/>
                  </a:ln>
                  <a:solidFill>
                    <a:prstClr val="white"/>
                  </a:solidFill>
                  <a:effectLst/>
                  <a:uLnTx/>
                  <a:uFillTx/>
                  <a:latin typeface="Arial"/>
                  <a:ea typeface="微软雅黑"/>
                  <a:cs typeface="+mn-cs"/>
                </a:rPr>
                <a:t>年演变至今已</a:t>
              </a:r>
              <a:r>
                <a:rPr kumimoji="0" lang="en-US" altLang="zh-CN" sz="1400" b="0" i="0" u="none" strike="noStrike" kern="1200" cap="none" spc="0" normalizeH="0" baseline="0" noProof="0" dirty="0">
                  <a:ln>
                    <a:noFill/>
                  </a:ln>
                  <a:solidFill>
                    <a:prstClr val="white"/>
                  </a:solidFill>
                  <a:effectLst/>
                  <a:uLnTx/>
                  <a:uFillTx/>
                  <a:latin typeface="Arial"/>
                  <a:ea typeface="微软雅黑"/>
                  <a:cs typeface="+mn-cs"/>
                </a:rPr>
                <a:t>19</a:t>
              </a:r>
              <a:r>
                <a:rPr kumimoji="0" lang="zh-CN" altLang="en-US" sz="1400" b="0" i="0" u="none" strike="noStrike" kern="1200" cap="none" spc="0" normalizeH="0" baseline="0" noProof="0" dirty="0">
                  <a:ln>
                    <a:noFill/>
                  </a:ln>
                  <a:solidFill>
                    <a:prstClr val="white"/>
                  </a:solidFill>
                  <a:effectLst/>
                  <a:uLnTx/>
                  <a:uFillTx/>
                  <a:latin typeface="Arial"/>
                  <a:ea typeface="微软雅黑"/>
                  <a:cs typeface="+mn-cs"/>
                </a:rPr>
                <a:t>年，期间经过多次基本工资和津补贴制度的</a:t>
              </a:r>
              <a:r>
                <a:rPr lang="zh-CN" altLang="en-US" sz="1400" dirty="0">
                  <a:solidFill>
                    <a:prstClr val="white"/>
                  </a:solidFill>
                  <a:latin typeface="Arial"/>
                  <a:ea typeface="微软雅黑"/>
                </a:rPr>
                <a:t>调整</a:t>
              </a:r>
              <a:r>
                <a:rPr kumimoji="0" lang="zh-CN" altLang="en-US" sz="1400" b="0" i="0" u="none" strike="noStrike" kern="1200" cap="none" spc="0" normalizeH="0" baseline="0" noProof="0" dirty="0">
                  <a:ln>
                    <a:noFill/>
                  </a:ln>
                  <a:solidFill>
                    <a:prstClr val="white"/>
                  </a:solidFill>
                  <a:effectLst/>
                  <a:uLnTx/>
                  <a:uFillTx/>
                  <a:latin typeface="Arial"/>
                  <a:ea typeface="微软雅黑"/>
                  <a:cs typeface="+mn-cs"/>
                </a:rPr>
                <a:t>完善，要全面掌握其薪酬政策演变历史极其困难，再加上个别企业政策解释未</a:t>
              </a:r>
              <a:r>
                <a:rPr lang="zh-CN" altLang="en-US" sz="1400" dirty="0">
                  <a:solidFill>
                    <a:prstClr val="white"/>
                  </a:solidFill>
                  <a:latin typeface="Arial"/>
                  <a:ea typeface="微软雅黑"/>
                </a:rPr>
                <a:t>形</a:t>
              </a:r>
              <a:r>
                <a:rPr kumimoji="0" lang="zh-CN" altLang="en-US" sz="1400" b="0" i="0" u="none" strike="noStrike" kern="1200" cap="none" spc="0" normalizeH="0" baseline="0" noProof="0" dirty="0">
                  <a:ln>
                    <a:noFill/>
                  </a:ln>
                  <a:solidFill>
                    <a:prstClr val="white"/>
                  </a:solidFill>
                  <a:effectLst/>
                  <a:uLnTx/>
                  <a:uFillTx/>
                  <a:latin typeface="Arial"/>
                  <a:ea typeface="微软雅黑"/>
                  <a:cs typeface="+mn-cs"/>
                </a:rPr>
                <a:t>成文档，依赖师带徒传授</a:t>
              </a:r>
            </a:p>
          </p:txBody>
        </p:sp>
        <p:sp>
          <p:nvSpPr>
            <p:cNvPr id="44" name="矩形 43"/>
            <p:cNvSpPr/>
            <p:nvPr/>
          </p:nvSpPr>
          <p:spPr>
            <a:xfrm>
              <a:off x="1893102" y="3325188"/>
              <a:ext cx="2241974" cy="39613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FFFF00"/>
                  </a:solidFill>
                  <a:effectLst/>
                  <a:uLnTx/>
                  <a:uFillTx/>
                  <a:latin typeface="Arial"/>
                  <a:ea typeface="微软雅黑"/>
                  <a:cs typeface="+mn-cs"/>
                </a:rPr>
                <a:t>政策掌握难度大</a:t>
              </a:r>
            </a:p>
          </p:txBody>
        </p:sp>
      </p:grpSp>
      <p:grpSp>
        <p:nvGrpSpPr>
          <p:cNvPr id="45" name="组合 44"/>
          <p:cNvGrpSpPr/>
          <p:nvPr/>
        </p:nvGrpSpPr>
        <p:grpSpPr>
          <a:xfrm>
            <a:off x="4679904" y="4340488"/>
            <a:ext cx="2845116" cy="1993438"/>
            <a:chOff x="1771921" y="3325188"/>
            <a:chExt cx="2845116" cy="1993438"/>
          </a:xfrm>
        </p:grpSpPr>
        <p:sp>
          <p:nvSpPr>
            <p:cNvPr id="46" name="矩形 45"/>
            <p:cNvSpPr/>
            <p:nvPr/>
          </p:nvSpPr>
          <p:spPr>
            <a:xfrm>
              <a:off x="1771921" y="3675099"/>
              <a:ext cx="2845116" cy="1643527"/>
            </a:xfrm>
            <a:prstGeom prst="rect">
              <a:avLst/>
            </a:prstGeom>
          </p:spPr>
          <p:txBody>
            <a:bodyPr wrap="square">
              <a:spAutoFit/>
              <a:scene3d>
                <a:camera prst="orthographicFront"/>
                <a:lightRig rig="threePt" dir="t"/>
              </a:scene3d>
              <a:sp3d contourW="12700"/>
            </a:bodyPr>
            <a:lstStyle/>
            <a:p>
              <a:pPr lvl="0" algn="just">
                <a:lnSpc>
                  <a:spcPct val="120000"/>
                </a:lnSpc>
                <a:defRPr/>
              </a:pPr>
              <a:r>
                <a:rPr lang="zh-CN" altLang="en-US" sz="1400" dirty="0">
                  <a:solidFill>
                    <a:prstClr val="white"/>
                  </a:solidFill>
                  <a:latin typeface="Arial"/>
                  <a:ea typeface="微软雅黑"/>
                </a:rPr>
                <a:t>复核是岗变套算基本工资和津补贴的逆向工程，涉及员工本人基本工资的演变历史、考核晋档期、同类岗位同类人数执行标准平衡、员工队伍稳定等诸多复杂逻辑推导，手工复核工作强度大</a:t>
              </a:r>
            </a:p>
          </p:txBody>
        </p:sp>
        <p:sp>
          <p:nvSpPr>
            <p:cNvPr id="47" name="矩形 46"/>
            <p:cNvSpPr/>
            <p:nvPr/>
          </p:nvSpPr>
          <p:spPr>
            <a:xfrm>
              <a:off x="2077420" y="3325188"/>
              <a:ext cx="2241974" cy="39613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FFFF00"/>
                  </a:solidFill>
                  <a:effectLst/>
                  <a:uLnTx/>
                  <a:uFillTx/>
                  <a:latin typeface="Arial"/>
                  <a:ea typeface="微软雅黑"/>
                  <a:cs typeface="+mn-cs"/>
                </a:rPr>
                <a:t>复核工作强度大</a:t>
              </a:r>
            </a:p>
          </p:txBody>
        </p:sp>
      </p:grpSp>
      <p:grpSp>
        <p:nvGrpSpPr>
          <p:cNvPr id="48" name="组合 47"/>
          <p:cNvGrpSpPr/>
          <p:nvPr/>
        </p:nvGrpSpPr>
        <p:grpSpPr>
          <a:xfrm>
            <a:off x="8067325" y="4340488"/>
            <a:ext cx="2732638" cy="1479086"/>
            <a:chOff x="2043775" y="3325188"/>
            <a:chExt cx="2487975" cy="1479086"/>
          </a:xfrm>
        </p:grpSpPr>
        <p:sp>
          <p:nvSpPr>
            <p:cNvPr id="49" name="矩形 48"/>
            <p:cNvSpPr/>
            <p:nvPr/>
          </p:nvSpPr>
          <p:spPr>
            <a:xfrm>
              <a:off x="2043775" y="3677812"/>
              <a:ext cx="2487975" cy="1126462"/>
            </a:xfrm>
            <a:prstGeom prst="rect">
              <a:avLst/>
            </a:prstGeom>
          </p:spPr>
          <p:txBody>
            <a:bodyPr wrap="square">
              <a:spAutoFit/>
              <a:scene3d>
                <a:camera prst="orthographicFront"/>
                <a:lightRig rig="threePt" dir="t"/>
              </a:scene3d>
              <a:sp3d contourW="12700"/>
            </a:bodyPr>
            <a:lstStyle/>
            <a:p>
              <a:pPr algn="just">
                <a:lnSpc>
                  <a:spcPct val="120000"/>
                </a:lnSpc>
                <a:defRPr/>
              </a:pPr>
              <a:r>
                <a:rPr lang="zh-CN" altLang="en-US" sz="1400" dirty="0">
                  <a:solidFill>
                    <a:prstClr val="white"/>
                  </a:solidFill>
                  <a:latin typeface="Arial"/>
                  <a:ea typeface="微软雅黑"/>
                </a:rPr>
                <a:t>遇到业务洪峰或员工休假等情况时，共享业务人员昼夜加班，</a:t>
              </a:r>
              <a:r>
                <a:rPr lang="en-US" altLang="zh-CN" sz="1400" dirty="0">
                  <a:solidFill>
                    <a:prstClr val="white"/>
                  </a:solidFill>
                  <a:latin typeface="Arial"/>
                  <a:ea typeface="微软雅黑"/>
                </a:rPr>
                <a:t>B</a:t>
              </a:r>
              <a:r>
                <a:rPr lang="zh-CN" altLang="en-US" sz="1400" dirty="0">
                  <a:solidFill>
                    <a:prstClr val="white"/>
                  </a:solidFill>
                  <a:latin typeface="Arial"/>
                  <a:ea typeface="微软雅黑"/>
                </a:rPr>
                <a:t>岗业务承接难度大，服务单位工资支付及时性保证存障碍</a:t>
              </a:r>
            </a:p>
          </p:txBody>
        </p:sp>
        <p:sp>
          <p:nvSpPr>
            <p:cNvPr id="50" name="矩形 49"/>
            <p:cNvSpPr/>
            <p:nvPr/>
          </p:nvSpPr>
          <p:spPr>
            <a:xfrm>
              <a:off x="2207857" y="3325188"/>
              <a:ext cx="2241974" cy="39613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zh-CN" altLang="en-US" b="1" dirty="0">
                  <a:solidFill>
                    <a:srgbClr val="FFFF00"/>
                  </a:solidFill>
                  <a:latin typeface="Arial"/>
                  <a:ea typeface="微软雅黑"/>
                </a:rPr>
                <a:t>业务衔接障碍大</a:t>
              </a:r>
              <a:endParaRPr kumimoji="0" lang="zh-CN" altLang="en-US" sz="1800" b="1" i="0" u="none" strike="noStrike" kern="1200" cap="none" spc="0" normalizeH="0" baseline="0" noProof="0" dirty="0">
                <a:ln>
                  <a:noFill/>
                </a:ln>
                <a:solidFill>
                  <a:srgbClr val="FFFF00"/>
                </a:solidFill>
                <a:effectLst/>
                <a:uLnTx/>
                <a:uFillTx/>
                <a:latin typeface="Arial"/>
                <a:ea typeface="微软雅黑"/>
              </a:endParaRPr>
            </a:p>
          </p:txBody>
        </p:sp>
      </p:grpSp>
    </p:spTree>
    <p:extLst>
      <p:ext uri="{BB962C8B-B14F-4D97-AF65-F5344CB8AC3E}">
        <p14:creationId xmlns:p14="http://schemas.microsoft.com/office/powerpoint/2010/main" val="46469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7" presetClass="entr" presetSubtype="0"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1000"/>
                                        <p:tgtEl>
                                          <p:spTgt spid="29"/>
                                        </p:tgtEl>
                                      </p:cBhvr>
                                    </p:animEffect>
                                    <p:anim calcmode="lin" valueType="num">
                                      <p:cBhvr>
                                        <p:cTn id="24" dur="1000" fill="hold"/>
                                        <p:tgtEl>
                                          <p:spTgt spid="29"/>
                                        </p:tgtEl>
                                        <p:attrNameLst>
                                          <p:attrName>ppt_x</p:attrName>
                                        </p:attrNameLst>
                                      </p:cBhvr>
                                      <p:tavLst>
                                        <p:tav tm="0">
                                          <p:val>
                                            <p:strVal val="#ppt_x"/>
                                          </p:val>
                                        </p:tav>
                                        <p:tav tm="100000">
                                          <p:val>
                                            <p:strVal val="#ppt_x"/>
                                          </p:val>
                                        </p:tav>
                                      </p:tavLst>
                                    </p:anim>
                                    <p:anim calcmode="lin" valueType="num">
                                      <p:cBhvr>
                                        <p:cTn id="25" dur="1000" fill="hold"/>
                                        <p:tgtEl>
                                          <p:spTgt spid="2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500" fill="hold"/>
                                        <p:tgtEl>
                                          <p:spTgt spid="42"/>
                                        </p:tgtEl>
                                        <p:attrNameLst>
                                          <p:attrName>ppt_w</p:attrName>
                                        </p:attrNameLst>
                                      </p:cBhvr>
                                      <p:tavLst>
                                        <p:tav tm="0">
                                          <p:val>
                                            <p:fltVal val="0"/>
                                          </p:val>
                                        </p:tav>
                                        <p:tav tm="100000">
                                          <p:val>
                                            <p:strVal val="#ppt_w"/>
                                          </p:val>
                                        </p:tav>
                                      </p:tavLst>
                                    </p:anim>
                                    <p:anim calcmode="lin" valueType="num">
                                      <p:cBhvr>
                                        <p:cTn id="30" dur="500" fill="hold"/>
                                        <p:tgtEl>
                                          <p:spTgt spid="42"/>
                                        </p:tgtEl>
                                        <p:attrNameLst>
                                          <p:attrName>ppt_h</p:attrName>
                                        </p:attrNameLst>
                                      </p:cBhvr>
                                      <p:tavLst>
                                        <p:tav tm="0">
                                          <p:val>
                                            <p:fltVal val="0"/>
                                          </p:val>
                                        </p:tav>
                                        <p:tav tm="100000">
                                          <p:val>
                                            <p:strVal val="#ppt_h"/>
                                          </p:val>
                                        </p:tav>
                                      </p:tavLst>
                                    </p:anim>
                                    <p:animEffect transition="in" filter="fade">
                                      <p:cBhvr>
                                        <p:cTn id="31" dur="500"/>
                                        <p:tgtEl>
                                          <p:spTgt spid="42"/>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p:cTn id="35" dur="500" fill="hold"/>
                                        <p:tgtEl>
                                          <p:spTgt spid="45"/>
                                        </p:tgtEl>
                                        <p:attrNameLst>
                                          <p:attrName>ppt_w</p:attrName>
                                        </p:attrNameLst>
                                      </p:cBhvr>
                                      <p:tavLst>
                                        <p:tav tm="0">
                                          <p:val>
                                            <p:fltVal val="0"/>
                                          </p:val>
                                        </p:tav>
                                        <p:tav tm="100000">
                                          <p:val>
                                            <p:strVal val="#ppt_w"/>
                                          </p:val>
                                        </p:tav>
                                      </p:tavLst>
                                    </p:anim>
                                    <p:anim calcmode="lin" valueType="num">
                                      <p:cBhvr>
                                        <p:cTn id="36" dur="500" fill="hold"/>
                                        <p:tgtEl>
                                          <p:spTgt spid="45"/>
                                        </p:tgtEl>
                                        <p:attrNameLst>
                                          <p:attrName>ppt_h</p:attrName>
                                        </p:attrNameLst>
                                      </p:cBhvr>
                                      <p:tavLst>
                                        <p:tav tm="0">
                                          <p:val>
                                            <p:fltVal val="0"/>
                                          </p:val>
                                        </p:tav>
                                        <p:tav tm="100000">
                                          <p:val>
                                            <p:strVal val="#ppt_h"/>
                                          </p:val>
                                        </p:tav>
                                      </p:tavLst>
                                    </p:anim>
                                    <p:animEffect transition="in" filter="fade">
                                      <p:cBhvr>
                                        <p:cTn id="37" dur="500"/>
                                        <p:tgtEl>
                                          <p:spTgt spid="45"/>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fltVal val="0"/>
                                          </p:val>
                                        </p:tav>
                                        <p:tav tm="100000">
                                          <p:val>
                                            <p:strVal val="#ppt_w"/>
                                          </p:val>
                                        </p:tav>
                                      </p:tavLst>
                                    </p:anim>
                                    <p:anim calcmode="lin" valueType="num">
                                      <p:cBhvr>
                                        <p:cTn id="42" dur="500" fill="hold"/>
                                        <p:tgtEl>
                                          <p:spTgt spid="48"/>
                                        </p:tgtEl>
                                        <p:attrNameLst>
                                          <p:attrName>ppt_h</p:attrName>
                                        </p:attrNameLst>
                                      </p:cBhvr>
                                      <p:tavLst>
                                        <p:tav tm="0">
                                          <p:val>
                                            <p:fltVal val="0"/>
                                          </p:val>
                                        </p:tav>
                                        <p:tav tm="100000">
                                          <p:val>
                                            <p:strVal val="#ppt_h"/>
                                          </p:val>
                                        </p:tav>
                                      </p:tavLst>
                                    </p:anim>
                                    <p:animEffect transition="in" filter="fade">
                                      <p:cBhvr>
                                        <p:cTn id="4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7" name="直接连接符 2">
            <a:extLst>
              <a:ext uri="{FF2B5EF4-FFF2-40B4-BE49-F238E27FC236}">
                <a16:creationId xmlns:a16="http://schemas.microsoft.com/office/drawing/2014/main" id="{64A97A0A-7C52-7648-95DA-99DB4B5B543E}"/>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8" name="文本框 77">
            <a:extLst>
              <a:ext uri="{FF2B5EF4-FFF2-40B4-BE49-F238E27FC236}">
                <a16:creationId xmlns:a16="http://schemas.microsoft.com/office/drawing/2014/main" id="{E7ED3914-52F9-3B4E-8B34-F6600DFBF511}"/>
              </a:ext>
            </a:extLst>
          </p:cNvPr>
          <p:cNvSpPr txBox="1"/>
          <p:nvPr/>
        </p:nvSpPr>
        <p:spPr>
          <a:xfrm>
            <a:off x="292499" y="285760"/>
            <a:ext cx="35708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二、流程建设方案</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pic>
        <p:nvPicPr>
          <p:cNvPr id="79" name="图片占位符 27"/>
          <p:cNvPicPr>
            <a:picLocks noChangeAspect="1"/>
          </p:cNvPicPr>
          <p:nvPr/>
        </p:nvPicPr>
        <p:blipFill>
          <a:blip r:embed="rId2" cstate="print">
            <a:extLst>
              <a:ext uri="{28A0092B-C50C-407E-A947-70E740481C1C}">
                <a14:useLocalDpi xmlns:a14="http://schemas.microsoft.com/office/drawing/2010/main" val="0"/>
              </a:ext>
            </a:extLst>
          </a:blip>
          <a:srcRect l="8593" r="8593"/>
          <a:stretch>
            <a:fillRect/>
          </a:stretch>
        </p:blipFill>
        <p:spPr>
          <a:xfrm>
            <a:off x="519591" y="1711718"/>
            <a:ext cx="2961808" cy="2381342"/>
          </a:xfrm>
          <a:prstGeom prst="rect">
            <a:avLst/>
          </a:prstGeom>
        </p:spPr>
      </p:pic>
      <p:pic>
        <p:nvPicPr>
          <p:cNvPr id="80" name="图片占位符 28"/>
          <p:cNvPicPr>
            <a:picLocks noChangeAspect="1"/>
          </p:cNvPicPr>
          <p:nvPr/>
        </p:nvPicPr>
        <p:blipFill>
          <a:blip r:embed="rId3" cstate="print">
            <a:extLst>
              <a:ext uri="{28A0092B-C50C-407E-A947-70E740481C1C}">
                <a14:useLocalDpi xmlns:a14="http://schemas.microsoft.com/office/drawing/2010/main" val="0"/>
              </a:ext>
            </a:extLst>
          </a:blip>
          <a:srcRect l="8527" r="8527"/>
          <a:stretch>
            <a:fillRect/>
          </a:stretch>
        </p:blipFill>
        <p:spPr>
          <a:xfrm>
            <a:off x="519591" y="4093060"/>
            <a:ext cx="2961808" cy="2381342"/>
          </a:xfrm>
          <a:prstGeom prst="rect">
            <a:avLst/>
          </a:prstGeom>
        </p:spPr>
      </p:pic>
      <p:pic>
        <p:nvPicPr>
          <p:cNvPr id="81" name="图片占位符 26"/>
          <p:cNvPicPr>
            <a:picLocks noChangeAspect="1"/>
          </p:cNvPicPr>
          <p:nvPr/>
        </p:nvPicPr>
        <p:blipFill>
          <a:blip r:embed="rId4" cstate="print">
            <a:extLst>
              <a:ext uri="{28A0092B-C50C-407E-A947-70E740481C1C}">
                <a14:useLocalDpi xmlns:a14="http://schemas.microsoft.com/office/drawing/2010/main" val="0"/>
              </a:ext>
            </a:extLst>
          </a:blip>
          <a:srcRect l="8572" r="8572"/>
          <a:stretch>
            <a:fillRect/>
          </a:stretch>
        </p:blipFill>
        <p:spPr>
          <a:xfrm>
            <a:off x="3553361" y="1711721"/>
            <a:ext cx="4762736" cy="3832502"/>
          </a:xfrm>
          <a:prstGeom prst="rect">
            <a:avLst/>
          </a:prstGeom>
        </p:spPr>
      </p:pic>
      <p:pic>
        <p:nvPicPr>
          <p:cNvPr id="82" name="图片占位符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8059" y="1841579"/>
            <a:ext cx="3474425" cy="2440512"/>
          </a:xfrm>
          <a:custGeom>
            <a:avLst/>
            <a:gdLst>
              <a:gd name="connsiteX0" fmla="*/ 0 w 2556462"/>
              <a:gd name="connsiteY0" fmla="*/ 0 h 2055437"/>
              <a:gd name="connsiteX1" fmla="*/ 2556462 w 2556462"/>
              <a:gd name="connsiteY1" fmla="*/ 0 h 2055437"/>
              <a:gd name="connsiteX2" fmla="*/ 2556462 w 2556462"/>
              <a:gd name="connsiteY2" fmla="*/ 2055437 h 2055437"/>
              <a:gd name="connsiteX3" fmla="*/ 0 w 2556462"/>
              <a:gd name="connsiteY3" fmla="*/ 2055437 h 2055437"/>
            </a:gdLst>
            <a:ahLst/>
            <a:cxnLst>
              <a:cxn ang="0">
                <a:pos x="connsiteX0" y="connsiteY0"/>
              </a:cxn>
              <a:cxn ang="0">
                <a:pos x="connsiteX1" y="connsiteY1"/>
              </a:cxn>
              <a:cxn ang="0">
                <a:pos x="connsiteX2" y="connsiteY2"/>
              </a:cxn>
              <a:cxn ang="0">
                <a:pos x="connsiteX3" y="connsiteY3"/>
              </a:cxn>
            </a:cxnLst>
            <a:rect l="l" t="t" r="r" b="b"/>
            <a:pathLst>
              <a:path w="2556462" h="2055437">
                <a:moveTo>
                  <a:pt x="0" y="0"/>
                </a:moveTo>
                <a:lnTo>
                  <a:pt x="2556462" y="0"/>
                </a:lnTo>
                <a:lnTo>
                  <a:pt x="2556462" y="2055437"/>
                </a:lnTo>
                <a:lnTo>
                  <a:pt x="0" y="2055437"/>
                </a:lnTo>
                <a:close/>
              </a:path>
            </a:pathLst>
          </a:custGeom>
        </p:spPr>
      </p:pic>
      <p:pic>
        <p:nvPicPr>
          <p:cNvPr id="83" name="图片占位符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8060" y="4345779"/>
            <a:ext cx="3474426" cy="2117023"/>
          </a:xfrm>
          <a:custGeom>
            <a:avLst/>
            <a:gdLst>
              <a:gd name="connsiteX0" fmla="*/ 0 w 2556462"/>
              <a:gd name="connsiteY0" fmla="*/ 0 h 2055437"/>
              <a:gd name="connsiteX1" fmla="*/ 2556462 w 2556462"/>
              <a:gd name="connsiteY1" fmla="*/ 0 h 2055437"/>
              <a:gd name="connsiteX2" fmla="*/ 2556462 w 2556462"/>
              <a:gd name="connsiteY2" fmla="*/ 2055437 h 2055437"/>
              <a:gd name="connsiteX3" fmla="*/ 0 w 2556462"/>
              <a:gd name="connsiteY3" fmla="*/ 2055437 h 2055437"/>
            </a:gdLst>
            <a:ahLst/>
            <a:cxnLst>
              <a:cxn ang="0">
                <a:pos x="connsiteX0" y="connsiteY0"/>
              </a:cxn>
              <a:cxn ang="0">
                <a:pos x="connsiteX1" y="connsiteY1"/>
              </a:cxn>
              <a:cxn ang="0">
                <a:pos x="connsiteX2" y="connsiteY2"/>
              </a:cxn>
              <a:cxn ang="0">
                <a:pos x="connsiteX3" y="connsiteY3"/>
              </a:cxn>
            </a:cxnLst>
            <a:rect l="l" t="t" r="r" b="b"/>
            <a:pathLst>
              <a:path w="2556462" h="2055437">
                <a:moveTo>
                  <a:pt x="0" y="0"/>
                </a:moveTo>
                <a:lnTo>
                  <a:pt x="2556462" y="0"/>
                </a:lnTo>
                <a:lnTo>
                  <a:pt x="2556462" y="2055437"/>
                </a:lnTo>
                <a:lnTo>
                  <a:pt x="0" y="2055437"/>
                </a:lnTo>
                <a:close/>
              </a:path>
            </a:pathLst>
          </a:custGeom>
        </p:spPr>
      </p:pic>
      <p:grpSp>
        <p:nvGrpSpPr>
          <p:cNvPr id="84" name="组合 83"/>
          <p:cNvGrpSpPr/>
          <p:nvPr/>
        </p:nvGrpSpPr>
        <p:grpSpPr>
          <a:xfrm>
            <a:off x="3414200" y="4580738"/>
            <a:ext cx="5150219" cy="1882064"/>
            <a:chOff x="3363880" y="4660900"/>
            <a:chExt cx="5150219" cy="1712468"/>
          </a:xfrm>
        </p:grpSpPr>
        <p:sp>
          <p:nvSpPr>
            <p:cNvPr id="85" name="Rectangle 10"/>
            <p:cNvSpPr/>
            <p:nvPr/>
          </p:nvSpPr>
          <p:spPr>
            <a:xfrm>
              <a:off x="3507804" y="4660900"/>
              <a:ext cx="4757973" cy="1712468"/>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86" name="组合 85"/>
            <p:cNvGrpSpPr/>
            <p:nvPr/>
          </p:nvGrpSpPr>
          <p:grpSpPr>
            <a:xfrm>
              <a:off x="3363880" y="4848665"/>
              <a:ext cx="5150219" cy="1395113"/>
              <a:chOff x="629188" y="3361359"/>
              <a:chExt cx="5150219" cy="1395113"/>
            </a:xfrm>
          </p:grpSpPr>
          <p:sp>
            <p:nvSpPr>
              <p:cNvPr id="87" name="矩形 86"/>
              <p:cNvSpPr/>
              <p:nvPr/>
            </p:nvSpPr>
            <p:spPr>
              <a:xfrm>
                <a:off x="629188" y="3798727"/>
                <a:ext cx="5150219" cy="957745"/>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1.</a:t>
                </a: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梳理服务企业的基本工资和津补贴制度文件；</a:t>
                </a:r>
                <a:endPar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30000"/>
                  </a:lnSpc>
                  <a:spcBef>
                    <a:spcPts val="0"/>
                  </a:spcBef>
                  <a:spcAft>
                    <a:spcPts val="0"/>
                  </a:spcAft>
                  <a:buClrTx/>
                  <a:buSzTx/>
                  <a:buFontTx/>
                  <a:buNone/>
                  <a:tabLst/>
                  <a:defRPr/>
                </a:pPr>
                <a:r>
                  <a:rPr lang="en-US" altLang="zh-CN" sz="1600" dirty="0">
                    <a:solidFill>
                      <a:prstClr val="white"/>
                    </a:solidFill>
                    <a:latin typeface="微软雅黑" panose="020B0503020204020204" pitchFamily="34" charset="-122"/>
                    <a:ea typeface="微软雅黑" panose="020B0503020204020204" pitchFamily="34" charset="-122"/>
                  </a:rPr>
                  <a:t>2.</a:t>
                </a:r>
                <a:r>
                  <a:rPr lang="zh-CN" altLang="en-US" sz="1600" dirty="0">
                    <a:solidFill>
                      <a:prstClr val="white"/>
                    </a:solidFill>
                    <a:latin typeface="微软雅黑" panose="020B0503020204020204" pitchFamily="34" charset="-122"/>
                    <a:ea typeface="微软雅黑" panose="020B0503020204020204" pitchFamily="34" charset="-122"/>
                  </a:rPr>
                  <a:t>建立职位与基本工资的岗级岗序对应关系表；</a:t>
                </a:r>
                <a:endParaRPr lang="en-US" altLang="zh-CN" sz="1600" dirty="0">
                  <a:solidFill>
                    <a:prstClr val="white"/>
                  </a:solidFill>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3.</a:t>
                </a: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建立职位与津补贴的</a:t>
                </a:r>
                <a:r>
                  <a:rPr kumimoji="0" lang="zh-CN" altLang="en-US" sz="16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分类、标准</a:t>
                </a:r>
                <a:r>
                  <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对应关系表。</a:t>
                </a:r>
              </a:p>
            </p:txBody>
          </p:sp>
          <p:sp>
            <p:nvSpPr>
              <p:cNvPr id="88" name="矩形 87"/>
              <p:cNvSpPr/>
              <p:nvPr/>
            </p:nvSpPr>
            <p:spPr>
              <a:xfrm>
                <a:off x="629188" y="3361359"/>
                <a:ext cx="5073590" cy="420064"/>
              </a:xfrm>
              <a:prstGeom prst="rect">
                <a:avLst/>
              </a:prstGeom>
            </p:spPr>
            <p:txBody>
              <a:bodyPr wrap="square">
                <a:spAutoFit/>
                <a:scene3d>
                  <a:camera prst="orthographicFront"/>
                  <a:lightRig rig="threePt" dir="t"/>
                </a:scene3d>
                <a:sp3d contourW="12700"/>
              </a:bodyPr>
              <a:lstStyle/>
              <a:p>
                <a:pPr lvl="0" algn="ctr">
                  <a:lnSpc>
                    <a:spcPct val="120000"/>
                  </a:lnSpc>
                  <a:defRPr/>
                </a:pPr>
                <a:r>
                  <a:rPr lang="zh-CN" altLang="en-US" sz="2000" b="1" dirty="0" smtClean="0">
                    <a:solidFill>
                      <a:srgbClr val="FFFF00"/>
                    </a:solidFill>
                    <a:latin typeface="微软雅黑" panose="020B0503020204020204" pitchFamily="34" charset="-122"/>
                    <a:ea typeface="微软雅黑" panose="020B0503020204020204" pitchFamily="34" charset="-122"/>
                  </a:rPr>
                  <a:t>梳理业务规则和对应标准</a:t>
                </a:r>
                <a:r>
                  <a:rPr lang="zh-CN" altLang="en-US" sz="2000" b="1" dirty="0">
                    <a:solidFill>
                      <a:srgbClr val="FFFF00"/>
                    </a:solidFill>
                    <a:latin typeface="微软雅黑" panose="020B0503020204020204" pitchFamily="34" charset="-122"/>
                    <a:ea typeface="微软雅黑" panose="020B0503020204020204" pitchFamily="34" charset="-122"/>
                  </a:rPr>
                  <a:t>库</a:t>
                </a:r>
                <a:endParaRPr kumimoji="0" lang="zh-CN" altLang="en-US" sz="2000" b="1"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endParaRPr>
              </a:p>
            </p:txBody>
          </p:sp>
        </p:grpSp>
      </p:grpSp>
      <p:sp>
        <p:nvSpPr>
          <p:cNvPr id="89" name="文本框 88"/>
          <p:cNvSpPr txBox="1"/>
          <p:nvPr/>
        </p:nvSpPr>
        <p:spPr>
          <a:xfrm>
            <a:off x="9021619" y="5190022"/>
            <a:ext cx="2437409" cy="338554"/>
          </a:xfrm>
          <a:prstGeom prst="rect">
            <a:avLst/>
          </a:prstGeom>
          <a:noFill/>
        </p:spPr>
        <p:txBody>
          <a:bodyPr wrap="square" rtlCol="0">
            <a:spAutoFit/>
          </a:bodyPr>
          <a:lstStyle/>
          <a:p>
            <a:pPr algn="ctr"/>
            <a:r>
              <a:rPr lang="zh-CN" altLang="en-US" sz="1600" dirty="0">
                <a:solidFill>
                  <a:srgbClr val="00B0F0"/>
                </a:solidFill>
                <a:latin typeface="微软雅黑" panose="020B0503020204020204" pitchFamily="34" charset="-122"/>
                <a:ea typeface="微软雅黑" panose="020B0503020204020204" pitchFamily="34" charset="-122"/>
              </a:rPr>
              <a:t>职位与津</a:t>
            </a:r>
            <a:r>
              <a:rPr lang="zh-CN" altLang="en-US" sz="1600" dirty="0" smtClean="0">
                <a:solidFill>
                  <a:srgbClr val="00B0F0"/>
                </a:solidFill>
                <a:latin typeface="微软雅黑" panose="020B0503020204020204" pitchFamily="34" charset="-122"/>
                <a:ea typeface="微软雅黑" panose="020B0503020204020204" pitchFamily="34" charset="-122"/>
              </a:rPr>
              <a:t>补贴</a:t>
            </a:r>
            <a:r>
              <a:rPr lang="zh-CN" altLang="en-US" sz="1600" dirty="0">
                <a:solidFill>
                  <a:srgbClr val="00B0F0"/>
                </a:solidFill>
                <a:latin typeface="微软雅黑" panose="020B0503020204020204" pitchFamily="34" charset="-122"/>
                <a:ea typeface="微软雅黑" panose="020B0503020204020204" pitchFamily="34" charset="-122"/>
              </a:rPr>
              <a:t>标准</a:t>
            </a:r>
            <a:r>
              <a:rPr lang="zh-CN" altLang="en-US" sz="1600" dirty="0" smtClean="0">
                <a:solidFill>
                  <a:srgbClr val="00B0F0"/>
                </a:solidFill>
                <a:latin typeface="微软雅黑" panose="020B0503020204020204" pitchFamily="34" charset="-122"/>
                <a:ea typeface="微软雅黑" panose="020B0503020204020204" pitchFamily="34" charset="-122"/>
              </a:rPr>
              <a:t>对应</a:t>
            </a:r>
            <a:r>
              <a:rPr lang="zh-CN" altLang="en-US" sz="1600" dirty="0">
                <a:solidFill>
                  <a:srgbClr val="00B0F0"/>
                </a:solidFill>
                <a:latin typeface="微软雅黑" panose="020B0503020204020204" pitchFamily="34" charset="-122"/>
                <a:ea typeface="微软雅黑" panose="020B0503020204020204" pitchFamily="34" charset="-122"/>
              </a:rPr>
              <a:t>表</a:t>
            </a:r>
          </a:p>
        </p:txBody>
      </p:sp>
      <p:sp>
        <p:nvSpPr>
          <p:cNvPr id="90" name="文本框 89"/>
          <p:cNvSpPr txBox="1"/>
          <p:nvPr/>
        </p:nvSpPr>
        <p:spPr>
          <a:xfrm>
            <a:off x="9021619" y="2902389"/>
            <a:ext cx="2276475" cy="338554"/>
          </a:xfrm>
          <a:prstGeom prst="rect">
            <a:avLst/>
          </a:prstGeom>
          <a:noFill/>
        </p:spPr>
        <p:txBody>
          <a:bodyPr wrap="square" rtlCol="0">
            <a:spAutoFit/>
          </a:bodyPr>
          <a:lstStyle/>
          <a:p>
            <a:r>
              <a:rPr lang="zh-CN" altLang="en-US" sz="1600" dirty="0">
                <a:solidFill>
                  <a:srgbClr val="00B0F0"/>
                </a:solidFill>
                <a:latin typeface="微软雅黑" panose="020B0503020204020204" pitchFamily="34" charset="-122"/>
                <a:ea typeface="微软雅黑" panose="020B0503020204020204" pitchFamily="34" charset="-122"/>
              </a:rPr>
              <a:t>职位与岗级岗序对应表</a:t>
            </a:r>
          </a:p>
        </p:txBody>
      </p:sp>
      <p:sp>
        <p:nvSpPr>
          <p:cNvPr id="16" name="文本框 15">
            <a:extLst>
              <a:ext uri="{FF2B5EF4-FFF2-40B4-BE49-F238E27FC236}">
                <a16:creationId xmlns:a16="http://schemas.microsoft.com/office/drawing/2014/main" id="{5E9609C0-3D84-7843-B1AE-9D5D82F152B6}"/>
              </a:ext>
            </a:extLst>
          </p:cNvPr>
          <p:cNvSpPr txBox="1"/>
          <p:nvPr/>
        </p:nvSpPr>
        <p:spPr>
          <a:xfrm>
            <a:off x="4436539" y="230684"/>
            <a:ext cx="4733722" cy="646331"/>
          </a:xfrm>
          <a:prstGeom prst="rect">
            <a:avLst/>
          </a:prstGeom>
          <a:noFill/>
        </p:spPr>
        <p:txBody>
          <a:bodyPr wrap="square" rtlCol="0">
            <a:spAutoFit/>
          </a:bodyPr>
          <a:lstStyle/>
          <a:p>
            <a:pPr>
              <a:lnSpc>
                <a:spcPct val="150000"/>
              </a:lnSpc>
              <a:defRPr/>
            </a:pPr>
            <a:r>
              <a:rPr lang="en-US" altLang="zh-CN" sz="2400" b="1" dirty="0">
                <a:solidFill>
                  <a:srgbClr val="FFFFFF"/>
                </a:solidFill>
                <a:latin typeface="微软雅黑" panose="020B0503020204020204" charset="-122"/>
                <a:ea typeface="微软雅黑" panose="020B0503020204020204" charset="-122"/>
                <a:cs typeface="微软雅黑" panose="020B0503020204020204" charset="-122"/>
                <a:sym typeface="+mn-ea"/>
              </a:rPr>
              <a:t>1.</a:t>
            </a:r>
            <a:r>
              <a:rPr lang="zh-CN" altLang="en-US" sz="2400" b="1" dirty="0" smtClean="0">
                <a:solidFill>
                  <a:srgbClr val="FFFFFF"/>
                </a:solidFill>
                <a:latin typeface="微软雅黑" panose="020B0503020204020204" charset="-122"/>
                <a:ea typeface="微软雅黑" panose="020B0503020204020204" charset="-122"/>
                <a:cs typeface="微软雅黑" panose="020B0503020204020204" charset="-122"/>
                <a:sym typeface="+mn-ea"/>
              </a:rPr>
              <a:t>业务</a:t>
            </a:r>
            <a:r>
              <a:rPr lang="zh-CN" altLang="en-US" sz="2400" b="1" dirty="0">
                <a:solidFill>
                  <a:srgbClr val="FFFFFF"/>
                </a:solidFill>
                <a:latin typeface="微软雅黑" panose="020B0503020204020204" charset="-122"/>
                <a:ea typeface="微软雅黑" panose="020B0503020204020204" charset="-122"/>
                <a:cs typeface="微软雅黑" panose="020B0503020204020204" charset="-122"/>
                <a:sym typeface="+mn-ea"/>
              </a:rPr>
              <a:t>规则</a:t>
            </a:r>
            <a:r>
              <a:rPr lang="zh-CN" altLang="en-US" sz="2400" b="1" dirty="0" smtClean="0">
                <a:solidFill>
                  <a:srgbClr val="FFFFFF"/>
                </a:solidFill>
                <a:latin typeface="微软雅黑" panose="020B0503020204020204" charset="-122"/>
                <a:ea typeface="微软雅黑" panose="020B0503020204020204" charset="-122"/>
                <a:cs typeface="微软雅黑" panose="020B0503020204020204" charset="-122"/>
                <a:sym typeface="+mn-ea"/>
              </a:rPr>
              <a:t>梳理</a:t>
            </a:r>
            <a:endParaRPr lang="zh-CN" altLang="en-US" sz="2400" b="1" dirty="0">
              <a:solidFill>
                <a:srgbClr val="FFFFFF"/>
              </a:solidFill>
              <a:latin typeface="微软雅黑" panose="020B0503020204020204" charset="-122"/>
              <a:ea typeface="微软雅黑" panose="020B0503020204020204" charset="-122"/>
              <a:cs typeface="微软雅黑" panose="020B0503020204020204" charset="-122"/>
              <a:sym typeface="+mn-ea"/>
            </a:endParaRPr>
          </a:p>
        </p:txBody>
      </p:sp>
      <p:sp>
        <p:nvSpPr>
          <p:cNvPr id="2" name="文本框 1">
            <a:extLst>
              <a:ext uri="{FF2B5EF4-FFF2-40B4-BE49-F238E27FC236}">
                <a16:creationId xmlns:a16="http://schemas.microsoft.com/office/drawing/2014/main" id="{6C96DDE9-323A-684D-BA8E-6201A48E89E9}"/>
              </a:ext>
            </a:extLst>
          </p:cNvPr>
          <p:cNvSpPr txBox="1"/>
          <p:nvPr/>
        </p:nvSpPr>
        <p:spPr>
          <a:xfrm>
            <a:off x="12319686" y="5189838"/>
            <a:ext cx="184731" cy="369332"/>
          </a:xfrm>
          <a:prstGeom prst="rect">
            <a:avLst/>
          </a:prstGeom>
          <a:noFill/>
        </p:spPr>
        <p:txBody>
          <a:bodyPr wrap="none" rtlCol="0">
            <a:spAutoFit/>
          </a:bodyPr>
          <a:lstStyle/>
          <a:p>
            <a:endParaRPr kumimoji="1" lang="zh-CN" altLang="en-US" dirty="0"/>
          </a:p>
        </p:txBody>
      </p:sp>
    </p:spTree>
    <p:extLst>
      <p:ext uri="{BB962C8B-B14F-4D97-AF65-F5344CB8AC3E}">
        <p14:creationId xmlns:p14="http://schemas.microsoft.com/office/powerpoint/2010/main" val="7066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par>
                                <p:cTn id="8" presetID="10" presetClass="entr" presetSubtype="0" fill="hold"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fade">
                                      <p:cBhvr>
                                        <p:cTn id="10" dur="500"/>
                                        <p:tgtEl>
                                          <p:spTgt spid="80"/>
                                        </p:tgtEl>
                                      </p:cBhvr>
                                    </p:animEffect>
                                  </p:childTnLst>
                                </p:cTn>
                              </p:par>
                              <p:par>
                                <p:cTn id="11" presetID="10" presetClass="entr" presetSubtype="0" fill="hold" nodeType="with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fade">
                                      <p:cBhvr>
                                        <p:cTn id="13" dur="500"/>
                                        <p:tgtEl>
                                          <p:spTgt spid="81"/>
                                        </p:tgtEl>
                                      </p:cBhvr>
                                    </p:animEffect>
                                  </p:childTnLst>
                                </p:cTn>
                              </p:par>
                              <p:par>
                                <p:cTn id="14" presetID="10" presetClass="entr" presetSubtype="0" fill="hold" nodeType="with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fade">
                                      <p:cBhvr>
                                        <p:cTn id="16" dur="500"/>
                                        <p:tgtEl>
                                          <p:spTgt spid="82"/>
                                        </p:tgtEl>
                                      </p:cBhvr>
                                    </p:animEffect>
                                  </p:childTnLst>
                                </p:cTn>
                              </p:par>
                              <p:par>
                                <p:cTn id="17" presetID="10" presetClass="entr" presetSubtype="0" fill="hold" nodeType="with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500"/>
                                        <p:tgtEl>
                                          <p:spTgt spid="83"/>
                                        </p:tgtEl>
                                      </p:cBhvr>
                                    </p:animEffect>
                                  </p:childTnLst>
                                </p:cTn>
                              </p:par>
                            </p:childTnLst>
                          </p:cTn>
                        </p:par>
                        <p:par>
                          <p:cTn id="20" fill="hold">
                            <p:stCondLst>
                              <p:cond delay="500"/>
                            </p:stCondLst>
                            <p:childTnLst>
                              <p:par>
                                <p:cTn id="21" presetID="14" presetClass="entr" presetSubtype="10" fill="hold" nodeType="afterEffect">
                                  <p:stCondLst>
                                    <p:cond delay="0"/>
                                  </p:stCondLst>
                                  <p:childTnLst>
                                    <p:set>
                                      <p:cBhvr>
                                        <p:cTn id="22" dur="1" fill="hold">
                                          <p:stCondLst>
                                            <p:cond delay="0"/>
                                          </p:stCondLst>
                                        </p:cTn>
                                        <p:tgtEl>
                                          <p:spTgt spid="84"/>
                                        </p:tgtEl>
                                        <p:attrNameLst>
                                          <p:attrName>style.visibility</p:attrName>
                                        </p:attrNameLst>
                                      </p:cBhvr>
                                      <p:to>
                                        <p:strVal val="visible"/>
                                      </p:to>
                                    </p:set>
                                    <p:animEffect transition="in" filter="randombar(horizontal)">
                                      <p:cBhvr>
                                        <p:cTn id="23" dur="500"/>
                                        <p:tgtEl>
                                          <p:spTgt spid="84"/>
                                        </p:tgtEl>
                                      </p:cBhvr>
                                    </p:animEffect>
                                  </p:childTnLst>
                                </p:cTn>
                              </p:par>
                              <p:par>
                                <p:cTn id="24" presetID="2" presetClass="entr" presetSubtype="4"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additive="base">
                                        <p:cTn id="26" dur="500" fill="hold"/>
                                        <p:tgtEl>
                                          <p:spTgt spid="89"/>
                                        </p:tgtEl>
                                        <p:attrNameLst>
                                          <p:attrName>ppt_x</p:attrName>
                                        </p:attrNameLst>
                                      </p:cBhvr>
                                      <p:tavLst>
                                        <p:tav tm="0">
                                          <p:val>
                                            <p:strVal val="#ppt_x"/>
                                          </p:val>
                                        </p:tav>
                                        <p:tav tm="100000">
                                          <p:val>
                                            <p:strVal val="#ppt_x"/>
                                          </p:val>
                                        </p:tav>
                                      </p:tavLst>
                                    </p:anim>
                                    <p:anim calcmode="lin" valueType="num">
                                      <p:cBhvr additive="base">
                                        <p:cTn id="27" dur="500" fill="hold"/>
                                        <p:tgtEl>
                                          <p:spTgt spid="8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90"/>
                                        </p:tgtEl>
                                        <p:attrNameLst>
                                          <p:attrName>style.visibility</p:attrName>
                                        </p:attrNameLst>
                                      </p:cBhvr>
                                      <p:to>
                                        <p:strVal val="visible"/>
                                      </p:to>
                                    </p:set>
                                    <p:anim calcmode="lin" valueType="num">
                                      <p:cBhvr additive="base">
                                        <p:cTn id="30" dur="500" fill="hold"/>
                                        <p:tgtEl>
                                          <p:spTgt spid="90"/>
                                        </p:tgtEl>
                                        <p:attrNameLst>
                                          <p:attrName>ppt_x</p:attrName>
                                        </p:attrNameLst>
                                      </p:cBhvr>
                                      <p:tavLst>
                                        <p:tav tm="0">
                                          <p:val>
                                            <p:strVal val="#ppt_x"/>
                                          </p:val>
                                        </p:tav>
                                        <p:tav tm="100000">
                                          <p:val>
                                            <p:strVal val="#ppt_x"/>
                                          </p:val>
                                        </p:tav>
                                      </p:tavLst>
                                    </p:anim>
                                    <p:anim calcmode="lin" valueType="num">
                                      <p:cBhvr additive="base">
                                        <p:cTn id="31"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表格&#10;&#10;中度可信度描述已自动生成">
            <a:extLst>
              <a:ext uri="{FF2B5EF4-FFF2-40B4-BE49-F238E27FC236}">
                <a16:creationId xmlns:a16="http://schemas.microsoft.com/office/drawing/2014/main" id="{CA60BA84-63C1-48A3-CE3D-29772BAA4A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4749" y="1880649"/>
            <a:ext cx="3304540" cy="2221554"/>
          </a:xfrm>
          <a:prstGeom prst="rect">
            <a:avLst/>
          </a:prstGeom>
        </p:spPr>
      </p:pic>
      <p:pic>
        <p:nvPicPr>
          <p:cNvPr id="3" name="图片 2" descr="RPA总体流程">
            <a:extLst>
              <a:ext uri="{FF2B5EF4-FFF2-40B4-BE49-F238E27FC236}">
                <a16:creationId xmlns:a16="http://schemas.microsoft.com/office/drawing/2014/main" id="{FEC92F94-B3D1-481F-DFC6-6238B864D3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2494" y="1502561"/>
            <a:ext cx="4717466" cy="2940789"/>
          </a:xfrm>
          <a:prstGeom prst="rect">
            <a:avLst/>
          </a:prstGeom>
        </p:spPr>
      </p:pic>
      <p:cxnSp>
        <p:nvCxnSpPr>
          <p:cNvPr id="77" name="直接连接符 2">
            <a:extLst>
              <a:ext uri="{FF2B5EF4-FFF2-40B4-BE49-F238E27FC236}">
                <a16:creationId xmlns:a16="http://schemas.microsoft.com/office/drawing/2014/main" id="{64A97A0A-7C52-7648-95DA-99DB4B5B543E}"/>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8" name="文本框 77">
            <a:extLst>
              <a:ext uri="{FF2B5EF4-FFF2-40B4-BE49-F238E27FC236}">
                <a16:creationId xmlns:a16="http://schemas.microsoft.com/office/drawing/2014/main" id="{E7ED3914-52F9-3B4E-8B34-F6600DFBF511}"/>
              </a:ext>
            </a:extLst>
          </p:cNvPr>
          <p:cNvSpPr txBox="1"/>
          <p:nvPr/>
        </p:nvSpPr>
        <p:spPr>
          <a:xfrm>
            <a:off x="292499" y="285760"/>
            <a:ext cx="35708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二、流程建设方案</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524680" y="4925065"/>
            <a:ext cx="8645581" cy="1496987"/>
            <a:chOff x="-2333614" y="3579805"/>
            <a:chExt cx="8738191" cy="1116812"/>
          </a:xfrm>
        </p:grpSpPr>
        <p:sp>
          <p:nvSpPr>
            <p:cNvPr id="5" name="矩形 4"/>
            <p:cNvSpPr/>
            <p:nvPr/>
          </p:nvSpPr>
          <p:spPr>
            <a:xfrm>
              <a:off x="-2333614" y="3966447"/>
              <a:ext cx="8738191" cy="730170"/>
            </a:xfrm>
            <a:prstGeom prst="rect">
              <a:avLst/>
            </a:prstGeom>
          </p:spPr>
          <p:txBody>
            <a:bodyPr wrap="square">
              <a:spAutoFit/>
              <a:scene3d>
                <a:camera prst="orthographicFront"/>
                <a:lightRig rig="threePt" dir="t"/>
              </a:scene3d>
              <a:sp3d contourW="12700"/>
            </a:bodyPr>
            <a:lstStyle/>
            <a:p>
              <a:pPr lvl="0" algn="just">
                <a:lnSpc>
                  <a:spcPct val="120000"/>
                </a:lnSpc>
                <a:defRPr/>
              </a:pPr>
              <a:r>
                <a:rPr lang="zh-CN" altLang="en-US" sz="1600" dirty="0">
                  <a:solidFill>
                    <a:prstClr val="white"/>
                  </a:solidFill>
                  <a:latin typeface="微软雅黑" panose="020B0503020204020204" pitchFamily="34" charset="-122"/>
                  <a:ea typeface="微软雅黑" panose="020B0503020204020204" pitchFamily="34" charset="-122"/>
                </a:rPr>
                <a:t>借助</a:t>
              </a:r>
              <a:r>
                <a:rPr lang="en-US" altLang="zh-CN" sz="1600" dirty="0">
                  <a:solidFill>
                    <a:prstClr val="white"/>
                  </a:solidFill>
                  <a:latin typeface="微软雅黑" panose="020B0503020204020204" pitchFamily="34" charset="-122"/>
                  <a:ea typeface="微软雅黑" panose="020B0503020204020204" pitchFamily="34" charset="-122"/>
                </a:rPr>
                <a:t>RPA</a:t>
              </a:r>
              <a:r>
                <a:rPr lang="zh-CN" altLang="en-US" sz="1600" dirty="0">
                  <a:solidFill>
                    <a:prstClr val="white"/>
                  </a:solidFill>
                  <a:latin typeface="微软雅黑" panose="020B0503020204020204" pitchFamily="34" charset="-122"/>
                  <a:ea typeface="微软雅黑" panose="020B0503020204020204" pitchFamily="34" charset="-122"/>
                </a:rPr>
                <a:t>技术，模拟共享业务人员打开浏览器、输入</a:t>
              </a:r>
              <a:r>
                <a:rPr lang="en-US" altLang="zh-CN" sz="1600" dirty="0">
                  <a:solidFill>
                    <a:prstClr val="white"/>
                  </a:solidFill>
                  <a:latin typeface="微软雅黑" panose="020B0503020204020204" pitchFamily="34" charset="-122"/>
                  <a:ea typeface="微软雅黑" panose="020B0503020204020204" pitchFamily="34" charset="-122"/>
                </a:rPr>
                <a:t>UK</a:t>
              </a:r>
              <a:r>
                <a:rPr lang="zh-CN" altLang="en-US" sz="1600" dirty="0">
                  <a:solidFill>
                    <a:prstClr val="white"/>
                  </a:solidFill>
                  <a:latin typeface="微软雅黑" panose="020B0503020204020204" pitchFamily="34" charset="-122"/>
                  <a:ea typeface="微软雅黑" panose="020B0503020204020204" pitchFamily="34" charset="-122"/>
                </a:rPr>
                <a:t>密码，在</a:t>
              </a:r>
              <a:r>
                <a:rPr lang="en-US" altLang="zh-CN" sz="1600" dirty="0">
                  <a:solidFill>
                    <a:prstClr val="white"/>
                  </a:solidFill>
                  <a:latin typeface="微软雅黑" panose="020B0503020204020204" pitchFamily="34" charset="-122"/>
                  <a:ea typeface="微软雅黑" panose="020B0503020204020204" pitchFamily="34" charset="-122"/>
                </a:rPr>
                <a:t>HR</a:t>
              </a:r>
              <a:r>
                <a:rPr lang="zh-CN" altLang="en-US" sz="1600" dirty="0">
                  <a:solidFill>
                    <a:prstClr val="white"/>
                  </a:solidFill>
                  <a:latin typeface="微软雅黑" panose="020B0503020204020204" pitchFamily="34" charset="-122"/>
                  <a:ea typeface="微软雅黑" panose="020B0503020204020204" pitchFamily="34" charset="-122"/>
                </a:rPr>
                <a:t>系统中输入事务代码、下载岗位变动花名册和</a:t>
              </a:r>
              <a:r>
                <a:rPr lang="zh-CN" altLang="en-US" sz="1600" dirty="0" smtClean="0">
                  <a:solidFill>
                    <a:prstClr val="white"/>
                  </a:solidFill>
                  <a:latin typeface="微软雅黑" panose="020B0503020204020204" pitchFamily="34" charset="-122"/>
                  <a:ea typeface="微软雅黑" panose="020B0503020204020204" pitchFamily="34" charset="-122"/>
                </a:rPr>
                <a:t>上月员工工资</a:t>
              </a:r>
              <a:r>
                <a:rPr lang="zh-CN" altLang="en-US" sz="1600" dirty="0">
                  <a:solidFill>
                    <a:prstClr val="white"/>
                  </a:solidFill>
                  <a:latin typeface="微软雅黑" panose="020B0503020204020204" pitchFamily="34" charset="-122"/>
                  <a:ea typeface="微软雅黑" panose="020B0503020204020204" pitchFamily="34" charset="-122"/>
                </a:rPr>
                <a:t>标准表、上传薪酬批量导入模板等操作步骤，实现</a:t>
              </a:r>
              <a:r>
                <a:rPr lang="en-US" altLang="zh-CN" sz="1600" dirty="0">
                  <a:solidFill>
                    <a:prstClr val="white"/>
                  </a:solidFill>
                  <a:latin typeface="微软雅黑" panose="020B0503020204020204" pitchFamily="34" charset="-122"/>
                  <a:ea typeface="微软雅黑" panose="020B0503020204020204" pitchFamily="34" charset="-122"/>
                </a:rPr>
                <a:t>RPA</a:t>
              </a:r>
              <a:r>
                <a:rPr lang="zh-CN" altLang="en-US" sz="1600" dirty="0">
                  <a:solidFill>
                    <a:prstClr val="white"/>
                  </a:solidFill>
                  <a:latin typeface="微软雅黑" panose="020B0503020204020204" pitchFamily="34" charset="-122"/>
                  <a:ea typeface="微软雅黑" panose="020B0503020204020204" pitchFamily="34" charset="-122"/>
                </a:rPr>
                <a:t>机器人完全代替人工操作</a:t>
              </a:r>
            </a:p>
          </p:txBody>
        </p:sp>
        <p:sp>
          <p:nvSpPr>
            <p:cNvPr id="6" name="矩形 5"/>
            <p:cNvSpPr/>
            <p:nvPr/>
          </p:nvSpPr>
          <p:spPr>
            <a:xfrm>
              <a:off x="-2333614" y="3579805"/>
              <a:ext cx="5276088" cy="321076"/>
            </a:xfrm>
            <a:prstGeom prst="rect">
              <a:avLst/>
            </a:prstGeom>
          </p:spPr>
          <p:txBody>
            <a:bodyPr wrap="square">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rPr>
                <a:t>开发</a:t>
              </a:r>
              <a:r>
                <a:rPr kumimoji="0" lang="en-US" altLang="zh-CN" sz="2000" b="1"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rPr>
                <a:t>RPA</a:t>
              </a:r>
              <a:r>
                <a:rPr kumimoji="0" lang="zh-CN" altLang="en-US" sz="2000" b="1"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rPr>
                <a:t>机器人实现全流程自动化</a:t>
              </a:r>
            </a:p>
          </p:txBody>
        </p:sp>
      </p:grpSp>
      <p:pic>
        <p:nvPicPr>
          <p:cNvPr id="8" name="图片占位符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56" y="2117574"/>
            <a:ext cx="3052849" cy="1669611"/>
          </a:xfrm>
          <a:prstGeom prst="rect">
            <a:avLst/>
          </a:prstGeom>
        </p:spPr>
      </p:pic>
      <p:sp>
        <p:nvSpPr>
          <p:cNvPr id="10" name="文本框 9"/>
          <p:cNvSpPr txBox="1"/>
          <p:nvPr/>
        </p:nvSpPr>
        <p:spPr>
          <a:xfrm>
            <a:off x="524680" y="2847916"/>
            <a:ext cx="2713130" cy="338554"/>
          </a:xfrm>
          <a:prstGeom prst="rect">
            <a:avLst/>
          </a:prstGeom>
          <a:noFill/>
        </p:spPr>
        <p:txBody>
          <a:bodyPr wrap="square" rtlCol="0">
            <a:spAutoFit/>
          </a:bodyPr>
          <a:lstStyle/>
          <a:p>
            <a:r>
              <a:rPr lang="en-US" altLang="zh-CN" sz="1600" dirty="0">
                <a:solidFill>
                  <a:srgbClr val="00B0F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Excel</a:t>
            </a:r>
            <a:r>
              <a:rPr lang="zh-CN" altLang="en-US" sz="1600" dirty="0">
                <a:solidFill>
                  <a:srgbClr val="00B0F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配置文件控制</a:t>
            </a:r>
            <a:r>
              <a:rPr lang="en-US" altLang="zh-CN" sz="1600" dirty="0">
                <a:solidFill>
                  <a:srgbClr val="00B0F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RPA</a:t>
            </a:r>
            <a:r>
              <a:rPr lang="zh-CN" altLang="en-US" sz="1600" dirty="0">
                <a:solidFill>
                  <a:srgbClr val="00B0F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运行</a:t>
            </a:r>
          </a:p>
        </p:txBody>
      </p:sp>
      <p:sp>
        <p:nvSpPr>
          <p:cNvPr id="11" name="文本框 10"/>
          <p:cNvSpPr txBox="1"/>
          <p:nvPr/>
        </p:nvSpPr>
        <p:spPr>
          <a:xfrm>
            <a:off x="4639507" y="2723126"/>
            <a:ext cx="2743200" cy="369332"/>
          </a:xfrm>
          <a:prstGeom prst="rect">
            <a:avLst/>
          </a:prstGeom>
          <a:noFill/>
        </p:spPr>
        <p:txBody>
          <a:bodyPr wrap="square" rtlCol="0">
            <a:spAutoFit/>
          </a:bodyPr>
          <a:lstStyle/>
          <a:p>
            <a:r>
              <a:rPr lang="en-US" altLang="zh-CN" dirty="0">
                <a:solidFill>
                  <a:srgbClr val="00B0F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RPA</a:t>
            </a:r>
            <a:r>
              <a:rPr lang="zh-CN" altLang="en-US" dirty="0">
                <a:solidFill>
                  <a:srgbClr val="00B0F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机器人全流程自动化</a:t>
            </a:r>
          </a:p>
        </p:txBody>
      </p:sp>
      <p:sp>
        <p:nvSpPr>
          <p:cNvPr id="12" name="文本框 11"/>
          <p:cNvSpPr txBox="1"/>
          <p:nvPr/>
        </p:nvSpPr>
        <p:spPr>
          <a:xfrm>
            <a:off x="9055462" y="2668262"/>
            <a:ext cx="2084831" cy="646331"/>
          </a:xfrm>
          <a:prstGeom prst="rect">
            <a:avLst/>
          </a:prstGeom>
          <a:noFill/>
        </p:spPr>
        <p:txBody>
          <a:bodyPr wrap="square" rtlCol="0">
            <a:spAutoFit/>
          </a:bodyPr>
          <a:lstStyle/>
          <a:p>
            <a:pPr algn="ctr"/>
            <a:r>
              <a:rPr lang="zh-CN" altLang="en-US" dirty="0">
                <a:solidFill>
                  <a:srgbClr val="00B0F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调用</a:t>
            </a:r>
            <a:r>
              <a:rPr lang="en-US" altLang="zh-CN" dirty="0">
                <a:solidFill>
                  <a:srgbClr val="00B0F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C</a:t>
            </a:r>
            <a:r>
              <a:rPr lang="en-US" altLang="zh-CN" dirty="0" smtClean="0">
                <a:solidFill>
                  <a:srgbClr val="00B0F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a:t>
            </a:r>
            <a:r>
              <a:rPr lang="en-US" altLang="zh-CN" dirty="0">
                <a:solidFill>
                  <a:srgbClr val="00B0F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NET</a:t>
            </a:r>
            <a:r>
              <a:rPr lang="zh-CN" altLang="en-US" dirty="0">
                <a:solidFill>
                  <a:srgbClr val="00B0F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程序扩展</a:t>
            </a:r>
            <a:r>
              <a:rPr lang="en-US" altLang="zh-CN" dirty="0">
                <a:solidFill>
                  <a:srgbClr val="00B0F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RPA</a:t>
            </a:r>
            <a:r>
              <a:rPr lang="zh-CN" altLang="en-US" dirty="0">
                <a:solidFill>
                  <a:srgbClr val="00B0F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机器人</a:t>
            </a:r>
          </a:p>
        </p:txBody>
      </p:sp>
      <p:pic>
        <p:nvPicPr>
          <p:cNvPr id="13" name="图片 12" descr="6f006e6c-508f-4d0d-bd1f-5585d51fb01c"/>
          <p:cNvPicPr>
            <a:picLocks noChangeAspect="1"/>
          </p:cNvPicPr>
          <p:nvPr/>
        </p:nvPicPr>
        <p:blipFill>
          <a:blip r:embed="rId5"/>
          <a:stretch>
            <a:fillRect/>
          </a:stretch>
        </p:blipFill>
        <p:spPr>
          <a:xfrm>
            <a:off x="8812510" y="4057015"/>
            <a:ext cx="3304540" cy="2800985"/>
          </a:xfrm>
          <a:prstGeom prst="rect">
            <a:avLst/>
          </a:prstGeom>
        </p:spPr>
      </p:pic>
      <p:sp>
        <p:nvSpPr>
          <p:cNvPr id="14" name="文本框 13">
            <a:extLst>
              <a:ext uri="{FF2B5EF4-FFF2-40B4-BE49-F238E27FC236}">
                <a16:creationId xmlns:a16="http://schemas.microsoft.com/office/drawing/2014/main" id="{5E9609C0-3D84-7843-B1AE-9D5D82F152B6}"/>
              </a:ext>
            </a:extLst>
          </p:cNvPr>
          <p:cNvSpPr txBox="1"/>
          <p:nvPr/>
        </p:nvSpPr>
        <p:spPr>
          <a:xfrm>
            <a:off x="4436539" y="230684"/>
            <a:ext cx="4733722" cy="646331"/>
          </a:xfrm>
          <a:prstGeom prst="rect">
            <a:avLst/>
          </a:prstGeom>
          <a:noFill/>
        </p:spPr>
        <p:txBody>
          <a:bodyPr wrap="square" rtlCol="0">
            <a:spAutoFit/>
          </a:bodyPr>
          <a:lstStyle/>
          <a:p>
            <a:pPr>
              <a:lnSpc>
                <a:spcPct val="150000"/>
              </a:lnSpc>
              <a:defRPr/>
            </a:pPr>
            <a:r>
              <a:rPr lang="en-US" altLang="zh-CN" sz="2400" b="1" dirty="0">
                <a:solidFill>
                  <a:srgbClr val="FFFFFF"/>
                </a:solidFill>
                <a:latin typeface="微软雅黑" panose="020B0503020204020204" charset="-122"/>
                <a:ea typeface="微软雅黑" panose="020B0503020204020204" charset="-122"/>
                <a:cs typeface="微软雅黑" panose="020B0503020204020204" charset="-122"/>
                <a:sym typeface="+mn-ea"/>
              </a:rPr>
              <a:t>2</a:t>
            </a:r>
            <a:r>
              <a:rPr lang="en-US" altLang="zh-CN" sz="2400" b="1" dirty="0" smtClean="0">
                <a:solidFill>
                  <a:srgbClr val="FFFFFF"/>
                </a:solidFill>
                <a:latin typeface="微软雅黑" panose="020B0503020204020204" charset="-122"/>
                <a:ea typeface="微软雅黑" panose="020B0503020204020204" charset="-122"/>
                <a:cs typeface="微软雅黑" panose="020B0503020204020204" charset="-122"/>
                <a:sym typeface="+mn-ea"/>
              </a:rPr>
              <a:t>.</a:t>
            </a:r>
            <a:r>
              <a:rPr lang="zh-CN" altLang="en-US" sz="2400" b="1" dirty="0" smtClean="0">
                <a:solidFill>
                  <a:srgbClr val="FFFFFF"/>
                </a:solidFill>
                <a:latin typeface="微软雅黑" panose="020B0503020204020204" charset="-122"/>
                <a:ea typeface="微软雅黑" panose="020B0503020204020204" charset="-122"/>
                <a:cs typeface="微软雅黑" panose="020B0503020204020204" charset="-122"/>
                <a:sym typeface="+mn-ea"/>
              </a:rPr>
              <a:t>机器人</a:t>
            </a:r>
            <a:r>
              <a:rPr lang="zh-CN" altLang="en-US" sz="2400" b="1" dirty="0" smtClean="0">
                <a:solidFill>
                  <a:srgbClr val="FFFFFF"/>
                </a:solidFill>
                <a:latin typeface="微软雅黑" panose="020B0503020204020204" charset="-122"/>
                <a:ea typeface="微软雅黑" panose="020B0503020204020204" charset="-122"/>
                <a:cs typeface="微软雅黑" panose="020B0503020204020204" charset="-122"/>
                <a:sym typeface="+mn-ea"/>
              </a:rPr>
              <a:t>流程</a:t>
            </a:r>
            <a:r>
              <a:rPr lang="zh-CN" altLang="en-US" sz="2400" b="1" dirty="0">
                <a:solidFill>
                  <a:srgbClr val="FFFFFF"/>
                </a:solidFill>
                <a:latin typeface="微软雅黑" panose="020B0503020204020204" charset="-122"/>
                <a:ea typeface="微软雅黑" panose="020B0503020204020204" charset="-122"/>
                <a:cs typeface="微软雅黑" panose="020B0503020204020204" charset="-122"/>
                <a:sym typeface="+mn-ea"/>
              </a:rPr>
              <a:t>设计</a:t>
            </a:r>
          </a:p>
        </p:txBody>
      </p:sp>
    </p:spTree>
    <p:extLst>
      <p:ext uri="{BB962C8B-B14F-4D97-AF65-F5344CB8AC3E}">
        <p14:creationId xmlns:p14="http://schemas.microsoft.com/office/powerpoint/2010/main" val="51995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 presetClass="entr" presetSubtype="6"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1+#ppt_w/2"/>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descr="图形用户界面, 应用程序, 表格, Excel&#10;&#10;描述已自动生成">
            <a:extLst>
              <a:ext uri="{FF2B5EF4-FFF2-40B4-BE49-F238E27FC236}">
                <a16:creationId xmlns:a16="http://schemas.microsoft.com/office/drawing/2014/main" id="{80414EDA-6657-3E2E-0C02-654D46F06C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4563" y="1365910"/>
            <a:ext cx="4727135" cy="3159918"/>
          </a:xfrm>
          <a:prstGeom prst="rect">
            <a:avLst/>
          </a:prstGeom>
        </p:spPr>
      </p:pic>
      <p:pic>
        <p:nvPicPr>
          <p:cNvPr id="19" name="图片 18" descr="图形用户界面, 文本, 应用程序&#10;&#10;描述已自动生成">
            <a:extLst>
              <a:ext uri="{FF2B5EF4-FFF2-40B4-BE49-F238E27FC236}">
                <a16:creationId xmlns:a16="http://schemas.microsoft.com/office/drawing/2014/main" id="{922E8F7D-603D-1BB7-D9C5-E43DF228D1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35" y="1882936"/>
            <a:ext cx="3438724" cy="2240381"/>
          </a:xfrm>
          <a:prstGeom prst="rect">
            <a:avLst/>
          </a:prstGeom>
        </p:spPr>
      </p:pic>
      <p:pic>
        <p:nvPicPr>
          <p:cNvPr id="21" name="图片 20" descr="图形用户界面, 应用程序&#10;&#10;描述已自动生成">
            <a:extLst>
              <a:ext uri="{FF2B5EF4-FFF2-40B4-BE49-F238E27FC236}">
                <a16:creationId xmlns:a16="http://schemas.microsoft.com/office/drawing/2014/main" id="{7791A4EF-00AC-E5FE-9627-C7AF3C85C7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0402" y="1882936"/>
            <a:ext cx="3438724" cy="2240381"/>
          </a:xfrm>
          <a:prstGeom prst="rect">
            <a:avLst/>
          </a:prstGeom>
        </p:spPr>
      </p:pic>
      <p:cxnSp>
        <p:nvCxnSpPr>
          <p:cNvPr id="77" name="直接连接符 2">
            <a:extLst>
              <a:ext uri="{FF2B5EF4-FFF2-40B4-BE49-F238E27FC236}">
                <a16:creationId xmlns:a16="http://schemas.microsoft.com/office/drawing/2014/main" id="{64A97A0A-7C52-7648-95DA-99DB4B5B543E}"/>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8" name="文本框 77">
            <a:extLst>
              <a:ext uri="{FF2B5EF4-FFF2-40B4-BE49-F238E27FC236}">
                <a16:creationId xmlns:a16="http://schemas.microsoft.com/office/drawing/2014/main" id="{E7ED3914-52F9-3B4E-8B34-F6600DFBF511}"/>
              </a:ext>
            </a:extLst>
          </p:cNvPr>
          <p:cNvSpPr txBox="1"/>
          <p:nvPr/>
        </p:nvSpPr>
        <p:spPr>
          <a:xfrm>
            <a:off x="292499" y="285760"/>
            <a:ext cx="35708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二、流程建设方案</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533354" y="4938064"/>
            <a:ext cx="10989549" cy="1532755"/>
            <a:chOff x="-2324940" y="3679473"/>
            <a:chExt cx="10989549" cy="1532755"/>
          </a:xfrm>
        </p:grpSpPr>
        <p:sp>
          <p:nvSpPr>
            <p:cNvPr id="5" name="矩形 4"/>
            <p:cNvSpPr/>
            <p:nvPr/>
          </p:nvSpPr>
          <p:spPr>
            <a:xfrm>
              <a:off x="-2324940" y="4233499"/>
              <a:ext cx="10989549" cy="978729"/>
            </a:xfrm>
            <a:prstGeom prst="rect">
              <a:avLst/>
            </a:prstGeom>
          </p:spPr>
          <p:txBody>
            <a:bodyPr wrap="square">
              <a:spAutoFit/>
              <a:scene3d>
                <a:camera prst="orthographicFront"/>
                <a:lightRig rig="threePt" dir="t"/>
              </a:scene3d>
              <a:sp3d contourW="12700"/>
            </a:bodyPr>
            <a:lstStyle/>
            <a:p>
              <a:pPr lvl="0" algn="just">
                <a:lnSpc>
                  <a:spcPct val="120000"/>
                </a:lnSpc>
                <a:defRPr/>
              </a:pPr>
              <a:r>
                <a:rPr lang="zh-CN" altLang="en-US" sz="1600" dirty="0">
                  <a:solidFill>
                    <a:prstClr val="white"/>
                  </a:solidFill>
                  <a:latin typeface="微软雅黑" panose="020B0503020204020204" pitchFamily="34" charset="-122"/>
                  <a:ea typeface="微软雅黑" panose="020B0503020204020204" pitchFamily="34" charset="-122"/>
                </a:rPr>
                <a:t>在基本工资和津补贴自动套算</a:t>
              </a:r>
              <a:r>
                <a:rPr lang="en-US" altLang="zh-CN" sz="1600" dirty="0">
                  <a:solidFill>
                    <a:prstClr val="white"/>
                  </a:solidFill>
                  <a:latin typeface="微软雅黑" panose="020B0503020204020204" pitchFamily="34" charset="-122"/>
                  <a:ea typeface="微软雅黑" panose="020B0503020204020204" pitchFamily="34" charset="-122"/>
                </a:rPr>
                <a:t>C</a:t>
              </a:r>
              <a:r>
                <a:rPr lang="en-US" altLang="zh-CN" sz="1600" dirty="0" smtClean="0">
                  <a:solidFill>
                    <a:prstClr val="white"/>
                  </a:solidFill>
                  <a:latin typeface="微软雅黑" panose="020B0503020204020204" pitchFamily="34" charset="-122"/>
                  <a:ea typeface="微软雅黑" panose="020B0503020204020204" pitchFamily="34" charset="-122"/>
                </a:rPr>
                <a:t>#.</a:t>
              </a:r>
              <a:r>
                <a:rPr lang="en-US" altLang="zh-CN" sz="1600" dirty="0">
                  <a:solidFill>
                    <a:prstClr val="white"/>
                  </a:solidFill>
                  <a:latin typeface="微软雅黑" panose="020B0503020204020204" pitchFamily="34" charset="-122"/>
                  <a:ea typeface="微软雅黑" panose="020B0503020204020204" pitchFamily="34" charset="-122"/>
                </a:rPr>
                <a:t>NET</a:t>
              </a:r>
              <a:r>
                <a:rPr lang="zh-CN" altLang="en-US" sz="1600" dirty="0" smtClean="0">
                  <a:solidFill>
                    <a:prstClr val="white"/>
                  </a:solidFill>
                  <a:latin typeface="微软雅黑" panose="020B0503020204020204" pitchFamily="34" charset="-122"/>
                  <a:ea typeface="微软雅黑" panose="020B0503020204020204" pitchFamily="34" charset="-122"/>
                </a:rPr>
                <a:t>程序开发</a:t>
              </a:r>
              <a:r>
                <a:rPr lang="zh-CN" altLang="en-US" sz="1600" dirty="0">
                  <a:solidFill>
                    <a:prstClr val="white"/>
                  </a:solidFill>
                  <a:latin typeface="微软雅黑" panose="020B0503020204020204" pitchFamily="34" charset="-122"/>
                  <a:ea typeface="微软雅黑" panose="020B0503020204020204" pitchFamily="34" charset="-122"/>
                </a:rPr>
                <a:t>中，团队成功探索出使用</a:t>
              </a:r>
              <a:r>
                <a:rPr lang="zh-CN" altLang="en-US" sz="1600"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面向对象的编程范式，将不同单位的薪酬政策转化成计算机的编程语言代码。在套算算法开发过程中，遵循了开闭原则和单一职责原则进行设计，在架构上考虑了实现不同单位基本工资和津补贴自动套算的复杂计算通用性。</a:t>
              </a:r>
              <a:r>
                <a:rPr lang="zh-CN" altLang="en-US" sz="1600" dirty="0">
                  <a:solidFill>
                    <a:prstClr val="white"/>
                  </a:solidFill>
                  <a:latin typeface="微软雅黑" panose="020B0503020204020204" pitchFamily="34" charset="-122"/>
                  <a:ea typeface="微软雅黑" panose="020B0503020204020204" pitchFamily="34" charset="-122"/>
                </a:rPr>
                <a:t>属共享运营公司首个使用面向对象方式开发的的</a:t>
              </a:r>
              <a:r>
                <a:rPr lang="en-US" altLang="zh-CN" sz="1600" dirty="0">
                  <a:solidFill>
                    <a:prstClr val="white"/>
                  </a:solidFill>
                  <a:latin typeface="微软雅黑" panose="020B0503020204020204" pitchFamily="34" charset="-122"/>
                  <a:ea typeface="微软雅黑" panose="020B0503020204020204" pitchFamily="34" charset="-122"/>
                </a:rPr>
                <a:t>RPA</a:t>
              </a:r>
              <a:r>
                <a:rPr lang="zh-CN" altLang="en-US" sz="1600" dirty="0">
                  <a:solidFill>
                    <a:prstClr val="white"/>
                  </a:solidFill>
                  <a:latin typeface="微软雅黑" panose="020B0503020204020204" pitchFamily="34" charset="-122"/>
                  <a:ea typeface="微软雅黑" panose="020B0503020204020204" pitchFamily="34" charset="-122"/>
                </a:rPr>
                <a:t>机器人案例。</a:t>
              </a:r>
            </a:p>
          </p:txBody>
        </p:sp>
        <p:sp>
          <p:nvSpPr>
            <p:cNvPr id="6" name="矩形 5"/>
            <p:cNvSpPr/>
            <p:nvPr/>
          </p:nvSpPr>
          <p:spPr>
            <a:xfrm>
              <a:off x="255356" y="3679473"/>
              <a:ext cx="6335185" cy="461665"/>
            </a:xfrm>
            <a:prstGeom prst="rect">
              <a:avLst/>
            </a:prstGeom>
          </p:spPr>
          <p:txBody>
            <a:bodyPr wrap="square">
              <a:spAutoFit/>
              <a:scene3d>
                <a:camera prst="orthographicFront"/>
                <a:lightRig rig="threePt" dir="t"/>
              </a:scene3d>
              <a:sp3d contourW="12700"/>
            </a:bodyPr>
            <a:lstStyle/>
            <a:p>
              <a:pPr lvl="0" algn="ctr">
                <a:lnSpc>
                  <a:spcPct val="120000"/>
                </a:lnSpc>
                <a:defRPr/>
              </a:pPr>
              <a:r>
                <a:rPr kumimoji="0" lang="zh-CN" altLang="en-US" sz="2000" b="1"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rPr>
                <a:t>开发</a:t>
              </a:r>
              <a:r>
                <a:rPr kumimoji="0" lang="en-US" altLang="zh-CN" sz="2000" b="1"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rPr>
                <a:t>C</a:t>
              </a:r>
              <a:r>
                <a:rPr kumimoji="0" lang="en-US" altLang="zh-CN" sz="2000" b="1" i="0" u="none" strike="noStrike" kern="1200" cap="none" spc="0" normalizeH="0" baseline="0" noProof="0" dirty="0" smtClean="0">
                  <a:ln>
                    <a:noFill/>
                  </a:ln>
                  <a:solidFill>
                    <a:srgbClr val="FFFF00"/>
                  </a:solidFill>
                  <a:effectLst/>
                  <a:uLnTx/>
                  <a:uFillTx/>
                  <a:latin typeface="微软雅黑" panose="020B0503020204020204" pitchFamily="34" charset="-122"/>
                  <a:ea typeface="微软雅黑" panose="020B0503020204020204" pitchFamily="34" charset="-122"/>
                </a:rPr>
                <a:t>#.NET</a:t>
              </a:r>
              <a:r>
                <a:rPr kumimoji="0" lang="zh-CN" altLang="en-US" sz="2000" b="1" i="0" u="none" strike="noStrike" kern="1200" cap="none" spc="0" normalizeH="0" baseline="0" noProof="0" dirty="0" smtClean="0">
                  <a:ln>
                    <a:noFill/>
                  </a:ln>
                  <a:solidFill>
                    <a:srgbClr val="FFFF00"/>
                  </a:solidFill>
                  <a:effectLst/>
                  <a:uLnTx/>
                  <a:uFillTx/>
                  <a:latin typeface="微软雅黑" panose="020B0503020204020204" pitchFamily="34" charset="-122"/>
                  <a:ea typeface="微软雅黑" panose="020B0503020204020204" pitchFamily="34" charset="-122"/>
                </a:rPr>
                <a:t>工资自动套</a:t>
              </a:r>
              <a:r>
                <a:rPr kumimoji="0" lang="zh-CN" altLang="en-US" sz="2000" b="1"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rPr>
                <a:t>算程序</a:t>
              </a:r>
              <a:r>
                <a:rPr lang="zh-CN" altLang="en-US" sz="2000" b="1" dirty="0">
                  <a:solidFill>
                    <a:srgbClr val="FFFF00"/>
                  </a:solidFill>
                  <a:latin typeface="微软雅黑" panose="020B0503020204020204" pitchFamily="34" charset="-122"/>
                  <a:ea typeface="微软雅黑" panose="020B0503020204020204" pitchFamily="34" charset="-122"/>
                </a:rPr>
                <a:t>解决复杂逻辑计算难题</a:t>
              </a:r>
              <a:endParaRPr kumimoji="0" lang="zh-CN" altLang="en-US" sz="2000" b="1"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835274" y="2869658"/>
            <a:ext cx="2042446" cy="369332"/>
          </a:xfrm>
          <a:prstGeom prst="rect">
            <a:avLst/>
          </a:prstGeom>
          <a:noFill/>
        </p:spPr>
        <p:txBody>
          <a:bodyPr wrap="square" rtlCol="0">
            <a:spAutoFit/>
          </a:bodyPr>
          <a:lstStyle/>
          <a:p>
            <a:r>
              <a:rPr lang="zh-CN" altLang="en-US" dirty="0">
                <a:solidFill>
                  <a:srgbClr val="00B0F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工资套算算法模块</a:t>
            </a:r>
          </a:p>
        </p:txBody>
      </p:sp>
      <p:sp>
        <p:nvSpPr>
          <p:cNvPr id="11" name="文本框 10"/>
          <p:cNvSpPr txBox="1"/>
          <p:nvPr/>
        </p:nvSpPr>
        <p:spPr>
          <a:xfrm>
            <a:off x="4999611" y="2635254"/>
            <a:ext cx="2057037" cy="369332"/>
          </a:xfrm>
          <a:prstGeom prst="rect">
            <a:avLst/>
          </a:prstGeom>
          <a:noFill/>
        </p:spPr>
        <p:txBody>
          <a:bodyPr wrap="square" rtlCol="0">
            <a:spAutoFit/>
          </a:bodyPr>
          <a:lstStyle/>
          <a:p>
            <a:r>
              <a:rPr lang="zh-CN" altLang="en-US" dirty="0">
                <a:solidFill>
                  <a:srgbClr val="00B0F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套算程序界面设计</a:t>
            </a:r>
          </a:p>
        </p:txBody>
      </p:sp>
      <p:sp>
        <p:nvSpPr>
          <p:cNvPr id="12" name="文本框 11"/>
          <p:cNvSpPr txBox="1"/>
          <p:nvPr/>
        </p:nvSpPr>
        <p:spPr>
          <a:xfrm>
            <a:off x="9448835" y="2869658"/>
            <a:ext cx="1593418" cy="369332"/>
          </a:xfrm>
          <a:prstGeom prst="rect">
            <a:avLst/>
          </a:prstGeom>
          <a:noFill/>
        </p:spPr>
        <p:txBody>
          <a:bodyPr wrap="square" rtlCol="0">
            <a:spAutoFit/>
          </a:bodyPr>
          <a:lstStyle/>
          <a:p>
            <a:r>
              <a:rPr lang="zh-CN" altLang="en-US" dirty="0">
                <a:solidFill>
                  <a:srgbClr val="00B0F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批量套算模块</a:t>
            </a:r>
          </a:p>
        </p:txBody>
      </p:sp>
      <p:sp>
        <p:nvSpPr>
          <p:cNvPr id="13" name="文本框 12">
            <a:extLst>
              <a:ext uri="{FF2B5EF4-FFF2-40B4-BE49-F238E27FC236}">
                <a16:creationId xmlns:a16="http://schemas.microsoft.com/office/drawing/2014/main" id="{5E9609C0-3D84-7843-B1AE-9D5D82F152B6}"/>
              </a:ext>
            </a:extLst>
          </p:cNvPr>
          <p:cNvSpPr txBox="1"/>
          <p:nvPr/>
        </p:nvSpPr>
        <p:spPr>
          <a:xfrm>
            <a:off x="4436539" y="230684"/>
            <a:ext cx="4733722" cy="646331"/>
          </a:xfrm>
          <a:prstGeom prst="rect">
            <a:avLst/>
          </a:prstGeom>
          <a:noFill/>
        </p:spPr>
        <p:txBody>
          <a:bodyPr wrap="square" rtlCol="0">
            <a:spAutoFit/>
          </a:bodyPr>
          <a:lstStyle/>
          <a:p>
            <a:pPr>
              <a:lnSpc>
                <a:spcPct val="150000"/>
              </a:lnSpc>
              <a:defRPr/>
            </a:pPr>
            <a:r>
              <a:rPr lang="en-US" altLang="zh-CN" sz="2400" b="1" dirty="0">
                <a:solidFill>
                  <a:srgbClr val="FFFFFF"/>
                </a:solidFill>
                <a:latin typeface="微软雅黑" panose="020B0503020204020204" charset="-122"/>
                <a:ea typeface="微软雅黑" panose="020B0503020204020204" charset="-122"/>
                <a:cs typeface="微软雅黑" panose="020B0503020204020204" charset="-122"/>
                <a:sym typeface="+mn-ea"/>
              </a:rPr>
              <a:t>3.</a:t>
            </a:r>
            <a:r>
              <a:rPr lang="zh-CN" altLang="en-US" sz="2400" b="1" dirty="0">
                <a:solidFill>
                  <a:srgbClr val="FFFFFF"/>
                </a:solidFill>
                <a:latin typeface="微软雅黑" panose="020B0503020204020204" charset="-122"/>
                <a:ea typeface="微软雅黑" panose="020B0503020204020204" charset="-122"/>
                <a:cs typeface="微软雅黑" panose="020B0503020204020204" charset="-122"/>
                <a:sym typeface="+mn-ea"/>
              </a:rPr>
              <a:t>业务逻辑创新</a:t>
            </a:r>
          </a:p>
        </p:txBody>
      </p:sp>
    </p:spTree>
    <p:extLst>
      <p:ext uri="{BB962C8B-B14F-4D97-AF65-F5344CB8AC3E}">
        <p14:creationId xmlns:p14="http://schemas.microsoft.com/office/powerpoint/2010/main" val="48095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7" name="直接连接符 2">
            <a:extLst>
              <a:ext uri="{FF2B5EF4-FFF2-40B4-BE49-F238E27FC236}">
                <a16:creationId xmlns:a16="http://schemas.microsoft.com/office/drawing/2014/main" id="{64A97A0A-7C52-7648-95DA-99DB4B5B543E}"/>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8" name="文本框 77">
            <a:extLst>
              <a:ext uri="{FF2B5EF4-FFF2-40B4-BE49-F238E27FC236}">
                <a16:creationId xmlns:a16="http://schemas.microsoft.com/office/drawing/2014/main" id="{E7ED3914-52F9-3B4E-8B34-F6600DFBF511}"/>
              </a:ext>
            </a:extLst>
          </p:cNvPr>
          <p:cNvSpPr txBox="1"/>
          <p:nvPr/>
        </p:nvSpPr>
        <p:spPr>
          <a:xfrm>
            <a:off x="292499" y="285760"/>
            <a:ext cx="35708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二、流程建设方案</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grpSp>
        <p:nvGrpSpPr>
          <p:cNvPr id="4" name="6048664a-32dc-45f0-8894-22a0bafdb272"/>
          <p:cNvGrpSpPr>
            <a:grpSpLocks noChangeAspect="1"/>
          </p:cNvGrpSpPr>
          <p:nvPr/>
        </p:nvGrpSpPr>
        <p:grpSpPr>
          <a:xfrm>
            <a:off x="1642591" y="2851663"/>
            <a:ext cx="8838603" cy="3367792"/>
            <a:chOff x="1704090" y="1891819"/>
            <a:chExt cx="8838603" cy="3367792"/>
          </a:xfrm>
        </p:grpSpPr>
        <p:sp>
          <p:nvSpPr>
            <p:cNvPr id="5" name="Oval 5"/>
            <p:cNvSpPr/>
            <p:nvPr/>
          </p:nvSpPr>
          <p:spPr>
            <a:xfrm>
              <a:off x="5093439" y="2574906"/>
              <a:ext cx="2005124" cy="2005124"/>
            </a:xfrm>
            <a:prstGeom prst="ellipse">
              <a:avLst/>
            </a:prstGeom>
            <a:noFill/>
            <a:ln w="28575">
              <a:solidFill>
                <a:schemeClr val="bg1">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b" anchorCtr="1">
              <a:normAutofit/>
            </a:bodyPr>
            <a:lstStyle/>
            <a:p>
              <a:pPr algn="ctr">
                <a:lnSpc>
                  <a:spcPct val="120000"/>
                </a:lnSpc>
                <a:defRPr/>
              </a:pPr>
              <a:endParaRPr lang="zh-CN" altLang="en-US" sz="1000" dirty="0">
                <a:solidFill>
                  <a:schemeClr val="tx1">
                    <a:lumMod val="75000"/>
                    <a:lumOff val="25000"/>
                  </a:schemeClr>
                </a:solidFill>
              </a:endParaRPr>
            </a:p>
          </p:txBody>
        </p:sp>
        <p:sp>
          <p:nvSpPr>
            <p:cNvPr id="6" name="Isosceles Triangle 7"/>
            <p:cNvSpPr/>
            <p:nvPr/>
          </p:nvSpPr>
          <p:spPr>
            <a:xfrm rot="14400000" flipH="1" flipV="1">
              <a:off x="5319689" y="1936839"/>
              <a:ext cx="652791" cy="56275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7" name="Group 2"/>
            <p:cNvGrpSpPr/>
            <p:nvPr/>
          </p:nvGrpSpPr>
          <p:grpSpPr>
            <a:xfrm>
              <a:off x="4507373" y="1988840"/>
              <a:ext cx="3177256" cy="3177256"/>
              <a:chOff x="4711001" y="1988840"/>
              <a:chExt cx="3177256" cy="3177256"/>
            </a:xfrm>
          </p:grpSpPr>
          <p:sp>
            <p:nvSpPr>
              <p:cNvPr id="17" name="Block Arc 6"/>
              <p:cNvSpPr/>
              <p:nvPr/>
            </p:nvSpPr>
            <p:spPr>
              <a:xfrm rot="17100000" flipH="1" flipV="1">
                <a:off x="4711001" y="1988840"/>
                <a:ext cx="3177256" cy="3177256"/>
              </a:xfrm>
              <a:prstGeom prst="blockArc">
                <a:avLst>
                  <a:gd name="adj1" fmla="val 21599999"/>
                  <a:gd name="adj2" fmla="val 8180671"/>
                  <a:gd name="adj3" fmla="val 1191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8" name="Block Arc 8"/>
              <p:cNvSpPr/>
              <p:nvPr/>
            </p:nvSpPr>
            <p:spPr>
              <a:xfrm rot="17100000">
                <a:off x="4711001" y="1988840"/>
                <a:ext cx="3177256" cy="3177256"/>
              </a:xfrm>
              <a:prstGeom prst="blockArc">
                <a:avLst>
                  <a:gd name="adj1" fmla="val 21599999"/>
                  <a:gd name="adj2" fmla="val 8180671"/>
                  <a:gd name="adj3" fmla="val 119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8" name="Isosceles Triangle 9"/>
            <p:cNvSpPr/>
            <p:nvPr/>
          </p:nvSpPr>
          <p:spPr>
            <a:xfrm rot="3600000" flipV="1">
              <a:off x="6237385" y="4651840"/>
              <a:ext cx="652791" cy="56275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Oval 13"/>
            <p:cNvSpPr/>
            <p:nvPr/>
          </p:nvSpPr>
          <p:spPr>
            <a:xfrm>
              <a:off x="1704090" y="3872348"/>
              <a:ext cx="1081372" cy="10813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10" name="Oval 14"/>
            <p:cNvSpPr/>
            <p:nvPr/>
          </p:nvSpPr>
          <p:spPr>
            <a:xfrm>
              <a:off x="3068965" y="3872348"/>
              <a:ext cx="1081372" cy="10813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Oval 15"/>
            <p:cNvSpPr/>
            <p:nvPr/>
          </p:nvSpPr>
          <p:spPr>
            <a:xfrm>
              <a:off x="8094955" y="3872348"/>
              <a:ext cx="1081372" cy="10813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Oval 16"/>
            <p:cNvSpPr/>
            <p:nvPr/>
          </p:nvSpPr>
          <p:spPr>
            <a:xfrm>
              <a:off x="9461321" y="3872348"/>
              <a:ext cx="1081372" cy="10813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Freeform: Shape 20"/>
            <p:cNvSpPr>
              <a:spLocks/>
            </p:cNvSpPr>
            <p:nvPr/>
          </p:nvSpPr>
          <p:spPr bwMode="auto">
            <a:xfrm>
              <a:off x="1970275" y="4139028"/>
              <a:ext cx="548999" cy="548007"/>
            </a:xfrm>
            <a:custGeom>
              <a:avLst/>
              <a:gdLst>
                <a:gd name="T0" fmla="*/ 616 w 1108"/>
                <a:gd name="T1" fmla="*/ 812 h 1105"/>
                <a:gd name="T2" fmla="*/ 660 w 1108"/>
                <a:gd name="T3" fmla="*/ 767 h 1105"/>
                <a:gd name="T4" fmla="*/ 766 w 1108"/>
                <a:gd name="T5" fmla="*/ 654 h 1105"/>
                <a:gd name="T6" fmla="*/ 879 w 1108"/>
                <a:gd name="T7" fmla="*/ 449 h 1105"/>
                <a:gd name="T8" fmla="*/ 856 w 1108"/>
                <a:gd name="T9" fmla="*/ 277 h 1105"/>
                <a:gd name="T10" fmla="*/ 749 w 1108"/>
                <a:gd name="T11" fmla="*/ 142 h 1105"/>
                <a:gd name="T12" fmla="*/ 588 w 1108"/>
                <a:gd name="T13" fmla="*/ 80 h 1105"/>
                <a:gd name="T14" fmla="*/ 427 w 1108"/>
                <a:gd name="T15" fmla="*/ 104 h 1105"/>
                <a:gd name="T16" fmla="*/ 292 w 1108"/>
                <a:gd name="T17" fmla="*/ 209 h 1105"/>
                <a:gd name="T18" fmla="*/ 229 w 1108"/>
                <a:gd name="T19" fmla="*/ 371 h 1105"/>
                <a:gd name="T20" fmla="*/ 273 w 1108"/>
                <a:gd name="T21" fmla="*/ 571 h 1105"/>
                <a:gd name="T22" fmla="*/ 420 w 1108"/>
                <a:gd name="T23" fmla="*/ 708 h 1105"/>
                <a:gd name="T24" fmla="*/ 623 w 1108"/>
                <a:gd name="T25" fmla="*/ 1079 h 1105"/>
                <a:gd name="T26" fmla="*/ 506 w 1108"/>
                <a:gd name="T27" fmla="*/ 1098 h 1105"/>
                <a:gd name="T28" fmla="*/ 424 w 1108"/>
                <a:gd name="T29" fmla="*/ 1055 h 1105"/>
                <a:gd name="T30" fmla="*/ 373 w 1108"/>
                <a:gd name="T31" fmla="*/ 989 h 1105"/>
                <a:gd name="T32" fmla="*/ 292 w 1108"/>
                <a:gd name="T33" fmla="*/ 714 h 1105"/>
                <a:gd name="T34" fmla="*/ 153 w 1108"/>
                <a:gd name="T35" fmla="*/ 459 h 1105"/>
                <a:gd name="T36" fmla="*/ 181 w 1108"/>
                <a:gd name="T37" fmla="*/ 247 h 1105"/>
                <a:gd name="T38" fmla="*/ 312 w 1108"/>
                <a:gd name="T39" fmla="*/ 81 h 1105"/>
                <a:gd name="T40" fmla="*/ 513 w 1108"/>
                <a:gd name="T41" fmla="*/ 2 h 1105"/>
                <a:gd name="T42" fmla="*/ 712 w 1108"/>
                <a:gd name="T43" fmla="*/ 32 h 1105"/>
                <a:gd name="T44" fmla="*/ 879 w 1108"/>
                <a:gd name="T45" fmla="*/ 163 h 1105"/>
                <a:gd name="T46" fmla="*/ 956 w 1108"/>
                <a:gd name="T47" fmla="*/ 363 h 1105"/>
                <a:gd name="T48" fmla="*/ 903 w 1108"/>
                <a:gd name="T49" fmla="*/ 611 h 1105"/>
                <a:gd name="T50" fmla="*/ 739 w 1108"/>
                <a:gd name="T51" fmla="*/ 770 h 1105"/>
                <a:gd name="T52" fmla="*/ 716 w 1108"/>
                <a:gd name="T53" fmla="*/ 1032 h 1105"/>
                <a:gd name="T54" fmla="*/ 631 w 1108"/>
                <a:gd name="T55" fmla="*/ 1062 h 1105"/>
                <a:gd name="T56" fmla="*/ 939 w 1108"/>
                <a:gd name="T57" fmla="*/ 623 h 1105"/>
                <a:gd name="T58" fmla="*/ 1029 w 1108"/>
                <a:gd name="T59" fmla="*/ 646 h 1105"/>
                <a:gd name="T60" fmla="*/ 1023 w 1108"/>
                <a:gd name="T61" fmla="*/ 688 h 1105"/>
                <a:gd name="T62" fmla="*/ 965 w 1108"/>
                <a:gd name="T63" fmla="*/ 191 h 1105"/>
                <a:gd name="T64" fmla="*/ 937 w 1108"/>
                <a:gd name="T65" fmla="*/ 159 h 1105"/>
                <a:gd name="T66" fmla="*/ 1023 w 1108"/>
                <a:gd name="T67" fmla="*/ 113 h 1105"/>
                <a:gd name="T68" fmla="*/ 1029 w 1108"/>
                <a:gd name="T69" fmla="*/ 156 h 1105"/>
                <a:gd name="T70" fmla="*/ 1002 w 1108"/>
                <a:gd name="T71" fmla="*/ 411 h 1105"/>
                <a:gd name="T72" fmla="*/ 1025 w 1108"/>
                <a:gd name="T73" fmla="*/ 375 h 1105"/>
                <a:gd name="T74" fmla="*/ 1108 w 1108"/>
                <a:gd name="T75" fmla="*/ 401 h 1105"/>
                <a:gd name="T76" fmla="*/ 160 w 1108"/>
                <a:gd name="T77" fmla="*/ 143 h 1105"/>
                <a:gd name="T78" fmla="*/ 166 w 1108"/>
                <a:gd name="T79" fmla="*/ 182 h 1105"/>
                <a:gd name="T80" fmla="*/ 76 w 1108"/>
                <a:gd name="T81" fmla="*/ 152 h 1105"/>
                <a:gd name="T82" fmla="*/ 90 w 1108"/>
                <a:gd name="T83" fmla="*/ 112 h 1105"/>
                <a:gd name="T84" fmla="*/ 148 w 1108"/>
                <a:gd name="T85" fmla="*/ 610 h 1105"/>
                <a:gd name="T86" fmla="*/ 169 w 1108"/>
                <a:gd name="T87" fmla="*/ 648 h 1105"/>
                <a:gd name="T88" fmla="*/ 81 w 1108"/>
                <a:gd name="T89" fmla="*/ 686 h 1105"/>
                <a:gd name="T90" fmla="*/ 84 w 1108"/>
                <a:gd name="T91" fmla="*/ 643 h 1105"/>
                <a:gd name="T92" fmla="*/ 109 w 1108"/>
                <a:gd name="T93" fmla="*/ 396 h 1105"/>
                <a:gd name="T94" fmla="*/ 26 w 1108"/>
                <a:gd name="T95" fmla="*/ 427 h 1105"/>
                <a:gd name="T96" fmla="*/ 0 w 1108"/>
                <a:gd name="T97" fmla="*/ 396 h 1105"/>
                <a:gd name="T98" fmla="*/ 359 w 1108"/>
                <a:gd name="T99" fmla="*/ 286 h 1105"/>
                <a:gd name="T100" fmla="*/ 387 w 1108"/>
                <a:gd name="T101" fmla="*/ 253 h 1105"/>
                <a:gd name="T102" fmla="*/ 479 w 1108"/>
                <a:gd name="T103" fmla="*/ 306 h 1105"/>
                <a:gd name="T104" fmla="*/ 540 w 1108"/>
                <a:gd name="T105" fmla="*/ 238 h 1105"/>
                <a:gd name="T106" fmla="*/ 579 w 1108"/>
                <a:gd name="T107" fmla="*/ 254 h 1105"/>
                <a:gd name="T108" fmla="*/ 700 w 1108"/>
                <a:gd name="T109" fmla="*/ 272 h 1105"/>
                <a:gd name="T110" fmla="*/ 737 w 1108"/>
                <a:gd name="T111" fmla="*/ 256 h 1105"/>
                <a:gd name="T112" fmla="*/ 649 w 1108"/>
                <a:gd name="T113" fmla="*/ 620 h 1105"/>
                <a:gd name="T114" fmla="*/ 607 w 1108"/>
                <a:gd name="T115" fmla="*/ 616 h 1105"/>
                <a:gd name="T116" fmla="*/ 600 w 1108"/>
                <a:gd name="T117" fmla="*/ 353 h 1105"/>
                <a:gd name="T118" fmla="*/ 554 w 1108"/>
                <a:gd name="T119" fmla="*/ 440 h 1105"/>
                <a:gd name="T120" fmla="*/ 528 w 1108"/>
                <a:gd name="T121" fmla="*/ 350 h 1105"/>
                <a:gd name="T122" fmla="*/ 505 w 1108"/>
                <a:gd name="T123" fmla="*/ 607 h 1105"/>
                <a:gd name="T124" fmla="*/ 467 w 1108"/>
                <a:gd name="T125" fmla="*/ 626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08" h="1105">
                  <a:moveTo>
                    <a:pt x="451" y="781"/>
                  </a:moveTo>
                  <a:lnTo>
                    <a:pt x="451" y="781"/>
                  </a:lnTo>
                  <a:lnTo>
                    <a:pt x="453" y="787"/>
                  </a:lnTo>
                  <a:lnTo>
                    <a:pt x="455" y="794"/>
                  </a:lnTo>
                  <a:lnTo>
                    <a:pt x="459" y="799"/>
                  </a:lnTo>
                  <a:lnTo>
                    <a:pt x="465" y="803"/>
                  </a:lnTo>
                  <a:lnTo>
                    <a:pt x="471" y="808"/>
                  </a:lnTo>
                  <a:lnTo>
                    <a:pt x="478" y="810"/>
                  </a:lnTo>
                  <a:lnTo>
                    <a:pt x="485" y="812"/>
                  </a:lnTo>
                  <a:lnTo>
                    <a:pt x="493" y="812"/>
                  </a:lnTo>
                  <a:lnTo>
                    <a:pt x="616" y="812"/>
                  </a:lnTo>
                  <a:lnTo>
                    <a:pt x="616" y="812"/>
                  </a:lnTo>
                  <a:lnTo>
                    <a:pt x="623" y="812"/>
                  </a:lnTo>
                  <a:lnTo>
                    <a:pt x="631" y="810"/>
                  </a:lnTo>
                  <a:lnTo>
                    <a:pt x="637" y="806"/>
                  </a:lnTo>
                  <a:lnTo>
                    <a:pt x="644" y="803"/>
                  </a:lnTo>
                  <a:lnTo>
                    <a:pt x="649" y="799"/>
                  </a:lnTo>
                  <a:lnTo>
                    <a:pt x="654" y="794"/>
                  </a:lnTo>
                  <a:lnTo>
                    <a:pt x="656" y="787"/>
                  </a:lnTo>
                  <a:lnTo>
                    <a:pt x="658" y="781"/>
                  </a:lnTo>
                  <a:lnTo>
                    <a:pt x="658" y="781"/>
                  </a:lnTo>
                  <a:lnTo>
                    <a:pt x="660" y="767"/>
                  </a:lnTo>
                  <a:lnTo>
                    <a:pt x="663" y="754"/>
                  </a:lnTo>
                  <a:lnTo>
                    <a:pt x="668" y="741"/>
                  </a:lnTo>
                  <a:lnTo>
                    <a:pt x="674" y="729"/>
                  </a:lnTo>
                  <a:lnTo>
                    <a:pt x="680" y="718"/>
                  </a:lnTo>
                  <a:lnTo>
                    <a:pt x="689" y="708"/>
                  </a:lnTo>
                  <a:lnTo>
                    <a:pt x="700" y="700"/>
                  </a:lnTo>
                  <a:lnTo>
                    <a:pt x="712" y="692"/>
                  </a:lnTo>
                  <a:lnTo>
                    <a:pt x="712" y="692"/>
                  </a:lnTo>
                  <a:lnTo>
                    <a:pt x="731" y="680"/>
                  </a:lnTo>
                  <a:lnTo>
                    <a:pt x="748" y="668"/>
                  </a:lnTo>
                  <a:lnTo>
                    <a:pt x="766" y="654"/>
                  </a:lnTo>
                  <a:lnTo>
                    <a:pt x="782" y="639"/>
                  </a:lnTo>
                  <a:lnTo>
                    <a:pt x="797" y="624"/>
                  </a:lnTo>
                  <a:lnTo>
                    <a:pt x="811" y="607"/>
                  </a:lnTo>
                  <a:lnTo>
                    <a:pt x="824" y="590"/>
                  </a:lnTo>
                  <a:lnTo>
                    <a:pt x="836" y="571"/>
                  </a:lnTo>
                  <a:lnTo>
                    <a:pt x="846" y="553"/>
                  </a:lnTo>
                  <a:lnTo>
                    <a:pt x="855" y="533"/>
                  </a:lnTo>
                  <a:lnTo>
                    <a:pt x="863" y="513"/>
                  </a:lnTo>
                  <a:lnTo>
                    <a:pt x="869" y="492"/>
                  </a:lnTo>
                  <a:lnTo>
                    <a:pt x="875" y="471"/>
                  </a:lnTo>
                  <a:lnTo>
                    <a:pt x="879" y="449"/>
                  </a:lnTo>
                  <a:lnTo>
                    <a:pt x="881" y="427"/>
                  </a:lnTo>
                  <a:lnTo>
                    <a:pt x="881" y="404"/>
                  </a:lnTo>
                  <a:lnTo>
                    <a:pt x="881" y="404"/>
                  </a:lnTo>
                  <a:lnTo>
                    <a:pt x="881" y="388"/>
                  </a:lnTo>
                  <a:lnTo>
                    <a:pt x="880" y="371"/>
                  </a:lnTo>
                  <a:lnTo>
                    <a:pt x="878" y="355"/>
                  </a:lnTo>
                  <a:lnTo>
                    <a:pt x="875" y="339"/>
                  </a:lnTo>
                  <a:lnTo>
                    <a:pt x="871" y="323"/>
                  </a:lnTo>
                  <a:lnTo>
                    <a:pt x="867" y="307"/>
                  </a:lnTo>
                  <a:lnTo>
                    <a:pt x="862" y="292"/>
                  </a:lnTo>
                  <a:lnTo>
                    <a:pt x="856" y="277"/>
                  </a:lnTo>
                  <a:lnTo>
                    <a:pt x="849" y="263"/>
                  </a:lnTo>
                  <a:lnTo>
                    <a:pt x="842" y="249"/>
                  </a:lnTo>
                  <a:lnTo>
                    <a:pt x="834" y="235"/>
                  </a:lnTo>
                  <a:lnTo>
                    <a:pt x="826" y="222"/>
                  </a:lnTo>
                  <a:lnTo>
                    <a:pt x="816" y="209"/>
                  </a:lnTo>
                  <a:lnTo>
                    <a:pt x="807" y="196"/>
                  </a:lnTo>
                  <a:lnTo>
                    <a:pt x="797" y="184"/>
                  </a:lnTo>
                  <a:lnTo>
                    <a:pt x="785" y="174"/>
                  </a:lnTo>
                  <a:lnTo>
                    <a:pt x="774" y="163"/>
                  </a:lnTo>
                  <a:lnTo>
                    <a:pt x="762" y="152"/>
                  </a:lnTo>
                  <a:lnTo>
                    <a:pt x="749" y="142"/>
                  </a:lnTo>
                  <a:lnTo>
                    <a:pt x="738" y="134"/>
                  </a:lnTo>
                  <a:lnTo>
                    <a:pt x="724" y="125"/>
                  </a:lnTo>
                  <a:lnTo>
                    <a:pt x="711" y="118"/>
                  </a:lnTo>
                  <a:lnTo>
                    <a:pt x="697" y="110"/>
                  </a:lnTo>
                  <a:lnTo>
                    <a:pt x="682" y="104"/>
                  </a:lnTo>
                  <a:lnTo>
                    <a:pt x="666" y="97"/>
                  </a:lnTo>
                  <a:lnTo>
                    <a:pt x="651" y="93"/>
                  </a:lnTo>
                  <a:lnTo>
                    <a:pt x="636" y="88"/>
                  </a:lnTo>
                  <a:lnTo>
                    <a:pt x="620" y="84"/>
                  </a:lnTo>
                  <a:lnTo>
                    <a:pt x="604" y="82"/>
                  </a:lnTo>
                  <a:lnTo>
                    <a:pt x="588" y="80"/>
                  </a:lnTo>
                  <a:lnTo>
                    <a:pt x="572" y="78"/>
                  </a:lnTo>
                  <a:lnTo>
                    <a:pt x="554" y="78"/>
                  </a:lnTo>
                  <a:lnTo>
                    <a:pt x="554" y="78"/>
                  </a:lnTo>
                  <a:lnTo>
                    <a:pt x="537" y="78"/>
                  </a:lnTo>
                  <a:lnTo>
                    <a:pt x="521" y="80"/>
                  </a:lnTo>
                  <a:lnTo>
                    <a:pt x="505" y="82"/>
                  </a:lnTo>
                  <a:lnTo>
                    <a:pt x="489" y="84"/>
                  </a:lnTo>
                  <a:lnTo>
                    <a:pt x="472" y="88"/>
                  </a:lnTo>
                  <a:lnTo>
                    <a:pt x="457" y="93"/>
                  </a:lnTo>
                  <a:lnTo>
                    <a:pt x="442" y="97"/>
                  </a:lnTo>
                  <a:lnTo>
                    <a:pt x="427" y="104"/>
                  </a:lnTo>
                  <a:lnTo>
                    <a:pt x="412" y="110"/>
                  </a:lnTo>
                  <a:lnTo>
                    <a:pt x="398" y="118"/>
                  </a:lnTo>
                  <a:lnTo>
                    <a:pt x="385" y="125"/>
                  </a:lnTo>
                  <a:lnTo>
                    <a:pt x="371" y="134"/>
                  </a:lnTo>
                  <a:lnTo>
                    <a:pt x="359" y="142"/>
                  </a:lnTo>
                  <a:lnTo>
                    <a:pt x="346" y="152"/>
                  </a:lnTo>
                  <a:lnTo>
                    <a:pt x="334" y="163"/>
                  </a:lnTo>
                  <a:lnTo>
                    <a:pt x="324" y="174"/>
                  </a:lnTo>
                  <a:lnTo>
                    <a:pt x="312" y="184"/>
                  </a:lnTo>
                  <a:lnTo>
                    <a:pt x="302" y="196"/>
                  </a:lnTo>
                  <a:lnTo>
                    <a:pt x="292" y="209"/>
                  </a:lnTo>
                  <a:lnTo>
                    <a:pt x="283" y="222"/>
                  </a:lnTo>
                  <a:lnTo>
                    <a:pt x="275" y="235"/>
                  </a:lnTo>
                  <a:lnTo>
                    <a:pt x="266" y="249"/>
                  </a:lnTo>
                  <a:lnTo>
                    <a:pt x="260" y="263"/>
                  </a:lnTo>
                  <a:lnTo>
                    <a:pt x="252" y="277"/>
                  </a:lnTo>
                  <a:lnTo>
                    <a:pt x="247" y="292"/>
                  </a:lnTo>
                  <a:lnTo>
                    <a:pt x="242" y="307"/>
                  </a:lnTo>
                  <a:lnTo>
                    <a:pt x="237" y="323"/>
                  </a:lnTo>
                  <a:lnTo>
                    <a:pt x="234" y="339"/>
                  </a:lnTo>
                  <a:lnTo>
                    <a:pt x="231" y="355"/>
                  </a:lnTo>
                  <a:lnTo>
                    <a:pt x="229" y="371"/>
                  </a:lnTo>
                  <a:lnTo>
                    <a:pt x="228" y="388"/>
                  </a:lnTo>
                  <a:lnTo>
                    <a:pt x="228" y="404"/>
                  </a:lnTo>
                  <a:lnTo>
                    <a:pt x="228" y="404"/>
                  </a:lnTo>
                  <a:lnTo>
                    <a:pt x="228" y="427"/>
                  </a:lnTo>
                  <a:lnTo>
                    <a:pt x="230" y="449"/>
                  </a:lnTo>
                  <a:lnTo>
                    <a:pt x="234" y="471"/>
                  </a:lnTo>
                  <a:lnTo>
                    <a:pt x="240" y="492"/>
                  </a:lnTo>
                  <a:lnTo>
                    <a:pt x="246" y="513"/>
                  </a:lnTo>
                  <a:lnTo>
                    <a:pt x="254" y="533"/>
                  </a:lnTo>
                  <a:lnTo>
                    <a:pt x="262" y="553"/>
                  </a:lnTo>
                  <a:lnTo>
                    <a:pt x="273" y="571"/>
                  </a:lnTo>
                  <a:lnTo>
                    <a:pt x="285" y="590"/>
                  </a:lnTo>
                  <a:lnTo>
                    <a:pt x="298" y="607"/>
                  </a:lnTo>
                  <a:lnTo>
                    <a:pt x="312" y="624"/>
                  </a:lnTo>
                  <a:lnTo>
                    <a:pt x="327" y="639"/>
                  </a:lnTo>
                  <a:lnTo>
                    <a:pt x="343" y="654"/>
                  </a:lnTo>
                  <a:lnTo>
                    <a:pt x="360" y="668"/>
                  </a:lnTo>
                  <a:lnTo>
                    <a:pt x="379" y="680"/>
                  </a:lnTo>
                  <a:lnTo>
                    <a:pt x="397" y="692"/>
                  </a:lnTo>
                  <a:lnTo>
                    <a:pt x="397" y="692"/>
                  </a:lnTo>
                  <a:lnTo>
                    <a:pt x="409" y="700"/>
                  </a:lnTo>
                  <a:lnTo>
                    <a:pt x="420" y="708"/>
                  </a:lnTo>
                  <a:lnTo>
                    <a:pt x="428" y="718"/>
                  </a:lnTo>
                  <a:lnTo>
                    <a:pt x="435" y="729"/>
                  </a:lnTo>
                  <a:lnTo>
                    <a:pt x="441" y="741"/>
                  </a:lnTo>
                  <a:lnTo>
                    <a:pt x="445" y="754"/>
                  </a:lnTo>
                  <a:lnTo>
                    <a:pt x="449" y="767"/>
                  </a:lnTo>
                  <a:lnTo>
                    <a:pt x="451" y="781"/>
                  </a:lnTo>
                  <a:lnTo>
                    <a:pt x="451" y="781"/>
                  </a:lnTo>
                  <a:close/>
                  <a:moveTo>
                    <a:pt x="631" y="1062"/>
                  </a:moveTo>
                  <a:lnTo>
                    <a:pt x="631" y="1062"/>
                  </a:lnTo>
                  <a:lnTo>
                    <a:pt x="628" y="1071"/>
                  </a:lnTo>
                  <a:lnTo>
                    <a:pt x="623" y="1079"/>
                  </a:lnTo>
                  <a:lnTo>
                    <a:pt x="618" y="1087"/>
                  </a:lnTo>
                  <a:lnTo>
                    <a:pt x="610" y="1093"/>
                  </a:lnTo>
                  <a:lnTo>
                    <a:pt x="603" y="1098"/>
                  </a:lnTo>
                  <a:lnTo>
                    <a:pt x="594" y="1102"/>
                  </a:lnTo>
                  <a:lnTo>
                    <a:pt x="586" y="1104"/>
                  </a:lnTo>
                  <a:lnTo>
                    <a:pt x="576" y="1105"/>
                  </a:lnTo>
                  <a:lnTo>
                    <a:pt x="533" y="1105"/>
                  </a:lnTo>
                  <a:lnTo>
                    <a:pt x="533" y="1105"/>
                  </a:lnTo>
                  <a:lnTo>
                    <a:pt x="523" y="1104"/>
                  </a:lnTo>
                  <a:lnTo>
                    <a:pt x="513" y="1102"/>
                  </a:lnTo>
                  <a:lnTo>
                    <a:pt x="506" y="1098"/>
                  </a:lnTo>
                  <a:lnTo>
                    <a:pt x="497" y="1093"/>
                  </a:lnTo>
                  <a:lnTo>
                    <a:pt x="491" y="1087"/>
                  </a:lnTo>
                  <a:lnTo>
                    <a:pt x="485" y="1079"/>
                  </a:lnTo>
                  <a:lnTo>
                    <a:pt x="481" y="1071"/>
                  </a:lnTo>
                  <a:lnTo>
                    <a:pt x="478" y="1062"/>
                  </a:lnTo>
                  <a:lnTo>
                    <a:pt x="456" y="1062"/>
                  </a:lnTo>
                  <a:lnTo>
                    <a:pt x="456" y="1062"/>
                  </a:lnTo>
                  <a:lnTo>
                    <a:pt x="448" y="1062"/>
                  </a:lnTo>
                  <a:lnTo>
                    <a:pt x="439" y="1060"/>
                  </a:lnTo>
                  <a:lnTo>
                    <a:pt x="431" y="1059"/>
                  </a:lnTo>
                  <a:lnTo>
                    <a:pt x="424" y="1055"/>
                  </a:lnTo>
                  <a:lnTo>
                    <a:pt x="416" y="1052"/>
                  </a:lnTo>
                  <a:lnTo>
                    <a:pt x="410" y="1048"/>
                  </a:lnTo>
                  <a:lnTo>
                    <a:pt x="403" y="1044"/>
                  </a:lnTo>
                  <a:lnTo>
                    <a:pt x="398" y="1038"/>
                  </a:lnTo>
                  <a:lnTo>
                    <a:pt x="393" y="1032"/>
                  </a:lnTo>
                  <a:lnTo>
                    <a:pt x="387" y="1025"/>
                  </a:lnTo>
                  <a:lnTo>
                    <a:pt x="383" y="1019"/>
                  </a:lnTo>
                  <a:lnTo>
                    <a:pt x="380" y="1012"/>
                  </a:lnTo>
                  <a:lnTo>
                    <a:pt x="378" y="1005"/>
                  </a:lnTo>
                  <a:lnTo>
                    <a:pt x="375" y="996"/>
                  </a:lnTo>
                  <a:lnTo>
                    <a:pt x="373" y="989"/>
                  </a:lnTo>
                  <a:lnTo>
                    <a:pt x="373" y="980"/>
                  </a:lnTo>
                  <a:lnTo>
                    <a:pt x="374" y="783"/>
                  </a:lnTo>
                  <a:lnTo>
                    <a:pt x="374" y="783"/>
                  </a:lnTo>
                  <a:lnTo>
                    <a:pt x="373" y="775"/>
                  </a:lnTo>
                  <a:lnTo>
                    <a:pt x="370" y="770"/>
                  </a:lnTo>
                  <a:lnTo>
                    <a:pt x="366" y="764"/>
                  </a:lnTo>
                  <a:lnTo>
                    <a:pt x="360" y="760"/>
                  </a:lnTo>
                  <a:lnTo>
                    <a:pt x="360" y="760"/>
                  </a:lnTo>
                  <a:lnTo>
                    <a:pt x="337" y="746"/>
                  </a:lnTo>
                  <a:lnTo>
                    <a:pt x="314" y="730"/>
                  </a:lnTo>
                  <a:lnTo>
                    <a:pt x="292" y="714"/>
                  </a:lnTo>
                  <a:lnTo>
                    <a:pt x="273" y="695"/>
                  </a:lnTo>
                  <a:lnTo>
                    <a:pt x="254" y="676"/>
                  </a:lnTo>
                  <a:lnTo>
                    <a:pt x="236" y="656"/>
                  </a:lnTo>
                  <a:lnTo>
                    <a:pt x="221" y="634"/>
                  </a:lnTo>
                  <a:lnTo>
                    <a:pt x="206" y="611"/>
                  </a:lnTo>
                  <a:lnTo>
                    <a:pt x="193" y="588"/>
                  </a:lnTo>
                  <a:lnTo>
                    <a:pt x="182" y="564"/>
                  </a:lnTo>
                  <a:lnTo>
                    <a:pt x="173" y="538"/>
                  </a:lnTo>
                  <a:lnTo>
                    <a:pt x="164" y="512"/>
                  </a:lnTo>
                  <a:lnTo>
                    <a:pt x="158" y="486"/>
                  </a:lnTo>
                  <a:lnTo>
                    <a:pt x="153" y="459"/>
                  </a:lnTo>
                  <a:lnTo>
                    <a:pt x="151" y="432"/>
                  </a:lnTo>
                  <a:lnTo>
                    <a:pt x="150" y="404"/>
                  </a:lnTo>
                  <a:lnTo>
                    <a:pt x="150" y="404"/>
                  </a:lnTo>
                  <a:lnTo>
                    <a:pt x="150" y="384"/>
                  </a:lnTo>
                  <a:lnTo>
                    <a:pt x="152" y="363"/>
                  </a:lnTo>
                  <a:lnTo>
                    <a:pt x="154" y="343"/>
                  </a:lnTo>
                  <a:lnTo>
                    <a:pt x="158" y="323"/>
                  </a:lnTo>
                  <a:lnTo>
                    <a:pt x="162" y="304"/>
                  </a:lnTo>
                  <a:lnTo>
                    <a:pt x="168" y="285"/>
                  </a:lnTo>
                  <a:lnTo>
                    <a:pt x="174" y="265"/>
                  </a:lnTo>
                  <a:lnTo>
                    <a:pt x="181" y="247"/>
                  </a:lnTo>
                  <a:lnTo>
                    <a:pt x="190" y="230"/>
                  </a:lnTo>
                  <a:lnTo>
                    <a:pt x="199" y="211"/>
                  </a:lnTo>
                  <a:lnTo>
                    <a:pt x="208" y="195"/>
                  </a:lnTo>
                  <a:lnTo>
                    <a:pt x="219" y="179"/>
                  </a:lnTo>
                  <a:lnTo>
                    <a:pt x="230" y="163"/>
                  </a:lnTo>
                  <a:lnTo>
                    <a:pt x="242" y="148"/>
                  </a:lnTo>
                  <a:lnTo>
                    <a:pt x="255" y="133"/>
                  </a:lnTo>
                  <a:lnTo>
                    <a:pt x="269" y="119"/>
                  </a:lnTo>
                  <a:lnTo>
                    <a:pt x="283" y="106"/>
                  </a:lnTo>
                  <a:lnTo>
                    <a:pt x="297" y="93"/>
                  </a:lnTo>
                  <a:lnTo>
                    <a:pt x="312" y="81"/>
                  </a:lnTo>
                  <a:lnTo>
                    <a:pt x="328" y="69"/>
                  </a:lnTo>
                  <a:lnTo>
                    <a:pt x="344" y="58"/>
                  </a:lnTo>
                  <a:lnTo>
                    <a:pt x="361" y="49"/>
                  </a:lnTo>
                  <a:lnTo>
                    <a:pt x="379" y="40"/>
                  </a:lnTo>
                  <a:lnTo>
                    <a:pt x="397" y="32"/>
                  </a:lnTo>
                  <a:lnTo>
                    <a:pt x="415" y="25"/>
                  </a:lnTo>
                  <a:lnTo>
                    <a:pt x="434" y="18"/>
                  </a:lnTo>
                  <a:lnTo>
                    <a:pt x="453" y="13"/>
                  </a:lnTo>
                  <a:lnTo>
                    <a:pt x="472" y="9"/>
                  </a:lnTo>
                  <a:lnTo>
                    <a:pt x="493" y="4"/>
                  </a:lnTo>
                  <a:lnTo>
                    <a:pt x="513" y="2"/>
                  </a:lnTo>
                  <a:lnTo>
                    <a:pt x="534" y="1"/>
                  </a:lnTo>
                  <a:lnTo>
                    <a:pt x="554" y="0"/>
                  </a:lnTo>
                  <a:lnTo>
                    <a:pt x="554" y="0"/>
                  </a:lnTo>
                  <a:lnTo>
                    <a:pt x="575" y="1"/>
                  </a:lnTo>
                  <a:lnTo>
                    <a:pt x="595" y="2"/>
                  </a:lnTo>
                  <a:lnTo>
                    <a:pt x="616" y="4"/>
                  </a:lnTo>
                  <a:lnTo>
                    <a:pt x="636" y="9"/>
                  </a:lnTo>
                  <a:lnTo>
                    <a:pt x="656" y="13"/>
                  </a:lnTo>
                  <a:lnTo>
                    <a:pt x="675" y="18"/>
                  </a:lnTo>
                  <a:lnTo>
                    <a:pt x="693" y="25"/>
                  </a:lnTo>
                  <a:lnTo>
                    <a:pt x="712" y="32"/>
                  </a:lnTo>
                  <a:lnTo>
                    <a:pt x="730" y="40"/>
                  </a:lnTo>
                  <a:lnTo>
                    <a:pt x="747" y="49"/>
                  </a:lnTo>
                  <a:lnTo>
                    <a:pt x="765" y="58"/>
                  </a:lnTo>
                  <a:lnTo>
                    <a:pt x="781" y="69"/>
                  </a:lnTo>
                  <a:lnTo>
                    <a:pt x="797" y="81"/>
                  </a:lnTo>
                  <a:lnTo>
                    <a:pt x="812" y="93"/>
                  </a:lnTo>
                  <a:lnTo>
                    <a:pt x="826" y="106"/>
                  </a:lnTo>
                  <a:lnTo>
                    <a:pt x="840" y="119"/>
                  </a:lnTo>
                  <a:lnTo>
                    <a:pt x="854" y="133"/>
                  </a:lnTo>
                  <a:lnTo>
                    <a:pt x="867" y="148"/>
                  </a:lnTo>
                  <a:lnTo>
                    <a:pt x="879" y="163"/>
                  </a:lnTo>
                  <a:lnTo>
                    <a:pt x="890" y="179"/>
                  </a:lnTo>
                  <a:lnTo>
                    <a:pt x="900" y="195"/>
                  </a:lnTo>
                  <a:lnTo>
                    <a:pt x="910" y="211"/>
                  </a:lnTo>
                  <a:lnTo>
                    <a:pt x="919" y="230"/>
                  </a:lnTo>
                  <a:lnTo>
                    <a:pt x="927" y="247"/>
                  </a:lnTo>
                  <a:lnTo>
                    <a:pt x="935" y="265"/>
                  </a:lnTo>
                  <a:lnTo>
                    <a:pt x="940" y="285"/>
                  </a:lnTo>
                  <a:lnTo>
                    <a:pt x="947" y="304"/>
                  </a:lnTo>
                  <a:lnTo>
                    <a:pt x="951" y="323"/>
                  </a:lnTo>
                  <a:lnTo>
                    <a:pt x="954" y="343"/>
                  </a:lnTo>
                  <a:lnTo>
                    <a:pt x="956" y="363"/>
                  </a:lnTo>
                  <a:lnTo>
                    <a:pt x="959" y="384"/>
                  </a:lnTo>
                  <a:lnTo>
                    <a:pt x="959" y="404"/>
                  </a:lnTo>
                  <a:lnTo>
                    <a:pt x="959" y="404"/>
                  </a:lnTo>
                  <a:lnTo>
                    <a:pt x="958" y="432"/>
                  </a:lnTo>
                  <a:lnTo>
                    <a:pt x="955" y="459"/>
                  </a:lnTo>
                  <a:lnTo>
                    <a:pt x="951" y="486"/>
                  </a:lnTo>
                  <a:lnTo>
                    <a:pt x="945" y="512"/>
                  </a:lnTo>
                  <a:lnTo>
                    <a:pt x="936" y="538"/>
                  </a:lnTo>
                  <a:lnTo>
                    <a:pt x="926" y="564"/>
                  </a:lnTo>
                  <a:lnTo>
                    <a:pt x="915" y="588"/>
                  </a:lnTo>
                  <a:lnTo>
                    <a:pt x="903" y="611"/>
                  </a:lnTo>
                  <a:lnTo>
                    <a:pt x="887" y="634"/>
                  </a:lnTo>
                  <a:lnTo>
                    <a:pt x="872" y="656"/>
                  </a:lnTo>
                  <a:lnTo>
                    <a:pt x="855" y="676"/>
                  </a:lnTo>
                  <a:lnTo>
                    <a:pt x="836" y="695"/>
                  </a:lnTo>
                  <a:lnTo>
                    <a:pt x="816" y="714"/>
                  </a:lnTo>
                  <a:lnTo>
                    <a:pt x="795" y="730"/>
                  </a:lnTo>
                  <a:lnTo>
                    <a:pt x="772" y="746"/>
                  </a:lnTo>
                  <a:lnTo>
                    <a:pt x="748" y="760"/>
                  </a:lnTo>
                  <a:lnTo>
                    <a:pt x="748" y="760"/>
                  </a:lnTo>
                  <a:lnTo>
                    <a:pt x="743" y="764"/>
                  </a:lnTo>
                  <a:lnTo>
                    <a:pt x="739" y="770"/>
                  </a:lnTo>
                  <a:lnTo>
                    <a:pt x="735" y="775"/>
                  </a:lnTo>
                  <a:lnTo>
                    <a:pt x="735" y="783"/>
                  </a:lnTo>
                  <a:lnTo>
                    <a:pt x="735" y="980"/>
                  </a:lnTo>
                  <a:lnTo>
                    <a:pt x="735" y="980"/>
                  </a:lnTo>
                  <a:lnTo>
                    <a:pt x="735" y="989"/>
                  </a:lnTo>
                  <a:lnTo>
                    <a:pt x="733" y="996"/>
                  </a:lnTo>
                  <a:lnTo>
                    <a:pt x="732" y="1005"/>
                  </a:lnTo>
                  <a:lnTo>
                    <a:pt x="729" y="1012"/>
                  </a:lnTo>
                  <a:lnTo>
                    <a:pt x="726" y="1019"/>
                  </a:lnTo>
                  <a:lnTo>
                    <a:pt x="721" y="1025"/>
                  </a:lnTo>
                  <a:lnTo>
                    <a:pt x="716" y="1032"/>
                  </a:lnTo>
                  <a:lnTo>
                    <a:pt x="711" y="1038"/>
                  </a:lnTo>
                  <a:lnTo>
                    <a:pt x="705" y="1044"/>
                  </a:lnTo>
                  <a:lnTo>
                    <a:pt x="699" y="1048"/>
                  </a:lnTo>
                  <a:lnTo>
                    <a:pt x="692" y="1052"/>
                  </a:lnTo>
                  <a:lnTo>
                    <a:pt x="685" y="1055"/>
                  </a:lnTo>
                  <a:lnTo>
                    <a:pt x="677" y="1059"/>
                  </a:lnTo>
                  <a:lnTo>
                    <a:pt x="670" y="1060"/>
                  </a:lnTo>
                  <a:lnTo>
                    <a:pt x="661" y="1062"/>
                  </a:lnTo>
                  <a:lnTo>
                    <a:pt x="652" y="1062"/>
                  </a:lnTo>
                  <a:lnTo>
                    <a:pt x="631" y="1062"/>
                  </a:lnTo>
                  <a:lnTo>
                    <a:pt x="631" y="1062"/>
                  </a:lnTo>
                  <a:close/>
                  <a:moveTo>
                    <a:pt x="949" y="659"/>
                  </a:moveTo>
                  <a:lnTo>
                    <a:pt x="949" y="659"/>
                  </a:lnTo>
                  <a:lnTo>
                    <a:pt x="945" y="656"/>
                  </a:lnTo>
                  <a:lnTo>
                    <a:pt x="941" y="651"/>
                  </a:lnTo>
                  <a:lnTo>
                    <a:pt x="939" y="648"/>
                  </a:lnTo>
                  <a:lnTo>
                    <a:pt x="937" y="643"/>
                  </a:lnTo>
                  <a:lnTo>
                    <a:pt x="936" y="638"/>
                  </a:lnTo>
                  <a:lnTo>
                    <a:pt x="936" y="633"/>
                  </a:lnTo>
                  <a:lnTo>
                    <a:pt x="937" y="627"/>
                  </a:lnTo>
                  <a:lnTo>
                    <a:pt x="939" y="623"/>
                  </a:lnTo>
                  <a:lnTo>
                    <a:pt x="939" y="623"/>
                  </a:lnTo>
                  <a:lnTo>
                    <a:pt x="942" y="619"/>
                  </a:lnTo>
                  <a:lnTo>
                    <a:pt x="947" y="616"/>
                  </a:lnTo>
                  <a:lnTo>
                    <a:pt x="951" y="613"/>
                  </a:lnTo>
                  <a:lnTo>
                    <a:pt x="955" y="611"/>
                  </a:lnTo>
                  <a:lnTo>
                    <a:pt x="961" y="610"/>
                  </a:lnTo>
                  <a:lnTo>
                    <a:pt x="965" y="610"/>
                  </a:lnTo>
                  <a:lnTo>
                    <a:pt x="970" y="611"/>
                  </a:lnTo>
                  <a:lnTo>
                    <a:pt x="975" y="613"/>
                  </a:lnTo>
                  <a:lnTo>
                    <a:pt x="1024" y="643"/>
                  </a:lnTo>
                  <a:lnTo>
                    <a:pt x="1024" y="643"/>
                  </a:lnTo>
                  <a:lnTo>
                    <a:pt x="1029" y="646"/>
                  </a:lnTo>
                  <a:lnTo>
                    <a:pt x="1033" y="649"/>
                  </a:lnTo>
                  <a:lnTo>
                    <a:pt x="1035" y="653"/>
                  </a:lnTo>
                  <a:lnTo>
                    <a:pt x="1037" y="659"/>
                  </a:lnTo>
                  <a:lnTo>
                    <a:pt x="1037" y="663"/>
                  </a:lnTo>
                  <a:lnTo>
                    <a:pt x="1037" y="668"/>
                  </a:lnTo>
                  <a:lnTo>
                    <a:pt x="1036" y="673"/>
                  </a:lnTo>
                  <a:lnTo>
                    <a:pt x="1034" y="678"/>
                  </a:lnTo>
                  <a:lnTo>
                    <a:pt x="1034" y="678"/>
                  </a:lnTo>
                  <a:lnTo>
                    <a:pt x="1031" y="682"/>
                  </a:lnTo>
                  <a:lnTo>
                    <a:pt x="1028" y="686"/>
                  </a:lnTo>
                  <a:lnTo>
                    <a:pt x="1023" y="688"/>
                  </a:lnTo>
                  <a:lnTo>
                    <a:pt x="1019" y="690"/>
                  </a:lnTo>
                  <a:lnTo>
                    <a:pt x="1014" y="691"/>
                  </a:lnTo>
                  <a:lnTo>
                    <a:pt x="1008" y="691"/>
                  </a:lnTo>
                  <a:lnTo>
                    <a:pt x="1004" y="690"/>
                  </a:lnTo>
                  <a:lnTo>
                    <a:pt x="999" y="688"/>
                  </a:lnTo>
                  <a:lnTo>
                    <a:pt x="949" y="659"/>
                  </a:lnTo>
                  <a:lnTo>
                    <a:pt x="949" y="659"/>
                  </a:lnTo>
                  <a:close/>
                  <a:moveTo>
                    <a:pt x="975" y="188"/>
                  </a:moveTo>
                  <a:lnTo>
                    <a:pt x="975" y="188"/>
                  </a:lnTo>
                  <a:lnTo>
                    <a:pt x="970" y="190"/>
                  </a:lnTo>
                  <a:lnTo>
                    <a:pt x="965" y="191"/>
                  </a:lnTo>
                  <a:lnTo>
                    <a:pt x="961" y="191"/>
                  </a:lnTo>
                  <a:lnTo>
                    <a:pt x="955" y="191"/>
                  </a:lnTo>
                  <a:lnTo>
                    <a:pt x="951" y="189"/>
                  </a:lnTo>
                  <a:lnTo>
                    <a:pt x="947" y="187"/>
                  </a:lnTo>
                  <a:lnTo>
                    <a:pt x="942" y="182"/>
                  </a:lnTo>
                  <a:lnTo>
                    <a:pt x="939" y="178"/>
                  </a:lnTo>
                  <a:lnTo>
                    <a:pt x="939" y="178"/>
                  </a:lnTo>
                  <a:lnTo>
                    <a:pt x="937" y="174"/>
                  </a:lnTo>
                  <a:lnTo>
                    <a:pt x="936" y="168"/>
                  </a:lnTo>
                  <a:lnTo>
                    <a:pt x="936" y="164"/>
                  </a:lnTo>
                  <a:lnTo>
                    <a:pt x="937" y="159"/>
                  </a:lnTo>
                  <a:lnTo>
                    <a:pt x="939" y="154"/>
                  </a:lnTo>
                  <a:lnTo>
                    <a:pt x="941" y="150"/>
                  </a:lnTo>
                  <a:lnTo>
                    <a:pt x="945" y="147"/>
                  </a:lnTo>
                  <a:lnTo>
                    <a:pt x="949" y="143"/>
                  </a:lnTo>
                  <a:lnTo>
                    <a:pt x="999" y="114"/>
                  </a:lnTo>
                  <a:lnTo>
                    <a:pt x="999" y="114"/>
                  </a:lnTo>
                  <a:lnTo>
                    <a:pt x="1004" y="112"/>
                  </a:lnTo>
                  <a:lnTo>
                    <a:pt x="1008" y="111"/>
                  </a:lnTo>
                  <a:lnTo>
                    <a:pt x="1014" y="111"/>
                  </a:lnTo>
                  <a:lnTo>
                    <a:pt x="1019" y="112"/>
                  </a:lnTo>
                  <a:lnTo>
                    <a:pt x="1023" y="113"/>
                  </a:lnTo>
                  <a:lnTo>
                    <a:pt x="1028" y="116"/>
                  </a:lnTo>
                  <a:lnTo>
                    <a:pt x="1031" y="120"/>
                  </a:lnTo>
                  <a:lnTo>
                    <a:pt x="1034" y="124"/>
                  </a:lnTo>
                  <a:lnTo>
                    <a:pt x="1034" y="124"/>
                  </a:lnTo>
                  <a:lnTo>
                    <a:pt x="1036" y="128"/>
                  </a:lnTo>
                  <a:lnTo>
                    <a:pt x="1037" y="134"/>
                  </a:lnTo>
                  <a:lnTo>
                    <a:pt x="1037" y="138"/>
                  </a:lnTo>
                  <a:lnTo>
                    <a:pt x="1037" y="143"/>
                  </a:lnTo>
                  <a:lnTo>
                    <a:pt x="1035" y="148"/>
                  </a:lnTo>
                  <a:lnTo>
                    <a:pt x="1033" y="152"/>
                  </a:lnTo>
                  <a:lnTo>
                    <a:pt x="1029" y="156"/>
                  </a:lnTo>
                  <a:lnTo>
                    <a:pt x="1024" y="159"/>
                  </a:lnTo>
                  <a:lnTo>
                    <a:pt x="975" y="188"/>
                  </a:lnTo>
                  <a:lnTo>
                    <a:pt x="975" y="188"/>
                  </a:lnTo>
                  <a:close/>
                  <a:moveTo>
                    <a:pt x="1025" y="427"/>
                  </a:moveTo>
                  <a:lnTo>
                    <a:pt x="1025" y="427"/>
                  </a:lnTo>
                  <a:lnTo>
                    <a:pt x="1020" y="426"/>
                  </a:lnTo>
                  <a:lnTo>
                    <a:pt x="1015" y="425"/>
                  </a:lnTo>
                  <a:lnTo>
                    <a:pt x="1010" y="423"/>
                  </a:lnTo>
                  <a:lnTo>
                    <a:pt x="1007" y="419"/>
                  </a:lnTo>
                  <a:lnTo>
                    <a:pt x="1004" y="415"/>
                  </a:lnTo>
                  <a:lnTo>
                    <a:pt x="1002" y="411"/>
                  </a:lnTo>
                  <a:lnTo>
                    <a:pt x="1000" y="406"/>
                  </a:lnTo>
                  <a:lnTo>
                    <a:pt x="1000" y="401"/>
                  </a:lnTo>
                  <a:lnTo>
                    <a:pt x="1000" y="401"/>
                  </a:lnTo>
                  <a:lnTo>
                    <a:pt x="1000" y="396"/>
                  </a:lnTo>
                  <a:lnTo>
                    <a:pt x="1002" y="390"/>
                  </a:lnTo>
                  <a:lnTo>
                    <a:pt x="1004" y="386"/>
                  </a:lnTo>
                  <a:lnTo>
                    <a:pt x="1007" y="383"/>
                  </a:lnTo>
                  <a:lnTo>
                    <a:pt x="1010" y="380"/>
                  </a:lnTo>
                  <a:lnTo>
                    <a:pt x="1015" y="377"/>
                  </a:lnTo>
                  <a:lnTo>
                    <a:pt x="1020" y="375"/>
                  </a:lnTo>
                  <a:lnTo>
                    <a:pt x="1025" y="375"/>
                  </a:lnTo>
                  <a:lnTo>
                    <a:pt x="1083" y="375"/>
                  </a:lnTo>
                  <a:lnTo>
                    <a:pt x="1083" y="375"/>
                  </a:lnTo>
                  <a:lnTo>
                    <a:pt x="1088" y="375"/>
                  </a:lnTo>
                  <a:lnTo>
                    <a:pt x="1092" y="377"/>
                  </a:lnTo>
                  <a:lnTo>
                    <a:pt x="1097" y="380"/>
                  </a:lnTo>
                  <a:lnTo>
                    <a:pt x="1101" y="383"/>
                  </a:lnTo>
                  <a:lnTo>
                    <a:pt x="1104" y="386"/>
                  </a:lnTo>
                  <a:lnTo>
                    <a:pt x="1106" y="390"/>
                  </a:lnTo>
                  <a:lnTo>
                    <a:pt x="1108" y="396"/>
                  </a:lnTo>
                  <a:lnTo>
                    <a:pt x="1108" y="401"/>
                  </a:lnTo>
                  <a:lnTo>
                    <a:pt x="1108" y="401"/>
                  </a:lnTo>
                  <a:lnTo>
                    <a:pt x="1108" y="406"/>
                  </a:lnTo>
                  <a:lnTo>
                    <a:pt x="1106" y="411"/>
                  </a:lnTo>
                  <a:lnTo>
                    <a:pt x="1104" y="415"/>
                  </a:lnTo>
                  <a:lnTo>
                    <a:pt x="1101" y="419"/>
                  </a:lnTo>
                  <a:lnTo>
                    <a:pt x="1097" y="423"/>
                  </a:lnTo>
                  <a:lnTo>
                    <a:pt x="1092" y="425"/>
                  </a:lnTo>
                  <a:lnTo>
                    <a:pt x="1088" y="426"/>
                  </a:lnTo>
                  <a:lnTo>
                    <a:pt x="1083" y="427"/>
                  </a:lnTo>
                  <a:lnTo>
                    <a:pt x="1025" y="427"/>
                  </a:lnTo>
                  <a:lnTo>
                    <a:pt x="1025" y="427"/>
                  </a:lnTo>
                  <a:close/>
                  <a:moveTo>
                    <a:pt x="160" y="143"/>
                  </a:moveTo>
                  <a:lnTo>
                    <a:pt x="160" y="143"/>
                  </a:lnTo>
                  <a:lnTo>
                    <a:pt x="164" y="147"/>
                  </a:lnTo>
                  <a:lnTo>
                    <a:pt x="167" y="150"/>
                  </a:lnTo>
                  <a:lnTo>
                    <a:pt x="169" y="154"/>
                  </a:lnTo>
                  <a:lnTo>
                    <a:pt x="172" y="159"/>
                  </a:lnTo>
                  <a:lnTo>
                    <a:pt x="173" y="164"/>
                  </a:lnTo>
                  <a:lnTo>
                    <a:pt x="173" y="168"/>
                  </a:lnTo>
                  <a:lnTo>
                    <a:pt x="172" y="174"/>
                  </a:lnTo>
                  <a:lnTo>
                    <a:pt x="169" y="178"/>
                  </a:lnTo>
                  <a:lnTo>
                    <a:pt x="169" y="178"/>
                  </a:lnTo>
                  <a:lnTo>
                    <a:pt x="166" y="182"/>
                  </a:lnTo>
                  <a:lnTo>
                    <a:pt x="162" y="187"/>
                  </a:lnTo>
                  <a:lnTo>
                    <a:pt x="158" y="189"/>
                  </a:lnTo>
                  <a:lnTo>
                    <a:pt x="153" y="191"/>
                  </a:lnTo>
                  <a:lnTo>
                    <a:pt x="148" y="191"/>
                  </a:lnTo>
                  <a:lnTo>
                    <a:pt x="144" y="191"/>
                  </a:lnTo>
                  <a:lnTo>
                    <a:pt x="138" y="190"/>
                  </a:lnTo>
                  <a:lnTo>
                    <a:pt x="134" y="188"/>
                  </a:lnTo>
                  <a:lnTo>
                    <a:pt x="84" y="159"/>
                  </a:lnTo>
                  <a:lnTo>
                    <a:pt x="84" y="159"/>
                  </a:lnTo>
                  <a:lnTo>
                    <a:pt x="80" y="156"/>
                  </a:lnTo>
                  <a:lnTo>
                    <a:pt x="76" y="152"/>
                  </a:lnTo>
                  <a:lnTo>
                    <a:pt x="74" y="148"/>
                  </a:lnTo>
                  <a:lnTo>
                    <a:pt x="71" y="143"/>
                  </a:lnTo>
                  <a:lnTo>
                    <a:pt x="71" y="138"/>
                  </a:lnTo>
                  <a:lnTo>
                    <a:pt x="71" y="134"/>
                  </a:lnTo>
                  <a:lnTo>
                    <a:pt x="72" y="128"/>
                  </a:lnTo>
                  <a:lnTo>
                    <a:pt x="75" y="124"/>
                  </a:lnTo>
                  <a:lnTo>
                    <a:pt x="75" y="124"/>
                  </a:lnTo>
                  <a:lnTo>
                    <a:pt x="78" y="120"/>
                  </a:lnTo>
                  <a:lnTo>
                    <a:pt x="81" y="116"/>
                  </a:lnTo>
                  <a:lnTo>
                    <a:pt x="85" y="113"/>
                  </a:lnTo>
                  <a:lnTo>
                    <a:pt x="90" y="112"/>
                  </a:lnTo>
                  <a:lnTo>
                    <a:pt x="95" y="111"/>
                  </a:lnTo>
                  <a:lnTo>
                    <a:pt x="100" y="111"/>
                  </a:lnTo>
                  <a:lnTo>
                    <a:pt x="105" y="112"/>
                  </a:lnTo>
                  <a:lnTo>
                    <a:pt x="110" y="114"/>
                  </a:lnTo>
                  <a:lnTo>
                    <a:pt x="160" y="143"/>
                  </a:lnTo>
                  <a:lnTo>
                    <a:pt x="160" y="143"/>
                  </a:lnTo>
                  <a:close/>
                  <a:moveTo>
                    <a:pt x="134" y="613"/>
                  </a:moveTo>
                  <a:lnTo>
                    <a:pt x="134" y="613"/>
                  </a:lnTo>
                  <a:lnTo>
                    <a:pt x="138" y="611"/>
                  </a:lnTo>
                  <a:lnTo>
                    <a:pt x="144" y="610"/>
                  </a:lnTo>
                  <a:lnTo>
                    <a:pt x="148" y="610"/>
                  </a:lnTo>
                  <a:lnTo>
                    <a:pt x="153" y="611"/>
                  </a:lnTo>
                  <a:lnTo>
                    <a:pt x="158" y="613"/>
                  </a:lnTo>
                  <a:lnTo>
                    <a:pt x="162" y="616"/>
                  </a:lnTo>
                  <a:lnTo>
                    <a:pt x="166" y="619"/>
                  </a:lnTo>
                  <a:lnTo>
                    <a:pt x="169" y="623"/>
                  </a:lnTo>
                  <a:lnTo>
                    <a:pt x="169" y="623"/>
                  </a:lnTo>
                  <a:lnTo>
                    <a:pt x="172" y="627"/>
                  </a:lnTo>
                  <a:lnTo>
                    <a:pt x="173" y="633"/>
                  </a:lnTo>
                  <a:lnTo>
                    <a:pt x="173" y="638"/>
                  </a:lnTo>
                  <a:lnTo>
                    <a:pt x="172" y="643"/>
                  </a:lnTo>
                  <a:lnTo>
                    <a:pt x="169" y="648"/>
                  </a:lnTo>
                  <a:lnTo>
                    <a:pt x="167" y="651"/>
                  </a:lnTo>
                  <a:lnTo>
                    <a:pt x="164" y="656"/>
                  </a:lnTo>
                  <a:lnTo>
                    <a:pt x="160" y="659"/>
                  </a:lnTo>
                  <a:lnTo>
                    <a:pt x="110" y="688"/>
                  </a:lnTo>
                  <a:lnTo>
                    <a:pt x="110" y="688"/>
                  </a:lnTo>
                  <a:lnTo>
                    <a:pt x="105" y="690"/>
                  </a:lnTo>
                  <a:lnTo>
                    <a:pt x="100" y="691"/>
                  </a:lnTo>
                  <a:lnTo>
                    <a:pt x="95" y="691"/>
                  </a:lnTo>
                  <a:lnTo>
                    <a:pt x="90" y="690"/>
                  </a:lnTo>
                  <a:lnTo>
                    <a:pt x="85" y="688"/>
                  </a:lnTo>
                  <a:lnTo>
                    <a:pt x="81" y="686"/>
                  </a:lnTo>
                  <a:lnTo>
                    <a:pt x="78" y="682"/>
                  </a:lnTo>
                  <a:lnTo>
                    <a:pt x="75" y="678"/>
                  </a:lnTo>
                  <a:lnTo>
                    <a:pt x="75" y="678"/>
                  </a:lnTo>
                  <a:lnTo>
                    <a:pt x="72" y="673"/>
                  </a:lnTo>
                  <a:lnTo>
                    <a:pt x="71" y="668"/>
                  </a:lnTo>
                  <a:lnTo>
                    <a:pt x="71" y="663"/>
                  </a:lnTo>
                  <a:lnTo>
                    <a:pt x="71" y="659"/>
                  </a:lnTo>
                  <a:lnTo>
                    <a:pt x="74" y="653"/>
                  </a:lnTo>
                  <a:lnTo>
                    <a:pt x="76" y="649"/>
                  </a:lnTo>
                  <a:lnTo>
                    <a:pt x="80" y="646"/>
                  </a:lnTo>
                  <a:lnTo>
                    <a:pt x="84" y="643"/>
                  </a:lnTo>
                  <a:lnTo>
                    <a:pt x="134" y="613"/>
                  </a:lnTo>
                  <a:lnTo>
                    <a:pt x="134" y="613"/>
                  </a:lnTo>
                  <a:close/>
                  <a:moveTo>
                    <a:pt x="83" y="375"/>
                  </a:moveTo>
                  <a:lnTo>
                    <a:pt x="83" y="375"/>
                  </a:lnTo>
                  <a:lnTo>
                    <a:pt x="89" y="375"/>
                  </a:lnTo>
                  <a:lnTo>
                    <a:pt x="94" y="377"/>
                  </a:lnTo>
                  <a:lnTo>
                    <a:pt x="98" y="380"/>
                  </a:lnTo>
                  <a:lnTo>
                    <a:pt x="102" y="383"/>
                  </a:lnTo>
                  <a:lnTo>
                    <a:pt x="105" y="386"/>
                  </a:lnTo>
                  <a:lnTo>
                    <a:pt x="107" y="390"/>
                  </a:lnTo>
                  <a:lnTo>
                    <a:pt x="109" y="396"/>
                  </a:lnTo>
                  <a:lnTo>
                    <a:pt x="109" y="401"/>
                  </a:lnTo>
                  <a:lnTo>
                    <a:pt x="109" y="401"/>
                  </a:lnTo>
                  <a:lnTo>
                    <a:pt x="109" y="406"/>
                  </a:lnTo>
                  <a:lnTo>
                    <a:pt x="107" y="411"/>
                  </a:lnTo>
                  <a:lnTo>
                    <a:pt x="105" y="415"/>
                  </a:lnTo>
                  <a:lnTo>
                    <a:pt x="102" y="419"/>
                  </a:lnTo>
                  <a:lnTo>
                    <a:pt x="98" y="423"/>
                  </a:lnTo>
                  <a:lnTo>
                    <a:pt x="94" y="425"/>
                  </a:lnTo>
                  <a:lnTo>
                    <a:pt x="89" y="426"/>
                  </a:lnTo>
                  <a:lnTo>
                    <a:pt x="83" y="427"/>
                  </a:lnTo>
                  <a:lnTo>
                    <a:pt x="26" y="427"/>
                  </a:lnTo>
                  <a:lnTo>
                    <a:pt x="26" y="427"/>
                  </a:lnTo>
                  <a:lnTo>
                    <a:pt x="21" y="426"/>
                  </a:lnTo>
                  <a:lnTo>
                    <a:pt x="16" y="425"/>
                  </a:lnTo>
                  <a:lnTo>
                    <a:pt x="12" y="423"/>
                  </a:lnTo>
                  <a:lnTo>
                    <a:pt x="8" y="419"/>
                  </a:lnTo>
                  <a:lnTo>
                    <a:pt x="5" y="415"/>
                  </a:lnTo>
                  <a:lnTo>
                    <a:pt x="2" y="411"/>
                  </a:lnTo>
                  <a:lnTo>
                    <a:pt x="0" y="406"/>
                  </a:lnTo>
                  <a:lnTo>
                    <a:pt x="0" y="401"/>
                  </a:lnTo>
                  <a:lnTo>
                    <a:pt x="0" y="401"/>
                  </a:lnTo>
                  <a:lnTo>
                    <a:pt x="0" y="396"/>
                  </a:lnTo>
                  <a:lnTo>
                    <a:pt x="2" y="390"/>
                  </a:lnTo>
                  <a:lnTo>
                    <a:pt x="5" y="386"/>
                  </a:lnTo>
                  <a:lnTo>
                    <a:pt x="8" y="383"/>
                  </a:lnTo>
                  <a:lnTo>
                    <a:pt x="12" y="380"/>
                  </a:lnTo>
                  <a:lnTo>
                    <a:pt x="16" y="377"/>
                  </a:lnTo>
                  <a:lnTo>
                    <a:pt x="21" y="375"/>
                  </a:lnTo>
                  <a:lnTo>
                    <a:pt x="26" y="375"/>
                  </a:lnTo>
                  <a:lnTo>
                    <a:pt x="83" y="375"/>
                  </a:lnTo>
                  <a:lnTo>
                    <a:pt x="83" y="375"/>
                  </a:lnTo>
                  <a:close/>
                  <a:moveTo>
                    <a:pt x="359" y="286"/>
                  </a:moveTo>
                  <a:lnTo>
                    <a:pt x="359" y="286"/>
                  </a:lnTo>
                  <a:lnTo>
                    <a:pt x="359" y="280"/>
                  </a:lnTo>
                  <a:lnTo>
                    <a:pt x="359" y="276"/>
                  </a:lnTo>
                  <a:lnTo>
                    <a:pt x="360" y="271"/>
                  </a:lnTo>
                  <a:lnTo>
                    <a:pt x="361" y="266"/>
                  </a:lnTo>
                  <a:lnTo>
                    <a:pt x="365" y="262"/>
                  </a:lnTo>
                  <a:lnTo>
                    <a:pt x="368" y="259"/>
                  </a:lnTo>
                  <a:lnTo>
                    <a:pt x="372" y="256"/>
                  </a:lnTo>
                  <a:lnTo>
                    <a:pt x="378" y="253"/>
                  </a:lnTo>
                  <a:lnTo>
                    <a:pt x="378" y="253"/>
                  </a:lnTo>
                  <a:lnTo>
                    <a:pt x="383" y="253"/>
                  </a:lnTo>
                  <a:lnTo>
                    <a:pt x="387" y="253"/>
                  </a:lnTo>
                  <a:lnTo>
                    <a:pt x="393" y="254"/>
                  </a:lnTo>
                  <a:lnTo>
                    <a:pt x="397" y="256"/>
                  </a:lnTo>
                  <a:lnTo>
                    <a:pt x="401" y="259"/>
                  </a:lnTo>
                  <a:lnTo>
                    <a:pt x="404" y="262"/>
                  </a:lnTo>
                  <a:lnTo>
                    <a:pt x="408" y="266"/>
                  </a:lnTo>
                  <a:lnTo>
                    <a:pt x="409" y="272"/>
                  </a:lnTo>
                  <a:lnTo>
                    <a:pt x="424" y="322"/>
                  </a:lnTo>
                  <a:lnTo>
                    <a:pt x="424" y="322"/>
                  </a:lnTo>
                  <a:lnTo>
                    <a:pt x="451" y="313"/>
                  </a:lnTo>
                  <a:lnTo>
                    <a:pt x="479" y="306"/>
                  </a:lnTo>
                  <a:lnTo>
                    <a:pt x="479" y="306"/>
                  </a:lnTo>
                  <a:lnTo>
                    <a:pt x="480" y="305"/>
                  </a:lnTo>
                  <a:lnTo>
                    <a:pt x="480" y="305"/>
                  </a:lnTo>
                  <a:lnTo>
                    <a:pt x="504" y="301"/>
                  </a:lnTo>
                  <a:lnTo>
                    <a:pt x="528" y="299"/>
                  </a:lnTo>
                  <a:lnTo>
                    <a:pt x="528" y="260"/>
                  </a:lnTo>
                  <a:lnTo>
                    <a:pt x="528" y="260"/>
                  </a:lnTo>
                  <a:lnTo>
                    <a:pt x="528" y="254"/>
                  </a:lnTo>
                  <a:lnTo>
                    <a:pt x="531" y="249"/>
                  </a:lnTo>
                  <a:lnTo>
                    <a:pt x="533" y="245"/>
                  </a:lnTo>
                  <a:lnTo>
                    <a:pt x="536" y="242"/>
                  </a:lnTo>
                  <a:lnTo>
                    <a:pt x="540" y="238"/>
                  </a:lnTo>
                  <a:lnTo>
                    <a:pt x="545" y="236"/>
                  </a:lnTo>
                  <a:lnTo>
                    <a:pt x="549" y="234"/>
                  </a:lnTo>
                  <a:lnTo>
                    <a:pt x="554" y="234"/>
                  </a:lnTo>
                  <a:lnTo>
                    <a:pt x="554" y="234"/>
                  </a:lnTo>
                  <a:lnTo>
                    <a:pt x="560" y="234"/>
                  </a:lnTo>
                  <a:lnTo>
                    <a:pt x="564" y="236"/>
                  </a:lnTo>
                  <a:lnTo>
                    <a:pt x="568" y="238"/>
                  </a:lnTo>
                  <a:lnTo>
                    <a:pt x="573" y="242"/>
                  </a:lnTo>
                  <a:lnTo>
                    <a:pt x="576" y="245"/>
                  </a:lnTo>
                  <a:lnTo>
                    <a:pt x="578" y="249"/>
                  </a:lnTo>
                  <a:lnTo>
                    <a:pt x="579" y="254"/>
                  </a:lnTo>
                  <a:lnTo>
                    <a:pt x="580" y="260"/>
                  </a:lnTo>
                  <a:lnTo>
                    <a:pt x="580" y="299"/>
                  </a:lnTo>
                  <a:lnTo>
                    <a:pt x="580" y="299"/>
                  </a:lnTo>
                  <a:lnTo>
                    <a:pt x="605" y="301"/>
                  </a:lnTo>
                  <a:lnTo>
                    <a:pt x="630" y="306"/>
                  </a:lnTo>
                  <a:lnTo>
                    <a:pt x="630" y="306"/>
                  </a:lnTo>
                  <a:lnTo>
                    <a:pt x="630" y="306"/>
                  </a:lnTo>
                  <a:lnTo>
                    <a:pt x="630" y="306"/>
                  </a:lnTo>
                  <a:lnTo>
                    <a:pt x="658" y="313"/>
                  </a:lnTo>
                  <a:lnTo>
                    <a:pt x="685" y="322"/>
                  </a:lnTo>
                  <a:lnTo>
                    <a:pt x="700" y="272"/>
                  </a:lnTo>
                  <a:lnTo>
                    <a:pt x="700" y="272"/>
                  </a:lnTo>
                  <a:lnTo>
                    <a:pt x="701" y="266"/>
                  </a:lnTo>
                  <a:lnTo>
                    <a:pt x="704" y="262"/>
                  </a:lnTo>
                  <a:lnTo>
                    <a:pt x="707" y="259"/>
                  </a:lnTo>
                  <a:lnTo>
                    <a:pt x="712" y="256"/>
                  </a:lnTo>
                  <a:lnTo>
                    <a:pt x="716" y="254"/>
                  </a:lnTo>
                  <a:lnTo>
                    <a:pt x="721" y="253"/>
                  </a:lnTo>
                  <a:lnTo>
                    <a:pt x="726" y="253"/>
                  </a:lnTo>
                  <a:lnTo>
                    <a:pt x="731" y="253"/>
                  </a:lnTo>
                  <a:lnTo>
                    <a:pt x="731" y="253"/>
                  </a:lnTo>
                  <a:lnTo>
                    <a:pt x="737" y="256"/>
                  </a:lnTo>
                  <a:lnTo>
                    <a:pt x="741" y="259"/>
                  </a:lnTo>
                  <a:lnTo>
                    <a:pt x="744" y="262"/>
                  </a:lnTo>
                  <a:lnTo>
                    <a:pt x="746" y="266"/>
                  </a:lnTo>
                  <a:lnTo>
                    <a:pt x="748" y="271"/>
                  </a:lnTo>
                  <a:lnTo>
                    <a:pt x="749" y="276"/>
                  </a:lnTo>
                  <a:lnTo>
                    <a:pt x="749" y="280"/>
                  </a:lnTo>
                  <a:lnTo>
                    <a:pt x="748" y="286"/>
                  </a:lnTo>
                  <a:lnTo>
                    <a:pt x="655" y="610"/>
                  </a:lnTo>
                  <a:lnTo>
                    <a:pt x="655" y="610"/>
                  </a:lnTo>
                  <a:lnTo>
                    <a:pt x="652" y="616"/>
                  </a:lnTo>
                  <a:lnTo>
                    <a:pt x="649" y="620"/>
                  </a:lnTo>
                  <a:lnTo>
                    <a:pt x="646" y="623"/>
                  </a:lnTo>
                  <a:lnTo>
                    <a:pt x="642" y="626"/>
                  </a:lnTo>
                  <a:lnTo>
                    <a:pt x="637" y="627"/>
                  </a:lnTo>
                  <a:lnTo>
                    <a:pt x="632" y="629"/>
                  </a:lnTo>
                  <a:lnTo>
                    <a:pt x="628" y="630"/>
                  </a:lnTo>
                  <a:lnTo>
                    <a:pt x="622" y="629"/>
                  </a:lnTo>
                  <a:lnTo>
                    <a:pt x="622" y="629"/>
                  </a:lnTo>
                  <a:lnTo>
                    <a:pt x="617" y="626"/>
                  </a:lnTo>
                  <a:lnTo>
                    <a:pt x="613" y="623"/>
                  </a:lnTo>
                  <a:lnTo>
                    <a:pt x="609" y="620"/>
                  </a:lnTo>
                  <a:lnTo>
                    <a:pt x="607" y="616"/>
                  </a:lnTo>
                  <a:lnTo>
                    <a:pt x="605" y="611"/>
                  </a:lnTo>
                  <a:lnTo>
                    <a:pt x="604" y="607"/>
                  </a:lnTo>
                  <a:lnTo>
                    <a:pt x="604" y="602"/>
                  </a:lnTo>
                  <a:lnTo>
                    <a:pt x="605" y="596"/>
                  </a:lnTo>
                  <a:lnTo>
                    <a:pt x="670" y="372"/>
                  </a:lnTo>
                  <a:lnTo>
                    <a:pt x="670" y="372"/>
                  </a:lnTo>
                  <a:lnTo>
                    <a:pt x="645" y="363"/>
                  </a:lnTo>
                  <a:lnTo>
                    <a:pt x="619" y="356"/>
                  </a:lnTo>
                  <a:lnTo>
                    <a:pt x="619" y="356"/>
                  </a:lnTo>
                  <a:lnTo>
                    <a:pt x="619" y="356"/>
                  </a:lnTo>
                  <a:lnTo>
                    <a:pt x="600" y="353"/>
                  </a:lnTo>
                  <a:lnTo>
                    <a:pt x="580" y="350"/>
                  </a:lnTo>
                  <a:lnTo>
                    <a:pt x="580" y="414"/>
                  </a:lnTo>
                  <a:lnTo>
                    <a:pt x="580" y="414"/>
                  </a:lnTo>
                  <a:lnTo>
                    <a:pt x="579" y="418"/>
                  </a:lnTo>
                  <a:lnTo>
                    <a:pt x="578" y="424"/>
                  </a:lnTo>
                  <a:lnTo>
                    <a:pt x="576" y="428"/>
                  </a:lnTo>
                  <a:lnTo>
                    <a:pt x="573" y="431"/>
                  </a:lnTo>
                  <a:lnTo>
                    <a:pt x="568" y="434"/>
                  </a:lnTo>
                  <a:lnTo>
                    <a:pt x="564" y="438"/>
                  </a:lnTo>
                  <a:lnTo>
                    <a:pt x="560" y="439"/>
                  </a:lnTo>
                  <a:lnTo>
                    <a:pt x="554" y="440"/>
                  </a:lnTo>
                  <a:lnTo>
                    <a:pt x="554" y="440"/>
                  </a:lnTo>
                  <a:lnTo>
                    <a:pt x="549" y="439"/>
                  </a:lnTo>
                  <a:lnTo>
                    <a:pt x="545" y="438"/>
                  </a:lnTo>
                  <a:lnTo>
                    <a:pt x="540" y="434"/>
                  </a:lnTo>
                  <a:lnTo>
                    <a:pt x="536" y="431"/>
                  </a:lnTo>
                  <a:lnTo>
                    <a:pt x="533" y="428"/>
                  </a:lnTo>
                  <a:lnTo>
                    <a:pt x="531" y="424"/>
                  </a:lnTo>
                  <a:lnTo>
                    <a:pt x="528" y="418"/>
                  </a:lnTo>
                  <a:lnTo>
                    <a:pt x="528" y="414"/>
                  </a:lnTo>
                  <a:lnTo>
                    <a:pt x="528" y="350"/>
                  </a:lnTo>
                  <a:lnTo>
                    <a:pt x="528" y="350"/>
                  </a:lnTo>
                  <a:lnTo>
                    <a:pt x="509" y="353"/>
                  </a:lnTo>
                  <a:lnTo>
                    <a:pt x="491" y="356"/>
                  </a:lnTo>
                  <a:lnTo>
                    <a:pt x="491" y="356"/>
                  </a:lnTo>
                  <a:lnTo>
                    <a:pt x="490" y="356"/>
                  </a:lnTo>
                  <a:lnTo>
                    <a:pt x="490" y="356"/>
                  </a:lnTo>
                  <a:lnTo>
                    <a:pt x="464" y="363"/>
                  </a:lnTo>
                  <a:lnTo>
                    <a:pt x="439" y="372"/>
                  </a:lnTo>
                  <a:lnTo>
                    <a:pt x="504" y="596"/>
                  </a:lnTo>
                  <a:lnTo>
                    <a:pt x="504" y="596"/>
                  </a:lnTo>
                  <a:lnTo>
                    <a:pt x="505" y="602"/>
                  </a:lnTo>
                  <a:lnTo>
                    <a:pt x="505" y="607"/>
                  </a:lnTo>
                  <a:lnTo>
                    <a:pt x="504" y="611"/>
                  </a:lnTo>
                  <a:lnTo>
                    <a:pt x="502" y="616"/>
                  </a:lnTo>
                  <a:lnTo>
                    <a:pt x="499" y="620"/>
                  </a:lnTo>
                  <a:lnTo>
                    <a:pt x="495" y="623"/>
                  </a:lnTo>
                  <a:lnTo>
                    <a:pt x="492" y="626"/>
                  </a:lnTo>
                  <a:lnTo>
                    <a:pt x="486" y="629"/>
                  </a:lnTo>
                  <a:lnTo>
                    <a:pt x="486" y="629"/>
                  </a:lnTo>
                  <a:lnTo>
                    <a:pt x="481" y="630"/>
                  </a:lnTo>
                  <a:lnTo>
                    <a:pt x="477" y="629"/>
                  </a:lnTo>
                  <a:lnTo>
                    <a:pt x="471" y="627"/>
                  </a:lnTo>
                  <a:lnTo>
                    <a:pt x="467" y="626"/>
                  </a:lnTo>
                  <a:lnTo>
                    <a:pt x="463" y="623"/>
                  </a:lnTo>
                  <a:lnTo>
                    <a:pt x="459" y="620"/>
                  </a:lnTo>
                  <a:lnTo>
                    <a:pt x="456" y="616"/>
                  </a:lnTo>
                  <a:lnTo>
                    <a:pt x="454" y="610"/>
                  </a:lnTo>
                  <a:lnTo>
                    <a:pt x="359" y="286"/>
                  </a:lnTo>
                  <a:lnTo>
                    <a:pt x="35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 name="Freeform: Shape 21"/>
            <p:cNvSpPr>
              <a:spLocks/>
            </p:cNvSpPr>
            <p:nvPr/>
          </p:nvSpPr>
          <p:spPr bwMode="auto">
            <a:xfrm>
              <a:off x="3336141" y="4139524"/>
              <a:ext cx="547015" cy="547015"/>
            </a:xfrm>
            <a:custGeom>
              <a:avLst/>
              <a:gdLst>
                <a:gd name="T0" fmla="*/ 1040 w 1104"/>
                <a:gd name="T1" fmla="*/ 3 h 1104"/>
                <a:gd name="T2" fmla="*/ 800 w 1104"/>
                <a:gd name="T3" fmla="*/ 51 h 1104"/>
                <a:gd name="T4" fmla="*/ 817 w 1104"/>
                <a:gd name="T5" fmla="*/ 333 h 1104"/>
                <a:gd name="T6" fmla="*/ 1001 w 1104"/>
                <a:gd name="T7" fmla="*/ 207 h 1104"/>
                <a:gd name="T8" fmla="*/ 1048 w 1104"/>
                <a:gd name="T9" fmla="*/ 372 h 1104"/>
                <a:gd name="T10" fmla="*/ 695 w 1104"/>
                <a:gd name="T11" fmla="*/ 383 h 1104"/>
                <a:gd name="T12" fmla="*/ 673 w 1104"/>
                <a:gd name="T13" fmla="*/ 372 h 1104"/>
                <a:gd name="T14" fmla="*/ 670 w 1104"/>
                <a:gd name="T15" fmla="*/ 20 h 1104"/>
                <a:gd name="T16" fmla="*/ 689 w 1104"/>
                <a:gd name="T17" fmla="*/ 1 h 1104"/>
                <a:gd name="T18" fmla="*/ 332 w 1104"/>
                <a:gd name="T19" fmla="*/ 1063 h 1104"/>
                <a:gd name="T20" fmla="*/ 288 w 1104"/>
                <a:gd name="T21" fmla="*/ 1102 h 1104"/>
                <a:gd name="T22" fmla="*/ 239 w 1104"/>
                <a:gd name="T23" fmla="*/ 1093 h 1104"/>
                <a:gd name="T24" fmla="*/ 219 w 1104"/>
                <a:gd name="T25" fmla="*/ 1081 h 1104"/>
                <a:gd name="T26" fmla="*/ 201 w 1104"/>
                <a:gd name="T27" fmla="*/ 1093 h 1104"/>
                <a:gd name="T28" fmla="*/ 151 w 1104"/>
                <a:gd name="T29" fmla="*/ 1102 h 1104"/>
                <a:gd name="T30" fmla="*/ 107 w 1104"/>
                <a:gd name="T31" fmla="*/ 1063 h 1104"/>
                <a:gd name="T32" fmla="*/ 61 w 1104"/>
                <a:gd name="T33" fmla="*/ 690 h 1104"/>
                <a:gd name="T34" fmla="*/ 20 w 1104"/>
                <a:gd name="T35" fmla="*/ 650 h 1104"/>
                <a:gd name="T36" fmla="*/ 2 w 1104"/>
                <a:gd name="T37" fmla="*/ 471 h 1104"/>
                <a:gd name="T38" fmla="*/ 25 w 1104"/>
                <a:gd name="T39" fmla="*/ 331 h 1104"/>
                <a:gd name="T40" fmla="*/ 156 w 1104"/>
                <a:gd name="T41" fmla="*/ 300 h 1104"/>
                <a:gd name="T42" fmla="*/ 219 w 1104"/>
                <a:gd name="T43" fmla="*/ 380 h 1104"/>
                <a:gd name="T44" fmla="*/ 284 w 1104"/>
                <a:gd name="T45" fmla="*/ 300 h 1104"/>
                <a:gd name="T46" fmla="*/ 377 w 1104"/>
                <a:gd name="T47" fmla="*/ 318 h 1104"/>
                <a:gd name="T48" fmla="*/ 440 w 1104"/>
                <a:gd name="T49" fmla="*/ 392 h 1104"/>
                <a:gd name="T50" fmla="*/ 474 w 1104"/>
                <a:gd name="T51" fmla="*/ 405 h 1104"/>
                <a:gd name="T52" fmla="*/ 542 w 1104"/>
                <a:gd name="T53" fmla="*/ 354 h 1104"/>
                <a:gd name="T54" fmla="*/ 597 w 1104"/>
                <a:gd name="T55" fmla="*/ 353 h 1104"/>
                <a:gd name="T56" fmla="*/ 624 w 1104"/>
                <a:gd name="T57" fmla="*/ 402 h 1104"/>
                <a:gd name="T58" fmla="*/ 573 w 1104"/>
                <a:gd name="T59" fmla="*/ 461 h 1104"/>
                <a:gd name="T60" fmla="*/ 476 w 1104"/>
                <a:gd name="T61" fmla="*/ 521 h 1104"/>
                <a:gd name="T62" fmla="*/ 446 w 1104"/>
                <a:gd name="T63" fmla="*/ 525 h 1104"/>
                <a:gd name="T64" fmla="*/ 396 w 1104"/>
                <a:gd name="T65" fmla="*/ 493 h 1104"/>
                <a:gd name="T66" fmla="*/ 334 w 1104"/>
                <a:gd name="T67" fmla="*/ 1052 h 1104"/>
                <a:gd name="T68" fmla="*/ 257 w 1104"/>
                <a:gd name="T69" fmla="*/ 61 h 1104"/>
                <a:gd name="T70" fmla="*/ 297 w 1104"/>
                <a:gd name="T71" fmla="*/ 97 h 1104"/>
                <a:gd name="T72" fmla="*/ 312 w 1104"/>
                <a:gd name="T73" fmla="*/ 152 h 1104"/>
                <a:gd name="T74" fmla="*/ 300 w 1104"/>
                <a:gd name="T75" fmla="*/ 202 h 1104"/>
                <a:gd name="T76" fmla="*/ 261 w 1104"/>
                <a:gd name="T77" fmla="*/ 252 h 1104"/>
                <a:gd name="T78" fmla="*/ 217 w 1104"/>
                <a:gd name="T79" fmla="*/ 268 h 1104"/>
                <a:gd name="T80" fmla="*/ 166 w 1104"/>
                <a:gd name="T81" fmla="*/ 243 h 1104"/>
                <a:gd name="T82" fmla="*/ 134 w 1104"/>
                <a:gd name="T83" fmla="*/ 188 h 1104"/>
                <a:gd name="T84" fmla="*/ 129 w 1104"/>
                <a:gd name="T85" fmla="*/ 138 h 1104"/>
                <a:gd name="T86" fmla="*/ 150 w 1104"/>
                <a:gd name="T87" fmla="*/ 87 h 1104"/>
                <a:gd name="T88" fmla="*/ 195 w 1104"/>
                <a:gd name="T89" fmla="*/ 57 h 1104"/>
                <a:gd name="T90" fmla="*/ 817 w 1104"/>
                <a:gd name="T91" fmla="*/ 106 h 1104"/>
                <a:gd name="T92" fmla="*/ 791 w 1104"/>
                <a:gd name="T93" fmla="*/ 94 h 1104"/>
                <a:gd name="T94" fmla="*/ 769 w 1104"/>
                <a:gd name="T95" fmla="*/ 113 h 1104"/>
                <a:gd name="T96" fmla="*/ 784 w 1104"/>
                <a:gd name="T97" fmla="*/ 255 h 1104"/>
                <a:gd name="T98" fmla="*/ 821 w 1104"/>
                <a:gd name="T99" fmla="*/ 291 h 1104"/>
                <a:gd name="T100" fmla="*/ 875 w 1104"/>
                <a:gd name="T101" fmla="*/ 258 h 1104"/>
                <a:gd name="T102" fmla="*/ 1099 w 1104"/>
                <a:gd name="T103" fmla="*/ 50 h 1104"/>
                <a:gd name="T104" fmla="*/ 1097 w 1104"/>
                <a:gd name="T105" fmla="*/ 30 h 1104"/>
                <a:gd name="T106" fmla="*/ 1016 w 1104"/>
                <a:gd name="T107" fmla="*/ 75 h 1104"/>
                <a:gd name="T108" fmla="*/ 825 w 1104"/>
                <a:gd name="T109" fmla="*/ 142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04" h="1104">
                  <a:moveTo>
                    <a:pt x="695" y="0"/>
                  </a:moveTo>
                  <a:lnTo>
                    <a:pt x="1027" y="0"/>
                  </a:lnTo>
                  <a:lnTo>
                    <a:pt x="1027" y="0"/>
                  </a:lnTo>
                  <a:lnTo>
                    <a:pt x="1031" y="0"/>
                  </a:lnTo>
                  <a:lnTo>
                    <a:pt x="1035" y="2"/>
                  </a:lnTo>
                  <a:lnTo>
                    <a:pt x="1040" y="3"/>
                  </a:lnTo>
                  <a:lnTo>
                    <a:pt x="1043" y="6"/>
                  </a:lnTo>
                  <a:lnTo>
                    <a:pt x="1043" y="6"/>
                  </a:lnTo>
                  <a:lnTo>
                    <a:pt x="1008" y="29"/>
                  </a:lnTo>
                  <a:lnTo>
                    <a:pt x="973" y="51"/>
                  </a:lnTo>
                  <a:lnTo>
                    <a:pt x="800" y="51"/>
                  </a:lnTo>
                  <a:lnTo>
                    <a:pt x="800" y="51"/>
                  </a:lnTo>
                  <a:lnTo>
                    <a:pt x="791" y="51"/>
                  </a:lnTo>
                  <a:lnTo>
                    <a:pt x="721" y="51"/>
                  </a:lnTo>
                  <a:lnTo>
                    <a:pt x="721" y="332"/>
                  </a:lnTo>
                  <a:lnTo>
                    <a:pt x="808" y="332"/>
                  </a:lnTo>
                  <a:lnTo>
                    <a:pt x="808" y="332"/>
                  </a:lnTo>
                  <a:lnTo>
                    <a:pt x="817" y="333"/>
                  </a:lnTo>
                  <a:lnTo>
                    <a:pt x="825" y="334"/>
                  </a:lnTo>
                  <a:lnTo>
                    <a:pt x="833" y="334"/>
                  </a:lnTo>
                  <a:lnTo>
                    <a:pt x="841" y="332"/>
                  </a:lnTo>
                  <a:lnTo>
                    <a:pt x="1001" y="332"/>
                  </a:lnTo>
                  <a:lnTo>
                    <a:pt x="1001" y="207"/>
                  </a:lnTo>
                  <a:lnTo>
                    <a:pt x="1001" y="207"/>
                  </a:lnTo>
                  <a:lnTo>
                    <a:pt x="1053" y="156"/>
                  </a:lnTo>
                  <a:lnTo>
                    <a:pt x="1053" y="357"/>
                  </a:lnTo>
                  <a:lnTo>
                    <a:pt x="1053" y="357"/>
                  </a:lnTo>
                  <a:lnTo>
                    <a:pt x="1053" y="363"/>
                  </a:lnTo>
                  <a:lnTo>
                    <a:pt x="1050" y="367"/>
                  </a:lnTo>
                  <a:lnTo>
                    <a:pt x="1048" y="372"/>
                  </a:lnTo>
                  <a:lnTo>
                    <a:pt x="1045" y="376"/>
                  </a:lnTo>
                  <a:lnTo>
                    <a:pt x="1041" y="379"/>
                  </a:lnTo>
                  <a:lnTo>
                    <a:pt x="1036" y="381"/>
                  </a:lnTo>
                  <a:lnTo>
                    <a:pt x="1032" y="382"/>
                  </a:lnTo>
                  <a:lnTo>
                    <a:pt x="1027" y="383"/>
                  </a:lnTo>
                  <a:lnTo>
                    <a:pt x="695" y="383"/>
                  </a:lnTo>
                  <a:lnTo>
                    <a:pt x="695" y="383"/>
                  </a:lnTo>
                  <a:lnTo>
                    <a:pt x="689" y="382"/>
                  </a:lnTo>
                  <a:lnTo>
                    <a:pt x="685" y="381"/>
                  </a:lnTo>
                  <a:lnTo>
                    <a:pt x="681" y="379"/>
                  </a:lnTo>
                  <a:lnTo>
                    <a:pt x="676" y="376"/>
                  </a:lnTo>
                  <a:lnTo>
                    <a:pt x="673" y="372"/>
                  </a:lnTo>
                  <a:lnTo>
                    <a:pt x="671" y="367"/>
                  </a:lnTo>
                  <a:lnTo>
                    <a:pt x="670" y="363"/>
                  </a:lnTo>
                  <a:lnTo>
                    <a:pt x="669" y="357"/>
                  </a:lnTo>
                  <a:lnTo>
                    <a:pt x="669" y="25"/>
                  </a:lnTo>
                  <a:lnTo>
                    <a:pt x="669" y="25"/>
                  </a:lnTo>
                  <a:lnTo>
                    <a:pt x="670" y="20"/>
                  </a:lnTo>
                  <a:lnTo>
                    <a:pt x="671" y="16"/>
                  </a:lnTo>
                  <a:lnTo>
                    <a:pt x="673" y="11"/>
                  </a:lnTo>
                  <a:lnTo>
                    <a:pt x="676" y="7"/>
                  </a:lnTo>
                  <a:lnTo>
                    <a:pt x="681" y="4"/>
                  </a:lnTo>
                  <a:lnTo>
                    <a:pt x="685" y="2"/>
                  </a:lnTo>
                  <a:lnTo>
                    <a:pt x="689" y="1"/>
                  </a:lnTo>
                  <a:lnTo>
                    <a:pt x="695" y="0"/>
                  </a:lnTo>
                  <a:lnTo>
                    <a:pt x="695" y="0"/>
                  </a:lnTo>
                  <a:close/>
                  <a:moveTo>
                    <a:pt x="334" y="1052"/>
                  </a:moveTo>
                  <a:lnTo>
                    <a:pt x="334" y="1052"/>
                  </a:lnTo>
                  <a:lnTo>
                    <a:pt x="334" y="1057"/>
                  </a:lnTo>
                  <a:lnTo>
                    <a:pt x="332" y="1063"/>
                  </a:lnTo>
                  <a:lnTo>
                    <a:pt x="328" y="1072"/>
                  </a:lnTo>
                  <a:lnTo>
                    <a:pt x="323" y="1081"/>
                  </a:lnTo>
                  <a:lnTo>
                    <a:pt x="315" y="1088"/>
                  </a:lnTo>
                  <a:lnTo>
                    <a:pt x="307" y="1095"/>
                  </a:lnTo>
                  <a:lnTo>
                    <a:pt x="298" y="1099"/>
                  </a:lnTo>
                  <a:lnTo>
                    <a:pt x="288" y="1102"/>
                  </a:lnTo>
                  <a:lnTo>
                    <a:pt x="278" y="1104"/>
                  </a:lnTo>
                  <a:lnTo>
                    <a:pt x="278" y="1104"/>
                  </a:lnTo>
                  <a:lnTo>
                    <a:pt x="265" y="1102"/>
                  </a:lnTo>
                  <a:lnTo>
                    <a:pt x="251" y="1098"/>
                  </a:lnTo>
                  <a:lnTo>
                    <a:pt x="244" y="1096"/>
                  </a:lnTo>
                  <a:lnTo>
                    <a:pt x="239" y="1093"/>
                  </a:lnTo>
                  <a:lnTo>
                    <a:pt x="233" y="1090"/>
                  </a:lnTo>
                  <a:lnTo>
                    <a:pt x="229" y="1085"/>
                  </a:lnTo>
                  <a:lnTo>
                    <a:pt x="229" y="1085"/>
                  </a:lnTo>
                  <a:lnTo>
                    <a:pt x="228" y="1083"/>
                  </a:lnTo>
                  <a:lnTo>
                    <a:pt x="225" y="1082"/>
                  </a:lnTo>
                  <a:lnTo>
                    <a:pt x="219" y="1081"/>
                  </a:lnTo>
                  <a:lnTo>
                    <a:pt x="215" y="1082"/>
                  </a:lnTo>
                  <a:lnTo>
                    <a:pt x="212" y="1083"/>
                  </a:lnTo>
                  <a:lnTo>
                    <a:pt x="210" y="1085"/>
                  </a:lnTo>
                  <a:lnTo>
                    <a:pt x="210" y="1085"/>
                  </a:lnTo>
                  <a:lnTo>
                    <a:pt x="206" y="1090"/>
                  </a:lnTo>
                  <a:lnTo>
                    <a:pt x="201" y="1093"/>
                  </a:lnTo>
                  <a:lnTo>
                    <a:pt x="196" y="1096"/>
                  </a:lnTo>
                  <a:lnTo>
                    <a:pt x="189" y="1098"/>
                  </a:lnTo>
                  <a:lnTo>
                    <a:pt x="175" y="1102"/>
                  </a:lnTo>
                  <a:lnTo>
                    <a:pt x="161" y="1104"/>
                  </a:lnTo>
                  <a:lnTo>
                    <a:pt x="161" y="1104"/>
                  </a:lnTo>
                  <a:lnTo>
                    <a:pt x="151" y="1102"/>
                  </a:lnTo>
                  <a:lnTo>
                    <a:pt x="142" y="1099"/>
                  </a:lnTo>
                  <a:lnTo>
                    <a:pt x="133" y="1095"/>
                  </a:lnTo>
                  <a:lnTo>
                    <a:pt x="124" y="1088"/>
                  </a:lnTo>
                  <a:lnTo>
                    <a:pt x="117" y="1081"/>
                  </a:lnTo>
                  <a:lnTo>
                    <a:pt x="111" y="1072"/>
                  </a:lnTo>
                  <a:lnTo>
                    <a:pt x="107" y="1063"/>
                  </a:lnTo>
                  <a:lnTo>
                    <a:pt x="105" y="1052"/>
                  </a:lnTo>
                  <a:lnTo>
                    <a:pt x="94" y="696"/>
                  </a:lnTo>
                  <a:lnTo>
                    <a:pt x="80" y="695"/>
                  </a:lnTo>
                  <a:lnTo>
                    <a:pt x="80" y="695"/>
                  </a:lnTo>
                  <a:lnTo>
                    <a:pt x="71" y="693"/>
                  </a:lnTo>
                  <a:lnTo>
                    <a:pt x="61" y="690"/>
                  </a:lnTo>
                  <a:lnTo>
                    <a:pt x="51" y="685"/>
                  </a:lnTo>
                  <a:lnTo>
                    <a:pt x="42" y="680"/>
                  </a:lnTo>
                  <a:lnTo>
                    <a:pt x="34" y="674"/>
                  </a:lnTo>
                  <a:lnTo>
                    <a:pt x="27" y="667"/>
                  </a:lnTo>
                  <a:lnTo>
                    <a:pt x="23" y="658"/>
                  </a:lnTo>
                  <a:lnTo>
                    <a:pt x="20" y="650"/>
                  </a:lnTo>
                  <a:lnTo>
                    <a:pt x="20" y="650"/>
                  </a:lnTo>
                  <a:lnTo>
                    <a:pt x="10" y="600"/>
                  </a:lnTo>
                  <a:lnTo>
                    <a:pt x="5" y="561"/>
                  </a:lnTo>
                  <a:lnTo>
                    <a:pt x="2" y="529"/>
                  </a:lnTo>
                  <a:lnTo>
                    <a:pt x="0" y="500"/>
                  </a:lnTo>
                  <a:lnTo>
                    <a:pt x="2" y="471"/>
                  </a:lnTo>
                  <a:lnTo>
                    <a:pt x="6" y="438"/>
                  </a:lnTo>
                  <a:lnTo>
                    <a:pt x="18" y="346"/>
                  </a:lnTo>
                  <a:lnTo>
                    <a:pt x="18" y="346"/>
                  </a:lnTo>
                  <a:lnTo>
                    <a:pt x="19" y="341"/>
                  </a:lnTo>
                  <a:lnTo>
                    <a:pt x="22" y="336"/>
                  </a:lnTo>
                  <a:lnTo>
                    <a:pt x="25" y="331"/>
                  </a:lnTo>
                  <a:lnTo>
                    <a:pt x="30" y="325"/>
                  </a:lnTo>
                  <a:lnTo>
                    <a:pt x="35" y="321"/>
                  </a:lnTo>
                  <a:lnTo>
                    <a:pt x="41" y="317"/>
                  </a:lnTo>
                  <a:lnTo>
                    <a:pt x="48" y="313"/>
                  </a:lnTo>
                  <a:lnTo>
                    <a:pt x="57" y="312"/>
                  </a:lnTo>
                  <a:lnTo>
                    <a:pt x="156" y="300"/>
                  </a:lnTo>
                  <a:lnTo>
                    <a:pt x="156" y="300"/>
                  </a:lnTo>
                  <a:lnTo>
                    <a:pt x="160" y="300"/>
                  </a:lnTo>
                  <a:lnTo>
                    <a:pt x="164" y="301"/>
                  </a:lnTo>
                  <a:lnTo>
                    <a:pt x="168" y="304"/>
                  </a:lnTo>
                  <a:lnTo>
                    <a:pt x="171" y="307"/>
                  </a:lnTo>
                  <a:lnTo>
                    <a:pt x="219" y="380"/>
                  </a:lnTo>
                  <a:lnTo>
                    <a:pt x="269" y="307"/>
                  </a:lnTo>
                  <a:lnTo>
                    <a:pt x="269" y="307"/>
                  </a:lnTo>
                  <a:lnTo>
                    <a:pt x="271" y="304"/>
                  </a:lnTo>
                  <a:lnTo>
                    <a:pt x="275" y="301"/>
                  </a:lnTo>
                  <a:lnTo>
                    <a:pt x="280" y="300"/>
                  </a:lnTo>
                  <a:lnTo>
                    <a:pt x="284" y="300"/>
                  </a:lnTo>
                  <a:lnTo>
                    <a:pt x="340" y="307"/>
                  </a:lnTo>
                  <a:lnTo>
                    <a:pt x="340" y="307"/>
                  </a:lnTo>
                  <a:lnTo>
                    <a:pt x="358" y="310"/>
                  </a:lnTo>
                  <a:lnTo>
                    <a:pt x="366" y="312"/>
                  </a:lnTo>
                  <a:lnTo>
                    <a:pt x="371" y="314"/>
                  </a:lnTo>
                  <a:lnTo>
                    <a:pt x="377" y="318"/>
                  </a:lnTo>
                  <a:lnTo>
                    <a:pt x="381" y="321"/>
                  </a:lnTo>
                  <a:lnTo>
                    <a:pt x="389" y="329"/>
                  </a:lnTo>
                  <a:lnTo>
                    <a:pt x="389" y="329"/>
                  </a:lnTo>
                  <a:lnTo>
                    <a:pt x="417" y="364"/>
                  </a:lnTo>
                  <a:lnTo>
                    <a:pt x="440" y="392"/>
                  </a:lnTo>
                  <a:lnTo>
                    <a:pt x="440" y="392"/>
                  </a:lnTo>
                  <a:lnTo>
                    <a:pt x="451" y="403"/>
                  </a:lnTo>
                  <a:lnTo>
                    <a:pt x="451" y="403"/>
                  </a:lnTo>
                  <a:lnTo>
                    <a:pt x="456" y="406"/>
                  </a:lnTo>
                  <a:lnTo>
                    <a:pt x="462" y="408"/>
                  </a:lnTo>
                  <a:lnTo>
                    <a:pt x="467" y="407"/>
                  </a:lnTo>
                  <a:lnTo>
                    <a:pt x="474" y="405"/>
                  </a:lnTo>
                  <a:lnTo>
                    <a:pt x="474" y="405"/>
                  </a:lnTo>
                  <a:lnTo>
                    <a:pt x="482" y="398"/>
                  </a:lnTo>
                  <a:lnTo>
                    <a:pt x="482" y="398"/>
                  </a:lnTo>
                  <a:lnTo>
                    <a:pt x="511" y="378"/>
                  </a:lnTo>
                  <a:lnTo>
                    <a:pt x="542" y="354"/>
                  </a:lnTo>
                  <a:lnTo>
                    <a:pt x="542" y="354"/>
                  </a:lnTo>
                  <a:lnTo>
                    <a:pt x="551" y="349"/>
                  </a:lnTo>
                  <a:lnTo>
                    <a:pt x="561" y="346"/>
                  </a:lnTo>
                  <a:lnTo>
                    <a:pt x="571" y="345"/>
                  </a:lnTo>
                  <a:lnTo>
                    <a:pt x="579" y="346"/>
                  </a:lnTo>
                  <a:lnTo>
                    <a:pt x="589" y="349"/>
                  </a:lnTo>
                  <a:lnTo>
                    <a:pt x="597" y="353"/>
                  </a:lnTo>
                  <a:lnTo>
                    <a:pt x="604" y="360"/>
                  </a:lnTo>
                  <a:lnTo>
                    <a:pt x="612" y="366"/>
                  </a:lnTo>
                  <a:lnTo>
                    <a:pt x="616" y="375"/>
                  </a:lnTo>
                  <a:lnTo>
                    <a:pt x="620" y="383"/>
                  </a:lnTo>
                  <a:lnTo>
                    <a:pt x="623" y="392"/>
                  </a:lnTo>
                  <a:lnTo>
                    <a:pt x="624" y="402"/>
                  </a:lnTo>
                  <a:lnTo>
                    <a:pt x="623" y="410"/>
                  </a:lnTo>
                  <a:lnTo>
                    <a:pt x="619" y="420"/>
                  </a:lnTo>
                  <a:lnTo>
                    <a:pt x="613" y="429"/>
                  </a:lnTo>
                  <a:lnTo>
                    <a:pt x="605" y="436"/>
                  </a:lnTo>
                  <a:lnTo>
                    <a:pt x="605" y="436"/>
                  </a:lnTo>
                  <a:lnTo>
                    <a:pt x="573" y="461"/>
                  </a:lnTo>
                  <a:lnTo>
                    <a:pt x="542" y="484"/>
                  </a:lnTo>
                  <a:lnTo>
                    <a:pt x="542" y="484"/>
                  </a:lnTo>
                  <a:lnTo>
                    <a:pt x="522" y="495"/>
                  </a:lnTo>
                  <a:lnTo>
                    <a:pt x="505" y="506"/>
                  </a:lnTo>
                  <a:lnTo>
                    <a:pt x="490" y="515"/>
                  </a:lnTo>
                  <a:lnTo>
                    <a:pt x="476" y="521"/>
                  </a:lnTo>
                  <a:lnTo>
                    <a:pt x="476" y="521"/>
                  </a:lnTo>
                  <a:lnTo>
                    <a:pt x="470" y="524"/>
                  </a:lnTo>
                  <a:lnTo>
                    <a:pt x="464" y="525"/>
                  </a:lnTo>
                  <a:lnTo>
                    <a:pt x="458" y="526"/>
                  </a:lnTo>
                  <a:lnTo>
                    <a:pt x="452" y="526"/>
                  </a:lnTo>
                  <a:lnTo>
                    <a:pt x="446" y="525"/>
                  </a:lnTo>
                  <a:lnTo>
                    <a:pt x="439" y="524"/>
                  </a:lnTo>
                  <a:lnTo>
                    <a:pt x="433" y="520"/>
                  </a:lnTo>
                  <a:lnTo>
                    <a:pt x="427" y="517"/>
                  </a:lnTo>
                  <a:lnTo>
                    <a:pt x="427" y="517"/>
                  </a:lnTo>
                  <a:lnTo>
                    <a:pt x="411" y="506"/>
                  </a:lnTo>
                  <a:lnTo>
                    <a:pt x="396" y="493"/>
                  </a:lnTo>
                  <a:lnTo>
                    <a:pt x="380" y="478"/>
                  </a:lnTo>
                  <a:lnTo>
                    <a:pt x="365" y="461"/>
                  </a:lnTo>
                  <a:lnTo>
                    <a:pt x="365" y="461"/>
                  </a:lnTo>
                  <a:lnTo>
                    <a:pt x="352" y="447"/>
                  </a:lnTo>
                  <a:lnTo>
                    <a:pt x="334" y="1052"/>
                  </a:lnTo>
                  <a:lnTo>
                    <a:pt x="334" y="1052"/>
                  </a:lnTo>
                  <a:close/>
                  <a:moveTo>
                    <a:pt x="221" y="52"/>
                  </a:moveTo>
                  <a:lnTo>
                    <a:pt x="221" y="52"/>
                  </a:lnTo>
                  <a:lnTo>
                    <a:pt x="231" y="53"/>
                  </a:lnTo>
                  <a:lnTo>
                    <a:pt x="240" y="55"/>
                  </a:lnTo>
                  <a:lnTo>
                    <a:pt x="248" y="58"/>
                  </a:lnTo>
                  <a:lnTo>
                    <a:pt x="257" y="61"/>
                  </a:lnTo>
                  <a:lnTo>
                    <a:pt x="266" y="65"/>
                  </a:lnTo>
                  <a:lnTo>
                    <a:pt x="273" y="70"/>
                  </a:lnTo>
                  <a:lnTo>
                    <a:pt x="280" y="76"/>
                  </a:lnTo>
                  <a:lnTo>
                    <a:pt x="286" y="83"/>
                  </a:lnTo>
                  <a:lnTo>
                    <a:pt x="292" y="89"/>
                  </a:lnTo>
                  <a:lnTo>
                    <a:pt x="297" y="97"/>
                  </a:lnTo>
                  <a:lnTo>
                    <a:pt x="301" y="105"/>
                  </a:lnTo>
                  <a:lnTo>
                    <a:pt x="306" y="114"/>
                  </a:lnTo>
                  <a:lnTo>
                    <a:pt x="309" y="122"/>
                  </a:lnTo>
                  <a:lnTo>
                    <a:pt x="310" y="132"/>
                  </a:lnTo>
                  <a:lnTo>
                    <a:pt x="312" y="141"/>
                  </a:lnTo>
                  <a:lnTo>
                    <a:pt x="312" y="152"/>
                  </a:lnTo>
                  <a:lnTo>
                    <a:pt x="312" y="152"/>
                  </a:lnTo>
                  <a:lnTo>
                    <a:pt x="311" y="161"/>
                  </a:lnTo>
                  <a:lnTo>
                    <a:pt x="310" y="172"/>
                  </a:lnTo>
                  <a:lnTo>
                    <a:pt x="308" y="182"/>
                  </a:lnTo>
                  <a:lnTo>
                    <a:pt x="303" y="193"/>
                  </a:lnTo>
                  <a:lnTo>
                    <a:pt x="300" y="202"/>
                  </a:lnTo>
                  <a:lnTo>
                    <a:pt x="295" y="212"/>
                  </a:lnTo>
                  <a:lnTo>
                    <a:pt x="289" y="221"/>
                  </a:lnTo>
                  <a:lnTo>
                    <a:pt x="284" y="230"/>
                  </a:lnTo>
                  <a:lnTo>
                    <a:pt x="276" y="238"/>
                  </a:lnTo>
                  <a:lnTo>
                    <a:pt x="270" y="245"/>
                  </a:lnTo>
                  <a:lnTo>
                    <a:pt x="261" y="252"/>
                  </a:lnTo>
                  <a:lnTo>
                    <a:pt x="254" y="257"/>
                  </a:lnTo>
                  <a:lnTo>
                    <a:pt x="245" y="262"/>
                  </a:lnTo>
                  <a:lnTo>
                    <a:pt x="237" y="265"/>
                  </a:lnTo>
                  <a:lnTo>
                    <a:pt x="227" y="267"/>
                  </a:lnTo>
                  <a:lnTo>
                    <a:pt x="217" y="268"/>
                  </a:lnTo>
                  <a:lnTo>
                    <a:pt x="217" y="268"/>
                  </a:lnTo>
                  <a:lnTo>
                    <a:pt x="209" y="267"/>
                  </a:lnTo>
                  <a:lnTo>
                    <a:pt x="199" y="265"/>
                  </a:lnTo>
                  <a:lnTo>
                    <a:pt x="190" y="260"/>
                  </a:lnTo>
                  <a:lnTo>
                    <a:pt x="182" y="256"/>
                  </a:lnTo>
                  <a:lnTo>
                    <a:pt x="174" y="250"/>
                  </a:lnTo>
                  <a:lnTo>
                    <a:pt x="166" y="243"/>
                  </a:lnTo>
                  <a:lnTo>
                    <a:pt x="160" y="236"/>
                  </a:lnTo>
                  <a:lnTo>
                    <a:pt x="154" y="227"/>
                  </a:lnTo>
                  <a:lnTo>
                    <a:pt x="147" y="218"/>
                  </a:lnTo>
                  <a:lnTo>
                    <a:pt x="143" y="209"/>
                  </a:lnTo>
                  <a:lnTo>
                    <a:pt x="137" y="199"/>
                  </a:lnTo>
                  <a:lnTo>
                    <a:pt x="134" y="188"/>
                  </a:lnTo>
                  <a:lnTo>
                    <a:pt x="131" y="179"/>
                  </a:lnTo>
                  <a:lnTo>
                    <a:pt x="129" y="168"/>
                  </a:lnTo>
                  <a:lnTo>
                    <a:pt x="128" y="158"/>
                  </a:lnTo>
                  <a:lnTo>
                    <a:pt x="128" y="147"/>
                  </a:lnTo>
                  <a:lnTo>
                    <a:pt x="128" y="147"/>
                  </a:lnTo>
                  <a:lnTo>
                    <a:pt x="129" y="138"/>
                  </a:lnTo>
                  <a:lnTo>
                    <a:pt x="130" y="128"/>
                  </a:lnTo>
                  <a:lnTo>
                    <a:pt x="132" y="119"/>
                  </a:lnTo>
                  <a:lnTo>
                    <a:pt x="135" y="110"/>
                  </a:lnTo>
                  <a:lnTo>
                    <a:pt x="140" y="102"/>
                  </a:lnTo>
                  <a:lnTo>
                    <a:pt x="144" y="93"/>
                  </a:lnTo>
                  <a:lnTo>
                    <a:pt x="150" y="87"/>
                  </a:lnTo>
                  <a:lnTo>
                    <a:pt x="156" y="79"/>
                  </a:lnTo>
                  <a:lnTo>
                    <a:pt x="162" y="74"/>
                  </a:lnTo>
                  <a:lnTo>
                    <a:pt x="170" y="69"/>
                  </a:lnTo>
                  <a:lnTo>
                    <a:pt x="177" y="63"/>
                  </a:lnTo>
                  <a:lnTo>
                    <a:pt x="186" y="60"/>
                  </a:lnTo>
                  <a:lnTo>
                    <a:pt x="195" y="57"/>
                  </a:lnTo>
                  <a:lnTo>
                    <a:pt x="203" y="55"/>
                  </a:lnTo>
                  <a:lnTo>
                    <a:pt x="212" y="52"/>
                  </a:lnTo>
                  <a:lnTo>
                    <a:pt x="221" y="52"/>
                  </a:lnTo>
                  <a:lnTo>
                    <a:pt x="221" y="52"/>
                  </a:lnTo>
                  <a:close/>
                  <a:moveTo>
                    <a:pt x="817" y="106"/>
                  </a:moveTo>
                  <a:lnTo>
                    <a:pt x="817" y="106"/>
                  </a:lnTo>
                  <a:lnTo>
                    <a:pt x="814" y="103"/>
                  </a:lnTo>
                  <a:lnTo>
                    <a:pt x="812" y="101"/>
                  </a:lnTo>
                  <a:lnTo>
                    <a:pt x="810" y="98"/>
                  </a:lnTo>
                  <a:lnTo>
                    <a:pt x="807" y="97"/>
                  </a:lnTo>
                  <a:lnTo>
                    <a:pt x="799" y="94"/>
                  </a:lnTo>
                  <a:lnTo>
                    <a:pt x="791" y="94"/>
                  </a:lnTo>
                  <a:lnTo>
                    <a:pt x="783" y="97"/>
                  </a:lnTo>
                  <a:lnTo>
                    <a:pt x="776" y="100"/>
                  </a:lnTo>
                  <a:lnTo>
                    <a:pt x="773" y="102"/>
                  </a:lnTo>
                  <a:lnTo>
                    <a:pt x="771" y="105"/>
                  </a:lnTo>
                  <a:lnTo>
                    <a:pt x="770" y="108"/>
                  </a:lnTo>
                  <a:lnTo>
                    <a:pt x="769" y="113"/>
                  </a:lnTo>
                  <a:lnTo>
                    <a:pt x="769" y="113"/>
                  </a:lnTo>
                  <a:lnTo>
                    <a:pt x="770" y="154"/>
                  </a:lnTo>
                  <a:lnTo>
                    <a:pt x="773" y="186"/>
                  </a:lnTo>
                  <a:lnTo>
                    <a:pt x="778" y="218"/>
                  </a:lnTo>
                  <a:lnTo>
                    <a:pt x="784" y="255"/>
                  </a:lnTo>
                  <a:lnTo>
                    <a:pt x="784" y="255"/>
                  </a:lnTo>
                  <a:lnTo>
                    <a:pt x="787" y="263"/>
                  </a:lnTo>
                  <a:lnTo>
                    <a:pt x="792" y="270"/>
                  </a:lnTo>
                  <a:lnTo>
                    <a:pt x="797" y="278"/>
                  </a:lnTo>
                  <a:lnTo>
                    <a:pt x="805" y="283"/>
                  </a:lnTo>
                  <a:lnTo>
                    <a:pt x="812" y="287"/>
                  </a:lnTo>
                  <a:lnTo>
                    <a:pt x="821" y="291"/>
                  </a:lnTo>
                  <a:lnTo>
                    <a:pt x="824" y="291"/>
                  </a:lnTo>
                  <a:lnTo>
                    <a:pt x="828" y="291"/>
                  </a:lnTo>
                  <a:lnTo>
                    <a:pt x="832" y="290"/>
                  </a:lnTo>
                  <a:lnTo>
                    <a:pt x="835" y="287"/>
                  </a:lnTo>
                  <a:lnTo>
                    <a:pt x="835" y="287"/>
                  </a:lnTo>
                  <a:lnTo>
                    <a:pt x="875" y="258"/>
                  </a:lnTo>
                  <a:lnTo>
                    <a:pt x="910" y="230"/>
                  </a:lnTo>
                  <a:lnTo>
                    <a:pt x="942" y="202"/>
                  </a:lnTo>
                  <a:lnTo>
                    <a:pt x="972" y="175"/>
                  </a:lnTo>
                  <a:lnTo>
                    <a:pt x="1001" y="146"/>
                  </a:lnTo>
                  <a:lnTo>
                    <a:pt x="1031" y="117"/>
                  </a:lnTo>
                  <a:lnTo>
                    <a:pt x="1099" y="50"/>
                  </a:lnTo>
                  <a:lnTo>
                    <a:pt x="1099" y="50"/>
                  </a:lnTo>
                  <a:lnTo>
                    <a:pt x="1103" y="45"/>
                  </a:lnTo>
                  <a:lnTo>
                    <a:pt x="1104" y="39"/>
                  </a:lnTo>
                  <a:lnTo>
                    <a:pt x="1103" y="35"/>
                  </a:lnTo>
                  <a:lnTo>
                    <a:pt x="1101" y="32"/>
                  </a:lnTo>
                  <a:lnTo>
                    <a:pt x="1097" y="30"/>
                  </a:lnTo>
                  <a:lnTo>
                    <a:pt x="1093" y="29"/>
                  </a:lnTo>
                  <a:lnTo>
                    <a:pt x="1087" y="29"/>
                  </a:lnTo>
                  <a:lnTo>
                    <a:pt x="1082" y="32"/>
                  </a:lnTo>
                  <a:lnTo>
                    <a:pt x="1082" y="32"/>
                  </a:lnTo>
                  <a:lnTo>
                    <a:pt x="1047" y="55"/>
                  </a:lnTo>
                  <a:lnTo>
                    <a:pt x="1016" y="75"/>
                  </a:lnTo>
                  <a:lnTo>
                    <a:pt x="960" y="110"/>
                  </a:lnTo>
                  <a:lnTo>
                    <a:pt x="905" y="142"/>
                  </a:lnTo>
                  <a:lnTo>
                    <a:pt x="841" y="181"/>
                  </a:lnTo>
                  <a:lnTo>
                    <a:pt x="841" y="181"/>
                  </a:lnTo>
                  <a:lnTo>
                    <a:pt x="832" y="160"/>
                  </a:lnTo>
                  <a:lnTo>
                    <a:pt x="825" y="142"/>
                  </a:lnTo>
                  <a:lnTo>
                    <a:pt x="817" y="106"/>
                  </a:lnTo>
                  <a:lnTo>
                    <a:pt x="817"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 name="Freeform: Shape 22"/>
            <p:cNvSpPr>
              <a:spLocks/>
            </p:cNvSpPr>
            <p:nvPr/>
          </p:nvSpPr>
          <p:spPr bwMode="auto">
            <a:xfrm>
              <a:off x="8362131" y="4139524"/>
              <a:ext cx="547015" cy="547015"/>
            </a:xfrm>
            <a:custGeom>
              <a:avLst/>
              <a:gdLst>
                <a:gd name="T0" fmla="*/ 497 w 1104"/>
                <a:gd name="T1" fmla="*/ 19 h 1104"/>
                <a:gd name="T2" fmla="*/ 458 w 1104"/>
                <a:gd name="T3" fmla="*/ 82 h 1104"/>
                <a:gd name="T4" fmla="*/ 469 w 1104"/>
                <a:gd name="T5" fmla="*/ 155 h 1104"/>
                <a:gd name="T6" fmla="*/ 526 w 1104"/>
                <a:gd name="T7" fmla="*/ 217 h 1104"/>
                <a:gd name="T8" fmla="*/ 591 w 1104"/>
                <a:gd name="T9" fmla="*/ 212 h 1104"/>
                <a:gd name="T10" fmla="*/ 640 w 1104"/>
                <a:gd name="T11" fmla="*/ 141 h 1104"/>
                <a:gd name="T12" fmla="*/ 642 w 1104"/>
                <a:gd name="T13" fmla="*/ 69 h 1104"/>
                <a:gd name="T14" fmla="*/ 596 w 1104"/>
                <a:gd name="T15" fmla="*/ 11 h 1104"/>
                <a:gd name="T16" fmla="*/ 615 w 1104"/>
                <a:gd name="T17" fmla="*/ 264 h 1104"/>
                <a:gd name="T18" fmla="*/ 708 w 1104"/>
                <a:gd name="T19" fmla="*/ 272 h 1104"/>
                <a:gd name="T20" fmla="*/ 741 w 1104"/>
                <a:gd name="T21" fmla="*/ 304 h 1104"/>
                <a:gd name="T22" fmla="*/ 749 w 1104"/>
                <a:gd name="T23" fmla="*/ 469 h 1104"/>
                <a:gd name="T24" fmla="*/ 371 w 1104"/>
                <a:gd name="T25" fmla="*/ 478 h 1104"/>
                <a:gd name="T26" fmla="*/ 347 w 1104"/>
                <a:gd name="T27" fmla="*/ 447 h 1104"/>
                <a:gd name="T28" fmla="*/ 372 w 1104"/>
                <a:gd name="T29" fmla="*/ 289 h 1104"/>
                <a:gd name="T30" fmla="*/ 476 w 1104"/>
                <a:gd name="T31" fmla="*/ 257 h 1104"/>
                <a:gd name="T32" fmla="*/ 194 w 1104"/>
                <a:gd name="T33" fmla="*/ 557 h 1104"/>
                <a:gd name="T34" fmla="*/ 131 w 1104"/>
                <a:gd name="T35" fmla="*/ 594 h 1104"/>
                <a:gd name="T36" fmla="*/ 110 w 1104"/>
                <a:gd name="T37" fmla="*/ 658 h 1104"/>
                <a:gd name="T38" fmla="*/ 140 w 1104"/>
                <a:gd name="T39" fmla="*/ 740 h 1104"/>
                <a:gd name="T40" fmla="*/ 208 w 1104"/>
                <a:gd name="T41" fmla="*/ 779 h 1104"/>
                <a:gd name="T42" fmla="*/ 268 w 1104"/>
                <a:gd name="T43" fmla="*/ 746 h 1104"/>
                <a:gd name="T44" fmla="*/ 301 w 1104"/>
                <a:gd name="T45" fmla="*/ 665 h 1104"/>
                <a:gd name="T46" fmla="*/ 285 w 1104"/>
                <a:gd name="T47" fmla="*/ 599 h 1104"/>
                <a:gd name="T48" fmla="*/ 223 w 1104"/>
                <a:gd name="T49" fmla="*/ 558 h 1104"/>
                <a:gd name="T50" fmla="*/ 277 w 1104"/>
                <a:gd name="T51" fmla="*/ 814 h 1104"/>
                <a:gd name="T52" fmla="*/ 382 w 1104"/>
                <a:gd name="T53" fmla="*/ 840 h 1104"/>
                <a:gd name="T54" fmla="*/ 412 w 1104"/>
                <a:gd name="T55" fmla="*/ 1009 h 1104"/>
                <a:gd name="T56" fmla="*/ 400 w 1104"/>
                <a:gd name="T57" fmla="*/ 1097 h 1104"/>
                <a:gd name="T58" fmla="*/ 21 w 1104"/>
                <a:gd name="T59" fmla="*/ 1102 h 1104"/>
                <a:gd name="T60" fmla="*/ 1 w 1104"/>
                <a:gd name="T61" fmla="*/ 1054 h 1104"/>
                <a:gd name="T62" fmla="*/ 21 w 1104"/>
                <a:gd name="T63" fmla="*/ 851 h 1104"/>
                <a:gd name="T64" fmla="*/ 126 w 1104"/>
                <a:gd name="T65" fmla="*/ 813 h 1104"/>
                <a:gd name="T66" fmla="*/ 526 w 1104"/>
                <a:gd name="T67" fmla="*/ 557 h 1104"/>
                <a:gd name="T68" fmla="*/ 552 w 1104"/>
                <a:gd name="T69" fmla="*/ 531 h 1104"/>
                <a:gd name="T70" fmla="*/ 578 w 1104"/>
                <a:gd name="T71" fmla="*/ 551 h 1104"/>
                <a:gd name="T72" fmla="*/ 689 w 1104"/>
                <a:gd name="T73" fmla="*/ 738 h 1104"/>
                <a:gd name="T74" fmla="*/ 676 w 1104"/>
                <a:gd name="T75" fmla="*/ 768 h 1104"/>
                <a:gd name="T76" fmla="*/ 453 w 1104"/>
                <a:gd name="T77" fmla="*/ 767 h 1104"/>
                <a:gd name="T78" fmla="*/ 417 w 1104"/>
                <a:gd name="T79" fmla="*/ 757 h 1104"/>
                <a:gd name="T80" fmla="*/ 423 w 1104"/>
                <a:gd name="T81" fmla="*/ 725 h 1104"/>
                <a:gd name="T82" fmla="*/ 876 w 1104"/>
                <a:gd name="T83" fmla="*/ 559 h 1104"/>
                <a:gd name="T84" fmla="*/ 817 w 1104"/>
                <a:gd name="T85" fmla="*/ 602 h 1104"/>
                <a:gd name="T86" fmla="*/ 803 w 1104"/>
                <a:gd name="T87" fmla="*/ 669 h 1104"/>
                <a:gd name="T88" fmla="*/ 839 w 1104"/>
                <a:gd name="T89" fmla="*/ 748 h 1104"/>
                <a:gd name="T90" fmla="*/ 900 w 1104"/>
                <a:gd name="T91" fmla="*/ 779 h 1104"/>
                <a:gd name="T92" fmla="*/ 967 w 1104"/>
                <a:gd name="T93" fmla="*/ 738 h 1104"/>
                <a:gd name="T94" fmla="*/ 994 w 1104"/>
                <a:gd name="T95" fmla="*/ 655 h 1104"/>
                <a:gd name="T96" fmla="*/ 970 w 1104"/>
                <a:gd name="T97" fmla="*/ 591 h 1104"/>
                <a:gd name="T98" fmla="*/ 905 w 1104"/>
                <a:gd name="T99" fmla="*/ 557 h 1104"/>
                <a:gd name="T100" fmla="*/ 973 w 1104"/>
                <a:gd name="T101" fmla="*/ 813 h 1104"/>
                <a:gd name="T102" fmla="*/ 1078 w 1104"/>
                <a:gd name="T103" fmla="*/ 845 h 1104"/>
                <a:gd name="T104" fmla="*/ 1104 w 1104"/>
                <a:gd name="T105" fmla="*/ 1032 h 1104"/>
                <a:gd name="T106" fmla="*/ 1087 w 1104"/>
                <a:gd name="T107" fmla="*/ 1100 h 1104"/>
                <a:gd name="T108" fmla="*/ 708 w 1104"/>
                <a:gd name="T109" fmla="*/ 1100 h 1104"/>
                <a:gd name="T110" fmla="*/ 692 w 1104"/>
                <a:gd name="T111" fmla="*/ 1032 h 1104"/>
                <a:gd name="T112" fmla="*/ 717 w 1104"/>
                <a:gd name="T113" fmla="*/ 845 h 1104"/>
                <a:gd name="T114" fmla="*/ 822 w 1104"/>
                <a:gd name="T115" fmla="*/ 813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4" h="1104">
                  <a:moveTo>
                    <a:pt x="550" y="0"/>
                  </a:moveTo>
                  <a:lnTo>
                    <a:pt x="550" y="0"/>
                  </a:lnTo>
                  <a:lnTo>
                    <a:pt x="540" y="1"/>
                  </a:lnTo>
                  <a:lnTo>
                    <a:pt x="530" y="2"/>
                  </a:lnTo>
                  <a:lnTo>
                    <a:pt x="522" y="6"/>
                  </a:lnTo>
                  <a:lnTo>
                    <a:pt x="513" y="9"/>
                  </a:lnTo>
                  <a:lnTo>
                    <a:pt x="504" y="13"/>
                  </a:lnTo>
                  <a:lnTo>
                    <a:pt x="497" y="19"/>
                  </a:lnTo>
                  <a:lnTo>
                    <a:pt x="489" y="24"/>
                  </a:lnTo>
                  <a:lnTo>
                    <a:pt x="483" y="31"/>
                  </a:lnTo>
                  <a:lnTo>
                    <a:pt x="478" y="38"/>
                  </a:lnTo>
                  <a:lnTo>
                    <a:pt x="472" y="47"/>
                  </a:lnTo>
                  <a:lnTo>
                    <a:pt x="467" y="54"/>
                  </a:lnTo>
                  <a:lnTo>
                    <a:pt x="463" y="64"/>
                  </a:lnTo>
                  <a:lnTo>
                    <a:pt x="460" y="72"/>
                  </a:lnTo>
                  <a:lnTo>
                    <a:pt x="458" y="82"/>
                  </a:lnTo>
                  <a:lnTo>
                    <a:pt x="457" y="92"/>
                  </a:lnTo>
                  <a:lnTo>
                    <a:pt x="456" y="103"/>
                  </a:lnTo>
                  <a:lnTo>
                    <a:pt x="456" y="103"/>
                  </a:lnTo>
                  <a:lnTo>
                    <a:pt x="457" y="113"/>
                  </a:lnTo>
                  <a:lnTo>
                    <a:pt x="458" y="124"/>
                  </a:lnTo>
                  <a:lnTo>
                    <a:pt x="461" y="134"/>
                  </a:lnTo>
                  <a:lnTo>
                    <a:pt x="465" y="145"/>
                  </a:lnTo>
                  <a:lnTo>
                    <a:pt x="469" y="155"/>
                  </a:lnTo>
                  <a:lnTo>
                    <a:pt x="474" y="165"/>
                  </a:lnTo>
                  <a:lnTo>
                    <a:pt x="480" y="175"/>
                  </a:lnTo>
                  <a:lnTo>
                    <a:pt x="486" y="185"/>
                  </a:lnTo>
                  <a:lnTo>
                    <a:pt x="493" y="192"/>
                  </a:lnTo>
                  <a:lnTo>
                    <a:pt x="500" y="200"/>
                  </a:lnTo>
                  <a:lnTo>
                    <a:pt x="508" y="207"/>
                  </a:lnTo>
                  <a:lnTo>
                    <a:pt x="516" y="213"/>
                  </a:lnTo>
                  <a:lnTo>
                    <a:pt x="526" y="217"/>
                  </a:lnTo>
                  <a:lnTo>
                    <a:pt x="535" y="220"/>
                  </a:lnTo>
                  <a:lnTo>
                    <a:pt x="544" y="222"/>
                  </a:lnTo>
                  <a:lnTo>
                    <a:pt x="554" y="223"/>
                  </a:lnTo>
                  <a:lnTo>
                    <a:pt x="554" y="223"/>
                  </a:lnTo>
                  <a:lnTo>
                    <a:pt x="564" y="222"/>
                  </a:lnTo>
                  <a:lnTo>
                    <a:pt x="573" y="220"/>
                  </a:lnTo>
                  <a:lnTo>
                    <a:pt x="582" y="216"/>
                  </a:lnTo>
                  <a:lnTo>
                    <a:pt x="591" y="212"/>
                  </a:lnTo>
                  <a:lnTo>
                    <a:pt x="599" y="205"/>
                  </a:lnTo>
                  <a:lnTo>
                    <a:pt x="607" y="198"/>
                  </a:lnTo>
                  <a:lnTo>
                    <a:pt x="614" y="190"/>
                  </a:lnTo>
                  <a:lnTo>
                    <a:pt x="621" y="181"/>
                  </a:lnTo>
                  <a:lnTo>
                    <a:pt x="627" y="172"/>
                  </a:lnTo>
                  <a:lnTo>
                    <a:pt x="633" y="162"/>
                  </a:lnTo>
                  <a:lnTo>
                    <a:pt x="637" y="152"/>
                  </a:lnTo>
                  <a:lnTo>
                    <a:pt x="640" y="141"/>
                  </a:lnTo>
                  <a:lnTo>
                    <a:pt x="644" y="131"/>
                  </a:lnTo>
                  <a:lnTo>
                    <a:pt x="646" y="120"/>
                  </a:lnTo>
                  <a:lnTo>
                    <a:pt x="647" y="109"/>
                  </a:lnTo>
                  <a:lnTo>
                    <a:pt x="648" y="98"/>
                  </a:lnTo>
                  <a:lnTo>
                    <a:pt x="648" y="98"/>
                  </a:lnTo>
                  <a:lnTo>
                    <a:pt x="647" y="89"/>
                  </a:lnTo>
                  <a:lnTo>
                    <a:pt x="646" y="79"/>
                  </a:lnTo>
                  <a:lnTo>
                    <a:pt x="642" y="69"/>
                  </a:lnTo>
                  <a:lnTo>
                    <a:pt x="639" y="60"/>
                  </a:lnTo>
                  <a:lnTo>
                    <a:pt x="635" y="51"/>
                  </a:lnTo>
                  <a:lnTo>
                    <a:pt x="631" y="43"/>
                  </a:lnTo>
                  <a:lnTo>
                    <a:pt x="624" y="36"/>
                  </a:lnTo>
                  <a:lnTo>
                    <a:pt x="619" y="28"/>
                  </a:lnTo>
                  <a:lnTo>
                    <a:pt x="611" y="22"/>
                  </a:lnTo>
                  <a:lnTo>
                    <a:pt x="604" y="16"/>
                  </a:lnTo>
                  <a:lnTo>
                    <a:pt x="596" y="11"/>
                  </a:lnTo>
                  <a:lnTo>
                    <a:pt x="587" y="8"/>
                  </a:lnTo>
                  <a:lnTo>
                    <a:pt x="579" y="5"/>
                  </a:lnTo>
                  <a:lnTo>
                    <a:pt x="569" y="2"/>
                  </a:lnTo>
                  <a:lnTo>
                    <a:pt x="559" y="0"/>
                  </a:lnTo>
                  <a:lnTo>
                    <a:pt x="550" y="0"/>
                  </a:lnTo>
                  <a:lnTo>
                    <a:pt x="550" y="0"/>
                  </a:lnTo>
                  <a:close/>
                  <a:moveTo>
                    <a:pt x="552" y="354"/>
                  </a:moveTo>
                  <a:lnTo>
                    <a:pt x="615" y="264"/>
                  </a:lnTo>
                  <a:lnTo>
                    <a:pt x="615" y="264"/>
                  </a:lnTo>
                  <a:lnTo>
                    <a:pt x="619" y="261"/>
                  </a:lnTo>
                  <a:lnTo>
                    <a:pt x="623" y="258"/>
                  </a:lnTo>
                  <a:lnTo>
                    <a:pt x="627" y="257"/>
                  </a:lnTo>
                  <a:lnTo>
                    <a:pt x="632" y="257"/>
                  </a:lnTo>
                  <a:lnTo>
                    <a:pt x="700" y="270"/>
                  </a:lnTo>
                  <a:lnTo>
                    <a:pt x="700" y="270"/>
                  </a:lnTo>
                  <a:lnTo>
                    <a:pt x="708" y="272"/>
                  </a:lnTo>
                  <a:lnTo>
                    <a:pt x="716" y="275"/>
                  </a:lnTo>
                  <a:lnTo>
                    <a:pt x="722" y="279"/>
                  </a:lnTo>
                  <a:lnTo>
                    <a:pt x="728" y="284"/>
                  </a:lnTo>
                  <a:lnTo>
                    <a:pt x="732" y="289"/>
                  </a:lnTo>
                  <a:lnTo>
                    <a:pt x="736" y="295"/>
                  </a:lnTo>
                  <a:lnTo>
                    <a:pt x="738" y="300"/>
                  </a:lnTo>
                  <a:lnTo>
                    <a:pt x="741" y="304"/>
                  </a:lnTo>
                  <a:lnTo>
                    <a:pt x="741" y="304"/>
                  </a:lnTo>
                  <a:lnTo>
                    <a:pt x="751" y="387"/>
                  </a:lnTo>
                  <a:lnTo>
                    <a:pt x="755" y="419"/>
                  </a:lnTo>
                  <a:lnTo>
                    <a:pt x="757" y="447"/>
                  </a:lnTo>
                  <a:lnTo>
                    <a:pt x="757" y="447"/>
                  </a:lnTo>
                  <a:lnTo>
                    <a:pt x="757" y="453"/>
                  </a:lnTo>
                  <a:lnTo>
                    <a:pt x="756" y="458"/>
                  </a:lnTo>
                  <a:lnTo>
                    <a:pt x="752" y="465"/>
                  </a:lnTo>
                  <a:lnTo>
                    <a:pt x="749" y="469"/>
                  </a:lnTo>
                  <a:lnTo>
                    <a:pt x="749" y="469"/>
                  </a:lnTo>
                  <a:lnTo>
                    <a:pt x="744" y="474"/>
                  </a:lnTo>
                  <a:lnTo>
                    <a:pt x="738" y="477"/>
                  </a:lnTo>
                  <a:lnTo>
                    <a:pt x="733" y="478"/>
                  </a:lnTo>
                  <a:lnTo>
                    <a:pt x="727" y="479"/>
                  </a:lnTo>
                  <a:lnTo>
                    <a:pt x="377" y="479"/>
                  </a:lnTo>
                  <a:lnTo>
                    <a:pt x="377" y="479"/>
                  </a:lnTo>
                  <a:lnTo>
                    <a:pt x="371" y="478"/>
                  </a:lnTo>
                  <a:lnTo>
                    <a:pt x="365" y="477"/>
                  </a:lnTo>
                  <a:lnTo>
                    <a:pt x="360" y="474"/>
                  </a:lnTo>
                  <a:lnTo>
                    <a:pt x="355" y="469"/>
                  </a:lnTo>
                  <a:lnTo>
                    <a:pt x="355" y="469"/>
                  </a:lnTo>
                  <a:lnTo>
                    <a:pt x="351" y="465"/>
                  </a:lnTo>
                  <a:lnTo>
                    <a:pt x="348" y="458"/>
                  </a:lnTo>
                  <a:lnTo>
                    <a:pt x="347" y="453"/>
                  </a:lnTo>
                  <a:lnTo>
                    <a:pt x="347" y="447"/>
                  </a:lnTo>
                  <a:lnTo>
                    <a:pt x="347" y="447"/>
                  </a:lnTo>
                  <a:lnTo>
                    <a:pt x="349" y="419"/>
                  </a:lnTo>
                  <a:lnTo>
                    <a:pt x="352" y="387"/>
                  </a:lnTo>
                  <a:lnTo>
                    <a:pt x="363" y="304"/>
                  </a:lnTo>
                  <a:lnTo>
                    <a:pt x="363" y="304"/>
                  </a:lnTo>
                  <a:lnTo>
                    <a:pt x="365" y="300"/>
                  </a:lnTo>
                  <a:lnTo>
                    <a:pt x="368" y="295"/>
                  </a:lnTo>
                  <a:lnTo>
                    <a:pt x="372" y="289"/>
                  </a:lnTo>
                  <a:lnTo>
                    <a:pt x="376" y="284"/>
                  </a:lnTo>
                  <a:lnTo>
                    <a:pt x="382" y="279"/>
                  </a:lnTo>
                  <a:lnTo>
                    <a:pt x="388" y="275"/>
                  </a:lnTo>
                  <a:lnTo>
                    <a:pt x="396" y="272"/>
                  </a:lnTo>
                  <a:lnTo>
                    <a:pt x="404" y="270"/>
                  </a:lnTo>
                  <a:lnTo>
                    <a:pt x="472" y="257"/>
                  </a:lnTo>
                  <a:lnTo>
                    <a:pt x="472" y="257"/>
                  </a:lnTo>
                  <a:lnTo>
                    <a:pt x="476" y="257"/>
                  </a:lnTo>
                  <a:lnTo>
                    <a:pt x="481" y="258"/>
                  </a:lnTo>
                  <a:lnTo>
                    <a:pt x="485" y="261"/>
                  </a:lnTo>
                  <a:lnTo>
                    <a:pt x="488" y="264"/>
                  </a:lnTo>
                  <a:lnTo>
                    <a:pt x="552" y="354"/>
                  </a:lnTo>
                  <a:lnTo>
                    <a:pt x="552" y="354"/>
                  </a:lnTo>
                  <a:close/>
                  <a:moveTo>
                    <a:pt x="204" y="557"/>
                  </a:moveTo>
                  <a:lnTo>
                    <a:pt x="204" y="557"/>
                  </a:lnTo>
                  <a:lnTo>
                    <a:pt x="194" y="557"/>
                  </a:lnTo>
                  <a:lnTo>
                    <a:pt x="185" y="559"/>
                  </a:lnTo>
                  <a:lnTo>
                    <a:pt x="176" y="561"/>
                  </a:lnTo>
                  <a:lnTo>
                    <a:pt x="167" y="565"/>
                  </a:lnTo>
                  <a:lnTo>
                    <a:pt x="158" y="569"/>
                  </a:lnTo>
                  <a:lnTo>
                    <a:pt x="151" y="574"/>
                  </a:lnTo>
                  <a:lnTo>
                    <a:pt x="143" y="580"/>
                  </a:lnTo>
                  <a:lnTo>
                    <a:pt x="137" y="587"/>
                  </a:lnTo>
                  <a:lnTo>
                    <a:pt x="131" y="594"/>
                  </a:lnTo>
                  <a:lnTo>
                    <a:pt x="126" y="602"/>
                  </a:lnTo>
                  <a:lnTo>
                    <a:pt x="121" y="610"/>
                  </a:lnTo>
                  <a:lnTo>
                    <a:pt x="117" y="619"/>
                  </a:lnTo>
                  <a:lnTo>
                    <a:pt x="114" y="629"/>
                  </a:lnTo>
                  <a:lnTo>
                    <a:pt x="112" y="638"/>
                  </a:lnTo>
                  <a:lnTo>
                    <a:pt x="111" y="648"/>
                  </a:lnTo>
                  <a:lnTo>
                    <a:pt x="110" y="658"/>
                  </a:lnTo>
                  <a:lnTo>
                    <a:pt x="110" y="658"/>
                  </a:lnTo>
                  <a:lnTo>
                    <a:pt x="111" y="669"/>
                  </a:lnTo>
                  <a:lnTo>
                    <a:pt x="113" y="679"/>
                  </a:lnTo>
                  <a:lnTo>
                    <a:pt x="115" y="690"/>
                  </a:lnTo>
                  <a:lnTo>
                    <a:pt x="119" y="701"/>
                  </a:lnTo>
                  <a:lnTo>
                    <a:pt x="123" y="711"/>
                  </a:lnTo>
                  <a:lnTo>
                    <a:pt x="128" y="721"/>
                  </a:lnTo>
                  <a:lnTo>
                    <a:pt x="134" y="731"/>
                  </a:lnTo>
                  <a:lnTo>
                    <a:pt x="140" y="740"/>
                  </a:lnTo>
                  <a:lnTo>
                    <a:pt x="147" y="748"/>
                  </a:lnTo>
                  <a:lnTo>
                    <a:pt x="154" y="756"/>
                  </a:lnTo>
                  <a:lnTo>
                    <a:pt x="163" y="762"/>
                  </a:lnTo>
                  <a:lnTo>
                    <a:pt x="170" y="769"/>
                  </a:lnTo>
                  <a:lnTo>
                    <a:pt x="180" y="773"/>
                  </a:lnTo>
                  <a:lnTo>
                    <a:pt x="189" y="776"/>
                  </a:lnTo>
                  <a:lnTo>
                    <a:pt x="198" y="779"/>
                  </a:lnTo>
                  <a:lnTo>
                    <a:pt x="208" y="779"/>
                  </a:lnTo>
                  <a:lnTo>
                    <a:pt x="208" y="779"/>
                  </a:lnTo>
                  <a:lnTo>
                    <a:pt x="218" y="779"/>
                  </a:lnTo>
                  <a:lnTo>
                    <a:pt x="227" y="775"/>
                  </a:lnTo>
                  <a:lnTo>
                    <a:pt x="236" y="772"/>
                  </a:lnTo>
                  <a:lnTo>
                    <a:pt x="245" y="767"/>
                  </a:lnTo>
                  <a:lnTo>
                    <a:pt x="253" y="761"/>
                  </a:lnTo>
                  <a:lnTo>
                    <a:pt x="261" y="754"/>
                  </a:lnTo>
                  <a:lnTo>
                    <a:pt x="268" y="746"/>
                  </a:lnTo>
                  <a:lnTo>
                    <a:pt x="275" y="738"/>
                  </a:lnTo>
                  <a:lnTo>
                    <a:pt x="281" y="728"/>
                  </a:lnTo>
                  <a:lnTo>
                    <a:pt x="287" y="718"/>
                  </a:lnTo>
                  <a:lnTo>
                    <a:pt x="291" y="707"/>
                  </a:lnTo>
                  <a:lnTo>
                    <a:pt x="294" y="698"/>
                  </a:lnTo>
                  <a:lnTo>
                    <a:pt x="297" y="687"/>
                  </a:lnTo>
                  <a:lnTo>
                    <a:pt x="300" y="676"/>
                  </a:lnTo>
                  <a:lnTo>
                    <a:pt x="301" y="665"/>
                  </a:lnTo>
                  <a:lnTo>
                    <a:pt x="302" y="655"/>
                  </a:lnTo>
                  <a:lnTo>
                    <a:pt x="302" y="655"/>
                  </a:lnTo>
                  <a:lnTo>
                    <a:pt x="301" y="644"/>
                  </a:lnTo>
                  <a:lnTo>
                    <a:pt x="300" y="634"/>
                  </a:lnTo>
                  <a:lnTo>
                    <a:pt x="296" y="624"/>
                  </a:lnTo>
                  <a:lnTo>
                    <a:pt x="293" y="616"/>
                  </a:lnTo>
                  <a:lnTo>
                    <a:pt x="289" y="607"/>
                  </a:lnTo>
                  <a:lnTo>
                    <a:pt x="285" y="599"/>
                  </a:lnTo>
                  <a:lnTo>
                    <a:pt x="278" y="591"/>
                  </a:lnTo>
                  <a:lnTo>
                    <a:pt x="273" y="585"/>
                  </a:lnTo>
                  <a:lnTo>
                    <a:pt x="265" y="578"/>
                  </a:lnTo>
                  <a:lnTo>
                    <a:pt x="258" y="572"/>
                  </a:lnTo>
                  <a:lnTo>
                    <a:pt x="250" y="567"/>
                  </a:lnTo>
                  <a:lnTo>
                    <a:pt x="241" y="563"/>
                  </a:lnTo>
                  <a:lnTo>
                    <a:pt x="233" y="560"/>
                  </a:lnTo>
                  <a:lnTo>
                    <a:pt x="223" y="558"/>
                  </a:lnTo>
                  <a:lnTo>
                    <a:pt x="213" y="557"/>
                  </a:lnTo>
                  <a:lnTo>
                    <a:pt x="204" y="557"/>
                  </a:lnTo>
                  <a:lnTo>
                    <a:pt x="204" y="557"/>
                  </a:lnTo>
                  <a:close/>
                  <a:moveTo>
                    <a:pt x="206" y="909"/>
                  </a:moveTo>
                  <a:lnTo>
                    <a:pt x="269" y="821"/>
                  </a:lnTo>
                  <a:lnTo>
                    <a:pt x="269" y="821"/>
                  </a:lnTo>
                  <a:lnTo>
                    <a:pt x="273" y="816"/>
                  </a:lnTo>
                  <a:lnTo>
                    <a:pt x="277" y="814"/>
                  </a:lnTo>
                  <a:lnTo>
                    <a:pt x="281" y="813"/>
                  </a:lnTo>
                  <a:lnTo>
                    <a:pt x="286" y="813"/>
                  </a:lnTo>
                  <a:lnTo>
                    <a:pt x="354" y="825"/>
                  </a:lnTo>
                  <a:lnTo>
                    <a:pt x="354" y="825"/>
                  </a:lnTo>
                  <a:lnTo>
                    <a:pt x="362" y="827"/>
                  </a:lnTo>
                  <a:lnTo>
                    <a:pt x="370" y="830"/>
                  </a:lnTo>
                  <a:lnTo>
                    <a:pt x="376" y="835"/>
                  </a:lnTo>
                  <a:lnTo>
                    <a:pt x="382" y="840"/>
                  </a:lnTo>
                  <a:lnTo>
                    <a:pt x="387" y="845"/>
                  </a:lnTo>
                  <a:lnTo>
                    <a:pt x="390" y="851"/>
                  </a:lnTo>
                  <a:lnTo>
                    <a:pt x="392" y="855"/>
                  </a:lnTo>
                  <a:lnTo>
                    <a:pt x="394" y="861"/>
                  </a:lnTo>
                  <a:lnTo>
                    <a:pt x="394" y="861"/>
                  </a:lnTo>
                  <a:lnTo>
                    <a:pt x="404" y="933"/>
                  </a:lnTo>
                  <a:lnTo>
                    <a:pt x="410" y="987"/>
                  </a:lnTo>
                  <a:lnTo>
                    <a:pt x="412" y="1009"/>
                  </a:lnTo>
                  <a:lnTo>
                    <a:pt x="412" y="1032"/>
                  </a:lnTo>
                  <a:lnTo>
                    <a:pt x="411" y="1054"/>
                  </a:lnTo>
                  <a:lnTo>
                    <a:pt x="410" y="1077"/>
                  </a:lnTo>
                  <a:lnTo>
                    <a:pt x="410" y="1077"/>
                  </a:lnTo>
                  <a:lnTo>
                    <a:pt x="409" y="1083"/>
                  </a:lnTo>
                  <a:lnTo>
                    <a:pt x="406" y="1088"/>
                  </a:lnTo>
                  <a:lnTo>
                    <a:pt x="403" y="1092"/>
                  </a:lnTo>
                  <a:lnTo>
                    <a:pt x="400" y="1097"/>
                  </a:lnTo>
                  <a:lnTo>
                    <a:pt x="396" y="1100"/>
                  </a:lnTo>
                  <a:lnTo>
                    <a:pt x="390" y="1102"/>
                  </a:lnTo>
                  <a:lnTo>
                    <a:pt x="385" y="1104"/>
                  </a:lnTo>
                  <a:lnTo>
                    <a:pt x="379" y="1104"/>
                  </a:lnTo>
                  <a:lnTo>
                    <a:pt x="32" y="1104"/>
                  </a:lnTo>
                  <a:lnTo>
                    <a:pt x="32" y="1104"/>
                  </a:lnTo>
                  <a:lnTo>
                    <a:pt x="27" y="1104"/>
                  </a:lnTo>
                  <a:lnTo>
                    <a:pt x="21" y="1102"/>
                  </a:lnTo>
                  <a:lnTo>
                    <a:pt x="17" y="1100"/>
                  </a:lnTo>
                  <a:lnTo>
                    <a:pt x="13" y="1097"/>
                  </a:lnTo>
                  <a:lnTo>
                    <a:pt x="9" y="1092"/>
                  </a:lnTo>
                  <a:lnTo>
                    <a:pt x="5" y="1088"/>
                  </a:lnTo>
                  <a:lnTo>
                    <a:pt x="4" y="1083"/>
                  </a:lnTo>
                  <a:lnTo>
                    <a:pt x="2" y="1077"/>
                  </a:lnTo>
                  <a:lnTo>
                    <a:pt x="2" y="1077"/>
                  </a:lnTo>
                  <a:lnTo>
                    <a:pt x="1" y="1054"/>
                  </a:lnTo>
                  <a:lnTo>
                    <a:pt x="0" y="1032"/>
                  </a:lnTo>
                  <a:lnTo>
                    <a:pt x="0" y="1009"/>
                  </a:lnTo>
                  <a:lnTo>
                    <a:pt x="2" y="987"/>
                  </a:lnTo>
                  <a:lnTo>
                    <a:pt x="9" y="933"/>
                  </a:lnTo>
                  <a:lnTo>
                    <a:pt x="17" y="861"/>
                  </a:lnTo>
                  <a:lnTo>
                    <a:pt x="17" y="861"/>
                  </a:lnTo>
                  <a:lnTo>
                    <a:pt x="19" y="855"/>
                  </a:lnTo>
                  <a:lnTo>
                    <a:pt x="21" y="851"/>
                  </a:lnTo>
                  <a:lnTo>
                    <a:pt x="26" y="845"/>
                  </a:lnTo>
                  <a:lnTo>
                    <a:pt x="30" y="840"/>
                  </a:lnTo>
                  <a:lnTo>
                    <a:pt x="35" y="835"/>
                  </a:lnTo>
                  <a:lnTo>
                    <a:pt x="42" y="830"/>
                  </a:lnTo>
                  <a:lnTo>
                    <a:pt x="50" y="827"/>
                  </a:lnTo>
                  <a:lnTo>
                    <a:pt x="58" y="825"/>
                  </a:lnTo>
                  <a:lnTo>
                    <a:pt x="126" y="813"/>
                  </a:lnTo>
                  <a:lnTo>
                    <a:pt x="126" y="813"/>
                  </a:lnTo>
                  <a:lnTo>
                    <a:pt x="130" y="813"/>
                  </a:lnTo>
                  <a:lnTo>
                    <a:pt x="136" y="814"/>
                  </a:lnTo>
                  <a:lnTo>
                    <a:pt x="139" y="816"/>
                  </a:lnTo>
                  <a:lnTo>
                    <a:pt x="142" y="821"/>
                  </a:lnTo>
                  <a:lnTo>
                    <a:pt x="206" y="909"/>
                  </a:lnTo>
                  <a:lnTo>
                    <a:pt x="206" y="909"/>
                  </a:lnTo>
                  <a:close/>
                  <a:moveTo>
                    <a:pt x="526" y="557"/>
                  </a:moveTo>
                  <a:lnTo>
                    <a:pt x="526" y="557"/>
                  </a:lnTo>
                  <a:lnTo>
                    <a:pt x="526" y="551"/>
                  </a:lnTo>
                  <a:lnTo>
                    <a:pt x="528" y="546"/>
                  </a:lnTo>
                  <a:lnTo>
                    <a:pt x="530" y="541"/>
                  </a:lnTo>
                  <a:lnTo>
                    <a:pt x="534" y="538"/>
                  </a:lnTo>
                  <a:lnTo>
                    <a:pt x="538" y="535"/>
                  </a:lnTo>
                  <a:lnTo>
                    <a:pt x="542" y="532"/>
                  </a:lnTo>
                  <a:lnTo>
                    <a:pt x="546" y="531"/>
                  </a:lnTo>
                  <a:lnTo>
                    <a:pt x="552" y="531"/>
                  </a:lnTo>
                  <a:lnTo>
                    <a:pt x="552" y="531"/>
                  </a:lnTo>
                  <a:lnTo>
                    <a:pt x="557" y="531"/>
                  </a:lnTo>
                  <a:lnTo>
                    <a:pt x="562" y="532"/>
                  </a:lnTo>
                  <a:lnTo>
                    <a:pt x="566" y="535"/>
                  </a:lnTo>
                  <a:lnTo>
                    <a:pt x="570" y="538"/>
                  </a:lnTo>
                  <a:lnTo>
                    <a:pt x="573" y="541"/>
                  </a:lnTo>
                  <a:lnTo>
                    <a:pt x="576" y="546"/>
                  </a:lnTo>
                  <a:lnTo>
                    <a:pt x="578" y="551"/>
                  </a:lnTo>
                  <a:lnTo>
                    <a:pt x="578" y="557"/>
                  </a:lnTo>
                  <a:lnTo>
                    <a:pt x="578" y="664"/>
                  </a:lnTo>
                  <a:lnTo>
                    <a:pt x="677" y="721"/>
                  </a:lnTo>
                  <a:lnTo>
                    <a:pt x="677" y="721"/>
                  </a:lnTo>
                  <a:lnTo>
                    <a:pt x="681" y="725"/>
                  </a:lnTo>
                  <a:lnTo>
                    <a:pt x="684" y="729"/>
                  </a:lnTo>
                  <a:lnTo>
                    <a:pt x="688" y="733"/>
                  </a:lnTo>
                  <a:lnTo>
                    <a:pt x="689" y="738"/>
                  </a:lnTo>
                  <a:lnTo>
                    <a:pt x="690" y="742"/>
                  </a:lnTo>
                  <a:lnTo>
                    <a:pt x="690" y="747"/>
                  </a:lnTo>
                  <a:lnTo>
                    <a:pt x="689" y="753"/>
                  </a:lnTo>
                  <a:lnTo>
                    <a:pt x="687" y="757"/>
                  </a:lnTo>
                  <a:lnTo>
                    <a:pt x="687" y="757"/>
                  </a:lnTo>
                  <a:lnTo>
                    <a:pt x="683" y="761"/>
                  </a:lnTo>
                  <a:lnTo>
                    <a:pt x="680" y="765"/>
                  </a:lnTo>
                  <a:lnTo>
                    <a:pt x="676" y="768"/>
                  </a:lnTo>
                  <a:lnTo>
                    <a:pt x="670" y="769"/>
                  </a:lnTo>
                  <a:lnTo>
                    <a:pt x="666" y="770"/>
                  </a:lnTo>
                  <a:lnTo>
                    <a:pt x="661" y="770"/>
                  </a:lnTo>
                  <a:lnTo>
                    <a:pt x="656" y="769"/>
                  </a:lnTo>
                  <a:lnTo>
                    <a:pt x="651" y="767"/>
                  </a:lnTo>
                  <a:lnTo>
                    <a:pt x="552" y="710"/>
                  </a:lnTo>
                  <a:lnTo>
                    <a:pt x="453" y="767"/>
                  </a:lnTo>
                  <a:lnTo>
                    <a:pt x="453" y="767"/>
                  </a:lnTo>
                  <a:lnTo>
                    <a:pt x="447" y="769"/>
                  </a:lnTo>
                  <a:lnTo>
                    <a:pt x="443" y="770"/>
                  </a:lnTo>
                  <a:lnTo>
                    <a:pt x="438" y="770"/>
                  </a:lnTo>
                  <a:lnTo>
                    <a:pt x="433" y="769"/>
                  </a:lnTo>
                  <a:lnTo>
                    <a:pt x="428" y="768"/>
                  </a:lnTo>
                  <a:lnTo>
                    <a:pt x="424" y="765"/>
                  </a:lnTo>
                  <a:lnTo>
                    <a:pt x="420" y="761"/>
                  </a:lnTo>
                  <a:lnTo>
                    <a:pt x="417" y="757"/>
                  </a:lnTo>
                  <a:lnTo>
                    <a:pt x="417" y="757"/>
                  </a:lnTo>
                  <a:lnTo>
                    <a:pt x="415" y="753"/>
                  </a:lnTo>
                  <a:lnTo>
                    <a:pt x="414" y="747"/>
                  </a:lnTo>
                  <a:lnTo>
                    <a:pt x="414" y="742"/>
                  </a:lnTo>
                  <a:lnTo>
                    <a:pt x="415" y="738"/>
                  </a:lnTo>
                  <a:lnTo>
                    <a:pt x="416" y="733"/>
                  </a:lnTo>
                  <a:lnTo>
                    <a:pt x="419" y="729"/>
                  </a:lnTo>
                  <a:lnTo>
                    <a:pt x="423" y="725"/>
                  </a:lnTo>
                  <a:lnTo>
                    <a:pt x="427" y="721"/>
                  </a:lnTo>
                  <a:lnTo>
                    <a:pt x="526" y="664"/>
                  </a:lnTo>
                  <a:lnTo>
                    <a:pt x="526" y="557"/>
                  </a:lnTo>
                  <a:lnTo>
                    <a:pt x="526" y="557"/>
                  </a:lnTo>
                  <a:close/>
                  <a:moveTo>
                    <a:pt x="896" y="557"/>
                  </a:moveTo>
                  <a:lnTo>
                    <a:pt x="896" y="557"/>
                  </a:lnTo>
                  <a:lnTo>
                    <a:pt x="886" y="557"/>
                  </a:lnTo>
                  <a:lnTo>
                    <a:pt x="876" y="559"/>
                  </a:lnTo>
                  <a:lnTo>
                    <a:pt x="868" y="561"/>
                  </a:lnTo>
                  <a:lnTo>
                    <a:pt x="859" y="565"/>
                  </a:lnTo>
                  <a:lnTo>
                    <a:pt x="851" y="569"/>
                  </a:lnTo>
                  <a:lnTo>
                    <a:pt x="843" y="574"/>
                  </a:lnTo>
                  <a:lnTo>
                    <a:pt x="835" y="580"/>
                  </a:lnTo>
                  <a:lnTo>
                    <a:pt x="829" y="587"/>
                  </a:lnTo>
                  <a:lnTo>
                    <a:pt x="822" y="594"/>
                  </a:lnTo>
                  <a:lnTo>
                    <a:pt x="817" y="602"/>
                  </a:lnTo>
                  <a:lnTo>
                    <a:pt x="813" y="610"/>
                  </a:lnTo>
                  <a:lnTo>
                    <a:pt x="810" y="619"/>
                  </a:lnTo>
                  <a:lnTo>
                    <a:pt x="806" y="629"/>
                  </a:lnTo>
                  <a:lnTo>
                    <a:pt x="804" y="638"/>
                  </a:lnTo>
                  <a:lnTo>
                    <a:pt x="803" y="648"/>
                  </a:lnTo>
                  <a:lnTo>
                    <a:pt x="802" y="658"/>
                  </a:lnTo>
                  <a:lnTo>
                    <a:pt x="802" y="658"/>
                  </a:lnTo>
                  <a:lnTo>
                    <a:pt x="803" y="669"/>
                  </a:lnTo>
                  <a:lnTo>
                    <a:pt x="804" y="679"/>
                  </a:lnTo>
                  <a:lnTo>
                    <a:pt x="807" y="690"/>
                  </a:lnTo>
                  <a:lnTo>
                    <a:pt x="811" y="701"/>
                  </a:lnTo>
                  <a:lnTo>
                    <a:pt x="815" y="711"/>
                  </a:lnTo>
                  <a:lnTo>
                    <a:pt x="819" y="721"/>
                  </a:lnTo>
                  <a:lnTo>
                    <a:pt x="826" y="731"/>
                  </a:lnTo>
                  <a:lnTo>
                    <a:pt x="832" y="740"/>
                  </a:lnTo>
                  <a:lnTo>
                    <a:pt x="839" y="748"/>
                  </a:lnTo>
                  <a:lnTo>
                    <a:pt x="846" y="756"/>
                  </a:lnTo>
                  <a:lnTo>
                    <a:pt x="854" y="762"/>
                  </a:lnTo>
                  <a:lnTo>
                    <a:pt x="862" y="769"/>
                  </a:lnTo>
                  <a:lnTo>
                    <a:pt x="872" y="773"/>
                  </a:lnTo>
                  <a:lnTo>
                    <a:pt x="881" y="776"/>
                  </a:lnTo>
                  <a:lnTo>
                    <a:pt x="890" y="779"/>
                  </a:lnTo>
                  <a:lnTo>
                    <a:pt x="900" y="779"/>
                  </a:lnTo>
                  <a:lnTo>
                    <a:pt x="900" y="779"/>
                  </a:lnTo>
                  <a:lnTo>
                    <a:pt x="910" y="779"/>
                  </a:lnTo>
                  <a:lnTo>
                    <a:pt x="920" y="775"/>
                  </a:lnTo>
                  <a:lnTo>
                    <a:pt x="928" y="772"/>
                  </a:lnTo>
                  <a:lnTo>
                    <a:pt x="937" y="767"/>
                  </a:lnTo>
                  <a:lnTo>
                    <a:pt x="945" y="761"/>
                  </a:lnTo>
                  <a:lnTo>
                    <a:pt x="953" y="754"/>
                  </a:lnTo>
                  <a:lnTo>
                    <a:pt x="960" y="746"/>
                  </a:lnTo>
                  <a:lnTo>
                    <a:pt x="967" y="738"/>
                  </a:lnTo>
                  <a:lnTo>
                    <a:pt x="973" y="728"/>
                  </a:lnTo>
                  <a:lnTo>
                    <a:pt x="979" y="718"/>
                  </a:lnTo>
                  <a:lnTo>
                    <a:pt x="983" y="707"/>
                  </a:lnTo>
                  <a:lnTo>
                    <a:pt x="986" y="698"/>
                  </a:lnTo>
                  <a:lnTo>
                    <a:pt x="990" y="687"/>
                  </a:lnTo>
                  <a:lnTo>
                    <a:pt x="992" y="676"/>
                  </a:lnTo>
                  <a:lnTo>
                    <a:pt x="993" y="665"/>
                  </a:lnTo>
                  <a:lnTo>
                    <a:pt x="994" y="655"/>
                  </a:lnTo>
                  <a:lnTo>
                    <a:pt x="994" y="655"/>
                  </a:lnTo>
                  <a:lnTo>
                    <a:pt x="993" y="644"/>
                  </a:lnTo>
                  <a:lnTo>
                    <a:pt x="991" y="634"/>
                  </a:lnTo>
                  <a:lnTo>
                    <a:pt x="989" y="624"/>
                  </a:lnTo>
                  <a:lnTo>
                    <a:pt x="985" y="616"/>
                  </a:lnTo>
                  <a:lnTo>
                    <a:pt x="981" y="607"/>
                  </a:lnTo>
                  <a:lnTo>
                    <a:pt x="977" y="599"/>
                  </a:lnTo>
                  <a:lnTo>
                    <a:pt x="970" y="591"/>
                  </a:lnTo>
                  <a:lnTo>
                    <a:pt x="964" y="585"/>
                  </a:lnTo>
                  <a:lnTo>
                    <a:pt x="957" y="578"/>
                  </a:lnTo>
                  <a:lnTo>
                    <a:pt x="950" y="572"/>
                  </a:lnTo>
                  <a:lnTo>
                    <a:pt x="942" y="567"/>
                  </a:lnTo>
                  <a:lnTo>
                    <a:pt x="934" y="563"/>
                  </a:lnTo>
                  <a:lnTo>
                    <a:pt x="925" y="560"/>
                  </a:lnTo>
                  <a:lnTo>
                    <a:pt x="915" y="558"/>
                  </a:lnTo>
                  <a:lnTo>
                    <a:pt x="905" y="557"/>
                  </a:lnTo>
                  <a:lnTo>
                    <a:pt x="896" y="557"/>
                  </a:lnTo>
                  <a:lnTo>
                    <a:pt x="896" y="557"/>
                  </a:lnTo>
                  <a:close/>
                  <a:moveTo>
                    <a:pt x="898" y="909"/>
                  </a:moveTo>
                  <a:lnTo>
                    <a:pt x="962" y="821"/>
                  </a:lnTo>
                  <a:lnTo>
                    <a:pt x="962" y="821"/>
                  </a:lnTo>
                  <a:lnTo>
                    <a:pt x="965" y="816"/>
                  </a:lnTo>
                  <a:lnTo>
                    <a:pt x="968" y="814"/>
                  </a:lnTo>
                  <a:lnTo>
                    <a:pt x="973" y="813"/>
                  </a:lnTo>
                  <a:lnTo>
                    <a:pt x="978" y="813"/>
                  </a:lnTo>
                  <a:lnTo>
                    <a:pt x="1046" y="825"/>
                  </a:lnTo>
                  <a:lnTo>
                    <a:pt x="1046" y="825"/>
                  </a:lnTo>
                  <a:lnTo>
                    <a:pt x="1054" y="827"/>
                  </a:lnTo>
                  <a:lnTo>
                    <a:pt x="1062" y="830"/>
                  </a:lnTo>
                  <a:lnTo>
                    <a:pt x="1068" y="835"/>
                  </a:lnTo>
                  <a:lnTo>
                    <a:pt x="1074" y="840"/>
                  </a:lnTo>
                  <a:lnTo>
                    <a:pt x="1078" y="845"/>
                  </a:lnTo>
                  <a:lnTo>
                    <a:pt x="1082" y="851"/>
                  </a:lnTo>
                  <a:lnTo>
                    <a:pt x="1084" y="855"/>
                  </a:lnTo>
                  <a:lnTo>
                    <a:pt x="1087" y="861"/>
                  </a:lnTo>
                  <a:lnTo>
                    <a:pt x="1087" y="861"/>
                  </a:lnTo>
                  <a:lnTo>
                    <a:pt x="1095" y="933"/>
                  </a:lnTo>
                  <a:lnTo>
                    <a:pt x="1102" y="987"/>
                  </a:lnTo>
                  <a:lnTo>
                    <a:pt x="1104" y="1009"/>
                  </a:lnTo>
                  <a:lnTo>
                    <a:pt x="1104" y="1032"/>
                  </a:lnTo>
                  <a:lnTo>
                    <a:pt x="1103" y="1054"/>
                  </a:lnTo>
                  <a:lnTo>
                    <a:pt x="1102" y="1077"/>
                  </a:lnTo>
                  <a:lnTo>
                    <a:pt x="1102" y="1077"/>
                  </a:lnTo>
                  <a:lnTo>
                    <a:pt x="1100" y="1083"/>
                  </a:lnTo>
                  <a:lnTo>
                    <a:pt x="1098" y="1088"/>
                  </a:lnTo>
                  <a:lnTo>
                    <a:pt x="1095" y="1092"/>
                  </a:lnTo>
                  <a:lnTo>
                    <a:pt x="1091" y="1097"/>
                  </a:lnTo>
                  <a:lnTo>
                    <a:pt x="1087" y="1100"/>
                  </a:lnTo>
                  <a:lnTo>
                    <a:pt x="1082" y="1102"/>
                  </a:lnTo>
                  <a:lnTo>
                    <a:pt x="1077" y="1104"/>
                  </a:lnTo>
                  <a:lnTo>
                    <a:pt x="1072" y="1104"/>
                  </a:lnTo>
                  <a:lnTo>
                    <a:pt x="724" y="1104"/>
                  </a:lnTo>
                  <a:lnTo>
                    <a:pt x="724" y="1104"/>
                  </a:lnTo>
                  <a:lnTo>
                    <a:pt x="719" y="1104"/>
                  </a:lnTo>
                  <a:lnTo>
                    <a:pt x="714" y="1102"/>
                  </a:lnTo>
                  <a:lnTo>
                    <a:pt x="708" y="1100"/>
                  </a:lnTo>
                  <a:lnTo>
                    <a:pt x="704" y="1097"/>
                  </a:lnTo>
                  <a:lnTo>
                    <a:pt x="701" y="1092"/>
                  </a:lnTo>
                  <a:lnTo>
                    <a:pt x="697" y="1088"/>
                  </a:lnTo>
                  <a:lnTo>
                    <a:pt x="695" y="1083"/>
                  </a:lnTo>
                  <a:lnTo>
                    <a:pt x="694" y="1077"/>
                  </a:lnTo>
                  <a:lnTo>
                    <a:pt x="694" y="1077"/>
                  </a:lnTo>
                  <a:lnTo>
                    <a:pt x="693" y="1054"/>
                  </a:lnTo>
                  <a:lnTo>
                    <a:pt x="692" y="1032"/>
                  </a:lnTo>
                  <a:lnTo>
                    <a:pt x="692" y="1009"/>
                  </a:lnTo>
                  <a:lnTo>
                    <a:pt x="694" y="987"/>
                  </a:lnTo>
                  <a:lnTo>
                    <a:pt x="700" y="933"/>
                  </a:lnTo>
                  <a:lnTo>
                    <a:pt x="709" y="861"/>
                  </a:lnTo>
                  <a:lnTo>
                    <a:pt x="709" y="861"/>
                  </a:lnTo>
                  <a:lnTo>
                    <a:pt x="711" y="855"/>
                  </a:lnTo>
                  <a:lnTo>
                    <a:pt x="714" y="851"/>
                  </a:lnTo>
                  <a:lnTo>
                    <a:pt x="717" y="845"/>
                  </a:lnTo>
                  <a:lnTo>
                    <a:pt x="722" y="840"/>
                  </a:lnTo>
                  <a:lnTo>
                    <a:pt x="728" y="835"/>
                  </a:lnTo>
                  <a:lnTo>
                    <a:pt x="734" y="830"/>
                  </a:lnTo>
                  <a:lnTo>
                    <a:pt x="742" y="827"/>
                  </a:lnTo>
                  <a:lnTo>
                    <a:pt x="750" y="825"/>
                  </a:lnTo>
                  <a:lnTo>
                    <a:pt x="818" y="813"/>
                  </a:lnTo>
                  <a:lnTo>
                    <a:pt x="818" y="813"/>
                  </a:lnTo>
                  <a:lnTo>
                    <a:pt x="822" y="813"/>
                  </a:lnTo>
                  <a:lnTo>
                    <a:pt x="827" y="814"/>
                  </a:lnTo>
                  <a:lnTo>
                    <a:pt x="831" y="816"/>
                  </a:lnTo>
                  <a:lnTo>
                    <a:pt x="834" y="821"/>
                  </a:lnTo>
                  <a:lnTo>
                    <a:pt x="898" y="909"/>
                  </a:lnTo>
                  <a:lnTo>
                    <a:pt x="898" y="9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 name="Freeform: Shape 23"/>
            <p:cNvSpPr>
              <a:spLocks/>
            </p:cNvSpPr>
            <p:nvPr/>
          </p:nvSpPr>
          <p:spPr bwMode="auto">
            <a:xfrm>
              <a:off x="9728993" y="4139524"/>
              <a:ext cx="546024" cy="547015"/>
            </a:xfrm>
            <a:custGeom>
              <a:avLst/>
              <a:gdLst>
                <a:gd name="T0" fmla="*/ 600 w 1102"/>
                <a:gd name="T1" fmla="*/ 929 h 1104"/>
                <a:gd name="T2" fmla="*/ 809 w 1102"/>
                <a:gd name="T3" fmla="*/ 836 h 1104"/>
                <a:gd name="T4" fmla="*/ 830 w 1102"/>
                <a:gd name="T5" fmla="*/ 805 h 1104"/>
                <a:gd name="T6" fmla="*/ 1099 w 1102"/>
                <a:gd name="T7" fmla="*/ 858 h 1104"/>
                <a:gd name="T8" fmla="*/ 886 w 1102"/>
                <a:gd name="T9" fmla="*/ 879 h 1104"/>
                <a:gd name="T10" fmla="*/ 871 w 1102"/>
                <a:gd name="T11" fmla="*/ 986 h 1104"/>
                <a:gd name="T12" fmla="*/ 670 w 1102"/>
                <a:gd name="T13" fmla="*/ 1076 h 1104"/>
                <a:gd name="T14" fmla="*/ 636 w 1102"/>
                <a:gd name="T15" fmla="*/ 1104 h 1104"/>
                <a:gd name="T16" fmla="*/ 388 w 1102"/>
                <a:gd name="T17" fmla="*/ 1036 h 1104"/>
                <a:gd name="T18" fmla="*/ 199 w 1102"/>
                <a:gd name="T19" fmla="*/ 690 h 1104"/>
                <a:gd name="T20" fmla="*/ 236 w 1102"/>
                <a:gd name="T21" fmla="*/ 669 h 1104"/>
                <a:gd name="T22" fmla="*/ 244 w 1102"/>
                <a:gd name="T23" fmla="*/ 543 h 1104"/>
                <a:gd name="T24" fmla="*/ 50 w 1102"/>
                <a:gd name="T25" fmla="*/ 510 h 1104"/>
                <a:gd name="T26" fmla="*/ 10 w 1102"/>
                <a:gd name="T27" fmla="*/ 536 h 1104"/>
                <a:gd name="T28" fmla="*/ 10 w 1102"/>
                <a:gd name="T29" fmla="*/ 662 h 1104"/>
                <a:gd name="T30" fmla="*/ 211 w 1102"/>
                <a:gd name="T31" fmla="*/ 900 h 1104"/>
                <a:gd name="T32" fmla="*/ 315 w 1102"/>
                <a:gd name="T33" fmla="*/ 753 h 1104"/>
                <a:gd name="T34" fmla="*/ 463 w 1102"/>
                <a:gd name="T35" fmla="*/ 691 h 1104"/>
                <a:gd name="T36" fmla="*/ 398 w 1102"/>
                <a:gd name="T37" fmla="*/ 848 h 1104"/>
                <a:gd name="T38" fmla="*/ 282 w 1102"/>
                <a:gd name="T39" fmla="*/ 979 h 1104"/>
                <a:gd name="T40" fmla="*/ 216 w 1102"/>
                <a:gd name="T41" fmla="*/ 974 h 1104"/>
                <a:gd name="T42" fmla="*/ 204 w 1102"/>
                <a:gd name="T43" fmla="*/ 910 h 1104"/>
                <a:gd name="T44" fmla="*/ 536 w 1102"/>
                <a:gd name="T45" fmla="*/ 10 h 1104"/>
                <a:gd name="T46" fmla="*/ 573 w 1102"/>
                <a:gd name="T47" fmla="*/ 55 h 1104"/>
                <a:gd name="T48" fmla="*/ 577 w 1102"/>
                <a:gd name="T49" fmla="*/ 106 h 1104"/>
                <a:gd name="T50" fmla="*/ 545 w 1102"/>
                <a:gd name="T51" fmla="*/ 166 h 1104"/>
                <a:gd name="T52" fmla="*/ 489 w 1102"/>
                <a:gd name="T53" fmla="*/ 196 h 1104"/>
                <a:gd name="T54" fmla="*/ 441 w 1102"/>
                <a:gd name="T55" fmla="*/ 179 h 1104"/>
                <a:gd name="T56" fmla="*/ 412 w 1102"/>
                <a:gd name="T57" fmla="*/ 119 h 1104"/>
                <a:gd name="T58" fmla="*/ 413 w 1102"/>
                <a:gd name="T59" fmla="*/ 62 h 1104"/>
                <a:gd name="T60" fmla="*/ 449 w 1102"/>
                <a:gd name="T61" fmla="*/ 15 h 1104"/>
                <a:gd name="T62" fmla="*/ 504 w 1102"/>
                <a:gd name="T63" fmla="*/ 1 h 1104"/>
                <a:gd name="T64" fmla="*/ 534 w 1102"/>
                <a:gd name="T65" fmla="*/ 253 h 1104"/>
                <a:gd name="T66" fmla="*/ 647 w 1102"/>
                <a:gd name="T67" fmla="*/ 356 h 1104"/>
                <a:gd name="T68" fmla="*/ 778 w 1102"/>
                <a:gd name="T69" fmla="*/ 369 h 1104"/>
                <a:gd name="T70" fmla="*/ 813 w 1102"/>
                <a:gd name="T71" fmla="*/ 394 h 1104"/>
                <a:gd name="T72" fmla="*/ 805 w 1102"/>
                <a:gd name="T73" fmla="*/ 445 h 1104"/>
                <a:gd name="T74" fmla="*/ 686 w 1102"/>
                <a:gd name="T75" fmla="*/ 462 h 1104"/>
                <a:gd name="T76" fmla="*/ 599 w 1102"/>
                <a:gd name="T77" fmla="*/ 441 h 1104"/>
                <a:gd name="T78" fmla="*/ 518 w 1102"/>
                <a:gd name="T79" fmla="*/ 528 h 1104"/>
                <a:gd name="T80" fmla="*/ 646 w 1102"/>
                <a:gd name="T81" fmla="*/ 595 h 1104"/>
                <a:gd name="T82" fmla="*/ 727 w 1102"/>
                <a:gd name="T83" fmla="*/ 705 h 1104"/>
                <a:gd name="T84" fmla="*/ 761 w 1102"/>
                <a:gd name="T85" fmla="*/ 829 h 1104"/>
                <a:gd name="T86" fmla="*/ 712 w 1102"/>
                <a:gd name="T87" fmla="*/ 869 h 1104"/>
                <a:gd name="T88" fmla="*/ 662 w 1102"/>
                <a:gd name="T89" fmla="*/ 841 h 1104"/>
                <a:gd name="T90" fmla="*/ 556 w 1102"/>
                <a:gd name="T91" fmla="*/ 687 h 1104"/>
                <a:gd name="T92" fmla="*/ 314 w 1102"/>
                <a:gd name="T93" fmla="*/ 598 h 1104"/>
                <a:gd name="T94" fmla="*/ 276 w 1102"/>
                <a:gd name="T95" fmla="*/ 547 h 1104"/>
                <a:gd name="T96" fmla="*/ 253 w 1102"/>
                <a:gd name="T97" fmla="*/ 338 h 1104"/>
                <a:gd name="T98" fmla="*/ 222 w 1102"/>
                <a:gd name="T99" fmla="*/ 391 h 1104"/>
                <a:gd name="T100" fmla="*/ 193 w 1102"/>
                <a:gd name="T101" fmla="*/ 482 h 1104"/>
                <a:gd name="T102" fmla="*/ 143 w 1102"/>
                <a:gd name="T103" fmla="*/ 479 h 1104"/>
                <a:gd name="T104" fmla="*/ 130 w 1102"/>
                <a:gd name="T105" fmla="*/ 413 h 1104"/>
                <a:gd name="T106" fmla="*/ 175 w 1102"/>
                <a:gd name="T107" fmla="*/ 281 h 1104"/>
                <a:gd name="T108" fmla="*/ 333 w 1102"/>
                <a:gd name="T109" fmla="*/ 201 h 1104"/>
                <a:gd name="T110" fmla="*/ 423 w 1102"/>
                <a:gd name="T111" fmla="*/ 213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2" h="1104">
                  <a:moveTo>
                    <a:pt x="412" y="1026"/>
                  </a:moveTo>
                  <a:lnTo>
                    <a:pt x="593" y="1026"/>
                  </a:lnTo>
                  <a:lnTo>
                    <a:pt x="593" y="948"/>
                  </a:lnTo>
                  <a:lnTo>
                    <a:pt x="593" y="948"/>
                  </a:lnTo>
                  <a:lnTo>
                    <a:pt x="594" y="942"/>
                  </a:lnTo>
                  <a:lnTo>
                    <a:pt x="596" y="935"/>
                  </a:lnTo>
                  <a:lnTo>
                    <a:pt x="600" y="929"/>
                  </a:lnTo>
                  <a:lnTo>
                    <a:pt x="603" y="924"/>
                  </a:lnTo>
                  <a:lnTo>
                    <a:pt x="608" y="919"/>
                  </a:lnTo>
                  <a:lnTo>
                    <a:pt x="615" y="917"/>
                  </a:lnTo>
                  <a:lnTo>
                    <a:pt x="621" y="915"/>
                  </a:lnTo>
                  <a:lnTo>
                    <a:pt x="628" y="914"/>
                  </a:lnTo>
                  <a:lnTo>
                    <a:pt x="809" y="914"/>
                  </a:lnTo>
                  <a:lnTo>
                    <a:pt x="809" y="836"/>
                  </a:lnTo>
                  <a:lnTo>
                    <a:pt x="809" y="836"/>
                  </a:lnTo>
                  <a:lnTo>
                    <a:pt x="810" y="830"/>
                  </a:lnTo>
                  <a:lnTo>
                    <a:pt x="812" y="823"/>
                  </a:lnTo>
                  <a:lnTo>
                    <a:pt x="815" y="817"/>
                  </a:lnTo>
                  <a:lnTo>
                    <a:pt x="819" y="811"/>
                  </a:lnTo>
                  <a:lnTo>
                    <a:pt x="824" y="807"/>
                  </a:lnTo>
                  <a:lnTo>
                    <a:pt x="830" y="805"/>
                  </a:lnTo>
                  <a:lnTo>
                    <a:pt x="837" y="803"/>
                  </a:lnTo>
                  <a:lnTo>
                    <a:pt x="843" y="802"/>
                  </a:lnTo>
                  <a:lnTo>
                    <a:pt x="1102" y="802"/>
                  </a:lnTo>
                  <a:lnTo>
                    <a:pt x="1102" y="845"/>
                  </a:lnTo>
                  <a:lnTo>
                    <a:pt x="1102" y="845"/>
                  </a:lnTo>
                  <a:lnTo>
                    <a:pt x="1101" y="851"/>
                  </a:lnTo>
                  <a:lnTo>
                    <a:pt x="1099" y="858"/>
                  </a:lnTo>
                  <a:lnTo>
                    <a:pt x="1096" y="864"/>
                  </a:lnTo>
                  <a:lnTo>
                    <a:pt x="1092" y="870"/>
                  </a:lnTo>
                  <a:lnTo>
                    <a:pt x="1087" y="874"/>
                  </a:lnTo>
                  <a:lnTo>
                    <a:pt x="1081" y="876"/>
                  </a:lnTo>
                  <a:lnTo>
                    <a:pt x="1074" y="878"/>
                  </a:lnTo>
                  <a:lnTo>
                    <a:pt x="1068" y="879"/>
                  </a:lnTo>
                  <a:lnTo>
                    <a:pt x="886" y="879"/>
                  </a:lnTo>
                  <a:lnTo>
                    <a:pt x="886" y="957"/>
                  </a:lnTo>
                  <a:lnTo>
                    <a:pt x="886" y="957"/>
                  </a:lnTo>
                  <a:lnTo>
                    <a:pt x="885" y="963"/>
                  </a:lnTo>
                  <a:lnTo>
                    <a:pt x="883" y="970"/>
                  </a:lnTo>
                  <a:lnTo>
                    <a:pt x="881" y="976"/>
                  </a:lnTo>
                  <a:lnTo>
                    <a:pt x="877" y="982"/>
                  </a:lnTo>
                  <a:lnTo>
                    <a:pt x="871" y="986"/>
                  </a:lnTo>
                  <a:lnTo>
                    <a:pt x="865" y="988"/>
                  </a:lnTo>
                  <a:lnTo>
                    <a:pt x="858" y="990"/>
                  </a:lnTo>
                  <a:lnTo>
                    <a:pt x="852" y="991"/>
                  </a:lnTo>
                  <a:lnTo>
                    <a:pt x="671" y="991"/>
                  </a:lnTo>
                  <a:lnTo>
                    <a:pt x="671" y="1069"/>
                  </a:lnTo>
                  <a:lnTo>
                    <a:pt x="671" y="1069"/>
                  </a:lnTo>
                  <a:lnTo>
                    <a:pt x="670" y="1076"/>
                  </a:lnTo>
                  <a:lnTo>
                    <a:pt x="668" y="1082"/>
                  </a:lnTo>
                  <a:lnTo>
                    <a:pt x="664" y="1088"/>
                  </a:lnTo>
                  <a:lnTo>
                    <a:pt x="661" y="1094"/>
                  </a:lnTo>
                  <a:lnTo>
                    <a:pt x="656" y="1098"/>
                  </a:lnTo>
                  <a:lnTo>
                    <a:pt x="649" y="1100"/>
                  </a:lnTo>
                  <a:lnTo>
                    <a:pt x="643" y="1103"/>
                  </a:lnTo>
                  <a:lnTo>
                    <a:pt x="636" y="1104"/>
                  </a:lnTo>
                  <a:lnTo>
                    <a:pt x="378" y="1104"/>
                  </a:lnTo>
                  <a:lnTo>
                    <a:pt x="378" y="1060"/>
                  </a:lnTo>
                  <a:lnTo>
                    <a:pt x="378" y="1060"/>
                  </a:lnTo>
                  <a:lnTo>
                    <a:pt x="379" y="1054"/>
                  </a:lnTo>
                  <a:lnTo>
                    <a:pt x="381" y="1048"/>
                  </a:lnTo>
                  <a:lnTo>
                    <a:pt x="384" y="1041"/>
                  </a:lnTo>
                  <a:lnTo>
                    <a:pt x="388" y="1036"/>
                  </a:lnTo>
                  <a:lnTo>
                    <a:pt x="393" y="1031"/>
                  </a:lnTo>
                  <a:lnTo>
                    <a:pt x="399" y="1029"/>
                  </a:lnTo>
                  <a:lnTo>
                    <a:pt x="406" y="1027"/>
                  </a:lnTo>
                  <a:lnTo>
                    <a:pt x="412" y="1026"/>
                  </a:lnTo>
                  <a:lnTo>
                    <a:pt x="412" y="1026"/>
                  </a:lnTo>
                  <a:close/>
                  <a:moveTo>
                    <a:pt x="36" y="676"/>
                  </a:moveTo>
                  <a:lnTo>
                    <a:pt x="199" y="690"/>
                  </a:lnTo>
                  <a:lnTo>
                    <a:pt x="199" y="690"/>
                  </a:lnTo>
                  <a:lnTo>
                    <a:pt x="206" y="690"/>
                  </a:lnTo>
                  <a:lnTo>
                    <a:pt x="214" y="687"/>
                  </a:lnTo>
                  <a:lnTo>
                    <a:pt x="221" y="684"/>
                  </a:lnTo>
                  <a:lnTo>
                    <a:pt x="227" y="681"/>
                  </a:lnTo>
                  <a:lnTo>
                    <a:pt x="232" y="676"/>
                  </a:lnTo>
                  <a:lnTo>
                    <a:pt x="236" y="669"/>
                  </a:lnTo>
                  <a:lnTo>
                    <a:pt x="240" y="662"/>
                  </a:lnTo>
                  <a:lnTo>
                    <a:pt x="241" y="654"/>
                  </a:lnTo>
                  <a:lnTo>
                    <a:pt x="248" y="566"/>
                  </a:lnTo>
                  <a:lnTo>
                    <a:pt x="248" y="566"/>
                  </a:lnTo>
                  <a:lnTo>
                    <a:pt x="248" y="557"/>
                  </a:lnTo>
                  <a:lnTo>
                    <a:pt x="247" y="549"/>
                  </a:lnTo>
                  <a:lnTo>
                    <a:pt x="244" y="543"/>
                  </a:lnTo>
                  <a:lnTo>
                    <a:pt x="240" y="536"/>
                  </a:lnTo>
                  <a:lnTo>
                    <a:pt x="234" y="531"/>
                  </a:lnTo>
                  <a:lnTo>
                    <a:pt x="228" y="528"/>
                  </a:lnTo>
                  <a:lnTo>
                    <a:pt x="221" y="525"/>
                  </a:lnTo>
                  <a:lnTo>
                    <a:pt x="213" y="524"/>
                  </a:lnTo>
                  <a:lnTo>
                    <a:pt x="50" y="510"/>
                  </a:lnTo>
                  <a:lnTo>
                    <a:pt x="50" y="510"/>
                  </a:lnTo>
                  <a:lnTo>
                    <a:pt x="42" y="510"/>
                  </a:lnTo>
                  <a:lnTo>
                    <a:pt x="35" y="511"/>
                  </a:lnTo>
                  <a:lnTo>
                    <a:pt x="28" y="514"/>
                  </a:lnTo>
                  <a:lnTo>
                    <a:pt x="22" y="518"/>
                  </a:lnTo>
                  <a:lnTo>
                    <a:pt x="16" y="524"/>
                  </a:lnTo>
                  <a:lnTo>
                    <a:pt x="12" y="530"/>
                  </a:lnTo>
                  <a:lnTo>
                    <a:pt x="10" y="536"/>
                  </a:lnTo>
                  <a:lnTo>
                    <a:pt x="8" y="544"/>
                  </a:lnTo>
                  <a:lnTo>
                    <a:pt x="0" y="634"/>
                  </a:lnTo>
                  <a:lnTo>
                    <a:pt x="0" y="634"/>
                  </a:lnTo>
                  <a:lnTo>
                    <a:pt x="0" y="641"/>
                  </a:lnTo>
                  <a:lnTo>
                    <a:pt x="2" y="649"/>
                  </a:lnTo>
                  <a:lnTo>
                    <a:pt x="6" y="655"/>
                  </a:lnTo>
                  <a:lnTo>
                    <a:pt x="10" y="662"/>
                  </a:lnTo>
                  <a:lnTo>
                    <a:pt x="15" y="667"/>
                  </a:lnTo>
                  <a:lnTo>
                    <a:pt x="21" y="671"/>
                  </a:lnTo>
                  <a:lnTo>
                    <a:pt x="28" y="674"/>
                  </a:lnTo>
                  <a:lnTo>
                    <a:pt x="36" y="676"/>
                  </a:lnTo>
                  <a:lnTo>
                    <a:pt x="36" y="676"/>
                  </a:lnTo>
                  <a:close/>
                  <a:moveTo>
                    <a:pt x="211" y="900"/>
                  </a:moveTo>
                  <a:lnTo>
                    <a:pt x="211" y="900"/>
                  </a:lnTo>
                  <a:lnTo>
                    <a:pt x="263" y="839"/>
                  </a:lnTo>
                  <a:lnTo>
                    <a:pt x="282" y="815"/>
                  </a:lnTo>
                  <a:lnTo>
                    <a:pt x="289" y="804"/>
                  </a:lnTo>
                  <a:lnTo>
                    <a:pt x="297" y="792"/>
                  </a:lnTo>
                  <a:lnTo>
                    <a:pt x="303" y="780"/>
                  </a:lnTo>
                  <a:lnTo>
                    <a:pt x="310" y="767"/>
                  </a:lnTo>
                  <a:lnTo>
                    <a:pt x="315" y="753"/>
                  </a:lnTo>
                  <a:lnTo>
                    <a:pt x="320" y="737"/>
                  </a:lnTo>
                  <a:lnTo>
                    <a:pt x="331" y="700"/>
                  </a:lnTo>
                  <a:lnTo>
                    <a:pt x="342" y="653"/>
                  </a:lnTo>
                  <a:lnTo>
                    <a:pt x="342" y="653"/>
                  </a:lnTo>
                  <a:lnTo>
                    <a:pt x="451" y="687"/>
                  </a:lnTo>
                  <a:lnTo>
                    <a:pt x="451" y="687"/>
                  </a:lnTo>
                  <a:lnTo>
                    <a:pt x="463" y="691"/>
                  </a:lnTo>
                  <a:lnTo>
                    <a:pt x="463" y="691"/>
                  </a:lnTo>
                  <a:lnTo>
                    <a:pt x="444" y="745"/>
                  </a:lnTo>
                  <a:lnTo>
                    <a:pt x="428" y="786"/>
                  </a:lnTo>
                  <a:lnTo>
                    <a:pt x="421" y="804"/>
                  </a:lnTo>
                  <a:lnTo>
                    <a:pt x="413" y="820"/>
                  </a:lnTo>
                  <a:lnTo>
                    <a:pt x="406" y="834"/>
                  </a:lnTo>
                  <a:lnTo>
                    <a:pt x="398" y="848"/>
                  </a:lnTo>
                  <a:lnTo>
                    <a:pt x="388" y="861"/>
                  </a:lnTo>
                  <a:lnTo>
                    <a:pt x="379" y="874"/>
                  </a:lnTo>
                  <a:lnTo>
                    <a:pt x="356" y="901"/>
                  </a:lnTo>
                  <a:lnTo>
                    <a:pt x="328" y="932"/>
                  </a:lnTo>
                  <a:lnTo>
                    <a:pt x="291" y="971"/>
                  </a:lnTo>
                  <a:lnTo>
                    <a:pt x="291" y="971"/>
                  </a:lnTo>
                  <a:lnTo>
                    <a:pt x="282" y="979"/>
                  </a:lnTo>
                  <a:lnTo>
                    <a:pt x="272" y="985"/>
                  </a:lnTo>
                  <a:lnTo>
                    <a:pt x="262" y="988"/>
                  </a:lnTo>
                  <a:lnTo>
                    <a:pt x="251" y="988"/>
                  </a:lnTo>
                  <a:lnTo>
                    <a:pt x="242" y="988"/>
                  </a:lnTo>
                  <a:lnTo>
                    <a:pt x="232" y="985"/>
                  </a:lnTo>
                  <a:lnTo>
                    <a:pt x="223" y="981"/>
                  </a:lnTo>
                  <a:lnTo>
                    <a:pt x="216" y="974"/>
                  </a:lnTo>
                  <a:lnTo>
                    <a:pt x="208" y="968"/>
                  </a:lnTo>
                  <a:lnTo>
                    <a:pt x="203" y="959"/>
                  </a:lnTo>
                  <a:lnTo>
                    <a:pt x="199" y="950"/>
                  </a:lnTo>
                  <a:lnTo>
                    <a:pt x="198" y="941"/>
                  </a:lnTo>
                  <a:lnTo>
                    <a:pt x="197" y="931"/>
                  </a:lnTo>
                  <a:lnTo>
                    <a:pt x="199" y="920"/>
                  </a:lnTo>
                  <a:lnTo>
                    <a:pt x="204" y="910"/>
                  </a:lnTo>
                  <a:lnTo>
                    <a:pt x="211" y="900"/>
                  </a:lnTo>
                  <a:lnTo>
                    <a:pt x="211" y="900"/>
                  </a:lnTo>
                  <a:close/>
                  <a:moveTo>
                    <a:pt x="512" y="2"/>
                  </a:moveTo>
                  <a:lnTo>
                    <a:pt x="512" y="2"/>
                  </a:lnTo>
                  <a:lnTo>
                    <a:pt x="521" y="4"/>
                  </a:lnTo>
                  <a:lnTo>
                    <a:pt x="529" y="7"/>
                  </a:lnTo>
                  <a:lnTo>
                    <a:pt x="536" y="10"/>
                  </a:lnTo>
                  <a:lnTo>
                    <a:pt x="544" y="16"/>
                  </a:lnTo>
                  <a:lnTo>
                    <a:pt x="550" y="20"/>
                  </a:lnTo>
                  <a:lnTo>
                    <a:pt x="556" y="27"/>
                  </a:lnTo>
                  <a:lnTo>
                    <a:pt x="561" y="33"/>
                  </a:lnTo>
                  <a:lnTo>
                    <a:pt x="565" y="39"/>
                  </a:lnTo>
                  <a:lnTo>
                    <a:pt x="570" y="47"/>
                  </a:lnTo>
                  <a:lnTo>
                    <a:pt x="573" y="55"/>
                  </a:lnTo>
                  <a:lnTo>
                    <a:pt x="576" y="62"/>
                  </a:lnTo>
                  <a:lnTo>
                    <a:pt x="577" y="71"/>
                  </a:lnTo>
                  <a:lnTo>
                    <a:pt x="578" y="79"/>
                  </a:lnTo>
                  <a:lnTo>
                    <a:pt x="579" y="88"/>
                  </a:lnTo>
                  <a:lnTo>
                    <a:pt x="578" y="98"/>
                  </a:lnTo>
                  <a:lnTo>
                    <a:pt x="577" y="106"/>
                  </a:lnTo>
                  <a:lnTo>
                    <a:pt x="577" y="106"/>
                  </a:lnTo>
                  <a:lnTo>
                    <a:pt x="575" y="115"/>
                  </a:lnTo>
                  <a:lnTo>
                    <a:pt x="572" y="125"/>
                  </a:lnTo>
                  <a:lnTo>
                    <a:pt x="567" y="133"/>
                  </a:lnTo>
                  <a:lnTo>
                    <a:pt x="563" y="142"/>
                  </a:lnTo>
                  <a:lnTo>
                    <a:pt x="558" y="149"/>
                  </a:lnTo>
                  <a:lnTo>
                    <a:pt x="551" y="158"/>
                  </a:lnTo>
                  <a:lnTo>
                    <a:pt x="545" y="166"/>
                  </a:lnTo>
                  <a:lnTo>
                    <a:pt x="538" y="172"/>
                  </a:lnTo>
                  <a:lnTo>
                    <a:pt x="531" y="179"/>
                  </a:lnTo>
                  <a:lnTo>
                    <a:pt x="522" y="184"/>
                  </a:lnTo>
                  <a:lnTo>
                    <a:pt x="515" y="188"/>
                  </a:lnTo>
                  <a:lnTo>
                    <a:pt x="506" y="192"/>
                  </a:lnTo>
                  <a:lnTo>
                    <a:pt x="497" y="195"/>
                  </a:lnTo>
                  <a:lnTo>
                    <a:pt x="489" y="196"/>
                  </a:lnTo>
                  <a:lnTo>
                    <a:pt x="480" y="196"/>
                  </a:lnTo>
                  <a:lnTo>
                    <a:pt x="471" y="195"/>
                  </a:lnTo>
                  <a:lnTo>
                    <a:pt x="471" y="195"/>
                  </a:lnTo>
                  <a:lnTo>
                    <a:pt x="464" y="193"/>
                  </a:lnTo>
                  <a:lnTo>
                    <a:pt x="455" y="188"/>
                  </a:lnTo>
                  <a:lnTo>
                    <a:pt x="449" y="184"/>
                  </a:lnTo>
                  <a:lnTo>
                    <a:pt x="441" y="179"/>
                  </a:lnTo>
                  <a:lnTo>
                    <a:pt x="436" y="171"/>
                  </a:lnTo>
                  <a:lnTo>
                    <a:pt x="430" y="165"/>
                  </a:lnTo>
                  <a:lnTo>
                    <a:pt x="425" y="156"/>
                  </a:lnTo>
                  <a:lnTo>
                    <a:pt x="421" y="147"/>
                  </a:lnTo>
                  <a:lnTo>
                    <a:pt x="418" y="139"/>
                  </a:lnTo>
                  <a:lnTo>
                    <a:pt x="414" y="129"/>
                  </a:lnTo>
                  <a:lnTo>
                    <a:pt x="412" y="119"/>
                  </a:lnTo>
                  <a:lnTo>
                    <a:pt x="410" y="110"/>
                  </a:lnTo>
                  <a:lnTo>
                    <a:pt x="409" y="100"/>
                  </a:lnTo>
                  <a:lnTo>
                    <a:pt x="409" y="90"/>
                  </a:lnTo>
                  <a:lnTo>
                    <a:pt x="410" y="80"/>
                  </a:lnTo>
                  <a:lnTo>
                    <a:pt x="411" y="71"/>
                  </a:lnTo>
                  <a:lnTo>
                    <a:pt x="411" y="71"/>
                  </a:lnTo>
                  <a:lnTo>
                    <a:pt x="413" y="62"/>
                  </a:lnTo>
                  <a:lnTo>
                    <a:pt x="416" y="54"/>
                  </a:lnTo>
                  <a:lnTo>
                    <a:pt x="421" y="46"/>
                  </a:lnTo>
                  <a:lnTo>
                    <a:pt x="425" y="38"/>
                  </a:lnTo>
                  <a:lnTo>
                    <a:pt x="430" y="32"/>
                  </a:lnTo>
                  <a:lnTo>
                    <a:pt x="436" y="25"/>
                  </a:lnTo>
                  <a:lnTo>
                    <a:pt x="442" y="20"/>
                  </a:lnTo>
                  <a:lnTo>
                    <a:pt x="449" y="15"/>
                  </a:lnTo>
                  <a:lnTo>
                    <a:pt x="455" y="10"/>
                  </a:lnTo>
                  <a:lnTo>
                    <a:pt x="463" y="7"/>
                  </a:lnTo>
                  <a:lnTo>
                    <a:pt x="470" y="4"/>
                  </a:lnTo>
                  <a:lnTo>
                    <a:pt x="479" y="2"/>
                  </a:lnTo>
                  <a:lnTo>
                    <a:pt x="487" y="1"/>
                  </a:lnTo>
                  <a:lnTo>
                    <a:pt x="495" y="0"/>
                  </a:lnTo>
                  <a:lnTo>
                    <a:pt x="504" y="1"/>
                  </a:lnTo>
                  <a:lnTo>
                    <a:pt x="512" y="2"/>
                  </a:lnTo>
                  <a:lnTo>
                    <a:pt x="512" y="2"/>
                  </a:lnTo>
                  <a:close/>
                  <a:moveTo>
                    <a:pt x="503" y="239"/>
                  </a:moveTo>
                  <a:lnTo>
                    <a:pt x="503" y="239"/>
                  </a:lnTo>
                  <a:lnTo>
                    <a:pt x="510" y="242"/>
                  </a:lnTo>
                  <a:lnTo>
                    <a:pt x="522" y="246"/>
                  </a:lnTo>
                  <a:lnTo>
                    <a:pt x="534" y="253"/>
                  </a:lnTo>
                  <a:lnTo>
                    <a:pt x="539" y="257"/>
                  </a:lnTo>
                  <a:lnTo>
                    <a:pt x="545" y="262"/>
                  </a:lnTo>
                  <a:lnTo>
                    <a:pt x="545" y="262"/>
                  </a:lnTo>
                  <a:lnTo>
                    <a:pt x="614" y="330"/>
                  </a:lnTo>
                  <a:lnTo>
                    <a:pt x="627" y="340"/>
                  </a:lnTo>
                  <a:lnTo>
                    <a:pt x="637" y="349"/>
                  </a:lnTo>
                  <a:lnTo>
                    <a:pt x="647" y="356"/>
                  </a:lnTo>
                  <a:lnTo>
                    <a:pt x="657" y="362"/>
                  </a:lnTo>
                  <a:lnTo>
                    <a:pt x="667" y="366"/>
                  </a:lnTo>
                  <a:lnTo>
                    <a:pt x="677" y="368"/>
                  </a:lnTo>
                  <a:lnTo>
                    <a:pt x="688" y="370"/>
                  </a:lnTo>
                  <a:lnTo>
                    <a:pt x="701" y="372"/>
                  </a:lnTo>
                  <a:lnTo>
                    <a:pt x="733" y="372"/>
                  </a:lnTo>
                  <a:lnTo>
                    <a:pt x="778" y="369"/>
                  </a:lnTo>
                  <a:lnTo>
                    <a:pt x="778" y="369"/>
                  </a:lnTo>
                  <a:lnTo>
                    <a:pt x="786" y="370"/>
                  </a:lnTo>
                  <a:lnTo>
                    <a:pt x="794" y="373"/>
                  </a:lnTo>
                  <a:lnTo>
                    <a:pt x="800" y="376"/>
                  </a:lnTo>
                  <a:lnTo>
                    <a:pt x="807" y="381"/>
                  </a:lnTo>
                  <a:lnTo>
                    <a:pt x="810" y="388"/>
                  </a:lnTo>
                  <a:lnTo>
                    <a:pt x="813" y="394"/>
                  </a:lnTo>
                  <a:lnTo>
                    <a:pt x="815" y="402"/>
                  </a:lnTo>
                  <a:lnTo>
                    <a:pt x="816" y="409"/>
                  </a:lnTo>
                  <a:lnTo>
                    <a:pt x="816" y="418"/>
                  </a:lnTo>
                  <a:lnTo>
                    <a:pt x="814" y="425"/>
                  </a:lnTo>
                  <a:lnTo>
                    <a:pt x="812" y="432"/>
                  </a:lnTo>
                  <a:lnTo>
                    <a:pt x="809" y="438"/>
                  </a:lnTo>
                  <a:lnTo>
                    <a:pt x="805" y="445"/>
                  </a:lnTo>
                  <a:lnTo>
                    <a:pt x="798" y="449"/>
                  </a:lnTo>
                  <a:lnTo>
                    <a:pt x="792" y="452"/>
                  </a:lnTo>
                  <a:lnTo>
                    <a:pt x="784" y="453"/>
                  </a:lnTo>
                  <a:lnTo>
                    <a:pt x="784" y="453"/>
                  </a:lnTo>
                  <a:lnTo>
                    <a:pt x="738" y="459"/>
                  </a:lnTo>
                  <a:lnTo>
                    <a:pt x="701" y="462"/>
                  </a:lnTo>
                  <a:lnTo>
                    <a:pt x="686" y="462"/>
                  </a:lnTo>
                  <a:lnTo>
                    <a:pt x="671" y="462"/>
                  </a:lnTo>
                  <a:lnTo>
                    <a:pt x="658" y="462"/>
                  </a:lnTo>
                  <a:lnTo>
                    <a:pt x="646" y="460"/>
                  </a:lnTo>
                  <a:lnTo>
                    <a:pt x="634" y="457"/>
                  </a:lnTo>
                  <a:lnTo>
                    <a:pt x="622" y="452"/>
                  </a:lnTo>
                  <a:lnTo>
                    <a:pt x="610" y="447"/>
                  </a:lnTo>
                  <a:lnTo>
                    <a:pt x="599" y="441"/>
                  </a:lnTo>
                  <a:lnTo>
                    <a:pt x="586" y="431"/>
                  </a:lnTo>
                  <a:lnTo>
                    <a:pt x="571" y="421"/>
                  </a:lnTo>
                  <a:lnTo>
                    <a:pt x="538" y="393"/>
                  </a:lnTo>
                  <a:lnTo>
                    <a:pt x="516" y="514"/>
                  </a:lnTo>
                  <a:lnTo>
                    <a:pt x="516" y="514"/>
                  </a:lnTo>
                  <a:lnTo>
                    <a:pt x="516" y="521"/>
                  </a:lnTo>
                  <a:lnTo>
                    <a:pt x="518" y="528"/>
                  </a:lnTo>
                  <a:lnTo>
                    <a:pt x="521" y="533"/>
                  </a:lnTo>
                  <a:lnTo>
                    <a:pt x="526" y="538"/>
                  </a:lnTo>
                  <a:lnTo>
                    <a:pt x="526" y="538"/>
                  </a:lnTo>
                  <a:lnTo>
                    <a:pt x="575" y="558"/>
                  </a:lnTo>
                  <a:lnTo>
                    <a:pt x="614" y="576"/>
                  </a:lnTo>
                  <a:lnTo>
                    <a:pt x="631" y="585"/>
                  </a:lnTo>
                  <a:lnTo>
                    <a:pt x="646" y="595"/>
                  </a:lnTo>
                  <a:lnTo>
                    <a:pt x="660" y="604"/>
                  </a:lnTo>
                  <a:lnTo>
                    <a:pt x="673" y="616"/>
                  </a:lnTo>
                  <a:lnTo>
                    <a:pt x="685" y="629"/>
                  </a:lnTo>
                  <a:lnTo>
                    <a:pt x="696" y="644"/>
                  </a:lnTo>
                  <a:lnTo>
                    <a:pt x="706" y="662"/>
                  </a:lnTo>
                  <a:lnTo>
                    <a:pt x="716" y="682"/>
                  </a:lnTo>
                  <a:lnTo>
                    <a:pt x="727" y="705"/>
                  </a:lnTo>
                  <a:lnTo>
                    <a:pt x="738" y="732"/>
                  </a:lnTo>
                  <a:lnTo>
                    <a:pt x="748" y="762"/>
                  </a:lnTo>
                  <a:lnTo>
                    <a:pt x="759" y="796"/>
                  </a:lnTo>
                  <a:lnTo>
                    <a:pt x="759" y="796"/>
                  </a:lnTo>
                  <a:lnTo>
                    <a:pt x="762" y="808"/>
                  </a:lnTo>
                  <a:lnTo>
                    <a:pt x="764" y="819"/>
                  </a:lnTo>
                  <a:lnTo>
                    <a:pt x="761" y="829"/>
                  </a:lnTo>
                  <a:lnTo>
                    <a:pt x="758" y="837"/>
                  </a:lnTo>
                  <a:lnTo>
                    <a:pt x="753" y="846"/>
                  </a:lnTo>
                  <a:lnTo>
                    <a:pt x="746" y="852"/>
                  </a:lnTo>
                  <a:lnTo>
                    <a:pt x="739" y="859"/>
                  </a:lnTo>
                  <a:lnTo>
                    <a:pt x="730" y="863"/>
                  </a:lnTo>
                  <a:lnTo>
                    <a:pt x="722" y="866"/>
                  </a:lnTo>
                  <a:lnTo>
                    <a:pt x="712" y="869"/>
                  </a:lnTo>
                  <a:lnTo>
                    <a:pt x="702" y="869"/>
                  </a:lnTo>
                  <a:lnTo>
                    <a:pt x="692" y="866"/>
                  </a:lnTo>
                  <a:lnTo>
                    <a:pt x="684" y="863"/>
                  </a:lnTo>
                  <a:lnTo>
                    <a:pt x="675" y="858"/>
                  </a:lnTo>
                  <a:lnTo>
                    <a:pt x="669" y="850"/>
                  </a:lnTo>
                  <a:lnTo>
                    <a:pt x="662" y="841"/>
                  </a:lnTo>
                  <a:lnTo>
                    <a:pt x="662" y="841"/>
                  </a:lnTo>
                  <a:lnTo>
                    <a:pt x="645" y="807"/>
                  </a:lnTo>
                  <a:lnTo>
                    <a:pt x="629" y="778"/>
                  </a:lnTo>
                  <a:lnTo>
                    <a:pt x="614" y="754"/>
                  </a:lnTo>
                  <a:lnTo>
                    <a:pt x="600" y="733"/>
                  </a:lnTo>
                  <a:lnTo>
                    <a:pt x="586" y="715"/>
                  </a:lnTo>
                  <a:lnTo>
                    <a:pt x="571" y="700"/>
                  </a:lnTo>
                  <a:lnTo>
                    <a:pt x="556" y="687"/>
                  </a:lnTo>
                  <a:lnTo>
                    <a:pt x="539" y="677"/>
                  </a:lnTo>
                  <a:lnTo>
                    <a:pt x="521" y="668"/>
                  </a:lnTo>
                  <a:lnTo>
                    <a:pt x="502" y="659"/>
                  </a:lnTo>
                  <a:lnTo>
                    <a:pt x="479" y="651"/>
                  </a:lnTo>
                  <a:lnTo>
                    <a:pt x="453" y="642"/>
                  </a:lnTo>
                  <a:lnTo>
                    <a:pt x="393" y="624"/>
                  </a:lnTo>
                  <a:lnTo>
                    <a:pt x="314" y="598"/>
                  </a:lnTo>
                  <a:lnTo>
                    <a:pt x="314" y="598"/>
                  </a:lnTo>
                  <a:lnTo>
                    <a:pt x="303" y="591"/>
                  </a:lnTo>
                  <a:lnTo>
                    <a:pt x="296" y="584"/>
                  </a:lnTo>
                  <a:lnTo>
                    <a:pt x="288" y="576"/>
                  </a:lnTo>
                  <a:lnTo>
                    <a:pt x="283" y="567"/>
                  </a:lnTo>
                  <a:lnTo>
                    <a:pt x="278" y="557"/>
                  </a:lnTo>
                  <a:lnTo>
                    <a:pt x="276" y="547"/>
                  </a:lnTo>
                  <a:lnTo>
                    <a:pt x="274" y="535"/>
                  </a:lnTo>
                  <a:lnTo>
                    <a:pt x="274" y="525"/>
                  </a:lnTo>
                  <a:lnTo>
                    <a:pt x="312" y="317"/>
                  </a:lnTo>
                  <a:lnTo>
                    <a:pt x="312" y="317"/>
                  </a:lnTo>
                  <a:lnTo>
                    <a:pt x="283" y="326"/>
                  </a:lnTo>
                  <a:lnTo>
                    <a:pt x="261" y="334"/>
                  </a:lnTo>
                  <a:lnTo>
                    <a:pt x="253" y="338"/>
                  </a:lnTo>
                  <a:lnTo>
                    <a:pt x="245" y="344"/>
                  </a:lnTo>
                  <a:lnTo>
                    <a:pt x="240" y="349"/>
                  </a:lnTo>
                  <a:lnTo>
                    <a:pt x="235" y="354"/>
                  </a:lnTo>
                  <a:lnTo>
                    <a:pt x="231" y="362"/>
                  </a:lnTo>
                  <a:lnTo>
                    <a:pt x="228" y="370"/>
                  </a:lnTo>
                  <a:lnTo>
                    <a:pt x="225" y="380"/>
                  </a:lnTo>
                  <a:lnTo>
                    <a:pt x="222" y="391"/>
                  </a:lnTo>
                  <a:lnTo>
                    <a:pt x="217" y="420"/>
                  </a:lnTo>
                  <a:lnTo>
                    <a:pt x="211" y="458"/>
                  </a:lnTo>
                  <a:lnTo>
                    <a:pt x="211" y="458"/>
                  </a:lnTo>
                  <a:lnTo>
                    <a:pt x="208" y="465"/>
                  </a:lnTo>
                  <a:lnTo>
                    <a:pt x="205" y="472"/>
                  </a:lnTo>
                  <a:lnTo>
                    <a:pt x="200" y="477"/>
                  </a:lnTo>
                  <a:lnTo>
                    <a:pt x="193" y="482"/>
                  </a:lnTo>
                  <a:lnTo>
                    <a:pt x="187" y="485"/>
                  </a:lnTo>
                  <a:lnTo>
                    <a:pt x="179" y="487"/>
                  </a:lnTo>
                  <a:lnTo>
                    <a:pt x="172" y="488"/>
                  </a:lnTo>
                  <a:lnTo>
                    <a:pt x="164" y="487"/>
                  </a:lnTo>
                  <a:lnTo>
                    <a:pt x="157" y="486"/>
                  </a:lnTo>
                  <a:lnTo>
                    <a:pt x="149" y="483"/>
                  </a:lnTo>
                  <a:lnTo>
                    <a:pt x="143" y="479"/>
                  </a:lnTo>
                  <a:lnTo>
                    <a:pt x="136" y="474"/>
                  </a:lnTo>
                  <a:lnTo>
                    <a:pt x="132" y="467"/>
                  </a:lnTo>
                  <a:lnTo>
                    <a:pt x="129" y="461"/>
                  </a:lnTo>
                  <a:lnTo>
                    <a:pt x="126" y="452"/>
                  </a:lnTo>
                  <a:lnTo>
                    <a:pt x="126" y="443"/>
                  </a:lnTo>
                  <a:lnTo>
                    <a:pt x="126" y="443"/>
                  </a:lnTo>
                  <a:lnTo>
                    <a:pt x="130" y="413"/>
                  </a:lnTo>
                  <a:lnTo>
                    <a:pt x="134" y="386"/>
                  </a:lnTo>
                  <a:lnTo>
                    <a:pt x="138" y="362"/>
                  </a:lnTo>
                  <a:lnTo>
                    <a:pt x="143" y="341"/>
                  </a:lnTo>
                  <a:lnTo>
                    <a:pt x="149" y="323"/>
                  </a:lnTo>
                  <a:lnTo>
                    <a:pt x="157" y="307"/>
                  </a:lnTo>
                  <a:lnTo>
                    <a:pt x="165" y="293"/>
                  </a:lnTo>
                  <a:lnTo>
                    <a:pt x="175" y="281"/>
                  </a:lnTo>
                  <a:lnTo>
                    <a:pt x="187" y="269"/>
                  </a:lnTo>
                  <a:lnTo>
                    <a:pt x="201" y="259"/>
                  </a:lnTo>
                  <a:lnTo>
                    <a:pt x="216" y="250"/>
                  </a:lnTo>
                  <a:lnTo>
                    <a:pt x="234" y="241"/>
                  </a:lnTo>
                  <a:lnTo>
                    <a:pt x="255" y="231"/>
                  </a:lnTo>
                  <a:lnTo>
                    <a:pt x="278" y="223"/>
                  </a:lnTo>
                  <a:lnTo>
                    <a:pt x="333" y="201"/>
                  </a:lnTo>
                  <a:lnTo>
                    <a:pt x="333" y="201"/>
                  </a:lnTo>
                  <a:lnTo>
                    <a:pt x="343" y="199"/>
                  </a:lnTo>
                  <a:lnTo>
                    <a:pt x="355" y="199"/>
                  </a:lnTo>
                  <a:lnTo>
                    <a:pt x="369" y="200"/>
                  </a:lnTo>
                  <a:lnTo>
                    <a:pt x="382" y="202"/>
                  </a:lnTo>
                  <a:lnTo>
                    <a:pt x="407" y="208"/>
                  </a:lnTo>
                  <a:lnTo>
                    <a:pt x="423" y="213"/>
                  </a:lnTo>
                  <a:lnTo>
                    <a:pt x="472" y="300"/>
                  </a:lnTo>
                  <a:lnTo>
                    <a:pt x="503" y="239"/>
                  </a:lnTo>
                  <a:lnTo>
                    <a:pt x="503" y="2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nvGrpSpPr>
          <p:cNvPr id="19" name="组合 18"/>
          <p:cNvGrpSpPr/>
          <p:nvPr/>
        </p:nvGrpSpPr>
        <p:grpSpPr>
          <a:xfrm>
            <a:off x="7919834" y="1866900"/>
            <a:ext cx="3811473" cy="2703599"/>
            <a:chOff x="858988" y="3325188"/>
            <a:chExt cx="2912487" cy="2703599"/>
          </a:xfrm>
        </p:grpSpPr>
        <p:sp>
          <p:nvSpPr>
            <p:cNvPr id="20" name="矩形 19"/>
            <p:cNvSpPr/>
            <p:nvPr/>
          </p:nvSpPr>
          <p:spPr>
            <a:xfrm>
              <a:off x="858990" y="4163661"/>
              <a:ext cx="2191826" cy="1865126"/>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en-US" altLang="zh-CN" sz="1600" dirty="0">
                  <a:solidFill>
                    <a:prstClr val="white"/>
                  </a:solidFill>
                  <a:latin typeface="Arial"/>
                  <a:ea typeface="微软雅黑"/>
                </a:rPr>
                <a:t>C</a:t>
              </a:r>
              <a:r>
                <a:rPr lang="en-US" altLang="zh-CN" sz="1600" dirty="0" smtClean="0">
                  <a:solidFill>
                    <a:prstClr val="white"/>
                  </a:solidFill>
                  <a:latin typeface="Arial"/>
                  <a:ea typeface="微软雅黑"/>
                </a:rPr>
                <a:t>#.</a:t>
              </a:r>
              <a:r>
                <a:rPr lang="en-US" altLang="zh-CN" sz="1600" dirty="0">
                  <a:solidFill>
                    <a:prstClr val="white"/>
                  </a:solidFill>
                  <a:latin typeface="Arial"/>
                  <a:ea typeface="微软雅黑"/>
                </a:rPr>
                <a:t>NET</a:t>
              </a:r>
              <a:r>
                <a:rPr kumimoji="0" lang="zh-CN" altLang="en-US" sz="1600" b="0" i="0" u="none" strike="noStrike" kern="1200" cap="none" spc="0" normalizeH="0" baseline="0" noProof="0" dirty="0">
                  <a:ln>
                    <a:noFill/>
                  </a:ln>
                  <a:solidFill>
                    <a:prstClr val="white"/>
                  </a:solidFill>
                  <a:effectLst/>
                  <a:uLnTx/>
                  <a:uFillTx/>
                  <a:latin typeface="Arial"/>
                  <a:ea typeface="微软雅黑"/>
                  <a:cs typeface="+mn-cs"/>
                </a:rPr>
                <a:t>套算程序接收</a:t>
              </a:r>
              <a:r>
                <a:rPr kumimoji="0" lang="en-US" altLang="zh-CN" sz="1600" b="0" i="0" u="none" strike="noStrike" kern="1200" cap="none" spc="0" normalizeH="0" baseline="0" noProof="0" dirty="0">
                  <a:ln>
                    <a:noFill/>
                  </a:ln>
                  <a:solidFill>
                    <a:prstClr val="white"/>
                  </a:solidFill>
                  <a:effectLst/>
                  <a:uLnTx/>
                  <a:uFillTx/>
                  <a:latin typeface="Arial"/>
                  <a:ea typeface="微软雅黑"/>
                  <a:cs typeface="+mn-cs"/>
                </a:rPr>
                <a:t>RPA</a:t>
              </a:r>
              <a:r>
                <a:rPr kumimoji="0" lang="zh-CN" altLang="en-US" sz="1600" b="0" i="0" u="none" strike="noStrike" kern="1200" cap="none" spc="0" normalizeH="0" baseline="0" noProof="0" dirty="0">
                  <a:ln>
                    <a:noFill/>
                  </a:ln>
                  <a:solidFill>
                    <a:prstClr val="white"/>
                  </a:solidFill>
                  <a:effectLst/>
                  <a:uLnTx/>
                  <a:uFillTx/>
                  <a:latin typeface="Arial"/>
                  <a:ea typeface="微软雅黑"/>
                  <a:cs typeface="+mn-cs"/>
                </a:rPr>
                <a:t>机器人的调用指令，自动套算出基本工资和津补贴贴变动后标准，自动生成</a:t>
              </a:r>
              <a:r>
                <a:rPr kumimoji="0" lang="en-US" altLang="zh-CN" sz="1600" b="0" i="0" u="none" strike="noStrike" kern="1200" cap="none" spc="0" normalizeH="0" baseline="0" noProof="0" dirty="0">
                  <a:ln>
                    <a:noFill/>
                  </a:ln>
                  <a:solidFill>
                    <a:prstClr val="white"/>
                  </a:solidFill>
                  <a:effectLst/>
                  <a:uLnTx/>
                  <a:uFillTx/>
                  <a:latin typeface="Arial"/>
                  <a:ea typeface="微软雅黑"/>
                  <a:cs typeface="+mn-cs"/>
                </a:rPr>
                <a:t>SAP</a:t>
              </a:r>
              <a:r>
                <a:rPr kumimoji="0" lang="zh-CN" altLang="en-US" sz="1600" b="0" i="0" u="none" strike="noStrike" kern="1200" cap="none" spc="0" normalizeH="0" baseline="0" noProof="0" dirty="0">
                  <a:ln>
                    <a:noFill/>
                  </a:ln>
                  <a:solidFill>
                    <a:prstClr val="white"/>
                  </a:solidFill>
                  <a:effectLst/>
                  <a:uLnTx/>
                  <a:uFillTx/>
                  <a:latin typeface="Arial"/>
                  <a:ea typeface="微软雅黑"/>
                  <a:cs typeface="+mn-cs"/>
                </a:rPr>
                <a:t>系统薪酬批量导入模板，保存到相应的</a:t>
              </a:r>
              <a:r>
                <a:rPr kumimoji="0" lang="zh-CN" altLang="en-US" sz="1600" b="0" i="0" u="none" strike="noStrike" kern="1200" cap="none" spc="0" normalizeH="0" baseline="0" noProof="0" dirty="0" smtClean="0">
                  <a:ln>
                    <a:noFill/>
                  </a:ln>
                  <a:solidFill>
                    <a:prstClr val="white"/>
                  </a:solidFill>
                  <a:effectLst/>
                  <a:uLnTx/>
                  <a:uFillTx/>
                  <a:latin typeface="Arial"/>
                  <a:ea typeface="微软雅黑"/>
                  <a:cs typeface="+mn-cs"/>
                </a:rPr>
                <a:t>目录</a:t>
              </a:r>
              <a:endParaRPr kumimoji="0" lang="zh-CN" altLang="en-US" sz="1600" b="0" i="0" u="none" strike="noStrike" kern="1200" cap="none" spc="0" normalizeH="0" baseline="0" noProof="0" dirty="0">
                <a:ln>
                  <a:noFill/>
                </a:ln>
                <a:solidFill>
                  <a:prstClr val="white"/>
                </a:solidFill>
                <a:effectLst/>
                <a:uLnTx/>
                <a:uFillTx/>
                <a:latin typeface="Arial"/>
                <a:ea typeface="微软雅黑"/>
                <a:cs typeface="+mn-cs"/>
              </a:endParaRPr>
            </a:p>
          </p:txBody>
        </p:sp>
        <p:sp>
          <p:nvSpPr>
            <p:cNvPr id="21" name="矩形 20"/>
            <p:cNvSpPr/>
            <p:nvPr/>
          </p:nvSpPr>
          <p:spPr>
            <a:xfrm>
              <a:off x="858988" y="3325188"/>
              <a:ext cx="2912487" cy="830997"/>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rPr>
                <a:t>C</a:t>
              </a:r>
              <a:r>
                <a:rPr kumimoji="0" lang="en-US" altLang="zh-CN" sz="2000" b="1" i="0" u="none" strike="noStrike" kern="1200" cap="none" spc="0" normalizeH="0" baseline="0" noProof="0" dirty="0" smtClean="0">
                  <a:ln>
                    <a:noFill/>
                  </a:ln>
                  <a:solidFill>
                    <a:srgbClr val="FFFF00"/>
                  </a:solidFill>
                  <a:effectLst/>
                  <a:uLnTx/>
                  <a:uFillTx/>
                  <a:latin typeface="微软雅黑" panose="020B0503020204020204" pitchFamily="34" charset="-122"/>
                  <a:ea typeface="微软雅黑" panose="020B0503020204020204" pitchFamily="34" charset="-122"/>
                </a:rPr>
                <a:t>#</a:t>
              </a:r>
              <a:r>
                <a:rPr kumimoji="0" lang="zh-CN" altLang="en-US" sz="2000" b="1" i="0" u="none" strike="noStrike" kern="1200" cap="none" spc="0" normalizeH="0" baseline="0" noProof="0" dirty="0" smtClean="0">
                  <a:ln>
                    <a:noFill/>
                  </a:ln>
                  <a:solidFill>
                    <a:srgbClr val="FFFF00"/>
                  </a:solidFill>
                  <a:effectLst/>
                  <a:uLnTx/>
                  <a:uFillTx/>
                  <a:latin typeface="微软雅黑" panose="020B0503020204020204" pitchFamily="34" charset="-122"/>
                  <a:ea typeface="微软雅黑" panose="020B0503020204020204" pitchFamily="34" charset="-122"/>
                </a:rPr>
                <a:t>。</a:t>
              </a:r>
              <a:r>
                <a:rPr kumimoji="0" lang="en-US" altLang="zh-CN" sz="2000" b="1" i="0" u="none" strike="noStrike" kern="1200" cap="none" spc="0" normalizeH="0" baseline="0" noProof="0" dirty="0" smtClean="0">
                  <a:ln>
                    <a:noFill/>
                  </a:ln>
                  <a:solidFill>
                    <a:srgbClr val="FFFF00"/>
                  </a:solidFill>
                  <a:effectLst/>
                  <a:uLnTx/>
                  <a:uFillTx/>
                  <a:latin typeface="微软雅黑" panose="020B0503020204020204" pitchFamily="34" charset="-122"/>
                  <a:ea typeface="微软雅黑" panose="020B0503020204020204" pitchFamily="34" charset="-122"/>
                </a:rPr>
                <a:t>NET</a:t>
              </a:r>
              <a:r>
                <a:rPr kumimoji="0" lang="zh-CN" altLang="en-US" sz="2000" b="1" i="0" u="none" strike="noStrike" kern="1200" cap="none" spc="0" normalizeH="0" baseline="0" noProof="0" dirty="0" smtClean="0">
                  <a:ln>
                    <a:noFill/>
                  </a:ln>
                  <a:solidFill>
                    <a:srgbClr val="FFFF00"/>
                  </a:solidFill>
                  <a:effectLst/>
                  <a:uLnTx/>
                  <a:uFillTx/>
                  <a:latin typeface="微软雅黑" panose="020B0503020204020204" pitchFamily="34" charset="-122"/>
                  <a:ea typeface="微软雅黑" panose="020B0503020204020204" pitchFamily="34" charset="-122"/>
                </a:rPr>
                <a:t>程序</a:t>
              </a:r>
              <a:endParaRPr kumimoji="0" lang="en-US" altLang="zh-CN" sz="2000" b="1"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rPr>
                <a:t>解决复杂业务逻辑计算</a:t>
              </a:r>
            </a:p>
          </p:txBody>
        </p:sp>
      </p:grpSp>
      <p:grpSp>
        <p:nvGrpSpPr>
          <p:cNvPr id="22" name="组合 21"/>
          <p:cNvGrpSpPr/>
          <p:nvPr/>
        </p:nvGrpSpPr>
        <p:grpSpPr>
          <a:xfrm>
            <a:off x="515237" y="1866900"/>
            <a:ext cx="3693853" cy="2950364"/>
            <a:chOff x="1106609" y="3325188"/>
            <a:chExt cx="2815097" cy="2950364"/>
          </a:xfrm>
        </p:grpSpPr>
        <p:sp>
          <p:nvSpPr>
            <p:cNvPr id="23" name="矩形 22"/>
            <p:cNvSpPr/>
            <p:nvPr/>
          </p:nvSpPr>
          <p:spPr>
            <a:xfrm>
              <a:off x="1554628" y="3819495"/>
              <a:ext cx="2367078" cy="2456057"/>
            </a:xfrm>
            <a:prstGeom prst="rect">
              <a:avLst/>
            </a:prstGeom>
          </p:spPr>
          <p:txBody>
            <a:bodyPr wrap="square">
              <a:spAutoFit/>
              <a:scene3d>
                <a:camera prst="orthographicFront"/>
                <a:lightRig rig="threePt" dir="t"/>
              </a:scene3d>
              <a:sp3d contourW="12700"/>
            </a:bodyPr>
            <a:lstStyle/>
            <a:p>
              <a:pPr lvl="0" algn="just">
                <a:lnSpc>
                  <a:spcPct val="120000"/>
                </a:lnSpc>
                <a:defRPr/>
              </a:pPr>
              <a:r>
                <a:rPr lang="zh-CN" altLang="en-US" sz="1600" dirty="0">
                  <a:solidFill>
                    <a:prstClr val="white"/>
                  </a:solidFill>
                  <a:latin typeface="微软雅黑" panose="020B0503020204020204" pitchFamily="34" charset="-122"/>
                  <a:ea typeface="微软雅黑" panose="020B0503020204020204" pitchFamily="34" charset="-122"/>
                </a:rPr>
                <a:t>借助</a:t>
              </a:r>
              <a:r>
                <a:rPr lang="en-US" altLang="zh-CN" sz="1600" dirty="0">
                  <a:solidFill>
                    <a:prstClr val="white"/>
                  </a:solidFill>
                  <a:latin typeface="微软雅黑" panose="020B0503020204020204" pitchFamily="34" charset="-122"/>
                  <a:ea typeface="微软雅黑" panose="020B0503020204020204" pitchFamily="34" charset="-122"/>
                </a:rPr>
                <a:t>RPA</a:t>
              </a:r>
              <a:r>
                <a:rPr lang="zh-CN" altLang="en-US" sz="1600" dirty="0">
                  <a:solidFill>
                    <a:prstClr val="white"/>
                  </a:solidFill>
                  <a:latin typeface="微软雅黑" panose="020B0503020204020204" pitchFamily="34" charset="-122"/>
                  <a:ea typeface="微软雅黑" panose="020B0503020204020204" pitchFamily="34" charset="-122"/>
                </a:rPr>
                <a:t>技术，机器人模拟共享业务人员在</a:t>
              </a:r>
              <a:r>
                <a:rPr lang="en-US" altLang="zh-CN" sz="1600" dirty="0">
                  <a:solidFill>
                    <a:prstClr val="white"/>
                  </a:solidFill>
                  <a:latin typeface="微软雅黑" panose="020B0503020204020204" pitchFamily="34" charset="-122"/>
                  <a:ea typeface="微软雅黑" panose="020B0503020204020204" pitchFamily="34" charset="-122"/>
                </a:rPr>
                <a:t>HR</a:t>
              </a:r>
              <a:r>
                <a:rPr lang="zh-CN" altLang="en-US" sz="1600" dirty="0">
                  <a:solidFill>
                    <a:prstClr val="white"/>
                  </a:solidFill>
                  <a:latin typeface="微软雅黑" panose="020B0503020204020204" pitchFamily="34" charset="-122"/>
                  <a:ea typeface="微软雅黑" panose="020B0503020204020204" pitchFamily="34" charset="-122"/>
                </a:rPr>
                <a:t>系统中</a:t>
              </a:r>
              <a:r>
                <a:rPr lang="zh-CN" altLang="en-US" sz="1600" dirty="0" smtClean="0">
                  <a:solidFill>
                    <a:prstClr val="white"/>
                  </a:solidFill>
                  <a:latin typeface="微软雅黑" panose="020B0503020204020204" pitchFamily="34" charset="-122"/>
                  <a:ea typeface="微软雅黑" panose="020B0503020204020204" pitchFamily="34" charset="-122"/>
                </a:rPr>
                <a:t>导出当月</a:t>
              </a:r>
              <a:r>
                <a:rPr lang="zh-CN" altLang="en-US" sz="1600" dirty="0">
                  <a:solidFill>
                    <a:prstClr val="white"/>
                  </a:solidFill>
                  <a:latin typeface="微软雅黑" panose="020B0503020204020204" pitchFamily="34" charset="-122"/>
                  <a:ea typeface="微软雅黑" panose="020B0503020204020204" pitchFamily="34" charset="-122"/>
                </a:rPr>
                <a:t>员工岗位变动花名册和上月</a:t>
              </a:r>
              <a:r>
                <a:rPr lang="zh-CN" altLang="en-US" sz="1600" dirty="0" smtClean="0">
                  <a:solidFill>
                    <a:prstClr val="white"/>
                  </a:solidFill>
                  <a:latin typeface="微软雅黑" panose="020B0503020204020204" pitchFamily="34" charset="-122"/>
                  <a:ea typeface="微软雅黑" panose="020B0503020204020204" pitchFamily="34" charset="-122"/>
                </a:rPr>
                <a:t>员工工资标准</a:t>
              </a:r>
              <a:r>
                <a:rPr lang="zh-CN" altLang="en-US" sz="1600" dirty="0">
                  <a:solidFill>
                    <a:prstClr val="white"/>
                  </a:solidFill>
                  <a:latin typeface="微软雅黑" panose="020B0503020204020204" pitchFamily="34" charset="-122"/>
                  <a:ea typeface="微软雅黑" panose="020B0503020204020204" pitchFamily="34" charset="-122"/>
                </a:rPr>
                <a:t>表，调用基本工资和津</a:t>
              </a:r>
              <a:r>
                <a:rPr lang="zh-CN" altLang="en-US" sz="1600" dirty="0" smtClean="0">
                  <a:solidFill>
                    <a:prstClr val="white"/>
                  </a:solidFill>
                  <a:latin typeface="微软雅黑" panose="020B0503020204020204" pitchFamily="34" charset="-122"/>
                  <a:ea typeface="微软雅黑" panose="020B0503020204020204" pitchFamily="34" charset="-122"/>
                </a:rPr>
                <a:t>补贴自动套</a:t>
              </a:r>
              <a:r>
                <a:rPr lang="zh-CN" altLang="en-US" sz="1600" dirty="0">
                  <a:solidFill>
                    <a:prstClr val="white"/>
                  </a:solidFill>
                  <a:latin typeface="微软雅黑" panose="020B0503020204020204" pitchFamily="34" charset="-122"/>
                  <a:ea typeface="微软雅黑" panose="020B0503020204020204" pitchFamily="34" charset="-122"/>
                </a:rPr>
                <a:t>算</a:t>
              </a:r>
              <a:r>
                <a:rPr lang="en-US" altLang="zh-CN" sz="1600" dirty="0">
                  <a:solidFill>
                    <a:prstClr val="white"/>
                  </a:solidFill>
                  <a:latin typeface="微软雅黑" panose="020B0503020204020204" pitchFamily="34" charset="-122"/>
                  <a:ea typeface="微软雅黑" panose="020B0503020204020204" pitchFamily="34" charset="-122"/>
                </a:rPr>
                <a:t>C</a:t>
              </a:r>
              <a:r>
                <a:rPr lang="en-US" altLang="zh-CN" sz="1600" dirty="0" smtClean="0">
                  <a:solidFill>
                    <a:prstClr val="white"/>
                  </a:solidFill>
                  <a:latin typeface="微软雅黑" panose="020B0503020204020204" pitchFamily="34" charset="-122"/>
                  <a:ea typeface="微软雅黑" panose="020B0503020204020204" pitchFamily="34" charset="-122"/>
                </a:rPr>
                <a:t>#.</a:t>
              </a:r>
              <a:r>
                <a:rPr lang="en-US" altLang="zh-CN" sz="1600" dirty="0">
                  <a:solidFill>
                    <a:prstClr val="white"/>
                  </a:solidFill>
                  <a:latin typeface="微软雅黑" panose="020B0503020204020204" pitchFamily="34" charset="-122"/>
                  <a:ea typeface="微软雅黑" panose="020B0503020204020204" pitchFamily="34" charset="-122"/>
                </a:rPr>
                <a:t>NET</a:t>
              </a:r>
              <a:r>
                <a:rPr lang="zh-CN" altLang="en-US" sz="1600" dirty="0">
                  <a:solidFill>
                    <a:prstClr val="white"/>
                  </a:solidFill>
                  <a:latin typeface="微软雅黑" panose="020B0503020204020204" pitchFamily="34" charset="-122"/>
                  <a:ea typeface="微软雅黑" panose="020B0503020204020204" pitchFamily="34" charset="-122"/>
                </a:rPr>
                <a:t>程序（含套算规则和标准库），将变动后的工资项数据自动上传至</a:t>
              </a:r>
              <a:r>
                <a:rPr lang="en-US" altLang="zh-CN" sz="1600" dirty="0">
                  <a:solidFill>
                    <a:prstClr val="white"/>
                  </a:solidFill>
                  <a:latin typeface="微软雅黑" panose="020B0503020204020204" pitchFamily="34" charset="-122"/>
                  <a:ea typeface="微软雅黑" panose="020B0503020204020204" pitchFamily="34" charset="-122"/>
                </a:rPr>
                <a:t>HR</a:t>
              </a:r>
              <a:r>
                <a:rPr lang="zh-CN" altLang="en-US" sz="1600" dirty="0" smtClean="0">
                  <a:solidFill>
                    <a:prstClr val="white"/>
                  </a:solidFill>
                  <a:latin typeface="微软雅黑" panose="020B0503020204020204" pitchFamily="34" charset="-122"/>
                  <a:ea typeface="微软雅黑" panose="020B0503020204020204" pitchFamily="34" charset="-122"/>
                </a:rPr>
                <a:t>系统或共享服务平台</a:t>
              </a:r>
              <a:endPar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4" name="矩形 23"/>
            <p:cNvSpPr/>
            <p:nvPr/>
          </p:nvSpPr>
          <p:spPr>
            <a:xfrm>
              <a:off x="1106609" y="3325188"/>
              <a:ext cx="2815097" cy="430374"/>
            </a:xfrm>
            <a:prstGeom prst="rect">
              <a:avLst/>
            </a:prstGeom>
          </p:spPr>
          <p:txBody>
            <a:bodyPr wrap="square">
              <a:spAutoFit/>
              <a:scene3d>
                <a:camera prst="orthographicFront"/>
                <a:lightRig rig="threePt" dir="t"/>
              </a:scene3d>
              <a:sp3d contourW="12700"/>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rPr>
                <a:t>RPA</a:t>
              </a:r>
              <a:r>
                <a:rPr kumimoji="0" lang="zh-CN" altLang="en-US" sz="2000" b="1"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rPr>
                <a:t>模拟人工操作系统</a:t>
              </a:r>
            </a:p>
          </p:txBody>
        </p:sp>
      </p:grpSp>
      <p:sp>
        <p:nvSpPr>
          <p:cNvPr id="25" name="矩形 24"/>
          <p:cNvSpPr/>
          <p:nvPr/>
        </p:nvSpPr>
        <p:spPr>
          <a:xfrm>
            <a:off x="5014895" y="4115331"/>
            <a:ext cx="2099137" cy="830997"/>
          </a:xfrm>
          <a:prstGeom prst="rect">
            <a:avLst/>
          </a:prstGeom>
        </p:spPr>
        <p:txBody>
          <a:bodyPr wrap="square">
            <a:spAutoFit/>
            <a:scene3d>
              <a:camera prst="orthographicFront"/>
              <a:lightRig rig="threePt" dir="t"/>
            </a:scene3d>
            <a:sp3d contourW="12700"/>
          </a:bodyPr>
          <a:lstStyle/>
          <a:p>
            <a:pPr lvl="0" algn="ctr">
              <a:lnSpc>
                <a:spcPct val="120000"/>
              </a:lnSpc>
              <a:defRPr/>
            </a:pPr>
            <a:r>
              <a:rPr kumimoji="0" lang="en-US" altLang="zh-CN" sz="2000" b="1" i="0" u="none" strike="noStrike" kern="1200" cap="none" spc="0" normalizeH="0" baseline="0" noProof="0" dirty="0">
                <a:ln>
                  <a:noFill/>
                </a:ln>
                <a:solidFill>
                  <a:prstClr val="white"/>
                </a:solidFill>
                <a:effectLst/>
                <a:uLnTx/>
                <a:uFillTx/>
                <a:latin typeface="Arial"/>
                <a:ea typeface="微软雅黑"/>
                <a:cs typeface="+mn-cs"/>
              </a:rPr>
              <a:t>RPA+</a:t>
            </a:r>
            <a:r>
              <a:rPr lang="en-US" altLang="zh-CN" sz="2000" dirty="0">
                <a:solidFill>
                  <a:prstClr val="white"/>
                </a:solidFill>
                <a:latin typeface="Arial"/>
                <a:ea typeface="微软雅黑"/>
              </a:rPr>
              <a:t> </a:t>
            </a:r>
            <a:r>
              <a:rPr lang="en-US" altLang="zh-CN" sz="2000" b="1" dirty="0">
                <a:solidFill>
                  <a:prstClr val="white"/>
                </a:solidFill>
                <a:latin typeface="Arial"/>
                <a:ea typeface="微软雅黑"/>
              </a:rPr>
              <a:t>C</a:t>
            </a:r>
            <a:r>
              <a:rPr lang="en-US" altLang="zh-CN" sz="2000" b="1" dirty="0" smtClean="0">
                <a:solidFill>
                  <a:prstClr val="white"/>
                </a:solidFill>
                <a:latin typeface="Arial"/>
                <a:ea typeface="微软雅黑"/>
              </a:rPr>
              <a:t>#.</a:t>
            </a:r>
            <a:r>
              <a:rPr lang="en-US" altLang="zh-CN" sz="2000" b="1" dirty="0">
                <a:solidFill>
                  <a:prstClr val="white"/>
                </a:solidFill>
                <a:latin typeface="Arial"/>
                <a:ea typeface="微软雅黑"/>
              </a:rPr>
              <a:t>NET</a:t>
            </a:r>
            <a:endParaRPr kumimoji="0" lang="en-US" altLang="zh-CN" sz="2000" b="1" i="0" u="none" strike="noStrike" kern="1200" cap="none" spc="0" normalizeH="0" baseline="0" noProof="0" dirty="0">
              <a:ln>
                <a:noFill/>
              </a:ln>
              <a:solidFill>
                <a:prstClr val="white"/>
              </a:solidFill>
              <a:effectLst/>
              <a:uLnTx/>
              <a:uFillTx/>
              <a:latin typeface="Arial"/>
              <a:ea typeface="微软雅黑"/>
            </a:endParaRPr>
          </a:p>
          <a:p>
            <a:pPr marL="0" marR="0" lvl="0" indent="0" algn="ctr" defTabSz="914400" rtl="0" eaLnBrk="1" fontAlgn="auto" latinLnBrk="0" hangingPunct="1">
              <a:lnSpc>
                <a:spcPct val="120000"/>
              </a:lnSpc>
              <a:spcBef>
                <a:spcPts val="0"/>
              </a:spcBef>
              <a:spcAft>
                <a:spcPts val="0"/>
              </a:spcAft>
              <a:buClrTx/>
              <a:buSzTx/>
              <a:buFontTx/>
              <a:buNone/>
              <a:tabLst/>
              <a:defRPr/>
            </a:pPr>
            <a:r>
              <a:rPr lang="zh-CN" altLang="en-US" sz="2000" b="1" dirty="0">
                <a:solidFill>
                  <a:prstClr val="white"/>
                </a:solidFill>
                <a:latin typeface="Arial"/>
                <a:ea typeface="微软雅黑"/>
              </a:rPr>
              <a:t>开发路径</a:t>
            </a:r>
            <a:endParaRPr kumimoji="0" lang="zh-CN" altLang="en-US" sz="2000" b="1" i="0" u="none" strike="noStrike" kern="1200" cap="none" spc="0" normalizeH="0" baseline="0" noProof="0" dirty="0">
              <a:ln>
                <a:noFill/>
              </a:ln>
              <a:solidFill>
                <a:prstClr val="white"/>
              </a:solidFill>
              <a:effectLst/>
              <a:uLnTx/>
              <a:uFillTx/>
              <a:latin typeface="Arial"/>
              <a:ea typeface="微软雅黑"/>
              <a:cs typeface="+mn-cs"/>
            </a:endParaRPr>
          </a:p>
        </p:txBody>
      </p:sp>
      <p:sp>
        <p:nvSpPr>
          <p:cNvPr id="26" name="文本框 25">
            <a:extLst>
              <a:ext uri="{FF2B5EF4-FFF2-40B4-BE49-F238E27FC236}">
                <a16:creationId xmlns:a16="http://schemas.microsoft.com/office/drawing/2014/main" id="{5E9609C0-3D84-7843-B1AE-9D5D82F152B6}"/>
              </a:ext>
            </a:extLst>
          </p:cNvPr>
          <p:cNvSpPr txBox="1"/>
          <p:nvPr/>
        </p:nvSpPr>
        <p:spPr>
          <a:xfrm>
            <a:off x="4436539" y="230684"/>
            <a:ext cx="4733722" cy="581057"/>
          </a:xfrm>
          <a:prstGeom prst="rect">
            <a:avLst/>
          </a:prstGeom>
          <a:noFill/>
        </p:spPr>
        <p:txBody>
          <a:bodyPr wrap="square" rtlCol="0">
            <a:spAutoFit/>
          </a:bodyPr>
          <a:lstStyle/>
          <a:p>
            <a:pPr>
              <a:lnSpc>
                <a:spcPct val="150000"/>
              </a:lnSpc>
              <a:defRPr/>
            </a:pPr>
            <a:r>
              <a:rPr lang="en-US" altLang="zh-CN" sz="2400" b="1" dirty="0">
                <a:solidFill>
                  <a:srgbClr val="FFFFFF"/>
                </a:solidFill>
                <a:latin typeface="微软雅黑" panose="020B0503020204020204" charset="-122"/>
                <a:ea typeface="微软雅黑" panose="020B0503020204020204" charset="-122"/>
                <a:cs typeface="微软雅黑" panose="020B0503020204020204" charset="-122"/>
                <a:sym typeface="+mn-ea"/>
              </a:rPr>
              <a:t>4.</a:t>
            </a:r>
            <a:r>
              <a:rPr lang="zh-CN" altLang="en-US" sz="2400" b="1" dirty="0">
                <a:solidFill>
                  <a:srgbClr val="FFFFFF"/>
                </a:solidFill>
                <a:latin typeface="微软雅黑" panose="020B0503020204020204" charset="-122"/>
                <a:ea typeface="微软雅黑" panose="020B0503020204020204" charset="-122"/>
                <a:cs typeface="微软雅黑" panose="020B0503020204020204" charset="-122"/>
                <a:sym typeface="+mn-ea"/>
              </a:rPr>
              <a:t>开发路径突破</a:t>
            </a:r>
          </a:p>
        </p:txBody>
      </p:sp>
    </p:spTree>
    <p:extLst>
      <p:ext uri="{BB962C8B-B14F-4D97-AF65-F5344CB8AC3E}">
        <p14:creationId xmlns:p14="http://schemas.microsoft.com/office/powerpoint/2010/main" val="246785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0-#ppt_w/2"/>
                                          </p:val>
                                        </p:tav>
                                        <p:tav tm="100000">
                                          <p:val>
                                            <p:strVal val="#ppt_x"/>
                                          </p:val>
                                        </p:tav>
                                      </p:tavLst>
                                    </p:anim>
                                    <p:anim calcmode="lin" valueType="num">
                                      <p:cBhvr additive="base">
                                        <p:cTn id="21" dur="500" fill="hold"/>
                                        <p:tgtEl>
                                          <p:spTgt spid="22"/>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1+#ppt_w/2"/>
                                          </p:val>
                                        </p:tav>
                                        <p:tav tm="100000">
                                          <p:val>
                                            <p:strVal val="#ppt_x"/>
                                          </p:val>
                                        </p:tav>
                                      </p:tavLst>
                                    </p:anim>
                                    <p:anim calcmode="lin" valueType="num">
                                      <p:cBhvr additive="base">
                                        <p:cTn id="25"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7" name="直接连接符 2">
            <a:extLst>
              <a:ext uri="{FF2B5EF4-FFF2-40B4-BE49-F238E27FC236}">
                <a16:creationId xmlns:a16="http://schemas.microsoft.com/office/drawing/2014/main" id="{64A97A0A-7C52-7648-95DA-99DB4B5B543E}"/>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8" name="文本框 77">
            <a:extLst>
              <a:ext uri="{FF2B5EF4-FFF2-40B4-BE49-F238E27FC236}">
                <a16:creationId xmlns:a16="http://schemas.microsoft.com/office/drawing/2014/main" id="{E7ED3914-52F9-3B4E-8B34-F6600DFBF511}"/>
              </a:ext>
            </a:extLst>
          </p:cNvPr>
          <p:cNvSpPr txBox="1"/>
          <p:nvPr/>
        </p:nvSpPr>
        <p:spPr>
          <a:xfrm>
            <a:off x="292499" y="285760"/>
            <a:ext cx="35708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二、流程建设方案</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26" name="文本框 25">
            <a:extLst>
              <a:ext uri="{FF2B5EF4-FFF2-40B4-BE49-F238E27FC236}">
                <a16:creationId xmlns:a16="http://schemas.microsoft.com/office/drawing/2014/main" id="{5E9609C0-3D84-7843-B1AE-9D5D82F152B6}"/>
              </a:ext>
            </a:extLst>
          </p:cNvPr>
          <p:cNvSpPr txBox="1"/>
          <p:nvPr/>
        </p:nvSpPr>
        <p:spPr>
          <a:xfrm>
            <a:off x="4436539" y="230684"/>
            <a:ext cx="4733722" cy="646331"/>
          </a:xfrm>
          <a:prstGeom prst="rect">
            <a:avLst/>
          </a:prstGeom>
          <a:noFill/>
        </p:spPr>
        <p:txBody>
          <a:bodyPr wrap="square" rtlCol="0">
            <a:spAutoFit/>
          </a:bodyPr>
          <a:lstStyle/>
          <a:p>
            <a:pPr>
              <a:lnSpc>
                <a:spcPct val="150000"/>
              </a:lnSpc>
              <a:defRPr/>
            </a:pPr>
            <a:r>
              <a:rPr lang="en-US" altLang="zh-CN" sz="2400" b="1" dirty="0">
                <a:solidFill>
                  <a:srgbClr val="FFFFFF"/>
                </a:solidFill>
                <a:latin typeface="微软雅黑" panose="020B0503020204020204" charset="-122"/>
                <a:ea typeface="微软雅黑" panose="020B0503020204020204" charset="-122"/>
                <a:cs typeface="微软雅黑" panose="020B0503020204020204" charset="-122"/>
                <a:sym typeface="+mn-ea"/>
              </a:rPr>
              <a:t>5.</a:t>
            </a:r>
            <a:r>
              <a:rPr lang="zh-CN" altLang="en-US" sz="2400" b="1" dirty="0">
                <a:solidFill>
                  <a:srgbClr val="FFFFFF"/>
                </a:solidFill>
                <a:latin typeface="微软雅黑" panose="020B0503020204020204" charset="-122"/>
                <a:ea typeface="微软雅黑" panose="020B0503020204020204" charset="-122"/>
                <a:cs typeface="微软雅黑" panose="020B0503020204020204" charset="-122"/>
                <a:sym typeface="+mn-ea"/>
              </a:rPr>
              <a:t>流程价值彰显</a:t>
            </a:r>
          </a:p>
        </p:txBody>
      </p:sp>
      <p:grpSp>
        <p:nvGrpSpPr>
          <p:cNvPr id="27" name="Group 1"/>
          <p:cNvGrpSpPr/>
          <p:nvPr/>
        </p:nvGrpSpPr>
        <p:grpSpPr>
          <a:xfrm rot="20615408">
            <a:off x="4540755" y="2064574"/>
            <a:ext cx="2934549" cy="3805177"/>
            <a:chOff x="4722996" y="2167445"/>
            <a:chExt cx="2934549" cy="3805177"/>
          </a:xfrm>
        </p:grpSpPr>
        <p:sp>
          <p:nvSpPr>
            <p:cNvPr id="28" name="Freeform: Shape 3"/>
            <p:cNvSpPr>
              <a:spLocks/>
            </p:cNvSpPr>
            <p:nvPr/>
          </p:nvSpPr>
          <p:spPr bwMode="gray">
            <a:xfrm flipH="1">
              <a:off x="4722996" y="4779331"/>
              <a:ext cx="2161276" cy="675920"/>
            </a:xfrm>
            <a:custGeom>
              <a:avLst/>
              <a:gdLst>
                <a:gd name="T0" fmla="*/ 1405 w 1717"/>
                <a:gd name="T1" fmla="*/ 102 h 484"/>
                <a:gd name="T2" fmla="*/ 1540 w 1717"/>
                <a:gd name="T3" fmla="*/ 395 h 484"/>
                <a:gd name="T4" fmla="*/ 1472 w 1717"/>
                <a:gd name="T5" fmla="*/ 369 h 484"/>
                <a:gd name="T6" fmla="*/ 1373 w 1717"/>
                <a:gd name="T7" fmla="*/ 403 h 484"/>
                <a:gd name="T8" fmla="*/ 1274 w 1717"/>
                <a:gd name="T9" fmla="*/ 433 h 484"/>
                <a:gd name="T10" fmla="*/ 1160 w 1717"/>
                <a:gd name="T11" fmla="*/ 458 h 484"/>
                <a:gd name="T12" fmla="*/ 1062 w 1717"/>
                <a:gd name="T13" fmla="*/ 472 h 484"/>
                <a:gd name="T14" fmla="*/ 968 w 1717"/>
                <a:gd name="T15" fmla="*/ 479 h 484"/>
                <a:gd name="T16" fmla="*/ 872 w 1717"/>
                <a:gd name="T17" fmla="*/ 479 h 484"/>
                <a:gd name="T18" fmla="*/ 766 w 1717"/>
                <a:gd name="T19" fmla="*/ 468 h 484"/>
                <a:gd name="T20" fmla="*/ 634 w 1717"/>
                <a:gd name="T21" fmla="*/ 439 h 484"/>
                <a:gd name="T22" fmla="*/ 524 w 1717"/>
                <a:gd name="T23" fmla="*/ 407 h 484"/>
                <a:gd name="T24" fmla="*/ 435 w 1717"/>
                <a:gd name="T25" fmla="*/ 373 h 484"/>
                <a:gd name="T26" fmla="*/ 344 w 1717"/>
                <a:gd name="T27" fmla="*/ 326 h 484"/>
                <a:gd name="T28" fmla="*/ 242 w 1717"/>
                <a:gd name="T29" fmla="*/ 256 h 484"/>
                <a:gd name="T30" fmla="*/ 157 w 1717"/>
                <a:gd name="T31" fmla="*/ 186 h 484"/>
                <a:gd name="T32" fmla="*/ 102 w 1717"/>
                <a:gd name="T33" fmla="*/ 132 h 484"/>
                <a:gd name="T34" fmla="*/ 0 w 1717"/>
                <a:gd name="T35" fmla="*/ 0 h 484"/>
                <a:gd name="T36" fmla="*/ 135 w 1717"/>
                <a:gd name="T37" fmla="*/ 124 h 484"/>
                <a:gd name="T38" fmla="*/ 219 w 1717"/>
                <a:gd name="T39" fmla="*/ 186 h 484"/>
                <a:gd name="T40" fmla="*/ 307 w 1717"/>
                <a:gd name="T41" fmla="*/ 231 h 484"/>
                <a:gd name="T42" fmla="*/ 395 w 1717"/>
                <a:gd name="T43" fmla="*/ 267 h 484"/>
                <a:gd name="T44" fmla="*/ 487 w 1717"/>
                <a:gd name="T45" fmla="*/ 293 h 484"/>
                <a:gd name="T46" fmla="*/ 571 w 1717"/>
                <a:gd name="T47" fmla="*/ 309 h 484"/>
                <a:gd name="T48" fmla="*/ 673 w 1717"/>
                <a:gd name="T49" fmla="*/ 318 h 484"/>
                <a:gd name="T50" fmla="*/ 766 w 1717"/>
                <a:gd name="T51" fmla="*/ 318 h 484"/>
                <a:gd name="T52" fmla="*/ 890 w 1717"/>
                <a:gd name="T53" fmla="*/ 311 h 484"/>
                <a:gd name="T54" fmla="*/ 1000 w 1717"/>
                <a:gd name="T55" fmla="*/ 296 h 484"/>
                <a:gd name="T56" fmla="*/ 1106 w 1717"/>
                <a:gd name="T57" fmla="*/ 274 h 484"/>
                <a:gd name="T58" fmla="*/ 1212 w 1717"/>
                <a:gd name="T59" fmla="*/ 245 h 484"/>
                <a:gd name="T60" fmla="*/ 1318 w 1717"/>
                <a:gd name="T61" fmla="*/ 209 h 484"/>
                <a:gd name="T62" fmla="*/ 1427 w 1717"/>
                <a:gd name="T63" fmla="*/ 1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chemeClr val="accent6"/>
            </a:solidFill>
            <a:ln>
              <a:noFill/>
            </a:ln>
            <a:effectLst/>
          </p:spPr>
          <p:txBody>
            <a:bodyPr anchor="ctr"/>
            <a:lstStyle/>
            <a:p>
              <a:pPr algn="ctr"/>
              <a:endParaRPr/>
            </a:p>
          </p:txBody>
        </p:sp>
        <p:sp>
          <p:nvSpPr>
            <p:cNvPr id="29" name="Freeform: Shape 4"/>
            <p:cNvSpPr>
              <a:spLocks/>
            </p:cNvSpPr>
            <p:nvPr/>
          </p:nvSpPr>
          <p:spPr bwMode="gray">
            <a:xfrm rot="18000000" flipH="1">
              <a:off x="5756352" y="4555415"/>
              <a:ext cx="2159883" cy="674531"/>
            </a:xfrm>
            <a:custGeom>
              <a:avLst/>
              <a:gdLst>
                <a:gd name="T0" fmla="*/ 1405 w 1717"/>
                <a:gd name="T1" fmla="*/ 102 h 484"/>
                <a:gd name="T2" fmla="*/ 1540 w 1717"/>
                <a:gd name="T3" fmla="*/ 395 h 484"/>
                <a:gd name="T4" fmla="*/ 1472 w 1717"/>
                <a:gd name="T5" fmla="*/ 369 h 484"/>
                <a:gd name="T6" fmla="*/ 1373 w 1717"/>
                <a:gd name="T7" fmla="*/ 403 h 484"/>
                <a:gd name="T8" fmla="*/ 1274 w 1717"/>
                <a:gd name="T9" fmla="*/ 433 h 484"/>
                <a:gd name="T10" fmla="*/ 1160 w 1717"/>
                <a:gd name="T11" fmla="*/ 458 h 484"/>
                <a:gd name="T12" fmla="*/ 1062 w 1717"/>
                <a:gd name="T13" fmla="*/ 472 h 484"/>
                <a:gd name="T14" fmla="*/ 968 w 1717"/>
                <a:gd name="T15" fmla="*/ 479 h 484"/>
                <a:gd name="T16" fmla="*/ 872 w 1717"/>
                <a:gd name="T17" fmla="*/ 479 h 484"/>
                <a:gd name="T18" fmla="*/ 766 w 1717"/>
                <a:gd name="T19" fmla="*/ 468 h 484"/>
                <a:gd name="T20" fmla="*/ 634 w 1717"/>
                <a:gd name="T21" fmla="*/ 439 h 484"/>
                <a:gd name="T22" fmla="*/ 524 w 1717"/>
                <a:gd name="T23" fmla="*/ 407 h 484"/>
                <a:gd name="T24" fmla="*/ 435 w 1717"/>
                <a:gd name="T25" fmla="*/ 373 h 484"/>
                <a:gd name="T26" fmla="*/ 344 w 1717"/>
                <a:gd name="T27" fmla="*/ 326 h 484"/>
                <a:gd name="T28" fmla="*/ 242 w 1717"/>
                <a:gd name="T29" fmla="*/ 256 h 484"/>
                <a:gd name="T30" fmla="*/ 157 w 1717"/>
                <a:gd name="T31" fmla="*/ 186 h 484"/>
                <a:gd name="T32" fmla="*/ 102 w 1717"/>
                <a:gd name="T33" fmla="*/ 132 h 484"/>
                <a:gd name="T34" fmla="*/ 0 w 1717"/>
                <a:gd name="T35" fmla="*/ 0 h 484"/>
                <a:gd name="T36" fmla="*/ 135 w 1717"/>
                <a:gd name="T37" fmla="*/ 124 h 484"/>
                <a:gd name="T38" fmla="*/ 219 w 1717"/>
                <a:gd name="T39" fmla="*/ 186 h 484"/>
                <a:gd name="T40" fmla="*/ 307 w 1717"/>
                <a:gd name="T41" fmla="*/ 231 h 484"/>
                <a:gd name="T42" fmla="*/ 395 w 1717"/>
                <a:gd name="T43" fmla="*/ 267 h 484"/>
                <a:gd name="T44" fmla="*/ 487 w 1717"/>
                <a:gd name="T45" fmla="*/ 293 h 484"/>
                <a:gd name="T46" fmla="*/ 571 w 1717"/>
                <a:gd name="T47" fmla="*/ 309 h 484"/>
                <a:gd name="T48" fmla="*/ 673 w 1717"/>
                <a:gd name="T49" fmla="*/ 318 h 484"/>
                <a:gd name="T50" fmla="*/ 766 w 1717"/>
                <a:gd name="T51" fmla="*/ 318 h 484"/>
                <a:gd name="T52" fmla="*/ 890 w 1717"/>
                <a:gd name="T53" fmla="*/ 311 h 484"/>
                <a:gd name="T54" fmla="*/ 1000 w 1717"/>
                <a:gd name="T55" fmla="*/ 296 h 484"/>
                <a:gd name="T56" fmla="*/ 1106 w 1717"/>
                <a:gd name="T57" fmla="*/ 274 h 484"/>
                <a:gd name="T58" fmla="*/ 1212 w 1717"/>
                <a:gd name="T59" fmla="*/ 245 h 484"/>
                <a:gd name="T60" fmla="*/ 1318 w 1717"/>
                <a:gd name="T61" fmla="*/ 209 h 484"/>
                <a:gd name="T62" fmla="*/ 1427 w 1717"/>
                <a:gd name="T63" fmla="*/ 1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chemeClr val="accent5"/>
            </a:solidFill>
            <a:ln>
              <a:noFill/>
            </a:ln>
            <a:effectLst/>
          </p:spPr>
          <p:txBody>
            <a:bodyPr anchor="ctr"/>
            <a:lstStyle/>
            <a:p>
              <a:pPr algn="ctr"/>
              <a:endParaRPr/>
            </a:p>
          </p:txBody>
        </p:sp>
        <p:sp>
          <p:nvSpPr>
            <p:cNvPr id="30" name="Freeform: Shape 5"/>
            <p:cNvSpPr>
              <a:spLocks/>
            </p:cNvSpPr>
            <p:nvPr/>
          </p:nvSpPr>
          <p:spPr bwMode="gray">
            <a:xfrm rot="14400000" flipH="1">
              <a:off x="6044237" y="3416364"/>
              <a:ext cx="2159884" cy="674529"/>
            </a:xfrm>
            <a:custGeom>
              <a:avLst/>
              <a:gdLst>
                <a:gd name="T0" fmla="*/ 1405 w 1717"/>
                <a:gd name="T1" fmla="*/ 102 h 484"/>
                <a:gd name="T2" fmla="*/ 1540 w 1717"/>
                <a:gd name="T3" fmla="*/ 395 h 484"/>
                <a:gd name="T4" fmla="*/ 1472 w 1717"/>
                <a:gd name="T5" fmla="*/ 369 h 484"/>
                <a:gd name="T6" fmla="*/ 1373 w 1717"/>
                <a:gd name="T7" fmla="*/ 403 h 484"/>
                <a:gd name="T8" fmla="*/ 1274 w 1717"/>
                <a:gd name="T9" fmla="*/ 433 h 484"/>
                <a:gd name="T10" fmla="*/ 1160 w 1717"/>
                <a:gd name="T11" fmla="*/ 458 h 484"/>
                <a:gd name="T12" fmla="*/ 1062 w 1717"/>
                <a:gd name="T13" fmla="*/ 472 h 484"/>
                <a:gd name="T14" fmla="*/ 968 w 1717"/>
                <a:gd name="T15" fmla="*/ 479 h 484"/>
                <a:gd name="T16" fmla="*/ 872 w 1717"/>
                <a:gd name="T17" fmla="*/ 479 h 484"/>
                <a:gd name="T18" fmla="*/ 766 w 1717"/>
                <a:gd name="T19" fmla="*/ 468 h 484"/>
                <a:gd name="T20" fmla="*/ 634 w 1717"/>
                <a:gd name="T21" fmla="*/ 439 h 484"/>
                <a:gd name="T22" fmla="*/ 524 w 1717"/>
                <a:gd name="T23" fmla="*/ 407 h 484"/>
                <a:gd name="T24" fmla="*/ 435 w 1717"/>
                <a:gd name="T25" fmla="*/ 373 h 484"/>
                <a:gd name="T26" fmla="*/ 344 w 1717"/>
                <a:gd name="T27" fmla="*/ 326 h 484"/>
                <a:gd name="T28" fmla="*/ 242 w 1717"/>
                <a:gd name="T29" fmla="*/ 256 h 484"/>
                <a:gd name="T30" fmla="*/ 157 w 1717"/>
                <a:gd name="T31" fmla="*/ 186 h 484"/>
                <a:gd name="T32" fmla="*/ 102 w 1717"/>
                <a:gd name="T33" fmla="*/ 132 h 484"/>
                <a:gd name="T34" fmla="*/ 0 w 1717"/>
                <a:gd name="T35" fmla="*/ 0 h 484"/>
                <a:gd name="T36" fmla="*/ 135 w 1717"/>
                <a:gd name="T37" fmla="*/ 124 h 484"/>
                <a:gd name="T38" fmla="*/ 219 w 1717"/>
                <a:gd name="T39" fmla="*/ 186 h 484"/>
                <a:gd name="T40" fmla="*/ 307 w 1717"/>
                <a:gd name="T41" fmla="*/ 231 h 484"/>
                <a:gd name="T42" fmla="*/ 395 w 1717"/>
                <a:gd name="T43" fmla="*/ 267 h 484"/>
                <a:gd name="T44" fmla="*/ 487 w 1717"/>
                <a:gd name="T45" fmla="*/ 293 h 484"/>
                <a:gd name="T46" fmla="*/ 571 w 1717"/>
                <a:gd name="T47" fmla="*/ 309 h 484"/>
                <a:gd name="T48" fmla="*/ 673 w 1717"/>
                <a:gd name="T49" fmla="*/ 318 h 484"/>
                <a:gd name="T50" fmla="*/ 766 w 1717"/>
                <a:gd name="T51" fmla="*/ 318 h 484"/>
                <a:gd name="T52" fmla="*/ 890 w 1717"/>
                <a:gd name="T53" fmla="*/ 311 h 484"/>
                <a:gd name="T54" fmla="*/ 1000 w 1717"/>
                <a:gd name="T55" fmla="*/ 296 h 484"/>
                <a:gd name="T56" fmla="*/ 1106 w 1717"/>
                <a:gd name="T57" fmla="*/ 274 h 484"/>
                <a:gd name="T58" fmla="*/ 1212 w 1717"/>
                <a:gd name="T59" fmla="*/ 245 h 484"/>
                <a:gd name="T60" fmla="*/ 1318 w 1717"/>
                <a:gd name="T61" fmla="*/ 209 h 484"/>
                <a:gd name="T62" fmla="*/ 1427 w 1717"/>
                <a:gd name="T63" fmla="*/ 1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chemeClr val="accent4"/>
            </a:solidFill>
            <a:ln>
              <a:noFill/>
            </a:ln>
            <a:effectLst/>
          </p:spPr>
          <p:txBody>
            <a:bodyPr anchor="ctr"/>
            <a:lstStyle/>
            <a:p>
              <a:pPr algn="ctr"/>
              <a:endParaRPr/>
            </a:p>
          </p:txBody>
        </p:sp>
        <p:sp>
          <p:nvSpPr>
            <p:cNvPr id="31" name="Freeform: Shape 6"/>
            <p:cNvSpPr>
              <a:spLocks/>
            </p:cNvSpPr>
            <p:nvPr/>
          </p:nvSpPr>
          <p:spPr bwMode="gray">
            <a:xfrm rot="10800000" flipH="1">
              <a:off x="5496269" y="2651434"/>
              <a:ext cx="2161276" cy="674531"/>
            </a:xfrm>
            <a:custGeom>
              <a:avLst/>
              <a:gdLst>
                <a:gd name="T0" fmla="*/ 1405 w 1717"/>
                <a:gd name="T1" fmla="*/ 102 h 484"/>
                <a:gd name="T2" fmla="*/ 1540 w 1717"/>
                <a:gd name="T3" fmla="*/ 395 h 484"/>
                <a:gd name="T4" fmla="*/ 1472 w 1717"/>
                <a:gd name="T5" fmla="*/ 369 h 484"/>
                <a:gd name="T6" fmla="*/ 1373 w 1717"/>
                <a:gd name="T7" fmla="*/ 403 h 484"/>
                <a:gd name="T8" fmla="*/ 1274 w 1717"/>
                <a:gd name="T9" fmla="*/ 433 h 484"/>
                <a:gd name="T10" fmla="*/ 1160 w 1717"/>
                <a:gd name="T11" fmla="*/ 458 h 484"/>
                <a:gd name="T12" fmla="*/ 1062 w 1717"/>
                <a:gd name="T13" fmla="*/ 472 h 484"/>
                <a:gd name="T14" fmla="*/ 968 w 1717"/>
                <a:gd name="T15" fmla="*/ 479 h 484"/>
                <a:gd name="T16" fmla="*/ 872 w 1717"/>
                <a:gd name="T17" fmla="*/ 479 h 484"/>
                <a:gd name="T18" fmla="*/ 766 w 1717"/>
                <a:gd name="T19" fmla="*/ 468 h 484"/>
                <a:gd name="T20" fmla="*/ 634 w 1717"/>
                <a:gd name="T21" fmla="*/ 439 h 484"/>
                <a:gd name="T22" fmla="*/ 524 w 1717"/>
                <a:gd name="T23" fmla="*/ 407 h 484"/>
                <a:gd name="T24" fmla="*/ 435 w 1717"/>
                <a:gd name="T25" fmla="*/ 373 h 484"/>
                <a:gd name="T26" fmla="*/ 344 w 1717"/>
                <a:gd name="T27" fmla="*/ 326 h 484"/>
                <a:gd name="T28" fmla="*/ 242 w 1717"/>
                <a:gd name="T29" fmla="*/ 256 h 484"/>
                <a:gd name="T30" fmla="*/ 157 w 1717"/>
                <a:gd name="T31" fmla="*/ 186 h 484"/>
                <a:gd name="T32" fmla="*/ 102 w 1717"/>
                <a:gd name="T33" fmla="*/ 132 h 484"/>
                <a:gd name="T34" fmla="*/ 0 w 1717"/>
                <a:gd name="T35" fmla="*/ 0 h 484"/>
                <a:gd name="T36" fmla="*/ 135 w 1717"/>
                <a:gd name="T37" fmla="*/ 124 h 484"/>
                <a:gd name="T38" fmla="*/ 219 w 1717"/>
                <a:gd name="T39" fmla="*/ 186 h 484"/>
                <a:gd name="T40" fmla="*/ 307 w 1717"/>
                <a:gd name="T41" fmla="*/ 231 h 484"/>
                <a:gd name="T42" fmla="*/ 395 w 1717"/>
                <a:gd name="T43" fmla="*/ 267 h 484"/>
                <a:gd name="T44" fmla="*/ 487 w 1717"/>
                <a:gd name="T45" fmla="*/ 293 h 484"/>
                <a:gd name="T46" fmla="*/ 571 w 1717"/>
                <a:gd name="T47" fmla="*/ 309 h 484"/>
                <a:gd name="T48" fmla="*/ 673 w 1717"/>
                <a:gd name="T49" fmla="*/ 318 h 484"/>
                <a:gd name="T50" fmla="*/ 766 w 1717"/>
                <a:gd name="T51" fmla="*/ 318 h 484"/>
                <a:gd name="T52" fmla="*/ 890 w 1717"/>
                <a:gd name="T53" fmla="*/ 311 h 484"/>
                <a:gd name="T54" fmla="*/ 1000 w 1717"/>
                <a:gd name="T55" fmla="*/ 296 h 484"/>
                <a:gd name="T56" fmla="*/ 1106 w 1717"/>
                <a:gd name="T57" fmla="*/ 274 h 484"/>
                <a:gd name="T58" fmla="*/ 1212 w 1717"/>
                <a:gd name="T59" fmla="*/ 245 h 484"/>
                <a:gd name="T60" fmla="*/ 1318 w 1717"/>
                <a:gd name="T61" fmla="*/ 209 h 484"/>
                <a:gd name="T62" fmla="*/ 1427 w 1717"/>
                <a:gd name="T63" fmla="*/ 1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chemeClr val="accent3"/>
            </a:solidFill>
            <a:ln>
              <a:noFill/>
            </a:ln>
            <a:effectLst/>
          </p:spPr>
          <p:txBody>
            <a:bodyPr anchor="ctr"/>
            <a:lstStyle/>
            <a:p>
              <a:pPr algn="ctr"/>
              <a:endParaRPr/>
            </a:p>
          </p:txBody>
        </p:sp>
        <p:sp>
          <p:nvSpPr>
            <p:cNvPr id="32" name="Freeform: Shape 7"/>
            <p:cNvSpPr>
              <a:spLocks/>
            </p:cNvSpPr>
            <p:nvPr/>
          </p:nvSpPr>
          <p:spPr bwMode="gray">
            <a:xfrm rot="7200000" flipH="1">
              <a:off x="4401726" y="2910121"/>
              <a:ext cx="2159884" cy="674531"/>
            </a:xfrm>
            <a:custGeom>
              <a:avLst/>
              <a:gdLst>
                <a:gd name="T0" fmla="*/ 1405 w 1717"/>
                <a:gd name="T1" fmla="*/ 102 h 484"/>
                <a:gd name="T2" fmla="*/ 1540 w 1717"/>
                <a:gd name="T3" fmla="*/ 395 h 484"/>
                <a:gd name="T4" fmla="*/ 1472 w 1717"/>
                <a:gd name="T5" fmla="*/ 369 h 484"/>
                <a:gd name="T6" fmla="*/ 1373 w 1717"/>
                <a:gd name="T7" fmla="*/ 403 h 484"/>
                <a:gd name="T8" fmla="*/ 1274 w 1717"/>
                <a:gd name="T9" fmla="*/ 433 h 484"/>
                <a:gd name="T10" fmla="*/ 1160 w 1717"/>
                <a:gd name="T11" fmla="*/ 458 h 484"/>
                <a:gd name="T12" fmla="*/ 1062 w 1717"/>
                <a:gd name="T13" fmla="*/ 472 h 484"/>
                <a:gd name="T14" fmla="*/ 968 w 1717"/>
                <a:gd name="T15" fmla="*/ 479 h 484"/>
                <a:gd name="T16" fmla="*/ 872 w 1717"/>
                <a:gd name="T17" fmla="*/ 479 h 484"/>
                <a:gd name="T18" fmla="*/ 766 w 1717"/>
                <a:gd name="T19" fmla="*/ 468 h 484"/>
                <a:gd name="T20" fmla="*/ 634 w 1717"/>
                <a:gd name="T21" fmla="*/ 439 h 484"/>
                <a:gd name="T22" fmla="*/ 524 w 1717"/>
                <a:gd name="T23" fmla="*/ 407 h 484"/>
                <a:gd name="T24" fmla="*/ 435 w 1717"/>
                <a:gd name="T25" fmla="*/ 373 h 484"/>
                <a:gd name="T26" fmla="*/ 344 w 1717"/>
                <a:gd name="T27" fmla="*/ 326 h 484"/>
                <a:gd name="T28" fmla="*/ 242 w 1717"/>
                <a:gd name="T29" fmla="*/ 256 h 484"/>
                <a:gd name="T30" fmla="*/ 157 w 1717"/>
                <a:gd name="T31" fmla="*/ 186 h 484"/>
                <a:gd name="T32" fmla="*/ 102 w 1717"/>
                <a:gd name="T33" fmla="*/ 132 h 484"/>
                <a:gd name="T34" fmla="*/ 0 w 1717"/>
                <a:gd name="T35" fmla="*/ 0 h 484"/>
                <a:gd name="T36" fmla="*/ 135 w 1717"/>
                <a:gd name="T37" fmla="*/ 124 h 484"/>
                <a:gd name="T38" fmla="*/ 219 w 1717"/>
                <a:gd name="T39" fmla="*/ 186 h 484"/>
                <a:gd name="T40" fmla="*/ 307 w 1717"/>
                <a:gd name="T41" fmla="*/ 231 h 484"/>
                <a:gd name="T42" fmla="*/ 395 w 1717"/>
                <a:gd name="T43" fmla="*/ 267 h 484"/>
                <a:gd name="T44" fmla="*/ 487 w 1717"/>
                <a:gd name="T45" fmla="*/ 293 h 484"/>
                <a:gd name="T46" fmla="*/ 571 w 1717"/>
                <a:gd name="T47" fmla="*/ 309 h 484"/>
                <a:gd name="T48" fmla="*/ 673 w 1717"/>
                <a:gd name="T49" fmla="*/ 318 h 484"/>
                <a:gd name="T50" fmla="*/ 766 w 1717"/>
                <a:gd name="T51" fmla="*/ 318 h 484"/>
                <a:gd name="T52" fmla="*/ 890 w 1717"/>
                <a:gd name="T53" fmla="*/ 311 h 484"/>
                <a:gd name="T54" fmla="*/ 1000 w 1717"/>
                <a:gd name="T55" fmla="*/ 296 h 484"/>
                <a:gd name="T56" fmla="*/ 1106 w 1717"/>
                <a:gd name="T57" fmla="*/ 274 h 484"/>
                <a:gd name="T58" fmla="*/ 1212 w 1717"/>
                <a:gd name="T59" fmla="*/ 245 h 484"/>
                <a:gd name="T60" fmla="*/ 1318 w 1717"/>
                <a:gd name="T61" fmla="*/ 209 h 484"/>
                <a:gd name="T62" fmla="*/ 1427 w 1717"/>
                <a:gd name="T63" fmla="*/ 1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chemeClr val="accent2"/>
            </a:solidFill>
            <a:ln>
              <a:noFill/>
            </a:ln>
            <a:effectLst/>
          </p:spPr>
          <p:txBody>
            <a:bodyPr anchor="ctr"/>
            <a:lstStyle/>
            <a:p>
              <a:pPr algn="ctr"/>
              <a:endParaRPr/>
            </a:p>
          </p:txBody>
        </p:sp>
        <p:sp>
          <p:nvSpPr>
            <p:cNvPr id="33" name="Freeform: Shape 8"/>
            <p:cNvSpPr>
              <a:spLocks/>
            </p:cNvSpPr>
            <p:nvPr/>
          </p:nvSpPr>
          <p:spPr bwMode="gray">
            <a:xfrm rot="3600000" flipH="1">
              <a:off x="4111056" y="3974068"/>
              <a:ext cx="2161274" cy="675920"/>
            </a:xfrm>
            <a:custGeom>
              <a:avLst/>
              <a:gdLst>
                <a:gd name="T0" fmla="*/ 1405 w 1717"/>
                <a:gd name="T1" fmla="*/ 102 h 484"/>
                <a:gd name="T2" fmla="*/ 1540 w 1717"/>
                <a:gd name="T3" fmla="*/ 395 h 484"/>
                <a:gd name="T4" fmla="*/ 1472 w 1717"/>
                <a:gd name="T5" fmla="*/ 369 h 484"/>
                <a:gd name="T6" fmla="*/ 1373 w 1717"/>
                <a:gd name="T7" fmla="*/ 403 h 484"/>
                <a:gd name="T8" fmla="*/ 1274 w 1717"/>
                <a:gd name="T9" fmla="*/ 433 h 484"/>
                <a:gd name="T10" fmla="*/ 1160 w 1717"/>
                <a:gd name="T11" fmla="*/ 458 h 484"/>
                <a:gd name="T12" fmla="*/ 1062 w 1717"/>
                <a:gd name="T13" fmla="*/ 472 h 484"/>
                <a:gd name="T14" fmla="*/ 968 w 1717"/>
                <a:gd name="T15" fmla="*/ 479 h 484"/>
                <a:gd name="T16" fmla="*/ 872 w 1717"/>
                <a:gd name="T17" fmla="*/ 479 h 484"/>
                <a:gd name="T18" fmla="*/ 766 w 1717"/>
                <a:gd name="T19" fmla="*/ 468 h 484"/>
                <a:gd name="T20" fmla="*/ 634 w 1717"/>
                <a:gd name="T21" fmla="*/ 439 h 484"/>
                <a:gd name="T22" fmla="*/ 524 w 1717"/>
                <a:gd name="T23" fmla="*/ 407 h 484"/>
                <a:gd name="T24" fmla="*/ 435 w 1717"/>
                <a:gd name="T25" fmla="*/ 373 h 484"/>
                <a:gd name="T26" fmla="*/ 344 w 1717"/>
                <a:gd name="T27" fmla="*/ 326 h 484"/>
                <a:gd name="T28" fmla="*/ 242 w 1717"/>
                <a:gd name="T29" fmla="*/ 256 h 484"/>
                <a:gd name="T30" fmla="*/ 157 w 1717"/>
                <a:gd name="T31" fmla="*/ 186 h 484"/>
                <a:gd name="T32" fmla="*/ 102 w 1717"/>
                <a:gd name="T33" fmla="*/ 132 h 484"/>
                <a:gd name="T34" fmla="*/ 0 w 1717"/>
                <a:gd name="T35" fmla="*/ 0 h 484"/>
                <a:gd name="T36" fmla="*/ 135 w 1717"/>
                <a:gd name="T37" fmla="*/ 124 h 484"/>
                <a:gd name="T38" fmla="*/ 219 w 1717"/>
                <a:gd name="T39" fmla="*/ 186 h 484"/>
                <a:gd name="T40" fmla="*/ 307 w 1717"/>
                <a:gd name="T41" fmla="*/ 231 h 484"/>
                <a:gd name="T42" fmla="*/ 395 w 1717"/>
                <a:gd name="T43" fmla="*/ 267 h 484"/>
                <a:gd name="T44" fmla="*/ 487 w 1717"/>
                <a:gd name="T45" fmla="*/ 293 h 484"/>
                <a:gd name="T46" fmla="*/ 571 w 1717"/>
                <a:gd name="T47" fmla="*/ 309 h 484"/>
                <a:gd name="T48" fmla="*/ 673 w 1717"/>
                <a:gd name="T49" fmla="*/ 318 h 484"/>
                <a:gd name="T50" fmla="*/ 766 w 1717"/>
                <a:gd name="T51" fmla="*/ 318 h 484"/>
                <a:gd name="T52" fmla="*/ 890 w 1717"/>
                <a:gd name="T53" fmla="*/ 311 h 484"/>
                <a:gd name="T54" fmla="*/ 1000 w 1717"/>
                <a:gd name="T55" fmla="*/ 296 h 484"/>
                <a:gd name="T56" fmla="*/ 1106 w 1717"/>
                <a:gd name="T57" fmla="*/ 274 h 484"/>
                <a:gd name="T58" fmla="*/ 1212 w 1717"/>
                <a:gd name="T59" fmla="*/ 245 h 484"/>
                <a:gd name="T60" fmla="*/ 1318 w 1717"/>
                <a:gd name="T61" fmla="*/ 209 h 484"/>
                <a:gd name="T62" fmla="*/ 1427 w 1717"/>
                <a:gd name="T63" fmla="*/ 1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chemeClr val="accent1"/>
            </a:solidFill>
            <a:ln>
              <a:noFill/>
            </a:ln>
            <a:effectLst/>
          </p:spPr>
          <p:txBody>
            <a:bodyPr anchor="ctr"/>
            <a:lstStyle/>
            <a:p>
              <a:pPr algn="ctr"/>
              <a:endParaRPr/>
            </a:p>
          </p:txBody>
        </p:sp>
      </p:grpSp>
      <p:grpSp>
        <p:nvGrpSpPr>
          <p:cNvPr id="34" name="组合 33"/>
          <p:cNvGrpSpPr/>
          <p:nvPr/>
        </p:nvGrpSpPr>
        <p:grpSpPr>
          <a:xfrm>
            <a:off x="7970085" y="1929905"/>
            <a:ext cx="3231251" cy="1730055"/>
            <a:chOff x="874713" y="3325188"/>
            <a:chExt cx="3053965" cy="1730055"/>
          </a:xfrm>
        </p:grpSpPr>
        <p:sp>
          <p:nvSpPr>
            <p:cNvPr id="35" name="矩形 34"/>
            <p:cNvSpPr/>
            <p:nvPr/>
          </p:nvSpPr>
          <p:spPr>
            <a:xfrm>
              <a:off x="874713" y="3781048"/>
              <a:ext cx="3053965" cy="1274195"/>
            </a:xfrm>
            <a:prstGeom prst="rect">
              <a:avLst/>
            </a:prstGeom>
          </p:spPr>
          <p:txBody>
            <a:bodyPr wrap="square">
              <a:spAutoFit/>
              <a:scene3d>
                <a:camera prst="orthographicFront"/>
                <a:lightRig rig="threePt" dir="t"/>
              </a:scene3d>
              <a:sp3d contourW="12700"/>
            </a:bodyPr>
            <a:lstStyle/>
            <a:p>
              <a:pPr lvl="0" algn="just">
                <a:lnSpc>
                  <a:spcPct val="120000"/>
                </a:lnSpc>
                <a:defRPr/>
              </a:pPr>
              <a:r>
                <a:rPr lang="zh-CN" altLang="en-US" sz="1600" dirty="0">
                  <a:solidFill>
                    <a:prstClr val="white"/>
                  </a:solidFill>
                  <a:latin typeface="微软雅黑" panose="020B0503020204020204" pitchFamily="34" charset="-122"/>
                  <a:ea typeface="微软雅黑" panose="020B0503020204020204" pitchFamily="34" charset="-122"/>
                </a:rPr>
                <a:t>人工套</a:t>
              </a:r>
              <a:r>
                <a:rPr lang="zh-CN" altLang="en-US" sz="1600" dirty="0" smtClean="0">
                  <a:solidFill>
                    <a:prstClr val="white"/>
                  </a:solidFill>
                  <a:latin typeface="微软雅黑" panose="020B0503020204020204" pitchFamily="34" charset="-122"/>
                  <a:ea typeface="微软雅黑" panose="020B0503020204020204" pitchFamily="34" charset="-122"/>
                </a:rPr>
                <a:t>算</a:t>
              </a:r>
              <a:r>
                <a:rPr lang="en-US" altLang="zh-CN" sz="1600" dirty="0" smtClean="0">
                  <a:solidFill>
                    <a:prstClr val="white"/>
                  </a:solidFill>
                  <a:latin typeface="微软雅黑" panose="020B0503020204020204" pitchFamily="34" charset="-122"/>
                  <a:ea typeface="微软雅黑" panose="020B0503020204020204" pitchFamily="34" charset="-122"/>
                </a:rPr>
                <a:t>300</a:t>
              </a:r>
              <a:r>
                <a:rPr lang="zh-CN" altLang="en-US" sz="1600" dirty="0">
                  <a:solidFill>
                    <a:prstClr val="white"/>
                  </a:solidFill>
                  <a:latin typeface="微软雅黑" panose="020B0503020204020204" pitchFamily="34" charset="-122"/>
                  <a:ea typeface="微软雅黑" panose="020B0503020204020204" pitchFamily="34" charset="-122"/>
                </a:rPr>
                <a:t>人的基本工资和津补贴</a:t>
              </a:r>
              <a:r>
                <a:rPr lang="zh-CN" altLang="en-US" sz="1600" dirty="0" smtClean="0">
                  <a:solidFill>
                    <a:prstClr val="white"/>
                  </a:solidFill>
                  <a:latin typeface="微软雅黑" panose="020B0503020204020204" pitchFamily="34" charset="-122"/>
                  <a:ea typeface="微软雅黑" panose="020B0503020204020204" pitchFamily="34" charset="-122"/>
                </a:rPr>
                <a:t>需要</a:t>
              </a:r>
              <a:r>
                <a:rPr lang="en-US" altLang="zh-CN" sz="1600" dirty="0" smtClean="0">
                  <a:solidFill>
                    <a:prstClr val="white"/>
                  </a:solidFill>
                  <a:latin typeface="微软雅黑" panose="020B0503020204020204" pitchFamily="34" charset="-122"/>
                  <a:ea typeface="微软雅黑" panose="020B0503020204020204" pitchFamily="34" charset="-122"/>
                </a:rPr>
                <a:t>225</a:t>
              </a:r>
              <a:r>
                <a:rPr lang="zh-CN" altLang="en-US" sz="1600" dirty="0" smtClean="0">
                  <a:solidFill>
                    <a:prstClr val="white"/>
                  </a:solidFill>
                  <a:latin typeface="微软雅黑" panose="020B0503020204020204" pitchFamily="34" charset="-122"/>
                  <a:ea typeface="微软雅黑" panose="020B0503020204020204" pitchFamily="34" charset="-122"/>
                </a:rPr>
                <a:t>分钟</a:t>
              </a:r>
              <a:r>
                <a:rPr lang="zh-CN" altLang="en-US" sz="1600" dirty="0">
                  <a:solidFill>
                    <a:prstClr val="white"/>
                  </a:solidFill>
                  <a:latin typeface="微软雅黑" panose="020B0503020204020204" pitchFamily="34" charset="-122"/>
                  <a:ea typeface="微软雅黑" panose="020B0503020204020204" pitchFamily="34" charset="-122"/>
                </a:rPr>
                <a:t>，</a:t>
              </a:r>
              <a:r>
                <a:rPr lang="en-US" altLang="zh-CN" sz="1600" dirty="0">
                  <a:solidFill>
                    <a:prstClr val="white"/>
                  </a:solidFill>
                  <a:latin typeface="微软雅黑" panose="020B0503020204020204" pitchFamily="34" charset="-122"/>
                  <a:ea typeface="微软雅黑" panose="020B0503020204020204" pitchFamily="34" charset="-122"/>
                </a:rPr>
                <a:t> </a:t>
              </a:r>
              <a:r>
                <a:rPr lang="en-US" altLang="zh-CN" sz="1600" dirty="0" smtClean="0">
                  <a:solidFill>
                    <a:prstClr val="white"/>
                  </a:solidFill>
                  <a:latin typeface="微软雅黑" panose="020B0503020204020204" pitchFamily="34" charset="-122"/>
                  <a:ea typeface="微软雅黑" panose="020B0503020204020204" pitchFamily="34" charset="-122"/>
                </a:rPr>
                <a:t>RPA</a:t>
              </a:r>
              <a:r>
                <a:rPr lang="zh-CN" altLang="en-US" sz="1600" dirty="0">
                  <a:solidFill>
                    <a:prstClr val="white"/>
                  </a:solidFill>
                  <a:latin typeface="微软雅黑" panose="020B0503020204020204" pitchFamily="34" charset="-122"/>
                  <a:ea typeface="微软雅黑" panose="020B0503020204020204" pitchFamily="34" charset="-122"/>
                </a:rPr>
                <a:t>机器人投产后，使用机器人套算仅需要</a:t>
              </a:r>
              <a:r>
                <a:rPr lang="en-US" altLang="zh-CN" sz="1600" dirty="0">
                  <a:solidFill>
                    <a:prstClr val="white"/>
                  </a:solidFill>
                  <a:latin typeface="微软雅黑" panose="020B0503020204020204" pitchFamily="34" charset="-122"/>
                  <a:ea typeface="微软雅黑" panose="020B0503020204020204" pitchFamily="34" charset="-122"/>
                </a:rPr>
                <a:t>5</a:t>
              </a:r>
              <a:r>
                <a:rPr lang="zh-CN" altLang="en-US" sz="1600" dirty="0">
                  <a:solidFill>
                    <a:prstClr val="white"/>
                  </a:solidFill>
                  <a:latin typeface="微软雅黑" panose="020B0503020204020204" pitchFamily="34" charset="-122"/>
                  <a:ea typeface="微软雅黑" panose="020B0503020204020204" pitchFamily="34" charset="-122"/>
                </a:rPr>
                <a:t>分钟 ，效率是人工操作</a:t>
              </a:r>
              <a:r>
                <a:rPr lang="zh-CN" altLang="en-US" sz="1600" dirty="0" smtClean="0">
                  <a:solidFill>
                    <a:prstClr val="white"/>
                  </a:solidFill>
                  <a:latin typeface="微软雅黑" panose="020B0503020204020204" pitchFamily="34" charset="-122"/>
                  <a:ea typeface="微软雅黑" panose="020B0503020204020204" pitchFamily="34" charset="-122"/>
                </a:rPr>
                <a:t>的</a:t>
              </a:r>
              <a:r>
                <a:rPr lang="en-US" altLang="zh-CN" sz="1600" dirty="0" smtClean="0">
                  <a:solidFill>
                    <a:prstClr val="white"/>
                  </a:solidFill>
                  <a:latin typeface="微软雅黑" panose="020B0503020204020204" pitchFamily="34" charset="-122"/>
                  <a:ea typeface="微软雅黑" panose="020B0503020204020204" pitchFamily="34" charset="-122"/>
                </a:rPr>
                <a:t>45</a:t>
              </a:r>
              <a:r>
                <a:rPr lang="zh-CN" altLang="en-US" sz="1600" dirty="0" smtClean="0">
                  <a:solidFill>
                    <a:prstClr val="white"/>
                  </a:solidFill>
                  <a:latin typeface="微软雅黑" panose="020B0503020204020204" pitchFamily="34" charset="-122"/>
                  <a:ea typeface="微软雅黑" panose="020B0503020204020204" pitchFamily="34" charset="-122"/>
                </a:rPr>
                <a:t>倍</a:t>
              </a:r>
              <a:endPar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6" name="矩形 35"/>
            <p:cNvSpPr/>
            <p:nvPr/>
          </p:nvSpPr>
          <p:spPr>
            <a:xfrm>
              <a:off x="874713" y="3325188"/>
              <a:ext cx="2241974" cy="429861"/>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zh-CN" altLang="en-US" sz="2000" b="1" noProof="0" dirty="0">
                  <a:solidFill>
                    <a:srgbClr val="FFFF00"/>
                  </a:solidFill>
                  <a:latin typeface="Arial"/>
                  <a:ea typeface="微软雅黑"/>
                </a:rPr>
                <a:t>效率大幅提升</a:t>
              </a:r>
              <a:endParaRPr kumimoji="0" lang="zh-CN" altLang="en-US" sz="2000" b="1" i="0" u="none" strike="noStrike" kern="1200" cap="none" spc="0" normalizeH="0" baseline="0" noProof="0" dirty="0">
                <a:ln>
                  <a:noFill/>
                </a:ln>
                <a:solidFill>
                  <a:srgbClr val="FFFF00"/>
                </a:solidFill>
                <a:effectLst/>
                <a:uLnTx/>
                <a:uFillTx/>
                <a:latin typeface="Arial"/>
                <a:ea typeface="微软雅黑"/>
              </a:endParaRPr>
            </a:p>
          </p:txBody>
        </p:sp>
      </p:grpSp>
      <p:grpSp>
        <p:nvGrpSpPr>
          <p:cNvPr id="37" name="组合 36"/>
          <p:cNvGrpSpPr/>
          <p:nvPr/>
        </p:nvGrpSpPr>
        <p:grpSpPr>
          <a:xfrm>
            <a:off x="7970085" y="4311594"/>
            <a:ext cx="3231252" cy="1730055"/>
            <a:chOff x="874713" y="3036805"/>
            <a:chExt cx="3053966" cy="1730055"/>
          </a:xfrm>
        </p:grpSpPr>
        <p:sp>
          <p:nvSpPr>
            <p:cNvPr id="38" name="矩形 37"/>
            <p:cNvSpPr/>
            <p:nvPr/>
          </p:nvSpPr>
          <p:spPr>
            <a:xfrm>
              <a:off x="874713" y="3492665"/>
              <a:ext cx="3053966" cy="1274195"/>
            </a:xfrm>
            <a:prstGeom prst="rect">
              <a:avLst/>
            </a:prstGeom>
          </p:spPr>
          <p:txBody>
            <a:bodyPr wrap="square">
              <a:spAutoFit/>
              <a:scene3d>
                <a:camera prst="orthographicFront"/>
                <a:lightRig rig="threePt" dir="t"/>
              </a:scene3d>
              <a:sp3d contourW="12700"/>
            </a:bodyPr>
            <a:lstStyle/>
            <a:p>
              <a:pPr lvl="0">
                <a:lnSpc>
                  <a:spcPct val="120000"/>
                </a:lnSpc>
                <a:defRPr/>
              </a:pPr>
              <a:r>
                <a:rPr lang="zh-CN" altLang="en-US" sz="1600" dirty="0">
                  <a:solidFill>
                    <a:prstClr val="white"/>
                  </a:solidFill>
                  <a:latin typeface="微软雅黑" panose="020B0503020204020204" pitchFamily="34" charset="-122"/>
                  <a:ea typeface="微软雅黑" panose="020B0503020204020204" pitchFamily="34" charset="-122"/>
                </a:rPr>
                <a:t>该款</a:t>
              </a:r>
              <a:r>
                <a:rPr lang="en-US" altLang="zh-CN" sz="1600" dirty="0">
                  <a:solidFill>
                    <a:prstClr val="white"/>
                  </a:solidFill>
                  <a:latin typeface="微软雅黑" panose="020B0503020204020204" pitchFamily="34" charset="-122"/>
                  <a:ea typeface="微软雅黑" panose="020B0503020204020204" pitchFamily="34" charset="-122"/>
                </a:rPr>
                <a:t>RPA</a:t>
              </a:r>
              <a:r>
                <a:rPr lang="zh-CN" altLang="en-US" sz="1600" dirty="0">
                  <a:solidFill>
                    <a:prstClr val="white"/>
                  </a:solidFill>
                  <a:latin typeface="微软雅黑" panose="020B0503020204020204" pitchFamily="34" charset="-122"/>
                  <a:ea typeface="微软雅黑" panose="020B0503020204020204" pitchFamily="34" charset="-122"/>
                </a:rPr>
                <a:t>机器人探索出了“</a:t>
              </a:r>
              <a:r>
                <a:rPr lang="en-US" altLang="zh-CN" sz="1600" dirty="0">
                  <a:solidFill>
                    <a:prstClr val="white"/>
                  </a:solidFill>
                  <a:latin typeface="微软雅黑" panose="020B0503020204020204" pitchFamily="34" charset="-122"/>
                  <a:ea typeface="微软雅黑" panose="020B0503020204020204" pitchFamily="34" charset="-122"/>
                </a:rPr>
                <a:t>RPA+C</a:t>
              </a:r>
              <a:r>
                <a:rPr lang="en-US" altLang="zh-CN" sz="1600" dirty="0" smtClean="0">
                  <a:solidFill>
                    <a:prstClr val="white"/>
                  </a:solidFill>
                  <a:latin typeface="微软雅黑" panose="020B0503020204020204" pitchFamily="34" charset="-122"/>
                  <a:ea typeface="微软雅黑" panose="020B0503020204020204" pitchFamily="34" charset="-122"/>
                </a:rPr>
                <a:t>#.</a:t>
              </a:r>
              <a:r>
                <a:rPr lang="en-US" altLang="zh-CN" sz="1600" dirty="0">
                  <a:solidFill>
                    <a:prstClr val="white"/>
                  </a:solidFill>
                  <a:latin typeface="微软雅黑" panose="020B0503020204020204" pitchFamily="34" charset="-122"/>
                  <a:ea typeface="微软雅黑" panose="020B0503020204020204" pitchFamily="34" charset="-122"/>
                </a:rPr>
                <a:t>NET</a:t>
              </a:r>
              <a:r>
                <a:rPr lang="zh-CN" altLang="en-US" sz="1600" dirty="0">
                  <a:solidFill>
                    <a:prstClr val="white"/>
                  </a:solidFill>
                  <a:latin typeface="微软雅黑" panose="020B0503020204020204" pitchFamily="34" charset="-122"/>
                  <a:ea typeface="微软雅黑" panose="020B0503020204020204" pitchFamily="34" charset="-122"/>
                </a:rPr>
                <a:t>”的开发路径，</a:t>
              </a:r>
              <a:r>
                <a:rPr lang="zh-CN" altLang="en-US" sz="1600" dirty="0" smtClean="0">
                  <a:solidFill>
                    <a:prstClr val="white"/>
                  </a:solidFill>
                  <a:latin typeface="微软雅黑" panose="020B0503020204020204" pitchFamily="34" charset="-122"/>
                  <a:ea typeface="微软雅黑" panose="020B0503020204020204" pitchFamily="34" charset="-122"/>
                </a:rPr>
                <a:t>使共享中心</a:t>
              </a:r>
              <a:r>
                <a:rPr lang="zh-CN" altLang="en-US" sz="1600" dirty="0">
                  <a:solidFill>
                    <a:prstClr val="white"/>
                  </a:solidFill>
                  <a:latin typeface="微软雅黑" panose="020B0503020204020204" pitchFamily="34" charset="-122"/>
                  <a:ea typeface="微软雅黑" panose="020B0503020204020204" pitchFamily="34" charset="-122"/>
                </a:rPr>
                <a:t>具备了自主开发</a:t>
              </a:r>
              <a:r>
                <a:rPr lang="en-US" altLang="zh-CN" sz="1600" dirty="0">
                  <a:solidFill>
                    <a:prstClr val="white"/>
                  </a:solidFill>
                  <a:latin typeface="微软雅黑" panose="020B0503020204020204" pitchFamily="34" charset="-122"/>
                  <a:ea typeface="微软雅黑" panose="020B0503020204020204" pitchFamily="34" charset="-122"/>
                </a:rPr>
                <a:t>RPA</a:t>
              </a:r>
              <a:r>
                <a:rPr lang="zh-CN" altLang="en-US" sz="1600" dirty="0">
                  <a:solidFill>
                    <a:prstClr val="white"/>
                  </a:solidFill>
                  <a:latin typeface="微软雅黑" panose="020B0503020204020204" pitchFamily="34" charset="-122"/>
                  <a:ea typeface="微软雅黑" panose="020B0503020204020204" pitchFamily="34" charset="-122"/>
                </a:rPr>
                <a:t>机器人实现全业务流程自动化的能力</a:t>
              </a:r>
              <a:endPar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9" name="矩形 38"/>
            <p:cNvSpPr/>
            <p:nvPr/>
          </p:nvSpPr>
          <p:spPr>
            <a:xfrm>
              <a:off x="874713" y="3036805"/>
              <a:ext cx="2241974" cy="429861"/>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zh-CN" altLang="en-US" sz="2000" b="1" dirty="0">
                  <a:solidFill>
                    <a:srgbClr val="FFFF00"/>
                  </a:solidFill>
                  <a:latin typeface="Arial"/>
                  <a:ea typeface="微软雅黑"/>
                </a:rPr>
                <a:t>具备推广价值</a:t>
              </a:r>
              <a:endParaRPr kumimoji="0" lang="zh-CN" altLang="en-US" sz="2000" b="1" i="0" u="none" strike="noStrike" kern="1200" cap="none" spc="0" normalizeH="0" baseline="0" noProof="0" dirty="0">
                <a:ln>
                  <a:noFill/>
                </a:ln>
                <a:solidFill>
                  <a:srgbClr val="FFFF00"/>
                </a:solidFill>
                <a:effectLst/>
                <a:uLnTx/>
                <a:uFillTx/>
                <a:latin typeface="Arial"/>
                <a:ea typeface="微软雅黑"/>
              </a:endParaRPr>
            </a:p>
          </p:txBody>
        </p:sp>
      </p:grpSp>
      <p:grpSp>
        <p:nvGrpSpPr>
          <p:cNvPr id="40" name="组合 39"/>
          <p:cNvGrpSpPr/>
          <p:nvPr/>
        </p:nvGrpSpPr>
        <p:grpSpPr>
          <a:xfrm>
            <a:off x="1022957" y="1929905"/>
            <a:ext cx="3055312" cy="2025520"/>
            <a:chOff x="1191511" y="3325188"/>
            <a:chExt cx="3055312" cy="2025520"/>
          </a:xfrm>
        </p:grpSpPr>
        <p:sp>
          <p:nvSpPr>
            <p:cNvPr id="41" name="矩形 40"/>
            <p:cNvSpPr/>
            <p:nvPr/>
          </p:nvSpPr>
          <p:spPr>
            <a:xfrm>
              <a:off x="1191511" y="3781048"/>
              <a:ext cx="3055312" cy="1569660"/>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zh-CN" altLang="en-US" sz="1600" dirty="0">
                  <a:solidFill>
                    <a:prstClr val="white"/>
                  </a:solidFill>
                  <a:latin typeface="Arial"/>
                  <a:ea typeface="微软雅黑"/>
                </a:rPr>
                <a:t>实现</a:t>
              </a:r>
              <a:r>
                <a:rPr lang="en-US" altLang="zh-CN" sz="1600" dirty="0">
                  <a:solidFill>
                    <a:prstClr val="white"/>
                  </a:solidFill>
                  <a:latin typeface="Arial"/>
                  <a:ea typeface="微软雅黑"/>
                </a:rPr>
                <a:t>UK</a:t>
              </a:r>
              <a:r>
                <a:rPr lang="zh-CN" altLang="en-US" sz="1600" dirty="0">
                  <a:solidFill>
                    <a:prstClr val="white"/>
                  </a:solidFill>
                  <a:latin typeface="Arial"/>
                  <a:ea typeface="微软雅黑"/>
                </a:rPr>
                <a:t>登录、下载岗位变动花名册及员工工资标准表、调用</a:t>
              </a:r>
              <a:r>
                <a:rPr lang="en-US" altLang="zh-CN" sz="1600" dirty="0">
                  <a:solidFill>
                    <a:prstClr val="white"/>
                  </a:solidFill>
                  <a:latin typeface="微软雅黑" panose="020B0503020204020204" pitchFamily="34" charset="-122"/>
                  <a:ea typeface="微软雅黑" panose="020B0503020204020204" pitchFamily="34" charset="-122"/>
                </a:rPr>
                <a:t>C</a:t>
              </a:r>
              <a:r>
                <a:rPr lang="en-US" altLang="zh-CN" sz="1600" dirty="0" smtClean="0">
                  <a:solidFill>
                    <a:prstClr val="white"/>
                  </a:solidFill>
                  <a:latin typeface="微软雅黑" panose="020B0503020204020204" pitchFamily="34" charset="-122"/>
                  <a:ea typeface="微软雅黑" panose="020B0503020204020204" pitchFamily="34" charset="-122"/>
                </a:rPr>
                <a:t>#.</a:t>
              </a:r>
              <a:r>
                <a:rPr lang="en-US" altLang="zh-CN" sz="1600" dirty="0">
                  <a:solidFill>
                    <a:prstClr val="white"/>
                  </a:solidFill>
                  <a:latin typeface="微软雅黑" panose="020B0503020204020204" pitchFamily="34" charset="-122"/>
                  <a:ea typeface="微软雅黑" panose="020B0503020204020204" pitchFamily="34" charset="-122"/>
                </a:rPr>
                <a:t>NET</a:t>
              </a:r>
              <a:r>
                <a:rPr lang="zh-CN" altLang="en-US" sz="1600" dirty="0">
                  <a:solidFill>
                    <a:prstClr val="white"/>
                  </a:solidFill>
                  <a:latin typeface="Arial"/>
                  <a:ea typeface="微软雅黑"/>
                </a:rPr>
                <a:t>套算程序、上传变动后工资项数据、生成归档资料全流程自动化</a:t>
              </a:r>
              <a:endParaRPr kumimoji="0" lang="zh-CN" altLang="en-US" sz="1600" b="0" i="0" u="none" strike="noStrike" kern="1200" cap="none" spc="0" normalizeH="0" baseline="0" noProof="0" dirty="0">
                <a:ln>
                  <a:noFill/>
                </a:ln>
                <a:solidFill>
                  <a:prstClr val="white"/>
                </a:solidFill>
                <a:effectLst/>
                <a:uLnTx/>
                <a:uFillTx/>
                <a:latin typeface="Arial"/>
                <a:ea typeface="微软雅黑"/>
                <a:cs typeface="+mn-cs"/>
              </a:endParaRPr>
            </a:p>
          </p:txBody>
        </p:sp>
        <p:sp>
          <p:nvSpPr>
            <p:cNvPr id="42" name="矩形 41"/>
            <p:cNvSpPr/>
            <p:nvPr/>
          </p:nvSpPr>
          <p:spPr>
            <a:xfrm>
              <a:off x="2004849" y="3325188"/>
              <a:ext cx="2241974" cy="461665"/>
            </a:xfrm>
            <a:prstGeom prst="rect">
              <a:avLst/>
            </a:prstGeom>
          </p:spPr>
          <p:txBody>
            <a:bodyPr wrap="square">
              <a:spAutoFit/>
              <a:scene3d>
                <a:camera prst="orthographicFront"/>
                <a:lightRig rig="threePt" dir="t"/>
              </a:scene3d>
              <a:sp3d contourW="12700"/>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FFFF00"/>
                  </a:solidFill>
                  <a:effectLst/>
                  <a:uLnTx/>
                  <a:uFillTx/>
                  <a:latin typeface="Arial"/>
                  <a:ea typeface="微软雅黑"/>
                  <a:cs typeface="+mn-cs"/>
                </a:rPr>
                <a:t>业务流程全自动</a:t>
              </a:r>
            </a:p>
          </p:txBody>
        </p:sp>
      </p:grpSp>
      <p:grpSp>
        <p:nvGrpSpPr>
          <p:cNvPr id="43" name="组合 42"/>
          <p:cNvGrpSpPr/>
          <p:nvPr/>
        </p:nvGrpSpPr>
        <p:grpSpPr>
          <a:xfrm>
            <a:off x="990663" y="4607060"/>
            <a:ext cx="3055312" cy="1434589"/>
            <a:chOff x="1159217" y="3325188"/>
            <a:chExt cx="3055312" cy="1434589"/>
          </a:xfrm>
        </p:grpSpPr>
        <p:sp>
          <p:nvSpPr>
            <p:cNvPr id="44" name="矩形 43"/>
            <p:cNvSpPr/>
            <p:nvPr/>
          </p:nvSpPr>
          <p:spPr>
            <a:xfrm>
              <a:off x="1159217" y="3781048"/>
              <a:ext cx="3055312" cy="978729"/>
            </a:xfrm>
            <a:prstGeom prst="rect">
              <a:avLst/>
            </a:prstGeom>
          </p:spPr>
          <p:txBody>
            <a:bodyPr wrap="square">
              <a:spAutoFit/>
              <a:scene3d>
                <a:camera prst="orthographicFront"/>
                <a:lightRig rig="threePt" dir="t"/>
              </a:scene3d>
              <a:sp3d contourW="12700"/>
            </a:bodyPr>
            <a:lstStyle/>
            <a:p>
              <a:pPr lvl="0" algn="just">
                <a:lnSpc>
                  <a:spcPct val="120000"/>
                </a:lnSpc>
                <a:defRPr/>
              </a:pPr>
              <a:r>
                <a:rPr lang="zh-CN" altLang="en-US" sz="1600" dirty="0" smtClean="0">
                  <a:solidFill>
                    <a:prstClr val="white"/>
                  </a:solidFill>
                  <a:latin typeface="微软雅黑" panose="020B0503020204020204" pitchFamily="34" charset="-122"/>
                  <a:ea typeface="微软雅黑" panose="020B0503020204020204" pitchFamily="34" charset="-122"/>
                </a:rPr>
                <a:t>该</a:t>
              </a:r>
              <a:r>
                <a:rPr lang="zh-CN" altLang="en-US" sz="1600" dirty="0">
                  <a:solidFill>
                    <a:prstClr val="white"/>
                  </a:solidFill>
                  <a:latin typeface="微软雅黑" panose="020B0503020204020204" pitchFamily="34" charset="-122"/>
                  <a:ea typeface="微软雅黑" panose="020B0503020204020204" pitchFamily="34" charset="-122"/>
                </a:rPr>
                <a:t>业务</a:t>
              </a:r>
              <a:r>
                <a:rPr lang="zh-CN" altLang="en-US" sz="1600" dirty="0" smtClean="0">
                  <a:solidFill>
                    <a:prstClr val="white"/>
                  </a:solidFill>
                  <a:latin typeface="微软雅黑" panose="020B0503020204020204" pitchFamily="34" charset="-122"/>
                  <a:ea typeface="微软雅黑" panose="020B0503020204020204" pitchFamily="34" charset="-122"/>
                </a:rPr>
                <a:t>场景</a:t>
              </a:r>
              <a:r>
                <a:rPr lang="zh-CN" altLang="en-US" sz="1600" dirty="0">
                  <a:solidFill>
                    <a:prstClr val="white"/>
                  </a:solidFill>
                  <a:latin typeface="微软雅黑" panose="020B0503020204020204" pitchFamily="34" charset="-122"/>
                  <a:ea typeface="微软雅黑" panose="020B0503020204020204" pitchFamily="34" charset="-122"/>
                </a:rPr>
                <a:t>得到了共享运营公司人事信息系统部领导和其他</a:t>
              </a:r>
              <a:r>
                <a:rPr lang="zh-CN" altLang="en-US" sz="1600" dirty="0" smtClean="0">
                  <a:solidFill>
                    <a:prstClr val="white"/>
                  </a:solidFill>
                  <a:latin typeface="微软雅黑" panose="020B0503020204020204" pitchFamily="34" charset="-122"/>
                  <a:ea typeface="微软雅黑" panose="020B0503020204020204" pitchFamily="34" charset="-122"/>
                </a:rPr>
                <a:t>区域中心同行</a:t>
              </a:r>
              <a:r>
                <a:rPr lang="zh-CN" altLang="en-US" sz="1600" dirty="0">
                  <a:solidFill>
                    <a:prstClr val="white"/>
                  </a:solidFill>
                  <a:latin typeface="微软雅黑" panose="020B0503020204020204" pitchFamily="34" charset="-122"/>
                  <a:ea typeface="微软雅黑" panose="020B0503020204020204" pitchFamily="34" charset="-122"/>
                </a:rPr>
                <a:t>的高度认可</a:t>
              </a:r>
              <a:endPar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5" name="矩形 44"/>
            <p:cNvSpPr/>
            <p:nvPr/>
          </p:nvSpPr>
          <p:spPr>
            <a:xfrm>
              <a:off x="1972555" y="3325188"/>
              <a:ext cx="2241974" cy="429861"/>
            </a:xfrm>
            <a:prstGeom prst="rect">
              <a:avLst/>
            </a:prstGeom>
          </p:spPr>
          <p:txBody>
            <a:bodyPr wrap="square">
              <a:spAutoFit/>
              <a:scene3d>
                <a:camera prst="orthographicFront"/>
                <a:lightRig rig="threePt" dir="t"/>
              </a:scene3d>
              <a:sp3d contourW="12700"/>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FFFF00"/>
                  </a:solidFill>
                  <a:effectLst/>
                  <a:uLnTx/>
                  <a:uFillTx/>
                  <a:latin typeface="Arial"/>
                  <a:ea typeface="微软雅黑"/>
                  <a:cs typeface="+mn-cs"/>
                </a:rPr>
                <a:t>得到广泛认可</a:t>
              </a:r>
            </a:p>
          </p:txBody>
        </p:sp>
      </p:grpSp>
      <p:pic>
        <p:nvPicPr>
          <p:cNvPr id="46" name="图片占位符 57"/>
          <p:cNvPicPr>
            <a:picLocks noChangeAspect="1"/>
          </p:cNvPicPr>
          <p:nvPr/>
        </p:nvPicPr>
        <p:blipFill>
          <a:blip r:embed="rId3" cstate="print">
            <a:alphaModFix amt="70000"/>
            <a:extLst>
              <a:ext uri="{28A0092B-C50C-407E-A947-70E740481C1C}">
                <a14:useLocalDpi xmlns:a14="http://schemas.microsoft.com/office/drawing/2010/main" val="0"/>
              </a:ext>
            </a:extLst>
          </a:blip>
          <a:srcRect l="16631" r="16631"/>
          <a:stretch>
            <a:fillRect/>
          </a:stretch>
        </p:blipFill>
        <p:spPr>
          <a:xfrm>
            <a:off x="5094203" y="3079451"/>
            <a:ext cx="1772683" cy="1772685"/>
          </a:xfrm>
          <a:prstGeom prst="ellipse">
            <a:avLst/>
          </a:prstGeom>
        </p:spPr>
      </p:pic>
    </p:spTree>
    <p:extLst>
      <p:ext uri="{BB962C8B-B14F-4D97-AF65-F5344CB8AC3E}">
        <p14:creationId xmlns:p14="http://schemas.microsoft.com/office/powerpoint/2010/main" val="42718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90"/>
                                          </p:val>
                                        </p:tav>
                                        <p:tav tm="100000">
                                          <p:val>
                                            <p:fltVal val="0"/>
                                          </p:val>
                                        </p:tav>
                                      </p:tavLst>
                                    </p:anim>
                                    <p:animEffect transition="in" filter="fade">
                                      <p:cBhvr>
                                        <p:cTn id="10" dur="1000"/>
                                        <p:tgtEl>
                                          <p:spTgt spid="27"/>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46"/>
                                        </p:tgtEl>
                                        <p:attrNameLst>
                                          <p:attrName>style.visibility</p:attrName>
                                        </p:attrNameLst>
                                      </p:cBhvr>
                                      <p:to>
                                        <p:strVal val="visible"/>
                                      </p:to>
                                    </p:set>
                                    <p:anim calcmode="lin" valueType="num">
                                      <p:cBhvr>
                                        <p:cTn id="14" dur="500" fill="hold"/>
                                        <p:tgtEl>
                                          <p:spTgt spid="46"/>
                                        </p:tgtEl>
                                        <p:attrNameLst>
                                          <p:attrName>ppt_w</p:attrName>
                                        </p:attrNameLst>
                                      </p:cBhvr>
                                      <p:tavLst>
                                        <p:tav tm="0">
                                          <p:val>
                                            <p:fltVal val="0"/>
                                          </p:val>
                                        </p:tav>
                                        <p:tav tm="100000">
                                          <p:val>
                                            <p:strVal val="#ppt_w"/>
                                          </p:val>
                                        </p:tav>
                                      </p:tavLst>
                                    </p:anim>
                                    <p:anim calcmode="lin" valueType="num">
                                      <p:cBhvr>
                                        <p:cTn id="15" dur="500" fill="hold"/>
                                        <p:tgtEl>
                                          <p:spTgt spid="46"/>
                                        </p:tgtEl>
                                        <p:attrNameLst>
                                          <p:attrName>ppt_h</p:attrName>
                                        </p:attrNameLst>
                                      </p:cBhvr>
                                      <p:tavLst>
                                        <p:tav tm="0">
                                          <p:val>
                                            <p:fltVal val="0"/>
                                          </p:val>
                                        </p:tav>
                                        <p:tav tm="100000">
                                          <p:val>
                                            <p:strVal val="#ppt_h"/>
                                          </p:val>
                                        </p:tav>
                                      </p:tavLst>
                                    </p:anim>
                                    <p:animEffect transition="in" filter="fade">
                                      <p:cBhvr>
                                        <p:cTn id="16" dur="500"/>
                                        <p:tgtEl>
                                          <p:spTgt spid="46"/>
                                        </p:tgtEl>
                                      </p:cBhvr>
                                    </p:animEffect>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additive="base">
                                        <p:cTn id="20" dur="500" fill="hold"/>
                                        <p:tgtEl>
                                          <p:spTgt spid="40"/>
                                        </p:tgtEl>
                                        <p:attrNameLst>
                                          <p:attrName>ppt_x</p:attrName>
                                        </p:attrNameLst>
                                      </p:cBhvr>
                                      <p:tavLst>
                                        <p:tav tm="0">
                                          <p:val>
                                            <p:strVal val="0-#ppt_w/2"/>
                                          </p:val>
                                        </p:tav>
                                        <p:tav tm="100000">
                                          <p:val>
                                            <p:strVal val="#ppt_x"/>
                                          </p:val>
                                        </p:tav>
                                      </p:tavLst>
                                    </p:anim>
                                    <p:anim calcmode="lin" valueType="num">
                                      <p:cBhvr additive="base">
                                        <p:cTn id="21" dur="500" fill="hold"/>
                                        <p:tgtEl>
                                          <p:spTgt spid="40"/>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500" fill="hold"/>
                                        <p:tgtEl>
                                          <p:spTgt spid="43"/>
                                        </p:tgtEl>
                                        <p:attrNameLst>
                                          <p:attrName>ppt_x</p:attrName>
                                        </p:attrNameLst>
                                      </p:cBhvr>
                                      <p:tavLst>
                                        <p:tav tm="0">
                                          <p:val>
                                            <p:strVal val="0-#ppt_w/2"/>
                                          </p:val>
                                        </p:tav>
                                        <p:tav tm="100000">
                                          <p:val>
                                            <p:strVal val="#ppt_x"/>
                                          </p:val>
                                        </p:tav>
                                      </p:tavLst>
                                    </p:anim>
                                    <p:anim calcmode="lin" valueType="num">
                                      <p:cBhvr additive="base">
                                        <p:cTn id="25" dur="500" fill="hold"/>
                                        <p:tgtEl>
                                          <p:spTgt spid="43"/>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1+#ppt_w/2"/>
                                          </p:val>
                                        </p:tav>
                                        <p:tav tm="100000">
                                          <p:val>
                                            <p:strVal val="#ppt_x"/>
                                          </p:val>
                                        </p:tav>
                                      </p:tavLst>
                                    </p:anim>
                                    <p:anim calcmode="lin" valueType="num">
                                      <p:cBhvr additive="base">
                                        <p:cTn id="29" dur="500" fill="hold"/>
                                        <p:tgtEl>
                                          <p:spTgt spid="34"/>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500" fill="hold"/>
                                        <p:tgtEl>
                                          <p:spTgt spid="37"/>
                                        </p:tgtEl>
                                        <p:attrNameLst>
                                          <p:attrName>ppt_x</p:attrName>
                                        </p:attrNameLst>
                                      </p:cBhvr>
                                      <p:tavLst>
                                        <p:tav tm="0">
                                          <p:val>
                                            <p:strVal val="1+#ppt_w/2"/>
                                          </p:val>
                                        </p:tav>
                                        <p:tav tm="100000">
                                          <p:val>
                                            <p:strVal val="#ppt_x"/>
                                          </p:val>
                                        </p:tav>
                                      </p:tavLst>
                                    </p:anim>
                                    <p:anim calcmode="lin" valueType="num">
                                      <p:cBhvr additive="base">
                                        <p:cTn id="33"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10210</TotalTime>
  <Words>1749</Words>
  <Application>Microsoft Office PowerPoint</Application>
  <PresentationFormat>宽屏</PresentationFormat>
  <Paragraphs>106</Paragraphs>
  <Slides>14</Slides>
  <Notes>2</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14</vt:i4>
      </vt:variant>
    </vt:vector>
  </HeadingPairs>
  <TitlesOfParts>
    <vt:vector size="28" baseType="lpstr">
      <vt:lpstr>Arial Unicode MS</vt:lpstr>
      <vt:lpstr>Calibri</vt:lpstr>
      <vt:lpstr>Calibri Light</vt:lpstr>
      <vt:lpstr>创艺简标宋</vt:lpstr>
      <vt:lpstr>等线</vt:lpstr>
      <vt:lpstr>方正粗黑宋简体</vt:lpstr>
      <vt:lpstr>华文仿宋</vt:lpstr>
      <vt:lpstr>宋体</vt:lpstr>
      <vt:lpstr>Microsoft YaHei</vt:lpstr>
      <vt:lpstr>Microsoft YaHei</vt:lpstr>
      <vt:lpstr>Arial</vt:lpstr>
      <vt:lpstr>Ebrima</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Owner</cp:lastModifiedBy>
  <cp:revision>367</cp:revision>
  <dcterms:created xsi:type="dcterms:W3CDTF">2021-03-03T08:16:49Z</dcterms:created>
  <dcterms:modified xsi:type="dcterms:W3CDTF">2022-07-02T15:02:28Z</dcterms:modified>
</cp:coreProperties>
</file>