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72" r:id="rId6"/>
    <p:sldId id="269" r:id="rId7"/>
    <p:sldId id="267" r:id="rId8"/>
    <p:sldId id="268" r:id="rId9"/>
    <p:sldId id="263" r:id="rId10"/>
    <p:sldId id="266" r:id="rId11"/>
    <p:sldId id="264" r:id="rId12"/>
    <p:sldId id="274" r:id="rId13"/>
    <p:sldId id="260" r:id="rId14"/>
    <p:sldId id="26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80" d="100"/>
          <a:sy n="80"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hinairr.org/uploads/userup/2103/121339259305.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3.png"/><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2.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1.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7.xml"/><Relationship Id="rId27"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30.sv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svg"/><Relationship Id="rId19"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png"/><Relationship Id="rId27" Type="http://schemas.openxmlformats.org/officeDocument/2006/relationships/image" Target="../media/image41.svg"/></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抓取天气信息</a:t>
            </a:r>
            <a:endParaRPr kumimoji="1" lang="en-US" altLang="zh-CN" dirty="0"/>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机器人获取、管理说明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61287A11-55FC-7F42-A024-E84B73C99BD6}"/>
              </a:ext>
            </a:extLst>
          </p:cNvPr>
          <p:cNvSpPr txBox="1"/>
          <p:nvPr/>
        </p:nvSpPr>
        <p:spPr>
          <a:xfrm>
            <a:off x="369870" y="1674674"/>
            <a:ext cx="3212739" cy="203132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机器人管理、获取和调度</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权限和资产管理</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机器人运行大屏展示</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流程运行报告</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安全、日志</a:t>
            </a:r>
            <a:r>
              <a:rPr kumimoji="1" lang="en-US" altLang="zh-CN" dirty="0">
                <a:solidFill>
                  <a:schemeClr val="bg1"/>
                </a:solidFill>
                <a:latin typeface="Microsoft YaHei" panose="020B0503020204020204" pitchFamily="34" charset="-122"/>
                <a:ea typeface="Microsoft YaHei" panose="020B0503020204020204" pitchFamily="34" charset="-122"/>
              </a:rPr>
              <a:t>&amp;</a:t>
            </a:r>
            <a:r>
              <a:rPr kumimoji="1" lang="zh-CN" altLang="en-US" dirty="0">
                <a:solidFill>
                  <a:schemeClr val="bg1"/>
                </a:solidFill>
                <a:latin typeface="Microsoft YaHei" panose="020B0503020204020204" pitchFamily="34" charset="-122"/>
                <a:ea typeface="Microsoft YaHei" panose="020B0503020204020204" pitchFamily="34" charset="-122"/>
              </a:rPr>
              <a:t>审计相关设计</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异常获取与恢复机制</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a:t>
            </a:r>
            <a:endParaRPr kumimoji="1" lang="zh-CN" altLang="en-US"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0929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a:extLst>
              <a:ext uri="{FF2B5EF4-FFF2-40B4-BE49-F238E27FC236}">
                <a16:creationId xmlns:a16="http://schemas.microsoft.com/office/drawing/2014/main" id="{22EDC70B-0821-2E4C-F909-E682F0F6E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9" y="3576852"/>
            <a:ext cx="4577115" cy="3281148"/>
          </a:xfrm>
          <a:prstGeom prst="rect">
            <a:avLst/>
          </a:prstGeom>
        </p:spPr>
      </p:pic>
      <p:pic>
        <p:nvPicPr>
          <p:cNvPr id="11" name="图片 10">
            <a:extLst>
              <a:ext uri="{FF2B5EF4-FFF2-40B4-BE49-F238E27FC236}">
                <a16:creationId xmlns:a16="http://schemas.microsoft.com/office/drawing/2014/main" id="{12111AB1-D706-00A1-C265-09CBBC5CA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3" y="3429000"/>
            <a:ext cx="3106057" cy="3398926"/>
          </a:xfrm>
          <a:prstGeom prst="rect">
            <a:avLst/>
          </a:prstGeom>
        </p:spPr>
      </p:pic>
      <p:sp>
        <p:nvSpPr>
          <p:cNvPr id="13" name="文本框 12">
            <a:extLst>
              <a:ext uri="{FF2B5EF4-FFF2-40B4-BE49-F238E27FC236}">
                <a16:creationId xmlns:a16="http://schemas.microsoft.com/office/drawing/2014/main" id="{AC5B1314-43CB-F569-9DEE-147D8A749C6E}"/>
              </a:ext>
            </a:extLst>
          </p:cNvPr>
          <p:cNvSpPr txBox="1"/>
          <p:nvPr/>
        </p:nvSpPr>
        <p:spPr>
          <a:xfrm>
            <a:off x="0" y="1289958"/>
            <a:ext cx="3585030" cy="1754326"/>
          </a:xfrm>
          <a:prstGeom prst="rect">
            <a:avLst/>
          </a:prstGeom>
          <a:noFill/>
        </p:spPr>
        <p:txBody>
          <a:bodyPr wrap="square">
            <a:spAutoFit/>
          </a:bodyPr>
          <a:lstStyle/>
          <a:p>
            <a:r>
              <a:rPr lang="zh-CN" altLang="en-US" b="0" i="0" dirty="0">
                <a:solidFill>
                  <a:schemeClr val="bg1"/>
                </a:solidFill>
                <a:effectLst/>
                <a:latin typeface="Helvetica Neue"/>
              </a:rPr>
              <a:t>        根据相关机构统计信息，</a:t>
            </a:r>
            <a:r>
              <a:rPr lang="en-US" altLang="zh-CN" b="0" i="0" dirty="0">
                <a:solidFill>
                  <a:schemeClr val="bg1"/>
                </a:solidFill>
                <a:effectLst/>
                <a:latin typeface="Helvetica Neue"/>
              </a:rPr>
              <a:t>2018</a:t>
            </a:r>
            <a:r>
              <a:rPr lang="zh-CN" altLang="en-US" b="0" i="0" dirty="0">
                <a:solidFill>
                  <a:schemeClr val="bg1"/>
                </a:solidFill>
                <a:effectLst/>
                <a:latin typeface="Helvetica Neue"/>
              </a:rPr>
              <a:t>年我国公众气象服务收入占</a:t>
            </a:r>
            <a:r>
              <a:rPr lang="en-US" altLang="zh-CN" b="0" i="0" dirty="0">
                <a:solidFill>
                  <a:schemeClr val="bg1"/>
                </a:solidFill>
                <a:effectLst/>
                <a:latin typeface="Helvetica Neue"/>
              </a:rPr>
              <a:t>76.01%;</a:t>
            </a:r>
            <a:r>
              <a:rPr lang="zh-CN" altLang="en-US" b="0" i="0" dirty="0">
                <a:solidFill>
                  <a:schemeClr val="bg1"/>
                </a:solidFill>
                <a:effectLst/>
                <a:latin typeface="Helvetica Neue"/>
              </a:rPr>
              <a:t>气象科技服务占</a:t>
            </a:r>
            <a:r>
              <a:rPr lang="en-US" altLang="zh-CN" b="0" i="0" dirty="0">
                <a:solidFill>
                  <a:schemeClr val="bg1"/>
                </a:solidFill>
                <a:effectLst/>
                <a:latin typeface="Helvetica Neue"/>
              </a:rPr>
              <a:t>11.00%;</a:t>
            </a:r>
            <a:r>
              <a:rPr lang="zh-CN" altLang="en-US" b="0" i="0" dirty="0">
                <a:solidFill>
                  <a:schemeClr val="bg1"/>
                </a:solidFill>
                <a:effectLst/>
                <a:latin typeface="Helvetica Neue"/>
              </a:rPr>
              <a:t>决策气象服务和专业气象服务分别占</a:t>
            </a:r>
            <a:r>
              <a:rPr lang="en-US" altLang="zh-CN" b="0" i="0" dirty="0">
                <a:solidFill>
                  <a:schemeClr val="bg1"/>
                </a:solidFill>
                <a:effectLst/>
                <a:latin typeface="Helvetica Neue"/>
              </a:rPr>
              <a:t>8.97%</a:t>
            </a:r>
            <a:r>
              <a:rPr lang="zh-CN" altLang="en-US" b="0" i="0" dirty="0">
                <a:solidFill>
                  <a:schemeClr val="bg1"/>
                </a:solidFill>
                <a:effectLst/>
                <a:latin typeface="Helvetica Neue"/>
              </a:rPr>
              <a:t>和</a:t>
            </a:r>
            <a:r>
              <a:rPr lang="en-US" altLang="zh-CN" b="0" i="0" dirty="0">
                <a:solidFill>
                  <a:schemeClr val="bg1"/>
                </a:solidFill>
                <a:effectLst/>
                <a:latin typeface="Helvetica Neue"/>
              </a:rPr>
              <a:t>4.02%</a:t>
            </a:r>
            <a:r>
              <a:rPr lang="zh-CN" altLang="en-US" b="0" i="0" dirty="0">
                <a:solidFill>
                  <a:schemeClr val="bg1"/>
                </a:solidFill>
                <a:effectLst/>
                <a:latin typeface="Helvetica Neue"/>
              </a:rPr>
              <a:t>。如图表</a:t>
            </a:r>
            <a:r>
              <a:rPr lang="en-US" altLang="zh-CN" b="0" i="0" dirty="0">
                <a:solidFill>
                  <a:schemeClr val="bg1"/>
                </a:solidFill>
                <a:effectLst/>
                <a:latin typeface="Helvetica Neue"/>
              </a:rPr>
              <a:t>1</a:t>
            </a:r>
            <a:r>
              <a:rPr lang="zh-CN" altLang="en-US" b="0" i="0" dirty="0">
                <a:solidFill>
                  <a:schemeClr val="bg1"/>
                </a:solidFill>
                <a:effectLst/>
                <a:latin typeface="Helvetica Neue"/>
              </a:rPr>
              <a:t>所示。</a:t>
            </a:r>
            <a:endParaRPr lang="zh-CN" altLang="en-US" dirty="0">
              <a:solidFill>
                <a:schemeClr val="bg1"/>
              </a:solidFill>
            </a:endParaRPr>
          </a:p>
        </p:txBody>
      </p:sp>
      <p:sp>
        <p:nvSpPr>
          <p:cNvPr id="15" name="文本框 14">
            <a:extLst>
              <a:ext uri="{FF2B5EF4-FFF2-40B4-BE49-F238E27FC236}">
                <a16:creationId xmlns:a16="http://schemas.microsoft.com/office/drawing/2014/main" id="{E7E1FFB0-D872-BBF4-E0B2-07D7F0FC0588}"/>
              </a:ext>
            </a:extLst>
          </p:cNvPr>
          <p:cNvSpPr txBox="1"/>
          <p:nvPr/>
        </p:nvSpPr>
        <p:spPr>
          <a:xfrm>
            <a:off x="4622800" y="1289958"/>
            <a:ext cx="7395029" cy="2585323"/>
          </a:xfrm>
          <a:prstGeom prst="rect">
            <a:avLst/>
          </a:prstGeom>
          <a:noFill/>
        </p:spPr>
        <p:txBody>
          <a:bodyPr wrap="square">
            <a:spAutoFit/>
          </a:bodyPr>
          <a:lstStyle/>
          <a:p>
            <a:pPr algn="just"/>
            <a:r>
              <a:rPr lang="zh-CN" altLang="en-US" b="0" i="0" dirty="0">
                <a:solidFill>
                  <a:schemeClr val="bg1"/>
                </a:solidFill>
                <a:effectLst/>
                <a:latin typeface="Helvetica Neue"/>
              </a:rPr>
              <a:t>        未来几年，我国将以应用需求为牵引，确保地面接收系统稳定运行，将推进风云三号</a:t>
            </a:r>
            <a:r>
              <a:rPr lang="en-US" altLang="zh-CN" b="0" i="0" dirty="0">
                <a:solidFill>
                  <a:schemeClr val="bg1"/>
                </a:solidFill>
                <a:effectLst/>
                <a:latin typeface="Helvetica Neue"/>
              </a:rPr>
              <a:t>02</a:t>
            </a:r>
            <a:r>
              <a:rPr lang="zh-CN" altLang="en-US" b="0" i="0" dirty="0">
                <a:solidFill>
                  <a:schemeClr val="bg1"/>
                </a:solidFill>
                <a:effectLst/>
                <a:latin typeface="Helvetica Neue"/>
              </a:rPr>
              <a:t>批地面应用系统工程建设，进一步加强北京站新增站区和新疆喀什站站区的规划设计和基建工作，全力做好广州、乌鲁木齐、佳木斯三站测距系统联调联试工作。中国气象服务进入快速发展阶段，在</a:t>
            </a:r>
            <a:r>
              <a:rPr lang="en-US" altLang="zh-CN" b="0" i="0" dirty="0">
                <a:solidFill>
                  <a:schemeClr val="bg1"/>
                </a:solidFill>
                <a:effectLst/>
                <a:latin typeface="Helvetica Neue"/>
              </a:rPr>
              <a:t>2016</a:t>
            </a:r>
            <a:r>
              <a:rPr lang="zh-CN" altLang="en-US" b="0" i="0" dirty="0">
                <a:solidFill>
                  <a:schemeClr val="bg1"/>
                </a:solidFill>
                <a:effectLst/>
                <a:latin typeface="Helvetica Neue"/>
              </a:rPr>
              <a:t>年气象服务产业收入规模已突破</a:t>
            </a:r>
            <a:r>
              <a:rPr lang="en-US" altLang="zh-CN" b="0" i="0" dirty="0">
                <a:solidFill>
                  <a:schemeClr val="bg1"/>
                </a:solidFill>
                <a:effectLst/>
                <a:latin typeface="Helvetica Neue"/>
              </a:rPr>
              <a:t>400</a:t>
            </a:r>
            <a:r>
              <a:rPr lang="zh-CN" altLang="en-US" b="0" i="0" dirty="0">
                <a:solidFill>
                  <a:schemeClr val="bg1"/>
                </a:solidFill>
                <a:effectLst/>
                <a:latin typeface="Helvetica Neue"/>
              </a:rPr>
              <a:t>亿元，据中国气象协会估算，未来</a:t>
            </a:r>
            <a:r>
              <a:rPr lang="en-US" altLang="zh-CN" b="0" i="0" dirty="0">
                <a:solidFill>
                  <a:schemeClr val="bg1"/>
                </a:solidFill>
                <a:effectLst/>
                <a:latin typeface="Helvetica Neue"/>
              </a:rPr>
              <a:t>2025</a:t>
            </a:r>
            <a:r>
              <a:rPr lang="zh-CN" altLang="en-US" b="0" i="0" dirty="0">
                <a:solidFill>
                  <a:schemeClr val="bg1"/>
                </a:solidFill>
                <a:effectLst/>
                <a:latin typeface="Helvetica Neue"/>
              </a:rPr>
              <a:t>年中国气象服务产业规模可达</a:t>
            </a:r>
            <a:r>
              <a:rPr lang="en-US" altLang="zh-CN" b="0" i="0" dirty="0">
                <a:solidFill>
                  <a:schemeClr val="bg1"/>
                </a:solidFill>
                <a:effectLst/>
                <a:latin typeface="Helvetica Neue"/>
              </a:rPr>
              <a:t>3000</a:t>
            </a:r>
            <a:r>
              <a:rPr lang="zh-CN" altLang="en-US" b="0" i="0" dirty="0">
                <a:solidFill>
                  <a:schemeClr val="bg1"/>
                </a:solidFill>
                <a:effectLst/>
                <a:latin typeface="Helvetica Neue"/>
              </a:rPr>
              <a:t>亿元，市场潜力巨大。如图表</a:t>
            </a:r>
            <a:r>
              <a:rPr lang="en-US" altLang="zh-CN" b="0" i="0" dirty="0">
                <a:solidFill>
                  <a:schemeClr val="bg1"/>
                </a:solidFill>
                <a:effectLst/>
                <a:latin typeface="Helvetica Neue"/>
              </a:rPr>
              <a:t>2</a:t>
            </a:r>
            <a:r>
              <a:rPr lang="zh-CN" altLang="en-US" b="0" i="0" dirty="0">
                <a:solidFill>
                  <a:schemeClr val="bg1"/>
                </a:solidFill>
                <a:effectLst/>
                <a:latin typeface="Helvetica Neue"/>
              </a:rPr>
              <a:t>所示</a:t>
            </a:r>
            <a:r>
              <a:rPr lang="zh-CN" altLang="en-US" dirty="0">
                <a:solidFill>
                  <a:schemeClr val="bg1"/>
                </a:solidFill>
                <a:latin typeface="Helvetica Neue"/>
              </a:rPr>
              <a:t>。</a:t>
            </a:r>
            <a:endParaRPr lang="zh-CN" altLang="en-US" b="0" i="0" dirty="0">
              <a:solidFill>
                <a:schemeClr val="bg1"/>
              </a:solidFill>
              <a:effectLst/>
              <a:latin typeface="Helvetica Neue"/>
            </a:endParaRPr>
          </a:p>
          <a:p>
            <a:br>
              <a:rPr lang="zh-CN" altLang="en-US" dirty="0"/>
            </a:br>
            <a:endParaRPr lang="zh-CN" altLang="en-US" dirty="0"/>
          </a:p>
        </p:txBody>
      </p:sp>
      <p:sp>
        <p:nvSpPr>
          <p:cNvPr id="16" name="文本框 15">
            <a:extLst>
              <a:ext uri="{FF2B5EF4-FFF2-40B4-BE49-F238E27FC236}">
                <a16:creationId xmlns:a16="http://schemas.microsoft.com/office/drawing/2014/main" id="{465215F7-F429-2F43-668F-AB83D17BD8D2}"/>
              </a:ext>
            </a:extLst>
          </p:cNvPr>
          <p:cNvSpPr txBox="1"/>
          <p:nvPr/>
        </p:nvSpPr>
        <p:spPr>
          <a:xfrm>
            <a:off x="8040914" y="3144789"/>
            <a:ext cx="986971" cy="246221"/>
          </a:xfrm>
          <a:prstGeom prst="rect">
            <a:avLst/>
          </a:prstGeom>
          <a:noFill/>
        </p:spPr>
        <p:txBody>
          <a:bodyPr wrap="square" rtlCol="0">
            <a:spAutoFit/>
          </a:bodyPr>
          <a:lstStyle/>
          <a:p>
            <a:r>
              <a:rPr lang="zh-CN" altLang="en-US" sz="1000" dirty="0">
                <a:solidFill>
                  <a:schemeClr val="bg1"/>
                </a:solidFill>
              </a:rPr>
              <a:t>图表</a:t>
            </a:r>
            <a:r>
              <a:rPr lang="en-US" altLang="zh-CN" sz="1000" dirty="0">
                <a:solidFill>
                  <a:schemeClr val="bg1"/>
                </a:solidFill>
              </a:rPr>
              <a:t>2</a:t>
            </a:r>
            <a:endParaRPr lang="zh-CN" altLang="en-US" sz="1000" dirty="0">
              <a:solidFill>
                <a:schemeClr val="bg1"/>
              </a:solidFill>
            </a:endParaRPr>
          </a:p>
        </p:txBody>
      </p:sp>
      <p:sp>
        <p:nvSpPr>
          <p:cNvPr id="17" name="文本框 16">
            <a:extLst>
              <a:ext uri="{FF2B5EF4-FFF2-40B4-BE49-F238E27FC236}">
                <a16:creationId xmlns:a16="http://schemas.microsoft.com/office/drawing/2014/main" id="{2395DC7B-9B06-C6E9-54C9-35E1BDBD2A94}"/>
              </a:ext>
            </a:extLst>
          </p:cNvPr>
          <p:cNvSpPr txBox="1"/>
          <p:nvPr/>
        </p:nvSpPr>
        <p:spPr>
          <a:xfrm>
            <a:off x="1306286" y="3075127"/>
            <a:ext cx="1240971" cy="261610"/>
          </a:xfrm>
          <a:prstGeom prst="rect">
            <a:avLst/>
          </a:prstGeom>
          <a:noFill/>
        </p:spPr>
        <p:txBody>
          <a:bodyPr wrap="square" rtlCol="0">
            <a:spAutoFit/>
          </a:bodyPr>
          <a:lstStyle/>
          <a:p>
            <a:r>
              <a:rPr lang="zh-CN" altLang="en-US" sz="1100" dirty="0">
                <a:solidFill>
                  <a:schemeClr val="bg1"/>
                </a:solidFill>
              </a:rPr>
              <a:t>图表</a:t>
            </a:r>
            <a:r>
              <a:rPr lang="en-US" altLang="zh-CN" sz="1100" dirty="0">
                <a:solidFill>
                  <a:schemeClr val="bg1"/>
                </a:solidFill>
              </a:rPr>
              <a:t>1</a:t>
            </a:r>
            <a:endParaRPr lang="zh-CN" altLang="en-US" sz="1100" dirty="0">
              <a:solidFill>
                <a:schemeClr val="bg1"/>
              </a:solidFill>
            </a:endParaRPr>
          </a:p>
        </p:txBody>
      </p:sp>
    </p:spTree>
    <p:extLst>
      <p:ext uri="{BB962C8B-B14F-4D97-AF65-F5344CB8AC3E}">
        <p14:creationId xmlns:p14="http://schemas.microsoft.com/office/powerpoint/2010/main" val="259032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26" name="Picture 2">
            <a:hlinkClick r:id="rId2"/>
            <a:extLst>
              <a:ext uri="{FF2B5EF4-FFF2-40B4-BE49-F238E27FC236}">
                <a16:creationId xmlns:a16="http://schemas.microsoft.com/office/drawing/2014/main" id="{9190E9C2-177F-A878-DFD9-EFA0019D7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9" y="3122319"/>
            <a:ext cx="4629150" cy="277177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F550D774-9E4E-AB48-D6D0-CF819B0DA40F}"/>
              </a:ext>
            </a:extLst>
          </p:cNvPr>
          <p:cNvSpPr txBox="1"/>
          <p:nvPr/>
        </p:nvSpPr>
        <p:spPr>
          <a:xfrm>
            <a:off x="216383" y="1424834"/>
            <a:ext cx="4851208" cy="923330"/>
          </a:xfrm>
          <a:prstGeom prst="rect">
            <a:avLst/>
          </a:prstGeom>
          <a:noFill/>
        </p:spPr>
        <p:txBody>
          <a:bodyPr wrap="square">
            <a:spAutoFit/>
          </a:bodyPr>
          <a:lstStyle/>
          <a:p>
            <a:r>
              <a:rPr lang="zh-CN" altLang="en-US" dirty="0">
                <a:solidFill>
                  <a:schemeClr val="bg1"/>
                </a:solidFill>
                <a:latin typeface="宋体" panose="02010600030101010101" pitchFamily="2" charset="-122"/>
                <a:ea typeface="宋体" panose="02010600030101010101" pitchFamily="2" charset="-122"/>
              </a:rPr>
              <a:t>    </a:t>
            </a:r>
            <a:r>
              <a:rPr lang="zh-CN" altLang="en-US" b="0" i="0" dirty="0">
                <a:solidFill>
                  <a:schemeClr val="bg1"/>
                </a:solidFill>
                <a:effectLst/>
                <a:latin typeface="宋体" panose="02010600030101010101" pitchFamily="2" charset="-122"/>
                <a:ea typeface="宋体" panose="02010600030101010101" pitchFamily="2" charset="-122"/>
              </a:rPr>
              <a:t>截至</a:t>
            </a:r>
            <a:r>
              <a:rPr lang="en-US" altLang="zh-CN" b="0" i="0" dirty="0">
                <a:solidFill>
                  <a:schemeClr val="bg1"/>
                </a:solidFill>
                <a:effectLst/>
                <a:latin typeface="宋体" panose="02010600030101010101" pitchFamily="2" charset="-122"/>
                <a:ea typeface="宋体" panose="02010600030101010101" pitchFamily="2" charset="-122"/>
              </a:rPr>
              <a:t>2018</a:t>
            </a:r>
            <a:r>
              <a:rPr lang="zh-CN" altLang="en-US" b="0" i="0" dirty="0">
                <a:solidFill>
                  <a:schemeClr val="bg1"/>
                </a:solidFill>
                <a:effectLst/>
                <a:latin typeface="宋体" panose="02010600030101010101" pitchFamily="2" charset="-122"/>
                <a:ea typeface="宋体" panose="02010600030101010101" pitchFamily="2" charset="-122"/>
              </a:rPr>
              <a:t>年我国气象服务相关企业数量约</a:t>
            </a:r>
            <a:r>
              <a:rPr lang="en-US" altLang="zh-CN" b="0" i="0" dirty="0">
                <a:solidFill>
                  <a:schemeClr val="bg1"/>
                </a:solidFill>
                <a:effectLst/>
                <a:latin typeface="宋体" panose="02010600030101010101" pitchFamily="2" charset="-122"/>
                <a:ea typeface="宋体" panose="02010600030101010101" pitchFamily="2" charset="-122"/>
              </a:rPr>
              <a:t>2000</a:t>
            </a:r>
            <a:r>
              <a:rPr lang="zh-CN" altLang="en-US" b="0" i="0" dirty="0">
                <a:solidFill>
                  <a:schemeClr val="bg1"/>
                </a:solidFill>
                <a:effectLst/>
                <a:latin typeface="宋体" panose="02010600030101010101" pitchFamily="2" charset="-122"/>
                <a:ea typeface="宋体" panose="02010600030101010101" pitchFamily="2" charset="-122"/>
              </a:rPr>
              <a:t>家， 行业销售规模约</a:t>
            </a:r>
            <a:r>
              <a:rPr lang="en-US" altLang="zh-CN" b="0" i="0" dirty="0">
                <a:solidFill>
                  <a:schemeClr val="bg1"/>
                </a:solidFill>
                <a:effectLst/>
                <a:latin typeface="宋体" panose="02010600030101010101" pitchFamily="2" charset="-122"/>
                <a:ea typeface="宋体" panose="02010600030101010101" pitchFamily="2" charset="-122"/>
              </a:rPr>
              <a:t>137.8</a:t>
            </a:r>
            <a:r>
              <a:rPr lang="zh-CN" altLang="en-US" b="0" i="0" dirty="0">
                <a:solidFill>
                  <a:schemeClr val="bg1"/>
                </a:solidFill>
                <a:effectLst/>
                <a:latin typeface="宋体" panose="02010600030101010101" pitchFamily="2" charset="-122"/>
                <a:ea typeface="宋体" panose="02010600030101010101" pitchFamily="2" charset="-122"/>
              </a:rPr>
              <a:t>亿元。近几年国内气象服务行业销售规模情况如下图所示：</a:t>
            </a:r>
            <a:endParaRPr lang="zh-CN" altLang="en-US" dirty="0">
              <a:solidFill>
                <a:schemeClr val="bg1"/>
              </a:solidFill>
            </a:endParaRPr>
          </a:p>
        </p:txBody>
      </p:sp>
      <p:sp>
        <p:nvSpPr>
          <p:cNvPr id="12" name="文本框 11">
            <a:extLst>
              <a:ext uri="{FF2B5EF4-FFF2-40B4-BE49-F238E27FC236}">
                <a16:creationId xmlns:a16="http://schemas.microsoft.com/office/drawing/2014/main" id="{031C242D-18DD-65F9-9A38-6BAA977147EA}"/>
              </a:ext>
            </a:extLst>
          </p:cNvPr>
          <p:cNvSpPr txBox="1"/>
          <p:nvPr/>
        </p:nvSpPr>
        <p:spPr>
          <a:xfrm>
            <a:off x="773052" y="2736528"/>
            <a:ext cx="6446170" cy="307777"/>
          </a:xfrm>
          <a:prstGeom prst="rect">
            <a:avLst/>
          </a:prstGeom>
          <a:noFill/>
        </p:spPr>
        <p:txBody>
          <a:bodyPr wrap="square">
            <a:spAutoFit/>
          </a:bodyPr>
          <a:lstStyle/>
          <a:p>
            <a:r>
              <a:rPr lang="en-US" altLang="zh-CN" sz="1400" b="0" i="0" dirty="0">
                <a:solidFill>
                  <a:schemeClr val="bg1"/>
                </a:solidFill>
                <a:effectLst/>
                <a:latin typeface="宋体" panose="02010600030101010101" pitchFamily="2" charset="-122"/>
                <a:ea typeface="宋体" panose="02010600030101010101" pitchFamily="2" charset="-122"/>
              </a:rPr>
              <a:t>2012-2018</a:t>
            </a:r>
            <a:r>
              <a:rPr lang="zh-CN" altLang="en-US" sz="1400" b="0" i="0" dirty="0">
                <a:solidFill>
                  <a:schemeClr val="bg1"/>
                </a:solidFill>
                <a:effectLst/>
                <a:latin typeface="宋体" panose="02010600030101010101" pitchFamily="2" charset="-122"/>
                <a:ea typeface="宋体" panose="02010600030101010101" pitchFamily="2" charset="-122"/>
              </a:rPr>
              <a:t>年中国气象服务行业规模情况</a:t>
            </a:r>
            <a:endParaRPr lang="zh-CN" altLang="en-US" sz="1400" dirty="0">
              <a:solidFill>
                <a:schemeClr val="bg1"/>
              </a:solidFill>
            </a:endParaRPr>
          </a:p>
        </p:txBody>
      </p:sp>
      <p:sp>
        <p:nvSpPr>
          <p:cNvPr id="14" name="文本框 13">
            <a:extLst>
              <a:ext uri="{FF2B5EF4-FFF2-40B4-BE49-F238E27FC236}">
                <a16:creationId xmlns:a16="http://schemas.microsoft.com/office/drawing/2014/main" id="{02113676-14CB-B8A7-C81E-9D66BAC4665F}"/>
              </a:ext>
            </a:extLst>
          </p:cNvPr>
          <p:cNvSpPr txBox="1"/>
          <p:nvPr/>
        </p:nvSpPr>
        <p:spPr>
          <a:xfrm>
            <a:off x="2176063" y="5976187"/>
            <a:ext cx="6446170" cy="276999"/>
          </a:xfrm>
          <a:prstGeom prst="rect">
            <a:avLst/>
          </a:prstGeom>
          <a:noFill/>
        </p:spPr>
        <p:txBody>
          <a:bodyPr wrap="square">
            <a:spAutoFit/>
          </a:bodyPr>
          <a:lstStyle/>
          <a:p>
            <a:r>
              <a:rPr lang="zh-CN" altLang="en-US" sz="1200" b="0" i="0" dirty="0">
                <a:solidFill>
                  <a:schemeClr val="bg1"/>
                </a:solidFill>
                <a:effectLst/>
                <a:latin typeface="宋体" panose="02010600030101010101" pitchFamily="2" charset="-122"/>
                <a:ea typeface="宋体" panose="02010600030101010101" pitchFamily="2" charset="-122"/>
              </a:rPr>
              <a:t>资料来源：中国产业研究报告网整理</a:t>
            </a:r>
            <a:endParaRPr lang="zh-CN" altLang="en-US" sz="1200" dirty="0">
              <a:solidFill>
                <a:schemeClr val="bg1"/>
              </a:solidFill>
            </a:endParaRPr>
          </a:p>
        </p:txBody>
      </p:sp>
      <p:sp>
        <p:nvSpPr>
          <p:cNvPr id="22" name="文本框 21">
            <a:extLst>
              <a:ext uri="{FF2B5EF4-FFF2-40B4-BE49-F238E27FC236}">
                <a16:creationId xmlns:a16="http://schemas.microsoft.com/office/drawing/2014/main" id="{25BF9F89-B627-E0A3-B4F7-11C1734A1A59}"/>
              </a:ext>
            </a:extLst>
          </p:cNvPr>
          <p:cNvSpPr txBox="1"/>
          <p:nvPr/>
        </p:nvSpPr>
        <p:spPr>
          <a:xfrm>
            <a:off x="5399148" y="1355328"/>
            <a:ext cx="6580858" cy="5355312"/>
          </a:xfrm>
          <a:prstGeom prst="rect">
            <a:avLst/>
          </a:prstGeom>
          <a:noFill/>
        </p:spPr>
        <p:txBody>
          <a:bodyPr wrap="square">
            <a:spAutoFit/>
          </a:bodyPr>
          <a:lstStyle/>
          <a:p>
            <a:r>
              <a:rPr lang="zh-CN" altLang="en-US" b="0" i="0" dirty="0">
                <a:solidFill>
                  <a:schemeClr val="bg1"/>
                </a:solidFill>
                <a:effectLst/>
                <a:latin typeface="-apple-system"/>
              </a:rPr>
              <a:t>         随着政策的开放和气象技术的日益成熟，商业气象服务的价值逐渐被挖掘，有战略布局眼光的气象服务机构，都开始瞄准商业气象服务市场这片蓝海。</a:t>
            </a:r>
            <a:endParaRPr lang="en-US" altLang="zh-CN" b="0" i="0" dirty="0">
              <a:solidFill>
                <a:schemeClr val="bg1"/>
              </a:solidFill>
              <a:effectLst/>
              <a:latin typeface="-apple-system"/>
            </a:endParaRPr>
          </a:p>
          <a:p>
            <a:endParaRPr lang="en-US" altLang="zh-CN" dirty="0">
              <a:solidFill>
                <a:schemeClr val="bg1"/>
              </a:solidFill>
              <a:latin typeface="-apple-system"/>
            </a:endParaRPr>
          </a:p>
          <a:p>
            <a:r>
              <a:rPr lang="zh-CN" altLang="en-US" b="0" i="0" dirty="0">
                <a:solidFill>
                  <a:schemeClr val="bg1"/>
                </a:solidFill>
                <a:effectLst/>
                <a:latin typeface="-apple-system"/>
              </a:rPr>
              <a:t>         气象数据中蕴藏着巨大价值，像欧洲的气象服务已经全部商业化，年产值达到</a:t>
            </a:r>
            <a:r>
              <a:rPr lang="en-US" altLang="zh-CN" b="0" i="0" dirty="0">
                <a:solidFill>
                  <a:schemeClr val="bg1"/>
                </a:solidFill>
                <a:effectLst/>
                <a:latin typeface="-apple-system"/>
              </a:rPr>
              <a:t>2600</a:t>
            </a:r>
            <a:r>
              <a:rPr lang="zh-CN" altLang="en-US" b="0" i="0" dirty="0">
                <a:solidFill>
                  <a:schemeClr val="bg1"/>
                </a:solidFill>
                <a:effectLst/>
                <a:latin typeface="-apple-system"/>
              </a:rPr>
              <a:t>亿美元，美国则达到了</a:t>
            </a:r>
            <a:r>
              <a:rPr lang="en-US" altLang="zh-CN" b="0" i="0" dirty="0">
                <a:solidFill>
                  <a:schemeClr val="bg1"/>
                </a:solidFill>
                <a:effectLst/>
                <a:latin typeface="-apple-system"/>
              </a:rPr>
              <a:t>1600</a:t>
            </a:r>
            <a:r>
              <a:rPr lang="zh-CN" altLang="en-US" b="0" i="0" dirty="0">
                <a:solidFill>
                  <a:schemeClr val="bg1"/>
                </a:solidFill>
                <a:effectLst/>
                <a:latin typeface="-apple-system"/>
              </a:rPr>
              <a:t>亿美元。而我国虽然起步较晚，但气象服务在国内拥有庞大的市场空间</a:t>
            </a:r>
            <a:r>
              <a:rPr lang="en-US" altLang="zh-CN" b="0" i="0" dirty="0">
                <a:solidFill>
                  <a:schemeClr val="bg1"/>
                </a:solidFill>
                <a:effectLst/>
                <a:latin typeface="-apple-system"/>
              </a:rPr>
              <a:t>——《</a:t>
            </a:r>
            <a:r>
              <a:rPr lang="zh-CN" altLang="en-US" b="0" i="0" dirty="0">
                <a:solidFill>
                  <a:schemeClr val="bg1"/>
                </a:solidFill>
                <a:effectLst/>
                <a:latin typeface="-apple-system"/>
              </a:rPr>
              <a:t>中国气象服务产业发展报告</a:t>
            </a:r>
            <a:r>
              <a:rPr lang="en-US" altLang="zh-CN" b="0" i="0" dirty="0">
                <a:solidFill>
                  <a:schemeClr val="bg1"/>
                </a:solidFill>
                <a:effectLst/>
                <a:latin typeface="-apple-system"/>
              </a:rPr>
              <a:t>》</a:t>
            </a:r>
            <a:r>
              <a:rPr lang="zh-CN" altLang="en-US" b="0" i="0" dirty="0">
                <a:solidFill>
                  <a:schemeClr val="bg1"/>
                </a:solidFill>
                <a:effectLst/>
                <a:latin typeface="-apple-system"/>
              </a:rPr>
              <a:t>显示，到</a:t>
            </a:r>
            <a:r>
              <a:rPr lang="en-US" altLang="zh-CN" b="0" i="0" dirty="0">
                <a:solidFill>
                  <a:schemeClr val="bg1"/>
                </a:solidFill>
                <a:effectLst/>
                <a:latin typeface="-apple-system"/>
              </a:rPr>
              <a:t>2025</a:t>
            </a:r>
            <a:r>
              <a:rPr lang="zh-CN" altLang="en-US" b="0" i="0" dirty="0">
                <a:solidFill>
                  <a:schemeClr val="bg1"/>
                </a:solidFill>
                <a:effectLst/>
                <a:latin typeface="-apple-system"/>
              </a:rPr>
              <a:t>年，我国气象商业的产业规模可达</a:t>
            </a:r>
            <a:r>
              <a:rPr lang="en-US" altLang="zh-CN" b="0" i="0" dirty="0">
                <a:solidFill>
                  <a:schemeClr val="bg1"/>
                </a:solidFill>
                <a:effectLst/>
                <a:latin typeface="-apple-system"/>
              </a:rPr>
              <a:t>3000</a:t>
            </a:r>
            <a:r>
              <a:rPr lang="zh-CN" altLang="en-US" b="0" i="0" dirty="0">
                <a:solidFill>
                  <a:schemeClr val="bg1"/>
                </a:solidFill>
                <a:effectLst/>
                <a:latin typeface="-apple-system"/>
              </a:rPr>
              <a:t>亿元人民币。</a:t>
            </a:r>
            <a:endParaRPr lang="en-US" altLang="zh-CN" dirty="0">
              <a:solidFill>
                <a:schemeClr val="bg1"/>
              </a:solidFill>
              <a:latin typeface="-apple-system"/>
            </a:endParaRPr>
          </a:p>
          <a:p>
            <a:endParaRPr lang="en-US" altLang="zh-CN" dirty="0">
              <a:solidFill>
                <a:schemeClr val="bg1"/>
              </a:solidFill>
              <a:latin typeface="-apple-system"/>
            </a:endParaRPr>
          </a:p>
          <a:p>
            <a:r>
              <a:rPr lang="zh-CN" altLang="en-US" b="0" i="0" dirty="0">
                <a:solidFill>
                  <a:schemeClr val="bg1"/>
                </a:solidFill>
                <a:effectLst/>
                <a:latin typeface="-apple-system"/>
              </a:rPr>
              <a:t>         基于海量的气象数据、独有的用户“众包数据”，以及在气象领域的丰富经验，利用人工智能、大数据、深度学习等先进技术，对天气数据进行深入研究和挖掘，其短时预报晴雨准确率超过</a:t>
            </a:r>
            <a:r>
              <a:rPr lang="en-US" altLang="zh-CN" b="0" i="0" dirty="0">
                <a:solidFill>
                  <a:schemeClr val="bg1"/>
                </a:solidFill>
                <a:effectLst/>
                <a:latin typeface="-apple-system"/>
              </a:rPr>
              <a:t>90%</a:t>
            </a:r>
            <a:r>
              <a:rPr lang="zh-CN" altLang="en-US" b="0" i="0" dirty="0">
                <a:solidFill>
                  <a:schemeClr val="bg1"/>
                </a:solidFill>
                <a:effectLst/>
                <a:latin typeface="-apple-system"/>
              </a:rPr>
              <a:t>，精准度远超传统气象预测，处于行业领先水平。</a:t>
            </a:r>
            <a:endParaRPr lang="en" altLang="zh-CN" sz="1800"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endParaRPr lang="en" altLang="zh-CN"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r>
              <a:rPr lang="en" altLang="zh-CN" sz="1800" dirty="0">
                <a:solidFill>
                  <a:schemeClr val="bg1"/>
                </a:solidFill>
                <a:latin typeface="宋体" panose="02010600030101010101" pitchFamily="2" charset="-122"/>
                <a:ea typeface="宋体" panose="02010600030101010101" pitchFamily="2" charset="-122"/>
                <a:cs typeface="宋体" panose="02010600030101010101" pitchFamily="2" charset="-122"/>
              </a:rPr>
              <a:t>    RPA</a:t>
            </a:r>
            <a:r>
              <a:rPr lang="zh-CN" altLang="en-US" sz="1800" dirty="0">
                <a:solidFill>
                  <a:schemeClr val="bg1"/>
                </a:solidFill>
                <a:latin typeface="宋体" panose="02010600030101010101" pitchFamily="2" charset="-122"/>
                <a:ea typeface="宋体" panose="02010600030101010101" pitchFamily="2" charset="-122"/>
                <a:cs typeface="宋体" panose="02010600030101010101" pitchFamily="2" charset="-122"/>
              </a:rPr>
              <a:t>技术所具有的人工智能、流程自动化、自动识别、机器学习等功能非常适合</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气象</a:t>
            </a:r>
            <a:r>
              <a:rPr lang="zh-CN" altLang="en-US" sz="1800" dirty="0">
                <a:solidFill>
                  <a:schemeClr val="bg1"/>
                </a:solidFill>
                <a:latin typeface="宋体" panose="02010600030101010101" pitchFamily="2" charset="-122"/>
                <a:ea typeface="宋体" panose="02010600030101010101" pitchFamily="2" charset="-122"/>
                <a:cs typeface="宋体" panose="02010600030101010101" pitchFamily="2" charset="-122"/>
              </a:rPr>
              <a:t>行业产业升级和流程优化，是对降低</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rPr>
              <a:t>气象</a:t>
            </a:r>
            <a:r>
              <a:rPr lang="zh-CN" altLang="en-US" sz="1800" dirty="0">
                <a:solidFill>
                  <a:schemeClr val="bg1"/>
                </a:solidFill>
                <a:latin typeface="宋体" panose="02010600030101010101" pitchFamily="2" charset="-122"/>
                <a:ea typeface="宋体" panose="02010600030101010101" pitchFamily="2" charset="-122"/>
                <a:cs typeface="宋体" panose="02010600030101010101" pitchFamily="2" charset="-122"/>
              </a:rPr>
              <a:t>费用，从而降低社会总成本极具潜力的解决方案，其经济效益不可估量。</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22080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三亚城市职业学院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：祝顺池 廖珍标 蔡吉帅</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：年少有知，仍然无畏！</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三亚城市职业学院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：个人需求</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经济效益</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忘事人群</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：艺赛旗</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is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天气抓取</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：天气服务业务背景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8639" y="1701356"/>
            <a:ext cx="4940844" cy="2246769"/>
          </a:xfrm>
          <a:prstGeom prst="rect">
            <a:avLst/>
          </a:prstGeom>
        </p:spPr>
        <p:txBody>
          <a:bodyPr wrap="square">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  本次作品我们采用的是抓取天气的方式，针对于上班族和一些不喜欢看天气的人群，每次出门都不知道每天都是什么天气，而做的一个程序，主要抓取文件每天的天气和近几天的天气，本次抓取的信息可以放在软件里来增加经济效益。</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我们进行一个数据的采集，最后达到我们每天需要完成的天气信息的抓取，在每次抓取中我们都能有很好的经济效益，来放在各个领域，每天出门我们也必须看天气来保证每天日常的穿搭。最后进行一个每日的推送，来达到最后推广的效果，同时和刚开发软件进行一个合作，来对制作产生一个经济效益。</a:t>
            </a: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95999" y="1818640"/>
            <a:ext cx="4652999" cy="1991931"/>
            <a:chOff x="1693430" y="1679590"/>
            <a:chExt cx="8752688" cy="3746991"/>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3" y="4268244"/>
              <a:ext cx="6891915" cy="1158337"/>
              <a:chOff x="1467192" y="5180920"/>
              <a:chExt cx="6891915" cy="1158337"/>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输入相关数据来提醒人们每天的日常穿搭</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完成天气播报</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抓取相应的数据信息（每天的信息，七天的天气信息）</a:t>
                </a: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抓取数据</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进行一个天气的播报</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进入一个天气网页</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登录天气信息网站</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a:solidFill>
                      <a:schemeClr val="bg1"/>
                    </a:solidFill>
                    <a:latin typeface="Arial"/>
                    <a:ea typeface="微软雅黑"/>
                    <a:cs typeface="+mn-ea"/>
                    <a:sym typeface="Arial"/>
                  </a:rPr>
                  <a:t>OA</a:t>
                </a:r>
                <a:r>
                  <a:rPr lang="zh-CN" altLang="en-US" sz="1200" b="1" dirty="0">
                    <a:solidFill>
                      <a:schemeClr val="bg1"/>
                    </a:solidFill>
                    <a:latin typeface="Arial"/>
                    <a:ea typeface="微软雅黑"/>
                    <a:cs typeface="+mn-ea"/>
                    <a:sym typeface="Arial"/>
                  </a:rPr>
                  <a:t>系统</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endParaRPr lang="zh-CN" altLang="en-US" sz="2000" b="1" dirty="0">
              <a:solidFill>
                <a:schemeClr val="bg1"/>
              </a:solidFill>
              <a:latin typeface="Arial"/>
              <a:ea typeface="微软雅黑"/>
              <a:cs typeface="+mn-ea"/>
              <a:sym typeface="Arial"/>
            </a:endParaRP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378871" y="342900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效率较低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6995005" y="3449247"/>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花费时间较长</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361397" y="3871238"/>
            <a:ext cx="3410126" cy="750110"/>
            <a:chOff x="4421490" y="3867553"/>
            <a:chExt cx="3410126" cy="750110"/>
          </a:xfrm>
        </p:grpSpPr>
        <p:sp>
          <p:nvSpPr>
            <p:cNvPr id="91" name="椭圆 90">
              <a:extLst>
                <a:ext uri="{FF2B5EF4-FFF2-40B4-BE49-F238E27FC236}">
                  <a16:creationId xmlns:a16="http://schemas.microsoft.com/office/drawing/2014/main" id="{1135FB9F-3398-0F4C-9552-53D965E9A02C}"/>
                </a:ext>
              </a:extLst>
            </p:cNvPr>
            <p:cNvSpPr/>
            <p:nvPr/>
          </p:nvSpPr>
          <p:spPr>
            <a:xfrm>
              <a:off x="7088873" y="3874915"/>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421490" y="3867553"/>
              <a:ext cx="3256678" cy="750110"/>
              <a:chOff x="4421490" y="3867553"/>
              <a:chExt cx="3256678" cy="750110"/>
            </a:xfrm>
          </p:grpSpPr>
          <p:sp>
            <p:nvSpPr>
              <p:cNvPr id="102" name="梯形 101">
                <a:extLst>
                  <a:ext uri="{FF2B5EF4-FFF2-40B4-BE49-F238E27FC236}">
                    <a16:creationId xmlns:a16="http://schemas.microsoft.com/office/drawing/2014/main" id="{92895302-3C81-E649-9479-43F0833A5AF5}"/>
                  </a:ext>
                </a:extLst>
              </p:cNvPr>
              <p:cNvSpPr/>
              <p:nvPr/>
            </p:nvSpPr>
            <p:spPr>
              <a:xfrm>
                <a:off x="5287068" y="4146771"/>
                <a:ext cx="1678970" cy="302464"/>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421490" y="3867553"/>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579107" y="4040310"/>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242320" y="4040310"/>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178690" y="3956004"/>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13631" y="3730933"/>
            <a:ext cx="2964662" cy="1023357"/>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用户每次都需要自己去找基本的天气状况，有些页面比较杂乱，用户难以找到相关的基本天气预报</a:t>
            </a:r>
          </a:p>
        </p:txBody>
      </p:sp>
      <p:sp>
        <p:nvSpPr>
          <p:cNvPr id="106" name="矩形 105">
            <a:extLst>
              <a:ext uri="{FF2B5EF4-FFF2-40B4-BE49-F238E27FC236}">
                <a16:creationId xmlns:a16="http://schemas.microsoft.com/office/drawing/2014/main" id="{FF3BB0F9-BCE8-2442-B286-165C99D59E94}"/>
              </a:ext>
            </a:extLst>
          </p:cNvPr>
          <p:cNvSpPr/>
          <p:nvPr/>
        </p:nvSpPr>
        <p:spPr>
          <a:xfrm>
            <a:off x="7970725" y="3836881"/>
            <a:ext cx="2915919" cy="1021883"/>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用户查看相关天气时，需自己手动查询，若是查找的信息多时，需花费的时间较长</a:t>
            </a: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：用户流程痛点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nodePh="1">
                                  <p:stCondLst>
                                    <p:cond delay="0"/>
                                  </p:stCondLst>
                                  <p:endCondLst>
                                    <p:cond evt="begin" delay="0">
                                      <p:tn val="24"/>
                                    </p:cond>
                                  </p:end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a:extLst>
              <a:ext uri="{FF2B5EF4-FFF2-40B4-BE49-F238E27FC236}">
                <a16:creationId xmlns:a16="http://schemas.microsoft.com/office/drawing/2014/main" id="{CEF1A3EC-5402-D349-9844-392D6001E77C}"/>
              </a:ext>
            </a:extLst>
          </p:cNvPr>
          <p:cNvSpPr txBox="1">
            <a:spLocks/>
          </p:cNvSpPr>
          <p:nvPr/>
        </p:nvSpPr>
        <p:spPr>
          <a:xfrm>
            <a:off x="3751277" y="48577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a:t>
            </a:r>
            <a:r>
              <a:rPr lang="en-US" altLang="zh-CN" sz="2000" dirty="0">
                <a:solidFill>
                  <a:schemeClr val="bg1"/>
                </a:solidFill>
                <a:latin typeface="微软雅黑" panose="020B0503020204020204" charset="-122"/>
                <a:ea typeface="微软雅黑" panose="020B0503020204020204" charset="-122"/>
                <a:cs typeface="+mn-cs"/>
                <a:sym typeface="+mn-ea"/>
              </a:rPr>
              <a:t>2</a:t>
            </a:r>
            <a:r>
              <a:rPr lang="zh-CN" altLang="en-US" sz="2000" dirty="0">
                <a:solidFill>
                  <a:schemeClr val="bg1"/>
                </a:solidFill>
                <a:latin typeface="微软雅黑" panose="020B0503020204020204" charset="-122"/>
                <a:ea typeface="微软雅黑" panose="020B0503020204020204" charset="-122"/>
                <a:cs typeface="+mn-cs"/>
                <a:sym typeface="+mn-ea"/>
              </a:rPr>
              <a:t>）某气象企业机器人工厂平台建设规划</a:t>
            </a:r>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3" name="直接连接符 40">
            <a:extLst>
              <a:ext uri="{FF2B5EF4-FFF2-40B4-BE49-F238E27FC236}">
                <a16:creationId xmlns:a16="http://schemas.microsoft.com/office/drawing/2014/main" id="{4361C246-C6BE-B240-A7BE-9D4DF6D8A52D}"/>
              </a:ext>
            </a:extLst>
          </p:cNvPr>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a:extLst>
              <a:ext uri="{FF2B5EF4-FFF2-40B4-BE49-F238E27FC236}">
                <a16:creationId xmlns:a16="http://schemas.microsoft.com/office/drawing/2014/main" id="{4889EEF1-5BA4-2E41-84E1-AC14D1F6D6A4}"/>
              </a:ext>
            </a:extLst>
          </p:cNvPr>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a:extLst>
              <a:ext uri="{FF2B5EF4-FFF2-40B4-BE49-F238E27FC236}">
                <a16:creationId xmlns:a16="http://schemas.microsoft.com/office/drawing/2014/main" id="{E575717E-3526-4348-87F4-4E40204CFFF4}"/>
              </a:ext>
            </a:extLst>
          </p:cNvPr>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a:extLst>
              <a:ext uri="{FF2B5EF4-FFF2-40B4-BE49-F238E27FC236}">
                <a16:creationId xmlns:a16="http://schemas.microsoft.com/office/drawing/2014/main" id="{0784B4D9-CCB9-DE47-9085-4B2E2AD73CAC}"/>
              </a:ext>
            </a:extLst>
          </p:cNvPr>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1AB4E2E9-98E0-EE4B-8696-A07FA0CC34B9}"/>
              </a:ext>
            </a:extLst>
          </p:cNvPr>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2015</a:t>
            </a:r>
            <a:r>
              <a:rPr lang="zh-CN" altLang="en-US" dirty="0">
                <a:solidFill>
                  <a:schemeClr val="accent1"/>
                </a:solidFill>
                <a:latin typeface="微软雅黑" panose="020B0503020204020204" pitchFamily="34" charset="-122"/>
                <a:ea typeface="微软雅黑" panose="020B0503020204020204" pitchFamily="34" charset="-122"/>
              </a:rPr>
              <a:t>年</a:t>
            </a:r>
            <a:r>
              <a:rPr lang="en-US" altLang="zh-CN" dirty="0">
                <a:solidFill>
                  <a:schemeClr val="accent1"/>
                </a:solidFill>
                <a:latin typeface="微软雅黑" panose="020B0503020204020204" pitchFamily="34" charset="-122"/>
                <a:ea typeface="微软雅黑" panose="020B0503020204020204" pitchFamily="34" charset="-122"/>
              </a:rPr>
              <a:t>-2018</a:t>
            </a:r>
            <a:r>
              <a:rPr lang="zh-CN" altLang="en-US" dirty="0">
                <a:solidFill>
                  <a:schemeClr val="accent1"/>
                </a:solidFill>
                <a:latin typeface="微软雅黑" panose="020B0503020204020204" pitchFamily="34" charset="-122"/>
                <a:ea typeface="微软雅黑" panose="020B0503020204020204" pitchFamily="34" charset="-122"/>
              </a:rPr>
              <a:t>年</a:t>
            </a:r>
          </a:p>
        </p:txBody>
      </p:sp>
      <p:sp>
        <p:nvSpPr>
          <p:cNvPr id="8" name="TextBox 30">
            <a:extLst>
              <a:ext uri="{FF2B5EF4-FFF2-40B4-BE49-F238E27FC236}">
                <a16:creationId xmlns:a16="http://schemas.microsoft.com/office/drawing/2014/main" id="{24C891C0-FDE1-3748-AB0A-5FCB7DD22816}"/>
              </a:ext>
            </a:extLst>
          </p:cNvPr>
          <p:cNvSpPr txBox="1"/>
          <p:nvPr/>
        </p:nvSpPr>
        <p:spPr>
          <a:xfrm>
            <a:off x="843915" y="4567555"/>
            <a:ext cx="2560320" cy="700552"/>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期初建设用户行为分析平台</a:t>
            </a: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建设辅助机器人平台</a:t>
            </a:r>
          </a:p>
        </p:txBody>
      </p:sp>
      <p:sp>
        <p:nvSpPr>
          <p:cNvPr id="9" name="TextBox 32">
            <a:extLst>
              <a:ext uri="{FF2B5EF4-FFF2-40B4-BE49-F238E27FC236}">
                <a16:creationId xmlns:a16="http://schemas.microsoft.com/office/drawing/2014/main" id="{BA71D3B5-9CD1-514D-AECA-9B212949BFEA}"/>
              </a:ext>
            </a:extLst>
          </p:cNvPr>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推广辅助自动化机器人平台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建设流程自动化平台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规划机器人工厂技术方案</a:t>
            </a:r>
          </a:p>
        </p:txBody>
      </p:sp>
      <p:sp>
        <p:nvSpPr>
          <p:cNvPr id="10" name="TextBox 33">
            <a:extLst>
              <a:ext uri="{FF2B5EF4-FFF2-40B4-BE49-F238E27FC236}">
                <a16:creationId xmlns:a16="http://schemas.microsoft.com/office/drawing/2014/main" id="{6B44D539-5708-D341-9392-B5BAFCA6FBC5}"/>
              </a:ext>
            </a:extLst>
          </p:cNvPr>
          <p:cNvSpPr txBox="1"/>
          <p:nvPr/>
        </p:nvSpPr>
        <p:spPr>
          <a:xfrm>
            <a:off x="6041390" y="3416935"/>
            <a:ext cx="2607945" cy="170561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集团科技创新第一名项目</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完成机器人工厂方案部署</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实现AI应用场景的试点</a:t>
            </a:r>
          </a:p>
        </p:txBody>
      </p:sp>
      <p:sp>
        <p:nvSpPr>
          <p:cNvPr id="11" name="TextBox 34">
            <a:extLst>
              <a:ext uri="{FF2B5EF4-FFF2-40B4-BE49-F238E27FC236}">
                <a16:creationId xmlns:a16="http://schemas.microsoft.com/office/drawing/2014/main" id="{3729A3E9-C58F-E044-9150-43EAE701875B}"/>
              </a:ext>
            </a:extLst>
          </p:cNvPr>
          <p:cNvSpPr txBox="1"/>
          <p:nvPr/>
        </p:nvSpPr>
        <p:spPr>
          <a:xfrm>
            <a:off x="8649335" y="2853055"/>
            <a:ext cx="2689860" cy="138239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探索基于工厂的新技术应用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全集团实现机器人工厂推广应用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推广AI应用场景</a:t>
            </a:r>
          </a:p>
        </p:txBody>
      </p:sp>
      <p:sp>
        <p:nvSpPr>
          <p:cNvPr id="12" name="TextBox 35">
            <a:extLst>
              <a:ext uri="{FF2B5EF4-FFF2-40B4-BE49-F238E27FC236}">
                <a16:creationId xmlns:a16="http://schemas.microsoft.com/office/drawing/2014/main" id="{6794C87B-2CC9-2B42-8BEF-4ABC3C3ABB19}"/>
              </a:ext>
            </a:extLst>
          </p:cNvPr>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2018</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-2019</a:t>
            </a:r>
            <a:r>
              <a:rPr lang="zh-CN" altLang="en-US" dirty="0">
                <a:solidFill>
                  <a:schemeClr val="accent2"/>
                </a:solidFill>
                <a:latin typeface="微软雅黑" panose="020B0503020204020204" pitchFamily="34" charset="-122"/>
                <a:ea typeface="微软雅黑" panose="020B0503020204020204" pitchFamily="34" charset="-122"/>
              </a:rPr>
              <a:t>年</a:t>
            </a:r>
          </a:p>
        </p:txBody>
      </p:sp>
      <p:sp>
        <p:nvSpPr>
          <p:cNvPr id="13" name="TextBox 36">
            <a:extLst>
              <a:ext uri="{FF2B5EF4-FFF2-40B4-BE49-F238E27FC236}">
                <a16:creationId xmlns:a16="http://schemas.microsoft.com/office/drawing/2014/main" id="{927DA4C8-2D5D-534D-8538-E45898E5C6AC}"/>
              </a:ext>
            </a:extLst>
          </p:cNvPr>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2020</a:t>
            </a:r>
            <a:r>
              <a:rPr lang="zh-CN" altLang="en-US" dirty="0">
                <a:solidFill>
                  <a:schemeClr val="accent3"/>
                </a:solidFill>
                <a:latin typeface="微软雅黑" panose="020B0503020204020204" pitchFamily="34" charset="-122"/>
                <a:ea typeface="微软雅黑" panose="020B0503020204020204" pitchFamily="34" charset="-122"/>
              </a:rPr>
              <a:t>年</a:t>
            </a:r>
          </a:p>
        </p:txBody>
      </p:sp>
      <p:sp>
        <p:nvSpPr>
          <p:cNvPr id="14" name="TextBox 37">
            <a:extLst>
              <a:ext uri="{FF2B5EF4-FFF2-40B4-BE49-F238E27FC236}">
                <a16:creationId xmlns:a16="http://schemas.microsoft.com/office/drawing/2014/main" id="{6D0C94F0-A9A6-0A4E-AE4C-8787B77D00BB}"/>
              </a:ext>
            </a:extLst>
          </p:cNvPr>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2021</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p>
        </p:txBody>
      </p:sp>
      <p:grpSp>
        <p:nvGrpSpPr>
          <p:cNvPr id="15" name="组合 3">
            <a:extLst>
              <a:ext uri="{FF2B5EF4-FFF2-40B4-BE49-F238E27FC236}">
                <a16:creationId xmlns:a16="http://schemas.microsoft.com/office/drawing/2014/main" id="{985B94B7-E460-EB49-BF2D-783729720530}"/>
              </a:ext>
            </a:extLst>
          </p:cNvPr>
          <p:cNvGrpSpPr/>
          <p:nvPr/>
        </p:nvGrpSpPr>
        <p:grpSpPr>
          <a:xfrm>
            <a:off x="6057265" y="2510155"/>
            <a:ext cx="2317750" cy="542290"/>
            <a:chOff x="4743736" y="3559626"/>
            <a:chExt cx="1652466" cy="308268"/>
          </a:xfrm>
        </p:grpSpPr>
        <p:sp>
          <p:nvSpPr>
            <p:cNvPr id="16" name="圆角矩形 15">
              <a:extLst>
                <a:ext uri="{FF2B5EF4-FFF2-40B4-BE49-F238E27FC236}">
                  <a16:creationId xmlns:a16="http://schemas.microsoft.com/office/drawing/2014/main" id="{00C2AFD3-2C81-A040-8470-E6914FC74DF4}"/>
                </a:ext>
              </a:extLst>
            </p:cNvPr>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p>
          </p:txBody>
        </p:sp>
        <p:sp>
          <p:nvSpPr>
            <p:cNvPr id="17" name="Freeform 7">
              <a:extLst>
                <a:ext uri="{FF2B5EF4-FFF2-40B4-BE49-F238E27FC236}">
                  <a16:creationId xmlns:a16="http://schemas.microsoft.com/office/drawing/2014/main" id="{97DD4C54-6C11-2E47-BDB4-0F63194B2589}"/>
                </a:ext>
              </a:extLst>
            </p:cNvPr>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6D5BB691-A7E2-1942-9586-7B5B406A7D01}"/>
              </a:ext>
            </a:extLst>
          </p:cNvPr>
          <p:cNvGrpSpPr/>
          <p:nvPr/>
        </p:nvGrpSpPr>
        <p:grpSpPr>
          <a:xfrm>
            <a:off x="3464560" y="3089275"/>
            <a:ext cx="2318385" cy="542290"/>
            <a:chOff x="2895531" y="3559626"/>
            <a:chExt cx="1652466" cy="308268"/>
          </a:xfrm>
        </p:grpSpPr>
        <p:sp>
          <p:nvSpPr>
            <p:cNvPr id="19" name="圆角矩形 18">
              <a:extLst>
                <a:ext uri="{FF2B5EF4-FFF2-40B4-BE49-F238E27FC236}">
                  <a16:creationId xmlns:a16="http://schemas.microsoft.com/office/drawing/2014/main" id="{ABFBD301-8950-FE48-8222-2FA68603E165}"/>
                </a:ext>
              </a:extLst>
            </p:cNvPr>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p>
          </p:txBody>
        </p:sp>
        <p:sp>
          <p:nvSpPr>
            <p:cNvPr id="20" name="Freeform 13">
              <a:extLst>
                <a:ext uri="{FF2B5EF4-FFF2-40B4-BE49-F238E27FC236}">
                  <a16:creationId xmlns:a16="http://schemas.microsoft.com/office/drawing/2014/main" id="{41B29DD6-DE49-ED49-B6AB-512893270C74}"/>
                </a:ext>
              </a:extLst>
            </p:cNvPr>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a:extLst>
              <a:ext uri="{FF2B5EF4-FFF2-40B4-BE49-F238E27FC236}">
                <a16:creationId xmlns:a16="http://schemas.microsoft.com/office/drawing/2014/main" id="{4A6DCE08-83AC-E248-AEE6-F7350068FE17}"/>
              </a:ext>
            </a:extLst>
          </p:cNvPr>
          <p:cNvGrpSpPr/>
          <p:nvPr/>
        </p:nvGrpSpPr>
        <p:grpSpPr>
          <a:xfrm>
            <a:off x="872490" y="3672840"/>
            <a:ext cx="2317750" cy="542290"/>
            <a:chOff x="1047326" y="3559626"/>
            <a:chExt cx="1652466" cy="308268"/>
          </a:xfrm>
        </p:grpSpPr>
        <p:sp>
          <p:nvSpPr>
            <p:cNvPr id="22" name="圆角矩形 21">
              <a:extLst>
                <a:ext uri="{FF2B5EF4-FFF2-40B4-BE49-F238E27FC236}">
                  <a16:creationId xmlns:a16="http://schemas.microsoft.com/office/drawing/2014/main" id="{FA263890-97DF-8E4D-8BB2-8FEEB750E986}"/>
                </a:ext>
              </a:extLst>
            </p:cNvPr>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p>
          </p:txBody>
        </p:sp>
        <p:sp>
          <p:nvSpPr>
            <p:cNvPr id="23" name="Freeform 18">
              <a:extLst>
                <a:ext uri="{FF2B5EF4-FFF2-40B4-BE49-F238E27FC236}">
                  <a16:creationId xmlns:a16="http://schemas.microsoft.com/office/drawing/2014/main" id="{F69AF841-0234-3948-B802-591ED295F66E}"/>
                </a:ext>
              </a:extLst>
            </p:cNvPr>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DC98484C-075A-824F-A315-96B1A0C2A346}"/>
              </a:ext>
            </a:extLst>
          </p:cNvPr>
          <p:cNvGrpSpPr/>
          <p:nvPr/>
        </p:nvGrpSpPr>
        <p:grpSpPr>
          <a:xfrm>
            <a:off x="8649335" y="1946275"/>
            <a:ext cx="2317750" cy="542290"/>
            <a:chOff x="6591942" y="3559626"/>
            <a:chExt cx="1652466" cy="308268"/>
          </a:xfrm>
        </p:grpSpPr>
        <p:sp>
          <p:nvSpPr>
            <p:cNvPr id="25" name="圆角矩形 24">
              <a:extLst>
                <a:ext uri="{FF2B5EF4-FFF2-40B4-BE49-F238E27FC236}">
                  <a16:creationId xmlns:a16="http://schemas.microsoft.com/office/drawing/2014/main" id="{7108288F-0A4C-3744-AA19-D9F4E7F15E15}"/>
                </a:ext>
              </a:extLst>
            </p:cNvPr>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p>
          </p:txBody>
        </p:sp>
        <p:sp>
          <p:nvSpPr>
            <p:cNvPr id="26" name="Freeform 23">
              <a:extLst>
                <a:ext uri="{FF2B5EF4-FFF2-40B4-BE49-F238E27FC236}">
                  <a16:creationId xmlns:a16="http://schemas.microsoft.com/office/drawing/2014/main" id="{D016718F-6E38-794F-AA0E-AC8D73F1ED7D}"/>
                </a:ext>
              </a:extLst>
            </p:cNvPr>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915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示例：某气象企业案例</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机器人工厂上线流程</a:t>
            </a:r>
          </a:p>
        </p:txBody>
      </p:sp>
      <p:cxnSp>
        <p:nvCxnSpPr>
          <p:cNvPr id="3" name="直接连接符 27">
            <a:extLst>
              <a:ext uri="{FF2B5EF4-FFF2-40B4-BE49-F238E27FC236}">
                <a16:creationId xmlns:a16="http://schemas.microsoft.com/office/drawing/2014/main" id="{104C1D2F-C11E-2F4E-A4FC-BD00B27355FD}"/>
              </a:ext>
            </a:extLst>
          </p:cNvPr>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462D3071-6CBA-6F4E-B3DF-FFCFB2B0803B}"/>
              </a:ext>
            </a:extLst>
          </p:cNvPr>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a:extLst>
              <a:ext uri="{FF2B5EF4-FFF2-40B4-BE49-F238E27FC236}">
                <a16:creationId xmlns:a16="http://schemas.microsoft.com/office/drawing/2014/main" id="{BD199CC5-77FD-C24F-8D49-D9F42E9272D7}"/>
              </a:ext>
            </a:extLst>
          </p:cNvPr>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a:extLst>
              <a:ext uri="{FF2B5EF4-FFF2-40B4-BE49-F238E27FC236}">
                <a16:creationId xmlns:a16="http://schemas.microsoft.com/office/drawing/2014/main" id="{F5104375-1ADB-E040-ACD3-76EBE8F00870}"/>
              </a:ext>
            </a:extLst>
          </p:cNvPr>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1C3B9A4E-BCDE-7A4D-9660-2D747DD0402E}"/>
              </a:ext>
            </a:extLst>
          </p:cNvPr>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195BC476-763E-AD47-9FEA-F5D389451D98}"/>
              </a:ext>
            </a:extLst>
          </p:cNvPr>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a:extLst>
              <a:ext uri="{FF2B5EF4-FFF2-40B4-BE49-F238E27FC236}">
                <a16:creationId xmlns:a16="http://schemas.microsoft.com/office/drawing/2014/main" id="{70A2EEDD-E0B1-524F-87A9-6A26C2A6157C}"/>
              </a:ext>
            </a:extLst>
          </p:cNvPr>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a:extLst>
              <a:ext uri="{FF2B5EF4-FFF2-40B4-BE49-F238E27FC236}">
                <a16:creationId xmlns:a16="http://schemas.microsoft.com/office/drawing/2014/main" id="{DC0D63C1-4A17-4A4D-AAB2-C29765B8302F}"/>
              </a:ext>
            </a:extLst>
          </p:cNvPr>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a:extLst>
              <a:ext uri="{FF2B5EF4-FFF2-40B4-BE49-F238E27FC236}">
                <a16:creationId xmlns:a16="http://schemas.microsoft.com/office/drawing/2014/main" id="{FE555C13-A8E7-9F44-99ED-818A674B7302}"/>
              </a:ext>
            </a:extLst>
          </p:cNvPr>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a:extLst>
              <a:ext uri="{FF2B5EF4-FFF2-40B4-BE49-F238E27FC236}">
                <a16:creationId xmlns:a16="http://schemas.microsoft.com/office/drawing/2014/main" id="{60C41BB6-0CE6-1C4B-AC09-1328EC852A3D}"/>
              </a:ext>
            </a:extLst>
          </p:cNvPr>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a:extLst>
              <a:ext uri="{FF2B5EF4-FFF2-40B4-BE49-F238E27FC236}">
                <a16:creationId xmlns:a16="http://schemas.microsoft.com/office/drawing/2014/main" id="{FA5D0BC4-086F-1646-837D-6B9F646AA374}"/>
              </a:ext>
            </a:extLst>
          </p:cNvPr>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a:extLst>
              <a:ext uri="{FF2B5EF4-FFF2-40B4-BE49-F238E27FC236}">
                <a16:creationId xmlns:a16="http://schemas.microsoft.com/office/drawing/2014/main" id="{41E67EEA-FE31-4044-99A5-BE231F0A93D3}"/>
              </a:ext>
            </a:extLst>
          </p:cNvPr>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D44E50F1-E81B-E344-9192-E152D8A77EB2}"/>
              </a:ext>
            </a:extLst>
          </p:cNvPr>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a:extLst>
              <a:ext uri="{FF2B5EF4-FFF2-40B4-BE49-F238E27FC236}">
                <a16:creationId xmlns:a16="http://schemas.microsoft.com/office/drawing/2014/main" id="{2EC15FA7-2001-034E-B6F6-4A60E43519B0}"/>
              </a:ext>
            </a:extLst>
          </p:cNvPr>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a:extLst>
              <a:ext uri="{FF2B5EF4-FFF2-40B4-BE49-F238E27FC236}">
                <a16:creationId xmlns:a16="http://schemas.microsoft.com/office/drawing/2014/main" id="{2B2A5522-5F0D-0B40-B374-39AA5E38AC3E}"/>
              </a:ext>
            </a:extLst>
          </p:cNvPr>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a:extLst>
              <a:ext uri="{FF2B5EF4-FFF2-40B4-BE49-F238E27FC236}">
                <a16:creationId xmlns:a16="http://schemas.microsoft.com/office/drawing/2014/main" id="{4D960312-33F6-5F49-B90D-8E015B0ED06A}"/>
              </a:ext>
            </a:extLst>
          </p:cNvPr>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19" name="TextBox 103">
            <a:extLst>
              <a:ext uri="{FF2B5EF4-FFF2-40B4-BE49-F238E27FC236}">
                <a16:creationId xmlns:a16="http://schemas.microsoft.com/office/drawing/2014/main" id="{B75CF4E9-E749-3A44-A8DF-47B060F72200}"/>
              </a:ext>
            </a:extLst>
          </p:cNvPr>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20" name="TextBox 103">
            <a:extLst>
              <a:ext uri="{FF2B5EF4-FFF2-40B4-BE49-F238E27FC236}">
                <a16:creationId xmlns:a16="http://schemas.microsoft.com/office/drawing/2014/main" id="{44845542-CCEF-8141-B655-10B1577EF420}"/>
              </a:ext>
            </a:extLst>
          </p:cNvPr>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p>
        </p:txBody>
      </p:sp>
      <p:sp>
        <p:nvSpPr>
          <p:cNvPr id="21" name="TextBox 103">
            <a:extLst>
              <a:ext uri="{FF2B5EF4-FFF2-40B4-BE49-F238E27FC236}">
                <a16:creationId xmlns:a16="http://schemas.microsoft.com/office/drawing/2014/main" id="{42713295-059F-C449-BD66-99F80EA3EEC1}"/>
              </a:ext>
            </a:extLst>
          </p:cNvPr>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22" name="TextBox 103">
            <a:extLst>
              <a:ext uri="{FF2B5EF4-FFF2-40B4-BE49-F238E27FC236}">
                <a16:creationId xmlns:a16="http://schemas.microsoft.com/office/drawing/2014/main" id="{037BC962-0968-6F47-95D6-8301DA901A47}"/>
              </a:ext>
            </a:extLst>
          </p:cNvPr>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23" name="TextBox 103">
            <a:extLst>
              <a:ext uri="{FF2B5EF4-FFF2-40B4-BE49-F238E27FC236}">
                <a16:creationId xmlns:a16="http://schemas.microsoft.com/office/drawing/2014/main" id="{9C9C4447-EBF1-0248-9438-2A6BAA2CADF8}"/>
              </a:ext>
            </a:extLst>
          </p:cNvPr>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24" name="TextBox 103">
            <a:extLst>
              <a:ext uri="{FF2B5EF4-FFF2-40B4-BE49-F238E27FC236}">
                <a16:creationId xmlns:a16="http://schemas.microsoft.com/office/drawing/2014/main" id="{E204614F-EFDC-B94E-9859-3F90A138A06E}"/>
              </a:ext>
            </a:extLst>
          </p:cNvPr>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25" name="肘形连接符 24">
            <a:extLst>
              <a:ext uri="{FF2B5EF4-FFF2-40B4-BE49-F238E27FC236}">
                <a16:creationId xmlns:a16="http://schemas.microsoft.com/office/drawing/2014/main" id="{4242CDDA-2304-2D4E-9ADE-7FA0599C9340}"/>
              </a:ext>
            </a:extLst>
          </p:cNvPr>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a:extLst>
              <a:ext uri="{FF2B5EF4-FFF2-40B4-BE49-F238E27FC236}">
                <a16:creationId xmlns:a16="http://schemas.microsoft.com/office/drawing/2014/main" id="{6AED215E-FF20-3446-9C25-6C93C14A68B0}"/>
              </a:ext>
            </a:extLst>
          </p:cNvPr>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27" name="TextBox 103">
            <a:extLst>
              <a:ext uri="{FF2B5EF4-FFF2-40B4-BE49-F238E27FC236}">
                <a16:creationId xmlns:a16="http://schemas.microsoft.com/office/drawing/2014/main" id="{AF0048DA-0228-CD4A-AF72-2C7EBE32FC45}"/>
              </a:ext>
            </a:extLst>
          </p:cNvPr>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p>
        </p:txBody>
      </p:sp>
      <p:sp>
        <p:nvSpPr>
          <p:cNvPr id="28" name="TextBox 103">
            <a:extLst>
              <a:ext uri="{FF2B5EF4-FFF2-40B4-BE49-F238E27FC236}">
                <a16:creationId xmlns:a16="http://schemas.microsoft.com/office/drawing/2014/main" id="{562DB38A-385D-6646-8223-1F8B5C2468DE}"/>
              </a:ext>
            </a:extLst>
          </p:cNvPr>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29" name="TextBox 103">
            <a:extLst>
              <a:ext uri="{FF2B5EF4-FFF2-40B4-BE49-F238E27FC236}">
                <a16:creationId xmlns:a16="http://schemas.microsoft.com/office/drawing/2014/main" id="{05B67E96-3D87-7143-8838-DEC11F88376F}"/>
              </a:ext>
            </a:extLst>
          </p:cNvPr>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0" name="等腰三角形 76">
            <a:extLst>
              <a:ext uri="{FF2B5EF4-FFF2-40B4-BE49-F238E27FC236}">
                <a16:creationId xmlns:a16="http://schemas.microsoft.com/office/drawing/2014/main" id="{7CCEDF97-BED0-F24B-A4B4-7A31F632272F}"/>
              </a:ext>
            </a:extLst>
          </p:cNvPr>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a:extLst>
              <a:ext uri="{FF2B5EF4-FFF2-40B4-BE49-F238E27FC236}">
                <a16:creationId xmlns:a16="http://schemas.microsoft.com/office/drawing/2014/main" id="{9B03816D-BD9C-9740-8805-609997025F5D}"/>
              </a:ext>
            </a:extLst>
          </p:cNvPr>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32" name="肘形连接符 31">
            <a:extLst>
              <a:ext uri="{FF2B5EF4-FFF2-40B4-BE49-F238E27FC236}">
                <a16:creationId xmlns:a16="http://schemas.microsoft.com/office/drawing/2014/main" id="{2C1753A0-A89A-EE41-8F73-26CA53972A68}"/>
              </a:ext>
            </a:extLst>
          </p:cNvPr>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a:extLst>
              <a:ext uri="{FF2B5EF4-FFF2-40B4-BE49-F238E27FC236}">
                <a16:creationId xmlns:a16="http://schemas.microsoft.com/office/drawing/2014/main" id="{8FFC0D36-04CB-D144-813F-8D235EED73C7}"/>
              </a:ext>
            </a:extLst>
          </p:cNvPr>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34" name="TextBox 103">
            <a:extLst>
              <a:ext uri="{FF2B5EF4-FFF2-40B4-BE49-F238E27FC236}">
                <a16:creationId xmlns:a16="http://schemas.microsoft.com/office/drawing/2014/main" id="{AD3C70B9-196B-6640-8684-4474D7EB9424}"/>
              </a:ext>
            </a:extLst>
          </p:cNvPr>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35" name="TextBox 103">
            <a:extLst>
              <a:ext uri="{FF2B5EF4-FFF2-40B4-BE49-F238E27FC236}">
                <a16:creationId xmlns:a16="http://schemas.microsoft.com/office/drawing/2014/main" id="{F9ADC532-9EF4-3D4D-85D0-5C4F20CE999C}"/>
              </a:ext>
            </a:extLst>
          </p:cNvPr>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36" name="TextBox 103">
            <a:extLst>
              <a:ext uri="{FF2B5EF4-FFF2-40B4-BE49-F238E27FC236}">
                <a16:creationId xmlns:a16="http://schemas.microsoft.com/office/drawing/2014/main" id="{76C99B45-E259-AC4C-B125-2043BFE93DB0}"/>
              </a:ext>
            </a:extLst>
          </p:cNvPr>
          <p:cNvSpPr txBox="1">
            <a:spLocks noChangeArrowheads="1"/>
          </p:cNvSpPr>
          <p:nvPr/>
        </p:nvSpPr>
        <p:spPr bwMode="auto">
          <a:xfrm rot="30982">
            <a:off x="86677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7" name="矩形: 圆角 74">
            <a:extLst>
              <a:ext uri="{FF2B5EF4-FFF2-40B4-BE49-F238E27FC236}">
                <a16:creationId xmlns:a16="http://schemas.microsoft.com/office/drawing/2014/main" id="{B07F0FFD-AE83-AF42-A4EE-62C730103FFE}"/>
              </a:ext>
            </a:extLst>
          </p:cNvPr>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38" name="矩形 37">
            <a:extLst>
              <a:ext uri="{FF2B5EF4-FFF2-40B4-BE49-F238E27FC236}">
                <a16:creationId xmlns:a16="http://schemas.microsoft.com/office/drawing/2014/main" id="{538CFB05-318E-AC43-B6CE-4CF519E19391}"/>
              </a:ext>
            </a:extLst>
          </p:cNvPr>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二期工程</a:t>
            </a:r>
          </a:p>
        </p:txBody>
      </p:sp>
      <p:grpSp>
        <p:nvGrpSpPr>
          <p:cNvPr id="39" name="组合 38">
            <a:extLst>
              <a:ext uri="{FF2B5EF4-FFF2-40B4-BE49-F238E27FC236}">
                <a16:creationId xmlns:a16="http://schemas.microsoft.com/office/drawing/2014/main" id="{BDC2412D-BB88-644B-A4D5-E538F203A6F9}"/>
              </a:ext>
            </a:extLst>
          </p:cNvPr>
          <p:cNvGrpSpPr/>
          <p:nvPr/>
        </p:nvGrpSpPr>
        <p:grpSpPr>
          <a:xfrm>
            <a:off x="574675" y="1250950"/>
            <a:ext cx="9749790" cy="1940560"/>
            <a:chOff x="631" y="1958"/>
            <a:chExt cx="15354" cy="3056"/>
          </a:xfrm>
        </p:grpSpPr>
        <p:cxnSp>
          <p:nvCxnSpPr>
            <p:cNvPr id="40" name="直接连接符 86">
              <a:extLst>
                <a:ext uri="{FF2B5EF4-FFF2-40B4-BE49-F238E27FC236}">
                  <a16:creationId xmlns:a16="http://schemas.microsoft.com/office/drawing/2014/main" id="{E3E28072-4A9C-5040-9712-766420AC2B6B}"/>
                </a:ext>
              </a:extLst>
            </p:cNvPr>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240740D8-4CBB-7445-973A-9706F24C9D90}"/>
                </a:ext>
              </a:extLst>
            </p:cNvPr>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a:extLst>
                <a:ext uri="{FF2B5EF4-FFF2-40B4-BE49-F238E27FC236}">
                  <a16:creationId xmlns:a16="http://schemas.microsoft.com/office/drawing/2014/main" id="{2745AF03-7639-4941-8773-0D6D02B5B365}"/>
                </a:ext>
              </a:extLst>
            </p:cNvPr>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a:extLst>
                <a:ext uri="{FF2B5EF4-FFF2-40B4-BE49-F238E27FC236}">
                  <a16:creationId xmlns:a16="http://schemas.microsoft.com/office/drawing/2014/main" id="{48E80163-1904-1045-B709-513C052DDB1B}"/>
                </a:ext>
              </a:extLst>
            </p:cNvPr>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a:extLst>
                <a:ext uri="{FF2B5EF4-FFF2-40B4-BE49-F238E27FC236}">
                  <a16:creationId xmlns:a16="http://schemas.microsoft.com/office/drawing/2014/main" id="{CCAA5301-009F-E843-909E-81D8B1C65401}"/>
                </a:ext>
              </a:extLst>
            </p:cNvPr>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a:extLst>
                <a:ext uri="{FF2B5EF4-FFF2-40B4-BE49-F238E27FC236}">
                  <a16:creationId xmlns:a16="http://schemas.microsoft.com/office/drawing/2014/main" id="{A2E71943-E452-5648-A5CE-DA1FAE0A4658}"/>
                </a:ext>
              </a:extLst>
            </p:cNvPr>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a:extLst>
                <a:ext uri="{FF2B5EF4-FFF2-40B4-BE49-F238E27FC236}">
                  <a16:creationId xmlns:a16="http://schemas.microsoft.com/office/drawing/2014/main" id="{B9A048A0-FC6E-F948-88D6-B7D8D3F9CC00}"/>
                </a:ext>
              </a:extLst>
            </p:cNvPr>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a:extLst>
                <a:ext uri="{FF2B5EF4-FFF2-40B4-BE49-F238E27FC236}">
                  <a16:creationId xmlns:a16="http://schemas.microsoft.com/office/drawing/2014/main" id="{BB234942-0FE2-E048-939F-908BEA6C6635}"/>
                </a:ext>
              </a:extLst>
            </p:cNvPr>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a:extLst>
                <a:ext uri="{FF2B5EF4-FFF2-40B4-BE49-F238E27FC236}">
                  <a16:creationId xmlns:a16="http://schemas.microsoft.com/office/drawing/2014/main" id="{BF9F1C1C-57FB-AE45-826F-A0E290361EE1}"/>
                </a:ext>
              </a:extLst>
            </p:cNvPr>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a:extLst>
                <a:ext uri="{FF2B5EF4-FFF2-40B4-BE49-F238E27FC236}">
                  <a16:creationId xmlns:a16="http://schemas.microsoft.com/office/drawing/2014/main" id="{762C2B34-4237-4B40-9AF7-7DFFB3289A6A}"/>
                </a:ext>
              </a:extLst>
            </p:cNvPr>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a:extLst>
                <a:ext uri="{FF2B5EF4-FFF2-40B4-BE49-F238E27FC236}">
                  <a16:creationId xmlns:a16="http://schemas.microsoft.com/office/drawing/2014/main" id="{02D287C4-CDFB-1540-8EE0-AAB564E7F764}"/>
                </a:ext>
              </a:extLst>
            </p:cNvPr>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a:extLst>
                <a:ext uri="{FF2B5EF4-FFF2-40B4-BE49-F238E27FC236}">
                  <a16:creationId xmlns:a16="http://schemas.microsoft.com/office/drawing/2014/main" id="{CA659DA4-4A2C-C843-9486-50DC3B4F74C1}"/>
                </a:ext>
              </a:extLst>
            </p:cNvPr>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a:extLst>
                <a:ext uri="{FF2B5EF4-FFF2-40B4-BE49-F238E27FC236}">
                  <a16:creationId xmlns:a16="http://schemas.microsoft.com/office/drawing/2014/main" id="{21453FB6-031C-4C48-8BDA-BF00C85E8FA0}"/>
                </a:ext>
              </a:extLst>
            </p:cNvPr>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FFACEE2F-28DF-344D-B0B1-F1D4459555CC}"/>
                </a:ext>
              </a:extLst>
            </p:cNvPr>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a:extLst>
                <a:ext uri="{FF2B5EF4-FFF2-40B4-BE49-F238E27FC236}">
                  <a16:creationId xmlns:a16="http://schemas.microsoft.com/office/drawing/2014/main" id="{ACF512D5-C141-F141-9FE9-1C9134F029C2}"/>
                </a:ext>
              </a:extLst>
            </p:cNvPr>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a:extLst>
                <a:ext uri="{FF2B5EF4-FFF2-40B4-BE49-F238E27FC236}">
                  <a16:creationId xmlns:a16="http://schemas.microsoft.com/office/drawing/2014/main" id="{F996E86B-A7AC-7D4E-8779-584514EA1F70}"/>
                </a:ext>
              </a:extLst>
            </p:cNvPr>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a:extLst>
                <a:ext uri="{FF2B5EF4-FFF2-40B4-BE49-F238E27FC236}">
                  <a16:creationId xmlns:a16="http://schemas.microsoft.com/office/drawing/2014/main" id="{25B90016-F3B3-8A4B-94C1-BAF0CA165F02}"/>
                </a:ext>
              </a:extLst>
            </p:cNvPr>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57" name="TextBox 103">
              <a:extLst>
                <a:ext uri="{FF2B5EF4-FFF2-40B4-BE49-F238E27FC236}">
                  <a16:creationId xmlns:a16="http://schemas.microsoft.com/office/drawing/2014/main" id="{9C3530F8-BDFC-DD41-9097-A619BB299B39}"/>
                </a:ext>
              </a:extLst>
            </p:cNvPr>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58" name="TextBox 103">
              <a:extLst>
                <a:ext uri="{FF2B5EF4-FFF2-40B4-BE49-F238E27FC236}">
                  <a16:creationId xmlns:a16="http://schemas.microsoft.com/office/drawing/2014/main" id="{7EB8ADC1-1E68-4140-9F9B-9D4E0B2B5391}"/>
                </a:ext>
              </a:extLst>
            </p:cNvPr>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p>
          </p:txBody>
        </p:sp>
        <p:sp>
          <p:nvSpPr>
            <p:cNvPr id="59" name="TextBox 103">
              <a:extLst>
                <a:ext uri="{FF2B5EF4-FFF2-40B4-BE49-F238E27FC236}">
                  <a16:creationId xmlns:a16="http://schemas.microsoft.com/office/drawing/2014/main" id="{A1C7E1A6-49AB-7E43-8ABA-4EFA6C0E6054}"/>
                </a:ext>
              </a:extLst>
            </p:cNvPr>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p>
          </p:txBody>
        </p:sp>
        <p:sp>
          <p:nvSpPr>
            <p:cNvPr id="60" name="TextBox 103">
              <a:extLst>
                <a:ext uri="{FF2B5EF4-FFF2-40B4-BE49-F238E27FC236}">
                  <a16:creationId xmlns:a16="http://schemas.microsoft.com/office/drawing/2014/main" id="{063DA4CD-0A44-624A-8388-8DF5D43A92CF}"/>
                </a:ext>
              </a:extLst>
            </p:cNvPr>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61" name="TextBox 103">
              <a:extLst>
                <a:ext uri="{FF2B5EF4-FFF2-40B4-BE49-F238E27FC236}">
                  <a16:creationId xmlns:a16="http://schemas.microsoft.com/office/drawing/2014/main" id="{7D15F383-E7CB-8F42-88B8-1F91549AF153}"/>
                </a:ext>
              </a:extLst>
            </p:cNvPr>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62" name="TextBox 103">
              <a:extLst>
                <a:ext uri="{FF2B5EF4-FFF2-40B4-BE49-F238E27FC236}">
                  <a16:creationId xmlns:a16="http://schemas.microsoft.com/office/drawing/2014/main" id="{EB13987F-A0FE-D845-8ABC-9935C77055AC}"/>
                </a:ext>
              </a:extLst>
            </p:cNvPr>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p>
          </p:txBody>
        </p:sp>
        <p:sp>
          <p:nvSpPr>
            <p:cNvPr id="63" name="TextBox 103">
              <a:extLst>
                <a:ext uri="{FF2B5EF4-FFF2-40B4-BE49-F238E27FC236}">
                  <a16:creationId xmlns:a16="http://schemas.microsoft.com/office/drawing/2014/main" id="{893C1EDB-5966-754C-9118-0A85C90A8FC1}"/>
                </a:ext>
              </a:extLst>
            </p:cNvPr>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64" name="TextBox 103">
              <a:extLst>
                <a:ext uri="{FF2B5EF4-FFF2-40B4-BE49-F238E27FC236}">
                  <a16:creationId xmlns:a16="http://schemas.microsoft.com/office/drawing/2014/main" id="{55A0531F-FD7A-E94B-A54F-3320C6A75E4A}"/>
                </a:ext>
              </a:extLst>
            </p:cNvPr>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65" name="TextBox 103">
              <a:extLst>
                <a:ext uri="{FF2B5EF4-FFF2-40B4-BE49-F238E27FC236}">
                  <a16:creationId xmlns:a16="http://schemas.microsoft.com/office/drawing/2014/main" id="{DFD574A8-6E4B-CE41-9728-AD4A123CA472}"/>
                </a:ext>
              </a:extLst>
            </p:cNvPr>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p>
          </p:txBody>
        </p:sp>
        <p:cxnSp>
          <p:nvCxnSpPr>
            <p:cNvPr id="66" name="肘形连接符 65">
              <a:extLst>
                <a:ext uri="{FF2B5EF4-FFF2-40B4-BE49-F238E27FC236}">
                  <a16:creationId xmlns:a16="http://schemas.microsoft.com/office/drawing/2014/main" id="{F164C807-4720-EA40-9B17-035C1DD632BC}"/>
                </a:ext>
              </a:extLst>
            </p:cNvPr>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a:extLst>
                <a:ext uri="{FF2B5EF4-FFF2-40B4-BE49-F238E27FC236}">
                  <a16:creationId xmlns:a16="http://schemas.microsoft.com/office/drawing/2014/main" id="{A920E1DA-0B8B-D347-8546-48FB4F0F667A}"/>
                </a:ext>
              </a:extLst>
            </p:cNvPr>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68"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p>
          </p:txBody>
        </p:sp>
        <p:sp>
          <p:nvSpPr>
            <p:cNvPr id="69" name="等腰三角形 118">
              <a:extLst>
                <a:ext uri="{FF2B5EF4-FFF2-40B4-BE49-F238E27FC236}">
                  <a16:creationId xmlns:a16="http://schemas.microsoft.com/office/drawing/2014/main" id="{46FED502-DE67-3442-977C-4F46145BD7F1}"/>
                </a:ext>
              </a:extLst>
            </p:cNvPr>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a:extLst>
                <a:ext uri="{FF2B5EF4-FFF2-40B4-BE49-F238E27FC236}">
                  <a16:creationId xmlns:a16="http://schemas.microsoft.com/office/drawing/2014/main" id="{C3F0898F-E527-D744-903A-8E809B279450}"/>
                </a:ext>
              </a:extLst>
            </p:cNvPr>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71" name="矩形: 圆角 74">
              <a:extLst>
                <a:ext uri="{FF2B5EF4-FFF2-40B4-BE49-F238E27FC236}">
                  <a16:creationId xmlns:a16="http://schemas.microsoft.com/office/drawing/2014/main" id="{78062E11-DEDC-D846-89B9-92E39D073542}"/>
                </a:ext>
              </a:extLst>
            </p:cNvPr>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72" name="矩形 71">
              <a:extLst>
                <a:ext uri="{FF2B5EF4-FFF2-40B4-BE49-F238E27FC236}">
                  <a16:creationId xmlns:a16="http://schemas.microsoft.com/office/drawing/2014/main" id="{D91C42CE-75C0-2347-8950-E0F4FFADAB82}"/>
                </a:ext>
              </a:extLst>
            </p:cNvPr>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一期工程</a:t>
              </a:r>
            </a:p>
          </p:txBody>
        </p:sp>
      </p:grpSp>
      <p:cxnSp>
        <p:nvCxnSpPr>
          <p:cNvPr id="73" name="直接箭头连接符 122">
            <a:extLst>
              <a:ext uri="{FF2B5EF4-FFF2-40B4-BE49-F238E27FC236}">
                <a16:creationId xmlns:a16="http://schemas.microsoft.com/office/drawing/2014/main" id="{91D88804-F53D-7847-8382-892895BCC57B}"/>
              </a:ext>
            </a:extLst>
          </p:cNvPr>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a:extLst>
              <a:ext uri="{FF2B5EF4-FFF2-40B4-BE49-F238E27FC236}">
                <a16:creationId xmlns:a16="http://schemas.microsoft.com/office/drawing/2014/main" id="{01041F7C-54FF-8045-9437-FAB52463BBCF}"/>
              </a:ext>
            </a:extLst>
          </p:cNvPr>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a:extLst>
              <a:ext uri="{FF2B5EF4-FFF2-40B4-BE49-F238E27FC236}">
                <a16:creationId xmlns:a16="http://schemas.microsoft.com/office/drawing/2014/main" id="{75C055ED-CA41-D248-AC4A-335A8B10629B}"/>
              </a:ext>
            </a:extLst>
          </p:cNvPr>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p>
        </p:txBody>
      </p:sp>
      <p:sp>
        <p:nvSpPr>
          <p:cNvPr id="76" name="TextBox 103">
            <a:extLst>
              <a:ext uri="{FF2B5EF4-FFF2-40B4-BE49-F238E27FC236}">
                <a16:creationId xmlns:a16="http://schemas.microsoft.com/office/drawing/2014/main" id="{7F4E8167-7727-2842-9684-5AF058FA5615}"/>
              </a:ext>
            </a:extLst>
          </p:cNvPr>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6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624C8E8-772D-5A40-8C9A-7B583095FB51}"/>
              </a:ext>
            </a:extLst>
          </p:cNvPr>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503020204020204" pitchFamily="34" charset="-122"/>
              <a:cs typeface="Arial" panose="020B0604020202090204" pitchFamily="34" charset="0"/>
            </a:endParaRPr>
          </a:p>
        </p:txBody>
      </p:sp>
      <p:sp>
        <p:nvSpPr>
          <p:cNvPr id="3" name="PA_文本框 151">
            <a:extLst>
              <a:ext uri="{FF2B5EF4-FFF2-40B4-BE49-F238E27FC236}">
                <a16:creationId xmlns:a16="http://schemas.microsoft.com/office/drawing/2014/main" id="{55B96361-2E64-4747-9036-CE2D0FAA7142}"/>
              </a:ext>
            </a:extLst>
          </p:cNvPr>
          <p:cNvSpPr txBox="1"/>
          <p:nvPr>
            <p:custDataLst>
              <p:tags r:id="rId1"/>
            </p:custDataLst>
          </p:nvPr>
        </p:nvSpPr>
        <p:spPr>
          <a:xfrm>
            <a:off x="2781497" y="3096886"/>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1</a:t>
            </a:r>
          </a:p>
        </p:txBody>
      </p:sp>
      <p:sp>
        <p:nvSpPr>
          <p:cNvPr id="4" name="矩形: 圆角 74">
            <a:extLst>
              <a:ext uri="{FF2B5EF4-FFF2-40B4-BE49-F238E27FC236}">
                <a16:creationId xmlns:a16="http://schemas.microsoft.com/office/drawing/2014/main" id="{43BE8922-B394-5C45-8155-401E8ACC42ED}"/>
              </a:ext>
            </a:extLst>
          </p:cNvPr>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5" name="矩形: 圆角 29">
            <a:extLst>
              <a:ext uri="{FF2B5EF4-FFF2-40B4-BE49-F238E27FC236}">
                <a16:creationId xmlns:a16="http://schemas.microsoft.com/office/drawing/2014/main" id="{02360B72-A300-534E-A647-30E976DC09FE}"/>
              </a:ext>
            </a:extLst>
          </p:cNvPr>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混合式部署</a:t>
            </a:r>
          </a:p>
        </p:txBody>
      </p:sp>
      <p:sp>
        <p:nvSpPr>
          <p:cNvPr id="6" name="矩形: 圆角 29">
            <a:extLst>
              <a:ext uri="{FF2B5EF4-FFF2-40B4-BE49-F238E27FC236}">
                <a16:creationId xmlns:a16="http://schemas.microsoft.com/office/drawing/2014/main" id="{97E8082D-B80C-384E-826D-30F17EFD5018}"/>
              </a:ext>
            </a:extLst>
          </p:cNvPr>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rPr>
              <a:t>总部科技部</a:t>
            </a:r>
          </a:p>
        </p:txBody>
      </p:sp>
      <p:sp>
        <p:nvSpPr>
          <p:cNvPr id="7" name="矩形: 圆角 74">
            <a:extLst>
              <a:ext uri="{FF2B5EF4-FFF2-40B4-BE49-F238E27FC236}">
                <a16:creationId xmlns:a16="http://schemas.microsoft.com/office/drawing/2014/main" id="{A58CAB7F-B9C2-8147-BBFD-F9A6BAC7F6C5}"/>
              </a:ext>
            </a:extLst>
          </p:cNvPr>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 name="矩形: 圆角 74">
            <a:extLst>
              <a:ext uri="{FF2B5EF4-FFF2-40B4-BE49-F238E27FC236}">
                <a16:creationId xmlns:a16="http://schemas.microsoft.com/office/drawing/2014/main" id="{72D20805-A52A-8943-BB4B-A750377F6329}"/>
              </a:ext>
            </a:extLst>
          </p:cNvPr>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9" name="矩形: 圆角 29">
            <a:extLst>
              <a:ext uri="{FF2B5EF4-FFF2-40B4-BE49-F238E27FC236}">
                <a16:creationId xmlns:a16="http://schemas.microsoft.com/office/drawing/2014/main" id="{C5C36DC3-13C2-6E4A-B83D-1A6F3BCF9814}"/>
              </a:ext>
            </a:extLst>
          </p:cNvPr>
          <p:cNvSpPr/>
          <p:nvPr/>
        </p:nvSpPr>
        <p:spPr>
          <a:xfrm>
            <a:off x="6770567" y="216280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清算部</a:t>
            </a:r>
          </a:p>
        </p:txBody>
      </p:sp>
      <p:sp>
        <p:nvSpPr>
          <p:cNvPr id="10" name="矩形: 圆角 74">
            <a:extLst>
              <a:ext uri="{FF2B5EF4-FFF2-40B4-BE49-F238E27FC236}">
                <a16:creationId xmlns:a16="http://schemas.microsoft.com/office/drawing/2014/main" id="{56B0580D-6C84-F646-8E4C-6B6FEBEC9DC2}"/>
              </a:ext>
            </a:extLst>
          </p:cNvPr>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pic>
        <p:nvPicPr>
          <p:cNvPr id="11" name="图片 10" descr="机器人_o">
            <a:extLst>
              <a:ext uri="{FF2B5EF4-FFF2-40B4-BE49-F238E27FC236}">
                <a16:creationId xmlns:a16="http://schemas.microsoft.com/office/drawing/2014/main" id="{704A46BD-3787-DF4D-964E-7BF2A8F7B260}"/>
              </a:ext>
            </a:extLst>
          </p:cNvPr>
          <p:cNvPicPr>
            <a:picLocks noChangeAspect="1"/>
          </p:cNvPicPr>
          <p:nvPr/>
        </p:nvPicPr>
        <p:blipFill>
          <a:blip r:embed="rId23"/>
          <a:stretch>
            <a:fillRect/>
          </a:stretch>
        </p:blipFill>
        <p:spPr>
          <a:xfrm>
            <a:off x="2848807" y="2713346"/>
            <a:ext cx="429260" cy="429260"/>
          </a:xfrm>
          <a:prstGeom prst="rect">
            <a:avLst/>
          </a:prstGeom>
        </p:spPr>
      </p:pic>
      <p:grpSp>
        <p:nvGrpSpPr>
          <p:cNvPr id="12" name="组合 11">
            <a:extLst>
              <a:ext uri="{FF2B5EF4-FFF2-40B4-BE49-F238E27FC236}">
                <a16:creationId xmlns:a16="http://schemas.microsoft.com/office/drawing/2014/main" id="{25A4C82E-C8DD-1C41-B18C-6A323EFD33B8}"/>
              </a:ext>
            </a:extLst>
          </p:cNvPr>
          <p:cNvGrpSpPr/>
          <p:nvPr/>
        </p:nvGrpSpPr>
        <p:grpSpPr>
          <a:xfrm>
            <a:off x="3426657" y="2705726"/>
            <a:ext cx="641985" cy="619760"/>
            <a:chOff x="4822" y="3437"/>
            <a:chExt cx="1011" cy="976"/>
          </a:xfrm>
        </p:grpSpPr>
        <p:sp>
          <p:nvSpPr>
            <p:cNvPr id="13" name="PA_文本框 151">
              <a:extLst>
                <a:ext uri="{FF2B5EF4-FFF2-40B4-BE49-F238E27FC236}">
                  <a16:creationId xmlns:a16="http://schemas.microsoft.com/office/drawing/2014/main" id="{F3B88F3D-68C4-DF47-BA39-613FAA5AEA84}"/>
                </a:ext>
              </a:extLst>
            </p:cNvPr>
            <p:cNvSpPr txBox="1"/>
            <p:nvPr>
              <p:custDataLst>
                <p:tags r:id="rId21"/>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2</a:t>
              </a:r>
            </a:p>
          </p:txBody>
        </p:sp>
        <p:pic>
          <p:nvPicPr>
            <p:cNvPr id="14" name="图片 13" descr="机器人_o">
              <a:extLst>
                <a:ext uri="{FF2B5EF4-FFF2-40B4-BE49-F238E27FC236}">
                  <a16:creationId xmlns:a16="http://schemas.microsoft.com/office/drawing/2014/main" id="{55CD959D-5E66-974F-A0A6-04543DC91C2C}"/>
                </a:ext>
              </a:extLst>
            </p:cNvPr>
            <p:cNvPicPr>
              <a:picLocks noChangeAspect="1"/>
            </p:cNvPicPr>
            <p:nvPr/>
          </p:nvPicPr>
          <p:blipFill>
            <a:blip r:embed="rId23"/>
            <a:stretch>
              <a:fillRect/>
            </a:stretch>
          </p:blipFill>
          <p:spPr>
            <a:xfrm>
              <a:off x="4974" y="3437"/>
              <a:ext cx="676" cy="676"/>
            </a:xfrm>
            <a:prstGeom prst="rect">
              <a:avLst/>
            </a:prstGeom>
          </p:spPr>
        </p:pic>
      </p:grpSp>
      <p:sp>
        <p:nvSpPr>
          <p:cNvPr id="15" name="PA_文本框 151">
            <a:extLst>
              <a:ext uri="{FF2B5EF4-FFF2-40B4-BE49-F238E27FC236}">
                <a16:creationId xmlns:a16="http://schemas.microsoft.com/office/drawing/2014/main" id="{3F9349C0-2328-9A41-A161-243302A00468}"/>
              </a:ext>
            </a:extLst>
          </p:cNvPr>
          <p:cNvSpPr txBox="1"/>
          <p:nvPr>
            <p:custDataLst>
              <p:tags r:id="rId2"/>
            </p:custDataLst>
          </p:nvPr>
        </p:nvSpPr>
        <p:spPr>
          <a:xfrm>
            <a:off x="1509592" y="5550526"/>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服务器集群</a:t>
            </a:r>
          </a:p>
        </p:txBody>
      </p:sp>
      <p:grpSp>
        <p:nvGrpSpPr>
          <p:cNvPr id="16" name="组合 15">
            <a:extLst>
              <a:ext uri="{FF2B5EF4-FFF2-40B4-BE49-F238E27FC236}">
                <a16:creationId xmlns:a16="http://schemas.microsoft.com/office/drawing/2014/main" id="{7B76A845-1800-B341-894E-1A421140A957}"/>
              </a:ext>
            </a:extLst>
          </p:cNvPr>
          <p:cNvGrpSpPr/>
          <p:nvPr/>
        </p:nvGrpSpPr>
        <p:grpSpPr>
          <a:xfrm>
            <a:off x="4084517" y="2705726"/>
            <a:ext cx="641350" cy="619760"/>
            <a:chOff x="4822" y="3437"/>
            <a:chExt cx="1010" cy="976"/>
          </a:xfrm>
        </p:grpSpPr>
        <p:sp>
          <p:nvSpPr>
            <p:cNvPr id="17" name="PA_文本框 151">
              <a:extLst>
                <a:ext uri="{FF2B5EF4-FFF2-40B4-BE49-F238E27FC236}">
                  <a16:creationId xmlns:a16="http://schemas.microsoft.com/office/drawing/2014/main" id="{D9681D36-09E3-AE45-AA96-3A1029F16EC5}"/>
                </a:ext>
              </a:extLst>
            </p:cNvPr>
            <p:cNvSpPr txBox="1"/>
            <p:nvPr>
              <p:custDataLst>
                <p:tags r:id="rId20"/>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N</a:t>
              </a:r>
            </a:p>
          </p:txBody>
        </p:sp>
        <p:pic>
          <p:nvPicPr>
            <p:cNvPr id="18" name="图片 17" descr="机器人_o">
              <a:extLst>
                <a:ext uri="{FF2B5EF4-FFF2-40B4-BE49-F238E27FC236}">
                  <a16:creationId xmlns:a16="http://schemas.microsoft.com/office/drawing/2014/main" id="{F0A2D833-0C1D-094D-9836-4619CC09793E}"/>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19" name="组合 18">
            <a:extLst>
              <a:ext uri="{FF2B5EF4-FFF2-40B4-BE49-F238E27FC236}">
                <a16:creationId xmlns:a16="http://schemas.microsoft.com/office/drawing/2014/main" id="{FE9317AD-9F54-8F45-8C63-9D83ADC52787}"/>
              </a:ext>
            </a:extLst>
          </p:cNvPr>
          <p:cNvGrpSpPr/>
          <p:nvPr/>
        </p:nvGrpSpPr>
        <p:grpSpPr>
          <a:xfrm>
            <a:off x="3161227" y="3507731"/>
            <a:ext cx="1162050" cy="602615"/>
            <a:chOff x="4141" y="4777"/>
            <a:chExt cx="1830" cy="949"/>
          </a:xfrm>
        </p:grpSpPr>
        <p:sp>
          <p:nvSpPr>
            <p:cNvPr id="20" name="PA_文本框 151">
              <a:extLst>
                <a:ext uri="{FF2B5EF4-FFF2-40B4-BE49-F238E27FC236}">
                  <a16:creationId xmlns:a16="http://schemas.microsoft.com/office/drawing/2014/main" id="{EA72E4C0-BB08-CB42-9016-5C0B93606950}"/>
                </a:ext>
              </a:extLst>
            </p:cNvPr>
            <p:cNvSpPr txBox="1"/>
            <p:nvPr>
              <p:custDataLst>
                <p:tags r:id="rId19"/>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高密度机器人</a:t>
              </a:r>
            </a:p>
          </p:txBody>
        </p:sp>
        <p:grpSp>
          <p:nvGrpSpPr>
            <p:cNvPr id="21" name="组合 20">
              <a:extLst>
                <a:ext uri="{FF2B5EF4-FFF2-40B4-BE49-F238E27FC236}">
                  <a16:creationId xmlns:a16="http://schemas.microsoft.com/office/drawing/2014/main" id="{D10B0EB0-45A0-464F-85F8-590F4AF47746}"/>
                </a:ext>
              </a:extLst>
            </p:cNvPr>
            <p:cNvGrpSpPr/>
            <p:nvPr/>
          </p:nvGrpSpPr>
          <p:grpSpPr>
            <a:xfrm>
              <a:off x="4141" y="4777"/>
              <a:ext cx="1242" cy="676"/>
              <a:chOff x="3400" y="4556"/>
              <a:chExt cx="1242" cy="676"/>
            </a:xfrm>
          </p:grpSpPr>
          <p:pic>
            <p:nvPicPr>
              <p:cNvPr id="23" name="图片 22" descr="机器人_o">
                <a:extLst>
                  <a:ext uri="{FF2B5EF4-FFF2-40B4-BE49-F238E27FC236}">
                    <a16:creationId xmlns:a16="http://schemas.microsoft.com/office/drawing/2014/main" id="{25624CC1-D6D5-284B-B738-3FE679812AB2}"/>
                  </a:ext>
                </a:extLst>
              </p:cNvPr>
              <p:cNvPicPr>
                <a:picLocks noChangeAspect="1"/>
              </p:cNvPicPr>
              <p:nvPr/>
            </p:nvPicPr>
            <p:blipFill>
              <a:blip r:embed="rId23"/>
              <a:stretch>
                <a:fillRect/>
              </a:stretch>
            </p:blipFill>
            <p:spPr>
              <a:xfrm>
                <a:off x="3400" y="4556"/>
                <a:ext cx="676" cy="676"/>
              </a:xfrm>
              <a:prstGeom prst="rect">
                <a:avLst/>
              </a:prstGeom>
            </p:spPr>
          </p:pic>
          <p:pic>
            <p:nvPicPr>
              <p:cNvPr id="24" name="图片 23" descr="机器人_o">
                <a:extLst>
                  <a:ext uri="{FF2B5EF4-FFF2-40B4-BE49-F238E27FC236}">
                    <a16:creationId xmlns:a16="http://schemas.microsoft.com/office/drawing/2014/main" id="{503E69DD-81AA-8445-8C22-5AAE6946CA2D}"/>
                  </a:ext>
                </a:extLst>
              </p:cNvPr>
              <p:cNvPicPr>
                <a:picLocks noChangeAspect="1"/>
              </p:cNvPicPr>
              <p:nvPr/>
            </p:nvPicPr>
            <p:blipFill>
              <a:blip r:embed="rId23"/>
              <a:stretch>
                <a:fillRect/>
              </a:stretch>
            </p:blipFill>
            <p:spPr>
              <a:xfrm>
                <a:off x="3966" y="4556"/>
                <a:ext cx="676" cy="676"/>
              </a:xfrm>
              <a:prstGeom prst="rect">
                <a:avLst/>
              </a:prstGeom>
            </p:spPr>
          </p:pic>
        </p:grpSp>
        <p:pic>
          <p:nvPicPr>
            <p:cNvPr id="22" name="图片 21" descr="机器人_o">
              <a:extLst>
                <a:ext uri="{FF2B5EF4-FFF2-40B4-BE49-F238E27FC236}">
                  <a16:creationId xmlns:a16="http://schemas.microsoft.com/office/drawing/2014/main" id="{AE78D7D5-E6F9-324D-A983-27FF425AC1C1}"/>
                </a:ext>
              </a:extLst>
            </p:cNvPr>
            <p:cNvPicPr>
              <a:picLocks noChangeAspect="1"/>
            </p:cNvPicPr>
            <p:nvPr/>
          </p:nvPicPr>
          <p:blipFill>
            <a:blip r:embed="rId23"/>
            <a:stretch>
              <a:fillRect/>
            </a:stretch>
          </p:blipFill>
          <p:spPr>
            <a:xfrm>
              <a:off x="5295" y="4777"/>
              <a:ext cx="676" cy="676"/>
            </a:xfrm>
            <a:prstGeom prst="rect">
              <a:avLst/>
            </a:prstGeom>
          </p:spPr>
        </p:pic>
      </p:grpSp>
      <p:grpSp>
        <p:nvGrpSpPr>
          <p:cNvPr id="25" name="组合 24">
            <a:extLst>
              <a:ext uri="{FF2B5EF4-FFF2-40B4-BE49-F238E27FC236}">
                <a16:creationId xmlns:a16="http://schemas.microsoft.com/office/drawing/2014/main" id="{ABD6E2CE-FD55-7D48-8C27-80971E410CCA}"/>
              </a:ext>
            </a:extLst>
          </p:cNvPr>
          <p:cNvGrpSpPr/>
          <p:nvPr/>
        </p:nvGrpSpPr>
        <p:grpSpPr>
          <a:xfrm>
            <a:off x="1404817" y="2609206"/>
            <a:ext cx="641350" cy="746125"/>
            <a:chOff x="1638" y="3285"/>
            <a:chExt cx="1010" cy="1175"/>
          </a:xfrm>
        </p:grpSpPr>
        <p:pic>
          <p:nvPicPr>
            <p:cNvPr id="26" name="图片 25" descr="电脑屏幕">
              <a:extLst>
                <a:ext uri="{FF2B5EF4-FFF2-40B4-BE49-F238E27FC236}">
                  <a16:creationId xmlns:a16="http://schemas.microsoft.com/office/drawing/2014/main" id="{A946CBB5-F301-7449-B62A-37D2F44B671F}"/>
                </a:ext>
              </a:extLst>
            </p:cNvPr>
            <p:cNvPicPr>
              <a:picLocks noChangeAspect="1"/>
            </p:cNvPicPr>
            <p:nvPr/>
          </p:nvPicPr>
          <p:blipFill>
            <a:blip r:embed="rId24"/>
            <a:stretch>
              <a:fillRect/>
            </a:stretch>
          </p:blipFill>
          <p:spPr>
            <a:xfrm>
              <a:off x="1723" y="3285"/>
              <a:ext cx="840" cy="840"/>
            </a:xfrm>
            <a:prstGeom prst="rect">
              <a:avLst/>
            </a:prstGeom>
          </p:spPr>
        </p:pic>
        <p:sp>
          <p:nvSpPr>
            <p:cNvPr id="27" name="PA_文本框 151">
              <a:extLst>
                <a:ext uri="{FF2B5EF4-FFF2-40B4-BE49-F238E27FC236}">
                  <a16:creationId xmlns:a16="http://schemas.microsoft.com/office/drawing/2014/main" id="{226CAC6A-BEF5-ED4A-A85F-85D12B0E82DF}"/>
                </a:ext>
              </a:extLst>
            </p:cNvPr>
            <p:cNvSpPr txBox="1"/>
            <p:nvPr>
              <p:custDataLst>
                <p:tags r:id="rId1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grpSp>
        <p:nvGrpSpPr>
          <p:cNvPr id="28" name="组合 27">
            <a:extLst>
              <a:ext uri="{FF2B5EF4-FFF2-40B4-BE49-F238E27FC236}">
                <a16:creationId xmlns:a16="http://schemas.microsoft.com/office/drawing/2014/main" id="{0D8A6EA9-615E-CC40-AFA8-F99FC8551D71}"/>
              </a:ext>
            </a:extLst>
          </p:cNvPr>
          <p:cNvGrpSpPr/>
          <p:nvPr/>
        </p:nvGrpSpPr>
        <p:grpSpPr>
          <a:xfrm>
            <a:off x="1405452" y="3454391"/>
            <a:ext cx="641350" cy="746125"/>
            <a:chOff x="1638" y="3285"/>
            <a:chExt cx="1010" cy="1175"/>
          </a:xfrm>
        </p:grpSpPr>
        <p:pic>
          <p:nvPicPr>
            <p:cNvPr id="29" name="图片 28" descr="电脑屏幕">
              <a:extLst>
                <a:ext uri="{FF2B5EF4-FFF2-40B4-BE49-F238E27FC236}">
                  <a16:creationId xmlns:a16="http://schemas.microsoft.com/office/drawing/2014/main" id="{38CEACCF-1DB1-3348-A00A-092479EE681C}"/>
                </a:ext>
              </a:extLst>
            </p:cNvPr>
            <p:cNvPicPr>
              <a:picLocks noChangeAspect="1"/>
            </p:cNvPicPr>
            <p:nvPr/>
          </p:nvPicPr>
          <p:blipFill>
            <a:blip r:embed="rId24"/>
            <a:stretch>
              <a:fillRect/>
            </a:stretch>
          </p:blipFill>
          <p:spPr>
            <a:xfrm>
              <a:off x="1723" y="3285"/>
              <a:ext cx="840" cy="840"/>
            </a:xfrm>
            <a:prstGeom prst="rect">
              <a:avLst/>
            </a:prstGeom>
          </p:spPr>
        </p:pic>
        <p:sp>
          <p:nvSpPr>
            <p:cNvPr id="30" name="PA_文本框 151">
              <a:extLst>
                <a:ext uri="{FF2B5EF4-FFF2-40B4-BE49-F238E27FC236}">
                  <a16:creationId xmlns:a16="http://schemas.microsoft.com/office/drawing/2014/main" id="{50518A79-4CDF-D348-86AB-B8D2893D32E8}"/>
                </a:ext>
              </a:extLst>
            </p:cNvPr>
            <p:cNvSpPr txBox="1"/>
            <p:nvPr>
              <p:custDataLst>
                <p:tags r:id="rId17"/>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pic>
        <p:nvPicPr>
          <p:cNvPr id="31" name="图片 30" descr="服务器">
            <a:extLst>
              <a:ext uri="{FF2B5EF4-FFF2-40B4-BE49-F238E27FC236}">
                <a16:creationId xmlns:a16="http://schemas.microsoft.com/office/drawing/2014/main" id="{22253B0F-AC0A-3243-8DDE-E7074005D8EA}"/>
              </a:ext>
            </a:extLst>
          </p:cNvPr>
          <p:cNvPicPr>
            <a:picLocks noChangeAspect="1"/>
          </p:cNvPicPr>
          <p:nvPr/>
        </p:nvPicPr>
        <p:blipFill>
          <a:blip r:embed="rId25"/>
          <a:stretch>
            <a:fillRect/>
          </a:stretch>
        </p:blipFill>
        <p:spPr>
          <a:xfrm>
            <a:off x="1689932" y="4901556"/>
            <a:ext cx="507365" cy="507365"/>
          </a:xfrm>
          <a:prstGeom prst="rect">
            <a:avLst/>
          </a:prstGeom>
        </p:spPr>
      </p:pic>
      <p:pic>
        <p:nvPicPr>
          <p:cNvPr id="32" name="图片 31" descr="服务器 (1)">
            <a:extLst>
              <a:ext uri="{FF2B5EF4-FFF2-40B4-BE49-F238E27FC236}">
                <a16:creationId xmlns:a16="http://schemas.microsoft.com/office/drawing/2014/main" id="{D38CB2B5-9C6D-2848-88A2-7BCD796DCF2C}"/>
              </a:ext>
            </a:extLst>
          </p:cNvPr>
          <p:cNvPicPr>
            <a:picLocks noChangeAspect="1"/>
          </p:cNvPicPr>
          <p:nvPr/>
        </p:nvPicPr>
        <p:blipFill>
          <a:blip r:embed="rId26"/>
          <a:stretch>
            <a:fillRect/>
          </a:stretch>
        </p:blipFill>
        <p:spPr>
          <a:xfrm>
            <a:off x="2736412" y="4834246"/>
            <a:ext cx="574675" cy="574675"/>
          </a:xfrm>
          <a:prstGeom prst="rect">
            <a:avLst/>
          </a:prstGeom>
        </p:spPr>
      </p:pic>
      <p:sp>
        <p:nvSpPr>
          <p:cNvPr id="33" name="PA_文本框 151">
            <a:extLst>
              <a:ext uri="{FF2B5EF4-FFF2-40B4-BE49-F238E27FC236}">
                <a16:creationId xmlns:a16="http://schemas.microsoft.com/office/drawing/2014/main" id="{E6E46FFA-49F5-9148-8461-0195018FCD3F}"/>
              </a:ext>
            </a:extLst>
          </p:cNvPr>
          <p:cNvSpPr txBox="1"/>
          <p:nvPr>
            <p:custDataLst>
              <p:tags r:id="rId3"/>
            </p:custDataLst>
          </p:nvPr>
        </p:nvSpPr>
        <p:spPr>
          <a:xfrm>
            <a:off x="247415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数据库服务器</a:t>
            </a:r>
          </a:p>
        </p:txBody>
      </p:sp>
      <p:pic>
        <p:nvPicPr>
          <p:cNvPr id="34" name="图片 33" descr="文件">
            <a:extLst>
              <a:ext uri="{FF2B5EF4-FFF2-40B4-BE49-F238E27FC236}">
                <a16:creationId xmlns:a16="http://schemas.microsoft.com/office/drawing/2014/main" id="{4DCDC8A7-94D1-2240-9EAB-788F7CC5CD8F}"/>
              </a:ext>
            </a:extLst>
          </p:cNvPr>
          <p:cNvPicPr>
            <a:picLocks noChangeAspect="1"/>
          </p:cNvPicPr>
          <p:nvPr/>
        </p:nvPicPr>
        <p:blipFill>
          <a:blip r:embed="rId27"/>
          <a:stretch>
            <a:fillRect/>
          </a:stretch>
        </p:blipFill>
        <p:spPr>
          <a:xfrm>
            <a:off x="3836867" y="4850121"/>
            <a:ext cx="542925" cy="542925"/>
          </a:xfrm>
          <a:prstGeom prst="rect">
            <a:avLst/>
          </a:prstGeom>
        </p:spPr>
      </p:pic>
      <p:sp>
        <p:nvSpPr>
          <p:cNvPr id="35" name="PA_文本框 151">
            <a:extLst>
              <a:ext uri="{FF2B5EF4-FFF2-40B4-BE49-F238E27FC236}">
                <a16:creationId xmlns:a16="http://schemas.microsoft.com/office/drawing/2014/main" id="{7F73B332-791E-734C-84BE-3BAE40A1CDF9}"/>
              </a:ext>
            </a:extLst>
          </p:cNvPr>
          <p:cNvSpPr txBox="1"/>
          <p:nvPr>
            <p:custDataLst>
              <p:tags r:id="rId4"/>
            </p:custDataLst>
          </p:nvPr>
        </p:nvSpPr>
        <p:spPr>
          <a:xfrm>
            <a:off x="355873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录屏存储</a:t>
            </a:r>
          </a:p>
        </p:txBody>
      </p:sp>
      <p:sp>
        <p:nvSpPr>
          <p:cNvPr id="36" name="矩形: 圆角 74">
            <a:extLst>
              <a:ext uri="{FF2B5EF4-FFF2-40B4-BE49-F238E27FC236}">
                <a16:creationId xmlns:a16="http://schemas.microsoft.com/office/drawing/2014/main" id="{CC323C73-17C0-804C-8762-EB222CDA2141}"/>
              </a:ext>
            </a:extLst>
          </p:cNvPr>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37" name="直接连接符 159">
            <a:extLst>
              <a:ext uri="{FF2B5EF4-FFF2-40B4-BE49-F238E27FC236}">
                <a16:creationId xmlns:a16="http://schemas.microsoft.com/office/drawing/2014/main" id="{64D62A04-B80E-3E43-9B27-7BC652E1EE33}"/>
              </a:ext>
            </a:extLst>
          </p:cNvPr>
          <p:cNvCxnSpPr/>
          <p:nvPr/>
        </p:nvCxnSpPr>
        <p:spPr>
          <a:xfrm>
            <a:off x="2210632" y="3383906"/>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a:extLst>
              <a:ext uri="{FF2B5EF4-FFF2-40B4-BE49-F238E27FC236}">
                <a16:creationId xmlns:a16="http://schemas.microsoft.com/office/drawing/2014/main" id="{14C104DF-A46A-E34F-BFAC-77CF8AD1117F}"/>
              </a:ext>
            </a:extLst>
          </p:cNvPr>
          <p:cNvCxnSpPr>
            <a:stCxn id="36" idx="2"/>
          </p:cNvCxnSpPr>
          <p:nvPr/>
        </p:nvCxnSpPr>
        <p:spPr>
          <a:xfrm>
            <a:off x="173946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a:extLst>
              <a:ext uri="{FF2B5EF4-FFF2-40B4-BE49-F238E27FC236}">
                <a16:creationId xmlns:a16="http://schemas.microsoft.com/office/drawing/2014/main" id="{BF0E0D5D-3E38-E943-97A4-D3B59C633D9A}"/>
              </a:ext>
            </a:extLst>
          </p:cNvPr>
          <p:cNvCxnSpPr/>
          <p:nvPr/>
        </p:nvCxnSpPr>
        <p:spPr>
          <a:xfrm>
            <a:off x="374733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a:extLst>
              <a:ext uri="{FF2B5EF4-FFF2-40B4-BE49-F238E27FC236}">
                <a16:creationId xmlns:a16="http://schemas.microsoft.com/office/drawing/2014/main" id="{6AC75CAB-A895-3B48-881E-2FD97D9B0394}"/>
              </a:ext>
            </a:extLst>
          </p:cNvPr>
          <p:cNvGrpSpPr/>
          <p:nvPr/>
        </p:nvGrpSpPr>
        <p:grpSpPr>
          <a:xfrm>
            <a:off x="9581712" y="2573646"/>
            <a:ext cx="789940" cy="619760"/>
            <a:chOff x="4735" y="3437"/>
            <a:chExt cx="1244" cy="976"/>
          </a:xfrm>
        </p:grpSpPr>
        <p:sp>
          <p:nvSpPr>
            <p:cNvPr id="41" name="PA_文本框 151">
              <a:extLst>
                <a:ext uri="{FF2B5EF4-FFF2-40B4-BE49-F238E27FC236}">
                  <a16:creationId xmlns:a16="http://schemas.microsoft.com/office/drawing/2014/main" id="{05AC8CF1-B88B-CF44-946E-21D38626F09D}"/>
                </a:ext>
              </a:extLst>
            </p:cNvPr>
            <p:cNvSpPr txBox="1"/>
            <p:nvPr>
              <p:custDataLst>
                <p:tags r:id="rId16"/>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42" name="图片 41" descr="机器人_o">
              <a:extLst>
                <a:ext uri="{FF2B5EF4-FFF2-40B4-BE49-F238E27FC236}">
                  <a16:creationId xmlns:a16="http://schemas.microsoft.com/office/drawing/2014/main" id="{4F324F2F-9CDA-2147-A245-66AC017741A5}"/>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43" name="组合 42">
            <a:extLst>
              <a:ext uri="{FF2B5EF4-FFF2-40B4-BE49-F238E27FC236}">
                <a16:creationId xmlns:a16="http://schemas.microsoft.com/office/drawing/2014/main" id="{C619DB85-9FC2-AD49-BE4A-328793730BEC}"/>
              </a:ext>
            </a:extLst>
          </p:cNvPr>
          <p:cNvGrpSpPr/>
          <p:nvPr/>
        </p:nvGrpSpPr>
        <p:grpSpPr>
          <a:xfrm>
            <a:off x="8100892" y="2573646"/>
            <a:ext cx="641985" cy="619760"/>
            <a:chOff x="4848" y="3437"/>
            <a:chExt cx="1011" cy="976"/>
          </a:xfrm>
        </p:grpSpPr>
        <p:sp>
          <p:nvSpPr>
            <p:cNvPr id="44" name="PA_文本框 151">
              <a:extLst>
                <a:ext uri="{FF2B5EF4-FFF2-40B4-BE49-F238E27FC236}">
                  <a16:creationId xmlns:a16="http://schemas.microsoft.com/office/drawing/2014/main" id="{1E3CE007-4A88-B641-AA3C-B854C1D81028}"/>
                </a:ext>
              </a:extLst>
            </p:cNvPr>
            <p:cNvSpPr txBox="1"/>
            <p:nvPr>
              <p:custDataLst>
                <p:tags r:id="rId15"/>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45" name="图片 44" descr="机器人_o">
              <a:extLst>
                <a:ext uri="{FF2B5EF4-FFF2-40B4-BE49-F238E27FC236}">
                  <a16:creationId xmlns:a16="http://schemas.microsoft.com/office/drawing/2014/main" id="{0D21C9F4-AF9B-2D4C-BDC5-B49D30E0E15C}"/>
                </a:ext>
              </a:extLst>
            </p:cNvPr>
            <p:cNvPicPr>
              <a:picLocks noChangeAspect="1"/>
            </p:cNvPicPr>
            <p:nvPr/>
          </p:nvPicPr>
          <p:blipFill>
            <a:blip r:embed="rId23"/>
            <a:stretch>
              <a:fillRect/>
            </a:stretch>
          </p:blipFill>
          <p:spPr>
            <a:xfrm>
              <a:off x="4974" y="3437"/>
              <a:ext cx="676" cy="676"/>
            </a:xfrm>
            <a:prstGeom prst="rect">
              <a:avLst/>
            </a:prstGeom>
          </p:spPr>
        </p:pic>
      </p:grpSp>
      <p:sp>
        <p:nvSpPr>
          <p:cNvPr id="46" name="矩形: 圆角 74">
            <a:extLst>
              <a:ext uri="{FF2B5EF4-FFF2-40B4-BE49-F238E27FC236}">
                <a16:creationId xmlns:a16="http://schemas.microsoft.com/office/drawing/2014/main" id="{603C70A5-8199-C843-B351-4C8633056A05}"/>
              </a:ext>
            </a:extLst>
          </p:cNvPr>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7" name="矩形: 圆角 74">
            <a:extLst>
              <a:ext uri="{FF2B5EF4-FFF2-40B4-BE49-F238E27FC236}">
                <a16:creationId xmlns:a16="http://schemas.microsoft.com/office/drawing/2014/main" id="{AFB3A818-716F-C34E-88E1-39FDE3C47780}"/>
              </a:ext>
            </a:extLst>
          </p:cNvPr>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8" name="矩形: 圆角 29">
            <a:extLst>
              <a:ext uri="{FF2B5EF4-FFF2-40B4-BE49-F238E27FC236}">
                <a16:creationId xmlns:a16="http://schemas.microsoft.com/office/drawing/2014/main" id="{96D81234-9C05-314F-950E-FFD70DFA2C5B}"/>
              </a:ext>
            </a:extLst>
          </p:cNvPr>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运营部</a:t>
            </a:r>
          </a:p>
        </p:txBody>
      </p:sp>
      <p:grpSp>
        <p:nvGrpSpPr>
          <p:cNvPr id="49" name="组合 48">
            <a:extLst>
              <a:ext uri="{FF2B5EF4-FFF2-40B4-BE49-F238E27FC236}">
                <a16:creationId xmlns:a16="http://schemas.microsoft.com/office/drawing/2014/main" id="{7AEBFCAB-6714-984F-8C92-E3C1D38C1066}"/>
              </a:ext>
            </a:extLst>
          </p:cNvPr>
          <p:cNvGrpSpPr/>
          <p:nvPr/>
        </p:nvGrpSpPr>
        <p:grpSpPr>
          <a:xfrm>
            <a:off x="7212527" y="2665721"/>
            <a:ext cx="824230" cy="527685"/>
            <a:chOff x="11473" y="3543"/>
            <a:chExt cx="1298" cy="831"/>
          </a:xfrm>
        </p:grpSpPr>
        <p:pic>
          <p:nvPicPr>
            <p:cNvPr id="50" name="图片 49" descr="多人">
              <a:extLst>
                <a:ext uri="{FF2B5EF4-FFF2-40B4-BE49-F238E27FC236}">
                  <a16:creationId xmlns:a16="http://schemas.microsoft.com/office/drawing/2014/main" id="{F10472CD-6D0E-AE43-8E38-EB55D220AF9B}"/>
                </a:ext>
              </a:extLst>
            </p:cNvPr>
            <p:cNvPicPr>
              <a:picLocks noChangeAspect="1"/>
            </p:cNvPicPr>
            <p:nvPr/>
          </p:nvPicPr>
          <p:blipFill>
            <a:blip r:embed="rId28"/>
            <a:stretch>
              <a:fillRect/>
            </a:stretch>
          </p:blipFill>
          <p:spPr>
            <a:xfrm>
              <a:off x="11864" y="3543"/>
              <a:ext cx="516" cy="464"/>
            </a:xfrm>
            <a:prstGeom prst="rect">
              <a:avLst/>
            </a:prstGeom>
          </p:spPr>
        </p:pic>
        <p:sp>
          <p:nvSpPr>
            <p:cNvPr id="51" name="PA_文本框 151">
              <a:extLst>
                <a:ext uri="{FF2B5EF4-FFF2-40B4-BE49-F238E27FC236}">
                  <a16:creationId xmlns:a16="http://schemas.microsoft.com/office/drawing/2014/main" id="{020CE69A-3DC1-D749-B610-D8EA1A3A35A9}"/>
                </a:ext>
              </a:extLst>
            </p:cNvPr>
            <p:cNvSpPr txBox="1"/>
            <p:nvPr>
              <p:custDataLst>
                <p:tags r:id="rId14"/>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52" name="组合 51">
            <a:extLst>
              <a:ext uri="{FF2B5EF4-FFF2-40B4-BE49-F238E27FC236}">
                <a16:creationId xmlns:a16="http://schemas.microsoft.com/office/drawing/2014/main" id="{487DCCB1-869A-204E-A815-C92DF524A673}"/>
              </a:ext>
            </a:extLst>
          </p:cNvPr>
          <p:cNvGrpSpPr/>
          <p:nvPr/>
        </p:nvGrpSpPr>
        <p:grpSpPr>
          <a:xfrm>
            <a:off x="8881307" y="2573646"/>
            <a:ext cx="641985" cy="619760"/>
            <a:chOff x="4848" y="3437"/>
            <a:chExt cx="1011" cy="976"/>
          </a:xfrm>
        </p:grpSpPr>
        <p:sp>
          <p:nvSpPr>
            <p:cNvPr id="53" name="PA_文本框 151">
              <a:extLst>
                <a:ext uri="{FF2B5EF4-FFF2-40B4-BE49-F238E27FC236}">
                  <a16:creationId xmlns:a16="http://schemas.microsoft.com/office/drawing/2014/main" id="{E1AB23F3-B094-3044-8317-575D0EE85B1B}"/>
                </a:ext>
              </a:extLst>
            </p:cNvPr>
            <p:cNvSpPr txBox="1"/>
            <p:nvPr>
              <p:custDataLst>
                <p:tags r:id="rId13"/>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54" name="图片 53" descr="机器人_o">
              <a:extLst>
                <a:ext uri="{FF2B5EF4-FFF2-40B4-BE49-F238E27FC236}">
                  <a16:creationId xmlns:a16="http://schemas.microsoft.com/office/drawing/2014/main" id="{4C5E7588-58BB-F44F-8B60-BAF1CC158C57}"/>
                </a:ext>
              </a:extLst>
            </p:cNvPr>
            <p:cNvPicPr>
              <a:picLocks noChangeAspect="1"/>
            </p:cNvPicPr>
            <p:nvPr/>
          </p:nvPicPr>
          <p:blipFill>
            <a:blip r:embed="rId23"/>
            <a:stretch>
              <a:fillRect/>
            </a:stretch>
          </p:blipFill>
          <p:spPr>
            <a:xfrm>
              <a:off x="4974" y="3437"/>
              <a:ext cx="676" cy="676"/>
            </a:xfrm>
            <a:prstGeom prst="rect">
              <a:avLst/>
            </a:prstGeom>
          </p:spPr>
        </p:pic>
      </p:grpSp>
      <p:sp>
        <p:nvSpPr>
          <p:cNvPr id="55" name="矩形: 圆角 74">
            <a:extLst>
              <a:ext uri="{FF2B5EF4-FFF2-40B4-BE49-F238E27FC236}">
                <a16:creationId xmlns:a16="http://schemas.microsoft.com/office/drawing/2014/main" id="{F86F5B42-905E-494E-A099-756920F52D51}"/>
              </a:ext>
            </a:extLst>
          </p:cNvPr>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56" name="直接连接符 178">
            <a:extLst>
              <a:ext uri="{FF2B5EF4-FFF2-40B4-BE49-F238E27FC236}">
                <a16:creationId xmlns:a16="http://schemas.microsoft.com/office/drawing/2014/main" id="{4846AF09-05A5-FF47-9198-9B0E38987DF9}"/>
              </a:ext>
            </a:extLst>
          </p:cNvPr>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a:extLst>
              <a:ext uri="{FF2B5EF4-FFF2-40B4-BE49-F238E27FC236}">
                <a16:creationId xmlns:a16="http://schemas.microsoft.com/office/drawing/2014/main" id="{415D3FAE-0A65-8F4A-805D-80B8D7104BF4}"/>
              </a:ext>
            </a:extLst>
          </p:cNvPr>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a:extLst>
              <a:ext uri="{FF2B5EF4-FFF2-40B4-BE49-F238E27FC236}">
                <a16:creationId xmlns:a16="http://schemas.microsoft.com/office/drawing/2014/main" id="{79668376-DD4E-3F4A-AEC2-9F3D9DA77EA4}"/>
              </a:ext>
            </a:extLst>
          </p:cNvPr>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a:extLst>
              <a:ext uri="{FF2B5EF4-FFF2-40B4-BE49-F238E27FC236}">
                <a16:creationId xmlns:a16="http://schemas.microsoft.com/office/drawing/2014/main" id="{7D4663BB-7D4C-7E4F-9E24-0541751D5E67}"/>
              </a:ext>
            </a:extLst>
          </p:cNvPr>
          <p:cNvGrpSpPr/>
          <p:nvPr/>
        </p:nvGrpSpPr>
        <p:grpSpPr>
          <a:xfrm>
            <a:off x="9581712" y="4018271"/>
            <a:ext cx="789940" cy="619760"/>
            <a:chOff x="4735" y="3437"/>
            <a:chExt cx="1244" cy="976"/>
          </a:xfrm>
        </p:grpSpPr>
        <p:sp>
          <p:nvSpPr>
            <p:cNvPr id="60" name="PA_文本框 151">
              <a:extLst>
                <a:ext uri="{FF2B5EF4-FFF2-40B4-BE49-F238E27FC236}">
                  <a16:creationId xmlns:a16="http://schemas.microsoft.com/office/drawing/2014/main" id="{BF0CC241-5D18-0345-840A-54DF1A71FDE2}"/>
                </a:ext>
              </a:extLst>
            </p:cNvPr>
            <p:cNvSpPr txBox="1"/>
            <p:nvPr>
              <p:custDataLst>
                <p:tags r:id="rId12"/>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61" name="图片 60" descr="机器人_o">
              <a:extLst>
                <a:ext uri="{FF2B5EF4-FFF2-40B4-BE49-F238E27FC236}">
                  <a16:creationId xmlns:a16="http://schemas.microsoft.com/office/drawing/2014/main" id="{0B6FF058-7D83-7146-B9C3-B431368B005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2" name="组合 61">
            <a:extLst>
              <a:ext uri="{FF2B5EF4-FFF2-40B4-BE49-F238E27FC236}">
                <a16:creationId xmlns:a16="http://schemas.microsoft.com/office/drawing/2014/main" id="{143D7749-3967-6540-B6A3-67A181F43C29}"/>
              </a:ext>
            </a:extLst>
          </p:cNvPr>
          <p:cNvGrpSpPr/>
          <p:nvPr/>
        </p:nvGrpSpPr>
        <p:grpSpPr>
          <a:xfrm>
            <a:off x="8100892" y="4018271"/>
            <a:ext cx="641985" cy="619760"/>
            <a:chOff x="4848" y="3437"/>
            <a:chExt cx="1011" cy="976"/>
          </a:xfrm>
        </p:grpSpPr>
        <p:sp>
          <p:nvSpPr>
            <p:cNvPr id="63" name="PA_文本框 151">
              <a:extLst>
                <a:ext uri="{FF2B5EF4-FFF2-40B4-BE49-F238E27FC236}">
                  <a16:creationId xmlns:a16="http://schemas.microsoft.com/office/drawing/2014/main" id="{8C12C415-0EC3-3847-948C-1B59EFCBC813}"/>
                </a:ext>
              </a:extLst>
            </p:cNvPr>
            <p:cNvSpPr txBox="1"/>
            <p:nvPr>
              <p:custDataLst>
                <p:tags r:id="rId11"/>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2</a:t>
              </a:r>
            </a:p>
          </p:txBody>
        </p:sp>
        <p:pic>
          <p:nvPicPr>
            <p:cNvPr id="64" name="图片 63" descr="机器人_o">
              <a:extLst>
                <a:ext uri="{FF2B5EF4-FFF2-40B4-BE49-F238E27FC236}">
                  <a16:creationId xmlns:a16="http://schemas.microsoft.com/office/drawing/2014/main" id="{0916AD45-BCD7-3F41-A4B0-4674D112AA2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5" name="组合 64">
            <a:extLst>
              <a:ext uri="{FF2B5EF4-FFF2-40B4-BE49-F238E27FC236}">
                <a16:creationId xmlns:a16="http://schemas.microsoft.com/office/drawing/2014/main" id="{6B6D2A24-3AB0-A449-893B-BEBD2B060C3E}"/>
              </a:ext>
            </a:extLst>
          </p:cNvPr>
          <p:cNvGrpSpPr/>
          <p:nvPr/>
        </p:nvGrpSpPr>
        <p:grpSpPr>
          <a:xfrm>
            <a:off x="7212527" y="4110346"/>
            <a:ext cx="824230" cy="527685"/>
            <a:chOff x="11473" y="3543"/>
            <a:chExt cx="1298" cy="831"/>
          </a:xfrm>
        </p:grpSpPr>
        <p:pic>
          <p:nvPicPr>
            <p:cNvPr id="66" name="图片 65" descr="多人">
              <a:extLst>
                <a:ext uri="{FF2B5EF4-FFF2-40B4-BE49-F238E27FC236}">
                  <a16:creationId xmlns:a16="http://schemas.microsoft.com/office/drawing/2014/main" id="{9372F364-A0F1-AA41-A91F-890A5A944DAB}"/>
                </a:ext>
              </a:extLst>
            </p:cNvPr>
            <p:cNvPicPr>
              <a:picLocks noChangeAspect="1"/>
            </p:cNvPicPr>
            <p:nvPr/>
          </p:nvPicPr>
          <p:blipFill>
            <a:blip r:embed="rId28"/>
            <a:stretch>
              <a:fillRect/>
            </a:stretch>
          </p:blipFill>
          <p:spPr>
            <a:xfrm>
              <a:off x="11864" y="3543"/>
              <a:ext cx="516" cy="464"/>
            </a:xfrm>
            <a:prstGeom prst="rect">
              <a:avLst/>
            </a:prstGeom>
          </p:spPr>
        </p:pic>
        <p:sp>
          <p:nvSpPr>
            <p:cNvPr id="67" name="PA_文本框 151">
              <a:extLst>
                <a:ext uri="{FF2B5EF4-FFF2-40B4-BE49-F238E27FC236}">
                  <a16:creationId xmlns:a16="http://schemas.microsoft.com/office/drawing/2014/main" id="{AF1EF9B3-C0CB-4C4B-83A6-4BDA414F7F49}"/>
                </a:ext>
              </a:extLst>
            </p:cNvPr>
            <p:cNvSpPr txBox="1"/>
            <p:nvPr>
              <p:custDataLst>
                <p:tags r:id="rId10"/>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68" name="组合 67">
            <a:extLst>
              <a:ext uri="{FF2B5EF4-FFF2-40B4-BE49-F238E27FC236}">
                <a16:creationId xmlns:a16="http://schemas.microsoft.com/office/drawing/2014/main" id="{DD6B33A8-3A70-884D-9676-89D8A5E92D00}"/>
              </a:ext>
            </a:extLst>
          </p:cNvPr>
          <p:cNvGrpSpPr/>
          <p:nvPr/>
        </p:nvGrpSpPr>
        <p:grpSpPr>
          <a:xfrm>
            <a:off x="8881307" y="4018271"/>
            <a:ext cx="641985" cy="619760"/>
            <a:chOff x="4848" y="3437"/>
            <a:chExt cx="1011" cy="976"/>
          </a:xfrm>
        </p:grpSpPr>
        <p:sp>
          <p:nvSpPr>
            <p:cNvPr id="69" name="PA_文本框 151">
              <a:extLst>
                <a:ext uri="{FF2B5EF4-FFF2-40B4-BE49-F238E27FC236}">
                  <a16:creationId xmlns:a16="http://schemas.microsoft.com/office/drawing/2014/main" id="{C59F644C-AF64-1E43-AF46-34650D7C46DE}"/>
                </a:ext>
              </a:extLst>
            </p:cNvPr>
            <p:cNvSpPr txBox="1"/>
            <p:nvPr>
              <p:custDataLst>
                <p:tags r:id="rId9"/>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70" name="图片 69" descr="机器人_o">
              <a:extLst>
                <a:ext uri="{FF2B5EF4-FFF2-40B4-BE49-F238E27FC236}">
                  <a16:creationId xmlns:a16="http://schemas.microsoft.com/office/drawing/2014/main" id="{DA99D10E-FCC8-B84E-9139-0E809471A850}"/>
                </a:ext>
              </a:extLst>
            </p:cNvPr>
            <p:cNvPicPr>
              <a:picLocks noChangeAspect="1"/>
            </p:cNvPicPr>
            <p:nvPr/>
          </p:nvPicPr>
          <p:blipFill>
            <a:blip r:embed="rId23"/>
            <a:stretch>
              <a:fillRect/>
            </a:stretch>
          </p:blipFill>
          <p:spPr>
            <a:xfrm>
              <a:off x="4974" y="3437"/>
              <a:ext cx="676" cy="676"/>
            </a:xfrm>
            <a:prstGeom prst="rect">
              <a:avLst/>
            </a:prstGeom>
          </p:spPr>
        </p:pic>
      </p:grpSp>
      <p:sp>
        <p:nvSpPr>
          <p:cNvPr id="71" name="矩形: 圆角 74">
            <a:extLst>
              <a:ext uri="{FF2B5EF4-FFF2-40B4-BE49-F238E27FC236}">
                <a16:creationId xmlns:a16="http://schemas.microsoft.com/office/drawing/2014/main" id="{845FA17B-CCB3-EB4E-B619-8F6B2A2DA9D7}"/>
              </a:ext>
            </a:extLst>
          </p:cNvPr>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72" name="矩形: 圆角 74">
            <a:extLst>
              <a:ext uri="{FF2B5EF4-FFF2-40B4-BE49-F238E27FC236}">
                <a16:creationId xmlns:a16="http://schemas.microsoft.com/office/drawing/2014/main" id="{37F5CDEC-BFB2-2B4E-B9A0-FD954A5E0BC7}"/>
              </a:ext>
            </a:extLst>
          </p:cNvPr>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73" name="组合 72">
            <a:extLst>
              <a:ext uri="{FF2B5EF4-FFF2-40B4-BE49-F238E27FC236}">
                <a16:creationId xmlns:a16="http://schemas.microsoft.com/office/drawing/2014/main" id="{B90FD2F2-7048-FC46-AE33-02A05BD0234D}"/>
              </a:ext>
            </a:extLst>
          </p:cNvPr>
          <p:cNvGrpSpPr/>
          <p:nvPr/>
        </p:nvGrpSpPr>
        <p:grpSpPr>
          <a:xfrm>
            <a:off x="9581712" y="5458451"/>
            <a:ext cx="789940" cy="619760"/>
            <a:chOff x="4735" y="3437"/>
            <a:chExt cx="1244" cy="976"/>
          </a:xfrm>
        </p:grpSpPr>
        <p:sp>
          <p:nvSpPr>
            <p:cNvPr id="74" name="PA_文本框 151">
              <a:extLst>
                <a:ext uri="{FF2B5EF4-FFF2-40B4-BE49-F238E27FC236}">
                  <a16:creationId xmlns:a16="http://schemas.microsoft.com/office/drawing/2014/main" id="{B6584F2C-75BA-4046-ABD1-DF4E68D4B88A}"/>
                </a:ext>
              </a:extLst>
            </p:cNvPr>
            <p:cNvSpPr txBox="1"/>
            <p:nvPr>
              <p:custDataLst>
                <p:tags r:id="rId8"/>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75" name="图片 74" descr="机器人_o">
              <a:extLst>
                <a:ext uri="{FF2B5EF4-FFF2-40B4-BE49-F238E27FC236}">
                  <a16:creationId xmlns:a16="http://schemas.microsoft.com/office/drawing/2014/main" id="{721DAD14-87F7-8649-B4BA-A5043D33BEF6}"/>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6" name="组合 75">
            <a:extLst>
              <a:ext uri="{FF2B5EF4-FFF2-40B4-BE49-F238E27FC236}">
                <a16:creationId xmlns:a16="http://schemas.microsoft.com/office/drawing/2014/main" id="{42C77BEB-58C8-D842-93D3-E0E9033B6F89}"/>
              </a:ext>
            </a:extLst>
          </p:cNvPr>
          <p:cNvGrpSpPr/>
          <p:nvPr/>
        </p:nvGrpSpPr>
        <p:grpSpPr>
          <a:xfrm>
            <a:off x="8100892" y="5458451"/>
            <a:ext cx="641985" cy="619760"/>
            <a:chOff x="4848" y="3437"/>
            <a:chExt cx="1011" cy="976"/>
          </a:xfrm>
        </p:grpSpPr>
        <p:sp>
          <p:nvSpPr>
            <p:cNvPr id="77" name="PA_文本框 151">
              <a:extLst>
                <a:ext uri="{FF2B5EF4-FFF2-40B4-BE49-F238E27FC236}">
                  <a16:creationId xmlns:a16="http://schemas.microsoft.com/office/drawing/2014/main" id="{23C0A204-E8FD-E741-89AC-61D93069DD86}"/>
                </a:ext>
              </a:extLst>
            </p:cNvPr>
            <p:cNvSpPr txBox="1"/>
            <p:nvPr>
              <p:custDataLst>
                <p:tags r:id="rId7"/>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78" name="图片 77" descr="机器人_o">
              <a:extLst>
                <a:ext uri="{FF2B5EF4-FFF2-40B4-BE49-F238E27FC236}">
                  <a16:creationId xmlns:a16="http://schemas.microsoft.com/office/drawing/2014/main" id="{655CC74D-A9A7-F84C-9F54-D09C2D1A3C72}"/>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9" name="组合 78">
            <a:extLst>
              <a:ext uri="{FF2B5EF4-FFF2-40B4-BE49-F238E27FC236}">
                <a16:creationId xmlns:a16="http://schemas.microsoft.com/office/drawing/2014/main" id="{C6EBEF44-D573-0449-A1BA-FDA2212CB08F}"/>
              </a:ext>
            </a:extLst>
          </p:cNvPr>
          <p:cNvGrpSpPr/>
          <p:nvPr/>
        </p:nvGrpSpPr>
        <p:grpSpPr>
          <a:xfrm>
            <a:off x="7212527" y="5550526"/>
            <a:ext cx="824230" cy="527685"/>
            <a:chOff x="11473" y="3543"/>
            <a:chExt cx="1298" cy="831"/>
          </a:xfrm>
        </p:grpSpPr>
        <p:pic>
          <p:nvPicPr>
            <p:cNvPr id="80" name="图片 79" descr="多人">
              <a:extLst>
                <a:ext uri="{FF2B5EF4-FFF2-40B4-BE49-F238E27FC236}">
                  <a16:creationId xmlns:a16="http://schemas.microsoft.com/office/drawing/2014/main" id="{FAA44AA1-8CE2-304A-970B-7BD1748B01BA}"/>
                </a:ext>
              </a:extLst>
            </p:cNvPr>
            <p:cNvPicPr>
              <a:picLocks noChangeAspect="1"/>
            </p:cNvPicPr>
            <p:nvPr/>
          </p:nvPicPr>
          <p:blipFill>
            <a:blip r:embed="rId28"/>
            <a:stretch>
              <a:fillRect/>
            </a:stretch>
          </p:blipFill>
          <p:spPr>
            <a:xfrm>
              <a:off x="11864" y="3543"/>
              <a:ext cx="516" cy="464"/>
            </a:xfrm>
            <a:prstGeom prst="rect">
              <a:avLst/>
            </a:prstGeom>
          </p:spPr>
        </p:pic>
        <p:sp>
          <p:nvSpPr>
            <p:cNvPr id="81" name="PA_文本框 151">
              <a:extLst>
                <a:ext uri="{FF2B5EF4-FFF2-40B4-BE49-F238E27FC236}">
                  <a16:creationId xmlns:a16="http://schemas.microsoft.com/office/drawing/2014/main" id="{C9FC8854-BFBF-024E-961C-9301CE64ADAD}"/>
                </a:ext>
              </a:extLst>
            </p:cNvPr>
            <p:cNvSpPr txBox="1"/>
            <p:nvPr>
              <p:custDataLst>
                <p:tags r:id="rId6"/>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82" name="组合 81">
            <a:extLst>
              <a:ext uri="{FF2B5EF4-FFF2-40B4-BE49-F238E27FC236}">
                <a16:creationId xmlns:a16="http://schemas.microsoft.com/office/drawing/2014/main" id="{263B5926-594E-264D-988F-E694073E82F9}"/>
              </a:ext>
            </a:extLst>
          </p:cNvPr>
          <p:cNvGrpSpPr/>
          <p:nvPr/>
        </p:nvGrpSpPr>
        <p:grpSpPr>
          <a:xfrm>
            <a:off x="8805107" y="5458451"/>
            <a:ext cx="776605" cy="619760"/>
            <a:chOff x="4728" y="3437"/>
            <a:chExt cx="1223" cy="976"/>
          </a:xfrm>
        </p:grpSpPr>
        <p:sp>
          <p:nvSpPr>
            <p:cNvPr id="83" name="PA_文本框 151">
              <a:extLst>
                <a:ext uri="{FF2B5EF4-FFF2-40B4-BE49-F238E27FC236}">
                  <a16:creationId xmlns:a16="http://schemas.microsoft.com/office/drawing/2014/main" id="{C5BDA34B-B036-2A40-A3BF-8ED8E79E87A7}"/>
                </a:ext>
              </a:extLst>
            </p:cNvPr>
            <p:cNvSpPr txBox="1"/>
            <p:nvPr>
              <p:custDataLst>
                <p:tags r:id="rId5"/>
              </p:custDataLst>
            </p:nvPr>
          </p:nvSpPr>
          <p:spPr>
            <a:xfrm>
              <a:off x="4728" y="4053"/>
              <a:ext cx="1223"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endPar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endParaRPr>
            </a:p>
          </p:txBody>
        </p:sp>
        <p:pic>
          <p:nvPicPr>
            <p:cNvPr id="84" name="图片 83" descr="机器人_o">
              <a:extLst>
                <a:ext uri="{FF2B5EF4-FFF2-40B4-BE49-F238E27FC236}">
                  <a16:creationId xmlns:a16="http://schemas.microsoft.com/office/drawing/2014/main" id="{65AE493C-8EFE-1445-B450-BC4092F45258}"/>
                </a:ext>
              </a:extLst>
            </p:cNvPr>
            <p:cNvPicPr>
              <a:picLocks noChangeAspect="1"/>
            </p:cNvPicPr>
            <p:nvPr/>
          </p:nvPicPr>
          <p:blipFill>
            <a:blip r:embed="rId23"/>
            <a:stretch>
              <a:fillRect/>
            </a:stretch>
          </p:blipFill>
          <p:spPr>
            <a:xfrm>
              <a:off x="4974" y="3437"/>
              <a:ext cx="676" cy="676"/>
            </a:xfrm>
            <a:prstGeom prst="rect">
              <a:avLst/>
            </a:prstGeom>
          </p:spPr>
        </p:pic>
      </p:grpSp>
      <p:sp>
        <p:nvSpPr>
          <p:cNvPr id="85" name="矩形: 圆角 74">
            <a:extLst>
              <a:ext uri="{FF2B5EF4-FFF2-40B4-BE49-F238E27FC236}">
                <a16:creationId xmlns:a16="http://schemas.microsoft.com/office/drawing/2014/main" id="{3B768712-6AEC-4B4F-A284-111D5137B20F}"/>
              </a:ext>
            </a:extLst>
          </p:cNvPr>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6" name="矩形: 圆角 29">
            <a:extLst>
              <a:ext uri="{FF2B5EF4-FFF2-40B4-BE49-F238E27FC236}">
                <a16:creationId xmlns:a16="http://schemas.microsoft.com/office/drawing/2014/main" id="{21585EF9-468B-DC4E-8F37-FE88BBC07F15}"/>
              </a:ext>
            </a:extLst>
          </p:cNvPr>
          <p:cNvSpPr/>
          <p:nvPr/>
        </p:nvSpPr>
        <p:spPr>
          <a:xfrm>
            <a:off x="6770567" y="50215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财务部</a:t>
            </a:r>
          </a:p>
        </p:txBody>
      </p: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a:extLst>
              <a:ext uri="{FF2B5EF4-FFF2-40B4-BE49-F238E27FC236}">
                <a16:creationId xmlns:a16="http://schemas.microsoft.com/office/drawing/2014/main" id="{A75ACEA4-A85F-E447-9754-DC085C098CF6}"/>
              </a:ext>
            </a:extLst>
          </p:cNvPr>
          <p:cNvSpPr txBox="1">
            <a:spLocks/>
          </p:cNvSpPr>
          <p:nvPr/>
        </p:nvSpPr>
        <p:spPr>
          <a:xfrm>
            <a:off x="325393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示例：某气象企业案例</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架构部署</a:t>
            </a:r>
          </a:p>
        </p:txBody>
      </p:sp>
    </p:spTree>
    <p:extLst>
      <p:ext uri="{BB962C8B-B14F-4D97-AF65-F5344CB8AC3E}">
        <p14:creationId xmlns:p14="http://schemas.microsoft.com/office/powerpoint/2010/main" val="16493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DCFCABD4-AAF3-D246-ACC5-C84C37382AC7}"/>
              </a:ext>
            </a:extLst>
          </p:cNvPr>
          <p:cNvSpPr txBox="1"/>
          <p:nvPr/>
        </p:nvSpPr>
        <p:spPr>
          <a:xfrm>
            <a:off x="5245889" y="6572240"/>
            <a:ext cx="1455848" cy="369332"/>
          </a:xfrm>
          <a:prstGeom prst="rect">
            <a:avLst/>
          </a:prstGeom>
          <a:noFill/>
        </p:spPr>
        <p:txBody>
          <a:bodyPr wrap="none" rtlCol="0">
            <a:spAutoFit/>
          </a:bodyPr>
          <a:lstStyle/>
          <a:p>
            <a:r>
              <a:rPr kumimoji="1" lang="zh-CN" altLang="en-US" dirty="0">
                <a:solidFill>
                  <a:schemeClr val="bg1"/>
                </a:solidFill>
              </a:rPr>
              <a:t>参考流程图</a:t>
            </a:r>
            <a:r>
              <a:rPr kumimoji="1" lang="en-US" altLang="zh-CN" dirty="0">
                <a:solidFill>
                  <a:schemeClr val="bg1"/>
                </a:solidFill>
              </a:rPr>
              <a:t>1</a:t>
            </a:r>
            <a:endParaRPr kumimoji="1" lang="zh-CN" altLang="en-US" dirty="0">
              <a:solidFill>
                <a:schemeClr val="bg1"/>
              </a:solidFill>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charset="-122"/>
                <a:ea typeface="微软雅黑" panose="020B0503020204020204" charset="-122"/>
              </a:rPr>
              <a:t>机器人自动完成登录系统、新建商品信息等业务流程</a:t>
            </a:r>
            <a:endParaRPr kumimoji="1" lang="zh-CN" altLang="en-US" sz="1400" b="1" dirty="0">
              <a:solidFill>
                <a:srgbClr val="04AF59"/>
              </a:solidFill>
              <a:latin typeface="微软雅黑" panose="020B0503020204020204" charset="-122"/>
              <a:ea typeface="微软雅黑" panose="020B0503020204020204" charset="-122"/>
            </a:endParaRP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进入网站</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3442377" y="36814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导入信息并保存</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688702" y="3725173"/>
            <a:ext cx="127121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登录企业系统</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30" name="文本框 29">
            <a:extLst>
              <a:ext uri="{FF2B5EF4-FFF2-40B4-BE49-F238E27FC236}">
                <a16:creationId xmlns:a16="http://schemas.microsoft.com/office/drawing/2014/main" id="{A8005495-53E8-5B4F-A468-E04BAF9BFFF7}"/>
              </a:ext>
            </a:extLst>
          </p:cNvPr>
          <p:cNvSpPr txBox="1"/>
          <p:nvPr/>
        </p:nvSpPr>
        <p:spPr>
          <a:xfrm>
            <a:off x="7972703" y="3736539"/>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解析信息内容</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8090747" y="2354837"/>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下载信息附件</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361797"/>
            <a:ext cx="1113892"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根据输入信息判断出库</a:t>
            </a:r>
            <a:r>
              <a:rPr kumimoji="1" lang="en-US" altLang="zh-CN" sz="1000" dirty="0">
                <a:solidFill>
                  <a:schemeClr val="bg1"/>
                </a:solidFill>
                <a:latin typeface="微软雅黑" panose="020B0503020204020204" charset="-122"/>
                <a:ea typeface="微软雅黑" panose="020B0503020204020204" charset="-122"/>
              </a:rPr>
              <a:t>/</a:t>
            </a:r>
            <a:r>
              <a:rPr kumimoji="1" lang="zh-CN" altLang="en-US" sz="1000" dirty="0">
                <a:solidFill>
                  <a:schemeClr val="bg1"/>
                </a:solidFill>
                <a:latin typeface="微软雅黑" panose="020B0503020204020204" charset="-122"/>
                <a:ea typeface="微软雅黑" panose="020B0503020204020204" charset="-122"/>
              </a:rPr>
              <a:t>入库</a:t>
            </a:r>
          </a:p>
          <a:p>
            <a:pPr algn="ctr"/>
            <a:endParaRPr kumimoji="1" lang="zh-CN" altLang="en-US" sz="1000" dirty="0">
              <a:solidFill>
                <a:schemeClr val="bg1"/>
              </a:solidFill>
              <a:latin typeface="微软雅黑" panose="020B0503020204020204" charset="-122"/>
              <a:ea typeface="微软雅黑" panose="020B0503020204020204" charset="-122"/>
            </a:endParaRPr>
          </a:p>
        </p:txBody>
      </p:sp>
      <p:sp>
        <p:nvSpPr>
          <p:cNvPr id="33" name="文本框 32">
            <a:extLst>
              <a:ext uri="{FF2B5EF4-FFF2-40B4-BE49-F238E27FC236}">
                <a16:creationId xmlns:a16="http://schemas.microsoft.com/office/drawing/2014/main" id="{2A7A6AAC-DD58-5548-A811-C4B68C3D461D}"/>
              </a:ext>
            </a:extLst>
          </p:cNvPr>
          <p:cNvSpPr txBox="1"/>
          <p:nvPr/>
        </p:nvSpPr>
        <p:spPr>
          <a:xfrm>
            <a:off x="5250293" y="23810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输入相关天气信息</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57603" y="5442345"/>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进入网站</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0926" y="5387984"/>
            <a:ext cx="1113892" cy="400110"/>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根据输入信息判断出库</a:t>
            </a:r>
            <a:r>
              <a:rPr kumimoji="1" lang="en-US" altLang="zh-CN" sz="1000" dirty="0">
                <a:solidFill>
                  <a:srgbClr val="03AF58"/>
                </a:solidFill>
                <a:latin typeface="微软雅黑" panose="020B0503020204020204" charset="-122"/>
                <a:ea typeface="微软雅黑" panose="020B0503020204020204" charset="-122"/>
              </a:rPr>
              <a:t>/</a:t>
            </a:r>
            <a:r>
              <a:rPr kumimoji="1" lang="zh-CN" altLang="en-US" sz="1000" dirty="0">
                <a:solidFill>
                  <a:srgbClr val="03AF58"/>
                </a:solidFill>
                <a:latin typeface="微软雅黑" panose="020B0503020204020204" charset="-122"/>
                <a:ea typeface="微软雅黑" panose="020B0503020204020204" charset="-122"/>
              </a:rPr>
              <a:t>入库</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36696" y="5363432"/>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下载信息附件</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6037652" y="5379366"/>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解析信息内容</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7625363" y="5379366"/>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登录企业系统</a:t>
            </a: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8797206" y="5370423"/>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导入信息并保存</a:t>
            </a: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0.4</a:t>
            </a:r>
            <a:r>
              <a:rPr lang="zh-CN" altLang="en-US" sz="2000" dirty="0">
                <a:solidFill>
                  <a:schemeClr val="bg1"/>
                </a:solidFill>
                <a:effectLst>
                  <a:outerShdw blurRad="38100" dist="38100" dir="2700000" algn="tl">
                    <a:srgbClr val="000000">
                      <a:alpha val="43137"/>
                    </a:srgbClr>
                  </a:outerShdw>
                </a:effectLst>
              </a:rPr>
              <a:t>秒</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份信息</a:t>
            </a: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2min/</a:t>
            </a:r>
            <a:r>
              <a:rPr lang="zh-CN" altLang="en-US" sz="2000" dirty="0">
                <a:solidFill>
                  <a:schemeClr val="bg1"/>
                </a:solidFill>
                <a:effectLst>
                  <a:outerShdw blurRad="38100" dist="38100" dir="2700000" algn="tl">
                    <a:srgbClr val="000000">
                      <a:alpha val="43137"/>
                    </a:srgbClr>
                  </a:outerShdw>
                </a:effectLst>
              </a:rPr>
              <a:t>份信息</a:t>
            </a:r>
          </a:p>
          <a:p>
            <a:pPr algn="ct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214362" y="3723415"/>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选择信息导入</a:t>
            </a:r>
          </a:p>
        </p:txBody>
      </p:sp>
      <p:sp>
        <p:nvSpPr>
          <p:cNvPr id="68" name="箭头: 左 94">
            <a:extLst>
              <a:ext uri="{FF2B5EF4-FFF2-40B4-BE49-F238E27FC236}">
                <a16:creationId xmlns:a16="http://schemas.microsoft.com/office/drawing/2014/main"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项目实施前后的信息处理流程对比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2</a:t>
            </a:r>
            <a:r>
              <a:rPr lang="zh-CN" altLang="en-US" sz="2400" dirty="0">
                <a:solidFill>
                  <a:schemeClr val="bg1"/>
                </a:solidFill>
              </a:rPr>
              <a:t>：自动处理流程</a:t>
            </a:r>
            <a:endParaRPr lang="en-US" sz="2400" dirty="0">
              <a:solidFill>
                <a:schemeClr val="bg1"/>
              </a:solidFill>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参考流程图</a:t>
            </a:r>
            <a:r>
              <a:rPr kumimoji="1" lang="en-US" altLang="zh-CN" sz="1600" dirty="0">
                <a:solidFill>
                  <a:schemeClr val="bg1"/>
                </a:solidFill>
              </a:rPr>
              <a:t>2</a:t>
            </a:r>
            <a:endParaRPr kumimoji="1" lang="zh-CN" altLang="en-US" sz="1600" dirty="0">
              <a:solidFill>
                <a:schemeClr val="bg1"/>
              </a:solidFill>
            </a:endParaRPr>
          </a:p>
        </p:txBody>
      </p:sp>
      <p:pic>
        <p:nvPicPr>
          <p:cNvPr id="62" name="图片 61">
            <a:extLst>
              <a:ext uri="{FF2B5EF4-FFF2-40B4-BE49-F238E27FC236}">
                <a16:creationId xmlns:a16="http://schemas.microsoft.com/office/drawing/2014/main" id="{FA787D00-A00E-BA44-6377-FE545F8FF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117600"/>
            <a:ext cx="12192001" cy="5531216"/>
          </a:xfrm>
          <a:prstGeom prst="rect">
            <a:avLst/>
          </a:prstGeom>
        </p:spPr>
      </p:pic>
    </p:spTree>
    <p:extLst>
      <p:ext uri="{BB962C8B-B14F-4D97-AF65-F5344CB8AC3E}">
        <p14:creationId xmlns:p14="http://schemas.microsoft.com/office/powerpoint/2010/main" val="1984007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10222</TotalTime>
  <Words>1323</Words>
  <Application>Microsoft Office PowerPoint</Application>
  <PresentationFormat>宽屏</PresentationFormat>
  <Paragraphs>191</Paragraphs>
  <Slides>13</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13</vt:i4>
      </vt:variant>
    </vt:vector>
  </HeadingPairs>
  <TitlesOfParts>
    <vt:vector size="30" baseType="lpstr">
      <vt:lpstr>-apple-system</vt:lpstr>
      <vt:lpstr>Arial Unicode MS</vt:lpstr>
      <vt:lpstr>Helvetica Neue</vt:lpstr>
      <vt:lpstr>PingFang SC</vt:lpstr>
      <vt:lpstr>等线</vt:lpstr>
      <vt:lpstr>方正粗黑宋简体</vt:lpstr>
      <vt:lpstr>华文仿宋</vt:lpstr>
      <vt:lpstr>宋体</vt:lpstr>
      <vt:lpstr>微软雅黑</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zhushun chi</cp:lastModifiedBy>
  <cp:revision>188</cp:revision>
  <dcterms:created xsi:type="dcterms:W3CDTF">2021-03-03T08:16:49Z</dcterms:created>
  <dcterms:modified xsi:type="dcterms:W3CDTF">2022-07-03T11:03:55Z</dcterms:modified>
</cp:coreProperties>
</file>