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56" r:id="rId4"/>
    <p:sldId id="257" r:id="rId5"/>
    <p:sldId id="258" r:id="rId6"/>
    <p:sldId id="272" r:id="rId7"/>
    <p:sldId id="268" r:id="rId8"/>
    <p:sldId id="276" r:id="rId9"/>
    <p:sldId id="278" r:id="rId10"/>
    <p:sldId id="280" r:id="rId11"/>
    <p:sldId id="260" r:id="rId12"/>
    <p:sldId id="26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调账录入流程</a:t>
            </a:r>
            <a:endParaRPr kumimoji="1" lang="en-US" altLang="zh-CN" dirty="0"/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翼飞冲天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：刘英、钟鸣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:中国电信股份有限公司广州分公司客户服务部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：运营商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：后台自动化流程场景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4609" y="268711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业务背景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58639" y="1701356"/>
            <a:ext cx="4940844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当前全省调账录入业务月均业务量极大，在月初话务高峰时消耗大量人力资源，为缓解话务压力、提高调涨录入的及时率、降低人工成本，广州电信客服部急需一种新技术新思路来解决这些痛点</a:t>
            </a:r>
            <a:endParaRPr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6095999" y="1818640"/>
            <a:ext cx="4738089" cy="1892404"/>
            <a:chOff x="1693430" y="1679590"/>
            <a:chExt cx="8912750" cy="3559773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553009" y="3685333"/>
              <a:ext cx="7053171" cy="1554030"/>
              <a:chOff x="1465998" y="4598009"/>
              <a:chExt cx="7053171" cy="1554030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38132" y="5435490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工单执行完成后机器人发送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APi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请求回传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结果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498193" y="484407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结果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回传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465998" y="5450874"/>
                <a:ext cx="2956361" cy="701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通过各业务系统对流程自动化技术的应用，实现业务系统主动触发流程自动化机器人，以实现相关业务的快速响应和全流程自动化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467192" y="4598009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校验参数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555128" y="1679590"/>
              <a:ext cx="2133585" cy="1127059"/>
              <a:chOff x="8783661" y="806351"/>
              <a:chExt cx="2133585" cy="1127059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8783661" y="1306764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RPA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机器人根据预先设置的逻辑进行业务逻辑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处理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进入业务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系统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1679590"/>
              <a:ext cx="2132064" cy="1478460"/>
              <a:chOff x="3921963" y="806351"/>
              <a:chExt cx="2132064" cy="1478460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4033052" y="1658165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通过客服系统配置和调度接口实现对</a:t>
                </a:r>
                <a:r>
                  <a:rPr lang="en-US" altLang="zh-CN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RPA</a:t>
                </a:r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的统一调度</a:t>
                </a:r>
                <a:endPara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前台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API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流程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调度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外部信息获取或校验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1432560" y="4621530"/>
            <a:ext cx="2358390" cy="34671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工作存在时间窗口 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	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大批量、重复性操作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213334" y="5040320"/>
            <a:ext cx="2964662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RPA机器人优势：机器人工作可以全自动，7*24小时365天工作。工作时间无限制。非常规工作时间作业、时间窗口作业可全自动代替业务工作。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RPA机器人优势：流程部署灵活无需接口，RPA开发周期短，大量重复信息获取、校验类工作可由机器人代为处理。 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484233" y="1876429"/>
            <a:ext cx="2915919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RPA机器人优势：RPA机器人工作效率高，无误差，大量机械繁琐枯燥的工作可由机器人代为处理。</a:t>
            </a:r>
            <a:endParaRPr 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178293" y="272117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流程痛点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/>
          <p:cNvSpPr txBox="1"/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架构部署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H="1">
            <a:off x="3137107" y="1505263"/>
            <a:ext cx="2319" cy="4674099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3168578" y="1505263"/>
            <a:ext cx="902811" cy="30777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工作流转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168578" y="3866838"/>
            <a:ext cx="902811" cy="30777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实现原理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3158762" y="4071455"/>
            <a:ext cx="4903474" cy="2252604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机器人控制平台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Center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：部署于云上的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流程管理器，主要用于分配及管理流程操作的策略。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机器人设计器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Designer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：对甩单数据捞取、底稿数据生成、业务流程执行等自动化流程编辑设计。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高密度机器人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：集中部署，自动化流程运行的载体，用于接受控制平台的指令策略并执行。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1" name="组合 39"/>
          <p:cNvGrpSpPr/>
          <p:nvPr/>
        </p:nvGrpSpPr>
        <p:grpSpPr>
          <a:xfrm>
            <a:off x="4049309" y="1649894"/>
            <a:ext cx="3363373" cy="2238861"/>
            <a:chOff x="1909119" y="1784032"/>
            <a:chExt cx="4782067" cy="3757023"/>
          </a:xfrm>
        </p:grpSpPr>
        <p:sp>
          <p:nvSpPr>
            <p:cNvPr id="152" name="圆角矩形 40"/>
            <p:cNvSpPr/>
            <p:nvPr/>
          </p:nvSpPr>
          <p:spPr>
            <a:xfrm>
              <a:off x="2780271" y="1784032"/>
              <a:ext cx="2843818" cy="121777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p>
              <a:pPr algn="ctr" defTabSz="685800">
                <a:defRPr/>
              </a:pPr>
              <a:endParaRPr lang="zh-CN" altLang="en-US" sz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" name="Picture 272" descr="E:\工作\其他\ppt\ppt_icon\152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357" y="2003681"/>
              <a:ext cx="807348" cy="51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TextBox 11"/>
            <p:cNvSpPr txBox="1"/>
            <p:nvPr/>
          </p:nvSpPr>
          <p:spPr>
            <a:xfrm>
              <a:off x="3733447" y="2564355"/>
              <a:ext cx="1353120" cy="46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云上机器人控制平台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Center</a:t>
              </a:r>
              <a:endPara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5" name="Picture 280" descr="E:\工作\其他\ppt\ppt_icon\14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655" y="1900968"/>
              <a:ext cx="748732" cy="75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圆角矩形 44"/>
            <p:cNvSpPr/>
            <p:nvPr/>
          </p:nvSpPr>
          <p:spPr>
            <a:xfrm>
              <a:off x="1909119" y="3545645"/>
              <a:ext cx="1334530" cy="189639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>
                <a:defRPr/>
              </a:pPr>
              <a:endParaRPr lang="zh-CN" altLang="en-US" sz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7" name="Picture 271" descr="E:\工作\其他\ppt\ppt_icon\15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863" y="3784753"/>
              <a:ext cx="245594" cy="517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71" descr="E:\工作\其他\ppt\ppt_icon\15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861" y="4547788"/>
              <a:ext cx="245595" cy="51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TextBox 11"/>
            <p:cNvSpPr txBox="1"/>
            <p:nvPr/>
          </p:nvSpPr>
          <p:spPr>
            <a:xfrm>
              <a:off x="2028532" y="5076224"/>
              <a:ext cx="1055818" cy="46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机器人设计器</a:t>
              </a:r>
              <a:endParaRPr lang="zh-CN" altLang="en-US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Designer</a:t>
              </a:r>
              <a:endParaRPr lang="en-US" altLang="zh-CN" sz="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圆角矩形 51"/>
            <p:cNvSpPr/>
            <p:nvPr/>
          </p:nvSpPr>
          <p:spPr>
            <a:xfrm>
              <a:off x="4167669" y="3545645"/>
              <a:ext cx="2350770" cy="92595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p>
              <a:pPr algn="ctr" defTabSz="685800">
                <a:defRPr/>
              </a:pPr>
              <a:endParaRPr lang="zh-CN" altLang="en-US" sz="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1" name="图片 4" descr="服务器终端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4426638" y="3590131"/>
              <a:ext cx="512974" cy="5441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2" name="图片 4" descr="服务器终端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5086567" y="3590131"/>
              <a:ext cx="512974" cy="5441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" name="圆角矩形 57"/>
            <p:cNvSpPr/>
            <p:nvPr/>
          </p:nvSpPr>
          <p:spPr>
            <a:xfrm>
              <a:off x="4167669" y="4516087"/>
              <a:ext cx="2350770" cy="92595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p>
              <a:pPr algn="ctr" defTabSz="685800">
                <a:defRPr/>
              </a:pPr>
              <a:endParaRPr lang="zh-CN" altLang="en-US" sz="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4" name="图片 4" descr="服务器终端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4426638" y="4608063"/>
              <a:ext cx="512974" cy="5441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5" name="图片 4" descr="服务器终端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5086567" y="4608062"/>
              <a:ext cx="512974" cy="5441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6" name="图片 4" descr="服务器终端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5746496" y="3599398"/>
              <a:ext cx="512974" cy="5441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7" name="图片 4" descr="服务器终端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5741904" y="4634355"/>
              <a:ext cx="512974" cy="5441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8" name="TextBox 11"/>
            <p:cNvSpPr txBox="1"/>
            <p:nvPr/>
          </p:nvSpPr>
          <p:spPr>
            <a:xfrm>
              <a:off x="4691628" y="4180259"/>
              <a:ext cx="1267359" cy="30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高密度机器人</a:t>
              </a:r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Robot</a:t>
              </a:r>
              <a:endPara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TextBox 11"/>
            <p:cNvSpPr txBox="1"/>
            <p:nvPr/>
          </p:nvSpPr>
          <p:spPr>
            <a:xfrm>
              <a:off x="4648426" y="5178533"/>
              <a:ext cx="1334529" cy="30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高密度机器人</a:t>
              </a:r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Robot</a:t>
              </a:r>
              <a:endPara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0" name="肘形连接符 26"/>
            <p:cNvCxnSpPr>
              <a:stCxn id="152" idx="1"/>
              <a:endCxn id="156" idx="0"/>
            </p:cNvCxnSpPr>
            <p:nvPr/>
          </p:nvCxnSpPr>
          <p:spPr>
            <a:xfrm rot="10800000" flipV="1">
              <a:off x="2576385" y="2392918"/>
              <a:ext cx="203887" cy="1152728"/>
            </a:xfrm>
            <a:prstGeom prst="bentConnector2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stealt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1" name="肘形连接符 65"/>
            <p:cNvCxnSpPr>
              <a:stCxn id="152" idx="3"/>
              <a:endCxn id="160" idx="3"/>
            </p:cNvCxnSpPr>
            <p:nvPr/>
          </p:nvCxnSpPr>
          <p:spPr>
            <a:xfrm>
              <a:off x="5624088" y="2392918"/>
              <a:ext cx="894351" cy="1615706"/>
            </a:xfrm>
            <a:prstGeom prst="bentConnector3">
              <a:avLst>
                <a:gd name="adj1" fmla="val 11917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肘形连接符 36"/>
            <p:cNvCxnSpPr/>
            <p:nvPr/>
          </p:nvCxnSpPr>
          <p:spPr>
            <a:xfrm rot="5400000">
              <a:off x="5711620" y="3999499"/>
              <a:ext cx="1786388" cy="172745"/>
            </a:xfrm>
            <a:prstGeom prst="bentConnector2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三、应用思路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140325" y="1708150"/>
            <a:ext cx="55721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客服部数智化平台新增机器人任务派发模块，业务员在平台设定流程运行参数并发起机器人任务，机器人接收到参数后会在计费账务子系统上进行调账操作，同一个设备号码的多个账期多个金额进行批量操作，调账（退费）成功后返回流水号给业务员后续跟进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2、数智化平台新增任务暂存功能，遇到跨越账期时可以在每个月尾预先录入好预处理的单信息，直到下一个月初进行自动化操作，可以减少业务员日间的操作量，提高业务员录入单的效率。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944245" y="1708150"/>
          <a:ext cx="3521075" cy="420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2399030" imgH="3185795" progId="Visio.Drawing.15">
                  <p:embed/>
                </p:oleObj>
              </mc:Choice>
              <mc:Fallback>
                <p:oleObj name="" r:id="rId1" imgW="2399030" imgH="3185795" progId="Visio.Drawing.15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4245" y="1708150"/>
                        <a:ext cx="3521075" cy="420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四、业务流程介绍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ID_24898D0022D240A5A09072E53F4DEA3F" descr="b174568727cad2aa91fad59fb13a4c0"/>
          <p:cNvPicPr>
            <a:picLocks noChangeAspect="1"/>
          </p:cNvPicPr>
          <p:nvPr/>
        </p:nvPicPr>
        <p:blipFill>
          <a:blip r:embed="rId1"/>
          <a:srcRect b="46935"/>
          <a:stretch>
            <a:fillRect/>
          </a:stretch>
        </p:blipFill>
        <p:spPr>
          <a:xfrm>
            <a:off x="782320" y="1981835"/>
            <a:ext cx="4672330" cy="4628515"/>
          </a:xfrm>
          <a:prstGeom prst="rect">
            <a:avLst/>
          </a:prstGeom>
        </p:spPr>
      </p:pic>
      <p:pic>
        <p:nvPicPr>
          <p:cNvPr id="2" name="ID_24898D0022D240A5A09072E53F4DEA3F" descr="b174568727cad2aa91fad59fb13a4c0"/>
          <p:cNvPicPr>
            <a:picLocks noChangeAspect="1"/>
          </p:cNvPicPr>
          <p:nvPr/>
        </p:nvPicPr>
        <p:blipFill>
          <a:blip r:embed="rId1"/>
          <a:srcRect t="48224"/>
          <a:stretch>
            <a:fillRect/>
          </a:stretch>
        </p:blipFill>
        <p:spPr>
          <a:xfrm>
            <a:off x="6127115" y="2077720"/>
            <a:ext cx="4672330" cy="451612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800985" y="1312545"/>
            <a:ext cx="474980" cy="4749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bg1"/>
                </a:solidFill>
              </a:rPr>
              <a:t>1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8197215" y="1312545"/>
            <a:ext cx="474980" cy="4749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bg1"/>
                </a:solidFill>
              </a:rPr>
              <a:t>2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714818" y="2010410"/>
            <a:ext cx="876236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       </a:t>
            </a:r>
            <a:r>
              <a:rPr dirty="0">
                <a:solidFill>
                  <a:schemeClr val="bg1"/>
                </a:solidFill>
              </a:rPr>
              <a:t>1、将机器人任务参数输入、任务调度创建内嵌至数智化平台，在坐席接续过程中可及时填写业务参数并进行办理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dirty="0">
                <a:solidFill>
                  <a:schemeClr val="bg1"/>
                </a:solidFill>
              </a:rPr>
              <a:t>2、将话务过程中的办理诉求提交给后台执行，将全月调账业务后置给后台机器人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dirty="0">
                <a:solidFill>
                  <a:schemeClr val="bg1"/>
                </a:solidFill>
              </a:rPr>
              <a:t>3、建立“坐席录入参数-&gt;后台机器人执行”的新模式，使坐席无需安装前台机器人即可达到人机协同的业务模式，通过少量机器人支撑大范围坐席，大幅降低RPA在客服领域应用的成本，同时将时效性要求低、机械化、业务量大的业务派发给机器人执行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775" y="2391410"/>
            <a:ext cx="106406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后台服务赋能一线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解放一线人员调账录入操作，只需提供业务参数即可完成自动办理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业务办理安全合规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一笔业务最多需要处理10年账期，10年x365天=3650条，人工处理难免出现错误录入，通过应用机器人可保证金额录入高效准确，并且支持日志、录屏等方式进行业务审计回溯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全天服务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降本增效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6台机器人24小时不间断工作，月均处理5000单左右，自动化后每单节省22分钟，每月可节省约1833工时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价值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与收益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KSO_WPP_MARK_KEY" val="4fe5f7e6-0908-4d8f-b543-60291d3adabc"/>
  <p:tag name="COMMONDATA" val="eyJoZGlkIjoiOGY4NTU2NmE3YmMwMzU2ZmM0NzVlNDQ2MDEyMzY1M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WPS 演示</Application>
  <PresentationFormat>宽屏</PresentationFormat>
  <Paragraphs>129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Calibri</vt:lpstr>
      <vt:lpstr>Calibri Light</vt:lpstr>
      <vt:lpstr>等线</vt:lpstr>
      <vt:lpstr>Calibri</vt:lpstr>
      <vt:lpstr>Bebas Neue</vt:lpstr>
      <vt:lpstr>Segoe Print</vt:lpstr>
      <vt:lpstr>Office 主题</vt:lpstr>
      <vt:lpstr>1_Office 主题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WPS_1559638158</cp:lastModifiedBy>
  <cp:revision>206</cp:revision>
  <dcterms:created xsi:type="dcterms:W3CDTF">2021-03-03T08:16:00Z</dcterms:created>
  <dcterms:modified xsi:type="dcterms:W3CDTF">2022-07-03T05:03:59Z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4D1B16155DF74F25B6606C19E571431A</vt:lpwstr>
  </property>
  <property fmtid="{D5CDD505-2E9C-101B-9397-08002B2CF9AE}" pid="3" name="KSOProductBuildVer">
    <vt:lpwstr>2052-11.1.0.11830</vt:lpwstr>
  </property>
</Properties>
</file>