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89" r:id="rId3"/>
    <p:sldId id="290" r:id="rId4"/>
    <p:sldId id="297" r:id="rId5"/>
    <p:sldId id="291" r:id="rId6"/>
    <p:sldId id="292" r:id="rId7"/>
    <p:sldId id="303" r:id="rId8"/>
    <p:sldId id="299" r:id="rId9"/>
    <p:sldId id="300" r:id="rId10"/>
    <p:sldId id="301" r:id="rId11"/>
    <p:sldId id="302" r:id="rId12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5D5D62"/>
    <a:srgbClr val="1288D0"/>
    <a:srgbClr val="437EA2"/>
    <a:srgbClr val="C9D3EB"/>
    <a:srgbClr val="D65867"/>
    <a:srgbClr val="33934E"/>
    <a:srgbClr val="3360AC"/>
    <a:srgbClr val="476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EC09C-9CDC-48F0-BB82-ED223F986966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CEE3-4835-4F73-BA0B-02C09C03871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D874152-028B-486A-9CCC-467A5536A7DC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558FF-9F53-4DAD-84A1-1EEE4F190FF1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FA1A6-D89D-4E0B-ACDC-F92429034F5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2F0-6EA8-4D82-951F-1579D6A93CC4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E913C-F349-4CE3-A910-0EA13427FE0D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C5C7-4D27-4EBE-9DB8-92F5F0F40B34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AF82-EDB2-4FBF-83F4-247A1B3455CB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E59DB-4C5A-44A3-897C-FF6803F94296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6B6E0-E0F8-4800-BD74-7D33DFE5ED7E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DC824-D0E7-4046-8B44-4AAD1C4DE2CF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221C-17A4-4F42-9F54-9F7E03AA1BBB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D7CBA-5256-42F3-BAB5-33F095514AE3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80C04-2E33-403B-B014-7E203A57326C}" type="datetime1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A49D-7D7F-4D69-A8AA-65D6B58C15F2}" type="datetime1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02903-36C1-4F6B-9F27-EA2305255204}" type="datetime1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BBFA8-C775-4121-A7F6-6851C8035873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  <a:endParaRPr lang="en-US" altLang="zh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01760-8EEC-4A4C-BD0D-3CDAAA80A266}" type="datetime1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  <a:p>
            <a:pPr lvl="3"/>
            <a:r>
              <a:rPr lang="en-US" altLang="zh-CN"/>
              <a:t>Fourth level</a:t>
            </a:r>
            <a:endParaRPr lang="en-US" altLang="zh-CN"/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83DE74-4CAD-4852-95E7-A055FD779420}" type="datetime1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1" Type="http://schemas.openxmlformats.org/officeDocument/2006/relationships/slideLayout" Target="../slideLayouts/slideLayout2.xml"/><Relationship Id="rId20" Type="http://schemas.openxmlformats.org/officeDocument/2006/relationships/image" Target="../media/image6.png"/><Relationship Id="rId2" Type="http://schemas.openxmlformats.org/officeDocument/2006/relationships/tags" Target="../tags/tag1.xml"/><Relationship Id="rId19" Type="http://schemas.openxmlformats.org/officeDocument/2006/relationships/image" Target="../media/image35.png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21.png"/><Relationship Id="rId15" Type="http://schemas.openxmlformats.org/officeDocument/2006/relationships/image" Target="../media/image32.png"/><Relationship Id="rId14" Type="http://schemas.openxmlformats.org/officeDocument/2006/relationships/image" Target="../media/image31.png"/><Relationship Id="rId13" Type="http://schemas.openxmlformats.org/officeDocument/2006/relationships/image" Target="../media/image30.png"/><Relationship Id="rId12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27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3175" y="-6437"/>
            <a:ext cx="12192000" cy="68644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 descr="Background patter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4198" y="3459237"/>
            <a:ext cx="5555793" cy="3638882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medium confidence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160" y="556381"/>
            <a:ext cx="8204391" cy="2346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6000" b="1" cap="all" dirty="0"/>
              <a:t>中国</a:t>
            </a:r>
            <a:r>
              <a:rPr lang="en-US" altLang="zh-CN" sz="6000" b="1" cap="all" dirty="0"/>
              <a:t>RPA+AI</a:t>
            </a:r>
            <a:r>
              <a:rPr lang="zh-CN" altLang="en-US" sz="6000" b="1" cap="all" dirty="0"/>
              <a:t>开发者大赛</a:t>
            </a:r>
            <a:br>
              <a:rPr lang="en-US" altLang="zh-CN" sz="6000" b="1" cap="all" dirty="0"/>
            </a:br>
            <a:br>
              <a:rPr lang="en-US" altLang="zh-CN" sz="300" b="1" cap="all" dirty="0"/>
            </a:br>
            <a:r>
              <a:rPr lang="it-IT" altLang="zh-CN" sz="2800" b="1" dirty="0"/>
              <a:t>CHINA RPA+AI DEVELOPER CHALLENGE</a:t>
            </a:r>
            <a:endParaRPr lang="en-US" sz="2800" b="1" cap="all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2497137" y="4118151"/>
            <a:ext cx="7197726" cy="12409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altLang="zh-CN" sz="3200" b="1" cap="all" dirty="0"/>
              <a:t>“PE</a:t>
            </a:r>
            <a:r>
              <a:rPr lang="zh-CN" altLang="en-US" sz="3200" b="1" cap="all" dirty="0"/>
              <a:t>小微</a:t>
            </a:r>
            <a:r>
              <a:rPr lang="en-US" altLang="zh-CN" sz="3200" b="1" cap="all" dirty="0"/>
              <a:t>”</a:t>
            </a:r>
            <a:r>
              <a:rPr lang="zh-CN" altLang="en-US" sz="3200" b="1" cap="all" dirty="0"/>
              <a:t>智慧文档机器人</a:t>
            </a:r>
            <a:endParaRPr lang="en-US" altLang="zh-CN" sz="3200" b="1" cap="all" dirty="0"/>
          </a:p>
        </p:txBody>
      </p:sp>
      <p:sp>
        <p:nvSpPr>
          <p:cNvPr id="41" name="Subtitle 2"/>
          <p:cNvSpPr txBox="1"/>
          <p:nvPr/>
        </p:nvSpPr>
        <p:spPr>
          <a:xfrm>
            <a:off x="2497137" y="3362803"/>
            <a:ext cx="7197726" cy="5056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cap="all" dirty="0">
              <a:solidFill>
                <a:srgbClr val="1288D0"/>
              </a:solidFill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288D0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288D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3175" y="-6437"/>
            <a:ext cx="12192000" cy="68562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Picture 28" descr="Background patter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74198" y="3459237"/>
            <a:ext cx="5555793" cy="3638882"/>
          </a:xfrm>
          <a:prstGeom prst="rect">
            <a:avLst/>
          </a:prstGeom>
        </p:spPr>
      </p:pic>
      <p:pic>
        <p:nvPicPr>
          <p:cNvPr id="31" name="Picture 30" descr="Shape&#10;&#10;Description automatically generated with medium confidence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881495" y="1797022"/>
            <a:ext cx="4232202" cy="1931199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128837" y="2480368"/>
            <a:ext cx="10131428" cy="1447800"/>
          </a:xfrm>
        </p:spPr>
        <p:txBody>
          <a:bodyPr>
            <a:normAutofit/>
          </a:bodyPr>
          <a:lstStyle/>
          <a:p>
            <a:pPr algn="ctr"/>
            <a:r>
              <a:rPr lang="en-US" altLang="zh-CN" sz="7200" dirty="0">
                <a:gradFill>
                  <a:gsLst>
                    <a:gs pos="37000">
                      <a:schemeClr val="tx1">
                        <a:lumMod val="95000"/>
                      </a:schemeClr>
                    </a:gs>
                    <a:gs pos="71000">
                      <a:srgbClr val="7477A7">
                        <a:alpha val="81000"/>
                      </a:srgbClr>
                    </a:gs>
                    <a:gs pos="0">
                      <a:schemeClr val="tx1">
                        <a:lumMod val="85000"/>
                      </a:schemeClr>
                    </a:gs>
                    <a:gs pos="100000">
                      <a:srgbClr val="E2D3E9">
                        <a:alpha val="41000"/>
                      </a:srgbClr>
                    </a:gs>
                    <a:gs pos="100000">
                      <a:schemeClr val="tx1">
                        <a:lumMod val="85000"/>
                      </a:schemeClr>
                    </a:gs>
                  </a:gsLst>
                  <a:lin ang="18900000" scaled="1"/>
                </a:gradFill>
              </a:rPr>
              <a:t>THANKS</a:t>
            </a:r>
            <a:endParaRPr lang="zh-CN" altLang="en-US" sz="7200" dirty="0">
              <a:gradFill>
                <a:gsLst>
                  <a:gs pos="37000">
                    <a:schemeClr val="tx1">
                      <a:lumMod val="95000"/>
                    </a:schemeClr>
                  </a:gs>
                  <a:gs pos="71000">
                    <a:srgbClr val="7477A7">
                      <a:alpha val="81000"/>
                    </a:srgbClr>
                  </a:gs>
                  <a:gs pos="0">
                    <a:schemeClr val="tx1">
                      <a:lumMod val="85000"/>
                    </a:schemeClr>
                  </a:gs>
                  <a:gs pos="100000">
                    <a:srgbClr val="E2D3E9">
                      <a:alpha val="41000"/>
                    </a:srgbClr>
                  </a:gs>
                  <a:gs pos="100000">
                    <a:schemeClr val="tx1">
                      <a:lumMod val="85000"/>
                    </a:schemeClr>
                  </a:gs>
                </a:gsLst>
                <a:lin ang="18900000" scaled="1"/>
              </a:gradFill>
            </a:endParaRPr>
          </a:p>
        </p:txBody>
      </p:sp>
      <p:sp>
        <p:nvSpPr>
          <p:cNvPr id="9" name="Subtitle 2"/>
          <p:cNvSpPr txBox="1"/>
          <p:nvPr/>
        </p:nvSpPr>
        <p:spPr>
          <a:xfrm>
            <a:off x="-601267" y="3905904"/>
            <a:ext cx="7197726" cy="5056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600" i="0" dirty="0">
                <a:solidFill>
                  <a:srgbClr val="00B0F0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2600" i="0" dirty="0">
                <a:solidFill>
                  <a:srgbClr val="00B0F0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2600" i="0" dirty="0">
                <a:solidFill>
                  <a:srgbClr val="00B0F0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2600" i="0" dirty="0">
                <a:solidFill>
                  <a:srgbClr val="00B0F0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2600" i="0" dirty="0">
                <a:solidFill>
                  <a:srgbClr val="00B0F0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zh-CN" altLang="en-US" sz="2600" i="0" cap="all" dirty="0">
              <a:solidFill>
                <a:srgbClr val="00B0F0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12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pic>
        <p:nvPicPr>
          <p:cNvPr id="11" name="Picture 10" descr="Shape&#10;&#10;Description automatically generated with medium confidence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634" y="314392"/>
            <a:ext cx="6282266" cy="576597"/>
          </a:xfrm>
        </p:spPr>
        <p:txBody>
          <a:bodyPr>
            <a:normAutofit/>
          </a:bodyPr>
          <a:lstStyle/>
          <a:p>
            <a:pPr algn="ctr"/>
            <a:r>
              <a:rPr lang="zh-CN" altLang="en-US" sz="2400" b="1" dirty="0">
                <a:latin typeface="+mn-lt"/>
              </a:rPr>
              <a:t>作品信息</a:t>
            </a:r>
            <a:endParaRPr lang="en-US" sz="2400" b="1" dirty="0">
              <a:latin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6370231" y="3650297"/>
            <a:ext cx="4987213" cy="23701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2300" b="1" dirty="0"/>
              <a:t>队伍成员：</a:t>
            </a:r>
            <a:endParaRPr lang="en-US" altLang="zh-CN" sz="2300" b="1" dirty="0"/>
          </a:p>
          <a:p>
            <a:pPr marL="0" indent="0">
              <a:buNone/>
            </a:pPr>
            <a:r>
              <a:rPr lang="zh-CN" altLang="en-US" sz="2000" b="1" dirty="0"/>
              <a:t>马嵘峥，陈小敏</a:t>
            </a:r>
            <a:endParaRPr lang="en-US" altLang="zh-CN" sz="2000" b="1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zh-CN" altLang="en-US" sz="2300" b="1" dirty="0"/>
              <a:t>队伍口号：</a:t>
            </a:r>
            <a:endParaRPr lang="en-US" altLang="zh-CN" sz="2300" b="1" dirty="0"/>
          </a:p>
          <a:p>
            <a:pPr marL="0" indent="0">
              <a:buNone/>
            </a:pPr>
            <a:r>
              <a:rPr lang="zh-CN" altLang="en-US" sz="2000" b="1" dirty="0"/>
              <a:t>用</a:t>
            </a:r>
            <a:r>
              <a:rPr lang="en-US" altLang="zh-CN" sz="2000" b="1" dirty="0"/>
              <a:t>AI</a:t>
            </a:r>
            <a:r>
              <a:rPr lang="zh-CN" altLang="en-US" sz="2000" b="1" dirty="0"/>
              <a:t>给</a:t>
            </a:r>
            <a:r>
              <a:rPr lang="en-US" altLang="zh-CN" sz="2000" b="1" dirty="0"/>
              <a:t>RPA</a:t>
            </a:r>
            <a:r>
              <a:rPr lang="zh-CN" altLang="en-US" sz="2000" b="1" dirty="0"/>
              <a:t>安装一个智慧大脑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zh-CN" altLang="en-US" sz="2300" b="1" dirty="0"/>
              <a:t>参赛单位名称和部门：</a:t>
            </a:r>
            <a:endParaRPr lang="en-US" altLang="zh-CN" sz="2300" b="1" dirty="0"/>
          </a:p>
          <a:p>
            <a:pPr marL="0" indent="0">
              <a:buNone/>
            </a:pPr>
            <a:r>
              <a:rPr lang="zh-CN" altLang="en-US" sz="2000" b="1" dirty="0"/>
              <a:t>上海文思海辉软件技术有限公司 </a:t>
            </a:r>
            <a:r>
              <a:rPr lang="en-US" altLang="zh-CN" sz="2000" b="1" dirty="0"/>
              <a:t>RPA</a:t>
            </a:r>
            <a:r>
              <a:rPr lang="zh-CN" altLang="en-US" sz="2000" b="1" dirty="0"/>
              <a:t>团队</a:t>
            </a:r>
            <a:endParaRPr lang="en-US" altLang="zh-CN" sz="2000" b="1" dirty="0"/>
          </a:p>
        </p:txBody>
      </p:sp>
      <p:sp>
        <p:nvSpPr>
          <p:cNvPr id="15" name="Rectangle 14"/>
          <p:cNvSpPr/>
          <p:nvPr/>
        </p:nvSpPr>
        <p:spPr>
          <a:xfrm>
            <a:off x="0" y="942388"/>
            <a:ext cx="1219200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Rectangle 18"/>
          <p:cNvSpPr/>
          <p:nvPr/>
        </p:nvSpPr>
        <p:spPr>
          <a:xfrm flipV="1">
            <a:off x="6344277" y="3543102"/>
            <a:ext cx="45719" cy="25845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896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pic>
        <p:nvPicPr>
          <p:cNvPr id="14" name="Picture 13" descr="Shape&#10;&#10;Description automatically generated with medium confidence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  <p:sp>
        <p:nvSpPr>
          <p:cNvPr id="58" name="Rectangle: Rounded Corners 57"/>
          <p:cNvSpPr/>
          <p:nvPr/>
        </p:nvSpPr>
        <p:spPr>
          <a:xfrm>
            <a:off x="1621082" y="1682206"/>
            <a:ext cx="4238086" cy="4510187"/>
          </a:xfrm>
          <a:custGeom>
            <a:avLst/>
            <a:gdLst>
              <a:gd name="connsiteX0" fmla="*/ 0 w 4219424"/>
              <a:gd name="connsiteY0" fmla="*/ 703251 h 4397714"/>
              <a:gd name="connsiteX1" fmla="*/ 703251 w 4219424"/>
              <a:gd name="connsiteY1" fmla="*/ 0 h 4397714"/>
              <a:gd name="connsiteX2" fmla="*/ 3516173 w 4219424"/>
              <a:gd name="connsiteY2" fmla="*/ 0 h 4397714"/>
              <a:gd name="connsiteX3" fmla="*/ 4219424 w 4219424"/>
              <a:gd name="connsiteY3" fmla="*/ 703251 h 4397714"/>
              <a:gd name="connsiteX4" fmla="*/ 4219424 w 4219424"/>
              <a:gd name="connsiteY4" fmla="*/ 3694463 h 4397714"/>
              <a:gd name="connsiteX5" fmla="*/ 3516173 w 4219424"/>
              <a:gd name="connsiteY5" fmla="*/ 4397714 h 4397714"/>
              <a:gd name="connsiteX6" fmla="*/ 703251 w 4219424"/>
              <a:gd name="connsiteY6" fmla="*/ 4397714 h 4397714"/>
              <a:gd name="connsiteX7" fmla="*/ 0 w 4219424"/>
              <a:gd name="connsiteY7" fmla="*/ 3694463 h 4397714"/>
              <a:gd name="connsiteX8" fmla="*/ 0 w 4219424"/>
              <a:gd name="connsiteY8" fmla="*/ 703251 h 4397714"/>
              <a:gd name="connsiteX0-1" fmla="*/ 9331 w 4228755"/>
              <a:gd name="connsiteY0-2" fmla="*/ 703251 h 4397714"/>
              <a:gd name="connsiteX1-3" fmla="*/ 712582 w 4228755"/>
              <a:gd name="connsiteY1-4" fmla="*/ 0 h 4397714"/>
              <a:gd name="connsiteX2-5" fmla="*/ 3525504 w 4228755"/>
              <a:gd name="connsiteY2-6" fmla="*/ 0 h 4397714"/>
              <a:gd name="connsiteX3-7" fmla="*/ 4228755 w 4228755"/>
              <a:gd name="connsiteY3-8" fmla="*/ 703251 h 4397714"/>
              <a:gd name="connsiteX4-9" fmla="*/ 4228755 w 4228755"/>
              <a:gd name="connsiteY4-10" fmla="*/ 3694463 h 4397714"/>
              <a:gd name="connsiteX5-11" fmla="*/ 3525504 w 4228755"/>
              <a:gd name="connsiteY5-12" fmla="*/ 4397714 h 4397714"/>
              <a:gd name="connsiteX6-13" fmla="*/ 712582 w 4228755"/>
              <a:gd name="connsiteY6-14" fmla="*/ 4397714 h 4397714"/>
              <a:gd name="connsiteX7-15" fmla="*/ 0 w 4228755"/>
              <a:gd name="connsiteY7-16" fmla="*/ 3834422 h 4397714"/>
              <a:gd name="connsiteX8-17" fmla="*/ 9331 w 4228755"/>
              <a:gd name="connsiteY8-18" fmla="*/ 703251 h 4397714"/>
              <a:gd name="connsiteX0-19" fmla="*/ 9331 w 4228755"/>
              <a:gd name="connsiteY0-20" fmla="*/ 703251 h 4397714"/>
              <a:gd name="connsiteX1-21" fmla="*/ 712582 w 4228755"/>
              <a:gd name="connsiteY1-22" fmla="*/ 0 h 4397714"/>
              <a:gd name="connsiteX2-23" fmla="*/ 3525504 w 4228755"/>
              <a:gd name="connsiteY2-24" fmla="*/ 0 h 4397714"/>
              <a:gd name="connsiteX3-25" fmla="*/ 4228755 w 4228755"/>
              <a:gd name="connsiteY3-26" fmla="*/ 703251 h 4397714"/>
              <a:gd name="connsiteX4-27" fmla="*/ 4228755 w 4228755"/>
              <a:gd name="connsiteY4-28" fmla="*/ 3694463 h 4397714"/>
              <a:gd name="connsiteX5-29" fmla="*/ 3525504 w 4228755"/>
              <a:gd name="connsiteY5-30" fmla="*/ 4397714 h 4397714"/>
              <a:gd name="connsiteX6-31" fmla="*/ 591284 w 4228755"/>
              <a:gd name="connsiteY6-32" fmla="*/ 4397714 h 4397714"/>
              <a:gd name="connsiteX7-33" fmla="*/ 0 w 4228755"/>
              <a:gd name="connsiteY7-34" fmla="*/ 3834422 h 4397714"/>
              <a:gd name="connsiteX8-35" fmla="*/ 9331 w 4228755"/>
              <a:gd name="connsiteY8-36" fmla="*/ 703251 h 4397714"/>
              <a:gd name="connsiteX0-37" fmla="*/ 9331 w 4228755"/>
              <a:gd name="connsiteY0-38" fmla="*/ 703251 h 4397714"/>
              <a:gd name="connsiteX1-39" fmla="*/ 712582 w 4228755"/>
              <a:gd name="connsiteY1-40" fmla="*/ 0 h 4397714"/>
              <a:gd name="connsiteX2-41" fmla="*/ 3525504 w 4228755"/>
              <a:gd name="connsiteY2-42" fmla="*/ 0 h 4397714"/>
              <a:gd name="connsiteX3-43" fmla="*/ 4228755 w 4228755"/>
              <a:gd name="connsiteY3-44" fmla="*/ 703251 h 4397714"/>
              <a:gd name="connsiteX4-45" fmla="*/ 4228755 w 4228755"/>
              <a:gd name="connsiteY4-46" fmla="*/ 3694463 h 4397714"/>
              <a:gd name="connsiteX5-47" fmla="*/ 3656133 w 4228755"/>
              <a:gd name="connsiteY5-48" fmla="*/ 4397714 h 4397714"/>
              <a:gd name="connsiteX6-49" fmla="*/ 591284 w 4228755"/>
              <a:gd name="connsiteY6-50" fmla="*/ 4397714 h 4397714"/>
              <a:gd name="connsiteX7-51" fmla="*/ 0 w 4228755"/>
              <a:gd name="connsiteY7-52" fmla="*/ 3834422 h 4397714"/>
              <a:gd name="connsiteX8-53" fmla="*/ 9331 w 4228755"/>
              <a:gd name="connsiteY8-54" fmla="*/ 703251 h 4397714"/>
              <a:gd name="connsiteX0-55" fmla="*/ 9331 w 4228755"/>
              <a:gd name="connsiteY0-56" fmla="*/ 703251 h 4397714"/>
              <a:gd name="connsiteX1-57" fmla="*/ 712582 w 4228755"/>
              <a:gd name="connsiteY1-58" fmla="*/ 0 h 4397714"/>
              <a:gd name="connsiteX2-59" fmla="*/ 3525504 w 4228755"/>
              <a:gd name="connsiteY2-60" fmla="*/ 0 h 4397714"/>
              <a:gd name="connsiteX3-61" fmla="*/ 4228755 w 4228755"/>
              <a:gd name="connsiteY3-62" fmla="*/ 703251 h 4397714"/>
              <a:gd name="connsiteX4-63" fmla="*/ 4228755 w 4228755"/>
              <a:gd name="connsiteY4-64" fmla="*/ 3871744 h 4397714"/>
              <a:gd name="connsiteX5-65" fmla="*/ 3656133 w 4228755"/>
              <a:gd name="connsiteY5-66" fmla="*/ 4397714 h 4397714"/>
              <a:gd name="connsiteX6-67" fmla="*/ 591284 w 4228755"/>
              <a:gd name="connsiteY6-68" fmla="*/ 4397714 h 4397714"/>
              <a:gd name="connsiteX7-69" fmla="*/ 0 w 4228755"/>
              <a:gd name="connsiteY7-70" fmla="*/ 3834422 h 4397714"/>
              <a:gd name="connsiteX8-71" fmla="*/ 9331 w 4228755"/>
              <a:gd name="connsiteY8-72" fmla="*/ 703251 h 4397714"/>
              <a:gd name="connsiteX0-73" fmla="*/ 0 w 4228755"/>
              <a:gd name="connsiteY0-74" fmla="*/ 544631 h 4397714"/>
              <a:gd name="connsiteX1-75" fmla="*/ 712582 w 4228755"/>
              <a:gd name="connsiteY1-76" fmla="*/ 0 h 4397714"/>
              <a:gd name="connsiteX2-77" fmla="*/ 3525504 w 4228755"/>
              <a:gd name="connsiteY2-78" fmla="*/ 0 h 4397714"/>
              <a:gd name="connsiteX3-79" fmla="*/ 4228755 w 4228755"/>
              <a:gd name="connsiteY3-80" fmla="*/ 703251 h 4397714"/>
              <a:gd name="connsiteX4-81" fmla="*/ 4228755 w 4228755"/>
              <a:gd name="connsiteY4-82" fmla="*/ 3871744 h 4397714"/>
              <a:gd name="connsiteX5-83" fmla="*/ 3656133 w 4228755"/>
              <a:gd name="connsiteY5-84" fmla="*/ 4397714 h 4397714"/>
              <a:gd name="connsiteX6-85" fmla="*/ 591284 w 4228755"/>
              <a:gd name="connsiteY6-86" fmla="*/ 4397714 h 4397714"/>
              <a:gd name="connsiteX7-87" fmla="*/ 0 w 4228755"/>
              <a:gd name="connsiteY7-88" fmla="*/ 3834422 h 4397714"/>
              <a:gd name="connsiteX8-89" fmla="*/ 0 w 4228755"/>
              <a:gd name="connsiteY8-90" fmla="*/ 544631 h 4397714"/>
              <a:gd name="connsiteX0-91" fmla="*/ 0 w 4228755"/>
              <a:gd name="connsiteY0-92" fmla="*/ 563292 h 4416375"/>
              <a:gd name="connsiteX1-93" fmla="*/ 497978 w 4228755"/>
              <a:gd name="connsiteY1-94" fmla="*/ 0 h 4416375"/>
              <a:gd name="connsiteX2-95" fmla="*/ 3525504 w 4228755"/>
              <a:gd name="connsiteY2-96" fmla="*/ 18661 h 4416375"/>
              <a:gd name="connsiteX3-97" fmla="*/ 4228755 w 4228755"/>
              <a:gd name="connsiteY3-98" fmla="*/ 721912 h 4416375"/>
              <a:gd name="connsiteX4-99" fmla="*/ 4228755 w 4228755"/>
              <a:gd name="connsiteY4-100" fmla="*/ 3890405 h 4416375"/>
              <a:gd name="connsiteX5-101" fmla="*/ 3656133 w 4228755"/>
              <a:gd name="connsiteY5-102" fmla="*/ 4416375 h 4416375"/>
              <a:gd name="connsiteX6-103" fmla="*/ 591284 w 4228755"/>
              <a:gd name="connsiteY6-104" fmla="*/ 4416375 h 4416375"/>
              <a:gd name="connsiteX7-105" fmla="*/ 0 w 4228755"/>
              <a:gd name="connsiteY7-106" fmla="*/ 3853083 h 4416375"/>
              <a:gd name="connsiteX8-107" fmla="*/ 0 w 4228755"/>
              <a:gd name="connsiteY8-108" fmla="*/ 563292 h 4416375"/>
              <a:gd name="connsiteX0-109" fmla="*/ 0 w 4228755"/>
              <a:gd name="connsiteY0-110" fmla="*/ 563292 h 4416375"/>
              <a:gd name="connsiteX1-111" fmla="*/ 497978 w 4228755"/>
              <a:gd name="connsiteY1-112" fmla="*/ 0 h 4416375"/>
              <a:gd name="connsiteX2-113" fmla="*/ 3740108 w 4228755"/>
              <a:gd name="connsiteY2-114" fmla="*/ 18661 h 4416375"/>
              <a:gd name="connsiteX3-115" fmla="*/ 4228755 w 4228755"/>
              <a:gd name="connsiteY3-116" fmla="*/ 721912 h 4416375"/>
              <a:gd name="connsiteX4-117" fmla="*/ 4228755 w 4228755"/>
              <a:gd name="connsiteY4-118" fmla="*/ 3890405 h 4416375"/>
              <a:gd name="connsiteX5-119" fmla="*/ 3656133 w 4228755"/>
              <a:gd name="connsiteY5-120" fmla="*/ 4416375 h 4416375"/>
              <a:gd name="connsiteX6-121" fmla="*/ 591284 w 4228755"/>
              <a:gd name="connsiteY6-122" fmla="*/ 4416375 h 4416375"/>
              <a:gd name="connsiteX7-123" fmla="*/ 0 w 4228755"/>
              <a:gd name="connsiteY7-124" fmla="*/ 3853083 h 4416375"/>
              <a:gd name="connsiteX8-125" fmla="*/ 0 w 4228755"/>
              <a:gd name="connsiteY8-126" fmla="*/ 563292 h 4416375"/>
              <a:gd name="connsiteX0-127" fmla="*/ 0 w 4238086"/>
              <a:gd name="connsiteY0-128" fmla="*/ 563292 h 4416375"/>
              <a:gd name="connsiteX1-129" fmla="*/ 497978 w 4238086"/>
              <a:gd name="connsiteY1-130" fmla="*/ 0 h 4416375"/>
              <a:gd name="connsiteX2-131" fmla="*/ 3740108 w 4238086"/>
              <a:gd name="connsiteY2-132" fmla="*/ 18661 h 4416375"/>
              <a:gd name="connsiteX3-133" fmla="*/ 4238086 w 4238086"/>
              <a:gd name="connsiteY3-134" fmla="*/ 591283 h 4416375"/>
              <a:gd name="connsiteX4-135" fmla="*/ 4228755 w 4238086"/>
              <a:gd name="connsiteY4-136" fmla="*/ 3890405 h 4416375"/>
              <a:gd name="connsiteX5-137" fmla="*/ 3656133 w 4238086"/>
              <a:gd name="connsiteY5-138" fmla="*/ 4416375 h 4416375"/>
              <a:gd name="connsiteX6-139" fmla="*/ 591284 w 4238086"/>
              <a:gd name="connsiteY6-140" fmla="*/ 4416375 h 4416375"/>
              <a:gd name="connsiteX7-141" fmla="*/ 0 w 4238086"/>
              <a:gd name="connsiteY7-142" fmla="*/ 3853083 h 4416375"/>
              <a:gd name="connsiteX8-143" fmla="*/ 0 w 4238086"/>
              <a:gd name="connsiteY8-144" fmla="*/ 563292 h 4416375"/>
              <a:gd name="connsiteX0-145" fmla="*/ 0 w 4238086"/>
              <a:gd name="connsiteY0-146" fmla="*/ 581953 h 4435036"/>
              <a:gd name="connsiteX1-147" fmla="*/ 572623 w 4238086"/>
              <a:gd name="connsiteY1-148" fmla="*/ 0 h 4435036"/>
              <a:gd name="connsiteX2-149" fmla="*/ 3740108 w 4238086"/>
              <a:gd name="connsiteY2-150" fmla="*/ 37322 h 4435036"/>
              <a:gd name="connsiteX3-151" fmla="*/ 4238086 w 4238086"/>
              <a:gd name="connsiteY3-152" fmla="*/ 609944 h 4435036"/>
              <a:gd name="connsiteX4-153" fmla="*/ 4228755 w 4238086"/>
              <a:gd name="connsiteY4-154" fmla="*/ 3909066 h 4435036"/>
              <a:gd name="connsiteX5-155" fmla="*/ 3656133 w 4238086"/>
              <a:gd name="connsiteY5-156" fmla="*/ 4435036 h 4435036"/>
              <a:gd name="connsiteX6-157" fmla="*/ 591284 w 4238086"/>
              <a:gd name="connsiteY6-158" fmla="*/ 4435036 h 4435036"/>
              <a:gd name="connsiteX7-159" fmla="*/ 0 w 4238086"/>
              <a:gd name="connsiteY7-160" fmla="*/ 3871744 h 4435036"/>
              <a:gd name="connsiteX8-161" fmla="*/ 0 w 4238086"/>
              <a:gd name="connsiteY8-162" fmla="*/ 581953 h 4435036"/>
              <a:gd name="connsiteX0-163" fmla="*/ 0 w 4238086"/>
              <a:gd name="connsiteY0-164" fmla="*/ 581953 h 4435036"/>
              <a:gd name="connsiteX1-165" fmla="*/ 572623 w 4238086"/>
              <a:gd name="connsiteY1-166" fmla="*/ 0 h 4435036"/>
              <a:gd name="connsiteX2-167" fmla="*/ 3740108 w 4238086"/>
              <a:gd name="connsiteY2-168" fmla="*/ 37322 h 4435036"/>
              <a:gd name="connsiteX3-169" fmla="*/ 4238086 w 4238086"/>
              <a:gd name="connsiteY3-170" fmla="*/ 609944 h 4435036"/>
              <a:gd name="connsiteX4-171" fmla="*/ 4228755 w 4238086"/>
              <a:gd name="connsiteY4-172" fmla="*/ 3909066 h 4435036"/>
              <a:gd name="connsiteX5-173" fmla="*/ 3656133 w 4238086"/>
              <a:gd name="connsiteY5-174" fmla="*/ 4435036 h 4435036"/>
              <a:gd name="connsiteX6-175" fmla="*/ 591284 w 4238086"/>
              <a:gd name="connsiteY6-176" fmla="*/ 4435036 h 4435036"/>
              <a:gd name="connsiteX7-177" fmla="*/ 0 w 4238086"/>
              <a:gd name="connsiteY7-178" fmla="*/ 3909066 h 4435036"/>
              <a:gd name="connsiteX8-179" fmla="*/ 0 w 4238086"/>
              <a:gd name="connsiteY8-180" fmla="*/ 581953 h 4435036"/>
              <a:gd name="connsiteX0-181" fmla="*/ 0 w 4238086"/>
              <a:gd name="connsiteY0-182" fmla="*/ 581953 h 4444367"/>
              <a:gd name="connsiteX1-183" fmla="*/ 572623 w 4238086"/>
              <a:gd name="connsiteY1-184" fmla="*/ 0 h 4444367"/>
              <a:gd name="connsiteX2-185" fmla="*/ 3740108 w 4238086"/>
              <a:gd name="connsiteY2-186" fmla="*/ 37322 h 4444367"/>
              <a:gd name="connsiteX3-187" fmla="*/ 4238086 w 4238086"/>
              <a:gd name="connsiteY3-188" fmla="*/ 609944 h 4444367"/>
              <a:gd name="connsiteX4-189" fmla="*/ 4228755 w 4238086"/>
              <a:gd name="connsiteY4-190" fmla="*/ 3909066 h 4444367"/>
              <a:gd name="connsiteX5-191" fmla="*/ 3656133 w 4238086"/>
              <a:gd name="connsiteY5-192" fmla="*/ 4435036 h 4444367"/>
              <a:gd name="connsiteX6-193" fmla="*/ 544631 w 4238086"/>
              <a:gd name="connsiteY6-194" fmla="*/ 4444367 h 4444367"/>
              <a:gd name="connsiteX7-195" fmla="*/ 0 w 4238086"/>
              <a:gd name="connsiteY7-196" fmla="*/ 3909066 h 4444367"/>
              <a:gd name="connsiteX8-197" fmla="*/ 0 w 4238086"/>
              <a:gd name="connsiteY8-198" fmla="*/ 581953 h 4444367"/>
              <a:gd name="connsiteX0-199" fmla="*/ 0 w 4238086"/>
              <a:gd name="connsiteY0-200" fmla="*/ 581953 h 4444367"/>
              <a:gd name="connsiteX1-201" fmla="*/ 572623 w 4238086"/>
              <a:gd name="connsiteY1-202" fmla="*/ 0 h 4444367"/>
              <a:gd name="connsiteX2-203" fmla="*/ 3740108 w 4238086"/>
              <a:gd name="connsiteY2-204" fmla="*/ 37322 h 4444367"/>
              <a:gd name="connsiteX3-205" fmla="*/ 4238086 w 4238086"/>
              <a:gd name="connsiteY3-206" fmla="*/ 609944 h 4444367"/>
              <a:gd name="connsiteX4-207" fmla="*/ 4228755 w 4238086"/>
              <a:gd name="connsiteY4-208" fmla="*/ 3909066 h 4444367"/>
              <a:gd name="connsiteX5-209" fmla="*/ 3684125 w 4238086"/>
              <a:gd name="connsiteY5-210" fmla="*/ 4444367 h 4444367"/>
              <a:gd name="connsiteX6-211" fmla="*/ 544631 w 4238086"/>
              <a:gd name="connsiteY6-212" fmla="*/ 4444367 h 4444367"/>
              <a:gd name="connsiteX7-213" fmla="*/ 0 w 4238086"/>
              <a:gd name="connsiteY7-214" fmla="*/ 3909066 h 4444367"/>
              <a:gd name="connsiteX8-215" fmla="*/ 0 w 4238086"/>
              <a:gd name="connsiteY8-216" fmla="*/ 581953 h 4444367"/>
              <a:gd name="connsiteX0-217" fmla="*/ 0 w 4238086"/>
              <a:gd name="connsiteY0-218" fmla="*/ 581953 h 4444367"/>
              <a:gd name="connsiteX1-219" fmla="*/ 572623 w 4238086"/>
              <a:gd name="connsiteY1-220" fmla="*/ 0 h 4444367"/>
              <a:gd name="connsiteX2-221" fmla="*/ 3740108 w 4238086"/>
              <a:gd name="connsiteY2-222" fmla="*/ 37322 h 4444367"/>
              <a:gd name="connsiteX3-223" fmla="*/ 4238086 w 4238086"/>
              <a:gd name="connsiteY3-224" fmla="*/ 609944 h 4444367"/>
              <a:gd name="connsiteX4-225" fmla="*/ 4228755 w 4238086"/>
              <a:gd name="connsiteY4-226" fmla="*/ 3909066 h 4444367"/>
              <a:gd name="connsiteX5-227" fmla="*/ 3684125 w 4238086"/>
              <a:gd name="connsiteY5-228" fmla="*/ 4444367 h 4444367"/>
              <a:gd name="connsiteX6-229" fmla="*/ 544631 w 4238086"/>
              <a:gd name="connsiteY6-230" fmla="*/ 4444367 h 4444367"/>
              <a:gd name="connsiteX7-231" fmla="*/ 0 w 4238086"/>
              <a:gd name="connsiteY7-232" fmla="*/ 3909066 h 4444367"/>
              <a:gd name="connsiteX8-233" fmla="*/ 0 w 4238086"/>
              <a:gd name="connsiteY8-234" fmla="*/ 581953 h 4444367"/>
              <a:gd name="connsiteX0-235" fmla="*/ 0 w 4238086"/>
              <a:gd name="connsiteY0-236" fmla="*/ 572623 h 4435037"/>
              <a:gd name="connsiteX1-237" fmla="*/ 572623 w 4238086"/>
              <a:gd name="connsiteY1-238" fmla="*/ 0 h 4435037"/>
              <a:gd name="connsiteX2-239" fmla="*/ 3740108 w 4238086"/>
              <a:gd name="connsiteY2-240" fmla="*/ 27992 h 4435037"/>
              <a:gd name="connsiteX3-241" fmla="*/ 4238086 w 4238086"/>
              <a:gd name="connsiteY3-242" fmla="*/ 600614 h 4435037"/>
              <a:gd name="connsiteX4-243" fmla="*/ 4228755 w 4238086"/>
              <a:gd name="connsiteY4-244" fmla="*/ 3899736 h 4435037"/>
              <a:gd name="connsiteX5-245" fmla="*/ 3684125 w 4238086"/>
              <a:gd name="connsiteY5-246" fmla="*/ 4435037 h 4435037"/>
              <a:gd name="connsiteX6-247" fmla="*/ 544631 w 4238086"/>
              <a:gd name="connsiteY6-248" fmla="*/ 4435037 h 4435037"/>
              <a:gd name="connsiteX7-249" fmla="*/ 0 w 4238086"/>
              <a:gd name="connsiteY7-250" fmla="*/ 3899736 h 4435037"/>
              <a:gd name="connsiteX8-251" fmla="*/ 0 w 4238086"/>
              <a:gd name="connsiteY8-252" fmla="*/ 572623 h 4435037"/>
              <a:gd name="connsiteX0-253" fmla="*/ 0 w 4238086"/>
              <a:gd name="connsiteY0-254" fmla="*/ 572623 h 4435037"/>
              <a:gd name="connsiteX1-255" fmla="*/ 525970 w 4238086"/>
              <a:gd name="connsiteY1-256" fmla="*/ 0 h 4435037"/>
              <a:gd name="connsiteX2-257" fmla="*/ 3740108 w 4238086"/>
              <a:gd name="connsiteY2-258" fmla="*/ 27992 h 4435037"/>
              <a:gd name="connsiteX3-259" fmla="*/ 4238086 w 4238086"/>
              <a:gd name="connsiteY3-260" fmla="*/ 600614 h 4435037"/>
              <a:gd name="connsiteX4-261" fmla="*/ 4228755 w 4238086"/>
              <a:gd name="connsiteY4-262" fmla="*/ 3899736 h 4435037"/>
              <a:gd name="connsiteX5-263" fmla="*/ 3684125 w 4238086"/>
              <a:gd name="connsiteY5-264" fmla="*/ 4435037 h 4435037"/>
              <a:gd name="connsiteX6-265" fmla="*/ 544631 w 4238086"/>
              <a:gd name="connsiteY6-266" fmla="*/ 4435037 h 4435037"/>
              <a:gd name="connsiteX7-267" fmla="*/ 0 w 4238086"/>
              <a:gd name="connsiteY7-268" fmla="*/ 3899736 h 4435037"/>
              <a:gd name="connsiteX8-269" fmla="*/ 0 w 4238086"/>
              <a:gd name="connsiteY8-270" fmla="*/ 572623 h 4435037"/>
              <a:gd name="connsiteX0-271" fmla="*/ 0 w 4238086"/>
              <a:gd name="connsiteY0-272" fmla="*/ 572623 h 4435037"/>
              <a:gd name="connsiteX1-273" fmla="*/ 525970 w 4238086"/>
              <a:gd name="connsiteY1-274" fmla="*/ 0 h 4435037"/>
              <a:gd name="connsiteX2-275" fmla="*/ 3740108 w 4238086"/>
              <a:gd name="connsiteY2-276" fmla="*/ 27992 h 4435037"/>
              <a:gd name="connsiteX3-277" fmla="*/ 4238086 w 4238086"/>
              <a:gd name="connsiteY3-278" fmla="*/ 600614 h 4435037"/>
              <a:gd name="connsiteX4-279" fmla="*/ 4228755 w 4238086"/>
              <a:gd name="connsiteY4-280" fmla="*/ 3899736 h 4435037"/>
              <a:gd name="connsiteX5-281" fmla="*/ 3684125 w 4238086"/>
              <a:gd name="connsiteY5-282" fmla="*/ 4435037 h 4435037"/>
              <a:gd name="connsiteX6-283" fmla="*/ 544631 w 4238086"/>
              <a:gd name="connsiteY6-284" fmla="*/ 4435037 h 4435037"/>
              <a:gd name="connsiteX7-285" fmla="*/ 0 w 4238086"/>
              <a:gd name="connsiteY7-286" fmla="*/ 3899736 h 4435037"/>
              <a:gd name="connsiteX8-287" fmla="*/ 0 w 4238086"/>
              <a:gd name="connsiteY8-288" fmla="*/ 572623 h 4435037"/>
              <a:gd name="connsiteX0-289" fmla="*/ 0 w 4238086"/>
              <a:gd name="connsiteY0-290" fmla="*/ 555845 h 4418259"/>
              <a:gd name="connsiteX1-291" fmla="*/ 525970 w 4238086"/>
              <a:gd name="connsiteY1-292" fmla="*/ 0 h 4418259"/>
              <a:gd name="connsiteX2-293" fmla="*/ 3740108 w 4238086"/>
              <a:gd name="connsiteY2-294" fmla="*/ 11214 h 4418259"/>
              <a:gd name="connsiteX3-295" fmla="*/ 4238086 w 4238086"/>
              <a:gd name="connsiteY3-296" fmla="*/ 583836 h 4418259"/>
              <a:gd name="connsiteX4-297" fmla="*/ 4228755 w 4238086"/>
              <a:gd name="connsiteY4-298" fmla="*/ 3882958 h 4418259"/>
              <a:gd name="connsiteX5-299" fmla="*/ 3684125 w 4238086"/>
              <a:gd name="connsiteY5-300" fmla="*/ 4418259 h 4418259"/>
              <a:gd name="connsiteX6-301" fmla="*/ 544631 w 4238086"/>
              <a:gd name="connsiteY6-302" fmla="*/ 4418259 h 4418259"/>
              <a:gd name="connsiteX7-303" fmla="*/ 0 w 4238086"/>
              <a:gd name="connsiteY7-304" fmla="*/ 3882958 h 4418259"/>
              <a:gd name="connsiteX8-305" fmla="*/ 0 w 4238086"/>
              <a:gd name="connsiteY8-306" fmla="*/ 555845 h 44182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4238086" h="4418259">
                <a:moveTo>
                  <a:pt x="0" y="555845"/>
                </a:moveTo>
                <a:cubicBezTo>
                  <a:pt x="0" y="167450"/>
                  <a:pt x="128244" y="9330"/>
                  <a:pt x="525970" y="0"/>
                </a:cubicBezTo>
                <a:lnTo>
                  <a:pt x="3740108" y="11214"/>
                </a:lnTo>
                <a:cubicBezTo>
                  <a:pt x="4128503" y="11214"/>
                  <a:pt x="4238086" y="195441"/>
                  <a:pt x="4238086" y="583836"/>
                </a:cubicBezTo>
                <a:cubicBezTo>
                  <a:pt x="4234976" y="1683543"/>
                  <a:pt x="4231865" y="2783251"/>
                  <a:pt x="4228755" y="3882958"/>
                </a:cubicBezTo>
                <a:cubicBezTo>
                  <a:pt x="4228755" y="4271353"/>
                  <a:pt x="4072520" y="4418259"/>
                  <a:pt x="3684125" y="4418259"/>
                </a:cubicBezTo>
                <a:lnTo>
                  <a:pt x="544631" y="4418259"/>
                </a:lnTo>
                <a:cubicBezTo>
                  <a:pt x="156236" y="4418259"/>
                  <a:pt x="0" y="4271353"/>
                  <a:pt x="0" y="3882958"/>
                </a:cubicBezTo>
                <a:lnTo>
                  <a:pt x="0" y="555845"/>
                </a:lnTo>
                <a:close/>
              </a:path>
            </a:pathLst>
          </a:custGeom>
          <a:solidFill>
            <a:schemeClr val="tx1">
              <a:alpha val="88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Content Placeholder 12"/>
          <p:cNvSpPr txBox="1"/>
          <p:nvPr/>
        </p:nvSpPr>
        <p:spPr>
          <a:xfrm>
            <a:off x="1729448" y="1682206"/>
            <a:ext cx="4155674" cy="457600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</a:rPr>
              <a:t>参赛作品</a:t>
            </a:r>
            <a:r>
              <a:rPr lang="zh-CN" altLang="en-US" b="1" dirty="0">
                <a:solidFill>
                  <a:schemeClr val="tx2">
                    <a:lumMod val="10000"/>
                  </a:schemeClr>
                </a:solidFill>
              </a:rPr>
              <a:t>：</a:t>
            </a:r>
            <a:endParaRPr lang="en-US" altLang="zh-CN" b="1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“PE</a:t>
            </a:r>
            <a:r>
              <a:rPr lang="zh-CN" altLang="en-US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小微</a:t>
            </a:r>
            <a:r>
              <a:rPr lang="en-US" altLang="zh-CN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”</a:t>
            </a:r>
            <a:r>
              <a:rPr lang="zh-CN" altLang="en-US" b="1" cap="all" dirty="0">
                <a:solidFill>
                  <a:schemeClr val="bg1">
                    <a:lumMod val="85000"/>
                    <a:lumOff val="15000"/>
                  </a:schemeClr>
                </a:solidFill>
              </a:rPr>
              <a:t>智慧文档机器人</a:t>
            </a:r>
            <a:endParaRPr lang="en-US" altLang="zh-CN" b="1" cap="all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队伍名称：</a:t>
            </a:r>
            <a:endParaRPr lang="en-US" altLang="zh-CN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US" altLang="zh-CN" sz="1700" b="1" dirty="0" err="1">
                <a:solidFill>
                  <a:schemeClr val="bg1">
                    <a:lumMod val="85000"/>
                    <a:lumOff val="15000"/>
                  </a:schemeClr>
                </a:solidFill>
              </a:rPr>
              <a:t>PacteraEdge</a:t>
            </a:r>
            <a:r>
              <a:rPr lang="en-US" altLang="zh-CN" sz="17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RPA </a:t>
            </a:r>
            <a:r>
              <a:rPr lang="zh-CN" altLang="en-US" sz="17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团队</a:t>
            </a:r>
            <a:endParaRPr lang="en-US" altLang="zh-CN" sz="17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作品应用场景：</a:t>
            </a:r>
            <a:endParaRPr lang="en-US" altLang="zh-CN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7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针对于办公</a:t>
            </a:r>
            <a:r>
              <a:rPr lang="en-US" altLang="zh-CN" sz="17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or </a:t>
            </a:r>
            <a:r>
              <a:rPr lang="zh-CN" altLang="en-US" sz="17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聊天软件文档传输解析，自动</a:t>
            </a:r>
            <a:endParaRPr lang="en-US" altLang="zh-CN" sz="17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7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化、智能化解析合同文档，上传审批。</a:t>
            </a:r>
            <a:endParaRPr lang="en-US" altLang="zh-CN" sz="17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US" altLang="zh-CN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作品应用项目：</a:t>
            </a:r>
            <a:endParaRPr lang="en-US" altLang="zh-CN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7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销售文档自动解析录入</a:t>
            </a:r>
            <a:endParaRPr lang="en-US" altLang="zh-CN" sz="17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zh-CN" altLang="en-US" sz="17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微信文档机器人</a:t>
            </a:r>
            <a:endParaRPr lang="en-US" altLang="zh-CN" sz="17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42388"/>
            <a:ext cx="1219200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4218"/>
            <a:ext cx="6282266" cy="576597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atin typeface="+mj-ea"/>
              </a:rPr>
              <a:t>一、需求分析</a:t>
            </a:r>
            <a:r>
              <a:rPr lang="en-US" altLang="zh-CN" sz="2400" b="1" dirty="0">
                <a:latin typeface="+mj-ea"/>
              </a:rPr>
              <a:t>&amp;</a:t>
            </a:r>
            <a:r>
              <a:rPr lang="zh-CN" altLang="en-US" sz="2400" b="1" dirty="0">
                <a:latin typeface="+mj-ea"/>
              </a:rPr>
              <a:t>背景介</a:t>
            </a:r>
            <a:r>
              <a:rPr lang="zh-CN" altLang="en-US" sz="2400" b="1" dirty="0"/>
              <a:t>绍</a:t>
            </a:r>
            <a:endParaRPr lang="en-US" sz="13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72" y="1997839"/>
            <a:ext cx="50893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企业销售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、财务、</a:t>
            </a:r>
            <a:r>
              <a:rPr lang="en-US" altLang="zh-CN" kern="100" dirty="0">
                <a:latin typeface="+mn-ea"/>
                <a:cs typeface="Times New Roman" panose="02020603050405020304" pitchFamily="18" charset="0"/>
              </a:rPr>
              <a:t>HR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等诸多部门中，文件的传输是非常常见的操作，在微信、企业微信中传输文件，用户人员接收后</a:t>
            </a:r>
            <a:r>
              <a:rPr lang="zh-CN" altLang="en-US" b="1" kern="100" dirty="0">
                <a:solidFill>
                  <a:srgbClr val="FFFF99"/>
                </a:solidFill>
                <a:latin typeface="+mn-ea"/>
                <a:cs typeface="Times New Roman" panose="02020603050405020304" pitchFamily="18" charset="0"/>
              </a:rPr>
              <a:t>手动输入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关键信息传递至系统中，在这个过程中，每天都会存在着</a:t>
            </a:r>
            <a:r>
              <a:rPr lang="zh-CN" altLang="en-US" b="1" kern="100" dirty="0">
                <a:solidFill>
                  <a:srgbClr val="FFFF99"/>
                </a:solidFill>
                <a:latin typeface="+mn-ea"/>
                <a:cs typeface="Times New Roman" panose="02020603050405020304" pitchFamily="18" charset="0"/>
              </a:rPr>
              <a:t>大量的重复劳动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kern="100" dirty="0">
              <a:latin typeface="+mn-ea"/>
              <a:cs typeface="Times New Roman" panose="02020603050405020304" pitchFamily="18" charset="0"/>
            </a:endParaRPr>
          </a:p>
          <a:p>
            <a:endParaRPr lang="en-US" altLang="zh-CN" kern="100" dirty="0">
              <a:latin typeface="+mn-ea"/>
              <a:cs typeface="Times New Roman" panose="02020603050405020304" pitchFamily="18" charset="0"/>
            </a:endParaRPr>
          </a:p>
          <a:p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从企业</a:t>
            </a:r>
            <a:r>
              <a:rPr lang="en-US" altLang="zh-CN" kern="100" dirty="0">
                <a:latin typeface="+mn-ea"/>
                <a:cs typeface="Times New Roman" panose="02020603050405020304" pitchFamily="18" charset="0"/>
              </a:rPr>
              <a:t>HR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的角度来讲，他们非常希望能够把一份发过来的文档，直接传递至系统中进行审批，这些文档通常都会是</a:t>
            </a:r>
            <a:r>
              <a:rPr lang="zh-CN" altLang="en-US" b="1" kern="100" dirty="0">
                <a:solidFill>
                  <a:srgbClr val="FFFF99"/>
                </a:solidFill>
                <a:latin typeface="+mn-ea"/>
                <a:cs typeface="Times New Roman" panose="02020603050405020304" pitchFamily="18" charset="0"/>
              </a:rPr>
              <a:t>非结构化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b="1" kern="100" dirty="0">
                <a:solidFill>
                  <a:srgbClr val="FFFF99"/>
                </a:solidFill>
                <a:latin typeface="+mn-ea"/>
                <a:cs typeface="Times New Roman" panose="02020603050405020304" pitchFamily="18" charset="0"/>
              </a:rPr>
              <a:t>制式不统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一的，所以针对于这些过程，如何使用自动化和</a:t>
            </a:r>
            <a:r>
              <a:rPr lang="en-US" altLang="zh-CN" kern="100" dirty="0">
                <a:latin typeface="+mn-ea"/>
                <a:cs typeface="Times New Roman" panose="02020603050405020304" pitchFamily="18" charset="0"/>
              </a:rPr>
              <a:t>AI</a:t>
            </a:r>
            <a:r>
              <a:rPr lang="zh-CN" altLang="en-US" kern="100" dirty="0">
                <a:latin typeface="+mn-ea"/>
                <a:cs typeface="Times New Roman" panose="02020603050405020304" pitchFamily="18" charset="0"/>
              </a:rPr>
              <a:t>技术帮助解决企业痛点，同时产生价值，使得员工有一个良好的用户体验，成为了一个非常有意义的问题。</a:t>
            </a:r>
            <a:endParaRPr lang="en-US" altLang="zh-CN" kern="100" dirty="0">
              <a:latin typeface="+mn-ea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pic>
        <p:nvPicPr>
          <p:cNvPr id="19" name="Picture 18" descr="Shape&#10;&#10;Description automatically generated with medium confidence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  <p:pic>
        <p:nvPicPr>
          <p:cNvPr id="20" name="Picture 10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167" y="2097248"/>
            <a:ext cx="3985645" cy="318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942388"/>
            <a:ext cx="1219200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28756" y="1381111"/>
            <a:ext cx="10804453" cy="5147238"/>
          </a:xfrm>
          <a:custGeom>
            <a:avLst/>
            <a:gdLst>
              <a:gd name="connsiteX0" fmla="*/ 0 w 10109448"/>
              <a:gd name="connsiteY0" fmla="*/ 827503 h 4964919"/>
              <a:gd name="connsiteX1" fmla="*/ 827503 w 10109448"/>
              <a:gd name="connsiteY1" fmla="*/ 0 h 4964919"/>
              <a:gd name="connsiteX2" fmla="*/ 9281945 w 10109448"/>
              <a:gd name="connsiteY2" fmla="*/ 0 h 4964919"/>
              <a:gd name="connsiteX3" fmla="*/ 10109448 w 10109448"/>
              <a:gd name="connsiteY3" fmla="*/ 827503 h 4964919"/>
              <a:gd name="connsiteX4" fmla="*/ 10109448 w 10109448"/>
              <a:gd name="connsiteY4" fmla="*/ 4137416 h 4964919"/>
              <a:gd name="connsiteX5" fmla="*/ 9281945 w 10109448"/>
              <a:gd name="connsiteY5" fmla="*/ 4964919 h 4964919"/>
              <a:gd name="connsiteX6" fmla="*/ 827503 w 10109448"/>
              <a:gd name="connsiteY6" fmla="*/ 4964919 h 4964919"/>
              <a:gd name="connsiteX7" fmla="*/ 0 w 10109448"/>
              <a:gd name="connsiteY7" fmla="*/ 4137416 h 4964919"/>
              <a:gd name="connsiteX8" fmla="*/ 0 w 10109448"/>
              <a:gd name="connsiteY8" fmla="*/ 827503 h 4964919"/>
              <a:gd name="connsiteX0-1" fmla="*/ 0 w 10110162"/>
              <a:gd name="connsiteY0-2" fmla="*/ 827503 h 4964919"/>
              <a:gd name="connsiteX1-3" fmla="*/ 827503 w 10110162"/>
              <a:gd name="connsiteY1-4" fmla="*/ 0 h 4964919"/>
              <a:gd name="connsiteX2-5" fmla="*/ 9689351 w 10110162"/>
              <a:gd name="connsiteY2-6" fmla="*/ 0 h 4964919"/>
              <a:gd name="connsiteX3-7" fmla="*/ 10109448 w 10110162"/>
              <a:gd name="connsiteY3-8" fmla="*/ 827503 h 4964919"/>
              <a:gd name="connsiteX4-9" fmla="*/ 10109448 w 10110162"/>
              <a:gd name="connsiteY4-10" fmla="*/ 4137416 h 4964919"/>
              <a:gd name="connsiteX5-11" fmla="*/ 9281945 w 10110162"/>
              <a:gd name="connsiteY5-12" fmla="*/ 4964919 h 4964919"/>
              <a:gd name="connsiteX6-13" fmla="*/ 827503 w 10110162"/>
              <a:gd name="connsiteY6-14" fmla="*/ 4964919 h 4964919"/>
              <a:gd name="connsiteX7-15" fmla="*/ 0 w 10110162"/>
              <a:gd name="connsiteY7-16" fmla="*/ 4137416 h 4964919"/>
              <a:gd name="connsiteX8-17" fmla="*/ 0 w 10110162"/>
              <a:gd name="connsiteY8-18" fmla="*/ 827503 h 4964919"/>
              <a:gd name="connsiteX0-19" fmla="*/ 0 w 10110162"/>
              <a:gd name="connsiteY0-20" fmla="*/ 827503 h 4964919"/>
              <a:gd name="connsiteX1-21" fmla="*/ 827503 w 10110162"/>
              <a:gd name="connsiteY1-22" fmla="*/ 0 h 4964919"/>
              <a:gd name="connsiteX2-23" fmla="*/ 9689351 w 10110162"/>
              <a:gd name="connsiteY2-24" fmla="*/ 0 h 4964919"/>
              <a:gd name="connsiteX3-25" fmla="*/ 10109448 w 10110162"/>
              <a:gd name="connsiteY3-26" fmla="*/ 601166 h 4964919"/>
              <a:gd name="connsiteX4-27" fmla="*/ 10109448 w 10110162"/>
              <a:gd name="connsiteY4-28" fmla="*/ 4137416 h 4964919"/>
              <a:gd name="connsiteX5-29" fmla="*/ 9281945 w 10110162"/>
              <a:gd name="connsiteY5-30" fmla="*/ 4964919 h 4964919"/>
              <a:gd name="connsiteX6-31" fmla="*/ 827503 w 10110162"/>
              <a:gd name="connsiteY6-32" fmla="*/ 4964919 h 4964919"/>
              <a:gd name="connsiteX7-33" fmla="*/ 0 w 10110162"/>
              <a:gd name="connsiteY7-34" fmla="*/ 4137416 h 4964919"/>
              <a:gd name="connsiteX8-35" fmla="*/ 0 w 10110162"/>
              <a:gd name="connsiteY8-36" fmla="*/ 827503 h 4964919"/>
              <a:gd name="connsiteX0-37" fmla="*/ 0 w 10110162"/>
              <a:gd name="connsiteY0-38" fmla="*/ 827503 h 4964919"/>
              <a:gd name="connsiteX1-39" fmla="*/ 519685 w 10110162"/>
              <a:gd name="connsiteY1-40" fmla="*/ 0 h 4964919"/>
              <a:gd name="connsiteX2-41" fmla="*/ 9689351 w 10110162"/>
              <a:gd name="connsiteY2-42" fmla="*/ 0 h 4964919"/>
              <a:gd name="connsiteX3-43" fmla="*/ 10109448 w 10110162"/>
              <a:gd name="connsiteY3-44" fmla="*/ 601166 h 4964919"/>
              <a:gd name="connsiteX4-45" fmla="*/ 10109448 w 10110162"/>
              <a:gd name="connsiteY4-46" fmla="*/ 4137416 h 4964919"/>
              <a:gd name="connsiteX5-47" fmla="*/ 9281945 w 10110162"/>
              <a:gd name="connsiteY5-48" fmla="*/ 4964919 h 4964919"/>
              <a:gd name="connsiteX6-49" fmla="*/ 827503 w 10110162"/>
              <a:gd name="connsiteY6-50" fmla="*/ 4964919 h 4964919"/>
              <a:gd name="connsiteX7-51" fmla="*/ 0 w 10110162"/>
              <a:gd name="connsiteY7-52" fmla="*/ 4137416 h 4964919"/>
              <a:gd name="connsiteX8-53" fmla="*/ 0 w 10110162"/>
              <a:gd name="connsiteY8-54" fmla="*/ 827503 h 4964919"/>
              <a:gd name="connsiteX0-55" fmla="*/ 0 w 10119215"/>
              <a:gd name="connsiteY0-56" fmla="*/ 546845 h 4964919"/>
              <a:gd name="connsiteX1-57" fmla="*/ 528738 w 10119215"/>
              <a:gd name="connsiteY1-58" fmla="*/ 0 h 4964919"/>
              <a:gd name="connsiteX2-59" fmla="*/ 9698404 w 10119215"/>
              <a:gd name="connsiteY2-60" fmla="*/ 0 h 4964919"/>
              <a:gd name="connsiteX3-61" fmla="*/ 10118501 w 10119215"/>
              <a:gd name="connsiteY3-62" fmla="*/ 601166 h 4964919"/>
              <a:gd name="connsiteX4-63" fmla="*/ 10118501 w 10119215"/>
              <a:gd name="connsiteY4-64" fmla="*/ 4137416 h 4964919"/>
              <a:gd name="connsiteX5-65" fmla="*/ 9290998 w 10119215"/>
              <a:gd name="connsiteY5-66" fmla="*/ 4964919 h 4964919"/>
              <a:gd name="connsiteX6-67" fmla="*/ 836556 w 10119215"/>
              <a:gd name="connsiteY6-68" fmla="*/ 4964919 h 4964919"/>
              <a:gd name="connsiteX7-69" fmla="*/ 9053 w 10119215"/>
              <a:gd name="connsiteY7-70" fmla="*/ 4137416 h 4964919"/>
              <a:gd name="connsiteX8-71" fmla="*/ 0 w 10119215"/>
              <a:gd name="connsiteY8-72" fmla="*/ 546845 h 4964919"/>
              <a:gd name="connsiteX0-73" fmla="*/ 714 w 10119929"/>
              <a:gd name="connsiteY0-74" fmla="*/ 546845 h 4964919"/>
              <a:gd name="connsiteX1-75" fmla="*/ 420810 w 10119929"/>
              <a:gd name="connsiteY1-76" fmla="*/ 0 h 4964919"/>
              <a:gd name="connsiteX2-77" fmla="*/ 9699118 w 10119929"/>
              <a:gd name="connsiteY2-78" fmla="*/ 0 h 4964919"/>
              <a:gd name="connsiteX3-79" fmla="*/ 10119215 w 10119929"/>
              <a:gd name="connsiteY3-80" fmla="*/ 601166 h 4964919"/>
              <a:gd name="connsiteX4-81" fmla="*/ 10119215 w 10119929"/>
              <a:gd name="connsiteY4-82" fmla="*/ 4137416 h 4964919"/>
              <a:gd name="connsiteX5-83" fmla="*/ 9291712 w 10119929"/>
              <a:gd name="connsiteY5-84" fmla="*/ 4964919 h 4964919"/>
              <a:gd name="connsiteX6-85" fmla="*/ 837270 w 10119929"/>
              <a:gd name="connsiteY6-86" fmla="*/ 4964919 h 4964919"/>
              <a:gd name="connsiteX7-87" fmla="*/ 9767 w 10119929"/>
              <a:gd name="connsiteY7-88" fmla="*/ 4137416 h 4964919"/>
              <a:gd name="connsiteX8-89" fmla="*/ 714 w 10119929"/>
              <a:gd name="connsiteY8-90" fmla="*/ 546845 h 4964919"/>
              <a:gd name="connsiteX0-91" fmla="*/ 714 w 10119929"/>
              <a:gd name="connsiteY0-92" fmla="*/ 528738 h 4964919"/>
              <a:gd name="connsiteX1-93" fmla="*/ 420810 w 10119929"/>
              <a:gd name="connsiteY1-94" fmla="*/ 0 h 4964919"/>
              <a:gd name="connsiteX2-95" fmla="*/ 9699118 w 10119929"/>
              <a:gd name="connsiteY2-96" fmla="*/ 0 h 4964919"/>
              <a:gd name="connsiteX3-97" fmla="*/ 10119215 w 10119929"/>
              <a:gd name="connsiteY3-98" fmla="*/ 601166 h 4964919"/>
              <a:gd name="connsiteX4-99" fmla="*/ 10119215 w 10119929"/>
              <a:gd name="connsiteY4-100" fmla="*/ 4137416 h 4964919"/>
              <a:gd name="connsiteX5-101" fmla="*/ 9291712 w 10119929"/>
              <a:gd name="connsiteY5-102" fmla="*/ 4964919 h 4964919"/>
              <a:gd name="connsiteX6-103" fmla="*/ 837270 w 10119929"/>
              <a:gd name="connsiteY6-104" fmla="*/ 4964919 h 4964919"/>
              <a:gd name="connsiteX7-105" fmla="*/ 9767 w 10119929"/>
              <a:gd name="connsiteY7-106" fmla="*/ 4137416 h 4964919"/>
              <a:gd name="connsiteX8-107" fmla="*/ 714 w 10119929"/>
              <a:gd name="connsiteY8-108" fmla="*/ 528738 h 4964919"/>
              <a:gd name="connsiteX0-109" fmla="*/ 329 w 10128598"/>
              <a:gd name="connsiteY0-110" fmla="*/ 646433 h 4964919"/>
              <a:gd name="connsiteX1-111" fmla="*/ 429479 w 10128598"/>
              <a:gd name="connsiteY1-112" fmla="*/ 0 h 4964919"/>
              <a:gd name="connsiteX2-113" fmla="*/ 9707787 w 10128598"/>
              <a:gd name="connsiteY2-114" fmla="*/ 0 h 4964919"/>
              <a:gd name="connsiteX3-115" fmla="*/ 10127884 w 10128598"/>
              <a:gd name="connsiteY3-116" fmla="*/ 601166 h 4964919"/>
              <a:gd name="connsiteX4-117" fmla="*/ 10127884 w 10128598"/>
              <a:gd name="connsiteY4-118" fmla="*/ 4137416 h 4964919"/>
              <a:gd name="connsiteX5-119" fmla="*/ 9300381 w 10128598"/>
              <a:gd name="connsiteY5-120" fmla="*/ 4964919 h 4964919"/>
              <a:gd name="connsiteX6-121" fmla="*/ 845939 w 10128598"/>
              <a:gd name="connsiteY6-122" fmla="*/ 4964919 h 4964919"/>
              <a:gd name="connsiteX7-123" fmla="*/ 18436 w 10128598"/>
              <a:gd name="connsiteY7-124" fmla="*/ 4137416 h 4964919"/>
              <a:gd name="connsiteX8-125" fmla="*/ 329 w 10128598"/>
              <a:gd name="connsiteY8-126" fmla="*/ 646433 h 4964919"/>
              <a:gd name="connsiteX0-127" fmla="*/ 329 w 10128598"/>
              <a:gd name="connsiteY0-128" fmla="*/ 646433 h 4964919"/>
              <a:gd name="connsiteX1-129" fmla="*/ 429479 w 10128598"/>
              <a:gd name="connsiteY1-130" fmla="*/ 0 h 4964919"/>
              <a:gd name="connsiteX2-131" fmla="*/ 9707787 w 10128598"/>
              <a:gd name="connsiteY2-132" fmla="*/ 0 h 4964919"/>
              <a:gd name="connsiteX3-133" fmla="*/ 10127884 w 10128598"/>
              <a:gd name="connsiteY3-134" fmla="*/ 601166 h 4964919"/>
              <a:gd name="connsiteX4-135" fmla="*/ 10127884 w 10128598"/>
              <a:gd name="connsiteY4-136" fmla="*/ 4137416 h 4964919"/>
              <a:gd name="connsiteX5-137" fmla="*/ 9300381 w 10128598"/>
              <a:gd name="connsiteY5-138" fmla="*/ 4964919 h 4964919"/>
              <a:gd name="connsiteX6-139" fmla="*/ 845939 w 10128598"/>
              <a:gd name="connsiteY6-140" fmla="*/ 4964919 h 4964919"/>
              <a:gd name="connsiteX7-141" fmla="*/ 18436 w 10128598"/>
              <a:gd name="connsiteY7-142" fmla="*/ 4499555 h 4964919"/>
              <a:gd name="connsiteX8-143" fmla="*/ 329 w 10128598"/>
              <a:gd name="connsiteY8-144" fmla="*/ 646433 h 4964919"/>
              <a:gd name="connsiteX0-145" fmla="*/ 329 w 10128598"/>
              <a:gd name="connsiteY0-146" fmla="*/ 646433 h 4973972"/>
              <a:gd name="connsiteX1-147" fmla="*/ 429479 w 10128598"/>
              <a:gd name="connsiteY1-148" fmla="*/ 0 h 4973972"/>
              <a:gd name="connsiteX2-149" fmla="*/ 9707787 w 10128598"/>
              <a:gd name="connsiteY2-150" fmla="*/ 0 h 4973972"/>
              <a:gd name="connsiteX3-151" fmla="*/ 10127884 w 10128598"/>
              <a:gd name="connsiteY3-152" fmla="*/ 601166 h 4973972"/>
              <a:gd name="connsiteX4-153" fmla="*/ 10127884 w 10128598"/>
              <a:gd name="connsiteY4-154" fmla="*/ 4137416 h 4973972"/>
              <a:gd name="connsiteX5-155" fmla="*/ 9300381 w 10128598"/>
              <a:gd name="connsiteY5-156" fmla="*/ 4964919 h 4973972"/>
              <a:gd name="connsiteX6-157" fmla="*/ 483800 w 10128598"/>
              <a:gd name="connsiteY6-158" fmla="*/ 4973972 h 4973972"/>
              <a:gd name="connsiteX7-159" fmla="*/ 18436 w 10128598"/>
              <a:gd name="connsiteY7-160" fmla="*/ 4499555 h 4973972"/>
              <a:gd name="connsiteX8-161" fmla="*/ 329 w 10128598"/>
              <a:gd name="connsiteY8-162" fmla="*/ 646433 h 4973972"/>
              <a:gd name="connsiteX0-163" fmla="*/ 329 w 10128598"/>
              <a:gd name="connsiteY0-164" fmla="*/ 646433 h 4973972"/>
              <a:gd name="connsiteX1-165" fmla="*/ 429479 w 10128598"/>
              <a:gd name="connsiteY1-166" fmla="*/ 0 h 4973972"/>
              <a:gd name="connsiteX2-167" fmla="*/ 9707787 w 10128598"/>
              <a:gd name="connsiteY2-168" fmla="*/ 0 h 4973972"/>
              <a:gd name="connsiteX3-169" fmla="*/ 10127884 w 10128598"/>
              <a:gd name="connsiteY3-170" fmla="*/ 601166 h 4973972"/>
              <a:gd name="connsiteX4-171" fmla="*/ 10127884 w 10128598"/>
              <a:gd name="connsiteY4-172" fmla="*/ 4137416 h 4973972"/>
              <a:gd name="connsiteX5-173" fmla="*/ 9300381 w 10128598"/>
              <a:gd name="connsiteY5-174" fmla="*/ 4964919 h 4973972"/>
              <a:gd name="connsiteX6-175" fmla="*/ 483800 w 10128598"/>
              <a:gd name="connsiteY6-176" fmla="*/ 4973972 h 4973972"/>
              <a:gd name="connsiteX7-177" fmla="*/ 18436 w 10128598"/>
              <a:gd name="connsiteY7-178" fmla="*/ 4399967 h 4973972"/>
              <a:gd name="connsiteX8-179" fmla="*/ 329 w 10128598"/>
              <a:gd name="connsiteY8-180" fmla="*/ 646433 h 4973972"/>
              <a:gd name="connsiteX0-181" fmla="*/ 329 w 10128598"/>
              <a:gd name="connsiteY0-182" fmla="*/ 646433 h 4973972"/>
              <a:gd name="connsiteX1-183" fmla="*/ 429479 w 10128598"/>
              <a:gd name="connsiteY1-184" fmla="*/ 0 h 4973972"/>
              <a:gd name="connsiteX2-185" fmla="*/ 9707787 w 10128598"/>
              <a:gd name="connsiteY2-186" fmla="*/ 0 h 4973972"/>
              <a:gd name="connsiteX3-187" fmla="*/ 10127884 w 10128598"/>
              <a:gd name="connsiteY3-188" fmla="*/ 601166 h 4973972"/>
              <a:gd name="connsiteX4-189" fmla="*/ 10127884 w 10128598"/>
              <a:gd name="connsiteY4-190" fmla="*/ 4508608 h 4973972"/>
              <a:gd name="connsiteX5-191" fmla="*/ 9300381 w 10128598"/>
              <a:gd name="connsiteY5-192" fmla="*/ 4964919 h 4973972"/>
              <a:gd name="connsiteX6-193" fmla="*/ 483800 w 10128598"/>
              <a:gd name="connsiteY6-194" fmla="*/ 4973972 h 4973972"/>
              <a:gd name="connsiteX7-195" fmla="*/ 18436 w 10128598"/>
              <a:gd name="connsiteY7-196" fmla="*/ 4399967 h 4973972"/>
              <a:gd name="connsiteX8-197" fmla="*/ 329 w 10128598"/>
              <a:gd name="connsiteY8-198" fmla="*/ 646433 h 4973972"/>
              <a:gd name="connsiteX0-199" fmla="*/ 329 w 10128598"/>
              <a:gd name="connsiteY0-200" fmla="*/ 646433 h 4973972"/>
              <a:gd name="connsiteX1-201" fmla="*/ 429479 w 10128598"/>
              <a:gd name="connsiteY1-202" fmla="*/ 0 h 4973972"/>
              <a:gd name="connsiteX2-203" fmla="*/ 9707787 w 10128598"/>
              <a:gd name="connsiteY2-204" fmla="*/ 0 h 4973972"/>
              <a:gd name="connsiteX3-205" fmla="*/ 10127884 w 10128598"/>
              <a:gd name="connsiteY3-206" fmla="*/ 601166 h 4973972"/>
              <a:gd name="connsiteX4-207" fmla="*/ 10127884 w 10128598"/>
              <a:gd name="connsiteY4-208" fmla="*/ 4508608 h 4973972"/>
              <a:gd name="connsiteX5-209" fmla="*/ 9644412 w 10128598"/>
              <a:gd name="connsiteY5-210" fmla="*/ 4964919 h 4973972"/>
              <a:gd name="connsiteX6-211" fmla="*/ 483800 w 10128598"/>
              <a:gd name="connsiteY6-212" fmla="*/ 4973972 h 4973972"/>
              <a:gd name="connsiteX7-213" fmla="*/ 18436 w 10128598"/>
              <a:gd name="connsiteY7-214" fmla="*/ 4399967 h 4973972"/>
              <a:gd name="connsiteX8-215" fmla="*/ 329 w 10128598"/>
              <a:gd name="connsiteY8-216" fmla="*/ 646433 h 4973972"/>
              <a:gd name="connsiteX0-217" fmla="*/ 329 w 10128598"/>
              <a:gd name="connsiteY0-218" fmla="*/ 646433 h 4973972"/>
              <a:gd name="connsiteX1-219" fmla="*/ 429479 w 10128598"/>
              <a:gd name="connsiteY1-220" fmla="*/ 0 h 4973972"/>
              <a:gd name="connsiteX2-221" fmla="*/ 9707787 w 10128598"/>
              <a:gd name="connsiteY2-222" fmla="*/ 0 h 4973972"/>
              <a:gd name="connsiteX3-223" fmla="*/ 10127884 w 10128598"/>
              <a:gd name="connsiteY3-224" fmla="*/ 601166 h 4973972"/>
              <a:gd name="connsiteX4-225" fmla="*/ 10118831 w 10128598"/>
              <a:gd name="connsiteY4-226" fmla="*/ 4363752 h 4973972"/>
              <a:gd name="connsiteX5-227" fmla="*/ 9644412 w 10128598"/>
              <a:gd name="connsiteY5-228" fmla="*/ 4964919 h 4973972"/>
              <a:gd name="connsiteX6-229" fmla="*/ 483800 w 10128598"/>
              <a:gd name="connsiteY6-230" fmla="*/ 4973972 h 4973972"/>
              <a:gd name="connsiteX7-231" fmla="*/ 18436 w 10128598"/>
              <a:gd name="connsiteY7-232" fmla="*/ 4399967 h 4973972"/>
              <a:gd name="connsiteX8-233" fmla="*/ 329 w 10128598"/>
              <a:gd name="connsiteY8-234" fmla="*/ 646433 h 4973972"/>
              <a:gd name="connsiteX0-235" fmla="*/ 329 w 10127884"/>
              <a:gd name="connsiteY0-236" fmla="*/ 646433 h 4973972"/>
              <a:gd name="connsiteX1-237" fmla="*/ 429479 w 10127884"/>
              <a:gd name="connsiteY1-238" fmla="*/ 0 h 4973972"/>
              <a:gd name="connsiteX2-239" fmla="*/ 9653466 w 10127884"/>
              <a:gd name="connsiteY2-240" fmla="*/ 0 h 4973972"/>
              <a:gd name="connsiteX3-241" fmla="*/ 10127884 w 10127884"/>
              <a:gd name="connsiteY3-242" fmla="*/ 601166 h 4973972"/>
              <a:gd name="connsiteX4-243" fmla="*/ 10118831 w 10127884"/>
              <a:gd name="connsiteY4-244" fmla="*/ 4363752 h 4973972"/>
              <a:gd name="connsiteX5-245" fmla="*/ 9644412 w 10127884"/>
              <a:gd name="connsiteY5-246" fmla="*/ 4964919 h 4973972"/>
              <a:gd name="connsiteX6-247" fmla="*/ 483800 w 10127884"/>
              <a:gd name="connsiteY6-248" fmla="*/ 4973972 h 4973972"/>
              <a:gd name="connsiteX7-249" fmla="*/ 18436 w 10127884"/>
              <a:gd name="connsiteY7-250" fmla="*/ 4399967 h 4973972"/>
              <a:gd name="connsiteX8-251" fmla="*/ 329 w 10127884"/>
              <a:gd name="connsiteY8-252" fmla="*/ 646433 h 4973972"/>
              <a:gd name="connsiteX0-253" fmla="*/ 329 w 10127884"/>
              <a:gd name="connsiteY0-254" fmla="*/ 673594 h 4973972"/>
              <a:gd name="connsiteX1-255" fmla="*/ 429479 w 10127884"/>
              <a:gd name="connsiteY1-256" fmla="*/ 0 h 4973972"/>
              <a:gd name="connsiteX2-257" fmla="*/ 9653466 w 10127884"/>
              <a:gd name="connsiteY2-258" fmla="*/ 0 h 4973972"/>
              <a:gd name="connsiteX3-259" fmla="*/ 10127884 w 10127884"/>
              <a:gd name="connsiteY3-260" fmla="*/ 601166 h 4973972"/>
              <a:gd name="connsiteX4-261" fmla="*/ 10118831 w 10127884"/>
              <a:gd name="connsiteY4-262" fmla="*/ 4363752 h 4973972"/>
              <a:gd name="connsiteX5-263" fmla="*/ 9644412 w 10127884"/>
              <a:gd name="connsiteY5-264" fmla="*/ 4964919 h 4973972"/>
              <a:gd name="connsiteX6-265" fmla="*/ 483800 w 10127884"/>
              <a:gd name="connsiteY6-266" fmla="*/ 4973972 h 4973972"/>
              <a:gd name="connsiteX7-267" fmla="*/ 18436 w 10127884"/>
              <a:gd name="connsiteY7-268" fmla="*/ 4399967 h 4973972"/>
              <a:gd name="connsiteX8-269" fmla="*/ 329 w 10127884"/>
              <a:gd name="connsiteY8-270" fmla="*/ 673594 h 4973972"/>
              <a:gd name="connsiteX0-271" fmla="*/ 329 w 10127884"/>
              <a:gd name="connsiteY0-272" fmla="*/ 673594 h 4973972"/>
              <a:gd name="connsiteX1-273" fmla="*/ 429479 w 10127884"/>
              <a:gd name="connsiteY1-274" fmla="*/ 0 h 4973972"/>
              <a:gd name="connsiteX2-275" fmla="*/ 9653466 w 10127884"/>
              <a:gd name="connsiteY2-276" fmla="*/ 0 h 4973972"/>
              <a:gd name="connsiteX3-277" fmla="*/ 10127884 w 10127884"/>
              <a:gd name="connsiteY3-278" fmla="*/ 601166 h 4973972"/>
              <a:gd name="connsiteX4-279" fmla="*/ 10118831 w 10127884"/>
              <a:gd name="connsiteY4-280" fmla="*/ 4363752 h 4973972"/>
              <a:gd name="connsiteX5-281" fmla="*/ 9644412 w 10127884"/>
              <a:gd name="connsiteY5-282" fmla="*/ 4964919 h 4973972"/>
              <a:gd name="connsiteX6-283" fmla="*/ 483800 w 10127884"/>
              <a:gd name="connsiteY6-284" fmla="*/ 4973972 h 4973972"/>
              <a:gd name="connsiteX7-285" fmla="*/ 9383 w 10127884"/>
              <a:gd name="connsiteY7-286" fmla="*/ 4363753 h 4973972"/>
              <a:gd name="connsiteX8-287" fmla="*/ 329 w 10127884"/>
              <a:gd name="connsiteY8-288" fmla="*/ 673594 h 4973972"/>
              <a:gd name="connsiteX0-289" fmla="*/ 17 w 10127572"/>
              <a:gd name="connsiteY0-290" fmla="*/ 673594 h 4973972"/>
              <a:gd name="connsiteX1-291" fmla="*/ 447274 w 10127572"/>
              <a:gd name="connsiteY1-292" fmla="*/ 0 h 4973972"/>
              <a:gd name="connsiteX2-293" fmla="*/ 9653154 w 10127572"/>
              <a:gd name="connsiteY2-294" fmla="*/ 0 h 4973972"/>
              <a:gd name="connsiteX3-295" fmla="*/ 10127572 w 10127572"/>
              <a:gd name="connsiteY3-296" fmla="*/ 601166 h 4973972"/>
              <a:gd name="connsiteX4-297" fmla="*/ 10118519 w 10127572"/>
              <a:gd name="connsiteY4-298" fmla="*/ 4363752 h 4973972"/>
              <a:gd name="connsiteX5-299" fmla="*/ 9644100 w 10127572"/>
              <a:gd name="connsiteY5-300" fmla="*/ 4964919 h 4973972"/>
              <a:gd name="connsiteX6-301" fmla="*/ 483488 w 10127572"/>
              <a:gd name="connsiteY6-302" fmla="*/ 4973972 h 4973972"/>
              <a:gd name="connsiteX7-303" fmla="*/ 9071 w 10127572"/>
              <a:gd name="connsiteY7-304" fmla="*/ 4363753 h 4973972"/>
              <a:gd name="connsiteX8-305" fmla="*/ 17 w 10127572"/>
              <a:gd name="connsiteY8-306" fmla="*/ 673594 h 4973972"/>
              <a:gd name="connsiteX0-307" fmla="*/ 17 w 10127572"/>
              <a:gd name="connsiteY0-308" fmla="*/ 628327 h 4973972"/>
              <a:gd name="connsiteX1-309" fmla="*/ 447274 w 10127572"/>
              <a:gd name="connsiteY1-310" fmla="*/ 0 h 4973972"/>
              <a:gd name="connsiteX2-311" fmla="*/ 9653154 w 10127572"/>
              <a:gd name="connsiteY2-312" fmla="*/ 0 h 4973972"/>
              <a:gd name="connsiteX3-313" fmla="*/ 10127572 w 10127572"/>
              <a:gd name="connsiteY3-314" fmla="*/ 601166 h 4973972"/>
              <a:gd name="connsiteX4-315" fmla="*/ 10118519 w 10127572"/>
              <a:gd name="connsiteY4-316" fmla="*/ 4363752 h 4973972"/>
              <a:gd name="connsiteX5-317" fmla="*/ 9644100 w 10127572"/>
              <a:gd name="connsiteY5-318" fmla="*/ 4964919 h 4973972"/>
              <a:gd name="connsiteX6-319" fmla="*/ 483488 w 10127572"/>
              <a:gd name="connsiteY6-320" fmla="*/ 4973972 h 4973972"/>
              <a:gd name="connsiteX7-321" fmla="*/ 9071 w 10127572"/>
              <a:gd name="connsiteY7-322" fmla="*/ 4363753 h 4973972"/>
              <a:gd name="connsiteX8-323" fmla="*/ 17 w 10127572"/>
              <a:gd name="connsiteY8-324" fmla="*/ 628327 h 497397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0127572" h="4973972">
                <a:moveTo>
                  <a:pt x="17" y="628327"/>
                </a:moveTo>
                <a:cubicBezTo>
                  <a:pt x="17" y="171310"/>
                  <a:pt x="-9743" y="0"/>
                  <a:pt x="447274" y="0"/>
                </a:cubicBezTo>
                <a:lnTo>
                  <a:pt x="9653154" y="0"/>
                </a:lnTo>
                <a:cubicBezTo>
                  <a:pt x="10110171" y="0"/>
                  <a:pt x="10127572" y="144149"/>
                  <a:pt x="10127572" y="601166"/>
                </a:cubicBezTo>
                <a:cubicBezTo>
                  <a:pt x="10124554" y="1855361"/>
                  <a:pt x="10121537" y="3109557"/>
                  <a:pt x="10118519" y="4363752"/>
                </a:cubicBezTo>
                <a:cubicBezTo>
                  <a:pt x="10118519" y="4820769"/>
                  <a:pt x="10101117" y="4964919"/>
                  <a:pt x="9644100" y="4964919"/>
                </a:cubicBezTo>
                <a:lnTo>
                  <a:pt x="483488" y="4973972"/>
                </a:lnTo>
                <a:cubicBezTo>
                  <a:pt x="26471" y="4973972"/>
                  <a:pt x="9071" y="4820770"/>
                  <a:pt x="9071" y="4363753"/>
                </a:cubicBezTo>
                <a:cubicBezTo>
                  <a:pt x="6053" y="3166896"/>
                  <a:pt x="3035" y="1825184"/>
                  <a:pt x="17" y="628327"/>
                </a:cubicBez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solidFill>
              <a:srgbClr val="A4B9E2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0" y="212065"/>
            <a:ext cx="6282266" cy="576597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二、流程建设方案</a:t>
            </a:r>
            <a:endParaRPr lang="en-US" sz="1300" dirty="0"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15475" y="2105241"/>
            <a:ext cx="4132920" cy="3888429"/>
            <a:chOff x="1315475" y="2105241"/>
            <a:chExt cx="4132920" cy="3888429"/>
          </a:xfrm>
        </p:grpSpPr>
        <p:sp>
          <p:nvSpPr>
            <p:cNvPr id="43" name="Rectangle 42"/>
            <p:cNvSpPr/>
            <p:nvPr/>
          </p:nvSpPr>
          <p:spPr>
            <a:xfrm>
              <a:off x="1315475" y="2314264"/>
              <a:ext cx="4132920" cy="3679406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Rectangle: Rounded Corners 47"/>
            <p:cNvSpPr/>
            <p:nvPr/>
          </p:nvSpPr>
          <p:spPr>
            <a:xfrm>
              <a:off x="1315475" y="2105241"/>
              <a:ext cx="1034943" cy="419595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中控</a:t>
              </a:r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2" name="图片 1" descr="机器人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44190" y="3039745"/>
              <a:ext cx="655955" cy="655955"/>
            </a:xfrm>
            <a:prstGeom prst="rect">
              <a:avLst/>
            </a:prstGeom>
          </p:spPr>
        </p:pic>
        <p:pic>
          <p:nvPicPr>
            <p:cNvPr id="3" name="图片 2" descr="机器人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032885" y="3039745"/>
              <a:ext cx="655955" cy="655955"/>
            </a:xfrm>
            <a:prstGeom prst="rect">
              <a:avLst/>
            </a:prstGeom>
          </p:spPr>
        </p:pic>
        <p:pic>
          <p:nvPicPr>
            <p:cNvPr id="5" name="图片 4" descr="电脑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00860" y="2866390"/>
              <a:ext cx="910590" cy="910590"/>
            </a:xfrm>
            <a:prstGeom prst="rect">
              <a:avLst/>
            </a:prstGeom>
          </p:spPr>
        </p:pic>
        <p:pic>
          <p:nvPicPr>
            <p:cNvPr id="7" name="图片 6" descr="服务器 (1)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8790" y="4632960"/>
              <a:ext cx="962025" cy="962025"/>
            </a:xfrm>
            <a:prstGeom prst="rect">
              <a:avLst/>
            </a:prstGeom>
          </p:spPr>
        </p:pic>
        <p:pic>
          <p:nvPicPr>
            <p:cNvPr id="17" name="图片 16" descr="文件夹、文件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2885" y="4652645"/>
              <a:ext cx="898525" cy="898525"/>
            </a:xfrm>
            <a:prstGeom prst="rect">
              <a:avLst/>
            </a:prstGeom>
          </p:spPr>
        </p:pic>
        <p:pic>
          <p:nvPicPr>
            <p:cNvPr id="18" name="图片 17" descr="数据库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77820" y="4632960"/>
              <a:ext cx="988060" cy="98806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800860" y="3770630"/>
              <a:ext cx="322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管理端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        </a:t>
              </a:r>
              <a:r>
                <a:rPr lang="zh-CN" altLang="en-US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机器人</a:t>
              </a:r>
              <a:r>
                <a:rPr lang="en-US" altLang="zh-CN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1</a:t>
              </a: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</a:rPr>
                <a:t>    </a:t>
              </a:r>
              <a:r>
                <a:rPr lang="zh-CN" altLang="en-US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机器人</a:t>
              </a:r>
              <a:r>
                <a:rPr lang="en-US" altLang="zh-CN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2</a:t>
              </a:r>
              <a:endParaRPr lang="en-US" altLang="zh-CN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800860" y="5551170"/>
              <a:ext cx="34378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服务器</a:t>
              </a:r>
              <a:r>
                <a:rPr lang="en-US" altLang="zh-CN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         </a:t>
              </a:r>
              <a:r>
                <a:rPr lang="zh-CN" altLang="en-US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数据库</a:t>
              </a:r>
              <a:r>
                <a:rPr lang="en-US" altLang="zh-CN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       </a:t>
              </a:r>
              <a:r>
                <a:rPr lang="zh-CN" altLang="en-US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录屏文件</a:t>
              </a:r>
              <a:endParaRPr lang="zh-CN" altLang="en-US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71490" y="2419360"/>
            <a:ext cx="5127783" cy="3327929"/>
            <a:chOff x="5551122" y="2321031"/>
            <a:chExt cx="5127783" cy="3327929"/>
          </a:xfrm>
        </p:grpSpPr>
        <p:sp>
          <p:nvSpPr>
            <p:cNvPr id="51" name="Rectangle: Rounded Corners 50"/>
            <p:cNvSpPr/>
            <p:nvPr/>
          </p:nvSpPr>
          <p:spPr>
            <a:xfrm>
              <a:off x="6510790" y="2321031"/>
              <a:ext cx="1034943" cy="419595"/>
            </a:xfrm>
            <a:prstGeom prst="roundRect">
              <a:avLst/>
            </a:prstGeom>
            <a:solidFill>
              <a:srgbClr val="2F9FD1"/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人事部</a:t>
              </a:r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2" name="Rectangle: Rounded Corners 51"/>
            <p:cNvSpPr/>
            <p:nvPr/>
          </p:nvSpPr>
          <p:spPr>
            <a:xfrm>
              <a:off x="6602673" y="4233290"/>
              <a:ext cx="1034943" cy="419595"/>
            </a:xfrm>
            <a:prstGeom prst="roundRect">
              <a:avLst/>
            </a:prstGeom>
            <a:solidFill>
              <a:srgbClr val="2F9FD1"/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运营部</a:t>
              </a:r>
              <a:endPara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551122" y="2517662"/>
              <a:ext cx="5127783" cy="3131298"/>
              <a:chOff x="5551122" y="2517662"/>
              <a:chExt cx="5127783" cy="3131298"/>
            </a:xfrm>
          </p:grpSpPr>
          <p:pic>
            <p:nvPicPr>
              <p:cNvPr id="21" name="图片 20" descr="机器人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9096375" y="4575175"/>
                <a:ext cx="655955" cy="655955"/>
              </a:xfrm>
              <a:prstGeom prst="rect">
                <a:avLst/>
              </a:prstGeom>
            </p:spPr>
          </p:pic>
          <p:pic>
            <p:nvPicPr>
              <p:cNvPr id="25" name="图片 24" descr="人员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37780" y="4632960"/>
                <a:ext cx="598170" cy="598170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5551122" y="2517662"/>
                <a:ext cx="5127783" cy="3103620"/>
                <a:chOff x="5551122" y="2517662"/>
                <a:chExt cx="5127783" cy="3103620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5551122" y="2517662"/>
                  <a:ext cx="5127783" cy="3103620"/>
                  <a:chOff x="5582319" y="2466287"/>
                  <a:chExt cx="5127783" cy="3103620"/>
                </a:xfrm>
              </p:grpSpPr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5582319" y="3051161"/>
                    <a:ext cx="1027361" cy="1993467"/>
                    <a:chOff x="5821378" y="2811308"/>
                    <a:chExt cx="1027361" cy="1993467"/>
                  </a:xfrm>
                </p:grpSpPr>
                <p:cxnSp>
                  <p:nvCxnSpPr>
                    <p:cNvPr id="38" name="Straight Connector 37"/>
                    <p:cNvCxnSpPr/>
                    <p:nvPr/>
                  </p:nvCxnSpPr>
                  <p:spPr>
                    <a:xfrm flipV="1">
                      <a:off x="5821378" y="2811308"/>
                      <a:ext cx="959668" cy="102736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/>
                    <p:cNvCxnSpPr/>
                    <p:nvPr/>
                  </p:nvCxnSpPr>
                  <p:spPr>
                    <a:xfrm rot="5400000" flipV="1">
                      <a:off x="5855225" y="3811260"/>
                      <a:ext cx="959668" cy="1027361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6" name="Rectangle 45"/>
                  <p:cNvSpPr/>
                  <p:nvPr/>
                </p:nvSpPr>
                <p:spPr>
                  <a:xfrm>
                    <a:off x="6570937" y="2466287"/>
                    <a:ext cx="4132920" cy="1178195"/>
                  </a:xfrm>
                  <a:prstGeom prst="rect">
                    <a:avLst/>
                  </a:prstGeom>
                  <a:noFill/>
                  <a:ln>
                    <a:solidFill>
                      <a:srgbClr val="2F9FD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6633870" y="4391713"/>
                    <a:ext cx="4076232" cy="1178194"/>
                  </a:xfrm>
                  <a:prstGeom prst="rect">
                    <a:avLst/>
                  </a:prstGeom>
                  <a:noFill/>
                  <a:ln>
                    <a:solidFill>
                      <a:srgbClr val="2F9FD1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dirty="0"/>
                  </a:p>
                </p:txBody>
              </p:sp>
            </p:grpSp>
            <p:pic>
              <p:nvPicPr>
                <p:cNvPr id="19" name="图片 18" descr="机器人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9035415" y="2636520"/>
                  <a:ext cx="655955" cy="655955"/>
                </a:xfrm>
                <a:prstGeom prst="rect">
                  <a:avLst/>
                </a:prstGeom>
              </p:spPr>
            </p:pic>
            <p:pic>
              <p:nvPicPr>
                <p:cNvPr id="24" name="图片 23" descr="人员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637780" y="2636520"/>
                  <a:ext cx="598170" cy="598170"/>
                </a:xfrm>
                <a:prstGeom prst="rect">
                  <a:avLst/>
                </a:prstGeom>
              </p:spPr>
            </p:pic>
            <p:sp>
              <p:nvSpPr>
                <p:cNvPr id="30" name="文本框 29"/>
                <p:cNvSpPr txBox="1"/>
                <p:nvPr/>
              </p:nvSpPr>
              <p:spPr>
                <a:xfrm>
                  <a:off x="7372985" y="3303270"/>
                  <a:ext cx="2717165" cy="3683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tx1">
                          <a:lumMod val="50000"/>
                        </a:schemeClr>
                      </a:solidFill>
                    </a:rPr>
                    <a:t> </a:t>
                  </a:r>
                  <a:r>
                    <a:rPr lang="zh-CN" altLang="en-US" dirty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rPr>
                    <a:t>交互人员</a:t>
                  </a:r>
                  <a:r>
                    <a:rPr lang="en-US" altLang="zh-CN" dirty="0">
                      <a:solidFill>
                        <a:schemeClr val="tx1">
                          <a:lumMod val="50000"/>
                        </a:schemeClr>
                      </a:solidFill>
                    </a:rPr>
                    <a:t>           </a:t>
                  </a:r>
                  <a:r>
                    <a:rPr lang="zh-CN" altLang="en-US" dirty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rPr>
                    <a:t>机器人</a:t>
                  </a:r>
                  <a:r>
                    <a:rPr lang="en-US" altLang="zh-CN" dirty="0">
                      <a:solidFill>
                        <a:schemeClr val="bg1">
                          <a:lumMod val="75000"/>
                          <a:lumOff val="25000"/>
                        </a:schemeClr>
                      </a:solidFill>
                    </a:rPr>
                    <a:t>1</a:t>
                  </a:r>
                  <a:endParaRPr lang="en-US" altLang="zh-CN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  <p:sp>
            <p:nvSpPr>
              <p:cNvPr id="32" name="文本框 31"/>
              <p:cNvSpPr txBox="1"/>
              <p:nvPr/>
            </p:nvSpPr>
            <p:spPr>
              <a:xfrm>
                <a:off x="7372985" y="5280660"/>
                <a:ext cx="2717165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>
                        <a:lumMod val="50000"/>
                      </a:schemeClr>
                    </a:solidFill>
                  </a:rPr>
                  <a:t> </a:t>
                </a:r>
                <a:r>
                  <a:rPr lang="zh-CN" alt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交互人员</a:t>
                </a:r>
                <a:r>
                  <a:rPr lang="en-US" altLang="zh-CN" dirty="0">
                    <a:solidFill>
                      <a:schemeClr val="tx1">
                        <a:lumMod val="50000"/>
                      </a:schemeClr>
                    </a:solidFill>
                  </a:rPr>
                  <a:t>           </a:t>
                </a:r>
                <a:r>
                  <a:rPr lang="zh-CN" altLang="en-US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机器人</a:t>
                </a:r>
                <a:r>
                  <a:rPr lang="en-US" altLang="zh-CN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2</a:t>
                </a:r>
                <a:endParaRPr lang="en-US" altLang="zh-CN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8" name="Rectangle: Rounded Corners 50"/>
          <p:cNvSpPr/>
          <p:nvPr/>
        </p:nvSpPr>
        <p:spPr>
          <a:xfrm>
            <a:off x="5185410" y="1218565"/>
            <a:ext cx="1821815" cy="419735"/>
          </a:xfrm>
          <a:prstGeom prst="roundRect">
            <a:avLst/>
          </a:prstGeom>
          <a:solidFill>
            <a:srgbClr val="537ABC"/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混合部署</a:t>
            </a:r>
            <a:endParaRPr lang="zh-CN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54525" y="497205"/>
            <a:ext cx="3411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流程部署示例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37" name="Picture 36" descr="Shape&#10;&#10;Description automatically generated with medium confidence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42388"/>
            <a:ext cx="1219200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9185" y="497205"/>
            <a:ext cx="5640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审批流程前后对比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1600" dirty="0">
                <a:solidFill>
                  <a:schemeClr val="tx1"/>
                </a:solidFill>
              </a:rPr>
              <a:t>机器人代替人工解放双手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99795" y="1924050"/>
            <a:ext cx="3403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人工审核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99795" y="4274185"/>
            <a:ext cx="34036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使用机器人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1498600" y="1352550"/>
            <a:ext cx="9921240" cy="2465705"/>
          </a:xfrm>
          <a:prstGeom prst="round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50" rIns="179705"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1498600" y="4080510"/>
            <a:ext cx="9921240" cy="2465705"/>
          </a:xfrm>
          <a:prstGeom prst="roundRect">
            <a:avLst/>
          </a:prstGeom>
          <a:solidFill>
            <a:srgbClr val="FFFFFF">
              <a:alpha val="90000"/>
            </a:srgb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50" rIns="179705"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587500" y="1978025"/>
            <a:ext cx="9687560" cy="1449705"/>
            <a:chOff x="1587500" y="1978025"/>
            <a:chExt cx="9687560" cy="1449705"/>
          </a:xfrm>
        </p:grpSpPr>
        <p:pic>
          <p:nvPicPr>
            <p:cNvPr id="83" name="图片 82" descr="查询结果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930130" y="1998345"/>
              <a:ext cx="526415" cy="526415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587500" y="1978025"/>
              <a:ext cx="9687560" cy="1449705"/>
              <a:chOff x="1587500" y="1978025"/>
              <a:chExt cx="9687560" cy="1449705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1587500" y="1991995"/>
                <a:ext cx="1701165" cy="1183640"/>
                <a:chOff x="3096" y="3141"/>
                <a:chExt cx="2679" cy="1864"/>
              </a:xfrm>
            </p:grpSpPr>
            <p:grpSp>
              <p:nvGrpSpPr>
                <p:cNvPr id="29" name="组合 28"/>
                <p:cNvGrpSpPr/>
                <p:nvPr/>
              </p:nvGrpSpPr>
              <p:grpSpPr>
                <a:xfrm>
                  <a:off x="3237" y="3141"/>
                  <a:ext cx="1852" cy="1332"/>
                  <a:chOff x="3237" y="3141"/>
                  <a:chExt cx="1852" cy="1332"/>
                </a:xfrm>
              </p:grpSpPr>
              <p:pic>
                <p:nvPicPr>
                  <p:cNvPr id="5" name="图片 4" descr="人像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757" y="3141"/>
                    <a:ext cx="1333" cy="1333"/>
                  </a:xfrm>
                  <a:prstGeom prst="rect">
                    <a:avLst/>
                  </a:prstGeom>
                </p:spPr>
              </p:pic>
              <p:pic>
                <p:nvPicPr>
                  <p:cNvPr id="13" name="图片 12" descr="微信 (1)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237" y="3193"/>
                    <a:ext cx="779" cy="86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文本框 15"/>
                <p:cNvSpPr txBox="1"/>
                <p:nvPr/>
              </p:nvSpPr>
              <p:spPr>
                <a:xfrm>
                  <a:off x="3096" y="4474"/>
                  <a:ext cx="2679" cy="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确认是否有信息</a:t>
                  </a:r>
                  <a:endParaRPr lang="zh-CN" altLang="en-US" sz="16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3405505" y="1991360"/>
                <a:ext cx="1495425" cy="1184275"/>
                <a:chOff x="6370" y="3123"/>
                <a:chExt cx="2355" cy="1865"/>
              </a:xfrm>
            </p:grpSpPr>
            <p:sp>
              <p:nvSpPr>
                <p:cNvPr id="19" name="文本框 18"/>
                <p:cNvSpPr txBox="1"/>
                <p:nvPr/>
              </p:nvSpPr>
              <p:spPr>
                <a:xfrm>
                  <a:off x="6434" y="4457"/>
                  <a:ext cx="2291" cy="5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 dirty="0">
                      <a:solidFill>
                        <a:schemeClr val="accent6">
                          <a:lumMod val="75000"/>
                        </a:schemeClr>
                      </a:solidFill>
                    </a:rPr>
                    <a:t>手动保存合同</a:t>
                  </a:r>
                  <a:endParaRPr lang="zh-CN" altLang="en-US" sz="16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31" name="图片 30" descr="人像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894" y="3123"/>
                  <a:ext cx="1333" cy="1333"/>
                </a:xfrm>
                <a:prstGeom prst="rect">
                  <a:avLst/>
                </a:prstGeom>
              </p:spPr>
            </p:pic>
            <p:pic>
              <p:nvPicPr>
                <p:cNvPr id="32" name="图片 31" descr="pdf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70" y="3194"/>
                  <a:ext cx="780" cy="778"/>
                </a:xfrm>
                <a:prstGeom prst="rect">
                  <a:avLst/>
                </a:prstGeom>
              </p:spPr>
            </p:pic>
          </p:grpSp>
          <p:grpSp>
            <p:nvGrpSpPr>
              <p:cNvPr id="128" name="组合 127"/>
              <p:cNvGrpSpPr/>
              <p:nvPr/>
            </p:nvGrpSpPr>
            <p:grpSpPr>
              <a:xfrm>
                <a:off x="4937125" y="1997075"/>
                <a:ext cx="1772920" cy="1183640"/>
                <a:chOff x="7775" y="3136"/>
                <a:chExt cx="2792" cy="1864"/>
              </a:xfrm>
            </p:grpSpPr>
            <p:grpSp>
              <p:nvGrpSpPr>
                <p:cNvPr id="36" name="组合 35"/>
                <p:cNvGrpSpPr/>
                <p:nvPr/>
              </p:nvGrpSpPr>
              <p:grpSpPr>
                <a:xfrm>
                  <a:off x="7775" y="3136"/>
                  <a:ext cx="2628" cy="1865"/>
                  <a:chOff x="9087" y="3168"/>
                  <a:chExt cx="2628" cy="1865"/>
                </a:xfrm>
              </p:grpSpPr>
              <p:pic>
                <p:nvPicPr>
                  <p:cNvPr id="23" name="图片 22" descr="人像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9734" y="3168"/>
                    <a:ext cx="1333" cy="1333"/>
                  </a:xfrm>
                  <a:prstGeom prst="rect">
                    <a:avLst/>
                  </a:prstGeom>
                </p:spPr>
              </p:pic>
              <p:pic>
                <p:nvPicPr>
                  <p:cNvPr id="24" name="图片 23" descr="SQL审核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265" y="3252"/>
                    <a:ext cx="803" cy="803"/>
                  </a:xfrm>
                  <a:prstGeom prst="rect">
                    <a:avLst/>
                  </a:prstGeom>
                </p:spPr>
              </p:pic>
              <p:sp>
                <p:nvSpPr>
                  <p:cNvPr id="25" name="文本框 24"/>
                  <p:cNvSpPr txBox="1"/>
                  <p:nvPr/>
                </p:nvSpPr>
                <p:spPr>
                  <a:xfrm>
                    <a:off x="9087" y="4502"/>
                    <a:ext cx="2628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检查里面的信息</a:t>
                    </a:r>
                    <a:endParaRPr lang="zh-CN" alt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49" name="图片 48" descr="箭头_向右_o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489" y="3312"/>
                  <a:ext cx="1079" cy="990"/>
                </a:xfrm>
                <a:prstGeom prst="rect">
                  <a:avLst/>
                </a:prstGeom>
              </p:spPr>
            </p:pic>
          </p:grpSp>
          <p:grpSp>
            <p:nvGrpSpPr>
              <p:cNvPr id="129" name="组合 128"/>
              <p:cNvGrpSpPr/>
              <p:nvPr/>
            </p:nvGrpSpPr>
            <p:grpSpPr>
              <a:xfrm>
                <a:off x="6671310" y="1988820"/>
                <a:ext cx="1715770" cy="1197610"/>
                <a:chOff x="10506" y="3123"/>
                <a:chExt cx="2702" cy="1886"/>
              </a:xfrm>
            </p:grpSpPr>
            <p:grpSp>
              <p:nvGrpSpPr>
                <p:cNvPr id="39" name="组合 38"/>
                <p:cNvGrpSpPr/>
                <p:nvPr/>
              </p:nvGrpSpPr>
              <p:grpSpPr>
                <a:xfrm>
                  <a:off x="10506" y="3123"/>
                  <a:ext cx="2639" cy="1886"/>
                  <a:chOff x="12120" y="3115"/>
                  <a:chExt cx="2639" cy="1886"/>
                </a:xfrm>
              </p:grpSpPr>
              <p:pic>
                <p:nvPicPr>
                  <p:cNvPr id="27" name="图片 26" descr="人像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571" y="3115"/>
                    <a:ext cx="1333" cy="1333"/>
                  </a:xfrm>
                  <a:prstGeom prst="rect">
                    <a:avLst/>
                  </a:prstGeom>
                </p:spPr>
              </p:pic>
              <p:pic>
                <p:nvPicPr>
                  <p:cNvPr id="47" name="图片 46" descr="摘要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120" y="3172"/>
                    <a:ext cx="840" cy="778"/>
                  </a:xfrm>
                  <a:prstGeom prst="rect">
                    <a:avLst/>
                  </a:prstGeom>
                </p:spPr>
              </p:pic>
              <p:sp>
                <p:nvSpPr>
                  <p:cNvPr id="28" name="文本框 27"/>
                  <p:cNvSpPr txBox="1"/>
                  <p:nvPr/>
                </p:nvSpPr>
                <p:spPr>
                  <a:xfrm>
                    <a:off x="12130" y="4470"/>
                    <a:ext cx="2629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发送文件给上级</a:t>
                    </a:r>
                    <a:endParaRPr lang="zh-CN" alt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50" name="图片 49" descr="箭头_向右_o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130" y="3320"/>
                  <a:ext cx="1079" cy="990"/>
                </a:xfrm>
                <a:prstGeom prst="rect">
                  <a:avLst/>
                </a:prstGeom>
              </p:spPr>
            </p:pic>
          </p:grpSp>
          <p:grpSp>
            <p:nvGrpSpPr>
              <p:cNvPr id="131" name="组合 130"/>
              <p:cNvGrpSpPr/>
              <p:nvPr/>
            </p:nvGrpSpPr>
            <p:grpSpPr>
              <a:xfrm>
                <a:off x="8347075" y="2002790"/>
                <a:ext cx="1661795" cy="1183640"/>
                <a:chOff x="13220" y="3137"/>
                <a:chExt cx="2617" cy="1864"/>
              </a:xfrm>
            </p:grpSpPr>
            <p:grpSp>
              <p:nvGrpSpPr>
                <p:cNvPr id="130" name="组合 129"/>
                <p:cNvGrpSpPr/>
                <p:nvPr/>
              </p:nvGrpSpPr>
              <p:grpSpPr>
                <a:xfrm>
                  <a:off x="13220" y="3137"/>
                  <a:ext cx="2289" cy="1864"/>
                  <a:chOff x="13220" y="3137"/>
                  <a:chExt cx="2289" cy="1864"/>
                </a:xfrm>
              </p:grpSpPr>
              <p:grpSp>
                <p:nvGrpSpPr>
                  <p:cNvPr id="42" name="组合 41"/>
                  <p:cNvGrpSpPr/>
                  <p:nvPr/>
                </p:nvGrpSpPr>
                <p:grpSpPr>
                  <a:xfrm>
                    <a:off x="13220" y="3137"/>
                    <a:ext cx="2289" cy="1864"/>
                    <a:chOff x="12198" y="3143"/>
                    <a:chExt cx="2289" cy="1864"/>
                  </a:xfrm>
                </p:grpSpPr>
                <p:pic>
                  <p:nvPicPr>
                    <p:cNvPr id="43" name="图片 42" descr="人像"/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12735" y="3143"/>
                      <a:ext cx="1333" cy="1333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5" name="文本框 44"/>
                    <p:cNvSpPr txBox="1"/>
                    <p:nvPr/>
                  </p:nvSpPr>
                  <p:spPr>
                    <a:xfrm>
                      <a:off x="12198" y="4476"/>
                      <a:ext cx="2289" cy="5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上级再次审核</a:t>
                      </a:r>
                      <a:endParaRPr lang="zh-CN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p:txBody>
                </p:sp>
              </p:grpSp>
              <p:pic>
                <p:nvPicPr>
                  <p:cNvPr id="67" name="图片 66" descr="文件-文件审批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3289" y="3172"/>
                    <a:ext cx="917" cy="85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1" name="图片 50" descr="箭头_向右_o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758" y="3312"/>
                  <a:ext cx="1079" cy="990"/>
                </a:xfrm>
                <a:prstGeom prst="rect">
                  <a:avLst/>
                </a:prstGeom>
              </p:spPr>
            </p:pic>
          </p:grpSp>
          <p:pic>
            <p:nvPicPr>
              <p:cNvPr id="52" name="图片 51" descr="人像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77145" y="1978025"/>
                <a:ext cx="846455" cy="846455"/>
              </a:xfrm>
              <a:prstGeom prst="rect">
                <a:avLst/>
              </a:prstGeom>
            </p:spPr>
          </p:pic>
          <p:sp>
            <p:nvSpPr>
              <p:cNvPr id="53" name="文本框 52"/>
              <p:cNvSpPr txBox="1"/>
              <p:nvPr/>
            </p:nvSpPr>
            <p:spPr>
              <a:xfrm>
                <a:off x="9895840" y="2844165"/>
                <a:ext cx="1379220" cy="583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>
                    <a:solidFill>
                      <a:schemeClr val="accent6">
                        <a:lumMod val="75000"/>
                      </a:schemeClr>
                    </a:solidFill>
                  </a:rPr>
                  <a:t>将结果以一一返回</a:t>
                </a:r>
                <a:endParaRPr lang="zh-CN" altLang="en-US" sz="160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21" name="图片 20" descr="箭头_向右_o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8120" y="2141220"/>
                <a:ext cx="685165" cy="628650"/>
              </a:xfrm>
              <a:prstGeom prst="rect">
                <a:avLst/>
              </a:prstGeom>
            </p:spPr>
          </p:pic>
          <p:pic>
            <p:nvPicPr>
              <p:cNvPr id="48" name="图片 47" descr="箭头_向右_o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1030" y="2143760"/>
                <a:ext cx="685165" cy="628650"/>
              </a:xfrm>
              <a:prstGeom prst="rect">
                <a:avLst/>
              </a:prstGeom>
            </p:spPr>
          </p:pic>
        </p:grpSp>
      </p:grpSp>
      <p:grpSp>
        <p:nvGrpSpPr>
          <p:cNvPr id="11" name="Group 10"/>
          <p:cNvGrpSpPr/>
          <p:nvPr/>
        </p:nvGrpSpPr>
        <p:grpSpPr>
          <a:xfrm>
            <a:off x="1677035" y="4782185"/>
            <a:ext cx="9598025" cy="1451610"/>
            <a:chOff x="1677035" y="4782185"/>
            <a:chExt cx="9598025" cy="1451610"/>
          </a:xfrm>
        </p:grpSpPr>
        <p:grpSp>
          <p:nvGrpSpPr>
            <p:cNvPr id="10" name="Group 9"/>
            <p:cNvGrpSpPr/>
            <p:nvPr/>
          </p:nvGrpSpPr>
          <p:grpSpPr>
            <a:xfrm>
              <a:off x="2045970" y="4826000"/>
              <a:ext cx="2538730" cy="824230"/>
              <a:chOff x="2045970" y="4826000"/>
              <a:chExt cx="2538730" cy="824230"/>
            </a:xfrm>
          </p:grpSpPr>
          <p:pic>
            <p:nvPicPr>
              <p:cNvPr id="185" name="图片 184" descr="机器人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5970" y="4836160"/>
                <a:ext cx="807720" cy="814070"/>
              </a:xfrm>
              <a:prstGeom prst="rect">
                <a:avLst/>
              </a:prstGeom>
            </p:spPr>
          </p:pic>
          <p:pic>
            <p:nvPicPr>
              <p:cNvPr id="187" name="图片 186" descr="机器人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76980" y="4826000"/>
                <a:ext cx="807720" cy="814070"/>
              </a:xfrm>
              <a:prstGeom prst="rect">
                <a:avLst/>
              </a:prstGeom>
            </p:spPr>
          </p:pic>
        </p:grpSp>
        <p:grpSp>
          <p:nvGrpSpPr>
            <p:cNvPr id="7" name="Group 6"/>
            <p:cNvGrpSpPr/>
            <p:nvPr/>
          </p:nvGrpSpPr>
          <p:grpSpPr>
            <a:xfrm>
              <a:off x="1677035" y="4782185"/>
              <a:ext cx="9598025" cy="1451610"/>
              <a:chOff x="1677035" y="4782185"/>
              <a:chExt cx="9598025" cy="1451610"/>
            </a:xfrm>
          </p:grpSpPr>
          <p:grpSp>
            <p:nvGrpSpPr>
              <p:cNvPr id="132" name="组合 131"/>
              <p:cNvGrpSpPr/>
              <p:nvPr/>
            </p:nvGrpSpPr>
            <p:grpSpPr>
              <a:xfrm>
                <a:off x="5064125" y="4782185"/>
                <a:ext cx="1815465" cy="1430020"/>
                <a:chOff x="7775" y="3137"/>
                <a:chExt cx="2859" cy="2252"/>
              </a:xfrm>
            </p:grpSpPr>
            <p:grpSp>
              <p:nvGrpSpPr>
                <p:cNvPr id="133" name="组合 132"/>
                <p:cNvGrpSpPr/>
                <p:nvPr/>
              </p:nvGrpSpPr>
              <p:grpSpPr>
                <a:xfrm>
                  <a:off x="7775" y="3137"/>
                  <a:ext cx="2628" cy="2252"/>
                  <a:chOff x="9087" y="3169"/>
                  <a:chExt cx="2628" cy="2252"/>
                </a:xfrm>
              </p:grpSpPr>
              <p:pic>
                <p:nvPicPr>
                  <p:cNvPr id="135" name="图片 134" descr="SQL审核"/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087" y="3169"/>
                    <a:ext cx="803" cy="803"/>
                  </a:xfrm>
                  <a:prstGeom prst="rect">
                    <a:avLst/>
                  </a:prstGeom>
                </p:spPr>
              </p:pic>
              <p:sp>
                <p:nvSpPr>
                  <p:cNvPr id="136" name="文本框 135"/>
                  <p:cNvSpPr txBox="1"/>
                  <p:nvPr/>
                </p:nvSpPr>
                <p:spPr>
                  <a:xfrm>
                    <a:off x="9087" y="4502"/>
                    <a:ext cx="2628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NLP</a:t>
                    </a:r>
                    <a:r>
                      <a:rPr lang="zh-CN" altLang="en-US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自动提取关键信息</a:t>
                    </a:r>
                    <a:endParaRPr lang="zh-CN" altLang="en-US" sz="160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37" name="图片 136" descr="箭头_向右_o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555" y="3309"/>
                  <a:ext cx="1079" cy="990"/>
                </a:xfrm>
                <a:prstGeom prst="rect">
                  <a:avLst/>
                </a:prstGeom>
              </p:spPr>
            </p:pic>
          </p:grpSp>
          <p:grpSp>
            <p:nvGrpSpPr>
              <p:cNvPr id="138" name="组合 137"/>
              <p:cNvGrpSpPr/>
              <p:nvPr/>
            </p:nvGrpSpPr>
            <p:grpSpPr>
              <a:xfrm>
                <a:off x="6546215" y="4876165"/>
                <a:ext cx="1800860" cy="1313180"/>
                <a:chOff x="10091" y="3277"/>
                <a:chExt cx="2836" cy="2068"/>
              </a:xfrm>
            </p:grpSpPr>
            <p:grpSp>
              <p:nvGrpSpPr>
                <p:cNvPr id="139" name="组合 138"/>
                <p:cNvGrpSpPr/>
                <p:nvPr/>
              </p:nvGrpSpPr>
              <p:grpSpPr>
                <a:xfrm>
                  <a:off x="10091" y="3277"/>
                  <a:ext cx="2629" cy="2068"/>
                  <a:chOff x="11705" y="3269"/>
                  <a:chExt cx="2629" cy="2068"/>
                </a:xfrm>
              </p:grpSpPr>
              <p:pic>
                <p:nvPicPr>
                  <p:cNvPr id="141" name="图片 140" descr="摘要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2264" y="3269"/>
                    <a:ext cx="1267" cy="1162"/>
                  </a:xfrm>
                  <a:prstGeom prst="rect">
                    <a:avLst/>
                  </a:prstGeom>
                </p:spPr>
              </p:pic>
              <p:sp>
                <p:nvSpPr>
                  <p:cNvPr id="142" name="文本框 141"/>
                  <p:cNvSpPr txBox="1"/>
                  <p:nvPr/>
                </p:nvSpPr>
                <p:spPr>
                  <a:xfrm>
                    <a:off x="11705" y="4418"/>
                    <a:ext cx="2629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6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Power Platform</a:t>
                    </a:r>
                    <a:r>
                      <a:rPr lang="zh-CN" altLang="en-US" sz="16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审核平台审核</a:t>
                    </a:r>
                    <a:endParaRPr lang="zh-CN" altLang="en-US" sz="1600" dirty="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  <p:pic>
              <p:nvPicPr>
                <p:cNvPr id="143" name="图片 142" descr="箭头_向右_o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848" y="3327"/>
                  <a:ext cx="1079" cy="990"/>
                </a:xfrm>
                <a:prstGeom prst="rect">
                  <a:avLst/>
                </a:prstGeom>
              </p:spPr>
            </p:pic>
          </p:grpSp>
          <p:grpSp>
            <p:nvGrpSpPr>
              <p:cNvPr id="144" name="组合 143"/>
              <p:cNvGrpSpPr/>
              <p:nvPr/>
            </p:nvGrpSpPr>
            <p:grpSpPr>
              <a:xfrm>
                <a:off x="8387715" y="4803775"/>
                <a:ext cx="1745615" cy="1183640"/>
                <a:chOff x="13145" y="3150"/>
                <a:chExt cx="2749" cy="1864"/>
              </a:xfrm>
            </p:grpSpPr>
            <p:grpSp>
              <p:nvGrpSpPr>
                <p:cNvPr id="145" name="组合 144"/>
                <p:cNvGrpSpPr/>
                <p:nvPr/>
              </p:nvGrpSpPr>
              <p:grpSpPr>
                <a:xfrm>
                  <a:off x="13145" y="3150"/>
                  <a:ext cx="2703" cy="1864"/>
                  <a:chOff x="13145" y="3150"/>
                  <a:chExt cx="2703" cy="1864"/>
                </a:xfrm>
              </p:grpSpPr>
              <p:sp>
                <p:nvSpPr>
                  <p:cNvPr id="148" name="文本框 147"/>
                  <p:cNvSpPr txBox="1"/>
                  <p:nvPr/>
                </p:nvSpPr>
                <p:spPr>
                  <a:xfrm>
                    <a:off x="13559" y="4483"/>
                    <a:ext cx="2289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上级确认审核</a:t>
                    </a:r>
                    <a:endParaRPr lang="zh-CN" altLang="en-US" sz="160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149" name="图片 148" descr="文件-文件审批"/>
                  <p:cNvPicPr>
                    <a:picLocks noChangeAspect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13145" y="3150"/>
                    <a:ext cx="917" cy="85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50" name="图片 149" descr="箭头_向右_o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815" y="3324"/>
                  <a:ext cx="1079" cy="990"/>
                </a:xfrm>
                <a:prstGeom prst="rect">
                  <a:avLst/>
                </a:prstGeom>
              </p:spPr>
            </p:pic>
          </p:grpSp>
          <p:grpSp>
            <p:nvGrpSpPr>
              <p:cNvPr id="151" name="组合 150"/>
              <p:cNvGrpSpPr/>
              <p:nvPr/>
            </p:nvGrpSpPr>
            <p:grpSpPr>
              <a:xfrm>
                <a:off x="10040620" y="4785995"/>
                <a:ext cx="1234440" cy="1447800"/>
                <a:chOff x="15423" y="3109"/>
                <a:chExt cx="2172" cy="2280"/>
              </a:xfrm>
            </p:grpSpPr>
            <p:sp>
              <p:nvSpPr>
                <p:cNvPr id="152" name="文本框 151"/>
                <p:cNvSpPr txBox="1"/>
                <p:nvPr/>
              </p:nvSpPr>
              <p:spPr>
                <a:xfrm>
                  <a:off x="15423" y="4470"/>
                  <a:ext cx="2172" cy="9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zh-CN" altLang="en-US" sz="1600">
                      <a:solidFill>
                        <a:schemeClr val="accent6">
                          <a:lumMod val="75000"/>
                        </a:schemeClr>
                      </a:solidFill>
                    </a:rPr>
                    <a:t>自动将结果返回</a:t>
                  </a:r>
                  <a:endParaRPr lang="zh-CN" altLang="en-US" sz="160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  <p:pic>
              <p:nvPicPr>
                <p:cNvPr id="154" name="图片 153" descr="查询结果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15535" y="3109"/>
                  <a:ext cx="1515" cy="1446"/>
                </a:xfrm>
                <a:prstGeom prst="rect">
                  <a:avLst/>
                </a:prstGeom>
              </p:spPr>
            </p:pic>
          </p:grpSp>
          <p:grpSp>
            <p:nvGrpSpPr>
              <p:cNvPr id="155" name="组合 154"/>
              <p:cNvGrpSpPr/>
              <p:nvPr/>
            </p:nvGrpSpPr>
            <p:grpSpPr>
              <a:xfrm>
                <a:off x="1677035" y="4833620"/>
                <a:ext cx="1738630" cy="1139190"/>
                <a:chOff x="2441" y="3218"/>
                <a:chExt cx="2738" cy="1794"/>
              </a:xfrm>
            </p:grpSpPr>
            <p:pic>
              <p:nvPicPr>
                <p:cNvPr id="156" name="图片 155" descr="箭头_向右_o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00" y="3320"/>
                  <a:ext cx="1079" cy="990"/>
                </a:xfrm>
                <a:prstGeom prst="rect">
                  <a:avLst/>
                </a:prstGeom>
              </p:spPr>
            </p:pic>
            <p:grpSp>
              <p:nvGrpSpPr>
                <p:cNvPr id="157" name="组合 156"/>
                <p:cNvGrpSpPr/>
                <p:nvPr/>
              </p:nvGrpSpPr>
              <p:grpSpPr>
                <a:xfrm>
                  <a:off x="2441" y="3218"/>
                  <a:ext cx="2738" cy="1794"/>
                  <a:chOff x="3037" y="3211"/>
                  <a:chExt cx="2738" cy="1794"/>
                </a:xfrm>
              </p:grpSpPr>
              <p:pic>
                <p:nvPicPr>
                  <p:cNvPr id="160" name="图片 159" descr="微信 (1)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037" y="3211"/>
                    <a:ext cx="779" cy="862"/>
                  </a:xfrm>
                  <a:prstGeom prst="rect">
                    <a:avLst/>
                  </a:prstGeom>
                </p:spPr>
              </p:pic>
              <p:sp>
                <p:nvSpPr>
                  <p:cNvPr id="161" name="文本框 160"/>
                  <p:cNvSpPr txBox="1"/>
                  <p:nvPr/>
                </p:nvSpPr>
                <p:spPr>
                  <a:xfrm>
                    <a:off x="3096" y="4474"/>
                    <a:ext cx="2679" cy="5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定时获取信息</a:t>
                    </a:r>
                    <a:endParaRPr lang="zh-CN" altLang="en-US" sz="160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</p:grpSp>
          </p:grpSp>
          <p:grpSp>
            <p:nvGrpSpPr>
              <p:cNvPr id="162" name="组合 161"/>
              <p:cNvGrpSpPr/>
              <p:nvPr/>
            </p:nvGrpSpPr>
            <p:grpSpPr>
              <a:xfrm>
                <a:off x="3405505" y="4803775"/>
                <a:ext cx="1734185" cy="1385570"/>
                <a:chOff x="5363" y="3218"/>
                <a:chExt cx="2731" cy="2182"/>
              </a:xfrm>
            </p:grpSpPr>
            <p:pic>
              <p:nvPicPr>
                <p:cNvPr id="163" name="图片 162" descr="箭头_向右_o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15" y="3367"/>
                  <a:ext cx="1079" cy="990"/>
                </a:xfrm>
                <a:prstGeom prst="rect">
                  <a:avLst/>
                </a:prstGeom>
              </p:spPr>
            </p:pic>
            <p:grpSp>
              <p:nvGrpSpPr>
                <p:cNvPr id="164" name="组合 163"/>
                <p:cNvGrpSpPr/>
                <p:nvPr/>
              </p:nvGrpSpPr>
              <p:grpSpPr>
                <a:xfrm>
                  <a:off x="5363" y="3218"/>
                  <a:ext cx="2355" cy="2182"/>
                  <a:chOff x="6370" y="3194"/>
                  <a:chExt cx="2355" cy="2182"/>
                </a:xfrm>
              </p:grpSpPr>
              <p:sp>
                <p:nvSpPr>
                  <p:cNvPr id="165" name="文本框 164"/>
                  <p:cNvSpPr txBox="1"/>
                  <p:nvPr/>
                </p:nvSpPr>
                <p:spPr>
                  <a:xfrm>
                    <a:off x="6434" y="4457"/>
                    <a:ext cx="2291" cy="9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zh-CN" altLang="en-US" sz="160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自动保存文件到指定路径</a:t>
                    </a:r>
                    <a:endParaRPr lang="zh-CN" altLang="en-US" sz="1600">
                      <a:solidFill>
                        <a:schemeClr val="accent6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167" name="图片 166" descr="pdf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370" y="3194"/>
                    <a:ext cx="780" cy="778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181" name="图片 180" descr="人像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769350" y="4805680"/>
                <a:ext cx="846455" cy="846455"/>
              </a:xfrm>
              <a:prstGeom prst="rect">
                <a:avLst/>
              </a:prstGeom>
            </p:spPr>
          </p:pic>
          <p:pic>
            <p:nvPicPr>
              <p:cNvPr id="188" name="图片 187" descr="机器人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94655" y="4815205"/>
                <a:ext cx="807720" cy="814070"/>
              </a:xfrm>
              <a:prstGeom prst="rect">
                <a:avLst/>
              </a:prstGeom>
            </p:spPr>
          </p:pic>
        </p:grpSp>
      </p:grpSp>
      <p:sp>
        <p:nvSpPr>
          <p:cNvPr id="81" name="Title 1"/>
          <p:cNvSpPr>
            <a:spLocks noGrp="1"/>
          </p:cNvSpPr>
          <p:nvPr>
            <p:ph type="title"/>
          </p:nvPr>
        </p:nvSpPr>
        <p:spPr>
          <a:xfrm>
            <a:off x="0" y="222810"/>
            <a:ext cx="6282266" cy="576597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二、流程建设方案</a:t>
            </a:r>
            <a:endParaRPr lang="en-US" sz="2400" dirty="0">
              <a:latin typeface="+mn-lt"/>
            </a:endParaRPr>
          </a:p>
        </p:txBody>
      </p:sp>
      <p:sp>
        <p:nvSpPr>
          <p:cNvPr id="86" name="文本框 2"/>
          <p:cNvSpPr txBox="1"/>
          <p:nvPr/>
        </p:nvSpPr>
        <p:spPr>
          <a:xfrm>
            <a:off x="10965313" y="2337375"/>
            <a:ext cx="89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/>
                </a:solidFill>
              </a:rPr>
              <a:t>10min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sp>
        <p:nvSpPr>
          <p:cNvPr id="87" name="文本框 2"/>
          <p:cNvSpPr txBox="1"/>
          <p:nvPr/>
        </p:nvSpPr>
        <p:spPr>
          <a:xfrm>
            <a:off x="10940994" y="5073967"/>
            <a:ext cx="894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accent6"/>
                </a:solidFill>
              </a:rPr>
              <a:t>2min</a:t>
            </a:r>
            <a:endParaRPr lang="zh-CN" altLang="en-US" sz="2000" dirty="0">
              <a:solidFill>
                <a:schemeClr val="accent6"/>
              </a:solidFill>
            </a:endParaRPr>
          </a:p>
        </p:txBody>
      </p:sp>
      <p:pic>
        <p:nvPicPr>
          <p:cNvPr id="82" name="Picture 81" descr="Shape&#10;&#10;Description automatically generated with medium confidence"/>
          <p:cNvPicPr>
            <a:picLocks noChangeAspect="1"/>
          </p:cNvPicPr>
          <p:nvPr/>
        </p:nvPicPr>
        <p:blipFill>
          <a:blip r:embed="rId10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81" grpId="0"/>
      <p:bldP spid="86" grpId="0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942388"/>
            <a:ext cx="1219200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42720"/>
            <a:ext cx="6282266" cy="576597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三、执行流成图</a:t>
            </a:r>
            <a:endParaRPr lang="en-US" sz="2400" dirty="0">
              <a:latin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95544" y="531020"/>
            <a:ext cx="3411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/>
                </a:solidFill>
              </a:rPr>
              <a:t>智能合同审批流程</a:t>
            </a:r>
            <a:r>
              <a:rPr lang="en-US" altLang="zh-CN" sz="2000" dirty="0">
                <a:solidFill>
                  <a:schemeClr val="tx1"/>
                </a:solidFill>
              </a:rPr>
              <a:t>-</a:t>
            </a:r>
            <a:r>
              <a:rPr lang="zh-CN" altLang="en-US" sz="1400" dirty="0">
                <a:solidFill>
                  <a:schemeClr val="tx1"/>
                </a:solidFill>
              </a:rPr>
              <a:t>详细步骤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322651" y="1352866"/>
            <a:ext cx="3602630" cy="2387282"/>
            <a:chOff x="3246039" y="1288115"/>
            <a:chExt cx="3602630" cy="2387282"/>
          </a:xfrm>
        </p:grpSpPr>
        <p:sp>
          <p:nvSpPr>
            <p:cNvPr id="41" name="圆角矩形 40"/>
            <p:cNvSpPr/>
            <p:nvPr/>
          </p:nvSpPr>
          <p:spPr>
            <a:xfrm rot="5400000">
              <a:off x="3853713" y="680441"/>
              <a:ext cx="2387282" cy="3602630"/>
            </a:xfrm>
            <a:prstGeom prst="roundRect">
              <a:avLst/>
            </a:prstGeom>
            <a:solidFill>
              <a:schemeClr val="tx1">
                <a:lumMod val="95000"/>
                <a:alpha val="9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950" rIns="179705"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47" name="图片 46" descr="摘要"/>
            <p:cNvPicPr>
              <a:picLocks noChangeAspect="1"/>
            </p:cNvPicPr>
            <p:nvPr/>
          </p:nvPicPr>
          <p:blipFill>
            <a:blip r:embed="rId1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4654599" y="2318219"/>
              <a:ext cx="785510" cy="726954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3602680" y="1520123"/>
              <a:ext cx="2923540" cy="553720"/>
              <a:chOff x="6925" y="2404"/>
              <a:chExt cx="4604" cy="872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7427" y="2563"/>
                <a:ext cx="4102" cy="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rgbClr val="C00000"/>
                    </a:solidFill>
                    <a:latin typeface="+mn-ea"/>
                  </a:rPr>
                  <a:t>合同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+mn-ea"/>
                  </a:rPr>
                  <a:t>NLP</a:t>
                </a:r>
                <a:r>
                  <a:rPr lang="zh-CN" altLang="en-US" sz="2000" b="1" dirty="0">
                    <a:solidFill>
                      <a:srgbClr val="C00000"/>
                    </a:solidFill>
                    <a:latin typeface="+mn-ea"/>
                  </a:rPr>
                  <a:t>智能识别</a:t>
                </a:r>
                <a:endParaRPr lang="zh-CN" altLang="en-US" sz="2000" b="1" dirty="0">
                  <a:solidFill>
                    <a:srgbClr val="C00000"/>
                  </a:solidFill>
                  <a:latin typeface="+mn-ea"/>
                </a:endParaRPr>
              </a:p>
            </p:txBody>
          </p:sp>
          <p:pic>
            <p:nvPicPr>
              <p:cNvPr id="89" name="图片 88" descr="机器人 (1)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6925" y="2404"/>
                <a:ext cx="1003" cy="872"/>
              </a:xfrm>
              <a:prstGeom prst="rect">
                <a:avLst/>
              </a:prstGeom>
            </p:spPr>
          </p:pic>
        </p:grpSp>
        <p:sp>
          <p:nvSpPr>
            <p:cNvPr id="90" name="文本框 36"/>
            <p:cNvSpPr txBox="1"/>
            <p:nvPr/>
          </p:nvSpPr>
          <p:spPr>
            <a:xfrm>
              <a:off x="4427372" y="3025993"/>
              <a:ext cx="1239964" cy="338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</a:rPr>
                <a:t>信息获取</a:t>
              </a:r>
              <a:endParaRPr lang="zh-CN" altLang="en-US" sz="1600" dirty="0">
                <a:solidFill>
                  <a:schemeClr val="bg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8" name="Group 147"/>
          <p:cNvGrpSpPr/>
          <p:nvPr/>
        </p:nvGrpSpPr>
        <p:grpSpPr>
          <a:xfrm>
            <a:off x="1476971" y="3465314"/>
            <a:ext cx="3712962" cy="3097578"/>
            <a:chOff x="480733" y="2166897"/>
            <a:chExt cx="3712962" cy="3097578"/>
          </a:xfrm>
        </p:grpSpPr>
        <p:grpSp>
          <p:nvGrpSpPr>
            <p:cNvPr id="147" name="Group 146"/>
            <p:cNvGrpSpPr/>
            <p:nvPr/>
          </p:nvGrpSpPr>
          <p:grpSpPr>
            <a:xfrm>
              <a:off x="480733" y="2166897"/>
              <a:ext cx="3712962" cy="3097578"/>
              <a:chOff x="1360500" y="3461494"/>
              <a:chExt cx="3712962" cy="3097578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1360500" y="3461494"/>
                <a:ext cx="3712962" cy="3097578"/>
                <a:chOff x="871764" y="3448066"/>
                <a:chExt cx="3712962" cy="3097578"/>
              </a:xfrm>
            </p:grpSpPr>
            <p:sp>
              <p:nvSpPr>
                <p:cNvPr id="4" name="圆角矩形 3"/>
                <p:cNvSpPr/>
                <p:nvPr/>
              </p:nvSpPr>
              <p:spPr>
                <a:xfrm>
                  <a:off x="871764" y="3448066"/>
                  <a:ext cx="3712962" cy="3097578"/>
                </a:xfrm>
                <a:prstGeom prst="roundRect">
                  <a:avLst/>
                </a:prstGeom>
                <a:solidFill>
                  <a:srgbClr val="FFFFFF">
                    <a:alpha val="90000"/>
                  </a:srgbClr>
                </a:solidFill>
                <a:ln>
                  <a:solidFill>
                    <a:schemeClr val="tx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107950" rIns="179705" rtlCol="0" anchor="ctr"/>
                <a:lstStyle/>
                <a:p>
                  <a:pPr algn="ctr"/>
                  <a:endParaRPr lang="zh-CN" altLang="en-US" dirty="0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1419356" y="3842323"/>
                  <a:ext cx="2654636" cy="2002679"/>
                  <a:chOff x="1419356" y="3842323"/>
                  <a:chExt cx="2654636" cy="2002679"/>
                </a:xfrm>
              </p:grpSpPr>
              <p:pic>
                <p:nvPicPr>
                  <p:cNvPr id="33" name="图片 32" descr="下载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1419356" y="4068358"/>
                    <a:ext cx="251627" cy="227549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1590442" y="4915737"/>
                    <a:ext cx="2356743" cy="929265"/>
                    <a:chOff x="1216420" y="5176705"/>
                    <a:chExt cx="2356743" cy="929265"/>
                  </a:xfrm>
                </p:grpSpPr>
                <p:sp>
                  <p:nvSpPr>
                    <p:cNvPr id="60" name="文本框 16"/>
                    <p:cNvSpPr txBox="1"/>
                    <p:nvPr/>
                  </p:nvSpPr>
                  <p:spPr>
                    <a:xfrm>
                      <a:off x="1216420" y="5767416"/>
                      <a:ext cx="100843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微信</a:t>
                      </a:r>
                      <a:endParaRPr lang="zh-CN" altLang="en-US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71" name="文本框 16"/>
                    <p:cNvSpPr txBox="1"/>
                    <p:nvPr/>
                  </p:nvSpPr>
                  <p:spPr>
                    <a:xfrm>
                      <a:off x="2564732" y="5767416"/>
                      <a:ext cx="100843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bg1">
                              <a:lumMod val="75000"/>
                              <a:lumOff val="25000"/>
                            </a:schemeClr>
                          </a:solidFill>
                        </a:rPr>
                        <a:t>信息</a:t>
                      </a:r>
                      <a:endParaRPr lang="zh-CN" altLang="en-US" sz="1600" dirty="0">
                        <a:solidFill>
                          <a:schemeClr val="bg1">
                            <a:lumMod val="75000"/>
                            <a:lumOff val="25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1444104" y="5176705"/>
                      <a:ext cx="1950955" cy="745687"/>
                      <a:chOff x="1385525" y="5095649"/>
                      <a:chExt cx="1950955" cy="745687"/>
                    </a:xfrm>
                  </p:grpSpPr>
                  <p:grpSp>
                    <p:nvGrpSpPr>
                      <p:cNvPr id="30" name="组合 29"/>
                      <p:cNvGrpSpPr/>
                      <p:nvPr/>
                    </p:nvGrpSpPr>
                    <p:grpSpPr>
                      <a:xfrm>
                        <a:off x="1385525" y="5095649"/>
                        <a:ext cx="1950955" cy="745687"/>
                        <a:chOff x="2883" y="7996"/>
                        <a:chExt cx="4420" cy="1527"/>
                      </a:xfrm>
                    </p:grpSpPr>
                    <p:pic>
                      <p:nvPicPr>
                        <p:cNvPr id="6" name="图片 5" descr="微信 (1)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883" y="8190"/>
                          <a:ext cx="1253" cy="1253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1" name="图片 20" descr="箭头_向右_o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51" y="7996"/>
                          <a:ext cx="1841" cy="1527"/>
                        </a:xfrm>
                        <a:prstGeom prst="rect">
                          <a:avLst/>
                        </a:prstGeom>
                      </p:spPr>
                    </p:pic>
                    <p:pic>
                      <p:nvPicPr>
                        <p:cNvPr id="22" name="图片 21" descr="信息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16" y="8210"/>
                          <a:ext cx="1387" cy="1227"/>
                        </a:xfrm>
                        <a:prstGeom prst="rect">
                          <a:avLst/>
                        </a:prstGeom>
                      </p:spPr>
                    </p:pic>
                  </p:grpSp>
                  <p:grpSp>
                    <p:nvGrpSpPr>
                      <p:cNvPr id="24" name="组合 23"/>
                      <p:cNvGrpSpPr/>
                      <p:nvPr/>
                    </p:nvGrpSpPr>
                    <p:grpSpPr>
                      <a:xfrm>
                        <a:off x="1990174" y="5262489"/>
                        <a:ext cx="736492" cy="276973"/>
                        <a:chOff x="4297" y="11761"/>
                        <a:chExt cx="2269" cy="916"/>
                      </a:xfrm>
                    </p:grpSpPr>
                    <p:pic>
                      <p:nvPicPr>
                        <p:cNvPr id="8" name="图片 7" descr="定时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453" y="11914"/>
                          <a:ext cx="588" cy="576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3" name="文本框 12"/>
                        <p:cNvSpPr txBox="1"/>
                        <p:nvPr/>
                      </p:nvSpPr>
                      <p:spPr>
                        <a:xfrm>
                          <a:off x="4297" y="11761"/>
                          <a:ext cx="2269" cy="91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zh-CN" altLang="en-US" sz="1200" b="1" dirty="0">
                              <a:gradFill>
                                <a:gsLst>
                                  <a:gs pos="0">
                                    <a:srgbClr val="D9717D"/>
                                  </a:gs>
                                  <a:gs pos="100000">
                                    <a:srgbClr val="E32E37"/>
                                  </a:gs>
                                </a:gsLst>
                                <a:lin scaled="1"/>
                              </a:gradFill>
                            </a:rPr>
                            <a:t>查询</a:t>
                          </a:r>
                          <a:endParaRPr lang="zh-CN" altLang="en-US" sz="1200" b="1" dirty="0">
                            <a:gradFill>
                              <a:gsLst>
                                <a:gs pos="0">
                                  <a:srgbClr val="D9717D"/>
                                </a:gs>
                                <a:gs pos="100000">
                                  <a:srgbClr val="E32E37"/>
                                </a:gs>
                              </a:gsLst>
                              <a:lin scaled="1"/>
                            </a:gradFill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1506952" y="3842323"/>
                    <a:ext cx="2567040" cy="964627"/>
                    <a:chOff x="1430399" y="4019201"/>
                    <a:chExt cx="2567040" cy="964627"/>
                  </a:xfrm>
                </p:grpSpPr>
                <p:grpSp>
                  <p:nvGrpSpPr>
                    <p:cNvPr id="39" name="组合 38"/>
                    <p:cNvGrpSpPr/>
                    <p:nvPr/>
                  </p:nvGrpSpPr>
                  <p:grpSpPr>
                    <a:xfrm>
                      <a:off x="1430399" y="4097413"/>
                      <a:ext cx="2567040" cy="886415"/>
                      <a:chOff x="6654" y="7348"/>
                      <a:chExt cx="5540" cy="2012"/>
                    </a:xfrm>
                  </p:grpSpPr>
                  <p:grpSp>
                    <p:nvGrpSpPr>
                      <p:cNvPr id="31" name="组合 30"/>
                      <p:cNvGrpSpPr/>
                      <p:nvPr/>
                    </p:nvGrpSpPr>
                    <p:grpSpPr>
                      <a:xfrm>
                        <a:off x="6654" y="7348"/>
                        <a:ext cx="2646" cy="2012"/>
                        <a:chOff x="9043" y="5277"/>
                        <a:chExt cx="2646" cy="2012"/>
                      </a:xfrm>
                    </p:grpSpPr>
                    <p:pic>
                      <p:nvPicPr>
                        <p:cNvPr id="7" name="图片 6" descr="pdf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751" y="5277"/>
                          <a:ext cx="1229" cy="122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17" name="文本框 16"/>
                        <p:cNvSpPr txBox="1"/>
                        <p:nvPr/>
                      </p:nvSpPr>
                      <p:spPr>
                        <a:xfrm>
                          <a:off x="9043" y="6521"/>
                          <a:ext cx="2646" cy="7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zh-CN" altLang="en-US" sz="1600" dirty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合同文件</a:t>
                          </a:r>
                          <a:endParaRPr lang="zh-CN" altLang="en-US" sz="1600" dirty="0"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38" name="组合 37"/>
                      <p:cNvGrpSpPr/>
                      <p:nvPr/>
                    </p:nvGrpSpPr>
                    <p:grpSpPr>
                      <a:xfrm>
                        <a:off x="9518" y="7367"/>
                        <a:ext cx="2676" cy="1993"/>
                        <a:chOff x="9518" y="7367"/>
                        <a:chExt cx="2676" cy="1993"/>
                      </a:xfrm>
                    </p:grpSpPr>
                    <p:pic>
                      <p:nvPicPr>
                        <p:cNvPr id="35" name="图片 34" descr="文件保存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0201" y="7367"/>
                          <a:ext cx="1270" cy="1206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37" name="文本框 36"/>
                        <p:cNvSpPr txBox="1"/>
                        <p:nvPr/>
                      </p:nvSpPr>
                      <p:spPr>
                        <a:xfrm>
                          <a:off x="9518" y="8592"/>
                          <a:ext cx="2676" cy="768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zh-CN" altLang="en-US" sz="1600" dirty="0">
                              <a:solidFill>
                                <a:schemeClr val="bg1">
                                  <a:lumMod val="75000"/>
                                  <a:lumOff val="25000"/>
                                </a:schemeClr>
                              </a:solidFill>
                            </a:rPr>
                            <a:t>指定路径</a:t>
                          </a:r>
                          <a:endParaRPr lang="zh-CN" altLang="en-US" sz="1600" dirty="0">
                            <a:solidFill>
                              <a:schemeClr val="bg1">
                                <a:lumMod val="75000"/>
                                <a:lumOff val="25000"/>
                              </a:schemeClr>
                            </a:solidFill>
                          </a:endParaRPr>
                        </a:p>
                      </p:txBody>
                    </p:sp>
                  </p:grpSp>
                </p:grpSp>
                <p:pic>
                  <p:nvPicPr>
                    <p:cNvPr id="73" name="图片 20" descr="箭头_向右_o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2285959" y="4019201"/>
                      <a:ext cx="812604" cy="745687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cxnSp>
            <p:nvCxnSpPr>
              <p:cNvPr id="95" name="Connector: Curved 94"/>
              <p:cNvCxnSpPr>
                <a:stCxn id="22" idx="0"/>
                <a:endCxn id="7" idx="1"/>
              </p:cNvCxnSpPr>
              <p:nvPr/>
            </p:nvCxnSpPr>
            <p:spPr>
              <a:xfrm rot="16200000" flipV="1">
                <a:off x="2723242" y="3805199"/>
                <a:ext cx="828979" cy="1627962"/>
              </a:xfrm>
              <a:prstGeom prst="curvedConnector4">
                <a:avLst>
                  <a:gd name="adj1" fmla="val 8909"/>
                  <a:gd name="adj2" fmla="val 114042"/>
                </a:avLst>
              </a:prstGeom>
              <a:ln w="22225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文本框 36"/>
            <p:cNvSpPr txBox="1"/>
            <p:nvPr/>
          </p:nvSpPr>
          <p:spPr>
            <a:xfrm>
              <a:off x="1728720" y="4745527"/>
              <a:ext cx="12399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rgbClr val="C00000"/>
                  </a:solidFill>
                </a:rPr>
                <a:t>RPA</a:t>
              </a:r>
              <a:endParaRPr lang="zh-CN" altLang="en-US" sz="20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732063" y="3467749"/>
            <a:ext cx="4446555" cy="3097578"/>
            <a:chOff x="5837251" y="3428999"/>
            <a:chExt cx="4446555" cy="3123261"/>
          </a:xfrm>
        </p:grpSpPr>
        <p:sp>
          <p:nvSpPr>
            <p:cNvPr id="53" name="圆角矩形 52"/>
            <p:cNvSpPr/>
            <p:nvPr/>
          </p:nvSpPr>
          <p:spPr>
            <a:xfrm>
              <a:off x="5837251" y="3428999"/>
              <a:ext cx="4446555" cy="3123261"/>
            </a:xfrm>
            <a:prstGeom prst="roundRect">
              <a:avLst/>
            </a:prstGeom>
            <a:solidFill>
              <a:srgbClr val="FFFFFF">
                <a:alpha val="90000"/>
              </a:srgbClr>
            </a:solidFill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950" rIns="179705"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5970433" y="3744668"/>
              <a:ext cx="4313373" cy="2683800"/>
              <a:chOff x="5970433" y="3744668"/>
              <a:chExt cx="4313373" cy="2683800"/>
            </a:xfrm>
          </p:grpSpPr>
          <p:pic>
            <p:nvPicPr>
              <p:cNvPr id="77" name="图片 76" descr="passed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94930" y="4665030"/>
                <a:ext cx="306354" cy="284143"/>
              </a:xfrm>
              <a:prstGeom prst="rect">
                <a:avLst/>
              </a:prstGeom>
            </p:spPr>
          </p:pic>
          <p:pic>
            <p:nvPicPr>
              <p:cNvPr id="78" name="图片 77" descr="fail_2e (1)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75264" y="4662975"/>
                <a:ext cx="309517" cy="287076"/>
              </a:xfrm>
              <a:prstGeom prst="rect">
                <a:avLst/>
              </a:prstGeom>
            </p:spPr>
          </p:pic>
          <p:pic>
            <p:nvPicPr>
              <p:cNvPr id="79" name="图片 78" descr="系统状态-任务状态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03553" y="4947118"/>
                <a:ext cx="560942" cy="576593"/>
              </a:xfrm>
              <a:prstGeom prst="rect">
                <a:avLst/>
              </a:prstGeom>
            </p:spPr>
          </p:pic>
          <p:pic>
            <p:nvPicPr>
              <p:cNvPr id="80" name="图片 79" descr="失败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6369" y="4929174"/>
                <a:ext cx="548862" cy="535366"/>
              </a:xfrm>
              <a:prstGeom prst="rect">
                <a:avLst/>
              </a:prstGeom>
            </p:spPr>
          </p:pic>
          <p:pic>
            <p:nvPicPr>
              <p:cNvPr id="82" name="图片 81" descr="light-component-outlook-sendmail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464411" y="4846313"/>
                <a:ext cx="731365" cy="678339"/>
              </a:xfrm>
              <a:prstGeom prst="rect">
                <a:avLst/>
              </a:prstGeom>
            </p:spPr>
          </p:pic>
          <p:sp>
            <p:nvSpPr>
              <p:cNvPr id="62" name="文本框 61"/>
              <p:cNvSpPr txBox="1"/>
              <p:nvPr/>
            </p:nvSpPr>
            <p:spPr>
              <a:xfrm>
                <a:off x="5970433" y="4445066"/>
                <a:ext cx="15995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合同审批平台</a:t>
                </a:r>
                <a:endPara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67" name="图片 66" descr="文件-文件审批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35694" y="3866181"/>
                <a:ext cx="700557" cy="650072"/>
              </a:xfrm>
              <a:prstGeom prst="rect">
                <a:avLst/>
              </a:prstGeom>
            </p:spPr>
          </p:pic>
          <p:pic>
            <p:nvPicPr>
              <p:cNvPr id="64" name="图片 63" descr="转上级 (1)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 flipH="1">
                <a:off x="7818674" y="3909629"/>
                <a:ext cx="584252" cy="584200"/>
              </a:xfrm>
              <a:prstGeom prst="rect">
                <a:avLst/>
              </a:prstGeom>
            </p:spPr>
          </p:pic>
          <p:sp>
            <p:nvSpPr>
              <p:cNvPr id="65" name="文本框 64"/>
              <p:cNvSpPr txBox="1"/>
              <p:nvPr/>
            </p:nvSpPr>
            <p:spPr>
              <a:xfrm>
                <a:off x="7404326" y="4445166"/>
                <a:ext cx="1423161" cy="338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提交上级审批</a:t>
                </a:r>
                <a:endPara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69" name="图片 68" descr="平台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397340" y="3799351"/>
                <a:ext cx="745753" cy="745687"/>
              </a:xfrm>
              <a:prstGeom prst="rect">
                <a:avLst/>
              </a:prstGeom>
            </p:spPr>
          </p:pic>
          <p:sp>
            <p:nvSpPr>
              <p:cNvPr id="74" name="文本框 73"/>
              <p:cNvSpPr txBox="1"/>
              <p:nvPr/>
            </p:nvSpPr>
            <p:spPr>
              <a:xfrm>
                <a:off x="8885537" y="4445067"/>
                <a:ext cx="11969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文件审批</a:t>
                </a:r>
                <a:endPara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pic>
            <p:nvPicPr>
              <p:cNvPr id="92" name="图片 20" descr="箭头_向右_o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0469" y="3816546"/>
                <a:ext cx="812604" cy="745687"/>
              </a:xfrm>
              <a:prstGeom prst="rect">
                <a:avLst/>
              </a:prstGeom>
            </p:spPr>
          </p:pic>
          <p:pic>
            <p:nvPicPr>
              <p:cNvPr id="59" name="图片 58" descr="上传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85179" y="3744668"/>
                <a:ext cx="262819" cy="243023"/>
              </a:xfrm>
              <a:prstGeom prst="rect">
                <a:avLst/>
              </a:prstGeom>
            </p:spPr>
          </p:pic>
          <p:pic>
            <p:nvPicPr>
              <p:cNvPr id="112" name="图片 20" descr="箭头_向右_o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0897" y="3823257"/>
                <a:ext cx="812604" cy="745687"/>
              </a:xfrm>
              <a:prstGeom prst="rect">
                <a:avLst/>
              </a:prstGeom>
            </p:spPr>
          </p:pic>
          <p:cxnSp>
            <p:nvCxnSpPr>
              <p:cNvPr id="117" name="Connector: Curved 116"/>
              <p:cNvCxnSpPr>
                <a:stCxn id="74" idx="0"/>
                <a:endCxn id="79" idx="3"/>
              </p:cNvCxnSpPr>
              <p:nvPr/>
            </p:nvCxnSpPr>
            <p:spPr>
              <a:xfrm rot="16200000" flipH="1">
                <a:off x="9229086" y="4700006"/>
                <a:ext cx="790348" cy="280470"/>
              </a:xfrm>
              <a:prstGeom prst="curvedConnector4">
                <a:avLst>
                  <a:gd name="adj1" fmla="val 7674"/>
                  <a:gd name="adj2" fmla="val 228357"/>
                </a:avLst>
              </a:prstGeom>
              <a:ln w="22225">
                <a:solidFill>
                  <a:schemeClr val="dk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Connector: Curved 117"/>
              <p:cNvCxnSpPr>
                <a:stCxn id="74" idx="0"/>
                <a:endCxn id="80" idx="3"/>
              </p:cNvCxnSpPr>
              <p:nvPr/>
            </p:nvCxnSpPr>
            <p:spPr>
              <a:xfrm rot="16200000" flipH="1" flipV="1">
                <a:off x="8558733" y="4271565"/>
                <a:ext cx="751790" cy="1098794"/>
              </a:xfrm>
              <a:prstGeom prst="curvedConnector4">
                <a:avLst>
                  <a:gd name="adj1" fmla="val 4345"/>
                  <a:gd name="adj2" fmla="val 56005"/>
                </a:avLst>
              </a:prstGeom>
              <a:ln w="22225">
                <a:solidFill>
                  <a:schemeClr val="dk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38" name="图片 20" descr="箭头_向右_o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10800000">
                <a:off x="7077841" y="4899560"/>
                <a:ext cx="812604" cy="745687"/>
              </a:xfrm>
              <a:prstGeom prst="rect">
                <a:avLst/>
              </a:prstGeom>
            </p:spPr>
          </p:pic>
          <p:sp>
            <p:nvSpPr>
              <p:cNvPr id="139" name="文本框 61"/>
              <p:cNvSpPr txBox="1"/>
              <p:nvPr/>
            </p:nvSpPr>
            <p:spPr>
              <a:xfrm>
                <a:off x="8684241" y="5487382"/>
                <a:ext cx="15995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显示通过</a:t>
                </a:r>
                <a:endPara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0" name="文本框 61"/>
              <p:cNvSpPr txBox="1"/>
              <p:nvPr/>
            </p:nvSpPr>
            <p:spPr>
              <a:xfrm>
                <a:off x="7311017" y="5490940"/>
                <a:ext cx="15995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显示不通过</a:t>
                </a:r>
                <a:endPara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1" name="文本框 61"/>
              <p:cNvSpPr txBox="1"/>
              <p:nvPr/>
            </p:nvSpPr>
            <p:spPr>
              <a:xfrm>
                <a:off x="6048886" y="5494498"/>
                <a:ext cx="15995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00" dirty="0">
                    <a:solidFill>
                      <a:schemeClr val="bg1">
                        <a:lumMod val="75000"/>
                        <a:lumOff val="25000"/>
                      </a:schemeClr>
                    </a:solidFill>
                  </a:rPr>
                  <a:t>发送邮件</a:t>
                </a:r>
                <a:endParaRPr lang="zh-CN" altLang="en-US" sz="1600" dirty="0">
                  <a:solidFill>
                    <a:schemeClr val="bg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2" name="文本框 36"/>
              <p:cNvSpPr txBox="1"/>
              <p:nvPr/>
            </p:nvSpPr>
            <p:spPr>
              <a:xfrm>
                <a:off x="6982338" y="6028358"/>
                <a:ext cx="21450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rgbClr val="C00000"/>
                    </a:solidFill>
                    <a:latin typeface="+mn-ea"/>
                  </a:rPr>
                  <a:t>Power Platform</a:t>
                </a:r>
                <a:endParaRPr lang="zh-CN" altLang="en-US" sz="2000" b="1" dirty="0">
                  <a:solidFill>
                    <a:srgbClr val="C00000"/>
                  </a:solidFill>
                </a:endParaRPr>
              </a:p>
            </p:txBody>
          </p:sp>
        </p:grpSp>
      </p:grpSp>
      <p:cxnSp>
        <p:nvCxnSpPr>
          <p:cNvPr id="42" name="曲线连接符 41"/>
          <p:cNvCxnSpPr>
            <a:stCxn id="47" idx="3"/>
            <a:endCxn id="69" idx="1"/>
          </p:cNvCxnSpPr>
          <p:nvPr/>
        </p:nvCxnSpPr>
        <p:spPr>
          <a:xfrm>
            <a:off x="6516721" y="2746447"/>
            <a:ext cx="775431" cy="1458386"/>
          </a:xfrm>
          <a:prstGeom prst="curvedConnector3">
            <a:avLst>
              <a:gd name="adj1" fmla="val 50000"/>
            </a:avLst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曲线连接符 75"/>
          <p:cNvCxnSpPr>
            <a:stCxn id="35" idx="3"/>
            <a:endCxn id="47" idx="1"/>
          </p:cNvCxnSpPr>
          <p:nvPr/>
        </p:nvCxnSpPr>
        <p:spPr>
          <a:xfrm flipV="1">
            <a:off x="4344186" y="2746447"/>
            <a:ext cx="1387025" cy="1465367"/>
          </a:xfrm>
          <a:prstGeom prst="curvedConnector3">
            <a:avLst>
              <a:gd name="adj1" fmla="val 50000"/>
            </a:avLst>
          </a:prstGeom>
          <a:ln w="25400"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0" name="Picture 69" descr="Shape&#10;&#10;Description automatically generated with medium confidence"/>
          <p:cNvPicPr>
            <a:picLocks noChangeAspect="1"/>
          </p:cNvPicPr>
          <p:nvPr/>
        </p:nvPicPr>
        <p:blipFill>
          <a:blip r:embed="rId20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42388"/>
            <a:ext cx="1219200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90106"/>
            <a:ext cx="6282266" cy="327774"/>
          </a:xfrm>
        </p:spPr>
        <p:txBody>
          <a:bodyPr>
            <a:normAutofit fontScale="90000"/>
          </a:bodyPr>
          <a:lstStyle/>
          <a:p>
            <a:br>
              <a:rPr lang="en-US" altLang="zh-CN" sz="1800" b="1" dirty="0"/>
            </a:br>
            <a:br>
              <a:rPr lang="en-US" altLang="zh-CN" sz="1800" b="1" dirty="0"/>
            </a:br>
            <a:r>
              <a:rPr lang="zh-CN" altLang="en-US" sz="2700" b="1" dirty="0"/>
              <a:t>四、流程</a:t>
            </a:r>
            <a:r>
              <a:rPr lang="en-US" altLang="zh-CN" sz="2700" b="1" dirty="0"/>
              <a:t>&amp;</a:t>
            </a:r>
            <a:r>
              <a:rPr lang="zh-CN" altLang="en-US" sz="2700" b="1" dirty="0"/>
              <a:t>机器人监控、管理说明</a:t>
            </a:r>
            <a:br>
              <a:rPr lang="en-US" altLang="zh-CN" sz="1800" dirty="0"/>
            </a:br>
            <a:br>
              <a:rPr lang="en-US" altLang="zh-CN" sz="600" dirty="0"/>
            </a:br>
            <a:r>
              <a:rPr lang="en-US" altLang="zh-CN" sz="600" dirty="0"/>
              <a:t>               </a:t>
            </a:r>
            <a:endParaRPr lang="en-US" sz="13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6792" y="5306278"/>
            <a:ext cx="3669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latin typeface="+mn-ea"/>
              </a:rPr>
              <a:t>Power Platform</a:t>
            </a:r>
            <a:r>
              <a:rPr lang="zh-CN" altLang="en-US" sz="1800" dirty="0">
                <a:latin typeface="+mn-ea"/>
              </a:rPr>
              <a:t>合同</a:t>
            </a:r>
            <a:r>
              <a:rPr lang="zh-CN" altLang="en-US" dirty="0"/>
              <a:t>管理平台页面</a:t>
            </a:r>
            <a:r>
              <a:rPr lang="en-US" altLang="zh-CN" dirty="0"/>
              <a:t> </a:t>
            </a:r>
            <a:endParaRPr lang="zh-CN" alt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310175" y="2617658"/>
            <a:ext cx="6176864" cy="2031325"/>
            <a:chOff x="1282183" y="2648238"/>
            <a:chExt cx="6176864" cy="2031325"/>
          </a:xfrm>
        </p:grpSpPr>
        <p:grpSp>
          <p:nvGrpSpPr>
            <p:cNvPr id="11" name="Group 10"/>
            <p:cNvGrpSpPr/>
            <p:nvPr/>
          </p:nvGrpSpPr>
          <p:grpSpPr>
            <a:xfrm>
              <a:off x="1282183" y="2648238"/>
              <a:ext cx="6176864" cy="2031325"/>
              <a:chOff x="3193834" y="2551837"/>
              <a:chExt cx="6176864" cy="203132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193834" y="2551837"/>
                <a:ext cx="6176864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    </a:t>
                </a:r>
                <a:r>
                  <a:rPr lang="zh-CN" altLang="en-US" dirty="0"/>
                  <a:t>机器人管理、监控和调度</a:t>
                </a:r>
                <a:endParaRPr lang="en-US" altLang="zh-CN" dirty="0"/>
              </a:p>
              <a:p>
                <a:r>
                  <a:rPr lang="en-US" altLang="zh-CN" dirty="0"/>
                  <a:t>    </a:t>
                </a:r>
                <a:r>
                  <a:rPr lang="zh-CN" altLang="en-US" dirty="0"/>
                  <a:t>权限和资产管理</a:t>
                </a:r>
                <a:endParaRPr lang="en-US" altLang="zh-CN" dirty="0"/>
              </a:p>
              <a:p>
                <a:r>
                  <a:rPr lang="en-US" altLang="zh-CN" dirty="0"/>
                  <a:t>    </a:t>
                </a:r>
                <a:r>
                  <a:rPr lang="zh-CN" altLang="en-US" dirty="0"/>
                  <a:t>流程运行报告</a:t>
                </a:r>
                <a:endParaRPr lang="en-US" altLang="zh-CN" dirty="0"/>
              </a:p>
              <a:p>
                <a:r>
                  <a:rPr lang="en-US" altLang="zh-CN" dirty="0"/>
                  <a:t>    </a:t>
                </a:r>
                <a:r>
                  <a:rPr lang="zh-CN" altLang="en-US" dirty="0"/>
                  <a:t>安全、日志等设计</a:t>
                </a:r>
                <a:endParaRPr lang="en-US" altLang="zh-CN" dirty="0"/>
              </a:p>
              <a:p>
                <a:r>
                  <a:rPr lang="en-US" altLang="zh-CN" dirty="0"/>
                  <a:t>    </a:t>
                </a:r>
                <a:r>
                  <a:rPr lang="zh-CN" altLang="en-US" dirty="0"/>
                  <a:t>异常监控与恢复机制</a:t>
                </a:r>
                <a:endParaRPr lang="en-US" altLang="zh-CN" dirty="0"/>
              </a:p>
              <a:p>
                <a:r>
                  <a:rPr lang="zh-CN" altLang="en-US" dirty="0"/>
                  <a:t>    </a:t>
                </a:r>
                <a:r>
                  <a:rPr lang="en-US" altLang="zh-CN" sz="1800" dirty="0">
                    <a:latin typeface="+mn-ea"/>
                  </a:rPr>
                  <a:t>Power Platform</a:t>
                </a:r>
                <a:r>
                  <a:rPr lang="zh-CN" altLang="en-US" dirty="0"/>
                  <a:t>管理平台页面显示</a:t>
                </a:r>
                <a:endParaRPr lang="en-US" altLang="zh-CN" dirty="0"/>
              </a:p>
              <a:p>
                <a:r>
                  <a:rPr lang="en-US" altLang="zh-CN" dirty="0"/>
                  <a:t>    </a:t>
                </a:r>
                <a:r>
                  <a:rPr lang="zh-CN" altLang="en-US" dirty="0"/>
                  <a:t>等</a:t>
                </a:r>
                <a:r>
                  <a:rPr lang="en-US" altLang="zh-CN" dirty="0"/>
                  <a:t>……</a:t>
                </a:r>
                <a:endParaRPr lang="zh-CN" altLang="en-US" dirty="0"/>
              </a:p>
            </p:txBody>
          </p:sp>
          <p:sp>
            <p:nvSpPr>
              <p:cNvPr id="10" name="Star: 5 Points 9"/>
              <p:cNvSpPr/>
              <p:nvPr/>
            </p:nvSpPr>
            <p:spPr>
              <a:xfrm>
                <a:off x="3237722" y="2647000"/>
                <a:ext cx="135257" cy="13525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Star: 5 Points 12"/>
              <p:cNvSpPr/>
              <p:nvPr/>
            </p:nvSpPr>
            <p:spPr>
              <a:xfrm>
                <a:off x="3237719" y="2921807"/>
                <a:ext cx="135257" cy="13525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Star: 5 Points 13"/>
              <p:cNvSpPr/>
              <p:nvPr/>
            </p:nvSpPr>
            <p:spPr>
              <a:xfrm>
                <a:off x="3240029" y="3202463"/>
                <a:ext cx="135257" cy="13525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Star: 5 Points 14"/>
              <p:cNvSpPr/>
              <p:nvPr/>
            </p:nvSpPr>
            <p:spPr>
              <a:xfrm>
                <a:off x="3237719" y="3481572"/>
                <a:ext cx="135257" cy="13525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Star: 5 Points 15"/>
              <p:cNvSpPr/>
              <p:nvPr/>
            </p:nvSpPr>
            <p:spPr>
              <a:xfrm>
                <a:off x="3237719" y="3756226"/>
                <a:ext cx="135257" cy="13525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Star: 5 Points 16"/>
              <p:cNvSpPr/>
              <p:nvPr/>
            </p:nvSpPr>
            <p:spPr>
              <a:xfrm>
                <a:off x="3237719" y="4030880"/>
                <a:ext cx="135257" cy="135257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Star: 5 Points 21"/>
            <p:cNvSpPr/>
            <p:nvPr/>
          </p:nvSpPr>
          <p:spPr>
            <a:xfrm>
              <a:off x="1326067" y="4401935"/>
              <a:ext cx="135257" cy="135257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9" name="Picture 18" descr="Shape&#10;&#10;Description automatically generated with medium confidence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  <p:pic>
        <p:nvPicPr>
          <p:cNvPr id="2" name="图片 1" descr="合同管理平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415" y="1903095"/>
            <a:ext cx="5377180" cy="3051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42388"/>
            <a:ext cx="1219200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24218"/>
            <a:ext cx="6282266" cy="576597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五、模式和技术创新性</a:t>
            </a:r>
            <a:endParaRPr lang="en-US" sz="2400" dirty="0">
              <a:latin typeface="+mn-lt"/>
            </a:endParaRPr>
          </a:p>
        </p:txBody>
      </p:sp>
      <p:pic>
        <p:nvPicPr>
          <p:cNvPr id="14" name="Picture 13" descr="Shape&#10;&#10;Description automatically generated with medium confidence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  <p:sp>
        <p:nvSpPr>
          <p:cNvPr id="15" name="Rectangle: Rounded Corners 8"/>
          <p:cNvSpPr/>
          <p:nvPr/>
        </p:nvSpPr>
        <p:spPr>
          <a:xfrm>
            <a:off x="1179377" y="1481563"/>
            <a:ext cx="4279641" cy="3472235"/>
          </a:xfrm>
          <a:prstGeom prst="round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Rectangle: Rounded Corners 1"/>
          <p:cNvSpPr/>
          <p:nvPr/>
        </p:nvSpPr>
        <p:spPr>
          <a:xfrm>
            <a:off x="2539020" y="1609791"/>
            <a:ext cx="1560353" cy="3918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/>
              <a:t>技术创新</a:t>
            </a:r>
            <a:endParaRPr lang="zh-CN" altLang="en-US" dirty="0"/>
          </a:p>
        </p:txBody>
      </p:sp>
      <p:sp>
        <p:nvSpPr>
          <p:cNvPr id="19" name="Rectangle 4"/>
          <p:cNvSpPr/>
          <p:nvPr/>
        </p:nvSpPr>
        <p:spPr>
          <a:xfrm>
            <a:off x="1357557" y="2059699"/>
            <a:ext cx="3990392" cy="2416629"/>
          </a:xfrm>
          <a:prstGeom prst="rect">
            <a:avLst/>
          </a:prstGeom>
          <a:solidFill>
            <a:srgbClr val="C9D3E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使用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NLP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合同智能识别系统提取不同格式的合同关键信息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利用低代码</a:t>
            </a:r>
            <a:r>
              <a:rPr lang="en-US" altLang="zh-CN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Power Platform</a:t>
            </a: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平台可快速搭建符合客户要求的审批系统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342900" indent="-342900">
              <a:buFontTx/>
              <a:buAutoNum type="arabicPeriod"/>
            </a:pP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对非制式化的数据进行处理校验，以及对办公聊天工具信息的实时监控获取</a:t>
            </a:r>
            <a:endParaRPr lang="zh-CN" altLang="en-US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6732984" y="1481563"/>
            <a:ext cx="4279641" cy="3472235"/>
          </a:xfrm>
          <a:prstGeom prst="roundRect">
            <a:avLst/>
          </a:prstGeom>
          <a:solidFill>
            <a:schemeClr val="tx1">
              <a:alpha val="9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11164" y="2059699"/>
            <a:ext cx="3990392" cy="2416629"/>
          </a:xfrm>
          <a:prstGeom prst="rect">
            <a:avLst/>
          </a:prstGeom>
          <a:solidFill>
            <a:srgbClr val="C9D3E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通过聊天工具式用户体验，后台无感解析。智能语义分析对文件进行解析，自动智慧化提交。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342900" indent="-342900">
              <a:buAutoNum type="arabicPeriod"/>
            </a:pP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pPr marL="342900" indent="-342900">
              <a:buAutoNum type="arabicPeriod"/>
            </a:pPr>
            <a:r>
              <a:rPr lang="zh-CN" altLang="en-US" sz="1600" dirty="0">
                <a:solidFill>
                  <a:schemeClr val="bg2">
                    <a:lumMod val="75000"/>
                  </a:schemeClr>
                </a:solidFill>
                <a:latin typeface="+mn-ea"/>
              </a:rPr>
              <a:t>改变传统文档上传，人工解析，手动提交的弊端。</a:t>
            </a:r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  <a:p>
            <a:endParaRPr lang="en-US" altLang="zh-CN" sz="1600" dirty="0">
              <a:solidFill>
                <a:schemeClr val="bg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8092627" y="1609791"/>
            <a:ext cx="1560353" cy="39183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/>
              <a:t>业务创新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 animBg="1"/>
      <p:bldP spid="19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942388"/>
            <a:ext cx="12192000" cy="1800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ubtitle 2"/>
          <p:cNvSpPr txBox="1"/>
          <p:nvPr/>
        </p:nvSpPr>
        <p:spPr>
          <a:xfrm>
            <a:off x="10534387" y="668867"/>
            <a:ext cx="1778594" cy="2638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融合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创新  </a:t>
            </a:r>
            <a:r>
              <a:rPr lang="en-US" altLang="zh-CN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·  </a:t>
            </a:r>
            <a:r>
              <a:rPr lang="zh-CN" altLang="en-US" sz="1000" i="0" dirty="0">
                <a:solidFill>
                  <a:srgbClr val="1A79C8"/>
                </a:solidFill>
                <a:effectLst/>
                <a:ea typeface="微软雅黑" panose="020B0503020204020204" pitchFamily="34" charset="-122"/>
              </a:rPr>
              <a:t>创造</a:t>
            </a:r>
            <a:endParaRPr lang="en-US" sz="1000" cap="all" dirty="0">
              <a:solidFill>
                <a:srgbClr val="1A79C8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38934"/>
            <a:ext cx="6282266" cy="576597"/>
          </a:xfrm>
        </p:spPr>
        <p:txBody>
          <a:bodyPr>
            <a:normAutofit/>
          </a:bodyPr>
          <a:lstStyle/>
          <a:p>
            <a:r>
              <a:rPr lang="zh-CN" altLang="en-US" sz="2400" b="1" dirty="0"/>
              <a:t>六、方案价值与收益</a:t>
            </a:r>
            <a:endParaRPr lang="en-US" sz="2400" dirty="0">
              <a:latin typeface="+mn-lt"/>
            </a:endParaRPr>
          </a:p>
        </p:txBody>
      </p:sp>
      <p:pic>
        <p:nvPicPr>
          <p:cNvPr id="16" name="Picture 15" descr="Shape&#10;&#10;Description automatically generated with medium confidence"/>
          <p:cNvPicPr>
            <a:picLocks noChangeAspect="1"/>
          </p:cNvPicPr>
          <p:nvPr/>
        </p:nvPicPr>
        <p:blipFill>
          <a:blip r:embed="rId1">
            <a:lum bright="70000" contrast="-70000"/>
          </a:blip>
          <a:stretch>
            <a:fillRect/>
          </a:stretch>
        </p:blipFill>
        <p:spPr>
          <a:xfrm>
            <a:off x="10613327" y="-6437"/>
            <a:ext cx="1620715" cy="73954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10982" y="1528239"/>
            <a:ext cx="4407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改变传统办公文件解析方式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良好的用户体验感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利用</a:t>
            </a:r>
            <a:r>
              <a:rPr lang="en-US" altLang="zh-CN" dirty="0"/>
              <a:t>AI</a:t>
            </a:r>
            <a:r>
              <a:rPr lang="zh-CN" altLang="en-US" dirty="0"/>
              <a:t>技术对非制式文档的统一解析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en-US" altLang="zh-CN" dirty="0"/>
              <a:t>NLP</a:t>
            </a:r>
            <a:r>
              <a:rPr lang="zh-CN" altLang="en-US" dirty="0"/>
              <a:t>语义解析</a:t>
            </a:r>
            <a:endParaRPr lang="en-US" altLang="zh-CN" dirty="0"/>
          </a:p>
        </p:txBody>
      </p:sp>
      <p:sp>
        <p:nvSpPr>
          <p:cNvPr id="18" name="TextBox 17"/>
          <p:cNvSpPr txBox="1"/>
          <p:nvPr/>
        </p:nvSpPr>
        <p:spPr>
          <a:xfrm>
            <a:off x="4436463" y="3296419"/>
            <a:ext cx="61768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</a:t>
            </a:r>
            <a:r>
              <a:rPr lang="zh-CN" altLang="en-US" sz="1600" dirty="0">
                <a:latin typeface="+mn-ea"/>
              </a:rPr>
              <a:t>人工模式：从下载文件，到查看合同内容，再到上交给上级审核，再回来显示结果。耗时长，对员工体验非常不好</a:t>
            </a:r>
            <a:r>
              <a:rPr lang="en-US" altLang="zh-CN" sz="1600" dirty="0">
                <a:latin typeface="+mn-ea"/>
              </a:rPr>
              <a:t>.</a:t>
            </a:r>
            <a:endParaRPr lang="en-US" altLang="zh-CN" sz="1600" dirty="0">
              <a:latin typeface="+mn-ea"/>
            </a:endParaRPr>
          </a:p>
          <a:p>
            <a:r>
              <a:rPr lang="zh-CN" altLang="en-US" sz="1600" dirty="0">
                <a:latin typeface="+mn-ea"/>
              </a:rPr>
              <a:t>整套流程完整运行</a:t>
            </a:r>
            <a:r>
              <a:rPr lang="zh-CN" altLang="en-US" sz="2800" dirty="0">
                <a:latin typeface="+mn-ea"/>
              </a:rPr>
              <a:t>耗时</a:t>
            </a:r>
            <a:r>
              <a:rPr lang="en-US" altLang="zh-CN" sz="2800" dirty="0">
                <a:latin typeface="+mn-ea"/>
              </a:rPr>
              <a:t>10min</a:t>
            </a:r>
            <a:endParaRPr lang="en-US" altLang="zh-CN" sz="1600" dirty="0">
              <a:latin typeface="+mn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6463" y="4733918"/>
            <a:ext cx="61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    </a:t>
            </a:r>
            <a:r>
              <a:rPr lang="en-US" altLang="zh-CN" sz="1600" dirty="0">
                <a:latin typeface="+mn-ea"/>
              </a:rPr>
              <a:t>RPA+AI</a:t>
            </a:r>
            <a:r>
              <a:rPr lang="zh-CN" altLang="en-US" sz="1600" dirty="0">
                <a:latin typeface="+mn-ea"/>
              </a:rPr>
              <a:t>模式：完成所有</a:t>
            </a:r>
            <a:r>
              <a:rPr lang="zh-CN" altLang="en-US" sz="2800" dirty="0">
                <a:latin typeface="+mn-ea"/>
              </a:rPr>
              <a:t>平均</a:t>
            </a:r>
            <a:r>
              <a:rPr lang="en-US" altLang="zh-CN" sz="2800" dirty="0">
                <a:latin typeface="+mn-ea"/>
              </a:rPr>
              <a:t>120s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6463" y="5173098"/>
            <a:ext cx="61768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/>
              <a:t>    每个行业都存在不同格式的合同，每种合同的数据量都十分庞大，通过将多种类型的合同提取，可解决合同提取的复杂操作</a:t>
            </a:r>
            <a:endParaRPr lang="zh-CN" altLang="en-US" sz="1600" dirty="0">
              <a:latin typeface="+mn-ea"/>
            </a:endParaRPr>
          </a:p>
        </p:txBody>
      </p:sp>
      <p:pic>
        <p:nvPicPr>
          <p:cNvPr id="3" name="图片 2" descr="差收益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3441700"/>
            <a:ext cx="2139950" cy="213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844,&quot;width&quot;:971}"/>
</p:tagLst>
</file>

<file path=ppt/tags/tag2.xml><?xml version="1.0" encoding="utf-8"?>
<p:tagLst xmlns:p="http://schemas.openxmlformats.org/presentationml/2006/main">
  <p:tag name="COMMONDATA" val="eyJoZGlkIjoiYWZlYjljNDZkNDIxODhiNTZkNmI0ZWU0MDhkZTU5NjM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0</TotalTime>
  <Words>1552</Words>
  <Application>WPS 演示</Application>
  <PresentationFormat>Widescreen</PresentationFormat>
  <Paragraphs>195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Arial</vt:lpstr>
      <vt:lpstr>微软雅黑</vt:lpstr>
      <vt:lpstr>Times New Roman</vt:lpstr>
      <vt:lpstr>Calibri</vt:lpstr>
      <vt:lpstr>Calibri Light</vt:lpstr>
      <vt:lpstr>Arial Unicode MS</vt:lpstr>
      <vt:lpstr>等线</vt:lpstr>
      <vt:lpstr>Celestial</vt:lpstr>
      <vt:lpstr>中国RPA+AI开发者大赛  CHINA RPA+AI DEVELOPER CHALLENGE</vt:lpstr>
      <vt:lpstr>作品信息</vt:lpstr>
      <vt:lpstr>一、需求分析&amp;背景介绍</vt:lpstr>
      <vt:lpstr>二、流程建设方案</vt:lpstr>
      <vt:lpstr>二、流程建设方案</vt:lpstr>
      <vt:lpstr>三、执行流成图</vt:lpstr>
      <vt:lpstr>  四、流程&amp;机器人监控、管理说明                 </vt:lpstr>
      <vt:lpstr>五、模式和技术创新性</vt:lpstr>
      <vt:lpstr>六、方案价值与收益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中国RPA+AI开发者大赛  CHINA RPA+AI DEVELOPER CHALLENGE</dc:title>
  <dc:creator>Xiaomin Chen</dc:creator>
  <cp:lastModifiedBy>菊迪</cp:lastModifiedBy>
  <cp:revision>90</cp:revision>
  <dcterms:created xsi:type="dcterms:W3CDTF">2022-06-21T06:56:00Z</dcterms:created>
  <dcterms:modified xsi:type="dcterms:W3CDTF">2022-07-01T09:49:57Z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96D133E925814767AB092BB788B4B30E</vt:lpwstr>
  </property>
  <property fmtid="{D5CDD505-2E9C-101B-9397-08002B2CF9AE}" pid="4" name="KSOProductBuildVer">
    <vt:lpwstr>2052-11.1.0.11830</vt:lpwstr>
  </property>
</Properties>
</file>