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6" r:id="rId4"/>
    <p:sldId id="257" r:id="rId5"/>
    <p:sldId id="258" r:id="rId6"/>
    <p:sldId id="276" r:id="rId7"/>
    <p:sldId id="277" r:id="rId8"/>
    <p:sldId id="278" r:id="rId9"/>
    <p:sldId id="279" r:id="rId10"/>
    <p:sldId id="267" r:id="rId11"/>
    <p:sldId id="263" r:id="rId12"/>
    <p:sldId id="266" r:id="rId13"/>
    <p:sldId id="275" r:id="rId14"/>
    <p:sldId id="264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94674"/>
  </p:normalViewPr>
  <p:slideViewPr>
    <p:cSldViewPr snapToGrid="0">
      <p:cViewPr varScale="1">
        <p:scale>
          <a:sx n="50" d="100"/>
          <a:sy n="50" d="100"/>
        </p:scale>
        <p:origin x="27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400" y="1323982"/>
            <a:ext cx="6745126" cy="2538318"/>
          </a:xfrm>
          <a:prstGeom prst="rect">
            <a:avLst/>
          </a:prstGeom>
        </p:spPr>
      </p:pic>
      <p:sp>
        <p:nvSpPr>
          <p:cNvPr id="62" name="上箭头 17"/>
          <p:cNvSpPr/>
          <p:nvPr/>
        </p:nvSpPr>
        <p:spPr>
          <a:xfrm rot="10800000">
            <a:off x="3517975" y="3390840"/>
            <a:ext cx="491975" cy="1009770"/>
          </a:xfrm>
          <a:prstGeom prst="upArrow">
            <a:avLst>
              <a:gd name="adj1" fmla="val 42276"/>
              <a:gd name="adj2" fmla="val 50000"/>
            </a:avLst>
          </a:prstGeom>
          <a:solidFill>
            <a:srgbClr val="E95747"/>
          </a:solidFill>
          <a:ln w="12700" cap="flat" cmpd="sng" algn="ctr">
            <a:solidFill>
              <a:srgbClr val="E957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961109" y="4614564"/>
            <a:ext cx="4323425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等线"/>
                <a:ea typeface="等线" panose="02010600030101010101" pitchFamily="2" charset="-122"/>
              </a:rPr>
              <a:t>前提：</a:t>
            </a:r>
            <a:endParaRPr lang="en-US" altLang="zh-CN" b="1" dirty="0">
              <a:solidFill>
                <a:schemeClr val="accent5">
                  <a:lumMod val="40000"/>
                  <a:lumOff val="60000"/>
                </a:schemeClr>
              </a:solidFill>
              <a:latin typeface="等线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等线"/>
                <a:ea typeface="等线" panose="02010600030101010101" pitchFamily="2" charset="-122"/>
              </a:rPr>
              <a:t>需要收到所长发来的审核意见表格（即：所长在意见栏填下“同意”或 “不同意”后的表格） </a:t>
            </a:r>
            <a:endParaRPr lang="zh-CN" altLang="en-US" b="1" dirty="0">
              <a:solidFill>
                <a:schemeClr val="accent5">
                  <a:lumMod val="40000"/>
                  <a:lumOff val="60000"/>
                </a:schemeClr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66" y="4582923"/>
            <a:ext cx="4602879" cy="178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70650" y="4926965"/>
            <a:ext cx="3886200" cy="61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83985" y="3317875"/>
            <a:ext cx="3872230" cy="7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589270" y="1487805"/>
            <a:ext cx="4766945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6919" y="1377155"/>
            <a:ext cx="9914009" cy="5339240"/>
            <a:chOff x="4389" y="332"/>
            <a:chExt cx="18627" cy="1046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89" y="332"/>
              <a:ext cx="9539" cy="10468"/>
            </a:xfrm>
            <a:prstGeom prst="rect">
              <a:avLst/>
            </a:prstGeom>
          </p:spPr>
        </p:pic>
        <p:sp>
          <p:nvSpPr>
            <p:cNvPr id="10" name="右大括号 9"/>
            <p:cNvSpPr/>
            <p:nvPr/>
          </p:nvSpPr>
          <p:spPr>
            <a:xfrm>
              <a:off x="10866" y="973"/>
              <a:ext cx="797" cy="1849"/>
            </a:xfrm>
            <a:prstGeom prst="rightBrace">
              <a:avLst/>
            </a:prstGeom>
            <a:noFill/>
            <a:ln w="28575" cap="flat" cmpd="sng" algn="ctr">
              <a:solidFill>
                <a:srgbClr val="E957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902" y="877"/>
              <a:ext cx="9114" cy="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等线"/>
                  <a:ea typeface="等线" panose="02010600030101010101" pitchFamily="2" charset="-122"/>
                </a:rPr>
                <a:t>判断是否存在“晋所长审核”表，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等线"/>
                <a:ea typeface="等线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等线"/>
                  <a:ea typeface="等线" panose="02010600030101010101" pitchFamily="2" charset="-122"/>
                </a:rPr>
                <a:t>若存在，则删除此表后，再运行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上箭头 17"/>
            <p:cNvSpPr/>
            <p:nvPr/>
          </p:nvSpPr>
          <p:spPr>
            <a:xfrm rot="5400000">
              <a:off x="13166" y="7643"/>
              <a:ext cx="659" cy="1033"/>
            </a:xfrm>
            <a:prstGeom prst="upArrow">
              <a:avLst>
                <a:gd name="adj1" fmla="val 42276"/>
                <a:gd name="adj2" fmla="val 50000"/>
              </a:avLst>
            </a:prstGeom>
            <a:solidFill>
              <a:srgbClr val="E95747"/>
            </a:solidFill>
            <a:ln w="12700" cap="flat" cmpd="sng" algn="ctr">
              <a:solidFill>
                <a:srgbClr val="E957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204" y="4137"/>
              <a:ext cx="5436" cy="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等线"/>
                  <a:ea typeface="等线" panose="02010600030101010101" pitchFamily="2" charset="-122"/>
                </a:rPr>
                <a:t>查找邮件，下载邮件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右大括号 13"/>
            <p:cNvSpPr/>
            <p:nvPr/>
          </p:nvSpPr>
          <p:spPr>
            <a:xfrm>
              <a:off x="12383" y="3443"/>
              <a:ext cx="924" cy="2640"/>
            </a:xfrm>
            <a:prstGeom prst="rightBrace">
              <a:avLst/>
            </a:prstGeom>
            <a:noFill/>
            <a:ln w="28575" cap="flat" cmpd="sng" algn="ctr">
              <a:solidFill>
                <a:srgbClr val="E957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011" y="7394"/>
              <a:ext cx="8512" cy="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等线"/>
                  <a:ea typeface="等线" panose="02010600030101010101" pitchFamily="2" charset="-122"/>
                </a:rPr>
                <a:t>读取所长意见，发送反馈至相应公司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等线"/>
                <a:ea typeface="等线" panose="02010600030101010101" pitchFamily="2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65" y="8797"/>
              <a:ext cx="6607" cy="1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五、运行结果显示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云形标注 5"/>
          <p:cNvSpPr/>
          <p:nvPr/>
        </p:nvSpPr>
        <p:spPr>
          <a:xfrm>
            <a:off x="6726376" y="4654078"/>
            <a:ext cx="6000041" cy="2175347"/>
          </a:xfrm>
          <a:prstGeom prst="cloudCallout">
            <a:avLst>
              <a:gd name="adj1" fmla="val -61473"/>
              <a:gd name="adj2" fmla="val 26170"/>
            </a:avLst>
          </a:prstGeom>
          <a:solidFill>
            <a:sysClr val="window" lastClr="FFFFFF"/>
          </a:solidFill>
          <a:ln w="19050" cap="flat" cmpd="sng" algn="ctr">
            <a:solidFill>
              <a:srgbClr val="0070C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43" b="40807"/>
          <a:stretch>
            <a:fillRect/>
          </a:stretch>
        </p:blipFill>
        <p:spPr>
          <a:xfrm>
            <a:off x="483512" y="2081170"/>
            <a:ext cx="3022948" cy="40594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9" r="2481"/>
          <a:stretch>
            <a:fillRect/>
          </a:stretch>
        </p:blipFill>
        <p:spPr>
          <a:xfrm>
            <a:off x="3638916" y="2105840"/>
            <a:ext cx="2822547" cy="28015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40" y="4992930"/>
            <a:ext cx="4076509" cy="157931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174865" y="4278630"/>
            <a:ext cx="1176655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5137" y="4188771"/>
            <a:ext cx="421522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等线"/>
                <a:ea typeface="等线" panose="02010600030101010101" pitchFamily="2" charset="-122"/>
              </a:rPr>
              <a:t>所长意见：</a:t>
            </a:r>
            <a:endParaRPr lang="zh-CN" altLang="en-US" b="1" dirty="0">
              <a:solidFill>
                <a:schemeClr val="bg1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83235" y="1456690"/>
            <a:ext cx="2290445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1626" y="1366470"/>
            <a:ext cx="421522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等线"/>
                <a:ea typeface="等线" panose="02010600030101010101" pitchFamily="2" charset="-122"/>
              </a:rPr>
              <a:t>发送邮件至各企业</a:t>
            </a:r>
            <a:r>
              <a:rPr lang="zh-CN" altLang="en-US" b="1" dirty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t>   </a:t>
            </a:r>
            <a:endParaRPr lang="zh-CN" altLang="en-US" sz="2000" b="1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3012440" y="1456690"/>
            <a:ext cx="365125" cy="456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541020" y="1993900"/>
            <a:ext cx="6485255" cy="48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sz="2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sz="2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sz="2000" b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kumimoji="1" lang="zh-CN" altLang="en-US" sz="2000" b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kumimoji="1" lang="en-US" altLang="zh-CN" sz="2000" b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kumimoji="1" lang="zh-CN" altLang="en-US" sz="2000" b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定机成</a:t>
            </a:r>
            <a:r>
              <a:rPr kumimoji="1" lang="en-US" altLang="zh-CN" sz="2000" b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kumimoji="1" lang="zh-CN" altLang="en-US" sz="2000" b="1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初步业务活动机器人</a:t>
            </a:r>
            <a:r>
              <a:rPr kumimoji="1" lang="en-US" altLang="zh-CN" sz="20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en-US" altLang="zh-CN" sz="20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521335" y="2650490"/>
            <a:ext cx="6998335" cy="338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啊对对队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：陈思琪     陈橙    田蕊宁   苏聪聪   伏云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重庆理工大学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：会计师事务所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：审计工作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8279db08177fe1980da00da9cf8475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1915" y="1993900"/>
            <a:ext cx="4060190" cy="295021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一、项目情况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63" name="表格 62"/>
          <p:cNvGraphicFramePr/>
          <p:nvPr>
            <p:custDataLst>
              <p:tags r:id="rId1"/>
            </p:custDataLst>
          </p:nvPr>
        </p:nvGraphicFramePr>
        <p:xfrm>
          <a:off x="608965" y="1712595"/>
          <a:ext cx="7626985" cy="4283710"/>
        </p:xfrm>
        <a:graphic>
          <a:graphicData uri="http://schemas.openxmlformats.org/drawingml/2006/table">
            <a:tbl>
              <a:tblPr firstRow="1" bandRow="1"/>
              <a:tblGrid>
                <a:gridCol w="3451860"/>
                <a:gridCol w="4175125"/>
              </a:tblGrid>
              <a:tr h="608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项目情况</a:t>
                      </a:r>
                      <a:endParaRPr lang="en-US" sz="24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393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服务类型：财务报表审计</a:t>
                      </a: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RPA主题：初步业务活动审计机器人</a:t>
                      </a: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82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审计目标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判断是否承接该项初步业务活动</a:t>
                      </a: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8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审计程序：</a:t>
                      </a: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/>
                        </a:defRPr>
                      </a:lvl9pPr>
                    </a:lstStyle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实质性分析程序、函证、检查相关文件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BACC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4" name="组合 63"/>
          <p:cNvGrpSpPr/>
          <p:nvPr/>
        </p:nvGrpSpPr>
        <p:grpSpPr>
          <a:xfrm>
            <a:off x="4217035" y="3839845"/>
            <a:ext cx="7354570" cy="891540"/>
            <a:chOff x="5619" y="6485"/>
            <a:chExt cx="11582" cy="1404"/>
          </a:xfrm>
        </p:grpSpPr>
        <p:sp>
          <p:nvSpPr>
            <p:cNvPr id="65" name="矩形 64"/>
            <p:cNvSpPr/>
            <p:nvPr/>
          </p:nvSpPr>
          <p:spPr>
            <a:xfrm>
              <a:off x="5619" y="6485"/>
              <a:ext cx="5917" cy="140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右箭头 5"/>
            <p:cNvSpPr/>
            <p:nvPr/>
          </p:nvSpPr>
          <p:spPr>
            <a:xfrm>
              <a:off x="11734" y="7324"/>
              <a:ext cx="1480" cy="211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3353" y="6970"/>
              <a:ext cx="3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</a:rPr>
                <a:t>如何实现呢？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608330" y="1720215"/>
            <a:ext cx="7628255" cy="5880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67050" y="1753235"/>
            <a:ext cx="273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项目情况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94055" y="1562100"/>
            <a:ext cx="6045200" cy="373316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一、项目情况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手工流程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94055" y="1624965"/>
            <a:ext cx="69119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数据处理：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整理资料发送给被审计单位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索要资料）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获取数据：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①下载被审计单位邮件附件：委托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                           单位信息表、初步业务活动底稿、                          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                           利润表资产负债表</a:t>
            </a:r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……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                           ②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了解被审计单位[图片]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计算：         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业务助理计算被审计单位风险水平、重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                           要性水平、审计费用等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初步判断：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合伙人根据评估情况决定是否承接业务</a:t>
            </a:r>
            <a:endParaRPr lang="zh-CN" altLang="en-US" dirty="0">
              <a:solidFill>
                <a:schemeClr val="bg1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8" name="图片 7" descr="微信图片_202207032218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2195" y="2003425"/>
            <a:ext cx="3382010" cy="2851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984375"/>
            <a:ext cx="7842885" cy="372300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一、项目情况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手工流程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4300" y="2241550"/>
            <a:ext cx="76142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微软雅黑" panose="020B0503020204020204" pitchFamily="34" charset="-122"/>
                <a:cs typeface="Calibri" panose="020F0502020204030204" pitchFamily="34" charset="0"/>
              </a:rPr>
              <a:t>判断：判断是否承接业务？</a:t>
            </a:r>
            <a:endParaRPr lang="zh-CN" altLang="en-US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沟通：                 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与被审计单位及前注册会计师沟通交谈， 并计入底稿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查阅资料：         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了解被审计单位信息及环境并计入底稿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审计小组自评： 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对小组独立性与专业能力评估， 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                                    问卷调查评价结果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是否承接业务：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如果完成业务承接评价表，并根据评价表及底稿开会讨论是否承接，并签订业务约定书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图片 6" descr="e01e75896b3a033a62832b6d70f3fb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1825" y="2489200"/>
            <a:ext cx="3561715" cy="271272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一、项目情况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手工流程缺点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14020" y="1837055"/>
            <a:ext cx="11167745" cy="383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0" algn="l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操作繁琐：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邮件下载操作重复，整理各种资料，填写审计底稿这些工作量大，操作繁琐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。具体体现在下载邮件附件的时候。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数据量大：需要根据被审单位各种表中数据计算重要性水平，风险水平，审计费用等数据量庞大。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错误率高：业务助理计算风险水平，审计费用等数据容易出错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效率较低：多种信息需记人审计底稿，人工完成耗时，效率低。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耗时较长：下载邮件资料，提取信息，人工计算风险水平，审计费用等工作耗时长。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重复性强：下载被审单位邮件中多个附件，操作重复性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endParaRPr lang="zh-CN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一、项目情况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机器人优点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9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86840" y="1844040"/>
          <a:ext cx="8106410" cy="4182110"/>
        </p:xfrm>
        <a:graphic>
          <a:graphicData uri="http://schemas.openxmlformats.org/drawingml/2006/table">
            <a:tbl>
              <a:tblPr firstRow="1" bandRow="1"/>
              <a:tblGrid>
                <a:gridCol w="2905231"/>
                <a:gridCol w="5201285"/>
              </a:tblGrid>
              <a:tr h="411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优点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具体说明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37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 fontAlgn="auto">
                        <a:lnSpc>
                          <a:spcPct val="150000"/>
                        </a:lnSpc>
                      </a:pPr>
                      <a:endParaRPr lang="zh-CN" altLang="en-US" sz="1600" dirty="0"/>
                    </a:p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1600" dirty="0"/>
                        <a:t>操作便利、避免人工操作的重复性、提高效率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1600" dirty="0"/>
                        <a:t>机器人能自动连接邮箱收发邮件，先将所需要的文件告知被审计单位，后自动收取邮件并将所接收的文件保存至对应文件夹。</a:t>
                      </a:r>
                      <a:endParaRPr lang="zh-CN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363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effectLst/>
                        </a:rPr>
                        <a:t>降低人工操作的工作量、高效率的同时保证准确性</a:t>
                      </a:r>
                      <a:endParaRPr lang="zh-CN" altLang="en-US" sz="1600" kern="1200" dirty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zh-CN" sz="1600" kern="1200" dirty="0">
                          <a:effectLst/>
                        </a:rPr>
                        <a:t>机器人</a:t>
                      </a:r>
                      <a:r>
                        <a:rPr lang="zh-CN" altLang="en-US" sz="1600" kern="1200" dirty="0">
                          <a:effectLst/>
                        </a:rPr>
                        <a:t>先判断接收的文件是否为所需要的文件，再</a:t>
                      </a:r>
                      <a:r>
                        <a:rPr lang="zh-CN" altLang="zh-CN" sz="1600" kern="1200" dirty="0">
                          <a:effectLst/>
                        </a:rPr>
                        <a:t>根据接收的各文件中的数据自动计算出重要性水平、风险水平、审计费用等数据</a:t>
                      </a:r>
                      <a:endParaRPr lang="zh-CN" altLang="zh-CN" sz="1600" kern="1200" dirty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031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ctr" fontAlgn="auto">
                        <a:lnSpc>
                          <a:spcPct val="150000"/>
                        </a:lnSpc>
                      </a:pPr>
                      <a:endParaRPr lang="zh-CN" altLang="en-US" sz="1600" kern="1200" dirty="0">
                        <a:effectLst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1600" kern="1200" dirty="0">
                          <a:effectLst/>
                        </a:rPr>
                        <a:t>节省时间、提高效率</a:t>
                      </a:r>
                      <a:endParaRPr lang="zh-CN" altLang="en-US" sz="1600" kern="1200" dirty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/>
                        </a:defRPr>
                      </a:lvl9pPr>
                    </a:lstStyle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zh-CN" sz="1600" kern="1200" dirty="0">
                          <a:effectLst/>
                        </a:rPr>
                        <a:t>机器人进行相关数据分析后交由领导审核，再自动反馈给被审计单位，整个过程由机器人独立完成</a:t>
                      </a:r>
                      <a:endParaRPr lang="zh-CN" altLang="zh-CN" sz="1600" kern="1200" dirty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52170" y="1328420"/>
          <a:ext cx="10487025" cy="54229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6735"/>
                <a:gridCol w="9940290"/>
              </a:tblGrid>
              <a:tr h="347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序号</a:t>
                      </a:r>
                      <a:endParaRPr lang="zh-CN" sz="1200" dirty="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dirty="0">
                          <a:effectLst/>
                        </a:rPr>
                        <a:t>流程内容</a:t>
                      </a:r>
                      <a:endParaRPr lang="zh-CN" sz="1200" dirty="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  <a:tr h="736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n-US" sz="1200" kern="100" dirty="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800" b="1" kern="100" dirty="0">
                          <a:effectLst/>
                        </a:rPr>
                        <a:t>发送邮件：</a:t>
                      </a:r>
                      <a:r>
                        <a:rPr lang="zh-CN" sz="1800" kern="100" dirty="0">
                          <a:effectLst/>
                        </a:rPr>
                        <a:t>向被审计单位发送邮件，列明所需资料清单</a:t>
                      </a: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  <a:tr h="457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en-US" sz="1200" kern="10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800" b="1" kern="100" dirty="0">
                          <a:effectLst/>
                        </a:rPr>
                        <a:t>邮件下载分类：</a:t>
                      </a:r>
                      <a:r>
                        <a:rPr lang="zh-CN" sz="1800" kern="100" dirty="0">
                          <a:effectLst/>
                        </a:rPr>
                        <a:t>下载并分类被审计单位发来的资料文件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  <a:tr h="1111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en-US" sz="1200" kern="10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800" b="1" kern="100" dirty="0">
                          <a:effectLst/>
                        </a:rPr>
                        <a:t>新业务委托处理：</a:t>
                      </a:r>
                      <a:r>
                        <a:rPr lang="zh-CN" sz="1800" kern="100" dirty="0">
                          <a:effectLst/>
                        </a:rPr>
                        <a:t>获取被审计单位基本信息（如：公司名称、公司地址等）</a:t>
                      </a:r>
                      <a:endParaRPr lang="zh-CN" sz="1800" kern="100" dirty="0">
                        <a:effectLst/>
                      </a:endParaRPr>
                    </a:p>
                    <a:p>
                      <a:pPr lv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zh-CN" sz="1800" kern="100" dirty="0">
                          <a:effectLst/>
                        </a:rPr>
                        <a:t>将行企特征、委托公司申请需求、行企痛点等内容整理写到</a:t>
                      </a:r>
                      <a:r>
                        <a:rPr lang="en-US" sz="1800" kern="100" dirty="0">
                          <a:effectLst/>
                        </a:rPr>
                        <a:t>word</a:t>
                      </a:r>
                      <a:r>
                        <a:rPr lang="zh-CN" sz="1800" kern="100" dirty="0">
                          <a:effectLst/>
                        </a:rPr>
                        <a:t>文档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  <a:tr h="755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en-US" sz="1200" kern="10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800" b="1" kern="100" dirty="0">
                          <a:effectLst/>
                        </a:rPr>
                        <a:t>初步评估业务处理：</a:t>
                      </a:r>
                      <a:r>
                        <a:rPr lang="zh-CN" sz="1800" kern="100" dirty="0">
                          <a:effectLst/>
                        </a:rPr>
                        <a:t>机器人对获取的信息进行相关指标计算（如重要性程度、风险指标等）并进行初步评估是否承接该项初步业务活动。</a:t>
                      </a:r>
                      <a:endParaRPr lang="zh-CN" sz="1800" kern="100" dirty="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  <a:tr h="767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en-US" sz="1200" kern="10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800" b="1" kern="100">
                          <a:effectLst/>
                        </a:rPr>
                        <a:t>初步业务活动处理：</a:t>
                      </a:r>
                      <a:r>
                        <a:rPr lang="zh-CN" sz="1800" kern="100">
                          <a:effectLst/>
                        </a:rPr>
                        <a:t>把相关资料（业务承接初步评估表、初步业务活动底稿）发送给所长进行审核</a:t>
                      </a:r>
                      <a:endParaRPr lang="zh-CN" sz="1800" kern="10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  <a:tr h="544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en-US" sz="1200" kern="10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800" b="1" kern="100">
                          <a:effectLst/>
                        </a:rPr>
                        <a:t>发送邮件反馈给被审计单位</a:t>
                      </a:r>
                      <a:r>
                        <a:rPr lang="zh-CN" sz="1800" kern="100">
                          <a:effectLst/>
                        </a:rPr>
                        <a:t>：根据所长审核结果，机器人自动发送事务所意见至被审计单位</a:t>
                      </a:r>
                      <a:endParaRPr lang="zh-CN" sz="1800" kern="10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  <a:tr h="635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en-US" sz="1200" kern="100">
                        <a:effectLst/>
                      </a:endParaRPr>
                    </a:p>
                  </a:txBody>
                  <a:tcPr marL="36406" marR="364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800" b="1" kern="100">
                          <a:effectLst/>
                        </a:rPr>
                        <a:t>生成机器人运行日志：</a:t>
                      </a:r>
                      <a:r>
                        <a:rPr lang="zh-CN" sz="1800" kern="100">
                          <a:effectLst/>
                        </a:rPr>
                        <a:t>生成机器人运行情况等。（如运行开始时间、结束时间等）</a:t>
                      </a:r>
                      <a:endParaRPr lang="zh-CN" sz="1800" kern="100">
                        <a:effectLst/>
                      </a:endParaRPr>
                    </a:p>
                  </a:txBody>
                  <a:tcPr marL="36406" marR="36406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89"/>
          <p:cNvSpPr/>
          <p:nvPr/>
        </p:nvSpPr>
        <p:spPr>
          <a:xfrm>
            <a:off x="10170682" y="4584485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秒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2min/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900" dirty="0"/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774" y="1132338"/>
            <a:ext cx="6745126" cy="253831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2"/>
          <a:srcRect t="4187" r="10641"/>
          <a:stretch>
            <a:fillRect/>
          </a:stretch>
        </p:blipFill>
        <p:spPr>
          <a:xfrm>
            <a:off x="7464685" y="4532863"/>
            <a:ext cx="4375718" cy="2033289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4" y="4017264"/>
            <a:ext cx="6818386" cy="2706648"/>
          </a:xfrm>
          <a:prstGeom prst="rect">
            <a:avLst/>
          </a:prstGeom>
        </p:spPr>
      </p:pic>
      <p:sp>
        <p:nvSpPr>
          <p:cNvPr id="73" name="上箭头 17"/>
          <p:cNvSpPr/>
          <p:nvPr/>
        </p:nvSpPr>
        <p:spPr>
          <a:xfrm rot="10800000">
            <a:off x="1470169" y="3224158"/>
            <a:ext cx="491975" cy="735527"/>
          </a:xfrm>
          <a:prstGeom prst="upArrow">
            <a:avLst>
              <a:gd name="adj1" fmla="val 42276"/>
              <a:gd name="adj2" fmla="val 50000"/>
            </a:avLst>
          </a:prstGeom>
          <a:solidFill>
            <a:srgbClr val="E95747"/>
          </a:solidFill>
          <a:ln w="12700" cap="flat" cmpd="sng" algn="ctr">
            <a:solidFill>
              <a:srgbClr val="E957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663489" y="3871747"/>
            <a:ext cx="4323425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等线"/>
                <a:ea typeface="等线" panose="02010600030101010101" pitchFamily="2" charset="-122"/>
              </a:rPr>
              <a:t>发送表格至给所长</a:t>
            </a:r>
            <a:endParaRPr lang="zh-CN" altLang="en-US" b="1" dirty="0">
              <a:solidFill>
                <a:srgbClr val="FF0000"/>
              </a:solidFill>
              <a:latin typeface="等线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43f56bc-0d45-445d-bd7a-4a99b8feb195}"/>
  <p:tag name="TABLE_ENDDRAG_ORIGIN_RECT" val="558*345"/>
  <p:tag name="TABLE_ENDDRAG_RECT" val="27*154*559*345"/>
</p:tagLst>
</file>

<file path=ppt/tags/tag2.xml><?xml version="1.0" encoding="utf-8"?>
<p:tagLst xmlns:p="http://schemas.openxmlformats.org/presentationml/2006/main">
  <p:tag name="KSO_WM_UNIT_TABLE_BEAUTIFY" val="smartTable{f2551e26-dabd-449e-99b6-0383f243c3e2}"/>
</p:tagLst>
</file>

<file path=ppt/tags/tag3.xml><?xml version="1.0" encoding="utf-8"?>
<p:tagLst xmlns:p="http://schemas.openxmlformats.org/presentationml/2006/main">
  <p:tag name="KSO_WM_UNIT_TABLE_BEAUTIFY" val="smartTable{1d57993e-7552-4a0e-89c3-212fcb520c0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1990</Words>
  <Application>WPS 演示</Application>
  <PresentationFormat>宽屏</PresentationFormat>
  <Paragraphs>173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华文仿宋</vt:lpstr>
      <vt:lpstr>仿宋</vt:lpstr>
      <vt:lpstr>创艺简标宋</vt:lpstr>
      <vt:lpstr>方正粗黑宋简体</vt:lpstr>
      <vt:lpstr>Arial Unicode MS</vt:lpstr>
      <vt:lpstr>Ebrima</vt:lpstr>
      <vt:lpstr>等线</vt:lpstr>
      <vt:lpstr>等线</vt:lpstr>
      <vt:lpstr>Wingdings</vt:lpstr>
      <vt:lpstr>Calibri</vt:lpstr>
      <vt:lpstr>黑体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的的确确</cp:lastModifiedBy>
  <cp:revision>187</cp:revision>
  <dcterms:created xsi:type="dcterms:W3CDTF">2021-03-03T08:16:00Z</dcterms:created>
  <dcterms:modified xsi:type="dcterms:W3CDTF">2022-07-03T14:30:56Z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