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notesSlides/notesSlide18.xml" ContentType="application/vnd.openxmlformats-officedocument.presentationml.notesSlide+xml"/>
  <Override PartName="/ppt/tags/tag24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>
  <p:sldMasterIdLst>
    <p:sldMasterId id="2147483648" r:id="rId1"/>
    <p:sldMasterId id="2147483651" r:id="rId2"/>
    <p:sldMasterId id="2147483656" r:id="rId3"/>
    <p:sldMasterId id="2147483660" r:id="rId4"/>
    <p:sldMasterId id="2147483665" r:id="rId5"/>
  </p:sldMasterIdLst>
  <p:notesMasterIdLst>
    <p:notesMasterId r:id="rId25"/>
  </p:notesMasterIdLst>
  <p:handoutMasterIdLst>
    <p:handoutMasterId r:id="rId26"/>
  </p:handoutMasterIdLst>
  <p:sldIdLst>
    <p:sldId id="1709" r:id="rId6"/>
    <p:sldId id="1714" r:id="rId7"/>
    <p:sldId id="1749" r:id="rId8"/>
    <p:sldId id="1744" r:id="rId9"/>
    <p:sldId id="1716" r:id="rId10"/>
    <p:sldId id="1745" r:id="rId11"/>
    <p:sldId id="1719" r:id="rId12"/>
    <p:sldId id="1724" r:id="rId13"/>
    <p:sldId id="1735" r:id="rId14"/>
    <p:sldId id="1722" r:id="rId15"/>
    <p:sldId id="1731" r:id="rId16"/>
    <p:sldId id="1765" r:id="rId17"/>
    <p:sldId id="1766" r:id="rId18"/>
    <p:sldId id="1750" r:id="rId19"/>
    <p:sldId id="1746" r:id="rId20"/>
    <p:sldId id="1755" r:id="rId21"/>
    <p:sldId id="1753" r:id="rId22"/>
    <p:sldId id="1747" r:id="rId23"/>
    <p:sldId id="1752" r:id="rId24"/>
  </p:sldIdLst>
  <p:sldSz cx="12192000" cy="6858000"/>
  <p:notesSz cx="6797675" cy="9929813"/>
  <p:custDataLst>
    <p:tags r:id="rId27"/>
  </p:custDataLst>
  <p:defaultTextStyle>
    <a:defPPr>
      <a:defRPr lang="zh-CN"/>
    </a:defPPr>
    <a:lvl1pPr marL="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7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3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6">
          <p15:clr>
            <a:srgbClr val="A4A3A4"/>
          </p15:clr>
        </p15:guide>
        <p15:guide id="2" pos="38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80">
          <p15:clr>
            <a:srgbClr val="A4A3A4"/>
          </p15:clr>
        </p15:guide>
        <p15:guide id="2" pos="211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C8A554"/>
    <a:srgbClr val="558ED5"/>
    <a:srgbClr val="A0D1FF"/>
    <a:srgbClr val="EAEAEA"/>
    <a:srgbClr val="B9CDE5"/>
    <a:srgbClr val="1F497D"/>
    <a:srgbClr val="8EB4E3"/>
    <a:srgbClr val="DDD9C3"/>
    <a:srgbClr val="AA91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3" autoAdjust="0"/>
    <p:restoredTop sz="90103" autoAdjust="0"/>
  </p:normalViewPr>
  <p:slideViewPr>
    <p:cSldViewPr snapToGrid="0">
      <p:cViewPr>
        <p:scale>
          <a:sx n="50" d="100"/>
          <a:sy n="50" d="100"/>
        </p:scale>
        <p:origin x="1156" y="252"/>
      </p:cViewPr>
      <p:guideLst>
        <p:guide orient="horz" pos="2196"/>
        <p:guide pos="38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50" d="100"/>
        <a:sy n="50" d="100"/>
      </p:scale>
      <p:origin x="0" y="-300"/>
    </p:cViewPr>
  </p:sorterViewPr>
  <p:notesViewPr>
    <p:cSldViewPr snapToGrid="0">
      <p:cViewPr varScale="1">
        <p:scale>
          <a:sx n="60" d="100"/>
          <a:sy n="60" d="100"/>
        </p:scale>
        <p:origin x="-3366" y="-72"/>
      </p:cViewPr>
      <p:guideLst>
        <p:guide orient="horz" pos="3180"/>
        <p:guide pos="21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11B6D-D290-43E2-9CB2-BB93C43E94BA}" type="datetimeFigureOut">
              <a:rPr lang="zh-CN" altLang="en-US" smtClean="0">
                <a:ea typeface="微软雅黑" panose="020B0503020204020204" charset="-122"/>
              </a:rPr>
              <a:t>2022-7-14</a:t>
            </a:fld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4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A3AC8-5E8A-4141-A8BC-B24FF8596A76}" type="slidenum">
              <a:rPr lang="zh-CN" altLang="en-US" smtClean="0">
                <a:ea typeface="微软雅黑" panose="020B0503020204020204" charset="-122"/>
              </a:rPr>
              <a:t>‹#›</a:t>
            </a:fld>
            <a:endParaRPr lang="zh-CN" altLang="en-US" dirty="0"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57881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charset="-122"/>
              </a:defRPr>
            </a:lvl1pPr>
          </a:lstStyle>
          <a:p>
            <a:fld id="{5BA7954C-6E95-424A-A9BC-E6C459D906E2}" type="datetimeFigureOut">
              <a:rPr lang="zh-CN" altLang="en-US" smtClean="0"/>
              <a:t>2022-7-14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4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charset="-122"/>
              </a:defRPr>
            </a:lvl1pPr>
          </a:lstStyle>
          <a:p>
            <a:fld id="{867D198B-3E41-45F9-B731-E71207CD508F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79409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微软雅黑" panose="020B0503020204020204" charset="-122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微软雅黑" panose="020B0503020204020204" charset="-122"/>
        <a:cs typeface="+mn-cs"/>
      </a:defRPr>
    </a:lvl2pPr>
    <a:lvl3pPr marL="913765" algn="l" defTabSz="913765" rtl="0" eaLnBrk="1" latinLnBrk="0" hangingPunct="1">
      <a:defRPr sz="1200" kern="1200">
        <a:solidFill>
          <a:schemeClr val="tx1"/>
        </a:solidFill>
        <a:latin typeface="+mn-lt"/>
        <a:ea typeface="微软雅黑" panose="020B0503020204020204" charset="-122"/>
        <a:cs typeface="+mn-cs"/>
      </a:defRPr>
    </a:lvl3pPr>
    <a:lvl4pPr marL="1370965" algn="l" defTabSz="913765" rtl="0" eaLnBrk="1" latinLnBrk="0" hangingPunct="1">
      <a:defRPr sz="1200" kern="1200">
        <a:solidFill>
          <a:schemeClr val="tx1"/>
        </a:solidFill>
        <a:latin typeface="+mn-lt"/>
        <a:ea typeface="微软雅黑" panose="020B0503020204020204" charset="-122"/>
        <a:cs typeface="+mn-cs"/>
      </a:defRPr>
    </a:lvl4pPr>
    <a:lvl5pPr marL="1828165" algn="l" defTabSz="913765" rtl="0" eaLnBrk="1" latinLnBrk="0" hangingPunct="1">
      <a:defRPr sz="1200" kern="1200">
        <a:solidFill>
          <a:schemeClr val="tx1"/>
        </a:solidFill>
        <a:latin typeface="+mn-lt"/>
        <a:ea typeface="微软雅黑" panose="020B0503020204020204" charset="-122"/>
        <a:cs typeface="+mn-cs"/>
      </a:defRPr>
    </a:lvl5pPr>
    <a:lvl6pPr marL="22847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D804D33-BBF4-4E73-A50E-66D19026A2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773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13EE19-3E3E-4F68-ACC8-39C41681A8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737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13EE19-3E3E-4F68-ACC8-39C41681A8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54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13EE19-3E3E-4F68-ACC8-39C41681A8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86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4413EE19-3E3E-4F68-ACC8-39C41681A886}" type="slidenum">
              <a:rPr lang="zh-CN" altLang="en-US" smtClean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  <a:pPr defTabSz="914400">
                <a:defRPr/>
              </a:pPr>
              <a:t>13</a:t>
            </a:fld>
            <a:endParaRPr lang="zh-CN" altLang="en-US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7237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13EE19-3E3E-4F68-ACC8-39C41681A8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755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13EE19-3E3E-4F68-ACC8-39C41681A8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348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4413EE19-3E3E-4F68-ACC8-39C41681A886}" type="slidenum">
              <a:rPr lang="zh-CN" altLang="en-US" smtClean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  <a:t>16</a:t>
            </a:fld>
            <a:endParaRPr lang="zh-CN" altLang="en-US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6576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13EE19-3E3E-4F68-ACC8-39C41681A8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715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13EE19-3E3E-4F68-ACC8-39C41681A8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673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13EE19-3E3E-4F68-ACC8-39C41681A8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768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13EE19-3E3E-4F68-ACC8-39C41681A8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13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13EE19-3E3E-4F68-ACC8-39C41681A8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517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13EE19-3E3E-4F68-ACC8-39C41681A8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134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13EE19-3E3E-4F68-ACC8-39C41681A8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180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13EE19-3E3E-4F68-ACC8-39C41681A8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109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13EE19-3E3E-4F68-ACC8-39C41681A8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949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13EE19-3E3E-4F68-ACC8-39C41681A8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457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13EE19-3E3E-4F68-ACC8-39C41681A8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156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316A8-4CF8-4368-A098-D6FA95C035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2022-7-14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F4EB-4E97-4E5B-8E27-C94F04D50B8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316A8-4CF8-4368-A098-D6FA95C035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2022-7-14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F4EB-4E97-4E5B-8E27-C94F04D50B8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EE87-E84D-4794-AAE5-5EBFA06D57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2022-7-14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9163-3264-45B9-8805-38B3DB57B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316A8-4CF8-4368-A098-D6FA95C035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2022-7-14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F4EB-4E97-4E5B-8E27-C94F04D50B8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316A8-4CF8-4368-A098-D6FA95C0351A}" type="datetimeFigureOut">
              <a:rPr lang="zh-CN" altLang="en-US" smtClean="0"/>
              <a:t>2022-7-14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F4EB-4E97-4E5B-8E27-C94F04D50B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316A8-4CF8-4368-A098-D6FA95C0351A}" type="datetimeFigureOut">
              <a:rPr lang="zh-CN" altLang="en-US" smtClean="0"/>
              <a:t>2022-7-14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F4EB-4E97-4E5B-8E27-C94F04D50B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EE87-E84D-4794-AAE5-5EBFA06D5749}" type="datetimeFigureOut">
              <a:rPr lang="zh-CN" altLang="en-US" smtClean="0"/>
              <a:t>2022-7-14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9163-3264-45B9-8805-38B3DB57BD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316A8-4CF8-4368-A098-D6FA95C0351A}" type="datetimeFigureOut">
              <a:rPr lang="zh-CN" altLang="en-US" smtClean="0"/>
              <a:t>2022-7-14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F4EB-4E97-4E5B-8E27-C94F04D50B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EE87-E84D-4794-AAE5-5EBFA06D5749}" type="datetimeFigureOut">
              <a:rPr lang="zh-CN" altLang="en-US" smtClean="0"/>
              <a:t>2022-7-14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9163-3264-45B9-8805-38B3DB57BD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316A8-4CF8-4368-A098-D6FA95C0351A}" type="datetimeFigureOut">
              <a:rPr lang="zh-CN" altLang="en-US" smtClean="0"/>
              <a:t>2022-7-14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F4EB-4E97-4E5B-8E27-C94F04D50B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316A8-4CF8-4368-A098-D6FA95C0351A}" type="datetimeFigureOut">
              <a:rPr lang="zh-CN" altLang="en-US" smtClean="0"/>
              <a:t>2022-7-14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F4EB-4E97-4E5B-8E27-C94F04D50B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EE87-E84D-4794-AAE5-5EBFA06D5749}" type="datetimeFigureOut">
              <a:rPr lang="zh-CN" altLang="en-US" smtClean="0"/>
              <a:t>2022-7-14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9163-3264-45B9-8805-38B3DB57BD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316A8-4CF8-4368-A098-D6FA95C0351A}" type="datetimeFigureOut">
              <a:rPr lang="zh-CN" altLang="en-US" smtClean="0"/>
              <a:t>2022-7-14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F4EB-4E97-4E5B-8E27-C94F04D50B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316A8-4CF8-4368-A098-D6FA95C0351A}" type="datetimeFigureOut">
              <a:rPr lang="zh-CN" altLang="en-US" smtClean="0"/>
              <a:t>2022-7-14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F4EB-4E97-4E5B-8E27-C94F04D50B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316A8-4CF8-4368-A098-D6FA95C0351A}" type="datetimeFigureOut">
              <a:rPr lang="zh-CN" altLang="en-US" smtClean="0"/>
              <a:t>2022-7-14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F4EB-4E97-4E5B-8E27-C94F04D50B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EE87-E84D-4794-AAE5-5EBFA06D5749}" type="datetimeFigureOut">
              <a:rPr lang="zh-CN" altLang="en-US" smtClean="0"/>
              <a:t>2022-7-14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9163-3264-45B9-8805-38B3DB57BD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206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4514" y="0"/>
            <a:ext cx="12221028" cy="6858000"/>
            <a:chOff x="377870" y="0"/>
            <a:chExt cx="12221028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1" r="10731"/>
            <a:stretch>
              <a:fillRect/>
            </a:stretch>
          </p:blipFill>
          <p:spPr>
            <a:xfrm>
              <a:off x="377870" y="0"/>
              <a:ext cx="12221028" cy="685800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392384" y="0"/>
              <a:ext cx="12192000" cy="6858000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chemeClr val="tx1">
                    <a:alpha val="7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316A8-4CF8-4368-A098-D6FA95C0351A}" type="datetimeFigureOut">
              <a:rPr lang="zh-CN" altLang="en-US" smtClean="0"/>
              <a:t>2022-7-14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DF4EB-4E97-4E5B-8E27-C94F04D50B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316A8-4CF8-4368-A098-D6FA95C0351A}" type="datetimeFigureOut">
              <a:rPr lang="zh-CN" altLang="en-US" smtClean="0"/>
              <a:t>2022-7-14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DF4EB-4E97-4E5B-8E27-C94F04D50B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316A8-4CF8-4368-A098-D6FA95C035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2022-7-14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DF4EB-4E97-4E5B-8E27-C94F04D50B8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316A8-4CF8-4368-A098-D6FA95C0351A}" type="datetimeFigureOut">
              <a:rPr lang="zh-CN" altLang="en-US" smtClean="0"/>
              <a:t>2022-7-14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DF4EB-4E97-4E5B-8E27-C94F04D50B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2.wmv"/><Relationship Id="rId7" Type="http://schemas.openxmlformats.org/officeDocument/2006/relationships/image" Target="../media/image15.png"/><Relationship Id="rId2" Type="http://schemas.microsoft.com/office/2007/relationships/media" Target="../media/media2.wmv"/><Relationship Id="rId1" Type="http://schemas.openxmlformats.org/officeDocument/2006/relationships/tags" Target="../tags/tag1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6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video" Target="../media/media3.mp4"/><Relationship Id="rId7" Type="http://schemas.openxmlformats.org/officeDocument/2006/relationships/image" Target="../media/image28.png"/><Relationship Id="rId2" Type="http://schemas.microsoft.com/office/2007/relationships/media" Target="../media/media3.mp4"/><Relationship Id="rId1" Type="http://schemas.openxmlformats.org/officeDocument/2006/relationships/tags" Target="../tags/tag1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microsoft.com/office/2007/relationships/hdphoto" Target="../media/hdphoto3.wdp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1.xml"/><Relationship Id="rId6" Type="http://schemas.microsoft.com/office/2007/relationships/hdphoto" Target="../media/hdphoto7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6" Type="http://schemas.microsoft.com/office/2007/relationships/hdphoto" Target="../media/hdphoto7.wdp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7.png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7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6" Type="http://schemas.microsoft.com/office/2007/relationships/hdphoto" Target="../media/hdphoto8.wdp"/><Relationship Id="rId5" Type="http://schemas.openxmlformats.org/officeDocument/2006/relationships/image" Target="../media/image45.png"/><Relationship Id="rId4" Type="http://schemas.openxmlformats.org/officeDocument/2006/relationships/image" Target="../media/image7.png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microsoft.com/office/2007/relationships/hdphoto" Target="../media/hdphoto3.wdp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microsoft.com/office/2007/relationships/hdphoto" Target="../media/hdphoto3.wdp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microsoft.com/office/2007/relationships/hdphoto" Target="../media/hdphoto3.wdp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1.wmv"/><Relationship Id="rId7" Type="http://schemas.openxmlformats.org/officeDocument/2006/relationships/image" Target="../media/image15.png"/><Relationship Id="rId2" Type="http://schemas.microsoft.com/office/2007/relationships/media" Target="../media/media1.wmv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20.jpeg"/><Relationship Id="rId5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4294967295"/>
          </p:nvPr>
        </p:nvSpPr>
        <p:spPr>
          <a:xfrm>
            <a:off x="0" y="581025"/>
            <a:ext cx="5499100" cy="6159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封</a:t>
            </a:r>
            <a:r>
              <a:rPr lang="zh-CN" altLang="en-US" sz="100" smtClean="0"/>
              <a:t> </a:t>
            </a:r>
            <a:r>
              <a:rPr lang="zh-CN" altLang="en-US" smtClean="0"/>
              <a:t>面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r="555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188268" y="258959"/>
            <a:ext cx="5059686" cy="708580"/>
            <a:chOff x="5868166" y="518408"/>
            <a:chExt cx="5059686" cy="708580"/>
          </a:xfrm>
        </p:grpSpPr>
        <p:pic>
          <p:nvPicPr>
            <p:cNvPr id="36" name="Picture 3" descr="D:\管理报告\招商局国际有限公司制度管理办法\招商局港口集团Log\标志各类组合+字体+辅助图形+色标-JPG+PNG+PDF\005-招商港口logo-中文公司全称+英文公司全称\招商港口logo-中文公司全称+英文公司全称-PNG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528"/>
            <a:stretch>
              <a:fillRect/>
            </a:stretch>
          </p:blipFill>
          <p:spPr bwMode="auto">
            <a:xfrm>
              <a:off x="5868166" y="518408"/>
              <a:ext cx="740196" cy="708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" descr="D:\管理报告\招商局国际有限公司制度管理办法\招商局港口集团Log\标志各类组合+字体+辅助图形+色标-JPG+PNG+PDF\005-招商港口logo-中文公司全称+英文公司全称\招商港口logo-中文公司全称+英文公司全称-PNG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>
              <a:fillRect/>
            </a:stretch>
          </p:blipFill>
          <p:spPr bwMode="auto">
            <a:xfrm>
              <a:off x="6589335" y="518408"/>
              <a:ext cx="4338517" cy="708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组合 38"/>
          <p:cNvGrpSpPr/>
          <p:nvPr/>
        </p:nvGrpSpPr>
        <p:grpSpPr>
          <a:xfrm>
            <a:off x="3340608" y="3764139"/>
            <a:ext cx="5449824" cy="178468"/>
            <a:chOff x="3599635" y="1388276"/>
            <a:chExt cx="2475216" cy="81057"/>
          </a:xfrm>
        </p:grpSpPr>
        <p:grpSp>
          <p:nvGrpSpPr>
            <p:cNvPr id="40" name="组合 39"/>
            <p:cNvGrpSpPr/>
            <p:nvPr/>
          </p:nvGrpSpPr>
          <p:grpSpPr>
            <a:xfrm flipH="1">
              <a:off x="5232793" y="1391292"/>
              <a:ext cx="842058" cy="78041"/>
              <a:chOff x="5656751" y="3153463"/>
              <a:chExt cx="842058" cy="78041"/>
            </a:xfrm>
          </p:grpSpPr>
          <p:sp>
            <p:nvSpPr>
              <p:cNvPr id="45" name="任意多边形: 形状 20"/>
              <p:cNvSpPr/>
              <p:nvPr/>
            </p:nvSpPr>
            <p:spPr>
              <a:xfrm>
                <a:off x="5656751" y="3153463"/>
                <a:ext cx="800100" cy="54769"/>
              </a:xfrm>
              <a:custGeom>
                <a:avLst/>
                <a:gdLst>
                  <a:gd name="connsiteX0" fmla="*/ 0 w 800100"/>
                  <a:gd name="connsiteY0" fmla="*/ 0 h 54769"/>
                  <a:gd name="connsiteX1" fmla="*/ 533400 w 800100"/>
                  <a:gd name="connsiteY1" fmla="*/ 0 h 54769"/>
                  <a:gd name="connsiteX2" fmla="*/ 597693 w 800100"/>
                  <a:gd name="connsiteY2" fmla="*/ 54769 h 54769"/>
                  <a:gd name="connsiteX3" fmla="*/ 800100 w 800100"/>
                  <a:gd name="connsiteY3" fmla="*/ 54769 h 54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0100" h="54769">
                    <a:moveTo>
                      <a:pt x="0" y="0"/>
                    </a:moveTo>
                    <a:lnTo>
                      <a:pt x="533400" y="0"/>
                    </a:lnTo>
                    <a:lnTo>
                      <a:pt x="597693" y="54769"/>
                    </a:lnTo>
                    <a:lnTo>
                      <a:pt x="800100" y="54769"/>
                    </a:lnTo>
                  </a:path>
                </a:pathLst>
              </a:custGeom>
              <a:noFill/>
              <a:ln w="158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6453090" y="3185785"/>
                <a:ext cx="45719" cy="45719"/>
              </a:xfrm>
              <a:prstGeom prst="ellipse">
                <a:avLst/>
              </a:prstGeom>
              <a:noFill/>
              <a:ln w="158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楷体" panose="02010609060101010101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3599635" y="1388276"/>
              <a:ext cx="842058" cy="78041"/>
              <a:chOff x="5656751" y="3153463"/>
              <a:chExt cx="842058" cy="78041"/>
            </a:xfrm>
          </p:grpSpPr>
          <p:sp>
            <p:nvSpPr>
              <p:cNvPr id="43" name="任意多边形: 形状 18"/>
              <p:cNvSpPr/>
              <p:nvPr/>
            </p:nvSpPr>
            <p:spPr>
              <a:xfrm>
                <a:off x="5656751" y="3153463"/>
                <a:ext cx="800100" cy="54769"/>
              </a:xfrm>
              <a:custGeom>
                <a:avLst/>
                <a:gdLst>
                  <a:gd name="connsiteX0" fmla="*/ 0 w 800100"/>
                  <a:gd name="connsiteY0" fmla="*/ 0 h 54769"/>
                  <a:gd name="connsiteX1" fmla="*/ 533400 w 800100"/>
                  <a:gd name="connsiteY1" fmla="*/ 0 h 54769"/>
                  <a:gd name="connsiteX2" fmla="*/ 597693 w 800100"/>
                  <a:gd name="connsiteY2" fmla="*/ 54769 h 54769"/>
                  <a:gd name="connsiteX3" fmla="*/ 800100 w 800100"/>
                  <a:gd name="connsiteY3" fmla="*/ 54769 h 54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0100" h="54769">
                    <a:moveTo>
                      <a:pt x="0" y="0"/>
                    </a:moveTo>
                    <a:lnTo>
                      <a:pt x="533400" y="0"/>
                    </a:lnTo>
                    <a:lnTo>
                      <a:pt x="597693" y="54769"/>
                    </a:lnTo>
                    <a:lnTo>
                      <a:pt x="800100" y="54769"/>
                    </a:lnTo>
                  </a:path>
                </a:pathLst>
              </a:custGeom>
              <a:noFill/>
              <a:ln w="158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6453090" y="3185785"/>
                <a:ext cx="45719" cy="45719"/>
              </a:xfrm>
              <a:prstGeom prst="ellipse">
                <a:avLst/>
              </a:prstGeom>
              <a:noFill/>
              <a:ln w="1587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楷体" panose="02010609060101010101" charset="-122"/>
                </a:endParaRPr>
              </a:p>
            </p:txBody>
          </p:sp>
        </p:grpSp>
        <p:cxnSp>
          <p:nvCxnSpPr>
            <p:cNvPr id="42" name="直接连接符 41"/>
            <p:cNvCxnSpPr/>
            <p:nvPr/>
          </p:nvCxnSpPr>
          <p:spPr>
            <a:xfrm>
              <a:off x="4509008" y="1443045"/>
              <a:ext cx="656470" cy="0"/>
            </a:xfrm>
            <a:prstGeom prst="line">
              <a:avLst/>
            </a:prstGeom>
            <a:ln w="1587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图片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9708" y="3015967"/>
            <a:ext cx="2488750" cy="1405187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8213" y="3038757"/>
            <a:ext cx="2488750" cy="1405187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4702961" y="4902052"/>
            <a:ext cx="2334126" cy="438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2022</a:t>
            </a:r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7</a:t>
            </a:r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29781" y="2929998"/>
            <a:ext cx="4664369" cy="4404304"/>
          </a:xfrm>
          <a:prstGeom prst="rect">
            <a:avLst/>
          </a:prstGeom>
        </p:spPr>
      </p:pic>
      <p:sp>
        <p:nvSpPr>
          <p:cNvPr id="49" name="副标题 4"/>
          <p:cNvSpPr txBox="1"/>
          <p:nvPr/>
        </p:nvSpPr>
        <p:spPr>
          <a:xfrm>
            <a:off x="2565654" y="4042897"/>
            <a:ext cx="7060692" cy="682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00" b="1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第二届中国</a:t>
            </a:r>
            <a:r>
              <a:rPr lang="en-US" altLang="zh-CN" sz="1800" b="1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RPA+AI</a:t>
            </a:r>
            <a:r>
              <a:rPr lang="zh-CN" altLang="en-US" sz="1800" b="1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开发者大赛</a:t>
            </a:r>
            <a:endParaRPr lang="zh-CN" altLang="en-US" sz="1800" b="1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36" name="Picture 12" descr="https://gimg2.baidu.com/image_search/src=http%3A%2F%2Fimg-qn.51miz.com%2Fpreview%2Felement%2F00%2F01%2F14%2F45%2FE-1144511-D9DDE5D5.jpg&amp;refer=http%3A%2F%2Fimg-qn.51miz.com&amp;app=2002&amp;size=f9999,10000&amp;q=a80&amp;n=0&amp;g=0n&amp;fmt=jpeg?sec=1641724750&amp;t=7b8cbaf3fce97780632c5038fa0193fc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292" y="3131913"/>
            <a:ext cx="3951377" cy="400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437580" y="4528085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招商局港口财务共享中心</a:t>
            </a:r>
            <a:endParaRPr lang="zh-CN" altLang="en-US" sz="1800" b="1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327482" y="2610565"/>
            <a:ext cx="93682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RPA</a:t>
            </a:r>
            <a:r>
              <a:rPr kumimoji="0" lang="zh-CN" alt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（机器人）</a:t>
            </a:r>
            <a:r>
              <a:rPr kumimoji="0" lang="zh-CN" alt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</a:rPr>
              <a:t>的江湖梦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迹1.png"/>
          <p:cNvPicPr>
            <a:picLocks noChangeAspect="1"/>
          </p:cNvPicPr>
          <p:nvPr/>
        </p:nvPicPr>
        <p:blipFill>
          <a:blip r:embed="rId5" cstate="screen">
            <a:lum bright="70000" contrast="-70000"/>
          </a:blip>
          <a:srcRect/>
          <a:stretch>
            <a:fillRect/>
          </a:stretch>
        </p:blipFill>
        <p:spPr bwMode="auto">
          <a:xfrm>
            <a:off x="347238" y="776686"/>
            <a:ext cx="967300" cy="87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449374" y="946169"/>
            <a:ext cx="2676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精益求精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4" name="任意多边形: 形状 54"/>
          <p:cNvSpPr/>
          <p:nvPr/>
        </p:nvSpPr>
        <p:spPr>
          <a:xfrm rot="10800000">
            <a:off x="3997432" y="11176"/>
            <a:ext cx="4197136" cy="629920"/>
          </a:xfrm>
          <a:custGeom>
            <a:avLst/>
            <a:gdLst>
              <a:gd name="connsiteX0" fmla="*/ 3858655 w 3858655"/>
              <a:gd name="connsiteY0" fmla="*/ 579120 h 579120"/>
              <a:gd name="connsiteX1" fmla="*/ 0 w 3858655"/>
              <a:gd name="connsiteY1" fmla="*/ 579120 h 579120"/>
              <a:gd name="connsiteX2" fmla="*/ 126263 w 3858655"/>
              <a:gd name="connsiteY2" fmla="*/ 205104 h 579120"/>
              <a:gd name="connsiteX3" fmla="*/ 124542 w 3858655"/>
              <a:gd name="connsiteY3" fmla="*/ 205104 h 579120"/>
              <a:gd name="connsiteX4" fmla="*/ 200430 w 3858655"/>
              <a:gd name="connsiteY4" fmla="*/ 0 h 579120"/>
              <a:gd name="connsiteX5" fmla="*/ 3658894 w 3858655"/>
              <a:gd name="connsiteY5" fmla="*/ 0 h 579120"/>
              <a:gd name="connsiteX6" fmla="*/ 3734782 w 3858655"/>
              <a:gd name="connsiteY6" fmla="*/ 205104 h 579120"/>
              <a:gd name="connsiteX7" fmla="*/ 3732392 w 3858655"/>
              <a:gd name="connsiteY7" fmla="*/ 205104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8655" h="579120">
                <a:moveTo>
                  <a:pt x="3858655" y="579120"/>
                </a:moveTo>
                <a:lnTo>
                  <a:pt x="0" y="579120"/>
                </a:lnTo>
                <a:lnTo>
                  <a:pt x="126263" y="205104"/>
                </a:lnTo>
                <a:lnTo>
                  <a:pt x="124542" y="205104"/>
                </a:lnTo>
                <a:lnTo>
                  <a:pt x="200430" y="0"/>
                </a:lnTo>
                <a:lnTo>
                  <a:pt x="3658894" y="0"/>
                </a:lnTo>
                <a:lnTo>
                  <a:pt x="3734782" y="205104"/>
                </a:lnTo>
                <a:lnTo>
                  <a:pt x="3732392" y="205104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5400000" scaled="1"/>
            <a:tileRect/>
          </a:gradFill>
          <a:ln w="19050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5" name="任意多边形: 形状 49"/>
          <p:cNvSpPr/>
          <p:nvPr/>
        </p:nvSpPr>
        <p:spPr>
          <a:xfrm rot="10800000">
            <a:off x="-203188" y="208788"/>
            <a:ext cx="4022889" cy="304800"/>
          </a:xfrm>
          <a:custGeom>
            <a:avLst/>
            <a:gdLst>
              <a:gd name="connsiteX0" fmla="*/ 4022889 w 4022889"/>
              <a:gd name="connsiteY0" fmla="*/ 304800 h 304800"/>
              <a:gd name="connsiteX1" fmla="*/ 102897 w 4022889"/>
              <a:gd name="connsiteY1" fmla="*/ 304800 h 304800"/>
              <a:gd name="connsiteX2" fmla="*/ 0 w 4022889"/>
              <a:gd name="connsiteY2" fmla="*/ 0 h 304800"/>
              <a:gd name="connsiteX3" fmla="*/ 4022889 w 4022889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2889" h="304800">
                <a:moveTo>
                  <a:pt x="4022889" y="304800"/>
                </a:moveTo>
                <a:lnTo>
                  <a:pt x="102897" y="304800"/>
                </a:lnTo>
                <a:lnTo>
                  <a:pt x="0" y="0"/>
                </a:lnTo>
                <a:lnTo>
                  <a:pt x="4022889" y="0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0" scaled="1"/>
            <a:tileRect/>
          </a:gradFill>
          <a:ln w="15875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6" name="任意多边形: 形状 77"/>
          <p:cNvSpPr/>
          <p:nvPr/>
        </p:nvSpPr>
        <p:spPr>
          <a:xfrm rot="10800000" flipH="1">
            <a:off x="8372300" y="208788"/>
            <a:ext cx="4022889" cy="304800"/>
          </a:xfrm>
          <a:custGeom>
            <a:avLst/>
            <a:gdLst>
              <a:gd name="connsiteX0" fmla="*/ 4022889 w 4022889"/>
              <a:gd name="connsiteY0" fmla="*/ 304800 h 304800"/>
              <a:gd name="connsiteX1" fmla="*/ 102897 w 4022889"/>
              <a:gd name="connsiteY1" fmla="*/ 304800 h 304800"/>
              <a:gd name="connsiteX2" fmla="*/ 0 w 4022889"/>
              <a:gd name="connsiteY2" fmla="*/ 0 h 304800"/>
              <a:gd name="connsiteX3" fmla="*/ 4022889 w 4022889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2889" h="304800">
                <a:moveTo>
                  <a:pt x="4022889" y="304800"/>
                </a:moveTo>
                <a:lnTo>
                  <a:pt x="102897" y="304800"/>
                </a:lnTo>
                <a:lnTo>
                  <a:pt x="0" y="0"/>
                </a:lnTo>
                <a:lnTo>
                  <a:pt x="4022889" y="0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0" scaled="1"/>
            <a:tileRect/>
          </a:gradFill>
          <a:ln w="15875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074" y="894684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叁</a:t>
            </a:r>
            <a:endParaRPr kumimoji="0" lang="zh-CN" altLang="en-US" sz="4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72561" y="-54311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闯荡江湖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grpSp>
        <p:nvGrpSpPr>
          <p:cNvPr id="70" name="组合 69"/>
          <p:cNvGrpSpPr>
            <a:grpSpLocks noChangeAspect="1"/>
          </p:cNvGrpSpPr>
          <p:nvPr/>
        </p:nvGrpSpPr>
        <p:grpSpPr>
          <a:xfrm>
            <a:off x="1913895" y="3373428"/>
            <a:ext cx="1450400" cy="1406029"/>
            <a:chOff x="1553708" y="1920040"/>
            <a:chExt cx="2302783" cy="2232334"/>
          </a:xfrm>
        </p:grpSpPr>
        <p:sp useBgFill="1">
          <p:nvSpPr>
            <p:cNvPr id="71" name="椭圆 70"/>
            <p:cNvSpPr/>
            <p:nvPr/>
          </p:nvSpPr>
          <p:spPr>
            <a:xfrm>
              <a:off x="1733550" y="2037586"/>
              <a:ext cx="1981200" cy="1981200"/>
            </a:xfrm>
            <a:prstGeom prst="ellipse">
              <a:avLst/>
            </a:prstGeom>
            <a:ln w="19050">
              <a:noFill/>
            </a:ln>
            <a:effectLst>
              <a:innerShdw blurRad="1104900">
                <a:srgbClr val="00B0F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553708" y="1920040"/>
              <a:ext cx="2302783" cy="2232334"/>
              <a:chOff x="7161891" y="2833007"/>
              <a:chExt cx="2302783" cy="2232334"/>
            </a:xfrm>
          </p:grpSpPr>
          <p:sp>
            <p:nvSpPr>
              <p:cNvPr id="73" name="椭圆 72"/>
              <p:cNvSpPr/>
              <p:nvPr/>
            </p:nvSpPr>
            <p:spPr>
              <a:xfrm>
                <a:off x="7232340" y="2833007"/>
                <a:ext cx="2232334" cy="2232334"/>
              </a:xfrm>
              <a:prstGeom prst="ellipse">
                <a:avLst/>
              </a:prstGeom>
              <a:noFill/>
              <a:ln w="9525">
                <a:solidFill>
                  <a:srgbClr val="00B0F0"/>
                </a:solidFill>
                <a:prstDash val="dash"/>
              </a:ln>
              <a:effectLst>
                <a:outerShdw blurRad="127000" algn="ctr" rotWithShape="0">
                  <a:schemeClr val="tx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grpSp>
            <p:nvGrpSpPr>
              <p:cNvPr id="74" name="图形 10" descr="火箭"/>
              <p:cNvGrpSpPr/>
              <p:nvPr/>
            </p:nvGrpSpPr>
            <p:grpSpPr>
              <a:xfrm rot="18961348">
                <a:off x="7161891" y="3867428"/>
                <a:ext cx="142238" cy="141756"/>
                <a:chOff x="4690108" y="4832766"/>
                <a:chExt cx="767138" cy="764539"/>
              </a:xfrm>
              <a:solidFill>
                <a:srgbClr val="00B0F0"/>
              </a:solidFill>
              <a:effectLst/>
            </p:grpSpPr>
            <p:sp>
              <p:nvSpPr>
                <p:cNvPr id="75" name="任意多边形: 形状 66"/>
                <p:cNvSpPr/>
                <p:nvPr/>
              </p:nvSpPr>
              <p:spPr>
                <a:xfrm>
                  <a:off x="5282499" y="4832766"/>
                  <a:ext cx="174747" cy="167919"/>
                </a:xfrm>
                <a:custGeom>
                  <a:avLst/>
                  <a:gdLst>
                    <a:gd name="connsiteX0" fmla="*/ 170498 w 174747"/>
                    <a:gd name="connsiteY0" fmla="*/ 5042 h 167919"/>
                    <a:gd name="connsiteX1" fmla="*/ 0 w 174747"/>
                    <a:gd name="connsiteY1" fmla="*/ 25997 h 167919"/>
                    <a:gd name="connsiteX2" fmla="*/ 78105 w 174747"/>
                    <a:gd name="connsiteY2" fmla="*/ 87910 h 167919"/>
                    <a:gd name="connsiteX3" fmla="*/ 140970 w 174747"/>
                    <a:gd name="connsiteY3" fmla="*/ 167920 h 167919"/>
                    <a:gd name="connsiteX4" fmla="*/ 170498 w 174747"/>
                    <a:gd name="connsiteY4" fmla="*/ 5042 h 167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747" h="167919">
                      <a:moveTo>
                        <a:pt x="170498" y="5042"/>
                      </a:moveTo>
                      <a:cubicBezTo>
                        <a:pt x="157163" y="-8293"/>
                        <a:pt x="71438" y="6947"/>
                        <a:pt x="0" y="25997"/>
                      </a:cubicBezTo>
                      <a:cubicBezTo>
                        <a:pt x="25717" y="41237"/>
                        <a:pt x="52388" y="62192"/>
                        <a:pt x="78105" y="87910"/>
                      </a:cubicBezTo>
                      <a:cubicBezTo>
                        <a:pt x="104775" y="114580"/>
                        <a:pt x="125730" y="141250"/>
                        <a:pt x="140970" y="167920"/>
                      </a:cubicBezTo>
                      <a:cubicBezTo>
                        <a:pt x="160020" y="94577"/>
                        <a:pt x="184785" y="18377"/>
                        <a:pt x="170498" y="5042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76" name="任意多边形: 形状 67"/>
                <p:cNvSpPr/>
                <p:nvPr/>
              </p:nvSpPr>
              <p:spPr>
                <a:xfrm>
                  <a:off x="4690108" y="5094626"/>
                  <a:ext cx="232345" cy="222232"/>
                </a:xfrm>
                <a:custGeom>
                  <a:avLst/>
                  <a:gdLst>
                    <a:gd name="connsiteX0" fmla="*/ 232346 w 232345"/>
                    <a:gd name="connsiteY0" fmla="*/ 14645 h 222232"/>
                    <a:gd name="connsiteX1" fmla="*/ 199961 w 232345"/>
                    <a:gd name="connsiteY1" fmla="*/ 2262 h 222232"/>
                    <a:gd name="connsiteX2" fmla="*/ 161861 w 232345"/>
                    <a:gd name="connsiteY2" fmla="*/ 9882 h 222232"/>
                    <a:gd name="connsiteX3" fmla="*/ 10413 w 232345"/>
                    <a:gd name="connsiteY3" fmla="*/ 161330 h 222232"/>
                    <a:gd name="connsiteX4" fmla="*/ 42798 w 232345"/>
                    <a:gd name="connsiteY4" fmla="*/ 221337 h 222232"/>
                    <a:gd name="connsiteX5" fmla="*/ 169481 w 232345"/>
                    <a:gd name="connsiteY5" fmla="*/ 192762 h 222232"/>
                    <a:gd name="connsiteX6" fmla="*/ 232346 w 232345"/>
                    <a:gd name="connsiteY6" fmla="*/ 14645 h 22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2345" h="222232">
                      <a:moveTo>
                        <a:pt x="232346" y="14645"/>
                      </a:moveTo>
                      <a:lnTo>
                        <a:pt x="199961" y="2262"/>
                      </a:lnTo>
                      <a:cubicBezTo>
                        <a:pt x="186626" y="-2500"/>
                        <a:pt x="172338" y="357"/>
                        <a:pt x="161861" y="9882"/>
                      </a:cubicBezTo>
                      <a:lnTo>
                        <a:pt x="10413" y="161330"/>
                      </a:lnTo>
                      <a:cubicBezTo>
                        <a:pt x="-14352" y="186095"/>
                        <a:pt x="8508" y="228957"/>
                        <a:pt x="42798" y="221337"/>
                      </a:cubicBezTo>
                      <a:lnTo>
                        <a:pt x="169481" y="192762"/>
                      </a:lnTo>
                      <a:cubicBezTo>
                        <a:pt x="179958" y="145137"/>
                        <a:pt x="197103" y="81320"/>
                        <a:pt x="232346" y="14645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77" name="任意多边形: 形状 68"/>
                <p:cNvSpPr/>
                <p:nvPr/>
              </p:nvSpPr>
              <p:spPr>
                <a:xfrm>
                  <a:off x="4970120" y="5357874"/>
                  <a:ext cx="222671" cy="239431"/>
                </a:xfrm>
                <a:custGeom>
                  <a:avLst/>
                  <a:gdLst>
                    <a:gd name="connsiteX0" fmla="*/ 204747 w 222671"/>
                    <a:gd name="connsiteY0" fmla="*/ 0 h 239431"/>
                    <a:gd name="connsiteX1" fmla="*/ 30439 w 222671"/>
                    <a:gd name="connsiteY1" fmla="*/ 60960 h 239431"/>
                    <a:gd name="connsiteX2" fmla="*/ 912 w 222671"/>
                    <a:gd name="connsiteY2" fmla="*/ 196215 h 239431"/>
                    <a:gd name="connsiteX3" fmla="*/ 60919 w 222671"/>
                    <a:gd name="connsiteY3" fmla="*/ 228600 h 239431"/>
                    <a:gd name="connsiteX4" fmla="*/ 212367 w 222671"/>
                    <a:gd name="connsiteY4" fmla="*/ 77152 h 239431"/>
                    <a:gd name="connsiteX5" fmla="*/ 219987 w 222671"/>
                    <a:gd name="connsiteY5" fmla="*/ 39052 h 239431"/>
                    <a:gd name="connsiteX6" fmla="*/ 204747 w 222671"/>
                    <a:gd name="connsiteY6" fmla="*/ 0 h 239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2671" h="239431">
                      <a:moveTo>
                        <a:pt x="204747" y="0"/>
                      </a:moveTo>
                      <a:cubicBezTo>
                        <a:pt x="140929" y="33338"/>
                        <a:pt x="79969" y="51435"/>
                        <a:pt x="30439" y="60960"/>
                      </a:cubicBezTo>
                      <a:lnTo>
                        <a:pt x="912" y="196215"/>
                      </a:lnTo>
                      <a:cubicBezTo>
                        <a:pt x="-6708" y="230505"/>
                        <a:pt x="35202" y="254317"/>
                        <a:pt x="60919" y="228600"/>
                      </a:cubicBezTo>
                      <a:lnTo>
                        <a:pt x="212367" y="77152"/>
                      </a:lnTo>
                      <a:cubicBezTo>
                        <a:pt x="221892" y="67627"/>
                        <a:pt x="225702" y="52388"/>
                        <a:pt x="219987" y="39052"/>
                      </a:cubicBezTo>
                      <a:lnTo>
                        <a:pt x="204747" y="0"/>
                      </a:lnTo>
                      <a:close/>
                    </a:path>
                  </a:pathLst>
                </a:custGeom>
                <a:grp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78" name="任意多边形: 形状 69"/>
                <p:cNvSpPr/>
                <p:nvPr/>
              </p:nvSpPr>
              <p:spPr>
                <a:xfrm>
                  <a:off x="4892915" y="4875901"/>
                  <a:ext cx="512443" cy="511489"/>
                </a:xfrm>
                <a:custGeom>
                  <a:avLst/>
                  <a:gdLst>
                    <a:gd name="connsiteX0" fmla="*/ 338138 w 512445"/>
                    <a:gd name="connsiteY0" fmla="*/ 0 h 511492"/>
                    <a:gd name="connsiteX1" fmla="*/ 156210 w 512445"/>
                    <a:gd name="connsiteY1" fmla="*/ 123825 h 511492"/>
                    <a:gd name="connsiteX2" fmla="*/ 0 w 512445"/>
                    <a:gd name="connsiteY2" fmla="*/ 452438 h 511492"/>
                    <a:gd name="connsiteX3" fmla="*/ 59055 w 512445"/>
                    <a:gd name="connsiteY3" fmla="*/ 511493 h 511492"/>
                    <a:gd name="connsiteX4" fmla="*/ 388620 w 512445"/>
                    <a:gd name="connsiteY4" fmla="*/ 356235 h 511492"/>
                    <a:gd name="connsiteX5" fmla="*/ 512445 w 512445"/>
                    <a:gd name="connsiteY5" fmla="*/ 175260 h 511492"/>
                    <a:gd name="connsiteX6" fmla="*/ 440055 w 512445"/>
                    <a:gd name="connsiteY6" fmla="*/ 70485 h 511492"/>
                    <a:gd name="connsiteX7" fmla="*/ 338138 w 512445"/>
                    <a:gd name="connsiteY7" fmla="*/ 0 h 511492"/>
                    <a:gd name="connsiteX8" fmla="*/ 386715 w 512445"/>
                    <a:gd name="connsiteY8" fmla="*/ 205740 h 511492"/>
                    <a:gd name="connsiteX9" fmla="*/ 305753 w 512445"/>
                    <a:gd name="connsiteY9" fmla="*/ 205740 h 511492"/>
                    <a:gd name="connsiteX10" fmla="*/ 305753 w 512445"/>
                    <a:gd name="connsiteY10" fmla="*/ 124778 h 511492"/>
                    <a:gd name="connsiteX11" fmla="*/ 386715 w 512445"/>
                    <a:gd name="connsiteY11" fmla="*/ 124778 h 511492"/>
                    <a:gd name="connsiteX12" fmla="*/ 386715 w 512445"/>
                    <a:gd name="connsiteY12" fmla="*/ 205740 h 51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2445" h="511492">
                      <a:moveTo>
                        <a:pt x="338138" y="0"/>
                      </a:moveTo>
                      <a:cubicBezTo>
                        <a:pt x="281940" y="22860"/>
                        <a:pt x="218123" y="61913"/>
                        <a:pt x="156210" y="123825"/>
                      </a:cubicBezTo>
                      <a:cubicBezTo>
                        <a:pt x="42863" y="237173"/>
                        <a:pt x="9525" y="374333"/>
                        <a:pt x="0" y="452438"/>
                      </a:cubicBezTo>
                      <a:lnTo>
                        <a:pt x="59055" y="511493"/>
                      </a:lnTo>
                      <a:cubicBezTo>
                        <a:pt x="137160" y="501968"/>
                        <a:pt x="275273" y="469583"/>
                        <a:pt x="388620" y="356235"/>
                      </a:cubicBezTo>
                      <a:cubicBezTo>
                        <a:pt x="450533" y="294323"/>
                        <a:pt x="489585" y="231458"/>
                        <a:pt x="512445" y="175260"/>
                      </a:cubicBezTo>
                      <a:cubicBezTo>
                        <a:pt x="500063" y="143828"/>
                        <a:pt x="475298" y="106680"/>
                        <a:pt x="440055" y="70485"/>
                      </a:cubicBezTo>
                      <a:cubicBezTo>
                        <a:pt x="405765" y="37147"/>
                        <a:pt x="369570" y="12383"/>
                        <a:pt x="338138" y="0"/>
                      </a:cubicBezTo>
                      <a:close/>
                      <a:moveTo>
                        <a:pt x="386715" y="205740"/>
                      </a:moveTo>
                      <a:cubicBezTo>
                        <a:pt x="364808" y="227648"/>
                        <a:pt x="328613" y="227648"/>
                        <a:pt x="305753" y="205740"/>
                      </a:cubicBezTo>
                      <a:cubicBezTo>
                        <a:pt x="283845" y="183833"/>
                        <a:pt x="283845" y="147638"/>
                        <a:pt x="305753" y="124778"/>
                      </a:cubicBezTo>
                      <a:cubicBezTo>
                        <a:pt x="327660" y="102870"/>
                        <a:pt x="363855" y="102870"/>
                        <a:pt x="386715" y="124778"/>
                      </a:cubicBezTo>
                      <a:cubicBezTo>
                        <a:pt x="408623" y="147638"/>
                        <a:pt x="408623" y="183833"/>
                        <a:pt x="386715" y="205740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  <a:effectLst>
                  <a:outerShdw blurRad="50800" dist="50800" dir="5400000" algn="ctr" rotWithShape="0">
                    <a:srgbClr val="00B0F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79" name="任意多边形: 形状 70"/>
                <p:cNvSpPr/>
                <p:nvPr/>
              </p:nvSpPr>
              <p:spPr>
                <a:xfrm>
                  <a:off x="4780739" y="5363926"/>
                  <a:ext cx="135662" cy="135943"/>
                </a:xfrm>
                <a:custGeom>
                  <a:avLst/>
                  <a:gdLst>
                    <a:gd name="connsiteX0" fmla="*/ 111235 w 135662"/>
                    <a:gd name="connsiteY0" fmla="*/ 24428 h 135943"/>
                    <a:gd name="connsiteX1" fmla="*/ 66467 w 135662"/>
                    <a:gd name="connsiteY1" fmla="*/ 14903 h 135943"/>
                    <a:gd name="connsiteX2" fmla="*/ 2650 w 135662"/>
                    <a:gd name="connsiteY2" fmla="*/ 133013 h 135943"/>
                    <a:gd name="connsiteX3" fmla="*/ 120760 w 135662"/>
                    <a:gd name="connsiteY3" fmla="*/ 69195 h 135943"/>
                    <a:gd name="connsiteX4" fmla="*/ 111235 w 135662"/>
                    <a:gd name="connsiteY4" fmla="*/ 24428 h 1359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5662" h="135943">
                      <a:moveTo>
                        <a:pt x="111235" y="24428"/>
                      </a:moveTo>
                      <a:cubicBezTo>
                        <a:pt x="95995" y="9188"/>
                        <a:pt x="97900" y="-16530"/>
                        <a:pt x="66467" y="14903"/>
                      </a:cubicBezTo>
                      <a:cubicBezTo>
                        <a:pt x="35035" y="46335"/>
                        <a:pt x="-11638" y="117773"/>
                        <a:pt x="2650" y="133013"/>
                      </a:cubicBezTo>
                      <a:cubicBezTo>
                        <a:pt x="17890" y="148253"/>
                        <a:pt x="89327" y="100628"/>
                        <a:pt x="120760" y="69195"/>
                      </a:cubicBezTo>
                      <a:cubicBezTo>
                        <a:pt x="152192" y="36810"/>
                        <a:pt x="126475" y="38715"/>
                        <a:pt x="111235" y="24428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81" name="文本框 80"/>
          <p:cNvSpPr txBox="1"/>
          <p:nvPr/>
        </p:nvSpPr>
        <p:spPr>
          <a:xfrm>
            <a:off x="1916295" y="4151721"/>
            <a:ext cx="1585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网银机器人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" name="任意多边形: 形状 39"/>
          <p:cNvSpPr/>
          <p:nvPr/>
        </p:nvSpPr>
        <p:spPr>
          <a:xfrm>
            <a:off x="844825" y="4796109"/>
            <a:ext cx="3288907" cy="1631436"/>
          </a:xfrm>
          <a:custGeom>
            <a:avLst/>
            <a:gdLst>
              <a:gd name="connsiteX0" fmla="*/ 190500 w 4171950"/>
              <a:gd name="connsiteY0" fmla="*/ 0 h 3829050"/>
              <a:gd name="connsiteX1" fmla="*/ 1447800 w 4171950"/>
              <a:gd name="connsiteY1" fmla="*/ 0 h 3829050"/>
              <a:gd name="connsiteX2" fmla="*/ 1619250 w 4171950"/>
              <a:gd name="connsiteY2" fmla="*/ 209550 h 3829050"/>
              <a:gd name="connsiteX3" fmla="*/ 4067175 w 4171950"/>
              <a:gd name="connsiteY3" fmla="*/ 209550 h 3829050"/>
              <a:gd name="connsiteX4" fmla="*/ 4171950 w 4171950"/>
              <a:gd name="connsiteY4" fmla="*/ 342900 h 3829050"/>
              <a:gd name="connsiteX5" fmla="*/ 4171950 w 4171950"/>
              <a:gd name="connsiteY5" fmla="*/ 3714750 h 3829050"/>
              <a:gd name="connsiteX6" fmla="*/ 4067175 w 4171950"/>
              <a:gd name="connsiteY6" fmla="*/ 3829050 h 3829050"/>
              <a:gd name="connsiteX7" fmla="*/ 85725 w 4171950"/>
              <a:gd name="connsiteY7" fmla="*/ 3829050 h 3829050"/>
              <a:gd name="connsiteX8" fmla="*/ 0 w 4171950"/>
              <a:gd name="connsiteY8" fmla="*/ 3705225 h 3829050"/>
              <a:gd name="connsiteX9" fmla="*/ 0 w 4171950"/>
              <a:gd name="connsiteY9" fmla="*/ 114300 h 3829050"/>
              <a:gd name="connsiteX10" fmla="*/ 190500 w 4171950"/>
              <a:gd name="connsiteY10" fmla="*/ 0 h 3829050"/>
              <a:gd name="connsiteX0-1" fmla="*/ 190500 w 4171950"/>
              <a:gd name="connsiteY0-2" fmla="*/ 0 h 3829050"/>
              <a:gd name="connsiteX1-3" fmla="*/ 1447800 w 4171950"/>
              <a:gd name="connsiteY1-4" fmla="*/ 0 h 3829050"/>
              <a:gd name="connsiteX2-5" fmla="*/ 1619250 w 4171950"/>
              <a:gd name="connsiteY2-6" fmla="*/ 209550 h 3829050"/>
              <a:gd name="connsiteX3-7" fmla="*/ 4067175 w 4171950"/>
              <a:gd name="connsiteY3-8" fmla="*/ 209550 h 3829050"/>
              <a:gd name="connsiteX4-9" fmla="*/ 4171950 w 4171950"/>
              <a:gd name="connsiteY4-10" fmla="*/ 342900 h 3829050"/>
              <a:gd name="connsiteX5-11" fmla="*/ 4171950 w 4171950"/>
              <a:gd name="connsiteY5-12" fmla="*/ 3714750 h 3829050"/>
              <a:gd name="connsiteX6-13" fmla="*/ 4067175 w 4171950"/>
              <a:gd name="connsiteY6-14" fmla="*/ 3829050 h 3829050"/>
              <a:gd name="connsiteX7-15" fmla="*/ 85725 w 4171950"/>
              <a:gd name="connsiteY7-16" fmla="*/ 3829050 h 3829050"/>
              <a:gd name="connsiteX8-17" fmla="*/ 0 w 4171950"/>
              <a:gd name="connsiteY8-18" fmla="*/ 3705225 h 3829050"/>
              <a:gd name="connsiteX9-19" fmla="*/ 6350 w 4171950"/>
              <a:gd name="connsiteY9-20" fmla="*/ 195996 h 3829050"/>
              <a:gd name="connsiteX10-21" fmla="*/ 190500 w 4171950"/>
              <a:gd name="connsiteY10-22" fmla="*/ 0 h 3829050"/>
              <a:gd name="connsiteX0-23" fmla="*/ 190500 w 4171950"/>
              <a:gd name="connsiteY0-24" fmla="*/ 0 h 3829050"/>
              <a:gd name="connsiteX1-25" fmla="*/ 1447800 w 4171950"/>
              <a:gd name="connsiteY1-26" fmla="*/ 0 h 3829050"/>
              <a:gd name="connsiteX2-27" fmla="*/ 1619250 w 4171950"/>
              <a:gd name="connsiteY2-28" fmla="*/ 209550 h 3829050"/>
              <a:gd name="connsiteX3-29" fmla="*/ 4067175 w 4171950"/>
              <a:gd name="connsiteY3-30" fmla="*/ 209550 h 3829050"/>
              <a:gd name="connsiteX4-31" fmla="*/ 4171950 w 4171950"/>
              <a:gd name="connsiteY4-32" fmla="*/ 342900 h 3829050"/>
              <a:gd name="connsiteX5-33" fmla="*/ 4171950 w 4171950"/>
              <a:gd name="connsiteY5-34" fmla="*/ 3714750 h 3829050"/>
              <a:gd name="connsiteX6-35" fmla="*/ 4067175 w 4171950"/>
              <a:gd name="connsiteY6-36" fmla="*/ 3829050 h 3829050"/>
              <a:gd name="connsiteX7-37" fmla="*/ 85725 w 4171950"/>
              <a:gd name="connsiteY7-38" fmla="*/ 3829050 h 3829050"/>
              <a:gd name="connsiteX8-39" fmla="*/ 0 w 4171950"/>
              <a:gd name="connsiteY8-40" fmla="*/ 3705225 h 3829050"/>
              <a:gd name="connsiteX9-41" fmla="*/ 6350 w 4171950"/>
              <a:gd name="connsiteY9-42" fmla="*/ 214849 h 3829050"/>
              <a:gd name="connsiteX10-43" fmla="*/ 190500 w 4171950"/>
              <a:gd name="connsiteY10-44" fmla="*/ 0 h 3829050"/>
              <a:gd name="connsiteX0-45" fmla="*/ 190500 w 4171950"/>
              <a:gd name="connsiteY0-46" fmla="*/ 0 h 3829050"/>
              <a:gd name="connsiteX1-47" fmla="*/ 1447800 w 4171950"/>
              <a:gd name="connsiteY1-48" fmla="*/ 0 h 3829050"/>
              <a:gd name="connsiteX2-49" fmla="*/ 1619250 w 4171950"/>
              <a:gd name="connsiteY2-50" fmla="*/ 209550 h 3829050"/>
              <a:gd name="connsiteX3-51" fmla="*/ 4067175 w 4171950"/>
              <a:gd name="connsiteY3-52" fmla="*/ 209550 h 3829050"/>
              <a:gd name="connsiteX4-53" fmla="*/ 4171950 w 4171950"/>
              <a:gd name="connsiteY4-54" fmla="*/ 342900 h 3829050"/>
              <a:gd name="connsiteX5-55" fmla="*/ 4171950 w 4171950"/>
              <a:gd name="connsiteY5-56" fmla="*/ 3714750 h 3829050"/>
              <a:gd name="connsiteX6-57" fmla="*/ 4067175 w 4171950"/>
              <a:gd name="connsiteY6-58" fmla="*/ 3829050 h 3829050"/>
              <a:gd name="connsiteX7-59" fmla="*/ 85725 w 4171950"/>
              <a:gd name="connsiteY7-60" fmla="*/ 3829050 h 3829050"/>
              <a:gd name="connsiteX8-61" fmla="*/ 0 w 4171950"/>
              <a:gd name="connsiteY8-62" fmla="*/ 3705225 h 3829050"/>
              <a:gd name="connsiteX9-63" fmla="*/ 19050 w 4171950"/>
              <a:gd name="connsiteY9-64" fmla="*/ 195996 h 3829050"/>
              <a:gd name="connsiteX10-65" fmla="*/ 190500 w 4171950"/>
              <a:gd name="connsiteY10-66" fmla="*/ 0 h 3829050"/>
              <a:gd name="connsiteX0-67" fmla="*/ 190500 w 4171950"/>
              <a:gd name="connsiteY0-68" fmla="*/ 0 h 3829050"/>
              <a:gd name="connsiteX1-69" fmla="*/ 1447800 w 4171950"/>
              <a:gd name="connsiteY1-70" fmla="*/ 0 h 3829050"/>
              <a:gd name="connsiteX2-71" fmla="*/ 1619250 w 4171950"/>
              <a:gd name="connsiteY2-72" fmla="*/ 209550 h 3829050"/>
              <a:gd name="connsiteX3-73" fmla="*/ 4067175 w 4171950"/>
              <a:gd name="connsiteY3-74" fmla="*/ 209550 h 3829050"/>
              <a:gd name="connsiteX4-75" fmla="*/ 4171950 w 4171950"/>
              <a:gd name="connsiteY4-76" fmla="*/ 342900 h 3829050"/>
              <a:gd name="connsiteX5-77" fmla="*/ 4171950 w 4171950"/>
              <a:gd name="connsiteY5-78" fmla="*/ 3714750 h 3829050"/>
              <a:gd name="connsiteX6-79" fmla="*/ 4067175 w 4171950"/>
              <a:gd name="connsiteY6-80" fmla="*/ 3829050 h 3829050"/>
              <a:gd name="connsiteX7-81" fmla="*/ 85725 w 4171950"/>
              <a:gd name="connsiteY7-82" fmla="*/ 3829050 h 3829050"/>
              <a:gd name="connsiteX8-83" fmla="*/ 0 w 4171950"/>
              <a:gd name="connsiteY8-84" fmla="*/ 3705225 h 3829050"/>
              <a:gd name="connsiteX9-85" fmla="*/ 14288 w 4171950"/>
              <a:gd name="connsiteY9-86" fmla="*/ 212493 h 3829050"/>
              <a:gd name="connsiteX10-87" fmla="*/ 190500 w 4171950"/>
              <a:gd name="connsiteY10-88" fmla="*/ 0 h 38290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4171950" h="3829050">
                <a:moveTo>
                  <a:pt x="190500" y="0"/>
                </a:moveTo>
                <a:lnTo>
                  <a:pt x="1447800" y="0"/>
                </a:lnTo>
                <a:lnTo>
                  <a:pt x="1619250" y="209550"/>
                </a:lnTo>
                <a:lnTo>
                  <a:pt x="4067175" y="209550"/>
                </a:lnTo>
                <a:lnTo>
                  <a:pt x="4171950" y="342900"/>
                </a:lnTo>
                <a:lnTo>
                  <a:pt x="4171950" y="3714750"/>
                </a:lnTo>
                <a:lnTo>
                  <a:pt x="4067175" y="3829050"/>
                </a:lnTo>
                <a:lnTo>
                  <a:pt x="85725" y="3829050"/>
                </a:lnTo>
                <a:lnTo>
                  <a:pt x="0" y="3705225"/>
                </a:lnTo>
                <a:cubicBezTo>
                  <a:pt x="2117" y="2535482"/>
                  <a:pt x="12171" y="1382236"/>
                  <a:pt x="14288" y="212493"/>
                </a:cubicBezTo>
                <a:lnTo>
                  <a:pt x="190500" y="0"/>
                </a:lnTo>
                <a:close/>
              </a:path>
            </a:pathLst>
          </a:custGeom>
          <a:ln w="19050">
            <a:gradFill>
              <a:gsLst>
                <a:gs pos="0">
                  <a:srgbClr val="00B0F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1270000">
              <a:srgbClr val="00B0F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自动登录网银客户端，实现资金交易流水、电子回单自动下载和归档，实时查询资金余额，以提前进行资金筹划。</a:t>
            </a:r>
            <a:endParaRPr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3" name="图片 82"/>
          <p:cNvPicPr/>
          <p:nvPr/>
        </p:nvPicPr>
        <p:blipFill>
          <a:blip r:embed="rId6"/>
          <a:stretch>
            <a:fillRect/>
          </a:stretch>
        </p:blipFill>
        <p:spPr>
          <a:xfrm>
            <a:off x="5228218" y="2744856"/>
            <a:ext cx="3843293" cy="1938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4" name="图片 83"/>
          <p:cNvPicPr/>
          <p:nvPr/>
        </p:nvPicPr>
        <p:blipFill>
          <a:blip r:embed="rId7"/>
          <a:stretch>
            <a:fillRect/>
          </a:stretch>
        </p:blipFill>
        <p:spPr>
          <a:xfrm>
            <a:off x="5228219" y="4962337"/>
            <a:ext cx="3843293" cy="1617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85" name="直接连接符 84"/>
          <p:cNvCxnSpPr/>
          <p:nvPr/>
        </p:nvCxnSpPr>
        <p:spPr>
          <a:xfrm>
            <a:off x="3452629" y="4001305"/>
            <a:ext cx="1775589" cy="21204"/>
          </a:xfrm>
          <a:prstGeom prst="line">
            <a:avLst/>
          </a:prstGeom>
          <a:ln w="63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圆角矩形 85"/>
          <p:cNvSpPr/>
          <p:nvPr/>
        </p:nvSpPr>
        <p:spPr>
          <a:xfrm>
            <a:off x="5358801" y="5617986"/>
            <a:ext cx="3430590" cy="4846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7957103" y="5977228"/>
            <a:ext cx="1114408" cy="338554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U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SB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-HUB</a:t>
            </a:r>
          </a:p>
        </p:txBody>
      </p:sp>
      <p:sp>
        <p:nvSpPr>
          <p:cNvPr id="88" name="文本框 87"/>
          <p:cNvSpPr txBox="1"/>
          <p:nvPr/>
        </p:nvSpPr>
        <p:spPr>
          <a:xfrm>
            <a:off x="8271292" y="388073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</a:rPr>
              <a:t>机械臂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9" name="肘形连接符 88"/>
          <p:cNvCxnSpPr/>
          <p:nvPr/>
        </p:nvCxnSpPr>
        <p:spPr>
          <a:xfrm rot="16200000" flipH="1">
            <a:off x="3922005" y="4330918"/>
            <a:ext cx="1627440" cy="984985"/>
          </a:xfrm>
          <a:prstGeom prst="bentConnector3">
            <a:avLst>
              <a:gd name="adj1" fmla="val 86033"/>
            </a:avLst>
          </a:prstGeom>
          <a:ln>
            <a:solidFill>
              <a:srgbClr val="A0D1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 descr="https://gimg2.baidu.com/image_search/src=http%3A%2F%2Fimg.zcool.cn%2Fcommunity%2F01b49e5ed89c6ba801206621c58828.jpg%401280w_1l_2o_100sh.jpg&amp;refer=http%3A%2F%2Fimg.zcool.cn&amp;app=2002&amp;size=f9999,10000&amp;q=a80&amp;n=0&amp;g=0n&amp;fmt=jpeg?sec=1641887304&amp;t=ef0ebe8241e397cc840663d3081d46e7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7" t="13627" r="27280" b="25191"/>
          <a:stretch>
            <a:fillRect/>
          </a:stretch>
        </p:blipFill>
        <p:spPr bwMode="auto">
          <a:xfrm>
            <a:off x="2432759" y="3421126"/>
            <a:ext cx="552873" cy="79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矩形 89"/>
          <p:cNvSpPr/>
          <p:nvPr/>
        </p:nvSpPr>
        <p:spPr>
          <a:xfrm>
            <a:off x="9071511" y="2926627"/>
            <a:ext cx="312048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部分银行网银登录时，机器人程序</a:t>
            </a:r>
            <a:r>
              <a:rPr lang="zh-CN" altLang="en-US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通过</a:t>
            </a:r>
            <a:r>
              <a:rPr lang="en-US" altLang="zh-CN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USB-HUB</a:t>
            </a:r>
            <a:r>
              <a:rPr lang="zh-CN" altLang="en-US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找到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对应账号的</a:t>
            </a:r>
            <a:r>
              <a:rPr lang="zh-CN" altLang="en-US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网银</a:t>
            </a:r>
            <a:r>
              <a:rPr lang="en-US" altLang="zh-CN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U</a:t>
            </a:r>
            <a:r>
              <a:rPr lang="zh-CN" altLang="en-US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盾</a:t>
            </a:r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并向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U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盾上的机械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臂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发送命令</a:t>
            </a:r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机械臂自动</a:t>
            </a:r>
            <a:r>
              <a:rPr lang="zh-CN" altLang="en-US" sz="18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“物理敲击”</a:t>
            </a:r>
            <a:r>
              <a:rPr lang="en-US" altLang="zh-CN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U</a:t>
            </a:r>
            <a:r>
              <a:rPr lang="zh-CN" altLang="en-US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盾</a:t>
            </a:r>
            <a:r>
              <a:rPr lang="zh-CN" altLang="en-US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按键</a:t>
            </a:r>
            <a:r>
              <a:rPr lang="zh-CN" altLang="en-US" sz="1800" b="1" dirty="0" smtClean="0">
                <a:solidFill>
                  <a:srgbClr val="C8A554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实现网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银的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自动登录</a:t>
            </a:r>
            <a:endParaRPr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347238" y="1731898"/>
            <a:ext cx="11645911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网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银机器人</a:t>
            </a:r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en-US" altLang="zh-CN" sz="1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2022</a:t>
            </a:r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</a:t>
            </a:r>
            <a:r>
              <a:rPr lang="zh-CN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利用</a:t>
            </a:r>
            <a:r>
              <a:rPr lang="zh-CN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“网银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RPA+</a:t>
            </a:r>
            <a:r>
              <a:rPr lang="zh-CN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银企直连”技术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手段，已</a:t>
            </a:r>
            <a:r>
              <a:rPr lang="zh-CN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实现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港口国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内、外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共</a:t>
            </a:r>
            <a:r>
              <a:rPr lang="en-US" altLang="zh-CN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28</a:t>
            </a:r>
            <a:r>
              <a:rPr lang="zh-CN" altLang="en-US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家银行</a:t>
            </a:r>
            <a:r>
              <a:rPr lang="en-US" altLang="zh-CN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369</a:t>
            </a:r>
            <a:r>
              <a:rPr lang="zh-CN" altLang="en-US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个账户资金交易和资金余额“可视”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，成功构建全球资金可视的监控体系 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54"/>
          <p:cNvSpPr/>
          <p:nvPr/>
        </p:nvSpPr>
        <p:spPr>
          <a:xfrm rot="10800000">
            <a:off x="3997432" y="11176"/>
            <a:ext cx="4197136" cy="629920"/>
          </a:xfrm>
          <a:custGeom>
            <a:avLst/>
            <a:gdLst>
              <a:gd name="connsiteX0" fmla="*/ 3858655 w 3858655"/>
              <a:gd name="connsiteY0" fmla="*/ 579120 h 579120"/>
              <a:gd name="connsiteX1" fmla="*/ 0 w 3858655"/>
              <a:gd name="connsiteY1" fmla="*/ 579120 h 579120"/>
              <a:gd name="connsiteX2" fmla="*/ 126263 w 3858655"/>
              <a:gd name="connsiteY2" fmla="*/ 205104 h 579120"/>
              <a:gd name="connsiteX3" fmla="*/ 124542 w 3858655"/>
              <a:gd name="connsiteY3" fmla="*/ 205104 h 579120"/>
              <a:gd name="connsiteX4" fmla="*/ 200430 w 3858655"/>
              <a:gd name="connsiteY4" fmla="*/ 0 h 579120"/>
              <a:gd name="connsiteX5" fmla="*/ 3658894 w 3858655"/>
              <a:gd name="connsiteY5" fmla="*/ 0 h 579120"/>
              <a:gd name="connsiteX6" fmla="*/ 3734782 w 3858655"/>
              <a:gd name="connsiteY6" fmla="*/ 205104 h 579120"/>
              <a:gd name="connsiteX7" fmla="*/ 3732392 w 3858655"/>
              <a:gd name="connsiteY7" fmla="*/ 205104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8655" h="579120">
                <a:moveTo>
                  <a:pt x="3858655" y="579120"/>
                </a:moveTo>
                <a:lnTo>
                  <a:pt x="0" y="579120"/>
                </a:lnTo>
                <a:lnTo>
                  <a:pt x="126263" y="205104"/>
                </a:lnTo>
                <a:lnTo>
                  <a:pt x="124542" y="205104"/>
                </a:lnTo>
                <a:lnTo>
                  <a:pt x="200430" y="0"/>
                </a:lnTo>
                <a:lnTo>
                  <a:pt x="3658894" y="0"/>
                </a:lnTo>
                <a:lnTo>
                  <a:pt x="3734782" y="205104"/>
                </a:lnTo>
                <a:lnTo>
                  <a:pt x="3732392" y="205104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5400000" scaled="1"/>
            <a:tileRect/>
          </a:gradFill>
          <a:ln w="19050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3" name="任意多边形: 形状 49"/>
          <p:cNvSpPr/>
          <p:nvPr/>
        </p:nvSpPr>
        <p:spPr>
          <a:xfrm rot="10800000">
            <a:off x="-203188" y="208788"/>
            <a:ext cx="4022889" cy="304800"/>
          </a:xfrm>
          <a:custGeom>
            <a:avLst/>
            <a:gdLst>
              <a:gd name="connsiteX0" fmla="*/ 4022889 w 4022889"/>
              <a:gd name="connsiteY0" fmla="*/ 304800 h 304800"/>
              <a:gd name="connsiteX1" fmla="*/ 102897 w 4022889"/>
              <a:gd name="connsiteY1" fmla="*/ 304800 h 304800"/>
              <a:gd name="connsiteX2" fmla="*/ 0 w 4022889"/>
              <a:gd name="connsiteY2" fmla="*/ 0 h 304800"/>
              <a:gd name="connsiteX3" fmla="*/ 4022889 w 4022889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2889" h="304800">
                <a:moveTo>
                  <a:pt x="4022889" y="304800"/>
                </a:moveTo>
                <a:lnTo>
                  <a:pt x="102897" y="304800"/>
                </a:lnTo>
                <a:lnTo>
                  <a:pt x="0" y="0"/>
                </a:lnTo>
                <a:lnTo>
                  <a:pt x="4022889" y="0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0" scaled="1"/>
            <a:tileRect/>
          </a:gradFill>
          <a:ln w="15875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4" name="任意多边形: 形状 77"/>
          <p:cNvSpPr/>
          <p:nvPr/>
        </p:nvSpPr>
        <p:spPr>
          <a:xfrm rot="10800000" flipH="1">
            <a:off x="8372300" y="208788"/>
            <a:ext cx="4022889" cy="304800"/>
          </a:xfrm>
          <a:custGeom>
            <a:avLst/>
            <a:gdLst>
              <a:gd name="connsiteX0" fmla="*/ 4022889 w 4022889"/>
              <a:gd name="connsiteY0" fmla="*/ 304800 h 304800"/>
              <a:gd name="connsiteX1" fmla="*/ 102897 w 4022889"/>
              <a:gd name="connsiteY1" fmla="*/ 304800 h 304800"/>
              <a:gd name="connsiteX2" fmla="*/ 0 w 4022889"/>
              <a:gd name="connsiteY2" fmla="*/ 0 h 304800"/>
              <a:gd name="connsiteX3" fmla="*/ 4022889 w 4022889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2889" h="304800">
                <a:moveTo>
                  <a:pt x="4022889" y="304800"/>
                </a:moveTo>
                <a:lnTo>
                  <a:pt x="102897" y="304800"/>
                </a:lnTo>
                <a:lnTo>
                  <a:pt x="0" y="0"/>
                </a:lnTo>
                <a:lnTo>
                  <a:pt x="4022889" y="0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0" scaled="1"/>
            <a:tileRect/>
          </a:gradFill>
          <a:ln w="15875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08553" y="-54311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914400">
              <a:spcBef>
                <a:spcPct val="0"/>
              </a:spcBef>
              <a:defRPr/>
            </a:pPr>
            <a:r>
              <a:rPr lang="zh-CN" altLang="en-US" sz="4800" kern="0" dirty="0" smtClean="0">
                <a:solidFill>
                  <a:srgbClr val="FFFFFF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闯荡江湖</a:t>
            </a:r>
            <a:endParaRPr lang="zh-CN" altLang="en-US" sz="4800" kern="0" dirty="0">
              <a:solidFill>
                <a:srgbClr val="FFFFFF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82942" y="1833172"/>
            <a:ext cx="3365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网银机器人案例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22384" y="2403605"/>
            <a:ext cx="40035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业务痛点</a:t>
            </a:r>
          </a:p>
          <a:p>
            <a:pPr defTabSz="914400">
              <a:lnSpc>
                <a:spcPct val="150000"/>
              </a:lnSpc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人工下载网银交易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明细和电子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回单：</a:t>
            </a:r>
            <a:endParaRPr lang="en-US" altLang="zh-CN" sz="18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每个账号</a:t>
            </a: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每次需要花费</a:t>
            </a:r>
            <a:r>
              <a:rPr lang="en-US" altLang="zh-CN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10</a:t>
            </a: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分钟</a:t>
            </a:r>
            <a:endParaRPr lang="en-US" altLang="zh-CN" sz="1800" dirty="0" smtClean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每年共需要</a:t>
            </a: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操作</a:t>
            </a:r>
            <a:r>
              <a:rPr lang="en-US" altLang="zh-CN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17712</a:t>
            </a: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人次</a:t>
            </a:r>
            <a:endParaRPr lang="en-US" altLang="zh-CN" sz="1800" dirty="0" smtClean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频繁插拔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U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盾、</a:t>
            </a: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重复查询下载</a:t>
            </a:r>
            <a:endParaRPr lang="en-US" altLang="zh-CN" sz="1800" dirty="0" smtClean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object 43"/>
          <p:cNvSpPr/>
          <p:nvPr/>
        </p:nvSpPr>
        <p:spPr>
          <a:xfrm flipV="1">
            <a:off x="121980" y="2842337"/>
            <a:ext cx="2318385" cy="45719"/>
          </a:xfrm>
          <a:custGeom>
            <a:avLst/>
            <a:gdLst/>
            <a:ahLst/>
            <a:cxnLst/>
            <a:rect l="l" t="t" r="r" b="b"/>
            <a:pathLst>
              <a:path w="2318384">
                <a:moveTo>
                  <a:pt x="0" y="0"/>
                </a:moveTo>
                <a:lnTo>
                  <a:pt x="2318257" y="0"/>
                </a:lnTo>
              </a:path>
            </a:pathLst>
          </a:custGeom>
          <a:noFill/>
          <a:ln w="9525" cap="flat" cmpd="sng" algn="ctr">
            <a:solidFill>
              <a:srgbClr val="4472C4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37850" y="4605472"/>
            <a:ext cx="37456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实现效果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4400">
              <a:lnSpc>
                <a:spcPct val="150000"/>
              </a:lnSpc>
            </a:pP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约释放</a:t>
            </a:r>
            <a:r>
              <a:rPr lang="en-US" altLang="zh-CN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393</a:t>
            </a: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人天</a:t>
            </a:r>
            <a:r>
              <a:rPr lang="en-US" altLang="zh-CN" sz="180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zh-CN" altLang="en-US" sz="1800" dirty="0" smtClean="0">
                <a:solidFill>
                  <a:srgbClr val="C8A554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自动获取账户余额，提前进行资金规划，并为电子档案系统提供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档案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数据。</a:t>
            </a:r>
            <a:endParaRPr lang="en-US" altLang="zh-CN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object 43"/>
          <p:cNvSpPr/>
          <p:nvPr/>
        </p:nvSpPr>
        <p:spPr>
          <a:xfrm>
            <a:off x="121979" y="5058845"/>
            <a:ext cx="2318385" cy="0"/>
          </a:xfrm>
          <a:custGeom>
            <a:avLst/>
            <a:gdLst/>
            <a:ahLst/>
            <a:cxnLst/>
            <a:rect l="l" t="t" r="r" b="b"/>
            <a:pathLst>
              <a:path w="2318384">
                <a:moveTo>
                  <a:pt x="0" y="0"/>
                </a:moveTo>
                <a:lnTo>
                  <a:pt x="2318257" y="0"/>
                </a:lnTo>
              </a:path>
            </a:pathLst>
          </a:custGeom>
          <a:noFill/>
          <a:ln w="9525" cap="flat" cmpd="sng" algn="ctr">
            <a:solidFill>
              <a:srgbClr val="4472C4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449374" y="946169"/>
            <a:ext cx="2676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精益求精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82074" y="894684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叁</a:t>
            </a:r>
            <a:endParaRPr kumimoji="0" lang="zh-CN" altLang="en-US" sz="4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pic>
        <p:nvPicPr>
          <p:cNvPr id="23" name="图片 22" descr="墨迹1.png"/>
          <p:cNvPicPr>
            <a:picLocks noChangeAspect="1"/>
          </p:cNvPicPr>
          <p:nvPr/>
        </p:nvPicPr>
        <p:blipFill>
          <a:blip r:embed="rId7" cstate="screen">
            <a:lum bright="70000" contrast="-70000"/>
          </a:blip>
          <a:srcRect/>
          <a:stretch>
            <a:fillRect/>
          </a:stretch>
        </p:blipFill>
        <p:spPr bwMode="auto">
          <a:xfrm>
            <a:off x="347238" y="776686"/>
            <a:ext cx="967300" cy="87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E:\大可\下载\千图网_水墨太极图片_图片编号11300261\58pic_52382c3690f8a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0982" y="1847991"/>
            <a:ext cx="421092" cy="408619"/>
          </a:xfrm>
          <a:prstGeom prst="rect">
            <a:avLst/>
          </a:prstGeom>
          <a:noFill/>
        </p:spPr>
      </p:pic>
      <p:pic>
        <p:nvPicPr>
          <p:cNvPr id="7" name="进出口银行机器人-武侠版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70870" y="2009058"/>
            <a:ext cx="7921129" cy="4805242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4470631" y="1620265"/>
            <a:ext cx="788566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登录网上银行→查询网银交易明细和回单→下载查询结果→传送至</a:t>
            </a:r>
            <a:r>
              <a:rPr lang="en-US" altLang="zh-CN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EAS</a:t>
            </a:r>
            <a:endParaRPr lang="zh-CN" altLang="en-US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056130" y="6242050"/>
            <a:ext cx="2255520" cy="407035"/>
            <a:chOff x="3238" y="9830"/>
            <a:chExt cx="3552" cy="641"/>
          </a:xfrm>
        </p:grpSpPr>
        <p:cxnSp>
          <p:nvCxnSpPr>
            <p:cNvPr id="26" name="直接箭头连接符 25"/>
            <p:cNvCxnSpPr/>
            <p:nvPr/>
          </p:nvCxnSpPr>
          <p:spPr>
            <a:xfrm>
              <a:off x="3302" y="10471"/>
              <a:ext cx="3424" cy="0"/>
            </a:xfrm>
            <a:prstGeom prst="straightConnector1">
              <a:avLst/>
            </a:prstGeom>
            <a:ln w="22225">
              <a:solidFill>
                <a:schemeClr val="bg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/>
          </p:nvSpPr>
          <p:spPr>
            <a:xfrm>
              <a:off x="3238" y="9830"/>
              <a:ext cx="355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视频欣赏，请单击播放</a:t>
              </a:r>
              <a:endPara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54"/>
          <p:cNvSpPr/>
          <p:nvPr/>
        </p:nvSpPr>
        <p:spPr>
          <a:xfrm rot="10800000">
            <a:off x="3997432" y="11176"/>
            <a:ext cx="4197136" cy="629920"/>
          </a:xfrm>
          <a:custGeom>
            <a:avLst/>
            <a:gdLst>
              <a:gd name="connsiteX0" fmla="*/ 3858655 w 3858655"/>
              <a:gd name="connsiteY0" fmla="*/ 579120 h 579120"/>
              <a:gd name="connsiteX1" fmla="*/ 0 w 3858655"/>
              <a:gd name="connsiteY1" fmla="*/ 579120 h 579120"/>
              <a:gd name="connsiteX2" fmla="*/ 126263 w 3858655"/>
              <a:gd name="connsiteY2" fmla="*/ 205104 h 579120"/>
              <a:gd name="connsiteX3" fmla="*/ 124542 w 3858655"/>
              <a:gd name="connsiteY3" fmla="*/ 205104 h 579120"/>
              <a:gd name="connsiteX4" fmla="*/ 200430 w 3858655"/>
              <a:gd name="connsiteY4" fmla="*/ 0 h 579120"/>
              <a:gd name="connsiteX5" fmla="*/ 3658894 w 3858655"/>
              <a:gd name="connsiteY5" fmla="*/ 0 h 579120"/>
              <a:gd name="connsiteX6" fmla="*/ 3734782 w 3858655"/>
              <a:gd name="connsiteY6" fmla="*/ 205104 h 579120"/>
              <a:gd name="connsiteX7" fmla="*/ 3732392 w 3858655"/>
              <a:gd name="connsiteY7" fmla="*/ 205104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8655" h="579120">
                <a:moveTo>
                  <a:pt x="3858655" y="579120"/>
                </a:moveTo>
                <a:lnTo>
                  <a:pt x="0" y="579120"/>
                </a:lnTo>
                <a:lnTo>
                  <a:pt x="126263" y="205104"/>
                </a:lnTo>
                <a:lnTo>
                  <a:pt x="124542" y="205104"/>
                </a:lnTo>
                <a:lnTo>
                  <a:pt x="200430" y="0"/>
                </a:lnTo>
                <a:lnTo>
                  <a:pt x="3658894" y="0"/>
                </a:lnTo>
                <a:lnTo>
                  <a:pt x="3734782" y="205104"/>
                </a:lnTo>
                <a:lnTo>
                  <a:pt x="3732392" y="205104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5400000" scaled="1"/>
            <a:tileRect/>
          </a:gradFill>
          <a:ln w="19050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3" name="任意多边形: 形状 49"/>
          <p:cNvSpPr/>
          <p:nvPr/>
        </p:nvSpPr>
        <p:spPr>
          <a:xfrm rot="10800000">
            <a:off x="-203188" y="208788"/>
            <a:ext cx="4022889" cy="304800"/>
          </a:xfrm>
          <a:custGeom>
            <a:avLst/>
            <a:gdLst>
              <a:gd name="connsiteX0" fmla="*/ 4022889 w 4022889"/>
              <a:gd name="connsiteY0" fmla="*/ 304800 h 304800"/>
              <a:gd name="connsiteX1" fmla="*/ 102897 w 4022889"/>
              <a:gd name="connsiteY1" fmla="*/ 304800 h 304800"/>
              <a:gd name="connsiteX2" fmla="*/ 0 w 4022889"/>
              <a:gd name="connsiteY2" fmla="*/ 0 h 304800"/>
              <a:gd name="connsiteX3" fmla="*/ 4022889 w 4022889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2889" h="304800">
                <a:moveTo>
                  <a:pt x="4022889" y="304800"/>
                </a:moveTo>
                <a:lnTo>
                  <a:pt x="102897" y="304800"/>
                </a:lnTo>
                <a:lnTo>
                  <a:pt x="0" y="0"/>
                </a:lnTo>
                <a:lnTo>
                  <a:pt x="4022889" y="0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0" scaled="1"/>
            <a:tileRect/>
          </a:gradFill>
          <a:ln w="15875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4" name="任意多边形: 形状 77"/>
          <p:cNvSpPr/>
          <p:nvPr/>
        </p:nvSpPr>
        <p:spPr>
          <a:xfrm rot="10800000" flipH="1">
            <a:off x="8372300" y="208788"/>
            <a:ext cx="4022889" cy="304800"/>
          </a:xfrm>
          <a:custGeom>
            <a:avLst/>
            <a:gdLst>
              <a:gd name="connsiteX0" fmla="*/ 4022889 w 4022889"/>
              <a:gd name="connsiteY0" fmla="*/ 304800 h 304800"/>
              <a:gd name="connsiteX1" fmla="*/ 102897 w 4022889"/>
              <a:gd name="connsiteY1" fmla="*/ 304800 h 304800"/>
              <a:gd name="connsiteX2" fmla="*/ 0 w 4022889"/>
              <a:gd name="connsiteY2" fmla="*/ 0 h 304800"/>
              <a:gd name="connsiteX3" fmla="*/ 4022889 w 4022889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2889" h="304800">
                <a:moveTo>
                  <a:pt x="4022889" y="304800"/>
                </a:moveTo>
                <a:lnTo>
                  <a:pt x="102897" y="304800"/>
                </a:lnTo>
                <a:lnTo>
                  <a:pt x="0" y="0"/>
                </a:lnTo>
                <a:lnTo>
                  <a:pt x="4022889" y="0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0" scaled="1"/>
            <a:tileRect/>
          </a:gradFill>
          <a:ln w="15875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08553" y="-54311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914400">
              <a:spcBef>
                <a:spcPct val="0"/>
              </a:spcBef>
              <a:defRPr/>
            </a:pPr>
            <a:r>
              <a:rPr lang="zh-CN" altLang="en-US" sz="4800" kern="0" dirty="0" smtClean="0">
                <a:solidFill>
                  <a:srgbClr val="FFFFFF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闯荡江湖</a:t>
            </a:r>
            <a:endParaRPr lang="zh-CN" altLang="en-US" sz="4800" kern="0" dirty="0">
              <a:solidFill>
                <a:srgbClr val="FFFFFF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82942" y="1833172"/>
            <a:ext cx="33653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单体报表机器人案例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82942" y="2449378"/>
            <a:ext cx="10263452" cy="166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400" fontAlgn="auto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业务痛点</a:t>
            </a:r>
          </a:p>
          <a:p>
            <a:pPr marL="285750" indent="-285750" defTabSz="914400" fontAlgn="auto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财务报表</a:t>
            </a:r>
            <a:r>
              <a:rPr lang="en-US" altLang="zh-CN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数量多、内容复杂、编制效率低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是招商港口乃至招商局集团其他二级公司报表编制人员共同的痛点</a:t>
            </a:r>
            <a:endParaRPr lang="en-US" altLang="zh-CN" sz="1800" dirty="0" smtClean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defTabSz="914400" fontAlgn="auto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招商港口全球化布局，对财务报表编制提速提出更高的要求。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82942" y="5257070"/>
            <a:ext cx="10586419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应用成效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l" defTabSz="91440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月度财务快报</a:t>
            </a:r>
            <a:r>
              <a:rPr lang="en-US" altLang="zh-CN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自动化率突破100%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，年度及季度报表</a:t>
            </a:r>
            <a:r>
              <a:rPr lang="en-US" altLang="zh-CN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自动化率达到80%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，单家公司月度财务报表出具用时仅</a:t>
            </a:r>
            <a:r>
              <a:rPr lang="en-US" altLang="zh-CN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5-7分钟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，压减至少</a:t>
            </a:r>
            <a:r>
              <a:rPr lang="en-US" altLang="zh-CN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半天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时间，季度及年度决算报表编制用时压减</a:t>
            </a:r>
            <a:r>
              <a:rPr lang="en-US" altLang="zh-CN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2天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左右。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449374" y="946169"/>
            <a:ext cx="2676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精益求精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82074" y="894684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叁</a:t>
            </a:r>
            <a:endParaRPr kumimoji="0" lang="zh-CN" altLang="en-US" sz="4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pic>
        <p:nvPicPr>
          <p:cNvPr id="23" name="图片 22" descr="墨迹1.png"/>
          <p:cNvPicPr>
            <a:picLocks noChangeAspect="1"/>
          </p:cNvPicPr>
          <p:nvPr/>
        </p:nvPicPr>
        <p:blipFill>
          <a:blip r:embed="rId5" cstate="screen">
            <a:lum bright="70000" contrast="-70000"/>
          </a:blip>
          <a:srcRect/>
          <a:stretch>
            <a:fillRect/>
          </a:stretch>
        </p:blipFill>
        <p:spPr bwMode="auto">
          <a:xfrm>
            <a:off x="347238" y="776686"/>
            <a:ext cx="967300" cy="87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E:\大可\下载\千图网_水墨太极图片_图片编号11300261\58pic_52382c3690f8a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0982" y="1847991"/>
            <a:ext cx="421092" cy="408619"/>
          </a:xfrm>
          <a:prstGeom prst="rect">
            <a:avLst/>
          </a:prstGeom>
          <a:noFill/>
        </p:spPr>
      </p:pic>
      <p:sp>
        <p:nvSpPr>
          <p:cNvPr id="26" name="文本框 25"/>
          <p:cNvSpPr txBox="1"/>
          <p:nvPr/>
        </p:nvSpPr>
        <p:spPr>
          <a:xfrm>
            <a:off x="582942" y="3801804"/>
            <a:ext cx="1058641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实现方案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zh-CN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梳理优化报表编制流程</a:t>
            </a:r>
            <a:r>
              <a:rPr lang="zh-CN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zh-CN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应用</a:t>
            </a:r>
            <a:r>
              <a:rPr lang="zh-CN" altLang="zh-CN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机器人补充业务数据、操作生成系统报表、下载系统报表自动粘贴为</a:t>
            </a:r>
            <a:r>
              <a:rPr lang="en-US" altLang="zh-CN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EXCEL</a:t>
            </a:r>
            <a:r>
              <a:rPr lang="zh-CN" altLang="zh-CN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套表、检查表间勾稽关系正确性等</a:t>
            </a:r>
            <a:r>
              <a:rPr lang="zh-CN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，将异常情况及报表结果以邮件的方式发送给各公司报表负责人确认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54"/>
          <p:cNvSpPr/>
          <p:nvPr/>
        </p:nvSpPr>
        <p:spPr>
          <a:xfrm rot="10800000">
            <a:off x="3997432" y="11176"/>
            <a:ext cx="4197136" cy="629920"/>
          </a:xfrm>
          <a:custGeom>
            <a:avLst/>
            <a:gdLst>
              <a:gd name="connsiteX0" fmla="*/ 3858655 w 3858655"/>
              <a:gd name="connsiteY0" fmla="*/ 579120 h 579120"/>
              <a:gd name="connsiteX1" fmla="*/ 0 w 3858655"/>
              <a:gd name="connsiteY1" fmla="*/ 579120 h 579120"/>
              <a:gd name="connsiteX2" fmla="*/ 126263 w 3858655"/>
              <a:gd name="connsiteY2" fmla="*/ 205104 h 579120"/>
              <a:gd name="connsiteX3" fmla="*/ 124542 w 3858655"/>
              <a:gd name="connsiteY3" fmla="*/ 205104 h 579120"/>
              <a:gd name="connsiteX4" fmla="*/ 200430 w 3858655"/>
              <a:gd name="connsiteY4" fmla="*/ 0 h 579120"/>
              <a:gd name="connsiteX5" fmla="*/ 3658894 w 3858655"/>
              <a:gd name="connsiteY5" fmla="*/ 0 h 579120"/>
              <a:gd name="connsiteX6" fmla="*/ 3734782 w 3858655"/>
              <a:gd name="connsiteY6" fmla="*/ 205104 h 579120"/>
              <a:gd name="connsiteX7" fmla="*/ 3732392 w 3858655"/>
              <a:gd name="connsiteY7" fmla="*/ 205104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8655" h="579120">
                <a:moveTo>
                  <a:pt x="3858655" y="579120"/>
                </a:moveTo>
                <a:lnTo>
                  <a:pt x="0" y="579120"/>
                </a:lnTo>
                <a:lnTo>
                  <a:pt x="126263" y="205104"/>
                </a:lnTo>
                <a:lnTo>
                  <a:pt x="124542" y="205104"/>
                </a:lnTo>
                <a:lnTo>
                  <a:pt x="200430" y="0"/>
                </a:lnTo>
                <a:lnTo>
                  <a:pt x="3658894" y="0"/>
                </a:lnTo>
                <a:lnTo>
                  <a:pt x="3734782" y="205104"/>
                </a:lnTo>
                <a:lnTo>
                  <a:pt x="3732392" y="205104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5400000" scaled="1"/>
            <a:tileRect/>
          </a:gradFill>
          <a:ln w="19050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>
              <a:defRPr/>
            </a:pPr>
            <a:endParaRPr lang="zh-CN" altLang="en-US" sz="1800">
              <a:solidFill>
                <a:prstClr val="white"/>
              </a:solidFill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3" name="任意多边形: 形状 49"/>
          <p:cNvSpPr/>
          <p:nvPr/>
        </p:nvSpPr>
        <p:spPr>
          <a:xfrm rot="10800000">
            <a:off x="-203188" y="208788"/>
            <a:ext cx="4022889" cy="304800"/>
          </a:xfrm>
          <a:custGeom>
            <a:avLst/>
            <a:gdLst>
              <a:gd name="connsiteX0" fmla="*/ 4022889 w 4022889"/>
              <a:gd name="connsiteY0" fmla="*/ 304800 h 304800"/>
              <a:gd name="connsiteX1" fmla="*/ 102897 w 4022889"/>
              <a:gd name="connsiteY1" fmla="*/ 304800 h 304800"/>
              <a:gd name="connsiteX2" fmla="*/ 0 w 4022889"/>
              <a:gd name="connsiteY2" fmla="*/ 0 h 304800"/>
              <a:gd name="connsiteX3" fmla="*/ 4022889 w 4022889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2889" h="304800">
                <a:moveTo>
                  <a:pt x="4022889" y="304800"/>
                </a:moveTo>
                <a:lnTo>
                  <a:pt x="102897" y="304800"/>
                </a:lnTo>
                <a:lnTo>
                  <a:pt x="0" y="0"/>
                </a:lnTo>
                <a:lnTo>
                  <a:pt x="4022889" y="0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0" scaled="1"/>
            <a:tileRect/>
          </a:gradFill>
          <a:ln w="15875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>
              <a:defRPr/>
            </a:pPr>
            <a:endParaRPr lang="zh-CN" altLang="en-US" sz="1800">
              <a:solidFill>
                <a:prstClr val="white"/>
              </a:solidFill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4" name="任意多边形: 形状 77"/>
          <p:cNvSpPr/>
          <p:nvPr/>
        </p:nvSpPr>
        <p:spPr>
          <a:xfrm rot="10800000" flipH="1">
            <a:off x="8372300" y="208788"/>
            <a:ext cx="4022889" cy="304800"/>
          </a:xfrm>
          <a:custGeom>
            <a:avLst/>
            <a:gdLst>
              <a:gd name="connsiteX0" fmla="*/ 4022889 w 4022889"/>
              <a:gd name="connsiteY0" fmla="*/ 304800 h 304800"/>
              <a:gd name="connsiteX1" fmla="*/ 102897 w 4022889"/>
              <a:gd name="connsiteY1" fmla="*/ 304800 h 304800"/>
              <a:gd name="connsiteX2" fmla="*/ 0 w 4022889"/>
              <a:gd name="connsiteY2" fmla="*/ 0 h 304800"/>
              <a:gd name="connsiteX3" fmla="*/ 4022889 w 4022889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2889" h="304800">
                <a:moveTo>
                  <a:pt x="4022889" y="304800"/>
                </a:moveTo>
                <a:lnTo>
                  <a:pt x="102897" y="304800"/>
                </a:lnTo>
                <a:lnTo>
                  <a:pt x="0" y="0"/>
                </a:lnTo>
                <a:lnTo>
                  <a:pt x="4022889" y="0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0" scaled="1"/>
            <a:tileRect/>
          </a:gradFill>
          <a:ln w="15875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>
              <a:defRPr/>
            </a:pPr>
            <a:endParaRPr lang="zh-CN" altLang="en-US" sz="1800">
              <a:solidFill>
                <a:prstClr val="white"/>
              </a:solidFill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08553" y="-54311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914400">
              <a:spcBef>
                <a:spcPct val="0"/>
              </a:spcBef>
              <a:defRPr/>
            </a:pPr>
            <a:r>
              <a:rPr lang="zh-CN" altLang="en-US" sz="4800" kern="0" dirty="0" smtClean="0">
                <a:solidFill>
                  <a:srgbClr val="FFFFFF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闯荡江湖</a:t>
            </a:r>
            <a:endParaRPr lang="zh-CN" altLang="en-US" sz="4800" kern="0" dirty="0">
              <a:solidFill>
                <a:srgbClr val="FFFFFF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578403" y="891739"/>
            <a:ext cx="8883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部分</a:t>
            </a:r>
            <a:r>
              <a:rPr lang="en-US" altLang="zh-CN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RPA</a:t>
            </a:r>
            <a:r>
              <a:rPr lang="zh-CN" altLang="en-US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机器人流程</a:t>
            </a:r>
            <a:r>
              <a:rPr lang="zh-CN" altLang="en-US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演示</a:t>
            </a:r>
            <a:endParaRPr lang="zh-CN" altLang="en-US" sz="18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-3" y="208787"/>
            <a:ext cx="1807781" cy="1683075"/>
          </a:xfrm>
          <a:prstGeom prst="rect">
            <a:avLst/>
          </a:prstGeom>
        </p:spPr>
      </p:pic>
      <p:cxnSp>
        <p:nvCxnSpPr>
          <p:cNvPr id="18" name="直接箭头连接符 17"/>
          <p:cNvCxnSpPr/>
          <p:nvPr/>
        </p:nvCxnSpPr>
        <p:spPr>
          <a:xfrm>
            <a:off x="125902" y="6791354"/>
            <a:ext cx="2174404" cy="0"/>
          </a:xfrm>
          <a:prstGeom prst="straightConnector1">
            <a:avLst/>
          </a:prstGeom>
          <a:ln w="2222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125902" y="6432961"/>
            <a:ext cx="2256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视频欣赏，请单击播放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5" name="应付、应收、费用、资金机器人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81979" y="1339502"/>
            <a:ext cx="9717872" cy="5466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317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9" descr="21"/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323312" y="4898253"/>
            <a:ext cx="5313371" cy="85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89" descr="21"/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323312" y="3378741"/>
            <a:ext cx="5313371" cy="85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任意多边形: 形状 54"/>
          <p:cNvSpPr/>
          <p:nvPr/>
        </p:nvSpPr>
        <p:spPr>
          <a:xfrm rot="10800000">
            <a:off x="3997432" y="11176"/>
            <a:ext cx="4197136" cy="629920"/>
          </a:xfrm>
          <a:custGeom>
            <a:avLst/>
            <a:gdLst>
              <a:gd name="connsiteX0" fmla="*/ 3858655 w 3858655"/>
              <a:gd name="connsiteY0" fmla="*/ 579120 h 579120"/>
              <a:gd name="connsiteX1" fmla="*/ 0 w 3858655"/>
              <a:gd name="connsiteY1" fmla="*/ 579120 h 579120"/>
              <a:gd name="connsiteX2" fmla="*/ 126263 w 3858655"/>
              <a:gd name="connsiteY2" fmla="*/ 205104 h 579120"/>
              <a:gd name="connsiteX3" fmla="*/ 124542 w 3858655"/>
              <a:gd name="connsiteY3" fmla="*/ 205104 h 579120"/>
              <a:gd name="connsiteX4" fmla="*/ 200430 w 3858655"/>
              <a:gd name="connsiteY4" fmla="*/ 0 h 579120"/>
              <a:gd name="connsiteX5" fmla="*/ 3658894 w 3858655"/>
              <a:gd name="connsiteY5" fmla="*/ 0 h 579120"/>
              <a:gd name="connsiteX6" fmla="*/ 3734782 w 3858655"/>
              <a:gd name="connsiteY6" fmla="*/ 205104 h 579120"/>
              <a:gd name="connsiteX7" fmla="*/ 3732392 w 3858655"/>
              <a:gd name="connsiteY7" fmla="*/ 205104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8655" h="579120">
                <a:moveTo>
                  <a:pt x="3858655" y="579120"/>
                </a:moveTo>
                <a:lnTo>
                  <a:pt x="0" y="579120"/>
                </a:lnTo>
                <a:lnTo>
                  <a:pt x="126263" y="205104"/>
                </a:lnTo>
                <a:lnTo>
                  <a:pt x="124542" y="205104"/>
                </a:lnTo>
                <a:lnTo>
                  <a:pt x="200430" y="0"/>
                </a:lnTo>
                <a:lnTo>
                  <a:pt x="3658894" y="0"/>
                </a:lnTo>
                <a:lnTo>
                  <a:pt x="3734782" y="205104"/>
                </a:lnTo>
                <a:lnTo>
                  <a:pt x="3732392" y="205104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5400000" scaled="1"/>
            <a:tileRect/>
          </a:gradFill>
          <a:ln w="19050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3" name="任意多边形: 形状 49"/>
          <p:cNvSpPr/>
          <p:nvPr/>
        </p:nvSpPr>
        <p:spPr>
          <a:xfrm rot="10800000">
            <a:off x="-203188" y="208788"/>
            <a:ext cx="4022889" cy="304800"/>
          </a:xfrm>
          <a:custGeom>
            <a:avLst/>
            <a:gdLst>
              <a:gd name="connsiteX0" fmla="*/ 4022889 w 4022889"/>
              <a:gd name="connsiteY0" fmla="*/ 304800 h 304800"/>
              <a:gd name="connsiteX1" fmla="*/ 102897 w 4022889"/>
              <a:gd name="connsiteY1" fmla="*/ 304800 h 304800"/>
              <a:gd name="connsiteX2" fmla="*/ 0 w 4022889"/>
              <a:gd name="connsiteY2" fmla="*/ 0 h 304800"/>
              <a:gd name="connsiteX3" fmla="*/ 4022889 w 4022889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2889" h="304800">
                <a:moveTo>
                  <a:pt x="4022889" y="304800"/>
                </a:moveTo>
                <a:lnTo>
                  <a:pt x="102897" y="304800"/>
                </a:lnTo>
                <a:lnTo>
                  <a:pt x="0" y="0"/>
                </a:lnTo>
                <a:lnTo>
                  <a:pt x="4022889" y="0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0" scaled="1"/>
            <a:tileRect/>
          </a:gradFill>
          <a:ln w="15875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4" name="任意多边形: 形状 77"/>
          <p:cNvSpPr/>
          <p:nvPr/>
        </p:nvSpPr>
        <p:spPr>
          <a:xfrm rot="10800000" flipH="1">
            <a:off x="8372300" y="208788"/>
            <a:ext cx="4022889" cy="304800"/>
          </a:xfrm>
          <a:custGeom>
            <a:avLst/>
            <a:gdLst>
              <a:gd name="connsiteX0" fmla="*/ 4022889 w 4022889"/>
              <a:gd name="connsiteY0" fmla="*/ 304800 h 304800"/>
              <a:gd name="connsiteX1" fmla="*/ 102897 w 4022889"/>
              <a:gd name="connsiteY1" fmla="*/ 304800 h 304800"/>
              <a:gd name="connsiteX2" fmla="*/ 0 w 4022889"/>
              <a:gd name="connsiteY2" fmla="*/ 0 h 304800"/>
              <a:gd name="connsiteX3" fmla="*/ 4022889 w 4022889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2889" h="304800">
                <a:moveTo>
                  <a:pt x="4022889" y="304800"/>
                </a:moveTo>
                <a:lnTo>
                  <a:pt x="102897" y="304800"/>
                </a:lnTo>
                <a:lnTo>
                  <a:pt x="0" y="0"/>
                </a:lnTo>
                <a:lnTo>
                  <a:pt x="4022889" y="0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0" scaled="1"/>
            <a:tileRect/>
          </a:gradFill>
          <a:ln w="15875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pic>
        <p:nvPicPr>
          <p:cNvPr id="342" name="图片 34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02306" y="641097"/>
            <a:ext cx="2404174" cy="2006918"/>
          </a:xfrm>
          <a:prstGeom prst="rect">
            <a:avLst/>
          </a:prstGeom>
        </p:spPr>
      </p:pic>
      <p:pic>
        <p:nvPicPr>
          <p:cNvPr id="347" name="Picture 2" descr="C:\Users\Thinkpad\Desktop\PNG\1_0003_图层-20.png"/>
          <p:cNvPicPr>
            <a:picLocks noChangeAspect="1" noChangeArrowheads="1"/>
          </p:cNvPicPr>
          <p:nvPr/>
        </p:nvPicPr>
        <p:blipFill>
          <a:blip r:embed="rId7" cstate="screen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85872" y="2565396"/>
            <a:ext cx="3884451" cy="390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1643056" y="3597426"/>
            <a:ext cx="800219" cy="25603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修炼成效</a:t>
            </a:r>
            <a:endParaRPr lang="zh-CN" altLang="en-US" sz="4000" dirty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57" name="Picture 289" descr="21"/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323312" y="1002631"/>
            <a:ext cx="5313371" cy="85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4845331" y="1185327"/>
            <a:ext cx="3631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释放人员，节约成本</a:t>
            </a:r>
            <a:endParaRPr lang="zh-CN" altLang="en-US" sz="2800" dirty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04218" y="1688233"/>
            <a:ext cx="73034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利用</a:t>
            </a:r>
            <a:r>
              <a:rPr lang="en-US" altLang="zh-CN" sz="1800" kern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RPA</a:t>
            </a:r>
            <a:r>
              <a:rPr lang="en-US" altLang="zh-CN" sz="1800" b="1" kern="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7X24</a:t>
            </a:r>
            <a:r>
              <a:rPr lang="zh-CN" altLang="en-US" sz="1800" b="1" kern="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小时不间断的自动</a:t>
            </a:r>
            <a:r>
              <a:rPr lang="zh-CN" altLang="en-US" sz="1800" b="1" kern="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运行，</a:t>
            </a:r>
            <a:r>
              <a:rPr lang="zh-CN" altLang="en-US" sz="1800" kern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助力财务共享中心提升</a:t>
            </a:r>
            <a:r>
              <a:rPr lang="zh-CN" altLang="en-US" sz="1800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自动化业务处理</a:t>
            </a:r>
            <a:r>
              <a:rPr lang="zh-CN" altLang="en-US" sz="1800" kern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能力</a:t>
            </a:r>
            <a:r>
              <a:rPr lang="zh-CN" altLang="en-US" sz="1800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r>
              <a:rPr lang="zh-CN" altLang="en-US" sz="1800" kern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截至</a:t>
            </a:r>
            <a:r>
              <a:rPr lang="en-US" altLang="zh-CN" sz="1800" kern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2021</a:t>
            </a:r>
            <a:r>
              <a:rPr lang="zh-CN" altLang="en-US" sz="1800" kern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1800" kern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1800" kern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月，共享上线以后招商港口全级次公司财务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人员约减少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50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人，按每年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20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万元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人的成本计算，每年为公司</a:t>
            </a:r>
            <a:r>
              <a:rPr lang="zh-CN" altLang="en-US" sz="1800" b="1" kern="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节省</a:t>
            </a:r>
            <a:r>
              <a: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成本约</a:t>
            </a: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1000</a:t>
            </a:r>
            <a:r>
              <a: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万元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</p:txBody>
      </p:sp>
      <p:sp>
        <p:nvSpPr>
          <p:cNvPr id="361" name="文本框 360"/>
          <p:cNvSpPr txBox="1"/>
          <p:nvPr/>
        </p:nvSpPr>
        <p:spPr>
          <a:xfrm>
            <a:off x="4967974" y="3519231"/>
            <a:ext cx="350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优化流程，防范风险</a:t>
            </a:r>
            <a:endParaRPr lang="zh-CN" altLang="en-US" sz="2800" dirty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64" name="文本框 363"/>
          <p:cNvSpPr txBox="1"/>
          <p:nvPr/>
        </p:nvSpPr>
        <p:spPr>
          <a:xfrm>
            <a:off x="4805522" y="5069672"/>
            <a:ext cx="3833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科技赋能，数智转型</a:t>
            </a:r>
            <a:endParaRPr lang="zh-CN" altLang="en-US" sz="2800" dirty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04220" y="3999864"/>
            <a:ext cx="71543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1800" kern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梳理业务场景和操作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标准</a:t>
            </a:r>
            <a:r>
              <a:rPr lang="zh-CN" altLang="en-US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，优化工作流程</a:t>
            </a:r>
            <a:r>
              <a:rPr lang="zh-CN" altLang="en-US" sz="1800" kern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。通过机器人</a:t>
            </a:r>
            <a:r>
              <a:rPr lang="en-US" altLang="zh-CN" sz="1800" kern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OCR</a:t>
            </a:r>
            <a:r>
              <a:rPr lang="zh-CN" altLang="en-US" sz="1800" kern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检查</a:t>
            </a:r>
            <a:r>
              <a:rPr lang="zh-CN" altLang="en-US" sz="1800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等功能</a:t>
            </a:r>
            <a:r>
              <a:rPr lang="zh-CN" altLang="en-US" sz="1800" kern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，进一步</a:t>
            </a:r>
            <a:r>
              <a:rPr lang="zh-CN" altLang="en-US" sz="1800" b="1" kern="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加强</a:t>
            </a:r>
            <a:r>
              <a:rPr lang="zh-CN" altLang="en-US" sz="1800" b="1" kern="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风险</a:t>
            </a:r>
            <a:r>
              <a:rPr lang="zh-CN" altLang="en-US" sz="1800" b="1" kern="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的管控</a:t>
            </a:r>
            <a:r>
              <a:rPr lang="zh-CN" altLang="en-US" sz="1800" b="1" kern="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力度</a:t>
            </a:r>
            <a:r>
              <a:rPr lang="zh-CN" altLang="en-US" sz="1800" kern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504218" y="5526273"/>
            <a:ext cx="715438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1800" kern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践行</a:t>
            </a:r>
            <a:r>
              <a:rPr lang="zh-CN" altLang="en-US" sz="1800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集团“</a:t>
            </a:r>
            <a:r>
              <a:rPr lang="zh-CN" altLang="en-US" sz="1800" b="1" kern="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立足</a:t>
            </a:r>
            <a:r>
              <a:rPr lang="zh-CN" altLang="en-US" sz="1800" b="1" kern="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长远 把握当下 科技引领 拥抱变化</a:t>
            </a:r>
            <a:r>
              <a:rPr lang="zh-CN" altLang="en-US" sz="1800" kern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”的战略原则，运用数字化手段，使</a:t>
            </a:r>
            <a:r>
              <a:rPr lang="zh-CN" altLang="en-US" sz="1800" b="1" kern="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员工能够</a:t>
            </a:r>
            <a:r>
              <a:rPr lang="zh-CN" altLang="en-US" sz="1800" b="1" kern="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投入</a:t>
            </a:r>
            <a:r>
              <a:rPr lang="zh-CN" altLang="en-US" sz="1800" b="1" kern="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到高价值</a:t>
            </a:r>
            <a:r>
              <a:rPr lang="zh-CN" altLang="en-US" sz="1800" b="1" kern="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创造环节</a:t>
            </a:r>
            <a:r>
              <a:rPr lang="zh-CN" altLang="en-US" sz="1800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中</a:t>
            </a:r>
            <a:r>
              <a:rPr lang="zh-CN" altLang="en-US" sz="1800" kern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，转型成为招商港口的</a:t>
            </a:r>
            <a:r>
              <a:rPr lang="zh-CN" altLang="en-US" sz="1800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新型</a:t>
            </a:r>
            <a:r>
              <a:rPr lang="zh-CN" altLang="en-US" sz="1800" kern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人才。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772561" y="-54311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闯荡江湖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98" l="0" r="98966">
                        <a14:foregroundMark x1="22759" y1="5287" x2="18793" y2="11027"/>
                        <a14:foregroundMark x1="20345" y1="9063" x2="18276" y2="9970"/>
                        <a14:foregroundMark x1="19483" y1="9970" x2="19483" y2="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51" y="891470"/>
            <a:ext cx="3779938" cy="4611146"/>
          </a:xfrm>
          <a:prstGeom prst="rect">
            <a:avLst/>
          </a:prstGeom>
        </p:spPr>
      </p:pic>
      <p:sp>
        <p:nvSpPr>
          <p:cNvPr id="36" name="íṥḷîḑé"/>
          <p:cNvSpPr>
            <a:spLocks noChangeAspect="1"/>
          </p:cNvSpPr>
          <p:nvPr/>
        </p:nvSpPr>
        <p:spPr>
          <a:xfrm>
            <a:off x="7297413" y="5180321"/>
            <a:ext cx="776031" cy="776030"/>
          </a:xfrm>
          <a:prstGeom prst="ellipse">
            <a:avLst/>
          </a:prstGeom>
          <a:gradFill flip="none" rotWithShape="1">
            <a:gsLst>
              <a:gs pos="45000">
                <a:srgbClr val="1C77D6">
                  <a:alpha val="0"/>
                </a:srgbClr>
              </a:gs>
              <a:gs pos="100000">
                <a:srgbClr val="1BE2ED"/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rgbClr val="1BE2ED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23" name="íṥḷîḑé"/>
          <p:cNvSpPr>
            <a:spLocks noChangeAspect="1"/>
          </p:cNvSpPr>
          <p:nvPr/>
        </p:nvSpPr>
        <p:spPr>
          <a:xfrm>
            <a:off x="7283620" y="3760667"/>
            <a:ext cx="776031" cy="776030"/>
          </a:xfrm>
          <a:prstGeom prst="ellipse">
            <a:avLst/>
          </a:prstGeom>
          <a:gradFill flip="none" rotWithShape="1">
            <a:gsLst>
              <a:gs pos="45000">
                <a:srgbClr val="1C77D6">
                  <a:alpha val="0"/>
                </a:srgbClr>
              </a:gs>
              <a:gs pos="100000">
                <a:srgbClr val="1BE2ED"/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rgbClr val="1BE2ED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24" name="平行四边形 23"/>
          <p:cNvSpPr/>
          <p:nvPr/>
        </p:nvSpPr>
        <p:spPr>
          <a:xfrm>
            <a:off x="7641079" y="3905151"/>
            <a:ext cx="3886108" cy="727740"/>
          </a:xfrm>
          <a:prstGeom prst="parallelogram">
            <a:avLst>
              <a:gd name="adj" fmla="val 35461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4">
                  <a:alpha val="2000"/>
                </a:schemeClr>
              </a:gs>
            </a:gsLst>
            <a:lin ang="0" scaled="1"/>
          </a:gradFill>
          <a:ln w="9525">
            <a:gradFill flip="none" rotWithShape="1">
              <a:gsLst>
                <a:gs pos="10000">
                  <a:srgbClr val="242A3A">
                    <a:alpha val="0"/>
                  </a:srgbClr>
                </a:gs>
                <a:gs pos="100000">
                  <a:schemeClr val="accent4">
                    <a:alpha val="4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25" name="平行四边形 24"/>
          <p:cNvSpPr/>
          <p:nvPr/>
        </p:nvSpPr>
        <p:spPr>
          <a:xfrm>
            <a:off x="7230129" y="3798759"/>
            <a:ext cx="4243567" cy="775788"/>
          </a:xfrm>
          <a:prstGeom prst="parallelogram">
            <a:avLst>
              <a:gd name="adj" fmla="val 35461"/>
            </a:avLst>
          </a:pr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5">
                  <a:alpha val="20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15000">
                  <a:schemeClr val="accent5">
                    <a:alpha val="0"/>
                  </a:schemeClr>
                </a:gs>
                <a:gs pos="100000">
                  <a:schemeClr val="accent5">
                    <a:alpha val="17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37" name="íṥḷîḑé"/>
          <p:cNvSpPr>
            <a:spLocks noChangeAspect="1"/>
          </p:cNvSpPr>
          <p:nvPr/>
        </p:nvSpPr>
        <p:spPr>
          <a:xfrm>
            <a:off x="7267042" y="2359467"/>
            <a:ext cx="776031" cy="776030"/>
          </a:xfrm>
          <a:prstGeom prst="ellipse">
            <a:avLst/>
          </a:prstGeom>
          <a:gradFill flip="none" rotWithShape="1">
            <a:gsLst>
              <a:gs pos="45000">
                <a:srgbClr val="1C77D6">
                  <a:alpha val="0"/>
                </a:srgbClr>
              </a:gs>
              <a:gs pos="100000">
                <a:srgbClr val="1BE2ED"/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rgbClr val="1BE2ED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49" name="平行四边形 48"/>
          <p:cNvSpPr/>
          <p:nvPr/>
        </p:nvSpPr>
        <p:spPr>
          <a:xfrm>
            <a:off x="7213551" y="2397559"/>
            <a:ext cx="4243567" cy="775788"/>
          </a:xfrm>
          <a:prstGeom prst="parallelogram">
            <a:avLst>
              <a:gd name="adj" fmla="val 35461"/>
            </a:avLst>
          </a:pr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5">
                  <a:alpha val="20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15000">
                  <a:schemeClr val="accent5">
                    <a:alpha val="0"/>
                  </a:schemeClr>
                </a:gs>
                <a:gs pos="100000">
                  <a:schemeClr val="accent5">
                    <a:alpha val="17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51" name="平行四边形 50"/>
          <p:cNvSpPr/>
          <p:nvPr/>
        </p:nvSpPr>
        <p:spPr>
          <a:xfrm>
            <a:off x="7705767" y="5219448"/>
            <a:ext cx="3886108" cy="727740"/>
          </a:xfrm>
          <a:prstGeom prst="parallelogram">
            <a:avLst>
              <a:gd name="adj" fmla="val 35461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4">
                  <a:alpha val="2000"/>
                </a:schemeClr>
              </a:gs>
            </a:gsLst>
            <a:lin ang="0" scaled="1"/>
          </a:gradFill>
          <a:ln w="9525">
            <a:gradFill flip="none" rotWithShape="1">
              <a:gsLst>
                <a:gs pos="10000">
                  <a:srgbClr val="242A3A">
                    <a:alpha val="0"/>
                  </a:srgbClr>
                </a:gs>
                <a:gs pos="100000">
                  <a:schemeClr val="accent4">
                    <a:alpha val="4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52" name="平行四边形 51"/>
          <p:cNvSpPr/>
          <p:nvPr/>
        </p:nvSpPr>
        <p:spPr>
          <a:xfrm>
            <a:off x="7294817" y="5113056"/>
            <a:ext cx="4243567" cy="775788"/>
          </a:xfrm>
          <a:prstGeom prst="parallelogram">
            <a:avLst>
              <a:gd name="adj" fmla="val 35461"/>
            </a:avLst>
          </a:pr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5">
                  <a:alpha val="20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15000">
                  <a:schemeClr val="accent5">
                    <a:alpha val="0"/>
                  </a:schemeClr>
                </a:gs>
                <a:gs pos="100000">
                  <a:schemeClr val="accent5">
                    <a:alpha val="17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43" name="PA-平行四边形 42"/>
          <p:cNvSpPr/>
          <p:nvPr>
            <p:custDataLst>
              <p:tags r:id="rId2"/>
            </p:custDataLst>
          </p:nvPr>
        </p:nvSpPr>
        <p:spPr>
          <a:xfrm>
            <a:off x="7687269" y="949747"/>
            <a:ext cx="3886108" cy="727740"/>
          </a:xfrm>
          <a:prstGeom prst="parallelogram">
            <a:avLst>
              <a:gd name="adj" fmla="val 35461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4">
                  <a:alpha val="2000"/>
                </a:schemeClr>
              </a:gs>
            </a:gsLst>
            <a:lin ang="0" scaled="1"/>
          </a:gradFill>
          <a:ln w="9525">
            <a:gradFill flip="none" rotWithShape="1">
              <a:gsLst>
                <a:gs pos="10000">
                  <a:srgbClr val="242A3A">
                    <a:alpha val="0"/>
                  </a:srgbClr>
                </a:gs>
                <a:gs pos="100000">
                  <a:schemeClr val="accent4">
                    <a:alpha val="4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45" name="平行四边形 44"/>
          <p:cNvSpPr/>
          <p:nvPr/>
        </p:nvSpPr>
        <p:spPr>
          <a:xfrm>
            <a:off x="7276319" y="843355"/>
            <a:ext cx="4243567" cy="775788"/>
          </a:xfrm>
          <a:prstGeom prst="parallelogram">
            <a:avLst>
              <a:gd name="adj" fmla="val 35461"/>
            </a:avLst>
          </a:pr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5">
                  <a:alpha val="20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15000">
                  <a:schemeClr val="accent5">
                    <a:alpha val="0"/>
                  </a:schemeClr>
                </a:gs>
                <a:gs pos="100000">
                  <a:schemeClr val="accent5">
                    <a:alpha val="17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28" name="íṥḷîḑé"/>
          <p:cNvSpPr>
            <a:spLocks noChangeAspect="1"/>
          </p:cNvSpPr>
          <p:nvPr/>
        </p:nvSpPr>
        <p:spPr>
          <a:xfrm>
            <a:off x="7196973" y="843113"/>
            <a:ext cx="776031" cy="776030"/>
          </a:xfrm>
          <a:prstGeom prst="ellipse">
            <a:avLst/>
          </a:prstGeom>
          <a:gradFill flip="none" rotWithShape="1">
            <a:gsLst>
              <a:gs pos="45000">
                <a:srgbClr val="1C77D6">
                  <a:alpha val="0"/>
                </a:srgbClr>
              </a:gs>
              <a:gs pos="100000">
                <a:srgbClr val="1BE2ED"/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rgbClr val="1BE2ED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286409" y="2626227"/>
            <a:ext cx="923330" cy="141000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目录</a:t>
            </a:r>
            <a:endParaRPr kumimoji="0" lang="zh-CN" altLang="en-US" sz="48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76200" dist="50800" dir="5400000" algn="ctr" rotWithShape="0">
                  <a:srgbClr val="4F81BD">
                    <a:alpha val="20000"/>
                  </a:srgbClr>
                </a:outerShdw>
              </a:effectLst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136181" y="884340"/>
            <a:ext cx="705962" cy="69357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华文行楷" panose="02010800040101010101" pitchFamily="2" charset="-122"/>
                <a:cs typeface="+mn-ea"/>
                <a:sym typeface="+mn-lt"/>
              </a:rPr>
              <a:t>壹</a:t>
            </a:r>
          </a:p>
        </p:txBody>
      </p:sp>
      <p:sp>
        <p:nvSpPr>
          <p:cNvPr id="31" name="矩形 30"/>
          <p:cNvSpPr/>
          <p:nvPr/>
        </p:nvSpPr>
        <p:spPr>
          <a:xfrm>
            <a:off x="8033796" y="843113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江湖传说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033796" y="2400694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苦练武功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96883" y="5168930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名扬四海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196973" y="2400694"/>
            <a:ext cx="705962" cy="69357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6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华文行楷" panose="02010800040101010101" pitchFamily="2" charset="-122"/>
                <a:cs typeface="+mn-ea"/>
                <a:sym typeface="+mn-lt"/>
              </a:rPr>
              <a:t>贰</a:t>
            </a:r>
            <a:endParaRPr kumimoji="0" lang="zh-CN" altLang="en-US" sz="4800" b="0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华文行楷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230129" y="5236759"/>
            <a:ext cx="705962" cy="69357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6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华文行楷" panose="02010800040101010101" pitchFamily="2" charset="-122"/>
                <a:cs typeface="+mn-ea"/>
                <a:sym typeface="+mn-lt"/>
              </a:rPr>
              <a:t>肆</a:t>
            </a:r>
            <a:endParaRPr kumimoji="0" lang="zh-CN" altLang="en-US" sz="4800" b="0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华文行楷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38" name="íṥḷîḑé"/>
          <p:cNvSpPr>
            <a:spLocks noChangeAspect="1"/>
          </p:cNvSpPr>
          <p:nvPr/>
        </p:nvSpPr>
        <p:spPr>
          <a:xfrm>
            <a:off x="5103968" y="2687122"/>
            <a:ext cx="1288211" cy="1288210"/>
          </a:xfrm>
          <a:prstGeom prst="ellipse">
            <a:avLst/>
          </a:prstGeom>
          <a:gradFill flip="none" rotWithShape="1">
            <a:gsLst>
              <a:gs pos="45000">
                <a:srgbClr val="1C77D6">
                  <a:alpha val="0"/>
                </a:srgbClr>
              </a:gs>
              <a:gs pos="100000">
                <a:srgbClr val="1BE2ED"/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rgbClr val="1BE2ED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41" name="Picture 2" descr="https://hbimg.huabanimg.com/ddcbba691627232e398e4c3cbc7f5dfb45fced6ac7475-pPsesU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622477" y="3706963"/>
            <a:ext cx="6181968" cy="332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平行四边形 46"/>
          <p:cNvSpPr/>
          <p:nvPr/>
        </p:nvSpPr>
        <p:spPr>
          <a:xfrm>
            <a:off x="7624501" y="2503951"/>
            <a:ext cx="3886108" cy="727740"/>
          </a:xfrm>
          <a:prstGeom prst="parallelogram">
            <a:avLst>
              <a:gd name="adj" fmla="val 35461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4">
                  <a:alpha val="2000"/>
                </a:schemeClr>
              </a:gs>
            </a:gsLst>
            <a:lin ang="0" scaled="1"/>
          </a:gradFill>
          <a:ln w="9525">
            <a:gradFill flip="none" rotWithShape="1">
              <a:gsLst>
                <a:gs pos="10000">
                  <a:srgbClr val="242A3A">
                    <a:alpha val="0"/>
                  </a:srgbClr>
                </a:gs>
                <a:gs pos="100000">
                  <a:schemeClr val="accent4">
                    <a:alpha val="4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050374" y="3801894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闯荡江湖</a:t>
            </a:r>
          </a:p>
        </p:txBody>
      </p:sp>
      <p:sp>
        <p:nvSpPr>
          <p:cNvPr id="22" name="矩形 21"/>
          <p:cNvSpPr/>
          <p:nvPr/>
        </p:nvSpPr>
        <p:spPr>
          <a:xfrm>
            <a:off x="7213551" y="3801894"/>
            <a:ext cx="705962" cy="69357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6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华文行楷" panose="02010800040101010101" pitchFamily="2" charset="-122"/>
                <a:cs typeface="+mn-ea"/>
                <a:sym typeface="+mn-lt"/>
              </a:rPr>
              <a:t>叁</a:t>
            </a:r>
            <a:endParaRPr kumimoji="0" lang="zh-CN" altLang="en-US" sz="4800" b="0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华文行楷" panose="02010800040101010101" pitchFamily="2" charset="-122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ttps://gimg2.baidu.com/image_search/src=http%3A%2F%2Fpic.vjshi.com%2F2019-03-23%2Fb7e398b80e7bb3c1a9dc547dd53d4b5d%2Fonline%2Fpuzzle.jpg%3Fx-oss-process%3Dstyle%2Fresize_w_720&amp;refer=http%3A%2F%2Fpic.vjshi.com&amp;app=2002&amp;size=f9999,10000&amp;q=a80&amp;n=0&amp;g=0n&amp;fmt=jpeg?sec=1642326625&amp;t=ae712a81369b1e8ade2ae55089b02b41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300" b="97000" l="7639" r="46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8" t="49804" r="51333" b="16335"/>
          <a:stretch>
            <a:fillRect/>
          </a:stretch>
        </p:blipFill>
        <p:spPr bwMode="auto">
          <a:xfrm>
            <a:off x="905081" y="3059567"/>
            <a:ext cx="1168799" cy="161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gimg2.baidu.com/image_search/src=http%3A%2F%2Fpic.90sjimg.com%2Fdesign%2F00%2F07%2F85%2F23%2F58c177237d64d.png&amp;refer=http%3A%2F%2Fpic.90sjimg.com&amp;app=2002&amp;size=f9999,10000&amp;q=a80&amp;n=0&amp;g=0n&amp;fmt=jpeg?sec=1641879011&amp;t=8f453f17e61ca42b3d038e212beac7d9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27" r="-3442" b="22619"/>
          <a:stretch>
            <a:fillRect/>
          </a:stretch>
        </p:blipFill>
        <p:spPr bwMode="auto">
          <a:xfrm>
            <a:off x="27431" y="3718236"/>
            <a:ext cx="4598207" cy="308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9012910" y="5202824"/>
            <a:ext cx="2946200" cy="143679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/>
            <a:endParaRPr lang="zh-CN" altLang="en-US" sz="1800" kern="0" smtClean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" name="任意多边形: 形状 54"/>
          <p:cNvSpPr/>
          <p:nvPr/>
        </p:nvSpPr>
        <p:spPr>
          <a:xfrm rot="10800000">
            <a:off x="3997432" y="11176"/>
            <a:ext cx="4197136" cy="629920"/>
          </a:xfrm>
          <a:custGeom>
            <a:avLst/>
            <a:gdLst>
              <a:gd name="connsiteX0" fmla="*/ 3858655 w 3858655"/>
              <a:gd name="connsiteY0" fmla="*/ 579120 h 579120"/>
              <a:gd name="connsiteX1" fmla="*/ 0 w 3858655"/>
              <a:gd name="connsiteY1" fmla="*/ 579120 h 579120"/>
              <a:gd name="connsiteX2" fmla="*/ 126263 w 3858655"/>
              <a:gd name="connsiteY2" fmla="*/ 205104 h 579120"/>
              <a:gd name="connsiteX3" fmla="*/ 124542 w 3858655"/>
              <a:gd name="connsiteY3" fmla="*/ 205104 h 579120"/>
              <a:gd name="connsiteX4" fmla="*/ 200430 w 3858655"/>
              <a:gd name="connsiteY4" fmla="*/ 0 h 579120"/>
              <a:gd name="connsiteX5" fmla="*/ 3658894 w 3858655"/>
              <a:gd name="connsiteY5" fmla="*/ 0 h 579120"/>
              <a:gd name="connsiteX6" fmla="*/ 3734782 w 3858655"/>
              <a:gd name="connsiteY6" fmla="*/ 205104 h 579120"/>
              <a:gd name="connsiteX7" fmla="*/ 3732392 w 3858655"/>
              <a:gd name="connsiteY7" fmla="*/ 205104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8655" h="579120">
                <a:moveTo>
                  <a:pt x="3858655" y="579120"/>
                </a:moveTo>
                <a:lnTo>
                  <a:pt x="0" y="579120"/>
                </a:lnTo>
                <a:lnTo>
                  <a:pt x="126263" y="205104"/>
                </a:lnTo>
                <a:lnTo>
                  <a:pt x="124542" y="205104"/>
                </a:lnTo>
                <a:lnTo>
                  <a:pt x="200430" y="0"/>
                </a:lnTo>
                <a:lnTo>
                  <a:pt x="3658894" y="0"/>
                </a:lnTo>
                <a:lnTo>
                  <a:pt x="3734782" y="205104"/>
                </a:lnTo>
                <a:lnTo>
                  <a:pt x="3732392" y="205104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5400000" scaled="1"/>
            <a:tileRect/>
          </a:gradFill>
          <a:ln w="19050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>
              <a:defRPr/>
            </a:pPr>
            <a:endParaRPr lang="zh-CN" altLang="en-US" sz="1800">
              <a:solidFill>
                <a:prstClr val="white"/>
              </a:solidFill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3" name="任意多边形: 形状 49"/>
          <p:cNvSpPr/>
          <p:nvPr/>
        </p:nvSpPr>
        <p:spPr>
          <a:xfrm rot="10800000">
            <a:off x="-203188" y="208788"/>
            <a:ext cx="4022889" cy="304800"/>
          </a:xfrm>
          <a:custGeom>
            <a:avLst/>
            <a:gdLst>
              <a:gd name="connsiteX0" fmla="*/ 4022889 w 4022889"/>
              <a:gd name="connsiteY0" fmla="*/ 304800 h 304800"/>
              <a:gd name="connsiteX1" fmla="*/ 102897 w 4022889"/>
              <a:gd name="connsiteY1" fmla="*/ 304800 h 304800"/>
              <a:gd name="connsiteX2" fmla="*/ 0 w 4022889"/>
              <a:gd name="connsiteY2" fmla="*/ 0 h 304800"/>
              <a:gd name="connsiteX3" fmla="*/ 4022889 w 4022889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2889" h="304800">
                <a:moveTo>
                  <a:pt x="4022889" y="304800"/>
                </a:moveTo>
                <a:lnTo>
                  <a:pt x="102897" y="304800"/>
                </a:lnTo>
                <a:lnTo>
                  <a:pt x="0" y="0"/>
                </a:lnTo>
                <a:lnTo>
                  <a:pt x="4022889" y="0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0" scaled="1"/>
            <a:tileRect/>
          </a:gradFill>
          <a:ln w="15875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>
              <a:defRPr/>
            </a:pPr>
            <a:endParaRPr lang="zh-CN" altLang="en-US" sz="1800">
              <a:solidFill>
                <a:prstClr val="white"/>
              </a:solidFill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4" name="任意多边形: 形状 77"/>
          <p:cNvSpPr/>
          <p:nvPr/>
        </p:nvSpPr>
        <p:spPr>
          <a:xfrm rot="10800000" flipH="1">
            <a:off x="8372300" y="208788"/>
            <a:ext cx="4022889" cy="304800"/>
          </a:xfrm>
          <a:custGeom>
            <a:avLst/>
            <a:gdLst>
              <a:gd name="connsiteX0" fmla="*/ 4022889 w 4022889"/>
              <a:gd name="connsiteY0" fmla="*/ 304800 h 304800"/>
              <a:gd name="connsiteX1" fmla="*/ 102897 w 4022889"/>
              <a:gd name="connsiteY1" fmla="*/ 304800 h 304800"/>
              <a:gd name="connsiteX2" fmla="*/ 0 w 4022889"/>
              <a:gd name="connsiteY2" fmla="*/ 0 h 304800"/>
              <a:gd name="connsiteX3" fmla="*/ 4022889 w 4022889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2889" h="304800">
                <a:moveTo>
                  <a:pt x="4022889" y="304800"/>
                </a:moveTo>
                <a:lnTo>
                  <a:pt x="102897" y="304800"/>
                </a:lnTo>
                <a:lnTo>
                  <a:pt x="0" y="0"/>
                </a:lnTo>
                <a:lnTo>
                  <a:pt x="4022889" y="0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0" scaled="1"/>
            <a:tileRect/>
          </a:gradFill>
          <a:ln w="15875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>
              <a:defRPr/>
            </a:pPr>
            <a:endParaRPr lang="zh-CN" altLang="en-US" sz="1800">
              <a:solidFill>
                <a:prstClr val="white"/>
              </a:solidFill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pic>
        <p:nvPicPr>
          <p:cNvPr id="6" name="图片 5" descr="墨迹1.png"/>
          <p:cNvPicPr>
            <a:picLocks noChangeAspect="1"/>
          </p:cNvPicPr>
          <p:nvPr/>
        </p:nvPicPr>
        <p:blipFill>
          <a:blip r:embed="rId9" cstate="screen">
            <a:lum bright="70000" contrast="-70000"/>
          </a:blip>
          <a:srcRect/>
          <a:stretch>
            <a:fillRect/>
          </a:stretch>
        </p:blipFill>
        <p:spPr bwMode="auto">
          <a:xfrm>
            <a:off x="357433" y="574610"/>
            <a:ext cx="967300" cy="87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1420202" y="594652"/>
            <a:ext cx="2676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4000" dirty="0" smtClean="0">
                <a:solidFill>
                  <a:prstClr val="white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华山论剑</a:t>
            </a:r>
            <a:endParaRPr lang="zh-CN" altLang="en-US" sz="4000" dirty="0">
              <a:solidFill>
                <a:prstClr val="white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92269" y="692608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zh-CN" altLang="en-US" sz="4000" b="1" kern="0" dirty="0">
                <a:solidFill>
                  <a:prstClr val="white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壹</a:t>
            </a:r>
            <a:endParaRPr lang="zh-CN" altLang="en-US" sz="4000" kern="0" dirty="0" smtClean="0">
              <a:solidFill>
                <a:prstClr val="white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4396" y="2843788"/>
            <a:ext cx="2946198" cy="37958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12910" y="2843788"/>
            <a:ext cx="2946199" cy="25327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0594" y="2843788"/>
            <a:ext cx="2811189" cy="379883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009106" y="1345486"/>
            <a:ext cx="1088803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中国</a:t>
            </a:r>
            <a:r>
              <a:rPr lang="zh-CN" altLang="en-US" sz="18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企业家协会、企业联合会组织开展了</a:t>
            </a:r>
            <a:r>
              <a:rPr lang="zh-CN" altLang="en-US" sz="18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en-US" altLang="zh-CN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2021</a:t>
            </a:r>
            <a:r>
              <a:rPr lang="zh-CN" altLang="en-US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年全国智慧企业建设创新案例</a:t>
            </a:r>
            <a:r>
              <a:rPr lang="zh-CN" altLang="en-US" sz="18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18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征集活动，本次活动评比要求严格</a:t>
            </a:r>
            <a:r>
              <a:rPr lang="zh-CN" altLang="en-US" sz="18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，从</a:t>
            </a:r>
            <a:r>
              <a:rPr lang="zh-CN" altLang="en-US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央</a:t>
            </a:r>
            <a:r>
              <a:rPr lang="zh-CN" altLang="en-US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企、地方国企、中</a:t>
            </a:r>
            <a:r>
              <a:rPr lang="zh-CN" altLang="en-US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大型企业中</a:t>
            </a:r>
            <a:r>
              <a:rPr lang="zh-CN" altLang="en-US" sz="18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征集数字化</a:t>
            </a:r>
            <a:r>
              <a:rPr lang="zh-CN" altLang="en-US" sz="18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转型变革的经典</a:t>
            </a:r>
            <a:r>
              <a:rPr lang="zh-CN" altLang="en-US" sz="18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案例</a:t>
            </a:r>
            <a:r>
              <a:rPr lang="zh-CN" altLang="en-US" sz="18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r>
              <a:rPr lang="zh-CN" altLang="en-US" sz="18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招商局港口以</a:t>
            </a:r>
            <a:r>
              <a:rPr lang="zh-CN" altLang="en-US" sz="18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基于财务机器人应用的共享智慧财务建设</a:t>
            </a:r>
            <a:r>
              <a:rPr lang="zh-CN" altLang="en-US" sz="18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18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的案例报名参加，</a:t>
            </a:r>
            <a:r>
              <a:rPr lang="zh-CN" altLang="en-US" sz="18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通过多轮评比筛选荣获</a:t>
            </a:r>
            <a:r>
              <a:rPr lang="zh-CN" altLang="en-US" sz="18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智慧管理类创新案例</a:t>
            </a:r>
            <a:r>
              <a:rPr lang="zh-CN" altLang="en-US" sz="18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18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奖</a:t>
            </a:r>
            <a:r>
              <a:rPr lang="zh-CN" altLang="en-US" sz="18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项。</a:t>
            </a:r>
            <a:endParaRPr lang="zh-CN" altLang="en-US" sz="18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772561" y="-54311"/>
            <a:ext cx="27109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914400">
              <a:spcBef>
                <a:spcPct val="0"/>
              </a:spcBef>
              <a:defRPr/>
            </a:pPr>
            <a:r>
              <a:rPr lang="zh-CN" altLang="en-US" sz="4800" kern="0" dirty="0" smtClean="0">
                <a:solidFill>
                  <a:srgbClr val="FFFFFF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名扬四海</a:t>
            </a:r>
            <a:endParaRPr lang="zh-CN" altLang="en-US" sz="4800" kern="0" dirty="0">
              <a:solidFill>
                <a:srgbClr val="FFFFFF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https://gimg2.baidu.com/image_search/src=http%3A%2F%2Fpic.vjshi.com%2F2019-03-23%2Fb7e398b80e7bb3c1a9dc547dd53d4b5d%2Fonline%2Fpuzzle.jpg%3Fx-oss-process%3Dstyle%2Fresize_w_720&amp;refer=http%3A%2F%2Fpic.vjshi.com&amp;app=2002&amp;size=f9999,10000&amp;q=a80&amp;n=0&amp;g=0n&amp;fmt=jpeg?sec=1642326625&amp;t=ae712a81369b1e8ade2ae55089b02b41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300" b="97000" l="7639" r="46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8" t="49804" r="51333" b="16335"/>
          <a:stretch>
            <a:fillRect/>
          </a:stretch>
        </p:blipFill>
        <p:spPr bwMode="auto">
          <a:xfrm>
            <a:off x="905081" y="3059567"/>
            <a:ext cx="1168799" cy="161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任意多边形: 形状 54"/>
          <p:cNvSpPr/>
          <p:nvPr/>
        </p:nvSpPr>
        <p:spPr>
          <a:xfrm rot="10800000">
            <a:off x="3997432" y="11176"/>
            <a:ext cx="4197136" cy="629920"/>
          </a:xfrm>
          <a:custGeom>
            <a:avLst/>
            <a:gdLst>
              <a:gd name="connsiteX0" fmla="*/ 3858655 w 3858655"/>
              <a:gd name="connsiteY0" fmla="*/ 579120 h 579120"/>
              <a:gd name="connsiteX1" fmla="*/ 0 w 3858655"/>
              <a:gd name="connsiteY1" fmla="*/ 579120 h 579120"/>
              <a:gd name="connsiteX2" fmla="*/ 126263 w 3858655"/>
              <a:gd name="connsiteY2" fmla="*/ 205104 h 579120"/>
              <a:gd name="connsiteX3" fmla="*/ 124542 w 3858655"/>
              <a:gd name="connsiteY3" fmla="*/ 205104 h 579120"/>
              <a:gd name="connsiteX4" fmla="*/ 200430 w 3858655"/>
              <a:gd name="connsiteY4" fmla="*/ 0 h 579120"/>
              <a:gd name="connsiteX5" fmla="*/ 3658894 w 3858655"/>
              <a:gd name="connsiteY5" fmla="*/ 0 h 579120"/>
              <a:gd name="connsiteX6" fmla="*/ 3734782 w 3858655"/>
              <a:gd name="connsiteY6" fmla="*/ 205104 h 579120"/>
              <a:gd name="connsiteX7" fmla="*/ 3732392 w 3858655"/>
              <a:gd name="connsiteY7" fmla="*/ 205104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8655" h="579120">
                <a:moveTo>
                  <a:pt x="3858655" y="579120"/>
                </a:moveTo>
                <a:lnTo>
                  <a:pt x="0" y="579120"/>
                </a:lnTo>
                <a:lnTo>
                  <a:pt x="126263" y="205104"/>
                </a:lnTo>
                <a:lnTo>
                  <a:pt x="124542" y="205104"/>
                </a:lnTo>
                <a:lnTo>
                  <a:pt x="200430" y="0"/>
                </a:lnTo>
                <a:lnTo>
                  <a:pt x="3658894" y="0"/>
                </a:lnTo>
                <a:lnTo>
                  <a:pt x="3734782" y="205104"/>
                </a:lnTo>
                <a:lnTo>
                  <a:pt x="3732392" y="205104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5400000" scaled="1"/>
            <a:tileRect/>
          </a:gradFill>
          <a:ln w="19050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3" name="任意多边形: 形状 49"/>
          <p:cNvSpPr/>
          <p:nvPr/>
        </p:nvSpPr>
        <p:spPr>
          <a:xfrm rot="10800000">
            <a:off x="-203188" y="208788"/>
            <a:ext cx="4022889" cy="304800"/>
          </a:xfrm>
          <a:custGeom>
            <a:avLst/>
            <a:gdLst>
              <a:gd name="connsiteX0" fmla="*/ 4022889 w 4022889"/>
              <a:gd name="connsiteY0" fmla="*/ 304800 h 304800"/>
              <a:gd name="connsiteX1" fmla="*/ 102897 w 4022889"/>
              <a:gd name="connsiteY1" fmla="*/ 304800 h 304800"/>
              <a:gd name="connsiteX2" fmla="*/ 0 w 4022889"/>
              <a:gd name="connsiteY2" fmla="*/ 0 h 304800"/>
              <a:gd name="connsiteX3" fmla="*/ 4022889 w 4022889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2889" h="304800">
                <a:moveTo>
                  <a:pt x="4022889" y="304800"/>
                </a:moveTo>
                <a:lnTo>
                  <a:pt x="102897" y="304800"/>
                </a:lnTo>
                <a:lnTo>
                  <a:pt x="0" y="0"/>
                </a:lnTo>
                <a:lnTo>
                  <a:pt x="4022889" y="0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0" scaled="1"/>
            <a:tileRect/>
          </a:gradFill>
          <a:ln w="15875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4" name="任意多边形: 形状 77"/>
          <p:cNvSpPr/>
          <p:nvPr/>
        </p:nvSpPr>
        <p:spPr>
          <a:xfrm rot="10800000" flipH="1">
            <a:off x="8372300" y="208788"/>
            <a:ext cx="4022889" cy="304800"/>
          </a:xfrm>
          <a:custGeom>
            <a:avLst/>
            <a:gdLst>
              <a:gd name="connsiteX0" fmla="*/ 4022889 w 4022889"/>
              <a:gd name="connsiteY0" fmla="*/ 304800 h 304800"/>
              <a:gd name="connsiteX1" fmla="*/ 102897 w 4022889"/>
              <a:gd name="connsiteY1" fmla="*/ 304800 h 304800"/>
              <a:gd name="connsiteX2" fmla="*/ 0 w 4022889"/>
              <a:gd name="connsiteY2" fmla="*/ 0 h 304800"/>
              <a:gd name="connsiteX3" fmla="*/ 4022889 w 4022889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2889" h="304800">
                <a:moveTo>
                  <a:pt x="4022889" y="304800"/>
                </a:moveTo>
                <a:lnTo>
                  <a:pt x="102897" y="304800"/>
                </a:lnTo>
                <a:lnTo>
                  <a:pt x="0" y="0"/>
                </a:lnTo>
                <a:lnTo>
                  <a:pt x="4022889" y="0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0" scaled="1"/>
            <a:tileRect/>
          </a:gradFill>
          <a:ln w="15875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pic>
        <p:nvPicPr>
          <p:cNvPr id="6" name="图片 5" descr="墨迹1.png"/>
          <p:cNvPicPr>
            <a:picLocks noChangeAspect="1"/>
          </p:cNvPicPr>
          <p:nvPr/>
        </p:nvPicPr>
        <p:blipFill>
          <a:blip r:embed="rId7" cstate="screen">
            <a:lum bright="70000" contrast="-70000"/>
          </a:blip>
          <a:srcRect/>
          <a:stretch>
            <a:fillRect/>
          </a:stretch>
        </p:blipFill>
        <p:spPr bwMode="auto">
          <a:xfrm>
            <a:off x="357433" y="574610"/>
            <a:ext cx="967300" cy="87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1420202" y="594652"/>
            <a:ext cx="2676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华山论剑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92269" y="692608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b="1" kern="0" noProof="0" dirty="0">
                <a:solidFill>
                  <a:prstClr val="white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贰</a:t>
            </a:r>
            <a:endParaRPr kumimoji="0" lang="zh-CN" altLang="en-US" sz="4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89896" y="1373638"/>
            <a:ext cx="1064760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kern="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2021</a:t>
            </a:r>
            <a:r>
              <a:rPr lang="zh-CN" altLang="en-US" sz="1800" kern="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年</a:t>
            </a:r>
            <a:r>
              <a:rPr lang="en-US" altLang="zh-CN" sz="1800" kern="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8</a:t>
            </a:r>
            <a:r>
              <a:rPr lang="zh-CN" altLang="en-US" sz="1800" kern="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月，</a:t>
            </a:r>
            <a:r>
              <a:rPr lang="zh-CN" altLang="zh-CN" sz="1800" kern="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财务</a:t>
            </a:r>
            <a:r>
              <a:rPr lang="zh-CN" altLang="zh-CN" sz="1800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共享中心朱英姿总受邀参加</a:t>
            </a:r>
            <a:r>
              <a:rPr lang="zh-CN" altLang="zh-CN" sz="1800" b="1" kern="10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高顿咨询举办的“数实共生，预见未来”财务数字化与创新</a:t>
            </a:r>
            <a:r>
              <a:rPr lang="zh-CN" altLang="zh-CN" sz="1800" b="1" kern="1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峰会</a:t>
            </a:r>
            <a:r>
              <a:rPr lang="zh-CN" altLang="en-US" sz="1800" b="1" kern="1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，</a:t>
            </a:r>
            <a:r>
              <a:rPr lang="zh-CN" altLang="zh-CN" sz="1800" kern="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发表</a:t>
            </a:r>
            <a:r>
              <a:rPr lang="zh-CN" altLang="zh-CN" sz="1800" b="1" kern="10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“智能财务共享中心如何推动业务变革”</a:t>
            </a:r>
            <a:r>
              <a:rPr lang="zh-CN" altLang="zh-CN" sz="1800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的主题演讲</a:t>
            </a:r>
            <a:r>
              <a:rPr lang="zh-CN" altLang="zh-CN" sz="1800" kern="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，向</a:t>
            </a:r>
            <a:r>
              <a:rPr lang="zh-CN" altLang="zh-CN" sz="1800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行业内分享招商港口</a:t>
            </a:r>
            <a:r>
              <a:rPr lang="zh-CN" altLang="zh-CN" sz="1800" b="1" kern="10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利用</a:t>
            </a:r>
            <a:r>
              <a:rPr lang="en-US" altLang="zh-CN" sz="1800" b="1" kern="10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RPA</a:t>
            </a:r>
            <a:r>
              <a:rPr lang="zh-CN" altLang="zh-CN" sz="1800" b="1" kern="1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技术</a:t>
            </a:r>
            <a:r>
              <a:rPr lang="zh-CN" altLang="en-US" sz="1800" b="1" kern="10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zh-CN" altLang="en-US" sz="1800" b="1" kern="1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共享中心建设</a:t>
            </a:r>
            <a:r>
              <a:rPr lang="zh-CN" altLang="zh-CN" sz="1800" b="1" kern="1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实现</a:t>
            </a:r>
            <a:r>
              <a:rPr lang="zh-CN" altLang="en-US" sz="1800" b="1" kern="1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数字化转型</a:t>
            </a:r>
            <a:r>
              <a:rPr lang="zh-CN" altLang="zh-CN" sz="1800" kern="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的</a:t>
            </a:r>
            <a:r>
              <a:rPr lang="zh-CN" altLang="zh-CN" sz="1800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成熟</a:t>
            </a:r>
            <a:r>
              <a:rPr lang="zh-CN" altLang="zh-CN" sz="1800" kern="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经验</a:t>
            </a:r>
            <a:r>
              <a:rPr lang="zh-CN" altLang="en-US" sz="1800" kern="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8" name="Picture 2" descr="https://gimg2.baidu.com/image_search/src=http%3A%2F%2Fpic.90sjimg.com%2Fdesign%2F00%2F07%2F85%2F23%2F58c177237d64d.png&amp;refer=http%3A%2F%2Fpic.90sjimg.com&amp;app=2002&amp;size=f9999,10000&amp;q=a80&amp;n=0&amp;g=0n&amp;fmt=jpeg?sec=1641879011&amp;t=8f453f17e61ca42b3d038e212beac7d9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27" r="-3442" b="22619"/>
          <a:stretch>
            <a:fillRect/>
          </a:stretch>
        </p:blipFill>
        <p:spPr bwMode="auto">
          <a:xfrm>
            <a:off x="27431" y="3718236"/>
            <a:ext cx="4598207" cy="308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9701" y="2803687"/>
            <a:ext cx="7438177" cy="3861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矩形 13"/>
          <p:cNvSpPr/>
          <p:nvPr/>
        </p:nvSpPr>
        <p:spPr>
          <a:xfrm>
            <a:off x="4772561" y="-54311"/>
            <a:ext cx="27109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名扬四海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图片 341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7927286" y="998480"/>
            <a:ext cx="3521140" cy="2215990"/>
          </a:xfrm>
          <a:prstGeom prst="rect">
            <a:avLst/>
          </a:prstGeom>
        </p:spPr>
      </p:pic>
      <p:sp>
        <p:nvSpPr>
          <p:cNvPr id="346" name="矩形 345"/>
          <p:cNvSpPr/>
          <p:nvPr/>
        </p:nvSpPr>
        <p:spPr>
          <a:xfrm>
            <a:off x="0" y="1526468"/>
            <a:ext cx="12192001" cy="5331532"/>
          </a:xfrm>
          <a:prstGeom prst="rect">
            <a:avLst/>
          </a:prstGeom>
          <a:blipFill dpi="0" rotWithShape="1">
            <a:blip r:embed="rId6" cstate="screen">
              <a:alphaModFix amt="2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" name="任意多边形: 形状 54"/>
          <p:cNvSpPr/>
          <p:nvPr/>
        </p:nvSpPr>
        <p:spPr>
          <a:xfrm rot="10800000">
            <a:off x="3997432" y="11176"/>
            <a:ext cx="4197136" cy="629920"/>
          </a:xfrm>
          <a:custGeom>
            <a:avLst/>
            <a:gdLst>
              <a:gd name="connsiteX0" fmla="*/ 3858655 w 3858655"/>
              <a:gd name="connsiteY0" fmla="*/ 579120 h 579120"/>
              <a:gd name="connsiteX1" fmla="*/ 0 w 3858655"/>
              <a:gd name="connsiteY1" fmla="*/ 579120 h 579120"/>
              <a:gd name="connsiteX2" fmla="*/ 126263 w 3858655"/>
              <a:gd name="connsiteY2" fmla="*/ 205104 h 579120"/>
              <a:gd name="connsiteX3" fmla="*/ 124542 w 3858655"/>
              <a:gd name="connsiteY3" fmla="*/ 205104 h 579120"/>
              <a:gd name="connsiteX4" fmla="*/ 200430 w 3858655"/>
              <a:gd name="connsiteY4" fmla="*/ 0 h 579120"/>
              <a:gd name="connsiteX5" fmla="*/ 3658894 w 3858655"/>
              <a:gd name="connsiteY5" fmla="*/ 0 h 579120"/>
              <a:gd name="connsiteX6" fmla="*/ 3734782 w 3858655"/>
              <a:gd name="connsiteY6" fmla="*/ 205104 h 579120"/>
              <a:gd name="connsiteX7" fmla="*/ 3732392 w 3858655"/>
              <a:gd name="connsiteY7" fmla="*/ 205104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8655" h="579120">
                <a:moveTo>
                  <a:pt x="3858655" y="579120"/>
                </a:moveTo>
                <a:lnTo>
                  <a:pt x="0" y="579120"/>
                </a:lnTo>
                <a:lnTo>
                  <a:pt x="126263" y="205104"/>
                </a:lnTo>
                <a:lnTo>
                  <a:pt x="124542" y="205104"/>
                </a:lnTo>
                <a:lnTo>
                  <a:pt x="200430" y="0"/>
                </a:lnTo>
                <a:lnTo>
                  <a:pt x="3658894" y="0"/>
                </a:lnTo>
                <a:lnTo>
                  <a:pt x="3734782" y="205104"/>
                </a:lnTo>
                <a:lnTo>
                  <a:pt x="3732392" y="205104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5400000" scaled="1"/>
            <a:tileRect/>
          </a:gradFill>
          <a:ln w="19050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3" name="任意多边形: 形状 49"/>
          <p:cNvSpPr/>
          <p:nvPr/>
        </p:nvSpPr>
        <p:spPr>
          <a:xfrm rot="10800000">
            <a:off x="-203188" y="208788"/>
            <a:ext cx="4022889" cy="304800"/>
          </a:xfrm>
          <a:custGeom>
            <a:avLst/>
            <a:gdLst>
              <a:gd name="connsiteX0" fmla="*/ 4022889 w 4022889"/>
              <a:gd name="connsiteY0" fmla="*/ 304800 h 304800"/>
              <a:gd name="connsiteX1" fmla="*/ 102897 w 4022889"/>
              <a:gd name="connsiteY1" fmla="*/ 304800 h 304800"/>
              <a:gd name="connsiteX2" fmla="*/ 0 w 4022889"/>
              <a:gd name="connsiteY2" fmla="*/ 0 h 304800"/>
              <a:gd name="connsiteX3" fmla="*/ 4022889 w 4022889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2889" h="304800">
                <a:moveTo>
                  <a:pt x="4022889" y="304800"/>
                </a:moveTo>
                <a:lnTo>
                  <a:pt x="102897" y="304800"/>
                </a:lnTo>
                <a:lnTo>
                  <a:pt x="0" y="0"/>
                </a:lnTo>
                <a:lnTo>
                  <a:pt x="4022889" y="0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0" scaled="1"/>
            <a:tileRect/>
          </a:gradFill>
          <a:ln w="15875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4" name="任意多边形: 形状 77"/>
          <p:cNvSpPr/>
          <p:nvPr/>
        </p:nvSpPr>
        <p:spPr>
          <a:xfrm rot="10800000" flipH="1">
            <a:off x="8372300" y="208788"/>
            <a:ext cx="4022889" cy="304800"/>
          </a:xfrm>
          <a:custGeom>
            <a:avLst/>
            <a:gdLst>
              <a:gd name="connsiteX0" fmla="*/ 4022889 w 4022889"/>
              <a:gd name="connsiteY0" fmla="*/ 304800 h 304800"/>
              <a:gd name="connsiteX1" fmla="*/ 102897 w 4022889"/>
              <a:gd name="connsiteY1" fmla="*/ 304800 h 304800"/>
              <a:gd name="connsiteX2" fmla="*/ 0 w 4022889"/>
              <a:gd name="connsiteY2" fmla="*/ 0 h 304800"/>
              <a:gd name="connsiteX3" fmla="*/ 4022889 w 4022889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2889" h="304800">
                <a:moveTo>
                  <a:pt x="4022889" y="304800"/>
                </a:moveTo>
                <a:lnTo>
                  <a:pt x="102897" y="304800"/>
                </a:lnTo>
                <a:lnTo>
                  <a:pt x="0" y="0"/>
                </a:lnTo>
                <a:lnTo>
                  <a:pt x="4022889" y="0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0" scaled="1"/>
            <a:tileRect/>
          </a:gradFill>
          <a:ln w="15875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72561" y="-54311"/>
            <a:ext cx="27109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名扬四海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81268" y="1234403"/>
            <a:ext cx="10567157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大道致远，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海</a:t>
            </a:r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纳百川，</a:t>
            </a:r>
            <a:r>
              <a:rPr lang="zh-CN" altLang="en-US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项目组践行习主席“一带一路”战略规划</a:t>
            </a:r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响应招商</a:t>
            </a:r>
            <a:r>
              <a:rPr lang="zh-CN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港口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全球</a:t>
            </a:r>
            <a:r>
              <a:rPr lang="zh-CN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战略</a:t>
            </a:r>
            <a:r>
              <a:rPr lang="zh-CN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布局</a:t>
            </a:r>
            <a:r>
              <a:rPr lang="zh-CN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通过数字化技术</a:t>
            </a:r>
            <a:r>
              <a:rPr lang="zh-CN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促进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国内外公司管理提升。</a:t>
            </a:r>
            <a:endParaRPr lang="zh-CN" altLang="zh-CN" sz="1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 cstate="screen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971306"/>
            <a:ext cx="1183861" cy="916293"/>
          </a:xfrm>
          <a:prstGeom prst="rect">
            <a:avLst/>
          </a:prstGeom>
        </p:spPr>
      </p:pic>
      <p:pic>
        <p:nvPicPr>
          <p:cNvPr id="339" name="图片 338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4009410"/>
            <a:ext cx="12192000" cy="3142501"/>
          </a:xfrm>
          <a:prstGeom prst="rect">
            <a:avLst/>
          </a:prstGeom>
        </p:spPr>
      </p:pic>
      <p:pic>
        <p:nvPicPr>
          <p:cNvPr id="341" name="图片 3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818" y="640543"/>
            <a:ext cx="838200" cy="838200"/>
          </a:xfrm>
          <a:prstGeom prst="rect">
            <a:avLst/>
          </a:prstGeom>
        </p:spPr>
      </p:pic>
      <p:pic>
        <p:nvPicPr>
          <p:cNvPr id="345" name="图片 344"/>
          <p:cNvPicPr>
            <a:picLocks noChangeAspect="1"/>
          </p:cNvPicPr>
          <p:nvPr/>
        </p:nvPicPr>
        <p:blipFill>
          <a:blip r:embed="rId10" cstate="screen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flipH="1">
            <a:off x="7188187" y="2195692"/>
            <a:ext cx="4999337" cy="546907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81269" y="2415590"/>
            <a:ext cx="9753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助力</a:t>
            </a:r>
            <a:r>
              <a:rPr lang="zh-CN" altLang="en-US" sz="20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东北，输出海外</a:t>
            </a:r>
            <a:endParaRPr lang="en-US" altLang="zh-CN" sz="2000" dirty="0" smtClean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2" name="文本框 351"/>
          <p:cNvSpPr txBox="1"/>
          <p:nvPr/>
        </p:nvSpPr>
        <p:spPr>
          <a:xfrm>
            <a:off x="881268" y="4829595"/>
            <a:ext cx="8558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星星之火，可以燎原</a:t>
            </a:r>
            <a:endParaRPr lang="en-US" altLang="zh-CN" sz="2000" dirty="0" smtClean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70120" y="2888692"/>
            <a:ext cx="88136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项目团队将</a:t>
            </a:r>
            <a:r>
              <a:rPr lang="en-US" altLang="zh-CN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RPA</a:t>
            </a:r>
            <a:r>
              <a:rPr lang="zh-CN" altLang="en-US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技术引入共享辽宁分中心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，助力辽港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集团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财务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数字化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转型，配合招商局集团振兴东北做出自己的贡献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18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作为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一带一路的重要践行者，招商港口</a:t>
            </a:r>
            <a:r>
              <a:rPr lang="zh-CN" altLang="en-US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通过海外</a:t>
            </a:r>
            <a:r>
              <a:rPr lang="zh-CN" altLang="en-US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机器人应用，</a:t>
            </a:r>
            <a:r>
              <a:rPr lang="zh-CN" altLang="en-US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把优秀文化和领先技术，</a:t>
            </a:r>
            <a:r>
              <a:rPr lang="zh-CN" altLang="en-US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输出至斯里兰卡</a:t>
            </a:r>
            <a:r>
              <a:rPr lang="zh-CN" altLang="en-US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和吉布提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有力提升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了国家和企业的良好形象。</a:t>
            </a:r>
          </a:p>
        </p:txBody>
      </p:sp>
      <p:sp>
        <p:nvSpPr>
          <p:cNvPr id="16" name="矩形 15"/>
          <p:cNvSpPr/>
          <p:nvPr/>
        </p:nvSpPr>
        <p:spPr>
          <a:xfrm>
            <a:off x="1570120" y="5175682"/>
            <a:ext cx="906435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项目团队正在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将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RPA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技术</a:t>
            </a:r>
            <a:r>
              <a:rPr lang="zh-CN" altLang="en-US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从财务向</a:t>
            </a:r>
            <a:r>
              <a:rPr lang="zh-CN" altLang="en-US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业务延伸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，积极同各部门、各公司沟通，挖掘创造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RPA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应用场景，将逐步</a:t>
            </a:r>
            <a:r>
              <a:rPr lang="zh-CN" altLang="en-US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应用</a:t>
            </a:r>
            <a:r>
              <a:rPr lang="zh-CN" altLang="en-US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至生产、人事、行政</a:t>
            </a:r>
            <a:r>
              <a:rPr lang="zh-CN" altLang="en-US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等业务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，全面提升工作效率，如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催款通知、客户对账、人事考勤、工资单发放、生产操作等。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就坐, 瓶子, 餐桌, 室内&#10;&#10;描述已自动生成"/>
          <p:cNvPicPr>
            <a:picLocks noChangeAspect="1"/>
          </p:cNvPicPr>
          <p:nvPr/>
        </p:nvPicPr>
        <p:blipFill rotWithShape="1">
          <a:blip r:embed="rId5" cstate="email">
            <a:alphaModFix amt="35000"/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200000" flipH="1">
            <a:off x="7322024" y="2058610"/>
            <a:ext cx="6896826" cy="277960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3478" y="372950"/>
            <a:ext cx="4974439" cy="769441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dirty="0" smtClean="0">
                <a:ln w="0"/>
                <a:solidFill>
                  <a:srgbClr val="558ED5"/>
                </a:solidFill>
                <a:effectLst>
                  <a:innerShdw blurRad="63500" dist="50800" dir="16200000">
                    <a:srgbClr val="558ED5">
                      <a:alpha val="50000"/>
                    </a:srgbClr>
                  </a:innerShdw>
                  <a:reflection blurRad="6350" stA="53000" endA="300" endPos="35500" dir="5400000" sy="-90000" algn="bl" rotWithShape="0"/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未来已来  你来不来</a:t>
            </a:r>
            <a:endParaRPr lang="zh-CN" altLang="en-US" sz="4400" dirty="0">
              <a:ln w="0"/>
              <a:solidFill>
                <a:srgbClr val="558ED5"/>
              </a:solidFill>
              <a:effectLst>
                <a:innerShdw blurRad="63500" dist="50800" dir="16200000">
                  <a:srgbClr val="558ED5">
                    <a:alpha val="50000"/>
                  </a:srgbClr>
                </a:innerShdw>
                <a:reflection blurRad="6350" stA="53000" endA="300" endPos="35500" dir="5400000" sy="-90000" algn="bl" rotWithShape="0"/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V="1">
            <a:off x="0" y="432688"/>
            <a:ext cx="1690986" cy="973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V="1">
            <a:off x="3666540" y="1008802"/>
            <a:ext cx="1690986" cy="1444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4B4B4B"/>
              </a:clrFrom>
              <a:clrTo>
                <a:srgbClr val="4B4B4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029" l="9071" r="89417">
                        <a14:foregroundMark x1="51404" y1="1396" x2="58531" y2="74879"/>
                        <a14:foregroundMark x1="59281" y1="28739" x2="58683" y2="36050"/>
                        <a14:foregroundMark x1="57784" y1="36471" x2="57186" y2="42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45" y="1300478"/>
            <a:ext cx="1391171" cy="495049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218479" y="4217160"/>
            <a:ext cx="333929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CN" altLang="en-US" sz="5400" b="1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感谢</a:t>
            </a:r>
            <a:endParaRPr lang="en-US" altLang="zh-CN" sz="5400" b="1" dirty="0" smtClean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5400" b="1" cap="none" spc="0" dirty="0">
                <a:solidFill>
                  <a:schemeClr val="bg1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5400" b="1" cap="none" spc="0" dirty="0" smtClean="0">
                <a:solidFill>
                  <a:schemeClr val="bg1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</a:rPr>
              <a:t>      </a:t>
            </a:r>
            <a:r>
              <a:rPr lang="zh-CN" altLang="en-US" sz="5400" b="1" cap="none" spc="0" dirty="0" smtClean="0">
                <a:solidFill>
                  <a:schemeClr val="bg1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</a:rPr>
              <a:t>欣赏</a:t>
            </a:r>
            <a:endParaRPr lang="zh-CN" altLang="en-US" sz="5400" b="1" cap="none" spc="0" dirty="0">
              <a:solidFill>
                <a:schemeClr val="bg1"/>
              </a:solidFill>
              <a:effectLst/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793731" y="2325028"/>
            <a:ext cx="1796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28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张芳剑</a:t>
            </a:r>
            <a:endParaRPr lang="en-US" altLang="zh-CN" sz="2800" b="1" dirty="0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ctr"/>
            <a:r>
              <a:rPr lang="zh-CN" altLang="en-US" sz="28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林宗煌</a:t>
            </a:r>
            <a:endParaRPr lang="en-US" altLang="zh-CN" sz="2800" b="1" dirty="0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ctr"/>
            <a:r>
              <a:rPr lang="zh-CN" altLang="en-US" sz="28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贾贺翔</a:t>
            </a:r>
            <a:endParaRPr lang="en-US" altLang="zh-CN" sz="2800" b="1" dirty="0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ctr"/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唐婉娴</a:t>
            </a:r>
            <a:endParaRPr lang="en-US" altLang="zh-CN" sz="28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ctr"/>
            <a:r>
              <a:rPr lang="zh-CN" altLang="en-US" sz="28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陈</a:t>
            </a: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军</a:t>
            </a:r>
            <a:endParaRPr lang="en-US" altLang="zh-CN" sz="28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632274" y="1560400"/>
            <a:ext cx="19577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团队成员</a:t>
            </a:r>
            <a:endParaRPr lang="en-US" altLang="zh-CN" sz="32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98" l="0" r="98966">
                        <a14:foregroundMark x1="22759" y1="5287" x2="18793" y2="11027"/>
                        <a14:foregroundMark x1="20345" y1="9063" x2="18276" y2="9970"/>
                        <a14:foregroundMark x1="19483" y1="9970" x2="19483" y2="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51" y="891470"/>
            <a:ext cx="3779938" cy="4611146"/>
          </a:xfrm>
          <a:prstGeom prst="rect">
            <a:avLst/>
          </a:prstGeom>
        </p:spPr>
      </p:pic>
      <p:sp>
        <p:nvSpPr>
          <p:cNvPr id="36" name="íṥḷîḑé"/>
          <p:cNvSpPr>
            <a:spLocks noChangeAspect="1"/>
          </p:cNvSpPr>
          <p:nvPr/>
        </p:nvSpPr>
        <p:spPr>
          <a:xfrm>
            <a:off x="7297413" y="5180321"/>
            <a:ext cx="776031" cy="776030"/>
          </a:xfrm>
          <a:prstGeom prst="ellipse">
            <a:avLst/>
          </a:prstGeom>
          <a:gradFill flip="none" rotWithShape="1">
            <a:gsLst>
              <a:gs pos="45000">
                <a:srgbClr val="1C77D6">
                  <a:alpha val="0"/>
                </a:srgbClr>
              </a:gs>
              <a:gs pos="100000">
                <a:srgbClr val="1BE2ED"/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rgbClr val="1BE2ED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>
              <a:solidFill>
                <a:srgbClr val="FFC000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  <p:sp>
        <p:nvSpPr>
          <p:cNvPr id="23" name="íṥḷîḑé"/>
          <p:cNvSpPr>
            <a:spLocks noChangeAspect="1"/>
          </p:cNvSpPr>
          <p:nvPr/>
        </p:nvSpPr>
        <p:spPr>
          <a:xfrm>
            <a:off x="7283620" y="3760667"/>
            <a:ext cx="776031" cy="776030"/>
          </a:xfrm>
          <a:prstGeom prst="ellipse">
            <a:avLst/>
          </a:prstGeom>
          <a:gradFill flip="none" rotWithShape="1">
            <a:gsLst>
              <a:gs pos="45000">
                <a:srgbClr val="1C77D6">
                  <a:alpha val="0"/>
                </a:srgbClr>
              </a:gs>
              <a:gs pos="100000">
                <a:srgbClr val="1BE2ED"/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rgbClr val="1BE2ED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>
              <a:solidFill>
                <a:srgbClr val="FFC000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  <p:sp>
        <p:nvSpPr>
          <p:cNvPr id="24" name="平行四边形 23"/>
          <p:cNvSpPr/>
          <p:nvPr/>
        </p:nvSpPr>
        <p:spPr>
          <a:xfrm>
            <a:off x="7641079" y="3905151"/>
            <a:ext cx="3886108" cy="727740"/>
          </a:xfrm>
          <a:prstGeom prst="parallelogram">
            <a:avLst>
              <a:gd name="adj" fmla="val 35461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4">
                  <a:alpha val="2000"/>
                </a:schemeClr>
              </a:gs>
            </a:gsLst>
            <a:lin ang="0" scaled="1"/>
          </a:gradFill>
          <a:ln w="9525">
            <a:gradFill flip="none" rotWithShape="1">
              <a:gsLst>
                <a:gs pos="10000">
                  <a:srgbClr val="242A3A">
                    <a:alpha val="0"/>
                  </a:srgbClr>
                </a:gs>
                <a:gs pos="100000">
                  <a:schemeClr val="accent4">
                    <a:alpha val="4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25" name="平行四边形 24"/>
          <p:cNvSpPr/>
          <p:nvPr/>
        </p:nvSpPr>
        <p:spPr>
          <a:xfrm>
            <a:off x="7230129" y="3798759"/>
            <a:ext cx="4243567" cy="775788"/>
          </a:xfrm>
          <a:prstGeom prst="parallelogram">
            <a:avLst>
              <a:gd name="adj" fmla="val 35461"/>
            </a:avLst>
          </a:pr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5">
                  <a:alpha val="20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15000">
                  <a:schemeClr val="accent5">
                    <a:alpha val="0"/>
                  </a:schemeClr>
                </a:gs>
                <a:gs pos="100000">
                  <a:schemeClr val="accent5">
                    <a:alpha val="17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37" name="íṥḷîḑé"/>
          <p:cNvSpPr>
            <a:spLocks noChangeAspect="1"/>
          </p:cNvSpPr>
          <p:nvPr/>
        </p:nvSpPr>
        <p:spPr>
          <a:xfrm>
            <a:off x="7267042" y="2359467"/>
            <a:ext cx="776031" cy="776030"/>
          </a:xfrm>
          <a:prstGeom prst="ellipse">
            <a:avLst/>
          </a:prstGeom>
          <a:gradFill flip="none" rotWithShape="1">
            <a:gsLst>
              <a:gs pos="45000">
                <a:srgbClr val="1C77D6">
                  <a:alpha val="0"/>
                </a:srgbClr>
              </a:gs>
              <a:gs pos="100000">
                <a:srgbClr val="1BE2ED"/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rgbClr val="1BE2ED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>
              <a:solidFill>
                <a:srgbClr val="FFC000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  <p:sp>
        <p:nvSpPr>
          <p:cNvPr id="49" name="平行四边形 48"/>
          <p:cNvSpPr/>
          <p:nvPr/>
        </p:nvSpPr>
        <p:spPr>
          <a:xfrm>
            <a:off x="7213551" y="2397559"/>
            <a:ext cx="4243567" cy="775788"/>
          </a:xfrm>
          <a:prstGeom prst="parallelogram">
            <a:avLst>
              <a:gd name="adj" fmla="val 35461"/>
            </a:avLst>
          </a:pr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5">
                  <a:alpha val="20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15000">
                  <a:schemeClr val="accent5">
                    <a:alpha val="0"/>
                  </a:schemeClr>
                </a:gs>
                <a:gs pos="100000">
                  <a:schemeClr val="accent5">
                    <a:alpha val="17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51" name="平行四边形 50"/>
          <p:cNvSpPr/>
          <p:nvPr/>
        </p:nvSpPr>
        <p:spPr>
          <a:xfrm>
            <a:off x="7705767" y="5219448"/>
            <a:ext cx="3886108" cy="727740"/>
          </a:xfrm>
          <a:prstGeom prst="parallelogram">
            <a:avLst>
              <a:gd name="adj" fmla="val 35461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4">
                  <a:alpha val="2000"/>
                </a:schemeClr>
              </a:gs>
            </a:gsLst>
            <a:lin ang="0" scaled="1"/>
          </a:gradFill>
          <a:ln w="9525">
            <a:gradFill flip="none" rotWithShape="1">
              <a:gsLst>
                <a:gs pos="10000">
                  <a:srgbClr val="242A3A">
                    <a:alpha val="0"/>
                  </a:srgbClr>
                </a:gs>
                <a:gs pos="100000">
                  <a:schemeClr val="accent4">
                    <a:alpha val="4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52" name="平行四边形 51"/>
          <p:cNvSpPr/>
          <p:nvPr/>
        </p:nvSpPr>
        <p:spPr>
          <a:xfrm>
            <a:off x="7294817" y="5113056"/>
            <a:ext cx="4243567" cy="775788"/>
          </a:xfrm>
          <a:prstGeom prst="parallelogram">
            <a:avLst>
              <a:gd name="adj" fmla="val 35461"/>
            </a:avLst>
          </a:pr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5">
                  <a:alpha val="20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15000">
                  <a:schemeClr val="accent5">
                    <a:alpha val="0"/>
                  </a:schemeClr>
                </a:gs>
                <a:gs pos="100000">
                  <a:schemeClr val="accent5">
                    <a:alpha val="17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43" name="PA-平行四边形 42"/>
          <p:cNvSpPr/>
          <p:nvPr>
            <p:custDataLst>
              <p:tags r:id="rId2"/>
            </p:custDataLst>
          </p:nvPr>
        </p:nvSpPr>
        <p:spPr>
          <a:xfrm>
            <a:off x="7687269" y="949747"/>
            <a:ext cx="3886108" cy="727740"/>
          </a:xfrm>
          <a:prstGeom prst="parallelogram">
            <a:avLst>
              <a:gd name="adj" fmla="val 35461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4">
                  <a:alpha val="2000"/>
                </a:schemeClr>
              </a:gs>
            </a:gsLst>
            <a:lin ang="0" scaled="1"/>
          </a:gradFill>
          <a:ln w="9525">
            <a:gradFill flip="none" rotWithShape="1">
              <a:gsLst>
                <a:gs pos="10000">
                  <a:srgbClr val="242A3A">
                    <a:alpha val="0"/>
                  </a:srgbClr>
                </a:gs>
                <a:gs pos="100000">
                  <a:schemeClr val="accent4">
                    <a:alpha val="4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45" name="平行四边形 44"/>
          <p:cNvSpPr/>
          <p:nvPr/>
        </p:nvSpPr>
        <p:spPr>
          <a:xfrm>
            <a:off x="7276319" y="843355"/>
            <a:ext cx="4243567" cy="775788"/>
          </a:xfrm>
          <a:prstGeom prst="parallelogram">
            <a:avLst>
              <a:gd name="adj" fmla="val 35461"/>
            </a:avLst>
          </a:pr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5">
                  <a:alpha val="20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15000">
                  <a:schemeClr val="accent5">
                    <a:alpha val="0"/>
                  </a:schemeClr>
                </a:gs>
                <a:gs pos="100000">
                  <a:schemeClr val="accent5">
                    <a:alpha val="17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28" name="íṥḷîḑé"/>
          <p:cNvSpPr>
            <a:spLocks noChangeAspect="1"/>
          </p:cNvSpPr>
          <p:nvPr/>
        </p:nvSpPr>
        <p:spPr>
          <a:xfrm>
            <a:off x="7196973" y="843113"/>
            <a:ext cx="776031" cy="776030"/>
          </a:xfrm>
          <a:prstGeom prst="ellipse">
            <a:avLst/>
          </a:prstGeom>
          <a:gradFill flip="none" rotWithShape="1">
            <a:gsLst>
              <a:gs pos="45000">
                <a:srgbClr val="1C77D6">
                  <a:alpha val="0"/>
                </a:srgbClr>
              </a:gs>
              <a:gs pos="100000">
                <a:srgbClr val="1BE2ED"/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rgbClr val="1BE2ED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>
              <a:solidFill>
                <a:srgbClr val="FFC000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286409" y="2626227"/>
            <a:ext cx="923330" cy="141000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defTabSz="914400"/>
            <a:r>
              <a:rPr lang="zh-CN" altLang="en-US" sz="4800" b="1" kern="0" dirty="0" smtClean="0">
                <a:solidFill>
                  <a:srgbClr val="FFFFFF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目录</a:t>
            </a:r>
            <a:endParaRPr lang="zh-CN" altLang="en-US" sz="4800" b="1" kern="0" dirty="0" smtClean="0">
              <a:solidFill>
                <a:srgbClr val="FFFFFF"/>
              </a:solidFill>
              <a:effectLst>
                <a:outerShdw blurRad="76200" dist="50800" dir="5400000" algn="ctr" rotWithShape="0">
                  <a:srgbClr val="4F81BD">
                    <a:alpha val="20000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136181" y="884340"/>
            <a:ext cx="705962" cy="69357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defTabSz="914400">
              <a:lnSpc>
                <a:spcPts val="3500"/>
              </a:lnSpc>
            </a:pPr>
            <a:r>
              <a:rPr lang="zh-CN" altLang="en-US" sz="4800" spc="600" dirty="0">
                <a:solidFill>
                  <a:srgbClr val="FFFFFF"/>
                </a:solidFill>
                <a:latin typeface="微软雅黑" panose="020B0503020204020204" charset="-122"/>
                <a:ea typeface="华文行楷" panose="02010800040101010101" pitchFamily="2" charset="-122"/>
                <a:cs typeface="+mn-ea"/>
                <a:sym typeface="+mn-lt"/>
              </a:rPr>
              <a:t>壹</a:t>
            </a:r>
          </a:p>
        </p:txBody>
      </p:sp>
      <p:sp>
        <p:nvSpPr>
          <p:cNvPr id="31" name="矩形 30"/>
          <p:cNvSpPr/>
          <p:nvPr/>
        </p:nvSpPr>
        <p:spPr>
          <a:xfrm>
            <a:off x="8033796" y="843113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914400">
              <a:spcBef>
                <a:spcPct val="0"/>
              </a:spcBef>
              <a:defRPr/>
            </a:pPr>
            <a:r>
              <a:rPr lang="zh-CN" altLang="en-US" sz="4800" kern="0" dirty="0" smtClean="0">
                <a:solidFill>
                  <a:srgbClr val="FFC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江湖传说</a:t>
            </a:r>
            <a:endParaRPr lang="zh-CN" altLang="en-US" sz="4800" kern="0" dirty="0">
              <a:solidFill>
                <a:srgbClr val="FFC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033796" y="2400694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914400">
              <a:spcBef>
                <a:spcPct val="0"/>
              </a:spcBef>
              <a:defRPr/>
            </a:pPr>
            <a:r>
              <a:rPr lang="zh-CN" altLang="en-US" sz="4800" kern="0" dirty="0" smtClean="0">
                <a:solidFill>
                  <a:srgbClr val="FFFFFF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苦练武功</a:t>
            </a:r>
            <a:endParaRPr lang="zh-CN" altLang="en-US" sz="4800" kern="0" dirty="0">
              <a:solidFill>
                <a:srgbClr val="FFFFFF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96883" y="5168930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914400">
              <a:spcBef>
                <a:spcPct val="0"/>
              </a:spcBef>
              <a:defRPr/>
            </a:pPr>
            <a:r>
              <a:rPr lang="zh-CN" altLang="en-US" sz="4800" kern="0" dirty="0" smtClean="0">
                <a:solidFill>
                  <a:srgbClr val="FFFFFF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名扬四海</a:t>
            </a:r>
            <a:endParaRPr lang="zh-CN" altLang="en-US" sz="4800" kern="0" dirty="0">
              <a:solidFill>
                <a:srgbClr val="FFFFFF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196973" y="2400694"/>
            <a:ext cx="705962" cy="69357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defTabSz="914400">
              <a:lnSpc>
                <a:spcPts val="3500"/>
              </a:lnSpc>
            </a:pPr>
            <a:r>
              <a:rPr lang="zh-CN" altLang="en-US" sz="4800" spc="600" dirty="0" smtClean="0">
                <a:solidFill>
                  <a:srgbClr val="FFFFFF"/>
                </a:solidFill>
                <a:latin typeface="微软雅黑" panose="020B0503020204020204" charset="-122"/>
                <a:ea typeface="华文行楷" panose="02010800040101010101" pitchFamily="2" charset="-122"/>
                <a:cs typeface="+mn-ea"/>
                <a:sym typeface="+mn-lt"/>
              </a:rPr>
              <a:t>贰</a:t>
            </a:r>
            <a:endParaRPr lang="zh-CN" altLang="en-US" sz="4800" spc="600" dirty="0">
              <a:solidFill>
                <a:srgbClr val="FFFFFF"/>
              </a:solidFill>
              <a:latin typeface="微软雅黑" panose="020B0503020204020204" charset="-122"/>
              <a:ea typeface="华文行楷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230129" y="5236759"/>
            <a:ext cx="705962" cy="69357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defTabSz="914400">
              <a:lnSpc>
                <a:spcPts val="3500"/>
              </a:lnSpc>
            </a:pPr>
            <a:r>
              <a:rPr lang="zh-CN" altLang="en-US" sz="4800" spc="600" dirty="0" smtClean="0">
                <a:solidFill>
                  <a:srgbClr val="FFFFFF"/>
                </a:solidFill>
                <a:latin typeface="微软雅黑" panose="020B0503020204020204" charset="-122"/>
                <a:ea typeface="华文行楷" panose="02010800040101010101" pitchFamily="2" charset="-122"/>
                <a:cs typeface="+mn-ea"/>
                <a:sym typeface="+mn-lt"/>
              </a:rPr>
              <a:t>肆</a:t>
            </a:r>
            <a:endParaRPr lang="zh-CN" altLang="en-US" sz="4800" spc="600" dirty="0">
              <a:solidFill>
                <a:srgbClr val="FFFFFF"/>
              </a:solidFill>
              <a:latin typeface="微软雅黑" panose="020B0503020204020204" charset="-122"/>
              <a:ea typeface="华文行楷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38" name="íṥḷîḑé"/>
          <p:cNvSpPr>
            <a:spLocks noChangeAspect="1"/>
          </p:cNvSpPr>
          <p:nvPr/>
        </p:nvSpPr>
        <p:spPr>
          <a:xfrm>
            <a:off x="5103968" y="2687122"/>
            <a:ext cx="1288211" cy="1288210"/>
          </a:xfrm>
          <a:prstGeom prst="ellipse">
            <a:avLst/>
          </a:prstGeom>
          <a:gradFill flip="none" rotWithShape="1">
            <a:gsLst>
              <a:gs pos="45000">
                <a:srgbClr val="1C77D6">
                  <a:alpha val="0"/>
                </a:srgbClr>
              </a:gs>
              <a:gs pos="100000">
                <a:srgbClr val="1BE2ED"/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rgbClr val="1BE2ED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>
              <a:solidFill>
                <a:srgbClr val="FFC000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  <p:pic>
        <p:nvPicPr>
          <p:cNvPr id="41" name="Picture 2" descr="https://hbimg.huabanimg.com/ddcbba691627232e398e4c3cbc7f5dfb45fced6ac7475-pPsesU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622477" y="3706963"/>
            <a:ext cx="6181968" cy="332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平行四边形 46"/>
          <p:cNvSpPr/>
          <p:nvPr/>
        </p:nvSpPr>
        <p:spPr>
          <a:xfrm>
            <a:off x="7624501" y="2503951"/>
            <a:ext cx="3886108" cy="727740"/>
          </a:xfrm>
          <a:prstGeom prst="parallelogram">
            <a:avLst>
              <a:gd name="adj" fmla="val 35461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4">
                  <a:alpha val="2000"/>
                </a:schemeClr>
              </a:gs>
            </a:gsLst>
            <a:lin ang="0" scaled="1"/>
          </a:gradFill>
          <a:ln w="9525">
            <a:gradFill flip="none" rotWithShape="1">
              <a:gsLst>
                <a:gs pos="10000">
                  <a:srgbClr val="242A3A">
                    <a:alpha val="0"/>
                  </a:srgbClr>
                </a:gs>
                <a:gs pos="100000">
                  <a:schemeClr val="accent4">
                    <a:alpha val="4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050374" y="3801894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914400">
              <a:spcBef>
                <a:spcPct val="0"/>
              </a:spcBef>
              <a:defRPr/>
            </a:pPr>
            <a:r>
              <a:rPr lang="zh-CN" altLang="en-US" sz="4800" kern="0" dirty="0">
                <a:solidFill>
                  <a:srgbClr val="FFFFFF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闯荡江湖</a:t>
            </a:r>
          </a:p>
        </p:txBody>
      </p:sp>
      <p:sp>
        <p:nvSpPr>
          <p:cNvPr id="22" name="矩形 21"/>
          <p:cNvSpPr/>
          <p:nvPr/>
        </p:nvSpPr>
        <p:spPr>
          <a:xfrm>
            <a:off x="7213551" y="3801894"/>
            <a:ext cx="705962" cy="69357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defTabSz="914400">
              <a:lnSpc>
                <a:spcPts val="3500"/>
              </a:lnSpc>
            </a:pPr>
            <a:r>
              <a:rPr lang="zh-CN" altLang="en-US" sz="4800" spc="600" dirty="0" smtClean="0">
                <a:solidFill>
                  <a:srgbClr val="FFFFFF"/>
                </a:solidFill>
                <a:latin typeface="微软雅黑" panose="020B0503020204020204" charset="-122"/>
                <a:ea typeface="华文行楷" panose="02010800040101010101" pitchFamily="2" charset="-122"/>
                <a:cs typeface="+mn-ea"/>
                <a:sym typeface="+mn-lt"/>
              </a:rPr>
              <a:t>叁</a:t>
            </a:r>
            <a:endParaRPr lang="zh-CN" altLang="en-US" sz="4800" spc="600" dirty="0">
              <a:solidFill>
                <a:srgbClr val="FFFFFF"/>
              </a:solidFill>
              <a:latin typeface="微软雅黑" panose="020B0503020204020204" charset="-122"/>
              <a:ea typeface="华文行楷" panose="02010800040101010101" pitchFamily="2" charset="-122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2" name="矩形 231"/>
          <p:cNvSpPr/>
          <p:nvPr/>
        </p:nvSpPr>
        <p:spPr>
          <a:xfrm>
            <a:off x="-421853" y="-203844"/>
            <a:ext cx="13003248" cy="7344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55" name="任意多边形: 形状 54"/>
          <p:cNvSpPr/>
          <p:nvPr/>
        </p:nvSpPr>
        <p:spPr>
          <a:xfrm rot="10800000">
            <a:off x="3997432" y="11176"/>
            <a:ext cx="4197136" cy="629920"/>
          </a:xfrm>
          <a:custGeom>
            <a:avLst/>
            <a:gdLst>
              <a:gd name="connsiteX0" fmla="*/ 3858655 w 3858655"/>
              <a:gd name="connsiteY0" fmla="*/ 579120 h 579120"/>
              <a:gd name="connsiteX1" fmla="*/ 0 w 3858655"/>
              <a:gd name="connsiteY1" fmla="*/ 579120 h 579120"/>
              <a:gd name="connsiteX2" fmla="*/ 126263 w 3858655"/>
              <a:gd name="connsiteY2" fmla="*/ 205104 h 579120"/>
              <a:gd name="connsiteX3" fmla="*/ 124542 w 3858655"/>
              <a:gd name="connsiteY3" fmla="*/ 205104 h 579120"/>
              <a:gd name="connsiteX4" fmla="*/ 200430 w 3858655"/>
              <a:gd name="connsiteY4" fmla="*/ 0 h 579120"/>
              <a:gd name="connsiteX5" fmla="*/ 3658894 w 3858655"/>
              <a:gd name="connsiteY5" fmla="*/ 0 h 579120"/>
              <a:gd name="connsiteX6" fmla="*/ 3734782 w 3858655"/>
              <a:gd name="connsiteY6" fmla="*/ 205104 h 579120"/>
              <a:gd name="connsiteX7" fmla="*/ 3732392 w 3858655"/>
              <a:gd name="connsiteY7" fmla="*/ 205104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8655" h="579120">
                <a:moveTo>
                  <a:pt x="3858655" y="579120"/>
                </a:moveTo>
                <a:lnTo>
                  <a:pt x="0" y="579120"/>
                </a:lnTo>
                <a:lnTo>
                  <a:pt x="126263" y="205104"/>
                </a:lnTo>
                <a:lnTo>
                  <a:pt x="124542" y="205104"/>
                </a:lnTo>
                <a:lnTo>
                  <a:pt x="200430" y="0"/>
                </a:lnTo>
                <a:lnTo>
                  <a:pt x="3658894" y="0"/>
                </a:lnTo>
                <a:lnTo>
                  <a:pt x="3734782" y="205104"/>
                </a:lnTo>
                <a:lnTo>
                  <a:pt x="3732392" y="205104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5400000" scaled="1"/>
            <a:tileRect/>
          </a:gradFill>
          <a:ln w="19050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lvl="1" defTabSz="914400">
              <a:spcBef>
                <a:spcPct val="0"/>
              </a:spcBef>
              <a:defRPr/>
            </a:pPr>
            <a:endParaRPr lang="zh-CN" altLang="en-US" sz="4800" kern="0" dirty="0">
              <a:solidFill>
                <a:srgbClr val="FFFFFF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89566" y="208788"/>
            <a:ext cx="12625776" cy="304800"/>
            <a:chOff x="-216888" y="208788"/>
            <a:chExt cx="12625776" cy="304800"/>
          </a:xfrm>
        </p:grpSpPr>
        <p:sp>
          <p:nvSpPr>
            <p:cNvPr id="50" name="任意多边形: 形状 49"/>
            <p:cNvSpPr/>
            <p:nvPr/>
          </p:nvSpPr>
          <p:spPr>
            <a:xfrm rot="10800000">
              <a:off x="-216888" y="208788"/>
              <a:ext cx="4022889" cy="304800"/>
            </a:xfrm>
            <a:custGeom>
              <a:avLst/>
              <a:gdLst>
                <a:gd name="connsiteX0" fmla="*/ 4022889 w 4022889"/>
                <a:gd name="connsiteY0" fmla="*/ 304800 h 304800"/>
                <a:gd name="connsiteX1" fmla="*/ 102897 w 4022889"/>
                <a:gd name="connsiteY1" fmla="*/ 304800 h 304800"/>
                <a:gd name="connsiteX2" fmla="*/ 0 w 4022889"/>
                <a:gd name="connsiteY2" fmla="*/ 0 h 304800"/>
                <a:gd name="connsiteX3" fmla="*/ 4022889 w 4022889"/>
                <a:gd name="connsiteY3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2889" h="304800">
                  <a:moveTo>
                    <a:pt x="4022889" y="304800"/>
                  </a:moveTo>
                  <a:lnTo>
                    <a:pt x="102897" y="304800"/>
                  </a:lnTo>
                  <a:lnTo>
                    <a:pt x="0" y="0"/>
                  </a:lnTo>
                  <a:lnTo>
                    <a:pt x="4022889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12C3FF">
                    <a:alpha val="0"/>
                  </a:srgbClr>
                </a:gs>
                <a:gs pos="0">
                  <a:srgbClr val="12C3FF">
                    <a:alpha val="40000"/>
                  </a:srgbClr>
                </a:gs>
              </a:gsLst>
              <a:lin ang="0" scaled="1"/>
              <a:tileRect/>
            </a:gradFill>
            <a:ln w="15875">
              <a:gradFill flip="none" rotWithShape="1">
                <a:gsLst>
                  <a:gs pos="0">
                    <a:srgbClr val="12C3FF"/>
                  </a:gs>
                  <a:gs pos="100000">
                    <a:srgbClr val="12C3FF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  <a:sym typeface="阿里巴巴普惠体 L" panose="00020600040101010101" pitchFamily="18" charset="-122"/>
              </a:endParaRPr>
            </a:p>
          </p:txBody>
        </p:sp>
        <p:sp>
          <p:nvSpPr>
            <p:cNvPr id="61" name="任意多边形: 形状 60"/>
            <p:cNvSpPr/>
            <p:nvPr/>
          </p:nvSpPr>
          <p:spPr>
            <a:xfrm rot="10800000" flipV="1">
              <a:off x="8102188" y="208788"/>
              <a:ext cx="4306700" cy="304800"/>
            </a:xfrm>
            <a:custGeom>
              <a:avLst/>
              <a:gdLst>
                <a:gd name="connsiteX0" fmla="*/ 4203803 w 4306700"/>
                <a:gd name="connsiteY0" fmla="*/ 0 h 304800"/>
                <a:gd name="connsiteX1" fmla="*/ 1346200 w 4306700"/>
                <a:gd name="connsiteY1" fmla="*/ 0 h 304800"/>
                <a:gd name="connsiteX2" fmla="*/ 43778 w 4306700"/>
                <a:gd name="connsiteY2" fmla="*/ 0 h 304800"/>
                <a:gd name="connsiteX3" fmla="*/ 0 w 4306700"/>
                <a:gd name="connsiteY3" fmla="*/ 0 h 304800"/>
                <a:gd name="connsiteX4" fmla="*/ 0 w 4306700"/>
                <a:gd name="connsiteY4" fmla="*/ 139995 h 304800"/>
                <a:gd name="connsiteX5" fmla="*/ 0 w 4306700"/>
                <a:gd name="connsiteY5" fmla="*/ 164805 h 304800"/>
                <a:gd name="connsiteX6" fmla="*/ 0 w 4306700"/>
                <a:gd name="connsiteY6" fmla="*/ 304800 h 304800"/>
                <a:gd name="connsiteX7" fmla="*/ 13684 w 4306700"/>
                <a:gd name="connsiteY7" fmla="*/ 304800 h 304800"/>
                <a:gd name="connsiteX8" fmla="*/ 1314036 w 4306700"/>
                <a:gd name="connsiteY8" fmla="*/ 304800 h 304800"/>
                <a:gd name="connsiteX9" fmla="*/ 4306700 w 4306700"/>
                <a:gd name="connsiteY9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06700" h="304800">
                  <a:moveTo>
                    <a:pt x="4203803" y="0"/>
                  </a:moveTo>
                  <a:lnTo>
                    <a:pt x="1346200" y="0"/>
                  </a:lnTo>
                  <a:lnTo>
                    <a:pt x="43778" y="0"/>
                  </a:lnTo>
                  <a:lnTo>
                    <a:pt x="0" y="0"/>
                  </a:lnTo>
                  <a:lnTo>
                    <a:pt x="0" y="139995"/>
                  </a:lnTo>
                  <a:lnTo>
                    <a:pt x="0" y="164805"/>
                  </a:lnTo>
                  <a:lnTo>
                    <a:pt x="0" y="304800"/>
                  </a:lnTo>
                  <a:lnTo>
                    <a:pt x="13684" y="304800"/>
                  </a:lnTo>
                  <a:lnTo>
                    <a:pt x="1314036" y="304800"/>
                  </a:lnTo>
                  <a:lnTo>
                    <a:pt x="4306700" y="30480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12C3FF">
                    <a:alpha val="0"/>
                  </a:srgbClr>
                </a:gs>
                <a:gs pos="0">
                  <a:srgbClr val="12C3FF">
                    <a:alpha val="40000"/>
                  </a:srgbClr>
                </a:gs>
              </a:gsLst>
              <a:lin ang="10800000" scaled="1"/>
              <a:tileRect/>
            </a:gradFill>
            <a:ln w="15875">
              <a:gradFill flip="none" rotWithShape="1">
                <a:gsLst>
                  <a:gs pos="0">
                    <a:srgbClr val="12C3FF"/>
                  </a:gs>
                  <a:gs pos="100000">
                    <a:srgbClr val="12C3FF">
                      <a:alpha val="0"/>
                    </a:srgb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  <a:sym typeface="阿里巴巴普惠体 L" panose="00020600040101010101" pitchFamily="18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4425063" y="-78947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914400">
              <a:spcBef>
                <a:spcPct val="0"/>
              </a:spcBef>
              <a:defRPr/>
            </a:pPr>
            <a:r>
              <a:rPr lang="zh-CN" altLang="en-US" sz="4800" kern="0" dirty="0" smtClean="0">
                <a:solidFill>
                  <a:srgbClr val="FFFFFF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江湖传说</a:t>
            </a:r>
            <a:endParaRPr lang="zh-CN" altLang="en-US" sz="4800" kern="0" dirty="0">
              <a:solidFill>
                <a:srgbClr val="FFFFFF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 useBgFill="1">
        <p:nvSpPr>
          <p:cNvPr id="103" name="圆角矩形 102"/>
          <p:cNvSpPr/>
          <p:nvPr/>
        </p:nvSpPr>
        <p:spPr>
          <a:xfrm>
            <a:off x="747161" y="2713382"/>
            <a:ext cx="2864526" cy="3970882"/>
          </a:xfrm>
          <a:prstGeom prst="roundRect">
            <a:avLst/>
          </a:prstGeom>
          <a:ln w="12700" cap="flat" cmpd="sng" algn="ctr">
            <a:noFill/>
            <a:prstDash val="solid"/>
            <a:miter lim="800000"/>
          </a:ln>
          <a:effectLst>
            <a:innerShdw blurRad="1155700">
              <a:srgbClr val="00B0F0"/>
            </a:innerShdw>
          </a:effectLst>
        </p:spPr>
        <p:txBody>
          <a:bodyPr rtlCol="0" anchor="ctr"/>
          <a:lstStyle/>
          <a:p>
            <a:pPr marL="0" marR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73370" y="2881796"/>
            <a:ext cx="189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武林门派</a:t>
            </a:r>
            <a:endParaRPr lang="zh-CN" altLang="en-US" sz="3200" dirty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 useBgFill="1">
        <p:nvSpPr>
          <p:cNvPr id="16" name="圆角矩形 15"/>
          <p:cNvSpPr/>
          <p:nvPr/>
        </p:nvSpPr>
        <p:spPr>
          <a:xfrm>
            <a:off x="4468662" y="2713382"/>
            <a:ext cx="2864525" cy="3970881"/>
          </a:xfrm>
          <a:prstGeom prst="roundRect">
            <a:avLst/>
          </a:prstGeom>
          <a:ln w="12700" cap="flat" cmpd="sng" algn="ctr">
            <a:noFill/>
            <a:prstDash val="solid"/>
            <a:miter lim="800000"/>
          </a:ln>
          <a:effectLst>
            <a:innerShdw blurRad="1155700">
              <a:srgbClr val="00B0F0"/>
            </a:innerShdw>
          </a:effectLst>
        </p:spPr>
        <p:txBody>
          <a:bodyPr rtlCol="0" anchor="ctr"/>
          <a:lstStyle/>
          <a:p>
            <a:pPr marL="0" marR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234004" y="2854092"/>
            <a:ext cx="189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武功秘籍</a:t>
            </a:r>
            <a:endParaRPr lang="zh-CN" altLang="en-US" sz="3200" dirty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46261" y="823012"/>
            <a:ext cx="10668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数字化江湖风起云涌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，各武林门派大力研究</a:t>
            </a:r>
            <a:r>
              <a:rPr lang="zh-CN" altLang="en-US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新技术应用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，在江湖上留下了各种传说。招商港口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RPA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项目组怀揣着江湖梦，朝着数字化、智能化方向奋勇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前行</a:t>
            </a:r>
            <a:r>
              <a:rPr lang="zh-CN" altLang="en-US" sz="1800" dirty="0" smtClean="0">
                <a:solidFill>
                  <a:schemeClr val="bg1"/>
                </a:solidFill>
              </a:rPr>
              <a:t>。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805949" y="3163824"/>
            <a:ext cx="4397830" cy="3694176"/>
          </a:xfrm>
          <a:prstGeom prst="rect">
            <a:avLst/>
          </a:prstGeom>
        </p:spPr>
      </p:pic>
      <p:pic>
        <p:nvPicPr>
          <p:cNvPr id="5122" name="Picture 2" descr="https://gimg2.baidu.com/image_search/src=http%3A%2F%2Fwww.kuaipng.com%2FUploads%2Fpic%2Fwater%2F35365%2Fgoods_water_35365_698_698_.png&amp;refer=http%3A%2F%2Fwww.kuaipng.com&amp;app=2002&amp;size=f9999,10000&amp;q=a80&amp;n=0&amp;g=0n&amp;fmt=jpeg?sec=1641882774&amp;t=b6bde692fef3f4d8e614a396cb5ed36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60" y="2700565"/>
            <a:ext cx="981957" cy="98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gimg2.baidu.com/image_search/src=http%3A%2F%2Fimg.mp.itc.cn%2Fupload%2F20170317%2F27d804af3a4b422aaa9d78295c40ff7a_th.png&amp;refer=http%3A%2F%2Fimg.mp.itc.cn&amp;app=2002&amp;size=f9999,10000&amp;q=a80&amp;n=0&amp;g=0n&amp;fmt=jpeg?sec=1641883201&amp;t=e6151a8ec88bb29ef400e88155da33fa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119" y="2703415"/>
            <a:ext cx="1045721" cy="104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/>
          <p:cNvSpPr txBox="1"/>
          <p:nvPr/>
        </p:nvSpPr>
        <p:spPr>
          <a:xfrm>
            <a:off x="4667730" y="3984766"/>
            <a:ext cx="117864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云技术</a:t>
            </a:r>
            <a:endParaRPr lang="zh-CN" altLang="en-US" dirty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5410116" y="4314101"/>
            <a:ext cx="117864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人工智能</a:t>
            </a:r>
            <a:endParaRPr lang="zh-CN" altLang="en-US" dirty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900924" y="3664081"/>
            <a:ext cx="11786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RPA</a:t>
            </a:r>
            <a:endParaRPr lang="zh-CN" altLang="en-US" sz="2500" b="1" dirty="0">
              <a:solidFill>
                <a:srgbClr val="FFC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820796" y="5523668"/>
            <a:ext cx="11786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5</a:t>
            </a:r>
            <a:r>
              <a:rPr lang="en-US" altLang="zh-CN" sz="25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zh-CN" altLang="en-US" sz="25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828929" y="4885378"/>
            <a:ext cx="117864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区块链</a:t>
            </a:r>
            <a:endParaRPr lang="zh-CN" altLang="en-US" dirty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232102" y="5688312"/>
            <a:ext cx="11786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OCR</a:t>
            </a:r>
            <a:endParaRPr lang="zh-CN" altLang="en-US" sz="2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5748502" y="5354622"/>
            <a:ext cx="117864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物联网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5134733" y="5992400"/>
            <a:ext cx="1684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C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无人驾驶</a:t>
            </a:r>
            <a:endParaRPr lang="zh-CN" altLang="en-US" b="1" dirty="0">
              <a:solidFill>
                <a:srgbClr val="FFC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205312" y="6233710"/>
            <a:ext cx="671979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……</a:t>
            </a:r>
            <a:endParaRPr lang="zh-CN" altLang="en-US" dirty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893301" y="4772385"/>
            <a:ext cx="11786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00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元宇宙</a:t>
            </a:r>
            <a:endParaRPr lang="zh-CN" altLang="en-US" sz="2500" dirty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380013" y="1712813"/>
            <a:ext cx="381604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25000"/>
              <a:defRPr/>
            </a:pPr>
            <a:r>
              <a:rPr lang="en-US" altLang="zh-CN" sz="20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RPA</a:t>
            </a:r>
          </a:p>
          <a:p>
            <a:pPr>
              <a:buSzPct val="25000"/>
              <a:defRPr/>
            </a:pPr>
            <a:r>
              <a:rPr lang="zh-CN" altLang="en-US" sz="1600" dirty="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全称</a:t>
            </a:r>
            <a:r>
              <a:rPr lang="en-US" altLang="zh-CN" sz="16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Robotic Process </a:t>
            </a:r>
            <a:r>
              <a:rPr lang="en-US" altLang="zh-CN" sz="16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</a:t>
            </a:r>
            <a:r>
              <a:rPr lang="en-US" altLang="zh-CN" sz="16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utomation</a:t>
            </a:r>
            <a:r>
              <a:rPr lang="zh-CN" altLang="en-US" sz="1600" dirty="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，即</a:t>
            </a:r>
            <a:r>
              <a:rPr lang="zh-CN" altLang="en-US" sz="1600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机器人流程自动化</a:t>
            </a:r>
            <a:r>
              <a:rPr lang="zh-CN" altLang="en-US" sz="1600" dirty="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，</a:t>
            </a:r>
            <a:r>
              <a:rPr lang="zh-CN" altLang="en-US" sz="16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利用</a:t>
            </a:r>
            <a:r>
              <a:rPr lang="en-US" altLang="zh-CN" sz="16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OCR</a:t>
            </a:r>
            <a:r>
              <a:rPr lang="zh-CN" altLang="en-US" sz="16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zh-CN" altLang="zh-CN" sz="16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光学</a:t>
            </a:r>
            <a:r>
              <a:rPr lang="zh-CN" altLang="zh-CN" sz="16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字符识别</a:t>
            </a:r>
            <a:r>
              <a:rPr lang="zh-CN" altLang="en-US" sz="16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）、智能学习、物</a:t>
            </a:r>
            <a:r>
              <a:rPr lang="zh-CN" altLang="en-US" sz="16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联控制等技术，通过模仿用户</a:t>
            </a:r>
            <a:r>
              <a:rPr lang="zh-CN" altLang="en-US" sz="1600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在电脑的手动</a:t>
            </a:r>
            <a:r>
              <a:rPr lang="zh-CN" altLang="en-US" sz="1600" dirty="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操作，实现标准业务操作</a:t>
            </a:r>
            <a:r>
              <a:rPr lang="zh-CN" altLang="en-US" sz="1600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流程自动化。</a:t>
            </a:r>
            <a:r>
              <a:rPr lang="en-US" altLang="zh-CN" sz="1600" dirty="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en-US" altLang="zh-CN" sz="1600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60" name="Picture 2" descr="https://gimg2.baidu.com/image_search/src=http%3A%2F%2Fpic.90sjimg.com%2Fdesign%2F00%2F07%2F85%2F23%2F58c177237d64d.png&amp;refer=http%3A%2F%2Fpic.90sjimg.com&amp;app=2002&amp;size=f9999,10000&amp;q=a80&amp;n=0&amp;g=0n&amp;fmt=jpeg?sec=1641879011&amp;t=8f453f17e61ca42b3d038e212beac7d9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27" r="-3442" b="22619"/>
          <a:stretch>
            <a:fillRect/>
          </a:stretch>
        </p:blipFill>
        <p:spPr bwMode="auto">
          <a:xfrm>
            <a:off x="754517" y="4369487"/>
            <a:ext cx="3002523" cy="209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文本框 32"/>
          <p:cNvSpPr txBox="1"/>
          <p:nvPr/>
        </p:nvSpPr>
        <p:spPr>
          <a:xfrm>
            <a:off x="1108215" y="3557295"/>
            <a:ext cx="1325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b="1" dirty="0" smtClean="0">
                <a:solidFill>
                  <a:srgbClr val="FFC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海星</a:t>
            </a:r>
            <a:endParaRPr lang="en-US" altLang="zh-CN" sz="2500" b="1" dirty="0" smtClean="0">
              <a:solidFill>
                <a:srgbClr val="FFC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algn="ctr"/>
            <a:r>
              <a:rPr lang="zh-CN" altLang="en-US" sz="2500" b="1" dirty="0" smtClean="0">
                <a:solidFill>
                  <a:srgbClr val="FFC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智慧港</a:t>
            </a:r>
            <a:endParaRPr lang="zh-CN" altLang="en-US" sz="2500" b="1" dirty="0">
              <a:solidFill>
                <a:srgbClr val="FFC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750341" y="4998567"/>
            <a:ext cx="550097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华</a:t>
            </a:r>
            <a:endParaRPr lang="en-US" altLang="zh-CN" sz="2400" dirty="0" smtClean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2400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为</a:t>
            </a:r>
            <a:endParaRPr lang="zh-CN" altLang="en-US" sz="2400" dirty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60311" y="4605488"/>
            <a:ext cx="940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阿里</a:t>
            </a:r>
            <a:endParaRPr lang="zh-CN" altLang="en-US" sz="2400" dirty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456508" y="4222362"/>
            <a:ext cx="827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腾讯</a:t>
            </a:r>
            <a:endParaRPr lang="zh-CN" altLang="en-US" sz="2400" dirty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009152" y="5926839"/>
            <a:ext cx="57215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……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平行四边形 46"/>
          <p:cNvSpPr/>
          <p:nvPr/>
        </p:nvSpPr>
        <p:spPr>
          <a:xfrm>
            <a:off x="7624501" y="2503951"/>
            <a:ext cx="3886108" cy="727740"/>
          </a:xfrm>
          <a:prstGeom prst="parallelogram">
            <a:avLst>
              <a:gd name="adj" fmla="val 35461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4">
                  <a:alpha val="2000"/>
                </a:schemeClr>
              </a:gs>
            </a:gsLst>
            <a:lin ang="0" scaled="1"/>
          </a:gradFill>
          <a:ln w="9525">
            <a:gradFill flip="none" rotWithShape="1">
              <a:gsLst>
                <a:gs pos="10000">
                  <a:srgbClr val="242A3A">
                    <a:alpha val="0"/>
                  </a:srgbClr>
                </a:gs>
                <a:gs pos="100000">
                  <a:schemeClr val="accent4">
                    <a:alpha val="4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98" l="0" r="98966">
                        <a14:foregroundMark x1="22759" y1="5287" x2="18793" y2="11027"/>
                        <a14:foregroundMark x1="20345" y1="9063" x2="18276" y2="9970"/>
                        <a14:foregroundMark x1="19483" y1="9970" x2="19483" y2="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51" y="891470"/>
            <a:ext cx="3779938" cy="4611146"/>
          </a:xfrm>
          <a:prstGeom prst="rect">
            <a:avLst/>
          </a:prstGeom>
        </p:spPr>
      </p:pic>
      <p:sp>
        <p:nvSpPr>
          <p:cNvPr id="36" name="íṥḷîḑé"/>
          <p:cNvSpPr>
            <a:spLocks noChangeAspect="1"/>
          </p:cNvSpPr>
          <p:nvPr/>
        </p:nvSpPr>
        <p:spPr>
          <a:xfrm>
            <a:off x="7297413" y="5180321"/>
            <a:ext cx="776031" cy="776030"/>
          </a:xfrm>
          <a:prstGeom prst="ellipse">
            <a:avLst/>
          </a:prstGeom>
          <a:gradFill flip="none" rotWithShape="1">
            <a:gsLst>
              <a:gs pos="45000">
                <a:srgbClr val="1C77D6">
                  <a:alpha val="0"/>
                </a:srgbClr>
              </a:gs>
              <a:gs pos="100000">
                <a:srgbClr val="1BE2ED"/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rgbClr val="1BE2ED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23" name="íṥḷîḑé"/>
          <p:cNvSpPr>
            <a:spLocks noChangeAspect="1"/>
          </p:cNvSpPr>
          <p:nvPr/>
        </p:nvSpPr>
        <p:spPr>
          <a:xfrm>
            <a:off x="7283620" y="3760667"/>
            <a:ext cx="776031" cy="776030"/>
          </a:xfrm>
          <a:prstGeom prst="ellipse">
            <a:avLst/>
          </a:prstGeom>
          <a:gradFill flip="none" rotWithShape="1">
            <a:gsLst>
              <a:gs pos="45000">
                <a:srgbClr val="1C77D6">
                  <a:alpha val="0"/>
                </a:srgbClr>
              </a:gs>
              <a:gs pos="100000">
                <a:srgbClr val="1BE2ED"/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rgbClr val="1BE2ED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24" name="平行四边形 23"/>
          <p:cNvSpPr/>
          <p:nvPr/>
        </p:nvSpPr>
        <p:spPr>
          <a:xfrm>
            <a:off x="7641079" y="3905151"/>
            <a:ext cx="3886108" cy="727740"/>
          </a:xfrm>
          <a:prstGeom prst="parallelogram">
            <a:avLst>
              <a:gd name="adj" fmla="val 35461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4">
                  <a:alpha val="2000"/>
                </a:schemeClr>
              </a:gs>
            </a:gsLst>
            <a:lin ang="0" scaled="1"/>
          </a:gradFill>
          <a:ln w="9525">
            <a:gradFill flip="none" rotWithShape="1">
              <a:gsLst>
                <a:gs pos="10000">
                  <a:srgbClr val="242A3A">
                    <a:alpha val="0"/>
                  </a:srgbClr>
                </a:gs>
                <a:gs pos="100000">
                  <a:schemeClr val="accent4">
                    <a:alpha val="4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25" name="平行四边形 24"/>
          <p:cNvSpPr/>
          <p:nvPr/>
        </p:nvSpPr>
        <p:spPr>
          <a:xfrm>
            <a:off x="7230129" y="3798759"/>
            <a:ext cx="4243567" cy="775788"/>
          </a:xfrm>
          <a:prstGeom prst="parallelogram">
            <a:avLst>
              <a:gd name="adj" fmla="val 35461"/>
            </a:avLst>
          </a:pr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5">
                  <a:alpha val="20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15000">
                  <a:schemeClr val="accent5">
                    <a:alpha val="0"/>
                  </a:schemeClr>
                </a:gs>
                <a:gs pos="100000">
                  <a:schemeClr val="accent5">
                    <a:alpha val="17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37" name="íṥḷîḑé"/>
          <p:cNvSpPr>
            <a:spLocks noChangeAspect="1"/>
          </p:cNvSpPr>
          <p:nvPr/>
        </p:nvSpPr>
        <p:spPr>
          <a:xfrm>
            <a:off x="7267042" y="2359467"/>
            <a:ext cx="776031" cy="776030"/>
          </a:xfrm>
          <a:prstGeom prst="ellipse">
            <a:avLst/>
          </a:prstGeom>
          <a:gradFill flip="none" rotWithShape="1">
            <a:gsLst>
              <a:gs pos="45000">
                <a:srgbClr val="1C77D6">
                  <a:alpha val="0"/>
                </a:srgbClr>
              </a:gs>
              <a:gs pos="100000">
                <a:srgbClr val="1BE2ED"/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rgbClr val="1BE2ED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49" name="平行四边形 48"/>
          <p:cNvSpPr/>
          <p:nvPr/>
        </p:nvSpPr>
        <p:spPr>
          <a:xfrm>
            <a:off x="7213551" y="2397559"/>
            <a:ext cx="4243567" cy="775788"/>
          </a:xfrm>
          <a:prstGeom prst="parallelogram">
            <a:avLst>
              <a:gd name="adj" fmla="val 35461"/>
            </a:avLst>
          </a:pr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5">
                  <a:alpha val="20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15000">
                  <a:schemeClr val="accent5">
                    <a:alpha val="0"/>
                  </a:schemeClr>
                </a:gs>
                <a:gs pos="100000">
                  <a:schemeClr val="accent5">
                    <a:alpha val="17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51" name="平行四边形 50"/>
          <p:cNvSpPr/>
          <p:nvPr/>
        </p:nvSpPr>
        <p:spPr>
          <a:xfrm>
            <a:off x="7705767" y="5219448"/>
            <a:ext cx="3886108" cy="727740"/>
          </a:xfrm>
          <a:prstGeom prst="parallelogram">
            <a:avLst>
              <a:gd name="adj" fmla="val 35461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4">
                  <a:alpha val="2000"/>
                </a:schemeClr>
              </a:gs>
            </a:gsLst>
            <a:lin ang="0" scaled="1"/>
          </a:gradFill>
          <a:ln w="9525">
            <a:gradFill flip="none" rotWithShape="1">
              <a:gsLst>
                <a:gs pos="10000">
                  <a:srgbClr val="242A3A">
                    <a:alpha val="0"/>
                  </a:srgbClr>
                </a:gs>
                <a:gs pos="100000">
                  <a:schemeClr val="accent4">
                    <a:alpha val="4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52" name="平行四边形 51"/>
          <p:cNvSpPr/>
          <p:nvPr/>
        </p:nvSpPr>
        <p:spPr>
          <a:xfrm>
            <a:off x="7294817" y="5113056"/>
            <a:ext cx="4243567" cy="775788"/>
          </a:xfrm>
          <a:prstGeom prst="parallelogram">
            <a:avLst>
              <a:gd name="adj" fmla="val 35461"/>
            </a:avLst>
          </a:pr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5">
                  <a:alpha val="20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15000">
                  <a:schemeClr val="accent5">
                    <a:alpha val="0"/>
                  </a:schemeClr>
                </a:gs>
                <a:gs pos="100000">
                  <a:schemeClr val="accent5">
                    <a:alpha val="17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43" name="PA-平行四边形 42"/>
          <p:cNvSpPr/>
          <p:nvPr>
            <p:custDataLst>
              <p:tags r:id="rId2"/>
            </p:custDataLst>
          </p:nvPr>
        </p:nvSpPr>
        <p:spPr>
          <a:xfrm>
            <a:off x="7687269" y="949747"/>
            <a:ext cx="3886108" cy="727740"/>
          </a:xfrm>
          <a:prstGeom prst="parallelogram">
            <a:avLst>
              <a:gd name="adj" fmla="val 35461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4">
                  <a:alpha val="2000"/>
                </a:schemeClr>
              </a:gs>
            </a:gsLst>
            <a:lin ang="0" scaled="1"/>
          </a:gradFill>
          <a:ln w="9525">
            <a:gradFill flip="none" rotWithShape="1">
              <a:gsLst>
                <a:gs pos="10000">
                  <a:srgbClr val="242A3A">
                    <a:alpha val="0"/>
                  </a:srgbClr>
                </a:gs>
                <a:gs pos="100000">
                  <a:schemeClr val="accent4">
                    <a:alpha val="4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45" name="平行四边形 44"/>
          <p:cNvSpPr/>
          <p:nvPr/>
        </p:nvSpPr>
        <p:spPr>
          <a:xfrm>
            <a:off x="7276319" y="843355"/>
            <a:ext cx="4243567" cy="775788"/>
          </a:xfrm>
          <a:prstGeom prst="parallelogram">
            <a:avLst>
              <a:gd name="adj" fmla="val 35461"/>
            </a:avLst>
          </a:pr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5">
                  <a:alpha val="20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15000">
                  <a:schemeClr val="accent5">
                    <a:alpha val="0"/>
                  </a:schemeClr>
                </a:gs>
                <a:gs pos="100000">
                  <a:schemeClr val="accent5">
                    <a:alpha val="17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28" name="íṥḷîḑé"/>
          <p:cNvSpPr>
            <a:spLocks noChangeAspect="1"/>
          </p:cNvSpPr>
          <p:nvPr/>
        </p:nvSpPr>
        <p:spPr>
          <a:xfrm>
            <a:off x="7196973" y="843113"/>
            <a:ext cx="776031" cy="776030"/>
          </a:xfrm>
          <a:prstGeom prst="ellipse">
            <a:avLst/>
          </a:prstGeom>
          <a:gradFill flip="none" rotWithShape="1">
            <a:gsLst>
              <a:gs pos="45000">
                <a:srgbClr val="1C77D6">
                  <a:alpha val="0"/>
                </a:srgbClr>
              </a:gs>
              <a:gs pos="100000">
                <a:srgbClr val="1BE2ED"/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rgbClr val="1BE2ED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286409" y="2626227"/>
            <a:ext cx="923330" cy="141000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目录</a:t>
            </a:r>
            <a:endParaRPr kumimoji="0" lang="zh-CN" altLang="en-US" sz="48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76200" dist="50800" dir="5400000" algn="ctr" rotWithShape="0">
                  <a:srgbClr val="4F81BD">
                    <a:alpha val="20000"/>
                  </a:srgbClr>
                </a:outerShdw>
              </a:effectLst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136181" y="884340"/>
            <a:ext cx="705962" cy="69357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华文行楷" panose="02010800040101010101" pitchFamily="2" charset="-122"/>
                <a:cs typeface="+mn-ea"/>
                <a:sym typeface="+mn-lt"/>
              </a:rPr>
              <a:t>壹</a:t>
            </a:r>
          </a:p>
        </p:txBody>
      </p:sp>
      <p:sp>
        <p:nvSpPr>
          <p:cNvPr id="31" name="矩形 30"/>
          <p:cNvSpPr/>
          <p:nvPr/>
        </p:nvSpPr>
        <p:spPr>
          <a:xfrm>
            <a:off x="8033796" y="843113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江湖传说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033796" y="2400694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苦练武功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96883" y="5168930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名扬四海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196973" y="2400694"/>
            <a:ext cx="705962" cy="69357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6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华文行楷" panose="02010800040101010101" pitchFamily="2" charset="-122"/>
                <a:cs typeface="+mn-ea"/>
                <a:sym typeface="+mn-lt"/>
              </a:rPr>
              <a:t>贰</a:t>
            </a:r>
            <a:endParaRPr kumimoji="0" lang="zh-CN" altLang="en-US" sz="4800" b="0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华文行楷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230129" y="5236759"/>
            <a:ext cx="705962" cy="69357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6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华文行楷" panose="02010800040101010101" pitchFamily="2" charset="-122"/>
                <a:cs typeface="+mn-ea"/>
                <a:sym typeface="+mn-lt"/>
              </a:rPr>
              <a:t>肆</a:t>
            </a:r>
            <a:endParaRPr kumimoji="0" lang="zh-CN" altLang="en-US" sz="4800" b="0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华文行楷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38" name="íṥḷîḑé"/>
          <p:cNvSpPr>
            <a:spLocks noChangeAspect="1"/>
          </p:cNvSpPr>
          <p:nvPr/>
        </p:nvSpPr>
        <p:spPr>
          <a:xfrm>
            <a:off x="5103968" y="2687122"/>
            <a:ext cx="1288211" cy="1288210"/>
          </a:xfrm>
          <a:prstGeom prst="ellipse">
            <a:avLst/>
          </a:prstGeom>
          <a:gradFill flip="none" rotWithShape="1">
            <a:gsLst>
              <a:gs pos="45000">
                <a:srgbClr val="1C77D6">
                  <a:alpha val="0"/>
                </a:srgbClr>
              </a:gs>
              <a:gs pos="100000">
                <a:srgbClr val="1BE2ED"/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rgbClr val="1BE2ED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41" name="Picture 2" descr="https://hbimg.huabanimg.com/ddcbba691627232e398e4c3cbc7f5dfb45fced6ac7475-pPsesU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622477" y="3706963"/>
            <a:ext cx="6181968" cy="332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20"/>
          <p:cNvSpPr/>
          <p:nvPr/>
        </p:nvSpPr>
        <p:spPr>
          <a:xfrm>
            <a:off x="8050374" y="3801894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闯荡江湖</a:t>
            </a:r>
          </a:p>
        </p:txBody>
      </p:sp>
      <p:sp>
        <p:nvSpPr>
          <p:cNvPr id="22" name="矩形 21"/>
          <p:cNvSpPr/>
          <p:nvPr/>
        </p:nvSpPr>
        <p:spPr>
          <a:xfrm>
            <a:off x="7213551" y="3801894"/>
            <a:ext cx="705962" cy="69357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6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华文行楷" panose="02010800040101010101" pitchFamily="2" charset="-122"/>
                <a:cs typeface="+mn-ea"/>
                <a:sym typeface="+mn-lt"/>
              </a:rPr>
              <a:t>叁</a:t>
            </a:r>
            <a:endParaRPr kumimoji="0" lang="zh-CN" altLang="en-US" sz="4800" b="0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华文行楷" panose="02010800040101010101" pitchFamily="2" charset="-122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任意多边形: 形状 27"/>
          <p:cNvSpPr/>
          <p:nvPr/>
        </p:nvSpPr>
        <p:spPr>
          <a:xfrm>
            <a:off x="288441" y="1121342"/>
            <a:ext cx="10344062" cy="5391774"/>
          </a:xfrm>
          <a:custGeom>
            <a:avLst/>
            <a:gdLst>
              <a:gd name="connsiteX0" fmla="*/ 190500 w 4171950"/>
              <a:gd name="connsiteY0" fmla="*/ 0 h 3829050"/>
              <a:gd name="connsiteX1" fmla="*/ 1447800 w 4171950"/>
              <a:gd name="connsiteY1" fmla="*/ 0 h 3829050"/>
              <a:gd name="connsiteX2" fmla="*/ 1619250 w 4171950"/>
              <a:gd name="connsiteY2" fmla="*/ 209550 h 3829050"/>
              <a:gd name="connsiteX3" fmla="*/ 4067175 w 4171950"/>
              <a:gd name="connsiteY3" fmla="*/ 209550 h 3829050"/>
              <a:gd name="connsiteX4" fmla="*/ 4171950 w 4171950"/>
              <a:gd name="connsiteY4" fmla="*/ 342900 h 3829050"/>
              <a:gd name="connsiteX5" fmla="*/ 4171950 w 4171950"/>
              <a:gd name="connsiteY5" fmla="*/ 3714750 h 3829050"/>
              <a:gd name="connsiteX6" fmla="*/ 4067175 w 4171950"/>
              <a:gd name="connsiteY6" fmla="*/ 3829050 h 3829050"/>
              <a:gd name="connsiteX7" fmla="*/ 85725 w 4171950"/>
              <a:gd name="connsiteY7" fmla="*/ 3829050 h 3829050"/>
              <a:gd name="connsiteX8" fmla="*/ 0 w 4171950"/>
              <a:gd name="connsiteY8" fmla="*/ 3705225 h 3829050"/>
              <a:gd name="connsiteX9" fmla="*/ 0 w 4171950"/>
              <a:gd name="connsiteY9" fmla="*/ 114300 h 3829050"/>
              <a:gd name="connsiteX10" fmla="*/ 190500 w 4171950"/>
              <a:gd name="connsiteY10" fmla="*/ 0 h 3829050"/>
              <a:gd name="connsiteX0-1" fmla="*/ 190500 w 4171950"/>
              <a:gd name="connsiteY0-2" fmla="*/ 0 h 3829050"/>
              <a:gd name="connsiteX1-3" fmla="*/ 1447800 w 4171950"/>
              <a:gd name="connsiteY1-4" fmla="*/ 0 h 3829050"/>
              <a:gd name="connsiteX2-5" fmla="*/ 1619250 w 4171950"/>
              <a:gd name="connsiteY2-6" fmla="*/ 209550 h 3829050"/>
              <a:gd name="connsiteX3-7" fmla="*/ 4067175 w 4171950"/>
              <a:gd name="connsiteY3-8" fmla="*/ 209550 h 3829050"/>
              <a:gd name="connsiteX4-9" fmla="*/ 4171950 w 4171950"/>
              <a:gd name="connsiteY4-10" fmla="*/ 342900 h 3829050"/>
              <a:gd name="connsiteX5-11" fmla="*/ 4171950 w 4171950"/>
              <a:gd name="connsiteY5-12" fmla="*/ 3714750 h 3829050"/>
              <a:gd name="connsiteX6-13" fmla="*/ 4067175 w 4171950"/>
              <a:gd name="connsiteY6-14" fmla="*/ 3829050 h 3829050"/>
              <a:gd name="connsiteX7-15" fmla="*/ 85725 w 4171950"/>
              <a:gd name="connsiteY7-16" fmla="*/ 3829050 h 3829050"/>
              <a:gd name="connsiteX8-17" fmla="*/ 0 w 4171950"/>
              <a:gd name="connsiteY8-18" fmla="*/ 3705225 h 3829050"/>
              <a:gd name="connsiteX9-19" fmla="*/ 6350 w 4171950"/>
              <a:gd name="connsiteY9-20" fmla="*/ 195996 h 3829050"/>
              <a:gd name="connsiteX10-21" fmla="*/ 190500 w 4171950"/>
              <a:gd name="connsiteY10-22" fmla="*/ 0 h 3829050"/>
              <a:gd name="connsiteX0-23" fmla="*/ 190500 w 4171950"/>
              <a:gd name="connsiteY0-24" fmla="*/ 0 h 3829050"/>
              <a:gd name="connsiteX1-25" fmla="*/ 1447800 w 4171950"/>
              <a:gd name="connsiteY1-26" fmla="*/ 0 h 3829050"/>
              <a:gd name="connsiteX2-27" fmla="*/ 1619250 w 4171950"/>
              <a:gd name="connsiteY2-28" fmla="*/ 209550 h 3829050"/>
              <a:gd name="connsiteX3-29" fmla="*/ 4067175 w 4171950"/>
              <a:gd name="connsiteY3-30" fmla="*/ 209550 h 3829050"/>
              <a:gd name="connsiteX4-31" fmla="*/ 4171950 w 4171950"/>
              <a:gd name="connsiteY4-32" fmla="*/ 342900 h 3829050"/>
              <a:gd name="connsiteX5-33" fmla="*/ 4171950 w 4171950"/>
              <a:gd name="connsiteY5-34" fmla="*/ 3714750 h 3829050"/>
              <a:gd name="connsiteX6-35" fmla="*/ 4067175 w 4171950"/>
              <a:gd name="connsiteY6-36" fmla="*/ 3829050 h 3829050"/>
              <a:gd name="connsiteX7-37" fmla="*/ 85725 w 4171950"/>
              <a:gd name="connsiteY7-38" fmla="*/ 3829050 h 3829050"/>
              <a:gd name="connsiteX8-39" fmla="*/ 0 w 4171950"/>
              <a:gd name="connsiteY8-40" fmla="*/ 3705225 h 3829050"/>
              <a:gd name="connsiteX9-41" fmla="*/ 6350 w 4171950"/>
              <a:gd name="connsiteY9-42" fmla="*/ 214849 h 3829050"/>
              <a:gd name="connsiteX10-43" fmla="*/ 190500 w 4171950"/>
              <a:gd name="connsiteY10-44" fmla="*/ 0 h 3829050"/>
              <a:gd name="connsiteX0-45" fmla="*/ 190500 w 4171950"/>
              <a:gd name="connsiteY0-46" fmla="*/ 0 h 3829050"/>
              <a:gd name="connsiteX1-47" fmla="*/ 1447800 w 4171950"/>
              <a:gd name="connsiteY1-48" fmla="*/ 0 h 3829050"/>
              <a:gd name="connsiteX2-49" fmla="*/ 1619250 w 4171950"/>
              <a:gd name="connsiteY2-50" fmla="*/ 209550 h 3829050"/>
              <a:gd name="connsiteX3-51" fmla="*/ 4067175 w 4171950"/>
              <a:gd name="connsiteY3-52" fmla="*/ 209550 h 3829050"/>
              <a:gd name="connsiteX4-53" fmla="*/ 4171950 w 4171950"/>
              <a:gd name="connsiteY4-54" fmla="*/ 342900 h 3829050"/>
              <a:gd name="connsiteX5-55" fmla="*/ 4171950 w 4171950"/>
              <a:gd name="connsiteY5-56" fmla="*/ 3714750 h 3829050"/>
              <a:gd name="connsiteX6-57" fmla="*/ 4067175 w 4171950"/>
              <a:gd name="connsiteY6-58" fmla="*/ 3829050 h 3829050"/>
              <a:gd name="connsiteX7-59" fmla="*/ 85725 w 4171950"/>
              <a:gd name="connsiteY7-60" fmla="*/ 3829050 h 3829050"/>
              <a:gd name="connsiteX8-61" fmla="*/ 0 w 4171950"/>
              <a:gd name="connsiteY8-62" fmla="*/ 3705225 h 3829050"/>
              <a:gd name="connsiteX9-63" fmla="*/ 19050 w 4171950"/>
              <a:gd name="connsiteY9-64" fmla="*/ 195996 h 3829050"/>
              <a:gd name="connsiteX10-65" fmla="*/ 190500 w 4171950"/>
              <a:gd name="connsiteY10-66" fmla="*/ 0 h 3829050"/>
              <a:gd name="connsiteX0-67" fmla="*/ 190500 w 4171950"/>
              <a:gd name="connsiteY0-68" fmla="*/ 0 h 3829050"/>
              <a:gd name="connsiteX1-69" fmla="*/ 1447800 w 4171950"/>
              <a:gd name="connsiteY1-70" fmla="*/ 0 h 3829050"/>
              <a:gd name="connsiteX2-71" fmla="*/ 1619250 w 4171950"/>
              <a:gd name="connsiteY2-72" fmla="*/ 209550 h 3829050"/>
              <a:gd name="connsiteX3-73" fmla="*/ 4067175 w 4171950"/>
              <a:gd name="connsiteY3-74" fmla="*/ 209550 h 3829050"/>
              <a:gd name="connsiteX4-75" fmla="*/ 4171950 w 4171950"/>
              <a:gd name="connsiteY4-76" fmla="*/ 342900 h 3829050"/>
              <a:gd name="connsiteX5-77" fmla="*/ 4171950 w 4171950"/>
              <a:gd name="connsiteY5-78" fmla="*/ 3714750 h 3829050"/>
              <a:gd name="connsiteX6-79" fmla="*/ 4067175 w 4171950"/>
              <a:gd name="connsiteY6-80" fmla="*/ 3829050 h 3829050"/>
              <a:gd name="connsiteX7-81" fmla="*/ 85725 w 4171950"/>
              <a:gd name="connsiteY7-82" fmla="*/ 3829050 h 3829050"/>
              <a:gd name="connsiteX8-83" fmla="*/ 0 w 4171950"/>
              <a:gd name="connsiteY8-84" fmla="*/ 3705225 h 3829050"/>
              <a:gd name="connsiteX9-85" fmla="*/ 14288 w 4171950"/>
              <a:gd name="connsiteY9-86" fmla="*/ 212493 h 3829050"/>
              <a:gd name="connsiteX10-87" fmla="*/ 190500 w 4171950"/>
              <a:gd name="connsiteY10-88" fmla="*/ 0 h 38290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4171950" h="3829050">
                <a:moveTo>
                  <a:pt x="190500" y="0"/>
                </a:moveTo>
                <a:lnTo>
                  <a:pt x="1447800" y="0"/>
                </a:lnTo>
                <a:lnTo>
                  <a:pt x="1619250" y="209550"/>
                </a:lnTo>
                <a:lnTo>
                  <a:pt x="4067175" y="209550"/>
                </a:lnTo>
                <a:lnTo>
                  <a:pt x="4171950" y="342900"/>
                </a:lnTo>
                <a:lnTo>
                  <a:pt x="4171950" y="3714750"/>
                </a:lnTo>
                <a:lnTo>
                  <a:pt x="4067175" y="3829050"/>
                </a:lnTo>
                <a:lnTo>
                  <a:pt x="85725" y="3829050"/>
                </a:lnTo>
                <a:lnTo>
                  <a:pt x="0" y="3705225"/>
                </a:lnTo>
                <a:cubicBezTo>
                  <a:pt x="2117" y="2535482"/>
                  <a:pt x="12171" y="1382236"/>
                  <a:pt x="14288" y="212493"/>
                </a:cubicBezTo>
                <a:lnTo>
                  <a:pt x="190500" y="0"/>
                </a:lnTo>
                <a:close/>
              </a:path>
            </a:pathLst>
          </a:custGeom>
          <a:gradFill>
            <a:gsLst>
              <a:gs pos="55000">
                <a:sysClr val="window" lastClr="FFFFFF">
                  <a:alpha val="0"/>
                </a:sysClr>
              </a:gs>
              <a:gs pos="100000">
                <a:sysClr val="window" lastClr="FFFFFF">
                  <a:alpha val="13000"/>
                </a:sysClr>
              </a:gs>
            </a:gsLst>
            <a:path path="circle">
              <a:fillToRect l="50000" t="50000" r="50000" b="50000"/>
            </a:path>
          </a:gradFill>
          <a:ln w="19050" cap="flat" cmpd="sng" algn="ctr">
            <a:solidFill>
              <a:srgbClr val="00B0F0"/>
            </a:solidFill>
            <a:prstDash val="solid"/>
            <a:miter lim="800000"/>
          </a:ln>
          <a:effectLst>
            <a:outerShdw blurRad="127000" algn="ctr" rotWithShape="0">
              <a:sysClr val="window" lastClr="FFFFFF"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" name="任意多边形: 形状 54"/>
          <p:cNvSpPr/>
          <p:nvPr/>
        </p:nvSpPr>
        <p:spPr>
          <a:xfrm rot="10800000">
            <a:off x="3997432" y="11176"/>
            <a:ext cx="4197136" cy="629920"/>
          </a:xfrm>
          <a:custGeom>
            <a:avLst/>
            <a:gdLst>
              <a:gd name="connsiteX0" fmla="*/ 3858655 w 3858655"/>
              <a:gd name="connsiteY0" fmla="*/ 579120 h 579120"/>
              <a:gd name="connsiteX1" fmla="*/ 0 w 3858655"/>
              <a:gd name="connsiteY1" fmla="*/ 579120 h 579120"/>
              <a:gd name="connsiteX2" fmla="*/ 126263 w 3858655"/>
              <a:gd name="connsiteY2" fmla="*/ 205104 h 579120"/>
              <a:gd name="connsiteX3" fmla="*/ 124542 w 3858655"/>
              <a:gd name="connsiteY3" fmla="*/ 205104 h 579120"/>
              <a:gd name="connsiteX4" fmla="*/ 200430 w 3858655"/>
              <a:gd name="connsiteY4" fmla="*/ 0 h 579120"/>
              <a:gd name="connsiteX5" fmla="*/ 3658894 w 3858655"/>
              <a:gd name="connsiteY5" fmla="*/ 0 h 579120"/>
              <a:gd name="connsiteX6" fmla="*/ 3734782 w 3858655"/>
              <a:gd name="connsiteY6" fmla="*/ 205104 h 579120"/>
              <a:gd name="connsiteX7" fmla="*/ 3732392 w 3858655"/>
              <a:gd name="connsiteY7" fmla="*/ 205104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8655" h="579120">
                <a:moveTo>
                  <a:pt x="3858655" y="579120"/>
                </a:moveTo>
                <a:lnTo>
                  <a:pt x="0" y="579120"/>
                </a:lnTo>
                <a:lnTo>
                  <a:pt x="126263" y="205104"/>
                </a:lnTo>
                <a:lnTo>
                  <a:pt x="124542" y="205104"/>
                </a:lnTo>
                <a:lnTo>
                  <a:pt x="200430" y="0"/>
                </a:lnTo>
                <a:lnTo>
                  <a:pt x="3658894" y="0"/>
                </a:lnTo>
                <a:lnTo>
                  <a:pt x="3734782" y="205104"/>
                </a:lnTo>
                <a:lnTo>
                  <a:pt x="3732392" y="205104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5400000" scaled="1"/>
            <a:tileRect/>
          </a:gradFill>
          <a:ln w="19050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3" name="任意多边形: 形状 49"/>
          <p:cNvSpPr/>
          <p:nvPr/>
        </p:nvSpPr>
        <p:spPr>
          <a:xfrm rot="10800000">
            <a:off x="-203188" y="208788"/>
            <a:ext cx="4022889" cy="304800"/>
          </a:xfrm>
          <a:custGeom>
            <a:avLst/>
            <a:gdLst>
              <a:gd name="connsiteX0" fmla="*/ 4022889 w 4022889"/>
              <a:gd name="connsiteY0" fmla="*/ 304800 h 304800"/>
              <a:gd name="connsiteX1" fmla="*/ 102897 w 4022889"/>
              <a:gd name="connsiteY1" fmla="*/ 304800 h 304800"/>
              <a:gd name="connsiteX2" fmla="*/ 0 w 4022889"/>
              <a:gd name="connsiteY2" fmla="*/ 0 h 304800"/>
              <a:gd name="connsiteX3" fmla="*/ 4022889 w 4022889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2889" h="304800">
                <a:moveTo>
                  <a:pt x="4022889" y="304800"/>
                </a:moveTo>
                <a:lnTo>
                  <a:pt x="102897" y="304800"/>
                </a:lnTo>
                <a:lnTo>
                  <a:pt x="0" y="0"/>
                </a:lnTo>
                <a:lnTo>
                  <a:pt x="4022889" y="0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0" scaled="1"/>
            <a:tileRect/>
          </a:gradFill>
          <a:ln w="15875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4" name="任意多边形: 形状 77"/>
          <p:cNvSpPr/>
          <p:nvPr/>
        </p:nvSpPr>
        <p:spPr>
          <a:xfrm rot="10800000" flipH="1">
            <a:off x="8372300" y="208788"/>
            <a:ext cx="4022889" cy="304800"/>
          </a:xfrm>
          <a:custGeom>
            <a:avLst/>
            <a:gdLst>
              <a:gd name="connsiteX0" fmla="*/ 4022889 w 4022889"/>
              <a:gd name="connsiteY0" fmla="*/ 304800 h 304800"/>
              <a:gd name="connsiteX1" fmla="*/ 102897 w 4022889"/>
              <a:gd name="connsiteY1" fmla="*/ 304800 h 304800"/>
              <a:gd name="connsiteX2" fmla="*/ 0 w 4022889"/>
              <a:gd name="connsiteY2" fmla="*/ 0 h 304800"/>
              <a:gd name="connsiteX3" fmla="*/ 4022889 w 4022889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2889" h="304800">
                <a:moveTo>
                  <a:pt x="4022889" y="304800"/>
                </a:moveTo>
                <a:lnTo>
                  <a:pt x="102897" y="304800"/>
                </a:lnTo>
                <a:lnTo>
                  <a:pt x="0" y="0"/>
                </a:lnTo>
                <a:lnTo>
                  <a:pt x="4022889" y="0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0" scaled="1"/>
            <a:tileRect/>
          </a:gradFill>
          <a:ln w="15875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72561" y="-54311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苦练武功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42370" y="1336921"/>
            <a:ext cx="5996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项目组</a:t>
            </a:r>
            <a:r>
              <a:rPr lang="zh-CN" altLang="en-US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理清脉络，实现单据</a:t>
            </a:r>
            <a:r>
              <a:rPr lang="zh-CN" altLang="en-US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审核</a:t>
            </a:r>
            <a:r>
              <a:rPr lang="zh-CN" altLang="en-US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、财务报表</a:t>
            </a:r>
            <a:r>
              <a:rPr lang="zh-CN" altLang="en-US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资金管理、业财分析等业务的</a:t>
            </a:r>
            <a:r>
              <a:rPr lang="zh-CN" altLang="en-US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标准化、流程</a:t>
            </a:r>
            <a:r>
              <a:rPr lang="zh-CN" altLang="en-US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化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，打造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RPA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实施条件。</a:t>
            </a:r>
            <a:endParaRPr lang="en-US" altLang="zh-CN" sz="18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time-left_66163"/>
          <p:cNvSpPr/>
          <p:nvPr/>
        </p:nvSpPr>
        <p:spPr>
          <a:xfrm>
            <a:off x="1026118" y="2748382"/>
            <a:ext cx="609685" cy="566425"/>
          </a:xfrm>
          <a:custGeom>
            <a:avLst/>
            <a:gdLst>
              <a:gd name="connsiteX0" fmla="*/ 364497 w 606415"/>
              <a:gd name="connsiteY0" fmla="*/ 549391 h 601124"/>
              <a:gd name="connsiteX1" fmla="*/ 394005 w 606415"/>
              <a:gd name="connsiteY1" fmla="*/ 567048 h 601124"/>
              <a:gd name="connsiteX2" fmla="*/ 376222 w 606415"/>
              <a:gd name="connsiteY2" fmla="*/ 596510 h 601124"/>
              <a:gd name="connsiteX3" fmla="*/ 358244 w 606415"/>
              <a:gd name="connsiteY3" fmla="*/ 600509 h 601124"/>
              <a:gd name="connsiteX4" fmla="*/ 339778 w 606415"/>
              <a:gd name="connsiteY4" fmla="*/ 596412 h 601124"/>
              <a:gd name="connsiteX5" fmla="*/ 329812 w 606415"/>
              <a:gd name="connsiteY5" fmla="*/ 580998 h 601124"/>
              <a:gd name="connsiteX6" fmla="*/ 349353 w 606415"/>
              <a:gd name="connsiteY6" fmla="*/ 552610 h 601124"/>
              <a:gd name="connsiteX7" fmla="*/ 364497 w 606415"/>
              <a:gd name="connsiteY7" fmla="*/ 549391 h 601124"/>
              <a:gd name="connsiteX8" fmla="*/ 462054 w 606415"/>
              <a:gd name="connsiteY8" fmla="*/ 511037 h 601124"/>
              <a:gd name="connsiteX9" fmla="*/ 477538 w 606415"/>
              <a:gd name="connsiteY9" fmla="*/ 521449 h 601124"/>
              <a:gd name="connsiteX10" fmla="*/ 470597 w 606415"/>
              <a:gd name="connsiteY10" fmla="*/ 555235 h 601124"/>
              <a:gd name="connsiteX11" fmla="*/ 454857 w 606415"/>
              <a:gd name="connsiteY11" fmla="*/ 564902 h 601124"/>
              <a:gd name="connsiteX12" fmla="*/ 428655 w 606415"/>
              <a:gd name="connsiteY12" fmla="*/ 563730 h 601124"/>
              <a:gd name="connsiteX13" fmla="*/ 421616 w 606415"/>
              <a:gd name="connsiteY13" fmla="*/ 556016 h 601124"/>
              <a:gd name="connsiteX14" fmla="*/ 430513 w 606415"/>
              <a:gd name="connsiteY14" fmla="*/ 522718 h 601124"/>
              <a:gd name="connsiteX15" fmla="*/ 443711 w 606415"/>
              <a:gd name="connsiteY15" fmla="*/ 514613 h 601124"/>
              <a:gd name="connsiteX16" fmla="*/ 462054 w 606415"/>
              <a:gd name="connsiteY16" fmla="*/ 511037 h 601124"/>
              <a:gd name="connsiteX17" fmla="*/ 522736 w 606415"/>
              <a:gd name="connsiteY17" fmla="*/ 445910 h 601124"/>
              <a:gd name="connsiteX18" fmla="*/ 540800 w 606415"/>
              <a:gd name="connsiteY18" fmla="*/ 450582 h 601124"/>
              <a:gd name="connsiteX19" fmla="*/ 545692 w 606415"/>
              <a:gd name="connsiteY19" fmla="*/ 484634 h 601124"/>
              <a:gd name="connsiteX20" fmla="*/ 534146 w 606415"/>
              <a:gd name="connsiteY20" fmla="*/ 499075 h 601124"/>
              <a:gd name="connsiteX21" fmla="*/ 501467 w 606415"/>
              <a:gd name="connsiteY21" fmla="*/ 503173 h 601124"/>
              <a:gd name="connsiteX22" fmla="*/ 499706 w 606415"/>
              <a:gd name="connsiteY22" fmla="*/ 501807 h 601124"/>
              <a:gd name="connsiteX23" fmla="*/ 496966 w 606415"/>
              <a:gd name="connsiteY23" fmla="*/ 467462 h 601124"/>
              <a:gd name="connsiteX24" fmla="*/ 506653 w 606415"/>
              <a:gd name="connsiteY24" fmla="*/ 455363 h 601124"/>
              <a:gd name="connsiteX25" fmla="*/ 522736 w 606415"/>
              <a:gd name="connsiteY25" fmla="*/ 445910 h 601124"/>
              <a:gd name="connsiteX26" fmla="*/ 576635 w 606415"/>
              <a:gd name="connsiteY26" fmla="*/ 362513 h 601124"/>
              <a:gd name="connsiteX27" fmla="*/ 592568 w 606415"/>
              <a:gd name="connsiteY27" fmla="*/ 393069 h 601124"/>
              <a:gd name="connsiteX28" fmla="*/ 586508 w 606415"/>
              <a:gd name="connsiteY28" fmla="*/ 410446 h 601124"/>
              <a:gd name="connsiteX29" fmla="*/ 555032 w 606415"/>
              <a:gd name="connsiteY29" fmla="*/ 424503 h 601124"/>
              <a:gd name="connsiteX30" fmla="*/ 549656 w 606415"/>
              <a:gd name="connsiteY30" fmla="*/ 421672 h 601124"/>
              <a:gd name="connsiteX31" fmla="*/ 540956 w 606415"/>
              <a:gd name="connsiteY31" fmla="*/ 393166 h 601124"/>
              <a:gd name="connsiteX32" fmla="*/ 546039 w 606415"/>
              <a:gd name="connsiteY32" fmla="*/ 378523 h 601124"/>
              <a:gd name="connsiteX33" fmla="*/ 576635 w 606415"/>
              <a:gd name="connsiteY33" fmla="*/ 362513 h 601124"/>
              <a:gd name="connsiteX34" fmla="*/ 580842 w 606415"/>
              <a:gd name="connsiteY34" fmla="*/ 267616 h 601124"/>
              <a:gd name="connsiteX35" fmla="*/ 606162 w 606415"/>
              <a:gd name="connsiteY35" fmla="*/ 291043 h 601124"/>
              <a:gd name="connsiteX36" fmla="*/ 606357 w 606415"/>
              <a:gd name="connsiteY36" fmla="*/ 309491 h 601124"/>
              <a:gd name="connsiteX37" fmla="*/ 581429 w 606415"/>
              <a:gd name="connsiteY37" fmla="*/ 333308 h 601124"/>
              <a:gd name="connsiteX38" fmla="*/ 567938 w 606415"/>
              <a:gd name="connsiteY38" fmla="*/ 328818 h 601124"/>
              <a:gd name="connsiteX39" fmla="*/ 557576 w 606415"/>
              <a:gd name="connsiteY39" fmla="*/ 308417 h 601124"/>
              <a:gd name="connsiteX40" fmla="*/ 557478 w 606415"/>
              <a:gd name="connsiteY40" fmla="*/ 292897 h 601124"/>
              <a:gd name="connsiteX41" fmla="*/ 580842 w 606415"/>
              <a:gd name="connsiteY41" fmla="*/ 267616 h 601124"/>
              <a:gd name="connsiteX42" fmla="*/ 552980 w 606415"/>
              <a:gd name="connsiteY42" fmla="*/ 176841 h 601124"/>
              <a:gd name="connsiteX43" fmla="*/ 584651 w 606415"/>
              <a:gd name="connsiteY43" fmla="*/ 190404 h 601124"/>
              <a:gd name="connsiteX44" fmla="*/ 591005 w 606415"/>
              <a:gd name="connsiteY44" fmla="*/ 207773 h 601124"/>
              <a:gd name="connsiteX45" fmla="*/ 575561 w 606415"/>
              <a:gd name="connsiteY45" fmla="*/ 238510 h 601124"/>
              <a:gd name="connsiteX46" fmla="*/ 553860 w 606415"/>
              <a:gd name="connsiteY46" fmla="*/ 235290 h 601124"/>
              <a:gd name="connsiteX47" fmla="*/ 544769 w 606415"/>
              <a:gd name="connsiteY47" fmla="*/ 222995 h 601124"/>
              <a:gd name="connsiteX48" fmla="*/ 539393 w 606415"/>
              <a:gd name="connsiteY48" fmla="*/ 208456 h 601124"/>
              <a:gd name="connsiteX49" fmla="*/ 552980 w 606415"/>
              <a:gd name="connsiteY49" fmla="*/ 176841 h 601124"/>
              <a:gd name="connsiteX50" fmla="*/ 288264 w 606415"/>
              <a:gd name="connsiteY50" fmla="*/ 106027 h 601124"/>
              <a:gd name="connsiteX51" fmla="*/ 308010 w 606415"/>
              <a:gd name="connsiteY51" fmla="*/ 125750 h 601124"/>
              <a:gd name="connsiteX52" fmla="*/ 308010 w 606415"/>
              <a:gd name="connsiteY52" fmla="*/ 297986 h 601124"/>
              <a:gd name="connsiteX53" fmla="*/ 466371 w 606415"/>
              <a:gd name="connsiteY53" fmla="*/ 379808 h 601124"/>
              <a:gd name="connsiteX54" fmla="*/ 474876 w 606415"/>
              <a:gd name="connsiteY54" fmla="*/ 406366 h 601124"/>
              <a:gd name="connsiteX55" fmla="*/ 457280 w 606415"/>
              <a:gd name="connsiteY55" fmla="*/ 417009 h 601124"/>
              <a:gd name="connsiteX56" fmla="*/ 448287 w 606415"/>
              <a:gd name="connsiteY56" fmla="*/ 414763 h 601124"/>
              <a:gd name="connsiteX57" fmla="*/ 268518 w 606415"/>
              <a:gd name="connsiteY57" fmla="*/ 322006 h 601124"/>
              <a:gd name="connsiteX58" fmla="*/ 268518 w 606415"/>
              <a:gd name="connsiteY58" fmla="*/ 125750 h 601124"/>
              <a:gd name="connsiteX59" fmla="*/ 288264 w 606415"/>
              <a:gd name="connsiteY59" fmla="*/ 106027 h 601124"/>
              <a:gd name="connsiteX60" fmla="*/ 309459 w 606415"/>
              <a:gd name="connsiteY60" fmla="*/ 50 h 601124"/>
              <a:gd name="connsiteX61" fmla="*/ 472055 w 606415"/>
              <a:gd name="connsiteY61" fmla="*/ 51406 h 601124"/>
              <a:gd name="connsiteX62" fmla="*/ 491120 w 606415"/>
              <a:gd name="connsiteY62" fmla="*/ 23877 h 601124"/>
              <a:gd name="connsiteX63" fmla="*/ 505297 w 606415"/>
              <a:gd name="connsiteY63" fmla="*/ 26220 h 601124"/>
              <a:gd name="connsiteX64" fmla="*/ 527491 w 606415"/>
              <a:gd name="connsiteY64" fmla="*/ 106171 h 601124"/>
              <a:gd name="connsiteX65" fmla="*/ 515172 w 606415"/>
              <a:gd name="connsiteY65" fmla="*/ 123938 h 601124"/>
              <a:gd name="connsiteX66" fmla="*/ 432458 w 606415"/>
              <a:gd name="connsiteY66" fmla="*/ 131358 h 601124"/>
              <a:gd name="connsiteX67" fmla="*/ 425223 w 606415"/>
              <a:gd name="connsiteY67" fmla="*/ 118960 h 601124"/>
              <a:gd name="connsiteX68" fmla="*/ 444288 w 606415"/>
              <a:gd name="connsiteY68" fmla="*/ 91431 h 601124"/>
              <a:gd name="connsiteX69" fmla="*/ 158700 w 606415"/>
              <a:gd name="connsiteY69" fmla="*/ 93774 h 601124"/>
              <a:gd name="connsiteX70" fmla="*/ 157820 w 606415"/>
              <a:gd name="connsiteY70" fmla="*/ 94359 h 601124"/>
              <a:gd name="connsiteX71" fmla="*/ 95247 w 606415"/>
              <a:gd name="connsiteY71" fmla="*/ 156446 h 601124"/>
              <a:gd name="connsiteX72" fmla="*/ 156744 w 606415"/>
              <a:gd name="connsiteY72" fmla="*/ 510421 h 601124"/>
              <a:gd name="connsiteX73" fmla="*/ 180992 w 606415"/>
              <a:gd name="connsiteY73" fmla="*/ 525552 h 601124"/>
              <a:gd name="connsiteX74" fmla="*/ 181089 w 606415"/>
              <a:gd name="connsiteY74" fmla="*/ 525650 h 601124"/>
              <a:gd name="connsiteX75" fmla="*/ 194875 w 606415"/>
              <a:gd name="connsiteY75" fmla="*/ 532581 h 601124"/>
              <a:gd name="connsiteX76" fmla="*/ 195559 w 606415"/>
              <a:gd name="connsiteY76" fmla="*/ 532971 h 601124"/>
              <a:gd name="connsiteX77" fmla="*/ 258133 w 606415"/>
              <a:gd name="connsiteY77" fmla="*/ 552788 h 601124"/>
              <a:gd name="connsiteX78" fmla="*/ 277785 w 606415"/>
              <a:gd name="connsiteY78" fmla="*/ 581099 h 601124"/>
              <a:gd name="connsiteX79" fmla="*/ 249529 w 606415"/>
              <a:gd name="connsiteY79" fmla="*/ 600721 h 601124"/>
              <a:gd name="connsiteX80" fmla="*/ 128684 w 606415"/>
              <a:gd name="connsiteY80" fmla="*/ 550250 h 601124"/>
              <a:gd name="connsiteX81" fmla="*/ 89772 w 606415"/>
              <a:gd name="connsiteY81" fmla="*/ 517840 h 601124"/>
              <a:gd name="connsiteX82" fmla="*/ 89674 w 606415"/>
              <a:gd name="connsiteY82" fmla="*/ 517742 h 601124"/>
              <a:gd name="connsiteX83" fmla="*/ 89380 w 606415"/>
              <a:gd name="connsiteY83" fmla="*/ 517352 h 601124"/>
              <a:gd name="connsiteX84" fmla="*/ 4515 w 606415"/>
              <a:gd name="connsiteY84" fmla="*/ 354520 h 601124"/>
              <a:gd name="connsiteX85" fmla="*/ 1973 w 606415"/>
              <a:gd name="connsiteY85" fmla="*/ 336069 h 601124"/>
              <a:gd name="connsiteX86" fmla="*/ 1778 w 606415"/>
              <a:gd name="connsiteY86" fmla="*/ 334898 h 601124"/>
              <a:gd name="connsiteX87" fmla="*/ 311 w 606415"/>
              <a:gd name="connsiteY87" fmla="*/ 316545 h 601124"/>
              <a:gd name="connsiteX88" fmla="*/ 311 w 606415"/>
              <a:gd name="connsiteY88" fmla="*/ 315862 h 601124"/>
              <a:gd name="connsiteX89" fmla="*/ 48415 w 606415"/>
              <a:gd name="connsiteY89" fmla="*/ 138875 h 601124"/>
              <a:gd name="connsiteX90" fmla="*/ 49099 w 606415"/>
              <a:gd name="connsiteY90" fmla="*/ 137703 h 601124"/>
              <a:gd name="connsiteX91" fmla="*/ 55454 w 606415"/>
              <a:gd name="connsiteY91" fmla="*/ 128234 h 601124"/>
              <a:gd name="connsiteX92" fmla="*/ 59560 w 606415"/>
              <a:gd name="connsiteY92" fmla="*/ 122572 h 601124"/>
              <a:gd name="connsiteX93" fmla="*/ 60636 w 606415"/>
              <a:gd name="connsiteY93" fmla="*/ 121303 h 601124"/>
              <a:gd name="connsiteX94" fmla="*/ 227335 w 606415"/>
              <a:gd name="connsiteY94" fmla="*/ 9722 h 601124"/>
              <a:gd name="connsiteX95" fmla="*/ 228215 w 606415"/>
              <a:gd name="connsiteY95" fmla="*/ 9526 h 601124"/>
              <a:gd name="connsiteX96" fmla="*/ 228313 w 606415"/>
              <a:gd name="connsiteY96" fmla="*/ 9429 h 601124"/>
              <a:gd name="connsiteX97" fmla="*/ 251484 w 606415"/>
              <a:gd name="connsiteY97" fmla="*/ 4548 h 601124"/>
              <a:gd name="connsiteX98" fmla="*/ 309459 w 606415"/>
              <a:gd name="connsiteY98" fmla="*/ 50 h 601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606415" h="601124">
                <a:moveTo>
                  <a:pt x="364497" y="549391"/>
                </a:moveTo>
                <a:cubicBezTo>
                  <a:pt x="377590" y="546074"/>
                  <a:pt x="390780" y="554073"/>
                  <a:pt x="394005" y="567048"/>
                </a:cubicBezTo>
                <a:cubicBezTo>
                  <a:pt x="397229" y="580120"/>
                  <a:pt x="389315" y="593290"/>
                  <a:pt x="376222" y="596510"/>
                </a:cubicBezTo>
                <a:cubicBezTo>
                  <a:pt x="370262" y="598070"/>
                  <a:pt x="364204" y="599339"/>
                  <a:pt x="358244" y="600509"/>
                </a:cubicBezTo>
                <a:cubicBezTo>
                  <a:pt x="351502" y="601680"/>
                  <a:pt x="344956" y="600022"/>
                  <a:pt x="339778" y="596412"/>
                </a:cubicBezTo>
                <a:cubicBezTo>
                  <a:pt x="334697" y="592900"/>
                  <a:pt x="330984" y="587437"/>
                  <a:pt x="329812" y="580998"/>
                </a:cubicBezTo>
                <a:cubicBezTo>
                  <a:pt x="327369" y="567731"/>
                  <a:pt x="336163" y="555049"/>
                  <a:pt x="349353" y="552610"/>
                </a:cubicBezTo>
                <a:cubicBezTo>
                  <a:pt x="354434" y="551732"/>
                  <a:pt x="359514" y="550562"/>
                  <a:pt x="364497" y="549391"/>
                </a:cubicBezTo>
                <a:close/>
                <a:moveTo>
                  <a:pt x="462054" y="511037"/>
                </a:moveTo>
                <a:cubicBezTo>
                  <a:pt x="468177" y="512270"/>
                  <a:pt x="473823" y="515834"/>
                  <a:pt x="477538" y="521449"/>
                </a:cubicBezTo>
                <a:cubicBezTo>
                  <a:pt x="484871" y="532678"/>
                  <a:pt x="481840" y="547813"/>
                  <a:pt x="470597" y="555235"/>
                </a:cubicBezTo>
                <a:cubicBezTo>
                  <a:pt x="465513" y="558555"/>
                  <a:pt x="460234" y="561875"/>
                  <a:pt x="454857" y="564902"/>
                </a:cubicBezTo>
                <a:cubicBezTo>
                  <a:pt x="446351" y="569784"/>
                  <a:pt x="436183" y="569003"/>
                  <a:pt x="428655" y="563730"/>
                </a:cubicBezTo>
                <a:cubicBezTo>
                  <a:pt x="425820" y="561777"/>
                  <a:pt x="423376" y="559140"/>
                  <a:pt x="421616" y="556016"/>
                </a:cubicBezTo>
                <a:cubicBezTo>
                  <a:pt x="414870" y="544298"/>
                  <a:pt x="418878" y="529456"/>
                  <a:pt x="430513" y="522718"/>
                </a:cubicBezTo>
                <a:cubicBezTo>
                  <a:pt x="435010" y="520179"/>
                  <a:pt x="439409" y="517445"/>
                  <a:pt x="443711" y="514613"/>
                </a:cubicBezTo>
                <a:cubicBezTo>
                  <a:pt x="449332" y="510902"/>
                  <a:pt x="455932" y="509804"/>
                  <a:pt x="462054" y="511037"/>
                </a:cubicBezTo>
                <a:close/>
                <a:moveTo>
                  <a:pt x="522736" y="445910"/>
                </a:moveTo>
                <a:cubicBezTo>
                  <a:pt x="528912" y="445044"/>
                  <a:pt x="535418" y="446532"/>
                  <a:pt x="540800" y="450582"/>
                </a:cubicBezTo>
                <a:cubicBezTo>
                  <a:pt x="551563" y="458582"/>
                  <a:pt x="553813" y="473804"/>
                  <a:pt x="545692" y="484634"/>
                </a:cubicBezTo>
                <a:cubicBezTo>
                  <a:pt x="541974" y="489513"/>
                  <a:pt x="538060" y="494392"/>
                  <a:pt x="534146" y="499075"/>
                </a:cubicBezTo>
                <a:cubicBezTo>
                  <a:pt x="525830" y="508735"/>
                  <a:pt x="511740" y="510296"/>
                  <a:pt x="501467" y="503173"/>
                </a:cubicBezTo>
                <a:cubicBezTo>
                  <a:pt x="500880" y="502783"/>
                  <a:pt x="500293" y="502295"/>
                  <a:pt x="499706" y="501807"/>
                </a:cubicBezTo>
                <a:cubicBezTo>
                  <a:pt x="489432" y="493123"/>
                  <a:pt x="488258" y="477707"/>
                  <a:pt x="496966" y="467462"/>
                </a:cubicBezTo>
                <a:cubicBezTo>
                  <a:pt x="500293" y="463559"/>
                  <a:pt x="503522" y="459558"/>
                  <a:pt x="506653" y="455363"/>
                </a:cubicBezTo>
                <a:cubicBezTo>
                  <a:pt x="510713" y="449997"/>
                  <a:pt x="516559" y="446777"/>
                  <a:pt x="522736" y="445910"/>
                </a:cubicBezTo>
                <a:close/>
                <a:moveTo>
                  <a:pt x="576635" y="362513"/>
                </a:moveTo>
                <a:cubicBezTo>
                  <a:pt x="589440" y="366515"/>
                  <a:pt x="596576" y="380182"/>
                  <a:pt x="592568" y="393069"/>
                </a:cubicBezTo>
                <a:cubicBezTo>
                  <a:pt x="590711" y="398828"/>
                  <a:pt x="588658" y="404686"/>
                  <a:pt x="586508" y="410446"/>
                </a:cubicBezTo>
                <a:cubicBezTo>
                  <a:pt x="581718" y="423039"/>
                  <a:pt x="567642" y="429287"/>
                  <a:pt x="555032" y="424503"/>
                </a:cubicBezTo>
                <a:cubicBezTo>
                  <a:pt x="553077" y="423820"/>
                  <a:pt x="551317" y="422844"/>
                  <a:pt x="549656" y="421672"/>
                </a:cubicBezTo>
                <a:cubicBezTo>
                  <a:pt x="540760" y="415424"/>
                  <a:pt x="536948" y="403710"/>
                  <a:pt x="540956" y="393166"/>
                </a:cubicBezTo>
                <a:cubicBezTo>
                  <a:pt x="542813" y="388285"/>
                  <a:pt x="544475" y="383404"/>
                  <a:pt x="546039" y="378523"/>
                </a:cubicBezTo>
                <a:cubicBezTo>
                  <a:pt x="550047" y="365637"/>
                  <a:pt x="563732" y="358510"/>
                  <a:pt x="576635" y="362513"/>
                </a:cubicBezTo>
                <a:close/>
                <a:moveTo>
                  <a:pt x="580842" y="267616"/>
                </a:moveTo>
                <a:cubicBezTo>
                  <a:pt x="594333" y="267128"/>
                  <a:pt x="605673" y="277572"/>
                  <a:pt x="606162" y="291043"/>
                </a:cubicBezTo>
                <a:cubicBezTo>
                  <a:pt x="606455" y="297095"/>
                  <a:pt x="606455" y="303342"/>
                  <a:pt x="606357" y="309491"/>
                </a:cubicBezTo>
                <a:cubicBezTo>
                  <a:pt x="606064" y="322961"/>
                  <a:pt x="594919" y="333601"/>
                  <a:pt x="581429" y="333308"/>
                </a:cubicBezTo>
                <a:cubicBezTo>
                  <a:pt x="576443" y="333113"/>
                  <a:pt x="571751" y="331551"/>
                  <a:pt x="567938" y="328818"/>
                </a:cubicBezTo>
                <a:cubicBezTo>
                  <a:pt x="561584" y="324328"/>
                  <a:pt x="557380" y="316812"/>
                  <a:pt x="557576" y="308417"/>
                </a:cubicBezTo>
                <a:cubicBezTo>
                  <a:pt x="557771" y="303244"/>
                  <a:pt x="557673" y="298071"/>
                  <a:pt x="557478" y="292897"/>
                </a:cubicBezTo>
                <a:cubicBezTo>
                  <a:pt x="556989" y="279525"/>
                  <a:pt x="567449" y="268202"/>
                  <a:pt x="580842" y="267616"/>
                </a:cubicBezTo>
                <a:close/>
                <a:moveTo>
                  <a:pt x="552980" y="176841"/>
                </a:moveTo>
                <a:cubicBezTo>
                  <a:pt x="565492" y="171865"/>
                  <a:pt x="579666" y="177915"/>
                  <a:pt x="584651" y="190404"/>
                </a:cubicBezTo>
                <a:cubicBezTo>
                  <a:pt x="586997" y="196064"/>
                  <a:pt x="589148" y="201918"/>
                  <a:pt x="591005" y="207773"/>
                </a:cubicBezTo>
                <a:cubicBezTo>
                  <a:pt x="595306" y="220458"/>
                  <a:pt x="588366" y="234216"/>
                  <a:pt x="575561" y="238510"/>
                </a:cubicBezTo>
                <a:cubicBezTo>
                  <a:pt x="567936" y="240949"/>
                  <a:pt x="559921" y="239583"/>
                  <a:pt x="553860" y="235290"/>
                </a:cubicBezTo>
                <a:cubicBezTo>
                  <a:pt x="549755" y="232362"/>
                  <a:pt x="546431" y="228167"/>
                  <a:pt x="544769" y="222995"/>
                </a:cubicBezTo>
                <a:cubicBezTo>
                  <a:pt x="543108" y="218116"/>
                  <a:pt x="541348" y="213237"/>
                  <a:pt x="539393" y="208456"/>
                </a:cubicBezTo>
                <a:cubicBezTo>
                  <a:pt x="534408" y="195966"/>
                  <a:pt x="540468" y="181818"/>
                  <a:pt x="552980" y="176841"/>
                </a:cubicBezTo>
                <a:close/>
                <a:moveTo>
                  <a:pt x="288264" y="106027"/>
                </a:moveTo>
                <a:cubicBezTo>
                  <a:pt x="299213" y="106027"/>
                  <a:pt x="308010" y="114912"/>
                  <a:pt x="308010" y="125750"/>
                </a:cubicBezTo>
                <a:lnTo>
                  <a:pt x="308010" y="297986"/>
                </a:lnTo>
                <a:lnTo>
                  <a:pt x="466371" y="379808"/>
                </a:lnTo>
                <a:cubicBezTo>
                  <a:pt x="476049" y="384788"/>
                  <a:pt x="479861" y="396700"/>
                  <a:pt x="474876" y="406366"/>
                </a:cubicBezTo>
                <a:cubicBezTo>
                  <a:pt x="471356" y="413103"/>
                  <a:pt x="464416" y="417009"/>
                  <a:pt x="457280" y="417009"/>
                </a:cubicBezTo>
                <a:cubicBezTo>
                  <a:pt x="454250" y="417009"/>
                  <a:pt x="451121" y="416326"/>
                  <a:pt x="448287" y="414763"/>
                </a:cubicBezTo>
                <a:lnTo>
                  <a:pt x="268518" y="322006"/>
                </a:lnTo>
                <a:lnTo>
                  <a:pt x="268518" y="125750"/>
                </a:lnTo>
                <a:cubicBezTo>
                  <a:pt x="268518" y="114912"/>
                  <a:pt x="277414" y="106027"/>
                  <a:pt x="288264" y="106027"/>
                </a:cubicBezTo>
                <a:close/>
                <a:moveTo>
                  <a:pt x="309459" y="50"/>
                </a:moveTo>
                <a:cubicBezTo>
                  <a:pt x="367123" y="1107"/>
                  <a:pt x="423219" y="18678"/>
                  <a:pt x="472055" y="51406"/>
                </a:cubicBezTo>
                <a:lnTo>
                  <a:pt x="491120" y="23877"/>
                </a:lnTo>
                <a:cubicBezTo>
                  <a:pt x="496498" y="16165"/>
                  <a:pt x="502853" y="17238"/>
                  <a:pt x="505297" y="26220"/>
                </a:cubicBezTo>
                <a:lnTo>
                  <a:pt x="527491" y="106171"/>
                </a:lnTo>
                <a:cubicBezTo>
                  <a:pt x="530033" y="115055"/>
                  <a:pt x="524460" y="123157"/>
                  <a:pt x="515172" y="123938"/>
                </a:cubicBezTo>
                <a:lnTo>
                  <a:pt x="432458" y="131358"/>
                </a:lnTo>
                <a:cubicBezTo>
                  <a:pt x="423170" y="132139"/>
                  <a:pt x="419943" y="126574"/>
                  <a:pt x="425223" y="118960"/>
                </a:cubicBezTo>
                <a:lnTo>
                  <a:pt x="444288" y="91431"/>
                </a:lnTo>
                <a:cubicBezTo>
                  <a:pt x="355610" y="32467"/>
                  <a:pt x="242196" y="36275"/>
                  <a:pt x="158700" y="93774"/>
                </a:cubicBezTo>
                <a:cubicBezTo>
                  <a:pt x="158407" y="93969"/>
                  <a:pt x="158113" y="94164"/>
                  <a:pt x="157820" y="94359"/>
                </a:cubicBezTo>
                <a:cubicBezTo>
                  <a:pt x="134062" y="110857"/>
                  <a:pt x="112845" y="131553"/>
                  <a:pt x="95247" y="156446"/>
                </a:cubicBezTo>
                <a:cubicBezTo>
                  <a:pt x="14488" y="270956"/>
                  <a:pt x="42059" y="429786"/>
                  <a:pt x="156744" y="510421"/>
                </a:cubicBezTo>
                <a:cubicBezTo>
                  <a:pt x="164566" y="515985"/>
                  <a:pt x="172681" y="520964"/>
                  <a:pt x="180992" y="525552"/>
                </a:cubicBezTo>
                <a:cubicBezTo>
                  <a:pt x="180992" y="525552"/>
                  <a:pt x="180992" y="525552"/>
                  <a:pt x="181089" y="525650"/>
                </a:cubicBezTo>
                <a:cubicBezTo>
                  <a:pt x="185587" y="528090"/>
                  <a:pt x="190280" y="530433"/>
                  <a:pt x="194875" y="532581"/>
                </a:cubicBezTo>
                <a:cubicBezTo>
                  <a:pt x="195168" y="532679"/>
                  <a:pt x="195364" y="532874"/>
                  <a:pt x="195559" y="532971"/>
                </a:cubicBezTo>
                <a:cubicBezTo>
                  <a:pt x="215407" y="542245"/>
                  <a:pt x="236330" y="548884"/>
                  <a:pt x="258133" y="552788"/>
                </a:cubicBezTo>
                <a:cubicBezTo>
                  <a:pt x="271430" y="555229"/>
                  <a:pt x="280229" y="567822"/>
                  <a:pt x="277785" y="581099"/>
                </a:cubicBezTo>
                <a:cubicBezTo>
                  <a:pt x="275438" y="594277"/>
                  <a:pt x="262826" y="603161"/>
                  <a:pt x="249529" y="600721"/>
                </a:cubicBezTo>
                <a:cubicBezTo>
                  <a:pt x="205825" y="592911"/>
                  <a:pt x="165153" y="575925"/>
                  <a:pt x="128684" y="550250"/>
                </a:cubicBezTo>
                <a:cubicBezTo>
                  <a:pt x="114703" y="540391"/>
                  <a:pt x="101700" y="529555"/>
                  <a:pt x="89772" y="517840"/>
                </a:cubicBezTo>
                <a:cubicBezTo>
                  <a:pt x="89772" y="517742"/>
                  <a:pt x="89772" y="517742"/>
                  <a:pt x="89674" y="517742"/>
                </a:cubicBezTo>
                <a:cubicBezTo>
                  <a:pt x="89576" y="517645"/>
                  <a:pt x="89478" y="517547"/>
                  <a:pt x="89380" y="517352"/>
                </a:cubicBezTo>
                <a:cubicBezTo>
                  <a:pt x="44993" y="473520"/>
                  <a:pt x="15466" y="417193"/>
                  <a:pt x="4515" y="354520"/>
                </a:cubicBezTo>
                <a:cubicBezTo>
                  <a:pt x="3440" y="348370"/>
                  <a:pt x="2658" y="342219"/>
                  <a:pt x="1973" y="336069"/>
                </a:cubicBezTo>
                <a:cubicBezTo>
                  <a:pt x="1876" y="335679"/>
                  <a:pt x="1778" y="335288"/>
                  <a:pt x="1778" y="334898"/>
                </a:cubicBezTo>
                <a:cubicBezTo>
                  <a:pt x="1094" y="328845"/>
                  <a:pt x="605" y="322598"/>
                  <a:pt x="311" y="316545"/>
                </a:cubicBezTo>
                <a:cubicBezTo>
                  <a:pt x="311" y="316350"/>
                  <a:pt x="311" y="316155"/>
                  <a:pt x="311" y="315862"/>
                </a:cubicBezTo>
                <a:cubicBezTo>
                  <a:pt x="-2524" y="253384"/>
                  <a:pt x="13999" y="191980"/>
                  <a:pt x="48415" y="138875"/>
                </a:cubicBezTo>
                <a:cubicBezTo>
                  <a:pt x="48610" y="138484"/>
                  <a:pt x="48806" y="138094"/>
                  <a:pt x="49099" y="137703"/>
                </a:cubicBezTo>
                <a:cubicBezTo>
                  <a:pt x="51152" y="134579"/>
                  <a:pt x="53303" y="131358"/>
                  <a:pt x="55454" y="128234"/>
                </a:cubicBezTo>
                <a:cubicBezTo>
                  <a:pt x="56823" y="126281"/>
                  <a:pt x="58192" y="124427"/>
                  <a:pt x="59560" y="122572"/>
                </a:cubicBezTo>
                <a:cubicBezTo>
                  <a:pt x="59951" y="122084"/>
                  <a:pt x="60245" y="121693"/>
                  <a:pt x="60636" y="121303"/>
                </a:cubicBezTo>
                <a:cubicBezTo>
                  <a:pt x="102188" y="65756"/>
                  <a:pt x="160558" y="26903"/>
                  <a:pt x="227335" y="9722"/>
                </a:cubicBezTo>
                <a:cubicBezTo>
                  <a:pt x="227628" y="9624"/>
                  <a:pt x="227922" y="9526"/>
                  <a:pt x="228215" y="9526"/>
                </a:cubicBezTo>
                <a:cubicBezTo>
                  <a:pt x="228215" y="9429"/>
                  <a:pt x="228313" y="9429"/>
                  <a:pt x="228313" y="9429"/>
                </a:cubicBezTo>
                <a:cubicBezTo>
                  <a:pt x="235939" y="7574"/>
                  <a:pt x="243663" y="5914"/>
                  <a:pt x="251484" y="4548"/>
                </a:cubicBezTo>
                <a:cubicBezTo>
                  <a:pt x="270843" y="1180"/>
                  <a:pt x="290238" y="-303"/>
                  <a:pt x="309459" y="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pen-book-outline_50009"/>
          <p:cNvSpPr/>
          <p:nvPr/>
        </p:nvSpPr>
        <p:spPr>
          <a:xfrm>
            <a:off x="1026118" y="5338216"/>
            <a:ext cx="609684" cy="579495"/>
          </a:xfrm>
          <a:custGeom>
            <a:avLst/>
            <a:gdLst>
              <a:gd name="T0" fmla="*/ 414 w 414"/>
              <a:gd name="T1" fmla="*/ 55 h 394"/>
              <a:gd name="T2" fmla="*/ 391 w 414"/>
              <a:gd name="T3" fmla="*/ 59 h 394"/>
              <a:gd name="T4" fmla="*/ 386 w 414"/>
              <a:gd name="T5" fmla="*/ 59 h 394"/>
              <a:gd name="T6" fmla="*/ 349 w 414"/>
              <a:gd name="T7" fmla="*/ 42 h 394"/>
              <a:gd name="T8" fmla="*/ 273 w 414"/>
              <a:gd name="T9" fmla="*/ 0 h 394"/>
              <a:gd name="T10" fmla="*/ 207 w 414"/>
              <a:gd name="T11" fmla="*/ 23 h 394"/>
              <a:gd name="T12" fmla="*/ 142 w 414"/>
              <a:gd name="T13" fmla="*/ 0 h 394"/>
              <a:gd name="T14" fmla="*/ 66 w 414"/>
              <a:gd name="T15" fmla="*/ 42 h 394"/>
              <a:gd name="T16" fmla="*/ 29 w 414"/>
              <a:gd name="T17" fmla="*/ 59 h 394"/>
              <a:gd name="T18" fmla="*/ 24 w 414"/>
              <a:gd name="T19" fmla="*/ 59 h 394"/>
              <a:gd name="T20" fmla="*/ 0 w 414"/>
              <a:gd name="T21" fmla="*/ 55 h 394"/>
              <a:gd name="T22" fmla="*/ 0 w 414"/>
              <a:gd name="T23" fmla="*/ 382 h 394"/>
              <a:gd name="T24" fmla="*/ 17 w 414"/>
              <a:gd name="T25" fmla="*/ 385 h 394"/>
              <a:gd name="T26" fmla="*/ 29 w 414"/>
              <a:gd name="T27" fmla="*/ 386 h 394"/>
              <a:gd name="T28" fmla="*/ 98 w 414"/>
              <a:gd name="T29" fmla="*/ 352 h 394"/>
              <a:gd name="T30" fmla="*/ 144 w 414"/>
              <a:gd name="T31" fmla="*/ 327 h 394"/>
              <a:gd name="T32" fmla="*/ 195 w 414"/>
              <a:gd name="T33" fmla="*/ 346 h 394"/>
              <a:gd name="T34" fmla="*/ 207 w 414"/>
              <a:gd name="T35" fmla="*/ 355 h 394"/>
              <a:gd name="T36" fmla="*/ 219 w 414"/>
              <a:gd name="T37" fmla="*/ 346 h 394"/>
              <a:gd name="T38" fmla="*/ 270 w 414"/>
              <a:gd name="T39" fmla="*/ 327 h 394"/>
              <a:gd name="T40" fmla="*/ 316 w 414"/>
              <a:gd name="T41" fmla="*/ 352 h 394"/>
              <a:gd name="T42" fmla="*/ 398 w 414"/>
              <a:gd name="T43" fmla="*/ 385 h 394"/>
              <a:gd name="T44" fmla="*/ 414 w 414"/>
              <a:gd name="T45" fmla="*/ 382 h 394"/>
              <a:gd name="T46" fmla="*/ 414 w 414"/>
              <a:gd name="T47" fmla="*/ 79 h 394"/>
              <a:gd name="T48" fmla="*/ 414 w 414"/>
              <a:gd name="T49" fmla="*/ 55 h 394"/>
              <a:gd name="T50" fmla="*/ 66 w 414"/>
              <a:gd name="T51" fmla="*/ 328 h 394"/>
              <a:gd name="T52" fmla="*/ 41 w 414"/>
              <a:gd name="T53" fmla="*/ 344 h 394"/>
              <a:gd name="T54" fmla="*/ 41 w 414"/>
              <a:gd name="T55" fmla="*/ 99 h 394"/>
              <a:gd name="T56" fmla="*/ 98 w 414"/>
              <a:gd name="T57" fmla="*/ 66 h 394"/>
              <a:gd name="T58" fmla="*/ 142 w 414"/>
              <a:gd name="T59" fmla="*/ 41 h 394"/>
              <a:gd name="T60" fmla="*/ 194 w 414"/>
              <a:gd name="T61" fmla="*/ 64 h 394"/>
              <a:gd name="T62" fmla="*/ 194 w 414"/>
              <a:gd name="T63" fmla="*/ 298 h 394"/>
              <a:gd name="T64" fmla="*/ 144 w 414"/>
              <a:gd name="T65" fmla="*/ 286 h 394"/>
              <a:gd name="T66" fmla="*/ 66 w 414"/>
              <a:gd name="T67" fmla="*/ 328 h 394"/>
              <a:gd name="T68" fmla="*/ 374 w 414"/>
              <a:gd name="T69" fmla="*/ 344 h 394"/>
              <a:gd name="T70" fmla="*/ 349 w 414"/>
              <a:gd name="T71" fmla="*/ 328 h 394"/>
              <a:gd name="T72" fmla="*/ 270 w 414"/>
              <a:gd name="T73" fmla="*/ 286 h 394"/>
              <a:gd name="T74" fmla="*/ 221 w 414"/>
              <a:gd name="T75" fmla="*/ 298 h 394"/>
              <a:gd name="T76" fmla="*/ 221 w 414"/>
              <a:gd name="T77" fmla="*/ 64 h 394"/>
              <a:gd name="T78" fmla="*/ 273 w 414"/>
              <a:gd name="T79" fmla="*/ 41 h 394"/>
              <a:gd name="T80" fmla="*/ 316 w 414"/>
              <a:gd name="T81" fmla="*/ 66 h 394"/>
              <a:gd name="T82" fmla="*/ 374 w 414"/>
              <a:gd name="T83" fmla="*/ 99 h 394"/>
              <a:gd name="T84" fmla="*/ 374 w 414"/>
              <a:gd name="T85" fmla="*/ 344 h 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4" h="394">
                <a:moveTo>
                  <a:pt x="414" y="55"/>
                </a:moveTo>
                <a:lnTo>
                  <a:pt x="391" y="59"/>
                </a:lnTo>
                <a:cubicBezTo>
                  <a:pt x="390" y="59"/>
                  <a:pt x="388" y="59"/>
                  <a:pt x="386" y="59"/>
                </a:cubicBezTo>
                <a:cubicBezTo>
                  <a:pt x="375" y="59"/>
                  <a:pt x="360" y="56"/>
                  <a:pt x="349" y="42"/>
                </a:cubicBezTo>
                <a:cubicBezTo>
                  <a:pt x="322" y="8"/>
                  <a:pt x="293" y="0"/>
                  <a:pt x="273" y="0"/>
                </a:cubicBezTo>
                <a:cubicBezTo>
                  <a:pt x="247" y="0"/>
                  <a:pt x="223" y="12"/>
                  <a:pt x="207" y="23"/>
                </a:cubicBezTo>
                <a:cubicBezTo>
                  <a:pt x="191" y="12"/>
                  <a:pt x="168" y="0"/>
                  <a:pt x="142" y="0"/>
                </a:cubicBezTo>
                <a:cubicBezTo>
                  <a:pt x="121" y="0"/>
                  <a:pt x="92" y="8"/>
                  <a:pt x="66" y="42"/>
                </a:cubicBezTo>
                <a:cubicBezTo>
                  <a:pt x="54" y="56"/>
                  <a:pt x="39" y="59"/>
                  <a:pt x="29" y="59"/>
                </a:cubicBezTo>
                <a:cubicBezTo>
                  <a:pt x="26" y="59"/>
                  <a:pt x="24" y="59"/>
                  <a:pt x="24" y="59"/>
                </a:cubicBezTo>
                <a:lnTo>
                  <a:pt x="0" y="55"/>
                </a:lnTo>
                <a:lnTo>
                  <a:pt x="0" y="382"/>
                </a:lnTo>
                <a:lnTo>
                  <a:pt x="17" y="385"/>
                </a:lnTo>
                <a:cubicBezTo>
                  <a:pt x="18" y="385"/>
                  <a:pt x="22" y="386"/>
                  <a:pt x="29" y="386"/>
                </a:cubicBezTo>
                <a:cubicBezTo>
                  <a:pt x="45" y="386"/>
                  <a:pt x="75" y="382"/>
                  <a:pt x="98" y="352"/>
                </a:cubicBezTo>
                <a:cubicBezTo>
                  <a:pt x="111" y="335"/>
                  <a:pt x="126" y="327"/>
                  <a:pt x="144" y="327"/>
                </a:cubicBezTo>
                <a:cubicBezTo>
                  <a:pt x="168" y="327"/>
                  <a:pt x="189" y="341"/>
                  <a:pt x="195" y="346"/>
                </a:cubicBezTo>
                <a:lnTo>
                  <a:pt x="207" y="355"/>
                </a:lnTo>
                <a:lnTo>
                  <a:pt x="219" y="346"/>
                </a:lnTo>
                <a:cubicBezTo>
                  <a:pt x="232" y="337"/>
                  <a:pt x="251" y="327"/>
                  <a:pt x="270" y="327"/>
                </a:cubicBezTo>
                <a:cubicBezTo>
                  <a:pt x="288" y="327"/>
                  <a:pt x="303" y="335"/>
                  <a:pt x="316" y="352"/>
                </a:cubicBezTo>
                <a:cubicBezTo>
                  <a:pt x="348" y="394"/>
                  <a:pt x="395" y="386"/>
                  <a:pt x="398" y="385"/>
                </a:cubicBezTo>
                <a:lnTo>
                  <a:pt x="414" y="382"/>
                </a:lnTo>
                <a:lnTo>
                  <a:pt x="414" y="79"/>
                </a:lnTo>
                <a:lnTo>
                  <a:pt x="414" y="55"/>
                </a:lnTo>
                <a:close/>
                <a:moveTo>
                  <a:pt x="66" y="328"/>
                </a:moveTo>
                <a:cubicBezTo>
                  <a:pt x="58" y="337"/>
                  <a:pt x="49" y="342"/>
                  <a:pt x="41" y="344"/>
                </a:cubicBezTo>
                <a:lnTo>
                  <a:pt x="41" y="99"/>
                </a:lnTo>
                <a:cubicBezTo>
                  <a:pt x="57" y="97"/>
                  <a:pt x="80" y="89"/>
                  <a:pt x="98" y="66"/>
                </a:cubicBezTo>
                <a:cubicBezTo>
                  <a:pt x="111" y="49"/>
                  <a:pt x="125" y="41"/>
                  <a:pt x="142" y="41"/>
                </a:cubicBezTo>
                <a:cubicBezTo>
                  <a:pt x="164" y="41"/>
                  <a:pt x="185" y="57"/>
                  <a:pt x="194" y="64"/>
                </a:cubicBezTo>
                <a:lnTo>
                  <a:pt x="194" y="298"/>
                </a:lnTo>
                <a:cubicBezTo>
                  <a:pt x="180" y="292"/>
                  <a:pt x="163" y="286"/>
                  <a:pt x="144" y="286"/>
                </a:cubicBezTo>
                <a:cubicBezTo>
                  <a:pt x="114" y="286"/>
                  <a:pt x="87" y="301"/>
                  <a:pt x="66" y="328"/>
                </a:cubicBezTo>
                <a:close/>
                <a:moveTo>
                  <a:pt x="374" y="344"/>
                </a:moveTo>
                <a:cubicBezTo>
                  <a:pt x="365" y="342"/>
                  <a:pt x="356" y="337"/>
                  <a:pt x="349" y="328"/>
                </a:cubicBezTo>
                <a:cubicBezTo>
                  <a:pt x="328" y="301"/>
                  <a:pt x="301" y="286"/>
                  <a:pt x="270" y="286"/>
                </a:cubicBezTo>
                <a:cubicBezTo>
                  <a:pt x="251" y="286"/>
                  <a:pt x="234" y="292"/>
                  <a:pt x="221" y="298"/>
                </a:cubicBezTo>
                <a:lnTo>
                  <a:pt x="221" y="64"/>
                </a:lnTo>
                <a:cubicBezTo>
                  <a:pt x="229" y="57"/>
                  <a:pt x="251" y="41"/>
                  <a:pt x="273" y="41"/>
                </a:cubicBezTo>
                <a:cubicBezTo>
                  <a:pt x="289" y="41"/>
                  <a:pt x="303" y="49"/>
                  <a:pt x="316" y="66"/>
                </a:cubicBezTo>
                <a:cubicBezTo>
                  <a:pt x="334" y="89"/>
                  <a:pt x="357" y="97"/>
                  <a:pt x="374" y="99"/>
                </a:cubicBezTo>
                <a:lnTo>
                  <a:pt x="374" y="3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矩形 5"/>
          <p:cNvSpPr/>
          <p:nvPr/>
        </p:nvSpPr>
        <p:spPr>
          <a:xfrm>
            <a:off x="2064377" y="2247922"/>
            <a:ext cx="3618549" cy="170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8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63</a:t>
            </a:r>
            <a:r>
              <a:rPr lang="zh-CN" altLang="en-US" sz="18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个业务</a:t>
            </a:r>
            <a:r>
              <a:rPr lang="zh-CN" altLang="en-US" sz="18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流程</a:t>
            </a:r>
            <a:endParaRPr lang="en-US" altLang="zh-CN" sz="1800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8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229</a:t>
            </a:r>
            <a:r>
              <a:rPr lang="zh-CN" altLang="en-US" sz="18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个业务</a:t>
            </a:r>
            <a:r>
              <a:rPr lang="zh-CN" altLang="en-US" sz="18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场景</a:t>
            </a:r>
            <a:endParaRPr lang="en-US" altLang="zh-CN" sz="1800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8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en-US" altLang="zh-CN" sz="18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r>
              <a:rPr lang="zh-CN" altLang="en-US" sz="18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个业务系统</a:t>
            </a:r>
            <a:endParaRPr lang="en-US" altLang="zh-CN" sz="1800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8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55</a:t>
            </a:r>
            <a:r>
              <a:rPr lang="zh-CN" altLang="en-US" sz="18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个标准</a:t>
            </a:r>
            <a:r>
              <a:rPr lang="zh-CN" altLang="en-US" sz="18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接口</a:t>
            </a:r>
            <a:endParaRPr lang="en-US" altLang="zh-CN" sz="18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44585" y="4927045"/>
            <a:ext cx="4940281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学习</a:t>
            </a:r>
            <a:r>
              <a:rPr lang="en-US" altLang="zh-CN" sz="18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RPA</a:t>
            </a:r>
            <a:r>
              <a:rPr lang="zh-CN" altLang="en-US" sz="18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课程</a:t>
            </a:r>
            <a:r>
              <a:rPr lang="zh-CN" altLang="en-US" sz="18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将</a:t>
            </a:r>
            <a:r>
              <a:rPr lang="zh-CN" altLang="en-US" sz="18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业务与技术进行融合</a:t>
            </a:r>
            <a:endParaRPr lang="en-US" altLang="zh-CN" sz="1800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探讨交流各行业的</a:t>
            </a:r>
            <a:r>
              <a:rPr lang="en-US" altLang="zh-CN" sz="18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RPA</a:t>
            </a:r>
            <a:r>
              <a:rPr lang="zh-CN" altLang="en-US" sz="18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应用</a:t>
            </a:r>
            <a:r>
              <a:rPr lang="zh-CN" altLang="en-US" sz="18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案例</a:t>
            </a:r>
            <a:endParaRPr lang="en-US" altLang="zh-CN" sz="1800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参加</a:t>
            </a:r>
            <a:r>
              <a:rPr lang="en-US" altLang="zh-CN" sz="18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《RPA</a:t>
            </a:r>
            <a:r>
              <a:rPr lang="zh-CN" altLang="en-US" sz="18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助力财务</a:t>
            </a:r>
            <a:r>
              <a:rPr lang="zh-CN" altLang="en-US" sz="18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职能转型</a:t>
            </a:r>
            <a:r>
              <a:rPr lang="en-US" altLang="zh-CN" sz="18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18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研讨会</a:t>
            </a:r>
            <a:endParaRPr lang="en-US" altLang="zh-CN" sz="1800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00895" y="4076251"/>
            <a:ext cx="5446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项目组学习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RPA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技术，</a:t>
            </a:r>
            <a:r>
              <a:rPr lang="zh-CN" altLang="en-US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成为</a:t>
            </a:r>
            <a:r>
              <a:rPr lang="en-US" altLang="zh-CN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RPA</a:t>
            </a:r>
            <a:r>
              <a:rPr lang="zh-CN" altLang="en-US" sz="1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业务和技术综合人才，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打造港口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RPA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开发实施团队。</a:t>
            </a:r>
            <a:endParaRPr lang="en-US" altLang="zh-CN" sz="18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8" name="Picture 4" descr="https://ss2.baidu.com/-vo3dSag_xI4khGko9WTAnF6hhy/zhidao/pic/item/a08b87d6277f9e2f6a3180f31d30e924b999f3c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DF5"/>
              </a:clrFrom>
              <a:clrTo>
                <a:srgbClr val="FCFD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89" b="95111" l="10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140" y="2434263"/>
            <a:ext cx="4479223" cy="335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íṥḷîḑé"/>
          <p:cNvSpPr>
            <a:spLocks noChangeAspect="1"/>
          </p:cNvSpPr>
          <p:nvPr/>
        </p:nvSpPr>
        <p:spPr>
          <a:xfrm>
            <a:off x="6738844" y="1632714"/>
            <a:ext cx="1068068" cy="1068067"/>
          </a:xfrm>
          <a:prstGeom prst="ellipse">
            <a:avLst/>
          </a:prstGeom>
          <a:gradFill flip="none" rotWithShape="1">
            <a:gsLst>
              <a:gs pos="45000">
                <a:srgbClr val="1C77D6">
                  <a:alpha val="0"/>
                </a:srgbClr>
              </a:gs>
              <a:gs pos="100000">
                <a:srgbClr val="1BE2ED"/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rgbClr val="1BE2ED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3765"/>
            <a:r>
              <a:rPr lang="zh-CN" altLang="en-US" b="1" dirty="0" smtClean="0">
                <a:solidFill>
                  <a:srgbClr val="FFC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人工</a:t>
            </a:r>
            <a:endParaRPr lang="en-US" altLang="zh-CN" b="1" dirty="0" smtClean="0">
              <a:solidFill>
                <a:srgbClr val="FFC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lvl="0" algn="ctr" defTabSz="913765"/>
            <a:r>
              <a:rPr lang="zh-CN" altLang="en-US" b="1" dirty="0" smtClean="0">
                <a:solidFill>
                  <a:srgbClr val="FFC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智能</a:t>
            </a:r>
            <a:endParaRPr lang="zh-CN" altLang="en-US" b="1" dirty="0">
              <a:solidFill>
                <a:srgbClr val="FFC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6" name="íṥḷîḑé"/>
          <p:cNvSpPr>
            <a:spLocks noChangeAspect="1"/>
          </p:cNvSpPr>
          <p:nvPr/>
        </p:nvSpPr>
        <p:spPr>
          <a:xfrm>
            <a:off x="8119126" y="817466"/>
            <a:ext cx="1068068" cy="1068067"/>
          </a:xfrm>
          <a:prstGeom prst="ellipse">
            <a:avLst/>
          </a:prstGeom>
          <a:gradFill flip="none" rotWithShape="1">
            <a:gsLst>
              <a:gs pos="45000">
                <a:srgbClr val="1C77D6">
                  <a:alpha val="0"/>
                </a:srgbClr>
              </a:gs>
              <a:gs pos="100000">
                <a:srgbClr val="1BE2ED"/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rgbClr val="1BE2ED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3765"/>
            <a:r>
              <a:rPr lang="zh-CN" altLang="en-US" b="1" dirty="0" smtClean="0">
                <a:solidFill>
                  <a:srgbClr val="FFC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人机交互</a:t>
            </a:r>
            <a:endParaRPr lang="zh-CN" altLang="en-US" b="1" dirty="0">
              <a:solidFill>
                <a:srgbClr val="FFC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8" name="íṥḷîḑé"/>
          <p:cNvSpPr>
            <a:spLocks noChangeAspect="1"/>
          </p:cNvSpPr>
          <p:nvPr/>
        </p:nvSpPr>
        <p:spPr>
          <a:xfrm>
            <a:off x="6247189" y="3516016"/>
            <a:ext cx="1068068" cy="1068067"/>
          </a:xfrm>
          <a:prstGeom prst="ellipse">
            <a:avLst/>
          </a:prstGeom>
          <a:gradFill flip="none" rotWithShape="1">
            <a:gsLst>
              <a:gs pos="45000">
                <a:srgbClr val="1C77D6">
                  <a:alpha val="0"/>
                </a:srgbClr>
              </a:gs>
              <a:gs pos="100000">
                <a:srgbClr val="1BE2ED"/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rgbClr val="1BE2ED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3765"/>
            <a:r>
              <a:rPr lang="zh-CN" altLang="en-US" b="1" dirty="0" smtClean="0">
                <a:solidFill>
                  <a:srgbClr val="FFC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自然语言</a:t>
            </a:r>
            <a:endParaRPr lang="zh-CN" altLang="en-US" b="1" dirty="0">
              <a:solidFill>
                <a:srgbClr val="FFC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9" name="íṥḷîḑé"/>
          <p:cNvSpPr>
            <a:spLocks noChangeAspect="1"/>
          </p:cNvSpPr>
          <p:nvPr/>
        </p:nvSpPr>
        <p:spPr>
          <a:xfrm>
            <a:off x="9762852" y="1145754"/>
            <a:ext cx="1068068" cy="1068067"/>
          </a:xfrm>
          <a:prstGeom prst="ellipse">
            <a:avLst/>
          </a:prstGeom>
          <a:gradFill flip="none" rotWithShape="1">
            <a:gsLst>
              <a:gs pos="45000">
                <a:srgbClr val="1C77D6">
                  <a:alpha val="0"/>
                </a:srgbClr>
              </a:gs>
              <a:gs pos="100000">
                <a:srgbClr val="1BE2ED"/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rgbClr val="1BE2ED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3765"/>
            <a:r>
              <a:rPr lang="en-US" altLang="zh-CN" b="1" dirty="0" smtClean="0">
                <a:solidFill>
                  <a:srgbClr val="FFC000"/>
                </a:solidFill>
                <a:latin typeface="Felix Titling" panose="04060505060202020A04" pitchFamily="82" charset="0"/>
              </a:rPr>
              <a:t>OCR</a:t>
            </a:r>
            <a:r>
              <a:rPr lang="zh-CN" altLang="en-US" b="1" dirty="0" smtClean="0">
                <a:solidFill>
                  <a:srgbClr val="FFC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识别</a:t>
            </a:r>
            <a:endParaRPr lang="zh-CN" altLang="en-US" b="1" dirty="0">
              <a:solidFill>
                <a:srgbClr val="FFC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0" name="íṥḷîḑé"/>
          <p:cNvSpPr>
            <a:spLocks noChangeAspect="1"/>
          </p:cNvSpPr>
          <p:nvPr/>
        </p:nvSpPr>
        <p:spPr>
          <a:xfrm>
            <a:off x="10171635" y="4181946"/>
            <a:ext cx="1068068" cy="1068067"/>
          </a:xfrm>
          <a:prstGeom prst="ellipse">
            <a:avLst/>
          </a:prstGeom>
          <a:gradFill flip="none" rotWithShape="1">
            <a:gsLst>
              <a:gs pos="45000">
                <a:srgbClr val="1C77D6">
                  <a:alpha val="0"/>
                </a:srgbClr>
              </a:gs>
              <a:gs pos="100000">
                <a:srgbClr val="1BE2ED"/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rgbClr val="1BE2ED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3765"/>
            <a:r>
              <a:rPr lang="zh-CN" altLang="en-US" b="1" dirty="0" smtClean="0">
                <a:solidFill>
                  <a:srgbClr val="FFC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物联网</a:t>
            </a:r>
            <a:endParaRPr lang="zh-CN" altLang="en-US" b="1" dirty="0">
              <a:solidFill>
                <a:srgbClr val="FFC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1" name="íṥḷîḑé"/>
          <p:cNvSpPr>
            <a:spLocks noChangeAspect="1"/>
          </p:cNvSpPr>
          <p:nvPr/>
        </p:nvSpPr>
        <p:spPr>
          <a:xfrm>
            <a:off x="10547519" y="2534109"/>
            <a:ext cx="1068068" cy="1068067"/>
          </a:xfrm>
          <a:prstGeom prst="ellipse">
            <a:avLst/>
          </a:prstGeom>
          <a:gradFill flip="none" rotWithShape="1">
            <a:gsLst>
              <a:gs pos="45000">
                <a:srgbClr val="1C77D6">
                  <a:alpha val="0"/>
                </a:srgbClr>
              </a:gs>
              <a:gs pos="100000">
                <a:srgbClr val="1BE2ED"/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rgbClr val="1BE2ED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3765"/>
            <a:r>
              <a:rPr lang="zh-CN" altLang="en-US" b="1" dirty="0" smtClean="0">
                <a:solidFill>
                  <a:srgbClr val="FFC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流程</a:t>
            </a:r>
            <a:r>
              <a:rPr lang="zh-CN" altLang="en-US" b="1" dirty="0">
                <a:solidFill>
                  <a:srgbClr val="FFC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引擎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753197" y="5498861"/>
            <a:ext cx="2721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FFC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“</a:t>
            </a:r>
            <a:r>
              <a:rPr lang="zh-CN" altLang="en-US" sz="2400" dirty="0" smtClean="0">
                <a:solidFill>
                  <a:srgbClr val="FFC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苦练</a:t>
            </a:r>
            <a:r>
              <a:rPr lang="en-US" altLang="zh-CN" sz="24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RPA</a:t>
            </a:r>
            <a:r>
              <a:rPr lang="zh-CN" altLang="en-US" sz="2400" dirty="0" smtClean="0">
                <a:solidFill>
                  <a:srgbClr val="FFC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招式，努力成为武林高手”</a:t>
            </a:r>
            <a:endParaRPr lang="zh-CN" altLang="en-US" sz="2400" dirty="0">
              <a:solidFill>
                <a:srgbClr val="FFC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98" l="0" r="98966">
                        <a14:foregroundMark x1="22759" y1="5287" x2="18793" y2="11027"/>
                        <a14:foregroundMark x1="20345" y1="9063" x2="18276" y2="9970"/>
                        <a14:foregroundMark x1="19483" y1="9970" x2="19483" y2="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51" y="891470"/>
            <a:ext cx="3779938" cy="4611146"/>
          </a:xfrm>
          <a:prstGeom prst="rect">
            <a:avLst/>
          </a:prstGeom>
        </p:spPr>
      </p:pic>
      <p:sp>
        <p:nvSpPr>
          <p:cNvPr id="36" name="íṥḷîḑé"/>
          <p:cNvSpPr>
            <a:spLocks noChangeAspect="1"/>
          </p:cNvSpPr>
          <p:nvPr/>
        </p:nvSpPr>
        <p:spPr>
          <a:xfrm>
            <a:off x="7297413" y="5180321"/>
            <a:ext cx="776031" cy="776030"/>
          </a:xfrm>
          <a:prstGeom prst="ellipse">
            <a:avLst/>
          </a:prstGeom>
          <a:gradFill flip="none" rotWithShape="1">
            <a:gsLst>
              <a:gs pos="45000">
                <a:srgbClr val="1C77D6">
                  <a:alpha val="0"/>
                </a:srgbClr>
              </a:gs>
              <a:gs pos="100000">
                <a:srgbClr val="1BE2ED"/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rgbClr val="1BE2ED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23" name="íṥḷîḑé"/>
          <p:cNvSpPr>
            <a:spLocks noChangeAspect="1"/>
          </p:cNvSpPr>
          <p:nvPr/>
        </p:nvSpPr>
        <p:spPr>
          <a:xfrm>
            <a:off x="7283620" y="3760667"/>
            <a:ext cx="776031" cy="776030"/>
          </a:xfrm>
          <a:prstGeom prst="ellipse">
            <a:avLst/>
          </a:prstGeom>
          <a:gradFill flip="none" rotWithShape="1">
            <a:gsLst>
              <a:gs pos="45000">
                <a:srgbClr val="1C77D6">
                  <a:alpha val="0"/>
                </a:srgbClr>
              </a:gs>
              <a:gs pos="100000">
                <a:srgbClr val="1BE2ED"/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rgbClr val="1BE2ED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24" name="平行四边形 23"/>
          <p:cNvSpPr/>
          <p:nvPr/>
        </p:nvSpPr>
        <p:spPr>
          <a:xfrm>
            <a:off x="7641079" y="3905151"/>
            <a:ext cx="3886108" cy="727740"/>
          </a:xfrm>
          <a:prstGeom prst="parallelogram">
            <a:avLst>
              <a:gd name="adj" fmla="val 35461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4">
                  <a:alpha val="2000"/>
                </a:schemeClr>
              </a:gs>
            </a:gsLst>
            <a:lin ang="0" scaled="1"/>
          </a:gradFill>
          <a:ln w="9525">
            <a:gradFill flip="none" rotWithShape="1">
              <a:gsLst>
                <a:gs pos="10000">
                  <a:srgbClr val="242A3A">
                    <a:alpha val="0"/>
                  </a:srgbClr>
                </a:gs>
                <a:gs pos="100000">
                  <a:schemeClr val="accent4">
                    <a:alpha val="4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25" name="平行四边形 24"/>
          <p:cNvSpPr/>
          <p:nvPr/>
        </p:nvSpPr>
        <p:spPr>
          <a:xfrm>
            <a:off x="7230129" y="3798759"/>
            <a:ext cx="4243567" cy="775788"/>
          </a:xfrm>
          <a:prstGeom prst="parallelogram">
            <a:avLst>
              <a:gd name="adj" fmla="val 35461"/>
            </a:avLst>
          </a:pr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5">
                  <a:alpha val="20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15000">
                  <a:schemeClr val="accent5">
                    <a:alpha val="0"/>
                  </a:schemeClr>
                </a:gs>
                <a:gs pos="100000">
                  <a:schemeClr val="accent5">
                    <a:alpha val="17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37" name="íṥḷîḑé"/>
          <p:cNvSpPr>
            <a:spLocks noChangeAspect="1"/>
          </p:cNvSpPr>
          <p:nvPr/>
        </p:nvSpPr>
        <p:spPr>
          <a:xfrm>
            <a:off x="7267042" y="2359467"/>
            <a:ext cx="776031" cy="776030"/>
          </a:xfrm>
          <a:prstGeom prst="ellipse">
            <a:avLst/>
          </a:prstGeom>
          <a:gradFill flip="none" rotWithShape="1">
            <a:gsLst>
              <a:gs pos="45000">
                <a:srgbClr val="1C77D6">
                  <a:alpha val="0"/>
                </a:srgbClr>
              </a:gs>
              <a:gs pos="100000">
                <a:srgbClr val="1BE2ED"/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rgbClr val="1BE2ED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49" name="平行四边形 48"/>
          <p:cNvSpPr/>
          <p:nvPr/>
        </p:nvSpPr>
        <p:spPr>
          <a:xfrm>
            <a:off x="7213551" y="2397559"/>
            <a:ext cx="4243567" cy="775788"/>
          </a:xfrm>
          <a:prstGeom prst="parallelogram">
            <a:avLst>
              <a:gd name="adj" fmla="val 35461"/>
            </a:avLst>
          </a:pr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5">
                  <a:alpha val="20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15000">
                  <a:schemeClr val="accent5">
                    <a:alpha val="0"/>
                  </a:schemeClr>
                </a:gs>
                <a:gs pos="100000">
                  <a:schemeClr val="accent5">
                    <a:alpha val="17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51" name="平行四边形 50"/>
          <p:cNvSpPr/>
          <p:nvPr/>
        </p:nvSpPr>
        <p:spPr>
          <a:xfrm>
            <a:off x="7705767" y="5219448"/>
            <a:ext cx="3886108" cy="727740"/>
          </a:xfrm>
          <a:prstGeom prst="parallelogram">
            <a:avLst>
              <a:gd name="adj" fmla="val 35461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4">
                  <a:alpha val="2000"/>
                </a:schemeClr>
              </a:gs>
            </a:gsLst>
            <a:lin ang="0" scaled="1"/>
          </a:gradFill>
          <a:ln w="9525">
            <a:gradFill flip="none" rotWithShape="1">
              <a:gsLst>
                <a:gs pos="10000">
                  <a:srgbClr val="242A3A">
                    <a:alpha val="0"/>
                  </a:srgbClr>
                </a:gs>
                <a:gs pos="100000">
                  <a:schemeClr val="accent4">
                    <a:alpha val="4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52" name="平行四边形 51"/>
          <p:cNvSpPr/>
          <p:nvPr/>
        </p:nvSpPr>
        <p:spPr>
          <a:xfrm>
            <a:off x="7294817" y="5113056"/>
            <a:ext cx="4243567" cy="775788"/>
          </a:xfrm>
          <a:prstGeom prst="parallelogram">
            <a:avLst>
              <a:gd name="adj" fmla="val 35461"/>
            </a:avLst>
          </a:pr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5">
                  <a:alpha val="20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15000">
                  <a:schemeClr val="accent5">
                    <a:alpha val="0"/>
                  </a:schemeClr>
                </a:gs>
                <a:gs pos="100000">
                  <a:schemeClr val="accent5">
                    <a:alpha val="17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43" name="PA-平行四边形 42"/>
          <p:cNvSpPr/>
          <p:nvPr>
            <p:custDataLst>
              <p:tags r:id="rId2"/>
            </p:custDataLst>
          </p:nvPr>
        </p:nvSpPr>
        <p:spPr>
          <a:xfrm>
            <a:off x="7687269" y="949747"/>
            <a:ext cx="3886108" cy="727740"/>
          </a:xfrm>
          <a:prstGeom prst="parallelogram">
            <a:avLst>
              <a:gd name="adj" fmla="val 35461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4">
                  <a:alpha val="2000"/>
                </a:schemeClr>
              </a:gs>
            </a:gsLst>
            <a:lin ang="0" scaled="1"/>
          </a:gradFill>
          <a:ln w="9525">
            <a:gradFill flip="none" rotWithShape="1">
              <a:gsLst>
                <a:gs pos="10000">
                  <a:srgbClr val="242A3A">
                    <a:alpha val="0"/>
                  </a:srgbClr>
                </a:gs>
                <a:gs pos="100000">
                  <a:schemeClr val="accent4">
                    <a:alpha val="4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45" name="平行四边形 44"/>
          <p:cNvSpPr/>
          <p:nvPr/>
        </p:nvSpPr>
        <p:spPr>
          <a:xfrm>
            <a:off x="7276319" y="843355"/>
            <a:ext cx="4243567" cy="775788"/>
          </a:xfrm>
          <a:prstGeom prst="parallelogram">
            <a:avLst>
              <a:gd name="adj" fmla="val 35461"/>
            </a:avLst>
          </a:pr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5">
                  <a:alpha val="20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15000">
                  <a:schemeClr val="accent5">
                    <a:alpha val="0"/>
                  </a:schemeClr>
                </a:gs>
                <a:gs pos="100000">
                  <a:schemeClr val="accent5">
                    <a:alpha val="17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28" name="íṥḷîḑé"/>
          <p:cNvSpPr>
            <a:spLocks noChangeAspect="1"/>
          </p:cNvSpPr>
          <p:nvPr/>
        </p:nvSpPr>
        <p:spPr>
          <a:xfrm>
            <a:off x="7196973" y="843113"/>
            <a:ext cx="776031" cy="776030"/>
          </a:xfrm>
          <a:prstGeom prst="ellipse">
            <a:avLst/>
          </a:prstGeom>
          <a:gradFill flip="none" rotWithShape="1">
            <a:gsLst>
              <a:gs pos="45000">
                <a:srgbClr val="1C77D6">
                  <a:alpha val="0"/>
                </a:srgbClr>
              </a:gs>
              <a:gs pos="100000">
                <a:srgbClr val="1BE2ED"/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rgbClr val="1BE2ED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286409" y="2626227"/>
            <a:ext cx="923330" cy="141000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目录</a:t>
            </a:r>
            <a:endParaRPr kumimoji="0" lang="zh-CN" altLang="en-US" sz="48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76200" dist="50800" dir="5400000" algn="ctr" rotWithShape="0">
                  <a:srgbClr val="4F81BD">
                    <a:alpha val="20000"/>
                  </a:srgbClr>
                </a:outerShdw>
              </a:effectLst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136181" y="884340"/>
            <a:ext cx="705962" cy="69357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华文行楷" panose="02010800040101010101" pitchFamily="2" charset="-122"/>
                <a:cs typeface="+mn-ea"/>
                <a:sym typeface="+mn-lt"/>
              </a:rPr>
              <a:t>壹</a:t>
            </a:r>
          </a:p>
        </p:txBody>
      </p:sp>
      <p:sp>
        <p:nvSpPr>
          <p:cNvPr id="31" name="矩形 30"/>
          <p:cNvSpPr/>
          <p:nvPr/>
        </p:nvSpPr>
        <p:spPr>
          <a:xfrm>
            <a:off x="8033796" y="843113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江湖传说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033796" y="2400694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苦练武功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96883" y="5168930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名扬四海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196973" y="2400694"/>
            <a:ext cx="705962" cy="69357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6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华文行楷" panose="02010800040101010101" pitchFamily="2" charset="-122"/>
                <a:cs typeface="+mn-ea"/>
                <a:sym typeface="+mn-lt"/>
              </a:rPr>
              <a:t>贰</a:t>
            </a:r>
            <a:endParaRPr kumimoji="0" lang="zh-CN" altLang="en-US" sz="4800" b="0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华文行楷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230129" y="5236759"/>
            <a:ext cx="705962" cy="69357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6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华文行楷" panose="02010800040101010101" pitchFamily="2" charset="-122"/>
                <a:cs typeface="+mn-ea"/>
                <a:sym typeface="+mn-lt"/>
              </a:rPr>
              <a:t>肆</a:t>
            </a:r>
            <a:endParaRPr kumimoji="0" lang="zh-CN" altLang="en-US" sz="4800" b="0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华文行楷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38" name="íṥḷîḑé"/>
          <p:cNvSpPr>
            <a:spLocks noChangeAspect="1"/>
          </p:cNvSpPr>
          <p:nvPr/>
        </p:nvSpPr>
        <p:spPr>
          <a:xfrm>
            <a:off x="5103968" y="2687122"/>
            <a:ext cx="1288211" cy="1288210"/>
          </a:xfrm>
          <a:prstGeom prst="ellipse">
            <a:avLst/>
          </a:prstGeom>
          <a:gradFill flip="none" rotWithShape="1">
            <a:gsLst>
              <a:gs pos="45000">
                <a:srgbClr val="1C77D6">
                  <a:alpha val="0"/>
                </a:srgbClr>
              </a:gs>
              <a:gs pos="100000">
                <a:srgbClr val="1BE2ED"/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rgbClr val="1BE2ED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41" name="Picture 2" descr="https://hbimg.huabanimg.com/ddcbba691627232e398e4c3cbc7f5dfb45fced6ac7475-pPsesU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622477" y="3706963"/>
            <a:ext cx="6181968" cy="332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平行四边形 46"/>
          <p:cNvSpPr/>
          <p:nvPr/>
        </p:nvSpPr>
        <p:spPr>
          <a:xfrm>
            <a:off x="7624501" y="2503951"/>
            <a:ext cx="3886108" cy="727740"/>
          </a:xfrm>
          <a:prstGeom prst="parallelogram">
            <a:avLst>
              <a:gd name="adj" fmla="val 35461"/>
            </a:avLst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4">
                  <a:alpha val="2000"/>
                </a:schemeClr>
              </a:gs>
            </a:gsLst>
            <a:lin ang="0" scaled="1"/>
          </a:gradFill>
          <a:ln w="9525">
            <a:gradFill flip="none" rotWithShape="1">
              <a:gsLst>
                <a:gs pos="10000">
                  <a:srgbClr val="242A3A">
                    <a:alpha val="0"/>
                  </a:srgbClr>
                </a:gs>
                <a:gs pos="100000">
                  <a:schemeClr val="accent4">
                    <a:alpha val="4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050374" y="3801894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闯荡江湖</a:t>
            </a:r>
          </a:p>
        </p:txBody>
      </p:sp>
      <p:sp>
        <p:nvSpPr>
          <p:cNvPr id="22" name="矩形 21"/>
          <p:cNvSpPr/>
          <p:nvPr/>
        </p:nvSpPr>
        <p:spPr>
          <a:xfrm>
            <a:off x="7213551" y="3801894"/>
            <a:ext cx="705962" cy="69357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6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华文行楷" panose="02010800040101010101" pitchFamily="2" charset="-122"/>
                <a:cs typeface="+mn-ea"/>
                <a:sym typeface="+mn-lt"/>
              </a:rPr>
              <a:t>叁</a:t>
            </a:r>
            <a:endParaRPr kumimoji="0" lang="zh-CN" altLang="en-US" sz="4800" b="0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华文行楷" panose="02010800040101010101" pitchFamily="2" charset="-122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迹1.png"/>
          <p:cNvPicPr>
            <a:picLocks noChangeAspect="1"/>
          </p:cNvPicPr>
          <p:nvPr/>
        </p:nvPicPr>
        <p:blipFill>
          <a:blip r:embed="rId5" cstate="screen">
            <a:lum bright="70000" contrast="-70000"/>
          </a:blip>
          <a:srcRect/>
          <a:stretch>
            <a:fillRect/>
          </a:stretch>
        </p:blipFill>
        <p:spPr bwMode="auto">
          <a:xfrm>
            <a:off x="347238" y="776686"/>
            <a:ext cx="967300" cy="87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449374" y="946169"/>
            <a:ext cx="2676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初出茅庐</a:t>
            </a:r>
            <a:endParaRPr lang="zh-CN" altLang="en-US" sz="4000" dirty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" name="任意多边形: 形状 54"/>
          <p:cNvSpPr/>
          <p:nvPr/>
        </p:nvSpPr>
        <p:spPr>
          <a:xfrm rot="10800000">
            <a:off x="3997432" y="11176"/>
            <a:ext cx="4197136" cy="629920"/>
          </a:xfrm>
          <a:custGeom>
            <a:avLst/>
            <a:gdLst>
              <a:gd name="connsiteX0" fmla="*/ 3858655 w 3858655"/>
              <a:gd name="connsiteY0" fmla="*/ 579120 h 579120"/>
              <a:gd name="connsiteX1" fmla="*/ 0 w 3858655"/>
              <a:gd name="connsiteY1" fmla="*/ 579120 h 579120"/>
              <a:gd name="connsiteX2" fmla="*/ 126263 w 3858655"/>
              <a:gd name="connsiteY2" fmla="*/ 205104 h 579120"/>
              <a:gd name="connsiteX3" fmla="*/ 124542 w 3858655"/>
              <a:gd name="connsiteY3" fmla="*/ 205104 h 579120"/>
              <a:gd name="connsiteX4" fmla="*/ 200430 w 3858655"/>
              <a:gd name="connsiteY4" fmla="*/ 0 h 579120"/>
              <a:gd name="connsiteX5" fmla="*/ 3658894 w 3858655"/>
              <a:gd name="connsiteY5" fmla="*/ 0 h 579120"/>
              <a:gd name="connsiteX6" fmla="*/ 3734782 w 3858655"/>
              <a:gd name="connsiteY6" fmla="*/ 205104 h 579120"/>
              <a:gd name="connsiteX7" fmla="*/ 3732392 w 3858655"/>
              <a:gd name="connsiteY7" fmla="*/ 205104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8655" h="579120">
                <a:moveTo>
                  <a:pt x="3858655" y="579120"/>
                </a:moveTo>
                <a:lnTo>
                  <a:pt x="0" y="579120"/>
                </a:lnTo>
                <a:lnTo>
                  <a:pt x="126263" y="205104"/>
                </a:lnTo>
                <a:lnTo>
                  <a:pt x="124542" y="205104"/>
                </a:lnTo>
                <a:lnTo>
                  <a:pt x="200430" y="0"/>
                </a:lnTo>
                <a:lnTo>
                  <a:pt x="3658894" y="0"/>
                </a:lnTo>
                <a:lnTo>
                  <a:pt x="3734782" y="205104"/>
                </a:lnTo>
                <a:lnTo>
                  <a:pt x="3732392" y="205104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5400000" scaled="1"/>
            <a:tileRect/>
          </a:gradFill>
          <a:ln w="19050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5" name="任意多边形: 形状 49"/>
          <p:cNvSpPr/>
          <p:nvPr/>
        </p:nvSpPr>
        <p:spPr>
          <a:xfrm rot="10800000">
            <a:off x="-203188" y="208788"/>
            <a:ext cx="4022889" cy="304800"/>
          </a:xfrm>
          <a:custGeom>
            <a:avLst/>
            <a:gdLst>
              <a:gd name="connsiteX0" fmla="*/ 4022889 w 4022889"/>
              <a:gd name="connsiteY0" fmla="*/ 304800 h 304800"/>
              <a:gd name="connsiteX1" fmla="*/ 102897 w 4022889"/>
              <a:gd name="connsiteY1" fmla="*/ 304800 h 304800"/>
              <a:gd name="connsiteX2" fmla="*/ 0 w 4022889"/>
              <a:gd name="connsiteY2" fmla="*/ 0 h 304800"/>
              <a:gd name="connsiteX3" fmla="*/ 4022889 w 4022889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2889" h="304800">
                <a:moveTo>
                  <a:pt x="4022889" y="304800"/>
                </a:moveTo>
                <a:lnTo>
                  <a:pt x="102897" y="304800"/>
                </a:lnTo>
                <a:lnTo>
                  <a:pt x="0" y="0"/>
                </a:lnTo>
                <a:lnTo>
                  <a:pt x="4022889" y="0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0" scaled="1"/>
            <a:tileRect/>
          </a:gradFill>
          <a:ln w="15875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6" name="任意多边形: 形状 77"/>
          <p:cNvSpPr/>
          <p:nvPr/>
        </p:nvSpPr>
        <p:spPr>
          <a:xfrm rot="10800000" flipH="1">
            <a:off x="8372300" y="208788"/>
            <a:ext cx="4022889" cy="304800"/>
          </a:xfrm>
          <a:custGeom>
            <a:avLst/>
            <a:gdLst>
              <a:gd name="connsiteX0" fmla="*/ 4022889 w 4022889"/>
              <a:gd name="connsiteY0" fmla="*/ 304800 h 304800"/>
              <a:gd name="connsiteX1" fmla="*/ 102897 w 4022889"/>
              <a:gd name="connsiteY1" fmla="*/ 304800 h 304800"/>
              <a:gd name="connsiteX2" fmla="*/ 0 w 4022889"/>
              <a:gd name="connsiteY2" fmla="*/ 0 h 304800"/>
              <a:gd name="connsiteX3" fmla="*/ 4022889 w 4022889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2889" h="304800">
                <a:moveTo>
                  <a:pt x="4022889" y="304800"/>
                </a:moveTo>
                <a:lnTo>
                  <a:pt x="102897" y="304800"/>
                </a:lnTo>
                <a:lnTo>
                  <a:pt x="0" y="0"/>
                </a:lnTo>
                <a:lnTo>
                  <a:pt x="4022889" y="0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0" scaled="1"/>
            <a:tileRect/>
          </a:gradFill>
          <a:ln w="15875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72561" y="-54311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闯荡江湖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82074" y="894684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</a:rPr>
              <a:t>壹</a:t>
            </a:r>
            <a:endParaRPr kumimoji="0" lang="zh-CN" altLang="en-US" sz="4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9" name="任意多边形: 形状 39"/>
          <p:cNvSpPr/>
          <p:nvPr/>
        </p:nvSpPr>
        <p:spPr>
          <a:xfrm>
            <a:off x="1449374" y="4481453"/>
            <a:ext cx="4057088" cy="2032873"/>
          </a:xfrm>
          <a:custGeom>
            <a:avLst/>
            <a:gdLst>
              <a:gd name="connsiteX0" fmla="*/ 190500 w 4171950"/>
              <a:gd name="connsiteY0" fmla="*/ 0 h 3829050"/>
              <a:gd name="connsiteX1" fmla="*/ 1447800 w 4171950"/>
              <a:gd name="connsiteY1" fmla="*/ 0 h 3829050"/>
              <a:gd name="connsiteX2" fmla="*/ 1619250 w 4171950"/>
              <a:gd name="connsiteY2" fmla="*/ 209550 h 3829050"/>
              <a:gd name="connsiteX3" fmla="*/ 4067175 w 4171950"/>
              <a:gd name="connsiteY3" fmla="*/ 209550 h 3829050"/>
              <a:gd name="connsiteX4" fmla="*/ 4171950 w 4171950"/>
              <a:gd name="connsiteY4" fmla="*/ 342900 h 3829050"/>
              <a:gd name="connsiteX5" fmla="*/ 4171950 w 4171950"/>
              <a:gd name="connsiteY5" fmla="*/ 3714750 h 3829050"/>
              <a:gd name="connsiteX6" fmla="*/ 4067175 w 4171950"/>
              <a:gd name="connsiteY6" fmla="*/ 3829050 h 3829050"/>
              <a:gd name="connsiteX7" fmla="*/ 85725 w 4171950"/>
              <a:gd name="connsiteY7" fmla="*/ 3829050 h 3829050"/>
              <a:gd name="connsiteX8" fmla="*/ 0 w 4171950"/>
              <a:gd name="connsiteY8" fmla="*/ 3705225 h 3829050"/>
              <a:gd name="connsiteX9" fmla="*/ 0 w 4171950"/>
              <a:gd name="connsiteY9" fmla="*/ 114300 h 3829050"/>
              <a:gd name="connsiteX10" fmla="*/ 190500 w 4171950"/>
              <a:gd name="connsiteY10" fmla="*/ 0 h 3829050"/>
              <a:gd name="connsiteX0-1" fmla="*/ 190500 w 4171950"/>
              <a:gd name="connsiteY0-2" fmla="*/ 0 h 3829050"/>
              <a:gd name="connsiteX1-3" fmla="*/ 1447800 w 4171950"/>
              <a:gd name="connsiteY1-4" fmla="*/ 0 h 3829050"/>
              <a:gd name="connsiteX2-5" fmla="*/ 1619250 w 4171950"/>
              <a:gd name="connsiteY2-6" fmla="*/ 209550 h 3829050"/>
              <a:gd name="connsiteX3-7" fmla="*/ 4067175 w 4171950"/>
              <a:gd name="connsiteY3-8" fmla="*/ 209550 h 3829050"/>
              <a:gd name="connsiteX4-9" fmla="*/ 4171950 w 4171950"/>
              <a:gd name="connsiteY4-10" fmla="*/ 342900 h 3829050"/>
              <a:gd name="connsiteX5-11" fmla="*/ 4171950 w 4171950"/>
              <a:gd name="connsiteY5-12" fmla="*/ 3714750 h 3829050"/>
              <a:gd name="connsiteX6-13" fmla="*/ 4067175 w 4171950"/>
              <a:gd name="connsiteY6-14" fmla="*/ 3829050 h 3829050"/>
              <a:gd name="connsiteX7-15" fmla="*/ 85725 w 4171950"/>
              <a:gd name="connsiteY7-16" fmla="*/ 3829050 h 3829050"/>
              <a:gd name="connsiteX8-17" fmla="*/ 0 w 4171950"/>
              <a:gd name="connsiteY8-18" fmla="*/ 3705225 h 3829050"/>
              <a:gd name="connsiteX9-19" fmla="*/ 6350 w 4171950"/>
              <a:gd name="connsiteY9-20" fmla="*/ 195996 h 3829050"/>
              <a:gd name="connsiteX10-21" fmla="*/ 190500 w 4171950"/>
              <a:gd name="connsiteY10-22" fmla="*/ 0 h 3829050"/>
              <a:gd name="connsiteX0-23" fmla="*/ 190500 w 4171950"/>
              <a:gd name="connsiteY0-24" fmla="*/ 0 h 3829050"/>
              <a:gd name="connsiteX1-25" fmla="*/ 1447800 w 4171950"/>
              <a:gd name="connsiteY1-26" fmla="*/ 0 h 3829050"/>
              <a:gd name="connsiteX2-27" fmla="*/ 1619250 w 4171950"/>
              <a:gd name="connsiteY2-28" fmla="*/ 209550 h 3829050"/>
              <a:gd name="connsiteX3-29" fmla="*/ 4067175 w 4171950"/>
              <a:gd name="connsiteY3-30" fmla="*/ 209550 h 3829050"/>
              <a:gd name="connsiteX4-31" fmla="*/ 4171950 w 4171950"/>
              <a:gd name="connsiteY4-32" fmla="*/ 342900 h 3829050"/>
              <a:gd name="connsiteX5-33" fmla="*/ 4171950 w 4171950"/>
              <a:gd name="connsiteY5-34" fmla="*/ 3714750 h 3829050"/>
              <a:gd name="connsiteX6-35" fmla="*/ 4067175 w 4171950"/>
              <a:gd name="connsiteY6-36" fmla="*/ 3829050 h 3829050"/>
              <a:gd name="connsiteX7-37" fmla="*/ 85725 w 4171950"/>
              <a:gd name="connsiteY7-38" fmla="*/ 3829050 h 3829050"/>
              <a:gd name="connsiteX8-39" fmla="*/ 0 w 4171950"/>
              <a:gd name="connsiteY8-40" fmla="*/ 3705225 h 3829050"/>
              <a:gd name="connsiteX9-41" fmla="*/ 6350 w 4171950"/>
              <a:gd name="connsiteY9-42" fmla="*/ 214849 h 3829050"/>
              <a:gd name="connsiteX10-43" fmla="*/ 190500 w 4171950"/>
              <a:gd name="connsiteY10-44" fmla="*/ 0 h 3829050"/>
              <a:gd name="connsiteX0-45" fmla="*/ 190500 w 4171950"/>
              <a:gd name="connsiteY0-46" fmla="*/ 0 h 3829050"/>
              <a:gd name="connsiteX1-47" fmla="*/ 1447800 w 4171950"/>
              <a:gd name="connsiteY1-48" fmla="*/ 0 h 3829050"/>
              <a:gd name="connsiteX2-49" fmla="*/ 1619250 w 4171950"/>
              <a:gd name="connsiteY2-50" fmla="*/ 209550 h 3829050"/>
              <a:gd name="connsiteX3-51" fmla="*/ 4067175 w 4171950"/>
              <a:gd name="connsiteY3-52" fmla="*/ 209550 h 3829050"/>
              <a:gd name="connsiteX4-53" fmla="*/ 4171950 w 4171950"/>
              <a:gd name="connsiteY4-54" fmla="*/ 342900 h 3829050"/>
              <a:gd name="connsiteX5-55" fmla="*/ 4171950 w 4171950"/>
              <a:gd name="connsiteY5-56" fmla="*/ 3714750 h 3829050"/>
              <a:gd name="connsiteX6-57" fmla="*/ 4067175 w 4171950"/>
              <a:gd name="connsiteY6-58" fmla="*/ 3829050 h 3829050"/>
              <a:gd name="connsiteX7-59" fmla="*/ 85725 w 4171950"/>
              <a:gd name="connsiteY7-60" fmla="*/ 3829050 h 3829050"/>
              <a:gd name="connsiteX8-61" fmla="*/ 0 w 4171950"/>
              <a:gd name="connsiteY8-62" fmla="*/ 3705225 h 3829050"/>
              <a:gd name="connsiteX9-63" fmla="*/ 19050 w 4171950"/>
              <a:gd name="connsiteY9-64" fmla="*/ 195996 h 3829050"/>
              <a:gd name="connsiteX10-65" fmla="*/ 190500 w 4171950"/>
              <a:gd name="connsiteY10-66" fmla="*/ 0 h 3829050"/>
              <a:gd name="connsiteX0-67" fmla="*/ 190500 w 4171950"/>
              <a:gd name="connsiteY0-68" fmla="*/ 0 h 3829050"/>
              <a:gd name="connsiteX1-69" fmla="*/ 1447800 w 4171950"/>
              <a:gd name="connsiteY1-70" fmla="*/ 0 h 3829050"/>
              <a:gd name="connsiteX2-71" fmla="*/ 1619250 w 4171950"/>
              <a:gd name="connsiteY2-72" fmla="*/ 209550 h 3829050"/>
              <a:gd name="connsiteX3-73" fmla="*/ 4067175 w 4171950"/>
              <a:gd name="connsiteY3-74" fmla="*/ 209550 h 3829050"/>
              <a:gd name="connsiteX4-75" fmla="*/ 4171950 w 4171950"/>
              <a:gd name="connsiteY4-76" fmla="*/ 342900 h 3829050"/>
              <a:gd name="connsiteX5-77" fmla="*/ 4171950 w 4171950"/>
              <a:gd name="connsiteY5-78" fmla="*/ 3714750 h 3829050"/>
              <a:gd name="connsiteX6-79" fmla="*/ 4067175 w 4171950"/>
              <a:gd name="connsiteY6-80" fmla="*/ 3829050 h 3829050"/>
              <a:gd name="connsiteX7-81" fmla="*/ 85725 w 4171950"/>
              <a:gd name="connsiteY7-82" fmla="*/ 3829050 h 3829050"/>
              <a:gd name="connsiteX8-83" fmla="*/ 0 w 4171950"/>
              <a:gd name="connsiteY8-84" fmla="*/ 3705225 h 3829050"/>
              <a:gd name="connsiteX9-85" fmla="*/ 14288 w 4171950"/>
              <a:gd name="connsiteY9-86" fmla="*/ 212493 h 3829050"/>
              <a:gd name="connsiteX10-87" fmla="*/ 190500 w 4171950"/>
              <a:gd name="connsiteY10-88" fmla="*/ 0 h 38290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4171950" h="3829050">
                <a:moveTo>
                  <a:pt x="190500" y="0"/>
                </a:moveTo>
                <a:lnTo>
                  <a:pt x="1447800" y="0"/>
                </a:lnTo>
                <a:lnTo>
                  <a:pt x="1619250" y="209550"/>
                </a:lnTo>
                <a:lnTo>
                  <a:pt x="4067175" y="209550"/>
                </a:lnTo>
                <a:lnTo>
                  <a:pt x="4171950" y="342900"/>
                </a:lnTo>
                <a:lnTo>
                  <a:pt x="4171950" y="3714750"/>
                </a:lnTo>
                <a:lnTo>
                  <a:pt x="4067175" y="3829050"/>
                </a:lnTo>
                <a:lnTo>
                  <a:pt x="85725" y="3829050"/>
                </a:lnTo>
                <a:lnTo>
                  <a:pt x="0" y="3705225"/>
                </a:lnTo>
                <a:cubicBezTo>
                  <a:pt x="2117" y="2535482"/>
                  <a:pt x="12171" y="1382236"/>
                  <a:pt x="14288" y="212493"/>
                </a:cubicBezTo>
                <a:lnTo>
                  <a:pt x="190500" y="0"/>
                </a:lnTo>
                <a:close/>
              </a:path>
            </a:pathLst>
          </a:custGeom>
          <a:ln w="19050">
            <a:gradFill>
              <a:gsLst>
                <a:gs pos="0">
                  <a:srgbClr val="00B0F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1270000">
              <a:srgbClr val="00B0F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0" name="组合 19"/>
          <p:cNvGrpSpPr>
            <a:grpSpLocks noChangeAspect="1"/>
          </p:cNvGrpSpPr>
          <p:nvPr/>
        </p:nvGrpSpPr>
        <p:grpSpPr>
          <a:xfrm>
            <a:off x="2525486" y="2806961"/>
            <a:ext cx="1603778" cy="1554715"/>
            <a:chOff x="1553708" y="1920040"/>
            <a:chExt cx="2302783" cy="2232334"/>
          </a:xfrm>
        </p:grpSpPr>
        <p:sp useBgFill="1">
          <p:nvSpPr>
            <p:cNvPr id="21" name="椭圆 20"/>
            <p:cNvSpPr/>
            <p:nvPr/>
          </p:nvSpPr>
          <p:spPr>
            <a:xfrm>
              <a:off x="1733550" y="2037586"/>
              <a:ext cx="1981200" cy="1981200"/>
            </a:xfrm>
            <a:prstGeom prst="ellipse">
              <a:avLst/>
            </a:prstGeom>
            <a:ln w="19050">
              <a:noFill/>
            </a:ln>
            <a:effectLst>
              <a:innerShdw blurRad="1104900">
                <a:srgbClr val="00B0F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553708" y="1920040"/>
              <a:ext cx="2302783" cy="2232334"/>
              <a:chOff x="7161891" y="2833007"/>
              <a:chExt cx="2302783" cy="2232334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7232340" y="2833007"/>
                <a:ext cx="2232334" cy="2232334"/>
              </a:xfrm>
              <a:prstGeom prst="ellipse">
                <a:avLst/>
              </a:prstGeom>
              <a:noFill/>
              <a:ln w="9525">
                <a:solidFill>
                  <a:srgbClr val="00B0F0"/>
                </a:solidFill>
                <a:prstDash val="dash"/>
              </a:ln>
              <a:effectLst>
                <a:outerShdw blurRad="127000" algn="ctr" rotWithShape="0">
                  <a:schemeClr val="tx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grpSp>
            <p:nvGrpSpPr>
              <p:cNvPr id="24" name="图形 10" descr="火箭"/>
              <p:cNvGrpSpPr/>
              <p:nvPr/>
            </p:nvGrpSpPr>
            <p:grpSpPr>
              <a:xfrm rot="18961348">
                <a:off x="7161891" y="3867428"/>
                <a:ext cx="142238" cy="141756"/>
                <a:chOff x="4690108" y="4832766"/>
                <a:chExt cx="767138" cy="764539"/>
              </a:xfrm>
              <a:solidFill>
                <a:srgbClr val="00B0F0"/>
              </a:solidFill>
              <a:effectLst/>
            </p:grpSpPr>
            <p:sp>
              <p:nvSpPr>
                <p:cNvPr id="25" name="任意多边形: 形状 66"/>
                <p:cNvSpPr/>
                <p:nvPr/>
              </p:nvSpPr>
              <p:spPr>
                <a:xfrm>
                  <a:off x="5282499" y="4832766"/>
                  <a:ext cx="174747" cy="167919"/>
                </a:xfrm>
                <a:custGeom>
                  <a:avLst/>
                  <a:gdLst>
                    <a:gd name="connsiteX0" fmla="*/ 170498 w 174747"/>
                    <a:gd name="connsiteY0" fmla="*/ 5042 h 167919"/>
                    <a:gd name="connsiteX1" fmla="*/ 0 w 174747"/>
                    <a:gd name="connsiteY1" fmla="*/ 25997 h 167919"/>
                    <a:gd name="connsiteX2" fmla="*/ 78105 w 174747"/>
                    <a:gd name="connsiteY2" fmla="*/ 87910 h 167919"/>
                    <a:gd name="connsiteX3" fmla="*/ 140970 w 174747"/>
                    <a:gd name="connsiteY3" fmla="*/ 167920 h 167919"/>
                    <a:gd name="connsiteX4" fmla="*/ 170498 w 174747"/>
                    <a:gd name="connsiteY4" fmla="*/ 5042 h 167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747" h="167919">
                      <a:moveTo>
                        <a:pt x="170498" y="5042"/>
                      </a:moveTo>
                      <a:cubicBezTo>
                        <a:pt x="157163" y="-8293"/>
                        <a:pt x="71438" y="6947"/>
                        <a:pt x="0" y="25997"/>
                      </a:cubicBezTo>
                      <a:cubicBezTo>
                        <a:pt x="25717" y="41237"/>
                        <a:pt x="52388" y="62192"/>
                        <a:pt x="78105" y="87910"/>
                      </a:cubicBezTo>
                      <a:cubicBezTo>
                        <a:pt x="104775" y="114580"/>
                        <a:pt x="125730" y="141250"/>
                        <a:pt x="140970" y="167920"/>
                      </a:cubicBezTo>
                      <a:cubicBezTo>
                        <a:pt x="160020" y="94577"/>
                        <a:pt x="184785" y="18377"/>
                        <a:pt x="170498" y="5042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26" name="任意多边形: 形状 67"/>
                <p:cNvSpPr/>
                <p:nvPr/>
              </p:nvSpPr>
              <p:spPr>
                <a:xfrm>
                  <a:off x="4690108" y="5094626"/>
                  <a:ext cx="232345" cy="222232"/>
                </a:xfrm>
                <a:custGeom>
                  <a:avLst/>
                  <a:gdLst>
                    <a:gd name="connsiteX0" fmla="*/ 232346 w 232345"/>
                    <a:gd name="connsiteY0" fmla="*/ 14645 h 222232"/>
                    <a:gd name="connsiteX1" fmla="*/ 199961 w 232345"/>
                    <a:gd name="connsiteY1" fmla="*/ 2262 h 222232"/>
                    <a:gd name="connsiteX2" fmla="*/ 161861 w 232345"/>
                    <a:gd name="connsiteY2" fmla="*/ 9882 h 222232"/>
                    <a:gd name="connsiteX3" fmla="*/ 10413 w 232345"/>
                    <a:gd name="connsiteY3" fmla="*/ 161330 h 222232"/>
                    <a:gd name="connsiteX4" fmla="*/ 42798 w 232345"/>
                    <a:gd name="connsiteY4" fmla="*/ 221337 h 222232"/>
                    <a:gd name="connsiteX5" fmla="*/ 169481 w 232345"/>
                    <a:gd name="connsiteY5" fmla="*/ 192762 h 222232"/>
                    <a:gd name="connsiteX6" fmla="*/ 232346 w 232345"/>
                    <a:gd name="connsiteY6" fmla="*/ 14645 h 22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2345" h="222232">
                      <a:moveTo>
                        <a:pt x="232346" y="14645"/>
                      </a:moveTo>
                      <a:lnTo>
                        <a:pt x="199961" y="2262"/>
                      </a:lnTo>
                      <a:cubicBezTo>
                        <a:pt x="186626" y="-2500"/>
                        <a:pt x="172338" y="357"/>
                        <a:pt x="161861" y="9882"/>
                      </a:cubicBezTo>
                      <a:lnTo>
                        <a:pt x="10413" y="161330"/>
                      </a:lnTo>
                      <a:cubicBezTo>
                        <a:pt x="-14352" y="186095"/>
                        <a:pt x="8508" y="228957"/>
                        <a:pt x="42798" y="221337"/>
                      </a:cubicBezTo>
                      <a:lnTo>
                        <a:pt x="169481" y="192762"/>
                      </a:lnTo>
                      <a:cubicBezTo>
                        <a:pt x="179958" y="145137"/>
                        <a:pt x="197103" y="81320"/>
                        <a:pt x="232346" y="14645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27" name="任意多边形: 形状 68"/>
                <p:cNvSpPr/>
                <p:nvPr/>
              </p:nvSpPr>
              <p:spPr>
                <a:xfrm>
                  <a:off x="4970120" y="5357874"/>
                  <a:ext cx="222671" cy="239431"/>
                </a:xfrm>
                <a:custGeom>
                  <a:avLst/>
                  <a:gdLst>
                    <a:gd name="connsiteX0" fmla="*/ 204747 w 222671"/>
                    <a:gd name="connsiteY0" fmla="*/ 0 h 239431"/>
                    <a:gd name="connsiteX1" fmla="*/ 30439 w 222671"/>
                    <a:gd name="connsiteY1" fmla="*/ 60960 h 239431"/>
                    <a:gd name="connsiteX2" fmla="*/ 912 w 222671"/>
                    <a:gd name="connsiteY2" fmla="*/ 196215 h 239431"/>
                    <a:gd name="connsiteX3" fmla="*/ 60919 w 222671"/>
                    <a:gd name="connsiteY3" fmla="*/ 228600 h 239431"/>
                    <a:gd name="connsiteX4" fmla="*/ 212367 w 222671"/>
                    <a:gd name="connsiteY4" fmla="*/ 77152 h 239431"/>
                    <a:gd name="connsiteX5" fmla="*/ 219987 w 222671"/>
                    <a:gd name="connsiteY5" fmla="*/ 39052 h 239431"/>
                    <a:gd name="connsiteX6" fmla="*/ 204747 w 222671"/>
                    <a:gd name="connsiteY6" fmla="*/ 0 h 239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2671" h="239431">
                      <a:moveTo>
                        <a:pt x="204747" y="0"/>
                      </a:moveTo>
                      <a:cubicBezTo>
                        <a:pt x="140929" y="33338"/>
                        <a:pt x="79969" y="51435"/>
                        <a:pt x="30439" y="60960"/>
                      </a:cubicBezTo>
                      <a:lnTo>
                        <a:pt x="912" y="196215"/>
                      </a:lnTo>
                      <a:cubicBezTo>
                        <a:pt x="-6708" y="230505"/>
                        <a:pt x="35202" y="254317"/>
                        <a:pt x="60919" y="228600"/>
                      </a:cubicBezTo>
                      <a:lnTo>
                        <a:pt x="212367" y="77152"/>
                      </a:lnTo>
                      <a:cubicBezTo>
                        <a:pt x="221892" y="67627"/>
                        <a:pt x="225702" y="52388"/>
                        <a:pt x="219987" y="39052"/>
                      </a:cubicBezTo>
                      <a:lnTo>
                        <a:pt x="204747" y="0"/>
                      </a:lnTo>
                      <a:close/>
                    </a:path>
                  </a:pathLst>
                </a:custGeom>
                <a:grp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28" name="任意多边形: 形状 69"/>
                <p:cNvSpPr/>
                <p:nvPr/>
              </p:nvSpPr>
              <p:spPr>
                <a:xfrm>
                  <a:off x="4892915" y="4875901"/>
                  <a:ext cx="512443" cy="511489"/>
                </a:xfrm>
                <a:custGeom>
                  <a:avLst/>
                  <a:gdLst>
                    <a:gd name="connsiteX0" fmla="*/ 338138 w 512445"/>
                    <a:gd name="connsiteY0" fmla="*/ 0 h 511492"/>
                    <a:gd name="connsiteX1" fmla="*/ 156210 w 512445"/>
                    <a:gd name="connsiteY1" fmla="*/ 123825 h 511492"/>
                    <a:gd name="connsiteX2" fmla="*/ 0 w 512445"/>
                    <a:gd name="connsiteY2" fmla="*/ 452438 h 511492"/>
                    <a:gd name="connsiteX3" fmla="*/ 59055 w 512445"/>
                    <a:gd name="connsiteY3" fmla="*/ 511493 h 511492"/>
                    <a:gd name="connsiteX4" fmla="*/ 388620 w 512445"/>
                    <a:gd name="connsiteY4" fmla="*/ 356235 h 511492"/>
                    <a:gd name="connsiteX5" fmla="*/ 512445 w 512445"/>
                    <a:gd name="connsiteY5" fmla="*/ 175260 h 511492"/>
                    <a:gd name="connsiteX6" fmla="*/ 440055 w 512445"/>
                    <a:gd name="connsiteY6" fmla="*/ 70485 h 511492"/>
                    <a:gd name="connsiteX7" fmla="*/ 338138 w 512445"/>
                    <a:gd name="connsiteY7" fmla="*/ 0 h 511492"/>
                    <a:gd name="connsiteX8" fmla="*/ 386715 w 512445"/>
                    <a:gd name="connsiteY8" fmla="*/ 205740 h 511492"/>
                    <a:gd name="connsiteX9" fmla="*/ 305753 w 512445"/>
                    <a:gd name="connsiteY9" fmla="*/ 205740 h 511492"/>
                    <a:gd name="connsiteX10" fmla="*/ 305753 w 512445"/>
                    <a:gd name="connsiteY10" fmla="*/ 124778 h 511492"/>
                    <a:gd name="connsiteX11" fmla="*/ 386715 w 512445"/>
                    <a:gd name="connsiteY11" fmla="*/ 124778 h 511492"/>
                    <a:gd name="connsiteX12" fmla="*/ 386715 w 512445"/>
                    <a:gd name="connsiteY12" fmla="*/ 205740 h 51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2445" h="511492">
                      <a:moveTo>
                        <a:pt x="338138" y="0"/>
                      </a:moveTo>
                      <a:cubicBezTo>
                        <a:pt x="281940" y="22860"/>
                        <a:pt x="218123" y="61913"/>
                        <a:pt x="156210" y="123825"/>
                      </a:cubicBezTo>
                      <a:cubicBezTo>
                        <a:pt x="42863" y="237173"/>
                        <a:pt x="9525" y="374333"/>
                        <a:pt x="0" y="452438"/>
                      </a:cubicBezTo>
                      <a:lnTo>
                        <a:pt x="59055" y="511493"/>
                      </a:lnTo>
                      <a:cubicBezTo>
                        <a:pt x="137160" y="501968"/>
                        <a:pt x="275273" y="469583"/>
                        <a:pt x="388620" y="356235"/>
                      </a:cubicBezTo>
                      <a:cubicBezTo>
                        <a:pt x="450533" y="294323"/>
                        <a:pt x="489585" y="231458"/>
                        <a:pt x="512445" y="175260"/>
                      </a:cubicBezTo>
                      <a:cubicBezTo>
                        <a:pt x="500063" y="143828"/>
                        <a:pt x="475298" y="106680"/>
                        <a:pt x="440055" y="70485"/>
                      </a:cubicBezTo>
                      <a:cubicBezTo>
                        <a:pt x="405765" y="37147"/>
                        <a:pt x="369570" y="12383"/>
                        <a:pt x="338138" y="0"/>
                      </a:cubicBezTo>
                      <a:close/>
                      <a:moveTo>
                        <a:pt x="386715" y="205740"/>
                      </a:moveTo>
                      <a:cubicBezTo>
                        <a:pt x="364808" y="227648"/>
                        <a:pt x="328613" y="227648"/>
                        <a:pt x="305753" y="205740"/>
                      </a:cubicBezTo>
                      <a:cubicBezTo>
                        <a:pt x="283845" y="183833"/>
                        <a:pt x="283845" y="147638"/>
                        <a:pt x="305753" y="124778"/>
                      </a:cubicBezTo>
                      <a:cubicBezTo>
                        <a:pt x="327660" y="102870"/>
                        <a:pt x="363855" y="102870"/>
                        <a:pt x="386715" y="124778"/>
                      </a:cubicBezTo>
                      <a:cubicBezTo>
                        <a:pt x="408623" y="147638"/>
                        <a:pt x="408623" y="183833"/>
                        <a:pt x="386715" y="205740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  <a:effectLst>
                  <a:outerShdw blurRad="50800" dist="50800" dir="5400000" algn="ctr" rotWithShape="0">
                    <a:srgbClr val="00B0F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29" name="任意多边形: 形状 70"/>
                <p:cNvSpPr/>
                <p:nvPr/>
              </p:nvSpPr>
              <p:spPr>
                <a:xfrm>
                  <a:off x="4780739" y="5363926"/>
                  <a:ext cx="135662" cy="135943"/>
                </a:xfrm>
                <a:custGeom>
                  <a:avLst/>
                  <a:gdLst>
                    <a:gd name="connsiteX0" fmla="*/ 111235 w 135662"/>
                    <a:gd name="connsiteY0" fmla="*/ 24428 h 135943"/>
                    <a:gd name="connsiteX1" fmla="*/ 66467 w 135662"/>
                    <a:gd name="connsiteY1" fmla="*/ 14903 h 135943"/>
                    <a:gd name="connsiteX2" fmla="*/ 2650 w 135662"/>
                    <a:gd name="connsiteY2" fmla="*/ 133013 h 135943"/>
                    <a:gd name="connsiteX3" fmla="*/ 120760 w 135662"/>
                    <a:gd name="connsiteY3" fmla="*/ 69195 h 135943"/>
                    <a:gd name="connsiteX4" fmla="*/ 111235 w 135662"/>
                    <a:gd name="connsiteY4" fmla="*/ 24428 h 1359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5662" h="135943">
                      <a:moveTo>
                        <a:pt x="111235" y="24428"/>
                      </a:moveTo>
                      <a:cubicBezTo>
                        <a:pt x="95995" y="9188"/>
                        <a:pt x="97900" y="-16530"/>
                        <a:pt x="66467" y="14903"/>
                      </a:cubicBezTo>
                      <a:cubicBezTo>
                        <a:pt x="35035" y="46335"/>
                        <a:pt x="-11638" y="117773"/>
                        <a:pt x="2650" y="133013"/>
                      </a:cubicBezTo>
                      <a:cubicBezTo>
                        <a:pt x="17890" y="148253"/>
                        <a:pt x="89327" y="100628"/>
                        <a:pt x="120760" y="69195"/>
                      </a:cubicBezTo>
                      <a:cubicBezTo>
                        <a:pt x="152192" y="36810"/>
                        <a:pt x="126475" y="38715"/>
                        <a:pt x="111235" y="24428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50" name="文本框 49"/>
          <p:cNvSpPr txBox="1"/>
          <p:nvPr/>
        </p:nvSpPr>
        <p:spPr>
          <a:xfrm>
            <a:off x="2009553" y="3642157"/>
            <a:ext cx="2573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个人报销</a:t>
            </a:r>
            <a:endParaRPr lang="en-US" altLang="zh-CN" sz="18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（费用</a:t>
            </a:r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机器人</a:t>
            </a:r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594452" y="4725646"/>
            <a:ext cx="37669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376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自动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审核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个人报销单据，检查</a:t>
            </a: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审批流程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、校验发票信息、筛查</a:t>
            </a: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敏感字段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、核实</a:t>
            </a: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舱位等级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等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180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减少违规或超标</a:t>
            </a: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报销。</a:t>
            </a:r>
            <a:endParaRPr lang="en-US" altLang="zh-CN" sz="1800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577390" y="1633556"/>
            <a:ext cx="9452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2019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年底，开展方案设计及产品选型</a:t>
            </a:r>
            <a:endParaRPr lang="en-US" altLang="zh-CN" sz="18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2020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年，共享中心试点个人报销审核业务试点异常单据检查自动化</a:t>
            </a:r>
            <a:endParaRPr lang="en-US" altLang="zh-CN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9" name="任意多边形: 形状 39"/>
          <p:cNvSpPr/>
          <p:nvPr/>
        </p:nvSpPr>
        <p:spPr>
          <a:xfrm>
            <a:off x="6588699" y="4508310"/>
            <a:ext cx="3597073" cy="1986123"/>
          </a:xfrm>
          <a:custGeom>
            <a:avLst/>
            <a:gdLst>
              <a:gd name="connsiteX0" fmla="*/ 190500 w 4171950"/>
              <a:gd name="connsiteY0" fmla="*/ 0 h 3829050"/>
              <a:gd name="connsiteX1" fmla="*/ 1447800 w 4171950"/>
              <a:gd name="connsiteY1" fmla="*/ 0 h 3829050"/>
              <a:gd name="connsiteX2" fmla="*/ 1619250 w 4171950"/>
              <a:gd name="connsiteY2" fmla="*/ 209550 h 3829050"/>
              <a:gd name="connsiteX3" fmla="*/ 4067175 w 4171950"/>
              <a:gd name="connsiteY3" fmla="*/ 209550 h 3829050"/>
              <a:gd name="connsiteX4" fmla="*/ 4171950 w 4171950"/>
              <a:gd name="connsiteY4" fmla="*/ 342900 h 3829050"/>
              <a:gd name="connsiteX5" fmla="*/ 4171950 w 4171950"/>
              <a:gd name="connsiteY5" fmla="*/ 3714750 h 3829050"/>
              <a:gd name="connsiteX6" fmla="*/ 4067175 w 4171950"/>
              <a:gd name="connsiteY6" fmla="*/ 3829050 h 3829050"/>
              <a:gd name="connsiteX7" fmla="*/ 85725 w 4171950"/>
              <a:gd name="connsiteY7" fmla="*/ 3829050 h 3829050"/>
              <a:gd name="connsiteX8" fmla="*/ 0 w 4171950"/>
              <a:gd name="connsiteY8" fmla="*/ 3705225 h 3829050"/>
              <a:gd name="connsiteX9" fmla="*/ 0 w 4171950"/>
              <a:gd name="connsiteY9" fmla="*/ 114300 h 3829050"/>
              <a:gd name="connsiteX10" fmla="*/ 190500 w 4171950"/>
              <a:gd name="connsiteY10" fmla="*/ 0 h 3829050"/>
              <a:gd name="connsiteX0-1" fmla="*/ 190500 w 4171950"/>
              <a:gd name="connsiteY0-2" fmla="*/ 0 h 3829050"/>
              <a:gd name="connsiteX1-3" fmla="*/ 1447800 w 4171950"/>
              <a:gd name="connsiteY1-4" fmla="*/ 0 h 3829050"/>
              <a:gd name="connsiteX2-5" fmla="*/ 1619250 w 4171950"/>
              <a:gd name="connsiteY2-6" fmla="*/ 209550 h 3829050"/>
              <a:gd name="connsiteX3-7" fmla="*/ 4067175 w 4171950"/>
              <a:gd name="connsiteY3-8" fmla="*/ 209550 h 3829050"/>
              <a:gd name="connsiteX4-9" fmla="*/ 4171950 w 4171950"/>
              <a:gd name="connsiteY4-10" fmla="*/ 342900 h 3829050"/>
              <a:gd name="connsiteX5-11" fmla="*/ 4171950 w 4171950"/>
              <a:gd name="connsiteY5-12" fmla="*/ 3714750 h 3829050"/>
              <a:gd name="connsiteX6-13" fmla="*/ 4067175 w 4171950"/>
              <a:gd name="connsiteY6-14" fmla="*/ 3829050 h 3829050"/>
              <a:gd name="connsiteX7-15" fmla="*/ 85725 w 4171950"/>
              <a:gd name="connsiteY7-16" fmla="*/ 3829050 h 3829050"/>
              <a:gd name="connsiteX8-17" fmla="*/ 0 w 4171950"/>
              <a:gd name="connsiteY8-18" fmla="*/ 3705225 h 3829050"/>
              <a:gd name="connsiteX9-19" fmla="*/ 6350 w 4171950"/>
              <a:gd name="connsiteY9-20" fmla="*/ 195996 h 3829050"/>
              <a:gd name="connsiteX10-21" fmla="*/ 190500 w 4171950"/>
              <a:gd name="connsiteY10-22" fmla="*/ 0 h 3829050"/>
              <a:gd name="connsiteX0-23" fmla="*/ 190500 w 4171950"/>
              <a:gd name="connsiteY0-24" fmla="*/ 0 h 3829050"/>
              <a:gd name="connsiteX1-25" fmla="*/ 1447800 w 4171950"/>
              <a:gd name="connsiteY1-26" fmla="*/ 0 h 3829050"/>
              <a:gd name="connsiteX2-27" fmla="*/ 1619250 w 4171950"/>
              <a:gd name="connsiteY2-28" fmla="*/ 209550 h 3829050"/>
              <a:gd name="connsiteX3-29" fmla="*/ 4067175 w 4171950"/>
              <a:gd name="connsiteY3-30" fmla="*/ 209550 h 3829050"/>
              <a:gd name="connsiteX4-31" fmla="*/ 4171950 w 4171950"/>
              <a:gd name="connsiteY4-32" fmla="*/ 342900 h 3829050"/>
              <a:gd name="connsiteX5-33" fmla="*/ 4171950 w 4171950"/>
              <a:gd name="connsiteY5-34" fmla="*/ 3714750 h 3829050"/>
              <a:gd name="connsiteX6-35" fmla="*/ 4067175 w 4171950"/>
              <a:gd name="connsiteY6-36" fmla="*/ 3829050 h 3829050"/>
              <a:gd name="connsiteX7-37" fmla="*/ 85725 w 4171950"/>
              <a:gd name="connsiteY7-38" fmla="*/ 3829050 h 3829050"/>
              <a:gd name="connsiteX8-39" fmla="*/ 0 w 4171950"/>
              <a:gd name="connsiteY8-40" fmla="*/ 3705225 h 3829050"/>
              <a:gd name="connsiteX9-41" fmla="*/ 6350 w 4171950"/>
              <a:gd name="connsiteY9-42" fmla="*/ 214849 h 3829050"/>
              <a:gd name="connsiteX10-43" fmla="*/ 190500 w 4171950"/>
              <a:gd name="connsiteY10-44" fmla="*/ 0 h 3829050"/>
              <a:gd name="connsiteX0-45" fmla="*/ 190500 w 4171950"/>
              <a:gd name="connsiteY0-46" fmla="*/ 0 h 3829050"/>
              <a:gd name="connsiteX1-47" fmla="*/ 1447800 w 4171950"/>
              <a:gd name="connsiteY1-48" fmla="*/ 0 h 3829050"/>
              <a:gd name="connsiteX2-49" fmla="*/ 1619250 w 4171950"/>
              <a:gd name="connsiteY2-50" fmla="*/ 209550 h 3829050"/>
              <a:gd name="connsiteX3-51" fmla="*/ 4067175 w 4171950"/>
              <a:gd name="connsiteY3-52" fmla="*/ 209550 h 3829050"/>
              <a:gd name="connsiteX4-53" fmla="*/ 4171950 w 4171950"/>
              <a:gd name="connsiteY4-54" fmla="*/ 342900 h 3829050"/>
              <a:gd name="connsiteX5-55" fmla="*/ 4171950 w 4171950"/>
              <a:gd name="connsiteY5-56" fmla="*/ 3714750 h 3829050"/>
              <a:gd name="connsiteX6-57" fmla="*/ 4067175 w 4171950"/>
              <a:gd name="connsiteY6-58" fmla="*/ 3829050 h 3829050"/>
              <a:gd name="connsiteX7-59" fmla="*/ 85725 w 4171950"/>
              <a:gd name="connsiteY7-60" fmla="*/ 3829050 h 3829050"/>
              <a:gd name="connsiteX8-61" fmla="*/ 0 w 4171950"/>
              <a:gd name="connsiteY8-62" fmla="*/ 3705225 h 3829050"/>
              <a:gd name="connsiteX9-63" fmla="*/ 19050 w 4171950"/>
              <a:gd name="connsiteY9-64" fmla="*/ 195996 h 3829050"/>
              <a:gd name="connsiteX10-65" fmla="*/ 190500 w 4171950"/>
              <a:gd name="connsiteY10-66" fmla="*/ 0 h 3829050"/>
              <a:gd name="connsiteX0-67" fmla="*/ 190500 w 4171950"/>
              <a:gd name="connsiteY0-68" fmla="*/ 0 h 3829050"/>
              <a:gd name="connsiteX1-69" fmla="*/ 1447800 w 4171950"/>
              <a:gd name="connsiteY1-70" fmla="*/ 0 h 3829050"/>
              <a:gd name="connsiteX2-71" fmla="*/ 1619250 w 4171950"/>
              <a:gd name="connsiteY2-72" fmla="*/ 209550 h 3829050"/>
              <a:gd name="connsiteX3-73" fmla="*/ 4067175 w 4171950"/>
              <a:gd name="connsiteY3-74" fmla="*/ 209550 h 3829050"/>
              <a:gd name="connsiteX4-75" fmla="*/ 4171950 w 4171950"/>
              <a:gd name="connsiteY4-76" fmla="*/ 342900 h 3829050"/>
              <a:gd name="connsiteX5-77" fmla="*/ 4171950 w 4171950"/>
              <a:gd name="connsiteY5-78" fmla="*/ 3714750 h 3829050"/>
              <a:gd name="connsiteX6-79" fmla="*/ 4067175 w 4171950"/>
              <a:gd name="connsiteY6-80" fmla="*/ 3829050 h 3829050"/>
              <a:gd name="connsiteX7-81" fmla="*/ 85725 w 4171950"/>
              <a:gd name="connsiteY7-82" fmla="*/ 3829050 h 3829050"/>
              <a:gd name="connsiteX8-83" fmla="*/ 0 w 4171950"/>
              <a:gd name="connsiteY8-84" fmla="*/ 3705225 h 3829050"/>
              <a:gd name="connsiteX9-85" fmla="*/ 14288 w 4171950"/>
              <a:gd name="connsiteY9-86" fmla="*/ 212493 h 3829050"/>
              <a:gd name="connsiteX10-87" fmla="*/ 190500 w 4171950"/>
              <a:gd name="connsiteY10-88" fmla="*/ 0 h 38290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4171950" h="3829050">
                <a:moveTo>
                  <a:pt x="190500" y="0"/>
                </a:moveTo>
                <a:lnTo>
                  <a:pt x="1447800" y="0"/>
                </a:lnTo>
                <a:lnTo>
                  <a:pt x="1619250" y="209550"/>
                </a:lnTo>
                <a:lnTo>
                  <a:pt x="4067175" y="209550"/>
                </a:lnTo>
                <a:lnTo>
                  <a:pt x="4171950" y="342900"/>
                </a:lnTo>
                <a:lnTo>
                  <a:pt x="4171950" y="3714750"/>
                </a:lnTo>
                <a:lnTo>
                  <a:pt x="4067175" y="3829050"/>
                </a:lnTo>
                <a:lnTo>
                  <a:pt x="85725" y="3829050"/>
                </a:lnTo>
                <a:lnTo>
                  <a:pt x="0" y="3705225"/>
                </a:lnTo>
                <a:cubicBezTo>
                  <a:pt x="2117" y="2535482"/>
                  <a:pt x="12171" y="1382236"/>
                  <a:pt x="14288" y="212493"/>
                </a:cubicBezTo>
                <a:lnTo>
                  <a:pt x="190500" y="0"/>
                </a:lnTo>
                <a:close/>
              </a:path>
            </a:pathLst>
          </a:custGeom>
          <a:ln w="19050">
            <a:gradFill>
              <a:gsLst>
                <a:gs pos="0">
                  <a:srgbClr val="00B0F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1270000">
              <a:srgbClr val="00B0F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60" name="组合 59"/>
          <p:cNvGrpSpPr>
            <a:grpSpLocks noChangeAspect="1"/>
          </p:cNvGrpSpPr>
          <p:nvPr/>
        </p:nvGrpSpPr>
        <p:grpSpPr>
          <a:xfrm>
            <a:off x="7566919" y="2797739"/>
            <a:ext cx="1603778" cy="1554715"/>
            <a:chOff x="1553708" y="1920040"/>
            <a:chExt cx="2302783" cy="2232334"/>
          </a:xfrm>
        </p:grpSpPr>
        <p:sp useBgFill="1">
          <p:nvSpPr>
            <p:cNvPr id="61" name="椭圆 60"/>
            <p:cNvSpPr/>
            <p:nvPr/>
          </p:nvSpPr>
          <p:spPr>
            <a:xfrm>
              <a:off x="1733550" y="2037586"/>
              <a:ext cx="1981200" cy="1981200"/>
            </a:xfrm>
            <a:prstGeom prst="ellipse">
              <a:avLst/>
            </a:prstGeom>
            <a:ln w="19050">
              <a:noFill/>
            </a:ln>
            <a:effectLst>
              <a:innerShdw blurRad="1104900">
                <a:srgbClr val="00B0F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1553708" y="1920040"/>
              <a:ext cx="2302783" cy="2232334"/>
              <a:chOff x="7161891" y="2833007"/>
              <a:chExt cx="2302783" cy="2232334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7232340" y="2833007"/>
                <a:ext cx="2232334" cy="2232334"/>
              </a:xfrm>
              <a:prstGeom prst="ellipse">
                <a:avLst/>
              </a:prstGeom>
              <a:noFill/>
              <a:ln w="9525">
                <a:solidFill>
                  <a:srgbClr val="00B0F0"/>
                </a:solidFill>
                <a:prstDash val="dash"/>
              </a:ln>
              <a:effectLst>
                <a:outerShdw blurRad="127000" algn="ctr" rotWithShape="0">
                  <a:schemeClr val="tx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grpSp>
            <p:nvGrpSpPr>
              <p:cNvPr id="64" name="图形 10" descr="火箭"/>
              <p:cNvGrpSpPr/>
              <p:nvPr/>
            </p:nvGrpSpPr>
            <p:grpSpPr>
              <a:xfrm rot="18961348">
                <a:off x="7161891" y="3867428"/>
                <a:ext cx="142238" cy="141756"/>
                <a:chOff x="4690108" y="4832766"/>
                <a:chExt cx="767138" cy="764539"/>
              </a:xfrm>
              <a:solidFill>
                <a:srgbClr val="00B0F0"/>
              </a:solidFill>
              <a:effectLst/>
            </p:grpSpPr>
            <p:sp>
              <p:nvSpPr>
                <p:cNvPr id="65" name="任意多边形: 形状 66"/>
                <p:cNvSpPr/>
                <p:nvPr/>
              </p:nvSpPr>
              <p:spPr>
                <a:xfrm>
                  <a:off x="5282499" y="4832766"/>
                  <a:ext cx="174747" cy="167919"/>
                </a:xfrm>
                <a:custGeom>
                  <a:avLst/>
                  <a:gdLst>
                    <a:gd name="connsiteX0" fmla="*/ 170498 w 174747"/>
                    <a:gd name="connsiteY0" fmla="*/ 5042 h 167919"/>
                    <a:gd name="connsiteX1" fmla="*/ 0 w 174747"/>
                    <a:gd name="connsiteY1" fmla="*/ 25997 h 167919"/>
                    <a:gd name="connsiteX2" fmla="*/ 78105 w 174747"/>
                    <a:gd name="connsiteY2" fmla="*/ 87910 h 167919"/>
                    <a:gd name="connsiteX3" fmla="*/ 140970 w 174747"/>
                    <a:gd name="connsiteY3" fmla="*/ 167920 h 167919"/>
                    <a:gd name="connsiteX4" fmla="*/ 170498 w 174747"/>
                    <a:gd name="connsiteY4" fmla="*/ 5042 h 167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747" h="167919">
                      <a:moveTo>
                        <a:pt x="170498" y="5042"/>
                      </a:moveTo>
                      <a:cubicBezTo>
                        <a:pt x="157163" y="-8293"/>
                        <a:pt x="71438" y="6947"/>
                        <a:pt x="0" y="25997"/>
                      </a:cubicBezTo>
                      <a:cubicBezTo>
                        <a:pt x="25717" y="41237"/>
                        <a:pt x="52388" y="62192"/>
                        <a:pt x="78105" y="87910"/>
                      </a:cubicBezTo>
                      <a:cubicBezTo>
                        <a:pt x="104775" y="114580"/>
                        <a:pt x="125730" y="141250"/>
                        <a:pt x="140970" y="167920"/>
                      </a:cubicBezTo>
                      <a:cubicBezTo>
                        <a:pt x="160020" y="94577"/>
                        <a:pt x="184785" y="18377"/>
                        <a:pt x="170498" y="5042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66" name="任意多边形: 形状 67"/>
                <p:cNvSpPr/>
                <p:nvPr/>
              </p:nvSpPr>
              <p:spPr>
                <a:xfrm>
                  <a:off x="4690108" y="5094626"/>
                  <a:ext cx="232345" cy="222232"/>
                </a:xfrm>
                <a:custGeom>
                  <a:avLst/>
                  <a:gdLst>
                    <a:gd name="connsiteX0" fmla="*/ 232346 w 232345"/>
                    <a:gd name="connsiteY0" fmla="*/ 14645 h 222232"/>
                    <a:gd name="connsiteX1" fmla="*/ 199961 w 232345"/>
                    <a:gd name="connsiteY1" fmla="*/ 2262 h 222232"/>
                    <a:gd name="connsiteX2" fmla="*/ 161861 w 232345"/>
                    <a:gd name="connsiteY2" fmla="*/ 9882 h 222232"/>
                    <a:gd name="connsiteX3" fmla="*/ 10413 w 232345"/>
                    <a:gd name="connsiteY3" fmla="*/ 161330 h 222232"/>
                    <a:gd name="connsiteX4" fmla="*/ 42798 w 232345"/>
                    <a:gd name="connsiteY4" fmla="*/ 221337 h 222232"/>
                    <a:gd name="connsiteX5" fmla="*/ 169481 w 232345"/>
                    <a:gd name="connsiteY5" fmla="*/ 192762 h 222232"/>
                    <a:gd name="connsiteX6" fmla="*/ 232346 w 232345"/>
                    <a:gd name="connsiteY6" fmla="*/ 14645 h 22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2345" h="222232">
                      <a:moveTo>
                        <a:pt x="232346" y="14645"/>
                      </a:moveTo>
                      <a:lnTo>
                        <a:pt x="199961" y="2262"/>
                      </a:lnTo>
                      <a:cubicBezTo>
                        <a:pt x="186626" y="-2500"/>
                        <a:pt x="172338" y="357"/>
                        <a:pt x="161861" y="9882"/>
                      </a:cubicBezTo>
                      <a:lnTo>
                        <a:pt x="10413" y="161330"/>
                      </a:lnTo>
                      <a:cubicBezTo>
                        <a:pt x="-14352" y="186095"/>
                        <a:pt x="8508" y="228957"/>
                        <a:pt x="42798" y="221337"/>
                      </a:cubicBezTo>
                      <a:lnTo>
                        <a:pt x="169481" y="192762"/>
                      </a:lnTo>
                      <a:cubicBezTo>
                        <a:pt x="179958" y="145137"/>
                        <a:pt x="197103" y="81320"/>
                        <a:pt x="232346" y="14645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67" name="任意多边形: 形状 68"/>
                <p:cNvSpPr/>
                <p:nvPr/>
              </p:nvSpPr>
              <p:spPr>
                <a:xfrm>
                  <a:off x="4970120" y="5357874"/>
                  <a:ext cx="222671" cy="239431"/>
                </a:xfrm>
                <a:custGeom>
                  <a:avLst/>
                  <a:gdLst>
                    <a:gd name="connsiteX0" fmla="*/ 204747 w 222671"/>
                    <a:gd name="connsiteY0" fmla="*/ 0 h 239431"/>
                    <a:gd name="connsiteX1" fmla="*/ 30439 w 222671"/>
                    <a:gd name="connsiteY1" fmla="*/ 60960 h 239431"/>
                    <a:gd name="connsiteX2" fmla="*/ 912 w 222671"/>
                    <a:gd name="connsiteY2" fmla="*/ 196215 h 239431"/>
                    <a:gd name="connsiteX3" fmla="*/ 60919 w 222671"/>
                    <a:gd name="connsiteY3" fmla="*/ 228600 h 239431"/>
                    <a:gd name="connsiteX4" fmla="*/ 212367 w 222671"/>
                    <a:gd name="connsiteY4" fmla="*/ 77152 h 239431"/>
                    <a:gd name="connsiteX5" fmla="*/ 219987 w 222671"/>
                    <a:gd name="connsiteY5" fmla="*/ 39052 h 239431"/>
                    <a:gd name="connsiteX6" fmla="*/ 204747 w 222671"/>
                    <a:gd name="connsiteY6" fmla="*/ 0 h 239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2671" h="239431">
                      <a:moveTo>
                        <a:pt x="204747" y="0"/>
                      </a:moveTo>
                      <a:cubicBezTo>
                        <a:pt x="140929" y="33338"/>
                        <a:pt x="79969" y="51435"/>
                        <a:pt x="30439" y="60960"/>
                      </a:cubicBezTo>
                      <a:lnTo>
                        <a:pt x="912" y="196215"/>
                      </a:lnTo>
                      <a:cubicBezTo>
                        <a:pt x="-6708" y="230505"/>
                        <a:pt x="35202" y="254317"/>
                        <a:pt x="60919" y="228600"/>
                      </a:cubicBezTo>
                      <a:lnTo>
                        <a:pt x="212367" y="77152"/>
                      </a:lnTo>
                      <a:cubicBezTo>
                        <a:pt x="221892" y="67627"/>
                        <a:pt x="225702" y="52388"/>
                        <a:pt x="219987" y="39052"/>
                      </a:cubicBezTo>
                      <a:lnTo>
                        <a:pt x="204747" y="0"/>
                      </a:lnTo>
                      <a:close/>
                    </a:path>
                  </a:pathLst>
                </a:custGeom>
                <a:grp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68" name="任意多边形: 形状 69"/>
                <p:cNvSpPr/>
                <p:nvPr/>
              </p:nvSpPr>
              <p:spPr>
                <a:xfrm>
                  <a:off x="4892915" y="4875901"/>
                  <a:ext cx="512443" cy="511489"/>
                </a:xfrm>
                <a:custGeom>
                  <a:avLst/>
                  <a:gdLst>
                    <a:gd name="connsiteX0" fmla="*/ 338138 w 512445"/>
                    <a:gd name="connsiteY0" fmla="*/ 0 h 511492"/>
                    <a:gd name="connsiteX1" fmla="*/ 156210 w 512445"/>
                    <a:gd name="connsiteY1" fmla="*/ 123825 h 511492"/>
                    <a:gd name="connsiteX2" fmla="*/ 0 w 512445"/>
                    <a:gd name="connsiteY2" fmla="*/ 452438 h 511492"/>
                    <a:gd name="connsiteX3" fmla="*/ 59055 w 512445"/>
                    <a:gd name="connsiteY3" fmla="*/ 511493 h 511492"/>
                    <a:gd name="connsiteX4" fmla="*/ 388620 w 512445"/>
                    <a:gd name="connsiteY4" fmla="*/ 356235 h 511492"/>
                    <a:gd name="connsiteX5" fmla="*/ 512445 w 512445"/>
                    <a:gd name="connsiteY5" fmla="*/ 175260 h 511492"/>
                    <a:gd name="connsiteX6" fmla="*/ 440055 w 512445"/>
                    <a:gd name="connsiteY6" fmla="*/ 70485 h 511492"/>
                    <a:gd name="connsiteX7" fmla="*/ 338138 w 512445"/>
                    <a:gd name="connsiteY7" fmla="*/ 0 h 511492"/>
                    <a:gd name="connsiteX8" fmla="*/ 386715 w 512445"/>
                    <a:gd name="connsiteY8" fmla="*/ 205740 h 511492"/>
                    <a:gd name="connsiteX9" fmla="*/ 305753 w 512445"/>
                    <a:gd name="connsiteY9" fmla="*/ 205740 h 511492"/>
                    <a:gd name="connsiteX10" fmla="*/ 305753 w 512445"/>
                    <a:gd name="connsiteY10" fmla="*/ 124778 h 511492"/>
                    <a:gd name="connsiteX11" fmla="*/ 386715 w 512445"/>
                    <a:gd name="connsiteY11" fmla="*/ 124778 h 511492"/>
                    <a:gd name="connsiteX12" fmla="*/ 386715 w 512445"/>
                    <a:gd name="connsiteY12" fmla="*/ 205740 h 51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2445" h="511492">
                      <a:moveTo>
                        <a:pt x="338138" y="0"/>
                      </a:moveTo>
                      <a:cubicBezTo>
                        <a:pt x="281940" y="22860"/>
                        <a:pt x="218123" y="61913"/>
                        <a:pt x="156210" y="123825"/>
                      </a:cubicBezTo>
                      <a:cubicBezTo>
                        <a:pt x="42863" y="237173"/>
                        <a:pt x="9525" y="374333"/>
                        <a:pt x="0" y="452438"/>
                      </a:cubicBezTo>
                      <a:lnTo>
                        <a:pt x="59055" y="511493"/>
                      </a:lnTo>
                      <a:cubicBezTo>
                        <a:pt x="137160" y="501968"/>
                        <a:pt x="275273" y="469583"/>
                        <a:pt x="388620" y="356235"/>
                      </a:cubicBezTo>
                      <a:cubicBezTo>
                        <a:pt x="450533" y="294323"/>
                        <a:pt x="489585" y="231458"/>
                        <a:pt x="512445" y="175260"/>
                      </a:cubicBezTo>
                      <a:cubicBezTo>
                        <a:pt x="500063" y="143828"/>
                        <a:pt x="475298" y="106680"/>
                        <a:pt x="440055" y="70485"/>
                      </a:cubicBezTo>
                      <a:cubicBezTo>
                        <a:pt x="405765" y="37147"/>
                        <a:pt x="369570" y="12383"/>
                        <a:pt x="338138" y="0"/>
                      </a:cubicBezTo>
                      <a:close/>
                      <a:moveTo>
                        <a:pt x="386715" y="205740"/>
                      </a:moveTo>
                      <a:cubicBezTo>
                        <a:pt x="364808" y="227648"/>
                        <a:pt x="328613" y="227648"/>
                        <a:pt x="305753" y="205740"/>
                      </a:cubicBezTo>
                      <a:cubicBezTo>
                        <a:pt x="283845" y="183833"/>
                        <a:pt x="283845" y="147638"/>
                        <a:pt x="305753" y="124778"/>
                      </a:cubicBezTo>
                      <a:cubicBezTo>
                        <a:pt x="327660" y="102870"/>
                        <a:pt x="363855" y="102870"/>
                        <a:pt x="386715" y="124778"/>
                      </a:cubicBezTo>
                      <a:cubicBezTo>
                        <a:pt x="408623" y="147638"/>
                        <a:pt x="408623" y="183833"/>
                        <a:pt x="386715" y="205740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  <a:effectLst>
                  <a:outerShdw blurRad="50800" dist="50800" dir="5400000" algn="ctr" rotWithShape="0">
                    <a:srgbClr val="00B0F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69" name="任意多边形: 形状 70"/>
                <p:cNvSpPr/>
                <p:nvPr/>
              </p:nvSpPr>
              <p:spPr>
                <a:xfrm>
                  <a:off x="4780739" y="5363926"/>
                  <a:ext cx="135662" cy="135943"/>
                </a:xfrm>
                <a:custGeom>
                  <a:avLst/>
                  <a:gdLst>
                    <a:gd name="connsiteX0" fmla="*/ 111235 w 135662"/>
                    <a:gd name="connsiteY0" fmla="*/ 24428 h 135943"/>
                    <a:gd name="connsiteX1" fmla="*/ 66467 w 135662"/>
                    <a:gd name="connsiteY1" fmla="*/ 14903 h 135943"/>
                    <a:gd name="connsiteX2" fmla="*/ 2650 w 135662"/>
                    <a:gd name="connsiteY2" fmla="*/ 133013 h 135943"/>
                    <a:gd name="connsiteX3" fmla="*/ 120760 w 135662"/>
                    <a:gd name="connsiteY3" fmla="*/ 69195 h 135943"/>
                    <a:gd name="connsiteX4" fmla="*/ 111235 w 135662"/>
                    <a:gd name="connsiteY4" fmla="*/ 24428 h 1359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5662" h="135943">
                      <a:moveTo>
                        <a:pt x="111235" y="24428"/>
                      </a:moveTo>
                      <a:cubicBezTo>
                        <a:pt x="95995" y="9188"/>
                        <a:pt x="97900" y="-16530"/>
                        <a:pt x="66467" y="14903"/>
                      </a:cubicBezTo>
                      <a:cubicBezTo>
                        <a:pt x="35035" y="46335"/>
                        <a:pt x="-11638" y="117773"/>
                        <a:pt x="2650" y="133013"/>
                      </a:cubicBezTo>
                      <a:cubicBezTo>
                        <a:pt x="17890" y="148253"/>
                        <a:pt x="89327" y="100628"/>
                        <a:pt x="120760" y="69195"/>
                      </a:cubicBezTo>
                      <a:cubicBezTo>
                        <a:pt x="152192" y="36810"/>
                        <a:pt x="126475" y="38715"/>
                        <a:pt x="111235" y="24428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70" name="文本框 69"/>
          <p:cNvSpPr txBox="1"/>
          <p:nvPr/>
        </p:nvSpPr>
        <p:spPr>
          <a:xfrm>
            <a:off x="7730701" y="3627163"/>
            <a:ext cx="1306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异常检查</a:t>
            </a:r>
            <a:endParaRPr lang="en-US" altLang="zh-CN" sz="18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机器人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6780633" y="4712374"/>
            <a:ext cx="32479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376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检查本地财务审批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环节的业务单据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，并调整异常单据的财务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核算信息</a:t>
            </a: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，调整后自动提交，</a:t>
            </a:r>
            <a:r>
              <a:rPr lang="zh-CN" altLang="zh-CN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效率</a:t>
            </a:r>
            <a:r>
              <a:rPr lang="zh-CN" altLang="zh-CN" sz="180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altLang="zh-CN" sz="180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50</a:t>
            </a:r>
            <a:r>
              <a:rPr lang="en-US" altLang="zh-CN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%</a:t>
            </a: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1800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0" name="Picture 4" descr="武林外传8人头像单个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889" y="2664625"/>
            <a:ext cx="1150821" cy="115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武林外传8人头像单个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122" y="2646514"/>
            <a:ext cx="1129185" cy="112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箭头连接符 14"/>
          <p:cNvCxnSpPr/>
          <p:nvPr/>
        </p:nvCxnSpPr>
        <p:spPr>
          <a:xfrm>
            <a:off x="2096467" y="6649239"/>
            <a:ext cx="2174404" cy="0"/>
          </a:xfrm>
          <a:prstGeom prst="straightConnector1">
            <a:avLst/>
          </a:prstGeom>
          <a:ln w="2222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任意多边形: 形状 54"/>
          <p:cNvSpPr/>
          <p:nvPr/>
        </p:nvSpPr>
        <p:spPr>
          <a:xfrm rot="10800000">
            <a:off x="3997432" y="11176"/>
            <a:ext cx="4197136" cy="629920"/>
          </a:xfrm>
          <a:custGeom>
            <a:avLst/>
            <a:gdLst>
              <a:gd name="connsiteX0" fmla="*/ 3858655 w 3858655"/>
              <a:gd name="connsiteY0" fmla="*/ 579120 h 579120"/>
              <a:gd name="connsiteX1" fmla="*/ 0 w 3858655"/>
              <a:gd name="connsiteY1" fmla="*/ 579120 h 579120"/>
              <a:gd name="connsiteX2" fmla="*/ 126263 w 3858655"/>
              <a:gd name="connsiteY2" fmla="*/ 205104 h 579120"/>
              <a:gd name="connsiteX3" fmla="*/ 124542 w 3858655"/>
              <a:gd name="connsiteY3" fmla="*/ 205104 h 579120"/>
              <a:gd name="connsiteX4" fmla="*/ 200430 w 3858655"/>
              <a:gd name="connsiteY4" fmla="*/ 0 h 579120"/>
              <a:gd name="connsiteX5" fmla="*/ 3658894 w 3858655"/>
              <a:gd name="connsiteY5" fmla="*/ 0 h 579120"/>
              <a:gd name="connsiteX6" fmla="*/ 3734782 w 3858655"/>
              <a:gd name="connsiteY6" fmla="*/ 205104 h 579120"/>
              <a:gd name="connsiteX7" fmla="*/ 3732392 w 3858655"/>
              <a:gd name="connsiteY7" fmla="*/ 205104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8655" h="579120">
                <a:moveTo>
                  <a:pt x="3858655" y="579120"/>
                </a:moveTo>
                <a:lnTo>
                  <a:pt x="0" y="579120"/>
                </a:lnTo>
                <a:lnTo>
                  <a:pt x="126263" y="205104"/>
                </a:lnTo>
                <a:lnTo>
                  <a:pt x="124542" y="205104"/>
                </a:lnTo>
                <a:lnTo>
                  <a:pt x="200430" y="0"/>
                </a:lnTo>
                <a:lnTo>
                  <a:pt x="3658894" y="0"/>
                </a:lnTo>
                <a:lnTo>
                  <a:pt x="3734782" y="205104"/>
                </a:lnTo>
                <a:lnTo>
                  <a:pt x="3732392" y="205104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5400000" scaled="1"/>
            <a:tileRect/>
          </a:gradFill>
          <a:ln w="19050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3" name="任意多边形: 形状 49"/>
          <p:cNvSpPr/>
          <p:nvPr/>
        </p:nvSpPr>
        <p:spPr>
          <a:xfrm rot="10800000">
            <a:off x="-203188" y="208788"/>
            <a:ext cx="4022889" cy="304800"/>
          </a:xfrm>
          <a:custGeom>
            <a:avLst/>
            <a:gdLst>
              <a:gd name="connsiteX0" fmla="*/ 4022889 w 4022889"/>
              <a:gd name="connsiteY0" fmla="*/ 304800 h 304800"/>
              <a:gd name="connsiteX1" fmla="*/ 102897 w 4022889"/>
              <a:gd name="connsiteY1" fmla="*/ 304800 h 304800"/>
              <a:gd name="connsiteX2" fmla="*/ 0 w 4022889"/>
              <a:gd name="connsiteY2" fmla="*/ 0 h 304800"/>
              <a:gd name="connsiteX3" fmla="*/ 4022889 w 4022889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2889" h="304800">
                <a:moveTo>
                  <a:pt x="4022889" y="304800"/>
                </a:moveTo>
                <a:lnTo>
                  <a:pt x="102897" y="304800"/>
                </a:lnTo>
                <a:lnTo>
                  <a:pt x="0" y="0"/>
                </a:lnTo>
                <a:lnTo>
                  <a:pt x="4022889" y="0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0" scaled="1"/>
            <a:tileRect/>
          </a:gradFill>
          <a:ln w="15875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4" name="任意多边形: 形状 77"/>
          <p:cNvSpPr/>
          <p:nvPr/>
        </p:nvSpPr>
        <p:spPr>
          <a:xfrm rot="10800000" flipH="1">
            <a:off x="8372300" y="208788"/>
            <a:ext cx="4022889" cy="304800"/>
          </a:xfrm>
          <a:custGeom>
            <a:avLst/>
            <a:gdLst>
              <a:gd name="connsiteX0" fmla="*/ 4022889 w 4022889"/>
              <a:gd name="connsiteY0" fmla="*/ 304800 h 304800"/>
              <a:gd name="connsiteX1" fmla="*/ 102897 w 4022889"/>
              <a:gd name="connsiteY1" fmla="*/ 304800 h 304800"/>
              <a:gd name="connsiteX2" fmla="*/ 0 w 4022889"/>
              <a:gd name="connsiteY2" fmla="*/ 0 h 304800"/>
              <a:gd name="connsiteX3" fmla="*/ 4022889 w 4022889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2889" h="304800">
                <a:moveTo>
                  <a:pt x="4022889" y="304800"/>
                </a:moveTo>
                <a:lnTo>
                  <a:pt x="102897" y="304800"/>
                </a:lnTo>
                <a:lnTo>
                  <a:pt x="0" y="0"/>
                </a:lnTo>
                <a:lnTo>
                  <a:pt x="4022889" y="0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0" scaled="1"/>
            <a:tileRect/>
          </a:gradFill>
          <a:ln w="15875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08553" y="-54311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914400">
              <a:spcBef>
                <a:spcPct val="0"/>
              </a:spcBef>
              <a:defRPr/>
            </a:pPr>
            <a:r>
              <a:rPr lang="zh-CN" altLang="en-US" sz="4800" kern="0" dirty="0" smtClean="0">
                <a:solidFill>
                  <a:srgbClr val="FFFFFF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闯荡江湖</a:t>
            </a:r>
            <a:endParaRPr lang="zh-CN" altLang="en-US" sz="4800" kern="0" dirty="0">
              <a:solidFill>
                <a:srgbClr val="FFFFFF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60524" y="2490830"/>
            <a:ext cx="4081467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业务痛点</a:t>
            </a:r>
          </a:p>
          <a:p>
            <a:pPr defTabSz="914400">
              <a:lnSpc>
                <a:spcPct val="150000"/>
              </a:lnSpc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费用报销单据审核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繁杂：</a:t>
            </a:r>
            <a:endParaRPr lang="en-US" altLang="zh-CN" sz="18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每年约</a:t>
            </a:r>
            <a:r>
              <a:rPr lang="en-US" altLang="zh-CN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万张单据</a:t>
            </a:r>
            <a:endParaRPr lang="en-US" altLang="zh-CN" sz="1800" dirty="0" smtClean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每个单据</a:t>
            </a:r>
            <a:r>
              <a:rPr lang="en-US" altLang="zh-CN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15</a:t>
            </a: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个审核点</a:t>
            </a:r>
            <a:endParaRPr lang="en-US" altLang="zh-CN" sz="1800" dirty="0" smtClean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职级、舱位、住宿标准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各不相同</a:t>
            </a:r>
            <a:endParaRPr lang="en-US" altLang="zh-CN" sz="18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长时间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核对单据及影像，容易造成</a:t>
            </a: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人眼疲劳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和审查错误</a:t>
            </a:r>
            <a:endParaRPr lang="en-US" altLang="zh-CN" sz="18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8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object 43"/>
          <p:cNvSpPr/>
          <p:nvPr/>
        </p:nvSpPr>
        <p:spPr>
          <a:xfrm>
            <a:off x="250583" y="2977621"/>
            <a:ext cx="2318385" cy="0"/>
          </a:xfrm>
          <a:custGeom>
            <a:avLst/>
            <a:gdLst/>
            <a:ahLst/>
            <a:cxnLst/>
            <a:rect l="l" t="t" r="r" b="b"/>
            <a:pathLst>
              <a:path w="2318384">
                <a:moveTo>
                  <a:pt x="0" y="0"/>
                </a:moveTo>
                <a:lnTo>
                  <a:pt x="2318257" y="0"/>
                </a:lnTo>
              </a:path>
            </a:pathLst>
          </a:custGeom>
          <a:noFill/>
          <a:ln w="9525" cap="flat" cmpd="sng" algn="ctr">
            <a:solidFill>
              <a:srgbClr val="4472C4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60524" y="4770296"/>
            <a:ext cx="408146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实现效果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4400"/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释放</a:t>
            </a:r>
            <a:r>
              <a:rPr lang="en-US" altLang="zh-CN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50%</a:t>
            </a: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人力，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提高审单效率，提前</a:t>
            </a: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防范合规风险。</a:t>
            </a:r>
            <a:endParaRPr lang="en-US" altLang="zh-CN" sz="1800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object 43"/>
          <p:cNvSpPr/>
          <p:nvPr/>
        </p:nvSpPr>
        <p:spPr>
          <a:xfrm>
            <a:off x="318071" y="5264348"/>
            <a:ext cx="2318385" cy="0"/>
          </a:xfrm>
          <a:custGeom>
            <a:avLst/>
            <a:gdLst/>
            <a:ahLst/>
            <a:cxnLst/>
            <a:rect l="l" t="t" r="r" b="b"/>
            <a:pathLst>
              <a:path w="2318384">
                <a:moveTo>
                  <a:pt x="0" y="0"/>
                </a:moveTo>
                <a:lnTo>
                  <a:pt x="2318257" y="0"/>
                </a:lnTo>
              </a:path>
            </a:pathLst>
          </a:custGeom>
          <a:noFill/>
          <a:ln w="9525" cap="flat" cmpd="sng" algn="ctr">
            <a:solidFill>
              <a:srgbClr val="4472C4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096467" y="6290846"/>
            <a:ext cx="2256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视频欣赏，请单击播放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9" name="图片 28" descr="墨迹1.png"/>
          <p:cNvPicPr>
            <a:picLocks noChangeAspect="1"/>
          </p:cNvPicPr>
          <p:nvPr/>
        </p:nvPicPr>
        <p:blipFill>
          <a:blip r:embed="rId7" cstate="screen">
            <a:lum bright="70000" contrast="-70000"/>
          </a:blip>
          <a:srcRect/>
          <a:stretch>
            <a:fillRect/>
          </a:stretch>
        </p:blipFill>
        <p:spPr bwMode="auto">
          <a:xfrm>
            <a:off x="218771" y="831139"/>
            <a:ext cx="967300" cy="87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文本框 29"/>
          <p:cNvSpPr txBox="1"/>
          <p:nvPr/>
        </p:nvSpPr>
        <p:spPr>
          <a:xfrm>
            <a:off x="1320907" y="1000622"/>
            <a:ext cx="2676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初出茅庐</a:t>
            </a:r>
            <a:endParaRPr lang="en-US" altLang="zh-CN" sz="4000" dirty="0" smtClean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53607" y="949137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</a:rPr>
              <a:t>壹</a:t>
            </a:r>
            <a:endParaRPr kumimoji="0" lang="zh-CN" altLang="en-US" sz="4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67277" y="2026058"/>
            <a:ext cx="34115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个人</a:t>
            </a:r>
            <a:r>
              <a:rPr lang="zh-CN" altLang="en-US" sz="2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报销</a:t>
            </a:r>
            <a:r>
              <a:rPr lang="en-US" altLang="zh-CN" sz="2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费用机器人</a:t>
            </a:r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案例</a:t>
            </a:r>
          </a:p>
        </p:txBody>
      </p:sp>
      <p:pic>
        <p:nvPicPr>
          <p:cNvPr id="32" name="Picture 2" descr="E:\大可\下载\千图网_水墨太极图片_图片编号11300261\58pic_52382c3690f8a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107525" y="2011474"/>
            <a:ext cx="421092" cy="408619"/>
          </a:xfrm>
          <a:prstGeom prst="rect">
            <a:avLst/>
          </a:prstGeom>
          <a:noFill/>
        </p:spPr>
      </p:pic>
      <p:pic>
        <p:nvPicPr>
          <p:cNvPr id="6" name="费用机器人-武侠版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52544" y="2011474"/>
            <a:ext cx="7800796" cy="480646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214374" y="1626753"/>
            <a:ext cx="664582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账号登录→影像</a:t>
            </a:r>
            <a:r>
              <a:rPr lang="en-US" altLang="zh-CN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OCR</a:t>
            </a:r>
            <a:r>
              <a:rPr lang="zh-CN" altLang="en-US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识别→单据审核→填写审核意见→提交</a:t>
            </a:r>
            <a:endParaRPr lang="zh-CN" altLang="en-US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迹1.png"/>
          <p:cNvPicPr>
            <a:picLocks noChangeAspect="1"/>
          </p:cNvPicPr>
          <p:nvPr/>
        </p:nvPicPr>
        <p:blipFill>
          <a:blip r:embed="rId5" cstate="screen">
            <a:lum bright="70000" contrast="-70000"/>
          </a:blip>
          <a:srcRect/>
          <a:stretch>
            <a:fillRect/>
          </a:stretch>
        </p:blipFill>
        <p:spPr bwMode="auto">
          <a:xfrm>
            <a:off x="347238" y="776686"/>
            <a:ext cx="967300" cy="87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449374" y="946169"/>
            <a:ext cx="2676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小有所成</a:t>
            </a:r>
            <a:endParaRPr lang="zh-CN" altLang="en-US" sz="4000" dirty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" name="任意多边形: 形状 54"/>
          <p:cNvSpPr/>
          <p:nvPr/>
        </p:nvSpPr>
        <p:spPr>
          <a:xfrm rot="10800000">
            <a:off x="3997432" y="11176"/>
            <a:ext cx="4197136" cy="629920"/>
          </a:xfrm>
          <a:custGeom>
            <a:avLst/>
            <a:gdLst>
              <a:gd name="connsiteX0" fmla="*/ 3858655 w 3858655"/>
              <a:gd name="connsiteY0" fmla="*/ 579120 h 579120"/>
              <a:gd name="connsiteX1" fmla="*/ 0 w 3858655"/>
              <a:gd name="connsiteY1" fmla="*/ 579120 h 579120"/>
              <a:gd name="connsiteX2" fmla="*/ 126263 w 3858655"/>
              <a:gd name="connsiteY2" fmla="*/ 205104 h 579120"/>
              <a:gd name="connsiteX3" fmla="*/ 124542 w 3858655"/>
              <a:gd name="connsiteY3" fmla="*/ 205104 h 579120"/>
              <a:gd name="connsiteX4" fmla="*/ 200430 w 3858655"/>
              <a:gd name="connsiteY4" fmla="*/ 0 h 579120"/>
              <a:gd name="connsiteX5" fmla="*/ 3658894 w 3858655"/>
              <a:gd name="connsiteY5" fmla="*/ 0 h 579120"/>
              <a:gd name="connsiteX6" fmla="*/ 3734782 w 3858655"/>
              <a:gd name="connsiteY6" fmla="*/ 205104 h 579120"/>
              <a:gd name="connsiteX7" fmla="*/ 3732392 w 3858655"/>
              <a:gd name="connsiteY7" fmla="*/ 205104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8655" h="579120">
                <a:moveTo>
                  <a:pt x="3858655" y="579120"/>
                </a:moveTo>
                <a:lnTo>
                  <a:pt x="0" y="579120"/>
                </a:lnTo>
                <a:lnTo>
                  <a:pt x="126263" y="205104"/>
                </a:lnTo>
                <a:lnTo>
                  <a:pt x="124542" y="205104"/>
                </a:lnTo>
                <a:lnTo>
                  <a:pt x="200430" y="0"/>
                </a:lnTo>
                <a:lnTo>
                  <a:pt x="3658894" y="0"/>
                </a:lnTo>
                <a:lnTo>
                  <a:pt x="3734782" y="205104"/>
                </a:lnTo>
                <a:lnTo>
                  <a:pt x="3732392" y="205104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5400000" scaled="1"/>
            <a:tileRect/>
          </a:gradFill>
          <a:ln w="19050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5" name="任意多边形: 形状 49"/>
          <p:cNvSpPr/>
          <p:nvPr/>
        </p:nvSpPr>
        <p:spPr>
          <a:xfrm rot="10800000">
            <a:off x="-203188" y="208788"/>
            <a:ext cx="4022889" cy="304800"/>
          </a:xfrm>
          <a:custGeom>
            <a:avLst/>
            <a:gdLst>
              <a:gd name="connsiteX0" fmla="*/ 4022889 w 4022889"/>
              <a:gd name="connsiteY0" fmla="*/ 304800 h 304800"/>
              <a:gd name="connsiteX1" fmla="*/ 102897 w 4022889"/>
              <a:gd name="connsiteY1" fmla="*/ 304800 h 304800"/>
              <a:gd name="connsiteX2" fmla="*/ 0 w 4022889"/>
              <a:gd name="connsiteY2" fmla="*/ 0 h 304800"/>
              <a:gd name="connsiteX3" fmla="*/ 4022889 w 4022889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2889" h="304800">
                <a:moveTo>
                  <a:pt x="4022889" y="304800"/>
                </a:moveTo>
                <a:lnTo>
                  <a:pt x="102897" y="304800"/>
                </a:lnTo>
                <a:lnTo>
                  <a:pt x="0" y="0"/>
                </a:lnTo>
                <a:lnTo>
                  <a:pt x="4022889" y="0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0" scaled="1"/>
            <a:tileRect/>
          </a:gradFill>
          <a:ln w="15875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6" name="任意多边形: 形状 77"/>
          <p:cNvSpPr/>
          <p:nvPr/>
        </p:nvSpPr>
        <p:spPr>
          <a:xfrm rot="10800000" flipH="1">
            <a:off x="8372300" y="208788"/>
            <a:ext cx="4022889" cy="304800"/>
          </a:xfrm>
          <a:custGeom>
            <a:avLst/>
            <a:gdLst>
              <a:gd name="connsiteX0" fmla="*/ 4022889 w 4022889"/>
              <a:gd name="connsiteY0" fmla="*/ 304800 h 304800"/>
              <a:gd name="connsiteX1" fmla="*/ 102897 w 4022889"/>
              <a:gd name="connsiteY1" fmla="*/ 304800 h 304800"/>
              <a:gd name="connsiteX2" fmla="*/ 0 w 4022889"/>
              <a:gd name="connsiteY2" fmla="*/ 0 h 304800"/>
              <a:gd name="connsiteX3" fmla="*/ 4022889 w 4022889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2889" h="304800">
                <a:moveTo>
                  <a:pt x="4022889" y="304800"/>
                </a:moveTo>
                <a:lnTo>
                  <a:pt x="102897" y="304800"/>
                </a:lnTo>
                <a:lnTo>
                  <a:pt x="0" y="0"/>
                </a:lnTo>
                <a:lnTo>
                  <a:pt x="4022889" y="0"/>
                </a:lnTo>
                <a:close/>
              </a:path>
            </a:pathLst>
          </a:custGeom>
          <a:gradFill flip="none" rotWithShape="1">
            <a:gsLst>
              <a:gs pos="100000">
                <a:srgbClr val="12C3FF">
                  <a:alpha val="0"/>
                </a:srgbClr>
              </a:gs>
              <a:gs pos="0">
                <a:srgbClr val="12C3FF">
                  <a:alpha val="40000"/>
                </a:srgbClr>
              </a:gs>
            </a:gsLst>
            <a:lin ang="0" scaled="1"/>
            <a:tileRect/>
          </a:gradFill>
          <a:ln w="15875">
            <a:gradFill flip="none" rotWithShape="1">
              <a:gsLst>
                <a:gs pos="0">
                  <a:srgbClr val="12C3FF"/>
                </a:gs>
                <a:gs pos="100000">
                  <a:srgbClr val="12C3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  <a:sym typeface="阿里巴巴普惠体 L" panose="00020600040101010101" pitchFamily="18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074" y="894684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</a:rPr>
              <a:t>贰</a:t>
            </a:r>
            <a:endParaRPr kumimoji="0" lang="zh-CN" altLang="en-US" sz="4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72561" y="-54311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闯荡江湖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9384153" y="3212296"/>
            <a:ext cx="4261196" cy="3357125"/>
            <a:chOff x="3179469" y="3054654"/>
            <a:chExt cx="6621821" cy="5060582"/>
          </a:xfrm>
        </p:grpSpPr>
        <p:grpSp>
          <p:nvGrpSpPr>
            <p:cNvPr id="13" name="图形 10" descr="火箭"/>
            <p:cNvGrpSpPr/>
            <p:nvPr/>
          </p:nvGrpSpPr>
          <p:grpSpPr>
            <a:xfrm rot="18961348">
              <a:off x="9687500" y="3908498"/>
              <a:ext cx="113790" cy="113404"/>
              <a:chOff x="4690108" y="4832766"/>
              <a:chExt cx="767138" cy="764539"/>
            </a:xfrm>
            <a:solidFill>
              <a:srgbClr val="00B0F0"/>
            </a:solidFill>
            <a:effectLst/>
          </p:grpSpPr>
          <p:sp>
            <p:nvSpPr>
              <p:cNvPr id="14" name="任意多边形: 形状 66"/>
              <p:cNvSpPr/>
              <p:nvPr/>
            </p:nvSpPr>
            <p:spPr>
              <a:xfrm>
                <a:off x="5282499" y="4832766"/>
                <a:ext cx="174747" cy="167919"/>
              </a:xfrm>
              <a:custGeom>
                <a:avLst/>
                <a:gdLst>
                  <a:gd name="connsiteX0" fmla="*/ 170498 w 174747"/>
                  <a:gd name="connsiteY0" fmla="*/ 5042 h 167919"/>
                  <a:gd name="connsiteX1" fmla="*/ 0 w 174747"/>
                  <a:gd name="connsiteY1" fmla="*/ 25997 h 167919"/>
                  <a:gd name="connsiteX2" fmla="*/ 78105 w 174747"/>
                  <a:gd name="connsiteY2" fmla="*/ 87910 h 167919"/>
                  <a:gd name="connsiteX3" fmla="*/ 140970 w 174747"/>
                  <a:gd name="connsiteY3" fmla="*/ 167920 h 167919"/>
                  <a:gd name="connsiteX4" fmla="*/ 170498 w 174747"/>
                  <a:gd name="connsiteY4" fmla="*/ 5042 h 167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47" h="167919">
                    <a:moveTo>
                      <a:pt x="170498" y="5042"/>
                    </a:moveTo>
                    <a:cubicBezTo>
                      <a:pt x="157163" y="-8293"/>
                      <a:pt x="71438" y="6947"/>
                      <a:pt x="0" y="25997"/>
                    </a:cubicBezTo>
                    <a:cubicBezTo>
                      <a:pt x="25717" y="41237"/>
                      <a:pt x="52388" y="62192"/>
                      <a:pt x="78105" y="87910"/>
                    </a:cubicBezTo>
                    <a:cubicBezTo>
                      <a:pt x="104775" y="114580"/>
                      <a:pt x="125730" y="141250"/>
                      <a:pt x="140970" y="167920"/>
                    </a:cubicBezTo>
                    <a:cubicBezTo>
                      <a:pt x="160020" y="94577"/>
                      <a:pt x="184785" y="18377"/>
                      <a:pt x="170498" y="5042"/>
                    </a:cubicBezTo>
                    <a:close/>
                  </a:path>
                </a:pathLst>
              </a:custGeom>
              <a:grp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5" name="任意多边形: 形状 67"/>
              <p:cNvSpPr/>
              <p:nvPr/>
            </p:nvSpPr>
            <p:spPr>
              <a:xfrm>
                <a:off x="4690108" y="5094626"/>
                <a:ext cx="232345" cy="222232"/>
              </a:xfrm>
              <a:custGeom>
                <a:avLst/>
                <a:gdLst>
                  <a:gd name="connsiteX0" fmla="*/ 232346 w 232345"/>
                  <a:gd name="connsiteY0" fmla="*/ 14645 h 222232"/>
                  <a:gd name="connsiteX1" fmla="*/ 199961 w 232345"/>
                  <a:gd name="connsiteY1" fmla="*/ 2262 h 222232"/>
                  <a:gd name="connsiteX2" fmla="*/ 161861 w 232345"/>
                  <a:gd name="connsiteY2" fmla="*/ 9882 h 222232"/>
                  <a:gd name="connsiteX3" fmla="*/ 10413 w 232345"/>
                  <a:gd name="connsiteY3" fmla="*/ 161330 h 222232"/>
                  <a:gd name="connsiteX4" fmla="*/ 42798 w 232345"/>
                  <a:gd name="connsiteY4" fmla="*/ 221337 h 222232"/>
                  <a:gd name="connsiteX5" fmla="*/ 169481 w 232345"/>
                  <a:gd name="connsiteY5" fmla="*/ 192762 h 222232"/>
                  <a:gd name="connsiteX6" fmla="*/ 232346 w 232345"/>
                  <a:gd name="connsiteY6" fmla="*/ 14645 h 22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2345" h="222232">
                    <a:moveTo>
                      <a:pt x="232346" y="14645"/>
                    </a:moveTo>
                    <a:lnTo>
                      <a:pt x="199961" y="2262"/>
                    </a:lnTo>
                    <a:cubicBezTo>
                      <a:pt x="186626" y="-2500"/>
                      <a:pt x="172338" y="357"/>
                      <a:pt x="161861" y="9882"/>
                    </a:cubicBezTo>
                    <a:lnTo>
                      <a:pt x="10413" y="161330"/>
                    </a:lnTo>
                    <a:cubicBezTo>
                      <a:pt x="-14352" y="186095"/>
                      <a:pt x="8508" y="228957"/>
                      <a:pt x="42798" y="221337"/>
                    </a:cubicBezTo>
                    <a:lnTo>
                      <a:pt x="169481" y="192762"/>
                    </a:lnTo>
                    <a:cubicBezTo>
                      <a:pt x="179958" y="145137"/>
                      <a:pt x="197103" y="81320"/>
                      <a:pt x="232346" y="14645"/>
                    </a:cubicBezTo>
                    <a:close/>
                  </a:path>
                </a:pathLst>
              </a:custGeom>
              <a:grp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6" name="任意多边形: 形状 68"/>
              <p:cNvSpPr/>
              <p:nvPr/>
            </p:nvSpPr>
            <p:spPr>
              <a:xfrm>
                <a:off x="4970120" y="5357874"/>
                <a:ext cx="222671" cy="239431"/>
              </a:xfrm>
              <a:custGeom>
                <a:avLst/>
                <a:gdLst>
                  <a:gd name="connsiteX0" fmla="*/ 204747 w 222671"/>
                  <a:gd name="connsiteY0" fmla="*/ 0 h 239431"/>
                  <a:gd name="connsiteX1" fmla="*/ 30439 w 222671"/>
                  <a:gd name="connsiteY1" fmla="*/ 60960 h 239431"/>
                  <a:gd name="connsiteX2" fmla="*/ 912 w 222671"/>
                  <a:gd name="connsiteY2" fmla="*/ 196215 h 239431"/>
                  <a:gd name="connsiteX3" fmla="*/ 60919 w 222671"/>
                  <a:gd name="connsiteY3" fmla="*/ 228600 h 239431"/>
                  <a:gd name="connsiteX4" fmla="*/ 212367 w 222671"/>
                  <a:gd name="connsiteY4" fmla="*/ 77152 h 239431"/>
                  <a:gd name="connsiteX5" fmla="*/ 219987 w 222671"/>
                  <a:gd name="connsiteY5" fmla="*/ 39052 h 239431"/>
                  <a:gd name="connsiteX6" fmla="*/ 204747 w 222671"/>
                  <a:gd name="connsiteY6" fmla="*/ 0 h 239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2671" h="239431">
                    <a:moveTo>
                      <a:pt x="204747" y="0"/>
                    </a:moveTo>
                    <a:cubicBezTo>
                      <a:pt x="140929" y="33338"/>
                      <a:pt x="79969" y="51435"/>
                      <a:pt x="30439" y="60960"/>
                    </a:cubicBezTo>
                    <a:lnTo>
                      <a:pt x="912" y="196215"/>
                    </a:lnTo>
                    <a:cubicBezTo>
                      <a:pt x="-6708" y="230505"/>
                      <a:pt x="35202" y="254317"/>
                      <a:pt x="60919" y="228600"/>
                    </a:cubicBezTo>
                    <a:lnTo>
                      <a:pt x="212367" y="77152"/>
                    </a:lnTo>
                    <a:cubicBezTo>
                      <a:pt x="221892" y="67627"/>
                      <a:pt x="225702" y="52388"/>
                      <a:pt x="219987" y="39052"/>
                    </a:cubicBezTo>
                    <a:lnTo>
                      <a:pt x="204747" y="0"/>
                    </a:lnTo>
                    <a:close/>
                  </a:path>
                </a:pathLst>
              </a:custGeom>
              <a:grp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7" name="任意多边形: 形状 69"/>
              <p:cNvSpPr/>
              <p:nvPr/>
            </p:nvSpPr>
            <p:spPr>
              <a:xfrm>
                <a:off x="4892915" y="4875901"/>
                <a:ext cx="512443" cy="511489"/>
              </a:xfrm>
              <a:custGeom>
                <a:avLst/>
                <a:gdLst>
                  <a:gd name="connsiteX0" fmla="*/ 338138 w 512445"/>
                  <a:gd name="connsiteY0" fmla="*/ 0 h 511492"/>
                  <a:gd name="connsiteX1" fmla="*/ 156210 w 512445"/>
                  <a:gd name="connsiteY1" fmla="*/ 123825 h 511492"/>
                  <a:gd name="connsiteX2" fmla="*/ 0 w 512445"/>
                  <a:gd name="connsiteY2" fmla="*/ 452438 h 511492"/>
                  <a:gd name="connsiteX3" fmla="*/ 59055 w 512445"/>
                  <a:gd name="connsiteY3" fmla="*/ 511493 h 511492"/>
                  <a:gd name="connsiteX4" fmla="*/ 388620 w 512445"/>
                  <a:gd name="connsiteY4" fmla="*/ 356235 h 511492"/>
                  <a:gd name="connsiteX5" fmla="*/ 512445 w 512445"/>
                  <a:gd name="connsiteY5" fmla="*/ 175260 h 511492"/>
                  <a:gd name="connsiteX6" fmla="*/ 440055 w 512445"/>
                  <a:gd name="connsiteY6" fmla="*/ 70485 h 511492"/>
                  <a:gd name="connsiteX7" fmla="*/ 338138 w 512445"/>
                  <a:gd name="connsiteY7" fmla="*/ 0 h 511492"/>
                  <a:gd name="connsiteX8" fmla="*/ 386715 w 512445"/>
                  <a:gd name="connsiteY8" fmla="*/ 205740 h 511492"/>
                  <a:gd name="connsiteX9" fmla="*/ 305753 w 512445"/>
                  <a:gd name="connsiteY9" fmla="*/ 205740 h 511492"/>
                  <a:gd name="connsiteX10" fmla="*/ 305753 w 512445"/>
                  <a:gd name="connsiteY10" fmla="*/ 124778 h 511492"/>
                  <a:gd name="connsiteX11" fmla="*/ 386715 w 512445"/>
                  <a:gd name="connsiteY11" fmla="*/ 124778 h 511492"/>
                  <a:gd name="connsiteX12" fmla="*/ 386715 w 512445"/>
                  <a:gd name="connsiteY12" fmla="*/ 205740 h 511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2445" h="511492">
                    <a:moveTo>
                      <a:pt x="338138" y="0"/>
                    </a:moveTo>
                    <a:cubicBezTo>
                      <a:pt x="281940" y="22860"/>
                      <a:pt x="218123" y="61913"/>
                      <a:pt x="156210" y="123825"/>
                    </a:cubicBezTo>
                    <a:cubicBezTo>
                      <a:pt x="42863" y="237173"/>
                      <a:pt x="9525" y="374333"/>
                      <a:pt x="0" y="452438"/>
                    </a:cubicBezTo>
                    <a:lnTo>
                      <a:pt x="59055" y="511493"/>
                    </a:lnTo>
                    <a:cubicBezTo>
                      <a:pt x="137160" y="501968"/>
                      <a:pt x="275273" y="469583"/>
                      <a:pt x="388620" y="356235"/>
                    </a:cubicBezTo>
                    <a:cubicBezTo>
                      <a:pt x="450533" y="294323"/>
                      <a:pt x="489585" y="231458"/>
                      <a:pt x="512445" y="175260"/>
                    </a:cubicBezTo>
                    <a:cubicBezTo>
                      <a:pt x="500063" y="143828"/>
                      <a:pt x="475298" y="106680"/>
                      <a:pt x="440055" y="70485"/>
                    </a:cubicBezTo>
                    <a:cubicBezTo>
                      <a:pt x="405765" y="37147"/>
                      <a:pt x="369570" y="12383"/>
                      <a:pt x="338138" y="0"/>
                    </a:cubicBezTo>
                    <a:close/>
                    <a:moveTo>
                      <a:pt x="386715" y="205740"/>
                    </a:moveTo>
                    <a:cubicBezTo>
                      <a:pt x="364808" y="227648"/>
                      <a:pt x="328613" y="227648"/>
                      <a:pt x="305753" y="205740"/>
                    </a:cubicBezTo>
                    <a:cubicBezTo>
                      <a:pt x="283845" y="183833"/>
                      <a:pt x="283845" y="147638"/>
                      <a:pt x="305753" y="124778"/>
                    </a:cubicBezTo>
                    <a:cubicBezTo>
                      <a:pt x="327660" y="102870"/>
                      <a:pt x="363855" y="102870"/>
                      <a:pt x="386715" y="124778"/>
                    </a:cubicBezTo>
                    <a:cubicBezTo>
                      <a:pt x="408623" y="147638"/>
                      <a:pt x="408623" y="183833"/>
                      <a:pt x="386715" y="205740"/>
                    </a:cubicBezTo>
                    <a:close/>
                  </a:path>
                </a:pathLst>
              </a:custGeom>
              <a:grpFill/>
              <a:ln w="6350">
                <a:noFill/>
              </a:ln>
              <a:effectLst>
                <a:outerShdw blurRad="50800" dist="50800" dir="5400000" algn="ctr" rotWithShape="0">
                  <a:srgbClr val="00B0F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8" name="任意多边形: 形状 70"/>
              <p:cNvSpPr/>
              <p:nvPr/>
            </p:nvSpPr>
            <p:spPr>
              <a:xfrm>
                <a:off x="4780739" y="5363926"/>
                <a:ext cx="135662" cy="135943"/>
              </a:xfrm>
              <a:custGeom>
                <a:avLst/>
                <a:gdLst>
                  <a:gd name="connsiteX0" fmla="*/ 111235 w 135662"/>
                  <a:gd name="connsiteY0" fmla="*/ 24428 h 135943"/>
                  <a:gd name="connsiteX1" fmla="*/ 66467 w 135662"/>
                  <a:gd name="connsiteY1" fmla="*/ 14903 h 135943"/>
                  <a:gd name="connsiteX2" fmla="*/ 2650 w 135662"/>
                  <a:gd name="connsiteY2" fmla="*/ 133013 h 135943"/>
                  <a:gd name="connsiteX3" fmla="*/ 120760 w 135662"/>
                  <a:gd name="connsiteY3" fmla="*/ 69195 h 135943"/>
                  <a:gd name="connsiteX4" fmla="*/ 111235 w 135662"/>
                  <a:gd name="connsiteY4" fmla="*/ 24428 h 135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662" h="135943">
                    <a:moveTo>
                      <a:pt x="111235" y="24428"/>
                    </a:moveTo>
                    <a:cubicBezTo>
                      <a:pt x="95995" y="9188"/>
                      <a:pt x="97900" y="-16530"/>
                      <a:pt x="66467" y="14903"/>
                    </a:cubicBezTo>
                    <a:cubicBezTo>
                      <a:pt x="35035" y="46335"/>
                      <a:pt x="-11638" y="117773"/>
                      <a:pt x="2650" y="133013"/>
                    </a:cubicBezTo>
                    <a:cubicBezTo>
                      <a:pt x="17890" y="148253"/>
                      <a:pt x="89327" y="100628"/>
                      <a:pt x="120760" y="69195"/>
                    </a:cubicBezTo>
                    <a:cubicBezTo>
                      <a:pt x="152192" y="36810"/>
                      <a:pt x="126475" y="38715"/>
                      <a:pt x="111235" y="24428"/>
                    </a:cubicBezTo>
                    <a:close/>
                  </a:path>
                </a:pathLst>
              </a:custGeom>
              <a:grp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30" name="组合 29"/>
            <p:cNvGrpSpPr>
              <a:grpSpLocks noChangeAspect="1"/>
            </p:cNvGrpSpPr>
            <p:nvPr/>
          </p:nvGrpSpPr>
          <p:grpSpPr>
            <a:xfrm>
              <a:off x="3694014" y="3054654"/>
              <a:ext cx="1842225" cy="1785867"/>
              <a:chOff x="1553708" y="1920040"/>
              <a:chExt cx="2302783" cy="2232334"/>
            </a:xfrm>
          </p:grpSpPr>
          <p:sp useBgFill="1">
            <p:nvSpPr>
              <p:cNvPr id="31" name="椭圆 30"/>
              <p:cNvSpPr/>
              <p:nvPr/>
            </p:nvSpPr>
            <p:spPr>
              <a:xfrm>
                <a:off x="1733550" y="2037586"/>
                <a:ext cx="1981200" cy="1981200"/>
              </a:xfrm>
              <a:prstGeom prst="ellipse">
                <a:avLst/>
              </a:prstGeom>
              <a:ln w="19050">
                <a:noFill/>
              </a:ln>
              <a:effectLst>
                <a:innerShdw blurRad="11049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grpSp>
            <p:nvGrpSpPr>
              <p:cNvPr id="32" name="组合 31"/>
              <p:cNvGrpSpPr/>
              <p:nvPr/>
            </p:nvGrpSpPr>
            <p:grpSpPr>
              <a:xfrm>
                <a:off x="1553708" y="1920040"/>
                <a:ext cx="2302783" cy="2232334"/>
                <a:chOff x="7161891" y="2833007"/>
                <a:chExt cx="2302783" cy="2232334"/>
              </a:xfrm>
            </p:grpSpPr>
            <p:sp>
              <p:nvSpPr>
                <p:cNvPr id="33" name="椭圆 32"/>
                <p:cNvSpPr/>
                <p:nvPr/>
              </p:nvSpPr>
              <p:spPr>
                <a:xfrm>
                  <a:off x="7232340" y="2833007"/>
                  <a:ext cx="2232334" cy="2232334"/>
                </a:xfrm>
                <a:prstGeom prst="ellipse">
                  <a:avLst/>
                </a:prstGeom>
                <a:noFill/>
                <a:ln w="9525">
                  <a:solidFill>
                    <a:srgbClr val="00B0F0"/>
                  </a:solidFill>
                  <a:prstDash val="dash"/>
                </a:ln>
                <a:effectLst>
                  <a:outerShdw blurRad="127000" algn="ctr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grpSp>
              <p:nvGrpSpPr>
                <p:cNvPr id="34" name="图形 10" descr="火箭"/>
                <p:cNvGrpSpPr/>
                <p:nvPr/>
              </p:nvGrpSpPr>
              <p:grpSpPr>
                <a:xfrm rot="18961348">
                  <a:off x="7161891" y="3867428"/>
                  <a:ext cx="142238" cy="141756"/>
                  <a:chOff x="4690108" y="4832766"/>
                  <a:chExt cx="767138" cy="764539"/>
                </a:xfrm>
                <a:solidFill>
                  <a:srgbClr val="00B0F0"/>
                </a:solidFill>
                <a:effectLst/>
              </p:grpSpPr>
              <p:sp>
                <p:nvSpPr>
                  <p:cNvPr id="35" name="任意多边形: 形状 66"/>
                  <p:cNvSpPr/>
                  <p:nvPr/>
                </p:nvSpPr>
                <p:spPr>
                  <a:xfrm>
                    <a:off x="5282499" y="4832766"/>
                    <a:ext cx="174747" cy="167919"/>
                  </a:xfrm>
                  <a:custGeom>
                    <a:avLst/>
                    <a:gdLst>
                      <a:gd name="connsiteX0" fmla="*/ 170498 w 174747"/>
                      <a:gd name="connsiteY0" fmla="*/ 5042 h 167919"/>
                      <a:gd name="connsiteX1" fmla="*/ 0 w 174747"/>
                      <a:gd name="connsiteY1" fmla="*/ 25997 h 167919"/>
                      <a:gd name="connsiteX2" fmla="*/ 78105 w 174747"/>
                      <a:gd name="connsiteY2" fmla="*/ 87910 h 167919"/>
                      <a:gd name="connsiteX3" fmla="*/ 140970 w 174747"/>
                      <a:gd name="connsiteY3" fmla="*/ 167920 h 167919"/>
                      <a:gd name="connsiteX4" fmla="*/ 170498 w 174747"/>
                      <a:gd name="connsiteY4" fmla="*/ 5042 h 167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747" h="167919">
                        <a:moveTo>
                          <a:pt x="170498" y="5042"/>
                        </a:moveTo>
                        <a:cubicBezTo>
                          <a:pt x="157163" y="-8293"/>
                          <a:pt x="71438" y="6947"/>
                          <a:pt x="0" y="25997"/>
                        </a:cubicBezTo>
                        <a:cubicBezTo>
                          <a:pt x="25717" y="41237"/>
                          <a:pt x="52388" y="62192"/>
                          <a:pt x="78105" y="87910"/>
                        </a:cubicBezTo>
                        <a:cubicBezTo>
                          <a:pt x="104775" y="114580"/>
                          <a:pt x="125730" y="141250"/>
                          <a:pt x="140970" y="167920"/>
                        </a:cubicBezTo>
                        <a:cubicBezTo>
                          <a:pt x="160020" y="94577"/>
                          <a:pt x="184785" y="18377"/>
                          <a:pt x="170498" y="5042"/>
                        </a:cubicBezTo>
                        <a:close/>
                      </a:path>
                    </a:pathLst>
                  </a:custGeom>
                  <a:grpFill/>
                  <a:ln w="63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 panose="020B060402020202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36" name="任意多边形: 形状 67"/>
                  <p:cNvSpPr/>
                  <p:nvPr/>
                </p:nvSpPr>
                <p:spPr>
                  <a:xfrm>
                    <a:off x="4690108" y="5094626"/>
                    <a:ext cx="232345" cy="222232"/>
                  </a:xfrm>
                  <a:custGeom>
                    <a:avLst/>
                    <a:gdLst>
                      <a:gd name="connsiteX0" fmla="*/ 232346 w 232345"/>
                      <a:gd name="connsiteY0" fmla="*/ 14645 h 222232"/>
                      <a:gd name="connsiteX1" fmla="*/ 199961 w 232345"/>
                      <a:gd name="connsiteY1" fmla="*/ 2262 h 222232"/>
                      <a:gd name="connsiteX2" fmla="*/ 161861 w 232345"/>
                      <a:gd name="connsiteY2" fmla="*/ 9882 h 222232"/>
                      <a:gd name="connsiteX3" fmla="*/ 10413 w 232345"/>
                      <a:gd name="connsiteY3" fmla="*/ 161330 h 222232"/>
                      <a:gd name="connsiteX4" fmla="*/ 42798 w 232345"/>
                      <a:gd name="connsiteY4" fmla="*/ 221337 h 222232"/>
                      <a:gd name="connsiteX5" fmla="*/ 169481 w 232345"/>
                      <a:gd name="connsiteY5" fmla="*/ 192762 h 222232"/>
                      <a:gd name="connsiteX6" fmla="*/ 232346 w 232345"/>
                      <a:gd name="connsiteY6" fmla="*/ 14645 h 222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2345" h="222232">
                        <a:moveTo>
                          <a:pt x="232346" y="14645"/>
                        </a:moveTo>
                        <a:lnTo>
                          <a:pt x="199961" y="2262"/>
                        </a:lnTo>
                        <a:cubicBezTo>
                          <a:pt x="186626" y="-2500"/>
                          <a:pt x="172338" y="357"/>
                          <a:pt x="161861" y="9882"/>
                        </a:cubicBezTo>
                        <a:lnTo>
                          <a:pt x="10413" y="161330"/>
                        </a:lnTo>
                        <a:cubicBezTo>
                          <a:pt x="-14352" y="186095"/>
                          <a:pt x="8508" y="228957"/>
                          <a:pt x="42798" y="221337"/>
                        </a:cubicBezTo>
                        <a:lnTo>
                          <a:pt x="169481" y="192762"/>
                        </a:lnTo>
                        <a:cubicBezTo>
                          <a:pt x="179958" y="145137"/>
                          <a:pt x="197103" y="81320"/>
                          <a:pt x="232346" y="14645"/>
                        </a:cubicBezTo>
                        <a:close/>
                      </a:path>
                    </a:pathLst>
                  </a:custGeom>
                  <a:grpFill/>
                  <a:ln w="63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 panose="020B060402020202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37" name="任意多边形: 形状 68"/>
                  <p:cNvSpPr/>
                  <p:nvPr/>
                </p:nvSpPr>
                <p:spPr>
                  <a:xfrm>
                    <a:off x="4970120" y="5357874"/>
                    <a:ext cx="222671" cy="239431"/>
                  </a:xfrm>
                  <a:custGeom>
                    <a:avLst/>
                    <a:gdLst>
                      <a:gd name="connsiteX0" fmla="*/ 204747 w 222671"/>
                      <a:gd name="connsiteY0" fmla="*/ 0 h 239431"/>
                      <a:gd name="connsiteX1" fmla="*/ 30439 w 222671"/>
                      <a:gd name="connsiteY1" fmla="*/ 60960 h 239431"/>
                      <a:gd name="connsiteX2" fmla="*/ 912 w 222671"/>
                      <a:gd name="connsiteY2" fmla="*/ 196215 h 239431"/>
                      <a:gd name="connsiteX3" fmla="*/ 60919 w 222671"/>
                      <a:gd name="connsiteY3" fmla="*/ 228600 h 239431"/>
                      <a:gd name="connsiteX4" fmla="*/ 212367 w 222671"/>
                      <a:gd name="connsiteY4" fmla="*/ 77152 h 239431"/>
                      <a:gd name="connsiteX5" fmla="*/ 219987 w 222671"/>
                      <a:gd name="connsiteY5" fmla="*/ 39052 h 239431"/>
                      <a:gd name="connsiteX6" fmla="*/ 204747 w 222671"/>
                      <a:gd name="connsiteY6" fmla="*/ 0 h 239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2671" h="239431">
                        <a:moveTo>
                          <a:pt x="204747" y="0"/>
                        </a:moveTo>
                        <a:cubicBezTo>
                          <a:pt x="140929" y="33338"/>
                          <a:pt x="79969" y="51435"/>
                          <a:pt x="30439" y="60960"/>
                        </a:cubicBezTo>
                        <a:lnTo>
                          <a:pt x="912" y="196215"/>
                        </a:lnTo>
                        <a:cubicBezTo>
                          <a:pt x="-6708" y="230505"/>
                          <a:pt x="35202" y="254317"/>
                          <a:pt x="60919" y="228600"/>
                        </a:cubicBezTo>
                        <a:lnTo>
                          <a:pt x="212367" y="77152"/>
                        </a:lnTo>
                        <a:cubicBezTo>
                          <a:pt x="221892" y="67627"/>
                          <a:pt x="225702" y="52388"/>
                          <a:pt x="219987" y="39052"/>
                        </a:cubicBezTo>
                        <a:lnTo>
                          <a:pt x="204747" y="0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 panose="020B060402020202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38" name="任意多边形: 形状 69"/>
                  <p:cNvSpPr/>
                  <p:nvPr/>
                </p:nvSpPr>
                <p:spPr>
                  <a:xfrm>
                    <a:off x="4892915" y="4875901"/>
                    <a:ext cx="512443" cy="511489"/>
                  </a:xfrm>
                  <a:custGeom>
                    <a:avLst/>
                    <a:gdLst>
                      <a:gd name="connsiteX0" fmla="*/ 338138 w 512445"/>
                      <a:gd name="connsiteY0" fmla="*/ 0 h 511492"/>
                      <a:gd name="connsiteX1" fmla="*/ 156210 w 512445"/>
                      <a:gd name="connsiteY1" fmla="*/ 123825 h 511492"/>
                      <a:gd name="connsiteX2" fmla="*/ 0 w 512445"/>
                      <a:gd name="connsiteY2" fmla="*/ 452438 h 511492"/>
                      <a:gd name="connsiteX3" fmla="*/ 59055 w 512445"/>
                      <a:gd name="connsiteY3" fmla="*/ 511493 h 511492"/>
                      <a:gd name="connsiteX4" fmla="*/ 388620 w 512445"/>
                      <a:gd name="connsiteY4" fmla="*/ 356235 h 511492"/>
                      <a:gd name="connsiteX5" fmla="*/ 512445 w 512445"/>
                      <a:gd name="connsiteY5" fmla="*/ 175260 h 511492"/>
                      <a:gd name="connsiteX6" fmla="*/ 440055 w 512445"/>
                      <a:gd name="connsiteY6" fmla="*/ 70485 h 511492"/>
                      <a:gd name="connsiteX7" fmla="*/ 338138 w 512445"/>
                      <a:gd name="connsiteY7" fmla="*/ 0 h 511492"/>
                      <a:gd name="connsiteX8" fmla="*/ 386715 w 512445"/>
                      <a:gd name="connsiteY8" fmla="*/ 205740 h 511492"/>
                      <a:gd name="connsiteX9" fmla="*/ 305753 w 512445"/>
                      <a:gd name="connsiteY9" fmla="*/ 205740 h 511492"/>
                      <a:gd name="connsiteX10" fmla="*/ 305753 w 512445"/>
                      <a:gd name="connsiteY10" fmla="*/ 124778 h 511492"/>
                      <a:gd name="connsiteX11" fmla="*/ 386715 w 512445"/>
                      <a:gd name="connsiteY11" fmla="*/ 124778 h 511492"/>
                      <a:gd name="connsiteX12" fmla="*/ 386715 w 512445"/>
                      <a:gd name="connsiteY12" fmla="*/ 205740 h 5114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12445" h="511492">
                        <a:moveTo>
                          <a:pt x="338138" y="0"/>
                        </a:moveTo>
                        <a:cubicBezTo>
                          <a:pt x="281940" y="22860"/>
                          <a:pt x="218123" y="61913"/>
                          <a:pt x="156210" y="123825"/>
                        </a:cubicBezTo>
                        <a:cubicBezTo>
                          <a:pt x="42863" y="237173"/>
                          <a:pt x="9525" y="374333"/>
                          <a:pt x="0" y="452438"/>
                        </a:cubicBezTo>
                        <a:lnTo>
                          <a:pt x="59055" y="511493"/>
                        </a:lnTo>
                        <a:cubicBezTo>
                          <a:pt x="137160" y="501968"/>
                          <a:pt x="275273" y="469583"/>
                          <a:pt x="388620" y="356235"/>
                        </a:cubicBezTo>
                        <a:cubicBezTo>
                          <a:pt x="450533" y="294323"/>
                          <a:pt x="489585" y="231458"/>
                          <a:pt x="512445" y="175260"/>
                        </a:cubicBezTo>
                        <a:cubicBezTo>
                          <a:pt x="500063" y="143828"/>
                          <a:pt x="475298" y="106680"/>
                          <a:pt x="440055" y="70485"/>
                        </a:cubicBezTo>
                        <a:cubicBezTo>
                          <a:pt x="405765" y="37147"/>
                          <a:pt x="369570" y="12383"/>
                          <a:pt x="338138" y="0"/>
                        </a:cubicBezTo>
                        <a:close/>
                        <a:moveTo>
                          <a:pt x="386715" y="205740"/>
                        </a:moveTo>
                        <a:cubicBezTo>
                          <a:pt x="364808" y="227648"/>
                          <a:pt x="328613" y="227648"/>
                          <a:pt x="305753" y="205740"/>
                        </a:cubicBezTo>
                        <a:cubicBezTo>
                          <a:pt x="283845" y="183833"/>
                          <a:pt x="283845" y="147638"/>
                          <a:pt x="305753" y="124778"/>
                        </a:cubicBezTo>
                        <a:cubicBezTo>
                          <a:pt x="327660" y="102870"/>
                          <a:pt x="363855" y="102870"/>
                          <a:pt x="386715" y="124778"/>
                        </a:cubicBezTo>
                        <a:cubicBezTo>
                          <a:pt x="408623" y="147638"/>
                          <a:pt x="408623" y="183833"/>
                          <a:pt x="386715" y="205740"/>
                        </a:cubicBezTo>
                        <a:close/>
                      </a:path>
                    </a:pathLst>
                  </a:custGeom>
                  <a:grpFill/>
                  <a:ln w="6350">
                    <a:noFill/>
                  </a:ln>
                  <a:effectLst>
                    <a:outerShdw blurRad="50800" dist="50800" dir="5400000" algn="ctr" rotWithShape="0">
                      <a:srgbClr val="00B0F0"/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 panose="020B060402020202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39" name="任意多边形: 形状 70"/>
                  <p:cNvSpPr/>
                  <p:nvPr/>
                </p:nvSpPr>
                <p:spPr>
                  <a:xfrm>
                    <a:off x="4780739" y="5363926"/>
                    <a:ext cx="135662" cy="135943"/>
                  </a:xfrm>
                  <a:custGeom>
                    <a:avLst/>
                    <a:gdLst>
                      <a:gd name="connsiteX0" fmla="*/ 111235 w 135662"/>
                      <a:gd name="connsiteY0" fmla="*/ 24428 h 135943"/>
                      <a:gd name="connsiteX1" fmla="*/ 66467 w 135662"/>
                      <a:gd name="connsiteY1" fmla="*/ 14903 h 135943"/>
                      <a:gd name="connsiteX2" fmla="*/ 2650 w 135662"/>
                      <a:gd name="connsiteY2" fmla="*/ 133013 h 135943"/>
                      <a:gd name="connsiteX3" fmla="*/ 120760 w 135662"/>
                      <a:gd name="connsiteY3" fmla="*/ 69195 h 135943"/>
                      <a:gd name="connsiteX4" fmla="*/ 111235 w 135662"/>
                      <a:gd name="connsiteY4" fmla="*/ 24428 h 135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662" h="135943">
                        <a:moveTo>
                          <a:pt x="111235" y="24428"/>
                        </a:moveTo>
                        <a:cubicBezTo>
                          <a:pt x="95995" y="9188"/>
                          <a:pt x="97900" y="-16530"/>
                          <a:pt x="66467" y="14903"/>
                        </a:cubicBezTo>
                        <a:cubicBezTo>
                          <a:pt x="35035" y="46335"/>
                          <a:pt x="-11638" y="117773"/>
                          <a:pt x="2650" y="133013"/>
                        </a:cubicBezTo>
                        <a:cubicBezTo>
                          <a:pt x="17890" y="148253"/>
                          <a:pt x="89327" y="100628"/>
                          <a:pt x="120760" y="69195"/>
                        </a:cubicBezTo>
                        <a:cubicBezTo>
                          <a:pt x="152192" y="36810"/>
                          <a:pt x="126475" y="38715"/>
                          <a:pt x="111235" y="24428"/>
                        </a:cubicBezTo>
                        <a:close/>
                      </a:path>
                    </a:pathLst>
                  </a:custGeom>
                  <a:grpFill/>
                  <a:ln w="63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 panose="020B0604020202020204"/>
                      <a:ea typeface="微软雅黑" panose="020B0503020204020204" charset="-122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4" name="图形 10" descr="火箭"/>
            <p:cNvGrpSpPr/>
            <p:nvPr/>
          </p:nvGrpSpPr>
          <p:grpSpPr>
            <a:xfrm rot="18961348">
              <a:off x="6592955" y="3882200"/>
              <a:ext cx="113790" cy="113404"/>
              <a:chOff x="4690108" y="4832766"/>
              <a:chExt cx="767138" cy="764539"/>
            </a:xfrm>
            <a:solidFill>
              <a:srgbClr val="00B0F0"/>
            </a:solidFill>
            <a:effectLst/>
          </p:grpSpPr>
          <p:sp>
            <p:nvSpPr>
              <p:cNvPr id="45" name="任意多边形: 形状 66"/>
              <p:cNvSpPr/>
              <p:nvPr/>
            </p:nvSpPr>
            <p:spPr>
              <a:xfrm>
                <a:off x="5282499" y="4832766"/>
                <a:ext cx="174747" cy="167919"/>
              </a:xfrm>
              <a:custGeom>
                <a:avLst/>
                <a:gdLst>
                  <a:gd name="connsiteX0" fmla="*/ 170498 w 174747"/>
                  <a:gd name="connsiteY0" fmla="*/ 5042 h 167919"/>
                  <a:gd name="connsiteX1" fmla="*/ 0 w 174747"/>
                  <a:gd name="connsiteY1" fmla="*/ 25997 h 167919"/>
                  <a:gd name="connsiteX2" fmla="*/ 78105 w 174747"/>
                  <a:gd name="connsiteY2" fmla="*/ 87910 h 167919"/>
                  <a:gd name="connsiteX3" fmla="*/ 140970 w 174747"/>
                  <a:gd name="connsiteY3" fmla="*/ 167920 h 167919"/>
                  <a:gd name="connsiteX4" fmla="*/ 170498 w 174747"/>
                  <a:gd name="connsiteY4" fmla="*/ 5042 h 167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47" h="167919">
                    <a:moveTo>
                      <a:pt x="170498" y="5042"/>
                    </a:moveTo>
                    <a:cubicBezTo>
                      <a:pt x="157163" y="-8293"/>
                      <a:pt x="71438" y="6947"/>
                      <a:pt x="0" y="25997"/>
                    </a:cubicBezTo>
                    <a:cubicBezTo>
                      <a:pt x="25717" y="41237"/>
                      <a:pt x="52388" y="62192"/>
                      <a:pt x="78105" y="87910"/>
                    </a:cubicBezTo>
                    <a:cubicBezTo>
                      <a:pt x="104775" y="114580"/>
                      <a:pt x="125730" y="141250"/>
                      <a:pt x="140970" y="167920"/>
                    </a:cubicBezTo>
                    <a:cubicBezTo>
                      <a:pt x="160020" y="94577"/>
                      <a:pt x="184785" y="18377"/>
                      <a:pt x="170498" y="5042"/>
                    </a:cubicBezTo>
                    <a:close/>
                  </a:path>
                </a:pathLst>
              </a:custGeom>
              <a:grp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6" name="任意多边形: 形状 67"/>
              <p:cNvSpPr/>
              <p:nvPr/>
            </p:nvSpPr>
            <p:spPr>
              <a:xfrm>
                <a:off x="4690108" y="5094626"/>
                <a:ext cx="232345" cy="222232"/>
              </a:xfrm>
              <a:custGeom>
                <a:avLst/>
                <a:gdLst>
                  <a:gd name="connsiteX0" fmla="*/ 232346 w 232345"/>
                  <a:gd name="connsiteY0" fmla="*/ 14645 h 222232"/>
                  <a:gd name="connsiteX1" fmla="*/ 199961 w 232345"/>
                  <a:gd name="connsiteY1" fmla="*/ 2262 h 222232"/>
                  <a:gd name="connsiteX2" fmla="*/ 161861 w 232345"/>
                  <a:gd name="connsiteY2" fmla="*/ 9882 h 222232"/>
                  <a:gd name="connsiteX3" fmla="*/ 10413 w 232345"/>
                  <a:gd name="connsiteY3" fmla="*/ 161330 h 222232"/>
                  <a:gd name="connsiteX4" fmla="*/ 42798 w 232345"/>
                  <a:gd name="connsiteY4" fmla="*/ 221337 h 222232"/>
                  <a:gd name="connsiteX5" fmla="*/ 169481 w 232345"/>
                  <a:gd name="connsiteY5" fmla="*/ 192762 h 222232"/>
                  <a:gd name="connsiteX6" fmla="*/ 232346 w 232345"/>
                  <a:gd name="connsiteY6" fmla="*/ 14645 h 22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2345" h="222232">
                    <a:moveTo>
                      <a:pt x="232346" y="14645"/>
                    </a:moveTo>
                    <a:lnTo>
                      <a:pt x="199961" y="2262"/>
                    </a:lnTo>
                    <a:cubicBezTo>
                      <a:pt x="186626" y="-2500"/>
                      <a:pt x="172338" y="357"/>
                      <a:pt x="161861" y="9882"/>
                    </a:cubicBezTo>
                    <a:lnTo>
                      <a:pt x="10413" y="161330"/>
                    </a:lnTo>
                    <a:cubicBezTo>
                      <a:pt x="-14352" y="186095"/>
                      <a:pt x="8508" y="228957"/>
                      <a:pt x="42798" y="221337"/>
                    </a:cubicBezTo>
                    <a:lnTo>
                      <a:pt x="169481" y="192762"/>
                    </a:lnTo>
                    <a:cubicBezTo>
                      <a:pt x="179958" y="145137"/>
                      <a:pt x="197103" y="81320"/>
                      <a:pt x="232346" y="14645"/>
                    </a:cubicBezTo>
                    <a:close/>
                  </a:path>
                </a:pathLst>
              </a:custGeom>
              <a:grp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7" name="任意多边形: 形状 68"/>
              <p:cNvSpPr/>
              <p:nvPr/>
            </p:nvSpPr>
            <p:spPr>
              <a:xfrm>
                <a:off x="4970120" y="5357874"/>
                <a:ext cx="222671" cy="239431"/>
              </a:xfrm>
              <a:custGeom>
                <a:avLst/>
                <a:gdLst>
                  <a:gd name="connsiteX0" fmla="*/ 204747 w 222671"/>
                  <a:gd name="connsiteY0" fmla="*/ 0 h 239431"/>
                  <a:gd name="connsiteX1" fmla="*/ 30439 w 222671"/>
                  <a:gd name="connsiteY1" fmla="*/ 60960 h 239431"/>
                  <a:gd name="connsiteX2" fmla="*/ 912 w 222671"/>
                  <a:gd name="connsiteY2" fmla="*/ 196215 h 239431"/>
                  <a:gd name="connsiteX3" fmla="*/ 60919 w 222671"/>
                  <a:gd name="connsiteY3" fmla="*/ 228600 h 239431"/>
                  <a:gd name="connsiteX4" fmla="*/ 212367 w 222671"/>
                  <a:gd name="connsiteY4" fmla="*/ 77152 h 239431"/>
                  <a:gd name="connsiteX5" fmla="*/ 219987 w 222671"/>
                  <a:gd name="connsiteY5" fmla="*/ 39052 h 239431"/>
                  <a:gd name="connsiteX6" fmla="*/ 204747 w 222671"/>
                  <a:gd name="connsiteY6" fmla="*/ 0 h 239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2671" h="239431">
                    <a:moveTo>
                      <a:pt x="204747" y="0"/>
                    </a:moveTo>
                    <a:cubicBezTo>
                      <a:pt x="140929" y="33338"/>
                      <a:pt x="79969" y="51435"/>
                      <a:pt x="30439" y="60960"/>
                    </a:cubicBezTo>
                    <a:lnTo>
                      <a:pt x="912" y="196215"/>
                    </a:lnTo>
                    <a:cubicBezTo>
                      <a:pt x="-6708" y="230505"/>
                      <a:pt x="35202" y="254317"/>
                      <a:pt x="60919" y="228600"/>
                    </a:cubicBezTo>
                    <a:lnTo>
                      <a:pt x="212367" y="77152"/>
                    </a:lnTo>
                    <a:cubicBezTo>
                      <a:pt x="221892" y="67627"/>
                      <a:pt x="225702" y="52388"/>
                      <a:pt x="219987" y="39052"/>
                    </a:cubicBezTo>
                    <a:lnTo>
                      <a:pt x="204747" y="0"/>
                    </a:lnTo>
                    <a:close/>
                  </a:path>
                </a:pathLst>
              </a:custGeom>
              <a:grp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8" name="任意多边形: 形状 69"/>
              <p:cNvSpPr/>
              <p:nvPr/>
            </p:nvSpPr>
            <p:spPr>
              <a:xfrm>
                <a:off x="4892915" y="4875901"/>
                <a:ext cx="512443" cy="511489"/>
              </a:xfrm>
              <a:custGeom>
                <a:avLst/>
                <a:gdLst>
                  <a:gd name="connsiteX0" fmla="*/ 338138 w 512445"/>
                  <a:gd name="connsiteY0" fmla="*/ 0 h 511492"/>
                  <a:gd name="connsiteX1" fmla="*/ 156210 w 512445"/>
                  <a:gd name="connsiteY1" fmla="*/ 123825 h 511492"/>
                  <a:gd name="connsiteX2" fmla="*/ 0 w 512445"/>
                  <a:gd name="connsiteY2" fmla="*/ 452438 h 511492"/>
                  <a:gd name="connsiteX3" fmla="*/ 59055 w 512445"/>
                  <a:gd name="connsiteY3" fmla="*/ 511493 h 511492"/>
                  <a:gd name="connsiteX4" fmla="*/ 388620 w 512445"/>
                  <a:gd name="connsiteY4" fmla="*/ 356235 h 511492"/>
                  <a:gd name="connsiteX5" fmla="*/ 512445 w 512445"/>
                  <a:gd name="connsiteY5" fmla="*/ 175260 h 511492"/>
                  <a:gd name="connsiteX6" fmla="*/ 440055 w 512445"/>
                  <a:gd name="connsiteY6" fmla="*/ 70485 h 511492"/>
                  <a:gd name="connsiteX7" fmla="*/ 338138 w 512445"/>
                  <a:gd name="connsiteY7" fmla="*/ 0 h 511492"/>
                  <a:gd name="connsiteX8" fmla="*/ 386715 w 512445"/>
                  <a:gd name="connsiteY8" fmla="*/ 205740 h 511492"/>
                  <a:gd name="connsiteX9" fmla="*/ 305753 w 512445"/>
                  <a:gd name="connsiteY9" fmla="*/ 205740 h 511492"/>
                  <a:gd name="connsiteX10" fmla="*/ 305753 w 512445"/>
                  <a:gd name="connsiteY10" fmla="*/ 124778 h 511492"/>
                  <a:gd name="connsiteX11" fmla="*/ 386715 w 512445"/>
                  <a:gd name="connsiteY11" fmla="*/ 124778 h 511492"/>
                  <a:gd name="connsiteX12" fmla="*/ 386715 w 512445"/>
                  <a:gd name="connsiteY12" fmla="*/ 205740 h 511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2445" h="511492">
                    <a:moveTo>
                      <a:pt x="338138" y="0"/>
                    </a:moveTo>
                    <a:cubicBezTo>
                      <a:pt x="281940" y="22860"/>
                      <a:pt x="218123" y="61913"/>
                      <a:pt x="156210" y="123825"/>
                    </a:cubicBezTo>
                    <a:cubicBezTo>
                      <a:pt x="42863" y="237173"/>
                      <a:pt x="9525" y="374333"/>
                      <a:pt x="0" y="452438"/>
                    </a:cubicBezTo>
                    <a:lnTo>
                      <a:pt x="59055" y="511493"/>
                    </a:lnTo>
                    <a:cubicBezTo>
                      <a:pt x="137160" y="501968"/>
                      <a:pt x="275273" y="469583"/>
                      <a:pt x="388620" y="356235"/>
                    </a:cubicBezTo>
                    <a:cubicBezTo>
                      <a:pt x="450533" y="294323"/>
                      <a:pt x="489585" y="231458"/>
                      <a:pt x="512445" y="175260"/>
                    </a:cubicBezTo>
                    <a:cubicBezTo>
                      <a:pt x="500063" y="143828"/>
                      <a:pt x="475298" y="106680"/>
                      <a:pt x="440055" y="70485"/>
                    </a:cubicBezTo>
                    <a:cubicBezTo>
                      <a:pt x="405765" y="37147"/>
                      <a:pt x="369570" y="12383"/>
                      <a:pt x="338138" y="0"/>
                    </a:cubicBezTo>
                    <a:close/>
                    <a:moveTo>
                      <a:pt x="386715" y="205740"/>
                    </a:moveTo>
                    <a:cubicBezTo>
                      <a:pt x="364808" y="227648"/>
                      <a:pt x="328613" y="227648"/>
                      <a:pt x="305753" y="205740"/>
                    </a:cubicBezTo>
                    <a:cubicBezTo>
                      <a:pt x="283845" y="183833"/>
                      <a:pt x="283845" y="147638"/>
                      <a:pt x="305753" y="124778"/>
                    </a:cubicBezTo>
                    <a:cubicBezTo>
                      <a:pt x="327660" y="102870"/>
                      <a:pt x="363855" y="102870"/>
                      <a:pt x="386715" y="124778"/>
                    </a:cubicBezTo>
                    <a:cubicBezTo>
                      <a:pt x="408623" y="147638"/>
                      <a:pt x="408623" y="183833"/>
                      <a:pt x="386715" y="205740"/>
                    </a:cubicBezTo>
                    <a:close/>
                  </a:path>
                </a:pathLst>
              </a:custGeom>
              <a:grpFill/>
              <a:ln w="6350">
                <a:noFill/>
              </a:ln>
              <a:effectLst>
                <a:outerShdw blurRad="50800" dist="50800" dir="5400000" algn="ctr" rotWithShape="0">
                  <a:srgbClr val="00B0F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9" name="任意多边形: 形状 70"/>
              <p:cNvSpPr/>
              <p:nvPr/>
            </p:nvSpPr>
            <p:spPr>
              <a:xfrm>
                <a:off x="4780739" y="5363926"/>
                <a:ext cx="135662" cy="135943"/>
              </a:xfrm>
              <a:custGeom>
                <a:avLst/>
                <a:gdLst>
                  <a:gd name="connsiteX0" fmla="*/ 111235 w 135662"/>
                  <a:gd name="connsiteY0" fmla="*/ 24428 h 135943"/>
                  <a:gd name="connsiteX1" fmla="*/ 66467 w 135662"/>
                  <a:gd name="connsiteY1" fmla="*/ 14903 h 135943"/>
                  <a:gd name="connsiteX2" fmla="*/ 2650 w 135662"/>
                  <a:gd name="connsiteY2" fmla="*/ 133013 h 135943"/>
                  <a:gd name="connsiteX3" fmla="*/ 120760 w 135662"/>
                  <a:gd name="connsiteY3" fmla="*/ 69195 h 135943"/>
                  <a:gd name="connsiteX4" fmla="*/ 111235 w 135662"/>
                  <a:gd name="connsiteY4" fmla="*/ 24428 h 135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662" h="135943">
                    <a:moveTo>
                      <a:pt x="111235" y="24428"/>
                    </a:moveTo>
                    <a:cubicBezTo>
                      <a:pt x="95995" y="9188"/>
                      <a:pt x="97900" y="-16530"/>
                      <a:pt x="66467" y="14903"/>
                    </a:cubicBezTo>
                    <a:cubicBezTo>
                      <a:pt x="35035" y="46335"/>
                      <a:pt x="-11638" y="117773"/>
                      <a:pt x="2650" y="133013"/>
                    </a:cubicBezTo>
                    <a:cubicBezTo>
                      <a:pt x="17890" y="148253"/>
                      <a:pt x="89327" y="100628"/>
                      <a:pt x="120760" y="69195"/>
                    </a:cubicBezTo>
                    <a:cubicBezTo>
                      <a:pt x="152192" y="36810"/>
                      <a:pt x="126475" y="38715"/>
                      <a:pt x="111235" y="24428"/>
                    </a:cubicBezTo>
                    <a:close/>
                  </a:path>
                </a:pathLst>
              </a:custGeom>
              <a:grp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51" name="文本框 50"/>
            <p:cNvSpPr txBox="1"/>
            <p:nvPr/>
          </p:nvSpPr>
          <p:spPr>
            <a:xfrm>
              <a:off x="3775009" y="4159638"/>
              <a:ext cx="1882352" cy="510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核销机器人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5" name="任意多边形: 形状 39"/>
            <p:cNvSpPr/>
            <p:nvPr/>
          </p:nvSpPr>
          <p:spPr>
            <a:xfrm>
              <a:off x="3179469" y="4934420"/>
              <a:ext cx="2834763" cy="3180816"/>
            </a:xfrm>
            <a:custGeom>
              <a:avLst/>
              <a:gdLst>
                <a:gd name="connsiteX0" fmla="*/ 190500 w 4171950"/>
                <a:gd name="connsiteY0" fmla="*/ 0 h 3829050"/>
                <a:gd name="connsiteX1" fmla="*/ 1447800 w 4171950"/>
                <a:gd name="connsiteY1" fmla="*/ 0 h 3829050"/>
                <a:gd name="connsiteX2" fmla="*/ 1619250 w 4171950"/>
                <a:gd name="connsiteY2" fmla="*/ 209550 h 3829050"/>
                <a:gd name="connsiteX3" fmla="*/ 4067175 w 4171950"/>
                <a:gd name="connsiteY3" fmla="*/ 209550 h 3829050"/>
                <a:gd name="connsiteX4" fmla="*/ 4171950 w 4171950"/>
                <a:gd name="connsiteY4" fmla="*/ 342900 h 3829050"/>
                <a:gd name="connsiteX5" fmla="*/ 4171950 w 4171950"/>
                <a:gd name="connsiteY5" fmla="*/ 3714750 h 3829050"/>
                <a:gd name="connsiteX6" fmla="*/ 4067175 w 4171950"/>
                <a:gd name="connsiteY6" fmla="*/ 3829050 h 3829050"/>
                <a:gd name="connsiteX7" fmla="*/ 85725 w 4171950"/>
                <a:gd name="connsiteY7" fmla="*/ 3829050 h 3829050"/>
                <a:gd name="connsiteX8" fmla="*/ 0 w 4171950"/>
                <a:gd name="connsiteY8" fmla="*/ 3705225 h 3829050"/>
                <a:gd name="connsiteX9" fmla="*/ 0 w 4171950"/>
                <a:gd name="connsiteY9" fmla="*/ 114300 h 3829050"/>
                <a:gd name="connsiteX10" fmla="*/ 190500 w 4171950"/>
                <a:gd name="connsiteY10" fmla="*/ 0 h 3829050"/>
                <a:gd name="connsiteX0-1" fmla="*/ 190500 w 4171950"/>
                <a:gd name="connsiteY0-2" fmla="*/ 0 h 3829050"/>
                <a:gd name="connsiteX1-3" fmla="*/ 1447800 w 4171950"/>
                <a:gd name="connsiteY1-4" fmla="*/ 0 h 3829050"/>
                <a:gd name="connsiteX2-5" fmla="*/ 1619250 w 4171950"/>
                <a:gd name="connsiteY2-6" fmla="*/ 209550 h 3829050"/>
                <a:gd name="connsiteX3-7" fmla="*/ 4067175 w 4171950"/>
                <a:gd name="connsiteY3-8" fmla="*/ 209550 h 3829050"/>
                <a:gd name="connsiteX4-9" fmla="*/ 4171950 w 4171950"/>
                <a:gd name="connsiteY4-10" fmla="*/ 342900 h 3829050"/>
                <a:gd name="connsiteX5-11" fmla="*/ 4171950 w 4171950"/>
                <a:gd name="connsiteY5-12" fmla="*/ 3714750 h 3829050"/>
                <a:gd name="connsiteX6-13" fmla="*/ 4067175 w 4171950"/>
                <a:gd name="connsiteY6-14" fmla="*/ 3829050 h 3829050"/>
                <a:gd name="connsiteX7-15" fmla="*/ 85725 w 4171950"/>
                <a:gd name="connsiteY7-16" fmla="*/ 3829050 h 3829050"/>
                <a:gd name="connsiteX8-17" fmla="*/ 0 w 4171950"/>
                <a:gd name="connsiteY8-18" fmla="*/ 3705225 h 3829050"/>
                <a:gd name="connsiteX9-19" fmla="*/ 6350 w 4171950"/>
                <a:gd name="connsiteY9-20" fmla="*/ 195996 h 3829050"/>
                <a:gd name="connsiteX10-21" fmla="*/ 190500 w 4171950"/>
                <a:gd name="connsiteY10-22" fmla="*/ 0 h 3829050"/>
                <a:gd name="connsiteX0-23" fmla="*/ 190500 w 4171950"/>
                <a:gd name="connsiteY0-24" fmla="*/ 0 h 3829050"/>
                <a:gd name="connsiteX1-25" fmla="*/ 1447800 w 4171950"/>
                <a:gd name="connsiteY1-26" fmla="*/ 0 h 3829050"/>
                <a:gd name="connsiteX2-27" fmla="*/ 1619250 w 4171950"/>
                <a:gd name="connsiteY2-28" fmla="*/ 209550 h 3829050"/>
                <a:gd name="connsiteX3-29" fmla="*/ 4067175 w 4171950"/>
                <a:gd name="connsiteY3-30" fmla="*/ 209550 h 3829050"/>
                <a:gd name="connsiteX4-31" fmla="*/ 4171950 w 4171950"/>
                <a:gd name="connsiteY4-32" fmla="*/ 342900 h 3829050"/>
                <a:gd name="connsiteX5-33" fmla="*/ 4171950 w 4171950"/>
                <a:gd name="connsiteY5-34" fmla="*/ 3714750 h 3829050"/>
                <a:gd name="connsiteX6-35" fmla="*/ 4067175 w 4171950"/>
                <a:gd name="connsiteY6-36" fmla="*/ 3829050 h 3829050"/>
                <a:gd name="connsiteX7-37" fmla="*/ 85725 w 4171950"/>
                <a:gd name="connsiteY7-38" fmla="*/ 3829050 h 3829050"/>
                <a:gd name="connsiteX8-39" fmla="*/ 0 w 4171950"/>
                <a:gd name="connsiteY8-40" fmla="*/ 3705225 h 3829050"/>
                <a:gd name="connsiteX9-41" fmla="*/ 6350 w 4171950"/>
                <a:gd name="connsiteY9-42" fmla="*/ 214849 h 3829050"/>
                <a:gd name="connsiteX10-43" fmla="*/ 190500 w 4171950"/>
                <a:gd name="connsiteY10-44" fmla="*/ 0 h 3829050"/>
                <a:gd name="connsiteX0-45" fmla="*/ 190500 w 4171950"/>
                <a:gd name="connsiteY0-46" fmla="*/ 0 h 3829050"/>
                <a:gd name="connsiteX1-47" fmla="*/ 1447800 w 4171950"/>
                <a:gd name="connsiteY1-48" fmla="*/ 0 h 3829050"/>
                <a:gd name="connsiteX2-49" fmla="*/ 1619250 w 4171950"/>
                <a:gd name="connsiteY2-50" fmla="*/ 209550 h 3829050"/>
                <a:gd name="connsiteX3-51" fmla="*/ 4067175 w 4171950"/>
                <a:gd name="connsiteY3-52" fmla="*/ 209550 h 3829050"/>
                <a:gd name="connsiteX4-53" fmla="*/ 4171950 w 4171950"/>
                <a:gd name="connsiteY4-54" fmla="*/ 342900 h 3829050"/>
                <a:gd name="connsiteX5-55" fmla="*/ 4171950 w 4171950"/>
                <a:gd name="connsiteY5-56" fmla="*/ 3714750 h 3829050"/>
                <a:gd name="connsiteX6-57" fmla="*/ 4067175 w 4171950"/>
                <a:gd name="connsiteY6-58" fmla="*/ 3829050 h 3829050"/>
                <a:gd name="connsiteX7-59" fmla="*/ 85725 w 4171950"/>
                <a:gd name="connsiteY7-60" fmla="*/ 3829050 h 3829050"/>
                <a:gd name="connsiteX8-61" fmla="*/ 0 w 4171950"/>
                <a:gd name="connsiteY8-62" fmla="*/ 3705225 h 3829050"/>
                <a:gd name="connsiteX9-63" fmla="*/ 19050 w 4171950"/>
                <a:gd name="connsiteY9-64" fmla="*/ 195996 h 3829050"/>
                <a:gd name="connsiteX10-65" fmla="*/ 190500 w 4171950"/>
                <a:gd name="connsiteY10-66" fmla="*/ 0 h 3829050"/>
                <a:gd name="connsiteX0-67" fmla="*/ 190500 w 4171950"/>
                <a:gd name="connsiteY0-68" fmla="*/ 0 h 3829050"/>
                <a:gd name="connsiteX1-69" fmla="*/ 1447800 w 4171950"/>
                <a:gd name="connsiteY1-70" fmla="*/ 0 h 3829050"/>
                <a:gd name="connsiteX2-71" fmla="*/ 1619250 w 4171950"/>
                <a:gd name="connsiteY2-72" fmla="*/ 209550 h 3829050"/>
                <a:gd name="connsiteX3-73" fmla="*/ 4067175 w 4171950"/>
                <a:gd name="connsiteY3-74" fmla="*/ 209550 h 3829050"/>
                <a:gd name="connsiteX4-75" fmla="*/ 4171950 w 4171950"/>
                <a:gd name="connsiteY4-76" fmla="*/ 342900 h 3829050"/>
                <a:gd name="connsiteX5-77" fmla="*/ 4171950 w 4171950"/>
                <a:gd name="connsiteY5-78" fmla="*/ 3714750 h 3829050"/>
                <a:gd name="connsiteX6-79" fmla="*/ 4067175 w 4171950"/>
                <a:gd name="connsiteY6-80" fmla="*/ 3829050 h 3829050"/>
                <a:gd name="connsiteX7-81" fmla="*/ 85725 w 4171950"/>
                <a:gd name="connsiteY7-82" fmla="*/ 3829050 h 3829050"/>
                <a:gd name="connsiteX8-83" fmla="*/ 0 w 4171950"/>
                <a:gd name="connsiteY8-84" fmla="*/ 3705225 h 3829050"/>
                <a:gd name="connsiteX9-85" fmla="*/ 14288 w 4171950"/>
                <a:gd name="connsiteY9-86" fmla="*/ 212493 h 3829050"/>
                <a:gd name="connsiteX10-87" fmla="*/ 190500 w 4171950"/>
                <a:gd name="connsiteY10-88" fmla="*/ 0 h 38290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4171950" h="3829050">
                  <a:moveTo>
                    <a:pt x="190500" y="0"/>
                  </a:moveTo>
                  <a:lnTo>
                    <a:pt x="1447800" y="0"/>
                  </a:lnTo>
                  <a:lnTo>
                    <a:pt x="1619250" y="209550"/>
                  </a:lnTo>
                  <a:lnTo>
                    <a:pt x="4067175" y="209550"/>
                  </a:lnTo>
                  <a:lnTo>
                    <a:pt x="4171950" y="342900"/>
                  </a:lnTo>
                  <a:lnTo>
                    <a:pt x="4171950" y="3714750"/>
                  </a:lnTo>
                  <a:lnTo>
                    <a:pt x="4067175" y="3829050"/>
                  </a:lnTo>
                  <a:lnTo>
                    <a:pt x="85725" y="3829050"/>
                  </a:lnTo>
                  <a:lnTo>
                    <a:pt x="0" y="3705225"/>
                  </a:lnTo>
                  <a:cubicBezTo>
                    <a:pt x="2117" y="2535482"/>
                    <a:pt x="12171" y="1382236"/>
                    <a:pt x="14288" y="212493"/>
                  </a:cubicBezTo>
                  <a:lnTo>
                    <a:pt x="190500" y="0"/>
                  </a:lnTo>
                  <a:close/>
                </a:path>
              </a:pathLst>
            </a:custGeom>
            <a:ln w="19050">
              <a:gradFill>
                <a:gsLst>
                  <a:gs pos="0">
                    <a:srgbClr val="00B0F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>
              <a:innerShdw blurRad="1270000">
                <a:srgbClr val="00B0F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 defTabSz="913765" fontAlgn="base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Ø"/>
              </a:pP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将到款与账单匹配，实现自动出具应收账款核销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清单，</a:t>
              </a:r>
              <a:r>
                <a:rPr lang="zh-CN" altLang="en-US" sz="1400" dirty="0" smtClean="0">
                  <a:solidFill>
                    <a:srgbClr val="FFC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提升</a:t>
              </a:r>
              <a:r>
                <a:rPr lang="en-US" altLang="zh-CN" sz="1400" dirty="0" smtClean="0">
                  <a:solidFill>
                    <a:srgbClr val="FFC000"/>
                  </a:solidFill>
                  <a:latin typeface="微软雅黑" panose="020B0503020204020204" charset="-122"/>
                  <a:ea typeface="微软雅黑" panose="020B0503020204020204" charset="-122"/>
                </a:rPr>
                <a:t>80</a:t>
              </a:r>
              <a:r>
                <a:rPr lang="en-US" altLang="zh-CN" sz="1400" dirty="0">
                  <a:solidFill>
                    <a:srgbClr val="FFC000"/>
                  </a:solidFill>
                  <a:latin typeface="微软雅黑" panose="020B0503020204020204" charset="-122"/>
                  <a:ea typeface="微软雅黑" panose="020B0503020204020204" charset="-122"/>
                </a:rPr>
                <a:t>%</a:t>
              </a:r>
              <a:r>
                <a:rPr lang="zh-CN" altLang="en-US" sz="1400" dirty="0" smtClean="0">
                  <a:solidFill>
                    <a:srgbClr val="FFC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的工作效率。</a:t>
              </a:r>
              <a:endParaRPr lang="en-US" altLang="zh-CN" sz="140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8" name="矩形 57"/>
          <p:cNvSpPr/>
          <p:nvPr/>
        </p:nvSpPr>
        <p:spPr>
          <a:xfrm>
            <a:off x="1114583" y="1879831"/>
            <a:ext cx="101645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2021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年项目组在</a:t>
            </a:r>
            <a:r>
              <a: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共享中心对公</a:t>
            </a:r>
            <a:r>
              <a: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报销（应付）、</a:t>
            </a:r>
            <a:r>
              <a:rPr lang="zh-CN" altLang="en-US" sz="1800" b="1" kern="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收入</a:t>
            </a:r>
            <a:r>
              <a:rPr lang="zh-CN" altLang="en-US" sz="1800" b="1" kern="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核算（应收）</a:t>
            </a:r>
            <a:r>
              <a: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1800" b="1" kern="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资金</a:t>
            </a:r>
            <a:r>
              <a: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付款</a:t>
            </a:r>
            <a:r>
              <a:rPr lang="zh-CN" altLang="en-US" sz="1800" b="1" kern="0" noProof="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（资金）</a:t>
            </a:r>
            <a:r>
              <a: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等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方面小有所成。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grpSp>
        <p:nvGrpSpPr>
          <p:cNvPr id="96" name="组合 95"/>
          <p:cNvGrpSpPr>
            <a:grpSpLocks noChangeAspect="1"/>
          </p:cNvGrpSpPr>
          <p:nvPr/>
        </p:nvGrpSpPr>
        <p:grpSpPr>
          <a:xfrm>
            <a:off x="7006296" y="3112896"/>
            <a:ext cx="1188791" cy="1207722"/>
            <a:chOff x="1553708" y="1920040"/>
            <a:chExt cx="2302783" cy="2232334"/>
          </a:xfrm>
        </p:grpSpPr>
        <p:sp useBgFill="1">
          <p:nvSpPr>
            <p:cNvPr id="97" name="椭圆 96"/>
            <p:cNvSpPr/>
            <p:nvPr/>
          </p:nvSpPr>
          <p:spPr>
            <a:xfrm>
              <a:off x="1733550" y="2037586"/>
              <a:ext cx="1981200" cy="1981200"/>
            </a:xfrm>
            <a:prstGeom prst="ellipse">
              <a:avLst/>
            </a:prstGeom>
            <a:ln w="19050">
              <a:noFill/>
            </a:ln>
            <a:effectLst>
              <a:innerShdw blurRad="1104900">
                <a:srgbClr val="00B0F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98" name="组合 97"/>
            <p:cNvGrpSpPr/>
            <p:nvPr/>
          </p:nvGrpSpPr>
          <p:grpSpPr>
            <a:xfrm>
              <a:off x="1553708" y="1920040"/>
              <a:ext cx="2302783" cy="2232334"/>
              <a:chOff x="7161891" y="2833007"/>
              <a:chExt cx="2302783" cy="2232334"/>
            </a:xfrm>
          </p:grpSpPr>
          <p:sp>
            <p:nvSpPr>
              <p:cNvPr id="99" name="椭圆 98"/>
              <p:cNvSpPr/>
              <p:nvPr/>
            </p:nvSpPr>
            <p:spPr>
              <a:xfrm>
                <a:off x="7232340" y="2833007"/>
                <a:ext cx="2232334" cy="2232334"/>
              </a:xfrm>
              <a:prstGeom prst="ellipse">
                <a:avLst/>
              </a:prstGeom>
              <a:noFill/>
              <a:ln w="9525">
                <a:solidFill>
                  <a:srgbClr val="00B0F0"/>
                </a:solidFill>
                <a:prstDash val="dash"/>
              </a:ln>
              <a:effectLst>
                <a:outerShdw blurRad="127000" algn="ctr" rotWithShape="0">
                  <a:schemeClr val="tx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grpSp>
            <p:nvGrpSpPr>
              <p:cNvPr id="100" name="图形 10" descr="火箭"/>
              <p:cNvGrpSpPr/>
              <p:nvPr/>
            </p:nvGrpSpPr>
            <p:grpSpPr>
              <a:xfrm rot="18961348">
                <a:off x="7161891" y="3867428"/>
                <a:ext cx="142238" cy="141756"/>
                <a:chOff x="4690108" y="4832766"/>
                <a:chExt cx="767138" cy="764539"/>
              </a:xfrm>
              <a:solidFill>
                <a:srgbClr val="00B0F0"/>
              </a:solidFill>
              <a:effectLst/>
            </p:grpSpPr>
            <p:sp>
              <p:nvSpPr>
                <p:cNvPr id="101" name="任意多边形: 形状 66"/>
                <p:cNvSpPr/>
                <p:nvPr/>
              </p:nvSpPr>
              <p:spPr>
                <a:xfrm>
                  <a:off x="5282499" y="4832766"/>
                  <a:ext cx="174747" cy="167919"/>
                </a:xfrm>
                <a:custGeom>
                  <a:avLst/>
                  <a:gdLst>
                    <a:gd name="connsiteX0" fmla="*/ 170498 w 174747"/>
                    <a:gd name="connsiteY0" fmla="*/ 5042 h 167919"/>
                    <a:gd name="connsiteX1" fmla="*/ 0 w 174747"/>
                    <a:gd name="connsiteY1" fmla="*/ 25997 h 167919"/>
                    <a:gd name="connsiteX2" fmla="*/ 78105 w 174747"/>
                    <a:gd name="connsiteY2" fmla="*/ 87910 h 167919"/>
                    <a:gd name="connsiteX3" fmla="*/ 140970 w 174747"/>
                    <a:gd name="connsiteY3" fmla="*/ 167920 h 167919"/>
                    <a:gd name="connsiteX4" fmla="*/ 170498 w 174747"/>
                    <a:gd name="connsiteY4" fmla="*/ 5042 h 167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747" h="167919">
                      <a:moveTo>
                        <a:pt x="170498" y="5042"/>
                      </a:moveTo>
                      <a:cubicBezTo>
                        <a:pt x="157163" y="-8293"/>
                        <a:pt x="71438" y="6947"/>
                        <a:pt x="0" y="25997"/>
                      </a:cubicBezTo>
                      <a:cubicBezTo>
                        <a:pt x="25717" y="41237"/>
                        <a:pt x="52388" y="62192"/>
                        <a:pt x="78105" y="87910"/>
                      </a:cubicBezTo>
                      <a:cubicBezTo>
                        <a:pt x="104775" y="114580"/>
                        <a:pt x="125730" y="141250"/>
                        <a:pt x="140970" y="167920"/>
                      </a:cubicBezTo>
                      <a:cubicBezTo>
                        <a:pt x="160020" y="94577"/>
                        <a:pt x="184785" y="18377"/>
                        <a:pt x="170498" y="5042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02" name="任意多边形: 形状 67"/>
                <p:cNvSpPr/>
                <p:nvPr/>
              </p:nvSpPr>
              <p:spPr>
                <a:xfrm>
                  <a:off x="4690108" y="5094626"/>
                  <a:ext cx="232345" cy="222232"/>
                </a:xfrm>
                <a:custGeom>
                  <a:avLst/>
                  <a:gdLst>
                    <a:gd name="connsiteX0" fmla="*/ 232346 w 232345"/>
                    <a:gd name="connsiteY0" fmla="*/ 14645 h 222232"/>
                    <a:gd name="connsiteX1" fmla="*/ 199961 w 232345"/>
                    <a:gd name="connsiteY1" fmla="*/ 2262 h 222232"/>
                    <a:gd name="connsiteX2" fmla="*/ 161861 w 232345"/>
                    <a:gd name="connsiteY2" fmla="*/ 9882 h 222232"/>
                    <a:gd name="connsiteX3" fmla="*/ 10413 w 232345"/>
                    <a:gd name="connsiteY3" fmla="*/ 161330 h 222232"/>
                    <a:gd name="connsiteX4" fmla="*/ 42798 w 232345"/>
                    <a:gd name="connsiteY4" fmla="*/ 221337 h 222232"/>
                    <a:gd name="connsiteX5" fmla="*/ 169481 w 232345"/>
                    <a:gd name="connsiteY5" fmla="*/ 192762 h 222232"/>
                    <a:gd name="connsiteX6" fmla="*/ 232346 w 232345"/>
                    <a:gd name="connsiteY6" fmla="*/ 14645 h 22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2345" h="222232">
                      <a:moveTo>
                        <a:pt x="232346" y="14645"/>
                      </a:moveTo>
                      <a:lnTo>
                        <a:pt x="199961" y="2262"/>
                      </a:lnTo>
                      <a:cubicBezTo>
                        <a:pt x="186626" y="-2500"/>
                        <a:pt x="172338" y="357"/>
                        <a:pt x="161861" y="9882"/>
                      </a:cubicBezTo>
                      <a:lnTo>
                        <a:pt x="10413" y="161330"/>
                      </a:lnTo>
                      <a:cubicBezTo>
                        <a:pt x="-14352" y="186095"/>
                        <a:pt x="8508" y="228957"/>
                        <a:pt x="42798" y="221337"/>
                      </a:cubicBezTo>
                      <a:lnTo>
                        <a:pt x="169481" y="192762"/>
                      </a:lnTo>
                      <a:cubicBezTo>
                        <a:pt x="179958" y="145137"/>
                        <a:pt x="197103" y="81320"/>
                        <a:pt x="232346" y="14645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03" name="任意多边形: 形状 68"/>
                <p:cNvSpPr/>
                <p:nvPr/>
              </p:nvSpPr>
              <p:spPr>
                <a:xfrm>
                  <a:off x="4970120" y="5357874"/>
                  <a:ext cx="222671" cy="239431"/>
                </a:xfrm>
                <a:custGeom>
                  <a:avLst/>
                  <a:gdLst>
                    <a:gd name="connsiteX0" fmla="*/ 204747 w 222671"/>
                    <a:gd name="connsiteY0" fmla="*/ 0 h 239431"/>
                    <a:gd name="connsiteX1" fmla="*/ 30439 w 222671"/>
                    <a:gd name="connsiteY1" fmla="*/ 60960 h 239431"/>
                    <a:gd name="connsiteX2" fmla="*/ 912 w 222671"/>
                    <a:gd name="connsiteY2" fmla="*/ 196215 h 239431"/>
                    <a:gd name="connsiteX3" fmla="*/ 60919 w 222671"/>
                    <a:gd name="connsiteY3" fmla="*/ 228600 h 239431"/>
                    <a:gd name="connsiteX4" fmla="*/ 212367 w 222671"/>
                    <a:gd name="connsiteY4" fmla="*/ 77152 h 239431"/>
                    <a:gd name="connsiteX5" fmla="*/ 219987 w 222671"/>
                    <a:gd name="connsiteY5" fmla="*/ 39052 h 239431"/>
                    <a:gd name="connsiteX6" fmla="*/ 204747 w 222671"/>
                    <a:gd name="connsiteY6" fmla="*/ 0 h 239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2671" h="239431">
                      <a:moveTo>
                        <a:pt x="204747" y="0"/>
                      </a:moveTo>
                      <a:cubicBezTo>
                        <a:pt x="140929" y="33338"/>
                        <a:pt x="79969" y="51435"/>
                        <a:pt x="30439" y="60960"/>
                      </a:cubicBezTo>
                      <a:lnTo>
                        <a:pt x="912" y="196215"/>
                      </a:lnTo>
                      <a:cubicBezTo>
                        <a:pt x="-6708" y="230505"/>
                        <a:pt x="35202" y="254317"/>
                        <a:pt x="60919" y="228600"/>
                      </a:cubicBezTo>
                      <a:lnTo>
                        <a:pt x="212367" y="77152"/>
                      </a:lnTo>
                      <a:cubicBezTo>
                        <a:pt x="221892" y="67627"/>
                        <a:pt x="225702" y="52388"/>
                        <a:pt x="219987" y="39052"/>
                      </a:cubicBezTo>
                      <a:lnTo>
                        <a:pt x="204747" y="0"/>
                      </a:lnTo>
                      <a:close/>
                    </a:path>
                  </a:pathLst>
                </a:custGeom>
                <a:grp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04" name="任意多边形: 形状 69"/>
                <p:cNvSpPr/>
                <p:nvPr/>
              </p:nvSpPr>
              <p:spPr>
                <a:xfrm>
                  <a:off x="4892915" y="4875901"/>
                  <a:ext cx="512443" cy="511489"/>
                </a:xfrm>
                <a:custGeom>
                  <a:avLst/>
                  <a:gdLst>
                    <a:gd name="connsiteX0" fmla="*/ 338138 w 512445"/>
                    <a:gd name="connsiteY0" fmla="*/ 0 h 511492"/>
                    <a:gd name="connsiteX1" fmla="*/ 156210 w 512445"/>
                    <a:gd name="connsiteY1" fmla="*/ 123825 h 511492"/>
                    <a:gd name="connsiteX2" fmla="*/ 0 w 512445"/>
                    <a:gd name="connsiteY2" fmla="*/ 452438 h 511492"/>
                    <a:gd name="connsiteX3" fmla="*/ 59055 w 512445"/>
                    <a:gd name="connsiteY3" fmla="*/ 511493 h 511492"/>
                    <a:gd name="connsiteX4" fmla="*/ 388620 w 512445"/>
                    <a:gd name="connsiteY4" fmla="*/ 356235 h 511492"/>
                    <a:gd name="connsiteX5" fmla="*/ 512445 w 512445"/>
                    <a:gd name="connsiteY5" fmla="*/ 175260 h 511492"/>
                    <a:gd name="connsiteX6" fmla="*/ 440055 w 512445"/>
                    <a:gd name="connsiteY6" fmla="*/ 70485 h 511492"/>
                    <a:gd name="connsiteX7" fmla="*/ 338138 w 512445"/>
                    <a:gd name="connsiteY7" fmla="*/ 0 h 511492"/>
                    <a:gd name="connsiteX8" fmla="*/ 386715 w 512445"/>
                    <a:gd name="connsiteY8" fmla="*/ 205740 h 511492"/>
                    <a:gd name="connsiteX9" fmla="*/ 305753 w 512445"/>
                    <a:gd name="connsiteY9" fmla="*/ 205740 h 511492"/>
                    <a:gd name="connsiteX10" fmla="*/ 305753 w 512445"/>
                    <a:gd name="connsiteY10" fmla="*/ 124778 h 511492"/>
                    <a:gd name="connsiteX11" fmla="*/ 386715 w 512445"/>
                    <a:gd name="connsiteY11" fmla="*/ 124778 h 511492"/>
                    <a:gd name="connsiteX12" fmla="*/ 386715 w 512445"/>
                    <a:gd name="connsiteY12" fmla="*/ 205740 h 51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2445" h="511492">
                      <a:moveTo>
                        <a:pt x="338138" y="0"/>
                      </a:moveTo>
                      <a:cubicBezTo>
                        <a:pt x="281940" y="22860"/>
                        <a:pt x="218123" y="61913"/>
                        <a:pt x="156210" y="123825"/>
                      </a:cubicBezTo>
                      <a:cubicBezTo>
                        <a:pt x="42863" y="237173"/>
                        <a:pt x="9525" y="374333"/>
                        <a:pt x="0" y="452438"/>
                      </a:cubicBezTo>
                      <a:lnTo>
                        <a:pt x="59055" y="511493"/>
                      </a:lnTo>
                      <a:cubicBezTo>
                        <a:pt x="137160" y="501968"/>
                        <a:pt x="275273" y="469583"/>
                        <a:pt x="388620" y="356235"/>
                      </a:cubicBezTo>
                      <a:cubicBezTo>
                        <a:pt x="450533" y="294323"/>
                        <a:pt x="489585" y="231458"/>
                        <a:pt x="512445" y="175260"/>
                      </a:cubicBezTo>
                      <a:cubicBezTo>
                        <a:pt x="500063" y="143828"/>
                        <a:pt x="475298" y="106680"/>
                        <a:pt x="440055" y="70485"/>
                      </a:cubicBezTo>
                      <a:cubicBezTo>
                        <a:pt x="405765" y="37147"/>
                        <a:pt x="369570" y="12383"/>
                        <a:pt x="338138" y="0"/>
                      </a:cubicBezTo>
                      <a:close/>
                      <a:moveTo>
                        <a:pt x="386715" y="205740"/>
                      </a:moveTo>
                      <a:cubicBezTo>
                        <a:pt x="364808" y="227648"/>
                        <a:pt x="328613" y="227648"/>
                        <a:pt x="305753" y="205740"/>
                      </a:cubicBezTo>
                      <a:cubicBezTo>
                        <a:pt x="283845" y="183833"/>
                        <a:pt x="283845" y="147638"/>
                        <a:pt x="305753" y="124778"/>
                      </a:cubicBezTo>
                      <a:cubicBezTo>
                        <a:pt x="327660" y="102870"/>
                        <a:pt x="363855" y="102870"/>
                        <a:pt x="386715" y="124778"/>
                      </a:cubicBezTo>
                      <a:cubicBezTo>
                        <a:pt x="408623" y="147638"/>
                        <a:pt x="408623" y="183833"/>
                        <a:pt x="386715" y="205740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  <a:effectLst>
                  <a:outerShdw blurRad="50800" dist="50800" dir="5400000" algn="ctr" rotWithShape="0">
                    <a:srgbClr val="00B0F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05" name="任意多边形: 形状 70"/>
                <p:cNvSpPr/>
                <p:nvPr/>
              </p:nvSpPr>
              <p:spPr>
                <a:xfrm>
                  <a:off x="4780739" y="5363926"/>
                  <a:ext cx="135662" cy="135943"/>
                </a:xfrm>
                <a:custGeom>
                  <a:avLst/>
                  <a:gdLst>
                    <a:gd name="connsiteX0" fmla="*/ 111235 w 135662"/>
                    <a:gd name="connsiteY0" fmla="*/ 24428 h 135943"/>
                    <a:gd name="connsiteX1" fmla="*/ 66467 w 135662"/>
                    <a:gd name="connsiteY1" fmla="*/ 14903 h 135943"/>
                    <a:gd name="connsiteX2" fmla="*/ 2650 w 135662"/>
                    <a:gd name="connsiteY2" fmla="*/ 133013 h 135943"/>
                    <a:gd name="connsiteX3" fmla="*/ 120760 w 135662"/>
                    <a:gd name="connsiteY3" fmla="*/ 69195 h 135943"/>
                    <a:gd name="connsiteX4" fmla="*/ 111235 w 135662"/>
                    <a:gd name="connsiteY4" fmla="*/ 24428 h 1359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5662" h="135943">
                      <a:moveTo>
                        <a:pt x="111235" y="24428"/>
                      </a:moveTo>
                      <a:cubicBezTo>
                        <a:pt x="95995" y="9188"/>
                        <a:pt x="97900" y="-16530"/>
                        <a:pt x="66467" y="14903"/>
                      </a:cubicBezTo>
                      <a:cubicBezTo>
                        <a:pt x="35035" y="46335"/>
                        <a:pt x="-11638" y="117773"/>
                        <a:pt x="2650" y="133013"/>
                      </a:cubicBezTo>
                      <a:cubicBezTo>
                        <a:pt x="17890" y="148253"/>
                        <a:pt x="89327" y="100628"/>
                        <a:pt x="120760" y="69195"/>
                      </a:cubicBezTo>
                      <a:cubicBezTo>
                        <a:pt x="152192" y="36810"/>
                        <a:pt x="126475" y="38715"/>
                        <a:pt x="111235" y="24428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</p:grpSp>
        </p:grpSp>
      </p:grpSp>
      <p:grpSp>
        <p:nvGrpSpPr>
          <p:cNvPr id="106" name="组合 105"/>
          <p:cNvGrpSpPr>
            <a:grpSpLocks noChangeAspect="1"/>
          </p:cNvGrpSpPr>
          <p:nvPr/>
        </p:nvGrpSpPr>
        <p:grpSpPr>
          <a:xfrm>
            <a:off x="1278383" y="3077590"/>
            <a:ext cx="1188791" cy="1207722"/>
            <a:chOff x="1553708" y="1920040"/>
            <a:chExt cx="2302783" cy="2232334"/>
          </a:xfrm>
        </p:grpSpPr>
        <p:sp useBgFill="1">
          <p:nvSpPr>
            <p:cNvPr id="107" name="椭圆 106"/>
            <p:cNvSpPr/>
            <p:nvPr/>
          </p:nvSpPr>
          <p:spPr>
            <a:xfrm>
              <a:off x="1733550" y="2037586"/>
              <a:ext cx="1981200" cy="1981200"/>
            </a:xfrm>
            <a:prstGeom prst="ellipse">
              <a:avLst/>
            </a:prstGeom>
            <a:ln w="19050">
              <a:noFill/>
            </a:ln>
            <a:effectLst>
              <a:innerShdw blurRad="1104900">
                <a:srgbClr val="00B0F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108" name="组合 107"/>
            <p:cNvGrpSpPr/>
            <p:nvPr/>
          </p:nvGrpSpPr>
          <p:grpSpPr>
            <a:xfrm>
              <a:off x="1553708" y="1920040"/>
              <a:ext cx="2302783" cy="2232334"/>
              <a:chOff x="7161891" y="2833007"/>
              <a:chExt cx="2302783" cy="2232334"/>
            </a:xfrm>
          </p:grpSpPr>
          <p:sp>
            <p:nvSpPr>
              <p:cNvPr id="109" name="椭圆 108"/>
              <p:cNvSpPr/>
              <p:nvPr/>
            </p:nvSpPr>
            <p:spPr>
              <a:xfrm>
                <a:off x="7232340" y="2833007"/>
                <a:ext cx="2232334" cy="2232334"/>
              </a:xfrm>
              <a:prstGeom prst="ellipse">
                <a:avLst/>
              </a:prstGeom>
              <a:noFill/>
              <a:ln w="9525">
                <a:solidFill>
                  <a:srgbClr val="00B0F0"/>
                </a:solidFill>
                <a:prstDash val="dash"/>
              </a:ln>
              <a:effectLst>
                <a:outerShdw blurRad="127000" algn="ctr" rotWithShape="0">
                  <a:schemeClr val="tx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grpSp>
            <p:nvGrpSpPr>
              <p:cNvPr id="110" name="图形 10" descr="火箭"/>
              <p:cNvGrpSpPr/>
              <p:nvPr/>
            </p:nvGrpSpPr>
            <p:grpSpPr>
              <a:xfrm rot="18961348">
                <a:off x="7161891" y="3867428"/>
                <a:ext cx="142238" cy="141756"/>
                <a:chOff x="4690108" y="4832766"/>
                <a:chExt cx="767138" cy="764539"/>
              </a:xfrm>
              <a:solidFill>
                <a:srgbClr val="00B0F0"/>
              </a:solidFill>
              <a:effectLst/>
            </p:grpSpPr>
            <p:sp>
              <p:nvSpPr>
                <p:cNvPr id="111" name="任意多边形: 形状 66"/>
                <p:cNvSpPr/>
                <p:nvPr/>
              </p:nvSpPr>
              <p:spPr>
                <a:xfrm>
                  <a:off x="5282499" y="4832766"/>
                  <a:ext cx="174747" cy="167919"/>
                </a:xfrm>
                <a:custGeom>
                  <a:avLst/>
                  <a:gdLst>
                    <a:gd name="connsiteX0" fmla="*/ 170498 w 174747"/>
                    <a:gd name="connsiteY0" fmla="*/ 5042 h 167919"/>
                    <a:gd name="connsiteX1" fmla="*/ 0 w 174747"/>
                    <a:gd name="connsiteY1" fmla="*/ 25997 h 167919"/>
                    <a:gd name="connsiteX2" fmla="*/ 78105 w 174747"/>
                    <a:gd name="connsiteY2" fmla="*/ 87910 h 167919"/>
                    <a:gd name="connsiteX3" fmla="*/ 140970 w 174747"/>
                    <a:gd name="connsiteY3" fmla="*/ 167920 h 167919"/>
                    <a:gd name="connsiteX4" fmla="*/ 170498 w 174747"/>
                    <a:gd name="connsiteY4" fmla="*/ 5042 h 167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747" h="167919">
                      <a:moveTo>
                        <a:pt x="170498" y="5042"/>
                      </a:moveTo>
                      <a:cubicBezTo>
                        <a:pt x="157163" y="-8293"/>
                        <a:pt x="71438" y="6947"/>
                        <a:pt x="0" y="25997"/>
                      </a:cubicBezTo>
                      <a:cubicBezTo>
                        <a:pt x="25717" y="41237"/>
                        <a:pt x="52388" y="62192"/>
                        <a:pt x="78105" y="87910"/>
                      </a:cubicBezTo>
                      <a:cubicBezTo>
                        <a:pt x="104775" y="114580"/>
                        <a:pt x="125730" y="141250"/>
                        <a:pt x="140970" y="167920"/>
                      </a:cubicBezTo>
                      <a:cubicBezTo>
                        <a:pt x="160020" y="94577"/>
                        <a:pt x="184785" y="18377"/>
                        <a:pt x="170498" y="5042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12" name="任意多边形: 形状 67"/>
                <p:cNvSpPr/>
                <p:nvPr/>
              </p:nvSpPr>
              <p:spPr>
                <a:xfrm>
                  <a:off x="4690108" y="5094626"/>
                  <a:ext cx="232345" cy="222232"/>
                </a:xfrm>
                <a:custGeom>
                  <a:avLst/>
                  <a:gdLst>
                    <a:gd name="connsiteX0" fmla="*/ 232346 w 232345"/>
                    <a:gd name="connsiteY0" fmla="*/ 14645 h 222232"/>
                    <a:gd name="connsiteX1" fmla="*/ 199961 w 232345"/>
                    <a:gd name="connsiteY1" fmla="*/ 2262 h 222232"/>
                    <a:gd name="connsiteX2" fmla="*/ 161861 w 232345"/>
                    <a:gd name="connsiteY2" fmla="*/ 9882 h 222232"/>
                    <a:gd name="connsiteX3" fmla="*/ 10413 w 232345"/>
                    <a:gd name="connsiteY3" fmla="*/ 161330 h 222232"/>
                    <a:gd name="connsiteX4" fmla="*/ 42798 w 232345"/>
                    <a:gd name="connsiteY4" fmla="*/ 221337 h 222232"/>
                    <a:gd name="connsiteX5" fmla="*/ 169481 w 232345"/>
                    <a:gd name="connsiteY5" fmla="*/ 192762 h 222232"/>
                    <a:gd name="connsiteX6" fmla="*/ 232346 w 232345"/>
                    <a:gd name="connsiteY6" fmla="*/ 14645 h 22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2345" h="222232">
                      <a:moveTo>
                        <a:pt x="232346" y="14645"/>
                      </a:moveTo>
                      <a:lnTo>
                        <a:pt x="199961" y="2262"/>
                      </a:lnTo>
                      <a:cubicBezTo>
                        <a:pt x="186626" y="-2500"/>
                        <a:pt x="172338" y="357"/>
                        <a:pt x="161861" y="9882"/>
                      </a:cubicBezTo>
                      <a:lnTo>
                        <a:pt x="10413" y="161330"/>
                      </a:lnTo>
                      <a:cubicBezTo>
                        <a:pt x="-14352" y="186095"/>
                        <a:pt x="8508" y="228957"/>
                        <a:pt x="42798" y="221337"/>
                      </a:cubicBezTo>
                      <a:lnTo>
                        <a:pt x="169481" y="192762"/>
                      </a:lnTo>
                      <a:cubicBezTo>
                        <a:pt x="179958" y="145137"/>
                        <a:pt x="197103" y="81320"/>
                        <a:pt x="232346" y="14645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13" name="任意多边形: 形状 68"/>
                <p:cNvSpPr/>
                <p:nvPr/>
              </p:nvSpPr>
              <p:spPr>
                <a:xfrm>
                  <a:off x="4970120" y="5357874"/>
                  <a:ext cx="222671" cy="239431"/>
                </a:xfrm>
                <a:custGeom>
                  <a:avLst/>
                  <a:gdLst>
                    <a:gd name="connsiteX0" fmla="*/ 204747 w 222671"/>
                    <a:gd name="connsiteY0" fmla="*/ 0 h 239431"/>
                    <a:gd name="connsiteX1" fmla="*/ 30439 w 222671"/>
                    <a:gd name="connsiteY1" fmla="*/ 60960 h 239431"/>
                    <a:gd name="connsiteX2" fmla="*/ 912 w 222671"/>
                    <a:gd name="connsiteY2" fmla="*/ 196215 h 239431"/>
                    <a:gd name="connsiteX3" fmla="*/ 60919 w 222671"/>
                    <a:gd name="connsiteY3" fmla="*/ 228600 h 239431"/>
                    <a:gd name="connsiteX4" fmla="*/ 212367 w 222671"/>
                    <a:gd name="connsiteY4" fmla="*/ 77152 h 239431"/>
                    <a:gd name="connsiteX5" fmla="*/ 219987 w 222671"/>
                    <a:gd name="connsiteY5" fmla="*/ 39052 h 239431"/>
                    <a:gd name="connsiteX6" fmla="*/ 204747 w 222671"/>
                    <a:gd name="connsiteY6" fmla="*/ 0 h 239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2671" h="239431">
                      <a:moveTo>
                        <a:pt x="204747" y="0"/>
                      </a:moveTo>
                      <a:cubicBezTo>
                        <a:pt x="140929" y="33338"/>
                        <a:pt x="79969" y="51435"/>
                        <a:pt x="30439" y="60960"/>
                      </a:cubicBezTo>
                      <a:lnTo>
                        <a:pt x="912" y="196215"/>
                      </a:lnTo>
                      <a:cubicBezTo>
                        <a:pt x="-6708" y="230505"/>
                        <a:pt x="35202" y="254317"/>
                        <a:pt x="60919" y="228600"/>
                      </a:cubicBezTo>
                      <a:lnTo>
                        <a:pt x="212367" y="77152"/>
                      </a:lnTo>
                      <a:cubicBezTo>
                        <a:pt x="221892" y="67627"/>
                        <a:pt x="225702" y="52388"/>
                        <a:pt x="219987" y="39052"/>
                      </a:cubicBezTo>
                      <a:lnTo>
                        <a:pt x="204747" y="0"/>
                      </a:lnTo>
                      <a:close/>
                    </a:path>
                  </a:pathLst>
                </a:custGeom>
                <a:grp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14" name="任意多边形: 形状 69"/>
                <p:cNvSpPr/>
                <p:nvPr/>
              </p:nvSpPr>
              <p:spPr>
                <a:xfrm>
                  <a:off x="4892915" y="4875901"/>
                  <a:ext cx="512443" cy="511489"/>
                </a:xfrm>
                <a:custGeom>
                  <a:avLst/>
                  <a:gdLst>
                    <a:gd name="connsiteX0" fmla="*/ 338138 w 512445"/>
                    <a:gd name="connsiteY0" fmla="*/ 0 h 511492"/>
                    <a:gd name="connsiteX1" fmla="*/ 156210 w 512445"/>
                    <a:gd name="connsiteY1" fmla="*/ 123825 h 511492"/>
                    <a:gd name="connsiteX2" fmla="*/ 0 w 512445"/>
                    <a:gd name="connsiteY2" fmla="*/ 452438 h 511492"/>
                    <a:gd name="connsiteX3" fmla="*/ 59055 w 512445"/>
                    <a:gd name="connsiteY3" fmla="*/ 511493 h 511492"/>
                    <a:gd name="connsiteX4" fmla="*/ 388620 w 512445"/>
                    <a:gd name="connsiteY4" fmla="*/ 356235 h 511492"/>
                    <a:gd name="connsiteX5" fmla="*/ 512445 w 512445"/>
                    <a:gd name="connsiteY5" fmla="*/ 175260 h 511492"/>
                    <a:gd name="connsiteX6" fmla="*/ 440055 w 512445"/>
                    <a:gd name="connsiteY6" fmla="*/ 70485 h 511492"/>
                    <a:gd name="connsiteX7" fmla="*/ 338138 w 512445"/>
                    <a:gd name="connsiteY7" fmla="*/ 0 h 511492"/>
                    <a:gd name="connsiteX8" fmla="*/ 386715 w 512445"/>
                    <a:gd name="connsiteY8" fmla="*/ 205740 h 511492"/>
                    <a:gd name="connsiteX9" fmla="*/ 305753 w 512445"/>
                    <a:gd name="connsiteY9" fmla="*/ 205740 h 511492"/>
                    <a:gd name="connsiteX10" fmla="*/ 305753 w 512445"/>
                    <a:gd name="connsiteY10" fmla="*/ 124778 h 511492"/>
                    <a:gd name="connsiteX11" fmla="*/ 386715 w 512445"/>
                    <a:gd name="connsiteY11" fmla="*/ 124778 h 511492"/>
                    <a:gd name="connsiteX12" fmla="*/ 386715 w 512445"/>
                    <a:gd name="connsiteY12" fmla="*/ 205740 h 51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2445" h="511492">
                      <a:moveTo>
                        <a:pt x="338138" y="0"/>
                      </a:moveTo>
                      <a:cubicBezTo>
                        <a:pt x="281940" y="22860"/>
                        <a:pt x="218123" y="61913"/>
                        <a:pt x="156210" y="123825"/>
                      </a:cubicBezTo>
                      <a:cubicBezTo>
                        <a:pt x="42863" y="237173"/>
                        <a:pt x="9525" y="374333"/>
                        <a:pt x="0" y="452438"/>
                      </a:cubicBezTo>
                      <a:lnTo>
                        <a:pt x="59055" y="511493"/>
                      </a:lnTo>
                      <a:cubicBezTo>
                        <a:pt x="137160" y="501968"/>
                        <a:pt x="275273" y="469583"/>
                        <a:pt x="388620" y="356235"/>
                      </a:cubicBezTo>
                      <a:cubicBezTo>
                        <a:pt x="450533" y="294323"/>
                        <a:pt x="489585" y="231458"/>
                        <a:pt x="512445" y="175260"/>
                      </a:cubicBezTo>
                      <a:cubicBezTo>
                        <a:pt x="500063" y="143828"/>
                        <a:pt x="475298" y="106680"/>
                        <a:pt x="440055" y="70485"/>
                      </a:cubicBezTo>
                      <a:cubicBezTo>
                        <a:pt x="405765" y="37147"/>
                        <a:pt x="369570" y="12383"/>
                        <a:pt x="338138" y="0"/>
                      </a:cubicBezTo>
                      <a:close/>
                      <a:moveTo>
                        <a:pt x="386715" y="205740"/>
                      </a:moveTo>
                      <a:cubicBezTo>
                        <a:pt x="364808" y="227648"/>
                        <a:pt x="328613" y="227648"/>
                        <a:pt x="305753" y="205740"/>
                      </a:cubicBezTo>
                      <a:cubicBezTo>
                        <a:pt x="283845" y="183833"/>
                        <a:pt x="283845" y="147638"/>
                        <a:pt x="305753" y="124778"/>
                      </a:cubicBezTo>
                      <a:cubicBezTo>
                        <a:pt x="327660" y="102870"/>
                        <a:pt x="363855" y="102870"/>
                        <a:pt x="386715" y="124778"/>
                      </a:cubicBezTo>
                      <a:cubicBezTo>
                        <a:pt x="408623" y="147638"/>
                        <a:pt x="408623" y="183833"/>
                        <a:pt x="386715" y="205740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  <a:effectLst>
                  <a:outerShdw blurRad="50800" dist="50800" dir="5400000" algn="ctr" rotWithShape="0">
                    <a:srgbClr val="00B0F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15" name="任意多边形: 形状 70"/>
                <p:cNvSpPr/>
                <p:nvPr/>
              </p:nvSpPr>
              <p:spPr>
                <a:xfrm>
                  <a:off x="4780739" y="5363926"/>
                  <a:ext cx="135662" cy="135943"/>
                </a:xfrm>
                <a:custGeom>
                  <a:avLst/>
                  <a:gdLst>
                    <a:gd name="connsiteX0" fmla="*/ 111235 w 135662"/>
                    <a:gd name="connsiteY0" fmla="*/ 24428 h 135943"/>
                    <a:gd name="connsiteX1" fmla="*/ 66467 w 135662"/>
                    <a:gd name="connsiteY1" fmla="*/ 14903 h 135943"/>
                    <a:gd name="connsiteX2" fmla="*/ 2650 w 135662"/>
                    <a:gd name="connsiteY2" fmla="*/ 133013 h 135943"/>
                    <a:gd name="connsiteX3" fmla="*/ 120760 w 135662"/>
                    <a:gd name="connsiteY3" fmla="*/ 69195 h 135943"/>
                    <a:gd name="connsiteX4" fmla="*/ 111235 w 135662"/>
                    <a:gd name="connsiteY4" fmla="*/ 24428 h 1359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5662" h="135943">
                      <a:moveTo>
                        <a:pt x="111235" y="24428"/>
                      </a:moveTo>
                      <a:cubicBezTo>
                        <a:pt x="95995" y="9188"/>
                        <a:pt x="97900" y="-16530"/>
                        <a:pt x="66467" y="14903"/>
                      </a:cubicBezTo>
                      <a:cubicBezTo>
                        <a:pt x="35035" y="46335"/>
                        <a:pt x="-11638" y="117773"/>
                        <a:pt x="2650" y="133013"/>
                      </a:cubicBezTo>
                      <a:cubicBezTo>
                        <a:pt x="17890" y="148253"/>
                        <a:pt x="89327" y="100628"/>
                        <a:pt x="120760" y="69195"/>
                      </a:cubicBezTo>
                      <a:cubicBezTo>
                        <a:pt x="152192" y="36810"/>
                        <a:pt x="126475" y="38715"/>
                        <a:pt x="111235" y="24428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</p:grpSp>
        </p:grpSp>
      </p:grpSp>
      <p:grpSp>
        <p:nvGrpSpPr>
          <p:cNvPr id="116" name="组合 115"/>
          <p:cNvGrpSpPr>
            <a:grpSpLocks noChangeAspect="1"/>
          </p:cNvGrpSpPr>
          <p:nvPr/>
        </p:nvGrpSpPr>
        <p:grpSpPr>
          <a:xfrm>
            <a:off x="4075945" y="3095106"/>
            <a:ext cx="1188791" cy="1207722"/>
            <a:chOff x="1553708" y="1920040"/>
            <a:chExt cx="2302783" cy="2232334"/>
          </a:xfrm>
        </p:grpSpPr>
        <p:sp useBgFill="1">
          <p:nvSpPr>
            <p:cNvPr id="117" name="椭圆 116"/>
            <p:cNvSpPr/>
            <p:nvPr/>
          </p:nvSpPr>
          <p:spPr>
            <a:xfrm>
              <a:off x="1733550" y="2037586"/>
              <a:ext cx="1981200" cy="1981200"/>
            </a:xfrm>
            <a:prstGeom prst="ellipse">
              <a:avLst/>
            </a:prstGeom>
            <a:ln w="19050">
              <a:noFill/>
            </a:ln>
            <a:effectLst>
              <a:innerShdw blurRad="1104900">
                <a:srgbClr val="00B0F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118" name="组合 117"/>
            <p:cNvGrpSpPr/>
            <p:nvPr/>
          </p:nvGrpSpPr>
          <p:grpSpPr>
            <a:xfrm>
              <a:off x="1553708" y="1920040"/>
              <a:ext cx="2302783" cy="2232334"/>
              <a:chOff x="7161891" y="2833007"/>
              <a:chExt cx="2302783" cy="2232334"/>
            </a:xfrm>
          </p:grpSpPr>
          <p:sp>
            <p:nvSpPr>
              <p:cNvPr id="119" name="椭圆 118"/>
              <p:cNvSpPr/>
              <p:nvPr/>
            </p:nvSpPr>
            <p:spPr>
              <a:xfrm>
                <a:off x="7232340" y="2833007"/>
                <a:ext cx="2232334" cy="2232334"/>
              </a:xfrm>
              <a:prstGeom prst="ellipse">
                <a:avLst/>
              </a:prstGeom>
              <a:noFill/>
              <a:ln w="9525">
                <a:solidFill>
                  <a:srgbClr val="00B0F0"/>
                </a:solidFill>
                <a:prstDash val="dash"/>
              </a:ln>
              <a:effectLst>
                <a:outerShdw blurRad="127000" algn="ctr" rotWithShape="0">
                  <a:schemeClr val="tx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grpSp>
            <p:nvGrpSpPr>
              <p:cNvPr id="120" name="图形 10" descr="火箭"/>
              <p:cNvGrpSpPr/>
              <p:nvPr/>
            </p:nvGrpSpPr>
            <p:grpSpPr>
              <a:xfrm rot="18961348">
                <a:off x="7161891" y="3867428"/>
                <a:ext cx="142238" cy="141756"/>
                <a:chOff x="4690108" y="4832766"/>
                <a:chExt cx="767138" cy="764539"/>
              </a:xfrm>
              <a:solidFill>
                <a:srgbClr val="00B0F0"/>
              </a:solidFill>
              <a:effectLst/>
            </p:grpSpPr>
            <p:sp>
              <p:nvSpPr>
                <p:cNvPr id="121" name="任意多边形: 形状 66"/>
                <p:cNvSpPr/>
                <p:nvPr/>
              </p:nvSpPr>
              <p:spPr>
                <a:xfrm>
                  <a:off x="5282499" y="4832766"/>
                  <a:ext cx="174747" cy="167919"/>
                </a:xfrm>
                <a:custGeom>
                  <a:avLst/>
                  <a:gdLst>
                    <a:gd name="connsiteX0" fmla="*/ 170498 w 174747"/>
                    <a:gd name="connsiteY0" fmla="*/ 5042 h 167919"/>
                    <a:gd name="connsiteX1" fmla="*/ 0 w 174747"/>
                    <a:gd name="connsiteY1" fmla="*/ 25997 h 167919"/>
                    <a:gd name="connsiteX2" fmla="*/ 78105 w 174747"/>
                    <a:gd name="connsiteY2" fmla="*/ 87910 h 167919"/>
                    <a:gd name="connsiteX3" fmla="*/ 140970 w 174747"/>
                    <a:gd name="connsiteY3" fmla="*/ 167920 h 167919"/>
                    <a:gd name="connsiteX4" fmla="*/ 170498 w 174747"/>
                    <a:gd name="connsiteY4" fmla="*/ 5042 h 167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747" h="167919">
                      <a:moveTo>
                        <a:pt x="170498" y="5042"/>
                      </a:moveTo>
                      <a:cubicBezTo>
                        <a:pt x="157163" y="-8293"/>
                        <a:pt x="71438" y="6947"/>
                        <a:pt x="0" y="25997"/>
                      </a:cubicBezTo>
                      <a:cubicBezTo>
                        <a:pt x="25717" y="41237"/>
                        <a:pt x="52388" y="62192"/>
                        <a:pt x="78105" y="87910"/>
                      </a:cubicBezTo>
                      <a:cubicBezTo>
                        <a:pt x="104775" y="114580"/>
                        <a:pt x="125730" y="141250"/>
                        <a:pt x="140970" y="167920"/>
                      </a:cubicBezTo>
                      <a:cubicBezTo>
                        <a:pt x="160020" y="94577"/>
                        <a:pt x="184785" y="18377"/>
                        <a:pt x="170498" y="5042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22" name="任意多边形: 形状 67"/>
                <p:cNvSpPr/>
                <p:nvPr/>
              </p:nvSpPr>
              <p:spPr>
                <a:xfrm>
                  <a:off x="4690108" y="5094626"/>
                  <a:ext cx="232345" cy="222232"/>
                </a:xfrm>
                <a:custGeom>
                  <a:avLst/>
                  <a:gdLst>
                    <a:gd name="connsiteX0" fmla="*/ 232346 w 232345"/>
                    <a:gd name="connsiteY0" fmla="*/ 14645 h 222232"/>
                    <a:gd name="connsiteX1" fmla="*/ 199961 w 232345"/>
                    <a:gd name="connsiteY1" fmla="*/ 2262 h 222232"/>
                    <a:gd name="connsiteX2" fmla="*/ 161861 w 232345"/>
                    <a:gd name="connsiteY2" fmla="*/ 9882 h 222232"/>
                    <a:gd name="connsiteX3" fmla="*/ 10413 w 232345"/>
                    <a:gd name="connsiteY3" fmla="*/ 161330 h 222232"/>
                    <a:gd name="connsiteX4" fmla="*/ 42798 w 232345"/>
                    <a:gd name="connsiteY4" fmla="*/ 221337 h 222232"/>
                    <a:gd name="connsiteX5" fmla="*/ 169481 w 232345"/>
                    <a:gd name="connsiteY5" fmla="*/ 192762 h 222232"/>
                    <a:gd name="connsiteX6" fmla="*/ 232346 w 232345"/>
                    <a:gd name="connsiteY6" fmla="*/ 14645 h 22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2345" h="222232">
                      <a:moveTo>
                        <a:pt x="232346" y="14645"/>
                      </a:moveTo>
                      <a:lnTo>
                        <a:pt x="199961" y="2262"/>
                      </a:lnTo>
                      <a:cubicBezTo>
                        <a:pt x="186626" y="-2500"/>
                        <a:pt x="172338" y="357"/>
                        <a:pt x="161861" y="9882"/>
                      </a:cubicBezTo>
                      <a:lnTo>
                        <a:pt x="10413" y="161330"/>
                      </a:lnTo>
                      <a:cubicBezTo>
                        <a:pt x="-14352" y="186095"/>
                        <a:pt x="8508" y="228957"/>
                        <a:pt x="42798" y="221337"/>
                      </a:cubicBezTo>
                      <a:lnTo>
                        <a:pt x="169481" y="192762"/>
                      </a:lnTo>
                      <a:cubicBezTo>
                        <a:pt x="179958" y="145137"/>
                        <a:pt x="197103" y="81320"/>
                        <a:pt x="232346" y="14645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23" name="任意多边形: 形状 68"/>
                <p:cNvSpPr/>
                <p:nvPr/>
              </p:nvSpPr>
              <p:spPr>
                <a:xfrm>
                  <a:off x="4970120" y="5357874"/>
                  <a:ext cx="222671" cy="239431"/>
                </a:xfrm>
                <a:custGeom>
                  <a:avLst/>
                  <a:gdLst>
                    <a:gd name="connsiteX0" fmla="*/ 204747 w 222671"/>
                    <a:gd name="connsiteY0" fmla="*/ 0 h 239431"/>
                    <a:gd name="connsiteX1" fmla="*/ 30439 w 222671"/>
                    <a:gd name="connsiteY1" fmla="*/ 60960 h 239431"/>
                    <a:gd name="connsiteX2" fmla="*/ 912 w 222671"/>
                    <a:gd name="connsiteY2" fmla="*/ 196215 h 239431"/>
                    <a:gd name="connsiteX3" fmla="*/ 60919 w 222671"/>
                    <a:gd name="connsiteY3" fmla="*/ 228600 h 239431"/>
                    <a:gd name="connsiteX4" fmla="*/ 212367 w 222671"/>
                    <a:gd name="connsiteY4" fmla="*/ 77152 h 239431"/>
                    <a:gd name="connsiteX5" fmla="*/ 219987 w 222671"/>
                    <a:gd name="connsiteY5" fmla="*/ 39052 h 239431"/>
                    <a:gd name="connsiteX6" fmla="*/ 204747 w 222671"/>
                    <a:gd name="connsiteY6" fmla="*/ 0 h 239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2671" h="239431">
                      <a:moveTo>
                        <a:pt x="204747" y="0"/>
                      </a:moveTo>
                      <a:cubicBezTo>
                        <a:pt x="140929" y="33338"/>
                        <a:pt x="79969" y="51435"/>
                        <a:pt x="30439" y="60960"/>
                      </a:cubicBezTo>
                      <a:lnTo>
                        <a:pt x="912" y="196215"/>
                      </a:lnTo>
                      <a:cubicBezTo>
                        <a:pt x="-6708" y="230505"/>
                        <a:pt x="35202" y="254317"/>
                        <a:pt x="60919" y="228600"/>
                      </a:cubicBezTo>
                      <a:lnTo>
                        <a:pt x="212367" y="77152"/>
                      </a:lnTo>
                      <a:cubicBezTo>
                        <a:pt x="221892" y="67627"/>
                        <a:pt x="225702" y="52388"/>
                        <a:pt x="219987" y="39052"/>
                      </a:cubicBezTo>
                      <a:lnTo>
                        <a:pt x="204747" y="0"/>
                      </a:lnTo>
                      <a:close/>
                    </a:path>
                  </a:pathLst>
                </a:custGeom>
                <a:grp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24" name="任意多边形: 形状 69"/>
                <p:cNvSpPr/>
                <p:nvPr/>
              </p:nvSpPr>
              <p:spPr>
                <a:xfrm>
                  <a:off x="4892915" y="4875901"/>
                  <a:ext cx="512443" cy="511489"/>
                </a:xfrm>
                <a:custGeom>
                  <a:avLst/>
                  <a:gdLst>
                    <a:gd name="connsiteX0" fmla="*/ 338138 w 512445"/>
                    <a:gd name="connsiteY0" fmla="*/ 0 h 511492"/>
                    <a:gd name="connsiteX1" fmla="*/ 156210 w 512445"/>
                    <a:gd name="connsiteY1" fmla="*/ 123825 h 511492"/>
                    <a:gd name="connsiteX2" fmla="*/ 0 w 512445"/>
                    <a:gd name="connsiteY2" fmla="*/ 452438 h 511492"/>
                    <a:gd name="connsiteX3" fmla="*/ 59055 w 512445"/>
                    <a:gd name="connsiteY3" fmla="*/ 511493 h 511492"/>
                    <a:gd name="connsiteX4" fmla="*/ 388620 w 512445"/>
                    <a:gd name="connsiteY4" fmla="*/ 356235 h 511492"/>
                    <a:gd name="connsiteX5" fmla="*/ 512445 w 512445"/>
                    <a:gd name="connsiteY5" fmla="*/ 175260 h 511492"/>
                    <a:gd name="connsiteX6" fmla="*/ 440055 w 512445"/>
                    <a:gd name="connsiteY6" fmla="*/ 70485 h 511492"/>
                    <a:gd name="connsiteX7" fmla="*/ 338138 w 512445"/>
                    <a:gd name="connsiteY7" fmla="*/ 0 h 511492"/>
                    <a:gd name="connsiteX8" fmla="*/ 386715 w 512445"/>
                    <a:gd name="connsiteY8" fmla="*/ 205740 h 511492"/>
                    <a:gd name="connsiteX9" fmla="*/ 305753 w 512445"/>
                    <a:gd name="connsiteY9" fmla="*/ 205740 h 511492"/>
                    <a:gd name="connsiteX10" fmla="*/ 305753 w 512445"/>
                    <a:gd name="connsiteY10" fmla="*/ 124778 h 511492"/>
                    <a:gd name="connsiteX11" fmla="*/ 386715 w 512445"/>
                    <a:gd name="connsiteY11" fmla="*/ 124778 h 511492"/>
                    <a:gd name="connsiteX12" fmla="*/ 386715 w 512445"/>
                    <a:gd name="connsiteY12" fmla="*/ 205740 h 51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2445" h="511492">
                      <a:moveTo>
                        <a:pt x="338138" y="0"/>
                      </a:moveTo>
                      <a:cubicBezTo>
                        <a:pt x="281940" y="22860"/>
                        <a:pt x="218123" y="61913"/>
                        <a:pt x="156210" y="123825"/>
                      </a:cubicBezTo>
                      <a:cubicBezTo>
                        <a:pt x="42863" y="237173"/>
                        <a:pt x="9525" y="374333"/>
                        <a:pt x="0" y="452438"/>
                      </a:cubicBezTo>
                      <a:lnTo>
                        <a:pt x="59055" y="511493"/>
                      </a:lnTo>
                      <a:cubicBezTo>
                        <a:pt x="137160" y="501968"/>
                        <a:pt x="275273" y="469583"/>
                        <a:pt x="388620" y="356235"/>
                      </a:cubicBezTo>
                      <a:cubicBezTo>
                        <a:pt x="450533" y="294323"/>
                        <a:pt x="489585" y="231458"/>
                        <a:pt x="512445" y="175260"/>
                      </a:cubicBezTo>
                      <a:cubicBezTo>
                        <a:pt x="500063" y="143828"/>
                        <a:pt x="475298" y="106680"/>
                        <a:pt x="440055" y="70485"/>
                      </a:cubicBezTo>
                      <a:cubicBezTo>
                        <a:pt x="405765" y="37147"/>
                        <a:pt x="369570" y="12383"/>
                        <a:pt x="338138" y="0"/>
                      </a:cubicBezTo>
                      <a:close/>
                      <a:moveTo>
                        <a:pt x="386715" y="205740"/>
                      </a:moveTo>
                      <a:cubicBezTo>
                        <a:pt x="364808" y="227648"/>
                        <a:pt x="328613" y="227648"/>
                        <a:pt x="305753" y="205740"/>
                      </a:cubicBezTo>
                      <a:cubicBezTo>
                        <a:pt x="283845" y="183833"/>
                        <a:pt x="283845" y="147638"/>
                        <a:pt x="305753" y="124778"/>
                      </a:cubicBezTo>
                      <a:cubicBezTo>
                        <a:pt x="327660" y="102870"/>
                        <a:pt x="363855" y="102870"/>
                        <a:pt x="386715" y="124778"/>
                      </a:cubicBezTo>
                      <a:cubicBezTo>
                        <a:pt x="408623" y="147638"/>
                        <a:pt x="408623" y="183833"/>
                        <a:pt x="386715" y="205740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  <a:effectLst>
                  <a:outerShdw blurRad="50800" dist="50800" dir="5400000" algn="ctr" rotWithShape="0">
                    <a:srgbClr val="00B0F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25" name="任意多边形: 形状 70"/>
                <p:cNvSpPr/>
                <p:nvPr/>
              </p:nvSpPr>
              <p:spPr>
                <a:xfrm>
                  <a:off x="4780739" y="5363926"/>
                  <a:ext cx="135662" cy="135943"/>
                </a:xfrm>
                <a:custGeom>
                  <a:avLst/>
                  <a:gdLst>
                    <a:gd name="connsiteX0" fmla="*/ 111235 w 135662"/>
                    <a:gd name="connsiteY0" fmla="*/ 24428 h 135943"/>
                    <a:gd name="connsiteX1" fmla="*/ 66467 w 135662"/>
                    <a:gd name="connsiteY1" fmla="*/ 14903 h 135943"/>
                    <a:gd name="connsiteX2" fmla="*/ 2650 w 135662"/>
                    <a:gd name="connsiteY2" fmla="*/ 133013 h 135943"/>
                    <a:gd name="connsiteX3" fmla="*/ 120760 w 135662"/>
                    <a:gd name="connsiteY3" fmla="*/ 69195 h 135943"/>
                    <a:gd name="connsiteX4" fmla="*/ 111235 w 135662"/>
                    <a:gd name="connsiteY4" fmla="*/ 24428 h 1359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5662" h="135943">
                      <a:moveTo>
                        <a:pt x="111235" y="24428"/>
                      </a:moveTo>
                      <a:cubicBezTo>
                        <a:pt x="95995" y="9188"/>
                        <a:pt x="97900" y="-16530"/>
                        <a:pt x="66467" y="14903"/>
                      </a:cubicBezTo>
                      <a:cubicBezTo>
                        <a:pt x="35035" y="46335"/>
                        <a:pt x="-11638" y="117773"/>
                        <a:pt x="2650" y="133013"/>
                      </a:cubicBezTo>
                      <a:cubicBezTo>
                        <a:pt x="17890" y="148253"/>
                        <a:pt x="89327" y="100628"/>
                        <a:pt x="120760" y="69195"/>
                      </a:cubicBezTo>
                      <a:cubicBezTo>
                        <a:pt x="152192" y="36810"/>
                        <a:pt x="126475" y="38715"/>
                        <a:pt x="111235" y="24428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126" name="文本框 125"/>
          <p:cNvSpPr txBox="1"/>
          <p:nvPr/>
        </p:nvSpPr>
        <p:spPr>
          <a:xfrm>
            <a:off x="1114583" y="3826030"/>
            <a:ext cx="1593691" cy="58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对公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报销</a:t>
            </a:r>
            <a:endParaRPr lang="en-US" altLang="zh-CN" sz="1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（应付机器人）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3858018" y="3825452"/>
            <a:ext cx="171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收入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核算</a:t>
            </a:r>
            <a:endParaRPr lang="en-US" altLang="zh-CN" sz="1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（应收机器人）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6982418" y="3809289"/>
            <a:ext cx="1490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资金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付款</a:t>
            </a:r>
            <a:endParaRPr lang="en-US" altLang="zh-CN" sz="1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（资金机器人）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" name="任意多边形: 形状 39"/>
          <p:cNvSpPr/>
          <p:nvPr/>
        </p:nvSpPr>
        <p:spPr>
          <a:xfrm>
            <a:off x="946346" y="4388566"/>
            <a:ext cx="1858931" cy="2125142"/>
          </a:xfrm>
          <a:custGeom>
            <a:avLst/>
            <a:gdLst>
              <a:gd name="connsiteX0" fmla="*/ 190500 w 4171950"/>
              <a:gd name="connsiteY0" fmla="*/ 0 h 3829050"/>
              <a:gd name="connsiteX1" fmla="*/ 1447800 w 4171950"/>
              <a:gd name="connsiteY1" fmla="*/ 0 h 3829050"/>
              <a:gd name="connsiteX2" fmla="*/ 1619250 w 4171950"/>
              <a:gd name="connsiteY2" fmla="*/ 209550 h 3829050"/>
              <a:gd name="connsiteX3" fmla="*/ 4067175 w 4171950"/>
              <a:gd name="connsiteY3" fmla="*/ 209550 h 3829050"/>
              <a:gd name="connsiteX4" fmla="*/ 4171950 w 4171950"/>
              <a:gd name="connsiteY4" fmla="*/ 342900 h 3829050"/>
              <a:gd name="connsiteX5" fmla="*/ 4171950 w 4171950"/>
              <a:gd name="connsiteY5" fmla="*/ 3714750 h 3829050"/>
              <a:gd name="connsiteX6" fmla="*/ 4067175 w 4171950"/>
              <a:gd name="connsiteY6" fmla="*/ 3829050 h 3829050"/>
              <a:gd name="connsiteX7" fmla="*/ 85725 w 4171950"/>
              <a:gd name="connsiteY7" fmla="*/ 3829050 h 3829050"/>
              <a:gd name="connsiteX8" fmla="*/ 0 w 4171950"/>
              <a:gd name="connsiteY8" fmla="*/ 3705225 h 3829050"/>
              <a:gd name="connsiteX9" fmla="*/ 0 w 4171950"/>
              <a:gd name="connsiteY9" fmla="*/ 114300 h 3829050"/>
              <a:gd name="connsiteX10" fmla="*/ 190500 w 4171950"/>
              <a:gd name="connsiteY10" fmla="*/ 0 h 3829050"/>
              <a:gd name="connsiteX0-1" fmla="*/ 190500 w 4171950"/>
              <a:gd name="connsiteY0-2" fmla="*/ 0 h 3829050"/>
              <a:gd name="connsiteX1-3" fmla="*/ 1447800 w 4171950"/>
              <a:gd name="connsiteY1-4" fmla="*/ 0 h 3829050"/>
              <a:gd name="connsiteX2-5" fmla="*/ 1619250 w 4171950"/>
              <a:gd name="connsiteY2-6" fmla="*/ 209550 h 3829050"/>
              <a:gd name="connsiteX3-7" fmla="*/ 4067175 w 4171950"/>
              <a:gd name="connsiteY3-8" fmla="*/ 209550 h 3829050"/>
              <a:gd name="connsiteX4-9" fmla="*/ 4171950 w 4171950"/>
              <a:gd name="connsiteY4-10" fmla="*/ 342900 h 3829050"/>
              <a:gd name="connsiteX5-11" fmla="*/ 4171950 w 4171950"/>
              <a:gd name="connsiteY5-12" fmla="*/ 3714750 h 3829050"/>
              <a:gd name="connsiteX6-13" fmla="*/ 4067175 w 4171950"/>
              <a:gd name="connsiteY6-14" fmla="*/ 3829050 h 3829050"/>
              <a:gd name="connsiteX7-15" fmla="*/ 85725 w 4171950"/>
              <a:gd name="connsiteY7-16" fmla="*/ 3829050 h 3829050"/>
              <a:gd name="connsiteX8-17" fmla="*/ 0 w 4171950"/>
              <a:gd name="connsiteY8-18" fmla="*/ 3705225 h 3829050"/>
              <a:gd name="connsiteX9-19" fmla="*/ 6350 w 4171950"/>
              <a:gd name="connsiteY9-20" fmla="*/ 195996 h 3829050"/>
              <a:gd name="connsiteX10-21" fmla="*/ 190500 w 4171950"/>
              <a:gd name="connsiteY10-22" fmla="*/ 0 h 3829050"/>
              <a:gd name="connsiteX0-23" fmla="*/ 190500 w 4171950"/>
              <a:gd name="connsiteY0-24" fmla="*/ 0 h 3829050"/>
              <a:gd name="connsiteX1-25" fmla="*/ 1447800 w 4171950"/>
              <a:gd name="connsiteY1-26" fmla="*/ 0 h 3829050"/>
              <a:gd name="connsiteX2-27" fmla="*/ 1619250 w 4171950"/>
              <a:gd name="connsiteY2-28" fmla="*/ 209550 h 3829050"/>
              <a:gd name="connsiteX3-29" fmla="*/ 4067175 w 4171950"/>
              <a:gd name="connsiteY3-30" fmla="*/ 209550 h 3829050"/>
              <a:gd name="connsiteX4-31" fmla="*/ 4171950 w 4171950"/>
              <a:gd name="connsiteY4-32" fmla="*/ 342900 h 3829050"/>
              <a:gd name="connsiteX5-33" fmla="*/ 4171950 w 4171950"/>
              <a:gd name="connsiteY5-34" fmla="*/ 3714750 h 3829050"/>
              <a:gd name="connsiteX6-35" fmla="*/ 4067175 w 4171950"/>
              <a:gd name="connsiteY6-36" fmla="*/ 3829050 h 3829050"/>
              <a:gd name="connsiteX7-37" fmla="*/ 85725 w 4171950"/>
              <a:gd name="connsiteY7-38" fmla="*/ 3829050 h 3829050"/>
              <a:gd name="connsiteX8-39" fmla="*/ 0 w 4171950"/>
              <a:gd name="connsiteY8-40" fmla="*/ 3705225 h 3829050"/>
              <a:gd name="connsiteX9-41" fmla="*/ 6350 w 4171950"/>
              <a:gd name="connsiteY9-42" fmla="*/ 214849 h 3829050"/>
              <a:gd name="connsiteX10-43" fmla="*/ 190500 w 4171950"/>
              <a:gd name="connsiteY10-44" fmla="*/ 0 h 3829050"/>
              <a:gd name="connsiteX0-45" fmla="*/ 190500 w 4171950"/>
              <a:gd name="connsiteY0-46" fmla="*/ 0 h 3829050"/>
              <a:gd name="connsiteX1-47" fmla="*/ 1447800 w 4171950"/>
              <a:gd name="connsiteY1-48" fmla="*/ 0 h 3829050"/>
              <a:gd name="connsiteX2-49" fmla="*/ 1619250 w 4171950"/>
              <a:gd name="connsiteY2-50" fmla="*/ 209550 h 3829050"/>
              <a:gd name="connsiteX3-51" fmla="*/ 4067175 w 4171950"/>
              <a:gd name="connsiteY3-52" fmla="*/ 209550 h 3829050"/>
              <a:gd name="connsiteX4-53" fmla="*/ 4171950 w 4171950"/>
              <a:gd name="connsiteY4-54" fmla="*/ 342900 h 3829050"/>
              <a:gd name="connsiteX5-55" fmla="*/ 4171950 w 4171950"/>
              <a:gd name="connsiteY5-56" fmla="*/ 3714750 h 3829050"/>
              <a:gd name="connsiteX6-57" fmla="*/ 4067175 w 4171950"/>
              <a:gd name="connsiteY6-58" fmla="*/ 3829050 h 3829050"/>
              <a:gd name="connsiteX7-59" fmla="*/ 85725 w 4171950"/>
              <a:gd name="connsiteY7-60" fmla="*/ 3829050 h 3829050"/>
              <a:gd name="connsiteX8-61" fmla="*/ 0 w 4171950"/>
              <a:gd name="connsiteY8-62" fmla="*/ 3705225 h 3829050"/>
              <a:gd name="connsiteX9-63" fmla="*/ 19050 w 4171950"/>
              <a:gd name="connsiteY9-64" fmla="*/ 195996 h 3829050"/>
              <a:gd name="connsiteX10-65" fmla="*/ 190500 w 4171950"/>
              <a:gd name="connsiteY10-66" fmla="*/ 0 h 3829050"/>
              <a:gd name="connsiteX0-67" fmla="*/ 190500 w 4171950"/>
              <a:gd name="connsiteY0-68" fmla="*/ 0 h 3829050"/>
              <a:gd name="connsiteX1-69" fmla="*/ 1447800 w 4171950"/>
              <a:gd name="connsiteY1-70" fmla="*/ 0 h 3829050"/>
              <a:gd name="connsiteX2-71" fmla="*/ 1619250 w 4171950"/>
              <a:gd name="connsiteY2-72" fmla="*/ 209550 h 3829050"/>
              <a:gd name="connsiteX3-73" fmla="*/ 4067175 w 4171950"/>
              <a:gd name="connsiteY3-74" fmla="*/ 209550 h 3829050"/>
              <a:gd name="connsiteX4-75" fmla="*/ 4171950 w 4171950"/>
              <a:gd name="connsiteY4-76" fmla="*/ 342900 h 3829050"/>
              <a:gd name="connsiteX5-77" fmla="*/ 4171950 w 4171950"/>
              <a:gd name="connsiteY5-78" fmla="*/ 3714750 h 3829050"/>
              <a:gd name="connsiteX6-79" fmla="*/ 4067175 w 4171950"/>
              <a:gd name="connsiteY6-80" fmla="*/ 3829050 h 3829050"/>
              <a:gd name="connsiteX7-81" fmla="*/ 85725 w 4171950"/>
              <a:gd name="connsiteY7-82" fmla="*/ 3829050 h 3829050"/>
              <a:gd name="connsiteX8-83" fmla="*/ 0 w 4171950"/>
              <a:gd name="connsiteY8-84" fmla="*/ 3705225 h 3829050"/>
              <a:gd name="connsiteX9-85" fmla="*/ 14288 w 4171950"/>
              <a:gd name="connsiteY9-86" fmla="*/ 212493 h 3829050"/>
              <a:gd name="connsiteX10-87" fmla="*/ 190500 w 4171950"/>
              <a:gd name="connsiteY10-88" fmla="*/ 0 h 38290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4171950" h="3829050">
                <a:moveTo>
                  <a:pt x="190500" y="0"/>
                </a:moveTo>
                <a:lnTo>
                  <a:pt x="1447800" y="0"/>
                </a:lnTo>
                <a:lnTo>
                  <a:pt x="1619250" y="209550"/>
                </a:lnTo>
                <a:lnTo>
                  <a:pt x="4067175" y="209550"/>
                </a:lnTo>
                <a:lnTo>
                  <a:pt x="4171950" y="342900"/>
                </a:lnTo>
                <a:lnTo>
                  <a:pt x="4171950" y="3714750"/>
                </a:lnTo>
                <a:lnTo>
                  <a:pt x="4067175" y="3829050"/>
                </a:lnTo>
                <a:lnTo>
                  <a:pt x="85725" y="3829050"/>
                </a:lnTo>
                <a:lnTo>
                  <a:pt x="0" y="3705225"/>
                </a:lnTo>
                <a:cubicBezTo>
                  <a:pt x="2117" y="2535482"/>
                  <a:pt x="12171" y="1382236"/>
                  <a:pt x="14288" y="212493"/>
                </a:cubicBezTo>
                <a:lnTo>
                  <a:pt x="190500" y="0"/>
                </a:lnTo>
                <a:close/>
              </a:path>
            </a:pathLst>
          </a:custGeom>
          <a:ln w="19050">
            <a:gradFill>
              <a:gsLst>
                <a:gs pos="0">
                  <a:srgbClr val="00B0F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1270000">
              <a:srgbClr val="00B0F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 defTabSz="913765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自动校验审批流程、法务合同、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付款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进度、供应商信息、发票信息，</a:t>
            </a:r>
            <a:r>
              <a:rPr lang="zh-CN" altLang="en-US" sz="14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效率提升</a:t>
            </a:r>
            <a:r>
              <a:rPr lang="en-US" altLang="zh-CN" sz="14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70%</a:t>
            </a:r>
            <a:r>
              <a:rPr lang="zh-CN" altLang="en-US" sz="14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，避免</a:t>
            </a:r>
            <a:r>
              <a:rPr lang="zh-CN" altLang="en-US" sz="140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人工填报错误或者系统数据传递</a:t>
            </a:r>
            <a:r>
              <a:rPr lang="zh-CN" altLang="en-US" sz="14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错误</a:t>
            </a:r>
            <a:r>
              <a:rPr lang="zh-CN" altLang="en-US" sz="1400" dirty="0" smtClean="0">
                <a:solidFill>
                  <a:srgbClr val="C8A554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1" name="任意多边形: 形状 39"/>
          <p:cNvSpPr/>
          <p:nvPr/>
        </p:nvSpPr>
        <p:spPr>
          <a:xfrm>
            <a:off x="6674930" y="4401430"/>
            <a:ext cx="1829276" cy="2123127"/>
          </a:xfrm>
          <a:custGeom>
            <a:avLst/>
            <a:gdLst>
              <a:gd name="connsiteX0" fmla="*/ 190500 w 4171950"/>
              <a:gd name="connsiteY0" fmla="*/ 0 h 3829050"/>
              <a:gd name="connsiteX1" fmla="*/ 1447800 w 4171950"/>
              <a:gd name="connsiteY1" fmla="*/ 0 h 3829050"/>
              <a:gd name="connsiteX2" fmla="*/ 1619250 w 4171950"/>
              <a:gd name="connsiteY2" fmla="*/ 209550 h 3829050"/>
              <a:gd name="connsiteX3" fmla="*/ 4067175 w 4171950"/>
              <a:gd name="connsiteY3" fmla="*/ 209550 h 3829050"/>
              <a:gd name="connsiteX4" fmla="*/ 4171950 w 4171950"/>
              <a:gd name="connsiteY4" fmla="*/ 342900 h 3829050"/>
              <a:gd name="connsiteX5" fmla="*/ 4171950 w 4171950"/>
              <a:gd name="connsiteY5" fmla="*/ 3714750 h 3829050"/>
              <a:gd name="connsiteX6" fmla="*/ 4067175 w 4171950"/>
              <a:gd name="connsiteY6" fmla="*/ 3829050 h 3829050"/>
              <a:gd name="connsiteX7" fmla="*/ 85725 w 4171950"/>
              <a:gd name="connsiteY7" fmla="*/ 3829050 h 3829050"/>
              <a:gd name="connsiteX8" fmla="*/ 0 w 4171950"/>
              <a:gd name="connsiteY8" fmla="*/ 3705225 h 3829050"/>
              <a:gd name="connsiteX9" fmla="*/ 0 w 4171950"/>
              <a:gd name="connsiteY9" fmla="*/ 114300 h 3829050"/>
              <a:gd name="connsiteX10" fmla="*/ 190500 w 4171950"/>
              <a:gd name="connsiteY10" fmla="*/ 0 h 3829050"/>
              <a:gd name="connsiteX0-1" fmla="*/ 190500 w 4171950"/>
              <a:gd name="connsiteY0-2" fmla="*/ 0 h 3829050"/>
              <a:gd name="connsiteX1-3" fmla="*/ 1447800 w 4171950"/>
              <a:gd name="connsiteY1-4" fmla="*/ 0 h 3829050"/>
              <a:gd name="connsiteX2-5" fmla="*/ 1619250 w 4171950"/>
              <a:gd name="connsiteY2-6" fmla="*/ 209550 h 3829050"/>
              <a:gd name="connsiteX3-7" fmla="*/ 4067175 w 4171950"/>
              <a:gd name="connsiteY3-8" fmla="*/ 209550 h 3829050"/>
              <a:gd name="connsiteX4-9" fmla="*/ 4171950 w 4171950"/>
              <a:gd name="connsiteY4-10" fmla="*/ 342900 h 3829050"/>
              <a:gd name="connsiteX5-11" fmla="*/ 4171950 w 4171950"/>
              <a:gd name="connsiteY5-12" fmla="*/ 3714750 h 3829050"/>
              <a:gd name="connsiteX6-13" fmla="*/ 4067175 w 4171950"/>
              <a:gd name="connsiteY6-14" fmla="*/ 3829050 h 3829050"/>
              <a:gd name="connsiteX7-15" fmla="*/ 85725 w 4171950"/>
              <a:gd name="connsiteY7-16" fmla="*/ 3829050 h 3829050"/>
              <a:gd name="connsiteX8-17" fmla="*/ 0 w 4171950"/>
              <a:gd name="connsiteY8-18" fmla="*/ 3705225 h 3829050"/>
              <a:gd name="connsiteX9-19" fmla="*/ 6350 w 4171950"/>
              <a:gd name="connsiteY9-20" fmla="*/ 195996 h 3829050"/>
              <a:gd name="connsiteX10-21" fmla="*/ 190500 w 4171950"/>
              <a:gd name="connsiteY10-22" fmla="*/ 0 h 3829050"/>
              <a:gd name="connsiteX0-23" fmla="*/ 190500 w 4171950"/>
              <a:gd name="connsiteY0-24" fmla="*/ 0 h 3829050"/>
              <a:gd name="connsiteX1-25" fmla="*/ 1447800 w 4171950"/>
              <a:gd name="connsiteY1-26" fmla="*/ 0 h 3829050"/>
              <a:gd name="connsiteX2-27" fmla="*/ 1619250 w 4171950"/>
              <a:gd name="connsiteY2-28" fmla="*/ 209550 h 3829050"/>
              <a:gd name="connsiteX3-29" fmla="*/ 4067175 w 4171950"/>
              <a:gd name="connsiteY3-30" fmla="*/ 209550 h 3829050"/>
              <a:gd name="connsiteX4-31" fmla="*/ 4171950 w 4171950"/>
              <a:gd name="connsiteY4-32" fmla="*/ 342900 h 3829050"/>
              <a:gd name="connsiteX5-33" fmla="*/ 4171950 w 4171950"/>
              <a:gd name="connsiteY5-34" fmla="*/ 3714750 h 3829050"/>
              <a:gd name="connsiteX6-35" fmla="*/ 4067175 w 4171950"/>
              <a:gd name="connsiteY6-36" fmla="*/ 3829050 h 3829050"/>
              <a:gd name="connsiteX7-37" fmla="*/ 85725 w 4171950"/>
              <a:gd name="connsiteY7-38" fmla="*/ 3829050 h 3829050"/>
              <a:gd name="connsiteX8-39" fmla="*/ 0 w 4171950"/>
              <a:gd name="connsiteY8-40" fmla="*/ 3705225 h 3829050"/>
              <a:gd name="connsiteX9-41" fmla="*/ 6350 w 4171950"/>
              <a:gd name="connsiteY9-42" fmla="*/ 214849 h 3829050"/>
              <a:gd name="connsiteX10-43" fmla="*/ 190500 w 4171950"/>
              <a:gd name="connsiteY10-44" fmla="*/ 0 h 3829050"/>
              <a:gd name="connsiteX0-45" fmla="*/ 190500 w 4171950"/>
              <a:gd name="connsiteY0-46" fmla="*/ 0 h 3829050"/>
              <a:gd name="connsiteX1-47" fmla="*/ 1447800 w 4171950"/>
              <a:gd name="connsiteY1-48" fmla="*/ 0 h 3829050"/>
              <a:gd name="connsiteX2-49" fmla="*/ 1619250 w 4171950"/>
              <a:gd name="connsiteY2-50" fmla="*/ 209550 h 3829050"/>
              <a:gd name="connsiteX3-51" fmla="*/ 4067175 w 4171950"/>
              <a:gd name="connsiteY3-52" fmla="*/ 209550 h 3829050"/>
              <a:gd name="connsiteX4-53" fmla="*/ 4171950 w 4171950"/>
              <a:gd name="connsiteY4-54" fmla="*/ 342900 h 3829050"/>
              <a:gd name="connsiteX5-55" fmla="*/ 4171950 w 4171950"/>
              <a:gd name="connsiteY5-56" fmla="*/ 3714750 h 3829050"/>
              <a:gd name="connsiteX6-57" fmla="*/ 4067175 w 4171950"/>
              <a:gd name="connsiteY6-58" fmla="*/ 3829050 h 3829050"/>
              <a:gd name="connsiteX7-59" fmla="*/ 85725 w 4171950"/>
              <a:gd name="connsiteY7-60" fmla="*/ 3829050 h 3829050"/>
              <a:gd name="connsiteX8-61" fmla="*/ 0 w 4171950"/>
              <a:gd name="connsiteY8-62" fmla="*/ 3705225 h 3829050"/>
              <a:gd name="connsiteX9-63" fmla="*/ 19050 w 4171950"/>
              <a:gd name="connsiteY9-64" fmla="*/ 195996 h 3829050"/>
              <a:gd name="connsiteX10-65" fmla="*/ 190500 w 4171950"/>
              <a:gd name="connsiteY10-66" fmla="*/ 0 h 3829050"/>
              <a:gd name="connsiteX0-67" fmla="*/ 190500 w 4171950"/>
              <a:gd name="connsiteY0-68" fmla="*/ 0 h 3829050"/>
              <a:gd name="connsiteX1-69" fmla="*/ 1447800 w 4171950"/>
              <a:gd name="connsiteY1-70" fmla="*/ 0 h 3829050"/>
              <a:gd name="connsiteX2-71" fmla="*/ 1619250 w 4171950"/>
              <a:gd name="connsiteY2-72" fmla="*/ 209550 h 3829050"/>
              <a:gd name="connsiteX3-73" fmla="*/ 4067175 w 4171950"/>
              <a:gd name="connsiteY3-74" fmla="*/ 209550 h 3829050"/>
              <a:gd name="connsiteX4-75" fmla="*/ 4171950 w 4171950"/>
              <a:gd name="connsiteY4-76" fmla="*/ 342900 h 3829050"/>
              <a:gd name="connsiteX5-77" fmla="*/ 4171950 w 4171950"/>
              <a:gd name="connsiteY5-78" fmla="*/ 3714750 h 3829050"/>
              <a:gd name="connsiteX6-79" fmla="*/ 4067175 w 4171950"/>
              <a:gd name="connsiteY6-80" fmla="*/ 3829050 h 3829050"/>
              <a:gd name="connsiteX7-81" fmla="*/ 85725 w 4171950"/>
              <a:gd name="connsiteY7-82" fmla="*/ 3829050 h 3829050"/>
              <a:gd name="connsiteX8-83" fmla="*/ 0 w 4171950"/>
              <a:gd name="connsiteY8-84" fmla="*/ 3705225 h 3829050"/>
              <a:gd name="connsiteX9-85" fmla="*/ 14288 w 4171950"/>
              <a:gd name="connsiteY9-86" fmla="*/ 212493 h 3829050"/>
              <a:gd name="connsiteX10-87" fmla="*/ 190500 w 4171950"/>
              <a:gd name="connsiteY10-88" fmla="*/ 0 h 38290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4171950" h="3829050">
                <a:moveTo>
                  <a:pt x="190500" y="0"/>
                </a:moveTo>
                <a:lnTo>
                  <a:pt x="1447800" y="0"/>
                </a:lnTo>
                <a:lnTo>
                  <a:pt x="1619250" y="209550"/>
                </a:lnTo>
                <a:lnTo>
                  <a:pt x="4067175" y="209550"/>
                </a:lnTo>
                <a:lnTo>
                  <a:pt x="4171950" y="342900"/>
                </a:lnTo>
                <a:lnTo>
                  <a:pt x="4171950" y="3714750"/>
                </a:lnTo>
                <a:lnTo>
                  <a:pt x="4067175" y="3829050"/>
                </a:lnTo>
                <a:lnTo>
                  <a:pt x="85725" y="3829050"/>
                </a:lnTo>
                <a:lnTo>
                  <a:pt x="0" y="3705225"/>
                </a:lnTo>
                <a:cubicBezTo>
                  <a:pt x="2117" y="2535482"/>
                  <a:pt x="12171" y="1382236"/>
                  <a:pt x="14288" y="212493"/>
                </a:cubicBezTo>
                <a:lnTo>
                  <a:pt x="190500" y="0"/>
                </a:lnTo>
                <a:close/>
              </a:path>
            </a:pathLst>
          </a:custGeom>
          <a:ln w="19050">
            <a:gradFill>
              <a:gsLst>
                <a:gs pos="0">
                  <a:srgbClr val="00B0F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1270000">
              <a:srgbClr val="00B0F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自动校验收款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账户信息，付款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金额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币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别，结算方式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等信息，</a:t>
            </a:r>
            <a:r>
              <a:rPr lang="zh-CN" altLang="en-US" sz="14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提高</a:t>
            </a:r>
            <a:r>
              <a:rPr lang="zh-CN" altLang="en-US" sz="140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付款效率，有效防范</a:t>
            </a:r>
            <a:r>
              <a:rPr lang="zh-CN" altLang="en-US" sz="14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资金支付风险</a:t>
            </a:r>
            <a:r>
              <a:rPr lang="zh-CN" altLang="en-US" sz="1400" dirty="0" smtClean="0">
                <a:solidFill>
                  <a:srgbClr val="C8A554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1400" dirty="0">
              <a:solidFill>
                <a:srgbClr val="C8A554"/>
              </a:solidFill>
            </a:endParaRPr>
          </a:p>
        </p:txBody>
      </p:sp>
      <p:sp>
        <p:nvSpPr>
          <p:cNvPr id="134" name="任意多边形: 形状 39"/>
          <p:cNvSpPr/>
          <p:nvPr/>
        </p:nvSpPr>
        <p:spPr>
          <a:xfrm>
            <a:off x="3831815" y="4436463"/>
            <a:ext cx="1829275" cy="2088094"/>
          </a:xfrm>
          <a:custGeom>
            <a:avLst/>
            <a:gdLst>
              <a:gd name="connsiteX0" fmla="*/ 190500 w 4171950"/>
              <a:gd name="connsiteY0" fmla="*/ 0 h 3829050"/>
              <a:gd name="connsiteX1" fmla="*/ 1447800 w 4171950"/>
              <a:gd name="connsiteY1" fmla="*/ 0 h 3829050"/>
              <a:gd name="connsiteX2" fmla="*/ 1619250 w 4171950"/>
              <a:gd name="connsiteY2" fmla="*/ 209550 h 3829050"/>
              <a:gd name="connsiteX3" fmla="*/ 4067175 w 4171950"/>
              <a:gd name="connsiteY3" fmla="*/ 209550 h 3829050"/>
              <a:gd name="connsiteX4" fmla="*/ 4171950 w 4171950"/>
              <a:gd name="connsiteY4" fmla="*/ 342900 h 3829050"/>
              <a:gd name="connsiteX5" fmla="*/ 4171950 w 4171950"/>
              <a:gd name="connsiteY5" fmla="*/ 3714750 h 3829050"/>
              <a:gd name="connsiteX6" fmla="*/ 4067175 w 4171950"/>
              <a:gd name="connsiteY6" fmla="*/ 3829050 h 3829050"/>
              <a:gd name="connsiteX7" fmla="*/ 85725 w 4171950"/>
              <a:gd name="connsiteY7" fmla="*/ 3829050 h 3829050"/>
              <a:gd name="connsiteX8" fmla="*/ 0 w 4171950"/>
              <a:gd name="connsiteY8" fmla="*/ 3705225 h 3829050"/>
              <a:gd name="connsiteX9" fmla="*/ 0 w 4171950"/>
              <a:gd name="connsiteY9" fmla="*/ 114300 h 3829050"/>
              <a:gd name="connsiteX10" fmla="*/ 190500 w 4171950"/>
              <a:gd name="connsiteY10" fmla="*/ 0 h 3829050"/>
              <a:gd name="connsiteX0-1" fmla="*/ 190500 w 4171950"/>
              <a:gd name="connsiteY0-2" fmla="*/ 0 h 3829050"/>
              <a:gd name="connsiteX1-3" fmla="*/ 1447800 w 4171950"/>
              <a:gd name="connsiteY1-4" fmla="*/ 0 h 3829050"/>
              <a:gd name="connsiteX2-5" fmla="*/ 1619250 w 4171950"/>
              <a:gd name="connsiteY2-6" fmla="*/ 209550 h 3829050"/>
              <a:gd name="connsiteX3-7" fmla="*/ 4067175 w 4171950"/>
              <a:gd name="connsiteY3-8" fmla="*/ 209550 h 3829050"/>
              <a:gd name="connsiteX4-9" fmla="*/ 4171950 w 4171950"/>
              <a:gd name="connsiteY4-10" fmla="*/ 342900 h 3829050"/>
              <a:gd name="connsiteX5-11" fmla="*/ 4171950 w 4171950"/>
              <a:gd name="connsiteY5-12" fmla="*/ 3714750 h 3829050"/>
              <a:gd name="connsiteX6-13" fmla="*/ 4067175 w 4171950"/>
              <a:gd name="connsiteY6-14" fmla="*/ 3829050 h 3829050"/>
              <a:gd name="connsiteX7-15" fmla="*/ 85725 w 4171950"/>
              <a:gd name="connsiteY7-16" fmla="*/ 3829050 h 3829050"/>
              <a:gd name="connsiteX8-17" fmla="*/ 0 w 4171950"/>
              <a:gd name="connsiteY8-18" fmla="*/ 3705225 h 3829050"/>
              <a:gd name="connsiteX9-19" fmla="*/ 6350 w 4171950"/>
              <a:gd name="connsiteY9-20" fmla="*/ 195996 h 3829050"/>
              <a:gd name="connsiteX10-21" fmla="*/ 190500 w 4171950"/>
              <a:gd name="connsiteY10-22" fmla="*/ 0 h 3829050"/>
              <a:gd name="connsiteX0-23" fmla="*/ 190500 w 4171950"/>
              <a:gd name="connsiteY0-24" fmla="*/ 0 h 3829050"/>
              <a:gd name="connsiteX1-25" fmla="*/ 1447800 w 4171950"/>
              <a:gd name="connsiteY1-26" fmla="*/ 0 h 3829050"/>
              <a:gd name="connsiteX2-27" fmla="*/ 1619250 w 4171950"/>
              <a:gd name="connsiteY2-28" fmla="*/ 209550 h 3829050"/>
              <a:gd name="connsiteX3-29" fmla="*/ 4067175 w 4171950"/>
              <a:gd name="connsiteY3-30" fmla="*/ 209550 h 3829050"/>
              <a:gd name="connsiteX4-31" fmla="*/ 4171950 w 4171950"/>
              <a:gd name="connsiteY4-32" fmla="*/ 342900 h 3829050"/>
              <a:gd name="connsiteX5-33" fmla="*/ 4171950 w 4171950"/>
              <a:gd name="connsiteY5-34" fmla="*/ 3714750 h 3829050"/>
              <a:gd name="connsiteX6-35" fmla="*/ 4067175 w 4171950"/>
              <a:gd name="connsiteY6-36" fmla="*/ 3829050 h 3829050"/>
              <a:gd name="connsiteX7-37" fmla="*/ 85725 w 4171950"/>
              <a:gd name="connsiteY7-38" fmla="*/ 3829050 h 3829050"/>
              <a:gd name="connsiteX8-39" fmla="*/ 0 w 4171950"/>
              <a:gd name="connsiteY8-40" fmla="*/ 3705225 h 3829050"/>
              <a:gd name="connsiteX9-41" fmla="*/ 6350 w 4171950"/>
              <a:gd name="connsiteY9-42" fmla="*/ 214849 h 3829050"/>
              <a:gd name="connsiteX10-43" fmla="*/ 190500 w 4171950"/>
              <a:gd name="connsiteY10-44" fmla="*/ 0 h 3829050"/>
              <a:gd name="connsiteX0-45" fmla="*/ 190500 w 4171950"/>
              <a:gd name="connsiteY0-46" fmla="*/ 0 h 3829050"/>
              <a:gd name="connsiteX1-47" fmla="*/ 1447800 w 4171950"/>
              <a:gd name="connsiteY1-48" fmla="*/ 0 h 3829050"/>
              <a:gd name="connsiteX2-49" fmla="*/ 1619250 w 4171950"/>
              <a:gd name="connsiteY2-50" fmla="*/ 209550 h 3829050"/>
              <a:gd name="connsiteX3-51" fmla="*/ 4067175 w 4171950"/>
              <a:gd name="connsiteY3-52" fmla="*/ 209550 h 3829050"/>
              <a:gd name="connsiteX4-53" fmla="*/ 4171950 w 4171950"/>
              <a:gd name="connsiteY4-54" fmla="*/ 342900 h 3829050"/>
              <a:gd name="connsiteX5-55" fmla="*/ 4171950 w 4171950"/>
              <a:gd name="connsiteY5-56" fmla="*/ 3714750 h 3829050"/>
              <a:gd name="connsiteX6-57" fmla="*/ 4067175 w 4171950"/>
              <a:gd name="connsiteY6-58" fmla="*/ 3829050 h 3829050"/>
              <a:gd name="connsiteX7-59" fmla="*/ 85725 w 4171950"/>
              <a:gd name="connsiteY7-60" fmla="*/ 3829050 h 3829050"/>
              <a:gd name="connsiteX8-61" fmla="*/ 0 w 4171950"/>
              <a:gd name="connsiteY8-62" fmla="*/ 3705225 h 3829050"/>
              <a:gd name="connsiteX9-63" fmla="*/ 19050 w 4171950"/>
              <a:gd name="connsiteY9-64" fmla="*/ 195996 h 3829050"/>
              <a:gd name="connsiteX10-65" fmla="*/ 190500 w 4171950"/>
              <a:gd name="connsiteY10-66" fmla="*/ 0 h 3829050"/>
              <a:gd name="connsiteX0-67" fmla="*/ 190500 w 4171950"/>
              <a:gd name="connsiteY0-68" fmla="*/ 0 h 3829050"/>
              <a:gd name="connsiteX1-69" fmla="*/ 1447800 w 4171950"/>
              <a:gd name="connsiteY1-70" fmla="*/ 0 h 3829050"/>
              <a:gd name="connsiteX2-71" fmla="*/ 1619250 w 4171950"/>
              <a:gd name="connsiteY2-72" fmla="*/ 209550 h 3829050"/>
              <a:gd name="connsiteX3-73" fmla="*/ 4067175 w 4171950"/>
              <a:gd name="connsiteY3-74" fmla="*/ 209550 h 3829050"/>
              <a:gd name="connsiteX4-75" fmla="*/ 4171950 w 4171950"/>
              <a:gd name="connsiteY4-76" fmla="*/ 342900 h 3829050"/>
              <a:gd name="connsiteX5-77" fmla="*/ 4171950 w 4171950"/>
              <a:gd name="connsiteY5-78" fmla="*/ 3714750 h 3829050"/>
              <a:gd name="connsiteX6-79" fmla="*/ 4067175 w 4171950"/>
              <a:gd name="connsiteY6-80" fmla="*/ 3829050 h 3829050"/>
              <a:gd name="connsiteX7-81" fmla="*/ 85725 w 4171950"/>
              <a:gd name="connsiteY7-82" fmla="*/ 3829050 h 3829050"/>
              <a:gd name="connsiteX8-83" fmla="*/ 0 w 4171950"/>
              <a:gd name="connsiteY8-84" fmla="*/ 3705225 h 3829050"/>
              <a:gd name="connsiteX9-85" fmla="*/ 14288 w 4171950"/>
              <a:gd name="connsiteY9-86" fmla="*/ 212493 h 3829050"/>
              <a:gd name="connsiteX10-87" fmla="*/ 190500 w 4171950"/>
              <a:gd name="connsiteY10-88" fmla="*/ 0 h 38290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4171950" h="3829050">
                <a:moveTo>
                  <a:pt x="190500" y="0"/>
                </a:moveTo>
                <a:lnTo>
                  <a:pt x="1447800" y="0"/>
                </a:lnTo>
                <a:lnTo>
                  <a:pt x="1619250" y="209550"/>
                </a:lnTo>
                <a:lnTo>
                  <a:pt x="4067175" y="209550"/>
                </a:lnTo>
                <a:lnTo>
                  <a:pt x="4171950" y="342900"/>
                </a:lnTo>
                <a:lnTo>
                  <a:pt x="4171950" y="3714750"/>
                </a:lnTo>
                <a:lnTo>
                  <a:pt x="4067175" y="3829050"/>
                </a:lnTo>
                <a:lnTo>
                  <a:pt x="85725" y="3829050"/>
                </a:lnTo>
                <a:lnTo>
                  <a:pt x="0" y="3705225"/>
                </a:lnTo>
                <a:cubicBezTo>
                  <a:pt x="2117" y="2535482"/>
                  <a:pt x="12171" y="1382236"/>
                  <a:pt x="14288" y="212493"/>
                </a:cubicBezTo>
                <a:lnTo>
                  <a:pt x="190500" y="0"/>
                </a:lnTo>
                <a:close/>
              </a:path>
            </a:pathLst>
          </a:custGeom>
          <a:ln w="19050">
            <a:gradFill>
              <a:gsLst>
                <a:gs pos="0">
                  <a:srgbClr val="00B0F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1270000">
              <a:srgbClr val="00B0F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 defTabSz="913765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自动核算招商港口全级次公司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31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个计费系统自动传入和手工导入的业务收入，</a:t>
            </a:r>
            <a:r>
              <a:rPr lang="zh-CN" altLang="en-US" sz="14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效率提升</a:t>
            </a:r>
            <a:r>
              <a:rPr lang="en-US" altLang="zh-CN" sz="14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50%</a:t>
            </a:r>
            <a:r>
              <a:rPr lang="zh-CN" altLang="en-US" sz="14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1400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170" name="Picture 2" descr="武林外传8人头像单个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55" y="3038385"/>
            <a:ext cx="902334" cy="90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武林外传8人头像单个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804" y="2964067"/>
            <a:ext cx="989443" cy="98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6" descr="武林外传8人头像单个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824" y="3040679"/>
            <a:ext cx="906038" cy="90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武林外传8人头像单个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288" y="3095379"/>
            <a:ext cx="1003497" cy="100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zYyZWY2MGMwYTdiZjJjZDM2NzhmNmM1Zjk3Y2JmZTc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VECTOR" val="#187384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74779;"/>
  <p:tag name="ISLIDE.VECTOR" val="#185036;#262136;#210357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74779;"/>
  <p:tag name="ISLIDE.VECTOR" val="#185036;#262136;#210357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VECTOR" val="#187384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86268;#167288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VECTOR" val="#204617;"/>
  <p:tag name="ISLIDE.ICON" val="#161628;#95824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B364B"/>
      </a:accent1>
      <a:accent2>
        <a:srgbClr val="626A7A"/>
      </a:accent2>
      <a:accent3>
        <a:srgbClr val="A5A5A5"/>
      </a:accent3>
      <a:accent4>
        <a:srgbClr val="37CFFF"/>
      </a:accent4>
      <a:accent5>
        <a:srgbClr val="2A98FF"/>
      </a:accent5>
      <a:accent6>
        <a:srgbClr val="2DA0FF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ysClr val="window" lastClr="FFFFFF">
                <a:lumMod val="50000"/>
              </a:sysClr>
            </a:gs>
            <a:gs pos="51000">
              <a:sysClr val="window" lastClr="FFFFFF"/>
            </a:gs>
            <a:gs pos="100000">
              <a:sysClr val="window" lastClr="FFFFFF">
                <a:lumMod val="50000"/>
              </a:sysClr>
            </a:gs>
          </a:gsLst>
          <a:lin ang="2700000" scaled="1"/>
          <a:tileRect/>
        </a:gra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4572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kern="0" cap="none" spc="0" normalizeH="0" baseline="0" noProof="0" smtClean="0">
            <a:ln>
              <a:noFill/>
            </a:ln>
            <a:solidFill>
              <a:prstClr val="white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B364B"/>
      </a:accent1>
      <a:accent2>
        <a:srgbClr val="626A7A"/>
      </a:accent2>
      <a:accent3>
        <a:srgbClr val="A5A5A5"/>
      </a:accent3>
      <a:accent4>
        <a:srgbClr val="37CFFF"/>
      </a:accent4>
      <a:accent5>
        <a:srgbClr val="2A98FF"/>
      </a:accent5>
      <a:accent6>
        <a:srgbClr val="2DA0FF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B364B"/>
      </a:accent1>
      <a:accent2>
        <a:srgbClr val="626A7A"/>
      </a:accent2>
      <a:accent3>
        <a:srgbClr val="A5A5A5"/>
      </a:accent3>
      <a:accent4>
        <a:srgbClr val="37CFFF"/>
      </a:accent4>
      <a:accent5>
        <a:srgbClr val="2A98FF"/>
      </a:accent5>
      <a:accent6>
        <a:srgbClr val="2DA0FF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ysClr val="window" lastClr="FFFFFF">
                <a:lumMod val="50000"/>
              </a:sysClr>
            </a:gs>
            <a:gs pos="51000">
              <a:sysClr val="window" lastClr="FFFFFF"/>
            </a:gs>
            <a:gs pos="100000">
              <a:sysClr val="window" lastClr="FFFFFF">
                <a:lumMod val="50000"/>
              </a:sysClr>
            </a:gs>
          </a:gsLst>
          <a:lin ang="2700000" scaled="1"/>
          <a:tileRect/>
        </a:gra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4572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kern="0" cap="none" spc="0" normalizeH="0" baseline="0" noProof="0" smtClean="0">
            <a:ln>
              <a:noFill/>
            </a:ln>
            <a:solidFill>
              <a:prstClr val="white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B364B"/>
      </a:accent1>
      <a:accent2>
        <a:srgbClr val="626A7A"/>
      </a:accent2>
      <a:accent3>
        <a:srgbClr val="A5A5A5"/>
      </a:accent3>
      <a:accent4>
        <a:srgbClr val="37CFFF"/>
      </a:accent4>
      <a:accent5>
        <a:srgbClr val="2A98FF"/>
      </a:accent5>
      <a:accent6>
        <a:srgbClr val="2DA0FF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ysClr val="window" lastClr="FFFFFF">
                <a:lumMod val="50000"/>
              </a:sysClr>
            </a:gs>
            <a:gs pos="51000">
              <a:sysClr val="window" lastClr="FFFFFF"/>
            </a:gs>
            <a:gs pos="100000">
              <a:sysClr val="window" lastClr="FFFFFF">
                <a:lumMod val="50000"/>
              </a:sysClr>
            </a:gs>
          </a:gsLst>
          <a:lin ang="2700000" scaled="1"/>
          <a:tileRect/>
        </a:gra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4572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kern="0" cap="none" spc="0" normalizeH="0" baseline="0" noProof="0" smtClean="0">
            <a:ln>
              <a:noFill/>
            </a:ln>
            <a:solidFill>
              <a:prstClr val="white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1509</Words>
  <Application>Microsoft Office PowerPoint</Application>
  <PresentationFormat>宽屏</PresentationFormat>
  <Paragraphs>209</Paragraphs>
  <Slides>19</Slides>
  <Notes>19</Notes>
  <HiddenSlides>0</HiddenSlides>
  <MMClips>3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阿里巴巴普惠体 L</vt:lpstr>
      <vt:lpstr>等线</vt:lpstr>
      <vt:lpstr>等线 Light</vt:lpstr>
      <vt:lpstr>华文新魏</vt:lpstr>
      <vt:lpstr>华文行楷</vt:lpstr>
      <vt:lpstr>楷体</vt:lpstr>
      <vt:lpstr>宋体</vt:lpstr>
      <vt:lpstr>微软雅黑</vt:lpstr>
      <vt:lpstr>Arial</vt:lpstr>
      <vt:lpstr>Calibri</vt:lpstr>
      <vt:lpstr>Felix Titling</vt:lpstr>
      <vt:lpstr>Times New Roman</vt:lpstr>
      <vt:lpstr>Wingdings</vt:lpstr>
      <vt:lpstr>Office 主题</vt:lpstr>
      <vt:lpstr>1_Office 主题​​</vt:lpstr>
      <vt:lpstr>2_Office 主题​​</vt:lpstr>
      <vt:lpstr>3_Office 主题​​</vt:lpstr>
      <vt:lpstr>4_Office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164</cp:revision>
  <dcterms:created xsi:type="dcterms:W3CDTF">2017-07-26T00:58:00Z</dcterms:created>
  <dcterms:modified xsi:type="dcterms:W3CDTF">2022-07-14T09:45:42Z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10084302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D6.1.1</vt:lpwstr>
  </property>
  <property fmtid="{D5CDD505-2E9C-101B-9397-08002B2CF9AE}" pid="5" name="KSOProductBuildVer">
    <vt:lpwstr>2052-11.1.0.11830</vt:lpwstr>
  </property>
  <property fmtid="{D5CDD505-2E9C-101B-9397-08002B2CF9AE}" pid="6" name="KSORubyTemplateID">
    <vt:lpwstr>2</vt:lpwstr>
  </property>
  <property fmtid="{D5CDD505-2E9C-101B-9397-08002B2CF9AE}" pid="7" name="ICV">
    <vt:lpwstr>2DE122B488B74C5E9110E1B82D06DB01</vt:lpwstr>
  </property>
</Properties>
</file>