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75" r:id="rId6"/>
    <p:sldId id="268" r:id="rId7"/>
    <p:sldId id="263" r:id="rId8"/>
    <p:sldId id="279" r:id="rId9"/>
    <p:sldId id="277" r:id="rId10"/>
    <p:sldId id="278" r:id="rId11"/>
    <p:sldId id="280" r:id="rId12"/>
    <p:sldId id="281" r:id="rId13"/>
    <p:sldId id="26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FB58DF-D4F7-49F5-9458-AFED4675D834}">
          <p14:sldIdLst>
            <p14:sldId id="256"/>
            <p14:sldId id="257"/>
            <p14:sldId id="258"/>
          </p14:sldIdLst>
        </p14:section>
        <p14:section name="Untitled Section" id="{EF92110E-2599-4E54-8F1C-F2B838D15CF6}">
          <p14:sldIdLst>
            <p14:sldId id="275"/>
            <p14:sldId id="268"/>
            <p14:sldId id="263"/>
            <p14:sldId id="279"/>
            <p14:sldId id="277"/>
            <p14:sldId id="278"/>
            <p14:sldId id="280"/>
            <p14:sldId id="28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01A8FF"/>
    <a:srgbClr val="B0DD7F"/>
    <a:srgbClr val="ED7D31"/>
    <a:srgbClr val="6E5661"/>
    <a:srgbClr val="0AA659"/>
    <a:srgbClr val="00B050"/>
    <a:srgbClr val="81B2DF"/>
    <a:srgbClr val="F3A875"/>
    <a:srgbClr val="E1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28" autoAdjust="0"/>
    <p:restoredTop sz="94674"/>
  </p:normalViewPr>
  <p:slideViewPr>
    <p:cSldViewPr snapToGrid="0">
      <p:cViewPr varScale="1">
        <p:scale>
          <a:sx n="63" d="100"/>
          <a:sy n="63" d="100"/>
        </p:scale>
        <p:origin x="2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0801E-F468-4F6C-A2E2-41F53636C027}" type="doc">
      <dgm:prSet loTypeId="urn:microsoft.com/office/officeart/2005/8/layout/vList3" loCatId="picture" qsTypeId="urn:microsoft.com/office/officeart/2005/8/quickstyle/3d4" qsCatId="3D" csTypeId="urn:microsoft.com/office/officeart/2005/8/colors/accent2_1" csCatId="accent2" phldr="1"/>
      <dgm:spPr/>
    </dgm:pt>
    <dgm:pt modelId="{0ED7D9F4-FB5E-42DF-AF2F-EF67555F691A}">
      <dgm:prSet phldrT="[Text]"/>
      <dgm:spPr>
        <a:gradFill rotWithShape="0">
          <a:gsLst>
            <a:gs pos="0">
              <a:srgbClr val="8C78B4">
                <a:tint val="66000"/>
                <a:satMod val="160000"/>
              </a:srgbClr>
            </a:gs>
            <a:gs pos="100000">
              <a:srgbClr val="01A8FF"/>
            </a:gs>
          </a:gsLst>
          <a:lin ang="10800000" scaled="1"/>
        </a:gradFill>
      </dgm:spPr>
      <dgm:t>
        <a:bodyPr/>
        <a:lstStyle/>
        <a:p>
          <a:pPr algn="l"/>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易于流程再造迁移，重用于本银行其他国家或地区的外汇结算流程</a:t>
          </a:r>
          <a:endParaRPr lang="en-US" altLang="zh-CN"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dgm:t>
    </dgm:pt>
    <dgm:pt modelId="{69EA5F28-B35E-42C0-81BB-D1A976756A3E}" type="parTrans" cxnId="{1CE4A0D6-CCD2-4234-BE34-3D042DF4623C}">
      <dgm:prSet/>
      <dgm:spPr/>
      <dgm:t>
        <a:bodyPr/>
        <a:lstStyle/>
        <a:p>
          <a:pPr algn="l"/>
          <a:endParaRPr lang="en-US" altLang="zh-CN"/>
        </a:p>
      </dgm:t>
    </dgm:pt>
    <dgm:pt modelId="{861B8CD3-4A65-422B-BFCB-46D45A5EED15}" type="sibTrans" cxnId="{1CE4A0D6-CCD2-4234-BE34-3D042DF4623C}">
      <dgm:prSet/>
      <dgm:spPr/>
      <dgm:t>
        <a:bodyPr/>
        <a:lstStyle/>
        <a:p>
          <a:pPr algn="l"/>
          <a:endParaRPr lang="en-US" altLang="zh-CN"/>
        </a:p>
      </dgm:t>
    </dgm:pt>
    <dgm:pt modelId="{7E3A6AEC-777C-417E-98E8-325670229906}">
      <dgm:prSet phldrT="[Text]"/>
      <dgm:spPr>
        <a:gradFill rotWithShape="0">
          <a:gsLst>
            <a:gs pos="0">
              <a:srgbClr val="8C78B4">
                <a:tint val="66000"/>
                <a:satMod val="160000"/>
              </a:srgbClr>
            </a:gs>
            <a:gs pos="100000">
              <a:srgbClr val="01A8FF"/>
            </a:gs>
          </a:gsLst>
          <a:lin ang="10800000" scaled="1"/>
        </a:gradFill>
      </dgm:spPr>
      <dgm:t>
        <a:bodyPr/>
        <a:lstStyle/>
        <a:p>
          <a:pPr algn="l"/>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提升银行业务运营效率，提升流程的合规性和安全性</a:t>
          </a:r>
          <a:endParaRPr lang="en-US" altLang="zh-CN"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dgm:t>
    </dgm:pt>
    <dgm:pt modelId="{DB882CE1-D0B1-4F4D-9151-9ED8731F4B0F}" type="parTrans" cxnId="{57D0E181-D112-4934-A7FB-B891911EA3FA}">
      <dgm:prSet/>
      <dgm:spPr/>
      <dgm:t>
        <a:bodyPr/>
        <a:lstStyle/>
        <a:p>
          <a:pPr algn="l"/>
          <a:endParaRPr lang="en-US" altLang="zh-CN"/>
        </a:p>
      </dgm:t>
    </dgm:pt>
    <dgm:pt modelId="{2313BB94-5B1E-4F04-B8F5-1154969BE30A}" type="sibTrans" cxnId="{57D0E181-D112-4934-A7FB-B891911EA3FA}">
      <dgm:prSet/>
      <dgm:spPr/>
      <dgm:t>
        <a:bodyPr/>
        <a:lstStyle/>
        <a:p>
          <a:pPr algn="l"/>
          <a:endParaRPr lang="en-US" altLang="zh-CN"/>
        </a:p>
      </dgm:t>
    </dgm:pt>
    <dgm:pt modelId="{0D7B4D2B-5A27-4BAD-BAB2-867C524DDB6D}">
      <dgm:prSet phldrT="[Text]"/>
      <dgm:spPr>
        <a:gradFill rotWithShape="0">
          <a:gsLst>
            <a:gs pos="0">
              <a:srgbClr val="8C78B4">
                <a:tint val="66000"/>
                <a:satMod val="160000"/>
              </a:srgbClr>
            </a:gs>
            <a:gs pos="100000">
              <a:srgbClr val="01A8FF"/>
            </a:gs>
          </a:gsLst>
          <a:lin ang="10800000" scaled="1"/>
        </a:gradFill>
      </dgm:spPr>
      <dgm:t>
        <a:bodyPr/>
        <a:lstStyle/>
        <a:p>
          <a:pPr algn="l"/>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双机器人协助模式，遵循银行内已有系统设计的职责分离原则，满足银行业务扩展需求</a:t>
          </a:r>
          <a:endParaRPr lang="en-US" altLang="zh-CN" b="1" dirty="0"/>
        </a:p>
      </dgm:t>
    </dgm:pt>
    <dgm:pt modelId="{96E26979-F196-4A2A-A317-EAE0040F90B6}" type="parTrans" cxnId="{8485F6F4-D557-4982-9C0E-D4EDC972EA58}">
      <dgm:prSet/>
      <dgm:spPr/>
      <dgm:t>
        <a:bodyPr/>
        <a:lstStyle/>
        <a:p>
          <a:pPr algn="l"/>
          <a:endParaRPr lang="en-US" altLang="zh-CN"/>
        </a:p>
      </dgm:t>
    </dgm:pt>
    <dgm:pt modelId="{44735A92-3D26-40A5-B09B-6C1FFC6B61B8}" type="sibTrans" cxnId="{8485F6F4-D557-4982-9C0E-D4EDC972EA58}">
      <dgm:prSet/>
      <dgm:spPr/>
      <dgm:t>
        <a:bodyPr/>
        <a:lstStyle/>
        <a:p>
          <a:pPr algn="l"/>
          <a:endParaRPr lang="en-US" altLang="zh-CN"/>
        </a:p>
      </dgm:t>
    </dgm:pt>
    <dgm:pt modelId="{60D2AFD3-B2A7-43C5-8FA2-DF86BC1D9993}">
      <dgm:prSet phldrT="[Text]"/>
      <dgm:spPr>
        <a:gradFill rotWithShape="0">
          <a:gsLst>
            <a:gs pos="0">
              <a:srgbClr val="8C78B4">
                <a:tint val="66000"/>
                <a:satMod val="160000"/>
              </a:srgbClr>
            </a:gs>
            <a:gs pos="100000">
              <a:srgbClr val="01A8FF"/>
            </a:gs>
          </a:gsLst>
          <a:lin ang="10800000" scaled="1"/>
        </a:gradFill>
      </dgm:spPr>
      <dgm:t>
        <a:bodyPr/>
        <a:lstStyle/>
        <a:p>
          <a:pPr algn="l"/>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通过</a:t>
          </a:r>
          <a:r>
            <a:rPr lang="en-US" altLang="zh-CN"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人工智能的结合理念，引入数字化劳动力设计与解决方案，推进银行内部流程端到端自动化、全面数字化转型</a:t>
          </a:r>
          <a:endParaRPr lang="en-US" altLang="zh-CN" b="1" dirty="0"/>
        </a:p>
      </dgm:t>
    </dgm:pt>
    <dgm:pt modelId="{3F26FE77-7B22-4DBC-96BB-C1778C793B07}" type="parTrans" cxnId="{DC3D7AC6-8BB8-4487-ADD1-2297838FAECA}">
      <dgm:prSet/>
      <dgm:spPr/>
      <dgm:t>
        <a:bodyPr/>
        <a:lstStyle/>
        <a:p>
          <a:pPr algn="l"/>
          <a:endParaRPr lang="en-US" altLang="zh-CN"/>
        </a:p>
      </dgm:t>
    </dgm:pt>
    <dgm:pt modelId="{2C985125-2C28-4FC4-872B-0E320523010D}" type="sibTrans" cxnId="{DC3D7AC6-8BB8-4487-ADD1-2297838FAECA}">
      <dgm:prSet/>
      <dgm:spPr/>
      <dgm:t>
        <a:bodyPr/>
        <a:lstStyle/>
        <a:p>
          <a:pPr algn="l"/>
          <a:endParaRPr lang="en-US" altLang="zh-CN"/>
        </a:p>
      </dgm:t>
    </dgm:pt>
    <dgm:pt modelId="{E7150E45-CC11-4A16-A36F-FF2C4EB9EB3B}" type="pres">
      <dgm:prSet presAssocID="{D840801E-F468-4F6C-A2E2-41F53636C027}" presName="linearFlow" presStyleCnt="0">
        <dgm:presLayoutVars>
          <dgm:dir/>
          <dgm:resizeHandles val="exact"/>
        </dgm:presLayoutVars>
      </dgm:prSet>
      <dgm:spPr/>
    </dgm:pt>
    <dgm:pt modelId="{A5A5910A-BB99-4AD2-B7CC-5762ABDCC5D4}" type="pres">
      <dgm:prSet presAssocID="{0ED7D9F4-FB5E-42DF-AF2F-EF67555F691A}" presName="composite" presStyleCnt="0"/>
      <dgm:spPr/>
    </dgm:pt>
    <dgm:pt modelId="{1E70B6C4-7556-4459-B072-8E9C056E833B}" type="pres">
      <dgm:prSet presAssocID="{0ED7D9F4-FB5E-42DF-AF2F-EF67555F691A}" presName="imgShp" presStyleLbl="fgImgPlace1" presStyleIdx="0" presStyleCnt="4"/>
      <dgm:spPr>
        <a:gradFill rotWithShape="0">
          <a:gsLst>
            <a:gs pos="0">
              <a:srgbClr val="8C78B4">
                <a:tint val="66000"/>
                <a:satMod val="160000"/>
              </a:srgbClr>
            </a:gs>
            <a:gs pos="100000">
              <a:srgbClr val="01A8FF"/>
            </a:gs>
          </a:gsLst>
          <a:lin ang="10800000" scaled="1"/>
        </a:gradFill>
      </dgm:spPr>
    </dgm:pt>
    <dgm:pt modelId="{A686B9AD-47F7-4C97-8CAE-6A26A8A4C045}" type="pres">
      <dgm:prSet presAssocID="{0ED7D9F4-FB5E-42DF-AF2F-EF67555F691A}" presName="txShp" presStyleLbl="node1" presStyleIdx="0" presStyleCnt="4">
        <dgm:presLayoutVars>
          <dgm:bulletEnabled val="1"/>
        </dgm:presLayoutVars>
      </dgm:prSet>
      <dgm:spPr/>
    </dgm:pt>
    <dgm:pt modelId="{8CCBF015-C867-4374-824D-58B2F74ED389}" type="pres">
      <dgm:prSet presAssocID="{861B8CD3-4A65-422B-BFCB-46D45A5EED15}" presName="spacing" presStyleCnt="0"/>
      <dgm:spPr/>
    </dgm:pt>
    <dgm:pt modelId="{A16CB810-36EB-48B0-8EAD-4B071F91DDC9}" type="pres">
      <dgm:prSet presAssocID="{7E3A6AEC-777C-417E-98E8-325670229906}" presName="composite" presStyleCnt="0"/>
      <dgm:spPr/>
    </dgm:pt>
    <dgm:pt modelId="{763CD0C2-24B5-4A58-A96C-6D1F3293ED56}" type="pres">
      <dgm:prSet presAssocID="{7E3A6AEC-777C-417E-98E8-325670229906}" presName="imgShp" presStyleLbl="fgImgPlace1" presStyleIdx="1" presStyleCnt="4"/>
      <dgm:spPr>
        <a:gradFill rotWithShape="0">
          <a:gsLst>
            <a:gs pos="0">
              <a:srgbClr val="8C78B4">
                <a:tint val="66000"/>
                <a:satMod val="160000"/>
              </a:srgbClr>
            </a:gs>
            <a:gs pos="100000">
              <a:srgbClr val="01A8FF"/>
            </a:gs>
          </a:gsLst>
          <a:lin ang="10800000" scaled="1"/>
        </a:gradFill>
      </dgm:spPr>
    </dgm:pt>
    <dgm:pt modelId="{9DAA5E59-70D3-4CE7-A17E-1E8E8054998F}" type="pres">
      <dgm:prSet presAssocID="{7E3A6AEC-777C-417E-98E8-325670229906}" presName="txShp" presStyleLbl="node1" presStyleIdx="1" presStyleCnt="4">
        <dgm:presLayoutVars>
          <dgm:bulletEnabled val="1"/>
        </dgm:presLayoutVars>
      </dgm:prSet>
      <dgm:spPr/>
    </dgm:pt>
    <dgm:pt modelId="{0616B6F6-8E54-4F19-A523-10668BEA0771}" type="pres">
      <dgm:prSet presAssocID="{2313BB94-5B1E-4F04-B8F5-1154969BE30A}" presName="spacing" presStyleCnt="0"/>
      <dgm:spPr/>
    </dgm:pt>
    <dgm:pt modelId="{8D08EBAC-0EDC-4E32-AFC9-56A3CAE43F10}" type="pres">
      <dgm:prSet presAssocID="{0D7B4D2B-5A27-4BAD-BAB2-867C524DDB6D}" presName="composite" presStyleCnt="0"/>
      <dgm:spPr/>
    </dgm:pt>
    <dgm:pt modelId="{9E20B0BD-5AA7-414A-BFF0-CD290D08DFD5}" type="pres">
      <dgm:prSet presAssocID="{0D7B4D2B-5A27-4BAD-BAB2-867C524DDB6D}" presName="imgShp" presStyleLbl="fgImgPlace1" presStyleIdx="2" presStyleCnt="4"/>
      <dgm:spPr>
        <a:gradFill rotWithShape="0">
          <a:gsLst>
            <a:gs pos="0">
              <a:srgbClr val="8C78B4">
                <a:tint val="66000"/>
                <a:satMod val="160000"/>
              </a:srgbClr>
            </a:gs>
            <a:gs pos="100000">
              <a:srgbClr val="01A8FF"/>
            </a:gs>
          </a:gsLst>
          <a:lin ang="10800000" scaled="1"/>
        </a:gradFill>
      </dgm:spPr>
    </dgm:pt>
    <dgm:pt modelId="{6A270B82-0711-449D-A04D-291001DB315D}" type="pres">
      <dgm:prSet presAssocID="{0D7B4D2B-5A27-4BAD-BAB2-867C524DDB6D}" presName="txShp" presStyleLbl="node1" presStyleIdx="2" presStyleCnt="4">
        <dgm:presLayoutVars>
          <dgm:bulletEnabled val="1"/>
        </dgm:presLayoutVars>
      </dgm:prSet>
      <dgm:spPr/>
    </dgm:pt>
    <dgm:pt modelId="{5FBC9254-BB8A-49FB-843E-E20DCFF38310}" type="pres">
      <dgm:prSet presAssocID="{44735A92-3D26-40A5-B09B-6C1FFC6B61B8}" presName="spacing" presStyleCnt="0"/>
      <dgm:spPr/>
    </dgm:pt>
    <dgm:pt modelId="{56185A5C-DD66-4BD3-B420-95FB7D720DC1}" type="pres">
      <dgm:prSet presAssocID="{60D2AFD3-B2A7-43C5-8FA2-DF86BC1D9993}" presName="composite" presStyleCnt="0"/>
      <dgm:spPr/>
    </dgm:pt>
    <dgm:pt modelId="{D11BCEFE-430F-4C4D-8978-E2CFA1E69B27}" type="pres">
      <dgm:prSet presAssocID="{60D2AFD3-B2A7-43C5-8FA2-DF86BC1D9993}" presName="imgShp" presStyleLbl="fgImgPlace1" presStyleIdx="3" presStyleCnt="4"/>
      <dgm:spPr>
        <a:gradFill rotWithShape="0">
          <a:gsLst>
            <a:gs pos="0">
              <a:srgbClr val="8C78B4">
                <a:tint val="66000"/>
                <a:satMod val="160000"/>
              </a:srgbClr>
            </a:gs>
            <a:gs pos="100000">
              <a:srgbClr val="01A8FF"/>
            </a:gs>
          </a:gsLst>
          <a:lin ang="10800000" scaled="1"/>
        </a:gradFill>
      </dgm:spPr>
    </dgm:pt>
    <dgm:pt modelId="{93EE97A2-D248-4C71-B251-D46C1679F021}" type="pres">
      <dgm:prSet presAssocID="{60D2AFD3-B2A7-43C5-8FA2-DF86BC1D9993}" presName="txShp" presStyleLbl="node1" presStyleIdx="3" presStyleCnt="4">
        <dgm:presLayoutVars>
          <dgm:bulletEnabled val="1"/>
        </dgm:presLayoutVars>
      </dgm:prSet>
      <dgm:spPr/>
    </dgm:pt>
  </dgm:ptLst>
  <dgm:cxnLst>
    <dgm:cxn modelId="{BDE3AF3A-E0C3-4F43-931F-A66EB78AEB3B}" type="presOf" srcId="{7E3A6AEC-777C-417E-98E8-325670229906}" destId="{9DAA5E59-70D3-4CE7-A17E-1E8E8054998F}" srcOrd="0" destOrd="0" presId="urn:microsoft.com/office/officeart/2005/8/layout/vList3"/>
    <dgm:cxn modelId="{BFBEB358-70D8-4360-A484-B82380F1820E}" type="presOf" srcId="{60D2AFD3-B2A7-43C5-8FA2-DF86BC1D9993}" destId="{93EE97A2-D248-4C71-B251-D46C1679F021}" srcOrd="0" destOrd="0" presId="urn:microsoft.com/office/officeart/2005/8/layout/vList3"/>
    <dgm:cxn modelId="{57D0E181-D112-4934-A7FB-B891911EA3FA}" srcId="{D840801E-F468-4F6C-A2E2-41F53636C027}" destId="{7E3A6AEC-777C-417E-98E8-325670229906}" srcOrd="1" destOrd="0" parTransId="{DB882CE1-D0B1-4F4D-9151-9ED8731F4B0F}" sibTransId="{2313BB94-5B1E-4F04-B8F5-1154969BE30A}"/>
    <dgm:cxn modelId="{84298C98-4BD9-4066-9E63-E4B24763A5B7}" type="presOf" srcId="{0D7B4D2B-5A27-4BAD-BAB2-867C524DDB6D}" destId="{6A270B82-0711-449D-A04D-291001DB315D}" srcOrd="0" destOrd="0" presId="urn:microsoft.com/office/officeart/2005/8/layout/vList3"/>
    <dgm:cxn modelId="{235F559F-8B72-4035-B4D7-E7871486BC60}" type="presOf" srcId="{0ED7D9F4-FB5E-42DF-AF2F-EF67555F691A}" destId="{A686B9AD-47F7-4C97-8CAE-6A26A8A4C045}" srcOrd="0" destOrd="0" presId="urn:microsoft.com/office/officeart/2005/8/layout/vList3"/>
    <dgm:cxn modelId="{DC3D7AC6-8BB8-4487-ADD1-2297838FAECA}" srcId="{D840801E-F468-4F6C-A2E2-41F53636C027}" destId="{60D2AFD3-B2A7-43C5-8FA2-DF86BC1D9993}" srcOrd="3" destOrd="0" parTransId="{3F26FE77-7B22-4DBC-96BB-C1778C793B07}" sibTransId="{2C985125-2C28-4FC4-872B-0E320523010D}"/>
    <dgm:cxn modelId="{1CE4A0D6-CCD2-4234-BE34-3D042DF4623C}" srcId="{D840801E-F468-4F6C-A2E2-41F53636C027}" destId="{0ED7D9F4-FB5E-42DF-AF2F-EF67555F691A}" srcOrd="0" destOrd="0" parTransId="{69EA5F28-B35E-42C0-81BB-D1A976756A3E}" sibTransId="{861B8CD3-4A65-422B-BFCB-46D45A5EED15}"/>
    <dgm:cxn modelId="{72E8BCDA-94C6-4804-9D68-27A057A5E007}" type="presOf" srcId="{D840801E-F468-4F6C-A2E2-41F53636C027}" destId="{E7150E45-CC11-4A16-A36F-FF2C4EB9EB3B}" srcOrd="0" destOrd="0" presId="urn:microsoft.com/office/officeart/2005/8/layout/vList3"/>
    <dgm:cxn modelId="{8485F6F4-D557-4982-9C0E-D4EDC972EA58}" srcId="{D840801E-F468-4F6C-A2E2-41F53636C027}" destId="{0D7B4D2B-5A27-4BAD-BAB2-867C524DDB6D}" srcOrd="2" destOrd="0" parTransId="{96E26979-F196-4A2A-A317-EAE0040F90B6}" sibTransId="{44735A92-3D26-40A5-B09B-6C1FFC6B61B8}"/>
    <dgm:cxn modelId="{B2AF5CF6-9718-4D5F-B793-59C603513871}" type="presParOf" srcId="{E7150E45-CC11-4A16-A36F-FF2C4EB9EB3B}" destId="{A5A5910A-BB99-4AD2-B7CC-5762ABDCC5D4}" srcOrd="0" destOrd="0" presId="urn:microsoft.com/office/officeart/2005/8/layout/vList3"/>
    <dgm:cxn modelId="{C2A3FEC2-F833-4469-BED3-192D0DB3C11B}" type="presParOf" srcId="{A5A5910A-BB99-4AD2-B7CC-5762ABDCC5D4}" destId="{1E70B6C4-7556-4459-B072-8E9C056E833B}" srcOrd="0" destOrd="0" presId="urn:microsoft.com/office/officeart/2005/8/layout/vList3"/>
    <dgm:cxn modelId="{541BE641-609C-492C-A797-6A654343B7C4}" type="presParOf" srcId="{A5A5910A-BB99-4AD2-B7CC-5762ABDCC5D4}" destId="{A686B9AD-47F7-4C97-8CAE-6A26A8A4C045}" srcOrd="1" destOrd="0" presId="urn:microsoft.com/office/officeart/2005/8/layout/vList3"/>
    <dgm:cxn modelId="{94849FB7-BFCA-4259-A2D1-6E0C8C4B7959}" type="presParOf" srcId="{E7150E45-CC11-4A16-A36F-FF2C4EB9EB3B}" destId="{8CCBF015-C867-4374-824D-58B2F74ED389}" srcOrd="1" destOrd="0" presId="urn:microsoft.com/office/officeart/2005/8/layout/vList3"/>
    <dgm:cxn modelId="{9365E748-F027-4D3D-BC7C-2FE6BAA7DB45}" type="presParOf" srcId="{E7150E45-CC11-4A16-A36F-FF2C4EB9EB3B}" destId="{A16CB810-36EB-48B0-8EAD-4B071F91DDC9}" srcOrd="2" destOrd="0" presId="urn:microsoft.com/office/officeart/2005/8/layout/vList3"/>
    <dgm:cxn modelId="{DBC743EB-5470-4AFF-9DAA-5A72E6C9A8F8}" type="presParOf" srcId="{A16CB810-36EB-48B0-8EAD-4B071F91DDC9}" destId="{763CD0C2-24B5-4A58-A96C-6D1F3293ED56}" srcOrd="0" destOrd="0" presId="urn:microsoft.com/office/officeart/2005/8/layout/vList3"/>
    <dgm:cxn modelId="{4AF42566-EEFF-4481-9C47-B4C1BFCAF1B3}" type="presParOf" srcId="{A16CB810-36EB-48B0-8EAD-4B071F91DDC9}" destId="{9DAA5E59-70D3-4CE7-A17E-1E8E8054998F}" srcOrd="1" destOrd="0" presId="urn:microsoft.com/office/officeart/2005/8/layout/vList3"/>
    <dgm:cxn modelId="{8DC4DC7A-96AF-407F-BB24-F4F045A8D212}" type="presParOf" srcId="{E7150E45-CC11-4A16-A36F-FF2C4EB9EB3B}" destId="{0616B6F6-8E54-4F19-A523-10668BEA0771}" srcOrd="3" destOrd="0" presId="urn:microsoft.com/office/officeart/2005/8/layout/vList3"/>
    <dgm:cxn modelId="{EA364268-4FC0-497F-9931-A8739EDCB443}" type="presParOf" srcId="{E7150E45-CC11-4A16-A36F-FF2C4EB9EB3B}" destId="{8D08EBAC-0EDC-4E32-AFC9-56A3CAE43F10}" srcOrd="4" destOrd="0" presId="urn:microsoft.com/office/officeart/2005/8/layout/vList3"/>
    <dgm:cxn modelId="{A1B21CDA-2BC1-4CE6-819E-4DAA84C418F5}" type="presParOf" srcId="{8D08EBAC-0EDC-4E32-AFC9-56A3CAE43F10}" destId="{9E20B0BD-5AA7-414A-BFF0-CD290D08DFD5}" srcOrd="0" destOrd="0" presId="urn:microsoft.com/office/officeart/2005/8/layout/vList3"/>
    <dgm:cxn modelId="{E3E68A24-750E-4522-84C4-F1DF613FAD2C}" type="presParOf" srcId="{8D08EBAC-0EDC-4E32-AFC9-56A3CAE43F10}" destId="{6A270B82-0711-449D-A04D-291001DB315D}" srcOrd="1" destOrd="0" presId="urn:microsoft.com/office/officeart/2005/8/layout/vList3"/>
    <dgm:cxn modelId="{57B2BF07-C1A1-4B63-9D32-9E0BE2D7B20A}" type="presParOf" srcId="{E7150E45-CC11-4A16-A36F-FF2C4EB9EB3B}" destId="{5FBC9254-BB8A-49FB-843E-E20DCFF38310}" srcOrd="5" destOrd="0" presId="urn:microsoft.com/office/officeart/2005/8/layout/vList3"/>
    <dgm:cxn modelId="{74B0FCD6-455B-4A4F-AEDE-C1AC3FD27E16}" type="presParOf" srcId="{E7150E45-CC11-4A16-A36F-FF2C4EB9EB3B}" destId="{56185A5C-DD66-4BD3-B420-95FB7D720DC1}" srcOrd="6" destOrd="0" presId="urn:microsoft.com/office/officeart/2005/8/layout/vList3"/>
    <dgm:cxn modelId="{7B606CA0-DF6A-4EC4-B0E0-BB71DA9AEFF1}" type="presParOf" srcId="{56185A5C-DD66-4BD3-B420-95FB7D720DC1}" destId="{D11BCEFE-430F-4C4D-8978-E2CFA1E69B27}" srcOrd="0" destOrd="0" presId="urn:microsoft.com/office/officeart/2005/8/layout/vList3"/>
    <dgm:cxn modelId="{D9F9C714-E320-4DC2-9D97-488705FAB982}" type="presParOf" srcId="{56185A5C-DD66-4BD3-B420-95FB7D720DC1}" destId="{93EE97A2-D248-4C71-B251-D46C1679F021}"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B9AD-47F7-4C97-8CAE-6A26A8A4C045}">
      <dsp:nvSpPr>
        <dsp:cNvPr id="0" name=""/>
        <dsp:cNvSpPr/>
      </dsp:nvSpPr>
      <dsp:spPr>
        <a:xfrm rot="10800000">
          <a:off x="2119057" y="675"/>
          <a:ext cx="7604445" cy="814608"/>
        </a:xfrm>
        <a:prstGeom prst="homePlat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20" tIns="64770" rIns="120904" bIns="64770" numCol="1" spcCol="1270" anchor="ctr" anchorCtr="0">
          <a:noAutofit/>
        </a:bodyPr>
        <a:lstStyle/>
        <a:p>
          <a:pPr marL="0" lvl="0" indent="0" algn="l" defTabSz="755650">
            <a:lnSpc>
              <a:spcPct val="90000"/>
            </a:lnSpc>
            <a:spcBef>
              <a:spcPct val="0"/>
            </a:spcBef>
            <a:spcAft>
              <a:spcPct val="35000"/>
            </a:spcAft>
            <a:buNone/>
          </a:pPr>
          <a:r>
            <a:rPr lang="zh-CN" altLang="en-US"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易于流程再造迁移，重用于本银行其他国家或地区的外汇结算流程</a:t>
          </a:r>
          <a:endParaRPr lang="en-US" altLang="zh-CN"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dsp:txBody>
      <dsp:txXfrm rot="10800000">
        <a:off x="2322709" y="675"/>
        <a:ext cx="7400793" cy="814608"/>
      </dsp:txXfrm>
    </dsp:sp>
    <dsp:sp modelId="{1E70B6C4-7556-4459-B072-8E9C056E833B}">
      <dsp:nvSpPr>
        <dsp:cNvPr id="0" name=""/>
        <dsp:cNvSpPr/>
      </dsp:nvSpPr>
      <dsp:spPr>
        <a:xfrm>
          <a:off x="1711753" y="675"/>
          <a:ext cx="814608" cy="814608"/>
        </a:xfrm>
        <a:prstGeom prst="ellips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DAA5E59-70D3-4CE7-A17E-1E8E8054998F}">
      <dsp:nvSpPr>
        <dsp:cNvPr id="0" name=""/>
        <dsp:cNvSpPr/>
      </dsp:nvSpPr>
      <dsp:spPr>
        <a:xfrm rot="10800000">
          <a:off x="2119057" y="1021461"/>
          <a:ext cx="7604445" cy="814608"/>
        </a:xfrm>
        <a:prstGeom prst="homePlat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20" tIns="64770" rIns="120904" bIns="64770" numCol="1" spcCol="1270" anchor="ctr" anchorCtr="0">
          <a:noAutofit/>
        </a:bodyPr>
        <a:lstStyle/>
        <a:p>
          <a:pPr marL="0" lvl="0" indent="0" algn="l" defTabSz="755650">
            <a:lnSpc>
              <a:spcPct val="90000"/>
            </a:lnSpc>
            <a:spcBef>
              <a:spcPct val="0"/>
            </a:spcBef>
            <a:spcAft>
              <a:spcPct val="35000"/>
            </a:spcAft>
            <a:buNone/>
          </a:pPr>
          <a:r>
            <a:rPr lang="zh-CN" altLang="en-US"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提升银行业务运营效率，提升流程的合规性和安全性</a:t>
          </a:r>
          <a:endParaRPr lang="en-US" altLang="zh-CN"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dsp:txBody>
      <dsp:txXfrm rot="10800000">
        <a:off x="2322709" y="1021461"/>
        <a:ext cx="7400793" cy="814608"/>
      </dsp:txXfrm>
    </dsp:sp>
    <dsp:sp modelId="{763CD0C2-24B5-4A58-A96C-6D1F3293ED56}">
      <dsp:nvSpPr>
        <dsp:cNvPr id="0" name=""/>
        <dsp:cNvSpPr/>
      </dsp:nvSpPr>
      <dsp:spPr>
        <a:xfrm>
          <a:off x="1711753" y="1021461"/>
          <a:ext cx="814608" cy="814608"/>
        </a:xfrm>
        <a:prstGeom prst="ellips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A270B82-0711-449D-A04D-291001DB315D}">
      <dsp:nvSpPr>
        <dsp:cNvPr id="0" name=""/>
        <dsp:cNvSpPr/>
      </dsp:nvSpPr>
      <dsp:spPr>
        <a:xfrm rot="10800000">
          <a:off x="2119057" y="2042247"/>
          <a:ext cx="7604445" cy="814608"/>
        </a:xfrm>
        <a:prstGeom prst="homePlat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20" tIns="64770" rIns="120904" bIns="64770" numCol="1" spcCol="1270" anchor="ctr" anchorCtr="0">
          <a:noAutofit/>
        </a:bodyPr>
        <a:lstStyle/>
        <a:p>
          <a:pPr marL="0" lvl="0" indent="0" algn="l" defTabSz="755650">
            <a:lnSpc>
              <a:spcPct val="90000"/>
            </a:lnSpc>
            <a:spcBef>
              <a:spcPct val="0"/>
            </a:spcBef>
            <a:spcAft>
              <a:spcPct val="35000"/>
            </a:spcAft>
            <a:buNone/>
          </a:pPr>
          <a:r>
            <a:rPr lang="zh-CN" altLang="en-US"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双机器人协助模式，遵循银行内已有系统设计的职责分离原则，满足银行业务扩展需求</a:t>
          </a:r>
          <a:endParaRPr lang="en-US" altLang="zh-CN" sz="1700" b="1" kern="1200" dirty="0"/>
        </a:p>
      </dsp:txBody>
      <dsp:txXfrm rot="10800000">
        <a:off x="2322709" y="2042247"/>
        <a:ext cx="7400793" cy="814608"/>
      </dsp:txXfrm>
    </dsp:sp>
    <dsp:sp modelId="{9E20B0BD-5AA7-414A-BFF0-CD290D08DFD5}">
      <dsp:nvSpPr>
        <dsp:cNvPr id="0" name=""/>
        <dsp:cNvSpPr/>
      </dsp:nvSpPr>
      <dsp:spPr>
        <a:xfrm>
          <a:off x="1711753" y="2042247"/>
          <a:ext cx="814608" cy="814608"/>
        </a:xfrm>
        <a:prstGeom prst="ellips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3EE97A2-D248-4C71-B251-D46C1679F021}">
      <dsp:nvSpPr>
        <dsp:cNvPr id="0" name=""/>
        <dsp:cNvSpPr/>
      </dsp:nvSpPr>
      <dsp:spPr>
        <a:xfrm rot="10800000">
          <a:off x="2119057" y="3063033"/>
          <a:ext cx="7604445" cy="814608"/>
        </a:xfrm>
        <a:prstGeom prst="homePlat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20" tIns="64770" rIns="120904" bIns="64770" numCol="1" spcCol="1270" anchor="ctr" anchorCtr="0">
          <a:noAutofit/>
        </a:bodyPr>
        <a:lstStyle/>
        <a:p>
          <a:pPr marL="0" lvl="0" indent="0" algn="l" defTabSz="755650">
            <a:lnSpc>
              <a:spcPct val="90000"/>
            </a:lnSpc>
            <a:spcBef>
              <a:spcPct val="0"/>
            </a:spcBef>
            <a:spcAft>
              <a:spcPct val="35000"/>
            </a:spcAft>
            <a:buNone/>
          </a:pPr>
          <a:r>
            <a:rPr lang="zh-CN" altLang="en-US"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通过</a:t>
          </a:r>
          <a:r>
            <a:rPr lang="en-US" altLang="zh-CN"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700" b="1" kern="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人工智能的结合理念，引入数字化劳动力设计与解决方案，推进银行内部流程端到端自动化、全面数字化转型</a:t>
          </a:r>
          <a:endParaRPr lang="en-US" altLang="zh-CN" sz="1700" b="1" kern="1200" dirty="0"/>
        </a:p>
      </dsp:txBody>
      <dsp:txXfrm rot="10800000">
        <a:off x="2322709" y="3063033"/>
        <a:ext cx="7400793" cy="814608"/>
      </dsp:txXfrm>
    </dsp:sp>
    <dsp:sp modelId="{D11BCEFE-430F-4C4D-8978-E2CFA1E69B27}">
      <dsp:nvSpPr>
        <dsp:cNvPr id="0" name=""/>
        <dsp:cNvSpPr/>
      </dsp:nvSpPr>
      <dsp:spPr>
        <a:xfrm>
          <a:off x="1711753" y="3063033"/>
          <a:ext cx="814608" cy="814608"/>
        </a:xfrm>
        <a:prstGeom prst="ellipse">
          <a:avLst/>
        </a:prstGeom>
        <a:gradFill rotWithShape="0">
          <a:gsLst>
            <a:gs pos="0">
              <a:srgbClr val="8C78B4">
                <a:tint val="66000"/>
                <a:satMod val="160000"/>
              </a:srgbClr>
            </a:gs>
            <a:gs pos="100000">
              <a:srgbClr val="01A8FF"/>
            </a:gs>
          </a:gsLst>
          <a:lin ang="10800000" scaled="1"/>
        </a:gra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69632DA-A7C3-2347-8051-A4EE97E94607}" type="slidenum">
              <a:rPr kumimoji="1" lang="zh-CN" altLang="en-US" smtClean="0"/>
              <a:t>3</a:t>
            </a:fld>
            <a:endParaRPr kumimoji="1" lang="zh-CN" altLang="en-US"/>
          </a:p>
        </p:txBody>
      </p:sp>
    </p:spTree>
    <p:extLst>
      <p:ext uri="{BB962C8B-B14F-4D97-AF65-F5344CB8AC3E}">
        <p14:creationId xmlns:p14="http://schemas.microsoft.com/office/powerpoint/2010/main" val="183017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69632DA-A7C3-2347-8051-A4EE97E94607}" type="slidenum">
              <a:rPr kumimoji="1" lang="zh-CN" altLang="en-US" smtClean="0"/>
              <a:t>4</a:t>
            </a:fld>
            <a:endParaRPr kumimoji="1" lang="zh-CN" altLang="en-US"/>
          </a:p>
        </p:txBody>
      </p:sp>
    </p:spTree>
    <p:extLst>
      <p:ext uri="{BB962C8B-B14F-4D97-AF65-F5344CB8AC3E}">
        <p14:creationId xmlns:p14="http://schemas.microsoft.com/office/powerpoint/2010/main" val="337726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a:t>仅供本次比赛使用</a:t>
            </a:r>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a:t>仅供本次比赛使用</a:t>
            </a:r>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a:t>仅供本次比赛使用</a:t>
            </a:r>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a:t>仅供本次比赛使用</a:t>
            </a:r>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a:t>仅供本次比赛使用</a:t>
            </a:r>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a:t>仅供本次比赛使用</a:t>
            </a:r>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仅供本次比赛使用</a:t>
            </a:r>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a:t>仅供本次比赛使用</a:t>
            </a:r>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a:t>仅供本次比赛使用</a:t>
            </a:r>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仅供本次比赛使用</a:t>
            </a: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
        <p:nvSpPr>
          <p:cNvPr id="7" name="MSIPCMContentMarking" descr="{&quot;HashCode&quot;:-805422396,&quot;Placement&quot;:&quot;Footer&quot;,&quot;Top&quot;:519.343,&quot;Left&quot;:454.760162,&quot;SlideWidth&quot;:960,&quot;SlideHeight&quot;:540}"/>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altLang="zh-CN" sz="1000">
                <a:solidFill>
                  <a:srgbClr val="000000"/>
                </a:solidFill>
                <a:latin typeface="Calibri" panose="020F0502020204030204" pitchFamily="34" charset="0"/>
              </a:rPr>
              <a:t>PUBLIC</a:t>
            </a:r>
            <a:endParaRPr lang="zh-CN" altLang="en-US"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仅供本次比赛使用</a:t>
            </a: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MSIPCMContentMarking" descr="{&quot;HashCode&quot;:-805422396,&quot;Placement&quot;:&quot;Footer&quot;,&quot;Top&quot;:519.343,&quot;Left&quot;:454.760162,&quot;SlideWidth&quot;:960,&quot;SlideHeight&quot;:540}"/>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altLang="zh-CN" sz="1000">
                <a:solidFill>
                  <a:srgbClr val="000000"/>
                </a:solidFill>
                <a:latin typeface="Calibri" panose="020F0502020204030204" pitchFamily="34" charset="0"/>
              </a:rPr>
              <a:t>PUBLIC</a:t>
            </a:r>
            <a:endParaRPr lang="zh-CN" altLang="en-US"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sv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svg"/><Relationship Id="rId2" Type="http://schemas.openxmlformats.org/officeDocument/2006/relationships/image" Target="../media/image12.png"/><Relationship Id="rId16" Type="http://schemas.openxmlformats.org/officeDocument/2006/relationships/image" Target="../media/image34.sv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svg"/><Relationship Id="rId10" Type="http://schemas.openxmlformats.org/officeDocument/2006/relationships/image" Target="../media/image28.sv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png"/><Relationship Id="rId27" Type="http://schemas.openxmlformats.org/officeDocument/2006/relationships/image" Target="../media/image45.svg"/></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2934863" y="4715278"/>
            <a:ext cx="6949491" cy="1280167"/>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4800" dirty="0"/>
              <a:t>外汇远期自动结算机器人</a:t>
            </a:r>
            <a:endParaRPr kumimoji="1" lang="en-US" altLang="zh-CN" sz="4800" dirty="0"/>
          </a:p>
          <a:p>
            <a:pPr algn="ctr"/>
            <a:r>
              <a:rPr lang="en-US" altLang="zh-CN" sz="2400" dirty="0"/>
              <a:t>Foreign Exchange Forwards Automate Settlement Bot</a:t>
            </a:r>
            <a:endParaRPr kumimoji="1" lang="zh-CN" altLang="en-US" sz="24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项目收益统计</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
        <p:nvSpPr>
          <p:cNvPr id="2" name="Footer Placeholder 1"/>
          <p:cNvSpPr>
            <a:spLocks noGrp="1"/>
          </p:cNvSpPr>
          <p:nvPr>
            <p:ph type="ftr" sz="quarter" idx="11"/>
          </p:nvPr>
        </p:nvSpPr>
        <p:spPr/>
        <p:txBody>
          <a:bodyPr/>
          <a:lstStyle/>
          <a:p>
            <a:r>
              <a:rPr lang="zh-CN" altLang="en-US"/>
              <a:t>仅供本次比赛使用</a:t>
            </a:r>
          </a:p>
        </p:txBody>
      </p:sp>
      <p:sp>
        <p:nvSpPr>
          <p:cNvPr id="7" name="Rounded Rectangle 6"/>
          <p:cNvSpPr/>
          <p:nvPr/>
        </p:nvSpPr>
        <p:spPr>
          <a:xfrm>
            <a:off x="957943" y="2487600"/>
            <a:ext cx="1944000" cy="3816000"/>
          </a:xfrm>
          <a:prstGeom prst="roundRect">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5">
                    <a:lumMod val="75000"/>
                  </a:schemeClr>
                </a:solidFill>
                <a:latin typeface="Microsoft YaHei" panose="020B0503020204020204" pitchFamily="34" charset="-122"/>
                <a:ea typeface="Microsoft YaHei" panose="020B0503020204020204" pitchFamily="34" charset="-122"/>
                <a:cs typeface="宋体" panose="02010600030101010101" pitchFamily="2" charset="-122"/>
              </a:rPr>
              <a:t>人手 数十分钟</a:t>
            </a:r>
            <a:endParaRPr lang="en-US" altLang="zh-CN" sz="1600" b="1" dirty="0">
              <a:solidFill>
                <a:schemeClr val="accent5">
                  <a:lumMod val="75000"/>
                </a:schemeClr>
              </a:solidFill>
              <a:latin typeface="Microsoft YaHei" panose="020B0503020204020204" pitchFamily="34" charset="-122"/>
              <a:ea typeface="Microsoft YaHei" panose="020B0503020204020204" pitchFamily="34" charset="-122"/>
              <a:cs typeface="宋体" panose="02010600030101010101" pitchFamily="2" charset="-122"/>
            </a:endParaRPr>
          </a:p>
          <a:p>
            <a:pPr algn="ctr"/>
            <a:r>
              <a:rPr lang="en-US" altLang="zh-CN"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vs. </a:t>
            </a:r>
          </a:p>
          <a:p>
            <a:pPr algn="ctr"/>
            <a:r>
              <a:rPr lang="zh-CN" altLang="en-US" sz="1600" b="1" dirty="0">
                <a:solidFill>
                  <a:srgbClr val="ED7D31"/>
                </a:solidFill>
                <a:latin typeface="Microsoft YaHei" panose="020B0503020204020204" pitchFamily="34" charset="-122"/>
                <a:ea typeface="Microsoft YaHei" panose="020B0503020204020204" pitchFamily="34" charset="-122"/>
                <a:cs typeface="宋体" panose="02010600030101010101" pitchFamily="2" charset="-122"/>
              </a:rPr>
              <a:t>机器人</a:t>
            </a:r>
            <a:r>
              <a:rPr lang="en-US" altLang="zh-CN" sz="1600" b="1" dirty="0">
                <a:solidFill>
                  <a:srgbClr val="ED7D31"/>
                </a:solidFill>
                <a:latin typeface="Microsoft YaHei" panose="020B0503020204020204" pitchFamily="34" charset="-122"/>
                <a:ea typeface="Microsoft YaHei" panose="020B0503020204020204" pitchFamily="34" charset="-122"/>
                <a:cs typeface="宋体" panose="02010600030101010101" pitchFamily="2" charset="-122"/>
              </a:rPr>
              <a:t> </a:t>
            </a:r>
            <a:r>
              <a:rPr lang="zh-CN" altLang="en-US" sz="1600" b="1" dirty="0">
                <a:solidFill>
                  <a:srgbClr val="ED7D31"/>
                </a:solidFill>
                <a:latin typeface="Microsoft YaHei" panose="020B0503020204020204" pitchFamily="34" charset="-122"/>
                <a:ea typeface="Microsoft YaHei" panose="020B0503020204020204" pitchFamily="34" charset="-122"/>
                <a:cs typeface="宋体" panose="02010600030101010101" pitchFamily="2" charset="-122"/>
              </a:rPr>
              <a:t>几分钟内</a:t>
            </a:r>
            <a:endParaRPr lang="en-US" altLang="zh-CN" sz="1600" b="1" dirty="0">
              <a:solidFill>
                <a:srgbClr val="ED7D31"/>
              </a:solidFill>
              <a:latin typeface="Microsoft YaHei" panose="020B0503020204020204" pitchFamily="34" charset="-122"/>
              <a:ea typeface="Microsoft YaHei" panose="020B0503020204020204" pitchFamily="34" charset="-122"/>
              <a:cs typeface="宋体" panose="02010600030101010101" pitchFamily="2" charset="-122"/>
            </a:endParaRPr>
          </a:p>
          <a:p>
            <a:pPr algn="ctr"/>
            <a:endParaRPr lang="zh-CN" altLang="en-US" dirty="0"/>
          </a:p>
        </p:txBody>
      </p:sp>
      <p:sp>
        <p:nvSpPr>
          <p:cNvPr id="8" name="Rectangle 7"/>
          <p:cNvSpPr/>
          <p:nvPr/>
        </p:nvSpPr>
        <p:spPr>
          <a:xfrm>
            <a:off x="934908" y="2005200"/>
            <a:ext cx="2031325" cy="369332"/>
          </a:xfrm>
          <a:prstGeom prst="rect">
            <a:avLst/>
          </a:prstGeom>
        </p:spPr>
        <p:txBody>
          <a:bodyPr wrap="none">
            <a:spAutoFit/>
          </a:bodyPr>
          <a:lstStyle/>
          <a:p>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每单交易处理时间</a:t>
            </a:r>
            <a:endParaRPr lang="zh-CN" altLang="en-US" b="1" dirty="0"/>
          </a:p>
        </p:txBody>
      </p:sp>
      <p:sp>
        <p:nvSpPr>
          <p:cNvPr id="9" name="Rounded Rectangle 8"/>
          <p:cNvSpPr/>
          <p:nvPr/>
        </p:nvSpPr>
        <p:spPr>
          <a:xfrm>
            <a:off x="3707718" y="2487600"/>
            <a:ext cx="1944000" cy="3816000"/>
          </a:xfrm>
          <a:prstGeom prst="roundRect">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按单地区日均数百笔交易计算，每日</a:t>
            </a:r>
            <a:r>
              <a:rPr lang="zh-CN" altLang="en-US" sz="1600" b="1" dirty="0">
                <a:solidFill>
                  <a:srgbClr val="FF6565"/>
                </a:solidFill>
                <a:latin typeface="Microsoft YaHei" panose="020B0503020204020204" pitchFamily="34" charset="-122"/>
                <a:ea typeface="Microsoft YaHei" panose="020B0503020204020204" pitchFamily="34" charset="-122"/>
              </a:rPr>
              <a:t>省</a:t>
            </a:r>
            <a:r>
              <a:rPr lang="zh-CN" altLang="en-US" sz="1600" b="1" dirty="0">
                <a:solidFill>
                  <a:srgbClr val="FF6565"/>
                </a:solidFill>
                <a:latin typeface="Microsoft YaHei" panose="020B0503020204020204" pitchFamily="34" charset="-122"/>
                <a:ea typeface="Microsoft YaHei" panose="020B0503020204020204" pitchFamily="34" charset="-122"/>
                <a:cs typeface="宋体" panose="02010600030101010101" pitchFamily="2" charset="-122"/>
              </a:rPr>
              <a:t>数个小时</a:t>
            </a: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endParaRPr lang="en-US" altLang="zh-CN"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正扩展到本银行其他国家或地区使用，可预见将产生更可观的人力成本收益</a:t>
            </a:r>
            <a:endParaRPr lang="zh-CN" altLang="en-US" sz="1600" b="1" dirty="0"/>
          </a:p>
        </p:txBody>
      </p:sp>
      <p:sp>
        <p:nvSpPr>
          <p:cNvPr id="10" name="Rounded Rectangle 9"/>
          <p:cNvSpPr/>
          <p:nvPr/>
        </p:nvSpPr>
        <p:spPr>
          <a:xfrm>
            <a:off x="6541908" y="2486559"/>
            <a:ext cx="1944000" cy="3816000"/>
          </a:xfrm>
          <a:prstGeom prst="roundRect">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员工能从重复繁琐的固定流程中被释放出来，从事</a:t>
            </a:r>
            <a:r>
              <a:rPr lang="zh-CN" altLang="en-US" sz="1600" b="1" dirty="0">
                <a:solidFill>
                  <a:srgbClr val="FFC000"/>
                </a:solidFill>
                <a:latin typeface="Microsoft YaHei" panose="020B0503020204020204" pitchFamily="34" charset="-122"/>
                <a:ea typeface="Microsoft YaHei" panose="020B0503020204020204" pitchFamily="34" charset="-122"/>
              </a:rPr>
              <a:t>更有</a:t>
            </a:r>
            <a:r>
              <a:rPr lang="zh-CN" altLang="en-US" sz="1600" b="1" dirty="0">
                <a:solidFill>
                  <a:srgbClr val="FFC000"/>
                </a:solidFill>
                <a:latin typeface="Microsoft YaHei" panose="020B0503020204020204" pitchFamily="34" charset="-122"/>
                <a:ea typeface="Microsoft YaHei" panose="020B0503020204020204" pitchFamily="34" charset="-122"/>
                <a:cs typeface="宋体" panose="02010600030101010101" pitchFamily="2" charset="-122"/>
              </a:rPr>
              <a:t>创造性、更有价值</a:t>
            </a: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的工作，利于员工职业发展</a:t>
            </a:r>
            <a:endParaRPr lang="zh-CN" altLang="en-US" sz="1600" b="1" dirty="0"/>
          </a:p>
        </p:txBody>
      </p:sp>
      <p:sp>
        <p:nvSpPr>
          <p:cNvPr id="11" name="Rounded Rectangle 10"/>
          <p:cNvSpPr/>
          <p:nvPr/>
        </p:nvSpPr>
        <p:spPr>
          <a:xfrm>
            <a:off x="9304099" y="2486559"/>
            <a:ext cx="1944000" cy="3816000"/>
          </a:xfrm>
          <a:prstGeom prst="roundRect">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机器人</a:t>
            </a:r>
            <a:r>
              <a:rPr lang="en-US" altLang="zh-CN" sz="1600" b="1" dirty="0">
                <a:solidFill>
                  <a:srgbClr val="B0DD7F"/>
                </a:solidFill>
                <a:latin typeface="Microsoft YaHei" panose="020B0503020204020204" pitchFamily="34" charset="-122"/>
                <a:ea typeface="Microsoft YaHei" panose="020B0503020204020204" pitchFamily="34" charset="-122"/>
                <a:cs typeface="宋体" panose="02010600030101010101" pitchFamily="2" charset="-122"/>
              </a:rPr>
              <a:t>7*24</a:t>
            </a:r>
            <a:r>
              <a:rPr lang="zh-CN" altLang="en-US" sz="1600" b="1" dirty="0">
                <a:solidFill>
                  <a:srgbClr val="B0DD7F"/>
                </a:solidFill>
                <a:latin typeface="Microsoft YaHei" panose="020B0503020204020204" pitchFamily="34" charset="-122"/>
                <a:ea typeface="Microsoft YaHei" panose="020B0503020204020204" pitchFamily="34" charset="-122"/>
                <a:cs typeface="宋体" panose="02010600030101010101" pitchFamily="2" charset="-122"/>
              </a:rPr>
              <a:t>小时</a:t>
            </a:r>
            <a:r>
              <a:rPr lang="zh-CN" altLang="en-US" sz="1600"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全天候在线工作，提高外汇市场结算的响应速度，提升客户体验和满意度</a:t>
            </a:r>
            <a:endParaRPr lang="zh-CN" altLang="en-US" sz="1600" b="1" dirty="0"/>
          </a:p>
        </p:txBody>
      </p:sp>
      <p:sp>
        <p:nvSpPr>
          <p:cNvPr id="12" name="Rectangle 11"/>
          <p:cNvSpPr/>
          <p:nvPr/>
        </p:nvSpPr>
        <p:spPr>
          <a:xfrm>
            <a:off x="3873473" y="2005200"/>
            <a:ext cx="1569660" cy="369332"/>
          </a:xfrm>
          <a:prstGeom prst="rect">
            <a:avLst/>
          </a:prstGeom>
        </p:spPr>
        <p:txBody>
          <a:bodyPr wrap="none">
            <a:spAutoFit/>
          </a:bodyPr>
          <a:lstStyle/>
          <a:p>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每日节省工时</a:t>
            </a:r>
            <a:endParaRPr lang="zh-CN" altLang="en-US" b="1" dirty="0"/>
          </a:p>
        </p:txBody>
      </p:sp>
      <p:sp>
        <p:nvSpPr>
          <p:cNvPr id="14" name="Rectangle 13"/>
          <p:cNvSpPr/>
          <p:nvPr/>
        </p:nvSpPr>
        <p:spPr>
          <a:xfrm>
            <a:off x="9722101" y="2003745"/>
            <a:ext cx="1107996" cy="369332"/>
          </a:xfrm>
          <a:prstGeom prst="rect">
            <a:avLst/>
          </a:prstGeom>
        </p:spPr>
        <p:txBody>
          <a:bodyPr wrap="none">
            <a:spAutoFit/>
          </a:bodyPr>
          <a:lstStyle/>
          <a:p>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客户体验</a:t>
            </a:r>
            <a:endParaRPr lang="zh-CN" altLang="en-US" b="1" dirty="0"/>
          </a:p>
        </p:txBody>
      </p:sp>
      <p:sp>
        <p:nvSpPr>
          <p:cNvPr id="19" name="Rectangle 18"/>
          <p:cNvSpPr/>
          <p:nvPr/>
        </p:nvSpPr>
        <p:spPr>
          <a:xfrm>
            <a:off x="6844494" y="2003745"/>
            <a:ext cx="1338828" cy="369332"/>
          </a:xfrm>
          <a:prstGeom prst="rect">
            <a:avLst/>
          </a:prstGeom>
        </p:spPr>
        <p:txBody>
          <a:bodyPr wrap="none">
            <a:spAutoFit/>
          </a:bodyPr>
          <a:lstStyle/>
          <a:p>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员工满意度</a:t>
            </a:r>
            <a:endParaRPr lang="zh-CN" altLang="en-US" b="1" dirty="0"/>
          </a:p>
        </p:txBody>
      </p:sp>
    </p:spTree>
    <p:extLst>
      <p:ext uri="{BB962C8B-B14F-4D97-AF65-F5344CB8AC3E}">
        <p14:creationId xmlns:p14="http://schemas.microsoft.com/office/powerpoint/2010/main" val="184501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
        <p:nvSpPr>
          <p:cNvPr id="2" name="Footer Placeholder 1"/>
          <p:cNvSpPr>
            <a:spLocks noGrp="1"/>
          </p:cNvSpPr>
          <p:nvPr>
            <p:ph type="ftr" sz="quarter" idx="11"/>
          </p:nvPr>
        </p:nvSpPr>
        <p:spPr/>
        <p:txBody>
          <a:bodyPr/>
          <a:lstStyle/>
          <a:p>
            <a:r>
              <a:rPr lang="zh-CN" altLang="en-US"/>
              <a:t>仅供本次比赛使用</a:t>
            </a:r>
          </a:p>
        </p:txBody>
      </p:sp>
      <p:graphicFrame>
        <p:nvGraphicFramePr>
          <p:cNvPr id="7" name="Diagram 6"/>
          <p:cNvGraphicFramePr/>
          <p:nvPr>
            <p:extLst>
              <p:ext uri="{D42A27DB-BD31-4B8C-83A1-F6EECF244321}">
                <p14:modId xmlns:p14="http://schemas.microsoft.com/office/powerpoint/2010/main" val="1406219146"/>
              </p:ext>
            </p:extLst>
          </p:nvPr>
        </p:nvGraphicFramePr>
        <p:xfrm>
          <a:off x="199696" y="2217683"/>
          <a:ext cx="11435256" cy="3878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54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：外汇远期自动结算机器人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386581"/>
            <a:ext cx="7290778" cy="3743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未来大脑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(Future Brains)</a:t>
            </a: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Jason, Marlon, Distance, Steve</a:t>
            </a: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未来大脑，创造美好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(Future Brains, Create Fantastic)</a:t>
            </a: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汇丰软件开发（广东）有限公司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(HSDC)</a:t>
            </a: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Use Case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：外汇远期自动结算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(FX Automate Settlement)</a:t>
            </a: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App Project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：银行交易系统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(Bank Trading System)</a:t>
            </a: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6096" y="2453847"/>
            <a:ext cx="2508668" cy="2628508"/>
          </a:xfrm>
          <a:prstGeom prst="rect">
            <a:avLst/>
          </a:prstGeom>
        </p:spPr>
      </p:pic>
      <p:sp>
        <p:nvSpPr>
          <p:cNvPr id="2" name="Footer Placeholder 1"/>
          <p:cNvSpPr>
            <a:spLocks noGrp="1"/>
          </p:cNvSpPr>
          <p:nvPr>
            <p:ph type="ftr" sz="quarter" idx="11"/>
          </p:nvPr>
        </p:nvSpPr>
        <p:spPr/>
        <p:txBody>
          <a:bodyPr/>
          <a:lstStyle/>
          <a:p>
            <a:r>
              <a:rPr lang="zh-CN" altLang="en-US"/>
              <a:t>仅供本次比赛使用</a:t>
            </a: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807777" y="1404674"/>
            <a:ext cx="10349902" cy="1708160"/>
          </a:xfrm>
          <a:prstGeom prst="rect">
            <a:avLst/>
          </a:prstGeom>
        </p:spPr>
        <p:txBody>
          <a:bodyPr wrap="square">
            <a:spAutoFit/>
          </a:bodyPr>
          <a:lstStyle/>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在外汇交易市场中，</a:t>
            </a:r>
            <a:r>
              <a:rPr lang="zh-CN" altLang="en-US" sz="1400" b="1" dirty="0">
                <a:solidFill>
                  <a:srgbClr val="01A8FF"/>
                </a:solidFill>
                <a:latin typeface="Microsoft YaHei" panose="020B0503020204020204" pitchFamily="34" charset="-122"/>
                <a:ea typeface="Microsoft YaHei" panose="020B0503020204020204" pitchFamily="34" charset="-122"/>
              </a:rPr>
              <a:t>外汇远期</a:t>
            </a:r>
            <a:r>
              <a:rPr lang="zh-CN" altLang="en-US" sz="1400" dirty="0">
                <a:solidFill>
                  <a:schemeClr val="bg1"/>
                </a:solidFill>
                <a:latin typeface="Microsoft YaHei" panose="020B0503020204020204" pitchFamily="34" charset="-122"/>
                <a:ea typeface="Microsoft YaHei" panose="020B0503020204020204" pitchFamily="34" charset="-122"/>
              </a:rPr>
              <a:t>是一种国际企业常用的规避汇率波动风险的对冲工具。在合约到期前，客户会通过电话与银行操作员沟通，做出展期、提前交割或者取消交易的决定，随后银行操作员会将交易详情通过邮件发给客户沟通确认，在收到客户确认邮件后，进行交易数据和合同资料数据比对并提交现金流结算请求，再由银行经理进行结算请求的审核及批准。</a:t>
            </a:r>
            <a:endParaRPr lang="en-US" altLang="zh-CN" sz="1400" dirty="0">
              <a:solidFill>
                <a:schemeClr val="bg1"/>
              </a:solidFill>
              <a:latin typeface="Microsoft YaHei" panose="020B0503020204020204" pitchFamily="34" charset="-122"/>
              <a:ea typeface="Microsoft YaHei" panose="020B0503020204020204" pitchFamily="34" charset="-122"/>
            </a:endParaRPr>
          </a:p>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	</a:t>
            </a:r>
          </a:p>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	</a:t>
            </a:r>
          </a:p>
        </p:txBody>
      </p:sp>
      <p:sp>
        <p:nvSpPr>
          <p:cNvPr id="5" name="Footer Placeholder 4"/>
          <p:cNvSpPr>
            <a:spLocks noGrp="1"/>
          </p:cNvSpPr>
          <p:nvPr>
            <p:ph type="ftr" sz="quarter" idx="11"/>
          </p:nvPr>
        </p:nvSpPr>
        <p:spPr>
          <a:xfrm>
            <a:off x="4018594" y="6456915"/>
            <a:ext cx="4114800" cy="365125"/>
          </a:xfrm>
        </p:spPr>
        <p:txBody>
          <a:bodyPr/>
          <a:lstStyle/>
          <a:p>
            <a:r>
              <a:rPr lang="zh-CN" altLang="en-US"/>
              <a:t>仅供本次比赛使用</a:t>
            </a:r>
          </a:p>
        </p:txBody>
      </p:sp>
      <p:pic>
        <p:nvPicPr>
          <p:cNvPr id="9" name="Picture 8"/>
          <p:cNvPicPr>
            <a:picLocks noChangeAspect="1"/>
          </p:cNvPicPr>
          <p:nvPr/>
        </p:nvPicPr>
        <p:blipFill>
          <a:blip r:embed="rId3"/>
          <a:stretch>
            <a:fillRect/>
          </a:stretch>
        </p:blipFill>
        <p:spPr>
          <a:xfrm>
            <a:off x="2635344" y="2513958"/>
            <a:ext cx="6698531" cy="3988336"/>
          </a:xfrm>
          <a:prstGeom prst="rect">
            <a:avLst/>
          </a:prstGeom>
        </p:spPr>
      </p:pic>
    </p:spTree>
    <p:extLst>
      <p:ext uri="{BB962C8B-B14F-4D97-AF65-F5344CB8AC3E}">
        <p14:creationId xmlns:p14="http://schemas.microsoft.com/office/powerpoint/2010/main" val="16886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694564" y="1437752"/>
            <a:ext cx="10400156" cy="1384995"/>
          </a:xfrm>
          <a:prstGeom prst="rect">
            <a:avLst/>
          </a:prstGeom>
        </p:spPr>
        <p:txBody>
          <a:bodyPr wrap="square">
            <a:spAutoFit/>
          </a:bodyPr>
          <a:lstStyle/>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随着市场国际化的进一步加深，参与外汇远期交易的客户及交易量也大幅增多。同时考虑到此流程自动化也适用于本银行其他国家或地区的市场运营部门，</a:t>
            </a:r>
            <a:r>
              <a:rPr lang="zh-CN" altLang="zh-CN" sz="1400" dirty="0">
                <a:solidFill>
                  <a:schemeClr val="bg1"/>
                </a:solidFill>
                <a:latin typeface="微软雅黑" panose="020B0503020204020204" pitchFamily="34" charset="-122"/>
                <a:ea typeface="微软雅黑" panose="020B0503020204020204" pitchFamily="34" charset="-122"/>
              </a:rPr>
              <a:t>因此我们提出可以用</a:t>
            </a:r>
            <a:r>
              <a:rPr lang="zh-CN" altLang="zh-CN" sz="1400" b="1" dirty="0">
                <a:solidFill>
                  <a:srgbClr val="01A8FF"/>
                </a:solidFill>
                <a:latin typeface="微软雅黑" panose="020B0503020204020204" pitchFamily="34" charset="-122"/>
                <a:ea typeface="微软雅黑" panose="020B0503020204020204" pitchFamily="34" charset="-122"/>
              </a:rPr>
              <a:t>RPA机器人</a:t>
            </a:r>
            <a:r>
              <a:rPr lang="zh-CN" altLang="zh-CN" sz="1400" dirty="0">
                <a:solidFill>
                  <a:schemeClr val="bg1"/>
                </a:solidFill>
                <a:latin typeface="微软雅黑" panose="020B0503020204020204" pitchFamily="34" charset="-122"/>
                <a:ea typeface="微软雅黑" panose="020B0503020204020204" pitchFamily="34" charset="-122"/>
              </a:rPr>
              <a:t>取代</a:t>
            </a:r>
            <a:r>
              <a:rPr lang="zh-CN" altLang="en-US" sz="1400" dirty="0">
                <a:solidFill>
                  <a:schemeClr val="bg1"/>
                </a:solidFill>
                <a:latin typeface="微软雅黑" panose="020B0503020204020204" pitchFamily="34" charset="-122"/>
                <a:ea typeface="微软雅黑" panose="020B0503020204020204" pitchFamily="34" charset="-122"/>
              </a:rPr>
              <a:t>人工大量客户邮件处理和大量交易结算的提交与审核处理工作。</a:t>
            </a:r>
            <a:r>
              <a:rPr lang="zh-CN" altLang="zh-CN" sz="1400" dirty="0">
                <a:solidFill>
                  <a:schemeClr val="bg1"/>
                </a:solidFill>
                <a:latin typeface="微软雅黑" panose="020B0503020204020204" pitchFamily="34" charset="-122"/>
                <a:ea typeface="微软雅黑" panose="020B0503020204020204" pitchFamily="34" charset="-122"/>
              </a:rPr>
              <a:t>该解决方案</a:t>
            </a:r>
            <a:r>
              <a:rPr lang="zh-CN" altLang="en-US" sz="1400" dirty="0">
                <a:solidFill>
                  <a:schemeClr val="bg1"/>
                </a:solidFill>
                <a:latin typeface="微软雅黑" panose="020B0503020204020204" pitchFamily="34" charset="-122"/>
                <a:ea typeface="微软雅黑" panose="020B0503020204020204" pitchFamily="34" charset="-122"/>
              </a:rPr>
              <a:t>通过</a:t>
            </a:r>
            <a:r>
              <a:rPr lang="en-US" altLang="zh-CN" sz="1400" dirty="0">
                <a:solidFill>
                  <a:schemeClr val="bg1"/>
                </a:solidFill>
                <a:latin typeface="微软雅黑" panose="020B0503020204020204" pitchFamily="34" charset="-122"/>
                <a:ea typeface="微软雅黑" panose="020B0503020204020204" pitchFamily="34" charset="-122"/>
              </a:rPr>
              <a:t>RPA+AI</a:t>
            </a:r>
            <a:r>
              <a:rPr lang="zh-CN" altLang="en-US" sz="1400" dirty="0">
                <a:solidFill>
                  <a:schemeClr val="bg1"/>
                </a:solidFill>
                <a:latin typeface="微软雅黑" panose="020B0503020204020204" pitchFamily="34" charset="-122"/>
                <a:ea typeface="微软雅黑" panose="020B0503020204020204" pitchFamily="34" charset="-122"/>
              </a:rPr>
              <a:t>方案智能识别判断客户邮件中的自然语言回复内容（确认？不确认？），并由双机器人相互配合进行后续结算提交与审批流程自动化</a:t>
            </a:r>
            <a:r>
              <a:rPr lang="zh-CN" altLang="zh-CN"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pic>
        <p:nvPicPr>
          <p:cNvPr id="35"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3" cstate="print"/>
          <a:stretch>
            <a:fillRect/>
          </a:stretch>
        </p:blipFill>
        <p:spPr>
          <a:xfrm>
            <a:off x="2042358" y="2943151"/>
            <a:ext cx="1418324" cy="1418324"/>
          </a:xfrm>
          <a:prstGeom prst="rect">
            <a:avLst/>
          </a:prstGeom>
        </p:spPr>
      </p:pic>
      <p:sp>
        <p:nvSpPr>
          <p:cNvPr id="36" name="Rectangle 35"/>
          <p:cNvSpPr/>
          <p:nvPr/>
        </p:nvSpPr>
        <p:spPr>
          <a:xfrm>
            <a:off x="1988498" y="4416793"/>
            <a:ext cx="1550984" cy="45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rgbClr val="01A8FF"/>
                </a:solidFill>
                <a:latin typeface="微软雅黑" panose="020B0503020204020204" pitchFamily="34" charset="-122"/>
                <a:ea typeface="微软雅黑" panose="020B0503020204020204" pitchFamily="34" charset="-122"/>
              </a:rPr>
              <a:t>RPA机器人</a:t>
            </a:r>
            <a:endParaRPr lang="zh-CN" altLang="en-US" dirty="0"/>
          </a:p>
        </p:txBody>
      </p:sp>
      <p:sp>
        <p:nvSpPr>
          <p:cNvPr id="37" name="Flowchart: Decision 36"/>
          <p:cNvSpPr/>
          <p:nvPr/>
        </p:nvSpPr>
        <p:spPr>
          <a:xfrm>
            <a:off x="4463341" y="3528846"/>
            <a:ext cx="2290354" cy="1010194"/>
          </a:xfrm>
          <a:prstGeom prst="flowChartDecision">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大量客户邮件处理</a:t>
            </a:r>
          </a:p>
        </p:txBody>
      </p:sp>
      <p:sp>
        <p:nvSpPr>
          <p:cNvPr id="38" name="Rounded Rectangle 37"/>
          <p:cNvSpPr/>
          <p:nvPr/>
        </p:nvSpPr>
        <p:spPr>
          <a:xfrm>
            <a:off x="7779587" y="3567793"/>
            <a:ext cx="1939377" cy="948750"/>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大量交易结算</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提交与审核自动化</a:t>
            </a:r>
          </a:p>
        </p:txBody>
      </p:sp>
      <p:cxnSp>
        <p:nvCxnSpPr>
          <p:cNvPr id="39" name="Straight Arrow Connector 38"/>
          <p:cNvCxnSpPr/>
          <p:nvPr/>
        </p:nvCxnSpPr>
        <p:spPr>
          <a:xfrm>
            <a:off x="3437449" y="4042168"/>
            <a:ext cx="10258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53695" y="4042168"/>
            <a:ext cx="10258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99117" y="4956568"/>
            <a:ext cx="7519847" cy="1721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093418" y="5493737"/>
            <a:ext cx="3070250" cy="45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避免人手人眼操作出错</a:t>
            </a:r>
            <a:endParaRPr lang="zh-CN" altLang="en-US" sz="1600" dirty="0"/>
          </a:p>
        </p:txBody>
      </p:sp>
      <p:sp>
        <p:nvSpPr>
          <p:cNvPr id="43" name="Rectangle 42"/>
          <p:cNvSpPr/>
          <p:nvPr/>
        </p:nvSpPr>
        <p:spPr>
          <a:xfrm>
            <a:off x="3093418" y="5113593"/>
            <a:ext cx="2926558" cy="45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降低运营部门工作压力</a:t>
            </a:r>
            <a:endParaRPr lang="zh-CN" altLang="en-US" sz="1600" dirty="0"/>
          </a:p>
        </p:txBody>
      </p:sp>
      <p:sp>
        <p:nvSpPr>
          <p:cNvPr id="44" name="Rectangle 43"/>
          <p:cNvSpPr/>
          <p:nvPr/>
        </p:nvSpPr>
        <p:spPr>
          <a:xfrm>
            <a:off x="6163668" y="5486084"/>
            <a:ext cx="3070250" cy="45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提升客户体验和满意度</a:t>
            </a:r>
            <a:endParaRPr lang="zh-CN" altLang="en-US" sz="1600" dirty="0"/>
          </a:p>
        </p:txBody>
      </p:sp>
      <p:sp>
        <p:nvSpPr>
          <p:cNvPr id="45" name="Rectangle 44"/>
          <p:cNvSpPr/>
          <p:nvPr/>
        </p:nvSpPr>
        <p:spPr>
          <a:xfrm>
            <a:off x="6163668" y="5105940"/>
            <a:ext cx="2926558" cy="45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dirty="0">
                <a:solidFill>
                  <a:schemeClr val="bg1"/>
                </a:solidFill>
                <a:latin typeface="微软雅黑" panose="020B0503020204020204" pitchFamily="34" charset="-122"/>
                <a:ea typeface="微软雅黑" panose="020B0503020204020204" pitchFamily="34" charset="-122"/>
              </a:rPr>
              <a:t>满足企业业务需求</a:t>
            </a:r>
            <a:endParaRPr lang="zh-CN" altLang="en-US" sz="1600" dirty="0"/>
          </a:p>
        </p:txBody>
      </p:sp>
      <p:sp>
        <p:nvSpPr>
          <p:cNvPr id="46" name="Rectangle 45"/>
          <p:cNvSpPr/>
          <p:nvPr/>
        </p:nvSpPr>
        <p:spPr>
          <a:xfrm>
            <a:off x="3000301" y="5225153"/>
            <a:ext cx="93117" cy="594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46"/>
          <p:cNvSpPr/>
          <p:nvPr/>
        </p:nvSpPr>
        <p:spPr>
          <a:xfrm>
            <a:off x="6064358" y="5225153"/>
            <a:ext cx="93117" cy="594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ooter Placeholder 1"/>
          <p:cNvSpPr>
            <a:spLocks noGrp="1"/>
          </p:cNvSpPr>
          <p:nvPr>
            <p:ph type="ftr" sz="quarter" idx="11"/>
          </p:nvPr>
        </p:nvSpPr>
        <p:spPr/>
        <p:txBody>
          <a:bodyPr/>
          <a:lstStyle/>
          <a:p>
            <a:r>
              <a:rPr lang="zh-CN" altLang="en-US" dirty="0"/>
              <a:t>仅供本次比赛使用</a:t>
            </a:r>
          </a:p>
        </p:txBody>
      </p:sp>
    </p:spTree>
    <p:extLst>
      <p:ext uri="{BB962C8B-B14F-4D97-AF65-F5344CB8AC3E}">
        <p14:creationId xmlns:p14="http://schemas.microsoft.com/office/powerpoint/2010/main" val="237630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Rounded Rectangle 128"/>
          <p:cNvSpPr/>
          <p:nvPr/>
        </p:nvSpPr>
        <p:spPr>
          <a:xfrm>
            <a:off x="6621378" y="2456794"/>
            <a:ext cx="1580827"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数据文件 </a:t>
            </a:r>
            <a:endParaRPr lang="en-US" altLang="zh-CN" sz="1600" b="1" dirty="0"/>
          </a:p>
          <a:p>
            <a:pPr algn="ctr"/>
            <a:r>
              <a:rPr lang="en-US" altLang="zh-CN" sz="1600" b="1" dirty="0"/>
              <a:t>Data Files</a:t>
            </a:r>
            <a:endParaRPr lang="zh-CN" altLang="en-US" sz="1600" b="1" dirty="0"/>
          </a:p>
        </p:txBody>
      </p: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90"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709348" y="2303954"/>
            <a:ext cx="2123635" cy="4143544"/>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Rounded Rectangle 93"/>
          <p:cNvSpPr/>
          <p:nvPr/>
        </p:nvSpPr>
        <p:spPr>
          <a:xfrm>
            <a:off x="9145974" y="4063050"/>
            <a:ext cx="1580827"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RPA</a:t>
            </a:r>
            <a:r>
              <a:rPr lang="zh-CN" altLang="en-US" sz="1600" b="1" dirty="0"/>
              <a:t>服务端 </a:t>
            </a:r>
            <a:endParaRPr lang="en-US" altLang="zh-CN" sz="1600" b="1" dirty="0"/>
          </a:p>
          <a:p>
            <a:pPr algn="ctr"/>
            <a:r>
              <a:rPr lang="en-US" altLang="zh-CN" sz="1600" b="1" dirty="0"/>
              <a:t>(RPA Server) </a:t>
            </a:r>
            <a:endParaRPr lang="zh-CN" altLang="en-US" sz="1600" b="1" dirty="0"/>
          </a:p>
        </p:txBody>
      </p:sp>
      <p:sp>
        <p:nvSpPr>
          <p:cNvPr id="95" name="Rounded Rectangle 94"/>
          <p:cNvSpPr/>
          <p:nvPr/>
        </p:nvSpPr>
        <p:spPr>
          <a:xfrm>
            <a:off x="9145970" y="2456794"/>
            <a:ext cx="1580827"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虚拟桌面架构</a:t>
            </a:r>
            <a:endParaRPr lang="en-US" altLang="zh-CN" sz="1600" b="1" dirty="0"/>
          </a:p>
          <a:p>
            <a:pPr algn="ctr"/>
            <a:r>
              <a:rPr lang="en-US" altLang="zh-CN" b="1" dirty="0"/>
              <a:t>VDI/VMware</a:t>
            </a:r>
            <a:endParaRPr lang="zh-CN" altLang="en-US" b="1" dirty="0"/>
          </a:p>
        </p:txBody>
      </p:sp>
      <p:sp>
        <p:nvSpPr>
          <p:cNvPr id="96" name="Rounded Rectangle 95"/>
          <p:cNvSpPr/>
          <p:nvPr/>
        </p:nvSpPr>
        <p:spPr>
          <a:xfrm>
            <a:off x="9145971" y="5522343"/>
            <a:ext cx="1580827"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RPA</a:t>
            </a:r>
            <a:r>
              <a:rPr lang="zh-CN" altLang="en-US" sz="1600" b="1" dirty="0"/>
              <a:t>数据库</a:t>
            </a:r>
            <a:endParaRPr lang="en-US" altLang="zh-CN" sz="1600" b="1" dirty="0"/>
          </a:p>
          <a:p>
            <a:pPr algn="ctr"/>
            <a:r>
              <a:rPr lang="en-US" altLang="zh-CN" sz="1600" b="1" dirty="0"/>
              <a:t>RPA Database</a:t>
            </a:r>
            <a:endParaRPr lang="zh-CN" altLang="en-US" sz="1600" b="1" dirty="0"/>
          </a:p>
        </p:txBody>
      </p:sp>
      <p:sp>
        <p:nvSpPr>
          <p:cNvPr id="97" name="Rounded Rectangle 96"/>
          <p:cNvSpPr/>
          <p:nvPr/>
        </p:nvSpPr>
        <p:spPr>
          <a:xfrm>
            <a:off x="952265" y="4065013"/>
            <a:ext cx="1580827" cy="790413"/>
          </a:xfrm>
          <a:prstGeom prst="roundRect">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客户邮件</a:t>
            </a:r>
            <a:endParaRPr lang="en-US" altLang="zh-CN" sz="1600" b="1" dirty="0"/>
          </a:p>
          <a:p>
            <a:pPr algn="ctr"/>
            <a:r>
              <a:rPr lang="en-US" altLang="zh-CN" sz="1600" b="1" dirty="0"/>
              <a:t>Email</a:t>
            </a:r>
            <a:endParaRPr lang="zh-CN" altLang="en-US" sz="1600" b="1" dirty="0"/>
          </a:p>
        </p:txBody>
      </p:sp>
      <p:sp>
        <p:nvSpPr>
          <p:cNvPr id="98" name="Rounded Rectangle 97"/>
          <p:cNvSpPr/>
          <p:nvPr/>
        </p:nvSpPr>
        <p:spPr>
          <a:xfrm>
            <a:off x="6318557" y="5507356"/>
            <a:ext cx="1618536"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外汇交易系统</a:t>
            </a:r>
            <a:endParaRPr lang="en-US" altLang="zh-CN" sz="1600" b="1" dirty="0"/>
          </a:p>
          <a:p>
            <a:pPr algn="ctr"/>
            <a:r>
              <a:rPr lang="en-US" altLang="zh-CN" sz="1600" b="1" dirty="0"/>
              <a:t>Banking System</a:t>
            </a:r>
            <a:endParaRPr lang="zh-CN" altLang="en-US" sz="1600" b="1" dirty="0"/>
          </a:p>
        </p:txBody>
      </p:sp>
      <p:sp>
        <p:nvSpPr>
          <p:cNvPr id="99" name="Rounded Rectangle 98"/>
          <p:cNvSpPr/>
          <p:nvPr/>
        </p:nvSpPr>
        <p:spPr>
          <a:xfrm>
            <a:off x="6306930" y="4057194"/>
            <a:ext cx="1580827"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机器人进程 </a:t>
            </a:r>
            <a:endParaRPr lang="en-US" altLang="zh-CN" sz="1600" b="1" dirty="0"/>
          </a:p>
          <a:p>
            <a:pPr algn="ctr"/>
            <a:r>
              <a:rPr lang="en-US" altLang="zh-CN" sz="1600" b="1" dirty="0"/>
              <a:t>Robot Process</a:t>
            </a:r>
            <a:endParaRPr lang="zh-CN" altLang="en-US" sz="1600" b="1" dirty="0"/>
          </a:p>
        </p:txBody>
      </p:sp>
      <p:cxnSp>
        <p:nvCxnSpPr>
          <p:cNvPr id="100" name="Straight Arrow Connector 99"/>
          <p:cNvCxnSpPr>
            <a:stCxn id="99" idx="3"/>
            <a:endCxn id="94" idx="1"/>
          </p:cNvCxnSpPr>
          <p:nvPr/>
        </p:nvCxnSpPr>
        <p:spPr>
          <a:xfrm>
            <a:off x="7887757" y="4452401"/>
            <a:ext cx="1258217" cy="5856"/>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4" idx="2"/>
            <a:endCxn id="96" idx="0"/>
          </p:cNvCxnSpPr>
          <p:nvPr/>
        </p:nvCxnSpPr>
        <p:spPr>
          <a:xfrm flipH="1">
            <a:off x="9936385" y="4853463"/>
            <a:ext cx="3" cy="668880"/>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5" idx="2"/>
            <a:endCxn id="99" idx="0"/>
          </p:cNvCxnSpPr>
          <p:nvPr/>
        </p:nvCxnSpPr>
        <p:spPr>
          <a:xfrm flipH="1">
            <a:off x="7097344" y="3247207"/>
            <a:ext cx="2839040" cy="809987"/>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9" idx="2"/>
            <a:endCxn id="98" idx="0"/>
          </p:cNvCxnSpPr>
          <p:nvPr/>
        </p:nvCxnSpPr>
        <p:spPr>
          <a:xfrm>
            <a:off x="7097344" y="4847607"/>
            <a:ext cx="30481" cy="659749"/>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3606598" y="4059658"/>
            <a:ext cx="1580827"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邮件服务器</a:t>
            </a:r>
            <a:endParaRPr lang="en-US" altLang="zh-CN" sz="1600" b="1" dirty="0"/>
          </a:p>
          <a:p>
            <a:pPr algn="ctr"/>
            <a:r>
              <a:rPr lang="en-US" altLang="zh-CN" sz="1600" b="1" dirty="0"/>
              <a:t>Email Server</a:t>
            </a:r>
            <a:endParaRPr lang="zh-CN" altLang="en-US" sz="1600" b="1" dirty="0"/>
          </a:p>
        </p:txBody>
      </p:sp>
      <p:cxnSp>
        <p:nvCxnSpPr>
          <p:cNvPr id="106" name="Straight Arrow Connector 105"/>
          <p:cNvCxnSpPr>
            <a:stCxn id="97" idx="3"/>
            <a:endCxn id="104" idx="1"/>
          </p:cNvCxnSpPr>
          <p:nvPr/>
        </p:nvCxnSpPr>
        <p:spPr>
          <a:xfrm flipV="1">
            <a:off x="2533092" y="4454865"/>
            <a:ext cx="1073506" cy="535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4" idx="3"/>
            <a:endCxn id="99" idx="1"/>
          </p:cNvCxnSpPr>
          <p:nvPr/>
        </p:nvCxnSpPr>
        <p:spPr>
          <a:xfrm flipV="1">
            <a:off x="5187425" y="4452401"/>
            <a:ext cx="1119505" cy="2464"/>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3240801" y="2303954"/>
            <a:ext cx="8316461" cy="4143544"/>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108"/>
          <p:cNvSpPr txBox="1"/>
          <p:nvPr/>
        </p:nvSpPr>
        <p:spPr>
          <a:xfrm>
            <a:off x="3240800" y="1522306"/>
            <a:ext cx="8316461" cy="584775"/>
          </a:xfrm>
          <a:prstGeom prst="rect">
            <a:avLst/>
          </a:prstGeom>
          <a:solidFill>
            <a:schemeClr val="bg1">
              <a:alpha val="51000"/>
            </a:schemeClr>
          </a:solid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内网环境 </a:t>
            </a:r>
            <a:endParaRPr lang="en-US" altLang="zh-CN" sz="1600" dirty="0">
              <a:latin typeface="微软雅黑" panose="020B0503020204020204" pitchFamily="34" charset="-122"/>
              <a:ea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rPr>
              <a:t>Intranet environment</a:t>
            </a:r>
            <a:endParaRPr lang="zh-CN" altLang="en-US" sz="1600" dirty="0">
              <a:latin typeface="微软雅黑" panose="020B0503020204020204" pitchFamily="34" charset="-122"/>
              <a:ea typeface="微软雅黑" panose="020B0503020204020204" pitchFamily="34" charset="-122"/>
            </a:endParaRPr>
          </a:p>
        </p:txBody>
      </p:sp>
      <p:sp>
        <p:nvSpPr>
          <p:cNvPr id="110" name="TextBox 109"/>
          <p:cNvSpPr txBox="1"/>
          <p:nvPr/>
        </p:nvSpPr>
        <p:spPr>
          <a:xfrm>
            <a:off x="638921" y="1522306"/>
            <a:ext cx="2302553" cy="584775"/>
          </a:xfrm>
          <a:prstGeom prst="rect">
            <a:avLst/>
          </a:prstGeom>
          <a:solidFill>
            <a:schemeClr val="bg1">
              <a:alpha val="50000"/>
            </a:schemeClr>
          </a:solidFill>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外网环境</a:t>
            </a:r>
            <a:r>
              <a:rPr lang="en-US" altLang="zh-CN" sz="1600" dirty="0">
                <a:latin typeface="微软雅黑" panose="020B0503020204020204" pitchFamily="34" charset="-122"/>
                <a:ea typeface="微软雅黑" panose="020B0503020204020204" pitchFamily="34" charset="-122"/>
              </a:rPr>
              <a:t> </a:t>
            </a:r>
          </a:p>
          <a:p>
            <a:pPr algn="ctr"/>
            <a:r>
              <a:rPr lang="en-US" altLang="zh-CN" sz="1600" dirty="0">
                <a:latin typeface="微软雅黑" panose="020B0503020204020204" pitchFamily="34" charset="-122"/>
                <a:ea typeface="微软雅黑" panose="020B0503020204020204" pitchFamily="34" charset="-122"/>
              </a:rPr>
              <a:t>Extranet environment</a:t>
            </a:r>
            <a:endParaRPr lang="zh-CN" altLang="en-US" sz="1600" dirty="0">
              <a:latin typeface="微软雅黑" panose="020B0503020204020204" pitchFamily="34" charset="-122"/>
              <a:ea typeface="微软雅黑" panose="020B0503020204020204" pitchFamily="34" charset="-122"/>
            </a:endParaRPr>
          </a:p>
        </p:txBody>
      </p:sp>
      <p:pic>
        <p:nvPicPr>
          <p:cNvPr id="112" name="Picture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458" y="4568647"/>
            <a:ext cx="498159" cy="5109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3" name="Picture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815" y="4582411"/>
            <a:ext cx="479913" cy="479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594" y="5657594"/>
            <a:ext cx="479913" cy="479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206" y="4232021"/>
            <a:ext cx="478800" cy="47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6" name="Picture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3767" y="2612015"/>
            <a:ext cx="478800" cy="5179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7" name="Picture 1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6633" y="5657866"/>
            <a:ext cx="489395" cy="48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8" name="TextBox 4"/>
          <p:cNvSpPr txBox="1"/>
          <p:nvPr/>
        </p:nvSpPr>
        <p:spPr>
          <a:xfrm>
            <a:off x="10259878" y="6503893"/>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pic>
        <p:nvPicPr>
          <p:cNvPr id="128"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8800"/>
                    </a14:imgEffect>
                    <a14:imgEffect>
                      <a14:saturation sat="0"/>
                    </a14:imgEffect>
                  </a14:imgLayer>
                </a14:imgProps>
              </a:ext>
            </a:extLst>
          </a:blip>
          <a:stretch>
            <a:fillRect/>
          </a:stretch>
        </p:blipFill>
        <p:spPr>
          <a:xfrm>
            <a:off x="8095322" y="2607769"/>
            <a:ext cx="478800" cy="478800"/>
          </a:xfrm>
          <a:prstGeom prst="rect">
            <a:avLst/>
          </a:prstGeom>
          <a:solidFill>
            <a:schemeClr val="bg1"/>
          </a:solidFill>
          <a:scene3d>
            <a:camera prst="orthographicFront"/>
            <a:lightRig rig="threePt" dir="t"/>
          </a:scene3d>
          <a:sp3d contourW="12700" prstMaterial="metal">
            <a:contourClr>
              <a:schemeClr val="tx1"/>
            </a:contourClr>
          </a:sp3d>
        </p:spPr>
      </p:pic>
      <p:cxnSp>
        <p:nvCxnSpPr>
          <p:cNvPr id="130" name="Straight Arrow Connector 129"/>
          <p:cNvCxnSpPr>
            <a:stCxn id="129" idx="2"/>
            <a:endCxn id="99" idx="0"/>
          </p:cNvCxnSpPr>
          <p:nvPr/>
        </p:nvCxnSpPr>
        <p:spPr>
          <a:xfrm flipH="1">
            <a:off x="7097344" y="3247207"/>
            <a:ext cx="314448" cy="809987"/>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010150" y="2456793"/>
            <a:ext cx="1705201" cy="790413"/>
          </a:xfrm>
          <a:prstGeom prst="roundRect">
            <a:avLst/>
          </a:prstGeom>
          <a:solidFill>
            <a:srgbClr val="01A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邮件预测接口</a:t>
            </a:r>
            <a:r>
              <a:rPr lang="en-US" altLang="zh-CN" sz="1600" b="1" dirty="0"/>
              <a:t>Email Predict API</a:t>
            </a:r>
            <a:endParaRPr lang="zh-CN" altLang="en-US" sz="1600" b="1" dirty="0"/>
          </a:p>
        </p:txBody>
      </p:sp>
      <p:cxnSp>
        <p:nvCxnSpPr>
          <p:cNvPr id="65" name="Straight Arrow Connector 64"/>
          <p:cNvCxnSpPr>
            <a:stCxn id="60" idx="2"/>
            <a:endCxn id="99" idx="0"/>
          </p:cNvCxnSpPr>
          <p:nvPr/>
        </p:nvCxnSpPr>
        <p:spPr>
          <a:xfrm>
            <a:off x="4862751" y="3247206"/>
            <a:ext cx="2234593" cy="809988"/>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028" y="2612043"/>
            <a:ext cx="479913" cy="479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10"/>
          <a:stretch>
            <a:fillRect/>
          </a:stretch>
        </p:blipFill>
        <p:spPr>
          <a:xfrm>
            <a:off x="2021912" y="4714297"/>
            <a:ext cx="496800" cy="365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Footer Placeholder 1"/>
          <p:cNvSpPr>
            <a:spLocks noGrp="1"/>
          </p:cNvSpPr>
          <p:nvPr>
            <p:ph type="ftr" sz="quarter" idx="11"/>
          </p:nvPr>
        </p:nvSpPr>
        <p:spPr/>
        <p:txBody>
          <a:bodyPr/>
          <a:lstStyle/>
          <a:p>
            <a:r>
              <a:rPr lang="zh-CN" altLang="en-US"/>
              <a:t>仅供本次比赛使用</a:t>
            </a:r>
          </a:p>
        </p:txBody>
      </p:sp>
    </p:spTree>
    <p:extLst>
      <p:ext uri="{BB962C8B-B14F-4D97-AF65-F5344CB8AC3E}">
        <p14:creationId xmlns:p14="http://schemas.microsoft.com/office/powerpoint/2010/main" val="16493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418" y="4712057"/>
            <a:ext cx="7130324" cy="1336952"/>
          </a:xfrm>
          <a:prstGeom prst="roundRect">
            <a:avLst/>
          </a:prstGeom>
          <a:solidFill>
            <a:schemeClr val="accent1">
              <a:alpha val="0"/>
            </a:schemeClr>
          </a:solidFill>
          <a:ln>
            <a:solidFill>
              <a:srgbClr val="0AA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352300"/>
            <a:ext cx="428625" cy="25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157132"/>
            <a:ext cx="428625" cy="2520000"/>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594212" y="1212700"/>
            <a:ext cx="2662086"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操作员</a:t>
            </a:r>
            <a:r>
              <a:rPr kumimoji="1" lang="en-US" altLang="zh-CN" sz="1400" b="1" dirty="0">
                <a:solidFill>
                  <a:schemeClr val="bg1"/>
                </a:solidFill>
                <a:latin typeface="微软雅黑" panose="020B0503020204020204" charset="-122"/>
                <a:ea typeface="微软雅黑" panose="020B0503020204020204" charset="-122"/>
              </a:rPr>
              <a:t>+</a:t>
            </a:r>
            <a:r>
              <a:rPr kumimoji="1" lang="zh-CN" altLang="en-US" sz="1400" b="1" dirty="0">
                <a:solidFill>
                  <a:schemeClr val="bg1"/>
                </a:solidFill>
                <a:latin typeface="微软雅黑" panose="020B0503020204020204" charset="-122"/>
                <a:ea typeface="微软雅黑" panose="020B0503020204020204" charset="-122"/>
              </a:rPr>
              <a:t>经理全流程人工执行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030682" y="4334682"/>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双机器人自动流程</a:t>
            </a: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1751659" y="491302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240850" y="1603818"/>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4995528" y="1617879"/>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294843" y="2907411"/>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8866" y="1717938"/>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3295" y="1718979"/>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506722" y="1591323"/>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2135" y="1745020"/>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7926146" y="1602709"/>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27420" y="1697301"/>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7906736" y="2917699"/>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6566633" y="2922878"/>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253007" y="2872238"/>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69689" y="2887990"/>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2802051" y="2298903"/>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查看邮箱系统</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2858173" y="3561738"/>
            <a:ext cx="1341290"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检查结算发送结果并邮件告知相关部门</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197635" y="3605427"/>
            <a:ext cx="127121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操作员提交上传结算请求</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7601382" y="3616793"/>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登录外汇交易系统</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7632338" y="2235091"/>
            <a:ext cx="1224464"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检查客户合同资料记录数据</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235638" y="2242051"/>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读取客户对应</a:t>
            </a:r>
            <a:r>
              <a:rPr kumimoji="1" lang="en-US" altLang="zh-CN" sz="1000" dirty="0">
                <a:solidFill>
                  <a:schemeClr val="bg1"/>
                </a:solidFill>
                <a:latin typeface="微软雅黑" panose="020B0503020204020204" charset="-122"/>
                <a:ea typeface="微软雅黑" panose="020B0503020204020204" charset="-122"/>
              </a:rPr>
              <a:t>Excel</a:t>
            </a:r>
            <a:r>
              <a:rPr kumimoji="1" lang="zh-CN" altLang="en-US" sz="1000" dirty="0">
                <a:solidFill>
                  <a:schemeClr val="bg1"/>
                </a:solidFill>
                <a:latin typeface="微软雅黑" panose="020B0503020204020204" charset="-122"/>
                <a:ea typeface="微软雅黑" panose="020B0503020204020204" charset="-122"/>
              </a:rPr>
              <a:t>交易数据</a:t>
            </a:r>
          </a:p>
        </p:txBody>
      </p:sp>
      <p:sp>
        <p:nvSpPr>
          <p:cNvPr id="33" name="文本框 32">
            <a:extLst>
              <a:ext uri="{FF2B5EF4-FFF2-40B4-BE49-F238E27FC236}">
                <a16:creationId xmlns:a16="http://schemas.microsoft.com/office/drawing/2014/main" id="{2A7A6AAC-DD58-5548-A811-C4B68C3D461D}"/>
              </a:ext>
            </a:extLst>
          </p:cNvPr>
          <p:cNvSpPr txBox="1"/>
          <p:nvPr/>
        </p:nvSpPr>
        <p:spPr>
          <a:xfrm>
            <a:off x="4640687" y="2261338"/>
            <a:ext cx="1284255"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判断客户邮件回复是否确认</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12888" y="2865338"/>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199121" y="1988127"/>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5740771" y="2001242"/>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3969260" y="201000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146528" y="2589372"/>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295123" y="3270036"/>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4060050" y="5111970"/>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82887" y="5097193"/>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017482" y="490461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54239" y="5074020"/>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4283326" y="4911039"/>
            <a:ext cx="565151" cy="565151"/>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5475492" y="4911038"/>
            <a:ext cx="565151" cy="565151"/>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6735816" y="490461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1327477" y="5583855"/>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查看邮箱系统</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2543865" y="5529494"/>
            <a:ext cx="1344446" cy="400110"/>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调用</a:t>
            </a:r>
            <a:r>
              <a:rPr kumimoji="1" lang="en-US" altLang="zh-CN" sz="1000" dirty="0">
                <a:solidFill>
                  <a:schemeClr val="accent2"/>
                </a:solidFill>
                <a:latin typeface="微软雅黑" panose="020B0503020204020204" charset="-122"/>
                <a:ea typeface="微软雅黑" panose="020B0503020204020204" charset="-122"/>
              </a:rPr>
              <a:t>AI</a:t>
            </a:r>
            <a:r>
              <a:rPr kumimoji="1" lang="zh-CN" altLang="en-US" sz="1000" dirty="0">
                <a:solidFill>
                  <a:schemeClr val="accent2"/>
                </a:solidFill>
                <a:latin typeface="微软雅黑" panose="020B0503020204020204" charset="-122"/>
                <a:ea typeface="微软雅黑" panose="020B0503020204020204" charset="-122"/>
              </a:rPr>
              <a:t>预测接口</a:t>
            </a:r>
            <a:r>
              <a:rPr kumimoji="1" lang="zh-CN" altLang="en-US" sz="1000" dirty="0">
                <a:solidFill>
                  <a:srgbClr val="03AF58"/>
                </a:solidFill>
                <a:latin typeface="微软雅黑" panose="020B0503020204020204" charset="-122"/>
                <a:ea typeface="微软雅黑" panose="020B0503020204020204" charset="-122"/>
              </a:rPr>
              <a:t>判断客户回复是否确认</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256657" y="5122286"/>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3899706" y="5504942"/>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读取客户对应</a:t>
            </a:r>
            <a:r>
              <a:rPr kumimoji="1" lang="en-US" altLang="zh-CN" sz="1000" dirty="0">
                <a:solidFill>
                  <a:srgbClr val="00AE57"/>
                </a:solidFill>
                <a:latin typeface="微软雅黑" panose="020B0503020204020204" charset="-122"/>
                <a:ea typeface="微软雅黑" panose="020B0503020204020204" charset="-122"/>
              </a:rPr>
              <a:t>Excel</a:t>
            </a:r>
            <a:r>
              <a:rPr kumimoji="1" lang="zh-CN" altLang="en-US" sz="1000" dirty="0">
                <a:solidFill>
                  <a:srgbClr val="00AE57"/>
                </a:solidFill>
                <a:latin typeface="微软雅黑" panose="020B0503020204020204" charset="-122"/>
                <a:ea typeface="微软雅黑" panose="020B0503020204020204" charset="-122"/>
              </a:rPr>
              <a:t>交易数据</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5048257" y="5520876"/>
            <a:ext cx="1288336"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检查客户合同资料记录数据</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6314194" y="5520876"/>
            <a:ext cx="123246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登录外汇交易系统</a:t>
            </a:r>
          </a:p>
        </p:txBody>
      </p:sp>
      <p:sp>
        <p:nvSpPr>
          <p:cNvPr id="55" name="箭头: 右 119">
            <a:extLst>
              <a:ext uri="{FF2B5EF4-FFF2-40B4-BE49-F238E27FC236}">
                <a16:creationId xmlns:a16="http://schemas.microsoft.com/office/drawing/2014/main" id="{2A18C9AA-FEE8-C54A-A2F9-BD3740C93238}"/>
              </a:ext>
            </a:extLst>
          </p:cNvPr>
          <p:cNvSpPr/>
          <p:nvPr/>
        </p:nvSpPr>
        <p:spPr>
          <a:xfrm>
            <a:off x="6012835" y="523486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4831992" y="523122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3593002" y="522045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2327906" y="523122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7342828" y="519478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5785241" y="329940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7727428" y="491103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7351489" y="5528433"/>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提交上传结算请求</a:t>
            </a:r>
          </a:p>
        </p:txBody>
      </p:sp>
      <p:sp>
        <p:nvSpPr>
          <p:cNvPr id="63" name="矩形: 圆角 89">
            <a:extLst>
              <a:ext uri="{FF2B5EF4-FFF2-40B4-BE49-F238E27FC236}">
                <a16:creationId xmlns:a16="http://schemas.microsoft.com/office/drawing/2014/main" id="{06DEA9DA-204B-C641-BA62-E6A58D5B1958}"/>
              </a:ext>
            </a:extLst>
          </p:cNvPr>
          <p:cNvSpPr/>
          <p:nvPr/>
        </p:nvSpPr>
        <p:spPr>
          <a:xfrm>
            <a:off x="9492024" y="3929406"/>
            <a:ext cx="1851879" cy="667632"/>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dirty="0">
                <a:solidFill>
                  <a:schemeClr val="bg1"/>
                </a:solidFill>
                <a:effectLst>
                  <a:outerShdw blurRad="38100" dist="38100" dir="2700000" algn="tl">
                    <a:srgbClr val="000000">
                      <a:alpha val="43137"/>
                    </a:srgbClr>
                  </a:outerShdw>
                </a:effectLst>
              </a:rPr>
              <a:t>几分钟内</a:t>
            </a:r>
            <a:r>
              <a:rPr lang="en-US" altLang="zh-CN" dirty="0">
                <a:solidFill>
                  <a:schemeClr val="bg1"/>
                </a:solidFill>
                <a:effectLst>
                  <a:outerShdw blurRad="38100" dist="38100" dir="2700000" algn="tl">
                    <a:srgbClr val="000000">
                      <a:alpha val="43137"/>
                    </a:srgbClr>
                  </a:outerShdw>
                </a:effectLst>
              </a:rPr>
              <a:t>/</a:t>
            </a:r>
            <a:r>
              <a:rPr lang="zh-CN" altLang="en-US" dirty="0">
                <a:solidFill>
                  <a:schemeClr val="bg1"/>
                </a:solidFill>
                <a:effectLst>
                  <a:outerShdw blurRad="38100" dist="38100" dir="2700000" algn="tl">
                    <a:srgbClr val="000000">
                      <a:alpha val="43137"/>
                    </a:srgbClr>
                  </a:outerShdw>
                </a:effectLst>
              </a:rPr>
              <a:t>笔交易</a:t>
            </a:r>
          </a:p>
        </p:txBody>
      </p:sp>
      <p:sp>
        <p:nvSpPr>
          <p:cNvPr id="64" name="矩形: 圆角 90">
            <a:extLst>
              <a:ext uri="{FF2B5EF4-FFF2-40B4-BE49-F238E27FC236}">
                <a16:creationId xmlns:a16="http://schemas.microsoft.com/office/drawing/2014/main" id="{379018D4-3AF3-C046-A91D-40EC8C689946}"/>
              </a:ext>
            </a:extLst>
          </p:cNvPr>
          <p:cNvSpPr/>
          <p:nvPr/>
        </p:nvSpPr>
        <p:spPr>
          <a:xfrm>
            <a:off x="9484629" y="2412677"/>
            <a:ext cx="1851879" cy="66960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chemeClr val="bg1"/>
                </a:solidFill>
                <a:effectLst>
                  <a:outerShdw blurRad="38100" dist="38100" dir="2700000" algn="tl">
                    <a:srgbClr val="000000">
                      <a:alpha val="43137"/>
                    </a:srgbClr>
                  </a:outerShdw>
                </a:effectLst>
              </a:rPr>
              <a:t>数十分钟</a:t>
            </a:r>
            <a:r>
              <a:rPr lang="en-US" altLang="zh-CN" dirty="0">
                <a:solidFill>
                  <a:schemeClr val="bg1"/>
                </a:solidFill>
                <a:effectLst>
                  <a:outerShdw blurRad="38100" dist="38100" dir="2700000" algn="tl">
                    <a:srgbClr val="000000">
                      <a:alpha val="43137"/>
                    </a:srgbClr>
                  </a:outerShdw>
                </a:effectLst>
              </a:rPr>
              <a:t>/</a:t>
            </a:r>
            <a:r>
              <a:rPr lang="zh-CN" altLang="en-US" dirty="0">
                <a:solidFill>
                  <a:schemeClr val="bg1"/>
                </a:solidFill>
                <a:effectLst>
                  <a:outerShdw blurRad="38100" dist="38100" dir="2700000" algn="tl">
                    <a:srgbClr val="000000">
                      <a:alpha val="43137"/>
                    </a:srgbClr>
                  </a:outerShdw>
                </a:effectLst>
              </a:rPr>
              <a:t>笔交易</a:t>
            </a:r>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4941613" y="2881904"/>
            <a:ext cx="607596" cy="607596"/>
          </a:xfrm>
          <a:prstGeom prst="rect">
            <a:avLst/>
          </a:prstGeom>
          <a:effectLst/>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734125" y="2830482"/>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4723295" y="3603669"/>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经理审核批准结算请求</a:t>
            </a:r>
          </a:p>
        </p:txBody>
      </p:sp>
      <p:sp>
        <p:nvSpPr>
          <p:cNvPr id="68" name="箭头: 左 94">
            <a:extLst>
              <a:ext uri="{FF2B5EF4-FFF2-40B4-BE49-F238E27FC236}">
                <a16:creationId xmlns:a16="http://schemas.microsoft.com/office/drawing/2014/main" id="{80954791-86CE-2542-84B2-27741C400601}"/>
              </a:ext>
            </a:extLst>
          </p:cNvPr>
          <p:cNvSpPr/>
          <p:nvPr/>
        </p:nvSpPr>
        <p:spPr>
          <a:xfrm>
            <a:off x="4065202" y="3312481"/>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项目实施前后的外汇结算流程对比</a:t>
            </a:r>
            <a:endParaRPr lang="en-US" sz="2400" dirty="0">
              <a:solidFill>
                <a:schemeClr val="bg1"/>
              </a:solidFill>
            </a:endParaRPr>
          </a:p>
        </p:txBody>
      </p:sp>
      <p:sp>
        <p:nvSpPr>
          <p:cNvPr id="70" name="箭头: 右 124">
            <a:extLst>
              <a:ext uri="{FF2B5EF4-FFF2-40B4-BE49-F238E27FC236}">
                <a16:creationId xmlns:a16="http://schemas.microsoft.com/office/drawing/2014/main" id="{F6A92F14-521B-8F43-811F-304DFD6315D7}"/>
              </a:ext>
            </a:extLst>
          </p:cNvPr>
          <p:cNvSpPr/>
          <p:nvPr/>
        </p:nvSpPr>
        <p:spPr>
          <a:xfrm>
            <a:off x="8292904" y="5194785"/>
            <a:ext cx="469780"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7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8702249" y="4911038"/>
            <a:ext cx="565151" cy="565151"/>
          </a:xfrm>
          <a:prstGeom prst="rect">
            <a:avLst/>
          </a:prstGeom>
          <a:effectLst/>
        </p:spPr>
      </p:pic>
      <p:sp>
        <p:nvSpPr>
          <p:cNvPr id="72" name="文本框 61">
            <a:extLst>
              <a:ext uri="{FF2B5EF4-FFF2-40B4-BE49-F238E27FC236}">
                <a16:creationId xmlns:a16="http://schemas.microsoft.com/office/drawing/2014/main" id="{BE1683EC-58D1-B843-8351-7245264AF6B1}"/>
              </a:ext>
            </a:extLst>
          </p:cNvPr>
          <p:cNvSpPr txBox="1"/>
          <p:nvPr/>
        </p:nvSpPr>
        <p:spPr>
          <a:xfrm>
            <a:off x="8409950" y="5520360"/>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审批结算请求</a:t>
            </a:r>
          </a:p>
        </p:txBody>
      </p:sp>
      <p:pic>
        <p:nvPicPr>
          <p:cNvPr id="73"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25531" y="5038192"/>
            <a:ext cx="349732" cy="349732"/>
          </a:xfrm>
          <a:prstGeom prst="rect">
            <a:avLst/>
          </a:prstGeom>
        </p:spPr>
      </p:pic>
      <p:pic>
        <p:nvPicPr>
          <p:cNvPr id="74"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9973883" y="4859924"/>
            <a:ext cx="565151" cy="565151"/>
          </a:xfrm>
          <a:prstGeom prst="rect">
            <a:avLst/>
          </a:prstGeom>
        </p:spPr>
      </p:pic>
      <p:sp>
        <p:nvSpPr>
          <p:cNvPr id="75" name="文本框 52">
            <a:extLst>
              <a:ext uri="{FF2B5EF4-FFF2-40B4-BE49-F238E27FC236}">
                <a16:creationId xmlns:a16="http://schemas.microsoft.com/office/drawing/2014/main" id="{D6A33F54-DC76-9D47-B53D-F338DD3BEB83}"/>
              </a:ext>
            </a:extLst>
          </p:cNvPr>
          <p:cNvSpPr txBox="1"/>
          <p:nvPr/>
        </p:nvSpPr>
        <p:spPr>
          <a:xfrm>
            <a:off x="9637361" y="5469762"/>
            <a:ext cx="1326343"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检查结算发送结果并邮件告知相关部门</a:t>
            </a:r>
          </a:p>
        </p:txBody>
      </p:sp>
      <p:sp>
        <p:nvSpPr>
          <p:cNvPr id="76" name="箭头: 右 120">
            <a:extLst>
              <a:ext uri="{FF2B5EF4-FFF2-40B4-BE49-F238E27FC236}">
                <a16:creationId xmlns:a16="http://schemas.microsoft.com/office/drawing/2014/main" id="{F2C52DD2-6788-3F4F-8F13-11FE9B4E2B0C}"/>
              </a:ext>
            </a:extLst>
          </p:cNvPr>
          <p:cNvSpPr/>
          <p:nvPr/>
        </p:nvSpPr>
        <p:spPr>
          <a:xfrm>
            <a:off x="9254661" y="5225179"/>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78"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30673" y="5063457"/>
            <a:ext cx="403296" cy="403296"/>
          </a:xfrm>
          <a:prstGeom prst="rect">
            <a:avLst/>
          </a:prstGeom>
        </p:spPr>
      </p:pic>
      <p:sp>
        <p:nvSpPr>
          <p:cNvPr id="77" name="文本框 49">
            <a:extLst>
              <a:ext uri="{FF2B5EF4-FFF2-40B4-BE49-F238E27FC236}">
                <a16:creationId xmlns:a16="http://schemas.microsoft.com/office/drawing/2014/main" id="{9DE11FDA-7BC8-164A-BCEE-3B990BFC3AC4}"/>
              </a:ext>
            </a:extLst>
          </p:cNvPr>
          <p:cNvSpPr txBox="1"/>
          <p:nvPr/>
        </p:nvSpPr>
        <p:spPr>
          <a:xfrm>
            <a:off x="1430395" y="4473928"/>
            <a:ext cx="670337" cy="246221"/>
          </a:xfrm>
          <a:prstGeom prst="rect">
            <a:avLst/>
          </a:prstGeom>
          <a:noFill/>
        </p:spPr>
        <p:txBody>
          <a:bodyPr wrap="square" rtlCol="0">
            <a:spAutoFit/>
          </a:bodyPr>
          <a:lstStyle/>
          <a:p>
            <a:r>
              <a:rPr kumimoji="1" lang="zh-CN" altLang="en-US" sz="1000" b="1" dirty="0">
                <a:solidFill>
                  <a:srgbClr val="03AF58"/>
                </a:solidFill>
                <a:latin typeface="微软雅黑" panose="020B0503020204020204" charset="-122"/>
                <a:ea typeface="微软雅黑" panose="020B0503020204020204" charset="-122"/>
              </a:rPr>
              <a:t>机器人</a:t>
            </a:r>
            <a:r>
              <a:rPr kumimoji="1" lang="en-US" altLang="zh-CN" sz="1000" b="1" dirty="0">
                <a:solidFill>
                  <a:srgbClr val="03AF58"/>
                </a:solidFill>
                <a:latin typeface="微软雅黑" panose="020B0503020204020204" charset="-122"/>
                <a:ea typeface="微软雅黑" panose="020B0503020204020204" charset="-122"/>
              </a:rPr>
              <a:t>A</a:t>
            </a:r>
            <a:endParaRPr kumimoji="1" lang="zh-CN" altLang="en-US" sz="1000" b="1" dirty="0">
              <a:solidFill>
                <a:srgbClr val="03AF58"/>
              </a:solidFill>
              <a:latin typeface="微软雅黑" panose="020B0503020204020204" charset="-122"/>
              <a:ea typeface="微软雅黑" panose="020B0503020204020204" charset="-122"/>
            </a:endParaRPr>
          </a:p>
        </p:txBody>
      </p:sp>
      <p:sp>
        <p:nvSpPr>
          <p:cNvPr id="81" name="Rounded Rectangle 80"/>
          <p:cNvSpPr/>
          <p:nvPr/>
        </p:nvSpPr>
        <p:spPr>
          <a:xfrm>
            <a:off x="8616828" y="4720149"/>
            <a:ext cx="2326180" cy="1336952"/>
          </a:xfrm>
          <a:prstGeom prst="roundRect">
            <a:avLst/>
          </a:prstGeom>
          <a:solidFill>
            <a:schemeClr val="accent1">
              <a:alpha val="0"/>
            </a:schemeClr>
          </a:solidFill>
          <a:ln>
            <a:solidFill>
              <a:srgbClr val="0AA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49">
            <a:extLst>
              <a:ext uri="{FF2B5EF4-FFF2-40B4-BE49-F238E27FC236}">
                <a16:creationId xmlns:a16="http://schemas.microsoft.com/office/drawing/2014/main" id="{9DE11FDA-7BC8-164A-BCEE-3B990BFC3AC4}"/>
              </a:ext>
            </a:extLst>
          </p:cNvPr>
          <p:cNvSpPr txBox="1"/>
          <p:nvPr/>
        </p:nvSpPr>
        <p:spPr>
          <a:xfrm>
            <a:off x="8677188" y="4482020"/>
            <a:ext cx="814836" cy="246221"/>
          </a:xfrm>
          <a:prstGeom prst="rect">
            <a:avLst/>
          </a:prstGeom>
          <a:noFill/>
        </p:spPr>
        <p:txBody>
          <a:bodyPr wrap="square" rtlCol="0">
            <a:spAutoFit/>
          </a:bodyPr>
          <a:lstStyle/>
          <a:p>
            <a:r>
              <a:rPr kumimoji="1" lang="zh-CN" altLang="en-US" sz="1000" b="1" dirty="0">
                <a:solidFill>
                  <a:srgbClr val="03AF58"/>
                </a:solidFill>
                <a:latin typeface="微软雅黑" panose="020B0503020204020204" charset="-122"/>
                <a:ea typeface="微软雅黑" panose="020B0503020204020204" charset="-122"/>
              </a:rPr>
              <a:t>机器人</a:t>
            </a:r>
            <a:r>
              <a:rPr kumimoji="1" lang="en-US" altLang="zh-CN" sz="1000" b="1" dirty="0">
                <a:solidFill>
                  <a:srgbClr val="03AF58"/>
                </a:solidFill>
                <a:latin typeface="微软雅黑" panose="020B0503020204020204" charset="-122"/>
                <a:ea typeface="微软雅黑" panose="020B0503020204020204" charset="-122"/>
              </a:rPr>
              <a:t>B</a:t>
            </a:r>
            <a:endParaRPr kumimoji="1" lang="zh-CN" altLang="en-US" sz="1000" b="1" dirty="0">
              <a:solidFill>
                <a:srgbClr val="03AF58"/>
              </a:solidFill>
              <a:latin typeface="微软雅黑" panose="020B0503020204020204" charset="-122"/>
              <a:ea typeface="微软雅黑" panose="020B0503020204020204" charset="-122"/>
            </a:endParaRPr>
          </a:p>
        </p:txBody>
      </p:sp>
      <p:sp>
        <p:nvSpPr>
          <p:cNvPr id="4" name="Footer Placeholder 3"/>
          <p:cNvSpPr>
            <a:spLocks noGrp="1"/>
          </p:cNvSpPr>
          <p:nvPr>
            <p:ph type="ftr" sz="quarter" idx="11"/>
          </p:nvPr>
        </p:nvSpPr>
        <p:spPr/>
        <p:txBody>
          <a:bodyPr/>
          <a:lstStyle/>
          <a:p>
            <a:r>
              <a:rPr lang="zh-CN" altLang="en-US"/>
              <a:t>仅供本次比赛使用</a:t>
            </a:r>
          </a:p>
        </p:txBody>
      </p:sp>
    </p:spTree>
    <p:extLst>
      <p:ext uri="{BB962C8B-B14F-4D97-AF65-F5344CB8AC3E}">
        <p14:creationId xmlns:p14="http://schemas.microsoft.com/office/powerpoint/2010/main" val="117076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559540" y="1363528"/>
            <a:ext cx="2862390" cy="307777"/>
          </a:xfrm>
          <a:prstGeom prst="rect">
            <a:avLst/>
          </a:prstGeom>
          <a:noFill/>
        </p:spPr>
        <p:txBody>
          <a:bodyPr wrap="square" rtlCol="0">
            <a:spAutoFit/>
          </a:bodyPr>
          <a:lstStyle/>
          <a:p>
            <a:pPr algn="ctr"/>
            <a:r>
              <a:rPr kumimoji="1" lang="en-US" altLang="zh-CN" sz="1400" b="1" dirty="0">
                <a:solidFill>
                  <a:schemeClr val="bg1"/>
                </a:solidFill>
                <a:latin typeface="微软雅黑" panose="020B0503020204020204" charset="-122"/>
                <a:ea typeface="微软雅黑" panose="020B0503020204020204" charset="-122"/>
              </a:rPr>
              <a:t>RPA</a:t>
            </a:r>
            <a:r>
              <a:rPr kumimoji="1" lang="zh-CN" altLang="en-US" sz="1400" b="1" dirty="0">
                <a:solidFill>
                  <a:schemeClr val="bg1"/>
                </a:solidFill>
                <a:latin typeface="微软雅黑" panose="020B0503020204020204" charset="-122"/>
                <a:ea typeface="微软雅黑" panose="020B0503020204020204" charset="-122"/>
              </a:rPr>
              <a:t>机器人外汇结算流程图：</a:t>
            </a:r>
          </a:p>
        </p:txBody>
      </p:sp>
      <p:pic>
        <p:nvPicPr>
          <p:cNvPr id="2" name="Picture 1"/>
          <p:cNvPicPr>
            <a:picLocks noChangeAspect="1"/>
          </p:cNvPicPr>
          <p:nvPr/>
        </p:nvPicPr>
        <p:blipFill>
          <a:blip r:embed="rId2"/>
          <a:stretch>
            <a:fillRect/>
          </a:stretch>
        </p:blipFill>
        <p:spPr>
          <a:xfrm>
            <a:off x="848412" y="1696444"/>
            <a:ext cx="10270081" cy="5015442"/>
          </a:xfrm>
          <a:prstGeom prst="rect">
            <a:avLst/>
          </a:prstGeom>
        </p:spPr>
      </p:pic>
      <p:sp>
        <p:nvSpPr>
          <p:cNvPr id="4" name="Footer Placeholder 3"/>
          <p:cNvSpPr>
            <a:spLocks noGrp="1"/>
          </p:cNvSpPr>
          <p:nvPr>
            <p:ph type="ftr" sz="quarter" idx="11"/>
          </p:nvPr>
        </p:nvSpPr>
        <p:spPr/>
        <p:txBody>
          <a:bodyPr/>
          <a:lstStyle/>
          <a:p>
            <a:r>
              <a:rPr lang="zh-CN" altLang="en-US"/>
              <a:t>仅供本次比赛使用</a:t>
            </a:r>
          </a:p>
        </p:txBody>
      </p:sp>
    </p:spTree>
    <p:extLst>
      <p:ext uri="{BB962C8B-B14F-4D97-AF65-F5344CB8AC3E}">
        <p14:creationId xmlns:p14="http://schemas.microsoft.com/office/powerpoint/2010/main" val="110649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1" y="1776248"/>
            <a:ext cx="4214648"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latin typeface="微软雅黑" panose="020B0503020204020204" pitchFamily="34" charset="-122"/>
                <a:ea typeface="微软雅黑" panose="020B0503020204020204" pitchFamily="34" charset="-122"/>
              </a:rPr>
              <a:t>通过虚拟桌面架构可实时查看机器人运行状况，实际操作界面及步骤</a:t>
            </a: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 &amp; 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Snip Diagonal Corner Rectangle 1"/>
          <p:cNvSpPr/>
          <p:nvPr/>
        </p:nvSpPr>
        <p:spPr>
          <a:xfrm>
            <a:off x="1019505" y="1436079"/>
            <a:ext cx="3058510" cy="515007"/>
          </a:xfrm>
          <a:prstGeom prst="snip2DiagRect">
            <a:avLst>
              <a:gd name="adj1" fmla="val 0"/>
              <a:gd name="adj2" fmla="val 37075"/>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zh-CN" altLang="en-US" dirty="0">
                <a:solidFill>
                  <a:schemeClr val="bg1"/>
                </a:solidFill>
                <a:latin typeface="Microsoft YaHei" panose="020B0503020204020204" pitchFamily="34" charset="-122"/>
                <a:ea typeface="Microsoft YaHei" panose="020B0503020204020204" pitchFamily="34" charset="-122"/>
              </a:rPr>
              <a:t>机器人运行展示</a:t>
            </a:r>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7" name="Rectangle 6"/>
          <p:cNvSpPr/>
          <p:nvPr/>
        </p:nvSpPr>
        <p:spPr>
          <a:xfrm>
            <a:off x="914401" y="3452648"/>
            <a:ext cx="4214648"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latin typeface="微软雅黑" panose="020B0503020204020204" pitchFamily="34" charset="-122"/>
                <a:ea typeface="微软雅黑" panose="020B0503020204020204" pitchFamily="34" charset="-122"/>
              </a:rPr>
              <a:t>机器人能灵活根据调度器自动触发运行</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机器人能登录、退出或重启桌面系统</a:t>
            </a:r>
          </a:p>
        </p:txBody>
      </p:sp>
      <p:sp>
        <p:nvSpPr>
          <p:cNvPr id="8" name="Snip Diagonal Corner Rectangle 7"/>
          <p:cNvSpPr/>
          <p:nvPr/>
        </p:nvSpPr>
        <p:spPr>
          <a:xfrm>
            <a:off x="1019505" y="3112479"/>
            <a:ext cx="3058510" cy="515007"/>
          </a:xfrm>
          <a:prstGeom prst="snip2DiagRect">
            <a:avLst>
              <a:gd name="adj1" fmla="val 0"/>
              <a:gd name="adj2" fmla="val 37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zh-CN" altLang="en-US" dirty="0">
                <a:solidFill>
                  <a:schemeClr val="accent1">
                    <a:lumMod val="75000"/>
                  </a:schemeClr>
                </a:solidFill>
                <a:latin typeface="Microsoft YaHei" panose="020B0503020204020204" pitchFamily="34" charset="-122"/>
                <a:ea typeface="Microsoft YaHei" panose="020B0503020204020204" pitchFamily="34" charset="-122"/>
              </a:rPr>
              <a:t>机器人运行</a:t>
            </a:r>
            <a:endParaRPr kumimoji="1" lang="en-US" altLang="zh-CN" dirty="0">
              <a:solidFill>
                <a:schemeClr val="accent1">
                  <a:lumMod val="75000"/>
                </a:schemeClr>
              </a:solidFill>
              <a:latin typeface="Microsoft YaHei" panose="020B0503020204020204" pitchFamily="34" charset="-122"/>
              <a:ea typeface="Microsoft YaHei" panose="020B0503020204020204" pitchFamily="34" charset="-122"/>
            </a:endParaRPr>
          </a:p>
        </p:txBody>
      </p:sp>
      <p:sp>
        <p:nvSpPr>
          <p:cNvPr id="9" name="Rectangle 8"/>
          <p:cNvSpPr/>
          <p:nvPr/>
        </p:nvSpPr>
        <p:spPr>
          <a:xfrm>
            <a:off x="914401" y="5134304"/>
            <a:ext cx="4214648"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latin typeface="微软雅黑" panose="020B0503020204020204" pitchFamily="34" charset="-122"/>
                <a:ea typeface="微软雅黑" panose="020B0503020204020204" pitchFamily="34" charset="-122"/>
              </a:rPr>
              <a:t>通过邮件、共享文件夹分派运行报告</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列出所有交易结算记录处理状态及结果</a:t>
            </a:r>
          </a:p>
        </p:txBody>
      </p:sp>
      <p:sp>
        <p:nvSpPr>
          <p:cNvPr id="10" name="Snip Diagonal Corner Rectangle 9"/>
          <p:cNvSpPr/>
          <p:nvPr/>
        </p:nvSpPr>
        <p:spPr>
          <a:xfrm>
            <a:off x="1019505" y="4794135"/>
            <a:ext cx="3058510" cy="515007"/>
          </a:xfrm>
          <a:prstGeom prst="snip2DiagRect">
            <a:avLst>
              <a:gd name="adj1" fmla="val 0"/>
              <a:gd name="adj2" fmla="val 37075"/>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zh-CN" altLang="en-US" dirty="0">
                <a:solidFill>
                  <a:schemeClr val="bg1"/>
                </a:solidFill>
                <a:latin typeface="Microsoft YaHei" panose="020B0503020204020204" pitchFamily="34" charset="-122"/>
                <a:ea typeface="Microsoft YaHei" panose="020B0503020204020204" pitchFamily="34" charset="-122"/>
              </a:rPr>
              <a:t>流程运行报告</a:t>
            </a:r>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11" name="Rectangle 10"/>
          <p:cNvSpPr/>
          <p:nvPr/>
        </p:nvSpPr>
        <p:spPr>
          <a:xfrm>
            <a:off x="6700345" y="1776248"/>
            <a:ext cx="4214648"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latin typeface="微软雅黑" panose="020B0503020204020204" pitchFamily="34" charset="-122"/>
                <a:ea typeface="微软雅黑" panose="020B0503020204020204" pitchFamily="34" charset="-122"/>
              </a:rPr>
              <a:t>机器人关键流程节点日记记录</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文本格式存储，可记录至流程粒度</a:t>
            </a:r>
          </a:p>
        </p:txBody>
      </p:sp>
      <p:sp>
        <p:nvSpPr>
          <p:cNvPr id="12" name="Snip Diagonal Corner Rectangle 11"/>
          <p:cNvSpPr/>
          <p:nvPr/>
        </p:nvSpPr>
        <p:spPr>
          <a:xfrm>
            <a:off x="6805449" y="1436079"/>
            <a:ext cx="3058510" cy="515007"/>
          </a:xfrm>
          <a:prstGeom prst="snip2DiagRect">
            <a:avLst>
              <a:gd name="adj1" fmla="val 0"/>
              <a:gd name="adj2" fmla="val 37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zh-CN" altLang="en-US" dirty="0">
                <a:solidFill>
                  <a:schemeClr val="accent1">
                    <a:lumMod val="75000"/>
                  </a:schemeClr>
                </a:solidFill>
                <a:latin typeface="Microsoft YaHei" panose="020B0503020204020204" pitchFamily="34" charset="-122"/>
                <a:ea typeface="Microsoft YaHei" panose="020B0503020204020204" pitchFamily="34" charset="-122"/>
              </a:rPr>
              <a:t>业务日记</a:t>
            </a:r>
            <a:endParaRPr kumimoji="1" lang="en-US" altLang="zh-CN" dirty="0">
              <a:solidFill>
                <a:schemeClr val="accent1">
                  <a:lumMod val="75000"/>
                </a:schemeClr>
              </a:solidFill>
              <a:latin typeface="Microsoft YaHei" panose="020B0503020204020204" pitchFamily="34" charset="-122"/>
              <a:ea typeface="Microsoft YaHei" panose="020B0503020204020204" pitchFamily="34" charset="-122"/>
            </a:endParaRPr>
          </a:p>
        </p:txBody>
      </p:sp>
      <p:sp>
        <p:nvSpPr>
          <p:cNvPr id="13" name="Rectangle 12"/>
          <p:cNvSpPr/>
          <p:nvPr/>
        </p:nvSpPr>
        <p:spPr>
          <a:xfrm>
            <a:off x="6700345" y="3452648"/>
            <a:ext cx="4214648"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latin typeface="微软雅黑" panose="020B0503020204020204" pitchFamily="34" charset="-122"/>
                <a:ea typeface="微软雅黑" panose="020B0503020204020204" pitchFamily="34" charset="-122"/>
              </a:rPr>
              <a:t>通过</a:t>
            </a:r>
            <a:r>
              <a:rPr lang="en-US" altLang="zh-CN" sz="1600" dirty="0" err="1">
                <a:latin typeface="微软雅黑" panose="020B0503020204020204" pitchFamily="34" charset="-122"/>
                <a:ea typeface="微软雅黑" panose="020B0503020204020204" pitchFamily="34" charset="-122"/>
              </a:rPr>
              <a:t>Git</a:t>
            </a:r>
            <a:r>
              <a:rPr lang="zh-CN" altLang="en-US" sz="1600" dirty="0">
                <a:latin typeface="微软雅黑" panose="020B0503020204020204" pitchFamily="34" charset="-122"/>
                <a:ea typeface="微软雅黑" panose="020B0503020204020204" pitchFamily="34" charset="-122"/>
              </a:rPr>
              <a:t>进行代码管理</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运用自动版本发布工具</a:t>
            </a:r>
          </a:p>
        </p:txBody>
      </p:sp>
      <p:sp>
        <p:nvSpPr>
          <p:cNvPr id="14" name="Snip Diagonal Corner Rectangle 13"/>
          <p:cNvSpPr/>
          <p:nvPr/>
        </p:nvSpPr>
        <p:spPr>
          <a:xfrm>
            <a:off x="6805449" y="3112479"/>
            <a:ext cx="3058510" cy="515007"/>
          </a:xfrm>
          <a:prstGeom prst="snip2DiagRect">
            <a:avLst>
              <a:gd name="adj1" fmla="val 0"/>
              <a:gd name="adj2" fmla="val 37075"/>
            </a:avLst>
          </a:prstGeom>
          <a:gradFill>
            <a:gsLst>
              <a:gs pos="0">
                <a:srgbClr val="8C78B4">
                  <a:tint val="66000"/>
                  <a:satMod val="160000"/>
                </a:srgbClr>
              </a:gs>
              <a:gs pos="100000">
                <a:srgbClr val="01A8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zh-CN" altLang="en-US" dirty="0">
                <a:solidFill>
                  <a:schemeClr val="bg1"/>
                </a:solidFill>
                <a:latin typeface="Microsoft YaHei" panose="020B0503020204020204" pitchFamily="34" charset="-122"/>
                <a:ea typeface="Microsoft YaHei" panose="020B0503020204020204" pitchFamily="34" charset="-122"/>
              </a:rPr>
              <a:t>项目代码管理</a:t>
            </a:r>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15" name="Rectangle 14"/>
          <p:cNvSpPr/>
          <p:nvPr/>
        </p:nvSpPr>
        <p:spPr>
          <a:xfrm>
            <a:off x="6700345" y="5134304"/>
            <a:ext cx="4214648"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latin typeface="微软雅黑" panose="020B0503020204020204" pitchFamily="34" charset="-122"/>
                <a:ea typeface="微软雅黑" panose="020B0503020204020204" pitchFamily="34" charset="-122"/>
              </a:rPr>
              <a:t>监控终端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实时监制机器人的运行状态</a:t>
            </a:r>
          </a:p>
          <a:p>
            <a:pPr>
              <a:lnSpc>
                <a:spcPct val="150000"/>
              </a:lnSpc>
            </a:pPr>
            <a:r>
              <a:rPr lang="zh-CN" altLang="en-US" sz="1600" dirty="0">
                <a:latin typeface="微软雅黑" panose="020B0503020204020204" pitchFamily="34" charset="-122"/>
                <a:ea typeface="微软雅黑" panose="020B0503020204020204" pitchFamily="34" charset="-122"/>
              </a:rPr>
              <a:t>重试操作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状态回滚机制，支持回滚重试</a:t>
            </a:r>
          </a:p>
        </p:txBody>
      </p:sp>
      <p:sp>
        <p:nvSpPr>
          <p:cNvPr id="16" name="Snip Diagonal Corner Rectangle 15"/>
          <p:cNvSpPr/>
          <p:nvPr/>
        </p:nvSpPr>
        <p:spPr>
          <a:xfrm>
            <a:off x="6805449" y="4794135"/>
            <a:ext cx="3058510" cy="515007"/>
          </a:xfrm>
          <a:prstGeom prst="snip2DiagRect">
            <a:avLst>
              <a:gd name="adj1" fmla="val 0"/>
              <a:gd name="adj2" fmla="val 37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zh-CN" altLang="en-US" dirty="0">
                <a:solidFill>
                  <a:schemeClr val="accent1">
                    <a:lumMod val="75000"/>
                  </a:schemeClr>
                </a:solidFill>
                <a:latin typeface="Microsoft YaHei" panose="020B0503020204020204" pitchFamily="34" charset="-122"/>
                <a:ea typeface="Microsoft YaHei" panose="020B0503020204020204" pitchFamily="34" charset="-122"/>
              </a:rPr>
              <a:t>异常监控与恢复机制</a:t>
            </a:r>
            <a:endParaRPr kumimoji="1" lang="en-US" altLang="zh-CN" dirty="0">
              <a:solidFill>
                <a:schemeClr val="accent1">
                  <a:lumMod val="75000"/>
                </a:schemeClr>
              </a:solidFill>
              <a:latin typeface="Microsoft YaHei" panose="020B0503020204020204" pitchFamily="34" charset="-122"/>
              <a:ea typeface="Microsoft YaHei" panose="020B0503020204020204" pitchFamily="34" charset="-122"/>
            </a:endParaRPr>
          </a:p>
        </p:txBody>
      </p:sp>
      <p:sp>
        <p:nvSpPr>
          <p:cNvPr id="4" name="Footer Placeholder 3"/>
          <p:cNvSpPr>
            <a:spLocks noGrp="1"/>
          </p:cNvSpPr>
          <p:nvPr>
            <p:ph type="ftr" sz="quarter" idx="11"/>
          </p:nvPr>
        </p:nvSpPr>
        <p:spPr/>
        <p:txBody>
          <a:bodyPr/>
          <a:lstStyle/>
          <a:p>
            <a:r>
              <a:rPr lang="zh-CN" altLang="en-US"/>
              <a:t>仅供本次比赛使用</a:t>
            </a:r>
          </a:p>
        </p:txBody>
      </p:sp>
    </p:spTree>
    <p:extLst>
      <p:ext uri="{BB962C8B-B14F-4D97-AF65-F5344CB8AC3E}">
        <p14:creationId xmlns:p14="http://schemas.microsoft.com/office/powerpoint/2010/main" val="12545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Snip Diagonal Corner Rectangle 4"/>
          <p:cNvSpPr/>
          <p:nvPr/>
        </p:nvSpPr>
        <p:spPr>
          <a:xfrm>
            <a:off x="798788" y="1835472"/>
            <a:ext cx="872357" cy="515007"/>
          </a:xfrm>
          <a:prstGeom prst="snip2DiagRect">
            <a:avLst>
              <a:gd name="adj1" fmla="val 0"/>
              <a:gd name="adj2" fmla="val 37075"/>
            </a:avLst>
          </a:prstGeom>
          <a:gradFill flip="none" rotWithShape="1">
            <a:gsLst>
              <a:gs pos="0">
                <a:srgbClr val="8C78B4">
                  <a:tint val="66000"/>
                  <a:satMod val="160000"/>
                </a:srgbClr>
              </a:gs>
              <a:gs pos="100000">
                <a:srgbClr val="01A8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6" name="Rectangle 5"/>
          <p:cNvSpPr/>
          <p:nvPr/>
        </p:nvSpPr>
        <p:spPr>
          <a:xfrm>
            <a:off x="2396360" y="1835472"/>
            <a:ext cx="5349764" cy="1124607"/>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使用</a:t>
            </a:r>
            <a:r>
              <a:rPr lang="en-US" altLang="zh-CN" sz="1600" dirty="0">
                <a:solidFill>
                  <a:schemeClr val="bg1"/>
                </a:solidFill>
                <a:latin typeface="微软雅黑" panose="020B0503020204020204" pitchFamily="34" charset="-122"/>
                <a:ea typeface="微软雅黑" panose="020B0503020204020204" pitchFamily="34" charset="-122"/>
              </a:rPr>
              <a:t>RPA</a:t>
            </a:r>
            <a:r>
              <a:rPr lang="zh-CN" altLang="en-US" sz="1600" dirty="0">
                <a:solidFill>
                  <a:schemeClr val="bg1"/>
                </a:solidFill>
                <a:latin typeface="微软雅黑" panose="020B0503020204020204" pitchFamily="34" charset="-122"/>
                <a:ea typeface="微软雅黑" panose="020B0503020204020204" pitchFamily="34" charset="-122"/>
              </a:rPr>
              <a:t>自动化开发工具，同时为机器人创建相应的员工号、邮箱和虚拟桌面电脑，使得流程自动化更安全，更规范，更高效</a:t>
            </a:r>
            <a:endParaRPr lang="zh-CN" altLang="en-US" sz="1600" dirty="0">
              <a:latin typeface="微软雅黑" panose="020B0503020204020204" pitchFamily="34" charset="-122"/>
              <a:ea typeface="微软雅黑" panose="020B0503020204020204" pitchFamily="34" charset="-122"/>
            </a:endParaRPr>
          </a:p>
        </p:txBody>
      </p:sp>
      <p:sp>
        <p:nvSpPr>
          <p:cNvPr id="7" name="Snip Diagonal Corner Rectangle 6"/>
          <p:cNvSpPr/>
          <p:nvPr/>
        </p:nvSpPr>
        <p:spPr>
          <a:xfrm>
            <a:off x="1308539" y="3469830"/>
            <a:ext cx="872357" cy="515007"/>
          </a:xfrm>
          <a:prstGeom prst="snip2DiagRect">
            <a:avLst>
              <a:gd name="adj1" fmla="val 0"/>
              <a:gd name="adj2" fmla="val 37075"/>
            </a:avLst>
          </a:prstGeom>
          <a:gradFill flip="none" rotWithShape="1">
            <a:gsLst>
              <a:gs pos="0">
                <a:srgbClr val="8C78B4">
                  <a:tint val="66000"/>
                  <a:satMod val="160000"/>
                </a:srgbClr>
              </a:gs>
              <a:gs pos="100000">
                <a:srgbClr val="01A8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8" name="Rectangle 7"/>
          <p:cNvSpPr/>
          <p:nvPr/>
        </p:nvSpPr>
        <p:spPr>
          <a:xfrm>
            <a:off x="2906111" y="3469830"/>
            <a:ext cx="5349764" cy="1091283"/>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使用</a:t>
            </a:r>
            <a:r>
              <a:rPr lang="en-US" altLang="zh-CN" sz="1600" dirty="0">
                <a:solidFill>
                  <a:schemeClr val="bg1"/>
                </a:solidFill>
                <a:latin typeface="微软雅黑" panose="020B0503020204020204" pitchFamily="34" charset="-122"/>
                <a:ea typeface="微软雅黑" panose="020B0503020204020204" pitchFamily="34" charset="-122"/>
              </a:rPr>
              <a:t>NLP</a:t>
            </a:r>
            <a:r>
              <a:rPr lang="zh-CN" altLang="en-US" sz="1600" dirty="0">
                <a:solidFill>
                  <a:schemeClr val="bg1"/>
                </a:solidFill>
                <a:latin typeface="微软雅黑" panose="020B0503020204020204" pitchFamily="34" charset="-122"/>
                <a:ea typeface="微软雅黑" panose="020B0503020204020204" pitchFamily="34" charset="-122"/>
              </a:rPr>
              <a:t>自然语言处理技术和</a:t>
            </a:r>
            <a:r>
              <a:rPr lang="en-US" altLang="zh-CN" sz="1600" dirty="0">
                <a:solidFill>
                  <a:schemeClr val="bg1"/>
                </a:solidFill>
                <a:latin typeface="微软雅黑" panose="020B0503020204020204" pitchFamily="34" charset="-122"/>
                <a:ea typeface="微软雅黑" panose="020B0503020204020204" pitchFamily="34" charset="-122"/>
              </a:rPr>
              <a:t>AI</a:t>
            </a:r>
            <a:r>
              <a:rPr lang="zh-CN" altLang="en-US" sz="1600" dirty="0">
                <a:solidFill>
                  <a:schemeClr val="bg1"/>
                </a:solidFill>
                <a:latin typeface="微软雅黑" panose="020B0503020204020204" pitchFamily="34" charset="-122"/>
                <a:ea typeface="微软雅黑" panose="020B0503020204020204" pitchFamily="34" charset="-122"/>
              </a:rPr>
              <a:t>集成学习算法，对邮件文本做情感分析、二分类处理，自动化客户回复邮件后的决策工作流</a:t>
            </a:r>
            <a:endParaRPr lang="zh-CN" altLang="en-US" sz="1600" dirty="0">
              <a:latin typeface="微软雅黑" panose="020B0503020204020204" pitchFamily="34" charset="-122"/>
              <a:ea typeface="微软雅黑" panose="020B0503020204020204" pitchFamily="34" charset="-122"/>
            </a:endParaRPr>
          </a:p>
        </p:txBody>
      </p:sp>
      <p:sp>
        <p:nvSpPr>
          <p:cNvPr id="9" name="Snip Diagonal Corner Rectangle 8"/>
          <p:cNvSpPr/>
          <p:nvPr/>
        </p:nvSpPr>
        <p:spPr>
          <a:xfrm>
            <a:off x="1905003" y="4955710"/>
            <a:ext cx="872357" cy="515007"/>
          </a:xfrm>
          <a:prstGeom prst="snip2DiagRect">
            <a:avLst>
              <a:gd name="adj1" fmla="val 0"/>
              <a:gd name="adj2" fmla="val 37075"/>
            </a:avLst>
          </a:prstGeom>
          <a:gradFill flip="none" rotWithShape="1">
            <a:gsLst>
              <a:gs pos="0">
                <a:srgbClr val="8C78B4">
                  <a:tint val="66000"/>
                  <a:satMod val="160000"/>
                </a:srgbClr>
              </a:gs>
              <a:gs pos="100000">
                <a:srgbClr val="01A8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10" name="Rectangle 9"/>
          <p:cNvSpPr/>
          <p:nvPr/>
        </p:nvSpPr>
        <p:spPr>
          <a:xfrm>
            <a:off x="3502575" y="4955710"/>
            <a:ext cx="5349764" cy="1214613"/>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进一步加速金融公司全面数字化转型，让前线业务人员（非专业</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人员 ）参与到机器人流程</a:t>
            </a:r>
            <a:r>
              <a:rPr lang="zh-CN" altLang="en-US" sz="1600">
                <a:solidFill>
                  <a:schemeClr val="bg1"/>
                </a:solidFill>
                <a:latin typeface="微软雅黑" panose="020B0503020204020204" pitchFamily="34" charset="-122"/>
                <a:ea typeface="微软雅黑" panose="020B0503020204020204" pitchFamily="34" charset="-122"/>
              </a:rPr>
              <a:t>自动化设计与实现</a:t>
            </a:r>
            <a:endParaRPr lang="zh-CN" altLang="en-US" sz="1600" dirty="0">
              <a:latin typeface="微软雅黑" panose="020B0503020204020204" pitchFamily="34" charset="-122"/>
              <a:ea typeface="微软雅黑" panose="020B0503020204020204" pitchFamily="34" charset="-122"/>
            </a:endParaRPr>
          </a:p>
        </p:txBody>
      </p:sp>
      <p:cxnSp>
        <p:nvCxnSpPr>
          <p:cNvPr id="3" name="Straight Connector 2"/>
          <p:cNvCxnSpPr>
            <a:stCxn id="5" idx="1"/>
            <a:endCxn id="7" idx="3"/>
          </p:cNvCxnSpPr>
          <p:nvPr/>
        </p:nvCxnSpPr>
        <p:spPr>
          <a:xfrm>
            <a:off x="1234967" y="2350479"/>
            <a:ext cx="509751" cy="1119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1"/>
            <a:endCxn id="9" idx="3"/>
          </p:cNvCxnSpPr>
          <p:nvPr/>
        </p:nvCxnSpPr>
        <p:spPr>
          <a:xfrm>
            <a:off x="1744718" y="3984837"/>
            <a:ext cx="596464" cy="9708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0"/>
          </p:cNvCxnSpPr>
          <p:nvPr/>
        </p:nvCxnSpPr>
        <p:spPr>
          <a:xfrm>
            <a:off x="1671145" y="2092976"/>
            <a:ext cx="725215" cy="90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1144" y="2280076"/>
            <a:ext cx="725215" cy="90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80896" y="3710901"/>
            <a:ext cx="725215" cy="90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80895" y="3898001"/>
            <a:ext cx="725215" cy="90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7360" y="5213342"/>
            <a:ext cx="725215" cy="90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77359" y="5400442"/>
            <a:ext cx="725215" cy="90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zh-CN" altLang="en-US"/>
              <a:t>仅供本次比赛使用</a:t>
            </a:r>
          </a:p>
        </p:txBody>
      </p:sp>
    </p:spTree>
    <p:extLst>
      <p:ext uri="{BB962C8B-B14F-4D97-AF65-F5344CB8AC3E}">
        <p14:creationId xmlns:p14="http://schemas.microsoft.com/office/powerpoint/2010/main" val="39071104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12537</TotalTime>
  <Words>1084</Words>
  <Application>Microsoft Office PowerPoint</Application>
  <PresentationFormat>宽屏</PresentationFormat>
  <Paragraphs>142</Paragraphs>
  <Slides>12</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vt:i4>
      </vt:variant>
    </vt:vector>
  </HeadingPairs>
  <TitlesOfParts>
    <vt:vector size="26" baseType="lpstr">
      <vt:lpstr>Arial Unicode MS</vt:lpstr>
      <vt:lpstr>PingFang SC</vt:lpstr>
      <vt:lpstr>等线</vt:lpstr>
      <vt:lpstr>方正粗黑宋简体</vt:lpstr>
      <vt:lpstr>华文仿宋</vt:lpstr>
      <vt:lpstr>Microsoft YaHei</vt:lpstr>
      <vt:lpstr>Microsoft YaHei</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财胜 陈</cp:lastModifiedBy>
  <cp:revision>359</cp:revision>
  <dcterms:created xsi:type="dcterms:W3CDTF">2021-03-03T08:16:49Z</dcterms:created>
  <dcterms:modified xsi:type="dcterms:W3CDTF">2022-07-16T08:17:18Z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86a02c-2dfb-4efe-823f-aa2d1f0e6ab7_Enabled">
    <vt:lpwstr>true</vt:lpwstr>
  </property>
  <property fmtid="{D5CDD505-2E9C-101B-9397-08002B2CF9AE}" pid="3" name="MSIP_Label_3486a02c-2dfb-4efe-823f-aa2d1f0e6ab7_SetDate">
    <vt:lpwstr>2022-07-15T08:29:36Z</vt:lpwstr>
  </property>
  <property fmtid="{D5CDD505-2E9C-101B-9397-08002B2CF9AE}" pid="4" name="MSIP_Label_3486a02c-2dfb-4efe-823f-aa2d1f0e6ab7_Method">
    <vt:lpwstr>Privileged</vt:lpwstr>
  </property>
  <property fmtid="{D5CDD505-2E9C-101B-9397-08002B2CF9AE}" pid="5" name="MSIP_Label_3486a02c-2dfb-4efe-823f-aa2d1f0e6ab7_Name">
    <vt:lpwstr>CLAPUBLIC</vt:lpwstr>
  </property>
  <property fmtid="{D5CDD505-2E9C-101B-9397-08002B2CF9AE}" pid="6" name="MSIP_Label_3486a02c-2dfb-4efe-823f-aa2d1f0e6ab7_SiteId">
    <vt:lpwstr>e0fd434d-ba64-497b-90d2-859c472e1a92</vt:lpwstr>
  </property>
  <property fmtid="{D5CDD505-2E9C-101B-9397-08002B2CF9AE}" pid="7" name="MSIP_Label_3486a02c-2dfb-4efe-823f-aa2d1f0e6ab7_ActionId">
    <vt:lpwstr>2e803249-5430-4df9-896e-53759a3da7a0</vt:lpwstr>
  </property>
  <property fmtid="{D5CDD505-2E9C-101B-9397-08002B2CF9AE}" pid="8" name="MSIP_Label_3486a02c-2dfb-4efe-823f-aa2d1f0e6ab7_ContentBits">
    <vt:lpwstr>2</vt:lpwstr>
  </property>
  <property fmtid="{D5CDD505-2E9C-101B-9397-08002B2CF9AE}" pid="9" name="Classification">
    <vt:lpwstr>PUBLIC</vt:lpwstr>
  </property>
</Properties>
</file>