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sldIdLst>
    <p:sldId id="256" r:id="rId4"/>
    <p:sldId id="257" r:id="rId5"/>
    <p:sldId id="284" r:id="rId6"/>
    <p:sldId id="258" r:id="rId7"/>
    <p:sldId id="272" r:id="rId8"/>
    <p:sldId id="267" r:id="rId10"/>
    <p:sldId id="268" r:id="rId11"/>
    <p:sldId id="263" r:id="rId12"/>
    <p:sldId id="264" r:id="rId13"/>
    <p:sldId id="296" r:id="rId14"/>
    <p:sldId id="271" r:id="rId15"/>
    <p:sldId id="297" r:id="rId16"/>
    <p:sldId id="260" r:id="rId17"/>
    <p:sldId id="265" r:id="rId18"/>
    <p:sldId id="298" r:id="rId19"/>
    <p:sldId id="262"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7F9"/>
    <a:srgbClr val="F9F6F9"/>
    <a:srgbClr val="41719C"/>
    <a:srgbClr val="F5F6D7"/>
    <a:srgbClr val="0CD0C9"/>
    <a:srgbClr val="CA10CC"/>
    <a:srgbClr val="08D2D4"/>
    <a:srgbClr val="B484E2"/>
    <a:srgbClr val="705661"/>
    <a:srgbClr val="D46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113" d="100"/>
          <a:sy n="113" d="100"/>
        </p:scale>
        <p:origin x="21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4.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4EF6872-10E8-4A30-A09B-B8D90C64A042}" type="doc">
      <dgm:prSet loTypeId="urn:microsoft.com/office/officeart/2005/8/layout/vProcess5" loCatId="process" qsTypeId="urn:microsoft.com/office/officeart/2005/8/quickstyle/simple2" qsCatId="simple" csTypeId="urn:microsoft.com/office/officeart/2005/8/colors/colorful4" csCatId="accent1" phldr="1"/>
      <dgm:spPr/>
      <dgm:t>
        <a:bodyPr/>
        <a:lstStyle/>
        <a:p>
          <a:endParaRPr lang="zh-CN" altLang="en-US"/>
        </a:p>
      </dgm:t>
    </dgm:pt>
    <dgm:pt modelId="{91038953-078A-4C29-BC32-048B88B86F61}">
      <dgm:prSet phldrT="[文本]" custT="1"/>
      <dgm:spPr/>
      <dgm:t>
        <a:bodyPr/>
        <a:lstStyle/>
        <a:p>
          <a:r>
            <a:rPr lang="zh-CN" altLang="en-US" sz="2400" dirty="0">
              <a:latin typeface="Adobe 楷体 Std R" panose="02020400000000000000" pitchFamily="18" charset="-122"/>
              <a:ea typeface="Adobe 楷体 Std R" panose="02020400000000000000" pitchFamily="18" charset="-122"/>
            </a:rPr>
            <a:t>节约客户对商品进行检索和价格比较时间。</a:t>
          </a:r>
        </a:p>
      </dgm:t>
    </dgm:pt>
    <dgm:pt modelId="{820D1929-A5B8-4EA4-B8EF-674431A7FCAD}" cxnId="{1C299039-F3A3-47A9-9397-C9A29F18B41E}" type="parTrans">
      <dgm:prSet/>
      <dgm:spPr/>
      <dgm:t>
        <a:bodyPr/>
        <a:lstStyle/>
        <a:p>
          <a:endParaRPr lang="zh-CN" altLang="en-US"/>
        </a:p>
      </dgm:t>
    </dgm:pt>
    <dgm:pt modelId="{189D6738-3F23-4702-AB23-E0BAA9377A5B}" cxnId="{1C299039-F3A3-47A9-9397-C9A29F18B41E}" type="sibTrans">
      <dgm:prSet/>
      <dgm:spPr/>
      <dgm:t>
        <a:bodyPr/>
        <a:lstStyle/>
        <a:p>
          <a:pPr algn="ctr"/>
          <a:endParaRPr lang="zh-CN" altLang="en-US"/>
        </a:p>
      </dgm:t>
    </dgm:pt>
    <dgm:pt modelId="{7C5F1A42-0022-4006-B209-A4A40203FAAA}">
      <dgm:prSet phldrT="[文本]" custT="1"/>
      <dgm:spPr/>
      <dgm:t>
        <a:bodyPr/>
        <a:lstStyle/>
        <a:p>
          <a:r>
            <a:rPr lang="zh-CN" altLang="en-US" sz="2400" dirty="0">
              <a:latin typeface="Adobe 楷体 Std R" panose="02020400000000000000" pitchFamily="18" charset="-122"/>
              <a:ea typeface="Adobe 楷体 Std R" panose="02020400000000000000" pitchFamily="18" charset="-122"/>
            </a:rPr>
            <a:t>可以最大化节省时间及资金。</a:t>
          </a:r>
        </a:p>
      </dgm:t>
    </dgm:pt>
    <dgm:pt modelId="{FCB1AA52-BA52-4AE0-9C80-D9C4840D17AC}" cxnId="{492FD9F0-211D-4CE0-BE14-042C39CAEB29}" type="parTrans">
      <dgm:prSet/>
      <dgm:spPr/>
      <dgm:t>
        <a:bodyPr/>
        <a:lstStyle/>
        <a:p>
          <a:endParaRPr lang="zh-CN" altLang="en-US"/>
        </a:p>
      </dgm:t>
    </dgm:pt>
    <dgm:pt modelId="{0C4F545B-00C8-4F21-94C0-D791595F2B95}" cxnId="{492FD9F0-211D-4CE0-BE14-042C39CAEB29}" type="sibTrans">
      <dgm:prSet/>
      <dgm:spPr/>
      <dgm:t>
        <a:bodyPr/>
        <a:lstStyle/>
        <a:p>
          <a:endParaRPr lang="zh-CN" altLang="en-US"/>
        </a:p>
      </dgm:t>
    </dgm:pt>
    <dgm:pt modelId="{4A50C6F1-BAAC-4B6D-A619-66996E68A6F8}">
      <dgm:prSet phldrT="[文本]" custT="1"/>
      <dgm:spPr/>
      <dgm:t>
        <a:bodyPr/>
        <a:lstStyle/>
        <a:p>
          <a:r>
            <a:rPr lang="zh-CN" altLang="en-US" sz="2400" dirty="0">
              <a:latin typeface="Adobe 楷体 Std R" panose="02020400000000000000" pitchFamily="18" charset="-122"/>
              <a:ea typeface="Adobe 楷体 Std R" panose="02020400000000000000" pitchFamily="18" charset="-122"/>
            </a:rPr>
            <a:t>快速找到性价比高的商品。</a:t>
          </a:r>
        </a:p>
      </dgm:t>
    </dgm:pt>
    <dgm:pt modelId="{9BDC6DC4-BE4E-4A12-8150-81C2D75920C4}" cxnId="{88006FE7-C045-444F-8F30-2B939E47CC01}" type="parTrans">
      <dgm:prSet/>
      <dgm:spPr/>
      <dgm:t>
        <a:bodyPr/>
        <a:lstStyle/>
        <a:p>
          <a:endParaRPr lang="zh-CN" altLang="en-US"/>
        </a:p>
      </dgm:t>
    </dgm:pt>
    <dgm:pt modelId="{654D1B34-DEED-4D9F-9138-E7B8B6D1C950}" cxnId="{88006FE7-C045-444F-8F30-2B939E47CC01}" type="sibTrans">
      <dgm:prSet/>
      <dgm:spPr/>
      <dgm:t>
        <a:bodyPr/>
        <a:lstStyle/>
        <a:p>
          <a:endParaRPr lang="zh-CN" altLang="en-US"/>
        </a:p>
      </dgm:t>
    </dgm:pt>
    <dgm:pt modelId="{D4D74B12-DC16-4C12-A615-3E520E6C9686}" type="pres">
      <dgm:prSet presAssocID="{C4EF6872-10E8-4A30-A09B-B8D90C64A042}" presName="outerComposite" presStyleCnt="0">
        <dgm:presLayoutVars>
          <dgm:chMax val="5"/>
          <dgm:dir/>
          <dgm:resizeHandles val="exact"/>
        </dgm:presLayoutVars>
      </dgm:prSet>
      <dgm:spPr/>
    </dgm:pt>
    <dgm:pt modelId="{1AFFBFDF-4D1B-4DD1-8340-9231195695BC}" type="pres">
      <dgm:prSet presAssocID="{C4EF6872-10E8-4A30-A09B-B8D90C64A042}" presName="dummyMaxCanvas" presStyleCnt="0">
        <dgm:presLayoutVars/>
      </dgm:prSet>
      <dgm:spPr/>
    </dgm:pt>
    <dgm:pt modelId="{DB75C9DE-1CD1-42C5-9440-42FB52C7FC69}" type="pres">
      <dgm:prSet presAssocID="{C4EF6872-10E8-4A30-A09B-B8D90C64A042}" presName="ThreeNodes_1" presStyleLbl="node1" presStyleIdx="0" presStyleCnt="3" custScaleX="94522" custScaleY="81046" custLinFactNeighborX="138" custLinFactNeighborY="17704">
        <dgm:presLayoutVars>
          <dgm:bulletEnabled val="1"/>
        </dgm:presLayoutVars>
      </dgm:prSet>
      <dgm:spPr/>
    </dgm:pt>
    <dgm:pt modelId="{BA33C7B5-84FC-4025-B439-06F8062DD91B}" type="pres">
      <dgm:prSet presAssocID="{C4EF6872-10E8-4A30-A09B-B8D90C64A042}" presName="ThreeNodes_2" presStyleLbl="node1" presStyleIdx="1" presStyleCnt="3" custScaleX="94669" custScaleY="79290" custLinFactNeighborX="349" custLinFactNeighborY="0">
        <dgm:presLayoutVars>
          <dgm:bulletEnabled val="1"/>
        </dgm:presLayoutVars>
      </dgm:prSet>
      <dgm:spPr/>
    </dgm:pt>
    <dgm:pt modelId="{4DF92F00-5D38-4100-8F10-36B203C06C99}" type="pres">
      <dgm:prSet presAssocID="{C4EF6872-10E8-4A30-A09B-B8D90C64A042}" presName="ThreeNodes_3" presStyleLbl="node1" presStyleIdx="2" presStyleCnt="3" custScaleX="91489" custScaleY="78925" custLinFactNeighborX="2379" custLinFactNeighborY="-17825">
        <dgm:presLayoutVars>
          <dgm:bulletEnabled val="1"/>
        </dgm:presLayoutVars>
      </dgm:prSet>
      <dgm:spPr/>
    </dgm:pt>
    <dgm:pt modelId="{227F3DB8-121E-45EC-BBF9-39358681BC4A}" type="pres">
      <dgm:prSet presAssocID="{C4EF6872-10E8-4A30-A09B-B8D90C64A042}" presName="ThreeConn_1-2" presStyleLbl="fgAccFollowNode1" presStyleIdx="0" presStyleCnt="2" custLinFactNeighborX="-57992" custLinFactNeighborY="-2344">
        <dgm:presLayoutVars>
          <dgm:bulletEnabled val="1"/>
        </dgm:presLayoutVars>
      </dgm:prSet>
      <dgm:spPr/>
    </dgm:pt>
    <dgm:pt modelId="{D1D6718C-7B56-42BF-A493-038CDFC10024}" type="pres">
      <dgm:prSet presAssocID="{C4EF6872-10E8-4A30-A09B-B8D90C64A042}" presName="ThreeConn_2-3" presStyleLbl="fgAccFollowNode1" presStyleIdx="1" presStyleCnt="2" custLinFactX="-35050" custLinFactNeighborX="-100000" custLinFactNeighborY="-13185">
        <dgm:presLayoutVars>
          <dgm:bulletEnabled val="1"/>
        </dgm:presLayoutVars>
      </dgm:prSet>
      <dgm:spPr/>
    </dgm:pt>
    <dgm:pt modelId="{48ECE676-4840-4696-881E-4EF7CA62ACBF}" type="pres">
      <dgm:prSet presAssocID="{C4EF6872-10E8-4A30-A09B-B8D90C64A042}" presName="ThreeNodes_1_text" presStyleLbl="node1" presStyleIdx="2" presStyleCnt="3">
        <dgm:presLayoutVars>
          <dgm:bulletEnabled val="1"/>
        </dgm:presLayoutVars>
      </dgm:prSet>
      <dgm:spPr/>
    </dgm:pt>
    <dgm:pt modelId="{E1ADB93F-DA3B-4CC8-BA54-D0B21A376F29}" type="pres">
      <dgm:prSet presAssocID="{C4EF6872-10E8-4A30-A09B-B8D90C64A042}" presName="ThreeNodes_2_text" presStyleLbl="node1" presStyleIdx="2" presStyleCnt="3">
        <dgm:presLayoutVars>
          <dgm:bulletEnabled val="1"/>
        </dgm:presLayoutVars>
      </dgm:prSet>
      <dgm:spPr/>
    </dgm:pt>
    <dgm:pt modelId="{8D780534-044F-4AD4-80F8-2A55C0D6B9B2}" type="pres">
      <dgm:prSet presAssocID="{C4EF6872-10E8-4A30-A09B-B8D90C64A042}" presName="ThreeNodes_3_text" presStyleLbl="node1" presStyleIdx="2" presStyleCnt="3">
        <dgm:presLayoutVars>
          <dgm:bulletEnabled val="1"/>
        </dgm:presLayoutVars>
      </dgm:prSet>
      <dgm:spPr/>
    </dgm:pt>
  </dgm:ptLst>
  <dgm:cxnLst>
    <dgm:cxn modelId="{1C299039-F3A3-47A9-9397-C9A29F18B41E}" srcId="{C4EF6872-10E8-4A30-A09B-B8D90C64A042}" destId="{91038953-078A-4C29-BC32-048B88B86F61}" srcOrd="0" destOrd="0" parTransId="{820D1929-A5B8-4EA4-B8EF-674431A7FCAD}" sibTransId="{189D6738-3F23-4702-AB23-E0BAA9377A5B}"/>
    <dgm:cxn modelId="{5821A860-B353-4751-8CA8-78F2913DA727}" type="presOf" srcId="{C4EF6872-10E8-4A30-A09B-B8D90C64A042}" destId="{D4D74B12-DC16-4C12-A615-3E520E6C9686}" srcOrd="0" destOrd="0" presId="urn:microsoft.com/office/officeart/2005/8/layout/vProcess5"/>
    <dgm:cxn modelId="{ABDF2D41-2972-4854-A1FC-62CCAD09D620}" type="presOf" srcId="{4A50C6F1-BAAC-4B6D-A619-66996E68A6F8}" destId="{4DF92F00-5D38-4100-8F10-36B203C06C99}" srcOrd="0" destOrd="0" presId="urn:microsoft.com/office/officeart/2005/8/layout/vProcess5"/>
    <dgm:cxn modelId="{B5171676-ABEC-49FA-B1FB-E6D520CF08B1}" type="presOf" srcId="{91038953-078A-4C29-BC32-048B88B86F61}" destId="{DB75C9DE-1CD1-42C5-9440-42FB52C7FC69}" srcOrd="0" destOrd="0" presId="urn:microsoft.com/office/officeart/2005/8/layout/vProcess5"/>
    <dgm:cxn modelId="{85733999-038E-4E46-AAE4-E1D7688C06D7}" type="presOf" srcId="{7C5F1A42-0022-4006-B209-A4A40203FAAA}" destId="{BA33C7B5-84FC-4025-B439-06F8062DD91B}" srcOrd="0" destOrd="0" presId="urn:microsoft.com/office/officeart/2005/8/layout/vProcess5"/>
    <dgm:cxn modelId="{6E8F489A-4B9F-448F-8803-EEA379509BFE}" type="presOf" srcId="{4A50C6F1-BAAC-4B6D-A619-66996E68A6F8}" destId="{8D780534-044F-4AD4-80F8-2A55C0D6B9B2}" srcOrd="1" destOrd="0" presId="urn:microsoft.com/office/officeart/2005/8/layout/vProcess5"/>
    <dgm:cxn modelId="{3CAC73A2-7B8A-4121-AC5D-2302288C9D90}" type="presOf" srcId="{7C5F1A42-0022-4006-B209-A4A40203FAAA}" destId="{E1ADB93F-DA3B-4CC8-BA54-D0B21A376F29}" srcOrd="1" destOrd="0" presId="urn:microsoft.com/office/officeart/2005/8/layout/vProcess5"/>
    <dgm:cxn modelId="{BAE00AA8-1289-4D5A-8EAD-649E1E384628}" type="presOf" srcId="{0C4F545B-00C8-4F21-94C0-D791595F2B95}" destId="{D1D6718C-7B56-42BF-A493-038CDFC10024}" srcOrd="0" destOrd="0" presId="urn:microsoft.com/office/officeart/2005/8/layout/vProcess5"/>
    <dgm:cxn modelId="{0DA885D7-7259-4B53-A5DA-98AF39DAC9D3}" type="presOf" srcId="{91038953-078A-4C29-BC32-048B88B86F61}" destId="{48ECE676-4840-4696-881E-4EF7CA62ACBF}" srcOrd="1" destOrd="0" presId="urn:microsoft.com/office/officeart/2005/8/layout/vProcess5"/>
    <dgm:cxn modelId="{88006FE7-C045-444F-8F30-2B939E47CC01}" srcId="{C4EF6872-10E8-4A30-A09B-B8D90C64A042}" destId="{4A50C6F1-BAAC-4B6D-A619-66996E68A6F8}" srcOrd="2" destOrd="0" parTransId="{9BDC6DC4-BE4E-4A12-8150-81C2D75920C4}" sibTransId="{654D1B34-DEED-4D9F-9138-E7B8B6D1C950}"/>
    <dgm:cxn modelId="{D9724BE9-4336-49EC-A0CB-8BD4EFB687A8}" type="presOf" srcId="{189D6738-3F23-4702-AB23-E0BAA9377A5B}" destId="{227F3DB8-121E-45EC-BBF9-39358681BC4A}" srcOrd="0" destOrd="0" presId="urn:microsoft.com/office/officeart/2005/8/layout/vProcess5"/>
    <dgm:cxn modelId="{492FD9F0-211D-4CE0-BE14-042C39CAEB29}" srcId="{C4EF6872-10E8-4A30-A09B-B8D90C64A042}" destId="{7C5F1A42-0022-4006-B209-A4A40203FAAA}" srcOrd="1" destOrd="0" parTransId="{FCB1AA52-BA52-4AE0-9C80-D9C4840D17AC}" sibTransId="{0C4F545B-00C8-4F21-94C0-D791595F2B95}"/>
    <dgm:cxn modelId="{94C1AC7C-D870-4DB1-80A0-0B9FA1DC9E3E}" type="presParOf" srcId="{D4D74B12-DC16-4C12-A615-3E520E6C9686}" destId="{1AFFBFDF-4D1B-4DD1-8340-9231195695BC}" srcOrd="0" destOrd="0" presId="urn:microsoft.com/office/officeart/2005/8/layout/vProcess5"/>
    <dgm:cxn modelId="{C6C51FD7-28C2-4940-B9CC-308F927E6CDE}" type="presParOf" srcId="{D4D74B12-DC16-4C12-A615-3E520E6C9686}" destId="{DB75C9DE-1CD1-42C5-9440-42FB52C7FC69}" srcOrd="1" destOrd="0" presId="urn:microsoft.com/office/officeart/2005/8/layout/vProcess5"/>
    <dgm:cxn modelId="{8762D252-36C4-491A-B2E8-805C680A00F5}" type="presParOf" srcId="{D4D74B12-DC16-4C12-A615-3E520E6C9686}" destId="{BA33C7B5-84FC-4025-B439-06F8062DD91B}" srcOrd="2" destOrd="0" presId="urn:microsoft.com/office/officeart/2005/8/layout/vProcess5"/>
    <dgm:cxn modelId="{879111C5-2ABE-4B61-9D6A-D2E62B08D05A}" type="presParOf" srcId="{D4D74B12-DC16-4C12-A615-3E520E6C9686}" destId="{4DF92F00-5D38-4100-8F10-36B203C06C99}" srcOrd="3" destOrd="0" presId="urn:microsoft.com/office/officeart/2005/8/layout/vProcess5"/>
    <dgm:cxn modelId="{5249673B-3FA7-4AF2-8D6B-3C6198C98DA8}" type="presParOf" srcId="{D4D74B12-DC16-4C12-A615-3E520E6C9686}" destId="{227F3DB8-121E-45EC-BBF9-39358681BC4A}" srcOrd="4" destOrd="0" presId="urn:microsoft.com/office/officeart/2005/8/layout/vProcess5"/>
    <dgm:cxn modelId="{B2B51824-979D-4355-B59C-4265A72CFFD9}" type="presParOf" srcId="{D4D74B12-DC16-4C12-A615-3E520E6C9686}" destId="{D1D6718C-7B56-42BF-A493-038CDFC10024}" srcOrd="5" destOrd="0" presId="urn:microsoft.com/office/officeart/2005/8/layout/vProcess5"/>
    <dgm:cxn modelId="{4832DCA9-5987-408D-A2C4-56D70C89C022}" type="presParOf" srcId="{D4D74B12-DC16-4C12-A615-3E520E6C9686}" destId="{48ECE676-4840-4696-881E-4EF7CA62ACBF}" srcOrd="6" destOrd="0" presId="urn:microsoft.com/office/officeart/2005/8/layout/vProcess5"/>
    <dgm:cxn modelId="{637C190C-84E7-4014-8569-04ADD76EA75C}" type="presParOf" srcId="{D4D74B12-DC16-4C12-A615-3E520E6C9686}" destId="{E1ADB93F-DA3B-4CC8-BA54-D0B21A376F29}" srcOrd="7" destOrd="0" presId="urn:microsoft.com/office/officeart/2005/8/layout/vProcess5"/>
    <dgm:cxn modelId="{27F2113D-EFEB-45F6-830F-3E910686B15D}" type="presParOf" srcId="{D4D74B12-DC16-4C12-A615-3E520E6C9686}" destId="{8D780534-044F-4AD4-80F8-2A55C0D6B9B2}" srcOrd="8"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F6872-10E8-4A30-A09B-B8D90C64A042}" type="doc">
      <dgm:prSet loTypeId="process" loCatId="process" qsTypeId="urn:microsoft.com/office/officeart/2005/8/quickstyle/simple2" qsCatId="simple" csTypeId="urn:microsoft.com/office/officeart/2005/8/colors/colorful1" csCatId="accent1" phldr="1"/>
      <dgm:spPr/>
      <dgm:t>
        <a:bodyPr/>
        <a:lstStyle/>
        <a:p>
          <a:endParaRPr lang="zh-CN" altLang="en-US"/>
        </a:p>
      </dgm:t>
    </dgm:pt>
    <dgm:pt modelId="{91038953-078A-4C29-BC32-048B88B86F61}">
      <dgm:prSet phldrT="[文本]" phldr="0" custT="1"/>
      <dgm:spPr/>
      <dgm:t>
        <a:bodyPr vert="horz" wrap="square"/>
        <a:p>
          <a:pPr>
            <a:lnSpc>
              <a:spcPct val="100000"/>
            </a:lnSpc>
            <a:spcBef>
              <a:spcPct val="0"/>
            </a:spcBef>
            <a:spcAft>
              <a:spcPct val="35000"/>
            </a:spcAft>
          </a:pPr>
          <a:r>
            <a:rPr lang="zh-CN" altLang="en-US" sz="2400" dirty="0">
              <a:latin typeface="Adobe 楷体 Std R" panose="02020400000000000000" pitchFamily="18" charset="-122"/>
              <a:ea typeface="Adobe 楷体 Std R" panose="02020400000000000000" pitchFamily="18" charset="-122"/>
            </a:rPr>
            <a:t>网络购物受众较广，可推广人群多，利用价值高。</a:t>
          </a:r>
          <a:r>
            <a:rPr sz="6500"/>
            <a:t/>
          </a:r>
          <a:endParaRPr sz="6500"/>
        </a:p>
      </dgm:t>
    </dgm:pt>
    <dgm:pt modelId="{820D1929-A5B8-4EA4-B8EF-674431A7FCAD}" cxnId="{14196960-8966-4F32-9E43-52B12BFD0A0C}" type="parTrans">
      <dgm:prSet/>
      <dgm:spPr/>
      <dgm:t>
        <a:bodyPr/>
        <a:lstStyle/>
        <a:p>
          <a:endParaRPr lang="zh-CN" altLang="en-US"/>
        </a:p>
      </dgm:t>
    </dgm:pt>
    <dgm:pt modelId="{189D6738-3F23-4702-AB23-E0BAA9377A5B}" cxnId="{14196960-8966-4F32-9E43-52B12BFD0A0C}" type="sibTrans">
      <dgm:prSet/>
      <dgm:spPr/>
      <dgm:t>
        <a:bodyPr/>
        <a:lstStyle/>
        <a:p>
          <a:pPr algn="ctr"/>
          <a:endParaRPr lang="zh-CN" altLang="en-US"/>
        </a:p>
      </dgm:t>
    </dgm:pt>
    <dgm:pt modelId="{7C5F1A42-0022-4006-B209-A4A40203FAAA}">
      <dgm:prSet phldrT="[文本]" phldr="0" custT="1"/>
      <dgm:spPr/>
      <dgm:t>
        <a:bodyPr vert="horz" wrap="square"/>
        <a:p>
          <a:pPr>
            <a:lnSpc>
              <a:spcPct val="100000"/>
            </a:lnSpc>
            <a:spcBef>
              <a:spcPct val="0"/>
            </a:spcBef>
            <a:spcAft>
              <a:spcPct val="35000"/>
            </a:spcAft>
          </a:pPr>
          <a:r>
            <a:rPr lang="zh-CN" altLang="en-US" sz="2000" dirty="0">
              <a:latin typeface="Adobe 楷体 Std R" panose="02020400000000000000" pitchFamily="18" charset="-122"/>
              <a:ea typeface="Adobe 楷体 Std R" panose="02020400000000000000" pitchFamily="18" charset="-122"/>
              <a:sym typeface="+mn-ea"/>
            </a:rPr>
            <a:t>可拓展到其他数量大且反复比较的领域，拓展性强。</a:t>
          </a:r>
          <a:r>
            <a:rPr sz="2000"/>
            <a:t/>
          </a:r>
          <a:endParaRPr sz="2000"/>
        </a:p>
      </dgm:t>
    </dgm:pt>
    <dgm:pt modelId="{FCB1AA52-BA52-4AE0-9C80-D9C4840D17AC}" cxnId="{3BD710EF-49EC-4B04-833C-6848AFE475AA}" type="parTrans">
      <dgm:prSet/>
      <dgm:spPr/>
      <dgm:t>
        <a:bodyPr/>
        <a:lstStyle/>
        <a:p>
          <a:endParaRPr lang="zh-CN" altLang="en-US"/>
        </a:p>
      </dgm:t>
    </dgm:pt>
    <dgm:pt modelId="{0C4F545B-00C8-4F21-94C0-D791595F2B95}" cxnId="{3BD710EF-49EC-4B04-833C-6848AFE475AA}" type="sibTrans">
      <dgm:prSet/>
      <dgm:spPr/>
      <dgm:t>
        <a:bodyPr/>
        <a:lstStyle/>
        <a:p>
          <a:endParaRPr lang="zh-CN" altLang="en-US"/>
        </a:p>
      </dgm:t>
    </dgm:pt>
    <dgm:pt modelId="{4A50C6F1-BAAC-4B6D-A619-66996E68A6F8}">
      <dgm:prSet phldrT="[文本]" phldr="0" custT="1"/>
      <dgm:spPr/>
      <dgm:t>
        <a:bodyPr vert="horz" wrap="square"/>
        <a:p>
          <a:pPr>
            <a:lnSpc>
              <a:spcPct val="100000"/>
            </a:lnSpc>
            <a:spcBef>
              <a:spcPct val="0"/>
            </a:spcBef>
            <a:spcAft>
              <a:spcPct val="35000"/>
            </a:spcAft>
          </a:pPr>
          <a:r>
            <a:rPr lang="zh-CN" altLang="en-US" sz="2400" dirty="0">
              <a:latin typeface="Adobe 楷体 Std R" panose="02020400000000000000" pitchFamily="18" charset="-122"/>
              <a:ea typeface="Adobe 楷体 Std R" panose="02020400000000000000" pitchFamily="18" charset="-122"/>
              <a:sym typeface="+mn-ea"/>
            </a:rPr>
            <a:t>利用了</a:t>
          </a:r>
          <a:r>
            <a:rPr lang="en-US" altLang="zh-CN" sz="2400" dirty="0">
              <a:latin typeface="Adobe 楷体 Std R" panose="02020400000000000000" pitchFamily="18" charset="-122"/>
              <a:ea typeface="Adobe 楷体 Std R" panose="02020400000000000000" pitchFamily="18" charset="-122"/>
              <a:sym typeface="+mn-ea"/>
            </a:rPr>
            <a:t>AI</a:t>
          </a:r>
          <a:r>
            <a:rPr lang="zh-CN" altLang="en-US" sz="2400" dirty="0">
              <a:latin typeface="Adobe 楷体 Std R" panose="02020400000000000000" pitchFamily="18" charset="-122"/>
              <a:ea typeface="Adobe 楷体 Std R" panose="02020400000000000000" pitchFamily="18" charset="-122"/>
              <a:sym typeface="+mn-ea"/>
            </a:rPr>
            <a:t>情绪分析技术，容错率高。</a:t>
          </a:r>
          <a:r>
            <a:rPr sz="6500"/>
            <a:t/>
          </a:r>
          <a:endParaRPr sz="6500"/>
        </a:p>
      </dgm:t>
    </dgm:pt>
    <dgm:pt modelId="{9BDC6DC4-BE4E-4A12-8150-81C2D75920C4}" cxnId="{60AA6418-972B-41E5-9A16-A724725CE196}" type="parTrans">
      <dgm:prSet/>
      <dgm:spPr/>
      <dgm:t>
        <a:bodyPr/>
        <a:lstStyle/>
        <a:p>
          <a:endParaRPr lang="zh-CN" altLang="en-US"/>
        </a:p>
      </dgm:t>
    </dgm:pt>
    <dgm:pt modelId="{654D1B34-DEED-4D9F-9138-E7B8B6D1C950}" cxnId="{60AA6418-972B-41E5-9A16-A724725CE196}" type="sibTrans">
      <dgm:prSet/>
      <dgm:spPr/>
      <dgm:t>
        <a:bodyPr/>
        <a:lstStyle/>
        <a:p>
          <a:endParaRPr lang="zh-CN" altLang="en-US"/>
        </a:p>
      </dgm:t>
    </dgm:pt>
    <dgm:pt modelId="{D4D74B12-DC16-4C12-A615-3E520E6C9686}" type="pres">
      <dgm:prSet presAssocID="{C4EF6872-10E8-4A30-A09B-B8D90C64A042}" presName="outerComposite" presStyleCnt="0">
        <dgm:presLayoutVars>
          <dgm:chMax val="5"/>
          <dgm:dir/>
          <dgm:resizeHandles val="exact"/>
        </dgm:presLayoutVars>
      </dgm:prSet>
      <dgm:spPr/>
    </dgm:pt>
    <dgm:pt modelId="{1AFFBFDF-4D1B-4DD1-8340-9231195695BC}" type="pres">
      <dgm:prSet presAssocID="{C4EF6872-10E8-4A30-A09B-B8D90C64A042}" presName="dummyMaxCanvas" presStyleCnt="0">
        <dgm:presLayoutVars/>
      </dgm:prSet>
      <dgm:spPr/>
    </dgm:pt>
    <dgm:pt modelId="{DB75C9DE-1CD1-42C5-9440-42FB52C7FC69}" type="pres">
      <dgm:prSet presAssocID="{C4EF6872-10E8-4A30-A09B-B8D90C64A042}" presName="ThreeNodes_1" presStyleLbl="node1" presStyleIdx="0" presStyleCnt="3" custScaleX="94522" custScaleY="81046" custLinFactNeighborX="138" custLinFactNeighborY="17704">
        <dgm:presLayoutVars>
          <dgm:bulletEnabled val="1"/>
        </dgm:presLayoutVars>
      </dgm:prSet>
      <dgm:spPr/>
    </dgm:pt>
    <dgm:pt modelId="{BA33C7B5-84FC-4025-B439-06F8062DD91B}" type="pres">
      <dgm:prSet presAssocID="{C4EF6872-10E8-4A30-A09B-B8D90C64A042}" presName="ThreeNodes_2" presStyleLbl="node1" presStyleIdx="1" presStyleCnt="3" custScaleX="94669" custScaleY="79290" custLinFactNeighborX="349" custLinFactNeighborY="0">
        <dgm:presLayoutVars>
          <dgm:bulletEnabled val="1"/>
        </dgm:presLayoutVars>
      </dgm:prSet>
      <dgm:spPr/>
    </dgm:pt>
    <dgm:pt modelId="{4DF92F00-5D38-4100-8F10-36B203C06C99}" type="pres">
      <dgm:prSet presAssocID="{C4EF6872-10E8-4A30-A09B-B8D90C64A042}" presName="ThreeNodes_3" presStyleLbl="node1" presStyleIdx="2" presStyleCnt="3" custScaleX="91489" custScaleY="78925" custLinFactNeighborX="2379" custLinFactNeighborY="-17825">
        <dgm:presLayoutVars>
          <dgm:bulletEnabled val="1"/>
        </dgm:presLayoutVars>
      </dgm:prSet>
      <dgm:spPr/>
    </dgm:pt>
    <dgm:pt modelId="{227F3DB8-121E-45EC-BBF9-39358681BC4A}" type="pres">
      <dgm:prSet presAssocID="{C4EF6872-10E8-4A30-A09B-B8D90C64A042}" presName="ThreeConn_1-2" presStyleLbl="fgAccFollowNode1" presStyleIdx="0" presStyleCnt="2" custLinFactNeighborX="-57992" custLinFactNeighborY="-2344">
        <dgm:presLayoutVars>
          <dgm:bulletEnabled val="1"/>
        </dgm:presLayoutVars>
      </dgm:prSet>
      <dgm:spPr/>
    </dgm:pt>
    <dgm:pt modelId="{D1D6718C-7B56-42BF-A493-038CDFC10024}" type="pres">
      <dgm:prSet presAssocID="{C4EF6872-10E8-4A30-A09B-B8D90C64A042}" presName="ThreeConn_2-3" presStyleLbl="fgAccFollowNode1" presStyleIdx="1" presStyleCnt="2" custLinFactX="-35050" custLinFactNeighborX="-100000" custLinFactNeighborY="-13185">
        <dgm:presLayoutVars>
          <dgm:bulletEnabled val="1"/>
        </dgm:presLayoutVars>
      </dgm:prSet>
      <dgm:spPr/>
    </dgm:pt>
    <dgm:pt modelId="{48ECE676-4840-4696-881E-4EF7CA62ACBF}" type="pres">
      <dgm:prSet presAssocID="{C4EF6872-10E8-4A30-A09B-B8D90C64A042}" presName="ThreeNodes_1_text" presStyleCnt="0">
        <dgm:presLayoutVars>
          <dgm:bulletEnabled val="1"/>
        </dgm:presLayoutVars>
      </dgm:prSet>
      <dgm:spPr/>
    </dgm:pt>
    <dgm:pt modelId="{E1ADB93F-DA3B-4CC8-BA54-D0B21A376F29}" type="pres">
      <dgm:prSet presAssocID="{C4EF6872-10E8-4A30-A09B-B8D90C64A042}" presName="ThreeNodes_2_text" presStyleCnt="0">
        <dgm:presLayoutVars>
          <dgm:bulletEnabled val="1"/>
        </dgm:presLayoutVars>
      </dgm:prSet>
      <dgm:spPr/>
    </dgm:pt>
    <dgm:pt modelId="{8D780534-044F-4AD4-80F8-2A55C0D6B9B2}" type="pres">
      <dgm:prSet presAssocID="{C4EF6872-10E8-4A30-A09B-B8D90C64A042}" presName="ThreeNodes_3_text" presStyleCnt="0">
        <dgm:presLayoutVars>
          <dgm:bulletEnabled val="1"/>
        </dgm:presLayoutVars>
      </dgm:prSet>
      <dgm:spPr/>
    </dgm:pt>
  </dgm:ptLst>
  <dgm:cxnLst>
    <dgm:cxn modelId="{14196960-8966-4F32-9E43-52B12BFD0A0C}" srcId="{C4EF6872-10E8-4A30-A09B-B8D90C64A042}" destId="{91038953-078A-4C29-BC32-048B88B86F61}" srcOrd="0" destOrd="0" parTransId="{820D1929-A5B8-4EA4-B8EF-674431A7FCAD}" sibTransId="{189D6738-3F23-4702-AB23-E0BAA9377A5B}"/>
    <dgm:cxn modelId="{3BD710EF-49EC-4B04-833C-6848AFE475AA}" srcId="{C4EF6872-10E8-4A30-A09B-B8D90C64A042}" destId="{7C5F1A42-0022-4006-B209-A4A40203FAAA}" srcOrd="1" destOrd="0" parTransId="{FCB1AA52-BA52-4AE0-9C80-D9C4840D17AC}" sibTransId="{0C4F545B-00C8-4F21-94C0-D791595F2B95}"/>
    <dgm:cxn modelId="{60AA6418-972B-41E5-9A16-A724725CE196}" srcId="{C4EF6872-10E8-4A30-A09B-B8D90C64A042}" destId="{4A50C6F1-BAAC-4B6D-A619-66996E68A6F8}" srcOrd="2" destOrd="0" parTransId="{9BDC6DC4-BE4E-4A12-8150-81C2D75920C4}" sibTransId="{654D1B34-DEED-4D9F-9138-E7B8B6D1C950}"/>
    <dgm:cxn modelId="{4045AA72-8B6A-43B5-874C-6FBF095D968E}" type="presOf" srcId="{C4EF6872-10E8-4A30-A09B-B8D90C64A042}" destId="{D4D74B12-DC16-4C12-A615-3E520E6C9686}" srcOrd="0" destOrd="0" presId="urn:microsoft.com/office/officeart/2005/8/layout/vProcess5"/>
    <dgm:cxn modelId="{495FF0E9-BDA1-4CC2-80B1-54F6D0D966F8}" type="presParOf" srcId="{D4D74B12-DC16-4C12-A615-3E520E6C9686}" destId="{1AFFBFDF-4D1B-4DD1-8340-9231195695BC}" srcOrd="0" destOrd="0" presId="urn:microsoft.com/office/officeart/2005/8/layout/vProcess5"/>
    <dgm:cxn modelId="{BD6B322C-92E1-4BC4-AC3E-3ACA73748A03}" type="presParOf" srcId="{D4D74B12-DC16-4C12-A615-3E520E6C9686}" destId="{DB75C9DE-1CD1-42C5-9440-42FB52C7FC69}" srcOrd="1" destOrd="0" presId="urn:microsoft.com/office/officeart/2005/8/layout/vProcess5"/>
    <dgm:cxn modelId="{68F53F74-67B7-4F2F-9A5F-F95E56632CC6}" type="presOf" srcId="{91038953-078A-4C29-BC32-048B88B86F61}" destId="{DB75C9DE-1CD1-42C5-9440-42FB52C7FC69}" srcOrd="0" destOrd="0" presId="urn:microsoft.com/office/officeart/2005/8/layout/vProcess5"/>
    <dgm:cxn modelId="{E0A9214E-8C95-47CF-BEF3-7A42C0DDA975}" type="presParOf" srcId="{D4D74B12-DC16-4C12-A615-3E520E6C9686}" destId="{BA33C7B5-84FC-4025-B439-06F8062DD91B}" srcOrd="2" destOrd="0" presId="urn:microsoft.com/office/officeart/2005/8/layout/vProcess5"/>
    <dgm:cxn modelId="{C42C4107-F474-4A8E-AE09-0D7D2DC00CDA}" type="presOf" srcId="{7C5F1A42-0022-4006-B209-A4A40203FAAA}" destId="{BA33C7B5-84FC-4025-B439-06F8062DD91B}" srcOrd="0" destOrd="0" presId="urn:microsoft.com/office/officeart/2005/8/layout/vProcess5"/>
    <dgm:cxn modelId="{2BBDF864-49D2-467B-8320-2D0B9A582311}" type="presParOf" srcId="{D4D74B12-DC16-4C12-A615-3E520E6C9686}" destId="{4DF92F00-5D38-4100-8F10-36B203C06C99}" srcOrd="3" destOrd="0" presId="urn:microsoft.com/office/officeart/2005/8/layout/vProcess5"/>
    <dgm:cxn modelId="{D12326D6-CFB7-4D5C-9DB1-7ECC1CD72F8A}" type="presOf" srcId="{4A50C6F1-BAAC-4B6D-A619-66996E68A6F8}" destId="{4DF92F00-5D38-4100-8F10-36B203C06C99}" srcOrd="0" destOrd="0" presId="urn:microsoft.com/office/officeart/2005/8/layout/vProcess5"/>
    <dgm:cxn modelId="{62A4704F-04D8-44D8-BC64-36D5EC1218EB}" type="presParOf" srcId="{D4D74B12-DC16-4C12-A615-3E520E6C9686}" destId="{227F3DB8-121E-45EC-BBF9-39358681BC4A}" srcOrd="4" destOrd="0" presId="urn:microsoft.com/office/officeart/2005/8/layout/vProcess5"/>
    <dgm:cxn modelId="{056C2D33-E667-4F58-BCCC-5B07DA946E2A}" type="presOf" srcId="{189D6738-3F23-4702-AB23-E0BAA9377A5B}" destId="{227F3DB8-121E-45EC-BBF9-39358681BC4A}" srcOrd="0" destOrd="0" presId="urn:microsoft.com/office/officeart/2005/8/layout/vProcess5"/>
    <dgm:cxn modelId="{FB4CDFC9-E750-4933-B653-15C741DA7701}" type="presParOf" srcId="{D4D74B12-DC16-4C12-A615-3E520E6C9686}" destId="{D1D6718C-7B56-42BF-A493-038CDFC10024}" srcOrd="5" destOrd="0" presId="urn:microsoft.com/office/officeart/2005/8/layout/vProcess5"/>
    <dgm:cxn modelId="{799F1D79-1ED5-461A-9309-53A73937358F}" type="presOf" srcId="{0C4F545B-00C8-4F21-94C0-D791595F2B95}" destId="{D1D6718C-7B56-42BF-A493-038CDFC10024}" srcOrd="0" destOrd="0" presId="urn:microsoft.com/office/officeart/2005/8/layout/vProcess5"/>
    <dgm:cxn modelId="{34451FF3-43EB-48EA-8DCF-2208C09B0C52}" type="presParOf" srcId="{D4D74B12-DC16-4C12-A615-3E520E6C9686}" destId="{48ECE676-4840-4696-881E-4EF7CA62ACBF}" srcOrd="6" destOrd="0" presId="urn:microsoft.com/office/officeart/2005/8/layout/vProcess5"/>
    <dgm:cxn modelId="{5DA95725-0FD6-4908-9E97-EBFA2C2D18A1}" type="presOf" srcId="{91038953-078A-4C29-BC32-048B88B86F61}" destId="{48ECE676-4840-4696-881E-4EF7CA62ACBF}" srcOrd="1" destOrd="0" presId="urn:microsoft.com/office/officeart/2005/8/layout/vProcess5"/>
    <dgm:cxn modelId="{69B488A6-CEFF-4664-8FEA-41CE43BB2850}" type="presParOf" srcId="{D4D74B12-DC16-4C12-A615-3E520E6C9686}" destId="{E1ADB93F-DA3B-4CC8-BA54-D0B21A376F29}" srcOrd="7" destOrd="0" presId="urn:microsoft.com/office/officeart/2005/8/layout/vProcess5"/>
    <dgm:cxn modelId="{A7590054-FCE4-4F1E-A669-F16CDFED6941}" type="presOf" srcId="{7C5F1A42-0022-4006-B209-A4A40203FAAA}" destId="{E1ADB93F-DA3B-4CC8-BA54-D0B21A376F29}" srcOrd="1" destOrd="0" presId="urn:microsoft.com/office/officeart/2005/8/layout/vProcess5"/>
    <dgm:cxn modelId="{43393872-98E9-4D1B-A5AA-81A017F0D928}" type="presParOf" srcId="{D4D74B12-DC16-4C12-A615-3E520E6C9686}" destId="{8D780534-044F-4AD4-80F8-2A55C0D6B9B2}" srcOrd="8" destOrd="0" presId="urn:microsoft.com/office/officeart/2005/8/layout/vProcess5"/>
    <dgm:cxn modelId="{95EEA6C1-95B2-472C-815C-448B5A96A3AC}" type="presOf" srcId="{4A50C6F1-BAAC-4B6D-A619-66996E68A6F8}" destId="{8D780534-044F-4AD4-80F8-2A55C0D6B9B2}" srcOrd="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2658902"/>
        <a:chOff x="0" y="0"/>
        <a:chExt cx="8128000" cy="2658902"/>
      </a:xfrm>
    </dsp:grpSpPr>
    <dsp:sp modelId="{DB75C9DE-1CD1-42C5-9440-42FB52C7FC69}">
      <dsp:nvSpPr>
        <dsp:cNvPr id="3" name="圆角矩形 2"/>
        <dsp:cNvSpPr/>
      </dsp:nvSpPr>
      <dsp:spPr bwMode="white">
        <a:xfrm>
          <a:off x="10087" y="174246"/>
          <a:ext cx="6908800" cy="797671"/>
        </a:xfrm>
        <a:prstGeom prst="roundRect">
          <a:avLst>
            <a:gd name="adj" fmla="val 10000"/>
          </a:avLst>
        </a:prstGeom>
      </dsp:spPr>
      <dsp:style>
        <a:lnRef idx="3">
          <a:schemeClr val="lt1"/>
        </a:lnRef>
        <a:fillRef idx="1">
          <a:schemeClr val="accent4">
            <a:hueOff val="0"/>
            <a:satOff val="0"/>
            <a:lumOff val="0"/>
            <a:alpha val="100000"/>
          </a:schemeClr>
        </a:fillRef>
        <a:effectRef idx="1">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latin typeface="Adobe 楷体 Std R" panose="02020400000000000000" pitchFamily="18" charset="-122"/>
              <a:ea typeface="Adobe 楷体 Std R" panose="02020400000000000000" pitchFamily="18" charset="-122"/>
            </a:rPr>
            <a:t>节约客户对商品进行检索和价格比较时间。</a:t>
          </a:r>
        </a:p>
      </dsp:txBody>
      <dsp:txXfrm>
        <a:off x="10087" y="174246"/>
        <a:ext cx="6908800" cy="797671"/>
      </dsp:txXfrm>
    </dsp:sp>
    <dsp:sp modelId="{BA33C7B5-84FC-4025-B439-06F8062DD91B}">
      <dsp:nvSpPr>
        <dsp:cNvPr id="4" name="圆角矩形 3"/>
        <dsp:cNvSpPr/>
      </dsp:nvSpPr>
      <dsp:spPr bwMode="white">
        <a:xfrm>
          <a:off x="635069" y="930616"/>
          <a:ext cx="6908800" cy="797671"/>
        </a:xfrm>
        <a:prstGeom prst="roundRect">
          <a:avLst>
            <a:gd name="adj" fmla="val 10000"/>
          </a:avLst>
        </a:prstGeom>
      </dsp:spPr>
      <dsp:style>
        <a:lnRef idx="3">
          <a:schemeClr val="lt1"/>
        </a:lnRef>
        <a:fillRef idx="1">
          <a:schemeClr val="accent4">
            <a:hueOff val="5190000"/>
            <a:satOff val="-23921"/>
            <a:lumOff val="784"/>
            <a:alpha val="100000"/>
          </a:schemeClr>
        </a:fillRef>
        <a:effectRef idx="1">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latin typeface="Adobe 楷体 Std R" panose="02020400000000000000" pitchFamily="18" charset="-122"/>
              <a:ea typeface="Adobe 楷体 Std R" panose="02020400000000000000" pitchFamily="18" charset="-122"/>
            </a:rPr>
            <a:t>可以最大化节省时间及资金。</a:t>
          </a:r>
        </a:p>
      </dsp:txBody>
      <dsp:txXfrm>
        <a:off x="635069" y="930616"/>
        <a:ext cx="6908800" cy="797671"/>
      </dsp:txXfrm>
    </dsp:sp>
    <dsp:sp modelId="{4DF92F00-5D38-4100-8F10-36B203C06C99}">
      <dsp:nvSpPr>
        <dsp:cNvPr id="5" name="圆角矩形 4"/>
        <dsp:cNvSpPr/>
      </dsp:nvSpPr>
      <dsp:spPr bwMode="white">
        <a:xfrm>
          <a:off x="1219200" y="1681080"/>
          <a:ext cx="6908800" cy="797671"/>
        </a:xfrm>
        <a:prstGeom prst="roundRect">
          <a:avLst>
            <a:gd name="adj" fmla="val 10000"/>
          </a:avLst>
        </a:prstGeom>
      </dsp:spPr>
      <dsp:style>
        <a:lnRef idx="3">
          <a:schemeClr val="lt1"/>
        </a:lnRef>
        <a:fillRef idx="1">
          <a:schemeClr val="accent4">
            <a:hueOff val="10380000"/>
            <a:satOff val="-47842"/>
            <a:lumOff val="1569"/>
            <a:alpha val="100000"/>
          </a:schemeClr>
        </a:fillRef>
        <a:effectRef idx="1">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latin typeface="Adobe 楷体 Std R" panose="02020400000000000000" pitchFamily="18" charset="-122"/>
              <a:ea typeface="Adobe 楷体 Std R" panose="02020400000000000000" pitchFamily="18" charset="-122"/>
            </a:rPr>
            <a:t>快速找到性价比高的商品。</a:t>
          </a:r>
        </a:p>
      </dsp:txBody>
      <dsp:txXfrm>
        <a:off x="1219200" y="1681080"/>
        <a:ext cx="6908800" cy="797671"/>
      </dsp:txXfrm>
    </dsp:sp>
    <dsp:sp modelId="{227F3DB8-121E-45EC-BBF9-39358681BC4A}">
      <dsp:nvSpPr>
        <dsp:cNvPr id="6" name="下箭头 5"/>
        <dsp:cNvSpPr/>
      </dsp:nvSpPr>
      <dsp:spPr bwMode="white">
        <a:xfrm>
          <a:off x="6089634" y="592747"/>
          <a:ext cx="518486" cy="518486"/>
        </a:xfrm>
        <a:prstGeom prst="downArrow">
          <a:avLst>
            <a:gd name="adj1" fmla="val 55000"/>
            <a:gd name="adj2" fmla="val 45000"/>
          </a:avLst>
        </a:prstGeom>
      </dsp:spPr>
      <dsp:style>
        <a:lnRef idx="2">
          <a:schemeClr val="accent4">
            <a:tint val="40000"/>
            <a:alpha val="90000"/>
            <a:hueOff val="0"/>
            <a:satOff val="0"/>
            <a:lumOff val="0"/>
            <a:alpha val="90196"/>
          </a:schemeClr>
        </a:lnRef>
        <a:fillRef idx="1">
          <a:schemeClr val="accent4">
            <a:tint val="40000"/>
            <a:alpha val="90000"/>
            <a:hueOff val="0"/>
            <a:satOff val="0"/>
            <a:lumOff val="0"/>
            <a:alpha val="90196"/>
          </a:schemeClr>
        </a:fillRef>
        <a:effectRef idx="0">
          <a:scrgbClr r="0" g="0" b="0"/>
        </a:effectRef>
        <a:fontRef idx="minor"/>
      </dsp:style>
      <dsp:txBody>
        <a:bodyPr lIns="26670" tIns="26670" rIns="26670"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gn="ctr">
            <a:lnSpc>
              <a:spcPct val="100000"/>
            </a:lnSpc>
            <a:spcBef>
              <a:spcPct val="0"/>
            </a:spcBef>
            <a:spcAft>
              <a:spcPct val="35000"/>
            </a:spcAft>
          </a:pPr>
          <a:endParaRPr lang="zh-CN" altLang="en-US">
            <a:solidFill>
              <a:schemeClr val="dk1"/>
            </a:solidFill>
          </a:endParaRPr>
        </a:p>
      </dsp:txBody>
      <dsp:txXfrm>
        <a:off x="6089634" y="592747"/>
        <a:ext cx="518486" cy="518486"/>
      </dsp:txXfrm>
    </dsp:sp>
    <dsp:sp modelId="{D1D6718C-7B56-42BF-A493-038CDFC10024}">
      <dsp:nvSpPr>
        <dsp:cNvPr id="7" name="下箭头 6"/>
        <dsp:cNvSpPr/>
      </dsp:nvSpPr>
      <dsp:spPr bwMode="white">
        <a:xfrm>
          <a:off x="6299699" y="1461836"/>
          <a:ext cx="518486" cy="518486"/>
        </a:xfrm>
        <a:prstGeom prst="downArrow">
          <a:avLst>
            <a:gd name="adj1" fmla="val 55000"/>
            <a:gd name="adj2" fmla="val 45000"/>
          </a:avLst>
        </a:prstGeom>
      </dsp:spPr>
      <dsp:style>
        <a:lnRef idx="2">
          <a:schemeClr val="accent4">
            <a:tint val="40000"/>
            <a:alpha val="90000"/>
            <a:hueOff val="11580000"/>
            <a:satOff val="-60783"/>
            <a:lumOff val="-3136"/>
            <a:alpha val="90196"/>
          </a:schemeClr>
        </a:lnRef>
        <a:fillRef idx="1">
          <a:schemeClr val="accent4">
            <a:tint val="40000"/>
            <a:alpha val="90000"/>
            <a:hueOff val="11580000"/>
            <a:satOff val="-60783"/>
            <a:lumOff val="-3136"/>
            <a:alpha val="90196"/>
          </a:schemeClr>
        </a:fillRef>
        <a:effectRef idx="0">
          <a:scrgbClr r="0" g="0" b="0"/>
        </a:effectRef>
        <a:fontRef idx="minor"/>
      </dsp:style>
      <dsp:txBody>
        <a:bodyPr lIns="26670" tIns="26670" rIns="26670"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zh-CN" altLang="en-US">
            <a:solidFill>
              <a:schemeClr val="dk1"/>
            </a:solidFill>
          </a:endParaRPr>
        </a:p>
      </dsp:txBody>
      <dsp:txXfrm>
        <a:off x="6299699" y="1461836"/>
        <a:ext cx="518486" cy="518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913495" cy="2658745"/>
        <a:chOff x="0" y="0"/>
        <a:chExt cx="8913495" cy="2658745"/>
      </a:xfrm>
    </dsp:grpSpPr>
    <dsp:sp modelId="{DB75C9DE-1CD1-42C5-9440-42FB52C7FC69}">
      <dsp:nvSpPr>
        <dsp:cNvPr id="3" name="圆角矩形 2"/>
        <dsp:cNvSpPr/>
      </dsp:nvSpPr>
      <dsp:spPr bwMode="white">
        <a:xfrm>
          <a:off x="11061" y="174236"/>
          <a:ext cx="7576471" cy="797624"/>
        </a:xfrm>
        <a:prstGeom prst="roundRect">
          <a:avLst>
            <a:gd name="adj" fmla="val 10000"/>
          </a:avLst>
        </a:prstGeom>
      </dsp:spPr>
      <dsp:style>
        <a:lnRef idx="3">
          <a:schemeClr val="lt1"/>
        </a:lnRef>
        <a:fillRef idx="1">
          <a:schemeClr val="accent2"/>
        </a:fillRef>
        <a:effectRef idx="1">
          <a:scrgbClr r="0" g="0" b="0"/>
        </a:effectRef>
        <a:fontRef idx="minor">
          <a:schemeClr val="lt1"/>
        </a:fontRef>
      </dsp:style>
      <dsp:txBody>
        <a:bodyPr vert="horz" wrap="square"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latin typeface="Adobe 楷体 Std R" panose="02020400000000000000" pitchFamily="18" charset="-122"/>
              <a:ea typeface="Adobe 楷体 Std R" panose="02020400000000000000" pitchFamily="18" charset="-122"/>
            </a:rPr>
            <a:t>网络购物受众较广，可推广人群多，利用价值高。</a:t>
          </a:r>
          <a:endParaRPr sz="6500"/>
        </a:p>
      </dsp:txBody>
      <dsp:txXfrm>
        <a:off x="11061" y="174236"/>
        <a:ext cx="7576471" cy="797624"/>
      </dsp:txXfrm>
    </dsp:sp>
    <dsp:sp modelId="{BA33C7B5-84FC-4025-B439-06F8062DD91B}">
      <dsp:nvSpPr>
        <dsp:cNvPr id="4" name="圆角矩形 3"/>
        <dsp:cNvSpPr/>
      </dsp:nvSpPr>
      <dsp:spPr bwMode="white">
        <a:xfrm>
          <a:off x="696443" y="930561"/>
          <a:ext cx="7576471" cy="797624"/>
        </a:xfrm>
        <a:prstGeom prst="roundRect">
          <a:avLst>
            <a:gd name="adj" fmla="val 10000"/>
          </a:avLst>
        </a:prstGeom>
      </dsp:spPr>
      <dsp:style>
        <a:lnRef idx="3">
          <a:schemeClr val="lt1"/>
        </a:lnRef>
        <a:fillRef idx="1">
          <a:schemeClr val="accent3"/>
        </a:fillRef>
        <a:effectRef idx="1">
          <a:scrgbClr r="0" g="0" b="0"/>
        </a:effectRef>
        <a:fontRef idx="minor">
          <a:schemeClr val="lt1"/>
        </a:fontRef>
      </dsp:style>
      <dsp:txBody>
        <a:bodyPr vert="horz" wrap="square" lIns="76200"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000" dirty="0">
              <a:latin typeface="Adobe 楷体 Std R" panose="02020400000000000000" pitchFamily="18" charset="-122"/>
              <a:ea typeface="Adobe 楷体 Std R" panose="02020400000000000000" pitchFamily="18" charset="-122"/>
              <a:sym typeface="+mn-ea"/>
            </a:rPr>
            <a:t>可拓展到其他数量大且反复比较的领域，拓展性强。</a:t>
          </a:r>
          <a:endParaRPr sz="2000"/>
        </a:p>
      </dsp:txBody>
      <dsp:txXfrm>
        <a:off x="696443" y="930561"/>
        <a:ext cx="7576471" cy="797624"/>
      </dsp:txXfrm>
    </dsp:sp>
    <dsp:sp modelId="{4DF92F00-5D38-4100-8F10-36B203C06C99}">
      <dsp:nvSpPr>
        <dsp:cNvPr id="5" name="圆角矩形 4"/>
        <dsp:cNvSpPr/>
      </dsp:nvSpPr>
      <dsp:spPr bwMode="white">
        <a:xfrm>
          <a:off x="1337024" y="1680980"/>
          <a:ext cx="7576471" cy="797624"/>
        </a:xfrm>
        <a:prstGeom prst="roundRect">
          <a:avLst>
            <a:gd name="adj" fmla="val 10000"/>
          </a:avLst>
        </a:prstGeom>
      </dsp:spPr>
      <dsp:style>
        <a:lnRef idx="3">
          <a:schemeClr val="lt1"/>
        </a:lnRef>
        <a:fillRef idx="1">
          <a:schemeClr val="accent4"/>
        </a:fillRef>
        <a:effectRef idx="1">
          <a:scrgbClr r="0" g="0" b="0"/>
        </a:effectRef>
        <a:fontRef idx="minor">
          <a:schemeClr val="lt1"/>
        </a:fontRef>
      </dsp:style>
      <dsp:txBody>
        <a:bodyPr vert="horz" wrap="square"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2400" dirty="0">
              <a:latin typeface="Adobe 楷体 Std R" panose="02020400000000000000" pitchFamily="18" charset="-122"/>
              <a:ea typeface="Adobe 楷体 Std R" panose="02020400000000000000" pitchFamily="18" charset="-122"/>
              <a:sym typeface="+mn-ea"/>
            </a:rPr>
            <a:t>利用了</a:t>
          </a:r>
          <a:r>
            <a:rPr lang="en-US" altLang="zh-CN" sz="2400" dirty="0">
              <a:latin typeface="Adobe 楷体 Std R" panose="02020400000000000000" pitchFamily="18" charset="-122"/>
              <a:ea typeface="Adobe 楷体 Std R" panose="02020400000000000000" pitchFamily="18" charset="-122"/>
              <a:sym typeface="+mn-ea"/>
            </a:rPr>
            <a:t>AI</a:t>
          </a:r>
          <a:r>
            <a:rPr lang="zh-CN" altLang="en-US" sz="2400" dirty="0">
              <a:latin typeface="Adobe 楷体 Std R" panose="02020400000000000000" pitchFamily="18" charset="-122"/>
              <a:ea typeface="Adobe 楷体 Std R" panose="02020400000000000000" pitchFamily="18" charset="-122"/>
              <a:sym typeface="+mn-ea"/>
            </a:rPr>
            <a:t>情绪分析技术，容错率高。</a:t>
          </a:r>
          <a:endParaRPr sz="6500"/>
        </a:p>
      </dsp:txBody>
      <dsp:txXfrm>
        <a:off x="1337024" y="1680980"/>
        <a:ext cx="7576471" cy="797624"/>
      </dsp:txXfrm>
    </dsp:sp>
    <dsp:sp modelId="{227F3DB8-121E-45EC-BBF9-39358681BC4A}">
      <dsp:nvSpPr>
        <dsp:cNvPr id="6" name="下箭头 5"/>
        <dsp:cNvSpPr/>
      </dsp:nvSpPr>
      <dsp:spPr bwMode="white">
        <a:xfrm>
          <a:off x="6757353" y="592712"/>
          <a:ext cx="518455" cy="518455"/>
        </a:xfrm>
        <a:prstGeom prst="downArrow">
          <a:avLst>
            <a:gd name="adj1" fmla="val 55000"/>
            <a:gd name="adj2" fmla="val 45000"/>
          </a:avLst>
        </a:prstGeom>
      </dsp:spPr>
      <dsp:style>
        <a:lnRef idx="2">
          <a:schemeClr val="accent2">
            <a:tint val="40000"/>
            <a:alpha val="90000"/>
          </a:schemeClr>
        </a:lnRef>
        <a:fillRef idx="1">
          <a:schemeClr val="accent2">
            <a:tint val="40000"/>
            <a:alpha val="90000"/>
          </a:schemeClr>
        </a:fillRef>
        <a:effectRef idx="0">
          <a:scrgbClr r="0" g="0" b="0"/>
        </a:effectRef>
        <a:fontRef idx="minor"/>
      </dsp:style>
      <dsp:txBody>
        <a:bodyPr lIns="26670" tIns="26670" rIns="26670"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gn="ctr">
            <a:lnSpc>
              <a:spcPct val="100000"/>
            </a:lnSpc>
            <a:spcBef>
              <a:spcPct val="0"/>
            </a:spcBef>
            <a:spcAft>
              <a:spcPct val="35000"/>
            </a:spcAft>
          </a:pPr>
          <a:endParaRPr lang="zh-CN" altLang="en-US">
            <a:solidFill>
              <a:schemeClr val="dk1"/>
            </a:solidFill>
          </a:endParaRPr>
        </a:p>
      </dsp:txBody>
      <dsp:txXfrm>
        <a:off x="6757353" y="592712"/>
        <a:ext cx="518455" cy="518455"/>
      </dsp:txXfrm>
    </dsp:sp>
    <dsp:sp modelId="{D1D6718C-7B56-42BF-A493-038CDFC10024}">
      <dsp:nvSpPr>
        <dsp:cNvPr id="7" name="下箭头 6"/>
        <dsp:cNvSpPr/>
      </dsp:nvSpPr>
      <dsp:spPr bwMode="white">
        <a:xfrm>
          <a:off x="7026354" y="1461749"/>
          <a:ext cx="518455" cy="518455"/>
        </a:xfrm>
        <a:prstGeom prst="downArrow">
          <a:avLst>
            <a:gd name="adj1" fmla="val 55000"/>
            <a:gd name="adj2" fmla="val 45000"/>
          </a:avLst>
        </a:prstGeom>
      </dsp:spPr>
      <dsp:style>
        <a:lnRef idx="2">
          <a:schemeClr val="accent3">
            <a:tint val="40000"/>
            <a:alpha val="90000"/>
          </a:schemeClr>
        </a:lnRef>
        <a:fillRef idx="1">
          <a:schemeClr val="accent3">
            <a:tint val="40000"/>
            <a:alpha val="90000"/>
          </a:schemeClr>
        </a:fillRef>
        <a:effectRef idx="0">
          <a:scrgbClr r="0" g="0" b="0"/>
        </a:effectRef>
        <a:fontRef idx="minor"/>
      </dsp:style>
      <dsp:txBody>
        <a:bodyPr lIns="26670" tIns="26670" rIns="26670" bIns="2667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endParaRPr lang="zh-CN" altLang="en-US">
            <a:solidFill>
              <a:schemeClr val="dk1"/>
            </a:solidFill>
          </a:endParaRPr>
        </a:p>
      </dsp:txBody>
      <dsp:txXfrm>
        <a:off x="7026354" y="1461749"/>
        <a:ext cx="518455" cy="51845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7.xml"/><Relationship Id="rId10" Type="http://schemas.microsoft.com/office/2007/relationships/diagramDrawing" Target="../diagrams/drawing2.xml"/><Relationship Id="rId1"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png"/><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3751580" y="4880610"/>
            <a:ext cx="4822190" cy="581025"/>
          </a:xfrm>
          <a:prstGeom prst="rect">
            <a:avLst/>
          </a:prstGeom>
          <a:solidFill>
            <a:srgbClr val="759BFF">
              <a:alpha val="10000"/>
            </a:srgb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3600" dirty="0">
                <a:gradFill>
                  <a:gsLst>
                    <a:gs pos="0">
                      <a:srgbClr val="FBFB11"/>
                    </a:gs>
                    <a:gs pos="100000">
                      <a:srgbClr val="838309"/>
                    </a:gs>
                  </a:gsLst>
                  <a:lin scaled="0"/>
                </a:gradFill>
              </a:rPr>
              <a:t>基于</a:t>
            </a:r>
            <a:r>
              <a:rPr kumimoji="1" lang="en-US" altLang="zh-CN" sz="3600" dirty="0">
                <a:gradFill>
                  <a:gsLst>
                    <a:gs pos="0">
                      <a:srgbClr val="FBFB11"/>
                    </a:gs>
                    <a:gs pos="100000">
                      <a:srgbClr val="838309"/>
                    </a:gs>
                  </a:gsLst>
                  <a:lin scaled="0"/>
                </a:gradFill>
              </a:rPr>
              <a:t>RPA+AI</a:t>
            </a:r>
            <a:r>
              <a:rPr kumimoji="1" lang="zh-CN" altLang="en-US" sz="3600" dirty="0">
                <a:gradFill>
                  <a:gsLst>
                    <a:gs pos="0">
                      <a:srgbClr val="FBFB11"/>
                    </a:gs>
                    <a:gs pos="100000">
                      <a:srgbClr val="838309"/>
                    </a:gs>
                  </a:gsLst>
                  <a:lin scaled="0"/>
                </a:gradFill>
              </a:rPr>
              <a:t>的购物精灵</a:t>
            </a:r>
            <a:endParaRPr kumimoji="1" lang="zh-CN" altLang="en-US" sz="3600" dirty="0">
              <a:gradFill>
                <a:gsLst>
                  <a:gs pos="0">
                    <a:srgbClr val="FBFB11"/>
                  </a:gs>
                  <a:gs pos="100000">
                    <a:srgbClr val="838309"/>
                  </a:gs>
                </a:gsLst>
                <a:lin scaled="0"/>
              </a:gradFill>
            </a:endParaRP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2498" y="285760"/>
            <a:ext cx="8288083" cy="738664"/>
          </a:xfrm>
          <a:prstGeom prst="rect">
            <a:avLst/>
          </a:prstGeom>
          <a:noFill/>
        </p:spPr>
        <p:txBody>
          <a:bodyPr wrap="square" rtlCol="0">
            <a:spAutoFit/>
          </a:bodyPr>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棱台 1"/>
          <p:cNvSpPr/>
          <p:nvPr/>
        </p:nvSpPr>
        <p:spPr>
          <a:xfrm>
            <a:off x="1246505" y="1942465"/>
            <a:ext cx="2022475" cy="1144270"/>
          </a:xfrm>
          <a:prstGeom prst="bevel">
            <a:avLst/>
          </a:prstGeom>
          <a:gradFill>
            <a:gsLst>
              <a:gs pos="0">
                <a:srgbClr val="7B32B2"/>
              </a:gs>
              <a:gs pos="100000">
                <a:srgbClr val="401A5D"/>
              </a:gs>
            </a:gsLst>
            <a:lin scaled="0"/>
          </a:gradFill>
          <a:ln>
            <a:gradFill>
              <a:gsLst>
                <a:gs pos="0">
                  <a:srgbClr val="007BD3"/>
                </a:gs>
                <a:gs pos="100000">
                  <a:srgbClr val="034373"/>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棱台 3"/>
          <p:cNvSpPr/>
          <p:nvPr/>
        </p:nvSpPr>
        <p:spPr>
          <a:xfrm>
            <a:off x="4789170" y="1942465"/>
            <a:ext cx="2228215" cy="1144270"/>
          </a:xfrm>
          <a:prstGeom prst="bevel">
            <a:avLst/>
          </a:prstGeom>
          <a:gradFill>
            <a:gsLst>
              <a:gs pos="0">
                <a:srgbClr val="7B32B2"/>
              </a:gs>
              <a:gs pos="100000">
                <a:srgbClr val="401A5D"/>
              </a:gs>
            </a:gsLst>
            <a:lin scaled="0"/>
          </a:gradFill>
          <a:ln>
            <a:gradFill>
              <a:gsLst>
                <a:gs pos="0">
                  <a:srgbClr val="007BD3"/>
                </a:gs>
                <a:gs pos="100000">
                  <a:srgbClr val="034373"/>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棱台 5"/>
          <p:cNvSpPr/>
          <p:nvPr/>
        </p:nvSpPr>
        <p:spPr>
          <a:xfrm>
            <a:off x="8150225" y="1942465"/>
            <a:ext cx="1851660" cy="1144270"/>
          </a:xfrm>
          <a:prstGeom prst="bevel">
            <a:avLst/>
          </a:prstGeom>
          <a:gradFill>
            <a:gsLst>
              <a:gs pos="0">
                <a:srgbClr val="7B32B2"/>
              </a:gs>
              <a:gs pos="100000">
                <a:srgbClr val="401A5D"/>
              </a:gs>
            </a:gsLst>
            <a:lin scaled="0"/>
          </a:gradFill>
          <a:ln>
            <a:gradFill>
              <a:gsLst>
                <a:gs pos="0">
                  <a:srgbClr val="007BD3"/>
                </a:gs>
                <a:gs pos="100000">
                  <a:srgbClr val="034373"/>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6109335" y="410845"/>
            <a:ext cx="4115435" cy="829945"/>
          </a:xfrm>
          <a:prstGeom prst="rect">
            <a:avLst/>
          </a:prstGeom>
          <a:noFill/>
        </p:spPr>
        <p:txBody>
          <a:bodyPr wrap="square" rtlCol="0">
            <a:spAutoFit/>
          </a:bodyPr>
          <a:p>
            <a:r>
              <a:rPr lang="zh-CN" altLang="en-US" sz="2400" b="1" dirty="0">
                <a:gradFill>
                  <a:gsLst>
                    <a:gs pos="0">
                      <a:srgbClr val="FBFB11"/>
                    </a:gs>
                    <a:gs pos="100000">
                      <a:srgbClr val="838309"/>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与原有业务流程的差异分析</a:t>
            </a:r>
            <a:endParaRPr lang="zh-CN" altLang="en-US" sz="2400" b="1" dirty="0">
              <a:gradFill>
                <a:gsLst>
                  <a:gs pos="0">
                    <a:srgbClr val="FBFB11"/>
                  </a:gs>
                  <a:gs pos="100000">
                    <a:srgbClr val="838309"/>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2400" b="1" dirty="0">
              <a:gradFill>
                <a:gsLst>
                  <a:gs pos="0">
                    <a:srgbClr val="FBFB11"/>
                  </a:gs>
                  <a:gs pos="100000">
                    <a:srgbClr val="838309"/>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1407160" y="2331720"/>
            <a:ext cx="1701800" cy="645160"/>
          </a:xfrm>
          <a:prstGeom prst="rect">
            <a:avLst/>
          </a:prstGeom>
          <a:noFill/>
        </p:spPr>
        <p:txBody>
          <a:bodyPr wrap="square" rtlCol="0">
            <a:spAutoFit/>
          </a:bodyPr>
          <a:p>
            <a:r>
              <a:rPr lang="en-US" altLang="zh-CN" b="1" dirty="0">
                <a:solidFill>
                  <a:schemeClr val="bg1"/>
                </a:solidFill>
                <a:effectLst>
                  <a:outerShdw blurRad="38100" dist="38100" dir="2700000" algn="tl">
                    <a:srgbClr val="000000">
                      <a:alpha val="43137"/>
                    </a:srgbClr>
                  </a:outerShdw>
                </a:effectLst>
                <a:latin typeface="Adobe 楷体 Std R" panose="02020400000000000000" pitchFamily="18" charset="-122"/>
                <a:ea typeface="Adobe 楷体 Std R" panose="02020400000000000000" pitchFamily="18" charset="-122"/>
                <a:cs typeface="+mn-ea"/>
                <a:sym typeface="+mn-lt"/>
              </a:rPr>
              <a:t>1.</a:t>
            </a:r>
            <a:r>
              <a:rPr lang="zh-CN" altLang="en-US" b="1" dirty="0">
                <a:solidFill>
                  <a:schemeClr val="bg1"/>
                </a:solidFill>
                <a:effectLst>
                  <a:outerShdw blurRad="38100" dist="38100" dir="2700000" algn="tl">
                    <a:srgbClr val="000000">
                      <a:alpha val="43137"/>
                    </a:srgbClr>
                  </a:outerShdw>
                </a:effectLst>
                <a:latin typeface="Adobe 楷体 Std R" panose="02020400000000000000" pitchFamily="18" charset="-122"/>
                <a:ea typeface="Adobe 楷体 Std R" panose="02020400000000000000" pitchFamily="18" charset="-122"/>
                <a:cs typeface="+mn-ea"/>
                <a:sym typeface="+mn-lt"/>
              </a:rPr>
              <a:t>减少了人工</a:t>
            </a:r>
            <a:endParaRPr lang="zh-CN" altLang="en-US" b="1" dirty="0">
              <a:solidFill>
                <a:schemeClr val="bg1"/>
              </a:solidFill>
              <a:effectLst>
                <a:outerShdw blurRad="38100" dist="38100" dir="2700000" algn="tl">
                  <a:srgbClr val="000000">
                    <a:alpha val="43137"/>
                  </a:srgbClr>
                </a:outerShdw>
              </a:effectLst>
              <a:latin typeface="Adobe 楷体 Std R" panose="02020400000000000000" pitchFamily="18" charset="-122"/>
              <a:ea typeface="Adobe 楷体 Std R" panose="02020400000000000000" pitchFamily="18" charset="-122"/>
              <a:cs typeface="+mn-ea"/>
              <a:sym typeface="+mn-lt"/>
            </a:endParaRPr>
          </a:p>
          <a:p>
            <a:endParaRPr lang="zh-CN" altLang="en-US" b="1" dirty="0">
              <a:solidFill>
                <a:schemeClr val="bg1"/>
              </a:solidFill>
              <a:effectLst>
                <a:outerShdw blurRad="38100" dist="38100" dir="2700000" algn="tl">
                  <a:srgbClr val="000000">
                    <a:alpha val="43137"/>
                  </a:srgbClr>
                </a:outerShdw>
              </a:effectLst>
              <a:latin typeface="Adobe 楷体 Std R" panose="02020400000000000000" pitchFamily="18" charset="-122"/>
              <a:ea typeface="Adobe 楷体 Std R" panose="02020400000000000000" pitchFamily="18" charset="-122"/>
              <a:cs typeface="+mn-ea"/>
              <a:sym typeface="+mn-lt"/>
            </a:endParaRPr>
          </a:p>
        </p:txBody>
      </p:sp>
      <p:sp>
        <p:nvSpPr>
          <p:cNvPr id="9" name="文本框 8"/>
          <p:cNvSpPr txBox="1"/>
          <p:nvPr/>
        </p:nvSpPr>
        <p:spPr>
          <a:xfrm>
            <a:off x="4899660" y="2300605"/>
            <a:ext cx="2117725" cy="645160"/>
          </a:xfrm>
          <a:prstGeom prst="rect">
            <a:avLst/>
          </a:prstGeom>
          <a:noFill/>
        </p:spPr>
        <p:txBody>
          <a:bodyPr wrap="square" rtlCol="0">
            <a:spAutoFit/>
          </a:bodyPr>
          <a:p>
            <a:r>
              <a:rPr lang="en-US" altLang="zh-CN" b="1" dirty="0">
                <a:solidFill>
                  <a:schemeClr val="bg1"/>
                </a:solidFill>
                <a:effectLst>
                  <a:outerShdw blurRad="38100" dist="38100" dir="2700000" algn="tl">
                    <a:srgbClr val="000000">
                      <a:alpha val="43137"/>
                    </a:srgbClr>
                  </a:outerShdw>
                </a:effectLst>
                <a:latin typeface="Adobe 楷体 Std R" panose="02020400000000000000" pitchFamily="18" charset="-122"/>
                <a:ea typeface="Adobe 楷体 Std R" panose="02020400000000000000" pitchFamily="18" charset="-122"/>
                <a:cs typeface="+mn-ea"/>
                <a:sym typeface="+mn-lt"/>
              </a:rPr>
              <a:t>2.</a:t>
            </a:r>
            <a:r>
              <a:rPr lang="zh-CN" altLang="en-US" b="1" dirty="0">
                <a:solidFill>
                  <a:schemeClr val="bg1"/>
                </a:solidFill>
                <a:effectLst>
                  <a:outerShdw blurRad="38100" dist="38100" dir="2700000" algn="tl">
                    <a:srgbClr val="000000">
                      <a:alpha val="43137"/>
                    </a:srgbClr>
                  </a:outerShdw>
                </a:effectLst>
                <a:latin typeface="Adobe 楷体 Std R" panose="02020400000000000000" pitchFamily="18" charset="-122"/>
                <a:ea typeface="Adobe 楷体 Std R" panose="02020400000000000000" pitchFamily="18" charset="-122"/>
                <a:cs typeface="+mn-ea"/>
                <a:sym typeface="+mn-lt"/>
              </a:rPr>
              <a:t>降低了时间成本</a:t>
            </a:r>
            <a:endParaRPr lang="zh-CN" altLang="en-US" b="1" dirty="0">
              <a:solidFill>
                <a:schemeClr val="bg1"/>
              </a:solidFill>
              <a:effectLst>
                <a:outerShdw blurRad="38100" dist="38100" dir="2700000" algn="tl">
                  <a:srgbClr val="000000">
                    <a:alpha val="43137"/>
                  </a:srgbClr>
                </a:outerShdw>
              </a:effectLst>
              <a:latin typeface="Adobe 楷体 Std R" panose="02020400000000000000" pitchFamily="18" charset="-122"/>
              <a:ea typeface="Adobe 楷体 Std R" panose="02020400000000000000" pitchFamily="18" charset="-122"/>
              <a:cs typeface="+mn-ea"/>
              <a:sym typeface="+mn-lt"/>
            </a:endParaRPr>
          </a:p>
          <a:p>
            <a:endParaRPr lang="zh-CN" altLang="en-US"/>
          </a:p>
        </p:txBody>
      </p:sp>
      <p:sp>
        <p:nvSpPr>
          <p:cNvPr id="10" name="文本框 9"/>
          <p:cNvSpPr txBox="1"/>
          <p:nvPr/>
        </p:nvSpPr>
        <p:spPr>
          <a:xfrm>
            <a:off x="8379460" y="2300605"/>
            <a:ext cx="1845310" cy="645160"/>
          </a:xfrm>
          <a:prstGeom prst="rect">
            <a:avLst/>
          </a:prstGeom>
          <a:noFill/>
        </p:spPr>
        <p:txBody>
          <a:bodyPr wrap="square" rtlCol="0">
            <a:spAutoFit/>
          </a:bodyPr>
          <a:p>
            <a:r>
              <a:rPr lang="en-US" altLang="zh-CN" b="1" dirty="0">
                <a:solidFill>
                  <a:schemeClr val="bg1"/>
                </a:solidFill>
                <a:effectLst>
                  <a:outerShdw blurRad="38100" dist="38100" dir="2700000" algn="tl">
                    <a:srgbClr val="000000">
                      <a:alpha val="43137"/>
                    </a:srgbClr>
                  </a:outerShdw>
                </a:effectLst>
                <a:cs typeface="+mn-ea"/>
                <a:sym typeface="+mn-lt"/>
              </a:rPr>
              <a:t>3.</a:t>
            </a:r>
            <a:r>
              <a:rPr lang="zh-CN" altLang="en-US" b="1" dirty="0">
                <a:solidFill>
                  <a:schemeClr val="bg1"/>
                </a:solidFill>
                <a:effectLst>
                  <a:outerShdw blurRad="38100" dist="38100" dir="2700000" algn="tl">
                    <a:srgbClr val="000000">
                      <a:alpha val="43137"/>
                    </a:srgbClr>
                  </a:outerShdw>
                </a:effectLst>
                <a:latin typeface="Adobe 楷体 Std R" panose="02020400000000000000" pitchFamily="18" charset="-122"/>
                <a:ea typeface="Adobe 楷体 Std R" panose="02020400000000000000" pitchFamily="18" charset="-122"/>
                <a:cs typeface="+mn-ea"/>
                <a:sym typeface="+mn-lt"/>
              </a:rPr>
              <a:t>自动化实现</a:t>
            </a:r>
            <a:endParaRPr lang="zh-CN" altLang="en-US" b="1" dirty="0">
              <a:solidFill>
                <a:schemeClr val="bg1"/>
              </a:solidFill>
              <a:effectLst>
                <a:outerShdw blurRad="38100" dist="38100" dir="2700000" algn="tl">
                  <a:srgbClr val="000000">
                    <a:alpha val="43137"/>
                  </a:srgbClr>
                </a:outerShdw>
              </a:effectLst>
              <a:cs typeface="+mn-ea"/>
              <a:sym typeface="+mn-lt"/>
            </a:endParaRPr>
          </a:p>
          <a:p>
            <a:endParaRPr lang="zh-CN" altLang="en-US"/>
          </a:p>
        </p:txBody>
      </p:sp>
      <p:sp>
        <p:nvSpPr>
          <p:cNvPr id="11" name="文本框 10"/>
          <p:cNvSpPr txBox="1"/>
          <p:nvPr/>
        </p:nvSpPr>
        <p:spPr>
          <a:xfrm>
            <a:off x="1247140" y="3911600"/>
            <a:ext cx="2022475" cy="1476375"/>
          </a:xfrm>
          <a:prstGeom prst="rect">
            <a:avLst/>
          </a:prstGeom>
          <a:noFill/>
        </p:spPr>
        <p:txBody>
          <a:bodyPr wrap="square" rtlCol="0">
            <a:spAutoFit/>
          </a:bodyPr>
          <a:p>
            <a:r>
              <a:rPr lang="zh-CN" altLang="en-US" b="1" dirty="0">
                <a:solidFill>
                  <a:schemeClr val="bg1"/>
                </a:solidFill>
                <a:effectLst>
                  <a:outerShdw blurRad="38100" dist="38100" dir="2700000" algn="tl">
                    <a:srgbClr val="000000">
                      <a:alpha val="43137"/>
                    </a:srgbClr>
                  </a:outerShdw>
                </a:effectLst>
                <a:cs typeface="+mn-ea"/>
                <a:sym typeface="+mn-lt"/>
              </a:rPr>
              <a:t>减少了客户检索商品，以及查看比较的过程，大大降低了人力成本。</a:t>
            </a:r>
            <a:endParaRPr lang="en-US" altLang="zh-CN" b="1" dirty="0">
              <a:solidFill>
                <a:schemeClr val="bg1"/>
              </a:solidFill>
              <a:effectLst>
                <a:outerShdw blurRad="38100" dist="38100" dir="2700000" algn="tl">
                  <a:srgbClr val="000000">
                    <a:alpha val="43137"/>
                  </a:srgbClr>
                </a:outerShdw>
              </a:effectLst>
              <a:cs typeface="+mn-ea"/>
              <a:sym typeface="+mn-lt"/>
            </a:endParaRPr>
          </a:p>
          <a:p>
            <a:endParaRPr lang="zh-CN" altLang="en-US"/>
          </a:p>
        </p:txBody>
      </p:sp>
      <p:sp>
        <p:nvSpPr>
          <p:cNvPr id="12" name="文本框 11"/>
          <p:cNvSpPr txBox="1"/>
          <p:nvPr/>
        </p:nvSpPr>
        <p:spPr>
          <a:xfrm>
            <a:off x="4789170" y="3983355"/>
            <a:ext cx="2228215" cy="1476375"/>
          </a:xfrm>
          <a:prstGeom prst="rect">
            <a:avLst/>
          </a:prstGeom>
          <a:noFill/>
        </p:spPr>
        <p:txBody>
          <a:bodyPr wrap="square" rtlCol="0">
            <a:spAutoFit/>
          </a:bodyPr>
          <a:p>
            <a:r>
              <a:rPr lang="zh-CN" altLang="en-US" b="1" dirty="0">
                <a:solidFill>
                  <a:schemeClr val="bg1"/>
                </a:solidFill>
                <a:effectLst>
                  <a:outerShdw blurRad="38100" dist="38100" dir="2700000" algn="tl">
                    <a:srgbClr val="000000">
                      <a:alpha val="43137"/>
                    </a:srgbClr>
                  </a:outerShdw>
                </a:effectLst>
                <a:cs typeface="+mn-ea"/>
                <a:sym typeface="+mn-lt"/>
              </a:rPr>
              <a:t>降低了客户对商品繁琐的选择，交由机器，降低了时间成本。</a:t>
            </a:r>
            <a:endParaRPr lang="en-US" altLang="zh-CN" b="1" dirty="0">
              <a:solidFill>
                <a:schemeClr val="bg1"/>
              </a:solidFill>
              <a:effectLst>
                <a:outerShdw blurRad="38100" dist="38100" dir="2700000" algn="tl">
                  <a:srgbClr val="000000">
                    <a:alpha val="43137"/>
                  </a:srgbClr>
                </a:outerShdw>
              </a:effectLst>
              <a:cs typeface="+mn-ea"/>
              <a:sym typeface="+mn-lt"/>
            </a:endParaRPr>
          </a:p>
          <a:p>
            <a:endParaRPr lang="zh-CN" altLang="en-US"/>
          </a:p>
        </p:txBody>
      </p:sp>
      <p:sp>
        <p:nvSpPr>
          <p:cNvPr id="13" name="文本框 12"/>
          <p:cNvSpPr txBox="1"/>
          <p:nvPr/>
        </p:nvSpPr>
        <p:spPr>
          <a:xfrm>
            <a:off x="8150225" y="4005580"/>
            <a:ext cx="1852295" cy="1476375"/>
          </a:xfrm>
          <a:prstGeom prst="rect">
            <a:avLst/>
          </a:prstGeom>
          <a:noFill/>
        </p:spPr>
        <p:txBody>
          <a:bodyPr wrap="square" rtlCol="0">
            <a:spAutoFit/>
          </a:bodyPr>
          <a:p>
            <a:r>
              <a:rPr lang="zh-CN" altLang="en-US" b="1" dirty="0">
                <a:solidFill>
                  <a:schemeClr val="bg1"/>
                </a:solidFill>
                <a:effectLst>
                  <a:outerShdw blurRad="38100" dist="38100" dir="2700000" algn="tl">
                    <a:srgbClr val="000000">
                      <a:alpha val="43137"/>
                    </a:srgbClr>
                  </a:outerShdw>
                </a:effectLst>
                <a:cs typeface="+mn-ea"/>
                <a:sym typeface="+mn-lt"/>
              </a:rPr>
              <a:t>选品自动化，提升了选择的准确率，确保了选品的优质。</a:t>
            </a:r>
            <a:endParaRPr lang="en-US" altLang="zh-CN" b="1" dirty="0">
              <a:solidFill>
                <a:schemeClr val="bg1"/>
              </a:solidFill>
              <a:effectLst>
                <a:outerShdw blurRad="38100" dist="38100" dir="2700000" algn="tl">
                  <a:srgbClr val="000000">
                    <a:alpha val="43137"/>
                  </a:srgbClr>
                </a:outerShdw>
              </a:effectLst>
              <a:cs typeface="+mn-ea"/>
              <a:sym typeface="+mn-lt"/>
            </a:endParaRPr>
          </a:p>
          <a:p>
            <a:endParaRPr lang="zh-CN" altLang="en-US"/>
          </a:p>
        </p:txBody>
      </p:sp>
      <p:sp>
        <p:nvSpPr>
          <p:cNvPr id="14" name="云形标注 13"/>
          <p:cNvSpPr/>
          <p:nvPr/>
        </p:nvSpPr>
        <p:spPr>
          <a:xfrm>
            <a:off x="869315" y="3674745"/>
            <a:ext cx="3015615" cy="1623695"/>
          </a:xfrm>
          <a:prstGeom prst="cloudCallout">
            <a:avLst/>
          </a:prstGeom>
          <a:noFill/>
          <a:ln>
            <a:solidFill>
              <a:srgbClr val="B484E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云形标注 14"/>
          <p:cNvSpPr/>
          <p:nvPr/>
        </p:nvSpPr>
        <p:spPr>
          <a:xfrm>
            <a:off x="4335780" y="3674745"/>
            <a:ext cx="3015615" cy="1623695"/>
          </a:xfrm>
          <a:prstGeom prst="cloudCallout">
            <a:avLst/>
          </a:prstGeom>
          <a:noFill/>
          <a:ln>
            <a:solidFill>
              <a:srgbClr val="B484E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云形标注 15"/>
          <p:cNvSpPr/>
          <p:nvPr/>
        </p:nvSpPr>
        <p:spPr>
          <a:xfrm>
            <a:off x="7567930" y="3788410"/>
            <a:ext cx="3015615" cy="1623695"/>
          </a:xfrm>
          <a:prstGeom prst="cloudCallout">
            <a:avLst/>
          </a:prstGeom>
          <a:noFill/>
          <a:ln>
            <a:solidFill>
              <a:srgbClr val="B484E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下箭头 16"/>
          <p:cNvSpPr/>
          <p:nvPr/>
        </p:nvSpPr>
        <p:spPr>
          <a:xfrm>
            <a:off x="2007235" y="3156585"/>
            <a:ext cx="364490" cy="448310"/>
          </a:xfrm>
          <a:prstGeom prst="downArrow">
            <a:avLst/>
          </a:prstGeom>
          <a:solidFill>
            <a:srgbClr val="08D2D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下箭头 17"/>
          <p:cNvSpPr/>
          <p:nvPr/>
        </p:nvSpPr>
        <p:spPr>
          <a:xfrm>
            <a:off x="5720715" y="3204845"/>
            <a:ext cx="364490" cy="448310"/>
          </a:xfrm>
          <a:prstGeom prst="downArrow">
            <a:avLst/>
          </a:prstGeom>
          <a:solidFill>
            <a:srgbClr val="08D2D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下箭头 18"/>
          <p:cNvSpPr/>
          <p:nvPr/>
        </p:nvSpPr>
        <p:spPr>
          <a:xfrm>
            <a:off x="8894445" y="3213735"/>
            <a:ext cx="364490" cy="448310"/>
          </a:xfrm>
          <a:prstGeom prst="downArrow">
            <a:avLst/>
          </a:prstGeom>
          <a:solidFill>
            <a:srgbClr val="08D2D4"/>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p:cNvSpPr txBox="1"/>
          <p:nvPr/>
        </p:nvSpPr>
        <p:spPr>
          <a:xfrm>
            <a:off x="5943712" y="370094"/>
            <a:ext cx="1554480" cy="1198880"/>
          </a:xfrm>
          <a:prstGeom prst="rect">
            <a:avLst/>
          </a:prstGeom>
          <a:noFill/>
        </p:spPr>
        <p:txBody>
          <a:bodyPr wrap="none" rtlCol="0">
            <a:spAutoFit/>
          </a:bodyPr>
          <a:lstStyle/>
          <a:p>
            <a:pPr algn="l"/>
            <a:r>
              <a:rPr lang="zh-CN" altLang="en-US" sz="3600" dirty="0">
                <a:ln w="6600">
                  <a:solidFill>
                    <a:schemeClr val="accent2"/>
                  </a:solidFill>
                  <a:prstDash val="solid"/>
                </a:ln>
                <a:solidFill>
                  <a:srgbClr val="FFFF00"/>
                </a:solidFill>
                <a:effectLst>
                  <a:outerShdw dist="38100" dir="2700000" algn="tl" rotWithShape="0">
                    <a:schemeClr val="accent2"/>
                  </a:outerShdw>
                </a:effectLst>
                <a:latin typeface="仿宋" panose="02010609060101010101" pitchFamily="49" charset="-122"/>
                <a:ea typeface="仿宋" panose="02010609060101010101" pitchFamily="49" charset="-122"/>
                <a:sym typeface="+mn-ea"/>
              </a:rPr>
              <a:t>创新点</a:t>
            </a:r>
            <a:endParaRPr lang="zh-CN" altLang="en-US" sz="3600" dirty="0">
              <a:ln w="6600">
                <a:solidFill>
                  <a:schemeClr val="accent2"/>
                </a:solidFill>
                <a:prstDash val="solid"/>
              </a:ln>
              <a:solidFill>
                <a:srgbClr val="FFFF00"/>
              </a:solidFill>
              <a:effectLst>
                <a:outerShdw dist="38100" dir="2700000" algn="tl" rotWithShape="0">
                  <a:schemeClr val="accent2"/>
                </a:outerShdw>
              </a:effectLst>
              <a:latin typeface="仿宋" panose="02010609060101010101" pitchFamily="49" charset="-122"/>
              <a:ea typeface="仿宋" panose="02010609060101010101" pitchFamily="49" charset="-122"/>
            </a:endParaRPr>
          </a:p>
          <a:p>
            <a:endParaRPr kumimoji="1" lang="zh-CN" altLang="en-US" sz="3600" dirty="0">
              <a:ln w="6600">
                <a:solidFill>
                  <a:schemeClr val="accent2"/>
                </a:solidFill>
                <a:prstDash val="solid"/>
              </a:ln>
              <a:solidFill>
                <a:srgbClr val="FFFF00"/>
              </a:solidFill>
              <a:effectLst>
                <a:outerShdw dist="38100" dir="2700000" algn="tl" rotWithShape="0">
                  <a:schemeClr val="accent2"/>
                </a:outerShdw>
              </a:effectLst>
              <a:latin typeface="仿宋" panose="02010609060101010101" pitchFamily="49" charset="-122"/>
              <a:ea typeface="仿宋" panose="02010609060101010101" pitchFamily="49" charset="-122"/>
            </a:endParaRPr>
          </a:p>
        </p:txBody>
      </p:sp>
      <p:sp>
        <p:nvSpPr>
          <p:cNvPr id="16" name="任意多边形 18"/>
          <p:cNvSpPr>
            <a:spLocks noChangeArrowheads="1"/>
          </p:cNvSpPr>
          <p:nvPr/>
        </p:nvSpPr>
        <p:spPr bwMode="auto">
          <a:xfrm rot="1877475">
            <a:off x="4666291" y="1328182"/>
            <a:ext cx="2126594" cy="2125663"/>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accent4"/>
          </a:solidFill>
          <a:ln>
            <a:noFill/>
          </a:ln>
        </p:spPr>
        <p:txBody>
          <a:bodyPr lIns="91412" tIns="45706" rIns="91412" bIns="45706" anchor="ctr"/>
          <a:p>
            <a:pPr algn="ctr"/>
            <a:endParaRPr lang="zh-CN" altLang="zh-CN" sz="2400">
              <a:solidFill>
                <a:srgbClr val="FFFFFF"/>
              </a:solidFill>
              <a:cs typeface="+mn-ea"/>
              <a:sym typeface="+mn-lt"/>
            </a:endParaRPr>
          </a:p>
        </p:txBody>
      </p:sp>
      <p:sp>
        <p:nvSpPr>
          <p:cNvPr id="17" name="文本框 19"/>
          <p:cNvSpPr>
            <a:spLocks noChangeArrowheads="1"/>
          </p:cNvSpPr>
          <p:nvPr/>
        </p:nvSpPr>
        <p:spPr bwMode="auto">
          <a:xfrm>
            <a:off x="5357243" y="2002204"/>
            <a:ext cx="755278" cy="7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p>
            <a:r>
              <a:rPr lang="en-US" altLang="zh-CN" sz="4400" b="1" dirty="0">
                <a:solidFill>
                  <a:srgbClr val="FFC000"/>
                </a:solidFill>
                <a:effectLst>
                  <a:outerShdw blurRad="38100" dist="38100" dir="2700000" algn="tl">
                    <a:srgbClr val="000000">
                      <a:alpha val="43137"/>
                    </a:srgbClr>
                  </a:outerShdw>
                </a:effectLst>
                <a:cs typeface="+mn-ea"/>
                <a:sym typeface="+mn-lt"/>
              </a:rPr>
              <a:t>01</a:t>
            </a:r>
            <a:endParaRPr lang="en-US" altLang="zh-CN" sz="4400" b="1" dirty="0">
              <a:solidFill>
                <a:srgbClr val="FFC000"/>
              </a:solidFill>
              <a:effectLst>
                <a:outerShdw blurRad="38100" dist="38100" dir="2700000" algn="tl">
                  <a:srgbClr val="000000">
                    <a:alpha val="43137"/>
                  </a:srgbClr>
                </a:outerShdw>
              </a:effectLst>
              <a:cs typeface="+mn-ea"/>
              <a:sym typeface="+mn-lt"/>
            </a:endParaRPr>
          </a:p>
        </p:txBody>
      </p:sp>
      <p:sp>
        <p:nvSpPr>
          <p:cNvPr id="18" name="任意多边形 12"/>
          <p:cNvSpPr>
            <a:spLocks noChangeArrowheads="1"/>
          </p:cNvSpPr>
          <p:nvPr/>
        </p:nvSpPr>
        <p:spPr bwMode="auto">
          <a:xfrm rot="2083007">
            <a:off x="6339884" y="2727693"/>
            <a:ext cx="1561618" cy="1560512"/>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accent2"/>
          </a:solidFill>
          <a:ln>
            <a:noFill/>
          </a:ln>
        </p:spPr>
        <p:txBody>
          <a:bodyPr lIns="91412" tIns="45706" rIns="91412" bIns="45706" anchor="ctr"/>
          <a:p>
            <a:pPr algn="ctr"/>
            <a:endParaRPr lang="zh-CN" altLang="zh-CN" sz="2400">
              <a:solidFill>
                <a:srgbClr val="FFFFFF"/>
              </a:solidFill>
              <a:cs typeface="+mn-ea"/>
              <a:sym typeface="+mn-lt"/>
            </a:endParaRPr>
          </a:p>
        </p:txBody>
      </p:sp>
      <p:sp>
        <p:nvSpPr>
          <p:cNvPr id="19" name="文本框 20"/>
          <p:cNvSpPr>
            <a:spLocks noChangeArrowheads="1"/>
          </p:cNvSpPr>
          <p:nvPr/>
        </p:nvSpPr>
        <p:spPr bwMode="auto">
          <a:xfrm>
            <a:off x="6775911" y="3184862"/>
            <a:ext cx="652686" cy="64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6" rIns="91412" bIns="45706">
            <a:spAutoFit/>
          </a:bodyPr>
          <a:p>
            <a:r>
              <a:rPr lang="en-US" altLang="zh-CN" sz="3600" b="1" dirty="0">
                <a:solidFill>
                  <a:schemeClr val="accent2"/>
                </a:solidFill>
                <a:cs typeface="+mn-ea"/>
                <a:sym typeface="+mn-lt"/>
              </a:rPr>
              <a:t>03</a:t>
            </a:r>
            <a:endParaRPr lang="en-US" altLang="zh-CN" sz="3600" b="1" dirty="0">
              <a:solidFill>
                <a:schemeClr val="accent2"/>
              </a:solidFill>
              <a:cs typeface="+mn-ea"/>
              <a:sym typeface="+mn-lt"/>
            </a:endParaRPr>
          </a:p>
        </p:txBody>
      </p:sp>
      <p:sp>
        <p:nvSpPr>
          <p:cNvPr id="20" name="任意多边形 15"/>
          <p:cNvSpPr>
            <a:spLocks noChangeArrowheads="1"/>
          </p:cNvSpPr>
          <p:nvPr/>
        </p:nvSpPr>
        <p:spPr bwMode="auto">
          <a:xfrm rot="2535249">
            <a:off x="4804961" y="3765350"/>
            <a:ext cx="2142464" cy="2143125"/>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accent5">
              <a:lumMod val="60000"/>
              <a:lumOff val="40000"/>
            </a:schemeClr>
          </a:solidFill>
          <a:ln>
            <a:noFill/>
          </a:ln>
        </p:spPr>
        <p:txBody>
          <a:bodyPr lIns="91412" tIns="45706" rIns="91412" bIns="45706" anchor="ctr"/>
          <a:p>
            <a:pPr algn="ctr"/>
            <a:endParaRPr lang="zh-CN" altLang="zh-CN" sz="2400" dirty="0">
              <a:solidFill>
                <a:schemeClr val="bg1"/>
              </a:solidFill>
              <a:highlight>
                <a:srgbClr val="DBFFFF"/>
              </a:highlight>
              <a:cs typeface="+mn-ea"/>
              <a:sym typeface="+mn-lt"/>
            </a:endParaRPr>
          </a:p>
        </p:txBody>
      </p:sp>
      <p:sp>
        <p:nvSpPr>
          <p:cNvPr id="21" name="文本框 21"/>
          <p:cNvSpPr>
            <a:spLocks noChangeArrowheads="1"/>
          </p:cNvSpPr>
          <p:nvPr/>
        </p:nvSpPr>
        <p:spPr bwMode="auto">
          <a:xfrm>
            <a:off x="5465159" y="4456480"/>
            <a:ext cx="874442" cy="7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p>
            <a:r>
              <a:rPr lang="en-US" altLang="zh-CN" sz="4400" b="1" dirty="0">
                <a:solidFill>
                  <a:schemeClr val="accent1"/>
                </a:solidFill>
                <a:cs typeface="+mn-ea"/>
                <a:sym typeface="+mn-lt"/>
              </a:rPr>
              <a:t>02</a:t>
            </a:r>
            <a:endParaRPr lang="en-US" altLang="zh-CN" sz="4400" b="1" dirty="0">
              <a:solidFill>
                <a:schemeClr val="accent1"/>
              </a:solidFill>
              <a:cs typeface="+mn-ea"/>
              <a:sym typeface="+mn-lt"/>
            </a:endParaRPr>
          </a:p>
        </p:txBody>
      </p:sp>
      <p:sp>
        <p:nvSpPr>
          <p:cNvPr id="22" name="文本框 21"/>
          <p:cNvSpPr txBox="1"/>
          <p:nvPr/>
        </p:nvSpPr>
        <p:spPr>
          <a:xfrm>
            <a:off x="2478405" y="1569085"/>
            <a:ext cx="2239010" cy="2306955"/>
          </a:xfrm>
          <a:prstGeom prst="rect">
            <a:avLst/>
          </a:prstGeom>
          <a:noFill/>
        </p:spPr>
        <p:txBody>
          <a:bodyPr wrap="square" rtlCol="0">
            <a:spAutoFit/>
          </a:bodyPr>
          <a:p>
            <a:r>
              <a:rPr lang="zh-CN" altLang="en-US" sz="36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对评价进行了</a:t>
            </a:r>
            <a:r>
              <a:rPr lang="en-US" altLang="zh-CN" sz="36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AI</a:t>
            </a:r>
            <a:r>
              <a:rPr lang="zh-CN" altLang="en-US" sz="36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情绪分析 </a:t>
            </a:r>
            <a:endParaRPr lang="en-US" sz="36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a:p>
            <a:endParaRPr lang="en-US" altLang="en-US" sz="36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p:txBody>
      </p:sp>
      <p:sp>
        <p:nvSpPr>
          <p:cNvPr id="23" name="文本框 22"/>
          <p:cNvSpPr txBox="1"/>
          <p:nvPr/>
        </p:nvSpPr>
        <p:spPr>
          <a:xfrm>
            <a:off x="8054975" y="2908935"/>
            <a:ext cx="1731645" cy="1322070"/>
          </a:xfrm>
          <a:prstGeom prst="rect">
            <a:avLst/>
          </a:prstGeom>
          <a:noFill/>
        </p:spPr>
        <p:txBody>
          <a:bodyPr wrap="square" rtlCol="0">
            <a:spAutoFit/>
          </a:bodyPr>
          <a:p>
            <a:r>
              <a:rPr lang="zh-CN" altLang="en-US" sz="20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自动化分析</a:t>
            </a:r>
            <a:endParaRPr lang="en-US" altLang="zh-CN" sz="20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a:p>
            <a:r>
              <a:rPr lang="zh-CN" altLang="en-US" sz="20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比较出性价比高的商品</a:t>
            </a:r>
            <a:endParaRPr lang="en-US" sz="20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a:p>
            <a:endParaRPr lang="en-US" altLang="en-US" sz="20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p:txBody>
      </p:sp>
      <p:sp>
        <p:nvSpPr>
          <p:cNvPr id="24" name="文本框 23"/>
          <p:cNvSpPr txBox="1"/>
          <p:nvPr/>
        </p:nvSpPr>
        <p:spPr>
          <a:xfrm>
            <a:off x="2879090" y="3972560"/>
            <a:ext cx="1980565" cy="2061210"/>
          </a:xfrm>
          <a:prstGeom prst="rect">
            <a:avLst/>
          </a:prstGeom>
          <a:noFill/>
        </p:spPr>
        <p:txBody>
          <a:bodyPr wrap="square" rtlCol="0">
            <a:spAutoFit/>
          </a:bodyPr>
          <a:p>
            <a:r>
              <a:rPr lang="zh-CN" altLang="en-US" sz="32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人机交互提取客户具体需求</a:t>
            </a:r>
            <a:endParaRPr lang="en-US" sz="32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a:p>
            <a:endParaRPr lang="en-US" altLang="en-US" sz="3200" b="1" spc="100" dirty="0">
              <a:solidFill>
                <a:srgbClr val="F5F7F9"/>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500" fill="hold"/>
                                        <p:tgtEl>
                                          <p:spTgt spid="16"/>
                                        </p:tgtEl>
                                        <p:attrNameLst>
                                          <p:attrName>r</p:attrName>
                                        </p:attrNameLst>
                                      </p:cBhvr>
                                    </p:animRot>
                                  </p:childTnLst>
                                </p:cTn>
                              </p:par>
                              <p:par>
                                <p:cTn id="7" presetID="8" presetClass="emph" presetSubtype="0" fill="hold" grpId="0" nodeType="withEffect">
                                  <p:stCondLst>
                                    <p:cond delay="0"/>
                                  </p:stCondLst>
                                  <p:childTnLst>
                                    <p:animRot by="-21600000">
                                      <p:cBhvr>
                                        <p:cTn id="8" dur="1500" fill="hold"/>
                                        <p:tgtEl>
                                          <p:spTgt spid="18"/>
                                        </p:tgtEl>
                                        <p:attrNameLst>
                                          <p:attrName>r</p:attrName>
                                        </p:attrNameLst>
                                      </p:cBhvr>
                                    </p:animRot>
                                  </p:childTnLst>
                                </p:cTn>
                              </p:par>
                              <p:par>
                                <p:cTn id="9" presetID="8" presetClass="emph" presetSubtype="0" fill="hold" grpId="0" nodeType="withEffect">
                                  <p:stCondLst>
                                    <p:cond delay="0"/>
                                  </p:stCondLst>
                                  <p:childTnLst>
                                    <p:animRot by="21600000">
                                      <p:cBhvr>
                                        <p:cTn id="10" dur="15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2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p:cNvSpPr txBox="1"/>
          <p:nvPr/>
        </p:nvSpPr>
        <p:spPr>
          <a:xfrm>
            <a:off x="5943712" y="370094"/>
            <a:ext cx="1554480" cy="1198880"/>
          </a:xfrm>
          <a:prstGeom prst="rect">
            <a:avLst/>
          </a:prstGeom>
          <a:noFill/>
        </p:spPr>
        <p:txBody>
          <a:bodyPr wrap="none" rtlCol="0">
            <a:spAutoFit/>
          </a:bodyPr>
          <a:lstStyle/>
          <a:p>
            <a:pPr algn="l"/>
            <a:r>
              <a:rPr lang="zh-CN" altLang="en-US" sz="3600" dirty="0">
                <a:ln w="6600">
                  <a:solidFill>
                    <a:schemeClr val="accent2"/>
                  </a:solidFill>
                  <a:prstDash val="solid"/>
                </a:ln>
                <a:solidFill>
                  <a:srgbClr val="FFFF00"/>
                </a:solidFill>
                <a:effectLst>
                  <a:outerShdw dist="38100" dir="2700000" algn="tl" rotWithShape="0">
                    <a:schemeClr val="accent2"/>
                  </a:outerShdw>
                </a:effectLst>
                <a:latin typeface="仿宋" panose="02010609060101010101" pitchFamily="49" charset="-122"/>
                <a:ea typeface="仿宋" panose="02010609060101010101" pitchFamily="49" charset="-122"/>
                <a:sym typeface="+mn-ea"/>
              </a:rPr>
              <a:t>创新性</a:t>
            </a:r>
            <a:endParaRPr lang="zh-CN" altLang="en-US" sz="3600" dirty="0">
              <a:ln w="6600">
                <a:solidFill>
                  <a:schemeClr val="accent2"/>
                </a:solidFill>
                <a:prstDash val="solid"/>
              </a:ln>
              <a:solidFill>
                <a:srgbClr val="FFFF00"/>
              </a:solidFill>
              <a:effectLst>
                <a:outerShdw dist="38100" dir="2700000" algn="tl" rotWithShape="0">
                  <a:schemeClr val="accent2"/>
                </a:outerShdw>
              </a:effectLst>
              <a:latin typeface="仿宋" panose="02010609060101010101" pitchFamily="49" charset="-122"/>
              <a:ea typeface="仿宋" panose="02010609060101010101" pitchFamily="49" charset="-122"/>
            </a:endParaRPr>
          </a:p>
          <a:p>
            <a:endParaRPr kumimoji="1" lang="zh-CN" altLang="en-US" sz="3600" dirty="0">
              <a:ln w="6600">
                <a:solidFill>
                  <a:schemeClr val="accent2"/>
                </a:solidFill>
                <a:prstDash val="solid"/>
              </a:ln>
              <a:solidFill>
                <a:srgbClr val="FFFF00"/>
              </a:solidFill>
              <a:effectLst>
                <a:outerShdw dist="38100" dir="2700000" algn="tl" rotWithShape="0">
                  <a:schemeClr val="accent2"/>
                </a:outerShdw>
              </a:effectLst>
              <a:latin typeface="仿宋" panose="02010609060101010101" pitchFamily="49" charset="-122"/>
              <a:ea typeface="仿宋" panose="02010609060101010101" pitchFamily="49" charset="-122"/>
            </a:endParaRPr>
          </a:p>
        </p:txBody>
      </p:sp>
      <p:grpSp>
        <p:nvGrpSpPr>
          <p:cNvPr id="2" name="Group 121"/>
          <p:cNvGrpSpPr/>
          <p:nvPr/>
        </p:nvGrpSpPr>
        <p:grpSpPr bwMode="auto">
          <a:xfrm>
            <a:off x="2951960" y="2469818"/>
            <a:ext cx="5284229" cy="2860014"/>
            <a:chOff x="67198" y="1770765"/>
            <a:chExt cx="7541523" cy="4230536"/>
          </a:xfrm>
        </p:grpSpPr>
        <p:grpSp>
          <p:nvGrpSpPr>
            <p:cNvPr id="3" name="Group 61"/>
            <p:cNvGrpSpPr/>
            <p:nvPr/>
          </p:nvGrpSpPr>
          <p:grpSpPr bwMode="auto">
            <a:xfrm rot="-4051556">
              <a:off x="574405" y="3583286"/>
              <a:ext cx="1849437" cy="2863851"/>
              <a:chOff x="2031209" y="3465939"/>
              <a:chExt cx="1849437" cy="2863851"/>
            </a:xfrm>
          </p:grpSpPr>
          <p:sp>
            <p:nvSpPr>
              <p:cNvPr id="53" name="Freeform 17"/>
              <p:cNvSpPr/>
              <p:nvPr/>
            </p:nvSpPr>
            <p:spPr bwMode="auto">
              <a:xfrm>
                <a:off x="2882125" y="6006753"/>
                <a:ext cx="142869" cy="32230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tx2">
                  <a:lumMod val="20000"/>
                  <a:lumOff val="80000"/>
                </a:schemeClr>
              </a:soli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54" name="Freeform 63"/>
              <p:cNvSpPr/>
              <p:nvPr/>
            </p:nvSpPr>
            <p:spPr bwMode="auto">
              <a:xfrm>
                <a:off x="2031209" y="3465939"/>
                <a:ext cx="923925" cy="2566988"/>
              </a:xfrm>
              <a:custGeom>
                <a:avLst/>
                <a:gdLst>
                  <a:gd name="T0" fmla="*/ 0 w 245"/>
                  <a:gd name="T1" fmla="*/ 1614718 h 682"/>
                  <a:gd name="T2" fmla="*/ 923925 w 245"/>
                  <a:gd name="T3" fmla="*/ 2566988 h 682"/>
                  <a:gd name="T4" fmla="*/ 923925 w 245"/>
                  <a:gd name="T5" fmla="*/ 0 h 682"/>
                  <a:gd name="T6" fmla="*/ 0 w 245"/>
                  <a:gd name="T7" fmla="*/ 1614718 h 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gradFill>
                <a:gsLst>
                  <a:gs pos="0">
                    <a:srgbClr val="FBFB11"/>
                  </a:gs>
                  <a:gs pos="100000">
                    <a:srgbClr val="838309"/>
                  </a:gs>
                </a:gsLst>
                <a:lin scaled="0"/>
              </a:gradFill>
              <a:ln w="9525">
                <a:noFill/>
                <a:round/>
              </a:ln>
            </p:spPr>
            <p:txBody>
              <a:bodyPr/>
              <a:p>
                <a:endParaRPr lang="zh-CN" altLang="en-US" sz="2400" b="1">
                  <a:solidFill>
                    <a:schemeClr val="bg1"/>
                  </a:solidFill>
                  <a:effectLst>
                    <a:outerShdw blurRad="38100" dist="38100" dir="2700000" algn="tl">
                      <a:srgbClr val="000000">
                        <a:alpha val="43137"/>
                      </a:srgbClr>
                    </a:outerShdw>
                  </a:effectLst>
                  <a:cs typeface="+mn-ea"/>
                  <a:sym typeface="+mn-lt"/>
                </a:endParaRPr>
              </a:p>
            </p:txBody>
          </p:sp>
          <p:sp>
            <p:nvSpPr>
              <p:cNvPr id="55" name="Freeform 64"/>
              <p:cNvSpPr/>
              <p:nvPr/>
            </p:nvSpPr>
            <p:spPr bwMode="auto">
              <a:xfrm>
                <a:off x="2956012" y="3465005"/>
                <a:ext cx="925471" cy="2567293"/>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gradFill>
                <a:gsLst>
                  <a:gs pos="0">
                    <a:srgbClr val="FBFB11"/>
                  </a:gs>
                  <a:gs pos="100000">
                    <a:srgbClr val="838309"/>
                  </a:gs>
                </a:gsLst>
                <a:lin scaled="0"/>
              </a:gra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nvGrpSpPr>
              <p:cNvPr id="56" name="Group 65"/>
              <p:cNvGrpSpPr/>
              <p:nvPr/>
            </p:nvGrpSpPr>
            <p:grpSpPr>
              <a:xfrm>
                <a:off x="2307434" y="3958064"/>
                <a:ext cx="1296987" cy="1885951"/>
                <a:chOff x="4360863" y="3244850"/>
                <a:chExt cx="1296987" cy="1885951"/>
              </a:xfrm>
              <a:solidFill>
                <a:srgbClr val="FFFFFF">
                  <a:alpha val="10000"/>
                </a:srgbClr>
              </a:solidFill>
            </p:grpSpPr>
            <p:sp>
              <p:nvSpPr>
                <p:cNvPr id="57"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58"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59"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60"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61"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62"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5" name="Group 73"/>
            <p:cNvGrpSpPr/>
            <p:nvPr/>
          </p:nvGrpSpPr>
          <p:grpSpPr bwMode="auto">
            <a:xfrm rot="-1075517">
              <a:off x="1992330" y="1882257"/>
              <a:ext cx="1849437" cy="2863851"/>
              <a:chOff x="2031209" y="3465939"/>
              <a:chExt cx="1849437" cy="2863851"/>
            </a:xfrm>
          </p:grpSpPr>
          <p:sp>
            <p:nvSpPr>
              <p:cNvPr id="43" name="Freeform 17"/>
              <p:cNvSpPr/>
              <p:nvPr/>
            </p:nvSpPr>
            <p:spPr bwMode="auto">
              <a:xfrm>
                <a:off x="2884206" y="6006436"/>
                <a:ext cx="141304" cy="322249"/>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60000"/>
                  <a:lumOff val="40000"/>
                </a:schemeClr>
              </a:soli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44" name="Freeform 75"/>
              <p:cNvSpPr/>
              <p:nvPr/>
            </p:nvSpPr>
            <p:spPr bwMode="auto">
              <a:xfrm>
                <a:off x="2031209" y="3465939"/>
                <a:ext cx="923925" cy="2566988"/>
              </a:xfrm>
              <a:custGeom>
                <a:avLst/>
                <a:gdLst>
                  <a:gd name="T0" fmla="*/ 0 w 245"/>
                  <a:gd name="T1" fmla="*/ 1614718 h 682"/>
                  <a:gd name="T2" fmla="*/ 923925 w 245"/>
                  <a:gd name="T3" fmla="*/ 2566988 h 682"/>
                  <a:gd name="T4" fmla="*/ 923925 w 245"/>
                  <a:gd name="T5" fmla="*/ 0 h 682"/>
                  <a:gd name="T6" fmla="*/ 0 w 245"/>
                  <a:gd name="T7" fmla="*/ 1614718 h 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gradFill>
                <a:gsLst>
                  <a:gs pos="0">
                    <a:srgbClr val="007BD3"/>
                  </a:gs>
                  <a:gs pos="100000">
                    <a:srgbClr val="034373"/>
                  </a:gs>
                </a:gsLst>
                <a:lin scaled="0"/>
              </a:gradFill>
              <a:ln w="9525">
                <a:noFill/>
                <a:round/>
              </a:ln>
            </p:spPr>
            <p:txBody>
              <a:bodyPr/>
              <a:p>
                <a:endParaRPr lang="zh-CN" altLang="en-US" sz="2400" b="1">
                  <a:solidFill>
                    <a:schemeClr val="bg1"/>
                  </a:solidFill>
                  <a:effectLst>
                    <a:outerShdw blurRad="38100" dist="38100" dir="2700000" algn="tl">
                      <a:srgbClr val="000000">
                        <a:alpha val="43137"/>
                      </a:srgbClr>
                    </a:outerShdw>
                  </a:effectLst>
                  <a:cs typeface="+mn-ea"/>
                  <a:sym typeface="+mn-lt"/>
                </a:endParaRPr>
              </a:p>
            </p:txBody>
          </p:sp>
          <p:sp>
            <p:nvSpPr>
              <p:cNvPr id="45" name="Freeform 76"/>
              <p:cNvSpPr/>
              <p:nvPr/>
            </p:nvSpPr>
            <p:spPr bwMode="auto">
              <a:xfrm>
                <a:off x="2956440" y="3464083"/>
                <a:ext cx="924035" cy="2566874"/>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gradFill>
                <a:gsLst>
                  <a:gs pos="0">
                    <a:srgbClr val="007BD3"/>
                  </a:gs>
                  <a:gs pos="100000">
                    <a:srgbClr val="034373"/>
                  </a:gs>
                </a:gsLst>
                <a:lin scaled="0"/>
              </a:gra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nvGrpSpPr>
              <p:cNvPr id="46" name="Group 77"/>
              <p:cNvGrpSpPr/>
              <p:nvPr/>
            </p:nvGrpSpPr>
            <p:grpSpPr>
              <a:xfrm>
                <a:off x="2307434" y="3958064"/>
                <a:ext cx="1296987" cy="1885951"/>
                <a:chOff x="4360863" y="3244850"/>
                <a:chExt cx="1296987" cy="1885951"/>
              </a:xfrm>
              <a:solidFill>
                <a:srgbClr val="FFFFFF">
                  <a:alpha val="10000"/>
                </a:srgbClr>
              </a:solidFill>
            </p:grpSpPr>
            <p:sp>
              <p:nvSpPr>
                <p:cNvPr id="47"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48"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49"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50"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51"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52"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6" name="Group 84"/>
            <p:cNvGrpSpPr/>
            <p:nvPr/>
          </p:nvGrpSpPr>
          <p:grpSpPr bwMode="auto">
            <a:xfrm rot="1429292">
              <a:off x="4171297" y="1770765"/>
              <a:ext cx="1849437" cy="2863851"/>
              <a:chOff x="2031209" y="3465939"/>
              <a:chExt cx="1849437" cy="2863851"/>
            </a:xfrm>
          </p:grpSpPr>
          <p:sp>
            <p:nvSpPr>
              <p:cNvPr id="33" name="Freeform 17"/>
              <p:cNvSpPr/>
              <p:nvPr/>
            </p:nvSpPr>
            <p:spPr bwMode="auto">
              <a:xfrm>
                <a:off x="2882388" y="6006937"/>
                <a:ext cx="142892" cy="322249"/>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60000"/>
                  <a:lumOff val="40000"/>
                </a:schemeClr>
              </a:soli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34" name="Freeform 86"/>
              <p:cNvSpPr/>
              <p:nvPr/>
            </p:nvSpPr>
            <p:spPr bwMode="auto">
              <a:xfrm>
                <a:off x="2029587" y="3464463"/>
                <a:ext cx="924035" cy="2566873"/>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gradFill>
                <a:gsLst>
                  <a:gs pos="0">
                    <a:srgbClr val="9EE256"/>
                  </a:gs>
                  <a:gs pos="100000">
                    <a:srgbClr val="52762D"/>
                  </a:gs>
                </a:gsLst>
                <a:lin scaled="0"/>
              </a:gra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35" name="Freeform 87"/>
              <p:cNvSpPr/>
              <p:nvPr/>
            </p:nvSpPr>
            <p:spPr bwMode="auto">
              <a:xfrm>
                <a:off x="2953548" y="3465771"/>
                <a:ext cx="925623" cy="2566873"/>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gradFill>
                <a:gsLst>
                  <a:gs pos="0">
                    <a:srgbClr val="9EE256"/>
                  </a:gs>
                  <a:gs pos="100000">
                    <a:srgbClr val="52762D"/>
                  </a:gs>
                </a:gsLst>
                <a:lin scaled="0"/>
              </a:gra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nvGrpSpPr>
              <p:cNvPr id="36" name="Group 88"/>
              <p:cNvGrpSpPr/>
              <p:nvPr/>
            </p:nvGrpSpPr>
            <p:grpSpPr>
              <a:xfrm>
                <a:off x="2307434" y="3958064"/>
                <a:ext cx="1296987" cy="1885951"/>
                <a:chOff x="4360863" y="3244850"/>
                <a:chExt cx="1296987" cy="1885951"/>
              </a:xfrm>
              <a:solidFill>
                <a:srgbClr val="FFFFFF">
                  <a:alpha val="10000"/>
                </a:srgbClr>
              </a:solidFill>
            </p:grpSpPr>
            <p:sp>
              <p:nvSpPr>
                <p:cNvPr id="37"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38"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39"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40"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41"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42"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7" name="Group 95"/>
            <p:cNvGrpSpPr/>
            <p:nvPr/>
          </p:nvGrpSpPr>
          <p:grpSpPr bwMode="auto">
            <a:xfrm rot="4330128">
              <a:off x="5252077" y="3644657"/>
              <a:ext cx="1849437" cy="2863851"/>
              <a:chOff x="2031209" y="3465939"/>
              <a:chExt cx="1849437" cy="2863851"/>
            </a:xfrm>
          </p:grpSpPr>
          <p:sp>
            <p:nvSpPr>
              <p:cNvPr id="4" name="Freeform 17"/>
              <p:cNvSpPr/>
              <p:nvPr/>
            </p:nvSpPr>
            <p:spPr bwMode="auto">
              <a:xfrm>
                <a:off x="2882796" y="6009717"/>
                <a:ext cx="142869" cy="32230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20000"/>
                  <a:lumOff val="80000"/>
                </a:schemeClr>
              </a:soli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8" name="Freeform 97"/>
              <p:cNvSpPr/>
              <p:nvPr/>
            </p:nvSpPr>
            <p:spPr bwMode="auto">
              <a:xfrm>
                <a:off x="2030034" y="3467638"/>
                <a:ext cx="923884" cy="2567293"/>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lumMod val="20000"/>
                  <a:lumOff val="80000"/>
                </a:schemeClr>
              </a:soli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25" name="Freeform 98"/>
              <p:cNvSpPr/>
              <p:nvPr/>
            </p:nvSpPr>
            <p:spPr bwMode="auto">
              <a:xfrm>
                <a:off x="2953711" y="3468187"/>
                <a:ext cx="925471" cy="2567293"/>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20000"/>
                  <a:lumOff val="80000"/>
                </a:schemeClr>
              </a:soli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nvGrpSpPr>
              <p:cNvPr id="26" name="Group 99"/>
              <p:cNvGrpSpPr/>
              <p:nvPr/>
            </p:nvGrpSpPr>
            <p:grpSpPr>
              <a:xfrm>
                <a:off x="2307434" y="3958064"/>
                <a:ext cx="1296987" cy="1885951"/>
                <a:chOff x="4360863" y="3244850"/>
                <a:chExt cx="1296987" cy="1885951"/>
              </a:xfrm>
              <a:solidFill>
                <a:srgbClr val="FFFFFF">
                  <a:alpha val="10000"/>
                </a:srgbClr>
              </a:solidFill>
            </p:grpSpPr>
            <p:sp>
              <p:nvSpPr>
                <p:cNvPr id="27"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28"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29"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30"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31"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32"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grpSp>
        <p:sp>
          <p:nvSpPr>
            <p:cNvPr id="9" name="Oval 20"/>
            <p:cNvSpPr>
              <a:spLocks noChangeArrowheads="1"/>
            </p:cNvSpPr>
            <p:nvPr/>
          </p:nvSpPr>
          <p:spPr bwMode="auto">
            <a:xfrm rot="19193214">
              <a:off x="945190" y="4397962"/>
              <a:ext cx="1305080" cy="1304867"/>
            </a:xfrm>
            <a:prstGeom prst="ellipse">
              <a:avLst/>
            </a:prstGeom>
            <a:solidFill>
              <a:schemeClr val="bg1"/>
            </a:solidFill>
            <a:ln w="76200">
              <a:solidFill>
                <a:schemeClr val="accent1">
                  <a:lumMod val="75000"/>
                </a:schemeClr>
              </a:solidFill>
            </a:ln>
          </p:spPr>
          <p:txBody>
            <a:bodyPr/>
            <a:p>
              <a:pPr eaLnBrk="1" hangingPunct="1"/>
              <a:endParaRPr lang="zh-CN" altLang="zh-CN" sz="2400" b="1">
                <a:solidFill>
                  <a:schemeClr val="bg1"/>
                </a:solidFill>
                <a:effectLst>
                  <a:outerShdw blurRad="38100" dist="38100" dir="2700000" algn="tl">
                    <a:srgbClr val="000000">
                      <a:alpha val="43137"/>
                    </a:srgbClr>
                  </a:outerShdw>
                </a:effectLst>
                <a:cs typeface="+mn-ea"/>
                <a:sym typeface="+mn-lt"/>
              </a:endParaRPr>
            </a:p>
          </p:txBody>
        </p:sp>
        <p:sp>
          <p:nvSpPr>
            <p:cNvPr id="10" name="Oval 21"/>
            <p:cNvSpPr>
              <a:spLocks noChangeArrowheads="1"/>
            </p:cNvSpPr>
            <p:nvPr/>
          </p:nvSpPr>
          <p:spPr bwMode="auto">
            <a:xfrm rot="19193214">
              <a:off x="2289963" y="2735922"/>
              <a:ext cx="1306668" cy="1308042"/>
            </a:xfrm>
            <a:prstGeom prst="ellipse">
              <a:avLst/>
            </a:prstGeom>
            <a:solidFill>
              <a:schemeClr val="bg1">
                <a:alpha val="39000"/>
              </a:schemeClr>
            </a:solidFill>
            <a:ln w="76200">
              <a:solidFill>
                <a:schemeClr val="accent2">
                  <a:lumMod val="75000"/>
                </a:schemeClr>
              </a:solidFill>
            </a:ln>
          </p:spPr>
          <p:txBody>
            <a:bodyPr/>
            <a:p>
              <a:pPr eaLnBrk="1" hangingPunct="1"/>
              <a:endParaRPr lang="zh-CN" altLang="zh-CN" sz="2400" b="1">
                <a:solidFill>
                  <a:schemeClr val="bg1"/>
                </a:solidFill>
                <a:effectLst>
                  <a:outerShdw blurRad="38100" dist="38100" dir="2700000" algn="tl">
                    <a:srgbClr val="000000">
                      <a:alpha val="43137"/>
                    </a:srgbClr>
                  </a:outerShdw>
                </a:effectLst>
                <a:cs typeface="+mn-ea"/>
                <a:sym typeface="+mn-lt"/>
              </a:endParaRPr>
            </a:p>
          </p:txBody>
        </p:sp>
        <p:sp>
          <p:nvSpPr>
            <p:cNvPr id="11" name="Oval 25"/>
            <p:cNvSpPr>
              <a:spLocks noChangeArrowheads="1"/>
            </p:cNvSpPr>
            <p:nvPr/>
          </p:nvSpPr>
          <p:spPr bwMode="auto">
            <a:xfrm rot="19193214">
              <a:off x="4373011" y="2654964"/>
              <a:ext cx="1306668" cy="1304867"/>
            </a:xfrm>
            <a:prstGeom prst="ellipse">
              <a:avLst/>
            </a:prstGeom>
            <a:solidFill>
              <a:schemeClr val="bg1">
                <a:alpha val="64000"/>
              </a:schemeClr>
            </a:solidFill>
            <a:ln w="76200">
              <a:solidFill>
                <a:schemeClr val="accent3">
                  <a:lumMod val="75000"/>
                </a:schemeClr>
              </a:solidFill>
            </a:ln>
          </p:spPr>
          <p:txBody>
            <a:bodyPr/>
            <a:p>
              <a:pPr eaLnBrk="1" hangingPunct="1"/>
              <a:endParaRPr lang="zh-CN" altLang="zh-CN" sz="2400" b="1">
                <a:solidFill>
                  <a:schemeClr val="bg1"/>
                </a:solidFill>
                <a:effectLst>
                  <a:outerShdw blurRad="38100" dist="38100" dir="2700000" algn="tl">
                    <a:srgbClr val="000000">
                      <a:alpha val="43137"/>
                    </a:srgbClr>
                  </a:outerShdw>
                </a:effectLst>
                <a:cs typeface="+mn-ea"/>
                <a:sym typeface="+mn-lt"/>
              </a:endParaRPr>
            </a:p>
          </p:txBody>
        </p:sp>
        <p:sp>
          <p:nvSpPr>
            <p:cNvPr id="15" name="Oval 29"/>
            <p:cNvSpPr>
              <a:spLocks noChangeArrowheads="1"/>
            </p:cNvSpPr>
            <p:nvPr/>
          </p:nvSpPr>
          <p:spPr bwMode="auto">
            <a:xfrm rot="19193214">
              <a:off x="5451051" y="4470983"/>
              <a:ext cx="1306669" cy="1304867"/>
            </a:xfrm>
            <a:prstGeom prst="ellipse">
              <a:avLst/>
            </a:prstGeom>
            <a:solidFill>
              <a:schemeClr val="bg1"/>
            </a:solidFill>
            <a:ln w="76200">
              <a:solidFill>
                <a:schemeClr val="accent4">
                  <a:lumMod val="75000"/>
                </a:schemeClr>
              </a:solidFill>
            </a:ln>
          </p:spPr>
          <p:txBody>
            <a:bodyPr/>
            <a:p>
              <a:pPr eaLnBrk="1" hangingPunct="1"/>
              <a:endParaRPr lang="zh-CN" altLang="zh-CN" sz="2400" b="1">
                <a:solidFill>
                  <a:schemeClr val="bg1"/>
                </a:solidFill>
                <a:effectLst>
                  <a:outerShdw blurRad="38100" dist="38100" dir="2700000" algn="tl">
                    <a:srgbClr val="000000">
                      <a:alpha val="43137"/>
                    </a:srgbClr>
                  </a:outerShdw>
                </a:effectLst>
                <a:cs typeface="+mn-ea"/>
                <a:sym typeface="+mn-lt"/>
              </a:endParaRPr>
            </a:p>
          </p:txBody>
        </p:sp>
        <p:grpSp>
          <p:nvGrpSpPr>
            <p:cNvPr id="63" name="Group 110"/>
            <p:cNvGrpSpPr/>
            <p:nvPr/>
          </p:nvGrpSpPr>
          <p:grpSpPr>
            <a:xfrm>
              <a:off x="1362510" y="4912004"/>
              <a:ext cx="598488" cy="277813"/>
              <a:chOff x="3917950" y="2146300"/>
              <a:chExt cx="598488" cy="277813"/>
            </a:xfrm>
            <a:solidFill>
              <a:schemeClr val="accent1"/>
            </a:solidFill>
          </p:grpSpPr>
          <p:sp>
            <p:nvSpPr>
              <p:cNvPr id="64" name="Freeform 155"/>
              <p:cNvSpPr>
                <a:spLocks noEditPoints="1"/>
              </p:cNvSpPr>
              <p:nvPr/>
            </p:nvSpPr>
            <p:spPr bwMode="auto">
              <a:xfrm>
                <a:off x="3917950" y="2146300"/>
                <a:ext cx="598488" cy="277813"/>
              </a:xfrm>
              <a:custGeom>
                <a:avLst/>
                <a:gdLst>
                  <a:gd name="T0" fmla="*/ 306 w 317"/>
                  <a:gd name="T1" fmla="*/ 49 h 147"/>
                  <a:gd name="T2" fmla="*/ 302 w 317"/>
                  <a:gd name="T3" fmla="*/ 50 h 147"/>
                  <a:gd name="T4" fmla="*/ 302 w 317"/>
                  <a:gd name="T5" fmla="*/ 44 h 147"/>
                  <a:gd name="T6" fmla="*/ 259 w 317"/>
                  <a:gd name="T7" fmla="*/ 1 h 147"/>
                  <a:gd name="T8" fmla="*/ 44 w 317"/>
                  <a:gd name="T9" fmla="*/ 0 h 147"/>
                  <a:gd name="T10" fmla="*/ 1 w 317"/>
                  <a:gd name="T11" fmla="*/ 43 h 147"/>
                  <a:gd name="T12" fmla="*/ 0 w 317"/>
                  <a:gd name="T13" fmla="*/ 104 h 147"/>
                  <a:gd name="T14" fmla="*/ 43 w 317"/>
                  <a:gd name="T15" fmla="*/ 147 h 147"/>
                  <a:gd name="T16" fmla="*/ 259 w 317"/>
                  <a:gd name="T17" fmla="*/ 147 h 147"/>
                  <a:gd name="T18" fmla="*/ 302 w 317"/>
                  <a:gd name="T19" fmla="*/ 104 h 147"/>
                  <a:gd name="T20" fmla="*/ 302 w 317"/>
                  <a:gd name="T21" fmla="*/ 99 h 147"/>
                  <a:gd name="T22" fmla="*/ 305 w 317"/>
                  <a:gd name="T23" fmla="*/ 99 h 147"/>
                  <a:gd name="T24" fmla="*/ 317 w 317"/>
                  <a:gd name="T25" fmla="*/ 89 h 147"/>
                  <a:gd name="T26" fmla="*/ 317 w 317"/>
                  <a:gd name="T27" fmla="*/ 59 h 147"/>
                  <a:gd name="T28" fmla="*/ 306 w 317"/>
                  <a:gd name="T29" fmla="*/ 49 h 147"/>
                  <a:gd name="T30" fmla="*/ 291 w 317"/>
                  <a:gd name="T31" fmla="*/ 104 h 147"/>
                  <a:gd name="T32" fmla="*/ 259 w 317"/>
                  <a:gd name="T33" fmla="*/ 136 h 147"/>
                  <a:gd name="T34" fmla="*/ 43 w 317"/>
                  <a:gd name="T35" fmla="*/ 135 h 147"/>
                  <a:gd name="T36" fmla="*/ 12 w 317"/>
                  <a:gd name="T37" fmla="*/ 104 h 147"/>
                  <a:gd name="T38" fmla="*/ 12 w 317"/>
                  <a:gd name="T39" fmla="*/ 43 h 147"/>
                  <a:gd name="T40" fmla="*/ 44 w 317"/>
                  <a:gd name="T41" fmla="*/ 12 h 147"/>
                  <a:gd name="T42" fmla="*/ 259 w 317"/>
                  <a:gd name="T43" fmla="*/ 12 h 147"/>
                  <a:gd name="T44" fmla="*/ 291 w 317"/>
                  <a:gd name="T45" fmla="*/ 44 h 147"/>
                  <a:gd name="T46" fmla="*/ 291 w 317"/>
                  <a:gd name="T47" fmla="*/ 10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147">
                    <a:moveTo>
                      <a:pt x="306" y="49"/>
                    </a:moveTo>
                    <a:cubicBezTo>
                      <a:pt x="304" y="49"/>
                      <a:pt x="303" y="49"/>
                      <a:pt x="302" y="50"/>
                    </a:cubicBezTo>
                    <a:cubicBezTo>
                      <a:pt x="302" y="44"/>
                      <a:pt x="302" y="44"/>
                      <a:pt x="302" y="44"/>
                    </a:cubicBezTo>
                    <a:cubicBezTo>
                      <a:pt x="302" y="20"/>
                      <a:pt x="283" y="1"/>
                      <a:pt x="259" y="1"/>
                    </a:cubicBezTo>
                    <a:cubicBezTo>
                      <a:pt x="44" y="0"/>
                      <a:pt x="44" y="0"/>
                      <a:pt x="44" y="0"/>
                    </a:cubicBezTo>
                    <a:cubicBezTo>
                      <a:pt x="20" y="0"/>
                      <a:pt x="1" y="19"/>
                      <a:pt x="1" y="43"/>
                    </a:cubicBezTo>
                    <a:cubicBezTo>
                      <a:pt x="0" y="104"/>
                      <a:pt x="0" y="104"/>
                      <a:pt x="0" y="104"/>
                    </a:cubicBezTo>
                    <a:cubicBezTo>
                      <a:pt x="0" y="128"/>
                      <a:pt x="20" y="147"/>
                      <a:pt x="43" y="147"/>
                    </a:cubicBezTo>
                    <a:cubicBezTo>
                      <a:pt x="259" y="147"/>
                      <a:pt x="259" y="147"/>
                      <a:pt x="259" y="147"/>
                    </a:cubicBezTo>
                    <a:cubicBezTo>
                      <a:pt x="283" y="147"/>
                      <a:pt x="302" y="128"/>
                      <a:pt x="302" y="104"/>
                    </a:cubicBezTo>
                    <a:cubicBezTo>
                      <a:pt x="302" y="99"/>
                      <a:pt x="302" y="99"/>
                      <a:pt x="302" y="99"/>
                    </a:cubicBezTo>
                    <a:cubicBezTo>
                      <a:pt x="303" y="99"/>
                      <a:pt x="304" y="99"/>
                      <a:pt x="305" y="99"/>
                    </a:cubicBezTo>
                    <a:cubicBezTo>
                      <a:pt x="312" y="99"/>
                      <a:pt x="317" y="95"/>
                      <a:pt x="317" y="89"/>
                    </a:cubicBezTo>
                    <a:cubicBezTo>
                      <a:pt x="317" y="59"/>
                      <a:pt x="317" y="59"/>
                      <a:pt x="317" y="59"/>
                    </a:cubicBezTo>
                    <a:cubicBezTo>
                      <a:pt x="317" y="54"/>
                      <a:pt x="312" y="49"/>
                      <a:pt x="306" y="49"/>
                    </a:cubicBezTo>
                    <a:close/>
                    <a:moveTo>
                      <a:pt x="291" y="104"/>
                    </a:moveTo>
                    <a:cubicBezTo>
                      <a:pt x="291" y="122"/>
                      <a:pt x="276" y="136"/>
                      <a:pt x="259" y="136"/>
                    </a:cubicBezTo>
                    <a:cubicBezTo>
                      <a:pt x="43" y="135"/>
                      <a:pt x="43" y="135"/>
                      <a:pt x="43" y="135"/>
                    </a:cubicBezTo>
                    <a:cubicBezTo>
                      <a:pt x="26" y="135"/>
                      <a:pt x="12" y="121"/>
                      <a:pt x="12" y="104"/>
                    </a:cubicBezTo>
                    <a:cubicBezTo>
                      <a:pt x="12" y="43"/>
                      <a:pt x="12" y="43"/>
                      <a:pt x="12" y="43"/>
                    </a:cubicBezTo>
                    <a:cubicBezTo>
                      <a:pt x="12" y="26"/>
                      <a:pt x="26" y="12"/>
                      <a:pt x="44" y="12"/>
                    </a:cubicBezTo>
                    <a:cubicBezTo>
                      <a:pt x="259" y="12"/>
                      <a:pt x="259" y="12"/>
                      <a:pt x="259" y="12"/>
                    </a:cubicBezTo>
                    <a:cubicBezTo>
                      <a:pt x="277" y="12"/>
                      <a:pt x="291" y="26"/>
                      <a:pt x="291" y="44"/>
                    </a:cubicBezTo>
                    <a:lnTo>
                      <a:pt x="291"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en-US" sz="2400" b="1" dirty="0">
                  <a:solidFill>
                    <a:schemeClr val="bg1"/>
                  </a:solidFill>
                  <a:effectLst>
                    <a:outerShdw blurRad="38100" dist="38100" dir="2700000" algn="tl">
                      <a:srgbClr val="000000">
                        <a:alpha val="43137"/>
                      </a:srgbClr>
                    </a:outerShdw>
                  </a:effectLst>
                  <a:cs typeface="+mn-ea"/>
                  <a:sym typeface="+mn-lt"/>
                </a:endParaRPr>
              </a:p>
            </p:txBody>
          </p:sp>
          <p:sp>
            <p:nvSpPr>
              <p:cNvPr id="65" name="Rectangle 156"/>
              <p:cNvSpPr>
                <a:spLocks noChangeArrowheads="1"/>
              </p:cNvSpPr>
              <p:nvPr/>
            </p:nvSpPr>
            <p:spPr bwMode="auto">
              <a:xfrm>
                <a:off x="4019550" y="2182813"/>
                <a:ext cx="4762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p>
                <a:pPr>
                  <a:defRPr/>
                </a:pPr>
                <a:endParaRPr lang="en-US" sz="2400" b="1" dirty="0">
                  <a:solidFill>
                    <a:schemeClr val="bg1"/>
                  </a:solidFill>
                  <a:effectLst>
                    <a:outerShdw blurRad="38100" dist="38100" dir="2700000" algn="tl">
                      <a:srgbClr val="000000">
                        <a:alpha val="43137"/>
                      </a:srgbClr>
                    </a:outerShdw>
                  </a:effectLst>
                  <a:cs typeface="+mn-ea"/>
                  <a:sym typeface="+mn-lt"/>
                </a:endParaRPr>
              </a:p>
            </p:txBody>
          </p:sp>
          <p:sp>
            <p:nvSpPr>
              <p:cNvPr id="66" name="Rectangle 157"/>
              <p:cNvSpPr>
                <a:spLocks noChangeArrowheads="1"/>
              </p:cNvSpPr>
              <p:nvPr/>
            </p:nvSpPr>
            <p:spPr bwMode="auto">
              <a:xfrm>
                <a:off x="4084638" y="2182813"/>
                <a:ext cx="4762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p>
                <a:pPr>
                  <a:defRPr/>
                </a:pPr>
                <a:endParaRPr lang="en-US" sz="2400" b="1" dirty="0">
                  <a:solidFill>
                    <a:schemeClr val="bg1"/>
                  </a:solidFill>
                  <a:effectLst>
                    <a:outerShdw blurRad="38100" dist="38100" dir="2700000" algn="tl">
                      <a:srgbClr val="000000">
                        <a:alpha val="43137"/>
                      </a:srgbClr>
                    </a:outerShdw>
                  </a:effectLst>
                  <a:cs typeface="+mn-ea"/>
                  <a:sym typeface="+mn-lt"/>
                </a:endParaRPr>
              </a:p>
            </p:txBody>
          </p:sp>
          <p:sp>
            <p:nvSpPr>
              <p:cNvPr id="67" name="Freeform 158"/>
              <p:cNvSpPr/>
              <p:nvPr/>
            </p:nvSpPr>
            <p:spPr bwMode="auto">
              <a:xfrm>
                <a:off x="3954463" y="2182813"/>
                <a:ext cx="47625" cy="206375"/>
              </a:xfrm>
              <a:custGeom>
                <a:avLst/>
                <a:gdLst>
                  <a:gd name="T0" fmla="*/ 0 w 25"/>
                  <a:gd name="T1" fmla="*/ 22 h 109"/>
                  <a:gd name="T2" fmla="*/ 0 w 25"/>
                  <a:gd name="T3" fmla="*/ 91 h 109"/>
                  <a:gd name="T4" fmla="*/ 15 w 25"/>
                  <a:gd name="T5" fmla="*/ 109 h 109"/>
                  <a:gd name="T6" fmla="*/ 25 w 25"/>
                  <a:gd name="T7" fmla="*/ 109 h 109"/>
                  <a:gd name="T8" fmla="*/ 25 w 25"/>
                  <a:gd name="T9" fmla="*/ 0 h 109"/>
                  <a:gd name="T10" fmla="*/ 17 w 25"/>
                  <a:gd name="T11" fmla="*/ 0 h 109"/>
                  <a:gd name="T12" fmla="*/ 0 w 25"/>
                  <a:gd name="T13" fmla="*/ 22 h 109"/>
                </a:gdLst>
                <a:ahLst/>
                <a:cxnLst>
                  <a:cxn ang="0">
                    <a:pos x="T0" y="T1"/>
                  </a:cxn>
                  <a:cxn ang="0">
                    <a:pos x="T2" y="T3"/>
                  </a:cxn>
                  <a:cxn ang="0">
                    <a:pos x="T4" y="T5"/>
                  </a:cxn>
                  <a:cxn ang="0">
                    <a:pos x="T6" y="T7"/>
                  </a:cxn>
                  <a:cxn ang="0">
                    <a:pos x="T8" y="T9"/>
                  </a:cxn>
                  <a:cxn ang="0">
                    <a:pos x="T10" y="T11"/>
                  </a:cxn>
                  <a:cxn ang="0">
                    <a:pos x="T12" y="T13"/>
                  </a:cxn>
                </a:cxnLst>
                <a:rect l="0" t="0" r="r" b="b"/>
                <a:pathLst>
                  <a:path w="25" h="109">
                    <a:moveTo>
                      <a:pt x="0" y="22"/>
                    </a:moveTo>
                    <a:cubicBezTo>
                      <a:pt x="0" y="91"/>
                      <a:pt x="0" y="91"/>
                      <a:pt x="0" y="91"/>
                    </a:cubicBezTo>
                    <a:cubicBezTo>
                      <a:pt x="2" y="97"/>
                      <a:pt x="6" y="104"/>
                      <a:pt x="15" y="109"/>
                    </a:cubicBezTo>
                    <a:cubicBezTo>
                      <a:pt x="25" y="109"/>
                      <a:pt x="25" y="109"/>
                      <a:pt x="25" y="109"/>
                    </a:cubicBezTo>
                    <a:cubicBezTo>
                      <a:pt x="25" y="0"/>
                      <a:pt x="25" y="0"/>
                      <a:pt x="25" y="0"/>
                    </a:cubicBezTo>
                    <a:cubicBezTo>
                      <a:pt x="17" y="0"/>
                      <a:pt x="17" y="0"/>
                      <a:pt x="17" y="0"/>
                    </a:cubicBezTo>
                    <a:cubicBezTo>
                      <a:pt x="12" y="2"/>
                      <a:pt x="3" y="7"/>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en-US" sz="2400" b="1" dirty="0">
                  <a:solidFill>
                    <a:schemeClr val="bg1"/>
                  </a:solidFill>
                  <a:effectLst>
                    <a:outerShdw blurRad="38100" dist="38100" dir="2700000" algn="tl">
                      <a:srgbClr val="000000">
                        <a:alpha val="43137"/>
                      </a:srgbClr>
                    </a:outerShdw>
                  </a:effectLst>
                  <a:cs typeface="+mn-ea"/>
                  <a:sym typeface="+mn-lt"/>
                </a:endParaRPr>
              </a:p>
            </p:txBody>
          </p:sp>
        </p:grpSp>
        <p:grpSp>
          <p:nvGrpSpPr>
            <p:cNvPr id="68" name="Group 115"/>
            <p:cNvGrpSpPr/>
            <p:nvPr/>
          </p:nvGrpSpPr>
          <p:grpSpPr>
            <a:xfrm>
              <a:off x="2689832" y="3159836"/>
              <a:ext cx="481012" cy="482600"/>
              <a:chOff x="4198938" y="2905126"/>
              <a:chExt cx="481012" cy="482600"/>
            </a:xfrm>
            <a:solidFill>
              <a:schemeClr val="accent2"/>
            </a:solidFill>
          </p:grpSpPr>
          <p:sp>
            <p:nvSpPr>
              <p:cNvPr id="69"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70"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sp>
            <p:nvSpPr>
              <p:cNvPr id="71"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sp>
          <p:nvSpPr>
            <p:cNvPr id="72" name="Freeform 107"/>
            <p:cNvSpPr>
              <a:spLocks noEditPoints="1"/>
            </p:cNvSpPr>
            <p:nvPr/>
          </p:nvSpPr>
          <p:spPr bwMode="auto">
            <a:xfrm>
              <a:off x="4815975" y="3008960"/>
              <a:ext cx="474720" cy="549251"/>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3"/>
            </a:solidFill>
            <a:ln>
              <a:noFill/>
            </a:ln>
          </p:spPr>
          <p:txBody>
            <a:bodyPr/>
            <a:p>
              <a:pPr>
                <a:defRPr/>
              </a:pPr>
              <a:endParaRPr lang="en-US" sz="2400" b="1" dirty="0">
                <a:solidFill>
                  <a:schemeClr val="bg1"/>
                </a:solidFill>
                <a:effectLst>
                  <a:outerShdw blurRad="38100" dist="38100" dir="2700000" algn="tl">
                    <a:srgbClr val="000000">
                      <a:alpha val="43137"/>
                    </a:srgbClr>
                  </a:outerShdw>
                </a:effectLst>
                <a:cs typeface="+mn-ea"/>
                <a:sym typeface="+mn-lt"/>
              </a:endParaRPr>
            </a:p>
          </p:txBody>
        </p:sp>
        <p:sp>
          <p:nvSpPr>
            <p:cNvPr id="73" name="Freeform 29"/>
            <p:cNvSpPr>
              <a:spLocks noEditPoints="1"/>
            </p:cNvSpPr>
            <p:nvPr/>
          </p:nvSpPr>
          <p:spPr bwMode="auto">
            <a:xfrm>
              <a:off x="5862263" y="4893240"/>
              <a:ext cx="481069" cy="480991"/>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4"/>
            </a:solidFill>
            <a:ln>
              <a:noFill/>
            </a:ln>
          </p:spPr>
          <p:txBody>
            <a:bodyPr/>
            <a:p>
              <a:pPr>
                <a:defRPr/>
              </a:pPr>
              <a:endParaRPr lang="id-ID" sz="2400" b="1" dirty="0">
                <a:solidFill>
                  <a:schemeClr val="bg1"/>
                </a:solidFill>
                <a:effectLst>
                  <a:outerShdw blurRad="38100" dist="38100" dir="2700000" algn="tl">
                    <a:srgbClr val="000000">
                      <a:alpha val="43137"/>
                    </a:srgbClr>
                  </a:outerShdw>
                </a:effectLst>
                <a:cs typeface="+mn-ea"/>
                <a:sym typeface="+mn-lt"/>
              </a:endParaRPr>
            </a:p>
          </p:txBody>
        </p:sp>
      </p:grpSp>
      <p:sp>
        <p:nvSpPr>
          <p:cNvPr id="166" name="Freeform 72"/>
          <p:cNvSpPr/>
          <p:nvPr/>
        </p:nvSpPr>
        <p:spPr bwMode="auto">
          <a:xfrm>
            <a:off x="5055139" y="4601775"/>
            <a:ext cx="1132173" cy="2440864"/>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chemeClr val="accent1">
              <a:lumMod val="20000"/>
              <a:lumOff val="80000"/>
            </a:schemeClr>
          </a:solidFill>
          <a:ln>
            <a:noFill/>
          </a:ln>
        </p:spPr>
        <p:txBody>
          <a:bodyPr lIns="162482" tIns="81240" rIns="162482" bIns="81240"/>
          <a:p>
            <a:pPr>
              <a:defRPr/>
            </a:pPr>
            <a:endParaRPr lang="en-US" sz="3200" dirty="0">
              <a:cs typeface="+mn-ea"/>
              <a:sym typeface="+mn-lt"/>
            </a:endParaRPr>
          </a:p>
        </p:txBody>
      </p:sp>
      <p:sp>
        <p:nvSpPr>
          <p:cNvPr id="75" name="Content Placeholder 2"/>
          <p:cNvSpPr txBox="1"/>
          <p:nvPr/>
        </p:nvSpPr>
        <p:spPr bwMode="auto">
          <a:xfrm>
            <a:off x="292735" y="1569085"/>
            <a:ext cx="2989580" cy="799465"/>
          </a:xfrm>
          <a:prstGeom prst="rect">
            <a:avLst/>
          </a:prstGeom>
          <a:noFill/>
          <a:ln w="9525">
            <a:noFill/>
            <a:miter lim="800000"/>
          </a:ln>
        </p:spPr>
        <p:txBody>
          <a:bodyPr/>
          <a:p>
            <a:pPr algn="r">
              <a:spcBef>
                <a:spcPct val="20000"/>
              </a:spcBef>
            </a:pPr>
            <a:r>
              <a:rPr lang="zh-CN" altLang="en-US" sz="2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直接通过</a:t>
            </a:r>
            <a:r>
              <a:rPr lang="en-US" altLang="zh-CN" sz="2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RPA</a:t>
            </a:r>
            <a:r>
              <a:rPr lang="zh-CN" altLang="en-US" sz="2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获取数据，无需人工收集。</a:t>
            </a:r>
            <a:endParaRPr lang="zh-CN" altLang="en-US" sz="2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p:txBody>
      </p:sp>
      <p:cxnSp>
        <p:nvCxnSpPr>
          <p:cNvPr id="77" name="Straight Connector 136"/>
          <p:cNvCxnSpPr/>
          <p:nvPr/>
        </p:nvCxnSpPr>
        <p:spPr>
          <a:xfrm flipH="1">
            <a:off x="3362332" y="2061574"/>
            <a:ext cx="1067409"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135"/>
          <p:cNvCxnSpPr/>
          <p:nvPr/>
        </p:nvCxnSpPr>
        <p:spPr>
          <a:xfrm flipH="1" flipV="1">
            <a:off x="4429741" y="2061940"/>
            <a:ext cx="170378" cy="455146"/>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8" name="Content Placeholder 2"/>
          <p:cNvSpPr txBox="1"/>
          <p:nvPr/>
        </p:nvSpPr>
        <p:spPr bwMode="auto">
          <a:xfrm>
            <a:off x="8621395" y="1604645"/>
            <a:ext cx="2954655" cy="786765"/>
          </a:xfrm>
          <a:prstGeom prst="rect">
            <a:avLst/>
          </a:prstGeom>
          <a:noFill/>
          <a:ln w="9525">
            <a:noFill/>
            <a:miter lim="800000"/>
          </a:ln>
        </p:spPr>
        <p:txBody>
          <a:bodyPr/>
          <a:p>
            <a:pPr>
              <a:spcBef>
                <a:spcPct val="20000"/>
              </a:spcBef>
            </a:pPr>
            <a:r>
              <a:rPr lang="zh-CN" altLang="en-US" sz="2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可以坐落于用户机器中，随时服务于用户。</a:t>
            </a:r>
            <a:endParaRPr lang="zh-CN" altLang="en-US" sz="2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p:txBody>
      </p:sp>
      <p:cxnSp>
        <p:nvCxnSpPr>
          <p:cNvPr id="85" name="Straight Connector 131"/>
          <p:cNvCxnSpPr/>
          <p:nvPr/>
        </p:nvCxnSpPr>
        <p:spPr>
          <a:xfrm>
            <a:off x="7106391" y="1969146"/>
            <a:ext cx="1271278"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130"/>
          <p:cNvCxnSpPr/>
          <p:nvPr/>
        </p:nvCxnSpPr>
        <p:spPr>
          <a:xfrm flipV="1">
            <a:off x="6903976" y="2001896"/>
            <a:ext cx="202415" cy="455146"/>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0" name="Content Placeholder 2"/>
          <p:cNvSpPr txBox="1"/>
          <p:nvPr/>
        </p:nvSpPr>
        <p:spPr bwMode="auto">
          <a:xfrm>
            <a:off x="-131089" y="4233459"/>
            <a:ext cx="2635353" cy="787750"/>
          </a:xfrm>
          <a:prstGeom prst="rect">
            <a:avLst/>
          </a:prstGeom>
          <a:noFill/>
          <a:ln w="9525">
            <a:noFill/>
            <a:miter lim="800000"/>
          </a:ln>
        </p:spPr>
        <p:txBody>
          <a:bodyPr/>
          <a:p>
            <a:pPr algn="r">
              <a:spcBef>
                <a:spcPct val="20000"/>
              </a:spcBef>
            </a:pPr>
            <a:r>
              <a:rPr lang="zh-CN" altLang="en-US" sz="2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rPr>
              <a:t>节约了商品进行价格比较的时间。</a:t>
            </a:r>
            <a:endParaRPr lang="en-US" altLang="zh-CN" sz="2400" b="1" dirty="0">
              <a:solidFill>
                <a:schemeClr val="bg1"/>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cs typeface="+mn-ea"/>
              <a:sym typeface="+mn-lt"/>
            </a:endParaRPr>
          </a:p>
        </p:txBody>
      </p:sp>
      <p:cxnSp>
        <p:nvCxnSpPr>
          <p:cNvPr id="81" name="Straight Connector 136"/>
          <p:cNvCxnSpPr/>
          <p:nvPr/>
        </p:nvCxnSpPr>
        <p:spPr>
          <a:xfrm flipH="1">
            <a:off x="2603507" y="4757149"/>
            <a:ext cx="1067409"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2" name="Content Placeholder 2"/>
          <p:cNvSpPr txBox="1"/>
          <p:nvPr/>
        </p:nvSpPr>
        <p:spPr bwMode="auto">
          <a:xfrm>
            <a:off x="8860770" y="3903078"/>
            <a:ext cx="2476142" cy="787350"/>
          </a:xfrm>
          <a:prstGeom prst="rect">
            <a:avLst/>
          </a:prstGeom>
          <a:noFill/>
          <a:ln w="9525">
            <a:noFill/>
            <a:miter lim="800000"/>
          </a:ln>
        </p:spPr>
        <p:txBody>
          <a:bodyPr/>
          <a:p>
            <a:pPr>
              <a:spcBef>
                <a:spcPct val="20000"/>
              </a:spcBef>
            </a:pP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sym typeface="+mn-lt"/>
              </a:rPr>
              <a:t>对于获取到数据采用</a:t>
            </a: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sym typeface="+mn-lt"/>
              </a:rPr>
              <a:t>RPA</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sym typeface="+mn-lt"/>
              </a:rPr>
              <a:t>自动写入文件方式反馈到客户手中。</a:t>
            </a:r>
            <a:endPar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sym typeface="+mn-lt"/>
            </a:endParaRPr>
          </a:p>
        </p:txBody>
      </p:sp>
      <p:cxnSp>
        <p:nvCxnSpPr>
          <p:cNvPr id="83" name="Straight Connector 131"/>
          <p:cNvCxnSpPr/>
          <p:nvPr/>
        </p:nvCxnSpPr>
        <p:spPr>
          <a:xfrm>
            <a:off x="7498186" y="4603126"/>
            <a:ext cx="1271278"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66"/>
                                        </p:tgtEl>
                                        <p:attrNameLst>
                                          <p:attrName>style.visibility</p:attrName>
                                        </p:attrNameLst>
                                      </p:cBhvr>
                                      <p:to>
                                        <p:strVal val="visible"/>
                                      </p:to>
                                    </p:set>
                                  </p:childTnLst>
                                </p:cTn>
                              </p:par>
                              <p:par>
                                <p:cTn id="11" presetID="2" presetClass="entr" presetSubtype="4" fill="hold" grpId="1" nodeType="withEffect">
                                  <p:stCondLst>
                                    <p:cond delay="0"/>
                                  </p:stCondLst>
                                  <p:childTnLst>
                                    <p:set>
                                      <p:cBhvr>
                                        <p:cTn id="12" dur="1" fill="hold">
                                          <p:stCondLst>
                                            <p:cond delay="0"/>
                                          </p:stCondLst>
                                        </p:cTn>
                                        <p:tgtEl>
                                          <p:spTgt spid="166"/>
                                        </p:tgtEl>
                                        <p:attrNameLst>
                                          <p:attrName>style.visibility</p:attrName>
                                        </p:attrNameLst>
                                      </p:cBhvr>
                                      <p:to>
                                        <p:strVal val="visible"/>
                                      </p:to>
                                    </p:set>
                                    <p:anim calcmode="lin" valueType="num">
                                      <p:cBhvr additive="base">
                                        <p:cTn id="13" dur="500" fill="hold"/>
                                        <p:tgtEl>
                                          <p:spTgt spid="166"/>
                                        </p:tgtEl>
                                        <p:attrNameLst>
                                          <p:attrName>ppt_x</p:attrName>
                                        </p:attrNameLst>
                                      </p:cBhvr>
                                      <p:tavLst>
                                        <p:tav tm="0">
                                          <p:val>
                                            <p:strVal val="#ppt_x"/>
                                          </p:val>
                                        </p:tav>
                                        <p:tav tm="100000">
                                          <p:val>
                                            <p:strVal val="#ppt_x"/>
                                          </p:val>
                                        </p:tav>
                                      </p:tavLst>
                                    </p:anim>
                                    <p:anim calcmode="lin" valueType="num">
                                      <p:cBhvr additive="base">
                                        <p:cTn id="14"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bldLvl="0" animBg="1"/>
      <p:bldP spid="166"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8" name="组合 16"/>
          <p:cNvGrpSpPr/>
          <p:nvPr/>
        </p:nvGrpSpPr>
        <p:grpSpPr>
          <a:xfrm>
            <a:off x="874973" y="1477684"/>
            <a:ext cx="2133664" cy="1892242"/>
            <a:chOff x="2915344" y="1314017"/>
            <a:chExt cx="1496299" cy="1337146"/>
          </a:xfrm>
        </p:grpSpPr>
        <p:sp>
          <p:nvSpPr>
            <p:cNvPr id="9" name="Ellipse 28"/>
            <p:cNvSpPr/>
            <p:nvPr/>
          </p:nvSpPr>
          <p:spPr>
            <a:xfrm>
              <a:off x="3126678" y="1367502"/>
              <a:ext cx="1284965" cy="1283661"/>
            </a:xfrm>
            <a:prstGeom prst="ellipse">
              <a:avLst/>
            </a:prstGeom>
            <a:solidFill>
              <a:schemeClr val="accent3">
                <a:lumMod val="60000"/>
                <a:lumOff val="40000"/>
                <a:alpha val="38000"/>
              </a:schemeClr>
            </a:solidFill>
            <a:ln w="76200">
              <a:noFill/>
            </a:ln>
          </p:spPr>
          <p:txBody>
            <a:bodyPr anchor="ctr" anchorCtr="1"/>
            <a:p>
              <a:pPr defTabSz="1218565" rtl="0">
                <a:defRPr/>
              </a:pPr>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优势</a:t>
              </a:r>
              <a:endParaRPr lang="fr-FR"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0" name="Freeform 95"/>
            <p:cNvSpPr/>
            <p:nvPr/>
          </p:nvSpPr>
          <p:spPr bwMode="auto">
            <a:xfrm flipH="1">
              <a:off x="3126678" y="1314017"/>
              <a:ext cx="400491"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accent4"/>
            </a:solidFill>
            <a:ln w="38100">
              <a:noFill/>
              <a:round/>
            </a:ln>
          </p:spPr>
          <p:txBody>
            <a:bodyPr anchor="ctr" anchorCtr="1"/>
            <a:p>
              <a:pPr defTabSz="1218565" rtl="0"/>
              <a:r>
                <a:rPr lang="fr-FR" altLang="zh-CN" sz="3200" b="1" dirty="0">
                  <a:solidFill>
                    <a:srgbClr val="F7F7F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S</a:t>
              </a:r>
              <a:endParaRPr lang="fr-FR" altLang="zh-CN" sz="3200" b="1" dirty="0">
                <a:solidFill>
                  <a:srgbClr val="F7F7F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1" name="Freeform 185"/>
            <p:cNvSpPr/>
            <p:nvPr/>
          </p:nvSpPr>
          <p:spPr bwMode="auto">
            <a:xfrm>
              <a:off x="2915344"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accent4"/>
            </a:solidFill>
            <a:ln w="9525">
              <a:noFill/>
              <a:round/>
            </a:ln>
          </p:spPr>
          <p:txBody>
            <a:bodyPr/>
            <a:p>
              <a:pPr defTabSz="1218565" rtl="0"/>
              <a:endParaRPr lang="zh-CN" altLang="en-US" sz="2400" b="1">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graphicFrame>
        <p:nvGraphicFramePr>
          <p:cNvPr id="38" name="图示 37"/>
          <p:cNvGraphicFramePr/>
          <p:nvPr/>
        </p:nvGraphicFramePr>
        <p:xfrm>
          <a:off x="3087139" y="1166875"/>
          <a:ext cx="8128000" cy="26589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39" name="直接连接符 38"/>
          <p:cNvCxnSpPr/>
          <p:nvPr/>
        </p:nvCxnSpPr>
        <p:spPr>
          <a:xfrm>
            <a:off x="874973" y="4055092"/>
            <a:ext cx="10865270" cy="0"/>
          </a:xfrm>
          <a:prstGeom prst="line">
            <a:avLst/>
          </a:prstGeom>
          <a:ln>
            <a:solidFill>
              <a:srgbClr val="08D2D4"/>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892278" y="4294971"/>
            <a:ext cx="2125011" cy="1881707"/>
            <a:chOff x="2915344" y="2913375"/>
            <a:chExt cx="1508039" cy="1337144"/>
          </a:xfrm>
        </p:grpSpPr>
        <p:sp>
          <p:nvSpPr>
            <p:cNvPr id="41" name="Ellipse 28"/>
            <p:cNvSpPr/>
            <p:nvPr/>
          </p:nvSpPr>
          <p:spPr>
            <a:xfrm>
              <a:off x="3126677" y="2966860"/>
              <a:ext cx="1296707" cy="1283661"/>
            </a:xfrm>
            <a:prstGeom prst="ellipse">
              <a:avLst/>
            </a:prstGeom>
            <a:solidFill>
              <a:schemeClr val="accent3">
                <a:lumMod val="60000"/>
                <a:lumOff val="40000"/>
                <a:alpha val="38000"/>
              </a:schemeClr>
            </a:solidFill>
            <a:ln w="76200">
              <a:noFill/>
            </a:ln>
          </p:spPr>
          <p:txBody>
            <a:bodyPr anchor="ctr" anchorCtr="1"/>
            <a:p>
              <a:pPr defTabSz="1218565"/>
              <a:r>
                <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可推广性</a:t>
              </a:r>
              <a:endParaRPr lang="fr-FR"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42" name="Freeform 95"/>
            <p:cNvSpPr/>
            <p:nvPr/>
          </p:nvSpPr>
          <p:spPr bwMode="auto">
            <a:xfrm flipH="1">
              <a:off x="3126678" y="2913375"/>
              <a:ext cx="400491"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accent4"/>
            </a:solidFill>
            <a:ln w="9525">
              <a:noFill/>
              <a:round/>
            </a:ln>
          </p:spPr>
          <p:txBody>
            <a:bodyPr/>
            <a:p>
              <a:pPr defTabSz="1218565"/>
              <a:r>
                <a:rPr lang="fr-FR" sz="3200" b="1" dirty="0">
                  <a:solidFill>
                    <a:srgbClr val="F7F7F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a:t>
              </a:r>
              <a:endParaRPr lang="fr-FR" sz="3200" b="1" dirty="0">
                <a:solidFill>
                  <a:srgbClr val="F7F7F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43" name="Freeform 185"/>
            <p:cNvSpPr/>
            <p:nvPr/>
          </p:nvSpPr>
          <p:spPr bwMode="auto">
            <a:xfrm>
              <a:off x="2915344"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accent4"/>
            </a:solidFill>
            <a:ln w="9525">
              <a:noFill/>
              <a:round/>
            </a:ln>
          </p:spPr>
          <p:txBody>
            <a:bodyPr/>
            <a:p>
              <a:pPr defTabSz="1218565"/>
              <a:endParaRPr lang="fr-FR" sz="2400" b="1" dirty="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graphicFrame>
        <p:nvGraphicFramePr>
          <p:cNvPr id="58" name="图示 57"/>
          <p:cNvGraphicFramePr/>
          <p:nvPr/>
        </p:nvGraphicFramePr>
        <p:xfrm>
          <a:off x="3087370" y="4199255"/>
          <a:ext cx="8913495" cy="26587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500"/>
                            </p:stCondLst>
                            <p:childTnLst>
                              <p:par>
                                <p:cTn id="13" presetID="2" presetClass="entr" presetSubtype="12"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516021" y="2243472"/>
            <a:ext cx="11025544" cy="3384550"/>
          </a:xfrm>
          <a:prstGeom prst="rect">
            <a:avLst/>
          </a:prstGeom>
          <a:noFill/>
        </p:spPr>
        <p:txBody>
          <a:bodyPr wrap="square" rtlCol="0">
            <a:spAutoFit/>
          </a:bodyPr>
          <a:p>
            <a:pPr marL="457200" algn="just"/>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收益：</a:t>
            </a:r>
            <a:endPar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endParaRPr>
          </a:p>
          <a:p>
            <a:pPr marL="457200" algn="just"/>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	    </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面向全国的</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RPA</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系统，发行在</a:t>
            </a:r>
            <a:r>
              <a:rPr lang="en-US" altLang="zh-CN" sz="2800" b="1" dirty="0" err="1">
                <a:ln w="6600">
                  <a:solidFill>
                    <a:schemeClr val="accent2"/>
                  </a:solidFill>
                  <a:prstDash val="solid"/>
                </a:ln>
                <a:solidFill>
                  <a:srgbClr val="FFFFFF"/>
                </a:solidFill>
                <a:effectLst>
                  <a:outerShdw blurRad="38100" dist="38100" dir="2700000" algn="tl">
                    <a:srgbClr val="000000">
                      <a:alpha val="43137"/>
                    </a:srgbClr>
                  </a:outerShdw>
                </a:effectLst>
              </a:rPr>
              <a:t>UiBot</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 Store</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让所有人都可以使用，从而增加曝光度，</a:t>
            </a:r>
            <a:r>
              <a:rPr lang="zh-CN" altLang="en-US" sz="2800" b="1" dirty="0">
                <a:ln w="6600">
                  <a:solidFill>
                    <a:schemeClr val="accent2"/>
                  </a:solidFill>
                  <a:prstDash val="solid"/>
                </a:ln>
                <a:solidFill>
                  <a:srgbClr val="FFFFFF"/>
                </a:solidFill>
                <a:effectLst>
                  <a:outerShdw blurRad="38100" dist="38100" dir="2700000" algn="tl">
                    <a:srgbClr val="000000">
                      <a:alpha val="43137"/>
                    </a:srgbClr>
                  </a:outerShdw>
                </a:effectLst>
              </a:rPr>
              <a:t>进入国际市场。</a:t>
            </a:r>
            <a:endPar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endParaRPr>
          </a:p>
          <a:p>
            <a:pPr marL="457200" algn="just"/>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    </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预计第一年客户</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10</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万人，收益</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50</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万元；</a:t>
            </a:r>
            <a:endPar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endParaRPr>
          </a:p>
          <a:p>
            <a:pPr marL="457200" algn="just"/>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    </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第二年增加客户数量达到</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25</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万人，收益</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150</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万元</a:t>
            </a:r>
            <a:r>
              <a:rPr lang="zh-CN" altLang="en-US" sz="2800" b="1" dirty="0">
                <a:ln w="6600">
                  <a:solidFill>
                    <a:schemeClr val="accent2"/>
                  </a:solidFill>
                  <a:prstDash val="solid"/>
                </a:ln>
                <a:solidFill>
                  <a:srgbClr val="FFFFFF"/>
                </a:solidFill>
                <a:effectLst>
                  <a:outerShdw blurRad="38100" dist="38100" dir="2700000" algn="tl">
                    <a:srgbClr val="000000">
                      <a:alpha val="43137"/>
                    </a:srgbClr>
                  </a:outerShdw>
                </a:effectLst>
              </a:rPr>
              <a:t>；</a:t>
            </a:r>
            <a:endPar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endParaRPr>
          </a:p>
          <a:p>
            <a:pPr marL="457200" algn="just"/>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    </a:t>
            </a:r>
            <a:r>
              <a:rPr lang="zh-CN" altLang="en-US" sz="2800" b="1" dirty="0">
                <a:ln w="6600">
                  <a:solidFill>
                    <a:schemeClr val="accent2"/>
                  </a:solidFill>
                  <a:prstDash val="solid"/>
                </a:ln>
                <a:solidFill>
                  <a:srgbClr val="FFFFFF"/>
                </a:solidFill>
                <a:effectLst>
                  <a:outerShdw blurRad="38100" dist="38100" dir="2700000" algn="tl">
                    <a:srgbClr val="000000">
                      <a:alpha val="43137"/>
                    </a:srgbClr>
                  </a:outerShdw>
                </a:effectLst>
              </a:rPr>
              <a:t>第三年增加客户数量达到</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100</a:t>
            </a:r>
            <a:r>
              <a:rPr lang="zh-CN" altLang="en-US" sz="2800" b="1" dirty="0">
                <a:ln w="6600">
                  <a:solidFill>
                    <a:schemeClr val="accent2"/>
                  </a:solidFill>
                  <a:prstDash val="solid"/>
                </a:ln>
                <a:solidFill>
                  <a:srgbClr val="FFFFFF"/>
                </a:solidFill>
                <a:effectLst>
                  <a:outerShdw blurRad="38100" dist="38100" dir="2700000" algn="tl">
                    <a:srgbClr val="000000">
                      <a:alpha val="43137"/>
                    </a:srgbClr>
                  </a:outerShdw>
                </a:effectLst>
              </a:rPr>
              <a:t>万人，收益</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500</a:t>
            </a:r>
            <a:r>
              <a:rPr lang="zh-CN" altLang="en-US" sz="2800" b="1" dirty="0">
                <a:ln w="6600">
                  <a:solidFill>
                    <a:schemeClr val="accent2"/>
                  </a:solidFill>
                  <a:prstDash val="solid"/>
                </a:ln>
                <a:solidFill>
                  <a:srgbClr val="FFFFFF"/>
                </a:solidFill>
                <a:effectLst>
                  <a:outerShdw blurRad="38100" dist="38100" dir="2700000" algn="tl">
                    <a:srgbClr val="000000">
                      <a:alpha val="43137"/>
                    </a:srgbClr>
                  </a:outerShdw>
                </a:effectLst>
              </a:rPr>
              <a:t>万元；</a:t>
            </a:r>
            <a:endPar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endParaRPr>
          </a:p>
          <a:p>
            <a:pPr marL="457200" algn="just"/>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    </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未来还可以面向手机端，可做成小程序、</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app</a:t>
            </a:r>
            <a:r>
              <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等</a:t>
            </a:r>
            <a:r>
              <a:rPr lang="en-US" altLang="zh-CN" sz="2800" b="1" dirty="0">
                <a:ln w="6600">
                  <a:solidFill>
                    <a:schemeClr val="accent2"/>
                  </a:solidFill>
                  <a:prstDash val="solid"/>
                </a:ln>
                <a:solidFill>
                  <a:srgbClr val="FFFFFF"/>
                </a:solidFill>
                <a:effectLst>
                  <a:outerShdw blurRad="38100" dist="38100" dir="2700000" algn="tl">
                    <a:srgbClr val="000000">
                      <a:alpha val="43137"/>
                    </a:srgbClr>
                  </a:outerShdw>
                </a:effectLst>
              </a:rPr>
              <a:t>.</a:t>
            </a:r>
            <a:endParaRPr lang="zh-CN" altLang="zh-CN" sz="2800" b="1" dirty="0">
              <a:ln w="6600">
                <a:solidFill>
                  <a:schemeClr val="accent2"/>
                </a:solidFill>
                <a:prstDash val="solid"/>
              </a:ln>
              <a:solidFill>
                <a:srgbClr val="FFFFFF"/>
              </a:solidFill>
              <a:effectLst>
                <a:outerShdw blurRad="38100" dist="38100" dir="2700000" algn="tl">
                  <a:srgbClr val="000000">
                    <a:alpha val="43137"/>
                  </a:srgbClr>
                </a:outerShdw>
              </a:effectLst>
            </a:endParaRPr>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 name="直接连接符 6"/>
          <p:cNvCxnSpPr/>
          <p:nvPr/>
        </p:nvCxnSpPr>
        <p:spPr>
          <a:xfrm flipV="1">
            <a:off x="1916959" y="4229339"/>
            <a:ext cx="7409472" cy="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6" name="组合 8"/>
          <p:cNvGrpSpPr/>
          <p:nvPr/>
        </p:nvGrpSpPr>
        <p:grpSpPr>
          <a:xfrm>
            <a:off x="1525715" y="3933459"/>
            <a:ext cx="722928" cy="611884"/>
            <a:chOff x="2364690" y="3631540"/>
            <a:chExt cx="653704" cy="653704"/>
          </a:xfrm>
          <a:solidFill>
            <a:schemeClr val="accent3"/>
          </a:solidFill>
        </p:grpSpPr>
        <p:sp>
          <p:nvSpPr>
            <p:cNvPr id="17" name="Freeform 6"/>
            <p:cNvSpPr>
              <a:spLocks noEditPoints="1"/>
            </p:cNvSpPr>
            <p:nvPr/>
          </p:nvSpPr>
          <p:spPr bwMode="auto">
            <a:xfrm>
              <a:off x="2651219" y="3908905"/>
              <a:ext cx="215575" cy="215736"/>
            </a:xfrm>
            <a:custGeom>
              <a:avLst/>
              <a:gdLst>
                <a:gd name="T0" fmla="*/ 0 w 700"/>
                <a:gd name="T1" fmla="*/ 0 h 701"/>
                <a:gd name="T2" fmla="*/ 347 w 700"/>
                <a:gd name="T3" fmla="*/ 0 h 701"/>
                <a:gd name="T4" fmla="*/ 347 w 700"/>
                <a:gd name="T5" fmla="*/ 701 h 701"/>
                <a:gd name="T6" fmla="*/ 0 w 700"/>
                <a:gd name="T7" fmla="*/ 701 h 701"/>
                <a:gd name="T8" fmla="*/ 0 w 700"/>
                <a:gd name="T9" fmla="*/ 0 h 701"/>
                <a:gd name="T10" fmla="*/ 41 w 700"/>
                <a:gd name="T11" fmla="*/ 174 h 701"/>
                <a:gd name="T12" fmla="*/ 130 w 700"/>
                <a:gd name="T13" fmla="*/ 174 h 701"/>
                <a:gd name="T14" fmla="*/ 130 w 700"/>
                <a:gd name="T15" fmla="*/ 85 h 701"/>
                <a:gd name="T16" fmla="*/ 50 w 700"/>
                <a:gd name="T17" fmla="*/ 86 h 701"/>
                <a:gd name="T18" fmla="*/ 41 w 700"/>
                <a:gd name="T19" fmla="*/ 97 h 701"/>
                <a:gd name="T20" fmla="*/ 41 w 700"/>
                <a:gd name="T21" fmla="*/ 174 h 701"/>
                <a:gd name="T22" fmla="*/ 219 w 700"/>
                <a:gd name="T23" fmla="*/ 175 h 701"/>
                <a:gd name="T24" fmla="*/ 296 w 700"/>
                <a:gd name="T25" fmla="*/ 175 h 701"/>
                <a:gd name="T26" fmla="*/ 307 w 700"/>
                <a:gd name="T27" fmla="*/ 163 h 701"/>
                <a:gd name="T28" fmla="*/ 307 w 700"/>
                <a:gd name="T29" fmla="*/ 99 h 701"/>
                <a:gd name="T30" fmla="*/ 294 w 700"/>
                <a:gd name="T31" fmla="*/ 86 h 701"/>
                <a:gd name="T32" fmla="*/ 219 w 700"/>
                <a:gd name="T33" fmla="*/ 85 h 701"/>
                <a:gd name="T34" fmla="*/ 219 w 700"/>
                <a:gd name="T35" fmla="*/ 175 h 701"/>
                <a:gd name="T36" fmla="*/ 131 w 700"/>
                <a:gd name="T37" fmla="*/ 526 h 701"/>
                <a:gd name="T38" fmla="*/ 130 w 700"/>
                <a:gd name="T39" fmla="*/ 452 h 701"/>
                <a:gd name="T40" fmla="*/ 116 w 700"/>
                <a:gd name="T41" fmla="*/ 439 h 701"/>
                <a:gd name="T42" fmla="*/ 55 w 700"/>
                <a:gd name="T43" fmla="*/ 438 h 701"/>
                <a:gd name="T44" fmla="*/ 41 w 700"/>
                <a:gd name="T45" fmla="*/ 448 h 701"/>
                <a:gd name="T46" fmla="*/ 41 w 700"/>
                <a:gd name="T47" fmla="*/ 526 h 701"/>
                <a:gd name="T48" fmla="*/ 131 w 700"/>
                <a:gd name="T49" fmla="*/ 526 h 701"/>
                <a:gd name="T50" fmla="*/ 219 w 700"/>
                <a:gd name="T51" fmla="*/ 438 h 701"/>
                <a:gd name="T52" fmla="*/ 219 w 700"/>
                <a:gd name="T53" fmla="*/ 525 h 701"/>
                <a:gd name="T54" fmla="*/ 307 w 700"/>
                <a:gd name="T55" fmla="*/ 525 h 701"/>
                <a:gd name="T56" fmla="*/ 307 w 700"/>
                <a:gd name="T57" fmla="*/ 451 h 701"/>
                <a:gd name="T58" fmla="*/ 294 w 700"/>
                <a:gd name="T59" fmla="*/ 439 h 701"/>
                <a:gd name="T60" fmla="*/ 219 w 700"/>
                <a:gd name="T61" fmla="*/ 438 h 701"/>
                <a:gd name="T62" fmla="*/ 130 w 700"/>
                <a:gd name="T63" fmla="*/ 262 h 701"/>
                <a:gd name="T64" fmla="*/ 50 w 700"/>
                <a:gd name="T65" fmla="*/ 263 h 701"/>
                <a:gd name="T66" fmla="*/ 41 w 700"/>
                <a:gd name="T67" fmla="*/ 272 h 701"/>
                <a:gd name="T68" fmla="*/ 41 w 700"/>
                <a:gd name="T69" fmla="*/ 349 h 701"/>
                <a:gd name="T70" fmla="*/ 130 w 700"/>
                <a:gd name="T71" fmla="*/ 349 h 701"/>
                <a:gd name="T72" fmla="*/ 130 w 700"/>
                <a:gd name="T73" fmla="*/ 262 h 701"/>
                <a:gd name="T74" fmla="*/ 307 w 700"/>
                <a:gd name="T75" fmla="*/ 262 h 701"/>
                <a:gd name="T76" fmla="*/ 229 w 700"/>
                <a:gd name="T77" fmla="*/ 262 h 701"/>
                <a:gd name="T78" fmla="*/ 219 w 700"/>
                <a:gd name="T79" fmla="*/ 270 h 701"/>
                <a:gd name="T80" fmla="*/ 218 w 700"/>
                <a:gd name="T81" fmla="*/ 351 h 701"/>
                <a:gd name="T82" fmla="*/ 292 w 700"/>
                <a:gd name="T83" fmla="*/ 351 h 701"/>
                <a:gd name="T84" fmla="*/ 306 w 700"/>
                <a:gd name="T85" fmla="*/ 338 h 701"/>
                <a:gd name="T86" fmla="*/ 307 w 700"/>
                <a:gd name="T87" fmla="*/ 262 h 701"/>
                <a:gd name="T88" fmla="*/ 481 w 700"/>
                <a:gd name="T89" fmla="*/ 528 h 701"/>
                <a:gd name="T90" fmla="*/ 481 w 700"/>
                <a:gd name="T91" fmla="*/ 701 h 701"/>
                <a:gd name="T92" fmla="*/ 397 w 700"/>
                <a:gd name="T93" fmla="*/ 701 h 701"/>
                <a:gd name="T94" fmla="*/ 397 w 700"/>
                <a:gd name="T95" fmla="*/ 310 h 701"/>
                <a:gd name="T96" fmla="*/ 700 w 700"/>
                <a:gd name="T97" fmla="*/ 310 h 701"/>
                <a:gd name="T98" fmla="*/ 700 w 700"/>
                <a:gd name="T99" fmla="*/ 701 h 701"/>
                <a:gd name="T100" fmla="*/ 617 w 700"/>
                <a:gd name="T101" fmla="*/ 701 h 701"/>
                <a:gd name="T102" fmla="*/ 617 w 700"/>
                <a:gd name="T103" fmla="*/ 528 h 701"/>
                <a:gd name="T104" fmla="*/ 481 w 700"/>
                <a:gd name="T105" fmla="*/ 528 h 701"/>
                <a:gd name="T106" fmla="*/ 396 w 700"/>
                <a:gd name="T107" fmla="*/ 260 h 701"/>
                <a:gd name="T108" fmla="*/ 396 w 700"/>
                <a:gd name="T109" fmla="*/ 222 h 701"/>
                <a:gd name="T110" fmla="*/ 700 w 700"/>
                <a:gd name="T111" fmla="*/ 222 h 701"/>
                <a:gd name="T112" fmla="*/ 700 w 700"/>
                <a:gd name="T113" fmla="*/ 260 h 701"/>
                <a:gd name="T114" fmla="*/ 396 w 700"/>
                <a:gd name="T115" fmla="*/ 26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0" h="701">
                  <a:moveTo>
                    <a:pt x="0" y="0"/>
                  </a:moveTo>
                  <a:cubicBezTo>
                    <a:pt x="116" y="0"/>
                    <a:pt x="231" y="0"/>
                    <a:pt x="347" y="0"/>
                  </a:cubicBezTo>
                  <a:cubicBezTo>
                    <a:pt x="347" y="234"/>
                    <a:pt x="347" y="466"/>
                    <a:pt x="347" y="701"/>
                  </a:cubicBezTo>
                  <a:cubicBezTo>
                    <a:pt x="232" y="701"/>
                    <a:pt x="117" y="701"/>
                    <a:pt x="0" y="701"/>
                  </a:cubicBezTo>
                  <a:cubicBezTo>
                    <a:pt x="0" y="468"/>
                    <a:pt x="0" y="236"/>
                    <a:pt x="0" y="0"/>
                  </a:cubicBezTo>
                  <a:close/>
                  <a:moveTo>
                    <a:pt x="41" y="174"/>
                  </a:moveTo>
                  <a:cubicBezTo>
                    <a:pt x="73" y="174"/>
                    <a:pt x="101" y="174"/>
                    <a:pt x="130" y="174"/>
                  </a:cubicBezTo>
                  <a:cubicBezTo>
                    <a:pt x="130" y="144"/>
                    <a:pt x="130" y="116"/>
                    <a:pt x="130" y="85"/>
                  </a:cubicBezTo>
                  <a:cubicBezTo>
                    <a:pt x="103" y="85"/>
                    <a:pt x="77" y="85"/>
                    <a:pt x="50" y="86"/>
                  </a:cubicBezTo>
                  <a:cubicBezTo>
                    <a:pt x="47" y="86"/>
                    <a:pt x="41" y="93"/>
                    <a:pt x="41" y="97"/>
                  </a:cubicBezTo>
                  <a:cubicBezTo>
                    <a:pt x="40" y="122"/>
                    <a:pt x="41" y="147"/>
                    <a:pt x="41" y="174"/>
                  </a:cubicBezTo>
                  <a:close/>
                  <a:moveTo>
                    <a:pt x="219" y="175"/>
                  </a:moveTo>
                  <a:cubicBezTo>
                    <a:pt x="245" y="175"/>
                    <a:pt x="271" y="176"/>
                    <a:pt x="296" y="175"/>
                  </a:cubicBezTo>
                  <a:cubicBezTo>
                    <a:pt x="300" y="175"/>
                    <a:pt x="306" y="167"/>
                    <a:pt x="307" y="163"/>
                  </a:cubicBezTo>
                  <a:cubicBezTo>
                    <a:pt x="308" y="141"/>
                    <a:pt x="308" y="120"/>
                    <a:pt x="307" y="99"/>
                  </a:cubicBezTo>
                  <a:cubicBezTo>
                    <a:pt x="306" y="94"/>
                    <a:pt x="299" y="86"/>
                    <a:pt x="294" y="86"/>
                  </a:cubicBezTo>
                  <a:cubicBezTo>
                    <a:pt x="270" y="85"/>
                    <a:pt x="245" y="85"/>
                    <a:pt x="219" y="85"/>
                  </a:cubicBezTo>
                  <a:cubicBezTo>
                    <a:pt x="219" y="116"/>
                    <a:pt x="219" y="144"/>
                    <a:pt x="219" y="175"/>
                  </a:cubicBezTo>
                  <a:close/>
                  <a:moveTo>
                    <a:pt x="131" y="526"/>
                  </a:moveTo>
                  <a:cubicBezTo>
                    <a:pt x="131" y="500"/>
                    <a:pt x="132" y="476"/>
                    <a:pt x="130" y="452"/>
                  </a:cubicBezTo>
                  <a:cubicBezTo>
                    <a:pt x="130" y="447"/>
                    <a:pt x="121" y="439"/>
                    <a:pt x="116" y="439"/>
                  </a:cubicBezTo>
                  <a:cubicBezTo>
                    <a:pt x="96" y="437"/>
                    <a:pt x="75" y="437"/>
                    <a:pt x="55" y="438"/>
                  </a:cubicBezTo>
                  <a:cubicBezTo>
                    <a:pt x="50" y="439"/>
                    <a:pt x="42" y="444"/>
                    <a:pt x="41" y="448"/>
                  </a:cubicBezTo>
                  <a:cubicBezTo>
                    <a:pt x="40" y="474"/>
                    <a:pt x="41" y="500"/>
                    <a:pt x="41" y="526"/>
                  </a:cubicBezTo>
                  <a:cubicBezTo>
                    <a:pt x="72" y="526"/>
                    <a:pt x="100" y="526"/>
                    <a:pt x="131" y="526"/>
                  </a:cubicBezTo>
                  <a:close/>
                  <a:moveTo>
                    <a:pt x="219" y="438"/>
                  </a:moveTo>
                  <a:cubicBezTo>
                    <a:pt x="219" y="469"/>
                    <a:pt x="219" y="497"/>
                    <a:pt x="219" y="525"/>
                  </a:cubicBezTo>
                  <a:cubicBezTo>
                    <a:pt x="249" y="525"/>
                    <a:pt x="277" y="525"/>
                    <a:pt x="307" y="525"/>
                  </a:cubicBezTo>
                  <a:cubicBezTo>
                    <a:pt x="307" y="499"/>
                    <a:pt x="308" y="475"/>
                    <a:pt x="307" y="451"/>
                  </a:cubicBezTo>
                  <a:cubicBezTo>
                    <a:pt x="306" y="447"/>
                    <a:pt x="299" y="439"/>
                    <a:pt x="294" y="439"/>
                  </a:cubicBezTo>
                  <a:cubicBezTo>
                    <a:pt x="270" y="437"/>
                    <a:pt x="246" y="438"/>
                    <a:pt x="219" y="438"/>
                  </a:cubicBezTo>
                  <a:close/>
                  <a:moveTo>
                    <a:pt x="130" y="262"/>
                  </a:moveTo>
                  <a:cubicBezTo>
                    <a:pt x="102" y="262"/>
                    <a:pt x="76" y="262"/>
                    <a:pt x="50" y="263"/>
                  </a:cubicBezTo>
                  <a:cubicBezTo>
                    <a:pt x="47" y="263"/>
                    <a:pt x="41" y="269"/>
                    <a:pt x="41" y="272"/>
                  </a:cubicBezTo>
                  <a:cubicBezTo>
                    <a:pt x="40" y="298"/>
                    <a:pt x="41" y="324"/>
                    <a:pt x="41" y="349"/>
                  </a:cubicBezTo>
                  <a:cubicBezTo>
                    <a:pt x="73" y="349"/>
                    <a:pt x="101" y="349"/>
                    <a:pt x="130" y="349"/>
                  </a:cubicBezTo>
                  <a:cubicBezTo>
                    <a:pt x="130" y="320"/>
                    <a:pt x="130" y="292"/>
                    <a:pt x="130" y="262"/>
                  </a:cubicBezTo>
                  <a:close/>
                  <a:moveTo>
                    <a:pt x="307" y="262"/>
                  </a:moveTo>
                  <a:cubicBezTo>
                    <a:pt x="279" y="262"/>
                    <a:pt x="254" y="262"/>
                    <a:pt x="229" y="262"/>
                  </a:cubicBezTo>
                  <a:cubicBezTo>
                    <a:pt x="225" y="262"/>
                    <a:pt x="219" y="267"/>
                    <a:pt x="219" y="270"/>
                  </a:cubicBezTo>
                  <a:cubicBezTo>
                    <a:pt x="218" y="297"/>
                    <a:pt x="218" y="323"/>
                    <a:pt x="218" y="351"/>
                  </a:cubicBezTo>
                  <a:cubicBezTo>
                    <a:pt x="245" y="351"/>
                    <a:pt x="269" y="352"/>
                    <a:pt x="292" y="351"/>
                  </a:cubicBezTo>
                  <a:cubicBezTo>
                    <a:pt x="297" y="350"/>
                    <a:pt x="306" y="343"/>
                    <a:pt x="306" y="338"/>
                  </a:cubicBezTo>
                  <a:cubicBezTo>
                    <a:pt x="308" y="314"/>
                    <a:pt x="307" y="290"/>
                    <a:pt x="307" y="262"/>
                  </a:cubicBezTo>
                  <a:close/>
                  <a:moveTo>
                    <a:pt x="481" y="528"/>
                  </a:moveTo>
                  <a:cubicBezTo>
                    <a:pt x="481" y="586"/>
                    <a:pt x="481" y="643"/>
                    <a:pt x="481" y="701"/>
                  </a:cubicBezTo>
                  <a:cubicBezTo>
                    <a:pt x="452" y="701"/>
                    <a:pt x="426" y="701"/>
                    <a:pt x="397" y="701"/>
                  </a:cubicBezTo>
                  <a:cubicBezTo>
                    <a:pt x="397" y="572"/>
                    <a:pt x="397" y="442"/>
                    <a:pt x="397" y="310"/>
                  </a:cubicBezTo>
                  <a:cubicBezTo>
                    <a:pt x="497" y="310"/>
                    <a:pt x="598" y="310"/>
                    <a:pt x="700" y="310"/>
                  </a:cubicBezTo>
                  <a:cubicBezTo>
                    <a:pt x="700" y="440"/>
                    <a:pt x="700" y="570"/>
                    <a:pt x="700" y="701"/>
                  </a:cubicBezTo>
                  <a:cubicBezTo>
                    <a:pt x="673" y="701"/>
                    <a:pt x="646" y="701"/>
                    <a:pt x="617" y="701"/>
                  </a:cubicBezTo>
                  <a:cubicBezTo>
                    <a:pt x="617" y="643"/>
                    <a:pt x="617" y="586"/>
                    <a:pt x="617" y="528"/>
                  </a:cubicBezTo>
                  <a:cubicBezTo>
                    <a:pt x="571" y="528"/>
                    <a:pt x="528" y="528"/>
                    <a:pt x="481" y="528"/>
                  </a:cubicBezTo>
                  <a:close/>
                  <a:moveTo>
                    <a:pt x="396" y="260"/>
                  </a:moveTo>
                  <a:cubicBezTo>
                    <a:pt x="396" y="246"/>
                    <a:pt x="396" y="235"/>
                    <a:pt x="396" y="222"/>
                  </a:cubicBezTo>
                  <a:cubicBezTo>
                    <a:pt x="498" y="222"/>
                    <a:pt x="598" y="222"/>
                    <a:pt x="700" y="222"/>
                  </a:cubicBezTo>
                  <a:cubicBezTo>
                    <a:pt x="700" y="234"/>
                    <a:pt x="700" y="246"/>
                    <a:pt x="700" y="260"/>
                  </a:cubicBezTo>
                  <a:cubicBezTo>
                    <a:pt x="599" y="260"/>
                    <a:pt x="499" y="260"/>
                    <a:pt x="396" y="260"/>
                  </a:cubicBezTo>
                  <a:close/>
                </a:path>
              </a:pathLst>
            </a:custGeom>
            <a:grpFill/>
            <a:ln>
              <a:noFill/>
            </a:ln>
          </p:spPr>
          <p:txBody>
            <a:bodyPr vert="horz" wrap="square" lIns="121882" tIns="60941" rIns="121882" bIns="60941" numCol="1" anchor="t" anchorCtr="0" compatLnSpc="1"/>
            <a:lstStyle/>
            <a:p>
              <a:endParaRPr lang="zh-CN" altLang="en-US" sz="2400" b="1">
                <a:effectLst>
                  <a:outerShdw blurRad="38100" dist="38100" dir="2700000" algn="tl">
                    <a:srgbClr val="000000">
                      <a:alpha val="43137"/>
                    </a:srgbClr>
                  </a:outerShdw>
                </a:effectLst>
                <a:cs typeface="+mn-ea"/>
                <a:sym typeface="+mn-lt"/>
              </a:endParaRPr>
            </a:p>
          </p:txBody>
        </p:sp>
        <p:sp>
          <p:nvSpPr>
            <p:cNvPr id="18" name="椭圆 17"/>
            <p:cNvSpPr/>
            <p:nvPr/>
          </p:nvSpPr>
          <p:spPr>
            <a:xfrm>
              <a:off x="2364690" y="3631540"/>
              <a:ext cx="653704" cy="653704"/>
            </a:xfrm>
            <a:prstGeom prst="ellipse">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effectLst>
                    <a:outerShdw blurRad="38100" dist="38100" dir="2700000" algn="tl">
                      <a:srgbClr val="000000">
                        <a:alpha val="43137"/>
                      </a:srgbClr>
                    </a:outerShdw>
                  </a:effectLst>
                  <a:cs typeface="+mn-ea"/>
                  <a:sym typeface="+mn-lt"/>
                </a:rPr>
                <a:t>1</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grpSp>
      <p:sp>
        <p:nvSpPr>
          <p:cNvPr id="23" name="Freeform 10"/>
          <p:cNvSpPr>
            <a:spLocks noEditPoints="1"/>
          </p:cNvSpPr>
          <p:nvPr/>
        </p:nvSpPr>
        <p:spPr bwMode="auto">
          <a:xfrm>
            <a:off x="6420260" y="4078643"/>
            <a:ext cx="230796" cy="249390"/>
          </a:xfrm>
          <a:custGeom>
            <a:avLst/>
            <a:gdLst>
              <a:gd name="T0" fmla="*/ 481 w 719"/>
              <a:gd name="T1" fmla="*/ 394 h 776"/>
              <a:gd name="T2" fmla="*/ 556 w 719"/>
              <a:gd name="T3" fmla="*/ 222 h 776"/>
              <a:gd name="T4" fmla="*/ 350 w 719"/>
              <a:gd name="T5" fmla="*/ 0 h 776"/>
              <a:gd name="T6" fmla="*/ 145 w 719"/>
              <a:gd name="T7" fmla="*/ 222 h 776"/>
              <a:gd name="T8" fmla="*/ 205 w 719"/>
              <a:gd name="T9" fmla="*/ 380 h 776"/>
              <a:gd name="T10" fmla="*/ 481 w 719"/>
              <a:gd name="T11" fmla="*/ 394 h 776"/>
              <a:gd name="T12" fmla="*/ 619 w 719"/>
              <a:gd name="T13" fmla="*/ 548 h 776"/>
              <a:gd name="T14" fmla="*/ 507 w 719"/>
              <a:gd name="T15" fmla="*/ 446 h 776"/>
              <a:gd name="T16" fmla="*/ 182 w 719"/>
              <a:gd name="T17" fmla="*/ 443 h 776"/>
              <a:gd name="T18" fmla="*/ 15 w 719"/>
              <a:gd name="T19" fmla="*/ 664 h 776"/>
              <a:gd name="T20" fmla="*/ 157 w 719"/>
              <a:gd name="T21" fmla="*/ 745 h 776"/>
              <a:gd name="T22" fmla="*/ 643 w 719"/>
              <a:gd name="T23" fmla="*/ 704 h 776"/>
              <a:gd name="T24" fmla="*/ 619 w 719"/>
              <a:gd name="T25" fmla="*/ 54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9" h="776">
                <a:moveTo>
                  <a:pt x="481" y="394"/>
                </a:moveTo>
                <a:cubicBezTo>
                  <a:pt x="527" y="353"/>
                  <a:pt x="556" y="292"/>
                  <a:pt x="556" y="222"/>
                </a:cubicBezTo>
                <a:cubicBezTo>
                  <a:pt x="556" y="100"/>
                  <a:pt x="464" y="0"/>
                  <a:pt x="350" y="0"/>
                </a:cubicBezTo>
                <a:cubicBezTo>
                  <a:pt x="237" y="0"/>
                  <a:pt x="145" y="100"/>
                  <a:pt x="145" y="222"/>
                </a:cubicBezTo>
                <a:cubicBezTo>
                  <a:pt x="145" y="284"/>
                  <a:pt x="168" y="340"/>
                  <a:pt x="205" y="380"/>
                </a:cubicBezTo>
                <a:cubicBezTo>
                  <a:pt x="210" y="384"/>
                  <a:pt x="341" y="505"/>
                  <a:pt x="481" y="394"/>
                </a:cubicBezTo>
                <a:close/>
                <a:moveTo>
                  <a:pt x="619" y="548"/>
                </a:moveTo>
                <a:cubicBezTo>
                  <a:pt x="507" y="446"/>
                  <a:pt x="507" y="446"/>
                  <a:pt x="507" y="446"/>
                </a:cubicBezTo>
                <a:cubicBezTo>
                  <a:pt x="465" y="480"/>
                  <a:pt x="346" y="553"/>
                  <a:pt x="182" y="443"/>
                </a:cubicBezTo>
                <a:cubicBezTo>
                  <a:pt x="132" y="481"/>
                  <a:pt x="0" y="591"/>
                  <a:pt x="15" y="664"/>
                </a:cubicBezTo>
                <a:cubicBezTo>
                  <a:pt x="15" y="664"/>
                  <a:pt x="17" y="741"/>
                  <a:pt x="157" y="745"/>
                </a:cubicBezTo>
                <a:cubicBezTo>
                  <a:pt x="157" y="745"/>
                  <a:pt x="574" y="776"/>
                  <a:pt x="643" y="704"/>
                </a:cubicBezTo>
                <a:cubicBezTo>
                  <a:pt x="643" y="704"/>
                  <a:pt x="719" y="655"/>
                  <a:pt x="619" y="548"/>
                </a:cubicBezTo>
                <a:close/>
              </a:path>
            </a:pathLst>
          </a:custGeom>
          <a:solidFill>
            <a:schemeClr val="accent3"/>
          </a:solidFill>
          <a:ln>
            <a:noFill/>
          </a:ln>
        </p:spPr>
        <p:txBody>
          <a:bodyPr vert="horz" wrap="square" lIns="121882" tIns="60941" rIns="121882" bIns="60941" numCol="1" anchor="t" anchorCtr="0" compatLnSpc="1"/>
          <a:lstStyle/>
          <a:p>
            <a:endParaRPr lang="zh-CN" altLang="en-US" sz="2400" b="1">
              <a:effectLst>
                <a:outerShdw blurRad="38100" dist="38100" dir="2700000" algn="tl">
                  <a:srgbClr val="000000">
                    <a:alpha val="43137"/>
                  </a:srgbClr>
                </a:outerShdw>
              </a:effectLst>
              <a:cs typeface="+mn-ea"/>
              <a:sym typeface="+mn-lt"/>
            </a:endParaRPr>
          </a:p>
        </p:txBody>
      </p:sp>
      <p:sp>
        <p:nvSpPr>
          <p:cNvPr id="26" name="Freeform 10"/>
          <p:cNvSpPr>
            <a:spLocks noEditPoints="1"/>
          </p:cNvSpPr>
          <p:nvPr/>
        </p:nvSpPr>
        <p:spPr bwMode="auto">
          <a:xfrm>
            <a:off x="8002440" y="4084821"/>
            <a:ext cx="230796" cy="249390"/>
          </a:xfrm>
          <a:custGeom>
            <a:avLst/>
            <a:gdLst>
              <a:gd name="T0" fmla="*/ 481 w 719"/>
              <a:gd name="T1" fmla="*/ 394 h 776"/>
              <a:gd name="T2" fmla="*/ 556 w 719"/>
              <a:gd name="T3" fmla="*/ 222 h 776"/>
              <a:gd name="T4" fmla="*/ 350 w 719"/>
              <a:gd name="T5" fmla="*/ 0 h 776"/>
              <a:gd name="T6" fmla="*/ 145 w 719"/>
              <a:gd name="T7" fmla="*/ 222 h 776"/>
              <a:gd name="T8" fmla="*/ 205 w 719"/>
              <a:gd name="T9" fmla="*/ 380 h 776"/>
              <a:gd name="T10" fmla="*/ 481 w 719"/>
              <a:gd name="T11" fmla="*/ 394 h 776"/>
              <a:gd name="T12" fmla="*/ 619 w 719"/>
              <a:gd name="T13" fmla="*/ 548 h 776"/>
              <a:gd name="T14" fmla="*/ 507 w 719"/>
              <a:gd name="T15" fmla="*/ 446 h 776"/>
              <a:gd name="T16" fmla="*/ 182 w 719"/>
              <a:gd name="T17" fmla="*/ 443 h 776"/>
              <a:gd name="T18" fmla="*/ 15 w 719"/>
              <a:gd name="T19" fmla="*/ 664 h 776"/>
              <a:gd name="T20" fmla="*/ 157 w 719"/>
              <a:gd name="T21" fmla="*/ 745 h 776"/>
              <a:gd name="T22" fmla="*/ 643 w 719"/>
              <a:gd name="T23" fmla="*/ 704 h 776"/>
              <a:gd name="T24" fmla="*/ 619 w 719"/>
              <a:gd name="T25" fmla="*/ 54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9" h="776">
                <a:moveTo>
                  <a:pt x="481" y="394"/>
                </a:moveTo>
                <a:cubicBezTo>
                  <a:pt x="527" y="353"/>
                  <a:pt x="556" y="292"/>
                  <a:pt x="556" y="222"/>
                </a:cubicBezTo>
                <a:cubicBezTo>
                  <a:pt x="556" y="100"/>
                  <a:pt x="464" y="0"/>
                  <a:pt x="350" y="0"/>
                </a:cubicBezTo>
                <a:cubicBezTo>
                  <a:pt x="237" y="0"/>
                  <a:pt x="145" y="100"/>
                  <a:pt x="145" y="222"/>
                </a:cubicBezTo>
                <a:cubicBezTo>
                  <a:pt x="145" y="284"/>
                  <a:pt x="168" y="340"/>
                  <a:pt x="205" y="380"/>
                </a:cubicBezTo>
                <a:cubicBezTo>
                  <a:pt x="210" y="384"/>
                  <a:pt x="341" y="505"/>
                  <a:pt x="481" y="394"/>
                </a:cubicBezTo>
                <a:close/>
                <a:moveTo>
                  <a:pt x="619" y="548"/>
                </a:moveTo>
                <a:cubicBezTo>
                  <a:pt x="507" y="446"/>
                  <a:pt x="507" y="446"/>
                  <a:pt x="507" y="446"/>
                </a:cubicBezTo>
                <a:cubicBezTo>
                  <a:pt x="465" y="480"/>
                  <a:pt x="346" y="553"/>
                  <a:pt x="182" y="443"/>
                </a:cubicBezTo>
                <a:cubicBezTo>
                  <a:pt x="132" y="481"/>
                  <a:pt x="0" y="591"/>
                  <a:pt x="15" y="664"/>
                </a:cubicBezTo>
                <a:cubicBezTo>
                  <a:pt x="15" y="664"/>
                  <a:pt x="17" y="741"/>
                  <a:pt x="157" y="745"/>
                </a:cubicBezTo>
                <a:cubicBezTo>
                  <a:pt x="157" y="745"/>
                  <a:pt x="574" y="776"/>
                  <a:pt x="643" y="704"/>
                </a:cubicBezTo>
                <a:cubicBezTo>
                  <a:pt x="643" y="704"/>
                  <a:pt x="719" y="655"/>
                  <a:pt x="619" y="548"/>
                </a:cubicBezTo>
                <a:close/>
              </a:path>
            </a:pathLst>
          </a:custGeom>
          <a:solidFill>
            <a:schemeClr val="accent3"/>
          </a:solidFill>
          <a:ln>
            <a:noFill/>
          </a:ln>
        </p:spPr>
        <p:txBody>
          <a:bodyPr vert="horz" wrap="square" lIns="121882" tIns="60941" rIns="121882" bIns="60941" numCol="1" anchor="t" anchorCtr="0" compatLnSpc="1"/>
          <a:lstStyle/>
          <a:p>
            <a:endParaRPr lang="zh-CN" altLang="en-US" sz="2400" b="1">
              <a:effectLst>
                <a:outerShdw blurRad="38100" dist="38100" dir="2700000" algn="tl">
                  <a:srgbClr val="000000">
                    <a:alpha val="43137"/>
                  </a:srgbClr>
                </a:outerShdw>
              </a:effectLst>
              <a:cs typeface="+mn-ea"/>
              <a:sym typeface="+mn-lt"/>
            </a:endParaRPr>
          </a:p>
        </p:txBody>
      </p:sp>
      <p:sp>
        <p:nvSpPr>
          <p:cNvPr id="32" name="iconfont-10086-4954937"/>
          <p:cNvSpPr/>
          <p:nvPr/>
        </p:nvSpPr>
        <p:spPr>
          <a:xfrm>
            <a:off x="1630091" y="2565903"/>
            <a:ext cx="548797" cy="609685"/>
          </a:xfrm>
          <a:custGeom>
            <a:avLst/>
            <a:gdLst>
              <a:gd name="T0" fmla="*/ 9891 w 9950"/>
              <a:gd name="T1" fmla="*/ 8378 h 11054"/>
              <a:gd name="T2" fmla="*/ 8990 w 9950"/>
              <a:gd name="T3" fmla="*/ 6603 h 11054"/>
              <a:gd name="T4" fmla="*/ 8990 w 9950"/>
              <a:gd name="T5" fmla="*/ 3869 h 11054"/>
              <a:gd name="T6" fmla="*/ 4975 w 9950"/>
              <a:gd name="T7" fmla="*/ 0 h 11054"/>
              <a:gd name="T8" fmla="*/ 960 w 9950"/>
              <a:gd name="T9" fmla="*/ 3840 h 11054"/>
              <a:gd name="T10" fmla="*/ 960 w 9950"/>
              <a:gd name="T11" fmla="*/ 6574 h 11054"/>
              <a:gd name="T12" fmla="*/ 59 w 9950"/>
              <a:gd name="T13" fmla="*/ 8349 h 11054"/>
              <a:gd name="T14" fmla="*/ 59 w 9950"/>
              <a:gd name="T15" fmla="*/ 8640 h 11054"/>
              <a:gd name="T16" fmla="*/ 320 w 9950"/>
              <a:gd name="T17" fmla="*/ 8785 h 11054"/>
              <a:gd name="T18" fmla="*/ 9630 w 9950"/>
              <a:gd name="T19" fmla="*/ 8785 h 11054"/>
              <a:gd name="T20" fmla="*/ 9891 w 9950"/>
              <a:gd name="T21" fmla="*/ 8640 h 11054"/>
              <a:gd name="T22" fmla="*/ 9891 w 9950"/>
              <a:gd name="T23" fmla="*/ 8378 h 11054"/>
              <a:gd name="T24" fmla="*/ 786 w 9950"/>
              <a:gd name="T25" fmla="*/ 8203 h 11054"/>
              <a:gd name="T26" fmla="*/ 1426 w 9950"/>
              <a:gd name="T27" fmla="*/ 6952 h 11054"/>
              <a:gd name="T28" fmla="*/ 5993 w 9950"/>
              <a:gd name="T29" fmla="*/ 6952 h 11054"/>
              <a:gd name="T30" fmla="*/ 6284 w 9950"/>
              <a:gd name="T31" fmla="*/ 6662 h 11054"/>
              <a:gd name="T32" fmla="*/ 5993 w 9950"/>
              <a:gd name="T33" fmla="*/ 6371 h 11054"/>
              <a:gd name="T34" fmla="*/ 1542 w 9950"/>
              <a:gd name="T35" fmla="*/ 6371 h 11054"/>
              <a:gd name="T36" fmla="*/ 1542 w 9950"/>
              <a:gd name="T37" fmla="*/ 3840 h 11054"/>
              <a:gd name="T38" fmla="*/ 4975 w 9950"/>
              <a:gd name="T39" fmla="*/ 582 h 11054"/>
              <a:gd name="T40" fmla="*/ 8408 w 9950"/>
              <a:gd name="T41" fmla="*/ 3840 h 11054"/>
              <a:gd name="T42" fmla="*/ 8408 w 9950"/>
              <a:gd name="T43" fmla="*/ 6371 h 11054"/>
              <a:gd name="T44" fmla="*/ 7739 w 9950"/>
              <a:gd name="T45" fmla="*/ 6371 h 11054"/>
              <a:gd name="T46" fmla="*/ 7448 w 9950"/>
              <a:gd name="T47" fmla="*/ 6662 h 11054"/>
              <a:gd name="T48" fmla="*/ 7739 w 9950"/>
              <a:gd name="T49" fmla="*/ 6952 h 11054"/>
              <a:gd name="T50" fmla="*/ 8524 w 9950"/>
              <a:gd name="T51" fmla="*/ 6952 h 11054"/>
              <a:gd name="T52" fmla="*/ 9164 w 9950"/>
              <a:gd name="T53" fmla="*/ 8203 h 11054"/>
              <a:gd name="T54" fmla="*/ 786 w 9950"/>
              <a:gd name="T55" fmla="*/ 8203 h 11054"/>
              <a:gd name="T56" fmla="*/ 6313 w 9950"/>
              <a:gd name="T57" fmla="*/ 9134 h 11054"/>
              <a:gd name="T58" fmla="*/ 6022 w 9950"/>
              <a:gd name="T59" fmla="*/ 9425 h 11054"/>
              <a:gd name="T60" fmla="*/ 4975 w 9950"/>
              <a:gd name="T61" fmla="*/ 10472 h 11054"/>
              <a:gd name="T62" fmla="*/ 3928 w 9950"/>
              <a:gd name="T63" fmla="*/ 9425 h 11054"/>
              <a:gd name="T64" fmla="*/ 3637 w 9950"/>
              <a:gd name="T65" fmla="*/ 9134 h 11054"/>
              <a:gd name="T66" fmla="*/ 3346 w 9950"/>
              <a:gd name="T67" fmla="*/ 9425 h 11054"/>
              <a:gd name="T68" fmla="*/ 4975 w 9950"/>
              <a:gd name="T69" fmla="*/ 11054 h 11054"/>
              <a:gd name="T70" fmla="*/ 6604 w 9950"/>
              <a:gd name="T71" fmla="*/ 9425 h 11054"/>
              <a:gd name="T72" fmla="*/ 6313 w 9950"/>
              <a:gd name="T73" fmla="*/ 9134 h 1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50" h="11054">
                <a:moveTo>
                  <a:pt x="9891" y="8378"/>
                </a:moveTo>
                <a:lnTo>
                  <a:pt x="8990" y="6603"/>
                </a:lnTo>
                <a:lnTo>
                  <a:pt x="8990" y="3869"/>
                </a:lnTo>
                <a:cubicBezTo>
                  <a:pt x="8990" y="1658"/>
                  <a:pt x="7273" y="0"/>
                  <a:pt x="4975" y="0"/>
                </a:cubicBezTo>
                <a:cubicBezTo>
                  <a:pt x="2677" y="0"/>
                  <a:pt x="960" y="1658"/>
                  <a:pt x="960" y="3840"/>
                </a:cubicBezTo>
                <a:lnTo>
                  <a:pt x="960" y="6574"/>
                </a:lnTo>
                <a:lnTo>
                  <a:pt x="59" y="8349"/>
                </a:lnTo>
                <a:cubicBezTo>
                  <a:pt x="0" y="8436"/>
                  <a:pt x="30" y="8552"/>
                  <a:pt x="59" y="8640"/>
                </a:cubicBezTo>
                <a:cubicBezTo>
                  <a:pt x="117" y="8727"/>
                  <a:pt x="233" y="8785"/>
                  <a:pt x="320" y="8785"/>
                </a:cubicBezTo>
                <a:lnTo>
                  <a:pt x="9630" y="8785"/>
                </a:lnTo>
                <a:cubicBezTo>
                  <a:pt x="9717" y="8785"/>
                  <a:pt x="9833" y="8727"/>
                  <a:pt x="9891" y="8640"/>
                </a:cubicBezTo>
                <a:cubicBezTo>
                  <a:pt x="9950" y="8552"/>
                  <a:pt x="9920" y="8465"/>
                  <a:pt x="9891" y="8378"/>
                </a:cubicBezTo>
                <a:close/>
                <a:moveTo>
                  <a:pt x="786" y="8203"/>
                </a:moveTo>
                <a:lnTo>
                  <a:pt x="1426" y="6952"/>
                </a:lnTo>
                <a:lnTo>
                  <a:pt x="5993" y="6952"/>
                </a:lnTo>
                <a:cubicBezTo>
                  <a:pt x="6168" y="6952"/>
                  <a:pt x="6284" y="6836"/>
                  <a:pt x="6284" y="6662"/>
                </a:cubicBezTo>
                <a:cubicBezTo>
                  <a:pt x="6284" y="6487"/>
                  <a:pt x="6168" y="6371"/>
                  <a:pt x="5993" y="6371"/>
                </a:cubicBezTo>
                <a:lnTo>
                  <a:pt x="1542" y="6371"/>
                </a:lnTo>
                <a:lnTo>
                  <a:pt x="1542" y="3840"/>
                </a:lnTo>
                <a:cubicBezTo>
                  <a:pt x="1542" y="1949"/>
                  <a:pt x="2997" y="582"/>
                  <a:pt x="4975" y="582"/>
                </a:cubicBezTo>
                <a:cubicBezTo>
                  <a:pt x="6953" y="582"/>
                  <a:pt x="8408" y="1949"/>
                  <a:pt x="8408" y="3840"/>
                </a:cubicBezTo>
                <a:lnTo>
                  <a:pt x="8408" y="6371"/>
                </a:lnTo>
                <a:lnTo>
                  <a:pt x="7739" y="6371"/>
                </a:lnTo>
                <a:cubicBezTo>
                  <a:pt x="7564" y="6371"/>
                  <a:pt x="7448" y="6487"/>
                  <a:pt x="7448" y="6662"/>
                </a:cubicBezTo>
                <a:cubicBezTo>
                  <a:pt x="7448" y="6836"/>
                  <a:pt x="7564" y="6952"/>
                  <a:pt x="7739" y="6952"/>
                </a:cubicBezTo>
                <a:lnTo>
                  <a:pt x="8524" y="6952"/>
                </a:lnTo>
                <a:lnTo>
                  <a:pt x="9164" y="8203"/>
                </a:lnTo>
                <a:lnTo>
                  <a:pt x="786" y="8203"/>
                </a:lnTo>
                <a:close/>
                <a:moveTo>
                  <a:pt x="6313" y="9134"/>
                </a:moveTo>
                <a:cubicBezTo>
                  <a:pt x="6139" y="9134"/>
                  <a:pt x="6022" y="9251"/>
                  <a:pt x="6022" y="9425"/>
                </a:cubicBezTo>
                <a:cubicBezTo>
                  <a:pt x="6022" y="10007"/>
                  <a:pt x="5557" y="10472"/>
                  <a:pt x="4975" y="10472"/>
                </a:cubicBezTo>
                <a:cubicBezTo>
                  <a:pt x="4393" y="10472"/>
                  <a:pt x="3928" y="10007"/>
                  <a:pt x="3928" y="9425"/>
                </a:cubicBezTo>
                <a:cubicBezTo>
                  <a:pt x="3928" y="9251"/>
                  <a:pt x="3811" y="9134"/>
                  <a:pt x="3637" y="9134"/>
                </a:cubicBezTo>
                <a:cubicBezTo>
                  <a:pt x="3462" y="9134"/>
                  <a:pt x="3346" y="9251"/>
                  <a:pt x="3346" y="9425"/>
                </a:cubicBezTo>
                <a:cubicBezTo>
                  <a:pt x="3346" y="10327"/>
                  <a:pt x="4073" y="11054"/>
                  <a:pt x="4975" y="11054"/>
                </a:cubicBezTo>
                <a:cubicBezTo>
                  <a:pt x="5877" y="11054"/>
                  <a:pt x="6604" y="10327"/>
                  <a:pt x="6604" y="9425"/>
                </a:cubicBezTo>
                <a:cubicBezTo>
                  <a:pt x="6604" y="9280"/>
                  <a:pt x="6459" y="9134"/>
                  <a:pt x="6313" y="9134"/>
                </a:cubicBezTo>
                <a:close/>
              </a:path>
            </a:pathLst>
          </a:custGeom>
          <a:solidFill>
            <a:schemeClr val="accent1"/>
          </a:solidFill>
          <a:ln>
            <a:gradFill>
              <a:gsLst>
                <a:gs pos="0">
                  <a:srgbClr val="FBFB11"/>
                </a:gs>
                <a:gs pos="100000">
                  <a:srgbClr val="838309"/>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effectLst>
                <a:outerShdw blurRad="38100" dist="38100" dir="2700000" algn="tl">
                  <a:srgbClr val="000000">
                    <a:alpha val="43137"/>
                  </a:srgbClr>
                </a:outerShdw>
              </a:effectLst>
            </a:endParaRPr>
          </a:p>
        </p:txBody>
      </p:sp>
      <p:sp>
        <p:nvSpPr>
          <p:cNvPr id="33" name="矩形 32"/>
          <p:cNvSpPr/>
          <p:nvPr/>
        </p:nvSpPr>
        <p:spPr>
          <a:xfrm>
            <a:off x="2735216" y="3289514"/>
            <a:ext cx="1338828" cy="369332"/>
          </a:xfrm>
          <a:prstGeom prst="rect">
            <a:avLst/>
          </a:prstGeom>
        </p:spPr>
        <p:txBody>
          <a:bodyPr wrap="none">
            <a:spAutoFit/>
          </a:bodyPr>
          <a:lstStyle/>
          <a:p>
            <a:r>
              <a:rPr lang="zh-CN" altLang="en-US" b="1" dirty="0">
                <a:solidFill>
                  <a:schemeClr val="bg1"/>
                </a:solidFill>
                <a:effectLst>
                  <a:outerShdw blurRad="38100" dist="38100" dir="2700000" algn="tl">
                    <a:srgbClr val="000000">
                      <a:alpha val="43137"/>
                    </a:srgbClr>
                  </a:outerShdw>
                </a:effectLst>
                <a:cs typeface="+mn-ea"/>
                <a:sym typeface="+mn-lt"/>
              </a:rPr>
              <a:t>优惠券提醒</a:t>
            </a:r>
            <a:endParaRPr lang="zh-CN" altLang="en-US" b="1" dirty="0">
              <a:effectLst>
                <a:outerShdw blurRad="38100" dist="38100" dir="2700000" algn="tl">
                  <a:srgbClr val="000000">
                    <a:alpha val="43137"/>
                  </a:srgbClr>
                </a:outerShdw>
              </a:effectLst>
            </a:endParaRPr>
          </a:p>
        </p:txBody>
      </p:sp>
      <p:sp>
        <p:nvSpPr>
          <p:cNvPr id="34" name="iconfont-11442-4343208"/>
          <p:cNvSpPr/>
          <p:nvPr/>
        </p:nvSpPr>
        <p:spPr>
          <a:xfrm>
            <a:off x="3099787" y="2616851"/>
            <a:ext cx="609685" cy="494792"/>
          </a:xfrm>
          <a:custGeom>
            <a:avLst/>
            <a:gdLst>
              <a:gd name="connsiteX0" fmla="*/ 234394 w 609586"/>
              <a:gd name="connsiteY0" fmla="*/ 122612 h 494712"/>
              <a:gd name="connsiteX1" fmla="*/ 254728 w 609586"/>
              <a:gd name="connsiteY1" fmla="*/ 133472 h 494712"/>
              <a:gd name="connsiteX2" fmla="*/ 304874 w 609586"/>
              <a:gd name="connsiteY2" fmla="*/ 205346 h 494712"/>
              <a:gd name="connsiteX3" fmla="*/ 355068 w 609586"/>
              <a:gd name="connsiteY3" fmla="*/ 133472 h 494712"/>
              <a:gd name="connsiteX4" fmla="*/ 375403 w 609586"/>
              <a:gd name="connsiteY4" fmla="*/ 122612 h 494712"/>
              <a:gd name="connsiteX5" fmla="*/ 401166 w 609586"/>
              <a:gd name="connsiteY5" fmla="*/ 148380 h 494712"/>
              <a:gd name="connsiteX6" fmla="*/ 395737 w 609586"/>
              <a:gd name="connsiteY6" fmla="*/ 163289 h 494712"/>
              <a:gd name="connsiteX7" fmla="*/ 352354 w 609586"/>
              <a:gd name="connsiteY7" fmla="*/ 224303 h 494712"/>
              <a:gd name="connsiteX8" fmla="*/ 380832 w 609586"/>
              <a:gd name="connsiteY8" fmla="*/ 224303 h 494712"/>
              <a:gd name="connsiteX9" fmla="*/ 397071 w 609586"/>
              <a:gd name="connsiteY9" fmla="*/ 239212 h 494712"/>
              <a:gd name="connsiteX10" fmla="*/ 380832 w 609586"/>
              <a:gd name="connsiteY10" fmla="*/ 254120 h 494712"/>
              <a:gd name="connsiteX11" fmla="*/ 330638 w 609586"/>
              <a:gd name="connsiteY11" fmla="*/ 254120 h 494712"/>
              <a:gd name="connsiteX12" fmla="*/ 330638 w 609586"/>
              <a:gd name="connsiteY12" fmla="*/ 277173 h 494712"/>
              <a:gd name="connsiteX13" fmla="*/ 380832 w 609586"/>
              <a:gd name="connsiteY13" fmla="*/ 277173 h 494712"/>
              <a:gd name="connsiteX14" fmla="*/ 397071 w 609586"/>
              <a:gd name="connsiteY14" fmla="*/ 292082 h 494712"/>
              <a:gd name="connsiteX15" fmla="*/ 380832 w 609586"/>
              <a:gd name="connsiteY15" fmla="*/ 307038 h 494712"/>
              <a:gd name="connsiteX16" fmla="*/ 330638 w 609586"/>
              <a:gd name="connsiteY16" fmla="*/ 307038 h 494712"/>
              <a:gd name="connsiteX17" fmla="*/ 330638 w 609586"/>
              <a:gd name="connsiteY17" fmla="*/ 349048 h 494712"/>
              <a:gd name="connsiteX18" fmla="*/ 304874 w 609586"/>
              <a:gd name="connsiteY18" fmla="*/ 372101 h 494712"/>
              <a:gd name="connsiteX19" fmla="*/ 279158 w 609586"/>
              <a:gd name="connsiteY19" fmla="*/ 349048 h 494712"/>
              <a:gd name="connsiteX20" fmla="*/ 279158 w 609586"/>
              <a:gd name="connsiteY20" fmla="*/ 307038 h 494712"/>
              <a:gd name="connsiteX21" fmla="*/ 228965 w 609586"/>
              <a:gd name="connsiteY21" fmla="*/ 307038 h 494712"/>
              <a:gd name="connsiteX22" fmla="*/ 212726 w 609586"/>
              <a:gd name="connsiteY22" fmla="*/ 292082 h 494712"/>
              <a:gd name="connsiteX23" fmla="*/ 228965 w 609586"/>
              <a:gd name="connsiteY23" fmla="*/ 277173 h 494712"/>
              <a:gd name="connsiteX24" fmla="*/ 279158 w 609586"/>
              <a:gd name="connsiteY24" fmla="*/ 277173 h 494712"/>
              <a:gd name="connsiteX25" fmla="*/ 279158 w 609586"/>
              <a:gd name="connsiteY25" fmla="*/ 254120 h 494712"/>
              <a:gd name="connsiteX26" fmla="*/ 228965 w 609586"/>
              <a:gd name="connsiteY26" fmla="*/ 254120 h 494712"/>
              <a:gd name="connsiteX27" fmla="*/ 212726 w 609586"/>
              <a:gd name="connsiteY27" fmla="*/ 239212 h 494712"/>
              <a:gd name="connsiteX28" fmla="*/ 228965 w 609586"/>
              <a:gd name="connsiteY28" fmla="*/ 224303 h 494712"/>
              <a:gd name="connsiteX29" fmla="*/ 257443 w 609586"/>
              <a:gd name="connsiteY29" fmla="*/ 224303 h 494712"/>
              <a:gd name="connsiteX30" fmla="*/ 214059 w 609586"/>
              <a:gd name="connsiteY30" fmla="*/ 163289 h 494712"/>
              <a:gd name="connsiteX31" fmla="*/ 208630 w 609586"/>
              <a:gd name="connsiteY31" fmla="*/ 148380 h 494712"/>
              <a:gd name="connsiteX32" fmla="*/ 234394 w 609586"/>
              <a:gd name="connsiteY32" fmla="*/ 122612 h 494712"/>
              <a:gd name="connsiteX33" fmla="*/ 50672 w 609586"/>
              <a:gd name="connsiteY33" fmla="*/ 35711 h 494712"/>
              <a:gd name="connsiteX34" fmla="*/ 35718 w 609586"/>
              <a:gd name="connsiteY34" fmla="*/ 50662 h 494712"/>
              <a:gd name="connsiteX35" fmla="*/ 35718 w 609586"/>
              <a:gd name="connsiteY35" fmla="*/ 146890 h 494712"/>
              <a:gd name="connsiteX36" fmla="*/ 75579 w 609586"/>
              <a:gd name="connsiteY36" fmla="*/ 183029 h 494712"/>
              <a:gd name="connsiteX37" fmla="*/ 95343 w 609586"/>
              <a:gd name="connsiteY37" fmla="*/ 247356 h 494712"/>
              <a:gd name="connsiteX38" fmla="*/ 75579 w 609586"/>
              <a:gd name="connsiteY38" fmla="*/ 311683 h 494712"/>
              <a:gd name="connsiteX39" fmla="*/ 35718 w 609586"/>
              <a:gd name="connsiteY39" fmla="*/ 347822 h 494712"/>
              <a:gd name="connsiteX40" fmla="*/ 35718 w 609586"/>
              <a:gd name="connsiteY40" fmla="*/ 444050 h 494712"/>
              <a:gd name="connsiteX41" fmla="*/ 50672 w 609586"/>
              <a:gd name="connsiteY41" fmla="*/ 459001 h 494712"/>
              <a:gd name="connsiteX42" fmla="*/ 558914 w 609586"/>
              <a:gd name="connsiteY42" fmla="*/ 459001 h 494712"/>
              <a:gd name="connsiteX43" fmla="*/ 573868 w 609586"/>
              <a:gd name="connsiteY43" fmla="*/ 444050 h 494712"/>
              <a:gd name="connsiteX44" fmla="*/ 573868 w 609586"/>
              <a:gd name="connsiteY44" fmla="*/ 347822 h 494712"/>
              <a:gd name="connsiteX45" fmla="*/ 534007 w 609586"/>
              <a:gd name="connsiteY45" fmla="*/ 311683 h 494712"/>
              <a:gd name="connsiteX46" fmla="*/ 514243 w 609586"/>
              <a:gd name="connsiteY46" fmla="*/ 247356 h 494712"/>
              <a:gd name="connsiteX47" fmla="*/ 534007 w 609586"/>
              <a:gd name="connsiteY47" fmla="*/ 183029 h 494712"/>
              <a:gd name="connsiteX48" fmla="*/ 573868 w 609586"/>
              <a:gd name="connsiteY48" fmla="*/ 146890 h 494712"/>
              <a:gd name="connsiteX49" fmla="*/ 573868 w 609586"/>
              <a:gd name="connsiteY49" fmla="*/ 50662 h 494712"/>
              <a:gd name="connsiteX50" fmla="*/ 558914 w 609586"/>
              <a:gd name="connsiteY50" fmla="*/ 35711 h 494712"/>
              <a:gd name="connsiteX51" fmla="*/ 50672 w 609586"/>
              <a:gd name="connsiteY51" fmla="*/ 0 h 494712"/>
              <a:gd name="connsiteX52" fmla="*/ 558914 w 609586"/>
              <a:gd name="connsiteY52" fmla="*/ 0 h 494712"/>
              <a:gd name="connsiteX53" fmla="*/ 609586 w 609586"/>
              <a:gd name="connsiteY53" fmla="*/ 50662 h 494712"/>
              <a:gd name="connsiteX54" fmla="*/ 609586 w 609586"/>
              <a:gd name="connsiteY54" fmla="*/ 158127 h 494712"/>
              <a:gd name="connsiteX55" fmla="*/ 598537 w 609586"/>
              <a:gd name="connsiteY55" fmla="*/ 174601 h 494712"/>
              <a:gd name="connsiteX56" fmla="*/ 549961 w 609586"/>
              <a:gd name="connsiteY56" fmla="*/ 247356 h 494712"/>
              <a:gd name="connsiteX57" fmla="*/ 598537 w 609586"/>
              <a:gd name="connsiteY57" fmla="*/ 320111 h 494712"/>
              <a:gd name="connsiteX58" fmla="*/ 609586 w 609586"/>
              <a:gd name="connsiteY58" fmla="*/ 336585 h 494712"/>
              <a:gd name="connsiteX59" fmla="*/ 609586 w 609586"/>
              <a:gd name="connsiteY59" fmla="*/ 444050 h 494712"/>
              <a:gd name="connsiteX60" fmla="*/ 558914 w 609586"/>
              <a:gd name="connsiteY60" fmla="*/ 494712 h 494712"/>
              <a:gd name="connsiteX61" fmla="*/ 50672 w 609586"/>
              <a:gd name="connsiteY61" fmla="*/ 494712 h 494712"/>
              <a:gd name="connsiteX62" fmla="*/ 0 w 609586"/>
              <a:gd name="connsiteY62" fmla="*/ 444050 h 494712"/>
              <a:gd name="connsiteX63" fmla="*/ 0 w 609586"/>
              <a:gd name="connsiteY63" fmla="*/ 336585 h 494712"/>
              <a:gd name="connsiteX64" fmla="*/ 11048 w 609586"/>
              <a:gd name="connsiteY64" fmla="*/ 320111 h 494712"/>
              <a:gd name="connsiteX65" fmla="*/ 59625 w 609586"/>
              <a:gd name="connsiteY65" fmla="*/ 247356 h 494712"/>
              <a:gd name="connsiteX66" fmla="*/ 11048 w 609586"/>
              <a:gd name="connsiteY66" fmla="*/ 174601 h 494712"/>
              <a:gd name="connsiteX67" fmla="*/ 0 w 609586"/>
              <a:gd name="connsiteY67" fmla="*/ 158127 h 494712"/>
              <a:gd name="connsiteX68" fmla="*/ 0 w 609586"/>
              <a:gd name="connsiteY68" fmla="*/ 50662 h 494712"/>
              <a:gd name="connsiteX69" fmla="*/ 50672 w 609586"/>
              <a:gd name="connsiteY69" fmla="*/ 0 h 49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9586" h="494712">
                <a:moveTo>
                  <a:pt x="234394" y="122612"/>
                </a:moveTo>
                <a:cubicBezTo>
                  <a:pt x="242537" y="123517"/>
                  <a:pt x="249299" y="127137"/>
                  <a:pt x="254728" y="133472"/>
                </a:cubicBezTo>
                <a:lnTo>
                  <a:pt x="304874" y="205346"/>
                </a:lnTo>
                <a:lnTo>
                  <a:pt x="355068" y="133472"/>
                </a:lnTo>
                <a:cubicBezTo>
                  <a:pt x="359545" y="127137"/>
                  <a:pt x="366354" y="123517"/>
                  <a:pt x="375403" y="122612"/>
                </a:cubicBezTo>
                <a:cubicBezTo>
                  <a:pt x="390737" y="124422"/>
                  <a:pt x="399309" y="132995"/>
                  <a:pt x="401166" y="148380"/>
                </a:cubicBezTo>
                <a:cubicBezTo>
                  <a:pt x="401166" y="154715"/>
                  <a:pt x="399309" y="159669"/>
                  <a:pt x="395737" y="163289"/>
                </a:cubicBezTo>
                <a:lnTo>
                  <a:pt x="352354" y="224303"/>
                </a:lnTo>
                <a:lnTo>
                  <a:pt x="380832" y="224303"/>
                </a:lnTo>
                <a:cubicBezTo>
                  <a:pt x="389832" y="226113"/>
                  <a:pt x="395261" y="231067"/>
                  <a:pt x="397071" y="239212"/>
                </a:cubicBezTo>
                <a:cubicBezTo>
                  <a:pt x="396166" y="249166"/>
                  <a:pt x="390737" y="254120"/>
                  <a:pt x="380832" y="254120"/>
                </a:cubicBezTo>
                <a:lnTo>
                  <a:pt x="330638" y="254120"/>
                </a:lnTo>
                <a:lnTo>
                  <a:pt x="330638" y="277173"/>
                </a:lnTo>
                <a:lnTo>
                  <a:pt x="380832" y="277173"/>
                </a:lnTo>
                <a:cubicBezTo>
                  <a:pt x="389832" y="279031"/>
                  <a:pt x="395261" y="283984"/>
                  <a:pt x="397071" y="292082"/>
                </a:cubicBezTo>
                <a:cubicBezTo>
                  <a:pt x="396166" y="302084"/>
                  <a:pt x="390737" y="307038"/>
                  <a:pt x="380832" y="307038"/>
                </a:cubicBezTo>
                <a:lnTo>
                  <a:pt x="330638" y="307038"/>
                </a:lnTo>
                <a:lnTo>
                  <a:pt x="330638" y="349048"/>
                </a:lnTo>
                <a:cubicBezTo>
                  <a:pt x="329733" y="364432"/>
                  <a:pt x="321161" y="372101"/>
                  <a:pt x="304874" y="372101"/>
                </a:cubicBezTo>
                <a:cubicBezTo>
                  <a:pt x="287730" y="372101"/>
                  <a:pt x="279158" y="364432"/>
                  <a:pt x="279158" y="349048"/>
                </a:cubicBezTo>
                <a:lnTo>
                  <a:pt x="279158" y="307038"/>
                </a:lnTo>
                <a:lnTo>
                  <a:pt x="228965" y="307038"/>
                </a:lnTo>
                <a:cubicBezTo>
                  <a:pt x="218107" y="307038"/>
                  <a:pt x="212726" y="302084"/>
                  <a:pt x="212726" y="292082"/>
                </a:cubicBezTo>
                <a:cubicBezTo>
                  <a:pt x="213583" y="283984"/>
                  <a:pt x="219012" y="279031"/>
                  <a:pt x="228965" y="277173"/>
                </a:cubicBezTo>
                <a:lnTo>
                  <a:pt x="279158" y="277173"/>
                </a:lnTo>
                <a:lnTo>
                  <a:pt x="279158" y="254120"/>
                </a:lnTo>
                <a:lnTo>
                  <a:pt x="228965" y="254120"/>
                </a:lnTo>
                <a:cubicBezTo>
                  <a:pt x="218107" y="254120"/>
                  <a:pt x="212726" y="249166"/>
                  <a:pt x="212726" y="239212"/>
                </a:cubicBezTo>
                <a:cubicBezTo>
                  <a:pt x="213583" y="231067"/>
                  <a:pt x="219012" y="226113"/>
                  <a:pt x="228965" y="224303"/>
                </a:cubicBezTo>
                <a:lnTo>
                  <a:pt x="257443" y="224303"/>
                </a:lnTo>
                <a:lnTo>
                  <a:pt x="214059" y="163289"/>
                </a:lnTo>
                <a:cubicBezTo>
                  <a:pt x="209535" y="159669"/>
                  <a:pt x="207725" y="154715"/>
                  <a:pt x="208630" y="148380"/>
                </a:cubicBezTo>
                <a:cubicBezTo>
                  <a:pt x="209535" y="132995"/>
                  <a:pt x="218107" y="124422"/>
                  <a:pt x="234394" y="122612"/>
                </a:cubicBezTo>
                <a:close/>
                <a:moveTo>
                  <a:pt x="50672" y="35711"/>
                </a:moveTo>
                <a:cubicBezTo>
                  <a:pt x="42433" y="35711"/>
                  <a:pt x="35718" y="42424"/>
                  <a:pt x="35718" y="50662"/>
                </a:cubicBezTo>
                <a:lnTo>
                  <a:pt x="35718" y="146890"/>
                </a:lnTo>
                <a:cubicBezTo>
                  <a:pt x="51624" y="155556"/>
                  <a:pt x="65245" y="167888"/>
                  <a:pt x="75579" y="183029"/>
                </a:cubicBezTo>
                <a:cubicBezTo>
                  <a:pt x="88533" y="202027"/>
                  <a:pt x="95343" y="224311"/>
                  <a:pt x="95343" y="247356"/>
                </a:cubicBezTo>
                <a:cubicBezTo>
                  <a:pt x="95343" y="270449"/>
                  <a:pt x="88533" y="292685"/>
                  <a:pt x="75579" y="311683"/>
                </a:cubicBezTo>
                <a:cubicBezTo>
                  <a:pt x="65245" y="326824"/>
                  <a:pt x="51624" y="339156"/>
                  <a:pt x="35718" y="347822"/>
                </a:cubicBezTo>
                <a:lnTo>
                  <a:pt x="35718" y="444050"/>
                </a:lnTo>
                <a:cubicBezTo>
                  <a:pt x="35718" y="452288"/>
                  <a:pt x="42433" y="459001"/>
                  <a:pt x="50672" y="459001"/>
                </a:cubicBezTo>
                <a:lnTo>
                  <a:pt x="558914" y="459001"/>
                </a:lnTo>
                <a:cubicBezTo>
                  <a:pt x="567153" y="459001"/>
                  <a:pt x="573868" y="452288"/>
                  <a:pt x="573868" y="444050"/>
                </a:cubicBezTo>
                <a:lnTo>
                  <a:pt x="573868" y="347822"/>
                </a:lnTo>
                <a:cubicBezTo>
                  <a:pt x="557962" y="339156"/>
                  <a:pt x="544341" y="326824"/>
                  <a:pt x="534007" y="311683"/>
                </a:cubicBezTo>
                <a:cubicBezTo>
                  <a:pt x="521053" y="292685"/>
                  <a:pt x="514243" y="270449"/>
                  <a:pt x="514243" y="247356"/>
                </a:cubicBezTo>
                <a:cubicBezTo>
                  <a:pt x="514243" y="224311"/>
                  <a:pt x="521053" y="202027"/>
                  <a:pt x="534007" y="183029"/>
                </a:cubicBezTo>
                <a:cubicBezTo>
                  <a:pt x="544341" y="167888"/>
                  <a:pt x="557962" y="155556"/>
                  <a:pt x="573868" y="146890"/>
                </a:cubicBezTo>
                <a:lnTo>
                  <a:pt x="573868" y="50662"/>
                </a:lnTo>
                <a:cubicBezTo>
                  <a:pt x="573868" y="42424"/>
                  <a:pt x="567153" y="35711"/>
                  <a:pt x="558914" y="35711"/>
                </a:cubicBezTo>
                <a:close/>
                <a:moveTo>
                  <a:pt x="50672" y="0"/>
                </a:moveTo>
                <a:lnTo>
                  <a:pt x="558914" y="0"/>
                </a:lnTo>
                <a:cubicBezTo>
                  <a:pt x="586870" y="0"/>
                  <a:pt x="609586" y="22712"/>
                  <a:pt x="609586" y="50662"/>
                </a:cubicBezTo>
                <a:lnTo>
                  <a:pt x="609586" y="158127"/>
                </a:lnTo>
                <a:cubicBezTo>
                  <a:pt x="609586" y="165364"/>
                  <a:pt x="605252" y="171840"/>
                  <a:pt x="598537" y="174601"/>
                </a:cubicBezTo>
                <a:cubicBezTo>
                  <a:pt x="569058" y="186886"/>
                  <a:pt x="549961" y="215407"/>
                  <a:pt x="549961" y="247356"/>
                </a:cubicBezTo>
                <a:cubicBezTo>
                  <a:pt x="549961" y="279305"/>
                  <a:pt x="569058" y="307874"/>
                  <a:pt x="598537" y="320111"/>
                </a:cubicBezTo>
                <a:cubicBezTo>
                  <a:pt x="605252" y="322872"/>
                  <a:pt x="609586" y="329348"/>
                  <a:pt x="609586" y="336585"/>
                </a:cubicBezTo>
                <a:lnTo>
                  <a:pt x="609586" y="444050"/>
                </a:lnTo>
                <a:cubicBezTo>
                  <a:pt x="609586" y="472000"/>
                  <a:pt x="586870" y="494712"/>
                  <a:pt x="558914" y="494712"/>
                </a:cubicBezTo>
                <a:lnTo>
                  <a:pt x="50672" y="494712"/>
                </a:lnTo>
                <a:cubicBezTo>
                  <a:pt x="22716" y="494712"/>
                  <a:pt x="0" y="472000"/>
                  <a:pt x="0" y="444050"/>
                </a:cubicBezTo>
                <a:lnTo>
                  <a:pt x="0" y="336585"/>
                </a:lnTo>
                <a:cubicBezTo>
                  <a:pt x="0" y="329348"/>
                  <a:pt x="4334" y="322872"/>
                  <a:pt x="11048" y="320111"/>
                </a:cubicBezTo>
                <a:cubicBezTo>
                  <a:pt x="40528" y="307826"/>
                  <a:pt x="59625" y="279305"/>
                  <a:pt x="59625" y="247356"/>
                </a:cubicBezTo>
                <a:cubicBezTo>
                  <a:pt x="59625" y="215407"/>
                  <a:pt x="40528" y="186886"/>
                  <a:pt x="11048" y="174601"/>
                </a:cubicBezTo>
                <a:cubicBezTo>
                  <a:pt x="4334" y="171840"/>
                  <a:pt x="0" y="165364"/>
                  <a:pt x="0" y="158127"/>
                </a:cubicBezTo>
                <a:lnTo>
                  <a:pt x="0" y="50662"/>
                </a:lnTo>
                <a:cubicBezTo>
                  <a:pt x="0" y="22712"/>
                  <a:pt x="22716" y="0"/>
                  <a:pt x="50672" y="0"/>
                </a:cubicBezTo>
                <a:close/>
              </a:path>
            </a:pathLst>
          </a:cu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35" name="矩形 34"/>
          <p:cNvSpPr/>
          <p:nvPr/>
        </p:nvSpPr>
        <p:spPr>
          <a:xfrm>
            <a:off x="4355316" y="3274146"/>
            <a:ext cx="1107996" cy="369332"/>
          </a:xfrm>
          <a:prstGeom prst="rect">
            <a:avLst/>
          </a:prstGeom>
        </p:spPr>
        <p:txBody>
          <a:bodyPr wrap="none">
            <a:spAutoFit/>
          </a:bodyPr>
          <a:lstStyle/>
          <a:p>
            <a:r>
              <a:rPr lang="zh-CN" altLang="en-US" b="1" dirty="0">
                <a:solidFill>
                  <a:schemeClr val="bg1"/>
                </a:solidFill>
                <a:effectLst>
                  <a:outerShdw blurRad="38100" dist="38100" dir="2700000" algn="tl">
                    <a:srgbClr val="000000">
                      <a:alpha val="43137"/>
                    </a:srgbClr>
                  </a:outerShdw>
                </a:effectLst>
                <a:cs typeface="+mn-ea"/>
                <a:sym typeface="+mn-lt"/>
              </a:rPr>
              <a:t>热门活动</a:t>
            </a:r>
            <a:endParaRPr lang="zh-CN" altLang="en-US" b="1" dirty="0">
              <a:effectLst>
                <a:outerShdw blurRad="38100" dist="38100" dir="2700000" algn="tl">
                  <a:srgbClr val="000000">
                    <a:alpha val="43137"/>
                  </a:srgbClr>
                </a:outerShdw>
              </a:effectLst>
            </a:endParaRPr>
          </a:p>
        </p:txBody>
      </p:sp>
      <p:sp>
        <p:nvSpPr>
          <p:cNvPr id="36" name="iconfont-1016-723552"/>
          <p:cNvSpPr/>
          <p:nvPr/>
        </p:nvSpPr>
        <p:spPr>
          <a:xfrm>
            <a:off x="4601851" y="2508456"/>
            <a:ext cx="599345" cy="609685"/>
          </a:xfrm>
          <a:custGeom>
            <a:avLst/>
            <a:gdLst>
              <a:gd name="T0" fmla="*/ 6008 w 12801"/>
              <a:gd name="T1" fmla="*/ 1360 h 13018"/>
              <a:gd name="T2" fmla="*/ 4074 w 12801"/>
              <a:gd name="T3" fmla="*/ 303 h 13018"/>
              <a:gd name="T4" fmla="*/ 3334 w 12801"/>
              <a:gd name="T5" fmla="*/ 1072 h 13018"/>
              <a:gd name="T6" fmla="*/ 3838 w 12801"/>
              <a:gd name="T7" fmla="*/ 2067 h 13018"/>
              <a:gd name="T8" fmla="*/ 5873 w 12801"/>
              <a:gd name="T9" fmla="*/ 2067 h 13018"/>
              <a:gd name="T10" fmla="*/ 6008 w 12801"/>
              <a:gd name="T11" fmla="*/ 1360 h 13018"/>
              <a:gd name="T12" fmla="*/ 1 w 12801"/>
              <a:gd name="T13" fmla="*/ 3556 h 13018"/>
              <a:gd name="T14" fmla="*/ 1 w 12801"/>
              <a:gd name="T15" fmla="*/ 4827 h 13018"/>
              <a:gd name="T16" fmla="*/ 786 w 12801"/>
              <a:gd name="T17" fmla="*/ 5534 h 13018"/>
              <a:gd name="T18" fmla="*/ 5426 w 12801"/>
              <a:gd name="T19" fmla="*/ 5534 h 13018"/>
              <a:gd name="T20" fmla="*/ 5426 w 12801"/>
              <a:gd name="T21" fmla="*/ 2918 h 13018"/>
              <a:gd name="T22" fmla="*/ 774 w 12801"/>
              <a:gd name="T23" fmla="*/ 2918 h 13018"/>
              <a:gd name="T24" fmla="*/ 1 w 12801"/>
              <a:gd name="T25" fmla="*/ 3556 h 13018"/>
              <a:gd name="T26" fmla="*/ 531 w 12801"/>
              <a:gd name="T27" fmla="*/ 11480 h 13018"/>
              <a:gd name="T28" fmla="*/ 2330 w 12801"/>
              <a:gd name="T29" fmla="*/ 13018 h 13018"/>
              <a:gd name="T30" fmla="*/ 5396 w 12801"/>
              <a:gd name="T31" fmla="*/ 13018 h 13018"/>
              <a:gd name="T32" fmla="*/ 5396 w 12801"/>
              <a:gd name="T33" fmla="*/ 6503 h 13018"/>
              <a:gd name="T34" fmla="*/ 531 w 12801"/>
              <a:gd name="T35" fmla="*/ 6503 h 13018"/>
              <a:gd name="T36" fmla="*/ 531 w 12801"/>
              <a:gd name="T37" fmla="*/ 11480 h 13018"/>
              <a:gd name="T38" fmla="*/ 12801 w 12801"/>
              <a:gd name="T39" fmla="*/ 3610 h 13018"/>
              <a:gd name="T40" fmla="*/ 11979 w 12801"/>
              <a:gd name="T41" fmla="*/ 2917 h 13018"/>
              <a:gd name="T42" fmla="*/ 7405 w 12801"/>
              <a:gd name="T43" fmla="*/ 2917 h 13018"/>
              <a:gd name="T44" fmla="*/ 7405 w 12801"/>
              <a:gd name="T45" fmla="*/ 5534 h 13018"/>
              <a:gd name="T46" fmla="*/ 12015 w 12801"/>
              <a:gd name="T47" fmla="*/ 5534 h 13018"/>
              <a:gd name="T48" fmla="*/ 12801 w 12801"/>
              <a:gd name="T49" fmla="*/ 4846 h 13018"/>
              <a:gd name="T50" fmla="*/ 12801 w 12801"/>
              <a:gd name="T51" fmla="*/ 3610 h 13018"/>
              <a:gd name="T52" fmla="*/ 9593 w 12801"/>
              <a:gd name="T53" fmla="*/ 1063 h 13018"/>
              <a:gd name="T54" fmla="*/ 8853 w 12801"/>
              <a:gd name="T55" fmla="*/ 294 h 13018"/>
              <a:gd name="T56" fmla="*/ 6919 w 12801"/>
              <a:gd name="T57" fmla="*/ 1352 h 13018"/>
              <a:gd name="T58" fmla="*/ 7054 w 12801"/>
              <a:gd name="T59" fmla="*/ 2058 h 13018"/>
              <a:gd name="T60" fmla="*/ 9089 w 12801"/>
              <a:gd name="T61" fmla="*/ 2058 h 13018"/>
              <a:gd name="T62" fmla="*/ 9593 w 12801"/>
              <a:gd name="T63" fmla="*/ 1063 h 13018"/>
              <a:gd name="T64" fmla="*/ 7405 w 12801"/>
              <a:gd name="T65" fmla="*/ 6503 h 13018"/>
              <a:gd name="T66" fmla="*/ 7405 w 12801"/>
              <a:gd name="T67" fmla="*/ 13018 h 13018"/>
              <a:gd name="T68" fmla="*/ 10377 w 12801"/>
              <a:gd name="T69" fmla="*/ 13018 h 13018"/>
              <a:gd name="T70" fmla="*/ 12153 w 12801"/>
              <a:gd name="T71" fmla="*/ 11426 h 13018"/>
              <a:gd name="T72" fmla="*/ 12151 w 12801"/>
              <a:gd name="T73" fmla="*/ 6503 h 13018"/>
              <a:gd name="T74" fmla="*/ 7405 w 12801"/>
              <a:gd name="T75" fmla="*/ 6503 h 1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01" h="13018">
                <a:moveTo>
                  <a:pt x="6008" y="1360"/>
                </a:moveTo>
                <a:cubicBezTo>
                  <a:pt x="5697" y="1172"/>
                  <a:pt x="4679" y="640"/>
                  <a:pt x="4074" y="303"/>
                </a:cubicBezTo>
                <a:cubicBezTo>
                  <a:pt x="3545" y="9"/>
                  <a:pt x="3385" y="640"/>
                  <a:pt x="3334" y="1072"/>
                </a:cubicBezTo>
                <a:cubicBezTo>
                  <a:pt x="3284" y="1506"/>
                  <a:pt x="3284" y="2067"/>
                  <a:pt x="3838" y="2067"/>
                </a:cubicBezTo>
                <a:lnTo>
                  <a:pt x="5873" y="2067"/>
                </a:lnTo>
                <a:cubicBezTo>
                  <a:pt x="6428" y="2067"/>
                  <a:pt x="6428" y="1618"/>
                  <a:pt x="6008" y="1360"/>
                </a:cubicBezTo>
                <a:close/>
                <a:moveTo>
                  <a:pt x="1" y="3556"/>
                </a:moveTo>
                <a:lnTo>
                  <a:pt x="1" y="4827"/>
                </a:lnTo>
                <a:cubicBezTo>
                  <a:pt x="0" y="5297"/>
                  <a:pt x="158" y="5534"/>
                  <a:pt x="786" y="5534"/>
                </a:cubicBezTo>
                <a:lnTo>
                  <a:pt x="5426" y="5534"/>
                </a:lnTo>
                <a:lnTo>
                  <a:pt x="5426" y="2918"/>
                </a:lnTo>
                <a:lnTo>
                  <a:pt x="774" y="2918"/>
                </a:lnTo>
                <a:cubicBezTo>
                  <a:pt x="138" y="2917"/>
                  <a:pt x="1" y="3127"/>
                  <a:pt x="1" y="3556"/>
                </a:cubicBezTo>
                <a:close/>
                <a:moveTo>
                  <a:pt x="531" y="11480"/>
                </a:moveTo>
                <a:cubicBezTo>
                  <a:pt x="537" y="12459"/>
                  <a:pt x="1109" y="13018"/>
                  <a:pt x="2330" y="13018"/>
                </a:cubicBezTo>
                <a:lnTo>
                  <a:pt x="5396" y="13018"/>
                </a:lnTo>
                <a:lnTo>
                  <a:pt x="5396" y="6503"/>
                </a:lnTo>
                <a:lnTo>
                  <a:pt x="531" y="6503"/>
                </a:lnTo>
                <a:cubicBezTo>
                  <a:pt x="531" y="6503"/>
                  <a:pt x="524" y="10500"/>
                  <a:pt x="531" y="11480"/>
                </a:cubicBezTo>
                <a:close/>
                <a:moveTo>
                  <a:pt x="12801" y="3610"/>
                </a:moveTo>
                <a:cubicBezTo>
                  <a:pt x="12801" y="3181"/>
                  <a:pt x="12614" y="2917"/>
                  <a:pt x="11979" y="2917"/>
                </a:cubicBezTo>
                <a:lnTo>
                  <a:pt x="7405" y="2917"/>
                </a:lnTo>
                <a:lnTo>
                  <a:pt x="7405" y="5534"/>
                </a:lnTo>
                <a:lnTo>
                  <a:pt x="12015" y="5534"/>
                </a:lnTo>
                <a:cubicBezTo>
                  <a:pt x="12643" y="5534"/>
                  <a:pt x="12801" y="5317"/>
                  <a:pt x="12801" y="4846"/>
                </a:cubicBezTo>
                <a:cubicBezTo>
                  <a:pt x="12799" y="4418"/>
                  <a:pt x="12800" y="4039"/>
                  <a:pt x="12801" y="3610"/>
                </a:cubicBezTo>
                <a:close/>
                <a:moveTo>
                  <a:pt x="9593" y="1063"/>
                </a:moveTo>
                <a:cubicBezTo>
                  <a:pt x="9543" y="631"/>
                  <a:pt x="9382" y="0"/>
                  <a:pt x="8853" y="294"/>
                </a:cubicBezTo>
                <a:cubicBezTo>
                  <a:pt x="8247" y="631"/>
                  <a:pt x="7230" y="1163"/>
                  <a:pt x="6919" y="1352"/>
                </a:cubicBezTo>
                <a:cubicBezTo>
                  <a:pt x="6498" y="1609"/>
                  <a:pt x="6498" y="2058"/>
                  <a:pt x="7054" y="2058"/>
                </a:cubicBezTo>
                <a:lnTo>
                  <a:pt x="9089" y="2058"/>
                </a:lnTo>
                <a:cubicBezTo>
                  <a:pt x="9643" y="2058"/>
                  <a:pt x="9643" y="1496"/>
                  <a:pt x="9593" y="1063"/>
                </a:cubicBezTo>
                <a:close/>
                <a:moveTo>
                  <a:pt x="7405" y="6503"/>
                </a:moveTo>
                <a:lnTo>
                  <a:pt x="7405" y="13018"/>
                </a:lnTo>
                <a:lnTo>
                  <a:pt x="10377" y="13018"/>
                </a:lnTo>
                <a:cubicBezTo>
                  <a:pt x="11597" y="13018"/>
                  <a:pt x="12147" y="12405"/>
                  <a:pt x="12153" y="11426"/>
                </a:cubicBezTo>
                <a:cubicBezTo>
                  <a:pt x="12161" y="10446"/>
                  <a:pt x="12151" y="6503"/>
                  <a:pt x="12151" y="6503"/>
                </a:cubicBezTo>
                <a:lnTo>
                  <a:pt x="7405" y="6503"/>
                </a:lnTo>
                <a:close/>
              </a:path>
            </a:pathLst>
          </a:cu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effectLst>
                <a:outerShdw blurRad="38100" dist="38100" dir="2700000" algn="tl">
                  <a:srgbClr val="000000">
                    <a:alpha val="43137"/>
                  </a:srgbClr>
                </a:outerShdw>
              </a:effectLst>
            </a:endParaRPr>
          </a:p>
        </p:txBody>
      </p:sp>
      <p:sp>
        <p:nvSpPr>
          <p:cNvPr id="37" name="椭圆 36"/>
          <p:cNvSpPr/>
          <p:nvPr/>
        </p:nvSpPr>
        <p:spPr>
          <a:xfrm>
            <a:off x="9326431" y="3555483"/>
            <a:ext cx="2203842" cy="1347711"/>
          </a:xfrm>
          <a:prstGeom prst="ellipse">
            <a:avLst/>
          </a:prstGeom>
          <a:solidFill>
            <a:schemeClr val="accent1">
              <a:alpha val="32000"/>
            </a:schemeClr>
          </a:solidFill>
          <a:ln w="3810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effectLst>
                  <a:outerShdw blurRad="38100" dist="38100" dir="2700000" algn="tl">
                    <a:srgbClr val="000000">
                      <a:alpha val="43137"/>
                    </a:srgbClr>
                  </a:outerShdw>
                </a:effectLst>
                <a:cs typeface="+mn-ea"/>
                <a:sym typeface="+mn-lt"/>
              </a:rPr>
              <a:t>功能陆续上线</a:t>
            </a:r>
            <a:endParaRPr lang="zh-CN" altLang="en-US" b="1" dirty="0">
              <a:effectLst>
                <a:outerShdw blurRad="38100" dist="38100" dir="2700000" algn="tl">
                  <a:srgbClr val="000000">
                    <a:alpha val="43137"/>
                  </a:srgbClr>
                </a:outerShdw>
              </a:effectLst>
              <a:cs typeface="+mn-ea"/>
              <a:sym typeface="+mn-lt"/>
            </a:endParaRPr>
          </a:p>
        </p:txBody>
      </p:sp>
      <p:sp>
        <p:nvSpPr>
          <p:cNvPr id="4" name="文本框 3"/>
          <p:cNvSpPr txBox="1"/>
          <p:nvPr/>
        </p:nvSpPr>
        <p:spPr>
          <a:xfrm>
            <a:off x="5958557" y="3258148"/>
            <a:ext cx="877163" cy="369332"/>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cs typeface="+mn-ea"/>
              </a:rPr>
              <a:t>小程序</a:t>
            </a:r>
            <a:endParaRPr lang="zh-CN" altLang="en-US" b="1" dirty="0">
              <a:solidFill>
                <a:schemeClr val="bg1"/>
              </a:solidFill>
              <a:effectLst>
                <a:outerShdw blurRad="38100" dist="38100" dir="2700000" algn="tl">
                  <a:srgbClr val="000000">
                    <a:alpha val="43137"/>
                  </a:srgbClr>
                </a:outerShdw>
              </a:effectLst>
              <a:cs typeface="+mn-ea"/>
            </a:endParaRPr>
          </a:p>
        </p:txBody>
      </p:sp>
      <p:sp>
        <p:nvSpPr>
          <p:cNvPr id="5" name="文本框 4"/>
          <p:cNvSpPr txBox="1"/>
          <p:nvPr/>
        </p:nvSpPr>
        <p:spPr>
          <a:xfrm>
            <a:off x="7399697" y="3265539"/>
            <a:ext cx="1317990" cy="369332"/>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cs typeface="+mn-ea"/>
              </a:rPr>
              <a:t>手机端</a:t>
            </a:r>
            <a:r>
              <a:rPr lang="en-US" altLang="zh-CN" b="1" dirty="0">
                <a:solidFill>
                  <a:schemeClr val="bg1"/>
                </a:solidFill>
                <a:effectLst>
                  <a:outerShdw blurRad="38100" dist="38100" dir="2700000" algn="tl">
                    <a:srgbClr val="000000">
                      <a:alpha val="43137"/>
                    </a:srgbClr>
                  </a:outerShdw>
                </a:effectLst>
                <a:cs typeface="+mn-ea"/>
              </a:rPr>
              <a:t>app</a:t>
            </a:r>
            <a:endParaRPr lang="zh-CN" altLang="en-US" dirty="0"/>
          </a:p>
        </p:txBody>
      </p:sp>
      <p:pic>
        <p:nvPicPr>
          <p:cNvPr id="8" name="图片 7"/>
          <p:cNvPicPr>
            <a:picLocks noChangeAspect="1"/>
          </p:cNvPicPr>
          <p:nvPr/>
        </p:nvPicPr>
        <p:blipFill>
          <a:blip r:embed="rId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81418" y="2506460"/>
            <a:ext cx="502704" cy="628380"/>
          </a:xfrm>
          <a:prstGeom prst="rect">
            <a:avLst/>
          </a:prstGeom>
        </p:spPr>
      </p:pic>
      <p:pic>
        <p:nvPicPr>
          <p:cNvPr id="38" name="图片 37"/>
          <p:cNvPicPr>
            <a:picLocks noChangeAspect="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399697" y="2609559"/>
            <a:ext cx="448924" cy="529786"/>
          </a:xfrm>
          <a:prstGeom prst="rect">
            <a:avLst/>
          </a:prstGeom>
        </p:spPr>
      </p:pic>
      <p:pic>
        <p:nvPicPr>
          <p:cNvPr id="40" name="图片 39"/>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93575" y="2583516"/>
            <a:ext cx="576664" cy="576664"/>
          </a:xfrm>
          <a:prstGeom prst="rect">
            <a:avLst/>
          </a:prstGeom>
        </p:spPr>
      </p:pic>
      <p:grpSp>
        <p:nvGrpSpPr>
          <p:cNvPr id="52" name="组合 8"/>
          <p:cNvGrpSpPr/>
          <p:nvPr/>
        </p:nvGrpSpPr>
        <p:grpSpPr>
          <a:xfrm>
            <a:off x="4484654" y="3894375"/>
            <a:ext cx="722928" cy="611884"/>
            <a:chOff x="2364690" y="3631540"/>
            <a:chExt cx="653704" cy="653704"/>
          </a:xfrm>
          <a:solidFill>
            <a:schemeClr val="accent3"/>
          </a:solidFill>
        </p:grpSpPr>
        <p:sp>
          <p:nvSpPr>
            <p:cNvPr id="53" name="Freeform 6"/>
            <p:cNvSpPr>
              <a:spLocks noEditPoints="1"/>
            </p:cNvSpPr>
            <p:nvPr/>
          </p:nvSpPr>
          <p:spPr bwMode="auto">
            <a:xfrm>
              <a:off x="2651219" y="3908905"/>
              <a:ext cx="215575" cy="215736"/>
            </a:xfrm>
            <a:custGeom>
              <a:avLst/>
              <a:gdLst>
                <a:gd name="T0" fmla="*/ 0 w 700"/>
                <a:gd name="T1" fmla="*/ 0 h 701"/>
                <a:gd name="T2" fmla="*/ 347 w 700"/>
                <a:gd name="T3" fmla="*/ 0 h 701"/>
                <a:gd name="T4" fmla="*/ 347 w 700"/>
                <a:gd name="T5" fmla="*/ 701 h 701"/>
                <a:gd name="T6" fmla="*/ 0 w 700"/>
                <a:gd name="T7" fmla="*/ 701 h 701"/>
                <a:gd name="T8" fmla="*/ 0 w 700"/>
                <a:gd name="T9" fmla="*/ 0 h 701"/>
                <a:gd name="T10" fmla="*/ 41 w 700"/>
                <a:gd name="T11" fmla="*/ 174 h 701"/>
                <a:gd name="T12" fmla="*/ 130 w 700"/>
                <a:gd name="T13" fmla="*/ 174 h 701"/>
                <a:gd name="T14" fmla="*/ 130 w 700"/>
                <a:gd name="T15" fmla="*/ 85 h 701"/>
                <a:gd name="T16" fmla="*/ 50 w 700"/>
                <a:gd name="T17" fmla="*/ 86 h 701"/>
                <a:gd name="T18" fmla="*/ 41 w 700"/>
                <a:gd name="T19" fmla="*/ 97 h 701"/>
                <a:gd name="T20" fmla="*/ 41 w 700"/>
                <a:gd name="T21" fmla="*/ 174 h 701"/>
                <a:gd name="T22" fmla="*/ 219 w 700"/>
                <a:gd name="T23" fmla="*/ 175 h 701"/>
                <a:gd name="T24" fmla="*/ 296 w 700"/>
                <a:gd name="T25" fmla="*/ 175 h 701"/>
                <a:gd name="T26" fmla="*/ 307 w 700"/>
                <a:gd name="T27" fmla="*/ 163 h 701"/>
                <a:gd name="T28" fmla="*/ 307 w 700"/>
                <a:gd name="T29" fmla="*/ 99 h 701"/>
                <a:gd name="T30" fmla="*/ 294 w 700"/>
                <a:gd name="T31" fmla="*/ 86 h 701"/>
                <a:gd name="T32" fmla="*/ 219 w 700"/>
                <a:gd name="T33" fmla="*/ 85 h 701"/>
                <a:gd name="T34" fmla="*/ 219 w 700"/>
                <a:gd name="T35" fmla="*/ 175 h 701"/>
                <a:gd name="T36" fmla="*/ 131 w 700"/>
                <a:gd name="T37" fmla="*/ 526 h 701"/>
                <a:gd name="T38" fmla="*/ 130 w 700"/>
                <a:gd name="T39" fmla="*/ 452 h 701"/>
                <a:gd name="T40" fmla="*/ 116 w 700"/>
                <a:gd name="T41" fmla="*/ 439 h 701"/>
                <a:gd name="T42" fmla="*/ 55 w 700"/>
                <a:gd name="T43" fmla="*/ 438 h 701"/>
                <a:gd name="T44" fmla="*/ 41 w 700"/>
                <a:gd name="T45" fmla="*/ 448 h 701"/>
                <a:gd name="T46" fmla="*/ 41 w 700"/>
                <a:gd name="T47" fmla="*/ 526 h 701"/>
                <a:gd name="T48" fmla="*/ 131 w 700"/>
                <a:gd name="T49" fmla="*/ 526 h 701"/>
                <a:gd name="T50" fmla="*/ 219 w 700"/>
                <a:gd name="T51" fmla="*/ 438 h 701"/>
                <a:gd name="T52" fmla="*/ 219 w 700"/>
                <a:gd name="T53" fmla="*/ 525 h 701"/>
                <a:gd name="T54" fmla="*/ 307 w 700"/>
                <a:gd name="T55" fmla="*/ 525 h 701"/>
                <a:gd name="T56" fmla="*/ 307 w 700"/>
                <a:gd name="T57" fmla="*/ 451 h 701"/>
                <a:gd name="T58" fmla="*/ 294 w 700"/>
                <a:gd name="T59" fmla="*/ 439 h 701"/>
                <a:gd name="T60" fmla="*/ 219 w 700"/>
                <a:gd name="T61" fmla="*/ 438 h 701"/>
                <a:gd name="T62" fmla="*/ 130 w 700"/>
                <a:gd name="T63" fmla="*/ 262 h 701"/>
                <a:gd name="T64" fmla="*/ 50 w 700"/>
                <a:gd name="T65" fmla="*/ 263 h 701"/>
                <a:gd name="T66" fmla="*/ 41 w 700"/>
                <a:gd name="T67" fmla="*/ 272 h 701"/>
                <a:gd name="T68" fmla="*/ 41 w 700"/>
                <a:gd name="T69" fmla="*/ 349 h 701"/>
                <a:gd name="T70" fmla="*/ 130 w 700"/>
                <a:gd name="T71" fmla="*/ 349 h 701"/>
                <a:gd name="T72" fmla="*/ 130 w 700"/>
                <a:gd name="T73" fmla="*/ 262 h 701"/>
                <a:gd name="T74" fmla="*/ 307 w 700"/>
                <a:gd name="T75" fmla="*/ 262 h 701"/>
                <a:gd name="T76" fmla="*/ 229 w 700"/>
                <a:gd name="T77" fmla="*/ 262 h 701"/>
                <a:gd name="T78" fmla="*/ 219 w 700"/>
                <a:gd name="T79" fmla="*/ 270 h 701"/>
                <a:gd name="T80" fmla="*/ 218 w 700"/>
                <a:gd name="T81" fmla="*/ 351 h 701"/>
                <a:gd name="T82" fmla="*/ 292 w 700"/>
                <a:gd name="T83" fmla="*/ 351 h 701"/>
                <a:gd name="T84" fmla="*/ 306 w 700"/>
                <a:gd name="T85" fmla="*/ 338 h 701"/>
                <a:gd name="T86" fmla="*/ 307 w 700"/>
                <a:gd name="T87" fmla="*/ 262 h 701"/>
                <a:gd name="T88" fmla="*/ 481 w 700"/>
                <a:gd name="T89" fmla="*/ 528 h 701"/>
                <a:gd name="T90" fmla="*/ 481 w 700"/>
                <a:gd name="T91" fmla="*/ 701 h 701"/>
                <a:gd name="T92" fmla="*/ 397 w 700"/>
                <a:gd name="T93" fmla="*/ 701 h 701"/>
                <a:gd name="T94" fmla="*/ 397 w 700"/>
                <a:gd name="T95" fmla="*/ 310 h 701"/>
                <a:gd name="T96" fmla="*/ 700 w 700"/>
                <a:gd name="T97" fmla="*/ 310 h 701"/>
                <a:gd name="T98" fmla="*/ 700 w 700"/>
                <a:gd name="T99" fmla="*/ 701 h 701"/>
                <a:gd name="T100" fmla="*/ 617 w 700"/>
                <a:gd name="T101" fmla="*/ 701 h 701"/>
                <a:gd name="T102" fmla="*/ 617 w 700"/>
                <a:gd name="T103" fmla="*/ 528 h 701"/>
                <a:gd name="T104" fmla="*/ 481 w 700"/>
                <a:gd name="T105" fmla="*/ 528 h 701"/>
                <a:gd name="T106" fmla="*/ 396 w 700"/>
                <a:gd name="T107" fmla="*/ 260 h 701"/>
                <a:gd name="T108" fmla="*/ 396 w 700"/>
                <a:gd name="T109" fmla="*/ 222 h 701"/>
                <a:gd name="T110" fmla="*/ 700 w 700"/>
                <a:gd name="T111" fmla="*/ 222 h 701"/>
                <a:gd name="T112" fmla="*/ 700 w 700"/>
                <a:gd name="T113" fmla="*/ 260 h 701"/>
                <a:gd name="T114" fmla="*/ 396 w 700"/>
                <a:gd name="T115" fmla="*/ 26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0" h="701">
                  <a:moveTo>
                    <a:pt x="0" y="0"/>
                  </a:moveTo>
                  <a:cubicBezTo>
                    <a:pt x="116" y="0"/>
                    <a:pt x="231" y="0"/>
                    <a:pt x="347" y="0"/>
                  </a:cubicBezTo>
                  <a:cubicBezTo>
                    <a:pt x="347" y="234"/>
                    <a:pt x="347" y="466"/>
                    <a:pt x="347" y="701"/>
                  </a:cubicBezTo>
                  <a:cubicBezTo>
                    <a:pt x="232" y="701"/>
                    <a:pt x="117" y="701"/>
                    <a:pt x="0" y="701"/>
                  </a:cubicBezTo>
                  <a:cubicBezTo>
                    <a:pt x="0" y="468"/>
                    <a:pt x="0" y="236"/>
                    <a:pt x="0" y="0"/>
                  </a:cubicBezTo>
                  <a:close/>
                  <a:moveTo>
                    <a:pt x="41" y="174"/>
                  </a:moveTo>
                  <a:cubicBezTo>
                    <a:pt x="73" y="174"/>
                    <a:pt x="101" y="174"/>
                    <a:pt x="130" y="174"/>
                  </a:cubicBezTo>
                  <a:cubicBezTo>
                    <a:pt x="130" y="144"/>
                    <a:pt x="130" y="116"/>
                    <a:pt x="130" y="85"/>
                  </a:cubicBezTo>
                  <a:cubicBezTo>
                    <a:pt x="103" y="85"/>
                    <a:pt x="77" y="85"/>
                    <a:pt x="50" y="86"/>
                  </a:cubicBezTo>
                  <a:cubicBezTo>
                    <a:pt x="47" y="86"/>
                    <a:pt x="41" y="93"/>
                    <a:pt x="41" y="97"/>
                  </a:cubicBezTo>
                  <a:cubicBezTo>
                    <a:pt x="40" y="122"/>
                    <a:pt x="41" y="147"/>
                    <a:pt x="41" y="174"/>
                  </a:cubicBezTo>
                  <a:close/>
                  <a:moveTo>
                    <a:pt x="219" y="175"/>
                  </a:moveTo>
                  <a:cubicBezTo>
                    <a:pt x="245" y="175"/>
                    <a:pt x="271" y="176"/>
                    <a:pt x="296" y="175"/>
                  </a:cubicBezTo>
                  <a:cubicBezTo>
                    <a:pt x="300" y="175"/>
                    <a:pt x="306" y="167"/>
                    <a:pt x="307" y="163"/>
                  </a:cubicBezTo>
                  <a:cubicBezTo>
                    <a:pt x="308" y="141"/>
                    <a:pt x="308" y="120"/>
                    <a:pt x="307" y="99"/>
                  </a:cubicBezTo>
                  <a:cubicBezTo>
                    <a:pt x="306" y="94"/>
                    <a:pt x="299" y="86"/>
                    <a:pt x="294" y="86"/>
                  </a:cubicBezTo>
                  <a:cubicBezTo>
                    <a:pt x="270" y="85"/>
                    <a:pt x="245" y="85"/>
                    <a:pt x="219" y="85"/>
                  </a:cubicBezTo>
                  <a:cubicBezTo>
                    <a:pt x="219" y="116"/>
                    <a:pt x="219" y="144"/>
                    <a:pt x="219" y="175"/>
                  </a:cubicBezTo>
                  <a:close/>
                  <a:moveTo>
                    <a:pt x="131" y="526"/>
                  </a:moveTo>
                  <a:cubicBezTo>
                    <a:pt x="131" y="500"/>
                    <a:pt x="132" y="476"/>
                    <a:pt x="130" y="452"/>
                  </a:cubicBezTo>
                  <a:cubicBezTo>
                    <a:pt x="130" y="447"/>
                    <a:pt x="121" y="439"/>
                    <a:pt x="116" y="439"/>
                  </a:cubicBezTo>
                  <a:cubicBezTo>
                    <a:pt x="96" y="437"/>
                    <a:pt x="75" y="437"/>
                    <a:pt x="55" y="438"/>
                  </a:cubicBezTo>
                  <a:cubicBezTo>
                    <a:pt x="50" y="439"/>
                    <a:pt x="42" y="444"/>
                    <a:pt x="41" y="448"/>
                  </a:cubicBezTo>
                  <a:cubicBezTo>
                    <a:pt x="40" y="474"/>
                    <a:pt x="41" y="500"/>
                    <a:pt x="41" y="526"/>
                  </a:cubicBezTo>
                  <a:cubicBezTo>
                    <a:pt x="72" y="526"/>
                    <a:pt x="100" y="526"/>
                    <a:pt x="131" y="526"/>
                  </a:cubicBezTo>
                  <a:close/>
                  <a:moveTo>
                    <a:pt x="219" y="438"/>
                  </a:moveTo>
                  <a:cubicBezTo>
                    <a:pt x="219" y="469"/>
                    <a:pt x="219" y="497"/>
                    <a:pt x="219" y="525"/>
                  </a:cubicBezTo>
                  <a:cubicBezTo>
                    <a:pt x="249" y="525"/>
                    <a:pt x="277" y="525"/>
                    <a:pt x="307" y="525"/>
                  </a:cubicBezTo>
                  <a:cubicBezTo>
                    <a:pt x="307" y="499"/>
                    <a:pt x="308" y="475"/>
                    <a:pt x="307" y="451"/>
                  </a:cubicBezTo>
                  <a:cubicBezTo>
                    <a:pt x="306" y="447"/>
                    <a:pt x="299" y="439"/>
                    <a:pt x="294" y="439"/>
                  </a:cubicBezTo>
                  <a:cubicBezTo>
                    <a:pt x="270" y="437"/>
                    <a:pt x="246" y="438"/>
                    <a:pt x="219" y="438"/>
                  </a:cubicBezTo>
                  <a:close/>
                  <a:moveTo>
                    <a:pt x="130" y="262"/>
                  </a:moveTo>
                  <a:cubicBezTo>
                    <a:pt x="102" y="262"/>
                    <a:pt x="76" y="262"/>
                    <a:pt x="50" y="263"/>
                  </a:cubicBezTo>
                  <a:cubicBezTo>
                    <a:pt x="47" y="263"/>
                    <a:pt x="41" y="269"/>
                    <a:pt x="41" y="272"/>
                  </a:cubicBezTo>
                  <a:cubicBezTo>
                    <a:pt x="40" y="298"/>
                    <a:pt x="41" y="324"/>
                    <a:pt x="41" y="349"/>
                  </a:cubicBezTo>
                  <a:cubicBezTo>
                    <a:pt x="73" y="349"/>
                    <a:pt x="101" y="349"/>
                    <a:pt x="130" y="349"/>
                  </a:cubicBezTo>
                  <a:cubicBezTo>
                    <a:pt x="130" y="320"/>
                    <a:pt x="130" y="292"/>
                    <a:pt x="130" y="262"/>
                  </a:cubicBezTo>
                  <a:close/>
                  <a:moveTo>
                    <a:pt x="307" y="262"/>
                  </a:moveTo>
                  <a:cubicBezTo>
                    <a:pt x="279" y="262"/>
                    <a:pt x="254" y="262"/>
                    <a:pt x="229" y="262"/>
                  </a:cubicBezTo>
                  <a:cubicBezTo>
                    <a:pt x="225" y="262"/>
                    <a:pt x="219" y="267"/>
                    <a:pt x="219" y="270"/>
                  </a:cubicBezTo>
                  <a:cubicBezTo>
                    <a:pt x="218" y="297"/>
                    <a:pt x="218" y="323"/>
                    <a:pt x="218" y="351"/>
                  </a:cubicBezTo>
                  <a:cubicBezTo>
                    <a:pt x="245" y="351"/>
                    <a:pt x="269" y="352"/>
                    <a:pt x="292" y="351"/>
                  </a:cubicBezTo>
                  <a:cubicBezTo>
                    <a:pt x="297" y="350"/>
                    <a:pt x="306" y="343"/>
                    <a:pt x="306" y="338"/>
                  </a:cubicBezTo>
                  <a:cubicBezTo>
                    <a:pt x="308" y="314"/>
                    <a:pt x="307" y="290"/>
                    <a:pt x="307" y="262"/>
                  </a:cubicBezTo>
                  <a:close/>
                  <a:moveTo>
                    <a:pt x="481" y="528"/>
                  </a:moveTo>
                  <a:cubicBezTo>
                    <a:pt x="481" y="586"/>
                    <a:pt x="481" y="643"/>
                    <a:pt x="481" y="701"/>
                  </a:cubicBezTo>
                  <a:cubicBezTo>
                    <a:pt x="452" y="701"/>
                    <a:pt x="426" y="701"/>
                    <a:pt x="397" y="701"/>
                  </a:cubicBezTo>
                  <a:cubicBezTo>
                    <a:pt x="397" y="572"/>
                    <a:pt x="397" y="442"/>
                    <a:pt x="397" y="310"/>
                  </a:cubicBezTo>
                  <a:cubicBezTo>
                    <a:pt x="497" y="310"/>
                    <a:pt x="598" y="310"/>
                    <a:pt x="700" y="310"/>
                  </a:cubicBezTo>
                  <a:cubicBezTo>
                    <a:pt x="700" y="440"/>
                    <a:pt x="700" y="570"/>
                    <a:pt x="700" y="701"/>
                  </a:cubicBezTo>
                  <a:cubicBezTo>
                    <a:pt x="673" y="701"/>
                    <a:pt x="646" y="701"/>
                    <a:pt x="617" y="701"/>
                  </a:cubicBezTo>
                  <a:cubicBezTo>
                    <a:pt x="617" y="643"/>
                    <a:pt x="617" y="586"/>
                    <a:pt x="617" y="528"/>
                  </a:cubicBezTo>
                  <a:cubicBezTo>
                    <a:pt x="571" y="528"/>
                    <a:pt x="528" y="528"/>
                    <a:pt x="481" y="528"/>
                  </a:cubicBezTo>
                  <a:close/>
                  <a:moveTo>
                    <a:pt x="396" y="260"/>
                  </a:moveTo>
                  <a:cubicBezTo>
                    <a:pt x="396" y="246"/>
                    <a:pt x="396" y="235"/>
                    <a:pt x="396" y="222"/>
                  </a:cubicBezTo>
                  <a:cubicBezTo>
                    <a:pt x="498" y="222"/>
                    <a:pt x="598" y="222"/>
                    <a:pt x="700" y="222"/>
                  </a:cubicBezTo>
                  <a:cubicBezTo>
                    <a:pt x="700" y="234"/>
                    <a:pt x="700" y="246"/>
                    <a:pt x="700" y="260"/>
                  </a:cubicBezTo>
                  <a:cubicBezTo>
                    <a:pt x="599" y="260"/>
                    <a:pt x="499" y="260"/>
                    <a:pt x="396" y="260"/>
                  </a:cubicBezTo>
                  <a:close/>
                </a:path>
              </a:pathLst>
            </a:custGeom>
            <a:grpFill/>
            <a:ln>
              <a:noFill/>
            </a:ln>
          </p:spPr>
          <p:txBody>
            <a:bodyPr vert="horz" wrap="square" lIns="121882" tIns="60941" rIns="121882" bIns="60941" numCol="1" anchor="t" anchorCtr="0" compatLnSpc="1"/>
            <a:lstStyle/>
            <a:p>
              <a:endParaRPr lang="zh-CN" altLang="en-US" sz="2400" b="1">
                <a:effectLst>
                  <a:outerShdw blurRad="38100" dist="38100" dir="2700000" algn="tl">
                    <a:srgbClr val="000000">
                      <a:alpha val="43137"/>
                    </a:srgbClr>
                  </a:outerShdw>
                </a:effectLst>
                <a:cs typeface="+mn-ea"/>
                <a:sym typeface="+mn-lt"/>
              </a:endParaRPr>
            </a:p>
          </p:txBody>
        </p:sp>
        <p:sp>
          <p:nvSpPr>
            <p:cNvPr id="54" name="椭圆 53"/>
            <p:cNvSpPr/>
            <p:nvPr/>
          </p:nvSpPr>
          <p:spPr>
            <a:xfrm>
              <a:off x="2364690" y="3631540"/>
              <a:ext cx="653704" cy="653704"/>
            </a:xfrm>
            <a:prstGeom prst="ellipse">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effectLst>
                    <a:outerShdw blurRad="38100" dist="38100" dir="2700000" algn="tl">
                      <a:srgbClr val="000000">
                        <a:alpha val="43137"/>
                      </a:srgbClr>
                    </a:outerShdw>
                  </a:effectLst>
                  <a:cs typeface="+mn-ea"/>
                  <a:sym typeface="+mn-lt"/>
                </a:rPr>
                <a:t>3</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grpSp>
      <p:grpSp>
        <p:nvGrpSpPr>
          <p:cNvPr id="58" name="组合 8"/>
          <p:cNvGrpSpPr/>
          <p:nvPr/>
        </p:nvGrpSpPr>
        <p:grpSpPr>
          <a:xfrm>
            <a:off x="7644262" y="3878813"/>
            <a:ext cx="722928" cy="611884"/>
            <a:chOff x="2364690" y="3631540"/>
            <a:chExt cx="653704" cy="653704"/>
          </a:xfrm>
          <a:solidFill>
            <a:schemeClr val="accent3"/>
          </a:solidFill>
        </p:grpSpPr>
        <p:sp>
          <p:nvSpPr>
            <p:cNvPr id="59" name="Freeform 6"/>
            <p:cNvSpPr>
              <a:spLocks noEditPoints="1"/>
            </p:cNvSpPr>
            <p:nvPr/>
          </p:nvSpPr>
          <p:spPr bwMode="auto">
            <a:xfrm>
              <a:off x="2651219" y="3908905"/>
              <a:ext cx="215575" cy="215736"/>
            </a:xfrm>
            <a:custGeom>
              <a:avLst/>
              <a:gdLst>
                <a:gd name="T0" fmla="*/ 0 w 700"/>
                <a:gd name="T1" fmla="*/ 0 h 701"/>
                <a:gd name="T2" fmla="*/ 347 w 700"/>
                <a:gd name="T3" fmla="*/ 0 h 701"/>
                <a:gd name="T4" fmla="*/ 347 w 700"/>
                <a:gd name="T5" fmla="*/ 701 h 701"/>
                <a:gd name="T6" fmla="*/ 0 w 700"/>
                <a:gd name="T7" fmla="*/ 701 h 701"/>
                <a:gd name="T8" fmla="*/ 0 w 700"/>
                <a:gd name="T9" fmla="*/ 0 h 701"/>
                <a:gd name="T10" fmla="*/ 41 w 700"/>
                <a:gd name="T11" fmla="*/ 174 h 701"/>
                <a:gd name="T12" fmla="*/ 130 w 700"/>
                <a:gd name="T13" fmla="*/ 174 h 701"/>
                <a:gd name="T14" fmla="*/ 130 w 700"/>
                <a:gd name="T15" fmla="*/ 85 h 701"/>
                <a:gd name="T16" fmla="*/ 50 w 700"/>
                <a:gd name="T17" fmla="*/ 86 h 701"/>
                <a:gd name="T18" fmla="*/ 41 w 700"/>
                <a:gd name="T19" fmla="*/ 97 h 701"/>
                <a:gd name="T20" fmla="*/ 41 w 700"/>
                <a:gd name="T21" fmla="*/ 174 h 701"/>
                <a:gd name="T22" fmla="*/ 219 w 700"/>
                <a:gd name="T23" fmla="*/ 175 h 701"/>
                <a:gd name="T24" fmla="*/ 296 w 700"/>
                <a:gd name="T25" fmla="*/ 175 h 701"/>
                <a:gd name="T26" fmla="*/ 307 w 700"/>
                <a:gd name="T27" fmla="*/ 163 h 701"/>
                <a:gd name="T28" fmla="*/ 307 w 700"/>
                <a:gd name="T29" fmla="*/ 99 h 701"/>
                <a:gd name="T30" fmla="*/ 294 w 700"/>
                <a:gd name="T31" fmla="*/ 86 h 701"/>
                <a:gd name="T32" fmla="*/ 219 w 700"/>
                <a:gd name="T33" fmla="*/ 85 h 701"/>
                <a:gd name="T34" fmla="*/ 219 w 700"/>
                <a:gd name="T35" fmla="*/ 175 h 701"/>
                <a:gd name="T36" fmla="*/ 131 w 700"/>
                <a:gd name="T37" fmla="*/ 526 h 701"/>
                <a:gd name="T38" fmla="*/ 130 w 700"/>
                <a:gd name="T39" fmla="*/ 452 h 701"/>
                <a:gd name="T40" fmla="*/ 116 w 700"/>
                <a:gd name="T41" fmla="*/ 439 h 701"/>
                <a:gd name="T42" fmla="*/ 55 w 700"/>
                <a:gd name="T43" fmla="*/ 438 h 701"/>
                <a:gd name="T44" fmla="*/ 41 w 700"/>
                <a:gd name="T45" fmla="*/ 448 h 701"/>
                <a:gd name="T46" fmla="*/ 41 w 700"/>
                <a:gd name="T47" fmla="*/ 526 h 701"/>
                <a:gd name="T48" fmla="*/ 131 w 700"/>
                <a:gd name="T49" fmla="*/ 526 h 701"/>
                <a:gd name="T50" fmla="*/ 219 w 700"/>
                <a:gd name="T51" fmla="*/ 438 h 701"/>
                <a:gd name="T52" fmla="*/ 219 w 700"/>
                <a:gd name="T53" fmla="*/ 525 h 701"/>
                <a:gd name="T54" fmla="*/ 307 w 700"/>
                <a:gd name="T55" fmla="*/ 525 h 701"/>
                <a:gd name="T56" fmla="*/ 307 w 700"/>
                <a:gd name="T57" fmla="*/ 451 h 701"/>
                <a:gd name="T58" fmla="*/ 294 w 700"/>
                <a:gd name="T59" fmla="*/ 439 h 701"/>
                <a:gd name="T60" fmla="*/ 219 w 700"/>
                <a:gd name="T61" fmla="*/ 438 h 701"/>
                <a:gd name="T62" fmla="*/ 130 w 700"/>
                <a:gd name="T63" fmla="*/ 262 h 701"/>
                <a:gd name="T64" fmla="*/ 50 w 700"/>
                <a:gd name="T65" fmla="*/ 263 h 701"/>
                <a:gd name="T66" fmla="*/ 41 w 700"/>
                <a:gd name="T67" fmla="*/ 272 h 701"/>
                <a:gd name="T68" fmla="*/ 41 w 700"/>
                <a:gd name="T69" fmla="*/ 349 h 701"/>
                <a:gd name="T70" fmla="*/ 130 w 700"/>
                <a:gd name="T71" fmla="*/ 349 h 701"/>
                <a:gd name="T72" fmla="*/ 130 w 700"/>
                <a:gd name="T73" fmla="*/ 262 h 701"/>
                <a:gd name="T74" fmla="*/ 307 w 700"/>
                <a:gd name="T75" fmla="*/ 262 h 701"/>
                <a:gd name="T76" fmla="*/ 229 w 700"/>
                <a:gd name="T77" fmla="*/ 262 h 701"/>
                <a:gd name="T78" fmla="*/ 219 w 700"/>
                <a:gd name="T79" fmla="*/ 270 h 701"/>
                <a:gd name="T80" fmla="*/ 218 w 700"/>
                <a:gd name="T81" fmla="*/ 351 h 701"/>
                <a:gd name="T82" fmla="*/ 292 w 700"/>
                <a:gd name="T83" fmla="*/ 351 h 701"/>
                <a:gd name="T84" fmla="*/ 306 w 700"/>
                <a:gd name="T85" fmla="*/ 338 h 701"/>
                <a:gd name="T86" fmla="*/ 307 w 700"/>
                <a:gd name="T87" fmla="*/ 262 h 701"/>
                <a:gd name="T88" fmla="*/ 481 w 700"/>
                <a:gd name="T89" fmla="*/ 528 h 701"/>
                <a:gd name="T90" fmla="*/ 481 w 700"/>
                <a:gd name="T91" fmla="*/ 701 h 701"/>
                <a:gd name="T92" fmla="*/ 397 w 700"/>
                <a:gd name="T93" fmla="*/ 701 h 701"/>
                <a:gd name="T94" fmla="*/ 397 w 700"/>
                <a:gd name="T95" fmla="*/ 310 h 701"/>
                <a:gd name="T96" fmla="*/ 700 w 700"/>
                <a:gd name="T97" fmla="*/ 310 h 701"/>
                <a:gd name="T98" fmla="*/ 700 w 700"/>
                <a:gd name="T99" fmla="*/ 701 h 701"/>
                <a:gd name="T100" fmla="*/ 617 w 700"/>
                <a:gd name="T101" fmla="*/ 701 h 701"/>
                <a:gd name="T102" fmla="*/ 617 w 700"/>
                <a:gd name="T103" fmla="*/ 528 h 701"/>
                <a:gd name="T104" fmla="*/ 481 w 700"/>
                <a:gd name="T105" fmla="*/ 528 h 701"/>
                <a:gd name="T106" fmla="*/ 396 w 700"/>
                <a:gd name="T107" fmla="*/ 260 h 701"/>
                <a:gd name="T108" fmla="*/ 396 w 700"/>
                <a:gd name="T109" fmla="*/ 222 h 701"/>
                <a:gd name="T110" fmla="*/ 700 w 700"/>
                <a:gd name="T111" fmla="*/ 222 h 701"/>
                <a:gd name="T112" fmla="*/ 700 w 700"/>
                <a:gd name="T113" fmla="*/ 260 h 701"/>
                <a:gd name="T114" fmla="*/ 396 w 700"/>
                <a:gd name="T115" fmla="*/ 26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0" h="701">
                  <a:moveTo>
                    <a:pt x="0" y="0"/>
                  </a:moveTo>
                  <a:cubicBezTo>
                    <a:pt x="116" y="0"/>
                    <a:pt x="231" y="0"/>
                    <a:pt x="347" y="0"/>
                  </a:cubicBezTo>
                  <a:cubicBezTo>
                    <a:pt x="347" y="234"/>
                    <a:pt x="347" y="466"/>
                    <a:pt x="347" y="701"/>
                  </a:cubicBezTo>
                  <a:cubicBezTo>
                    <a:pt x="232" y="701"/>
                    <a:pt x="117" y="701"/>
                    <a:pt x="0" y="701"/>
                  </a:cubicBezTo>
                  <a:cubicBezTo>
                    <a:pt x="0" y="468"/>
                    <a:pt x="0" y="236"/>
                    <a:pt x="0" y="0"/>
                  </a:cubicBezTo>
                  <a:close/>
                  <a:moveTo>
                    <a:pt x="41" y="174"/>
                  </a:moveTo>
                  <a:cubicBezTo>
                    <a:pt x="73" y="174"/>
                    <a:pt x="101" y="174"/>
                    <a:pt x="130" y="174"/>
                  </a:cubicBezTo>
                  <a:cubicBezTo>
                    <a:pt x="130" y="144"/>
                    <a:pt x="130" y="116"/>
                    <a:pt x="130" y="85"/>
                  </a:cubicBezTo>
                  <a:cubicBezTo>
                    <a:pt x="103" y="85"/>
                    <a:pt x="77" y="85"/>
                    <a:pt x="50" y="86"/>
                  </a:cubicBezTo>
                  <a:cubicBezTo>
                    <a:pt x="47" y="86"/>
                    <a:pt x="41" y="93"/>
                    <a:pt x="41" y="97"/>
                  </a:cubicBezTo>
                  <a:cubicBezTo>
                    <a:pt x="40" y="122"/>
                    <a:pt x="41" y="147"/>
                    <a:pt x="41" y="174"/>
                  </a:cubicBezTo>
                  <a:close/>
                  <a:moveTo>
                    <a:pt x="219" y="175"/>
                  </a:moveTo>
                  <a:cubicBezTo>
                    <a:pt x="245" y="175"/>
                    <a:pt x="271" y="176"/>
                    <a:pt x="296" y="175"/>
                  </a:cubicBezTo>
                  <a:cubicBezTo>
                    <a:pt x="300" y="175"/>
                    <a:pt x="306" y="167"/>
                    <a:pt x="307" y="163"/>
                  </a:cubicBezTo>
                  <a:cubicBezTo>
                    <a:pt x="308" y="141"/>
                    <a:pt x="308" y="120"/>
                    <a:pt x="307" y="99"/>
                  </a:cubicBezTo>
                  <a:cubicBezTo>
                    <a:pt x="306" y="94"/>
                    <a:pt x="299" y="86"/>
                    <a:pt x="294" y="86"/>
                  </a:cubicBezTo>
                  <a:cubicBezTo>
                    <a:pt x="270" y="85"/>
                    <a:pt x="245" y="85"/>
                    <a:pt x="219" y="85"/>
                  </a:cubicBezTo>
                  <a:cubicBezTo>
                    <a:pt x="219" y="116"/>
                    <a:pt x="219" y="144"/>
                    <a:pt x="219" y="175"/>
                  </a:cubicBezTo>
                  <a:close/>
                  <a:moveTo>
                    <a:pt x="131" y="526"/>
                  </a:moveTo>
                  <a:cubicBezTo>
                    <a:pt x="131" y="500"/>
                    <a:pt x="132" y="476"/>
                    <a:pt x="130" y="452"/>
                  </a:cubicBezTo>
                  <a:cubicBezTo>
                    <a:pt x="130" y="447"/>
                    <a:pt x="121" y="439"/>
                    <a:pt x="116" y="439"/>
                  </a:cubicBezTo>
                  <a:cubicBezTo>
                    <a:pt x="96" y="437"/>
                    <a:pt x="75" y="437"/>
                    <a:pt x="55" y="438"/>
                  </a:cubicBezTo>
                  <a:cubicBezTo>
                    <a:pt x="50" y="439"/>
                    <a:pt x="42" y="444"/>
                    <a:pt x="41" y="448"/>
                  </a:cubicBezTo>
                  <a:cubicBezTo>
                    <a:pt x="40" y="474"/>
                    <a:pt x="41" y="500"/>
                    <a:pt x="41" y="526"/>
                  </a:cubicBezTo>
                  <a:cubicBezTo>
                    <a:pt x="72" y="526"/>
                    <a:pt x="100" y="526"/>
                    <a:pt x="131" y="526"/>
                  </a:cubicBezTo>
                  <a:close/>
                  <a:moveTo>
                    <a:pt x="219" y="438"/>
                  </a:moveTo>
                  <a:cubicBezTo>
                    <a:pt x="219" y="469"/>
                    <a:pt x="219" y="497"/>
                    <a:pt x="219" y="525"/>
                  </a:cubicBezTo>
                  <a:cubicBezTo>
                    <a:pt x="249" y="525"/>
                    <a:pt x="277" y="525"/>
                    <a:pt x="307" y="525"/>
                  </a:cubicBezTo>
                  <a:cubicBezTo>
                    <a:pt x="307" y="499"/>
                    <a:pt x="308" y="475"/>
                    <a:pt x="307" y="451"/>
                  </a:cubicBezTo>
                  <a:cubicBezTo>
                    <a:pt x="306" y="447"/>
                    <a:pt x="299" y="439"/>
                    <a:pt x="294" y="439"/>
                  </a:cubicBezTo>
                  <a:cubicBezTo>
                    <a:pt x="270" y="437"/>
                    <a:pt x="246" y="438"/>
                    <a:pt x="219" y="438"/>
                  </a:cubicBezTo>
                  <a:close/>
                  <a:moveTo>
                    <a:pt x="130" y="262"/>
                  </a:moveTo>
                  <a:cubicBezTo>
                    <a:pt x="102" y="262"/>
                    <a:pt x="76" y="262"/>
                    <a:pt x="50" y="263"/>
                  </a:cubicBezTo>
                  <a:cubicBezTo>
                    <a:pt x="47" y="263"/>
                    <a:pt x="41" y="269"/>
                    <a:pt x="41" y="272"/>
                  </a:cubicBezTo>
                  <a:cubicBezTo>
                    <a:pt x="40" y="298"/>
                    <a:pt x="41" y="324"/>
                    <a:pt x="41" y="349"/>
                  </a:cubicBezTo>
                  <a:cubicBezTo>
                    <a:pt x="73" y="349"/>
                    <a:pt x="101" y="349"/>
                    <a:pt x="130" y="349"/>
                  </a:cubicBezTo>
                  <a:cubicBezTo>
                    <a:pt x="130" y="320"/>
                    <a:pt x="130" y="292"/>
                    <a:pt x="130" y="262"/>
                  </a:cubicBezTo>
                  <a:close/>
                  <a:moveTo>
                    <a:pt x="307" y="262"/>
                  </a:moveTo>
                  <a:cubicBezTo>
                    <a:pt x="279" y="262"/>
                    <a:pt x="254" y="262"/>
                    <a:pt x="229" y="262"/>
                  </a:cubicBezTo>
                  <a:cubicBezTo>
                    <a:pt x="225" y="262"/>
                    <a:pt x="219" y="267"/>
                    <a:pt x="219" y="270"/>
                  </a:cubicBezTo>
                  <a:cubicBezTo>
                    <a:pt x="218" y="297"/>
                    <a:pt x="218" y="323"/>
                    <a:pt x="218" y="351"/>
                  </a:cubicBezTo>
                  <a:cubicBezTo>
                    <a:pt x="245" y="351"/>
                    <a:pt x="269" y="352"/>
                    <a:pt x="292" y="351"/>
                  </a:cubicBezTo>
                  <a:cubicBezTo>
                    <a:pt x="297" y="350"/>
                    <a:pt x="306" y="343"/>
                    <a:pt x="306" y="338"/>
                  </a:cubicBezTo>
                  <a:cubicBezTo>
                    <a:pt x="308" y="314"/>
                    <a:pt x="307" y="290"/>
                    <a:pt x="307" y="262"/>
                  </a:cubicBezTo>
                  <a:close/>
                  <a:moveTo>
                    <a:pt x="481" y="528"/>
                  </a:moveTo>
                  <a:cubicBezTo>
                    <a:pt x="481" y="586"/>
                    <a:pt x="481" y="643"/>
                    <a:pt x="481" y="701"/>
                  </a:cubicBezTo>
                  <a:cubicBezTo>
                    <a:pt x="452" y="701"/>
                    <a:pt x="426" y="701"/>
                    <a:pt x="397" y="701"/>
                  </a:cubicBezTo>
                  <a:cubicBezTo>
                    <a:pt x="397" y="572"/>
                    <a:pt x="397" y="442"/>
                    <a:pt x="397" y="310"/>
                  </a:cubicBezTo>
                  <a:cubicBezTo>
                    <a:pt x="497" y="310"/>
                    <a:pt x="598" y="310"/>
                    <a:pt x="700" y="310"/>
                  </a:cubicBezTo>
                  <a:cubicBezTo>
                    <a:pt x="700" y="440"/>
                    <a:pt x="700" y="570"/>
                    <a:pt x="700" y="701"/>
                  </a:cubicBezTo>
                  <a:cubicBezTo>
                    <a:pt x="673" y="701"/>
                    <a:pt x="646" y="701"/>
                    <a:pt x="617" y="701"/>
                  </a:cubicBezTo>
                  <a:cubicBezTo>
                    <a:pt x="617" y="643"/>
                    <a:pt x="617" y="586"/>
                    <a:pt x="617" y="528"/>
                  </a:cubicBezTo>
                  <a:cubicBezTo>
                    <a:pt x="571" y="528"/>
                    <a:pt x="528" y="528"/>
                    <a:pt x="481" y="528"/>
                  </a:cubicBezTo>
                  <a:close/>
                  <a:moveTo>
                    <a:pt x="396" y="260"/>
                  </a:moveTo>
                  <a:cubicBezTo>
                    <a:pt x="396" y="246"/>
                    <a:pt x="396" y="235"/>
                    <a:pt x="396" y="222"/>
                  </a:cubicBezTo>
                  <a:cubicBezTo>
                    <a:pt x="498" y="222"/>
                    <a:pt x="598" y="222"/>
                    <a:pt x="700" y="222"/>
                  </a:cubicBezTo>
                  <a:cubicBezTo>
                    <a:pt x="700" y="234"/>
                    <a:pt x="700" y="246"/>
                    <a:pt x="700" y="260"/>
                  </a:cubicBezTo>
                  <a:cubicBezTo>
                    <a:pt x="599" y="260"/>
                    <a:pt x="499" y="260"/>
                    <a:pt x="396" y="260"/>
                  </a:cubicBezTo>
                  <a:close/>
                </a:path>
              </a:pathLst>
            </a:custGeom>
            <a:grpFill/>
            <a:ln>
              <a:noFill/>
            </a:ln>
          </p:spPr>
          <p:txBody>
            <a:bodyPr vert="horz" wrap="square" lIns="121882" tIns="60941" rIns="121882" bIns="60941" numCol="1" anchor="t" anchorCtr="0" compatLnSpc="1"/>
            <a:lstStyle/>
            <a:p>
              <a:endParaRPr lang="zh-CN" altLang="en-US" sz="2400" b="1">
                <a:effectLst>
                  <a:outerShdw blurRad="38100" dist="38100" dir="2700000" algn="tl">
                    <a:srgbClr val="000000">
                      <a:alpha val="43137"/>
                    </a:srgbClr>
                  </a:outerShdw>
                </a:effectLst>
                <a:cs typeface="+mn-ea"/>
                <a:sym typeface="+mn-lt"/>
              </a:endParaRPr>
            </a:p>
          </p:txBody>
        </p:sp>
        <p:sp>
          <p:nvSpPr>
            <p:cNvPr id="60" name="椭圆 59"/>
            <p:cNvSpPr/>
            <p:nvPr/>
          </p:nvSpPr>
          <p:spPr>
            <a:xfrm>
              <a:off x="2364690" y="3631540"/>
              <a:ext cx="653704" cy="653704"/>
            </a:xfrm>
            <a:prstGeom prst="ellipse">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effectLst>
                    <a:outerShdw blurRad="38100" dist="38100" dir="2700000" algn="tl">
                      <a:srgbClr val="000000">
                        <a:alpha val="43137"/>
                      </a:srgbClr>
                    </a:outerShdw>
                  </a:effectLst>
                  <a:cs typeface="+mn-ea"/>
                  <a:sym typeface="+mn-lt"/>
                </a:rPr>
                <a:t>5</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grpSp>
      <p:grpSp>
        <p:nvGrpSpPr>
          <p:cNvPr id="61" name="组合 8"/>
          <p:cNvGrpSpPr/>
          <p:nvPr/>
        </p:nvGrpSpPr>
        <p:grpSpPr>
          <a:xfrm>
            <a:off x="6025296" y="3878813"/>
            <a:ext cx="722928" cy="611884"/>
            <a:chOff x="2364690" y="3631540"/>
            <a:chExt cx="653704" cy="653704"/>
          </a:xfrm>
          <a:solidFill>
            <a:schemeClr val="accent3"/>
          </a:solidFill>
        </p:grpSpPr>
        <p:sp>
          <p:nvSpPr>
            <p:cNvPr id="62" name="Freeform 6"/>
            <p:cNvSpPr>
              <a:spLocks noEditPoints="1"/>
            </p:cNvSpPr>
            <p:nvPr/>
          </p:nvSpPr>
          <p:spPr bwMode="auto">
            <a:xfrm>
              <a:off x="2651219" y="3908905"/>
              <a:ext cx="215575" cy="215736"/>
            </a:xfrm>
            <a:custGeom>
              <a:avLst/>
              <a:gdLst>
                <a:gd name="T0" fmla="*/ 0 w 700"/>
                <a:gd name="T1" fmla="*/ 0 h 701"/>
                <a:gd name="T2" fmla="*/ 347 w 700"/>
                <a:gd name="T3" fmla="*/ 0 h 701"/>
                <a:gd name="T4" fmla="*/ 347 w 700"/>
                <a:gd name="T5" fmla="*/ 701 h 701"/>
                <a:gd name="T6" fmla="*/ 0 w 700"/>
                <a:gd name="T7" fmla="*/ 701 h 701"/>
                <a:gd name="T8" fmla="*/ 0 w 700"/>
                <a:gd name="T9" fmla="*/ 0 h 701"/>
                <a:gd name="T10" fmla="*/ 41 w 700"/>
                <a:gd name="T11" fmla="*/ 174 h 701"/>
                <a:gd name="T12" fmla="*/ 130 w 700"/>
                <a:gd name="T13" fmla="*/ 174 h 701"/>
                <a:gd name="T14" fmla="*/ 130 w 700"/>
                <a:gd name="T15" fmla="*/ 85 h 701"/>
                <a:gd name="T16" fmla="*/ 50 w 700"/>
                <a:gd name="T17" fmla="*/ 86 h 701"/>
                <a:gd name="T18" fmla="*/ 41 w 700"/>
                <a:gd name="T19" fmla="*/ 97 h 701"/>
                <a:gd name="T20" fmla="*/ 41 w 700"/>
                <a:gd name="T21" fmla="*/ 174 h 701"/>
                <a:gd name="T22" fmla="*/ 219 w 700"/>
                <a:gd name="T23" fmla="*/ 175 h 701"/>
                <a:gd name="T24" fmla="*/ 296 w 700"/>
                <a:gd name="T25" fmla="*/ 175 h 701"/>
                <a:gd name="T26" fmla="*/ 307 w 700"/>
                <a:gd name="T27" fmla="*/ 163 h 701"/>
                <a:gd name="T28" fmla="*/ 307 w 700"/>
                <a:gd name="T29" fmla="*/ 99 h 701"/>
                <a:gd name="T30" fmla="*/ 294 w 700"/>
                <a:gd name="T31" fmla="*/ 86 h 701"/>
                <a:gd name="T32" fmla="*/ 219 w 700"/>
                <a:gd name="T33" fmla="*/ 85 h 701"/>
                <a:gd name="T34" fmla="*/ 219 w 700"/>
                <a:gd name="T35" fmla="*/ 175 h 701"/>
                <a:gd name="T36" fmla="*/ 131 w 700"/>
                <a:gd name="T37" fmla="*/ 526 h 701"/>
                <a:gd name="T38" fmla="*/ 130 w 700"/>
                <a:gd name="T39" fmla="*/ 452 h 701"/>
                <a:gd name="T40" fmla="*/ 116 w 700"/>
                <a:gd name="T41" fmla="*/ 439 h 701"/>
                <a:gd name="T42" fmla="*/ 55 w 700"/>
                <a:gd name="T43" fmla="*/ 438 h 701"/>
                <a:gd name="T44" fmla="*/ 41 w 700"/>
                <a:gd name="T45" fmla="*/ 448 h 701"/>
                <a:gd name="T46" fmla="*/ 41 w 700"/>
                <a:gd name="T47" fmla="*/ 526 h 701"/>
                <a:gd name="T48" fmla="*/ 131 w 700"/>
                <a:gd name="T49" fmla="*/ 526 h 701"/>
                <a:gd name="T50" fmla="*/ 219 w 700"/>
                <a:gd name="T51" fmla="*/ 438 h 701"/>
                <a:gd name="T52" fmla="*/ 219 w 700"/>
                <a:gd name="T53" fmla="*/ 525 h 701"/>
                <a:gd name="T54" fmla="*/ 307 w 700"/>
                <a:gd name="T55" fmla="*/ 525 h 701"/>
                <a:gd name="T56" fmla="*/ 307 w 700"/>
                <a:gd name="T57" fmla="*/ 451 h 701"/>
                <a:gd name="T58" fmla="*/ 294 w 700"/>
                <a:gd name="T59" fmla="*/ 439 h 701"/>
                <a:gd name="T60" fmla="*/ 219 w 700"/>
                <a:gd name="T61" fmla="*/ 438 h 701"/>
                <a:gd name="T62" fmla="*/ 130 w 700"/>
                <a:gd name="T63" fmla="*/ 262 h 701"/>
                <a:gd name="T64" fmla="*/ 50 w 700"/>
                <a:gd name="T65" fmla="*/ 263 h 701"/>
                <a:gd name="T66" fmla="*/ 41 w 700"/>
                <a:gd name="T67" fmla="*/ 272 h 701"/>
                <a:gd name="T68" fmla="*/ 41 w 700"/>
                <a:gd name="T69" fmla="*/ 349 h 701"/>
                <a:gd name="T70" fmla="*/ 130 w 700"/>
                <a:gd name="T71" fmla="*/ 349 h 701"/>
                <a:gd name="T72" fmla="*/ 130 w 700"/>
                <a:gd name="T73" fmla="*/ 262 h 701"/>
                <a:gd name="T74" fmla="*/ 307 w 700"/>
                <a:gd name="T75" fmla="*/ 262 h 701"/>
                <a:gd name="T76" fmla="*/ 229 w 700"/>
                <a:gd name="T77" fmla="*/ 262 h 701"/>
                <a:gd name="T78" fmla="*/ 219 w 700"/>
                <a:gd name="T79" fmla="*/ 270 h 701"/>
                <a:gd name="T80" fmla="*/ 218 w 700"/>
                <a:gd name="T81" fmla="*/ 351 h 701"/>
                <a:gd name="T82" fmla="*/ 292 w 700"/>
                <a:gd name="T83" fmla="*/ 351 h 701"/>
                <a:gd name="T84" fmla="*/ 306 w 700"/>
                <a:gd name="T85" fmla="*/ 338 h 701"/>
                <a:gd name="T86" fmla="*/ 307 w 700"/>
                <a:gd name="T87" fmla="*/ 262 h 701"/>
                <a:gd name="T88" fmla="*/ 481 w 700"/>
                <a:gd name="T89" fmla="*/ 528 h 701"/>
                <a:gd name="T90" fmla="*/ 481 w 700"/>
                <a:gd name="T91" fmla="*/ 701 h 701"/>
                <a:gd name="T92" fmla="*/ 397 w 700"/>
                <a:gd name="T93" fmla="*/ 701 h 701"/>
                <a:gd name="T94" fmla="*/ 397 w 700"/>
                <a:gd name="T95" fmla="*/ 310 h 701"/>
                <a:gd name="T96" fmla="*/ 700 w 700"/>
                <a:gd name="T97" fmla="*/ 310 h 701"/>
                <a:gd name="T98" fmla="*/ 700 w 700"/>
                <a:gd name="T99" fmla="*/ 701 h 701"/>
                <a:gd name="T100" fmla="*/ 617 w 700"/>
                <a:gd name="T101" fmla="*/ 701 h 701"/>
                <a:gd name="T102" fmla="*/ 617 w 700"/>
                <a:gd name="T103" fmla="*/ 528 h 701"/>
                <a:gd name="T104" fmla="*/ 481 w 700"/>
                <a:gd name="T105" fmla="*/ 528 h 701"/>
                <a:gd name="T106" fmla="*/ 396 w 700"/>
                <a:gd name="T107" fmla="*/ 260 h 701"/>
                <a:gd name="T108" fmla="*/ 396 w 700"/>
                <a:gd name="T109" fmla="*/ 222 h 701"/>
                <a:gd name="T110" fmla="*/ 700 w 700"/>
                <a:gd name="T111" fmla="*/ 222 h 701"/>
                <a:gd name="T112" fmla="*/ 700 w 700"/>
                <a:gd name="T113" fmla="*/ 260 h 701"/>
                <a:gd name="T114" fmla="*/ 396 w 700"/>
                <a:gd name="T115" fmla="*/ 26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0" h="701">
                  <a:moveTo>
                    <a:pt x="0" y="0"/>
                  </a:moveTo>
                  <a:cubicBezTo>
                    <a:pt x="116" y="0"/>
                    <a:pt x="231" y="0"/>
                    <a:pt x="347" y="0"/>
                  </a:cubicBezTo>
                  <a:cubicBezTo>
                    <a:pt x="347" y="234"/>
                    <a:pt x="347" y="466"/>
                    <a:pt x="347" y="701"/>
                  </a:cubicBezTo>
                  <a:cubicBezTo>
                    <a:pt x="232" y="701"/>
                    <a:pt x="117" y="701"/>
                    <a:pt x="0" y="701"/>
                  </a:cubicBezTo>
                  <a:cubicBezTo>
                    <a:pt x="0" y="468"/>
                    <a:pt x="0" y="236"/>
                    <a:pt x="0" y="0"/>
                  </a:cubicBezTo>
                  <a:close/>
                  <a:moveTo>
                    <a:pt x="41" y="174"/>
                  </a:moveTo>
                  <a:cubicBezTo>
                    <a:pt x="73" y="174"/>
                    <a:pt x="101" y="174"/>
                    <a:pt x="130" y="174"/>
                  </a:cubicBezTo>
                  <a:cubicBezTo>
                    <a:pt x="130" y="144"/>
                    <a:pt x="130" y="116"/>
                    <a:pt x="130" y="85"/>
                  </a:cubicBezTo>
                  <a:cubicBezTo>
                    <a:pt x="103" y="85"/>
                    <a:pt x="77" y="85"/>
                    <a:pt x="50" y="86"/>
                  </a:cubicBezTo>
                  <a:cubicBezTo>
                    <a:pt x="47" y="86"/>
                    <a:pt x="41" y="93"/>
                    <a:pt x="41" y="97"/>
                  </a:cubicBezTo>
                  <a:cubicBezTo>
                    <a:pt x="40" y="122"/>
                    <a:pt x="41" y="147"/>
                    <a:pt x="41" y="174"/>
                  </a:cubicBezTo>
                  <a:close/>
                  <a:moveTo>
                    <a:pt x="219" y="175"/>
                  </a:moveTo>
                  <a:cubicBezTo>
                    <a:pt x="245" y="175"/>
                    <a:pt x="271" y="176"/>
                    <a:pt x="296" y="175"/>
                  </a:cubicBezTo>
                  <a:cubicBezTo>
                    <a:pt x="300" y="175"/>
                    <a:pt x="306" y="167"/>
                    <a:pt x="307" y="163"/>
                  </a:cubicBezTo>
                  <a:cubicBezTo>
                    <a:pt x="308" y="141"/>
                    <a:pt x="308" y="120"/>
                    <a:pt x="307" y="99"/>
                  </a:cubicBezTo>
                  <a:cubicBezTo>
                    <a:pt x="306" y="94"/>
                    <a:pt x="299" y="86"/>
                    <a:pt x="294" y="86"/>
                  </a:cubicBezTo>
                  <a:cubicBezTo>
                    <a:pt x="270" y="85"/>
                    <a:pt x="245" y="85"/>
                    <a:pt x="219" y="85"/>
                  </a:cubicBezTo>
                  <a:cubicBezTo>
                    <a:pt x="219" y="116"/>
                    <a:pt x="219" y="144"/>
                    <a:pt x="219" y="175"/>
                  </a:cubicBezTo>
                  <a:close/>
                  <a:moveTo>
                    <a:pt x="131" y="526"/>
                  </a:moveTo>
                  <a:cubicBezTo>
                    <a:pt x="131" y="500"/>
                    <a:pt x="132" y="476"/>
                    <a:pt x="130" y="452"/>
                  </a:cubicBezTo>
                  <a:cubicBezTo>
                    <a:pt x="130" y="447"/>
                    <a:pt x="121" y="439"/>
                    <a:pt x="116" y="439"/>
                  </a:cubicBezTo>
                  <a:cubicBezTo>
                    <a:pt x="96" y="437"/>
                    <a:pt x="75" y="437"/>
                    <a:pt x="55" y="438"/>
                  </a:cubicBezTo>
                  <a:cubicBezTo>
                    <a:pt x="50" y="439"/>
                    <a:pt x="42" y="444"/>
                    <a:pt x="41" y="448"/>
                  </a:cubicBezTo>
                  <a:cubicBezTo>
                    <a:pt x="40" y="474"/>
                    <a:pt x="41" y="500"/>
                    <a:pt x="41" y="526"/>
                  </a:cubicBezTo>
                  <a:cubicBezTo>
                    <a:pt x="72" y="526"/>
                    <a:pt x="100" y="526"/>
                    <a:pt x="131" y="526"/>
                  </a:cubicBezTo>
                  <a:close/>
                  <a:moveTo>
                    <a:pt x="219" y="438"/>
                  </a:moveTo>
                  <a:cubicBezTo>
                    <a:pt x="219" y="469"/>
                    <a:pt x="219" y="497"/>
                    <a:pt x="219" y="525"/>
                  </a:cubicBezTo>
                  <a:cubicBezTo>
                    <a:pt x="249" y="525"/>
                    <a:pt x="277" y="525"/>
                    <a:pt x="307" y="525"/>
                  </a:cubicBezTo>
                  <a:cubicBezTo>
                    <a:pt x="307" y="499"/>
                    <a:pt x="308" y="475"/>
                    <a:pt x="307" y="451"/>
                  </a:cubicBezTo>
                  <a:cubicBezTo>
                    <a:pt x="306" y="447"/>
                    <a:pt x="299" y="439"/>
                    <a:pt x="294" y="439"/>
                  </a:cubicBezTo>
                  <a:cubicBezTo>
                    <a:pt x="270" y="437"/>
                    <a:pt x="246" y="438"/>
                    <a:pt x="219" y="438"/>
                  </a:cubicBezTo>
                  <a:close/>
                  <a:moveTo>
                    <a:pt x="130" y="262"/>
                  </a:moveTo>
                  <a:cubicBezTo>
                    <a:pt x="102" y="262"/>
                    <a:pt x="76" y="262"/>
                    <a:pt x="50" y="263"/>
                  </a:cubicBezTo>
                  <a:cubicBezTo>
                    <a:pt x="47" y="263"/>
                    <a:pt x="41" y="269"/>
                    <a:pt x="41" y="272"/>
                  </a:cubicBezTo>
                  <a:cubicBezTo>
                    <a:pt x="40" y="298"/>
                    <a:pt x="41" y="324"/>
                    <a:pt x="41" y="349"/>
                  </a:cubicBezTo>
                  <a:cubicBezTo>
                    <a:pt x="73" y="349"/>
                    <a:pt x="101" y="349"/>
                    <a:pt x="130" y="349"/>
                  </a:cubicBezTo>
                  <a:cubicBezTo>
                    <a:pt x="130" y="320"/>
                    <a:pt x="130" y="292"/>
                    <a:pt x="130" y="262"/>
                  </a:cubicBezTo>
                  <a:close/>
                  <a:moveTo>
                    <a:pt x="307" y="262"/>
                  </a:moveTo>
                  <a:cubicBezTo>
                    <a:pt x="279" y="262"/>
                    <a:pt x="254" y="262"/>
                    <a:pt x="229" y="262"/>
                  </a:cubicBezTo>
                  <a:cubicBezTo>
                    <a:pt x="225" y="262"/>
                    <a:pt x="219" y="267"/>
                    <a:pt x="219" y="270"/>
                  </a:cubicBezTo>
                  <a:cubicBezTo>
                    <a:pt x="218" y="297"/>
                    <a:pt x="218" y="323"/>
                    <a:pt x="218" y="351"/>
                  </a:cubicBezTo>
                  <a:cubicBezTo>
                    <a:pt x="245" y="351"/>
                    <a:pt x="269" y="352"/>
                    <a:pt x="292" y="351"/>
                  </a:cubicBezTo>
                  <a:cubicBezTo>
                    <a:pt x="297" y="350"/>
                    <a:pt x="306" y="343"/>
                    <a:pt x="306" y="338"/>
                  </a:cubicBezTo>
                  <a:cubicBezTo>
                    <a:pt x="308" y="314"/>
                    <a:pt x="307" y="290"/>
                    <a:pt x="307" y="262"/>
                  </a:cubicBezTo>
                  <a:close/>
                  <a:moveTo>
                    <a:pt x="481" y="528"/>
                  </a:moveTo>
                  <a:cubicBezTo>
                    <a:pt x="481" y="586"/>
                    <a:pt x="481" y="643"/>
                    <a:pt x="481" y="701"/>
                  </a:cubicBezTo>
                  <a:cubicBezTo>
                    <a:pt x="452" y="701"/>
                    <a:pt x="426" y="701"/>
                    <a:pt x="397" y="701"/>
                  </a:cubicBezTo>
                  <a:cubicBezTo>
                    <a:pt x="397" y="572"/>
                    <a:pt x="397" y="442"/>
                    <a:pt x="397" y="310"/>
                  </a:cubicBezTo>
                  <a:cubicBezTo>
                    <a:pt x="497" y="310"/>
                    <a:pt x="598" y="310"/>
                    <a:pt x="700" y="310"/>
                  </a:cubicBezTo>
                  <a:cubicBezTo>
                    <a:pt x="700" y="440"/>
                    <a:pt x="700" y="570"/>
                    <a:pt x="700" y="701"/>
                  </a:cubicBezTo>
                  <a:cubicBezTo>
                    <a:pt x="673" y="701"/>
                    <a:pt x="646" y="701"/>
                    <a:pt x="617" y="701"/>
                  </a:cubicBezTo>
                  <a:cubicBezTo>
                    <a:pt x="617" y="643"/>
                    <a:pt x="617" y="586"/>
                    <a:pt x="617" y="528"/>
                  </a:cubicBezTo>
                  <a:cubicBezTo>
                    <a:pt x="571" y="528"/>
                    <a:pt x="528" y="528"/>
                    <a:pt x="481" y="528"/>
                  </a:cubicBezTo>
                  <a:close/>
                  <a:moveTo>
                    <a:pt x="396" y="260"/>
                  </a:moveTo>
                  <a:cubicBezTo>
                    <a:pt x="396" y="246"/>
                    <a:pt x="396" y="235"/>
                    <a:pt x="396" y="222"/>
                  </a:cubicBezTo>
                  <a:cubicBezTo>
                    <a:pt x="498" y="222"/>
                    <a:pt x="598" y="222"/>
                    <a:pt x="700" y="222"/>
                  </a:cubicBezTo>
                  <a:cubicBezTo>
                    <a:pt x="700" y="234"/>
                    <a:pt x="700" y="246"/>
                    <a:pt x="700" y="260"/>
                  </a:cubicBezTo>
                  <a:cubicBezTo>
                    <a:pt x="599" y="260"/>
                    <a:pt x="499" y="260"/>
                    <a:pt x="396" y="260"/>
                  </a:cubicBezTo>
                  <a:close/>
                </a:path>
              </a:pathLst>
            </a:custGeom>
            <a:grpFill/>
            <a:ln>
              <a:noFill/>
            </a:ln>
          </p:spPr>
          <p:txBody>
            <a:bodyPr vert="horz" wrap="square" lIns="121882" tIns="60941" rIns="121882" bIns="60941" numCol="1" anchor="t" anchorCtr="0" compatLnSpc="1"/>
            <a:lstStyle/>
            <a:p>
              <a:endParaRPr lang="zh-CN" altLang="en-US" sz="2400" b="1">
                <a:effectLst>
                  <a:outerShdw blurRad="38100" dist="38100" dir="2700000" algn="tl">
                    <a:srgbClr val="000000">
                      <a:alpha val="43137"/>
                    </a:srgbClr>
                  </a:outerShdw>
                </a:effectLst>
                <a:cs typeface="+mn-ea"/>
                <a:sym typeface="+mn-lt"/>
              </a:endParaRPr>
            </a:p>
          </p:txBody>
        </p:sp>
        <p:sp>
          <p:nvSpPr>
            <p:cNvPr id="63" name="椭圆 62"/>
            <p:cNvSpPr/>
            <p:nvPr/>
          </p:nvSpPr>
          <p:spPr>
            <a:xfrm>
              <a:off x="2364690" y="3631540"/>
              <a:ext cx="653704" cy="653704"/>
            </a:xfrm>
            <a:prstGeom prst="ellipse">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effectLst>
                    <a:outerShdw blurRad="38100" dist="38100" dir="2700000" algn="tl">
                      <a:srgbClr val="000000">
                        <a:alpha val="43137"/>
                      </a:srgbClr>
                    </a:outerShdw>
                  </a:effectLst>
                  <a:cs typeface="+mn-ea"/>
                  <a:sym typeface="+mn-lt"/>
                </a:rPr>
                <a:t>4</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grpSp>
      <p:grpSp>
        <p:nvGrpSpPr>
          <p:cNvPr id="64" name="组合 8"/>
          <p:cNvGrpSpPr/>
          <p:nvPr/>
        </p:nvGrpSpPr>
        <p:grpSpPr>
          <a:xfrm>
            <a:off x="3003153" y="3894375"/>
            <a:ext cx="722928" cy="611884"/>
            <a:chOff x="2364690" y="3631540"/>
            <a:chExt cx="653704" cy="653704"/>
          </a:xfrm>
          <a:solidFill>
            <a:schemeClr val="accent3"/>
          </a:solidFill>
        </p:grpSpPr>
        <p:sp>
          <p:nvSpPr>
            <p:cNvPr id="65" name="Freeform 6"/>
            <p:cNvSpPr>
              <a:spLocks noEditPoints="1"/>
            </p:cNvSpPr>
            <p:nvPr/>
          </p:nvSpPr>
          <p:spPr bwMode="auto">
            <a:xfrm>
              <a:off x="2651219" y="3908905"/>
              <a:ext cx="215575" cy="215736"/>
            </a:xfrm>
            <a:custGeom>
              <a:avLst/>
              <a:gdLst>
                <a:gd name="T0" fmla="*/ 0 w 700"/>
                <a:gd name="T1" fmla="*/ 0 h 701"/>
                <a:gd name="T2" fmla="*/ 347 w 700"/>
                <a:gd name="T3" fmla="*/ 0 h 701"/>
                <a:gd name="T4" fmla="*/ 347 w 700"/>
                <a:gd name="T5" fmla="*/ 701 h 701"/>
                <a:gd name="T6" fmla="*/ 0 w 700"/>
                <a:gd name="T7" fmla="*/ 701 h 701"/>
                <a:gd name="T8" fmla="*/ 0 w 700"/>
                <a:gd name="T9" fmla="*/ 0 h 701"/>
                <a:gd name="T10" fmla="*/ 41 w 700"/>
                <a:gd name="T11" fmla="*/ 174 h 701"/>
                <a:gd name="T12" fmla="*/ 130 w 700"/>
                <a:gd name="T13" fmla="*/ 174 h 701"/>
                <a:gd name="T14" fmla="*/ 130 w 700"/>
                <a:gd name="T15" fmla="*/ 85 h 701"/>
                <a:gd name="T16" fmla="*/ 50 w 700"/>
                <a:gd name="T17" fmla="*/ 86 h 701"/>
                <a:gd name="T18" fmla="*/ 41 w 700"/>
                <a:gd name="T19" fmla="*/ 97 h 701"/>
                <a:gd name="T20" fmla="*/ 41 w 700"/>
                <a:gd name="T21" fmla="*/ 174 h 701"/>
                <a:gd name="T22" fmla="*/ 219 w 700"/>
                <a:gd name="T23" fmla="*/ 175 h 701"/>
                <a:gd name="T24" fmla="*/ 296 w 700"/>
                <a:gd name="T25" fmla="*/ 175 h 701"/>
                <a:gd name="T26" fmla="*/ 307 w 700"/>
                <a:gd name="T27" fmla="*/ 163 h 701"/>
                <a:gd name="T28" fmla="*/ 307 w 700"/>
                <a:gd name="T29" fmla="*/ 99 h 701"/>
                <a:gd name="T30" fmla="*/ 294 w 700"/>
                <a:gd name="T31" fmla="*/ 86 h 701"/>
                <a:gd name="T32" fmla="*/ 219 w 700"/>
                <a:gd name="T33" fmla="*/ 85 h 701"/>
                <a:gd name="T34" fmla="*/ 219 w 700"/>
                <a:gd name="T35" fmla="*/ 175 h 701"/>
                <a:gd name="T36" fmla="*/ 131 w 700"/>
                <a:gd name="T37" fmla="*/ 526 h 701"/>
                <a:gd name="T38" fmla="*/ 130 w 700"/>
                <a:gd name="T39" fmla="*/ 452 h 701"/>
                <a:gd name="T40" fmla="*/ 116 w 700"/>
                <a:gd name="T41" fmla="*/ 439 h 701"/>
                <a:gd name="T42" fmla="*/ 55 w 700"/>
                <a:gd name="T43" fmla="*/ 438 h 701"/>
                <a:gd name="T44" fmla="*/ 41 w 700"/>
                <a:gd name="T45" fmla="*/ 448 h 701"/>
                <a:gd name="T46" fmla="*/ 41 w 700"/>
                <a:gd name="T47" fmla="*/ 526 h 701"/>
                <a:gd name="T48" fmla="*/ 131 w 700"/>
                <a:gd name="T49" fmla="*/ 526 h 701"/>
                <a:gd name="T50" fmla="*/ 219 w 700"/>
                <a:gd name="T51" fmla="*/ 438 h 701"/>
                <a:gd name="T52" fmla="*/ 219 w 700"/>
                <a:gd name="T53" fmla="*/ 525 h 701"/>
                <a:gd name="T54" fmla="*/ 307 w 700"/>
                <a:gd name="T55" fmla="*/ 525 h 701"/>
                <a:gd name="T56" fmla="*/ 307 w 700"/>
                <a:gd name="T57" fmla="*/ 451 h 701"/>
                <a:gd name="T58" fmla="*/ 294 w 700"/>
                <a:gd name="T59" fmla="*/ 439 h 701"/>
                <a:gd name="T60" fmla="*/ 219 w 700"/>
                <a:gd name="T61" fmla="*/ 438 h 701"/>
                <a:gd name="T62" fmla="*/ 130 w 700"/>
                <a:gd name="T63" fmla="*/ 262 h 701"/>
                <a:gd name="T64" fmla="*/ 50 w 700"/>
                <a:gd name="T65" fmla="*/ 263 h 701"/>
                <a:gd name="T66" fmla="*/ 41 w 700"/>
                <a:gd name="T67" fmla="*/ 272 h 701"/>
                <a:gd name="T68" fmla="*/ 41 w 700"/>
                <a:gd name="T69" fmla="*/ 349 h 701"/>
                <a:gd name="T70" fmla="*/ 130 w 700"/>
                <a:gd name="T71" fmla="*/ 349 h 701"/>
                <a:gd name="T72" fmla="*/ 130 w 700"/>
                <a:gd name="T73" fmla="*/ 262 h 701"/>
                <a:gd name="T74" fmla="*/ 307 w 700"/>
                <a:gd name="T75" fmla="*/ 262 h 701"/>
                <a:gd name="T76" fmla="*/ 229 w 700"/>
                <a:gd name="T77" fmla="*/ 262 h 701"/>
                <a:gd name="T78" fmla="*/ 219 w 700"/>
                <a:gd name="T79" fmla="*/ 270 h 701"/>
                <a:gd name="T80" fmla="*/ 218 w 700"/>
                <a:gd name="T81" fmla="*/ 351 h 701"/>
                <a:gd name="T82" fmla="*/ 292 w 700"/>
                <a:gd name="T83" fmla="*/ 351 h 701"/>
                <a:gd name="T84" fmla="*/ 306 w 700"/>
                <a:gd name="T85" fmla="*/ 338 h 701"/>
                <a:gd name="T86" fmla="*/ 307 w 700"/>
                <a:gd name="T87" fmla="*/ 262 h 701"/>
                <a:gd name="T88" fmla="*/ 481 w 700"/>
                <a:gd name="T89" fmla="*/ 528 h 701"/>
                <a:gd name="T90" fmla="*/ 481 w 700"/>
                <a:gd name="T91" fmla="*/ 701 h 701"/>
                <a:gd name="T92" fmla="*/ 397 w 700"/>
                <a:gd name="T93" fmla="*/ 701 h 701"/>
                <a:gd name="T94" fmla="*/ 397 w 700"/>
                <a:gd name="T95" fmla="*/ 310 h 701"/>
                <a:gd name="T96" fmla="*/ 700 w 700"/>
                <a:gd name="T97" fmla="*/ 310 h 701"/>
                <a:gd name="T98" fmla="*/ 700 w 700"/>
                <a:gd name="T99" fmla="*/ 701 h 701"/>
                <a:gd name="T100" fmla="*/ 617 w 700"/>
                <a:gd name="T101" fmla="*/ 701 h 701"/>
                <a:gd name="T102" fmla="*/ 617 w 700"/>
                <a:gd name="T103" fmla="*/ 528 h 701"/>
                <a:gd name="T104" fmla="*/ 481 w 700"/>
                <a:gd name="T105" fmla="*/ 528 h 701"/>
                <a:gd name="T106" fmla="*/ 396 w 700"/>
                <a:gd name="T107" fmla="*/ 260 h 701"/>
                <a:gd name="T108" fmla="*/ 396 w 700"/>
                <a:gd name="T109" fmla="*/ 222 h 701"/>
                <a:gd name="T110" fmla="*/ 700 w 700"/>
                <a:gd name="T111" fmla="*/ 222 h 701"/>
                <a:gd name="T112" fmla="*/ 700 w 700"/>
                <a:gd name="T113" fmla="*/ 260 h 701"/>
                <a:gd name="T114" fmla="*/ 396 w 700"/>
                <a:gd name="T115" fmla="*/ 26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0" h="701">
                  <a:moveTo>
                    <a:pt x="0" y="0"/>
                  </a:moveTo>
                  <a:cubicBezTo>
                    <a:pt x="116" y="0"/>
                    <a:pt x="231" y="0"/>
                    <a:pt x="347" y="0"/>
                  </a:cubicBezTo>
                  <a:cubicBezTo>
                    <a:pt x="347" y="234"/>
                    <a:pt x="347" y="466"/>
                    <a:pt x="347" y="701"/>
                  </a:cubicBezTo>
                  <a:cubicBezTo>
                    <a:pt x="232" y="701"/>
                    <a:pt x="117" y="701"/>
                    <a:pt x="0" y="701"/>
                  </a:cubicBezTo>
                  <a:cubicBezTo>
                    <a:pt x="0" y="468"/>
                    <a:pt x="0" y="236"/>
                    <a:pt x="0" y="0"/>
                  </a:cubicBezTo>
                  <a:close/>
                  <a:moveTo>
                    <a:pt x="41" y="174"/>
                  </a:moveTo>
                  <a:cubicBezTo>
                    <a:pt x="73" y="174"/>
                    <a:pt x="101" y="174"/>
                    <a:pt x="130" y="174"/>
                  </a:cubicBezTo>
                  <a:cubicBezTo>
                    <a:pt x="130" y="144"/>
                    <a:pt x="130" y="116"/>
                    <a:pt x="130" y="85"/>
                  </a:cubicBezTo>
                  <a:cubicBezTo>
                    <a:pt x="103" y="85"/>
                    <a:pt x="77" y="85"/>
                    <a:pt x="50" y="86"/>
                  </a:cubicBezTo>
                  <a:cubicBezTo>
                    <a:pt x="47" y="86"/>
                    <a:pt x="41" y="93"/>
                    <a:pt x="41" y="97"/>
                  </a:cubicBezTo>
                  <a:cubicBezTo>
                    <a:pt x="40" y="122"/>
                    <a:pt x="41" y="147"/>
                    <a:pt x="41" y="174"/>
                  </a:cubicBezTo>
                  <a:close/>
                  <a:moveTo>
                    <a:pt x="219" y="175"/>
                  </a:moveTo>
                  <a:cubicBezTo>
                    <a:pt x="245" y="175"/>
                    <a:pt x="271" y="176"/>
                    <a:pt x="296" y="175"/>
                  </a:cubicBezTo>
                  <a:cubicBezTo>
                    <a:pt x="300" y="175"/>
                    <a:pt x="306" y="167"/>
                    <a:pt x="307" y="163"/>
                  </a:cubicBezTo>
                  <a:cubicBezTo>
                    <a:pt x="308" y="141"/>
                    <a:pt x="308" y="120"/>
                    <a:pt x="307" y="99"/>
                  </a:cubicBezTo>
                  <a:cubicBezTo>
                    <a:pt x="306" y="94"/>
                    <a:pt x="299" y="86"/>
                    <a:pt x="294" y="86"/>
                  </a:cubicBezTo>
                  <a:cubicBezTo>
                    <a:pt x="270" y="85"/>
                    <a:pt x="245" y="85"/>
                    <a:pt x="219" y="85"/>
                  </a:cubicBezTo>
                  <a:cubicBezTo>
                    <a:pt x="219" y="116"/>
                    <a:pt x="219" y="144"/>
                    <a:pt x="219" y="175"/>
                  </a:cubicBezTo>
                  <a:close/>
                  <a:moveTo>
                    <a:pt x="131" y="526"/>
                  </a:moveTo>
                  <a:cubicBezTo>
                    <a:pt x="131" y="500"/>
                    <a:pt x="132" y="476"/>
                    <a:pt x="130" y="452"/>
                  </a:cubicBezTo>
                  <a:cubicBezTo>
                    <a:pt x="130" y="447"/>
                    <a:pt x="121" y="439"/>
                    <a:pt x="116" y="439"/>
                  </a:cubicBezTo>
                  <a:cubicBezTo>
                    <a:pt x="96" y="437"/>
                    <a:pt x="75" y="437"/>
                    <a:pt x="55" y="438"/>
                  </a:cubicBezTo>
                  <a:cubicBezTo>
                    <a:pt x="50" y="439"/>
                    <a:pt x="42" y="444"/>
                    <a:pt x="41" y="448"/>
                  </a:cubicBezTo>
                  <a:cubicBezTo>
                    <a:pt x="40" y="474"/>
                    <a:pt x="41" y="500"/>
                    <a:pt x="41" y="526"/>
                  </a:cubicBezTo>
                  <a:cubicBezTo>
                    <a:pt x="72" y="526"/>
                    <a:pt x="100" y="526"/>
                    <a:pt x="131" y="526"/>
                  </a:cubicBezTo>
                  <a:close/>
                  <a:moveTo>
                    <a:pt x="219" y="438"/>
                  </a:moveTo>
                  <a:cubicBezTo>
                    <a:pt x="219" y="469"/>
                    <a:pt x="219" y="497"/>
                    <a:pt x="219" y="525"/>
                  </a:cubicBezTo>
                  <a:cubicBezTo>
                    <a:pt x="249" y="525"/>
                    <a:pt x="277" y="525"/>
                    <a:pt x="307" y="525"/>
                  </a:cubicBezTo>
                  <a:cubicBezTo>
                    <a:pt x="307" y="499"/>
                    <a:pt x="308" y="475"/>
                    <a:pt x="307" y="451"/>
                  </a:cubicBezTo>
                  <a:cubicBezTo>
                    <a:pt x="306" y="447"/>
                    <a:pt x="299" y="439"/>
                    <a:pt x="294" y="439"/>
                  </a:cubicBezTo>
                  <a:cubicBezTo>
                    <a:pt x="270" y="437"/>
                    <a:pt x="246" y="438"/>
                    <a:pt x="219" y="438"/>
                  </a:cubicBezTo>
                  <a:close/>
                  <a:moveTo>
                    <a:pt x="130" y="262"/>
                  </a:moveTo>
                  <a:cubicBezTo>
                    <a:pt x="102" y="262"/>
                    <a:pt x="76" y="262"/>
                    <a:pt x="50" y="263"/>
                  </a:cubicBezTo>
                  <a:cubicBezTo>
                    <a:pt x="47" y="263"/>
                    <a:pt x="41" y="269"/>
                    <a:pt x="41" y="272"/>
                  </a:cubicBezTo>
                  <a:cubicBezTo>
                    <a:pt x="40" y="298"/>
                    <a:pt x="41" y="324"/>
                    <a:pt x="41" y="349"/>
                  </a:cubicBezTo>
                  <a:cubicBezTo>
                    <a:pt x="73" y="349"/>
                    <a:pt x="101" y="349"/>
                    <a:pt x="130" y="349"/>
                  </a:cubicBezTo>
                  <a:cubicBezTo>
                    <a:pt x="130" y="320"/>
                    <a:pt x="130" y="292"/>
                    <a:pt x="130" y="262"/>
                  </a:cubicBezTo>
                  <a:close/>
                  <a:moveTo>
                    <a:pt x="307" y="262"/>
                  </a:moveTo>
                  <a:cubicBezTo>
                    <a:pt x="279" y="262"/>
                    <a:pt x="254" y="262"/>
                    <a:pt x="229" y="262"/>
                  </a:cubicBezTo>
                  <a:cubicBezTo>
                    <a:pt x="225" y="262"/>
                    <a:pt x="219" y="267"/>
                    <a:pt x="219" y="270"/>
                  </a:cubicBezTo>
                  <a:cubicBezTo>
                    <a:pt x="218" y="297"/>
                    <a:pt x="218" y="323"/>
                    <a:pt x="218" y="351"/>
                  </a:cubicBezTo>
                  <a:cubicBezTo>
                    <a:pt x="245" y="351"/>
                    <a:pt x="269" y="352"/>
                    <a:pt x="292" y="351"/>
                  </a:cubicBezTo>
                  <a:cubicBezTo>
                    <a:pt x="297" y="350"/>
                    <a:pt x="306" y="343"/>
                    <a:pt x="306" y="338"/>
                  </a:cubicBezTo>
                  <a:cubicBezTo>
                    <a:pt x="308" y="314"/>
                    <a:pt x="307" y="290"/>
                    <a:pt x="307" y="262"/>
                  </a:cubicBezTo>
                  <a:close/>
                  <a:moveTo>
                    <a:pt x="481" y="528"/>
                  </a:moveTo>
                  <a:cubicBezTo>
                    <a:pt x="481" y="586"/>
                    <a:pt x="481" y="643"/>
                    <a:pt x="481" y="701"/>
                  </a:cubicBezTo>
                  <a:cubicBezTo>
                    <a:pt x="452" y="701"/>
                    <a:pt x="426" y="701"/>
                    <a:pt x="397" y="701"/>
                  </a:cubicBezTo>
                  <a:cubicBezTo>
                    <a:pt x="397" y="572"/>
                    <a:pt x="397" y="442"/>
                    <a:pt x="397" y="310"/>
                  </a:cubicBezTo>
                  <a:cubicBezTo>
                    <a:pt x="497" y="310"/>
                    <a:pt x="598" y="310"/>
                    <a:pt x="700" y="310"/>
                  </a:cubicBezTo>
                  <a:cubicBezTo>
                    <a:pt x="700" y="440"/>
                    <a:pt x="700" y="570"/>
                    <a:pt x="700" y="701"/>
                  </a:cubicBezTo>
                  <a:cubicBezTo>
                    <a:pt x="673" y="701"/>
                    <a:pt x="646" y="701"/>
                    <a:pt x="617" y="701"/>
                  </a:cubicBezTo>
                  <a:cubicBezTo>
                    <a:pt x="617" y="643"/>
                    <a:pt x="617" y="586"/>
                    <a:pt x="617" y="528"/>
                  </a:cubicBezTo>
                  <a:cubicBezTo>
                    <a:pt x="571" y="528"/>
                    <a:pt x="528" y="528"/>
                    <a:pt x="481" y="528"/>
                  </a:cubicBezTo>
                  <a:close/>
                  <a:moveTo>
                    <a:pt x="396" y="260"/>
                  </a:moveTo>
                  <a:cubicBezTo>
                    <a:pt x="396" y="246"/>
                    <a:pt x="396" y="235"/>
                    <a:pt x="396" y="222"/>
                  </a:cubicBezTo>
                  <a:cubicBezTo>
                    <a:pt x="498" y="222"/>
                    <a:pt x="598" y="222"/>
                    <a:pt x="700" y="222"/>
                  </a:cubicBezTo>
                  <a:cubicBezTo>
                    <a:pt x="700" y="234"/>
                    <a:pt x="700" y="246"/>
                    <a:pt x="700" y="260"/>
                  </a:cubicBezTo>
                  <a:cubicBezTo>
                    <a:pt x="599" y="260"/>
                    <a:pt x="499" y="260"/>
                    <a:pt x="396" y="260"/>
                  </a:cubicBezTo>
                  <a:close/>
                </a:path>
              </a:pathLst>
            </a:custGeom>
            <a:grpFill/>
            <a:ln>
              <a:noFill/>
            </a:ln>
          </p:spPr>
          <p:txBody>
            <a:bodyPr vert="horz" wrap="square" lIns="121882" tIns="60941" rIns="121882" bIns="60941" numCol="1" anchor="t" anchorCtr="0" compatLnSpc="1"/>
            <a:lstStyle/>
            <a:p>
              <a:endParaRPr lang="zh-CN" altLang="en-US" sz="2400" b="1">
                <a:effectLst>
                  <a:outerShdw blurRad="38100" dist="38100" dir="2700000" algn="tl">
                    <a:srgbClr val="000000">
                      <a:alpha val="43137"/>
                    </a:srgbClr>
                  </a:outerShdw>
                </a:effectLst>
                <a:cs typeface="+mn-ea"/>
                <a:sym typeface="+mn-lt"/>
              </a:endParaRPr>
            </a:p>
          </p:txBody>
        </p:sp>
        <p:sp>
          <p:nvSpPr>
            <p:cNvPr id="66" name="椭圆 65"/>
            <p:cNvSpPr/>
            <p:nvPr/>
          </p:nvSpPr>
          <p:spPr>
            <a:xfrm>
              <a:off x="2364690" y="3631540"/>
              <a:ext cx="653704" cy="653704"/>
            </a:xfrm>
            <a:prstGeom prst="ellipse">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effectLst>
                    <a:outerShdw blurRad="38100" dist="38100" dir="2700000" algn="tl">
                      <a:srgbClr val="000000">
                        <a:alpha val="43137"/>
                      </a:srgbClr>
                    </a:outerShdw>
                  </a:effectLst>
                  <a:cs typeface="+mn-ea"/>
                  <a:sym typeface="+mn-lt"/>
                </a:rPr>
                <a:t>2</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grpSp>
      <p:sp>
        <p:nvSpPr>
          <p:cNvPr id="9" name="文本框 8"/>
          <p:cNvSpPr txBox="1"/>
          <p:nvPr/>
        </p:nvSpPr>
        <p:spPr>
          <a:xfrm>
            <a:off x="5420995" y="400050"/>
            <a:ext cx="2946400" cy="521970"/>
          </a:xfrm>
          <a:prstGeom prst="rect">
            <a:avLst/>
          </a:prstGeom>
          <a:noFill/>
        </p:spPr>
        <p:txBody>
          <a:bodyPr wrap="square" rtlCol="0">
            <a:spAutoFit/>
          </a:bodyPr>
          <a:p>
            <a:r>
              <a:rPr lang="zh-CN" altLang="en-US" sz="2800" dirty="0">
                <a:ln w="9525" cmpd="sng">
                  <a:noFill/>
                  <a:prstDash val="solid"/>
                </a:ln>
                <a:gradFill>
                  <a:gsLst>
                    <a:gs pos="0">
                      <a:srgbClr val="FBFB11"/>
                    </a:gs>
                    <a:gs pos="100000">
                      <a:srgbClr val="838309"/>
                    </a:gs>
                  </a:gsLst>
                  <a:lin scaled="0"/>
                </a:gradFill>
                <a:latin typeface="微软雅黑" panose="020B0503020204020204" pitchFamily="34" charset="-122"/>
                <a:ea typeface="微软雅黑" panose="020B0503020204020204" pitchFamily="34" charset="-122"/>
                <a:cs typeface="+mn-ea"/>
                <a:sym typeface="+mn-lt"/>
              </a:rPr>
              <a:t>后续待开发功能</a:t>
            </a:r>
            <a:endParaRPr lang="zh-CN" altLang="en-US" sz="2800" dirty="0">
              <a:ln w="9525" cmpd="sng">
                <a:noFill/>
                <a:prstDash val="solid"/>
              </a:ln>
              <a:gradFill>
                <a:gsLst>
                  <a:gs pos="0">
                    <a:srgbClr val="FBFB11"/>
                  </a:gs>
                  <a:gs pos="100000">
                    <a:srgbClr val="838309"/>
                  </a:gs>
                </a:gsLst>
                <a:lin scaled="0"/>
              </a:gradFill>
              <a:latin typeface="微软雅黑" panose="020B0503020204020204" pitchFamily="34" charset="-122"/>
              <a:ea typeface="微软雅黑" panose="020B0503020204020204" pitchFamily="34" charset="-122"/>
              <a:cs typeface="+mn-ea"/>
              <a:sym typeface="+mn-lt"/>
            </a:endParaRPr>
          </a:p>
        </p:txBody>
      </p:sp>
      <p:sp>
        <p:nvSpPr>
          <p:cNvPr id="31" name="文本框 30"/>
          <p:cNvSpPr txBox="1"/>
          <p:nvPr/>
        </p:nvSpPr>
        <p:spPr>
          <a:xfrm>
            <a:off x="1345411" y="3274264"/>
            <a:ext cx="1107996" cy="369332"/>
          </a:xfrm>
          <a:prstGeom prst="rect">
            <a:avLst/>
          </a:prstGeom>
          <a:noFill/>
        </p:spPr>
        <p:txBody>
          <a:bodyPr wrap="none" rtlCol="0">
            <a:spAutoFit/>
          </a:bodyPr>
          <a:p>
            <a:r>
              <a:rPr lang="zh-CN" altLang="en-US" b="1" dirty="0">
                <a:solidFill>
                  <a:schemeClr val="bg1"/>
                </a:solidFill>
                <a:effectLst>
                  <a:outerShdw blurRad="38100" dist="38100" dir="2700000" algn="tl">
                    <a:srgbClr val="000000">
                      <a:alpha val="43137"/>
                    </a:srgbClr>
                  </a:outerShdw>
                </a:effectLst>
                <a:cs typeface="+mn-ea"/>
                <a:sym typeface="+mn-lt"/>
              </a:rPr>
              <a:t>价格提醒</a:t>
            </a:r>
            <a:endParaRPr lang="zh-CN" alt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0-#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0-#ppt_w/2"/>
                                          </p:val>
                                        </p:tav>
                                        <p:tav tm="100000">
                                          <p:val>
                                            <p:strVal val="#ppt_x"/>
                                          </p:val>
                                        </p:tav>
                                      </p:tavLst>
                                    </p:anim>
                                    <p:anim calcmode="lin" valueType="num">
                                      <p:cBhvr additive="base">
                                        <p:cTn id="20" dur="10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1000" fill="hold"/>
                                        <p:tgtEl>
                                          <p:spTgt spid="52"/>
                                        </p:tgtEl>
                                        <p:attrNameLst>
                                          <p:attrName>ppt_x</p:attrName>
                                        </p:attrNameLst>
                                      </p:cBhvr>
                                      <p:tavLst>
                                        <p:tav tm="0">
                                          <p:val>
                                            <p:strVal val="0-#ppt_w/2"/>
                                          </p:val>
                                        </p:tav>
                                        <p:tav tm="100000">
                                          <p:val>
                                            <p:strVal val="#ppt_x"/>
                                          </p:val>
                                        </p:tav>
                                      </p:tavLst>
                                    </p:anim>
                                    <p:anim calcmode="lin" valueType="num">
                                      <p:cBhvr additive="base">
                                        <p:cTn id="24" dur="1000" fill="hold"/>
                                        <p:tgtEl>
                                          <p:spTgt spid="5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1000" fill="hold"/>
                                        <p:tgtEl>
                                          <p:spTgt spid="58"/>
                                        </p:tgtEl>
                                        <p:attrNameLst>
                                          <p:attrName>ppt_x</p:attrName>
                                        </p:attrNameLst>
                                      </p:cBhvr>
                                      <p:tavLst>
                                        <p:tav tm="0">
                                          <p:val>
                                            <p:strVal val="0-#ppt_w/2"/>
                                          </p:val>
                                        </p:tav>
                                        <p:tav tm="100000">
                                          <p:val>
                                            <p:strVal val="#ppt_x"/>
                                          </p:val>
                                        </p:tav>
                                      </p:tavLst>
                                    </p:anim>
                                    <p:anim calcmode="lin" valueType="num">
                                      <p:cBhvr additive="base">
                                        <p:cTn id="28" dur="1000" fill="hold"/>
                                        <p:tgtEl>
                                          <p:spTgt spid="5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0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1000" fill="hold"/>
                                        <p:tgtEl>
                                          <p:spTgt spid="61"/>
                                        </p:tgtEl>
                                        <p:attrNameLst>
                                          <p:attrName>ppt_x</p:attrName>
                                        </p:attrNameLst>
                                      </p:cBhvr>
                                      <p:tavLst>
                                        <p:tav tm="0">
                                          <p:val>
                                            <p:strVal val="0-#ppt_w/2"/>
                                          </p:val>
                                        </p:tav>
                                        <p:tav tm="100000">
                                          <p:val>
                                            <p:strVal val="#ppt_x"/>
                                          </p:val>
                                        </p:tav>
                                      </p:tavLst>
                                    </p:anim>
                                    <p:anim calcmode="lin" valueType="num">
                                      <p:cBhvr additive="base">
                                        <p:cTn id="32" dur="1000" fill="hold"/>
                                        <p:tgtEl>
                                          <p:spTgt spid="6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10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1000" fill="hold"/>
                                        <p:tgtEl>
                                          <p:spTgt spid="64"/>
                                        </p:tgtEl>
                                        <p:attrNameLst>
                                          <p:attrName>ppt_x</p:attrName>
                                        </p:attrNameLst>
                                      </p:cBhvr>
                                      <p:tavLst>
                                        <p:tav tm="0">
                                          <p:val>
                                            <p:strVal val="0-#ppt_w/2"/>
                                          </p:val>
                                        </p:tav>
                                        <p:tav tm="100000">
                                          <p:val>
                                            <p:strVal val="#ppt_x"/>
                                          </p:val>
                                        </p:tav>
                                      </p:tavLst>
                                    </p:anim>
                                    <p:anim calcmode="lin" valueType="num">
                                      <p:cBhvr additive="base">
                                        <p:cTn id="36" dur="1000" fill="hold"/>
                                        <p:tgtEl>
                                          <p:spTgt spid="64"/>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125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25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25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25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25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125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125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125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0-#ppt_h/2"/>
                                          </p:val>
                                        </p:tav>
                                        <p:tav tm="100000">
                                          <p:val>
                                            <p:strVal val="#ppt_y"/>
                                          </p:val>
                                        </p:tav>
                                      </p:tavLst>
                                    </p:anim>
                                  </p:childTnLst>
                                </p:cTn>
                              </p:par>
                              <p:par>
                                <p:cTn id="69" presetID="2" presetClass="entr" presetSubtype="1" fill="hold" nodeType="withEffect">
                                  <p:stCondLst>
                                    <p:cond delay="125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125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ppt_x"/>
                                          </p:val>
                                        </p:tav>
                                        <p:tav tm="100000">
                                          <p:val>
                                            <p:strVal val="#ppt_x"/>
                                          </p:val>
                                        </p:tav>
                                      </p:tavLst>
                                    </p:anim>
                                    <p:anim calcmode="lin" valueType="num">
                                      <p:cBhvr additive="base">
                                        <p:cTn id="76" dur="500" fill="hold"/>
                                        <p:tgtEl>
                                          <p:spTgt spid="40"/>
                                        </p:tgtEl>
                                        <p:attrNameLst>
                                          <p:attrName>ppt_y</p:attrName>
                                        </p:attrNameLst>
                                      </p:cBhvr>
                                      <p:tavLst>
                                        <p:tav tm="0">
                                          <p:val>
                                            <p:strVal val="0-#ppt_h/2"/>
                                          </p:val>
                                        </p:tav>
                                        <p:tav tm="100000">
                                          <p:val>
                                            <p:strVal val="#ppt_y"/>
                                          </p:val>
                                        </p:tav>
                                      </p:tavLst>
                                    </p:anim>
                                  </p:childTnLst>
                                </p:cTn>
                              </p:par>
                            </p:childTnLst>
                          </p:cTn>
                        </p:par>
                        <p:par>
                          <p:cTn id="77" fill="hold">
                            <p:stCondLst>
                              <p:cond delay="5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par>
                                <p:cTn id="83" presetID="2" presetClass="entr" presetSubtype="1" fill="hold" grpId="0" nodeType="withEffect">
                                  <p:stCondLst>
                                    <p:cond delay="125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6" grpId="0" bldLvl="0" animBg="1"/>
      <p:bldP spid="32" grpId="0" bldLvl="0" animBg="1"/>
      <p:bldP spid="33" grpId="0"/>
      <p:bldP spid="34" grpId="0" bldLvl="0" animBg="1"/>
      <p:bldP spid="35" grpId="0"/>
      <p:bldP spid="36" grpId="0" bldLvl="0" animBg="1"/>
      <p:bldP spid="37" grpId="0" bldLvl="0" animBg="1"/>
      <p:bldP spid="4" grpId="0"/>
      <p:bldP spid="5"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025" y="1814830"/>
            <a:ext cx="6499225" cy="480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700"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sz="2700"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sz="2700"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sz="2700" dirty="0">
                <a:gradFill>
                  <a:gsLst>
                    <a:gs pos="0">
                      <a:srgbClr val="FBFB11"/>
                    </a:gs>
                    <a:gs pos="100000">
                      <a:srgbClr val="838309"/>
                    </a:gs>
                  </a:gsLst>
                  <a:lin scaled="0"/>
                </a:gradFill>
                <a:sym typeface="+mn-ea"/>
              </a:rPr>
              <a:t>基于</a:t>
            </a:r>
            <a:r>
              <a:rPr kumimoji="1" lang="en-US" altLang="zh-CN" sz="2700" dirty="0">
                <a:gradFill>
                  <a:gsLst>
                    <a:gs pos="0">
                      <a:srgbClr val="FBFB11"/>
                    </a:gs>
                    <a:gs pos="100000">
                      <a:srgbClr val="838309"/>
                    </a:gs>
                  </a:gsLst>
                  <a:lin scaled="0"/>
                </a:gradFill>
                <a:sym typeface="+mn-ea"/>
              </a:rPr>
              <a:t>RPA+AI</a:t>
            </a:r>
            <a:r>
              <a:rPr kumimoji="1" lang="zh-CN" altLang="en-US" sz="2700" dirty="0">
                <a:gradFill>
                  <a:gsLst>
                    <a:gs pos="0">
                      <a:srgbClr val="FBFB11"/>
                    </a:gs>
                    <a:gs pos="100000">
                      <a:srgbClr val="838309"/>
                    </a:gs>
                  </a:gsLst>
                  <a:lin scaled="0"/>
                </a:gradFill>
                <a:sym typeface="+mn-ea"/>
              </a:rPr>
              <a:t>的购物精灵</a:t>
            </a:r>
            <a:r>
              <a:rPr kumimoji="1" lang="en-US" altLang="zh-CN" sz="2700"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en-US" altLang="zh-CN" sz="2700"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：无忧草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：陈霖</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李嘉鹏</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海升</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曾搏一</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孙恣</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刘琪琪</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高效创收，团结拼搏！</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海南科技职业大学信息工程学院</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accent1">
                    <a:lumMod val="20000"/>
                    <a:lumOff val="8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mn-ea"/>
              </a:rPr>
              <a:t>网购、企业采购</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accent1">
                    <a:lumMod val="20000"/>
                    <a:lumOff val="8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mn-ea"/>
              </a:rPr>
              <a:t>网络购物</a:t>
            </a:r>
            <a:r>
              <a:rPr lang="zh-CN" altLang="en-US" sz="1600" b="1" dirty="0">
                <a:solidFill>
                  <a:schemeClr val="accent1">
                    <a:lumMod val="20000"/>
                    <a:lumOff val="8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1600" b="1" dirty="0">
                <a:solidFill>
                  <a:schemeClr val="accent1">
                    <a:lumMod val="20000"/>
                    <a:lumOff val="8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mn-ea"/>
              </a:rPr>
              <a:t>购物比价</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其它介绍等</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2" name="图片 1" descr="mmexport1650295604046"/>
          <p:cNvPicPr>
            <a:picLocks noChangeAspect="1"/>
          </p:cNvPicPr>
          <p:nvPr>
            <p:custDataLst>
              <p:tags r:id="rId1"/>
            </p:custDataLst>
          </p:nvPr>
        </p:nvPicPr>
        <p:blipFill>
          <a:blip r:embed="rId2"/>
          <a:stretch>
            <a:fillRect/>
          </a:stretch>
        </p:blipFill>
        <p:spPr>
          <a:xfrm>
            <a:off x="8382000" y="1994535"/>
            <a:ext cx="2991485" cy="35934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64"/>
          <p:cNvSpPr txBox="1"/>
          <p:nvPr/>
        </p:nvSpPr>
        <p:spPr>
          <a:xfrm>
            <a:off x="4461207" y="415925"/>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sz="2400" dirty="0">
                <a:solidFill>
                  <a:srgbClr val="FFFF00"/>
                </a:solidFill>
                <a:latin typeface="微软雅黑" panose="020B0503020204020204" pitchFamily="34" charset="-122"/>
                <a:ea typeface="微软雅黑" panose="020B0503020204020204" pitchFamily="34" charset="-122"/>
                <a:cs typeface="+mn-cs"/>
                <a:sym typeface="+mn-ea"/>
              </a:rPr>
              <a:t>互联网购物已成人们日常生活的一部分</a:t>
            </a:r>
            <a:endParaRPr lang="zh-CN" sz="2400" dirty="0">
              <a:solidFill>
                <a:srgbClr val="FFFF00"/>
              </a:solidFill>
              <a:latin typeface="微软雅黑" panose="020B0503020204020204" pitchFamily="34" charset="-122"/>
              <a:ea typeface="微软雅黑" panose="020B0503020204020204" pitchFamily="34" charset="-122"/>
              <a:cs typeface="+mn-cs"/>
              <a:sym typeface="+mn-ea"/>
            </a:endParaRPr>
          </a:p>
        </p:txBody>
      </p:sp>
      <p:cxnSp>
        <p:nvCxnSpPr>
          <p:cNvPr id="2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29"/>
          <p:cNvSpPr txBox="1"/>
          <p:nvPr/>
        </p:nvSpPr>
        <p:spPr>
          <a:xfrm>
            <a:off x="1804035" y="1936115"/>
            <a:ext cx="8053070" cy="4523105"/>
          </a:xfrm>
          <a:prstGeom prst="rect">
            <a:avLst/>
          </a:prstGeom>
          <a:noFill/>
        </p:spPr>
        <p:txBody>
          <a:bodyPr wrap="square" rtlCol="0">
            <a:spAutoFit/>
          </a:bodyPr>
          <a:p>
            <a:r>
              <a:rPr lang="en-US" altLang="zh-CN" sz="2400">
                <a:solidFill>
                  <a:schemeClr val="bg1"/>
                </a:solidFill>
                <a:sym typeface="+mn-ea"/>
              </a:rPr>
              <a:t>        </a:t>
            </a:r>
            <a:r>
              <a:rPr lang="zh-CN" altLang="en-US" sz="2400">
                <a:solidFill>
                  <a:schemeClr val="bg1"/>
                </a:solidFill>
                <a:sym typeface="+mn-ea"/>
              </a:rPr>
              <a:t>随着互联网的不断发展，互联网购物逐渐成为了普通大众生活的一部分。据统计：2022年一季度财报显示，京东过去12个月的活跃购买用户（AAC）为5.8亿，淘宝天猫拥有接近10亿AAC。2021年618销售节，天猫平台销售额达2156亿元，而双十一当天更是达到惊人的1207亿元！</a:t>
            </a:r>
            <a:br>
              <a:rPr lang="zh-CN" altLang="en-US" sz="2400">
                <a:solidFill>
                  <a:schemeClr val="bg1"/>
                </a:solidFill>
                <a:sym typeface="+mn-ea"/>
              </a:rPr>
            </a:br>
            <a:r>
              <a:rPr lang="zh-CN" altLang="en-US" sz="2400">
                <a:solidFill>
                  <a:schemeClr val="bg1"/>
                </a:solidFill>
                <a:sym typeface="+mn-ea"/>
              </a:rPr>
              <a:t>    </a:t>
            </a:r>
            <a:r>
              <a:rPr lang="en-US" altLang="zh-CN" sz="2400">
                <a:solidFill>
                  <a:schemeClr val="bg1"/>
                </a:solidFill>
                <a:sym typeface="+mn-ea"/>
              </a:rPr>
              <a:t>    </a:t>
            </a:r>
            <a:r>
              <a:rPr lang="zh-CN" altLang="en-US" sz="2400">
                <a:solidFill>
                  <a:schemeClr val="bg1"/>
                </a:solidFill>
                <a:sym typeface="+mn-ea"/>
              </a:rPr>
              <a:t>由此可见互联网交易的广泛性。由于产品众多且同类型商品价格差异也可能很大，所以通过网购比价器进行筛选有利于广大消费者快速、方便地找到性价比最高的商品。 项目小组已完成了全面的市场调查和分析，同时与目标用户进行了多次深入沟通并在此基础上着手开发网购比价器软件</a:t>
            </a:r>
            <a:r>
              <a:rPr lang="en-US" altLang="zh-CN" sz="2400">
                <a:solidFill>
                  <a:schemeClr val="bg1"/>
                </a:solidFill>
                <a:sym typeface="+mn-ea"/>
              </a:rPr>
              <a:t>“基于RPA+AI的购物精灵”</a:t>
            </a:r>
            <a:r>
              <a:rPr lang="zh-CN" altLang="en-US" sz="2400">
                <a:solidFill>
                  <a:schemeClr val="bg1"/>
                </a:solidFill>
                <a:sym typeface="+mn-ea"/>
              </a:rPr>
              <a:t>。</a:t>
            </a:r>
            <a:endParaRPr lang="zh-CN" altLang="en-US" sz="2400">
              <a:solidFill>
                <a:schemeClr val="bg1"/>
              </a:solidFill>
            </a:endParaRPr>
          </a:p>
          <a:p>
            <a:endParaRPr lang="zh-CN" altLang="en-US" sz="2400"/>
          </a:p>
        </p:txBody>
      </p:sp>
      <p:pic>
        <p:nvPicPr>
          <p:cNvPr id="101" name="图片 100"/>
          <p:cNvPicPr/>
          <p:nvPr/>
        </p:nvPicPr>
        <p:blipFill>
          <a:blip r:embed="rId1"/>
          <a:stretch>
            <a:fillRect/>
          </a:stretch>
        </p:blipFill>
        <p:spPr>
          <a:xfrm>
            <a:off x="10404475" y="1303020"/>
            <a:ext cx="1287780" cy="1140460"/>
          </a:xfrm>
          <a:prstGeom prst="rect">
            <a:avLst/>
          </a:prstGeom>
          <a:noFill/>
          <a:ln w="9525">
            <a:noFill/>
          </a:ln>
        </p:spPr>
      </p:pic>
      <p:pic>
        <p:nvPicPr>
          <p:cNvPr id="31" name="图片 30" descr="d81c96148c1e66d35308dc98b988631b"/>
          <p:cNvPicPr>
            <a:picLocks noChangeAspect="1"/>
          </p:cNvPicPr>
          <p:nvPr/>
        </p:nvPicPr>
        <p:blipFill>
          <a:blip r:embed="rId2"/>
          <a:stretch>
            <a:fillRect/>
          </a:stretch>
        </p:blipFill>
        <p:spPr>
          <a:xfrm>
            <a:off x="119791" y="1302816"/>
            <a:ext cx="1291333" cy="635860"/>
          </a:xfrm>
          <a:prstGeom prst="rect">
            <a:avLst/>
          </a:prstGeom>
        </p:spPr>
      </p:pic>
      <p:pic>
        <p:nvPicPr>
          <p:cNvPr id="32" name="图片 31" descr="d1cf2b277d3746fe90435ab77554a5c4"/>
          <p:cNvPicPr>
            <a:picLocks noChangeAspect="1"/>
          </p:cNvPicPr>
          <p:nvPr/>
        </p:nvPicPr>
        <p:blipFill>
          <a:blip r:embed="rId3" cstate="email"/>
          <a:stretch>
            <a:fillRect/>
          </a:stretch>
        </p:blipFill>
        <p:spPr>
          <a:xfrm>
            <a:off x="45" y="5490339"/>
            <a:ext cx="1779898" cy="1271788"/>
          </a:xfrm>
          <a:prstGeom prst="rect">
            <a:avLst/>
          </a:prstGeom>
        </p:spPr>
      </p:pic>
      <p:pic>
        <p:nvPicPr>
          <p:cNvPr id="105" name="图片 104"/>
          <p:cNvPicPr/>
          <p:nvPr/>
        </p:nvPicPr>
        <p:blipFill>
          <a:blip r:embed="rId4"/>
          <a:stretch>
            <a:fillRect/>
          </a:stretch>
        </p:blipFill>
        <p:spPr>
          <a:xfrm>
            <a:off x="9389110" y="4072255"/>
            <a:ext cx="2884170" cy="307086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4175125" y="337820"/>
            <a:ext cx="5752465" cy="737235"/>
          </a:xfrm>
          <a:prstGeom prst="rect">
            <a:avLst/>
          </a:prstGeom>
          <a:noFill/>
        </p:spPr>
        <p:txBody>
          <a:bodyPr wrap="square" rtlCol="0">
            <a:spAutoFit/>
          </a:bodyPr>
          <a:lstStyle/>
          <a:p>
            <a:pPr>
              <a:lnSpc>
                <a:spcPct val="150000"/>
              </a:lnSpc>
              <a:defRPr/>
            </a:pPr>
            <a:r>
              <a:rPr lang="zh-CN" altLang="en-US" sz="2800" b="1" dirty="0">
                <a:gradFill>
                  <a:gsLst>
                    <a:gs pos="0">
                      <a:srgbClr val="FBFB11"/>
                    </a:gs>
                    <a:gs pos="100000">
                      <a:srgbClr val="838309"/>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基于网络购物越来越流行的背景下</a:t>
            </a:r>
            <a:endParaRPr lang="zh-CN" altLang="en-US" sz="2800" b="1" dirty="0">
              <a:gradFill>
                <a:gsLst>
                  <a:gs pos="0">
                    <a:srgbClr val="FBFB11"/>
                  </a:gs>
                  <a:gs pos="100000">
                    <a:srgbClr val="838309"/>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31" name="矩形 30"/>
          <p:cNvSpPr/>
          <p:nvPr/>
        </p:nvSpPr>
        <p:spPr>
          <a:xfrm>
            <a:off x="444034" y="2101406"/>
            <a:ext cx="4940844" cy="3415030"/>
          </a:xfrm>
          <a:prstGeom prst="rect">
            <a:avLst/>
          </a:prstGeom>
        </p:spPr>
        <p:txBody>
          <a:bodyPr wrap="square">
            <a:spAutoFit/>
          </a:bodyPr>
          <a:lstStyle/>
          <a:p>
            <a:r>
              <a:rPr lang="en-US" sz="1400" dirty="0">
                <a:solidFill>
                  <a:schemeClr val="bg1"/>
                </a:solidFill>
                <a:latin typeface="微软雅黑" panose="020B0503020204020204" pitchFamily="34" charset="-122"/>
                <a:ea typeface="微软雅黑" panose="020B0503020204020204" pitchFamily="34" charset="-122"/>
              </a:rPr>
              <a:t>        </a:t>
            </a:r>
            <a:r>
              <a:rPr dirty="0">
                <a:solidFill>
                  <a:schemeClr val="bg1"/>
                </a:solidFill>
                <a:latin typeface="微软雅黑" panose="020B0503020204020204" pitchFamily="34" charset="-122"/>
                <a:ea typeface="微软雅黑" panose="020B0503020204020204" pitchFamily="34" charset="-122"/>
              </a:rPr>
              <a:t>随着数据时代的来临，导致线下购物逐渐被网络购物所代替。无论个人或者是企业，在购物或采购上都离不开网络购物，电商平台快速的崛起势必会让网络用户对于购物的需求不断增大，商品特色更是层出不穷，价格也参差不齐，问题也不断出现……</a:t>
            </a:r>
            <a:endParaRPr dirty="0">
              <a:solidFill>
                <a:schemeClr val="bg1"/>
              </a:solidFill>
              <a:latin typeface="微软雅黑" panose="020B0503020204020204" pitchFamily="34" charset="-122"/>
              <a:ea typeface="微软雅黑" panose="020B0503020204020204" pitchFamily="34" charset="-122"/>
            </a:endParaRPr>
          </a:p>
          <a:p>
            <a:r>
              <a:rPr dirty="0">
                <a:solidFill>
                  <a:schemeClr val="bg1"/>
                </a:solidFill>
                <a:latin typeface="微软雅黑" panose="020B0503020204020204" pitchFamily="34" charset="-122"/>
                <a:ea typeface="微软雅黑" panose="020B0503020204020204" pitchFamily="34" charset="-122"/>
              </a:rPr>
              <a:t>       用户很希望电子商务系统具有这样一种功能来帮助他们完成对商品的选购，这种功能可以发现大量网络上的购物网站，帮助用户获取大量的商品信息以选购商品。正是在以上背景下本文提出了“基于RPA+AI的购物精灵”的研发工作。</a:t>
            </a:r>
            <a:endParaRPr dirty="0">
              <a:solidFill>
                <a:schemeClr val="bg1"/>
              </a:solidFill>
              <a:latin typeface="微软雅黑" panose="020B0503020204020204" pitchFamily="34" charset="-122"/>
              <a:ea typeface="微软雅黑" panose="020B0503020204020204" pitchFamily="34" charset="-122"/>
            </a:endParaRPr>
          </a:p>
        </p:txBody>
      </p:sp>
      <p:grpSp>
        <p:nvGrpSpPr>
          <p:cNvPr id="32" name="0f4157a8-cc53-4451-b641-b93f4ec538e9"/>
          <p:cNvGrpSpPr>
            <a:grpSpLocks noChangeAspect="1"/>
          </p:cNvGrpSpPr>
          <p:nvPr/>
        </p:nvGrpSpPr>
        <p:grpSpPr>
          <a:xfrm>
            <a:off x="5952489" y="1617980"/>
            <a:ext cx="4955894" cy="2098145"/>
            <a:chOff x="1520229" y="1189850"/>
            <a:chExt cx="9322459" cy="3946788"/>
          </a:xfrm>
        </p:grpSpPr>
        <p:grpSp>
          <p:nvGrpSpPr>
            <p:cNvPr id="33" name="组合 32"/>
            <p:cNvGrpSpPr/>
            <p:nvPr/>
          </p:nvGrpSpPr>
          <p:grpSpPr>
            <a:xfrm>
              <a:off x="1756205" y="3433997"/>
              <a:ext cx="1550389" cy="1550389"/>
              <a:chOff x="910665" y="3301620"/>
              <a:chExt cx="2034816" cy="2034816"/>
            </a:xfrm>
          </p:grpSpPr>
          <p:sp>
            <p:nvSpPr>
              <p:cNvPr id="61" name="îŝḷîḓé-Oval 35"/>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2" name="îŝḷîḓé-Oval 36"/>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4" name="组合 33"/>
            <p:cNvGrpSpPr/>
            <p:nvPr/>
          </p:nvGrpSpPr>
          <p:grpSpPr>
            <a:xfrm>
              <a:off x="6509291" y="3433997"/>
              <a:ext cx="1550389" cy="1550389"/>
              <a:chOff x="6548617" y="3301620"/>
              <a:chExt cx="2034816" cy="2034816"/>
            </a:xfrm>
          </p:grpSpPr>
          <p:sp>
            <p:nvSpPr>
              <p:cNvPr id="59" name="îŝḷîḓé-Oval 33"/>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60" name="îŝḷîḓé-Oval 34"/>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5" name="组合 34"/>
            <p:cNvGrpSpPr/>
            <p:nvPr/>
          </p:nvGrpSpPr>
          <p:grpSpPr>
            <a:xfrm>
              <a:off x="4129961" y="1937206"/>
              <a:ext cx="1550389" cy="1550389"/>
              <a:chOff x="3725684" y="1525767"/>
              <a:chExt cx="2034816" cy="2034816"/>
            </a:xfrm>
          </p:grpSpPr>
          <p:sp>
            <p:nvSpPr>
              <p:cNvPr id="57" name="îŝḷîḓé-Oval 31"/>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8" name="îŝḷîḓé-Oval 32"/>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grpSp>
          <p:nvGrpSpPr>
            <p:cNvPr id="36" name="组合 35"/>
            <p:cNvGrpSpPr/>
            <p:nvPr/>
          </p:nvGrpSpPr>
          <p:grpSpPr>
            <a:xfrm>
              <a:off x="8895729" y="1937206"/>
              <a:ext cx="1550389" cy="1550389"/>
              <a:chOff x="9379982" y="1525767"/>
              <a:chExt cx="2034816" cy="2034816"/>
            </a:xfrm>
          </p:grpSpPr>
          <p:sp>
            <p:nvSpPr>
              <p:cNvPr id="55" name="îŝḷîḓé-Oval 29"/>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6" name="îŝḷîḓé-Oval 30"/>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sp>
          <p:nvSpPr>
            <p:cNvPr id="37" name="îŝḷîḓé-箭头: 五边形 6"/>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8" name="îŝḷîḓé-箭头: 五边形 9"/>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39" name="îŝḷîḓé-箭头: 五边形 10"/>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0" name="îŝḷîḓé-任意多边形: 形状 34"/>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1" name="îŝḷîḓé-任意多边形: 形状 31"/>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2" name="îŝḷîḓé-任意多边形: 形状 33"/>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sp>
          <p:nvSpPr>
            <p:cNvPr id="43" name="îŝḷîḓé-任意多边形: 形状 32"/>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panose="020B0604020202020204"/>
                <a:ea typeface="微软雅黑" panose="020B0503020204020204" pitchFamily="34" charset="-122"/>
                <a:cs typeface="+mn-ea"/>
                <a:sym typeface="Arial" panose="020B0604020202020204"/>
              </a:endParaRPr>
            </a:p>
          </p:txBody>
        </p:sp>
        <p:grpSp>
          <p:nvGrpSpPr>
            <p:cNvPr id="44" name="组合 43"/>
            <p:cNvGrpSpPr/>
            <p:nvPr/>
          </p:nvGrpSpPr>
          <p:grpSpPr>
            <a:xfrm>
              <a:off x="3735766" y="3743863"/>
              <a:ext cx="7106922" cy="1392775"/>
              <a:chOff x="1648755" y="4656539"/>
              <a:chExt cx="7106922" cy="1392775"/>
            </a:xfrm>
          </p:grpSpPr>
          <p:sp>
            <p:nvSpPr>
              <p:cNvPr id="51" name="îŝḷîḓé-文本框 23"/>
              <p:cNvSpPr txBox="1"/>
              <p:nvPr/>
            </p:nvSpPr>
            <p:spPr>
              <a:xfrm>
                <a:off x="6504353" y="5422207"/>
                <a:ext cx="2246834" cy="627107"/>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在自己所填购物地址对应的快递公司营业网点领取所购商品</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2" name="îŝḷîḓé-Rectangle 26"/>
              <p:cNvSpPr/>
              <p:nvPr/>
            </p:nvSpPr>
            <p:spPr>
              <a:xfrm>
                <a:off x="6734701" y="4656539"/>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accent1"/>
                    </a:solidFill>
                    <a:latin typeface="Arial" panose="020B0604020202020204"/>
                    <a:ea typeface="微软雅黑" panose="020B0503020204020204" pitchFamily="34" charset="-122"/>
                    <a:cs typeface="+mn-ea"/>
                    <a:sym typeface="Arial" panose="020B0604020202020204"/>
                  </a:rPr>
                  <a:t>收到商品</a:t>
                </a:r>
                <a:endParaRPr lang="zh-CN" altLang="en-US" sz="1200" b="1" dirty="0">
                  <a:solidFill>
                    <a:schemeClr val="accent1"/>
                  </a:solidFill>
                  <a:latin typeface="Arial" panose="020B0604020202020204"/>
                  <a:ea typeface="微软雅黑" panose="020B0503020204020204" pitchFamily="34" charset="-122"/>
                  <a:cs typeface="+mn-ea"/>
                  <a:sym typeface="Arial" panose="020B0604020202020204"/>
                </a:endParaRPr>
              </a:p>
            </p:txBody>
          </p:sp>
          <p:sp>
            <p:nvSpPr>
              <p:cNvPr id="53" name="îŝḷîḓé-文本框 25"/>
              <p:cNvSpPr txBox="1"/>
              <p:nvPr/>
            </p:nvSpPr>
            <p:spPr>
              <a:xfrm>
                <a:off x="1648755" y="5350537"/>
                <a:ext cx="2344782" cy="627107"/>
              </a:xfrm>
              <a:prstGeom prst="rect">
                <a:avLst/>
              </a:prstGeom>
              <a:noFill/>
            </p:spPr>
            <p:txBody>
              <a:bodyPr wrap="square" lIns="0" tIns="0" rIns="0" bIns="0" anchor="ctr" anchorCtr="1">
                <a:noAutofit/>
              </a:bodyPr>
              <a:lstStyle/>
              <a:p>
                <a:pPr algn="ctr">
                  <a:lnSpc>
                    <a:spcPct val="120000"/>
                  </a:lnSpc>
                  <a:spcBef>
                    <a:spcPct val="0"/>
                  </a:spcBef>
                </a:pPr>
                <a:r>
                  <a:rPr lang="zh-CN" sz="1000" dirty="0">
                    <a:solidFill>
                      <a:schemeClr val="bg1"/>
                    </a:solidFill>
                    <a:latin typeface="Arial" panose="020B0604020202020204"/>
                    <a:ea typeface="微软雅黑" panose="020B0503020204020204" pitchFamily="34" charset="-122"/>
                    <a:cs typeface="+mn-ea"/>
                    <a:sym typeface="Arial" panose="020B0604020202020204"/>
                  </a:rPr>
                  <a:t>在网络购物</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APP</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（网页）下单购买自己心仪的商品</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4" name="îŝḷîḓé-Rectangle 28"/>
              <p:cNvSpPr/>
              <p:nvPr/>
            </p:nvSpPr>
            <p:spPr>
              <a:xfrm>
                <a:off x="1810011" y="4663707"/>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accent1"/>
                    </a:solidFill>
                    <a:latin typeface="Arial" panose="020B0604020202020204"/>
                    <a:ea typeface="微软雅黑" panose="020B0503020204020204" pitchFamily="34" charset="-122"/>
                    <a:cs typeface="+mn-ea"/>
                    <a:sym typeface="Arial" panose="020B0604020202020204"/>
                  </a:rPr>
                  <a:t>下单</a:t>
                </a:r>
                <a:endParaRPr lang="zh-CN" altLang="en-US" sz="1200" b="1" dirty="0">
                  <a:solidFill>
                    <a:schemeClr val="accent1"/>
                  </a:solidFill>
                  <a:latin typeface="Arial" panose="020B0604020202020204"/>
                  <a:ea typeface="微软雅黑" panose="020B0503020204020204" pitchFamily="34" charset="-122"/>
                  <a:cs typeface="+mn-ea"/>
                  <a:sym typeface="Arial" panose="020B0604020202020204"/>
                </a:endParaRPr>
              </a:p>
            </p:txBody>
          </p:sp>
        </p:grpSp>
        <p:grpSp>
          <p:nvGrpSpPr>
            <p:cNvPr id="45" name="组合 44"/>
            <p:cNvGrpSpPr/>
            <p:nvPr/>
          </p:nvGrpSpPr>
          <p:grpSpPr>
            <a:xfrm>
              <a:off x="6096444" y="1773955"/>
              <a:ext cx="2592041" cy="1192100"/>
              <a:chOff x="8324977" y="900716"/>
              <a:chExt cx="2592041" cy="1192100"/>
            </a:xfrm>
          </p:grpSpPr>
          <p:sp>
            <p:nvSpPr>
              <p:cNvPr id="49" name="îŝḷîḓé-文本框 27"/>
              <p:cNvSpPr txBox="1"/>
              <p:nvPr/>
            </p:nvSpPr>
            <p:spPr>
              <a:xfrm>
                <a:off x="8324977" y="1465709"/>
                <a:ext cx="2592041" cy="627107"/>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所购商品通过邮政</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顺风等快递公司运输</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50" name="îŝḷîḓé-Rectangle 24"/>
              <p:cNvSpPr/>
              <p:nvPr/>
            </p:nvSpPr>
            <p:spPr>
              <a:xfrm>
                <a:off x="8732298" y="900716"/>
                <a:ext cx="2021076" cy="324901"/>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accent1"/>
                    </a:solidFill>
                    <a:latin typeface="Arial" panose="020B0604020202020204"/>
                    <a:ea typeface="微软雅黑" panose="020B0503020204020204" pitchFamily="34" charset="-122"/>
                    <a:cs typeface="+mn-ea"/>
                    <a:sym typeface="Arial" panose="020B0604020202020204"/>
                  </a:rPr>
                  <a:t>商品运输</a:t>
                </a:r>
                <a:endParaRPr lang="zh-CN" altLang="en-US" sz="1200" b="1" dirty="0">
                  <a:solidFill>
                    <a:schemeClr val="accent1"/>
                  </a:solidFill>
                  <a:latin typeface="Arial" panose="020B0604020202020204"/>
                  <a:ea typeface="微软雅黑" panose="020B0503020204020204" pitchFamily="34" charset="-122"/>
                  <a:cs typeface="+mn-ea"/>
                  <a:sym typeface="Arial" panose="020B0604020202020204"/>
                </a:endParaRPr>
              </a:p>
            </p:txBody>
          </p:sp>
        </p:grpSp>
        <p:grpSp>
          <p:nvGrpSpPr>
            <p:cNvPr id="46" name="组合 45"/>
            <p:cNvGrpSpPr/>
            <p:nvPr/>
          </p:nvGrpSpPr>
          <p:grpSpPr>
            <a:xfrm>
              <a:off x="1520229" y="1189850"/>
              <a:ext cx="2194177" cy="1648077"/>
              <a:chOff x="3748762" y="316611"/>
              <a:chExt cx="2194177" cy="1648077"/>
            </a:xfrm>
          </p:grpSpPr>
          <p:sp>
            <p:nvSpPr>
              <p:cNvPr id="47" name="îŝḷîḓé-文本框 29"/>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在手机或电脑等电子产品中打开淘宝等购物</a:t>
                </a:r>
                <a:r>
                  <a:rPr lang="en-US" altLang="zh-CN" sz="1000" dirty="0">
                    <a:solidFill>
                      <a:schemeClr val="bg1"/>
                    </a:solidFill>
                    <a:latin typeface="Arial" panose="020B0604020202020204"/>
                    <a:ea typeface="微软雅黑" panose="020B0503020204020204" pitchFamily="34" charset="-122"/>
                    <a:cs typeface="+mn-ea"/>
                    <a:sym typeface="Arial" panose="020B0604020202020204"/>
                  </a:rPr>
                  <a:t>APP</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（网页）并</a:t>
                </a:r>
                <a:r>
                  <a:rPr lang="zh-CN" altLang="en-US" sz="1000" dirty="0">
                    <a:solidFill>
                      <a:schemeClr val="bg1"/>
                    </a:solidFill>
                    <a:latin typeface="Arial" panose="020B0604020202020204"/>
                    <a:ea typeface="微软雅黑" panose="020B0503020204020204" pitchFamily="34" charset="-122"/>
                    <a:cs typeface="+mn-ea"/>
                    <a:sym typeface="Arial" panose="020B0604020202020204"/>
                  </a:rPr>
                  <a:t>寻找自己心仪的商品（加入购物车）</a:t>
                </a:r>
                <a:endParaRPr lang="zh-CN" altLang="en-US" sz="100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48" name="îŝḷîḓé-Rectangle 22"/>
              <p:cNvSpPr/>
              <p:nvPr/>
            </p:nvSpPr>
            <p:spPr>
              <a:xfrm>
                <a:off x="3748762" y="316611"/>
                <a:ext cx="2020976" cy="325410"/>
              </a:xfrm>
              <a:prstGeom prst="rect">
                <a:avLst/>
              </a:prstGeom>
            </p:spPr>
            <p:txBody>
              <a:bodyPr wrap="none" lIns="0" tIns="0" rIns="0" bIns="0" anchor="ctr" anchorCtr="1">
                <a:noAutofit/>
              </a:bodyPr>
              <a:lstStyle/>
              <a:p>
                <a:pPr lvl="0" algn="ctr" defTabSz="914400">
                  <a:spcBef>
                    <a:spcPct val="0"/>
                  </a:spcBef>
                  <a:defRPr/>
                </a:pPr>
                <a:r>
                  <a:rPr lang="zh-CN" altLang="en-US" sz="1200" b="1" dirty="0">
                    <a:solidFill>
                      <a:schemeClr val="accent1"/>
                    </a:solidFill>
                    <a:latin typeface="Arial" panose="020B0604020202020204"/>
                    <a:ea typeface="微软雅黑" panose="020B0503020204020204" pitchFamily="34" charset="-122"/>
                    <a:cs typeface="+mn-ea"/>
                    <a:sym typeface="Arial" panose="020B0604020202020204"/>
                  </a:rPr>
                  <a:t>寻找商品</a:t>
                </a:r>
                <a:endParaRPr lang="zh-CN" altLang="en-US" sz="1200" b="1" dirty="0">
                  <a:solidFill>
                    <a:schemeClr val="accent1"/>
                  </a:solidFill>
                  <a:latin typeface="Arial" panose="020B0604020202020204"/>
                  <a:ea typeface="微软雅黑" panose="020B0503020204020204" pitchFamily="34" charset="-122"/>
                  <a:cs typeface="+mn-ea"/>
                  <a:sym typeface="Arial" panose="020B0604020202020204"/>
                </a:endParaRPr>
              </a:p>
            </p:txBody>
          </p:sp>
        </p:grpSp>
      </p:grpSp>
      <p:pic>
        <p:nvPicPr>
          <p:cNvPr id="102" name="图片 101"/>
          <p:cNvPicPr/>
          <p:nvPr/>
        </p:nvPicPr>
        <p:blipFill>
          <a:blip r:embed="rId1"/>
          <a:stretch>
            <a:fillRect/>
          </a:stretch>
        </p:blipFill>
        <p:spPr>
          <a:xfrm>
            <a:off x="6585585" y="3870325"/>
            <a:ext cx="3570605" cy="2362200"/>
          </a:xfrm>
          <a:prstGeom prst="rect">
            <a:avLst/>
          </a:prstGeom>
          <a:noFill/>
          <a:ln w="9525">
            <a:noFill/>
          </a:ln>
        </p:spPr>
      </p:pic>
      <p:sp>
        <p:nvSpPr>
          <p:cNvPr id="5" name="文本框 4"/>
          <p:cNvSpPr txBox="1"/>
          <p:nvPr/>
        </p:nvSpPr>
        <p:spPr>
          <a:xfrm>
            <a:off x="7118985" y="1117600"/>
            <a:ext cx="3712210" cy="521970"/>
          </a:xfrm>
          <a:prstGeom prst="rect">
            <a:avLst/>
          </a:prstGeom>
          <a:noFill/>
        </p:spPr>
        <p:txBody>
          <a:bodyPr wrap="square" rtlCol="0">
            <a:spAutoFit/>
          </a:bodyPr>
          <a:p>
            <a:r>
              <a:rPr lang="zh-CN" altLang="en-US" sz="2800">
                <a:solidFill>
                  <a:srgbClr val="92D050"/>
                </a:solidFill>
              </a:rPr>
              <a:t>网络购物流程</a:t>
            </a:r>
            <a:endParaRPr lang="zh-CN" altLang="en-US" sz="280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107" name="文本框 106"/>
          <p:cNvSpPr txBox="1"/>
          <p:nvPr/>
        </p:nvSpPr>
        <p:spPr>
          <a:xfrm>
            <a:off x="4178293" y="272117"/>
            <a:ext cx="4733722" cy="645160"/>
          </a:xfrm>
          <a:prstGeom prst="rect">
            <a:avLst/>
          </a:prstGeom>
          <a:noFill/>
        </p:spPr>
        <p:txBody>
          <a:bodyPr wrap="square" rtlCol="0">
            <a:spAutoFit/>
          </a:bodyPr>
          <a:lstStyle/>
          <a:p>
            <a:pPr>
              <a:lnSpc>
                <a:spcPct val="150000"/>
              </a:lnSpc>
              <a:defRPr/>
            </a:pPr>
            <a:r>
              <a:rPr lang="zh-CN" sz="2400" b="1" dirty="0">
                <a:gradFill>
                  <a:gsLst>
                    <a:gs pos="0">
                      <a:srgbClr val="FBFB11"/>
                    </a:gs>
                    <a:gs pos="100000">
                      <a:srgbClr val="838309"/>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网络购物</a:t>
            </a:r>
            <a:r>
              <a:rPr lang="zh-CN" altLang="en-US" sz="2400" b="1" dirty="0">
                <a:gradFill>
                  <a:gsLst>
                    <a:gs pos="0">
                      <a:srgbClr val="FBFB11"/>
                    </a:gs>
                    <a:gs pos="100000">
                      <a:srgbClr val="838309"/>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rPr>
              <a:t>痛点</a:t>
            </a:r>
            <a:endParaRPr lang="zh-CN" altLang="en-US" sz="2400" b="1" dirty="0">
              <a:gradFill>
                <a:gsLst>
                  <a:gs pos="0">
                    <a:srgbClr val="FBFB11"/>
                  </a:gs>
                  <a:gs pos="100000">
                    <a:srgbClr val="838309"/>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 name="图片 6"/>
          <p:cNvPicPr/>
          <p:nvPr/>
        </p:nvPicPr>
        <p:blipFill>
          <a:blip r:embed="rId1"/>
          <a:stretch>
            <a:fillRect/>
          </a:stretch>
        </p:blipFill>
        <p:spPr>
          <a:xfrm>
            <a:off x="4685030" y="2961005"/>
            <a:ext cx="1418590" cy="1235710"/>
          </a:xfrm>
          <a:prstGeom prst="rect">
            <a:avLst/>
          </a:prstGeom>
          <a:noFill/>
          <a:ln w="9525">
            <a:noFill/>
          </a:ln>
        </p:spPr>
      </p:pic>
      <p:pic>
        <p:nvPicPr>
          <p:cNvPr id="109" name="图片 108"/>
          <p:cNvPicPr/>
          <p:nvPr/>
        </p:nvPicPr>
        <p:blipFill>
          <a:blip r:embed="rId2"/>
          <a:stretch>
            <a:fillRect/>
          </a:stretch>
        </p:blipFill>
        <p:spPr>
          <a:xfrm>
            <a:off x="3357245" y="4023995"/>
            <a:ext cx="821055" cy="762000"/>
          </a:xfrm>
          <a:prstGeom prst="rect">
            <a:avLst/>
          </a:prstGeom>
          <a:noFill/>
          <a:ln w="9525">
            <a:noFill/>
          </a:ln>
        </p:spPr>
      </p:pic>
      <p:pic>
        <p:nvPicPr>
          <p:cNvPr id="110" name="图片 109"/>
          <p:cNvPicPr/>
          <p:nvPr/>
        </p:nvPicPr>
        <p:blipFill>
          <a:blip r:embed="rId3"/>
          <a:stretch>
            <a:fillRect/>
          </a:stretch>
        </p:blipFill>
        <p:spPr>
          <a:xfrm>
            <a:off x="4032885" y="1936115"/>
            <a:ext cx="1276350" cy="1269365"/>
          </a:xfrm>
          <a:prstGeom prst="rect">
            <a:avLst/>
          </a:prstGeom>
          <a:noFill/>
          <a:ln w="9525">
            <a:noFill/>
          </a:ln>
        </p:spPr>
      </p:pic>
      <p:pic>
        <p:nvPicPr>
          <p:cNvPr id="111" name="图片 110"/>
          <p:cNvPicPr/>
          <p:nvPr/>
        </p:nvPicPr>
        <p:blipFill>
          <a:blip r:embed="rId4"/>
          <a:stretch>
            <a:fillRect/>
          </a:stretch>
        </p:blipFill>
        <p:spPr>
          <a:xfrm>
            <a:off x="7360920" y="3891280"/>
            <a:ext cx="961390" cy="1027430"/>
          </a:xfrm>
          <a:prstGeom prst="rect">
            <a:avLst/>
          </a:prstGeom>
          <a:noFill/>
          <a:ln w="9525">
            <a:noFill/>
          </a:ln>
        </p:spPr>
      </p:pic>
      <p:sp>
        <p:nvSpPr>
          <p:cNvPr id="19" name="文本框 18"/>
          <p:cNvSpPr txBox="1"/>
          <p:nvPr/>
        </p:nvSpPr>
        <p:spPr>
          <a:xfrm>
            <a:off x="5789930" y="1134110"/>
            <a:ext cx="1097280" cy="368300"/>
          </a:xfrm>
          <a:prstGeom prst="rect">
            <a:avLst/>
          </a:prstGeom>
          <a:noFill/>
        </p:spPr>
        <p:txBody>
          <a:bodyPr wrap="none" rtlCol="0">
            <a:spAutoFit/>
          </a:bodyPr>
          <a:p>
            <a:pPr algn="l"/>
            <a:r>
              <a:rPr lang="zh-CN" altLang="en-US" b="1" dirty="0">
                <a:solidFill>
                  <a:srgbClr val="4FE5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客户需求</a:t>
            </a:r>
            <a:endParaRPr lang="zh-CN" altLang="en-US"/>
          </a:p>
        </p:txBody>
      </p:sp>
      <p:sp>
        <p:nvSpPr>
          <p:cNvPr id="20" name="文本框 19"/>
          <p:cNvSpPr txBox="1"/>
          <p:nvPr/>
        </p:nvSpPr>
        <p:spPr>
          <a:xfrm>
            <a:off x="5188585" y="1492885"/>
            <a:ext cx="2299335" cy="1753235"/>
          </a:xfrm>
          <a:prstGeom prst="rect">
            <a:avLst/>
          </a:prstGeom>
          <a:noFill/>
        </p:spPr>
        <p:txBody>
          <a:bodyPr wrap="square" rtlCol="0">
            <a:spAutoFit/>
          </a:bodyPr>
          <a:p>
            <a:r>
              <a:rPr lang="zh-CN" altLang="en-US" b="1" dirty="0">
                <a:solidFill>
                  <a:schemeClr val="bg1"/>
                </a:solidFill>
                <a:effectLst>
                  <a:outerShdw blurRad="38100" dist="38100" dir="2700000" algn="tl">
                    <a:srgbClr val="000000">
                      <a:alpha val="43137"/>
                    </a:srgbClr>
                  </a:outerShdw>
                </a:effectLst>
                <a:sym typeface="+mn-ea"/>
              </a:rPr>
              <a:t>客户需要一个工具对网上商品进行检索，然后还需大量重复比价分析以及大量的评价查看。</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a:p>
        </p:txBody>
      </p:sp>
      <p:sp>
        <p:nvSpPr>
          <p:cNvPr id="21" name="文本框 20"/>
          <p:cNvSpPr txBox="1"/>
          <p:nvPr/>
        </p:nvSpPr>
        <p:spPr>
          <a:xfrm>
            <a:off x="3042285" y="6040120"/>
            <a:ext cx="1642745" cy="368300"/>
          </a:xfrm>
          <a:prstGeom prst="rect">
            <a:avLst/>
          </a:prstGeom>
          <a:noFill/>
        </p:spPr>
        <p:txBody>
          <a:bodyPr wrap="square" rtlCol="0">
            <a:spAutoFit/>
          </a:bodyPr>
          <a:p>
            <a:r>
              <a:rPr lang="zh-CN" altLang="en-US" b="1" dirty="0">
                <a:solidFill>
                  <a:srgbClr val="4FE5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客户痛点分析</a:t>
            </a:r>
            <a:endParaRPr lang="zh-CN" altLang="en-US"/>
          </a:p>
        </p:txBody>
      </p:sp>
      <p:sp>
        <p:nvSpPr>
          <p:cNvPr id="22" name="文本框 21"/>
          <p:cNvSpPr txBox="1"/>
          <p:nvPr/>
        </p:nvSpPr>
        <p:spPr>
          <a:xfrm>
            <a:off x="2649220" y="4785995"/>
            <a:ext cx="2428875" cy="1254125"/>
          </a:xfrm>
          <a:prstGeom prst="rect">
            <a:avLst/>
          </a:prstGeom>
          <a:noFill/>
        </p:spPr>
        <p:txBody>
          <a:bodyPr wrap="square" rtlCol="0">
            <a:spAutoFit/>
          </a:bodyPr>
          <a:p>
            <a:pPr>
              <a:spcBef>
                <a:spcPct val="20000"/>
              </a:spcBef>
              <a:defRPr/>
            </a:pPr>
            <a:r>
              <a:rPr lang="zh-CN" altLang="en-US" b="1" dirty="0">
                <a:solidFill>
                  <a:schemeClr val="bg1"/>
                </a:solidFill>
                <a:effectLst>
                  <a:outerShdw blurRad="38100" dist="38100" dir="2700000" algn="tl">
                    <a:srgbClr val="000000">
                      <a:alpha val="43137"/>
                    </a:srgbClr>
                  </a:outerShdw>
                </a:effectLst>
                <a:sym typeface="+mn-lt"/>
              </a:rPr>
              <a:t>网络上商品种类繁杂，</a:t>
            </a:r>
            <a:endParaRPr lang="en-US" altLang="zh-CN" b="1" dirty="0">
              <a:solidFill>
                <a:schemeClr val="bg1"/>
              </a:solidFill>
              <a:effectLst>
                <a:outerShdw blurRad="38100" dist="38100" dir="2700000" algn="tl">
                  <a:srgbClr val="000000">
                    <a:alpha val="43137"/>
                  </a:srgbClr>
                </a:outerShdw>
              </a:effectLst>
              <a:sym typeface="+mn-lt"/>
            </a:endParaRPr>
          </a:p>
          <a:p>
            <a:pPr>
              <a:spcBef>
                <a:spcPct val="20000"/>
              </a:spcBef>
              <a:defRPr/>
            </a:pPr>
            <a:r>
              <a:rPr lang="zh-CN" altLang="en-US" b="1" dirty="0">
                <a:solidFill>
                  <a:schemeClr val="bg1"/>
                </a:solidFill>
                <a:effectLst>
                  <a:outerShdw blurRad="38100" dist="38100" dir="2700000" algn="tl">
                    <a:srgbClr val="000000">
                      <a:alpha val="43137"/>
                    </a:srgbClr>
                  </a:outerShdw>
                </a:effectLst>
                <a:sym typeface="+mn-lt"/>
              </a:rPr>
              <a:t>客户需要逐一检索挑选，耗费时间人力过多。</a:t>
            </a:r>
            <a:endParaRPr lang="zh-CN" altLang="en-US"/>
          </a:p>
        </p:txBody>
      </p:sp>
      <p:sp>
        <p:nvSpPr>
          <p:cNvPr id="23" name="文本框 22"/>
          <p:cNvSpPr txBox="1"/>
          <p:nvPr/>
        </p:nvSpPr>
        <p:spPr>
          <a:xfrm>
            <a:off x="7169785" y="5978525"/>
            <a:ext cx="1343660" cy="368300"/>
          </a:xfrm>
          <a:prstGeom prst="rect">
            <a:avLst/>
          </a:prstGeom>
          <a:noFill/>
        </p:spPr>
        <p:txBody>
          <a:bodyPr wrap="square" rtlCol="0">
            <a:spAutoFit/>
          </a:bodyPr>
          <a:p>
            <a:r>
              <a:rPr lang="zh-CN" altLang="en-US" b="1" dirty="0">
                <a:solidFill>
                  <a:srgbClr val="4FE5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原业务流程</a:t>
            </a:r>
            <a:endParaRPr lang="zh-CN" altLang="en-US"/>
          </a:p>
        </p:txBody>
      </p:sp>
      <p:sp>
        <p:nvSpPr>
          <p:cNvPr id="24" name="文本框 23"/>
          <p:cNvSpPr txBox="1"/>
          <p:nvPr/>
        </p:nvSpPr>
        <p:spPr>
          <a:xfrm>
            <a:off x="6607175" y="4914265"/>
            <a:ext cx="2468245" cy="922020"/>
          </a:xfrm>
          <a:prstGeom prst="rect">
            <a:avLst/>
          </a:prstGeom>
          <a:noFill/>
        </p:spPr>
        <p:txBody>
          <a:bodyPr wrap="square" rtlCol="0">
            <a:spAutoFit/>
          </a:bodyPr>
          <a:p>
            <a:r>
              <a:rPr lang="zh-CN" altLang="en-US" b="1" dirty="0">
                <a:solidFill>
                  <a:prstClr val="white"/>
                </a:solidFill>
                <a:effectLst>
                  <a:outerShdw blurRad="38100" dist="38100" dir="2700000" algn="tl">
                    <a:srgbClr val="000000">
                      <a:alpha val="43137"/>
                    </a:srgbClr>
                  </a:outerShdw>
                </a:effectLst>
                <a:latin typeface="等线" panose="02010600030101010101" charset="-122"/>
                <a:ea typeface="等线" panose="02010600030101010101" charset="-122"/>
                <a:cs typeface="+mn-ea"/>
                <a:sym typeface="+mn-lt"/>
              </a:rPr>
              <a:t>快速在数以万计商品中选择出性价比高的产品。</a:t>
            </a:r>
            <a:endParaRPr lang="zh-CN" altLang="en-US"/>
          </a:p>
        </p:txBody>
      </p:sp>
      <p:sp>
        <p:nvSpPr>
          <p:cNvPr id="25" name="左右箭头 24"/>
          <p:cNvSpPr/>
          <p:nvPr/>
        </p:nvSpPr>
        <p:spPr>
          <a:xfrm>
            <a:off x="4178300" y="4376420"/>
            <a:ext cx="3077210" cy="76200"/>
          </a:xfrm>
          <a:prstGeom prst="leftRightArrow">
            <a:avLst/>
          </a:prstGeom>
          <a:solidFill>
            <a:srgbClr val="47A1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圆角右箭头 25"/>
          <p:cNvSpPr/>
          <p:nvPr/>
        </p:nvSpPr>
        <p:spPr>
          <a:xfrm>
            <a:off x="3704590" y="2660015"/>
            <a:ext cx="318770" cy="1383030"/>
          </a:xfrm>
          <a:prstGeom prst="bentArrow">
            <a:avLst/>
          </a:prstGeom>
          <a:gradFill>
            <a:gsLst>
              <a:gs pos="0">
                <a:srgbClr val="FBFB11"/>
              </a:gs>
              <a:gs pos="100000">
                <a:srgbClr val="838309"/>
              </a:gs>
            </a:gsLst>
            <a:lin scaled="0"/>
          </a:gradFill>
          <a:ln>
            <a:gradFill>
              <a:gsLst>
                <a:gs pos="0">
                  <a:srgbClr val="7B32B2"/>
                </a:gs>
                <a:gs pos="100000">
                  <a:srgbClr val="401A5D"/>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1438275" y="394970"/>
            <a:ext cx="10515600" cy="3962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600" b="1" dirty="0">
                <a:solidFill>
                  <a:srgbClr val="0070C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sym typeface="+mn-ea"/>
              </a:rPr>
              <a:t>项目设计思路</a:t>
            </a:r>
            <a:endParaRPr lang="zh-CN" altLang="en-US" sz="3600" b="1" dirty="0">
              <a:solidFill>
                <a:srgbClr val="0070C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mn-cs"/>
              <a:sym typeface="+mn-ea"/>
            </a:endParaRPr>
          </a:p>
        </p:txBody>
      </p:sp>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5" name="波形 84"/>
          <p:cNvSpPr/>
          <p:nvPr/>
        </p:nvSpPr>
        <p:spPr>
          <a:xfrm>
            <a:off x="650240" y="2599690"/>
            <a:ext cx="2557780" cy="2617470"/>
          </a:xfrm>
          <a:prstGeom prst="wave">
            <a:avLst/>
          </a:prstGeom>
          <a:noFill/>
          <a:ln w="28575" cmpd="sng">
            <a:gradFill>
              <a:gsLst>
                <a:gs pos="0">
                  <a:srgbClr val="007BD3"/>
                </a:gs>
                <a:gs pos="100000">
                  <a:srgbClr val="034373"/>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波形 85"/>
          <p:cNvSpPr/>
          <p:nvPr/>
        </p:nvSpPr>
        <p:spPr>
          <a:xfrm>
            <a:off x="4542155" y="2673350"/>
            <a:ext cx="2557780" cy="2617470"/>
          </a:xfrm>
          <a:prstGeom prst="wave">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波形 86"/>
          <p:cNvSpPr/>
          <p:nvPr/>
        </p:nvSpPr>
        <p:spPr>
          <a:xfrm>
            <a:off x="8417560" y="2673350"/>
            <a:ext cx="2557780" cy="2617470"/>
          </a:xfrm>
          <a:prstGeom prst="wave">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8" name="燕尾形箭头 87"/>
          <p:cNvSpPr/>
          <p:nvPr/>
        </p:nvSpPr>
        <p:spPr>
          <a:xfrm>
            <a:off x="7164070" y="3469640"/>
            <a:ext cx="1189355" cy="1024255"/>
          </a:xfrm>
          <a:prstGeom prst="notchedRightArrow">
            <a:avLst>
              <a:gd name="adj1" fmla="val 50000"/>
              <a:gd name="adj2" fmla="val 49076"/>
            </a:avLst>
          </a:prstGeom>
          <a:noFill/>
          <a:ln>
            <a:gradFill>
              <a:gsLst>
                <a:gs pos="0">
                  <a:srgbClr val="9EE256"/>
                </a:gs>
                <a:gs pos="100000">
                  <a:srgbClr val="52762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9" name="燕尾形箭头 88"/>
          <p:cNvSpPr/>
          <p:nvPr/>
        </p:nvSpPr>
        <p:spPr>
          <a:xfrm>
            <a:off x="3288665" y="3470275"/>
            <a:ext cx="1189355" cy="1024255"/>
          </a:xfrm>
          <a:prstGeom prst="notchedRightArrow">
            <a:avLst>
              <a:gd name="adj1" fmla="val 50000"/>
              <a:gd name="adj2" fmla="val 49076"/>
            </a:avLst>
          </a:prstGeom>
          <a:noFill/>
          <a:ln>
            <a:gradFill>
              <a:gsLst>
                <a:gs pos="0">
                  <a:srgbClr val="14CD68"/>
                </a:gs>
                <a:gs pos="100000">
                  <a:srgbClr val="035C7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0" name="文本框 89"/>
          <p:cNvSpPr txBox="1"/>
          <p:nvPr/>
        </p:nvSpPr>
        <p:spPr>
          <a:xfrm>
            <a:off x="948055" y="3105785"/>
            <a:ext cx="1616710" cy="1753235"/>
          </a:xfrm>
          <a:prstGeom prst="rect">
            <a:avLst/>
          </a:prstGeom>
          <a:noFill/>
        </p:spPr>
        <p:txBody>
          <a:bodyPr wrap="square" rtlCol="0">
            <a:spAutoFit/>
          </a:bodyPr>
          <a:p>
            <a:r>
              <a:rPr lang="zh-CN" altLang="en-US"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获取客户需要了解的产品</a:t>
            </a:r>
            <a:r>
              <a:rPr lang="en-US" altLang="zh-CN"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a:t>
            </a:r>
            <a:r>
              <a:rPr lang="zh-CN" altLang="en-US"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获取客户所需进行评价情绪分析的链接。</a:t>
            </a:r>
            <a:endParaRPr>
              <a:solidFill>
                <a:srgbClr val="FFFF00"/>
              </a:solidFill>
            </a:endParaRPr>
          </a:p>
          <a:p>
            <a:endParaRPr lang="zh-CN" altLang="en-US">
              <a:solidFill>
                <a:srgbClr val="FFFF00"/>
              </a:solidFill>
            </a:endParaRPr>
          </a:p>
        </p:txBody>
      </p:sp>
      <p:sp>
        <p:nvSpPr>
          <p:cNvPr id="91" name="文本框 90"/>
          <p:cNvSpPr txBox="1"/>
          <p:nvPr/>
        </p:nvSpPr>
        <p:spPr>
          <a:xfrm>
            <a:off x="4579620" y="3382645"/>
            <a:ext cx="2520315" cy="1476375"/>
          </a:xfrm>
          <a:prstGeom prst="rect">
            <a:avLst/>
          </a:prstGeom>
          <a:noFill/>
        </p:spPr>
        <p:txBody>
          <a:bodyPr wrap="square" rtlCol="0">
            <a:spAutoFit/>
          </a:bodyPr>
          <a:p>
            <a:r>
              <a:rPr lang="zh-CN" altLang="en-US"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对各网站商品数据进行抓取并按价格进行分析排序</a:t>
            </a:r>
            <a:r>
              <a:rPr lang="en-US" altLang="zh-CN"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a:t>
            </a:r>
            <a:r>
              <a:rPr lang="zh-CN" altLang="en-US"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爬取该链接评论，对商品进行</a:t>
            </a:r>
            <a:r>
              <a:rPr lang="en-US" altLang="zh-CN"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AI</a:t>
            </a:r>
            <a:r>
              <a:rPr lang="zh-CN" altLang="en-US"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情绪分析。</a:t>
            </a:r>
            <a:endParaRPr>
              <a:solidFill>
                <a:srgbClr val="FFFF00"/>
              </a:solidFill>
            </a:endParaRPr>
          </a:p>
          <a:p>
            <a:endParaRPr lang="zh-CN" altLang="en-US">
              <a:solidFill>
                <a:srgbClr val="FFFF00"/>
              </a:solidFill>
            </a:endParaRPr>
          </a:p>
        </p:txBody>
      </p:sp>
      <p:sp>
        <p:nvSpPr>
          <p:cNvPr id="92" name="文本框 91"/>
          <p:cNvSpPr txBox="1"/>
          <p:nvPr/>
        </p:nvSpPr>
        <p:spPr>
          <a:xfrm>
            <a:off x="8564880" y="3469640"/>
            <a:ext cx="2263140" cy="1198880"/>
          </a:xfrm>
          <a:prstGeom prst="rect">
            <a:avLst/>
          </a:prstGeom>
          <a:noFill/>
        </p:spPr>
        <p:txBody>
          <a:bodyPr wrap="square" rtlCol="0">
            <a:spAutoFit/>
          </a:bodyPr>
          <a:p>
            <a:r>
              <a:rPr lang="zh-CN" altLang="en-US"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将得到的分析结果写入</a:t>
            </a:r>
            <a:r>
              <a:rPr lang="en-US" altLang="zh-CN"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word/excel</a:t>
            </a:r>
            <a:r>
              <a:rPr lang="zh-CN" altLang="en-US" b="1" dirty="0">
                <a:solidFill>
                  <a:srgbClr val="FFFF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sym typeface="+mn-ea"/>
              </a:rPr>
              <a:t>反馈给客户。</a:t>
            </a:r>
            <a:endParaRPr>
              <a:solidFill>
                <a:srgbClr val="FFFF00"/>
              </a:solidFill>
            </a:endParaRPr>
          </a:p>
          <a:p>
            <a:endParaRPr lang="zh-CN" altLang="en-US">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二、流程建设方案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9" name="标题 1"/>
          <p:cNvSpPr txBox="1"/>
          <p:nvPr/>
        </p:nvSpPr>
        <p:spPr>
          <a:xfrm>
            <a:off x="4413447" y="415902"/>
            <a:ext cx="10515600" cy="478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3600" b="1" kern="100" dirty="0">
                <a:gradFill>
                  <a:gsLst>
                    <a:gs pos="0">
                      <a:srgbClr val="FECF40"/>
                    </a:gs>
                    <a:gs pos="100000">
                      <a:srgbClr val="846C21"/>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业务流程图</a:t>
            </a:r>
            <a:endParaRPr lang="zh-CN" altLang="en-US" sz="3600" b="1" dirty="0">
              <a:gradFill>
                <a:gsLst>
                  <a:gs pos="0">
                    <a:srgbClr val="FECF40"/>
                  </a:gs>
                  <a:gs pos="100000">
                    <a:srgbClr val="846C21"/>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en-US" sz="3600" b="1" dirty="0">
              <a:gradFill>
                <a:gsLst>
                  <a:gs pos="0">
                    <a:srgbClr val="FECF40"/>
                  </a:gs>
                  <a:gs pos="100000">
                    <a:srgbClr val="846C21"/>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110" name="流程图: 接点 8"/>
          <p:cNvSpPr/>
          <p:nvPr/>
        </p:nvSpPr>
        <p:spPr>
          <a:xfrm>
            <a:off x="3234055" y="1155065"/>
            <a:ext cx="2062480" cy="860425"/>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客户输入商品进行搜索</a:t>
            </a:r>
            <a:endParaRPr lang="zh-CN" altLang="en-US"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1" name="箭头: 下 13"/>
          <p:cNvSpPr/>
          <p:nvPr/>
        </p:nvSpPr>
        <p:spPr>
          <a:xfrm>
            <a:off x="10514965" y="2225675"/>
            <a:ext cx="671195" cy="403860"/>
          </a:xfrm>
          <a:prstGeom prst="down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12" name="箭头: 左 16"/>
          <p:cNvSpPr/>
          <p:nvPr/>
        </p:nvSpPr>
        <p:spPr>
          <a:xfrm>
            <a:off x="8923020" y="3002915"/>
            <a:ext cx="687070" cy="577850"/>
          </a:xfrm>
          <a:prstGeom prst="left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13" name="流程图: 接点 17"/>
          <p:cNvSpPr/>
          <p:nvPr/>
        </p:nvSpPr>
        <p:spPr>
          <a:xfrm>
            <a:off x="6674485" y="2858770"/>
            <a:ext cx="2073910" cy="866775"/>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写入</a:t>
            </a:r>
            <a:r>
              <a:rPr lang="en-US" altLang="zh-CN"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Excel</a:t>
            </a:r>
            <a:r>
              <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文件存于客户电脑中</a:t>
            </a:r>
            <a:endPar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4" name="流程图: 决策 113"/>
          <p:cNvSpPr/>
          <p:nvPr/>
        </p:nvSpPr>
        <p:spPr>
          <a:xfrm>
            <a:off x="5001260" y="3655060"/>
            <a:ext cx="1824355" cy="875030"/>
          </a:xfrm>
          <a:prstGeom prst="flowChartDecision">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客户查看文件</a:t>
            </a:r>
            <a:endParaRPr lang="zh-CN" altLang="en-US"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5" name="箭头: 上 29"/>
          <p:cNvSpPr/>
          <p:nvPr/>
        </p:nvSpPr>
        <p:spPr>
          <a:xfrm>
            <a:off x="981075" y="5537200"/>
            <a:ext cx="606425" cy="294640"/>
          </a:xfrm>
          <a:prstGeom prst="up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16" name="箭头: 直角上 36"/>
          <p:cNvSpPr/>
          <p:nvPr/>
        </p:nvSpPr>
        <p:spPr>
          <a:xfrm>
            <a:off x="5511800" y="4636135"/>
            <a:ext cx="509905" cy="400685"/>
          </a:xfrm>
          <a:prstGeom prst="bentUp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17" name="箭头: 右 39"/>
          <p:cNvSpPr/>
          <p:nvPr/>
        </p:nvSpPr>
        <p:spPr>
          <a:xfrm>
            <a:off x="8893175" y="1344295"/>
            <a:ext cx="582930" cy="598805"/>
          </a:xfrm>
          <a:prstGeom prst="right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18" name="箭头: 右 40"/>
          <p:cNvSpPr/>
          <p:nvPr/>
        </p:nvSpPr>
        <p:spPr>
          <a:xfrm>
            <a:off x="5628640" y="1341120"/>
            <a:ext cx="569595" cy="588010"/>
          </a:xfrm>
          <a:prstGeom prst="right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19" name="箭头: 右 41"/>
          <p:cNvSpPr/>
          <p:nvPr/>
        </p:nvSpPr>
        <p:spPr>
          <a:xfrm>
            <a:off x="2341245" y="1254760"/>
            <a:ext cx="560705" cy="610235"/>
          </a:xfrm>
          <a:prstGeom prst="right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20" name="箭头: 右 44"/>
          <p:cNvSpPr/>
          <p:nvPr/>
        </p:nvSpPr>
        <p:spPr>
          <a:xfrm>
            <a:off x="2600960" y="4643755"/>
            <a:ext cx="582930" cy="620395"/>
          </a:xfrm>
          <a:prstGeom prst="right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21" name="箭头: 右 45"/>
          <p:cNvSpPr/>
          <p:nvPr/>
        </p:nvSpPr>
        <p:spPr>
          <a:xfrm rot="10800000">
            <a:off x="2573655" y="6088380"/>
            <a:ext cx="609600" cy="582930"/>
          </a:xfrm>
          <a:prstGeom prst="right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22" name="箭头: 右 46"/>
          <p:cNvSpPr/>
          <p:nvPr/>
        </p:nvSpPr>
        <p:spPr>
          <a:xfrm rot="10800000">
            <a:off x="5828665" y="6151880"/>
            <a:ext cx="603250" cy="577850"/>
          </a:xfrm>
          <a:prstGeom prst="right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23" name="箭头: 右 47"/>
          <p:cNvSpPr/>
          <p:nvPr/>
        </p:nvSpPr>
        <p:spPr>
          <a:xfrm rot="10800000">
            <a:off x="8963660" y="6151880"/>
            <a:ext cx="603250" cy="550545"/>
          </a:xfrm>
          <a:prstGeom prst="right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b="1">
              <a:effectLst>
                <a:outerShdw blurRad="38100" dist="38100" dir="2700000" algn="tl">
                  <a:srgbClr val="000000">
                    <a:alpha val="43137"/>
                  </a:srgbClr>
                </a:outerShdw>
              </a:effectLst>
            </a:endParaRPr>
          </a:p>
        </p:txBody>
      </p:sp>
      <p:sp>
        <p:nvSpPr>
          <p:cNvPr id="124" name="流程图: 数据 123"/>
          <p:cNvSpPr/>
          <p:nvPr/>
        </p:nvSpPr>
        <p:spPr>
          <a:xfrm>
            <a:off x="78740" y="1155065"/>
            <a:ext cx="2001520" cy="723900"/>
          </a:xfrm>
          <a:prstGeom prst="flowChartInputOutput">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rgbClr val="FFFF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设计器</a:t>
            </a:r>
            <a:endParaRPr lang="en-US" altLang="zh-CN" b="1" dirty="0">
              <a:solidFill>
                <a:srgbClr val="FFFF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endParaRPr>
          </a:p>
          <a:p>
            <a:pPr algn="ctr"/>
            <a:r>
              <a:rPr lang="zh-CN" altLang="en-US" b="1" dirty="0">
                <a:solidFill>
                  <a:srgbClr val="FFFF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弹出弹窗</a:t>
            </a:r>
            <a:r>
              <a:rPr lang="en-US" altLang="zh-CN" b="1" dirty="0">
                <a:solidFill>
                  <a:srgbClr val="FFFF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rPr>
              <a:t>	</a:t>
            </a:r>
            <a:endParaRPr lang="en-US" altLang="zh-CN" b="1" dirty="0">
              <a:solidFill>
                <a:srgbClr val="FFFF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仿宋" panose="02010609060101010101" pitchFamily="49" charset="-122"/>
            </a:endParaRPr>
          </a:p>
        </p:txBody>
      </p:sp>
      <p:sp>
        <p:nvSpPr>
          <p:cNvPr id="127" name="流程图: 接点 56"/>
          <p:cNvSpPr/>
          <p:nvPr/>
        </p:nvSpPr>
        <p:spPr>
          <a:xfrm>
            <a:off x="6548120" y="1136650"/>
            <a:ext cx="2050415" cy="897255"/>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设计器读取邮件中参数并提取为变量</a:t>
            </a:r>
            <a:endPar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8" name="流程图: 接点 59"/>
          <p:cNvSpPr/>
          <p:nvPr/>
        </p:nvSpPr>
        <p:spPr>
          <a:xfrm>
            <a:off x="6647815" y="5951220"/>
            <a:ext cx="2099945" cy="873125"/>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客户输入想要了解评价情况的商品链接</a:t>
            </a:r>
            <a:endPar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9" name="流程图: 接点 60"/>
          <p:cNvSpPr/>
          <p:nvPr/>
        </p:nvSpPr>
        <p:spPr>
          <a:xfrm>
            <a:off x="3440430" y="5963920"/>
            <a:ext cx="2098675" cy="860425"/>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设计器读取邮件中参数并提取为变量</a:t>
            </a:r>
            <a:endPar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0" name="流程图: 接点 61"/>
          <p:cNvSpPr/>
          <p:nvPr/>
        </p:nvSpPr>
        <p:spPr>
          <a:xfrm>
            <a:off x="252730" y="5951220"/>
            <a:ext cx="2063750" cy="872490"/>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设计器对该商品评价进行爬取</a:t>
            </a:r>
            <a:endParaRPr lang="zh-CN" altLang="en-US" sz="1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1" name="流程图: 接点 63"/>
          <p:cNvSpPr/>
          <p:nvPr/>
        </p:nvSpPr>
        <p:spPr>
          <a:xfrm>
            <a:off x="252730" y="4545965"/>
            <a:ext cx="2063750" cy="872490"/>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对评价爬取到的评价进行</a:t>
            </a:r>
            <a:r>
              <a:rPr lang="en-US" altLang="zh-CN" sz="1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AI</a:t>
            </a:r>
            <a:r>
              <a:rPr lang="zh-CN" altLang="en-US" sz="1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情绪分析</a:t>
            </a:r>
            <a:endParaRPr lang="zh-CN" altLang="en-US" sz="1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2" name="流程图: 接点 64"/>
          <p:cNvSpPr/>
          <p:nvPr/>
        </p:nvSpPr>
        <p:spPr>
          <a:xfrm>
            <a:off x="3314065" y="4572635"/>
            <a:ext cx="2111375" cy="819150"/>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将情绪分析结果（正负情绪的评价占比）写入</a:t>
            </a:r>
            <a:r>
              <a:rPr lang="en-US" altLang="zh-CN" sz="12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word</a:t>
            </a:r>
            <a:r>
              <a:rPr lang="zh-CN" altLang="en-US" sz="12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存于客户电脑</a:t>
            </a:r>
            <a:endParaRPr lang="zh-CN" altLang="en-US" sz="12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3" name="流程图: 接点 58"/>
          <p:cNvSpPr/>
          <p:nvPr/>
        </p:nvSpPr>
        <p:spPr>
          <a:xfrm>
            <a:off x="9782810" y="5996940"/>
            <a:ext cx="2127885" cy="861060"/>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设计器弹出弹窗</a:t>
            </a:r>
            <a:endParaRPr lang="zh-CN" altLang="en-US"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4" name="流程图: 接点 57"/>
          <p:cNvSpPr/>
          <p:nvPr/>
        </p:nvSpPr>
        <p:spPr>
          <a:xfrm>
            <a:off x="9813925" y="1123315"/>
            <a:ext cx="2073275" cy="873125"/>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对各个平台商品进行检索以及数据爬取</a:t>
            </a:r>
            <a:endPar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5" name="流程图: 接点 15"/>
          <p:cNvSpPr/>
          <p:nvPr/>
        </p:nvSpPr>
        <p:spPr>
          <a:xfrm>
            <a:off x="9782810" y="2858770"/>
            <a:ext cx="2117090" cy="878205"/>
          </a:xfrm>
          <a:prstGeom prst="flowChartConnector">
            <a:avLst/>
          </a:prstGeom>
          <a:no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对爬取到的数据进行排序</a:t>
            </a:r>
            <a:endParaRPr lang="zh-CN" altLang="en-US" sz="16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6" name="直角上箭头 135"/>
          <p:cNvSpPr/>
          <p:nvPr/>
        </p:nvSpPr>
        <p:spPr>
          <a:xfrm rot="10800000">
            <a:off x="5755005" y="3232150"/>
            <a:ext cx="744855" cy="289560"/>
          </a:xfrm>
          <a:prstGeom prst="bentUpArrow">
            <a:avLst/>
          </a:prstGeom>
          <a:noFill/>
          <a:ln>
            <a:solidFill>
              <a:srgbClr val="08D2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69" name="Title 2"/>
          <p:cNvSpPr txBox="1"/>
          <p:nvPr/>
        </p:nvSpPr>
        <p:spPr>
          <a:xfrm>
            <a:off x="3780086" y="47060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en-US" altLang="zh-CN" sz="3600" b="1" dirty="0" err="1">
                <a:gradFill>
                  <a:gsLst>
                    <a:gs pos="0">
                      <a:srgbClr val="FBFB11"/>
                    </a:gs>
                    <a:gs pos="100000">
                      <a:srgbClr val="838309"/>
                    </a:gs>
                  </a:gsLst>
                  <a:lin scaled="0"/>
                </a:gradFill>
                <a:latin typeface="华文楷体" panose="02010600040101010101" pitchFamily="2" charset="-122"/>
                <a:ea typeface="华文楷体" panose="02010600040101010101" pitchFamily="2" charset="-122"/>
                <a:sym typeface="+mn-ea"/>
              </a:rPr>
              <a:t>UiBot</a:t>
            </a:r>
            <a:r>
              <a:rPr lang="en-US" altLang="zh-CN" sz="3600" b="1" dirty="0">
                <a:gradFill>
                  <a:gsLst>
                    <a:gs pos="0">
                      <a:srgbClr val="FBFB11"/>
                    </a:gs>
                    <a:gs pos="100000">
                      <a:srgbClr val="838309"/>
                    </a:gs>
                  </a:gsLst>
                  <a:lin scaled="0"/>
                </a:gradFill>
                <a:latin typeface="华文楷体" panose="02010600040101010101" pitchFamily="2" charset="-122"/>
                <a:ea typeface="华文楷体" panose="02010600040101010101" pitchFamily="2" charset="-122"/>
                <a:sym typeface="+mn-ea"/>
              </a:rPr>
              <a:t> Creator</a:t>
            </a:r>
            <a:r>
              <a:rPr lang="zh-CN" altLang="en-US" sz="3600" b="1" dirty="0">
                <a:gradFill>
                  <a:gsLst>
                    <a:gs pos="0">
                      <a:srgbClr val="FBFB11"/>
                    </a:gs>
                    <a:gs pos="100000">
                      <a:srgbClr val="838309"/>
                    </a:gs>
                  </a:gsLst>
                  <a:lin scaled="0"/>
                </a:gradFill>
                <a:latin typeface="华文楷体" panose="02010600040101010101" pitchFamily="2" charset="-122"/>
                <a:ea typeface="华文楷体" panose="02010600040101010101" pitchFamily="2" charset="-122"/>
                <a:sym typeface="+mn-ea"/>
              </a:rPr>
              <a:t>设计流程图</a:t>
            </a:r>
            <a:endParaRPr lang="zh-CN" altLang="en-US" sz="3600" b="1" dirty="0">
              <a:gradFill>
                <a:gsLst>
                  <a:gs pos="0">
                    <a:srgbClr val="FBFB11"/>
                  </a:gs>
                  <a:gs pos="100000">
                    <a:srgbClr val="838309"/>
                  </a:gs>
                </a:gsLst>
                <a:lin scaled="0"/>
              </a:gradFill>
              <a:latin typeface="华文楷体" panose="02010600040101010101" pitchFamily="2" charset="-122"/>
              <a:ea typeface="华文楷体" panose="02010600040101010101" pitchFamily="2" charset="-122"/>
              <a:sym typeface="+mn-ea"/>
            </a:endParaRPr>
          </a:p>
        </p:txBody>
      </p:sp>
      <p:pic>
        <p:nvPicPr>
          <p:cNvPr id="4" name="图片 3"/>
          <p:cNvPicPr>
            <a:picLocks noChangeAspect="1"/>
          </p:cNvPicPr>
          <p:nvPr>
            <p:custDataLst>
              <p:tags r:id="rId1"/>
            </p:custDataLst>
          </p:nvPr>
        </p:nvPicPr>
        <p:blipFill>
          <a:blip r:embed="rId2"/>
          <a:stretch>
            <a:fillRect/>
          </a:stretch>
        </p:blipFill>
        <p:spPr>
          <a:xfrm>
            <a:off x="2092325" y="1804670"/>
            <a:ext cx="8007350" cy="3606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GB"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047105" y="285750"/>
            <a:ext cx="4182745" cy="953135"/>
          </a:xfrm>
          <a:prstGeom prst="rect">
            <a:avLst/>
          </a:prstGeom>
          <a:noFill/>
        </p:spPr>
        <p:txBody>
          <a:bodyPr wrap="square" rtlCol="0">
            <a:spAutoFit/>
          </a:bodyPr>
          <a:p>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流程</a:t>
            </a:r>
            <a:r>
              <a:rPr lang="en-US" altLang="zh-CN" sz="2800" b="1" dirty="0">
                <a:gradFill>
                  <a:gsLst>
                    <a:gs pos="0">
                      <a:srgbClr val="FBFB11"/>
                    </a:gs>
                    <a:gs pos="100000">
                      <a:srgbClr val="838309"/>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&amp;</a:t>
            </a:r>
            <a:r>
              <a:rPr lang="zh-CN" altLang="en-US" sz="2800" b="1" dirty="0">
                <a:gradFill>
                  <a:gsLst>
                    <a:gs pos="0">
                      <a:srgbClr val="FBFB11"/>
                    </a:gs>
                    <a:gs pos="100000">
                      <a:srgbClr val="838309"/>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机器人稳定性说明</a:t>
            </a:r>
            <a:endParaRPr lang="en-US" altLang="zh-CN" sz="2800" b="1" dirty="0">
              <a:gradFill>
                <a:gsLst>
                  <a:gs pos="0">
                    <a:srgbClr val="FBFB11"/>
                  </a:gs>
                  <a:gs pos="100000">
                    <a:srgbClr val="838309"/>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2800" b="1" dirty="0">
              <a:gradFill>
                <a:gsLst>
                  <a:gs pos="0">
                    <a:srgbClr val="FBFB11"/>
                  </a:gs>
                  <a:gs pos="100000">
                    <a:srgbClr val="838309"/>
                  </a:gs>
                </a:gsLst>
                <a:lin scaled="0"/>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842010" y="1129030"/>
          <a:ext cx="10368280" cy="5690870"/>
        </p:xfrm>
        <a:graphic>
          <a:graphicData uri="http://schemas.openxmlformats.org/drawingml/2006/table">
            <a:tbl>
              <a:tblPr firstRow="1" firstCol="1" bandRow="1">
                <a:tableStyleId>{5C22544A-7EE6-4342-B048-85BDC9FD1C3A}</a:tableStyleId>
              </a:tblPr>
              <a:tblGrid>
                <a:gridCol w="1343660"/>
                <a:gridCol w="6468745"/>
                <a:gridCol w="2555875"/>
              </a:tblGrid>
              <a:tr h="400050">
                <a:tc>
                  <a:txBody>
                    <a:bodyPr/>
                    <a:p>
                      <a:pPr algn="ctr">
                        <a:lnSpc>
                          <a:spcPct val="150000"/>
                        </a:lnSpc>
                        <a:spcBef>
                          <a:spcPts val="900"/>
                        </a:spcBef>
                        <a:spcAft>
                          <a:spcPts val="900"/>
                        </a:spcAft>
                      </a:pPr>
                      <a:r>
                        <a:rPr lang="zh-CN" sz="1600" dirty="0">
                          <a:effectLst/>
                        </a:rPr>
                        <a:t>步骤</a:t>
                      </a:r>
                      <a:endParaRPr lang="zh-CN" sz="16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ctr">
                        <a:lnSpc>
                          <a:spcPct val="150000"/>
                        </a:lnSpc>
                        <a:spcBef>
                          <a:spcPts val="900"/>
                        </a:spcBef>
                        <a:spcAft>
                          <a:spcPts val="900"/>
                        </a:spcAft>
                      </a:pPr>
                      <a:r>
                        <a:rPr lang="en-US" sz="1600" dirty="0" err="1">
                          <a:effectLst/>
                        </a:rPr>
                        <a:t>流程描述</a:t>
                      </a:r>
                      <a:endParaRPr lang="en-US" sz="1600" dirty="0" err="1">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ctr">
                        <a:lnSpc>
                          <a:spcPct val="150000"/>
                        </a:lnSpc>
                        <a:spcBef>
                          <a:spcPts val="900"/>
                        </a:spcBef>
                        <a:spcAft>
                          <a:spcPts val="900"/>
                        </a:spcAft>
                      </a:pPr>
                      <a:r>
                        <a:rPr lang="zh-CN" sz="1600" dirty="0">
                          <a:effectLst/>
                        </a:rPr>
                        <a:t>机器人或人工</a:t>
                      </a:r>
                      <a:endParaRPr lang="zh-CN" sz="16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785">
                <a:tc>
                  <a:txBody>
                    <a:bodyPr/>
                    <a:p>
                      <a:pPr marL="0" lvl="0" indent="0" algn="ctr">
                        <a:lnSpc>
                          <a:spcPct val="150000"/>
                        </a:lnSpc>
                        <a:spcBef>
                          <a:spcPts val="900"/>
                        </a:spcBef>
                        <a:spcAft>
                          <a:spcPts val="900"/>
                        </a:spcAft>
                        <a:buFont typeface="+mj-lt"/>
                        <a:buNone/>
                      </a:pPr>
                      <a:r>
                        <a:rPr lang="en-US" sz="1200" dirty="0">
                          <a:effectLst/>
                        </a:rPr>
                        <a:t>1 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设计器发弹出输入框</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机器人</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2 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客户输入所需检索的商品名称</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solidFill>
                            <a:srgbClr val="FF0000"/>
                          </a:solidFill>
                          <a:effectLst/>
                        </a:rPr>
                        <a:t>人工</a:t>
                      </a:r>
                      <a:endParaRPr lang="zh-CN" sz="1200" dirty="0">
                        <a:solidFill>
                          <a:srgbClr val="FF0000"/>
                        </a:solidFill>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0515">
                <a:tc>
                  <a:txBody>
                    <a:bodyPr/>
                    <a:p>
                      <a:pPr marL="0" lvl="0" indent="0" algn="ctr">
                        <a:lnSpc>
                          <a:spcPct val="150000"/>
                        </a:lnSpc>
                        <a:spcBef>
                          <a:spcPts val="900"/>
                        </a:spcBef>
                        <a:spcAft>
                          <a:spcPts val="900"/>
                        </a:spcAft>
                        <a:buFont typeface="+mj-lt"/>
                        <a:buNone/>
                      </a:pPr>
                      <a:r>
                        <a:rPr lang="en-US" sz="1200" dirty="0">
                          <a:effectLst/>
                        </a:rPr>
                        <a:t>3 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分别打开京东</a:t>
                      </a:r>
                      <a:r>
                        <a:rPr lang="en-US" sz="1200" dirty="0">
                          <a:effectLst/>
                        </a:rPr>
                        <a:t>/</a:t>
                      </a:r>
                      <a:r>
                        <a:rPr lang="zh-CN" sz="1200" dirty="0">
                          <a:effectLst/>
                        </a:rPr>
                        <a:t>淘宝</a:t>
                      </a:r>
                      <a:r>
                        <a:rPr lang="en-US" sz="1200" dirty="0">
                          <a:effectLst/>
                        </a:rPr>
                        <a:t>/</a:t>
                      </a:r>
                      <a:r>
                        <a:rPr lang="zh-CN" sz="1200" dirty="0">
                          <a:effectLst/>
                        </a:rPr>
                        <a:t>唯品会等购物网站的首页</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机器人</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4 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0" dirty="0">
                          <a:effectLst/>
                        </a:rPr>
                        <a:t>对商品名称进行检索</a:t>
                      </a:r>
                      <a:endParaRPr lang="zh-CN" sz="1200" kern="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0">
                          <a:effectLst/>
                        </a:rPr>
                        <a:t>机器人</a:t>
                      </a:r>
                      <a:endParaRPr lang="zh-CN" sz="1200" kern="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785">
                <a:tc>
                  <a:txBody>
                    <a:bodyPr/>
                    <a:p>
                      <a:pPr marL="0" lvl="0" indent="0" algn="ctr">
                        <a:lnSpc>
                          <a:spcPct val="150000"/>
                        </a:lnSpc>
                        <a:spcBef>
                          <a:spcPts val="900"/>
                        </a:spcBef>
                        <a:spcAft>
                          <a:spcPts val="900"/>
                        </a:spcAft>
                        <a:buFont typeface="+mj-lt"/>
                        <a:buNone/>
                      </a:pPr>
                      <a:r>
                        <a:rPr lang="en-US" sz="1200" dirty="0">
                          <a:effectLst/>
                        </a:rPr>
                        <a:t>5 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爬取商品页面的源码</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a:effectLst/>
                        </a:rPr>
                        <a:t>机器人</a:t>
                      </a:r>
                      <a:endParaRPr lang="zh-CN" sz="120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6 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对爬取到的商品数据进行分析并排序</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a:effectLst/>
                        </a:rPr>
                        <a:t>机器人</a:t>
                      </a:r>
                      <a:endParaRPr lang="zh-CN" sz="120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7 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100" dirty="0">
                          <a:effectLst/>
                        </a:rPr>
                        <a:t>将排名靠前的商品写入</a:t>
                      </a:r>
                      <a:r>
                        <a:rPr lang="en-US" sz="1200" kern="100" dirty="0">
                          <a:effectLst/>
                        </a:rPr>
                        <a:t>excel</a:t>
                      </a:r>
                      <a:r>
                        <a:rPr lang="zh-CN" sz="1200" kern="100" dirty="0">
                          <a:effectLst/>
                        </a:rPr>
                        <a:t>文件，存于客户电脑</a:t>
                      </a:r>
                      <a:endParaRPr lang="zh-CN" sz="12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0">
                          <a:effectLst/>
                        </a:rPr>
                        <a:t>机器人</a:t>
                      </a:r>
                      <a:endParaRPr lang="zh-CN" sz="1200" kern="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8 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100" dirty="0">
                          <a:effectLst/>
                        </a:rPr>
                        <a:t>客户查看结果</a:t>
                      </a:r>
                      <a:endParaRPr lang="zh-CN" sz="12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marL="0" algn="l" defTabSz="1218565" rtl="0" eaLnBrk="1" latinLnBrk="0" hangingPunct="1">
                        <a:lnSpc>
                          <a:spcPct val="150000"/>
                        </a:lnSpc>
                        <a:spcBef>
                          <a:spcPts val="900"/>
                        </a:spcBef>
                        <a:spcAft>
                          <a:spcPts val="900"/>
                        </a:spcAft>
                      </a:pPr>
                      <a:r>
                        <a:rPr lang="zh-CN" altLang="en-US" sz="1200" kern="1200" dirty="0">
                          <a:solidFill>
                            <a:srgbClr val="FF0000"/>
                          </a:solidFill>
                          <a:effectLst/>
                          <a:latin typeface="+mn-lt"/>
                          <a:ea typeface="+mn-ea"/>
                          <a:cs typeface="+mn-cs"/>
                        </a:rPr>
                        <a:t>人工</a:t>
                      </a:r>
                      <a:endParaRPr lang="zh-CN" altLang="en-US" sz="1200" kern="1200" dirty="0">
                        <a:solidFill>
                          <a:srgbClr val="FF0000"/>
                        </a:solidFill>
                        <a:effectLst/>
                        <a:latin typeface="+mn-lt"/>
                        <a:ea typeface="+mn-ea"/>
                        <a:cs typeface="+mn-cs"/>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9 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100" dirty="0">
                          <a:effectLst/>
                        </a:rPr>
                        <a:t>机器弹出弹窗</a:t>
                      </a:r>
                      <a:endParaRPr lang="zh-CN" sz="12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0" dirty="0">
                          <a:effectLst/>
                        </a:rPr>
                        <a:t>机器人</a:t>
                      </a:r>
                      <a:endParaRPr lang="zh-CN" sz="1200" kern="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10 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100" dirty="0">
                          <a:effectLst/>
                        </a:rPr>
                        <a:t>客户选择是否有需要了解评价情况的商品链接</a:t>
                      </a:r>
                      <a:endParaRPr lang="zh-CN" sz="12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marL="0" algn="l" defTabSz="1218565" rtl="0" eaLnBrk="1" latinLnBrk="0" hangingPunct="1">
                        <a:lnSpc>
                          <a:spcPct val="150000"/>
                        </a:lnSpc>
                        <a:spcBef>
                          <a:spcPts val="900"/>
                        </a:spcBef>
                        <a:spcAft>
                          <a:spcPts val="900"/>
                        </a:spcAft>
                      </a:pPr>
                      <a:r>
                        <a:rPr lang="zh-CN" altLang="en-US" sz="1200" kern="1200" dirty="0">
                          <a:solidFill>
                            <a:srgbClr val="FF0000"/>
                          </a:solidFill>
                          <a:effectLst/>
                          <a:latin typeface="+mn-lt"/>
                          <a:ea typeface="+mn-ea"/>
                          <a:cs typeface="+mn-cs"/>
                        </a:rPr>
                        <a:t>人工</a:t>
                      </a:r>
                      <a:endParaRPr lang="zh-CN" altLang="en-US" sz="1200" kern="1200" dirty="0">
                        <a:solidFill>
                          <a:srgbClr val="FF0000"/>
                        </a:solidFill>
                        <a:effectLst/>
                        <a:latin typeface="+mn-lt"/>
                        <a:ea typeface="+mn-ea"/>
                        <a:cs typeface="+mn-cs"/>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11</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100" dirty="0">
                          <a:effectLst/>
                        </a:rPr>
                        <a:t>设计器弹出输入框</a:t>
                      </a:r>
                      <a:r>
                        <a:rPr lang="en-US" sz="1200" kern="100" dirty="0">
                          <a:effectLst/>
                        </a:rPr>
                        <a:t>/</a:t>
                      </a:r>
                      <a:r>
                        <a:rPr lang="zh-CN" sz="1200" kern="100" dirty="0">
                          <a:effectLst/>
                        </a:rPr>
                        <a:t>退出程序</a:t>
                      </a:r>
                      <a:endParaRPr lang="zh-CN" sz="12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gn="just">
                        <a:lnSpc>
                          <a:spcPct val="150000"/>
                        </a:lnSpc>
                      </a:pPr>
                      <a:r>
                        <a:rPr lang="zh-CN" sz="1200" kern="0" dirty="0">
                          <a:effectLst/>
                        </a:rPr>
                        <a:t>机器人</a:t>
                      </a:r>
                      <a:endParaRPr lang="zh-CN" sz="1200" kern="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785">
                <a:tc>
                  <a:txBody>
                    <a:bodyPr/>
                    <a:p>
                      <a:pPr marL="0" lvl="0" indent="0" algn="ctr">
                        <a:lnSpc>
                          <a:spcPct val="150000"/>
                        </a:lnSpc>
                        <a:spcBef>
                          <a:spcPts val="900"/>
                        </a:spcBef>
                        <a:spcAft>
                          <a:spcPts val="900"/>
                        </a:spcAft>
                        <a:buFont typeface="+mj-lt"/>
                        <a:buNone/>
                      </a:pPr>
                      <a:r>
                        <a:rPr lang="en-US" sz="1200" dirty="0">
                          <a:effectLst/>
                        </a:rPr>
                        <a:t>12</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客户输入想要具体了解的商品评价情况的链接</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marL="0" algn="l" defTabSz="1218565" rtl="0" eaLnBrk="1" latinLnBrk="0" hangingPunct="1">
                        <a:lnSpc>
                          <a:spcPct val="150000"/>
                        </a:lnSpc>
                        <a:spcBef>
                          <a:spcPts val="900"/>
                        </a:spcBef>
                        <a:spcAft>
                          <a:spcPts val="900"/>
                        </a:spcAft>
                      </a:pPr>
                      <a:r>
                        <a:rPr lang="zh-CN" altLang="en-US" sz="1200" kern="1200" dirty="0">
                          <a:solidFill>
                            <a:srgbClr val="FF0000"/>
                          </a:solidFill>
                          <a:effectLst/>
                          <a:latin typeface="+mn-lt"/>
                          <a:ea typeface="+mn-ea"/>
                          <a:cs typeface="+mn-cs"/>
                        </a:rPr>
                        <a:t>人工</a:t>
                      </a:r>
                      <a:endParaRPr lang="zh-CN" altLang="en-US" sz="1200" kern="1200" dirty="0">
                        <a:solidFill>
                          <a:srgbClr val="FF0000"/>
                        </a:solidFill>
                        <a:effectLst/>
                        <a:latin typeface="+mn-lt"/>
                        <a:ea typeface="+mn-ea"/>
                        <a:cs typeface="+mn-cs"/>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13 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打开提取到的商品链接</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机器人</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14 </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爬取该商品的评论</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机器人</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0515">
                <a:tc>
                  <a:txBody>
                    <a:bodyPr/>
                    <a:p>
                      <a:pPr marL="0" lvl="0" indent="0" algn="ctr">
                        <a:lnSpc>
                          <a:spcPct val="150000"/>
                        </a:lnSpc>
                        <a:spcBef>
                          <a:spcPts val="900"/>
                        </a:spcBef>
                        <a:spcAft>
                          <a:spcPts val="900"/>
                        </a:spcAft>
                        <a:buFont typeface="+mj-lt"/>
                        <a:buNone/>
                      </a:pPr>
                      <a:r>
                        <a:rPr lang="en-US" sz="1200" dirty="0">
                          <a:effectLst/>
                        </a:rPr>
                        <a:t>15</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对评论进行</a:t>
                      </a:r>
                      <a:r>
                        <a:rPr lang="en-US" sz="1200" dirty="0">
                          <a:effectLst/>
                        </a:rPr>
                        <a:t>AI</a:t>
                      </a:r>
                      <a:r>
                        <a:rPr lang="zh-CN" sz="1200" dirty="0">
                          <a:effectLst/>
                        </a:rPr>
                        <a:t>情绪分析</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机器人</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785">
                <a:tc>
                  <a:txBody>
                    <a:bodyPr/>
                    <a:p>
                      <a:pPr marL="0" lvl="0" indent="0" algn="ctr">
                        <a:lnSpc>
                          <a:spcPct val="150000"/>
                        </a:lnSpc>
                        <a:spcBef>
                          <a:spcPts val="900"/>
                        </a:spcBef>
                        <a:spcAft>
                          <a:spcPts val="900"/>
                        </a:spcAft>
                        <a:buFont typeface="+mj-lt"/>
                        <a:buNone/>
                      </a:pPr>
                      <a:r>
                        <a:rPr lang="en-US" sz="1200" dirty="0">
                          <a:effectLst/>
                        </a:rPr>
                        <a:t>16</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结果写入</a:t>
                      </a:r>
                      <a:r>
                        <a:rPr lang="en-US" sz="1200" dirty="0">
                          <a:effectLst/>
                        </a:rPr>
                        <a:t>word</a:t>
                      </a:r>
                      <a:r>
                        <a:rPr lang="zh-CN" sz="1200" dirty="0">
                          <a:effectLst/>
                        </a:rPr>
                        <a:t>存于客户机器中</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机器人</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r>
              <a:tr h="311150">
                <a:tc>
                  <a:txBody>
                    <a:bodyPr/>
                    <a:p>
                      <a:pPr marL="0" lvl="0" indent="0" algn="ctr">
                        <a:lnSpc>
                          <a:spcPct val="150000"/>
                        </a:lnSpc>
                        <a:spcBef>
                          <a:spcPts val="900"/>
                        </a:spcBef>
                        <a:spcAft>
                          <a:spcPts val="900"/>
                        </a:spcAft>
                        <a:buFont typeface="+mj-lt"/>
                        <a:buNone/>
                      </a:pPr>
                      <a:r>
                        <a:rPr lang="en-US" sz="1200" dirty="0">
                          <a:effectLst/>
                        </a:rPr>
                        <a:t>17</a:t>
                      </a:r>
                      <a:endParaRPr lang="en-US"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a:lnSpc>
                          <a:spcPct val="150000"/>
                        </a:lnSpc>
                        <a:spcBef>
                          <a:spcPts val="900"/>
                        </a:spcBef>
                        <a:spcAft>
                          <a:spcPts val="900"/>
                        </a:spcAft>
                      </a:pPr>
                      <a:r>
                        <a:rPr lang="zh-CN" sz="1200" dirty="0">
                          <a:effectLst/>
                        </a:rPr>
                        <a:t>客户查看结果</a:t>
                      </a:r>
                      <a:endParaRPr lang="zh-CN" sz="1200" dirty="0">
                        <a:effectLst/>
                        <a:latin typeface="等线" panose="02010600030101010101" charset="-122"/>
                        <a:ea typeface="等线" panose="02010600030101010101" charset="-122"/>
                        <a:cs typeface="Times New Roman" panose="02020603050405020304" pitchFamily="18" charset="0"/>
                      </a:endParaRPr>
                    </a:p>
                  </a:txBody>
                  <a:tcPr marL="68580" marR="68580" marT="0" marB="0">
                    <a:gradFill>
                      <a:gsLst>
                        <a:gs pos="0">
                          <a:srgbClr val="9EE256"/>
                        </a:gs>
                        <a:gs pos="100000">
                          <a:srgbClr val="52762D"/>
                        </a:gs>
                      </a:gsLst>
                      <a:lin scaled="0"/>
                    </a:gradFill>
                  </a:tcPr>
                </a:tc>
                <a:tc>
                  <a:txBody>
                    <a:bodyPr/>
                    <a:p>
                      <a:pPr marL="0" algn="l" defTabSz="1218565" rtl="0" eaLnBrk="1" latinLnBrk="0" hangingPunct="1">
                        <a:lnSpc>
                          <a:spcPct val="150000"/>
                        </a:lnSpc>
                        <a:spcBef>
                          <a:spcPts val="900"/>
                        </a:spcBef>
                        <a:spcAft>
                          <a:spcPts val="900"/>
                        </a:spcAft>
                      </a:pPr>
                      <a:r>
                        <a:rPr lang="zh-CN" altLang="en-US" sz="1200" kern="1200" dirty="0">
                          <a:solidFill>
                            <a:srgbClr val="FF0000"/>
                          </a:solidFill>
                          <a:effectLst/>
                          <a:latin typeface="+mn-lt"/>
                          <a:ea typeface="+mn-ea"/>
                          <a:cs typeface="+mn-cs"/>
                        </a:rPr>
                        <a:t>人工</a:t>
                      </a:r>
                      <a:endParaRPr lang="zh-CN" altLang="en-US" sz="1200" kern="1200" dirty="0">
                        <a:solidFill>
                          <a:srgbClr val="FF0000"/>
                        </a:solidFill>
                        <a:effectLst/>
                        <a:latin typeface="+mn-lt"/>
                        <a:ea typeface="+mn-ea"/>
                        <a:cs typeface="+mn-cs"/>
                      </a:endParaRPr>
                    </a:p>
                  </a:txBody>
                  <a:tcPr marL="68580" marR="68580" marT="0" marB="0">
                    <a:gradFill>
                      <a:gsLst>
                        <a:gs pos="0">
                          <a:srgbClr val="9EE256"/>
                        </a:gs>
                        <a:gs pos="100000">
                          <a:srgbClr val="52762D"/>
                        </a:gs>
                      </a:gsLst>
                      <a:lin scaled="0"/>
                    </a:gradFill>
                  </a:tcPr>
                </a:tc>
              </a:tr>
            </a:tbl>
          </a:graphicData>
        </a:graphic>
      </p:graphicFrame>
    </p:spTree>
  </p:cSld>
  <p:clrMapOvr>
    <a:masterClrMapping/>
  </p:clrMapOvr>
</p:sld>
</file>

<file path=ppt/tags/tag1.xml><?xml version="1.0" encoding="utf-8"?>
<p:tagLst xmlns:p="http://schemas.openxmlformats.org/presentationml/2006/main">
  <p:tag name="KSO_WM_UNIT_PLACING_PICTURE_USER_VIEWPORT" val="{&quot;height&quot;:6400,&quot;width&quot;:6400}"/>
</p:tagLst>
</file>

<file path=ppt/tags/tag2.xml><?xml version="1.0" encoding="utf-8"?>
<p:tagLst xmlns:p="http://schemas.openxmlformats.org/presentationml/2006/main">
  <p:tag name="KSO_WM_UNIT_PLACING_PICTURE_USER_VIEWPORT" val="{&quot;height&quot;:5680,&quot;width&quot;:12610}"/>
</p:tagLst>
</file>

<file path=ppt/tags/tag3.xml><?xml version="1.0" encoding="utf-8"?>
<p:tagLst xmlns:p="http://schemas.openxmlformats.org/presentationml/2006/main">
  <p:tag name="KSO_WM_UNIT_TABLE_BEAUTIFY" val="smartTable{b0cbb9e1-5711-4e9c-8b6d-f6cd11776965}"/>
  <p:tag name="TABLE_ENDDRAG_ORIGIN_RECT" val="816*448"/>
  <p:tag name="TABLE_ENDDRAG_RECT" val="66*88*816*448"/>
</p:tagLst>
</file>

<file path=ppt/tags/tag4.xml><?xml version="1.0" encoding="utf-8"?>
<p:tagLst xmlns:p="http://schemas.openxmlformats.org/presentationml/2006/main">
  <p:tag name="COMMONDATA" val="eyJoZGlkIjoiOGI5ZTcwYzE2MGEzZDc5ZDUxMmRkOGVjNWUzMDIzMD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2602</Words>
  <Application>WPS 演示</Application>
  <PresentationFormat>宽屏</PresentationFormat>
  <Paragraphs>353</Paragraphs>
  <Slides>16</Slides>
  <Notes>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16</vt:i4>
      </vt:variant>
    </vt:vector>
  </HeadingPairs>
  <TitlesOfParts>
    <vt:vector size="39" baseType="lpstr">
      <vt:lpstr>Arial</vt:lpstr>
      <vt:lpstr>宋体</vt:lpstr>
      <vt:lpstr>Wingdings</vt:lpstr>
      <vt:lpstr>微软雅黑</vt:lpstr>
      <vt:lpstr>华文仿宋</vt:lpstr>
      <vt:lpstr>创艺简标宋</vt:lpstr>
      <vt:lpstr>方正舒体</vt:lpstr>
      <vt:lpstr>方正粗黑宋简体</vt:lpstr>
      <vt:lpstr>Arial Unicode MS</vt:lpstr>
      <vt:lpstr>Ebrima</vt:lpstr>
      <vt:lpstr>Arial</vt:lpstr>
      <vt:lpstr>等线</vt:lpstr>
      <vt:lpstr>华文行楷</vt:lpstr>
      <vt:lpstr>华文楷体</vt:lpstr>
      <vt:lpstr>Times New Roman</vt:lpstr>
      <vt:lpstr>仿宋</vt:lpstr>
      <vt:lpstr>Adobe 楷体 Std R</vt:lpstr>
      <vt:lpstr>楷体</vt:lpstr>
      <vt:lpstr>Calibri</vt:lpstr>
      <vt:lpstr>Arial Unicode MS</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陈霖</cp:lastModifiedBy>
  <cp:revision>203</cp:revision>
  <dcterms:created xsi:type="dcterms:W3CDTF">2021-03-03T08:16:00Z</dcterms:created>
  <dcterms:modified xsi:type="dcterms:W3CDTF">2022-07-16T15:27:19Z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560085B901D4494EBFAFBA8DA51F72CA</vt:lpwstr>
  </property>
  <property fmtid="{D5CDD505-2E9C-101B-9397-08002B2CF9AE}" pid="3" name="KSOProductBuildVer">
    <vt:lpwstr>2052-11.1.0.11294</vt:lpwstr>
  </property>
</Properties>
</file>