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sldIdLst>
    <p:sldId id="256" r:id="rId4"/>
    <p:sldId id="257" r:id="rId5"/>
    <p:sldId id="258" r:id="rId6"/>
    <p:sldId id="272" r:id="rId7"/>
    <p:sldId id="283" r:id="rId8"/>
    <p:sldId id="268" r:id="rId9"/>
    <p:sldId id="287" r:id="rId10"/>
    <p:sldId id="263" r:id="rId11"/>
    <p:sldId id="264" r:id="rId12"/>
    <p:sldId id="285" r:id="rId13"/>
    <p:sldId id="286" r:id="rId14"/>
    <p:sldId id="284" r:id="rId15"/>
    <p:sldId id="288" r:id="rId16"/>
    <p:sldId id="271" r:id="rId17"/>
    <p:sldId id="260" r:id="rId18"/>
    <p:sldId id="265" r:id="rId19"/>
    <p:sldId id="262" r:id="rId20"/>
  </p:sldIdLst>
  <p:sldSz cx="12192000" cy="6858000"/>
  <p:notesSz cx="6858000" cy="9144000"/>
  <p:custDataLst>
    <p:tags r:id="rId26"/>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b21cn" initials="x" lastIdx="1" clrIdx="0"/>
  <p:cmAuthor id="2" name="赵永超" initials="赵"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42"/>
    <p:restoredTop sz="94674"/>
  </p:normalViewPr>
  <p:slideViewPr>
    <p:cSldViewPr snapToGrid="0" showGuides="1">
      <p:cViewPr varScale="1">
        <p:scale>
          <a:sx n="108" d="100"/>
          <a:sy n="108" d="100"/>
        </p:scale>
        <p:origin x="858" y="102"/>
      </p:cViewPr>
      <p:guideLst>
        <p:guide orient="horz" pos="2160"/>
        <p:guide pos="288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6.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kumimoji="1"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EBB8BA5D-82C1-D74E-98AF-3BF4F9ADDC1F}" type="datetimeFigureOut">
              <a:rPr kumimoji="1" lang="zh-CN" altLang="en-US" strike="noStrike" noProof="1" smtClean="0">
                <a:latin typeface="+mn-lt"/>
                <a:ea typeface="+mn-ea"/>
                <a:cs typeface="+mn-cs"/>
              </a:rPr>
            </a:fld>
            <a:endParaRPr kumimoji="1" lang="zh-CN" altLang="en-US" strike="noStrike" noProof="1"/>
          </a:p>
        </p:txBody>
      </p:sp>
      <p:sp>
        <p:nvSpPr>
          <p:cNvPr id="512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kumimoji="1"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9632DA-A7C3-2347-8051-A4EE97E94607}" type="slidenum">
              <a:rPr kumimoji="1" lang="zh-CN" altLang="en-US" strike="noStrike" noProof="1" smtClean="0">
                <a:latin typeface="+mn-lt"/>
                <a:ea typeface="+mn-ea"/>
                <a:cs typeface="+mn-cs"/>
              </a:rPr>
            </a:fld>
            <a:endParaRPr kumimoji="1"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2675" y="1981200"/>
            <a:ext cx="10148888" cy="95250"/>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0" name="组合 29"/>
          <p:cNvGrpSpPr/>
          <p:nvPr userDrawn="1"/>
        </p:nvGrpSpPr>
        <p:grpSpPr>
          <a:xfrm>
            <a:off x="1083077" y="1392923"/>
            <a:ext cx="2316071" cy="1446551"/>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中</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国</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pPr fontAlgn="auto"/>
              <a:r>
                <a:rPr lang="en-US" altLang="zh-CN"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cs typeface="+mn-cs"/>
                </a:rPr>
                <a:t>+</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开</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发</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者</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大</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赛</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pPr fontAlgn="auto"/>
                <a:r>
                  <a:rPr lang="en-US" altLang="zh-CN"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R</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pPr fontAlgn="auto"/>
                <a:r>
                  <a:rPr lang="en-US" altLang="zh-CN"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P</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pPr fontAlgn="auto"/>
                <a:r>
                  <a:rPr lang="en-US" altLang="zh-CN"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A</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pPr fontAlgn="auto"/>
                <a:r>
                  <a:rPr lang="en-US" altLang="zh-CN"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A</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pPr fontAlgn="auto"/>
                <a:r>
                  <a:rPr lang="en-US" altLang="zh-CN"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rPr>
                  <a:t>I</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itchFamily="34" charset="-122"/>
                  <a:ea typeface="Arial Unicode MS" pitchFamily="34" charset="-122"/>
                  <a:cs typeface="Arial Unicode MS"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pPr fontAlgn="auto"/>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融合 </a:t>
            </a:r>
            <a:r>
              <a:rPr lang="en-US" altLang="zh-CN"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创新 </a:t>
            </a:r>
            <a:r>
              <a:rPr lang="en-US" altLang="zh-CN"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创造</a:t>
            </a:r>
            <a:endPar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82" name="图片 47"/>
          <p:cNvPicPr>
            <a:picLocks noChangeAspect="1"/>
          </p:cNvPicPr>
          <p:nvPr userDrawn="1"/>
        </p:nvPicPr>
        <p:blipFill>
          <a:blip r:embed="rId2"/>
          <a:srcRect l="36507"/>
          <a:stretch>
            <a:fillRect/>
          </a:stretch>
        </p:blipFill>
        <p:spPr>
          <a:xfrm rot="5400000">
            <a:off x="4614863" y="1274763"/>
            <a:ext cx="384175" cy="604837"/>
          </a:xfrm>
          <a:prstGeom prst="rect">
            <a:avLst/>
          </a:prstGeom>
          <a:noFill/>
          <a:ln w="9525">
            <a:noFill/>
          </a:ln>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3"/>
          </a:xfrm>
          <a:prstGeom prst="rect">
            <a:avLst/>
          </a:prstGeom>
        </p:spPr>
      </p:pic>
      <p:sp>
        <p:nvSpPr>
          <p:cNvPr id="3084" name="文本框 49"/>
          <p:cNvSpPr txBox="1"/>
          <p:nvPr userDrawn="1"/>
        </p:nvSpPr>
        <p:spPr>
          <a:xfrm>
            <a:off x="2395538" y="2673350"/>
            <a:ext cx="7494587" cy="585788"/>
          </a:xfrm>
          <a:prstGeom prst="rect">
            <a:avLst/>
          </a:prstGeom>
          <a:noFill/>
          <a:ln w="9525">
            <a:noFill/>
          </a:ln>
        </p:spPr>
        <p:txBody>
          <a:bodyPr wrap="none" anchor="t" anchorCtr="0">
            <a:spAutoFit/>
          </a:bodyPr>
          <a:p>
            <a:pPr lvl="0"/>
            <a:r>
              <a:rPr lang="en-US" altLang="zh-CN" sz="3200" dirty="0">
                <a:solidFill>
                  <a:schemeClr val="bg1"/>
                </a:solidFill>
                <a:latin typeface="Ebrima" panose="02000000000000000000" pitchFamily="2" charset="0"/>
                <a:ea typeface="宋体" panose="02010600030101010101" pitchFamily="2" charset="-122"/>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endParaRPr>
          </a:p>
        </p:txBody>
      </p:sp>
      <p:sp>
        <p:nvSpPr>
          <p:cNvPr id="2" name="日期占位符 1"/>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102" name="图片 8"/>
          <p:cNvPicPr>
            <a:picLocks noChangeAspect="1"/>
          </p:cNvPicPr>
          <p:nvPr userDrawn="1"/>
        </p:nvPicPr>
        <p:blipFill>
          <a:blip r:embed="rId2"/>
          <a:stretch>
            <a:fillRect/>
          </a:stretch>
        </p:blipFill>
        <p:spPr>
          <a:xfrm>
            <a:off x="1357313" y="1752600"/>
            <a:ext cx="4202112" cy="1917700"/>
          </a:xfrm>
          <a:prstGeom prst="rect">
            <a:avLst/>
          </a:prstGeom>
          <a:noFill/>
          <a:ln w="9525">
            <a:noFill/>
          </a:ln>
        </p:spPr>
      </p:pic>
      <p:pic>
        <p:nvPicPr>
          <p:cNvPr id="4103" name="图片 9"/>
          <p:cNvPicPr>
            <a:picLocks noChangeAspect="1"/>
          </p:cNvPicPr>
          <p:nvPr userDrawn="1"/>
        </p:nvPicPr>
        <p:blipFill>
          <a:blip r:embed="rId3"/>
          <a:stretch>
            <a:fillRect/>
          </a:stretch>
        </p:blipFill>
        <p:spPr>
          <a:xfrm>
            <a:off x="6556375" y="2500313"/>
            <a:ext cx="4813300" cy="2338387"/>
          </a:xfrm>
          <a:prstGeom prst="rect">
            <a:avLst/>
          </a:prstGeom>
          <a:noFill/>
          <a:ln w="9525">
            <a:noFill/>
          </a:ln>
        </p:spPr>
      </p:pic>
      <p:sp>
        <p:nvSpPr>
          <p:cNvPr id="12" name="文本框 11"/>
          <p:cNvSpPr txBox="1"/>
          <p:nvPr userDrawn="1"/>
        </p:nvSpPr>
        <p:spPr>
          <a:xfrm>
            <a:off x="1731229" y="3669630"/>
            <a:ext cx="3904479" cy="584775"/>
          </a:xfrm>
          <a:prstGeom prst="rect">
            <a:avLst/>
          </a:prstGeom>
          <a:noFill/>
        </p:spPr>
        <p:txBody>
          <a:bodyPr wrap="square" rtlCol="0">
            <a:spAutoFit/>
          </a:bodyPr>
          <a:lstStyle/>
          <a:p>
            <a:pPr fontAlgn="auto"/>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融合 </a:t>
            </a:r>
            <a:r>
              <a:rPr lang="en-US" altLang="zh-CN"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创新 </a:t>
            </a:r>
            <a:r>
              <a:rPr lang="en-US" altLang="zh-CN"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创造</a:t>
            </a:r>
            <a:endPar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D8E46046-C7FE-4B04-806F-A48B4A20A731}"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7.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pic>
        <p:nvPicPr>
          <p:cNvPr id="1031" name="图片 39"/>
          <p:cNvPicPr>
            <a:picLocks noChangeAspect="1"/>
          </p:cNvPicPr>
          <p:nvPr userDrawn="1"/>
        </p:nvPicPr>
        <p:blipFill>
          <a:blip r:embed="rId12"/>
          <a:stretch>
            <a:fillRect/>
          </a:stretch>
        </p:blipFill>
        <p:spPr>
          <a:xfrm>
            <a:off x="-161925" y="0"/>
            <a:ext cx="12353925" cy="6948488"/>
          </a:xfrm>
          <a:prstGeom prst="rect">
            <a:avLst/>
          </a:prstGeom>
          <a:noFill/>
          <a:ln w="9525">
            <a:noFill/>
          </a:ln>
        </p:spPr>
      </p:pic>
      <p:grpSp>
        <p:nvGrpSpPr>
          <p:cNvPr id="1032" name="组合 12"/>
          <p:cNvGrpSpPr/>
          <p:nvPr userDrawn="1"/>
        </p:nvGrpSpPr>
        <p:grpSpPr>
          <a:xfrm>
            <a:off x="10487025" y="-38100"/>
            <a:ext cx="2244725" cy="1016000"/>
            <a:chOff x="10476631" y="29308"/>
            <a:chExt cx="2245394" cy="1015326"/>
          </a:xfrm>
        </p:grpSpPr>
        <p:pic>
          <p:nvPicPr>
            <p:cNvPr id="1033" name="图片 10"/>
            <p:cNvPicPr>
              <a:picLocks noChangeAspect="1"/>
            </p:cNvPicPr>
            <p:nvPr userDrawn="1"/>
          </p:nvPicPr>
          <p:blipFill>
            <a:blip r:embed="rId13"/>
            <a:stretch>
              <a:fillRect/>
            </a:stretch>
          </p:blipFill>
          <p:spPr>
            <a:xfrm>
              <a:off x="10476631" y="29308"/>
              <a:ext cx="1724994" cy="787133"/>
            </a:xfrm>
            <a:prstGeom prst="rect">
              <a:avLst/>
            </a:prstGeom>
            <a:noFill/>
            <a:ln w="9525">
              <a:noFill/>
            </a:ln>
          </p:spPr>
        </p:pic>
        <p:sp>
          <p:nvSpPr>
            <p:cNvPr id="12" name="文本框 11"/>
            <p:cNvSpPr txBox="1"/>
            <p:nvPr userDrawn="1"/>
          </p:nvSpPr>
          <p:spPr>
            <a:xfrm>
              <a:off x="10579602" y="767635"/>
              <a:ext cx="2142423" cy="276999"/>
            </a:xfrm>
            <a:prstGeom prst="rect">
              <a:avLst/>
            </a:prstGeom>
            <a:noFill/>
          </p:spPr>
          <p:txBody>
            <a:bodyPr wrap="square" rtlCol="0">
              <a:spAutoFit/>
            </a:bodyPr>
            <a:lstStyle/>
            <a:p>
              <a:pPr fontAlgn="auto"/>
              <a:r>
                <a:rPr lang="zh-CN" altLang="en-US" sz="1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融 合 </a:t>
              </a:r>
              <a:r>
                <a:rPr lang="en-US" altLang="zh-CN" sz="1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1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 新 </a:t>
              </a:r>
              <a:r>
                <a:rPr lang="en-US" altLang="zh-CN" sz="1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1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 造</a:t>
              </a:r>
              <a:endParaRPr lang="zh-CN" altLang="en-US" sz="1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0295FEE9-3369-4D2B-8668-FFFB4CA86DEA}"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D8E46046-C7FE-4B04-806F-A48B4A20A731}" type="slidenum">
              <a:rPr lang="zh-CN" altLang="en-US" strike="noStrike" noProof="1" smtClean="0">
                <a:latin typeface="+mn-lt"/>
                <a:ea typeface="+mn-ea"/>
                <a:cs typeface="+mn-cs"/>
              </a:rPr>
            </a:fld>
            <a:endParaRPr lang="zh-CN" altLang="en-US" strike="noStrike" noProof="1"/>
          </a:p>
        </p:txBody>
      </p:sp>
      <p:pic>
        <p:nvPicPr>
          <p:cNvPr id="2055" name="图片 6"/>
          <p:cNvPicPr>
            <a:picLocks noChangeAspect="1"/>
          </p:cNvPicPr>
          <p:nvPr userDrawn="1"/>
        </p:nvPicPr>
        <p:blipFill>
          <a:blip r:embed="rId12"/>
          <a:stretch>
            <a:fillRect/>
          </a:stretch>
        </p:blipFill>
        <p:spPr>
          <a:xfrm>
            <a:off x="-9525" y="-42862"/>
            <a:ext cx="12276138" cy="6948487"/>
          </a:xfrm>
          <a:prstGeom prst="rect">
            <a:avLst/>
          </a:prstGeom>
          <a:noFill/>
          <a:ln w="9525">
            <a:noFill/>
          </a:ln>
        </p:spPr>
      </p:pic>
      <p:pic>
        <p:nvPicPr>
          <p:cNvPr id="2056" name="图片 9"/>
          <p:cNvPicPr>
            <a:picLocks noChangeAspect="1"/>
          </p:cNvPicPr>
          <p:nvPr userDrawn="1"/>
        </p:nvPicPr>
        <p:blipFill>
          <a:blip r:embed="rId13"/>
          <a:stretch>
            <a:fillRect/>
          </a:stretch>
        </p:blipFill>
        <p:spPr>
          <a:xfrm>
            <a:off x="1357313" y="1752600"/>
            <a:ext cx="4202112" cy="1917700"/>
          </a:xfrm>
          <a:prstGeom prst="rect">
            <a:avLst/>
          </a:prstGeom>
          <a:noFill/>
          <a:ln w="9525">
            <a:noFill/>
          </a:ln>
        </p:spPr>
      </p:pic>
      <p:pic>
        <p:nvPicPr>
          <p:cNvPr id="2057" name="图片 12"/>
          <p:cNvPicPr>
            <a:picLocks noChangeAspect="1"/>
          </p:cNvPicPr>
          <p:nvPr userDrawn="1"/>
        </p:nvPicPr>
        <p:blipFill>
          <a:blip r:embed="rId14"/>
          <a:stretch>
            <a:fillRect/>
          </a:stretch>
        </p:blipFill>
        <p:spPr>
          <a:xfrm>
            <a:off x="6632575" y="2576513"/>
            <a:ext cx="4814888" cy="2339975"/>
          </a:xfrm>
          <a:prstGeom prst="rect">
            <a:avLst/>
          </a:prstGeom>
          <a:noFill/>
          <a:ln w="9525">
            <a:noFill/>
          </a:ln>
        </p:spPr>
      </p:pic>
      <p:sp>
        <p:nvSpPr>
          <p:cNvPr id="14" name="文本框 13"/>
          <p:cNvSpPr txBox="1"/>
          <p:nvPr userDrawn="1"/>
        </p:nvSpPr>
        <p:spPr>
          <a:xfrm>
            <a:off x="1731229" y="3669630"/>
            <a:ext cx="3904479" cy="584775"/>
          </a:xfrm>
          <a:prstGeom prst="rect">
            <a:avLst/>
          </a:prstGeom>
          <a:noFill/>
        </p:spPr>
        <p:txBody>
          <a:bodyPr wrap="square" rtlCol="0">
            <a:spAutoFit/>
          </a:bodyPr>
          <a:lstStyle/>
          <a:p>
            <a:pPr fontAlgn="auto"/>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融合 </a:t>
            </a:r>
            <a:r>
              <a:rPr lang="en-US" altLang="zh-CN"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创新 </a:t>
            </a:r>
            <a:r>
              <a:rPr lang="en-US" altLang="zh-CN"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创造</a:t>
            </a:r>
            <a:endParaRPr lang="zh-CN" altLang="en-US" sz="3200" strike="noStrike" noProof="1"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825" y="2974975"/>
            <a:ext cx="0" cy="855663"/>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占位符 2"/>
          <p:cNvSpPr txBox="1"/>
          <p:nvPr/>
        </p:nvSpPr>
        <p:spPr>
          <a:xfrm>
            <a:off x="3982085" y="4536440"/>
            <a:ext cx="3804920" cy="1471930"/>
          </a:xfrm>
          <a:prstGeom prst="rect">
            <a:avLst/>
          </a:prstGeom>
          <a:solidFill>
            <a:srgbClr val="759BFF">
              <a:alpha val="10000"/>
            </a:srgbClr>
          </a:solidFill>
          <a:ln>
            <a:noFill/>
          </a:ln>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r>
              <a:rPr kumimoji="1" lang="zh-CN" altLang="en-US" sz="2400" b="1" strike="noStrike" noProof="1" dirty="0">
                <a:latin typeface="+mn-lt"/>
                <a:ea typeface="+mn-ea"/>
                <a:cs typeface="+mn-cs"/>
              </a:rPr>
              <a:t>浙江电力</a:t>
            </a:r>
            <a:endParaRPr kumimoji="1" lang="zh-CN" altLang="en-US" sz="2400" b="1" strike="noStrike" noProof="1" dirty="0"/>
          </a:p>
          <a:p>
            <a:pPr algn="ctr" fontAlgn="auto"/>
            <a:r>
              <a:rPr kumimoji="1" lang="en-US" altLang="zh-CN" sz="2400" b="1" strike="noStrike" noProof="1" dirty="0">
                <a:latin typeface="+mn-lt"/>
                <a:ea typeface="+mn-ea"/>
                <a:cs typeface="+mn-cs"/>
              </a:rPr>
              <a:t>RPA</a:t>
            </a:r>
            <a:r>
              <a:rPr kumimoji="1" lang="zh-CN" altLang="en-US" sz="2400" b="1" strike="noStrike" noProof="1" dirty="0">
                <a:latin typeface="+mn-lt"/>
                <a:ea typeface="+mn-ea"/>
                <a:cs typeface="+mn-cs"/>
              </a:rPr>
              <a:t>结合移动端</a:t>
            </a:r>
            <a:r>
              <a:rPr kumimoji="1" lang="en-US" altLang="zh-CN" sz="2400" b="1" strike="noStrike" noProof="1" dirty="0">
                <a:latin typeface="+mn-lt"/>
                <a:ea typeface="+mn-ea"/>
                <a:cs typeface="+mn-cs"/>
              </a:rPr>
              <a:t>AI</a:t>
            </a:r>
            <a:endParaRPr kumimoji="1" lang="en-US" altLang="zh-CN" sz="2400" b="1" strike="noStrike" noProof="1" dirty="0">
              <a:latin typeface="+mn-lt"/>
              <a:ea typeface="+mn-ea"/>
              <a:cs typeface="+mn-cs"/>
            </a:endParaRPr>
          </a:p>
          <a:p>
            <a:pPr algn="ctr" fontAlgn="auto"/>
            <a:r>
              <a:rPr kumimoji="1" lang="zh-CN" altLang="en-US" sz="2400" b="1" strike="noStrike" noProof="1" dirty="0">
                <a:latin typeface="+mn-lt"/>
                <a:ea typeface="+mn-ea"/>
                <a:cs typeface="+mn-cs"/>
              </a:rPr>
              <a:t>实现国网批量换表自动化</a:t>
            </a:r>
            <a:endParaRPr kumimoji="1" lang="zh-CN" altLang="en-US" sz="2400" b="1" strike="noStrike" noProof="1" dirty="0"/>
          </a:p>
        </p:txBody>
      </p:sp>
      <p:grpSp>
        <p:nvGrpSpPr>
          <p:cNvPr id="32" name="组合 31"/>
          <p:cNvGrpSpPr/>
          <p:nvPr/>
        </p:nvGrpSpPr>
        <p:grpSpPr>
          <a:xfrm>
            <a:off x="1083077" y="1392923"/>
            <a:ext cx="2316071" cy="1446551"/>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中</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pPr fontAlgn="auto"/>
              <a:r>
                <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cs typeface="+mn-cs"/>
                </a:rPr>
                <a:t>国</a:t>
              </a:r>
              <a:endParaRPr lang="zh-CN" altLang="en-US" sz="8800" b="1" strike="noStrike" noProof="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2"/>
            <a:ext cx="672156" cy="1058625"/>
          </a:xfrm>
          <a:prstGeom prst="rect">
            <a:avLst/>
          </a:prstGeom>
        </p:spPr>
      </p:pic>
      <p:pic>
        <p:nvPicPr>
          <p:cNvPr id="6150" name="图片 60"/>
          <p:cNvPicPr>
            <a:picLocks noChangeAspect="1"/>
          </p:cNvPicPr>
          <p:nvPr/>
        </p:nvPicPr>
        <p:blipFill>
          <a:blip r:embed="rId4"/>
          <a:srcRect l="36507"/>
          <a:stretch>
            <a:fillRect/>
          </a:stretch>
        </p:blipFill>
        <p:spPr>
          <a:xfrm rot="5400000">
            <a:off x="4614863" y="1274763"/>
            <a:ext cx="384175" cy="604837"/>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fontAlgn="auto">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四、流程</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机器人监控、管理说明</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流程管控</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noProof="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7369175" y="1985963"/>
            <a:ext cx="4576763" cy="4867275"/>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sp>
        <p:nvSpPr>
          <p:cNvPr id="48" name="矩形 47"/>
          <p:cNvSpPr/>
          <p:nvPr/>
        </p:nvSpPr>
        <p:spPr>
          <a:xfrm>
            <a:off x="292100" y="1912938"/>
            <a:ext cx="7045325" cy="4414838"/>
          </a:xfrm>
          <a:prstGeom prst="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sp>
        <p:nvSpPr>
          <p:cNvPr id="15365" name="矩形 5"/>
          <p:cNvSpPr/>
          <p:nvPr/>
        </p:nvSpPr>
        <p:spPr>
          <a:xfrm>
            <a:off x="292100" y="1301750"/>
            <a:ext cx="11179175" cy="37306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在普通任务计划/编排任务计划均可选择：自动分配机器人、指定标签、指定机器人运行任务</a:t>
            </a:r>
            <a:endParaRPr lang="en-US" altLang="zh-CN" sz="1600" b="1" dirty="0">
              <a:solidFill>
                <a:schemeClr val="bg1"/>
              </a:solidFill>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7429500" y="2052638"/>
            <a:ext cx="4302125" cy="1973263"/>
          </a:xfrm>
          <a:prstGeom prst="rect">
            <a:avLst/>
          </a:prstGeom>
          <a:ln>
            <a:noFill/>
          </a:ln>
          <a:effectLst>
            <a:outerShdw blurRad="292100" dist="139700" dir="2700000" algn="tl" rotWithShape="0">
              <a:srgbClr val="333333">
                <a:alpha val="65000"/>
              </a:srgbClr>
            </a:outerShdw>
          </a:effectLst>
        </p:spPr>
      </p:pic>
      <p:sp>
        <p:nvSpPr>
          <p:cNvPr id="15367" name="矩形 7"/>
          <p:cNvSpPr/>
          <p:nvPr/>
        </p:nvSpPr>
        <p:spPr>
          <a:xfrm>
            <a:off x="490538" y="2293938"/>
            <a:ext cx="2538412" cy="6572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【自动分配】空闲机器人完成任务，负载均衡</a:t>
            </a:r>
            <a:endParaRPr lang="en-US" altLang="zh-CN" sz="1600" b="1" dirty="0">
              <a:solidFill>
                <a:schemeClr val="bg1"/>
              </a:solidFill>
              <a:latin typeface="宋体" panose="02010600030101010101" pitchFamily="2" charset="-122"/>
              <a:ea typeface="宋体" panose="02010600030101010101" pitchFamily="2" charset="-122"/>
            </a:endParaRPr>
          </a:p>
        </p:txBody>
      </p:sp>
      <p:pic>
        <p:nvPicPr>
          <p:cNvPr id="9" name="图片 8"/>
          <p:cNvPicPr>
            <a:picLocks noChangeAspect="1"/>
          </p:cNvPicPr>
          <p:nvPr/>
        </p:nvPicPr>
        <p:blipFill>
          <a:blip r:embed="rId2"/>
          <a:stretch>
            <a:fillRect/>
          </a:stretch>
        </p:blipFill>
        <p:spPr>
          <a:xfrm>
            <a:off x="3216275" y="2139950"/>
            <a:ext cx="3756025" cy="1774825"/>
          </a:xfrm>
          <a:prstGeom prst="rect">
            <a:avLst/>
          </a:prstGeom>
          <a:ln>
            <a:noFill/>
          </a:ln>
          <a:effectLst>
            <a:outerShdw blurRad="292100" dist="139700" dir="2700000" algn="tl" rotWithShape="0">
              <a:srgbClr val="333333">
                <a:alpha val="65000"/>
              </a:srgbClr>
            </a:outerShdw>
          </a:effectLst>
        </p:spPr>
      </p:pic>
      <p:pic>
        <p:nvPicPr>
          <p:cNvPr id="41" name="图片 40"/>
          <p:cNvPicPr>
            <a:picLocks noChangeAspect="1"/>
          </p:cNvPicPr>
          <p:nvPr/>
        </p:nvPicPr>
        <p:blipFill>
          <a:blip r:embed="rId3"/>
          <a:stretch>
            <a:fillRect/>
          </a:stretch>
        </p:blipFill>
        <p:spPr>
          <a:xfrm>
            <a:off x="420688" y="3086100"/>
            <a:ext cx="2673350" cy="811213"/>
          </a:xfrm>
          <a:prstGeom prst="rect">
            <a:avLst/>
          </a:prstGeom>
          <a:ln>
            <a:noFill/>
          </a:ln>
          <a:effectLst>
            <a:outerShdw blurRad="292100" dist="139700" dir="2700000" algn="tl" rotWithShape="0">
              <a:srgbClr val="333333">
                <a:alpha val="65000"/>
              </a:srgbClr>
            </a:outerShdw>
          </a:effectLst>
        </p:spPr>
      </p:pic>
      <p:cxnSp>
        <p:nvCxnSpPr>
          <p:cNvPr id="42" name="直接连接符 41"/>
          <p:cNvCxnSpPr/>
          <p:nvPr/>
        </p:nvCxnSpPr>
        <p:spPr>
          <a:xfrm>
            <a:off x="420688" y="4479925"/>
            <a:ext cx="64801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71" name="矩形 42"/>
          <p:cNvSpPr/>
          <p:nvPr/>
        </p:nvSpPr>
        <p:spPr>
          <a:xfrm>
            <a:off x="8688388" y="3195638"/>
            <a:ext cx="3043237" cy="6572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【指定标签】选择部署了特定环境或组织类别的机器人</a:t>
            </a:r>
            <a:endParaRPr lang="en-US" altLang="zh-CN" sz="1600" b="1" dirty="0">
              <a:solidFill>
                <a:schemeClr val="bg1"/>
              </a:solidFill>
              <a:latin typeface="宋体" panose="02010600030101010101" pitchFamily="2" charset="-122"/>
              <a:ea typeface="宋体" panose="02010600030101010101" pitchFamily="2" charset="-122"/>
            </a:endParaRPr>
          </a:p>
        </p:txBody>
      </p:sp>
      <p:sp>
        <p:nvSpPr>
          <p:cNvPr id="15372" name="矩形 43"/>
          <p:cNvSpPr/>
          <p:nvPr/>
        </p:nvSpPr>
        <p:spPr>
          <a:xfrm>
            <a:off x="4124325" y="2660650"/>
            <a:ext cx="2847975" cy="6572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【指定机器人】精准选择特定机器人完成特定流程任务</a:t>
            </a:r>
            <a:endParaRPr lang="en-US" altLang="zh-CN" sz="1600" b="1" dirty="0">
              <a:solidFill>
                <a:schemeClr val="bg1"/>
              </a:solidFill>
              <a:latin typeface="宋体" panose="02010600030101010101" pitchFamily="2" charset="-122"/>
              <a:ea typeface="宋体" panose="02010600030101010101" pitchFamily="2" charset="-122"/>
            </a:endParaRPr>
          </a:p>
        </p:txBody>
      </p:sp>
      <p:sp>
        <p:nvSpPr>
          <p:cNvPr id="10" name="等腰三角形 9"/>
          <p:cNvSpPr/>
          <p:nvPr/>
        </p:nvSpPr>
        <p:spPr>
          <a:xfrm>
            <a:off x="2778125" y="4270375"/>
            <a:ext cx="1346200" cy="2032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11" name="图片 10"/>
          <p:cNvPicPr>
            <a:picLocks noChangeAspect="1"/>
          </p:cNvPicPr>
          <p:nvPr/>
        </p:nvPicPr>
        <p:blipFill>
          <a:blip r:embed="rId4"/>
          <a:stretch>
            <a:fillRect/>
          </a:stretch>
        </p:blipFill>
        <p:spPr>
          <a:xfrm>
            <a:off x="7483475" y="4791075"/>
            <a:ext cx="4305300" cy="1855788"/>
          </a:xfrm>
          <a:prstGeom prst="rect">
            <a:avLst/>
          </a:prstGeom>
          <a:ln>
            <a:noFill/>
          </a:ln>
          <a:effectLst>
            <a:outerShdw blurRad="292100" dist="139700" dir="2700000" algn="tl" rotWithShape="0">
              <a:srgbClr val="333333">
                <a:alpha val="65000"/>
              </a:srgbClr>
            </a:outerShdw>
          </a:effectLst>
        </p:spPr>
      </p:pic>
      <p:sp>
        <p:nvSpPr>
          <p:cNvPr id="15375" name="矩形 44"/>
          <p:cNvSpPr/>
          <p:nvPr/>
        </p:nvSpPr>
        <p:spPr>
          <a:xfrm>
            <a:off x="8499475" y="4959350"/>
            <a:ext cx="2673350" cy="3556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用户所在组织权限内的标签池</a:t>
            </a:r>
            <a:endParaRPr lang="en-US" altLang="zh-CN" sz="1400" b="1" dirty="0">
              <a:solidFill>
                <a:schemeClr val="bg1"/>
              </a:solidFill>
              <a:latin typeface="宋体" panose="02010600030101010101" pitchFamily="2" charset="-122"/>
              <a:ea typeface="宋体" panose="02010600030101010101" pitchFamily="2" charset="-122"/>
            </a:endParaRPr>
          </a:p>
        </p:txBody>
      </p:sp>
      <p:pic>
        <p:nvPicPr>
          <p:cNvPr id="12" name="图片 11"/>
          <p:cNvPicPr>
            <a:picLocks noChangeAspect="1"/>
          </p:cNvPicPr>
          <p:nvPr/>
        </p:nvPicPr>
        <p:blipFill>
          <a:blip r:embed="rId5"/>
          <a:stretch>
            <a:fillRect/>
          </a:stretch>
        </p:blipFill>
        <p:spPr>
          <a:xfrm>
            <a:off x="915988" y="4791075"/>
            <a:ext cx="4751388" cy="1890713"/>
          </a:xfrm>
          <a:prstGeom prst="rect">
            <a:avLst/>
          </a:prstGeom>
          <a:ln>
            <a:noFill/>
          </a:ln>
          <a:effectLst>
            <a:outerShdw blurRad="292100" dist="139700" dir="2700000" algn="tl" rotWithShape="0">
              <a:srgbClr val="333333">
                <a:alpha val="65000"/>
              </a:srgbClr>
            </a:outerShdw>
          </a:effectLst>
        </p:spPr>
      </p:pic>
      <p:sp>
        <p:nvSpPr>
          <p:cNvPr id="46" name="等腰三角形 45"/>
          <p:cNvSpPr/>
          <p:nvPr/>
        </p:nvSpPr>
        <p:spPr>
          <a:xfrm>
            <a:off x="8963025" y="4254500"/>
            <a:ext cx="1346200" cy="2032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47" name="直接连接符 46"/>
          <p:cNvCxnSpPr/>
          <p:nvPr/>
        </p:nvCxnSpPr>
        <p:spPr>
          <a:xfrm>
            <a:off x="7510463" y="4479925"/>
            <a:ext cx="4140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379" name="矩形 49"/>
          <p:cNvSpPr/>
          <p:nvPr/>
        </p:nvSpPr>
        <p:spPr>
          <a:xfrm>
            <a:off x="2744788" y="5349875"/>
            <a:ext cx="2922587" cy="34766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用户所在组织权限内的机器人池</a:t>
            </a:r>
            <a:endParaRPr lang="en-US" altLang="zh-CN" sz="14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fontAlgn="auto">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四、流程</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机器人监控、管理说明</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统计分析仪表盘</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noProof="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65138" y="2205038"/>
            <a:ext cx="8148638" cy="1609725"/>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2"/>
          <a:stretch>
            <a:fillRect/>
          </a:stretch>
        </p:blipFill>
        <p:spPr>
          <a:xfrm>
            <a:off x="8175625" y="3357563"/>
            <a:ext cx="2116138" cy="1563688"/>
          </a:xfrm>
          <a:prstGeom prst="rect">
            <a:avLst/>
          </a:prstGeom>
          <a:ln>
            <a:noFill/>
          </a:ln>
          <a:effectLst>
            <a:outerShdw blurRad="292100" dist="139700" dir="2700000" algn="tl" rotWithShape="0">
              <a:srgbClr val="333333">
                <a:alpha val="65000"/>
              </a:srgbClr>
            </a:outerShdw>
          </a:effectLst>
        </p:spPr>
      </p:pic>
      <p:sp>
        <p:nvSpPr>
          <p:cNvPr id="16389" name="矩形 1"/>
          <p:cNvSpPr/>
          <p:nvPr/>
        </p:nvSpPr>
        <p:spPr>
          <a:xfrm>
            <a:off x="274638" y="1284288"/>
            <a:ext cx="11187112" cy="4794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任务、流程、机器人多角度监控：可视化仪表盘方便业务人员多维度统计分析业务运营状况</a:t>
            </a:r>
            <a:endParaRPr lang="en-US" altLang="zh-CN" sz="1600" b="1" dirty="0">
              <a:solidFill>
                <a:schemeClr val="bg1"/>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274638" y="4140200"/>
            <a:ext cx="7648575" cy="223202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4"/>
          <a:stretch>
            <a:fillRect/>
          </a:stretch>
        </p:blipFill>
        <p:spPr>
          <a:xfrm>
            <a:off x="5480050" y="5138738"/>
            <a:ext cx="6267450" cy="1563688"/>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5"/>
          <a:stretch>
            <a:fillRect/>
          </a:stretch>
        </p:blipFill>
        <p:spPr>
          <a:xfrm>
            <a:off x="8815388" y="2555875"/>
            <a:ext cx="2952750" cy="1443038"/>
          </a:xfrm>
          <a:prstGeom prst="rect">
            <a:avLst/>
          </a:prstGeom>
          <a:ln>
            <a:noFill/>
          </a:ln>
          <a:effectLst>
            <a:outerShdw blurRad="292100" dist="139700" dir="2700000" algn="tl" rotWithShape="0">
              <a:srgbClr val="333333">
                <a:alpha val="65000"/>
              </a:srgbClr>
            </a:outerShdw>
          </a:effectLst>
        </p:spPr>
      </p:pic>
      <p:sp>
        <p:nvSpPr>
          <p:cNvPr id="16393" name="矩形 8"/>
          <p:cNvSpPr/>
          <p:nvPr/>
        </p:nvSpPr>
        <p:spPr>
          <a:xfrm>
            <a:off x="5078413" y="1930400"/>
            <a:ext cx="3354387" cy="4445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仪表盘总览：任务 &amp; 设备状态全掌握</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6394" name="矩形 9"/>
          <p:cNvSpPr/>
          <p:nvPr/>
        </p:nvSpPr>
        <p:spPr>
          <a:xfrm>
            <a:off x="9253538" y="2260600"/>
            <a:ext cx="1992312" cy="393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设备状态及运行情况</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6395" name="矩形 11"/>
          <p:cNvSpPr/>
          <p:nvPr/>
        </p:nvSpPr>
        <p:spPr>
          <a:xfrm>
            <a:off x="3727450" y="3979863"/>
            <a:ext cx="2809875" cy="4540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分时段任务量及分布总览</a:t>
            </a:r>
            <a:endParaRPr lang="en-US" altLang="zh-CN" sz="1600" b="1" dirty="0">
              <a:solidFill>
                <a:schemeClr val="bg1"/>
              </a:solidFill>
              <a:latin typeface="宋体" panose="02010600030101010101" pitchFamily="2" charset="-122"/>
              <a:ea typeface="宋体" panose="02010600030101010101" pitchFamily="2" charset="-122"/>
            </a:endParaRPr>
          </a:p>
        </p:txBody>
      </p:sp>
      <p:sp>
        <p:nvSpPr>
          <p:cNvPr id="16396" name="矩形 12"/>
          <p:cNvSpPr/>
          <p:nvPr/>
        </p:nvSpPr>
        <p:spPr>
          <a:xfrm>
            <a:off x="1843088" y="6478588"/>
            <a:ext cx="4005262" cy="4270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下钻可查看任务异常、及处理耗时等详细信息</a:t>
            </a:r>
            <a:endParaRPr lang="en-US" altLang="zh-CN" sz="14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fontAlgn="auto">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四、流程</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机器人监控、管理说明</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运维通知管理</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noProof="1" dirty="0">
              <a:solidFill>
                <a:schemeClr val="bg1"/>
              </a:solidFill>
              <a:latin typeface="微软雅黑" panose="020B0503020204020204" pitchFamily="34" charset="-122"/>
              <a:ea typeface="微软雅黑" panose="020B0503020204020204" pitchFamily="34" charset="-122"/>
            </a:endParaRPr>
          </a:p>
        </p:txBody>
      </p:sp>
      <p:pic>
        <p:nvPicPr>
          <p:cNvPr id="17411" name="图片 1"/>
          <p:cNvPicPr>
            <a:picLocks noChangeAspect="1"/>
          </p:cNvPicPr>
          <p:nvPr/>
        </p:nvPicPr>
        <p:blipFill>
          <a:blip r:embed="rId1"/>
          <a:stretch>
            <a:fillRect/>
          </a:stretch>
        </p:blipFill>
        <p:spPr>
          <a:xfrm>
            <a:off x="1044575" y="4379913"/>
            <a:ext cx="9634538" cy="2427287"/>
          </a:xfrm>
          <a:prstGeom prst="rect">
            <a:avLst/>
          </a:prstGeom>
          <a:solidFill>
            <a:srgbClr val="2F988B"/>
          </a:solidFill>
          <a:ln w="9525" cap="flat" cmpd="sng">
            <a:solidFill>
              <a:srgbClr val="2F988B"/>
            </a:solidFill>
            <a:prstDash val="solid"/>
            <a:round/>
            <a:headEnd type="none" w="med" len="med"/>
            <a:tailEnd type="none" w="med" len="med"/>
          </a:ln>
        </p:spPr>
      </p:pic>
      <p:pic>
        <p:nvPicPr>
          <p:cNvPr id="6" name="图片 5"/>
          <p:cNvPicPr>
            <a:picLocks noChangeAspect="1"/>
          </p:cNvPicPr>
          <p:nvPr/>
        </p:nvPicPr>
        <p:blipFill>
          <a:blip r:embed="rId2"/>
          <a:stretch>
            <a:fillRect/>
          </a:stretch>
        </p:blipFill>
        <p:spPr>
          <a:xfrm>
            <a:off x="1025525" y="1836738"/>
            <a:ext cx="1803400" cy="1728788"/>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3"/>
          <a:srcRect t="49936"/>
          <a:stretch>
            <a:fillRect/>
          </a:stretch>
        </p:blipFill>
        <p:spPr>
          <a:xfrm>
            <a:off x="3724275" y="2116138"/>
            <a:ext cx="1439863" cy="1739900"/>
          </a:xfrm>
          <a:prstGeom prst="rect">
            <a:avLst/>
          </a:prstGeom>
          <a:ln>
            <a:noFill/>
          </a:ln>
          <a:effectLst>
            <a:outerShdw blurRad="292100" dist="139700" dir="2700000" algn="tl" rotWithShape="0">
              <a:srgbClr val="333333">
                <a:alpha val="65000"/>
              </a:srgbClr>
            </a:outerShdw>
          </a:effectLst>
        </p:spPr>
      </p:pic>
      <p:sp>
        <p:nvSpPr>
          <p:cNvPr id="17414" name="矩形 11"/>
          <p:cNvSpPr/>
          <p:nvPr/>
        </p:nvSpPr>
        <p:spPr>
          <a:xfrm>
            <a:off x="849313" y="1282700"/>
            <a:ext cx="10634662" cy="37306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通知渠道多维度、通知事件全覆盖、日报直达业务人员邮箱 辅助分析管理</a:t>
            </a:r>
            <a:endParaRPr lang="en-US" altLang="zh-CN" sz="1600" b="1" dirty="0">
              <a:solidFill>
                <a:schemeClr val="bg1"/>
              </a:solidFill>
              <a:latin typeface="宋体" panose="02010600030101010101" pitchFamily="2" charset="-122"/>
              <a:ea typeface="宋体" panose="02010600030101010101" pitchFamily="2" charset="-122"/>
            </a:endParaRPr>
          </a:p>
        </p:txBody>
      </p:sp>
      <p:sp>
        <p:nvSpPr>
          <p:cNvPr id="26" name="等腰三角形 25"/>
          <p:cNvSpPr/>
          <p:nvPr/>
        </p:nvSpPr>
        <p:spPr>
          <a:xfrm rot="5400000">
            <a:off x="2369344" y="2829719"/>
            <a:ext cx="1751013" cy="2794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 name="等腰三角形 26"/>
          <p:cNvSpPr/>
          <p:nvPr/>
        </p:nvSpPr>
        <p:spPr>
          <a:xfrm rot="5400000">
            <a:off x="4500563" y="2768600"/>
            <a:ext cx="1751013" cy="28098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28" name="图片 27"/>
          <p:cNvPicPr>
            <a:picLocks noChangeAspect="1"/>
          </p:cNvPicPr>
          <p:nvPr/>
        </p:nvPicPr>
        <p:blipFill>
          <a:blip r:embed="rId4"/>
          <a:stretch>
            <a:fillRect/>
          </a:stretch>
        </p:blipFill>
        <p:spPr>
          <a:xfrm>
            <a:off x="5732463" y="1784350"/>
            <a:ext cx="4162425" cy="2265363"/>
          </a:xfrm>
          <a:prstGeom prst="rect">
            <a:avLst/>
          </a:prstGeom>
          <a:ln>
            <a:noFill/>
          </a:ln>
          <a:effectLst>
            <a:outerShdw blurRad="292100" dist="139700" dir="2700000" algn="tl" rotWithShape="0">
              <a:srgbClr val="333333">
                <a:alpha val="65000"/>
              </a:srgbClr>
            </a:outerShdw>
          </a:effectLst>
        </p:spPr>
      </p:pic>
      <p:cxnSp>
        <p:nvCxnSpPr>
          <p:cNvPr id="30" name="连接符: 肘形 29"/>
          <p:cNvCxnSpPr/>
          <p:nvPr/>
        </p:nvCxnSpPr>
        <p:spPr>
          <a:xfrm>
            <a:off x="9886950" y="2171700"/>
            <a:ext cx="792163" cy="3419475"/>
          </a:xfrm>
          <a:prstGeom prst="bentConnector3">
            <a:avLst>
              <a:gd name="adj1" fmla="val 12882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419" name="矩形 30"/>
          <p:cNvSpPr/>
          <p:nvPr/>
        </p:nvSpPr>
        <p:spPr>
          <a:xfrm>
            <a:off x="2089150" y="4368800"/>
            <a:ext cx="1587500" cy="37465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日报管理维度</a:t>
            </a:r>
            <a:endParaRPr lang="en-US" altLang="zh-CN" sz="1600" b="1" dirty="0">
              <a:solidFill>
                <a:schemeClr val="bg1"/>
              </a:solidFill>
              <a:latin typeface="宋体" panose="02010600030101010101" pitchFamily="2" charset="-122"/>
              <a:ea typeface="宋体" panose="02010600030101010101" pitchFamily="2" charset="-122"/>
            </a:endParaRPr>
          </a:p>
        </p:txBody>
      </p:sp>
      <p:sp>
        <p:nvSpPr>
          <p:cNvPr id="17420" name="矩形 31"/>
          <p:cNvSpPr/>
          <p:nvPr/>
        </p:nvSpPr>
        <p:spPr>
          <a:xfrm>
            <a:off x="3781425" y="1825625"/>
            <a:ext cx="1350963" cy="37465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通知渠道</a:t>
            </a:r>
            <a:endParaRPr lang="en-US" altLang="zh-CN" sz="1600" b="1" dirty="0">
              <a:solidFill>
                <a:schemeClr val="bg1"/>
              </a:solidFill>
              <a:latin typeface="宋体" panose="02010600030101010101" pitchFamily="2" charset="-122"/>
              <a:ea typeface="宋体" panose="02010600030101010101" pitchFamily="2" charset="-122"/>
            </a:endParaRPr>
          </a:p>
        </p:txBody>
      </p:sp>
      <p:sp>
        <p:nvSpPr>
          <p:cNvPr id="17421" name="文本框 32"/>
          <p:cNvSpPr txBox="1"/>
          <p:nvPr/>
        </p:nvSpPr>
        <p:spPr>
          <a:xfrm>
            <a:off x="9886950" y="1784350"/>
            <a:ext cx="1085850" cy="377825"/>
          </a:xfrm>
          <a:prstGeom prst="rect">
            <a:avLst/>
          </a:prstGeom>
          <a:solidFill>
            <a:srgbClr val="2F988B"/>
          </a:solidFill>
          <a:ln w="9525" cap="flat" cmpd="sng">
            <a:solidFill>
              <a:srgbClr val="2F988B"/>
            </a:solidFill>
            <a:prstDash val="solid"/>
            <a:round/>
            <a:headEnd type="none" w="med" len="med"/>
            <a:tailEnd type="none" w="med" len="med"/>
          </a:ln>
        </p:spPr>
        <p:txBody>
          <a:bodyPr wrap="square" anchor="t" anchorCtr="0">
            <a:spAutoFit/>
          </a:bodyPr>
          <a:p>
            <a:pPr marL="171450" indent="-171450">
              <a:lnSpc>
                <a:spcPct val="150000"/>
              </a:lnSpc>
              <a:buFont typeface="Wingdings" panose="05000000000000000000" pitchFamily="2" charset="2"/>
              <a:buChar char="n"/>
            </a:pPr>
            <a:r>
              <a:rPr lang="zh-CN" altLang="en-US" sz="1400" b="1" dirty="0">
                <a:solidFill>
                  <a:srgbClr val="FFFFFF"/>
                </a:solidFill>
                <a:latin typeface="微软雅黑" panose="020B0503020204020204" pitchFamily="34" charset="-122"/>
                <a:ea typeface="微软雅黑" panose="020B0503020204020204" pitchFamily="34" charset="-122"/>
              </a:rPr>
              <a:t>通知事件</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fontAlgn="auto">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四、流程</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机器人监控、管理说明</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大屏展示</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noProof="1" dirty="0">
              <a:solidFill>
                <a:schemeClr val="bg1"/>
              </a:solidFill>
              <a:latin typeface="微软雅黑" panose="020B0503020204020204" pitchFamily="34" charset="-122"/>
              <a:ea typeface="微软雅黑" panose="020B0503020204020204" pitchFamily="34" charset="-122"/>
            </a:endParaRPr>
          </a:p>
        </p:txBody>
      </p:sp>
      <p:pic>
        <p:nvPicPr>
          <p:cNvPr id="18435" name="内容占位符 3" descr="图形用户界面&#10;&#10;描述已自动生成"/>
          <p:cNvPicPr>
            <a:picLocks noGrp="1" noChangeAspect="1"/>
          </p:cNvPicPr>
          <p:nvPr/>
        </p:nvPicPr>
        <p:blipFill>
          <a:blip r:embed="rId1"/>
          <a:stretch>
            <a:fillRect/>
          </a:stretch>
        </p:blipFill>
        <p:spPr>
          <a:xfrm>
            <a:off x="1068388" y="1266825"/>
            <a:ext cx="8797925" cy="3560763"/>
          </a:xfrm>
          <a:prstGeom prst="rect">
            <a:avLst/>
          </a:prstGeom>
          <a:noFill/>
          <a:ln w="9525">
            <a:noFill/>
          </a:ln>
        </p:spPr>
      </p:pic>
      <p:pic>
        <p:nvPicPr>
          <p:cNvPr id="18436" name="图片 7" descr="电脑游戏的屏幕&#10;&#10;描述已自动生成"/>
          <p:cNvPicPr>
            <a:picLocks noChangeAspect="1"/>
          </p:cNvPicPr>
          <p:nvPr/>
        </p:nvPicPr>
        <p:blipFill>
          <a:blip r:embed="rId2"/>
          <a:stretch>
            <a:fillRect/>
          </a:stretch>
        </p:blipFill>
        <p:spPr>
          <a:xfrm>
            <a:off x="1068388" y="3108325"/>
            <a:ext cx="8797925" cy="37369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5" cy="738664"/>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五、模式和技术创新性</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459" name="组合 65"/>
          <p:cNvGrpSpPr/>
          <p:nvPr/>
        </p:nvGrpSpPr>
        <p:grpSpPr>
          <a:xfrm>
            <a:off x="3608388" y="1841500"/>
            <a:ext cx="4797425" cy="4318000"/>
            <a:chOff x="2823505" y="1273603"/>
            <a:chExt cx="3598106" cy="3598104"/>
          </a:xfrm>
        </p:grpSpPr>
        <p:grpSp>
          <p:nvGrpSpPr>
            <p:cNvPr id="19460" name="组合 64"/>
            <p:cNvGrpSpPr/>
            <p:nvPr/>
          </p:nvGrpSpPr>
          <p:grpSpPr>
            <a:xfrm>
              <a:off x="2823505" y="1273603"/>
              <a:ext cx="3598106" cy="3598104"/>
              <a:chOff x="2823505" y="1273603"/>
              <a:chExt cx="3598106" cy="3598104"/>
            </a:xfrm>
          </p:grpSpPr>
          <p:sp>
            <p:nvSpPr>
              <p:cNvPr id="2" name="椭圆 1"/>
              <p:cNvSpPr/>
              <p:nvPr/>
            </p:nvSpPr>
            <p:spPr>
              <a:xfrm>
                <a:off x="2823505" y="1273603"/>
                <a:ext cx="3598106" cy="3598104"/>
              </a:xfrm>
              <a:prstGeom prst="ellipse">
                <a:avLst/>
              </a:prstGeom>
              <a:noFill/>
              <a:ln w="1905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useBgFill="1">
            <p:nvSpPr>
              <p:cNvPr id="5" name="椭圆 4"/>
              <p:cNvSpPr/>
              <p:nvPr/>
            </p:nvSpPr>
            <p:spPr>
              <a:xfrm>
                <a:off x="2973950" y="1424048"/>
                <a:ext cx="3297217" cy="3297215"/>
              </a:xfrm>
              <a:prstGeom prst="ellipse">
                <a:avLst/>
              </a:pr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nvGrpSpPr>
            <p:cNvPr id="6" name="组合 5"/>
            <p:cNvGrpSpPr/>
            <p:nvPr/>
          </p:nvGrpSpPr>
          <p:grpSpPr>
            <a:xfrm>
              <a:off x="3486781" y="1908608"/>
              <a:ext cx="2295312" cy="2295316"/>
              <a:chOff x="4723759" y="1114821"/>
              <a:chExt cx="2958730" cy="2958734"/>
            </a:xfrm>
            <a:noFill/>
          </p:grpSpPr>
          <p:grpSp>
            <p:nvGrpSpPr>
              <p:cNvPr id="7" name="组合 6"/>
              <p:cNvGrpSpPr/>
              <p:nvPr/>
            </p:nvGrpSpPr>
            <p:grpSpPr>
              <a:xfrm rot="7200000">
                <a:off x="4723758" y="1739191"/>
                <a:ext cx="2958731" cy="1709997"/>
                <a:chOff x="8115005" y="603349"/>
                <a:chExt cx="2958731" cy="1709997"/>
              </a:xfrm>
              <a:grpFill/>
            </p:grpSpPr>
            <p:sp useBgFill="1">
              <p:nvSpPr>
                <p:cNvPr id="8" name="任意多边形 7"/>
                <p:cNvSpPr/>
                <p:nvPr/>
              </p:nvSpPr>
              <p:spPr>
                <a:xfrm>
                  <a:off x="8115005" y="603349"/>
                  <a:ext cx="2958731"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000"/>
                    <a:gd name="connsiteX1-3" fmla="*/ 2897324 w 2958730"/>
                    <a:gd name="connsiteY1-4" fmla="*/ 753923 h 1710000"/>
                    <a:gd name="connsiteX2-5" fmla="*/ 2958730 w 2958730"/>
                    <a:gd name="connsiteY2-6" fmla="*/ 855000 h 1710000"/>
                    <a:gd name="connsiteX3-7" fmla="*/ 2897324 w 2958730"/>
                    <a:gd name="connsiteY3-8" fmla="*/ 956077 h 1710000"/>
                    <a:gd name="connsiteX4-9" fmla="*/ 1479365 w 2958730"/>
                    <a:gd name="connsiteY4-10" fmla="*/ 1710000 h 1710000"/>
                    <a:gd name="connsiteX5-11" fmla="*/ 61406 w 2958730"/>
                    <a:gd name="connsiteY5-12" fmla="*/ 956077 h 1710000"/>
                    <a:gd name="connsiteX6-13" fmla="*/ 0 w 2958730"/>
                    <a:gd name="connsiteY6-14" fmla="*/ 855000 h 1710000"/>
                    <a:gd name="connsiteX7-15" fmla="*/ 61406 w 2958730"/>
                    <a:gd name="connsiteY7-16" fmla="*/ 753923 h 1710000"/>
                    <a:gd name="connsiteX8-17" fmla="*/ 1612899 w 2958730"/>
                    <a:gd name="connsiteY8-18" fmla="*/ 133535 h 1710000"/>
                    <a:gd name="connsiteX0-19" fmla="*/ 2897324 w 2958730"/>
                    <a:gd name="connsiteY0-20" fmla="*/ 652405 h 1608482"/>
                    <a:gd name="connsiteX1-21" fmla="*/ 2958730 w 2958730"/>
                    <a:gd name="connsiteY1-22" fmla="*/ 753482 h 1608482"/>
                    <a:gd name="connsiteX2-23" fmla="*/ 2897324 w 2958730"/>
                    <a:gd name="connsiteY2-24" fmla="*/ 854559 h 1608482"/>
                    <a:gd name="connsiteX3-25" fmla="*/ 1479365 w 2958730"/>
                    <a:gd name="connsiteY3-26" fmla="*/ 1608482 h 1608482"/>
                    <a:gd name="connsiteX4-27" fmla="*/ 61406 w 2958730"/>
                    <a:gd name="connsiteY4-28" fmla="*/ 854559 h 1608482"/>
                    <a:gd name="connsiteX5-29" fmla="*/ 0 w 2958730"/>
                    <a:gd name="connsiteY5-30" fmla="*/ 753482 h 1608482"/>
                    <a:gd name="connsiteX6-31" fmla="*/ 61406 w 2958730"/>
                    <a:gd name="connsiteY6-32" fmla="*/ 652405 h 1608482"/>
                    <a:gd name="connsiteX7-33" fmla="*/ 1612899 w 2958730"/>
                    <a:gd name="connsiteY7-34" fmla="*/ 32017 h 1608482"/>
                    <a:gd name="connsiteX0-35" fmla="*/ 2958730 w 2958730"/>
                    <a:gd name="connsiteY0-36" fmla="*/ 753482 h 1608482"/>
                    <a:gd name="connsiteX1-37" fmla="*/ 2897324 w 2958730"/>
                    <a:gd name="connsiteY1-38" fmla="*/ 854559 h 1608482"/>
                    <a:gd name="connsiteX2-39" fmla="*/ 1479365 w 2958730"/>
                    <a:gd name="connsiteY2-40" fmla="*/ 1608482 h 1608482"/>
                    <a:gd name="connsiteX3-41" fmla="*/ 61406 w 2958730"/>
                    <a:gd name="connsiteY3-42" fmla="*/ 854559 h 1608482"/>
                    <a:gd name="connsiteX4-43" fmla="*/ 0 w 2958730"/>
                    <a:gd name="connsiteY4-44" fmla="*/ 753482 h 1608482"/>
                    <a:gd name="connsiteX5-45" fmla="*/ 61406 w 2958730"/>
                    <a:gd name="connsiteY5-46" fmla="*/ 652405 h 1608482"/>
                    <a:gd name="connsiteX6-47" fmla="*/ 1612899 w 2958730"/>
                    <a:gd name="connsiteY6-48" fmla="*/ 32017 h 1608482"/>
                    <a:gd name="connsiteX0-49" fmla="*/ 2958730 w 2958730"/>
                    <a:gd name="connsiteY0-50" fmla="*/ 101077 h 956077"/>
                    <a:gd name="connsiteX1-51" fmla="*/ 2897324 w 2958730"/>
                    <a:gd name="connsiteY1-52" fmla="*/ 202154 h 956077"/>
                    <a:gd name="connsiteX2-53" fmla="*/ 1479365 w 2958730"/>
                    <a:gd name="connsiteY2-54" fmla="*/ 956077 h 956077"/>
                    <a:gd name="connsiteX3-55" fmla="*/ 61406 w 2958730"/>
                    <a:gd name="connsiteY3-56" fmla="*/ 202154 h 956077"/>
                    <a:gd name="connsiteX4-57" fmla="*/ 0 w 2958730"/>
                    <a:gd name="connsiteY4-58" fmla="*/ 101077 h 956077"/>
                    <a:gd name="connsiteX5-59" fmla="*/ 61406 w 2958730"/>
                    <a:gd name="connsiteY5-60" fmla="*/ 0 h 956077"/>
                    <a:gd name="connsiteX0-61" fmla="*/ 2958730 w 2958730"/>
                    <a:gd name="connsiteY0-62" fmla="*/ 0 h 855000"/>
                    <a:gd name="connsiteX1-63" fmla="*/ 2897324 w 2958730"/>
                    <a:gd name="connsiteY1-64" fmla="*/ 101077 h 855000"/>
                    <a:gd name="connsiteX2-65" fmla="*/ 1479365 w 2958730"/>
                    <a:gd name="connsiteY2-66" fmla="*/ 855000 h 855000"/>
                    <a:gd name="connsiteX3-67" fmla="*/ 61406 w 2958730"/>
                    <a:gd name="connsiteY3-68" fmla="*/ 101077 h 855000"/>
                    <a:gd name="connsiteX4-69" fmla="*/ 0 w 2958730"/>
                    <a:gd name="connsiteY4-70" fmla="*/ 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useBgFill="1">
              <p:nvSpPr>
                <p:cNvPr id="9" name="任意多边形 8"/>
                <p:cNvSpPr/>
                <p:nvPr/>
              </p:nvSpPr>
              <p:spPr>
                <a:xfrm>
                  <a:off x="8115005" y="1458345"/>
                  <a:ext cx="2958731"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1710000 h 1843535"/>
                    <a:gd name="connsiteX1-3" fmla="*/ 61406 w 2958730"/>
                    <a:gd name="connsiteY1-4" fmla="*/ 956077 h 1843535"/>
                    <a:gd name="connsiteX2-5" fmla="*/ 0 w 2958730"/>
                    <a:gd name="connsiteY2-6" fmla="*/ 855000 h 1843535"/>
                    <a:gd name="connsiteX3-7" fmla="*/ 61406 w 2958730"/>
                    <a:gd name="connsiteY3-8" fmla="*/ 753923 h 1843535"/>
                    <a:gd name="connsiteX4-9" fmla="*/ 1479365 w 2958730"/>
                    <a:gd name="connsiteY4-10" fmla="*/ 0 h 1843535"/>
                    <a:gd name="connsiteX5-11" fmla="*/ 2897324 w 2958730"/>
                    <a:gd name="connsiteY5-12" fmla="*/ 753923 h 1843535"/>
                    <a:gd name="connsiteX6-13" fmla="*/ 2958730 w 2958730"/>
                    <a:gd name="connsiteY6-14" fmla="*/ 855000 h 1843535"/>
                    <a:gd name="connsiteX7-15" fmla="*/ 2897324 w 2958730"/>
                    <a:gd name="connsiteY7-16" fmla="*/ 956077 h 1843535"/>
                    <a:gd name="connsiteX8-17" fmla="*/ 1612899 w 2958730"/>
                    <a:gd name="connsiteY8-18" fmla="*/ 1843535 h 1843535"/>
                    <a:gd name="connsiteX0-19" fmla="*/ 61406 w 2958730"/>
                    <a:gd name="connsiteY0-20" fmla="*/ 956077 h 1843535"/>
                    <a:gd name="connsiteX1-21" fmla="*/ 0 w 2958730"/>
                    <a:gd name="connsiteY1-22" fmla="*/ 855000 h 1843535"/>
                    <a:gd name="connsiteX2-23" fmla="*/ 61406 w 2958730"/>
                    <a:gd name="connsiteY2-24" fmla="*/ 753923 h 1843535"/>
                    <a:gd name="connsiteX3-25" fmla="*/ 1479365 w 2958730"/>
                    <a:gd name="connsiteY3-26" fmla="*/ 0 h 1843535"/>
                    <a:gd name="connsiteX4-27" fmla="*/ 2897324 w 2958730"/>
                    <a:gd name="connsiteY4-28" fmla="*/ 753923 h 1843535"/>
                    <a:gd name="connsiteX5-29" fmla="*/ 2958730 w 2958730"/>
                    <a:gd name="connsiteY5-30" fmla="*/ 855000 h 1843535"/>
                    <a:gd name="connsiteX6-31" fmla="*/ 2897324 w 2958730"/>
                    <a:gd name="connsiteY6-32" fmla="*/ 956077 h 1843535"/>
                    <a:gd name="connsiteX7-33" fmla="*/ 1612899 w 2958730"/>
                    <a:gd name="connsiteY7-34" fmla="*/ 1843535 h 1843535"/>
                    <a:gd name="connsiteX0-35" fmla="*/ 0 w 2958730"/>
                    <a:gd name="connsiteY0-36" fmla="*/ 855000 h 1843535"/>
                    <a:gd name="connsiteX1-37" fmla="*/ 61406 w 2958730"/>
                    <a:gd name="connsiteY1-38" fmla="*/ 753923 h 1843535"/>
                    <a:gd name="connsiteX2-39" fmla="*/ 1479365 w 2958730"/>
                    <a:gd name="connsiteY2-40" fmla="*/ 0 h 1843535"/>
                    <a:gd name="connsiteX3-41" fmla="*/ 2897324 w 2958730"/>
                    <a:gd name="connsiteY3-42" fmla="*/ 753923 h 1843535"/>
                    <a:gd name="connsiteX4-43" fmla="*/ 2958730 w 2958730"/>
                    <a:gd name="connsiteY4-44" fmla="*/ 855000 h 1843535"/>
                    <a:gd name="connsiteX5-45" fmla="*/ 2897324 w 2958730"/>
                    <a:gd name="connsiteY5-46" fmla="*/ 956077 h 1843535"/>
                    <a:gd name="connsiteX6-47" fmla="*/ 1612899 w 2958730"/>
                    <a:gd name="connsiteY6-48" fmla="*/ 1843535 h 1843535"/>
                    <a:gd name="connsiteX0-49" fmla="*/ 0 w 2958730"/>
                    <a:gd name="connsiteY0-50" fmla="*/ 855000 h 956077"/>
                    <a:gd name="connsiteX1-51" fmla="*/ 61406 w 2958730"/>
                    <a:gd name="connsiteY1-52" fmla="*/ 753923 h 956077"/>
                    <a:gd name="connsiteX2-53" fmla="*/ 1479365 w 2958730"/>
                    <a:gd name="connsiteY2-54" fmla="*/ 0 h 956077"/>
                    <a:gd name="connsiteX3-55" fmla="*/ 2897324 w 2958730"/>
                    <a:gd name="connsiteY3-56" fmla="*/ 753923 h 956077"/>
                    <a:gd name="connsiteX4-57" fmla="*/ 2958730 w 2958730"/>
                    <a:gd name="connsiteY4-58" fmla="*/ 855000 h 956077"/>
                    <a:gd name="connsiteX5-59" fmla="*/ 2897324 w 2958730"/>
                    <a:gd name="connsiteY5-60" fmla="*/ 956077 h 956077"/>
                    <a:gd name="connsiteX0-61" fmla="*/ 0 w 2958730"/>
                    <a:gd name="connsiteY0-62" fmla="*/ 855000 h 855000"/>
                    <a:gd name="connsiteX1-63" fmla="*/ 61406 w 2958730"/>
                    <a:gd name="connsiteY1-64" fmla="*/ 753923 h 855000"/>
                    <a:gd name="connsiteX2-65" fmla="*/ 1479365 w 2958730"/>
                    <a:gd name="connsiteY2-66" fmla="*/ 0 h 855000"/>
                    <a:gd name="connsiteX3-67" fmla="*/ 2897324 w 2958730"/>
                    <a:gd name="connsiteY3-68" fmla="*/ 753923 h 855000"/>
                    <a:gd name="connsiteX4-69" fmla="*/ 2958730 w 2958730"/>
                    <a:gd name="connsiteY4-70" fmla="*/ 85500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nvGrpSpPr>
              <p:cNvPr id="10" name="组合 9"/>
              <p:cNvGrpSpPr/>
              <p:nvPr/>
            </p:nvGrpSpPr>
            <p:grpSpPr>
              <a:xfrm rot="14400000">
                <a:off x="4723755" y="1739188"/>
                <a:ext cx="2958734" cy="1710000"/>
                <a:chOff x="8115002" y="603345"/>
                <a:chExt cx="2958734" cy="1710000"/>
              </a:xfrm>
              <a:grpFill/>
            </p:grpSpPr>
            <p:sp useBgFill="1">
              <p:nvSpPr>
                <p:cNvPr id="14" name="任意多边形 13"/>
                <p:cNvSpPr/>
                <p:nvPr/>
              </p:nvSpPr>
              <p:spPr>
                <a:xfrm>
                  <a:off x="8115004" y="603345"/>
                  <a:ext cx="2958732"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000"/>
                    <a:gd name="connsiteX1-3" fmla="*/ 2897324 w 2958730"/>
                    <a:gd name="connsiteY1-4" fmla="*/ 753923 h 1710000"/>
                    <a:gd name="connsiteX2-5" fmla="*/ 2958730 w 2958730"/>
                    <a:gd name="connsiteY2-6" fmla="*/ 855000 h 1710000"/>
                    <a:gd name="connsiteX3-7" fmla="*/ 2897324 w 2958730"/>
                    <a:gd name="connsiteY3-8" fmla="*/ 956077 h 1710000"/>
                    <a:gd name="connsiteX4-9" fmla="*/ 1479365 w 2958730"/>
                    <a:gd name="connsiteY4-10" fmla="*/ 1710000 h 1710000"/>
                    <a:gd name="connsiteX5-11" fmla="*/ 61406 w 2958730"/>
                    <a:gd name="connsiteY5-12" fmla="*/ 956077 h 1710000"/>
                    <a:gd name="connsiteX6-13" fmla="*/ 0 w 2958730"/>
                    <a:gd name="connsiteY6-14" fmla="*/ 855000 h 1710000"/>
                    <a:gd name="connsiteX7-15" fmla="*/ 61406 w 2958730"/>
                    <a:gd name="connsiteY7-16" fmla="*/ 753923 h 1710000"/>
                    <a:gd name="connsiteX8-17" fmla="*/ 1612900 w 2958730"/>
                    <a:gd name="connsiteY8-18" fmla="*/ 133535 h 1710000"/>
                    <a:gd name="connsiteX0-19" fmla="*/ 2897324 w 2958730"/>
                    <a:gd name="connsiteY0-20" fmla="*/ 652405 h 1608482"/>
                    <a:gd name="connsiteX1-21" fmla="*/ 2958730 w 2958730"/>
                    <a:gd name="connsiteY1-22" fmla="*/ 753482 h 1608482"/>
                    <a:gd name="connsiteX2-23" fmla="*/ 2897324 w 2958730"/>
                    <a:gd name="connsiteY2-24" fmla="*/ 854559 h 1608482"/>
                    <a:gd name="connsiteX3-25" fmla="*/ 1479365 w 2958730"/>
                    <a:gd name="connsiteY3-26" fmla="*/ 1608482 h 1608482"/>
                    <a:gd name="connsiteX4-27" fmla="*/ 61406 w 2958730"/>
                    <a:gd name="connsiteY4-28" fmla="*/ 854559 h 1608482"/>
                    <a:gd name="connsiteX5-29" fmla="*/ 0 w 2958730"/>
                    <a:gd name="connsiteY5-30" fmla="*/ 753482 h 1608482"/>
                    <a:gd name="connsiteX6-31" fmla="*/ 61406 w 2958730"/>
                    <a:gd name="connsiteY6-32" fmla="*/ 652405 h 1608482"/>
                    <a:gd name="connsiteX7-33" fmla="*/ 1612900 w 2958730"/>
                    <a:gd name="connsiteY7-34" fmla="*/ 32017 h 1608482"/>
                    <a:gd name="connsiteX0-35" fmla="*/ 2958730 w 2958730"/>
                    <a:gd name="connsiteY0-36" fmla="*/ 753482 h 1608482"/>
                    <a:gd name="connsiteX1-37" fmla="*/ 2897324 w 2958730"/>
                    <a:gd name="connsiteY1-38" fmla="*/ 854559 h 1608482"/>
                    <a:gd name="connsiteX2-39" fmla="*/ 1479365 w 2958730"/>
                    <a:gd name="connsiteY2-40" fmla="*/ 1608482 h 1608482"/>
                    <a:gd name="connsiteX3-41" fmla="*/ 61406 w 2958730"/>
                    <a:gd name="connsiteY3-42" fmla="*/ 854559 h 1608482"/>
                    <a:gd name="connsiteX4-43" fmla="*/ 0 w 2958730"/>
                    <a:gd name="connsiteY4-44" fmla="*/ 753482 h 1608482"/>
                    <a:gd name="connsiteX5-45" fmla="*/ 61406 w 2958730"/>
                    <a:gd name="connsiteY5-46" fmla="*/ 652405 h 1608482"/>
                    <a:gd name="connsiteX6-47" fmla="*/ 1612900 w 2958730"/>
                    <a:gd name="connsiteY6-48" fmla="*/ 32017 h 1608482"/>
                    <a:gd name="connsiteX0-49" fmla="*/ 2958730 w 2958730"/>
                    <a:gd name="connsiteY0-50" fmla="*/ 101077 h 956077"/>
                    <a:gd name="connsiteX1-51" fmla="*/ 2897324 w 2958730"/>
                    <a:gd name="connsiteY1-52" fmla="*/ 202154 h 956077"/>
                    <a:gd name="connsiteX2-53" fmla="*/ 1479365 w 2958730"/>
                    <a:gd name="connsiteY2-54" fmla="*/ 956077 h 956077"/>
                    <a:gd name="connsiteX3-55" fmla="*/ 61406 w 2958730"/>
                    <a:gd name="connsiteY3-56" fmla="*/ 202154 h 956077"/>
                    <a:gd name="connsiteX4-57" fmla="*/ 0 w 2958730"/>
                    <a:gd name="connsiteY4-58" fmla="*/ 101077 h 956077"/>
                    <a:gd name="connsiteX5-59" fmla="*/ 61406 w 2958730"/>
                    <a:gd name="connsiteY5-60" fmla="*/ 0 h 956077"/>
                    <a:gd name="connsiteX0-61" fmla="*/ 2958730 w 2958730"/>
                    <a:gd name="connsiteY0-62" fmla="*/ 0 h 855000"/>
                    <a:gd name="connsiteX1-63" fmla="*/ 2897324 w 2958730"/>
                    <a:gd name="connsiteY1-64" fmla="*/ 101077 h 855000"/>
                    <a:gd name="connsiteX2-65" fmla="*/ 1479365 w 2958730"/>
                    <a:gd name="connsiteY2-66" fmla="*/ 855000 h 855000"/>
                    <a:gd name="connsiteX3-67" fmla="*/ 61406 w 2958730"/>
                    <a:gd name="connsiteY3-68" fmla="*/ 101077 h 855000"/>
                    <a:gd name="connsiteX4-69" fmla="*/ 0 w 2958730"/>
                    <a:gd name="connsiteY4-70" fmla="*/ 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useBgFill="1">
              <p:nvSpPr>
                <p:cNvPr id="15" name="任意多边形 14"/>
                <p:cNvSpPr/>
                <p:nvPr/>
              </p:nvSpPr>
              <p:spPr>
                <a:xfrm>
                  <a:off x="8115002" y="1458344"/>
                  <a:ext cx="2958730"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1710000 h 1843535"/>
                    <a:gd name="connsiteX1-3" fmla="*/ 61406 w 2958730"/>
                    <a:gd name="connsiteY1-4" fmla="*/ 956077 h 1843535"/>
                    <a:gd name="connsiteX2-5" fmla="*/ 0 w 2958730"/>
                    <a:gd name="connsiteY2-6" fmla="*/ 855000 h 1843535"/>
                    <a:gd name="connsiteX3-7" fmla="*/ 61406 w 2958730"/>
                    <a:gd name="connsiteY3-8" fmla="*/ 753923 h 1843535"/>
                    <a:gd name="connsiteX4-9" fmla="*/ 1479365 w 2958730"/>
                    <a:gd name="connsiteY4-10" fmla="*/ 0 h 1843535"/>
                    <a:gd name="connsiteX5-11" fmla="*/ 2897324 w 2958730"/>
                    <a:gd name="connsiteY5-12" fmla="*/ 753923 h 1843535"/>
                    <a:gd name="connsiteX6-13" fmla="*/ 2958730 w 2958730"/>
                    <a:gd name="connsiteY6-14" fmla="*/ 855000 h 1843535"/>
                    <a:gd name="connsiteX7-15" fmla="*/ 2897324 w 2958730"/>
                    <a:gd name="connsiteY7-16" fmla="*/ 956077 h 1843535"/>
                    <a:gd name="connsiteX8-17" fmla="*/ 1612900 w 2958730"/>
                    <a:gd name="connsiteY8-18" fmla="*/ 1843535 h 1843535"/>
                    <a:gd name="connsiteX0-19" fmla="*/ 1479365 w 2958730"/>
                    <a:gd name="connsiteY0-20" fmla="*/ 1710000 h 1710000"/>
                    <a:gd name="connsiteX1-21" fmla="*/ 61406 w 2958730"/>
                    <a:gd name="connsiteY1-22" fmla="*/ 956077 h 1710000"/>
                    <a:gd name="connsiteX2-23" fmla="*/ 0 w 2958730"/>
                    <a:gd name="connsiteY2-24" fmla="*/ 855000 h 1710000"/>
                    <a:gd name="connsiteX3-25" fmla="*/ 61406 w 2958730"/>
                    <a:gd name="connsiteY3-26" fmla="*/ 753923 h 1710000"/>
                    <a:gd name="connsiteX4-27" fmla="*/ 1479365 w 2958730"/>
                    <a:gd name="connsiteY4-28" fmla="*/ 0 h 1710000"/>
                    <a:gd name="connsiteX5-29" fmla="*/ 2897324 w 2958730"/>
                    <a:gd name="connsiteY5-30" fmla="*/ 753923 h 1710000"/>
                    <a:gd name="connsiteX6-31" fmla="*/ 2958730 w 2958730"/>
                    <a:gd name="connsiteY6-32" fmla="*/ 855000 h 1710000"/>
                    <a:gd name="connsiteX7-33" fmla="*/ 2897324 w 2958730"/>
                    <a:gd name="connsiteY7-34" fmla="*/ 956077 h 1710000"/>
                    <a:gd name="connsiteX0-35" fmla="*/ 1479365 w 2958730"/>
                    <a:gd name="connsiteY0-36" fmla="*/ 1710000 h 1710000"/>
                    <a:gd name="connsiteX1-37" fmla="*/ 61406 w 2958730"/>
                    <a:gd name="connsiteY1-38" fmla="*/ 956077 h 1710000"/>
                    <a:gd name="connsiteX2-39" fmla="*/ 0 w 2958730"/>
                    <a:gd name="connsiteY2-40" fmla="*/ 855000 h 1710000"/>
                    <a:gd name="connsiteX3-41" fmla="*/ 61406 w 2958730"/>
                    <a:gd name="connsiteY3-42" fmla="*/ 753923 h 1710000"/>
                    <a:gd name="connsiteX4-43" fmla="*/ 1479365 w 2958730"/>
                    <a:gd name="connsiteY4-44" fmla="*/ 0 h 1710000"/>
                    <a:gd name="connsiteX5-45" fmla="*/ 2897324 w 2958730"/>
                    <a:gd name="connsiteY5-46" fmla="*/ 753923 h 1710000"/>
                    <a:gd name="connsiteX6-47" fmla="*/ 2958730 w 2958730"/>
                    <a:gd name="connsiteY6-48" fmla="*/ 855000 h 1710000"/>
                    <a:gd name="connsiteX0-49" fmla="*/ 61406 w 2958730"/>
                    <a:gd name="connsiteY0-50" fmla="*/ 956077 h 956077"/>
                    <a:gd name="connsiteX1-51" fmla="*/ 0 w 2958730"/>
                    <a:gd name="connsiteY1-52" fmla="*/ 855000 h 956077"/>
                    <a:gd name="connsiteX2-53" fmla="*/ 61406 w 2958730"/>
                    <a:gd name="connsiteY2-54" fmla="*/ 753923 h 956077"/>
                    <a:gd name="connsiteX3-55" fmla="*/ 1479365 w 2958730"/>
                    <a:gd name="connsiteY3-56" fmla="*/ 0 h 956077"/>
                    <a:gd name="connsiteX4-57" fmla="*/ 2897324 w 2958730"/>
                    <a:gd name="connsiteY4-58" fmla="*/ 753923 h 956077"/>
                    <a:gd name="connsiteX5-59" fmla="*/ 2958730 w 2958730"/>
                    <a:gd name="connsiteY5-60" fmla="*/ 855000 h 956077"/>
                    <a:gd name="connsiteX0-61" fmla="*/ 0 w 2958730"/>
                    <a:gd name="connsiteY0-62" fmla="*/ 855000 h 855000"/>
                    <a:gd name="connsiteX1-63" fmla="*/ 61406 w 2958730"/>
                    <a:gd name="connsiteY1-64" fmla="*/ 753923 h 855000"/>
                    <a:gd name="connsiteX2-65" fmla="*/ 1479365 w 2958730"/>
                    <a:gd name="connsiteY2-66" fmla="*/ 0 h 855000"/>
                    <a:gd name="connsiteX3-67" fmla="*/ 2897324 w 2958730"/>
                    <a:gd name="connsiteY3-68" fmla="*/ 753923 h 855000"/>
                    <a:gd name="connsiteX4-69" fmla="*/ 2958730 w 2958730"/>
                    <a:gd name="connsiteY4-70" fmla="*/ 85500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nvGrpSpPr>
              <p:cNvPr id="22" name="组合 21"/>
              <p:cNvGrpSpPr/>
              <p:nvPr/>
            </p:nvGrpSpPr>
            <p:grpSpPr>
              <a:xfrm>
                <a:off x="4723759" y="1739189"/>
                <a:ext cx="2958730" cy="1710000"/>
                <a:chOff x="8115003" y="603348"/>
                <a:chExt cx="2958730" cy="1710000"/>
              </a:xfrm>
              <a:grpFill/>
            </p:grpSpPr>
            <p:sp useBgFill="1">
              <p:nvSpPr>
                <p:cNvPr id="23" name="任意多边形 22"/>
                <p:cNvSpPr/>
                <p:nvPr/>
              </p:nvSpPr>
              <p:spPr>
                <a:xfrm>
                  <a:off x="8115003" y="603348"/>
                  <a:ext cx="2958730"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000"/>
                    <a:gd name="connsiteX1-3" fmla="*/ 2897324 w 2958730"/>
                    <a:gd name="connsiteY1-4" fmla="*/ 753923 h 1710000"/>
                    <a:gd name="connsiteX2-5" fmla="*/ 2958730 w 2958730"/>
                    <a:gd name="connsiteY2-6" fmla="*/ 855000 h 1710000"/>
                    <a:gd name="connsiteX3-7" fmla="*/ 2897324 w 2958730"/>
                    <a:gd name="connsiteY3-8" fmla="*/ 956077 h 1710000"/>
                    <a:gd name="connsiteX4-9" fmla="*/ 1479365 w 2958730"/>
                    <a:gd name="connsiteY4-10" fmla="*/ 1710000 h 1710000"/>
                    <a:gd name="connsiteX5-11" fmla="*/ 61406 w 2958730"/>
                    <a:gd name="connsiteY5-12" fmla="*/ 956077 h 1710000"/>
                    <a:gd name="connsiteX6-13" fmla="*/ 0 w 2958730"/>
                    <a:gd name="connsiteY6-14" fmla="*/ 855000 h 1710000"/>
                    <a:gd name="connsiteX7-15" fmla="*/ 61406 w 2958730"/>
                    <a:gd name="connsiteY7-16" fmla="*/ 753923 h 1710000"/>
                    <a:gd name="connsiteX8-17" fmla="*/ 1612900 w 2958730"/>
                    <a:gd name="connsiteY8-18" fmla="*/ 133535 h 1710000"/>
                    <a:gd name="connsiteX0-19" fmla="*/ 1479365 w 2958730"/>
                    <a:gd name="connsiteY0-20" fmla="*/ 0 h 1710000"/>
                    <a:gd name="connsiteX1-21" fmla="*/ 2897324 w 2958730"/>
                    <a:gd name="connsiteY1-22" fmla="*/ 753923 h 1710000"/>
                    <a:gd name="connsiteX2-23" fmla="*/ 2958730 w 2958730"/>
                    <a:gd name="connsiteY2-24" fmla="*/ 855000 h 1710000"/>
                    <a:gd name="connsiteX3-25" fmla="*/ 2897324 w 2958730"/>
                    <a:gd name="connsiteY3-26" fmla="*/ 956077 h 1710000"/>
                    <a:gd name="connsiteX4-27" fmla="*/ 1479365 w 2958730"/>
                    <a:gd name="connsiteY4-28" fmla="*/ 1710000 h 1710000"/>
                    <a:gd name="connsiteX5-29" fmla="*/ 61406 w 2958730"/>
                    <a:gd name="connsiteY5-30" fmla="*/ 956077 h 1710000"/>
                    <a:gd name="connsiteX6-31" fmla="*/ 0 w 2958730"/>
                    <a:gd name="connsiteY6-32" fmla="*/ 855000 h 1710000"/>
                    <a:gd name="connsiteX7-33" fmla="*/ 61406 w 2958730"/>
                    <a:gd name="connsiteY7-34" fmla="*/ 753923 h 1710000"/>
                    <a:gd name="connsiteX0-35" fmla="*/ 1479365 w 2958730"/>
                    <a:gd name="connsiteY0-36" fmla="*/ 0 h 1710000"/>
                    <a:gd name="connsiteX1-37" fmla="*/ 2897324 w 2958730"/>
                    <a:gd name="connsiteY1-38" fmla="*/ 753923 h 1710000"/>
                    <a:gd name="connsiteX2-39" fmla="*/ 2958730 w 2958730"/>
                    <a:gd name="connsiteY2-40" fmla="*/ 855000 h 1710000"/>
                    <a:gd name="connsiteX3-41" fmla="*/ 2897324 w 2958730"/>
                    <a:gd name="connsiteY3-42" fmla="*/ 956077 h 1710000"/>
                    <a:gd name="connsiteX4-43" fmla="*/ 1479365 w 2958730"/>
                    <a:gd name="connsiteY4-44" fmla="*/ 1710000 h 1710000"/>
                    <a:gd name="connsiteX5-45" fmla="*/ 61406 w 2958730"/>
                    <a:gd name="connsiteY5-46" fmla="*/ 956077 h 1710000"/>
                    <a:gd name="connsiteX6-47" fmla="*/ 0 w 2958730"/>
                    <a:gd name="connsiteY6-48" fmla="*/ 855000 h 1710000"/>
                    <a:gd name="connsiteX0-49" fmla="*/ 2897324 w 2958730"/>
                    <a:gd name="connsiteY0-50" fmla="*/ 0 h 956077"/>
                    <a:gd name="connsiteX1-51" fmla="*/ 2958730 w 2958730"/>
                    <a:gd name="connsiteY1-52" fmla="*/ 101077 h 956077"/>
                    <a:gd name="connsiteX2-53" fmla="*/ 2897324 w 2958730"/>
                    <a:gd name="connsiteY2-54" fmla="*/ 202154 h 956077"/>
                    <a:gd name="connsiteX3-55" fmla="*/ 1479365 w 2958730"/>
                    <a:gd name="connsiteY3-56" fmla="*/ 956077 h 956077"/>
                    <a:gd name="connsiteX4-57" fmla="*/ 61406 w 2958730"/>
                    <a:gd name="connsiteY4-58" fmla="*/ 202154 h 956077"/>
                    <a:gd name="connsiteX5-59" fmla="*/ 0 w 2958730"/>
                    <a:gd name="connsiteY5-60" fmla="*/ 101077 h 956077"/>
                    <a:gd name="connsiteX0-61" fmla="*/ 2958730 w 2958730"/>
                    <a:gd name="connsiteY0-62" fmla="*/ 0 h 855000"/>
                    <a:gd name="connsiteX1-63" fmla="*/ 2897324 w 2958730"/>
                    <a:gd name="connsiteY1-64" fmla="*/ 101077 h 855000"/>
                    <a:gd name="connsiteX2-65" fmla="*/ 1479365 w 2958730"/>
                    <a:gd name="connsiteY2-66" fmla="*/ 855000 h 855000"/>
                    <a:gd name="connsiteX3-67" fmla="*/ 61406 w 2958730"/>
                    <a:gd name="connsiteY3-68" fmla="*/ 101077 h 855000"/>
                    <a:gd name="connsiteX4-69" fmla="*/ 0 w 2958730"/>
                    <a:gd name="connsiteY4-70" fmla="*/ 0 h 85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useBgFill="1">
              <p:nvSpPr>
                <p:cNvPr id="24" name="任意多边形 23"/>
                <p:cNvSpPr/>
                <p:nvPr/>
              </p:nvSpPr>
              <p:spPr>
                <a:xfrm>
                  <a:off x="8115003" y="1458347"/>
                  <a:ext cx="2958730" cy="855001"/>
                </a:xfrm>
                <a:custGeom>
                  <a:avLst/>
                  <a:gdLst>
                    <a:gd name="connsiteX0" fmla="*/ 1479365 w 2958730"/>
                    <a:gd name="connsiteY0" fmla="*/ 0 h 1710000"/>
                    <a:gd name="connsiteX1" fmla="*/ 2897324 w 2958730"/>
                    <a:gd name="connsiteY1" fmla="*/ 753923 h 1710000"/>
                    <a:gd name="connsiteX2" fmla="*/ 2958730 w 2958730"/>
                    <a:gd name="connsiteY2" fmla="*/ 855000 h 1710000"/>
                    <a:gd name="connsiteX3" fmla="*/ 2897324 w 2958730"/>
                    <a:gd name="connsiteY3" fmla="*/ 956077 h 1710000"/>
                    <a:gd name="connsiteX4" fmla="*/ 1479365 w 2958730"/>
                    <a:gd name="connsiteY4" fmla="*/ 1710000 h 1710000"/>
                    <a:gd name="connsiteX5" fmla="*/ 61406 w 2958730"/>
                    <a:gd name="connsiteY5" fmla="*/ 956077 h 1710000"/>
                    <a:gd name="connsiteX6" fmla="*/ 0 w 2958730"/>
                    <a:gd name="connsiteY6" fmla="*/ 855000 h 1710000"/>
                    <a:gd name="connsiteX7" fmla="*/ 61406 w 2958730"/>
                    <a:gd name="connsiteY7" fmla="*/ 753923 h 1710000"/>
                    <a:gd name="connsiteX8" fmla="*/ 1479365 w 2958730"/>
                    <a:gd name="connsiteY8" fmla="*/ 0 h 1710000"/>
                    <a:gd name="connsiteX0-1" fmla="*/ 1479365 w 2958730"/>
                    <a:gd name="connsiteY0-2" fmla="*/ 0 h 1710643"/>
                    <a:gd name="connsiteX1-3" fmla="*/ 2897324 w 2958730"/>
                    <a:gd name="connsiteY1-4" fmla="*/ 753923 h 1710643"/>
                    <a:gd name="connsiteX2-5" fmla="*/ 2958730 w 2958730"/>
                    <a:gd name="connsiteY2-6" fmla="*/ 855000 h 1710643"/>
                    <a:gd name="connsiteX3-7" fmla="*/ 2897324 w 2958730"/>
                    <a:gd name="connsiteY3-8" fmla="*/ 956077 h 1710643"/>
                    <a:gd name="connsiteX4-9" fmla="*/ 1479365 w 2958730"/>
                    <a:gd name="connsiteY4-10" fmla="*/ 1710000 h 1710643"/>
                    <a:gd name="connsiteX5-11" fmla="*/ 0 w 2958730"/>
                    <a:gd name="connsiteY5-12" fmla="*/ 855000 h 1710643"/>
                    <a:gd name="connsiteX6-13" fmla="*/ 61406 w 2958730"/>
                    <a:gd name="connsiteY6-14" fmla="*/ 753923 h 1710643"/>
                    <a:gd name="connsiteX7-15" fmla="*/ 1479365 w 2958730"/>
                    <a:gd name="connsiteY7-16" fmla="*/ 0 h 1710643"/>
                    <a:gd name="connsiteX0-17" fmla="*/ 1479365 w 2958730"/>
                    <a:gd name="connsiteY0-18" fmla="*/ 0 h 1710000"/>
                    <a:gd name="connsiteX1-19" fmla="*/ 2897324 w 2958730"/>
                    <a:gd name="connsiteY1-20" fmla="*/ 753923 h 1710000"/>
                    <a:gd name="connsiteX2-21" fmla="*/ 2958730 w 2958730"/>
                    <a:gd name="connsiteY2-22" fmla="*/ 855000 h 1710000"/>
                    <a:gd name="connsiteX3-23" fmla="*/ 1479365 w 2958730"/>
                    <a:gd name="connsiteY3-24" fmla="*/ 1710000 h 1710000"/>
                    <a:gd name="connsiteX4-25" fmla="*/ 0 w 2958730"/>
                    <a:gd name="connsiteY4-26" fmla="*/ 855000 h 1710000"/>
                    <a:gd name="connsiteX5-27" fmla="*/ 61406 w 2958730"/>
                    <a:gd name="connsiteY5-28" fmla="*/ 753923 h 1710000"/>
                    <a:gd name="connsiteX6-29" fmla="*/ 1479365 w 2958730"/>
                    <a:gd name="connsiteY6-30" fmla="*/ 0 h 1710000"/>
                    <a:gd name="connsiteX0-31" fmla="*/ 1479365 w 2958730"/>
                    <a:gd name="connsiteY0-32" fmla="*/ 1710000 h 1843535"/>
                    <a:gd name="connsiteX1-33" fmla="*/ 0 w 2958730"/>
                    <a:gd name="connsiteY1-34" fmla="*/ 855000 h 1843535"/>
                    <a:gd name="connsiteX2-35" fmla="*/ 61406 w 2958730"/>
                    <a:gd name="connsiteY2-36" fmla="*/ 753923 h 1843535"/>
                    <a:gd name="connsiteX3-37" fmla="*/ 1479365 w 2958730"/>
                    <a:gd name="connsiteY3-38" fmla="*/ 0 h 1843535"/>
                    <a:gd name="connsiteX4-39" fmla="*/ 2897324 w 2958730"/>
                    <a:gd name="connsiteY4-40" fmla="*/ 753923 h 1843535"/>
                    <a:gd name="connsiteX5-41" fmla="*/ 2958730 w 2958730"/>
                    <a:gd name="connsiteY5-42" fmla="*/ 855000 h 1843535"/>
                    <a:gd name="connsiteX6-43" fmla="*/ 1612900 w 2958730"/>
                    <a:gd name="connsiteY6-44" fmla="*/ 1843535 h 1843535"/>
                    <a:gd name="connsiteX0-45" fmla="*/ 1479365 w 2958730"/>
                    <a:gd name="connsiteY0-46" fmla="*/ 1710000 h 1710000"/>
                    <a:gd name="connsiteX1-47" fmla="*/ 0 w 2958730"/>
                    <a:gd name="connsiteY1-48" fmla="*/ 855000 h 1710000"/>
                    <a:gd name="connsiteX2-49" fmla="*/ 61406 w 2958730"/>
                    <a:gd name="connsiteY2-50" fmla="*/ 753923 h 1710000"/>
                    <a:gd name="connsiteX3-51" fmla="*/ 1479365 w 2958730"/>
                    <a:gd name="connsiteY3-52" fmla="*/ 0 h 1710000"/>
                    <a:gd name="connsiteX4-53" fmla="*/ 2897324 w 2958730"/>
                    <a:gd name="connsiteY4-54" fmla="*/ 753923 h 1710000"/>
                    <a:gd name="connsiteX5-55" fmla="*/ 2958730 w 2958730"/>
                    <a:gd name="connsiteY5-56" fmla="*/ 855000 h 1710000"/>
                    <a:gd name="connsiteX0-57" fmla="*/ 0 w 2958730"/>
                    <a:gd name="connsiteY0-58" fmla="*/ 855000 h 855001"/>
                    <a:gd name="connsiteX1-59" fmla="*/ 61406 w 2958730"/>
                    <a:gd name="connsiteY1-60" fmla="*/ 753923 h 855001"/>
                    <a:gd name="connsiteX2-61" fmla="*/ 1479365 w 2958730"/>
                    <a:gd name="connsiteY2-62" fmla="*/ 0 h 855001"/>
                    <a:gd name="connsiteX3-63" fmla="*/ 2897324 w 2958730"/>
                    <a:gd name="connsiteY3-64" fmla="*/ 753923 h 855001"/>
                    <a:gd name="connsiteX4-65" fmla="*/ 2958730 w 2958730"/>
                    <a:gd name="connsiteY4-66" fmla="*/ 855000 h 855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58730" h="855001">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w="9525"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grpSp>
      <p:grpSp>
        <p:nvGrpSpPr>
          <p:cNvPr id="19464" name="组合 68"/>
          <p:cNvGrpSpPr/>
          <p:nvPr/>
        </p:nvGrpSpPr>
        <p:grpSpPr>
          <a:xfrm>
            <a:off x="7507288" y="4610100"/>
            <a:ext cx="790575" cy="711200"/>
            <a:chOff x="5747669" y="3579827"/>
            <a:chExt cx="592872" cy="592872"/>
          </a:xfrm>
        </p:grpSpPr>
        <p:sp useBgFill="1">
          <p:nvSpPr>
            <p:cNvPr id="25" name="椭圆 24"/>
            <p:cNvSpPr/>
            <p:nvPr/>
          </p:nvSpPr>
          <p:spPr>
            <a:xfrm rot="7200000">
              <a:off x="5747669" y="3579827"/>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27" name="Freeform 67"/>
            <p:cNvSpPr>
              <a:spLocks noEditPoints="1"/>
            </p:cNvSpPr>
            <p:nvPr/>
          </p:nvSpPr>
          <p:spPr bwMode="auto">
            <a:xfrm>
              <a:off x="5919152" y="3687574"/>
              <a:ext cx="257450" cy="377379"/>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rgbClr val="00544A"/>
            </a:solidFill>
            <a:ln>
              <a:noFill/>
            </a:ln>
            <a:effectLst>
              <a:outerShdw blurRad="88900" sx="102000" sy="102000" algn="ctr" rotWithShape="0">
                <a:srgbClr val="71C6E4">
                  <a:alpha val="40000"/>
                </a:srgbClr>
              </a:outerShdw>
            </a:effec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nvGrpSpPr>
          <p:cNvPr id="19467" name="组合 70"/>
          <p:cNvGrpSpPr/>
          <p:nvPr/>
        </p:nvGrpSpPr>
        <p:grpSpPr>
          <a:xfrm>
            <a:off x="3752850" y="4614863"/>
            <a:ext cx="790575" cy="711200"/>
            <a:chOff x="2932008" y="3584651"/>
            <a:chExt cx="592872" cy="592872"/>
          </a:xfrm>
        </p:grpSpPr>
        <p:sp useBgFill="1">
          <p:nvSpPr>
            <p:cNvPr id="26" name="椭圆 25"/>
            <p:cNvSpPr/>
            <p:nvPr/>
          </p:nvSpPr>
          <p:spPr>
            <a:xfrm rot="14400000">
              <a:off x="2932008" y="3584651"/>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28" name="Freeform 74"/>
            <p:cNvSpPr>
              <a:spLocks noEditPoints="1"/>
            </p:cNvSpPr>
            <p:nvPr/>
          </p:nvSpPr>
          <p:spPr bwMode="auto">
            <a:xfrm>
              <a:off x="3071568" y="3799685"/>
              <a:ext cx="331007" cy="217472"/>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00544A"/>
            </a:solidFill>
            <a:ln>
              <a:noFill/>
            </a:ln>
            <a:effectLst>
              <a:outerShdw blurRad="88900" sx="102000" sy="102000" algn="ctr" rotWithShape="0">
                <a:srgbClr val="71C6E4">
                  <a:alpha val="40000"/>
                </a:srgbClr>
              </a:outerShdw>
            </a:effec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nvGrpSpPr>
          <p:cNvPr id="19470" name="组合 66"/>
          <p:cNvGrpSpPr/>
          <p:nvPr/>
        </p:nvGrpSpPr>
        <p:grpSpPr>
          <a:xfrm>
            <a:off x="5632450" y="1689100"/>
            <a:ext cx="790575" cy="711200"/>
            <a:chOff x="4342250" y="1145572"/>
            <a:chExt cx="592872" cy="592872"/>
          </a:xfrm>
        </p:grpSpPr>
        <p:sp useBgFill="1">
          <p:nvSpPr>
            <p:cNvPr id="29" name="椭圆 28"/>
            <p:cNvSpPr/>
            <p:nvPr/>
          </p:nvSpPr>
          <p:spPr>
            <a:xfrm>
              <a:off x="4342250" y="1145572"/>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30" name="Freeform 101"/>
            <p:cNvSpPr>
              <a:spLocks noEditPoints="1"/>
            </p:cNvSpPr>
            <p:nvPr/>
          </p:nvSpPr>
          <p:spPr bwMode="auto">
            <a:xfrm>
              <a:off x="4545270" y="1283178"/>
              <a:ext cx="192866" cy="310231"/>
            </a:xfrm>
            <a:custGeom>
              <a:avLst/>
              <a:gdLst>
                <a:gd name="T0" fmla="*/ 82 w 119"/>
                <a:gd name="T1" fmla="*/ 146 h 191"/>
                <a:gd name="T2" fmla="*/ 78 w 119"/>
                <a:gd name="T3" fmla="*/ 154 h 191"/>
                <a:gd name="T4" fmla="*/ 111 w 119"/>
                <a:gd name="T5" fmla="*/ 168 h 191"/>
                <a:gd name="T6" fmla="*/ 60 w 119"/>
                <a:gd name="T7" fmla="*/ 183 h 191"/>
                <a:gd name="T8" fmla="*/ 9 w 119"/>
                <a:gd name="T9" fmla="*/ 168 h 191"/>
                <a:gd name="T10" fmla="*/ 53 w 119"/>
                <a:gd name="T11" fmla="*/ 153 h 191"/>
                <a:gd name="T12" fmla="*/ 60 w 119"/>
                <a:gd name="T13" fmla="*/ 166 h 191"/>
                <a:gd name="T14" fmla="*/ 104 w 119"/>
                <a:gd name="T15" fmla="*/ 76 h 191"/>
                <a:gd name="T16" fmla="*/ 104 w 119"/>
                <a:gd name="T17" fmla="*/ 76 h 191"/>
                <a:gd name="T18" fmla="*/ 111 w 119"/>
                <a:gd name="T19" fmla="*/ 51 h 191"/>
                <a:gd name="T20" fmla="*/ 60 w 119"/>
                <a:gd name="T21" fmla="*/ 0 h 191"/>
                <a:gd name="T22" fmla="*/ 8 w 119"/>
                <a:gd name="T23" fmla="*/ 51 h 191"/>
                <a:gd name="T24" fmla="*/ 15 w 119"/>
                <a:gd name="T25" fmla="*/ 76 h 191"/>
                <a:gd name="T26" fmla="*/ 15 w 119"/>
                <a:gd name="T27" fmla="*/ 76 h 191"/>
                <a:gd name="T28" fmla="*/ 49 w 119"/>
                <a:gd name="T29" fmla="*/ 145 h 191"/>
                <a:gd name="T30" fmla="*/ 0 w 119"/>
                <a:gd name="T31" fmla="*/ 168 h 191"/>
                <a:gd name="T32" fmla="*/ 60 w 119"/>
                <a:gd name="T33" fmla="*/ 191 h 191"/>
                <a:gd name="T34" fmla="*/ 119 w 119"/>
                <a:gd name="T35" fmla="*/ 168 h 191"/>
                <a:gd name="T36" fmla="*/ 82 w 119"/>
                <a:gd name="T37" fmla="*/ 146 h 191"/>
                <a:gd name="T38" fmla="*/ 38 w 119"/>
                <a:gd name="T39" fmla="*/ 44 h 191"/>
                <a:gd name="T40" fmla="*/ 60 w 119"/>
                <a:gd name="T41" fmla="*/ 23 h 191"/>
                <a:gd name="T42" fmla="*/ 81 w 119"/>
                <a:gd name="T43" fmla="*/ 44 h 191"/>
                <a:gd name="T44" fmla="*/ 60 w 119"/>
                <a:gd name="T45" fmla="*/ 66 h 191"/>
                <a:gd name="T46" fmla="*/ 38 w 119"/>
                <a:gd name="T47" fmla="*/ 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91">
                  <a:moveTo>
                    <a:pt x="82" y="146"/>
                  </a:moveTo>
                  <a:cubicBezTo>
                    <a:pt x="78" y="154"/>
                    <a:pt x="78" y="154"/>
                    <a:pt x="78" y="154"/>
                  </a:cubicBezTo>
                  <a:cubicBezTo>
                    <a:pt x="99" y="157"/>
                    <a:pt x="111" y="163"/>
                    <a:pt x="111" y="168"/>
                  </a:cubicBezTo>
                  <a:cubicBezTo>
                    <a:pt x="111" y="174"/>
                    <a:pt x="91" y="183"/>
                    <a:pt x="60" y="183"/>
                  </a:cubicBezTo>
                  <a:cubicBezTo>
                    <a:pt x="28" y="183"/>
                    <a:pt x="9" y="174"/>
                    <a:pt x="9" y="168"/>
                  </a:cubicBezTo>
                  <a:cubicBezTo>
                    <a:pt x="9" y="162"/>
                    <a:pt x="26" y="154"/>
                    <a:pt x="53" y="153"/>
                  </a:cubicBezTo>
                  <a:cubicBezTo>
                    <a:pt x="60" y="166"/>
                    <a:pt x="60" y="166"/>
                    <a:pt x="60" y="166"/>
                  </a:cubicBezTo>
                  <a:cubicBezTo>
                    <a:pt x="104" y="76"/>
                    <a:pt x="104" y="76"/>
                    <a:pt x="104" y="76"/>
                  </a:cubicBezTo>
                  <a:cubicBezTo>
                    <a:pt x="104" y="76"/>
                    <a:pt x="104" y="76"/>
                    <a:pt x="104" y="76"/>
                  </a:cubicBezTo>
                  <a:cubicBezTo>
                    <a:pt x="108" y="69"/>
                    <a:pt x="111" y="60"/>
                    <a:pt x="111" y="51"/>
                  </a:cubicBezTo>
                  <a:cubicBezTo>
                    <a:pt x="111" y="22"/>
                    <a:pt x="88" y="0"/>
                    <a:pt x="60" y="0"/>
                  </a:cubicBezTo>
                  <a:cubicBezTo>
                    <a:pt x="31" y="0"/>
                    <a:pt x="8" y="22"/>
                    <a:pt x="8" y="51"/>
                  </a:cubicBezTo>
                  <a:cubicBezTo>
                    <a:pt x="8" y="60"/>
                    <a:pt x="11" y="69"/>
                    <a:pt x="15" y="76"/>
                  </a:cubicBezTo>
                  <a:cubicBezTo>
                    <a:pt x="15" y="76"/>
                    <a:pt x="15" y="76"/>
                    <a:pt x="15" y="76"/>
                  </a:cubicBezTo>
                  <a:cubicBezTo>
                    <a:pt x="49" y="145"/>
                    <a:pt x="49" y="145"/>
                    <a:pt x="49" y="145"/>
                  </a:cubicBezTo>
                  <a:cubicBezTo>
                    <a:pt x="24" y="147"/>
                    <a:pt x="0" y="155"/>
                    <a:pt x="0" y="168"/>
                  </a:cubicBezTo>
                  <a:cubicBezTo>
                    <a:pt x="0" y="183"/>
                    <a:pt x="30" y="191"/>
                    <a:pt x="60" y="191"/>
                  </a:cubicBezTo>
                  <a:cubicBezTo>
                    <a:pt x="89" y="191"/>
                    <a:pt x="119" y="183"/>
                    <a:pt x="119" y="168"/>
                  </a:cubicBezTo>
                  <a:cubicBezTo>
                    <a:pt x="119" y="157"/>
                    <a:pt x="103" y="149"/>
                    <a:pt x="82" y="146"/>
                  </a:cubicBezTo>
                  <a:close/>
                  <a:moveTo>
                    <a:pt x="38" y="44"/>
                  </a:moveTo>
                  <a:cubicBezTo>
                    <a:pt x="38" y="33"/>
                    <a:pt x="48" y="23"/>
                    <a:pt x="60" y="23"/>
                  </a:cubicBezTo>
                  <a:cubicBezTo>
                    <a:pt x="72" y="23"/>
                    <a:pt x="81" y="33"/>
                    <a:pt x="81" y="44"/>
                  </a:cubicBezTo>
                  <a:cubicBezTo>
                    <a:pt x="81" y="56"/>
                    <a:pt x="72" y="66"/>
                    <a:pt x="60" y="66"/>
                  </a:cubicBezTo>
                  <a:cubicBezTo>
                    <a:pt x="48" y="66"/>
                    <a:pt x="38" y="56"/>
                    <a:pt x="38" y="44"/>
                  </a:cubicBezTo>
                  <a:close/>
                </a:path>
              </a:pathLst>
            </a:custGeom>
            <a:solidFill>
              <a:srgbClr val="00544A"/>
            </a:solidFill>
            <a:ln>
              <a:noFill/>
            </a:ln>
            <a:effectLst>
              <a:outerShdw blurRad="88900" sx="102000" sy="102000" algn="ctr" rotWithShape="0">
                <a:srgbClr val="71C6E4">
                  <a:alpha val="40000"/>
                </a:srgbClr>
              </a:outerShdw>
            </a:effec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nvGrpSpPr>
          <p:cNvPr id="19473" name="组合 69"/>
          <p:cNvGrpSpPr/>
          <p:nvPr/>
        </p:nvGrpSpPr>
        <p:grpSpPr>
          <a:xfrm>
            <a:off x="5632450" y="5583238"/>
            <a:ext cx="790575" cy="711200"/>
            <a:chOff x="4342250" y="4391246"/>
            <a:chExt cx="592872" cy="592872"/>
          </a:xfrm>
        </p:grpSpPr>
        <p:sp useBgFill="1">
          <p:nvSpPr>
            <p:cNvPr id="31" name="椭圆 30"/>
            <p:cNvSpPr/>
            <p:nvPr/>
          </p:nvSpPr>
          <p:spPr>
            <a:xfrm rot="10800000">
              <a:off x="4342250" y="4391246"/>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nvGrpSpPr>
            <p:cNvPr id="32" name="组合 31"/>
            <p:cNvGrpSpPr/>
            <p:nvPr/>
          </p:nvGrpSpPr>
          <p:grpSpPr>
            <a:xfrm>
              <a:off x="4485309" y="4540844"/>
              <a:ext cx="312784" cy="288126"/>
              <a:chOff x="4076704" y="3759197"/>
              <a:chExt cx="1530351" cy="1409703"/>
            </a:xfrm>
            <a:solidFill>
              <a:schemeClr val="tx1">
                <a:lumMod val="75000"/>
                <a:lumOff val="25000"/>
              </a:schemeClr>
            </a:solidFill>
            <a:effectLst>
              <a:outerShdw blurRad="88900" sx="102000" sy="102000" algn="ctr" rotWithShape="0">
                <a:schemeClr val="bg1">
                  <a:lumMod val="65000"/>
                  <a:alpha val="40000"/>
                </a:schemeClr>
              </a:outerShdw>
            </a:effectLst>
          </p:grpSpPr>
          <p:sp>
            <p:nvSpPr>
              <p:cNvPr id="33" name="Freeform 244"/>
              <p:cNvSpPr>
                <a:spLocks noEditPoints="1"/>
              </p:cNvSpPr>
              <p:nvPr/>
            </p:nvSpPr>
            <p:spPr bwMode="auto">
              <a:xfrm>
                <a:off x="4692656" y="3759197"/>
                <a:ext cx="914399" cy="915985"/>
              </a:xfrm>
              <a:custGeom>
                <a:avLst/>
                <a:gdLst>
                  <a:gd name="T0" fmla="*/ 221 w 244"/>
                  <a:gd name="T1" fmla="*/ 22 h 244"/>
                  <a:gd name="T2" fmla="*/ 141 w 244"/>
                  <a:gd name="T3" fmla="*/ 22 h 244"/>
                  <a:gd name="T4" fmla="*/ 0 w 244"/>
                  <a:gd name="T5" fmla="*/ 164 h 244"/>
                  <a:gd name="T6" fmla="*/ 80 w 244"/>
                  <a:gd name="T7" fmla="*/ 244 h 244"/>
                  <a:gd name="T8" fmla="*/ 221 w 244"/>
                  <a:gd name="T9" fmla="*/ 102 h 244"/>
                  <a:gd name="T10" fmla="*/ 221 w 244"/>
                  <a:gd name="T11" fmla="*/ 22 h 244"/>
                  <a:gd name="T12" fmla="*/ 48 w 244"/>
                  <a:gd name="T13" fmla="*/ 165 h 244"/>
                  <a:gd name="T14" fmla="*/ 38 w 244"/>
                  <a:gd name="T15" fmla="*/ 156 h 244"/>
                  <a:gd name="T16" fmla="*/ 158 w 244"/>
                  <a:gd name="T17" fmla="*/ 36 h 244"/>
                  <a:gd name="T18" fmla="*/ 168 w 244"/>
                  <a:gd name="T19" fmla="*/ 36 h 244"/>
                  <a:gd name="T20" fmla="*/ 168 w 244"/>
                  <a:gd name="T21" fmla="*/ 46 h 244"/>
                  <a:gd name="T22" fmla="*/ 48 w 244"/>
                  <a:gd name="T23" fmla="*/ 165 h 244"/>
                  <a:gd name="T24" fmla="*/ 68 w 244"/>
                  <a:gd name="T25" fmla="*/ 185 h 244"/>
                  <a:gd name="T26" fmla="*/ 58 w 244"/>
                  <a:gd name="T27" fmla="*/ 176 h 244"/>
                  <a:gd name="T28" fmla="*/ 188 w 244"/>
                  <a:gd name="T29" fmla="*/ 46 h 244"/>
                  <a:gd name="T30" fmla="*/ 197 w 244"/>
                  <a:gd name="T31" fmla="*/ 46 h 244"/>
                  <a:gd name="T32" fmla="*/ 197 w 244"/>
                  <a:gd name="T33" fmla="*/ 56 h 244"/>
                  <a:gd name="T34" fmla="*/ 68 w 244"/>
                  <a:gd name="T35" fmla="*/ 185 h 244"/>
                  <a:gd name="T36" fmla="*/ 88 w 244"/>
                  <a:gd name="T37" fmla="*/ 205 h 244"/>
                  <a:gd name="T38" fmla="*/ 78 w 244"/>
                  <a:gd name="T39" fmla="*/ 196 h 244"/>
                  <a:gd name="T40" fmla="*/ 198 w 244"/>
                  <a:gd name="T41" fmla="*/ 76 h 244"/>
                  <a:gd name="T42" fmla="*/ 207 w 244"/>
                  <a:gd name="T43" fmla="*/ 76 h 244"/>
                  <a:gd name="T44" fmla="*/ 207 w 244"/>
                  <a:gd name="T45" fmla="*/ 86 h 244"/>
                  <a:gd name="T46" fmla="*/ 88 w 244"/>
                  <a:gd name="T4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44">
                    <a:moveTo>
                      <a:pt x="221" y="22"/>
                    </a:moveTo>
                    <a:cubicBezTo>
                      <a:pt x="199" y="0"/>
                      <a:pt x="163" y="0"/>
                      <a:pt x="141" y="22"/>
                    </a:cubicBezTo>
                    <a:cubicBezTo>
                      <a:pt x="0" y="164"/>
                      <a:pt x="0" y="164"/>
                      <a:pt x="0" y="164"/>
                    </a:cubicBezTo>
                    <a:cubicBezTo>
                      <a:pt x="80" y="244"/>
                      <a:pt x="80" y="244"/>
                      <a:pt x="80" y="244"/>
                    </a:cubicBezTo>
                    <a:cubicBezTo>
                      <a:pt x="221" y="102"/>
                      <a:pt x="221" y="102"/>
                      <a:pt x="221" y="102"/>
                    </a:cubicBezTo>
                    <a:cubicBezTo>
                      <a:pt x="244" y="80"/>
                      <a:pt x="244" y="44"/>
                      <a:pt x="221" y="22"/>
                    </a:cubicBezTo>
                    <a:close/>
                    <a:moveTo>
                      <a:pt x="48" y="165"/>
                    </a:moveTo>
                    <a:cubicBezTo>
                      <a:pt x="38" y="156"/>
                      <a:pt x="38" y="156"/>
                      <a:pt x="38" y="156"/>
                    </a:cubicBezTo>
                    <a:cubicBezTo>
                      <a:pt x="158" y="36"/>
                      <a:pt x="158" y="36"/>
                      <a:pt x="158" y="36"/>
                    </a:cubicBezTo>
                    <a:cubicBezTo>
                      <a:pt x="161" y="34"/>
                      <a:pt x="165" y="34"/>
                      <a:pt x="168" y="36"/>
                    </a:cubicBezTo>
                    <a:cubicBezTo>
                      <a:pt x="170" y="39"/>
                      <a:pt x="170" y="43"/>
                      <a:pt x="168" y="46"/>
                    </a:cubicBezTo>
                    <a:lnTo>
                      <a:pt x="48" y="165"/>
                    </a:lnTo>
                    <a:close/>
                    <a:moveTo>
                      <a:pt x="68" y="185"/>
                    </a:moveTo>
                    <a:cubicBezTo>
                      <a:pt x="58" y="176"/>
                      <a:pt x="58" y="176"/>
                      <a:pt x="58" y="176"/>
                    </a:cubicBezTo>
                    <a:cubicBezTo>
                      <a:pt x="188" y="46"/>
                      <a:pt x="188" y="46"/>
                      <a:pt x="188" y="46"/>
                    </a:cubicBezTo>
                    <a:cubicBezTo>
                      <a:pt x="191" y="44"/>
                      <a:pt x="195" y="44"/>
                      <a:pt x="197" y="46"/>
                    </a:cubicBezTo>
                    <a:cubicBezTo>
                      <a:pt x="200" y="49"/>
                      <a:pt x="200" y="53"/>
                      <a:pt x="197" y="56"/>
                    </a:cubicBezTo>
                    <a:lnTo>
                      <a:pt x="68" y="185"/>
                    </a:lnTo>
                    <a:close/>
                    <a:moveTo>
                      <a:pt x="88" y="205"/>
                    </a:moveTo>
                    <a:cubicBezTo>
                      <a:pt x="78" y="196"/>
                      <a:pt x="78" y="196"/>
                      <a:pt x="78" y="196"/>
                    </a:cubicBezTo>
                    <a:cubicBezTo>
                      <a:pt x="198" y="76"/>
                      <a:pt x="198" y="76"/>
                      <a:pt x="198" y="76"/>
                    </a:cubicBezTo>
                    <a:cubicBezTo>
                      <a:pt x="200" y="73"/>
                      <a:pt x="205" y="73"/>
                      <a:pt x="207" y="76"/>
                    </a:cubicBezTo>
                    <a:cubicBezTo>
                      <a:pt x="210" y="79"/>
                      <a:pt x="210" y="83"/>
                      <a:pt x="207" y="86"/>
                    </a:cubicBezTo>
                    <a:lnTo>
                      <a:pt x="88"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34" name="Freeform 245"/>
              <p:cNvSpPr/>
              <p:nvPr/>
            </p:nvSpPr>
            <p:spPr bwMode="auto">
              <a:xfrm>
                <a:off x="4186241" y="4540247"/>
                <a:ext cx="633415" cy="628648"/>
              </a:xfrm>
              <a:custGeom>
                <a:avLst/>
                <a:gdLst>
                  <a:gd name="T0" fmla="*/ 257 w 399"/>
                  <a:gd name="T1" fmla="*/ 236 h 396"/>
                  <a:gd name="T2" fmla="*/ 241 w 399"/>
                  <a:gd name="T3" fmla="*/ 219 h 396"/>
                  <a:gd name="T4" fmla="*/ 399 w 399"/>
                  <a:gd name="T5" fmla="*/ 61 h 396"/>
                  <a:gd name="T6" fmla="*/ 335 w 399"/>
                  <a:gd name="T7" fmla="*/ 0 h 396"/>
                  <a:gd name="T8" fmla="*/ 179 w 399"/>
                  <a:gd name="T9" fmla="*/ 156 h 396"/>
                  <a:gd name="T10" fmla="*/ 160 w 399"/>
                  <a:gd name="T11" fmla="*/ 139 h 396"/>
                  <a:gd name="T12" fmla="*/ 125 w 399"/>
                  <a:gd name="T13" fmla="*/ 160 h 396"/>
                  <a:gd name="T14" fmla="*/ 0 w 399"/>
                  <a:gd name="T15" fmla="*/ 359 h 396"/>
                  <a:gd name="T16" fmla="*/ 38 w 399"/>
                  <a:gd name="T17" fmla="*/ 396 h 396"/>
                  <a:gd name="T18" fmla="*/ 236 w 399"/>
                  <a:gd name="T19" fmla="*/ 274 h 396"/>
                  <a:gd name="T20" fmla="*/ 257 w 399"/>
                  <a:gd name="T21" fmla="*/ 23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396">
                    <a:moveTo>
                      <a:pt x="257" y="236"/>
                    </a:moveTo>
                    <a:lnTo>
                      <a:pt x="241" y="219"/>
                    </a:lnTo>
                    <a:lnTo>
                      <a:pt x="399" y="61"/>
                    </a:lnTo>
                    <a:lnTo>
                      <a:pt x="335" y="0"/>
                    </a:lnTo>
                    <a:lnTo>
                      <a:pt x="179" y="156"/>
                    </a:lnTo>
                    <a:lnTo>
                      <a:pt x="160" y="139"/>
                    </a:lnTo>
                    <a:lnTo>
                      <a:pt x="125" y="160"/>
                    </a:lnTo>
                    <a:lnTo>
                      <a:pt x="0" y="359"/>
                    </a:lnTo>
                    <a:lnTo>
                      <a:pt x="38" y="396"/>
                    </a:lnTo>
                    <a:lnTo>
                      <a:pt x="236" y="274"/>
                    </a:lnTo>
                    <a:lnTo>
                      <a:pt x="257"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35" name="Freeform 246"/>
              <p:cNvSpPr/>
              <p:nvPr/>
            </p:nvSpPr>
            <p:spPr bwMode="auto">
              <a:xfrm>
                <a:off x="4076704" y="3771898"/>
                <a:ext cx="671513" cy="669923"/>
              </a:xfrm>
              <a:custGeom>
                <a:avLst/>
                <a:gdLst>
                  <a:gd name="T0" fmla="*/ 90 w 179"/>
                  <a:gd name="T1" fmla="*/ 0 h 179"/>
                  <a:gd name="T2" fmla="*/ 67 w 179"/>
                  <a:gd name="T3" fmla="*/ 3 h 179"/>
                  <a:gd name="T4" fmla="*/ 70 w 179"/>
                  <a:gd name="T5" fmla="*/ 5 h 179"/>
                  <a:gd name="T6" fmla="*/ 102 w 179"/>
                  <a:gd name="T7" fmla="*/ 37 h 179"/>
                  <a:gd name="T8" fmla="*/ 102 w 179"/>
                  <a:gd name="T9" fmla="*/ 96 h 179"/>
                  <a:gd name="T10" fmla="*/ 42 w 179"/>
                  <a:gd name="T11" fmla="*/ 96 h 179"/>
                  <a:gd name="T12" fmla="*/ 10 w 179"/>
                  <a:gd name="T13" fmla="*/ 64 h 179"/>
                  <a:gd name="T14" fmla="*/ 6 w 179"/>
                  <a:gd name="T15" fmla="*/ 59 h 179"/>
                  <a:gd name="T16" fmla="*/ 0 w 179"/>
                  <a:gd name="T17" fmla="*/ 89 h 179"/>
                  <a:gd name="T18" fmla="*/ 90 w 179"/>
                  <a:gd name="T19" fmla="*/ 179 h 179"/>
                  <a:gd name="T20" fmla="*/ 179 w 179"/>
                  <a:gd name="T21" fmla="*/ 89 h 179"/>
                  <a:gd name="T22" fmla="*/ 90 w 179"/>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9">
                    <a:moveTo>
                      <a:pt x="90" y="0"/>
                    </a:moveTo>
                    <a:cubicBezTo>
                      <a:pt x="82" y="0"/>
                      <a:pt x="75" y="1"/>
                      <a:pt x="67" y="3"/>
                    </a:cubicBezTo>
                    <a:cubicBezTo>
                      <a:pt x="68" y="4"/>
                      <a:pt x="69" y="4"/>
                      <a:pt x="70" y="5"/>
                    </a:cubicBezTo>
                    <a:cubicBezTo>
                      <a:pt x="102" y="37"/>
                      <a:pt x="102" y="37"/>
                      <a:pt x="102" y="37"/>
                    </a:cubicBezTo>
                    <a:cubicBezTo>
                      <a:pt x="118" y="53"/>
                      <a:pt x="118" y="80"/>
                      <a:pt x="102" y="96"/>
                    </a:cubicBezTo>
                    <a:cubicBezTo>
                      <a:pt x="85" y="113"/>
                      <a:pt x="59" y="113"/>
                      <a:pt x="42" y="96"/>
                    </a:cubicBezTo>
                    <a:cubicBezTo>
                      <a:pt x="10" y="64"/>
                      <a:pt x="10" y="64"/>
                      <a:pt x="10" y="64"/>
                    </a:cubicBezTo>
                    <a:cubicBezTo>
                      <a:pt x="9" y="63"/>
                      <a:pt x="7" y="61"/>
                      <a:pt x="6" y="59"/>
                    </a:cubicBezTo>
                    <a:cubicBezTo>
                      <a:pt x="2" y="68"/>
                      <a:pt x="0" y="79"/>
                      <a:pt x="0" y="89"/>
                    </a:cubicBezTo>
                    <a:cubicBezTo>
                      <a:pt x="0" y="139"/>
                      <a:pt x="40" y="179"/>
                      <a:pt x="90" y="179"/>
                    </a:cubicBezTo>
                    <a:cubicBezTo>
                      <a:pt x="139" y="179"/>
                      <a:pt x="179" y="139"/>
                      <a:pt x="179" y="89"/>
                    </a:cubicBezTo>
                    <a:cubicBezTo>
                      <a:pt x="179" y="40"/>
                      <a:pt x="139"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36" name="Freeform 247"/>
              <p:cNvSpPr>
                <a:spLocks noEditPoints="1"/>
              </p:cNvSpPr>
              <p:nvPr/>
            </p:nvSpPr>
            <p:spPr bwMode="auto">
              <a:xfrm>
                <a:off x="4905373" y="4565649"/>
                <a:ext cx="604837" cy="603251"/>
              </a:xfrm>
              <a:custGeom>
                <a:avLst/>
                <a:gdLst>
                  <a:gd name="T0" fmla="*/ 142 w 161"/>
                  <a:gd name="T1" fmla="*/ 142 h 161"/>
                  <a:gd name="T2" fmla="*/ 142 w 161"/>
                  <a:gd name="T3" fmla="*/ 71 h 161"/>
                  <a:gd name="T4" fmla="*/ 70 w 161"/>
                  <a:gd name="T5" fmla="*/ 0 h 161"/>
                  <a:gd name="T6" fmla="*/ 0 w 161"/>
                  <a:gd name="T7" fmla="*/ 70 h 161"/>
                  <a:gd name="T8" fmla="*/ 72 w 161"/>
                  <a:gd name="T9" fmla="*/ 142 h 161"/>
                  <a:gd name="T10" fmla="*/ 142 w 161"/>
                  <a:gd name="T11" fmla="*/ 142 h 161"/>
                  <a:gd name="T12" fmla="*/ 94 w 161"/>
                  <a:gd name="T13" fmla="*/ 94 h 161"/>
                  <a:gd name="T14" fmla="*/ 123 w 161"/>
                  <a:gd name="T15" fmla="*/ 94 h 161"/>
                  <a:gd name="T16" fmla="*/ 123 w 161"/>
                  <a:gd name="T17" fmla="*/ 123 h 161"/>
                  <a:gd name="T18" fmla="*/ 94 w 161"/>
                  <a:gd name="T19" fmla="*/ 123 h 161"/>
                  <a:gd name="T20" fmla="*/ 94 w 161"/>
                  <a:gd name="T21" fmla="*/ 9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1">
                    <a:moveTo>
                      <a:pt x="142" y="142"/>
                    </a:moveTo>
                    <a:cubicBezTo>
                      <a:pt x="161" y="122"/>
                      <a:pt x="161" y="91"/>
                      <a:pt x="142" y="71"/>
                    </a:cubicBezTo>
                    <a:cubicBezTo>
                      <a:pt x="70" y="0"/>
                      <a:pt x="70" y="0"/>
                      <a:pt x="70" y="0"/>
                    </a:cubicBezTo>
                    <a:cubicBezTo>
                      <a:pt x="0" y="70"/>
                      <a:pt x="0" y="70"/>
                      <a:pt x="0" y="70"/>
                    </a:cubicBezTo>
                    <a:cubicBezTo>
                      <a:pt x="72" y="142"/>
                      <a:pt x="72" y="142"/>
                      <a:pt x="72" y="142"/>
                    </a:cubicBezTo>
                    <a:cubicBezTo>
                      <a:pt x="91" y="161"/>
                      <a:pt x="122" y="161"/>
                      <a:pt x="142" y="142"/>
                    </a:cubicBezTo>
                    <a:close/>
                    <a:moveTo>
                      <a:pt x="94" y="94"/>
                    </a:moveTo>
                    <a:cubicBezTo>
                      <a:pt x="102" y="86"/>
                      <a:pt x="115" y="86"/>
                      <a:pt x="123" y="94"/>
                    </a:cubicBezTo>
                    <a:cubicBezTo>
                      <a:pt x="131" y="102"/>
                      <a:pt x="131" y="115"/>
                      <a:pt x="123" y="123"/>
                    </a:cubicBezTo>
                    <a:cubicBezTo>
                      <a:pt x="115" y="131"/>
                      <a:pt x="102" y="131"/>
                      <a:pt x="94" y="123"/>
                    </a:cubicBezTo>
                    <a:cubicBezTo>
                      <a:pt x="86" y="115"/>
                      <a:pt x="86" y="102"/>
                      <a:pt x="9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grpSp>
        <p:nvGrpSpPr>
          <p:cNvPr id="19476" name="组合 67"/>
          <p:cNvGrpSpPr/>
          <p:nvPr/>
        </p:nvGrpSpPr>
        <p:grpSpPr>
          <a:xfrm>
            <a:off x="7507288" y="2708275"/>
            <a:ext cx="790575" cy="711200"/>
            <a:chOff x="5747669" y="1995935"/>
            <a:chExt cx="592872" cy="592872"/>
          </a:xfrm>
        </p:grpSpPr>
        <p:sp useBgFill="1">
          <p:nvSpPr>
            <p:cNvPr id="37" name="椭圆 36"/>
            <p:cNvSpPr/>
            <p:nvPr/>
          </p:nvSpPr>
          <p:spPr>
            <a:xfrm rot="3600000">
              <a:off x="5747669" y="1995935"/>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nvGrpSpPr>
            <p:cNvPr id="38" name="组合 37"/>
            <p:cNvGrpSpPr/>
            <p:nvPr/>
          </p:nvGrpSpPr>
          <p:grpSpPr>
            <a:xfrm>
              <a:off x="5883832" y="2118723"/>
              <a:ext cx="333161" cy="325170"/>
              <a:chOff x="587375" y="-1498600"/>
              <a:chExt cx="1720850" cy="1679575"/>
            </a:xfrm>
            <a:solidFill>
              <a:schemeClr val="tx1">
                <a:lumMod val="75000"/>
                <a:lumOff val="25000"/>
              </a:schemeClr>
            </a:solidFill>
            <a:effectLst>
              <a:outerShdw blurRad="88900" sx="102000" sy="102000" algn="ctr" rotWithShape="0">
                <a:schemeClr val="bg1">
                  <a:lumMod val="65000"/>
                  <a:alpha val="40000"/>
                </a:schemeClr>
              </a:outerShdw>
            </a:effectLst>
          </p:grpSpPr>
          <p:sp>
            <p:nvSpPr>
              <p:cNvPr id="39" name="Freeform 186"/>
              <p:cNvSpPr/>
              <p:nvPr/>
            </p:nvSpPr>
            <p:spPr bwMode="auto">
              <a:xfrm>
                <a:off x="1892298" y="-1498600"/>
                <a:ext cx="415927" cy="503239"/>
              </a:xfrm>
              <a:custGeom>
                <a:avLst/>
                <a:gdLst>
                  <a:gd name="T0" fmla="*/ 111 w 111"/>
                  <a:gd name="T1" fmla="*/ 42 h 134"/>
                  <a:gd name="T2" fmla="*/ 0 w 111"/>
                  <a:gd name="T3" fmla="*/ 81 h 134"/>
                  <a:gd name="T4" fmla="*/ 79 w 111"/>
                  <a:gd name="T5" fmla="*/ 51 h 134"/>
                  <a:gd name="T6" fmla="*/ 1 w 111"/>
                  <a:gd name="T7" fmla="*/ 85 h 134"/>
                  <a:gd name="T8" fmla="*/ 111 w 111"/>
                  <a:gd name="T9" fmla="*/ 42 h 134"/>
                </a:gdLst>
                <a:ahLst/>
                <a:cxnLst>
                  <a:cxn ang="0">
                    <a:pos x="T0" y="T1"/>
                  </a:cxn>
                  <a:cxn ang="0">
                    <a:pos x="T2" y="T3"/>
                  </a:cxn>
                  <a:cxn ang="0">
                    <a:pos x="T4" y="T5"/>
                  </a:cxn>
                  <a:cxn ang="0">
                    <a:pos x="T6" y="T7"/>
                  </a:cxn>
                  <a:cxn ang="0">
                    <a:pos x="T8" y="T9"/>
                  </a:cxn>
                </a:cxnLst>
                <a:rect l="0" t="0" r="r" b="b"/>
                <a:pathLst>
                  <a:path w="111" h="134">
                    <a:moveTo>
                      <a:pt x="111" y="42"/>
                    </a:moveTo>
                    <a:cubicBezTo>
                      <a:pt x="36" y="0"/>
                      <a:pt x="6" y="66"/>
                      <a:pt x="0" y="81"/>
                    </a:cubicBezTo>
                    <a:cubicBezTo>
                      <a:pt x="18" y="74"/>
                      <a:pt x="46" y="58"/>
                      <a:pt x="79" y="51"/>
                    </a:cubicBezTo>
                    <a:cubicBezTo>
                      <a:pt x="79" y="51"/>
                      <a:pt x="44" y="74"/>
                      <a:pt x="1" y="85"/>
                    </a:cubicBezTo>
                    <a:cubicBezTo>
                      <a:pt x="85" y="134"/>
                      <a:pt x="111" y="42"/>
                      <a:pt x="11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0" name="Freeform 187"/>
              <p:cNvSpPr/>
              <p:nvPr/>
            </p:nvSpPr>
            <p:spPr bwMode="auto">
              <a:xfrm>
                <a:off x="1600199" y="-1498600"/>
                <a:ext cx="360363" cy="285752"/>
              </a:xfrm>
              <a:custGeom>
                <a:avLst/>
                <a:gdLst>
                  <a:gd name="T0" fmla="*/ 48 w 96"/>
                  <a:gd name="T1" fmla="*/ 31 h 76"/>
                  <a:gd name="T2" fmla="*/ 67 w 96"/>
                  <a:gd name="T3" fmla="*/ 75 h 76"/>
                  <a:gd name="T4" fmla="*/ 36 w 96"/>
                  <a:gd name="T5" fmla="*/ 0 h 76"/>
                  <a:gd name="T6" fmla="*/ 63 w 96"/>
                  <a:gd name="T7" fmla="*/ 76 h 76"/>
                  <a:gd name="T8" fmla="*/ 48 w 96"/>
                  <a:gd name="T9" fmla="*/ 31 h 76"/>
                </a:gdLst>
                <a:ahLst/>
                <a:cxnLst>
                  <a:cxn ang="0">
                    <a:pos x="T0" y="T1"/>
                  </a:cxn>
                  <a:cxn ang="0">
                    <a:pos x="T2" y="T3"/>
                  </a:cxn>
                  <a:cxn ang="0">
                    <a:pos x="T4" y="T5"/>
                  </a:cxn>
                  <a:cxn ang="0">
                    <a:pos x="T6" y="T7"/>
                  </a:cxn>
                  <a:cxn ang="0">
                    <a:pos x="T8" y="T9"/>
                  </a:cxn>
                </a:cxnLst>
                <a:rect l="0" t="0" r="r" b="b"/>
                <a:pathLst>
                  <a:path w="96" h="76">
                    <a:moveTo>
                      <a:pt x="48" y="31"/>
                    </a:moveTo>
                    <a:cubicBezTo>
                      <a:pt x="48" y="31"/>
                      <a:pt x="61" y="52"/>
                      <a:pt x="67" y="75"/>
                    </a:cubicBezTo>
                    <a:cubicBezTo>
                      <a:pt x="74" y="65"/>
                      <a:pt x="96" y="22"/>
                      <a:pt x="36" y="0"/>
                    </a:cubicBezTo>
                    <a:cubicBezTo>
                      <a:pt x="36" y="0"/>
                      <a:pt x="0" y="57"/>
                      <a:pt x="63" y="76"/>
                    </a:cubicBezTo>
                    <a:cubicBezTo>
                      <a:pt x="56" y="61"/>
                      <a:pt x="51" y="40"/>
                      <a:pt x="4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1" name="Freeform 188"/>
              <p:cNvSpPr>
                <a:spLocks noEditPoints="1"/>
              </p:cNvSpPr>
              <p:nvPr/>
            </p:nvSpPr>
            <p:spPr bwMode="auto">
              <a:xfrm>
                <a:off x="1085851" y="-935039"/>
                <a:ext cx="461964" cy="468315"/>
              </a:xfrm>
              <a:custGeom>
                <a:avLst/>
                <a:gdLst>
                  <a:gd name="T0" fmla="*/ 91 w 123"/>
                  <a:gd name="T1" fmla="*/ 33 h 125"/>
                  <a:gd name="T2" fmla="*/ 87 w 123"/>
                  <a:gd name="T3" fmla="*/ 71 h 125"/>
                  <a:gd name="T4" fmla="*/ 86 w 123"/>
                  <a:gd name="T5" fmla="*/ 78 h 125"/>
                  <a:gd name="T6" fmla="*/ 90 w 123"/>
                  <a:gd name="T7" fmla="*/ 82 h 125"/>
                  <a:gd name="T8" fmla="*/ 101 w 123"/>
                  <a:gd name="T9" fmla="*/ 74 h 125"/>
                  <a:gd name="T10" fmla="*/ 107 w 123"/>
                  <a:gd name="T11" fmla="*/ 54 h 125"/>
                  <a:gd name="T12" fmla="*/ 95 w 123"/>
                  <a:gd name="T13" fmla="*/ 26 h 125"/>
                  <a:gd name="T14" fmla="*/ 64 w 123"/>
                  <a:gd name="T15" fmla="*/ 14 h 125"/>
                  <a:gd name="T16" fmla="*/ 30 w 123"/>
                  <a:gd name="T17" fmla="*/ 28 h 125"/>
                  <a:gd name="T18" fmla="*/ 17 w 123"/>
                  <a:gd name="T19" fmla="*/ 63 h 125"/>
                  <a:gd name="T20" fmla="*/ 30 w 123"/>
                  <a:gd name="T21" fmla="*/ 96 h 125"/>
                  <a:gd name="T22" fmla="*/ 65 w 123"/>
                  <a:gd name="T23" fmla="*/ 110 h 125"/>
                  <a:gd name="T24" fmla="*/ 102 w 123"/>
                  <a:gd name="T25" fmla="*/ 100 h 125"/>
                  <a:gd name="T26" fmla="*/ 108 w 123"/>
                  <a:gd name="T27" fmla="*/ 114 h 125"/>
                  <a:gd name="T28" fmla="*/ 65 w 123"/>
                  <a:gd name="T29" fmla="*/ 125 h 125"/>
                  <a:gd name="T30" fmla="*/ 17 w 123"/>
                  <a:gd name="T31" fmla="*/ 106 h 125"/>
                  <a:gd name="T32" fmla="*/ 0 w 123"/>
                  <a:gd name="T33" fmla="*/ 63 h 125"/>
                  <a:gd name="T34" fmla="*/ 18 w 123"/>
                  <a:gd name="T35" fmla="*/ 18 h 125"/>
                  <a:gd name="T36" fmla="*/ 64 w 123"/>
                  <a:gd name="T37" fmla="*/ 0 h 125"/>
                  <a:gd name="T38" fmla="*/ 106 w 123"/>
                  <a:gd name="T39" fmla="*/ 16 h 125"/>
                  <a:gd name="T40" fmla="*/ 123 w 123"/>
                  <a:gd name="T41" fmla="*/ 54 h 125"/>
                  <a:gd name="T42" fmla="*/ 113 w 123"/>
                  <a:gd name="T43" fmla="*/ 84 h 125"/>
                  <a:gd name="T44" fmla="*/ 88 w 123"/>
                  <a:gd name="T45" fmla="*/ 96 h 125"/>
                  <a:gd name="T46" fmla="*/ 73 w 123"/>
                  <a:gd name="T47" fmla="*/ 89 h 125"/>
                  <a:gd name="T48" fmla="*/ 57 w 123"/>
                  <a:gd name="T49" fmla="*/ 97 h 125"/>
                  <a:gd name="T50" fmla="*/ 39 w 123"/>
                  <a:gd name="T51" fmla="*/ 88 h 125"/>
                  <a:gd name="T52" fmla="*/ 32 w 123"/>
                  <a:gd name="T53" fmla="*/ 65 h 125"/>
                  <a:gd name="T54" fmla="*/ 40 w 123"/>
                  <a:gd name="T55" fmla="*/ 41 h 125"/>
                  <a:gd name="T56" fmla="*/ 60 w 123"/>
                  <a:gd name="T57" fmla="*/ 31 h 125"/>
                  <a:gd name="T58" fmla="*/ 74 w 123"/>
                  <a:gd name="T59" fmla="*/ 36 h 125"/>
                  <a:gd name="T60" fmla="*/ 75 w 123"/>
                  <a:gd name="T61" fmla="*/ 33 h 125"/>
                  <a:gd name="T62" fmla="*/ 91 w 123"/>
                  <a:gd name="T63" fmla="*/ 33 h 125"/>
                  <a:gd name="T64" fmla="*/ 58 w 123"/>
                  <a:gd name="T65" fmla="*/ 80 h 125"/>
                  <a:gd name="T66" fmla="*/ 69 w 123"/>
                  <a:gd name="T67" fmla="*/ 74 h 125"/>
                  <a:gd name="T68" fmla="*/ 73 w 123"/>
                  <a:gd name="T69" fmla="*/ 61 h 125"/>
                  <a:gd name="T70" fmla="*/ 69 w 123"/>
                  <a:gd name="T71" fmla="*/ 52 h 125"/>
                  <a:gd name="T72" fmla="*/ 61 w 123"/>
                  <a:gd name="T73" fmla="*/ 48 h 125"/>
                  <a:gd name="T74" fmla="*/ 53 w 123"/>
                  <a:gd name="T75" fmla="*/ 53 h 125"/>
                  <a:gd name="T76" fmla="*/ 49 w 123"/>
                  <a:gd name="T77" fmla="*/ 65 h 125"/>
                  <a:gd name="T78" fmla="*/ 52 w 123"/>
                  <a:gd name="T79" fmla="*/ 76 h 125"/>
                  <a:gd name="T80" fmla="*/ 58 w 123"/>
                  <a:gd name="T81"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25">
                    <a:moveTo>
                      <a:pt x="91" y="33"/>
                    </a:moveTo>
                    <a:cubicBezTo>
                      <a:pt x="87" y="71"/>
                      <a:pt x="87" y="71"/>
                      <a:pt x="87" y="71"/>
                    </a:cubicBezTo>
                    <a:cubicBezTo>
                      <a:pt x="86" y="74"/>
                      <a:pt x="86" y="76"/>
                      <a:pt x="86" y="78"/>
                    </a:cubicBezTo>
                    <a:cubicBezTo>
                      <a:pt x="86" y="81"/>
                      <a:pt x="87" y="82"/>
                      <a:pt x="90" y="82"/>
                    </a:cubicBezTo>
                    <a:cubicBezTo>
                      <a:pt x="94" y="82"/>
                      <a:pt x="98" y="79"/>
                      <a:pt x="101" y="74"/>
                    </a:cubicBezTo>
                    <a:cubicBezTo>
                      <a:pt x="105" y="69"/>
                      <a:pt x="107" y="62"/>
                      <a:pt x="107" y="54"/>
                    </a:cubicBezTo>
                    <a:cubicBezTo>
                      <a:pt x="107" y="43"/>
                      <a:pt x="103" y="33"/>
                      <a:pt x="95" y="26"/>
                    </a:cubicBezTo>
                    <a:cubicBezTo>
                      <a:pt x="86" y="18"/>
                      <a:pt x="76" y="14"/>
                      <a:pt x="64" y="14"/>
                    </a:cubicBezTo>
                    <a:cubicBezTo>
                      <a:pt x="51" y="14"/>
                      <a:pt x="40" y="19"/>
                      <a:pt x="30" y="28"/>
                    </a:cubicBezTo>
                    <a:cubicBezTo>
                      <a:pt x="21" y="37"/>
                      <a:pt x="17" y="49"/>
                      <a:pt x="17" y="63"/>
                    </a:cubicBezTo>
                    <a:cubicBezTo>
                      <a:pt x="17" y="75"/>
                      <a:pt x="21" y="86"/>
                      <a:pt x="30" y="96"/>
                    </a:cubicBezTo>
                    <a:cubicBezTo>
                      <a:pt x="38" y="105"/>
                      <a:pt x="50" y="110"/>
                      <a:pt x="65" y="110"/>
                    </a:cubicBezTo>
                    <a:cubicBezTo>
                      <a:pt x="77" y="110"/>
                      <a:pt x="90" y="107"/>
                      <a:pt x="102" y="100"/>
                    </a:cubicBezTo>
                    <a:cubicBezTo>
                      <a:pt x="108" y="114"/>
                      <a:pt x="108" y="114"/>
                      <a:pt x="108" y="114"/>
                    </a:cubicBezTo>
                    <a:cubicBezTo>
                      <a:pt x="94" y="121"/>
                      <a:pt x="80" y="125"/>
                      <a:pt x="65" y="125"/>
                    </a:cubicBezTo>
                    <a:cubicBezTo>
                      <a:pt x="45" y="125"/>
                      <a:pt x="29" y="119"/>
                      <a:pt x="17" y="106"/>
                    </a:cubicBezTo>
                    <a:cubicBezTo>
                      <a:pt x="6" y="94"/>
                      <a:pt x="0" y="80"/>
                      <a:pt x="0" y="63"/>
                    </a:cubicBezTo>
                    <a:cubicBezTo>
                      <a:pt x="0" y="45"/>
                      <a:pt x="6" y="30"/>
                      <a:pt x="18" y="18"/>
                    </a:cubicBezTo>
                    <a:cubicBezTo>
                      <a:pt x="31" y="6"/>
                      <a:pt x="46" y="0"/>
                      <a:pt x="64" y="0"/>
                    </a:cubicBezTo>
                    <a:cubicBezTo>
                      <a:pt x="80" y="0"/>
                      <a:pt x="95" y="6"/>
                      <a:pt x="106" y="16"/>
                    </a:cubicBezTo>
                    <a:cubicBezTo>
                      <a:pt x="117" y="27"/>
                      <a:pt x="123" y="39"/>
                      <a:pt x="123" y="54"/>
                    </a:cubicBezTo>
                    <a:cubicBezTo>
                      <a:pt x="123" y="66"/>
                      <a:pt x="119" y="76"/>
                      <a:pt x="113" y="84"/>
                    </a:cubicBezTo>
                    <a:cubicBezTo>
                      <a:pt x="106" y="92"/>
                      <a:pt x="97" y="96"/>
                      <a:pt x="88" y="96"/>
                    </a:cubicBezTo>
                    <a:cubicBezTo>
                      <a:pt x="81" y="96"/>
                      <a:pt x="76" y="94"/>
                      <a:pt x="73" y="89"/>
                    </a:cubicBezTo>
                    <a:cubicBezTo>
                      <a:pt x="69" y="94"/>
                      <a:pt x="63" y="97"/>
                      <a:pt x="57" y="97"/>
                    </a:cubicBezTo>
                    <a:cubicBezTo>
                      <a:pt x="50" y="97"/>
                      <a:pt x="44" y="94"/>
                      <a:pt x="39" y="88"/>
                    </a:cubicBezTo>
                    <a:cubicBezTo>
                      <a:pt x="34" y="82"/>
                      <a:pt x="32" y="74"/>
                      <a:pt x="32" y="65"/>
                    </a:cubicBezTo>
                    <a:cubicBezTo>
                      <a:pt x="32" y="55"/>
                      <a:pt x="35" y="47"/>
                      <a:pt x="40" y="41"/>
                    </a:cubicBezTo>
                    <a:cubicBezTo>
                      <a:pt x="46" y="35"/>
                      <a:pt x="53" y="31"/>
                      <a:pt x="60" y="31"/>
                    </a:cubicBezTo>
                    <a:cubicBezTo>
                      <a:pt x="65" y="31"/>
                      <a:pt x="70" y="33"/>
                      <a:pt x="74" y="36"/>
                    </a:cubicBezTo>
                    <a:cubicBezTo>
                      <a:pt x="75" y="33"/>
                      <a:pt x="75" y="33"/>
                      <a:pt x="75" y="33"/>
                    </a:cubicBezTo>
                    <a:lnTo>
                      <a:pt x="91" y="33"/>
                    </a:lnTo>
                    <a:close/>
                    <a:moveTo>
                      <a:pt x="58" y="80"/>
                    </a:moveTo>
                    <a:cubicBezTo>
                      <a:pt x="62" y="80"/>
                      <a:pt x="66" y="78"/>
                      <a:pt x="69" y="74"/>
                    </a:cubicBezTo>
                    <a:cubicBezTo>
                      <a:pt x="71" y="71"/>
                      <a:pt x="73" y="66"/>
                      <a:pt x="73" y="61"/>
                    </a:cubicBezTo>
                    <a:cubicBezTo>
                      <a:pt x="73" y="57"/>
                      <a:pt x="72" y="54"/>
                      <a:pt x="69" y="52"/>
                    </a:cubicBezTo>
                    <a:cubicBezTo>
                      <a:pt x="67" y="49"/>
                      <a:pt x="64" y="48"/>
                      <a:pt x="61" y="48"/>
                    </a:cubicBezTo>
                    <a:cubicBezTo>
                      <a:pt x="58" y="48"/>
                      <a:pt x="55" y="50"/>
                      <a:pt x="53" y="53"/>
                    </a:cubicBezTo>
                    <a:cubicBezTo>
                      <a:pt x="50" y="56"/>
                      <a:pt x="49" y="60"/>
                      <a:pt x="49" y="65"/>
                    </a:cubicBezTo>
                    <a:cubicBezTo>
                      <a:pt x="49" y="70"/>
                      <a:pt x="50" y="73"/>
                      <a:pt x="52" y="76"/>
                    </a:cubicBezTo>
                    <a:cubicBezTo>
                      <a:pt x="53" y="79"/>
                      <a:pt x="56" y="80"/>
                      <a:pt x="58"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2" name="Freeform 189"/>
              <p:cNvSpPr/>
              <p:nvPr/>
            </p:nvSpPr>
            <p:spPr bwMode="auto">
              <a:xfrm>
                <a:off x="633413" y="-823911"/>
                <a:ext cx="77786" cy="123824"/>
              </a:xfrm>
              <a:custGeom>
                <a:avLst/>
                <a:gdLst>
                  <a:gd name="T0" fmla="*/ 0 w 21"/>
                  <a:gd name="T1" fmla="*/ 17 h 33"/>
                  <a:gd name="T2" fmla="*/ 21 w 21"/>
                  <a:gd name="T3" fmla="*/ 33 h 33"/>
                  <a:gd name="T4" fmla="*/ 21 w 21"/>
                  <a:gd name="T5" fmla="*/ 0 h 33"/>
                  <a:gd name="T6" fmla="*/ 0 w 21"/>
                  <a:gd name="T7" fmla="*/ 17 h 33"/>
                </a:gdLst>
                <a:ahLst/>
                <a:cxnLst>
                  <a:cxn ang="0">
                    <a:pos x="T0" y="T1"/>
                  </a:cxn>
                  <a:cxn ang="0">
                    <a:pos x="T2" y="T3"/>
                  </a:cxn>
                  <a:cxn ang="0">
                    <a:pos x="T4" y="T5"/>
                  </a:cxn>
                  <a:cxn ang="0">
                    <a:pos x="T6" y="T7"/>
                  </a:cxn>
                </a:cxnLst>
                <a:rect l="0" t="0" r="r" b="b"/>
                <a:pathLst>
                  <a:path w="21" h="33">
                    <a:moveTo>
                      <a:pt x="0" y="17"/>
                    </a:moveTo>
                    <a:cubicBezTo>
                      <a:pt x="5" y="25"/>
                      <a:pt x="13" y="30"/>
                      <a:pt x="21" y="33"/>
                    </a:cubicBezTo>
                    <a:cubicBezTo>
                      <a:pt x="21" y="0"/>
                      <a:pt x="21" y="0"/>
                      <a:pt x="21"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3" name="Freeform 190"/>
              <p:cNvSpPr/>
              <p:nvPr/>
            </p:nvSpPr>
            <p:spPr bwMode="auto">
              <a:xfrm>
                <a:off x="1173164" y="-1303340"/>
                <a:ext cx="284164" cy="101601"/>
              </a:xfrm>
              <a:custGeom>
                <a:avLst/>
                <a:gdLst>
                  <a:gd name="T0" fmla="*/ 52 w 76"/>
                  <a:gd name="T1" fmla="*/ 6 h 27"/>
                  <a:gd name="T2" fmla="*/ 25 w 76"/>
                  <a:gd name="T3" fmla="*/ 6 h 27"/>
                  <a:gd name="T4" fmla="*/ 0 w 76"/>
                  <a:gd name="T5" fmla="*/ 27 h 27"/>
                  <a:gd name="T6" fmla="*/ 76 w 76"/>
                  <a:gd name="T7" fmla="*/ 27 h 27"/>
                  <a:gd name="T8" fmla="*/ 52 w 76"/>
                  <a:gd name="T9" fmla="*/ 6 h 27"/>
                </a:gdLst>
                <a:ahLst/>
                <a:cxnLst>
                  <a:cxn ang="0">
                    <a:pos x="T0" y="T1"/>
                  </a:cxn>
                  <a:cxn ang="0">
                    <a:pos x="T2" y="T3"/>
                  </a:cxn>
                  <a:cxn ang="0">
                    <a:pos x="T4" y="T5"/>
                  </a:cxn>
                  <a:cxn ang="0">
                    <a:pos x="T6" y="T7"/>
                  </a:cxn>
                  <a:cxn ang="0">
                    <a:pos x="T8" y="T9"/>
                  </a:cxn>
                </a:cxnLst>
                <a:rect l="0" t="0" r="r" b="b"/>
                <a:pathLst>
                  <a:path w="76" h="27">
                    <a:moveTo>
                      <a:pt x="52" y="6"/>
                    </a:moveTo>
                    <a:cubicBezTo>
                      <a:pt x="44" y="0"/>
                      <a:pt x="32" y="0"/>
                      <a:pt x="25" y="6"/>
                    </a:cubicBezTo>
                    <a:cubicBezTo>
                      <a:pt x="0" y="27"/>
                      <a:pt x="0" y="27"/>
                      <a:pt x="0" y="27"/>
                    </a:cubicBezTo>
                    <a:cubicBezTo>
                      <a:pt x="76" y="27"/>
                      <a:pt x="76" y="27"/>
                      <a:pt x="76" y="27"/>
                    </a:cubicBezTo>
                    <a:lnTo>
                      <a:pt x="5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4" name="Freeform 191"/>
              <p:cNvSpPr/>
              <p:nvPr/>
            </p:nvSpPr>
            <p:spPr bwMode="auto">
              <a:xfrm>
                <a:off x="1919288" y="-823912"/>
                <a:ext cx="82549" cy="123824"/>
              </a:xfrm>
              <a:custGeom>
                <a:avLst/>
                <a:gdLst>
                  <a:gd name="T0" fmla="*/ 22 w 22"/>
                  <a:gd name="T1" fmla="*/ 17 h 33"/>
                  <a:gd name="T2" fmla="*/ 0 w 22"/>
                  <a:gd name="T3" fmla="*/ 0 h 33"/>
                  <a:gd name="T4" fmla="*/ 0 w 22"/>
                  <a:gd name="T5" fmla="*/ 33 h 33"/>
                  <a:gd name="T6" fmla="*/ 22 w 22"/>
                  <a:gd name="T7" fmla="*/ 17 h 33"/>
                </a:gdLst>
                <a:ahLst/>
                <a:cxnLst>
                  <a:cxn ang="0">
                    <a:pos x="T0" y="T1"/>
                  </a:cxn>
                  <a:cxn ang="0">
                    <a:pos x="T2" y="T3"/>
                  </a:cxn>
                  <a:cxn ang="0">
                    <a:pos x="T4" y="T5"/>
                  </a:cxn>
                  <a:cxn ang="0">
                    <a:pos x="T6" y="T7"/>
                  </a:cxn>
                </a:cxnLst>
                <a:rect l="0" t="0" r="r" b="b"/>
                <a:pathLst>
                  <a:path w="22" h="33">
                    <a:moveTo>
                      <a:pt x="22" y="17"/>
                    </a:moveTo>
                    <a:cubicBezTo>
                      <a:pt x="0" y="0"/>
                      <a:pt x="0" y="0"/>
                      <a:pt x="0" y="0"/>
                    </a:cubicBezTo>
                    <a:cubicBezTo>
                      <a:pt x="0" y="33"/>
                      <a:pt x="0" y="33"/>
                      <a:pt x="0" y="33"/>
                    </a:cubicBezTo>
                    <a:cubicBezTo>
                      <a:pt x="9" y="30"/>
                      <a:pt x="17" y="25"/>
                      <a:pt x="2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5" name="Freeform 192"/>
              <p:cNvSpPr/>
              <p:nvPr/>
            </p:nvSpPr>
            <p:spPr bwMode="auto">
              <a:xfrm>
                <a:off x="711199" y="-1201739"/>
                <a:ext cx="1208089" cy="996948"/>
              </a:xfrm>
              <a:custGeom>
                <a:avLst/>
                <a:gdLst>
                  <a:gd name="T0" fmla="*/ 18 w 322"/>
                  <a:gd name="T1" fmla="*/ 266 h 266"/>
                  <a:gd name="T2" fmla="*/ 18 w 322"/>
                  <a:gd name="T3" fmla="*/ 42 h 266"/>
                  <a:gd name="T4" fmla="*/ 26 w 322"/>
                  <a:gd name="T5" fmla="*/ 25 h 266"/>
                  <a:gd name="T6" fmla="*/ 45 w 322"/>
                  <a:gd name="T7" fmla="*/ 18 h 266"/>
                  <a:gd name="T8" fmla="*/ 277 w 322"/>
                  <a:gd name="T9" fmla="*/ 18 h 266"/>
                  <a:gd name="T10" fmla="*/ 296 w 322"/>
                  <a:gd name="T11" fmla="*/ 25 h 266"/>
                  <a:gd name="T12" fmla="*/ 304 w 322"/>
                  <a:gd name="T13" fmla="*/ 42 h 266"/>
                  <a:gd name="T14" fmla="*/ 304 w 322"/>
                  <a:gd name="T15" fmla="*/ 266 h 266"/>
                  <a:gd name="T16" fmla="*/ 322 w 322"/>
                  <a:gd name="T17" fmla="*/ 266 h 266"/>
                  <a:gd name="T18" fmla="*/ 322 w 322"/>
                  <a:gd name="T19" fmla="*/ 42 h 266"/>
                  <a:gd name="T20" fmla="*/ 277 w 322"/>
                  <a:gd name="T21" fmla="*/ 0 h 266"/>
                  <a:gd name="T22" fmla="*/ 45 w 322"/>
                  <a:gd name="T23" fmla="*/ 0 h 266"/>
                  <a:gd name="T24" fmla="*/ 0 w 322"/>
                  <a:gd name="T25" fmla="*/ 42 h 266"/>
                  <a:gd name="T26" fmla="*/ 0 w 322"/>
                  <a:gd name="T27" fmla="*/ 266 h 266"/>
                  <a:gd name="T28" fmla="*/ 18 w 322"/>
                  <a:gd name="T2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266">
                    <a:moveTo>
                      <a:pt x="18" y="266"/>
                    </a:moveTo>
                    <a:cubicBezTo>
                      <a:pt x="18" y="42"/>
                      <a:pt x="18" y="42"/>
                      <a:pt x="18" y="42"/>
                    </a:cubicBezTo>
                    <a:cubicBezTo>
                      <a:pt x="18" y="35"/>
                      <a:pt x="21" y="29"/>
                      <a:pt x="26" y="25"/>
                    </a:cubicBezTo>
                    <a:cubicBezTo>
                      <a:pt x="31" y="20"/>
                      <a:pt x="38" y="18"/>
                      <a:pt x="45" y="18"/>
                    </a:cubicBezTo>
                    <a:cubicBezTo>
                      <a:pt x="277" y="18"/>
                      <a:pt x="277" y="18"/>
                      <a:pt x="277" y="18"/>
                    </a:cubicBezTo>
                    <a:cubicBezTo>
                      <a:pt x="285" y="18"/>
                      <a:pt x="292" y="20"/>
                      <a:pt x="296" y="25"/>
                    </a:cubicBezTo>
                    <a:cubicBezTo>
                      <a:pt x="301" y="29"/>
                      <a:pt x="304" y="35"/>
                      <a:pt x="304" y="42"/>
                    </a:cubicBezTo>
                    <a:cubicBezTo>
                      <a:pt x="304" y="266"/>
                      <a:pt x="304" y="266"/>
                      <a:pt x="304" y="266"/>
                    </a:cubicBezTo>
                    <a:cubicBezTo>
                      <a:pt x="322" y="266"/>
                      <a:pt x="322" y="266"/>
                      <a:pt x="322" y="266"/>
                    </a:cubicBezTo>
                    <a:cubicBezTo>
                      <a:pt x="322" y="42"/>
                      <a:pt x="322" y="42"/>
                      <a:pt x="322" y="42"/>
                    </a:cubicBezTo>
                    <a:cubicBezTo>
                      <a:pt x="322" y="18"/>
                      <a:pt x="301" y="0"/>
                      <a:pt x="277" y="0"/>
                    </a:cubicBezTo>
                    <a:cubicBezTo>
                      <a:pt x="45" y="0"/>
                      <a:pt x="45" y="0"/>
                      <a:pt x="45" y="0"/>
                    </a:cubicBezTo>
                    <a:cubicBezTo>
                      <a:pt x="21" y="0"/>
                      <a:pt x="1" y="18"/>
                      <a:pt x="0" y="42"/>
                    </a:cubicBezTo>
                    <a:cubicBezTo>
                      <a:pt x="0" y="266"/>
                      <a:pt x="0" y="266"/>
                      <a:pt x="0" y="266"/>
                    </a:cubicBezTo>
                    <a:lnTo>
                      <a:pt x="18"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46" name="Freeform 193"/>
              <p:cNvSpPr>
                <a:spLocks noEditPoints="1"/>
              </p:cNvSpPr>
              <p:nvPr/>
            </p:nvSpPr>
            <p:spPr bwMode="auto">
              <a:xfrm>
                <a:off x="587375" y="-714376"/>
                <a:ext cx="1455737" cy="895351"/>
              </a:xfrm>
              <a:custGeom>
                <a:avLst/>
                <a:gdLst>
                  <a:gd name="T0" fmla="*/ 383 w 388"/>
                  <a:gd name="T1" fmla="*/ 0 h 239"/>
                  <a:gd name="T2" fmla="*/ 208 w 388"/>
                  <a:gd name="T3" fmla="*/ 144 h 239"/>
                  <a:gd name="T4" fmla="*/ 180 w 388"/>
                  <a:gd name="T5" fmla="*/ 144 h 239"/>
                  <a:gd name="T6" fmla="*/ 6 w 388"/>
                  <a:gd name="T7" fmla="*/ 0 h 239"/>
                  <a:gd name="T8" fmla="*/ 0 w 388"/>
                  <a:gd name="T9" fmla="*/ 19 h 239"/>
                  <a:gd name="T10" fmla="*/ 0 w 388"/>
                  <a:gd name="T11" fmla="*/ 203 h 239"/>
                  <a:gd name="T12" fmla="*/ 36 w 388"/>
                  <a:gd name="T13" fmla="*/ 239 h 239"/>
                  <a:gd name="T14" fmla="*/ 352 w 388"/>
                  <a:gd name="T15" fmla="*/ 239 h 239"/>
                  <a:gd name="T16" fmla="*/ 388 w 388"/>
                  <a:gd name="T17" fmla="*/ 203 h 239"/>
                  <a:gd name="T18" fmla="*/ 388 w 388"/>
                  <a:gd name="T19" fmla="*/ 19 h 239"/>
                  <a:gd name="T20" fmla="*/ 383 w 388"/>
                  <a:gd name="T21" fmla="*/ 0 h 239"/>
                  <a:gd name="T22" fmla="*/ 128 w 388"/>
                  <a:gd name="T23" fmla="*/ 155 h 239"/>
                  <a:gd name="T24" fmla="*/ 38 w 388"/>
                  <a:gd name="T25" fmla="*/ 211 h 239"/>
                  <a:gd name="T26" fmla="*/ 28 w 388"/>
                  <a:gd name="T27" fmla="*/ 208 h 239"/>
                  <a:gd name="T28" fmla="*/ 30 w 388"/>
                  <a:gd name="T29" fmla="*/ 198 h 239"/>
                  <a:gd name="T30" fmla="*/ 120 w 388"/>
                  <a:gd name="T31" fmla="*/ 142 h 239"/>
                  <a:gd name="T32" fmla="*/ 131 w 388"/>
                  <a:gd name="T33" fmla="*/ 145 h 239"/>
                  <a:gd name="T34" fmla="*/ 128 w 388"/>
                  <a:gd name="T35" fmla="*/ 155 h 239"/>
                  <a:gd name="T36" fmla="*/ 361 w 388"/>
                  <a:gd name="T37" fmla="*/ 208 h 239"/>
                  <a:gd name="T38" fmla="*/ 351 w 388"/>
                  <a:gd name="T39" fmla="*/ 211 h 239"/>
                  <a:gd name="T40" fmla="*/ 260 w 388"/>
                  <a:gd name="T41" fmla="*/ 155 h 239"/>
                  <a:gd name="T42" fmla="*/ 258 w 388"/>
                  <a:gd name="T43" fmla="*/ 145 h 239"/>
                  <a:gd name="T44" fmla="*/ 268 w 388"/>
                  <a:gd name="T45" fmla="*/ 142 h 239"/>
                  <a:gd name="T46" fmla="*/ 359 w 388"/>
                  <a:gd name="T47" fmla="*/ 198 h 239"/>
                  <a:gd name="T48" fmla="*/ 361 w 388"/>
                  <a:gd name="T49" fmla="*/ 20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 h="239">
                    <a:moveTo>
                      <a:pt x="383" y="0"/>
                    </a:moveTo>
                    <a:cubicBezTo>
                      <a:pt x="208" y="144"/>
                      <a:pt x="208" y="144"/>
                      <a:pt x="208" y="144"/>
                    </a:cubicBezTo>
                    <a:cubicBezTo>
                      <a:pt x="201" y="150"/>
                      <a:pt x="188" y="150"/>
                      <a:pt x="180" y="144"/>
                    </a:cubicBezTo>
                    <a:cubicBezTo>
                      <a:pt x="6" y="0"/>
                      <a:pt x="6" y="0"/>
                      <a:pt x="6" y="0"/>
                    </a:cubicBezTo>
                    <a:cubicBezTo>
                      <a:pt x="2" y="6"/>
                      <a:pt x="0" y="12"/>
                      <a:pt x="0" y="19"/>
                    </a:cubicBezTo>
                    <a:cubicBezTo>
                      <a:pt x="0" y="203"/>
                      <a:pt x="0" y="203"/>
                      <a:pt x="0" y="203"/>
                    </a:cubicBezTo>
                    <a:cubicBezTo>
                      <a:pt x="0" y="223"/>
                      <a:pt x="16" y="239"/>
                      <a:pt x="36" y="239"/>
                    </a:cubicBezTo>
                    <a:cubicBezTo>
                      <a:pt x="352" y="239"/>
                      <a:pt x="352" y="239"/>
                      <a:pt x="352" y="239"/>
                    </a:cubicBezTo>
                    <a:cubicBezTo>
                      <a:pt x="372" y="239"/>
                      <a:pt x="388" y="223"/>
                      <a:pt x="388" y="203"/>
                    </a:cubicBezTo>
                    <a:cubicBezTo>
                      <a:pt x="388" y="19"/>
                      <a:pt x="388" y="19"/>
                      <a:pt x="388" y="19"/>
                    </a:cubicBezTo>
                    <a:cubicBezTo>
                      <a:pt x="388" y="12"/>
                      <a:pt x="386" y="6"/>
                      <a:pt x="383" y="0"/>
                    </a:cubicBezTo>
                    <a:close/>
                    <a:moveTo>
                      <a:pt x="128" y="155"/>
                    </a:moveTo>
                    <a:cubicBezTo>
                      <a:pt x="38" y="211"/>
                      <a:pt x="38" y="211"/>
                      <a:pt x="38" y="211"/>
                    </a:cubicBezTo>
                    <a:cubicBezTo>
                      <a:pt x="34" y="213"/>
                      <a:pt x="30" y="212"/>
                      <a:pt x="28" y="208"/>
                    </a:cubicBezTo>
                    <a:cubicBezTo>
                      <a:pt x="25" y="205"/>
                      <a:pt x="27" y="200"/>
                      <a:pt x="30" y="198"/>
                    </a:cubicBezTo>
                    <a:cubicBezTo>
                      <a:pt x="120" y="142"/>
                      <a:pt x="120" y="142"/>
                      <a:pt x="120" y="142"/>
                    </a:cubicBezTo>
                    <a:cubicBezTo>
                      <a:pt x="124" y="140"/>
                      <a:pt x="129" y="141"/>
                      <a:pt x="131" y="145"/>
                    </a:cubicBezTo>
                    <a:cubicBezTo>
                      <a:pt x="133" y="148"/>
                      <a:pt x="132" y="153"/>
                      <a:pt x="128" y="155"/>
                    </a:cubicBezTo>
                    <a:close/>
                    <a:moveTo>
                      <a:pt x="361" y="208"/>
                    </a:moveTo>
                    <a:cubicBezTo>
                      <a:pt x="359" y="212"/>
                      <a:pt x="354" y="213"/>
                      <a:pt x="351" y="211"/>
                    </a:cubicBezTo>
                    <a:cubicBezTo>
                      <a:pt x="260" y="155"/>
                      <a:pt x="260" y="155"/>
                      <a:pt x="260" y="155"/>
                    </a:cubicBezTo>
                    <a:cubicBezTo>
                      <a:pt x="257" y="153"/>
                      <a:pt x="256" y="148"/>
                      <a:pt x="258" y="145"/>
                    </a:cubicBezTo>
                    <a:cubicBezTo>
                      <a:pt x="260" y="141"/>
                      <a:pt x="265" y="140"/>
                      <a:pt x="268" y="142"/>
                    </a:cubicBezTo>
                    <a:cubicBezTo>
                      <a:pt x="359" y="198"/>
                      <a:pt x="359" y="198"/>
                      <a:pt x="359" y="198"/>
                    </a:cubicBezTo>
                    <a:cubicBezTo>
                      <a:pt x="362" y="200"/>
                      <a:pt x="363" y="205"/>
                      <a:pt x="361"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grpSp>
        <p:nvGrpSpPr>
          <p:cNvPr id="19479" name="组合 71"/>
          <p:cNvGrpSpPr/>
          <p:nvPr/>
        </p:nvGrpSpPr>
        <p:grpSpPr>
          <a:xfrm>
            <a:off x="3759200" y="2662238"/>
            <a:ext cx="790575" cy="711200"/>
            <a:chOff x="2936832" y="1956990"/>
            <a:chExt cx="592872" cy="592872"/>
          </a:xfrm>
        </p:grpSpPr>
        <p:sp useBgFill="1">
          <p:nvSpPr>
            <p:cNvPr id="47" name="椭圆 46"/>
            <p:cNvSpPr/>
            <p:nvPr/>
          </p:nvSpPr>
          <p:spPr>
            <a:xfrm rot="18000000">
              <a:off x="2936832" y="1956990"/>
              <a:ext cx="592872" cy="592872"/>
            </a:xfrm>
            <a:prstGeom prst="ellipse">
              <a:avLst/>
            </a:prstGeom>
            <a:solidFill>
              <a:schemeClr val="bg1"/>
            </a:solidFill>
            <a:ln>
              <a:solidFill>
                <a:srgbClr val="00544A"/>
              </a:soli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nvGrpSpPr>
            <p:cNvPr id="48" name="组合 47"/>
            <p:cNvGrpSpPr/>
            <p:nvPr/>
          </p:nvGrpSpPr>
          <p:grpSpPr>
            <a:xfrm>
              <a:off x="3053741" y="2079693"/>
              <a:ext cx="359053" cy="337528"/>
              <a:chOff x="-2553911" y="3559322"/>
              <a:chExt cx="1826946" cy="1717745"/>
            </a:xfrm>
            <a:solidFill>
              <a:schemeClr val="tx1">
                <a:lumMod val="75000"/>
                <a:lumOff val="25000"/>
              </a:schemeClr>
            </a:solidFill>
            <a:effectLst>
              <a:outerShdw blurRad="88900" sx="102000" sy="102000" algn="ctr" rotWithShape="0">
                <a:schemeClr val="bg1">
                  <a:lumMod val="65000"/>
                  <a:alpha val="40000"/>
                </a:schemeClr>
              </a:outerShdw>
            </a:effectLst>
          </p:grpSpPr>
          <p:sp>
            <p:nvSpPr>
              <p:cNvPr id="49" name="Freeform 92"/>
              <p:cNvSpPr/>
              <p:nvPr/>
            </p:nvSpPr>
            <p:spPr bwMode="auto">
              <a:xfrm>
                <a:off x="-1233304" y="4883352"/>
                <a:ext cx="160314" cy="168281"/>
              </a:xfrm>
              <a:custGeom>
                <a:avLst/>
                <a:gdLst>
                  <a:gd name="T0" fmla="*/ 5 w 43"/>
                  <a:gd name="T1" fmla="*/ 4 h 45"/>
                  <a:gd name="T2" fmla="*/ 20 w 43"/>
                  <a:gd name="T3" fmla="*/ 5 h 45"/>
                  <a:gd name="T4" fmla="*/ 20 w 43"/>
                  <a:gd name="T5" fmla="*/ 5 h 45"/>
                  <a:gd name="T6" fmla="*/ 39 w 43"/>
                  <a:gd name="T7" fmla="*/ 25 h 45"/>
                  <a:gd name="T8" fmla="*/ 38 w 43"/>
                  <a:gd name="T9" fmla="*/ 41 h 45"/>
                  <a:gd name="T10" fmla="*/ 38 w 43"/>
                  <a:gd name="T11" fmla="*/ 41 h 45"/>
                  <a:gd name="T12" fmla="*/ 23 w 43"/>
                  <a:gd name="T13" fmla="*/ 40 h 45"/>
                  <a:gd name="T14" fmla="*/ 23 w 43"/>
                  <a:gd name="T15" fmla="*/ 40 h 45"/>
                  <a:gd name="T16" fmla="*/ 4 w 43"/>
                  <a:gd name="T17" fmla="*/ 20 h 45"/>
                  <a:gd name="T18" fmla="*/ 2 w 43"/>
                  <a:gd name="T19" fmla="*/ 18 h 45"/>
                  <a:gd name="T20" fmla="*/ 2 w 43"/>
                  <a:gd name="T21" fmla="*/ 18 h 45"/>
                  <a:gd name="T22" fmla="*/ 5 w 43"/>
                  <a:gd name="T2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5">
                    <a:moveTo>
                      <a:pt x="5" y="4"/>
                    </a:moveTo>
                    <a:cubicBezTo>
                      <a:pt x="9" y="0"/>
                      <a:pt x="16" y="0"/>
                      <a:pt x="20" y="5"/>
                    </a:cubicBezTo>
                    <a:cubicBezTo>
                      <a:pt x="20" y="5"/>
                      <a:pt x="20" y="5"/>
                      <a:pt x="20" y="5"/>
                    </a:cubicBezTo>
                    <a:cubicBezTo>
                      <a:pt x="39" y="25"/>
                      <a:pt x="39" y="25"/>
                      <a:pt x="39" y="25"/>
                    </a:cubicBezTo>
                    <a:cubicBezTo>
                      <a:pt x="43" y="30"/>
                      <a:pt x="43" y="37"/>
                      <a:pt x="38" y="41"/>
                    </a:cubicBezTo>
                    <a:cubicBezTo>
                      <a:pt x="38" y="41"/>
                      <a:pt x="38" y="41"/>
                      <a:pt x="38" y="41"/>
                    </a:cubicBezTo>
                    <a:cubicBezTo>
                      <a:pt x="34" y="45"/>
                      <a:pt x="27" y="45"/>
                      <a:pt x="23" y="40"/>
                    </a:cubicBezTo>
                    <a:cubicBezTo>
                      <a:pt x="23" y="40"/>
                      <a:pt x="23" y="40"/>
                      <a:pt x="23" y="40"/>
                    </a:cubicBezTo>
                    <a:cubicBezTo>
                      <a:pt x="4" y="20"/>
                      <a:pt x="4" y="20"/>
                      <a:pt x="4" y="20"/>
                    </a:cubicBezTo>
                    <a:cubicBezTo>
                      <a:pt x="3" y="19"/>
                      <a:pt x="3" y="18"/>
                      <a:pt x="2" y="18"/>
                    </a:cubicBezTo>
                    <a:cubicBezTo>
                      <a:pt x="2" y="18"/>
                      <a:pt x="2" y="18"/>
                      <a:pt x="2" y="18"/>
                    </a:cubicBezTo>
                    <a:cubicBezTo>
                      <a:pt x="0" y="13"/>
                      <a:pt x="1" y="8"/>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0" name="Freeform 93"/>
              <p:cNvSpPr/>
              <p:nvPr/>
            </p:nvSpPr>
            <p:spPr bwMode="auto">
              <a:xfrm>
                <a:off x="-1211083" y="4718246"/>
                <a:ext cx="190471" cy="131768"/>
              </a:xfrm>
              <a:custGeom>
                <a:avLst/>
                <a:gdLst>
                  <a:gd name="T0" fmla="*/ 2 w 51"/>
                  <a:gd name="T1" fmla="*/ 27 h 35"/>
                  <a:gd name="T2" fmla="*/ 17 w 51"/>
                  <a:gd name="T3" fmla="*/ 33 h 35"/>
                  <a:gd name="T4" fmla="*/ 17 w 51"/>
                  <a:gd name="T5" fmla="*/ 33 h 35"/>
                  <a:gd name="T6" fmla="*/ 42 w 51"/>
                  <a:gd name="T7" fmla="*/ 23 h 35"/>
                  <a:gd name="T8" fmla="*/ 49 w 51"/>
                  <a:gd name="T9" fmla="*/ 9 h 35"/>
                  <a:gd name="T10" fmla="*/ 49 w 51"/>
                  <a:gd name="T11" fmla="*/ 9 h 35"/>
                  <a:gd name="T12" fmla="*/ 34 w 51"/>
                  <a:gd name="T13" fmla="*/ 2 h 35"/>
                  <a:gd name="T14" fmla="*/ 34 w 51"/>
                  <a:gd name="T15" fmla="*/ 2 h 35"/>
                  <a:gd name="T16" fmla="*/ 9 w 51"/>
                  <a:gd name="T17" fmla="*/ 12 h 35"/>
                  <a:gd name="T18" fmla="*/ 6 w 51"/>
                  <a:gd name="T19" fmla="*/ 14 h 35"/>
                  <a:gd name="T20" fmla="*/ 6 w 51"/>
                  <a:gd name="T21" fmla="*/ 14 h 35"/>
                  <a:gd name="T22" fmla="*/ 2 w 51"/>
                  <a:gd name="T2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5">
                    <a:moveTo>
                      <a:pt x="2" y="27"/>
                    </a:moveTo>
                    <a:cubicBezTo>
                      <a:pt x="4" y="33"/>
                      <a:pt x="11" y="35"/>
                      <a:pt x="17" y="33"/>
                    </a:cubicBezTo>
                    <a:cubicBezTo>
                      <a:pt x="17" y="33"/>
                      <a:pt x="17" y="33"/>
                      <a:pt x="17" y="33"/>
                    </a:cubicBezTo>
                    <a:cubicBezTo>
                      <a:pt x="42" y="23"/>
                      <a:pt x="42" y="23"/>
                      <a:pt x="42" y="23"/>
                    </a:cubicBezTo>
                    <a:cubicBezTo>
                      <a:pt x="48" y="21"/>
                      <a:pt x="51" y="14"/>
                      <a:pt x="49" y="9"/>
                    </a:cubicBezTo>
                    <a:cubicBezTo>
                      <a:pt x="49" y="9"/>
                      <a:pt x="49" y="9"/>
                      <a:pt x="49" y="9"/>
                    </a:cubicBezTo>
                    <a:cubicBezTo>
                      <a:pt x="47" y="3"/>
                      <a:pt x="40" y="0"/>
                      <a:pt x="34" y="2"/>
                    </a:cubicBezTo>
                    <a:cubicBezTo>
                      <a:pt x="34" y="2"/>
                      <a:pt x="34" y="2"/>
                      <a:pt x="34" y="2"/>
                    </a:cubicBezTo>
                    <a:cubicBezTo>
                      <a:pt x="9" y="12"/>
                      <a:pt x="9" y="12"/>
                      <a:pt x="9" y="12"/>
                    </a:cubicBezTo>
                    <a:cubicBezTo>
                      <a:pt x="8" y="13"/>
                      <a:pt x="7" y="13"/>
                      <a:pt x="6" y="14"/>
                    </a:cubicBezTo>
                    <a:cubicBezTo>
                      <a:pt x="6" y="14"/>
                      <a:pt x="6" y="14"/>
                      <a:pt x="6" y="14"/>
                    </a:cubicBezTo>
                    <a:cubicBezTo>
                      <a:pt x="2" y="17"/>
                      <a:pt x="0" y="22"/>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1" name="Freeform 94"/>
              <p:cNvSpPr>
                <a:spLocks noEditPoints="1"/>
              </p:cNvSpPr>
              <p:nvPr/>
            </p:nvSpPr>
            <p:spPr bwMode="auto">
              <a:xfrm>
                <a:off x="-2249157" y="4167358"/>
                <a:ext cx="801572" cy="806484"/>
              </a:xfrm>
              <a:custGeom>
                <a:avLst/>
                <a:gdLst>
                  <a:gd name="T0" fmla="*/ 0 w 214"/>
                  <a:gd name="T1" fmla="*/ 108 h 215"/>
                  <a:gd name="T2" fmla="*/ 107 w 214"/>
                  <a:gd name="T3" fmla="*/ 0 h 215"/>
                  <a:gd name="T4" fmla="*/ 107 w 214"/>
                  <a:gd name="T5" fmla="*/ 0 h 215"/>
                  <a:gd name="T6" fmla="*/ 214 w 214"/>
                  <a:gd name="T7" fmla="*/ 108 h 215"/>
                  <a:gd name="T8" fmla="*/ 214 w 214"/>
                  <a:gd name="T9" fmla="*/ 108 h 215"/>
                  <a:gd name="T10" fmla="*/ 107 w 214"/>
                  <a:gd name="T11" fmla="*/ 215 h 215"/>
                  <a:gd name="T12" fmla="*/ 107 w 214"/>
                  <a:gd name="T13" fmla="*/ 215 h 215"/>
                  <a:gd name="T14" fmla="*/ 0 w 214"/>
                  <a:gd name="T15" fmla="*/ 108 h 215"/>
                  <a:gd name="T16" fmla="*/ 10 w 214"/>
                  <a:gd name="T17" fmla="*/ 108 h 215"/>
                  <a:gd name="T18" fmla="*/ 107 w 214"/>
                  <a:gd name="T19" fmla="*/ 205 h 215"/>
                  <a:gd name="T20" fmla="*/ 107 w 214"/>
                  <a:gd name="T21" fmla="*/ 205 h 215"/>
                  <a:gd name="T22" fmla="*/ 204 w 214"/>
                  <a:gd name="T23" fmla="*/ 108 h 215"/>
                  <a:gd name="T24" fmla="*/ 204 w 214"/>
                  <a:gd name="T25" fmla="*/ 108 h 215"/>
                  <a:gd name="T26" fmla="*/ 107 w 214"/>
                  <a:gd name="T27" fmla="*/ 11 h 215"/>
                  <a:gd name="T28" fmla="*/ 107 w 214"/>
                  <a:gd name="T29" fmla="*/ 11 h 215"/>
                  <a:gd name="T30" fmla="*/ 10 w 214"/>
                  <a:gd name="T31" fmla="*/ 108 h 215"/>
                  <a:gd name="T32" fmla="*/ 10 w 214"/>
                  <a:gd name="T33" fmla="*/ 1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4" h="215">
                    <a:moveTo>
                      <a:pt x="0" y="108"/>
                    </a:moveTo>
                    <a:cubicBezTo>
                      <a:pt x="0" y="48"/>
                      <a:pt x="48" y="0"/>
                      <a:pt x="107" y="0"/>
                    </a:cubicBezTo>
                    <a:cubicBezTo>
                      <a:pt x="107" y="0"/>
                      <a:pt x="107" y="0"/>
                      <a:pt x="107" y="0"/>
                    </a:cubicBezTo>
                    <a:cubicBezTo>
                      <a:pt x="166" y="0"/>
                      <a:pt x="214" y="48"/>
                      <a:pt x="214" y="108"/>
                    </a:cubicBezTo>
                    <a:cubicBezTo>
                      <a:pt x="214" y="108"/>
                      <a:pt x="214" y="108"/>
                      <a:pt x="214" y="108"/>
                    </a:cubicBezTo>
                    <a:cubicBezTo>
                      <a:pt x="214" y="167"/>
                      <a:pt x="166" y="215"/>
                      <a:pt x="107" y="215"/>
                    </a:cubicBezTo>
                    <a:cubicBezTo>
                      <a:pt x="107" y="215"/>
                      <a:pt x="107" y="215"/>
                      <a:pt x="107" y="215"/>
                    </a:cubicBezTo>
                    <a:cubicBezTo>
                      <a:pt x="48" y="215"/>
                      <a:pt x="0" y="167"/>
                      <a:pt x="0" y="108"/>
                    </a:cubicBezTo>
                    <a:close/>
                    <a:moveTo>
                      <a:pt x="10" y="108"/>
                    </a:moveTo>
                    <a:cubicBezTo>
                      <a:pt x="10" y="161"/>
                      <a:pt x="54" y="204"/>
                      <a:pt x="107" y="205"/>
                    </a:cubicBezTo>
                    <a:cubicBezTo>
                      <a:pt x="107" y="205"/>
                      <a:pt x="107" y="205"/>
                      <a:pt x="107" y="205"/>
                    </a:cubicBezTo>
                    <a:cubicBezTo>
                      <a:pt x="161" y="204"/>
                      <a:pt x="204" y="161"/>
                      <a:pt x="204" y="108"/>
                    </a:cubicBezTo>
                    <a:cubicBezTo>
                      <a:pt x="204" y="108"/>
                      <a:pt x="204" y="108"/>
                      <a:pt x="204" y="108"/>
                    </a:cubicBezTo>
                    <a:cubicBezTo>
                      <a:pt x="204" y="54"/>
                      <a:pt x="161" y="11"/>
                      <a:pt x="107" y="11"/>
                    </a:cubicBezTo>
                    <a:cubicBezTo>
                      <a:pt x="107" y="11"/>
                      <a:pt x="107" y="11"/>
                      <a:pt x="107" y="11"/>
                    </a:cubicBezTo>
                    <a:cubicBezTo>
                      <a:pt x="54" y="11"/>
                      <a:pt x="10" y="54"/>
                      <a:pt x="10" y="108"/>
                    </a:cubicBezTo>
                    <a:cubicBezTo>
                      <a:pt x="10" y="108"/>
                      <a:pt x="10" y="108"/>
                      <a:pt x="1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2" name="Freeform 95"/>
              <p:cNvSpPr>
                <a:spLocks noEditPoints="1"/>
              </p:cNvSpPr>
              <p:nvPr/>
            </p:nvSpPr>
            <p:spPr bwMode="auto">
              <a:xfrm>
                <a:off x="-2553911" y="3864133"/>
                <a:ext cx="1414255" cy="1412934"/>
              </a:xfrm>
              <a:custGeom>
                <a:avLst/>
                <a:gdLst>
                  <a:gd name="T0" fmla="*/ 377 w 377"/>
                  <a:gd name="T1" fmla="*/ 182 h 377"/>
                  <a:gd name="T2" fmla="*/ 341 w 377"/>
                  <a:gd name="T3" fmla="*/ 149 h 377"/>
                  <a:gd name="T4" fmla="*/ 325 w 377"/>
                  <a:gd name="T5" fmla="*/ 110 h 377"/>
                  <a:gd name="T6" fmla="*/ 327 w 377"/>
                  <a:gd name="T7" fmla="*/ 61 h 377"/>
                  <a:gd name="T8" fmla="*/ 324 w 377"/>
                  <a:gd name="T9" fmla="*/ 58 h 377"/>
                  <a:gd name="T10" fmla="*/ 319 w 377"/>
                  <a:gd name="T11" fmla="*/ 53 h 377"/>
                  <a:gd name="T12" fmla="*/ 317 w 377"/>
                  <a:gd name="T13" fmla="*/ 51 h 377"/>
                  <a:gd name="T14" fmla="*/ 268 w 377"/>
                  <a:gd name="T15" fmla="*/ 53 h 377"/>
                  <a:gd name="T16" fmla="*/ 229 w 377"/>
                  <a:gd name="T17" fmla="*/ 36 h 377"/>
                  <a:gd name="T18" fmla="*/ 196 w 377"/>
                  <a:gd name="T19" fmla="*/ 0 h 377"/>
                  <a:gd name="T20" fmla="*/ 192 w 377"/>
                  <a:gd name="T21" fmla="*/ 0 h 377"/>
                  <a:gd name="T22" fmla="*/ 185 w 377"/>
                  <a:gd name="T23" fmla="*/ 0 h 377"/>
                  <a:gd name="T24" fmla="*/ 182 w 377"/>
                  <a:gd name="T25" fmla="*/ 0 h 377"/>
                  <a:gd name="T26" fmla="*/ 149 w 377"/>
                  <a:gd name="T27" fmla="*/ 36 h 377"/>
                  <a:gd name="T28" fmla="*/ 109 w 377"/>
                  <a:gd name="T29" fmla="*/ 52 h 377"/>
                  <a:gd name="T30" fmla="*/ 60 w 377"/>
                  <a:gd name="T31" fmla="*/ 50 h 377"/>
                  <a:gd name="T32" fmla="*/ 58 w 377"/>
                  <a:gd name="T33" fmla="*/ 52 h 377"/>
                  <a:gd name="T34" fmla="*/ 53 w 377"/>
                  <a:gd name="T35" fmla="*/ 57 h 377"/>
                  <a:gd name="T36" fmla="*/ 50 w 377"/>
                  <a:gd name="T37" fmla="*/ 60 h 377"/>
                  <a:gd name="T38" fmla="*/ 52 w 377"/>
                  <a:gd name="T39" fmla="*/ 108 h 377"/>
                  <a:gd name="T40" fmla="*/ 36 w 377"/>
                  <a:gd name="T41" fmla="*/ 148 h 377"/>
                  <a:gd name="T42" fmla="*/ 0 w 377"/>
                  <a:gd name="T43" fmla="*/ 181 h 377"/>
                  <a:gd name="T44" fmla="*/ 0 w 377"/>
                  <a:gd name="T45" fmla="*/ 184 h 377"/>
                  <a:gd name="T46" fmla="*/ 0 w 377"/>
                  <a:gd name="T47" fmla="*/ 191 h 377"/>
                  <a:gd name="T48" fmla="*/ 0 w 377"/>
                  <a:gd name="T49" fmla="*/ 195 h 377"/>
                  <a:gd name="T50" fmla="*/ 35 w 377"/>
                  <a:gd name="T51" fmla="*/ 228 h 377"/>
                  <a:gd name="T52" fmla="*/ 51 w 377"/>
                  <a:gd name="T53" fmla="*/ 267 h 377"/>
                  <a:gd name="T54" fmla="*/ 49 w 377"/>
                  <a:gd name="T55" fmla="*/ 316 h 377"/>
                  <a:gd name="T56" fmla="*/ 52 w 377"/>
                  <a:gd name="T57" fmla="*/ 319 h 377"/>
                  <a:gd name="T58" fmla="*/ 57 w 377"/>
                  <a:gd name="T59" fmla="*/ 324 h 377"/>
                  <a:gd name="T60" fmla="*/ 59 w 377"/>
                  <a:gd name="T61" fmla="*/ 326 h 377"/>
                  <a:gd name="T62" fmla="*/ 108 w 377"/>
                  <a:gd name="T63" fmla="*/ 324 h 377"/>
                  <a:gd name="T64" fmla="*/ 147 w 377"/>
                  <a:gd name="T65" fmla="*/ 341 h 377"/>
                  <a:gd name="T66" fmla="*/ 180 w 377"/>
                  <a:gd name="T67" fmla="*/ 377 h 377"/>
                  <a:gd name="T68" fmla="*/ 184 w 377"/>
                  <a:gd name="T69" fmla="*/ 377 h 377"/>
                  <a:gd name="T70" fmla="*/ 191 w 377"/>
                  <a:gd name="T71" fmla="*/ 377 h 377"/>
                  <a:gd name="T72" fmla="*/ 194 w 377"/>
                  <a:gd name="T73" fmla="*/ 377 h 377"/>
                  <a:gd name="T74" fmla="*/ 227 w 377"/>
                  <a:gd name="T75" fmla="*/ 341 h 377"/>
                  <a:gd name="T76" fmla="*/ 267 w 377"/>
                  <a:gd name="T77" fmla="*/ 325 h 377"/>
                  <a:gd name="T78" fmla="*/ 316 w 377"/>
                  <a:gd name="T79" fmla="*/ 327 h 377"/>
                  <a:gd name="T80" fmla="*/ 318 w 377"/>
                  <a:gd name="T81" fmla="*/ 325 h 377"/>
                  <a:gd name="T82" fmla="*/ 323 w 377"/>
                  <a:gd name="T83" fmla="*/ 320 h 377"/>
                  <a:gd name="T84" fmla="*/ 326 w 377"/>
                  <a:gd name="T85" fmla="*/ 317 h 377"/>
                  <a:gd name="T86" fmla="*/ 324 w 377"/>
                  <a:gd name="T87" fmla="*/ 269 h 377"/>
                  <a:gd name="T88" fmla="*/ 341 w 377"/>
                  <a:gd name="T89" fmla="*/ 229 h 377"/>
                  <a:gd name="T90" fmla="*/ 377 w 377"/>
                  <a:gd name="T91" fmla="*/ 196 h 377"/>
                  <a:gd name="T92" fmla="*/ 377 w 377"/>
                  <a:gd name="T93" fmla="*/ 193 h 377"/>
                  <a:gd name="T94" fmla="*/ 377 w 377"/>
                  <a:gd name="T95" fmla="*/ 186 h 377"/>
                  <a:gd name="T96" fmla="*/ 377 w 377"/>
                  <a:gd name="T97" fmla="*/ 182 h 377"/>
                  <a:gd name="T98" fmla="*/ 188 w 377"/>
                  <a:gd name="T99" fmla="*/ 303 h 377"/>
                  <a:gd name="T100" fmla="*/ 73 w 377"/>
                  <a:gd name="T101" fmla="*/ 189 h 377"/>
                  <a:gd name="T102" fmla="*/ 188 w 377"/>
                  <a:gd name="T103" fmla="*/ 74 h 377"/>
                  <a:gd name="T104" fmla="*/ 303 w 377"/>
                  <a:gd name="T105" fmla="*/ 189 h 377"/>
                  <a:gd name="T106" fmla="*/ 188 w 377"/>
                  <a:gd name="T107" fmla="*/ 30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 h="377">
                    <a:moveTo>
                      <a:pt x="377" y="182"/>
                    </a:moveTo>
                    <a:cubicBezTo>
                      <a:pt x="377" y="160"/>
                      <a:pt x="354" y="152"/>
                      <a:pt x="341" y="149"/>
                    </a:cubicBezTo>
                    <a:cubicBezTo>
                      <a:pt x="337" y="135"/>
                      <a:pt x="332" y="122"/>
                      <a:pt x="325" y="110"/>
                    </a:cubicBezTo>
                    <a:cubicBezTo>
                      <a:pt x="332" y="99"/>
                      <a:pt x="343" y="77"/>
                      <a:pt x="327" y="61"/>
                    </a:cubicBezTo>
                    <a:cubicBezTo>
                      <a:pt x="324" y="58"/>
                      <a:pt x="324" y="58"/>
                      <a:pt x="324" y="58"/>
                    </a:cubicBezTo>
                    <a:cubicBezTo>
                      <a:pt x="319" y="53"/>
                      <a:pt x="319" y="53"/>
                      <a:pt x="319" y="53"/>
                    </a:cubicBezTo>
                    <a:cubicBezTo>
                      <a:pt x="317" y="51"/>
                      <a:pt x="317" y="51"/>
                      <a:pt x="317" y="51"/>
                    </a:cubicBezTo>
                    <a:cubicBezTo>
                      <a:pt x="301" y="35"/>
                      <a:pt x="280" y="45"/>
                      <a:pt x="268" y="53"/>
                    </a:cubicBezTo>
                    <a:cubicBezTo>
                      <a:pt x="256" y="45"/>
                      <a:pt x="243" y="40"/>
                      <a:pt x="229" y="36"/>
                    </a:cubicBezTo>
                    <a:cubicBezTo>
                      <a:pt x="226" y="23"/>
                      <a:pt x="218" y="0"/>
                      <a:pt x="196" y="0"/>
                    </a:cubicBezTo>
                    <a:cubicBezTo>
                      <a:pt x="192" y="0"/>
                      <a:pt x="192" y="0"/>
                      <a:pt x="192" y="0"/>
                    </a:cubicBezTo>
                    <a:cubicBezTo>
                      <a:pt x="185" y="0"/>
                      <a:pt x="185" y="0"/>
                      <a:pt x="185" y="0"/>
                    </a:cubicBezTo>
                    <a:cubicBezTo>
                      <a:pt x="182" y="0"/>
                      <a:pt x="182" y="0"/>
                      <a:pt x="182" y="0"/>
                    </a:cubicBezTo>
                    <a:cubicBezTo>
                      <a:pt x="160" y="0"/>
                      <a:pt x="152" y="23"/>
                      <a:pt x="149" y="36"/>
                    </a:cubicBezTo>
                    <a:cubicBezTo>
                      <a:pt x="135" y="39"/>
                      <a:pt x="121" y="45"/>
                      <a:pt x="109" y="52"/>
                    </a:cubicBezTo>
                    <a:cubicBezTo>
                      <a:pt x="98" y="44"/>
                      <a:pt x="76" y="34"/>
                      <a:pt x="60" y="50"/>
                    </a:cubicBezTo>
                    <a:cubicBezTo>
                      <a:pt x="58" y="52"/>
                      <a:pt x="58" y="52"/>
                      <a:pt x="58" y="52"/>
                    </a:cubicBezTo>
                    <a:cubicBezTo>
                      <a:pt x="53" y="57"/>
                      <a:pt x="53" y="57"/>
                      <a:pt x="53" y="57"/>
                    </a:cubicBezTo>
                    <a:cubicBezTo>
                      <a:pt x="50" y="60"/>
                      <a:pt x="50" y="60"/>
                      <a:pt x="50" y="60"/>
                    </a:cubicBezTo>
                    <a:cubicBezTo>
                      <a:pt x="35" y="75"/>
                      <a:pt x="45" y="97"/>
                      <a:pt x="52" y="108"/>
                    </a:cubicBezTo>
                    <a:cubicBezTo>
                      <a:pt x="45" y="120"/>
                      <a:pt x="39" y="134"/>
                      <a:pt x="36" y="148"/>
                    </a:cubicBezTo>
                    <a:cubicBezTo>
                      <a:pt x="23" y="150"/>
                      <a:pt x="0" y="158"/>
                      <a:pt x="0" y="181"/>
                    </a:cubicBezTo>
                    <a:cubicBezTo>
                      <a:pt x="0" y="184"/>
                      <a:pt x="0" y="184"/>
                      <a:pt x="0" y="184"/>
                    </a:cubicBezTo>
                    <a:cubicBezTo>
                      <a:pt x="0" y="191"/>
                      <a:pt x="0" y="191"/>
                      <a:pt x="0" y="191"/>
                    </a:cubicBezTo>
                    <a:cubicBezTo>
                      <a:pt x="0" y="195"/>
                      <a:pt x="0" y="195"/>
                      <a:pt x="0" y="195"/>
                    </a:cubicBezTo>
                    <a:cubicBezTo>
                      <a:pt x="0" y="217"/>
                      <a:pt x="22" y="225"/>
                      <a:pt x="35" y="228"/>
                    </a:cubicBezTo>
                    <a:cubicBezTo>
                      <a:pt x="39" y="242"/>
                      <a:pt x="44" y="255"/>
                      <a:pt x="51" y="267"/>
                    </a:cubicBezTo>
                    <a:cubicBezTo>
                      <a:pt x="44" y="279"/>
                      <a:pt x="33" y="300"/>
                      <a:pt x="49" y="316"/>
                    </a:cubicBezTo>
                    <a:cubicBezTo>
                      <a:pt x="52" y="319"/>
                      <a:pt x="52" y="319"/>
                      <a:pt x="52" y="319"/>
                    </a:cubicBezTo>
                    <a:cubicBezTo>
                      <a:pt x="57" y="324"/>
                      <a:pt x="57" y="324"/>
                      <a:pt x="57" y="324"/>
                    </a:cubicBezTo>
                    <a:cubicBezTo>
                      <a:pt x="59" y="326"/>
                      <a:pt x="59" y="326"/>
                      <a:pt x="59" y="326"/>
                    </a:cubicBezTo>
                    <a:cubicBezTo>
                      <a:pt x="75" y="342"/>
                      <a:pt x="97" y="332"/>
                      <a:pt x="108" y="324"/>
                    </a:cubicBezTo>
                    <a:cubicBezTo>
                      <a:pt x="120" y="332"/>
                      <a:pt x="133" y="337"/>
                      <a:pt x="147" y="341"/>
                    </a:cubicBezTo>
                    <a:cubicBezTo>
                      <a:pt x="150" y="354"/>
                      <a:pt x="158" y="377"/>
                      <a:pt x="180" y="377"/>
                    </a:cubicBezTo>
                    <a:cubicBezTo>
                      <a:pt x="184" y="377"/>
                      <a:pt x="184" y="377"/>
                      <a:pt x="184" y="377"/>
                    </a:cubicBezTo>
                    <a:cubicBezTo>
                      <a:pt x="191" y="377"/>
                      <a:pt x="191" y="377"/>
                      <a:pt x="191" y="377"/>
                    </a:cubicBezTo>
                    <a:cubicBezTo>
                      <a:pt x="194" y="377"/>
                      <a:pt x="194" y="377"/>
                      <a:pt x="194" y="377"/>
                    </a:cubicBezTo>
                    <a:cubicBezTo>
                      <a:pt x="217" y="377"/>
                      <a:pt x="225" y="355"/>
                      <a:pt x="227" y="341"/>
                    </a:cubicBezTo>
                    <a:cubicBezTo>
                      <a:pt x="241" y="338"/>
                      <a:pt x="255" y="332"/>
                      <a:pt x="267" y="325"/>
                    </a:cubicBezTo>
                    <a:cubicBezTo>
                      <a:pt x="278" y="333"/>
                      <a:pt x="300" y="343"/>
                      <a:pt x="316" y="327"/>
                    </a:cubicBezTo>
                    <a:cubicBezTo>
                      <a:pt x="318" y="325"/>
                      <a:pt x="318" y="325"/>
                      <a:pt x="318" y="325"/>
                    </a:cubicBezTo>
                    <a:cubicBezTo>
                      <a:pt x="323" y="320"/>
                      <a:pt x="323" y="320"/>
                      <a:pt x="323" y="320"/>
                    </a:cubicBezTo>
                    <a:cubicBezTo>
                      <a:pt x="326" y="317"/>
                      <a:pt x="326" y="317"/>
                      <a:pt x="326" y="317"/>
                    </a:cubicBezTo>
                    <a:cubicBezTo>
                      <a:pt x="342" y="302"/>
                      <a:pt x="331" y="280"/>
                      <a:pt x="324" y="269"/>
                    </a:cubicBezTo>
                    <a:cubicBezTo>
                      <a:pt x="331" y="257"/>
                      <a:pt x="337" y="243"/>
                      <a:pt x="341" y="229"/>
                    </a:cubicBezTo>
                    <a:cubicBezTo>
                      <a:pt x="354" y="227"/>
                      <a:pt x="377" y="219"/>
                      <a:pt x="377" y="196"/>
                    </a:cubicBezTo>
                    <a:cubicBezTo>
                      <a:pt x="377" y="193"/>
                      <a:pt x="377" y="193"/>
                      <a:pt x="377" y="193"/>
                    </a:cubicBezTo>
                    <a:cubicBezTo>
                      <a:pt x="377" y="186"/>
                      <a:pt x="377" y="186"/>
                      <a:pt x="377" y="186"/>
                    </a:cubicBezTo>
                    <a:lnTo>
                      <a:pt x="377" y="182"/>
                    </a:lnTo>
                    <a:close/>
                    <a:moveTo>
                      <a:pt x="188" y="303"/>
                    </a:moveTo>
                    <a:cubicBezTo>
                      <a:pt x="125" y="303"/>
                      <a:pt x="73" y="252"/>
                      <a:pt x="73" y="189"/>
                    </a:cubicBezTo>
                    <a:cubicBezTo>
                      <a:pt x="73" y="125"/>
                      <a:pt x="125" y="74"/>
                      <a:pt x="188" y="74"/>
                    </a:cubicBezTo>
                    <a:cubicBezTo>
                      <a:pt x="252" y="74"/>
                      <a:pt x="303" y="125"/>
                      <a:pt x="303" y="189"/>
                    </a:cubicBezTo>
                    <a:cubicBezTo>
                      <a:pt x="303" y="252"/>
                      <a:pt x="252" y="303"/>
                      <a:pt x="18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3" name="Freeform 96"/>
              <p:cNvSpPr/>
              <p:nvPr/>
            </p:nvSpPr>
            <p:spPr bwMode="auto">
              <a:xfrm>
                <a:off x="-1574564" y="3559322"/>
                <a:ext cx="847599" cy="847758"/>
              </a:xfrm>
              <a:custGeom>
                <a:avLst/>
                <a:gdLst>
                  <a:gd name="T0" fmla="*/ 204 w 226"/>
                  <a:gd name="T1" fmla="*/ 90 h 226"/>
                  <a:gd name="T2" fmla="*/ 195 w 226"/>
                  <a:gd name="T3" fmla="*/ 66 h 226"/>
                  <a:gd name="T4" fmla="*/ 196 w 226"/>
                  <a:gd name="T5" fmla="*/ 37 h 226"/>
                  <a:gd name="T6" fmla="*/ 195 w 226"/>
                  <a:gd name="T7" fmla="*/ 35 h 226"/>
                  <a:gd name="T8" fmla="*/ 192 w 226"/>
                  <a:gd name="T9" fmla="*/ 32 h 226"/>
                  <a:gd name="T10" fmla="*/ 190 w 226"/>
                  <a:gd name="T11" fmla="*/ 31 h 226"/>
                  <a:gd name="T12" fmla="*/ 161 w 226"/>
                  <a:gd name="T13" fmla="*/ 32 h 226"/>
                  <a:gd name="T14" fmla="*/ 137 w 226"/>
                  <a:gd name="T15" fmla="*/ 22 h 226"/>
                  <a:gd name="T16" fmla="*/ 117 w 226"/>
                  <a:gd name="T17" fmla="*/ 0 h 226"/>
                  <a:gd name="T18" fmla="*/ 115 w 226"/>
                  <a:gd name="T19" fmla="*/ 0 h 226"/>
                  <a:gd name="T20" fmla="*/ 111 w 226"/>
                  <a:gd name="T21" fmla="*/ 0 h 226"/>
                  <a:gd name="T22" fmla="*/ 109 w 226"/>
                  <a:gd name="T23" fmla="*/ 0 h 226"/>
                  <a:gd name="T24" fmla="*/ 89 w 226"/>
                  <a:gd name="T25" fmla="*/ 22 h 226"/>
                  <a:gd name="T26" fmla="*/ 66 w 226"/>
                  <a:gd name="T27" fmla="*/ 31 h 226"/>
                  <a:gd name="T28" fmla="*/ 36 w 226"/>
                  <a:gd name="T29" fmla="*/ 30 h 226"/>
                  <a:gd name="T30" fmla="*/ 35 w 226"/>
                  <a:gd name="T31" fmla="*/ 32 h 226"/>
                  <a:gd name="T32" fmla="*/ 32 w 226"/>
                  <a:gd name="T33" fmla="*/ 35 h 226"/>
                  <a:gd name="T34" fmla="*/ 30 w 226"/>
                  <a:gd name="T35" fmla="*/ 36 h 226"/>
                  <a:gd name="T36" fmla="*/ 31 w 226"/>
                  <a:gd name="T37" fmla="*/ 65 h 226"/>
                  <a:gd name="T38" fmla="*/ 21 w 226"/>
                  <a:gd name="T39" fmla="*/ 89 h 226"/>
                  <a:gd name="T40" fmla="*/ 0 w 226"/>
                  <a:gd name="T41" fmla="*/ 109 h 226"/>
                  <a:gd name="T42" fmla="*/ 0 w 226"/>
                  <a:gd name="T43" fmla="*/ 111 h 226"/>
                  <a:gd name="T44" fmla="*/ 0 w 226"/>
                  <a:gd name="T45" fmla="*/ 115 h 226"/>
                  <a:gd name="T46" fmla="*/ 0 w 226"/>
                  <a:gd name="T47" fmla="*/ 117 h 226"/>
                  <a:gd name="T48" fmla="*/ 0 w 226"/>
                  <a:gd name="T49" fmla="*/ 119 h 226"/>
                  <a:gd name="T50" fmla="*/ 7 w 226"/>
                  <a:gd name="T51" fmla="*/ 122 h 226"/>
                  <a:gd name="T52" fmla="*/ 36 w 226"/>
                  <a:gd name="T53" fmla="*/ 114 h 226"/>
                  <a:gd name="T54" fmla="*/ 44 w 226"/>
                  <a:gd name="T55" fmla="*/ 115 h 226"/>
                  <a:gd name="T56" fmla="*/ 44 w 226"/>
                  <a:gd name="T57" fmla="*/ 113 h 226"/>
                  <a:gd name="T58" fmla="*/ 113 w 226"/>
                  <a:gd name="T59" fmla="*/ 44 h 226"/>
                  <a:gd name="T60" fmla="*/ 182 w 226"/>
                  <a:gd name="T61" fmla="*/ 113 h 226"/>
                  <a:gd name="T62" fmla="*/ 113 w 226"/>
                  <a:gd name="T63" fmla="*/ 182 h 226"/>
                  <a:gd name="T64" fmla="*/ 82 w 226"/>
                  <a:gd name="T65" fmla="*/ 175 h 226"/>
                  <a:gd name="T66" fmla="*/ 75 w 226"/>
                  <a:gd name="T67" fmla="*/ 191 h 226"/>
                  <a:gd name="T68" fmla="*/ 80 w 226"/>
                  <a:gd name="T69" fmla="*/ 202 h 226"/>
                  <a:gd name="T70" fmla="*/ 88 w 226"/>
                  <a:gd name="T71" fmla="*/ 205 h 226"/>
                  <a:gd name="T72" fmla="*/ 108 w 226"/>
                  <a:gd name="T73" fmla="*/ 226 h 226"/>
                  <a:gd name="T74" fmla="*/ 110 w 226"/>
                  <a:gd name="T75" fmla="*/ 226 h 226"/>
                  <a:gd name="T76" fmla="*/ 114 w 226"/>
                  <a:gd name="T77" fmla="*/ 226 h 226"/>
                  <a:gd name="T78" fmla="*/ 117 w 226"/>
                  <a:gd name="T79" fmla="*/ 226 h 226"/>
                  <a:gd name="T80" fmla="*/ 136 w 226"/>
                  <a:gd name="T81" fmla="*/ 205 h 226"/>
                  <a:gd name="T82" fmla="*/ 160 w 226"/>
                  <a:gd name="T83" fmla="*/ 195 h 226"/>
                  <a:gd name="T84" fmla="*/ 189 w 226"/>
                  <a:gd name="T85" fmla="*/ 196 h 226"/>
                  <a:gd name="T86" fmla="*/ 191 w 226"/>
                  <a:gd name="T87" fmla="*/ 195 h 226"/>
                  <a:gd name="T88" fmla="*/ 194 w 226"/>
                  <a:gd name="T89" fmla="*/ 192 h 226"/>
                  <a:gd name="T90" fmla="*/ 195 w 226"/>
                  <a:gd name="T91" fmla="*/ 191 h 226"/>
                  <a:gd name="T92" fmla="*/ 194 w 226"/>
                  <a:gd name="T93" fmla="*/ 161 h 226"/>
                  <a:gd name="T94" fmla="*/ 204 w 226"/>
                  <a:gd name="T95" fmla="*/ 138 h 226"/>
                  <a:gd name="T96" fmla="*/ 226 w 226"/>
                  <a:gd name="T97" fmla="*/ 118 h 226"/>
                  <a:gd name="T98" fmla="*/ 226 w 226"/>
                  <a:gd name="T99" fmla="*/ 116 h 226"/>
                  <a:gd name="T100" fmla="*/ 226 w 226"/>
                  <a:gd name="T101" fmla="*/ 112 h 226"/>
                  <a:gd name="T102" fmla="*/ 226 w 226"/>
                  <a:gd name="T103" fmla="*/ 110 h 226"/>
                  <a:gd name="T104" fmla="*/ 204 w 226"/>
                  <a:gd name="T105" fmla="*/ 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226">
                    <a:moveTo>
                      <a:pt x="204" y="90"/>
                    </a:moveTo>
                    <a:cubicBezTo>
                      <a:pt x="202" y="81"/>
                      <a:pt x="199" y="73"/>
                      <a:pt x="195" y="66"/>
                    </a:cubicBezTo>
                    <a:cubicBezTo>
                      <a:pt x="199" y="59"/>
                      <a:pt x="206" y="46"/>
                      <a:pt x="196" y="37"/>
                    </a:cubicBezTo>
                    <a:cubicBezTo>
                      <a:pt x="195" y="35"/>
                      <a:pt x="195" y="35"/>
                      <a:pt x="195" y="35"/>
                    </a:cubicBezTo>
                    <a:cubicBezTo>
                      <a:pt x="192" y="32"/>
                      <a:pt x="192" y="32"/>
                      <a:pt x="192" y="32"/>
                    </a:cubicBezTo>
                    <a:cubicBezTo>
                      <a:pt x="190" y="31"/>
                      <a:pt x="190" y="31"/>
                      <a:pt x="190" y="31"/>
                    </a:cubicBezTo>
                    <a:cubicBezTo>
                      <a:pt x="181" y="21"/>
                      <a:pt x="168" y="27"/>
                      <a:pt x="161" y="32"/>
                    </a:cubicBezTo>
                    <a:cubicBezTo>
                      <a:pt x="154" y="28"/>
                      <a:pt x="146" y="24"/>
                      <a:pt x="137" y="22"/>
                    </a:cubicBezTo>
                    <a:cubicBezTo>
                      <a:pt x="136" y="14"/>
                      <a:pt x="131" y="0"/>
                      <a:pt x="117" y="0"/>
                    </a:cubicBezTo>
                    <a:cubicBezTo>
                      <a:pt x="115" y="0"/>
                      <a:pt x="115" y="0"/>
                      <a:pt x="115" y="0"/>
                    </a:cubicBezTo>
                    <a:cubicBezTo>
                      <a:pt x="111" y="0"/>
                      <a:pt x="111" y="0"/>
                      <a:pt x="111" y="0"/>
                    </a:cubicBezTo>
                    <a:cubicBezTo>
                      <a:pt x="109" y="0"/>
                      <a:pt x="109" y="0"/>
                      <a:pt x="109" y="0"/>
                    </a:cubicBezTo>
                    <a:cubicBezTo>
                      <a:pt x="96" y="0"/>
                      <a:pt x="91" y="14"/>
                      <a:pt x="89" y="22"/>
                    </a:cubicBezTo>
                    <a:cubicBezTo>
                      <a:pt x="81" y="24"/>
                      <a:pt x="73" y="27"/>
                      <a:pt x="66" y="31"/>
                    </a:cubicBezTo>
                    <a:cubicBezTo>
                      <a:pt x="59" y="27"/>
                      <a:pt x="46" y="21"/>
                      <a:pt x="36" y="30"/>
                    </a:cubicBezTo>
                    <a:cubicBezTo>
                      <a:pt x="35" y="32"/>
                      <a:pt x="35" y="32"/>
                      <a:pt x="35" y="32"/>
                    </a:cubicBezTo>
                    <a:cubicBezTo>
                      <a:pt x="32" y="35"/>
                      <a:pt x="32" y="35"/>
                      <a:pt x="32" y="35"/>
                    </a:cubicBezTo>
                    <a:cubicBezTo>
                      <a:pt x="30" y="36"/>
                      <a:pt x="30" y="36"/>
                      <a:pt x="30" y="36"/>
                    </a:cubicBezTo>
                    <a:cubicBezTo>
                      <a:pt x="21" y="45"/>
                      <a:pt x="27" y="58"/>
                      <a:pt x="31" y="65"/>
                    </a:cubicBezTo>
                    <a:cubicBezTo>
                      <a:pt x="27" y="72"/>
                      <a:pt x="24" y="80"/>
                      <a:pt x="21" y="89"/>
                    </a:cubicBezTo>
                    <a:cubicBezTo>
                      <a:pt x="14" y="90"/>
                      <a:pt x="0" y="95"/>
                      <a:pt x="0" y="109"/>
                    </a:cubicBezTo>
                    <a:cubicBezTo>
                      <a:pt x="0" y="111"/>
                      <a:pt x="0" y="111"/>
                      <a:pt x="0" y="111"/>
                    </a:cubicBezTo>
                    <a:cubicBezTo>
                      <a:pt x="0" y="115"/>
                      <a:pt x="0" y="115"/>
                      <a:pt x="0" y="115"/>
                    </a:cubicBezTo>
                    <a:cubicBezTo>
                      <a:pt x="0" y="117"/>
                      <a:pt x="0" y="117"/>
                      <a:pt x="0" y="117"/>
                    </a:cubicBezTo>
                    <a:cubicBezTo>
                      <a:pt x="0" y="118"/>
                      <a:pt x="0" y="118"/>
                      <a:pt x="0" y="119"/>
                    </a:cubicBezTo>
                    <a:cubicBezTo>
                      <a:pt x="2" y="120"/>
                      <a:pt x="5" y="121"/>
                      <a:pt x="7" y="122"/>
                    </a:cubicBezTo>
                    <a:cubicBezTo>
                      <a:pt x="15" y="118"/>
                      <a:pt x="25" y="114"/>
                      <a:pt x="36" y="114"/>
                    </a:cubicBezTo>
                    <a:cubicBezTo>
                      <a:pt x="39" y="114"/>
                      <a:pt x="41" y="114"/>
                      <a:pt x="44" y="115"/>
                    </a:cubicBezTo>
                    <a:cubicBezTo>
                      <a:pt x="44" y="114"/>
                      <a:pt x="44" y="114"/>
                      <a:pt x="44" y="113"/>
                    </a:cubicBezTo>
                    <a:cubicBezTo>
                      <a:pt x="44" y="75"/>
                      <a:pt x="75" y="44"/>
                      <a:pt x="113" y="44"/>
                    </a:cubicBezTo>
                    <a:cubicBezTo>
                      <a:pt x="151" y="44"/>
                      <a:pt x="182" y="75"/>
                      <a:pt x="182" y="113"/>
                    </a:cubicBezTo>
                    <a:cubicBezTo>
                      <a:pt x="182" y="151"/>
                      <a:pt x="151" y="182"/>
                      <a:pt x="113" y="182"/>
                    </a:cubicBezTo>
                    <a:cubicBezTo>
                      <a:pt x="102" y="182"/>
                      <a:pt x="91" y="179"/>
                      <a:pt x="82" y="175"/>
                    </a:cubicBezTo>
                    <a:cubicBezTo>
                      <a:pt x="80" y="181"/>
                      <a:pt x="78" y="186"/>
                      <a:pt x="75" y="191"/>
                    </a:cubicBezTo>
                    <a:cubicBezTo>
                      <a:pt x="77" y="195"/>
                      <a:pt x="79" y="198"/>
                      <a:pt x="80" y="202"/>
                    </a:cubicBezTo>
                    <a:cubicBezTo>
                      <a:pt x="83" y="203"/>
                      <a:pt x="86" y="204"/>
                      <a:pt x="88" y="205"/>
                    </a:cubicBezTo>
                    <a:cubicBezTo>
                      <a:pt x="90" y="212"/>
                      <a:pt x="95" y="226"/>
                      <a:pt x="108" y="226"/>
                    </a:cubicBezTo>
                    <a:cubicBezTo>
                      <a:pt x="110" y="226"/>
                      <a:pt x="110" y="226"/>
                      <a:pt x="110" y="226"/>
                    </a:cubicBezTo>
                    <a:cubicBezTo>
                      <a:pt x="114" y="226"/>
                      <a:pt x="114" y="226"/>
                      <a:pt x="114" y="226"/>
                    </a:cubicBezTo>
                    <a:cubicBezTo>
                      <a:pt x="117" y="226"/>
                      <a:pt x="117" y="226"/>
                      <a:pt x="117" y="226"/>
                    </a:cubicBezTo>
                    <a:cubicBezTo>
                      <a:pt x="130" y="226"/>
                      <a:pt x="135" y="213"/>
                      <a:pt x="136" y="205"/>
                    </a:cubicBezTo>
                    <a:cubicBezTo>
                      <a:pt x="145" y="203"/>
                      <a:pt x="153" y="199"/>
                      <a:pt x="160" y="195"/>
                    </a:cubicBezTo>
                    <a:cubicBezTo>
                      <a:pt x="167" y="200"/>
                      <a:pt x="180" y="206"/>
                      <a:pt x="189" y="196"/>
                    </a:cubicBezTo>
                    <a:cubicBezTo>
                      <a:pt x="191" y="195"/>
                      <a:pt x="191" y="195"/>
                      <a:pt x="191" y="195"/>
                    </a:cubicBezTo>
                    <a:cubicBezTo>
                      <a:pt x="194" y="192"/>
                      <a:pt x="194" y="192"/>
                      <a:pt x="194" y="192"/>
                    </a:cubicBezTo>
                    <a:cubicBezTo>
                      <a:pt x="195" y="191"/>
                      <a:pt x="195" y="191"/>
                      <a:pt x="195" y="191"/>
                    </a:cubicBezTo>
                    <a:cubicBezTo>
                      <a:pt x="205" y="181"/>
                      <a:pt x="199" y="168"/>
                      <a:pt x="194" y="161"/>
                    </a:cubicBezTo>
                    <a:cubicBezTo>
                      <a:pt x="199" y="154"/>
                      <a:pt x="202" y="146"/>
                      <a:pt x="204" y="138"/>
                    </a:cubicBezTo>
                    <a:cubicBezTo>
                      <a:pt x="212" y="136"/>
                      <a:pt x="226" y="131"/>
                      <a:pt x="226" y="118"/>
                    </a:cubicBezTo>
                    <a:cubicBezTo>
                      <a:pt x="226" y="116"/>
                      <a:pt x="226" y="116"/>
                      <a:pt x="226" y="116"/>
                    </a:cubicBezTo>
                    <a:cubicBezTo>
                      <a:pt x="226" y="112"/>
                      <a:pt x="226" y="112"/>
                      <a:pt x="226" y="112"/>
                    </a:cubicBezTo>
                    <a:cubicBezTo>
                      <a:pt x="226" y="110"/>
                      <a:pt x="226" y="110"/>
                      <a:pt x="226" y="110"/>
                    </a:cubicBezTo>
                    <a:cubicBezTo>
                      <a:pt x="226" y="96"/>
                      <a:pt x="212" y="91"/>
                      <a:pt x="204"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4" name="Freeform 97"/>
              <p:cNvSpPr/>
              <p:nvPr/>
            </p:nvSpPr>
            <p:spPr bwMode="auto">
              <a:xfrm>
                <a:off x="-1395204" y="3743477"/>
                <a:ext cx="484118" cy="484209"/>
              </a:xfrm>
              <a:custGeom>
                <a:avLst/>
                <a:gdLst>
                  <a:gd name="T0" fmla="*/ 129 w 129"/>
                  <a:gd name="T1" fmla="*/ 64 h 129"/>
                  <a:gd name="T2" fmla="*/ 65 w 129"/>
                  <a:gd name="T3" fmla="*/ 0 h 129"/>
                  <a:gd name="T4" fmla="*/ 0 w 129"/>
                  <a:gd name="T5" fmla="*/ 64 h 129"/>
                  <a:gd name="T6" fmla="*/ 1 w 129"/>
                  <a:gd name="T7" fmla="*/ 67 h 129"/>
                  <a:gd name="T8" fmla="*/ 7 w 129"/>
                  <a:gd name="T9" fmla="*/ 70 h 129"/>
                  <a:gd name="T10" fmla="*/ 7 w 129"/>
                  <a:gd name="T11" fmla="*/ 64 h 129"/>
                  <a:gd name="T12" fmla="*/ 65 w 129"/>
                  <a:gd name="T13" fmla="*/ 6 h 129"/>
                  <a:gd name="T14" fmla="*/ 123 w 129"/>
                  <a:gd name="T15" fmla="*/ 64 h 129"/>
                  <a:gd name="T16" fmla="*/ 65 w 129"/>
                  <a:gd name="T17" fmla="*/ 122 h 129"/>
                  <a:gd name="T18" fmla="*/ 36 w 129"/>
                  <a:gd name="T19" fmla="*/ 115 h 129"/>
                  <a:gd name="T20" fmla="*/ 35 w 129"/>
                  <a:gd name="T21" fmla="*/ 121 h 129"/>
                  <a:gd name="T22" fmla="*/ 65 w 129"/>
                  <a:gd name="T23" fmla="*/ 129 h 129"/>
                  <a:gd name="T24" fmla="*/ 129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29" y="64"/>
                    </a:moveTo>
                    <a:cubicBezTo>
                      <a:pt x="129" y="29"/>
                      <a:pt x="100" y="0"/>
                      <a:pt x="65" y="0"/>
                    </a:cubicBezTo>
                    <a:cubicBezTo>
                      <a:pt x="29" y="0"/>
                      <a:pt x="0" y="29"/>
                      <a:pt x="0" y="64"/>
                    </a:cubicBezTo>
                    <a:cubicBezTo>
                      <a:pt x="0" y="65"/>
                      <a:pt x="1" y="66"/>
                      <a:pt x="1" y="67"/>
                    </a:cubicBezTo>
                    <a:cubicBezTo>
                      <a:pt x="3" y="68"/>
                      <a:pt x="5" y="69"/>
                      <a:pt x="7" y="70"/>
                    </a:cubicBezTo>
                    <a:cubicBezTo>
                      <a:pt x="7" y="68"/>
                      <a:pt x="7" y="66"/>
                      <a:pt x="7" y="64"/>
                    </a:cubicBezTo>
                    <a:cubicBezTo>
                      <a:pt x="7" y="32"/>
                      <a:pt x="33" y="6"/>
                      <a:pt x="65" y="6"/>
                    </a:cubicBezTo>
                    <a:cubicBezTo>
                      <a:pt x="97" y="6"/>
                      <a:pt x="123" y="32"/>
                      <a:pt x="123" y="64"/>
                    </a:cubicBezTo>
                    <a:cubicBezTo>
                      <a:pt x="123" y="96"/>
                      <a:pt x="97" y="122"/>
                      <a:pt x="65" y="122"/>
                    </a:cubicBezTo>
                    <a:cubicBezTo>
                      <a:pt x="54" y="122"/>
                      <a:pt x="44" y="120"/>
                      <a:pt x="36" y="115"/>
                    </a:cubicBezTo>
                    <a:cubicBezTo>
                      <a:pt x="36" y="117"/>
                      <a:pt x="35" y="119"/>
                      <a:pt x="35" y="121"/>
                    </a:cubicBezTo>
                    <a:cubicBezTo>
                      <a:pt x="44" y="126"/>
                      <a:pt x="54" y="129"/>
                      <a:pt x="65" y="129"/>
                    </a:cubicBezTo>
                    <a:cubicBezTo>
                      <a:pt x="100" y="129"/>
                      <a:pt x="129" y="100"/>
                      <a:pt x="12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5" name="Freeform 98"/>
              <p:cNvSpPr/>
              <p:nvPr/>
            </p:nvSpPr>
            <p:spPr bwMode="auto">
              <a:xfrm>
                <a:off x="-2531686" y="4586328"/>
                <a:ext cx="7935" cy="7937"/>
              </a:xfrm>
              <a:custGeom>
                <a:avLst/>
                <a:gdLst>
                  <a:gd name="T0" fmla="*/ 0 w 2"/>
                  <a:gd name="T1" fmla="*/ 2 h 2"/>
                  <a:gd name="T2" fmla="*/ 2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1" y="2"/>
                      <a:pt x="1" y="1"/>
                      <a:pt x="2" y="0"/>
                    </a:cubicBezTo>
                    <a:cubicBezTo>
                      <a:pt x="2" y="0"/>
                      <a:pt x="2" y="0"/>
                      <a:pt x="2" y="0"/>
                    </a:cubicBezTo>
                    <a:cubicBezTo>
                      <a:pt x="1" y="1"/>
                      <a:pt x="1" y="2"/>
                      <a:pt x="0" y="2"/>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sp>
            <p:nvSpPr>
              <p:cNvPr id="56" name="Freeform 99"/>
              <p:cNvSpPr/>
              <p:nvPr/>
            </p:nvSpPr>
            <p:spPr bwMode="auto">
              <a:xfrm>
                <a:off x="-2516187" y="4568826"/>
                <a:ext cx="3175" cy="6351"/>
              </a:xfrm>
              <a:custGeom>
                <a:avLst/>
                <a:gdLst>
                  <a:gd name="T0" fmla="*/ 0 w 1"/>
                  <a:gd name="T1" fmla="*/ 2 h 2"/>
                  <a:gd name="T2" fmla="*/ 1 w 1"/>
                  <a:gd name="T3" fmla="*/ 0 h 2"/>
                  <a:gd name="T4" fmla="*/ 1 w 1"/>
                  <a:gd name="T5" fmla="*/ 0 h 2"/>
                  <a:gd name="T6" fmla="*/ 1 w 1"/>
                  <a:gd name="T7" fmla="*/ 0 h 2"/>
                  <a:gd name="T8" fmla="*/ 1 w 1"/>
                  <a:gd name="T9" fmla="*/ 0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1" y="2"/>
                      <a:pt x="1" y="1"/>
                      <a:pt x="1" y="0"/>
                    </a:cubicBezTo>
                    <a:cubicBezTo>
                      <a:pt x="1" y="0"/>
                      <a:pt x="1" y="0"/>
                      <a:pt x="1" y="0"/>
                    </a:cubicBezTo>
                    <a:cubicBezTo>
                      <a:pt x="1" y="0"/>
                      <a:pt x="1" y="0"/>
                      <a:pt x="1" y="0"/>
                    </a:cubicBezTo>
                    <a:cubicBezTo>
                      <a:pt x="1" y="0"/>
                      <a:pt x="1" y="0"/>
                      <a:pt x="1" y="0"/>
                    </a:cubicBezTo>
                    <a:cubicBezTo>
                      <a:pt x="1" y="1"/>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endParaRPr lang="zh-CN" altLang="en-US" strike="noStrike" noProof="1">
                  <a:solidFill>
                    <a:schemeClr val="bg1"/>
                  </a:solidFill>
                  <a:latin typeface="宋体" panose="02010600030101010101" pitchFamily="2" charset="-122"/>
                  <a:ea typeface="宋体" panose="02010600030101010101" pitchFamily="2" charset="-122"/>
                  <a:cs typeface="+mn-ea"/>
                  <a:sym typeface="+mn-lt"/>
                </a:endParaRPr>
              </a:p>
            </p:txBody>
          </p:sp>
        </p:grpSp>
      </p:grpSp>
      <p:grpSp>
        <p:nvGrpSpPr>
          <p:cNvPr id="19482" name="组合 56"/>
          <p:cNvGrpSpPr/>
          <p:nvPr/>
        </p:nvGrpSpPr>
        <p:grpSpPr>
          <a:xfrm>
            <a:off x="4751388" y="3502025"/>
            <a:ext cx="2725737" cy="909638"/>
            <a:chOff x="5049008" y="1086894"/>
            <a:chExt cx="2089919" cy="482600"/>
          </a:xfrm>
        </p:grpSpPr>
        <p:cxnSp>
          <p:nvCxnSpPr>
            <p:cNvPr id="58" name="直接连接符 57"/>
            <p:cNvCxnSpPr/>
            <p:nvPr/>
          </p:nvCxnSpPr>
          <p:spPr>
            <a:xfrm>
              <a:off x="5159490" y="1088313"/>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159490" y="1086879"/>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60" name="文本框 86"/>
            <p:cNvSpPr/>
            <p:nvPr/>
          </p:nvSpPr>
          <p:spPr bwMode="auto">
            <a:xfrm>
              <a:off x="5049008" y="1091310"/>
              <a:ext cx="2089919" cy="476332"/>
            </a:xfrm>
            <a:prstGeom prst="rect">
              <a:avLst/>
            </a:prstGeom>
            <a:solidFill>
              <a:schemeClr val="accent5">
                <a:lumMod val="60000"/>
                <a:lumOff val="40000"/>
                <a:alpha val="17000"/>
              </a:schemeClr>
            </a:solidFill>
            <a:ln w="9525" algn="ctr">
              <a:noFill/>
              <a:miter lim="800000"/>
            </a:ln>
            <a:effectLst/>
          </p:spPr>
          <p:txBody>
            <a:bodyPr vert="horz" wrap="square" lIns="91440" tIns="45720" rIns="91440" bIns="45720" numCol="1" rtlCol="0" anchor="t" anchorCtr="0" compatLnSpc="0">
              <a:noAutofit/>
            </a:bodyPr>
            <a:lstStyle/>
            <a:p>
              <a:pPr lvl="0" algn="ctr" fontAlgn="auto">
                <a:lnSpc>
                  <a:spcPct val="115000"/>
                </a:lnSpc>
                <a:spcBef>
                  <a:spcPts val="0"/>
                </a:spcBef>
                <a:spcAft>
                  <a:spcPts val="0"/>
                </a:spcAft>
                <a:buClrTx/>
                <a:buSzTx/>
                <a:buFont typeface="Arial" panose="020B0604020202020204" pitchFamily="34" charset="0"/>
                <a:defRPr/>
              </a:pPr>
              <a:r>
                <a:rPr lang="en-US" sz="24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数字化与业务</a:t>
              </a:r>
              <a:endParaRPr lang="en-US" sz="24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a:p>
              <a:pPr lvl="0" algn="ctr" fontAlgn="auto">
                <a:lnSpc>
                  <a:spcPct val="115000"/>
                </a:lnSpc>
                <a:spcBef>
                  <a:spcPts val="0"/>
                </a:spcBef>
                <a:spcAft>
                  <a:spcPts val="0"/>
                </a:spcAft>
                <a:buClrTx/>
                <a:buSzTx/>
                <a:buFont typeface="Arial" panose="020B0604020202020204" pitchFamily="34" charset="0"/>
                <a:defRPr/>
              </a:pPr>
              <a:r>
                <a:rPr lang="en-US" sz="24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融合创新</a:t>
              </a:r>
              <a:endParaRPr lang="en-US" sz="24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p:txBody>
        </p:sp>
      </p:grpSp>
      <p:sp>
        <p:nvSpPr>
          <p:cNvPr id="19486" name="文本框 66"/>
          <p:cNvSpPr/>
          <p:nvPr/>
        </p:nvSpPr>
        <p:spPr>
          <a:xfrm>
            <a:off x="8421688" y="2693988"/>
            <a:ext cx="2141537"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离线OCR实现表计条码和示数的读取</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9487" name="文本框 67"/>
          <p:cNvSpPr/>
          <p:nvPr/>
        </p:nvSpPr>
        <p:spPr>
          <a:xfrm>
            <a:off x="8405813" y="5114925"/>
            <a:ext cx="2060575"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个人工作台在移动端i国网中的实现</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9488" name="文本框 66"/>
          <p:cNvSpPr/>
          <p:nvPr/>
        </p:nvSpPr>
        <p:spPr>
          <a:xfrm>
            <a:off x="5080000" y="6329363"/>
            <a:ext cx="2039938" cy="5667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端到端全流程自动化与智能化</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9489" name="文本框 69"/>
          <p:cNvSpPr/>
          <p:nvPr/>
        </p:nvSpPr>
        <p:spPr>
          <a:xfrm>
            <a:off x="1347788" y="5133975"/>
            <a:ext cx="2400300"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个人工作台实现用户对RPA流程的便捷调用与人机交互</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9490" name="文本框 70"/>
          <p:cNvSpPr/>
          <p:nvPr/>
        </p:nvSpPr>
        <p:spPr>
          <a:xfrm>
            <a:off x="4751388" y="1147763"/>
            <a:ext cx="2371725" cy="5413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AI工程化平台实现RPA与OCR等AI能力的无缝集成</a:t>
            </a:r>
            <a:endParaRPr lang="en-US" altLang="zh-CN" sz="1400" b="1" dirty="0">
              <a:solidFill>
                <a:schemeClr val="bg1"/>
              </a:solidFill>
              <a:latin typeface="宋体" panose="02010600030101010101" pitchFamily="2" charset="-122"/>
              <a:ea typeface="宋体" panose="02010600030101010101" pitchFamily="2" charset="-122"/>
            </a:endParaRPr>
          </a:p>
        </p:txBody>
      </p:sp>
      <p:sp>
        <p:nvSpPr>
          <p:cNvPr id="19491" name="文本框 71"/>
          <p:cNvSpPr/>
          <p:nvPr/>
        </p:nvSpPr>
        <p:spPr>
          <a:xfrm>
            <a:off x="1576388" y="2598738"/>
            <a:ext cx="2171700"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400" b="1" dirty="0">
                <a:solidFill>
                  <a:schemeClr val="bg1"/>
                </a:solidFill>
                <a:latin typeface="宋体" panose="02010600030101010101" pitchFamily="2" charset="-122"/>
                <a:ea typeface="宋体" panose="02010600030101010101" pitchFamily="2" charset="-122"/>
              </a:rPr>
              <a:t>首次实现在移动端对内网RPA机器人的管控</a:t>
            </a:r>
            <a:endParaRPr lang="en-US" altLang="zh-CN" sz="14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六、方案价值与收益</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marR="0" fontAlgn="auto">
              <a:spcBef>
                <a:spcPts val="0"/>
              </a:spcBef>
              <a:spcAft>
                <a:spcPts val="0"/>
              </a:spcAft>
              <a:buClrTx/>
              <a:buSzTx/>
              <a:buFontTx/>
              <a:buNone/>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bwMode="auto">
          <a:xfrm>
            <a:off x="360363" y="2090738"/>
            <a:ext cx="4633913" cy="4511675"/>
          </a:xfrm>
          <a:prstGeom prst="rect">
            <a:avLst/>
          </a:prstGeom>
          <a:gradFill flip="none" rotWithShape="1">
            <a:gsLst>
              <a:gs pos="0">
                <a:schemeClr val="accent1">
                  <a:shade val="30000"/>
                  <a:satMod val="115000"/>
                </a:schemeClr>
              </a:gs>
              <a:gs pos="0">
                <a:schemeClr val="accent1">
                  <a:shade val="67500"/>
                  <a:satMod val="115000"/>
                </a:schemeClr>
              </a:gs>
              <a:gs pos="100000">
                <a:schemeClr val="accent1">
                  <a:shade val="100000"/>
                  <a:satMod val="115000"/>
                  <a:alpha val="17000"/>
                </a:schemeClr>
              </a:gs>
            </a:gsLst>
            <a:lin ang="5400000" scaled="1"/>
            <a:tileRect/>
          </a:gradFill>
          <a:ln w="9525" algn="ctr">
            <a:solidFill>
              <a:schemeClr val="hlink"/>
            </a:solidFill>
            <a:miter lim="800000"/>
          </a:ln>
          <a:effectLst/>
        </p:spPr>
        <p:txBody>
          <a:bodyPr vert="horz" wrap="square" numCol="1" spcCol="0" rtlCol="0" fromWordArt="0" anchor="t" anchorCtr="0" forceAA="0" compatLnSpc="0">
            <a:noAutofit/>
          </a:bodyPr>
          <a:lstStyle/>
          <a:p>
            <a:pPr lvl="0" algn="l" fontAlgn="auto">
              <a:lnSpc>
                <a:spcPct val="150000"/>
              </a:lnSpc>
              <a:spcBef>
                <a:spcPts val="0"/>
              </a:spcBef>
              <a:spcAft>
                <a:spcPts val="0"/>
              </a:spcAft>
              <a:buClrTx/>
              <a:buSzTx/>
              <a:buFont typeface="Arial" panose="020B0604020202020204" pitchFamily="34" charset="0"/>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浙江电力批量换表业务统计：</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lvl="0" algn="l" fontAlgn="auto">
              <a:lnSpc>
                <a:spcPct val="150000"/>
              </a:lnSpc>
              <a:spcBef>
                <a:spcPts val="0"/>
              </a:spcBef>
              <a:spcAft>
                <a:spcPts val="0"/>
              </a:spcAft>
              <a:buClrTx/>
              <a:buSzTx/>
              <a:buFont typeface="Arial" panose="020B0604020202020204" pitchFamily="34" charset="0"/>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自2022/1/1 至2022/5/31主要任务执行情况统计：</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 工单处理：2158200个</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 表计图片自动识别：2158260次</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 RPA流程运行：1680520次</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 RPA流程运行时长：20166240分钟</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 各项任务执行准确率：100%</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lvl="0" algn="l" fontAlgn="auto">
              <a:lnSpc>
                <a:spcPct val="150000"/>
              </a:lnSpc>
              <a:spcBef>
                <a:spcPts val="0"/>
              </a:spcBef>
              <a:spcAft>
                <a:spcPts val="0"/>
              </a:spcAft>
              <a:buClrTx/>
              <a:buSzTx/>
              <a:buFont typeface="Arial" panose="020B0604020202020204" pitchFamily="34" charset="0"/>
              <a:defRPr/>
            </a:pPr>
            <a:r>
              <a:rPr lang="en-US" sz="1600" b="1" strike="noStrike" noProof="1" dirty="0">
                <a:solidFill>
                  <a:schemeClr val="bg1"/>
                </a:solidFill>
                <a:latin typeface="宋体" panose="02010600030101010101" pitchFamily="2" charset="-122"/>
                <a:ea typeface="宋体" panose="02010600030101010101" pitchFamily="2" charset="-122"/>
                <a:cs typeface="+mn-cs"/>
                <a:sym typeface="+mn-ea"/>
              </a:rPr>
              <a:t>实际应用效果：批量换表效率提升7倍以上，基本杜绝了批量换表业务的加班现象，同时极大的提升了客户服务满意度。</a:t>
            </a: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a:p>
            <a:pPr lvl="0" algn="l" fontAlgn="auto">
              <a:lnSpc>
                <a:spcPct val="150000"/>
              </a:lnSpc>
              <a:spcBef>
                <a:spcPts val="0"/>
              </a:spcBef>
              <a:spcAft>
                <a:spcPts val="0"/>
              </a:spcAft>
              <a:buClrTx/>
              <a:buSzTx/>
              <a:buFont typeface="Arial" panose="020B0604020202020204" pitchFamily="34" charset="0"/>
              <a:defRPr/>
            </a:pPr>
            <a:endParaRPr lang="en-US" sz="16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20484" name="文本框 4"/>
          <p:cNvSpPr txBox="1"/>
          <p:nvPr/>
        </p:nvSpPr>
        <p:spPr>
          <a:xfrm>
            <a:off x="360363" y="1511300"/>
            <a:ext cx="3652837" cy="398463"/>
          </a:xfrm>
          <a:prstGeom prst="rect">
            <a:avLst/>
          </a:prstGeom>
          <a:noFill/>
          <a:ln w="9525">
            <a:noFill/>
          </a:ln>
        </p:spPr>
        <p:txBody>
          <a:bodyPr wrap="squar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bwMode="auto">
          <a:xfrm>
            <a:off x="5449888" y="4249738"/>
            <a:ext cx="6096000" cy="2352675"/>
          </a:xfrm>
          <a:prstGeom prst="rect">
            <a:avLst/>
          </a:prstGeom>
          <a:gradFill flip="none" rotWithShape="1">
            <a:gsLst>
              <a:gs pos="0">
                <a:srgbClr val="14CD68"/>
              </a:gs>
              <a:gs pos="100000">
                <a:srgbClr val="035C7D"/>
              </a:gs>
            </a:gsLst>
            <a:lin ang="5400000" scaled="0"/>
          </a:gradFill>
          <a:ln w="9525" algn="ctr">
            <a:solidFill>
              <a:schemeClr val="hlink"/>
            </a:solidFill>
            <a:miter lim="800000"/>
          </a:ln>
          <a:effectLst/>
        </p:spPr>
        <p:txBody>
          <a:bodyPr vert="horz" wrap="square" lIns="91440" tIns="45720" rIns="91440" bIns="45720" numCol="1" rtlCol="0" anchor="t" anchorCtr="0" compatLnSpc="0">
            <a:noAutofit/>
          </a:bodyPr>
          <a:lstStyle/>
          <a:p>
            <a:pPr lvl="0" algn="ctr" fontAlgn="auto">
              <a:lnSpc>
                <a:spcPct val="150000"/>
              </a:lnSpc>
              <a:spcBef>
                <a:spcPts val="0"/>
              </a:spcBef>
              <a:spcAft>
                <a:spcPts val="0"/>
              </a:spcAft>
              <a:buClrTx/>
              <a:buSzTx/>
              <a:buFont typeface="Arial" panose="020B0604020202020204" pitchFamily="34" charset="0"/>
              <a:defRPr/>
            </a:pPr>
            <a:r>
              <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批量换表新旧模式对比，经随机采样验证，对比效果如下：</a:t>
            </a:r>
            <a:endPar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原人工模式：单次流程全部操作耗时约15分钟。</a:t>
            </a:r>
            <a:endPar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RPA+OCR模式：完成各项录入平均耗时约2分钟。</a:t>
            </a:r>
            <a:endPar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marL="285750" lvl="0" indent="-285750" algn="l" fontAlgn="auto">
              <a:lnSpc>
                <a:spcPct val="150000"/>
              </a:lnSpc>
              <a:spcBef>
                <a:spcPts val="0"/>
              </a:spcBef>
              <a:spcAft>
                <a:spcPts val="0"/>
              </a:spcAft>
              <a:buClrTx/>
              <a:buSzTx/>
              <a:buFont typeface="Wingdings" panose="05000000000000000000" charset="0"/>
              <a:buChar char="u"/>
              <a:defRPr/>
            </a:pPr>
            <a:r>
              <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新模式较原人工模式效率提升7倍以上。以人均每月工单业务量5000张测算，批量换表流程可以节约75000分钟的工作量。</a:t>
            </a:r>
            <a:endParaRPr lang="en-US" sz="1600" b="1" strike="noStrike" noProof="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0486" name="图片 6"/>
          <p:cNvPicPr>
            <a:picLocks noChangeAspect="1"/>
          </p:cNvPicPr>
          <p:nvPr/>
        </p:nvPicPr>
        <p:blipFill>
          <a:blip r:embed="rId1"/>
          <a:stretch>
            <a:fillRect/>
          </a:stretch>
        </p:blipFill>
        <p:spPr>
          <a:xfrm>
            <a:off x="5449888" y="1511300"/>
            <a:ext cx="6097587" cy="2492375"/>
          </a:xfrm>
          <a:prstGeom prst="rect">
            <a:avLst/>
          </a:prstGeom>
          <a:noFill/>
          <a:ln w="9525">
            <a:noFill/>
          </a:ln>
        </p:spPr>
      </p:pic>
      <p:pic>
        <p:nvPicPr>
          <p:cNvPr id="20487" name="图片 7"/>
          <p:cNvPicPr>
            <a:picLocks noChangeAspect="1"/>
          </p:cNvPicPr>
          <p:nvPr/>
        </p:nvPicPr>
        <p:blipFill>
          <a:blip r:embed="rId2"/>
          <a:stretch>
            <a:fillRect/>
          </a:stretch>
        </p:blipFill>
        <p:spPr>
          <a:xfrm>
            <a:off x="7648575" y="3808413"/>
            <a:ext cx="3735388" cy="1428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六、方案价值与收益</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推广价值</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marR="0" fontAlgn="auto">
              <a:spcBef>
                <a:spcPts val="0"/>
              </a:spcBef>
              <a:spcAft>
                <a:spcPts val="0"/>
              </a:spcAft>
              <a:buClrTx/>
              <a:buSzTx/>
              <a:buFontTx/>
              <a:buNone/>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507" name="矩形 3"/>
          <p:cNvSpPr/>
          <p:nvPr/>
        </p:nvSpPr>
        <p:spPr>
          <a:xfrm>
            <a:off x="-114300" y="1419225"/>
            <a:ext cx="12206288" cy="2676525"/>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nSpc>
                <a:spcPct val="150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    随着我国智能电网建设持续推进，电能表已经从机电一体化电能表、电子式电能表进入到了智能化电能表时代，智能电表的功能及定位不断向智能化、模块化的用电终端发展。智能电表的广泛应用能够提高电力企业的经营效率，促进节能减排，增强电力系统的稳定性。随着5G、物联网、泛在电力网等概念的提出，智能电表也将跟随电子工业进步的脚步而更新换代。随着我国智能电表行业政策频出，疫情累积需求、老旧电表更新换代硬性需求、泛在电力物联网等新兴需求等多重因素共振下，我国智能电表已经进入高速发展时期。</a:t>
            </a:r>
            <a:endParaRPr lang="en-US" altLang="zh-CN" sz="16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    基于RPA+AI+移动端的端到端解决方案可以实现快速部署、成本低的天然优势，因此在电力行业智能表更换过程中具有极大的推广价值，</a:t>
            </a:r>
            <a:endParaRPr lang="en-US" altLang="zh-CN" sz="1600" b="1" dirty="0">
              <a:solidFill>
                <a:schemeClr val="bg1"/>
              </a:solidFill>
              <a:latin typeface="宋体" panose="02010600030101010101" pitchFamily="2" charset="-122"/>
              <a:ea typeface="宋体" panose="02010600030101010101" pitchFamily="2" charset="-122"/>
            </a:endParaRPr>
          </a:p>
        </p:txBody>
      </p:sp>
      <p:pic>
        <p:nvPicPr>
          <p:cNvPr id="21508" name="图片 1"/>
          <p:cNvPicPr>
            <a:picLocks noChangeAspect="1"/>
          </p:cNvPicPr>
          <p:nvPr/>
        </p:nvPicPr>
        <p:blipFill>
          <a:blip r:embed="rId1"/>
          <a:stretch>
            <a:fillRect/>
          </a:stretch>
        </p:blipFill>
        <p:spPr>
          <a:xfrm>
            <a:off x="-114300" y="4267200"/>
            <a:ext cx="4060825" cy="2560638"/>
          </a:xfrm>
          <a:prstGeom prst="rect">
            <a:avLst/>
          </a:prstGeom>
          <a:noFill/>
          <a:ln w="9525">
            <a:noFill/>
          </a:ln>
        </p:spPr>
      </p:pic>
      <p:pic>
        <p:nvPicPr>
          <p:cNvPr id="21509" name="图片 6"/>
          <p:cNvPicPr>
            <a:picLocks noChangeAspect="1"/>
          </p:cNvPicPr>
          <p:nvPr/>
        </p:nvPicPr>
        <p:blipFill>
          <a:blip r:embed="rId2"/>
          <a:stretch>
            <a:fillRect/>
          </a:stretch>
        </p:blipFill>
        <p:spPr>
          <a:xfrm>
            <a:off x="3946525" y="4275138"/>
            <a:ext cx="4068763" cy="2552700"/>
          </a:xfrm>
          <a:prstGeom prst="rect">
            <a:avLst/>
          </a:prstGeom>
          <a:noFill/>
          <a:ln w="9525">
            <a:noFill/>
          </a:ln>
        </p:spPr>
      </p:pic>
      <p:pic>
        <p:nvPicPr>
          <p:cNvPr id="21510" name="图片 7"/>
          <p:cNvPicPr>
            <a:picLocks noChangeAspect="1"/>
          </p:cNvPicPr>
          <p:nvPr/>
        </p:nvPicPr>
        <p:blipFill>
          <a:blip r:embed="rId3"/>
          <a:stretch>
            <a:fillRect/>
          </a:stretch>
        </p:blipFill>
        <p:spPr>
          <a:xfrm>
            <a:off x="8007350" y="4259263"/>
            <a:ext cx="4084638" cy="25685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5"/>
          <p:cNvPicPr>
            <a:picLocks noChangeAspect="1"/>
          </p:cNvPicPr>
          <p:nvPr/>
        </p:nvPicPr>
        <p:blipFill>
          <a:blip r:embed="rId1"/>
          <a:stretch>
            <a:fillRect/>
          </a:stretch>
        </p:blipFill>
        <p:spPr>
          <a:xfrm>
            <a:off x="4375150" y="1222375"/>
            <a:ext cx="365125" cy="2730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025" y="1814830"/>
            <a:ext cx="7266305" cy="480060"/>
          </a:xfrm>
          <a:prstGeom prst="rect">
            <a:avLst/>
          </a:prstGeom>
        </p:spPr>
        <p:txBody>
          <a:bodyPr vert="horz" lIns="91440" tIns="45720" rIns="91440" bIns="45720" rtlCol="0">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Font typeface="Arial" panose="020B0604020202020204" pitchFamily="34" charset="0"/>
              <a:buNone/>
            </a:pPr>
            <a:r>
              <a:rPr lang="zh-CN" altLang="en-US" strike="noStrike" noProof="1"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RPA</a:t>
            </a:r>
            <a:r>
              <a:rPr kumimoji="1" lang="zh-CN" altLang="en-US"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结合移动端</a:t>
            </a:r>
            <a:r>
              <a:rPr kumimoji="1" lang="en-US" altLang="zh-CN"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AI</a:t>
            </a:r>
            <a:r>
              <a:rPr kumimoji="1" lang="zh-CN" altLang="en-US"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实现国网批量换表自动化</a:t>
            </a:r>
            <a:r>
              <a:rPr kumimoji="1" lang="en-US" altLang="zh-CN"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strike="noStrike" noProof="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715458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fontAlgn="auto">
              <a:lnSpc>
                <a:spcPct val="200000"/>
              </a:lnSpc>
              <a:spcBef>
                <a:spcPts val="0"/>
              </a:spcBef>
              <a:buNone/>
            </a:pPr>
            <a:r>
              <a:rPr lang="zh-CN" altLang="en-US" sz="1600" b="1"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：浙电小</a:t>
            </a:r>
            <a:r>
              <a:rPr lang="zh-CN" altLang="en-US" sz="1600"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海螺</a:t>
            </a:r>
            <a:endParaRPr lang="en-US" altLang="zh-CN" sz="1600"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fontAlgn="auto">
              <a:lnSpc>
                <a:spcPct val="200000"/>
              </a:lnSpc>
              <a:spcBef>
                <a:spcPts val="0"/>
              </a:spcBef>
              <a:buNone/>
            </a:pPr>
            <a:r>
              <a:rPr lang="zh-CN" altLang="en-US" sz="1600" b="1"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a:t>
            </a:r>
            <a:r>
              <a:rPr lang="zh-CN" altLang="en-US"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成员</a:t>
            </a:r>
            <a:r>
              <a:rPr lang="en-US" altLang="zh-CN"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：彭梁英、冯珺、王艺丹、鲍喜妮、</a:t>
            </a:r>
            <a:r>
              <a:rPr lang="zh-CN" altLang="en-US" sz="1600"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王小芳</a:t>
            </a:r>
            <a:endPar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fontAlgn="auto">
              <a:lnSpc>
                <a:spcPct val="200000"/>
              </a:lnSpc>
              <a:spcBef>
                <a:spcPts val="0"/>
              </a:spcBef>
              <a:buNone/>
            </a:pPr>
            <a:r>
              <a:rPr lang="zh-CN" altLang="en-US"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赋能、创新、提效</a:t>
            </a:r>
            <a:endPar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fontAlgn="auto">
              <a:lnSpc>
                <a:spcPct val="200000"/>
              </a:lnSpc>
              <a:spcBef>
                <a:spcPts val="0"/>
              </a:spcBef>
              <a:buNone/>
            </a:pPr>
            <a:r>
              <a:rPr lang="zh-CN" altLang="en-US"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strike="noStrike" noProof="1"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国网浙江省电力有限公司</a:t>
            </a:r>
            <a:r>
              <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信息通信分公司</a:t>
            </a:r>
            <a:endPar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lnSpc>
                <a:spcPct val="200000"/>
              </a:lnSpc>
              <a:spcBef>
                <a:spcPts val="0"/>
              </a:spcBef>
            </a:pPr>
            <a:r>
              <a:rPr lang="zh-CN" altLang="en-US"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国家电网批量换表</a:t>
            </a:r>
            <a:endParaRPr lang="en-US" altLang="zh-CN"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fontAlgn="auto">
              <a:lnSpc>
                <a:spcPct val="200000"/>
              </a:lnSpc>
              <a:spcBef>
                <a:spcPts val="0"/>
              </a:spcBef>
            </a:pPr>
            <a:r>
              <a:rPr lang="zh-CN" altLang="en-US" sz="1600" b="1"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strike="noStrike" noProof="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国网浙江电力RPA+AI数字化建设项目</a:t>
            </a:r>
            <a:endParaRPr lang="en-US" altLang="zh-CN" sz="1600" strike="noStrike" noProof="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172" name="文本占位符 1"/>
          <p:cNvSpPr txBox="1"/>
          <p:nvPr/>
        </p:nvSpPr>
        <p:spPr>
          <a:xfrm>
            <a:off x="4140200" y="490538"/>
            <a:ext cx="4062413" cy="481012"/>
          </a:xfrm>
          <a:prstGeom prst="rect">
            <a:avLst/>
          </a:prstGeom>
          <a:noFill/>
          <a:ln w="9525">
            <a:noFill/>
          </a:ln>
        </p:spPr>
        <p:txBody>
          <a:bodyPr lIns="91440" tIns="45720" rIns="91440" bIns="45720" anchor="t" anchorCtr="0"/>
          <a:p>
            <a:pPr>
              <a:lnSpc>
                <a:spcPct val="90000"/>
              </a:lnSpc>
              <a:spcBef>
                <a:spcPts val="100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作品信息 </a:t>
            </a:r>
            <a:r>
              <a:rPr lang="en-US" altLang="zh-CN" sz="2400" dirty="0">
                <a:solidFill>
                  <a:schemeClr val="bg1"/>
                </a:solidFill>
                <a:latin typeface="微软雅黑" panose="020B0503020204020204" pitchFamily="34" charset="-122"/>
                <a:ea typeface="微软雅黑" panose="020B0503020204020204" pitchFamily="34" charset="-122"/>
              </a:rPr>
              <a:t>App Information</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custDataLst>
              <p:tags r:id="rId1"/>
            </p:custDataLst>
          </p:nvPr>
        </p:nvGraphicFramePr>
        <p:xfrm>
          <a:off x="7854950" y="2454910"/>
          <a:ext cx="4133850" cy="2546985"/>
        </p:xfrm>
        <a:graphic>
          <a:graphicData uri="http://schemas.openxmlformats.org/presentationml/2006/ole">
            <mc:AlternateContent xmlns:mc="http://schemas.openxmlformats.org/markup-compatibility/2006">
              <mc:Choice xmlns:v="urn:schemas-microsoft-com:vml" Requires="v">
                <p:oleObj spid="_x0000_s4" name="" r:id="rId2" imgW="9128760" imgH="5623560" progId="Paint.Picture">
                  <p:embed/>
                </p:oleObj>
              </mc:Choice>
              <mc:Fallback>
                <p:oleObj name="" r:id="rId2" imgW="9128760" imgH="5623560" progId="Paint.Picture">
                  <p:embed/>
                  <p:pic>
                    <p:nvPicPr>
                      <p:cNvPr id="0" name="图片 3"/>
                      <p:cNvPicPr/>
                      <p:nvPr/>
                    </p:nvPicPr>
                    <p:blipFill>
                      <a:blip r:embed="rId3"/>
                      <a:stretch>
                        <a:fillRect/>
                      </a:stretch>
                    </p:blipFill>
                    <p:spPr>
                      <a:xfrm>
                        <a:off x="7854950" y="2454910"/>
                        <a:ext cx="4133850" cy="254698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723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一、需求分析</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背景介绍</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浙江电力</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30"/>
          <p:cNvSpPr/>
          <p:nvPr/>
        </p:nvSpPr>
        <p:spPr>
          <a:xfrm>
            <a:off x="2270125" y="4210050"/>
            <a:ext cx="7457440" cy="1782445"/>
          </a:xfrm>
          <a:prstGeom prst="rect">
            <a:avLst/>
          </a:prstGeom>
          <a:gradFill rotWithShape="1">
            <a:gsLst>
              <a:gs pos="0">
                <a:srgbClr val="2C5981">
                  <a:alpha val="100000"/>
                </a:srgbClr>
              </a:gs>
              <a:gs pos="50000">
                <a:srgbClr val="4382BA">
                  <a:alpha val="585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marL="93980" indent="-93980">
              <a:lnSpc>
                <a:spcPct val="150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rPr>
              <a:t>国网浙江省电力有限公司将始终以习近平新时代中国特色社会主义思想为指导，围绕“四个革</a:t>
            </a:r>
            <a:endParaRPr lang="en-US" altLang="zh-CN" sz="1400" b="1" dirty="0">
              <a:solidFill>
                <a:schemeClr val="bg1"/>
              </a:solidFill>
              <a:latin typeface="Calibri Light" panose="020F0302020204030204" charset="0"/>
              <a:ea typeface="宋体" panose="02010600030101010101" pitchFamily="2" charset="-122"/>
            </a:endParaRPr>
          </a:p>
          <a:p>
            <a:pPr marL="93980" indent="-93980">
              <a:lnSpc>
                <a:spcPct val="150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rPr>
              <a:t>命、一个合作”能源安全新战略，聚焦保障电力供应和服务“双碳”目标，抓牢建设新型电力系</a:t>
            </a:r>
            <a:endParaRPr lang="en-US" altLang="zh-CN" sz="1400" b="1" dirty="0">
              <a:solidFill>
                <a:schemeClr val="bg1"/>
              </a:solidFill>
              <a:latin typeface="Calibri Light" panose="020F0302020204030204" charset="0"/>
              <a:ea typeface="宋体" panose="02010600030101010101" pitchFamily="2" charset="-122"/>
            </a:endParaRPr>
          </a:p>
          <a:p>
            <a:pPr marL="93980" indent="-93980">
              <a:lnSpc>
                <a:spcPct val="150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rPr>
              <a:t>统省级示范区加快电网转型、适应电力市场化改革加快公司转型“两条主线”，坚持走在前、</a:t>
            </a:r>
            <a:endParaRPr lang="en-US" altLang="zh-CN" sz="1400" b="1" dirty="0">
              <a:solidFill>
                <a:schemeClr val="bg1"/>
              </a:solidFill>
              <a:latin typeface="Calibri Light" panose="020F0302020204030204" charset="0"/>
              <a:ea typeface="宋体" panose="02010600030101010101" pitchFamily="2" charset="-122"/>
            </a:endParaRPr>
          </a:p>
          <a:p>
            <a:pPr marL="93980" indent="-93980">
              <a:lnSpc>
                <a:spcPct val="150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rPr>
              <a:t>作示范，打造具有中国特色国际领先的能源互联网企业的示范窗口，为浙江高质量发展建设</a:t>
            </a:r>
            <a:endParaRPr lang="en-US" altLang="zh-CN" sz="1400" b="1" dirty="0">
              <a:solidFill>
                <a:schemeClr val="bg1"/>
              </a:solidFill>
              <a:latin typeface="Calibri Light" panose="020F0302020204030204" charset="0"/>
              <a:ea typeface="宋体" panose="02010600030101010101" pitchFamily="2" charset="-122"/>
            </a:endParaRPr>
          </a:p>
          <a:p>
            <a:pPr marL="93980" indent="-93980">
              <a:lnSpc>
                <a:spcPct val="150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rPr>
              <a:t>共同富裕示范区作出积极贡献。</a:t>
            </a:r>
            <a:endParaRPr lang="en-US" altLang="zh-CN" sz="1400" b="1" dirty="0">
              <a:solidFill>
                <a:schemeClr val="bg1"/>
              </a:solidFill>
              <a:latin typeface="Calibri Light" panose="020F0302020204030204"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40765" y="1727835"/>
            <a:ext cx="9705975" cy="2155825"/>
          </a:xfrm>
          <a:prstGeom prst="rect">
            <a:avLst/>
          </a:prstGeom>
          <a:noFill/>
          <a:ln w="9525">
            <a:noFill/>
          </a:ln>
        </p:spPr>
      </p:pic>
      <p:sp>
        <p:nvSpPr>
          <p:cNvPr id="6" name="矩形 5"/>
          <p:cNvSpPr/>
          <p:nvPr/>
        </p:nvSpPr>
        <p:spPr>
          <a:xfrm>
            <a:off x="1131570" y="2218690"/>
            <a:ext cx="1969135" cy="117411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chemeClr val="bg1"/>
                </a:solidFill>
                <a:latin typeface="Calibri Light" panose="020F0302020204030204" charset="0"/>
                <a:ea typeface="宋体" panose="02010600030101010101" pitchFamily="2" charset="-122"/>
                <a:sym typeface="+mn-ea"/>
              </a:rPr>
              <a:t>国网浙江省</a:t>
            </a:r>
            <a:endParaRPr lang="en-US" altLang="zh-CN" sz="2000" b="1" dirty="0">
              <a:solidFill>
                <a:schemeClr val="bg1"/>
              </a:solidFill>
              <a:latin typeface="Calibri Light" panose="020F0302020204030204" charset="0"/>
              <a:ea typeface="宋体" panose="02010600030101010101" pitchFamily="2" charset="-122"/>
              <a:sym typeface="+mn-ea"/>
            </a:endParaRPr>
          </a:p>
          <a:p>
            <a:pPr algn="ctr"/>
            <a:r>
              <a:rPr lang="en-US" altLang="zh-CN" sz="2000" b="1" dirty="0">
                <a:solidFill>
                  <a:schemeClr val="bg1"/>
                </a:solidFill>
                <a:latin typeface="Calibri Light" panose="020F0302020204030204" charset="0"/>
                <a:ea typeface="宋体" panose="02010600030101010101" pitchFamily="2" charset="-122"/>
                <a:sym typeface="+mn-ea"/>
              </a:rPr>
              <a:t>电力有限公司 </a:t>
            </a:r>
            <a:endParaRPr lang="en-US" altLang="zh-CN" sz="2000" b="1" dirty="0">
              <a:solidFill>
                <a:schemeClr val="bg1"/>
              </a:solidFill>
              <a:latin typeface="Calibri Light" panose="020F0302020204030204" charset="0"/>
              <a:ea typeface="宋体" panose="02010600030101010101" pitchFamily="2"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723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一、需求分析</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背景介绍</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批量换表场景</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19" name="灯片编号占位符 3"/>
          <p:cNvSpPr/>
          <p:nvPr/>
        </p:nvSpPr>
        <p:spPr>
          <a:xfrm>
            <a:off x="0" y="0"/>
            <a:ext cx="0" cy="0"/>
          </a:xfrm>
          <a:prstGeom prst="rect">
            <a:avLst/>
          </a:prstGeom>
          <a:noFill/>
          <a:ln w="9525">
            <a:noFill/>
          </a:ln>
        </p:spPr>
        <p:txBody>
          <a:bodyPr anchor="t" anchorCtr="0"/>
          <a:p>
            <a:endParaRPr lang="zh-CN" altLang="en-US" dirty="0">
              <a:latin typeface="Calibri" panose="020F0502020204030204" charset="0"/>
              <a:ea typeface="宋体" panose="02010600030101010101" pitchFamily="2" charset="-122"/>
            </a:endParaRPr>
          </a:p>
        </p:txBody>
      </p:sp>
      <p:sp>
        <p:nvSpPr>
          <p:cNvPr id="9220" name="PA_矩形 27"/>
          <p:cNvSpPr/>
          <p:nvPr>
            <p:custDataLst>
              <p:tags r:id="rId1"/>
            </p:custDataLst>
          </p:nvPr>
        </p:nvSpPr>
        <p:spPr>
          <a:xfrm>
            <a:off x="8796338" y="4989513"/>
            <a:ext cx="2763837" cy="346075"/>
          </a:xfrm>
          <a:prstGeom prst="rect">
            <a:avLst/>
          </a:prstGeom>
          <a:noFill/>
          <a:ln w="9525">
            <a:noFill/>
          </a:ln>
        </p:spPr>
        <p:txBody>
          <a:bodyPr wrap="none" lIns="0" tIns="0" rIns="0" bIns="0" anchor="ctr" anchorCtr="0"/>
          <a:p>
            <a:pPr algn="ctr"/>
            <a:r>
              <a:rPr lang="zh-CN" altLang="en-US" sz="2000" b="1" dirty="0">
                <a:solidFill>
                  <a:schemeClr val="bg1"/>
                </a:solidFill>
                <a:latin typeface="Arial" panose="020B0604020202020204"/>
                <a:ea typeface="微软雅黑" panose="020B0503020204020204" pitchFamily="34" charset="-122"/>
                <a:sym typeface="Arial" panose="020B0604020202020204"/>
              </a:rPr>
              <a:t>数据量大</a:t>
            </a:r>
            <a:endParaRPr lang="zh-CN" altLang="en-US" sz="2000" b="1" dirty="0">
              <a:solidFill>
                <a:schemeClr val="bg1"/>
              </a:solidFill>
              <a:latin typeface="Arial" panose="020B0604020202020204"/>
              <a:ea typeface="微软雅黑" panose="020B0503020204020204" pitchFamily="34" charset="-122"/>
              <a:sym typeface="Arial" panose="020B0604020202020204"/>
            </a:endParaRPr>
          </a:p>
        </p:txBody>
      </p:sp>
      <p:sp>
        <p:nvSpPr>
          <p:cNvPr id="9221" name="PA_矩形 22"/>
          <p:cNvSpPr/>
          <p:nvPr>
            <p:custDataLst>
              <p:tags r:id="rId2"/>
            </p:custDataLst>
          </p:nvPr>
        </p:nvSpPr>
        <p:spPr>
          <a:xfrm>
            <a:off x="4213225" y="4984750"/>
            <a:ext cx="2970213" cy="346075"/>
          </a:xfrm>
          <a:prstGeom prst="rect">
            <a:avLst/>
          </a:prstGeom>
          <a:noFill/>
          <a:ln w="9525">
            <a:noFill/>
          </a:ln>
        </p:spPr>
        <p:txBody>
          <a:bodyPr wrap="none" lIns="0" tIns="0" rIns="0" bIns="0" anchor="ctr" anchorCtr="0"/>
          <a:p>
            <a:pPr algn="ctr"/>
            <a:r>
              <a:rPr lang="zh-CN" altLang="en-US" sz="2000" b="1" dirty="0">
                <a:solidFill>
                  <a:schemeClr val="bg1"/>
                </a:solidFill>
                <a:latin typeface="Arial" panose="020B0604020202020204"/>
                <a:ea typeface="微软雅黑" panose="020B0503020204020204" pitchFamily="34" charset="-122"/>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sym typeface="Arial" panose="020B0604020202020204"/>
            </a:endParaRPr>
          </a:p>
        </p:txBody>
      </p:sp>
      <p:sp>
        <p:nvSpPr>
          <p:cNvPr id="9222" name="PA_矩形 20"/>
          <p:cNvSpPr/>
          <p:nvPr>
            <p:custDataLst>
              <p:tags r:id="rId3"/>
            </p:custDataLst>
          </p:nvPr>
        </p:nvSpPr>
        <p:spPr>
          <a:xfrm>
            <a:off x="4024313" y="1782763"/>
            <a:ext cx="3159125" cy="347662"/>
          </a:xfrm>
          <a:prstGeom prst="rect">
            <a:avLst/>
          </a:prstGeom>
          <a:noFill/>
          <a:ln w="9525">
            <a:noFill/>
          </a:ln>
        </p:spPr>
        <p:txBody>
          <a:bodyPr wrap="none" lIns="0" tIns="0" rIns="0" bIns="0" anchor="ctr" anchorCtr="0"/>
          <a:p>
            <a:pPr algn="ctr"/>
            <a:r>
              <a:rPr lang="zh-CN" altLang="en-US" sz="2000" b="1" dirty="0">
                <a:solidFill>
                  <a:schemeClr val="bg1"/>
                </a:solidFill>
                <a:latin typeface="Arial" panose="020B0604020202020204"/>
                <a:ea typeface="微软雅黑" panose="020B0503020204020204" pitchFamily="34" charset="-122"/>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sym typeface="Arial" panose="020B0604020202020204"/>
            </a:endParaRPr>
          </a:p>
        </p:txBody>
      </p:sp>
      <p:sp>
        <p:nvSpPr>
          <p:cNvPr id="9223" name="矩形 103"/>
          <p:cNvSpPr/>
          <p:nvPr/>
        </p:nvSpPr>
        <p:spPr>
          <a:xfrm>
            <a:off x="4219575" y="5273675"/>
            <a:ext cx="2963863" cy="1081088"/>
          </a:xfrm>
          <a:prstGeom prst="rect">
            <a:avLst/>
          </a:prstGeom>
          <a:gradFill rotWithShape="1">
            <a:gsLst>
              <a:gs pos="0">
                <a:srgbClr val="2C5981">
                  <a:alpha val="100000"/>
                </a:srgbClr>
              </a:gs>
              <a:gs pos="50000">
                <a:srgbClr val="4382BA">
                  <a:alpha val="585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noAutofit/>
          </a:bodyPr>
          <a:p>
            <a:pPr marL="93980" lvl="0" indent="-93980" algn="l">
              <a:lnSpc>
                <a:spcPct val="115000"/>
              </a:lnSpc>
              <a:buClrTx/>
              <a:buSzTx/>
              <a:buFont typeface="Arial" panose="020B0604020202020204" pitchFamily="34" charset="0"/>
            </a:pPr>
            <a:r>
              <a:rPr lang="en-US" altLang="zh-CN" sz="1400" b="1" dirty="0">
                <a:solidFill>
                  <a:schemeClr val="bg1"/>
                </a:solidFill>
                <a:latin typeface="Calibri Light" panose="020F0302020204030204" charset="0"/>
                <a:sym typeface="Arial" panose="020B0604020202020204"/>
              </a:rPr>
              <a:t>  每一张退表图片都需要人工识别图片中的条码和表计读数，并与营销系统进行比对，平均每一张订单约耗时10分钟,且人工识别易出错</a:t>
            </a:r>
            <a:endParaRPr lang="en-US" altLang="zh-CN" sz="1400" b="1" dirty="0">
              <a:solidFill>
                <a:schemeClr val="bg1"/>
              </a:solidFill>
              <a:latin typeface="Calibri Light" panose="020F0302020204030204" charset="0"/>
              <a:sym typeface="Arial" panose="020B0604020202020204"/>
            </a:endParaRPr>
          </a:p>
        </p:txBody>
      </p:sp>
      <p:sp>
        <p:nvSpPr>
          <p:cNvPr id="9224" name="矩形 104"/>
          <p:cNvSpPr/>
          <p:nvPr/>
        </p:nvSpPr>
        <p:spPr>
          <a:xfrm>
            <a:off x="8794750" y="5283200"/>
            <a:ext cx="2767013" cy="1073150"/>
          </a:xfrm>
          <a:prstGeom prst="rect">
            <a:avLst/>
          </a:prstGeom>
          <a:gradFill rotWithShape="1">
            <a:gsLst>
              <a:gs pos="0">
                <a:srgbClr val="2C5981">
                  <a:alpha val="100000"/>
                </a:srgbClr>
              </a:gs>
              <a:gs pos="50000">
                <a:srgbClr val="4382BA">
                  <a:alpha val="585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marL="93980" indent="-93980">
              <a:lnSpc>
                <a:spcPct val="115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sym typeface="Arial" panose="020B0604020202020204"/>
              </a:rPr>
              <a:t>平均每天都要处理150张工单</a:t>
            </a:r>
            <a:endParaRPr lang="en-US" altLang="zh-CN" sz="1400" b="1" dirty="0">
              <a:solidFill>
                <a:schemeClr val="bg1"/>
              </a:solidFill>
              <a:latin typeface="Calibri Light" panose="020F0302020204030204" charset="0"/>
              <a:ea typeface="宋体" panose="02010600030101010101" pitchFamily="2" charset="-122"/>
              <a:sym typeface="Arial" panose="020B0604020202020204"/>
            </a:endParaRPr>
          </a:p>
          <a:p>
            <a:pPr marL="93980" indent="-93980">
              <a:lnSpc>
                <a:spcPct val="115000"/>
              </a:lnSpc>
              <a:buFont typeface="Arial" panose="020B0604020202020204" pitchFamily="34" charset="0"/>
            </a:pPr>
            <a:r>
              <a:rPr lang="en-US" altLang="zh-CN" sz="1400" b="1" dirty="0">
                <a:solidFill>
                  <a:schemeClr val="bg1"/>
                </a:solidFill>
                <a:latin typeface="Calibri Light" panose="020F0302020204030204" charset="0"/>
                <a:ea typeface="宋体" panose="02010600030101010101" pitchFamily="2" charset="-122"/>
                <a:sym typeface="Arial" panose="020B0604020202020204"/>
              </a:rPr>
              <a:t>高峰期时能达到300张</a:t>
            </a:r>
            <a:endParaRPr lang="en-US" altLang="zh-CN" sz="1400" b="1" dirty="0">
              <a:solidFill>
                <a:schemeClr val="bg1"/>
              </a:solidFill>
              <a:latin typeface="Calibri Light" panose="020F0302020204030204" charset="0"/>
              <a:ea typeface="宋体" panose="02010600030101010101" pitchFamily="2" charset="-122"/>
              <a:sym typeface="Arial" panose="020B0604020202020204"/>
            </a:endParaRPr>
          </a:p>
        </p:txBody>
      </p:sp>
      <p:sp>
        <p:nvSpPr>
          <p:cNvPr id="9225" name="矩形 105"/>
          <p:cNvSpPr/>
          <p:nvPr/>
        </p:nvSpPr>
        <p:spPr>
          <a:xfrm>
            <a:off x="4024313" y="2130425"/>
            <a:ext cx="3159125" cy="1095375"/>
          </a:xfrm>
          <a:prstGeom prst="rect">
            <a:avLst/>
          </a:prstGeom>
          <a:gradFill rotWithShape="1">
            <a:gsLst>
              <a:gs pos="0">
                <a:srgbClr val="2C5981">
                  <a:alpha val="100000"/>
                </a:srgbClr>
              </a:gs>
              <a:gs pos="50000">
                <a:srgbClr val="4382BA">
                  <a:alpha val="585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noAutofit/>
          </a:bodyPr>
          <a:p>
            <a:pPr marL="93980" lvl="0" indent="-93980" algn="l">
              <a:lnSpc>
                <a:spcPct val="115000"/>
              </a:lnSpc>
              <a:buClrTx/>
              <a:buSzTx/>
              <a:buFont typeface="Arial" panose="020B0604020202020204" pitchFamily="34" charset="0"/>
            </a:pPr>
            <a:r>
              <a:rPr lang="en-US" altLang="zh-CN" sz="1400" b="1" dirty="0">
                <a:solidFill>
                  <a:schemeClr val="bg1"/>
                </a:solidFill>
                <a:latin typeface="Calibri Light" panose="020F0302020204030204" charset="0"/>
                <a:sym typeface="Arial" panose="020B0604020202020204"/>
              </a:rPr>
              <a:t>  每一张工单的处理步骤均有工单下达、上门服务、现场拍照、现场换表、数据回传、人工处理等相同的流程，具有高度重复性</a:t>
            </a:r>
            <a:endParaRPr lang="en-US" altLang="zh-CN" sz="1400" b="1" dirty="0">
              <a:solidFill>
                <a:schemeClr val="bg1"/>
              </a:solidFill>
              <a:latin typeface="Calibri Light" panose="020F0302020204030204" charset="0"/>
              <a:sym typeface="Arial" panose="020B0604020202020204"/>
            </a:endParaRPr>
          </a:p>
        </p:txBody>
      </p:sp>
      <p:sp>
        <p:nvSpPr>
          <p:cNvPr id="9226" name="矩形 1"/>
          <p:cNvSpPr/>
          <p:nvPr/>
        </p:nvSpPr>
        <p:spPr>
          <a:xfrm>
            <a:off x="141605" y="1520825"/>
            <a:ext cx="3406775" cy="5311775"/>
          </a:xfrm>
          <a:prstGeom prst="rect">
            <a:avLst/>
          </a:prstGeom>
          <a:gradFill rotWithShape="1">
            <a:gsLst>
              <a:gs pos="0">
                <a:srgbClr val="2C5981">
                  <a:alpha val="100000"/>
                </a:srgbClr>
              </a:gs>
              <a:gs pos="50000">
                <a:srgbClr val="4382BA">
                  <a:alpha val="585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marL="285750" indent="-285750">
              <a:lnSpc>
                <a:spcPct val="115000"/>
              </a:lnSpc>
              <a:buFont typeface="Wingdings" panose="05000000000000000000" charset="0"/>
              <a:buChar char="u"/>
            </a:pPr>
            <a:r>
              <a:rPr lang="en-US" altLang="zh-CN" sz="1400" b="1" dirty="0">
                <a:solidFill>
                  <a:schemeClr val="bg1"/>
                </a:solidFill>
                <a:latin typeface="Calibri Light" panose="020F0302020204030204" charset="0"/>
                <a:ea typeface="宋体" panose="02010600030101010101" pitchFamily="2" charset="-122"/>
              </a:rPr>
              <a:t>从2020年开始我国开始了新一轮智能电表大规模更换周期。浙江电力预计会在三年左右实现上千万块智能电表的更换。</a:t>
            </a:r>
            <a:endParaRPr lang="en-US" altLang="zh-CN" sz="1400" b="1" dirty="0">
              <a:solidFill>
                <a:schemeClr val="bg1"/>
              </a:solidFill>
              <a:latin typeface="Calibri Light" panose="020F0302020204030204" charset="0"/>
              <a:ea typeface="宋体" panose="02010600030101010101" pitchFamily="2" charset="-122"/>
            </a:endParaRPr>
          </a:p>
          <a:p>
            <a:pPr marL="285750" indent="-285750">
              <a:lnSpc>
                <a:spcPct val="115000"/>
              </a:lnSpc>
              <a:buFont typeface="Wingdings" panose="05000000000000000000" charset="0"/>
              <a:buChar char="u"/>
            </a:pPr>
            <a:r>
              <a:rPr lang="zh-CN" altLang="en-US" sz="1400" b="1" dirty="0">
                <a:solidFill>
                  <a:schemeClr val="bg1"/>
                </a:solidFill>
                <a:latin typeface="Calibri Light" panose="020F0302020204030204" charset="0"/>
                <a:ea typeface="宋体" panose="02010600030101010101" pitchFamily="2" charset="-122"/>
                <a:sym typeface="宋体" panose="02010600030101010101" pitchFamily="2" charset="-122"/>
              </a:rPr>
              <a:t>国网</a:t>
            </a:r>
            <a:r>
              <a:rPr lang="en-US" altLang="zh-CN" sz="1400" b="1" dirty="0">
                <a:solidFill>
                  <a:schemeClr val="bg1"/>
                </a:solidFill>
                <a:latin typeface="Calibri Light" panose="020F0302020204030204" charset="0"/>
                <a:ea typeface="宋体" panose="02010600030101010101" pitchFamily="2" charset="-122"/>
              </a:rPr>
              <a:t>批量换表流程复杂，同时涉及不同岗位不同系统以及内外网的信息传递，这些工作数据量大、操作重复、繁琐但又不得不占用业务人员大量时间、精力去处理。</a:t>
            </a:r>
            <a:endParaRPr lang="en-US" altLang="zh-CN" sz="1400" b="1" dirty="0">
              <a:solidFill>
                <a:schemeClr val="bg1"/>
              </a:solidFill>
              <a:latin typeface="Calibri Light" panose="020F0302020204030204" charset="0"/>
              <a:ea typeface="宋体" panose="02010600030101010101" pitchFamily="2" charset="-122"/>
            </a:endParaRPr>
          </a:p>
          <a:p>
            <a:pPr marL="285750" indent="-285750">
              <a:lnSpc>
                <a:spcPct val="115000"/>
              </a:lnSpc>
              <a:buFont typeface="Wingdings" panose="05000000000000000000" charset="0"/>
              <a:buChar char="u"/>
            </a:pPr>
            <a:r>
              <a:rPr lang="en-US" altLang="zh-CN" sz="1400" b="1" dirty="0">
                <a:solidFill>
                  <a:schemeClr val="bg1"/>
                </a:solidFill>
                <a:latin typeface="Calibri Light" panose="020F0302020204030204" charset="0"/>
                <a:ea typeface="宋体" panose="02010600030101010101" pitchFamily="2" charset="-122"/>
              </a:rPr>
              <a:t>同时换表流程中需要现场对电能表进行拍照并手工传递回内网系统，由相关业务人员进行图片中条码和表计示数的读取，并在营销系统做相应的比对。</a:t>
            </a:r>
            <a:endParaRPr lang="en-US" altLang="zh-CN" sz="1400" b="1" dirty="0">
              <a:solidFill>
                <a:schemeClr val="bg1"/>
              </a:solidFill>
              <a:latin typeface="Calibri Light" panose="020F0302020204030204" charset="0"/>
              <a:ea typeface="宋体" panose="02010600030101010101" pitchFamily="2" charset="-122"/>
            </a:endParaRPr>
          </a:p>
          <a:p>
            <a:pPr marL="285750" indent="-285750">
              <a:lnSpc>
                <a:spcPct val="115000"/>
              </a:lnSpc>
              <a:buFont typeface="Wingdings" panose="05000000000000000000" charset="0"/>
              <a:buChar char="u"/>
            </a:pPr>
            <a:r>
              <a:rPr lang="en-US" altLang="zh-CN" sz="1400" b="1" dirty="0">
                <a:solidFill>
                  <a:schemeClr val="bg1"/>
                </a:solidFill>
                <a:latin typeface="Calibri Light" panose="020F0302020204030204" charset="0"/>
                <a:ea typeface="宋体" panose="02010600030101010101" pitchFamily="2" charset="-122"/>
              </a:rPr>
              <a:t>这些工作目前均有人工完成，效率不高。亟待通过RPA机器人、人工智能等新技术的应用，让一线员工做更多有利于业务发展的高附加值创新工作，使其集中精力做好安全稳定、优质服务等核心工作，深化业务数据治理，提质增效。</a:t>
            </a:r>
            <a:endParaRPr lang="en-US" altLang="zh-CN" sz="1400" b="1" dirty="0">
              <a:solidFill>
                <a:schemeClr val="bg1"/>
              </a:solidFill>
              <a:latin typeface="Calibri Light" panose="020F0302020204030204" charset="0"/>
              <a:ea typeface="宋体" panose="02010600030101010101" pitchFamily="2" charset="-122"/>
            </a:endParaRPr>
          </a:p>
        </p:txBody>
      </p:sp>
      <p:sp>
        <p:nvSpPr>
          <p:cNvPr id="9227" name="PA_矩形 27"/>
          <p:cNvSpPr/>
          <p:nvPr>
            <p:custDataLst>
              <p:tags r:id="rId4"/>
            </p:custDataLst>
          </p:nvPr>
        </p:nvSpPr>
        <p:spPr>
          <a:xfrm>
            <a:off x="8736013" y="1797050"/>
            <a:ext cx="2884487" cy="346075"/>
          </a:xfrm>
          <a:prstGeom prst="rect">
            <a:avLst/>
          </a:prstGeom>
          <a:noFill/>
          <a:ln w="9525">
            <a:noFill/>
          </a:ln>
        </p:spPr>
        <p:txBody>
          <a:bodyPr wrap="none" lIns="0" tIns="0" rIns="0" bIns="0" anchor="ctr" anchorCtr="0"/>
          <a:p>
            <a:pPr algn="ctr"/>
            <a:r>
              <a:rPr lang="zh-CN" altLang="en-US" sz="2000" b="1" dirty="0">
                <a:solidFill>
                  <a:schemeClr val="bg1"/>
                </a:solidFill>
                <a:latin typeface="Arial" panose="020B0604020202020204"/>
                <a:ea typeface="微软雅黑" panose="020B0503020204020204" pitchFamily="34" charset="-122"/>
                <a:sym typeface="Arial" panose="020B0604020202020204"/>
              </a:rPr>
              <a:t>内外网交互</a:t>
            </a:r>
            <a:endParaRPr lang="zh-CN" altLang="en-US" sz="2000" b="1" dirty="0">
              <a:solidFill>
                <a:schemeClr val="bg1"/>
              </a:solidFill>
              <a:latin typeface="Arial" panose="020B0604020202020204"/>
              <a:ea typeface="微软雅黑" panose="020B0503020204020204" pitchFamily="34" charset="-122"/>
              <a:sym typeface="Arial" panose="020B0604020202020204"/>
            </a:endParaRPr>
          </a:p>
        </p:txBody>
      </p:sp>
      <p:sp>
        <p:nvSpPr>
          <p:cNvPr id="9228" name="矩形 5"/>
          <p:cNvSpPr/>
          <p:nvPr/>
        </p:nvSpPr>
        <p:spPr>
          <a:xfrm>
            <a:off x="8736013" y="2143125"/>
            <a:ext cx="2884487" cy="1096963"/>
          </a:xfrm>
          <a:prstGeom prst="rect">
            <a:avLst/>
          </a:prstGeom>
          <a:gradFill rotWithShape="1">
            <a:gsLst>
              <a:gs pos="0">
                <a:srgbClr val="2C5981">
                  <a:alpha val="100000"/>
                </a:srgbClr>
              </a:gs>
              <a:gs pos="50000">
                <a:srgbClr val="4382BA">
                  <a:alpha val="585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noAutofit/>
          </a:bodyPr>
          <a:p>
            <a:pPr marL="93980" lvl="0" indent="-93980" algn="l">
              <a:lnSpc>
                <a:spcPct val="115000"/>
              </a:lnSpc>
              <a:buClrTx/>
              <a:buSzTx/>
              <a:buFont typeface="Arial" panose="020B0604020202020204" pitchFamily="34" charset="0"/>
            </a:pPr>
            <a:r>
              <a:rPr lang="en-US" altLang="zh-CN" sz="1400" b="1" dirty="0">
                <a:solidFill>
                  <a:schemeClr val="bg1"/>
                </a:solidFill>
                <a:latin typeface="Calibri Light" panose="020F0302020204030204" charset="0"/>
                <a:sym typeface="Arial" panose="020B0604020202020204"/>
              </a:rPr>
              <a:t>  移动端数据与国网内网之间单据依靠人工处理，缺乏有效的衔接工具</a:t>
            </a:r>
            <a:endParaRPr lang="en-US" altLang="zh-CN" sz="1400" b="1" dirty="0">
              <a:solidFill>
                <a:schemeClr val="bg1"/>
              </a:solidFill>
              <a:latin typeface="Calibri Light" panose="020F0302020204030204" charset="0"/>
              <a:sym typeface="Arial" panose="020B0604020202020204"/>
            </a:endParaRPr>
          </a:p>
        </p:txBody>
      </p:sp>
      <p:grpSp>
        <p:nvGrpSpPr>
          <p:cNvPr id="9229" name="îs1îḓè"/>
          <p:cNvGrpSpPr/>
          <p:nvPr/>
        </p:nvGrpSpPr>
        <p:grpSpPr>
          <a:xfrm>
            <a:off x="6772275" y="2987675"/>
            <a:ext cx="2374900" cy="2428875"/>
            <a:chOff x="6642415" y="1280475"/>
            <a:chExt cx="5033648" cy="5033648"/>
          </a:xfrm>
        </p:grpSpPr>
        <p:sp>
          <p:nvSpPr>
            <p:cNvPr id="7" name="išḻidè"/>
            <p:cNvSpPr/>
            <p:nvPr/>
          </p:nvSpPr>
          <p:spPr>
            <a:xfrm>
              <a:off x="6642415" y="1280475"/>
              <a:ext cx="5033648" cy="5033648"/>
            </a:xfrm>
            <a:prstGeom prst="ellipse">
              <a:avLst/>
            </a:prstGeom>
            <a:solidFill>
              <a:schemeClr val="accent1">
                <a:alpha val="15000"/>
              </a:schemeClr>
            </a:solidFill>
            <a:ln>
              <a:noFill/>
            </a:ln>
            <a:effectLst>
              <a:outerShdw blurRad="63500" sx="102000" sy="102000" algn="ctr" rotWithShape="0">
                <a:srgbClr val="E7CF9D">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p>
          </p:txBody>
        </p:sp>
        <p:grpSp>
          <p:nvGrpSpPr>
            <p:cNvPr id="9231" name="ïṧḷîḋe"/>
            <p:cNvGrpSpPr/>
            <p:nvPr/>
          </p:nvGrpSpPr>
          <p:grpSpPr>
            <a:xfrm>
              <a:off x="7215988" y="1905831"/>
              <a:ext cx="3886504" cy="3774206"/>
              <a:chOff x="908440" y="1129885"/>
              <a:chExt cx="4521149" cy="4390513"/>
            </a:xfrm>
          </p:grpSpPr>
          <p:sp>
            <p:nvSpPr>
              <p:cNvPr id="45" name="ïṡļîdè"/>
              <p:cNvSpPr/>
              <p:nvPr/>
            </p:nvSpPr>
            <p:spPr>
              <a:xfrm>
                <a:off x="1527330" y="3578534"/>
                <a:ext cx="1901696" cy="1941864"/>
              </a:xfrm>
              <a:custGeom>
                <a:avLst/>
                <a:gdLst>
                  <a:gd name="connsiteX0" fmla="*/ 676 w 1859608"/>
                  <a:gd name="connsiteY0" fmla="*/ 0 h 1898887"/>
                  <a:gd name="connsiteX1" fmla="*/ 1859608 w 1859608"/>
                  <a:gd name="connsiteY1" fmla="*/ 0 h 1898887"/>
                  <a:gd name="connsiteX2" fmla="*/ 1859608 w 1859608"/>
                  <a:gd name="connsiteY2" fmla="*/ 10123 h 1898887"/>
                  <a:gd name="connsiteX3" fmla="*/ 1859608 w 1859608"/>
                  <a:gd name="connsiteY3" fmla="*/ 1734825 h 1898887"/>
                  <a:gd name="connsiteX4" fmla="*/ 1859608 w 1859608"/>
                  <a:gd name="connsiteY4" fmla="*/ 1898887 h 1898887"/>
                  <a:gd name="connsiteX5" fmla="*/ 1693115 w 1859608"/>
                  <a:gd name="connsiteY5" fmla="*/ 1890479 h 1898887"/>
                  <a:gd name="connsiteX6" fmla="*/ 0 w 1859608"/>
                  <a:gd name="connsiteY6" fmla="*/ 14274 h 189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608" h="1898887">
                    <a:moveTo>
                      <a:pt x="676" y="0"/>
                    </a:moveTo>
                    <a:lnTo>
                      <a:pt x="1859608" y="0"/>
                    </a:lnTo>
                    <a:lnTo>
                      <a:pt x="1859608" y="10123"/>
                    </a:lnTo>
                    <a:lnTo>
                      <a:pt x="1859608" y="1734825"/>
                    </a:lnTo>
                    <a:lnTo>
                      <a:pt x="1859608" y="1898887"/>
                    </a:lnTo>
                    <a:lnTo>
                      <a:pt x="1693115" y="1890479"/>
                    </a:lnTo>
                    <a:cubicBezTo>
                      <a:pt x="742118" y="1793900"/>
                      <a:pt x="0" y="990753"/>
                      <a:pt x="0" y="14274"/>
                    </a:cubicBezTo>
                    <a:close/>
                  </a:path>
                </a:pathLst>
              </a:custGeom>
              <a:solidFill>
                <a:schemeClr val="accent1">
                  <a:alpha val="99000"/>
                </a:schemeClr>
              </a:solidFill>
              <a:ln>
                <a:noFill/>
              </a:ln>
              <a:effectLst>
                <a:outerShdw blurRad="50800" dist="63500" dir="8100000" sx="101000" sy="101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auto"/>
                <a:endParaRPr lang="zh-CN" altLang="en-US" strike="noStrike" noProof="1"/>
              </a:p>
            </p:txBody>
          </p:sp>
          <p:sp>
            <p:nvSpPr>
              <p:cNvPr id="46" name="ïṡliďê"/>
              <p:cNvSpPr/>
              <p:nvPr/>
            </p:nvSpPr>
            <p:spPr>
              <a:xfrm rot="5400000">
                <a:off x="934509" y="1103814"/>
                <a:ext cx="2468447" cy="2520587"/>
              </a:xfrm>
              <a:custGeom>
                <a:avLst/>
                <a:gdLst>
                  <a:gd name="connsiteX0" fmla="*/ 676 w 1859608"/>
                  <a:gd name="connsiteY0" fmla="*/ 0 h 1898887"/>
                  <a:gd name="connsiteX1" fmla="*/ 1859608 w 1859608"/>
                  <a:gd name="connsiteY1" fmla="*/ 0 h 1898887"/>
                  <a:gd name="connsiteX2" fmla="*/ 1859608 w 1859608"/>
                  <a:gd name="connsiteY2" fmla="*/ 10123 h 1898887"/>
                  <a:gd name="connsiteX3" fmla="*/ 1859608 w 1859608"/>
                  <a:gd name="connsiteY3" fmla="*/ 1734825 h 1898887"/>
                  <a:gd name="connsiteX4" fmla="*/ 1859608 w 1859608"/>
                  <a:gd name="connsiteY4" fmla="*/ 1898887 h 1898887"/>
                  <a:gd name="connsiteX5" fmla="*/ 1693115 w 1859608"/>
                  <a:gd name="connsiteY5" fmla="*/ 1890479 h 1898887"/>
                  <a:gd name="connsiteX6" fmla="*/ 0 w 1859608"/>
                  <a:gd name="connsiteY6" fmla="*/ 14274 h 189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608" h="1898887">
                    <a:moveTo>
                      <a:pt x="676" y="0"/>
                    </a:moveTo>
                    <a:lnTo>
                      <a:pt x="1859608" y="0"/>
                    </a:lnTo>
                    <a:lnTo>
                      <a:pt x="1859608" y="10123"/>
                    </a:lnTo>
                    <a:lnTo>
                      <a:pt x="1859608" y="1734825"/>
                    </a:lnTo>
                    <a:lnTo>
                      <a:pt x="1859608" y="1898887"/>
                    </a:lnTo>
                    <a:lnTo>
                      <a:pt x="1693115" y="1890479"/>
                    </a:lnTo>
                    <a:cubicBezTo>
                      <a:pt x="742118" y="1793900"/>
                      <a:pt x="0" y="990753"/>
                      <a:pt x="0" y="14274"/>
                    </a:cubicBezTo>
                    <a:close/>
                  </a:path>
                </a:pathLst>
              </a:custGeom>
              <a:solidFill>
                <a:schemeClr val="accent1">
                  <a:alpha val="50000"/>
                </a:schemeClr>
              </a:solidFill>
              <a:ln>
                <a:noFill/>
              </a:ln>
              <a:effectLst>
                <a:outerShdw blurRad="50800" dist="38100" dir="2700000" sx="102000" sy="102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auto"/>
                <a:endParaRPr lang="zh-CN" altLang="en-US" strike="noStrike" noProof="1"/>
              </a:p>
            </p:txBody>
          </p:sp>
          <p:sp>
            <p:nvSpPr>
              <p:cNvPr id="47" name="îṥḻîḍe"/>
              <p:cNvSpPr/>
              <p:nvPr/>
            </p:nvSpPr>
            <p:spPr>
              <a:xfrm flipH="1">
                <a:off x="3429025" y="3577505"/>
                <a:ext cx="1591398" cy="1625012"/>
              </a:xfrm>
              <a:custGeom>
                <a:avLst/>
                <a:gdLst>
                  <a:gd name="connsiteX0" fmla="*/ 676 w 1859608"/>
                  <a:gd name="connsiteY0" fmla="*/ 0 h 1898887"/>
                  <a:gd name="connsiteX1" fmla="*/ 1859608 w 1859608"/>
                  <a:gd name="connsiteY1" fmla="*/ 0 h 1898887"/>
                  <a:gd name="connsiteX2" fmla="*/ 1859608 w 1859608"/>
                  <a:gd name="connsiteY2" fmla="*/ 10123 h 1898887"/>
                  <a:gd name="connsiteX3" fmla="*/ 1859608 w 1859608"/>
                  <a:gd name="connsiteY3" fmla="*/ 1734825 h 1898887"/>
                  <a:gd name="connsiteX4" fmla="*/ 1859608 w 1859608"/>
                  <a:gd name="connsiteY4" fmla="*/ 1898887 h 1898887"/>
                  <a:gd name="connsiteX5" fmla="*/ 1693115 w 1859608"/>
                  <a:gd name="connsiteY5" fmla="*/ 1890479 h 1898887"/>
                  <a:gd name="connsiteX6" fmla="*/ 0 w 1859608"/>
                  <a:gd name="connsiteY6" fmla="*/ 14274 h 189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608" h="1898887">
                    <a:moveTo>
                      <a:pt x="676" y="0"/>
                    </a:moveTo>
                    <a:lnTo>
                      <a:pt x="1859608" y="0"/>
                    </a:lnTo>
                    <a:lnTo>
                      <a:pt x="1859608" y="10123"/>
                    </a:lnTo>
                    <a:lnTo>
                      <a:pt x="1859608" y="1734825"/>
                    </a:lnTo>
                    <a:lnTo>
                      <a:pt x="1859608" y="1898887"/>
                    </a:lnTo>
                    <a:lnTo>
                      <a:pt x="1693115" y="1890479"/>
                    </a:lnTo>
                    <a:cubicBezTo>
                      <a:pt x="742118" y="1793900"/>
                      <a:pt x="0" y="990753"/>
                      <a:pt x="0" y="14274"/>
                    </a:cubicBezTo>
                    <a:close/>
                  </a:path>
                </a:pathLst>
              </a:custGeom>
              <a:solidFill>
                <a:schemeClr val="accent1">
                  <a:alpha val="95000"/>
                </a:schemeClr>
              </a:solidFill>
              <a:ln>
                <a:no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auto"/>
                <a:endParaRPr lang="zh-CN" altLang="en-US" strike="noStrike" noProof="1"/>
              </a:p>
            </p:txBody>
          </p:sp>
          <p:sp>
            <p:nvSpPr>
              <p:cNvPr id="54" name="îş1ídé"/>
              <p:cNvSpPr/>
              <p:nvPr/>
            </p:nvSpPr>
            <p:spPr>
              <a:xfrm rot="16200000" flipH="1">
                <a:off x="3449716" y="1599071"/>
                <a:ext cx="1959182" cy="2000564"/>
              </a:xfrm>
              <a:custGeom>
                <a:avLst/>
                <a:gdLst>
                  <a:gd name="connsiteX0" fmla="*/ 676 w 1859608"/>
                  <a:gd name="connsiteY0" fmla="*/ 0 h 1898887"/>
                  <a:gd name="connsiteX1" fmla="*/ 1859608 w 1859608"/>
                  <a:gd name="connsiteY1" fmla="*/ 0 h 1898887"/>
                  <a:gd name="connsiteX2" fmla="*/ 1859608 w 1859608"/>
                  <a:gd name="connsiteY2" fmla="*/ 10123 h 1898887"/>
                  <a:gd name="connsiteX3" fmla="*/ 1859608 w 1859608"/>
                  <a:gd name="connsiteY3" fmla="*/ 1734825 h 1898887"/>
                  <a:gd name="connsiteX4" fmla="*/ 1859608 w 1859608"/>
                  <a:gd name="connsiteY4" fmla="*/ 1898887 h 1898887"/>
                  <a:gd name="connsiteX5" fmla="*/ 1693115 w 1859608"/>
                  <a:gd name="connsiteY5" fmla="*/ 1890479 h 1898887"/>
                  <a:gd name="connsiteX6" fmla="*/ 0 w 1859608"/>
                  <a:gd name="connsiteY6" fmla="*/ 14274 h 189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608" h="1898887">
                    <a:moveTo>
                      <a:pt x="676" y="0"/>
                    </a:moveTo>
                    <a:lnTo>
                      <a:pt x="1859608" y="0"/>
                    </a:lnTo>
                    <a:lnTo>
                      <a:pt x="1859608" y="10123"/>
                    </a:lnTo>
                    <a:lnTo>
                      <a:pt x="1859608" y="1734825"/>
                    </a:lnTo>
                    <a:lnTo>
                      <a:pt x="1859608" y="1898887"/>
                    </a:lnTo>
                    <a:lnTo>
                      <a:pt x="1693115" y="1890479"/>
                    </a:lnTo>
                    <a:cubicBezTo>
                      <a:pt x="742118" y="1793900"/>
                      <a:pt x="0" y="990753"/>
                      <a:pt x="0" y="14274"/>
                    </a:cubicBezTo>
                    <a:close/>
                  </a:path>
                </a:pathLst>
              </a:custGeom>
              <a:solidFill>
                <a:schemeClr val="accent1">
                  <a:alpha val="80000"/>
                </a:schemeClr>
              </a:solidFill>
              <a:ln>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auto"/>
                <a:endParaRPr lang="zh-CN" altLang="en-US" strike="noStrike" noProof="1"/>
              </a:p>
            </p:txBody>
          </p:sp>
        </p:grpSp>
      </p:grpSp>
      <p:sp>
        <p:nvSpPr>
          <p:cNvPr id="9236" name="文本框 21"/>
          <p:cNvSpPr txBox="1"/>
          <p:nvPr/>
        </p:nvSpPr>
        <p:spPr>
          <a:xfrm>
            <a:off x="7183438" y="3951288"/>
            <a:ext cx="1711325" cy="661987"/>
          </a:xfrm>
          <a:prstGeom prst="rect">
            <a:avLst/>
          </a:prstGeom>
          <a:noFill/>
          <a:ln w="9525">
            <a:noFill/>
          </a:ln>
        </p:spPr>
        <p:txBody>
          <a:bodyPr wrap="none" anchor="ctr" anchorCtr="0"/>
          <a:p>
            <a:pPr algn="ctr"/>
            <a:r>
              <a:rPr lang="zh-CN" altLang="en-US" b="1" dirty="0">
                <a:solidFill>
                  <a:schemeClr val="bg1"/>
                </a:solidFill>
                <a:latin typeface="Arial" panose="020B0604020202020204"/>
                <a:ea typeface="微软雅黑" panose="020B0503020204020204" pitchFamily="34" charset="-122"/>
                <a:sym typeface="Arial" panose="020B0604020202020204"/>
              </a:rPr>
              <a:t>业务</a:t>
            </a:r>
            <a:endParaRPr lang="zh-CN" altLang="en-US" b="1" dirty="0">
              <a:solidFill>
                <a:schemeClr val="bg1"/>
              </a:solidFill>
              <a:latin typeface="Arial" panose="020B0604020202020204"/>
              <a:ea typeface="微软雅黑" panose="020B0503020204020204" pitchFamily="34" charset="-122"/>
              <a:sym typeface="Arial" panose="020B0604020202020204"/>
            </a:endParaRPr>
          </a:p>
          <a:p>
            <a:pPr algn="ctr"/>
            <a:r>
              <a:rPr lang="zh-CN" altLang="en-US" b="1" dirty="0">
                <a:solidFill>
                  <a:schemeClr val="bg1"/>
                </a:solidFill>
                <a:latin typeface="Arial" panose="020B0604020202020204"/>
                <a:ea typeface="微软雅黑" panose="020B0503020204020204" pitchFamily="34" charset="-122"/>
                <a:sym typeface="Arial" panose="020B0604020202020204"/>
              </a:rPr>
              <a:t>痛点</a:t>
            </a:r>
            <a:endParaRPr lang="zh-CN" altLang="en-US" b="1" dirty="0">
              <a:solidFill>
                <a:schemeClr val="bg1"/>
              </a:solidFill>
              <a:latin typeface="Arial" panose="020B0604020202020204"/>
              <a:ea typeface="微软雅黑" panose="020B0503020204020204" pitchFamily="34" charset="-122"/>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40"/>
          <p:cNvCxnSpPr/>
          <p:nvPr/>
        </p:nvCxnSpPr>
        <p:spPr>
          <a:xfrm flipV="1">
            <a:off x="873125" y="2860675"/>
            <a:ext cx="0" cy="38496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flipV="1">
            <a:off x="3463925" y="2289175"/>
            <a:ext cx="0" cy="38496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p:cNvCxnSpPr/>
          <p:nvPr/>
        </p:nvCxnSpPr>
        <p:spPr>
          <a:xfrm flipV="1">
            <a:off x="6057900" y="1757363"/>
            <a:ext cx="0" cy="38496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p:cNvCxnSpPr/>
          <p:nvPr/>
        </p:nvCxnSpPr>
        <p:spPr>
          <a:xfrm flipV="1">
            <a:off x="8648700" y="1184275"/>
            <a:ext cx="0" cy="38496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p:cNvSpPr txBox="1"/>
          <p:nvPr/>
        </p:nvSpPr>
        <p:spPr>
          <a:xfrm>
            <a:off x="872490" y="3350894"/>
            <a:ext cx="2461895" cy="367031"/>
          </a:xfrm>
          <a:prstGeom prst="rect">
            <a:avLst/>
          </a:prstGeom>
          <a:noFill/>
        </p:spPr>
        <p:txBody>
          <a:bodyPr wrap="square" lIns="91415" tIns="45708" rIns="91415" bIns="45708" rtlCol="0">
            <a:spAutoFit/>
            <a:scene3d>
              <a:camera prst="orthographicFront"/>
              <a:lightRig rig="threePt" dir="t"/>
            </a:scene3d>
          </a:bodyPr>
          <a:lstStyle/>
          <a:p>
            <a:pPr fontAlgn="auto"/>
            <a:r>
              <a:rPr lang="en-US" altLang="zh-CN"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2019</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r>
              <a:rPr lang="en-US" altLang="zh-CN"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-2020</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endPar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endParaRPr>
          </a:p>
        </p:txBody>
      </p:sp>
      <p:sp>
        <p:nvSpPr>
          <p:cNvPr id="10246" name="TextBox 30"/>
          <p:cNvSpPr txBox="1"/>
          <p:nvPr/>
        </p:nvSpPr>
        <p:spPr>
          <a:xfrm>
            <a:off x="844550" y="4795838"/>
            <a:ext cx="2559050" cy="736600"/>
          </a:xfrm>
          <a:prstGeom prst="rect">
            <a:avLst/>
          </a:prstGeom>
          <a:noFill/>
          <a:ln w="9525">
            <a:noFill/>
          </a:ln>
        </p:spPr>
        <p:txBody>
          <a:bodyPr wrap="square" lIns="91415" tIns="45708" rIns="91415" bIns="45708" anchor="t" anchorCtr="0">
            <a:spAutoFit/>
          </a:bodyPr>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引入多家合作厂商</a:t>
            </a:r>
            <a:endParaRPr lang="zh-CN" altLang="en-US"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开始</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场景试点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247" name="TextBox 32"/>
          <p:cNvSpPr txBox="1"/>
          <p:nvPr/>
        </p:nvSpPr>
        <p:spPr>
          <a:xfrm>
            <a:off x="3463925" y="4224338"/>
            <a:ext cx="2644775" cy="1058862"/>
          </a:xfrm>
          <a:prstGeom prst="rect">
            <a:avLst/>
          </a:prstGeom>
          <a:noFill/>
          <a:ln w="9525">
            <a:noFill/>
          </a:ln>
        </p:spPr>
        <p:txBody>
          <a:bodyPr wrap="square" lIns="91415" tIns="45708" rIns="91415" bIns="45708" anchor="t" anchorCtr="0">
            <a:spAutoFit/>
          </a:bodyPr>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管控平台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广泛建设与推广</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场景</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完善</a:t>
            </a: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推广运营机制</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248" name="TextBox 33"/>
          <p:cNvSpPr txBox="1"/>
          <p:nvPr/>
        </p:nvSpPr>
        <p:spPr>
          <a:xfrm>
            <a:off x="6042025" y="3644900"/>
            <a:ext cx="2606675" cy="1706563"/>
          </a:xfrm>
          <a:prstGeom prst="rect">
            <a:avLst/>
          </a:prstGeom>
          <a:noFill/>
          <a:ln w="9525">
            <a:noFill/>
          </a:ln>
        </p:spPr>
        <p:txBody>
          <a:bodyPr wrap="square" lIns="91415" tIns="45708" rIns="91415" bIns="45708" anchor="t" anchorCtr="0">
            <a:spAutoFit/>
          </a:bodyPr>
          <a:p>
            <a:pPr marL="285750" indent="-285750">
              <a:lnSpc>
                <a:spcPct val="150000"/>
              </a:lnSpc>
              <a:buFont typeface="Wingdings" panose="05000000000000000000" charset="0"/>
              <a:buChar char=""/>
            </a:pPr>
            <a:r>
              <a:rPr lang="en-US" altLang="zh-CN" sz="1400" dirty="0">
                <a:solidFill>
                  <a:schemeClr val="bg1"/>
                </a:solidFill>
                <a:latin typeface="微软雅黑" panose="020B0503020204020204" pitchFamily="34" charset="-122"/>
                <a:ea typeface="微软雅黑" panose="020B0503020204020204" pitchFamily="34" charset="-122"/>
              </a:rPr>
              <a:t>RPA+AI</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OCR</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NLP</a:t>
            </a:r>
            <a:r>
              <a:rPr lang="zh-CN" altLang="en-US" sz="1400" dirty="0">
                <a:solidFill>
                  <a:schemeClr val="bg1"/>
                </a:solidFill>
                <a:latin typeface="微软雅黑" panose="020B0503020204020204" pitchFamily="34" charset="-122"/>
                <a:ea typeface="微软雅黑" panose="020B0503020204020204" pitchFamily="34" charset="-122"/>
              </a:rPr>
              <a:t>等）场景探索</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数据中台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en-US" altLang="zh-CN" sz="1400" dirty="0">
                <a:solidFill>
                  <a:schemeClr val="bg1"/>
                </a:solidFill>
                <a:latin typeface="微软雅黑" panose="020B0503020204020204" pitchFamily="34" charset="-122"/>
                <a:ea typeface="微软雅黑" panose="020B0503020204020204" pitchFamily="34" charset="-122"/>
              </a:rPr>
              <a:t>RPA+BI</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en-US" altLang="zh-CN" sz="1400" dirty="0">
                <a:solidFill>
                  <a:schemeClr val="bg1"/>
                </a:solidFill>
                <a:latin typeface="微软雅黑" panose="020B0503020204020204" pitchFamily="34" charset="-122"/>
                <a:ea typeface="微软雅黑" panose="020B0503020204020204" pitchFamily="34" charset="-122"/>
              </a:rPr>
              <a:t>RPA</a:t>
            </a:r>
            <a:r>
              <a:rPr lang="zh-CN" altLang="en-US" sz="1400" dirty="0">
                <a:solidFill>
                  <a:schemeClr val="bg1"/>
                </a:solidFill>
                <a:latin typeface="微软雅黑" panose="020B0503020204020204" pitchFamily="34" charset="-122"/>
                <a:ea typeface="微软雅黑" panose="020B0503020204020204" pitchFamily="34" charset="-122"/>
              </a:rPr>
              <a:t>移动化场景建设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249" name="TextBox 34"/>
          <p:cNvSpPr txBox="1"/>
          <p:nvPr/>
        </p:nvSpPr>
        <p:spPr>
          <a:xfrm>
            <a:off x="8648700" y="3081338"/>
            <a:ext cx="2690813" cy="2352675"/>
          </a:xfrm>
          <a:prstGeom prst="rect">
            <a:avLst/>
          </a:prstGeom>
          <a:noFill/>
          <a:ln w="9525">
            <a:noFill/>
          </a:ln>
        </p:spPr>
        <p:txBody>
          <a:bodyPr wrap="square" lIns="91415" tIns="45708" rIns="91415" bIns="45708" anchor="t" anchorCtr="0">
            <a:spAutoFit/>
          </a:bodyPr>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机器人具备感知智能</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相对复杂的业务流程级别自动化能力</a:t>
            </a:r>
            <a:endPar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机器人与平台走向智能驱动与决策</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企业级别跨组织的自动化能力闭环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3464560" y="2779394"/>
            <a:ext cx="2341880" cy="367031"/>
          </a:xfrm>
          <a:prstGeom prst="rect">
            <a:avLst/>
          </a:prstGeom>
          <a:noFill/>
        </p:spPr>
        <p:txBody>
          <a:bodyPr wrap="square" lIns="91415" tIns="45708" rIns="91415" bIns="45708" rtlCol="0">
            <a:spAutoFit/>
            <a:scene3d>
              <a:camera prst="orthographicFront"/>
              <a:lightRig rig="threePt" dir="t"/>
            </a:scene3d>
          </a:bodyPr>
          <a:lstStyle/>
          <a:p>
            <a:pPr fontAlgn="auto"/>
            <a:r>
              <a:rPr 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2020</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r>
              <a:rPr lang="en-US" altLang="zh-CN"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-2021</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endPar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endParaRPr>
          </a:p>
        </p:txBody>
      </p:sp>
      <p:sp>
        <p:nvSpPr>
          <p:cNvPr id="13" name="TextBox 36"/>
          <p:cNvSpPr txBox="1"/>
          <p:nvPr/>
        </p:nvSpPr>
        <p:spPr>
          <a:xfrm>
            <a:off x="6105525" y="2187575"/>
            <a:ext cx="2492375" cy="367029"/>
          </a:xfrm>
          <a:prstGeom prst="rect">
            <a:avLst/>
          </a:prstGeom>
          <a:noFill/>
        </p:spPr>
        <p:txBody>
          <a:bodyPr wrap="square" lIns="91415" tIns="45708" rIns="91415" bIns="45708" rtlCol="0">
            <a:spAutoFit/>
            <a:scene3d>
              <a:camera prst="orthographicFront"/>
              <a:lightRig rig="threePt" dir="t"/>
            </a:scene3d>
          </a:bodyPr>
          <a:lstStyle/>
          <a:p>
            <a:pPr fontAlgn="auto"/>
            <a:r>
              <a:rPr 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2021</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r>
              <a:rPr lang="en-US" altLang="zh-CN"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a:t>
            </a:r>
            <a:r>
              <a:rPr 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2022</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endPar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endParaRPr>
          </a:p>
        </p:txBody>
      </p:sp>
      <p:sp>
        <p:nvSpPr>
          <p:cNvPr id="14" name="TextBox 37"/>
          <p:cNvSpPr txBox="1"/>
          <p:nvPr/>
        </p:nvSpPr>
        <p:spPr>
          <a:xfrm>
            <a:off x="8751570" y="1644650"/>
            <a:ext cx="2536825" cy="367029"/>
          </a:xfrm>
          <a:prstGeom prst="rect">
            <a:avLst/>
          </a:prstGeom>
          <a:noFill/>
        </p:spPr>
        <p:txBody>
          <a:bodyPr wrap="square" lIns="91415" tIns="45708" rIns="91415" bIns="45708" rtlCol="0">
            <a:spAutoFit/>
            <a:scene3d>
              <a:camera prst="orthographicFront"/>
              <a:lightRig rig="threePt" dir="t"/>
            </a:scene3d>
          </a:bodyPr>
          <a:lstStyle/>
          <a:p>
            <a:pPr fontAlgn="auto"/>
            <a:r>
              <a:rPr 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2023</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年</a:t>
            </a:r>
            <a:r>
              <a:rPr lang="en-US" altLang="zh-CN"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a:t>
            </a:r>
            <a:r>
              <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cs typeface="+mn-cs"/>
              </a:rPr>
              <a:t>未来</a:t>
            </a:r>
            <a:endParaRPr lang="zh-CN" altLang="en-US" noProof="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微软雅黑" panose="020B0503020204020204" pitchFamily="34" charset="-122"/>
              <a:ea typeface="微软雅黑" panose="020B0503020204020204" pitchFamily="34" charset="-122"/>
            </a:endParaRPr>
          </a:p>
        </p:txBody>
      </p:sp>
      <p:grpSp>
        <p:nvGrpSpPr>
          <p:cNvPr id="10253" name="组合 3"/>
          <p:cNvGrpSpPr/>
          <p:nvPr/>
        </p:nvGrpSpPr>
        <p:grpSpPr>
          <a:xfrm>
            <a:off x="6105525" y="2740025"/>
            <a:ext cx="2317750" cy="609600"/>
            <a:chOff x="4743736" y="3559626"/>
            <a:chExt cx="1652466" cy="347253"/>
          </a:xfrm>
        </p:grpSpPr>
        <p:sp>
          <p:nvSpPr>
            <p:cNvPr id="10254" name="圆角矩形 15"/>
            <p:cNvSpPr/>
            <p:nvPr/>
          </p:nvSpPr>
          <p:spPr>
            <a:xfrm>
              <a:off x="4743736" y="3559626"/>
              <a:ext cx="1652466" cy="347253"/>
            </a:xfrm>
            <a:prstGeom prst="roundRect">
              <a:avLst>
                <a:gd name="adj" fmla="val 16667"/>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15000"/>
                </a:lnSpc>
                <a:buFont typeface="Arial" panose="020B0604020202020204" pitchFamily="34" charset="0"/>
                <a:buNone/>
              </a:pPr>
              <a:r>
                <a:rPr lang="zh-CN" altLang="en-US" sz="1400" b="1" dirty="0">
                  <a:solidFill>
                    <a:schemeClr val="bg1"/>
                  </a:solidFill>
                  <a:latin typeface="Calibri Light" panose="020F0302020204030204" charset="0"/>
                  <a:ea typeface="宋体" panose="02010600030101010101" pitchFamily="2" charset="-122"/>
                  <a:sym typeface="宋体" panose="02010600030101010101" pitchFamily="2" charset="-122"/>
                </a:rPr>
                <a:t>从线到面</a:t>
              </a:r>
              <a:endParaRPr lang="zh-CN" altLang="en-US" sz="1400" b="1" dirty="0">
                <a:solidFill>
                  <a:schemeClr val="bg1"/>
                </a:solidFill>
                <a:latin typeface="Calibri Light" panose="020F0302020204030204" charset="0"/>
                <a:ea typeface="宋体" panose="02010600030101010101" pitchFamily="2" charset="-122"/>
                <a:sym typeface="宋体" panose="02010600030101010101" pitchFamily="2" charset="-122"/>
              </a:endParaRPr>
            </a:p>
            <a:p>
              <a:pPr algn="ctr">
                <a:lnSpc>
                  <a:spcPct val="115000"/>
                </a:lnSpc>
                <a:buFont typeface="Arial" panose="020B0604020202020204" pitchFamily="34" charset="0"/>
                <a:buNone/>
              </a:pPr>
              <a:r>
                <a:rPr lang="en-US" altLang="zh-CN" sz="1400" b="1" dirty="0">
                  <a:solidFill>
                    <a:schemeClr val="bg1"/>
                  </a:solidFill>
                  <a:latin typeface="Calibri Light" panose="020F0302020204030204" charset="0"/>
                  <a:ea typeface="宋体" panose="02010600030101010101" pitchFamily="2" charset="-122"/>
                </a:rPr>
                <a:t>RPA+建设</a:t>
              </a:r>
              <a:endParaRPr lang="en-US" altLang="zh-CN" sz="1400" b="1" dirty="0">
                <a:solidFill>
                  <a:schemeClr val="bg1"/>
                </a:solidFill>
                <a:latin typeface="Calibri Light" panose="020F0302020204030204" charset="0"/>
                <a:ea typeface="宋体" panose="02010600030101010101" pitchFamily="2" charset="-122"/>
              </a:endParaRPr>
            </a:p>
          </p:txBody>
        </p:sp>
        <p:sp>
          <p:nvSpPr>
            <p:cNvPr id="17"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accent4">
                <a:lumMod val="60000"/>
                <a:lumOff val="40000"/>
              </a:schemeClr>
            </a:solidFill>
            <a:ln w="9525" algn="ctr">
              <a:solidFill>
                <a:schemeClr val="accent4">
                  <a:lumMod val="60000"/>
                  <a:lumOff val="40000"/>
                </a:schemeClr>
              </a:solidFill>
              <a:miter lim="800000"/>
            </a:ln>
            <a:effectLst/>
          </p:spPr>
          <p:txBody>
            <a:bodyPr vert="horz" wrap="square" lIns="91440" tIns="45720" rIns="91440" bIns="45720" numCol="1" rtlCol="0" anchor="t" anchorCtr="0" compatLnSpc="0">
              <a:noAutofit/>
            </a:bodyPr>
            <a:lstStyle/>
            <a:p>
              <a:pPr marL="93980" lvl="0" indent="-93980" algn="ctr" fontAlgn="auto">
                <a:lnSpc>
                  <a:spcPct val="115000"/>
                </a:lnSpc>
                <a:spcBef>
                  <a:spcPts val="0"/>
                </a:spcBef>
                <a:spcAft>
                  <a:spcPts val="0"/>
                </a:spcAft>
                <a:buClrTx/>
                <a:buSzTx/>
                <a:buFont typeface="Arial" panose="020B0604020202020204" pitchFamily="34" charset="0"/>
                <a:defRPr/>
              </a:pPr>
              <a:endParaRPr lang="en-US" sz="1400" b="1" strike="noStrike" noProof="1" dirty="0">
                <a:solidFill>
                  <a:schemeClr val="bg1"/>
                </a:solidFill>
                <a:latin typeface="+mj-lt"/>
                <a:sym typeface="+mn-ea"/>
              </a:endParaRPr>
            </a:p>
          </p:txBody>
        </p:sp>
      </p:grpSp>
      <p:grpSp>
        <p:nvGrpSpPr>
          <p:cNvPr id="10256" name="组合 17"/>
          <p:cNvGrpSpPr/>
          <p:nvPr/>
        </p:nvGrpSpPr>
        <p:grpSpPr>
          <a:xfrm>
            <a:off x="3530600" y="3206750"/>
            <a:ext cx="2319338" cy="654050"/>
            <a:chOff x="2895531" y="3496095"/>
            <a:chExt cx="1652466" cy="371799"/>
          </a:xfrm>
        </p:grpSpPr>
        <p:sp>
          <p:nvSpPr>
            <p:cNvPr id="10257" name="圆角矩形 18"/>
            <p:cNvSpPr/>
            <p:nvPr/>
          </p:nvSpPr>
          <p:spPr>
            <a:xfrm>
              <a:off x="2895531" y="3496095"/>
              <a:ext cx="1652466" cy="371799"/>
            </a:xfrm>
            <a:prstGeom prst="roundRect">
              <a:avLst>
                <a:gd name="adj" fmla="val 16667"/>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40000"/>
                </a:lnSpc>
                <a:buFont typeface="Arial" panose="020B0604020202020204" pitchFamily="34" charset="0"/>
              </a:pPr>
              <a:r>
                <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rPr>
                <a:t>从点到线</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4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平台建设</a:t>
              </a: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20"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accent4">
                <a:lumMod val="60000"/>
                <a:lumOff val="40000"/>
              </a:schemeClr>
            </a:solidFill>
            <a:ln w="9525" algn="ctr">
              <a:solidFill>
                <a:schemeClr val="accent4">
                  <a:lumMod val="60000"/>
                  <a:lumOff val="40000"/>
                </a:schemeClr>
              </a:solidFill>
              <a:miter lim="800000"/>
            </a:ln>
            <a:effectLst/>
          </p:spPr>
          <p:txBody>
            <a:bodyPr vert="horz" wrap="square" lIns="91440" tIns="45720" rIns="91440" bIns="45720" numCol="1" rtlCol="0" anchor="t" anchorCtr="0" compatLnSpc="0">
              <a:noAutofit/>
            </a:bodyPr>
            <a:lstStyle/>
            <a:p>
              <a:pPr lvl="0" algn="ctr" fontAlgn="auto">
                <a:lnSpc>
                  <a:spcPct val="150000"/>
                </a:lnSpc>
                <a:spcBef>
                  <a:spcPts val="0"/>
                </a:spcBef>
                <a:spcAft>
                  <a:spcPts val="0"/>
                </a:spcAft>
                <a:buClrTx/>
                <a:buSzTx/>
                <a:buFont typeface="Arial" panose="020B0604020202020204" pitchFamily="34" charset="0"/>
                <a:defRPr/>
              </a:pPr>
              <a:endParaRPr lang="en-US" sz="1200" b="1" strike="noStrike" noProof="1" dirty="0">
                <a:solidFill>
                  <a:schemeClr val="bg1"/>
                </a:solidFill>
                <a:latin typeface="宋体" panose="02010600030101010101" pitchFamily="2" charset="-122"/>
                <a:ea typeface="宋体" panose="02010600030101010101" pitchFamily="2" charset="-122"/>
                <a:sym typeface="+mn-ea"/>
              </a:endParaRPr>
            </a:p>
          </p:txBody>
        </p:sp>
      </p:grpSp>
      <p:grpSp>
        <p:nvGrpSpPr>
          <p:cNvPr id="10259" name="组合 1"/>
          <p:cNvGrpSpPr/>
          <p:nvPr/>
        </p:nvGrpSpPr>
        <p:grpSpPr>
          <a:xfrm>
            <a:off x="873125" y="3746500"/>
            <a:ext cx="2317750" cy="696913"/>
            <a:chOff x="1047326" y="3559626"/>
            <a:chExt cx="1652466" cy="308268"/>
          </a:xfrm>
        </p:grpSpPr>
        <p:sp>
          <p:nvSpPr>
            <p:cNvPr id="10260" name="圆角矩形 21"/>
            <p:cNvSpPr/>
            <p:nvPr/>
          </p:nvSpPr>
          <p:spPr>
            <a:xfrm>
              <a:off x="1047326" y="3559626"/>
              <a:ext cx="1652466" cy="308268"/>
            </a:xfrm>
            <a:prstGeom prst="roundRect">
              <a:avLst>
                <a:gd name="adj" fmla="val 16667"/>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15000"/>
                </a:lnSpc>
                <a:buFont typeface="Arial" panose="020B0604020202020204" pitchFamily="34" charset="0"/>
                <a:buNone/>
              </a:pPr>
              <a:r>
                <a:rPr lang="en-US" altLang="zh-CN" sz="1400" b="1" dirty="0">
                  <a:solidFill>
                    <a:schemeClr val="bg1"/>
                  </a:solidFill>
                  <a:latin typeface="Calibri Light" panose="020F0302020204030204" charset="0"/>
                  <a:ea typeface="宋体" panose="02010600030101010101" pitchFamily="2" charset="-122"/>
                </a:rPr>
                <a:t>单点增效</a:t>
              </a:r>
              <a:endParaRPr lang="en-US" altLang="zh-CN" sz="1400" b="1" dirty="0">
                <a:solidFill>
                  <a:schemeClr val="bg1"/>
                </a:solidFill>
                <a:latin typeface="Calibri Light" panose="020F0302020204030204" charset="0"/>
                <a:ea typeface="宋体" panose="02010600030101010101" pitchFamily="2" charset="-122"/>
              </a:endParaRPr>
            </a:p>
            <a:p>
              <a:pPr algn="ctr">
                <a:lnSpc>
                  <a:spcPct val="115000"/>
                </a:lnSpc>
                <a:buFont typeface="Arial" panose="020B0604020202020204" pitchFamily="34" charset="0"/>
                <a:buNone/>
              </a:pPr>
              <a:r>
                <a:rPr lang="en-US" altLang="zh-CN" sz="1400" b="1" dirty="0">
                  <a:solidFill>
                    <a:schemeClr val="bg1"/>
                  </a:solidFill>
                  <a:latin typeface="Calibri Light" panose="020F0302020204030204" charset="0"/>
                  <a:ea typeface="宋体" panose="02010600030101010101" pitchFamily="2" charset="-122"/>
                </a:rPr>
                <a:t>RPA广泛试点</a:t>
              </a:r>
              <a:endParaRPr lang="en-US" altLang="zh-CN" sz="1400" b="1" dirty="0">
                <a:solidFill>
                  <a:schemeClr val="bg1"/>
                </a:solidFill>
                <a:latin typeface="Calibri Light" panose="020F0302020204030204" charset="0"/>
                <a:ea typeface="宋体" panose="02010600030101010101" pitchFamily="2" charset="-122"/>
              </a:endParaRPr>
            </a:p>
          </p:txBody>
        </p:sp>
        <p:sp>
          <p:nvSpPr>
            <p:cNvPr id="23"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gradFill flip="none" rotWithShape="1">
              <a:gsLst>
                <a:gs pos="0">
                  <a:srgbClr val="FECF40"/>
                </a:gs>
                <a:gs pos="100000">
                  <a:srgbClr val="846C21"/>
                </a:gs>
              </a:gsLst>
              <a:lin ang="5400000" scaled="0"/>
            </a:gradFill>
            <a:ln w="9525" algn="ctr">
              <a:solidFill>
                <a:schemeClr val="accent4">
                  <a:lumMod val="60000"/>
                  <a:lumOff val="40000"/>
                </a:schemeClr>
              </a:solidFill>
              <a:miter lim="800000"/>
            </a:ln>
            <a:effectLst/>
          </p:spPr>
          <p:txBody>
            <a:bodyPr vert="horz" wrap="square" lIns="91440" tIns="45720" rIns="91440" bIns="45720" numCol="1" rtlCol="0" anchor="t" anchorCtr="0" compatLnSpc="0">
              <a:noAutofit/>
            </a:bodyPr>
            <a:lstStyle/>
            <a:p>
              <a:pPr marL="93980" lvl="0" indent="-93980" algn="ctr" fontAlgn="auto">
                <a:lnSpc>
                  <a:spcPct val="115000"/>
                </a:lnSpc>
                <a:spcBef>
                  <a:spcPts val="0"/>
                </a:spcBef>
                <a:spcAft>
                  <a:spcPts val="0"/>
                </a:spcAft>
                <a:buClrTx/>
                <a:buSzTx/>
                <a:buFont typeface="Arial" panose="020B0604020202020204" pitchFamily="34" charset="0"/>
                <a:defRPr/>
              </a:pPr>
              <a:endParaRPr lang="en-US" sz="1400" b="1" strike="noStrike" noProof="1" dirty="0">
                <a:solidFill>
                  <a:schemeClr val="bg1"/>
                </a:solidFill>
                <a:latin typeface="+mj-lt"/>
                <a:sym typeface="+mn-ea"/>
              </a:endParaRPr>
            </a:p>
          </p:txBody>
        </p:sp>
      </p:grpSp>
      <p:grpSp>
        <p:nvGrpSpPr>
          <p:cNvPr id="10262" name="组合 23"/>
          <p:cNvGrpSpPr/>
          <p:nvPr/>
        </p:nvGrpSpPr>
        <p:grpSpPr>
          <a:xfrm>
            <a:off x="8751888" y="2187575"/>
            <a:ext cx="2317750" cy="673100"/>
            <a:chOff x="6591942" y="3559626"/>
            <a:chExt cx="1652466" cy="308268"/>
          </a:xfrm>
        </p:grpSpPr>
        <p:sp>
          <p:nvSpPr>
            <p:cNvPr id="10263" name="圆角矩形 24"/>
            <p:cNvSpPr/>
            <p:nvPr/>
          </p:nvSpPr>
          <p:spPr>
            <a:xfrm>
              <a:off x="6591942" y="3559626"/>
              <a:ext cx="1652466" cy="308268"/>
            </a:xfrm>
            <a:prstGeom prst="roundRect">
              <a:avLst>
                <a:gd name="adj" fmla="val 16667"/>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40000"/>
                </a:lnSpc>
                <a:buFont typeface="Arial" panose="020B0604020202020204" pitchFamily="34" charset="0"/>
              </a:pPr>
              <a:r>
                <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rPr>
                <a:t>智能感知</a:t>
              </a:r>
              <a:endPar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a:p>
              <a:pPr algn="ctr">
                <a:lnSpc>
                  <a:spcPct val="14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超级自动化</a:t>
              </a: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accent4">
                <a:lumMod val="60000"/>
                <a:lumOff val="40000"/>
              </a:schemeClr>
            </a:solidFill>
            <a:ln w="9525" algn="ctr">
              <a:solidFill>
                <a:schemeClr val="accent4">
                  <a:lumMod val="60000"/>
                  <a:lumOff val="40000"/>
                </a:schemeClr>
              </a:solidFill>
              <a:miter lim="800000"/>
            </a:ln>
            <a:effectLst/>
          </p:spPr>
          <p:txBody>
            <a:bodyPr vert="horz" wrap="square" lIns="91440" tIns="45720" rIns="91440" bIns="45720" numCol="1" rtlCol="0" anchor="t" anchorCtr="0" compatLnSpc="0">
              <a:noAutofit/>
            </a:bodyPr>
            <a:lstStyle/>
            <a:p>
              <a:pPr lvl="0" algn="ctr" fontAlgn="auto">
                <a:lnSpc>
                  <a:spcPct val="140000"/>
                </a:lnSpc>
                <a:spcBef>
                  <a:spcPts val="0"/>
                </a:spcBef>
                <a:spcAft>
                  <a:spcPts val="0"/>
                </a:spcAft>
                <a:buClrTx/>
                <a:buSzTx/>
                <a:buFont typeface="Arial" panose="020B0604020202020204" pitchFamily="34" charset="0"/>
                <a:defRPr/>
              </a:pPr>
              <a:endParaRPr lang="en-US" sz="1200" b="1" strike="noStrike" noProof="1" dirty="0">
                <a:solidFill>
                  <a:schemeClr val="bg1"/>
                </a:solidFill>
                <a:latin typeface="宋体" panose="02010600030101010101" pitchFamily="2" charset="-122"/>
                <a:ea typeface="宋体" panose="02010600030101010101" pitchFamily="2" charset="-122"/>
                <a:sym typeface="+mn-ea"/>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735" y="285750"/>
            <a:ext cx="4956175" cy="953135"/>
          </a:xfrm>
          <a:prstGeom prst="rect">
            <a:avLst/>
          </a:prstGeom>
          <a:noFill/>
        </p:spPr>
        <p:txBody>
          <a:bodyPr wrap="square" rtlCol="0">
            <a:spAutoFit/>
          </a:bodyPr>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二、流程建设方案</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项目建设路径</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fontAlgn="auto"/>
            <a:endParaRPr lang="en-US" sz="1400" b="1" noProof="1" dirty="0">
              <a:solidFill>
                <a:schemeClr val="bg1"/>
              </a:solidFill>
              <a:latin typeface="微软雅黑" panose="020B0503020204020204" pitchFamily="34" charset="-122"/>
              <a:ea typeface="微软雅黑" panose="020B0503020204020204" pitchFamily="34" charset="-122"/>
            </a:endParaRPr>
          </a:p>
        </p:txBody>
      </p:sp>
      <p:sp>
        <p:nvSpPr>
          <p:cNvPr id="10267" name="矩形标注 29"/>
          <p:cNvSpPr/>
          <p:nvPr/>
        </p:nvSpPr>
        <p:spPr>
          <a:xfrm>
            <a:off x="4281488" y="5962650"/>
            <a:ext cx="5411787" cy="747713"/>
          </a:xfrm>
          <a:prstGeom prst="wedgeRectCallout">
            <a:avLst>
              <a:gd name="adj1" fmla="val -370"/>
              <a:gd name="adj2" fmla="val -123213"/>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40000"/>
              </a:lnSpc>
              <a:buFont typeface="Arial" panose="020B0604020202020204" pitchFamily="34" charset="0"/>
            </a:pPr>
            <a:r>
              <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rPr>
              <a:t>批量换表场景开发过程</a:t>
            </a:r>
            <a:endPar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a:p>
            <a:pPr algn="ctr">
              <a:lnSpc>
                <a:spcPct val="140000"/>
              </a:lnSpc>
              <a:buFont typeface="Arial" panose="020B0604020202020204" pitchFamily="34" charset="0"/>
            </a:pPr>
            <a:r>
              <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rPr>
              <a:t>需求调研-方案论证-POC-地市试点-地市部署验证-全省推广</a:t>
            </a:r>
            <a:endParaRPr lang="zh-CN" altLang="en-US" sz="12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735" y="285750"/>
            <a:ext cx="6223635" cy="95313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二、流程建设方案</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-RPA</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能力建设整体架构</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fontAlgn="auto"/>
            <a:endParaRPr lang="en-US" sz="1400" b="1" noProof="1" dirty="0">
              <a:solidFill>
                <a:schemeClr val="bg1"/>
              </a:solidFill>
              <a:latin typeface="微软雅黑" panose="020B0503020204020204" pitchFamily="34" charset="-122"/>
              <a:ea typeface="微软雅黑" panose="020B0503020204020204" pitchFamily="34" charset="-122"/>
            </a:endParaRPr>
          </a:p>
        </p:txBody>
      </p:sp>
      <p:sp>
        <p:nvSpPr>
          <p:cNvPr id="129" name="Right Brace 112"/>
          <p:cNvSpPr/>
          <p:nvPr/>
        </p:nvSpPr>
        <p:spPr>
          <a:xfrm rot="10800000">
            <a:off x="7070725" y="1739900"/>
            <a:ext cx="180975" cy="4806950"/>
          </a:xfrm>
          <a:prstGeom prst="rightBrace">
            <a:avLst>
              <a:gd name="adj1" fmla="val 47292"/>
              <a:gd name="adj2" fmla="val 50110"/>
            </a:avLst>
          </a:prstGeom>
          <a:noFill/>
          <a:ln w="12700" cap="flat" cmpd="sng" algn="ctr">
            <a:solidFill>
              <a:srgbClr val="1A5575"/>
            </a:solidFill>
            <a:prstDash val="solid"/>
            <a:headEnd type="none"/>
            <a:tailEnd type="none"/>
          </a:ln>
          <a:effectLst/>
        </p:spPr>
        <p:txBody>
          <a:bodyPr lIns="69896" tIns="34949" rIns="69896" bIns="34949" rtlCol="0" anchor="ctr"/>
          <a:lstStyle/>
          <a:p>
            <a:pPr marL="0" marR="0" lvl="0" indent="0" algn="ctr" defTabSz="699135" rtl="0" eaLnBrk="1" fontAlgn="base" latinLnBrk="0" hangingPunct="1">
              <a:lnSpc>
                <a:spcPct val="100000"/>
              </a:lnSpc>
              <a:spcBef>
                <a:spcPct val="0"/>
              </a:spcBef>
              <a:spcAft>
                <a:spcPct val="0"/>
              </a:spcAft>
              <a:buClrTx/>
              <a:buSzTx/>
              <a:buFontTx/>
              <a:buNone/>
              <a:defRPr/>
            </a:pPr>
            <a:endParaRPr kumimoji="0" lang="en-US" sz="1200" b="0" i="0" u="none" strike="noStrike" kern="0" cap="none" spc="0" normalizeH="0" baseline="0" noProof="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1268" name="TextBox 40"/>
          <p:cNvSpPr/>
          <p:nvPr/>
        </p:nvSpPr>
        <p:spPr>
          <a:xfrm>
            <a:off x="8051800" y="2954338"/>
            <a:ext cx="3859213" cy="114935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设计服务化</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为业务人员提供RPA设计需求的“受理、处理、反馈”全周期过程管理能力，为设计人员提供线上需求受理和云端设计能力；</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p:txBody>
      </p:sp>
      <p:sp>
        <p:nvSpPr>
          <p:cNvPr id="11269" name="TextBox 42"/>
          <p:cNvSpPr/>
          <p:nvPr/>
        </p:nvSpPr>
        <p:spPr>
          <a:xfrm>
            <a:off x="8051800" y="4251325"/>
            <a:ext cx="3860800" cy="108108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运行服务化</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构建RPA机器人集群，实现RPA机器人资源共享，满足机器人运行资源的按需获取、弹性伸缩、云化调度能力；</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p:txBody>
      </p:sp>
      <p:sp>
        <p:nvSpPr>
          <p:cNvPr id="11270" name="TextBox 43"/>
          <p:cNvSpPr/>
          <p:nvPr/>
        </p:nvSpPr>
        <p:spPr>
          <a:xfrm>
            <a:off x="8035925" y="1506538"/>
            <a:ext cx="3862388" cy="12573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nSpc>
                <a:spcPct val="150000"/>
              </a:lnSpc>
              <a:buFont typeface="Arial" panose="020B0604020202020204" pitchFamily="34" charset="0"/>
              <a:buNone/>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成果共享服务化</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a:p>
            <a:pPr>
              <a:lnSpc>
                <a:spcPct val="150000"/>
              </a:lnSpc>
              <a:buFont typeface="Arial" panose="020B0604020202020204" pitchFamily="34" charset="0"/>
              <a:buNone/>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通过机器人成果库提供一站式机器人管理、运行、存储和共享能力，实现流程设计成果的统一管理和共享；</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p:txBody>
      </p:sp>
      <p:grpSp>
        <p:nvGrpSpPr>
          <p:cNvPr id="133" name="Group 90"/>
          <p:cNvGrpSpPr/>
          <p:nvPr/>
        </p:nvGrpSpPr>
        <p:grpSpPr>
          <a:xfrm rot="0">
            <a:off x="7277100" y="3149600"/>
            <a:ext cx="614680" cy="695960"/>
            <a:chOff x="8698519" y="2391460"/>
            <a:chExt cx="828965" cy="736049"/>
          </a:xfrm>
          <a:solidFill>
            <a:srgbClr val="EB9F0D"/>
          </a:solidFill>
        </p:grpSpPr>
        <p:sp>
          <p:nvSpPr>
            <p:cNvPr id="159"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nvGrpSpPr>
            <p:cNvPr id="160" name="Group 92"/>
            <p:cNvGrpSpPr/>
            <p:nvPr/>
          </p:nvGrpSpPr>
          <p:grpSpPr>
            <a:xfrm>
              <a:off x="8698531" y="2391463"/>
              <a:ext cx="828966" cy="736049"/>
              <a:chOff x="5625794" y="1599766"/>
              <a:chExt cx="4594902" cy="4080930"/>
            </a:xfrm>
            <a:grpFill/>
          </p:grpSpPr>
          <p:grpSp>
            <p:nvGrpSpPr>
              <p:cNvPr id="161" name="Group 93"/>
              <p:cNvGrpSpPr/>
              <p:nvPr/>
            </p:nvGrpSpPr>
            <p:grpSpPr>
              <a:xfrm>
                <a:off x="6191250" y="1599766"/>
                <a:ext cx="3473486" cy="1069614"/>
                <a:chOff x="6191250" y="1599766"/>
                <a:chExt cx="3473486" cy="1069614"/>
              </a:xfrm>
              <a:grpFill/>
            </p:grpSpPr>
            <p:sp>
              <p:nvSpPr>
                <p:cNvPr id="167"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68"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grpSp>
            <p:nvGrpSpPr>
              <p:cNvPr id="162" name="Group 94"/>
              <p:cNvGrpSpPr/>
              <p:nvPr/>
            </p:nvGrpSpPr>
            <p:grpSpPr>
              <a:xfrm flipV="1">
                <a:off x="6191250" y="4611080"/>
                <a:ext cx="3473483" cy="1069616"/>
                <a:chOff x="6191250" y="1599764"/>
                <a:chExt cx="3473483" cy="1069616"/>
              </a:xfrm>
              <a:grpFill/>
            </p:grpSpPr>
            <p:sp>
              <p:nvSpPr>
                <p:cNvPr id="165"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66"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sp>
            <p:nvSpPr>
              <p:cNvPr id="163"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64"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grpSp>
      <p:grpSp>
        <p:nvGrpSpPr>
          <p:cNvPr id="134" name="Group 101"/>
          <p:cNvGrpSpPr/>
          <p:nvPr/>
        </p:nvGrpSpPr>
        <p:grpSpPr>
          <a:xfrm rot="0">
            <a:off x="7294245" y="1798320"/>
            <a:ext cx="614680" cy="695960"/>
            <a:chOff x="8698517" y="3979663"/>
            <a:chExt cx="828964" cy="736048"/>
          </a:xfrm>
          <a:solidFill>
            <a:srgbClr val="34C0E2"/>
          </a:solidFill>
        </p:grpSpPr>
        <p:sp>
          <p:nvSpPr>
            <p:cNvPr id="149"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nvGrpSpPr>
            <p:cNvPr id="150" name="Group 103"/>
            <p:cNvGrpSpPr/>
            <p:nvPr/>
          </p:nvGrpSpPr>
          <p:grpSpPr>
            <a:xfrm>
              <a:off x="8698531" y="3979675"/>
              <a:ext cx="828966" cy="736049"/>
              <a:chOff x="5625794" y="1599766"/>
              <a:chExt cx="4594902" cy="4080930"/>
            </a:xfrm>
            <a:grpFill/>
          </p:grpSpPr>
          <p:grpSp>
            <p:nvGrpSpPr>
              <p:cNvPr id="151" name="Group 104"/>
              <p:cNvGrpSpPr/>
              <p:nvPr/>
            </p:nvGrpSpPr>
            <p:grpSpPr>
              <a:xfrm>
                <a:off x="6191250" y="1599766"/>
                <a:ext cx="3473485" cy="1069614"/>
                <a:chOff x="6191250" y="1599766"/>
                <a:chExt cx="3473485" cy="1069614"/>
              </a:xfrm>
              <a:grpFill/>
            </p:grpSpPr>
            <p:sp>
              <p:nvSpPr>
                <p:cNvPr id="157"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58"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grpSp>
            <p:nvGrpSpPr>
              <p:cNvPr id="152" name="Group 105"/>
              <p:cNvGrpSpPr/>
              <p:nvPr/>
            </p:nvGrpSpPr>
            <p:grpSpPr>
              <a:xfrm flipV="1">
                <a:off x="6191250" y="4611080"/>
                <a:ext cx="3473483" cy="1069616"/>
                <a:chOff x="6191250" y="1599764"/>
                <a:chExt cx="3473483" cy="1069616"/>
              </a:xfrm>
              <a:grpFill/>
            </p:grpSpPr>
            <p:sp>
              <p:nvSpPr>
                <p:cNvPr id="155"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56"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sp>
            <p:nvSpPr>
              <p:cNvPr id="153"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54"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1"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grpSp>
      <p:grpSp>
        <p:nvGrpSpPr>
          <p:cNvPr id="135" name="Group 113"/>
          <p:cNvGrpSpPr/>
          <p:nvPr/>
        </p:nvGrpSpPr>
        <p:grpSpPr>
          <a:xfrm rot="0">
            <a:off x="7299325" y="4467860"/>
            <a:ext cx="614680" cy="695960"/>
            <a:chOff x="2393094" y="3314046"/>
            <a:chExt cx="828749" cy="736050"/>
          </a:xfrm>
          <a:solidFill>
            <a:srgbClr val="009694"/>
          </a:solidFill>
        </p:grpSpPr>
        <p:sp>
          <p:nvSpPr>
            <p:cNvPr id="139"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nvGrpSpPr>
            <p:cNvPr id="140" name="Group 115"/>
            <p:cNvGrpSpPr/>
            <p:nvPr/>
          </p:nvGrpSpPr>
          <p:grpSpPr>
            <a:xfrm>
              <a:off x="2393096" y="3314046"/>
              <a:ext cx="828750" cy="736049"/>
              <a:chOff x="5625794" y="1599766"/>
              <a:chExt cx="4594902" cy="4080930"/>
            </a:xfrm>
            <a:grpFill/>
          </p:grpSpPr>
          <p:grpSp>
            <p:nvGrpSpPr>
              <p:cNvPr id="141" name="Group 116"/>
              <p:cNvGrpSpPr/>
              <p:nvPr/>
            </p:nvGrpSpPr>
            <p:grpSpPr>
              <a:xfrm>
                <a:off x="6191250" y="1599766"/>
                <a:ext cx="3473486" cy="1069614"/>
                <a:chOff x="6191250" y="1599766"/>
                <a:chExt cx="3473486" cy="1069614"/>
              </a:xfrm>
              <a:grpFill/>
            </p:grpSpPr>
            <p:sp>
              <p:nvSpPr>
                <p:cNvPr id="147"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48"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grpSp>
            <p:nvGrpSpPr>
              <p:cNvPr id="142" name="Group 117"/>
              <p:cNvGrpSpPr/>
              <p:nvPr/>
            </p:nvGrpSpPr>
            <p:grpSpPr>
              <a:xfrm flipV="1">
                <a:off x="6191250" y="4611080"/>
                <a:ext cx="3473483" cy="1069616"/>
                <a:chOff x="6191250" y="1599764"/>
                <a:chExt cx="3473483" cy="1069616"/>
              </a:xfrm>
              <a:grpFill/>
            </p:grpSpPr>
            <p:sp>
              <p:nvSpPr>
                <p:cNvPr id="145"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46"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sp>
            <p:nvSpPr>
              <p:cNvPr id="143"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sp>
            <p:nvSpPr>
              <p:cNvPr id="144"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9935" tIns="34967" rIns="34967" bIns="69935" numCol="1" spcCol="0" rtlCol="0" fromWordArt="0" anchor="b" anchorCtr="0" forceAA="0" compatLnSpc="1">
                <a:noAutofit/>
              </a:bodyPr>
              <a:lstStyle/>
              <a:p>
                <a:pPr marL="0" marR="0" lvl="0" indent="0" algn="ctr" defTabSz="698500" rtl="0" eaLnBrk="1" fontAlgn="base" latinLnBrk="0" hangingPunct="1">
                  <a:lnSpc>
                    <a:spcPct val="100000"/>
                  </a:lnSpc>
                  <a:spcBef>
                    <a:spcPct val="0"/>
                  </a:spcBef>
                  <a:spcAft>
                    <a:spcPct val="0"/>
                  </a:spcAft>
                  <a:buClrTx/>
                  <a:buSzTx/>
                  <a:buFontTx/>
                  <a:buNone/>
                  <a:defRPr/>
                </a:pPr>
                <a:endParaRPr kumimoji="0" lang="en-US" sz="1200" b="0" i="0" u="none" strike="noStrike" kern="0" cap="none" spc="-38"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sym typeface="+mn-lt"/>
                </a:endParaRPr>
              </a:p>
            </p:txBody>
          </p:sp>
        </p:grpSp>
      </p:grpSp>
      <p:pic>
        <p:nvPicPr>
          <p:cNvPr id="11274" name="图形 14"/>
          <p:cNvPicPr>
            <a:picLocks noGrp="1" noChangeAspect="1"/>
          </p:cNvPicPr>
          <p:nvPr/>
        </p:nvPicPr>
        <p:blipFill>
          <a:blip r:embed="rId1"/>
          <a:stretch>
            <a:fillRect/>
          </a:stretch>
        </p:blipFill>
        <p:spPr>
          <a:xfrm>
            <a:off x="7389813" y="5678488"/>
            <a:ext cx="525462" cy="669925"/>
          </a:xfrm>
          <a:prstGeom prst="rect">
            <a:avLst/>
          </a:prstGeom>
          <a:noFill/>
          <a:ln w="9525">
            <a:noFill/>
          </a:ln>
        </p:spPr>
      </p:pic>
      <p:sp>
        <p:nvSpPr>
          <p:cNvPr id="11275" name="TextBox 43"/>
          <p:cNvSpPr/>
          <p:nvPr/>
        </p:nvSpPr>
        <p:spPr>
          <a:xfrm>
            <a:off x="8072438" y="5510213"/>
            <a:ext cx="3825875" cy="117157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运营服务化</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rPr>
              <a:t>提供客户服务、用户运营和内容运营能力，支撑RPA服务各类数据的量化效能分析，形成数字化、智能化、规范化的运营分析能力。</a:t>
            </a:r>
            <a:endParaRPr lang="en-US" altLang="zh-CN" sz="1200" b="1" dirty="0">
              <a:solidFill>
                <a:schemeClr val="bg1"/>
              </a:solidFill>
              <a:latin typeface="宋体" panose="02010600030101010101" pitchFamily="2" charset="-122"/>
              <a:ea typeface="宋体" panose="02010600030101010101" pitchFamily="2" charset="-122"/>
              <a:sym typeface="Calibri" panose="020F0502020204030204" charset="0"/>
            </a:endParaRPr>
          </a:p>
        </p:txBody>
      </p:sp>
      <p:sp>
        <p:nvSpPr>
          <p:cNvPr id="11" name="燕尾形箭头 131"/>
          <p:cNvSpPr/>
          <p:nvPr/>
        </p:nvSpPr>
        <p:spPr>
          <a:xfrm rot="10800000">
            <a:off x="1343025" y="3424238"/>
            <a:ext cx="119063" cy="244475"/>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4" name="燕尾形箭头 142"/>
          <p:cNvSpPr/>
          <p:nvPr/>
        </p:nvSpPr>
        <p:spPr>
          <a:xfrm>
            <a:off x="5695950" y="5170488"/>
            <a:ext cx="133350" cy="233363"/>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5" name="矩形 14"/>
          <p:cNvSpPr/>
          <p:nvPr/>
        </p:nvSpPr>
        <p:spPr>
          <a:xfrm>
            <a:off x="5634038" y="4159250"/>
            <a:ext cx="217488" cy="200025"/>
          </a:xfrm>
          <a:prstGeom prst="rect">
            <a:avLst/>
          </a:prstGeom>
        </p:spPr>
        <p:txBody>
          <a:bodyPr wrap="square">
            <a:spAutoFit/>
          </a:bodyPr>
          <a:lstStyle/>
          <a:p>
            <a:pPr marL="0" marR="0" lvl="0" indent="0" algn="ctr" defTabSz="727710" rtl="0" eaLnBrk="1" fontAlgn="base" latinLnBrk="0" hangingPunct="1">
              <a:lnSpc>
                <a:spcPct val="90000"/>
              </a:lnSpc>
              <a:spcBef>
                <a:spcPts val="0"/>
              </a:spcBef>
              <a:spcAft>
                <a:spcPts val="0"/>
              </a:spcAft>
              <a:buClrTx/>
              <a:buSzTx/>
              <a:buFontTx/>
              <a:buNone/>
              <a:defRPr/>
            </a:pPr>
            <a:r>
              <a:rPr kumimoji="0" lang="zh-CN" altLang="en-US" sz="800" b="0" i="0" u="none" strike="noStrike" kern="0" cap="none" spc="0" normalizeH="0" baseline="0" noProof="0" dirty="0">
                <a:ln w="0"/>
                <a:solidFill>
                  <a:srgbClr val="045249">
                    <a:lumMod val="90000"/>
                    <a:lumOff val="10000"/>
                  </a:srgbClr>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Segoe UI" panose="020B0502040204020203" pitchFamily="34" charset="0"/>
                <a:sym typeface="微软雅黑" panose="020B0503020204020204" pitchFamily="34" charset="-122"/>
              </a:rPr>
              <a:t>协</a:t>
            </a:r>
            <a:endParaRPr kumimoji="0" lang="zh-CN" altLang="en-US" sz="800" b="0" i="0" u="none" strike="noStrike" kern="0" cap="none" spc="0" normalizeH="0" baseline="0" noProof="0" dirty="0">
              <a:ln w="0"/>
              <a:solidFill>
                <a:srgbClr val="045249">
                  <a:lumMod val="90000"/>
                  <a:lumOff val="10000"/>
                </a:srgbClr>
              </a:solidFill>
              <a:effectLst>
                <a:outerShdw blurRad="38100" dist="25400" dir="5400000" algn="ctr" rotWithShape="0">
                  <a:srgbClr val="6E747A">
                    <a:alpha val="43000"/>
                  </a:srgbClr>
                </a:outerShdw>
              </a:effectLst>
              <a:uLnTx/>
              <a:uFillTx/>
              <a:latin typeface="宋体" panose="02010600030101010101" pitchFamily="2" charset="-122"/>
              <a:ea typeface="宋体" panose="02010600030101010101" pitchFamily="2" charset="-122"/>
              <a:cs typeface="Segoe UI" panose="020B0502040204020203" pitchFamily="34" charset="0"/>
              <a:sym typeface="微软雅黑" panose="020B0503020204020204" pitchFamily="34" charset="-122"/>
            </a:endParaRPr>
          </a:p>
        </p:txBody>
      </p:sp>
      <p:sp>
        <p:nvSpPr>
          <p:cNvPr id="16" name="矩形 15"/>
          <p:cNvSpPr/>
          <p:nvPr/>
        </p:nvSpPr>
        <p:spPr>
          <a:xfrm>
            <a:off x="1327150" y="4105275"/>
            <a:ext cx="149225" cy="311150"/>
          </a:xfrm>
          <a:prstGeom prst="rect">
            <a:avLst/>
          </a:prstGeom>
        </p:spPr>
        <p:txBody>
          <a:bodyPr wrap="square">
            <a:spAutoFit/>
          </a:bodyPr>
          <a:lstStyle/>
          <a:p>
            <a:pPr marL="0" marR="0" lvl="0" indent="0" algn="ctr" defTabSz="727710" rtl="0" eaLnBrk="1" fontAlgn="base" latinLnBrk="0" hangingPunct="1">
              <a:lnSpc>
                <a:spcPct val="9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1706D"/>
                </a:solidFill>
                <a:effectLst/>
                <a:uLnTx/>
                <a:uFillTx/>
                <a:latin typeface="宋体" panose="02010600030101010101" pitchFamily="2" charset="-122"/>
                <a:ea typeface="宋体" panose="02010600030101010101" pitchFamily="2" charset="-122"/>
                <a:cs typeface="Segoe UI" panose="020B0502040204020203" pitchFamily="34" charset="0"/>
                <a:sym typeface="微软雅黑" panose="020B0503020204020204" pitchFamily="34" charset="-122"/>
              </a:rPr>
              <a:t>应用</a:t>
            </a:r>
            <a:endParaRPr kumimoji="0" lang="zh-CN" altLang="en-US" sz="800" b="1" i="0" u="none" strike="noStrike" kern="0" cap="none" spc="0" normalizeH="0" baseline="0" noProof="0" dirty="0">
              <a:ln>
                <a:noFill/>
              </a:ln>
              <a:solidFill>
                <a:srgbClr val="01706D"/>
              </a:solidFill>
              <a:effectLst/>
              <a:uLnTx/>
              <a:uFillTx/>
              <a:latin typeface="宋体" panose="02010600030101010101" pitchFamily="2" charset="-122"/>
              <a:ea typeface="宋体" panose="02010600030101010101" pitchFamily="2" charset="-122"/>
              <a:cs typeface="Segoe UI" panose="020B0502040204020203" pitchFamily="34" charset="0"/>
              <a:sym typeface="微软雅黑" panose="020B0503020204020204" pitchFamily="34" charset="-122"/>
            </a:endParaRPr>
          </a:p>
        </p:txBody>
      </p:sp>
      <p:sp>
        <p:nvSpPr>
          <p:cNvPr id="17" name="正方形/長方形 14"/>
          <p:cNvSpPr/>
          <p:nvPr/>
        </p:nvSpPr>
        <p:spPr>
          <a:xfrm>
            <a:off x="1495425" y="2663825"/>
            <a:ext cx="4181475" cy="3403600"/>
          </a:xfrm>
          <a:prstGeom prst="rect">
            <a:avLst/>
          </a:prstGeom>
          <a:noFill/>
          <a:ln w="19050">
            <a:solidFill>
              <a:srgbClr val="0089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en-US" altLang="ja-JP"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1281" name="矩形 17"/>
          <p:cNvSpPr/>
          <p:nvPr/>
        </p:nvSpPr>
        <p:spPr>
          <a:xfrm>
            <a:off x="1584325" y="2527300"/>
            <a:ext cx="4014788" cy="33337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RPA机器人运行调度资源管控平台</a:t>
            </a:r>
            <a:endPar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5" name="矩形 24"/>
          <p:cNvSpPr/>
          <p:nvPr/>
        </p:nvSpPr>
        <p:spPr>
          <a:xfrm>
            <a:off x="98425" y="1524000"/>
            <a:ext cx="7105650" cy="349250"/>
          </a:xfrm>
          <a:prstGeom prst="rect">
            <a:avLst/>
          </a:prstGeom>
          <a:solidFill>
            <a:schemeClr val="accent3">
              <a:lumMod val="75000"/>
            </a:schemeClr>
          </a:solidFill>
          <a:ln>
            <a:solidFill>
              <a:srgbClr val="FFFFFF"/>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0" name="矩形 29"/>
          <p:cNvSpPr/>
          <p:nvPr/>
        </p:nvSpPr>
        <p:spPr>
          <a:xfrm>
            <a:off x="5949950" y="1592263"/>
            <a:ext cx="736600"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a:t>
            </a:r>
            <a:endParaRPr kumimoji="1" lang="en-US" altLang="zh-CN"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3" name="文本框 32"/>
          <p:cNvSpPr txBox="1"/>
          <p:nvPr/>
        </p:nvSpPr>
        <p:spPr>
          <a:xfrm>
            <a:off x="293688" y="1571625"/>
            <a:ext cx="655638" cy="230188"/>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1" lang="zh-CN" altLang="en-US" sz="900" b="1" i="0" kern="1200" cap="none" spc="0" normalizeH="0" baseline="0" noProof="0" dirty="0">
                <a:solidFill>
                  <a:srgbClr val="FFFFFF"/>
                </a:solidFill>
                <a:latin typeface="宋体" panose="02010600030101010101" pitchFamily="2" charset="-122"/>
                <a:ea typeface="宋体" panose="02010600030101010101" pitchFamily="2" charset="-122"/>
                <a:cs typeface="+mn-cs"/>
                <a:sym typeface="微软雅黑" panose="020B0503020204020204" pitchFamily="34" charset="-122"/>
              </a:rPr>
              <a:t>业务支撑</a:t>
            </a:r>
            <a:endParaRPr kumimoji="1" lang="zh-CN" altLang="en-US" sz="900" b="1" i="0" kern="1200" cap="none" spc="0" normalizeH="0" baseline="0" noProof="0" dirty="0">
              <a:solidFill>
                <a:srgbClr val="FFFFFF"/>
              </a:solidFill>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4" name="矩形 33"/>
          <p:cNvSpPr/>
          <p:nvPr/>
        </p:nvSpPr>
        <p:spPr>
          <a:xfrm>
            <a:off x="98425" y="1993900"/>
            <a:ext cx="7105650" cy="349250"/>
          </a:xfrm>
          <a:prstGeom prst="rect">
            <a:avLst/>
          </a:prstGeom>
          <a:solidFill>
            <a:srgbClr val="A3D1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5" name="文本框 34"/>
          <p:cNvSpPr txBox="1"/>
          <p:nvPr/>
        </p:nvSpPr>
        <p:spPr>
          <a:xfrm>
            <a:off x="298450" y="2027238"/>
            <a:ext cx="655638" cy="230188"/>
          </a:xfrm>
          <a:prstGeom prst="rect">
            <a:avLst/>
          </a:prstGeom>
          <a:noFill/>
        </p:spPr>
        <p:txBody>
          <a:bodyPr wrap="square" rtlCol="0">
            <a:spAutoFit/>
          </a:bodyPr>
          <a:lstStyle/>
          <a:p>
            <a:pPr marR="0" algn="ctr" defTabSz="914400" fontAlgn="auto">
              <a:spcBef>
                <a:spcPts val="0"/>
              </a:spcBef>
              <a:spcAft>
                <a:spcPts val="0"/>
              </a:spcAft>
              <a:buClrTx/>
              <a:buSzTx/>
              <a:buFontTx/>
              <a:buNone/>
              <a:defRPr/>
            </a:pPr>
            <a:r>
              <a:rPr kumimoji="1" lang="zh-CN" altLang="en-US" sz="900" b="1" i="0" kern="1200" cap="none" spc="0" normalizeH="0" baseline="0" noProof="0" dirty="0">
                <a:solidFill>
                  <a:srgbClr val="FFFFFF"/>
                </a:solidFill>
                <a:latin typeface="宋体" panose="02010600030101010101" pitchFamily="2" charset="-122"/>
                <a:ea typeface="宋体" panose="02010600030101010101" pitchFamily="2" charset="-122"/>
                <a:cs typeface="+mn-cs"/>
                <a:sym typeface="微软雅黑" panose="020B0503020204020204" pitchFamily="34" charset="-122"/>
              </a:rPr>
              <a:t>应用场景</a:t>
            </a:r>
            <a:endParaRPr kumimoji="1" lang="zh-CN" altLang="en-US" sz="900" b="1" i="0" kern="1200" cap="none" spc="0" normalizeH="0" baseline="0" noProof="0" dirty="0">
              <a:solidFill>
                <a:srgbClr val="FFFFFF"/>
              </a:solidFill>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6" name="矩形 35"/>
          <p:cNvSpPr/>
          <p:nvPr/>
        </p:nvSpPr>
        <p:spPr>
          <a:xfrm>
            <a:off x="985838" y="2063750"/>
            <a:ext cx="1041400" cy="206375"/>
          </a:xfrm>
          <a:prstGeom prst="rect">
            <a:avLst/>
          </a:prstGeom>
          <a:solidFill>
            <a:srgbClr val="33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重复</a:t>
            </a: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操作类</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7" name="矩形 36"/>
          <p:cNvSpPr/>
          <p:nvPr/>
        </p:nvSpPr>
        <p:spPr>
          <a:xfrm>
            <a:off x="3359150" y="2057400"/>
            <a:ext cx="1041400" cy="209550"/>
          </a:xfrm>
          <a:prstGeom prst="rect">
            <a:avLst/>
          </a:prstGeom>
          <a:solidFill>
            <a:srgbClr val="33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IT</a:t>
            </a: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运维类</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sp>
        <p:nvSpPr>
          <p:cNvPr id="38" name="矩形 37"/>
          <p:cNvSpPr/>
          <p:nvPr/>
        </p:nvSpPr>
        <p:spPr>
          <a:xfrm>
            <a:off x="4546600" y="2060575"/>
            <a:ext cx="1041400" cy="209550"/>
          </a:xfrm>
          <a:prstGeom prst="rect">
            <a:avLst/>
          </a:prstGeom>
          <a:solidFill>
            <a:srgbClr val="33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数据治理类</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39" name="燕尾形箭头 165"/>
          <p:cNvSpPr/>
          <p:nvPr/>
        </p:nvSpPr>
        <p:spPr>
          <a:xfrm rot="16200000">
            <a:off x="2366963" y="2312988"/>
            <a:ext cx="142875" cy="206375"/>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40" name="燕尾形箭头 166"/>
          <p:cNvSpPr/>
          <p:nvPr/>
        </p:nvSpPr>
        <p:spPr>
          <a:xfrm rot="16200000">
            <a:off x="4810125" y="2308225"/>
            <a:ext cx="141288" cy="207963"/>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41" name="燕尾形箭头 167"/>
          <p:cNvSpPr/>
          <p:nvPr/>
        </p:nvSpPr>
        <p:spPr>
          <a:xfrm rot="16200000">
            <a:off x="2655888" y="1836738"/>
            <a:ext cx="141288" cy="207963"/>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42" name="燕尾形箭头 168"/>
          <p:cNvSpPr/>
          <p:nvPr/>
        </p:nvSpPr>
        <p:spPr>
          <a:xfrm rot="16200000">
            <a:off x="5099050" y="1833563"/>
            <a:ext cx="141288" cy="207963"/>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1" name="矩形 50"/>
          <p:cNvSpPr/>
          <p:nvPr/>
        </p:nvSpPr>
        <p:spPr>
          <a:xfrm>
            <a:off x="2173288" y="2063750"/>
            <a:ext cx="1039813" cy="209550"/>
          </a:xfrm>
          <a:prstGeom prst="rect">
            <a:avLst/>
          </a:prstGeom>
          <a:solidFill>
            <a:srgbClr val="33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自动报表类</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3" name="矩形: 圆角 35"/>
          <p:cNvSpPr/>
          <p:nvPr/>
        </p:nvSpPr>
        <p:spPr>
          <a:xfrm>
            <a:off x="3729038" y="3827463"/>
            <a:ext cx="846138" cy="1954213"/>
          </a:xfrm>
          <a:prstGeom prst="roundRect">
            <a:avLst>
              <a:gd name="adj" fmla="val 6299"/>
            </a:avLst>
          </a:prstGeom>
          <a:solidFill>
            <a:srgbClr val="A3D1D1"/>
          </a:solidFill>
          <a:ln>
            <a:noFill/>
          </a:ln>
        </p:spPr>
        <p:style>
          <a:lnRef idx="1">
            <a:schemeClr val="accent5"/>
          </a:lnRef>
          <a:fillRef idx="3">
            <a:schemeClr val="accent5"/>
          </a:fillRef>
          <a:effectRef idx="2">
            <a:schemeClr val="accent5"/>
          </a:effectRef>
          <a:fontRef idx="minor">
            <a:schemeClr val="lt1"/>
          </a:fontRef>
        </p:style>
        <p:txBody>
          <a:bodyPr vert="horz" rtlCol="0" anchor="t"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4" name="矩形: 圆角 35"/>
          <p:cNvSpPr/>
          <p:nvPr/>
        </p:nvSpPr>
        <p:spPr>
          <a:xfrm>
            <a:off x="1755775" y="3835400"/>
            <a:ext cx="846138" cy="1952625"/>
          </a:xfrm>
          <a:prstGeom prst="roundRect">
            <a:avLst>
              <a:gd name="adj" fmla="val 6299"/>
            </a:avLst>
          </a:prstGeom>
          <a:solidFill>
            <a:srgbClr val="A3D1D1"/>
          </a:solidFill>
          <a:ln>
            <a:noFill/>
          </a:ln>
        </p:spPr>
        <p:style>
          <a:lnRef idx="1">
            <a:schemeClr val="accent5"/>
          </a:lnRef>
          <a:fillRef idx="3">
            <a:schemeClr val="accent5"/>
          </a:fillRef>
          <a:effectRef idx="2">
            <a:schemeClr val="accent5"/>
          </a:effectRef>
          <a:fontRef idx="minor">
            <a:schemeClr val="lt1"/>
          </a:fontRef>
        </p:style>
        <p:txBody>
          <a:bodyPr vert="horz" rtlCol="0" anchor="t"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5" name="矩形: 圆角 35"/>
          <p:cNvSpPr/>
          <p:nvPr/>
        </p:nvSpPr>
        <p:spPr>
          <a:xfrm>
            <a:off x="4692650" y="3827463"/>
            <a:ext cx="846138" cy="1954213"/>
          </a:xfrm>
          <a:prstGeom prst="roundRect">
            <a:avLst>
              <a:gd name="adj" fmla="val 6299"/>
            </a:avLst>
          </a:prstGeom>
          <a:solidFill>
            <a:srgbClr val="A3D1D1"/>
          </a:solidFill>
          <a:ln>
            <a:noFill/>
          </a:ln>
        </p:spPr>
        <p:style>
          <a:lnRef idx="1">
            <a:schemeClr val="accent5"/>
          </a:lnRef>
          <a:fillRef idx="3">
            <a:schemeClr val="accent5"/>
          </a:fillRef>
          <a:effectRef idx="2">
            <a:schemeClr val="accent5"/>
          </a:effectRef>
          <a:fontRef idx="minor">
            <a:schemeClr val="lt1"/>
          </a:fontRef>
        </p:style>
        <p:txBody>
          <a:bodyPr vert="horz" rtlCol="0" anchor="t"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6" name="矩形: 圆角 35"/>
          <p:cNvSpPr/>
          <p:nvPr/>
        </p:nvSpPr>
        <p:spPr>
          <a:xfrm>
            <a:off x="1755775" y="3105150"/>
            <a:ext cx="3779838" cy="563563"/>
          </a:xfrm>
          <a:prstGeom prst="roundRect">
            <a:avLst>
              <a:gd name="adj" fmla="val 6299"/>
            </a:avLst>
          </a:prstGeom>
          <a:solidFill>
            <a:srgbClr val="A3D1D1"/>
          </a:solidFill>
          <a:ln>
            <a:noFill/>
          </a:ln>
        </p:spPr>
        <p:style>
          <a:lnRef idx="1">
            <a:schemeClr val="accent5"/>
          </a:lnRef>
          <a:fillRef idx="3">
            <a:schemeClr val="accent5"/>
          </a:fillRef>
          <a:effectRef idx="2">
            <a:schemeClr val="accent5"/>
          </a:effectRef>
          <a:fontRef idx="minor">
            <a:schemeClr val="lt1"/>
          </a:fontRef>
        </p:style>
        <p:txBody>
          <a:bodyPr vert="horz" rtlCol="0" anchor="t"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8" name="矩形: 圆角 10"/>
          <p:cNvSpPr/>
          <p:nvPr/>
        </p:nvSpPr>
        <p:spPr>
          <a:xfrm>
            <a:off x="1889125" y="3187700"/>
            <a:ext cx="627063" cy="392113"/>
          </a:xfrm>
          <a:prstGeom prst="roundRect">
            <a:avLst/>
          </a:prstGeom>
          <a:solidFill>
            <a:srgbClr val="3F9C9E"/>
          </a:solidFill>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需求管理</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61" name="矩形: 圆角 11"/>
          <p:cNvSpPr/>
          <p:nvPr/>
        </p:nvSpPr>
        <p:spPr>
          <a:xfrm>
            <a:off x="3779838" y="3187700"/>
            <a:ext cx="627063" cy="392113"/>
          </a:xfrm>
          <a:prstGeom prst="roundRect">
            <a:avLst/>
          </a:prstGeom>
          <a:solidFill>
            <a:srgbClr val="3F9C9E"/>
          </a:solidFill>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调度控制</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65" name="矩形: 圆角 9"/>
          <p:cNvSpPr/>
          <p:nvPr/>
        </p:nvSpPr>
        <p:spPr>
          <a:xfrm>
            <a:off x="4792663" y="3187700"/>
            <a:ext cx="627063" cy="392113"/>
          </a:xfrm>
          <a:prstGeom prst="roundRect">
            <a:avLst/>
          </a:prstGeom>
          <a:solidFill>
            <a:srgbClr val="3F9C9E"/>
          </a:solidFill>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运行监控</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66" name="矩形: 圆角 7"/>
          <p:cNvSpPr/>
          <p:nvPr/>
        </p:nvSpPr>
        <p:spPr>
          <a:xfrm>
            <a:off x="2806700" y="3187700"/>
            <a:ext cx="627063" cy="392113"/>
          </a:xfrm>
          <a:prstGeom prst="roundRect">
            <a:avLst/>
          </a:prstGeom>
          <a:solidFill>
            <a:srgbClr val="3F9C9E"/>
          </a:solidFill>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RPA</a:t>
            </a: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成果库</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endParaRPr>
          </a:p>
        </p:txBody>
      </p:sp>
      <p:sp>
        <p:nvSpPr>
          <p:cNvPr id="70" name="矩形: 圆角 43"/>
          <p:cNvSpPr/>
          <p:nvPr/>
        </p:nvSpPr>
        <p:spPr>
          <a:xfrm>
            <a:off x="3836988" y="4057650"/>
            <a:ext cx="623888" cy="250825"/>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运行控制</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71" name="矩形: 圆角 43"/>
          <p:cNvSpPr/>
          <p:nvPr/>
        </p:nvSpPr>
        <p:spPr>
          <a:xfrm>
            <a:off x="3844925" y="4454525"/>
            <a:ext cx="622300"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机器人管理</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72" name="矩形: 圆角 47"/>
          <p:cNvSpPr/>
          <p:nvPr/>
        </p:nvSpPr>
        <p:spPr>
          <a:xfrm>
            <a:off x="3844925" y="4851400"/>
            <a:ext cx="622300"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任务管理</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73" name="矩形: 圆角 21"/>
          <p:cNvSpPr/>
          <p:nvPr/>
        </p:nvSpPr>
        <p:spPr>
          <a:xfrm>
            <a:off x="3851275" y="5248275"/>
            <a:ext cx="615950" cy="250825"/>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智能调度</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75" name="矩形: 圆角 21"/>
          <p:cNvSpPr/>
          <p:nvPr/>
        </p:nvSpPr>
        <p:spPr>
          <a:xfrm>
            <a:off x="4814888" y="5251450"/>
            <a:ext cx="61753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实时监控</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76" name="矩形: 圆角 21"/>
          <p:cNvSpPr/>
          <p:nvPr/>
        </p:nvSpPr>
        <p:spPr>
          <a:xfrm>
            <a:off x="4810125" y="4840288"/>
            <a:ext cx="615950"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运营分析</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78" name="矩形: 圆角 21"/>
          <p:cNvSpPr/>
          <p:nvPr/>
        </p:nvSpPr>
        <p:spPr>
          <a:xfrm>
            <a:off x="1866900" y="4052888"/>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需求分析</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81" name="矩形: 圆角 47"/>
          <p:cNvSpPr/>
          <p:nvPr/>
        </p:nvSpPr>
        <p:spPr>
          <a:xfrm>
            <a:off x="4811713" y="4445000"/>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数据统计</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82" name="矩形: 圆角 47"/>
          <p:cNvSpPr/>
          <p:nvPr/>
        </p:nvSpPr>
        <p:spPr>
          <a:xfrm>
            <a:off x="1866900" y="4454525"/>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需求评审</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83" name="矩形: 圆角 47"/>
          <p:cNvSpPr/>
          <p:nvPr/>
        </p:nvSpPr>
        <p:spPr>
          <a:xfrm>
            <a:off x="4803775" y="4057650"/>
            <a:ext cx="622300" cy="250825"/>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数据管理</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5" name="矩形 94"/>
          <p:cNvSpPr/>
          <p:nvPr/>
        </p:nvSpPr>
        <p:spPr>
          <a:xfrm>
            <a:off x="5732463" y="2066925"/>
            <a:ext cx="1041400" cy="209550"/>
          </a:xfrm>
          <a:prstGeom prst="rect">
            <a:avLst/>
          </a:prstGeom>
          <a:solidFill>
            <a:srgbClr val="338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人工智能类</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7" name="矩形: 圆角 47"/>
          <p:cNvSpPr/>
          <p:nvPr/>
        </p:nvSpPr>
        <p:spPr>
          <a:xfrm>
            <a:off x="1866900" y="4856163"/>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设计实施</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8" name="矩形: 圆角 47"/>
          <p:cNvSpPr/>
          <p:nvPr/>
        </p:nvSpPr>
        <p:spPr>
          <a:xfrm>
            <a:off x="1866900" y="5256213"/>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项目分析</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 name="正方形/長方形 14"/>
          <p:cNvSpPr/>
          <p:nvPr/>
        </p:nvSpPr>
        <p:spPr>
          <a:xfrm>
            <a:off x="5889625" y="2971800"/>
            <a:ext cx="1327150" cy="1263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en-US" altLang="ja-JP"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3" name="矩形 12"/>
          <p:cNvSpPr/>
          <p:nvPr/>
        </p:nvSpPr>
        <p:spPr>
          <a:xfrm>
            <a:off x="5892800" y="2473325"/>
            <a:ext cx="1322388" cy="387350"/>
          </a:xfrm>
          <a:prstGeom prst="rect">
            <a:avLst/>
          </a:prstGeom>
          <a:gradFill>
            <a:gsLst>
              <a:gs pos="0">
                <a:srgbClr val="FE4444"/>
              </a:gs>
              <a:gs pos="100000">
                <a:srgbClr val="832B2B"/>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kumimoji="1" lang="en-US" altLang="zh-CN" sz="10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AI</a:t>
            </a:r>
            <a:r>
              <a:rPr kumimoji="1" lang="zh-CN" altLang="en-US" sz="10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工程化模块</a:t>
            </a:r>
            <a:endParaRPr kumimoji="1" lang="zh-CN" altLang="en-US" sz="10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 name="矩形 52"/>
          <p:cNvSpPr/>
          <p:nvPr/>
        </p:nvSpPr>
        <p:spPr>
          <a:xfrm>
            <a:off x="5924550" y="3040063"/>
            <a:ext cx="590550"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人工智能技能设计器</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1" name="矩形 90"/>
          <p:cNvSpPr/>
          <p:nvPr/>
        </p:nvSpPr>
        <p:spPr>
          <a:xfrm>
            <a:off x="5927725" y="3433763"/>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自然语义</a:t>
            </a:r>
            <a:endParaRPr kumimoji="0" lang="en-US" altLang="zh-CN" sz="8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理解</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2" name="矩形 91"/>
          <p:cNvSpPr/>
          <p:nvPr/>
        </p:nvSpPr>
        <p:spPr>
          <a:xfrm>
            <a:off x="6583363" y="3036888"/>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知识图谱</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3" name="矩形 92"/>
          <p:cNvSpPr/>
          <p:nvPr/>
        </p:nvSpPr>
        <p:spPr>
          <a:xfrm>
            <a:off x="6583363" y="3432175"/>
            <a:ext cx="592138" cy="323850"/>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图像识别</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4" name="矩形 93"/>
          <p:cNvSpPr/>
          <p:nvPr/>
        </p:nvSpPr>
        <p:spPr>
          <a:xfrm>
            <a:off x="6578600" y="3819525"/>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a:t>
            </a:r>
            <a:endParaRPr kumimoji="0" lang="en-US" altLang="zh-CN"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10" name="正方形/長方形 14"/>
          <p:cNvSpPr/>
          <p:nvPr/>
        </p:nvSpPr>
        <p:spPr>
          <a:xfrm>
            <a:off x="5888038" y="4829175"/>
            <a:ext cx="1330325" cy="1238250"/>
          </a:xfrm>
          <a:prstGeom prst="rect">
            <a:avLst/>
          </a:prstGeom>
          <a:noFill/>
          <a:ln w="12700" cmpd="sng">
            <a:solidFill>
              <a:schemeClr val="accent1">
                <a:shade val="50000"/>
              </a:schemeClr>
            </a:solidFill>
            <a:prstDash val="soli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fontAlgn="auto">
              <a:spcBef>
                <a:spcPts val="0"/>
              </a:spcBef>
              <a:spcAft>
                <a:spcPts val="0"/>
              </a:spcAft>
              <a:buClrTx/>
              <a:buSzTx/>
              <a:buFontTx/>
              <a:defRPr/>
            </a:pPr>
            <a:endParaRPr kumimoji="1" lang="en-US" altLang="ja-JP" sz="800" b="1" strike="noStrike" noProof="0" dirty="0">
              <a:ln>
                <a:noFill/>
              </a:ln>
              <a:solidFill>
                <a:prstClr val="white"/>
              </a:solidFill>
              <a:effectLst/>
              <a:uLnTx/>
              <a:uFillTx/>
              <a:latin typeface="宋体" panose="02010600030101010101" pitchFamily="2" charset="-122"/>
              <a:ea typeface="宋体" panose="02010600030101010101" pitchFamily="2" charset="-122"/>
              <a:sym typeface="微软雅黑" panose="020B0503020204020204" pitchFamily="34" charset="-122"/>
            </a:endParaRPr>
          </a:p>
        </p:txBody>
      </p:sp>
      <p:sp>
        <p:nvSpPr>
          <p:cNvPr id="11324" name="矩形 117"/>
          <p:cNvSpPr/>
          <p:nvPr/>
        </p:nvSpPr>
        <p:spPr>
          <a:xfrm>
            <a:off x="5888038" y="4349750"/>
            <a:ext cx="1330325" cy="38576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业务监控服务展示</a:t>
            </a:r>
            <a:endParaRPr lang="en-US" altLang="zh-CN" sz="10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19" name="矩形 52"/>
          <p:cNvSpPr/>
          <p:nvPr/>
        </p:nvSpPr>
        <p:spPr>
          <a:xfrm>
            <a:off x="5927725" y="4906963"/>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数据驾驶舱</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0" name="矩形 119"/>
          <p:cNvSpPr/>
          <p:nvPr/>
        </p:nvSpPr>
        <p:spPr>
          <a:xfrm>
            <a:off x="5930900" y="5300663"/>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数据展示</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1" name="矩形 120"/>
          <p:cNvSpPr/>
          <p:nvPr/>
        </p:nvSpPr>
        <p:spPr>
          <a:xfrm>
            <a:off x="6583363" y="4906963"/>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数据分析</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2" name="矩形 121"/>
          <p:cNvSpPr/>
          <p:nvPr/>
        </p:nvSpPr>
        <p:spPr>
          <a:xfrm>
            <a:off x="6583363" y="5302250"/>
            <a:ext cx="592138" cy="323850"/>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数据挖掘</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3" name="矩形 122"/>
          <p:cNvSpPr/>
          <p:nvPr/>
        </p:nvSpPr>
        <p:spPr>
          <a:xfrm>
            <a:off x="6584950" y="5678488"/>
            <a:ext cx="590550"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a:t>
            </a:r>
            <a:endParaRPr kumimoji="0" lang="en-US" altLang="zh-CN"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4" name="燕尾形箭头 142"/>
          <p:cNvSpPr/>
          <p:nvPr/>
        </p:nvSpPr>
        <p:spPr>
          <a:xfrm rot="10800000">
            <a:off x="5705475" y="3397250"/>
            <a:ext cx="131763" cy="231775"/>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99" name="矩形 98"/>
          <p:cNvSpPr/>
          <p:nvPr/>
        </p:nvSpPr>
        <p:spPr>
          <a:xfrm>
            <a:off x="987425" y="1592263"/>
            <a:ext cx="631825"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营销</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01" name="矩形 100"/>
          <p:cNvSpPr/>
          <p:nvPr/>
        </p:nvSpPr>
        <p:spPr>
          <a:xfrm>
            <a:off x="1733550" y="1598613"/>
            <a:ext cx="641350"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安</a:t>
            </a: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监</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02" name="矩形 101"/>
          <p:cNvSpPr/>
          <p:nvPr/>
        </p:nvSpPr>
        <p:spPr>
          <a:xfrm>
            <a:off x="2487613" y="1598613"/>
            <a:ext cx="685800"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设备</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04" name="矩形 103"/>
          <p:cNvSpPr/>
          <p:nvPr/>
        </p:nvSpPr>
        <p:spPr>
          <a:xfrm>
            <a:off x="4086225" y="1598613"/>
            <a:ext cx="817563"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财务</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05" name="矩形 104"/>
          <p:cNvSpPr/>
          <p:nvPr/>
        </p:nvSpPr>
        <p:spPr>
          <a:xfrm>
            <a:off x="3287713" y="1601788"/>
            <a:ext cx="684213"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配网</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07" name="矩形 106"/>
          <p:cNvSpPr/>
          <p:nvPr/>
        </p:nvSpPr>
        <p:spPr>
          <a:xfrm>
            <a:off x="5018088" y="1601788"/>
            <a:ext cx="817563" cy="207963"/>
          </a:xfrm>
          <a:prstGeom prst="rect">
            <a:avLst/>
          </a:prstGeom>
          <a:solidFill>
            <a:srgbClr val="007069"/>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互联网办</a:t>
            </a:r>
            <a:endParaRPr kumimoji="1"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09" name="矩形: 圆角 35"/>
          <p:cNvSpPr/>
          <p:nvPr/>
        </p:nvSpPr>
        <p:spPr>
          <a:xfrm>
            <a:off x="2749550" y="3835400"/>
            <a:ext cx="846138" cy="1952625"/>
          </a:xfrm>
          <a:prstGeom prst="roundRect">
            <a:avLst>
              <a:gd name="adj" fmla="val 6299"/>
            </a:avLst>
          </a:prstGeom>
          <a:solidFill>
            <a:srgbClr val="A3D1D1"/>
          </a:solidFill>
          <a:ln>
            <a:noFill/>
          </a:ln>
        </p:spPr>
        <p:style>
          <a:lnRef idx="1">
            <a:schemeClr val="accent5"/>
          </a:lnRef>
          <a:fillRef idx="3">
            <a:schemeClr val="accent5"/>
          </a:fillRef>
          <a:effectRef idx="2">
            <a:schemeClr val="accent5"/>
          </a:effectRef>
          <a:fontRef idx="minor">
            <a:schemeClr val="lt1"/>
          </a:fontRef>
        </p:style>
        <p:txBody>
          <a:bodyPr vert="horz" rtlCol="0" anchor="t" anchorCtr="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5" name="矩形: 圆角 21"/>
          <p:cNvSpPr/>
          <p:nvPr/>
        </p:nvSpPr>
        <p:spPr>
          <a:xfrm>
            <a:off x="2860675" y="4052888"/>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营销业务</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6" name="矩形: 圆角 47"/>
          <p:cNvSpPr/>
          <p:nvPr/>
        </p:nvSpPr>
        <p:spPr>
          <a:xfrm>
            <a:off x="2862263" y="4454525"/>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设备业务</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27" name="矩形: 圆角 47"/>
          <p:cNvSpPr/>
          <p:nvPr/>
        </p:nvSpPr>
        <p:spPr>
          <a:xfrm>
            <a:off x="2862263" y="4856163"/>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配网业务</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4" name="矩形: 圆角 47"/>
          <p:cNvSpPr/>
          <p:nvPr/>
        </p:nvSpPr>
        <p:spPr>
          <a:xfrm>
            <a:off x="2862263" y="5256213"/>
            <a:ext cx="623888" cy="249238"/>
          </a:xfrm>
          <a:prstGeom prst="round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800"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财务业务</a:t>
            </a:r>
            <a:endParaRPr kumimoji="1" lang="zh-CN" altLang="en-US" sz="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 name="燕尾形箭头 131"/>
          <p:cNvSpPr/>
          <p:nvPr/>
        </p:nvSpPr>
        <p:spPr>
          <a:xfrm rot="10800000">
            <a:off x="1343025" y="5010150"/>
            <a:ext cx="119063" cy="244475"/>
          </a:xfrm>
          <a:prstGeom prst="notchedRightArrow">
            <a:avLst/>
          </a:prstGeom>
          <a:solidFill>
            <a:srgbClr val="00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1343" name="矩形 5"/>
          <p:cNvSpPr/>
          <p:nvPr/>
        </p:nvSpPr>
        <p:spPr>
          <a:xfrm>
            <a:off x="98425" y="2524125"/>
            <a:ext cx="1244600" cy="38576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超级工作台</a:t>
            </a:r>
            <a:endPar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7" name="矩形 6"/>
          <p:cNvSpPr/>
          <p:nvPr/>
        </p:nvSpPr>
        <p:spPr>
          <a:xfrm>
            <a:off x="215900" y="5030788"/>
            <a:ext cx="393700" cy="228600"/>
          </a:xfrm>
          <a:prstGeom prst="rect">
            <a:avLst/>
          </a:prstGeom>
          <a:solidFill>
            <a:srgbClr val="01706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桌面应用版</a:t>
            </a:r>
            <a:endPar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pic>
        <p:nvPicPr>
          <p:cNvPr id="11345" name="图片 7"/>
          <p:cNvPicPr>
            <a:picLocks noChangeAspect="1"/>
          </p:cNvPicPr>
          <p:nvPr/>
        </p:nvPicPr>
        <p:blipFill>
          <a:blip r:embed="rId2"/>
          <a:stretch>
            <a:fillRect/>
          </a:stretch>
        </p:blipFill>
        <p:spPr>
          <a:xfrm>
            <a:off x="211138" y="4519613"/>
            <a:ext cx="393700" cy="439737"/>
          </a:xfrm>
          <a:prstGeom prst="rect">
            <a:avLst/>
          </a:prstGeom>
          <a:noFill/>
          <a:ln w="9525">
            <a:noFill/>
          </a:ln>
        </p:spPr>
      </p:pic>
      <p:sp>
        <p:nvSpPr>
          <p:cNvPr id="9" name="矩形 8"/>
          <p:cNvSpPr/>
          <p:nvPr/>
        </p:nvSpPr>
        <p:spPr>
          <a:xfrm>
            <a:off x="325438" y="3113088"/>
            <a:ext cx="739775" cy="265113"/>
          </a:xfrm>
          <a:prstGeom prst="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algn="ctr" eaLnBrk="1" fontAlgn="auto" hangingPunct="1">
              <a:spcBef>
                <a:spcPts val="0"/>
              </a:spcBef>
              <a:spcAft>
                <a:spcPts val="0"/>
              </a:spcAft>
            </a:pPr>
            <a:r>
              <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流程管理</a:t>
            </a:r>
            <a:endPar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sp>
        <p:nvSpPr>
          <p:cNvPr id="10" name="矩形 9"/>
          <p:cNvSpPr/>
          <p:nvPr/>
        </p:nvSpPr>
        <p:spPr>
          <a:xfrm>
            <a:off x="317500" y="3459163"/>
            <a:ext cx="739775" cy="265113"/>
          </a:xfrm>
          <a:prstGeom prst="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algn="ctr" eaLnBrk="1" fontAlgn="auto" hangingPunct="1">
              <a:spcBef>
                <a:spcPts val="0"/>
              </a:spcBef>
              <a:spcAft>
                <a:spcPts val="0"/>
              </a:spcAft>
            </a:pPr>
            <a:r>
              <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人机交互</a:t>
            </a:r>
            <a:endPar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sp>
        <p:nvSpPr>
          <p:cNvPr id="20" name="矩形 19"/>
          <p:cNvSpPr/>
          <p:nvPr/>
        </p:nvSpPr>
        <p:spPr>
          <a:xfrm>
            <a:off x="315913" y="3800475"/>
            <a:ext cx="739775" cy="265113"/>
          </a:xfrm>
          <a:prstGeom prst="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algn="ctr" eaLnBrk="1" fontAlgn="auto" hangingPunct="1">
              <a:spcBef>
                <a:spcPts val="0"/>
              </a:spcBef>
              <a:spcAft>
                <a:spcPts val="0"/>
              </a:spcAft>
            </a:pPr>
            <a:r>
              <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通知中心</a:t>
            </a:r>
            <a:endPar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sp>
        <p:nvSpPr>
          <p:cNvPr id="21" name="矩形 20"/>
          <p:cNvSpPr/>
          <p:nvPr/>
        </p:nvSpPr>
        <p:spPr>
          <a:xfrm>
            <a:off x="317500" y="4137025"/>
            <a:ext cx="739775" cy="265113"/>
          </a:xfrm>
          <a:prstGeom prst="rect">
            <a:avLst/>
          </a:prstGeom>
          <a:solidFill>
            <a:srgbClr val="007069"/>
          </a:solidFill>
          <a:ln>
            <a:noFill/>
          </a:ln>
        </p:spPr>
        <p:style>
          <a:lnRef idx="1">
            <a:schemeClr val="accent5"/>
          </a:lnRef>
          <a:fillRef idx="3">
            <a:schemeClr val="accent5"/>
          </a:fillRef>
          <a:effectRef idx="2">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algn="ctr" eaLnBrk="1" fontAlgn="auto" hangingPunct="1">
              <a:spcBef>
                <a:spcPts val="0"/>
              </a:spcBef>
              <a:spcAft>
                <a:spcPts val="0"/>
              </a:spcAft>
            </a:pPr>
            <a:r>
              <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监控触发</a:t>
            </a:r>
            <a:endParaRPr kumimoji="1" lang="zh-CN" altLang="en-US" sz="800"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grpSp>
        <p:nvGrpSpPr>
          <p:cNvPr id="11350" name="组合 21"/>
          <p:cNvGrpSpPr/>
          <p:nvPr/>
        </p:nvGrpSpPr>
        <p:grpSpPr>
          <a:xfrm>
            <a:off x="688975" y="4438650"/>
            <a:ext cx="615950" cy="827088"/>
            <a:chOff x="10650551" y="4821001"/>
            <a:chExt cx="991367" cy="914059"/>
          </a:xfrm>
        </p:grpSpPr>
        <p:pic>
          <p:nvPicPr>
            <p:cNvPr id="11351" name="图片 22"/>
            <p:cNvPicPr>
              <a:picLocks noChangeAspect="1"/>
            </p:cNvPicPr>
            <p:nvPr/>
          </p:nvPicPr>
          <p:blipFill>
            <a:blip r:embed="rId3"/>
            <a:stretch>
              <a:fillRect/>
            </a:stretch>
          </p:blipFill>
          <p:spPr>
            <a:xfrm>
              <a:off x="10650551" y="4821001"/>
              <a:ext cx="991367" cy="799798"/>
            </a:xfrm>
            <a:prstGeom prst="rect">
              <a:avLst/>
            </a:prstGeom>
            <a:noFill/>
            <a:ln w="9525">
              <a:noFill/>
            </a:ln>
          </p:spPr>
        </p:pic>
        <p:sp>
          <p:nvSpPr>
            <p:cNvPr id="24" name="矩形 23"/>
            <p:cNvSpPr/>
            <p:nvPr/>
          </p:nvSpPr>
          <p:spPr>
            <a:xfrm>
              <a:off x="10829825" y="5482585"/>
              <a:ext cx="632820" cy="252475"/>
            </a:xfrm>
            <a:prstGeom prst="rect">
              <a:avLst/>
            </a:prstGeom>
            <a:solidFill>
              <a:srgbClr val="01706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云端网页版</a:t>
              </a:r>
              <a:endPar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grpSp>
      <p:grpSp>
        <p:nvGrpSpPr>
          <p:cNvPr id="11353" name="组合 25"/>
          <p:cNvGrpSpPr/>
          <p:nvPr/>
        </p:nvGrpSpPr>
        <p:grpSpPr>
          <a:xfrm>
            <a:off x="781050" y="5302250"/>
            <a:ext cx="411163" cy="695325"/>
            <a:chOff x="11017978" y="5722738"/>
            <a:chExt cx="661343" cy="768388"/>
          </a:xfrm>
        </p:grpSpPr>
        <p:pic>
          <p:nvPicPr>
            <p:cNvPr id="11354" name="图片 26"/>
            <p:cNvPicPr>
              <a:picLocks noChangeAspect="1"/>
            </p:cNvPicPr>
            <p:nvPr/>
          </p:nvPicPr>
          <p:blipFill>
            <a:blip r:embed="rId4"/>
            <a:stretch>
              <a:fillRect/>
            </a:stretch>
          </p:blipFill>
          <p:spPr>
            <a:xfrm>
              <a:off x="11017978" y="5722738"/>
              <a:ext cx="630791" cy="563606"/>
            </a:xfrm>
            <a:prstGeom prst="rect">
              <a:avLst/>
            </a:prstGeom>
            <a:noFill/>
            <a:ln w="9525">
              <a:noFill/>
            </a:ln>
          </p:spPr>
        </p:pic>
        <p:sp>
          <p:nvSpPr>
            <p:cNvPr id="28" name="矩形 27"/>
            <p:cNvSpPr/>
            <p:nvPr/>
          </p:nvSpPr>
          <p:spPr>
            <a:xfrm>
              <a:off x="11046501" y="6238651"/>
              <a:ext cx="632820" cy="252475"/>
            </a:xfrm>
            <a:prstGeom prst="rect">
              <a:avLst/>
            </a:prstGeom>
            <a:solidFill>
              <a:srgbClr val="01706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移动终端版</a:t>
              </a:r>
              <a:endPar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grpSp>
      <p:grpSp>
        <p:nvGrpSpPr>
          <p:cNvPr id="11356" name="组合 28"/>
          <p:cNvGrpSpPr/>
          <p:nvPr/>
        </p:nvGrpSpPr>
        <p:grpSpPr>
          <a:xfrm>
            <a:off x="211138" y="5302250"/>
            <a:ext cx="501650" cy="695325"/>
            <a:chOff x="9922584" y="5793926"/>
            <a:chExt cx="807318" cy="768387"/>
          </a:xfrm>
        </p:grpSpPr>
        <p:pic>
          <p:nvPicPr>
            <p:cNvPr id="11357" name="图片 30"/>
            <p:cNvPicPr>
              <a:picLocks noChangeAspect="1"/>
            </p:cNvPicPr>
            <p:nvPr/>
          </p:nvPicPr>
          <p:blipFill>
            <a:blip r:embed="rId5"/>
            <a:stretch>
              <a:fillRect/>
            </a:stretch>
          </p:blipFill>
          <p:spPr>
            <a:xfrm>
              <a:off x="9922584" y="5793926"/>
              <a:ext cx="807318" cy="620701"/>
            </a:xfrm>
            <a:prstGeom prst="rect">
              <a:avLst/>
            </a:prstGeom>
            <a:noFill/>
            <a:ln w="9525">
              <a:noFill/>
            </a:ln>
          </p:spPr>
        </p:pic>
        <p:sp>
          <p:nvSpPr>
            <p:cNvPr id="32" name="矩形 31"/>
            <p:cNvSpPr/>
            <p:nvPr/>
          </p:nvSpPr>
          <p:spPr>
            <a:xfrm>
              <a:off x="9958097" y="6309838"/>
              <a:ext cx="632820" cy="252475"/>
            </a:xfrm>
            <a:prstGeom prst="rect">
              <a:avLst/>
            </a:prstGeom>
            <a:solidFill>
              <a:srgbClr val="01706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1" fontAlgn="auto" hangingPunct="1">
                <a:spcBef>
                  <a:spcPts val="0"/>
                </a:spcBef>
                <a:spcAft>
                  <a:spcPts val="0"/>
                </a:spcAft>
              </a:pPr>
              <a:r>
                <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rPr>
                <a:t>对话助手版</a:t>
              </a:r>
              <a:endParaRPr kumimoji="1" lang="zh-CN" altLang="en-US" sz="400" b="1" strike="noStrike" noProof="1" dirty="0">
                <a:solidFill>
                  <a:prstClr val="white"/>
                </a:solidFill>
                <a:latin typeface="宋体" panose="02010600030101010101" pitchFamily="2" charset="-122"/>
                <a:ea typeface="宋体" panose="02010600030101010101" pitchFamily="2" charset="-122"/>
                <a:sym typeface="阿里巴巴普惠体 Medium" pitchFamily="18" charset="-122"/>
              </a:endParaRPr>
            </a:p>
          </p:txBody>
        </p:sp>
      </p:grpSp>
      <p:sp>
        <p:nvSpPr>
          <p:cNvPr id="43" name="正方形/長方形 14"/>
          <p:cNvSpPr/>
          <p:nvPr/>
        </p:nvSpPr>
        <p:spPr>
          <a:xfrm>
            <a:off x="98425" y="3001963"/>
            <a:ext cx="1228725" cy="3065463"/>
          </a:xfrm>
          <a:prstGeom prst="rect">
            <a:avLst/>
          </a:prstGeom>
          <a:noFill/>
          <a:ln w="12700" cmpd="sng">
            <a:solidFill>
              <a:schemeClr val="accent1">
                <a:shade val="50000"/>
              </a:schemeClr>
            </a:solidFill>
            <a:prstDash val="soli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en-US" altLang="ja-JP"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11360" name="矩形 43"/>
          <p:cNvSpPr/>
          <p:nvPr/>
        </p:nvSpPr>
        <p:spPr>
          <a:xfrm>
            <a:off x="111125" y="6251575"/>
            <a:ext cx="7105650" cy="3905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统一需求管理、统一资源管理、统一人工智能技能调用、全流程实时业务监控展示、智能人机交互</a:t>
            </a:r>
            <a:endPar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5" name="矩形 44"/>
          <p:cNvSpPr/>
          <p:nvPr/>
        </p:nvSpPr>
        <p:spPr>
          <a:xfrm>
            <a:off x="5930900" y="3816350"/>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语音识别</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46" name="矩形 45"/>
          <p:cNvSpPr/>
          <p:nvPr/>
        </p:nvSpPr>
        <p:spPr>
          <a:xfrm>
            <a:off x="5934075" y="5675313"/>
            <a:ext cx="592138" cy="322263"/>
          </a:xfrm>
          <a:prstGeom prst="rect">
            <a:avLst/>
          </a:prstGeom>
          <a:solidFill>
            <a:srgbClr val="007069"/>
          </a:solidFill>
          <a:ln>
            <a:solidFill>
              <a:srgbClr val="007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rPr>
              <a:t>实时业务</a:t>
            </a:r>
            <a:endParaRPr lang="en-US" altLang="zh-CN" sz="800" b="1" strike="noStrike" noProof="1" dirty="0">
              <a:solidFill>
                <a:prstClr val="white"/>
              </a:solidFill>
              <a:latin typeface="宋体" panose="02010600030101010101" pitchFamily="2" charset="-122"/>
              <a:ea typeface="宋体" panose="02010600030101010101" pitchFamily="2" charset="-122"/>
              <a:sym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监控</a:t>
            </a:r>
            <a:endParaRPr kumimoji="0" lang="zh-CN" altLang="en-US" sz="8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735" y="285750"/>
            <a:ext cx="5128895" cy="95313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二、流程建设方案</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-AI</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能力无缝集成</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fontAlgn="auto"/>
            <a:endParaRPr lang="en-US" sz="1400" b="1" noProof="1" dirty="0">
              <a:solidFill>
                <a:schemeClr val="bg1"/>
              </a:solidFill>
              <a:latin typeface="微软雅黑" panose="020B0503020204020204" pitchFamily="34" charset="-122"/>
              <a:ea typeface="微软雅黑" panose="020B0503020204020204" pitchFamily="34" charset="-122"/>
            </a:endParaRPr>
          </a:p>
        </p:txBody>
      </p:sp>
      <p:sp>
        <p:nvSpPr>
          <p:cNvPr id="79" name="Rectangle 53"/>
          <p:cNvSpPr/>
          <p:nvPr/>
        </p:nvSpPr>
        <p:spPr>
          <a:xfrm>
            <a:off x="3590925" y="2524125"/>
            <a:ext cx="6065838" cy="2973388"/>
          </a:xfrm>
          <a:prstGeom prst="rect">
            <a:avLst/>
          </a:prstGeom>
          <a:noFill/>
          <a:ln w="19050">
            <a:solidFill>
              <a:schemeClr val="bg1"/>
            </a:solidFill>
          </a:ln>
          <a:effectLst>
            <a:outerShdw blurRad="57150" dist="19050" dir="5400000" algn="ctr" rotWithShape="0">
              <a:srgbClr val="000000">
                <a:alpha val="63000"/>
              </a:srgbClr>
            </a:outerShdw>
          </a:effectLst>
        </p:spPr>
        <p:txBody>
          <a:bodyPr rtlCol="0" anchor="ctr">
            <a:noAutofit/>
          </a:bodyPr>
          <a:p>
            <a:pPr lvl="0" algn="ctr" fontAlgn="auto">
              <a:spcBef>
                <a:spcPts val="0"/>
              </a:spcBef>
              <a:spcAft>
                <a:spcPts val="0"/>
              </a:spcAft>
              <a:buClrTx/>
              <a:buSzTx/>
              <a:buFontTx/>
              <a:defRPr/>
            </a:pPr>
            <a:endParaRPr lang="en-US" altLang="zh-CN" sz="1100" b="1" strike="noStrike" kern="0" noProof="0" dirty="0">
              <a:ln>
                <a:noFill/>
              </a:ln>
              <a:solidFill>
                <a:schemeClr val="bg1"/>
              </a:solidFill>
              <a:effectLst/>
              <a:uLnTx/>
              <a:uFillTx/>
              <a:latin typeface="宋体" panose="02010600030101010101" pitchFamily="2" charset="-122"/>
              <a:ea typeface="宋体" panose="02010600030101010101" pitchFamily="2" charset="-122"/>
              <a:sym typeface="+mn-ea"/>
            </a:endParaRPr>
          </a:p>
        </p:txBody>
      </p:sp>
      <p:sp>
        <p:nvSpPr>
          <p:cNvPr id="80" name="文本框 79"/>
          <p:cNvSpPr txBox="1"/>
          <p:nvPr/>
        </p:nvSpPr>
        <p:spPr>
          <a:xfrm>
            <a:off x="3571875" y="2574925"/>
            <a:ext cx="2244725" cy="252413"/>
          </a:xfrm>
          <a:prstGeom prst="rect">
            <a:avLst/>
          </a:prstGeom>
          <a:noFill/>
        </p:spPr>
        <p:txBody>
          <a:bodyPr wrap="square" rtlCol="0">
            <a:spAutoFit/>
          </a:bodyPr>
          <a:p>
            <a:pPr marR="0" defTabSz="914400" fontAlgn="auto">
              <a:spcBef>
                <a:spcPts val="0"/>
              </a:spcBef>
              <a:spcAft>
                <a:spcPts val="0"/>
              </a:spcAft>
              <a:buClrTx/>
              <a:buSzTx/>
              <a:buFontTx/>
              <a:buNone/>
              <a:defRPr/>
            </a:pPr>
            <a:r>
              <a:rPr kumimoji="0" lang="en-US" altLang="zh-CN" sz="1050" b="1" i="0" kern="0" cap="none" spc="0" normalizeH="0" baseline="0" noProof="0" dirty="0">
                <a:solidFill>
                  <a:schemeClr val="bg1"/>
                </a:solidFill>
                <a:latin typeface="宋体" panose="02010600030101010101" pitchFamily="2" charset="-122"/>
                <a:ea typeface="宋体" panose="02010600030101010101" pitchFamily="2" charset="-122"/>
                <a:cs typeface="宋体" panose="02010600030101010101" pitchFamily="2" charset="-122"/>
              </a:rPr>
              <a:t>AI </a:t>
            </a: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宋体" panose="02010600030101010101" pitchFamily="2" charset="-122"/>
              </a:rPr>
              <a:t>工程化模块</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Rectangle 53"/>
          <p:cNvSpPr/>
          <p:nvPr/>
        </p:nvSpPr>
        <p:spPr>
          <a:xfrm>
            <a:off x="4157663" y="2963863"/>
            <a:ext cx="5375275" cy="627063"/>
          </a:xfrm>
          <a:prstGeom prst="rect">
            <a:avLst/>
          </a:prstGeom>
          <a:noFill/>
          <a:ln w="19050">
            <a:solidFill>
              <a:schemeClr val="bg1"/>
            </a:solidFill>
          </a:ln>
          <a:effectLst>
            <a:outerShdw blurRad="57150" dist="19050" dir="5400000" algn="ctr" rotWithShape="0">
              <a:srgbClr val="000000">
                <a:alpha val="63000"/>
              </a:srgbClr>
            </a:outerShdw>
          </a:effectLst>
        </p:spPr>
        <p:txBody>
          <a:bodyPr rtlCol="0" anchor="ctr">
            <a:noAutofit/>
          </a:bodyPr>
          <a:p>
            <a:pPr lvl="0" algn="ctr" fontAlgn="auto">
              <a:spcBef>
                <a:spcPts val="0"/>
              </a:spcBef>
              <a:spcAft>
                <a:spcPts val="0"/>
              </a:spcAft>
              <a:buClrTx/>
              <a:buSzTx/>
              <a:buFontTx/>
              <a:defRPr/>
            </a:pPr>
            <a:endParaRPr lang="en-US" altLang="zh-CN" sz="1100" b="1" strike="noStrike" kern="0" noProof="0" dirty="0">
              <a:ln>
                <a:noFill/>
              </a:ln>
              <a:solidFill>
                <a:schemeClr val="bg1"/>
              </a:solidFill>
              <a:effectLst/>
              <a:uLnTx/>
              <a:uFillTx/>
              <a:latin typeface="宋体" panose="02010600030101010101" pitchFamily="2" charset="-122"/>
              <a:ea typeface="宋体" panose="02010600030101010101" pitchFamily="2" charset="-122"/>
              <a:sym typeface="+mn-ea"/>
            </a:endParaRPr>
          </a:p>
        </p:txBody>
      </p:sp>
      <p:sp>
        <p:nvSpPr>
          <p:cNvPr id="12294" name="Rectangle 111"/>
          <p:cNvSpPr/>
          <p:nvPr/>
        </p:nvSpPr>
        <p:spPr>
          <a:xfrm>
            <a:off x="8266113" y="3103563"/>
            <a:ext cx="1003300" cy="34448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技能发布</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47" name="Rectangle 53"/>
          <p:cNvSpPr/>
          <p:nvPr/>
        </p:nvSpPr>
        <p:spPr>
          <a:xfrm>
            <a:off x="4160838" y="4059238"/>
            <a:ext cx="3624263" cy="1352550"/>
          </a:xfrm>
          <a:prstGeom prst="rect">
            <a:avLst/>
          </a:prstGeom>
          <a:noFill/>
          <a:ln w="19050">
            <a:solidFill>
              <a:schemeClr val="bg1"/>
            </a:solidFill>
          </a:ln>
          <a:effectLst>
            <a:outerShdw blurRad="57150" dist="19050" dir="5400000" algn="ctr" rotWithShape="0">
              <a:srgbClr val="000000">
                <a:alpha val="63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1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2296" name="Rectangle 111"/>
          <p:cNvSpPr/>
          <p:nvPr/>
        </p:nvSpPr>
        <p:spPr>
          <a:xfrm>
            <a:off x="4376738" y="3109913"/>
            <a:ext cx="1001712" cy="34448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技能设计</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297" name="Rectangle 111"/>
          <p:cNvSpPr/>
          <p:nvPr/>
        </p:nvSpPr>
        <p:spPr>
          <a:xfrm>
            <a:off x="6321425" y="3103563"/>
            <a:ext cx="1003300" cy="34448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性能测试</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86" name="文本框 85"/>
          <p:cNvSpPr txBox="1"/>
          <p:nvPr/>
        </p:nvSpPr>
        <p:spPr>
          <a:xfrm>
            <a:off x="3509963" y="4687888"/>
            <a:ext cx="704850" cy="254000"/>
          </a:xfrm>
          <a:prstGeom prst="rect">
            <a:avLst/>
          </a:prstGeom>
          <a:noFill/>
        </p:spPr>
        <p:txBody>
          <a:bodyPr wrap="square" rtlCol="0">
            <a:spAutoFit/>
          </a:bodyPr>
          <a:p>
            <a:pPr marR="0" algn="ctr" defTabSz="914400" fontAlgn="auto">
              <a:spcBef>
                <a:spcPts val="0"/>
              </a:spcBef>
              <a:spcAft>
                <a:spcPts val="0"/>
              </a:spcAft>
              <a:buClrTx/>
              <a:buSzTx/>
              <a:buFontTx/>
              <a:buNone/>
              <a:defRPr/>
            </a:pP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rPr>
              <a:t>组件库</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
        <p:nvSpPr>
          <p:cNvPr id="48" name="文本框 47"/>
          <p:cNvSpPr txBox="1"/>
          <p:nvPr/>
        </p:nvSpPr>
        <p:spPr>
          <a:xfrm>
            <a:off x="3481388" y="3079750"/>
            <a:ext cx="760413" cy="414338"/>
          </a:xfrm>
          <a:prstGeom prst="rect">
            <a:avLst/>
          </a:prstGeom>
          <a:noFill/>
        </p:spPr>
        <p:txBody>
          <a:bodyPr wrap="square" rtlCol="0">
            <a:spAutoFit/>
          </a:bodyPr>
          <a:p>
            <a:pPr marR="0" algn="ctr" defTabSz="914400" fontAlgn="auto">
              <a:spcBef>
                <a:spcPts val="0"/>
              </a:spcBef>
              <a:spcAft>
                <a:spcPts val="0"/>
              </a:spcAft>
              <a:buClrTx/>
              <a:buSzTx/>
              <a:buFontTx/>
              <a:buNone/>
              <a:defRPr/>
            </a:pPr>
            <a:r>
              <a:rPr kumimoji="0" lang="en-US" altLang="zh-CN" sz="1050" b="1" i="0" kern="0" cap="none" spc="0" normalizeH="0" baseline="0" noProof="0" dirty="0">
                <a:solidFill>
                  <a:schemeClr val="bg1"/>
                </a:solidFill>
                <a:latin typeface="宋体" panose="02010600030101010101" pitchFamily="2" charset="-122"/>
                <a:ea typeface="宋体" panose="02010600030101010101" pitchFamily="2" charset="-122"/>
                <a:cs typeface="宋体" panose="02010600030101010101" pitchFamily="2" charset="-122"/>
              </a:rPr>
              <a:t>AI </a:t>
            </a: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宋体" panose="02010600030101010101" pitchFamily="2" charset="-122"/>
              </a:rPr>
              <a:t>技能设计器</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2300" name="Rectangle 111"/>
          <p:cNvSpPr/>
          <p:nvPr/>
        </p:nvSpPr>
        <p:spPr>
          <a:xfrm>
            <a:off x="5522913" y="4335463"/>
            <a:ext cx="977900" cy="27305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NLP类组件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01" name="Rectangle 111"/>
          <p:cNvSpPr/>
          <p:nvPr/>
        </p:nvSpPr>
        <p:spPr>
          <a:xfrm>
            <a:off x="4300538" y="4333875"/>
            <a:ext cx="1120775" cy="27463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OCR类组件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02" name="Rectangle 111"/>
          <p:cNvSpPr/>
          <p:nvPr/>
        </p:nvSpPr>
        <p:spPr>
          <a:xfrm>
            <a:off x="6616700" y="4333875"/>
            <a:ext cx="1042988" cy="27463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知识图谱组件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03" name="Rectangle 111"/>
          <p:cNvSpPr/>
          <p:nvPr/>
        </p:nvSpPr>
        <p:spPr>
          <a:xfrm>
            <a:off x="5534025" y="5076825"/>
            <a:ext cx="966788" cy="27463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工具型组件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04" name="Rectangle 111"/>
          <p:cNvSpPr/>
          <p:nvPr/>
        </p:nvSpPr>
        <p:spPr>
          <a:xfrm>
            <a:off x="5529263" y="4703763"/>
            <a:ext cx="977900" cy="2746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语音类组件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05" name="Rectangle 111"/>
          <p:cNvSpPr/>
          <p:nvPr/>
        </p:nvSpPr>
        <p:spPr>
          <a:xfrm>
            <a:off x="4295775" y="4703763"/>
            <a:ext cx="1125538" cy="2746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人脸识别组件</a:t>
            </a:r>
            <a:endParaRPr lang="en-US" altLang="zh-CN" sz="1000" b="1" dirty="0">
              <a:solidFill>
                <a:schemeClr val="bg1"/>
              </a:solidFill>
              <a:latin typeface="宋体" panose="02010600030101010101" pitchFamily="2" charset="-122"/>
              <a:ea typeface="宋体" panose="02010600030101010101" pitchFamily="2" charset="-122"/>
            </a:endParaRPr>
          </a:p>
        </p:txBody>
      </p:sp>
      <p:pic>
        <p:nvPicPr>
          <p:cNvPr id="12306" name="图片 59"/>
          <p:cNvPicPr>
            <a:picLocks noChangeAspect="1"/>
          </p:cNvPicPr>
          <p:nvPr/>
        </p:nvPicPr>
        <p:blipFill>
          <a:blip r:embed="rId1"/>
          <a:stretch>
            <a:fillRect/>
          </a:stretch>
        </p:blipFill>
        <p:spPr>
          <a:xfrm>
            <a:off x="10096500" y="1935163"/>
            <a:ext cx="357188" cy="341312"/>
          </a:xfrm>
          <a:prstGeom prst="rect">
            <a:avLst/>
          </a:prstGeom>
          <a:noFill/>
          <a:ln w="9525">
            <a:noFill/>
          </a:ln>
        </p:spPr>
      </p:pic>
      <p:sp>
        <p:nvSpPr>
          <p:cNvPr id="62" name="箭头: 左 94"/>
          <p:cNvSpPr/>
          <p:nvPr/>
        </p:nvSpPr>
        <p:spPr>
          <a:xfrm rot="16200000" flipH="1">
            <a:off x="5247481" y="3596481"/>
            <a:ext cx="304800" cy="471488"/>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96" name="箭头: 左 95"/>
          <p:cNvSpPr/>
          <p:nvPr/>
        </p:nvSpPr>
        <p:spPr>
          <a:xfrm rot="16200000" flipH="1">
            <a:off x="8666163" y="3590925"/>
            <a:ext cx="306388" cy="471488"/>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63" name="Rectangle 53"/>
          <p:cNvSpPr/>
          <p:nvPr/>
        </p:nvSpPr>
        <p:spPr>
          <a:xfrm>
            <a:off x="3606800" y="6038850"/>
            <a:ext cx="7242175" cy="557213"/>
          </a:xfrm>
          <a:prstGeom prst="rect">
            <a:avLst/>
          </a:prstGeom>
          <a:noFill/>
          <a:ln w="28575">
            <a:solidFill>
              <a:schemeClr val="bg1"/>
            </a:solidFill>
          </a:ln>
          <a:effectLst>
            <a:outerShdw blurRad="57150" dist="19050" dir="5400000" algn="ctr" rotWithShape="0">
              <a:srgbClr val="000000">
                <a:alpha val="63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1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64" name="文本框 63"/>
          <p:cNvSpPr txBox="1"/>
          <p:nvPr/>
        </p:nvSpPr>
        <p:spPr>
          <a:xfrm>
            <a:off x="6756400" y="6202363"/>
            <a:ext cx="1171575" cy="254000"/>
          </a:xfrm>
          <a:prstGeom prst="rect">
            <a:avLst/>
          </a:prstGeom>
          <a:noFill/>
        </p:spPr>
        <p:txBody>
          <a:bodyPr wrap="square" rtlCol="0">
            <a:spAutoFit/>
          </a:bodyPr>
          <a:p>
            <a:pPr marR="0" defTabSz="914400" fontAlgn="auto">
              <a:spcBef>
                <a:spcPts val="0"/>
              </a:spcBef>
              <a:spcAft>
                <a:spcPts val="0"/>
              </a:spcAft>
              <a:buClrTx/>
              <a:buSzTx/>
              <a:buFontTx/>
              <a:buNone/>
              <a:defRPr/>
            </a:pP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rPr>
              <a:t>人工智能平台</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
        <p:nvSpPr>
          <p:cNvPr id="173" name="文本框 172"/>
          <p:cNvSpPr txBox="1"/>
          <p:nvPr/>
        </p:nvSpPr>
        <p:spPr>
          <a:xfrm>
            <a:off x="9812338" y="6205538"/>
            <a:ext cx="1171575" cy="254000"/>
          </a:xfrm>
          <a:prstGeom prst="rect">
            <a:avLst/>
          </a:prstGeom>
          <a:noFill/>
        </p:spPr>
        <p:txBody>
          <a:bodyPr wrap="square" rtlCol="0">
            <a:spAutoFit/>
          </a:bodyPr>
          <a:p>
            <a:pPr marR="0" defTabSz="914400" fontAlgn="auto">
              <a:spcBef>
                <a:spcPts val="0"/>
              </a:spcBef>
              <a:spcAft>
                <a:spcPts val="0"/>
              </a:spcAft>
              <a:buClrTx/>
              <a:buSzTx/>
              <a:buFontTx/>
              <a:buNone/>
              <a:defRPr/>
            </a:pP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rPr>
              <a:t>样本库</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
        <p:nvSpPr>
          <p:cNvPr id="174" name="文本框 173"/>
          <p:cNvSpPr txBox="1"/>
          <p:nvPr/>
        </p:nvSpPr>
        <p:spPr>
          <a:xfrm>
            <a:off x="4157663" y="6205538"/>
            <a:ext cx="1171575" cy="254000"/>
          </a:xfrm>
          <a:prstGeom prst="rect">
            <a:avLst/>
          </a:prstGeom>
          <a:noFill/>
        </p:spPr>
        <p:txBody>
          <a:bodyPr wrap="square" rtlCol="0">
            <a:spAutoFit/>
          </a:bodyPr>
          <a:p>
            <a:pPr marR="0" defTabSz="914400" fontAlgn="auto">
              <a:spcBef>
                <a:spcPts val="0"/>
              </a:spcBef>
              <a:spcAft>
                <a:spcPts val="0"/>
              </a:spcAft>
              <a:buClrTx/>
              <a:buSzTx/>
              <a:buFontTx/>
              <a:buNone/>
              <a:defRPr/>
            </a:pP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rPr>
              <a:t>模型库</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
        <p:nvSpPr>
          <p:cNvPr id="175" name="箭头: 左 174"/>
          <p:cNvSpPr/>
          <p:nvPr/>
        </p:nvSpPr>
        <p:spPr>
          <a:xfrm rot="16200000" flipH="1">
            <a:off x="4394200" y="5567363"/>
            <a:ext cx="306388" cy="471488"/>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76" name="箭头: 左 175"/>
          <p:cNvSpPr/>
          <p:nvPr/>
        </p:nvSpPr>
        <p:spPr>
          <a:xfrm rot="5400000" flipH="1">
            <a:off x="10039350" y="5561013"/>
            <a:ext cx="306388" cy="471488"/>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77" name="箭头: 左 176"/>
          <p:cNvSpPr/>
          <p:nvPr/>
        </p:nvSpPr>
        <p:spPr>
          <a:xfrm>
            <a:off x="8653463" y="6156325"/>
            <a:ext cx="258763" cy="347663"/>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78" name="箭头: 左 177"/>
          <p:cNvSpPr/>
          <p:nvPr/>
        </p:nvSpPr>
        <p:spPr>
          <a:xfrm>
            <a:off x="5557838" y="6151563"/>
            <a:ext cx="258763" cy="355600"/>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79" name="Rectangle 53"/>
          <p:cNvSpPr/>
          <p:nvPr/>
        </p:nvSpPr>
        <p:spPr>
          <a:xfrm>
            <a:off x="9664700" y="1477963"/>
            <a:ext cx="1165225" cy="4019550"/>
          </a:xfrm>
          <a:prstGeom prst="rect">
            <a:avLst/>
          </a:prstGeom>
          <a:noFill/>
          <a:ln w="19050">
            <a:solidFill>
              <a:schemeClr val="bg1"/>
            </a:solidFill>
          </a:ln>
          <a:effectLst>
            <a:outerShdw blurRad="57150" dist="19050" dir="5400000" algn="ctr" rotWithShape="0">
              <a:srgbClr val="000000">
                <a:alpha val="63000"/>
              </a:srgbClr>
            </a:outerShdw>
          </a:effectLst>
        </p:spPr>
        <p:txBody>
          <a:bodyPr rtlCol="0" anchor="ctr">
            <a:noAutofit/>
          </a:bodyPr>
          <a:p>
            <a:pPr lvl="0" algn="ctr" fontAlgn="auto">
              <a:spcBef>
                <a:spcPts val="0"/>
              </a:spcBef>
              <a:spcAft>
                <a:spcPts val="0"/>
              </a:spcAft>
              <a:buClrTx/>
              <a:buSzTx/>
              <a:buFontTx/>
              <a:defRPr/>
            </a:pPr>
            <a:endParaRPr lang="en-US" altLang="zh-CN" sz="1100" b="1" strike="noStrike" kern="0" noProof="0" dirty="0">
              <a:ln>
                <a:noFill/>
              </a:ln>
              <a:solidFill>
                <a:schemeClr val="bg1"/>
              </a:solidFill>
              <a:effectLst/>
              <a:uLnTx/>
              <a:uFillTx/>
              <a:latin typeface="宋体" panose="02010600030101010101" pitchFamily="2" charset="-122"/>
              <a:ea typeface="宋体" panose="02010600030101010101" pitchFamily="2" charset="-122"/>
              <a:sym typeface="+mn-ea"/>
            </a:endParaRPr>
          </a:p>
        </p:txBody>
      </p:sp>
      <p:sp>
        <p:nvSpPr>
          <p:cNvPr id="180" name="文本框 179"/>
          <p:cNvSpPr txBox="1"/>
          <p:nvPr/>
        </p:nvSpPr>
        <p:spPr>
          <a:xfrm>
            <a:off x="5118100" y="4059238"/>
            <a:ext cx="1822450" cy="254000"/>
          </a:xfrm>
          <a:prstGeom prst="rect">
            <a:avLst/>
          </a:prstGeom>
          <a:noFill/>
        </p:spPr>
        <p:txBody>
          <a:bodyPr wrap="square" rtlCol="0">
            <a:spAutoFit/>
          </a:bodyPr>
          <a:p>
            <a:pPr algn="ctr" fontAlgn="auto">
              <a:spcBef>
                <a:spcPts val="0"/>
              </a:spcBef>
              <a:spcAft>
                <a:spcPts val="0"/>
              </a:spcAft>
              <a:defRPr/>
            </a:pPr>
            <a:r>
              <a:rPr lang="zh-CN" altLang="en-US" sz="1050" b="1" kern="0" noProof="1" dirty="0">
                <a:solidFill>
                  <a:schemeClr val="bg1"/>
                </a:solidFill>
                <a:latin typeface="宋体" panose="02010600030101010101" pitchFamily="2" charset="-122"/>
                <a:ea typeface="宋体" panose="02010600030101010101" pitchFamily="2" charset="-122"/>
                <a:cs typeface="+mn-cs"/>
              </a:rPr>
              <a:t>通用模型组件库</a:t>
            </a:r>
            <a:endParaRPr lang="zh-CN" altLang="en-US" sz="1050" b="1" kern="0" noProof="1" dirty="0">
              <a:solidFill>
                <a:schemeClr val="bg1"/>
              </a:solidFill>
              <a:latin typeface="宋体" panose="02010600030101010101" pitchFamily="2" charset="-122"/>
              <a:ea typeface="宋体" panose="02010600030101010101" pitchFamily="2" charset="-122"/>
            </a:endParaRPr>
          </a:p>
        </p:txBody>
      </p:sp>
      <p:grpSp>
        <p:nvGrpSpPr>
          <p:cNvPr id="12319" name="组合 187"/>
          <p:cNvGrpSpPr/>
          <p:nvPr/>
        </p:nvGrpSpPr>
        <p:grpSpPr>
          <a:xfrm>
            <a:off x="8113713" y="4043363"/>
            <a:ext cx="2066925" cy="1355725"/>
            <a:chOff x="5515206" y="3828522"/>
            <a:chExt cx="2066959" cy="1356071"/>
          </a:xfrm>
        </p:grpSpPr>
        <p:sp>
          <p:nvSpPr>
            <p:cNvPr id="189" name="Rectangle 53"/>
            <p:cNvSpPr/>
            <p:nvPr/>
          </p:nvSpPr>
          <p:spPr>
            <a:xfrm>
              <a:off x="5515206" y="3831384"/>
              <a:ext cx="1364185" cy="1353209"/>
            </a:xfrm>
            <a:prstGeom prst="rect">
              <a:avLst/>
            </a:prstGeom>
            <a:noFill/>
            <a:ln w="19050">
              <a:solidFill>
                <a:schemeClr val="bg1"/>
              </a:solidFill>
            </a:ln>
            <a:effectLst>
              <a:outerShdw blurRad="57150" dist="19050" dir="5400000" algn="ctr" rotWithShape="0">
                <a:srgbClr val="000000">
                  <a:alpha val="63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1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90" name="文本框 189"/>
            <p:cNvSpPr txBox="1"/>
            <p:nvPr/>
          </p:nvSpPr>
          <p:spPr>
            <a:xfrm>
              <a:off x="5759715" y="3828522"/>
              <a:ext cx="1822450" cy="253916"/>
            </a:xfrm>
            <a:prstGeom prst="rect">
              <a:avLst/>
            </a:prstGeom>
            <a:noFill/>
          </p:spPr>
          <p:txBody>
            <a:bodyPr wrap="square" rtlCol="0">
              <a:spAutoFit/>
            </a:bodyPr>
            <a:p>
              <a:pPr marR="0" defTabSz="914400" fontAlgn="auto">
                <a:spcBef>
                  <a:spcPts val="0"/>
                </a:spcBef>
                <a:spcAft>
                  <a:spcPts val="0"/>
                </a:spcAft>
                <a:buClrTx/>
                <a:buSzTx/>
                <a:buFontTx/>
                <a:buNone/>
                <a:defRPr/>
              </a:pPr>
              <a:r>
                <a:rPr lang="zh-CN" altLang="en-US" sz="1050" b="1" kern="0" noProof="1" dirty="0">
                  <a:solidFill>
                    <a:schemeClr val="bg1"/>
                  </a:solidFill>
                  <a:latin typeface="宋体" panose="02010600030101010101" pitchFamily="2" charset="-122"/>
                  <a:ea typeface="宋体" panose="02010600030101010101" pitchFamily="2" charset="-122"/>
                  <a:cs typeface="+mn-cs"/>
                </a:rPr>
                <a:t>电网专业组件</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
          <p:nvSpPr>
            <p:cNvPr id="12322" name="Rectangle 111"/>
            <p:cNvSpPr/>
            <p:nvPr/>
          </p:nvSpPr>
          <p:spPr>
            <a:xfrm>
              <a:off x="5766561" y="4060178"/>
              <a:ext cx="978387" cy="27406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客户工单分析</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23" name="Rectangle 111"/>
            <p:cNvSpPr/>
            <p:nvPr/>
          </p:nvSpPr>
          <p:spPr>
            <a:xfrm>
              <a:off x="5766560" y="4430223"/>
              <a:ext cx="978387" cy="27406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缺陷</a:t>
              </a:r>
              <a:r>
                <a:rPr lang="zh-CN" altLang="en-US" sz="1000" b="1" dirty="0">
                  <a:solidFill>
                    <a:schemeClr val="bg1"/>
                  </a:solidFill>
                  <a:latin typeface="宋体" panose="02010600030101010101" pitchFamily="2" charset="-122"/>
                  <a:ea typeface="宋体" panose="02010600030101010101" pitchFamily="2" charset="-122"/>
                  <a:sym typeface="宋体" panose="02010600030101010101" pitchFamily="2" charset="-122"/>
                </a:rPr>
                <a:t>属性</a:t>
              </a:r>
              <a:r>
                <a:rPr lang="en-US" altLang="zh-CN" sz="1000" b="1" dirty="0">
                  <a:solidFill>
                    <a:schemeClr val="bg1"/>
                  </a:solidFill>
                  <a:latin typeface="宋体" panose="02010600030101010101" pitchFamily="2" charset="-122"/>
                  <a:ea typeface="宋体" panose="02010600030101010101" pitchFamily="2" charset="-122"/>
                </a:rPr>
                <a:t>抽取</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24" name="Rectangle 111"/>
            <p:cNvSpPr/>
            <p:nvPr/>
          </p:nvSpPr>
          <p:spPr>
            <a:xfrm>
              <a:off x="5766559" y="4800268"/>
              <a:ext cx="978387" cy="274068"/>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客服语音质检</a:t>
              </a:r>
              <a:endParaRPr lang="en-US" altLang="zh-CN" sz="1000" b="1" dirty="0">
                <a:solidFill>
                  <a:schemeClr val="bg1"/>
                </a:solidFill>
                <a:latin typeface="宋体" panose="02010600030101010101" pitchFamily="2" charset="-122"/>
                <a:ea typeface="宋体" panose="02010600030101010101" pitchFamily="2" charset="-122"/>
              </a:endParaRPr>
            </a:p>
          </p:txBody>
        </p:sp>
      </p:grpSp>
      <p:sp>
        <p:nvSpPr>
          <p:cNvPr id="196" name="文本框 195"/>
          <p:cNvSpPr txBox="1"/>
          <p:nvPr/>
        </p:nvSpPr>
        <p:spPr>
          <a:xfrm>
            <a:off x="9677400" y="1598613"/>
            <a:ext cx="1171575" cy="254000"/>
          </a:xfrm>
          <a:prstGeom prst="rect">
            <a:avLst/>
          </a:prstGeom>
          <a:noFill/>
        </p:spPr>
        <p:txBody>
          <a:bodyPr wrap="square" rtlCol="0">
            <a:spAutoFit/>
          </a:bodyPr>
          <a:p>
            <a:pPr marR="0" algn="ctr" defTabSz="914400" fontAlgn="auto">
              <a:spcBef>
                <a:spcPts val="0"/>
              </a:spcBef>
              <a:spcAft>
                <a:spcPts val="0"/>
              </a:spcAft>
              <a:buClrTx/>
              <a:buSzTx/>
              <a:buFontTx/>
              <a:buNone/>
              <a:defRPr/>
            </a:pPr>
            <a:r>
              <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rPr>
              <a:t>个人工作台</a:t>
            </a:r>
            <a:endParaRPr kumimoji="0" lang="zh-CN" altLang="en-US" sz="1050" b="1" i="0" kern="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
        <p:nvSpPr>
          <p:cNvPr id="199" name="箭头: 左 198"/>
          <p:cNvSpPr/>
          <p:nvPr/>
        </p:nvSpPr>
        <p:spPr>
          <a:xfrm rot="5400000">
            <a:off x="4734719" y="1999456"/>
            <a:ext cx="285750" cy="471488"/>
          </a:xfrm>
          <a:prstGeom prst="leftArrow">
            <a:avLst/>
          </a:prstGeom>
          <a:solidFill>
            <a:srgbClr val="FB613A"/>
          </a:solidFill>
          <a:ln w="12700" cap="flat" cmpd="sng" algn="ctr">
            <a:no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200" name="Rectangle 53"/>
          <p:cNvSpPr/>
          <p:nvPr/>
        </p:nvSpPr>
        <p:spPr>
          <a:xfrm>
            <a:off x="3571875" y="1477963"/>
            <a:ext cx="6049963" cy="488950"/>
          </a:xfrm>
          <a:prstGeom prst="rect">
            <a:avLst/>
          </a:prstGeom>
          <a:noFill/>
          <a:ln w="19050">
            <a:solidFill>
              <a:schemeClr val="bg1"/>
            </a:solidFill>
          </a:ln>
          <a:effectLst>
            <a:outerShdw blurRad="57150" dist="19050" dir="5400000" algn="ctr" rotWithShape="0">
              <a:srgbClr val="000000">
                <a:alpha val="63000"/>
              </a:srgbClr>
            </a:outerShdw>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100" b="1" i="0" u="none" strike="noStrike" kern="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sp>
        <p:nvSpPr>
          <p:cNvPr id="12328" name="Rectangle 111"/>
          <p:cNvSpPr/>
          <p:nvPr/>
        </p:nvSpPr>
        <p:spPr>
          <a:xfrm>
            <a:off x="4376738" y="1533525"/>
            <a:ext cx="887412" cy="34448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RPA流程1</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29" name="Rectangle 111"/>
          <p:cNvSpPr/>
          <p:nvPr/>
        </p:nvSpPr>
        <p:spPr>
          <a:xfrm>
            <a:off x="5730875" y="1533525"/>
            <a:ext cx="885825" cy="34448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RPA流程2</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0" name="Rectangle 111"/>
          <p:cNvSpPr/>
          <p:nvPr/>
        </p:nvSpPr>
        <p:spPr>
          <a:xfrm>
            <a:off x="7070725" y="1528763"/>
            <a:ext cx="844550" cy="34448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RPA流程3</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1" name="Rectangle 111"/>
          <p:cNvSpPr/>
          <p:nvPr/>
        </p:nvSpPr>
        <p:spPr>
          <a:xfrm>
            <a:off x="8291513" y="1528763"/>
            <a:ext cx="677862" cy="34448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2" name="Rectangle 111"/>
          <p:cNvSpPr/>
          <p:nvPr/>
        </p:nvSpPr>
        <p:spPr>
          <a:xfrm>
            <a:off x="9788525" y="2473325"/>
            <a:ext cx="977900" cy="2730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PC桌面端软件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3" name="Rectangle 111"/>
          <p:cNvSpPr/>
          <p:nvPr/>
        </p:nvSpPr>
        <p:spPr>
          <a:xfrm>
            <a:off x="9774238" y="2998788"/>
            <a:ext cx="977900" cy="2730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及时通知</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4" name="Rectangle 111"/>
          <p:cNvSpPr/>
          <p:nvPr/>
        </p:nvSpPr>
        <p:spPr>
          <a:xfrm>
            <a:off x="9780588" y="3457575"/>
            <a:ext cx="977900" cy="27463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复核任务</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5" name="Rectangle 111"/>
          <p:cNvSpPr/>
          <p:nvPr/>
        </p:nvSpPr>
        <p:spPr>
          <a:xfrm>
            <a:off x="9774238" y="3922713"/>
            <a:ext cx="977900" cy="2730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标注数据及时回流</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6" name="矩形 223"/>
          <p:cNvSpPr/>
          <p:nvPr/>
        </p:nvSpPr>
        <p:spPr>
          <a:xfrm>
            <a:off x="909638" y="1476375"/>
            <a:ext cx="1641475" cy="512445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 统一集成并管理模型，统一以技能形式供RPA调用</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 组件之间灵活组装形成业务所需技能</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 通过个人工作台和两库一平台的对接实现AI迭代自动化</a:t>
            </a:r>
            <a:endParaRPr lang="en-US" altLang="zh-CN" sz="12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endParaRPr>
          </a:p>
          <a:p>
            <a:pP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 使用者为普通IT人员/业务人员</a:t>
            </a: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12337" name="Rectangle 111"/>
          <p:cNvSpPr/>
          <p:nvPr/>
        </p:nvSpPr>
        <p:spPr>
          <a:xfrm>
            <a:off x="6616700" y="4706938"/>
            <a:ext cx="1042988" cy="2746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RPA组件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2338" name="文本框 66"/>
          <p:cNvSpPr txBox="1"/>
          <p:nvPr/>
        </p:nvSpPr>
        <p:spPr>
          <a:xfrm>
            <a:off x="2909888" y="1477963"/>
            <a:ext cx="649287" cy="460375"/>
          </a:xfrm>
          <a:prstGeom prst="rect">
            <a:avLst/>
          </a:prstGeom>
          <a:noFill/>
          <a:ln w="9525">
            <a:noFill/>
          </a:ln>
        </p:spPr>
        <p:txBody>
          <a:bodyPr wrap="square" anchor="t" anchorCtr="0">
            <a:spAutoFit/>
          </a:bodyPr>
          <a:p>
            <a:r>
              <a:rPr lang="en-US" altLang="zh-CN" sz="1200" b="1" dirty="0">
                <a:solidFill>
                  <a:schemeClr val="bg1"/>
                </a:solidFill>
                <a:latin typeface="宋体" panose="02010600030101010101" pitchFamily="2" charset="-122"/>
                <a:ea typeface="宋体" panose="02010600030101010101" pitchFamily="2" charset="-122"/>
              </a:rPr>
              <a:t>RPA</a:t>
            </a:r>
            <a:endParaRPr lang="en-US" altLang="zh-CN" sz="1200" b="1" dirty="0">
              <a:solidFill>
                <a:schemeClr val="bg1"/>
              </a:solidFill>
              <a:latin typeface="宋体" panose="02010600030101010101" pitchFamily="2" charset="-122"/>
              <a:ea typeface="宋体" panose="02010600030101010101" pitchFamily="2" charset="-122"/>
            </a:endParaRPr>
          </a:p>
          <a:p>
            <a:r>
              <a:rPr lang="zh-CN" altLang="en-US" sz="1200" b="1" dirty="0">
                <a:solidFill>
                  <a:schemeClr val="bg1"/>
                </a:solidFill>
                <a:latin typeface="宋体" panose="02010600030101010101" pitchFamily="2" charset="-122"/>
                <a:ea typeface="宋体" panose="02010600030101010101" pitchFamily="2" charset="-122"/>
              </a:rPr>
              <a:t>应用</a:t>
            </a:r>
            <a:endParaRPr lang="zh-CN" altLang="en-US" sz="1200" b="1" dirty="0">
              <a:solidFill>
                <a:schemeClr val="bg1"/>
              </a:solidFill>
              <a:latin typeface="宋体" panose="02010600030101010101" pitchFamily="2" charset="-122"/>
              <a:ea typeface="宋体" panose="02010600030101010101" pitchFamily="2" charset="-122"/>
            </a:endParaRPr>
          </a:p>
        </p:txBody>
      </p:sp>
      <p:sp>
        <p:nvSpPr>
          <p:cNvPr id="12339" name="文本框 67"/>
          <p:cNvSpPr txBox="1"/>
          <p:nvPr/>
        </p:nvSpPr>
        <p:spPr>
          <a:xfrm>
            <a:off x="2708275" y="6061075"/>
            <a:ext cx="1101725" cy="460375"/>
          </a:xfrm>
          <a:prstGeom prst="rect">
            <a:avLst/>
          </a:prstGeom>
          <a:noFill/>
          <a:ln w="9525">
            <a:noFill/>
          </a:ln>
        </p:spPr>
        <p:txBody>
          <a:bodyPr wrap="square" anchor="t" anchorCtr="0">
            <a:spAutoFit/>
          </a:bodyPr>
          <a:p>
            <a:pPr algn="ctr"/>
            <a:r>
              <a:rPr lang="zh-CN" altLang="en-US" sz="1200" b="1" dirty="0">
                <a:solidFill>
                  <a:schemeClr val="bg1"/>
                </a:solidFill>
                <a:latin typeface="宋体" panose="02010600030101010101" pitchFamily="2" charset="-122"/>
                <a:ea typeface="宋体" panose="02010600030101010101" pitchFamily="2" charset="-122"/>
              </a:rPr>
              <a:t>两库</a:t>
            </a:r>
            <a:endParaRPr lang="en-US" altLang="zh-CN" sz="1200" b="1" dirty="0">
              <a:solidFill>
                <a:schemeClr val="bg1"/>
              </a:solidFill>
              <a:latin typeface="宋体" panose="02010600030101010101" pitchFamily="2" charset="-122"/>
              <a:ea typeface="宋体" panose="02010600030101010101" pitchFamily="2" charset="-122"/>
            </a:endParaRPr>
          </a:p>
          <a:p>
            <a:pPr algn="ctr"/>
            <a:r>
              <a:rPr lang="zh-CN" altLang="en-US" sz="1200" b="1" dirty="0">
                <a:solidFill>
                  <a:schemeClr val="bg1"/>
                </a:solidFill>
                <a:latin typeface="宋体" panose="02010600030101010101" pitchFamily="2" charset="-122"/>
                <a:ea typeface="宋体" panose="02010600030101010101" pitchFamily="2" charset="-122"/>
              </a:rPr>
              <a:t>一平台</a:t>
            </a:r>
            <a:endParaRPr lang="zh-CN" altLang="en-US" sz="1200" b="1" dirty="0">
              <a:solidFill>
                <a:schemeClr val="bg1"/>
              </a:solidFill>
              <a:latin typeface="宋体" panose="02010600030101010101" pitchFamily="2" charset="-122"/>
              <a:ea typeface="宋体" panose="02010600030101010101" pitchFamily="2" charset="-122"/>
            </a:endParaRPr>
          </a:p>
        </p:txBody>
      </p:sp>
      <p:sp>
        <p:nvSpPr>
          <p:cNvPr id="12340" name="文本框 68"/>
          <p:cNvSpPr txBox="1"/>
          <p:nvPr/>
        </p:nvSpPr>
        <p:spPr>
          <a:xfrm>
            <a:off x="5099050" y="2093913"/>
            <a:ext cx="1517650" cy="307975"/>
          </a:xfrm>
          <a:prstGeom prst="rect">
            <a:avLst/>
          </a:prstGeom>
          <a:noFill/>
          <a:ln w="9525">
            <a:noFill/>
          </a:ln>
        </p:spPr>
        <p:txBody>
          <a:bodyPr wrap="square" anchor="t" anchorCtr="0">
            <a:spAutoFit/>
          </a:bodyPr>
          <a:p>
            <a:r>
              <a:rPr lang="en-US" altLang="zh-CN" sz="1400" b="1" dirty="0">
                <a:solidFill>
                  <a:schemeClr val="bg1"/>
                </a:solidFill>
                <a:latin typeface="宋体" panose="02010600030101010101" pitchFamily="2" charset="-122"/>
                <a:ea typeface="宋体" panose="02010600030101010101" pitchFamily="2" charset="-122"/>
              </a:rPr>
              <a:t>RPA</a:t>
            </a:r>
            <a:r>
              <a:rPr lang="zh-CN" altLang="en-US" sz="1400" b="1" dirty="0">
                <a:solidFill>
                  <a:schemeClr val="bg1"/>
                </a:solidFill>
                <a:latin typeface="宋体" panose="02010600030101010101" pitchFamily="2" charset="-122"/>
                <a:ea typeface="宋体" panose="02010600030101010101" pitchFamily="2" charset="-122"/>
              </a:rPr>
              <a:t>服务化组件</a:t>
            </a:r>
            <a:endParaRPr lang="zh-CN" altLang="en-US" sz="1400" b="1" dirty="0">
              <a:solidFill>
                <a:schemeClr val="bg1"/>
              </a:solidFill>
              <a:latin typeface="宋体" panose="02010600030101010101" pitchFamily="2" charset="-122"/>
              <a:ea typeface="宋体" panose="02010600030101010101" pitchFamily="2" charset="-122"/>
            </a:endParaRPr>
          </a:p>
        </p:txBody>
      </p:sp>
      <p:sp>
        <p:nvSpPr>
          <p:cNvPr id="12341" name="文本框 73"/>
          <p:cNvSpPr txBox="1"/>
          <p:nvPr/>
        </p:nvSpPr>
        <p:spPr>
          <a:xfrm>
            <a:off x="2859088" y="3781425"/>
            <a:ext cx="650875" cy="460375"/>
          </a:xfrm>
          <a:prstGeom prst="rect">
            <a:avLst/>
          </a:prstGeom>
          <a:noFill/>
          <a:ln w="9525">
            <a:noFill/>
          </a:ln>
        </p:spPr>
        <p:txBody>
          <a:bodyPr wrap="square" anchor="t" anchorCtr="0">
            <a:spAutoFit/>
          </a:bodyPr>
          <a:p>
            <a:pPr algn="ctr"/>
            <a:r>
              <a:rPr lang="en-US" altLang="zh-CN" sz="1200" b="1" dirty="0">
                <a:solidFill>
                  <a:schemeClr val="bg1"/>
                </a:solidFill>
                <a:latin typeface="宋体" panose="02010600030101010101" pitchFamily="2" charset="-122"/>
                <a:ea typeface="宋体" panose="02010600030101010101" pitchFamily="2" charset="-122"/>
              </a:rPr>
              <a:t>AI</a:t>
            </a:r>
            <a:r>
              <a:rPr lang="zh-CN" altLang="en-US" sz="1200" b="1" dirty="0">
                <a:solidFill>
                  <a:schemeClr val="bg1"/>
                </a:solidFill>
                <a:latin typeface="宋体" panose="02010600030101010101" pitchFamily="2" charset="-122"/>
                <a:ea typeface="宋体" panose="02010600030101010101" pitchFamily="2" charset="-122"/>
              </a:rPr>
              <a:t>工程化模块</a:t>
            </a:r>
            <a:endParaRPr lang="zh-CN" altLang="en-US" sz="1200" b="1"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三、执行流程图</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批量换表流程</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noProof="1" dirty="0">
              <a:solidFill>
                <a:schemeClr val="bg1"/>
              </a:solidFill>
              <a:latin typeface="微软雅黑" panose="020B0503020204020204" pitchFamily="34" charset="-122"/>
              <a:ea typeface="微软雅黑" panose="020B0503020204020204" pitchFamily="34" charset="-122"/>
            </a:endParaRPr>
          </a:p>
        </p:txBody>
      </p:sp>
      <p:sp>
        <p:nvSpPr>
          <p:cNvPr id="13315" name="TextBox 32"/>
          <p:cNvSpPr/>
          <p:nvPr/>
        </p:nvSpPr>
        <p:spPr>
          <a:xfrm>
            <a:off x="3003550" y="3800475"/>
            <a:ext cx="1150938"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i国网app上启动流程</a:t>
            </a: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6" name="Straight Arrow Connector 8"/>
          <p:cNvCxnSpPr>
            <a:endCxn id="13315" idx="1"/>
          </p:cNvCxnSpPr>
          <p:nvPr/>
        </p:nvCxnSpPr>
        <p:spPr>
          <a:xfrm>
            <a:off x="2370138" y="4124325"/>
            <a:ext cx="633413" cy="0"/>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sp>
        <p:nvSpPr>
          <p:cNvPr id="13317" name="TextBox 38"/>
          <p:cNvSpPr/>
          <p:nvPr/>
        </p:nvSpPr>
        <p:spPr>
          <a:xfrm>
            <a:off x="4799013" y="3800475"/>
            <a:ext cx="1150937"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内网RPA执行装换表出库</a:t>
            </a: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8" name="Straight Arrow Connector 11"/>
          <p:cNvCxnSpPr>
            <a:stCxn id="13315" idx="3"/>
            <a:endCxn id="13317" idx="1"/>
          </p:cNvCxnSpPr>
          <p:nvPr/>
        </p:nvCxnSpPr>
        <p:spPr>
          <a:xfrm>
            <a:off x="4154488" y="4124325"/>
            <a:ext cx="644525" cy="0"/>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sp>
        <p:nvSpPr>
          <p:cNvPr id="13319" name="TextBox 41"/>
          <p:cNvSpPr/>
          <p:nvPr/>
        </p:nvSpPr>
        <p:spPr>
          <a:xfrm>
            <a:off x="8389938" y="3800475"/>
            <a:ext cx="1330325"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i国网调用内网RPA进行</a:t>
            </a:r>
            <a:r>
              <a:rPr lang="en-US" altLang="zh-CN" sz="1200" b="1" dirty="0">
                <a:solidFill>
                  <a:schemeClr val="bg1"/>
                </a:solidFill>
                <a:latin typeface="宋体" panose="02010600030101010101" pitchFamily="2" charset="-122"/>
                <a:ea typeface="宋体" panose="02010600030101010101" pitchFamily="2" charset="-122"/>
              </a:rPr>
              <a:t>换表操作</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13320" name="TextBox 38"/>
          <p:cNvSpPr/>
          <p:nvPr/>
        </p:nvSpPr>
        <p:spPr>
          <a:xfrm>
            <a:off x="6594475" y="3800475"/>
            <a:ext cx="1150938"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现场通过AI识别电表度数</a:t>
            </a: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72" name="Straight Arrow Connector 11"/>
          <p:cNvCxnSpPr>
            <a:stCxn id="13317" idx="3"/>
            <a:endCxn id="13320" idx="1"/>
          </p:cNvCxnSpPr>
          <p:nvPr/>
        </p:nvCxnSpPr>
        <p:spPr>
          <a:xfrm>
            <a:off x="5949950" y="4124325"/>
            <a:ext cx="644525" cy="0"/>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11"/>
          <p:cNvCxnSpPr>
            <a:stCxn id="13320" idx="3"/>
            <a:endCxn id="13319" idx="1"/>
          </p:cNvCxnSpPr>
          <p:nvPr/>
        </p:nvCxnSpPr>
        <p:spPr>
          <a:xfrm>
            <a:off x="7745413" y="4124325"/>
            <a:ext cx="644525" cy="0"/>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pic>
        <p:nvPicPr>
          <p:cNvPr id="13323" name="图片 73"/>
          <p:cNvPicPr>
            <a:picLocks noChangeAspect="1"/>
          </p:cNvPicPr>
          <p:nvPr/>
        </p:nvPicPr>
        <p:blipFill>
          <a:blip r:embed="rId1"/>
          <a:stretch>
            <a:fillRect/>
          </a:stretch>
        </p:blipFill>
        <p:spPr>
          <a:xfrm>
            <a:off x="5743575" y="3598863"/>
            <a:ext cx="373063" cy="333375"/>
          </a:xfrm>
          <a:prstGeom prst="rect">
            <a:avLst/>
          </a:prstGeom>
          <a:noFill/>
          <a:ln w="9525">
            <a:noFill/>
          </a:ln>
        </p:spPr>
      </p:pic>
      <p:pic>
        <p:nvPicPr>
          <p:cNvPr id="13324" name="图片 74"/>
          <p:cNvPicPr>
            <a:picLocks noChangeAspect="1"/>
          </p:cNvPicPr>
          <p:nvPr/>
        </p:nvPicPr>
        <p:blipFill>
          <a:blip r:embed="rId1"/>
          <a:stretch>
            <a:fillRect/>
          </a:stretch>
        </p:blipFill>
        <p:spPr>
          <a:xfrm>
            <a:off x="7551738" y="3598863"/>
            <a:ext cx="373062" cy="333375"/>
          </a:xfrm>
          <a:prstGeom prst="rect">
            <a:avLst/>
          </a:prstGeom>
          <a:noFill/>
          <a:ln w="9525">
            <a:noFill/>
          </a:ln>
        </p:spPr>
      </p:pic>
      <p:pic>
        <p:nvPicPr>
          <p:cNvPr id="13325" name="图片 75"/>
          <p:cNvPicPr>
            <a:picLocks noChangeAspect="1"/>
          </p:cNvPicPr>
          <p:nvPr/>
        </p:nvPicPr>
        <p:blipFill>
          <a:blip r:embed="rId1"/>
          <a:stretch>
            <a:fillRect/>
          </a:stretch>
        </p:blipFill>
        <p:spPr>
          <a:xfrm>
            <a:off x="9542463" y="3629025"/>
            <a:ext cx="373062" cy="333375"/>
          </a:xfrm>
          <a:prstGeom prst="rect">
            <a:avLst/>
          </a:prstGeom>
          <a:noFill/>
          <a:ln w="9525">
            <a:noFill/>
          </a:ln>
        </p:spPr>
      </p:pic>
      <p:sp>
        <p:nvSpPr>
          <p:cNvPr id="13326" name="TextBox 32"/>
          <p:cNvSpPr/>
          <p:nvPr/>
        </p:nvSpPr>
        <p:spPr>
          <a:xfrm>
            <a:off x="1219200" y="3800475"/>
            <a:ext cx="1150938"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i国网APP接收装拆工单</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13327" name="TextBox 41"/>
          <p:cNvSpPr/>
          <p:nvPr/>
        </p:nvSpPr>
        <p:spPr>
          <a:xfrm>
            <a:off x="10185400" y="3800475"/>
            <a:ext cx="1152525" cy="647700"/>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内网RPA进行</a:t>
            </a:r>
            <a:r>
              <a:rPr lang="en-US" altLang="zh-CN" sz="1200" b="1" dirty="0">
                <a:solidFill>
                  <a:schemeClr val="bg1"/>
                </a:solidFill>
                <a:latin typeface="宋体" panose="02010600030101010101" pitchFamily="2" charset="-122"/>
                <a:ea typeface="宋体" panose="02010600030101010101" pitchFamily="2" charset="-122"/>
              </a:rPr>
              <a:t>装换表审核操作</a:t>
            </a:r>
            <a:endParaRPr lang="en-US" altLang="zh-CN" sz="1200" b="1" dirty="0">
              <a:solidFill>
                <a:schemeClr val="bg1"/>
              </a:solidFill>
              <a:latin typeface="宋体" panose="02010600030101010101" pitchFamily="2" charset="-122"/>
              <a:ea typeface="宋体" panose="02010600030101010101" pitchFamily="2" charset="-122"/>
            </a:endParaRPr>
          </a:p>
        </p:txBody>
      </p:sp>
      <p:pic>
        <p:nvPicPr>
          <p:cNvPr id="13328" name="图片 78"/>
          <p:cNvPicPr>
            <a:picLocks noChangeAspect="1"/>
          </p:cNvPicPr>
          <p:nvPr/>
        </p:nvPicPr>
        <p:blipFill>
          <a:blip r:embed="rId1"/>
          <a:stretch>
            <a:fillRect/>
          </a:stretch>
        </p:blipFill>
        <p:spPr>
          <a:xfrm>
            <a:off x="11137900" y="3598863"/>
            <a:ext cx="371475" cy="333375"/>
          </a:xfrm>
          <a:prstGeom prst="rect">
            <a:avLst/>
          </a:prstGeom>
          <a:noFill/>
          <a:ln w="9525">
            <a:noFill/>
          </a:ln>
        </p:spPr>
      </p:pic>
      <p:cxnSp>
        <p:nvCxnSpPr>
          <p:cNvPr id="80" name="Straight Arrow Connector 11"/>
          <p:cNvCxnSpPr>
            <a:stCxn id="13319" idx="3"/>
            <a:endCxn id="13319" idx="1"/>
          </p:cNvCxnSpPr>
          <p:nvPr/>
        </p:nvCxnSpPr>
        <p:spPr>
          <a:xfrm>
            <a:off x="9720263" y="4124325"/>
            <a:ext cx="465138" cy="0"/>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sp>
        <p:nvSpPr>
          <p:cNvPr id="13330" name="Freeform 33"/>
          <p:cNvSpPr/>
          <p:nvPr/>
        </p:nvSpPr>
        <p:spPr>
          <a:xfrm>
            <a:off x="495300" y="1463675"/>
            <a:ext cx="315913" cy="2058988"/>
          </a:xfrm>
          <a:custGeom>
            <a:avLst/>
            <a:gdLst>
              <a:gd name="txL" fmla="*/ 0 w 770"/>
              <a:gd name="txT" fmla="*/ 0 h 381"/>
              <a:gd name="txR" fmla="*/ 770 w 770"/>
              <a:gd name="txB" fmla="*/ 381 h 381"/>
            </a:gdLst>
            <a:ahLst/>
            <a:cxnLst>
              <a:cxn ang="0">
                <a:pos x="292053" y="2059940"/>
              </a:cxn>
              <a:cxn ang="0">
                <a:pos x="300234" y="2027500"/>
              </a:cxn>
              <a:cxn ang="0">
                <a:pos x="308824" y="1968026"/>
              </a:cxn>
              <a:cxn ang="0">
                <a:pos x="312914" y="1843673"/>
              </a:cxn>
              <a:cxn ang="0">
                <a:pos x="314960" y="1719320"/>
              </a:cxn>
              <a:cxn ang="0">
                <a:pos x="314960" y="1719320"/>
              </a:cxn>
              <a:cxn ang="0">
                <a:pos x="314960" y="346026"/>
              </a:cxn>
              <a:cxn ang="0">
                <a:pos x="312914" y="216266"/>
              </a:cxn>
              <a:cxn ang="0">
                <a:pos x="308824" y="91913"/>
              </a:cxn>
              <a:cxn ang="0">
                <a:pos x="300234" y="32440"/>
              </a:cxn>
              <a:cxn ang="0">
                <a:pos x="292053" y="0"/>
              </a:cxn>
              <a:cxn ang="0">
                <a:pos x="24542" y="0"/>
              </a:cxn>
              <a:cxn ang="0">
                <a:pos x="14316" y="32440"/>
              </a:cxn>
              <a:cxn ang="0">
                <a:pos x="8180" y="91913"/>
              </a:cxn>
              <a:cxn ang="0">
                <a:pos x="2045" y="216266"/>
              </a:cxn>
              <a:cxn ang="0">
                <a:pos x="0" y="346026"/>
              </a:cxn>
              <a:cxn ang="0">
                <a:pos x="0" y="1719320"/>
              </a:cxn>
              <a:cxn ang="0">
                <a:pos x="2045" y="1843673"/>
              </a:cxn>
              <a:cxn ang="0">
                <a:pos x="8180" y="1968026"/>
              </a:cxn>
              <a:cxn ang="0">
                <a:pos x="14316" y="2027500"/>
              </a:cxn>
              <a:cxn ang="0">
                <a:pos x="24542" y="2059940"/>
              </a:cxn>
              <a:cxn ang="0">
                <a:pos x="24542" y="2059940"/>
              </a:cxn>
              <a:cxn ang="0">
                <a:pos x="292053" y="2059940"/>
              </a:cxn>
              <a:cxn ang="0">
                <a:pos x="292053" y="2059940"/>
              </a:cxn>
            </a:cxnLst>
            <a:rect l="txL" t="txT" r="txR" b="txB"/>
            <a:pathLst>
              <a:path w="770" h="381">
                <a:moveTo>
                  <a:pt x="714" y="381"/>
                </a:moveTo>
                <a:lnTo>
                  <a:pt x="734" y="375"/>
                </a:lnTo>
                <a:lnTo>
                  <a:pt x="755" y="364"/>
                </a:lnTo>
                <a:lnTo>
                  <a:pt x="765" y="341"/>
                </a:lnTo>
                <a:lnTo>
                  <a:pt x="770" y="318"/>
                </a:lnTo>
                <a:lnTo>
                  <a:pt x="770" y="318"/>
                </a:lnTo>
                <a:lnTo>
                  <a:pt x="770" y="64"/>
                </a:lnTo>
                <a:lnTo>
                  <a:pt x="765" y="40"/>
                </a:lnTo>
                <a:lnTo>
                  <a:pt x="755" y="17"/>
                </a:lnTo>
                <a:lnTo>
                  <a:pt x="734" y="6"/>
                </a:lnTo>
                <a:lnTo>
                  <a:pt x="714" y="0"/>
                </a:lnTo>
                <a:lnTo>
                  <a:pt x="60" y="0"/>
                </a:lnTo>
                <a:lnTo>
                  <a:pt x="35" y="6"/>
                </a:lnTo>
                <a:lnTo>
                  <a:pt x="20" y="17"/>
                </a:lnTo>
                <a:lnTo>
                  <a:pt x="5" y="40"/>
                </a:lnTo>
                <a:lnTo>
                  <a:pt x="0" y="64"/>
                </a:lnTo>
                <a:lnTo>
                  <a:pt x="0" y="318"/>
                </a:lnTo>
                <a:lnTo>
                  <a:pt x="5" y="341"/>
                </a:lnTo>
                <a:lnTo>
                  <a:pt x="20" y="364"/>
                </a:lnTo>
                <a:lnTo>
                  <a:pt x="35" y="375"/>
                </a:lnTo>
                <a:lnTo>
                  <a:pt x="60" y="381"/>
                </a:lnTo>
                <a:lnTo>
                  <a:pt x="60" y="381"/>
                </a:lnTo>
                <a:lnTo>
                  <a:pt x="714" y="381"/>
                </a:lnTo>
                <a:lnTo>
                  <a:pt x="714" y="381"/>
                </a:lnTo>
                <a:close/>
              </a:path>
            </a:pathLst>
          </a:cu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ctr" anchorCtr="0"/>
          <a:p>
            <a:pPr>
              <a:lnSpc>
                <a:spcPct val="125000"/>
              </a:lnSpc>
              <a:buFont typeface="Arial" panose="020B0604020202020204" pitchFamily="34" charset="0"/>
              <a:buNone/>
            </a:pPr>
            <a:r>
              <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rPr>
              <a:t>现状流程</a:t>
            </a:r>
            <a:endPar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97" name="Straight Arrow Connector 8"/>
          <p:cNvCxnSpPr>
            <a:stCxn id="13332" idx="3"/>
            <a:endCxn id="13342" idx="1"/>
          </p:cNvCxnSpPr>
          <p:nvPr/>
        </p:nvCxnSpPr>
        <p:spPr>
          <a:xfrm flipV="1">
            <a:off x="2436813" y="1785938"/>
            <a:ext cx="534988" cy="6350"/>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sp>
        <p:nvSpPr>
          <p:cNvPr id="13332" name="TextBox 32"/>
          <p:cNvSpPr/>
          <p:nvPr/>
        </p:nvSpPr>
        <p:spPr>
          <a:xfrm>
            <a:off x="1285875" y="1468438"/>
            <a:ext cx="1150938" cy="64770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buNone/>
            </a:pPr>
            <a:r>
              <a:rPr lang="en-US" altLang="zh-CN" sz="1200" b="1" dirty="0">
                <a:solidFill>
                  <a:schemeClr val="bg1"/>
                </a:solidFill>
                <a:latin typeface="宋体" panose="02010600030101010101" pitchFamily="2" charset="-122"/>
                <a:ea typeface="宋体" panose="02010600030101010101" pitchFamily="2" charset="-122"/>
              </a:rPr>
              <a:t>营销系统推送装拆工单</a:t>
            </a: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13333" name="TextBox 32"/>
          <p:cNvSpPr/>
          <p:nvPr/>
        </p:nvSpPr>
        <p:spPr>
          <a:xfrm>
            <a:off x="4613275" y="1463675"/>
            <a:ext cx="1539875" cy="64293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手动记录旧电表度数读取与拆卸</a:t>
            </a:r>
            <a:endParaRPr lang="en-US" altLang="zh-CN" sz="1200" b="1" dirty="0">
              <a:solidFill>
                <a:schemeClr val="bg1"/>
              </a:solidFill>
              <a:latin typeface="宋体" panose="02010600030101010101" pitchFamily="2" charset="-122"/>
              <a:ea typeface="宋体" panose="02010600030101010101" pitchFamily="2" charset="-122"/>
            </a:endParaRPr>
          </a:p>
        </p:txBody>
      </p:sp>
      <p:pic>
        <p:nvPicPr>
          <p:cNvPr id="13334" name="图片 102"/>
          <p:cNvPicPr>
            <a:picLocks noChangeAspect="1"/>
          </p:cNvPicPr>
          <p:nvPr/>
        </p:nvPicPr>
        <p:blipFill>
          <a:blip r:embed="rId2"/>
          <a:stretch>
            <a:fillRect/>
          </a:stretch>
        </p:blipFill>
        <p:spPr>
          <a:xfrm>
            <a:off x="5969000" y="1292225"/>
            <a:ext cx="371475" cy="358775"/>
          </a:xfrm>
          <a:prstGeom prst="rect">
            <a:avLst/>
          </a:prstGeom>
          <a:noFill/>
          <a:ln w="9525">
            <a:noFill/>
          </a:ln>
        </p:spPr>
      </p:pic>
      <p:pic>
        <p:nvPicPr>
          <p:cNvPr id="13335" name="图片 18" descr="笔记本电脑.png"/>
          <p:cNvPicPr>
            <a:picLocks noChangeAspect="1"/>
          </p:cNvPicPr>
          <p:nvPr/>
        </p:nvPicPr>
        <p:blipFill>
          <a:blip r:embed="rId3"/>
          <a:stretch>
            <a:fillRect/>
          </a:stretch>
        </p:blipFill>
        <p:spPr>
          <a:xfrm>
            <a:off x="1973263" y="1117600"/>
            <a:ext cx="765175" cy="736600"/>
          </a:xfrm>
          <a:prstGeom prst="rect">
            <a:avLst/>
          </a:prstGeom>
          <a:noFill/>
          <a:ln w="9525">
            <a:noFill/>
          </a:ln>
        </p:spPr>
      </p:pic>
      <p:sp>
        <p:nvSpPr>
          <p:cNvPr id="13336" name="TextBox 32"/>
          <p:cNvSpPr/>
          <p:nvPr/>
        </p:nvSpPr>
        <p:spPr>
          <a:xfrm>
            <a:off x="6646863" y="1463675"/>
            <a:ext cx="1539875" cy="64293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办公室进行</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换表处理流程</a:t>
            </a: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109" name="Straight Arrow Connector 8"/>
          <p:cNvCxnSpPr>
            <a:stCxn id="13333" idx="3"/>
            <a:endCxn id="13336" idx="1"/>
          </p:cNvCxnSpPr>
          <p:nvPr/>
        </p:nvCxnSpPr>
        <p:spPr>
          <a:xfrm flipV="1">
            <a:off x="6153150" y="1784350"/>
            <a:ext cx="493713" cy="1588"/>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pic>
        <p:nvPicPr>
          <p:cNvPr id="13338" name="图片 110"/>
          <p:cNvPicPr>
            <a:picLocks noChangeAspect="1"/>
          </p:cNvPicPr>
          <p:nvPr/>
        </p:nvPicPr>
        <p:blipFill>
          <a:blip r:embed="rId2"/>
          <a:stretch>
            <a:fillRect/>
          </a:stretch>
        </p:blipFill>
        <p:spPr>
          <a:xfrm>
            <a:off x="8018463" y="1296988"/>
            <a:ext cx="371475" cy="358775"/>
          </a:xfrm>
          <a:prstGeom prst="rect">
            <a:avLst/>
          </a:prstGeom>
          <a:noFill/>
          <a:ln w="9525">
            <a:noFill/>
          </a:ln>
        </p:spPr>
      </p:pic>
      <p:sp>
        <p:nvSpPr>
          <p:cNvPr id="13339" name="TextBox 32"/>
          <p:cNvSpPr/>
          <p:nvPr/>
        </p:nvSpPr>
        <p:spPr>
          <a:xfrm>
            <a:off x="8682038" y="1443038"/>
            <a:ext cx="1539875" cy="64293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办公室进行</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装换表审核操作</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114" name="Straight Arrow Connector 8"/>
          <p:cNvCxnSpPr>
            <a:stCxn id="13333" idx="3"/>
            <a:endCxn id="13339" idx="1"/>
          </p:cNvCxnSpPr>
          <p:nvPr/>
        </p:nvCxnSpPr>
        <p:spPr>
          <a:xfrm flipV="1">
            <a:off x="8186738" y="1765300"/>
            <a:ext cx="495300" cy="4763"/>
          </a:xfrm>
          <a:prstGeom prst="straightConnector1">
            <a:avLst/>
          </a:prstGeom>
          <a:ln>
            <a:solidFill>
              <a:srgbClr val="007069"/>
            </a:solidFill>
            <a:tailEnd type="triangle"/>
          </a:ln>
        </p:spPr>
        <p:style>
          <a:lnRef idx="1">
            <a:schemeClr val="accent1"/>
          </a:lnRef>
          <a:fillRef idx="0">
            <a:schemeClr val="accent1"/>
          </a:fillRef>
          <a:effectRef idx="0">
            <a:schemeClr val="accent1"/>
          </a:effectRef>
          <a:fontRef idx="minor">
            <a:schemeClr val="tx1"/>
          </a:fontRef>
        </p:style>
      </p:cxnSp>
      <p:pic>
        <p:nvPicPr>
          <p:cNvPr id="13341" name="图片 114"/>
          <p:cNvPicPr>
            <a:picLocks noChangeAspect="1"/>
          </p:cNvPicPr>
          <p:nvPr/>
        </p:nvPicPr>
        <p:blipFill>
          <a:blip r:embed="rId2"/>
          <a:stretch>
            <a:fillRect/>
          </a:stretch>
        </p:blipFill>
        <p:spPr>
          <a:xfrm>
            <a:off x="10156825" y="1298575"/>
            <a:ext cx="371475" cy="358775"/>
          </a:xfrm>
          <a:prstGeom prst="rect">
            <a:avLst/>
          </a:prstGeom>
          <a:noFill/>
          <a:ln w="9525">
            <a:noFill/>
          </a:ln>
        </p:spPr>
      </p:pic>
      <p:sp>
        <p:nvSpPr>
          <p:cNvPr id="13342" name="TextBox 32"/>
          <p:cNvSpPr/>
          <p:nvPr/>
        </p:nvSpPr>
        <p:spPr>
          <a:xfrm>
            <a:off x="2971800" y="1463675"/>
            <a:ext cx="1150938" cy="646113"/>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业务人员</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装换表出库</a:t>
            </a: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82" name="直接箭头连接符 81"/>
          <p:cNvCxnSpPr>
            <a:stCxn id="13342" idx="3"/>
            <a:endCxn id="13333" idx="1"/>
          </p:cNvCxnSpPr>
          <p:nvPr/>
        </p:nvCxnSpPr>
        <p:spPr>
          <a:xfrm flipV="1">
            <a:off x="4122738" y="1785938"/>
            <a:ext cx="490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344" name="图片 122"/>
          <p:cNvPicPr>
            <a:picLocks noChangeAspect="1"/>
          </p:cNvPicPr>
          <p:nvPr/>
        </p:nvPicPr>
        <p:blipFill>
          <a:blip r:embed="rId2"/>
          <a:stretch>
            <a:fillRect/>
          </a:stretch>
        </p:blipFill>
        <p:spPr>
          <a:xfrm>
            <a:off x="3924300" y="1295400"/>
            <a:ext cx="371475" cy="358775"/>
          </a:xfrm>
          <a:prstGeom prst="rect">
            <a:avLst/>
          </a:prstGeom>
          <a:noFill/>
          <a:ln w="9525">
            <a:noFill/>
          </a:ln>
        </p:spPr>
      </p:pic>
      <p:sp>
        <p:nvSpPr>
          <p:cNvPr id="13345" name="TextBox 32"/>
          <p:cNvSpPr/>
          <p:nvPr/>
        </p:nvSpPr>
        <p:spPr>
          <a:xfrm>
            <a:off x="1293813" y="2528888"/>
            <a:ext cx="1539875" cy="644525"/>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现场安装新电表</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与度数读取</a:t>
            </a:r>
            <a:endParaRPr lang="en-US" altLang="zh-CN" sz="1200" b="1" dirty="0">
              <a:solidFill>
                <a:schemeClr val="bg1"/>
              </a:solidFill>
              <a:latin typeface="宋体" panose="02010600030101010101" pitchFamily="2" charset="-122"/>
              <a:ea typeface="宋体" panose="02010600030101010101" pitchFamily="2" charset="-122"/>
            </a:endParaRPr>
          </a:p>
        </p:txBody>
      </p:sp>
      <p:pic>
        <p:nvPicPr>
          <p:cNvPr id="13346" name="图片 124"/>
          <p:cNvPicPr>
            <a:picLocks noChangeAspect="1"/>
          </p:cNvPicPr>
          <p:nvPr/>
        </p:nvPicPr>
        <p:blipFill>
          <a:blip r:embed="rId2"/>
          <a:stretch>
            <a:fillRect/>
          </a:stretch>
        </p:blipFill>
        <p:spPr>
          <a:xfrm>
            <a:off x="2598738" y="2347913"/>
            <a:ext cx="373062" cy="357187"/>
          </a:xfrm>
          <a:prstGeom prst="rect">
            <a:avLst/>
          </a:prstGeom>
          <a:noFill/>
          <a:ln w="9525">
            <a:noFill/>
          </a:ln>
        </p:spPr>
      </p:pic>
      <p:cxnSp>
        <p:nvCxnSpPr>
          <p:cNvPr id="127" name="肘形连接符 126"/>
          <p:cNvCxnSpPr>
            <a:stCxn id="13339" idx="3"/>
            <a:endCxn id="13345" idx="0"/>
          </p:cNvCxnSpPr>
          <p:nvPr/>
        </p:nvCxnSpPr>
        <p:spPr>
          <a:xfrm flipH="1">
            <a:off x="2063750" y="1765300"/>
            <a:ext cx="8156575" cy="763588"/>
          </a:xfrm>
          <a:prstGeom prst="bentConnector4">
            <a:avLst>
              <a:gd name="adj1" fmla="val -2919"/>
              <a:gd name="adj2" fmla="val 71072"/>
            </a:avLst>
          </a:prstGeom>
          <a:ln>
            <a:tailEnd type="triangle"/>
          </a:ln>
        </p:spPr>
        <p:style>
          <a:lnRef idx="1">
            <a:schemeClr val="accent1"/>
          </a:lnRef>
          <a:fillRef idx="0">
            <a:schemeClr val="accent1"/>
          </a:fillRef>
          <a:effectRef idx="0">
            <a:schemeClr val="accent1"/>
          </a:effectRef>
          <a:fontRef idx="minor">
            <a:schemeClr val="tx1"/>
          </a:fontRef>
        </p:style>
      </p:cxnSp>
      <p:sp>
        <p:nvSpPr>
          <p:cNvPr id="13348" name="TextBox 32"/>
          <p:cNvSpPr/>
          <p:nvPr/>
        </p:nvSpPr>
        <p:spPr>
          <a:xfrm>
            <a:off x="3454400" y="2533650"/>
            <a:ext cx="1539875" cy="64293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办公室处理</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拆回设备入库</a:t>
            </a:r>
            <a:endParaRPr lang="en-US" altLang="zh-CN" sz="1200" b="1" dirty="0">
              <a:solidFill>
                <a:schemeClr val="bg1"/>
              </a:solidFill>
              <a:latin typeface="宋体" panose="02010600030101010101" pitchFamily="2" charset="-122"/>
              <a:ea typeface="宋体" panose="02010600030101010101" pitchFamily="2" charset="-122"/>
            </a:endParaRPr>
          </a:p>
        </p:txBody>
      </p:sp>
      <p:pic>
        <p:nvPicPr>
          <p:cNvPr id="13349" name="图片 136"/>
          <p:cNvPicPr>
            <a:picLocks noChangeAspect="1"/>
          </p:cNvPicPr>
          <p:nvPr/>
        </p:nvPicPr>
        <p:blipFill>
          <a:blip r:embed="rId2"/>
          <a:stretch>
            <a:fillRect/>
          </a:stretch>
        </p:blipFill>
        <p:spPr>
          <a:xfrm>
            <a:off x="4803775" y="2333625"/>
            <a:ext cx="371475" cy="357188"/>
          </a:xfrm>
          <a:prstGeom prst="rect">
            <a:avLst/>
          </a:prstGeom>
          <a:noFill/>
          <a:ln w="9525">
            <a:noFill/>
          </a:ln>
        </p:spPr>
      </p:pic>
      <p:cxnSp>
        <p:nvCxnSpPr>
          <p:cNvPr id="139" name="直接箭头连接符 138"/>
          <p:cNvCxnSpPr>
            <a:stCxn id="13345" idx="3"/>
            <a:endCxn id="13348" idx="1"/>
          </p:cNvCxnSpPr>
          <p:nvPr/>
        </p:nvCxnSpPr>
        <p:spPr>
          <a:xfrm>
            <a:off x="2833688" y="2851150"/>
            <a:ext cx="619125" cy="3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51" name="TextBox 32"/>
          <p:cNvSpPr/>
          <p:nvPr/>
        </p:nvSpPr>
        <p:spPr>
          <a:xfrm>
            <a:off x="5711825" y="2528888"/>
            <a:ext cx="1539875" cy="644525"/>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办公室处理</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竣工验收</a:t>
            </a:r>
            <a:endParaRPr lang="en-US" altLang="zh-CN" sz="1200" b="1" dirty="0">
              <a:solidFill>
                <a:schemeClr val="bg1"/>
              </a:solidFill>
              <a:latin typeface="宋体" panose="02010600030101010101" pitchFamily="2" charset="-122"/>
              <a:ea typeface="宋体" panose="02010600030101010101" pitchFamily="2" charset="-122"/>
            </a:endParaRPr>
          </a:p>
        </p:txBody>
      </p:sp>
      <p:pic>
        <p:nvPicPr>
          <p:cNvPr id="13352" name="图片 141"/>
          <p:cNvPicPr>
            <a:picLocks noChangeAspect="1"/>
          </p:cNvPicPr>
          <p:nvPr/>
        </p:nvPicPr>
        <p:blipFill>
          <a:blip r:embed="rId2"/>
          <a:stretch>
            <a:fillRect/>
          </a:stretch>
        </p:blipFill>
        <p:spPr>
          <a:xfrm>
            <a:off x="7007225" y="2347913"/>
            <a:ext cx="373063" cy="358775"/>
          </a:xfrm>
          <a:prstGeom prst="rect">
            <a:avLst/>
          </a:prstGeom>
          <a:noFill/>
          <a:ln w="9525">
            <a:noFill/>
          </a:ln>
        </p:spPr>
      </p:pic>
      <p:cxnSp>
        <p:nvCxnSpPr>
          <p:cNvPr id="143" name="直接箭头连接符 142"/>
          <p:cNvCxnSpPr>
            <a:stCxn id="13348" idx="3"/>
            <a:endCxn id="13351" idx="1"/>
          </p:cNvCxnSpPr>
          <p:nvPr/>
        </p:nvCxnSpPr>
        <p:spPr>
          <a:xfrm flipV="1">
            <a:off x="4992688" y="2851150"/>
            <a:ext cx="717550" cy="3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a:stCxn id="13348" idx="3"/>
            <a:endCxn id="13351" idx="1"/>
          </p:cNvCxnSpPr>
          <p:nvPr/>
        </p:nvCxnSpPr>
        <p:spPr>
          <a:xfrm>
            <a:off x="2789238" y="2860675"/>
            <a:ext cx="665163"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55" name="Freeform 33"/>
          <p:cNvSpPr/>
          <p:nvPr/>
        </p:nvSpPr>
        <p:spPr>
          <a:xfrm>
            <a:off x="484188" y="3800475"/>
            <a:ext cx="314325" cy="2060575"/>
          </a:xfrm>
          <a:custGeom>
            <a:avLst/>
            <a:gdLst>
              <a:gd name="txL" fmla="*/ 0 w 770"/>
              <a:gd name="txT" fmla="*/ 0 h 381"/>
              <a:gd name="txR" fmla="*/ 770 w 770"/>
              <a:gd name="txB" fmla="*/ 381 h 381"/>
            </a:gdLst>
            <a:ahLst/>
            <a:cxnLst>
              <a:cxn ang="0">
                <a:pos x="292053" y="2059940"/>
              </a:cxn>
              <a:cxn ang="0">
                <a:pos x="300234" y="2027500"/>
              </a:cxn>
              <a:cxn ang="0">
                <a:pos x="308824" y="1968026"/>
              </a:cxn>
              <a:cxn ang="0">
                <a:pos x="312914" y="1843673"/>
              </a:cxn>
              <a:cxn ang="0">
                <a:pos x="314960" y="1719320"/>
              </a:cxn>
              <a:cxn ang="0">
                <a:pos x="314960" y="1719320"/>
              </a:cxn>
              <a:cxn ang="0">
                <a:pos x="314960" y="346026"/>
              </a:cxn>
              <a:cxn ang="0">
                <a:pos x="312914" y="216266"/>
              </a:cxn>
              <a:cxn ang="0">
                <a:pos x="308824" y="91913"/>
              </a:cxn>
              <a:cxn ang="0">
                <a:pos x="300234" y="32440"/>
              </a:cxn>
              <a:cxn ang="0">
                <a:pos x="292053" y="0"/>
              </a:cxn>
              <a:cxn ang="0">
                <a:pos x="24542" y="0"/>
              </a:cxn>
              <a:cxn ang="0">
                <a:pos x="14316" y="32440"/>
              </a:cxn>
              <a:cxn ang="0">
                <a:pos x="8180" y="91913"/>
              </a:cxn>
              <a:cxn ang="0">
                <a:pos x="2045" y="216266"/>
              </a:cxn>
              <a:cxn ang="0">
                <a:pos x="0" y="346026"/>
              </a:cxn>
              <a:cxn ang="0">
                <a:pos x="0" y="1719320"/>
              </a:cxn>
              <a:cxn ang="0">
                <a:pos x="2045" y="1843673"/>
              </a:cxn>
              <a:cxn ang="0">
                <a:pos x="8180" y="1968026"/>
              </a:cxn>
              <a:cxn ang="0">
                <a:pos x="14316" y="2027500"/>
              </a:cxn>
              <a:cxn ang="0">
                <a:pos x="24542" y="2059940"/>
              </a:cxn>
              <a:cxn ang="0">
                <a:pos x="24542" y="2059940"/>
              </a:cxn>
              <a:cxn ang="0">
                <a:pos x="292053" y="2059940"/>
              </a:cxn>
              <a:cxn ang="0">
                <a:pos x="292053" y="2059940"/>
              </a:cxn>
            </a:cxnLst>
            <a:rect l="txL" t="txT" r="txR" b="txB"/>
            <a:pathLst>
              <a:path w="770" h="381">
                <a:moveTo>
                  <a:pt x="714" y="381"/>
                </a:moveTo>
                <a:lnTo>
                  <a:pt x="734" y="375"/>
                </a:lnTo>
                <a:lnTo>
                  <a:pt x="755" y="364"/>
                </a:lnTo>
                <a:lnTo>
                  <a:pt x="765" y="341"/>
                </a:lnTo>
                <a:lnTo>
                  <a:pt x="770" y="318"/>
                </a:lnTo>
                <a:lnTo>
                  <a:pt x="770" y="318"/>
                </a:lnTo>
                <a:lnTo>
                  <a:pt x="770" y="64"/>
                </a:lnTo>
                <a:lnTo>
                  <a:pt x="765" y="40"/>
                </a:lnTo>
                <a:lnTo>
                  <a:pt x="755" y="17"/>
                </a:lnTo>
                <a:lnTo>
                  <a:pt x="734" y="6"/>
                </a:lnTo>
                <a:lnTo>
                  <a:pt x="714" y="0"/>
                </a:lnTo>
                <a:lnTo>
                  <a:pt x="60" y="0"/>
                </a:lnTo>
                <a:lnTo>
                  <a:pt x="35" y="6"/>
                </a:lnTo>
                <a:lnTo>
                  <a:pt x="20" y="17"/>
                </a:lnTo>
                <a:lnTo>
                  <a:pt x="5" y="40"/>
                </a:lnTo>
                <a:lnTo>
                  <a:pt x="0" y="64"/>
                </a:lnTo>
                <a:lnTo>
                  <a:pt x="0" y="318"/>
                </a:lnTo>
                <a:lnTo>
                  <a:pt x="5" y="341"/>
                </a:lnTo>
                <a:lnTo>
                  <a:pt x="20" y="364"/>
                </a:lnTo>
                <a:lnTo>
                  <a:pt x="35" y="375"/>
                </a:lnTo>
                <a:lnTo>
                  <a:pt x="60" y="381"/>
                </a:lnTo>
                <a:lnTo>
                  <a:pt x="60" y="381"/>
                </a:lnTo>
                <a:lnTo>
                  <a:pt x="714" y="381"/>
                </a:lnTo>
                <a:lnTo>
                  <a:pt x="714" y="381"/>
                </a:lnTo>
                <a:close/>
              </a:path>
            </a:pathLst>
          </a:cu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rPr>
              <a:t>RPA+AI</a:t>
            </a:r>
            <a:endParaRPr lang="en-US" altLang="zh-CN" sz="1600" b="1" dirty="0">
              <a:solidFill>
                <a:schemeClr val="bg1"/>
              </a:solidFill>
              <a:latin typeface="宋体" panose="02010600030101010101" pitchFamily="2" charset="-122"/>
              <a:ea typeface="宋体" panose="02010600030101010101" pitchFamily="2" charset="-122"/>
            </a:endParaRPr>
          </a:p>
        </p:txBody>
      </p:sp>
      <p:pic>
        <p:nvPicPr>
          <p:cNvPr id="13356" name="图片 154"/>
          <p:cNvPicPr>
            <a:picLocks noChangeAspect="1"/>
          </p:cNvPicPr>
          <p:nvPr/>
        </p:nvPicPr>
        <p:blipFill>
          <a:blip r:embed="rId2"/>
          <a:stretch>
            <a:fillRect/>
          </a:stretch>
        </p:blipFill>
        <p:spPr>
          <a:xfrm>
            <a:off x="3954463" y="3582988"/>
            <a:ext cx="371475" cy="358775"/>
          </a:xfrm>
          <a:prstGeom prst="rect">
            <a:avLst/>
          </a:prstGeom>
          <a:noFill/>
          <a:ln w="9525">
            <a:noFill/>
          </a:ln>
        </p:spPr>
      </p:pic>
      <p:pic>
        <p:nvPicPr>
          <p:cNvPr id="13357" name="图片 18" descr="笔记本电脑.png"/>
          <p:cNvPicPr>
            <a:picLocks noChangeAspect="1"/>
          </p:cNvPicPr>
          <p:nvPr/>
        </p:nvPicPr>
        <p:blipFill>
          <a:blip r:embed="rId3"/>
          <a:stretch>
            <a:fillRect/>
          </a:stretch>
        </p:blipFill>
        <p:spPr>
          <a:xfrm>
            <a:off x="1971675" y="3416300"/>
            <a:ext cx="765175" cy="736600"/>
          </a:xfrm>
          <a:prstGeom prst="rect">
            <a:avLst/>
          </a:prstGeom>
          <a:noFill/>
          <a:ln w="9525">
            <a:noFill/>
          </a:ln>
        </p:spPr>
      </p:pic>
      <p:cxnSp>
        <p:nvCxnSpPr>
          <p:cNvPr id="162" name="肘形连接符 161"/>
          <p:cNvCxnSpPr>
            <a:stCxn id="13327" idx="3"/>
            <a:endCxn id="13359" idx="0"/>
          </p:cNvCxnSpPr>
          <p:nvPr/>
        </p:nvCxnSpPr>
        <p:spPr>
          <a:xfrm flipH="1">
            <a:off x="1892300" y="4124325"/>
            <a:ext cx="9445625" cy="841375"/>
          </a:xfrm>
          <a:prstGeom prst="bentConnector4">
            <a:avLst>
              <a:gd name="adj1" fmla="val -2521"/>
              <a:gd name="adj2" fmla="val 69260"/>
            </a:avLst>
          </a:prstGeom>
          <a:ln>
            <a:tailEnd type="triangle"/>
          </a:ln>
        </p:spPr>
        <p:style>
          <a:lnRef idx="1">
            <a:schemeClr val="accent1"/>
          </a:lnRef>
          <a:fillRef idx="0">
            <a:schemeClr val="accent1"/>
          </a:fillRef>
          <a:effectRef idx="0">
            <a:schemeClr val="accent1"/>
          </a:effectRef>
          <a:fontRef idx="minor">
            <a:schemeClr val="tx1"/>
          </a:fontRef>
        </p:style>
      </p:cxnSp>
      <p:sp>
        <p:nvSpPr>
          <p:cNvPr id="13359" name="TextBox 41"/>
          <p:cNvSpPr/>
          <p:nvPr/>
        </p:nvSpPr>
        <p:spPr>
          <a:xfrm>
            <a:off x="1227138" y="4965700"/>
            <a:ext cx="1330325" cy="64611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现场安装新电表与度数读取</a:t>
            </a:r>
            <a:endPar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a:p>
            <a:pPr algn="ctr">
              <a:lnSpc>
                <a:spcPct val="150000"/>
              </a:lnSpc>
              <a:buFont typeface="Arial" panose="020B0604020202020204" pitchFamily="34" charset="0"/>
            </a:pPr>
            <a:endPar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13360" name="图片 166"/>
          <p:cNvPicPr>
            <a:picLocks noChangeAspect="1"/>
          </p:cNvPicPr>
          <p:nvPr/>
        </p:nvPicPr>
        <p:blipFill>
          <a:blip r:embed="rId2"/>
          <a:stretch>
            <a:fillRect/>
          </a:stretch>
        </p:blipFill>
        <p:spPr>
          <a:xfrm>
            <a:off x="2365375" y="4770438"/>
            <a:ext cx="371475" cy="358775"/>
          </a:xfrm>
          <a:prstGeom prst="rect">
            <a:avLst/>
          </a:prstGeom>
          <a:noFill/>
          <a:ln w="9525">
            <a:noFill/>
          </a:ln>
        </p:spPr>
      </p:pic>
      <p:sp>
        <p:nvSpPr>
          <p:cNvPr id="13361" name="TextBox 32"/>
          <p:cNvSpPr/>
          <p:nvPr/>
        </p:nvSpPr>
        <p:spPr>
          <a:xfrm>
            <a:off x="3048000" y="4964113"/>
            <a:ext cx="1539875" cy="6429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RPA进行</a:t>
            </a:r>
            <a:r>
              <a:rPr lang="en-US" altLang="zh-CN" sz="1200" b="1" dirty="0">
                <a:solidFill>
                  <a:schemeClr val="bg1"/>
                </a:solidFill>
                <a:latin typeface="宋体" panose="02010600030101010101" pitchFamily="2" charset="-122"/>
                <a:ea typeface="宋体" panose="02010600030101010101" pitchFamily="2" charset="-122"/>
              </a:rPr>
              <a:t>处理</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拆回设备入库操作</a:t>
            </a:r>
            <a:endParaRPr lang="en-US" altLang="zh-CN" sz="1200" b="1" dirty="0">
              <a:solidFill>
                <a:schemeClr val="bg1"/>
              </a:solidFill>
              <a:latin typeface="宋体" panose="02010600030101010101" pitchFamily="2" charset="-122"/>
              <a:ea typeface="宋体" panose="02010600030101010101" pitchFamily="2" charset="-122"/>
            </a:endParaRPr>
          </a:p>
        </p:txBody>
      </p:sp>
      <p:sp>
        <p:nvSpPr>
          <p:cNvPr id="13362" name="TextBox 32"/>
          <p:cNvSpPr/>
          <p:nvPr/>
        </p:nvSpPr>
        <p:spPr>
          <a:xfrm>
            <a:off x="5237163" y="4964113"/>
            <a:ext cx="1539875" cy="642937"/>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RPA进行</a:t>
            </a:r>
            <a:r>
              <a:rPr lang="en-US" altLang="zh-CN" sz="1200" b="1" dirty="0">
                <a:solidFill>
                  <a:schemeClr val="bg1"/>
                </a:solidFill>
                <a:latin typeface="宋体" panose="02010600030101010101" pitchFamily="2" charset="-122"/>
                <a:ea typeface="宋体" panose="02010600030101010101" pitchFamily="2" charset="-122"/>
              </a:rPr>
              <a:t>处理</a:t>
            </a:r>
            <a:endParaRPr lang="en-US" altLang="zh-CN" sz="1200" b="1" dirty="0">
              <a:solidFill>
                <a:schemeClr val="bg1"/>
              </a:solidFill>
              <a:latin typeface="宋体" panose="02010600030101010101" pitchFamily="2" charset="-122"/>
              <a:ea typeface="宋体" panose="02010600030101010101" pitchFamily="2" charset="-122"/>
            </a:endParaRPr>
          </a:p>
          <a:p>
            <a:pPr algn="ctr">
              <a:lnSpc>
                <a:spcPct val="150000"/>
              </a:lnSpc>
              <a:buFont typeface="Arial" panose="020B0604020202020204" pitchFamily="34" charset="0"/>
            </a:pPr>
            <a:r>
              <a:rPr lang="en-US" altLang="zh-CN" sz="1200" b="1" dirty="0">
                <a:solidFill>
                  <a:schemeClr val="bg1"/>
                </a:solidFill>
                <a:latin typeface="宋体" panose="02010600030101010101" pitchFamily="2" charset="-122"/>
                <a:ea typeface="宋体" panose="02010600030101010101" pitchFamily="2" charset="-122"/>
              </a:rPr>
              <a:t>竣工验收操作</a:t>
            </a:r>
            <a:endParaRPr lang="en-US" altLang="zh-CN" sz="1200" b="1" dirty="0">
              <a:solidFill>
                <a:schemeClr val="bg1"/>
              </a:solidFill>
              <a:latin typeface="宋体" panose="02010600030101010101" pitchFamily="2" charset="-122"/>
              <a:ea typeface="宋体" panose="02010600030101010101" pitchFamily="2" charset="-122"/>
            </a:endParaRPr>
          </a:p>
        </p:txBody>
      </p:sp>
      <p:cxnSp>
        <p:nvCxnSpPr>
          <p:cNvPr id="171" name="直接箭头连接符 170"/>
          <p:cNvCxnSpPr>
            <a:stCxn id="13361" idx="3"/>
            <a:endCxn id="13362" idx="1"/>
          </p:cNvCxnSpPr>
          <p:nvPr/>
        </p:nvCxnSpPr>
        <p:spPr>
          <a:xfrm>
            <a:off x="4587875" y="5286375"/>
            <a:ext cx="649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stCxn id="13359" idx="3"/>
            <a:endCxn id="13361" idx="1"/>
          </p:cNvCxnSpPr>
          <p:nvPr/>
        </p:nvCxnSpPr>
        <p:spPr>
          <a:xfrm flipV="1">
            <a:off x="2557463" y="5286375"/>
            <a:ext cx="488950"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365" name="图片 176"/>
          <p:cNvPicPr>
            <a:picLocks noChangeAspect="1"/>
          </p:cNvPicPr>
          <p:nvPr/>
        </p:nvPicPr>
        <p:blipFill>
          <a:blip r:embed="rId1"/>
          <a:stretch>
            <a:fillRect/>
          </a:stretch>
        </p:blipFill>
        <p:spPr>
          <a:xfrm>
            <a:off x="4425950" y="4783138"/>
            <a:ext cx="373063" cy="333375"/>
          </a:xfrm>
          <a:prstGeom prst="rect">
            <a:avLst/>
          </a:prstGeom>
          <a:noFill/>
          <a:ln w="9525">
            <a:noFill/>
          </a:ln>
        </p:spPr>
      </p:pic>
      <p:pic>
        <p:nvPicPr>
          <p:cNvPr id="13366" name="图片 177"/>
          <p:cNvPicPr>
            <a:picLocks noChangeAspect="1"/>
          </p:cNvPicPr>
          <p:nvPr/>
        </p:nvPicPr>
        <p:blipFill>
          <a:blip r:embed="rId1"/>
          <a:stretch>
            <a:fillRect/>
          </a:stretch>
        </p:blipFill>
        <p:spPr>
          <a:xfrm>
            <a:off x="6591300" y="4781550"/>
            <a:ext cx="373063" cy="333375"/>
          </a:xfrm>
          <a:prstGeom prst="rect">
            <a:avLst/>
          </a:prstGeom>
          <a:noFill/>
          <a:ln w="9525">
            <a:noFill/>
          </a:ln>
        </p:spPr>
      </p:pic>
      <p:sp>
        <p:nvSpPr>
          <p:cNvPr id="13367" name="TextBox 32"/>
          <p:cNvSpPr/>
          <p:nvPr/>
        </p:nvSpPr>
        <p:spPr>
          <a:xfrm>
            <a:off x="484188" y="6099175"/>
            <a:ext cx="11106150" cy="644525"/>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移动端i国网（企业微信）+ OCR + 移动端个人工作台 + 内网RPA</a:t>
            </a:r>
            <a:endParaRPr lang="en-US" altLang="zh-CN" sz="16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a:p>
            <a:pPr algn="ctr">
              <a:lnSpc>
                <a:spcPct val="115000"/>
              </a:lnSpc>
              <a:buFont typeface="Arial" panose="020B0604020202020204" pitchFamily="34" charset="0"/>
            </a:pPr>
            <a:r>
              <a:rPr lang="en-US" altLang="zh-CN" sz="1600" b="1" dirty="0">
                <a:solidFill>
                  <a:schemeClr val="bg1"/>
                </a:solidFill>
                <a:latin typeface="宋体" panose="02010600030101010101" pitchFamily="2" charset="-122"/>
                <a:ea typeface="宋体" panose="02010600030101010101" pitchFamily="2" charset="-122"/>
                <a:sym typeface="微软雅黑" panose="020B0503020204020204" pitchFamily="34" charset="-122"/>
              </a:rPr>
              <a:t>实现端到端全流程自动化闭环</a:t>
            </a:r>
            <a:endParaRPr lang="en-US" altLang="zh-CN" sz="1600" b="1"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7235"/>
          </a:xfrm>
          <a:prstGeom prst="rect">
            <a:avLst/>
          </a:prstGeom>
          <a:noFill/>
        </p:spPr>
        <p:txBody>
          <a:bodyPr wrap="square" rtlCol="0">
            <a:spAutoFit/>
          </a:bodyPr>
          <a:lstStyle/>
          <a:p>
            <a:pPr fontAlgn="auto">
              <a:defRPr/>
            </a:pPr>
            <a:r>
              <a:rPr lang="zh-CN" altLang="en-US" sz="2400" b="1" noProof="1" dirty="0">
                <a:solidFill>
                  <a:schemeClr val="bg1"/>
                </a:solidFill>
                <a:latin typeface="微软雅黑" panose="020B0503020204020204" pitchFamily="34" charset="-122"/>
                <a:ea typeface="微软雅黑" panose="020B0503020204020204" pitchFamily="34" charset="-122"/>
                <a:cs typeface="+mn-cs"/>
              </a:rPr>
              <a:t>四、流程</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&amp;</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机器人监控、管理说明</a:t>
            </a:r>
            <a:r>
              <a:rPr lang="en-US" altLang="zh-CN" sz="2400" b="1" noProof="1" dirty="0">
                <a:solidFill>
                  <a:schemeClr val="bg1"/>
                </a:solidFill>
                <a:latin typeface="微软雅黑" panose="020B0503020204020204" pitchFamily="34" charset="-122"/>
                <a:ea typeface="微软雅黑" panose="020B0503020204020204" pitchFamily="34" charset="-122"/>
                <a:cs typeface="+mn-cs"/>
              </a:rPr>
              <a:t>-RPA</a:t>
            </a:r>
            <a:r>
              <a:rPr lang="zh-CN" altLang="en-US" sz="2400" b="1" noProof="1" dirty="0">
                <a:solidFill>
                  <a:schemeClr val="bg1"/>
                </a:solidFill>
                <a:latin typeface="微软雅黑" panose="020B0503020204020204" pitchFamily="34" charset="-122"/>
                <a:ea typeface="微软雅黑" panose="020B0503020204020204" pitchFamily="34" charset="-122"/>
                <a:cs typeface="+mn-cs"/>
              </a:rPr>
              <a:t>管控平台整体架构</a:t>
            </a:r>
            <a:endParaRPr lang="en-US" altLang="zh-CN" sz="2400" b="1" noProof="1" dirty="0">
              <a:solidFill>
                <a:schemeClr val="bg1"/>
              </a:solidFill>
              <a:latin typeface="微软雅黑" panose="020B0503020204020204" pitchFamily="34" charset="-122"/>
              <a:ea typeface="微软雅黑" panose="020B0503020204020204" pitchFamily="34" charset="-122"/>
            </a:endParaRPr>
          </a:p>
          <a:p>
            <a:pPr fontAlgn="auto">
              <a:defRPr/>
            </a:pPr>
            <a:r>
              <a:rPr lang="en-US"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noProof="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noProof="1"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noProof="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92100" y="1381125"/>
            <a:ext cx="9871075" cy="47863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en-US" altLang="zh-CN" b="1" strike="noStrike" noProof="1" dirty="0">
                <a:solidFill>
                  <a:schemeClr val="bg1"/>
                </a:solidFill>
                <a:latin typeface="宋体" panose="02010600030101010101" pitchFamily="2" charset="-122"/>
                <a:ea typeface="宋体" panose="02010600030101010101" pitchFamily="2" charset="-122"/>
                <a:sym typeface="+mn-ea"/>
              </a:rPr>
              <a:t>RPA</a:t>
            </a:r>
            <a:r>
              <a:rPr lang="zh-CN" altLang="en-US" b="1" strike="noStrike" noProof="1" dirty="0">
                <a:solidFill>
                  <a:schemeClr val="bg1"/>
                </a:solidFill>
                <a:latin typeface="宋体" panose="02010600030101010101" pitchFamily="2" charset="-122"/>
                <a:ea typeface="宋体" panose="02010600030101010101" pitchFamily="2" charset="-122"/>
                <a:sym typeface="+mn-ea"/>
              </a:rPr>
              <a:t>管控平台整体架构</a:t>
            </a:r>
            <a:endParaRPr lang="zh-CN" altLang="en-US"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51" name="矩形 50"/>
          <p:cNvSpPr/>
          <p:nvPr/>
        </p:nvSpPr>
        <p:spPr>
          <a:xfrm>
            <a:off x="577850" y="1881188"/>
            <a:ext cx="1698625"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门户</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14341" name="矩形 53"/>
          <p:cNvSpPr/>
          <p:nvPr/>
        </p:nvSpPr>
        <p:spPr>
          <a:xfrm>
            <a:off x="1147763" y="2192338"/>
            <a:ext cx="9175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学习培训</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55" name="矩形 54"/>
          <p:cNvSpPr/>
          <p:nvPr/>
        </p:nvSpPr>
        <p:spPr>
          <a:xfrm>
            <a:off x="4657725" y="1881188"/>
            <a:ext cx="2944813"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需求管理</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56" name="矩形 55"/>
          <p:cNvSpPr/>
          <p:nvPr/>
        </p:nvSpPr>
        <p:spPr>
          <a:xfrm>
            <a:off x="2441575" y="1881188"/>
            <a:ext cx="1993900"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工作台</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57" name="矩形 56"/>
          <p:cNvSpPr/>
          <p:nvPr/>
        </p:nvSpPr>
        <p:spPr>
          <a:xfrm>
            <a:off x="7767638" y="1881188"/>
            <a:ext cx="2066925"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应用市场</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58" name="矩形 57"/>
          <p:cNvSpPr/>
          <p:nvPr/>
        </p:nvSpPr>
        <p:spPr>
          <a:xfrm>
            <a:off x="577850" y="3702050"/>
            <a:ext cx="1698625"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系统设置</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59" name="矩形 58"/>
          <p:cNvSpPr/>
          <p:nvPr/>
        </p:nvSpPr>
        <p:spPr>
          <a:xfrm>
            <a:off x="4657725" y="3698875"/>
            <a:ext cx="5176838"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统一中控</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14347" name="矩形 59"/>
          <p:cNvSpPr/>
          <p:nvPr/>
        </p:nvSpPr>
        <p:spPr>
          <a:xfrm>
            <a:off x="1147763" y="2522538"/>
            <a:ext cx="9175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成功案例</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48" name="矩形 60"/>
          <p:cNvSpPr/>
          <p:nvPr/>
        </p:nvSpPr>
        <p:spPr>
          <a:xfrm>
            <a:off x="1149350" y="2844800"/>
            <a:ext cx="9175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最佳组件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49" name="矩形 61"/>
          <p:cNvSpPr/>
          <p:nvPr/>
        </p:nvSpPr>
        <p:spPr>
          <a:xfrm>
            <a:off x="1149350" y="3182938"/>
            <a:ext cx="9175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新闻</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0" name="矩形 62"/>
          <p:cNvSpPr/>
          <p:nvPr/>
        </p:nvSpPr>
        <p:spPr>
          <a:xfrm>
            <a:off x="688975" y="2195513"/>
            <a:ext cx="336550" cy="1249362"/>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服务地图</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1" name="矩形 63"/>
          <p:cNvSpPr/>
          <p:nvPr/>
        </p:nvSpPr>
        <p:spPr>
          <a:xfrm>
            <a:off x="2638425" y="2192338"/>
            <a:ext cx="338138" cy="1249362"/>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工作看板</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2" name="矩形 64"/>
          <p:cNvSpPr/>
          <p:nvPr/>
        </p:nvSpPr>
        <p:spPr>
          <a:xfrm>
            <a:off x="3128963" y="2192338"/>
            <a:ext cx="1081087"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待办任务</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3" name="矩形 65"/>
          <p:cNvSpPr/>
          <p:nvPr/>
        </p:nvSpPr>
        <p:spPr>
          <a:xfrm>
            <a:off x="3128963" y="2522538"/>
            <a:ext cx="1081087"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我的流程</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4" name="矩形 66"/>
          <p:cNvSpPr/>
          <p:nvPr/>
        </p:nvSpPr>
        <p:spPr>
          <a:xfrm>
            <a:off x="3130550" y="2844800"/>
            <a:ext cx="1081088"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我的需求</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5" name="矩形 67"/>
          <p:cNvSpPr/>
          <p:nvPr/>
        </p:nvSpPr>
        <p:spPr>
          <a:xfrm>
            <a:off x="3130550" y="3182938"/>
            <a:ext cx="1081088"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我的工单</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6" name="矩形 68"/>
          <p:cNvSpPr/>
          <p:nvPr/>
        </p:nvSpPr>
        <p:spPr>
          <a:xfrm>
            <a:off x="4864100" y="2195513"/>
            <a:ext cx="2582863" cy="327025"/>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需求管理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7" name="矩形 69"/>
          <p:cNvSpPr/>
          <p:nvPr/>
        </p:nvSpPr>
        <p:spPr>
          <a:xfrm>
            <a:off x="4864100" y="2633663"/>
            <a:ext cx="1181100" cy="327025"/>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成功案例管理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8" name="矩形 70"/>
          <p:cNvSpPr/>
          <p:nvPr/>
        </p:nvSpPr>
        <p:spPr>
          <a:xfrm>
            <a:off x="6267450" y="2633663"/>
            <a:ext cx="1181100" cy="327025"/>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表单管理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59" name="矩形 71"/>
          <p:cNvSpPr/>
          <p:nvPr/>
        </p:nvSpPr>
        <p:spPr>
          <a:xfrm>
            <a:off x="6267450" y="3071813"/>
            <a:ext cx="1181100" cy="33020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流程配置</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0" name="矩形 72"/>
          <p:cNvSpPr/>
          <p:nvPr/>
        </p:nvSpPr>
        <p:spPr>
          <a:xfrm>
            <a:off x="4859338" y="3071813"/>
            <a:ext cx="1181100" cy="33020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工单管理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1" name="矩形 73"/>
          <p:cNvSpPr/>
          <p:nvPr/>
        </p:nvSpPr>
        <p:spPr>
          <a:xfrm>
            <a:off x="8066088" y="2195513"/>
            <a:ext cx="1447800" cy="33020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流程市场</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2" name="矩形 74"/>
          <p:cNvSpPr/>
          <p:nvPr/>
        </p:nvSpPr>
        <p:spPr>
          <a:xfrm>
            <a:off x="8066088" y="2638425"/>
            <a:ext cx="1447800" cy="331788"/>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组件市场</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3" name="矩形 75"/>
          <p:cNvSpPr/>
          <p:nvPr/>
        </p:nvSpPr>
        <p:spPr>
          <a:xfrm>
            <a:off x="8066088" y="3071813"/>
            <a:ext cx="1447800" cy="33020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热门推荐</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77" name="矩形 76"/>
          <p:cNvSpPr/>
          <p:nvPr/>
        </p:nvSpPr>
        <p:spPr>
          <a:xfrm>
            <a:off x="2428875" y="3698875"/>
            <a:ext cx="1993900" cy="16875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数据概览</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14365" name="矩形 77"/>
          <p:cNvSpPr/>
          <p:nvPr/>
        </p:nvSpPr>
        <p:spPr>
          <a:xfrm>
            <a:off x="1139825" y="4006850"/>
            <a:ext cx="915988"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用户管理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6" name="矩形 78"/>
          <p:cNvSpPr/>
          <p:nvPr/>
        </p:nvSpPr>
        <p:spPr>
          <a:xfrm>
            <a:off x="1139825" y="4337050"/>
            <a:ext cx="915988"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许可管理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7" name="矩形 79"/>
          <p:cNvSpPr/>
          <p:nvPr/>
        </p:nvSpPr>
        <p:spPr>
          <a:xfrm>
            <a:off x="1141413" y="4659313"/>
            <a:ext cx="915987"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通知中心</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8" name="矩形 80"/>
          <p:cNvSpPr/>
          <p:nvPr/>
        </p:nvSpPr>
        <p:spPr>
          <a:xfrm>
            <a:off x="1141413" y="4999038"/>
            <a:ext cx="915987"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配置中心</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69" name="矩形 81"/>
          <p:cNvSpPr/>
          <p:nvPr/>
        </p:nvSpPr>
        <p:spPr>
          <a:xfrm>
            <a:off x="2638425" y="4006850"/>
            <a:ext cx="1573213"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全生命周期分析</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70" name="矩形 82"/>
          <p:cNvSpPr/>
          <p:nvPr/>
        </p:nvSpPr>
        <p:spPr>
          <a:xfrm>
            <a:off x="2638425" y="4337050"/>
            <a:ext cx="1573213"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需求仪表盘</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71" name="矩形 83"/>
          <p:cNvSpPr/>
          <p:nvPr/>
        </p:nvSpPr>
        <p:spPr>
          <a:xfrm>
            <a:off x="2640013" y="4659313"/>
            <a:ext cx="1573212"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控制仪表盘</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72" name="矩形 84"/>
          <p:cNvSpPr/>
          <p:nvPr/>
        </p:nvSpPr>
        <p:spPr>
          <a:xfrm>
            <a:off x="2640013" y="4999038"/>
            <a:ext cx="1573212"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应用仪表盘</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86" name="矩形 85"/>
          <p:cNvSpPr/>
          <p:nvPr/>
        </p:nvSpPr>
        <p:spPr>
          <a:xfrm>
            <a:off x="4859338" y="4006850"/>
            <a:ext cx="1254125" cy="1260475"/>
          </a:xfrm>
          <a:prstGeom prst="rect">
            <a:avLst/>
          </a:prstGeom>
          <a:solidFill>
            <a:schemeClr val="accent1">
              <a:lumMod val="75000"/>
              <a:lumOff val="25000"/>
              <a:alpha val="17000"/>
            </a:schemeClr>
          </a:solidFill>
          <a:ln>
            <a:solidFill>
              <a:srgbClr val="007470"/>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控制</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87" name="矩形 86"/>
          <p:cNvSpPr/>
          <p:nvPr/>
        </p:nvSpPr>
        <p:spPr>
          <a:xfrm>
            <a:off x="6316663" y="4000500"/>
            <a:ext cx="1749425" cy="1258888"/>
          </a:xfrm>
          <a:prstGeom prst="rect">
            <a:avLst/>
          </a:prstGeom>
          <a:solidFill>
            <a:schemeClr val="accent1">
              <a:lumMod val="75000"/>
              <a:lumOff val="25000"/>
              <a:alpha val="17000"/>
            </a:schemeClr>
          </a:solidFill>
          <a:ln>
            <a:solidFill>
              <a:srgbClr val="007470"/>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管理</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88" name="矩形 87"/>
          <p:cNvSpPr/>
          <p:nvPr/>
        </p:nvSpPr>
        <p:spPr>
          <a:xfrm>
            <a:off x="8259763" y="4002088"/>
            <a:ext cx="1254125" cy="1258888"/>
          </a:xfrm>
          <a:prstGeom prst="rect">
            <a:avLst/>
          </a:prstGeom>
          <a:solidFill>
            <a:schemeClr val="accent1">
              <a:lumMod val="75000"/>
              <a:lumOff val="25000"/>
              <a:alpha val="17000"/>
            </a:schemeClr>
          </a:solidFill>
          <a:ln>
            <a:solidFill>
              <a:srgbClr val="007470"/>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zh-CN" altLang="en-US" sz="1200" b="1" strike="noStrike" noProof="1" dirty="0">
                <a:solidFill>
                  <a:schemeClr val="bg1"/>
                </a:solidFill>
                <a:latin typeface="宋体" panose="02010600030101010101" pitchFamily="2" charset="-122"/>
                <a:ea typeface="宋体" panose="02010600030101010101" pitchFamily="2" charset="-122"/>
                <a:sym typeface="+mn-ea"/>
              </a:rPr>
              <a:t>数据</a:t>
            </a:r>
            <a:endParaRPr lang="zh-CN" altLang="en-US" sz="1200" b="1" strike="noStrike" noProof="1" dirty="0">
              <a:solidFill>
                <a:schemeClr val="bg1"/>
              </a:solidFill>
              <a:latin typeface="宋体" panose="02010600030101010101" pitchFamily="2" charset="-122"/>
              <a:ea typeface="宋体" panose="02010600030101010101" pitchFamily="2" charset="-122"/>
              <a:sym typeface="+mn-ea"/>
            </a:endParaRPr>
          </a:p>
        </p:txBody>
      </p:sp>
      <p:sp>
        <p:nvSpPr>
          <p:cNvPr id="14376" name="矩形 88"/>
          <p:cNvSpPr/>
          <p:nvPr/>
        </p:nvSpPr>
        <p:spPr>
          <a:xfrm>
            <a:off x="5040313" y="4268788"/>
            <a:ext cx="8921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机器人调度</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77" name="矩形 89"/>
          <p:cNvSpPr/>
          <p:nvPr/>
        </p:nvSpPr>
        <p:spPr>
          <a:xfrm>
            <a:off x="5040313" y="4598988"/>
            <a:ext cx="8921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任务触发</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78" name="矩形 90"/>
          <p:cNvSpPr/>
          <p:nvPr/>
        </p:nvSpPr>
        <p:spPr>
          <a:xfrm>
            <a:off x="5040313" y="4921250"/>
            <a:ext cx="89217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数据队列</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79" name="矩形 91"/>
          <p:cNvSpPr/>
          <p:nvPr/>
        </p:nvSpPr>
        <p:spPr>
          <a:xfrm>
            <a:off x="577850" y="5638800"/>
            <a:ext cx="9255125" cy="430213"/>
          </a:xfrm>
          <a:prstGeom prst="rect">
            <a:avLst/>
          </a:prstGeom>
          <a:gradFill rotWithShape="1">
            <a:gsLst>
              <a:gs pos="0">
                <a:srgbClr val="14CD68"/>
              </a:gs>
              <a:gs pos="100000">
                <a:srgbClr val="035C7D"/>
              </a:gs>
            </a:gsLst>
            <a:lin ang="5400000"/>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15000"/>
              </a:lnSpc>
              <a:buFont typeface="Arial" panose="020B0604020202020204" pitchFamily="34" charset="0"/>
            </a:pPr>
            <a:r>
              <a:rPr lang="zh-CN" altLang="en-US" sz="1600" b="1" dirty="0">
                <a:solidFill>
                  <a:schemeClr val="bg1"/>
                </a:solidFill>
                <a:latin typeface="宋体" panose="02010600030101010101" pitchFamily="2" charset="-122"/>
                <a:ea typeface="宋体" panose="02010600030101010101" pitchFamily="2" charset="-122"/>
                <a:sym typeface="宋体" panose="02010600030101010101" pitchFamily="2" charset="-122"/>
              </a:rPr>
              <a:t>统一规范、统一调度、统一接口标准，需求与流程资源共享</a:t>
            </a:r>
            <a:endParaRPr lang="zh-CN" altLang="en-US" sz="1600" b="1" dirty="0">
              <a:solidFill>
                <a:schemeClr val="bg1"/>
              </a:solidFill>
              <a:latin typeface="宋体" panose="02010600030101010101" pitchFamily="2" charset="-122"/>
              <a:ea typeface="宋体" panose="02010600030101010101" pitchFamily="2" charset="-122"/>
            </a:endParaRPr>
          </a:p>
          <a:p>
            <a:pPr algn="ctr">
              <a:lnSpc>
                <a:spcPct val="115000"/>
              </a:lnSpc>
              <a:buFont typeface="Arial" panose="020B0604020202020204" pitchFamily="34" charset="0"/>
            </a:pPr>
            <a:endParaRPr lang="zh-CN" altLang="en-US" sz="16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93" name="直接连接符 92"/>
          <p:cNvCxnSpPr/>
          <p:nvPr/>
        </p:nvCxnSpPr>
        <p:spPr>
          <a:xfrm>
            <a:off x="577850" y="5510213"/>
            <a:ext cx="9256713" cy="0"/>
          </a:xfrm>
          <a:prstGeom prst="line">
            <a:avLst/>
          </a:prstGeom>
        </p:spPr>
        <p:style>
          <a:lnRef idx="1">
            <a:schemeClr val="accent1"/>
          </a:lnRef>
          <a:fillRef idx="0">
            <a:schemeClr val="accent1"/>
          </a:fillRef>
          <a:effectRef idx="0">
            <a:schemeClr val="accent1"/>
          </a:effectRef>
          <a:fontRef idx="minor">
            <a:schemeClr val="tx1"/>
          </a:fontRef>
        </p:style>
      </p:cxnSp>
      <p:sp>
        <p:nvSpPr>
          <p:cNvPr id="14381" name="矩形 93"/>
          <p:cNvSpPr/>
          <p:nvPr/>
        </p:nvSpPr>
        <p:spPr>
          <a:xfrm>
            <a:off x="6394450" y="4271963"/>
            <a:ext cx="73342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流程文件</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2" name="矩形 94"/>
          <p:cNvSpPr/>
          <p:nvPr/>
        </p:nvSpPr>
        <p:spPr>
          <a:xfrm>
            <a:off x="7199313" y="4271963"/>
            <a:ext cx="808037"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900" b="1" dirty="0">
                <a:solidFill>
                  <a:schemeClr val="bg1"/>
                </a:solidFill>
                <a:latin typeface="宋体" panose="02010600030101010101" pitchFamily="2" charset="-122"/>
                <a:ea typeface="宋体" panose="02010600030101010101" pitchFamily="2" charset="-122"/>
              </a:rPr>
              <a:t>机器人管理</a:t>
            </a:r>
            <a:endParaRPr lang="en-US" altLang="zh-CN" sz="900" b="1" dirty="0">
              <a:solidFill>
                <a:schemeClr val="bg1"/>
              </a:solidFill>
              <a:latin typeface="宋体" panose="02010600030101010101" pitchFamily="2" charset="-122"/>
              <a:ea typeface="宋体" panose="02010600030101010101" pitchFamily="2" charset="-122"/>
            </a:endParaRPr>
          </a:p>
        </p:txBody>
      </p:sp>
      <p:sp>
        <p:nvSpPr>
          <p:cNvPr id="14383" name="矩形 95"/>
          <p:cNvSpPr/>
          <p:nvPr/>
        </p:nvSpPr>
        <p:spPr>
          <a:xfrm>
            <a:off x="6394450" y="4594225"/>
            <a:ext cx="733425"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资产管理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4" name="矩形 96"/>
          <p:cNvSpPr/>
          <p:nvPr/>
        </p:nvSpPr>
        <p:spPr>
          <a:xfrm>
            <a:off x="6394450" y="4906963"/>
            <a:ext cx="1612900"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厂商参数适配</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5" name="矩形 97"/>
          <p:cNvSpPr/>
          <p:nvPr/>
        </p:nvSpPr>
        <p:spPr>
          <a:xfrm>
            <a:off x="7199313" y="4583113"/>
            <a:ext cx="808037"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任务管理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6" name="矩形 98"/>
          <p:cNvSpPr/>
          <p:nvPr/>
        </p:nvSpPr>
        <p:spPr>
          <a:xfrm>
            <a:off x="8402638" y="4265613"/>
            <a:ext cx="996950"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日志数据</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7" name="矩形 99"/>
          <p:cNvSpPr/>
          <p:nvPr/>
        </p:nvSpPr>
        <p:spPr>
          <a:xfrm>
            <a:off x="8402638" y="4594225"/>
            <a:ext cx="996950"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状态数据</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8" name="矩形 100"/>
          <p:cNvSpPr/>
          <p:nvPr/>
        </p:nvSpPr>
        <p:spPr>
          <a:xfrm>
            <a:off x="688975" y="4011613"/>
            <a:ext cx="336550" cy="12509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组织管理</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89" name="矩形 101"/>
          <p:cNvSpPr/>
          <p:nvPr/>
        </p:nvSpPr>
        <p:spPr>
          <a:xfrm>
            <a:off x="8402638" y="4906963"/>
            <a:ext cx="996950" cy="2603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lIns="91440" tIns="45720" rIns="91440" bIns="45720" anchor="t" anchorCtr="0"/>
          <a:p>
            <a:pPr algn="ctr">
              <a:lnSpc>
                <a:spcPct val="150000"/>
              </a:lnSpc>
              <a:buFont typeface="Arial" panose="020B0604020202020204" pitchFamily="34" charset="0"/>
            </a:pPr>
            <a:r>
              <a:rPr lang="en-US" altLang="zh-CN" sz="1000" b="1" dirty="0">
                <a:solidFill>
                  <a:schemeClr val="bg1"/>
                </a:solidFill>
                <a:latin typeface="宋体" panose="02010600030101010101" pitchFamily="2" charset="-122"/>
                <a:ea typeface="宋体" panose="02010600030101010101" pitchFamily="2" charset="-122"/>
              </a:rPr>
              <a:t>统计数据</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390" name="矩形 102"/>
          <p:cNvSpPr/>
          <p:nvPr/>
        </p:nvSpPr>
        <p:spPr>
          <a:xfrm>
            <a:off x="10768013" y="1897063"/>
            <a:ext cx="882650" cy="7937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ctr" anchorCtr="0"/>
          <a:p>
            <a:pPr algn="ctr">
              <a:lnSpc>
                <a:spcPct val="95000"/>
              </a:lnSpc>
              <a:buFont typeface="Arial" panose="020B0604020202020204" pitchFamily="34" charset="0"/>
            </a:pPr>
            <a:r>
              <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rPr>
              <a:t>智能助手CIRI</a:t>
            </a:r>
            <a:endPar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4391" name="矩形 103"/>
          <p:cNvSpPr/>
          <p:nvPr/>
        </p:nvSpPr>
        <p:spPr>
          <a:xfrm>
            <a:off x="10768013" y="2836863"/>
            <a:ext cx="882650" cy="79533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ctr" anchorCtr="0"/>
          <a:p>
            <a:pPr algn="ctr">
              <a:lnSpc>
                <a:spcPct val="95000"/>
              </a:lnSpc>
              <a:buFont typeface="Arial" panose="020B0604020202020204" pitchFamily="34" charset="0"/>
            </a:pPr>
            <a:r>
              <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rPr>
              <a:t>流程挖掘</a:t>
            </a:r>
            <a:endPar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4392" name="矩形 104"/>
          <p:cNvSpPr/>
          <p:nvPr/>
        </p:nvSpPr>
        <p:spPr>
          <a:xfrm>
            <a:off x="10768013" y="3798888"/>
            <a:ext cx="882650" cy="795337"/>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ctr" anchorCtr="0"/>
          <a:p>
            <a:pPr algn="ctr">
              <a:lnSpc>
                <a:spcPct val="95000"/>
              </a:lnSpc>
              <a:buFont typeface="Arial" panose="020B0604020202020204" pitchFamily="34" charset="0"/>
            </a:pPr>
            <a:r>
              <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rPr>
              <a:t>AI技能</a:t>
            </a:r>
            <a:endPar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06" name="箭头: 左右 100"/>
          <p:cNvSpPr/>
          <p:nvPr/>
        </p:nvSpPr>
        <p:spPr>
          <a:xfrm>
            <a:off x="10223500" y="2195513"/>
            <a:ext cx="395288" cy="142875"/>
          </a:xfrm>
          <a:prstGeom prst="lef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p>
            <a:pPr algn="ctr" fontAlgn="auto"/>
            <a:endParaRPr lang="zh-CN" altLang="en-US" sz="1400" b="1" strike="noStrike" noProof="1">
              <a:solidFill>
                <a:schemeClr val="tx1"/>
              </a:solidFill>
              <a:latin typeface="宋体" panose="02010600030101010101" pitchFamily="2" charset="-122"/>
              <a:ea typeface="宋体" panose="02010600030101010101" pitchFamily="2" charset="-122"/>
            </a:endParaRPr>
          </a:p>
        </p:txBody>
      </p:sp>
      <p:sp>
        <p:nvSpPr>
          <p:cNvPr id="107" name="箭头: 左右 101"/>
          <p:cNvSpPr/>
          <p:nvPr/>
        </p:nvSpPr>
        <p:spPr>
          <a:xfrm>
            <a:off x="10223500" y="3133725"/>
            <a:ext cx="381000" cy="144463"/>
          </a:xfrm>
          <a:prstGeom prst="lef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p>
            <a:pPr algn="ctr" fontAlgn="auto"/>
            <a:endParaRPr lang="zh-CN" altLang="en-US" sz="1400" b="1" strike="noStrike" noProof="1">
              <a:solidFill>
                <a:schemeClr val="tx1"/>
              </a:solidFill>
              <a:latin typeface="宋体" panose="02010600030101010101" pitchFamily="2" charset="-122"/>
              <a:ea typeface="宋体" panose="02010600030101010101" pitchFamily="2" charset="-122"/>
            </a:endParaRPr>
          </a:p>
        </p:txBody>
      </p:sp>
      <p:sp>
        <p:nvSpPr>
          <p:cNvPr id="108" name="箭头: 左右 102"/>
          <p:cNvSpPr/>
          <p:nvPr/>
        </p:nvSpPr>
        <p:spPr>
          <a:xfrm>
            <a:off x="10223500" y="4138613"/>
            <a:ext cx="381000" cy="142875"/>
          </a:xfrm>
          <a:prstGeom prst="lef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p>
            <a:pPr algn="ctr" fontAlgn="auto"/>
            <a:endParaRPr lang="zh-CN" altLang="en-US" sz="1400" b="1" strike="noStrike" noProof="1">
              <a:solidFill>
                <a:schemeClr val="tx1"/>
              </a:solidFill>
              <a:latin typeface="宋体" panose="02010600030101010101" pitchFamily="2" charset="-122"/>
              <a:ea typeface="宋体" panose="02010600030101010101" pitchFamily="2" charset="-122"/>
            </a:endParaRPr>
          </a:p>
        </p:txBody>
      </p:sp>
      <p:sp>
        <p:nvSpPr>
          <p:cNvPr id="14396" name="矩形 108"/>
          <p:cNvSpPr/>
          <p:nvPr/>
        </p:nvSpPr>
        <p:spPr>
          <a:xfrm>
            <a:off x="10768013" y="4921250"/>
            <a:ext cx="882650" cy="793750"/>
          </a:xfrm>
          <a:prstGeom prst="rect">
            <a:avLst/>
          </a:prstGeom>
          <a:gradFill rotWithShape="1">
            <a:gsLst>
              <a:gs pos="0">
                <a:srgbClr val="2C5981">
                  <a:alpha val="100000"/>
                </a:srgbClr>
              </a:gs>
              <a:gs pos="0">
                <a:srgbClr val="4382BA">
                  <a:alpha val="100000"/>
                </a:srgbClr>
              </a:gs>
              <a:gs pos="100000">
                <a:srgbClr val="529BDE">
                  <a:alpha val="17000"/>
                </a:srgbClr>
              </a:gs>
            </a:gsLst>
            <a:lin ang="5400000" scaled="1"/>
            <a:tileRect/>
          </a:gradFill>
          <a:ln w="9525" cap="flat" cmpd="sng">
            <a:solidFill>
              <a:schemeClr val="hlink"/>
            </a:solidFill>
            <a:prstDash val="solid"/>
            <a:miter/>
            <a:headEnd type="none" w="med" len="med"/>
            <a:tailEnd type="none" w="med" len="med"/>
          </a:ln>
        </p:spPr>
        <p:txBody>
          <a:bodyPr wrap="square" anchor="ctr" anchorCtr="0"/>
          <a:p>
            <a:pPr algn="ctr">
              <a:lnSpc>
                <a:spcPct val="95000"/>
              </a:lnSpc>
              <a:buFont typeface="Arial" panose="020B0604020202020204" pitchFamily="34" charset="0"/>
            </a:pPr>
            <a:r>
              <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rPr>
              <a:t>数据分析</a:t>
            </a:r>
            <a:endParaRPr lang="zh-CN" altLang="en-US" sz="1400"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10" name="箭头: 左右 102"/>
          <p:cNvSpPr/>
          <p:nvPr/>
        </p:nvSpPr>
        <p:spPr>
          <a:xfrm>
            <a:off x="10217150" y="5295900"/>
            <a:ext cx="381000" cy="144463"/>
          </a:xfrm>
          <a:prstGeom prst="lef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p>
            <a:pPr algn="ctr" fontAlgn="auto"/>
            <a:endParaRPr lang="zh-CN" altLang="en-US" sz="1400" b="1" strike="noStrike" noProof="1">
              <a:solidFill>
                <a:schemeClr val="tx1"/>
              </a:solidFill>
              <a:latin typeface="宋体" panose="02010600030101010101" pitchFamily="2" charset="-122"/>
              <a:ea typeface="宋体" panose="02010600030101010101" pitchFamily="2" charset="-122"/>
            </a:endParaRPr>
          </a:p>
        </p:txBody>
      </p:sp>
      <p:sp>
        <p:nvSpPr>
          <p:cNvPr id="111" name="矩形 110"/>
          <p:cNvSpPr/>
          <p:nvPr/>
        </p:nvSpPr>
        <p:spPr>
          <a:xfrm>
            <a:off x="10598150" y="1381125"/>
            <a:ext cx="1187450" cy="4786313"/>
          </a:xfrm>
          <a:prstGeom prst="rect">
            <a:avLst/>
          </a:prstGeom>
          <a:solidFill>
            <a:schemeClr val="accent1">
              <a:lumMod val="75000"/>
              <a:lumOff val="25000"/>
              <a:alpha val="17000"/>
            </a:schemeClr>
          </a:solidFill>
          <a:ln>
            <a:solidFill>
              <a:schemeClr val="bg1"/>
            </a:solidFill>
          </a:ln>
          <a:effectLst/>
        </p:spPr>
        <p:style>
          <a:lnRef idx="2">
            <a:schemeClr val="accent2">
              <a:shade val="50000"/>
            </a:schemeClr>
          </a:lnRef>
          <a:fillRef idx="1">
            <a:schemeClr val="accent2"/>
          </a:fillRef>
          <a:effectRef idx="0">
            <a:schemeClr val="accent2"/>
          </a:effectRef>
          <a:fontRef idx="minor">
            <a:schemeClr val="lt1"/>
          </a:fontRef>
        </p:style>
        <p:txBody>
          <a:bodyPr vertOverflow="overflow" horzOverflow="overflow" vert="horz" wrap="square" numCol="1" spcCol="0" rtlCol="0" fromWordArt="0" anchor="t" anchorCtr="0" forceAA="0" compatLnSpc="1">
            <a:noAutofit/>
          </a:bodyPr>
          <a:p>
            <a:pPr lvl="0" algn="ctr" fontAlgn="auto">
              <a:buClrTx/>
              <a:buSzTx/>
              <a:buFontTx/>
            </a:pPr>
            <a:r>
              <a:rPr lang="en-US" altLang="zh-CN" sz="1200" b="1" strike="noStrike" noProof="1" dirty="0">
                <a:solidFill>
                  <a:schemeClr val="bg1"/>
                </a:solidFill>
                <a:latin typeface="宋体" panose="02010600030101010101" pitchFamily="2" charset="-122"/>
                <a:ea typeface="宋体" panose="02010600030101010101" pitchFamily="2" charset="-122"/>
                <a:sym typeface="+mn-ea"/>
              </a:rPr>
              <a:t>RPA+</a:t>
            </a:r>
            <a:endParaRPr lang="en-US" altLang="zh-CN" sz="1200" b="1" strike="noStrike" noProof="1" dirty="0">
              <a:solidFill>
                <a:schemeClr val="bg1"/>
              </a:solidFill>
              <a:latin typeface="宋体" panose="02010600030101010101" pitchFamily="2" charset="-122"/>
              <a:ea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8856,&quot;width&quot;:14376}"/>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COMMONDATA" val="eyJoZGlkIjoiZTY3YjdiNTA5YjlmMzFkNzBhN2UyM2IyZDJjOTNlM2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4220</Words>
  <Application>WPS 演示</Application>
  <PresentationFormat>宽屏</PresentationFormat>
  <Paragraphs>581</Paragraphs>
  <Slides>17</Slides>
  <Notes>0</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17</vt:i4>
      </vt:variant>
    </vt:vector>
  </HeadingPairs>
  <TitlesOfParts>
    <vt:vector size="38" baseType="lpstr">
      <vt:lpstr>Arial</vt:lpstr>
      <vt:lpstr>宋体</vt:lpstr>
      <vt:lpstr>Wingdings</vt:lpstr>
      <vt:lpstr>Calibri</vt:lpstr>
      <vt:lpstr>微软雅黑</vt:lpstr>
      <vt:lpstr>华文仿宋</vt:lpstr>
      <vt:lpstr>创艺简标宋</vt:lpstr>
      <vt:lpstr>方正舒体</vt:lpstr>
      <vt:lpstr>方正粗黑宋简体</vt:lpstr>
      <vt:lpstr>Arial Unicode MS</vt:lpstr>
      <vt:lpstr>Ebrima</vt:lpstr>
      <vt:lpstr>Calibri Light</vt:lpstr>
      <vt:lpstr>Arial</vt:lpstr>
      <vt:lpstr>Wingdings</vt:lpstr>
      <vt:lpstr>Segoe UI</vt:lpstr>
      <vt:lpstr>阿里巴巴普惠体 Medium</vt:lpstr>
      <vt:lpstr>Arial Unicode MS</vt:lpstr>
      <vt:lpstr>等线</vt:lpstr>
      <vt:lpstr>Office 主题</vt:lpstr>
      <vt:lpstr>1_Office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PLY Khalil</cp:lastModifiedBy>
  <cp:revision>205</cp:revision>
  <dcterms:created xsi:type="dcterms:W3CDTF">2021-03-03T08:16:00Z</dcterms:created>
  <dcterms:modified xsi:type="dcterms:W3CDTF">2022-07-17T06:49:25Z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9508228839BA4365953B4BDE33E86498</vt:lpwstr>
  </property>
</Properties>
</file>