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sldIdLst>
    <p:sldId id="256" r:id="rId4"/>
    <p:sldId id="257" r:id="rId5"/>
    <p:sldId id="258" r:id="rId6"/>
    <p:sldId id="323" r:id="rId7"/>
    <p:sldId id="291" r:id="rId8"/>
    <p:sldId id="269" r:id="rId9"/>
    <p:sldId id="306" r:id="rId10"/>
    <p:sldId id="263" r:id="rId11"/>
    <p:sldId id="266" r:id="rId12"/>
    <p:sldId id="283" r:id="rId13"/>
    <p:sldId id="284" r:id="rId14"/>
    <p:sldId id="285" r:id="rId16"/>
    <p:sldId id="317" r:id="rId17"/>
    <p:sldId id="271" r:id="rId18"/>
    <p:sldId id="318" r:id="rId19"/>
    <p:sldId id="260" r:id="rId20"/>
    <p:sldId id="265" r:id="rId21"/>
    <p:sldId id="26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925"/>
    <a:srgbClr val="606A84"/>
    <a:srgbClr val="354365"/>
    <a:srgbClr val="B484E2"/>
    <a:srgbClr val="705661"/>
    <a:srgbClr val="D460FF"/>
    <a:srgbClr val="01A8FF"/>
    <a:srgbClr val="34334B"/>
    <a:srgbClr val="6D5562"/>
    <a:srgbClr val="1A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13" d="100"/>
          <a:sy n="11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13.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4334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lum bright="-18000"/>
            <a:extLst>
              <a:ext uri="{28A0092B-C50C-407E-A947-70E740481C1C}">
                <a14:useLocalDpi xmlns:a14="http://schemas.microsoft.com/office/drawing/2010/main" val="0"/>
              </a:ext>
            </a:extLst>
          </a:blip>
          <a:stretch>
            <a:fillRect/>
          </a:stretch>
        </p:blipFill>
        <p:spPr>
          <a:xfrm>
            <a:off x="-161453" y="0"/>
            <a:ext cx="12353453" cy="6948000"/>
          </a:xfrm>
          <a:prstGeom prst="rect">
            <a:avLst/>
          </a:prstGeom>
          <a:solidFill>
            <a:schemeClr val="accent1"/>
          </a:solidFill>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atin typeface="微软雅黑" panose="020B0503020204020204" pitchFamily="34" charset="-122"/>
                <a:ea typeface="微软雅黑" panose="020B0503020204020204" pitchFamily="34" charset="-122"/>
                <a:cs typeface="Arial" panose="020B0604020202020204" pitchFamily="34" charset="0"/>
                <a:sym typeface="+mn-ea"/>
              </a:rPr>
              <a:t>财务核算数字员工</a:t>
            </a:r>
            <a:r>
              <a:rPr kumimoji="1" lang="en-US" altLang="zh-CN"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atin typeface="微软雅黑" panose="020B0503020204020204" pitchFamily="34" charset="-122"/>
                <a:ea typeface="微软雅黑" panose="020B0503020204020204" pitchFamily="34" charset="-122"/>
                <a:cs typeface="Arial" panose="020B0604020202020204" pitchFamily="34" charset="0"/>
                <a:sym typeface="+mn-ea"/>
              </a:rPr>
              <a:t> </a:t>
            </a:r>
            <a:endParaRPr kumimoji="1" lang="en-US" altLang="zh-CN" sz="7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8"/>
          <p:cNvSpPr/>
          <p:nvPr>
            <p:custDataLst>
              <p:tags r:id="rId1"/>
            </p:custDataLst>
          </p:nvPr>
        </p:nvSpPr>
        <p:spPr>
          <a:xfrm>
            <a:off x="511175" y="1934210"/>
            <a:ext cx="10836275" cy="4619625"/>
          </a:xfrm>
          <a:prstGeom prst="roundRect">
            <a:avLst>
              <a:gd name="adj" fmla="val 5050"/>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54965" y="1327785"/>
            <a:ext cx="11226165" cy="373857"/>
            <a:chOff x="-15" y="2180"/>
            <a:chExt cx="17679" cy="783"/>
          </a:xfrm>
        </p:grpSpPr>
        <p:sp>
          <p:nvSpPr>
            <p:cNvPr id="61" name="燕尾形 60"/>
            <p:cNvSpPr/>
            <p:nvPr/>
          </p:nvSpPr>
          <p:spPr>
            <a:xfrm>
              <a:off x="-15" y="2180"/>
              <a:ext cx="4569" cy="783"/>
            </a:xfrm>
            <a:prstGeom prst="chevron">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各类凭证处理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5" name="燕尾形 64"/>
            <p:cNvSpPr/>
            <p:nvPr/>
          </p:nvSpPr>
          <p:spPr>
            <a:xfrm>
              <a:off x="4355" y="2180"/>
              <a:ext cx="4569" cy="783"/>
            </a:xfrm>
            <a:prstGeom prst="chevron">
              <a:avLst/>
            </a:prstGeom>
            <a:gradFill>
              <a:gsLst>
                <a:gs pos="0">
                  <a:schemeClr val="accent1">
                    <a:lumMod val="5000"/>
                    <a:lumOff val="95000"/>
                  </a:schemeClr>
                </a:gs>
                <a:gs pos="0">
                  <a:schemeClr val="accent1">
                    <a:lumMod val="60000"/>
                    <a:lumOff val="40000"/>
                  </a:schemeClr>
                </a:gs>
                <a:gs pos="0">
                  <a:schemeClr val="accent1">
                    <a:lumMod val="60000"/>
                    <a:lumOff val="40000"/>
                  </a:schemeClr>
                </a:gs>
                <a:gs pos="50000">
                  <a:schemeClr val="accent1">
                    <a:lumMod val="75000"/>
                  </a:schemeClr>
                </a:gs>
              </a:gsLst>
              <a:lin ang="5400000" scaled="0"/>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bg1"/>
                  </a:solidFill>
                  <a:latin typeface="微软雅黑" panose="020B0503020204020204" pitchFamily="34" charset="-122"/>
                  <a:ea typeface="微软雅黑" panose="020B0503020204020204" pitchFamily="34" charset="-122"/>
                  <a:sym typeface="+mn-ea"/>
                </a:rPr>
                <a:t>月度成本处理</a:t>
              </a:r>
              <a:endParaRPr lang="zh-CN" altLang="en-US" sz="1600">
                <a:solidFill>
                  <a:schemeClr val="bg1"/>
                </a:solidFill>
                <a:latin typeface="微软雅黑" panose="020B0503020204020204" pitchFamily="34" charset="-122"/>
                <a:ea typeface="微软雅黑" panose="020B0503020204020204" pitchFamily="34" charset="-122"/>
                <a:sym typeface="+mn-ea"/>
              </a:endParaRPr>
            </a:p>
          </p:txBody>
        </p:sp>
        <p:sp>
          <p:nvSpPr>
            <p:cNvPr id="66" name="燕尾形 65"/>
            <p:cNvSpPr/>
            <p:nvPr/>
          </p:nvSpPr>
          <p:spPr>
            <a:xfrm>
              <a:off x="872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总账数据核对</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7" name="燕尾形 66"/>
            <p:cNvSpPr/>
            <p:nvPr/>
          </p:nvSpPr>
          <p:spPr>
            <a:xfrm>
              <a:off x="1309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影像归档</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246505" y="2369185"/>
            <a:ext cx="2607310" cy="4688840"/>
            <a:chOff x="1963" y="4111"/>
            <a:chExt cx="4106" cy="7384"/>
          </a:xfrm>
        </p:grpSpPr>
        <p:sp>
          <p:nvSpPr>
            <p:cNvPr id="68" name="圆角矩形 92"/>
            <p:cNvSpPr/>
            <p:nvPr/>
          </p:nvSpPr>
          <p:spPr>
            <a:xfrm rot="16200000" flipH="1" flipV="1">
              <a:off x="324" y="5750"/>
              <a:ext cx="7385" cy="4107"/>
            </a:xfrm>
            <a:prstGeom prst="roundRect">
              <a:avLst>
                <a:gd name="adj" fmla="val 6308"/>
              </a:avLst>
            </a:prstGeom>
            <a:gradFill>
              <a:gsLst>
                <a:gs pos="0">
                  <a:schemeClr val="accent2">
                    <a:alpha val="50000"/>
                  </a:schemeClr>
                </a:gs>
                <a:gs pos="77000">
                  <a:schemeClr val="accent3">
                    <a:alpha val="0"/>
                  </a:schemeClr>
                </a:gs>
              </a:gsLst>
              <a:lin ang="0" scaled="0"/>
            </a:gradFill>
            <a:ln w="22225">
              <a:gradFill flip="none" rotWithShape="1">
                <a:gsLst>
                  <a:gs pos="0">
                    <a:schemeClr val="accent2"/>
                  </a:gs>
                  <a:gs pos="80000">
                    <a:schemeClr val="accent3">
                      <a:alpha val="0"/>
                    </a:schemeClr>
                  </a:gs>
                </a:gsLst>
                <a:lin ang="0" scaled="0"/>
                <a:tileRect/>
              </a:gra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3600" dirty="0">
                <a:solidFill>
                  <a:srgbClr val="000000"/>
                </a:solidFill>
              </a:endParaRPr>
            </a:p>
          </p:txBody>
        </p:sp>
        <p:sp>
          <p:nvSpPr>
            <p:cNvPr id="10" name="文本框 9"/>
            <p:cNvSpPr txBox="1"/>
            <p:nvPr/>
          </p:nvSpPr>
          <p:spPr>
            <a:xfrm>
              <a:off x="2377" y="4618"/>
              <a:ext cx="3279" cy="531"/>
            </a:xfrm>
            <a:prstGeom prst="rect">
              <a:avLst/>
            </a:prstGeom>
            <a:noFill/>
          </p:spPr>
          <p:txBody>
            <a:bodyPr wrap="square" rtlCol="0">
              <a:spAutoFit/>
            </a:bodyPr>
            <a:p>
              <a:pPr algn="ctr"/>
              <a:r>
                <a:rPr lang="zh-CN" altLang="en-US" sz="1600" b="1">
                  <a:solidFill>
                    <a:schemeClr val="bg1"/>
                  </a:solidFill>
                  <a:latin typeface="微软雅黑" panose="020B0503020204020204" pitchFamily="34" charset="-122"/>
                  <a:ea typeface="微软雅黑" panose="020B0503020204020204" pitchFamily="34" charset="-122"/>
                </a:rPr>
                <a:t>产成品月报表核对</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7" name="圆角矩形 17"/>
            <p:cNvSpPr/>
            <p:nvPr/>
          </p:nvSpPr>
          <p:spPr>
            <a:xfrm>
              <a:off x="2462" y="5847"/>
              <a:ext cx="3108" cy="2875"/>
            </a:xfrm>
            <a:prstGeom prst="roundRect">
              <a:avLst>
                <a:gd name="adj" fmla="val 7130"/>
              </a:avLst>
            </a:prstGeom>
            <a:solidFill>
              <a:schemeClr val="bg1"/>
            </a:soli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自动读取指定文件目录中的《产成品月报表》</a:t>
              </a:r>
              <a:r>
                <a:rPr lang="en-US" altLang="zh-CN"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Excel</a:t>
              </a:r>
              <a:r>
                <a:rPr lang="zh-CN" altLang="en-US"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文件</a:t>
              </a:r>
              <a:endParaRPr lang="zh-CN" altLang="en-US"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buFont typeface="Wingdings" panose="05000000000000000000" charset="0"/>
                <a:buNone/>
              </a:pPr>
              <a:endParaRPr lang="zh-CN" altLang="en-US"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与成本模块核对材料出库与完工产品统计数据</a:t>
              </a:r>
              <a:endParaRPr lang="zh-CN" altLang="en-US" sz="1200" kern="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34" name="组合 33"/>
          <p:cNvGrpSpPr/>
          <p:nvPr/>
        </p:nvGrpSpPr>
        <p:grpSpPr>
          <a:xfrm>
            <a:off x="4636135" y="2369185"/>
            <a:ext cx="2607310" cy="4688840"/>
            <a:chOff x="7139" y="4111"/>
            <a:chExt cx="4106" cy="7384"/>
          </a:xfrm>
        </p:grpSpPr>
        <p:sp>
          <p:nvSpPr>
            <p:cNvPr id="24" name="圆角矩形 92"/>
            <p:cNvSpPr/>
            <p:nvPr/>
          </p:nvSpPr>
          <p:spPr>
            <a:xfrm rot="16200000" flipH="1" flipV="1">
              <a:off x="5500" y="5750"/>
              <a:ext cx="7385" cy="4107"/>
            </a:xfrm>
            <a:prstGeom prst="roundRect">
              <a:avLst>
                <a:gd name="adj" fmla="val 6308"/>
              </a:avLst>
            </a:prstGeom>
            <a:gradFill>
              <a:gsLst>
                <a:gs pos="0">
                  <a:schemeClr val="accent2">
                    <a:alpha val="50000"/>
                  </a:schemeClr>
                </a:gs>
                <a:gs pos="77000">
                  <a:schemeClr val="accent3">
                    <a:alpha val="0"/>
                  </a:schemeClr>
                </a:gs>
              </a:gsLst>
              <a:lin ang="0" scaled="0"/>
            </a:gradFill>
            <a:ln w="22225">
              <a:gradFill flip="none" rotWithShape="1">
                <a:gsLst>
                  <a:gs pos="0">
                    <a:schemeClr val="accent2"/>
                  </a:gs>
                  <a:gs pos="80000">
                    <a:schemeClr val="accent3">
                      <a:alpha val="0"/>
                    </a:schemeClr>
                  </a:gs>
                </a:gsLst>
                <a:lin ang="0" scaled="0"/>
                <a:tileRect/>
              </a:gra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3600" dirty="0">
                <a:solidFill>
                  <a:srgbClr val="000000"/>
                </a:solidFill>
              </a:endParaRPr>
            </a:p>
          </p:txBody>
        </p:sp>
        <p:sp>
          <p:nvSpPr>
            <p:cNvPr id="26" name="文本框 25"/>
            <p:cNvSpPr txBox="1"/>
            <p:nvPr/>
          </p:nvSpPr>
          <p:spPr>
            <a:xfrm>
              <a:off x="7553" y="4618"/>
              <a:ext cx="3279" cy="531"/>
            </a:xfrm>
            <a:prstGeom prst="rect">
              <a:avLst/>
            </a:prstGeom>
            <a:noFill/>
          </p:spPr>
          <p:txBody>
            <a:bodyPr wrap="square" rtlCol="0">
              <a:spAutoFit/>
            </a:bodyPr>
            <a:p>
              <a:pPr algn="ctr"/>
              <a:r>
                <a:rPr lang="zh-CN" altLang="en-US" sz="1600" b="1">
                  <a:solidFill>
                    <a:schemeClr val="bg1"/>
                  </a:solidFill>
                  <a:latin typeface="微软雅黑" panose="020B0503020204020204" pitchFamily="34" charset="-122"/>
                  <a:ea typeface="微软雅黑" panose="020B0503020204020204" pitchFamily="34" charset="-122"/>
                </a:rPr>
                <a:t>成本数据核对</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圆角矩形 17"/>
            <p:cNvSpPr/>
            <p:nvPr/>
          </p:nvSpPr>
          <p:spPr>
            <a:xfrm>
              <a:off x="7638" y="5847"/>
              <a:ext cx="3108" cy="2875"/>
            </a:xfrm>
            <a:prstGeom prst="roundRect">
              <a:avLst>
                <a:gd name="adj" fmla="val 7130"/>
              </a:avLst>
            </a:prstGeom>
            <a:solidFill>
              <a:schemeClr val="bg1"/>
            </a:soli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rPr>
                <a:t>核对总账与成本模块的材料成本、费用成本、产成品数据是否一致</a:t>
              </a:r>
              <a:endParaRPr lang="zh-CN" altLang="en-US" sz="1200" kern="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endParaRPr>
            </a:p>
          </p:txBody>
        </p:sp>
      </p:grpSp>
      <p:grpSp>
        <p:nvGrpSpPr>
          <p:cNvPr id="35" name="组合 34"/>
          <p:cNvGrpSpPr/>
          <p:nvPr/>
        </p:nvGrpSpPr>
        <p:grpSpPr>
          <a:xfrm>
            <a:off x="8025765" y="2369185"/>
            <a:ext cx="2607310" cy="4688840"/>
            <a:chOff x="12639" y="4111"/>
            <a:chExt cx="4106" cy="7384"/>
          </a:xfrm>
        </p:grpSpPr>
        <p:sp>
          <p:nvSpPr>
            <p:cNvPr id="29" name="圆角矩形 92"/>
            <p:cNvSpPr/>
            <p:nvPr/>
          </p:nvSpPr>
          <p:spPr>
            <a:xfrm rot="16200000" flipH="1" flipV="1">
              <a:off x="11000" y="5750"/>
              <a:ext cx="7385" cy="4107"/>
            </a:xfrm>
            <a:prstGeom prst="roundRect">
              <a:avLst>
                <a:gd name="adj" fmla="val 6308"/>
              </a:avLst>
            </a:prstGeom>
            <a:gradFill>
              <a:gsLst>
                <a:gs pos="0">
                  <a:schemeClr val="accent2">
                    <a:alpha val="50000"/>
                  </a:schemeClr>
                </a:gs>
                <a:gs pos="77000">
                  <a:schemeClr val="accent3">
                    <a:alpha val="0"/>
                  </a:schemeClr>
                </a:gs>
              </a:gsLst>
              <a:lin ang="0" scaled="0"/>
            </a:gradFill>
            <a:ln w="22225">
              <a:gradFill flip="none" rotWithShape="1">
                <a:gsLst>
                  <a:gs pos="0">
                    <a:schemeClr val="accent2"/>
                  </a:gs>
                  <a:gs pos="80000">
                    <a:schemeClr val="accent3">
                      <a:alpha val="0"/>
                    </a:schemeClr>
                  </a:gs>
                </a:gsLst>
                <a:lin ang="0" scaled="0"/>
                <a:tileRect/>
              </a:gra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3600" dirty="0">
                <a:solidFill>
                  <a:srgbClr val="000000"/>
                </a:solidFill>
              </a:endParaRPr>
            </a:p>
          </p:txBody>
        </p:sp>
        <p:sp>
          <p:nvSpPr>
            <p:cNvPr id="30" name="文本框 29"/>
            <p:cNvSpPr txBox="1"/>
            <p:nvPr/>
          </p:nvSpPr>
          <p:spPr>
            <a:xfrm>
              <a:off x="13053" y="4618"/>
              <a:ext cx="3279" cy="531"/>
            </a:xfrm>
            <a:prstGeom prst="rect">
              <a:avLst/>
            </a:prstGeom>
            <a:noFill/>
          </p:spPr>
          <p:txBody>
            <a:bodyPr wrap="square" rtlCol="0">
              <a:spAutoFit/>
            </a:bodyPr>
            <a:p>
              <a:pPr algn="ctr"/>
              <a:r>
                <a:rPr lang="zh-CN" altLang="en-US" sz="1600" b="1">
                  <a:solidFill>
                    <a:schemeClr val="bg1"/>
                  </a:solidFill>
                  <a:latin typeface="微软雅黑" panose="020B0503020204020204" pitchFamily="34" charset="-122"/>
                  <a:ea typeface="微软雅黑" panose="020B0503020204020204" pitchFamily="34" charset="-122"/>
                </a:rPr>
                <a:t>成本结转</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1" name="圆角矩形 17"/>
            <p:cNvSpPr/>
            <p:nvPr/>
          </p:nvSpPr>
          <p:spPr>
            <a:xfrm>
              <a:off x="13138" y="5847"/>
              <a:ext cx="3108" cy="2875"/>
            </a:xfrm>
            <a:prstGeom prst="roundRect">
              <a:avLst>
                <a:gd name="adj" fmla="val 7130"/>
              </a:avLst>
            </a:prstGeom>
            <a:solidFill>
              <a:schemeClr val="bg1"/>
            </a:soli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rPr>
                <a:t>成本资料关账</a:t>
              </a:r>
              <a:endPar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endParaRPr>
            </a:p>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rPr>
                <a:t>成本中心费用结转</a:t>
              </a:r>
              <a:endPar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endParaRPr>
            </a:p>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rPr>
                <a:t>成本分配</a:t>
              </a:r>
              <a:endPar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endParaRPr>
            </a:p>
            <a:p>
              <a:pPr marL="285750" indent="-285750" algn="l">
                <a:buFont typeface="Wingdings" panose="05000000000000000000" charset="0"/>
                <a:buChar char="ü"/>
              </a:pPr>
              <a:r>
                <a:rPr lang="zh-CN" altLang="en-US" sz="120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rPr>
                <a:t>成本结转</a:t>
              </a:r>
              <a:endParaRPr lang="zh-CN" altLang="en-US" sz="1200" kern="0">
                <a:solidFill>
                  <a:schemeClr val="accent1">
                    <a:lumMod val="50000"/>
                  </a:schemeClr>
                </a:solidFill>
                <a:latin typeface="微软雅黑" panose="020B0503020204020204" pitchFamily="34" charset="-122"/>
                <a:ea typeface="微软雅黑" panose="020B0503020204020204" pitchFamily="34" charset="-122"/>
                <a:cs typeface="等线" panose="02010600030101010101" charset="-122"/>
                <a:sym typeface="+mn-ea"/>
              </a:endParaRPr>
            </a:p>
          </p:txBody>
        </p:sp>
      </p:grpSp>
      <p:sp>
        <p:nvSpPr>
          <p:cNvPr id="44" name="任意多边形 63"/>
          <p:cNvSpPr/>
          <p:nvPr>
            <p:custDataLst>
              <p:tags r:id="rId2"/>
            </p:custDataLst>
          </p:nvPr>
        </p:nvSpPr>
        <p:spPr>
          <a:xfrm rot="5400000" flipH="1">
            <a:off x="3110865" y="3453765"/>
            <a:ext cx="1927225" cy="1075690"/>
          </a:xfrm>
          <a:custGeom>
            <a:avLst/>
            <a:gdLst/>
            <a:ahLst/>
            <a:cxnLst>
              <a:cxn ang="0">
                <a:pos x="wd2" y="hd2"/>
              </a:cxn>
              <a:cxn ang="5400000">
                <a:pos x="wd2" y="hd2"/>
              </a:cxn>
              <a:cxn ang="10800000">
                <a:pos x="wd2" y="hd2"/>
              </a:cxn>
              <a:cxn ang="16200000">
                <a:pos x="wd2" y="hd2"/>
              </a:cxn>
            </a:cxnLst>
            <a:rect l="0" t="0" r="r" b="b"/>
            <a:pathLst>
              <a:path w="21600" h="21600" extrusionOk="0">
                <a:moveTo>
                  <a:pt x="13305" y="8800"/>
                </a:moveTo>
                <a:cubicBezTo>
                  <a:pt x="14900" y="8800"/>
                  <a:pt x="14900" y="8800"/>
                  <a:pt x="14900" y="8800"/>
                </a:cubicBezTo>
                <a:cubicBezTo>
                  <a:pt x="11009" y="0"/>
                  <a:pt x="11009" y="0"/>
                  <a:pt x="11009" y="0"/>
                </a:cubicBezTo>
                <a:cubicBezTo>
                  <a:pt x="7023" y="8800"/>
                  <a:pt x="7023" y="8800"/>
                  <a:pt x="7023" y="8800"/>
                </a:cubicBezTo>
                <a:cubicBezTo>
                  <a:pt x="8712" y="8800"/>
                  <a:pt x="8712" y="8800"/>
                  <a:pt x="8712" y="8800"/>
                </a:cubicBezTo>
                <a:cubicBezTo>
                  <a:pt x="8579" y="11200"/>
                  <a:pt x="6928" y="20000"/>
                  <a:pt x="0" y="21600"/>
                </a:cubicBezTo>
                <a:cubicBezTo>
                  <a:pt x="21600" y="21600"/>
                  <a:pt x="21600" y="21600"/>
                  <a:pt x="21600" y="21600"/>
                </a:cubicBezTo>
                <a:cubicBezTo>
                  <a:pt x="21600" y="21600"/>
                  <a:pt x="14520" y="19733"/>
                  <a:pt x="13305" y="8800"/>
                </a:cubicBezTo>
                <a:close/>
              </a:path>
            </a:pathLst>
          </a:custGeom>
          <a:gradFill flip="none" rotWithShape="1">
            <a:gsLst>
              <a:gs pos="0">
                <a:schemeClr val="accent3"/>
              </a:gs>
              <a:gs pos="100000">
                <a:schemeClr val="accent1">
                  <a:lumMod val="50000"/>
                  <a:alpha val="0"/>
                </a:schemeClr>
              </a:gs>
              <a:gs pos="38000">
                <a:schemeClr val="accent2">
                  <a:alpha val="5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alpha val="0"/>
                  </a:prstClr>
                </a:solidFill>
                <a:effectLst/>
                <a:uLnTx/>
                <a:uFillTx/>
              </a:rPr>
              <a:t>1</a:t>
            </a:r>
            <a:endParaRPr kumimoji="0" sz="1050" b="0" i="0" u="none" strike="noStrike" kern="1200" cap="none" spc="0" normalizeH="0" baseline="0" noProof="0" dirty="0">
              <a:ln>
                <a:noFill/>
              </a:ln>
              <a:solidFill>
                <a:prstClr val="white">
                  <a:alpha val="0"/>
                </a:prstClr>
              </a:solidFill>
              <a:effectLst/>
              <a:uLnTx/>
              <a:uFillTx/>
            </a:endParaRPr>
          </a:p>
        </p:txBody>
      </p:sp>
      <p:sp>
        <p:nvSpPr>
          <p:cNvPr id="32" name="任意多边形 63"/>
          <p:cNvSpPr/>
          <p:nvPr>
            <p:custDataLst>
              <p:tags r:id="rId3"/>
            </p:custDataLst>
          </p:nvPr>
        </p:nvSpPr>
        <p:spPr>
          <a:xfrm rot="5400000" flipH="1">
            <a:off x="6511925" y="3464560"/>
            <a:ext cx="1927225" cy="1075690"/>
          </a:xfrm>
          <a:custGeom>
            <a:avLst/>
            <a:gdLst/>
            <a:ahLst/>
            <a:cxnLst>
              <a:cxn ang="0">
                <a:pos x="wd2" y="hd2"/>
              </a:cxn>
              <a:cxn ang="5400000">
                <a:pos x="wd2" y="hd2"/>
              </a:cxn>
              <a:cxn ang="10800000">
                <a:pos x="wd2" y="hd2"/>
              </a:cxn>
              <a:cxn ang="16200000">
                <a:pos x="wd2" y="hd2"/>
              </a:cxn>
            </a:cxnLst>
            <a:rect l="0" t="0" r="r" b="b"/>
            <a:pathLst>
              <a:path w="21600" h="21600" extrusionOk="0">
                <a:moveTo>
                  <a:pt x="13305" y="8800"/>
                </a:moveTo>
                <a:cubicBezTo>
                  <a:pt x="14900" y="8800"/>
                  <a:pt x="14900" y="8800"/>
                  <a:pt x="14900" y="8800"/>
                </a:cubicBezTo>
                <a:cubicBezTo>
                  <a:pt x="11009" y="0"/>
                  <a:pt x="11009" y="0"/>
                  <a:pt x="11009" y="0"/>
                </a:cubicBezTo>
                <a:cubicBezTo>
                  <a:pt x="7023" y="8800"/>
                  <a:pt x="7023" y="8800"/>
                  <a:pt x="7023" y="8800"/>
                </a:cubicBezTo>
                <a:cubicBezTo>
                  <a:pt x="8712" y="8800"/>
                  <a:pt x="8712" y="8800"/>
                  <a:pt x="8712" y="8800"/>
                </a:cubicBezTo>
                <a:cubicBezTo>
                  <a:pt x="8579" y="11200"/>
                  <a:pt x="6928" y="20000"/>
                  <a:pt x="0" y="21600"/>
                </a:cubicBezTo>
                <a:cubicBezTo>
                  <a:pt x="21600" y="21600"/>
                  <a:pt x="21600" y="21600"/>
                  <a:pt x="21600" y="21600"/>
                </a:cubicBezTo>
                <a:cubicBezTo>
                  <a:pt x="21600" y="21600"/>
                  <a:pt x="14520" y="19733"/>
                  <a:pt x="13305" y="8800"/>
                </a:cubicBezTo>
                <a:close/>
              </a:path>
            </a:pathLst>
          </a:custGeom>
          <a:gradFill flip="none" rotWithShape="1">
            <a:gsLst>
              <a:gs pos="0">
                <a:schemeClr val="accent3"/>
              </a:gs>
              <a:gs pos="100000">
                <a:schemeClr val="accent1">
                  <a:lumMod val="50000"/>
                  <a:alpha val="0"/>
                </a:schemeClr>
              </a:gs>
              <a:gs pos="38000">
                <a:schemeClr val="accent2">
                  <a:alpha val="5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alpha val="0"/>
                  </a:prstClr>
                </a:solidFill>
                <a:effectLst/>
                <a:uLnTx/>
                <a:uFillTx/>
              </a:rPr>
              <a:t>1</a:t>
            </a:r>
            <a:endParaRPr kumimoji="0" sz="1050" b="0" i="0" u="none" strike="noStrike" kern="1200" cap="none" spc="0" normalizeH="0" baseline="0" noProof="0" dirty="0">
              <a:ln>
                <a:noFill/>
              </a:ln>
              <a:solidFill>
                <a:prstClr val="white">
                  <a:alpha val="0"/>
                </a:prstClr>
              </a:solidFill>
              <a:effectLst/>
              <a:uLnTx/>
              <a:uFillTx/>
            </a:endParaRPr>
          </a:p>
        </p:txBody>
      </p:sp>
      <p:sp>
        <p:nvSpPr>
          <p:cNvPr id="4" name="文本框 3"/>
          <p:cNvSpPr txBox="1"/>
          <p:nvPr/>
        </p:nvSpPr>
        <p:spPr>
          <a:xfrm>
            <a:off x="1245870" y="5706110"/>
            <a:ext cx="9388475" cy="5835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RPA机器人模拟人工，进行生产月报表核对，按照企业操作规范，先后在NC系统中完成成本自动归集、实际成本处理、成本分配、成本结转、凭证生成等步骤操作，自动完成每月成本处理任务。</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8"/>
          <p:cNvSpPr/>
          <p:nvPr>
            <p:custDataLst>
              <p:tags r:id="rId1"/>
            </p:custDataLst>
          </p:nvPr>
        </p:nvSpPr>
        <p:spPr>
          <a:xfrm>
            <a:off x="511175" y="1934210"/>
            <a:ext cx="10836275" cy="4619625"/>
          </a:xfrm>
          <a:prstGeom prst="roundRect">
            <a:avLst>
              <a:gd name="adj" fmla="val 5050"/>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49885" y="1327785"/>
            <a:ext cx="11226165" cy="373857"/>
            <a:chOff x="-15" y="2180"/>
            <a:chExt cx="17679" cy="783"/>
          </a:xfrm>
        </p:grpSpPr>
        <p:sp>
          <p:nvSpPr>
            <p:cNvPr id="61" name="燕尾形 60"/>
            <p:cNvSpPr/>
            <p:nvPr/>
          </p:nvSpPr>
          <p:spPr>
            <a:xfrm>
              <a:off x="-15" y="2180"/>
              <a:ext cx="4569" cy="783"/>
            </a:xfrm>
            <a:prstGeom prst="chevron">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各类凭证处理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5" name="燕尾形 64"/>
            <p:cNvSpPr/>
            <p:nvPr/>
          </p:nvSpPr>
          <p:spPr>
            <a:xfrm>
              <a:off x="435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月度成本处理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6" name="燕尾形 65"/>
            <p:cNvSpPr/>
            <p:nvPr/>
          </p:nvSpPr>
          <p:spPr>
            <a:xfrm>
              <a:off x="8725" y="2180"/>
              <a:ext cx="4569" cy="783"/>
            </a:xfrm>
            <a:prstGeom prst="chevron">
              <a:avLst/>
            </a:prstGeom>
            <a:gradFill>
              <a:gsLst>
                <a:gs pos="0">
                  <a:schemeClr val="accent1">
                    <a:lumMod val="5000"/>
                    <a:lumOff val="95000"/>
                  </a:schemeClr>
                </a:gs>
                <a:gs pos="0">
                  <a:schemeClr val="accent1">
                    <a:lumMod val="60000"/>
                    <a:lumOff val="40000"/>
                  </a:schemeClr>
                </a:gs>
                <a:gs pos="0">
                  <a:schemeClr val="accent1">
                    <a:lumMod val="60000"/>
                    <a:lumOff val="40000"/>
                  </a:schemeClr>
                </a:gs>
                <a:gs pos="50000">
                  <a:schemeClr val="accent1">
                    <a:lumMod val="75000"/>
                  </a:schemeClr>
                </a:gs>
              </a:gsLst>
              <a:lin ang="5400000" scaled="0"/>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bg1"/>
                  </a:solidFill>
                  <a:latin typeface="微软雅黑" panose="020B0503020204020204" pitchFamily="34" charset="-122"/>
                  <a:ea typeface="微软雅黑" panose="020B0503020204020204" pitchFamily="34" charset="-122"/>
                  <a:sym typeface="+mn-ea"/>
                </a:rPr>
                <a:t>总账数据核对</a:t>
              </a:r>
              <a:endParaRPr lang="zh-CN" altLang="en-US" sz="1600">
                <a:solidFill>
                  <a:schemeClr val="bg1"/>
                </a:solidFill>
                <a:latin typeface="微软雅黑" panose="020B0503020204020204" pitchFamily="34" charset="-122"/>
                <a:ea typeface="微软雅黑" panose="020B0503020204020204" pitchFamily="34" charset="-122"/>
                <a:sym typeface="+mn-ea"/>
              </a:endParaRPr>
            </a:p>
          </p:txBody>
        </p:sp>
        <p:sp>
          <p:nvSpPr>
            <p:cNvPr id="67" name="燕尾形 66"/>
            <p:cNvSpPr/>
            <p:nvPr/>
          </p:nvSpPr>
          <p:spPr>
            <a:xfrm>
              <a:off x="1309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影像归档</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03605" y="4394200"/>
            <a:ext cx="1699260" cy="1471930"/>
            <a:chOff x="12948" y="3593"/>
            <a:chExt cx="3463" cy="2318"/>
          </a:xfrm>
        </p:grpSpPr>
        <p:sp>
          <p:nvSpPr>
            <p:cNvPr id="45"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46"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3" name="文本框 2"/>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应付模块</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6"/>
            <p:cNvGrpSpPr/>
            <p:nvPr/>
          </p:nvGrpSpPr>
          <p:grpSpPr>
            <a:xfrm>
              <a:off x="13605" y="4905"/>
              <a:ext cx="2259" cy="647"/>
              <a:chOff x="13605" y="4905"/>
              <a:chExt cx="2259" cy="647"/>
            </a:xfrm>
          </p:grpSpPr>
          <p:sp>
            <p:nvSpPr>
              <p:cNvPr id="126" name="文本框 125"/>
              <p:cNvSpPr txBox="1"/>
              <p:nvPr/>
            </p:nvSpPr>
            <p:spPr>
              <a:xfrm>
                <a:off x="13900" y="4905"/>
                <a:ext cx="1964"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余额表</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8" name="Freeform 173"/>
              <p:cNvSpPr>
                <a:spLocks noChangeAspect="1" noEditPoints="1"/>
              </p:cNvSpPr>
              <p:nvPr/>
            </p:nvSpPr>
            <p:spPr bwMode="auto">
              <a:xfrm>
                <a:off x="13605"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grpSp>
        <p:nvGrpSpPr>
          <p:cNvPr id="48" name="组合 47"/>
          <p:cNvGrpSpPr/>
          <p:nvPr/>
        </p:nvGrpSpPr>
        <p:grpSpPr>
          <a:xfrm>
            <a:off x="2962275" y="4394200"/>
            <a:ext cx="1699260" cy="1471930"/>
            <a:chOff x="12948" y="3593"/>
            <a:chExt cx="3463" cy="2318"/>
          </a:xfrm>
        </p:grpSpPr>
        <p:sp>
          <p:nvSpPr>
            <p:cNvPr id="49"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50"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51" name="文本框 50"/>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应收模块</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13605" y="4905"/>
              <a:ext cx="2259" cy="647"/>
              <a:chOff x="13605" y="4905"/>
              <a:chExt cx="2259" cy="647"/>
            </a:xfrm>
          </p:grpSpPr>
          <p:sp>
            <p:nvSpPr>
              <p:cNvPr id="53" name="文本框 52"/>
              <p:cNvSpPr txBox="1"/>
              <p:nvPr/>
            </p:nvSpPr>
            <p:spPr>
              <a:xfrm>
                <a:off x="13900" y="4905"/>
                <a:ext cx="1964"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余额表</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54" name="Freeform 173"/>
              <p:cNvSpPr>
                <a:spLocks noChangeAspect="1" noEditPoints="1"/>
              </p:cNvSpPr>
              <p:nvPr/>
            </p:nvSpPr>
            <p:spPr bwMode="auto">
              <a:xfrm>
                <a:off x="13605"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grpSp>
        <p:nvGrpSpPr>
          <p:cNvPr id="55" name="组合 54"/>
          <p:cNvGrpSpPr/>
          <p:nvPr/>
        </p:nvGrpSpPr>
        <p:grpSpPr>
          <a:xfrm>
            <a:off x="5020945" y="4394200"/>
            <a:ext cx="1699260" cy="1471930"/>
            <a:chOff x="12948" y="3593"/>
            <a:chExt cx="3463" cy="2318"/>
          </a:xfrm>
        </p:grpSpPr>
        <p:sp>
          <p:nvSpPr>
            <p:cNvPr id="72"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74"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92" name="文本框 91"/>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存货模块</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3" name="组合 92"/>
            <p:cNvGrpSpPr/>
            <p:nvPr/>
          </p:nvGrpSpPr>
          <p:grpSpPr>
            <a:xfrm>
              <a:off x="13223" y="4905"/>
              <a:ext cx="3020" cy="647"/>
              <a:chOff x="13223" y="4905"/>
              <a:chExt cx="3020" cy="647"/>
            </a:xfrm>
          </p:grpSpPr>
          <p:sp>
            <p:nvSpPr>
              <p:cNvPr id="94" name="文本框 93"/>
              <p:cNvSpPr txBox="1"/>
              <p:nvPr/>
            </p:nvSpPr>
            <p:spPr>
              <a:xfrm>
                <a:off x="13731" y="4905"/>
                <a:ext cx="2512"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收发存汇总</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95" name="Freeform 173"/>
              <p:cNvSpPr>
                <a:spLocks noChangeAspect="1" noEditPoints="1"/>
              </p:cNvSpPr>
              <p:nvPr/>
            </p:nvSpPr>
            <p:spPr bwMode="auto">
              <a:xfrm>
                <a:off x="13223"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grpSp>
        <p:nvGrpSpPr>
          <p:cNvPr id="96" name="组合 95"/>
          <p:cNvGrpSpPr/>
          <p:nvPr/>
        </p:nvGrpSpPr>
        <p:grpSpPr>
          <a:xfrm>
            <a:off x="7079615" y="4394200"/>
            <a:ext cx="1699260" cy="1471930"/>
            <a:chOff x="12948" y="3593"/>
            <a:chExt cx="3463" cy="2318"/>
          </a:xfrm>
        </p:grpSpPr>
        <p:sp>
          <p:nvSpPr>
            <p:cNvPr id="99"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100"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101" name="文本框 100"/>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资金模块</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 name="组合 101"/>
            <p:cNvGrpSpPr/>
            <p:nvPr/>
          </p:nvGrpSpPr>
          <p:grpSpPr>
            <a:xfrm>
              <a:off x="13503" y="4905"/>
              <a:ext cx="2740" cy="647"/>
              <a:chOff x="13503" y="4905"/>
              <a:chExt cx="2740" cy="647"/>
            </a:xfrm>
          </p:grpSpPr>
          <p:sp>
            <p:nvSpPr>
              <p:cNvPr id="103" name="文本框 102"/>
              <p:cNvSpPr txBox="1"/>
              <p:nvPr/>
            </p:nvSpPr>
            <p:spPr>
              <a:xfrm>
                <a:off x="13731" y="4905"/>
                <a:ext cx="2512"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余额汇总</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04" name="Freeform 173"/>
              <p:cNvSpPr>
                <a:spLocks noChangeAspect="1" noEditPoints="1"/>
              </p:cNvSpPr>
              <p:nvPr/>
            </p:nvSpPr>
            <p:spPr bwMode="auto">
              <a:xfrm>
                <a:off x="13503"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grpSp>
        <p:nvGrpSpPr>
          <p:cNvPr id="105" name="组合 104"/>
          <p:cNvGrpSpPr/>
          <p:nvPr/>
        </p:nvGrpSpPr>
        <p:grpSpPr>
          <a:xfrm>
            <a:off x="9138285" y="4394200"/>
            <a:ext cx="1699260" cy="1471930"/>
            <a:chOff x="12948" y="3593"/>
            <a:chExt cx="3463" cy="2318"/>
          </a:xfrm>
        </p:grpSpPr>
        <p:sp>
          <p:nvSpPr>
            <p:cNvPr id="106"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107"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108" name="文本框 107"/>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固定资产</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9" name="组合 108"/>
            <p:cNvGrpSpPr/>
            <p:nvPr/>
          </p:nvGrpSpPr>
          <p:grpSpPr>
            <a:xfrm>
              <a:off x="13503" y="4905"/>
              <a:ext cx="2740" cy="647"/>
              <a:chOff x="13503" y="4905"/>
              <a:chExt cx="2740" cy="647"/>
            </a:xfrm>
          </p:grpSpPr>
          <p:sp>
            <p:nvSpPr>
              <p:cNvPr id="110" name="文本框 109"/>
              <p:cNvSpPr txBox="1"/>
              <p:nvPr/>
            </p:nvSpPr>
            <p:spPr>
              <a:xfrm>
                <a:off x="13731" y="4905"/>
                <a:ext cx="2512"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资产卡片</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1" name="Freeform 173"/>
              <p:cNvSpPr>
                <a:spLocks noChangeAspect="1" noEditPoints="1"/>
              </p:cNvSpPr>
              <p:nvPr/>
            </p:nvSpPr>
            <p:spPr bwMode="auto">
              <a:xfrm>
                <a:off x="13503"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grpSp>
        <p:nvGrpSpPr>
          <p:cNvPr id="4" name="组合 3"/>
          <p:cNvGrpSpPr/>
          <p:nvPr/>
        </p:nvGrpSpPr>
        <p:grpSpPr>
          <a:xfrm>
            <a:off x="5020310" y="2287270"/>
            <a:ext cx="1699260" cy="1471930"/>
            <a:chOff x="12948" y="3593"/>
            <a:chExt cx="3463" cy="2318"/>
          </a:xfrm>
        </p:grpSpPr>
        <p:sp>
          <p:nvSpPr>
            <p:cNvPr id="5" name="圆角矩形 5"/>
            <p:cNvSpPr/>
            <p:nvPr/>
          </p:nvSpPr>
          <p:spPr>
            <a:xfrm flipV="1">
              <a:off x="12948" y="3908"/>
              <a:ext cx="3463" cy="2003"/>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6" name="圆角矩形 78"/>
            <p:cNvSpPr/>
            <p:nvPr/>
          </p:nvSpPr>
          <p:spPr>
            <a:xfrm>
              <a:off x="13257" y="3593"/>
              <a:ext cx="2844" cy="1002"/>
            </a:xfrm>
            <a:prstGeom prst="roundRect">
              <a:avLst/>
            </a:prstGeom>
            <a:gradFill>
              <a:gsLst>
                <a:gs pos="0">
                  <a:schemeClr val="accent2">
                    <a:alpha val="20000"/>
                  </a:schemeClr>
                </a:gs>
                <a:gs pos="50000">
                  <a:schemeClr val="accent2">
                    <a:alpha val="0"/>
                  </a:schemeClr>
                </a:gs>
                <a:gs pos="100000">
                  <a:schemeClr val="accent2">
                    <a:alpha val="20000"/>
                  </a:schemeClr>
                </a:gs>
              </a:gsLst>
              <a:lin ang="0" scaled="0"/>
            </a:gradFill>
            <a:ln w="9525" cap="rnd" cmpd="sng" algn="ctr">
              <a:gradFill>
                <a:gsLst>
                  <a:gs pos="0">
                    <a:schemeClr val="accent2"/>
                  </a:gs>
                  <a:gs pos="50000">
                    <a:schemeClr val="accent2">
                      <a:alpha val="0"/>
                    </a:schemeClr>
                  </a:gs>
                  <a:gs pos="100000">
                    <a:schemeClr val="accent2"/>
                  </a:gs>
                </a:gsLst>
                <a:lin ang="0" scaled="0"/>
              </a:gradFill>
              <a:prstDash val="solid"/>
              <a:round/>
            </a:ln>
            <a:effectLst/>
          </p:spPr>
          <p:txBody>
            <a:bodyPr rot="0" spcFirstLastPara="0" vertOverflow="overflow" horzOverflow="overflow" vert="horz" wrap="square" lIns="0" tIns="0" rIns="0" bIns="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a:ln>
                  <a:noFill/>
                </a:ln>
                <a:gradFill flip="none" rotWithShape="1">
                  <a:gsLst>
                    <a:gs pos="0">
                      <a:srgbClr val="FFFFFF"/>
                    </a:gs>
                    <a:gs pos="100000">
                      <a:srgbClr val="62D0FC"/>
                    </a:gs>
                  </a:gsLst>
                  <a:lin ang="2700000" scaled="1"/>
                  <a:tileRect/>
                </a:gradFill>
                <a:effectLst>
                  <a:outerShdw blurRad="177800" dist="127000" dir="5400000" algn="t" rotWithShape="0">
                    <a:srgbClr val="120028">
                      <a:alpha val="50000"/>
                    </a:srgbClr>
                  </a:outerShdw>
                </a:effectLst>
                <a:uLnTx/>
                <a:uFillTx/>
              </a:endParaRPr>
            </a:p>
          </p:txBody>
        </p:sp>
        <p:sp>
          <p:nvSpPr>
            <p:cNvPr id="9" name="文本框 8"/>
            <p:cNvSpPr txBox="1"/>
            <p:nvPr/>
          </p:nvSpPr>
          <p:spPr>
            <a:xfrm>
              <a:off x="13258" y="3829"/>
              <a:ext cx="2842" cy="531"/>
            </a:xfrm>
            <a:prstGeom prst="rect">
              <a:avLst/>
            </a:prstGeom>
            <a:noFill/>
          </p:spPr>
          <p:txBody>
            <a:bodyPr wrap="square" rtlCol="0">
              <a:spAutoFit/>
            </a:bodyPr>
            <a:p>
              <a:pPr algn="ctr"/>
              <a:r>
                <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总账</a:t>
              </a:r>
              <a:endParaRPr lang="zh-CN" altLang="zh-CN"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13223" y="4905"/>
              <a:ext cx="3020" cy="647"/>
              <a:chOff x="13223" y="4905"/>
              <a:chExt cx="3020" cy="647"/>
            </a:xfrm>
          </p:grpSpPr>
          <p:sp>
            <p:nvSpPr>
              <p:cNvPr id="11" name="文本框 10"/>
              <p:cNvSpPr txBox="1"/>
              <p:nvPr/>
            </p:nvSpPr>
            <p:spPr>
              <a:xfrm>
                <a:off x="13731" y="4905"/>
                <a:ext cx="2512" cy="647"/>
              </a:xfrm>
              <a:prstGeom prst="rect">
                <a:avLst/>
              </a:prstGeom>
              <a:noFill/>
            </p:spPr>
            <p:txBody>
              <a:bodyPr wrap="square">
                <a:spAutoFit/>
              </a:bodyPr>
              <a:p>
                <a:pPr algn="ctr">
                  <a:lnSpc>
                    <a:spcPct val="130000"/>
                  </a:lnSpc>
                </a:pPr>
                <a:r>
                  <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辅助余额表</a:t>
                </a:r>
                <a:endParaRPr lang="zh-CN" altLang="en-US" sz="16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2" name="Freeform 173"/>
              <p:cNvSpPr>
                <a:spLocks noChangeAspect="1" noEditPoints="1"/>
              </p:cNvSpPr>
              <p:nvPr/>
            </p:nvSpPr>
            <p:spPr bwMode="auto">
              <a:xfrm>
                <a:off x="13223" y="5011"/>
                <a:ext cx="487" cy="43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cxnSp>
        <p:nvCxnSpPr>
          <p:cNvPr id="13" name="肘形连接符 12"/>
          <p:cNvCxnSpPr>
            <a:stCxn id="5" idx="0"/>
            <a:endCxn id="46" idx="0"/>
          </p:cNvCxnSpPr>
          <p:nvPr/>
        </p:nvCxnSpPr>
        <p:spPr>
          <a:xfrm rot="5400000">
            <a:off x="3494088" y="2018348"/>
            <a:ext cx="635000" cy="4116705"/>
          </a:xfrm>
          <a:prstGeom prst="bentConnector3">
            <a:avLst>
              <a:gd name="adj1" fmla="val 49950"/>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5" idx="0"/>
            <a:endCxn id="50" idx="0"/>
          </p:cNvCxnSpPr>
          <p:nvPr/>
        </p:nvCxnSpPr>
        <p:spPr>
          <a:xfrm rot="5400000">
            <a:off x="4523423" y="3047683"/>
            <a:ext cx="635000" cy="2058035"/>
          </a:xfrm>
          <a:prstGeom prst="bentConnector3">
            <a:avLst>
              <a:gd name="adj1" fmla="val 49950"/>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5" idx="0"/>
            <a:endCxn id="74" idx="0"/>
          </p:cNvCxnSpPr>
          <p:nvPr/>
        </p:nvCxnSpPr>
        <p:spPr>
          <a:xfrm rot="5400000" flipV="1">
            <a:off x="5552758" y="4076383"/>
            <a:ext cx="635000" cy="635"/>
          </a:xfrm>
          <a:prstGeom prst="bentConnector3">
            <a:avLst>
              <a:gd name="adj1" fmla="val 49950"/>
            </a:avLst>
          </a:prstGeom>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5" idx="0"/>
            <a:endCxn id="100" idx="0"/>
          </p:cNvCxnSpPr>
          <p:nvPr/>
        </p:nvCxnSpPr>
        <p:spPr>
          <a:xfrm rot="5400000" flipV="1">
            <a:off x="6581775" y="3046730"/>
            <a:ext cx="635000" cy="2059305"/>
          </a:xfrm>
          <a:prstGeom prst="bentConnector3">
            <a:avLst>
              <a:gd name="adj1" fmla="val 49950"/>
            </a:avLst>
          </a:prstGeom>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5" idx="0"/>
            <a:endCxn id="107" idx="0"/>
          </p:cNvCxnSpPr>
          <p:nvPr/>
        </p:nvCxnSpPr>
        <p:spPr>
          <a:xfrm rot="5400000" flipV="1">
            <a:off x="7611110" y="2017395"/>
            <a:ext cx="635000" cy="4117975"/>
          </a:xfrm>
          <a:prstGeom prst="bentConnector3">
            <a:avLst>
              <a:gd name="adj1" fmla="val 49950"/>
            </a:avLst>
          </a:prstGeom>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70330" y="6014085"/>
            <a:ext cx="9230360" cy="5835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RPA机器人对总账及应收、应付、存货、资金、固定资产等模块进行明细数据核对，极大提升核对效率与准确性，保障账账相符。</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8"/>
          <p:cNvSpPr/>
          <p:nvPr>
            <p:custDataLst>
              <p:tags r:id="rId1"/>
            </p:custDataLst>
          </p:nvPr>
        </p:nvSpPr>
        <p:spPr>
          <a:xfrm>
            <a:off x="511175" y="1934210"/>
            <a:ext cx="10836275" cy="4619625"/>
          </a:xfrm>
          <a:prstGeom prst="roundRect">
            <a:avLst>
              <a:gd name="adj" fmla="val 5050"/>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54965" y="1327785"/>
            <a:ext cx="11226165" cy="373857"/>
            <a:chOff x="-15" y="2180"/>
            <a:chExt cx="17679" cy="783"/>
          </a:xfrm>
        </p:grpSpPr>
        <p:sp>
          <p:nvSpPr>
            <p:cNvPr id="61" name="燕尾形 60"/>
            <p:cNvSpPr/>
            <p:nvPr/>
          </p:nvSpPr>
          <p:spPr>
            <a:xfrm>
              <a:off x="-15" y="2180"/>
              <a:ext cx="4569" cy="783"/>
            </a:xfrm>
            <a:prstGeom prst="chevron">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各类凭证处理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5" name="燕尾形 64"/>
            <p:cNvSpPr/>
            <p:nvPr/>
          </p:nvSpPr>
          <p:spPr>
            <a:xfrm>
              <a:off x="435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月度成本处理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6" name="燕尾形 65"/>
            <p:cNvSpPr/>
            <p:nvPr/>
          </p:nvSpPr>
          <p:spPr>
            <a:xfrm>
              <a:off x="872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总账数据核对</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7" name="燕尾形 66"/>
            <p:cNvSpPr/>
            <p:nvPr/>
          </p:nvSpPr>
          <p:spPr>
            <a:xfrm>
              <a:off x="13095" y="2180"/>
              <a:ext cx="4569" cy="783"/>
            </a:xfrm>
            <a:prstGeom prst="chevron">
              <a:avLst/>
            </a:prstGeom>
            <a:gradFill>
              <a:gsLst>
                <a:gs pos="0">
                  <a:schemeClr val="accent1">
                    <a:lumMod val="5000"/>
                    <a:lumOff val="95000"/>
                  </a:schemeClr>
                </a:gs>
                <a:gs pos="0">
                  <a:schemeClr val="accent1">
                    <a:lumMod val="60000"/>
                    <a:lumOff val="40000"/>
                  </a:schemeClr>
                </a:gs>
                <a:gs pos="0">
                  <a:schemeClr val="accent1">
                    <a:lumMod val="60000"/>
                    <a:lumOff val="40000"/>
                  </a:schemeClr>
                </a:gs>
                <a:gs pos="50000">
                  <a:schemeClr val="accent1">
                    <a:lumMod val="75000"/>
                  </a:schemeClr>
                </a:gs>
              </a:gsLst>
              <a:lin ang="5400000" scaled="0"/>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bg1"/>
                  </a:solidFill>
                  <a:latin typeface="微软雅黑" panose="020B0503020204020204" pitchFamily="34" charset="-122"/>
                  <a:ea typeface="微软雅黑" panose="020B0503020204020204" pitchFamily="34" charset="-122"/>
                </a:rPr>
                <a:t>影像归档</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551940" y="2357120"/>
            <a:ext cx="8346440" cy="2959100"/>
            <a:chOff x="2444" y="4072"/>
            <a:chExt cx="13144" cy="4660"/>
          </a:xfrm>
        </p:grpSpPr>
        <p:grpSp>
          <p:nvGrpSpPr>
            <p:cNvPr id="36" name="组合 35"/>
            <p:cNvGrpSpPr/>
            <p:nvPr/>
          </p:nvGrpSpPr>
          <p:grpSpPr>
            <a:xfrm>
              <a:off x="5961" y="6838"/>
              <a:ext cx="1133" cy="1133"/>
              <a:chOff x="4381500" y="3219450"/>
              <a:chExt cx="1276350" cy="1276350"/>
            </a:xfrm>
            <a:effectLst>
              <a:outerShdw blurRad="254000" dist="63500" dir="2700000" algn="tl" rotWithShape="0">
                <a:prstClr val="black">
                  <a:alpha val="30000"/>
                </a:prstClr>
              </a:outerShdw>
            </a:effectLst>
          </p:grpSpPr>
          <p:sp>
            <p:nvSpPr>
              <p:cNvPr id="37" name="椭圆 36"/>
              <p:cNvSpPr/>
              <p:nvPr/>
            </p:nvSpPr>
            <p:spPr>
              <a:xfrm>
                <a:off x="4381500" y="3219450"/>
                <a:ext cx="1276350" cy="1276350"/>
              </a:xfrm>
              <a:prstGeom prst="ellipse">
                <a:avLst/>
              </a:prstGeom>
              <a:solidFill>
                <a:srgbClr val="79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865" dirty="0">
                  <a:solidFill>
                    <a:prstClr val="white"/>
                  </a:solidFill>
                  <a:cs typeface="+mn-ea"/>
                  <a:sym typeface="+mn-lt"/>
                </a:endParaRPr>
              </a:p>
            </p:txBody>
          </p:sp>
          <p:sp>
            <p:nvSpPr>
              <p:cNvPr id="38"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nvGrpSpPr>
            <p:cNvPr id="39" name="组合 38"/>
            <p:cNvGrpSpPr/>
            <p:nvPr/>
          </p:nvGrpSpPr>
          <p:grpSpPr>
            <a:xfrm>
              <a:off x="8534" y="4833"/>
              <a:ext cx="1133" cy="1134"/>
              <a:chOff x="8886825" y="3219450"/>
              <a:chExt cx="1276350" cy="1276350"/>
            </a:xfrm>
            <a:effectLst>
              <a:outerShdw blurRad="254000" dist="63500" dir="2700000" algn="tl" rotWithShape="0">
                <a:prstClr val="black">
                  <a:alpha val="30000"/>
                </a:prstClr>
              </a:outerShdw>
            </a:effectLst>
          </p:grpSpPr>
          <p:sp>
            <p:nvSpPr>
              <p:cNvPr id="40" name="椭圆 39"/>
              <p:cNvSpPr/>
              <p:nvPr/>
            </p:nvSpPr>
            <p:spPr>
              <a:xfrm>
                <a:off x="8886825" y="3219450"/>
                <a:ext cx="1276350" cy="1276350"/>
              </a:xfrm>
              <a:prstGeom prst="ellipse">
                <a:avLst/>
              </a:prstGeom>
              <a:solidFill>
                <a:srgbClr val="79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865" dirty="0">
                  <a:solidFill>
                    <a:prstClr val="white"/>
                  </a:solidFill>
                  <a:cs typeface="+mn-ea"/>
                  <a:sym typeface="+mn-lt"/>
                </a:endParaRPr>
              </a:p>
            </p:txBody>
          </p:sp>
          <p:sp>
            <p:nvSpPr>
              <p:cNvPr id="41"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nvGrpSpPr>
            <p:cNvPr id="13" name="组合 12"/>
            <p:cNvGrpSpPr/>
            <p:nvPr/>
          </p:nvGrpSpPr>
          <p:grpSpPr>
            <a:xfrm>
              <a:off x="11107" y="6838"/>
              <a:ext cx="1133" cy="1133"/>
              <a:chOff x="2149928" y="2026556"/>
              <a:chExt cx="1826985" cy="1826985"/>
            </a:xfrm>
          </p:grpSpPr>
          <p:sp>
            <p:nvSpPr>
              <p:cNvPr id="14" name="椭圆 13"/>
              <p:cNvSpPr/>
              <p:nvPr/>
            </p:nvSpPr>
            <p:spPr>
              <a:xfrm>
                <a:off x="2149928" y="2026556"/>
                <a:ext cx="1826985" cy="1826985"/>
              </a:xfrm>
              <a:prstGeom prst="ellipse">
                <a:avLst/>
              </a:prstGeom>
              <a:solidFill>
                <a:srgbClr val="79BEE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865" dirty="0">
                  <a:solidFill>
                    <a:prstClr val="white"/>
                  </a:solidFill>
                  <a:cs typeface="+mn-ea"/>
                  <a:sym typeface="+mn-lt"/>
                </a:endParaRPr>
              </a:p>
            </p:txBody>
          </p:sp>
          <p:sp>
            <p:nvSpPr>
              <p:cNvPr id="15" name="Freeform 315"/>
              <p:cNvSpPr>
                <a:spLocks noChangeAspect="1"/>
              </p:cNvSpPr>
              <p:nvPr/>
            </p:nvSpPr>
            <p:spPr bwMode="auto">
              <a:xfrm>
                <a:off x="2664773" y="2628708"/>
                <a:ext cx="797295" cy="540000"/>
              </a:xfrm>
              <a:custGeom>
                <a:avLst/>
                <a:gdLst>
                  <a:gd name="T0" fmla="*/ 103 w 106"/>
                  <a:gd name="T1" fmla="*/ 44 h 72"/>
                  <a:gd name="T2" fmla="*/ 92 w 106"/>
                  <a:gd name="T3" fmla="*/ 44 h 72"/>
                  <a:gd name="T4" fmla="*/ 92 w 106"/>
                  <a:gd name="T5" fmla="*/ 18 h 72"/>
                  <a:gd name="T6" fmla="*/ 86 w 106"/>
                  <a:gd name="T7" fmla="*/ 12 h 72"/>
                  <a:gd name="T8" fmla="*/ 68 w 106"/>
                  <a:gd name="T9" fmla="*/ 12 h 72"/>
                  <a:gd name="T10" fmla="*/ 68 w 106"/>
                  <a:gd name="T11" fmla="*/ 2 h 72"/>
                  <a:gd name="T12" fmla="*/ 66 w 106"/>
                  <a:gd name="T13" fmla="*/ 0 h 72"/>
                  <a:gd name="T14" fmla="*/ 40 w 106"/>
                  <a:gd name="T15" fmla="*/ 0 h 72"/>
                  <a:gd name="T16" fmla="*/ 38 w 106"/>
                  <a:gd name="T17" fmla="*/ 2 h 72"/>
                  <a:gd name="T18" fmla="*/ 38 w 106"/>
                  <a:gd name="T19" fmla="*/ 12 h 72"/>
                  <a:gd name="T20" fmla="*/ 20 w 106"/>
                  <a:gd name="T21" fmla="*/ 12 h 72"/>
                  <a:gd name="T22" fmla="*/ 14 w 106"/>
                  <a:gd name="T23" fmla="*/ 18 h 72"/>
                  <a:gd name="T24" fmla="*/ 14 w 106"/>
                  <a:gd name="T25" fmla="*/ 44 h 72"/>
                  <a:gd name="T26" fmla="*/ 3 w 106"/>
                  <a:gd name="T27" fmla="*/ 44 h 72"/>
                  <a:gd name="T28" fmla="*/ 0 w 106"/>
                  <a:gd name="T29" fmla="*/ 47 h 72"/>
                  <a:gd name="T30" fmla="*/ 0 w 106"/>
                  <a:gd name="T31" fmla="*/ 70 h 72"/>
                  <a:gd name="T32" fmla="*/ 3 w 106"/>
                  <a:gd name="T33" fmla="*/ 72 h 72"/>
                  <a:gd name="T34" fmla="*/ 28 w 106"/>
                  <a:gd name="T35" fmla="*/ 72 h 72"/>
                  <a:gd name="T36" fmla="*/ 30 w 106"/>
                  <a:gd name="T37" fmla="*/ 70 h 72"/>
                  <a:gd name="T38" fmla="*/ 30 w 106"/>
                  <a:gd name="T39" fmla="*/ 47 h 72"/>
                  <a:gd name="T40" fmla="*/ 28 w 106"/>
                  <a:gd name="T41" fmla="*/ 44 h 72"/>
                  <a:gd name="T42" fmla="*/ 17 w 106"/>
                  <a:gd name="T43" fmla="*/ 44 h 72"/>
                  <a:gd name="T44" fmla="*/ 17 w 106"/>
                  <a:gd name="T45" fmla="*/ 18 h 72"/>
                  <a:gd name="T46" fmla="*/ 20 w 106"/>
                  <a:gd name="T47" fmla="*/ 15 h 72"/>
                  <a:gd name="T48" fmla="*/ 38 w 106"/>
                  <a:gd name="T49" fmla="*/ 15 h 72"/>
                  <a:gd name="T50" fmla="*/ 38 w 106"/>
                  <a:gd name="T51" fmla="*/ 25 h 72"/>
                  <a:gd name="T52" fmla="*/ 40 w 106"/>
                  <a:gd name="T53" fmla="*/ 27 h 72"/>
                  <a:gd name="T54" fmla="*/ 51 w 106"/>
                  <a:gd name="T55" fmla="*/ 27 h 72"/>
                  <a:gd name="T56" fmla="*/ 51 w 106"/>
                  <a:gd name="T57" fmla="*/ 44 h 72"/>
                  <a:gd name="T58" fmla="*/ 40 w 106"/>
                  <a:gd name="T59" fmla="*/ 44 h 72"/>
                  <a:gd name="T60" fmla="*/ 38 w 106"/>
                  <a:gd name="T61" fmla="*/ 47 h 72"/>
                  <a:gd name="T62" fmla="*/ 38 w 106"/>
                  <a:gd name="T63" fmla="*/ 70 h 72"/>
                  <a:gd name="T64" fmla="*/ 40 w 106"/>
                  <a:gd name="T65" fmla="*/ 72 h 72"/>
                  <a:gd name="T66" fmla="*/ 66 w 106"/>
                  <a:gd name="T67" fmla="*/ 72 h 72"/>
                  <a:gd name="T68" fmla="*/ 68 w 106"/>
                  <a:gd name="T69" fmla="*/ 70 h 72"/>
                  <a:gd name="T70" fmla="*/ 68 w 106"/>
                  <a:gd name="T71" fmla="*/ 47 h 72"/>
                  <a:gd name="T72" fmla="*/ 66 w 106"/>
                  <a:gd name="T73" fmla="*/ 44 h 72"/>
                  <a:gd name="T74" fmla="*/ 55 w 106"/>
                  <a:gd name="T75" fmla="*/ 44 h 72"/>
                  <a:gd name="T76" fmla="*/ 55 w 106"/>
                  <a:gd name="T77" fmla="*/ 27 h 72"/>
                  <a:gd name="T78" fmla="*/ 66 w 106"/>
                  <a:gd name="T79" fmla="*/ 27 h 72"/>
                  <a:gd name="T80" fmla="*/ 68 w 106"/>
                  <a:gd name="T81" fmla="*/ 25 h 72"/>
                  <a:gd name="T82" fmla="*/ 68 w 106"/>
                  <a:gd name="T83" fmla="*/ 15 h 72"/>
                  <a:gd name="T84" fmla="*/ 86 w 106"/>
                  <a:gd name="T85" fmla="*/ 15 h 72"/>
                  <a:gd name="T86" fmla="*/ 89 w 106"/>
                  <a:gd name="T87" fmla="*/ 18 h 72"/>
                  <a:gd name="T88" fmla="*/ 89 w 106"/>
                  <a:gd name="T89" fmla="*/ 44 h 72"/>
                  <a:gd name="T90" fmla="*/ 78 w 106"/>
                  <a:gd name="T91" fmla="*/ 44 h 72"/>
                  <a:gd name="T92" fmla="*/ 76 w 106"/>
                  <a:gd name="T93" fmla="*/ 47 h 72"/>
                  <a:gd name="T94" fmla="*/ 76 w 106"/>
                  <a:gd name="T95" fmla="*/ 70 h 72"/>
                  <a:gd name="T96" fmla="*/ 78 w 106"/>
                  <a:gd name="T97" fmla="*/ 72 h 72"/>
                  <a:gd name="T98" fmla="*/ 103 w 106"/>
                  <a:gd name="T99" fmla="*/ 72 h 72"/>
                  <a:gd name="T100" fmla="*/ 106 w 106"/>
                  <a:gd name="T101" fmla="*/ 70 h 72"/>
                  <a:gd name="T102" fmla="*/ 106 w 106"/>
                  <a:gd name="T103" fmla="*/ 47 h 72"/>
                  <a:gd name="T104" fmla="*/ 103 w 106"/>
                  <a:gd name="T105"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72">
                    <a:moveTo>
                      <a:pt x="103" y="44"/>
                    </a:moveTo>
                    <a:cubicBezTo>
                      <a:pt x="92" y="44"/>
                      <a:pt x="92" y="44"/>
                      <a:pt x="92" y="44"/>
                    </a:cubicBezTo>
                    <a:cubicBezTo>
                      <a:pt x="92" y="18"/>
                      <a:pt x="92" y="18"/>
                      <a:pt x="92" y="18"/>
                    </a:cubicBezTo>
                    <a:cubicBezTo>
                      <a:pt x="92" y="15"/>
                      <a:pt x="90" y="12"/>
                      <a:pt x="86" y="12"/>
                    </a:cubicBezTo>
                    <a:cubicBezTo>
                      <a:pt x="68" y="12"/>
                      <a:pt x="68" y="12"/>
                      <a:pt x="68" y="12"/>
                    </a:cubicBezTo>
                    <a:cubicBezTo>
                      <a:pt x="68" y="2"/>
                      <a:pt x="68" y="2"/>
                      <a:pt x="68" y="2"/>
                    </a:cubicBezTo>
                    <a:cubicBezTo>
                      <a:pt x="68" y="1"/>
                      <a:pt x="67" y="0"/>
                      <a:pt x="66" y="0"/>
                    </a:cubicBezTo>
                    <a:cubicBezTo>
                      <a:pt x="40" y="0"/>
                      <a:pt x="40" y="0"/>
                      <a:pt x="40" y="0"/>
                    </a:cubicBezTo>
                    <a:cubicBezTo>
                      <a:pt x="39" y="0"/>
                      <a:pt x="38" y="1"/>
                      <a:pt x="38" y="2"/>
                    </a:cubicBezTo>
                    <a:cubicBezTo>
                      <a:pt x="38" y="12"/>
                      <a:pt x="38" y="12"/>
                      <a:pt x="38" y="12"/>
                    </a:cubicBezTo>
                    <a:cubicBezTo>
                      <a:pt x="20" y="12"/>
                      <a:pt x="20" y="12"/>
                      <a:pt x="20" y="12"/>
                    </a:cubicBezTo>
                    <a:cubicBezTo>
                      <a:pt x="16" y="12"/>
                      <a:pt x="14" y="15"/>
                      <a:pt x="14" y="18"/>
                    </a:cubicBezTo>
                    <a:cubicBezTo>
                      <a:pt x="14" y="44"/>
                      <a:pt x="14" y="44"/>
                      <a:pt x="14" y="44"/>
                    </a:cubicBezTo>
                    <a:cubicBezTo>
                      <a:pt x="3" y="44"/>
                      <a:pt x="3" y="44"/>
                      <a:pt x="3" y="44"/>
                    </a:cubicBezTo>
                    <a:cubicBezTo>
                      <a:pt x="1" y="44"/>
                      <a:pt x="0" y="45"/>
                      <a:pt x="0" y="47"/>
                    </a:cubicBezTo>
                    <a:cubicBezTo>
                      <a:pt x="0" y="70"/>
                      <a:pt x="0" y="70"/>
                      <a:pt x="0" y="70"/>
                    </a:cubicBezTo>
                    <a:cubicBezTo>
                      <a:pt x="0" y="71"/>
                      <a:pt x="1" y="72"/>
                      <a:pt x="3" y="72"/>
                    </a:cubicBezTo>
                    <a:cubicBezTo>
                      <a:pt x="28" y="72"/>
                      <a:pt x="28" y="72"/>
                      <a:pt x="28" y="72"/>
                    </a:cubicBezTo>
                    <a:cubicBezTo>
                      <a:pt x="29" y="72"/>
                      <a:pt x="30" y="71"/>
                      <a:pt x="30" y="70"/>
                    </a:cubicBezTo>
                    <a:cubicBezTo>
                      <a:pt x="30" y="47"/>
                      <a:pt x="30" y="47"/>
                      <a:pt x="30" y="47"/>
                    </a:cubicBezTo>
                    <a:cubicBezTo>
                      <a:pt x="30" y="45"/>
                      <a:pt x="29" y="44"/>
                      <a:pt x="28" y="44"/>
                    </a:cubicBezTo>
                    <a:cubicBezTo>
                      <a:pt x="17" y="44"/>
                      <a:pt x="17" y="44"/>
                      <a:pt x="17" y="44"/>
                    </a:cubicBezTo>
                    <a:cubicBezTo>
                      <a:pt x="17" y="18"/>
                      <a:pt x="17" y="18"/>
                      <a:pt x="17" y="18"/>
                    </a:cubicBezTo>
                    <a:cubicBezTo>
                      <a:pt x="17" y="16"/>
                      <a:pt x="18" y="15"/>
                      <a:pt x="20" y="15"/>
                    </a:cubicBezTo>
                    <a:cubicBezTo>
                      <a:pt x="38" y="15"/>
                      <a:pt x="38" y="15"/>
                      <a:pt x="38" y="15"/>
                    </a:cubicBezTo>
                    <a:cubicBezTo>
                      <a:pt x="38" y="25"/>
                      <a:pt x="38" y="25"/>
                      <a:pt x="38" y="25"/>
                    </a:cubicBezTo>
                    <a:cubicBezTo>
                      <a:pt x="38" y="26"/>
                      <a:pt x="39" y="27"/>
                      <a:pt x="40" y="27"/>
                    </a:cubicBezTo>
                    <a:cubicBezTo>
                      <a:pt x="51" y="27"/>
                      <a:pt x="51" y="27"/>
                      <a:pt x="51" y="27"/>
                    </a:cubicBezTo>
                    <a:cubicBezTo>
                      <a:pt x="51" y="44"/>
                      <a:pt x="51" y="44"/>
                      <a:pt x="51" y="44"/>
                    </a:cubicBezTo>
                    <a:cubicBezTo>
                      <a:pt x="40" y="44"/>
                      <a:pt x="40" y="44"/>
                      <a:pt x="40" y="44"/>
                    </a:cubicBezTo>
                    <a:cubicBezTo>
                      <a:pt x="39" y="44"/>
                      <a:pt x="38" y="45"/>
                      <a:pt x="38" y="47"/>
                    </a:cubicBezTo>
                    <a:cubicBezTo>
                      <a:pt x="38" y="70"/>
                      <a:pt x="38" y="70"/>
                      <a:pt x="38" y="70"/>
                    </a:cubicBezTo>
                    <a:cubicBezTo>
                      <a:pt x="38" y="71"/>
                      <a:pt x="39" y="72"/>
                      <a:pt x="40" y="72"/>
                    </a:cubicBezTo>
                    <a:cubicBezTo>
                      <a:pt x="66" y="72"/>
                      <a:pt x="66" y="72"/>
                      <a:pt x="66" y="72"/>
                    </a:cubicBezTo>
                    <a:cubicBezTo>
                      <a:pt x="67" y="72"/>
                      <a:pt x="68" y="71"/>
                      <a:pt x="68" y="70"/>
                    </a:cubicBezTo>
                    <a:cubicBezTo>
                      <a:pt x="68" y="47"/>
                      <a:pt x="68" y="47"/>
                      <a:pt x="68" y="47"/>
                    </a:cubicBezTo>
                    <a:cubicBezTo>
                      <a:pt x="68" y="45"/>
                      <a:pt x="67" y="44"/>
                      <a:pt x="66" y="44"/>
                    </a:cubicBezTo>
                    <a:cubicBezTo>
                      <a:pt x="55" y="44"/>
                      <a:pt x="55" y="44"/>
                      <a:pt x="55" y="44"/>
                    </a:cubicBezTo>
                    <a:cubicBezTo>
                      <a:pt x="55" y="27"/>
                      <a:pt x="55" y="27"/>
                      <a:pt x="55" y="27"/>
                    </a:cubicBezTo>
                    <a:cubicBezTo>
                      <a:pt x="66" y="27"/>
                      <a:pt x="66" y="27"/>
                      <a:pt x="66" y="27"/>
                    </a:cubicBezTo>
                    <a:cubicBezTo>
                      <a:pt x="67" y="27"/>
                      <a:pt x="68" y="26"/>
                      <a:pt x="68" y="25"/>
                    </a:cubicBezTo>
                    <a:cubicBezTo>
                      <a:pt x="68" y="15"/>
                      <a:pt x="68" y="15"/>
                      <a:pt x="68" y="15"/>
                    </a:cubicBezTo>
                    <a:cubicBezTo>
                      <a:pt x="86" y="15"/>
                      <a:pt x="86" y="15"/>
                      <a:pt x="86" y="15"/>
                    </a:cubicBezTo>
                    <a:cubicBezTo>
                      <a:pt x="88" y="15"/>
                      <a:pt x="89" y="16"/>
                      <a:pt x="89" y="18"/>
                    </a:cubicBezTo>
                    <a:cubicBezTo>
                      <a:pt x="89" y="44"/>
                      <a:pt x="89" y="44"/>
                      <a:pt x="89" y="44"/>
                    </a:cubicBezTo>
                    <a:cubicBezTo>
                      <a:pt x="78" y="44"/>
                      <a:pt x="78" y="44"/>
                      <a:pt x="78" y="44"/>
                    </a:cubicBezTo>
                    <a:cubicBezTo>
                      <a:pt x="77" y="44"/>
                      <a:pt x="76" y="45"/>
                      <a:pt x="76" y="47"/>
                    </a:cubicBezTo>
                    <a:cubicBezTo>
                      <a:pt x="76" y="70"/>
                      <a:pt x="76" y="70"/>
                      <a:pt x="76" y="70"/>
                    </a:cubicBezTo>
                    <a:cubicBezTo>
                      <a:pt x="76" y="71"/>
                      <a:pt x="77" y="72"/>
                      <a:pt x="78" y="72"/>
                    </a:cubicBezTo>
                    <a:cubicBezTo>
                      <a:pt x="103" y="72"/>
                      <a:pt x="103" y="72"/>
                      <a:pt x="103" y="72"/>
                    </a:cubicBezTo>
                    <a:cubicBezTo>
                      <a:pt x="105" y="72"/>
                      <a:pt x="106" y="71"/>
                      <a:pt x="106" y="70"/>
                    </a:cubicBezTo>
                    <a:cubicBezTo>
                      <a:pt x="106" y="47"/>
                      <a:pt x="106" y="47"/>
                      <a:pt x="106" y="47"/>
                    </a:cubicBezTo>
                    <a:cubicBezTo>
                      <a:pt x="106" y="45"/>
                      <a:pt x="105" y="44"/>
                      <a:pt x="103" y="44"/>
                    </a:cubicBezTo>
                    <a:close/>
                  </a:path>
                </a:pathLst>
              </a:custGeom>
              <a:solidFill>
                <a:schemeClr val="bg1"/>
              </a:solidFill>
              <a:ln>
                <a:noFill/>
              </a:ln>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nvGrpSpPr>
            <p:cNvPr id="9" name="组合 8"/>
            <p:cNvGrpSpPr/>
            <p:nvPr/>
          </p:nvGrpSpPr>
          <p:grpSpPr>
            <a:xfrm>
              <a:off x="13680" y="4833"/>
              <a:ext cx="1133" cy="1133"/>
              <a:chOff x="13900" y="6883"/>
              <a:chExt cx="2010" cy="2010"/>
            </a:xfrm>
            <a:effectLst>
              <a:outerShdw blurRad="254000" dist="63500" dir="2700000" algn="tl" rotWithShape="0">
                <a:prstClr val="black">
                  <a:alpha val="30000"/>
                </a:prstClr>
              </a:outerShdw>
            </a:effectLst>
          </p:grpSpPr>
          <p:sp>
            <p:nvSpPr>
              <p:cNvPr id="3" name="椭圆 2"/>
              <p:cNvSpPr/>
              <p:nvPr/>
            </p:nvSpPr>
            <p:spPr>
              <a:xfrm>
                <a:off x="13900" y="6883"/>
                <a:ext cx="2010" cy="2010"/>
              </a:xfrm>
              <a:prstGeom prst="ellipse">
                <a:avLst/>
              </a:prstGeom>
              <a:solidFill>
                <a:srgbClr val="79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865" dirty="0">
                  <a:solidFill>
                    <a:prstClr val="white"/>
                  </a:solidFill>
                  <a:cs typeface="+mn-ea"/>
                  <a:sym typeface="+mn-lt"/>
                </a:endParaRPr>
              </a:p>
            </p:txBody>
          </p:sp>
          <p:sp>
            <p:nvSpPr>
              <p:cNvPr id="8" name="Freeform 359"/>
              <p:cNvSpPr>
                <a:spLocks noChangeAspect="1" noEditPoints="1"/>
              </p:cNvSpPr>
              <p:nvPr/>
            </p:nvSpPr>
            <p:spPr bwMode="auto">
              <a:xfrm>
                <a:off x="14597" y="7503"/>
                <a:ext cx="615" cy="771"/>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a:effectLst>
                <a:outerShdw blurRad="254000" dist="63500" dir="2700000" algn="tl" rotWithShape="0">
                  <a:prstClr val="black">
                    <a:alpha val="30000"/>
                  </a:prstClr>
                </a:outerShdw>
              </a:effectLst>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grpSp>
          <p:nvGrpSpPr>
            <p:cNvPr id="18" name="组合 17"/>
            <p:cNvGrpSpPr/>
            <p:nvPr/>
          </p:nvGrpSpPr>
          <p:grpSpPr>
            <a:xfrm>
              <a:off x="3387" y="4833"/>
              <a:ext cx="1134" cy="1133"/>
              <a:chOff x="7851" y="4213"/>
              <a:chExt cx="2010" cy="2010"/>
            </a:xfrm>
            <a:effectLst>
              <a:outerShdw blurRad="254000" dist="63500" dir="2700000" algn="tl" rotWithShape="0">
                <a:prstClr val="black">
                  <a:alpha val="30000"/>
                </a:prstClr>
              </a:outerShdw>
            </a:effectLst>
          </p:grpSpPr>
          <p:sp>
            <p:nvSpPr>
              <p:cNvPr id="6" name="椭圆 5"/>
              <p:cNvSpPr/>
              <p:nvPr/>
            </p:nvSpPr>
            <p:spPr>
              <a:xfrm>
                <a:off x="7851" y="4213"/>
                <a:ext cx="2010" cy="2010"/>
              </a:xfrm>
              <a:prstGeom prst="ellipse">
                <a:avLst/>
              </a:prstGeom>
              <a:solidFill>
                <a:srgbClr val="79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865" dirty="0">
                  <a:solidFill>
                    <a:prstClr val="white"/>
                  </a:solidFill>
                  <a:cs typeface="+mn-ea"/>
                  <a:sym typeface="+mn-lt"/>
                </a:endParaRPr>
              </a:p>
            </p:txBody>
          </p:sp>
          <p:sp>
            <p:nvSpPr>
              <p:cNvPr id="17" name="Freeform 357"/>
              <p:cNvSpPr>
                <a:spLocks noChangeAspect="1" noEditPoints="1"/>
              </p:cNvSpPr>
              <p:nvPr/>
            </p:nvSpPr>
            <p:spPr bwMode="auto">
              <a:xfrm>
                <a:off x="8376" y="4877"/>
                <a:ext cx="960" cy="68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p>
                <a:pPr defTabSz="914400"/>
                <a:endParaRPr lang="zh-CN" altLang="en-US" sz="1865" dirty="0">
                  <a:solidFill>
                    <a:prstClr val="black"/>
                  </a:solidFill>
                  <a:cs typeface="+mn-ea"/>
                  <a:sym typeface="+mn-lt"/>
                </a:endParaRPr>
              </a:p>
            </p:txBody>
          </p:sp>
        </p:grpSp>
        <p:cxnSp>
          <p:nvCxnSpPr>
            <p:cNvPr id="19" name="直接连接符 18"/>
            <p:cNvCxnSpPr>
              <a:stCxn id="6" idx="5"/>
              <a:endCxn id="37" idx="1"/>
            </p:cNvCxnSpPr>
            <p:nvPr/>
          </p:nvCxnSpPr>
          <p:spPr>
            <a:xfrm>
              <a:off x="4355" y="5800"/>
              <a:ext cx="1772" cy="120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7" idx="7"/>
              <a:endCxn id="40" idx="3"/>
            </p:cNvCxnSpPr>
            <p:nvPr/>
          </p:nvCxnSpPr>
          <p:spPr>
            <a:xfrm flipV="1">
              <a:off x="6928" y="5801"/>
              <a:ext cx="1772" cy="12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0" idx="5"/>
              <a:endCxn id="14" idx="1"/>
            </p:cNvCxnSpPr>
            <p:nvPr/>
          </p:nvCxnSpPr>
          <p:spPr>
            <a:xfrm>
              <a:off x="9501" y="5801"/>
              <a:ext cx="1772" cy="12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4" idx="7"/>
              <a:endCxn id="3" idx="3"/>
            </p:cNvCxnSpPr>
            <p:nvPr/>
          </p:nvCxnSpPr>
          <p:spPr>
            <a:xfrm flipV="1">
              <a:off x="12074" y="5800"/>
              <a:ext cx="1772" cy="120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444" y="4072"/>
              <a:ext cx="2684" cy="580"/>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现金单据</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186" y="8152"/>
              <a:ext cx="2684" cy="580"/>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应收单据</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758" y="4073"/>
              <a:ext cx="2684" cy="580"/>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应付单据</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332" y="8152"/>
              <a:ext cx="2684" cy="580"/>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维护发票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2904" y="4072"/>
              <a:ext cx="2684" cy="580"/>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总账影像</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393825" y="5706110"/>
            <a:ext cx="9073515" cy="5835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人机协同，对账务核实无误后，交由RPA机器人对各模块电子影像进行统一归档处理，避免人工归档迟滞、遗漏，有效保证会计档案管理的及时性与完整性。</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lum bright="12000" contrast="-36000"/>
          </a:blip>
          <a:stretch>
            <a:fillRect/>
          </a:stretch>
        </p:blipFill>
        <p:spPr>
          <a:xfrm rot="13500000">
            <a:off x="1764030" y="-527685"/>
            <a:ext cx="8555355" cy="8704580"/>
          </a:xfrm>
          <a:prstGeom prst="rect">
            <a:avLst/>
          </a:prstGeom>
        </p:spPr>
      </p:pic>
      <p:pic>
        <p:nvPicPr>
          <p:cNvPr id="9" name="图片 8"/>
          <p:cNvPicPr>
            <a:picLocks noChangeAspect="1"/>
          </p:cNvPicPr>
          <p:nvPr/>
        </p:nvPicPr>
        <p:blipFill rotWithShape="1">
          <a:blip r:embed="rId2" cstate="screen"/>
          <a:srcRect/>
          <a:stretch>
            <a:fillRect/>
          </a:stretch>
        </p:blipFill>
        <p:spPr>
          <a:xfrm>
            <a:off x="3354705" y="792480"/>
            <a:ext cx="5757545" cy="5192395"/>
          </a:xfrm>
          <a:prstGeom prst="rect">
            <a:avLst/>
          </a:prstGeom>
        </p:spPr>
      </p:pic>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888605" y="2963545"/>
            <a:ext cx="6497320" cy="3704590"/>
            <a:chOff x="7603" y="4333"/>
            <a:chExt cx="10232" cy="5834"/>
          </a:xfrm>
        </p:grpSpPr>
        <p:pic>
          <p:nvPicPr>
            <p:cNvPr id="25" name="图片 24" descr="图片包含 电子产品, 监视器, 计算机, 室内&#10;&#10;自动生成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 y="4333"/>
              <a:ext cx="10232" cy="5834"/>
            </a:xfrm>
            <a:prstGeom prst="rect">
              <a:avLst/>
            </a:prstGeom>
          </p:spPr>
        </p:pic>
        <p:pic>
          <p:nvPicPr>
            <p:cNvPr id="24" name="图片 23"/>
            <p:cNvPicPr>
              <a:picLocks noChangeAspect="1"/>
            </p:cNvPicPr>
            <p:nvPr/>
          </p:nvPicPr>
          <p:blipFill>
            <a:blip r:embed="rId4"/>
            <a:stretch>
              <a:fillRect/>
            </a:stretch>
          </p:blipFill>
          <p:spPr>
            <a:xfrm>
              <a:off x="8750" y="4764"/>
              <a:ext cx="7938" cy="4661"/>
            </a:xfrm>
            <a:prstGeom prst="rect">
              <a:avLst/>
            </a:prstGeom>
          </p:spPr>
        </p:pic>
      </p:grpSp>
      <p:grpSp>
        <p:nvGrpSpPr>
          <p:cNvPr id="31" name="组合 30"/>
          <p:cNvGrpSpPr/>
          <p:nvPr/>
        </p:nvGrpSpPr>
        <p:grpSpPr>
          <a:xfrm>
            <a:off x="-2214245" y="2963545"/>
            <a:ext cx="6497320" cy="3704590"/>
            <a:chOff x="-4447" y="4377"/>
            <a:chExt cx="10232" cy="5834"/>
          </a:xfrm>
        </p:grpSpPr>
        <p:pic>
          <p:nvPicPr>
            <p:cNvPr id="28" name="图片 27" descr="图片包含 电子产品, 监视器, 计算机, 室内&#10;&#10;自动生成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 y="4377"/>
              <a:ext cx="10232" cy="5834"/>
            </a:xfrm>
            <a:prstGeom prst="rect">
              <a:avLst/>
            </a:prstGeom>
          </p:spPr>
        </p:pic>
        <p:pic>
          <p:nvPicPr>
            <p:cNvPr id="30" name="图片 29"/>
            <p:cNvPicPr>
              <a:picLocks noChangeAspect="1"/>
            </p:cNvPicPr>
            <p:nvPr/>
          </p:nvPicPr>
          <p:blipFill>
            <a:blip r:embed="rId5"/>
            <a:srcRect b="12162"/>
            <a:stretch>
              <a:fillRect/>
            </a:stretch>
          </p:blipFill>
          <p:spPr>
            <a:xfrm>
              <a:off x="-3242" y="4775"/>
              <a:ext cx="7821" cy="4750"/>
            </a:xfrm>
            <a:prstGeom prst="rect">
              <a:avLst/>
            </a:prstGeom>
          </p:spPr>
        </p:pic>
      </p:grpSp>
      <p:grpSp>
        <p:nvGrpSpPr>
          <p:cNvPr id="32" name="组合 31"/>
          <p:cNvGrpSpPr/>
          <p:nvPr/>
        </p:nvGrpSpPr>
        <p:grpSpPr>
          <a:xfrm>
            <a:off x="748665" y="1421765"/>
            <a:ext cx="2924810" cy="1422400"/>
            <a:chOff x="1123" y="2742"/>
            <a:chExt cx="4996" cy="2550"/>
          </a:xfrm>
          <a:solidFill>
            <a:schemeClr val="accent1">
              <a:lumMod val="50000"/>
              <a:alpha val="33000"/>
            </a:schemeClr>
          </a:solidFill>
        </p:grpSpPr>
        <p:sp>
          <p:nvSpPr>
            <p:cNvPr id="33" name="iṥḻídê"/>
            <p:cNvSpPr/>
            <p:nvPr/>
          </p:nvSpPr>
          <p:spPr>
            <a:xfrm>
              <a:off x="1123" y="2742"/>
              <a:ext cx="4996" cy="2551"/>
            </a:xfrm>
            <a:prstGeom prst="roundRect">
              <a:avLst>
                <a:gd name="adj" fmla="val 5186"/>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grpSp>
          <p:nvGrpSpPr>
            <p:cNvPr id="34" name="组合 33"/>
            <p:cNvGrpSpPr/>
            <p:nvPr/>
          </p:nvGrpSpPr>
          <p:grpSpPr>
            <a:xfrm>
              <a:off x="1260" y="3054"/>
              <a:ext cx="4722" cy="1928"/>
              <a:chOff x="1260" y="3054"/>
              <a:chExt cx="4722" cy="1928"/>
            </a:xfrm>
            <a:grpFill/>
          </p:grpSpPr>
          <p:sp>
            <p:nvSpPr>
              <p:cNvPr id="35" name="îṩḷíďe"/>
              <p:cNvSpPr txBox="1"/>
              <p:nvPr/>
            </p:nvSpPr>
            <p:spPr bwMode="auto">
              <a:xfrm>
                <a:off x="1260" y="3054"/>
                <a:ext cx="4722" cy="731"/>
              </a:xfrm>
              <a:prstGeom prst="rect">
                <a:avLst/>
              </a:prstGeom>
              <a:noFill/>
            </p:spPr>
            <p:txBody>
              <a:bodyPr wrap="square" lIns="91440" tIns="45720" rIns="91440" bIns="45720" anchor="ctr">
                <a:normAutofit/>
              </a:bodyPr>
              <a:p>
                <a:pPr algn="ctr" latinLnBrk="0"/>
                <a:r>
                  <a:rPr lang="zh-CN" altLang="en-US" b="1" dirty="0">
                    <a:solidFill>
                      <a:schemeClr val="bg1"/>
                    </a:solidFill>
                    <a:effectLst/>
                    <a:latin typeface="微软雅黑" panose="020B0503020204020204" pitchFamily="34" charset="-122"/>
                    <a:ea typeface="微软雅黑" panose="020B0503020204020204" pitchFamily="34" charset="-122"/>
                  </a:rPr>
                  <a:t>运行日志</a:t>
                </a:r>
                <a:endParaRPr lang="zh-CN" altLang="en-US" b="1" dirty="0">
                  <a:solidFill>
                    <a:schemeClr val="bg1"/>
                  </a:solidFill>
                  <a:effectLst/>
                  <a:latin typeface="微软雅黑" panose="020B0503020204020204" pitchFamily="34" charset="-122"/>
                  <a:ea typeface="微软雅黑" panose="020B0503020204020204" pitchFamily="34" charset="-122"/>
                </a:endParaRPr>
              </a:p>
            </p:txBody>
          </p:sp>
          <p:sp>
            <p:nvSpPr>
              <p:cNvPr id="36" name="îšḻidê"/>
              <p:cNvSpPr txBox="1"/>
              <p:nvPr/>
            </p:nvSpPr>
            <p:spPr bwMode="auto">
              <a:xfrm>
                <a:off x="1260" y="3792"/>
                <a:ext cx="4722" cy="1191"/>
              </a:xfrm>
              <a:prstGeom prst="rect">
                <a:avLst/>
              </a:prstGeom>
              <a:noFill/>
            </p:spPr>
            <p:txBody>
              <a:bodyPr wrap="square" lIns="91440" tIns="45720" rIns="91440" bIns="45720"/>
              <a:p>
                <a:pPr>
                  <a:lnSpc>
                    <a:spcPct val="120000"/>
                  </a:lnSpc>
                </a:pPr>
                <a:r>
                  <a:rPr lang="zh-CN" sz="1000" dirty="0">
                    <a:solidFill>
                      <a:schemeClr val="bg1"/>
                    </a:solidFill>
                    <a:latin typeface="微软雅黑" panose="020B0503020204020204" pitchFamily="34" charset="-122"/>
                    <a:ea typeface="微软雅黑" panose="020B0503020204020204" pitchFamily="34" charset="-122"/>
                  </a:rPr>
                  <a:t>机器人运行过程实时监控，日志包含文本、图形，并对异常点进行截图存储，方便排查调用</a:t>
                </a:r>
                <a:endParaRPr lang="zh-CN" sz="1000" dirty="0">
                  <a:solidFill>
                    <a:schemeClr val="bg1"/>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8500745" y="1421130"/>
            <a:ext cx="2924175" cy="1423035"/>
            <a:chOff x="1123" y="2742"/>
            <a:chExt cx="4996" cy="2550"/>
          </a:xfrm>
          <a:solidFill>
            <a:schemeClr val="accent1">
              <a:lumMod val="50000"/>
              <a:alpha val="33000"/>
            </a:schemeClr>
          </a:solidFill>
        </p:grpSpPr>
        <p:sp>
          <p:nvSpPr>
            <p:cNvPr id="38" name="iṥḻídê"/>
            <p:cNvSpPr/>
            <p:nvPr/>
          </p:nvSpPr>
          <p:spPr>
            <a:xfrm>
              <a:off x="1123" y="2742"/>
              <a:ext cx="4996" cy="2551"/>
            </a:xfrm>
            <a:prstGeom prst="roundRect">
              <a:avLst>
                <a:gd name="adj" fmla="val 5186"/>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grpSp>
          <p:nvGrpSpPr>
            <p:cNvPr id="39" name="组合 38"/>
            <p:cNvGrpSpPr/>
            <p:nvPr/>
          </p:nvGrpSpPr>
          <p:grpSpPr>
            <a:xfrm>
              <a:off x="1260" y="3054"/>
              <a:ext cx="4722" cy="1928"/>
              <a:chOff x="1260" y="3054"/>
              <a:chExt cx="4722" cy="1928"/>
            </a:xfrm>
            <a:grpFill/>
          </p:grpSpPr>
          <p:sp>
            <p:nvSpPr>
              <p:cNvPr id="40" name="îṩḷíďe"/>
              <p:cNvSpPr txBox="1"/>
              <p:nvPr/>
            </p:nvSpPr>
            <p:spPr bwMode="auto">
              <a:xfrm>
                <a:off x="1260" y="3054"/>
                <a:ext cx="4722" cy="731"/>
              </a:xfrm>
              <a:prstGeom prst="rect">
                <a:avLst/>
              </a:prstGeom>
              <a:noFill/>
            </p:spPr>
            <p:txBody>
              <a:bodyPr wrap="square" lIns="91440" tIns="45720" rIns="91440" bIns="45720" anchor="ctr">
                <a:normAutofit/>
              </a:bodyPr>
              <a:p>
                <a:pPr algn="ctr" latinLnBrk="0"/>
                <a:r>
                  <a:rPr lang="zh-CN" altLang="en-US" b="1" dirty="0">
                    <a:solidFill>
                      <a:schemeClr val="bg1"/>
                    </a:solidFill>
                    <a:effectLst/>
                    <a:latin typeface="微软雅黑" panose="020B0503020204020204" pitchFamily="34" charset="-122"/>
                    <a:ea typeface="微软雅黑" panose="020B0503020204020204" pitchFamily="34" charset="-122"/>
                  </a:rPr>
                  <a:t>告警监控</a:t>
                </a:r>
                <a:endParaRPr lang="zh-CN" altLang="en-US" b="1" dirty="0">
                  <a:solidFill>
                    <a:schemeClr val="bg1"/>
                  </a:solidFill>
                  <a:effectLst/>
                  <a:latin typeface="微软雅黑" panose="020B0503020204020204" pitchFamily="34" charset="-122"/>
                  <a:ea typeface="微软雅黑" panose="020B0503020204020204" pitchFamily="34" charset="-122"/>
                </a:endParaRPr>
              </a:p>
            </p:txBody>
          </p:sp>
          <p:sp>
            <p:nvSpPr>
              <p:cNvPr id="41" name="îšḻidê"/>
              <p:cNvSpPr txBox="1"/>
              <p:nvPr/>
            </p:nvSpPr>
            <p:spPr bwMode="auto">
              <a:xfrm>
                <a:off x="1260" y="3792"/>
                <a:ext cx="4722" cy="1191"/>
              </a:xfrm>
              <a:prstGeom prst="rect">
                <a:avLst/>
              </a:prstGeom>
              <a:noFill/>
            </p:spPr>
            <p:txBody>
              <a:bodyPr wrap="square" lIns="91440" tIns="45720" rIns="91440" bIns="45720"/>
              <a:p>
                <a:pPr>
                  <a:lnSpc>
                    <a:spcPct val="120000"/>
                  </a:lnSpc>
                </a:pPr>
                <a:r>
                  <a:rPr lang="zh-CN" sz="1000" dirty="0">
                    <a:solidFill>
                      <a:schemeClr val="bg1"/>
                    </a:solidFill>
                    <a:latin typeface="微软雅黑" panose="020B0503020204020204" pitchFamily="34" charset="-122"/>
                    <a:ea typeface="微软雅黑" panose="020B0503020204020204" pitchFamily="34" charset="-122"/>
                  </a:rPr>
                  <a:t>第一时间获取任务异常告警，便于及时处理异常问题，根据异常内容，来指定该任务是否停止或者继续执行。</a:t>
                </a:r>
                <a:endParaRPr lang="zh-CN" sz="1000" dirty="0">
                  <a:solidFill>
                    <a:schemeClr val="bg1"/>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4480560" y="2291080"/>
            <a:ext cx="3172460" cy="3283585"/>
            <a:chOff x="1123" y="2742"/>
            <a:chExt cx="4996" cy="5171"/>
          </a:xfrm>
          <a:solidFill>
            <a:schemeClr val="accent1">
              <a:lumMod val="50000"/>
              <a:alpha val="33000"/>
            </a:schemeClr>
          </a:solidFill>
        </p:grpSpPr>
        <p:sp>
          <p:nvSpPr>
            <p:cNvPr id="56" name="iṥḻídê"/>
            <p:cNvSpPr/>
            <p:nvPr/>
          </p:nvSpPr>
          <p:spPr>
            <a:xfrm>
              <a:off x="1123" y="2742"/>
              <a:ext cx="4996" cy="5171"/>
            </a:xfrm>
            <a:prstGeom prst="roundRect">
              <a:avLst>
                <a:gd name="adj" fmla="val 5186"/>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p>
              <a:pPr algn="ctr"/>
            </a:p>
          </p:txBody>
        </p:sp>
        <p:grpSp>
          <p:nvGrpSpPr>
            <p:cNvPr id="57" name="组合 56"/>
            <p:cNvGrpSpPr/>
            <p:nvPr/>
          </p:nvGrpSpPr>
          <p:grpSpPr>
            <a:xfrm>
              <a:off x="1260" y="3054"/>
              <a:ext cx="4722" cy="4405"/>
              <a:chOff x="1260" y="3054"/>
              <a:chExt cx="4722" cy="4405"/>
            </a:xfrm>
            <a:grpFill/>
          </p:grpSpPr>
          <p:sp>
            <p:nvSpPr>
              <p:cNvPr id="58" name="îṩḷíďe"/>
              <p:cNvSpPr txBox="1"/>
              <p:nvPr/>
            </p:nvSpPr>
            <p:spPr bwMode="auto">
              <a:xfrm>
                <a:off x="1260" y="3054"/>
                <a:ext cx="4722" cy="731"/>
              </a:xfrm>
              <a:prstGeom prst="rect">
                <a:avLst/>
              </a:prstGeom>
              <a:noFill/>
            </p:spPr>
            <p:txBody>
              <a:bodyPr wrap="square" lIns="91440" tIns="45720" rIns="91440" bIns="45720" anchor="ctr">
                <a:normAutofit/>
              </a:bodyPr>
              <a:p>
                <a:pPr algn="ctr" latinLnBrk="0"/>
                <a:r>
                  <a:rPr lang="zh-CN" altLang="en-US" b="1" dirty="0">
                    <a:solidFill>
                      <a:schemeClr val="bg1"/>
                    </a:solidFill>
                    <a:effectLst/>
                    <a:latin typeface="微软雅黑" panose="020B0503020204020204" pitchFamily="34" charset="-122"/>
                    <a:ea typeface="微软雅黑" panose="020B0503020204020204" pitchFamily="34" charset="-122"/>
                  </a:rPr>
                  <a:t>数据安全</a:t>
                </a:r>
                <a:endParaRPr lang="zh-CN" altLang="en-US" b="1" dirty="0">
                  <a:solidFill>
                    <a:schemeClr val="bg1"/>
                  </a:solidFill>
                  <a:effectLst/>
                  <a:latin typeface="微软雅黑" panose="020B0503020204020204" pitchFamily="34" charset="-122"/>
                  <a:ea typeface="微软雅黑" panose="020B0503020204020204" pitchFamily="34" charset="-122"/>
                </a:endParaRPr>
              </a:p>
            </p:txBody>
          </p:sp>
          <p:sp>
            <p:nvSpPr>
              <p:cNvPr id="59" name="îšḻidê"/>
              <p:cNvSpPr txBox="1"/>
              <p:nvPr/>
            </p:nvSpPr>
            <p:spPr bwMode="auto">
              <a:xfrm>
                <a:off x="1260" y="3792"/>
                <a:ext cx="4722" cy="3667"/>
              </a:xfrm>
              <a:prstGeom prst="rect">
                <a:avLst/>
              </a:prstGeom>
              <a:noFill/>
            </p:spPr>
            <p:txBody>
              <a:bodyPr wrap="square" lIns="91440" tIns="45720" rIns="91440" bIns="45720"/>
              <a:p>
                <a:pPr>
                  <a:lnSpc>
                    <a:spcPct val="120000"/>
                  </a:lnSpc>
                </a:pPr>
                <a:r>
                  <a:rPr sz="1200" dirty="0">
                    <a:solidFill>
                      <a:schemeClr val="bg1"/>
                    </a:solidFill>
                    <a:latin typeface="微软雅黑" panose="020B0503020204020204" pitchFamily="34" charset="-122"/>
                    <a:ea typeface="微软雅黑" panose="020B0503020204020204" pitchFamily="34" charset="-122"/>
                  </a:rPr>
                  <a:t>多项技术措施保障客户的数据安全，通讯过程中采用加密通道处理，防止截获泄露风险等</a:t>
                </a:r>
                <a:r>
                  <a:rPr lang="zh-CN" sz="1200" dirty="0">
                    <a:solidFill>
                      <a:schemeClr val="bg1"/>
                    </a:solidFill>
                    <a:latin typeface="微软雅黑" panose="020B0503020204020204" pitchFamily="34" charset="-122"/>
                    <a:ea typeface="微软雅黑" panose="020B0503020204020204" pitchFamily="34" charset="-122"/>
                  </a:rPr>
                  <a:t>：</a:t>
                </a:r>
                <a:endParaRPr lang="zh-CN" sz="1200" dirty="0">
                  <a:solidFill>
                    <a:schemeClr val="bg1"/>
                  </a:solidFill>
                  <a:latin typeface="微软雅黑" panose="020B0503020204020204" pitchFamily="34" charset="-122"/>
                  <a:ea typeface="微软雅黑" panose="020B0503020204020204" pitchFamily="34" charset="-122"/>
                </a:endParaRPr>
              </a:p>
              <a:p>
                <a:pPr marL="171450" indent="-171450">
                  <a:buFont typeface="Wingdings" panose="05000000000000000000" charset="0"/>
                  <a:buChar char="l"/>
                </a:pPr>
                <a:r>
                  <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服务器内部网络通过防火墙策略进行隔离控制，各服务器间通讯完全与外围分割，防止外部连接直接接入服务器内部网络；</a:t>
                </a:r>
                <a:endPar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l"/>
                </a:pPr>
                <a:r>
                  <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前置机与生产区通讯时，可通过DMZ代理区的DSP文档接口服务，进行内外网交互及网络安全管理；</a:t>
                </a:r>
                <a:endPar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l"/>
                </a:pPr>
                <a:r>
                  <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通讯过程中采用HTTPS+SSL加密通道处理，防止截获泄露风险；</a:t>
                </a:r>
                <a:endPar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charset="0"/>
                  <a:buChar char="l"/>
                </a:pPr>
                <a:r>
                  <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密钥加密存储于数据库安全中心；可有效杜绝电脑留存的风险。</a:t>
                </a:r>
                <a:endParaRPr lang="zh-CN" altLang="en-US" sz="1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415469" y="1431925"/>
            <a:ext cx="1704924" cy="1751896"/>
            <a:chOff x="1438" y="2297"/>
            <a:chExt cx="3115" cy="3095"/>
          </a:xfrm>
          <a:effectLst/>
          <a:scene3d>
            <a:camera prst="obliqueTopRight"/>
            <a:lightRig rig="threePt" dir="t"/>
          </a:scene3d>
        </p:grpSpPr>
        <p:sp>
          <p:nvSpPr>
            <p:cNvPr id="2" name="任意多边形 1"/>
            <p:cNvSpPr/>
            <p:nvPr/>
          </p:nvSpPr>
          <p:spPr>
            <a:xfrm>
              <a:off x="1485" y="2297"/>
              <a:ext cx="3021" cy="30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45" h="1701">
                  <a:moveTo>
                    <a:pt x="725" y="0"/>
                  </a:moveTo>
                  <a:cubicBezTo>
                    <a:pt x="977" y="0"/>
                    <a:pt x="1215" y="57"/>
                    <a:pt x="1428" y="158"/>
                  </a:cubicBezTo>
                  <a:lnTo>
                    <a:pt x="1432" y="160"/>
                  </a:lnTo>
                  <a:lnTo>
                    <a:pt x="1432" y="162"/>
                  </a:lnTo>
                  <a:cubicBezTo>
                    <a:pt x="1441" y="229"/>
                    <a:pt x="1445" y="297"/>
                    <a:pt x="1445" y="367"/>
                  </a:cubicBezTo>
                  <a:cubicBezTo>
                    <a:pt x="1445" y="920"/>
                    <a:pt x="1161" y="1408"/>
                    <a:pt x="729" y="1696"/>
                  </a:cubicBezTo>
                  <a:lnTo>
                    <a:pt x="723" y="1701"/>
                  </a:lnTo>
                  <a:lnTo>
                    <a:pt x="716" y="1696"/>
                  </a:lnTo>
                  <a:cubicBezTo>
                    <a:pt x="284" y="1408"/>
                    <a:pt x="0" y="920"/>
                    <a:pt x="0" y="367"/>
                  </a:cubicBezTo>
                  <a:cubicBezTo>
                    <a:pt x="0" y="297"/>
                    <a:pt x="4" y="229"/>
                    <a:pt x="13" y="162"/>
                  </a:cubicBezTo>
                  <a:lnTo>
                    <a:pt x="13" y="162"/>
                  </a:lnTo>
                  <a:lnTo>
                    <a:pt x="21" y="158"/>
                  </a:lnTo>
                  <a:cubicBezTo>
                    <a:pt x="234" y="57"/>
                    <a:pt x="472" y="0"/>
                    <a:pt x="725"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16" name="组合 15"/>
            <p:cNvGrpSpPr/>
            <p:nvPr/>
          </p:nvGrpSpPr>
          <p:grpSpPr>
            <a:xfrm>
              <a:off x="1438" y="2729"/>
              <a:ext cx="3115" cy="1948"/>
              <a:chOff x="9210883" y="3061144"/>
              <a:chExt cx="1978067" cy="1236990"/>
            </a:xfrm>
          </p:grpSpPr>
          <p:grpSp>
            <p:nvGrpSpPr>
              <p:cNvPr id="27" name="组合 26"/>
              <p:cNvGrpSpPr/>
              <p:nvPr/>
            </p:nvGrpSpPr>
            <p:grpSpPr>
              <a:xfrm>
                <a:off x="9832060" y="3061144"/>
                <a:ext cx="735712" cy="735712"/>
                <a:chOff x="1358132" y="2944390"/>
                <a:chExt cx="735712" cy="735712"/>
              </a:xfrm>
            </p:grpSpPr>
            <p:sp>
              <p:nvSpPr>
                <p:cNvPr id="28" name="椭圆 27"/>
                <p:cNvSpPr/>
                <p:nvPr/>
              </p:nvSpPr>
              <p:spPr>
                <a:xfrm rot="16200000">
                  <a:off x="1358132" y="2944390"/>
                  <a:ext cx="735712" cy="735712"/>
                </a:xfrm>
                <a:prstGeom prst="ellipse">
                  <a:avLst/>
                </a:prstGeom>
                <a:noFill/>
                <a:ln w="28575">
                  <a:gradFill flip="none" rotWithShape="1">
                    <a:gsLst>
                      <a:gs pos="0">
                        <a:srgbClr val="00265E"/>
                      </a:gs>
                      <a:gs pos="56000">
                        <a:srgbClr val="24DBFD"/>
                      </a:gs>
                      <a:gs pos="100000">
                        <a:srgbClr val="24DBFD"/>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1571048" y="3019859"/>
                  <a:ext cx="309880" cy="583565"/>
                </a:xfrm>
                <a:prstGeom prst="rect">
                  <a:avLst/>
                </a:prstGeom>
                <a:noFill/>
              </p:spPr>
              <p:txBody>
                <a:bodyPr wrap="square" rtlCol="0">
                  <a:spAutoFit/>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gradFill>
                      <a:gsLst>
                        <a:gs pos="0">
                          <a:srgbClr val="002FFC"/>
                        </a:gs>
                        <a:gs pos="100000">
                          <a:srgbClr val="24DBFD"/>
                        </a:gs>
                      </a:gsLst>
                      <a:lin ang="2700000" scaled="1"/>
                    </a:gradFill>
                    <a:effectLst/>
                    <a:uLnTx/>
                    <a:uFillTx/>
                    <a:latin typeface="Agency FB" panose="020B0503020202020204" pitchFamily="34" charset="0"/>
                    <a:ea typeface="锐字锐线梦想黑简1.0" panose="02010604000000000000" pitchFamily="2" charset="-122"/>
                    <a:cs typeface="+mn-cs"/>
                  </a:endParaRPr>
                </a:p>
              </p:txBody>
            </p:sp>
          </p:grpSp>
          <p:sp>
            <p:nvSpPr>
              <p:cNvPr id="41" name="文本框 7"/>
              <p:cNvSpPr txBox="1"/>
              <p:nvPr/>
            </p:nvSpPr>
            <p:spPr>
              <a:xfrm>
                <a:off x="9210883" y="3884965"/>
                <a:ext cx="1978067" cy="413169"/>
              </a:xfrm>
              <a:prstGeom prst="rect">
                <a:avLst/>
              </a:prstGeom>
              <a:noFill/>
            </p:spPr>
            <p:txBody>
              <a:bodyPr>
                <a:spAutoFit/>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gradFill flip="none" rotWithShape="1">
                      <a:gsLst>
                        <a:gs pos="0">
                          <a:srgbClr val="24DBFD"/>
                        </a:gs>
                        <a:gs pos="50000">
                          <a:srgbClr val="002FFC"/>
                        </a:gs>
                      </a:gsLst>
                      <a:lin ang="2700000" scaled="1"/>
                      <a:tileRect/>
                    </a:gradFill>
                    <a:effectLst/>
                    <a:uLnTx/>
                    <a:uFillTx/>
                    <a:latin typeface="锐字锐线梦想黑简1.0" panose="02010604000000000000" pitchFamily="2" charset="-122"/>
                    <a:ea typeface="锐字锐线梦想黑简1.0" panose="02010604000000000000" pitchFamily="2" charset="-122"/>
                    <a:cs typeface="+mn-cs"/>
                  </a:rPr>
                  <a:t>守护程序</a:t>
                </a:r>
                <a:endParaRPr kumimoji="0" lang="zh-CN" altLang="en-US" b="0" i="0" u="none" strike="noStrike" kern="0" cap="none" spc="0" normalizeH="0" baseline="0" noProof="0" dirty="0">
                  <a:ln>
                    <a:noFill/>
                  </a:ln>
                  <a:gradFill flip="none" rotWithShape="1">
                    <a:gsLst>
                      <a:gs pos="0">
                        <a:srgbClr val="24DBFD"/>
                      </a:gs>
                      <a:gs pos="50000">
                        <a:srgbClr val="002FFC"/>
                      </a:gs>
                    </a:gsLst>
                    <a:lin ang="2700000" scaled="1"/>
                    <a:tileRect/>
                  </a:gradFill>
                  <a:effectLst/>
                  <a:uLnTx/>
                  <a:uFillTx/>
                  <a:latin typeface="锐字锐线梦想黑简1.0" panose="02010604000000000000" pitchFamily="2" charset="-122"/>
                  <a:ea typeface="锐字锐线梦想黑简1.0" panose="02010604000000000000" pitchFamily="2" charset="-122"/>
                  <a:cs typeface="+mn-cs"/>
                </a:endParaRPr>
              </a:p>
            </p:txBody>
          </p:sp>
        </p:grpSp>
        <p:pic>
          <p:nvPicPr>
            <p:cNvPr id="18" name="图片 17" descr="守护骑士"/>
            <p:cNvPicPr>
              <a:picLocks noChangeAspect="1"/>
            </p:cNvPicPr>
            <p:nvPr>
              <p:custDataLst>
                <p:tags r:id="rId1"/>
              </p:custDataLst>
            </p:nvPr>
          </p:nvPicPr>
          <p:blipFill>
            <a:blip r:embed="rId2"/>
            <a:stretch>
              <a:fillRect/>
            </a:stretch>
          </p:blipFill>
          <p:spPr>
            <a:xfrm>
              <a:off x="2457" y="2768"/>
              <a:ext cx="1078" cy="1078"/>
            </a:xfrm>
            <a:prstGeom prst="rect">
              <a:avLst/>
            </a:prstGeom>
          </p:spPr>
        </p:pic>
      </p:grpSp>
      <p:sp>
        <p:nvSpPr>
          <p:cNvPr id="35" name="îṩ1îḋé"/>
          <p:cNvSpPr/>
          <p:nvPr/>
        </p:nvSpPr>
        <p:spPr>
          <a:xfrm>
            <a:off x="5064760" y="1729740"/>
            <a:ext cx="6639560" cy="1293495"/>
          </a:xfrm>
          <a:prstGeom prst="snip1Rect">
            <a:avLst>
              <a:gd name="adj" fmla="val 11446"/>
            </a:avLst>
          </a:prstGeom>
          <a:gradFill flip="none" rotWithShape="1">
            <a:gsLst>
              <a:gs pos="0">
                <a:srgbClr val="00B0F0">
                  <a:alpha val="39000"/>
                </a:srgbClr>
              </a:gs>
              <a:gs pos="89000">
                <a:srgbClr val="00B0F0">
                  <a:alpha val="0"/>
                </a:srgbClr>
              </a:gs>
            </a:gsLst>
            <a:lin ang="522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37" name="ïŝľîḑé"/>
          <p:cNvSpPr/>
          <p:nvPr/>
        </p:nvSpPr>
        <p:spPr>
          <a:xfrm>
            <a:off x="7204075" y="1538605"/>
            <a:ext cx="4500880" cy="1017905"/>
          </a:xfrm>
          <a:custGeom>
            <a:avLst/>
            <a:gdLst>
              <a:gd name="connsiteX0" fmla="*/ 0 w 4754880"/>
              <a:gd name="connsiteY0" fmla="*/ 0 h 792480"/>
              <a:gd name="connsiteX1" fmla="*/ 406400 w 4754880"/>
              <a:gd name="connsiteY1" fmla="*/ 0 h 792480"/>
              <a:gd name="connsiteX2" fmla="*/ 548640 w 4754880"/>
              <a:gd name="connsiteY2" fmla="*/ 142240 h 792480"/>
              <a:gd name="connsiteX3" fmla="*/ 4632960 w 4754880"/>
              <a:gd name="connsiteY3" fmla="*/ 142240 h 792480"/>
              <a:gd name="connsiteX4" fmla="*/ 4754880 w 4754880"/>
              <a:gd name="connsiteY4" fmla="*/ 264160 h 792480"/>
              <a:gd name="connsiteX5" fmla="*/ 4754880 w 4754880"/>
              <a:gd name="connsiteY5" fmla="*/ 79248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880" h="792480">
                <a:moveTo>
                  <a:pt x="0" y="0"/>
                </a:moveTo>
                <a:lnTo>
                  <a:pt x="406400" y="0"/>
                </a:lnTo>
                <a:lnTo>
                  <a:pt x="548640" y="142240"/>
                </a:lnTo>
                <a:lnTo>
                  <a:pt x="4632960" y="142240"/>
                </a:lnTo>
                <a:lnTo>
                  <a:pt x="4754880" y="264160"/>
                </a:lnTo>
                <a:lnTo>
                  <a:pt x="4754880" y="792480"/>
                </a:lnTo>
              </a:path>
            </a:pathLst>
          </a:custGeom>
          <a:noFill/>
          <a:ln w="19050" cap="sq" cmpd="sng" algn="ctr">
            <a:gradFill>
              <a:gsLst>
                <a:gs pos="0">
                  <a:srgbClr val="00B0F0"/>
                </a:gs>
                <a:gs pos="100000">
                  <a:srgbClr val="00B0F0">
                    <a:alpha val="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sp>
        <p:nvSpPr>
          <p:cNvPr id="47" name="ísḻîḑe"/>
          <p:cNvSpPr/>
          <p:nvPr/>
        </p:nvSpPr>
        <p:spPr>
          <a:xfrm>
            <a:off x="5115455" y="1729625"/>
            <a:ext cx="1836000" cy="13735"/>
          </a:xfrm>
          <a:custGeom>
            <a:avLst/>
            <a:gdLst>
              <a:gd name="connsiteX0" fmla="*/ 1247581 w 1247581"/>
              <a:gd name="connsiteY0" fmla="*/ 15775 h 15775"/>
              <a:gd name="connsiteX1" fmla="*/ 0 w 1247581"/>
              <a:gd name="connsiteY1" fmla="*/ 7949 h 15775"/>
              <a:gd name="connsiteX2" fmla="*/ 1247581 w 1247581"/>
              <a:gd name="connsiteY2" fmla="*/ 0 h 15775"/>
            </a:gdLst>
            <a:ahLst/>
            <a:cxnLst>
              <a:cxn ang="0">
                <a:pos x="connsiteX0" y="connsiteY0"/>
              </a:cxn>
              <a:cxn ang="0">
                <a:pos x="connsiteX1" y="connsiteY1"/>
              </a:cxn>
              <a:cxn ang="0">
                <a:pos x="connsiteX2" y="connsiteY2"/>
              </a:cxn>
            </a:cxnLst>
            <a:rect l="l" t="t" r="r" b="b"/>
            <a:pathLst>
              <a:path w="1247581" h="15775">
                <a:moveTo>
                  <a:pt x="1247581" y="15775"/>
                </a:moveTo>
                <a:lnTo>
                  <a:pt x="0" y="7949"/>
                </a:lnTo>
                <a:lnTo>
                  <a:pt x="1247581" y="0"/>
                </a:lnTo>
                <a:close/>
              </a:path>
            </a:pathLst>
          </a:custGeom>
          <a:solidFill>
            <a:srgbClr val="00B0F0"/>
          </a:solidFill>
          <a:ln w="12192" cap="flat">
            <a:solidFill>
              <a:schemeClr val="accent3"/>
            </a:solidFill>
            <a:prstDash val="solid"/>
            <a:miter/>
          </a:ln>
        </p:spPr>
        <p:txBody>
          <a:bodyPr rtlCol="0" anchor="ctr"/>
          <a:p>
            <a:pPr marL="0" marR="0" lvl="0" indent="0"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grpSp>
        <p:nvGrpSpPr>
          <p:cNvPr id="20" name="组合 19"/>
          <p:cNvGrpSpPr/>
          <p:nvPr/>
        </p:nvGrpSpPr>
        <p:grpSpPr>
          <a:xfrm>
            <a:off x="7265670" y="1597660"/>
            <a:ext cx="285115" cy="132080"/>
            <a:chOff x="11043" y="2497"/>
            <a:chExt cx="449" cy="208"/>
          </a:xfrm>
        </p:grpSpPr>
        <p:sp>
          <p:nvSpPr>
            <p:cNvPr id="32" name="iŝḻïḑé"/>
            <p:cNvSpPr/>
            <p:nvPr/>
          </p:nvSpPr>
          <p:spPr>
            <a:xfrm>
              <a:off x="11043"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33" name="iSļîḑe"/>
            <p:cNvSpPr/>
            <p:nvPr/>
          </p:nvSpPr>
          <p:spPr>
            <a:xfrm>
              <a:off x="11185"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34" name="išľïḍè"/>
            <p:cNvSpPr/>
            <p:nvPr/>
          </p:nvSpPr>
          <p:spPr>
            <a:xfrm>
              <a:off x="11326"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grpSp>
      <p:sp>
        <p:nvSpPr>
          <p:cNvPr id="21" name="îṩ1îḋé"/>
          <p:cNvSpPr/>
          <p:nvPr/>
        </p:nvSpPr>
        <p:spPr>
          <a:xfrm>
            <a:off x="5065395" y="3380740"/>
            <a:ext cx="6639560" cy="1137285"/>
          </a:xfrm>
          <a:prstGeom prst="snip1Rect">
            <a:avLst>
              <a:gd name="adj" fmla="val 11446"/>
            </a:avLst>
          </a:prstGeom>
          <a:gradFill flip="none" rotWithShape="1">
            <a:gsLst>
              <a:gs pos="0">
                <a:srgbClr val="00B0F0">
                  <a:alpha val="39000"/>
                </a:srgbClr>
              </a:gs>
              <a:gs pos="89000">
                <a:srgbClr val="00B0F0">
                  <a:alpha val="0"/>
                </a:srgbClr>
              </a:gs>
            </a:gsLst>
            <a:lin ang="522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22" name="ïŝľîḑé"/>
          <p:cNvSpPr/>
          <p:nvPr/>
        </p:nvSpPr>
        <p:spPr>
          <a:xfrm>
            <a:off x="7204710" y="3189605"/>
            <a:ext cx="4500880" cy="1017905"/>
          </a:xfrm>
          <a:custGeom>
            <a:avLst/>
            <a:gdLst>
              <a:gd name="connsiteX0" fmla="*/ 0 w 4754880"/>
              <a:gd name="connsiteY0" fmla="*/ 0 h 792480"/>
              <a:gd name="connsiteX1" fmla="*/ 406400 w 4754880"/>
              <a:gd name="connsiteY1" fmla="*/ 0 h 792480"/>
              <a:gd name="connsiteX2" fmla="*/ 548640 w 4754880"/>
              <a:gd name="connsiteY2" fmla="*/ 142240 h 792480"/>
              <a:gd name="connsiteX3" fmla="*/ 4632960 w 4754880"/>
              <a:gd name="connsiteY3" fmla="*/ 142240 h 792480"/>
              <a:gd name="connsiteX4" fmla="*/ 4754880 w 4754880"/>
              <a:gd name="connsiteY4" fmla="*/ 264160 h 792480"/>
              <a:gd name="connsiteX5" fmla="*/ 4754880 w 4754880"/>
              <a:gd name="connsiteY5" fmla="*/ 79248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880" h="792480">
                <a:moveTo>
                  <a:pt x="0" y="0"/>
                </a:moveTo>
                <a:lnTo>
                  <a:pt x="406400" y="0"/>
                </a:lnTo>
                <a:lnTo>
                  <a:pt x="548640" y="142240"/>
                </a:lnTo>
                <a:lnTo>
                  <a:pt x="4632960" y="142240"/>
                </a:lnTo>
                <a:lnTo>
                  <a:pt x="4754880" y="264160"/>
                </a:lnTo>
                <a:lnTo>
                  <a:pt x="4754880" y="792480"/>
                </a:lnTo>
              </a:path>
            </a:pathLst>
          </a:custGeom>
          <a:noFill/>
          <a:ln w="19050" cap="sq" cmpd="sng" algn="ctr">
            <a:gradFill>
              <a:gsLst>
                <a:gs pos="0">
                  <a:srgbClr val="00B0F0"/>
                </a:gs>
                <a:gs pos="100000">
                  <a:srgbClr val="00B0F0">
                    <a:alpha val="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sp>
        <p:nvSpPr>
          <p:cNvPr id="23" name="ísḻîḑe"/>
          <p:cNvSpPr/>
          <p:nvPr/>
        </p:nvSpPr>
        <p:spPr>
          <a:xfrm>
            <a:off x="5116090" y="3380625"/>
            <a:ext cx="1836000" cy="13735"/>
          </a:xfrm>
          <a:custGeom>
            <a:avLst/>
            <a:gdLst>
              <a:gd name="connsiteX0" fmla="*/ 1247581 w 1247581"/>
              <a:gd name="connsiteY0" fmla="*/ 15775 h 15775"/>
              <a:gd name="connsiteX1" fmla="*/ 0 w 1247581"/>
              <a:gd name="connsiteY1" fmla="*/ 7949 h 15775"/>
              <a:gd name="connsiteX2" fmla="*/ 1247581 w 1247581"/>
              <a:gd name="connsiteY2" fmla="*/ 0 h 15775"/>
            </a:gdLst>
            <a:ahLst/>
            <a:cxnLst>
              <a:cxn ang="0">
                <a:pos x="connsiteX0" y="connsiteY0"/>
              </a:cxn>
              <a:cxn ang="0">
                <a:pos x="connsiteX1" y="connsiteY1"/>
              </a:cxn>
              <a:cxn ang="0">
                <a:pos x="connsiteX2" y="connsiteY2"/>
              </a:cxn>
            </a:cxnLst>
            <a:rect l="l" t="t" r="r" b="b"/>
            <a:pathLst>
              <a:path w="1247581" h="15775">
                <a:moveTo>
                  <a:pt x="1247581" y="15775"/>
                </a:moveTo>
                <a:lnTo>
                  <a:pt x="0" y="7949"/>
                </a:lnTo>
                <a:lnTo>
                  <a:pt x="1247581" y="0"/>
                </a:lnTo>
                <a:close/>
              </a:path>
            </a:pathLst>
          </a:custGeom>
          <a:solidFill>
            <a:srgbClr val="00B0F0"/>
          </a:solidFill>
          <a:ln w="12192" cap="flat">
            <a:solidFill>
              <a:schemeClr val="accent3"/>
            </a:solidFill>
            <a:prstDash val="solid"/>
            <a:miter/>
          </a:ln>
        </p:spPr>
        <p:txBody>
          <a:bodyPr rtlCol="0" anchor="ctr"/>
          <a:p>
            <a:pPr marL="0" marR="0" lvl="0" indent="0"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grpSp>
        <p:nvGrpSpPr>
          <p:cNvPr id="24" name="组合 23"/>
          <p:cNvGrpSpPr/>
          <p:nvPr/>
        </p:nvGrpSpPr>
        <p:grpSpPr>
          <a:xfrm>
            <a:off x="7266305" y="3248660"/>
            <a:ext cx="285115" cy="132080"/>
            <a:chOff x="11043" y="2497"/>
            <a:chExt cx="449" cy="208"/>
          </a:xfrm>
        </p:grpSpPr>
        <p:sp>
          <p:nvSpPr>
            <p:cNvPr id="25" name="iŝḻïḑé"/>
            <p:cNvSpPr/>
            <p:nvPr/>
          </p:nvSpPr>
          <p:spPr>
            <a:xfrm>
              <a:off x="11043"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26" name="iSļîḑe"/>
            <p:cNvSpPr/>
            <p:nvPr/>
          </p:nvSpPr>
          <p:spPr>
            <a:xfrm>
              <a:off x="11185"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30" name="išľïḍè"/>
            <p:cNvSpPr/>
            <p:nvPr/>
          </p:nvSpPr>
          <p:spPr>
            <a:xfrm>
              <a:off x="11326"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grpSp>
      <p:sp>
        <p:nvSpPr>
          <p:cNvPr id="31" name="îṩ1îḋé"/>
          <p:cNvSpPr/>
          <p:nvPr/>
        </p:nvSpPr>
        <p:spPr>
          <a:xfrm>
            <a:off x="5064760" y="5207000"/>
            <a:ext cx="6639560" cy="1137285"/>
          </a:xfrm>
          <a:prstGeom prst="snip1Rect">
            <a:avLst>
              <a:gd name="adj" fmla="val 11446"/>
            </a:avLst>
          </a:prstGeom>
          <a:gradFill flip="none" rotWithShape="1">
            <a:gsLst>
              <a:gs pos="0">
                <a:srgbClr val="00B0F0">
                  <a:alpha val="39000"/>
                </a:srgbClr>
              </a:gs>
              <a:gs pos="89000">
                <a:srgbClr val="00B0F0">
                  <a:alpha val="0"/>
                </a:srgbClr>
              </a:gs>
            </a:gsLst>
            <a:lin ang="5220000" scaled="0"/>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36" name="ïŝľîḑé"/>
          <p:cNvSpPr/>
          <p:nvPr/>
        </p:nvSpPr>
        <p:spPr>
          <a:xfrm>
            <a:off x="7204075" y="5015865"/>
            <a:ext cx="4500880" cy="1017905"/>
          </a:xfrm>
          <a:custGeom>
            <a:avLst/>
            <a:gdLst>
              <a:gd name="connsiteX0" fmla="*/ 0 w 4754880"/>
              <a:gd name="connsiteY0" fmla="*/ 0 h 792480"/>
              <a:gd name="connsiteX1" fmla="*/ 406400 w 4754880"/>
              <a:gd name="connsiteY1" fmla="*/ 0 h 792480"/>
              <a:gd name="connsiteX2" fmla="*/ 548640 w 4754880"/>
              <a:gd name="connsiteY2" fmla="*/ 142240 h 792480"/>
              <a:gd name="connsiteX3" fmla="*/ 4632960 w 4754880"/>
              <a:gd name="connsiteY3" fmla="*/ 142240 h 792480"/>
              <a:gd name="connsiteX4" fmla="*/ 4754880 w 4754880"/>
              <a:gd name="connsiteY4" fmla="*/ 264160 h 792480"/>
              <a:gd name="connsiteX5" fmla="*/ 4754880 w 4754880"/>
              <a:gd name="connsiteY5" fmla="*/ 79248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880" h="792480">
                <a:moveTo>
                  <a:pt x="0" y="0"/>
                </a:moveTo>
                <a:lnTo>
                  <a:pt x="406400" y="0"/>
                </a:lnTo>
                <a:lnTo>
                  <a:pt x="548640" y="142240"/>
                </a:lnTo>
                <a:lnTo>
                  <a:pt x="4632960" y="142240"/>
                </a:lnTo>
                <a:lnTo>
                  <a:pt x="4754880" y="264160"/>
                </a:lnTo>
                <a:lnTo>
                  <a:pt x="4754880" y="792480"/>
                </a:lnTo>
              </a:path>
            </a:pathLst>
          </a:custGeom>
          <a:noFill/>
          <a:ln w="19050" cap="sq" cmpd="sng" algn="ctr">
            <a:gradFill>
              <a:gsLst>
                <a:gs pos="0">
                  <a:srgbClr val="00B0F0"/>
                </a:gs>
                <a:gs pos="100000">
                  <a:srgbClr val="00B0F0">
                    <a:alpha val="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sp>
        <p:nvSpPr>
          <p:cNvPr id="38" name="ísḻîḑe"/>
          <p:cNvSpPr/>
          <p:nvPr/>
        </p:nvSpPr>
        <p:spPr>
          <a:xfrm>
            <a:off x="5115455" y="5206885"/>
            <a:ext cx="1836000" cy="13735"/>
          </a:xfrm>
          <a:custGeom>
            <a:avLst/>
            <a:gdLst>
              <a:gd name="connsiteX0" fmla="*/ 1247581 w 1247581"/>
              <a:gd name="connsiteY0" fmla="*/ 15775 h 15775"/>
              <a:gd name="connsiteX1" fmla="*/ 0 w 1247581"/>
              <a:gd name="connsiteY1" fmla="*/ 7949 h 15775"/>
              <a:gd name="connsiteX2" fmla="*/ 1247581 w 1247581"/>
              <a:gd name="connsiteY2" fmla="*/ 0 h 15775"/>
            </a:gdLst>
            <a:ahLst/>
            <a:cxnLst>
              <a:cxn ang="0">
                <a:pos x="connsiteX0" y="connsiteY0"/>
              </a:cxn>
              <a:cxn ang="0">
                <a:pos x="connsiteX1" y="connsiteY1"/>
              </a:cxn>
              <a:cxn ang="0">
                <a:pos x="connsiteX2" y="connsiteY2"/>
              </a:cxn>
            </a:cxnLst>
            <a:rect l="l" t="t" r="r" b="b"/>
            <a:pathLst>
              <a:path w="1247581" h="15775">
                <a:moveTo>
                  <a:pt x="1247581" y="15775"/>
                </a:moveTo>
                <a:lnTo>
                  <a:pt x="0" y="7949"/>
                </a:lnTo>
                <a:lnTo>
                  <a:pt x="1247581" y="0"/>
                </a:lnTo>
                <a:close/>
              </a:path>
            </a:pathLst>
          </a:custGeom>
          <a:solidFill>
            <a:srgbClr val="00B0F0"/>
          </a:solidFill>
          <a:ln w="12192" cap="flat">
            <a:solidFill>
              <a:schemeClr val="accent3"/>
            </a:solidFill>
            <a:prstDash val="solid"/>
            <a:miter/>
          </a:ln>
        </p:spPr>
        <p:txBody>
          <a:bodyPr rtlCol="0" anchor="ctr"/>
          <a:p>
            <a:pPr marL="0" marR="0" lvl="0" indent="0"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black"/>
              </a:solidFill>
              <a:effectLst/>
              <a:uLnTx/>
              <a:uFillTx/>
            </a:endParaRPr>
          </a:p>
        </p:txBody>
      </p:sp>
      <p:grpSp>
        <p:nvGrpSpPr>
          <p:cNvPr id="42" name="组合 41"/>
          <p:cNvGrpSpPr/>
          <p:nvPr/>
        </p:nvGrpSpPr>
        <p:grpSpPr>
          <a:xfrm>
            <a:off x="7265670" y="5074920"/>
            <a:ext cx="285115" cy="132080"/>
            <a:chOff x="11043" y="2497"/>
            <a:chExt cx="449" cy="208"/>
          </a:xfrm>
        </p:grpSpPr>
        <p:sp>
          <p:nvSpPr>
            <p:cNvPr id="43" name="iŝḻïḑé"/>
            <p:cNvSpPr/>
            <p:nvPr/>
          </p:nvSpPr>
          <p:spPr>
            <a:xfrm>
              <a:off x="11043"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44" name="iSļîḑe"/>
            <p:cNvSpPr/>
            <p:nvPr/>
          </p:nvSpPr>
          <p:spPr>
            <a:xfrm>
              <a:off x="11185"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sp>
          <p:nvSpPr>
            <p:cNvPr id="45" name="išľïḍè"/>
            <p:cNvSpPr/>
            <p:nvPr/>
          </p:nvSpPr>
          <p:spPr>
            <a:xfrm>
              <a:off x="11326" y="2497"/>
              <a:ext cx="167" cy="208"/>
            </a:xfrm>
            <a:prstGeom prst="parallelogram">
              <a:avLst>
                <a:gd name="adj" fmla="val 48536"/>
              </a:avLst>
            </a:prstGeom>
            <a:gradFill>
              <a:gsLst>
                <a:gs pos="0">
                  <a:srgbClr val="00B0F0"/>
                </a:gs>
                <a:gs pos="100000">
                  <a:srgbClr val="00B0F0">
                    <a:alpha val="30000"/>
                  </a:srgbClr>
                </a:gs>
              </a:gsLst>
              <a:lin ang="5400000" scaled="1"/>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p>
              <a:pPr marL="0" marR="0" lvl="0" indent="0" algn="ctr" defTabSz="2591435" eaLnBrk="1" fontAlgn="auto" latinLnBrk="0" hangingPunct="1">
                <a:lnSpc>
                  <a:spcPct val="100000"/>
                </a:lnSpc>
                <a:spcBef>
                  <a:spcPts val="0"/>
                </a:spcBef>
                <a:spcAft>
                  <a:spcPts val="0"/>
                </a:spcAft>
                <a:buClrTx/>
                <a:buSzTx/>
                <a:buFontTx/>
                <a:buNone/>
                <a:defRPr/>
              </a:pPr>
              <a:endParaRPr kumimoji="0" lang="zh-CN" altLang="en-US" sz="5100" b="0" i="0" u="none" strike="noStrike" kern="0" cap="none" spc="0" normalizeH="0" baseline="0" noProof="0">
                <a:ln>
                  <a:noFill/>
                </a:ln>
                <a:solidFill>
                  <a:prstClr val="white"/>
                </a:solidFill>
                <a:effectLst/>
                <a:uLnTx/>
                <a:uFillTx/>
              </a:endParaRPr>
            </a:p>
          </p:txBody>
        </p:sp>
      </p:grpSp>
      <p:sp>
        <p:nvSpPr>
          <p:cNvPr id="46" name="文本框 45"/>
          <p:cNvSpPr txBox="1"/>
          <p:nvPr/>
        </p:nvSpPr>
        <p:spPr>
          <a:xfrm>
            <a:off x="5160010" y="1381125"/>
            <a:ext cx="1905000"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机器人环境检测</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160010" y="3025775"/>
            <a:ext cx="1905000"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任务进程守护</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081905" y="4835525"/>
            <a:ext cx="1905000"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sym typeface="+mn-ea"/>
              </a:rPr>
              <a:t>机器人心跳检测</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365115" y="1855470"/>
            <a:ext cx="6038850" cy="860425"/>
          </a:xfrm>
          <a:prstGeom prst="rect">
            <a:avLst/>
          </a:prstGeom>
          <a:noFill/>
        </p:spPr>
        <p:txBody>
          <a:bodyPr wrap="square" rtlCol="0">
            <a:spAutoFit/>
          </a:bodyPr>
          <a:p>
            <a:r>
              <a:rPr lang="zh-CN" altLang="en-US" sz="1000">
                <a:solidFill>
                  <a:schemeClr val="bg1"/>
                </a:solidFill>
                <a:latin typeface="微软雅黑" panose="020B0503020204020204" pitchFamily="34" charset="-122"/>
                <a:ea typeface="微软雅黑" panose="020B0503020204020204" pitchFamily="34" charset="-122"/>
              </a:rPr>
              <a:t>由于不同机器平台及环境对实际机器人运行有很大影响，所有在守护程序中集成了快速检测基础环境的模块，以方便机器人的环境判断，进而做好任务运行前的隐患排查，主要包括：</a:t>
            </a:r>
            <a:endParaRPr lang="zh-CN" altLang="en-US" sz="10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网络环境：包括与控制台，下游系统，相关接口的网络情况；</a:t>
            </a:r>
            <a:endParaRPr lang="zh-CN" altLang="en-US" sz="10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系统环境：包括系统平台，版本，架构，更新服务等信息；</a:t>
            </a:r>
            <a:endParaRPr lang="zh-CN" altLang="en-US" sz="10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硬件环境：包括对鼠标，键盘，显示器，内存等信息的查看；</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287010" y="3573145"/>
            <a:ext cx="6189345" cy="860425"/>
          </a:xfrm>
          <a:prstGeom prst="rect">
            <a:avLst/>
          </a:prstGeom>
          <a:noFill/>
        </p:spPr>
        <p:txBody>
          <a:bodyPr wrap="square" rtlCol="0">
            <a:spAutoFit/>
          </a:bodyPr>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守护程序可检测指定进程的状态，在系统重启，指定进程未响应，指定进程退出时实现自动启动或重启。</a:t>
            </a:r>
            <a:endParaRPr lang="zh-CN" altLang="en-US" sz="10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在任务进程运行的过程中，实时检测操作界面是否被别的窗体覆盖，被覆盖时，守护程序会自动关闭或最小化该窗体。整个检测与处理过程最快可在1s内完成，以减少对RPA流程的影响。</a:t>
            </a:r>
            <a:endParaRPr lang="zh-CN" altLang="en-US" sz="1000">
              <a:solidFill>
                <a:schemeClr val="bg1"/>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rPr>
              <a:t>由于一些网站，经常对IE环境有配置要求。所以在守护程序集成了对IE的一键配置。可以在预配置文件中，做好配置管理，在任务开始前自动检查并修改配置。</a:t>
            </a:r>
            <a:endParaRPr lang="zh-CN" altLang="en-US" sz="100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3825" y="3573145"/>
            <a:ext cx="4791710" cy="3181350"/>
            <a:chOff x="150" y="1925"/>
            <a:chExt cx="7546" cy="5010"/>
          </a:xfrm>
          <a:effectLst>
            <a:outerShdw blurRad="50800" dist="38100" dir="8100000" algn="tr" rotWithShape="0">
              <a:prstClr val="black">
                <a:alpha val="40000"/>
              </a:prstClr>
            </a:outerShdw>
          </a:effectLst>
        </p:grpSpPr>
        <p:pic>
          <p:nvPicPr>
            <p:cNvPr id="8" name="图片 1"/>
            <p:cNvPicPr>
              <a:picLocks noChangeAspect="1"/>
            </p:cNvPicPr>
            <p:nvPr/>
          </p:nvPicPr>
          <p:blipFill>
            <a:blip r:embed="rId3"/>
            <a:stretch>
              <a:fillRect/>
            </a:stretch>
          </p:blipFill>
          <p:spPr>
            <a:xfrm>
              <a:off x="150" y="1925"/>
              <a:ext cx="3833" cy="2613"/>
            </a:xfrm>
            <a:prstGeom prst="rect">
              <a:avLst/>
            </a:prstGeom>
          </p:spPr>
        </p:pic>
        <p:pic>
          <p:nvPicPr>
            <p:cNvPr id="9" name="图片 5"/>
            <p:cNvPicPr>
              <a:picLocks noChangeAspect="1"/>
            </p:cNvPicPr>
            <p:nvPr/>
          </p:nvPicPr>
          <p:blipFill>
            <a:blip r:embed="rId4"/>
            <a:stretch>
              <a:fillRect/>
            </a:stretch>
          </p:blipFill>
          <p:spPr>
            <a:xfrm>
              <a:off x="4094" y="1925"/>
              <a:ext cx="3602" cy="5007"/>
            </a:xfrm>
            <a:prstGeom prst="rect">
              <a:avLst/>
            </a:prstGeom>
          </p:spPr>
        </p:pic>
        <p:pic>
          <p:nvPicPr>
            <p:cNvPr id="10" name="图片 8"/>
            <p:cNvPicPr>
              <a:picLocks noChangeAspect="1"/>
            </p:cNvPicPr>
            <p:nvPr/>
          </p:nvPicPr>
          <p:blipFill>
            <a:blip r:embed="rId5"/>
            <a:stretch>
              <a:fillRect/>
            </a:stretch>
          </p:blipFill>
          <p:spPr>
            <a:xfrm>
              <a:off x="153" y="4821"/>
              <a:ext cx="3830" cy="2114"/>
            </a:xfrm>
            <a:prstGeom prst="rect">
              <a:avLst/>
            </a:prstGeom>
          </p:spPr>
        </p:pic>
      </p:grpSp>
      <p:sp>
        <p:nvSpPr>
          <p:cNvPr id="53" name="işļîdê"/>
          <p:cNvSpPr/>
          <p:nvPr/>
        </p:nvSpPr>
        <p:spPr>
          <a:xfrm>
            <a:off x="5292090" y="5521325"/>
            <a:ext cx="6186805" cy="398780"/>
          </a:xfrm>
          <a:prstGeom prst="rect">
            <a:avLst/>
          </a:prstGeom>
        </p:spPr>
        <p:txBody>
          <a:bodyPr wrap="square">
            <a:spAutoFit/>
          </a:bodyPr>
          <a:p>
            <a:pPr marL="171450" indent="-171450" algn="l">
              <a:buClrTx/>
              <a:buSzTx/>
              <a:buFont typeface="Arial" panose="020B0604020202020204" pitchFamily="34" charset="0"/>
              <a:buChar char="•"/>
            </a:pPr>
            <a:r>
              <a:rPr lang="zh-CN" altLang="en-US" sz="1000">
                <a:solidFill>
                  <a:schemeClr val="bg1"/>
                </a:solidFill>
                <a:latin typeface="微软雅黑" panose="020B0503020204020204" pitchFamily="34" charset="-122"/>
                <a:ea typeface="微软雅黑" panose="020B0503020204020204" pitchFamily="34" charset="-122"/>
                <a:sym typeface="+mn-ea"/>
              </a:rPr>
              <a:t>定时拨测机器人与控制台之间的信息连接通道，对于设备宕机、系统卡死等情况可以在第一时间接收拨测告警，运维人员可即时介入处理，预先进行险情排除，减低系统故障对任务运行的影响。</a:t>
            </a:r>
            <a:endParaRPr kumimoji="0" lang="zh-CN" altLang="en-US" sz="1000" b="0" i="0" u="none" strike="noStrike" cap="none" spc="0" normalizeH="0" baseline="0">
              <a:solidFill>
                <a:schemeClr val="bg1"/>
              </a:solidFill>
              <a:latin typeface="微软雅黑" panose="020B0503020204020204" pitchFamily="34" charset="-122"/>
              <a:ea typeface="微软雅黑" panose="020B0503020204020204" pitchFamily="34" charset="-122"/>
            </a:endParaRPr>
          </a:p>
        </p:txBody>
      </p:sp>
      <p:sp>
        <p:nvSpPr>
          <p:cNvPr id="14" name="îšḻidê"/>
          <p:cNvSpPr txBox="1"/>
          <p:nvPr/>
        </p:nvSpPr>
        <p:spPr bwMode="auto">
          <a:xfrm>
            <a:off x="2366645" y="1952625"/>
            <a:ext cx="2549525" cy="756285"/>
          </a:xfrm>
          <a:prstGeom prst="rect">
            <a:avLst/>
          </a:prstGeom>
          <a:noFill/>
        </p:spPr>
        <p:txBody>
          <a:bodyPr wrap="square" lIns="91440" tIns="45720" rIns="91440" bIns="45720"/>
          <a:p>
            <a:pPr algn="ctr">
              <a:lnSpc>
                <a:spcPct val="120000"/>
              </a:lnSpc>
            </a:pPr>
            <a:r>
              <a:rPr lang="zh-CN" sz="1200" dirty="0">
                <a:solidFill>
                  <a:schemeClr val="bg1"/>
                </a:solidFill>
                <a:latin typeface="微软雅黑" panose="020B0503020204020204" pitchFamily="34" charset="-122"/>
                <a:ea typeface="微软雅黑" panose="020B0503020204020204" pitchFamily="34" charset="-122"/>
              </a:rPr>
              <a:t>保融财小神</a:t>
            </a:r>
            <a:r>
              <a:rPr lang="en-US" altLang="zh-CN" sz="1200" dirty="0">
                <a:solidFill>
                  <a:schemeClr val="bg1"/>
                </a:solidFill>
                <a:latin typeface="微软雅黑" panose="020B0503020204020204" pitchFamily="34" charset="-122"/>
                <a:ea typeface="微软雅黑" panose="020B0503020204020204" pitchFamily="34" charset="-122"/>
              </a:rPr>
              <a:t>RPA</a:t>
            </a:r>
            <a:r>
              <a:rPr lang="zh-CN" altLang="en-US" sz="1200" dirty="0">
                <a:solidFill>
                  <a:schemeClr val="bg1"/>
                </a:solidFill>
                <a:latin typeface="微软雅黑" panose="020B0503020204020204" pitchFamily="34" charset="-122"/>
                <a:ea typeface="微软雅黑" panose="020B0503020204020204" pitchFamily="34" charset="-122"/>
              </a:rPr>
              <a:t>自主研发守护程序</a:t>
            </a:r>
            <a:endParaRPr lang="zh-CN" altLang="en-US" sz="120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有效保障机器人任务稳定运行</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文本框 7"/>
          <p:cNvSpPr txBox="1"/>
          <p:nvPr/>
        </p:nvSpPr>
        <p:spPr>
          <a:xfrm>
            <a:off x="5177155" y="1404620"/>
            <a:ext cx="2167890" cy="521970"/>
          </a:xfrm>
          <a:prstGeom prst="rect">
            <a:avLst/>
          </a:prstGeom>
          <a:noFill/>
          <a:scene3d>
            <a:camera prst="obliqueTopRight"/>
            <a:lightRig rig="threePt" dir="t"/>
          </a:scene3d>
        </p:spPr>
        <p:txBody>
          <a:bodyPr wrap="square">
            <a:spAutoFit/>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bg1"/>
                </a:solidFill>
                <a:effectLst/>
                <a:uLnTx/>
                <a:uFillTx/>
                <a:latin typeface="锐字锐线梦想黑简1.0" panose="02010604000000000000" pitchFamily="2" charset="-122"/>
                <a:ea typeface="锐字锐线梦想黑简1.0" panose="02010604000000000000" pitchFamily="2" charset="-122"/>
                <a:cs typeface="+mn-cs"/>
              </a:rPr>
              <a:t>自主研发</a:t>
            </a:r>
            <a:r>
              <a:rPr kumimoji="0" lang="en-US" altLang="zh-CN" sz="2800" b="0" i="0" u="none" strike="noStrike" kern="0" cap="none" spc="0" normalizeH="0" baseline="0" noProof="0" dirty="0">
                <a:ln>
                  <a:noFill/>
                </a:ln>
                <a:solidFill>
                  <a:schemeClr val="bg1"/>
                </a:solidFill>
                <a:effectLst/>
                <a:uLnTx/>
                <a:uFillTx/>
                <a:latin typeface="锐字锐线梦想黑简1.0" panose="02010604000000000000" pitchFamily="2" charset="-122"/>
                <a:ea typeface="锐字锐线梦想黑简1.0" panose="02010604000000000000" pitchFamily="2" charset="-122"/>
                <a:cs typeface="+mn-cs"/>
              </a:rPr>
              <a:t>OCR</a:t>
            </a:r>
            <a:endParaRPr kumimoji="0" lang="en-US" altLang="zh-CN" sz="2800" b="0" i="0" u="none" strike="noStrike" kern="0" cap="none" spc="0" normalizeH="0" baseline="0" noProof="0" dirty="0">
              <a:ln>
                <a:noFill/>
              </a:ln>
              <a:solidFill>
                <a:schemeClr val="bg1"/>
              </a:solidFill>
              <a:effectLst/>
              <a:uLnTx/>
              <a:uFillTx/>
              <a:latin typeface="锐字锐线梦想黑简1.0" panose="02010604000000000000" pitchFamily="2" charset="-122"/>
              <a:ea typeface="锐字锐线梦想黑简1.0" panose="02010604000000000000" pitchFamily="2" charset="-122"/>
              <a:cs typeface="+mn-cs"/>
            </a:endParaRPr>
          </a:p>
        </p:txBody>
      </p:sp>
      <p:pic>
        <p:nvPicPr>
          <p:cNvPr id="17" name="图片 16" descr="8cc0722cc3feb81044f8260a2f1997a5 (1)"/>
          <p:cNvPicPr>
            <a:picLocks noChangeAspect="1"/>
          </p:cNvPicPr>
          <p:nvPr/>
        </p:nvPicPr>
        <p:blipFill>
          <a:blip r:embed="rId1"/>
          <a:stretch>
            <a:fillRect/>
          </a:stretch>
        </p:blipFill>
        <p:spPr>
          <a:xfrm>
            <a:off x="-196850" y="596900"/>
            <a:ext cx="5125720" cy="6324600"/>
          </a:xfrm>
          <a:prstGeom prst="rect">
            <a:avLst/>
          </a:prstGeom>
        </p:spPr>
      </p:pic>
      <p:sp>
        <p:nvSpPr>
          <p:cNvPr id="19" name="文本框 7"/>
          <p:cNvSpPr txBox="1"/>
          <p:nvPr/>
        </p:nvSpPr>
        <p:spPr>
          <a:xfrm>
            <a:off x="5177155" y="2095500"/>
            <a:ext cx="5984240" cy="3569335"/>
          </a:xfrm>
          <a:prstGeom prst="rect">
            <a:avLst/>
          </a:prstGeom>
          <a:noFill/>
          <a:scene3d>
            <a:camera prst="obliqueTopRight"/>
            <a:lightRig rig="threePt" dir="t"/>
          </a:scene3d>
        </p:spPr>
        <p:txBody>
          <a:bodyPr wrap="square">
            <a:spAutoFit/>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保融财小神</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RPA</a:t>
            </a: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自主研发</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OCR</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模型包括</a:t>
            </a: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sz="10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方向矫正模块、去印章 水印、文字检测 、文字识别 、表格检测解析、文档kv问答</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等模块。</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去水印、印章 主要采用传统方法结合gan 的方法。</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文字检测包含</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15000+ </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保险金融场景真实数据, 算法采用dbnet，psenet</a:t>
            </a: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文字识别模块</a:t>
            </a:r>
            <a:r>
              <a:rPr kumimoji="0" sz="1400" b="0"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80</a:t>
            </a:r>
            <a:r>
              <a:rPr kumimoji="0" lang="en-US"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w</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真实数据 以及</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1600w</a:t>
            </a:r>
            <a:r>
              <a:rPr kumimoji="0" lang="en-US"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人造数据，算法采用 基于ctc 损失函数的 识别架构。单模块的识别准确率在</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99%</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以上。</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表格解析 支持 有线表格解析以及常规的无线表格解析，有限解析主要基于分割+后处理方法，无线表格主要采用tablemaster 的算法。常规的表格还原率在90%以上。</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文档kv问答模块 基于 传统kv规则引擎 以及 基于 layoutxml 的模型，基本覆盖常规类型文档需求。对于单一格式准确率一般在</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95%</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以上，对于复杂文档如票据等准确率在</a:t>
            </a:r>
            <a:r>
              <a:rPr kumimoji="0" sz="14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75%</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以上。</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a:t>
            </a:r>
            <a:r>
              <a:rPr kumimoji="0" 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CR</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模块 与</a:t>
            </a: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财小神</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RPA</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交互支持内置组件以及云上调用，同时支持windows ubuntu centos  Atalas 平台的私有部署。</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Pipeline性能:  常规任务 cpu 8核 常规任务</a:t>
            </a:r>
            <a:r>
              <a:rPr kumimoji="0" sz="10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2.5s </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以内</a:t>
            </a:r>
            <a:r>
              <a:rPr kumimoji="0" 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按nvidia T4显卡</a:t>
            </a:r>
            <a:r>
              <a:rPr kumimoji="0" sz="1000" b="1" i="0" u="none" strike="noStrike" kern="0" cap="none" spc="0" normalizeH="0" baseline="0" noProof="0" dirty="0">
                <a:ln>
                  <a:noFill/>
                </a:ln>
                <a:solidFill>
                  <a:schemeClr val="accent4"/>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1s</a:t>
            </a:r>
            <a:r>
              <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以内。</a:t>
            </a:r>
            <a:endParaRPr kumimoji="0"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p:cNvGrpSpPr/>
          <p:nvPr/>
        </p:nvGrpSpPr>
        <p:grpSpPr>
          <a:xfrm>
            <a:off x="582930" y="1952625"/>
            <a:ext cx="4506595" cy="2529205"/>
            <a:chOff x="858" y="2171"/>
            <a:chExt cx="7097" cy="3983"/>
          </a:xfrm>
        </p:grpSpPr>
        <p:grpSp>
          <p:nvGrpSpPr>
            <p:cNvPr id="12" name="组合 11"/>
            <p:cNvGrpSpPr/>
            <p:nvPr/>
          </p:nvGrpSpPr>
          <p:grpSpPr>
            <a:xfrm>
              <a:off x="858" y="2171"/>
              <a:ext cx="7097" cy="1798"/>
              <a:chOff x="4869" y="1622"/>
              <a:chExt cx="7097" cy="1798"/>
            </a:xfrm>
          </p:grpSpPr>
          <p:sp>
            <p:nvSpPr>
              <p:cNvPr id="33" name="矩形: 圆角 32"/>
              <p:cNvSpPr/>
              <p:nvPr userDrawn="1"/>
            </p:nvSpPr>
            <p:spPr>
              <a:xfrm>
                <a:off x="4869" y="1622"/>
                <a:ext cx="7097" cy="1798"/>
              </a:xfrm>
              <a:prstGeom prst="roundRect">
                <a:avLst>
                  <a:gd name="adj" fmla="val 17104"/>
                </a:avLst>
              </a:prstGeom>
              <a:solidFill>
                <a:srgbClr val="FBE5E7"/>
              </a:solidFill>
              <a:ln>
                <a:solidFill>
                  <a:schemeClr val="bg1">
                    <a:alpha val="25000"/>
                  </a:schemeClr>
                </a:solidFill>
              </a:ln>
              <a:effectLst>
                <a:outerShdw blurRad="635000" dist="152400" dir="2700000" sx="107000" sy="107000" algn="ctr" rotWithShape="0">
                  <a:schemeClr val="accent3">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nvGrpSpPr>
              <p:cNvPr id="11" name="组合 10"/>
              <p:cNvGrpSpPr/>
              <p:nvPr/>
            </p:nvGrpSpPr>
            <p:grpSpPr>
              <a:xfrm>
                <a:off x="5158" y="1989"/>
                <a:ext cx="1134" cy="1134"/>
                <a:chOff x="5008" y="2059"/>
                <a:chExt cx="1134" cy="1134"/>
              </a:xfrm>
            </p:grpSpPr>
            <p:sp>
              <p:nvSpPr>
                <p:cNvPr id="73" name="椭圆 72"/>
                <p:cNvSpPr/>
                <p:nvPr/>
              </p:nvSpPr>
              <p:spPr>
                <a:xfrm>
                  <a:off x="5008" y="2059"/>
                  <a:ext cx="1134" cy="1134"/>
                </a:xfrm>
                <a:prstGeom prst="ellipse">
                  <a:avLst/>
                </a:prstGeom>
                <a:solidFill>
                  <a:srgbClr val="D6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sp>
              <p:nvSpPr>
                <p:cNvPr id="84" name="椭圆 83"/>
                <p:cNvSpPr/>
                <p:nvPr/>
              </p:nvSpPr>
              <p:spPr>
                <a:xfrm>
                  <a:off x="5150" y="2201"/>
                  <a:ext cx="850" cy="850"/>
                </a:xfrm>
                <a:prstGeom prst="ellipse">
                  <a:avLst/>
                </a:prstGeom>
                <a:blipFill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sp>
            <p:nvSpPr>
              <p:cNvPr id="10" name="文本框 9"/>
              <p:cNvSpPr txBox="1"/>
              <p:nvPr/>
            </p:nvSpPr>
            <p:spPr>
              <a:xfrm>
                <a:off x="6454" y="1926"/>
                <a:ext cx="5350" cy="1364"/>
              </a:xfrm>
              <a:prstGeom prst="rect">
                <a:avLst/>
              </a:prstGeom>
              <a:noFill/>
            </p:spPr>
            <p:txBody>
              <a:bodyPr wrap="square" rtlCol="0" anchor="t">
                <a:spAutoFit/>
              </a:bodyPr>
              <a:p>
                <a:pPr algn="l">
                  <a:lnSpc>
                    <a:spcPct val="120000"/>
                  </a:lnSpc>
                  <a:spcBef>
                    <a:spcPts val="0"/>
                  </a:spcBef>
                  <a:spcAft>
                    <a:spcPts val="0"/>
                  </a:spcAft>
                </a:pPr>
                <a:r>
                  <a:rPr lang="zh-CN" altLang="en-US" sz="1400">
                    <a:latin typeface="微软雅黑" panose="020B0503020204020204" pitchFamily="34" charset="-122"/>
                    <a:ea typeface="微软雅黑" panose="020B0503020204020204" pitchFamily="34" charset="-122"/>
                    <a:sym typeface="+mn-ea"/>
                  </a:rPr>
                  <a:t>平均单个企业每月投入约</a:t>
                </a:r>
                <a:r>
                  <a:rPr lang="en-US" altLang="zh-CN" sz="1400" b="1">
                    <a:solidFill>
                      <a:srgbClr val="D6010F"/>
                    </a:solidFill>
                    <a:latin typeface="微软雅黑" panose="020B0503020204020204" pitchFamily="34" charset="-122"/>
                    <a:ea typeface="微软雅黑" panose="020B0503020204020204" pitchFamily="34" charset="-122"/>
                    <a:sym typeface="+mn-ea"/>
                  </a:rPr>
                  <a:t>12</a:t>
                </a:r>
                <a:r>
                  <a:rPr lang="zh-CN" altLang="en-US" sz="1400" b="1">
                    <a:solidFill>
                      <a:srgbClr val="D6010F"/>
                    </a:solidFill>
                    <a:latin typeface="微软雅黑" panose="020B0503020204020204" pitchFamily="34" charset="-122"/>
                    <a:ea typeface="微软雅黑" panose="020B0503020204020204" pitchFamily="34" charset="-122"/>
                    <a:sym typeface="+mn-ea"/>
                  </a:rPr>
                  <a:t>小时，全年工作量约</a:t>
                </a:r>
                <a:r>
                  <a:rPr lang="en-US" sz="1400" b="1">
                    <a:solidFill>
                      <a:srgbClr val="D6010F"/>
                    </a:solidFill>
                    <a:latin typeface="微软雅黑" panose="020B0503020204020204" pitchFamily="34" charset="-122"/>
                    <a:ea typeface="微软雅黑" panose="020B0503020204020204" pitchFamily="34" charset="-122"/>
                    <a:sym typeface="+mn-ea"/>
                  </a:rPr>
                  <a:t>10.5</a:t>
                </a:r>
                <a:r>
                  <a:rPr lang="zh-CN" altLang="en-US" sz="1400" b="1">
                    <a:solidFill>
                      <a:srgbClr val="D6010F"/>
                    </a:solidFill>
                    <a:latin typeface="微软雅黑" panose="020B0503020204020204" pitchFamily="34" charset="-122"/>
                    <a:ea typeface="微软雅黑" panose="020B0503020204020204" pitchFamily="34" charset="-122"/>
                    <a:sym typeface="+mn-ea"/>
                  </a:rPr>
                  <a:t>人年，</a:t>
                </a:r>
                <a:r>
                  <a:rPr lang="zh-CN" altLang="en-US" sz="1400">
                    <a:latin typeface="微软雅黑" panose="020B0503020204020204" pitchFamily="34" charset="-122"/>
                    <a:ea typeface="微软雅黑" panose="020B0503020204020204" pitchFamily="34" charset="-122"/>
                    <a:sym typeface="+mn-ea"/>
                  </a:rPr>
                  <a:t>进行上述任务工作处理；</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858" y="4356"/>
              <a:ext cx="7097" cy="1798"/>
              <a:chOff x="4869" y="1622"/>
              <a:chExt cx="7097" cy="1798"/>
            </a:xfrm>
          </p:grpSpPr>
          <p:sp>
            <p:nvSpPr>
              <p:cNvPr id="14" name="矩形: 圆角 32"/>
              <p:cNvSpPr/>
              <p:nvPr userDrawn="1"/>
            </p:nvSpPr>
            <p:spPr>
              <a:xfrm>
                <a:off x="4869" y="1622"/>
                <a:ext cx="7097" cy="1798"/>
              </a:xfrm>
              <a:prstGeom prst="roundRect">
                <a:avLst>
                  <a:gd name="adj" fmla="val 17104"/>
                </a:avLst>
              </a:prstGeom>
              <a:solidFill>
                <a:srgbClr val="FBE5E7"/>
              </a:solidFill>
              <a:ln>
                <a:solidFill>
                  <a:schemeClr val="bg1">
                    <a:alpha val="25000"/>
                  </a:schemeClr>
                </a:solidFill>
              </a:ln>
              <a:effectLst>
                <a:outerShdw blurRad="635000" dist="152400" dir="2700000" sx="107000" sy="107000" algn="ctr" rotWithShape="0">
                  <a:schemeClr val="accent3">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nvGrpSpPr>
              <p:cNvPr id="15" name="组合 14"/>
              <p:cNvGrpSpPr/>
              <p:nvPr/>
            </p:nvGrpSpPr>
            <p:grpSpPr>
              <a:xfrm>
                <a:off x="5158" y="1989"/>
                <a:ext cx="1134" cy="1134"/>
                <a:chOff x="5008" y="2059"/>
                <a:chExt cx="1134" cy="1134"/>
              </a:xfrm>
            </p:grpSpPr>
            <p:sp>
              <p:nvSpPr>
                <p:cNvPr id="16" name="椭圆 15"/>
                <p:cNvSpPr/>
                <p:nvPr/>
              </p:nvSpPr>
              <p:spPr>
                <a:xfrm>
                  <a:off x="5008" y="2059"/>
                  <a:ext cx="1134" cy="1134"/>
                </a:xfrm>
                <a:prstGeom prst="ellipse">
                  <a:avLst/>
                </a:prstGeom>
                <a:solidFill>
                  <a:srgbClr val="D6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sp>
              <p:nvSpPr>
                <p:cNvPr id="17" name="椭圆 16"/>
                <p:cNvSpPr/>
                <p:nvPr/>
              </p:nvSpPr>
              <p:spPr>
                <a:xfrm>
                  <a:off x="5150" y="2201"/>
                  <a:ext cx="850" cy="850"/>
                </a:xfrm>
                <a:prstGeom prst="ellipse">
                  <a:avLst/>
                </a:prstGeom>
                <a:blipFill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sp>
            <p:nvSpPr>
              <p:cNvPr id="18" name="文本框 17"/>
              <p:cNvSpPr txBox="1"/>
              <p:nvPr/>
            </p:nvSpPr>
            <p:spPr>
              <a:xfrm>
                <a:off x="6418" y="2043"/>
                <a:ext cx="5350" cy="957"/>
              </a:xfrm>
              <a:prstGeom prst="rect">
                <a:avLst/>
              </a:prstGeom>
              <a:noFill/>
            </p:spPr>
            <p:txBody>
              <a:bodyPr wrap="square" rtlCol="0" anchor="t">
                <a:spAutoFit/>
              </a:bodyPr>
              <a:p>
                <a:pPr>
                  <a:lnSpc>
                    <a:spcPct val="120000"/>
                  </a:lnSpc>
                  <a:spcBef>
                    <a:spcPts val="0"/>
                  </a:spcBef>
                  <a:spcAft>
                    <a:spcPts val="0"/>
                  </a:spcAft>
                </a:pPr>
                <a:r>
                  <a:rPr lang="zh-CN" altLang="en-US" sz="1400">
                    <a:solidFill>
                      <a:schemeClr val="tx1"/>
                    </a:solidFill>
                    <a:latin typeface="微软雅黑" panose="020B0503020204020204" pitchFamily="34" charset="-122"/>
                    <a:ea typeface="微软雅黑" panose="020B0503020204020204" pitchFamily="34" charset="-122"/>
                    <a:sym typeface="+mn-ea"/>
                  </a:rPr>
                  <a:t>员工操作习惯不同，因此</a:t>
                </a:r>
                <a:r>
                  <a:rPr lang="zh-CN" altLang="en-US" sz="1400" b="1">
                    <a:solidFill>
                      <a:srgbClr val="D6010F"/>
                    </a:solidFill>
                    <a:latin typeface="微软雅黑" panose="020B0503020204020204" pitchFamily="34" charset="-122"/>
                    <a:ea typeface="微软雅黑" panose="020B0503020204020204" pitchFamily="34" charset="-122"/>
                    <a:sym typeface="+mn-ea"/>
                  </a:rPr>
                  <a:t>单据数据填写规范不一</a:t>
                </a:r>
                <a:r>
                  <a:rPr lang="zh-CN" altLang="en-US" sz="1400">
                    <a:solidFill>
                      <a:schemeClr val="tx1"/>
                    </a:solidFill>
                    <a:latin typeface="微软雅黑" panose="020B0503020204020204" pitchFamily="34" charset="-122"/>
                    <a:ea typeface="微软雅黑" panose="020B0503020204020204" pitchFamily="34" charset="-122"/>
                    <a:sym typeface="+mn-ea"/>
                  </a:rPr>
                  <a:t>，如摘要、辅助核算填写等不统一；</a:t>
                </a:r>
                <a:endParaRPr lang="zh-CN" altLang="en-US" sz="1400">
                  <a:solidFill>
                    <a:schemeClr val="tx1"/>
                  </a:solidFill>
                  <a:latin typeface="微软雅黑" panose="020B0503020204020204" pitchFamily="34" charset="-122"/>
                  <a:ea typeface="微软雅黑" panose="020B0503020204020204" pitchFamily="34" charset="-122"/>
                  <a:sym typeface="+mn-ea"/>
                </a:endParaRPr>
              </a:p>
            </p:txBody>
          </p:sp>
        </p:grpSp>
      </p:grpSp>
      <p:grpSp>
        <p:nvGrpSpPr>
          <p:cNvPr id="8" name="组合 7"/>
          <p:cNvGrpSpPr/>
          <p:nvPr/>
        </p:nvGrpSpPr>
        <p:grpSpPr>
          <a:xfrm>
            <a:off x="7222490" y="1952625"/>
            <a:ext cx="4506595" cy="2529205"/>
            <a:chOff x="11314" y="2169"/>
            <a:chExt cx="7097" cy="3983"/>
          </a:xfrm>
        </p:grpSpPr>
        <p:grpSp>
          <p:nvGrpSpPr>
            <p:cNvPr id="25" name="组合 24"/>
            <p:cNvGrpSpPr/>
            <p:nvPr/>
          </p:nvGrpSpPr>
          <p:grpSpPr>
            <a:xfrm>
              <a:off x="11314" y="2169"/>
              <a:ext cx="7097" cy="1798"/>
              <a:chOff x="4869" y="1622"/>
              <a:chExt cx="7097" cy="1798"/>
            </a:xfrm>
          </p:grpSpPr>
          <p:sp>
            <p:nvSpPr>
              <p:cNvPr id="26" name="矩形: 圆角 32"/>
              <p:cNvSpPr/>
              <p:nvPr userDrawn="1"/>
            </p:nvSpPr>
            <p:spPr>
              <a:xfrm>
                <a:off x="4869" y="1622"/>
                <a:ext cx="7097" cy="1798"/>
              </a:xfrm>
              <a:prstGeom prst="roundRect">
                <a:avLst>
                  <a:gd name="adj" fmla="val 17104"/>
                </a:avLst>
              </a:prstGeom>
              <a:blipFill>
                <a:blip r:embed="rId2" cstate="screen"/>
                <a:srcRect/>
                <a:stretch>
                  <a:fillRect/>
                </a:stretch>
              </a:blipFill>
              <a:ln>
                <a:solidFill>
                  <a:schemeClr val="bg1">
                    <a:alpha val="25000"/>
                  </a:schemeClr>
                </a:solidFill>
              </a:ln>
              <a:effectLst>
                <a:outerShdw blurRad="635000" dist="152400" dir="2700000" sx="107000" sy="107000" algn="ctr" rotWithShape="0">
                  <a:schemeClr val="accent3">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nvGrpSpPr>
              <p:cNvPr id="27" name="组合 26"/>
              <p:cNvGrpSpPr/>
              <p:nvPr/>
            </p:nvGrpSpPr>
            <p:grpSpPr>
              <a:xfrm>
                <a:off x="5158" y="1989"/>
                <a:ext cx="1134" cy="1134"/>
                <a:chOff x="5008" y="2059"/>
                <a:chExt cx="1134" cy="1134"/>
              </a:xfrm>
            </p:grpSpPr>
            <p:sp>
              <p:nvSpPr>
                <p:cNvPr id="28" name="椭圆 27"/>
                <p:cNvSpPr/>
                <p:nvPr/>
              </p:nvSpPr>
              <p:spPr>
                <a:xfrm>
                  <a:off x="5008" y="2059"/>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sp>
              <p:nvSpPr>
                <p:cNvPr id="29" name="椭圆 28"/>
                <p:cNvSpPr/>
                <p:nvPr/>
              </p:nvSpPr>
              <p:spPr>
                <a:xfrm>
                  <a:off x="5150" y="2201"/>
                  <a:ext cx="850" cy="850"/>
                </a:xfrm>
                <a:prstGeom prst="ellipse">
                  <a:avLst/>
                </a:prstGeom>
                <a:blipFill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sp>
            <p:nvSpPr>
              <p:cNvPr id="30" name="文本框 29"/>
              <p:cNvSpPr txBox="1"/>
              <p:nvPr/>
            </p:nvSpPr>
            <p:spPr>
              <a:xfrm>
                <a:off x="6414" y="2044"/>
                <a:ext cx="5350" cy="957"/>
              </a:xfrm>
              <a:prstGeom prst="rect">
                <a:avLst/>
              </a:prstGeom>
              <a:noFill/>
            </p:spPr>
            <p:txBody>
              <a:bodyPr wrap="square" rtlCol="0" anchor="t">
                <a:spAutoFit/>
              </a:bodyPr>
              <a:p>
                <a:pPr algn="l">
                  <a:lnSpc>
                    <a:spcPct val="120000"/>
                  </a:lnSpc>
                  <a:spcBef>
                    <a:spcPts val="0"/>
                  </a:spcBef>
                  <a:spcAft>
                    <a:spcPts val="0"/>
                  </a:spcAft>
                  <a:buClrTx/>
                  <a:buSzTx/>
                  <a:buFontTx/>
                </a:pPr>
                <a:r>
                  <a:rPr lang="zh-CN" altLang="en-US" sz="1400">
                    <a:latin typeface="微软雅黑" panose="020B0503020204020204" pitchFamily="34" charset="-122"/>
                    <a:ea typeface="微软雅黑" panose="020B0503020204020204" pitchFamily="34" charset="-122"/>
                    <a:sym typeface="+mn-ea"/>
                  </a:rPr>
                  <a:t>每月模拟人工执行，节省工作量</a:t>
                </a:r>
                <a:r>
                  <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rPr>
                  <a:t>90%</a:t>
                </a:r>
                <a:endPar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endParaRPr>
              </a:p>
              <a:p>
                <a:pPr algn="l">
                  <a:lnSpc>
                    <a:spcPct val="120000"/>
                  </a:lnSpc>
                  <a:spcBef>
                    <a:spcPts val="0"/>
                  </a:spcBef>
                  <a:spcAft>
                    <a:spcPts val="0"/>
                  </a:spcAft>
                  <a:buClrTx/>
                  <a:buSzTx/>
                  <a:buFontTx/>
                </a:pPr>
                <a:r>
                  <a:rPr lang="zh-CN" altLang="en-US" sz="1400">
                    <a:latin typeface="微软雅黑" panose="020B0503020204020204" pitchFamily="34" charset="-122"/>
                    <a:ea typeface="微软雅黑" panose="020B0503020204020204" pitchFamily="34" charset="-122"/>
                    <a:sym typeface="+mn-ea"/>
                  </a:rPr>
                  <a:t>，</a:t>
                </a:r>
                <a:r>
                  <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rPr>
                  <a:t>全年工作量节省9.5人年</a:t>
                </a:r>
                <a:endPar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endParaRPr>
              </a:p>
            </p:txBody>
          </p:sp>
        </p:grpSp>
        <p:grpSp>
          <p:nvGrpSpPr>
            <p:cNvPr id="31" name="组合 30"/>
            <p:cNvGrpSpPr/>
            <p:nvPr/>
          </p:nvGrpSpPr>
          <p:grpSpPr>
            <a:xfrm>
              <a:off x="11314" y="4354"/>
              <a:ext cx="7097" cy="1798"/>
              <a:chOff x="4869" y="1622"/>
              <a:chExt cx="7097" cy="1798"/>
            </a:xfrm>
          </p:grpSpPr>
          <p:sp>
            <p:nvSpPr>
              <p:cNvPr id="35" name="矩形: 圆角 32"/>
              <p:cNvSpPr/>
              <p:nvPr userDrawn="1"/>
            </p:nvSpPr>
            <p:spPr>
              <a:xfrm>
                <a:off x="4869" y="1622"/>
                <a:ext cx="7097" cy="1798"/>
              </a:xfrm>
              <a:prstGeom prst="roundRect">
                <a:avLst>
                  <a:gd name="adj" fmla="val 17104"/>
                </a:avLst>
              </a:prstGeom>
              <a:blipFill>
                <a:blip r:embed="rId2" cstate="screen"/>
                <a:srcRect/>
                <a:stretch>
                  <a:fillRect/>
                </a:stretch>
              </a:blipFill>
              <a:ln>
                <a:solidFill>
                  <a:schemeClr val="bg1">
                    <a:alpha val="25000"/>
                  </a:schemeClr>
                </a:solidFill>
              </a:ln>
              <a:effectLst>
                <a:outerShdw blurRad="635000" dist="152400" dir="2700000" sx="107000" sy="107000" algn="ctr" rotWithShape="0">
                  <a:schemeClr val="accent3">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nvGrpSpPr>
              <p:cNvPr id="36" name="组合 35"/>
              <p:cNvGrpSpPr/>
              <p:nvPr/>
            </p:nvGrpSpPr>
            <p:grpSpPr>
              <a:xfrm>
                <a:off x="5158" y="1989"/>
                <a:ext cx="1134" cy="1134"/>
                <a:chOff x="5008" y="2059"/>
                <a:chExt cx="1134" cy="1134"/>
              </a:xfrm>
            </p:grpSpPr>
            <p:sp>
              <p:nvSpPr>
                <p:cNvPr id="37" name="椭圆 36"/>
                <p:cNvSpPr/>
                <p:nvPr/>
              </p:nvSpPr>
              <p:spPr>
                <a:xfrm>
                  <a:off x="5008" y="2059"/>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sp>
              <p:nvSpPr>
                <p:cNvPr id="38" name="椭圆 37"/>
                <p:cNvSpPr/>
                <p:nvPr/>
              </p:nvSpPr>
              <p:spPr>
                <a:xfrm>
                  <a:off x="5150" y="2201"/>
                  <a:ext cx="850" cy="850"/>
                </a:xfrm>
                <a:prstGeom prst="ellipse">
                  <a:avLst/>
                </a:prstGeom>
                <a:blipFill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sp>
            <p:nvSpPr>
              <p:cNvPr id="39" name="文本框 38"/>
              <p:cNvSpPr txBox="1"/>
              <p:nvPr/>
            </p:nvSpPr>
            <p:spPr>
              <a:xfrm>
                <a:off x="6414" y="1874"/>
                <a:ext cx="5350" cy="1364"/>
              </a:xfrm>
              <a:prstGeom prst="rect">
                <a:avLst/>
              </a:prstGeom>
              <a:noFill/>
            </p:spPr>
            <p:txBody>
              <a:bodyPr wrap="square" rtlCol="0" anchor="t">
                <a:spAutoFit/>
              </a:bodyPr>
              <a:p>
                <a:pPr>
                  <a:lnSpc>
                    <a:spcPct val="120000"/>
                  </a:lnSpc>
                  <a:spcBef>
                    <a:spcPts val="0"/>
                  </a:spcBef>
                  <a:spcAft>
                    <a:spcPts val="0"/>
                  </a:spcAft>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规范单据信息，自动修改摘要、辅助核算等信息，</a:t>
                </a:r>
                <a:r>
                  <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rPr>
                  <a:t>约束并保证</a:t>
                </a:r>
                <a:r>
                  <a:rPr lang="en-US" altLang="zh-CN" sz="1400" b="1">
                    <a:solidFill>
                      <a:schemeClr val="accent1">
                        <a:lumMod val="75000"/>
                      </a:schemeClr>
                    </a:solidFill>
                    <a:latin typeface="微软雅黑" panose="020B0503020204020204" pitchFamily="34" charset="-122"/>
                    <a:ea typeface="微软雅黑" panose="020B0503020204020204" pitchFamily="34" charset="-122"/>
                    <a:sym typeface="+mn-ea"/>
                  </a:rPr>
                  <a:t>NC</a:t>
                </a:r>
                <a:r>
                  <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rPr>
                  <a:t>系统所有凭证单据信息填写规范完全一致</a:t>
                </a:r>
                <a:endParaRPr lang="zh-CN" altLang="en-US" sz="1400" b="1">
                  <a:solidFill>
                    <a:schemeClr val="accent1">
                      <a:lumMod val="75000"/>
                    </a:schemeClr>
                  </a:solidFill>
                  <a:latin typeface="微软雅黑" panose="020B0503020204020204" pitchFamily="34" charset="-122"/>
                  <a:ea typeface="微软雅黑" panose="020B0503020204020204" pitchFamily="34" charset="-122"/>
                  <a:sym typeface="+mn-ea"/>
                </a:endParaRPr>
              </a:p>
            </p:txBody>
          </p:sp>
        </p:grpSp>
      </p:grpSp>
      <p:cxnSp>
        <p:nvCxnSpPr>
          <p:cNvPr id="21" name="直接箭头连接符 20"/>
          <p:cNvCxnSpPr/>
          <p:nvPr/>
        </p:nvCxnSpPr>
        <p:spPr>
          <a:xfrm>
            <a:off x="5089525" y="2523490"/>
            <a:ext cx="2132965" cy="0"/>
          </a:xfrm>
          <a:prstGeom prst="straightConnector1">
            <a:avLst/>
          </a:prstGeom>
          <a:ln w="57150">
            <a:solidFill>
              <a:schemeClr val="accent4"/>
            </a:solidFill>
            <a:tailEnd type="arrow" w="med" len="med"/>
          </a:ln>
        </p:spPr>
        <p:style>
          <a:lnRef idx="3">
            <a:schemeClr val="accent2"/>
          </a:lnRef>
          <a:fillRef idx="0">
            <a:schemeClr val="accent2"/>
          </a:fillRef>
          <a:effectRef idx="2">
            <a:schemeClr val="accent2"/>
          </a:effectRef>
          <a:fontRef idx="minor">
            <a:schemeClr val="tx1"/>
          </a:fontRef>
        </p:style>
      </p:cxnSp>
      <p:sp>
        <p:nvSpPr>
          <p:cNvPr id="22" name="圆角矩形 21"/>
          <p:cNvSpPr/>
          <p:nvPr/>
        </p:nvSpPr>
        <p:spPr>
          <a:xfrm>
            <a:off x="5235575" y="1952625"/>
            <a:ext cx="1896110" cy="492125"/>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rgbClr val="FF0000"/>
                </a:solidFill>
                <a:latin typeface="微软雅黑" panose="020B0503020204020204" pitchFamily="34" charset="-122"/>
                <a:ea typeface="微软雅黑" panose="020B0503020204020204" pitchFamily="34" charset="-122"/>
              </a:rPr>
              <a:t>提高核算效率</a:t>
            </a:r>
            <a:endParaRPr lang="zh-CN" altLang="en-US" sz="1400" b="1">
              <a:solidFill>
                <a:srgbClr val="FF0000"/>
              </a:solidFill>
              <a:latin typeface="微软雅黑" panose="020B0503020204020204" pitchFamily="34" charset="-122"/>
              <a:ea typeface="微软雅黑" panose="020B0503020204020204" pitchFamily="34" charset="-122"/>
            </a:endParaRPr>
          </a:p>
          <a:p>
            <a:pPr algn="ctr"/>
            <a:r>
              <a:rPr lang="zh-CN" altLang="en-US" sz="1400" b="1">
                <a:solidFill>
                  <a:srgbClr val="FF0000"/>
                </a:solidFill>
                <a:latin typeface="微软雅黑" panose="020B0503020204020204" pitchFamily="34" charset="-122"/>
                <a:ea typeface="微软雅黑" panose="020B0503020204020204" pitchFamily="34" charset="-122"/>
              </a:rPr>
              <a:t>节省人力</a:t>
            </a:r>
            <a:endParaRPr lang="zh-CN" altLang="en-US" sz="1400" b="1">
              <a:solidFill>
                <a:srgbClr val="FF0000"/>
              </a:solidFill>
              <a:latin typeface="微软雅黑" panose="020B0503020204020204" pitchFamily="34" charset="-122"/>
              <a:ea typeface="微软雅黑" panose="020B0503020204020204" pitchFamily="34" charset="-122"/>
            </a:endParaRPr>
          </a:p>
        </p:txBody>
      </p:sp>
      <p:cxnSp>
        <p:nvCxnSpPr>
          <p:cNvPr id="23" name="直接箭头连接符 22"/>
          <p:cNvCxnSpPr/>
          <p:nvPr/>
        </p:nvCxnSpPr>
        <p:spPr>
          <a:xfrm>
            <a:off x="5090795" y="3910965"/>
            <a:ext cx="2132965" cy="0"/>
          </a:xfrm>
          <a:prstGeom prst="straightConnector1">
            <a:avLst/>
          </a:prstGeom>
          <a:ln w="53975">
            <a:solidFill>
              <a:schemeClr val="accent4"/>
            </a:solidFill>
            <a:tailEnd type="arrow" w="med" len="med"/>
          </a:ln>
        </p:spPr>
        <p:style>
          <a:lnRef idx="3">
            <a:schemeClr val="accent2"/>
          </a:lnRef>
          <a:fillRef idx="0">
            <a:schemeClr val="accent2"/>
          </a:fillRef>
          <a:effectRef idx="2">
            <a:schemeClr val="accent2"/>
          </a:effectRef>
          <a:fontRef idx="minor">
            <a:schemeClr val="tx1"/>
          </a:fontRef>
        </p:style>
      </p:cxnSp>
      <p:sp>
        <p:nvSpPr>
          <p:cNvPr id="24" name="圆角矩形 23"/>
          <p:cNvSpPr/>
          <p:nvPr/>
        </p:nvSpPr>
        <p:spPr>
          <a:xfrm>
            <a:off x="5236845" y="3340100"/>
            <a:ext cx="1896110" cy="492125"/>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a:solidFill>
                  <a:srgbClr val="FF0000"/>
                </a:solidFill>
                <a:latin typeface="微软雅黑" panose="020B0503020204020204" pitchFamily="34" charset="-122"/>
                <a:ea typeface="微软雅黑" panose="020B0503020204020204" pitchFamily="34" charset="-122"/>
              </a:rPr>
              <a:t>规范核算口径</a:t>
            </a:r>
            <a:endParaRPr lang="zh-CN" altLang="en-US" sz="1400" b="1">
              <a:solidFill>
                <a:srgbClr val="FF0000"/>
              </a:solidFill>
              <a:latin typeface="微软雅黑" panose="020B0503020204020204" pitchFamily="34" charset="-122"/>
              <a:ea typeface="微软雅黑" panose="020B0503020204020204" pitchFamily="34" charset="-122"/>
            </a:endParaRPr>
          </a:p>
          <a:p>
            <a:pPr algn="ctr"/>
            <a:r>
              <a:rPr lang="zh-CN" altLang="en-US" sz="1400" b="1">
                <a:solidFill>
                  <a:srgbClr val="FF0000"/>
                </a:solidFill>
                <a:latin typeface="微软雅黑" panose="020B0503020204020204" pitchFamily="34" charset="-122"/>
                <a:ea typeface="微软雅黑" panose="020B0503020204020204" pitchFamily="34" charset="-122"/>
              </a:rPr>
              <a:t>单据统一</a:t>
            </a:r>
            <a:endParaRPr lang="zh-CN" altLang="en-US" sz="1400" b="1">
              <a:solidFill>
                <a:srgbClr val="FF0000"/>
              </a:solidFill>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715" y="4767580"/>
            <a:ext cx="2534285" cy="2136775"/>
          </a:xfrm>
          <a:prstGeom prst="rect">
            <a:avLst/>
          </a:prstGeom>
        </p:spPr>
      </p:pic>
      <p:pic>
        <p:nvPicPr>
          <p:cNvPr id="2" name="图片 1" descr="图片包含 室内, 餐桌&#10;&#10;自动生成的说明"/>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40" y="4501515"/>
            <a:ext cx="2486025" cy="24396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5"/>
          <p:cNvSpPr/>
          <p:nvPr/>
        </p:nvSpPr>
        <p:spPr>
          <a:xfrm rot="16200000" flipH="1" flipV="1">
            <a:off x="5507990" y="-2691765"/>
            <a:ext cx="1718945" cy="10385425"/>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圆角矩形 5"/>
          <p:cNvSpPr/>
          <p:nvPr/>
        </p:nvSpPr>
        <p:spPr>
          <a:xfrm rot="5400000" flipV="1">
            <a:off x="5391150" y="-532765"/>
            <a:ext cx="1718945" cy="10385425"/>
          </a:xfrm>
          <a:prstGeom prst="roundRect">
            <a:avLst>
              <a:gd name="adj" fmla="val 6000"/>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47" name="文本框 46"/>
          <p:cNvSpPr txBox="1"/>
          <p:nvPr/>
        </p:nvSpPr>
        <p:spPr>
          <a:xfrm>
            <a:off x="1313815" y="4258310"/>
            <a:ext cx="9874250" cy="730885"/>
          </a:xfrm>
          <a:prstGeom prst="rect">
            <a:avLst/>
          </a:prstGeom>
          <a:noFill/>
        </p:spPr>
        <p:txBody>
          <a:bodyPr wrap="square" rtlCol="0">
            <a:spAutoFit/>
          </a:bodyPr>
          <a:p>
            <a:pPr>
              <a:lnSpc>
                <a:spcPct val="130000"/>
              </a:lnSpc>
              <a:spcAft>
                <a:spcPts val="1200"/>
              </a:spcAft>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保融财小神RPA，准确高效地实现企业财务核算业务流程自动化，在数字经济腾飞的浪潮下，我们将会在更深、更专业的工作场景中，用更加智能的方式帮助企业实现财务数字化升级，开启企业财务数字化新时代。</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1128395" y="1913890"/>
            <a:ext cx="10219690" cy="1229995"/>
          </a:xfrm>
          <a:prstGeom prst="rect">
            <a:avLst/>
          </a:prstGeom>
          <a:noFill/>
          <a:ln w="9525">
            <a:noFill/>
          </a:ln>
        </p:spPr>
        <p:txBody>
          <a:bodyPr wrap="square">
            <a:spAutoFit/>
          </a:bodyPr>
          <a:p>
            <a:pPr marL="171450" indent="-171450">
              <a:buFont typeface="Arial" panose="020B0604020202020204" pitchFamily="34" charset="0"/>
              <a:buChar char="•"/>
            </a:pPr>
            <a:r>
              <a:rPr lang="zh-CN" sz="1400" b="0">
                <a:solidFill>
                  <a:schemeClr val="bg1"/>
                </a:solidFill>
                <a:ea typeface="等线" panose="02010600030101010101" charset="-122"/>
              </a:rPr>
              <a:t>未来进一步深化企业内自动化的场景，预计可以在进销项凭证录入、销售发货订单录入、固定资产维护、企业报表生成、纳税申报等众多场景实现自动化，与</a:t>
            </a:r>
            <a:r>
              <a:rPr lang="en-US" sz="1400" b="0">
                <a:solidFill>
                  <a:schemeClr val="bg1"/>
                </a:solidFill>
                <a:latin typeface="等线" panose="02010600030101010101" charset="-122"/>
              </a:rPr>
              <a:t>A</a:t>
            </a:r>
            <a:r>
              <a:rPr lang="en-US" sz="1400" b="0">
                <a:solidFill>
                  <a:schemeClr val="bg1"/>
                </a:solidFill>
                <a:latin typeface="等线" panose="02010600030101010101" charset="-122"/>
                <a:cs typeface="Times New Roman" panose="02020603050405020304" pitchFamily="18" charset="0"/>
              </a:rPr>
              <a:t>I</a:t>
            </a:r>
            <a:r>
              <a:rPr lang="zh-CN" sz="1400" b="0">
                <a:solidFill>
                  <a:schemeClr val="bg1"/>
                </a:solidFill>
                <a:ea typeface="等线" panose="02010600030101010101" charset="-122"/>
              </a:rPr>
              <a:t>能力进行结合，实现智能自动化，预计总共节省工作量</a:t>
            </a:r>
            <a:r>
              <a:rPr lang="en-US" altLang="zh-CN" sz="1600" b="1">
                <a:solidFill>
                  <a:schemeClr val="accent4"/>
                </a:solidFill>
                <a:ea typeface="等线" panose="02010600030101010101" charset="-122"/>
              </a:rPr>
              <a:t>15</a:t>
            </a:r>
            <a:r>
              <a:rPr lang="zh-CN" altLang="en-US" sz="1600" b="1">
                <a:solidFill>
                  <a:schemeClr val="accent4"/>
                </a:solidFill>
                <a:ea typeface="等线" panose="02010600030101010101" charset="-122"/>
              </a:rPr>
              <a:t>人年</a:t>
            </a:r>
            <a:r>
              <a:rPr lang="zh-CN" altLang="en-US" sz="1400" b="0">
                <a:solidFill>
                  <a:schemeClr val="bg1"/>
                </a:solidFill>
                <a:ea typeface="等线" panose="02010600030101010101" charset="-122"/>
              </a:rPr>
              <a:t>，节省人力成本超</a:t>
            </a:r>
            <a:r>
              <a:rPr lang="en-US" altLang="zh-CN" sz="1600" b="1">
                <a:solidFill>
                  <a:schemeClr val="accent4"/>
                </a:solidFill>
                <a:ea typeface="等线" panose="02010600030101010101" charset="-122"/>
              </a:rPr>
              <a:t>200W</a:t>
            </a:r>
            <a:r>
              <a:rPr lang="zh-CN" sz="1400" b="0">
                <a:solidFill>
                  <a:schemeClr val="bg1"/>
                </a:solidFill>
                <a:ea typeface="等线" panose="02010600030101010101" charset="-122"/>
              </a:rPr>
              <a:t>。</a:t>
            </a:r>
            <a:endParaRPr lang="zh-CN" sz="1400" b="0">
              <a:solidFill>
                <a:schemeClr val="bg1"/>
              </a:solidFill>
              <a:ea typeface="等线" panose="02010600030101010101" charset="-122"/>
            </a:endParaRPr>
          </a:p>
          <a:p>
            <a:pPr marL="171450" indent="-171450">
              <a:buFont typeface="Arial" panose="020B0604020202020204" pitchFamily="34" charset="0"/>
              <a:buChar char="•"/>
            </a:pPr>
            <a:r>
              <a:rPr lang="zh-CN" sz="1400" b="0">
                <a:solidFill>
                  <a:schemeClr val="bg1"/>
                </a:solidFill>
                <a:ea typeface="等线" panose="02010600030101010101" charset="-122"/>
              </a:rPr>
              <a:t>将当前分公司作为试点和标杆，贯彻实现自动化，向所有其它省的分公司进行推广，预计全年为全集团节省人力成本超</a:t>
            </a:r>
            <a:r>
              <a:rPr lang="en-US" altLang="zh-CN" sz="1600" b="1">
                <a:solidFill>
                  <a:schemeClr val="accent4"/>
                </a:solidFill>
                <a:ea typeface="等线" panose="02010600030101010101" charset="-122"/>
              </a:rPr>
              <a:t>5</a:t>
            </a:r>
            <a:r>
              <a:rPr lang="en-US" altLang="zh-CN" sz="1600" b="1">
                <a:solidFill>
                  <a:schemeClr val="accent4"/>
                </a:solidFill>
                <a:ea typeface="等线" panose="02010600030101010101" charset="-122"/>
              </a:rPr>
              <a:t>000W</a:t>
            </a:r>
            <a:r>
              <a:rPr lang="zh-CN" sz="1400" b="0">
                <a:solidFill>
                  <a:schemeClr val="bg1"/>
                </a:solidFill>
                <a:ea typeface="等线" panose="02010600030101010101" charset="-122"/>
              </a:rPr>
              <a:t>；</a:t>
            </a:r>
            <a:endParaRPr lang="zh-CN" sz="1400" b="0">
              <a:solidFill>
                <a:schemeClr val="bg1"/>
              </a:solidFill>
              <a:ea typeface="等线" panose="02010600030101010101" charset="-122"/>
            </a:endParaRPr>
          </a:p>
          <a:p>
            <a:pPr marL="171450" indent="-171450">
              <a:buFont typeface="Arial" panose="020B0604020202020204" pitchFamily="34" charset="0"/>
              <a:buChar char="•"/>
            </a:pPr>
            <a:r>
              <a:rPr lang="zh-CN" sz="1400" b="0">
                <a:solidFill>
                  <a:schemeClr val="bg1"/>
                </a:solidFill>
                <a:ea typeface="等线" panose="02010600030101010101" charset="-122"/>
              </a:rPr>
              <a:t>以</a:t>
            </a:r>
            <a:r>
              <a:rPr lang="en-US" sz="1400" b="0">
                <a:solidFill>
                  <a:schemeClr val="bg1"/>
                </a:solidFill>
                <a:latin typeface="等线" panose="02010600030101010101" charset="-122"/>
              </a:rPr>
              <a:t>R</a:t>
            </a:r>
            <a:r>
              <a:rPr lang="en-US" sz="1400" b="0">
                <a:solidFill>
                  <a:schemeClr val="bg1"/>
                </a:solidFill>
                <a:latin typeface="等线" panose="02010600030101010101" charset="-122"/>
                <a:cs typeface="Times New Roman" panose="02020603050405020304" pitchFamily="18" charset="0"/>
              </a:rPr>
              <a:t>PA</a:t>
            </a:r>
            <a:r>
              <a:rPr lang="zh-CN" sz="1400" b="0">
                <a:solidFill>
                  <a:schemeClr val="bg1"/>
                </a:solidFill>
                <a:ea typeface="等线" panose="02010600030101010101" charset="-122"/>
              </a:rPr>
              <a:t>自动化为契机，引入流程挖掘，自动语音客服，数据可视化，</a:t>
            </a:r>
            <a:r>
              <a:rPr lang="en-US" sz="1400" b="0">
                <a:solidFill>
                  <a:schemeClr val="bg1"/>
                </a:solidFill>
                <a:latin typeface="等线" panose="02010600030101010101" charset="-122"/>
              </a:rPr>
              <a:t>N</a:t>
            </a:r>
            <a:r>
              <a:rPr lang="en-US" sz="1400" b="0">
                <a:solidFill>
                  <a:schemeClr val="bg1"/>
                </a:solidFill>
                <a:latin typeface="等线" panose="02010600030101010101" charset="-122"/>
                <a:cs typeface="Times New Roman" panose="02020603050405020304" pitchFamily="18" charset="0"/>
              </a:rPr>
              <a:t>LP</a:t>
            </a:r>
            <a:r>
              <a:rPr lang="zh-CN" sz="1400" b="0">
                <a:solidFill>
                  <a:schemeClr val="bg1"/>
                </a:solidFill>
                <a:ea typeface="等线" panose="02010600030101010101" charset="-122"/>
              </a:rPr>
              <a:t>等能力，促进企业生产效率的进一步变革，构建现代化智慧企业，加快数字化进程；</a:t>
            </a:r>
            <a:endParaRPr lang="zh-CN" altLang="en-US" sz="1400" b="0">
              <a:solidFill>
                <a:schemeClr val="bg1"/>
              </a:solidFill>
              <a:ea typeface="等线" panose="0201060003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294" y="1573161"/>
            <a:ext cx="6251934" cy="480145"/>
          </a:xfrm>
          <a:prstGeom prst="rect">
            <a:avLst/>
          </a:prstGeom>
        </p:spPr>
        <p:txBody>
          <a:bodyPr vert="horz" lIns="91440" tIns="45720" rIns="91440" bIns="45720" rtlCol="0" anchor="ctr" anchorCtr="0">
            <a:normAutofit fontScale="6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Arial" panose="020B0604020202020204" pitchFamily="34" charset="0"/>
              </a:rPr>
              <a:t>中国建材集团&amp;保融财务核算数字员工</a:t>
            </a:r>
            <a:r>
              <a:rPr kumimoji="1" lang="en-US" altLang="zh-CN"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Arial" panose="020B0604020202020204" pitchFamily="34" charset="0"/>
              </a:rPr>
              <a:t> </a:t>
            </a:r>
            <a:endParaRPr kumimoji="1" lang="en-US" altLang="zh-CN"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63500" y="2138680"/>
            <a:ext cx="5983605" cy="3176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保融科技</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财小神先锋队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5</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浙江保融科技股份有限公司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：财务核算凭证及成本处理</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descr="retouch_2022062809422380"/>
          <p:cNvPicPr>
            <a:picLocks noChangeAspect="1"/>
          </p:cNvPicPr>
          <p:nvPr/>
        </p:nvPicPr>
        <p:blipFill>
          <a:blip r:embed="rId1"/>
          <a:stretch>
            <a:fillRect/>
          </a:stretch>
        </p:blipFill>
        <p:spPr>
          <a:xfrm>
            <a:off x="6066155" y="1833880"/>
            <a:ext cx="5699760" cy="3190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7" name="矩形: 剪去对角 66"/>
          <p:cNvSpPr/>
          <p:nvPr/>
        </p:nvSpPr>
        <p:spPr>
          <a:xfrm>
            <a:off x="481965" y="1474317"/>
            <a:ext cx="11227741" cy="4692458"/>
          </a:xfrm>
          <a:prstGeom prst="snip2DiagRect">
            <a:avLst>
              <a:gd name="adj1" fmla="val 11218"/>
              <a:gd name="adj2" fmla="val 0"/>
            </a:avLst>
          </a:prstGeom>
          <a:gradFill flip="none" rotWithShape="1">
            <a:gsLst>
              <a:gs pos="0">
                <a:schemeClr val="accent3">
                  <a:alpha val="0"/>
                </a:schemeClr>
              </a:gs>
              <a:gs pos="73000">
                <a:schemeClr val="accent2">
                  <a:alpha val="0"/>
                </a:schemeClr>
              </a:gs>
              <a:gs pos="20000">
                <a:schemeClr val="accent2">
                  <a:alpha val="11000"/>
                </a:schemeClr>
              </a:gs>
              <a:gs pos="100000">
                <a:schemeClr val="accent2">
                  <a:alpha val="11000"/>
                </a:schemeClr>
              </a:gs>
            </a:gsLst>
            <a:lin ang="17400000" scaled="0"/>
            <a:tileRect/>
          </a:gradFill>
          <a:ln>
            <a:gradFill flip="none" rotWithShape="1">
              <a:gsLst>
                <a:gs pos="31000">
                  <a:schemeClr val="accent2">
                    <a:alpha val="0"/>
                  </a:schemeClr>
                </a:gs>
                <a:gs pos="59000">
                  <a:schemeClr val="accent2"/>
                </a:gs>
                <a:gs pos="100000">
                  <a:schemeClr val="accent2">
                    <a:alpha val="0"/>
                  </a:schemeClr>
                </a:gs>
              </a:gsLst>
              <a:lin ang="18900000" scaled="1"/>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3" name="直接连接符 72"/>
          <p:cNvCxnSpPr/>
          <p:nvPr/>
        </p:nvCxnSpPr>
        <p:spPr>
          <a:xfrm flipV="1">
            <a:off x="11292554" y="5694797"/>
            <a:ext cx="532130" cy="560705"/>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cap="rnd">
            <a:solidFill>
              <a:schemeClr val="accent2"/>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29" name="图片 28"/>
          <p:cNvPicPr>
            <a:picLocks noChangeAspect="1"/>
          </p:cNvPicPr>
          <p:nvPr>
            <p:custDataLst>
              <p:tags r:id="rId1"/>
            </p:custDataLst>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flipH="1">
            <a:off x="9009380" y="4057015"/>
            <a:ext cx="3182620" cy="2889885"/>
          </a:xfrm>
          <a:prstGeom prst="rect">
            <a:avLst/>
          </a:prstGeom>
        </p:spPr>
      </p:pic>
      <p:sp>
        <p:nvSpPr>
          <p:cNvPr id="2" name="文本框 1"/>
          <p:cNvSpPr txBox="1"/>
          <p:nvPr/>
        </p:nvSpPr>
        <p:spPr>
          <a:xfrm>
            <a:off x="876935" y="4817745"/>
            <a:ext cx="8076565" cy="95313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sym typeface="+mn-ea"/>
              </a:rPr>
              <a:t>      </a:t>
            </a:r>
            <a:r>
              <a:rPr lang="zh-CN" sz="1400" dirty="0">
                <a:solidFill>
                  <a:schemeClr val="bg1"/>
                </a:solidFill>
                <a:latin typeface="微软雅黑" panose="020B0503020204020204" pitchFamily="34" charset="-122"/>
                <a:ea typeface="微软雅黑" panose="020B0503020204020204" pitchFamily="34" charset="-122"/>
                <a:sym typeface="+mn-ea"/>
              </a:rPr>
              <a:t>中国建材集团有限公司</a:t>
            </a:r>
            <a:r>
              <a:rPr sz="1400" dirty="0">
                <a:solidFill>
                  <a:schemeClr val="bg1"/>
                </a:solidFill>
                <a:latin typeface="微软雅黑" panose="020B0503020204020204" pitchFamily="34" charset="-122"/>
                <a:ea typeface="微软雅黑" panose="020B0503020204020204" pitchFamily="34" charset="-122"/>
                <a:sym typeface="+mn-ea"/>
              </a:rPr>
              <a:t>与浙江保融科技股份有限公司携手，通过</a:t>
            </a:r>
            <a:r>
              <a:rPr lang="zh-CN" sz="1400" dirty="0">
                <a:solidFill>
                  <a:schemeClr val="bg1"/>
                </a:solidFill>
                <a:latin typeface="微软雅黑" panose="020B0503020204020204" pitchFamily="34" charset="-122"/>
                <a:ea typeface="微软雅黑" panose="020B0503020204020204" pitchFamily="34" charset="-122"/>
                <a:sym typeface="+mn-ea"/>
              </a:rPr>
              <a:t>研发并</a:t>
            </a:r>
            <a:r>
              <a:rPr sz="1400" dirty="0">
                <a:solidFill>
                  <a:schemeClr val="bg1"/>
                </a:solidFill>
                <a:latin typeface="微软雅黑" panose="020B0503020204020204" pitchFamily="34" charset="-122"/>
                <a:ea typeface="微软雅黑" panose="020B0503020204020204" pitchFamily="34" charset="-122"/>
                <a:sym typeface="+mn-ea"/>
              </a:rPr>
              <a:t>部署保融财小神RPA</a:t>
            </a:r>
            <a:r>
              <a:rPr lang="zh-CN" sz="1400" dirty="0">
                <a:solidFill>
                  <a:schemeClr val="bg1"/>
                </a:solidFill>
                <a:latin typeface="微软雅黑" panose="020B0503020204020204" pitchFamily="34" charset="-122"/>
                <a:ea typeface="微软雅黑" panose="020B0503020204020204" pitchFamily="34" charset="-122"/>
                <a:sym typeface="+mn-ea"/>
              </a:rPr>
              <a:t>财务核算数字员工</a:t>
            </a:r>
            <a:r>
              <a:rPr sz="1400" dirty="0">
                <a:solidFill>
                  <a:schemeClr val="bg1"/>
                </a:solidFill>
                <a:latin typeface="微软雅黑" panose="020B0503020204020204" pitchFamily="34" charset="-122"/>
                <a:ea typeface="微软雅黑" panose="020B0503020204020204" pitchFamily="34" charset="-122"/>
                <a:sym typeface="+mn-ea"/>
              </a:rPr>
              <a:t>，实现</a:t>
            </a:r>
            <a:r>
              <a:rPr lang="en-US" sz="1400" dirty="0">
                <a:solidFill>
                  <a:schemeClr val="bg1"/>
                </a:solidFill>
                <a:latin typeface="微软雅黑" panose="020B0503020204020204" pitchFamily="34" charset="-122"/>
                <a:ea typeface="微软雅黑" panose="020B0503020204020204" pitchFamily="34" charset="-122"/>
                <a:sym typeface="+mn-ea"/>
              </a:rPr>
              <a:t>ERP</a:t>
            </a:r>
            <a:r>
              <a:rPr sz="1400" dirty="0">
                <a:solidFill>
                  <a:schemeClr val="bg1"/>
                </a:solidFill>
                <a:latin typeface="微软雅黑" panose="020B0503020204020204" pitchFamily="34" charset="-122"/>
                <a:ea typeface="微软雅黑" panose="020B0503020204020204" pitchFamily="34" charset="-122"/>
                <a:sym typeface="+mn-ea"/>
              </a:rPr>
              <a:t>凭证处理及成本处理流程自动化，规范核算口径，提升核算效率，助力</a:t>
            </a:r>
            <a:r>
              <a:rPr lang="zh-CN" sz="1400" dirty="0">
                <a:solidFill>
                  <a:schemeClr val="bg1"/>
                </a:solidFill>
                <a:latin typeface="微软雅黑" panose="020B0503020204020204" pitchFamily="34" charset="-122"/>
                <a:ea typeface="微软雅黑" panose="020B0503020204020204" pitchFamily="34" charset="-122"/>
                <a:sym typeface="+mn-ea"/>
              </a:rPr>
              <a:t>中国建材</a:t>
            </a:r>
            <a:r>
              <a:rPr sz="1400" dirty="0">
                <a:solidFill>
                  <a:schemeClr val="bg1"/>
                </a:solidFill>
                <a:latin typeface="微软雅黑" panose="020B0503020204020204" pitchFamily="34" charset="-122"/>
                <a:ea typeface="微软雅黑" panose="020B0503020204020204" pitchFamily="34" charset="-122"/>
                <a:sym typeface="+mn-ea"/>
              </a:rPr>
              <a:t>财务数字化转型。</a:t>
            </a:r>
            <a:endParaRPr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76935" y="2048510"/>
            <a:ext cx="10438130" cy="2461260"/>
          </a:xfrm>
          <a:prstGeom prst="rect">
            <a:avLst/>
          </a:prstGeom>
        </p:spPr>
        <p:txBody>
          <a:bodyPr wrap="square">
            <a:spAutoFit/>
          </a:bodyPr>
          <a:lstStyle/>
          <a:p>
            <a:endParaRPr sz="1400" dirty="0">
              <a:solidFill>
                <a:schemeClr val="bg1"/>
              </a:solidFill>
              <a:latin typeface="微软雅黑" panose="020B0503020204020204" pitchFamily="34" charset="-122"/>
              <a:ea typeface="微软雅黑" panose="020B0503020204020204" pitchFamily="34" charset="-122"/>
            </a:endParaRPr>
          </a:p>
          <a:p>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伴随着数字化技术不断发展和成熟，企业在数字化转型的浪潮中，越来越深入。</a:t>
            </a:r>
            <a:r>
              <a:rPr lang="zh-CN" sz="1400" dirty="0">
                <a:solidFill>
                  <a:schemeClr val="bg1"/>
                </a:solidFill>
                <a:latin typeface="微软雅黑" panose="020B0503020204020204" pitchFamily="34" charset="-122"/>
                <a:ea typeface="微软雅黑" panose="020B0503020204020204" pitchFamily="34" charset="-122"/>
              </a:rPr>
              <a:t>财务管理是企业经营活动极为重要的一部分，</a:t>
            </a:r>
            <a:r>
              <a:rPr sz="1400" dirty="0">
                <a:solidFill>
                  <a:schemeClr val="bg1"/>
                </a:solidFill>
                <a:latin typeface="微软雅黑" panose="020B0503020204020204" pitchFamily="34" charset="-122"/>
                <a:ea typeface="微软雅黑" panose="020B0503020204020204" pitchFamily="34" charset="-122"/>
              </a:rPr>
              <a:t>因此，财务数字化更加突出数字技术对企业经营带来的效果与优势。</a:t>
            </a:r>
            <a:endParaRPr sz="1400" dirty="0">
              <a:solidFill>
                <a:schemeClr val="bg1"/>
              </a:solidFill>
              <a:latin typeface="微软雅黑" panose="020B0503020204020204" pitchFamily="34" charset="-122"/>
              <a:ea typeface="微软雅黑" panose="020B0503020204020204" pitchFamily="34" charset="-122"/>
            </a:endParaRPr>
          </a:p>
          <a:p>
            <a:endParaRPr sz="1400" dirty="0">
              <a:solidFill>
                <a:schemeClr val="bg1"/>
              </a:solidFill>
              <a:latin typeface="微软雅黑" panose="020B0503020204020204" pitchFamily="34" charset="-122"/>
              <a:ea typeface="微软雅黑" panose="020B0503020204020204" pitchFamily="34" charset="-122"/>
            </a:endParaRPr>
          </a:p>
          <a:p>
            <a:endParaRPr sz="1400" dirty="0">
              <a:solidFill>
                <a:schemeClr val="bg1"/>
              </a:solidFill>
              <a:latin typeface="微软雅黑" panose="020B0503020204020204" pitchFamily="34" charset="-122"/>
              <a:ea typeface="微软雅黑" panose="020B0503020204020204" pitchFamily="34" charset="-122"/>
            </a:endParaRPr>
          </a:p>
          <a:p>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     </a:t>
            </a:r>
            <a:r>
              <a:rPr lang="en-US" sz="1400" dirty="0">
                <a:solidFill>
                  <a:schemeClr val="bg1"/>
                </a:solidFill>
                <a:latin typeface="微软雅黑" panose="020B0503020204020204" pitchFamily="34" charset="-122"/>
                <a:ea typeface="微软雅黑" panose="020B0503020204020204" pitchFamily="34" charset="-122"/>
              </a:rPr>
              <a:t> </a:t>
            </a:r>
            <a:endParaRPr lang="en-US" sz="1400" dirty="0">
              <a:solidFill>
                <a:schemeClr val="bg1"/>
              </a:solidFill>
              <a:latin typeface="微软雅黑" panose="020B0503020204020204" pitchFamily="34" charset="-122"/>
              <a:ea typeface="微软雅黑" panose="020B0503020204020204" pitchFamily="34" charset="-122"/>
            </a:endParaRPr>
          </a:p>
          <a:p>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随着企业的发展，传统的财务管理模式已经无法满足企业需求，诸多企业纷纷开始着手开始财务共享服务中心的建设。在财务共享模式下，各分支机构不再设立完整的财务部门，而是由财务共享服务中心取代，整合重复度高、分散的工作统一进行集中化、规模化、标准化处理，并由此产生了一定的规模效应，削减了管理成本，提高企业资源配置能力，强化企业集团管控能力。</a:t>
            </a:r>
            <a:endParaRPr sz="1400" dirty="0">
              <a:solidFill>
                <a:schemeClr val="bg1"/>
              </a:solidFill>
              <a:latin typeface="微软雅黑" panose="020B0503020204020204" pitchFamily="34" charset="-122"/>
              <a:ea typeface="微软雅黑" panose="020B0503020204020204" pitchFamily="34" charset="-122"/>
            </a:endParaRPr>
          </a:p>
          <a:p>
            <a:r>
              <a:rPr lang="en-US" sz="1400" dirty="0">
                <a:solidFill>
                  <a:schemeClr val="bg1"/>
                </a:solidFill>
                <a:latin typeface="微软雅黑" panose="020B0503020204020204" pitchFamily="34" charset="-122"/>
                <a:ea typeface="微软雅黑" panose="020B0503020204020204" pitchFamily="34" charset="-122"/>
              </a:rPr>
              <a:t>       </a:t>
            </a:r>
            <a:r>
              <a:rPr sz="1400" dirty="0">
                <a:solidFill>
                  <a:schemeClr val="bg1"/>
                </a:solidFill>
                <a:latin typeface="微软雅黑" panose="020B0503020204020204" pitchFamily="34" charset="-122"/>
                <a:ea typeface="微软雅黑" panose="020B0503020204020204" pitchFamily="34" charset="-122"/>
              </a:rPr>
              <a:t>我国财务共享服务中心的发展经过了萌芽阶段和试点阶段两个时期后，现正处于蓬勃发展期。此外，云计算、大数据、人工智能等科学技术发展势头迅猛，为我国企业集团财务共享服务中心的建设和持续发展提供了新的动力。 </a:t>
            </a:r>
            <a:endParaRPr sz="1400" dirty="0">
              <a:solidFill>
                <a:schemeClr val="bg1"/>
              </a:solidFill>
              <a:latin typeface="微软雅黑" panose="020B0503020204020204" pitchFamily="34" charset="-122"/>
              <a:ea typeface="微软雅黑" panose="020B0503020204020204" pitchFamily="34" charset="-122"/>
            </a:endParaRPr>
          </a:p>
        </p:txBody>
      </p:sp>
      <p:sp>
        <p:nvSpPr>
          <p:cNvPr id="5" name="圆角矩形 17"/>
          <p:cNvSpPr/>
          <p:nvPr/>
        </p:nvSpPr>
        <p:spPr>
          <a:xfrm>
            <a:off x="1051863" y="1859672"/>
            <a:ext cx="1816979" cy="377565"/>
          </a:xfrm>
          <a:prstGeom prst="roundRect">
            <a:avLst>
              <a:gd name="adj" fmla="val 50000"/>
            </a:avLst>
          </a:prstGeom>
          <a:gradFill>
            <a:gsLst>
              <a:gs pos="0">
                <a:srgbClr val="1086FC">
                  <a:alpha val="0"/>
                </a:srgbClr>
              </a:gs>
              <a:gs pos="47000">
                <a:srgbClr val="0017C0">
                  <a:alpha val="25000"/>
                </a:srgbClr>
              </a:gs>
              <a:gs pos="100000">
                <a:srgbClr val="1086FC">
                  <a:alpha val="0"/>
                </a:srgbClr>
              </a:gs>
            </a:gsLst>
            <a:lin ang="4200000" scaled="0"/>
          </a:gradFill>
          <a:ln w="12700" cap="rnd" cmpd="sng" algn="ctr">
            <a:gradFill>
              <a:gsLst>
                <a:gs pos="0">
                  <a:schemeClr val="accent2"/>
                </a:gs>
                <a:gs pos="38000">
                  <a:srgbClr val="1086FC"/>
                </a:gs>
                <a:gs pos="67000">
                  <a:srgbClr val="0017C0">
                    <a:alpha val="29000"/>
                  </a:srgbClr>
                </a:gs>
                <a:gs pos="100000">
                  <a:schemeClr val="accent1">
                    <a:lumMod val="75000"/>
                  </a:schemeClr>
                </a:gs>
              </a:gsLst>
              <a:lin ang="3600000" scaled="0"/>
            </a:gradFill>
            <a:prstDash val="solid"/>
            <a:miter lim="800000"/>
          </a:ln>
          <a:effectLst/>
        </p:spPr>
        <p:txBody>
          <a:bodyPr rtlCol="0" anchor="ctr"/>
          <a:p>
            <a:pPr algn="ctr" defTabSz="1503680"/>
            <a:r>
              <a:rPr lang="zh-CN" altLang="en-US" sz="1600" kern="0">
                <a:solidFill>
                  <a:schemeClr val="bg1"/>
                </a:solidFill>
                <a:latin typeface="微软雅黑" panose="020B0503020204020204" pitchFamily="34" charset="-122"/>
                <a:ea typeface="微软雅黑" panose="020B0503020204020204" pitchFamily="34" charset="-122"/>
              </a:rPr>
              <a:t>财务数字化</a:t>
            </a: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6" name="圆角矩形 17"/>
          <p:cNvSpPr/>
          <p:nvPr/>
        </p:nvSpPr>
        <p:spPr>
          <a:xfrm>
            <a:off x="1051863" y="2913772"/>
            <a:ext cx="1816979" cy="377565"/>
          </a:xfrm>
          <a:prstGeom prst="roundRect">
            <a:avLst>
              <a:gd name="adj" fmla="val 50000"/>
            </a:avLst>
          </a:prstGeom>
          <a:gradFill>
            <a:gsLst>
              <a:gs pos="0">
                <a:srgbClr val="1086FC">
                  <a:alpha val="0"/>
                </a:srgbClr>
              </a:gs>
              <a:gs pos="47000">
                <a:srgbClr val="0017C0">
                  <a:alpha val="25000"/>
                </a:srgbClr>
              </a:gs>
              <a:gs pos="100000">
                <a:srgbClr val="1086FC">
                  <a:alpha val="0"/>
                </a:srgbClr>
              </a:gs>
            </a:gsLst>
            <a:lin ang="4200000" scaled="0"/>
          </a:gradFill>
          <a:ln w="12700" cap="rnd" cmpd="sng" algn="ctr">
            <a:gradFill>
              <a:gsLst>
                <a:gs pos="0">
                  <a:schemeClr val="accent2"/>
                </a:gs>
                <a:gs pos="38000">
                  <a:srgbClr val="1086FC"/>
                </a:gs>
                <a:gs pos="67000">
                  <a:srgbClr val="0017C0">
                    <a:alpha val="29000"/>
                  </a:srgbClr>
                </a:gs>
                <a:gs pos="100000">
                  <a:schemeClr val="accent1">
                    <a:lumMod val="75000"/>
                  </a:schemeClr>
                </a:gs>
              </a:gsLst>
              <a:lin ang="3600000" scaled="0"/>
            </a:gradFill>
            <a:prstDash val="solid"/>
            <a:miter lim="800000"/>
          </a:ln>
          <a:effectLst/>
        </p:spPr>
        <p:txBody>
          <a:bodyPr rtlCol="0" anchor="ctr"/>
          <a:p>
            <a:pPr algn="ctr" defTabSz="1503680"/>
            <a:r>
              <a:rPr lang="zh-CN" altLang="en-US" sz="1600" kern="0">
                <a:solidFill>
                  <a:schemeClr val="bg1"/>
                </a:solidFill>
                <a:latin typeface="微软雅黑" panose="020B0503020204020204" pitchFamily="34" charset="-122"/>
                <a:ea typeface="微软雅黑" panose="020B0503020204020204" pitchFamily="34" charset="-122"/>
              </a:rPr>
              <a:t>财务共享化</a:t>
            </a:r>
            <a:endParaRPr lang="zh-CN" altLang="en-US" sz="1600"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 name="文本框 7"/>
          <p:cNvSpPr txBox="1"/>
          <p:nvPr/>
        </p:nvSpPr>
        <p:spPr>
          <a:xfrm>
            <a:off x="429260" y="2270125"/>
            <a:ext cx="5240655" cy="3969385"/>
          </a:xfrm>
          <a:prstGeom prst="rect">
            <a:avLst/>
          </a:prstGeom>
          <a:noFill/>
        </p:spPr>
        <p:txBody>
          <a:bodyPr wrap="square" rtlCol="0">
            <a:spAutoFit/>
          </a:bodyPr>
          <a:p>
            <a:r>
              <a:rPr lang="en-US" altLang="zh-CN" sz="1400" dirty="0">
                <a:solidFill>
                  <a:schemeClr val="bg1"/>
                </a:solidFill>
                <a:latin typeface="微软雅黑" panose="020B0503020204020204" pitchFamily="34" charset="-122"/>
                <a:ea typeface="微软雅黑" panose="020B0503020204020204" pitchFamily="34" charset="-122"/>
                <a:sym typeface="+mn-ea"/>
              </a:rPr>
              <a:t>       </a:t>
            </a:r>
            <a:r>
              <a:rPr sz="1400" dirty="0">
                <a:solidFill>
                  <a:schemeClr val="bg1"/>
                </a:solidFill>
                <a:latin typeface="微软雅黑" panose="020B0503020204020204" pitchFamily="34" charset="-122"/>
                <a:ea typeface="微软雅黑" panose="020B0503020204020204" pitchFamily="34" charset="-122"/>
                <a:sym typeface="+mn-ea"/>
              </a:rPr>
              <a:t>中国建材集团有限公司（简称中国建材集团）是经国务院批准，由中国建筑材料集团有限公司与中国中材集团有限公司重组而成，是国务院国有资产监督管理委员会直接管理的中央企业。</a:t>
            </a:r>
            <a:endParaRPr sz="1400" dirty="0">
              <a:solidFill>
                <a:schemeClr val="bg1"/>
              </a:solidFill>
              <a:latin typeface="微软雅黑" panose="020B0503020204020204" pitchFamily="34" charset="-122"/>
              <a:ea typeface="微软雅黑" panose="020B0503020204020204" pitchFamily="34" charset="-122"/>
              <a:sym typeface="+mn-ea"/>
            </a:endParaRPr>
          </a:p>
          <a:p>
            <a:r>
              <a:rPr lang="en-US" sz="1400" dirty="0">
                <a:solidFill>
                  <a:schemeClr val="bg1"/>
                </a:solidFill>
                <a:latin typeface="微软雅黑" panose="020B0503020204020204" pitchFamily="34" charset="-122"/>
                <a:ea typeface="微软雅黑" panose="020B0503020204020204" pitchFamily="34" charset="-122"/>
                <a:sym typeface="+mn-ea"/>
              </a:rPr>
              <a:t>      </a:t>
            </a:r>
            <a:endParaRPr lang="en-US" sz="1400" dirty="0">
              <a:solidFill>
                <a:schemeClr val="bg1"/>
              </a:solidFill>
              <a:latin typeface="微软雅黑" panose="020B0503020204020204" pitchFamily="34" charset="-122"/>
              <a:ea typeface="微软雅黑" panose="020B0503020204020204" pitchFamily="34" charset="-122"/>
              <a:sym typeface="+mn-ea"/>
            </a:endParaRPr>
          </a:p>
          <a:p>
            <a:r>
              <a:rPr lang="en-US" sz="1400" dirty="0">
                <a:solidFill>
                  <a:schemeClr val="bg1"/>
                </a:solidFill>
                <a:latin typeface="微软雅黑" panose="020B0503020204020204" pitchFamily="34" charset="-122"/>
                <a:ea typeface="微软雅黑" panose="020B0503020204020204" pitchFamily="34" charset="-122"/>
                <a:sym typeface="+mn-ea"/>
              </a:rPr>
              <a:t>       </a:t>
            </a:r>
            <a:r>
              <a:rPr sz="1400" dirty="0">
                <a:solidFill>
                  <a:schemeClr val="bg1"/>
                </a:solidFill>
                <a:latin typeface="微软雅黑" panose="020B0503020204020204" pitchFamily="34" charset="-122"/>
                <a:ea typeface="微软雅黑" panose="020B0503020204020204" pitchFamily="34" charset="-122"/>
                <a:sym typeface="+mn-ea"/>
              </a:rPr>
              <a:t>中国建材集团是全球最大的综合性建材产业集团、世界领先的新材料开发商和综合服务商，连续11年荣登《财富》世界500强企业榜单，2021年排名177位。截至2021年底，资产总额</a:t>
            </a:r>
            <a:r>
              <a:rPr sz="1400" dirty="0">
                <a:solidFill>
                  <a:schemeClr val="accent4"/>
                </a:solidFill>
                <a:latin typeface="微软雅黑" panose="020B0503020204020204" pitchFamily="34" charset="-122"/>
                <a:ea typeface="微软雅黑" panose="020B0503020204020204" pitchFamily="34" charset="-122"/>
                <a:sym typeface="+mn-ea"/>
              </a:rPr>
              <a:t>6400多亿元</a:t>
            </a:r>
            <a:r>
              <a:rPr sz="1400" dirty="0">
                <a:solidFill>
                  <a:schemeClr val="bg1"/>
                </a:solidFill>
                <a:latin typeface="微软雅黑" panose="020B0503020204020204" pitchFamily="34" charset="-122"/>
                <a:ea typeface="微软雅黑" panose="020B0503020204020204" pitchFamily="34" charset="-122"/>
                <a:sym typeface="+mn-ea"/>
              </a:rPr>
              <a:t>，年营业收入</a:t>
            </a:r>
            <a:r>
              <a:rPr sz="1400" dirty="0">
                <a:solidFill>
                  <a:schemeClr val="accent4"/>
                </a:solidFill>
                <a:latin typeface="微软雅黑" panose="020B0503020204020204" pitchFamily="34" charset="-122"/>
                <a:ea typeface="微软雅黑" panose="020B0503020204020204" pitchFamily="34" charset="-122"/>
                <a:sym typeface="+mn-ea"/>
              </a:rPr>
              <a:t>4100多亿元</a:t>
            </a:r>
            <a:r>
              <a:rPr sz="1400" dirty="0">
                <a:solidFill>
                  <a:schemeClr val="bg1"/>
                </a:solidFill>
                <a:latin typeface="微软雅黑" panose="020B0503020204020204" pitchFamily="34" charset="-122"/>
                <a:ea typeface="微软雅黑" panose="020B0503020204020204" pitchFamily="34" charset="-122"/>
                <a:sym typeface="+mn-ea"/>
              </a:rPr>
              <a:t>，员工总数</a:t>
            </a:r>
            <a:r>
              <a:rPr sz="1400" dirty="0">
                <a:solidFill>
                  <a:schemeClr val="accent4"/>
                </a:solidFill>
                <a:latin typeface="微软雅黑" panose="020B0503020204020204" pitchFamily="34" charset="-122"/>
                <a:ea typeface="微软雅黑" panose="020B0503020204020204" pitchFamily="34" charset="-122"/>
                <a:sym typeface="+mn-ea"/>
              </a:rPr>
              <a:t>20万人</a:t>
            </a:r>
            <a:r>
              <a:rPr sz="1400" dirty="0">
                <a:solidFill>
                  <a:schemeClr val="bg1"/>
                </a:solidFill>
                <a:latin typeface="微软雅黑" panose="020B0503020204020204" pitchFamily="34" charset="-122"/>
                <a:ea typeface="微软雅黑" panose="020B0503020204020204" pitchFamily="34" charset="-122"/>
                <a:sym typeface="+mn-ea"/>
              </a:rPr>
              <a:t>。拥有14家上市公司，其中境外上市公司2家。水泥、商混、石膏板、玻璃纤维、风电叶片、水泥玻璃工程技术服务等7项业务规模居世界第一；超薄电子玻璃、高性能碳纤维、锂电池隔膜、超特高压电瓷等多项新材料业务国内领先。</a:t>
            </a:r>
            <a:endParaRPr sz="1400" dirty="0">
              <a:solidFill>
                <a:schemeClr val="bg1"/>
              </a:solidFill>
              <a:latin typeface="微软雅黑" panose="020B0503020204020204" pitchFamily="34" charset="-122"/>
              <a:ea typeface="微软雅黑" panose="020B0503020204020204" pitchFamily="34" charset="-122"/>
              <a:sym typeface="+mn-ea"/>
            </a:endParaRPr>
          </a:p>
          <a:p>
            <a:r>
              <a:rPr lang="en-US" sz="1400" dirty="0">
                <a:solidFill>
                  <a:schemeClr val="bg1"/>
                </a:solidFill>
                <a:latin typeface="微软雅黑" panose="020B0503020204020204" pitchFamily="34" charset="-122"/>
                <a:ea typeface="微软雅黑" panose="020B0503020204020204" pitchFamily="34" charset="-122"/>
                <a:sym typeface="+mn-ea"/>
              </a:rPr>
              <a:t>      </a:t>
            </a:r>
            <a:endParaRPr lang="en-US" sz="1400" dirty="0">
              <a:solidFill>
                <a:schemeClr val="bg1"/>
              </a:solidFill>
              <a:latin typeface="微软雅黑" panose="020B0503020204020204" pitchFamily="34" charset="-122"/>
              <a:ea typeface="微软雅黑" panose="020B0503020204020204" pitchFamily="34" charset="-122"/>
              <a:sym typeface="+mn-ea"/>
            </a:endParaRPr>
          </a:p>
          <a:p>
            <a:r>
              <a:rPr lang="en-US" sz="1400" dirty="0">
                <a:solidFill>
                  <a:schemeClr val="bg1"/>
                </a:solidFill>
                <a:latin typeface="微软雅黑" panose="020B0503020204020204" pitchFamily="34" charset="-122"/>
                <a:ea typeface="微软雅黑" panose="020B0503020204020204" pitchFamily="34" charset="-122"/>
                <a:sym typeface="+mn-ea"/>
              </a:rPr>
              <a:t>      中国建材集团正式转为国有资本投资公司，按照“4335”指导原则，加快推进管企业向管资本、建筑材料向综合材料、 本土市场向全球布局“三大转变”，持续增强集团的竞争力、创新力、控制力、影响力、抗风险能力，加快培育具有全球竞争力的世界一流材料产业投资集团。</a:t>
            </a:r>
            <a:endParaRPr lang="en-US" sz="1400" dirty="0">
              <a:solidFill>
                <a:schemeClr val="bg1"/>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1200150" y="1437005"/>
            <a:ext cx="3282950" cy="659765"/>
          </a:xfrm>
          <a:prstGeom prst="rect">
            <a:avLst/>
          </a:prstGeom>
        </p:spPr>
      </p:pic>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3290" y="1437005"/>
            <a:ext cx="5495290" cy="22504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56" r="11406"/>
          <a:stretch>
            <a:fillRect/>
          </a:stretch>
        </p:blipFill>
        <p:spPr bwMode="auto">
          <a:xfrm>
            <a:off x="6003290" y="3914140"/>
            <a:ext cx="5495925" cy="2249805"/>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97" name="矩形: 圆角 96"/>
          <p:cNvSpPr/>
          <p:nvPr>
            <p:custDataLst>
              <p:tags r:id="rId1"/>
            </p:custDataLst>
          </p:nvPr>
        </p:nvSpPr>
        <p:spPr>
          <a:xfrm>
            <a:off x="1072695" y="2431801"/>
            <a:ext cx="4466865" cy="1281600"/>
          </a:xfrm>
          <a:prstGeom prst="roundRect">
            <a:avLst>
              <a:gd name="adj" fmla="val 16667"/>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sp>
        <p:nvSpPr>
          <p:cNvPr id="61" name="矩形 60"/>
          <p:cNvSpPr/>
          <p:nvPr/>
        </p:nvSpPr>
        <p:spPr bwMode="auto">
          <a:xfrm>
            <a:off x="1597871" y="2846602"/>
            <a:ext cx="3556000" cy="368935"/>
          </a:xfrm>
          <a:prstGeom prst="rect">
            <a:avLst/>
          </a:prstGeom>
          <a:noFill/>
          <a:ln>
            <a:noFill/>
          </a:ln>
          <a:effectLst>
            <a:outerShdw algn="ctr" rotWithShape="0">
              <a:srgbClr val="2D006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ctr" anchorCtr="0" compatLnSpc="1">
            <a:spAutoFit/>
          </a:bodyPr>
          <a:p>
            <a:pPr algn="l">
              <a:lnSpc>
                <a:spcPct val="120000"/>
              </a:lnSpc>
              <a:spcBef>
                <a:spcPts val="0"/>
              </a:spcBef>
              <a:spcAft>
                <a:spcPts val="0"/>
              </a:spcAft>
            </a:pPr>
            <a:r>
              <a:rPr sz="2000">
                <a:solidFill>
                  <a:schemeClr val="bg1"/>
                </a:solidFill>
                <a:latin typeface="微软雅黑" panose="020B0503020204020204" pitchFamily="34" charset="-122"/>
                <a:ea typeface="微软雅黑" panose="020B0503020204020204" pitchFamily="34" charset="-122"/>
                <a:sym typeface="+mn-ea"/>
              </a:rPr>
              <a:t>重复性劳动过多，相关环节冗余</a:t>
            </a:r>
            <a:endParaRPr kumimoji="0" lang="zh-CN" altLang="en-US" sz="2000" i="0" u="none" strike="noStrike" kern="0" cap="none" spc="0" normalizeH="0" baseline="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2" name="矩形: 圆角 96"/>
          <p:cNvSpPr/>
          <p:nvPr>
            <p:custDataLst>
              <p:tags r:id="rId2"/>
            </p:custDataLst>
          </p:nvPr>
        </p:nvSpPr>
        <p:spPr>
          <a:xfrm>
            <a:off x="6305095" y="2389891"/>
            <a:ext cx="4466865" cy="1281600"/>
          </a:xfrm>
          <a:prstGeom prst="roundRect">
            <a:avLst>
              <a:gd name="adj" fmla="val 16667"/>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sp>
        <p:nvSpPr>
          <p:cNvPr id="5" name="矩形 4"/>
          <p:cNvSpPr/>
          <p:nvPr/>
        </p:nvSpPr>
        <p:spPr bwMode="auto">
          <a:xfrm>
            <a:off x="6537960" y="2698433"/>
            <a:ext cx="4114800" cy="664210"/>
          </a:xfrm>
          <a:prstGeom prst="rect">
            <a:avLst/>
          </a:prstGeom>
          <a:noFill/>
          <a:ln>
            <a:noFill/>
          </a:ln>
          <a:effectLst>
            <a:outerShdw algn="ctr" rotWithShape="0">
              <a:srgbClr val="2D006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spAutoFit/>
          </a:bodyPr>
          <a:p>
            <a:pPr algn="ctr">
              <a:lnSpc>
                <a:spcPct val="120000"/>
              </a:lnSpc>
              <a:spcBef>
                <a:spcPts val="0"/>
              </a:spcBef>
              <a:spcAft>
                <a:spcPts val="0"/>
              </a:spcAft>
            </a:pPr>
            <a:r>
              <a:rPr>
                <a:solidFill>
                  <a:schemeClr val="bg1"/>
                </a:solidFill>
                <a:latin typeface="微软雅黑" panose="020B0503020204020204" pitchFamily="34" charset="-122"/>
                <a:ea typeface="微软雅黑" panose="020B0503020204020204" pitchFamily="34" charset="-122"/>
                <a:sym typeface="+mn-ea"/>
              </a:rPr>
              <a:t>相关科目设置、凭证处理缺乏统一性，</a:t>
            </a:r>
            <a:endParaRPr>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spcBef>
                <a:spcPts val="0"/>
              </a:spcBef>
              <a:spcAft>
                <a:spcPts val="0"/>
              </a:spcAft>
            </a:pPr>
            <a:r>
              <a:rPr>
                <a:solidFill>
                  <a:schemeClr val="bg1"/>
                </a:solidFill>
                <a:latin typeface="微软雅黑" panose="020B0503020204020204" pitchFamily="34" charset="-122"/>
                <a:ea typeface="微软雅黑" panose="020B0503020204020204" pitchFamily="34" charset="-122"/>
                <a:sym typeface="+mn-ea"/>
              </a:rPr>
              <a:t>加大数据分析难度</a:t>
            </a:r>
            <a:endParaRPr kumimoji="0" lang="zh-CN" altLang="en-US" i="0" u="none" strike="noStrike" kern="0" cap="none" spc="0" normalizeH="0" baseline="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6" name="矩形: 圆角 96"/>
          <p:cNvSpPr/>
          <p:nvPr>
            <p:custDataLst>
              <p:tags r:id="rId3"/>
            </p:custDataLst>
          </p:nvPr>
        </p:nvSpPr>
        <p:spPr>
          <a:xfrm>
            <a:off x="1072695" y="4241551"/>
            <a:ext cx="4466865" cy="1281600"/>
          </a:xfrm>
          <a:prstGeom prst="roundRect">
            <a:avLst>
              <a:gd name="adj" fmla="val 16667"/>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sp>
        <p:nvSpPr>
          <p:cNvPr id="7" name="矩形 6"/>
          <p:cNvSpPr/>
          <p:nvPr/>
        </p:nvSpPr>
        <p:spPr bwMode="auto">
          <a:xfrm>
            <a:off x="1597871" y="4471567"/>
            <a:ext cx="3302000" cy="738505"/>
          </a:xfrm>
          <a:prstGeom prst="rect">
            <a:avLst/>
          </a:prstGeom>
          <a:noFill/>
          <a:ln>
            <a:noFill/>
          </a:ln>
          <a:effectLst>
            <a:outerShdw algn="ctr" rotWithShape="0">
              <a:srgbClr val="2D006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ctr" anchorCtr="0" compatLnSpc="1">
            <a:spAutoFit/>
          </a:bodyPr>
          <a:p>
            <a:pPr algn="ctr">
              <a:lnSpc>
                <a:spcPct val="120000"/>
              </a:lnSpc>
              <a:spcBef>
                <a:spcPts val="0"/>
              </a:spcBef>
              <a:spcAft>
                <a:spcPts val="0"/>
              </a:spcAft>
            </a:pPr>
            <a:r>
              <a:rPr sz="2000">
                <a:solidFill>
                  <a:schemeClr val="bg1"/>
                </a:solidFill>
                <a:latin typeface="微软雅黑" panose="020B0503020204020204" pitchFamily="34" charset="-122"/>
                <a:ea typeface="微软雅黑" panose="020B0503020204020204" pitchFamily="34" charset="-122"/>
                <a:sym typeface="+mn-ea"/>
              </a:rPr>
              <a:t>数据缺乏共享，部门与部门</a:t>
            </a:r>
            <a:endParaRPr sz="200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spcBef>
                <a:spcPts val="0"/>
              </a:spcBef>
              <a:spcAft>
                <a:spcPts val="0"/>
              </a:spcAft>
            </a:pPr>
            <a:r>
              <a:rPr sz="2000">
                <a:solidFill>
                  <a:schemeClr val="bg1"/>
                </a:solidFill>
                <a:latin typeface="微软雅黑" panose="020B0503020204020204" pitchFamily="34" charset="-122"/>
                <a:ea typeface="微软雅黑" panose="020B0503020204020204" pitchFamily="34" charset="-122"/>
                <a:sym typeface="+mn-ea"/>
              </a:rPr>
              <a:t>企业与企业之间出现信息孤岛</a:t>
            </a:r>
            <a:endParaRPr kumimoji="0" lang="zh-CN" altLang="en-US" sz="2000" i="0" u="none" strike="noStrike" kern="0" cap="none" spc="0" normalizeH="0" baseline="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8" name="矩形: 圆角 96"/>
          <p:cNvSpPr/>
          <p:nvPr>
            <p:custDataLst>
              <p:tags r:id="rId4"/>
            </p:custDataLst>
          </p:nvPr>
        </p:nvSpPr>
        <p:spPr>
          <a:xfrm>
            <a:off x="6305095" y="4199641"/>
            <a:ext cx="4466865" cy="1281600"/>
          </a:xfrm>
          <a:prstGeom prst="roundRect">
            <a:avLst>
              <a:gd name="adj" fmla="val 16667"/>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sp>
        <p:nvSpPr>
          <p:cNvPr id="9" name="矩形 8"/>
          <p:cNvSpPr/>
          <p:nvPr/>
        </p:nvSpPr>
        <p:spPr bwMode="auto">
          <a:xfrm>
            <a:off x="6830271" y="4614442"/>
            <a:ext cx="3302000" cy="368935"/>
          </a:xfrm>
          <a:prstGeom prst="rect">
            <a:avLst/>
          </a:prstGeom>
          <a:noFill/>
          <a:ln>
            <a:noFill/>
          </a:ln>
          <a:effectLst>
            <a:outerShdw algn="ctr" rotWithShape="0">
              <a:srgbClr val="2D006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ctr" anchorCtr="0" compatLnSpc="1">
            <a:spAutoFit/>
          </a:bodyPr>
          <a:p>
            <a:pPr algn="l">
              <a:lnSpc>
                <a:spcPct val="120000"/>
              </a:lnSpc>
              <a:spcBef>
                <a:spcPts val="0"/>
              </a:spcBef>
              <a:spcAft>
                <a:spcPts val="0"/>
              </a:spcAft>
            </a:pPr>
            <a:r>
              <a:rPr sz="2000" dirty="0">
                <a:solidFill>
                  <a:schemeClr val="bg1"/>
                </a:solidFill>
                <a:latin typeface="微软雅黑" panose="020B0503020204020204" pitchFamily="34" charset="-122"/>
                <a:ea typeface="微软雅黑" panose="020B0503020204020204" pitchFamily="34" charset="-122"/>
                <a:sym typeface="+mn-ea"/>
              </a:rPr>
              <a:t>月末月初工作量大</a:t>
            </a:r>
            <a:r>
              <a:rPr lang="zh-CN" sz="2000" dirty="0">
                <a:solidFill>
                  <a:schemeClr val="bg1"/>
                </a:solidFill>
                <a:latin typeface="微软雅黑" panose="020B0503020204020204" pitchFamily="34" charset="-122"/>
                <a:ea typeface="微软雅黑" panose="020B0503020204020204" pitchFamily="34" charset="-122"/>
                <a:sym typeface="+mn-ea"/>
              </a:rPr>
              <a:t>，加班严重</a:t>
            </a:r>
            <a:endParaRPr kumimoji="0" lang="zh-CN" altLang="en-US" sz="2000" i="0" u="none" strike="noStrike" kern="0" cap="none" spc="0" normalizeH="0" baseline="0" noProof="0" dirty="0">
              <a:ln>
                <a:noFill/>
              </a:ln>
              <a:solidFill>
                <a:schemeClr val="bg1"/>
              </a:solidFill>
              <a:uLnTx/>
              <a:uFillTx/>
              <a:latin typeface="微软雅黑" panose="020B0503020204020204" pitchFamily="34" charset="-122"/>
              <a:ea typeface="微软雅黑" panose="020B0503020204020204" pitchFamily="34" charset="-122"/>
              <a:sym typeface="+mn-ea"/>
            </a:endParaRPr>
          </a:p>
        </p:txBody>
      </p:sp>
      <p:sp>
        <p:nvSpPr>
          <p:cNvPr id="46" name="文本框 45"/>
          <p:cNvSpPr txBox="1"/>
          <p:nvPr/>
        </p:nvSpPr>
        <p:spPr>
          <a:xfrm>
            <a:off x="1072515" y="1397000"/>
            <a:ext cx="6742430" cy="423545"/>
          </a:xfrm>
          <a:prstGeom prst="rect">
            <a:avLst/>
          </a:prstGeom>
          <a:noFill/>
          <a:ln>
            <a:noFill/>
          </a:ln>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l">
              <a:lnSpc>
                <a:spcPct val="120000"/>
              </a:lnSpc>
            </a:pPr>
            <a:r>
              <a:rPr lang="zh-CN" altLang="en-US" dirty="0">
                <a:solidFill>
                  <a:schemeClr val="bg1"/>
                </a:solidFill>
                <a:cs typeface="+mn-ea"/>
                <a:sym typeface="+mn-lt"/>
              </a:rPr>
              <a:t>当前，企业财务核算主要存在的问题包括：</a:t>
            </a:r>
            <a:endParaRPr lang="zh-CN" altLang="en-US" dirty="0">
              <a:solidFill>
                <a:schemeClr val="bg1"/>
              </a:solidFill>
              <a:cs typeface="+mn-ea"/>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箭头: 燕尾形 13"/>
          <p:cNvSpPr/>
          <p:nvPr/>
        </p:nvSpPr>
        <p:spPr>
          <a:xfrm>
            <a:off x="360045" y="2430780"/>
            <a:ext cx="11472545" cy="763905"/>
          </a:xfrm>
          <a:prstGeom prst="homePlate">
            <a:avLst>
              <a:gd name="adj" fmla="val 70822"/>
            </a:avLst>
          </a:prstGeom>
          <a:gradFill flip="none" rotWithShape="1">
            <a:gsLst>
              <a:gs pos="60000">
                <a:srgbClr val="599CEB">
                  <a:alpha val="100000"/>
                </a:srgbClr>
              </a:gs>
              <a:gs pos="36000">
                <a:srgbClr val="72BDF2">
                  <a:alpha val="100000"/>
                </a:srgbClr>
              </a:gs>
              <a:gs pos="0">
                <a:srgbClr val="A4FEFF">
                  <a:alpha val="83000"/>
                </a:srgbClr>
              </a:gs>
              <a:gs pos="100000">
                <a:srgbClr val="407BE4">
                  <a:alpha val="0"/>
                </a:srgbClr>
              </a:gs>
            </a:gsLst>
            <a:lin ang="1080000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椭圆 6"/>
          <p:cNvSpPr/>
          <p:nvPr/>
        </p:nvSpPr>
        <p:spPr>
          <a:xfrm>
            <a:off x="1625371" y="2510011"/>
            <a:ext cx="541866" cy="541866"/>
          </a:xfrm>
          <a:prstGeom prst="ellipse">
            <a:avLst/>
          </a:pr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9" name="group_273925"/>
          <p:cNvSpPr>
            <a:spLocks noChangeAspect="1"/>
          </p:cNvSpPr>
          <p:nvPr/>
        </p:nvSpPr>
        <p:spPr bwMode="auto">
          <a:xfrm>
            <a:off x="1758672" y="2635861"/>
            <a:ext cx="275265" cy="290167"/>
          </a:xfrm>
          <a:custGeom>
            <a:avLst/>
            <a:gdLst>
              <a:gd name="connsiteX0" fmla="*/ 433716 w 575564"/>
              <a:gd name="connsiteY0" fmla="*/ 176978 h 606722"/>
              <a:gd name="connsiteX1" fmla="*/ 496291 w 575564"/>
              <a:gd name="connsiteY1" fmla="*/ 176978 h 606722"/>
              <a:gd name="connsiteX2" fmla="*/ 559045 w 575564"/>
              <a:gd name="connsiteY2" fmla="*/ 232339 h 606722"/>
              <a:gd name="connsiteX3" fmla="*/ 575245 w 575564"/>
              <a:gd name="connsiteY3" fmla="*/ 361900 h 606722"/>
              <a:gd name="connsiteX4" fmla="*/ 566077 w 575564"/>
              <a:gd name="connsiteY4" fmla="*/ 391669 h 606722"/>
              <a:gd name="connsiteX5" fmla="*/ 540085 w 575564"/>
              <a:gd name="connsiteY5" fmla="*/ 404376 h 606722"/>
              <a:gd name="connsiteX6" fmla="*/ 528247 w 575564"/>
              <a:gd name="connsiteY6" fmla="*/ 569659 h 606722"/>
              <a:gd name="connsiteX7" fmla="*/ 515607 w 575564"/>
              <a:gd name="connsiteY7" fmla="*/ 581389 h 606722"/>
              <a:gd name="connsiteX8" fmla="*/ 414400 w 575564"/>
              <a:gd name="connsiteY8" fmla="*/ 581389 h 606722"/>
              <a:gd name="connsiteX9" fmla="*/ 401761 w 575564"/>
              <a:gd name="connsiteY9" fmla="*/ 569659 h 606722"/>
              <a:gd name="connsiteX10" fmla="*/ 391791 w 575564"/>
              <a:gd name="connsiteY10" fmla="*/ 430590 h 606722"/>
              <a:gd name="connsiteX11" fmla="*/ 397043 w 575564"/>
              <a:gd name="connsiteY11" fmla="*/ 419483 h 606722"/>
              <a:gd name="connsiteX12" fmla="*/ 407724 w 575564"/>
              <a:gd name="connsiteY12" fmla="*/ 410152 h 606722"/>
              <a:gd name="connsiteX13" fmla="*/ 424459 w 575564"/>
              <a:gd name="connsiteY13" fmla="*/ 357013 h 606722"/>
              <a:gd name="connsiteX14" fmla="*/ 407635 w 575564"/>
              <a:gd name="connsiteY14" fmla="*/ 210213 h 606722"/>
              <a:gd name="connsiteX15" fmla="*/ 404609 w 575564"/>
              <a:gd name="connsiteY15" fmla="*/ 195906 h 606722"/>
              <a:gd name="connsiteX16" fmla="*/ 412620 w 575564"/>
              <a:gd name="connsiteY16" fmla="*/ 180710 h 606722"/>
              <a:gd name="connsiteX17" fmla="*/ 433716 w 575564"/>
              <a:gd name="connsiteY17" fmla="*/ 176978 h 606722"/>
              <a:gd name="connsiteX18" fmla="*/ 79313 w 575564"/>
              <a:gd name="connsiteY18" fmla="*/ 176978 h 606722"/>
              <a:gd name="connsiteX19" fmla="*/ 141789 w 575564"/>
              <a:gd name="connsiteY19" fmla="*/ 176978 h 606722"/>
              <a:gd name="connsiteX20" fmla="*/ 157808 w 575564"/>
              <a:gd name="connsiteY20" fmla="*/ 179200 h 606722"/>
              <a:gd name="connsiteX21" fmla="*/ 165551 w 575564"/>
              <a:gd name="connsiteY21" fmla="*/ 185155 h 606722"/>
              <a:gd name="connsiteX22" fmla="*/ 166797 w 575564"/>
              <a:gd name="connsiteY22" fmla="*/ 194842 h 606722"/>
              <a:gd name="connsiteX23" fmla="*/ 163593 w 575564"/>
              <a:gd name="connsiteY23" fmla="*/ 210217 h 606722"/>
              <a:gd name="connsiteX24" fmla="*/ 146772 w 575564"/>
              <a:gd name="connsiteY24" fmla="*/ 357036 h 606722"/>
              <a:gd name="connsiteX25" fmla="*/ 163504 w 575564"/>
              <a:gd name="connsiteY25" fmla="*/ 410182 h 606722"/>
              <a:gd name="connsiteX26" fmla="*/ 177655 w 575564"/>
              <a:gd name="connsiteY26" fmla="*/ 421914 h 606722"/>
              <a:gd name="connsiteX27" fmla="*/ 183617 w 575564"/>
              <a:gd name="connsiteY27" fmla="*/ 433556 h 606722"/>
              <a:gd name="connsiteX28" fmla="*/ 173828 w 575564"/>
              <a:gd name="connsiteY28" fmla="*/ 569799 h 606722"/>
              <a:gd name="connsiteX29" fmla="*/ 161190 w 575564"/>
              <a:gd name="connsiteY29" fmla="*/ 581530 h 606722"/>
              <a:gd name="connsiteX30" fmla="*/ 59912 w 575564"/>
              <a:gd name="connsiteY30" fmla="*/ 581530 h 606722"/>
              <a:gd name="connsiteX31" fmla="*/ 47275 w 575564"/>
              <a:gd name="connsiteY31" fmla="*/ 569799 h 606722"/>
              <a:gd name="connsiteX32" fmla="*/ 35527 w 575564"/>
              <a:gd name="connsiteY32" fmla="*/ 404494 h 606722"/>
              <a:gd name="connsiteX33" fmla="*/ 9540 w 575564"/>
              <a:gd name="connsiteY33" fmla="*/ 391697 h 606722"/>
              <a:gd name="connsiteX34" fmla="*/ 285 w 575564"/>
              <a:gd name="connsiteY34" fmla="*/ 361924 h 606722"/>
              <a:gd name="connsiteX35" fmla="*/ 16571 w 575564"/>
              <a:gd name="connsiteY35" fmla="*/ 232346 h 606722"/>
              <a:gd name="connsiteX36" fmla="*/ 79313 w 575564"/>
              <a:gd name="connsiteY36" fmla="*/ 176978 h 606722"/>
              <a:gd name="connsiteX37" fmla="*/ 253327 w 575564"/>
              <a:gd name="connsiteY37" fmla="*/ 151716 h 606722"/>
              <a:gd name="connsiteX38" fmla="*/ 317935 w 575564"/>
              <a:gd name="connsiteY38" fmla="*/ 151716 h 606722"/>
              <a:gd name="connsiteX39" fmla="*/ 382454 w 575564"/>
              <a:gd name="connsiteY39" fmla="*/ 213035 h 606722"/>
              <a:gd name="connsiteX40" fmla="*/ 399273 w 575564"/>
              <a:gd name="connsiteY40" fmla="*/ 359935 h 606722"/>
              <a:gd name="connsiteX41" fmla="*/ 388861 w 575564"/>
              <a:gd name="connsiteY41" fmla="*/ 393349 h 606722"/>
              <a:gd name="connsiteX42" fmla="*/ 362876 w 575564"/>
              <a:gd name="connsiteY42" fmla="*/ 406146 h 606722"/>
              <a:gd name="connsiteX43" fmla="*/ 348904 w 575564"/>
              <a:gd name="connsiteY43" fmla="*/ 594992 h 606722"/>
              <a:gd name="connsiteX44" fmla="*/ 336267 w 575564"/>
              <a:gd name="connsiteY44" fmla="*/ 606722 h 606722"/>
              <a:gd name="connsiteX45" fmla="*/ 234995 w 575564"/>
              <a:gd name="connsiteY45" fmla="*/ 606722 h 606722"/>
              <a:gd name="connsiteX46" fmla="*/ 222358 w 575564"/>
              <a:gd name="connsiteY46" fmla="*/ 594992 h 606722"/>
              <a:gd name="connsiteX47" fmla="*/ 208387 w 575564"/>
              <a:gd name="connsiteY47" fmla="*/ 406146 h 606722"/>
              <a:gd name="connsiteX48" fmla="*/ 182401 w 575564"/>
              <a:gd name="connsiteY48" fmla="*/ 393349 h 606722"/>
              <a:gd name="connsiteX49" fmla="*/ 171989 w 575564"/>
              <a:gd name="connsiteY49" fmla="*/ 359846 h 606722"/>
              <a:gd name="connsiteX50" fmla="*/ 188809 w 575564"/>
              <a:gd name="connsiteY50" fmla="*/ 213035 h 606722"/>
              <a:gd name="connsiteX51" fmla="*/ 253327 w 575564"/>
              <a:gd name="connsiteY51" fmla="*/ 151716 h 606722"/>
              <a:gd name="connsiteX52" fmla="*/ 465000 w 575564"/>
              <a:gd name="connsiteY52" fmla="*/ 25262 h 606722"/>
              <a:gd name="connsiteX53" fmla="*/ 528333 w 575564"/>
              <a:gd name="connsiteY53" fmla="*/ 88489 h 606722"/>
              <a:gd name="connsiteX54" fmla="*/ 465000 w 575564"/>
              <a:gd name="connsiteY54" fmla="*/ 151716 h 606722"/>
              <a:gd name="connsiteX55" fmla="*/ 401667 w 575564"/>
              <a:gd name="connsiteY55" fmla="*/ 88489 h 606722"/>
              <a:gd name="connsiteX56" fmla="*/ 465000 w 575564"/>
              <a:gd name="connsiteY56" fmla="*/ 25262 h 606722"/>
              <a:gd name="connsiteX57" fmla="*/ 110549 w 575564"/>
              <a:gd name="connsiteY57" fmla="*/ 25262 h 606722"/>
              <a:gd name="connsiteX58" fmla="*/ 173811 w 575564"/>
              <a:gd name="connsiteY58" fmla="*/ 88489 h 606722"/>
              <a:gd name="connsiteX59" fmla="*/ 110549 w 575564"/>
              <a:gd name="connsiteY59" fmla="*/ 151716 h 606722"/>
              <a:gd name="connsiteX60" fmla="*/ 47287 w 575564"/>
              <a:gd name="connsiteY60" fmla="*/ 88489 h 606722"/>
              <a:gd name="connsiteX61" fmla="*/ 110549 w 575564"/>
              <a:gd name="connsiteY61" fmla="*/ 25262 h 606722"/>
              <a:gd name="connsiteX62" fmla="*/ 285622 w 575564"/>
              <a:gd name="connsiteY62" fmla="*/ 0 h 606722"/>
              <a:gd name="connsiteX63" fmla="*/ 348884 w 575564"/>
              <a:gd name="connsiteY63" fmla="*/ 63192 h 606722"/>
              <a:gd name="connsiteX64" fmla="*/ 285622 w 575564"/>
              <a:gd name="connsiteY64" fmla="*/ 126384 h 606722"/>
              <a:gd name="connsiteX65" fmla="*/ 222360 w 575564"/>
              <a:gd name="connsiteY65" fmla="*/ 63192 h 606722"/>
              <a:gd name="connsiteX66" fmla="*/ 285622 w 575564"/>
              <a:gd name="connsiteY6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75564" h="606722">
                <a:moveTo>
                  <a:pt x="433716" y="176978"/>
                </a:moveTo>
                <a:lnTo>
                  <a:pt x="496291" y="176978"/>
                </a:lnTo>
                <a:cubicBezTo>
                  <a:pt x="528069" y="176978"/>
                  <a:pt x="555128" y="200793"/>
                  <a:pt x="559045" y="232339"/>
                </a:cubicBezTo>
                <a:lnTo>
                  <a:pt x="575245" y="361900"/>
                </a:lnTo>
                <a:cubicBezTo>
                  <a:pt x="576669" y="372652"/>
                  <a:pt x="573287" y="383494"/>
                  <a:pt x="566077" y="391669"/>
                </a:cubicBezTo>
                <a:cubicBezTo>
                  <a:pt x="559401" y="399222"/>
                  <a:pt x="550055" y="403754"/>
                  <a:pt x="540085" y="404376"/>
                </a:cubicBezTo>
                <a:lnTo>
                  <a:pt x="528247" y="569659"/>
                </a:lnTo>
                <a:cubicBezTo>
                  <a:pt x="527802" y="576235"/>
                  <a:pt x="522283" y="581389"/>
                  <a:pt x="515607" y="581389"/>
                </a:cubicBezTo>
                <a:lnTo>
                  <a:pt x="414400" y="581389"/>
                </a:lnTo>
                <a:cubicBezTo>
                  <a:pt x="407724" y="581389"/>
                  <a:pt x="402206" y="576235"/>
                  <a:pt x="401761" y="569659"/>
                </a:cubicBezTo>
                <a:lnTo>
                  <a:pt x="391791" y="430590"/>
                </a:lnTo>
                <a:cubicBezTo>
                  <a:pt x="391435" y="426236"/>
                  <a:pt x="393483" y="421971"/>
                  <a:pt x="397043" y="419483"/>
                </a:cubicBezTo>
                <a:cubicBezTo>
                  <a:pt x="401494" y="416195"/>
                  <a:pt x="404965" y="413262"/>
                  <a:pt x="407724" y="410152"/>
                </a:cubicBezTo>
                <a:cubicBezTo>
                  <a:pt x="420542" y="395845"/>
                  <a:pt x="426595" y="376473"/>
                  <a:pt x="424459" y="357013"/>
                </a:cubicBezTo>
                <a:lnTo>
                  <a:pt x="407635" y="210213"/>
                </a:lnTo>
                <a:cubicBezTo>
                  <a:pt x="407012" y="205325"/>
                  <a:pt x="405855" y="200527"/>
                  <a:pt x="404609" y="195906"/>
                </a:cubicBezTo>
                <a:cubicBezTo>
                  <a:pt x="402918" y="189508"/>
                  <a:pt x="406389" y="182932"/>
                  <a:pt x="412620" y="180710"/>
                </a:cubicBezTo>
                <a:cubicBezTo>
                  <a:pt x="419652" y="178222"/>
                  <a:pt x="426684" y="176978"/>
                  <a:pt x="433716" y="176978"/>
                </a:cubicBezTo>
                <a:close/>
                <a:moveTo>
                  <a:pt x="79313" y="176978"/>
                </a:moveTo>
                <a:lnTo>
                  <a:pt x="141789" y="176978"/>
                </a:lnTo>
                <a:cubicBezTo>
                  <a:pt x="146861" y="176978"/>
                  <a:pt x="151934" y="177689"/>
                  <a:pt x="157808" y="179200"/>
                </a:cubicBezTo>
                <a:cubicBezTo>
                  <a:pt x="161101" y="180089"/>
                  <a:pt x="163860" y="182222"/>
                  <a:pt x="165551" y="185155"/>
                </a:cubicBezTo>
                <a:cubicBezTo>
                  <a:pt x="167241" y="188087"/>
                  <a:pt x="167686" y="191642"/>
                  <a:pt x="166797" y="194842"/>
                </a:cubicBezTo>
                <a:cubicBezTo>
                  <a:pt x="165373" y="199819"/>
                  <a:pt x="164216" y="204973"/>
                  <a:pt x="163593" y="210217"/>
                </a:cubicBezTo>
                <a:lnTo>
                  <a:pt x="146772" y="357036"/>
                </a:lnTo>
                <a:cubicBezTo>
                  <a:pt x="144636" y="376499"/>
                  <a:pt x="150688" y="395874"/>
                  <a:pt x="163504" y="410182"/>
                </a:cubicBezTo>
                <a:cubicBezTo>
                  <a:pt x="167419" y="414626"/>
                  <a:pt x="172226" y="418536"/>
                  <a:pt x="177655" y="421914"/>
                </a:cubicBezTo>
                <a:cubicBezTo>
                  <a:pt x="181659" y="424402"/>
                  <a:pt x="183973" y="428846"/>
                  <a:pt x="183617" y="433556"/>
                </a:cubicBezTo>
                <a:lnTo>
                  <a:pt x="173828" y="569799"/>
                </a:lnTo>
                <a:cubicBezTo>
                  <a:pt x="173383" y="576376"/>
                  <a:pt x="167864" y="581530"/>
                  <a:pt x="161190" y="581530"/>
                </a:cubicBezTo>
                <a:lnTo>
                  <a:pt x="59912" y="581530"/>
                </a:lnTo>
                <a:cubicBezTo>
                  <a:pt x="53326" y="581530"/>
                  <a:pt x="47809" y="576376"/>
                  <a:pt x="47275" y="569799"/>
                </a:cubicBezTo>
                <a:lnTo>
                  <a:pt x="35527" y="404494"/>
                </a:lnTo>
                <a:cubicBezTo>
                  <a:pt x="25560" y="403783"/>
                  <a:pt x="16215" y="399251"/>
                  <a:pt x="9540" y="391697"/>
                </a:cubicBezTo>
                <a:cubicBezTo>
                  <a:pt x="2332" y="383520"/>
                  <a:pt x="-1050" y="372678"/>
                  <a:pt x="285" y="361924"/>
                </a:cubicBezTo>
                <a:lnTo>
                  <a:pt x="16571" y="232346"/>
                </a:lnTo>
                <a:cubicBezTo>
                  <a:pt x="20487" y="200796"/>
                  <a:pt x="47453" y="176978"/>
                  <a:pt x="79313" y="176978"/>
                </a:cubicBezTo>
                <a:close/>
                <a:moveTo>
                  <a:pt x="253327" y="151716"/>
                </a:moveTo>
                <a:lnTo>
                  <a:pt x="317935" y="151716"/>
                </a:lnTo>
                <a:cubicBezTo>
                  <a:pt x="350773" y="151716"/>
                  <a:pt x="378449" y="178110"/>
                  <a:pt x="382454" y="213035"/>
                </a:cubicBezTo>
                <a:lnTo>
                  <a:pt x="399273" y="359935"/>
                </a:lnTo>
                <a:cubicBezTo>
                  <a:pt x="400608" y="372199"/>
                  <a:pt x="396871" y="384374"/>
                  <a:pt x="388861" y="393349"/>
                </a:cubicBezTo>
                <a:cubicBezTo>
                  <a:pt x="382009" y="401081"/>
                  <a:pt x="372843" y="405524"/>
                  <a:pt x="362876" y="406146"/>
                </a:cubicBezTo>
                <a:lnTo>
                  <a:pt x="348904" y="594992"/>
                </a:lnTo>
                <a:cubicBezTo>
                  <a:pt x="348370" y="601568"/>
                  <a:pt x="342942" y="606722"/>
                  <a:pt x="336267" y="606722"/>
                </a:cubicBezTo>
                <a:lnTo>
                  <a:pt x="234995" y="606722"/>
                </a:lnTo>
                <a:cubicBezTo>
                  <a:pt x="228410" y="606722"/>
                  <a:pt x="222892" y="601568"/>
                  <a:pt x="222358" y="594992"/>
                </a:cubicBezTo>
                <a:lnTo>
                  <a:pt x="208387" y="406146"/>
                </a:lnTo>
                <a:cubicBezTo>
                  <a:pt x="198509" y="405524"/>
                  <a:pt x="189342" y="401081"/>
                  <a:pt x="182401" y="393349"/>
                </a:cubicBezTo>
                <a:cubicBezTo>
                  <a:pt x="174392" y="384374"/>
                  <a:pt x="170565" y="372199"/>
                  <a:pt x="171989" y="359846"/>
                </a:cubicBezTo>
                <a:lnTo>
                  <a:pt x="188809" y="213035"/>
                </a:lnTo>
                <a:cubicBezTo>
                  <a:pt x="192813" y="178110"/>
                  <a:pt x="220578" y="151716"/>
                  <a:pt x="253327" y="151716"/>
                </a:cubicBezTo>
                <a:close/>
                <a:moveTo>
                  <a:pt x="465000" y="25262"/>
                </a:moveTo>
                <a:cubicBezTo>
                  <a:pt x="499978" y="25262"/>
                  <a:pt x="528333" y="53570"/>
                  <a:pt x="528333" y="88489"/>
                </a:cubicBezTo>
                <a:cubicBezTo>
                  <a:pt x="528333" y="123408"/>
                  <a:pt x="499978" y="151716"/>
                  <a:pt x="465000" y="151716"/>
                </a:cubicBezTo>
                <a:cubicBezTo>
                  <a:pt x="430022" y="151716"/>
                  <a:pt x="401667" y="123408"/>
                  <a:pt x="401667" y="88489"/>
                </a:cubicBezTo>
                <a:cubicBezTo>
                  <a:pt x="401667" y="53570"/>
                  <a:pt x="430022" y="25262"/>
                  <a:pt x="465000" y="25262"/>
                </a:cubicBezTo>
                <a:close/>
                <a:moveTo>
                  <a:pt x="110549" y="25262"/>
                </a:moveTo>
                <a:cubicBezTo>
                  <a:pt x="145488" y="25262"/>
                  <a:pt x="173811" y="53570"/>
                  <a:pt x="173811" y="88489"/>
                </a:cubicBezTo>
                <a:cubicBezTo>
                  <a:pt x="173811" y="123408"/>
                  <a:pt x="145488" y="151716"/>
                  <a:pt x="110549" y="151716"/>
                </a:cubicBezTo>
                <a:cubicBezTo>
                  <a:pt x="75610" y="151716"/>
                  <a:pt x="47287" y="123408"/>
                  <a:pt x="47287" y="88489"/>
                </a:cubicBezTo>
                <a:cubicBezTo>
                  <a:pt x="47287" y="53570"/>
                  <a:pt x="75610" y="25262"/>
                  <a:pt x="110549" y="25262"/>
                </a:cubicBezTo>
                <a:close/>
                <a:moveTo>
                  <a:pt x="285622" y="0"/>
                </a:moveTo>
                <a:cubicBezTo>
                  <a:pt x="320561" y="0"/>
                  <a:pt x="348884" y="28292"/>
                  <a:pt x="348884" y="63192"/>
                </a:cubicBezTo>
                <a:cubicBezTo>
                  <a:pt x="348884" y="98092"/>
                  <a:pt x="320561" y="126384"/>
                  <a:pt x="285622" y="126384"/>
                </a:cubicBezTo>
                <a:cubicBezTo>
                  <a:pt x="250683" y="126384"/>
                  <a:pt x="222360" y="98092"/>
                  <a:pt x="222360" y="63192"/>
                </a:cubicBezTo>
                <a:cubicBezTo>
                  <a:pt x="222360" y="28292"/>
                  <a:pt x="250683" y="0"/>
                  <a:pt x="285622" y="0"/>
                </a:cubicBezTo>
                <a:close/>
              </a:path>
            </a:pathLst>
          </a:custGeom>
          <a:gradFill>
            <a:gsLst>
              <a:gs pos="0">
                <a:srgbClr val="407BE4"/>
              </a:gs>
              <a:gs pos="100000">
                <a:srgbClr val="A4FEFF"/>
              </a:gs>
            </a:gsLst>
            <a:lin ang="108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文本框 29"/>
          <p:cNvSpPr txBox="1"/>
          <p:nvPr/>
        </p:nvSpPr>
        <p:spPr>
          <a:xfrm>
            <a:off x="707835" y="3432810"/>
            <a:ext cx="2376938" cy="975995"/>
          </a:xfrm>
          <a:prstGeom prst="rect">
            <a:avLst/>
          </a:prstGeom>
          <a:noFill/>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sz="1200" dirty="0">
                <a:solidFill>
                  <a:schemeClr val="bg1"/>
                </a:solidFill>
                <a:cs typeface="微软雅黑" panose="020B0503020204020204" pitchFamily="34" charset="-122"/>
                <a:sym typeface="+mn-lt"/>
              </a:rPr>
              <a:t>初期需求调研</a:t>
            </a:r>
            <a:endParaRPr lang="zh-CN"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机器人应用开发</a:t>
            </a:r>
            <a:endParaRPr lang="zh-CN"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产品本地化部署</a:t>
            </a:r>
            <a:endParaRPr lang="zh-CN"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单据影像</a:t>
            </a:r>
            <a:r>
              <a:rPr lang="en-US" altLang="zh-CN" sz="1200" dirty="0">
                <a:solidFill>
                  <a:schemeClr val="bg1"/>
                </a:solidFill>
                <a:cs typeface="微软雅黑" panose="020B0503020204020204" pitchFamily="34" charset="-122"/>
                <a:sym typeface="+mn-lt"/>
              </a:rPr>
              <a:t>OCR</a:t>
            </a:r>
            <a:r>
              <a:rPr lang="zh-CN" altLang="en-US" sz="1200" dirty="0">
                <a:solidFill>
                  <a:schemeClr val="bg1"/>
                </a:solidFill>
                <a:cs typeface="微软雅黑" panose="020B0503020204020204" pitchFamily="34" charset="-122"/>
                <a:sym typeface="+mn-lt"/>
              </a:rPr>
              <a:t>识别训练</a:t>
            </a:r>
            <a:endParaRPr lang="zh-CN" altLang="en-US" sz="1200" dirty="0">
              <a:solidFill>
                <a:schemeClr val="bg1"/>
              </a:solidFill>
              <a:cs typeface="微软雅黑" panose="020B0503020204020204" pitchFamily="34" charset="-122"/>
              <a:sym typeface="+mn-lt"/>
            </a:endParaRPr>
          </a:p>
        </p:txBody>
      </p:sp>
      <p:grpSp>
        <p:nvGrpSpPr>
          <p:cNvPr id="32" name="组合 31"/>
          <p:cNvGrpSpPr/>
          <p:nvPr/>
        </p:nvGrpSpPr>
        <p:grpSpPr>
          <a:xfrm>
            <a:off x="9432347" y="2510011"/>
            <a:ext cx="541866" cy="541866"/>
            <a:chOff x="8599227" y="3374881"/>
            <a:chExt cx="541866" cy="541866"/>
          </a:xfrm>
        </p:grpSpPr>
        <p:sp>
          <p:nvSpPr>
            <p:cNvPr id="33" name="椭圆 32"/>
            <p:cNvSpPr/>
            <p:nvPr/>
          </p:nvSpPr>
          <p:spPr>
            <a:xfrm>
              <a:off x="8599227" y="3374881"/>
              <a:ext cx="541866" cy="541866"/>
            </a:xfrm>
            <a:prstGeom prst="ellipse">
              <a:avLst/>
            </a:pr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4" name="three-person-in-a-circle_32816"/>
            <p:cNvSpPr>
              <a:spLocks noChangeAspect="1"/>
            </p:cNvSpPr>
            <p:nvPr/>
          </p:nvSpPr>
          <p:spPr bwMode="auto">
            <a:xfrm>
              <a:off x="8690937" y="3467548"/>
              <a:ext cx="357070" cy="356533"/>
            </a:xfrm>
            <a:custGeom>
              <a:avLst/>
              <a:gdLst>
                <a:gd name="T0" fmla="*/ 1321 w 2643"/>
                <a:gd name="T1" fmla="*/ 0 h 2643"/>
                <a:gd name="T2" fmla="*/ 0 w 2643"/>
                <a:gd name="T3" fmla="*/ 1321 h 2643"/>
                <a:gd name="T4" fmla="*/ 1321 w 2643"/>
                <a:gd name="T5" fmla="*/ 2643 h 2643"/>
                <a:gd name="T6" fmla="*/ 2643 w 2643"/>
                <a:gd name="T7" fmla="*/ 1321 h 2643"/>
                <a:gd name="T8" fmla="*/ 1321 w 2643"/>
                <a:gd name="T9" fmla="*/ 0 h 2643"/>
                <a:gd name="T10" fmla="*/ 2007 w 2643"/>
                <a:gd name="T11" fmla="*/ 2045 h 2643"/>
                <a:gd name="T12" fmla="*/ 2007 w 2643"/>
                <a:gd name="T13" fmla="*/ 1468 h 2643"/>
                <a:gd name="T14" fmla="*/ 1685 w 2643"/>
                <a:gd name="T15" fmla="*/ 1468 h 2643"/>
                <a:gd name="T16" fmla="*/ 1685 w 2643"/>
                <a:gd name="T17" fmla="*/ 2251 h 2643"/>
                <a:gd name="T18" fmla="*/ 1503 w 2643"/>
                <a:gd name="T19" fmla="*/ 2303 h 2643"/>
                <a:gd name="T20" fmla="*/ 1503 w 2643"/>
                <a:gd name="T21" fmla="*/ 1059 h 2643"/>
                <a:gd name="T22" fmla="*/ 1180 w 2643"/>
                <a:gd name="T23" fmla="*/ 1059 h 2643"/>
                <a:gd name="T24" fmla="*/ 1180 w 2643"/>
                <a:gd name="T25" fmla="*/ 2309 h 2643"/>
                <a:gd name="T26" fmla="*/ 958 w 2643"/>
                <a:gd name="T27" fmla="*/ 2251 h 2643"/>
                <a:gd name="T28" fmla="*/ 958 w 2643"/>
                <a:gd name="T29" fmla="*/ 1452 h 2643"/>
                <a:gd name="T30" fmla="*/ 636 w 2643"/>
                <a:gd name="T31" fmla="*/ 1452 h 2643"/>
                <a:gd name="T32" fmla="*/ 636 w 2643"/>
                <a:gd name="T33" fmla="*/ 2046 h 2643"/>
                <a:gd name="T34" fmla="*/ 323 w 2643"/>
                <a:gd name="T35" fmla="*/ 1322 h 2643"/>
                <a:gd name="T36" fmla="*/ 1321 w 2643"/>
                <a:gd name="T37" fmla="*/ 323 h 2643"/>
                <a:gd name="T38" fmla="*/ 2320 w 2643"/>
                <a:gd name="T39" fmla="*/ 1322 h 2643"/>
                <a:gd name="T40" fmla="*/ 2007 w 2643"/>
                <a:gd name="T41" fmla="*/ 2045 h 2643"/>
                <a:gd name="T42" fmla="*/ 1537 w 2643"/>
                <a:gd name="T43" fmla="*/ 824 h 2643"/>
                <a:gd name="T44" fmla="*/ 1345 w 2643"/>
                <a:gd name="T45" fmla="*/ 1016 h 2643"/>
                <a:gd name="T46" fmla="*/ 1153 w 2643"/>
                <a:gd name="T47" fmla="*/ 824 h 2643"/>
                <a:gd name="T48" fmla="*/ 1345 w 2643"/>
                <a:gd name="T49" fmla="*/ 632 h 2643"/>
                <a:gd name="T50" fmla="*/ 1537 w 2643"/>
                <a:gd name="T51" fmla="*/ 824 h 2643"/>
                <a:gd name="T52" fmla="*/ 2034 w 2643"/>
                <a:gd name="T53" fmla="*/ 1207 h 2643"/>
                <a:gd name="T54" fmla="*/ 1843 w 2643"/>
                <a:gd name="T55" fmla="*/ 1399 h 2643"/>
                <a:gd name="T56" fmla="*/ 1651 w 2643"/>
                <a:gd name="T57" fmla="*/ 1207 h 2643"/>
                <a:gd name="T58" fmla="*/ 1843 w 2643"/>
                <a:gd name="T59" fmla="*/ 1015 h 2643"/>
                <a:gd name="T60" fmla="*/ 2034 w 2643"/>
                <a:gd name="T61" fmla="*/ 1207 h 2643"/>
                <a:gd name="T62" fmla="*/ 999 w 2643"/>
                <a:gd name="T63" fmla="*/ 1207 h 2643"/>
                <a:gd name="T64" fmla="*/ 807 w 2643"/>
                <a:gd name="T65" fmla="*/ 1399 h 2643"/>
                <a:gd name="T66" fmla="*/ 615 w 2643"/>
                <a:gd name="T67" fmla="*/ 1207 h 2643"/>
                <a:gd name="T68" fmla="*/ 807 w 2643"/>
                <a:gd name="T69" fmla="*/ 1015 h 2643"/>
                <a:gd name="T70" fmla="*/ 999 w 2643"/>
                <a:gd name="T71" fmla="*/ 1207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3" h="2643">
                  <a:moveTo>
                    <a:pt x="1321" y="0"/>
                  </a:moveTo>
                  <a:cubicBezTo>
                    <a:pt x="593" y="0"/>
                    <a:pt x="0" y="593"/>
                    <a:pt x="0" y="1321"/>
                  </a:cubicBezTo>
                  <a:cubicBezTo>
                    <a:pt x="0" y="2050"/>
                    <a:pt x="593" y="2643"/>
                    <a:pt x="1321" y="2643"/>
                  </a:cubicBezTo>
                  <a:cubicBezTo>
                    <a:pt x="2050" y="2643"/>
                    <a:pt x="2643" y="2050"/>
                    <a:pt x="2643" y="1321"/>
                  </a:cubicBezTo>
                  <a:cubicBezTo>
                    <a:pt x="2643" y="593"/>
                    <a:pt x="2050" y="0"/>
                    <a:pt x="1321" y="0"/>
                  </a:cubicBezTo>
                  <a:close/>
                  <a:moveTo>
                    <a:pt x="2007" y="2045"/>
                  </a:moveTo>
                  <a:lnTo>
                    <a:pt x="2007" y="1468"/>
                  </a:lnTo>
                  <a:lnTo>
                    <a:pt x="1685" y="1468"/>
                  </a:lnTo>
                  <a:lnTo>
                    <a:pt x="1685" y="2251"/>
                  </a:lnTo>
                  <a:cubicBezTo>
                    <a:pt x="1626" y="2274"/>
                    <a:pt x="1566" y="2291"/>
                    <a:pt x="1503" y="2303"/>
                  </a:cubicBezTo>
                  <a:lnTo>
                    <a:pt x="1503" y="1059"/>
                  </a:lnTo>
                  <a:lnTo>
                    <a:pt x="1180" y="1059"/>
                  </a:lnTo>
                  <a:lnTo>
                    <a:pt x="1180" y="2309"/>
                  </a:lnTo>
                  <a:cubicBezTo>
                    <a:pt x="1103" y="2298"/>
                    <a:pt x="1029" y="2279"/>
                    <a:pt x="958" y="2251"/>
                  </a:cubicBezTo>
                  <a:lnTo>
                    <a:pt x="958" y="1452"/>
                  </a:lnTo>
                  <a:lnTo>
                    <a:pt x="636" y="1452"/>
                  </a:lnTo>
                  <a:lnTo>
                    <a:pt x="636" y="2046"/>
                  </a:lnTo>
                  <a:cubicBezTo>
                    <a:pt x="443" y="1863"/>
                    <a:pt x="323" y="1607"/>
                    <a:pt x="323" y="1322"/>
                  </a:cubicBezTo>
                  <a:cubicBezTo>
                    <a:pt x="323" y="771"/>
                    <a:pt x="771" y="323"/>
                    <a:pt x="1321" y="323"/>
                  </a:cubicBezTo>
                  <a:cubicBezTo>
                    <a:pt x="1872" y="323"/>
                    <a:pt x="2320" y="771"/>
                    <a:pt x="2320" y="1322"/>
                  </a:cubicBezTo>
                  <a:cubicBezTo>
                    <a:pt x="2320" y="1606"/>
                    <a:pt x="2200" y="1863"/>
                    <a:pt x="2007" y="2045"/>
                  </a:cubicBezTo>
                  <a:close/>
                  <a:moveTo>
                    <a:pt x="1537" y="824"/>
                  </a:moveTo>
                  <a:cubicBezTo>
                    <a:pt x="1537" y="930"/>
                    <a:pt x="1451" y="1016"/>
                    <a:pt x="1345" y="1016"/>
                  </a:cubicBezTo>
                  <a:cubicBezTo>
                    <a:pt x="1239" y="1016"/>
                    <a:pt x="1153" y="930"/>
                    <a:pt x="1153" y="824"/>
                  </a:cubicBezTo>
                  <a:cubicBezTo>
                    <a:pt x="1153" y="718"/>
                    <a:pt x="1239" y="632"/>
                    <a:pt x="1345" y="632"/>
                  </a:cubicBezTo>
                  <a:cubicBezTo>
                    <a:pt x="1451" y="632"/>
                    <a:pt x="1537" y="718"/>
                    <a:pt x="1537" y="824"/>
                  </a:cubicBezTo>
                  <a:close/>
                  <a:moveTo>
                    <a:pt x="2034" y="1207"/>
                  </a:moveTo>
                  <a:cubicBezTo>
                    <a:pt x="2034" y="1313"/>
                    <a:pt x="1949" y="1399"/>
                    <a:pt x="1843" y="1399"/>
                  </a:cubicBezTo>
                  <a:cubicBezTo>
                    <a:pt x="1737" y="1399"/>
                    <a:pt x="1651" y="1313"/>
                    <a:pt x="1651" y="1207"/>
                  </a:cubicBezTo>
                  <a:cubicBezTo>
                    <a:pt x="1651" y="1101"/>
                    <a:pt x="1737" y="1015"/>
                    <a:pt x="1843" y="1015"/>
                  </a:cubicBezTo>
                  <a:cubicBezTo>
                    <a:pt x="1949" y="1015"/>
                    <a:pt x="2034" y="1101"/>
                    <a:pt x="2034" y="1207"/>
                  </a:cubicBezTo>
                  <a:close/>
                  <a:moveTo>
                    <a:pt x="999" y="1207"/>
                  </a:moveTo>
                  <a:cubicBezTo>
                    <a:pt x="999" y="1313"/>
                    <a:pt x="913" y="1399"/>
                    <a:pt x="807" y="1399"/>
                  </a:cubicBezTo>
                  <a:cubicBezTo>
                    <a:pt x="701" y="1399"/>
                    <a:pt x="615" y="1313"/>
                    <a:pt x="615" y="1207"/>
                  </a:cubicBezTo>
                  <a:cubicBezTo>
                    <a:pt x="615" y="1101"/>
                    <a:pt x="701" y="1015"/>
                    <a:pt x="807" y="1015"/>
                  </a:cubicBezTo>
                  <a:cubicBezTo>
                    <a:pt x="913" y="1015"/>
                    <a:pt x="999" y="1101"/>
                    <a:pt x="999" y="1207"/>
                  </a:cubicBezTo>
                  <a:close/>
                </a:path>
              </a:pathLst>
            </a:custGeom>
            <a:gradFill>
              <a:gsLst>
                <a:gs pos="0">
                  <a:srgbClr val="407BE4"/>
                </a:gs>
                <a:gs pos="100000">
                  <a:srgbClr val="A4FEFF"/>
                </a:gs>
              </a:gsLst>
              <a:lin ang="10800000" scaled="1"/>
            </a:gradFill>
            <a:ln>
              <a:noFill/>
            </a:ln>
          </p:spPr>
          <p:txBody>
            <a:bodyPr/>
            <a:lstStyle/>
            <a:p>
              <a:endParaRPr lang="zh-CN" altLang="en-US">
                <a:cs typeface="+mn-ea"/>
                <a:sym typeface="+mn-lt"/>
              </a:endParaRPr>
            </a:p>
          </p:txBody>
        </p:sp>
      </p:grpSp>
      <p:sp>
        <p:nvSpPr>
          <p:cNvPr id="35" name="文本框 34"/>
          <p:cNvSpPr txBox="1"/>
          <p:nvPr/>
        </p:nvSpPr>
        <p:spPr>
          <a:xfrm>
            <a:off x="8514715" y="3432810"/>
            <a:ext cx="2447925" cy="1196975"/>
          </a:xfrm>
          <a:prstGeom prst="rect">
            <a:avLst/>
          </a:prstGeom>
          <a:noFill/>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sz="1200" dirty="0">
                <a:solidFill>
                  <a:schemeClr val="bg1"/>
                </a:solidFill>
                <a:cs typeface="微软雅黑" panose="020B0503020204020204" pitchFamily="34" charset="-122"/>
                <a:sym typeface="+mn-lt"/>
              </a:rPr>
              <a:t>建设集团级</a:t>
            </a:r>
            <a:r>
              <a:rPr lang="en-US" altLang="zh-CN" sz="1200" dirty="0">
                <a:solidFill>
                  <a:schemeClr val="bg1"/>
                </a:solidFill>
                <a:cs typeface="微软雅黑" panose="020B0503020204020204" pitchFamily="34" charset="-122"/>
                <a:sym typeface="+mn-lt"/>
              </a:rPr>
              <a:t>RPA</a:t>
            </a:r>
            <a:r>
              <a:rPr lang="zh-CN" altLang="en-US" sz="1200" dirty="0">
                <a:solidFill>
                  <a:schemeClr val="bg1"/>
                </a:solidFill>
                <a:cs typeface="微软雅黑" panose="020B0503020204020204" pitchFamily="34" charset="-122"/>
                <a:sym typeface="+mn-lt"/>
              </a:rPr>
              <a:t>卓越中心（</a:t>
            </a:r>
            <a:r>
              <a:rPr lang="en-US" altLang="zh-CN" sz="1200" dirty="0">
                <a:solidFill>
                  <a:schemeClr val="bg1"/>
                </a:solidFill>
                <a:cs typeface="微软雅黑" panose="020B0503020204020204" pitchFamily="34" charset="-122"/>
                <a:sym typeface="+mn-lt"/>
              </a:rPr>
              <a:t>COE</a:t>
            </a:r>
            <a:r>
              <a:rPr lang="zh-CN" altLang="en-US" sz="1200" dirty="0">
                <a:solidFill>
                  <a:schemeClr val="bg1"/>
                </a:solidFill>
                <a:cs typeface="微软雅黑" panose="020B0503020204020204" pitchFamily="34" charset="-122"/>
                <a:sym typeface="+mn-lt"/>
              </a:rPr>
              <a:t>）</a:t>
            </a:r>
            <a:endParaRPr lang="zh-CN" altLang="en-US" sz="1200" dirty="0">
              <a:solidFill>
                <a:schemeClr val="bg1"/>
              </a:solidFill>
              <a:cs typeface="微软雅黑" panose="020B0503020204020204" pitchFamily="34" charset="-122"/>
              <a:sym typeface="+mn-lt"/>
            </a:endParaRPr>
          </a:p>
          <a:p>
            <a:pPr algn="ctr">
              <a:lnSpc>
                <a:spcPct val="120000"/>
              </a:lnSpc>
            </a:pPr>
            <a:r>
              <a:rPr lang="zh-CN" altLang="en-US" sz="1200" dirty="0">
                <a:solidFill>
                  <a:schemeClr val="bg1"/>
                </a:solidFill>
                <a:cs typeface="微软雅黑" panose="020B0503020204020204" pitchFamily="34" charset="-122"/>
                <a:sym typeface="+mn-lt"/>
              </a:rPr>
              <a:t>标准</a:t>
            </a:r>
            <a:r>
              <a:rPr lang="en-US" altLang="zh-CN" sz="1200" dirty="0">
                <a:solidFill>
                  <a:schemeClr val="bg1"/>
                </a:solidFill>
                <a:cs typeface="微软雅黑" panose="020B0503020204020204" pitchFamily="34" charset="-122"/>
                <a:sym typeface="+mn-lt"/>
              </a:rPr>
              <a:t>RPA</a:t>
            </a:r>
            <a:r>
              <a:rPr lang="zh-CN" altLang="en-US" sz="1200" dirty="0">
                <a:solidFill>
                  <a:schemeClr val="bg1"/>
                </a:solidFill>
                <a:cs typeface="微软雅黑" panose="020B0503020204020204" pitchFamily="34" charset="-122"/>
                <a:sym typeface="+mn-lt"/>
              </a:rPr>
              <a:t>开发部署流程</a:t>
            </a:r>
            <a:endParaRPr lang="zh-CN" altLang="en-US"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打造集团</a:t>
            </a:r>
            <a:r>
              <a:rPr lang="en-US" altLang="zh-CN" sz="1200" dirty="0">
                <a:solidFill>
                  <a:schemeClr val="bg1"/>
                </a:solidFill>
                <a:cs typeface="微软雅黑" panose="020B0503020204020204" pitchFamily="34" charset="-122"/>
                <a:sym typeface="+mn-lt"/>
              </a:rPr>
              <a:t>RPA</a:t>
            </a:r>
            <a:r>
              <a:rPr lang="zh-CN" altLang="en-US" sz="1200" dirty="0">
                <a:solidFill>
                  <a:schemeClr val="bg1"/>
                </a:solidFill>
                <a:cs typeface="微软雅黑" panose="020B0503020204020204" pitchFamily="34" charset="-122"/>
                <a:sym typeface="+mn-lt"/>
              </a:rPr>
              <a:t>培训学院</a:t>
            </a:r>
            <a:endParaRPr lang="zh-CN" altLang="en-US" sz="1200" dirty="0">
              <a:solidFill>
                <a:schemeClr val="bg1"/>
              </a:solidFill>
              <a:cs typeface="微软雅黑" panose="020B0503020204020204" pitchFamily="34" charset="-122"/>
              <a:sym typeface="+mn-lt"/>
            </a:endParaRPr>
          </a:p>
          <a:p>
            <a:pPr algn="ctr">
              <a:lnSpc>
                <a:spcPct val="120000"/>
              </a:lnSpc>
            </a:pPr>
            <a:r>
              <a:rPr lang="zh-CN" altLang="en-US" sz="1200" dirty="0">
                <a:solidFill>
                  <a:schemeClr val="bg1"/>
                </a:solidFill>
                <a:cs typeface="微软雅黑" panose="020B0503020204020204" pitchFamily="34" charset="-122"/>
                <a:sym typeface="+mn-lt"/>
              </a:rPr>
              <a:t>建设企业</a:t>
            </a:r>
            <a:r>
              <a:rPr lang="en-US" altLang="zh-CN" sz="1200" dirty="0">
                <a:solidFill>
                  <a:schemeClr val="bg1"/>
                </a:solidFill>
                <a:cs typeface="微软雅黑" panose="020B0503020204020204" pitchFamily="34" charset="-122"/>
                <a:sym typeface="+mn-lt"/>
              </a:rPr>
              <a:t>RPA</a:t>
            </a:r>
            <a:r>
              <a:rPr lang="zh-CN" altLang="en-US" sz="1200" dirty="0">
                <a:solidFill>
                  <a:schemeClr val="bg1"/>
                </a:solidFill>
                <a:cs typeface="微软雅黑" panose="020B0503020204020204" pitchFamily="34" charset="-122"/>
                <a:sym typeface="+mn-lt"/>
              </a:rPr>
              <a:t>应用共享空间</a:t>
            </a:r>
            <a:endParaRPr lang="zh-CN" altLang="en-US" sz="1200" dirty="0">
              <a:solidFill>
                <a:schemeClr val="bg1"/>
              </a:solidFill>
              <a:cs typeface="微软雅黑" panose="020B0503020204020204" pitchFamily="34" charset="-122"/>
              <a:sym typeface="+mn-lt"/>
            </a:endParaRPr>
          </a:p>
        </p:txBody>
      </p:sp>
      <p:sp>
        <p:nvSpPr>
          <p:cNvPr id="36" name="文本框 35"/>
          <p:cNvSpPr txBox="1"/>
          <p:nvPr/>
        </p:nvSpPr>
        <p:spPr>
          <a:xfrm>
            <a:off x="9050542" y="1601826"/>
            <a:ext cx="1306746" cy="644525"/>
          </a:xfrm>
          <a:prstGeom prst="rect">
            <a:avLst/>
          </a:prstGeom>
          <a:noFill/>
          <a:ln>
            <a:noFill/>
          </a:ln>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altLang="en-US" b="1" dirty="0">
                <a:solidFill>
                  <a:schemeClr val="bg1"/>
                </a:solidFill>
                <a:cs typeface="+mn-ea"/>
                <a:sym typeface="+mn-lt"/>
              </a:rPr>
              <a:t>长期规划</a:t>
            </a:r>
            <a:endParaRPr lang="zh-CN" altLang="en-US" b="1" dirty="0">
              <a:solidFill>
                <a:schemeClr val="bg1"/>
              </a:solidFill>
              <a:cs typeface="+mn-ea"/>
              <a:sym typeface="+mn-lt"/>
            </a:endParaRPr>
          </a:p>
          <a:p>
            <a:pPr algn="ctr">
              <a:lnSpc>
                <a:spcPct val="120000"/>
              </a:lnSpc>
            </a:pPr>
            <a:r>
              <a:rPr lang="en-US" altLang="zh-CN" sz="1200" b="1" dirty="0">
                <a:solidFill>
                  <a:schemeClr val="bg1"/>
                </a:solidFill>
                <a:cs typeface="+mn-ea"/>
                <a:sym typeface="+mn-lt"/>
              </a:rPr>
              <a:t>2023+</a:t>
            </a:r>
            <a:endParaRPr lang="en-US" altLang="zh-CN" sz="1200" b="1" dirty="0">
              <a:solidFill>
                <a:schemeClr val="bg1"/>
              </a:solidFill>
              <a:cs typeface="+mn-ea"/>
              <a:sym typeface="+mn-lt"/>
            </a:endParaRPr>
          </a:p>
        </p:txBody>
      </p:sp>
      <p:sp>
        <p:nvSpPr>
          <p:cNvPr id="37" name="椭圆 36"/>
          <p:cNvSpPr/>
          <p:nvPr/>
        </p:nvSpPr>
        <p:spPr>
          <a:xfrm>
            <a:off x="6830021" y="2510011"/>
            <a:ext cx="541866" cy="541866"/>
          </a:xfrm>
          <a:prstGeom prst="ellipse">
            <a:avLst/>
          </a:pr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38" name="rocket-hitting-target_66569"/>
          <p:cNvSpPr>
            <a:spLocks noChangeAspect="1"/>
          </p:cNvSpPr>
          <p:nvPr/>
        </p:nvSpPr>
        <p:spPr bwMode="auto">
          <a:xfrm>
            <a:off x="6931190" y="2611141"/>
            <a:ext cx="339528" cy="339606"/>
          </a:xfrm>
          <a:custGeom>
            <a:avLst/>
            <a:gdLst>
              <a:gd name="connsiteX0" fmla="*/ 180553 w 577502"/>
              <a:gd name="connsiteY0" fmla="*/ 192679 h 577634"/>
              <a:gd name="connsiteX1" fmla="*/ 253429 w 577502"/>
              <a:gd name="connsiteY1" fmla="*/ 218460 h 577634"/>
              <a:gd name="connsiteX2" fmla="*/ 229445 w 577502"/>
              <a:gd name="connsiteY2" fmla="*/ 301325 h 577634"/>
              <a:gd name="connsiteX3" fmla="*/ 242359 w 577502"/>
              <a:gd name="connsiteY3" fmla="*/ 334471 h 577634"/>
              <a:gd name="connsiteX4" fmla="*/ 275569 w 577502"/>
              <a:gd name="connsiteY4" fmla="*/ 347361 h 577634"/>
              <a:gd name="connsiteX5" fmla="*/ 359516 w 577502"/>
              <a:gd name="connsiteY5" fmla="*/ 323422 h 577634"/>
              <a:gd name="connsiteX6" fmla="*/ 374276 w 577502"/>
              <a:gd name="connsiteY6" fmla="*/ 351044 h 577634"/>
              <a:gd name="connsiteX7" fmla="*/ 369663 w 577502"/>
              <a:gd name="connsiteY7" fmla="*/ 437593 h 577634"/>
              <a:gd name="connsiteX8" fmla="*/ 329074 w 577502"/>
              <a:gd name="connsiteY8" fmla="*/ 452324 h 577634"/>
              <a:gd name="connsiteX9" fmla="*/ 197158 w 577502"/>
              <a:gd name="connsiteY9" fmla="*/ 379587 h 577634"/>
              <a:gd name="connsiteX10" fmla="*/ 135351 w 577502"/>
              <a:gd name="connsiteY10" fmla="*/ 293959 h 577634"/>
              <a:gd name="connsiteX11" fmla="*/ 139963 w 577502"/>
              <a:gd name="connsiteY11" fmla="*/ 207411 h 577634"/>
              <a:gd name="connsiteX12" fmla="*/ 180553 w 577502"/>
              <a:gd name="connsiteY12" fmla="*/ 192679 h 577634"/>
              <a:gd name="connsiteX13" fmla="*/ 130721 w 577502"/>
              <a:gd name="connsiteY13" fmla="*/ 88673 h 577634"/>
              <a:gd name="connsiteX14" fmla="*/ 302304 w 577502"/>
              <a:gd name="connsiteY14" fmla="*/ 151290 h 577634"/>
              <a:gd name="connsiteX15" fmla="*/ 299536 w 577502"/>
              <a:gd name="connsiteY15" fmla="*/ 154973 h 577634"/>
              <a:gd name="connsiteX16" fmla="*/ 265404 w 577502"/>
              <a:gd name="connsiteY16" fmla="*/ 197331 h 577634"/>
              <a:gd name="connsiteX17" fmla="*/ 130721 w 577502"/>
              <a:gd name="connsiteY17" fmla="*/ 147606 h 577634"/>
              <a:gd name="connsiteX18" fmla="*/ 77217 w 577502"/>
              <a:gd name="connsiteY18" fmla="*/ 166023 h 577634"/>
              <a:gd name="connsiteX19" fmla="*/ 161163 w 577502"/>
              <a:gd name="connsiteY19" fmla="*/ 416489 h 577634"/>
              <a:gd name="connsiteX20" fmla="*/ 358575 w 577502"/>
              <a:gd name="connsiteY20" fmla="*/ 518701 h 577634"/>
              <a:gd name="connsiteX21" fmla="*/ 411157 w 577502"/>
              <a:gd name="connsiteY21" fmla="*/ 500284 h 577634"/>
              <a:gd name="connsiteX22" fmla="*/ 423149 w 577502"/>
              <a:gd name="connsiteY22" fmla="*/ 399914 h 577634"/>
              <a:gd name="connsiteX23" fmla="*/ 379793 w 577502"/>
              <a:gd name="connsiteY23" fmla="*/ 312435 h 577634"/>
              <a:gd name="connsiteX24" fmla="*/ 423149 w 577502"/>
              <a:gd name="connsiteY24" fmla="*/ 278364 h 577634"/>
              <a:gd name="connsiteX25" fmla="*/ 425917 w 577502"/>
              <a:gd name="connsiteY25" fmla="*/ 274681 h 577634"/>
              <a:gd name="connsiteX26" fmla="*/ 479421 w 577502"/>
              <a:gd name="connsiteY26" fmla="*/ 384260 h 577634"/>
              <a:gd name="connsiteX27" fmla="*/ 453591 w 577502"/>
              <a:gd name="connsiteY27" fmla="*/ 541722 h 577634"/>
              <a:gd name="connsiteX28" fmla="*/ 358575 w 577502"/>
              <a:gd name="connsiteY28" fmla="*/ 577634 h 577634"/>
              <a:gd name="connsiteX29" fmla="*/ 118728 w 577502"/>
              <a:gd name="connsiteY29" fmla="*/ 457926 h 577634"/>
              <a:gd name="connsiteX30" fmla="*/ 35705 w 577502"/>
              <a:gd name="connsiteY30" fmla="*/ 124586 h 577634"/>
              <a:gd name="connsiteX31" fmla="*/ 130721 w 577502"/>
              <a:gd name="connsiteY31" fmla="*/ 88673 h 577634"/>
              <a:gd name="connsiteX32" fmla="*/ 483094 w 577502"/>
              <a:gd name="connsiteY32" fmla="*/ 235 h 577634"/>
              <a:gd name="connsiteX33" fmla="*/ 493240 w 577502"/>
              <a:gd name="connsiteY33" fmla="*/ 10361 h 577634"/>
              <a:gd name="connsiteX34" fmla="*/ 510764 w 577502"/>
              <a:gd name="connsiteY34" fmla="*/ 66518 h 577634"/>
              <a:gd name="connsiteX35" fmla="*/ 567025 w 577502"/>
              <a:gd name="connsiteY35" fmla="*/ 84009 h 577634"/>
              <a:gd name="connsiteX36" fmla="*/ 577170 w 577502"/>
              <a:gd name="connsiteY36" fmla="*/ 95056 h 577634"/>
              <a:gd name="connsiteX37" fmla="*/ 573481 w 577502"/>
              <a:gd name="connsiteY37" fmla="*/ 108865 h 577634"/>
              <a:gd name="connsiteX38" fmla="*/ 521831 w 577502"/>
              <a:gd name="connsiteY38" fmla="*/ 160419 h 577634"/>
              <a:gd name="connsiteX39" fmla="*/ 508919 w 577502"/>
              <a:gd name="connsiteY39" fmla="*/ 164101 h 577634"/>
              <a:gd name="connsiteX40" fmla="*/ 476638 w 577502"/>
              <a:gd name="connsiteY40" fmla="*/ 157657 h 577634"/>
              <a:gd name="connsiteX41" fmla="*/ 401931 w 577502"/>
              <a:gd name="connsiteY41" fmla="*/ 257082 h 577634"/>
              <a:gd name="connsiteX42" fmla="*/ 274653 w 577502"/>
              <a:gd name="connsiteY42" fmla="*/ 317841 h 577634"/>
              <a:gd name="connsiteX43" fmla="*/ 263585 w 577502"/>
              <a:gd name="connsiteY43" fmla="*/ 314159 h 577634"/>
              <a:gd name="connsiteX44" fmla="*/ 258973 w 577502"/>
              <a:gd name="connsiteY44" fmla="*/ 303112 h 577634"/>
              <a:gd name="connsiteX45" fmla="*/ 319846 w 577502"/>
              <a:gd name="connsiteY45" fmla="*/ 176069 h 577634"/>
              <a:gd name="connsiteX46" fmla="*/ 420377 w 577502"/>
              <a:gd name="connsiteY46" fmla="*/ 101501 h 577634"/>
              <a:gd name="connsiteX47" fmla="*/ 413921 w 577502"/>
              <a:gd name="connsiteY47" fmla="*/ 69280 h 577634"/>
              <a:gd name="connsiteX48" fmla="*/ 417610 w 577502"/>
              <a:gd name="connsiteY48" fmla="*/ 55471 h 577634"/>
              <a:gd name="connsiteX49" fmla="*/ 469260 w 577502"/>
              <a:gd name="connsiteY49" fmla="*/ 4838 h 577634"/>
              <a:gd name="connsiteX50" fmla="*/ 483094 w 577502"/>
              <a:gd name="connsiteY50" fmla="*/ 235 h 5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7502" h="577634">
                <a:moveTo>
                  <a:pt x="180553" y="192679"/>
                </a:moveTo>
                <a:cubicBezTo>
                  <a:pt x="201770" y="192679"/>
                  <a:pt x="226677" y="201887"/>
                  <a:pt x="253429" y="218460"/>
                </a:cubicBezTo>
                <a:cubicBezTo>
                  <a:pt x="231290" y="262654"/>
                  <a:pt x="229445" y="299484"/>
                  <a:pt x="229445" y="301325"/>
                </a:cubicBezTo>
                <a:cubicBezTo>
                  <a:pt x="229445" y="314215"/>
                  <a:pt x="234057" y="326185"/>
                  <a:pt x="242359" y="334471"/>
                </a:cubicBezTo>
                <a:cubicBezTo>
                  <a:pt x="251584" y="343678"/>
                  <a:pt x="263577" y="348282"/>
                  <a:pt x="275569" y="347361"/>
                </a:cubicBezTo>
                <a:cubicBezTo>
                  <a:pt x="278337" y="347361"/>
                  <a:pt x="315236" y="345520"/>
                  <a:pt x="359516" y="323422"/>
                </a:cubicBezTo>
                <a:cubicBezTo>
                  <a:pt x="365051" y="332630"/>
                  <a:pt x="370586" y="341837"/>
                  <a:pt x="374276" y="351044"/>
                </a:cubicBezTo>
                <a:cubicBezTo>
                  <a:pt x="396415" y="400764"/>
                  <a:pt x="380733" y="426544"/>
                  <a:pt x="369663" y="437593"/>
                </a:cubicBezTo>
                <a:cubicBezTo>
                  <a:pt x="362283" y="444038"/>
                  <a:pt x="350291" y="452324"/>
                  <a:pt x="329074" y="452324"/>
                </a:cubicBezTo>
                <a:cubicBezTo>
                  <a:pt x="293097" y="452324"/>
                  <a:pt x="242359" y="424702"/>
                  <a:pt x="197158" y="379587"/>
                </a:cubicBezTo>
                <a:cubicBezTo>
                  <a:pt x="169483" y="351965"/>
                  <a:pt x="147343" y="321581"/>
                  <a:pt x="135351" y="293959"/>
                </a:cubicBezTo>
                <a:cubicBezTo>
                  <a:pt x="114134" y="244240"/>
                  <a:pt x="128894" y="218460"/>
                  <a:pt x="139963" y="207411"/>
                </a:cubicBezTo>
                <a:cubicBezTo>
                  <a:pt x="147343" y="200966"/>
                  <a:pt x="160258" y="192679"/>
                  <a:pt x="180553" y="192679"/>
                </a:cubicBezTo>
                <a:close/>
                <a:moveTo>
                  <a:pt x="130721" y="88673"/>
                </a:moveTo>
                <a:cubicBezTo>
                  <a:pt x="184225" y="88673"/>
                  <a:pt x="245109" y="111694"/>
                  <a:pt x="302304" y="151290"/>
                </a:cubicBezTo>
                <a:cubicBezTo>
                  <a:pt x="301381" y="153131"/>
                  <a:pt x="300459" y="154052"/>
                  <a:pt x="299536" y="154973"/>
                </a:cubicBezTo>
                <a:cubicBezTo>
                  <a:pt x="284776" y="168786"/>
                  <a:pt x="274629" y="183519"/>
                  <a:pt x="265404" y="197331"/>
                </a:cubicBezTo>
                <a:cubicBezTo>
                  <a:pt x="218357" y="166023"/>
                  <a:pt x="170388" y="147606"/>
                  <a:pt x="130721" y="147606"/>
                </a:cubicBezTo>
                <a:cubicBezTo>
                  <a:pt x="107659" y="147606"/>
                  <a:pt x="89209" y="154052"/>
                  <a:pt x="77217" y="166023"/>
                </a:cubicBezTo>
                <a:cubicBezTo>
                  <a:pt x="37550" y="205619"/>
                  <a:pt x="62457" y="317960"/>
                  <a:pt x="161163" y="416489"/>
                </a:cubicBezTo>
                <a:cubicBezTo>
                  <a:pt x="223892" y="479105"/>
                  <a:pt x="299536" y="518701"/>
                  <a:pt x="358575" y="518701"/>
                </a:cubicBezTo>
                <a:cubicBezTo>
                  <a:pt x="381637" y="518701"/>
                  <a:pt x="399165" y="512255"/>
                  <a:pt x="411157" y="500284"/>
                </a:cubicBezTo>
                <a:cubicBezTo>
                  <a:pt x="431452" y="480026"/>
                  <a:pt x="435142" y="444114"/>
                  <a:pt x="423149" y="399914"/>
                </a:cubicBezTo>
                <a:cubicBezTo>
                  <a:pt x="414847" y="371368"/>
                  <a:pt x="400087" y="340981"/>
                  <a:pt x="379793" y="312435"/>
                </a:cubicBezTo>
                <a:cubicBezTo>
                  <a:pt x="394552" y="303227"/>
                  <a:pt x="408390" y="292177"/>
                  <a:pt x="423149" y="278364"/>
                </a:cubicBezTo>
                <a:cubicBezTo>
                  <a:pt x="424072" y="277443"/>
                  <a:pt x="424994" y="276523"/>
                  <a:pt x="425917" y="274681"/>
                </a:cubicBezTo>
                <a:cubicBezTo>
                  <a:pt x="450824" y="310593"/>
                  <a:pt x="469274" y="347427"/>
                  <a:pt x="479421" y="384260"/>
                </a:cubicBezTo>
                <a:cubicBezTo>
                  <a:pt x="498793" y="449639"/>
                  <a:pt x="489568" y="505809"/>
                  <a:pt x="453591" y="541722"/>
                </a:cubicBezTo>
                <a:cubicBezTo>
                  <a:pt x="429607" y="564743"/>
                  <a:pt x="397320" y="577634"/>
                  <a:pt x="358575" y="577634"/>
                </a:cubicBezTo>
                <a:cubicBezTo>
                  <a:pt x="282931" y="577634"/>
                  <a:pt x="193450" y="532514"/>
                  <a:pt x="118728" y="457926"/>
                </a:cubicBezTo>
                <a:cubicBezTo>
                  <a:pt x="1573" y="340981"/>
                  <a:pt x="-34404" y="194569"/>
                  <a:pt x="35705" y="124586"/>
                </a:cubicBezTo>
                <a:cubicBezTo>
                  <a:pt x="58767" y="101565"/>
                  <a:pt x="91976" y="88673"/>
                  <a:pt x="130721" y="88673"/>
                </a:cubicBezTo>
                <a:close/>
                <a:moveTo>
                  <a:pt x="483094" y="235"/>
                </a:moveTo>
                <a:cubicBezTo>
                  <a:pt x="487706" y="2076"/>
                  <a:pt x="492317" y="5758"/>
                  <a:pt x="493240" y="10361"/>
                </a:cubicBezTo>
                <a:lnTo>
                  <a:pt x="510764" y="66518"/>
                </a:lnTo>
                <a:lnTo>
                  <a:pt x="567025" y="84009"/>
                </a:lnTo>
                <a:cubicBezTo>
                  <a:pt x="572558" y="85850"/>
                  <a:pt x="576248" y="89533"/>
                  <a:pt x="577170" y="95056"/>
                </a:cubicBezTo>
                <a:cubicBezTo>
                  <a:pt x="578092" y="99659"/>
                  <a:pt x="577170" y="105183"/>
                  <a:pt x="573481" y="108865"/>
                </a:cubicBezTo>
                <a:lnTo>
                  <a:pt x="521831" y="160419"/>
                </a:lnTo>
                <a:cubicBezTo>
                  <a:pt x="519064" y="163181"/>
                  <a:pt x="513531" y="165022"/>
                  <a:pt x="508919" y="164101"/>
                </a:cubicBezTo>
                <a:lnTo>
                  <a:pt x="476638" y="157657"/>
                </a:lnTo>
                <a:cubicBezTo>
                  <a:pt x="461881" y="187116"/>
                  <a:pt x="434212" y="224861"/>
                  <a:pt x="401931" y="257082"/>
                </a:cubicBezTo>
                <a:cubicBezTo>
                  <a:pt x="344748" y="314159"/>
                  <a:pt x="277419" y="317841"/>
                  <a:pt x="274653" y="317841"/>
                </a:cubicBezTo>
                <a:cubicBezTo>
                  <a:pt x="270041" y="317841"/>
                  <a:pt x="266352" y="316921"/>
                  <a:pt x="263585" y="314159"/>
                </a:cubicBezTo>
                <a:cubicBezTo>
                  <a:pt x="260818" y="310476"/>
                  <a:pt x="258973" y="306794"/>
                  <a:pt x="258973" y="303112"/>
                </a:cubicBezTo>
                <a:cubicBezTo>
                  <a:pt x="258973" y="300350"/>
                  <a:pt x="262662" y="233146"/>
                  <a:pt x="319846" y="176069"/>
                </a:cubicBezTo>
                <a:cubicBezTo>
                  <a:pt x="352126" y="143848"/>
                  <a:pt x="389941" y="115310"/>
                  <a:pt x="420377" y="101501"/>
                </a:cubicBezTo>
                <a:lnTo>
                  <a:pt x="413921" y="69280"/>
                </a:lnTo>
                <a:cubicBezTo>
                  <a:pt x="412999" y="63756"/>
                  <a:pt x="413921" y="59153"/>
                  <a:pt x="417610" y="55471"/>
                </a:cubicBezTo>
                <a:lnTo>
                  <a:pt x="469260" y="4838"/>
                </a:lnTo>
                <a:cubicBezTo>
                  <a:pt x="472949" y="1155"/>
                  <a:pt x="477561" y="-686"/>
                  <a:pt x="483094" y="235"/>
                </a:cubicBezTo>
                <a:close/>
              </a:path>
            </a:pathLst>
          </a:custGeom>
          <a:gradFill>
            <a:gsLst>
              <a:gs pos="0">
                <a:srgbClr val="407BE4"/>
              </a:gs>
              <a:gs pos="100000">
                <a:srgbClr val="A4FEFF"/>
              </a:gs>
            </a:gsLst>
            <a:lin ang="10800000" scaled="1"/>
          </a:gradFill>
          <a:ln>
            <a:noFill/>
          </a:ln>
        </p:spPr>
        <p:txBody>
          <a:bodyPr/>
          <a:lstStyle/>
          <a:p>
            <a:endParaRPr lang="zh-CN" altLang="en-US">
              <a:cs typeface="+mn-ea"/>
              <a:sym typeface="+mn-lt"/>
            </a:endParaRPr>
          </a:p>
        </p:txBody>
      </p:sp>
      <p:sp>
        <p:nvSpPr>
          <p:cNvPr id="39" name="文本框 38"/>
          <p:cNvSpPr txBox="1"/>
          <p:nvPr/>
        </p:nvSpPr>
        <p:spPr>
          <a:xfrm>
            <a:off x="5819140" y="3432810"/>
            <a:ext cx="2563495" cy="755015"/>
          </a:xfrm>
          <a:prstGeom prst="rect">
            <a:avLst/>
          </a:prstGeom>
          <a:noFill/>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sz="1200" dirty="0">
                <a:solidFill>
                  <a:schemeClr val="bg1"/>
                </a:solidFill>
                <a:cs typeface="微软雅黑" panose="020B0503020204020204" pitchFamily="34" charset="-122"/>
                <a:sym typeface="+mn-lt"/>
              </a:rPr>
              <a:t>全集团各区域公司推广</a:t>
            </a:r>
            <a:endParaRPr lang="zh-CN"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补充完善业务场景</a:t>
            </a:r>
            <a:endParaRPr lang="zh-CN" sz="1200" dirty="0">
              <a:solidFill>
                <a:schemeClr val="bg1"/>
              </a:solidFill>
              <a:cs typeface="微软雅黑" panose="020B0503020204020204" pitchFamily="34" charset="-122"/>
              <a:sym typeface="+mn-lt"/>
            </a:endParaRPr>
          </a:p>
          <a:p>
            <a:pPr algn="ctr">
              <a:lnSpc>
                <a:spcPct val="120000"/>
              </a:lnSpc>
            </a:pPr>
            <a:r>
              <a:rPr lang="zh-CN" sz="1200" dirty="0">
                <a:solidFill>
                  <a:schemeClr val="bg1"/>
                </a:solidFill>
                <a:cs typeface="微软雅黑" panose="020B0503020204020204" pitchFamily="34" charset="-122"/>
                <a:sym typeface="+mn-lt"/>
              </a:rPr>
              <a:t>建设全集团</a:t>
            </a:r>
            <a:r>
              <a:rPr lang="en-US" altLang="zh-CN" sz="1200" dirty="0">
                <a:solidFill>
                  <a:schemeClr val="bg1"/>
                </a:solidFill>
                <a:cs typeface="微软雅黑" panose="020B0503020204020204" pitchFamily="34" charset="-122"/>
                <a:sym typeface="+mn-lt"/>
              </a:rPr>
              <a:t>RPA</a:t>
            </a:r>
            <a:r>
              <a:rPr lang="zh-CN" altLang="en-US" sz="1200" dirty="0">
                <a:solidFill>
                  <a:schemeClr val="bg1"/>
                </a:solidFill>
                <a:cs typeface="微软雅黑" panose="020B0503020204020204" pitchFamily="34" charset="-122"/>
                <a:sym typeface="+mn-lt"/>
              </a:rPr>
              <a:t>管理中枢平台</a:t>
            </a:r>
            <a:endParaRPr lang="zh-CN" altLang="en-US" sz="1200" dirty="0">
              <a:solidFill>
                <a:schemeClr val="bg1"/>
              </a:solidFill>
              <a:cs typeface="微软雅黑" panose="020B0503020204020204" pitchFamily="34" charset="-122"/>
              <a:sym typeface="+mn-lt"/>
            </a:endParaRPr>
          </a:p>
        </p:txBody>
      </p:sp>
      <p:sp>
        <p:nvSpPr>
          <p:cNvPr id="40" name="文本框 39"/>
          <p:cNvSpPr txBox="1"/>
          <p:nvPr/>
        </p:nvSpPr>
        <p:spPr>
          <a:xfrm>
            <a:off x="6447581" y="1601826"/>
            <a:ext cx="1306746" cy="644525"/>
          </a:xfrm>
          <a:prstGeom prst="rect">
            <a:avLst/>
          </a:prstGeom>
          <a:noFill/>
          <a:ln>
            <a:noFill/>
          </a:ln>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altLang="en-US" b="1" dirty="0">
                <a:solidFill>
                  <a:schemeClr val="bg1"/>
                </a:solidFill>
                <a:cs typeface="+mn-ea"/>
                <a:sym typeface="+mn-lt"/>
              </a:rPr>
              <a:t>集团推广</a:t>
            </a:r>
            <a:endParaRPr lang="zh-CN" altLang="en-US" b="1" dirty="0">
              <a:solidFill>
                <a:schemeClr val="bg1"/>
              </a:solidFill>
              <a:cs typeface="+mn-ea"/>
              <a:sym typeface="+mn-lt"/>
            </a:endParaRPr>
          </a:p>
          <a:p>
            <a:pPr algn="ctr">
              <a:lnSpc>
                <a:spcPct val="120000"/>
              </a:lnSpc>
            </a:pPr>
            <a:r>
              <a:rPr lang="en-US" altLang="zh-CN" sz="1200" b="1" dirty="0">
                <a:solidFill>
                  <a:schemeClr val="bg1"/>
                </a:solidFill>
                <a:cs typeface="+mn-ea"/>
                <a:sym typeface="+mn-lt"/>
              </a:rPr>
              <a:t>2022-2023</a:t>
            </a:r>
            <a:endParaRPr lang="en-US" altLang="zh-CN" sz="1200" b="1" dirty="0">
              <a:solidFill>
                <a:schemeClr val="bg1"/>
              </a:solidFill>
              <a:cs typeface="+mn-ea"/>
              <a:sym typeface="+mn-lt"/>
            </a:endParaRPr>
          </a:p>
        </p:txBody>
      </p:sp>
      <p:sp>
        <p:nvSpPr>
          <p:cNvPr id="41" name="椭圆 40"/>
          <p:cNvSpPr/>
          <p:nvPr/>
        </p:nvSpPr>
        <p:spPr>
          <a:xfrm>
            <a:off x="4227696" y="2510011"/>
            <a:ext cx="541866" cy="541866"/>
          </a:xfrm>
          <a:prstGeom prst="ellipse">
            <a:avLst/>
          </a:pr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42" name="user-avatar-profile_70039"/>
          <p:cNvSpPr>
            <a:spLocks noChangeAspect="1"/>
          </p:cNvSpPr>
          <p:nvPr/>
        </p:nvSpPr>
        <p:spPr bwMode="auto">
          <a:xfrm>
            <a:off x="4317089" y="2580506"/>
            <a:ext cx="363080" cy="400876"/>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6 h 577432"/>
              <a:gd name="connsiteX11" fmla="*/ 443675 w 522989"/>
              <a:gd name="connsiteY11" fmla="*/ 378512 h 577432"/>
              <a:gd name="connsiteX12" fmla="*/ 439984 w 522989"/>
              <a:gd name="connsiteY12" fmla="*/ 363772 h 577432"/>
              <a:gd name="connsiteX13" fmla="*/ 446328 w 522989"/>
              <a:gd name="connsiteY13" fmla="*/ 358474 h 577432"/>
              <a:gd name="connsiteX14" fmla="*/ 76344 w 522989"/>
              <a:gd name="connsiteY14" fmla="*/ 358474 h 577432"/>
              <a:gd name="connsiteX15" fmla="*/ 83038 w 522989"/>
              <a:gd name="connsiteY15" fmla="*/ 363772 h 577432"/>
              <a:gd name="connsiteX16" fmla="*/ 79344 w 522989"/>
              <a:gd name="connsiteY16" fmla="*/ 378512 h 577432"/>
              <a:gd name="connsiteX17" fmla="*/ 49796 w 522989"/>
              <a:gd name="connsiteY17" fmla="*/ 395096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5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5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2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2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7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7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3"/>
                  <a:pt x="454749" y="360086"/>
                </a:cubicBezTo>
                <a:lnTo>
                  <a:pt x="483355" y="376670"/>
                </a:lnTo>
                <a:cubicBezTo>
                  <a:pt x="488891" y="379434"/>
                  <a:pt x="490737" y="385883"/>
                  <a:pt x="487969" y="391410"/>
                </a:cubicBezTo>
                <a:cubicBezTo>
                  <a:pt x="486123" y="395096"/>
                  <a:pt x="481509" y="396938"/>
                  <a:pt x="477818" y="396938"/>
                </a:cubicBezTo>
                <a:cubicBezTo>
                  <a:pt x="475973" y="396938"/>
                  <a:pt x="474127" y="396938"/>
                  <a:pt x="472281" y="395096"/>
                </a:cubicBezTo>
                <a:lnTo>
                  <a:pt x="443675" y="378512"/>
                </a:lnTo>
                <a:cubicBezTo>
                  <a:pt x="438139" y="375748"/>
                  <a:pt x="436293" y="369299"/>
                  <a:pt x="439984" y="363772"/>
                </a:cubicBezTo>
                <a:cubicBezTo>
                  <a:pt x="441368" y="361007"/>
                  <a:pt x="443675" y="359165"/>
                  <a:pt x="446328" y="358474"/>
                </a:cubicBezTo>
                <a:close/>
                <a:moveTo>
                  <a:pt x="76344" y="358474"/>
                </a:moveTo>
                <a:cubicBezTo>
                  <a:pt x="79114" y="359165"/>
                  <a:pt x="81653" y="361007"/>
                  <a:pt x="83038" y="363772"/>
                </a:cubicBezTo>
                <a:cubicBezTo>
                  <a:pt x="85808" y="369299"/>
                  <a:pt x="83961" y="375748"/>
                  <a:pt x="79344" y="378512"/>
                </a:cubicBezTo>
                <a:lnTo>
                  <a:pt x="49796" y="395096"/>
                </a:lnTo>
                <a:cubicBezTo>
                  <a:pt x="47949" y="396938"/>
                  <a:pt x="46103" y="396938"/>
                  <a:pt x="44256" y="396938"/>
                </a:cubicBezTo>
                <a:cubicBezTo>
                  <a:pt x="40562" y="396938"/>
                  <a:pt x="36869" y="395096"/>
                  <a:pt x="35022" y="391410"/>
                </a:cubicBezTo>
                <a:cubicBezTo>
                  <a:pt x="32252" y="385883"/>
                  <a:pt x="34099" y="379434"/>
                  <a:pt x="38716" y="376670"/>
                </a:cubicBezTo>
                <a:lnTo>
                  <a:pt x="68264" y="360086"/>
                </a:lnTo>
                <a:cubicBezTo>
                  <a:pt x="70573" y="358243"/>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5"/>
                </a:cubicBezTo>
                <a:lnTo>
                  <a:pt x="276704" y="327828"/>
                </a:lnTo>
                <a:cubicBezTo>
                  <a:pt x="274862" y="337956"/>
                  <a:pt x="270258" y="340718"/>
                  <a:pt x="261050" y="340718"/>
                </a:cubicBezTo>
                <a:cubicBezTo>
                  <a:pt x="252763" y="340718"/>
                  <a:pt x="248158" y="337956"/>
                  <a:pt x="246317" y="327828"/>
                </a:cubicBezTo>
                <a:lnTo>
                  <a:pt x="236188" y="248645"/>
                </a:lnTo>
                <a:cubicBezTo>
                  <a:pt x="235267" y="243121"/>
                  <a:pt x="234346" y="237597"/>
                  <a:pt x="234346" y="232993"/>
                </a:cubicBezTo>
                <a:lnTo>
                  <a:pt x="234346" y="193402"/>
                </a:lnTo>
                <a:cubicBezTo>
                  <a:pt x="234346" y="176829"/>
                  <a:pt x="244475" y="167622"/>
                  <a:pt x="261050" y="167622"/>
                </a:cubicBezTo>
                <a:close/>
                <a:moveTo>
                  <a:pt x="261034" y="133592"/>
                </a:moveTo>
                <a:cubicBezTo>
                  <a:pt x="189099" y="133592"/>
                  <a:pt x="130076" y="189763"/>
                  <a:pt x="130076" y="258825"/>
                </a:cubicBezTo>
                <a:cubicBezTo>
                  <a:pt x="130076" y="305787"/>
                  <a:pt x="148521" y="332491"/>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1"/>
                  <a:pt x="392914" y="305787"/>
                  <a:pt x="392914" y="258825"/>
                </a:cubicBezTo>
                <a:cubicBezTo>
                  <a:pt x="392914" y="189763"/>
                  <a:pt x="333891" y="133592"/>
                  <a:pt x="261034" y="133592"/>
                </a:cubicBezTo>
                <a:close/>
                <a:moveTo>
                  <a:pt x="472281" y="126151"/>
                </a:moveTo>
                <a:cubicBezTo>
                  <a:pt x="477818" y="123387"/>
                  <a:pt x="484278" y="125229"/>
                  <a:pt x="487969" y="130757"/>
                </a:cubicBezTo>
                <a:cubicBezTo>
                  <a:pt x="490737" y="135364"/>
                  <a:pt x="488891" y="142734"/>
                  <a:pt x="483355" y="145498"/>
                </a:cubicBezTo>
                <a:lnTo>
                  <a:pt x="454749" y="162081"/>
                </a:lnTo>
                <a:cubicBezTo>
                  <a:pt x="452903" y="163002"/>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2"/>
                  <a:pt x="68264" y="162081"/>
                </a:cubicBezTo>
                <a:lnTo>
                  <a:pt x="38716" y="145498"/>
                </a:lnTo>
                <a:cubicBezTo>
                  <a:pt x="34099" y="142734"/>
                  <a:pt x="32252" y="135364"/>
                  <a:pt x="35022" y="130757"/>
                </a:cubicBezTo>
                <a:cubicBezTo>
                  <a:pt x="37792" y="125229"/>
                  <a:pt x="45179" y="123387"/>
                  <a:pt x="49796" y="126151"/>
                </a:cubicBezTo>
                <a:close/>
                <a:moveTo>
                  <a:pt x="261034" y="88472"/>
                </a:moveTo>
                <a:cubicBezTo>
                  <a:pt x="357869" y="88472"/>
                  <a:pt x="437181" y="164901"/>
                  <a:pt x="437181" y="258825"/>
                </a:cubicBezTo>
                <a:cubicBezTo>
                  <a:pt x="437181" y="319600"/>
                  <a:pt x="412281" y="355512"/>
                  <a:pt x="394758" y="382217"/>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7"/>
                  <a:pt x="305301" y="559016"/>
                </a:cubicBezTo>
                <a:cubicBezTo>
                  <a:pt x="301612" y="564541"/>
                  <a:pt x="297001" y="569145"/>
                  <a:pt x="290545" y="573749"/>
                </a:cubicBezTo>
                <a:cubicBezTo>
                  <a:pt x="286856" y="575591"/>
                  <a:pt x="283168" y="577432"/>
                  <a:pt x="278556" y="577432"/>
                </a:cubicBezTo>
                <a:lnTo>
                  <a:pt x="244434" y="577432"/>
                </a:lnTo>
                <a:cubicBezTo>
                  <a:pt x="239822" y="577432"/>
                  <a:pt x="235211" y="575591"/>
                  <a:pt x="231522" y="573749"/>
                </a:cubicBezTo>
                <a:cubicBezTo>
                  <a:pt x="225989" y="569145"/>
                  <a:pt x="221378" y="564541"/>
                  <a:pt x="217689" y="559016"/>
                </a:cubicBezTo>
                <a:cubicBezTo>
                  <a:pt x="186333" y="548887"/>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7"/>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1"/>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1"/>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8"/>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8"/>
                  <a:pt x="255540" y="0"/>
                  <a:pt x="261051" y="0"/>
                </a:cubicBezTo>
                <a:close/>
              </a:path>
            </a:pathLst>
          </a:custGeom>
          <a:gradFill>
            <a:gsLst>
              <a:gs pos="0">
                <a:srgbClr val="407BE4"/>
              </a:gs>
              <a:gs pos="100000">
                <a:srgbClr val="A4FEFF"/>
              </a:gs>
            </a:gsLst>
            <a:lin ang="108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3" name="文本框 42"/>
          <p:cNvSpPr txBox="1"/>
          <p:nvPr/>
        </p:nvSpPr>
        <p:spPr>
          <a:xfrm>
            <a:off x="3310160" y="3432810"/>
            <a:ext cx="2376938" cy="975995"/>
          </a:xfrm>
          <a:prstGeom prst="rect">
            <a:avLst/>
          </a:prstGeom>
          <a:noFill/>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altLang="en-US" sz="1200" dirty="0">
                <a:solidFill>
                  <a:schemeClr val="bg1"/>
                </a:solidFill>
                <a:cs typeface="微软雅黑" panose="020B0503020204020204" pitchFamily="34" charset="-122"/>
                <a:sym typeface="+mn-lt"/>
              </a:rPr>
              <a:t>省公司试点运行</a:t>
            </a:r>
            <a:endParaRPr lang="zh-CN" altLang="en-US" sz="1200" dirty="0">
              <a:solidFill>
                <a:schemeClr val="bg1"/>
              </a:solidFill>
              <a:cs typeface="微软雅黑" panose="020B0503020204020204" pitchFamily="34" charset="-122"/>
              <a:sym typeface="+mn-lt"/>
            </a:endParaRPr>
          </a:p>
          <a:p>
            <a:pPr algn="ctr">
              <a:lnSpc>
                <a:spcPct val="120000"/>
              </a:lnSpc>
            </a:pPr>
            <a:r>
              <a:rPr lang="zh-CN" altLang="en-US" sz="1200" dirty="0">
                <a:solidFill>
                  <a:schemeClr val="bg1"/>
                </a:solidFill>
                <a:cs typeface="微软雅黑" panose="020B0503020204020204" pitchFamily="34" charset="-122"/>
                <a:sym typeface="+mn-lt"/>
              </a:rPr>
              <a:t>异常情况处理优化</a:t>
            </a:r>
            <a:endParaRPr lang="zh-CN" altLang="en-US" sz="1200" dirty="0">
              <a:solidFill>
                <a:schemeClr val="bg1"/>
              </a:solidFill>
              <a:cs typeface="微软雅黑" panose="020B0503020204020204" pitchFamily="34" charset="-122"/>
              <a:sym typeface="+mn-lt"/>
            </a:endParaRPr>
          </a:p>
          <a:p>
            <a:pPr algn="ctr">
              <a:lnSpc>
                <a:spcPct val="120000"/>
              </a:lnSpc>
            </a:pPr>
            <a:r>
              <a:rPr lang="zh-CN" altLang="en-US" sz="1200" dirty="0">
                <a:solidFill>
                  <a:schemeClr val="bg1"/>
                </a:solidFill>
                <a:cs typeface="微软雅黑" panose="020B0503020204020204" pitchFamily="34" charset="-122"/>
                <a:sym typeface="+mn-lt"/>
              </a:rPr>
              <a:t>标准业务执行流程</a:t>
            </a:r>
            <a:endParaRPr lang="zh-CN" altLang="en-US" sz="1200" dirty="0">
              <a:solidFill>
                <a:schemeClr val="bg1"/>
              </a:solidFill>
              <a:cs typeface="微软雅黑" panose="020B0503020204020204" pitchFamily="34" charset="-122"/>
              <a:sym typeface="+mn-lt"/>
            </a:endParaRPr>
          </a:p>
          <a:p>
            <a:pPr algn="ctr">
              <a:lnSpc>
                <a:spcPct val="120000"/>
              </a:lnSpc>
            </a:pPr>
            <a:r>
              <a:rPr lang="zh-CN" altLang="en-US" sz="1200" dirty="0">
                <a:solidFill>
                  <a:schemeClr val="bg1"/>
                </a:solidFill>
                <a:cs typeface="微软雅黑" panose="020B0503020204020204" pitchFamily="34" charset="-122"/>
                <a:sym typeface="+mn-lt"/>
              </a:rPr>
              <a:t>建立人机协同规范</a:t>
            </a:r>
            <a:endParaRPr lang="zh-CN" altLang="en-US" sz="1200" dirty="0">
              <a:solidFill>
                <a:schemeClr val="bg1"/>
              </a:solidFill>
              <a:cs typeface="微软雅黑" panose="020B0503020204020204" pitchFamily="34" charset="-122"/>
              <a:sym typeface="+mn-lt"/>
            </a:endParaRPr>
          </a:p>
        </p:txBody>
      </p:sp>
      <p:sp>
        <p:nvSpPr>
          <p:cNvPr id="45" name="文本框 44"/>
          <p:cNvSpPr txBox="1"/>
          <p:nvPr/>
        </p:nvSpPr>
        <p:spPr>
          <a:xfrm>
            <a:off x="3844716" y="1601826"/>
            <a:ext cx="1306746" cy="644525"/>
          </a:xfrm>
          <a:prstGeom prst="rect">
            <a:avLst/>
          </a:prstGeom>
          <a:noFill/>
          <a:ln>
            <a:noFill/>
          </a:ln>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altLang="en-US" b="1" dirty="0">
                <a:solidFill>
                  <a:schemeClr val="bg1"/>
                </a:solidFill>
                <a:cs typeface="+mn-ea"/>
                <a:sym typeface="+mn-lt"/>
              </a:rPr>
              <a:t>中期优化</a:t>
            </a:r>
            <a:endParaRPr lang="zh-CN" altLang="en-US" b="1" dirty="0">
              <a:solidFill>
                <a:schemeClr val="bg1"/>
              </a:solidFill>
              <a:cs typeface="+mn-ea"/>
              <a:sym typeface="+mn-lt"/>
            </a:endParaRPr>
          </a:p>
          <a:p>
            <a:pPr algn="ctr">
              <a:lnSpc>
                <a:spcPct val="120000"/>
              </a:lnSpc>
            </a:pPr>
            <a:r>
              <a:rPr lang="en-US" altLang="zh-CN" sz="1200" b="1" dirty="0">
                <a:solidFill>
                  <a:schemeClr val="bg1"/>
                </a:solidFill>
                <a:cs typeface="+mn-ea"/>
                <a:sym typeface="+mn-lt"/>
              </a:rPr>
              <a:t>2021-2022</a:t>
            </a:r>
            <a:endParaRPr lang="en-US" altLang="zh-CN" sz="1200" b="1" dirty="0">
              <a:solidFill>
                <a:schemeClr val="bg1"/>
              </a:solidFill>
              <a:cs typeface="+mn-ea"/>
              <a:sym typeface="+mn-lt"/>
            </a:endParaRPr>
          </a:p>
        </p:txBody>
      </p:sp>
      <p:sp>
        <p:nvSpPr>
          <p:cNvPr id="46" name="文本框 45"/>
          <p:cNvSpPr txBox="1"/>
          <p:nvPr/>
        </p:nvSpPr>
        <p:spPr>
          <a:xfrm>
            <a:off x="1241851" y="1601826"/>
            <a:ext cx="1306746" cy="644525"/>
          </a:xfrm>
          <a:prstGeom prst="rect">
            <a:avLst/>
          </a:prstGeom>
          <a:noFill/>
          <a:ln>
            <a:noFill/>
          </a:ln>
        </p:spPr>
        <p:txBody>
          <a:bodyPr wrap="square" rtlCol="0">
            <a:spAutoFit/>
          </a:bodyPr>
          <a:lstStyle>
            <a:defPPr>
              <a:defRPr lang="zh-CN"/>
            </a:defPPr>
            <a:lvl1pPr>
              <a:lnSpc>
                <a:spcPct val="130000"/>
              </a:lnSpc>
              <a:defRPr kumimoji="1" spc="200">
                <a:latin typeface="微软雅黑" panose="020B0503020204020204" pitchFamily="34" charset="-122"/>
                <a:ea typeface="微软雅黑" panose="020B0503020204020204" pitchFamily="34" charset="-122"/>
              </a:defRPr>
            </a:lvl1pPr>
          </a:lstStyle>
          <a:p>
            <a:pPr algn="ctr">
              <a:lnSpc>
                <a:spcPct val="120000"/>
              </a:lnSpc>
            </a:pPr>
            <a:r>
              <a:rPr lang="zh-CN" altLang="en-US" b="1" dirty="0">
                <a:solidFill>
                  <a:schemeClr val="bg1"/>
                </a:solidFill>
                <a:cs typeface="+mn-ea"/>
                <a:sym typeface="+mn-lt"/>
              </a:rPr>
              <a:t>初期验证</a:t>
            </a:r>
            <a:r>
              <a:rPr lang="en-US" altLang="zh-CN" sz="1200" b="1" dirty="0">
                <a:solidFill>
                  <a:schemeClr val="bg1"/>
                </a:solidFill>
                <a:cs typeface="+mn-ea"/>
                <a:sym typeface="+mn-lt"/>
              </a:rPr>
              <a:t>2021</a:t>
            </a:r>
            <a:endParaRPr lang="en-US" altLang="zh-CN" sz="1200" b="1" dirty="0">
              <a:solidFill>
                <a:schemeClr val="bg1"/>
              </a:solidFill>
              <a:cs typeface="+mn-ea"/>
              <a:sym typeface="+mn-lt"/>
            </a:endParaRPr>
          </a:p>
        </p:txBody>
      </p:sp>
      <p:grpSp>
        <p:nvGrpSpPr>
          <p:cNvPr id="5" name="组合 4"/>
          <p:cNvGrpSpPr/>
          <p:nvPr/>
        </p:nvGrpSpPr>
        <p:grpSpPr>
          <a:xfrm>
            <a:off x="3084830" y="4674870"/>
            <a:ext cx="5491480" cy="3291840"/>
            <a:chOff x="5213" y="6618"/>
            <a:chExt cx="8648" cy="5184"/>
          </a:xfrm>
        </p:grpSpPr>
        <p:pic>
          <p:nvPicPr>
            <p:cNvPr id="6" name="图片 5" descr="图片包含 电子产品, 监视器, 计算机, 室内&#10;&#10;自动生成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13" y="6618"/>
              <a:ext cx="8648" cy="5185"/>
            </a:xfrm>
            <a:prstGeom prst="rect">
              <a:avLst/>
            </a:prstGeom>
          </p:spPr>
        </p:pic>
        <p:pic>
          <p:nvPicPr>
            <p:cNvPr id="3" name="图片 28" descr="52]](Z58@N1X25B2XSCO%UD_proc"/>
            <p:cNvPicPr>
              <a:picLocks noChangeAspect="1"/>
            </p:cNvPicPr>
            <p:nvPr/>
          </p:nvPicPr>
          <p:blipFill>
            <a:blip r:embed="rId2"/>
            <a:srcRect r="695" b="5083"/>
            <a:stretch>
              <a:fillRect/>
            </a:stretch>
          </p:blipFill>
          <p:spPr>
            <a:xfrm>
              <a:off x="6191" y="7063"/>
              <a:ext cx="6691" cy="4062"/>
            </a:xfrm>
            <a:prstGeom prst="rect">
              <a:avLst/>
            </a:prstGeom>
            <a:ln>
              <a:solidFill>
                <a:schemeClr val="bg2"/>
              </a:solid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1" name="矩形 90"/>
          <p:cNvSpPr/>
          <p:nvPr/>
        </p:nvSpPr>
        <p:spPr>
          <a:xfrm>
            <a:off x="149225" y="1035050"/>
            <a:ext cx="11773535" cy="5111750"/>
          </a:xfrm>
          <a:prstGeom prst="rect">
            <a:avLst/>
          </a:prstGeom>
          <a:solidFill>
            <a:srgbClr val="00265E">
              <a:alpha val="16000"/>
            </a:srgbClr>
          </a:solidFill>
          <a:ln cap="rnd">
            <a:gradFill>
              <a:gsLst>
                <a:gs pos="0">
                  <a:srgbClr val="725760"/>
                </a:gs>
                <a:gs pos="56000">
                  <a:srgbClr val="24DBFD"/>
                </a:gs>
                <a:gs pos="100000">
                  <a:srgbClr val="24DBFD"/>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1" name="组合 130"/>
          <p:cNvGrpSpPr/>
          <p:nvPr/>
        </p:nvGrpSpPr>
        <p:grpSpPr>
          <a:xfrm>
            <a:off x="381000" y="2543810"/>
            <a:ext cx="5561330" cy="662305"/>
            <a:chOff x="1198" y="2968"/>
            <a:chExt cx="8758" cy="1043"/>
          </a:xfrm>
        </p:grpSpPr>
        <p:sp>
          <p:nvSpPr>
            <p:cNvPr id="409" name="圆角矩形 408"/>
            <p:cNvSpPr/>
            <p:nvPr/>
          </p:nvSpPr>
          <p:spPr>
            <a:xfrm>
              <a:off x="1198" y="2968"/>
              <a:ext cx="8758" cy="1043"/>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grpSp>
          <p:nvGrpSpPr>
            <p:cNvPr id="121" name="组合 120"/>
            <p:cNvGrpSpPr/>
            <p:nvPr/>
          </p:nvGrpSpPr>
          <p:grpSpPr>
            <a:xfrm>
              <a:off x="1417" y="3297"/>
              <a:ext cx="1949" cy="470"/>
              <a:chOff x="5210" y="2690"/>
              <a:chExt cx="1949" cy="470"/>
            </a:xfrm>
          </p:grpSpPr>
          <p:sp>
            <p:nvSpPr>
              <p:cNvPr id="113" name="圆角矩形 112"/>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核算</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数字员工</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0" name="图片 119" descr="智能机器人模板 (1)"/>
              <p:cNvPicPr>
                <a:picLocks noChangeAspect="1"/>
              </p:cNvPicPr>
              <p:nvPr/>
            </p:nvPicPr>
            <p:blipFill>
              <a:blip r:embed="rId1"/>
              <a:stretch>
                <a:fillRect/>
              </a:stretch>
            </p:blipFill>
            <p:spPr>
              <a:xfrm>
                <a:off x="5350" y="2765"/>
                <a:ext cx="291" cy="283"/>
              </a:xfrm>
              <a:prstGeom prst="rect">
                <a:avLst/>
              </a:prstGeom>
            </p:spPr>
          </p:pic>
        </p:grpSp>
        <p:grpSp>
          <p:nvGrpSpPr>
            <p:cNvPr id="122" name="组合 121"/>
            <p:cNvGrpSpPr/>
            <p:nvPr/>
          </p:nvGrpSpPr>
          <p:grpSpPr>
            <a:xfrm>
              <a:off x="3523" y="3297"/>
              <a:ext cx="1949" cy="470"/>
              <a:chOff x="5210" y="2690"/>
              <a:chExt cx="1949" cy="470"/>
            </a:xfrm>
          </p:grpSpPr>
          <p:sp>
            <p:nvSpPr>
              <p:cNvPr id="123" name="圆角矩形 122"/>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核算</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sym typeface="+mn-ea"/>
                  </a:rPr>
                  <a:t>数字员工</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02</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4" name="图片 123" descr="智能机器人模板 (1)"/>
              <p:cNvPicPr>
                <a:picLocks noChangeAspect="1"/>
              </p:cNvPicPr>
              <p:nvPr/>
            </p:nvPicPr>
            <p:blipFill>
              <a:blip r:embed="rId1"/>
              <a:stretch>
                <a:fillRect/>
              </a:stretch>
            </p:blipFill>
            <p:spPr>
              <a:xfrm>
                <a:off x="5390" y="2756"/>
                <a:ext cx="291" cy="283"/>
              </a:xfrm>
              <a:prstGeom prst="rect">
                <a:avLst/>
              </a:prstGeom>
            </p:spPr>
          </p:pic>
        </p:grpSp>
        <p:grpSp>
          <p:nvGrpSpPr>
            <p:cNvPr id="125" name="组合 124"/>
            <p:cNvGrpSpPr/>
            <p:nvPr/>
          </p:nvGrpSpPr>
          <p:grpSpPr>
            <a:xfrm>
              <a:off x="5629" y="3297"/>
              <a:ext cx="1949" cy="470"/>
              <a:chOff x="5210" y="2690"/>
              <a:chExt cx="1949" cy="470"/>
            </a:xfrm>
          </p:grpSpPr>
          <p:sp>
            <p:nvSpPr>
              <p:cNvPr id="126" name="圆角矩形 125"/>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核算</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03</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7" name="图片 126" descr="智能机器人模板 (1)"/>
              <p:cNvPicPr>
                <a:picLocks noChangeAspect="1"/>
              </p:cNvPicPr>
              <p:nvPr/>
            </p:nvPicPr>
            <p:blipFill>
              <a:blip r:embed="rId1"/>
              <a:stretch>
                <a:fillRect/>
              </a:stretch>
            </p:blipFill>
            <p:spPr>
              <a:xfrm>
                <a:off x="5462" y="2756"/>
                <a:ext cx="291" cy="283"/>
              </a:xfrm>
              <a:prstGeom prst="rect">
                <a:avLst/>
              </a:prstGeom>
            </p:spPr>
          </p:pic>
        </p:grpSp>
        <p:grpSp>
          <p:nvGrpSpPr>
            <p:cNvPr id="128" name="组合 127"/>
            <p:cNvGrpSpPr/>
            <p:nvPr/>
          </p:nvGrpSpPr>
          <p:grpSpPr>
            <a:xfrm>
              <a:off x="7735" y="3297"/>
              <a:ext cx="1949" cy="470"/>
              <a:chOff x="5210" y="2690"/>
              <a:chExt cx="1949" cy="470"/>
            </a:xfrm>
          </p:grpSpPr>
          <p:sp>
            <p:nvSpPr>
              <p:cNvPr id="129" name="圆角矩形 128"/>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核算</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0" name="图片 129" descr="智能机器人模板 (1)"/>
              <p:cNvPicPr>
                <a:picLocks noChangeAspect="1"/>
              </p:cNvPicPr>
              <p:nvPr/>
            </p:nvPicPr>
            <p:blipFill>
              <a:blip r:embed="rId1"/>
              <a:stretch>
                <a:fillRect/>
              </a:stretch>
            </p:blipFill>
            <p:spPr>
              <a:xfrm>
                <a:off x="5462" y="2756"/>
                <a:ext cx="291" cy="283"/>
              </a:xfrm>
              <a:prstGeom prst="rect">
                <a:avLst/>
              </a:prstGeom>
            </p:spPr>
          </p:pic>
        </p:grpSp>
      </p:grpSp>
      <p:grpSp>
        <p:nvGrpSpPr>
          <p:cNvPr id="132" name="组合 131"/>
          <p:cNvGrpSpPr/>
          <p:nvPr/>
        </p:nvGrpSpPr>
        <p:grpSpPr>
          <a:xfrm>
            <a:off x="6115685" y="2543810"/>
            <a:ext cx="5561330" cy="662305"/>
            <a:chOff x="1198" y="2968"/>
            <a:chExt cx="8758" cy="1043"/>
          </a:xfrm>
        </p:grpSpPr>
        <p:sp>
          <p:nvSpPr>
            <p:cNvPr id="133" name="圆角矩形 132"/>
            <p:cNvSpPr/>
            <p:nvPr/>
          </p:nvSpPr>
          <p:spPr>
            <a:xfrm>
              <a:off x="1198" y="2968"/>
              <a:ext cx="8758" cy="1043"/>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1417" y="3297"/>
              <a:ext cx="1949" cy="470"/>
              <a:chOff x="5210" y="2690"/>
              <a:chExt cx="1949" cy="470"/>
            </a:xfrm>
          </p:grpSpPr>
          <p:sp>
            <p:nvSpPr>
              <p:cNvPr id="135" name="圆角矩形 134"/>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资金</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6" name="图片 135" descr="智能机器人模板 (1)"/>
              <p:cNvPicPr>
                <a:picLocks noChangeAspect="1"/>
              </p:cNvPicPr>
              <p:nvPr/>
            </p:nvPicPr>
            <p:blipFill>
              <a:blip r:embed="rId1"/>
              <a:stretch>
                <a:fillRect/>
              </a:stretch>
            </p:blipFill>
            <p:spPr>
              <a:xfrm>
                <a:off x="5462" y="2756"/>
                <a:ext cx="291" cy="283"/>
              </a:xfrm>
              <a:prstGeom prst="rect">
                <a:avLst/>
              </a:prstGeom>
            </p:spPr>
          </p:pic>
        </p:grpSp>
        <p:grpSp>
          <p:nvGrpSpPr>
            <p:cNvPr id="137" name="组合 136"/>
            <p:cNvGrpSpPr/>
            <p:nvPr/>
          </p:nvGrpSpPr>
          <p:grpSpPr>
            <a:xfrm>
              <a:off x="3523" y="3297"/>
              <a:ext cx="1949" cy="470"/>
              <a:chOff x="5210" y="2690"/>
              <a:chExt cx="1949" cy="470"/>
            </a:xfrm>
          </p:grpSpPr>
          <p:sp>
            <p:nvSpPr>
              <p:cNvPr id="138" name="圆角矩形 137"/>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资金</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02</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9" name="图片 138" descr="智能机器人模板 (1)"/>
              <p:cNvPicPr>
                <a:picLocks noChangeAspect="1"/>
              </p:cNvPicPr>
              <p:nvPr/>
            </p:nvPicPr>
            <p:blipFill>
              <a:blip r:embed="rId1"/>
              <a:stretch>
                <a:fillRect/>
              </a:stretch>
            </p:blipFill>
            <p:spPr>
              <a:xfrm>
                <a:off x="5462" y="2756"/>
                <a:ext cx="291" cy="283"/>
              </a:xfrm>
              <a:prstGeom prst="rect">
                <a:avLst/>
              </a:prstGeom>
            </p:spPr>
          </p:pic>
        </p:grpSp>
        <p:grpSp>
          <p:nvGrpSpPr>
            <p:cNvPr id="140" name="组合 139"/>
            <p:cNvGrpSpPr/>
            <p:nvPr/>
          </p:nvGrpSpPr>
          <p:grpSpPr>
            <a:xfrm>
              <a:off x="5629" y="3297"/>
              <a:ext cx="1949" cy="470"/>
              <a:chOff x="5210" y="2690"/>
              <a:chExt cx="1949" cy="470"/>
            </a:xfrm>
          </p:grpSpPr>
          <p:sp>
            <p:nvSpPr>
              <p:cNvPr id="141" name="圆角矩形 140"/>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资金</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03</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2" name="图片 141" descr="智能机器人模板 (1)"/>
              <p:cNvPicPr>
                <a:picLocks noChangeAspect="1"/>
              </p:cNvPicPr>
              <p:nvPr/>
            </p:nvPicPr>
            <p:blipFill>
              <a:blip r:embed="rId1"/>
              <a:stretch>
                <a:fillRect/>
              </a:stretch>
            </p:blipFill>
            <p:spPr>
              <a:xfrm>
                <a:off x="5462" y="2756"/>
                <a:ext cx="291" cy="283"/>
              </a:xfrm>
              <a:prstGeom prst="rect">
                <a:avLst/>
              </a:prstGeom>
            </p:spPr>
          </p:pic>
        </p:grpSp>
        <p:grpSp>
          <p:nvGrpSpPr>
            <p:cNvPr id="143" name="组合 142"/>
            <p:cNvGrpSpPr/>
            <p:nvPr/>
          </p:nvGrpSpPr>
          <p:grpSpPr>
            <a:xfrm>
              <a:off x="7735" y="3297"/>
              <a:ext cx="1949" cy="470"/>
              <a:chOff x="5210" y="2690"/>
              <a:chExt cx="1949" cy="470"/>
            </a:xfrm>
          </p:grpSpPr>
          <p:sp>
            <p:nvSpPr>
              <p:cNvPr id="144" name="圆角矩形 143"/>
              <p:cNvSpPr/>
              <p:nvPr/>
            </p:nvSpPr>
            <p:spPr>
              <a:xfrm>
                <a:off x="5210" y="2690"/>
                <a:ext cx="1949" cy="47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资金</a:t>
                </a:r>
                <a:r>
                  <a:rPr 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机器人</a:t>
                </a:r>
                <a:r>
                  <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5" name="图片 144" descr="智能机器人模板 (1)"/>
              <p:cNvPicPr>
                <a:picLocks noChangeAspect="1"/>
              </p:cNvPicPr>
              <p:nvPr/>
            </p:nvPicPr>
            <p:blipFill>
              <a:blip r:embed="rId1"/>
              <a:stretch>
                <a:fillRect/>
              </a:stretch>
            </p:blipFill>
            <p:spPr>
              <a:xfrm>
                <a:off x="5462" y="2756"/>
                <a:ext cx="291" cy="283"/>
              </a:xfrm>
              <a:prstGeom prst="rect">
                <a:avLst/>
              </a:prstGeom>
            </p:spPr>
          </p:pic>
        </p:grpSp>
      </p:grpSp>
      <p:sp>
        <p:nvSpPr>
          <p:cNvPr id="147" name="圆角矩形 146"/>
          <p:cNvSpPr/>
          <p:nvPr/>
        </p:nvSpPr>
        <p:spPr>
          <a:xfrm>
            <a:off x="3152140" y="3623945"/>
            <a:ext cx="5777230" cy="1165860"/>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sp>
        <p:nvSpPr>
          <p:cNvPr id="160" name="圆角矩形 159"/>
          <p:cNvSpPr/>
          <p:nvPr/>
        </p:nvSpPr>
        <p:spPr>
          <a:xfrm>
            <a:off x="388620" y="5145405"/>
            <a:ext cx="11295380" cy="572770"/>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sp>
        <p:nvSpPr>
          <p:cNvPr id="161" name="圆角矩形 160"/>
          <p:cNvSpPr/>
          <p:nvPr/>
        </p:nvSpPr>
        <p:spPr>
          <a:xfrm>
            <a:off x="381635" y="1519555"/>
            <a:ext cx="11295380" cy="670560"/>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sp>
        <p:nvSpPr>
          <p:cNvPr id="163" name="圆角矩形 162"/>
          <p:cNvSpPr/>
          <p:nvPr/>
        </p:nvSpPr>
        <p:spPr>
          <a:xfrm>
            <a:off x="9012555" y="3623945"/>
            <a:ext cx="2664460" cy="1165860"/>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sp>
        <p:nvSpPr>
          <p:cNvPr id="165" name="圆角矩形 164"/>
          <p:cNvSpPr/>
          <p:nvPr/>
        </p:nvSpPr>
        <p:spPr>
          <a:xfrm>
            <a:off x="9162415" y="3851275"/>
            <a:ext cx="2365375"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sz="900">
                <a:solidFill>
                  <a:schemeClr val="bg1"/>
                </a:solidFill>
                <a:latin typeface="微软雅黑" panose="020B0503020204020204" pitchFamily="34" charset="-122"/>
                <a:ea typeface="微软雅黑" panose="020B0503020204020204" pitchFamily="34" charset="-122"/>
              </a:rPr>
              <a:t>环境检测</a:t>
            </a:r>
            <a:endParaRPr sz="900">
              <a:solidFill>
                <a:schemeClr val="bg1"/>
              </a:solidFill>
              <a:latin typeface="微软雅黑" panose="020B0503020204020204" pitchFamily="34" charset="-122"/>
              <a:ea typeface="微软雅黑" panose="020B0503020204020204" pitchFamily="34" charset="-122"/>
            </a:endParaRPr>
          </a:p>
        </p:txBody>
      </p:sp>
      <p:sp>
        <p:nvSpPr>
          <p:cNvPr id="166" name="圆角矩形 165"/>
          <p:cNvSpPr/>
          <p:nvPr/>
        </p:nvSpPr>
        <p:spPr>
          <a:xfrm>
            <a:off x="9162415" y="4136390"/>
            <a:ext cx="2364740" cy="239395"/>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进程守护</a:t>
            </a:r>
            <a:endParaRPr lang="zh-CN" sz="900">
              <a:solidFill>
                <a:schemeClr val="bg1"/>
              </a:solidFill>
              <a:latin typeface="微软雅黑" panose="020B0503020204020204" pitchFamily="34" charset="-122"/>
              <a:ea typeface="微软雅黑" panose="020B0503020204020204" pitchFamily="34" charset="-122"/>
            </a:endParaRPr>
          </a:p>
        </p:txBody>
      </p:sp>
      <p:sp>
        <p:nvSpPr>
          <p:cNvPr id="167" name="圆角矩形 166"/>
          <p:cNvSpPr/>
          <p:nvPr/>
        </p:nvSpPr>
        <p:spPr>
          <a:xfrm>
            <a:off x="9162415" y="4420870"/>
            <a:ext cx="2364740" cy="239395"/>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sz="900">
                <a:solidFill>
                  <a:schemeClr val="bg1"/>
                </a:solidFill>
                <a:latin typeface="微软雅黑" panose="020B0503020204020204" pitchFamily="34" charset="-122"/>
                <a:ea typeface="微软雅黑" panose="020B0503020204020204" pitchFamily="34" charset="-122"/>
                <a:sym typeface="+mn-ea"/>
              </a:rPr>
              <a:t>机器人</a:t>
            </a:r>
            <a:r>
              <a:rPr lang="zh-CN" sz="900">
                <a:solidFill>
                  <a:schemeClr val="bg1"/>
                </a:solidFill>
                <a:latin typeface="微软雅黑" panose="020B0503020204020204" pitchFamily="34" charset="-122"/>
                <a:ea typeface="微软雅黑" panose="020B0503020204020204" pitchFamily="34" charset="-122"/>
                <a:sym typeface="+mn-ea"/>
              </a:rPr>
              <a:t>心跳检测</a:t>
            </a:r>
            <a:endParaRPr lang="zh-CN" sz="900">
              <a:solidFill>
                <a:schemeClr val="bg1"/>
              </a:solidFill>
              <a:latin typeface="微软雅黑" panose="020B0503020204020204" pitchFamily="34" charset="-122"/>
              <a:ea typeface="微软雅黑" panose="020B0503020204020204" pitchFamily="34" charset="-122"/>
              <a:sym typeface="+mn-ea"/>
            </a:endParaRPr>
          </a:p>
        </p:txBody>
      </p:sp>
      <p:sp>
        <p:nvSpPr>
          <p:cNvPr id="168" name="流程图: 终止 167"/>
          <p:cNvSpPr/>
          <p:nvPr/>
        </p:nvSpPr>
        <p:spPr>
          <a:xfrm>
            <a:off x="9679164" y="345702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守护程序</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169" name="流程图: 终止 168"/>
          <p:cNvSpPr/>
          <p:nvPr/>
        </p:nvSpPr>
        <p:spPr>
          <a:xfrm>
            <a:off x="5198604" y="345702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中央控制台</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170" name="圆角矩形 169"/>
          <p:cNvSpPr/>
          <p:nvPr/>
        </p:nvSpPr>
        <p:spPr>
          <a:xfrm>
            <a:off x="3216910" y="38963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任务调度中心</a:t>
            </a:r>
            <a:endParaRPr lang="zh-CN" sz="900">
              <a:solidFill>
                <a:schemeClr val="bg1"/>
              </a:solidFill>
              <a:latin typeface="微软雅黑" panose="020B0503020204020204" pitchFamily="34" charset="-122"/>
              <a:ea typeface="微软雅黑" panose="020B0503020204020204" pitchFamily="34" charset="-122"/>
            </a:endParaRPr>
          </a:p>
        </p:txBody>
      </p:sp>
      <p:sp>
        <p:nvSpPr>
          <p:cNvPr id="171" name="圆角矩形 170"/>
          <p:cNvSpPr/>
          <p:nvPr/>
        </p:nvSpPr>
        <p:spPr>
          <a:xfrm>
            <a:off x="3216910" y="43027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告警态势感知</a:t>
            </a:r>
            <a:endParaRPr lang="zh-CN" sz="900">
              <a:solidFill>
                <a:schemeClr val="bg1"/>
              </a:solidFill>
              <a:latin typeface="微软雅黑" panose="020B0503020204020204" pitchFamily="34" charset="-122"/>
              <a:ea typeface="微软雅黑" panose="020B0503020204020204" pitchFamily="34" charset="-122"/>
            </a:endParaRPr>
          </a:p>
        </p:txBody>
      </p:sp>
      <p:sp>
        <p:nvSpPr>
          <p:cNvPr id="172" name="圆角矩形 171"/>
          <p:cNvSpPr/>
          <p:nvPr/>
        </p:nvSpPr>
        <p:spPr>
          <a:xfrm>
            <a:off x="5121910" y="38963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数字员工管理</a:t>
            </a:r>
            <a:endParaRPr lang="zh-CN" sz="900">
              <a:solidFill>
                <a:schemeClr val="bg1"/>
              </a:solidFill>
              <a:latin typeface="微软雅黑" panose="020B0503020204020204" pitchFamily="34" charset="-122"/>
              <a:ea typeface="微软雅黑" panose="020B0503020204020204" pitchFamily="34" charset="-122"/>
            </a:endParaRPr>
          </a:p>
        </p:txBody>
      </p:sp>
      <p:sp>
        <p:nvSpPr>
          <p:cNvPr id="173" name="圆角矩形 172"/>
          <p:cNvSpPr/>
          <p:nvPr/>
        </p:nvSpPr>
        <p:spPr>
          <a:xfrm>
            <a:off x="5121910" y="43027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日志管理中心</a:t>
            </a:r>
            <a:endParaRPr lang="zh-CN" sz="900">
              <a:solidFill>
                <a:schemeClr val="bg1"/>
              </a:solidFill>
              <a:latin typeface="微软雅黑" panose="020B0503020204020204" pitchFamily="34" charset="-122"/>
              <a:ea typeface="微软雅黑" panose="020B0503020204020204" pitchFamily="34" charset="-122"/>
            </a:endParaRPr>
          </a:p>
        </p:txBody>
      </p:sp>
      <p:sp>
        <p:nvSpPr>
          <p:cNvPr id="178" name="圆角矩形 177"/>
          <p:cNvSpPr/>
          <p:nvPr/>
        </p:nvSpPr>
        <p:spPr>
          <a:xfrm>
            <a:off x="7018655" y="38963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企业应用空间</a:t>
            </a:r>
            <a:endParaRPr lang="zh-CN" sz="900">
              <a:solidFill>
                <a:schemeClr val="bg1"/>
              </a:solidFill>
              <a:latin typeface="微软雅黑" panose="020B0503020204020204" pitchFamily="34" charset="-122"/>
              <a:ea typeface="微软雅黑" panose="020B0503020204020204" pitchFamily="34" charset="-122"/>
            </a:endParaRPr>
          </a:p>
        </p:txBody>
      </p:sp>
      <p:sp>
        <p:nvSpPr>
          <p:cNvPr id="179" name="圆角矩形 178"/>
          <p:cNvSpPr/>
          <p:nvPr/>
        </p:nvSpPr>
        <p:spPr>
          <a:xfrm>
            <a:off x="7018655" y="4302760"/>
            <a:ext cx="1811020"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远程动态展示</a:t>
            </a:r>
            <a:endParaRPr lang="zh-CN" sz="900">
              <a:solidFill>
                <a:schemeClr val="bg1"/>
              </a:solidFill>
              <a:latin typeface="微软雅黑" panose="020B0503020204020204" pitchFamily="34" charset="-122"/>
              <a:ea typeface="微软雅黑" panose="020B0503020204020204" pitchFamily="34" charset="-122"/>
            </a:endParaRPr>
          </a:p>
        </p:txBody>
      </p:sp>
      <p:sp>
        <p:nvSpPr>
          <p:cNvPr id="183" name="流程图: 终止 182"/>
          <p:cNvSpPr/>
          <p:nvPr/>
        </p:nvSpPr>
        <p:spPr>
          <a:xfrm>
            <a:off x="3989564" y="238768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核算数字员工</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184" name="流程图: 终止 183"/>
          <p:cNvSpPr/>
          <p:nvPr/>
        </p:nvSpPr>
        <p:spPr>
          <a:xfrm>
            <a:off x="8516479" y="238768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资金数字员工</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187" name="圆角矩形 186"/>
          <p:cNvSpPr/>
          <p:nvPr/>
        </p:nvSpPr>
        <p:spPr>
          <a:xfrm>
            <a:off x="641985" y="5339080"/>
            <a:ext cx="1811020" cy="240030"/>
          </a:xfrm>
          <a:prstGeom prst="roundRect">
            <a:avLst>
              <a:gd name="adj" fmla="val 9022"/>
            </a:avLst>
          </a:prstGeom>
          <a:gradFill>
            <a:gsLst>
              <a:gs pos="0">
                <a:srgbClr val="79C8FF"/>
              </a:gs>
              <a:gs pos="45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chemeClr val="bg1"/>
                </a:solidFill>
                <a:latin typeface="微软雅黑" panose="020B0503020204020204" pitchFamily="34" charset="-122"/>
                <a:ea typeface="微软雅黑" panose="020B0503020204020204" pitchFamily="34" charset="-122"/>
              </a:rPr>
              <a:t>数据库集群</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188" name="圆角矩形 187"/>
          <p:cNvSpPr/>
          <p:nvPr/>
        </p:nvSpPr>
        <p:spPr>
          <a:xfrm>
            <a:off x="2800350" y="5339080"/>
            <a:ext cx="1811020" cy="240030"/>
          </a:xfrm>
          <a:prstGeom prst="roundRect">
            <a:avLst>
              <a:gd name="adj" fmla="val 9022"/>
            </a:avLst>
          </a:prstGeom>
          <a:gradFill>
            <a:gsLst>
              <a:gs pos="0">
                <a:srgbClr val="79C8FF"/>
              </a:gs>
              <a:gs pos="45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chemeClr val="bg1"/>
                </a:solidFill>
                <a:latin typeface="微软雅黑" panose="020B0503020204020204" pitchFamily="34" charset="-122"/>
                <a:ea typeface="微软雅黑" panose="020B0503020204020204" pitchFamily="34" charset="-122"/>
                <a:sym typeface="+mn-ea"/>
              </a:rPr>
              <a:t>负载均衡</a:t>
            </a:r>
            <a:endParaRPr lang="zh-CN" altLang="en-US" sz="900">
              <a:solidFill>
                <a:schemeClr val="bg1"/>
              </a:solidFill>
              <a:latin typeface="微软雅黑" panose="020B0503020204020204" pitchFamily="34" charset="-122"/>
              <a:ea typeface="微软雅黑" panose="020B0503020204020204" pitchFamily="34" charset="-122"/>
              <a:sym typeface="+mn-ea"/>
            </a:endParaRPr>
          </a:p>
        </p:txBody>
      </p:sp>
      <p:sp>
        <p:nvSpPr>
          <p:cNvPr id="189" name="圆角矩形 188"/>
          <p:cNvSpPr/>
          <p:nvPr/>
        </p:nvSpPr>
        <p:spPr>
          <a:xfrm>
            <a:off x="4958715" y="5339080"/>
            <a:ext cx="1811020" cy="240030"/>
          </a:xfrm>
          <a:prstGeom prst="roundRect">
            <a:avLst>
              <a:gd name="adj" fmla="val 9022"/>
            </a:avLst>
          </a:prstGeom>
          <a:gradFill>
            <a:gsLst>
              <a:gs pos="0">
                <a:srgbClr val="79C8FF"/>
              </a:gs>
              <a:gs pos="45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chemeClr val="bg1"/>
                </a:solidFill>
                <a:latin typeface="微软雅黑" panose="020B0503020204020204" pitchFamily="34" charset="-122"/>
                <a:ea typeface="微软雅黑" panose="020B0503020204020204" pitchFamily="34" charset="-122"/>
              </a:rPr>
              <a:t>OCR</a:t>
            </a:r>
            <a:r>
              <a:rPr lang="zh-CN" altLang="en-US" sz="900">
                <a:solidFill>
                  <a:schemeClr val="bg1"/>
                </a:solidFill>
                <a:latin typeface="微软雅黑" panose="020B0503020204020204" pitchFamily="34" charset="-122"/>
                <a:ea typeface="微软雅黑" panose="020B0503020204020204" pitchFamily="34" charset="-122"/>
              </a:rPr>
              <a:t>识别引擎</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190" name="圆角矩形 189"/>
          <p:cNvSpPr/>
          <p:nvPr/>
        </p:nvSpPr>
        <p:spPr>
          <a:xfrm>
            <a:off x="7117080" y="5339080"/>
            <a:ext cx="1811020" cy="240030"/>
          </a:xfrm>
          <a:prstGeom prst="roundRect">
            <a:avLst>
              <a:gd name="adj" fmla="val 9022"/>
            </a:avLst>
          </a:prstGeom>
          <a:gradFill>
            <a:gsLst>
              <a:gs pos="0">
                <a:srgbClr val="79C8FF"/>
              </a:gs>
              <a:gs pos="45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脚本解析引擎</a:t>
            </a:r>
            <a:endParaRPr lang="zh-CN" sz="900">
              <a:solidFill>
                <a:schemeClr val="bg1"/>
              </a:solidFill>
              <a:latin typeface="微软雅黑" panose="020B0503020204020204" pitchFamily="34" charset="-122"/>
              <a:ea typeface="微软雅黑" panose="020B0503020204020204" pitchFamily="34" charset="-122"/>
            </a:endParaRPr>
          </a:p>
        </p:txBody>
      </p:sp>
      <p:sp>
        <p:nvSpPr>
          <p:cNvPr id="191" name="圆角矩形 190"/>
          <p:cNvSpPr/>
          <p:nvPr/>
        </p:nvSpPr>
        <p:spPr>
          <a:xfrm>
            <a:off x="9275445" y="5339080"/>
            <a:ext cx="1811020" cy="240030"/>
          </a:xfrm>
          <a:prstGeom prst="roundRect">
            <a:avLst>
              <a:gd name="adj" fmla="val 9022"/>
            </a:avLst>
          </a:prstGeom>
          <a:gradFill>
            <a:gsLst>
              <a:gs pos="0">
                <a:srgbClr val="79C8FF"/>
              </a:gs>
              <a:gs pos="45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sz="900" dirty="0">
                <a:solidFill>
                  <a:schemeClr val="bg1"/>
                </a:solidFill>
                <a:latin typeface="微软雅黑" panose="020B0503020204020204" pitchFamily="34" charset="-122"/>
                <a:ea typeface="微软雅黑" panose="020B0503020204020204" pitchFamily="34" charset="-122"/>
                <a:sym typeface="+mn-ea"/>
              </a:rPr>
              <a:t>图像检测</a:t>
            </a:r>
            <a:r>
              <a:rPr lang="zh-CN" sz="900" dirty="0">
                <a:solidFill>
                  <a:schemeClr val="bg1"/>
                </a:solidFill>
                <a:latin typeface="微软雅黑" panose="020B0503020204020204" pitchFamily="34" charset="-122"/>
                <a:ea typeface="微软雅黑" panose="020B0503020204020204" pitchFamily="34" charset="-122"/>
                <a:sym typeface="+mn-ea"/>
              </a:rPr>
              <a:t>引擎</a:t>
            </a:r>
            <a:endParaRPr lang="zh-CN" sz="900" dirty="0">
              <a:solidFill>
                <a:schemeClr val="bg1"/>
              </a:solidFill>
              <a:latin typeface="微软雅黑" panose="020B0503020204020204" pitchFamily="34" charset="-122"/>
              <a:ea typeface="微软雅黑" panose="020B0503020204020204" pitchFamily="34" charset="-122"/>
              <a:sym typeface="+mn-ea"/>
            </a:endParaRPr>
          </a:p>
        </p:txBody>
      </p:sp>
      <p:sp>
        <p:nvSpPr>
          <p:cNvPr id="220" name="圆角矩形 219"/>
          <p:cNvSpPr/>
          <p:nvPr/>
        </p:nvSpPr>
        <p:spPr>
          <a:xfrm>
            <a:off x="388620" y="3623945"/>
            <a:ext cx="2664460" cy="1165860"/>
          </a:xfrm>
          <a:prstGeom prst="roundRect">
            <a:avLst>
              <a:gd name="adj" fmla="val 6216"/>
            </a:avLst>
          </a:prstGeom>
          <a:solidFill>
            <a:srgbClr val="DDE7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rgbClr val="4497FD"/>
              </a:solidFill>
              <a:latin typeface="微软雅黑" panose="020B0503020204020204" pitchFamily="34" charset="-122"/>
              <a:ea typeface="微软雅黑" panose="020B0503020204020204" pitchFamily="34" charset="-122"/>
            </a:endParaRPr>
          </a:p>
        </p:txBody>
      </p:sp>
      <p:sp>
        <p:nvSpPr>
          <p:cNvPr id="226" name="圆角矩形 225"/>
          <p:cNvSpPr/>
          <p:nvPr/>
        </p:nvSpPr>
        <p:spPr>
          <a:xfrm>
            <a:off x="538480" y="3851275"/>
            <a:ext cx="2365375" cy="240030"/>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en-US" altLang="zh-CN" sz="900">
                <a:solidFill>
                  <a:schemeClr val="bg1"/>
                </a:solidFill>
                <a:latin typeface="微软雅黑" panose="020B0503020204020204" pitchFamily="34" charset="-122"/>
                <a:ea typeface="微软雅黑" panose="020B0503020204020204" pitchFamily="34" charset="-122"/>
              </a:rPr>
              <a:t>Open API</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227" name="圆角矩形 226"/>
          <p:cNvSpPr/>
          <p:nvPr/>
        </p:nvSpPr>
        <p:spPr>
          <a:xfrm>
            <a:off x="538480" y="4136390"/>
            <a:ext cx="2364740" cy="239395"/>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rPr>
              <a:t>数据加密</a:t>
            </a:r>
            <a:endParaRPr lang="zh-CN" sz="900">
              <a:solidFill>
                <a:schemeClr val="bg1"/>
              </a:solidFill>
              <a:latin typeface="微软雅黑" panose="020B0503020204020204" pitchFamily="34" charset="-122"/>
              <a:ea typeface="微软雅黑" panose="020B0503020204020204" pitchFamily="34" charset="-122"/>
            </a:endParaRPr>
          </a:p>
        </p:txBody>
      </p:sp>
      <p:sp>
        <p:nvSpPr>
          <p:cNvPr id="228" name="圆角矩形 227"/>
          <p:cNvSpPr/>
          <p:nvPr/>
        </p:nvSpPr>
        <p:spPr>
          <a:xfrm>
            <a:off x="538480" y="4420870"/>
            <a:ext cx="2364740" cy="239395"/>
          </a:xfrm>
          <a:prstGeom prst="roundRect">
            <a:avLst>
              <a:gd name="adj" fmla="val 9022"/>
            </a:avLst>
          </a:prstGeom>
          <a:gradFill>
            <a:gsLst>
              <a:gs pos="0">
                <a:srgbClr val="79C8FF"/>
              </a:gs>
              <a:gs pos="100000">
                <a:srgbClr val="2D8DFF"/>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sz="900">
                <a:solidFill>
                  <a:schemeClr val="bg1"/>
                </a:solidFill>
                <a:latin typeface="微软雅黑" panose="020B0503020204020204" pitchFamily="34" charset="-122"/>
                <a:ea typeface="微软雅黑" panose="020B0503020204020204" pitchFamily="34" charset="-122"/>
                <a:sym typeface="+mn-ea"/>
              </a:rPr>
              <a:t>接口鉴权、认证</a:t>
            </a:r>
            <a:endParaRPr lang="zh-CN" sz="900">
              <a:solidFill>
                <a:schemeClr val="bg1"/>
              </a:solidFill>
              <a:latin typeface="微软雅黑" panose="020B0503020204020204" pitchFamily="34" charset="-122"/>
              <a:ea typeface="微软雅黑" panose="020B0503020204020204" pitchFamily="34" charset="-122"/>
              <a:sym typeface="+mn-ea"/>
            </a:endParaRPr>
          </a:p>
        </p:txBody>
      </p:sp>
      <p:sp>
        <p:nvSpPr>
          <p:cNvPr id="229" name="流程图: 终止 228"/>
          <p:cNvSpPr/>
          <p:nvPr/>
        </p:nvSpPr>
        <p:spPr>
          <a:xfrm>
            <a:off x="1055229" y="345702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数据传输</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230" name="流程图: 终止 229"/>
          <p:cNvSpPr/>
          <p:nvPr/>
        </p:nvSpPr>
        <p:spPr>
          <a:xfrm>
            <a:off x="5199239" y="4973408"/>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基础服务</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
        <p:nvSpPr>
          <p:cNvPr id="259" name="圆角矩形 258"/>
          <p:cNvSpPr/>
          <p:nvPr/>
        </p:nvSpPr>
        <p:spPr>
          <a:xfrm>
            <a:off x="8034020"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账户资金数据采集</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0" name="圆角矩形 259"/>
          <p:cNvSpPr/>
          <p:nvPr/>
        </p:nvSpPr>
        <p:spPr>
          <a:xfrm>
            <a:off x="9907905"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流程单据审批</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1" name="圆角矩形 260"/>
          <p:cNvSpPr/>
          <p:nvPr/>
        </p:nvSpPr>
        <p:spPr>
          <a:xfrm>
            <a:off x="538480"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会计凭证处理</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2" name="圆角矩形 261"/>
          <p:cNvSpPr/>
          <p:nvPr/>
        </p:nvSpPr>
        <p:spPr>
          <a:xfrm>
            <a:off x="2412365"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月度成本处理</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3" name="圆角矩形 262"/>
          <p:cNvSpPr/>
          <p:nvPr/>
        </p:nvSpPr>
        <p:spPr>
          <a:xfrm>
            <a:off x="4286250"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账务数据核对</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4" name="圆角矩形 263"/>
          <p:cNvSpPr/>
          <p:nvPr/>
        </p:nvSpPr>
        <p:spPr>
          <a:xfrm>
            <a:off x="6160135" y="1717040"/>
            <a:ext cx="1547495" cy="298450"/>
          </a:xfrm>
          <a:prstGeom prst="roundRect">
            <a:avLst/>
          </a:prstGeom>
          <a:solidFill>
            <a:srgbClr val="F3F9FF"/>
          </a:solidFill>
          <a:ln>
            <a:noFill/>
          </a:ln>
          <a:effectLst>
            <a:outerShdw blurRad="50800" dist="38100" dir="5400000" algn="t" rotWithShape="0">
              <a:srgbClr val="4497F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rPr>
              <a:t>电子影像归档</a:t>
            </a:r>
            <a:endParaRPr lang="zh-CN" altLang="en-US" sz="900">
              <a:solidFill>
                <a:srgbClr val="4497FD"/>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5" name="圆角矩形 264"/>
          <p:cNvSpPr/>
          <p:nvPr/>
        </p:nvSpPr>
        <p:spPr>
          <a:xfrm>
            <a:off x="471170" y="1628140"/>
            <a:ext cx="7319645" cy="463550"/>
          </a:xfrm>
          <a:prstGeom prst="roundRect">
            <a:avLst/>
          </a:prstGeom>
          <a:solidFill>
            <a:schemeClr val="bg1">
              <a:alpha val="4000"/>
            </a:schemeClr>
          </a:solidFill>
          <a:ln w="15875" cmpd="sng">
            <a:gradFill>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1" name="流程图: 终止 230"/>
          <p:cNvSpPr/>
          <p:nvPr/>
        </p:nvSpPr>
        <p:spPr>
          <a:xfrm>
            <a:off x="5199239" y="1344383"/>
            <a:ext cx="1330265" cy="322557"/>
          </a:xfrm>
          <a:prstGeom prst="flowChartTerminator">
            <a:avLst/>
          </a:prstGeom>
          <a:gradFill>
            <a:gsLst>
              <a:gs pos="0">
                <a:srgbClr val="4396FD">
                  <a:alpha val="81000"/>
                </a:srgbClr>
              </a:gs>
              <a:gs pos="100000">
                <a:srgbClr val="A1E5FE">
                  <a:alpha val="5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p>
            <a:pPr algn="ctr"/>
            <a:r>
              <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rPr>
              <a:t>项目场景应用</a:t>
            </a:r>
            <a:endParaRPr lang="zh-CN" altLang="en-US" sz="1100">
              <a:effectLst>
                <a:outerShdw blurRad="63500" sx="102000" sy="102000" algn="ctr" rotWithShape="0">
                  <a:srgbClr val="4396FD">
                    <a:alpha val="4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63359" y="159951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270714" y="4143235"/>
            <a:ext cx="5264383" cy="306705"/>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机器人模拟人工自动完成月度凭证及成本处理等任务</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sp>
        <p:nvSpPr>
          <p:cNvPr id="63" name="矩形: 圆角 89"/>
          <p:cNvSpPr/>
          <p:nvPr/>
        </p:nvSpPr>
        <p:spPr>
          <a:xfrm>
            <a:off x="9584577" y="4757840"/>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平均每月处理</a:t>
            </a:r>
            <a:r>
              <a:rPr lang="en-US" altLang="zh-C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6.2h/</a:t>
            </a:r>
            <a:r>
              <a:rPr lang="zh-CN" altLang="en-US">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4" name="矩形: 圆角 90"/>
          <p:cNvSpPr/>
          <p:nvPr/>
        </p:nvSpPr>
        <p:spPr>
          <a:xfrm>
            <a:off x="9541081" y="2203969"/>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zh-C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平均每月处理</a:t>
            </a:r>
            <a:r>
              <a:rPr lang="en-US" altLang="zh-C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12h/</a:t>
            </a:r>
            <a:r>
              <a:rPr lang="zh-CN" altLang="en-US">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企业</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grpSp>
        <p:nvGrpSpPr>
          <p:cNvPr id="79" name="组合 78"/>
          <p:cNvGrpSpPr/>
          <p:nvPr/>
        </p:nvGrpSpPr>
        <p:grpSpPr>
          <a:xfrm>
            <a:off x="3176905" y="2256155"/>
            <a:ext cx="1419225" cy="868045"/>
            <a:chOff x="5003" y="2838"/>
            <a:chExt cx="2235" cy="1367"/>
          </a:xfrm>
        </p:grpSpPr>
        <p:pic>
          <p:nvPicPr>
            <p:cNvPr id="16" name="图片 15" descr="文件 (3)"/>
            <p:cNvPicPr>
              <a:picLocks noChangeAspect="1"/>
            </p:cNvPicPr>
            <p:nvPr/>
          </p:nvPicPr>
          <p:blipFill>
            <a:blip r:embed="rId1" cstate="print">
              <a:biLevel thresh="25000"/>
            </a:blip>
            <a:stretch>
              <a:fillRect/>
            </a:stretch>
          </p:blipFill>
          <p:spPr>
            <a:xfrm>
              <a:off x="5114" y="3055"/>
              <a:ext cx="551" cy="551"/>
            </a:xfrm>
            <a:prstGeom prst="rect">
              <a:avLst/>
            </a:prstGeom>
          </p:spPr>
        </p:pic>
        <p:sp>
          <p:nvSpPr>
            <p:cNvPr id="27" name="文本框 26"/>
            <p:cNvSpPr txBox="1"/>
            <p:nvPr/>
          </p:nvSpPr>
          <p:spPr>
            <a:xfrm>
              <a:off x="5003" y="3819"/>
              <a:ext cx="2180" cy="386"/>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各类凭证处理</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7" name="箭头: 右 92"/>
            <p:cNvSpPr/>
            <p:nvPr/>
          </p:nvSpPr>
          <p:spPr>
            <a:xfrm>
              <a:off x="6466" y="3195"/>
              <a:ext cx="772" cy="271"/>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84" name="椭圆 83"/>
            <p:cNvSpPr/>
            <p:nvPr/>
          </p:nvSpPr>
          <p:spPr>
            <a:xfrm>
              <a:off x="5668" y="2838"/>
              <a:ext cx="850" cy="850"/>
            </a:xfrm>
            <a:prstGeom prst="ellipse">
              <a:avLst/>
            </a:pr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grpSp>
        <p:nvGrpSpPr>
          <p:cNvPr id="96" name="组合 95"/>
          <p:cNvGrpSpPr/>
          <p:nvPr/>
        </p:nvGrpSpPr>
        <p:grpSpPr>
          <a:xfrm>
            <a:off x="3231515" y="4755111"/>
            <a:ext cx="5746750" cy="1069975"/>
            <a:chOff x="5089" y="7527"/>
            <a:chExt cx="9050" cy="1685"/>
          </a:xfrm>
        </p:grpSpPr>
        <p:pic>
          <p:nvPicPr>
            <p:cNvPr id="13" name="图片 12" descr="E:\桌面文档\产品材料\运营素材\logo.pnglogo"/>
            <p:cNvPicPr>
              <a:picLocks noChangeAspect="1"/>
            </p:cNvPicPr>
            <p:nvPr/>
          </p:nvPicPr>
          <p:blipFill>
            <a:blip r:embed="rId3"/>
            <a:srcRect/>
            <a:stretch>
              <a:fillRect/>
            </a:stretch>
          </p:blipFill>
          <p:spPr>
            <a:xfrm>
              <a:off x="5611" y="7527"/>
              <a:ext cx="889" cy="890"/>
            </a:xfrm>
            <a:prstGeom prst="rect">
              <a:avLst/>
            </a:prstGeom>
          </p:spPr>
        </p:pic>
        <p:pic>
          <p:nvPicPr>
            <p:cNvPr id="40" name="图片 39" descr="文件 (4)"/>
            <p:cNvPicPr>
              <a:picLocks noChangeAspect="1"/>
            </p:cNvPicPr>
            <p:nvPr/>
          </p:nvPicPr>
          <p:blipFill>
            <a:blip r:embed="rId4" cstate="print"/>
            <a:stretch>
              <a:fillRect/>
            </a:stretch>
          </p:blipFill>
          <p:spPr>
            <a:xfrm>
              <a:off x="5151" y="7823"/>
              <a:ext cx="514" cy="514"/>
            </a:xfrm>
            <a:prstGeom prst="rect">
              <a:avLst/>
            </a:prstGeom>
          </p:spPr>
        </p:pic>
        <p:sp>
          <p:nvSpPr>
            <p:cNvPr id="49" name="文本框 48"/>
            <p:cNvSpPr txBox="1"/>
            <p:nvPr/>
          </p:nvSpPr>
          <p:spPr>
            <a:xfrm>
              <a:off x="5089" y="8584"/>
              <a:ext cx="1754" cy="386"/>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各类凭证处理</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58" name="箭头: 右 122"/>
            <p:cNvSpPr/>
            <p:nvPr/>
          </p:nvSpPr>
          <p:spPr>
            <a:xfrm>
              <a:off x="6518" y="8028"/>
              <a:ext cx="668" cy="21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6" name="图片 5" descr="E:\桌面文档\产品材料\运营素材\logo.pnglogo"/>
            <p:cNvPicPr>
              <a:picLocks noChangeAspect="1"/>
            </p:cNvPicPr>
            <p:nvPr/>
          </p:nvPicPr>
          <p:blipFill>
            <a:blip r:embed="rId3"/>
            <a:srcRect/>
            <a:stretch>
              <a:fillRect/>
            </a:stretch>
          </p:blipFill>
          <p:spPr>
            <a:xfrm>
              <a:off x="8011" y="7527"/>
              <a:ext cx="889" cy="890"/>
            </a:xfrm>
            <a:prstGeom prst="rect">
              <a:avLst/>
            </a:prstGeom>
          </p:spPr>
        </p:pic>
        <p:pic>
          <p:nvPicPr>
            <p:cNvPr id="7" name="图片 6" descr="文件 (4)"/>
            <p:cNvPicPr>
              <a:picLocks noChangeAspect="1"/>
            </p:cNvPicPr>
            <p:nvPr/>
          </p:nvPicPr>
          <p:blipFill>
            <a:blip r:embed="rId4" cstate="print"/>
            <a:stretch>
              <a:fillRect/>
            </a:stretch>
          </p:blipFill>
          <p:spPr>
            <a:xfrm>
              <a:off x="7551" y="7823"/>
              <a:ext cx="514" cy="514"/>
            </a:xfrm>
            <a:prstGeom prst="rect">
              <a:avLst/>
            </a:prstGeom>
          </p:spPr>
        </p:pic>
        <p:sp>
          <p:nvSpPr>
            <p:cNvPr id="8" name="文本框 7"/>
            <p:cNvSpPr txBox="1"/>
            <p:nvPr/>
          </p:nvSpPr>
          <p:spPr>
            <a:xfrm>
              <a:off x="7489" y="8584"/>
              <a:ext cx="1754" cy="386"/>
            </a:xfrm>
            <a:prstGeom prst="rect">
              <a:avLst/>
            </a:prstGeom>
            <a:noFill/>
          </p:spPr>
          <p:txBody>
            <a:bodyPr wrap="square" rtlCol="0">
              <a:spAutoFit/>
            </a:bodyPr>
            <a:p>
              <a:pPr algn="ctr"/>
              <a:r>
                <a:rPr kumimoji="1" lang="zh-CN" altLang="en-US" sz="1000">
                  <a:solidFill>
                    <a:srgbClr val="00AE57"/>
                  </a:solidFill>
                  <a:latin typeface="微软雅黑" panose="020B0503020204020204" pitchFamily="34" charset="-122"/>
                  <a:ea typeface="微软雅黑" panose="020B0503020204020204" pitchFamily="34" charset="-122"/>
                </a:rPr>
                <a:t>月度成本处理</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70" name="箭头: 右 122"/>
            <p:cNvSpPr/>
            <p:nvPr/>
          </p:nvSpPr>
          <p:spPr>
            <a:xfrm>
              <a:off x="8918" y="8028"/>
              <a:ext cx="668" cy="21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pic>
          <p:nvPicPr>
            <p:cNvPr id="71" name="图片 70" descr="E:\桌面文档\产品材料\运营素材\logo.pnglogo"/>
            <p:cNvPicPr>
              <a:picLocks noChangeAspect="1"/>
            </p:cNvPicPr>
            <p:nvPr/>
          </p:nvPicPr>
          <p:blipFill>
            <a:blip r:embed="rId3"/>
            <a:srcRect/>
            <a:stretch>
              <a:fillRect/>
            </a:stretch>
          </p:blipFill>
          <p:spPr>
            <a:xfrm>
              <a:off x="10497" y="7527"/>
              <a:ext cx="889" cy="890"/>
            </a:xfrm>
            <a:prstGeom prst="rect">
              <a:avLst/>
            </a:prstGeom>
          </p:spPr>
        </p:pic>
        <p:pic>
          <p:nvPicPr>
            <p:cNvPr id="72" name="图片 71" descr="文件 (4)"/>
            <p:cNvPicPr>
              <a:picLocks noChangeAspect="1"/>
            </p:cNvPicPr>
            <p:nvPr/>
          </p:nvPicPr>
          <p:blipFill>
            <a:blip r:embed="rId4" cstate="print"/>
            <a:stretch>
              <a:fillRect/>
            </a:stretch>
          </p:blipFill>
          <p:spPr>
            <a:xfrm>
              <a:off x="10037" y="7823"/>
              <a:ext cx="514" cy="514"/>
            </a:xfrm>
            <a:prstGeom prst="rect">
              <a:avLst/>
            </a:prstGeom>
          </p:spPr>
        </p:pic>
        <p:sp>
          <p:nvSpPr>
            <p:cNvPr id="73" name="文本框 72"/>
            <p:cNvSpPr txBox="1"/>
            <p:nvPr/>
          </p:nvSpPr>
          <p:spPr>
            <a:xfrm>
              <a:off x="9975" y="8584"/>
              <a:ext cx="1754" cy="628"/>
            </a:xfrm>
            <a:prstGeom prst="rect">
              <a:avLst/>
            </a:prstGeom>
            <a:noFill/>
          </p:spPr>
          <p:txBody>
            <a:bodyPr wrap="square" rtlCol="0">
              <a:spAutoFit/>
            </a:bodyPr>
            <a:p>
              <a:pPr algn="ctr"/>
              <a:r>
                <a:rPr kumimoji="1" lang="zh-CN" altLang="en-US" sz="1000">
                  <a:solidFill>
                    <a:srgbClr val="00AE57"/>
                  </a:solidFill>
                  <a:latin typeface="微软雅黑" panose="020B0503020204020204" pitchFamily="34" charset="-122"/>
                  <a:ea typeface="微软雅黑" panose="020B0503020204020204" pitchFamily="34" charset="-122"/>
                </a:rPr>
                <a:t>总账及各模块</a:t>
              </a:r>
              <a:endParaRPr kumimoji="1" lang="zh-CN" altLang="en-US" sz="1000">
                <a:solidFill>
                  <a:srgbClr val="00AE57"/>
                </a:solidFill>
                <a:latin typeface="微软雅黑" panose="020B0503020204020204" pitchFamily="34" charset="-122"/>
                <a:ea typeface="微软雅黑" panose="020B0503020204020204" pitchFamily="34" charset="-122"/>
              </a:endParaRPr>
            </a:p>
            <a:p>
              <a:pPr algn="ctr"/>
              <a:r>
                <a:rPr kumimoji="1" lang="zh-CN" altLang="en-US" sz="1000">
                  <a:solidFill>
                    <a:srgbClr val="00AE57"/>
                  </a:solidFill>
                  <a:latin typeface="微软雅黑" panose="020B0503020204020204" pitchFamily="34" charset="-122"/>
                  <a:ea typeface="微软雅黑" panose="020B0503020204020204" pitchFamily="34" charset="-122"/>
                </a:rPr>
                <a:t>数据核对</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74" name="箭头: 右 122"/>
            <p:cNvSpPr/>
            <p:nvPr/>
          </p:nvSpPr>
          <p:spPr>
            <a:xfrm>
              <a:off x="11404" y="8028"/>
              <a:ext cx="668" cy="21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p>
          </p:txBody>
        </p:sp>
        <p:pic>
          <p:nvPicPr>
            <p:cNvPr id="75" name="图片 74" descr="E:\桌面文档\产品材料\运营素材\logo.pnglogo"/>
            <p:cNvPicPr>
              <a:picLocks noChangeAspect="1"/>
            </p:cNvPicPr>
            <p:nvPr/>
          </p:nvPicPr>
          <p:blipFill>
            <a:blip r:embed="rId3"/>
            <a:srcRect/>
            <a:stretch>
              <a:fillRect/>
            </a:stretch>
          </p:blipFill>
          <p:spPr>
            <a:xfrm>
              <a:off x="12907" y="7527"/>
              <a:ext cx="889" cy="890"/>
            </a:xfrm>
            <a:prstGeom prst="rect">
              <a:avLst/>
            </a:prstGeom>
          </p:spPr>
        </p:pic>
        <p:pic>
          <p:nvPicPr>
            <p:cNvPr id="76" name="图片 75" descr="文件 (4)"/>
            <p:cNvPicPr>
              <a:picLocks noChangeAspect="1"/>
            </p:cNvPicPr>
            <p:nvPr/>
          </p:nvPicPr>
          <p:blipFill>
            <a:blip r:embed="rId4" cstate="print"/>
            <a:stretch>
              <a:fillRect/>
            </a:stretch>
          </p:blipFill>
          <p:spPr>
            <a:xfrm>
              <a:off x="12447" y="7823"/>
              <a:ext cx="514" cy="514"/>
            </a:xfrm>
            <a:prstGeom prst="rect">
              <a:avLst/>
            </a:prstGeom>
          </p:spPr>
        </p:pic>
        <p:sp>
          <p:nvSpPr>
            <p:cNvPr id="77" name="文本框 76"/>
            <p:cNvSpPr txBox="1"/>
            <p:nvPr/>
          </p:nvSpPr>
          <p:spPr>
            <a:xfrm>
              <a:off x="12385" y="8584"/>
              <a:ext cx="1754" cy="386"/>
            </a:xfrm>
            <a:prstGeom prst="rect">
              <a:avLst/>
            </a:prstGeom>
            <a:noFill/>
          </p:spPr>
          <p:txBody>
            <a:bodyPr wrap="square" rtlCol="0">
              <a:spAutoFit/>
            </a:bodyPr>
            <a:p>
              <a:pPr algn="ctr"/>
              <a:r>
                <a:rPr kumimoji="1" lang="zh-CN" altLang="en-US" sz="1000">
                  <a:solidFill>
                    <a:srgbClr val="00AE57"/>
                  </a:solidFill>
                  <a:latin typeface="微软雅黑" panose="020B0503020204020204" pitchFamily="34" charset="-122"/>
                  <a:ea typeface="微软雅黑" panose="020B0503020204020204" pitchFamily="34" charset="-122"/>
                </a:rPr>
                <a:t>影像归档</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620260" y="2256155"/>
            <a:ext cx="1419225" cy="868045"/>
            <a:chOff x="5003" y="2838"/>
            <a:chExt cx="2235" cy="1367"/>
          </a:xfrm>
        </p:grpSpPr>
        <p:pic>
          <p:nvPicPr>
            <p:cNvPr id="81" name="图片 80" descr="文件 (3)"/>
            <p:cNvPicPr>
              <a:picLocks noChangeAspect="1"/>
            </p:cNvPicPr>
            <p:nvPr/>
          </p:nvPicPr>
          <p:blipFill>
            <a:blip r:embed="rId1" cstate="print">
              <a:biLevel thresh="25000"/>
            </a:blip>
            <a:stretch>
              <a:fillRect/>
            </a:stretch>
          </p:blipFill>
          <p:spPr>
            <a:xfrm>
              <a:off x="5114" y="3055"/>
              <a:ext cx="551" cy="551"/>
            </a:xfrm>
            <a:prstGeom prst="rect">
              <a:avLst/>
            </a:prstGeom>
          </p:spPr>
        </p:pic>
        <p:sp>
          <p:nvSpPr>
            <p:cNvPr id="82" name="文本框 81"/>
            <p:cNvSpPr txBox="1"/>
            <p:nvPr/>
          </p:nvSpPr>
          <p:spPr>
            <a:xfrm>
              <a:off x="5003" y="3819"/>
              <a:ext cx="2180" cy="386"/>
            </a:xfrm>
            <a:prstGeom prst="rect">
              <a:avLst/>
            </a:prstGeom>
            <a:noFill/>
          </p:spPr>
          <p:txBody>
            <a:bodyPr wrap="square" rtlCol="0">
              <a:spAutoFit/>
            </a:bodyPr>
            <a:p>
              <a:pPr algn="ctr"/>
              <a:r>
                <a:rPr kumimoji="1" lang="zh-CN" altLang="en-US" sz="1000">
                  <a:solidFill>
                    <a:schemeClr val="bg1"/>
                  </a:solidFill>
                  <a:latin typeface="微软雅黑" panose="020B0503020204020204" pitchFamily="34" charset="-122"/>
                  <a:ea typeface="微软雅黑" panose="020B0503020204020204" pitchFamily="34" charset="-122"/>
                </a:rPr>
                <a:t>月度成本处理</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83" name="箭头: 右 92"/>
            <p:cNvSpPr/>
            <p:nvPr/>
          </p:nvSpPr>
          <p:spPr>
            <a:xfrm>
              <a:off x="6466" y="3195"/>
              <a:ext cx="772" cy="271"/>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solidFill>
                  <a:schemeClr val="bg1"/>
                </a:solidFill>
              </a:endParaRPr>
            </a:p>
          </p:txBody>
        </p:sp>
        <p:sp>
          <p:nvSpPr>
            <p:cNvPr id="85" name="椭圆 84"/>
            <p:cNvSpPr/>
            <p:nvPr/>
          </p:nvSpPr>
          <p:spPr>
            <a:xfrm>
              <a:off x="5668" y="2838"/>
              <a:ext cx="850" cy="850"/>
            </a:xfrm>
            <a:prstGeom prst="ellipse">
              <a:avLst/>
            </a:pr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grpSp>
        <p:nvGrpSpPr>
          <p:cNvPr id="86" name="组合 85"/>
          <p:cNvGrpSpPr/>
          <p:nvPr/>
        </p:nvGrpSpPr>
        <p:grpSpPr>
          <a:xfrm>
            <a:off x="6243320" y="2256155"/>
            <a:ext cx="1419225" cy="1021715"/>
            <a:chOff x="5003" y="2838"/>
            <a:chExt cx="2235" cy="1609"/>
          </a:xfrm>
        </p:grpSpPr>
        <p:pic>
          <p:nvPicPr>
            <p:cNvPr id="87" name="图片 86" descr="文件 (3)"/>
            <p:cNvPicPr>
              <a:picLocks noChangeAspect="1"/>
            </p:cNvPicPr>
            <p:nvPr/>
          </p:nvPicPr>
          <p:blipFill>
            <a:blip r:embed="rId1" cstate="print">
              <a:biLevel thresh="25000"/>
            </a:blip>
            <a:stretch>
              <a:fillRect/>
            </a:stretch>
          </p:blipFill>
          <p:spPr>
            <a:xfrm>
              <a:off x="5114" y="3055"/>
              <a:ext cx="551" cy="551"/>
            </a:xfrm>
            <a:prstGeom prst="rect">
              <a:avLst/>
            </a:prstGeom>
          </p:spPr>
        </p:pic>
        <p:sp>
          <p:nvSpPr>
            <p:cNvPr id="88" name="文本框 87"/>
            <p:cNvSpPr txBox="1"/>
            <p:nvPr/>
          </p:nvSpPr>
          <p:spPr>
            <a:xfrm>
              <a:off x="5003" y="3819"/>
              <a:ext cx="2180" cy="628"/>
            </a:xfrm>
            <a:prstGeom prst="rect">
              <a:avLst/>
            </a:prstGeom>
            <a:noFill/>
          </p:spPr>
          <p:txBody>
            <a:bodyPr wrap="square" rtlCol="0">
              <a:spAutoFit/>
            </a:bodyPr>
            <a:p>
              <a:pPr algn="ctr"/>
              <a:r>
                <a:rPr kumimoji="1" lang="zh-CN" altLang="en-US" sz="1000">
                  <a:solidFill>
                    <a:schemeClr val="bg1"/>
                  </a:solidFill>
                  <a:latin typeface="微软雅黑" panose="020B0503020204020204" pitchFamily="34" charset="-122"/>
                  <a:ea typeface="微软雅黑" panose="020B0503020204020204" pitchFamily="34" charset="-122"/>
                </a:rPr>
                <a:t>总账及各模块</a:t>
              </a:r>
              <a:endParaRPr kumimoji="1" lang="zh-CN" altLang="en-US" sz="1000">
                <a:solidFill>
                  <a:schemeClr val="bg1"/>
                </a:solidFill>
                <a:latin typeface="微软雅黑" panose="020B0503020204020204" pitchFamily="34" charset="-122"/>
                <a:ea typeface="微软雅黑" panose="020B0503020204020204" pitchFamily="34" charset="-122"/>
              </a:endParaRPr>
            </a:p>
            <a:p>
              <a:pPr algn="ctr"/>
              <a:r>
                <a:rPr kumimoji="1" lang="zh-CN" altLang="en-US" sz="1000">
                  <a:solidFill>
                    <a:schemeClr val="bg1"/>
                  </a:solidFill>
                  <a:latin typeface="微软雅黑" panose="020B0503020204020204" pitchFamily="34" charset="-122"/>
                  <a:ea typeface="微软雅黑" panose="020B0503020204020204" pitchFamily="34" charset="-122"/>
                </a:rPr>
                <a:t>数据核对</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89" name="箭头: 右 92"/>
            <p:cNvSpPr/>
            <p:nvPr/>
          </p:nvSpPr>
          <p:spPr>
            <a:xfrm>
              <a:off x="6466" y="3195"/>
              <a:ext cx="772" cy="271"/>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p>
              <a:pPr algn="ctr"/>
              <a:endParaRPr lang="zh-CN" altLang="en-US">
                <a:solidFill>
                  <a:schemeClr val="bg1"/>
                </a:solidFill>
              </a:endParaRPr>
            </a:p>
          </p:txBody>
        </p:sp>
        <p:sp>
          <p:nvSpPr>
            <p:cNvPr id="90" name="椭圆 89"/>
            <p:cNvSpPr/>
            <p:nvPr/>
          </p:nvSpPr>
          <p:spPr>
            <a:xfrm>
              <a:off x="5668" y="2838"/>
              <a:ext cx="850" cy="850"/>
            </a:xfrm>
            <a:prstGeom prst="ellipse">
              <a:avLst/>
            </a:pr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grpSp>
        <p:nvGrpSpPr>
          <p:cNvPr id="91" name="组合 90"/>
          <p:cNvGrpSpPr/>
          <p:nvPr/>
        </p:nvGrpSpPr>
        <p:grpSpPr>
          <a:xfrm>
            <a:off x="7733030" y="2256155"/>
            <a:ext cx="1384300" cy="868045"/>
            <a:chOff x="5003" y="2838"/>
            <a:chExt cx="2180" cy="1367"/>
          </a:xfrm>
        </p:grpSpPr>
        <p:pic>
          <p:nvPicPr>
            <p:cNvPr id="92" name="图片 91" descr="文件 (3)"/>
            <p:cNvPicPr>
              <a:picLocks noChangeAspect="1"/>
            </p:cNvPicPr>
            <p:nvPr/>
          </p:nvPicPr>
          <p:blipFill>
            <a:blip r:embed="rId1" cstate="print">
              <a:biLevel thresh="25000"/>
            </a:blip>
            <a:stretch>
              <a:fillRect/>
            </a:stretch>
          </p:blipFill>
          <p:spPr>
            <a:xfrm>
              <a:off x="5114" y="3055"/>
              <a:ext cx="551" cy="551"/>
            </a:xfrm>
            <a:prstGeom prst="rect">
              <a:avLst/>
            </a:prstGeom>
          </p:spPr>
        </p:pic>
        <p:sp>
          <p:nvSpPr>
            <p:cNvPr id="93" name="文本框 92"/>
            <p:cNvSpPr txBox="1"/>
            <p:nvPr/>
          </p:nvSpPr>
          <p:spPr>
            <a:xfrm>
              <a:off x="5003" y="3819"/>
              <a:ext cx="2180" cy="386"/>
            </a:xfrm>
            <a:prstGeom prst="rect">
              <a:avLst/>
            </a:prstGeom>
            <a:noFill/>
          </p:spPr>
          <p:txBody>
            <a:bodyPr wrap="square" rtlCol="0">
              <a:spAutoFit/>
            </a:bodyPr>
            <a:p>
              <a:pPr algn="ctr"/>
              <a:r>
                <a:rPr kumimoji="1" lang="zh-CN" altLang="en-US" sz="1000">
                  <a:solidFill>
                    <a:schemeClr val="bg1"/>
                  </a:solidFill>
                  <a:latin typeface="微软雅黑" panose="020B0503020204020204" pitchFamily="34" charset="-122"/>
                  <a:ea typeface="微软雅黑" panose="020B0503020204020204" pitchFamily="34" charset="-122"/>
                </a:rPr>
                <a:t>影像归档</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95" name="椭圆 94"/>
            <p:cNvSpPr/>
            <p:nvPr/>
          </p:nvSpPr>
          <p:spPr>
            <a:xfrm>
              <a:off x="5668" y="2838"/>
              <a:ext cx="850" cy="850"/>
            </a:xfrm>
            <a:prstGeom prst="ellipse">
              <a:avLst/>
            </a:pr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custDataLst>
              <p:tags r:id="rId1"/>
            </p:custDataLst>
          </p:nvPr>
        </p:nvSpPr>
        <p:spPr>
          <a:xfrm>
            <a:off x="511175" y="1934210"/>
            <a:ext cx="10836275" cy="4619625"/>
          </a:xfrm>
          <a:prstGeom prst="roundRect">
            <a:avLst>
              <a:gd name="adj" fmla="val 5050"/>
            </a:avLst>
          </a:prstGeom>
          <a:gradFill>
            <a:gsLst>
              <a:gs pos="24000">
                <a:srgbClr val="004CD4">
                  <a:alpha val="22000"/>
                </a:srgbClr>
              </a:gs>
              <a:gs pos="64000">
                <a:srgbClr val="62E4FA">
                  <a:alpha val="0"/>
                </a:srgbClr>
              </a:gs>
            </a:gsLst>
            <a:lin ang="4200000" scaled="0"/>
          </a:gradFill>
          <a:ln w="8477">
            <a:gradFill flip="none" rotWithShape="1">
              <a:gsLst>
                <a:gs pos="0">
                  <a:schemeClr val="accent2"/>
                </a:gs>
                <a:gs pos="70000">
                  <a:schemeClr val="accent3">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lIns="81382" tIns="40691" rIns="81382" bIns="40691" rtlCol="0" anchor="ctr"/>
          <a:p>
            <a:pPr marL="0" marR="0" lvl="0" indent="0" algn="ctr" defTabSz="914400" rtl="0" eaLnBrk="1" fontAlgn="auto" latinLnBrk="0" hangingPunct="1">
              <a:lnSpc>
                <a:spcPct val="100000"/>
              </a:lnSpc>
              <a:spcBef>
                <a:spcPts val="0"/>
              </a:spcBef>
              <a:buClrTx/>
              <a:buSzTx/>
              <a:buFontTx/>
              <a:buNone/>
              <a:defRPr/>
            </a:pPr>
            <a:endParaRPr kumimoji="0" lang="zh-CN" altLang="en-US" sz="980" b="1" u="none" strike="noStrike" kern="1200" cap="none" spc="0" normalizeH="0" baseline="0" noProof="0" dirty="0">
              <a:ln>
                <a:noFill/>
              </a:ln>
              <a:solidFill>
                <a:prstClr val="white"/>
              </a:solidFill>
              <a:effectLst/>
              <a:uLnTx/>
              <a:uFillTx/>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54965" y="1327785"/>
            <a:ext cx="11226165" cy="373857"/>
            <a:chOff x="-15" y="2180"/>
            <a:chExt cx="17679" cy="783"/>
          </a:xfrm>
        </p:grpSpPr>
        <p:sp>
          <p:nvSpPr>
            <p:cNvPr id="61" name="燕尾形 60"/>
            <p:cNvSpPr/>
            <p:nvPr/>
          </p:nvSpPr>
          <p:spPr>
            <a:xfrm>
              <a:off x="-15" y="2180"/>
              <a:ext cx="4569" cy="783"/>
            </a:xfrm>
            <a:prstGeom prst="chevron">
              <a:avLst/>
            </a:prstGeom>
            <a:gradFill>
              <a:gsLst>
                <a:gs pos="0">
                  <a:schemeClr val="accent1">
                    <a:lumMod val="5000"/>
                    <a:lumOff val="95000"/>
                  </a:schemeClr>
                </a:gs>
                <a:gs pos="0">
                  <a:schemeClr val="accent1">
                    <a:lumMod val="60000"/>
                    <a:lumOff val="40000"/>
                  </a:schemeClr>
                </a:gs>
                <a:gs pos="0">
                  <a:schemeClr val="accent1">
                    <a:lumMod val="60000"/>
                    <a:lumOff val="40000"/>
                  </a:schemeClr>
                </a:gs>
                <a:gs pos="50000">
                  <a:schemeClr val="accent1">
                    <a:lumMod val="75000"/>
                  </a:schemeClr>
                </a:gs>
              </a:gsLst>
              <a:lin ang="5400000" scaled="0"/>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bg1"/>
                  </a:solidFill>
                  <a:latin typeface="微软雅黑" panose="020B0503020204020204" pitchFamily="34" charset="-122"/>
                  <a:ea typeface="微软雅黑" panose="020B0503020204020204" pitchFamily="34" charset="-122"/>
                </a:rPr>
                <a:t>各类凭证处理</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5" name="燕尾形 64"/>
            <p:cNvSpPr/>
            <p:nvPr/>
          </p:nvSpPr>
          <p:spPr>
            <a:xfrm>
              <a:off x="435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月度成本处理</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6" name="燕尾形 65"/>
            <p:cNvSpPr/>
            <p:nvPr/>
          </p:nvSpPr>
          <p:spPr>
            <a:xfrm>
              <a:off x="872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rPr>
                <a:t>总账数据核对</a:t>
              </a:r>
              <a:endParaRPr lang="zh-CN" altLang="en-US" sz="16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67" name="燕尾形 66"/>
            <p:cNvSpPr/>
            <p:nvPr/>
          </p:nvSpPr>
          <p:spPr>
            <a:xfrm>
              <a:off x="13095" y="2180"/>
              <a:ext cx="4569" cy="783"/>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accent1">
                      <a:lumMod val="50000"/>
                    </a:schemeClr>
                  </a:solidFill>
                  <a:latin typeface="微软雅黑" panose="020B0503020204020204" pitchFamily="34" charset="-122"/>
                  <a:ea typeface="微软雅黑" panose="020B0503020204020204" pitchFamily="34" charset="-122"/>
                </a:rPr>
                <a:t>影像归档</a:t>
              </a:r>
              <a:endParaRPr lang="zh-CN" altLang="en-US" sz="160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27" name="圆角矩形 17"/>
          <p:cNvSpPr/>
          <p:nvPr/>
        </p:nvSpPr>
        <p:spPr>
          <a:xfrm>
            <a:off x="1202055" y="2466340"/>
            <a:ext cx="1866265" cy="377825"/>
          </a:xfrm>
          <a:prstGeom prst="roundRect">
            <a:avLst>
              <a:gd name="adj" fmla="val 50000"/>
            </a:avLst>
          </a:prstGeom>
          <a:gradFill>
            <a:gsLst>
              <a:gs pos="0">
                <a:schemeClr val="accent2">
                  <a:alpha val="0"/>
                </a:schemeClr>
              </a:gs>
              <a:gs pos="47000">
                <a:schemeClr val="accent1">
                  <a:alpha val="25000"/>
                </a:schemeClr>
              </a:gs>
              <a:gs pos="100000">
                <a:schemeClr val="accent2">
                  <a:alpha val="0"/>
                </a:schemeClr>
              </a:gs>
            </a:gsLst>
            <a:lin ang="4200000" scaled="0"/>
          </a:gra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algn="ctr" defTabSz="1503680"/>
            <a:r>
              <a:rPr lang="zh-CN" altLang="en-US" sz="1200" kern="0">
                <a:solidFill>
                  <a:schemeClr val="bg1"/>
                </a:solidFill>
                <a:latin typeface="微软雅黑" panose="020B0503020204020204" pitchFamily="34" charset="-122"/>
                <a:ea typeface="微软雅黑" panose="020B0503020204020204" pitchFamily="34" charset="-122"/>
              </a:rPr>
              <a:t>各类到票凭证处理</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3" name="圆角矩形 17"/>
          <p:cNvSpPr/>
          <p:nvPr/>
        </p:nvSpPr>
        <p:spPr>
          <a:xfrm>
            <a:off x="1202055" y="3486785"/>
            <a:ext cx="1866265" cy="377825"/>
          </a:xfrm>
          <a:prstGeom prst="roundRect">
            <a:avLst>
              <a:gd name="adj" fmla="val 50000"/>
            </a:avLst>
          </a:prstGeom>
          <a:gradFill>
            <a:gsLst>
              <a:gs pos="0">
                <a:schemeClr val="accent2">
                  <a:alpha val="0"/>
                </a:schemeClr>
              </a:gs>
              <a:gs pos="47000">
                <a:schemeClr val="accent1">
                  <a:alpha val="25000"/>
                </a:schemeClr>
              </a:gs>
              <a:gs pos="100000">
                <a:schemeClr val="accent2">
                  <a:alpha val="0"/>
                </a:schemeClr>
              </a:gs>
            </a:gsLst>
            <a:lin ang="4200000" scaled="0"/>
          </a:gra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algn="ctr" defTabSz="1503680"/>
            <a:r>
              <a:rPr lang="zh-CN" altLang="en-US" sz="1200" kern="0">
                <a:solidFill>
                  <a:schemeClr val="bg1"/>
                </a:solidFill>
                <a:latin typeface="微软雅黑" panose="020B0503020204020204" pitchFamily="34" charset="-122"/>
                <a:ea typeface="微软雅黑" panose="020B0503020204020204" pitchFamily="34" charset="-122"/>
              </a:rPr>
              <a:t>各类暂估凭证处理</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4" name="圆角矩形 17"/>
          <p:cNvSpPr/>
          <p:nvPr/>
        </p:nvSpPr>
        <p:spPr>
          <a:xfrm>
            <a:off x="1202055" y="4537075"/>
            <a:ext cx="1866265" cy="377825"/>
          </a:xfrm>
          <a:prstGeom prst="roundRect">
            <a:avLst>
              <a:gd name="adj" fmla="val 50000"/>
            </a:avLst>
          </a:prstGeom>
          <a:gradFill>
            <a:gsLst>
              <a:gs pos="0">
                <a:schemeClr val="accent2">
                  <a:alpha val="0"/>
                </a:schemeClr>
              </a:gs>
              <a:gs pos="47000">
                <a:schemeClr val="accent1">
                  <a:alpha val="25000"/>
                </a:schemeClr>
              </a:gs>
              <a:gs pos="100000">
                <a:schemeClr val="accent2">
                  <a:alpha val="0"/>
                </a:schemeClr>
              </a:gs>
            </a:gsLst>
            <a:lin ang="4200000" scaled="0"/>
          </a:gra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algn="ctr" defTabSz="1503680"/>
            <a:r>
              <a:rPr lang="zh-CN" altLang="en-US" sz="1200" kern="0">
                <a:solidFill>
                  <a:schemeClr val="bg1"/>
                </a:solidFill>
                <a:latin typeface="微软雅黑" panose="020B0503020204020204" pitchFamily="34" charset="-122"/>
                <a:ea typeface="微软雅黑" panose="020B0503020204020204" pitchFamily="34" charset="-122"/>
              </a:rPr>
              <a:t>各类冲暂估凭证处理</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5" name="圆角矩形 17"/>
          <p:cNvSpPr/>
          <p:nvPr/>
        </p:nvSpPr>
        <p:spPr>
          <a:xfrm>
            <a:off x="1202055" y="5589270"/>
            <a:ext cx="1866265" cy="377825"/>
          </a:xfrm>
          <a:prstGeom prst="roundRect">
            <a:avLst>
              <a:gd name="adj" fmla="val 50000"/>
            </a:avLst>
          </a:prstGeom>
          <a:gradFill>
            <a:gsLst>
              <a:gs pos="0">
                <a:schemeClr val="accent2">
                  <a:alpha val="0"/>
                </a:schemeClr>
              </a:gs>
              <a:gs pos="47000">
                <a:schemeClr val="accent1">
                  <a:alpha val="25000"/>
                </a:schemeClr>
              </a:gs>
              <a:gs pos="100000">
                <a:schemeClr val="accent2">
                  <a:alpha val="0"/>
                </a:schemeClr>
              </a:gs>
            </a:gsLst>
            <a:lin ang="4200000" scaled="0"/>
          </a:gradFill>
          <a:ln w="12700" cap="rnd" cmpd="sng" algn="ctr">
            <a:gradFill>
              <a:gsLst>
                <a:gs pos="0">
                  <a:schemeClr val="accent2"/>
                </a:gs>
                <a:gs pos="38000">
                  <a:schemeClr val="accent2"/>
                </a:gs>
                <a:gs pos="67000">
                  <a:schemeClr val="accent1">
                    <a:alpha val="29000"/>
                  </a:schemeClr>
                </a:gs>
                <a:gs pos="100000">
                  <a:schemeClr val="accent1"/>
                </a:gs>
              </a:gsLst>
              <a:lin ang="3600000" scaled="0"/>
            </a:gradFill>
            <a:prstDash val="solid"/>
            <a:miter lim="800000"/>
          </a:ln>
          <a:effectLst/>
        </p:spPr>
        <p:txBody>
          <a:bodyPr rtlCol="0" anchor="ctr"/>
          <a:p>
            <a:pPr algn="ctr" defTabSz="1503680"/>
            <a:r>
              <a:rPr lang="zh-CN" altLang="en-US" sz="1200" kern="0">
                <a:solidFill>
                  <a:schemeClr val="bg1"/>
                </a:solidFill>
                <a:latin typeface="微软雅黑" panose="020B0503020204020204" pitchFamily="34" charset="-122"/>
                <a:ea typeface="微软雅黑" panose="020B0503020204020204" pitchFamily="34" charset="-122"/>
              </a:rPr>
              <a:t>各类出库凭证处理</a:t>
            </a: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18" name="圆角矩形 5"/>
          <p:cNvSpPr/>
          <p:nvPr/>
        </p:nvSpPr>
        <p:spPr>
          <a:xfrm rot="5400000" flipH="1" flipV="1">
            <a:off x="6423660" y="-941070"/>
            <a:ext cx="841375" cy="7175500"/>
          </a:xfrm>
          <a:prstGeom prst="roundRect">
            <a:avLst>
              <a:gd name="adj" fmla="val 19622"/>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grpSp>
        <p:nvGrpSpPr>
          <p:cNvPr id="6" name="组合 5"/>
          <p:cNvGrpSpPr/>
          <p:nvPr/>
        </p:nvGrpSpPr>
        <p:grpSpPr>
          <a:xfrm>
            <a:off x="3256915" y="2226310"/>
            <a:ext cx="7180580" cy="840740"/>
            <a:chOff x="5120" y="3507"/>
            <a:chExt cx="11308" cy="1324"/>
          </a:xfrm>
        </p:grpSpPr>
        <p:sp>
          <p:nvSpPr>
            <p:cNvPr id="74" name="圆角矩形 73"/>
            <p:cNvSpPr/>
            <p:nvPr/>
          </p:nvSpPr>
          <p:spPr>
            <a:xfrm>
              <a:off x="5120" y="3507"/>
              <a:ext cx="11308" cy="1324"/>
            </a:xfrm>
            <a:prstGeom prst="roundRect">
              <a:avLst/>
            </a:prstGeom>
            <a:solidFill>
              <a:schemeClr val="bg1">
                <a:alpha val="4000"/>
              </a:schemeClr>
            </a:solidFill>
            <a:ln w="15875" cmpd="sng">
              <a:gradFill>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圆角矩形 78"/>
            <p:cNvSpPr/>
            <p:nvPr/>
          </p:nvSpPr>
          <p:spPr>
            <a:xfrm>
              <a:off x="5639" y="385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查询各类应付单</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80" name="圆角矩形 79"/>
            <p:cNvSpPr/>
            <p:nvPr/>
          </p:nvSpPr>
          <p:spPr>
            <a:xfrm>
              <a:off x="7729" y="385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OCR</a:t>
              </a: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识别</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并核对发票影像</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81" name="圆角矩形 80"/>
            <p:cNvSpPr/>
            <p:nvPr/>
          </p:nvSpPr>
          <p:spPr>
            <a:xfrm>
              <a:off x="9819" y="385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单据审核</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82" name="圆角矩形 81"/>
            <p:cNvSpPr/>
            <p:nvPr/>
          </p:nvSpPr>
          <p:spPr>
            <a:xfrm>
              <a:off x="11909" y="385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制单</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83" name="圆角矩形 82"/>
            <p:cNvSpPr/>
            <p:nvPr/>
          </p:nvSpPr>
          <p:spPr>
            <a:xfrm>
              <a:off x="13999" y="385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rPr>
                <a:t>规范修正</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rPr>
                <a:t>凭证信息、保存</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107" name="右箭头 106"/>
            <p:cNvSpPr/>
            <p:nvPr/>
          </p:nvSpPr>
          <p:spPr>
            <a:xfrm>
              <a:off x="7455" y="4035"/>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右箭头 107"/>
            <p:cNvSpPr/>
            <p:nvPr/>
          </p:nvSpPr>
          <p:spPr>
            <a:xfrm>
              <a:off x="9545" y="4035"/>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右箭头 108"/>
            <p:cNvSpPr/>
            <p:nvPr/>
          </p:nvSpPr>
          <p:spPr>
            <a:xfrm>
              <a:off x="11635" y="4035"/>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右箭头 109"/>
            <p:cNvSpPr/>
            <p:nvPr/>
          </p:nvSpPr>
          <p:spPr>
            <a:xfrm>
              <a:off x="13741" y="4035"/>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圆角矩形 5"/>
          <p:cNvSpPr/>
          <p:nvPr/>
        </p:nvSpPr>
        <p:spPr>
          <a:xfrm rot="5400000" flipH="1" flipV="1">
            <a:off x="6417310" y="102235"/>
            <a:ext cx="841375" cy="7175500"/>
          </a:xfrm>
          <a:prstGeom prst="roundRect">
            <a:avLst>
              <a:gd name="adj" fmla="val 19622"/>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9" name="圆角矩形 5"/>
          <p:cNvSpPr/>
          <p:nvPr/>
        </p:nvSpPr>
        <p:spPr>
          <a:xfrm rot="5400000" flipH="1" flipV="1">
            <a:off x="6428740" y="2188845"/>
            <a:ext cx="841375" cy="7175500"/>
          </a:xfrm>
          <a:prstGeom prst="roundRect">
            <a:avLst>
              <a:gd name="adj" fmla="val 19622"/>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sp>
        <p:nvSpPr>
          <p:cNvPr id="10" name="圆角矩形 5"/>
          <p:cNvSpPr/>
          <p:nvPr/>
        </p:nvSpPr>
        <p:spPr>
          <a:xfrm rot="5400000" flipH="1" flipV="1">
            <a:off x="6428740" y="1137920"/>
            <a:ext cx="841375" cy="7175500"/>
          </a:xfrm>
          <a:prstGeom prst="roundRect">
            <a:avLst>
              <a:gd name="adj" fmla="val 19622"/>
            </a:avLst>
          </a:prstGeom>
          <a:gradFill flip="none" rotWithShape="1">
            <a:gsLst>
              <a:gs pos="0">
                <a:schemeClr val="accent2">
                  <a:alpha val="36000"/>
                </a:schemeClr>
              </a:gs>
              <a:gs pos="100000">
                <a:schemeClr val="accent2">
                  <a:alpha val="0"/>
                </a:schemeClr>
              </a:gs>
            </a:gsLst>
            <a:lin ang="5400000" scaled="1"/>
            <a:tileRect/>
          </a:gradFill>
          <a:ln>
            <a:gradFill flip="none" rotWithShape="1">
              <a:gsLst>
                <a:gs pos="0">
                  <a:schemeClr val="accent2"/>
                </a:gs>
                <a:gs pos="100000">
                  <a:schemeClr val="accent2">
                    <a:alpha val="0"/>
                  </a:schemeClr>
                </a:gs>
              </a:gsLst>
              <a:lin ang="5400000" scaled="0"/>
              <a:tileRect/>
            </a:gradFill>
          </a:ln>
          <a:effectLst/>
          <a:scene3d>
            <a:camera prst="orthographicFront"/>
            <a:lightRig rig="contrasting" dir="t"/>
          </a:scene3d>
          <a:sp3d extrusionH="127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solidFill>
                <a:schemeClr val="lt1"/>
              </a:solidFill>
            </a:endParaRPr>
          </a:p>
        </p:txBody>
      </p:sp>
      <p:grpSp>
        <p:nvGrpSpPr>
          <p:cNvPr id="7" name="组合 6"/>
          <p:cNvGrpSpPr/>
          <p:nvPr/>
        </p:nvGrpSpPr>
        <p:grpSpPr>
          <a:xfrm>
            <a:off x="3251200" y="3270250"/>
            <a:ext cx="7180580" cy="2927350"/>
            <a:chOff x="5120" y="5150"/>
            <a:chExt cx="11308" cy="4610"/>
          </a:xfrm>
        </p:grpSpPr>
        <p:sp>
          <p:nvSpPr>
            <p:cNvPr id="76" name="圆角矩形 75"/>
            <p:cNvSpPr/>
            <p:nvPr/>
          </p:nvSpPr>
          <p:spPr>
            <a:xfrm>
              <a:off x="5120" y="5150"/>
              <a:ext cx="11308" cy="1324"/>
            </a:xfrm>
            <a:prstGeom prst="roundRect">
              <a:avLst/>
            </a:prstGeom>
            <a:solidFill>
              <a:schemeClr val="bg1">
                <a:alpha val="4000"/>
              </a:schemeClr>
            </a:solidFill>
            <a:ln w="15875" cmpd="sng">
              <a:gradFill>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圆角矩形 76"/>
            <p:cNvSpPr/>
            <p:nvPr/>
          </p:nvSpPr>
          <p:spPr>
            <a:xfrm>
              <a:off x="5120" y="6793"/>
              <a:ext cx="11308" cy="1324"/>
            </a:xfrm>
            <a:prstGeom prst="roundRect">
              <a:avLst/>
            </a:prstGeom>
            <a:solidFill>
              <a:schemeClr val="bg1">
                <a:alpha val="4000"/>
              </a:schemeClr>
            </a:solidFill>
            <a:ln w="15875" cmpd="sng">
              <a:gradFill>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圆角矩形 77"/>
            <p:cNvSpPr/>
            <p:nvPr/>
          </p:nvSpPr>
          <p:spPr>
            <a:xfrm>
              <a:off x="5120" y="8436"/>
              <a:ext cx="11308" cy="1324"/>
            </a:xfrm>
            <a:prstGeom prst="roundRect">
              <a:avLst/>
            </a:prstGeom>
            <a:solidFill>
              <a:schemeClr val="bg1">
                <a:alpha val="4000"/>
              </a:schemeClr>
            </a:solidFill>
            <a:ln w="15875" cmpd="sng">
              <a:gradFill>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圆角矩形 83"/>
            <p:cNvSpPr/>
            <p:nvPr/>
          </p:nvSpPr>
          <p:spPr>
            <a:xfrm>
              <a:off x="5639" y="5501"/>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查询各类暂估</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采购入库单</a:t>
              </a:r>
              <a:endParaRPr kumimoji="1" lang="en-US" altLang="zh-CN"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85" name="圆角矩形 84"/>
            <p:cNvSpPr/>
            <p:nvPr/>
          </p:nvSpPr>
          <p:spPr>
            <a:xfrm>
              <a:off x="7729" y="5501"/>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rPr>
                <a:t>成本计算</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9819" y="5501"/>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rPr>
                <a:t>生成实时凭证</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11909" y="5501"/>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rPr>
                <a:t>凭证生成</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3999" y="5501"/>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规范修正</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sym typeface="+mn-ea"/>
                </a:rPr>
                <a:t>凭证信息、保存</a:t>
              </a:r>
              <a:endParaRPr lang="zh-CN" altLang="en-US" sz="1000"/>
            </a:p>
          </p:txBody>
        </p:sp>
        <p:sp>
          <p:nvSpPr>
            <p:cNvPr id="89" name="圆角矩形 88"/>
            <p:cNvSpPr/>
            <p:nvPr/>
          </p:nvSpPr>
          <p:spPr>
            <a:xfrm>
              <a:off x="5639" y="7145"/>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查询各类冲暂估</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采购入库单</a:t>
              </a:r>
              <a:endParaRPr lang="zh-CN" altLang="en-US" sz="1000"/>
            </a:p>
          </p:txBody>
        </p:sp>
        <p:sp>
          <p:nvSpPr>
            <p:cNvPr id="90" name="圆角矩形 89"/>
            <p:cNvSpPr/>
            <p:nvPr/>
          </p:nvSpPr>
          <p:spPr>
            <a:xfrm>
              <a:off x="7729" y="7145"/>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成本计算</a:t>
              </a:r>
              <a:endParaRPr lang="zh-CN" altLang="en-US" sz="1000"/>
            </a:p>
          </p:txBody>
        </p:sp>
        <p:sp>
          <p:nvSpPr>
            <p:cNvPr id="91" name="圆角矩形 90"/>
            <p:cNvSpPr/>
            <p:nvPr/>
          </p:nvSpPr>
          <p:spPr>
            <a:xfrm>
              <a:off x="9819" y="7145"/>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生成实时凭证</a:t>
              </a:r>
              <a:endParaRPr lang="zh-CN" altLang="en-US" sz="1000"/>
            </a:p>
          </p:txBody>
        </p:sp>
        <p:sp>
          <p:nvSpPr>
            <p:cNvPr id="92" name="圆角矩形 91"/>
            <p:cNvSpPr/>
            <p:nvPr/>
          </p:nvSpPr>
          <p:spPr>
            <a:xfrm>
              <a:off x="11909" y="7145"/>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凭证生成</a:t>
              </a:r>
              <a:endParaRPr lang="zh-CN" altLang="en-US" sz="1000"/>
            </a:p>
          </p:txBody>
        </p:sp>
        <p:sp>
          <p:nvSpPr>
            <p:cNvPr id="93" name="圆角矩形 92"/>
            <p:cNvSpPr/>
            <p:nvPr/>
          </p:nvSpPr>
          <p:spPr>
            <a:xfrm>
              <a:off x="13999" y="7145"/>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规范修正</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sym typeface="+mn-ea"/>
                </a:rPr>
                <a:t>凭证信息、保存</a:t>
              </a:r>
              <a:endParaRPr lang="zh-CN" altLang="en-US" sz="1000"/>
            </a:p>
          </p:txBody>
        </p:sp>
        <p:sp>
          <p:nvSpPr>
            <p:cNvPr id="102" name="圆角矩形 101"/>
            <p:cNvSpPr/>
            <p:nvPr/>
          </p:nvSpPr>
          <p:spPr>
            <a:xfrm>
              <a:off x="5693" y="878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查询各类出库</a:t>
              </a:r>
              <a:endPar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ctr"/>
              <a:r>
                <a:rPr kumimoji="1" lang="zh-CN" altLang="en-US" sz="1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材料出库单</a:t>
              </a:r>
              <a:endParaRPr lang="zh-CN" altLang="en-US" sz="1000"/>
            </a:p>
          </p:txBody>
        </p:sp>
        <p:sp>
          <p:nvSpPr>
            <p:cNvPr id="103" name="圆角矩形 102"/>
            <p:cNvSpPr/>
            <p:nvPr/>
          </p:nvSpPr>
          <p:spPr>
            <a:xfrm>
              <a:off x="7783" y="878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成本计算</a:t>
              </a:r>
              <a:endParaRPr lang="zh-CN" altLang="en-US" sz="1000"/>
            </a:p>
          </p:txBody>
        </p:sp>
        <p:sp>
          <p:nvSpPr>
            <p:cNvPr id="104" name="圆角矩形 103"/>
            <p:cNvSpPr/>
            <p:nvPr/>
          </p:nvSpPr>
          <p:spPr>
            <a:xfrm>
              <a:off x="9873" y="878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生成实时凭证</a:t>
              </a:r>
              <a:endParaRPr lang="zh-CN" altLang="en-US" sz="1000"/>
            </a:p>
          </p:txBody>
        </p:sp>
        <p:sp>
          <p:nvSpPr>
            <p:cNvPr id="105" name="圆角矩形 104"/>
            <p:cNvSpPr/>
            <p:nvPr/>
          </p:nvSpPr>
          <p:spPr>
            <a:xfrm>
              <a:off x="11963" y="878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凭证生成</a:t>
              </a:r>
              <a:endParaRPr lang="zh-CN" altLang="en-US" sz="1000"/>
            </a:p>
          </p:txBody>
        </p:sp>
        <p:sp>
          <p:nvSpPr>
            <p:cNvPr id="106" name="圆角矩形 105"/>
            <p:cNvSpPr/>
            <p:nvPr/>
          </p:nvSpPr>
          <p:spPr>
            <a:xfrm>
              <a:off x="14053" y="8788"/>
              <a:ext cx="1793" cy="6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sym typeface="+mn-ea"/>
                </a:rPr>
                <a:t>规范修正</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sym typeface="+mn-ea"/>
                </a:rPr>
                <a:t>凭证信息、保存</a:t>
              </a:r>
              <a:endParaRPr lang="zh-CN" altLang="en-US" sz="1000"/>
            </a:p>
          </p:txBody>
        </p:sp>
        <p:sp>
          <p:nvSpPr>
            <p:cNvPr id="111" name="右箭头 110"/>
            <p:cNvSpPr/>
            <p:nvPr/>
          </p:nvSpPr>
          <p:spPr>
            <a:xfrm>
              <a:off x="7455" y="565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右箭头 111"/>
            <p:cNvSpPr/>
            <p:nvPr/>
          </p:nvSpPr>
          <p:spPr>
            <a:xfrm>
              <a:off x="9545" y="565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右箭头 112"/>
            <p:cNvSpPr/>
            <p:nvPr/>
          </p:nvSpPr>
          <p:spPr>
            <a:xfrm>
              <a:off x="11635" y="565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右箭头 113"/>
            <p:cNvSpPr/>
            <p:nvPr/>
          </p:nvSpPr>
          <p:spPr>
            <a:xfrm>
              <a:off x="13741" y="565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右箭头 114"/>
            <p:cNvSpPr/>
            <p:nvPr/>
          </p:nvSpPr>
          <p:spPr>
            <a:xfrm>
              <a:off x="7455" y="7322"/>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右箭头 115"/>
            <p:cNvSpPr/>
            <p:nvPr/>
          </p:nvSpPr>
          <p:spPr>
            <a:xfrm>
              <a:off x="9545" y="7322"/>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右箭头 116"/>
            <p:cNvSpPr/>
            <p:nvPr/>
          </p:nvSpPr>
          <p:spPr>
            <a:xfrm>
              <a:off x="11635" y="7322"/>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右箭头 117"/>
            <p:cNvSpPr/>
            <p:nvPr/>
          </p:nvSpPr>
          <p:spPr>
            <a:xfrm>
              <a:off x="13741" y="7322"/>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9" name="右箭头 118"/>
            <p:cNvSpPr/>
            <p:nvPr/>
          </p:nvSpPr>
          <p:spPr>
            <a:xfrm>
              <a:off x="7502" y="896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右箭头 119"/>
            <p:cNvSpPr/>
            <p:nvPr/>
          </p:nvSpPr>
          <p:spPr>
            <a:xfrm>
              <a:off x="9592" y="896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右箭头 120"/>
            <p:cNvSpPr/>
            <p:nvPr/>
          </p:nvSpPr>
          <p:spPr>
            <a:xfrm>
              <a:off x="11682" y="896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2" name="右箭头 121"/>
            <p:cNvSpPr/>
            <p:nvPr/>
          </p:nvSpPr>
          <p:spPr>
            <a:xfrm>
              <a:off x="13788" y="8966"/>
              <a:ext cx="251" cy="26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02055" y="6274435"/>
            <a:ext cx="9388475" cy="583565"/>
          </a:xfrm>
          <a:prstGeom prst="rect">
            <a:avLst/>
          </a:prstGeom>
          <a:noFill/>
        </p:spPr>
        <p:txBody>
          <a:bodyPr wrap="square" rtlCol="0">
            <a:spAutoFit/>
          </a:bodyPr>
          <a:p>
            <a:r>
              <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RPA机器人在ERP系统中自动对企业各类到票、暂估、冲暂估、出库单据进行成本计算，OCR识别并核对发票影像信息，自动完成凭证处理。</a:t>
            </a:r>
            <a:endParaRPr lang="zh-CN" altLang="en-US" sz="16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8714.28503937008,&quot;width&quot;:9600}"/>
</p:tagLst>
</file>

<file path=ppt/tags/tag10.xml><?xml version="1.0" encoding="utf-8"?>
<p:tagLst xmlns:p="http://schemas.openxmlformats.org/presentationml/2006/main">
  <p:tag name="PA" val="v5.2.11"/>
  <p:tag name="ADJUSTMENTS" val="18.89802"/>
</p:tagLst>
</file>

<file path=ppt/tags/tag11.xml><?xml version="1.0" encoding="utf-8"?>
<p:tagLst xmlns:p="http://schemas.openxmlformats.org/presentationml/2006/main">
  <p:tag name="PA" val="v5.2.11"/>
  <p:tag name="ADJUSTMENTS" val="18.89802"/>
</p:tagLst>
</file>

<file path=ppt/tags/tag12.xml><?xml version="1.0" encoding="utf-8"?>
<p:tagLst xmlns:p="http://schemas.openxmlformats.org/presentationml/2006/main">
  <p:tag name="KSO_WM_UNIT_PLACING_PICTURE_USER_VIEWPORT" val="{&quot;height&quot;:3000,&quot;width&quot;:3000}"/>
</p:tagLst>
</file>

<file path=ppt/tags/tag13.xml><?xml version="1.0" encoding="utf-8"?>
<p:tagLst xmlns:p="http://schemas.openxmlformats.org/presentationml/2006/main">
  <p:tag name="COMMONDATA" val="eyJoZGlkIjoiYmY5NTJkNTRkMDdkNWM2ODM1NDFhNTZjODA0ODUxZTYifQ=="/>
  <p:tag name="KSO_WPP_MARK_KEY" val="fd6562b2-d342-48d7-89cf-c36d4f4510e9"/>
</p:tagLst>
</file>

<file path=ppt/tags/tag2.xml><?xml version="1.0" encoding="utf-8"?>
<p:tagLst xmlns:p="http://schemas.openxmlformats.org/presentationml/2006/main">
  <p:tag name="PA" val="v5.2.11"/>
  <p:tag name="ADJUSTMENTS" val="18.89802"/>
</p:tagLst>
</file>

<file path=ppt/tags/tag3.xml><?xml version="1.0" encoding="utf-8"?>
<p:tagLst xmlns:p="http://schemas.openxmlformats.org/presentationml/2006/main">
  <p:tag name="PA" val="v5.2.11"/>
  <p:tag name="ADJUSTMENTS" val="18.89802"/>
</p:tagLst>
</file>

<file path=ppt/tags/tag4.xml><?xml version="1.0" encoding="utf-8"?>
<p:tagLst xmlns:p="http://schemas.openxmlformats.org/presentationml/2006/main">
  <p:tag name="PA" val="v5.2.11"/>
  <p:tag name="ADJUSTMENTS" val="18.89802"/>
</p:tagLst>
</file>

<file path=ppt/tags/tag5.xml><?xml version="1.0" encoding="utf-8"?>
<p:tagLst xmlns:p="http://schemas.openxmlformats.org/presentationml/2006/main">
  <p:tag name="PA" val="v5.2.11"/>
  <p:tag name="ADJUSTMENTS" val="18.89802"/>
</p:tagLst>
</file>

<file path=ppt/tags/tag6.xml><?xml version="1.0" encoding="utf-8"?>
<p:tagLst xmlns:p="http://schemas.openxmlformats.org/presentationml/2006/main">
  <p:tag name="PA" val="v5.2.11"/>
  <p:tag name="ADJUSTMENTS" val="18.89802"/>
</p:tagLst>
</file>

<file path=ppt/tags/tag7.xml><?xml version="1.0" encoding="utf-8"?>
<p:tagLst xmlns:p="http://schemas.openxmlformats.org/presentationml/2006/main">
  <p:tag name="PA" val="v5.2.11"/>
  <p:tag name="ADJUSTMENTS" val="18.89802"/>
</p:tagLst>
</file>

<file path=ppt/tags/tag8.xml><?xml version="1.0" encoding="utf-8"?>
<p:tagLst xmlns:p="http://schemas.openxmlformats.org/presentationml/2006/main">
  <p:tag name="PA" val="v5.2.11"/>
</p:tagLst>
</file>

<file path=ppt/tags/tag9.xml><?xml version="1.0" encoding="utf-8"?>
<p:tagLst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4912</Words>
  <Application>WPS 演示</Application>
  <PresentationFormat>宽屏</PresentationFormat>
  <Paragraphs>464</Paragraphs>
  <Slides>18</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18</vt:i4>
      </vt:variant>
    </vt:vector>
  </HeadingPairs>
  <TitlesOfParts>
    <vt:vector size="41"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PingFang SC</vt:lpstr>
      <vt:lpstr>Wingdings</vt:lpstr>
      <vt:lpstr>等线</vt:lpstr>
      <vt:lpstr>Times New Roman</vt:lpstr>
      <vt:lpstr>Agency FB</vt:lpstr>
      <vt:lpstr>锐字锐线梦想黑简1.0</vt:lpstr>
      <vt:lpstr>黑体</vt:lpstr>
      <vt:lpstr>Calibri</vt:lpstr>
      <vt:lpstr>Arial Unicode MS</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徙於南冥</cp:lastModifiedBy>
  <cp:revision>229</cp:revision>
  <dcterms:created xsi:type="dcterms:W3CDTF">2021-03-03T08:16:00Z</dcterms:created>
  <dcterms:modified xsi:type="dcterms:W3CDTF">2022-07-15T06:38:46Z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DA0196DE8FA6492EB0E35CCDB72FB3E1</vt:lpwstr>
  </property>
  <property fmtid="{D5CDD505-2E9C-101B-9397-08002B2CF9AE}" pid="3" name="KSOProductBuildVer">
    <vt:lpwstr>2052-11.1.0.11830</vt:lpwstr>
  </property>
</Properties>
</file>